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6.xml" ContentType="application/vnd.openxmlformats-officedocument.presentationml.notesSlide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521" r:id="rId2"/>
    <p:sldId id="325" r:id="rId3"/>
    <p:sldId id="376" r:id="rId4"/>
    <p:sldId id="377" r:id="rId5"/>
    <p:sldId id="278" r:id="rId6"/>
    <p:sldId id="371" r:id="rId7"/>
    <p:sldId id="362" r:id="rId8"/>
    <p:sldId id="372" r:id="rId9"/>
    <p:sldId id="523" r:id="rId10"/>
    <p:sldId id="381" r:id="rId11"/>
    <p:sldId id="368" r:id="rId12"/>
    <p:sldId id="525" r:id="rId13"/>
    <p:sldId id="526" r:id="rId14"/>
    <p:sldId id="520" r:id="rId15"/>
    <p:sldId id="357" r:id="rId16"/>
    <p:sldId id="370" r:id="rId17"/>
    <p:sldId id="524" r:id="rId18"/>
    <p:sldId id="337" r:id="rId19"/>
    <p:sldId id="358" r:id="rId20"/>
    <p:sldId id="374" r:id="rId21"/>
    <p:sldId id="375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C" initials="C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3" autoAdjust="0"/>
    <p:restoredTop sz="48467" autoAdjust="0"/>
  </p:normalViewPr>
  <p:slideViewPr>
    <p:cSldViewPr snapToObjects="1" showGuides="1">
      <p:cViewPr varScale="1">
        <p:scale>
          <a:sx n="95" d="100"/>
          <a:sy n="95" d="100"/>
        </p:scale>
        <p:origin x="859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A05F51D-812F-48F9-8F30-7D9BCD82509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D821E14-76A6-43FE-B5FE-9A64513D6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7CFF8EE-F8A7-4931-B685-A88AF9DB5D8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6C9EB95-B0B3-48AB-917D-E5E386E0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sJA_cpYMkY" TargetMode="External"/><Relationship Id="rId3" Type="http://schemas.openxmlformats.org/officeDocument/2006/relationships/hyperlink" Target="https://app.sli.do/event/mF6aFUNg3zwGAw4AvYb4qT" TargetMode="External"/><Relationship Id="rId7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iki.gccollab.ca/Convergence" TargetMode="External"/><Relationship Id="rId5" Type="http://schemas.openxmlformats.org/officeDocument/2006/relationships/hyperlink" Target="http://www.turtlelodge.org/the-seven-sacred-laws-animated-web-series-french/" TargetMode="External"/><Relationship Id="rId4" Type="http://schemas.openxmlformats.org/officeDocument/2006/relationships/hyperlink" Target="https://www.youtube.com/watch?v=iGWZcyR74Qo" TargetMode="Externa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a/Seven-Practices-Mindful-Leader-Monastery/dp/1608685195/" TargetMode="External"/><Relationship Id="rId3" Type="http://schemas.openxmlformats.org/officeDocument/2006/relationships/hyperlink" Target="https://beeleadership.com/la-pleine-conscience-a-travers-les-9-attitudes-de-jon-kabat-zinn/" TargetMode="External"/><Relationship Id="rId7" Type="http://schemas.openxmlformats.org/officeDocument/2006/relationships/hyperlink" Target="https://www.amazon.ca/Creating-Mindful-Leaders-Power-Forward/dp/1119484782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mazon.ca/Mindful-Leader-Embodying-Christian-wisdom-ebook/dp/B07KJGHXDW/" TargetMode="External"/><Relationship Id="rId5" Type="http://schemas.openxmlformats.org/officeDocument/2006/relationships/hyperlink" Target="https://www.amazon.ca/Dare-Lead-Brave-Conversations-Hearts/dp/0399592520" TargetMode="External"/><Relationship Id="rId4" Type="http://schemas.openxmlformats.org/officeDocument/2006/relationships/hyperlink" Target="https://www.amazon.ca/Eleven-Rings-Success-Phil-Jackson/dp/1594205116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xietycanada.com/fr/resources/mindshift-cbt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nvergenc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embed/7Xmgrc6ty9XlZU6h2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mF6aFUNg3zwGAw4AvYb4q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WZcyR74Qo" TargetMode="External"/><Relationship Id="rId7" Type="http://schemas.openxmlformats.org/officeDocument/2006/relationships/hyperlink" Target="https://www.youtube.com/watch?v=HJvDrT6N-m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1r8hj72bfGo" TargetMode="External"/><Relationship Id="rId5" Type="http://schemas.openxmlformats.org/officeDocument/2006/relationships/hyperlink" Target="https://www.youtube.com/watch?v=bKfyNIRdVQU&amp;t=75s" TargetMode="External"/><Relationship Id="rId4" Type="http://schemas.openxmlformats.org/officeDocument/2006/relationships/hyperlink" Target="https://www.youtube.com/watch?v=p427blfFGA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o.on.ca/en/resources-and-support/resources/P6174F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epathway2success.com/10-mindfulness-activities-you-can-try-today/" TargetMode="External"/><Relationship Id="rId5" Type="http://schemas.openxmlformats.org/officeDocument/2006/relationships/hyperlink" Target="https://positivepsychology.com/meditation-exercises-activities/" TargetMode="External"/><Relationship Id="rId4" Type="http://schemas.openxmlformats.org/officeDocument/2006/relationships/hyperlink" Target="https://www.centerforresilience.org/5-ways-to-practice-mindfulness-right-now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-LsavLI20w" TargetMode="External"/><Relationship Id="rId3" Type="http://schemas.openxmlformats.org/officeDocument/2006/relationships/hyperlink" Target="http://www.turtlelodge.org/the-seven-sacred-laws-animated-web-series-french/" TargetMode="External"/><Relationship Id="rId7" Type="http://schemas.openxmlformats.org/officeDocument/2006/relationships/hyperlink" Target="https://plumvillage.org/mindfulness/the-5-mindfulness-training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uthernnetwork.org/site/seven-teachings" TargetMode="External"/><Relationship Id="rId5" Type="http://schemas.openxmlformats.org/officeDocument/2006/relationships/hyperlink" Target="https://www.tbs-sct.canada.ca/pol/doc-fra.aspx?id=25049" TargetMode="External"/><Relationship Id="rId4" Type="http://schemas.openxmlformats.org/officeDocument/2006/relationships/hyperlink" Target="https://plumvillage.org/fr/pleine-conscience/5-entrainements/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vlVEN7Iym4" TargetMode="External"/><Relationship Id="rId13" Type="http://schemas.openxmlformats.org/officeDocument/2006/relationships/hyperlink" Target="https://www.rickhanson.net/online-courses/the-foundations-of-well-being/inner-strengths-for-well-being/" TargetMode="External"/><Relationship Id="rId3" Type="http://schemas.openxmlformats.org/officeDocument/2006/relationships/hyperlink" Target="https://www.youtube.com/watch?v=KsJA_cpYMkY" TargetMode="External"/><Relationship Id="rId7" Type="http://schemas.openxmlformats.org/officeDocument/2006/relationships/hyperlink" Target="https://www.youtube.com/watch?v=gy7S4dB7y3M" TargetMode="External"/><Relationship Id="rId12" Type="http://schemas.openxmlformats.org/officeDocument/2006/relationships/hyperlink" Target="https://www.youtube.com/watch?v=w6T02g5hnT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O9XV0SXFrdk" TargetMode="External"/><Relationship Id="rId11" Type="http://schemas.openxmlformats.org/officeDocument/2006/relationships/hyperlink" Target="https://greatergood.berkeley.edu/topic/mindfulness/definition" TargetMode="External"/><Relationship Id="rId5" Type="http://schemas.openxmlformats.org/officeDocument/2006/relationships/hyperlink" Target="https://www.youtube.com/watch?v=Du4WCBl86KM" TargetMode="External"/><Relationship Id="rId15" Type="http://schemas.openxmlformats.org/officeDocument/2006/relationships/hyperlink" Target="https://www.youtube.com/watch?v=ozyr7jVucz0" TargetMode="External"/><Relationship Id="rId10" Type="http://schemas.openxmlformats.org/officeDocument/2006/relationships/hyperlink" Target="https://my.happify.com/hd/3-ways-to-live-mindfully" TargetMode="External"/><Relationship Id="rId4" Type="http://schemas.openxmlformats.org/officeDocument/2006/relationships/hyperlink" Target="https://www.youtube.com/watch?v=W1XYYd2Sexs" TargetMode="External"/><Relationship Id="rId9" Type="http://schemas.openxmlformats.org/officeDocument/2006/relationships/hyperlink" Target="https://www.youtube.com/watch?v=-uRAjnmbE8Y" TargetMode="External"/><Relationship Id="rId14" Type="http://schemas.openxmlformats.org/officeDocument/2006/relationships/hyperlink" Target="https://www.youtube.com/watch?v=egjWRWOUME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b="0" dirty="0" smtClean="0"/>
              <a:t>Galina</a:t>
            </a:r>
          </a:p>
          <a:p>
            <a:endParaRPr lang="fr-FR" b="0" dirty="0" smtClean="0"/>
          </a:p>
          <a:p>
            <a:r>
              <a:rPr lang="fr-FR" b="0" dirty="0" smtClean="0"/>
              <a:t>On commence avec une belle citation de Aristote</a:t>
            </a:r>
            <a:r>
              <a:rPr lang="fr-FR" b="0" baseline="0" dirty="0" smtClean="0"/>
              <a:t> (lire la diapositive) </a:t>
            </a:r>
          </a:p>
          <a:p>
            <a:r>
              <a:rPr lang="fr-FR" b="0" baseline="0" dirty="0" smtClean="0"/>
              <a:t>Là où vos talents et les besoins du monde se rencontrent, là se trouve votre vocation.</a:t>
            </a:r>
          </a:p>
          <a:p>
            <a:endParaRPr lang="fr-FR" b="0" baseline="0" dirty="0" smtClean="0"/>
          </a:p>
          <a:p>
            <a:r>
              <a:rPr lang="fr-FR" b="0" baseline="0" dirty="0" smtClean="0"/>
              <a:t>Et deux autres citations populaires (lire la diapositive)</a:t>
            </a:r>
          </a:p>
          <a:p>
            <a:r>
              <a:rPr lang="fr-FR" b="0" baseline="0" dirty="0" smtClean="0"/>
              <a:t>Le plus beau cadeau que vous pouvez donner à quelqu’un est votre temps parce que vous leur donnez quelque chose que vous ne pourrez jamais reprendre.</a:t>
            </a:r>
          </a:p>
          <a:p>
            <a:r>
              <a:rPr lang="fr-FR" b="0" baseline="0" dirty="0" smtClean="0"/>
              <a:t>Le bonheur n’est pas d’avoir ce que l’on désire, mais d’apprécier ce que l’on a.</a:t>
            </a:r>
            <a:endParaRPr lang="fr-FR" b="0" dirty="0"/>
          </a:p>
          <a:p>
            <a:endParaRPr lang="fr-CA" dirty="0"/>
          </a:p>
          <a:p>
            <a:r>
              <a:rPr lang="fr-CA" b="1" dirty="0"/>
              <a:t>Préparer le CC</a:t>
            </a:r>
            <a:r>
              <a:rPr lang="fr-CA" b="1" baseline="0" dirty="0"/>
              <a:t> et taille de la police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="0" baseline="0" dirty="0" smtClean="0"/>
              <a:t>Sli.do </a:t>
            </a:r>
            <a:r>
              <a:rPr lang="fr-CA" sz="1200" dirty="0" smtClean="0">
                <a:hlinkClick r:id="rId3"/>
              </a:rPr>
              <a:t>https://app.sli.do/event/mF6aFUNg3zwGAw4AvYb4qT</a:t>
            </a:r>
            <a:r>
              <a:rPr lang="fr-CA" sz="1200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(</a:t>
            </a:r>
            <a:r>
              <a:rPr lang="en-US" dirty="0" err="1" smtClean="0"/>
              <a:t>svp</a:t>
            </a:r>
            <a:r>
              <a:rPr lang="en-US" dirty="0" smtClean="0"/>
              <a:t> </a:t>
            </a:r>
            <a:r>
              <a:rPr lang="en-US" dirty="0" err="1" smtClean="0"/>
              <a:t>notez</a:t>
            </a:r>
            <a:r>
              <a:rPr lang="en-US" dirty="0" smtClean="0"/>
              <a:t> que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</a:t>
            </a:r>
            <a:r>
              <a:rPr lang="en-US" dirty="0" smtClean="0"/>
              <a:t> video il </a:t>
            </a:r>
            <a:r>
              <a:rPr lang="en-US" dirty="0" err="1" smtClean="0"/>
              <a:t>montre</a:t>
            </a:r>
            <a:r>
              <a:rPr lang="en-US" dirty="0" smtClean="0"/>
              <a:t> de chose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dure</a:t>
            </a:r>
            <a:r>
              <a:rPr lang="en-US" dirty="0" smtClean="0"/>
              <a:t>) </a:t>
            </a:r>
            <a:r>
              <a:rPr lang="en-US" dirty="0" err="1" smtClean="0"/>
              <a:t>C'est</a:t>
            </a:r>
            <a:r>
              <a:rPr lang="en-US" dirty="0" smtClean="0"/>
              <a:t> quoi la </a:t>
            </a:r>
            <a:r>
              <a:rPr lang="en-US" dirty="0" err="1" smtClean="0"/>
              <a:t>résilience</a:t>
            </a:r>
            <a:r>
              <a:rPr lang="en-US" dirty="0" smtClean="0"/>
              <a:t> ? - </a:t>
            </a:r>
            <a:r>
              <a:rPr lang="en-US" dirty="0" smtClean="0">
                <a:hlinkClick r:id="rId4"/>
              </a:rPr>
              <a:t>https://www.youtube.com/watch?v=iGWZcyR74Qo</a:t>
            </a:r>
            <a:r>
              <a:rPr lang="en-US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fr-C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and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 second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turtlelodge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A" sz="1200" dirty="0" smtClean="0">
                <a:hlinkClick r:id="" action="ppaction://noaction"/>
              </a:rPr>
              <a:t>http</a:t>
            </a:r>
            <a:r>
              <a:rPr lang="fr-CA" sz="1200" dirty="0" smtClean="0">
                <a:hlinkClick r:id="rId5"/>
              </a:rPr>
              <a:t>://www.turtlelodge.org/the-seven-sacred-laws-animated-web-series-french/</a:t>
            </a:r>
            <a:r>
              <a:rPr lang="fr-CA" sz="1200" dirty="0" smtClean="0"/>
              <a:t>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connecter à ses valeurs - </a:t>
            </a:r>
            <a:r>
              <a:rPr lang="fr-CA" sz="1200" dirty="0">
                <a:hlinkClick r:id="rId5"/>
              </a:rPr>
              <a:t>https://youtu.be/kSJpRSZOGVM?t=76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6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err="1"/>
              <a:t>Clappling</a:t>
            </a:r>
            <a:r>
              <a:rPr lang="fr-CA" dirty="0"/>
              <a:t> images – </a:t>
            </a:r>
            <a:r>
              <a:rPr lang="fr-CA" dirty="0">
                <a:hlinkClick r:id="rId7"/>
              </a:rPr>
              <a:t>https://</a:t>
            </a:r>
            <a:r>
              <a:rPr lang="fr-CA" dirty="0" smtClean="0">
                <a:hlinkClick r:id="rId7"/>
              </a:rPr>
              <a:t>giphy.com/embed/7Xmgrc6ty9XlZU6h2M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Changer de perspective -  </a:t>
            </a:r>
            <a:r>
              <a:rPr lang="en-CA" u="sng" dirty="0" smtClean="0">
                <a:hlinkClick r:id="rId8"/>
              </a:rPr>
              <a:t>https://www.youtube.com/watch?v=KsJA_cpYMkY</a:t>
            </a:r>
            <a:r>
              <a:rPr lang="en-CA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 smtClean="0">
              <a:hlinkClick r:id="rId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>
              <a:hlinkClick r:id="rId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dirty="0" err="1" smtClean="0"/>
              <a:t>Ressources</a:t>
            </a:r>
            <a:r>
              <a:rPr lang="en-CA" dirty="0" smtClean="0"/>
              <a:t> </a:t>
            </a:r>
            <a:r>
              <a:rPr lang="en-CA" dirty="0"/>
              <a:t>en </a:t>
            </a:r>
            <a:r>
              <a:rPr lang="en-CA" dirty="0" err="1"/>
              <a:t>français</a:t>
            </a:r>
            <a:r>
              <a:rPr lang="en-CA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err="1"/>
              <a:t>Connectez-vous</a:t>
            </a:r>
            <a:r>
              <a:rPr lang="en-CA" dirty="0"/>
              <a:t> à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même</a:t>
            </a:r>
            <a:r>
              <a:rPr lang="en-CA" dirty="0"/>
              <a:t> - https://chademeng.com/uncategorized/search-inside-yourself-now-available-in-french-and-czech</a:t>
            </a:r>
            <a:r>
              <a:rPr lang="en-CA" dirty="0" smtClean="0"/>
              <a:t>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smtClean="0"/>
              <a:t>(article) La pleine conscience à travers les 9 attitudes de Jon </a:t>
            </a:r>
            <a:r>
              <a:rPr lang="fr-CA" dirty="0" err="1" smtClean="0"/>
              <a:t>Kabat</a:t>
            </a:r>
            <a:r>
              <a:rPr lang="fr-CA" dirty="0" smtClean="0"/>
              <a:t> </a:t>
            </a:r>
            <a:r>
              <a:rPr lang="fr-CA" dirty="0" err="1" smtClean="0"/>
              <a:t>Zinn</a:t>
            </a:r>
            <a:r>
              <a:rPr lang="fr-CA" dirty="0" smtClean="0"/>
              <a:t> - </a:t>
            </a:r>
            <a:r>
              <a:rPr lang="fr-CA" u="sng" dirty="0" smtClean="0">
                <a:hlinkClick r:id="rId3"/>
              </a:rPr>
              <a:t>https://beeleadership.com/la-pleine-conscience-a-travers-les-9-attitudes-de-jon-kabat-zinn/</a:t>
            </a:r>
            <a:r>
              <a:rPr lang="fr-CA" dirty="0" smtClean="0"/>
              <a:t> 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err="1" smtClean="0"/>
              <a:t>Théorie</a:t>
            </a:r>
            <a:r>
              <a:rPr lang="en-CA" dirty="0" smtClean="0"/>
              <a:t> </a:t>
            </a:r>
            <a:r>
              <a:rPr lang="en-CA" dirty="0"/>
              <a:t>U - https://fr.wikipedia.org/wiki/Th%C3%A9orie_U</a:t>
            </a:r>
            <a:br>
              <a:rPr lang="en-CA" dirty="0"/>
            </a:br>
            <a:r>
              <a:rPr lang="en-CA" dirty="0"/>
              <a:t>https://www.amazon.com/Th%C3%A9orie-U-lessentiel/dp/2364291216</a:t>
            </a:r>
            <a:br>
              <a:rPr lang="en-CA" dirty="0"/>
            </a:br>
            <a:r>
              <a:rPr lang="en-CA" dirty="0"/>
              <a:t>https://dialogue-ic.com/wp-content/uploads/2021/05/LA-THEORIE-U-introduction-final.pdf</a:t>
            </a:r>
            <a:br>
              <a:rPr lang="en-CA" dirty="0"/>
            </a:br>
            <a:r>
              <a:rPr lang="en-CA" dirty="0"/>
              <a:t>https://www.amazon.fr/Presence-Exploration-Profound-Organizations-Society-ebook/dp/B000FCKBNO/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PAR AMOUR DU STRESS - https://www.chapters.indigo.ca/fr-ca/livres/product/9782981783950-article.html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POUVOIR DU MOMENT PRÉSENT (LE) - https://www.amazon.ca/POUVOIR-MOMENT-PRÉSENT-ECKHART-TOLLE/</a:t>
            </a:r>
            <a:r>
              <a:rPr lang="fr-FR" dirty="0" err="1"/>
              <a:t>dp</a:t>
            </a:r>
            <a:r>
              <a:rPr lang="fr-FR" dirty="0"/>
              <a:t>/2290020206/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livres du </a:t>
            </a:r>
            <a:r>
              <a:rPr lang="fr-FR" dirty="0" err="1"/>
              <a:t>Plum</a:t>
            </a:r>
            <a:r>
              <a:rPr lang="fr-FR" dirty="0"/>
              <a:t> village </a:t>
            </a:r>
            <a:br>
              <a:rPr lang="fr-FR" dirty="0"/>
            </a:br>
            <a:r>
              <a:rPr lang="fr-FR" dirty="0"/>
              <a:t>– Dix Exercices pour bouger et méditer </a:t>
            </a:r>
            <a:br>
              <a:rPr lang="fr-FR" dirty="0"/>
            </a:br>
            <a:r>
              <a:rPr lang="fr-FR" dirty="0"/>
              <a:t>- Commencer à méditer </a:t>
            </a:r>
            <a:br>
              <a:rPr lang="fr-FR" dirty="0"/>
            </a:br>
            <a:r>
              <a:rPr lang="fr-FR" dirty="0"/>
              <a:t>- et plusieurs </a:t>
            </a:r>
            <a:br>
              <a:rPr lang="fr-FR" dirty="0"/>
            </a:br>
            <a:r>
              <a:rPr lang="fr-FR" dirty="0"/>
              <a:t>https://plumvillage.org/fr/pleine-conscience/livres/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Mon cahier d’autocompassion en pleine conscience: Comment apprendre à s’aimer - https://www.amazon.fr/Mon-cahier-autocompassion-pleine-conscience/dp/2807328725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Oser avec audace - Comment le courage d'être vulnérables transforme notre façon de vivre, d'aimer, d'être un parent et un leader - https://www.amazon.fr/Oser-avec-audace-vulnérables-transforme/</a:t>
            </a:r>
            <a:r>
              <a:rPr lang="fr-FR" dirty="0" err="1"/>
              <a:t>dp</a:t>
            </a:r>
            <a:r>
              <a:rPr lang="fr-FR" dirty="0"/>
              <a:t>/2897932317/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 leadership conscient: Guide pratique pour diriger en pleine conscience - https://www.amazon.fr/leadership-conscient-pratique-conscience-management-ebook/dp/B07BZJG8YK/</a:t>
            </a: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https://www.amazon.ca/Search-Inside-Yourself-Productivity-Creativity/dp/0062116924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https://www.amazon.ca/Presence-Human-Purpose-Field-Future/dp/0385516304/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https://www.amazon.ca/Leading-Emerging-Future-Ego-System-Eco-System/dp/1605099260/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https://www.amazon.ca/Finding-Space-Lead-Practical-Leadership/dp/1620402475/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https://www.amazon.ca/Mindful-Leadership-Self-Awareness-Transforming-Inspiring/dp/1118127110/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https://www.amazon.ca/Joy-Demand-Discovering-Happiness-Within/dp/0062378872 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https://www.amazon.ca/Self-Compassion-Proven-Power-Being-Yourself/dp/0061733520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https://www.amazon.ca/Mindful-Leader-Management-Mindfulness-Meditation/dp/1590306201/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https://www.amazon.ca/Mindfulness-Merloyd-Lawrence-Langer-Reprinted/dp/B00C6OOLR6/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https://www.amazon.ca/Eleven-Rings-Success-Phil-Jackson/dp/1594205116/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https://www.amazon.ca/Dare-Lead-Brave-Conversations-Hearts/dp/0399592520</a:t>
            </a:r>
            <a:r>
              <a:rPr lang="en-CA" dirty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6"/>
              </a:rPr>
              <a:t>https://www.amazon.ca/Mindful-Leader-Embodying-Christian-wisdom-ebook/dp/B07KJGHXDW/</a:t>
            </a:r>
            <a:endParaRPr lang="en-CA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hlinkClick r:id="rId7"/>
              </a:rPr>
              <a:t>https://www.amazon.ca/Creating-Mindful-Leaders-Power-Forward/dp/1119484782/</a:t>
            </a:r>
            <a:endParaRPr lang="en-CA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>
                <a:hlinkClick r:id="rId8"/>
              </a:rPr>
              <a:t>https://www.amazon.ca/Seven-Practices-Mindful-Leader-Monastery/dp/1608685195/</a:t>
            </a:r>
            <a:endParaRPr lang="en-CA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https://www.amazon.ca/Art-Mindfulness-HarperOne-Select-Selects-ebook/dp/B005HG4H24/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https://www.amazon.ca/Mindful-Coach-Facilitating-Leader-Development-ebook/dp/B00362XL64/</a:t>
            </a:r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baseline="0" dirty="0"/>
          </a:p>
          <a:p>
            <a:pPr marL="167970" marR="0" indent="-1679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7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 nos jours, il y a beaucoup d'applications, vous en avez peut-être dans votre smartphone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soupçon de prudence lors de leur utilisation, ne vous perdez pas en essayant ceci et en essayant cela… choisissez-en un, respectez-le pendant une semaine et décidez si vous l'aimez assez. À ce stade, prenez une décision consciente et essayez-en une autre pendant une semaine.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Voici quelques exemples de telles applications</a:t>
            </a:r>
            <a:endParaRPr lang="en-CA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Mindshift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 basées sur la thérapie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GothamRounded"/>
              </a:rPr>
              <a:t>cognitivo</a:t>
            </a:r>
            <a:r>
              <a:rPr lang="fr-FR" b="0" i="0" dirty="0">
                <a:solidFill>
                  <a:srgbClr val="333333"/>
                </a:solidFill>
                <a:effectLst/>
                <a:latin typeface="GothamRounded"/>
              </a:rPr>
              <a:t>-comportementale (TCC) – </a:t>
            </a:r>
            <a:r>
              <a:rPr lang="en-US" dirty="0">
                <a:hlinkClick r:id="rId3"/>
              </a:rPr>
              <a:t>https://www.anxietycanada.com/fr/resources/mindshift-cbt/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Petit Bambou – application gratuit, avec option “avancé” 42Euros par 6 mois, sessions “live” chaque matin sur leur page Facebook - https://www.petitbambou.com/fr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Calm</a:t>
            </a:r>
            <a:r>
              <a:rPr lang="fr-FR" dirty="0"/>
              <a:t> – application très efficace, un peu centre sur le </a:t>
            </a:r>
            <a:r>
              <a:rPr lang="fr-FR" dirty="0" err="1"/>
              <a:t>someil</a:t>
            </a:r>
            <a:r>
              <a:rPr lang="fr-FR" dirty="0"/>
              <a:t>, mais beaucoup d’options – gratuit, avec options d’achat dans l’application – </a:t>
            </a:r>
            <a:br>
              <a:rPr lang="fr-FR" dirty="0"/>
            </a:br>
            <a:r>
              <a:rPr lang="fr-FR" dirty="0"/>
              <a:t>https://apps.apple.com/fr/app/calm/id571800810</a:t>
            </a:r>
            <a:br>
              <a:rPr lang="fr-FR" dirty="0"/>
            </a:br>
            <a:r>
              <a:rPr lang="fr-FR" dirty="0"/>
              <a:t>https://play.google.com/store/apps/details?id=com.calm.android&amp;hl=fr_CA&amp;gl=CA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Mind</a:t>
            </a:r>
            <a:r>
              <a:rPr lang="fr-FR" dirty="0"/>
              <a:t> – plusieurs outils (sessions enregistrées et “live”, podcasts et un programme </a:t>
            </a:r>
            <a:r>
              <a:rPr lang="fr-FR" dirty="0" err="1"/>
              <a:t>specifique</a:t>
            </a:r>
            <a:r>
              <a:rPr lang="fr-FR" dirty="0"/>
              <a:t> aux enfants - https://www.mind-app.io/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The </a:t>
            </a:r>
            <a:r>
              <a:rPr lang="fr-FR" dirty="0" err="1"/>
              <a:t>Mindfulness</a:t>
            </a:r>
            <a:r>
              <a:rPr lang="fr-FR" dirty="0"/>
              <a:t> App – gratuit, option d’</a:t>
            </a:r>
            <a:r>
              <a:rPr lang="fr-FR" dirty="0" err="1"/>
              <a:t>abonement</a:t>
            </a:r>
            <a:r>
              <a:rPr lang="fr-FR" dirty="0"/>
              <a:t>, plusieurs langues - https://www.themindfulnessapp.com/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Namatata</a:t>
            </a:r>
            <a:r>
              <a:rPr lang="fr-FR" dirty="0"/>
              <a:t> – gratuit, </a:t>
            </a:r>
            <a:r>
              <a:rPr lang="fr-FR" dirty="0" err="1"/>
              <a:t>abonement</a:t>
            </a:r>
            <a:r>
              <a:rPr lang="fr-FR" dirty="0"/>
              <a:t> 11Euros par mois - https://www.namatata.com/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Headspace</a:t>
            </a:r>
            <a:r>
              <a:rPr lang="fr-FR" dirty="0"/>
              <a:t> - https://www.headspace.com/fr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Insight </a:t>
            </a:r>
            <a:r>
              <a:rPr lang="fr-FR" dirty="0" err="1"/>
              <a:t>timer</a:t>
            </a:r>
            <a:r>
              <a:rPr lang="fr-FR" dirty="0"/>
              <a:t> – gratuit, plusieurs langues - https://insighttimer.com/fr-ca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Besoin de trouver le liens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Smiling</a:t>
            </a:r>
            <a:r>
              <a:rPr lang="fr-FR" dirty="0"/>
              <a:t> </a:t>
            </a:r>
            <a:r>
              <a:rPr lang="fr-FR" dirty="0" err="1"/>
              <a:t>Mind</a:t>
            </a:r>
            <a:r>
              <a:rPr lang="fr-FR" dirty="0"/>
              <a:t> – gratuit, uniquement en anglais?? - https://www.smilingmind.com.au/smiling-mind-app</a:t>
            </a:r>
            <a:endParaRPr lang="en-US" dirty="0"/>
          </a:p>
          <a:p>
            <a:endParaRPr lang="en-CA" dirty="0"/>
          </a:p>
          <a:p>
            <a:r>
              <a:rPr lang="en-CA" dirty="0" err="1"/>
              <a:t>Ressources</a:t>
            </a:r>
            <a:r>
              <a:rPr lang="en-CA" dirty="0"/>
              <a:t> en </a:t>
            </a:r>
            <a:r>
              <a:rPr lang="en-CA" dirty="0" err="1"/>
              <a:t>anglais</a:t>
            </a:r>
            <a:r>
              <a:rPr lang="en-CA" dirty="0"/>
              <a:t>… </a:t>
            </a:r>
            <a:r>
              <a:rPr lang="en-CA" dirty="0" err="1"/>
              <a:t>quelques</a:t>
            </a:r>
            <a:r>
              <a:rPr lang="en-CA" dirty="0"/>
              <a:t> apps: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https://calm.com/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https://www.headspace.com/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fr-CA" dirty="0"/>
              <a:t>https://happify.com/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https://www.balanceapp.com/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https://insighttimer.com/en-ca - https://insighttimer.com/fr-ca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(veteran affairs, USA) https://mobile.va.gov/app/mindfulness-coach 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CA" dirty="0"/>
              <a:t>https://www.thetappingsolution.com/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4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 </a:t>
            </a:r>
            <a:endParaRPr lang="fr-CA" sz="1200" b="0" i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sz="1200" b="0" i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aimerait</a:t>
            </a:r>
            <a:r>
              <a:rPr lang="en-US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partager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reference sur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GCWiki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s’appelle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convergence les séances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décrites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concentrent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spécifiquement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envers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pleine</a:t>
            </a:r>
            <a:r>
              <a:rPr lang="en-US" sz="1200" b="0" i="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conscience.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Convergence</a:t>
            </a:r>
            <a:r>
              <a:rPr lang="fr-CA" baseline="0" dirty="0"/>
              <a:t> – </a:t>
            </a:r>
            <a:r>
              <a:rPr lang="fr-CA" dirty="0">
                <a:hlinkClick r:id="rId3"/>
              </a:rPr>
              <a:t>https://wiki.gccollab.ca/Convergence</a:t>
            </a:r>
            <a:r>
              <a:rPr lang="fr-CA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defTabSz="933126">
              <a:defRPr/>
            </a:pPr>
            <a:r>
              <a:rPr lang="fr-CA" dirty="0"/>
              <a:t>(Cliquez sur chaque puce)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 que vous avez remplie </a:t>
            </a:r>
            <a:r>
              <a:rPr lang="fr-CA" b="1" dirty="0"/>
              <a:t>avant</a:t>
            </a:r>
            <a:r>
              <a:rPr lang="fr-CA" dirty="0"/>
              <a:t> de </a:t>
            </a:r>
            <a:r>
              <a:rPr lang="fr-CA" baseline="0" dirty="0"/>
              <a:t>vous inscrire au programme permet d’établir un point de référence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Nous sommes en train de terminer les 8 semaines; le début montre où nous en sommes. 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</a:t>
            </a:r>
            <a:r>
              <a:rPr lang="fr-CA" baseline="0" dirty="0"/>
              <a:t>auto-évaluation effectuée tout de suite </a:t>
            </a:r>
            <a:r>
              <a:rPr lang="fr-CA" b="1" baseline="0" dirty="0"/>
              <a:t>après</a:t>
            </a:r>
            <a:r>
              <a:rPr lang="fr-CA" baseline="0" dirty="0"/>
              <a:t> le programme est utilisée pour mesurer les connaissances retenus des activités pendant les séances du programme, le système de jumelage, et le journal de gratitude.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dirty="0"/>
              <a:t>L’auto-évaluation</a:t>
            </a:r>
            <a:r>
              <a:rPr lang="fr-CA" baseline="0" dirty="0"/>
              <a:t> </a:t>
            </a:r>
            <a:r>
              <a:rPr lang="fr-CA" b="1" baseline="0" dirty="0"/>
              <a:t>finale</a:t>
            </a:r>
            <a:r>
              <a:rPr lang="fr-CA" baseline="0" dirty="0"/>
              <a:t> permet d’apprendre dans quelle mesure l’apprentissage est réellement mis en pratique, c’est-à-dire de mesurer les compétences mises en pratique ou les comportements modifiés</a:t>
            </a:r>
            <a:r>
              <a:rPr lang="fr-CA" dirty="0"/>
              <a:t>.</a:t>
            </a:r>
          </a:p>
          <a:p>
            <a:pPr marL="171450" indent="-171450" defTabSz="933126">
              <a:buFont typeface="Arial" panose="020B0604020202020204" pitchFamily="34" charset="0"/>
              <a:buChar char="•"/>
              <a:defRPr/>
            </a:pPr>
            <a:r>
              <a:rPr lang="fr-CA" baseline="0" dirty="0"/>
              <a:t>(Lire la diapositive.)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5000"/>
          </a:bodyPr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Il faut se rappeler les objectifs du programme (lire la diapositive)</a:t>
            </a:r>
          </a:p>
          <a:p>
            <a:pPr marL="0" lvl="0" indent="0">
              <a:buFont typeface="Symbol" panose="05050102010706020507" pitchFamily="18" charset="2"/>
              <a:buNone/>
            </a:pPr>
            <a:endParaRPr lang="fr-CA" sz="1200" i="1" u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(cliquez)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études montrent que les personnes possédant un degré élevé de pleine conscience ont tendance à être plus résilientes.</a:t>
            </a:r>
            <a:r>
              <a:rPr lang="fr-CA" sz="1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20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convient également de noter que la pleine conscience et la résilience sont des compétences importantes pour améliorer le bien-être.</a:t>
            </a:r>
            <a:endParaRPr lang="fr-CA" sz="1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fr-CA" smtClean="0"/>
              <a:t>14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882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dirty="0" smtClean="0"/>
          </a:p>
          <a:p>
            <a:pPr defTabSz="933126">
              <a:defRPr/>
            </a:pPr>
            <a:endParaRPr lang="en-US" dirty="0" smtClean="0"/>
          </a:p>
          <a:p>
            <a:pPr defTabSz="933126">
              <a:defRPr/>
            </a:pPr>
            <a:r>
              <a:rPr lang="en-US" dirty="0" err="1" smtClean="0"/>
              <a:t>Félicitations</a:t>
            </a:r>
            <a:r>
              <a:rPr lang="en-US" dirty="0" smtClean="0"/>
              <a:t> à </a:t>
            </a:r>
            <a:r>
              <a:rPr lang="en-US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cohorte</a:t>
            </a:r>
            <a:r>
              <a:rPr lang="en-US" baseline="0" dirty="0" smtClean="0"/>
              <a:t>! 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maintenant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outils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votre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cheminement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pleine</a:t>
            </a:r>
            <a:r>
              <a:rPr lang="en-US" baseline="0" dirty="0" smtClean="0"/>
              <a:t> conscience.</a:t>
            </a:r>
          </a:p>
          <a:p>
            <a:pPr defTabSz="933126">
              <a:defRPr/>
            </a:pPr>
            <a:endParaRPr lang="fr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Images d’applaudissements – </a:t>
            </a:r>
            <a:r>
              <a:rPr lang="fr-CA" dirty="0" smtClean="0">
                <a:hlinkClick r:id="rId3"/>
              </a:rPr>
              <a:t>https://giphy.com/embed/7Xmgrc6ty9XlZU6h2M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26"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Ginette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33126"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defTabSz="933126">
              <a:defRPr/>
            </a:pPr>
            <a:r>
              <a:rPr lang="fr-CA" sz="1200" dirty="0" smtClean="0">
                <a:hlinkClick r:id="rId3"/>
              </a:rPr>
              <a:t>https://app.sli.do/event/mF6aFUNg3zwGAw4AvYb4qT</a:t>
            </a:r>
            <a:r>
              <a:rPr lang="fr-CA" sz="12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En gardant l’objectif</a:t>
            </a:r>
            <a:r>
              <a:rPr lang="fr-CA" baseline="0" dirty="0"/>
              <a:t> en tête, répondez au sondage sli.do avec le code #DLCP-MCLD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baseline="0" dirty="0"/>
              <a:t>(cliquer sur chaque </a:t>
            </a:r>
            <a:r>
              <a:rPr lang="fr-CA" baseline="0" dirty="0" err="1"/>
              <a:t>bullet</a:t>
            </a:r>
            <a:r>
              <a:rPr lang="fr-CA" baseline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/>
              <a:t>Lire question 1 sur diapositive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Même aussi, si vous avez de question, </a:t>
            </a:r>
            <a:r>
              <a:rPr lang="fr-CA" baseline="0" dirty="0" err="1"/>
              <a:t>voy</a:t>
            </a:r>
            <a:r>
              <a:rPr lang="fr-CA" baseline="0" dirty="0"/>
              <a:t> pouvez utiliser le onglet du Questions et réponse sur sli.do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4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2500" lnSpcReduction="20000"/>
          </a:bodyPr>
          <a:lstStyle/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Alejandro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J'en profite pour dire « merci » à l'équipe d'animateurs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b="1" dirty="0" smtClean="0"/>
              <a:t>(arrêter de partager)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lorsque je mentionne votre nom, j'aimerais demander aux animateurs de dire « </a:t>
            </a:r>
            <a:r>
              <a:rPr lang="fr-FR" sz="1200" dirty="0" err="1" smtClean="0"/>
              <a:t>hola</a:t>
            </a:r>
            <a:r>
              <a:rPr lang="fr-FR" sz="1200" dirty="0" smtClean="0"/>
              <a:t> » et un mot ou deux sur votre expérience, afin que les gens voient nos visages.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Ginette, Annie-Claude, Galina, (je ne se</a:t>
            </a:r>
            <a:r>
              <a:rPr lang="fr-FR" sz="1200" baseline="0" dirty="0" smtClean="0"/>
              <a:t> pas certain si </a:t>
            </a:r>
            <a:r>
              <a:rPr lang="fr-FR" sz="1200" dirty="0" smtClean="0"/>
              <a:t>Marie-Lyne, Carmen</a:t>
            </a:r>
            <a:r>
              <a:rPr lang="fr-FR" sz="1200" baseline="0" dirty="0" smtClean="0"/>
              <a:t> et Robert sont avec nous… sino)</a:t>
            </a: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Et des autres animateurs qui avons participé dans autres </a:t>
            </a:r>
            <a:r>
              <a:rPr lang="fr-FR" sz="1200" dirty="0" err="1" smtClean="0"/>
              <a:t>ocassiones</a:t>
            </a:r>
            <a:r>
              <a:rPr lang="fr-FR" sz="1200" dirty="0" smtClean="0"/>
              <a:t>, (comme Robert)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Et spécialement à Carmen, et Marie-Lyne qui n‘avons pas pu venir aujourd'hui à cause d'autres engagements, alors nous leur envoyons de bonnes vibrations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Merci </a:t>
            </a:r>
            <a:r>
              <a:rPr lang="fr-FR" sz="1200" dirty="0" err="1" smtClean="0"/>
              <a:t>Michaella</a:t>
            </a:r>
            <a:r>
              <a:rPr lang="fr-FR" sz="1200" dirty="0" smtClean="0"/>
              <a:t> pour la coordination du programme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dirty="0" smtClean="0"/>
              <a:t>Même aussi, un gros merci à vous tous les participantes de vous être joint à cette aventure appelée programme de « Développement du leadership de changement en pleine-conscience (DLCP) »</a:t>
            </a:r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200" b="1" dirty="0" smtClean="0"/>
              <a:t>(continue à</a:t>
            </a:r>
            <a:r>
              <a:rPr lang="fr-FR" sz="1200" b="1" baseline="0" dirty="0" smtClean="0"/>
              <a:t> partager l’écran)</a:t>
            </a:r>
            <a:endParaRPr lang="fr-FR" sz="1200" b="1" dirty="0" smtClean="0"/>
          </a:p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0" u="none" dirty="0" smtClean="0"/>
              <a:t>Ce programme est livré avec le soutien d’animateurs de divers ministères/organismes gouvernementaux, notamment :</a:t>
            </a:r>
            <a:endParaRPr lang="fr-CA" sz="1200" b="0" u="none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Gouverneure Générale du Canada (GG),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Parcs Canada (PC),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Service Canada,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Centre d’analyse des opérations et </a:t>
            </a:r>
            <a:br>
              <a:rPr lang="fr-FR" sz="2800" b="0" dirty="0">
                <a:solidFill>
                  <a:schemeClr val="tx1"/>
                </a:solidFill>
              </a:rPr>
            </a:br>
            <a:r>
              <a:rPr lang="fr-FR" sz="2800" b="0" dirty="0">
                <a:solidFill>
                  <a:schemeClr val="tx1"/>
                </a:solidFill>
              </a:rPr>
              <a:t>déclarations financières du Canada (CANAFE)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Emploi et Développement social Canada (EDSC),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800" b="0" dirty="0">
                <a:solidFill>
                  <a:schemeClr val="tx1"/>
                </a:solidFill>
              </a:rPr>
              <a:t>Services publics et Approvisionnement Canada (SPAC</a:t>
            </a:r>
            <a:r>
              <a:rPr lang="fr-FR" sz="2800" b="0" dirty="0" smtClean="0">
                <a:solidFill>
                  <a:schemeClr val="tx1"/>
                </a:solidFill>
              </a:rPr>
              <a:t>), et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Immigration, Réfugiés et Citoyenneté Canada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fr-CA" smtClean="0"/>
              <a:t>17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1717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Pour la réflexion en petits groupes, et peut servir pour formuler des commentaires dans le clavardage</a:t>
            </a:r>
          </a:p>
          <a:p>
            <a:pPr marL="0" indent="0">
              <a:buNone/>
            </a:pPr>
            <a:r>
              <a:rPr lang="fr-CA" dirty="0"/>
              <a:t>(Lire la diapositive)</a:t>
            </a:r>
          </a:p>
          <a:p>
            <a:endParaRPr lang="en-US" sz="1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r>
              <a:rPr lang="fr-CA" dirty="0"/>
              <a:t>En préparant votre au revoir, vous aurez le temps de dire au revoir</a:t>
            </a:r>
            <a:r>
              <a:rPr lang="fr-CA" baseline="0" dirty="0"/>
              <a:t> à vos collègues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Vous pouvez communiquer brièvement une pensée ou une phrase que vous souhaitez </a:t>
            </a:r>
            <a:r>
              <a:rPr lang="fr-CA" baseline="0" dirty="0"/>
              <a:t>partager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FR" b="0" dirty="0"/>
          </a:p>
          <a:p>
            <a:r>
              <a:rPr lang="fr-FR" b="0" dirty="0" smtClean="0"/>
              <a:t>Bienvenue, </a:t>
            </a:r>
            <a:r>
              <a:rPr lang="fr-FR" b="0" dirty="0"/>
              <a:t>c'est aujourd'hui notre dernière séance du </a:t>
            </a:r>
            <a:r>
              <a:rPr lang="fr-FR" b="0" dirty="0" smtClean="0"/>
              <a:t>programme.</a:t>
            </a:r>
            <a:endParaRPr lang="fr-FR" b="0" dirty="0"/>
          </a:p>
          <a:p>
            <a:r>
              <a:rPr lang="fr-FR" b="0" dirty="0"/>
              <a:t>Ne vous inquiétez pas, nous aurons le temps de faire des conversations en petits groupes afin que vous puissiez partager vos réflexions et dire au revoir.</a:t>
            </a:r>
          </a:p>
          <a:p>
            <a:r>
              <a:rPr lang="fr-FR" b="0" dirty="0"/>
              <a:t>//</a:t>
            </a:r>
          </a:p>
          <a:p>
            <a:r>
              <a:rPr lang="en-US" b="0" dirty="0"/>
              <a:t>Welcome everyone, today’s our last session of the </a:t>
            </a:r>
            <a:r>
              <a:rPr lang="en-US" b="0" dirty="0" smtClean="0"/>
              <a:t>program.</a:t>
            </a:r>
            <a:endParaRPr lang="en-US" b="0" dirty="0"/>
          </a:p>
          <a:p>
            <a:r>
              <a:rPr lang="en-US" b="0" dirty="0" smtClean="0"/>
              <a:t>Don't worry</a:t>
            </a:r>
            <a:r>
              <a:rPr lang="en-US" b="0" dirty="0"/>
              <a:t>, we’ll have time to do small groups conversations so you can share your reflections and say your </a:t>
            </a:r>
            <a:r>
              <a:rPr lang="en-US" b="0" dirty="0" smtClean="0"/>
              <a:t>goodbyes</a:t>
            </a:r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33126">
              <a:defRPr/>
            </a:pPr>
            <a:r>
              <a:rPr lang="fr-FR" sz="1200" dirty="0" smtClean="0"/>
              <a:t>Alejandro</a:t>
            </a:r>
            <a:endParaRPr lang="fr-CA" dirty="0"/>
          </a:p>
          <a:p>
            <a:pPr defTabSz="933126"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aujourd'hui, nous vous placerons d'abord dans des salles de sous-commission, et en fonction de l'heure, nous ferons ensuite les débriefings en plénière et après ça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r>
              <a:rPr lang="fr-CA" dirty="0"/>
              <a:t>Comme d’habitude, vous aurez le temps de faire un bilan en petits groupes</a:t>
            </a:r>
            <a:r>
              <a:rPr lang="fr-CA" baseline="0" dirty="0"/>
              <a:t>, voici quelques sujets qui peuvent lancer les échanges en petits groupes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Résilience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basée sur les valeurs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Pleine conscience immédiate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Ressources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Objectif du DLCP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Une intention que vous conserverez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Au revoir</a:t>
            </a:r>
          </a:p>
          <a:p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Bien qu’il soit possible que vous rencontriez de nouvelles personnes le dernier jour, n’oubliez pas que nous avons tous participé</a:t>
            </a:r>
            <a:r>
              <a:rPr lang="fr-CA" baseline="0" dirty="0"/>
              <a:t> à ce programme au cours des huit dernières semaines.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A bientôt!!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((open the </a:t>
            </a:r>
            <a:r>
              <a:rPr lang="fr-CA" baseline="0" dirty="0" err="1"/>
              <a:t>breakout</a:t>
            </a:r>
            <a:r>
              <a:rPr lang="fr-CA" baseline="0" dirty="0"/>
              <a:t> </a:t>
            </a:r>
            <a:r>
              <a:rPr lang="fr-CA" baseline="0" dirty="0" err="1"/>
              <a:t>rooms</a:t>
            </a:r>
            <a:r>
              <a:rPr lang="fr-CA" baseline="0" dirty="0"/>
              <a:t>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((</a:t>
            </a:r>
            <a:r>
              <a:rPr lang="fr-CA" baseline="0" dirty="0" err="1"/>
              <a:t>depending</a:t>
            </a:r>
            <a:r>
              <a:rPr lang="fr-CA" baseline="0" dirty="0"/>
              <a:t> on time, open the microphone for </a:t>
            </a:r>
            <a:r>
              <a:rPr lang="fr-CA" baseline="0" dirty="0" err="1"/>
              <a:t>some</a:t>
            </a:r>
            <a:r>
              <a:rPr lang="fr-CA" baseline="0" dirty="0"/>
              <a:t> </a:t>
            </a:r>
            <a:r>
              <a:rPr lang="fr-CA" baseline="0" dirty="0" err="1"/>
              <a:t>willing</a:t>
            </a:r>
            <a:r>
              <a:rPr lang="fr-CA" baseline="0" dirty="0"/>
              <a:t> to </a:t>
            </a:r>
            <a:r>
              <a:rPr lang="fr-CA" baseline="0" dirty="0" err="1"/>
              <a:t>share</a:t>
            </a:r>
            <a:r>
              <a:rPr lang="fr-CA" baseline="0" dirty="0"/>
              <a:t> in </a:t>
            </a:r>
            <a:r>
              <a:rPr lang="fr-CA" baseline="0" dirty="0" err="1"/>
              <a:t>plenary</a:t>
            </a:r>
            <a:r>
              <a:rPr lang="fr-CA" baseline="0" dirty="0"/>
              <a:t>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Cela donnera l’occasion à ceux qui le souhaitent d’intervenir en séance plénière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6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26">
              <a:defRPr/>
            </a:pPr>
            <a:r>
              <a:rPr lang="fr-CA" dirty="0"/>
              <a:t>Alejandro</a:t>
            </a:r>
          </a:p>
          <a:p>
            <a:pPr defTabSz="933126">
              <a:defRPr/>
            </a:pPr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Merci a tous pour avoir  participé dans le programme</a:t>
            </a:r>
          </a:p>
          <a:p>
            <a:endParaRPr lang="en-US" dirty="0"/>
          </a:p>
          <a:p>
            <a:r>
              <a:rPr lang="fr-CA" dirty="0"/>
              <a:t>Merci à tous de participer à</a:t>
            </a:r>
            <a:r>
              <a:rPr lang="fr-CA" baseline="0" dirty="0"/>
              <a:t> ce programme… nous vous souhaitons beaucoup de bonheur </a:t>
            </a:r>
            <a:r>
              <a:rPr lang="fr-CA" baseline="0" dirty="0">
                <a:sym typeface="Wingdings" panose="05000000000000000000" pitchFamily="2" charset="2"/>
              </a:rPr>
              <a:t></a:t>
            </a: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FR" b="0" dirty="0"/>
          </a:p>
          <a:p>
            <a:r>
              <a:rPr lang="fr-CA" noProof="0" dirty="0"/>
              <a:t>Pour</a:t>
            </a:r>
            <a:r>
              <a:rPr lang="fr-CA" baseline="0" noProof="0" dirty="0"/>
              <a:t> l’exercice de centration d’aujourd’hui, nous utiliserons une légère variation… Comme pour les exercices précédents, il s’agit de passer de « faire » à « être ».</a:t>
            </a:r>
            <a:endParaRPr lang="fr-CA" noProof="0" dirty="0"/>
          </a:p>
          <a:p>
            <a:r>
              <a:rPr lang="fr-CA" noProof="0" dirty="0"/>
              <a:t>Commençons par l’activité suivante...</a:t>
            </a:r>
          </a:p>
          <a:p>
            <a:pPr lvl="0"/>
            <a:r>
              <a:rPr lang="fr-CA" noProof="0" dirty="0"/>
              <a:t>Assoyez-vous en position confortable et attentive.</a:t>
            </a:r>
          </a:p>
          <a:p>
            <a:pPr lvl="0"/>
            <a:r>
              <a:rPr lang="fr-CA" noProof="0" dirty="0"/>
              <a:t>Il est bon de fermer les yeux ou de les fermer à moitié.</a:t>
            </a:r>
          </a:p>
          <a:p>
            <a:pPr lvl="0"/>
            <a:r>
              <a:rPr lang="fr-CA" noProof="0" dirty="0"/>
              <a:t>Concentrez-vous sur votre respiration</a:t>
            </a:r>
            <a:r>
              <a:rPr lang="fr-CA" baseline="0" noProof="0" dirty="0"/>
              <a:t>… </a:t>
            </a:r>
          </a:p>
          <a:p>
            <a:pPr lvl="0"/>
            <a:r>
              <a:rPr lang="fr-CA" baseline="0" noProof="0" dirty="0"/>
              <a:t>et répétez les phrases suivantes à haute voix ou dans votre esprit, selon celles qui semblent vous convenir, dans le moment présent…</a:t>
            </a:r>
          </a:p>
          <a:p>
            <a:pPr lvl="0"/>
            <a:endParaRPr lang="fr-CA" noProof="0" dirty="0"/>
          </a:p>
          <a:p>
            <a:pPr lvl="0"/>
            <a:r>
              <a:rPr lang="fr-CA" noProof="0" dirty="0"/>
              <a:t>(Lisez-les</a:t>
            </a:r>
            <a:r>
              <a:rPr lang="fr-CA" baseline="0" noProof="0" dirty="0"/>
              <a:t> en laissant un espace entre elles.)</a:t>
            </a:r>
            <a:endParaRPr lang="fr-CA" noProof="0" dirty="0"/>
          </a:p>
          <a:p>
            <a:pPr lvl="0"/>
            <a:r>
              <a:rPr lang="fr-CA" noProof="0" dirty="0"/>
              <a:t>Je suis une personne gentille	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 am a kind person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CA" noProof="0" dirty="0"/>
              <a:t>Je m’aime 		(</a:t>
            </a:r>
            <a:r>
              <a:rPr lang="en-CA" i="1" noProof="0" dirty="0"/>
              <a:t>I love myself</a:t>
            </a:r>
            <a:r>
              <a:rPr lang="en-CA" noProof="0" dirty="0"/>
              <a:t>)</a:t>
            </a:r>
            <a:endParaRPr lang="en-CA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CA" noProof="0" dirty="0"/>
              <a:t>Je fais de mon mieux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do my best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je suis assez </a:t>
            </a: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		(</a:t>
            </a:r>
            <a:r>
              <a:rPr lang="en-CA" i="1" noProof="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CA" i="1" baseline="0" noProof="0" dirty="0">
                <a:solidFill>
                  <a:schemeClr val="accent1">
                    <a:lumMod val="75000"/>
                  </a:schemeClr>
                </a:solidFill>
              </a:rPr>
              <a:t> am enough</a:t>
            </a:r>
            <a:r>
              <a:rPr lang="en-CA" noProof="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CA" baseline="0" noProof="0" dirty="0"/>
          </a:p>
          <a:p>
            <a:pPr lvl="0">
              <a:tabLst>
                <a:tab pos="4572000" algn="l"/>
              </a:tabLst>
            </a:pPr>
            <a:endParaRPr lang="en-CA" dirty="0"/>
          </a:p>
          <a:p>
            <a:pPr lvl="0">
              <a:tabLst>
                <a:tab pos="4572000" algn="l"/>
              </a:tabLst>
            </a:pPr>
            <a:r>
              <a:rPr lang="fr-CA" noProof="0" dirty="0">
                <a:solidFill>
                  <a:schemeClr val="accent1">
                    <a:lumMod val="75000"/>
                  </a:schemeClr>
                </a:solidFill>
              </a:rPr>
              <a:t>(Dites-les une fois par minute pendant</a:t>
            </a: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 trois à cinq minutes, puis demandez aux participants de…</a:t>
            </a:r>
          </a:p>
          <a:p>
            <a:pPr lvl="0">
              <a:tabLst>
                <a:tab pos="4572000" algn="l"/>
              </a:tabLst>
            </a:pPr>
            <a:r>
              <a:rPr lang="fr-CA" baseline="0" noProof="0" dirty="0">
                <a:solidFill>
                  <a:schemeClr val="accent1">
                    <a:lumMod val="75000"/>
                  </a:schemeClr>
                </a:solidFill>
              </a:rPr>
              <a:t>prendre quelques respirations profondes et d’ouvrir lentement les yeux, puis reprenez la séance de groupe.)</a:t>
            </a:r>
            <a:endParaRPr lang="fr-CA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Galina</a:t>
            </a:r>
            <a:endParaRPr lang="fr-FR" b="0" dirty="0"/>
          </a:p>
          <a:p>
            <a:endParaRPr lang="fr-CA" dirty="0" smtClean="0"/>
          </a:p>
          <a:p>
            <a:r>
              <a:rPr lang="fr-CA" dirty="0" smtClean="0"/>
              <a:t>Avez-vous</a:t>
            </a:r>
            <a:r>
              <a:rPr lang="fr-CA" baseline="0" dirty="0" smtClean="0"/>
              <a:t> des observations de la semaine dernière? Voulez-vous partager en plénière ou dans le clavardage des commentaires, des défis ou des surprises? </a:t>
            </a:r>
          </a:p>
          <a:p>
            <a:endParaRPr lang="fr-CA" baseline="0" dirty="0" smtClean="0"/>
          </a:p>
          <a:p>
            <a:r>
              <a:rPr lang="fr-CA" dirty="0" smtClean="0"/>
              <a:t>Levez la main pour parler ou tapez dans la section de</a:t>
            </a:r>
            <a:r>
              <a:rPr lang="fr-CA" baseline="0" dirty="0" smtClean="0"/>
              <a:t> clavardage… </a:t>
            </a:r>
          </a:p>
          <a:p>
            <a:endParaRPr lang="fr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 smtClean="0"/>
              <a:t>Le </a:t>
            </a:r>
            <a:r>
              <a:rPr lang="fr-CA" baseline="0" noProof="0" dirty="0"/>
              <a:t>journal de la gratitude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noProof="0" dirty="0"/>
              <a:t>Vos pratiques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marche en pleine conscience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Journal du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Meilleure prise de décision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L’amour bienveillant</a:t>
            </a:r>
          </a:p>
          <a:p>
            <a:endParaRPr lang="en-US" dirty="0"/>
          </a:p>
          <a:p>
            <a:r>
              <a:rPr lang="fr-CA" i="1" dirty="0"/>
              <a:t>Levez la main pour parler, tapez dans la section de</a:t>
            </a:r>
            <a:r>
              <a:rPr lang="fr-CA" i="1" baseline="0" dirty="0"/>
              <a:t> clavardage… Veuillez tenir compte du temps dont nous disposons, permettez le grand nombre possible d’interventions en 10 minutes environ.</a:t>
            </a:r>
          </a:p>
          <a:p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i="1" dirty="0" smtClean="0"/>
              <a:t>Séance plénière :</a:t>
            </a:r>
            <a:r>
              <a:rPr lang="fr-CA" i="1" baseline="0" dirty="0" smtClean="0"/>
              <a:t> </a:t>
            </a:r>
            <a:r>
              <a:rPr lang="fr-CA" i="1" dirty="0" smtClean="0"/>
              <a:t>Un micro ouvert qui permet de formuler vos commentaires, défis, surprises… Nous souhaitons en particulier </a:t>
            </a:r>
            <a:r>
              <a:rPr lang="fr-CA" i="1" baseline="0" dirty="0" smtClean="0"/>
              <a:t>entendre ceux qui n’ont pas encore pris la parole</a:t>
            </a:r>
            <a:r>
              <a:rPr lang="fr-CA" i="1" dirty="0" smtClean="0"/>
              <a:t>.</a:t>
            </a:r>
          </a:p>
          <a:p>
            <a:endParaRPr lang="en-CA" dirty="0"/>
          </a:p>
          <a:p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fr-FR" b="0" dirty="0" smtClean="0"/>
              <a:t>Galina</a:t>
            </a:r>
            <a:endParaRPr lang="fr-CA" dirty="0"/>
          </a:p>
          <a:p>
            <a:pPr defTabSz="912937">
              <a:defRPr/>
            </a:pPr>
            <a:endParaRPr lang="en-US" dirty="0" smtClean="0"/>
          </a:p>
          <a:p>
            <a:pPr defTabSz="912937">
              <a:defRPr/>
            </a:pPr>
            <a:r>
              <a:rPr lang="en-US" dirty="0" err="1" smtClean="0"/>
              <a:t>Voici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séance.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a déjà fait </a:t>
            </a:r>
            <a:r>
              <a:rPr lang="en-US" baseline="0" dirty="0" err="1" smtClean="0"/>
              <a:t>l’exercice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centrage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bref</a:t>
            </a:r>
            <a:r>
              <a:rPr lang="en-US" baseline="0" dirty="0" smtClean="0"/>
              <a:t> retour sur la </a:t>
            </a:r>
            <a:r>
              <a:rPr lang="en-US" baseline="0" dirty="0" err="1" smtClean="0"/>
              <a:t>semaine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dernière</a:t>
            </a:r>
            <a:r>
              <a:rPr lang="en-US" baseline="0" dirty="0" smtClean="0"/>
              <a:t>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err="1" smtClean="0"/>
              <a:t>Aujourd’hui</a:t>
            </a:r>
            <a:r>
              <a:rPr lang="en-US" baseline="0" dirty="0" smtClean="0"/>
              <a:t>, 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parler</a:t>
            </a:r>
            <a:r>
              <a:rPr lang="en-US" baseline="0" dirty="0" smtClean="0"/>
              <a:t> de la resilience, le </a:t>
            </a:r>
            <a:r>
              <a:rPr lang="en-US" baseline="0" dirty="0" err="1" smtClean="0"/>
              <a:t>bien-être</a:t>
            </a:r>
            <a:r>
              <a:rPr lang="en-US" baseline="0" dirty="0" smtClean="0"/>
              <a:t> et la </a:t>
            </a:r>
            <a:r>
              <a:rPr lang="en-US" baseline="0" dirty="0" err="1" smtClean="0"/>
              <a:t>pleine</a:t>
            </a:r>
            <a:r>
              <a:rPr lang="en-US" baseline="0" dirty="0" smtClean="0"/>
              <a:t> conscience.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La </a:t>
            </a:r>
            <a:r>
              <a:rPr lang="en-US" baseline="0" dirty="0" err="1" smtClean="0"/>
              <a:t>pleine</a:t>
            </a:r>
            <a:r>
              <a:rPr lang="en-US" baseline="0" dirty="0" smtClean="0"/>
              <a:t> conscience immediate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donner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suggestions des livres, des applications et </a:t>
            </a:r>
            <a:r>
              <a:rPr lang="en-US" baseline="0" dirty="0" err="1" smtClean="0"/>
              <a:t>autres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références</a:t>
            </a:r>
            <a:r>
              <a:rPr lang="en-US" baseline="0" dirty="0" smtClean="0"/>
              <a:t>. 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smtClean="0"/>
              <a:t>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expliquer</a:t>
            </a:r>
            <a:r>
              <a:rPr lang="en-US" baseline="0" dirty="0" smtClean="0"/>
              <a:t> les questionnaires </a:t>
            </a:r>
            <a:r>
              <a:rPr lang="en-US" baseline="0" dirty="0" err="1" smtClean="0"/>
              <a:t>d’auto-évaluation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l’Objectif</a:t>
            </a:r>
            <a:r>
              <a:rPr lang="en-US" baseline="0" dirty="0" smtClean="0"/>
              <a:t> du DLCP</a:t>
            </a:r>
          </a:p>
          <a:p>
            <a:pPr defTabSz="912937">
              <a:defRPr/>
            </a:pPr>
            <a:endParaRPr lang="en-US" baseline="0" dirty="0" smtClean="0"/>
          </a:p>
          <a:p>
            <a:pPr defTabSz="912937">
              <a:defRPr/>
            </a:pPr>
            <a:r>
              <a:rPr lang="en-US" baseline="0" dirty="0" err="1" smtClean="0"/>
              <a:t>C’est</a:t>
            </a:r>
            <a:r>
              <a:rPr lang="en-US" baseline="0" dirty="0" smtClean="0"/>
              <a:t> normal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avez</a:t>
            </a:r>
            <a:r>
              <a:rPr lang="en-US" baseline="0" dirty="0" smtClean="0"/>
              <a:t> des questions </a:t>
            </a:r>
            <a:r>
              <a:rPr lang="en-US" baseline="0" dirty="0" err="1" smtClean="0"/>
              <a:t>concernant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pratique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l’avenir</a:t>
            </a:r>
            <a:r>
              <a:rPr lang="en-US" baseline="0" dirty="0" smtClean="0"/>
              <a:t>. 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aborder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sujet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qu’on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dise</a:t>
            </a:r>
            <a:r>
              <a:rPr lang="en-US" baseline="0" dirty="0" smtClean="0"/>
              <a:t> au revoir. </a:t>
            </a:r>
          </a:p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Annie-Claude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Il existe un lien entre la résilience, le bien-être et la pleine conscience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(Lire la diapositive)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Nous verrons quelques vidéos sur la résilience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N’oubliez pas qu’il y aura un bilan en séance plénière et en petits groupes, si vous le souhaitez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(Présenter le vidéo o les deux vidéos??)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</a:t>
            </a:r>
            <a:r>
              <a:rPr lang="en-US" dirty="0" err="1"/>
              <a:t>svp</a:t>
            </a:r>
            <a:r>
              <a:rPr lang="en-US" dirty="0"/>
              <a:t> </a:t>
            </a:r>
            <a:r>
              <a:rPr lang="en-US" dirty="0" err="1"/>
              <a:t>notez</a:t>
            </a:r>
            <a:r>
              <a:rPr lang="en-US" dirty="0"/>
              <a:t> que dans </a:t>
            </a:r>
            <a:r>
              <a:rPr lang="en-US" dirty="0" err="1"/>
              <a:t>cet</a:t>
            </a:r>
            <a:r>
              <a:rPr lang="en-US" dirty="0"/>
              <a:t> video il </a:t>
            </a:r>
            <a:r>
              <a:rPr lang="en-US" dirty="0" err="1"/>
              <a:t>montre</a:t>
            </a:r>
            <a:r>
              <a:rPr lang="en-US" dirty="0"/>
              <a:t> de chose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dure) </a:t>
            </a: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Ressources</a:t>
            </a:r>
            <a:r>
              <a:rPr lang="en-US" dirty="0"/>
              <a:t> en </a:t>
            </a:r>
            <a:r>
              <a:rPr lang="en-US" dirty="0" err="1"/>
              <a:t>français</a:t>
            </a:r>
            <a:r>
              <a:rPr lang="en-US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i="0" dirty="0">
                <a:solidFill>
                  <a:srgbClr val="0F0F0F"/>
                </a:solidFill>
                <a:effectLst/>
                <a:latin typeface="YouTube Sans"/>
              </a:rPr>
              <a:t>Boris Cyrulnik Apprendre la résilience?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>
                <a:hlinkClick r:id="rId4"/>
              </a:rPr>
              <a:t>https://www.youtube.com/watch?v=p427blfFGAs</a:t>
            </a:r>
            <a:r>
              <a:rPr lang="en-US" dirty="0"/>
              <a:t> </a:t>
            </a:r>
            <a:br>
              <a:rPr lang="en-US" dirty="0"/>
            </a:br>
            <a:r>
              <a:rPr lang="en-CA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https://www.youtube.com/watch?v=bKfyNIRdVQU&amp;t=75s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C'est</a:t>
            </a:r>
            <a:r>
              <a:rPr lang="en-US" dirty="0"/>
              <a:t> quoi la </a:t>
            </a:r>
            <a:r>
              <a:rPr lang="en-US" dirty="0" err="1"/>
              <a:t>résilience</a:t>
            </a:r>
            <a:r>
              <a:rPr lang="en-US" dirty="0"/>
              <a:t> ? - </a:t>
            </a:r>
            <a:r>
              <a:rPr lang="en-US" dirty="0">
                <a:hlinkClick r:id="rId3"/>
              </a:rPr>
              <a:t>https://www.youtube.com/watch?v=iGWZcyR74Qo</a:t>
            </a:r>
            <a:r>
              <a:rPr lang="en-U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Comme le </a:t>
            </a:r>
            <a:r>
              <a:rPr lang="en-US" dirty="0" err="1"/>
              <a:t>cerveau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contrui</a:t>
            </a:r>
            <a:r>
              <a:rPr lang="en-US" dirty="0"/>
              <a:t> - https://www.youtube.com/watch?v=yCFF1nZJUmI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Résilience: définition et trucs pour la renforcer - https://</a:t>
            </a:r>
            <a:r>
              <a:rPr lang="fr-FR" dirty="0" smtClean="0"/>
              <a:t>www.youtube.com/watch?v=ea1pu88xKpY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https://www.youtube.com/watch?v=bUB3lUWqms4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In Brief : The Science of </a:t>
            </a:r>
            <a:r>
              <a:rPr lang="fr-CA" dirty="0" err="1"/>
              <a:t>Resilience</a:t>
            </a:r>
            <a:r>
              <a:rPr lang="fr-CA" baseline="0" dirty="0"/>
              <a:t> </a:t>
            </a:r>
            <a:r>
              <a:rPr lang="fr-CA" sz="1400" dirty="0">
                <a:hlinkClick r:id="rId6"/>
              </a:rPr>
              <a:t>https://www.youtube.com/watch?v=1r8hj72bfGo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400" dirty="0" err="1"/>
              <a:t>Brains</a:t>
            </a:r>
            <a:r>
              <a:rPr lang="fr-CA" sz="1400" dirty="0"/>
              <a:t>: Journey to </a:t>
            </a:r>
            <a:r>
              <a:rPr lang="fr-CA" sz="1400" dirty="0" err="1"/>
              <a:t>Resilience</a:t>
            </a:r>
            <a:r>
              <a:rPr lang="fr-CA" sz="1400" dirty="0"/>
              <a:t> - </a:t>
            </a:r>
            <a:r>
              <a:rPr lang="fr-CA" sz="1400" dirty="0">
                <a:hlinkClick r:id="rId7"/>
              </a:rPr>
              <a:t>https://www.youtube.com/watch?v=HJvDrT6N-mw</a:t>
            </a:r>
            <a:r>
              <a:rPr lang="fr-CA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12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Lasting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</a:t>
            </a:r>
            <a:r>
              <a:rPr lang="fr-CA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CA" sz="1200" b="0" i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fr-CA" sz="1200" b="0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</a:rPr>
              <a:t>https://www.rickhanson.net/online-courses/the-foundations-of-well-being/inner-strengths-for-well-being/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Evidence Mounts That Mindfulness Breeds Resilience - https://greatergood.berkeley.edu/article/item/evidence_mounts_that_mindfulness_breeds_resilience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12937">
              <a:defRPr/>
            </a:pPr>
            <a:r>
              <a:rPr lang="fr-CA" dirty="0"/>
              <a:t>Annie-Claude</a:t>
            </a:r>
          </a:p>
          <a:p>
            <a:pPr defTabSz="912937">
              <a:defRPr/>
            </a:pPr>
            <a:endParaRPr lang="en-US" dirty="0"/>
          </a:p>
          <a:p>
            <a:r>
              <a:rPr lang="fr-CA" sz="1200" dirty="0"/>
              <a:t>Similaire à la</a:t>
            </a:r>
            <a:r>
              <a:rPr lang="fr-CA" sz="1200" baseline="0" dirty="0"/>
              <a:t> « pleine conscience à la demande »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(Permettre aux participants d’utiliser l’outil de marquage)</a:t>
            </a:r>
          </a:p>
          <a:p>
            <a:r>
              <a:rPr lang="fr-CA" sz="1200" baseline="0" dirty="0"/>
              <a:t>À l’aide de l’outil de marquage, indiquez votre préférence pour la pratique de la pleine conscience immédiate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(mentionner un exemple de la façon dont nous pouvons être plus présent)</a:t>
            </a: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Être présent,</a:t>
            </a:r>
            <a:r>
              <a:rPr lang="fr-CA" sz="1200" baseline="0" dirty="0"/>
              <a:t> non pas parce que vous devez l’être, mais parce que vous le voulez </a:t>
            </a:r>
            <a:r>
              <a:rPr lang="fr-CA" sz="1200" baseline="0" dirty="0">
                <a:sym typeface="Wingdings" panose="05000000000000000000" pitchFamily="2" charset="2"/>
              </a:rPr>
              <a:t></a:t>
            </a:r>
            <a:r>
              <a:rPr lang="fr-CA" sz="1200" baseline="0" dirty="0"/>
              <a:t> </a:t>
            </a:r>
          </a:p>
          <a:p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dirty="0" err="1" smtClean="0">
                <a:sym typeface="Wingdings" panose="05000000000000000000" pitchFamily="2" charset="2"/>
              </a:rPr>
              <a:t>Ressources</a:t>
            </a:r>
            <a:r>
              <a:rPr lang="en-US" sz="1200" baseline="0" dirty="0" smtClean="0">
                <a:sym typeface="Wingdings" panose="05000000000000000000" pitchFamily="2" charset="2"/>
              </a:rPr>
              <a:t> en </a:t>
            </a:r>
            <a:r>
              <a:rPr lang="en-US" sz="1200" baseline="0" dirty="0" err="1" smtClean="0">
                <a:sym typeface="Wingdings" panose="05000000000000000000" pitchFamily="2" charset="2"/>
              </a:rPr>
              <a:t>français</a:t>
            </a:r>
            <a:r>
              <a:rPr lang="en-US" sz="1200" baseline="0" dirty="0" smtClean="0">
                <a:sym typeface="Wingdings" panose="05000000000000000000" pitchFamily="2" charset="2"/>
              </a:rPr>
              <a:t>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L'abc de la pleine conscience – CHEO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https://www.cheo.on.ca/en/resources-and-support/resources/P6174F.pdf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astuces toutes simples pour pratiquer la pleine conscience au quotidien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https://www.terrafemina.com/article/pleine-conscience-7-astuces-pour-pratiquer-la-mindful-attitude-au-quotidien_a343848/1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/>
              <a:t>5 </a:t>
            </a:r>
            <a:r>
              <a:rPr lang="en-CA" dirty="0" err="1" smtClean="0"/>
              <a:t>exercices</a:t>
            </a:r>
            <a:r>
              <a:rPr lang="en-CA" dirty="0" smtClean="0"/>
              <a:t> de </a:t>
            </a:r>
            <a:r>
              <a:rPr lang="en-CA" dirty="0" err="1" smtClean="0"/>
              <a:t>pleine</a:t>
            </a:r>
            <a:r>
              <a:rPr lang="en-CA" dirty="0" smtClean="0"/>
              <a:t> conscience </a:t>
            </a:r>
            <a:r>
              <a:rPr lang="en-CA" dirty="0" err="1" smtClean="0"/>
              <a:t>faciles</a:t>
            </a:r>
            <a:r>
              <a:rPr lang="en-CA" dirty="0" smtClean="0"/>
              <a:t> à </a:t>
            </a:r>
            <a:r>
              <a:rPr lang="en-CA" dirty="0" err="1" smtClean="0"/>
              <a:t>intégrer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 quotidian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https://www.mcgill.ca/continuingstudies/fr/article/5-exercices-de-pleine-conscience-faciles-integrer-dans-le-quotidien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endParaRPr lang="en-US" sz="1200" baseline="0" dirty="0">
              <a:sym typeface="Wingdings" panose="05000000000000000000" pitchFamily="2" charset="2"/>
            </a:endParaRPr>
          </a:p>
          <a:p>
            <a:r>
              <a:rPr lang="fr-CA" sz="1200" baseline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4"/>
              </a:rPr>
              <a:t>https://www.centerforresilience.org/5-ways-to-practice-mindfulness-right-now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5"/>
              </a:rPr>
              <a:t>https://positivepsychology.com/meditation-exercises-activities/</a:t>
            </a:r>
            <a:r>
              <a:rPr lang="fr-CA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hlinkClick r:id="rId6"/>
              </a:rPr>
              <a:t>https://www.thepathway2success.com/10-mindfulness-activities-you-can-try-today/</a:t>
            </a:r>
            <a:r>
              <a:rPr lang="fr-CA" sz="1200" dirty="0"/>
              <a:t>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pleine conscience est basée sur la science et, comme pour la science, elle peut être utilisée à bon escient ou à mauvais escient. Ainsi, lorsque la pleine conscience est associée à vos propres valeurs, les résultats sont positifs et améliorés.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trois colonnes sont des exemples de valeurs, issues des traditions autochtones, des traditions laïques et de la fonction publique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</a:t>
            </a:r>
            <a:r>
              <a:rPr lang="fr-CA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fr-C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and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partial second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A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turtlelodge</a:t>
            </a:r>
            <a:r>
              <a:rPr lang="fr-CA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A" sz="1200" dirty="0" smtClean="0">
                <a:hlinkClick r:id="" action="ppaction://noaction"/>
              </a:rPr>
              <a:t>http</a:t>
            </a:r>
            <a:r>
              <a:rPr lang="fr-CA" sz="1200" dirty="0" smtClean="0">
                <a:hlinkClick r:id="rId3"/>
              </a:rPr>
              <a:t>://www.turtlelodge.org/the-seven-sacred-laws-animated-web-series-french/</a:t>
            </a:r>
            <a:r>
              <a:rPr lang="fr-CA" sz="12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0" i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((Faisons 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 exercice de pleine conscience, qui dure environ 10 minutes : Méditation – Se connecter à ses valeurs - </a:t>
            </a:r>
            <a:r>
              <a:rPr lang="fr-CA" sz="1200" dirty="0">
                <a:hlinkClick r:id="rId3"/>
              </a:rPr>
              <a:t>https://</a:t>
            </a:r>
            <a:r>
              <a:rPr lang="fr-CA" sz="1200" dirty="0" smtClean="0">
                <a:hlinkClick r:id="rId3"/>
              </a:rPr>
              <a:t>youtu.be/kSJpRSZOGVM?t=76))</a:t>
            </a:r>
            <a:endParaRPr lang="fr-CA" sz="120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Un conseil… en cas de doute,</a:t>
            </a:r>
            <a:r>
              <a:rPr lang="fr-CA" baseline="0" noProof="0" dirty="0"/>
              <a:t> </a:t>
            </a:r>
            <a:r>
              <a:rPr lang="fr-CA" noProof="0" dirty="0"/>
              <a:t>je me demande généralement « que ferait une personne qui s’aime?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/>
              <a:t>Ressources en français…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Les sept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enseignements</a:t>
            </a:r>
            <a:r>
              <a:rPr lang="en-US" b="0" i="0" dirty="0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565D63"/>
                </a:solidFill>
                <a:effectLst/>
                <a:latin typeface="Open Sans" panose="020B0606030504020204" pitchFamily="34" charset="0"/>
              </a:rPr>
              <a:t>sacrés</a:t>
            </a:r>
            <a:r>
              <a:rPr lang="fr-CA" noProof="0" dirty="0"/>
              <a:t> – </a:t>
            </a:r>
            <a:r>
              <a:rPr lang="fr-CA" sz="1200" dirty="0">
                <a:hlinkClick r:id="rId3"/>
              </a:rPr>
              <a:t>http://www.turtlelodge.org/the-seven-sacred-laws-animated-web-series-french/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/>
              <a:t>Les 5 Entraînements à la Pleine Conscience</a:t>
            </a:r>
            <a:r>
              <a:rPr lang="fr-CA" noProof="0" dirty="0"/>
              <a:t> – </a:t>
            </a:r>
            <a:r>
              <a:rPr lang="fr-CA" sz="1200" dirty="0">
                <a:hlinkClick r:id="rId4"/>
              </a:rPr>
              <a:t>https://plumvillage.org/fr/pleine-conscience/5-entrainements/</a:t>
            </a:r>
            <a:r>
              <a:rPr lang="fr-CA" sz="12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de valeurs et d’éthique du secteur public – </a:t>
            </a:r>
            <a:r>
              <a:rPr lang="fr-CA" noProof="0" dirty="0">
                <a:hlinkClick r:id="rId5"/>
              </a:rPr>
              <a:t>https://www.tbs-sct.canada.ca/pol/doc-fra.aspx?id=25049</a:t>
            </a:r>
            <a:r>
              <a:rPr lang="fr-CA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noProof="0" dirty="0"/>
          </a:p>
          <a:p>
            <a:endParaRPr lang="en-CA" noProof="0" dirty="0"/>
          </a:p>
          <a:p>
            <a:r>
              <a:rPr lang="fr-CA" noProof="0" dirty="0"/>
              <a:t>Ressources en anglais…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Les traditions autochtones : The Seven </a:t>
            </a:r>
            <a:r>
              <a:rPr lang="fr-CA" noProof="0" dirty="0" err="1"/>
              <a:t>Teachings</a:t>
            </a:r>
            <a:r>
              <a:rPr lang="fr-CA" noProof="0" dirty="0"/>
              <a:t> - </a:t>
            </a:r>
            <a:r>
              <a:rPr lang="fr-CA" sz="1200" noProof="0" dirty="0">
                <a:hlinkClick r:id="rId6"/>
              </a:rPr>
              <a:t>https://www.southernnetwork.org/site/seven-teachings</a:t>
            </a:r>
            <a:r>
              <a:rPr lang="fr-CA" sz="1200" noProof="0" dirty="0"/>
              <a:t> </a:t>
            </a:r>
            <a:br>
              <a:rPr lang="fr-CA" sz="1200" noProof="0" dirty="0"/>
            </a:br>
            <a:r>
              <a:rPr lang="fr-CA" sz="1200" noProof="0" dirty="0"/>
              <a:t>http://www.turtlelodge.org/the-seven-sacred-laws-animated-web-series-anishinaabe/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The Five </a:t>
            </a:r>
            <a:r>
              <a:rPr lang="fr-CA" noProof="0" dirty="0" err="1"/>
              <a:t>Mindfulness</a:t>
            </a:r>
            <a:r>
              <a:rPr lang="fr-CA" noProof="0" dirty="0"/>
              <a:t> Trainings - </a:t>
            </a:r>
            <a:r>
              <a:rPr lang="fr-CA" sz="1200" noProof="0" dirty="0">
                <a:hlinkClick r:id="rId7"/>
              </a:rPr>
              <a:t>https://plumvillage.org/mindfulness/the-5-mindfulness-trainings/</a:t>
            </a:r>
            <a:r>
              <a:rPr lang="fr-CA" sz="1200" noProof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and Ethics Code for the Public Sector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CA" noProof="0" dirty="0"/>
              <a:t>https://www.tbs-sct.canada.ca/pol/doc-eng.aspx?id=25049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Meditation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0" i="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CA" sz="1200" b="0" i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- (IN ENGLISH) </a:t>
            </a:r>
            <a:r>
              <a:rPr lang="fr-CA" noProof="0" dirty="0">
                <a:hlinkClick r:id="rId8"/>
              </a:rPr>
              <a:t>https://www.youtube.com/watch?v=V-LsavLI20w</a:t>
            </a:r>
            <a:r>
              <a:rPr lang="fr-CA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Annie-Claude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 smtClean="0"/>
              <a:t>Peut-être</a:t>
            </a:r>
            <a:r>
              <a:rPr lang="en-CA" dirty="0" smtClean="0"/>
              <a:t> </a:t>
            </a:r>
            <a:r>
              <a:rPr lang="en-CA" dirty="0" err="1" smtClean="0"/>
              <a:t>jouer</a:t>
            </a:r>
            <a:r>
              <a:rPr lang="en-CA" dirty="0" smtClean="0"/>
              <a:t> </a:t>
            </a:r>
            <a:r>
              <a:rPr lang="en-CA" dirty="0" err="1" smtClean="0"/>
              <a:t>cette</a:t>
            </a:r>
            <a:r>
              <a:rPr lang="en-CA" dirty="0" smtClean="0"/>
              <a:t> video : Changer de perspective -  </a:t>
            </a:r>
            <a:r>
              <a:rPr lang="en-CA" u="sng" dirty="0" smtClean="0">
                <a:hlinkClick r:id="rId3"/>
              </a:rPr>
              <a:t>https://www.youtube.com/watch?v=KsJA_cpYMkY</a:t>
            </a:r>
            <a:r>
              <a:rPr lang="en-CA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/>
              <a:t>Ressources en français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Changer de perspective -  </a:t>
            </a:r>
            <a:r>
              <a:rPr lang="en-CA" u="sng" dirty="0" smtClean="0">
                <a:hlinkClick r:id="rId3"/>
              </a:rPr>
              <a:t>https://www.youtube.com/watch?v=KsJA_cpYMkY</a:t>
            </a:r>
            <a:r>
              <a:rPr lang="en-CA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La pleine conscience au cœur du changement - </a:t>
            </a:r>
            <a:r>
              <a:rPr lang="fr-CA" u="sng" dirty="0" smtClean="0">
                <a:hlinkClick r:id="rId4"/>
              </a:rPr>
              <a:t>https://www.youtube.com/watch?v=W1XYYd2Sexs</a:t>
            </a:r>
            <a:r>
              <a:rPr lang="fr-CA" dirty="0" smtClean="0"/>
              <a:t> 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Une définition complète de la pleine conscience</a:t>
            </a:r>
            <a:r>
              <a:rPr lang="en-CA" dirty="0" smtClean="0"/>
              <a:t> - </a:t>
            </a:r>
            <a:r>
              <a:rPr lang="en-CA" u="sng" dirty="0" smtClean="0">
                <a:hlinkClick r:id="rId5"/>
              </a:rPr>
              <a:t>https://www.youtube.com/watch?v=Du4WCBl86KM</a:t>
            </a:r>
            <a:r>
              <a:rPr lang="en-CA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Gérer son stress grâce à la MBSR (la pleine conscience) - </a:t>
            </a:r>
            <a:r>
              <a:rPr lang="fr-CA" u="sng" dirty="0" smtClean="0">
                <a:hlinkClick r:id="rId6"/>
              </a:rPr>
              <a:t>https://www.youtube.com/watch?v=O9XV0SXFrdk</a:t>
            </a:r>
            <a:r>
              <a:rPr lang="fr-CA" dirty="0" smtClean="0"/>
              <a:t> 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Changer de perspective -  </a:t>
            </a:r>
            <a:r>
              <a:rPr lang="en-CA" u="sng" dirty="0" smtClean="0">
                <a:hlinkClick r:id="rId3"/>
              </a:rPr>
              <a:t>https://www.youtube.com/watch?v=KsJA_cpYMkY</a:t>
            </a:r>
            <a:r>
              <a:rPr lang="en-CA" dirty="0" smtClean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dirty="0" smtClean="0"/>
              <a:t>5 exercices simples pour cultiver la pleine conscience sans méditer - </a:t>
            </a:r>
            <a:r>
              <a:rPr lang="fr-CA" u="sng" dirty="0" smtClean="0">
                <a:hlinkClick r:id="rId7"/>
              </a:rPr>
              <a:t>https://www.youtube.com/watch?v=gy7S4dB7y3M</a:t>
            </a:r>
            <a:r>
              <a:rPr lang="fr-CA" dirty="0" smtClean="0"/>
              <a:t> </a:t>
            </a:r>
            <a:endParaRPr lang="en-CA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dirty="0" smtClean="0"/>
              <a:t>Témoignages de dirigeants d'entreprises pratiquant la pleine conscience - </a:t>
            </a:r>
            <a:r>
              <a:rPr lang="fr-CA" u="sng" dirty="0" smtClean="0">
                <a:hlinkClick r:id="rId8"/>
              </a:rPr>
              <a:t>https://www.youtube.com/watch?v=OvlVEN7Iym4</a:t>
            </a:r>
            <a:r>
              <a:rPr lang="fr-CA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En </a:t>
            </a:r>
            <a:r>
              <a:rPr lang="en-CA" dirty="0" err="1" smtClean="0"/>
              <a:t>pleine</a:t>
            </a:r>
            <a:r>
              <a:rPr lang="en-CA" dirty="0" smtClean="0"/>
              <a:t> conscience </a:t>
            </a:r>
            <a:r>
              <a:rPr lang="en-CA" dirty="0" err="1" smtClean="0"/>
              <a:t>numérique</a:t>
            </a:r>
            <a:r>
              <a:rPr lang="en-CA" dirty="0" smtClean="0"/>
              <a:t> - </a:t>
            </a:r>
            <a:r>
              <a:rPr lang="en-CA" dirty="0" smtClean="0">
                <a:hlinkClick r:id="rId9"/>
              </a:rPr>
              <a:t>https://www.youtube.com/watch?v=-uRAjnmbE8Y</a:t>
            </a:r>
            <a:r>
              <a:rPr lang="en-CA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/>
              <a:t>Ressources en anglais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Settle</a:t>
            </a:r>
            <a:r>
              <a:rPr lang="fr-CA" dirty="0" smtClean="0"/>
              <a:t> Down, </a:t>
            </a:r>
            <a:r>
              <a:rPr lang="fr-CA" dirty="0" err="1" smtClean="0"/>
              <a:t>Pay</a:t>
            </a:r>
            <a:r>
              <a:rPr lang="fr-CA" dirty="0" smtClean="0"/>
              <a:t> Attention, Say </a:t>
            </a:r>
            <a:r>
              <a:rPr lang="fr-CA" dirty="0" err="1" smtClean="0"/>
              <a:t>Thank</a:t>
            </a:r>
            <a:r>
              <a:rPr lang="fr-CA" dirty="0" smtClean="0"/>
              <a:t> You</a:t>
            </a:r>
            <a:br>
              <a:rPr lang="fr-CA" dirty="0" smtClean="0"/>
            </a:br>
            <a:r>
              <a:rPr lang="fr-CA" sz="900" dirty="0" smtClean="0"/>
              <a:t>- </a:t>
            </a:r>
            <a:r>
              <a:rPr lang="fr-CA" sz="900" dirty="0" smtClean="0">
                <a:hlinkClick r:id="rId10"/>
              </a:rPr>
              <a:t>https://my.happify.com/hd/3-ways-to-live-mindfully</a:t>
            </a:r>
            <a:r>
              <a:rPr lang="fr-CA" sz="900" dirty="0" smtClean="0"/>
              <a:t> 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What</a:t>
            </a:r>
            <a:r>
              <a:rPr lang="fr-CA" dirty="0" smtClean="0"/>
              <a:t> Is </a:t>
            </a:r>
            <a:r>
              <a:rPr lang="fr-CA" dirty="0" err="1" smtClean="0"/>
              <a:t>Mindfulness</a:t>
            </a:r>
            <a:r>
              <a:rPr lang="fr-CA" dirty="0" smtClean="0"/>
              <a:t>? “</a:t>
            </a:r>
            <a:r>
              <a:rPr lang="fr-CA" dirty="0" err="1" smtClean="0"/>
              <a:t>Presence</a:t>
            </a:r>
            <a:r>
              <a:rPr lang="fr-CA" dirty="0" smtClean="0"/>
              <a:t> of </a:t>
            </a:r>
            <a:r>
              <a:rPr lang="fr-CA" dirty="0" err="1" smtClean="0"/>
              <a:t>Heart</a:t>
            </a:r>
            <a:r>
              <a:rPr lang="fr-CA" dirty="0" smtClean="0"/>
              <a:t>” – A </a:t>
            </a:r>
            <a:r>
              <a:rPr lang="fr-CA" dirty="0" err="1" smtClean="0"/>
              <a:t>Definition</a:t>
            </a:r>
            <a:r>
              <a:rPr lang="fr-CA" dirty="0" smtClean="0"/>
              <a:t> – </a:t>
            </a:r>
            <a:r>
              <a:rPr lang="fr-CA" sz="1000" dirty="0" smtClean="0">
                <a:hlinkClick r:id="rId11"/>
              </a:rPr>
              <a:t>https://greatergood.berkeley.edu/topic/mindfulness/definition</a:t>
            </a:r>
            <a:r>
              <a:rPr lang="fr-CA" sz="10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Why</a:t>
            </a:r>
            <a:r>
              <a:rPr lang="fr-CA" dirty="0" smtClean="0"/>
              <a:t> </a:t>
            </a:r>
            <a:r>
              <a:rPr lang="fr-CA" dirty="0" err="1" smtClean="0"/>
              <a:t>Mindfulness</a:t>
            </a:r>
            <a:r>
              <a:rPr lang="fr-CA" dirty="0" smtClean="0"/>
              <a:t> Is a </a:t>
            </a:r>
            <a:r>
              <a:rPr lang="fr-CA" dirty="0" err="1" smtClean="0"/>
              <a:t>Superpower</a:t>
            </a:r>
            <a:r>
              <a:rPr lang="fr-CA" dirty="0" smtClean="0"/>
              <a:t> – An Animation </a:t>
            </a:r>
            <a:r>
              <a:rPr lang="fr-CA" sz="1000" dirty="0" smtClean="0">
                <a:hlinkClick r:id="rId12"/>
              </a:rPr>
              <a:t>https://www.youtube.com/watch?v=w6T02g5hnT4</a:t>
            </a:r>
            <a:r>
              <a:rPr lang="fr-CA" sz="10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smtClean="0"/>
              <a:t>The 12 </a:t>
            </a:r>
            <a:r>
              <a:rPr lang="fr-CA" dirty="0" err="1" smtClean="0"/>
              <a:t>Inner</a:t>
            </a:r>
            <a:r>
              <a:rPr lang="fr-CA" dirty="0" smtClean="0"/>
              <a:t> </a:t>
            </a:r>
            <a:r>
              <a:rPr lang="fr-CA" dirty="0" err="1" smtClean="0"/>
              <a:t>Strengths</a:t>
            </a:r>
            <a:r>
              <a:rPr lang="fr-CA" dirty="0" smtClean="0"/>
              <a:t> for Lasting </a:t>
            </a:r>
            <a:r>
              <a:rPr lang="fr-CA" dirty="0" err="1" smtClean="0"/>
              <a:t>Well-being</a:t>
            </a:r>
            <a:r>
              <a:rPr lang="fr-CA" dirty="0" smtClean="0"/>
              <a:t> and </a:t>
            </a:r>
            <a:r>
              <a:rPr lang="fr-CA" dirty="0" err="1" smtClean="0"/>
              <a:t>Resilience</a:t>
            </a:r>
            <a:r>
              <a:rPr lang="fr-CA" dirty="0" smtClean="0"/>
              <a:t> - </a:t>
            </a:r>
            <a:r>
              <a:rPr lang="fr-CA" sz="1000" dirty="0" smtClean="0"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https://www.rickhanson.net/online-courses/the-foundations-of-well-being/inner-strengths-for-well-being/</a:t>
            </a:r>
            <a:r>
              <a:rPr lang="fr-CA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 err="1" smtClean="0"/>
              <a:t>Meditate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Kevin Hart| </a:t>
            </a:r>
            <a:r>
              <a:rPr lang="fr-CA" dirty="0" err="1" smtClean="0"/>
              <a:t>LoL</a:t>
            </a:r>
            <a:r>
              <a:rPr lang="fr-CA" dirty="0" smtClean="0"/>
              <a:t> Network - </a:t>
            </a:r>
            <a:r>
              <a:rPr lang="fr-CA" sz="1050" dirty="0" smtClean="0">
                <a:hlinkClick r:id="rId14"/>
              </a:rPr>
              <a:t>https://www.youtube.com/watch?v=egjWRWOUME4</a:t>
            </a:r>
            <a:r>
              <a:rPr lang="fr-CA" sz="105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60 Minutes Special on Mindfulness Anderson Cooper</a:t>
            </a:r>
            <a:r>
              <a:rPr lang="en-US" sz="800" b="1" i="0" dirty="0" smtClean="0">
                <a:solidFill>
                  <a:srgbClr val="0F0F0F"/>
                </a:solidFill>
                <a:effectLst/>
                <a:latin typeface="YouTube Sans"/>
              </a:rPr>
              <a:t/>
            </a:r>
            <a:br>
              <a:rPr lang="en-US" sz="800" b="1" i="0" dirty="0" smtClean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fr-CA" sz="1050" u="sng" dirty="0" smtClean="0">
                <a:hlinkClick r:id="rId15"/>
              </a:rPr>
              <a:t>https://www.youtube.com/watch?v=ozyr7jVucz0</a:t>
            </a:r>
            <a:r>
              <a:rPr lang="fr-CA" sz="1050" b="1" i="0" dirty="0" smtClean="0">
                <a:solidFill>
                  <a:srgbClr val="0F0F0F"/>
                </a:solidFill>
                <a:effectLst/>
                <a:latin typeface="YouTube Sans"/>
              </a:rPr>
              <a:t/>
            </a:r>
            <a:br>
              <a:rPr lang="fr-CA" sz="1050" b="1" i="0" dirty="0" smtClean="0">
                <a:solidFill>
                  <a:srgbClr val="0F0F0F"/>
                </a:solidFill>
                <a:effectLst/>
                <a:latin typeface="YouTube Sans"/>
              </a:rPr>
            </a:br>
            <a:endParaRPr lang="en-US" sz="800" b="1" i="0" dirty="0" smtClean="0">
              <a:solidFill>
                <a:srgbClr val="0F0F0F"/>
              </a:solidFill>
              <a:effectLst/>
              <a:latin typeface="YouTube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01596" y="274657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E62ADF1-26B7-4236-810D-3BE94D1543A2}" type="datetime1">
              <a:rPr lang="en-CA" smtClean="0"/>
              <a:t>2023-12-04</a:t>
            </a:fld>
            <a:endParaRPr lang="en-C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776" y="680662"/>
            <a:ext cx="4248472" cy="7565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AA98092-9CE0-E82C-F7F1-89E314B905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9"/>
          <a:stretch/>
        </p:blipFill>
        <p:spPr bwMode="auto">
          <a:xfrm>
            <a:off x="2861287" y="1491163"/>
            <a:ext cx="3453017" cy="10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E31-11E8-4F47-A2E8-B6F31F0A43B3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3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9CEC-BF8A-4951-913D-9E334DCEB460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37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D2E5-3B4C-457C-A707-CAECF53851F3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E487-5F17-4CB7-912A-9AE0C105173B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6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A4D-778D-4E1D-8883-D0D147E0B0A6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D0B-A901-438E-8482-72801AF4A095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C0E1-7BC3-43D9-A476-473612BD87C5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7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3E6A-3AA7-449B-A4A2-121D55690F32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3DD4-242B-4C82-87D1-4C31A6A8B16E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5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C86D-D389-4592-B37B-4CE098C00C2C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CA5E-6F31-4EF9-827C-C6C4D70B9823}" type="datetime1">
              <a:rPr lang="en-CA" smtClean="0"/>
              <a:pPr/>
              <a:t>2023-12-04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689">
            <a:off x="8320093" y="6394593"/>
            <a:ext cx="4146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424" y="6448251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FF02D-F5A3-0648-9CBB-623166A3287F}" type="slidenum">
              <a:rPr lang="en-US" sz="11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tags" Target="../tags/tag55.xml"/><Relationship Id="rId7" Type="http://schemas.openxmlformats.org/officeDocument/2006/relationships/image" Target="../media/image46.png"/><Relationship Id="rId12" Type="http://schemas.openxmlformats.org/officeDocument/2006/relationships/image" Target="../media/image6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7.png"/><Relationship Id="rId11" Type="http://schemas.openxmlformats.org/officeDocument/2006/relationships/image" Target="../media/image61.jpeg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10" Type="http://schemas.openxmlformats.org/officeDocument/2006/relationships/image" Target="../media/image46.png"/><Relationship Id="rId4" Type="http://schemas.openxmlformats.org/officeDocument/2006/relationships/tags" Target="../tags/tag59.xml"/><Relationship Id="rId9" Type="http://schemas.openxmlformats.org/officeDocument/2006/relationships/hyperlink" Target="https://wiki.gccollab.ca/Convergenc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image" Target="../media/image68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image" Target="../media/image67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notesSlide" Target="../notesSlides/notesSlide13.xml"/><Relationship Id="rId30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70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3.jpe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72.jpe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71.png"/><Relationship Id="rId5" Type="http://schemas.openxmlformats.org/officeDocument/2006/relationships/tags" Target="../tags/tag93.xml"/><Relationship Id="rId15" Type="http://schemas.openxmlformats.org/officeDocument/2006/relationships/image" Target="../media/image75.png"/><Relationship Id="rId10" Type="http://schemas.openxmlformats.org/officeDocument/2006/relationships/audio" Target="../media/audio1.wav"/><Relationship Id="rId4" Type="http://schemas.openxmlformats.org/officeDocument/2006/relationships/tags" Target="../tags/tag92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7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76.png"/><Relationship Id="rId5" Type="http://schemas.openxmlformats.org/officeDocument/2006/relationships/hyperlink" Target="https://app.sli.do/event/mF6aFUNg3zwGAw4AvYb4qT" TargetMode="Externa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0.jp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png"/><Relationship Id="rId1" Type="http://schemas.openxmlformats.org/officeDocument/2006/relationships/tags" Target="../tags/tag98.xml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png"/><Relationship Id="rId15" Type="http://schemas.openxmlformats.org/officeDocument/2006/relationships/image" Target="../media/image88.jpeg"/><Relationship Id="rId10" Type="http://schemas.openxmlformats.org/officeDocument/2006/relationships/image" Target="../media/image83.jpeg"/><Relationship Id="rId4" Type="http://schemas.openxmlformats.org/officeDocument/2006/relationships/hyperlink" Target="https://wiki.gccollab.ca/MCLD_Program_Facilitators_Team_/_L'%C3%A9quipe_des_animateurs_du_program_de_DLCP" TargetMode="External"/><Relationship Id="rId9" Type="http://schemas.openxmlformats.org/officeDocument/2006/relationships/image" Target="../media/image82.jpg"/><Relationship Id="rId1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01.xml"/><Relationship Id="rId7" Type="http://schemas.openxmlformats.org/officeDocument/2006/relationships/image" Target="../media/image9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94.png"/><Relationship Id="rId5" Type="http://schemas.openxmlformats.org/officeDocument/2006/relationships/tags" Target="../tags/tag107.xml"/><Relationship Id="rId10" Type="http://schemas.openxmlformats.org/officeDocument/2006/relationships/image" Target="../media/image93.png"/><Relationship Id="rId4" Type="http://schemas.openxmlformats.org/officeDocument/2006/relationships/tags" Target="../tags/tag106.xml"/><Relationship Id="rId9" Type="http://schemas.openxmlformats.org/officeDocument/2006/relationships/image" Target="../media/image9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3.png"/><Relationship Id="rId26" Type="http://schemas.openxmlformats.org/officeDocument/2006/relationships/image" Target="../media/image91.png"/><Relationship Id="rId3" Type="http://schemas.openxmlformats.org/officeDocument/2006/relationships/tags" Target="../tags/tag111.xml"/><Relationship Id="rId21" Type="http://schemas.microsoft.com/office/2007/relationships/hdphoto" Target="../media/hdphoto4.wdp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image" Target="../media/image92.jpg"/><Relationship Id="rId25" Type="http://schemas.openxmlformats.org/officeDocument/2006/relationships/image" Target="../media/image95.png"/><Relationship Id="rId2" Type="http://schemas.openxmlformats.org/officeDocument/2006/relationships/tags" Target="../tags/tag110.xml"/><Relationship Id="rId16" Type="http://schemas.openxmlformats.org/officeDocument/2006/relationships/image" Target="../media/image69.png"/><Relationship Id="rId20" Type="http://schemas.openxmlformats.org/officeDocument/2006/relationships/image" Target="../media/image42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46.png"/><Relationship Id="rId5" Type="http://schemas.openxmlformats.org/officeDocument/2006/relationships/tags" Target="../tags/tag113.xml"/><Relationship Id="rId15" Type="http://schemas.openxmlformats.org/officeDocument/2006/relationships/image" Target="../media/image45.jpg"/><Relationship Id="rId23" Type="http://schemas.openxmlformats.org/officeDocument/2006/relationships/image" Target="../media/image44.png"/><Relationship Id="rId10" Type="http://schemas.openxmlformats.org/officeDocument/2006/relationships/tags" Target="../tags/tag118.xml"/><Relationship Id="rId19" Type="http://schemas.openxmlformats.org/officeDocument/2006/relationships/image" Target="../media/image94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notesSlide" Target="../notesSlides/notesSlide20.xml"/><Relationship Id="rId2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91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9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image" Target="../media/image8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12.png"/><Relationship Id="rId39" Type="http://schemas.openxmlformats.org/officeDocument/2006/relationships/image" Target="../media/image24.wmf"/><Relationship Id="rId21" Type="http://schemas.openxmlformats.org/officeDocument/2006/relationships/tags" Target="../tags/tag27.xml"/><Relationship Id="rId34" Type="http://schemas.openxmlformats.org/officeDocument/2006/relationships/image" Target="../media/image19.jpg"/><Relationship Id="rId42" Type="http://schemas.openxmlformats.org/officeDocument/2006/relationships/image" Target="../media/image27.png"/><Relationship Id="rId47" Type="http://schemas.openxmlformats.org/officeDocument/2006/relationships/image" Target="../media/image32.png"/><Relationship Id="rId50" Type="http://schemas.microsoft.com/office/2007/relationships/hdphoto" Target="../media/hdphoto2.wdp"/><Relationship Id="rId55" Type="http://schemas.openxmlformats.org/officeDocument/2006/relationships/image" Target="../media/image38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1.png"/><Relationship Id="rId33" Type="http://schemas.openxmlformats.org/officeDocument/2006/relationships/image" Target="../media/image18.jpg"/><Relationship Id="rId38" Type="http://schemas.openxmlformats.org/officeDocument/2006/relationships/image" Target="../media/image23.wmf"/><Relationship Id="rId46" Type="http://schemas.openxmlformats.org/officeDocument/2006/relationships/image" Target="../media/image31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image" Target="../media/image14.png"/><Relationship Id="rId41" Type="http://schemas.openxmlformats.org/officeDocument/2006/relationships/image" Target="../media/image26.png"/><Relationship Id="rId54" Type="http://schemas.openxmlformats.org/officeDocument/2006/relationships/image" Target="../media/image37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17.jpeg"/><Relationship Id="rId37" Type="http://schemas.openxmlformats.org/officeDocument/2006/relationships/image" Target="../media/image22.wmf"/><Relationship Id="rId40" Type="http://schemas.openxmlformats.org/officeDocument/2006/relationships/image" Target="../media/image25.wmf"/><Relationship Id="rId45" Type="http://schemas.openxmlformats.org/officeDocument/2006/relationships/image" Target="../media/image30.png"/><Relationship Id="rId53" Type="http://schemas.openxmlformats.org/officeDocument/2006/relationships/image" Target="../media/image36.jpe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49" Type="http://schemas.openxmlformats.org/officeDocument/2006/relationships/image" Target="../media/image33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16.png"/><Relationship Id="rId44" Type="http://schemas.openxmlformats.org/officeDocument/2006/relationships/image" Target="../media/image29.jpg"/><Relationship Id="rId52" Type="http://schemas.openxmlformats.org/officeDocument/2006/relationships/image" Target="../media/image35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10.jpg"/><Relationship Id="rId30" Type="http://schemas.openxmlformats.org/officeDocument/2006/relationships/image" Target="../media/image15.png"/><Relationship Id="rId35" Type="http://schemas.openxmlformats.org/officeDocument/2006/relationships/image" Target="../media/image20.jpeg"/><Relationship Id="rId43" Type="http://schemas.openxmlformats.org/officeDocument/2006/relationships/image" Target="../media/image28.png"/><Relationship Id="rId48" Type="http://schemas.microsoft.com/office/2007/relationships/hdphoto" Target="../media/hdphoto1.wdp"/><Relationship Id="rId56" Type="http://schemas.openxmlformats.org/officeDocument/2006/relationships/image" Target="../media/image39.jpeg"/><Relationship Id="rId8" Type="http://schemas.openxmlformats.org/officeDocument/2006/relationships/tags" Target="../tags/tag14.xml"/><Relationship Id="rId51" Type="http://schemas.openxmlformats.org/officeDocument/2006/relationships/image" Target="../media/image34.jpg"/><Relationship Id="rId3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ixabay.com/es/informaci%C3%B3n-lapis-escuela-estudio-2866132/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3.xml"/><Relationship Id="rId7" Type="http://schemas.openxmlformats.org/officeDocument/2006/relationships/hyperlink" Target="https://greatergood.berkeley.edu/article/item/evidence_mounts_that_mindfulness_breeds_resilience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hyperlink" Target="https://www.youtube.com/watch?v=iGWZcyR74Q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7.xml"/><Relationship Id="rId7" Type="http://schemas.openxmlformats.org/officeDocument/2006/relationships/image" Target="../media/image4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hyperlink" Target="https://plumvillage.org/fr/pleine-conscience/5-entrainements/" TargetMode="Externa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hyperlink" Target="http://www.turtlelodge.org/the-seven-sacred-laws-animated-web-series-french/" TargetMode="External"/><Relationship Id="rId2" Type="http://schemas.openxmlformats.org/officeDocument/2006/relationships/tags" Target="../tags/tag40.xml"/><Relationship Id="rId16" Type="http://schemas.openxmlformats.org/officeDocument/2006/relationships/image" Target="../media/image45.jp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44.png"/><Relationship Id="rId5" Type="http://schemas.openxmlformats.org/officeDocument/2006/relationships/tags" Target="../tags/tag43.xml"/><Relationship Id="rId15" Type="http://schemas.openxmlformats.org/officeDocument/2006/relationships/image" Target="../media/image41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2.xml"/><Relationship Id="rId14" Type="http://schemas.openxmlformats.org/officeDocument/2006/relationships/hyperlink" Target="https://www.tbs-sct.canada.ca/pol/doc-fra.aspx?id=2504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9.xml"/><Relationship Id="rId7" Type="http://schemas.openxmlformats.org/officeDocument/2006/relationships/image" Target="../media/image4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hyperlink" Target="https://www.youtube.com/watch?v=KsJA_cpYMk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275040" cy="1143000"/>
          </a:xfrm>
        </p:spPr>
        <p:txBody>
          <a:bodyPr>
            <a:noAutofit/>
          </a:bodyPr>
          <a:lstStyle/>
          <a:p>
            <a:r>
              <a:rPr lang="fr-CA" sz="2800">
                <a:solidFill>
                  <a:schemeClr val="bg1"/>
                </a:solidFill>
              </a:rPr>
              <a:t/>
            </a:r>
            <a:br>
              <a:rPr lang="fr-CA" sz="2800">
                <a:solidFill>
                  <a:schemeClr val="bg1"/>
                </a:solidFill>
              </a:rPr>
            </a:br>
            <a:r>
              <a:rPr lang="fr-CA" sz="2800">
                <a:solidFill>
                  <a:schemeClr val="bg1"/>
                </a:solidFill>
              </a:rPr>
              <a:t>Bienvenue</a:t>
            </a:r>
          </a:p>
        </p:txBody>
      </p:sp>
      <p:pic>
        <p:nvPicPr>
          <p:cNvPr id="1028" name="Picture 4" descr="Le plus beau cadeau que vous pouvez donner à quelqu'un est votre temps  parce que vous leur donnez quelque chose que vou… | French quotes, Quote  citation, Cool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4051"/>
            <a:ext cx="4817839" cy="33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tation Aristote monde : Là où vos talents et les besoins du monde se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274638"/>
            <a:ext cx="3822725" cy="25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s Beaux Proverbes – Proverbes, citations et pensées positives » » Cherry  Bloss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5" y="3593594"/>
            <a:ext cx="4426380" cy="30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255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en-CA" sz="4000" dirty="0" err="1"/>
              <a:t>Quelques</a:t>
            </a:r>
            <a:r>
              <a:rPr lang="en-CA" sz="4000" dirty="0"/>
              <a:t> </a:t>
            </a:r>
            <a:r>
              <a:rPr lang="en-CA" sz="4000" dirty="0" err="1" smtClean="0"/>
              <a:t>références</a:t>
            </a:r>
            <a:r>
              <a:rPr lang="en-CA" sz="4000" dirty="0" smtClean="0"/>
              <a:t> –</a:t>
            </a:r>
            <a:br>
              <a:rPr lang="en-CA" sz="4000" dirty="0" smtClean="0"/>
            </a:br>
            <a:r>
              <a:rPr lang="en-CA" sz="4000" dirty="0" smtClean="0"/>
              <a:t>de </a:t>
            </a:r>
            <a:r>
              <a:rPr lang="en-CA" sz="4000" dirty="0"/>
              <a:t>livres</a:t>
            </a:r>
            <a:endParaRPr lang="en-US" sz="4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D7D5CDE-0663-48BF-8182-CCCB7129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15" y="1864250"/>
            <a:ext cx="1126157" cy="17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636711-8EF1-42C1-9213-86F8D049D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680" y="1872858"/>
            <a:ext cx="1385353" cy="1738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71D052-9FED-4572-8012-5677E2356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126" y="1867598"/>
            <a:ext cx="1430657" cy="17494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3AE864-157C-48CA-BAE9-B860EDAC6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373" y="1883939"/>
            <a:ext cx="1093358" cy="17167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8697F9-F274-4F51-971D-369CCB756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2398" y="4421273"/>
            <a:ext cx="1399030" cy="17650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EA8B65-6650-4BD1-AD8E-2D46B73EA9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160" y="4434177"/>
            <a:ext cx="1130634" cy="1739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4BEA37-581B-4155-AA68-717FD33EAF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9032" y="4445136"/>
            <a:ext cx="1151427" cy="1717328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2708FD81-05CD-4F11-9C69-9ABD90AC1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8063" y="4434177"/>
            <a:ext cx="1171126" cy="1739246"/>
          </a:xfrm>
          <a:prstGeom prst="rect">
            <a:avLst/>
          </a:prstGeom>
        </p:spPr>
      </p:pic>
      <p:pic>
        <p:nvPicPr>
          <p:cNvPr id="2053" name="Picture 2052">
            <a:extLst>
              <a:ext uri="{FF2B5EF4-FFF2-40B4-BE49-F238E27FC236}">
                <a16:creationId xmlns:a16="http://schemas.microsoft.com/office/drawing/2014/main" id="{E4EAD27F-209F-45C1-B4D3-2AA2DD81A6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6792" y="4445136"/>
            <a:ext cx="1292988" cy="1717328"/>
          </a:xfrm>
          <a:prstGeom prst="rect">
            <a:avLst/>
          </a:prstGeom>
        </p:spPr>
      </p:pic>
      <p:pic>
        <p:nvPicPr>
          <p:cNvPr id="1026" name="Picture 2" descr="La pleine conscience à travers les 9 attitudes de Jon Kabat Zin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4899" r="17979" b="6162"/>
          <a:stretch/>
        </p:blipFill>
        <p:spPr bwMode="auto">
          <a:xfrm>
            <a:off x="2206687" y="2065039"/>
            <a:ext cx="1489974" cy="13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 smtClean="0"/>
              <a:t>références</a:t>
            </a:r>
            <a:r>
              <a:rPr lang="en-CA" dirty="0" smtClean="0"/>
              <a:t> – </a:t>
            </a:r>
            <a:br>
              <a:rPr lang="en-CA" dirty="0" smtClean="0"/>
            </a:br>
            <a:r>
              <a:rPr lang="en-CA" dirty="0" smtClean="0"/>
              <a:t>des apps</a:t>
            </a:r>
            <a:endParaRPr lang="en-US" dirty="0"/>
          </a:p>
        </p:txBody>
      </p:sp>
      <p:pic>
        <p:nvPicPr>
          <p:cNvPr id="11" name="Picture 2" descr="Calm logo ap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12" y="2420888"/>
            <a:ext cx="1896411" cy="7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FD593F-FA6C-4923-8C2D-F39F8D435D49}"/>
              </a:ext>
            </a:extLst>
          </p:cNvPr>
          <p:cNvGrpSpPr/>
          <p:nvPr/>
        </p:nvGrpSpPr>
        <p:grpSpPr>
          <a:xfrm>
            <a:off x="917610" y="2023435"/>
            <a:ext cx="1426362" cy="1497536"/>
            <a:chOff x="8272103" y="3445679"/>
            <a:chExt cx="2372056" cy="27192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65C012-2D0D-4AAE-8910-CBC04D20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7362" y="3445679"/>
              <a:ext cx="2261537" cy="224337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5EF927-2FEC-46DD-AABE-594014BEE4DF}"/>
                </a:ext>
              </a:extLst>
            </p:cNvPr>
            <p:cNvSpPr txBox="1"/>
            <p:nvPr/>
          </p:nvSpPr>
          <p:spPr>
            <a:xfrm>
              <a:off x="8272103" y="5606080"/>
              <a:ext cx="2372056" cy="55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accent1"/>
                  </a:solidFill>
                  <a:effectLst/>
                  <a:latin typeface="GothamRounded"/>
                </a:rPr>
                <a:t>MindShift</a:t>
              </a:r>
              <a:r>
                <a:rPr lang="en-US" sz="1400" dirty="0" smtClean="0">
                  <a:solidFill>
                    <a:schemeClr val="accent1"/>
                  </a:solidFill>
                  <a:effectLst/>
                  <a:latin typeface="GothamRounded"/>
                </a:rPr>
                <a:t>®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DCEF45B-581C-451E-8788-2972A8F0B7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536" y="1867224"/>
            <a:ext cx="1572183" cy="1755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DB9210-5063-42C7-862C-C0243B1DF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6717" y="1879393"/>
            <a:ext cx="1732743" cy="16933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D60C71-1A8A-4206-BD96-4632F6F6471D}"/>
              </a:ext>
            </a:extLst>
          </p:cNvPr>
          <p:cNvGrpSpPr/>
          <p:nvPr/>
        </p:nvGrpSpPr>
        <p:grpSpPr>
          <a:xfrm>
            <a:off x="302882" y="4082990"/>
            <a:ext cx="2041090" cy="2203350"/>
            <a:chOff x="751024" y="4172221"/>
            <a:chExt cx="1905000" cy="2075957"/>
          </a:xfrm>
        </p:grpSpPr>
        <p:pic>
          <p:nvPicPr>
            <p:cNvPr id="1030" name="Picture 6" descr="The Mindfulness App | LinkedIn">
              <a:extLst>
                <a:ext uri="{FF2B5EF4-FFF2-40B4-BE49-F238E27FC236}">
                  <a16:creationId xmlns:a16="http://schemas.microsoft.com/office/drawing/2014/main" id="{0B72EBD2-F173-48C3-8F92-61C92D41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24" y="434317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The Mindfulness App icon">
              <a:extLst>
                <a:ext uri="{FF2B5EF4-FFF2-40B4-BE49-F238E27FC236}">
                  <a16:creationId xmlns:a16="http://schemas.microsoft.com/office/drawing/2014/main" id="{F7F23D55-73B6-43AC-B9C8-9DC1DC164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98" y="4172221"/>
              <a:ext cx="1235452" cy="123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4786DF-80B9-4950-B087-9BA1ADB776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9324" y="4019425"/>
            <a:ext cx="1917801" cy="1610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F3C29-1023-4531-A942-F555C19858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4965" y="4093852"/>
            <a:ext cx="1976520" cy="1508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0B552-52DA-4E03-8A4B-1ECB9EC095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1543" y="4078717"/>
            <a:ext cx="1732743" cy="16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iki.gccollab.ca/images/c/cf/Convergence-1.pn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708920"/>
            <a:ext cx="1327657" cy="13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références</a:t>
            </a:r>
            <a:r>
              <a:rPr lang="en-CA" dirty="0"/>
              <a:t> –</a:t>
            </a:r>
            <a:br>
              <a:rPr lang="en-CA" dirty="0"/>
            </a:br>
            <a:r>
              <a:rPr lang="fr-CA" dirty="0"/>
              <a:t>Convergence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195736" y="6195226"/>
            <a:ext cx="372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9"/>
              </a:rPr>
              <a:t>https://wiki.gccollab.ca/Convergence</a:t>
            </a:r>
            <a:r>
              <a:rPr lang="fr-CA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57199" y="1794068"/>
            <a:ext cx="82295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rgbClr val="202122"/>
                </a:solidFill>
              </a:rPr>
              <a:t>Page consacrée à la mise en valeur de diverses séances offertes par les employés du gouvernement et à ces derniers</a:t>
            </a:r>
          </a:p>
          <a:p>
            <a:endParaRPr lang="en-CA" sz="2800" dirty="0">
              <a:solidFill>
                <a:srgbClr val="202122"/>
              </a:solidFill>
            </a:endParaRPr>
          </a:p>
          <a:p>
            <a:r>
              <a:rPr lang="fr-CA" sz="2800" dirty="0">
                <a:solidFill>
                  <a:srgbClr val="202122"/>
                </a:solidFill>
              </a:rPr>
              <a:t>Séances offertes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>
                <a:solidFill>
                  <a:srgbClr val="202122"/>
                </a:solidFill>
              </a:rPr>
              <a:t>Méditation de pleine conscience – Nora Curti, C.B. </a:t>
            </a:r>
            <a:br>
              <a:rPr lang="fr-CA" sz="2800" dirty="0">
                <a:solidFill>
                  <a:srgbClr val="202122"/>
                </a:solidFill>
              </a:rPr>
            </a:br>
            <a:r>
              <a:rPr lang="fr-CA" sz="2400" dirty="0">
                <a:solidFill>
                  <a:srgbClr val="202122"/>
                </a:solidFill>
              </a:rPr>
              <a:t>(en anglais seulement)</a:t>
            </a:r>
            <a:endParaRPr lang="fr-CA" sz="2800" dirty="0">
              <a:solidFill>
                <a:srgbClr val="2021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7 minutes de pleine conscience – Natasha </a:t>
            </a:r>
            <a:r>
              <a:rPr lang="fr-FR" sz="2800" dirty="0" err="1"/>
              <a:t>Nandlall</a:t>
            </a:r>
            <a:endParaRPr lang="fr-F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Séance </a:t>
            </a:r>
            <a:r>
              <a:rPr lang="fr-FR" sz="2400" dirty="0"/>
              <a:t>du matin @ 8am 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Séance </a:t>
            </a:r>
            <a:r>
              <a:rPr lang="fr-FR" sz="2400" dirty="0"/>
              <a:t>du midi @ 12h50 HE</a:t>
            </a:r>
            <a:endParaRPr lang="fr-CA" sz="2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022081" y="0"/>
            <a:ext cx="2158431" cy="16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/>
              <a:t>Questionnaires d’auto-évaluation </a:t>
            </a:r>
            <a:br>
              <a:rPr lang="fr-CA" sz="3600" dirty="0"/>
            </a:br>
            <a:r>
              <a:rPr lang="fr-CA" sz="3600" dirty="0"/>
              <a:t>– </a:t>
            </a:r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6"/>
                </a:solidFill>
              </a:rPr>
              <a:t>après</a:t>
            </a:r>
            <a:r>
              <a:rPr lang="fr-CA" sz="3600" dirty="0"/>
              <a:t>, </a:t>
            </a:r>
            <a:r>
              <a:rPr lang="fr-CA" sz="3600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67042"/>
            <a:ext cx="8363272" cy="2952328"/>
          </a:xfrm>
        </p:spPr>
        <p:txBody>
          <a:bodyPr>
            <a:normAutofit/>
          </a:bodyPr>
          <a:lstStyle/>
          <a:p>
            <a:r>
              <a:rPr lang="fr-CA" sz="2400" dirty="0"/>
              <a:t>Vos auto-évaluations sont très importantes, elles permettent de rendre compte des résultats du programme </a:t>
            </a:r>
          </a:p>
          <a:p>
            <a:r>
              <a:rPr lang="fr-CA" sz="2400" dirty="0"/>
              <a:t>Vous recevrez un courriel </a:t>
            </a:r>
            <a:r>
              <a:rPr lang="fr-CA" sz="2400" b="1" i="1" dirty="0" smtClean="0">
                <a:solidFill>
                  <a:schemeClr val="accent6"/>
                </a:solidFill>
              </a:rPr>
              <a:t>immédiatement après le programme </a:t>
            </a:r>
            <a:r>
              <a:rPr lang="fr-CA" sz="2400" dirty="0"/>
              <a:t>pour </a:t>
            </a:r>
            <a:r>
              <a:rPr lang="fr-CA" sz="2400" dirty="0" smtClean="0"/>
              <a:t>répondre </a:t>
            </a:r>
            <a:r>
              <a:rPr lang="fr-CA" sz="2400" dirty="0"/>
              <a:t>à </a:t>
            </a:r>
            <a:r>
              <a:rPr lang="fr-CA" sz="2400" dirty="0" smtClean="0"/>
              <a:t>l’auto-évaluation </a:t>
            </a:r>
            <a:r>
              <a:rPr lang="fr-CA" sz="2400" dirty="0"/>
              <a:t>« </a:t>
            </a:r>
            <a:r>
              <a:rPr lang="fr-CA" sz="2400" dirty="0" smtClean="0"/>
              <a:t>Après</a:t>
            </a:r>
            <a:r>
              <a:rPr lang="fr-CA" sz="2400" dirty="0"/>
              <a:t> », et</a:t>
            </a:r>
          </a:p>
          <a:p>
            <a:r>
              <a:rPr lang="fr-CA" sz="2400" dirty="0"/>
              <a:t>Vous recevrez un courriel de suivi </a:t>
            </a:r>
            <a:r>
              <a:rPr lang="fr-CA" sz="2400" b="1" i="1" dirty="0">
                <a:solidFill>
                  <a:schemeClr val="accent3">
                    <a:lumMod val="75000"/>
                  </a:schemeClr>
                </a:solidFill>
              </a:rPr>
              <a:t>dans 3 mois </a:t>
            </a:r>
            <a:r>
              <a:rPr lang="fr-CA" sz="2400" dirty="0"/>
              <a:t>qui vous invitera à remplir l’évaluation « </a:t>
            </a:r>
            <a:r>
              <a:rPr lang="fr-CA" sz="2400" dirty="0" smtClean="0"/>
              <a:t>Finale</a:t>
            </a:r>
            <a:r>
              <a:rPr lang="fr-CA" sz="2400" dirty="0"/>
              <a:t> »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498" y="4607595"/>
            <a:ext cx="727740" cy="1071555"/>
          </a:xfrm>
          <a:prstGeom prst="rect">
            <a:avLst/>
          </a:prstGeom>
        </p:spPr>
      </p:pic>
      <p:grpSp>
        <p:nvGrpSpPr>
          <p:cNvPr id="12" name="Group 82"/>
          <p:cNvGrpSpPr/>
          <p:nvPr>
            <p:custDataLst>
              <p:tags r:id="rId5"/>
            </p:custDataLst>
          </p:nvPr>
        </p:nvGrpSpPr>
        <p:grpSpPr>
          <a:xfrm>
            <a:off x="808016" y="5869641"/>
            <a:ext cx="8023822" cy="338554"/>
            <a:chOff x="838200" y="5624003"/>
            <a:chExt cx="8023822" cy="338554"/>
          </a:xfrm>
        </p:grpSpPr>
        <p:cxnSp>
          <p:nvCxnSpPr>
            <p:cNvPr id="13" name="Straight Arrow Connector 12"/>
            <p:cNvCxnSpPr>
              <a:endCxn id="15" idx="0"/>
            </p:cNvCxnSpPr>
            <p:nvPr/>
          </p:nvCxnSpPr>
          <p:spPr>
            <a:xfrm flipV="1">
              <a:off x="838200" y="5624003"/>
              <a:ext cx="7490057" cy="14797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94492" y="5624003"/>
              <a:ext cx="1067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i="1" dirty="0">
                  <a:solidFill>
                    <a:schemeClr val="tx2"/>
                  </a:solidFill>
                  <a:latin typeface="Segoe Print" pitchFamily="2" charset="0"/>
                </a:rPr>
                <a:t>temps</a:t>
              </a: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69" y="4219415"/>
            <a:ext cx="1408575" cy="15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8802" y="4555153"/>
            <a:ext cx="727740" cy="1071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5146" y="4554818"/>
            <a:ext cx="727740" cy="107155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>
            <p:custDataLst>
              <p:tags r:id="rId9"/>
            </p:custDataLst>
          </p:nvPr>
        </p:nvCxnSpPr>
        <p:spPr>
          <a:xfrm>
            <a:off x="116852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>
            <p:custDataLst>
              <p:tags r:id="rId10"/>
            </p:custDataLst>
          </p:nvPr>
        </p:nvCxnSpPr>
        <p:spPr>
          <a:xfrm>
            <a:off x="7006210" y="576553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11"/>
            </p:custDataLst>
          </p:nvPr>
        </p:nvSpPr>
        <p:spPr>
          <a:xfrm>
            <a:off x="683568" y="6189134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/>
              <a:t>Référence</a:t>
            </a: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>
          <a:xfrm>
            <a:off x="2857673" y="6095037"/>
            <a:ext cx="1891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/>
              <a:t>Ce qui est retenu de l’activité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>
          <a:xfrm>
            <a:off x="5641993" y="6050634"/>
            <a:ext cx="272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Ce qui est mis en pratique</a:t>
            </a:r>
            <a:br>
              <a:rPr lang="fr-FR" dirty="0"/>
            </a:br>
            <a:r>
              <a:rPr lang="fr-CA" sz="1400" dirty="0"/>
              <a:t>(Changements de comportements)</a:t>
            </a:r>
          </a:p>
        </p:txBody>
      </p:sp>
      <p:cxnSp>
        <p:nvCxnSpPr>
          <p:cNvPr id="20" name="Straight Arrow Connector 19"/>
          <p:cNvCxnSpPr/>
          <p:nvPr>
            <p:custDataLst>
              <p:tags r:id="rId14"/>
            </p:custDataLst>
          </p:nvPr>
        </p:nvCxnSpPr>
        <p:spPr>
          <a:xfrm>
            <a:off x="194281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5"/>
            </p:custDataLst>
          </p:nvPr>
        </p:nvCxnSpPr>
        <p:spPr>
          <a:xfrm>
            <a:off x="155566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6"/>
            </p:custDataLst>
          </p:nvPr>
        </p:nvCxnSpPr>
        <p:spPr>
          <a:xfrm>
            <a:off x="232995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7"/>
            </p:custDataLst>
          </p:nvPr>
        </p:nvCxnSpPr>
        <p:spPr>
          <a:xfrm>
            <a:off x="271710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8"/>
            </p:custDataLst>
          </p:nvPr>
        </p:nvCxnSpPr>
        <p:spPr>
          <a:xfrm>
            <a:off x="3104247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>
            <p:custDataLst>
              <p:tags r:id="rId19"/>
            </p:custDataLst>
          </p:nvPr>
        </p:nvCxnSpPr>
        <p:spPr>
          <a:xfrm>
            <a:off x="3491392" y="5724550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>
            <p:custDataLst>
              <p:tags r:id="rId20"/>
            </p:custDataLst>
          </p:nvPr>
        </p:nvCxnSpPr>
        <p:spPr>
          <a:xfrm>
            <a:off x="3869781" y="5745799"/>
            <a:ext cx="0" cy="26167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21"/>
            </p:custDataLst>
          </p:nvPr>
        </p:nvSpPr>
        <p:spPr>
          <a:xfrm>
            <a:off x="3559075" y="558979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i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</a:t>
            </a:r>
          </a:p>
        </p:txBody>
      </p:sp>
      <p:sp>
        <p:nvSpPr>
          <p:cNvPr id="4" name="Rectangle 3"/>
          <p:cNvSpPr/>
          <p:nvPr>
            <p:custDataLst>
              <p:tags r:id="rId22"/>
            </p:custDataLst>
          </p:nvPr>
        </p:nvSpPr>
        <p:spPr>
          <a:xfrm>
            <a:off x="862450" y="4090272"/>
            <a:ext cx="74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1">
                    <a:lumMod val="75000"/>
                  </a:schemeClr>
                </a:solidFill>
              </a:rPr>
              <a:t>Avant</a:t>
            </a:r>
          </a:p>
        </p:txBody>
      </p:sp>
      <p:sp>
        <p:nvSpPr>
          <p:cNvPr id="8" name="Rectangle 7"/>
          <p:cNvSpPr/>
          <p:nvPr>
            <p:custDataLst>
              <p:tags r:id="rId23"/>
            </p:custDataLst>
          </p:nvPr>
        </p:nvSpPr>
        <p:spPr>
          <a:xfrm>
            <a:off x="3517478" y="4090272"/>
            <a:ext cx="91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>
                <a:solidFill>
                  <a:schemeClr val="accent6"/>
                </a:solidFill>
              </a:rPr>
              <a:t>Après</a:t>
            </a:r>
          </a:p>
        </p:txBody>
      </p:sp>
      <p:sp>
        <p:nvSpPr>
          <p:cNvPr id="9" name="Rectangle 8"/>
          <p:cNvSpPr/>
          <p:nvPr>
            <p:custDataLst>
              <p:tags r:id="rId24"/>
            </p:custDataLst>
          </p:nvPr>
        </p:nvSpPr>
        <p:spPr>
          <a:xfrm>
            <a:off x="6580714" y="4090272"/>
            <a:ext cx="1180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dirty="0" smtClean="0">
                <a:solidFill>
                  <a:schemeClr val="accent3">
                    <a:lumMod val="75000"/>
                  </a:schemeClr>
                </a:solidFill>
              </a:rPr>
              <a:t>Finale</a:t>
            </a:r>
            <a:endParaRPr lang="fr-C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25"/>
            </p:custDataLst>
          </p:nvPr>
        </p:nvSpPr>
        <p:spPr>
          <a:xfrm>
            <a:off x="6759845" y="5530432"/>
            <a:ext cx="1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i="1" dirty="0">
                <a:solidFill>
                  <a:schemeClr val="tx2"/>
                </a:solidFill>
              </a:rPr>
              <a:t>3 mois après </a:t>
            </a:r>
          </a:p>
        </p:txBody>
      </p:sp>
    </p:spTree>
    <p:extLst>
      <p:ext uri="{BB962C8B-B14F-4D97-AF65-F5344CB8AC3E}">
        <p14:creationId xmlns:p14="http://schemas.microsoft.com/office/powerpoint/2010/main" val="4147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29" grpId="0"/>
      <p:bldP spid="30" grpId="0"/>
      <p:bldP spid="7" grpId="0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28600"/>
            <a:ext cx="8458200" cy="91440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CA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CA" sz="32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bjectif principal du programme de </a:t>
            </a:r>
            <a:r>
              <a:rPr lang="fr-FR" sz="32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Développement du leadership de changement en pleine-conscience »</a:t>
            </a:r>
            <a:endParaRPr lang="fr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8300" y="1676399"/>
            <a:ext cx="8236148" cy="4416897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méliorer la conscience de soi par l’acquisition de </a:t>
            </a:r>
            <a:b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compétences clés, à savoir :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’attention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clarté d’esprit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créativité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800"/>
              </a:spcBef>
            </a:pP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compassion au service d’autrui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 qui a des effets bénéfiques</a:t>
            </a:r>
            <a:r>
              <a:rPr lang="fr-CA" sz="2800" u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le bien-être et la résilience.</a:t>
            </a:r>
            <a:endParaRPr lang="fr-CA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https://wiki.gccollab.ca/images/e/e5/AGzz_MCL_Program_logo.jpg"/>
          <p:cNvPicPr/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5292080" y="2204864"/>
            <a:ext cx="3124200" cy="210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9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>
                <a:solidFill>
                  <a:schemeClr val="accent1">
                    <a:lumMod val="75000"/>
                  </a:schemeClr>
                </a:solidFill>
              </a:rPr>
              <a:t>Pensez-vous que nous avons réussi?</a:t>
            </a:r>
          </a:p>
          <a:p>
            <a:pPr algn="ctr"/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97948" y="632212"/>
            <a:ext cx="491490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Réussite</a:t>
            </a:r>
          </a:p>
        </p:txBody>
      </p:sp>
      <p:pic>
        <p:nvPicPr>
          <p:cNvPr id="28" name="Picture 27" descr="C:\Users\GonzalA1\AppData\Local\Microsoft\Windows\Temporary Internet Files\Content.IE5\QORRA9PN\premiere-journee-en-classe-comprehension-bdf-19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" b="13777"/>
          <a:stretch/>
        </p:blipFill>
        <p:spPr bwMode="auto">
          <a:xfrm>
            <a:off x="107505" y="1196753"/>
            <a:ext cx="9001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C:\Users\GonzalA1\AppData\Local\Microsoft\Windows\Temporary Internet Files\Content.IE5\MIWNS6H7\Star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3" y="3089662"/>
            <a:ext cx="1566843" cy="1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GonzalA1\AppData\Local\Microsoft\Windows\Temporary Internet Files\Content.IE5\3XXIV14Y\good-job-smiley-emoticon[1]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775"/>
            <a:ext cx="2090443" cy="14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GonzalA1\AppData\Local\Microsoft\Windows\Temporary Internet Files\Content.IE5\3XXIV14Y\5-Free-Summer-Clipart-Illustration-Of-A-Happy-Smiling-Sun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1288"/>
            <a:ext cx="3657607" cy="30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Sli.do </a:t>
            </a:r>
            <a:r>
              <a:rPr lang="fr-CA" sz="4400" dirty="0" smtClean="0">
                <a:latin typeface="Roboto"/>
              </a:rPr>
              <a:t># </a:t>
            </a:r>
            <a:r>
              <a:rPr lang="fr-CA" sz="4400" dirty="0" err="1" smtClean="0">
                <a:latin typeface="Roboto"/>
              </a:rPr>
              <a:t>dlcp-mcld</a:t>
            </a:r>
            <a:endParaRPr lang="fr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1AEF48-630B-4528-ADB6-1E611370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Quelles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les deux </a:t>
            </a:r>
            <a:r>
              <a:rPr lang="en-US" sz="2000" dirty="0" err="1"/>
              <a:t>principales</a:t>
            </a:r>
            <a:r>
              <a:rPr lang="en-US" sz="2000" dirty="0"/>
              <a:t> </a:t>
            </a:r>
            <a:r>
              <a:rPr lang="en-US" sz="2000" dirty="0" err="1"/>
              <a:t>activités</a:t>
            </a:r>
            <a:r>
              <a:rPr lang="en-US" sz="2000" dirty="0"/>
              <a:t> </a:t>
            </a:r>
            <a:r>
              <a:rPr lang="en-US" sz="2000" dirty="0" err="1"/>
              <a:t>dont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</a:t>
            </a:r>
            <a:r>
              <a:rPr lang="en-US" sz="2000" dirty="0" err="1"/>
              <a:t>tiré</a:t>
            </a:r>
            <a:r>
              <a:rPr lang="en-US" sz="2000" dirty="0"/>
              <a:t> le plus de </a:t>
            </a:r>
            <a:r>
              <a:rPr lang="en-US" sz="2000" dirty="0" err="1"/>
              <a:t>valeur</a:t>
            </a:r>
            <a:r>
              <a:rPr lang="en-US" sz="2000" dirty="0"/>
              <a:t> ? </a:t>
            </a:r>
            <a:endParaRPr lang="en-US" sz="2000" dirty="0" smtClean="0"/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What </a:t>
            </a:r>
            <a:r>
              <a:rPr lang="en-US" sz="1800" dirty="0"/>
              <a:t>are the top two activities you obtained the most value from?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Dans un mot, Quelle </a:t>
            </a:r>
            <a:r>
              <a:rPr lang="en-US" sz="2000" dirty="0" err="1"/>
              <a:t>est</a:t>
            </a:r>
            <a:r>
              <a:rPr lang="en-US" sz="2000" dirty="0"/>
              <a:t> la </a:t>
            </a:r>
            <a:r>
              <a:rPr lang="en-US" sz="2000" dirty="0" err="1"/>
              <a:t>compétence</a:t>
            </a:r>
            <a:r>
              <a:rPr lang="en-US" sz="2000" dirty="0"/>
              <a:t> que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le plus </a:t>
            </a:r>
            <a:r>
              <a:rPr lang="en-US" sz="2000" dirty="0" err="1"/>
              <a:t>améliorée</a:t>
            </a:r>
            <a:r>
              <a:rPr lang="en-US" sz="2000" dirty="0"/>
              <a:t> pendant le </a:t>
            </a:r>
            <a:r>
              <a:rPr lang="en-US" sz="2000" dirty="0" err="1"/>
              <a:t>programme</a:t>
            </a:r>
            <a:r>
              <a:rPr lang="en-US" sz="2000" dirty="0"/>
              <a:t> de DLCP? </a:t>
            </a:r>
            <a:endParaRPr lang="en-US" sz="2000" dirty="0" smtClean="0"/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In </a:t>
            </a:r>
            <a:r>
              <a:rPr lang="en-US" sz="1800" dirty="0"/>
              <a:t>one word, What's the skill you improved the most, or the best, during the MCL Program?</a:t>
            </a: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Avez-vous des suggestions sur la façon d'améliorer le programme ou avez-vous des commentaires supplémentaires à partager </a:t>
            </a:r>
            <a:r>
              <a:rPr lang="fr-FR" sz="2000" dirty="0" smtClean="0"/>
              <a:t>?</a:t>
            </a:r>
          </a:p>
          <a:p>
            <a:pPr marL="685800" lvl="1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800" dirty="0" err="1" smtClean="0"/>
              <a:t>Any</a:t>
            </a:r>
            <a:r>
              <a:rPr lang="fr-FR" sz="1800" dirty="0" smtClean="0"/>
              <a:t> </a:t>
            </a:r>
            <a:r>
              <a:rPr lang="fr-FR" sz="1800" dirty="0"/>
              <a:t>suggestion on how to </a:t>
            </a:r>
            <a:r>
              <a:rPr lang="fr-FR" sz="1800" dirty="0" err="1"/>
              <a:t>improve</a:t>
            </a:r>
            <a:r>
              <a:rPr lang="fr-FR" sz="1800" dirty="0"/>
              <a:t> the program or have </a:t>
            </a:r>
            <a:r>
              <a:rPr lang="fr-FR" sz="1800" dirty="0" err="1"/>
              <a:t>any</a:t>
            </a:r>
            <a:r>
              <a:rPr lang="fr-FR" sz="1800" dirty="0"/>
              <a:t> </a:t>
            </a:r>
            <a:r>
              <a:rPr lang="fr-FR" sz="1800" dirty="0" err="1"/>
              <a:t>additional</a:t>
            </a:r>
            <a:r>
              <a:rPr lang="fr-FR" sz="1800" dirty="0"/>
              <a:t> </a:t>
            </a:r>
            <a:r>
              <a:rPr lang="fr-FR" sz="1800" dirty="0" err="1"/>
              <a:t>comments</a:t>
            </a:r>
            <a:r>
              <a:rPr lang="fr-FR" sz="1800" dirty="0"/>
              <a:t> </a:t>
            </a:r>
            <a:r>
              <a:rPr lang="fr-FR" sz="1800" dirty="0" err="1"/>
              <a:t>you</a:t>
            </a:r>
            <a:r>
              <a:rPr lang="fr-FR" sz="1800" dirty="0"/>
              <a:t> </a:t>
            </a:r>
            <a:r>
              <a:rPr lang="fr-FR" sz="1800" dirty="0" err="1"/>
              <a:t>may</a:t>
            </a:r>
            <a:r>
              <a:rPr lang="fr-FR" sz="1800" dirty="0"/>
              <a:t> </a:t>
            </a:r>
            <a:r>
              <a:rPr lang="fr-FR" sz="1800" dirty="0" err="1"/>
              <a:t>want</a:t>
            </a:r>
            <a:r>
              <a:rPr lang="fr-FR" sz="1800" dirty="0"/>
              <a:t> to </a:t>
            </a:r>
            <a:r>
              <a:rPr lang="fr-FR" sz="1800" dirty="0" err="1"/>
              <a:t>share</a:t>
            </a:r>
            <a:r>
              <a:rPr lang="fr-FR" sz="18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C58C873-3B59-46A3-B89C-9F57E935BAD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6396592"/>
            <a:ext cx="8147248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400" dirty="0">
                <a:hlinkClick r:id="rId5"/>
              </a:rPr>
              <a:t>https://</a:t>
            </a:r>
            <a:r>
              <a:rPr lang="fr-CA" sz="1400" dirty="0" smtClean="0">
                <a:hlinkClick r:id="rId5"/>
              </a:rPr>
              <a:t>app.sli.do/event/mF6aFUNg3zwGAw4AvYb4qT</a:t>
            </a:r>
            <a:r>
              <a:rPr lang="fr-CA" sz="1400" dirty="0" smtClean="0"/>
              <a:t> </a:t>
            </a:r>
            <a:endParaRPr lang="fr-CA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131763"/>
            <a:ext cx="142875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7434" y="147750"/>
            <a:ext cx="1361169" cy="13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115BFF7-3A79-C2C9-84A9-DC7E2C24D28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199" y="274638"/>
            <a:ext cx="8162773" cy="840136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rgbClr val="202122"/>
                </a:solidFill>
                <a:latin typeface="Arial" panose="020B0604020202020204" pitchFamily="34" charset="0"/>
              </a:rPr>
              <a:t>Livré par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 une équipe d'</a:t>
            </a:r>
            <a:r>
              <a:rPr lang="fr-FR" sz="2400" b="1" dirty="0">
                <a:solidFill>
                  <a:srgbClr val="0645AD"/>
                </a:solidFill>
                <a:latin typeface="Arial" panose="020B0604020202020204" pitchFamily="34" charset="0"/>
                <a:hlinkClick r:id="rId4" tooltip="MCLD Program Facilitators Team / L'équipe des animateurs du program de DLCP"/>
              </a:rPr>
              <a:t>animateurs</a:t>
            </a:r>
            <a:r>
              <a:rPr lang="fr-FR" sz="2400" b="1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 bénévoles </a:t>
            </a:r>
            <a: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/>
            </a:r>
            <a:b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</a:br>
            <a:r>
              <a:rPr lang="fr-FR" sz="2400" dirty="0" smtClean="0">
                <a:solidFill>
                  <a:srgbClr val="202122"/>
                </a:solidFill>
                <a:latin typeface="Arial" panose="020B0604020202020204" pitchFamily="34" charset="0"/>
              </a:rPr>
              <a:t>provenant </a:t>
            </a:r>
            <a:r>
              <a:rPr lang="fr-FR" sz="2400" dirty="0">
                <a:solidFill>
                  <a:srgbClr val="202122"/>
                </a:solidFill>
                <a:latin typeface="Arial" panose="020B0604020202020204" pitchFamily="34" charset="0"/>
              </a:rPr>
              <a:t>de divers ministères et agences</a:t>
            </a:r>
            <a:endParaRPr lang="fr-CA" sz="2400" u="none" dirty="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D75728-F8DA-327E-4C3B-5A954EFC1BC7}"/>
              </a:ext>
            </a:extLst>
          </p:cNvPr>
          <p:cNvGrpSpPr/>
          <p:nvPr/>
        </p:nvGrpSpPr>
        <p:grpSpPr>
          <a:xfrm>
            <a:off x="781945" y="2986185"/>
            <a:ext cx="1219254" cy="1805737"/>
            <a:chOff x="542241" y="4037588"/>
            <a:chExt cx="1468014" cy="2063420"/>
          </a:xfrm>
        </p:grpSpPr>
        <p:pic>
          <p:nvPicPr>
            <p:cNvPr id="21" name="Picture 20" descr="A person with a beard&#10;&#10;Description automatically generated with medium confidence">
              <a:extLst>
                <a:ext uri="{FF2B5EF4-FFF2-40B4-BE49-F238E27FC236}">
                  <a16:creationId xmlns:a16="http://schemas.microsoft.com/office/drawing/2014/main" id="{7C2D1DBF-E91A-4F3D-661D-25385AD75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816"/>
            <a:stretch/>
          </p:blipFill>
          <p:spPr>
            <a:xfrm>
              <a:off x="542241" y="4037588"/>
              <a:ext cx="1468013" cy="16099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E6E398-1F26-B742-3423-2DAA878F9C44}"/>
                </a:ext>
              </a:extLst>
            </p:cNvPr>
            <p:cNvSpPr txBox="1"/>
            <p:nvPr/>
          </p:nvSpPr>
          <p:spPr>
            <a:xfrm>
              <a:off x="647991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Alejandro </a:t>
              </a:r>
              <a:endParaRPr lang="en-US" sz="16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39702-559C-34CA-B20C-9E53175F7029}"/>
              </a:ext>
            </a:extLst>
          </p:cNvPr>
          <p:cNvGrpSpPr/>
          <p:nvPr/>
        </p:nvGrpSpPr>
        <p:grpSpPr>
          <a:xfrm>
            <a:off x="4874039" y="2981191"/>
            <a:ext cx="1162962" cy="1815724"/>
            <a:chOff x="4870895" y="4026175"/>
            <a:chExt cx="1400238" cy="2074833"/>
          </a:xfrm>
        </p:grpSpPr>
        <p:pic>
          <p:nvPicPr>
            <p:cNvPr id="24" name="Picture 23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EF2FD051-CCE5-ECB8-4417-83F2A162B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0289" y="4026175"/>
              <a:ext cx="1390844" cy="160995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842E97-6ADE-E37F-71FF-40F877221EDF}"/>
                </a:ext>
              </a:extLst>
            </p:cNvPr>
            <p:cNvSpPr txBox="1"/>
            <p:nvPr/>
          </p:nvSpPr>
          <p:spPr>
            <a:xfrm>
              <a:off x="4870895" y="5714141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Robert</a:t>
              </a:r>
              <a:endParaRPr lang="en-US" sz="16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BC6161-84B3-3B7F-8953-BFDEE048C571}"/>
              </a:ext>
            </a:extLst>
          </p:cNvPr>
          <p:cNvGrpSpPr/>
          <p:nvPr/>
        </p:nvGrpSpPr>
        <p:grpSpPr>
          <a:xfrm>
            <a:off x="2800053" y="2962410"/>
            <a:ext cx="1275132" cy="1853286"/>
            <a:chOff x="2655274" y="3983252"/>
            <a:chExt cx="1535294" cy="2117756"/>
          </a:xfrm>
        </p:grpSpPr>
        <p:pic>
          <p:nvPicPr>
            <p:cNvPr id="36" name="Picture 35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AAA6761D-6A98-0D91-E1FA-7A9416B0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9851" y="3983252"/>
              <a:ext cx="1379913" cy="169579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4C828E-4EC6-9AB3-8B41-944AF3D2920E}"/>
                </a:ext>
              </a:extLst>
            </p:cNvPr>
            <p:cNvSpPr txBox="1"/>
            <p:nvPr/>
          </p:nvSpPr>
          <p:spPr>
            <a:xfrm>
              <a:off x="2655274" y="5714141"/>
              <a:ext cx="153529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Marie-Lyne</a:t>
              </a:r>
              <a:endParaRPr lang="en-US" sz="16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132F27-2850-1E3D-D428-362BE040A8DD}"/>
              </a:ext>
            </a:extLst>
          </p:cNvPr>
          <p:cNvGrpSpPr/>
          <p:nvPr/>
        </p:nvGrpSpPr>
        <p:grpSpPr>
          <a:xfrm>
            <a:off x="6876256" y="1164919"/>
            <a:ext cx="1107688" cy="1757179"/>
            <a:chOff x="6012554" y="1693696"/>
            <a:chExt cx="1333686" cy="2007934"/>
          </a:xfrm>
        </p:grpSpPr>
        <p:pic>
          <p:nvPicPr>
            <p:cNvPr id="39" name="Picture 38" descr="A person with a beard&#10;&#10;Description automatically generated with low confidence">
              <a:extLst>
                <a:ext uri="{FF2B5EF4-FFF2-40B4-BE49-F238E27FC236}">
                  <a16:creationId xmlns:a16="http://schemas.microsoft.com/office/drawing/2014/main" id="{A8ED6FFF-6EDF-69E6-CEF0-D6A11CEC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554" y="1693696"/>
              <a:ext cx="1333686" cy="168616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1D3FA9-C4D0-BD9A-0186-CB1005C175B2}"/>
                </a:ext>
              </a:extLst>
            </p:cNvPr>
            <p:cNvSpPr txBox="1"/>
            <p:nvPr/>
          </p:nvSpPr>
          <p:spPr>
            <a:xfrm>
              <a:off x="6012554" y="3314763"/>
              <a:ext cx="1313620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Carmen</a:t>
              </a:r>
              <a:endParaRPr lang="en-US" sz="16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1AF0A5-7096-30EB-88D9-188423B38B48}"/>
              </a:ext>
            </a:extLst>
          </p:cNvPr>
          <p:cNvGrpSpPr/>
          <p:nvPr/>
        </p:nvGrpSpPr>
        <p:grpSpPr>
          <a:xfrm>
            <a:off x="736603" y="1189940"/>
            <a:ext cx="1167258" cy="1707136"/>
            <a:chOff x="457199" y="1789689"/>
            <a:chExt cx="1405411" cy="1950750"/>
          </a:xfrm>
        </p:grpSpPr>
        <p:pic>
          <p:nvPicPr>
            <p:cNvPr id="42" name="Picture 41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7B38EE6E-81ED-CD9B-B92D-EF2307C4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1792" y="1789689"/>
              <a:ext cx="1350818" cy="152538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FF4076-7CCE-AB32-2C9D-423BBBD1CD1F}"/>
                </a:ext>
              </a:extLst>
            </p:cNvPr>
            <p:cNvSpPr txBox="1"/>
            <p:nvPr/>
          </p:nvSpPr>
          <p:spPr>
            <a:xfrm>
              <a:off x="457199" y="3353572"/>
              <a:ext cx="1220899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Ginette</a:t>
              </a:r>
              <a:endParaRPr lang="en-US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68E524-9790-23FA-284E-CAF62AAD0D7C}"/>
              </a:ext>
            </a:extLst>
          </p:cNvPr>
          <p:cNvGrpSpPr/>
          <p:nvPr/>
        </p:nvGrpSpPr>
        <p:grpSpPr>
          <a:xfrm>
            <a:off x="2794140" y="4864948"/>
            <a:ext cx="1303935" cy="1722262"/>
            <a:chOff x="2636363" y="1752215"/>
            <a:chExt cx="1569973" cy="19680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0FD9C6-BD02-D4F7-4224-2B03F15214A2}"/>
                </a:ext>
              </a:extLst>
            </p:cNvPr>
            <p:cNvSpPr txBox="1"/>
            <p:nvPr/>
          </p:nvSpPr>
          <p:spPr>
            <a:xfrm>
              <a:off x="2636363" y="3333381"/>
              <a:ext cx="1569973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Casey-Marie</a:t>
              </a:r>
              <a:endParaRPr lang="en-US" sz="1600" dirty="0"/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79C92E0B-74AD-2595-E221-53556905B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30" y="1752215"/>
              <a:ext cx="1224446" cy="1604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724916" y="1188383"/>
            <a:ext cx="1452204" cy="1736561"/>
            <a:chOff x="4724916" y="1093735"/>
            <a:chExt cx="1452204" cy="1736561"/>
          </a:xfrm>
        </p:grpSpPr>
        <p:pic>
          <p:nvPicPr>
            <p:cNvPr id="2" name="Picture 2" descr="https://wiki.gccollab.ca/images/7/79/Annie-Claude_portrait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60" y="1093735"/>
              <a:ext cx="1168703" cy="144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58F57C-CE78-89DE-E8B3-CBC0AF64F159}"/>
                </a:ext>
              </a:extLst>
            </p:cNvPr>
            <p:cNvSpPr txBox="1"/>
            <p:nvPr/>
          </p:nvSpPr>
          <p:spPr>
            <a:xfrm>
              <a:off x="4724916" y="2491742"/>
              <a:ext cx="14522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202122"/>
                  </a:solidFill>
                </a:rPr>
                <a:t>Annie-Claude</a:t>
              </a:r>
              <a:endParaRPr lang="en-US" sz="1600" b="1" i="1" dirty="0">
                <a:solidFill>
                  <a:srgbClr val="20212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04038" y="1109525"/>
            <a:ext cx="1216434" cy="1820731"/>
            <a:chOff x="4851204" y="4796915"/>
            <a:chExt cx="1216434" cy="18207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22456" y="4796915"/>
              <a:ext cx="1087710" cy="145100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51817E-36FB-C29E-8A73-3417C31E3BAE}"/>
                </a:ext>
              </a:extLst>
            </p:cNvPr>
            <p:cNvSpPr txBox="1"/>
            <p:nvPr/>
          </p:nvSpPr>
          <p:spPr>
            <a:xfrm>
              <a:off x="4851204" y="6279092"/>
              <a:ext cx="12164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effectLst/>
                </a:rPr>
                <a:t>Galina</a:t>
              </a:r>
              <a:endParaRPr lang="en-US" sz="1600" i="1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2869D0-A09A-470C-3A97-F2F10237914B}"/>
              </a:ext>
            </a:extLst>
          </p:cNvPr>
          <p:cNvGrpSpPr/>
          <p:nvPr/>
        </p:nvGrpSpPr>
        <p:grpSpPr>
          <a:xfrm>
            <a:off x="6835855" y="2950041"/>
            <a:ext cx="1131423" cy="1878024"/>
            <a:chOff x="6520300" y="3966530"/>
            <a:chExt cx="1362264" cy="2146024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D0F394CC-3D2A-1922-8D84-24D42547C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300" y="3966530"/>
              <a:ext cx="1350818" cy="163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18CE00-99FC-EAEA-501D-153FA2D956E5}"/>
                </a:ext>
              </a:extLst>
            </p:cNvPr>
            <p:cNvSpPr txBox="1"/>
            <p:nvPr/>
          </p:nvSpPr>
          <p:spPr>
            <a:xfrm>
              <a:off x="6520300" y="5725687"/>
              <a:ext cx="1362264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Michelle</a:t>
              </a:r>
              <a:endParaRPr lang="en-US" sz="16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87E83E-8F1A-DD04-B277-1A049A488A49}"/>
              </a:ext>
            </a:extLst>
          </p:cNvPr>
          <p:cNvGrpSpPr/>
          <p:nvPr/>
        </p:nvGrpSpPr>
        <p:grpSpPr>
          <a:xfrm>
            <a:off x="863790" y="4884113"/>
            <a:ext cx="1137408" cy="1715940"/>
            <a:chOff x="7388750" y="1742722"/>
            <a:chExt cx="1369470" cy="19608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A0F8A1C-A5C7-0E5D-3F79-95E8062AEB19}"/>
                </a:ext>
              </a:extLst>
            </p:cNvPr>
            <p:cNvSpPr txBox="1"/>
            <p:nvPr/>
          </p:nvSpPr>
          <p:spPr>
            <a:xfrm>
              <a:off x="7390550" y="3316665"/>
              <a:ext cx="1333686" cy="38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202122"/>
                  </a:solidFill>
                  <a:effectLst/>
                </a:rPr>
                <a:t>Dani</a:t>
              </a:r>
              <a:endParaRPr lang="en-US" sz="1600" dirty="0"/>
            </a:p>
          </p:txBody>
        </p:sp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7C88C346-82C3-095D-5642-F0750277F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8"/>
            <a:stretch/>
          </p:blipFill>
          <p:spPr bwMode="auto">
            <a:xfrm>
              <a:off x="7388750" y="1742722"/>
              <a:ext cx="1369470" cy="154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393287-836C-B0E2-7E84-EF493A9AC2EB}"/>
              </a:ext>
            </a:extLst>
          </p:cNvPr>
          <p:cNvGrpSpPr/>
          <p:nvPr/>
        </p:nvGrpSpPr>
        <p:grpSpPr>
          <a:xfrm>
            <a:off x="4794157" y="4831397"/>
            <a:ext cx="1216434" cy="1832906"/>
            <a:chOff x="7313754" y="3156251"/>
            <a:chExt cx="1216434" cy="1832906"/>
          </a:xfrm>
        </p:grpSpPr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6AB79AA7-8E5D-5D25-025E-5E91D52BF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" r="2889"/>
            <a:stretch/>
          </p:blipFill>
          <p:spPr bwMode="auto">
            <a:xfrm>
              <a:off x="7313754" y="3156251"/>
              <a:ext cx="1216434" cy="141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05661B8-473E-96E1-CF6F-81EE04DF73E7}"/>
                </a:ext>
              </a:extLst>
            </p:cNvPr>
            <p:cNvSpPr txBox="1"/>
            <p:nvPr/>
          </p:nvSpPr>
          <p:spPr>
            <a:xfrm flipH="1">
              <a:off x="7369416" y="4619825"/>
              <a:ext cx="11551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i="1" dirty="0">
                  <a:effectLst/>
                </a:rPr>
                <a:t>Sonya</a:t>
              </a:r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C060236-86BB-CC5A-0DF6-64F8E3BC792E}"/>
              </a:ext>
            </a:extLst>
          </p:cNvPr>
          <p:cNvGrpSpPr/>
          <p:nvPr/>
        </p:nvGrpSpPr>
        <p:grpSpPr>
          <a:xfrm>
            <a:off x="6767510" y="4866521"/>
            <a:ext cx="1216434" cy="1751125"/>
            <a:chOff x="7063464" y="3978192"/>
            <a:chExt cx="1412533" cy="192308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CCF55A-508D-EE5C-E259-FCF2D1405F9E}"/>
                </a:ext>
              </a:extLst>
            </p:cNvPr>
            <p:cNvSpPr txBox="1"/>
            <p:nvPr/>
          </p:nvSpPr>
          <p:spPr>
            <a:xfrm>
              <a:off x="7063464" y="5529475"/>
              <a:ext cx="1412533" cy="371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>
                  <a:effectLst/>
                </a:rPr>
                <a:t>Leanne</a:t>
              </a:r>
              <a:endParaRPr lang="en-US" sz="1600" i="1" dirty="0"/>
            </a:p>
          </p:txBody>
        </p:sp>
        <p:pic>
          <p:nvPicPr>
            <p:cNvPr id="64" name="Picture 6">
              <a:extLst>
                <a:ext uri="{FF2B5EF4-FFF2-40B4-BE49-F238E27FC236}">
                  <a16:creationId xmlns:a16="http://schemas.microsoft.com/office/drawing/2014/main" id="{670A0AD9-D993-A935-08FD-45E7C5568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113" y="3978192"/>
              <a:ext cx="1362266" cy="145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94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tags r:id="rId1"/>
            </p:custDataLst>
          </p:nvPr>
        </p:nvGrpSpPr>
        <p:grpSpPr>
          <a:xfrm>
            <a:off x="1686393" y="980728"/>
            <a:ext cx="7000407" cy="5322123"/>
            <a:chOff x="1523503" y="2598212"/>
            <a:chExt cx="6096991" cy="41367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298385">
              <a:off x="1523503" y="2598212"/>
              <a:ext cx="6096991" cy="41367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" name="Oval 1"/>
            <p:cNvSpPr/>
            <p:nvPr/>
          </p:nvSpPr>
          <p:spPr>
            <a:xfrm>
              <a:off x="3779912" y="3140968"/>
              <a:ext cx="1656184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6364097" y="-267551"/>
            <a:ext cx="3846859" cy="316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4638"/>
            <a:ext cx="8229600" cy="1574892"/>
          </a:xfrm>
        </p:spPr>
        <p:txBody>
          <a:bodyPr>
            <a:normAutofit/>
          </a:bodyPr>
          <a:lstStyle/>
          <a:p>
            <a:r>
              <a:rPr lang="fr-CA" dirty="0"/>
              <a:t>Votre pratique </a:t>
            </a:r>
            <a:br>
              <a:rPr lang="fr-CA" dirty="0"/>
            </a:br>
            <a:r>
              <a:rPr lang="fr-CA" dirty="0"/>
              <a:t>– Et maintenant?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fr-CA"/>
              <a:t>Veuillez nommer une ou deux choses </a:t>
            </a:r>
          </a:p>
          <a:p>
            <a:pPr marL="0" indent="0">
              <a:buNone/>
            </a:pPr>
            <a:r>
              <a:rPr lang="fr-CA"/>
              <a:t>que vous retiendrez de ce programme?</a:t>
            </a:r>
          </a:p>
        </p:txBody>
      </p:sp>
    </p:spTree>
    <p:extLst>
      <p:ext uri="{BB962C8B-B14F-4D97-AF65-F5344CB8AC3E}">
        <p14:creationId xmlns:p14="http://schemas.microsoft.com/office/powerpoint/2010/main" val="36027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" y="2204863"/>
            <a:ext cx="3276366" cy="3276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Au revoir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6726" y="1237000"/>
            <a:ext cx="8363272" cy="1199492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Formuler brièvement une pensée ou une phrase</a:t>
            </a: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 rot="19328962">
            <a:off x="1603204" y="3485048"/>
            <a:ext cx="6936357" cy="113093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 dire au revoir en petits groupes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2267" y="3717032"/>
            <a:ext cx="1508205" cy="275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50535" y="3687525"/>
            <a:ext cx="2046558" cy="27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9512" y="2865437"/>
            <a:ext cx="8712968" cy="1470025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chemeClr val="accent1">
                    <a:lumMod val="75000"/>
                  </a:schemeClr>
                </a:solidFill>
              </a:rPr>
              <a:t>Programme de développement du leadership de changement en pleine conscience (DLCP)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371600" y="4812084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>
                <a:solidFill>
                  <a:prstClr val="black">
                    <a:tint val="75000"/>
                  </a:prstClr>
                </a:solidFill>
                <a:latin typeface="Calibri"/>
              </a:rPr>
              <a:t>Semaine 8 (sur 8)</a:t>
            </a:r>
          </a:p>
          <a:p>
            <a:pPr marL="0" indent="0" algn="ctr">
              <a:buNone/>
            </a:pPr>
            <a:r>
              <a:rPr lang="fr-CA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 décembre 2023</a:t>
            </a:r>
            <a:endParaRPr lang="fr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39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Réflexion pour aujourd’hui..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5784191" y="2302386"/>
            <a:ext cx="2402918" cy="2618629"/>
            <a:chOff x="1691680" y="5343137"/>
            <a:chExt cx="803649" cy="818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8" y="3869690"/>
            <a:ext cx="1811509" cy="19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2995"/>
            <a:ext cx="1457879" cy="14578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1814" y="5045676"/>
            <a:ext cx="671103" cy="1224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0787" y="5115305"/>
            <a:ext cx="910653" cy="1232490"/>
          </a:xfrm>
          <a:prstGeom prst="rect">
            <a:avLst/>
          </a:prstGeom>
        </p:spPr>
      </p:pic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1070502" y="1312541"/>
            <a:ext cx="2205354" cy="941522"/>
            <a:chOff x="5182185" y="5010541"/>
            <a:chExt cx="3781150" cy="1208938"/>
          </a:xfrm>
        </p:grpSpPr>
        <p:sp>
          <p:nvSpPr>
            <p:cNvPr id="23" name="Isosceles Triangle 22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ross 25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&quot;No&quot; Symbol 26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ross 2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ross 2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&quot;No&quot; Symbol 2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&quot;No&quot; Symbol 3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>
            <p:custDataLst>
              <p:tags r:id="rId8"/>
            </p:custDataLst>
          </p:nvPr>
        </p:nvGrpSpPr>
        <p:grpSpPr>
          <a:xfrm>
            <a:off x="1561931" y="2119179"/>
            <a:ext cx="838977" cy="1200175"/>
            <a:chOff x="6228184" y="2055874"/>
            <a:chExt cx="1965985" cy="3000375"/>
          </a:xfrm>
        </p:grpSpPr>
        <p:pic>
          <p:nvPicPr>
            <p:cNvPr id="33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2045" y="2210695"/>
            <a:ext cx="854918" cy="8106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9240" y="2302386"/>
            <a:ext cx="983223" cy="9171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052" y="3390219"/>
            <a:ext cx="1296144" cy="8675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1823398" y="3363644"/>
            <a:ext cx="1173083" cy="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2017589" y="5157192"/>
            <a:ext cx="543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solidFill>
                  <a:schemeClr val="accent3"/>
                </a:solidFill>
              </a:rPr>
              <a:t>Prenez conscience, soyez heureux</a:t>
            </a:r>
            <a:endParaRPr lang="fr-CA" sz="28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116632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3395734" y="401957"/>
            <a:ext cx="2352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6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fr-CA" sz="2800" dirty="0"/>
              <a:t>Exercice d’amour-propre en pleine conscience – Centrage</a:t>
            </a: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4581525" y="2231588"/>
            <a:ext cx="2742809" cy="2385298"/>
            <a:chOff x="4562475" y="2058351"/>
            <a:chExt cx="2742809" cy="2385298"/>
          </a:xfrm>
        </p:grpSpPr>
        <p:pic>
          <p:nvPicPr>
            <p:cNvPr id="3083" name="Picture 11" descr="C:\Users\GonzalA1\AppData\Local\Microsoft\Windows\Temporary Internet Files\Content.IE5\NVPVLCXB\Double_spirale.svg[1]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58351"/>
              <a:ext cx="2229228" cy="238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GonzalA1\AppData\Local\Microsoft\Windows\Temporary Internet Files\Content.IE5\NVPVLCXB\blockpage[1]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3424237"/>
              <a:ext cx="19050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GonzalA1\AppData\Local\Microsoft\Windows\Temporary Internet Files\Content.IE5\K2UFS5M4\Spiral-Confetti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71315"/>
              <a:ext cx="2165716" cy="212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4" y="2137601"/>
            <a:ext cx="3178565" cy="25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CA"/>
              <a:t>Questions et observations de la semaine dernière</a:t>
            </a:r>
            <a:r>
              <a:rPr lang="fr-CA" sz="3600"/>
              <a:t> (7</a:t>
            </a:r>
            <a:r>
              <a:rPr lang="fr-CA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437">
            <a:off x="364858" y="1472418"/>
            <a:ext cx="1172680" cy="1209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25" y="1574303"/>
            <a:ext cx="1092677" cy="1005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13" y="1474374"/>
            <a:ext cx="1488592" cy="12051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912" y="1642495"/>
            <a:ext cx="1148379" cy="868879"/>
          </a:xfrm>
          <a:prstGeom prst="rect">
            <a:avLst/>
          </a:prstGeom>
        </p:spPr>
      </p:pic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7574002" y="1500620"/>
            <a:ext cx="1149374" cy="1152628"/>
            <a:chOff x="1115917" y="2424130"/>
            <a:chExt cx="2481406" cy="24814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5917" y="2424130"/>
              <a:ext cx="2481406" cy="2481406"/>
            </a:xfrm>
            <a:prstGeom prst="rect">
              <a:avLst/>
            </a:prstGeom>
          </p:spPr>
        </p:pic>
        <p:pic>
          <p:nvPicPr>
            <p:cNvPr id="30" name="Picture 2" descr="Friends Friendship - Free vector graphic on Pixabay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970" y="3383389"/>
              <a:ext cx="1179301" cy="103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>
            <p:custDataLst>
              <p:tags r:id="rId7"/>
            </p:custDataLst>
          </p:nvPr>
        </p:nvGrpSpPr>
        <p:grpSpPr>
          <a:xfrm>
            <a:off x="6438606" y="3319643"/>
            <a:ext cx="1617323" cy="927079"/>
            <a:chOff x="1126261" y="1342299"/>
            <a:chExt cx="2900521" cy="16254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6261" y="1359602"/>
              <a:ext cx="516804" cy="1608138"/>
            </a:xfrm>
            <a:prstGeom prst="rect">
              <a:avLst/>
            </a:prstGeom>
          </p:spPr>
        </p:pic>
        <p:pic>
          <p:nvPicPr>
            <p:cNvPr id="33" name="Picture 4" descr="http://www.edbatista.com/images/2010/03/SCARF_Model.jpg"/>
            <p:cNvPicPr>
              <a:picLocks noChangeAspect="1" noChangeArrowheads="1"/>
            </p:cNvPicPr>
            <p:nvPr/>
          </p:nvPicPr>
          <p:blipFill>
            <a:blip r:embed="rId3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925" y="1342299"/>
              <a:ext cx="2360857" cy="149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13" y="3311393"/>
            <a:ext cx="1184491" cy="9435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" y="3171114"/>
            <a:ext cx="1265256" cy="1224136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6" name="Picture 6" descr="C:\Users\GonzalA1\AppData\Local\Microsoft\Windows\Temporary Internet Files\Content.IE5\H7G048II\ 촉촉한피부1 [1] 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6" y="1433476"/>
            <a:ext cx="862875" cy="12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242702" y="1742154"/>
            <a:ext cx="1061499" cy="669561"/>
          </a:xfrm>
          <a:prstGeom prst="rect">
            <a:avLst/>
          </a:prstGeom>
        </p:spPr>
      </p:pic>
      <p:grpSp>
        <p:nvGrpSpPr>
          <p:cNvPr id="38" name="Group 37"/>
          <p:cNvGrpSpPr/>
          <p:nvPr>
            <p:custDataLst>
              <p:tags r:id="rId12"/>
            </p:custDataLst>
          </p:nvPr>
        </p:nvGrpSpPr>
        <p:grpSpPr>
          <a:xfrm>
            <a:off x="456736" y="4974112"/>
            <a:ext cx="1188086" cy="1040193"/>
            <a:chOff x="6660232" y="1988840"/>
            <a:chExt cx="1582909" cy="1296144"/>
          </a:xfrm>
        </p:grpSpPr>
        <p:pic>
          <p:nvPicPr>
            <p:cNvPr id="39" name="Picture 4" descr="C:\Users\alejandro.gonzalez\AppData\Local\Microsoft\Windows\Temporary Internet Files\Content.IE5\0OAHSMHX\MC900232711[1].wmf"/>
            <p:cNvPicPr>
              <a:picLocks noChangeAspect="1" noChangeArrowheads="1"/>
            </p:cNvPicPr>
            <p:nvPr/>
          </p:nvPicPr>
          <p:blipFill>
            <a:blip r:embed="rId3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52320" y="1988840"/>
              <a:ext cx="603655" cy="731564"/>
            </a:xfrm>
            <a:prstGeom prst="rect">
              <a:avLst/>
            </a:prstGeom>
            <a:noFill/>
          </p:spPr>
        </p:pic>
        <p:pic>
          <p:nvPicPr>
            <p:cNvPr id="40" name="Picture 5" descr="C:\Users\alejandro.gonzalez\AppData\Local\Microsoft\Windows\Temporary Internet Files\Content.IE5\3IXNHQQP\MC900250834[1].wmf"/>
            <p:cNvPicPr>
              <a:picLocks noChangeAspect="1" noChangeArrowheads="1"/>
            </p:cNvPicPr>
            <p:nvPr/>
          </p:nvPicPr>
          <p:blipFill>
            <a:blip r:embed="rId3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96336" y="2204864"/>
              <a:ext cx="646805" cy="1080120"/>
            </a:xfrm>
            <a:prstGeom prst="rect">
              <a:avLst/>
            </a:prstGeom>
            <a:noFill/>
          </p:spPr>
        </p:pic>
        <p:pic>
          <p:nvPicPr>
            <p:cNvPr id="41" name="Picture 17" descr="C:\Users\alejandro.gonzalez\AppData\Local\Microsoft\Windows\Temporary Internet Files\Content.IE5\0OAHSMHX\MC900311128[1].wmf"/>
            <p:cNvPicPr>
              <a:picLocks noChangeAspect="1" noChangeArrowheads="1"/>
            </p:cNvPicPr>
            <p:nvPr/>
          </p:nvPicPr>
          <p:blipFill>
            <a:blip r:embed="rId3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60232" y="1988840"/>
              <a:ext cx="1047171" cy="976132"/>
            </a:xfrm>
            <a:prstGeom prst="rect">
              <a:avLst/>
            </a:prstGeom>
            <a:noFill/>
          </p:spPr>
        </p:pic>
        <p:pic>
          <p:nvPicPr>
            <p:cNvPr id="42" name="Picture 3" descr="C:\Users\alejandro.gonzalez\AppData\Local\Microsoft\Windows\Temporary Internet Files\Content.IE5\6SEU5BG6\MC900359571[1].wmf"/>
            <p:cNvPicPr>
              <a:picLocks noChangeAspect="1" noChangeArrowheads="1"/>
            </p:cNvPicPr>
            <p:nvPr/>
          </p:nvPicPr>
          <p:blipFill>
            <a:blip r:embed="rId4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164288" y="2348880"/>
              <a:ext cx="797598" cy="869534"/>
            </a:xfrm>
            <a:prstGeom prst="rect">
              <a:avLst/>
            </a:prstGeom>
            <a:noFill/>
          </p:spPr>
        </p:pic>
      </p:grpSp>
      <p:pic>
        <p:nvPicPr>
          <p:cNvPr id="43" name="Picture 4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0852"/>
          <a:stretch/>
        </p:blipFill>
        <p:spPr>
          <a:xfrm>
            <a:off x="2599482" y="4999429"/>
            <a:ext cx="2068354" cy="989558"/>
          </a:xfrm>
          <a:prstGeom prst="rect">
            <a:avLst/>
          </a:prstGeom>
        </p:spPr>
      </p:pic>
      <p:grpSp>
        <p:nvGrpSpPr>
          <p:cNvPr id="44" name="Group 43"/>
          <p:cNvGrpSpPr/>
          <p:nvPr>
            <p:custDataLst>
              <p:tags r:id="rId14"/>
            </p:custDataLst>
          </p:nvPr>
        </p:nvGrpSpPr>
        <p:grpSpPr>
          <a:xfrm>
            <a:off x="1708516" y="4958458"/>
            <a:ext cx="827272" cy="1071501"/>
            <a:chOff x="7495448" y="1124744"/>
            <a:chExt cx="3006535" cy="363133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96958" y="1124744"/>
              <a:ext cx="2105025" cy="29146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95448" y="2790786"/>
              <a:ext cx="2989826" cy="1965295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77" y="3174563"/>
            <a:ext cx="1222577" cy="1217238"/>
          </a:xfrm>
          <a:prstGeom prst="rect">
            <a:avLst/>
          </a:prstGeom>
        </p:spPr>
      </p:pic>
      <p:grpSp>
        <p:nvGrpSpPr>
          <p:cNvPr id="48" name="Group 47"/>
          <p:cNvGrpSpPr/>
          <p:nvPr>
            <p:custDataLst>
              <p:tags r:id="rId16"/>
            </p:custDataLst>
          </p:nvPr>
        </p:nvGrpSpPr>
        <p:grpSpPr>
          <a:xfrm>
            <a:off x="5386468" y="3139567"/>
            <a:ext cx="989624" cy="1287231"/>
            <a:chOff x="5520395" y="2750930"/>
            <a:chExt cx="1342242" cy="143691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5520395" y="2750930"/>
              <a:ext cx="755273" cy="12254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91075" y="3116282"/>
              <a:ext cx="1071562" cy="107156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>
            <p:custDataLst>
              <p:tags r:id="rId17"/>
            </p:custDataLst>
          </p:nvPr>
        </p:nvGrpSpPr>
        <p:grpSpPr>
          <a:xfrm>
            <a:off x="4904791" y="5041075"/>
            <a:ext cx="788259" cy="988884"/>
            <a:chOff x="1115616" y="1504248"/>
            <a:chExt cx="1565072" cy="16895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504248"/>
              <a:ext cx="1565072" cy="16895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35" y="2456204"/>
              <a:ext cx="1080210" cy="672445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5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2"/>
          <a:stretch/>
        </p:blipFill>
        <p:spPr>
          <a:xfrm>
            <a:off x="7837345" y="4873328"/>
            <a:ext cx="1005822" cy="1115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2" descr="Bohemian Line Art Design – Free image on Pixabay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84" y="4825772"/>
            <a:ext cx="851212" cy="13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cdn.artofliving.org/sites/www.artofliving.org/files/styles/inner_page_image/public/article_image/decision-making.jpg?itok=vDur5Wha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25" y="5212968"/>
            <a:ext cx="1223441" cy="5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D533973-EE3D-46F3-A6D6-D9865DEE0824}"/>
              </a:ext>
            </a:extLst>
          </p:cNvPr>
          <p:cNvPicPr>
            <a:picLocks noChangeAspect="1"/>
          </p:cNvPicPr>
          <p:nvPr/>
        </p:nvPicPr>
        <p:blipFill>
          <a:blip r:embed="rId5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8444" y="3380713"/>
            <a:ext cx="983813" cy="80493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BDA162D-C9F5-4FC1-ACF8-D5291EFC5653}"/>
              </a:ext>
            </a:extLst>
          </p:cNvPr>
          <p:cNvGrpSpPr/>
          <p:nvPr/>
        </p:nvGrpSpPr>
        <p:grpSpPr>
          <a:xfrm>
            <a:off x="2616518" y="3267191"/>
            <a:ext cx="1422345" cy="1031982"/>
            <a:chOff x="5786974" y="5243827"/>
            <a:chExt cx="1912332" cy="1402658"/>
          </a:xfrm>
        </p:grpSpPr>
        <p:pic>
          <p:nvPicPr>
            <p:cNvPr id="59" name="Picture 2" descr="Hand shake in heart | Free SVG">
              <a:extLst>
                <a:ext uri="{FF2B5EF4-FFF2-40B4-BE49-F238E27FC236}">
                  <a16:creationId xmlns:a16="http://schemas.microsoft.com/office/drawing/2014/main" id="{F6EEC886-D2F7-43AC-BC7A-55E57CBE9B4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974" y="5243827"/>
              <a:ext cx="1067924" cy="106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4CBE3C2-7905-4A5B-8F9F-E6C2AC932D10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444" y="5302623"/>
              <a:ext cx="1343862" cy="1343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4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87FE2F-CFBE-4F3F-AB65-496390EB9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20857149">
            <a:off x="4042155" y="4123656"/>
            <a:ext cx="4860032" cy="36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Programme – semaine 8</a:t>
            </a:r>
            <a:br>
              <a:rPr lang="fr-CA" sz="4400" dirty="0"/>
            </a:br>
            <a:r>
              <a:rPr lang="fr-CA" sz="3600" dirty="0"/>
              <a:t>(concentration, compassion, clarté, créativité)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7931224" cy="4983162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Exercice de centrage</a:t>
            </a:r>
          </a:p>
          <a:p>
            <a:pPr lvl="0">
              <a:spcBef>
                <a:spcPts val="600"/>
              </a:spcBef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Questions et observations de la semaine dernière (7)</a:t>
            </a:r>
          </a:p>
          <a:p>
            <a:r>
              <a:rPr lang="fr-CA" dirty="0"/>
              <a:t>Résilience, bien-être et pleine conscience</a:t>
            </a:r>
          </a:p>
          <a:p>
            <a:r>
              <a:rPr lang="fr-CA" dirty="0"/>
              <a:t>Valeurs et pleine conscience</a:t>
            </a:r>
          </a:p>
          <a:p>
            <a:r>
              <a:rPr lang="fr-CA" dirty="0"/>
              <a:t>La pleine conscience immédiate</a:t>
            </a:r>
          </a:p>
          <a:p>
            <a:pPr lvl="0"/>
            <a:r>
              <a:rPr lang="fr-CA" dirty="0"/>
              <a:t>Quelques livres, applications et autres références</a:t>
            </a:r>
          </a:p>
          <a:p>
            <a:r>
              <a:rPr lang="fr-CA" dirty="0"/>
              <a:t>Questionnaires d’auto-évaluation – 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</a:rPr>
              <a:t>avant</a:t>
            </a:r>
            <a:r>
              <a:rPr lang="fr-CA" dirty="0"/>
              <a:t>, </a:t>
            </a:r>
            <a:r>
              <a:rPr lang="fr-CA" dirty="0">
                <a:solidFill>
                  <a:schemeClr val="accent6"/>
                </a:solidFill>
              </a:rPr>
              <a:t>après</a:t>
            </a:r>
            <a:r>
              <a:rPr lang="fr-CA" dirty="0"/>
              <a:t>, </a:t>
            </a:r>
            <a:r>
              <a:rPr lang="fr-CA" dirty="0">
                <a:solidFill>
                  <a:schemeClr val="accent3">
                    <a:lumMod val="75000"/>
                  </a:schemeClr>
                </a:solidFill>
              </a:rPr>
              <a:t>final</a:t>
            </a:r>
          </a:p>
          <a:p>
            <a:pPr lvl="0"/>
            <a:r>
              <a:rPr lang="fr-CA" dirty="0" smtClean="0"/>
              <a:t>Votre </a:t>
            </a:r>
            <a:r>
              <a:rPr lang="fr-CA" dirty="0"/>
              <a:t>pratique – Et maintenant?</a:t>
            </a:r>
          </a:p>
          <a:p>
            <a:pPr lvl="0"/>
            <a:r>
              <a:rPr lang="fr-CA" dirty="0"/>
              <a:t>Au revoir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0765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CA" dirty="0"/>
              <a:t>Résilience, bien-être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En bref : La science de la résilience</a:t>
            </a:r>
          </a:p>
          <a:p>
            <a:pPr lvl="1"/>
            <a:r>
              <a:rPr lang="fr-CA" dirty="0"/>
              <a:t>Faire l’expérience de la positivité et de la gratitude</a:t>
            </a:r>
          </a:p>
          <a:p>
            <a:pPr lvl="1"/>
            <a:r>
              <a:rPr lang="fr-CA" dirty="0"/>
              <a:t>Gérer le stress</a:t>
            </a:r>
          </a:p>
          <a:p>
            <a:pPr lvl="1"/>
            <a:r>
              <a:rPr lang="fr-CA" dirty="0"/>
              <a:t>Résoudre les problèmes</a:t>
            </a:r>
          </a:p>
          <a:p>
            <a:pPr lvl="1"/>
            <a:r>
              <a:rPr lang="fr-CA" dirty="0"/>
              <a:t>Régir son comportement</a:t>
            </a:r>
          </a:p>
          <a:p>
            <a:pPr lvl="1"/>
            <a:r>
              <a:rPr lang="fr-CA" dirty="0"/>
              <a:t>Planifier</a:t>
            </a:r>
            <a:br>
              <a:rPr lang="fr-CA" dirty="0"/>
            </a:br>
            <a:endParaRPr lang="fr-CA" sz="1400" dirty="0"/>
          </a:p>
          <a:p>
            <a:pPr>
              <a:spcAft>
                <a:spcPts val="0"/>
              </a:spcAft>
            </a:pPr>
            <a:r>
              <a:rPr lang="fr-CA" sz="2800" dirty="0">
                <a:latin typeface="Calibri" panose="020F0502020204030204" pitchFamily="34" charset="0"/>
                <a:ea typeface="Calibri" panose="020F0502020204030204" pitchFamily="34" charset="0"/>
              </a:rPr>
              <a:t>Selon des chercheurs, « les personnes qui cultivent l’état de pleine conscience sont plus résilientes, ce qui accroît leur degré de satisfaction à l’égard de leur vie. » Ils notent que la résilience « peut être considérée comme une source importante de bien-être subjectif » et soulignent les nombreuses façons dont la pleine conscience peut favoriser cet état d’esprit.</a:t>
            </a:r>
            <a:endParaRPr lang="fr-CA" sz="15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7"/>
            </a:endParaRP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5033239" y="2372094"/>
            <a:ext cx="3781150" cy="1374789"/>
            <a:chOff x="5182185" y="5010541"/>
            <a:chExt cx="3781150" cy="1208938"/>
          </a:xfrm>
        </p:grpSpPr>
        <p:sp>
          <p:nvSpPr>
            <p:cNvPr id="10" name="Isosceles Triangle 9"/>
            <p:cNvSpPr/>
            <p:nvPr/>
          </p:nvSpPr>
          <p:spPr>
            <a:xfrm>
              <a:off x="6921376" y="5757745"/>
              <a:ext cx="280875" cy="4617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 rot="167985">
              <a:off x="5182185" y="5010541"/>
              <a:ext cx="3781150" cy="755430"/>
              <a:chOff x="5182185" y="5010541"/>
              <a:chExt cx="3781150" cy="75543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182185" y="5724353"/>
                <a:ext cx="3781150" cy="416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ross 13"/>
              <p:cNvSpPr/>
              <p:nvPr/>
            </p:nvSpPr>
            <p:spPr>
              <a:xfrm>
                <a:off x="8420176" y="5265506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&quot;No&quot; Symbol 11"/>
              <p:cNvSpPr/>
              <p:nvPr/>
            </p:nvSpPr>
            <p:spPr>
              <a:xfrm>
                <a:off x="5337575" y="5265506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ross 17"/>
              <p:cNvSpPr/>
              <p:nvPr/>
            </p:nvSpPr>
            <p:spPr>
              <a:xfrm>
                <a:off x="8092127" y="5010541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ross 18"/>
              <p:cNvSpPr/>
              <p:nvPr/>
            </p:nvSpPr>
            <p:spPr>
              <a:xfrm>
                <a:off x="7810361" y="5325527"/>
                <a:ext cx="335973" cy="375752"/>
              </a:xfrm>
              <a:prstGeom prst="plus">
                <a:avLst>
                  <a:gd name="adj" fmla="val 3769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&quot;No&quot; Symbol 19"/>
              <p:cNvSpPr/>
              <p:nvPr/>
            </p:nvSpPr>
            <p:spPr>
              <a:xfrm>
                <a:off x="5709751" y="5342730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&quot;No&quot; Symbol 20"/>
              <p:cNvSpPr/>
              <p:nvPr/>
            </p:nvSpPr>
            <p:spPr>
              <a:xfrm>
                <a:off x="6007289" y="5094833"/>
                <a:ext cx="310779" cy="358549"/>
              </a:xfrm>
              <a:prstGeom prst="noSmoking">
                <a:avLst>
                  <a:gd name="adj" fmla="val 101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34" y="6181702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E8E888-D0F6-4187-9493-0608F40B5B97}"/>
              </a:ext>
            </a:extLst>
          </p:cNvPr>
          <p:cNvSpPr txBox="1"/>
          <p:nvPr/>
        </p:nvSpPr>
        <p:spPr>
          <a:xfrm>
            <a:off x="1449159" y="641236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9"/>
              </a:rPr>
              <a:t>https://www.youtube.com/watch?v=iGWZcyR74Qo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02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3600"/>
              <a:t>Pleine conscience immédiate… pendant les activités suivantes 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1"/>
            <a:ext cx="5842992" cy="42770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CA" sz="2800" dirty="0"/>
              <a:t>Respirer, avec ou sans soupirs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Participer à une réunion en ligne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Dire « salut! », « bonjour! », « comment était ta fin de semaine? »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Marcher dans le présent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Prendre une douche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Laver la vaisselle</a:t>
            </a:r>
          </a:p>
          <a:p>
            <a:pPr>
              <a:spcBef>
                <a:spcPts val="600"/>
              </a:spcBef>
            </a:pPr>
            <a:r>
              <a:rPr lang="fr-CA" sz="2800" dirty="0"/>
              <a:t>Caresser son animal de compagnie</a:t>
            </a:r>
          </a:p>
        </p:txBody>
      </p:sp>
      <p:grpSp>
        <p:nvGrpSpPr>
          <p:cNvPr id="13" name="Group 12"/>
          <p:cNvGrpSpPr/>
          <p:nvPr>
            <p:custDataLst>
              <p:tags r:id="rId3"/>
            </p:custDataLst>
          </p:nvPr>
        </p:nvGrpSpPr>
        <p:grpSpPr>
          <a:xfrm>
            <a:off x="6936045" y="723615"/>
            <a:ext cx="1965985" cy="2849402"/>
            <a:chOff x="6228184" y="2055874"/>
            <a:chExt cx="1965985" cy="3000375"/>
          </a:xfrm>
        </p:grpSpPr>
        <p:pic>
          <p:nvPicPr>
            <p:cNvPr id="2050" name="Picture 2" descr="140 Pin Spot Light Stock Photos, Pictures &amp; Royalty-Free Images – iStock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36" t="7273" r="19146" b="7821"/>
            <a:stretch/>
          </p:blipFill>
          <p:spPr bwMode="auto">
            <a:xfrm flipH="1">
              <a:off x="6372199" y="2852937"/>
              <a:ext cx="1821970" cy="220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28184" y="2055874"/>
              <a:ext cx="1809750" cy="30003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5940152" y="3463298"/>
            <a:ext cx="3419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Faire le lit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Cuisiner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Manger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Colorier </a:t>
            </a:r>
          </a:p>
          <a:p>
            <a:pPr marL="342900" indent="-342900" defTabSz="9144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2800" dirty="0"/>
              <a:t>D’autres activités?</a:t>
            </a:r>
          </a:p>
        </p:txBody>
      </p:sp>
    </p:spTree>
    <p:extLst>
      <p:ext uri="{BB962C8B-B14F-4D97-AF65-F5344CB8AC3E}">
        <p14:creationId xmlns:p14="http://schemas.microsoft.com/office/powerpoint/2010/main" val="9088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Valeurs et pleine conscience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77633" y="1649449"/>
            <a:ext cx="3356685" cy="4011800"/>
          </a:xfrm>
        </p:spPr>
        <p:txBody>
          <a:bodyPr>
            <a:normAutofit fontScale="92500"/>
          </a:bodyPr>
          <a:lstStyle/>
          <a:p>
            <a:r>
              <a:rPr lang="fr-CA" dirty="0"/>
              <a:t>Respect de la vie</a:t>
            </a:r>
          </a:p>
          <a:p>
            <a:r>
              <a:rPr lang="fr-CA" dirty="0"/>
              <a:t>Bonheur véritable</a:t>
            </a:r>
          </a:p>
          <a:p>
            <a:r>
              <a:rPr lang="fr-CA" dirty="0"/>
              <a:t>Amour véritable</a:t>
            </a:r>
          </a:p>
          <a:p>
            <a:r>
              <a:rPr lang="fr-CA" dirty="0"/>
              <a:t>Parole aimante et écoute profonde</a:t>
            </a:r>
          </a:p>
          <a:p>
            <a:r>
              <a:rPr lang="fr-CA" dirty="0"/>
              <a:t>Transformation et Guérison</a:t>
            </a:r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199" y="1649448"/>
            <a:ext cx="2220433" cy="458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000" dirty="0"/>
              <a:t>Amour</a:t>
            </a:r>
          </a:p>
          <a:p>
            <a:r>
              <a:rPr lang="fr-CA" sz="3000" dirty="0"/>
              <a:t>Respect</a:t>
            </a:r>
          </a:p>
          <a:p>
            <a:r>
              <a:rPr lang="fr-CA" sz="3000" dirty="0"/>
              <a:t>Courage</a:t>
            </a:r>
          </a:p>
          <a:p>
            <a:r>
              <a:rPr lang="fr-CA" sz="3000" dirty="0"/>
              <a:t>Honnêteté</a:t>
            </a:r>
          </a:p>
          <a:p>
            <a:r>
              <a:rPr lang="fr-CA" sz="3000" dirty="0"/>
              <a:t>Sagesse</a:t>
            </a:r>
          </a:p>
          <a:p>
            <a:r>
              <a:rPr lang="fr-CA" sz="3000" dirty="0"/>
              <a:t>Humilité</a:t>
            </a:r>
          </a:p>
          <a:p>
            <a:r>
              <a:rPr lang="fr-CA" sz="3000" dirty="0"/>
              <a:t>Vérité</a:t>
            </a:r>
            <a:r>
              <a:rPr lang="fr-CA" sz="3000" b="1" dirty="0"/>
              <a:t/>
            </a:r>
            <a:br>
              <a:rPr lang="fr-CA" sz="3000" b="1" dirty="0"/>
            </a:br>
            <a:endParaRPr lang="fr-CA" sz="30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29450" y="77823"/>
            <a:ext cx="1657350" cy="1571625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945357" y="5918713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 smtClean="0">
                <a:hlinkClick r:id="" action="ppaction://noaction"/>
              </a:rPr>
              <a:t>http</a:t>
            </a:r>
            <a:r>
              <a:rPr lang="fr-CA" sz="1600" dirty="0">
                <a:hlinkClick r:id="rId12"/>
              </a:rPr>
              <a:t>://www.turtlelodge.org/the-seven-sacred-laws-animated-web-series-french/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3"/>
              </a:rPr>
              <a:t>https://plumvillage.org/fr/pleine-conscience/5-entrainements/</a:t>
            </a:r>
            <a:r>
              <a:rPr lang="fr-CA" sz="1600" dirty="0"/>
              <a:t> </a:t>
            </a:r>
          </a:p>
          <a:p>
            <a:r>
              <a:rPr lang="fr-CA" sz="1600" dirty="0">
                <a:hlinkClick r:id="rId14"/>
              </a:rPr>
              <a:t>https://www.tbs-sct.canada.ca/pol/doc-fra.aspx?id=25049</a:t>
            </a:r>
            <a:r>
              <a:rPr lang="fr-CA" sz="1600" dirty="0"/>
              <a:t> </a:t>
            </a: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6156176" y="1649448"/>
            <a:ext cx="27320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 la démocratie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Respect des personnes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Intégrité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Intendance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fr-CA" sz="3000" dirty="0"/>
              <a:t>Excellence</a:t>
            </a:r>
          </a:p>
        </p:txBody>
      </p:sp>
      <p:pic>
        <p:nvPicPr>
          <p:cNvPr id="9" name="Picture 4" descr="C:\Users\GonzalA1\AppData\Local\Microsoft\Windows\Temporary Internet Files\Content.IE5\3XXIV14Y\Movie-icon-2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16B7DA-E50D-4481-861E-E5549F347CC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859124" y="4921015"/>
            <a:ext cx="1020057" cy="1077218"/>
            <a:chOff x="1691680" y="5343137"/>
            <a:chExt cx="803649" cy="8180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69BFCB-AF1C-486A-9B74-56AA738C7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F232AB-8E97-4039-B247-E7D99C42D09C}"/>
                </a:ext>
              </a:extLst>
            </p:cNvPr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7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 smtClean="0"/>
              <a:t>références</a:t>
            </a:r>
            <a:r>
              <a:rPr lang="en-CA" dirty="0" smtClean="0"/>
              <a:t> –</a:t>
            </a:r>
            <a:br>
              <a:rPr lang="en-CA" dirty="0" smtClean="0"/>
            </a:br>
            <a:r>
              <a:rPr lang="en-CA" dirty="0" smtClean="0"/>
              <a:t>de </a:t>
            </a:r>
            <a:r>
              <a:rPr lang="en-CA" dirty="0" err="1" smtClean="0"/>
              <a:t>vidéos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 smtClean="0"/>
              <a:t>La </a:t>
            </a:r>
            <a:r>
              <a:rPr lang="fr-CA" dirty="0"/>
              <a:t>pleine conscience au cœur du </a:t>
            </a:r>
            <a:r>
              <a:rPr lang="fr-CA" dirty="0" smtClean="0"/>
              <a:t>changement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 smtClean="0"/>
              <a:t>Une </a:t>
            </a:r>
            <a:r>
              <a:rPr lang="fr-FR" dirty="0"/>
              <a:t>définition complète de la pleine </a:t>
            </a:r>
            <a:r>
              <a:rPr lang="fr-FR" dirty="0" smtClean="0"/>
              <a:t>conscience</a:t>
            </a:r>
            <a:endParaRPr lang="en-CA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CA" dirty="0" smtClean="0"/>
              <a:t>Gérer </a:t>
            </a:r>
            <a:r>
              <a:rPr lang="fr-CA" dirty="0"/>
              <a:t>son stress grâce à la MBSR (la pleine conscience</a:t>
            </a:r>
            <a:r>
              <a:rPr lang="fr-CA" dirty="0" smtClean="0"/>
              <a:t>)</a:t>
            </a:r>
            <a:endParaRPr lang="en-CA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 smtClean="0"/>
              <a:t>Changer </a:t>
            </a:r>
            <a:r>
              <a:rPr lang="en-CA" dirty="0"/>
              <a:t>de </a:t>
            </a:r>
            <a:r>
              <a:rPr lang="en-CA" dirty="0" smtClean="0"/>
              <a:t>perspective</a:t>
            </a:r>
            <a:endParaRPr lang="en-CA" dirty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dirty="0" smtClean="0"/>
              <a:t>5 </a:t>
            </a:r>
            <a:r>
              <a:rPr lang="fr-CA" dirty="0"/>
              <a:t>exercices simples pour cultiver la pleine conscience sans </a:t>
            </a:r>
            <a:r>
              <a:rPr lang="fr-CA" dirty="0" smtClean="0"/>
              <a:t>méditer</a:t>
            </a:r>
            <a:endParaRPr lang="en-CA" dirty="0"/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CA" dirty="0"/>
              <a:t>Témoignages de dirigeants d'entreprises pratiquant la pleine </a:t>
            </a:r>
            <a:r>
              <a:rPr lang="fr-CA" dirty="0" smtClean="0"/>
              <a:t>conscience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En </a:t>
            </a:r>
            <a:r>
              <a:rPr lang="en-CA" dirty="0" err="1"/>
              <a:t>pleine</a:t>
            </a:r>
            <a:r>
              <a:rPr lang="en-CA" dirty="0"/>
              <a:t> conscience </a:t>
            </a:r>
            <a:r>
              <a:rPr lang="en-CA" dirty="0" err="1" smtClean="0"/>
              <a:t>numérique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1543" y="0"/>
            <a:ext cx="1813068" cy="1691250"/>
          </a:xfrm>
          <a:prstGeom prst="rect">
            <a:avLst/>
          </a:prstGeom>
        </p:spPr>
      </p:pic>
      <p:pic>
        <p:nvPicPr>
          <p:cNvPr id="7" name="Picture 4" descr="C:\Users\GonzalA1\AppData\Local\Microsoft\Windows\Temporary Internet Files\Content.IE5\3XXIV14Y\Movie-icon-2[1].png">
            <a:extLst>
              <a:ext uri="{FF2B5EF4-FFF2-40B4-BE49-F238E27FC236}">
                <a16:creationId xmlns:a16="http://schemas.microsoft.com/office/drawing/2014/main" id="{1505A202-3A22-2CB4-E42B-F1A6C882E1C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91" y="6288223"/>
            <a:ext cx="635408" cy="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9325" y="6288223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Changer de perspective -  </a:t>
            </a:r>
            <a:r>
              <a:rPr lang="en-CA" sz="1600" u="sng" dirty="0">
                <a:hlinkClick r:id="rId9"/>
              </a:rPr>
              <a:t>https://www.youtube.com/watch?v=KsJA_cpYMkY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0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3443</Words>
  <Application>Microsoft Office PowerPoint</Application>
  <PresentationFormat>On-screen Show (4:3)</PresentationFormat>
  <Paragraphs>463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GothamRounded</vt:lpstr>
      <vt:lpstr>Lato</vt:lpstr>
      <vt:lpstr>Open Sans</vt:lpstr>
      <vt:lpstr>Roboto</vt:lpstr>
      <vt:lpstr>Segoe Print</vt:lpstr>
      <vt:lpstr>Symbol</vt:lpstr>
      <vt:lpstr>Times New Roman</vt:lpstr>
      <vt:lpstr>Wingdings</vt:lpstr>
      <vt:lpstr>YouTube Sans</vt:lpstr>
      <vt:lpstr>1_Office Theme</vt:lpstr>
      <vt:lpstr> Bienvenue</vt:lpstr>
      <vt:lpstr>Programme de développement du leadership de changement en pleine conscience (DLCP)</vt:lpstr>
      <vt:lpstr>Exercice d’amour-propre en pleine conscience – Centrage</vt:lpstr>
      <vt:lpstr>Questions et observations de la semaine dernière (7)</vt:lpstr>
      <vt:lpstr>Programme – semaine 8 (concentration, compassion, clarté, créativité)</vt:lpstr>
      <vt:lpstr>Résilience, bien-être et pleine conscience</vt:lpstr>
      <vt:lpstr>Pleine conscience immédiate… pendant les activités suivantes :</vt:lpstr>
      <vt:lpstr>Valeurs et pleine conscience</vt:lpstr>
      <vt:lpstr>Quelques références – de vidéos</vt:lpstr>
      <vt:lpstr>Quelques références – de livres</vt:lpstr>
      <vt:lpstr>Quelques références –  des apps</vt:lpstr>
      <vt:lpstr>Quelques références – Convergence</vt:lpstr>
      <vt:lpstr>Questionnaires d’auto-évaluation  – avant, après, final</vt:lpstr>
      <vt:lpstr>Objectif principal du programme de « Développement du leadership de changement en pleine-conscience »</vt:lpstr>
      <vt:lpstr>Réussite</vt:lpstr>
      <vt:lpstr>Sli.do # dlcp-mcld</vt:lpstr>
      <vt:lpstr>Livré par une équipe d'animateurs  bénévoles  provenant de divers ministères et agences</vt:lpstr>
      <vt:lpstr>Votre pratique  – Et maintenant?</vt:lpstr>
      <vt:lpstr>Au revoir </vt:lpstr>
      <vt:lpstr>Réflexion pour aujourd’hui..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Gonzalez.Alejandro</cp:lastModifiedBy>
  <cp:revision>557</cp:revision>
  <cp:lastPrinted>2016-05-02T17:15:08Z</cp:lastPrinted>
  <dcterms:created xsi:type="dcterms:W3CDTF">2015-04-14T20:39:51Z</dcterms:created>
  <dcterms:modified xsi:type="dcterms:W3CDTF">2023-12-04T15:54:06Z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