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lack" panose="02000000000000000000" pitchFamily="2" charset="0"/>
      <p:bold r:id="rId32"/>
      <p:boldItalic r:id="rId33"/>
    </p:embeddedFont>
    <p:embeddedFont>
      <p:font typeface="Roboto Light" panose="02000000000000000000" pitchFamily="2" charset="0"/>
      <p:regular r:id="rId34"/>
      <p:bold r:id="rId35"/>
      <p:italic r:id="rId36"/>
      <p:boldItalic r:id="rId37"/>
    </p:embeddedFont>
    <p:embeddedFont>
      <p:font typeface="Roboto Medium" panose="02000000000000000000" pitchFamily="2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905575-F816-4702-90F9-395D3FFA6BF6}">
  <a:tblStyle styleId="{4D905575-F816-4702-90F9-395D3FFA6B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bb38199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bb38199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bb38199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bb38199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bb38199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bb38199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bb381992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bb381992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3bb381992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3bb381992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bb381992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bb381992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bb381992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bb381992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bb381992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bb381992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595bef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e595bef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80679c5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680679c5a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220fc88a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220fc88a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80679c5a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80679c5a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80679c5a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80679c5a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595befd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595befd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595befd4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595befd4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595befd4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595befd4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595befd4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595befd4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595befd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595befd4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bb38199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bb38199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595befd4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595befd4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126" y="1722325"/>
            <a:ext cx="709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 b="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126" y="3811875"/>
            <a:ext cx="709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Light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26" y="399375"/>
            <a:ext cx="638875" cy="5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0">
          <p15:clr>
            <a:srgbClr val="FA7B17"/>
          </p15:clr>
        </p15:guide>
        <p15:guide id="2" pos="432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925" y="1067300"/>
            <a:ext cx="2200150" cy="20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311700" y="4644450"/>
            <a:ext cx="8520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1F42"/>
                </a:solidFill>
                <a:latin typeface="Arial"/>
                <a:ea typeface="Arial"/>
                <a:cs typeface="Arial"/>
                <a:sym typeface="Arial"/>
              </a:rPr>
              <a:t>© Ai.Fish 2023 | All rights reserved.</a:t>
            </a:r>
            <a:endParaRPr sz="10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872900" y="3144450"/>
            <a:ext cx="53982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 b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58400" y="255625"/>
            <a:ext cx="80634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Medium"/>
              <a:buNone/>
              <a:defRPr sz="2000" b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664" y="221050"/>
            <a:ext cx="447261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"/>
          <p:cNvCxnSpPr/>
          <p:nvPr/>
        </p:nvCxnSpPr>
        <p:spPr>
          <a:xfrm>
            <a:off x="0" y="768975"/>
            <a:ext cx="6601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58400" y="1073525"/>
            <a:ext cx="6810900" cy="27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●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○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■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●"/>
              <a:defRPr>
                <a:solidFill>
                  <a:srgbClr val="C4D5DE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○"/>
              <a:defRPr>
                <a:solidFill>
                  <a:srgbClr val="C4D5DE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■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●"/>
              <a:defRPr>
                <a:solidFill>
                  <a:srgbClr val="C4D5DE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○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■"/>
              <a:defRPr>
                <a:solidFill>
                  <a:srgbClr val="C4D5D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">
          <p15:clr>
            <a:srgbClr val="FA7B17"/>
          </p15:clr>
        </p15:guide>
        <p15:guide id="2" pos="21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 b="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8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●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○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■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●"/>
              <a:defRPr>
                <a:solidFill>
                  <a:srgbClr val="C4D5DE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○"/>
              <a:defRPr>
                <a:solidFill>
                  <a:srgbClr val="C4D5DE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■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●"/>
              <a:defRPr>
                <a:solidFill>
                  <a:srgbClr val="C4D5DE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○"/>
              <a:defRPr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Char char="■"/>
              <a:defRPr>
                <a:solidFill>
                  <a:srgbClr val="C4D5DE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514" y="4516163"/>
            <a:ext cx="44726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211" y="4337341"/>
            <a:ext cx="748744" cy="7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956" y="4337341"/>
            <a:ext cx="748745" cy="7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100" y="4337341"/>
            <a:ext cx="748745" cy="7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77075" y="274800"/>
            <a:ext cx="67041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089825" y="876900"/>
            <a:ext cx="56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514" y="4516163"/>
            <a:ext cx="44726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50" y="229100"/>
            <a:ext cx="1023775" cy="10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>
            <a:spLocks noGrp="1"/>
          </p:cNvSpPr>
          <p:nvPr>
            <p:ph type="pic" idx="2"/>
          </p:nvPr>
        </p:nvSpPr>
        <p:spPr>
          <a:xfrm>
            <a:off x="1077075" y="1449600"/>
            <a:ext cx="6569700" cy="3460200"/>
          </a:xfrm>
          <a:prstGeom prst="roundRect">
            <a:avLst>
              <a:gd name="adj" fmla="val 734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91275" y="261625"/>
            <a:ext cx="67041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404025" y="863725"/>
            <a:ext cx="56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 rot="597038">
            <a:off x="8694525" y="3854656"/>
            <a:ext cx="52083" cy="9099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486875" y="1476300"/>
            <a:ext cx="5188200" cy="3285900"/>
          </a:xfrm>
          <a:prstGeom prst="roundRect">
            <a:avLst>
              <a:gd name="adj" fmla="val 9723"/>
            </a:avLst>
          </a:prstGeom>
          <a:noFill/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subTitle" idx="3"/>
          </p:nvPr>
        </p:nvSpPr>
        <p:spPr>
          <a:xfrm>
            <a:off x="5150150" y="3989552"/>
            <a:ext cx="330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6325" y="0"/>
            <a:ext cx="9144000" cy="5143500"/>
          </a:xfrm>
          <a:prstGeom prst="rect">
            <a:avLst/>
          </a:prstGeom>
          <a:solidFill>
            <a:srgbClr val="0B1F42">
              <a:alpha val="550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684325" y="1917150"/>
            <a:ext cx="67041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oboto"/>
              <a:buNone/>
              <a:defRPr sz="3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684325" y="3013725"/>
            <a:ext cx="56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49" y="1917150"/>
            <a:ext cx="1547875" cy="15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-434175" y="0"/>
            <a:ext cx="5337300" cy="5143500"/>
          </a:xfrm>
          <a:prstGeom prst="roundRect">
            <a:avLst>
              <a:gd name="adj" fmla="val 10112"/>
            </a:avLst>
          </a:prstGeom>
          <a:solidFill>
            <a:srgbClr val="126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2618C"/>
              </a:solidFill>
            </a:endParaRPr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58625" y="1065687"/>
            <a:ext cx="40452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sz="4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1"/>
          </p:nvPr>
        </p:nvSpPr>
        <p:spPr>
          <a:xfrm>
            <a:off x="258625" y="291856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5267425" y="220325"/>
            <a:ext cx="3319500" cy="4351800"/>
          </a:xfrm>
          <a:prstGeom prst="rect">
            <a:avLst/>
          </a:prstGeom>
          <a:noFill/>
          <a:ln>
            <a:noFill/>
          </a:ln>
        </p:spPr>
      </p:sp>
      <p:pic>
        <p:nvPicPr>
          <p:cNvPr id="58" name="Google Shape;5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514" y="4516163"/>
            <a:ext cx="44726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descrição de seção 1">
  <p:cSld name="SECTION_TITLE_AND_DESCRIPTION_1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-434175" y="0"/>
            <a:ext cx="5337300" cy="5143500"/>
          </a:xfrm>
          <a:prstGeom prst="roundRect">
            <a:avLst>
              <a:gd name="adj" fmla="val 10112"/>
            </a:avLst>
          </a:prstGeom>
          <a:solidFill>
            <a:srgbClr val="126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2618C"/>
              </a:solidFill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258625" y="1065687"/>
            <a:ext cx="40452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sz="4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258625" y="291856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5246800" y="903175"/>
            <a:ext cx="3380700" cy="2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514" y="4516163"/>
            <a:ext cx="44726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Medium"/>
              <a:buNone/>
              <a:defRPr sz="3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●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○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■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●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○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■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●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○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4D5DE"/>
              </a:buClr>
              <a:buSzPts val="1500"/>
              <a:buFont typeface="Roboto Light"/>
              <a:buChar char="■"/>
              <a:defRPr sz="1500">
                <a:solidFill>
                  <a:srgbClr val="C4D5DE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72900" y="3144450"/>
            <a:ext cx="53982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Phase IIB du MPO :</a:t>
            </a:r>
            <a:br>
              <a:rPr lang="en-US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fr-CA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Résultats de la vision par ordinateur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Une mesure plus complexe qui tient compte de toutes les espèces présentes ainsi que de l’objectif de répartition.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l="1990" t="10640" r="1372" b="12807"/>
          <a:stretch/>
        </p:blipFill>
        <p:spPr>
          <a:xfrm>
            <a:off x="4810300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4">
            <a:alphaModFix/>
          </a:blip>
          <a:srcRect l="1488" t="10961" r="1865" b="12492"/>
          <a:stretch/>
        </p:blipFill>
        <p:spPr>
          <a:xfrm>
            <a:off x="401575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1" name="Google Shape;151;p25"/>
          <p:cNvSpPr txBox="1"/>
          <p:nvPr/>
        </p:nvSpPr>
        <p:spPr>
          <a:xfrm>
            <a:off x="5942438" y="1411850"/>
            <a:ext cx="1537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Biomasse prévue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1533713" y="1411850"/>
            <a:ext cx="1537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Réalité de terrain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l="1990" t="10640" r="1372" b="12807"/>
          <a:stretch/>
        </p:blipFill>
        <p:spPr>
          <a:xfrm>
            <a:off x="4810300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4">
            <a:alphaModFix/>
          </a:blip>
          <a:srcRect l="1488" t="10961" r="1865" b="12492"/>
          <a:stretch/>
        </p:blipFill>
        <p:spPr>
          <a:xfrm>
            <a:off x="401575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1" name="Google Shape;161;p26"/>
          <p:cNvSpPr txBox="1"/>
          <p:nvPr/>
        </p:nvSpPr>
        <p:spPr>
          <a:xfrm>
            <a:off x="1533713" y="1411850"/>
            <a:ext cx="1537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Réalité de terrain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5942438" y="1411850"/>
            <a:ext cx="1537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Biomasse prévue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478475" y="3837000"/>
            <a:ext cx="8063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16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800" b="1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Erreur absolue moyenne :</a:t>
            </a:r>
            <a:r>
              <a:rPr lang="fr-CA" sz="18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fr-CA" sz="18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(|40 - 10| + |60 - 70| + |0 - 20|) ÷ 3 = 20 %</a:t>
            </a:r>
            <a:endParaRPr lang="en-US" sz="18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Weighted Classification Error</a:t>
            </a:r>
            <a:endParaRPr sz="240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l="1990" t="10640" r="1372" b="12807"/>
          <a:stretch/>
        </p:blipFill>
        <p:spPr>
          <a:xfrm>
            <a:off x="4810300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4">
            <a:alphaModFix/>
          </a:blip>
          <a:srcRect l="1488" t="10961" r="1865" b="12492"/>
          <a:stretch/>
        </p:blipFill>
        <p:spPr>
          <a:xfrm>
            <a:off x="401575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2" name="Google Shape;172;p27"/>
          <p:cNvSpPr txBox="1"/>
          <p:nvPr/>
        </p:nvSpPr>
        <p:spPr>
          <a:xfrm>
            <a:off x="1533713" y="1411850"/>
            <a:ext cx="1537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Réalité de terrain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5942438" y="1411850"/>
            <a:ext cx="1537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Biomasse prévue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478475" y="3837000"/>
            <a:ext cx="8063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Clr>
                <a:schemeClr val="bg1"/>
              </a:buClr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b="1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Erreur absolue moyenne:</a:t>
            </a:r>
            <a:r>
              <a:rPr lang="fr-CA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(|40 - 10| + |60 - 70| + |0 - 20|) ÷ 3 = 20 %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Clr>
                <a:schemeClr val="bg1"/>
              </a:buClr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 calcul, qui donne un poids égal à toutes les classes, pourrait ne pas être approprié.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Times New Roman" panose="02020603050405020304" pitchFamily="18" charset="0"/>
              <a:buChar char="○"/>
              <a:tabLst>
                <a:tab pos="914400" algn="l"/>
              </a:tabLs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 exemple, il y a cinq classes au total, mais seulement trois sont présentes; maintenant le diviseur est cinq, donc l’erreur est artificiellement réduite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Metrics</a:t>
            </a:r>
            <a:endParaRPr sz="3500" b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l="1990" t="10640" r="1372" b="12807"/>
          <a:stretch/>
        </p:blipFill>
        <p:spPr>
          <a:xfrm>
            <a:off x="4810300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4">
            <a:alphaModFix/>
          </a:blip>
          <a:srcRect l="1488" t="10961" r="1865" b="12492"/>
          <a:stretch/>
        </p:blipFill>
        <p:spPr>
          <a:xfrm>
            <a:off x="401575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3" name="Google Shape;183;p28"/>
          <p:cNvSpPr txBox="1"/>
          <p:nvPr/>
        </p:nvSpPr>
        <p:spPr>
          <a:xfrm>
            <a:off x="1533713" y="1411850"/>
            <a:ext cx="1537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Réalité de terrain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5942438" y="1411850"/>
            <a:ext cx="1537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Biomasse prévue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478475" y="3837000"/>
            <a:ext cx="8063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1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Poids par réalité de terrain:</a:t>
            </a:r>
            <a:r>
              <a:rPr lang="fr-CA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0,1*|40 - 10| + 0,7*|60 - 70| + 0,2*|0 - 20| = 14 %</a:t>
            </a:r>
            <a:endParaRPr lang="en-US" sz="16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l="1990" t="10640" r="1372" b="12807"/>
          <a:stretch/>
        </p:blipFill>
        <p:spPr>
          <a:xfrm>
            <a:off x="4810300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4">
            <a:alphaModFix/>
          </a:blip>
          <a:srcRect l="1488" t="10961" r="1865" b="12492"/>
          <a:stretch/>
        </p:blipFill>
        <p:spPr>
          <a:xfrm>
            <a:off x="401575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4" name="Google Shape;194;p29"/>
          <p:cNvSpPr txBox="1"/>
          <p:nvPr/>
        </p:nvSpPr>
        <p:spPr>
          <a:xfrm>
            <a:off x="1533713" y="1411850"/>
            <a:ext cx="1537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Réalité de terrain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5942438" y="1411850"/>
            <a:ext cx="1537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Predicted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478475" y="3837000"/>
            <a:ext cx="8063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1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Poids par réalité de terrain:</a:t>
            </a:r>
            <a:r>
              <a:rPr lang="fr-CA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0,1*|40 - 10| + 0,7*|60 - 70| + 0,2*|0 - 20| = 14 %</a:t>
            </a:r>
            <a:endParaRPr lang="en-US" sz="16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 que se passe-t-il si une classe de vérité de terrain n’est pas présente, mais que vous la prédisez? L’erreur pour cette classe serait 0.</a:t>
            </a:r>
            <a:endParaRPr lang="en-US" sz="16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l="1990" t="10640" r="1372" b="12807"/>
          <a:stretch/>
        </p:blipFill>
        <p:spPr>
          <a:xfrm>
            <a:off x="4810300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30"/>
          <p:cNvPicPr preferRelativeResize="0"/>
          <p:nvPr/>
        </p:nvPicPr>
        <p:blipFill rotWithShape="1">
          <a:blip r:embed="rId4">
            <a:alphaModFix/>
          </a:blip>
          <a:srcRect l="1488" t="10961" r="1865" b="12492"/>
          <a:stretch/>
        </p:blipFill>
        <p:spPr>
          <a:xfrm>
            <a:off x="401575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5" name="Google Shape;205;p30"/>
          <p:cNvSpPr txBox="1"/>
          <p:nvPr/>
        </p:nvSpPr>
        <p:spPr>
          <a:xfrm>
            <a:off x="1533713" y="1411850"/>
            <a:ext cx="1537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Ground Truth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5942438" y="1411850"/>
            <a:ext cx="1537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Biomasse prévue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0" y="3837000"/>
            <a:ext cx="91440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Weight by avg of GT + predicted:</a:t>
            </a:r>
            <a:r>
              <a:rPr lang="en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0.25*|40 - 10| + 0.65*|60 - 70| + 0.1*|0 - 20| = 19.2%</a:t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 l="1990" t="10640" r="1372" b="12807"/>
          <a:stretch/>
        </p:blipFill>
        <p:spPr>
          <a:xfrm>
            <a:off x="4810300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4">
            <a:alphaModFix/>
          </a:blip>
          <a:srcRect l="1488" t="10961" r="1865" b="12492"/>
          <a:stretch/>
        </p:blipFill>
        <p:spPr>
          <a:xfrm>
            <a:off x="401575" y="1777850"/>
            <a:ext cx="3802074" cy="200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6" name="Google Shape;216;p31"/>
          <p:cNvSpPr txBox="1"/>
          <p:nvPr/>
        </p:nvSpPr>
        <p:spPr>
          <a:xfrm>
            <a:off x="1533713" y="1411850"/>
            <a:ext cx="1537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Réalité de terrain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5942438" y="1411850"/>
            <a:ext cx="1537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Biomasse prévue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0" y="3837000"/>
            <a:ext cx="91440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Poids en moyenne de réalité de terrain + prévu:</a:t>
            </a:r>
            <a:r>
              <a:rPr lang="fr-CA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0,25*|40 - 10| + 0,65*|60 - 70| + 0,1*|0 - 20| = 19,2 %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Bonus : Maintenant, la mesure est symétrique, donc ni l’un ni l’autre ne doivent être considérés comme la « réalité de terrain » : nous pouvons comparer la divergence des examinateurs humains, par exemple.</a:t>
            </a:r>
            <a:endParaRPr lang="en-US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fr-CA" sz="36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Résultats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696200" cy="4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Évaluation: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Rendement des modèles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Rendement d’expert humain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Utilisation des éléments suivants: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Ensemble de tests de 100 exemples retenus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○"/>
              <a:tabLst>
                <a:tab pos="9144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Échantillonné à partir de </a:t>
            </a:r>
            <a:r>
              <a:rPr lang="fr-CA" sz="2400" i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remorquages non présents dans les données d’entraînement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Résultats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6450"/>
            <a:ext cx="8817109" cy="4114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8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Approche adoptée dans le cadre de l’examen</a:t>
            </a:r>
            <a:endParaRPr lang="en-US" sz="28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b="1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Objectif : Prédire la répartition des espèces dans une image</a:t>
            </a:r>
            <a:endParaRPr lang="en-US" sz="20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Cela signifie: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Localisation de tous les poissons dans une image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○"/>
              <a:tabLst>
                <a:tab pos="9144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Centaines ou milliers de cibles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Classification des espèces de tous les poissons localisés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Calcul des proportions à partir de ces chiffres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Résultats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6450"/>
            <a:ext cx="8817109" cy="4114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Résultats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aphicFrame>
        <p:nvGraphicFramePr>
          <p:cNvPr id="242" name="Google Shape;242;p35"/>
          <p:cNvGraphicFramePr/>
          <p:nvPr>
            <p:extLst>
              <p:ext uri="{D42A27DB-BD31-4B8C-83A1-F6EECF244321}">
                <p14:modId xmlns:p14="http://schemas.microsoft.com/office/powerpoint/2010/main" val="1806176514"/>
              </p:ext>
            </p:extLst>
          </p:nvPr>
        </p:nvGraphicFramePr>
        <p:xfrm>
          <a:off x="1771325" y="1141213"/>
          <a:ext cx="5601350" cy="1366611"/>
        </p:xfrm>
        <a:graphic>
          <a:graphicData uri="http://schemas.openxmlformats.org/drawingml/2006/table">
            <a:tbl>
              <a:tblPr>
                <a:noFill/>
                <a:tableStyleId>{4D905575-F816-4702-90F9-395D3FFA6BF6}</a:tableStyleId>
              </a:tblPr>
              <a:tblGrid>
                <a:gridCol w="286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A" sz="13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Mesure</a:t>
                      </a:r>
                      <a:endParaRPr lang="en-US" sz="1300" b="1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lt1"/>
                          </a:solidFill>
                        </a:rPr>
                        <a:t>Algorithme</a:t>
                      </a:r>
                      <a:endParaRPr sz="13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</a:rPr>
                        <a:t>Expert 1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</a:rPr>
                        <a:t>Expert 2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r>
                        <a:rPr lang="fr-CA" sz="13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Précision des espèces dominantes</a:t>
                      </a:r>
                      <a:endParaRPr lang="en-US" sz="1300" b="0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94%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95%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94%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r>
                        <a:rPr lang="fr-CA" sz="13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Erreur de classification pondérée moyenne</a:t>
                      </a:r>
                      <a:endParaRPr lang="en-US" sz="1300" b="0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9.4%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7.5%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lt1"/>
                          </a:solidFill>
                        </a:rPr>
                        <a:t>7.5%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3" name="Google Shape;243;p35"/>
          <p:cNvSpPr txBox="1">
            <a:spLocks noGrp="1"/>
          </p:cNvSpPr>
          <p:nvPr>
            <p:ph type="body" idx="1"/>
          </p:nvPr>
        </p:nvSpPr>
        <p:spPr>
          <a:xfrm>
            <a:off x="342900" y="2571750"/>
            <a:ext cx="7696200" cy="2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L’algorithme permet d’obtenir des rendements humains de niveau expert sur la classification des espèces dominantes</a:t>
            </a:r>
            <a:endParaRPr lang="en-US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L’algorithme est à moins de 2 % du rendement de l’expert humain lorsque l’on considère l’erreur de classification pondérée moyenne</a:t>
            </a:r>
            <a:endParaRPr lang="en-US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Démontre la </a:t>
            </a:r>
            <a:r>
              <a:rPr lang="fr-CA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faisabilité de notre approche </a:t>
            </a:r>
            <a:r>
              <a:rPr lang="fr-CA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pour produire des </a:t>
            </a:r>
            <a:r>
              <a:rPr lang="fr-CA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estimations de répartition automatisées précises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Approche adoptée dans le cadre de l’examen</a:t>
            </a:r>
            <a:endParaRPr sz="24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070" y="1694425"/>
            <a:ext cx="3617655" cy="234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l="1352" t="1736" r="1323" b="1803"/>
          <a:stretch/>
        </p:blipFill>
        <p:spPr>
          <a:xfrm>
            <a:off x="774800" y="1694413"/>
            <a:ext cx="2345500" cy="23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algorithmes de vision par ordinateur existants sont inadéquats.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42900" y="4089500"/>
            <a:ext cx="3758100" cy="10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Détection d’objets</a:t>
            </a:r>
            <a:endParaRPr lang="en-US" sz="3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Localisation (boîtes) + classification</a:t>
            </a:r>
            <a:endParaRPr lang="en-US" sz="20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 </a:t>
            </a:r>
            <a:r>
              <a:rPr lang="fr-CA" sz="20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 peut pas gérer les scènes denses</a:t>
            </a:r>
            <a:endParaRPr lang="en-US" sz="20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556850" y="4089500"/>
            <a:ext cx="3758100" cy="10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Localisation des foules</a:t>
            </a:r>
            <a:endParaRPr lang="en-US" sz="3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Localisation dans des scènes denses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 </a:t>
            </a:r>
            <a:r>
              <a:rPr lang="fr-CA" sz="24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 peut pas classer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Approche adoptée dans le cadre de l’examen</a:t>
            </a:r>
            <a:endParaRPr sz="24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Objectif : Localisation et classification denses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225" y="1690250"/>
            <a:ext cx="5660752" cy="31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2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Ensemble de données</a:t>
            </a:r>
            <a:endParaRPr lang="en-US" sz="32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9 navires, 39 voyages, 471 remorquages de données brutes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Procédure d’annotation en trois étapes : 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1. Localisations (« points ») 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2. Classifications d’espèces expertes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3. Examen par des experts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Collecte de 477 889 annotations dans 3 362 images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32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Détails de l’algorithme</a:t>
            </a:r>
            <a:endParaRPr lang="en-US" sz="32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Point de départ : Transformateur de localisation de foule (CLTR)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42900" y="4647950"/>
            <a:ext cx="67242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fr-CA" sz="10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Liang, D., Xu, W. et Bai, X., 2022, octobre. Un modèle de transformateur de bout en bout pour la localisation de foule. Dans l’</a:t>
            </a:r>
            <a:r>
              <a:rPr lang="fr-CA" sz="1000" dirty="0" err="1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European</a:t>
            </a:r>
            <a:r>
              <a:rPr lang="fr-CA" sz="10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CA" sz="1000" dirty="0" err="1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Conference</a:t>
            </a:r>
            <a:r>
              <a:rPr lang="fr-CA" sz="10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on Computer Vision (pp. 38-54). Cham : Springer Nature Suisse</a:t>
            </a:r>
            <a:endParaRPr lang="en-US" sz="1000" dirty="0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42900" y="3978175"/>
            <a:ext cx="7235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indent="-320040">
              <a:lnSpc>
                <a:spcPct val="95000"/>
              </a:lnSpc>
              <a:spcBef>
                <a:spcPts val="0"/>
              </a:spcBef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État de l’art pour la localisation des foules</a:t>
            </a:r>
            <a:endParaRPr lang="en-US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fr-CA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 </a:t>
            </a:r>
            <a:r>
              <a:rPr lang="fr-CA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 peut effectuer la classification</a:t>
            </a:r>
            <a:endParaRPr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00" y="1622013"/>
            <a:ext cx="8545399" cy="22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Détails de l’algorithme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000" b="1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Ajouter une branche de classification</a:t>
            </a:r>
            <a:endParaRPr lang="en-US" sz="20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34" y="1622025"/>
            <a:ext cx="8545341" cy="22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42900" y="3914000"/>
            <a:ext cx="72357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Couches de réseaux de neurones supplémentaires</a:t>
            </a:r>
            <a:endParaRPr lang="en-US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Perte de classification supplémentaire pendant l’entraînement (</a:t>
            </a:r>
            <a:r>
              <a:rPr lang="fr-CA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softmax</a:t>
            </a:r>
            <a:r>
              <a:rPr lang="fr-CA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+ entropie croisée)</a:t>
            </a:r>
            <a:endParaRPr lang="en-US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●"/>
              <a:tabLst>
                <a:tab pos="457200" algn="l"/>
              </a:tabLst>
            </a:pPr>
            <a:r>
              <a:rPr lang="fr-CA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Maintenant, </a:t>
            </a:r>
            <a:r>
              <a:rPr lang="fr-CA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chaque point a une classification des espèces</a:t>
            </a:r>
            <a:endParaRPr lang="en-US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Deux mesures ont été élaborées pour évaluer notre modèle dans le contexte de la tâche de répartition :</a:t>
            </a:r>
            <a:endParaRPr lang="en-US" sz="20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CA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Précision des espèces dominantes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CA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Erreur de classification pondérée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Nous avons évalué le modèle de notre propre chef (à l’aide de notre ensemble de données de test) ainsi que par rapport à des examinateurs formés.</a:t>
            </a:r>
            <a:endParaRPr lang="en-US" sz="20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42900" y="248850"/>
            <a:ext cx="80634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Mesures</a:t>
            </a:r>
            <a:endParaRPr sz="3500" b="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42900" y="1007975"/>
            <a:ext cx="7235700" cy="40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Précision des espèces dominantes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Précision de la prédiction de la classe la plus courante.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Typiquement, une image est dominée par une espèce; prédire correctement cette espèce aura le plus grand effet sur la précision globale. 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Cette mesure fournit une mesure simple « en un coup d’œil » de la façon dont nous réussissons à repérer la classe majoritaire.</a:t>
            </a:r>
            <a:endParaRPr lang="en-US" sz="24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4272694|-12223080|-16154294|-9539986|-16777216|Fisheries and Oceans Canada&quot;,&quot;Id&quot;:&quot;658da57c4230304f04ed9bca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Ai.Fish Template">
  <a:themeElements>
    <a:clrScheme name="Simple Light">
      <a:dk1>
        <a:srgbClr val="1E2F53"/>
      </a:dk1>
      <a:lt1>
        <a:srgbClr val="F5F5F5"/>
      </a:lt1>
      <a:dk2>
        <a:srgbClr val="6B6B73"/>
      </a:dk2>
      <a:lt2>
        <a:srgbClr val="12618C"/>
      </a:lt2>
      <a:accent1>
        <a:srgbClr val="D4FD31"/>
      </a:accent1>
      <a:accent2>
        <a:srgbClr val="12618C"/>
      </a:accent2>
      <a:accent3>
        <a:srgbClr val="3E7FA0"/>
      </a:accent3>
      <a:accent4>
        <a:srgbClr val="F7B687"/>
      </a:accent4>
      <a:accent5>
        <a:srgbClr val="5F9EB4"/>
      </a:accent5>
      <a:accent6>
        <a:srgbClr val="3D85C6"/>
      </a:accent6>
      <a:hlink>
        <a:srgbClr val="D4F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891</Words>
  <Application>Microsoft Office PowerPoint</Application>
  <PresentationFormat>On-screen Show (16:9)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 Medium</vt:lpstr>
      <vt:lpstr>Calibri</vt:lpstr>
      <vt:lpstr>Roboto Black</vt:lpstr>
      <vt:lpstr>Times New Roman</vt:lpstr>
      <vt:lpstr>Arial</vt:lpstr>
      <vt:lpstr>Roboto Light</vt:lpstr>
      <vt:lpstr>Roboto</vt:lpstr>
      <vt:lpstr>Ai.Fish Template</vt:lpstr>
      <vt:lpstr>Phase IIB du MPO : Résultats de la vision par ordinateur </vt:lpstr>
      <vt:lpstr>Approche adoptée dans le cadre de l’examen</vt:lpstr>
      <vt:lpstr>Approche adoptée dans le cadre de l’examen</vt:lpstr>
      <vt:lpstr>Approche adoptée dans le cadre de l’examen</vt:lpstr>
      <vt:lpstr>Ensemble de données</vt:lpstr>
      <vt:lpstr>Détails de l’algorithme</vt:lpstr>
      <vt:lpstr>Détails de l’algorithme</vt:lpstr>
      <vt:lpstr>Mesures</vt:lpstr>
      <vt:lpstr>Mesures</vt:lpstr>
      <vt:lpstr>Mesures</vt:lpstr>
      <vt:lpstr>Mesures</vt:lpstr>
      <vt:lpstr>Mesures</vt:lpstr>
      <vt:lpstr>Mesures</vt:lpstr>
      <vt:lpstr>Metrics</vt:lpstr>
      <vt:lpstr>Mesures</vt:lpstr>
      <vt:lpstr>Mesures</vt:lpstr>
      <vt:lpstr>Mesures</vt:lpstr>
      <vt:lpstr>Résultats </vt:lpstr>
      <vt:lpstr>Résultats</vt:lpstr>
      <vt:lpstr>Résultats</vt:lpstr>
      <vt:lpstr>Résultats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DFO Phase IIB: Computer Vision Results</dc:title>
  <dc:creator>Murray, Tracy (DFO/MPO)</dc:creator>
  <cp:lastModifiedBy>Murray, Tracy (DFO/MPO)</cp:lastModifiedBy>
  <cp:revision>5</cp:revision>
  <dcterms:modified xsi:type="dcterms:W3CDTF">2023-12-28T16:44:42Z</dcterms:modified>
</cp:coreProperties>
</file>