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68" r:id="rId2"/>
    <p:sldId id="274" r:id="rId3"/>
    <p:sldId id="286" r:id="rId4"/>
    <p:sldId id="284" r:id="rId5"/>
    <p:sldId id="287" r:id="rId6"/>
    <p:sldId id="288" r:id="rId7"/>
    <p:sldId id="282" r:id="rId8"/>
    <p:sldId id="292" r:id="rId9"/>
    <p:sldId id="291" r:id="rId10"/>
    <p:sldId id="290" r:id="rId11"/>
    <p:sldId id="289" r:id="rId12"/>
    <p:sldId id="293" r:id="rId13"/>
    <p:sldId id="294" r:id="rId14"/>
    <p:sldId id="295"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0A29A"/>
    <a:srgbClr val="4F0D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2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566DE57-8385-0247-BEC0-99249BF238FA}" type="datetimeFigureOut">
              <a:t>3/30/2020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84F779B-4BA3-1049-96DD-F0F05269DEAF}" type="slidenum">
              <a:t>‹#›</a:t>
            </a:fld>
            <a:endParaRPr lang="en-US"/>
          </a:p>
        </p:txBody>
      </p:sp>
    </p:spTree>
    <p:extLst>
      <p:ext uri="{BB962C8B-B14F-4D97-AF65-F5344CB8AC3E}">
        <p14:creationId xmlns:p14="http://schemas.microsoft.com/office/powerpoint/2010/main" val="574483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3B11632-AF48-FC4B-A082-8C387D3BE013}" type="datetimeFigureOut">
              <a:t>3/30/2020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378105-A7FD-9548-9FC6-12BDA270A623}" type="slidenum">
              <a:t>‹#›</a:t>
            </a:fld>
            <a:endParaRPr lang="en-US"/>
          </a:p>
        </p:txBody>
      </p:sp>
    </p:spTree>
    <p:extLst>
      <p:ext uri="{BB962C8B-B14F-4D97-AF65-F5344CB8AC3E}">
        <p14:creationId xmlns:p14="http://schemas.microsoft.com/office/powerpoint/2010/main" val="4467475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378105-A7FD-9548-9FC6-12BDA270A623}" type="slidenum">
              <a:rPr lang="en-CA" smtClean="0"/>
              <a:t>7</a:t>
            </a:fld>
            <a:endParaRPr lang="en-CA"/>
          </a:p>
        </p:txBody>
      </p:sp>
    </p:spTree>
    <p:extLst>
      <p:ext uri="{BB962C8B-B14F-4D97-AF65-F5344CB8AC3E}">
        <p14:creationId xmlns:p14="http://schemas.microsoft.com/office/powerpoint/2010/main" val="3565680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02-15-1540-PPT-PHAC-EN-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sz="3000">
                <a:solidFill>
                  <a:srgbClr val="4F0D1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789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4869" y="450201"/>
            <a:ext cx="8581679" cy="588328"/>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56109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3639"/>
            <a:ext cx="2057400" cy="5662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4163" y="463639"/>
            <a:ext cx="6192837" cy="5662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3485551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389DA-3B5F-46E4-A227-4512DE500A6A}" type="datetimeFigureOut">
              <a:rPr lang="en-CA" smtClean="0"/>
              <a:t>2020-03-30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A9B1FAB-95EE-402D-B36E-A45A09634063}" type="slidenum">
              <a:rPr lang="en-CA" smtClean="0"/>
              <a:t>‹#›</a:t>
            </a:fld>
            <a:endParaRPr lang="en-CA"/>
          </a:p>
        </p:txBody>
      </p:sp>
    </p:spTree>
    <p:extLst>
      <p:ext uri="{BB962C8B-B14F-4D97-AF65-F5344CB8AC3E}">
        <p14:creationId xmlns:p14="http://schemas.microsoft.com/office/powerpoint/2010/main" val="96190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69" y="450201"/>
            <a:ext cx="8581679" cy="5883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87090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65970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69" y="436762"/>
            <a:ext cx="8581679" cy="6017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9"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37951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4869" y="436762"/>
            <a:ext cx="8581679" cy="601767"/>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E40D50F-0626-7A4B-A742-09CCAA5CF4F6}" type="slidenum">
              <a:t>‹#›</a:t>
            </a:fld>
            <a:endParaRPr lang="en-US"/>
          </a:p>
        </p:txBody>
      </p:sp>
      <p:sp>
        <p:nvSpPr>
          <p:cNvPr id="10" name="TextBox 9"/>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11"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63958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869" y="443481"/>
            <a:ext cx="8581679" cy="595048"/>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E40D50F-0626-7A4B-A742-09CCAA5CF4F6}" type="slidenum">
              <a:t>‹#›</a:t>
            </a:fld>
            <a:endParaRPr lang="en-US"/>
          </a:p>
        </p:txBody>
      </p:sp>
      <p:sp>
        <p:nvSpPr>
          <p:cNvPr id="6" name="TextBox 5"/>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7"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362788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E40D50F-0626-7A4B-A742-09CCAA5CF4F6}" type="slidenum">
              <a:t>‹#›</a:t>
            </a:fld>
            <a:endParaRPr lang="en-US"/>
          </a:p>
        </p:txBody>
      </p:sp>
      <p:sp>
        <p:nvSpPr>
          <p:cNvPr id="5" name="TextBox 4"/>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6"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71613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3480"/>
            <a:ext cx="3008313" cy="9916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43480"/>
            <a:ext cx="5111750" cy="56826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9"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1739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9"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70047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02-15-1540-PPT-PHAC-EN-Inside.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84869" y="274638"/>
            <a:ext cx="8581679" cy="763891"/>
          </a:xfrm>
          <a:prstGeom prst="rect">
            <a:avLst/>
          </a:prstGeom>
        </p:spPr>
        <p:txBody>
          <a:bodyPr vert="horz" lIns="91440" tIns="45720" rIns="91440" bIns="45720" rtlCol="0" anchor="b" anchorCtr="0">
            <a:noAutofit/>
          </a:bodyPr>
          <a:lstStyle/>
          <a:p>
            <a:endParaRPr lang="en-US" dirty="0"/>
          </a:p>
        </p:txBody>
      </p:sp>
      <p:sp>
        <p:nvSpPr>
          <p:cNvPr id="3" name="Text Placeholder 2"/>
          <p:cNvSpPr>
            <a:spLocks noGrp="1"/>
          </p:cNvSpPr>
          <p:nvPr>
            <p:ph type="body" idx="1"/>
          </p:nvPr>
        </p:nvSpPr>
        <p:spPr>
          <a:xfrm>
            <a:off x="284869" y="1139416"/>
            <a:ext cx="8581679" cy="489592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24818" y="6449568"/>
            <a:ext cx="568529" cy="365125"/>
          </a:xfrm>
          <a:prstGeom prst="rect">
            <a:avLst/>
          </a:prstGeom>
        </p:spPr>
        <p:txBody>
          <a:bodyPr vert="horz" lIns="91440" tIns="45720" rIns="91440" bIns="45720" rtlCol="0" anchor="ctr"/>
          <a:lstStyle>
            <a:lvl1pPr algn="l">
              <a:defRPr sz="1100" b="0" i="0">
                <a:solidFill>
                  <a:schemeClr val="bg1"/>
                </a:solidFill>
              </a:defRPr>
            </a:lvl1pPr>
          </a:lstStyle>
          <a:p>
            <a:fld id="{5E40D50F-0626-7A4B-A742-09CCAA5CF4F6}" type="slidenum">
              <a:rPr lang="en-US"/>
              <a:pPr/>
              <a:t>‹#›</a:t>
            </a:fld>
            <a:endParaRPr lang="en-US"/>
          </a:p>
        </p:txBody>
      </p:sp>
    </p:spTree>
    <p:extLst>
      <p:ext uri="{BB962C8B-B14F-4D97-AF65-F5344CB8AC3E}">
        <p14:creationId xmlns:p14="http://schemas.microsoft.com/office/powerpoint/2010/main" val="176083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457200" rtl="0" eaLnBrk="1" latinLnBrk="0" hangingPunct="1">
        <a:spcBef>
          <a:spcPct val="0"/>
        </a:spcBef>
        <a:buNone/>
        <a:defRPr sz="2400" b="1" i="0" kern="1200" cap="none">
          <a:solidFill>
            <a:srgbClr val="4F0D1E"/>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99023"/>
            <a:ext cx="6858000" cy="854024"/>
          </a:xfrm>
        </p:spPr>
        <p:txBody>
          <a:bodyPr>
            <a:normAutofit/>
          </a:bodyPr>
          <a:lstStyle/>
          <a:p>
            <a:pPr algn="ctr"/>
            <a:r>
              <a:rPr lang="en-CA" sz="2800" dirty="0" smtClean="0"/>
              <a:t>Strategic Data Management System </a:t>
            </a:r>
            <a:endParaRPr lang="en-CA" sz="2800" dirty="0"/>
          </a:p>
        </p:txBody>
      </p:sp>
      <p:sp>
        <p:nvSpPr>
          <p:cNvPr id="3" name="Subtitle 2"/>
          <p:cNvSpPr>
            <a:spLocks noGrp="1"/>
          </p:cNvSpPr>
          <p:nvPr>
            <p:ph type="subTitle" idx="1"/>
          </p:nvPr>
        </p:nvSpPr>
        <p:spPr>
          <a:xfrm>
            <a:off x="3628786" y="3087362"/>
            <a:ext cx="3413853" cy="665692"/>
          </a:xfrm>
        </p:spPr>
        <p:txBody>
          <a:bodyPr>
            <a:normAutofit/>
          </a:bodyPr>
          <a:lstStyle/>
          <a:p>
            <a:r>
              <a:rPr lang="en-CA" sz="2800" dirty="0" smtClean="0">
                <a:solidFill>
                  <a:schemeClr val="tx2">
                    <a:lumMod val="60000"/>
                    <a:lumOff val="40000"/>
                  </a:schemeClr>
                </a:solidFill>
              </a:rPr>
              <a:t>Findings</a:t>
            </a:r>
            <a:endParaRPr lang="en-CA" sz="2800" dirty="0">
              <a:solidFill>
                <a:schemeClr val="tx2">
                  <a:lumMod val="60000"/>
                  <a:lumOff val="40000"/>
                </a:schemeClr>
              </a:solidFill>
            </a:endParaRPr>
          </a:p>
        </p:txBody>
      </p:sp>
      <p:sp>
        <p:nvSpPr>
          <p:cNvPr id="4" name="TextBox 3"/>
          <p:cNvSpPr txBox="1"/>
          <p:nvPr/>
        </p:nvSpPr>
        <p:spPr>
          <a:xfrm>
            <a:off x="2637692" y="4888689"/>
            <a:ext cx="3476401" cy="369332"/>
          </a:xfrm>
          <a:prstGeom prst="rect">
            <a:avLst/>
          </a:prstGeom>
          <a:noFill/>
        </p:spPr>
        <p:txBody>
          <a:bodyPr wrap="none" rtlCol="0">
            <a:spAutoFit/>
          </a:bodyPr>
          <a:lstStyle/>
          <a:p>
            <a:r>
              <a:rPr lang="en-CA" dirty="0" smtClean="0"/>
              <a:t>William Taylor  Business Analyst</a:t>
            </a:r>
            <a:endParaRPr lang="en-CA" dirty="0"/>
          </a:p>
        </p:txBody>
      </p:sp>
    </p:spTree>
    <p:extLst>
      <p:ext uri="{BB962C8B-B14F-4D97-AF65-F5344CB8AC3E}">
        <p14:creationId xmlns:p14="http://schemas.microsoft.com/office/powerpoint/2010/main" val="426637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206" y="3737203"/>
            <a:ext cx="5998559" cy="1338828"/>
          </a:xfrm>
          <a:prstGeom prst="rect">
            <a:avLst/>
          </a:prstGeom>
          <a:noFill/>
        </p:spPr>
        <p:txBody>
          <a:bodyPr wrap="square" rtlCol="0">
            <a:spAutoFit/>
          </a:bodyPr>
          <a:lstStyle/>
          <a:p>
            <a:r>
              <a:rPr lang="en-CA" sz="1350" dirty="0"/>
              <a:t>User Disinvestment:</a:t>
            </a:r>
          </a:p>
          <a:p>
            <a:r>
              <a:rPr lang="en-CA" sz="1350" dirty="0"/>
              <a:t>	</a:t>
            </a:r>
            <a:r>
              <a:rPr lang="en-CA" sz="1350" dirty="0">
                <a:solidFill>
                  <a:schemeClr val="accent6"/>
                </a:solidFill>
              </a:rPr>
              <a:t>By focussing on the “User Experience”, the continuous improvement plan can incrementally remove the sources of erosion of user faith and hope (investment) in the system.  Until this change is achieved it is very difficult for the User to abandon their reactive, “refuse to be involved” attitude and re-adopt a proactive stance.</a:t>
            </a:r>
          </a:p>
        </p:txBody>
      </p:sp>
      <p:sp>
        <p:nvSpPr>
          <p:cNvPr id="3" name="Rectangle 2"/>
          <p:cNvSpPr/>
          <p:nvPr/>
        </p:nvSpPr>
        <p:spPr>
          <a:xfrm>
            <a:off x="366300" y="1068000"/>
            <a:ext cx="1588897" cy="300082"/>
          </a:xfrm>
          <a:prstGeom prst="rect">
            <a:avLst/>
          </a:prstGeom>
        </p:spPr>
        <p:txBody>
          <a:bodyPr wrap="none">
            <a:spAutoFit/>
          </a:bodyPr>
          <a:lstStyle/>
          <a:p>
            <a:r>
              <a:rPr lang="en-CA" sz="1350" dirty="0"/>
              <a:t>Cultural Solutions:</a:t>
            </a:r>
          </a:p>
        </p:txBody>
      </p:sp>
      <p:sp>
        <p:nvSpPr>
          <p:cNvPr id="4" name="Rectangle 3"/>
          <p:cNvSpPr/>
          <p:nvPr/>
        </p:nvSpPr>
        <p:spPr>
          <a:xfrm>
            <a:off x="701206" y="1419215"/>
            <a:ext cx="6064214" cy="1338828"/>
          </a:xfrm>
          <a:prstGeom prst="rect">
            <a:avLst/>
          </a:prstGeom>
        </p:spPr>
        <p:txBody>
          <a:bodyPr wrap="square">
            <a:spAutoFit/>
          </a:bodyPr>
          <a:lstStyle/>
          <a:p>
            <a:r>
              <a:rPr lang="en-CA" sz="1350" dirty="0"/>
              <a:t>Sources of Toxicity:</a:t>
            </a:r>
          </a:p>
          <a:p>
            <a:r>
              <a:rPr lang="en-CA" sz="1350" dirty="0">
                <a:solidFill>
                  <a:schemeClr val="accent1"/>
                </a:solidFill>
              </a:rPr>
              <a:t>	</a:t>
            </a:r>
            <a:r>
              <a:rPr lang="en-CA" sz="1350" dirty="0">
                <a:solidFill>
                  <a:schemeClr val="accent6"/>
                </a:solidFill>
              </a:rPr>
              <a:t>Design processes and methods carefully.  Ensure that the future states of the positions in the process will not be transformed into positions which will be expected to “control” the data input behaviour of data contributing individuals if the system’s performance, data content or update timeliness falls below expectations. </a:t>
            </a:r>
          </a:p>
        </p:txBody>
      </p:sp>
      <p:sp>
        <p:nvSpPr>
          <p:cNvPr id="5" name="Rectangle 4"/>
          <p:cNvSpPr/>
          <p:nvPr/>
        </p:nvSpPr>
        <p:spPr>
          <a:xfrm>
            <a:off x="701206" y="2601427"/>
            <a:ext cx="6064214" cy="1131079"/>
          </a:xfrm>
          <a:prstGeom prst="rect">
            <a:avLst/>
          </a:prstGeom>
        </p:spPr>
        <p:txBody>
          <a:bodyPr wrap="square">
            <a:spAutoFit/>
          </a:bodyPr>
          <a:lstStyle/>
          <a:p>
            <a:r>
              <a:rPr lang="en-CA" sz="1350" dirty="0" err="1"/>
              <a:t>Crac</a:t>
            </a:r>
            <a:r>
              <a:rPr lang="en-CA" sz="1350" dirty="0"/>
              <a:t> (correction, re-do, add and clarify):</a:t>
            </a:r>
          </a:p>
          <a:p>
            <a:r>
              <a:rPr lang="en-CA" sz="1350" dirty="0"/>
              <a:t>	</a:t>
            </a:r>
            <a:r>
              <a:rPr lang="en-CA" sz="1350" dirty="0">
                <a:solidFill>
                  <a:schemeClr val="accent6"/>
                </a:solidFill>
              </a:rPr>
              <a:t>Ensure Input guidelines and instructions are tested.</a:t>
            </a:r>
            <a:br>
              <a:rPr lang="en-CA" sz="1350" dirty="0">
                <a:solidFill>
                  <a:schemeClr val="accent6"/>
                </a:solidFill>
              </a:rPr>
            </a:br>
            <a:r>
              <a:rPr lang="en-CA" sz="1350" dirty="0">
                <a:solidFill>
                  <a:schemeClr val="accent6"/>
                </a:solidFill>
              </a:rPr>
              <a:t>	Use pop-down lists to help folks populate fields with the correct value.</a:t>
            </a:r>
          </a:p>
          <a:p>
            <a:r>
              <a:rPr lang="en-CA" sz="1350" dirty="0">
                <a:solidFill>
                  <a:schemeClr val="accent6"/>
                </a:solidFill>
              </a:rPr>
              <a:t>	Use validation to ensure the expected format, length or type of data has been entered or display an error message.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9633" y="2479842"/>
            <a:ext cx="1661677" cy="137285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6080" y="1405971"/>
            <a:ext cx="1428637" cy="890383"/>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59" r="72" b="15624"/>
          <a:stretch/>
        </p:blipFill>
        <p:spPr>
          <a:xfrm>
            <a:off x="7453217" y="4395075"/>
            <a:ext cx="1194362" cy="101135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4220" y="4959350"/>
            <a:ext cx="3217928" cy="985242"/>
          </a:xfrm>
          <a:prstGeom prst="rect">
            <a:avLst/>
          </a:prstGeom>
        </p:spPr>
      </p:pic>
    </p:spTree>
    <p:extLst>
      <p:ext uri="{BB962C8B-B14F-4D97-AF65-F5344CB8AC3E}">
        <p14:creationId xmlns:p14="http://schemas.microsoft.com/office/powerpoint/2010/main" val="386299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912" y="2179145"/>
            <a:ext cx="1825895" cy="1364565"/>
          </a:xfrm>
          <a:prstGeom prst="rect">
            <a:avLst/>
          </a:prstGeom>
        </p:spPr>
      </p:pic>
      <p:sp>
        <p:nvSpPr>
          <p:cNvPr id="2" name="TextBox 1"/>
          <p:cNvSpPr txBox="1"/>
          <p:nvPr/>
        </p:nvSpPr>
        <p:spPr>
          <a:xfrm>
            <a:off x="958195" y="1744569"/>
            <a:ext cx="6273800" cy="2677656"/>
          </a:xfrm>
          <a:prstGeom prst="rect">
            <a:avLst/>
          </a:prstGeom>
          <a:noFill/>
        </p:spPr>
        <p:txBody>
          <a:bodyPr wrap="square" rtlCol="0">
            <a:spAutoFit/>
          </a:bodyPr>
          <a:lstStyle/>
          <a:p>
            <a:r>
              <a:rPr lang="en-CA" sz="1050" dirty="0">
                <a:latin typeface="Arial" panose="020B0604020202020204" pitchFamily="34" charset="0"/>
                <a:cs typeface="Arial" panose="020B0604020202020204" pitchFamily="34" charset="0"/>
              </a:rPr>
              <a:t>Action Request Performance:</a:t>
            </a:r>
          </a:p>
          <a:p>
            <a:r>
              <a:rPr lang="en-CA" sz="1050" dirty="0">
                <a:latin typeface="Arial" panose="020B0604020202020204" pitchFamily="34" charset="0"/>
                <a:cs typeface="Arial" panose="020B0604020202020204" pitchFamily="34" charset="0"/>
              </a:rPr>
              <a:t>	</a:t>
            </a:r>
            <a:r>
              <a:rPr lang="en-CA" sz="1050" dirty="0">
                <a:solidFill>
                  <a:schemeClr val="accent4"/>
                </a:solidFill>
                <a:latin typeface="Arial" panose="020B0604020202020204" pitchFamily="34" charset="0"/>
                <a:cs typeface="Arial" panose="020B0604020202020204" pitchFamily="34" charset="0"/>
              </a:rPr>
              <a:t>Our performance is unknown</a:t>
            </a:r>
          </a:p>
          <a:p>
            <a:endParaRPr lang="en-CA" sz="1050" dirty="0">
              <a:latin typeface="Arial" panose="020B0604020202020204" pitchFamily="34" charset="0"/>
              <a:cs typeface="Arial" panose="020B0604020202020204" pitchFamily="34" charset="0"/>
            </a:endParaRPr>
          </a:p>
          <a:p>
            <a:r>
              <a:rPr lang="en-CA" sz="1050" dirty="0">
                <a:latin typeface="Arial" panose="020B0604020202020204" pitchFamily="34" charset="0"/>
                <a:cs typeface="Arial" panose="020B0604020202020204" pitchFamily="34" charset="0"/>
              </a:rPr>
              <a:t>Action Request Tracking:</a:t>
            </a:r>
          </a:p>
          <a:p>
            <a:r>
              <a:rPr lang="en-CA" sz="1050" dirty="0">
                <a:solidFill>
                  <a:srgbClr val="FF0000"/>
                </a:solidFill>
                <a:latin typeface="Arial" panose="020B0604020202020204" pitchFamily="34" charset="0"/>
                <a:cs typeface="Arial" panose="020B0604020202020204" pitchFamily="34" charset="0"/>
              </a:rPr>
              <a:t>	There is no comprehensive Tracking and Reporting system</a:t>
            </a:r>
          </a:p>
          <a:p>
            <a:endParaRPr lang="en-CA" sz="1050" dirty="0">
              <a:solidFill>
                <a:srgbClr val="FF0000"/>
              </a:solidFill>
              <a:latin typeface="Arial" panose="020B0604020202020204" pitchFamily="34" charset="0"/>
              <a:cs typeface="Arial" panose="020B0604020202020204" pitchFamily="34" charset="0"/>
            </a:endParaRPr>
          </a:p>
          <a:p>
            <a:r>
              <a:rPr lang="en-CA" sz="1050" dirty="0">
                <a:latin typeface="Arial" panose="020B0604020202020204" pitchFamily="34" charset="0"/>
                <a:cs typeface="Arial" panose="020B0604020202020204" pitchFamily="34" charset="0"/>
              </a:rPr>
              <a:t>Action Request Metrics:</a:t>
            </a:r>
          </a:p>
          <a:p>
            <a:r>
              <a:rPr lang="en-CA" sz="1050" dirty="0">
                <a:latin typeface="Arial" panose="020B0604020202020204" pitchFamily="34" charset="0"/>
                <a:cs typeface="Arial" panose="020B0604020202020204" pitchFamily="34" charset="0"/>
              </a:rPr>
              <a:t>	</a:t>
            </a:r>
            <a:r>
              <a:rPr lang="en-CA" sz="1050" dirty="0">
                <a:solidFill>
                  <a:schemeClr val="accent4"/>
                </a:solidFill>
                <a:latin typeface="Arial" panose="020B0604020202020204" pitchFamily="34" charset="0"/>
                <a:cs typeface="Arial" panose="020B0604020202020204" pitchFamily="34" charset="0"/>
              </a:rPr>
              <a:t>Our “rate of Proactive handling vs. rate of Reactive Handling” is critically unknown</a:t>
            </a:r>
          </a:p>
          <a:p>
            <a:r>
              <a:rPr lang="en-CA" sz="1050" dirty="0">
                <a:solidFill>
                  <a:schemeClr val="accent4"/>
                </a:solidFill>
                <a:latin typeface="Arial" panose="020B0604020202020204" pitchFamily="34" charset="0"/>
                <a:cs typeface="Arial" panose="020B0604020202020204" pitchFamily="34" charset="0"/>
              </a:rPr>
              <a:t>	The number of “overdue” and “processed on time” Action Requests are not known</a:t>
            </a:r>
          </a:p>
          <a:p>
            <a:endParaRPr lang="en-CA" sz="1050" dirty="0">
              <a:solidFill>
                <a:schemeClr val="accent4"/>
              </a:solidFill>
              <a:latin typeface="Arial" panose="020B0604020202020204" pitchFamily="34" charset="0"/>
              <a:cs typeface="Arial" panose="020B0604020202020204" pitchFamily="34" charset="0"/>
            </a:endParaRPr>
          </a:p>
          <a:p>
            <a:r>
              <a:rPr lang="en-CA" sz="1050" dirty="0">
                <a:latin typeface="Arial" panose="020B0604020202020204" pitchFamily="34" charset="0"/>
                <a:cs typeface="Arial" panose="020B0604020202020204" pitchFamily="34" charset="0"/>
              </a:rPr>
              <a:t>Action Request Service Level Agreement:</a:t>
            </a:r>
          </a:p>
          <a:p>
            <a:endParaRPr lang="en-CA" sz="1050" dirty="0">
              <a:solidFill>
                <a:schemeClr val="accent4"/>
              </a:solidFill>
              <a:latin typeface="Arial" panose="020B0604020202020204" pitchFamily="34" charset="0"/>
              <a:cs typeface="Arial" panose="020B0604020202020204" pitchFamily="34" charset="0"/>
            </a:endParaRPr>
          </a:p>
          <a:p>
            <a:r>
              <a:rPr lang="en-CA" sz="1050" dirty="0">
                <a:latin typeface="Arial" panose="020B0604020202020204" pitchFamily="34" charset="0"/>
                <a:cs typeface="Arial" panose="020B0604020202020204" pitchFamily="34" charset="0"/>
              </a:rPr>
              <a:t>	</a:t>
            </a:r>
            <a:r>
              <a:rPr lang="en-CA" sz="1050" dirty="0">
                <a:solidFill>
                  <a:schemeClr val="accent5"/>
                </a:solidFill>
                <a:latin typeface="Arial" panose="020B0604020202020204" pitchFamily="34" charset="0"/>
                <a:cs typeface="Arial" panose="020B0604020202020204" pitchFamily="34" charset="0"/>
              </a:rPr>
              <a:t>There is no service level agreement, formal or otherwise, to use a metric.</a:t>
            </a:r>
          </a:p>
          <a:p>
            <a:endParaRPr lang="en-CA" sz="1050" dirty="0">
              <a:latin typeface="Arial" panose="020B0604020202020204" pitchFamily="34" charset="0"/>
              <a:cs typeface="Arial" panose="020B0604020202020204" pitchFamily="34" charset="0"/>
            </a:endParaRPr>
          </a:p>
          <a:p>
            <a:endParaRPr lang="en-CA" sz="1050" dirty="0">
              <a:latin typeface="Arial" panose="020B0604020202020204" pitchFamily="34" charset="0"/>
              <a:cs typeface="Arial" panose="020B0604020202020204" pitchFamily="34" charset="0"/>
            </a:endParaRPr>
          </a:p>
          <a:p>
            <a:r>
              <a:rPr lang="en-CA" sz="1050" dirty="0">
                <a:latin typeface="Arial" panose="020B0604020202020204" pitchFamily="34" charset="0"/>
                <a:cs typeface="Arial" panose="020B0604020202020204" pitchFamily="34" charset="0"/>
              </a:rPr>
              <a:t>		</a:t>
            </a:r>
          </a:p>
        </p:txBody>
      </p:sp>
      <p:sp>
        <p:nvSpPr>
          <p:cNvPr id="3" name="Rectangle 2"/>
          <p:cNvSpPr/>
          <p:nvPr/>
        </p:nvSpPr>
        <p:spPr>
          <a:xfrm>
            <a:off x="188180" y="985451"/>
            <a:ext cx="1798890" cy="276999"/>
          </a:xfrm>
          <a:prstGeom prst="rect">
            <a:avLst/>
          </a:prstGeom>
        </p:spPr>
        <p:txBody>
          <a:bodyPr wrap="none">
            <a:spAutoFit/>
          </a:bodyPr>
          <a:lstStyle/>
          <a:p>
            <a:r>
              <a:rPr lang="en-CA" sz="1200" dirty="0">
                <a:latin typeface="Arial" panose="020B0604020202020204" pitchFamily="34" charset="0"/>
                <a:cs typeface="Arial" panose="020B0604020202020204" pitchFamily="34" charset="0"/>
              </a:rPr>
              <a:t>Action Request Issues: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80" y="4238608"/>
            <a:ext cx="1543050" cy="1671638"/>
          </a:xfrm>
          <a:prstGeom prst="rect">
            <a:avLst/>
          </a:prstGeom>
        </p:spPr>
      </p:pic>
    </p:spTree>
    <p:extLst>
      <p:ext uri="{BB962C8B-B14F-4D97-AF65-F5344CB8AC3E}">
        <p14:creationId xmlns:p14="http://schemas.microsoft.com/office/powerpoint/2010/main" val="165544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2450" y="1461058"/>
            <a:ext cx="4984751" cy="2585323"/>
          </a:xfrm>
          <a:prstGeom prst="rect">
            <a:avLst/>
          </a:prstGeom>
          <a:noFill/>
        </p:spPr>
        <p:txBody>
          <a:bodyPr wrap="square" rtlCol="0">
            <a:spAutoFit/>
          </a:bodyPr>
          <a:lstStyle/>
          <a:p>
            <a:r>
              <a:rPr lang="en-CA" sz="1350" b="1" i="1" dirty="0"/>
              <a:t>Scrum</a:t>
            </a:r>
          </a:p>
          <a:p>
            <a:r>
              <a:rPr lang="en-CA" sz="1350" b="1" i="1" dirty="0"/>
              <a:t>	</a:t>
            </a:r>
            <a:r>
              <a:rPr lang="en-CA" sz="1350" dirty="0"/>
              <a:t> is a </a:t>
            </a:r>
            <a:r>
              <a:rPr lang="en-CA" sz="1350" i="1" dirty="0"/>
              <a:t>framework</a:t>
            </a:r>
            <a:r>
              <a:rPr lang="en-CA" sz="1350" dirty="0"/>
              <a:t> for getting things done.</a:t>
            </a:r>
          </a:p>
          <a:p>
            <a:endParaRPr lang="en-CA" sz="1350" dirty="0"/>
          </a:p>
          <a:p>
            <a:r>
              <a:rPr lang="en-CA" sz="1350" b="1" i="1" dirty="0"/>
              <a:t>Agile</a:t>
            </a:r>
            <a:r>
              <a:rPr lang="en-CA" sz="1350" dirty="0"/>
              <a:t> </a:t>
            </a:r>
          </a:p>
          <a:p>
            <a:r>
              <a:rPr lang="en-CA" sz="1350" dirty="0"/>
              <a:t>	is a </a:t>
            </a:r>
            <a:r>
              <a:rPr lang="en-CA" sz="1350" i="1" dirty="0"/>
              <a:t>mindset</a:t>
            </a:r>
            <a:r>
              <a:rPr lang="en-CA" sz="1350" dirty="0"/>
              <a:t>.</a:t>
            </a:r>
            <a:br>
              <a:rPr lang="en-CA" sz="1350" dirty="0"/>
            </a:br>
            <a:r>
              <a:rPr lang="en-CA" sz="1350" dirty="0"/>
              <a:t/>
            </a:r>
            <a:br>
              <a:rPr lang="en-CA" sz="1350" dirty="0"/>
            </a:br>
            <a:r>
              <a:rPr lang="en-CA" sz="1350" b="1" i="1" dirty="0"/>
              <a:t>Lean</a:t>
            </a:r>
            <a:r>
              <a:rPr lang="en-CA" sz="1350" dirty="0"/>
              <a:t> </a:t>
            </a:r>
          </a:p>
          <a:p>
            <a:r>
              <a:rPr lang="en-CA" sz="1350" dirty="0"/>
              <a:t>	is a </a:t>
            </a:r>
            <a:r>
              <a:rPr lang="en-CA" sz="1350" i="1" dirty="0"/>
              <a:t>mindset</a:t>
            </a:r>
            <a:r>
              <a:rPr lang="en-CA" sz="1350" dirty="0"/>
              <a:t> which it’s developers have expanded with the </a:t>
            </a:r>
          </a:p>
          <a:p>
            <a:endParaRPr lang="en-CA" sz="1350" b="1" i="1" dirty="0"/>
          </a:p>
          <a:p>
            <a:r>
              <a:rPr lang="en-CA" sz="1350" b="1" i="1" dirty="0"/>
              <a:t>Balanced Score Card </a:t>
            </a:r>
          </a:p>
          <a:p>
            <a:r>
              <a:rPr lang="en-CA" sz="1350" b="1" i="1" dirty="0"/>
              <a:t>	</a:t>
            </a:r>
            <a:r>
              <a:rPr lang="en-CA" sz="1350" i="1" dirty="0"/>
              <a:t>which is a strategic management performance metric</a:t>
            </a:r>
            <a:r>
              <a:rPr lang="en-CA" sz="1350" dirty="0"/>
              <a:t>.</a:t>
            </a:r>
          </a:p>
        </p:txBody>
      </p:sp>
      <p:pic>
        <p:nvPicPr>
          <p:cNvPr id="3" name="Picture 2"/>
          <p:cNvPicPr>
            <a:picLocks noChangeAspect="1"/>
          </p:cNvPicPr>
          <p:nvPr/>
        </p:nvPicPr>
        <p:blipFill>
          <a:blip r:embed="rId2"/>
          <a:stretch>
            <a:fillRect/>
          </a:stretch>
        </p:blipFill>
        <p:spPr>
          <a:xfrm>
            <a:off x="1985963" y="4012982"/>
            <a:ext cx="4657725" cy="1678781"/>
          </a:xfrm>
          <a:prstGeom prst="rect">
            <a:avLst/>
          </a:prstGeom>
        </p:spPr>
      </p:pic>
    </p:spTree>
    <p:extLst>
      <p:ext uri="{BB962C8B-B14F-4D97-AF65-F5344CB8AC3E}">
        <p14:creationId xmlns:p14="http://schemas.microsoft.com/office/powerpoint/2010/main" val="3202800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308" y="1199477"/>
            <a:ext cx="5437903" cy="900246"/>
          </a:xfrm>
          <a:prstGeom prst="rect">
            <a:avLst/>
          </a:prstGeom>
        </p:spPr>
        <p:txBody>
          <a:bodyPr wrap="square">
            <a:spAutoFit/>
          </a:bodyPr>
          <a:lstStyle/>
          <a:p>
            <a:r>
              <a:rPr lang="en-CA" sz="1050" dirty="0" err="1"/>
              <a:t>Hirotaka</a:t>
            </a:r>
            <a:r>
              <a:rPr lang="en-CA" sz="1050" dirty="0"/>
              <a:t> Takeuchi </a:t>
            </a:r>
          </a:p>
          <a:p>
            <a:r>
              <a:rPr lang="en-CA" sz="1050" dirty="0"/>
              <a:t>	is a Professor of Management Practice in the Strategy Unit at Harvard Business School. [2] </a:t>
            </a:r>
          </a:p>
          <a:p>
            <a:r>
              <a:rPr lang="en-CA" sz="1050" dirty="0"/>
              <a:t>He co-authored The New </a:t>
            </a:r>
            <a:r>
              <a:rPr lang="en-CA" sz="1050" dirty="0" err="1"/>
              <a:t>New</a:t>
            </a:r>
            <a:r>
              <a:rPr lang="en-CA" sz="1050" dirty="0"/>
              <a:t> Product Development Game which influenced the development of the Scrum framework.[3]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4811" y="921604"/>
            <a:ext cx="2343849" cy="1685903"/>
          </a:xfrm>
          <a:prstGeom prst="rect">
            <a:avLst/>
          </a:prstGeom>
        </p:spPr>
      </p:pic>
      <p:sp>
        <p:nvSpPr>
          <p:cNvPr id="4" name="Rectangle 3"/>
          <p:cNvSpPr/>
          <p:nvPr/>
        </p:nvSpPr>
        <p:spPr>
          <a:xfrm>
            <a:off x="425309" y="2076641"/>
            <a:ext cx="5549900" cy="1615827"/>
          </a:xfrm>
          <a:prstGeom prst="rect">
            <a:avLst/>
          </a:prstGeom>
        </p:spPr>
        <p:txBody>
          <a:bodyPr wrap="square">
            <a:spAutoFit/>
          </a:bodyPr>
          <a:lstStyle/>
          <a:p>
            <a:r>
              <a:rPr lang="en-CA" sz="900" dirty="0">
                <a:latin typeface="Arial" panose="020B0604020202020204" pitchFamily="34" charset="0"/>
                <a:cs typeface="Arial" panose="020B0604020202020204" pitchFamily="34" charset="0"/>
              </a:rPr>
              <a:t>In the “New </a:t>
            </a:r>
            <a:r>
              <a:rPr lang="en-CA" sz="900" dirty="0" err="1">
                <a:latin typeface="Arial" panose="020B0604020202020204" pitchFamily="34" charset="0"/>
                <a:cs typeface="Arial" panose="020B0604020202020204" pitchFamily="34" charset="0"/>
              </a:rPr>
              <a:t>New</a:t>
            </a:r>
            <a:r>
              <a:rPr lang="en-CA" sz="900" dirty="0">
                <a:latin typeface="Arial" panose="020B0604020202020204" pitchFamily="34" charset="0"/>
                <a:cs typeface="Arial" panose="020B0604020202020204" pitchFamily="34" charset="0"/>
              </a:rPr>
              <a:t> Product Development Game”, Takeuchi and </a:t>
            </a:r>
            <a:r>
              <a:rPr lang="en-CA" sz="900" dirty="0" err="1">
                <a:latin typeface="Arial" panose="020B0604020202020204" pitchFamily="34" charset="0"/>
                <a:cs typeface="Arial" panose="020B0604020202020204" pitchFamily="34" charset="0"/>
              </a:rPr>
              <a:t>Nonaka</a:t>
            </a:r>
            <a:r>
              <a:rPr lang="en-CA" sz="900" dirty="0">
                <a:latin typeface="Arial" panose="020B0604020202020204" pitchFamily="34" charset="0"/>
                <a:cs typeface="Arial" panose="020B0604020202020204" pitchFamily="34" charset="0"/>
              </a:rPr>
              <a:t> proposed this new approach to innovation by comparing it to rugby. This is where the term 'scrum' was first used outside the context of the beloved English team sport. </a:t>
            </a:r>
          </a:p>
          <a:p>
            <a:endParaRPr lang="en-CA" sz="900" dirty="0">
              <a:latin typeface="Arial" panose="020B0604020202020204" pitchFamily="34" charset="0"/>
              <a:cs typeface="Arial" panose="020B0604020202020204" pitchFamily="34" charset="0"/>
            </a:endParaRPr>
          </a:p>
          <a:p>
            <a:r>
              <a:rPr lang="en-CA" sz="900" dirty="0">
                <a:latin typeface="Arial" panose="020B0604020202020204" pitchFamily="34" charset="0"/>
                <a:cs typeface="Arial" panose="020B0604020202020204" pitchFamily="34" charset="0"/>
              </a:rPr>
              <a:t>In rugby, this term denotes the huddle of players (8 from each team) as they compete to win the possession of the ball. In the article, the metaphor showcased how companies such as Fuji-Xerox, Canon, and Honda displayed a superior production performance by using a team-based technique. </a:t>
            </a:r>
          </a:p>
          <a:p>
            <a:endParaRPr lang="en-CA" sz="900" dirty="0">
              <a:latin typeface="Arial" panose="020B0604020202020204" pitchFamily="34" charset="0"/>
              <a:cs typeface="Arial" panose="020B0604020202020204" pitchFamily="34" charset="0"/>
            </a:endParaRPr>
          </a:p>
          <a:p>
            <a:r>
              <a:rPr lang="en-CA" sz="900" dirty="0">
                <a:latin typeface="Arial" panose="020B0604020202020204" pitchFamily="34" charset="0"/>
                <a:cs typeface="Arial" panose="020B0604020202020204" pitchFamily="34" charset="0"/>
              </a:rPr>
              <a:t>They argued the importance of self-organized, cross-functional teams over the linear process, all in favor of reaching the set goal for the project - which is represented as a ball in this allegory. </a:t>
            </a:r>
          </a:p>
          <a:p>
            <a:endParaRPr lang="en-CA" sz="900" dirty="0">
              <a:latin typeface="Arial" panose="020B0604020202020204" pitchFamily="34" charset="0"/>
              <a:cs typeface="Arial" panose="020B0604020202020204" pitchFamily="34" charset="0"/>
            </a:endParaRPr>
          </a:p>
        </p:txBody>
      </p:sp>
      <p:sp>
        <p:nvSpPr>
          <p:cNvPr id="7" name="Rectangle 6"/>
          <p:cNvSpPr/>
          <p:nvPr/>
        </p:nvSpPr>
        <p:spPr>
          <a:xfrm>
            <a:off x="417775" y="4038658"/>
            <a:ext cx="8301683" cy="1754326"/>
          </a:xfrm>
          <a:prstGeom prst="rect">
            <a:avLst/>
          </a:prstGeom>
        </p:spPr>
        <p:txBody>
          <a:bodyPr wrap="square">
            <a:spAutoFit/>
          </a:bodyPr>
          <a:lstStyle/>
          <a:p>
            <a:r>
              <a:rPr lang="en-CA" sz="900" dirty="0">
                <a:latin typeface="Arial" panose="020B0604020202020204" pitchFamily="34" charset="0"/>
                <a:cs typeface="Arial" panose="020B0604020202020204" pitchFamily="34" charset="0"/>
              </a:rPr>
              <a:t>However, it took some time before the first complete implementation of SCRUM at the Easel Corporation, </a:t>
            </a:r>
          </a:p>
          <a:p>
            <a:r>
              <a:rPr lang="en-CA" sz="900" dirty="0">
                <a:latin typeface="Arial" panose="020B0604020202020204" pitchFamily="34" charset="0"/>
                <a:cs typeface="Arial" panose="020B0604020202020204" pitchFamily="34" charset="0"/>
              </a:rPr>
              <a:t>a popular software development company during the first half of the 1990s. (The company was subsequently </a:t>
            </a:r>
          </a:p>
          <a:p>
            <a:r>
              <a:rPr lang="en-CA" sz="900" dirty="0">
                <a:latin typeface="Arial" panose="020B0604020202020204" pitchFamily="34" charset="0"/>
                <a:cs typeface="Arial" panose="020B0604020202020204" pitchFamily="34" charset="0"/>
              </a:rPr>
              <a:t>acquired by VMARK.)</a:t>
            </a:r>
          </a:p>
          <a:p>
            <a:endParaRPr lang="en-CA" sz="900" dirty="0">
              <a:latin typeface="Arial" panose="020B0604020202020204" pitchFamily="34" charset="0"/>
              <a:cs typeface="Arial" panose="020B0604020202020204" pitchFamily="34" charset="0"/>
            </a:endParaRPr>
          </a:p>
          <a:p>
            <a:r>
              <a:rPr lang="en-CA" sz="900" dirty="0">
                <a:latin typeface="Arial" panose="020B0604020202020204" pitchFamily="34" charset="0"/>
                <a:cs typeface="Arial" panose="020B0604020202020204" pitchFamily="34" charset="0"/>
              </a:rPr>
              <a:t>Enter: Scrum Father</a:t>
            </a:r>
          </a:p>
          <a:p>
            <a:endParaRPr lang="en-CA" sz="900" b="1" dirty="0">
              <a:latin typeface="Arial" panose="020B0604020202020204" pitchFamily="34" charset="0"/>
              <a:cs typeface="Arial" panose="020B0604020202020204" pitchFamily="34" charset="0"/>
            </a:endParaRPr>
          </a:p>
          <a:p>
            <a:r>
              <a:rPr lang="en-CA" sz="900" b="1" dirty="0">
                <a:latin typeface="Arial" panose="020B0604020202020204" pitchFamily="34" charset="0"/>
                <a:cs typeface="Arial" panose="020B0604020202020204" pitchFamily="34" charset="0"/>
              </a:rPr>
              <a:t>Jeff Sutherland</a:t>
            </a:r>
            <a:r>
              <a:rPr lang="en-CA" sz="900" dirty="0">
                <a:latin typeface="Arial" panose="020B0604020202020204" pitchFamily="34" charset="0"/>
                <a:cs typeface="Arial" panose="020B0604020202020204" pitchFamily="34" charset="0"/>
              </a:rPr>
              <a:t>, John </a:t>
            </a:r>
            <a:r>
              <a:rPr lang="en-CA" sz="900" dirty="0" err="1">
                <a:latin typeface="Arial" panose="020B0604020202020204" pitchFamily="34" charset="0"/>
                <a:cs typeface="Arial" panose="020B0604020202020204" pitchFamily="34" charset="0"/>
              </a:rPr>
              <a:t>Scumniotales</a:t>
            </a:r>
            <a:r>
              <a:rPr lang="en-CA" sz="900" dirty="0">
                <a:latin typeface="Arial" panose="020B0604020202020204" pitchFamily="34" charset="0"/>
                <a:cs typeface="Arial" panose="020B0604020202020204" pitchFamily="34" charset="0"/>
              </a:rPr>
              <a:t> and Jeff McKenna, all of the Easel Corp, happened upon the “New </a:t>
            </a:r>
            <a:r>
              <a:rPr lang="en-CA" sz="900" dirty="0" err="1">
                <a:latin typeface="Arial" panose="020B0604020202020204" pitchFamily="34" charset="0"/>
                <a:cs typeface="Arial" panose="020B0604020202020204" pitchFamily="34" charset="0"/>
              </a:rPr>
              <a:t>New</a:t>
            </a:r>
            <a:r>
              <a:rPr lang="en-CA" sz="900" dirty="0">
                <a:latin typeface="Arial" panose="020B0604020202020204" pitchFamily="34" charset="0"/>
                <a:cs typeface="Arial" panose="020B0604020202020204" pitchFamily="34" charset="0"/>
              </a:rPr>
              <a:t> Product Development Game” and found its content to be positively revelatory.</a:t>
            </a:r>
          </a:p>
          <a:p>
            <a:endParaRPr lang="en-CA" sz="900" dirty="0">
              <a:latin typeface="Arial" panose="020B0604020202020204" pitchFamily="34" charset="0"/>
              <a:cs typeface="Arial" panose="020B0604020202020204" pitchFamily="34" charset="0"/>
            </a:endParaRPr>
          </a:p>
          <a:p>
            <a:r>
              <a:rPr lang="en-CA" sz="900" dirty="0">
                <a:latin typeface="Arial" panose="020B0604020202020204" pitchFamily="34" charset="0"/>
                <a:cs typeface="Arial" panose="020B0604020202020204" pitchFamily="34" charset="0"/>
              </a:rPr>
              <a:t>Along with Ken </a:t>
            </a:r>
            <a:r>
              <a:rPr lang="en-CA" sz="900" dirty="0" err="1">
                <a:latin typeface="Arial" panose="020B0604020202020204" pitchFamily="34" charset="0"/>
                <a:cs typeface="Arial" panose="020B0604020202020204" pitchFamily="34" charset="0"/>
              </a:rPr>
              <a:t>Schwaber</a:t>
            </a:r>
            <a:r>
              <a:rPr lang="en-CA" sz="900" dirty="0">
                <a:latin typeface="Arial" panose="020B0604020202020204" pitchFamily="34" charset="0"/>
                <a:cs typeface="Arial" panose="020B0604020202020204" pitchFamily="34" charset="0"/>
              </a:rPr>
              <a:t> in 1995, he formally developed SCRUM as a framework for agile, iterative product development. They jointly presented "The SCRUM Development Process" to the OOPSLA (Object-Oriented Programming, Systems, Languages &amp; Applications) conference in Austin, Texas on that same year, which was SCRUM's first public appearance</a:t>
            </a:r>
          </a:p>
        </p:txBody>
      </p:sp>
      <p:sp>
        <p:nvSpPr>
          <p:cNvPr id="8" name="TextBox 7"/>
          <p:cNvSpPr txBox="1"/>
          <p:nvPr/>
        </p:nvSpPr>
        <p:spPr>
          <a:xfrm>
            <a:off x="184149" y="921604"/>
            <a:ext cx="3499741" cy="300082"/>
          </a:xfrm>
          <a:prstGeom prst="rect">
            <a:avLst/>
          </a:prstGeom>
          <a:noFill/>
        </p:spPr>
        <p:txBody>
          <a:bodyPr wrap="none" rtlCol="0">
            <a:spAutoFit/>
          </a:bodyPr>
          <a:lstStyle/>
          <a:p>
            <a:r>
              <a:rPr lang="en-CA" sz="1350" b="1" i="1" dirty="0"/>
              <a:t>“Grandfather” of Scrum’s initial concept</a:t>
            </a:r>
          </a:p>
        </p:txBody>
      </p:sp>
      <p:sp>
        <p:nvSpPr>
          <p:cNvPr id="9" name="TextBox 8"/>
          <p:cNvSpPr txBox="1"/>
          <p:nvPr/>
        </p:nvSpPr>
        <p:spPr>
          <a:xfrm>
            <a:off x="184148" y="3756343"/>
            <a:ext cx="4291559" cy="300082"/>
          </a:xfrm>
          <a:prstGeom prst="rect">
            <a:avLst/>
          </a:prstGeom>
          <a:noFill/>
        </p:spPr>
        <p:txBody>
          <a:bodyPr wrap="none" rtlCol="0">
            <a:spAutoFit/>
          </a:bodyPr>
          <a:lstStyle/>
          <a:p>
            <a:r>
              <a:rPr lang="en-CA" sz="1350" b="1" i="1" dirty="0"/>
              <a:t>Enter “the Father” of Scrum and the “Framework”</a:t>
            </a:r>
          </a:p>
        </p:txBody>
      </p:sp>
      <p:pic>
        <p:nvPicPr>
          <p:cNvPr id="10" name="Picture 9"/>
          <p:cNvPicPr>
            <a:picLocks noChangeAspect="1"/>
          </p:cNvPicPr>
          <p:nvPr/>
        </p:nvPicPr>
        <p:blipFill>
          <a:blip r:embed="rId3"/>
          <a:stretch>
            <a:fillRect/>
          </a:stretch>
        </p:blipFill>
        <p:spPr>
          <a:xfrm>
            <a:off x="6330461" y="2887033"/>
            <a:ext cx="2388996" cy="1738622"/>
          </a:xfrm>
          <a:prstGeom prst="rect">
            <a:avLst/>
          </a:prstGeom>
        </p:spPr>
      </p:pic>
      <p:sp>
        <p:nvSpPr>
          <p:cNvPr id="11" name="Rectangle 10"/>
          <p:cNvSpPr/>
          <p:nvPr/>
        </p:nvSpPr>
        <p:spPr>
          <a:xfrm>
            <a:off x="7134715" y="4625655"/>
            <a:ext cx="954107" cy="219291"/>
          </a:xfrm>
          <a:prstGeom prst="rect">
            <a:avLst/>
          </a:prstGeom>
        </p:spPr>
        <p:txBody>
          <a:bodyPr wrap="none">
            <a:spAutoFit/>
          </a:bodyPr>
          <a:lstStyle/>
          <a:p>
            <a:r>
              <a:rPr lang="en-CA" sz="825" b="1" dirty="0">
                <a:latin typeface="Arial" panose="020B0604020202020204" pitchFamily="34" charset="0"/>
                <a:cs typeface="Arial" panose="020B0604020202020204" pitchFamily="34" charset="0"/>
              </a:rPr>
              <a:t>Jeff Sutherland</a:t>
            </a:r>
            <a:endParaRPr lang="en-CA" sz="82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767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71" y="857251"/>
            <a:ext cx="4557713" cy="342185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510" y="956365"/>
            <a:ext cx="4105688" cy="332274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207" y="4220464"/>
            <a:ext cx="3221439" cy="1610720"/>
          </a:xfrm>
          <a:prstGeom prst="rect">
            <a:avLst/>
          </a:prstGeom>
        </p:spPr>
      </p:pic>
      <p:sp>
        <p:nvSpPr>
          <p:cNvPr id="6" name="Rectangle 5"/>
          <p:cNvSpPr/>
          <p:nvPr/>
        </p:nvSpPr>
        <p:spPr>
          <a:xfrm>
            <a:off x="105508" y="3962185"/>
            <a:ext cx="8975690" cy="241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 name="Rectangle 7"/>
          <p:cNvSpPr/>
          <p:nvPr/>
        </p:nvSpPr>
        <p:spPr>
          <a:xfrm>
            <a:off x="5329322" y="4220464"/>
            <a:ext cx="1184450" cy="345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Tree>
    <p:extLst>
      <p:ext uri="{BB962C8B-B14F-4D97-AF65-F5344CB8AC3E}">
        <p14:creationId xmlns:p14="http://schemas.microsoft.com/office/powerpoint/2010/main" val="105972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0D50F-0626-7A4B-A742-09CCAA5CF4F6}" type="slidenum">
              <a:rPr lang="en-CA" smtClean="0"/>
              <a:t>2</a:t>
            </a:fld>
            <a:endParaRPr lang="en-CA" dirty="0"/>
          </a:p>
        </p:txBody>
      </p:sp>
      <p:sp>
        <p:nvSpPr>
          <p:cNvPr id="5" name="Text Placeholder 4"/>
          <p:cNvSpPr>
            <a:spLocks noGrp="1"/>
          </p:cNvSpPr>
          <p:nvPr>
            <p:ph type="body" sz="quarter" idx="13"/>
          </p:nvPr>
        </p:nvSpPr>
        <p:spPr/>
        <p:txBody>
          <a:bodyPr/>
          <a:lstStyle/>
          <a:p>
            <a:r>
              <a:rPr lang="en-CA" dirty="0" smtClean="0">
                <a:solidFill>
                  <a:schemeClr val="bg1"/>
                </a:solidFill>
              </a:rPr>
              <a:t>Findings</a:t>
            </a:r>
            <a:endParaRPr lang="en-CA" dirty="0">
              <a:solidFill>
                <a:schemeClr val="bg1"/>
              </a:solidFill>
            </a:endParaRPr>
          </a:p>
          <a:p>
            <a:endParaRPr lang="en-CA" dirty="0"/>
          </a:p>
        </p:txBody>
      </p:sp>
      <p:sp>
        <p:nvSpPr>
          <p:cNvPr id="6" name="TextBox 5"/>
          <p:cNvSpPr txBox="1"/>
          <p:nvPr/>
        </p:nvSpPr>
        <p:spPr>
          <a:xfrm>
            <a:off x="407406" y="452692"/>
            <a:ext cx="8017412" cy="646331"/>
          </a:xfrm>
          <a:prstGeom prst="rect">
            <a:avLst/>
          </a:prstGeom>
          <a:noFill/>
        </p:spPr>
        <p:txBody>
          <a:bodyPr wrap="square" rtlCol="0">
            <a:spAutoFit/>
          </a:bodyPr>
          <a:lstStyle/>
          <a:p>
            <a:endParaRPr lang="en-CA" dirty="0"/>
          </a:p>
          <a:p>
            <a:endParaRPr lang="en-CA" dirty="0"/>
          </a:p>
        </p:txBody>
      </p:sp>
      <p:sp>
        <p:nvSpPr>
          <p:cNvPr id="2" name="TextBox 1"/>
          <p:cNvSpPr txBox="1"/>
          <p:nvPr/>
        </p:nvSpPr>
        <p:spPr>
          <a:xfrm>
            <a:off x="583258" y="839412"/>
            <a:ext cx="7983833" cy="4893647"/>
          </a:xfrm>
          <a:prstGeom prst="rect">
            <a:avLst/>
          </a:prstGeom>
          <a:noFill/>
        </p:spPr>
        <p:txBody>
          <a:bodyPr wrap="square" rtlCol="0">
            <a:spAutoFit/>
          </a:bodyPr>
          <a:lstStyle/>
          <a:p>
            <a:r>
              <a:rPr lang="en-CA" sz="1200" dirty="0" smtClean="0"/>
              <a:t>The top level of findings during this assessment are these:</a:t>
            </a:r>
          </a:p>
          <a:p>
            <a:endParaRPr lang="en-CA" sz="1200" dirty="0" smtClean="0"/>
          </a:p>
          <a:p>
            <a:r>
              <a:rPr lang="en-CA" sz="1200" b="1" i="1" dirty="0" smtClean="0"/>
              <a:t>System Maturity Issue is a barrier to needed improvements and to new systems</a:t>
            </a:r>
          </a:p>
          <a:p>
            <a:r>
              <a:rPr lang="en-CA" sz="1200" dirty="0" smtClean="0"/>
              <a:t>CCDIC systems are at a Capability Maturity Model level 3.   At least one CS grade resource is required to break the development paralysis and significantly improve the existing systems and put those systems in place that are clearly needed and those that CCDIC would like to run as experiments to gain knowledge.</a:t>
            </a:r>
          </a:p>
          <a:p>
            <a:endParaRPr lang="en-CA" sz="1200" dirty="0" smtClean="0"/>
          </a:p>
          <a:p>
            <a:r>
              <a:rPr lang="en-CA" sz="1200" b="1" i="1" dirty="0" smtClean="0"/>
              <a:t>Poor UX contributes to the negative spreadsheet culture and a bad attitude about any new spreadsheets.</a:t>
            </a:r>
          </a:p>
          <a:p>
            <a:r>
              <a:rPr lang="en-CA" sz="1200" dirty="0"/>
              <a:t>G</a:t>
            </a:r>
            <a:r>
              <a:rPr lang="en-CA" sz="1200" dirty="0" smtClean="0"/>
              <a:t>ood User Experience in the form of well laid out, attractive transaction forms capable of adding new rows of data and editing existing rows is desperately needed in order to change the negative perception of spreadsheet usage.</a:t>
            </a:r>
          </a:p>
          <a:p>
            <a:endParaRPr lang="en-CA" sz="1200" dirty="0" smtClean="0"/>
          </a:p>
          <a:p>
            <a:r>
              <a:rPr lang="en-CA" sz="1200" b="1" i="1" dirty="0" smtClean="0"/>
              <a:t>Database / Data Management practices and capability are not good enough for the next maturity level.</a:t>
            </a:r>
          </a:p>
          <a:p>
            <a:r>
              <a:rPr lang="en-CA" sz="1200" dirty="0" smtClean="0"/>
              <a:t>Currently unable to leverage on opportunities in local data models, not well equipped to see the opportunities that lie in multiple sources of data, not able to effectively add data to a collection in a useful manner, not able to make choices today that fit with emerging tools in the future. </a:t>
            </a:r>
          </a:p>
          <a:p>
            <a:endParaRPr lang="en-CA" sz="1200" dirty="0"/>
          </a:p>
          <a:p>
            <a:r>
              <a:rPr lang="en-CA" sz="1200" b="1" i="1" dirty="0" smtClean="0"/>
              <a:t>Requirements Management is not at a level which will ensure the systems will meet the needs in CCDIC.</a:t>
            </a:r>
            <a:br>
              <a:rPr lang="en-CA" sz="1200" b="1" i="1" dirty="0" smtClean="0"/>
            </a:br>
            <a:r>
              <a:rPr lang="en-CA" sz="1200" dirty="0" smtClean="0"/>
              <a:t>There are current examples of prototypes which were built without requirements, there are examples of reports designed without requirements, of services delivered without requirements.  Without requirements one cannot measure the system with accuracy.  Without those metrics one does not know what to improve nor if any improvements made achieved their goals.  But, with out requirements one cannot seriously negotiate with partners nor can they get credible performance measurements of CCDIC deliveries to its clients or know when actions have resulted in improvements recognized by their partners.</a:t>
            </a:r>
          </a:p>
          <a:p>
            <a:endParaRPr lang="en-CA" sz="1200" dirty="0"/>
          </a:p>
          <a:p>
            <a:r>
              <a:rPr lang="en-CA" sz="1200" dirty="0" smtClean="0"/>
              <a:t>	These four barriers are responsible for symptoms of anti-proactivity, resistance, demotivation, helplessness and feelings of a lack of control especially in the planning function. </a:t>
            </a:r>
            <a:endParaRPr lang="en-CA" sz="1200" b="1" i="1" dirty="0"/>
          </a:p>
        </p:txBody>
      </p:sp>
    </p:spTree>
    <p:extLst>
      <p:ext uri="{BB962C8B-B14F-4D97-AF65-F5344CB8AC3E}">
        <p14:creationId xmlns:p14="http://schemas.microsoft.com/office/powerpoint/2010/main" val="258723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0D50F-0626-7A4B-A742-09CCAA5CF4F6}" type="slidenum">
              <a:rPr lang="en-CA" smtClean="0"/>
              <a:t>3</a:t>
            </a:fld>
            <a:endParaRPr lang="en-CA" dirty="0"/>
          </a:p>
        </p:txBody>
      </p:sp>
      <p:sp>
        <p:nvSpPr>
          <p:cNvPr id="5" name="Text Placeholder 4"/>
          <p:cNvSpPr>
            <a:spLocks noGrp="1"/>
          </p:cNvSpPr>
          <p:nvPr>
            <p:ph type="body" sz="quarter" idx="13"/>
          </p:nvPr>
        </p:nvSpPr>
        <p:spPr/>
        <p:txBody>
          <a:bodyPr/>
          <a:lstStyle/>
          <a:p>
            <a:r>
              <a:rPr lang="en-CA" sz="1200" dirty="0">
                <a:solidFill>
                  <a:schemeClr val="bg1"/>
                </a:solidFill>
                <a:latin typeface="Arial" panose="020B0604020202020204" pitchFamily="34" charset="0"/>
                <a:ea typeface="Calibri" panose="020F0502020204030204" pitchFamily="34" charset="0"/>
                <a:cs typeface="Times New Roman" panose="02020603050405020304" pitchFamily="18" charset="0"/>
              </a:rPr>
              <a:t>Capability Maturity Model (CMM)</a:t>
            </a:r>
            <a:r>
              <a:rPr lang="en-CA" sz="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Levels</a:t>
            </a:r>
            <a:endParaRPr lang="en-CA"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6" name="Rectangle 5"/>
          <p:cNvSpPr/>
          <p:nvPr/>
        </p:nvSpPr>
        <p:spPr>
          <a:xfrm>
            <a:off x="380246" y="-8343133"/>
            <a:ext cx="8419722" cy="6684907"/>
          </a:xfrm>
          <a:prstGeom prst="rect">
            <a:avLst/>
          </a:prstGeom>
        </p:spPr>
        <p:txBody>
          <a:bodyPr wrap="square">
            <a:spAutoFit/>
          </a:bodyPr>
          <a:lstStyle/>
          <a:p>
            <a:pPr>
              <a:lnSpc>
                <a:spcPct val="107000"/>
              </a:lnSpc>
              <a:spcAft>
                <a:spcPts val="120"/>
              </a:spcAft>
            </a:pPr>
            <a:r>
              <a:rPr lang="en-CA" sz="1000" b="1" dirty="0">
                <a:solidFill>
                  <a:srgbClr val="222222"/>
                </a:solidFill>
                <a:ea typeface="Calibri" panose="020F0502020204030204" pitchFamily="34" charset="0"/>
                <a:cs typeface="Times New Roman" panose="02020603050405020304" pitchFamily="18" charset="0"/>
              </a:rPr>
              <a:t>Capability Maturity Model</a:t>
            </a:r>
            <a:r>
              <a:rPr lang="en-CA" sz="1000" dirty="0">
                <a:solidFill>
                  <a:srgbClr val="222222"/>
                </a:solidFill>
                <a:ea typeface="Calibri" panose="020F0502020204030204" pitchFamily="34" charset="0"/>
                <a:cs typeface="Times New Roman" panose="02020603050405020304" pitchFamily="18" charset="0"/>
              </a:rPr>
              <a:t> (</a:t>
            </a:r>
            <a:r>
              <a:rPr lang="en-CA" sz="1000" b="1" dirty="0">
                <a:solidFill>
                  <a:srgbClr val="222222"/>
                </a:solidFill>
                <a:ea typeface="Calibri" panose="020F0502020204030204" pitchFamily="34" charset="0"/>
                <a:cs typeface="Times New Roman" panose="02020603050405020304" pitchFamily="18" charset="0"/>
              </a:rPr>
              <a:t>CMM</a:t>
            </a:r>
            <a:r>
              <a:rPr lang="en-CA" sz="1000" dirty="0">
                <a:solidFill>
                  <a:srgbClr val="222222"/>
                </a:solidFill>
                <a:ea typeface="Calibri" panose="020F0502020204030204" pitchFamily="34" charset="0"/>
                <a:cs typeface="Times New Roman" panose="02020603050405020304" pitchFamily="18" charset="0"/>
              </a:rPr>
              <a:t>)</a:t>
            </a:r>
            <a:r>
              <a:rPr lang="en-CA" sz="1000" b="1" dirty="0">
                <a:solidFill>
                  <a:srgbClr val="222222"/>
                </a:solidFill>
                <a:ea typeface="Times New Roman" panose="02020603050405020304" pitchFamily="18" charset="0"/>
                <a:cs typeface="Times New Roman" panose="02020603050405020304" pitchFamily="18" charset="0"/>
              </a:rPr>
              <a:t> Levels</a:t>
            </a:r>
            <a:endParaRPr lang="en-CA" sz="1000" dirty="0">
              <a:ea typeface="Calibri" panose="020F0502020204030204" pitchFamily="34" charset="0"/>
              <a:cs typeface="Times New Roman" panose="02020603050405020304" pitchFamily="18" charset="0"/>
            </a:endParaRPr>
          </a:p>
          <a:p>
            <a:pPr>
              <a:lnSpc>
                <a:spcPct val="107000"/>
              </a:lnSpc>
              <a:spcAft>
                <a:spcPts val="120"/>
              </a:spcAft>
            </a:pPr>
            <a:r>
              <a:rPr lang="en-CA" sz="1000" b="1" dirty="0">
                <a:solidFill>
                  <a:srgbClr val="222222"/>
                </a:solidFill>
                <a:ea typeface="Times New Roman" panose="02020603050405020304" pitchFamily="18" charset="0"/>
                <a:cs typeface="Times New Roman" panose="02020603050405020304" pitchFamily="18" charset="0"/>
              </a:rPr>
              <a:t> </a:t>
            </a:r>
            <a:endParaRPr lang="en-CA" sz="1000" dirty="0">
              <a:ea typeface="Calibri" panose="020F0502020204030204" pitchFamily="34" charset="0"/>
              <a:cs typeface="Times New Roman" panose="02020603050405020304" pitchFamily="18" charset="0"/>
            </a:endParaRPr>
          </a:p>
          <a:p>
            <a:pPr>
              <a:lnSpc>
                <a:spcPct val="107000"/>
              </a:lnSpc>
              <a:spcAft>
                <a:spcPts val="120"/>
              </a:spcAft>
            </a:pPr>
            <a:r>
              <a:rPr lang="en-CA" sz="1000" b="1" dirty="0">
                <a:solidFill>
                  <a:srgbClr val="222222"/>
                </a:solidFill>
                <a:ea typeface="Times New Roman" panose="02020603050405020304" pitchFamily="18" charset="0"/>
                <a:cs typeface="Times New Roman" panose="02020603050405020304" pitchFamily="18" charset="0"/>
              </a:rPr>
              <a:t>Level 1 - </a:t>
            </a:r>
            <a:r>
              <a:rPr lang="en-CA" sz="1000" b="1" i="1" dirty="0">
                <a:solidFill>
                  <a:srgbClr val="222222"/>
                </a:solidFill>
                <a:ea typeface="Times New Roman" panose="02020603050405020304" pitchFamily="18" charset="0"/>
                <a:cs typeface="Times New Roman" panose="02020603050405020304" pitchFamily="18" charset="0"/>
              </a:rPr>
              <a:t>Initial</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undocumented processes in a state of dynamic change, </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driven in an </a:t>
            </a:r>
            <a:r>
              <a:rPr lang="en-CA" sz="1000" i="1" dirty="0">
                <a:solidFill>
                  <a:srgbClr val="222222"/>
                </a:solidFill>
                <a:ea typeface="Times New Roman" panose="02020603050405020304" pitchFamily="18" charset="0"/>
                <a:cs typeface="Times New Roman" panose="02020603050405020304" pitchFamily="18" charset="0"/>
              </a:rPr>
              <a:t>ad hoc</a:t>
            </a:r>
            <a:r>
              <a:rPr lang="en-CA" sz="1000" dirty="0">
                <a:solidFill>
                  <a:srgbClr val="222222"/>
                </a:solidFill>
                <a:ea typeface="Times New Roman" panose="02020603050405020304" pitchFamily="18" charset="0"/>
                <a:cs typeface="Times New Roman" panose="02020603050405020304" pitchFamily="18" charset="0"/>
              </a:rPr>
              <a:t>, uncontrolled and reactive manner by users or events.</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a chaotic or unstable environment for the processes. </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the levels of negative outcome are not known.</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a:t>
            </a:r>
            <a:endParaRPr lang="en-CA" sz="1000" dirty="0">
              <a:ea typeface="Calibri" panose="020F0502020204030204" pitchFamily="34" charset="0"/>
              <a:cs typeface="Times New Roman" panose="02020603050405020304" pitchFamily="18" charset="0"/>
            </a:endParaRPr>
          </a:p>
          <a:p>
            <a:pPr>
              <a:lnSpc>
                <a:spcPct val="107000"/>
              </a:lnSpc>
              <a:spcAft>
                <a:spcPts val="120"/>
              </a:spcAft>
            </a:pPr>
            <a:r>
              <a:rPr lang="en-CA" sz="1000" b="1" dirty="0">
                <a:solidFill>
                  <a:srgbClr val="222222"/>
                </a:solidFill>
                <a:ea typeface="Times New Roman" panose="02020603050405020304" pitchFamily="18" charset="0"/>
                <a:cs typeface="Times New Roman" panose="02020603050405020304" pitchFamily="18" charset="0"/>
              </a:rPr>
              <a:t>Level 2 - </a:t>
            </a:r>
            <a:r>
              <a:rPr lang="en-CA" sz="1000" b="1" i="1" dirty="0">
                <a:solidFill>
                  <a:srgbClr val="222222"/>
                </a:solidFill>
                <a:ea typeface="Times New Roman" panose="02020603050405020304" pitchFamily="18" charset="0"/>
                <a:cs typeface="Times New Roman" panose="02020603050405020304" pitchFamily="18" charset="0"/>
              </a:rPr>
              <a:t>Repeatable</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some processes are repeatable, possibly with consistent results. </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process discipline is unlikely to be rigorous, </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but good enough to ensure that existing processes are maintained during times of stress.</a:t>
            </a:r>
            <a:endParaRPr lang="en-CA" sz="1000" dirty="0">
              <a:ea typeface="Calibri" panose="020F0502020204030204" pitchFamily="34" charset="0"/>
              <a:cs typeface="Times New Roman" panose="02020603050405020304" pitchFamily="18" charset="0"/>
            </a:endParaRPr>
          </a:p>
          <a:p>
            <a:pPr marL="48768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a:t>
            </a:r>
            <a:endParaRPr lang="en-CA" sz="1000" dirty="0">
              <a:ea typeface="Calibri" panose="020F0502020204030204" pitchFamily="34" charset="0"/>
              <a:cs typeface="Times New Roman" panose="02020603050405020304" pitchFamily="18" charset="0"/>
            </a:endParaRPr>
          </a:p>
          <a:p>
            <a:pPr>
              <a:lnSpc>
                <a:spcPct val="107000"/>
              </a:lnSpc>
              <a:spcAft>
                <a:spcPts val="120"/>
              </a:spcAft>
            </a:pPr>
            <a:r>
              <a:rPr lang="en-CA" sz="1000" b="1" dirty="0">
                <a:solidFill>
                  <a:srgbClr val="222222"/>
                </a:solidFill>
                <a:ea typeface="Times New Roman" panose="02020603050405020304" pitchFamily="18" charset="0"/>
                <a:cs typeface="Times New Roman" panose="02020603050405020304" pitchFamily="18" charset="0"/>
              </a:rPr>
              <a:t>Level 3 - </a:t>
            </a:r>
            <a:r>
              <a:rPr lang="en-CA" sz="1000" b="1" i="1" dirty="0">
                <a:solidFill>
                  <a:srgbClr val="222222"/>
                </a:solidFill>
                <a:ea typeface="Times New Roman" panose="02020603050405020304" pitchFamily="18" charset="0"/>
                <a:cs typeface="Times New Roman" panose="02020603050405020304" pitchFamily="18" charset="0"/>
              </a:rPr>
              <a:t>Defined</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sets of defined and documented standard processes established</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some degree of improvement over time. </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these standard processes may not have been systematically or repeatedly used </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This could be considered a developmental stage - with use in a wider range of conditions and user competence development the process can develop to next level of maturity.</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a:t>
            </a:r>
            <a:endParaRPr lang="en-CA" sz="1000" dirty="0">
              <a:ea typeface="Calibri" panose="020F0502020204030204" pitchFamily="34" charset="0"/>
              <a:cs typeface="Times New Roman" panose="02020603050405020304" pitchFamily="18" charset="0"/>
            </a:endParaRPr>
          </a:p>
          <a:p>
            <a:pPr>
              <a:lnSpc>
                <a:spcPct val="107000"/>
              </a:lnSpc>
              <a:spcAft>
                <a:spcPts val="120"/>
              </a:spcAft>
            </a:pPr>
            <a:r>
              <a:rPr lang="en-CA" sz="1000" b="1" dirty="0">
                <a:solidFill>
                  <a:srgbClr val="222222"/>
                </a:solidFill>
                <a:ea typeface="Times New Roman" panose="02020603050405020304" pitchFamily="18" charset="0"/>
                <a:cs typeface="Times New Roman" panose="02020603050405020304" pitchFamily="18" charset="0"/>
              </a:rPr>
              <a:t>Level 4 - </a:t>
            </a:r>
            <a:r>
              <a:rPr lang="en-CA" sz="1000" b="1" i="1" dirty="0">
                <a:solidFill>
                  <a:srgbClr val="222222"/>
                </a:solidFill>
                <a:ea typeface="Times New Roman" panose="02020603050405020304" pitchFamily="18" charset="0"/>
                <a:cs typeface="Times New Roman" panose="02020603050405020304" pitchFamily="18" charset="0"/>
              </a:rPr>
              <a:t>Managed (Capable)</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at this level, using process metrics, effective achievement of the process objectives can be evidenced across a range of operational conditions. </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the suitability of the process in multiple environments has been tested and the process refined and adapted. </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process users have experienced the process in multiple and varied conditions, and are able to demonstrate competence. </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the process maturity enables adaptions to particular projects without measurable losses of quality or deviations from specifications. </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a:t>
            </a:r>
            <a:endParaRPr lang="en-CA" sz="1000" dirty="0">
              <a:ea typeface="Calibri" panose="020F0502020204030204" pitchFamily="34" charset="0"/>
              <a:cs typeface="Times New Roman" panose="02020603050405020304" pitchFamily="18" charset="0"/>
            </a:endParaRPr>
          </a:p>
          <a:p>
            <a:pPr>
              <a:lnSpc>
                <a:spcPct val="107000"/>
              </a:lnSpc>
              <a:spcAft>
                <a:spcPts val="120"/>
              </a:spcAft>
            </a:pPr>
            <a:r>
              <a:rPr lang="en-CA" sz="1000" b="1" dirty="0">
                <a:solidFill>
                  <a:srgbClr val="222222"/>
                </a:solidFill>
                <a:ea typeface="Times New Roman" panose="02020603050405020304" pitchFamily="18" charset="0"/>
                <a:cs typeface="Times New Roman" panose="02020603050405020304" pitchFamily="18" charset="0"/>
              </a:rPr>
              <a:t>Level 5 - </a:t>
            </a:r>
            <a:r>
              <a:rPr lang="en-CA" sz="1000" b="1" i="1" dirty="0">
                <a:solidFill>
                  <a:srgbClr val="222222"/>
                </a:solidFill>
                <a:ea typeface="Times New Roman" panose="02020603050405020304" pitchFamily="18" charset="0"/>
                <a:cs typeface="Times New Roman" panose="02020603050405020304" pitchFamily="18" charset="0"/>
              </a:rPr>
              <a:t>Optimizing (Efficient)</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the focus is on continually improving process performance through both incremental and innovative technological changes/improvements. </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processes are concerned with addressing statistical ”</a:t>
            </a:r>
            <a:r>
              <a:rPr lang="en-CA" sz="1000" i="1" dirty="0">
                <a:solidFill>
                  <a:srgbClr val="222222"/>
                </a:solidFill>
                <a:ea typeface="Times New Roman" panose="02020603050405020304" pitchFamily="18" charset="0"/>
                <a:cs typeface="Times New Roman" panose="02020603050405020304" pitchFamily="18" charset="0"/>
              </a:rPr>
              <a:t>common causes</a:t>
            </a:r>
            <a:r>
              <a:rPr lang="en-CA" sz="1000" dirty="0">
                <a:solidFill>
                  <a:srgbClr val="222222"/>
                </a:solidFill>
                <a:ea typeface="Times New Roman" panose="02020603050405020304" pitchFamily="18" charset="0"/>
                <a:cs typeface="Times New Roman" panose="02020603050405020304" pitchFamily="18" charset="0"/>
              </a:rPr>
              <a:t>” of process variation and changing the process (for example, to shift the mean of the process performance) to improve process performance. This would be done at the same time as maintaining the likelihood of achieving the established quantitative process-improvement objectives.</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a:t>
            </a:r>
            <a:endParaRPr lang="en-CA" sz="1000" dirty="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 </a:t>
            </a:r>
            <a:endParaRPr lang="en-CA" sz="1000" dirty="0">
              <a:ea typeface="Calibri" panose="020F0502020204030204" pitchFamily="34" charset="0"/>
              <a:cs typeface="Times New Roman" panose="02020603050405020304" pitchFamily="18" charset="0"/>
            </a:endParaRPr>
          </a:p>
          <a:p>
            <a:pPr>
              <a:lnSpc>
                <a:spcPct val="107000"/>
              </a:lnSpc>
              <a:spcAft>
                <a:spcPts val="120"/>
              </a:spcAft>
            </a:pPr>
            <a:r>
              <a:rPr lang="en-CA" sz="1000" dirty="0">
                <a:solidFill>
                  <a:srgbClr val="222222"/>
                </a:solidFill>
                <a:ea typeface="Times New Roman" panose="02020603050405020304" pitchFamily="18" charset="0"/>
                <a:cs typeface="Times New Roman" panose="02020603050405020304" pitchFamily="18" charset="0"/>
              </a:rPr>
              <a:t>Between 2008 and 2019, about 12% of appraisals given were at maturity levels 4 and 5.</a:t>
            </a:r>
            <a:endParaRPr lang="en-CA" sz="1000" dirty="0">
              <a:ea typeface="Calibri" panose="020F0502020204030204" pitchFamily="34" charset="0"/>
              <a:cs typeface="Times New Roman" panose="02020603050405020304" pitchFamily="18" charset="0"/>
            </a:endParaRPr>
          </a:p>
          <a:p>
            <a:pPr>
              <a:lnSpc>
                <a:spcPct val="107000"/>
              </a:lnSpc>
              <a:spcAft>
                <a:spcPts val="800"/>
              </a:spcAft>
            </a:pPr>
            <a:r>
              <a:rPr lang="en-CA" sz="1000" dirty="0">
                <a:ea typeface="Calibri" panose="020F0502020204030204" pitchFamily="34" charset="0"/>
                <a:cs typeface="Times New Roman" panose="02020603050405020304" pitchFamily="18" charset="0"/>
              </a:rPr>
              <a:t> </a:t>
            </a:r>
          </a:p>
          <a:p>
            <a:pPr>
              <a:lnSpc>
                <a:spcPct val="107000"/>
              </a:lnSpc>
              <a:spcAft>
                <a:spcPts val="800"/>
              </a:spcAft>
            </a:pPr>
            <a:r>
              <a:rPr lang="en-CA" sz="1000" dirty="0">
                <a:ea typeface="Calibri" panose="020F0502020204030204" pitchFamily="34" charset="0"/>
                <a:cs typeface="Times New Roman" panose="02020603050405020304" pitchFamily="18" charset="0"/>
              </a:rPr>
              <a:t>In my chart, I show three levels of maturation.  Level 3 shown in the chart is made up of the Levels 3-5 above.</a:t>
            </a:r>
            <a:endParaRPr lang="en-CA" sz="1000" dirty="0">
              <a:effectLst/>
              <a:ea typeface="Calibri" panose="020F0502020204030204" pitchFamily="34" charset="0"/>
              <a:cs typeface="Times New Roman" panose="02020603050405020304" pitchFamily="18" charset="0"/>
            </a:endParaRPr>
          </a:p>
        </p:txBody>
      </p:sp>
      <p:sp>
        <p:nvSpPr>
          <p:cNvPr id="7" name="Rectangle 6"/>
          <p:cNvSpPr/>
          <p:nvPr/>
        </p:nvSpPr>
        <p:spPr>
          <a:xfrm>
            <a:off x="144855" y="506264"/>
            <a:ext cx="8848492" cy="5885201"/>
          </a:xfrm>
          <a:prstGeom prst="rect">
            <a:avLst/>
          </a:prstGeom>
        </p:spPr>
        <p:txBody>
          <a:bodyPr wrap="square">
            <a:spAutoFit/>
          </a:bodyPr>
          <a:lstStyle/>
          <a:p>
            <a:pPr>
              <a:lnSpc>
                <a:spcPct val="107000"/>
              </a:lnSpc>
              <a:spcAft>
                <a:spcPts val="120"/>
              </a:spcAft>
            </a:pPr>
            <a:r>
              <a:rPr lang="en-CA" sz="1000" b="1"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Level </a:t>
            </a:r>
            <a:r>
              <a:rPr lang="en-CA" sz="10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1 - </a:t>
            </a:r>
            <a:r>
              <a:rPr lang="en-CA" sz="1000" b="1"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Initial</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undocumented processes in a state of dynamic change,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driven in an </a:t>
            </a:r>
            <a:r>
              <a:rPr lang="en-CA" sz="1000"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ad hoc</a:t>
            </a: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uncontrolled and reactive manner by users or events.</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 chaotic or unstable environment for the processes.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the levels of negative outcome are not known.</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
              </a:spcAft>
            </a:pPr>
            <a:r>
              <a:rPr lang="en-CA" sz="10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Level 2 - </a:t>
            </a:r>
            <a:r>
              <a:rPr lang="en-CA" sz="1000" b="1"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Repeatable</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some processes are repeatable, possibly with consistent results.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process discipline is unlikely to be rigorous,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but good enough to ensure that existing processes are maintained during times of stress.</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8768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
              </a:spcAft>
            </a:pPr>
            <a:r>
              <a:rPr lang="en-CA" sz="10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Level 3 - </a:t>
            </a:r>
            <a:r>
              <a:rPr lang="en-CA" sz="1000" b="1"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Defined</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sets of defined and documented standard processes established</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some degree of improvement over time.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these standard processes may not have been systematically or repeatedly used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This could be considered a developmental stage - with use in a wider range of conditions and user competence development the process can develop to next level of maturity.</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
              </a:spcAft>
            </a:pPr>
            <a:r>
              <a:rPr lang="en-CA" sz="10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Level 4 - </a:t>
            </a:r>
            <a:r>
              <a:rPr lang="en-CA" sz="1000" b="1"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Managed (Capable)</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this level, using process metrics, effective achievement of the process objectives can be evidenced across a range of operational conditions.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the suitability of the process in multiple environments has been tested and the process refined and adapted.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process users have experienced the process in multiple and varied conditions, and are able to demonstrate competence.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the process maturity enables adaptions to particular projects without measurable losses of quality or deviations from specifications.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
              </a:spcAft>
            </a:pPr>
            <a:r>
              <a:rPr lang="en-CA" sz="10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Level 5 - </a:t>
            </a:r>
            <a:r>
              <a:rPr lang="en-CA" sz="1000" b="1"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Optimizing (Efficient)</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the focus is on continually improving process performance through both incremental and innovative technological changes/improvements. </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processes are concerned with addressing statistical ”</a:t>
            </a:r>
            <a:r>
              <a:rPr lang="en-CA" sz="1000"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common causes</a:t>
            </a: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of process variation and changing the process (for example, to shift the mean of the process performance) to improve process performance. This would be done at the same time as maintaining the likelihood of achieving the established quantitative process-improvement objectives.</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endParaRPr lang="en-CA" sz="10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07000"/>
              </a:lnSpc>
              <a:spcAft>
                <a:spcPts val="120"/>
              </a:spcAft>
            </a:pPr>
            <a:r>
              <a:rPr lang="en-CA" sz="10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Between </a:t>
            </a:r>
            <a:r>
              <a:rPr lang="en-CA"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2008 and 2019, about 12% of appraisals given were at maturity levels 4 and 5.</a:t>
            </a: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000" dirty="0">
                <a:latin typeface="Calibri" panose="020F0502020204030204" pitchFamily="34" charset="0"/>
                <a:ea typeface="Calibri" panose="020F0502020204030204" pitchFamily="34" charset="0"/>
                <a:cs typeface="Times New Roman" panose="02020603050405020304" pitchFamily="18" charset="0"/>
              </a:rPr>
              <a:t> </a:t>
            </a:r>
            <a:r>
              <a:rPr lang="en-CA" sz="1000" dirty="0" smtClean="0">
                <a:latin typeface="Calibri" panose="020F0502020204030204" pitchFamily="34" charset="0"/>
                <a:ea typeface="Calibri" panose="020F0502020204030204" pitchFamily="34" charset="0"/>
                <a:cs typeface="Times New Roman" panose="02020603050405020304" pitchFamily="18" charset="0"/>
              </a:rPr>
              <a:t>In </a:t>
            </a:r>
            <a:r>
              <a:rPr lang="en-CA" sz="1000" dirty="0">
                <a:latin typeface="Calibri" panose="020F0502020204030204" pitchFamily="34" charset="0"/>
                <a:ea typeface="Calibri" panose="020F0502020204030204" pitchFamily="34" charset="0"/>
                <a:cs typeface="Times New Roman" panose="02020603050405020304" pitchFamily="18" charset="0"/>
              </a:rPr>
              <a:t>my chart, I show three levels of maturation.  </a:t>
            </a:r>
            <a:r>
              <a:rPr lang="en-CA" sz="1000" dirty="0" smtClean="0">
                <a:latin typeface="Calibri" panose="020F0502020204030204" pitchFamily="34" charset="0"/>
                <a:ea typeface="Calibri" panose="020F0502020204030204" pitchFamily="34" charset="0"/>
                <a:cs typeface="Times New Roman" panose="02020603050405020304" pitchFamily="18" charset="0"/>
              </a:rPr>
              <a:t>Critical (Global Impact) shown </a:t>
            </a:r>
            <a:r>
              <a:rPr lang="en-CA" sz="1000" dirty="0">
                <a:latin typeface="Calibri" panose="020F0502020204030204" pitchFamily="34" charset="0"/>
                <a:ea typeface="Calibri" panose="020F0502020204030204" pitchFamily="34" charset="0"/>
                <a:cs typeface="Times New Roman" panose="02020603050405020304" pitchFamily="18" charset="0"/>
              </a:rPr>
              <a:t>in the chart is made up of the Levels </a:t>
            </a:r>
            <a:r>
              <a:rPr lang="en-CA" sz="1000" dirty="0" smtClean="0">
                <a:latin typeface="Calibri" panose="020F0502020204030204" pitchFamily="34" charset="0"/>
                <a:ea typeface="Calibri" panose="020F0502020204030204" pitchFamily="34" charset="0"/>
                <a:cs typeface="Times New Roman" panose="02020603050405020304" pitchFamily="18" charset="0"/>
              </a:rPr>
              <a:t>4-5 above, Supportive (Regional Impact) represents Level 3 above an finally, Basic (Local Impact) represents Levels 1 &amp; 2 above.</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177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614105" y="1494533"/>
            <a:ext cx="4157890" cy="948804"/>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4</a:t>
            </a:fld>
            <a:endParaRPr lang="en-CA" dirty="0"/>
          </a:p>
        </p:txBody>
      </p:sp>
      <p:sp>
        <p:nvSpPr>
          <p:cNvPr id="5" name="Text Placeholder 4"/>
          <p:cNvSpPr>
            <a:spLocks noGrp="1"/>
          </p:cNvSpPr>
          <p:nvPr>
            <p:ph type="body" sz="quarter" idx="13"/>
          </p:nvPr>
        </p:nvSpPr>
        <p:spPr/>
        <p:txBody>
          <a:bodyPr/>
          <a:lstStyle/>
          <a:p>
            <a:r>
              <a:rPr lang="en-CA" dirty="0" smtClean="0"/>
              <a:t>Path to Systems Maturity</a:t>
            </a:r>
            <a:endParaRPr lang="en-CA" dirty="0"/>
          </a:p>
        </p:txBody>
      </p:sp>
      <p:cxnSp>
        <p:nvCxnSpPr>
          <p:cNvPr id="7" name="Straight Connector 6"/>
          <p:cNvCxnSpPr/>
          <p:nvPr/>
        </p:nvCxnSpPr>
        <p:spPr>
          <a:xfrm>
            <a:off x="942820" y="1105295"/>
            <a:ext cx="18908" cy="4273079"/>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988487" y="4076470"/>
            <a:ext cx="2176552" cy="967520"/>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000" dirty="0">
              <a:solidFill>
                <a:schemeClr val="tx1"/>
              </a:solidFill>
            </a:endParaRPr>
          </a:p>
        </p:txBody>
      </p:sp>
      <p:sp>
        <p:nvSpPr>
          <p:cNvPr id="20" name="Rectangle 19"/>
          <p:cNvSpPr/>
          <p:nvPr/>
        </p:nvSpPr>
        <p:spPr>
          <a:xfrm>
            <a:off x="1231296" y="2512020"/>
            <a:ext cx="3377323" cy="1432262"/>
          </a:xfrm>
          <a:prstGeom prst="rect">
            <a:avLst/>
          </a:prstGeom>
          <a:solidFill>
            <a:schemeClr val="accent3">
              <a:lumMod val="20000"/>
              <a:lumOff val="80000"/>
              <a:alpha val="4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3" name="TextBox 22"/>
          <p:cNvSpPr txBox="1"/>
          <p:nvPr/>
        </p:nvSpPr>
        <p:spPr>
          <a:xfrm>
            <a:off x="1859557" y="5111404"/>
            <a:ext cx="575542" cy="307777"/>
          </a:xfrm>
          <a:prstGeom prst="rect">
            <a:avLst/>
          </a:prstGeom>
          <a:solidFill>
            <a:schemeClr val="bg1"/>
          </a:solidFill>
        </p:spPr>
        <p:txBody>
          <a:bodyPr wrap="none" rtlCol="0">
            <a:spAutoFit/>
          </a:bodyPr>
          <a:lstStyle/>
          <a:p>
            <a:r>
              <a:rPr lang="en-CA" sz="1400" dirty="0" smtClean="0">
                <a:solidFill>
                  <a:schemeClr val="accent1"/>
                </a:solidFill>
              </a:rPr>
              <a:t>Time</a:t>
            </a:r>
            <a:endParaRPr lang="en-CA" sz="1400" dirty="0">
              <a:solidFill>
                <a:schemeClr val="accent1"/>
              </a:solidFill>
            </a:endParaRPr>
          </a:p>
        </p:txBody>
      </p:sp>
      <p:sp>
        <p:nvSpPr>
          <p:cNvPr id="29" name="TextBox 28"/>
          <p:cNvSpPr txBox="1"/>
          <p:nvPr/>
        </p:nvSpPr>
        <p:spPr>
          <a:xfrm>
            <a:off x="2576822" y="1471946"/>
            <a:ext cx="749202" cy="246221"/>
          </a:xfrm>
          <a:prstGeom prst="rect">
            <a:avLst/>
          </a:prstGeom>
          <a:noFill/>
        </p:spPr>
        <p:txBody>
          <a:bodyPr wrap="square" rtlCol="0">
            <a:spAutoFit/>
          </a:bodyPr>
          <a:lstStyle/>
          <a:p>
            <a:r>
              <a:rPr lang="en-CA" sz="1000" dirty="0" smtClean="0">
                <a:solidFill>
                  <a:schemeClr val="accent1"/>
                </a:solidFill>
              </a:rPr>
              <a:t>Critical</a:t>
            </a:r>
            <a:endParaRPr lang="en-CA" sz="1000" dirty="0">
              <a:solidFill>
                <a:schemeClr val="accent1"/>
              </a:solidFill>
            </a:endParaRPr>
          </a:p>
        </p:txBody>
      </p:sp>
      <p:sp>
        <p:nvSpPr>
          <p:cNvPr id="30" name="TextBox 29"/>
          <p:cNvSpPr txBox="1"/>
          <p:nvPr/>
        </p:nvSpPr>
        <p:spPr>
          <a:xfrm>
            <a:off x="2328196" y="4821497"/>
            <a:ext cx="497252" cy="246221"/>
          </a:xfrm>
          <a:prstGeom prst="rect">
            <a:avLst/>
          </a:prstGeom>
          <a:noFill/>
        </p:spPr>
        <p:txBody>
          <a:bodyPr wrap="none" rtlCol="0">
            <a:spAutoFit/>
          </a:bodyPr>
          <a:lstStyle/>
          <a:p>
            <a:r>
              <a:rPr lang="en-CA" sz="1000" dirty="0" smtClean="0">
                <a:solidFill>
                  <a:schemeClr val="accent6"/>
                </a:solidFill>
              </a:rPr>
              <a:t>Basic</a:t>
            </a:r>
            <a:endParaRPr lang="en-CA" sz="1000" dirty="0">
              <a:solidFill>
                <a:schemeClr val="accent6"/>
              </a:solidFill>
            </a:endParaRPr>
          </a:p>
        </p:txBody>
      </p:sp>
      <p:sp>
        <p:nvSpPr>
          <p:cNvPr id="31" name="TextBox 30"/>
          <p:cNvSpPr txBox="1"/>
          <p:nvPr/>
        </p:nvSpPr>
        <p:spPr>
          <a:xfrm>
            <a:off x="1263322" y="2498735"/>
            <a:ext cx="793807" cy="246221"/>
          </a:xfrm>
          <a:prstGeom prst="rect">
            <a:avLst/>
          </a:prstGeom>
          <a:noFill/>
        </p:spPr>
        <p:txBody>
          <a:bodyPr wrap="none" rtlCol="0">
            <a:spAutoFit/>
          </a:bodyPr>
          <a:lstStyle/>
          <a:p>
            <a:r>
              <a:rPr lang="en-CA" sz="1000" dirty="0" smtClean="0">
                <a:solidFill>
                  <a:schemeClr val="accent3"/>
                </a:solidFill>
              </a:rPr>
              <a:t>Supportive</a:t>
            </a:r>
            <a:endParaRPr lang="en-CA" sz="1000" dirty="0">
              <a:solidFill>
                <a:schemeClr val="accent3"/>
              </a:solidFill>
            </a:endParaRPr>
          </a:p>
        </p:txBody>
      </p:sp>
      <p:sp>
        <p:nvSpPr>
          <p:cNvPr id="32" name="Freeform 31"/>
          <p:cNvSpPr/>
          <p:nvPr/>
        </p:nvSpPr>
        <p:spPr>
          <a:xfrm>
            <a:off x="942820" y="1522435"/>
            <a:ext cx="5829174" cy="3540806"/>
          </a:xfrm>
          <a:custGeom>
            <a:avLst/>
            <a:gdLst>
              <a:gd name="connsiteX0" fmla="*/ 0 w 9478978"/>
              <a:gd name="connsiteY0" fmla="*/ 4028792 h 4028792"/>
              <a:gd name="connsiteX1" fmla="*/ 1004935 w 9478978"/>
              <a:gd name="connsiteY1" fmla="*/ 3947311 h 4028792"/>
              <a:gd name="connsiteX2" fmla="*/ 2082297 w 9478978"/>
              <a:gd name="connsiteY2" fmla="*/ 3730027 h 4028792"/>
              <a:gd name="connsiteX3" fmla="*/ 2761307 w 9478978"/>
              <a:gd name="connsiteY3" fmla="*/ 3449370 h 4028792"/>
              <a:gd name="connsiteX4" fmla="*/ 3395049 w 9478978"/>
              <a:gd name="connsiteY4" fmla="*/ 3032911 h 4028792"/>
              <a:gd name="connsiteX5" fmla="*/ 4436198 w 9478978"/>
              <a:gd name="connsiteY5" fmla="*/ 2199992 h 4028792"/>
              <a:gd name="connsiteX6" fmla="*/ 5721790 w 9478978"/>
              <a:gd name="connsiteY6" fmla="*/ 1258431 h 4028792"/>
              <a:gd name="connsiteX7" fmla="*/ 6953061 w 9478978"/>
              <a:gd name="connsiteY7" fmla="*/ 588475 h 4028792"/>
              <a:gd name="connsiteX8" fmla="*/ 7967049 w 9478978"/>
              <a:gd name="connsiteY8" fmla="*/ 280657 h 4028792"/>
              <a:gd name="connsiteX9" fmla="*/ 9478978 w 9478978"/>
              <a:gd name="connsiteY9" fmla="*/ 0 h 402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78978" h="4028792">
                <a:moveTo>
                  <a:pt x="0" y="4028792"/>
                </a:moveTo>
                <a:cubicBezTo>
                  <a:pt x="328943" y="4012948"/>
                  <a:pt x="657886" y="3997105"/>
                  <a:pt x="1004935" y="3947311"/>
                </a:cubicBezTo>
                <a:cubicBezTo>
                  <a:pt x="1351984" y="3897517"/>
                  <a:pt x="1789568" y="3813017"/>
                  <a:pt x="2082297" y="3730027"/>
                </a:cubicBezTo>
                <a:cubicBezTo>
                  <a:pt x="2375026" y="3647037"/>
                  <a:pt x="2542515" y="3565556"/>
                  <a:pt x="2761307" y="3449370"/>
                </a:cubicBezTo>
                <a:cubicBezTo>
                  <a:pt x="2980099" y="3333184"/>
                  <a:pt x="3115900" y="3241141"/>
                  <a:pt x="3395049" y="3032911"/>
                </a:cubicBezTo>
                <a:cubicBezTo>
                  <a:pt x="3674198" y="2824681"/>
                  <a:pt x="4048408" y="2495739"/>
                  <a:pt x="4436198" y="2199992"/>
                </a:cubicBezTo>
                <a:cubicBezTo>
                  <a:pt x="4823988" y="1904245"/>
                  <a:pt x="5302313" y="1527017"/>
                  <a:pt x="5721790" y="1258431"/>
                </a:cubicBezTo>
                <a:cubicBezTo>
                  <a:pt x="6141267" y="989845"/>
                  <a:pt x="6578851" y="751437"/>
                  <a:pt x="6953061" y="588475"/>
                </a:cubicBezTo>
                <a:cubicBezTo>
                  <a:pt x="7327271" y="425513"/>
                  <a:pt x="7546063" y="378736"/>
                  <a:pt x="7967049" y="280657"/>
                </a:cubicBezTo>
                <a:cubicBezTo>
                  <a:pt x="8388035" y="182578"/>
                  <a:pt x="9217936" y="48285"/>
                  <a:pt x="9478978"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4" name="Rectangle 33"/>
          <p:cNvSpPr/>
          <p:nvPr/>
        </p:nvSpPr>
        <p:spPr>
          <a:xfrm>
            <a:off x="3773052" y="4353480"/>
            <a:ext cx="2570433" cy="584775"/>
          </a:xfrm>
          <a:prstGeom prst="rect">
            <a:avLst/>
          </a:prstGeom>
        </p:spPr>
        <p:txBody>
          <a:bodyPr wrap="square">
            <a:spAutoFit/>
          </a:bodyPr>
          <a:lstStyle/>
          <a:p>
            <a:pPr marL="171450" indent="-171450">
              <a:buFont typeface="Arial" panose="020B0604020202020204" pitchFamily="34" charset="0"/>
              <a:buChar char="•"/>
            </a:pPr>
            <a:r>
              <a:rPr lang="en-CA" sz="800" dirty="0"/>
              <a:t>S</a:t>
            </a:r>
            <a:r>
              <a:rPr lang="en-CA" sz="800" dirty="0" smtClean="0"/>
              <a:t>taff working within Job Descriptions</a:t>
            </a:r>
          </a:p>
          <a:p>
            <a:pPr marL="171450" indent="-171450">
              <a:buFont typeface="Arial" panose="020B0604020202020204" pitchFamily="34" charset="0"/>
              <a:buChar char="•"/>
            </a:pPr>
            <a:r>
              <a:rPr lang="en-CA" sz="800" dirty="0" smtClean="0"/>
              <a:t>No Visual Basic code required</a:t>
            </a:r>
          </a:p>
          <a:p>
            <a:pPr marL="171450" indent="-171450">
              <a:buFont typeface="Arial" panose="020B0604020202020204" pitchFamily="34" charset="0"/>
              <a:buChar char="•"/>
            </a:pPr>
            <a:r>
              <a:rPr lang="en-CA" sz="800" dirty="0"/>
              <a:t>H</a:t>
            </a:r>
            <a:r>
              <a:rPr lang="en-CA" sz="800" dirty="0" smtClean="0"/>
              <a:t>igh productivity:  Many systems emerge, some will mature into critical Agency assets</a:t>
            </a:r>
            <a:endParaRPr lang="en-CA" sz="800" dirty="0"/>
          </a:p>
        </p:txBody>
      </p:sp>
      <p:sp>
        <p:nvSpPr>
          <p:cNvPr id="42" name="TextBox 41"/>
          <p:cNvSpPr txBox="1"/>
          <p:nvPr/>
        </p:nvSpPr>
        <p:spPr>
          <a:xfrm>
            <a:off x="964150" y="4448103"/>
            <a:ext cx="1100318" cy="338554"/>
          </a:xfrm>
          <a:prstGeom prst="rect">
            <a:avLst/>
          </a:prstGeom>
          <a:noFill/>
        </p:spPr>
        <p:txBody>
          <a:bodyPr wrap="square" rtlCol="0">
            <a:spAutoFit/>
          </a:bodyPr>
          <a:lstStyle/>
          <a:p>
            <a:r>
              <a:rPr lang="en-CA" sz="800" dirty="0" smtClean="0"/>
              <a:t>Out of the box – little customization</a:t>
            </a:r>
            <a:endParaRPr lang="en-CA" sz="800" dirty="0"/>
          </a:p>
        </p:txBody>
      </p:sp>
      <p:sp>
        <p:nvSpPr>
          <p:cNvPr id="44" name="TextBox 43"/>
          <p:cNvSpPr txBox="1"/>
          <p:nvPr/>
        </p:nvSpPr>
        <p:spPr>
          <a:xfrm>
            <a:off x="1873262" y="2949319"/>
            <a:ext cx="2132315" cy="215444"/>
          </a:xfrm>
          <a:prstGeom prst="rect">
            <a:avLst/>
          </a:prstGeom>
          <a:noFill/>
        </p:spPr>
        <p:txBody>
          <a:bodyPr wrap="none" rtlCol="0">
            <a:spAutoFit/>
          </a:bodyPr>
          <a:lstStyle/>
          <a:p>
            <a:r>
              <a:rPr lang="en-CA" sz="800" dirty="0" smtClean="0"/>
              <a:t>Minor customization: Application Tweaking</a:t>
            </a:r>
            <a:endParaRPr lang="en-CA" sz="800" dirty="0"/>
          </a:p>
        </p:txBody>
      </p:sp>
      <p:sp>
        <p:nvSpPr>
          <p:cNvPr id="46" name="TextBox 45"/>
          <p:cNvSpPr txBox="1"/>
          <p:nvPr/>
        </p:nvSpPr>
        <p:spPr>
          <a:xfrm>
            <a:off x="3165039" y="1930134"/>
            <a:ext cx="2016899" cy="215444"/>
          </a:xfrm>
          <a:prstGeom prst="rect">
            <a:avLst/>
          </a:prstGeom>
          <a:noFill/>
        </p:spPr>
        <p:txBody>
          <a:bodyPr wrap="none" rtlCol="0">
            <a:spAutoFit/>
          </a:bodyPr>
          <a:lstStyle/>
          <a:p>
            <a:r>
              <a:rPr lang="en-CA" sz="800" dirty="0" smtClean="0"/>
              <a:t>Fitting Systems and Apps to the Agency</a:t>
            </a:r>
            <a:endParaRPr lang="en-CA" sz="800" dirty="0"/>
          </a:p>
        </p:txBody>
      </p:sp>
      <p:sp>
        <p:nvSpPr>
          <p:cNvPr id="51" name="TextBox 50"/>
          <p:cNvSpPr txBox="1"/>
          <p:nvPr/>
        </p:nvSpPr>
        <p:spPr>
          <a:xfrm>
            <a:off x="971183" y="4250363"/>
            <a:ext cx="837089" cy="246221"/>
          </a:xfrm>
          <a:prstGeom prst="rect">
            <a:avLst/>
          </a:prstGeom>
          <a:noFill/>
        </p:spPr>
        <p:txBody>
          <a:bodyPr wrap="none" rtlCol="0">
            <a:spAutoFit/>
          </a:bodyPr>
          <a:lstStyle/>
          <a:p>
            <a:r>
              <a:rPr lang="en-CA" sz="1000" dirty="0" smtClean="0"/>
              <a:t>Local Tools</a:t>
            </a:r>
            <a:endParaRPr lang="en-CA" sz="1000" dirty="0"/>
          </a:p>
        </p:txBody>
      </p:sp>
      <p:sp>
        <p:nvSpPr>
          <p:cNvPr id="53" name="TextBox 52"/>
          <p:cNvSpPr txBox="1"/>
          <p:nvPr/>
        </p:nvSpPr>
        <p:spPr>
          <a:xfrm>
            <a:off x="1303719" y="2737366"/>
            <a:ext cx="2969519" cy="246221"/>
          </a:xfrm>
          <a:prstGeom prst="rect">
            <a:avLst/>
          </a:prstGeom>
          <a:noFill/>
        </p:spPr>
        <p:txBody>
          <a:bodyPr wrap="square" rtlCol="0">
            <a:spAutoFit/>
          </a:bodyPr>
          <a:lstStyle/>
          <a:p>
            <a:pPr algn="ctr"/>
            <a:r>
              <a:rPr lang="en-CA" sz="1000" dirty="0"/>
              <a:t>UX </a:t>
            </a:r>
            <a:r>
              <a:rPr lang="en-CA" sz="1000" dirty="0" smtClean="0"/>
              <a:t>/ Data Gathering </a:t>
            </a:r>
            <a:r>
              <a:rPr lang="en-CA" sz="1000" dirty="0"/>
              <a:t>&amp;</a:t>
            </a:r>
            <a:r>
              <a:rPr lang="en-CA" sz="1000" dirty="0" smtClean="0"/>
              <a:t> Management / Reporting</a:t>
            </a:r>
            <a:endParaRPr lang="en-CA" sz="1000" dirty="0"/>
          </a:p>
        </p:txBody>
      </p:sp>
      <p:sp>
        <p:nvSpPr>
          <p:cNvPr id="54" name="TextBox 53"/>
          <p:cNvSpPr txBox="1"/>
          <p:nvPr/>
        </p:nvSpPr>
        <p:spPr>
          <a:xfrm>
            <a:off x="2614104" y="1718167"/>
            <a:ext cx="2916406" cy="246221"/>
          </a:xfrm>
          <a:prstGeom prst="rect">
            <a:avLst/>
          </a:prstGeom>
          <a:noFill/>
        </p:spPr>
        <p:txBody>
          <a:bodyPr wrap="square" rtlCol="0">
            <a:spAutoFit/>
          </a:bodyPr>
          <a:lstStyle/>
          <a:p>
            <a:pPr algn="ctr"/>
            <a:r>
              <a:rPr lang="en-CA" sz="1000" dirty="0" smtClean="0"/>
              <a:t>Open Data, Systems Harmonization </a:t>
            </a:r>
            <a:r>
              <a:rPr lang="en-CA" sz="1000" dirty="0"/>
              <a:t>/ Integration </a:t>
            </a:r>
          </a:p>
        </p:txBody>
      </p:sp>
      <p:sp>
        <p:nvSpPr>
          <p:cNvPr id="56" name="Rectangle 55"/>
          <p:cNvSpPr/>
          <p:nvPr/>
        </p:nvSpPr>
        <p:spPr>
          <a:xfrm>
            <a:off x="9470398" y="4431423"/>
            <a:ext cx="1023462" cy="246221"/>
          </a:xfrm>
          <a:prstGeom prst="rect">
            <a:avLst/>
          </a:prstGeom>
        </p:spPr>
        <p:txBody>
          <a:bodyPr wrap="square">
            <a:spAutoFit/>
          </a:bodyPr>
          <a:lstStyle/>
          <a:p>
            <a:pPr algn="ctr"/>
            <a:r>
              <a:rPr lang="en-CA" sz="1000" dirty="0" smtClean="0"/>
              <a:t>Paralysis</a:t>
            </a:r>
            <a:endParaRPr lang="en-CA" sz="1000" dirty="0"/>
          </a:p>
        </p:txBody>
      </p:sp>
      <p:sp>
        <p:nvSpPr>
          <p:cNvPr id="58" name="Rectangle 57"/>
          <p:cNvSpPr/>
          <p:nvPr/>
        </p:nvSpPr>
        <p:spPr>
          <a:xfrm>
            <a:off x="964380" y="3994704"/>
            <a:ext cx="1263487" cy="369332"/>
          </a:xfrm>
          <a:prstGeom prst="rect">
            <a:avLst/>
          </a:prstGeom>
        </p:spPr>
        <p:txBody>
          <a:bodyPr wrap="none">
            <a:spAutoFit/>
          </a:bodyPr>
          <a:lstStyle/>
          <a:p>
            <a:r>
              <a:rPr lang="en-CA" sz="1400" dirty="0" smtClean="0"/>
              <a:t>Local Impact</a:t>
            </a:r>
            <a:r>
              <a:rPr lang="en-CA" dirty="0" smtClean="0"/>
              <a:t> </a:t>
            </a:r>
            <a:endParaRPr lang="en-CA" dirty="0"/>
          </a:p>
        </p:txBody>
      </p:sp>
      <p:sp>
        <p:nvSpPr>
          <p:cNvPr id="59" name="Rectangle 58"/>
          <p:cNvSpPr/>
          <p:nvPr/>
        </p:nvSpPr>
        <p:spPr>
          <a:xfrm>
            <a:off x="2435099" y="2493914"/>
            <a:ext cx="1527982" cy="307777"/>
          </a:xfrm>
          <a:prstGeom prst="rect">
            <a:avLst/>
          </a:prstGeom>
        </p:spPr>
        <p:txBody>
          <a:bodyPr wrap="none">
            <a:spAutoFit/>
          </a:bodyPr>
          <a:lstStyle/>
          <a:p>
            <a:r>
              <a:rPr lang="en-CA" sz="1400" dirty="0" smtClean="0"/>
              <a:t>Regional</a:t>
            </a:r>
            <a:r>
              <a:rPr lang="en-CA" sz="1400" dirty="0"/>
              <a:t> Impact</a:t>
            </a:r>
            <a:r>
              <a:rPr lang="en-CA" sz="1400" dirty="0" smtClean="0"/>
              <a:t> </a:t>
            </a:r>
            <a:endParaRPr lang="en-CA" sz="1400" dirty="0"/>
          </a:p>
        </p:txBody>
      </p:sp>
      <p:sp>
        <p:nvSpPr>
          <p:cNvPr id="60" name="Rectangle 59"/>
          <p:cNvSpPr/>
          <p:nvPr/>
        </p:nvSpPr>
        <p:spPr>
          <a:xfrm>
            <a:off x="4681043" y="1493837"/>
            <a:ext cx="1338828" cy="307777"/>
          </a:xfrm>
          <a:prstGeom prst="rect">
            <a:avLst/>
          </a:prstGeom>
        </p:spPr>
        <p:txBody>
          <a:bodyPr wrap="none">
            <a:spAutoFit/>
          </a:bodyPr>
          <a:lstStyle/>
          <a:p>
            <a:r>
              <a:rPr lang="en-CA" sz="1400" dirty="0" smtClean="0"/>
              <a:t>Global </a:t>
            </a:r>
            <a:r>
              <a:rPr lang="en-CA" sz="1400" dirty="0"/>
              <a:t> Impact</a:t>
            </a:r>
          </a:p>
        </p:txBody>
      </p:sp>
      <p:sp>
        <p:nvSpPr>
          <p:cNvPr id="68" name="TextBox 67"/>
          <p:cNvSpPr txBox="1"/>
          <p:nvPr/>
        </p:nvSpPr>
        <p:spPr>
          <a:xfrm>
            <a:off x="-107869" y="4817194"/>
            <a:ext cx="905010" cy="461665"/>
          </a:xfrm>
          <a:prstGeom prst="rect">
            <a:avLst/>
          </a:prstGeom>
          <a:noFill/>
        </p:spPr>
        <p:txBody>
          <a:bodyPr wrap="square" rtlCol="0">
            <a:spAutoFit/>
          </a:bodyPr>
          <a:lstStyle/>
          <a:p>
            <a:pPr algn="ctr"/>
            <a:r>
              <a:rPr lang="en-CA" sz="800" dirty="0" smtClean="0">
                <a:solidFill>
                  <a:srgbClr val="FF0000"/>
                </a:solidFill>
              </a:rPr>
              <a:t>PHAC Conforms to the Systems</a:t>
            </a:r>
            <a:endParaRPr lang="en-CA" sz="800" dirty="0">
              <a:solidFill>
                <a:srgbClr val="FF0000"/>
              </a:solidFill>
            </a:endParaRPr>
          </a:p>
        </p:txBody>
      </p:sp>
      <p:sp>
        <p:nvSpPr>
          <p:cNvPr id="69" name="TextBox 68"/>
          <p:cNvSpPr txBox="1"/>
          <p:nvPr/>
        </p:nvSpPr>
        <p:spPr>
          <a:xfrm>
            <a:off x="-81977" y="614611"/>
            <a:ext cx="917366" cy="461665"/>
          </a:xfrm>
          <a:prstGeom prst="rect">
            <a:avLst/>
          </a:prstGeom>
          <a:noFill/>
        </p:spPr>
        <p:txBody>
          <a:bodyPr wrap="square" rtlCol="0">
            <a:spAutoFit/>
          </a:bodyPr>
          <a:lstStyle/>
          <a:p>
            <a:pPr algn="ctr"/>
            <a:r>
              <a:rPr lang="en-CA" sz="800" dirty="0" smtClean="0">
                <a:solidFill>
                  <a:srgbClr val="FF0000"/>
                </a:solidFill>
              </a:rPr>
              <a:t>The Systems</a:t>
            </a:r>
            <a:endParaRPr lang="en-CA" sz="800" dirty="0">
              <a:solidFill>
                <a:srgbClr val="FF0000"/>
              </a:solidFill>
            </a:endParaRPr>
          </a:p>
          <a:p>
            <a:pPr algn="ctr"/>
            <a:r>
              <a:rPr lang="en-CA" sz="800" dirty="0" smtClean="0">
                <a:solidFill>
                  <a:srgbClr val="FF0000"/>
                </a:solidFill>
              </a:rPr>
              <a:t>Conform to PHAC</a:t>
            </a:r>
            <a:endParaRPr lang="en-CA" sz="800" dirty="0">
              <a:solidFill>
                <a:srgbClr val="FF0000"/>
              </a:solidFill>
            </a:endParaRPr>
          </a:p>
        </p:txBody>
      </p:sp>
      <p:cxnSp>
        <p:nvCxnSpPr>
          <p:cNvPr id="39" name="Straight Arrow Connector 38"/>
          <p:cNvCxnSpPr>
            <a:stCxn id="68" idx="0"/>
          </p:cNvCxnSpPr>
          <p:nvPr/>
        </p:nvCxnSpPr>
        <p:spPr>
          <a:xfrm flipH="1" flipV="1">
            <a:off x="324564" y="1523834"/>
            <a:ext cx="20072" cy="3293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6200000">
            <a:off x="-428006" y="2972109"/>
            <a:ext cx="1518364" cy="307777"/>
          </a:xfrm>
          <a:prstGeom prst="rect">
            <a:avLst/>
          </a:prstGeom>
          <a:solidFill>
            <a:schemeClr val="bg1"/>
          </a:solidFill>
        </p:spPr>
        <p:txBody>
          <a:bodyPr wrap="none" rtlCol="0">
            <a:spAutoFit/>
          </a:bodyPr>
          <a:lstStyle/>
          <a:p>
            <a:r>
              <a:rPr lang="en-CA" sz="1400" dirty="0" smtClean="0">
                <a:solidFill>
                  <a:schemeClr val="accent1"/>
                </a:solidFill>
              </a:rPr>
              <a:t> System Maturity</a:t>
            </a:r>
            <a:endParaRPr lang="en-CA" sz="1400" dirty="0">
              <a:solidFill>
                <a:schemeClr val="accent1"/>
              </a:solidFill>
            </a:endParaRPr>
          </a:p>
        </p:txBody>
      </p:sp>
      <p:sp>
        <p:nvSpPr>
          <p:cNvPr id="45" name="TextBox 44"/>
          <p:cNvSpPr txBox="1"/>
          <p:nvPr/>
        </p:nvSpPr>
        <p:spPr>
          <a:xfrm>
            <a:off x="3491650" y="5119750"/>
            <a:ext cx="594009" cy="276999"/>
          </a:xfrm>
          <a:prstGeom prst="rect">
            <a:avLst/>
          </a:prstGeom>
          <a:solidFill>
            <a:schemeClr val="bg1"/>
          </a:solidFill>
        </p:spPr>
        <p:txBody>
          <a:bodyPr wrap="none" rtlCol="0">
            <a:spAutoFit/>
          </a:bodyPr>
          <a:lstStyle/>
          <a:p>
            <a:r>
              <a:rPr lang="en-CA" sz="1200" dirty="0" smtClean="0">
                <a:solidFill>
                  <a:srgbClr val="FF0000"/>
                </a:solidFill>
              </a:rPr>
              <a:t>Today</a:t>
            </a:r>
            <a:endParaRPr lang="en-CA" sz="1200" dirty="0">
              <a:solidFill>
                <a:srgbClr val="FF0000"/>
              </a:solidFill>
            </a:endParaRPr>
          </a:p>
        </p:txBody>
      </p:sp>
      <p:cxnSp>
        <p:nvCxnSpPr>
          <p:cNvPr id="17" name="Straight Connector 16"/>
          <p:cNvCxnSpPr/>
          <p:nvPr/>
        </p:nvCxnSpPr>
        <p:spPr>
          <a:xfrm flipV="1">
            <a:off x="3785197" y="3321620"/>
            <a:ext cx="0" cy="1751152"/>
          </a:xfrm>
          <a:prstGeom prst="line">
            <a:avLst/>
          </a:prstGeom>
          <a:ln w="12700">
            <a:solidFill>
              <a:schemeClr val="tx1"/>
            </a:solidFill>
            <a:prstDash val="lgDash"/>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4832437" y="2580319"/>
            <a:ext cx="3369016" cy="1323439"/>
          </a:xfrm>
          <a:prstGeom prst="rect">
            <a:avLst/>
          </a:prstGeom>
        </p:spPr>
        <p:txBody>
          <a:bodyPr wrap="square">
            <a:spAutoFit/>
          </a:bodyPr>
          <a:lstStyle/>
          <a:p>
            <a:pPr marL="171450" indent="-171450">
              <a:buFont typeface="Arial" panose="020B0604020202020204" pitchFamily="34" charset="0"/>
              <a:buChar char="•"/>
            </a:pPr>
            <a:r>
              <a:rPr lang="en-CA" sz="800" dirty="0" smtClean="0"/>
              <a:t>Some staff, from time to time, are working outside Job Descriptions</a:t>
            </a:r>
          </a:p>
          <a:p>
            <a:pPr marL="171450" indent="-171450">
              <a:buFont typeface="Arial" panose="020B0604020202020204" pitchFamily="34" charset="0"/>
              <a:buChar char="•"/>
            </a:pPr>
            <a:r>
              <a:rPr lang="en-CA" sz="800" dirty="0" smtClean="0"/>
              <a:t>Some Visual Basic code is now required </a:t>
            </a:r>
          </a:p>
          <a:p>
            <a:pPr marL="171450" indent="-171450">
              <a:buFont typeface="Arial" panose="020B0604020202020204" pitchFamily="34" charset="0"/>
              <a:buChar char="•"/>
            </a:pPr>
            <a:r>
              <a:rPr lang="en-CA" sz="800" dirty="0" smtClean="0"/>
              <a:t>Low productivity:  Staff cannot continue to meet the increasing demand for improvements with “out of the box” solutions.</a:t>
            </a:r>
          </a:p>
          <a:p>
            <a:pPr marL="171450" indent="-171450">
              <a:buFont typeface="Arial" panose="020B0604020202020204" pitchFamily="34" charset="0"/>
              <a:buChar char="•"/>
            </a:pPr>
            <a:r>
              <a:rPr lang="en-CA" sz="800" dirty="0" smtClean="0"/>
              <a:t>Staff is only able to deliver “tweaked </a:t>
            </a:r>
            <a:r>
              <a:rPr lang="en-CA" sz="800" dirty="0"/>
              <a:t>solutions” </a:t>
            </a:r>
            <a:r>
              <a:rPr lang="en-CA" sz="800" dirty="0" smtClean="0"/>
              <a:t>(requiring very little code) in a slow and halting manner.</a:t>
            </a:r>
          </a:p>
          <a:p>
            <a:pPr marL="171450" indent="-171450">
              <a:buFont typeface="Arial" panose="020B0604020202020204" pitchFamily="34" charset="0"/>
              <a:buChar char="•"/>
            </a:pPr>
            <a:r>
              <a:rPr lang="en-CA" sz="800" dirty="0" smtClean="0">
                <a:solidFill>
                  <a:schemeClr val="accent6">
                    <a:lumMod val="50000"/>
                  </a:schemeClr>
                </a:solidFill>
              </a:rPr>
              <a:t>The symptomatic “hitting the Wall” development paralysis is a </a:t>
            </a:r>
            <a:r>
              <a:rPr lang="en-CA" sz="800" dirty="0">
                <a:solidFill>
                  <a:schemeClr val="accent6">
                    <a:lumMod val="50000"/>
                  </a:schemeClr>
                </a:solidFill>
              </a:rPr>
              <a:t>c</a:t>
            </a:r>
            <a:r>
              <a:rPr lang="en-CA" sz="800" dirty="0" smtClean="0">
                <a:solidFill>
                  <a:schemeClr val="accent6">
                    <a:lumMod val="50000"/>
                  </a:schemeClr>
                </a:solidFill>
              </a:rPr>
              <a:t>lear indicator of the requirement for CS roles to be embedded in the workforce</a:t>
            </a:r>
            <a:endParaRPr lang="en-CA" sz="800" dirty="0">
              <a:solidFill>
                <a:schemeClr val="accent6">
                  <a:lumMod val="50000"/>
                </a:schemeClr>
              </a:solidFill>
            </a:endParaRPr>
          </a:p>
        </p:txBody>
      </p:sp>
      <p:sp>
        <p:nvSpPr>
          <p:cNvPr id="40" name="Rectangle 39"/>
          <p:cNvSpPr/>
          <p:nvPr/>
        </p:nvSpPr>
        <p:spPr>
          <a:xfrm>
            <a:off x="6727984" y="1505800"/>
            <a:ext cx="2316430" cy="954107"/>
          </a:xfrm>
          <a:prstGeom prst="rect">
            <a:avLst/>
          </a:prstGeom>
        </p:spPr>
        <p:txBody>
          <a:bodyPr wrap="square">
            <a:spAutoFit/>
          </a:bodyPr>
          <a:lstStyle/>
          <a:p>
            <a:pPr marL="171450" indent="-171450">
              <a:buFont typeface="Arial" panose="020B0604020202020204" pitchFamily="34" charset="0"/>
              <a:buChar char="•"/>
            </a:pPr>
            <a:r>
              <a:rPr lang="en-CA" sz="800" dirty="0"/>
              <a:t>S</a:t>
            </a:r>
            <a:r>
              <a:rPr lang="en-CA" sz="800" dirty="0" smtClean="0"/>
              <a:t>taff working within Job Descriptions again</a:t>
            </a:r>
          </a:p>
          <a:p>
            <a:pPr marL="171450" indent="-171450">
              <a:buFont typeface="Arial" panose="020B0604020202020204" pitchFamily="34" charset="0"/>
              <a:buChar char="•"/>
            </a:pPr>
            <a:r>
              <a:rPr lang="en-CA" sz="800" dirty="0" smtClean="0"/>
              <a:t>Development is done by a layer of CS across PHAC</a:t>
            </a:r>
          </a:p>
          <a:p>
            <a:pPr marL="171450" indent="-171450">
              <a:buFont typeface="Arial" panose="020B0604020202020204" pitchFamily="34" charset="0"/>
              <a:buChar char="•"/>
            </a:pPr>
            <a:r>
              <a:rPr lang="en-CA" sz="800" dirty="0"/>
              <a:t>Low productivity but </a:t>
            </a:r>
            <a:r>
              <a:rPr lang="en-CA" sz="800" dirty="0" smtClean="0"/>
              <a:t>high value deliveries as PHAC critical assets are enabled to expedite the delivery of PHAC information:  </a:t>
            </a:r>
            <a:r>
              <a:rPr lang="en-CA" sz="800" dirty="0" err="1" smtClean="0"/>
              <a:t>ie</a:t>
            </a:r>
            <a:r>
              <a:rPr lang="en-CA" sz="800" dirty="0" smtClean="0"/>
              <a:t>, lower the “time to Public” metric</a:t>
            </a:r>
            <a:endParaRPr lang="en-CA" sz="800" dirty="0"/>
          </a:p>
        </p:txBody>
      </p:sp>
      <p:sp>
        <p:nvSpPr>
          <p:cNvPr id="3" name="Rectangle 2"/>
          <p:cNvSpPr/>
          <p:nvPr/>
        </p:nvSpPr>
        <p:spPr>
          <a:xfrm>
            <a:off x="2355738" y="3380312"/>
            <a:ext cx="894052" cy="461665"/>
          </a:xfrm>
          <a:prstGeom prst="rect">
            <a:avLst/>
          </a:prstGeom>
          <a:ln>
            <a:solidFill>
              <a:schemeClr val="accent2"/>
            </a:solidFill>
          </a:ln>
        </p:spPr>
        <p:txBody>
          <a:bodyPr wrap="square">
            <a:spAutoFit/>
          </a:bodyPr>
          <a:lstStyle/>
          <a:p>
            <a:pPr algn="ctr"/>
            <a:r>
              <a:rPr lang="en-CA" sz="800" dirty="0" smtClean="0">
                <a:solidFill>
                  <a:schemeClr val="accent6">
                    <a:lumMod val="50000"/>
                  </a:schemeClr>
                </a:solidFill>
              </a:rPr>
              <a:t>Slow or Stalled Development (GAP)</a:t>
            </a:r>
            <a:endParaRPr lang="en-CA" sz="800" dirty="0">
              <a:solidFill>
                <a:schemeClr val="accent6">
                  <a:lumMod val="50000"/>
                </a:schemeClr>
              </a:solidFill>
            </a:endParaRPr>
          </a:p>
        </p:txBody>
      </p:sp>
      <p:cxnSp>
        <p:nvCxnSpPr>
          <p:cNvPr id="8" name="Straight Arrow Connector 7"/>
          <p:cNvCxnSpPr/>
          <p:nvPr/>
        </p:nvCxnSpPr>
        <p:spPr>
          <a:xfrm>
            <a:off x="666125" y="5070562"/>
            <a:ext cx="77910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241131" y="3331217"/>
            <a:ext cx="544066" cy="61306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3258843" y="3576117"/>
            <a:ext cx="26337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a:off x="961728" y="3944282"/>
            <a:ext cx="7394611" cy="50422"/>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a:off x="7153843" y="4002025"/>
            <a:ext cx="0" cy="2195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5" name="Rectangle 54"/>
          <p:cNvSpPr/>
          <p:nvPr/>
        </p:nvSpPr>
        <p:spPr>
          <a:xfrm>
            <a:off x="6519264" y="4214342"/>
            <a:ext cx="1339708" cy="584775"/>
          </a:xfrm>
          <a:prstGeom prst="rect">
            <a:avLst/>
          </a:prstGeom>
          <a:ln>
            <a:solidFill>
              <a:schemeClr val="accent2"/>
            </a:solidFill>
          </a:ln>
        </p:spPr>
        <p:txBody>
          <a:bodyPr wrap="square">
            <a:spAutoFit/>
          </a:bodyPr>
          <a:lstStyle/>
          <a:p>
            <a:pPr algn="ctr"/>
            <a:r>
              <a:rPr lang="en-CA" sz="800" dirty="0" smtClean="0">
                <a:solidFill>
                  <a:schemeClr val="accent6">
                    <a:lumMod val="50000"/>
                  </a:schemeClr>
                </a:solidFill>
              </a:rPr>
              <a:t>“The Wall” </a:t>
            </a:r>
          </a:p>
          <a:p>
            <a:pPr algn="ctr"/>
            <a:r>
              <a:rPr lang="en-CA" sz="800" dirty="0" smtClean="0">
                <a:solidFill>
                  <a:schemeClr val="accent6">
                    <a:lumMod val="50000"/>
                  </a:schemeClr>
                </a:solidFill>
              </a:rPr>
              <a:t>All development above this level requires coding / programming</a:t>
            </a:r>
            <a:endParaRPr lang="en-CA" sz="800" dirty="0">
              <a:solidFill>
                <a:schemeClr val="accent6">
                  <a:lumMod val="50000"/>
                </a:schemeClr>
              </a:solidFill>
            </a:endParaRPr>
          </a:p>
        </p:txBody>
      </p:sp>
      <p:sp>
        <p:nvSpPr>
          <p:cNvPr id="41" name="TextBox 40"/>
          <p:cNvSpPr txBox="1"/>
          <p:nvPr/>
        </p:nvSpPr>
        <p:spPr>
          <a:xfrm>
            <a:off x="835389" y="5662460"/>
            <a:ext cx="6979424" cy="400110"/>
          </a:xfrm>
          <a:prstGeom prst="rect">
            <a:avLst/>
          </a:prstGeom>
          <a:noFill/>
        </p:spPr>
        <p:txBody>
          <a:bodyPr wrap="square" rtlCol="0">
            <a:spAutoFit/>
          </a:bodyPr>
          <a:lstStyle/>
          <a:p>
            <a:r>
              <a:rPr lang="en-CA" sz="1000" dirty="0" smtClean="0"/>
              <a:t>A Maturity Model is a tool that helps people assess the current effectiveness of a person or group and supports figuring out what capabilities they need to acquire next in order to improve their performance</a:t>
            </a:r>
            <a:endParaRPr lang="en-CA" sz="1000" dirty="0"/>
          </a:p>
        </p:txBody>
      </p:sp>
      <p:sp>
        <p:nvSpPr>
          <p:cNvPr id="2" name="TextBox 1"/>
          <p:cNvSpPr txBox="1"/>
          <p:nvPr/>
        </p:nvSpPr>
        <p:spPr>
          <a:xfrm>
            <a:off x="499004" y="4599114"/>
            <a:ext cx="514309" cy="338554"/>
          </a:xfrm>
          <a:prstGeom prst="rect">
            <a:avLst/>
          </a:prstGeom>
          <a:noFill/>
        </p:spPr>
        <p:txBody>
          <a:bodyPr wrap="square" rtlCol="0">
            <a:spAutoFit/>
          </a:bodyPr>
          <a:lstStyle/>
          <a:p>
            <a:pPr algn="ctr"/>
            <a:r>
              <a:rPr lang="en-CA" sz="800" dirty="0" smtClean="0"/>
              <a:t>CMM Level 1</a:t>
            </a:r>
            <a:endParaRPr lang="en-CA" sz="800" dirty="0"/>
          </a:p>
        </p:txBody>
      </p:sp>
      <p:sp>
        <p:nvSpPr>
          <p:cNvPr id="43" name="TextBox 42"/>
          <p:cNvSpPr txBox="1"/>
          <p:nvPr/>
        </p:nvSpPr>
        <p:spPr>
          <a:xfrm>
            <a:off x="442683" y="4168449"/>
            <a:ext cx="617225" cy="338554"/>
          </a:xfrm>
          <a:prstGeom prst="rect">
            <a:avLst/>
          </a:prstGeom>
          <a:noFill/>
        </p:spPr>
        <p:txBody>
          <a:bodyPr wrap="square" rtlCol="0">
            <a:spAutoFit/>
          </a:bodyPr>
          <a:lstStyle/>
          <a:p>
            <a:pPr algn="ctr"/>
            <a:r>
              <a:rPr lang="en-CA" sz="800" dirty="0" smtClean="0"/>
              <a:t>CMM Level 2</a:t>
            </a:r>
            <a:endParaRPr lang="en-CA" sz="800" dirty="0"/>
          </a:p>
        </p:txBody>
      </p:sp>
      <p:sp>
        <p:nvSpPr>
          <p:cNvPr id="47" name="TextBox 46"/>
          <p:cNvSpPr txBox="1"/>
          <p:nvPr/>
        </p:nvSpPr>
        <p:spPr>
          <a:xfrm>
            <a:off x="470740" y="2973499"/>
            <a:ext cx="514309" cy="338554"/>
          </a:xfrm>
          <a:prstGeom prst="rect">
            <a:avLst/>
          </a:prstGeom>
          <a:noFill/>
        </p:spPr>
        <p:txBody>
          <a:bodyPr wrap="square" rtlCol="0">
            <a:spAutoFit/>
          </a:bodyPr>
          <a:lstStyle/>
          <a:p>
            <a:pPr algn="ctr"/>
            <a:r>
              <a:rPr lang="en-CA" sz="800" dirty="0" smtClean="0"/>
              <a:t>CMM Level 3</a:t>
            </a:r>
            <a:endParaRPr lang="en-CA" sz="800" dirty="0"/>
          </a:p>
        </p:txBody>
      </p:sp>
      <p:sp>
        <p:nvSpPr>
          <p:cNvPr id="48" name="TextBox 47"/>
          <p:cNvSpPr txBox="1"/>
          <p:nvPr/>
        </p:nvSpPr>
        <p:spPr>
          <a:xfrm>
            <a:off x="451000" y="2044790"/>
            <a:ext cx="514309" cy="338554"/>
          </a:xfrm>
          <a:prstGeom prst="rect">
            <a:avLst/>
          </a:prstGeom>
          <a:noFill/>
        </p:spPr>
        <p:txBody>
          <a:bodyPr wrap="square" rtlCol="0">
            <a:spAutoFit/>
          </a:bodyPr>
          <a:lstStyle/>
          <a:p>
            <a:pPr algn="ctr"/>
            <a:r>
              <a:rPr lang="en-CA" sz="800" dirty="0" smtClean="0"/>
              <a:t>CMM Level 4</a:t>
            </a:r>
            <a:endParaRPr lang="en-CA" sz="800" dirty="0"/>
          </a:p>
        </p:txBody>
      </p:sp>
      <p:sp>
        <p:nvSpPr>
          <p:cNvPr id="49" name="TextBox 48"/>
          <p:cNvSpPr txBox="1"/>
          <p:nvPr/>
        </p:nvSpPr>
        <p:spPr>
          <a:xfrm>
            <a:off x="443175" y="1646169"/>
            <a:ext cx="514309" cy="338554"/>
          </a:xfrm>
          <a:prstGeom prst="rect">
            <a:avLst/>
          </a:prstGeom>
          <a:noFill/>
        </p:spPr>
        <p:txBody>
          <a:bodyPr wrap="square" rtlCol="0">
            <a:spAutoFit/>
          </a:bodyPr>
          <a:lstStyle/>
          <a:p>
            <a:pPr algn="ctr"/>
            <a:r>
              <a:rPr lang="en-CA" sz="800" dirty="0" smtClean="0"/>
              <a:t>CMM Level 5</a:t>
            </a:r>
            <a:endParaRPr lang="en-CA" sz="800" dirty="0"/>
          </a:p>
        </p:txBody>
      </p:sp>
    </p:spTree>
    <p:extLst>
      <p:ext uri="{BB962C8B-B14F-4D97-AF65-F5344CB8AC3E}">
        <p14:creationId xmlns:p14="http://schemas.microsoft.com/office/powerpoint/2010/main" val="94863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614" y="940637"/>
            <a:ext cx="3797300" cy="300082"/>
          </a:xfrm>
          <a:prstGeom prst="rect">
            <a:avLst/>
          </a:prstGeom>
          <a:noFill/>
        </p:spPr>
        <p:txBody>
          <a:bodyPr wrap="square" rtlCol="0">
            <a:spAutoFit/>
          </a:bodyPr>
          <a:lstStyle/>
          <a:p>
            <a:r>
              <a:rPr lang="en-CA" sz="1350" dirty="0">
                <a:latin typeface="Arial" panose="020B0604020202020204" pitchFamily="34" charset="0"/>
                <a:cs typeface="Arial" panose="020B0604020202020204" pitchFamily="34" charset="0"/>
              </a:rPr>
              <a:t>Initial Assessment Issues:</a:t>
            </a:r>
          </a:p>
        </p:txBody>
      </p:sp>
      <p:sp>
        <p:nvSpPr>
          <p:cNvPr id="3" name="TextBox 2"/>
          <p:cNvSpPr txBox="1"/>
          <p:nvPr/>
        </p:nvSpPr>
        <p:spPr>
          <a:xfrm>
            <a:off x="423914" y="1314451"/>
            <a:ext cx="5119636" cy="3000821"/>
          </a:xfrm>
          <a:prstGeom prst="rect">
            <a:avLst/>
          </a:prstGeom>
          <a:noFill/>
        </p:spPr>
        <p:txBody>
          <a:bodyPr wrap="square" rtlCol="0">
            <a:spAutoFit/>
          </a:bodyPr>
          <a:lstStyle/>
          <a:p>
            <a:pPr>
              <a:lnSpc>
                <a:spcPct val="150000"/>
              </a:lnSpc>
            </a:pPr>
            <a:r>
              <a:rPr lang="en-CA" sz="1050" dirty="0">
                <a:latin typeface="Arial" panose="020B0604020202020204" pitchFamily="34" charset="0"/>
                <a:cs typeface="Arial" panose="020B0604020202020204" pitchFamily="34" charset="0"/>
              </a:rPr>
              <a:t>Planning: </a:t>
            </a:r>
            <a:r>
              <a:rPr lang="en-CA" sz="1050" dirty="0">
                <a:solidFill>
                  <a:srgbClr val="FF0000"/>
                </a:solidFill>
                <a:latin typeface="Arial" panose="020B0604020202020204" pitchFamily="34" charset="0"/>
                <a:cs typeface="Arial" panose="020B0604020202020204" pitchFamily="34" charset="0"/>
              </a:rPr>
              <a:t>Contiguous data required, data model improvements required </a:t>
            </a:r>
          </a:p>
          <a:p>
            <a:pPr>
              <a:lnSpc>
                <a:spcPct val="150000"/>
              </a:lnSpc>
            </a:pPr>
            <a:r>
              <a:rPr lang="en-CA" sz="1050" dirty="0">
                <a:latin typeface="Arial" panose="020B0604020202020204" pitchFamily="34" charset="0"/>
                <a:cs typeface="Arial" panose="020B0604020202020204" pitchFamily="34" charset="0"/>
              </a:rPr>
              <a:t>Action Requests: </a:t>
            </a:r>
            <a:r>
              <a:rPr lang="en-CA" sz="1050" dirty="0">
                <a:solidFill>
                  <a:srgbClr val="FF0000"/>
                </a:solidFill>
                <a:latin typeface="Arial" panose="020B0604020202020204" pitchFamily="34" charset="0"/>
                <a:cs typeface="Arial" panose="020B0604020202020204" pitchFamily="34" charset="0"/>
              </a:rPr>
              <a:t>Unable to handle proactively</a:t>
            </a:r>
          </a:p>
          <a:p>
            <a:pPr>
              <a:lnSpc>
                <a:spcPct val="150000"/>
              </a:lnSpc>
            </a:pPr>
            <a:r>
              <a:rPr lang="en-CA" sz="1050" dirty="0">
                <a:latin typeface="Arial" panose="020B0604020202020204" pitchFamily="34" charset="0"/>
                <a:cs typeface="Arial" panose="020B0604020202020204" pitchFamily="34" charset="0"/>
              </a:rPr>
              <a:t>Data Gathering System Issues: </a:t>
            </a:r>
            <a:r>
              <a:rPr lang="en-CA" sz="1050" dirty="0">
                <a:solidFill>
                  <a:schemeClr val="accent2"/>
                </a:solidFill>
                <a:latin typeface="Arial" panose="020B0604020202020204" pitchFamily="34" charset="0"/>
                <a:cs typeface="Arial" panose="020B0604020202020204" pitchFamily="34" charset="0"/>
              </a:rPr>
              <a:t>CRAC, not prepared, data model issues</a:t>
            </a:r>
          </a:p>
          <a:p>
            <a:pPr>
              <a:lnSpc>
                <a:spcPct val="150000"/>
              </a:lnSpc>
            </a:pPr>
            <a:r>
              <a:rPr lang="en-CA" sz="1050" dirty="0">
                <a:latin typeface="Arial" panose="020B0604020202020204" pitchFamily="34" charset="0"/>
                <a:cs typeface="Arial" panose="020B0604020202020204" pitchFamily="34" charset="0"/>
              </a:rPr>
              <a:t>Culture: </a:t>
            </a:r>
            <a:r>
              <a:rPr lang="en-CA" sz="1050" dirty="0">
                <a:solidFill>
                  <a:schemeClr val="accent2"/>
                </a:solidFill>
                <a:latin typeface="Arial" panose="020B0604020202020204" pitchFamily="34" charset="0"/>
                <a:cs typeface="Arial" panose="020B0604020202020204" pitchFamily="34" charset="0"/>
              </a:rPr>
              <a:t>Pressure to improve has become toxic from all directions.</a:t>
            </a:r>
          </a:p>
          <a:p>
            <a:pPr>
              <a:lnSpc>
                <a:spcPct val="150000"/>
              </a:lnSpc>
            </a:pPr>
            <a:r>
              <a:rPr lang="en-CA" sz="1050" dirty="0">
                <a:latin typeface="Arial" panose="020B0604020202020204" pitchFamily="34" charset="0"/>
                <a:cs typeface="Arial" panose="020B0604020202020204" pitchFamily="34" charset="0"/>
              </a:rPr>
              <a:t>Process: </a:t>
            </a:r>
            <a:r>
              <a:rPr lang="en-CA" sz="1050" dirty="0">
                <a:solidFill>
                  <a:schemeClr val="accent4"/>
                </a:solidFill>
                <a:latin typeface="Arial" panose="020B0604020202020204" pitchFamily="34" charset="0"/>
                <a:cs typeface="Arial" panose="020B0604020202020204" pitchFamily="34" charset="0"/>
              </a:rPr>
              <a:t>missing, unreactive, out dated, no clear path to improvement</a:t>
            </a:r>
          </a:p>
          <a:p>
            <a:pPr>
              <a:lnSpc>
                <a:spcPct val="150000"/>
              </a:lnSpc>
            </a:pPr>
            <a:r>
              <a:rPr lang="en-CA" sz="1050" dirty="0">
                <a:latin typeface="Arial" panose="020B0604020202020204" pitchFamily="34" charset="0"/>
                <a:cs typeface="Arial" panose="020B0604020202020204" pitchFamily="34" charset="0"/>
              </a:rPr>
              <a:t>Software/System Improvement Process: </a:t>
            </a:r>
            <a:r>
              <a:rPr lang="en-CA" sz="1050" dirty="0">
                <a:solidFill>
                  <a:srgbClr val="FF0000"/>
                </a:solidFill>
                <a:latin typeface="Arial" panose="020B0604020202020204" pitchFamily="34" charset="0"/>
                <a:cs typeface="Arial" panose="020B0604020202020204" pitchFamily="34" charset="0"/>
              </a:rPr>
              <a:t>none</a:t>
            </a:r>
          </a:p>
          <a:p>
            <a:pPr>
              <a:lnSpc>
                <a:spcPct val="150000"/>
              </a:lnSpc>
            </a:pPr>
            <a:r>
              <a:rPr lang="en-CA" sz="1050" dirty="0">
                <a:latin typeface="Arial" panose="020B0604020202020204" pitchFamily="34" charset="0"/>
                <a:cs typeface="Arial" panose="020B0604020202020204" pitchFamily="34" charset="0"/>
              </a:rPr>
              <a:t>Data Storage: </a:t>
            </a:r>
            <a:r>
              <a:rPr lang="en-CA" sz="1050" dirty="0">
                <a:solidFill>
                  <a:schemeClr val="accent4"/>
                </a:solidFill>
                <a:latin typeface="Arial" panose="020B0604020202020204" pitchFamily="34" charset="0"/>
                <a:cs typeface="Arial" panose="020B0604020202020204" pitchFamily="34" charset="0"/>
              </a:rPr>
              <a:t>integrity is at risk, new facilities required</a:t>
            </a:r>
          </a:p>
          <a:p>
            <a:pPr>
              <a:lnSpc>
                <a:spcPct val="150000"/>
              </a:lnSpc>
            </a:pPr>
            <a:r>
              <a:rPr lang="en-CA" sz="1050" dirty="0">
                <a:latin typeface="Arial" panose="020B0604020202020204" pitchFamily="34" charset="0"/>
                <a:cs typeface="Arial" panose="020B0604020202020204" pitchFamily="34" charset="0"/>
              </a:rPr>
              <a:t>Data Handling: </a:t>
            </a:r>
            <a:r>
              <a:rPr lang="en-CA" sz="1050" dirty="0">
                <a:solidFill>
                  <a:schemeClr val="accent1"/>
                </a:solidFill>
                <a:latin typeface="Arial" panose="020B0604020202020204" pitchFamily="34" charset="0"/>
                <a:cs typeface="Arial" panose="020B0604020202020204" pitchFamily="34" charset="0"/>
              </a:rPr>
              <a:t>reasonable, but, too  many steps</a:t>
            </a:r>
          </a:p>
          <a:p>
            <a:pPr>
              <a:lnSpc>
                <a:spcPct val="150000"/>
              </a:lnSpc>
            </a:pPr>
            <a:r>
              <a:rPr lang="en-CA" sz="1050" dirty="0">
                <a:latin typeface="Arial" panose="020B0604020202020204" pitchFamily="34" charset="0"/>
                <a:cs typeface="Arial" panose="020B0604020202020204" pitchFamily="34" charset="0"/>
              </a:rPr>
              <a:t>Data Quality: </a:t>
            </a:r>
            <a:r>
              <a:rPr lang="en-CA" sz="1050" dirty="0">
                <a:solidFill>
                  <a:schemeClr val="accent1"/>
                </a:solidFill>
                <a:latin typeface="Arial" panose="020B0604020202020204" pitchFamily="34" charset="0"/>
                <a:cs typeface="Arial" panose="020B0604020202020204" pitchFamily="34" charset="0"/>
              </a:rPr>
              <a:t>will improve due to other improvements</a:t>
            </a:r>
          </a:p>
          <a:p>
            <a:pPr>
              <a:lnSpc>
                <a:spcPct val="150000"/>
              </a:lnSpc>
            </a:pPr>
            <a:r>
              <a:rPr lang="en-CA" sz="1050" dirty="0">
                <a:latin typeface="Arial" panose="020B0604020202020204" pitchFamily="34" charset="0"/>
                <a:cs typeface="Arial" panose="020B0604020202020204" pitchFamily="34" charset="0"/>
              </a:rPr>
              <a:t>Partnerships:  </a:t>
            </a:r>
            <a:r>
              <a:rPr lang="en-CA" sz="1050" dirty="0">
                <a:solidFill>
                  <a:schemeClr val="accent4"/>
                </a:solidFill>
                <a:latin typeface="Arial" panose="020B0604020202020204" pitchFamily="34" charset="0"/>
                <a:cs typeface="Arial" panose="020B0604020202020204" pitchFamily="34" charset="0"/>
              </a:rPr>
              <a:t>Require expansion, sharing, Communities of Practice, new collaborations, yearly requirements reviews and reviews of deliveries to CCDIC with respect to requirements</a:t>
            </a:r>
          </a:p>
        </p:txBody>
      </p:sp>
      <p:sp>
        <p:nvSpPr>
          <p:cNvPr id="4" name="TextBox 3"/>
          <p:cNvSpPr txBox="1"/>
          <p:nvPr/>
        </p:nvSpPr>
        <p:spPr>
          <a:xfrm>
            <a:off x="5543550" y="3371851"/>
            <a:ext cx="2940050" cy="369332"/>
          </a:xfrm>
          <a:prstGeom prst="rect">
            <a:avLst/>
          </a:prstGeom>
          <a:noFill/>
        </p:spPr>
        <p:txBody>
          <a:bodyPr wrap="square" rtlCol="0">
            <a:spAutoFit/>
          </a:bodyPr>
          <a:lstStyle/>
          <a:p>
            <a:pPr algn="ctr"/>
            <a:r>
              <a:rPr lang="en-CA" sz="900" dirty="0"/>
              <a:t>Too much work because too much CRAC (correct, repeat, add and clarify)  About 15% of our work.</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215" y="1314451"/>
            <a:ext cx="2454585" cy="199001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26014" y="3968750"/>
            <a:ext cx="4503686" cy="194029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5963" y="4582110"/>
            <a:ext cx="2092721" cy="1360862"/>
          </a:xfrm>
          <a:prstGeom prst="rect">
            <a:avLst/>
          </a:prstGeom>
        </p:spPr>
      </p:pic>
    </p:spTree>
    <p:extLst>
      <p:ext uri="{BB962C8B-B14F-4D97-AF65-F5344CB8AC3E}">
        <p14:creationId xmlns:p14="http://schemas.microsoft.com/office/powerpoint/2010/main" val="454067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349" r="12211"/>
          <a:stretch/>
        </p:blipFill>
        <p:spPr>
          <a:xfrm>
            <a:off x="6777000" y="1264574"/>
            <a:ext cx="2322000" cy="2395151"/>
          </a:xfrm>
          <a:prstGeom prst="rect">
            <a:avLst/>
          </a:prstGeom>
        </p:spPr>
      </p:pic>
      <p:sp>
        <p:nvSpPr>
          <p:cNvPr id="2" name="Rectangle 1"/>
          <p:cNvSpPr/>
          <p:nvPr/>
        </p:nvSpPr>
        <p:spPr>
          <a:xfrm>
            <a:off x="142699" y="953701"/>
            <a:ext cx="1502334" cy="300082"/>
          </a:xfrm>
          <a:prstGeom prst="rect">
            <a:avLst/>
          </a:prstGeom>
        </p:spPr>
        <p:txBody>
          <a:bodyPr wrap="none">
            <a:spAutoFit/>
          </a:bodyPr>
          <a:lstStyle/>
          <a:p>
            <a:r>
              <a:rPr lang="en-CA" sz="1350" dirty="0"/>
              <a:t>Planning Issues: </a:t>
            </a:r>
          </a:p>
        </p:txBody>
      </p:sp>
      <p:sp>
        <p:nvSpPr>
          <p:cNvPr id="3" name="TextBox 2"/>
          <p:cNvSpPr txBox="1"/>
          <p:nvPr/>
        </p:nvSpPr>
        <p:spPr>
          <a:xfrm>
            <a:off x="410740" y="1620152"/>
            <a:ext cx="6402810" cy="4131900"/>
          </a:xfrm>
          <a:prstGeom prst="rect">
            <a:avLst/>
          </a:prstGeom>
          <a:noFill/>
        </p:spPr>
        <p:txBody>
          <a:bodyPr wrap="square" rtlCol="0">
            <a:spAutoFit/>
          </a:bodyPr>
          <a:lstStyle/>
          <a:p>
            <a:r>
              <a:rPr lang="en-CA" sz="1050" dirty="0"/>
              <a:t>Workload Planning: </a:t>
            </a:r>
            <a:r>
              <a:rPr lang="en-CA" sz="1050" dirty="0">
                <a:solidFill>
                  <a:schemeClr val="accent4"/>
                </a:solidFill>
              </a:rPr>
              <a:t>Current Workload Planning does not create the foundation for CCDIC planning information.</a:t>
            </a:r>
          </a:p>
          <a:p>
            <a:r>
              <a:rPr lang="en-CA" sz="1050" dirty="0"/>
              <a:t>	</a:t>
            </a:r>
          </a:p>
          <a:p>
            <a:r>
              <a:rPr lang="en-CA" sz="1050" dirty="0"/>
              <a:t>Data Model:  </a:t>
            </a:r>
            <a:r>
              <a:rPr lang="en-CA" sz="1050" dirty="0">
                <a:solidFill>
                  <a:schemeClr val="accent4"/>
                </a:solidFill>
              </a:rPr>
              <a:t>The CCDIC data model is fuzzy at the deliverables/milestones/FTE/costs layer</a:t>
            </a:r>
          </a:p>
          <a:p>
            <a:r>
              <a:rPr lang="en-CA" sz="1050" dirty="0"/>
              <a:t>	</a:t>
            </a:r>
          </a:p>
          <a:p>
            <a:r>
              <a:rPr lang="en-CA" sz="1050" dirty="0"/>
              <a:t>Missing Data: </a:t>
            </a:r>
            <a:r>
              <a:rPr lang="en-CA" sz="1050" dirty="0">
                <a:solidFill>
                  <a:srgbClr val="FFC000"/>
                </a:solidFill>
              </a:rPr>
              <a:t>In order to be useful assessing aggregated variance data returned to cost centers, PPMG must preserve data inputs to the financial system.</a:t>
            </a:r>
          </a:p>
          <a:p>
            <a:r>
              <a:rPr lang="en-CA" sz="1050" dirty="0"/>
              <a:t>	</a:t>
            </a:r>
          </a:p>
          <a:p>
            <a:r>
              <a:rPr lang="en-CA" sz="1050" dirty="0"/>
              <a:t>Traceability of Data:  </a:t>
            </a:r>
            <a:r>
              <a:rPr lang="en-CA" sz="1050" dirty="0">
                <a:solidFill>
                  <a:srgbClr val="FF0000"/>
                </a:solidFill>
              </a:rPr>
              <a:t>Traceability breaks down between the MVR and the costs gathered in the local data collection.</a:t>
            </a:r>
          </a:p>
          <a:p>
            <a:r>
              <a:rPr lang="en-CA" sz="1050" dirty="0"/>
              <a:t>	</a:t>
            </a:r>
          </a:p>
          <a:p>
            <a:r>
              <a:rPr lang="en-CA" sz="1050" dirty="0"/>
              <a:t>Data Reuse and Repurposing: </a:t>
            </a:r>
            <a:r>
              <a:rPr lang="en-CA" sz="1050" dirty="0">
                <a:solidFill>
                  <a:schemeClr val="accent4"/>
                </a:solidFill>
              </a:rPr>
              <a:t>Until the data model is defined and missing data added to the local set, the potential for local data reuse and repurposing will not be realized.</a:t>
            </a:r>
          </a:p>
          <a:p>
            <a:r>
              <a:rPr lang="en-CA" sz="1050" dirty="0"/>
              <a:t>	</a:t>
            </a:r>
          </a:p>
          <a:p>
            <a:r>
              <a:rPr lang="en-CA" sz="1050" dirty="0"/>
              <a:t>Relationships with Partners</a:t>
            </a:r>
            <a:r>
              <a:rPr lang="en-CA" sz="1050" dirty="0">
                <a:solidFill>
                  <a:schemeClr val="accent4"/>
                </a:solidFill>
              </a:rPr>
              <a:t>:  </a:t>
            </a:r>
          </a:p>
          <a:p>
            <a:pPr marL="300038" indent="-300038">
              <a:buAutoNum type="romanLcParenR"/>
            </a:pPr>
            <a:r>
              <a:rPr lang="en-CA" sz="1050" dirty="0">
                <a:solidFill>
                  <a:schemeClr val="accent4"/>
                </a:solidFill>
              </a:rPr>
              <a:t>Those who provide data: yearly requirements reviews including previous year’s assessment of compliance with the requirements are required.</a:t>
            </a:r>
          </a:p>
          <a:p>
            <a:pPr marL="300038" indent="-300038">
              <a:buAutoNum type="romanLcParenR"/>
            </a:pPr>
            <a:r>
              <a:rPr lang="en-CA" sz="1050" dirty="0">
                <a:solidFill>
                  <a:schemeClr val="accent4"/>
                </a:solidFill>
              </a:rPr>
              <a:t>Those to who we provide data: yearly requirements reviews including the data receiver’s previous year’s experience of our compliance with the requirements are required.</a:t>
            </a:r>
          </a:p>
          <a:p>
            <a:pPr marL="300038" indent="-300038">
              <a:buAutoNum type="romanLcParenR"/>
            </a:pPr>
            <a:r>
              <a:rPr lang="en-CA" sz="1050" dirty="0">
                <a:solidFill>
                  <a:schemeClr val="accent4"/>
                </a:solidFill>
              </a:rPr>
              <a:t>Those with whom we should partner to share our data collection and system development experiences</a:t>
            </a:r>
          </a:p>
          <a:p>
            <a:pPr marL="300038" indent="-300038">
              <a:buAutoNum type="romanLcParenR"/>
            </a:pPr>
            <a:r>
              <a:rPr lang="en-CA" sz="1050" dirty="0">
                <a:solidFill>
                  <a:schemeClr val="accent4"/>
                </a:solidFill>
              </a:rPr>
              <a:t>Those who are not in our Community of Practice for Performance Measurement to whom we should be telling our story in order that they can benefit from our experience.</a:t>
            </a:r>
          </a:p>
          <a:p>
            <a:pPr marL="300038" indent="-300038">
              <a:buAutoNum type="romanLcParenR"/>
            </a:pPr>
            <a:endParaRPr lang="en-CA" sz="1050" dirty="0">
              <a:solidFill>
                <a:schemeClr val="accent4"/>
              </a:solidFill>
            </a:endParaRPr>
          </a:p>
          <a:p>
            <a:r>
              <a:rPr lang="en-CA" sz="1050" dirty="0">
                <a:solidFill>
                  <a:schemeClr val="accent4"/>
                </a:solidFill>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2899" y="3549650"/>
            <a:ext cx="2451101" cy="2451101"/>
          </a:xfrm>
          <a:prstGeom prst="rect">
            <a:avLst/>
          </a:prstGeom>
        </p:spPr>
      </p:pic>
    </p:spTree>
    <p:extLst>
      <p:ext uri="{BB962C8B-B14F-4D97-AF65-F5344CB8AC3E}">
        <p14:creationId xmlns:p14="http://schemas.microsoft.com/office/powerpoint/2010/main" val="108815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Repository</a:t>
            </a:r>
            <a:endParaRPr lang="en-CA" dirty="0"/>
          </a:p>
        </p:txBody>
      </p:sp>
      <p:sp>
        <p:nvSpPr>
          <p:cNvPr id="3" name="Content Placeholder 2"/>
          <p:cNvSpPr>
            <a:spLocks noGrp="1"/>
          </p:cNvSpPr>
          <p:nvPr>
            <p:ph idx="1"/>
          </p:nvPr>
        </p:nvSpPr>
        <p:spPr>
          <a:xfrm>
            <a:off x="165126" y="1056717"/>
            <a:ext cx="8581679" cy="3672070"/>
          </a:xfrm>
        </p:spPr>
        <p:txBody>
          <a:bodyPr/>
          <a:lstStyle/>
          <a:p>
            <a:pPr>
              <a:lnSpc>
                <a:spcPct val="150000"/>
              </a:lnSpc>
            </a:pPr>
            <a:r>
              <a:rPr lang="en-CA" sz="1200" dirty="0" smtClean="0"/>
              <a:t>BOP, PMR, PMT as a demonstration of the integration possibilities.  Experimental reports, demonstrations of data gathering for more than one or data gathering in phases.  Hybrid forms gathering data for more than one at a time.  Users transact with the collection not with the various report authorities. </a:t>
            </a:r>
          </a:p>
          <a:p>
            <a:pPr>
              <a:lnSpc>
                <a:spcPct val="150000"/>
              </a:lnSpc>
            </a:pPr>
            <a:r>
              <a:rPr lang="en-CA" sz="1200" dirty="0" smtClean="0"/>
              <a:t>Demonstration of how MRAP commitments can be gathered and included In the PMR reports.</a:t>
            </a:r>
          </a:p>
          <a:p>
            <a:pPr>
              <a:lnSpc>
                <a:spcPct val="150000"/>
              </a:lnSpc>
            </a:pPr>
            <a:r>
              <a:rPr lang="en-CA" sz="1200" dirty="0" smtClean="0"/>
              <a:t>How an employee base can be integrated with all the other planning data reducing more of the resource planning to drop down menus.</a:t>
            </a:r>
          </a:p>
          <a:p>
            <a:pPr>
              <a:lnSpc>
                <a:spcPct val="150000"/>
              </a:lnSpc>
            </a:pPr>
            <a:r>
              <a:rPr lang="en-CA" sz="1200" dirty="0" smtClean="0"/>
              <a:t>How this could be the place for all of CCDIC indicators and results to feed the PIP.  It would be the target of a automated sub-system capable of transparently receiving and importing indicator information.</a:t>
            </a:r>
          </a:p>
          <a:p>
            <a:pPr>
              <a:lnSpc>
                <a:spcPct val="150000"/>
              </a:lnSpc>
            </a:pPr>
            <a:r>
              <a:rPr lang="en-CA" sz="1200" dirty="0" smtClean="0"/>
              <a:t>CCDIC HR </a:t>
            </a:r>
            <a:r>
              <a:rPr lang="en-CA" sz="1200" dirty="0" err="1" smtClean="0"/>
              <a:t>dbs</a:t>
            </a:r>
            <a:r>
              <a:rPr lang="en-CA" sz="1200" dirty="0" smtClean="0"/>
              <a:t> is included.  This employee location, position, email and phone tracking information is used for continuity planning.  The data should be higher quality, timely in this more mature tool.</a:t>
            </a:r>
          </a:p>
          <a:p>
            <a:pPr>
              <a:lnSpc>
                <a:spcPct val="150000"/>
              </a:lnSpc>
            </a:pPr>
            <a:r>
              <a:rPr lang="en-CA" sz="1200" dirty="0" smtClean="0"/>
              <a:t>CCDIC Privacy queries should be kept here.  A collection of all of the questions about protected “B” data, it’s usage, transmission and storage would serve as a useful </a:t>
            </a:r>
            <a:r>
              <a:rPr lang="en-CA" sz="1200" dirty="0" err="1" smtClean="0"/>
              <a:t>tirage</a:t>
            </a:r>
            <a:r>
              <a:rPr lang="en-CA" sz="1200" dirty="0" smtClean="0"/>
              <a:t> of all of these questions creating a useful, comprehensive summary for the ATIP team.  We all must document our thoughts with respect to privacy issues anyway.  If we help the ATIP team we help ourselves.</a:t>
            </a:r>
          </a:p>
          <a:p>
            <a:pPr>
              <a:lnSpc>
                <a:spcPct val="150000"/>
              </a:lnSpc>
            </a:pPr>
            <a:r>
              <a:rPr lang="en-CA" sz="1200" dirty="0" smtClean="0"/>
              <a:t>A demonstration of the various ways and scope of resource data captured against milestones in an effort to address MVR and other activities.</a:t>
            </a:r>
          </a:p>
          <a:p>
            <a:pPr>
              <a:lnSpc>
                <a:spcPct val="150000"/>
              </a:lnSpc>
            </a:pPr>
            <a:r>
              <a:rPr lang="en-CA" sz="1200" dirty="0" smtClean="0"/>
              <a:t>An exploration of how Professional Service (Contracts) data tracking and scope could be managed and reported.</a:t>
            </a:r>
          </a:p>
          <a:p>
            <a:pPr>
              <a:lnSpc>
                <a:spcPct val="150000"/>
              </a:lnSpc>
            </a:pPr>
            <a:r>
              <a:rPr lang="en-CA" sz="1200" dirty="0" smtClean="0"/>
              <a:t>An example database </a:t>
            </a:r>
            <a:r>
              <a:rPr lang="en-CA" sz="1200" smtClean="0"/>
              <a:t>for attachments.  </a:t>
            </a:r>
            <a:endParaRPr lang="en-CA" sz="1200" dirty="0"/>
          </a:p>
        </p:txBody>
      </p:sp>
      <p:sp>
        <p:nvSpPr>
          <p:cNvPr id="4" name="Slide Number Placeholder 3"/>
          <p:cNvSpPr>
            <a:spLocks noGrp="1"/>
          </p:cNvSpPr>
          <p:nvPr>
            <p:ph type="sldNum" sz="quarter" idx="12"/>
          </p:nvPr>
        </p:nvSpPr>
        <p:spPr/>
        <p:txBody>
          <a:bodyPr/>
          <a:lstStyle/>
          <a:p>
            <a:fld id="{5E40D50F-0626-7A4B-A742-09CCAA5CF4F6}" type="slidenum">
              <a:rPr lang="en-CA" smtClean="0"/>
              <a:t>7</a:t>
            </a:fld>
            <a:endParaRPr lang="en-CA"/>
          </a:p>
        </p:txBody>
      </p:sp>
      <p:sp>
        <p:nvSpPr>
          <p:cNvPr id="5" name="Text Placeholder 4"/>
          <p:cNvSpPr>
            <a:spLocks noGrp="1"/>
          </p:cNvSpPr>
          <p:nvPr>
            <p:ph type="body" sz="quarter" idx="13"/>
          </p:nvPr>
        </p:nvSpPr>
        <p:spPr/>
        <p:txBody>
          <a:bodyPr/>
          <a:lstStyle/>
          <a:p>
            <a:r>
              <a:rPr lang="en-CA" dirty="0" smtClean="0"/>
              <a:t>Solutions	</a:t>
            </a:r>
            <a:endParaRPr lang="en-CA" dirty="0"/>
          </a:p>
        </p:txBody>
      </p:sp>
    </p:spTree>
    <p:extLst>
      <p:ext uri="{BB962C8B-B14F-4D97-AF65-F5344CB8AC3E}">
        <p14:creationId xmlns:p14="http://schemas.microsoft.com/office/powerpoint/2010/main" val="3996896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86238" y="1294028"/>
            <a:ext cx="937674" cy="42275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 name="Rectangle 2"/>
          <p:cNvSpPr/>
          <p:nvPr/>
        </p:nvSpPr>
        <p:spPr>
          <a:xfrm>
            <a:off x="288983" y="1976043"/>
            <a:ext cx="1016420" cy="300082"/>
          </a:xfrm>
          <a:prstGeom prst="rect">
            <a:avLst/>
          </a:prstGeom>
        </p:spPr>
        <p:txBody>
          <a:bodyPr wrap="square">
            <a:spAutoFit/>
          </a:bodyPr>
          <a:lstStyle/>
          <a:p>
            <a:pPr algn="ctr">
              <a:lnSpc>
                <a:spcPct val="150000"/>
              </a:lnSpc>
            </a:pPr>
            <a:r>
              <a:rPr lang="en-CA" sz="900" dirty="0">
                <a:solidFill>
                  <a:schemeClr val="bg1"/>
                </a:solidFill>
                <a:latin typeface="Arial" panose="020B0604020202020204" pitchFamily="34" charset="0"/>
                <a:cs typeface="Arial" panose="020B0604020202020204" pitchFamily="34" charset="0"/>
              </a:rPr>
              <a:t>Backlog</a:t>
            </a:r>
          </a:p>
        </p:txBody>
      </p:sp>
      <p:sp>
        <p:nvSpPr>
          <p:cNvPr id="4" name="Chevron 3"/>
          <p:cNvSpPr/>
          <p:nvPr/>
        </p:nvSpPr>
        <p:spPr>
          <a:xfrm>
            <a:off x="2940232" y="1298792"/>
            <a:ext cx="1728592" cy="4227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
        <p:nvSpPr>
          <p:cNvPr id="5" name="Rectangle 4"/>
          <p:cNvSpPr/>
          <p:nvPr/>
        </p:nvSpPr>
        <p:spPr>
          <a:xfrm>
            <a:off x="3059128" y="1339855"/>
            <a:ext cx="1465041" cy="300082"/>
          </a:xfrm>
          <a:prstGeom prst="rect">
            <a:avLst/>
          </a:prstGeom>
        </p:spPr>
        <p:txBody>
          <a:bodyPr wrap="square">
            <a:spAutoFit/>
          </a:bodyPr>
          <a:lstStyle/>
          <a:p>
            <a:pPr algn="ctr">
              <a:lnSpc>
                <a:spcPct val="150000"/>
              </a:lnSpc>
            </a:pPr>
            <a:r>
              <a:rPr lang="en-CA" sz="900" dirty="0">
                <a:solidFill>
                  <a:schemeClr val="bg1"/>
                </a:solidFill>
                <a:latin typeface="Arial" panose="020B0604020202020204" pitchFamily="34" charset="0"/>
                <a:cs typeface="Arial" panose="020B0604020202020204" pitchFamily="34" charset="0"/>
              </a:rPr>
              <a:t>Solution Design</a:t>
            </a:r>
          </a:p>
        </p:txBody>
      </p:sp>
      <p:sp>
        <p:nvSpPr>
          <p:cNvPr id="6" name="Chevron 5"/>
          <p:cNvSpPr/>
          <p:nvPr/>
        </p:nvSpPr>
        <p:spPr>
          <a:xfrm>
            <a:off x="4500225" y="1298792"/>
            <a:ext cx="2742949" cy="4227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
        <p:nvSpPr>
          <p:cNvPr id="7" name="Chevron 6"/>
          <p:cNvSpPr/>
          <p:nvPr/>
        </p:nvSpPr>
        <p:spPr>
          <a:xfrm>
            <a:off x="7086346" y="1300360"/>
            <a:ext cx="1728592" cy="4211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
        <p:nvSpPr>
          <p:cNvPr id="8" name="Rectangle 7"/>
          <p:cNvSpPr/>
          <p:nvPr/>
        </p:nvSpPr>
        <p:spPr>
          <a:xfrm>
            <a:off x="7052099" y="1341422"/>
            <a:ext cx="1465041" cy="300082"/>
          </a:xfrm>
          <a:prstGeom prst="rect">
            <a:avLst/>
          </a:prstGeom>
        </p:spPr>
        <p:txBody>
          <a:bodyPr wrap="square">
            <a:spAutoFit/>
          </a:bodyPr>
          <a:lstStyle/>
          <a:p>
            <a:pPr algn="ctr">
              <a:lnSpc>
                <a:spcPct val="150000"/>
              </a:lnSpc>
            </a:pPr>
            <a:r>
              <a:rPr lang="en-CA" sz="900" dirty="0">
                <a:solidFill>
                  <a:schemeClr val="bg1"/>
                </a:solidFill>
                <a:latin typeface="Arial" panose="020B0604020202020204" pitchFamily="34" charset="0"/>
                <a:cs typeface="Arial" panose="020B0604020202020204" pitchFamily="34" charset="0"/>
              </a:rPr>
              <a:t>UA Testing </a:t>
            </a:r>
          </a:p>
        </p:txBody>
      </p:sp>
      <p:sp>
        <p:nvSpPr>
          <p:cNvPr id="9" name="Rectangle 8"/>
          <p:cNvSpPr/>
          <p:nvPr/>
        </p:nvSpPr>
        <p:spPr>
          <a:xfrm>
            <a:off x="5344624" y="1336190"/>
            <a:ext cx="777118" cy="300082"/>
          </a:xfrm>
          <a:prstGeom prst="rect">
            <a:avLst/>
          </a:prstGeom>
        </p:spPr>
        <p:txBody>
          <a:bodyPr wrap="square">
            <a:spAutoFit/>
          </a:bodyPr>
          <a:lstStyle/>
          <a:p>
            <a:pPr algn="ctr">
              <a:lnSpc>
                <a:spcPct val="150000"/>
              </a:lnSpc>
            </a:pPr>
            <a:r>
              <a:rPr lang="en-CA" sz="900" dirty="0">
                <a:solidFill>
                  <a:schemeClr val="bg1"/>
                </a:solidFill>
                <a:latin typeface="Arial" panose="020B0604020202020204" pitchFamily="34" charset="0"/>
                <a:cs typeface="Arial" panose="020B0604020202020204" pitchFamily="34" charset="0"/>
              </a:rPr>
              <a:t>Build</a:t>
            </a:r>
          </a:p>
        </p:txBody>
      </p:sp>
      <p:sp>
        <p:nvSpPr>
          <p:cNvPr id="10" name="Chevron 9"/>
          <p:cNvSpPr/>
          <p:nvPr/>
        </p:nvSpPr>
        <p:spPr>
          <a:xfrm>
            <a:off x="1609782" y="1298792"/>
            <a:ext cx="1495108" cy="422754"/>
          </a:xfrm>
          <a:prstGeom prst="chevron">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
        <p:nvSpPr>
          <p:cNvPr id="11" name="Rectangle 10"/>
          <p:cNvSpPr/>
          <p:nvPr/>
        </p:nvSpPr>
        <p:spPr>
          <a:xfrm>
            <a:off x="1685972" y="1341422"/>
            <a:ext cx="1465041" cy="300082"/>
          </a:xfrm>
          <a:prstGeom prst="rect">
            <a:avLst/>
          </a:prstGeom>
          <a:noFill/>
        </p:spPr>
        <p:txBody>
          <a:bodyPr wrap="square">
            <a:spAutoFit/>
          </a:bodyPr>
          <a:lstStyle/>
          <a:p>
            <a:pPr algn="ctr">
              <a:lnSpc>
                <a:spcPct val="150000"/>
              </a:lnSpc>
            </a:pPr>
            <a:r>
              <a:rPr lang="en-CA" sz="900" dirty="0">
                <a:solidFill>
                  <a:schemeClr val="bg1"/>
                </a:solidFill>
                <a:latin typeface="Arial" panose="020B0604020202020204" pitchFamily="34" charset="0"/>
                <a:cs typeface="Arial" panose="020B0604020202020204" pitchFamily="34" charset="0"/>
              </a:rPr>
              <a:t>Operational Analysis</a:t>
            </a:r>
          </a:p>
        </p:txBody>
      </p:sp>
      <p:sp>
        <p:nvSpPr>
          <p:cNvPr id="14" name="Rectangle 13"/>
          <p:cNvSpPr/>
          <p:nvPr/>
        </p:nvSpPr>
        <p:spPr>
          <a:xfrm>
            <a:off x="7612527" y="3914485"/>
            <a:ext cx="1416722" cy="1806264"/>
          </a:xfrm>
          <a:prstGeom prst="rect">
            <a:avLst/>
          </a:prstGeom>
        </p:spPr>
        <p:txBody>
          <a:bodyPr wrap="square">
            <a:spAutoFit/>
          </a:bodyPr>
          <a:lstStyle/>
          <a:p>
            <a:pPr>
              <a:lnSpc>
                <a:spcPct val="150000"/>
              </a:lnSpc>
            </a:pPr>
            <a:r>
              <a:rPr lang="en-CA" sz="825" dirty="0">
                <a:latin typeface="Arial" panose="020B0604020202020204" pitchFamily="34" charset="0"/>
                <a:cs typeface="Arial" panose="020B0604020202020204" pitchFamily="34" charset="0"/>
              </a:rPr>
              <a:t>The stakeholders of the requirements or user stories witness the operation of the new spreadsheet elements in order to valid their own requirements / user stories (it did produce the change I wanted)</a:t>
            </a:r>
          </a:p>
        </p:txBody>
      </p:sp>
      <p:sp>
        <p:nvSpPr>
          <p:cNvPr id="15" name="Rectangle 14"/>
          <p:cNvSpPr/>
          <p:nvPr/>
        </p:nvSpPr>
        <p:spPr>
          <a:xfrm>
            <a:off x="1763740" y="1809557"/>
            <a:ext cx="1001995" cy="1044517"/>
          </a:xfrm>
          <a:prstGeom prst="rect">
            <a:avLst/>
          </a:prstGeom>
        </p:spPr>
        <p:txBody>
          <a:bodyPr wrap="square">
            <a:spAutoFit/>
          </a:bodyPr>
          <a:lstStyle/>
          <a:p>
            <a:pPr algn="ctr">
              <a:lnSpc>
                <a:spcPct val="150000"/>
              </a:lnSpc>
            </a:pPr>
            <a:r>
              <a:rPr lang="en-CA" sz="825" dirty="0">
                <a:latin typeface="Arial" panose="020B0604020202020204" pitchFamily="34" charset="0"/>
                <a:cs typeface="Arial" panose="020B0604020202020204" pitchFamily="34" charset="0"/>
              </a:rPr>
              <a:t>Scrum Master runs Sprint planning meeting with the Agile – Scrum team</a:t>
            </a:r>
          </a:p>
        </p:txBody>
      </p:sp>
      <p:sp>
        <p:nvSpPr>
          <p:cNvPr id="17" name="Rectangle 16"/>
          <p:cNvSpPr/>
          <p:nvPr/>
        </p:nvSpPr>
        <p:spPr>
          <a:xfrm>
            <a:off x="3198844" y="2308692"/>
            <a:ext cx="1105610" cy="3208571"/>
          </a:xfrm>
          <a:prstGeom prst="rect">
            <a:avLst/>
          </a:prstGeom>
          <a:ln>
            <a:solidFill>
              <a:schemeClr val="tx1"/>
            </a:solidFill>
          </a:ln>
        </p:spPr>
        <p:txBody>
          <a:bodyPr wrap="square">
            <a:spAutoFit/>
          </a:bodyPr>
          <a:lstStyle/>
          <a:p>
            <a:pPr>
              <a:lnSpc>
                <a:spcPct val="150000"/>
              </a:lnSpc>
            </a:pPr>
            <a:r>
              <a:rPr lang="en-CA" sz="750" dirty="0">
                <a:latin typeface="Arial" panose="020B0604020202020204" pitchFamily="34" charset="0"/>
                <a:cs typeface="Arial" panose="020B0604020202020204" pitchFamily="34" charset="0"/>
              </a:rPr>
              <a:t>Final solution methods can now be designed as  “As-Is” -&gt; “To-Be” change scenarios:</a:t>
            </a:r>
          </a:p>
          <a:p>
            <a:pPr marL="171450" indent="-171450">
              <a:lnSpc>
                <a:spcPct val="150000"/>
              </a:lnSpc>
              <a:buAutoNum type="arabicParenR"/>
            </a:pPr>
            <a:r>
              <a:rPr lang="en-CA" sz="750" dirty="0">
                <a:latin typeface="Arial" panose="020B0604020202020204" pitchFamily="34" charset="0"/>
                <a:cs typeface="Arial" panose="020B0604020202020204" pitchFamily="34" charset="0"/>
              </a:rPr>
              <a:t>New or modified  Excel commands with the intended  location references defined</a:t>
            </a:r>
          </a:p>
          <a:p>
            <a:pPr marL="171450" indent="-171450">
              <a:lnSpc>
                <a:spcPct val="150000"/>
              </a:lnSpc>
              <a:buAutoNum type="arabicParenR"/>
            </a:pPr>
            <a:r>
              <a:rPr lang="en-CA" sz="750" dirty="0">
                <a:latin typeface="Arial" panose="020B0604020202020204" pitchFamily="34" charset="0"/>
                <a:cs typeface="Arial" panose="020B0604020202020204" pitchFamily="34" charset="0"/>
              </a:rPr>
              <a:t>Process maps detailing the process changes</a:t>
            </a:r>
          </a:p>
          <a:p>
            <a:pPr marL="171450" indent="-171450">
              <a:lnSpc>
                <a:spcPct val="150000"/>
              </a:lnSpc>
              <a:buAutoNum type="arabicParenR"/>
            </a:pPr>
            <a:r>
              <a:rPr lang="en-CA" sz="750" dirty="0">
                <a:latin typeface="Arial" panose="020B0604020202020204" pitchFamily="34" charset="0"/>
                <a:cs typeface="Arial" panose="020B0604020202020204" pitchFamily="34" charset="0"/>
              </a:rPr>
              <a:t>Data maps of the location changes</a:t>
            </a:r>
          </a:p>
          <a:p>
            <a:pPr marL="171450" indent="-171450">
              <a:lnSpc>
                <a:spcPct val="150000"/>
              </a:lnSpc>
              <a:buAutoNum type="arabicParenR"/>
            </a:pPr>
            <a:r>
              <a:rPr lang="en-CA" sz="750" dirty="0">
                <a:latin typeface="Arial" panose="020B0604020202020204" pitchFamily="34" charset="0"/>
                <a:cs typeface="Arial" panose="020B0604020202020204" pitchFamily="34" charset="0"/>
              </a:rPr>
              <a:t>Data Path changes</a:t>
            </a:r>
          </a:p>
        </p:txBody>
      </p:sp>
      <p:sp>
        <p:nvSpPr>
          <p:cNvPr id="18" name="Rectangle 17"/>
          <p:cNvSpPr/>
          <p:nvPr/>
        </p:nvSpPr>
        <p:spPr>
          <a:xfrm>
            <a:off x="4832932" y="4451539"/>
            <a:ext cx="2016668" cy="1425390"/>
          </a:xfrm>
          <a:prstGeom prst="rect">
            <a:avLst/>
          </a:prstGeom>
        </p:spPr>
        <p:txBody>
          <a:bodyPr wrap="square">
            <a:spAutoFit/>
          </a:bodyPr>
          <a:lstStyle/>
          <a:p>
            <a:pPr>
              <a:lnSpc>
                <a:spcPct val="150000"/>
              </a:lnSpc>
            </a:pPr>
            <a:r>
              <a:rPr lang="en-CA" sz="825" dirty="0">
                <a:latin typeface="Arial" panose="020B0604020202020204" pitchFamily="34" charset="0"/>
                <a:cs typeface="Arial" panose="020B0604020202020204" pitchFamily="34" charset="0"/>
              </a:rPr>
              <a:t>The prototype spreadsheet construction continues by using the Solution Design enabling</a:t>
            </a:r>
          </a:p>
          <a:p>
            <a:pPr>
              <a:lnSpc>
                <a:spcPct val="150000"/>
              </a:lnSpc>
            </a:pPr>
            <a:r>
              <a:rPr lang="en-CA" sz="825" dirty="0">
                <a:latin typeface="Arial" panose="020B0604020202020204" pitchFamily="34" charset="0"/>
                <a:cs typeface="Arial" panose="020B0604020202020204" pitchFamily="34" charset="0"/>
              </a:rPr>
              <a:t>information to guide the developers as they add the newly designed elements from  the Sprint Increment to the growing prototype.</a:t>
            </a:r>
          </a:p>
        </p:txBody>
      </p:sp>
      <p:sp>
        <p:nvSpPr>
          <p:cNvPr id="21" name="Curved Right Arrow 20"/>
          <p:cNvSpPr/>
          <p:nvPr/>
        </p:nvSpPr>
        <p:spPr>
          <a:xfrm flipH="1" flipV="1">
            <a:off x="5723226" y="2642221"/>
            <a:ext cx="369012" cy="565449"/>
          </a:xfrm>
          <a:prstGeom prst="curvedRightArrow">
            <a:avLst>
              <a:gd name="adj1" fmla="val 25000"/>
              <a:gd name="adj2" fmla="val 49999"/>
              <a:gd name="adj3" fmla="val 333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
        <p:nvSpPr>
          <p:cNvPr id="22" name="Curved Right Arrow 21"/>
          <p:cNvSpPr/>
          <p:nvPr/>
        </p:nvSpPr>
        <p:spPr>
          <a:xfrm>
            <a:off x="5228079" y="2726100"/>
            <a:ext cx="462671" cy="564343"/>
          </a:xfrm>
          <a:prstGeom prst="curvedRightArrow">
            <a:avLst>
              <a:gd name="adj1" fmla="val 25000"/>
              <a:gd name="adj2" fmla="val 49999"/>
              <a:gd name="adj3" fmla="val 333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
        <p:nvSpPr>
          <p:cNvPr id="25" name="Right Arrow 24"/>
          <p:cNvSpPr/>
          <p:nvPr/>
        </p:nvSpPr>
        <p:spPr>
          <a:xfrm>
            <a:off x="6092238" y="3129492"/>
            <a:ext cx="812405" cy="206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6" name="TextBox 25"/>
          <p:cNvSpPr txBox="1"/>
          <p:nvPr/>
        </p:nvSpPr>
        <p:spPr>
          <a:xfrm>
            <a:off x="5452707" y="3249334"/>
            <a:ext cx="777118" cy="415498"/>
          </a:xfrm>
          <a:prstGeom prst="rect">
            <a:avLst/>
          </a:prstGeom>
          <a:noFill/>
        </p:spPr>
        <p:txBody>
          <a:bodyPr wrap="square" rtlCol="0">
            <a:spAutoFit/>
          </a:bodyPr>
          <a:lstStyle/>
          <a:p>
            <a:pPr algn="ctr"/>
            <a:r>
              <a:rPr lang="en-CA" sz="1050" b="1" dirty="0"/>
              <a:t>5 Day Sprint</a:t>
            </a:r>
          </a:p>
        </p:txBody>
      </p:sp>
      <p:sp>
        <p:nvSpPr>
          <p:cNvPr id="27" name="Curved Right Arrow 26"/>
          <p:cNvSpPr/>
          <p:nvPr/>
        </p:nvSpPr>
        <p:spPr>
          <a:xfrm flipH="1" flipV="1">
            <a:off x="6332023" y="2550042"/>
            <a:ext cx="249459" cy="308794"/>
          </a:xfrm>
          <a:prstGeom prst="curvedRightArrow">
            <a:avLst>
              <a:gd name="adj1" fmla="val 25000"/>
              <a:gd name="adj2" fmla="val 49999"/>
              <a:gd name="adj3" fmla="val 33376"/>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
        <p:nvSpPr>
          <p:cNvPr id="28" name="Curved Right Arrow 27"/>
          <p:cNvSpPr/>
          <p:nvPr/>
        </p:nvSpPr>
        <p:spPr>
          <a:xfrm>
            <a:off x="6045266" y="2550041"/>
            <a:ext cx="275759" cy="355226"/>
          </a:xfrm>
          <a:prstGeom prst="curvedRightArrow">
            <a:avLst>
              <a:gd name="adj1" fmla="val 25000"/>
              <a:gd name="adj2" fmla="val 49999"/>
              <a:gd name="adj3" fmla="val 33376"/>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
        <p:nvSpPr>
          <p:cNvPr id="29" name="TextBox 28"/>
          <p:cNvSpPr txBox="1"/>
          <p:nvPr/>
        </p:nvSpPr>
        <p:spPr>
          <a:xfrm>
            <a:off x="5943464" y="2068316"/>
            <a:ext cx="777118" cy="415498"/>
          </a:xfrm>
          <a:prstGeom prst="rect">
            <a:avLst/>
          </a:prstGeom>
          <a:noFill/>
        </p:spPr>
        <p:txBody>
          <a:bodyPr wrap="square" rtlCol="0">
            <a:spAutoFit/>
          </a:bodyPr>
          <a:lstStyle/>
          <a:p>
            <a:pPr algn="ctr"/>
            <a:r>
              <a:rPr lang="en-CA" sz="1050" b="1" dirty="0"/>
              <a:t>Daily Scrum</a:t>
            </a:r>
          </a:p>
        </p:txBody>
      </p:sp>
      <p:sp>
        <p:nvSpPr>
          <p:cNvPr id="30" name="Rounded Rectangle 29"/>
          <p:cNvSpPr/>
          <p:nvPr/>
        </p:nvSpPr>
        <p:spPr>
          <a:xfrm>
            <a:off x="942784" y="2369768"/>
            <a:ext cx="453699" cy="1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1" name="Rounded Rectangle 30"/>
          <p:cNvSpPr/>
          <p:nvPr/>
        </p:nvSpPr>
        <p:spPr>
          <a:xfrm>
            <a:off x="944350" y="2502857"/>
            <a:ext cx="453699" cy="11451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2" name="Rounded Rectangle 31"/>
          <p:cNvSpPr/>
          <p:nvPr/>
        </p:nvSpPr>
        <p:spPr>
          <a:xfrm>
            <a:off x="944350" y="2634380"/>
            <a:ext cx="453699" cy="11451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4" name="Rounded Rectangle 33"/>
          <p:cNvSpPr/>
          <p:nvPr/>
        </p:nvSpPr>
        <p:spPr>
          <a:xfrm>
            <a:off x="951775" y="2908387"/>
            <a:ext cx="453699" cy="11451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5" name="Rounded Rectangle 34"/>
          <p:cNvSpPr/>
          <p:nvPr/>
        </p:nvSpPr>
        <p:spPr>
          <a:xfrm>
            <a:off x="956876" y="3041476"/>
            <a:ext cx="453699" cy="11451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6" name="Rounded Rectangle 35"/>
          <p:cNvSpPr/>
          <p:nvPr/>
        </p:nvSpPr>
        <p:spPr>
          <a:xfrm>
            <a:off x="963139" y="3179261"/>
            <a:ext cx="453699" cy="1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7" name="Rounded Rectangle 36"/>
          <p:cNvSpPr/>
          <p:nvPr/>
        </p:nvSpPr>
        <p:spPr>
          <a:xfrm>
            <a:off x="964705" y="3312350"/>
            <a:ext cx="453699" cy="11451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8" name="Rounded Rectangle 37"/>
          <p:cNvSpPr/>
          <p:nvPr/>
        </p:nvSpPr>
        <p:spPr>
          <a:xfrm>
            <a:off x="964705" y="3443873"/>
            <a:ext cx="453699" cy="11451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9" name="Rounded Rectangle 38"/>
          <p:cNvSpPr/>
          <p:nvPr/>
        </p:nvSpPr>
        <p:spPr>
          <a:xfrm>
            <a:off x="966271" y="3576962"/>
            <a:ext cx="453699" cy="1145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0" name="Rounded Rectangle 39"/>
          <p:cNvSpPr/>
          <p:nvPr/>
        </p:nvSpPr>
        <p:spPr>
          <a:xfrm>
            <a:off x="972130" y="3717880"/>
            <a:ext cx="453699" cy="11451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1" name="Rounded Rectangle 40"/>
          <p:cNvSpPr/>
          <p:nvPr/>
        </p:nvSpPr>
        <p:spPr>
          <a:xfrm>
            <a:off x="977231" y="3850969"/>
            <a:ext cx="453699" cy="11451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2" name="Rounded Rectangle 41"/>
          <p:cNvSpPr/>
          <p:nvPr/>
        </p:nvSpPr>
        <p:spPr>
          <a:xfrm>
            <a:off x="981928" y="3996583"/>
            <a:ext cx="453699" cy="1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3" name="Rounded Rectangle 42"/>
          <p:cNvSpPr/>
          <p:nvPr/>
        </p:nvSpPr>
        <p:spPr>
          <a:xfrm>
            <a:off x="983494" y="4129672"/>
            <a:ext cx="453699" cy="11451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4" name="Rounded Rectangle 43"/>
          <p:cNvSpPr/>
          <p:nvPr/>
        </p:nvSpPr>
        <p:spPr>
          <a:xfrm>
            <a:off x="983494" y="4261195"/>
            <a:ext cx="453699" cy="11451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5" name="Rounded Rectangle 44"/>
          <p:cNvSpPr/>
          <p:nvPr/>
        </p:nvSpPr>
        <p:spPr>
          <a:xfrm>
            <a:off x="985060" y="4394284"/>
            <a:ext cx="453699" cy="1145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6" name="Rounded Rectangle 45"/>
          <p:cNvSpPr/>
          <p:nvPr/>
        </p:nvSpPr>
        <p:spPr>
          <a:xfrm>
            <a:off x="990919" y="4535201"/>
            <a:ext cx="453699" cy="11451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7" name="Rounded Rectangle 46"/>
          <p:cNvSpPr/>
          <p:nvPr/>
        </p:nvSpPr>
        <p:spPr>
          <a:xfrm>
            <a:off x="996020" y="4668290"/>
            <a:ext cx="453699" cy="11451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8" name="Rounded Rectangle 47"/>
          <p:cNvSpPr/>
          <p:nvPr/>
        </p:nvSpPr>
        <p:spPr>
          <a:xfrm>
            <a:off x="1002283" y="4806076"/>
            <a:ext cx="453699" cy="1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9" name="Rounded Rectangle 48"/>
          <p:cNvSpPr/>
          <p:nvPr/>
        </p:nvSpPr>
        <p:spPr>
          <a:xfrm>
            <a:off x="1003849" y="4939165"/>
            <a:ext cx="453699" cy="11451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0" name="Rounded Rectangle 49"/>
          <p:cNvSpPr/>
          <p:nvPr/>
        </p:nvSpPr>
        <p:spPr>
          <a:xfrm>
            <a:off x="1003849" y="5070688"/>
            <a:ext cx="453699" cy="11451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1" name="Rounded Rectangle 50"/>
          <p:cNvSpPr/>
          <p:nvPr/>
        </p:nvSpPr>
        <p:spPr>
          <a:xfrm>
            <a:off x="1005415" y="5203777"/>
            <a:ext cx="453699" cy="1145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2" name="Rounded Rectangle 51"/>
          <p:cNvSpPr/>
          <p:nvPr/>
        </p:nvSpPr>
        <p:spPr>
          <a:xfrm>
            <a:off x="1011274" y="5344694"/>
            <a:ext cx="453699" cy="11451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3" name="Rounded Rectangle 52"/>
          <p:cNvSpPr/>
          <p:nvPr/>
        </p:nvSpPr>
        <p:spPr>
          <a:xfrm>
            <a:off x="1016375" y="5477783"/>
            <a:ext cx="453699" cy="11451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4" name="Rounded Rectangle 53"/>
          <p:cNvSpPr/>
          <p:nvPr/>
        </p:nvSpPr>
        <p:spPr>
          <a:xfrm>
            <a:off x="2029013" y="3509734"/>
            <a:ext cx="402014" cy="13445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56" name="Straight Arrow Connector 55"/>
          <p:cNvCxnSpPr/>
          <p:nvPr/>
        </p:nvCxnSpPr>
        <p:spPr>
          <a:xfrm>
            <a:off x="1396483" y="2868629"/>
            <a:ext cx="599318" cy="632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763740" y="2855931"/>
            <a:ext cx="923954" cy="738664"/>
          </a:xfrm>
          <a:prstGeom prst="rect">
            <a:avLst/>
          </a:prstGeom>
          <a:noFill/>
        </p:spPr>
        <p:txBody>
          <a:bodyPr wrap="square" rtlCol="0">
            <a:spAutoFit/>
          </a:bodyPr>
          <a:lstStyle/>
          <a:p>
            <a:pPr algn="ctr"/>
            <a:r>
              <a:rPr lang="en-CA" sz="1050" b="1" dirty="0"/>
              <a:t>Increment selected for this Sprint</a:t>
            </a:r>
          </a:p>
        </p:txBody>
      </p:sp>
      <p:sp>
        <p:nvSpPr>
          <p:cNvPr id="61" name="Snip Single Corner Rectangle 60"/>
          <p:cNvSpPr/>
          <p:nvPr/>
        </p:nvSpPr>
        <p:spPr>
          <a:xfrm flipH="1">
            <a:off x="6383983" y="3755119"/>
            <a:ext cx="366502" cy="152429"/>
          </a:xfrm>
          <a:prstGeom prst="snip1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65" name="Straight Arrow Connector 64"/>
          <p:cNvCxnSpPr/>
          <p:nvPr/>
        </p:nvCxnSpPr>
        <p:spPr>
          <a:xfrm>
            <a:off x="2468059" y="3576962"/>
            <a:ext cx="682954" cy="109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Flowchart: Internal Storage 66"/>
          <p:cNvSpPr/>
          <p:nvPr/>
        </p:nvSpPr>
        <p:spPr>
          <a:xfrm>
            <a:off x="4684443" y="3634217"/>
            <a:ext cx="436874" cy="331263"/>
          </a:xfrm>
          <a:prstGeom prst="flowChartInternalStorag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68" name="Straight Arrow Connector 67"/>
          <p:cNvCxnSpPr/>
          <p:nvPr/>
        </p:nvCxnSpPr>
        <p:spPr>
          <a:xfrm>
            <a:off x="4414881" y="3796159"/>
            <a:ext cx="2202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251946" y="3816121"/>
            <a:ext cx="1028016" cy="1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464156" y="4001809"/>
            <a:ext cx="968479" cy="415498"/>
          </a:xfrm>
          <a:prstGeom prst="rect">
            <a:avLst/>
          </a:prstGeom>
          <a:noFill/>
        </p:spPr>
        <p:txBody>
          <a:bodyPr wrap="square" rtlCol="0">
            <a:spAutoFit/>
          </a:bodyPr>
          <a:lstStyle/>
          <a:p>
            <a:pPr algn="ctr"/>
            <a:r>
              <a:rPr lang="en-CA" sz="1050" b="1" dirty="0"/>
              <a:t>Solution Description</a:t>
            </a:r>
          </a:p>
        </p:txBody>
      </p:sp>
      <p:sp>
        <p:nvSpPr>
          <p:cNvPr id="73" name="TextBox 72"/>
          <p:cNvSpPr txBox="1"/>
          <p:nvPr/>
        </p:nvSpPr>
        <p:spPr>
          <a:xfrm>
            <a:off x="6162804" y="3940773"/>
            <a:ext cx="968479" cy="415498"/>
          </a:xfrm>
          <a:prstGeom prst="rect">
            <a:avLst/>
          </a:prstGeom>
          <a:noFill/>
        </p:spPr>
        <p:txBody>
          <a:bodyPr wrap="square" rtlCol="0">
            <a:spAutoFit/>
          </a:bodyPr>
          <a:lstStyle/>
          <a:p>
            <a:pPr algn="ctr"/>
            <a:r>
              <a:rPr lang="en-CA" sz="1050" b="1" dirty="0"/>
              <a:t>Changes Committed</a:t>
            </a:r>
          </a:p>
        </p:txBody>
      </p:sp>
      <p:cxnSp>
        <p:nvCxnSpPr>
          <p:cNvPr id="74" name="Straight Arrow Connector 73"/>
          <p:cNvCxnSpPr/>
          <p:nvPr/>
        </p:nvCxnSpPr>
        <p:spPr>
          <a:xfrm flipV="1">
            <a:off x="6967715" y="3041475"/>
            <a:ext cx="764327" cy="733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6" name="Picture 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2042" y="2240395"/>
            <a:ext cx="782504" cy="782504"/>
          </a:xfrm>
          <a:prstGeom prst="rect">
            <a:avLst/>
          </a:prstGeom>
          <a:solidFill>
            <a:schemeClr val="bg1"/>
          </a:solidFill>
        </p:spPr>
      </p:pic>
      <p:sp>
        <p:nvSpPr>
          <p:cNvPr id="77" name="TextBox 76"/>
          <p:cNvSpPr txBox="1"/>
          <p:nvPr/>
        </p:nvSpPr>
        <p:spPr>
          <a:xfrm>
            <a:off x="7768462" y="3127231"/>
            <a:ext cx="968479" cy="577081"/>
          </a:xfrm>
          <a:prstGeom prst="rect">
            <a:avLst/>
          </a:prstGeom>
          <a:noFill/>
        </p:spPr>
        <p:txBody>
          <a:bodyPr wrap="square" rtlCol="0">
            <a:spAutoFit/>
          </a:bodyPr>
          <a:lstStyle/>
          <a:p>
            <a:pPr algn="ctr"/>
            <a:r>
              <a:rPr lang="en-CA" sz="1050" b="1" dirty="0"/>
              <a:t>Growing Testable prototype</a:t>
            </a:r>
          </a:p>
        </p:txBody>
      </p:sp>
      <p:sp>
        <p:nvSpPr>
          <p:cNvPr id="62" name="Right Arrow 61"/>
          <p:cNvSpPr/>
          <p:nvPr/>
        </p:nvSpPr>
        <p:spPr>
          <a:xfrm>
            <a:off x="4480604" y="3179260"/>
            <a:ext cx="812405" cy="206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3" name="Chevron 62"/>
          <p:cNvSpPr/>
          <p:nvPr/>
        </p:nvSpPr>
        <p:spPr>
          <a:xfrm>
            <a:off x="853142" y="1298117"/>
            <a:ext cx="929103" cy="422754"/>
          </a:xfrm>
          <a:prstGeom prst="chevron">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
        <p:nvSpPr>
          <p:cNvPr id="19" name="Rectangle 18"/>
          <p:cNvSpPr/>
          <p:nvPr/>
        </p:nvSpPr>
        <p:spPr>
          <a:xfrm>
            <a:off x="325520" y="1319450"/>
            <a:ext cx="671979" cy="230832"/>
          </a:xfrm>
          <a:prstGeom prst="rect">
            <a:avLst/>
          </a:prstGeom>
        </p:spPr>
        <p:txBody>
          <a:bodyPr wrap="none">
            <a:spAutoFit/>
          </a:bodyPr>
          <a:lstStyle/>
          <a:p>
            <a:r>
              <a:rPr lang="en-CA" sz="900" dirty="0">
                <a:solidFill>
                  <a:schemeClr val="bg1"/>
                </a:solidFill>
                <a:latin typeface="Arial" panose="020B0604020202020204" pitchFamily="34" charset="0"/>
                <a:cs typeface="Arial" panose="020B0604020202020204" pitchFamily="34" charset="0"/>
              </a:rPr>
              <a:t>Strategic </a:t>
            </a:r>
            <a:endParaRPr lang="en-CA" sz="900" dirty="0"/>
          </a:p>
        </p:txBody>
      </p:sp>
      <p:sp>
        <p:nvSpPr>
          <p:cNvPr id="66" name="Rectangle 65"/>
          <p:cNvSpPr/>
          <p:nvPr/>
        </p:nvSpPr>
        <p:spPr>
          <a:xfrm>
            <a:off x="1076974" y="1335200"/>
            <a:ext cx="614271" cy="230832"/>
          </a:xfrm>
          <a:prstGeom prst="rect">
            <a:avLst/>
          </a:prstGeom>
        </p:spPr>
        <p:txBody>
          <a:bodyPr wrap="none">
            <a:spAutoFit/>
          </a:bodyPr>
          <a:lstStyle/>
          <a:p>
            <a:r>
              <a:rPr lang="en-CA" sz="900" dirty="0">
                <a:solidFill>
                  <a:schemeClr val="bg1"/>
                </a:solidFill>
                <a:latin typeface="Arial" panose="020B0604020202020204" pitchFamily="34" charset="0"/>
                <a:cs typeface="Arial" panose="020B0604020202020204" pitchFamily="34" charset="0"/>
              </a:rPr>
              <a:t>Tactical </a:t>
            </a:r>
            <a:endParaRPr lang="en-CA" sz="900" dirty="0"/>
          </a:p>
        </p:txBody>
      </p:sp>
      <p:sp>
        <p:nvSpPr>
          <p:cNvPr id="69" name="Rectangle 68"/>
          <p:cNvSpPr/>
          <p:nvPr/>
        </p:nvSpPr>
        <p:spPr>
          <a:xfrm>
            <a:off x="325520" y="1459063"/>
            <a:ext cx="614271" cy="230832"/>
          </a:xfrm>
          <a:prstGeom prst="rect">
            <a:avLst/>
          </a:prstGeom>
        </p:spPr>
        <p:txBody>
          <a:bodyPr wrap="none">
            <a:spAutoFit/>
          </a:bodyPr>
          <a:lstStyle/>
          <a:p>
            <a:r>
              <a:rPr lang="en-CA" sz="900" dirty="0">
                <a:solidFill>
                  <a:schemeClr val="bg1"/>
                </a:solidFill>
                <a:latin typeface="Arial" panose="020B0604020202020204" pitchFamily="34" charset="0"/>
                <a:cs typeface="Arial" panose="020B0604020202020204" pitchFamily="34" charset="0"/>
              </a:rPr>
              <a:t>Analysis</a:t>
            </a:r>
            <a:endParaRPr lang="en-CA" sz="900" dirty="0"/>
          </a:p>
        </p:txBody>
      </p:sp>
      <p:sp>
        <p:nvSpPr>
          <p:cNvPr id="71" name="Rectangle 70"/>
          <p:cNvSpPr/>
          <p:nvPr/>
        </p:nvSpPr>
        <p:spPr>
          <a:xfrm>
            <a:off x="1063970" y="1466600"/>
            <a:ext cx="614271" cy="230832"/>
          </a:xfrm>
          <a:prstGeom prst="rect">
            <a:avLst/>
          </a:prstGeom>
        </p:spPr>
        <p:txBody>
          <a:bodyPr wrap="none">
            <a:spAutoFit/>
          </a:bodyPr>
          <a:lstStyle/>
          <a:p>
            <a:r>
              <a:rPr lang="en-CA" sz="900" dirty="0">
                <a:solidFill>
                  <a:schemeClr val="bg1"/>
                </a:solidFill>
                <a:latin typeface="Arial" panose="020B0604020202020204" pitchFamily="34" charset="0"/>
                <a:cs typeface="Arial" panose="020B0604020202020204" pitchFamily="34" charset="0"/>
              </a:rPr>
              <a:t>Analysis</a:t>
            </a:r>
            <a:endParaRPr lang="en-CA" sz="900" dirty="0"/>
          </a:p>
        </p:txBody>
      </p:sp>
      <p:sp>
        <p:nvSpPr>
          <p:cNvPr id="75" name="Rounded Rectangle 74"/>
          <p:cNvSpPr/>
          <p:nvPr/>
        </p:nvSpPr>
        <p:spPr>
          <a:xfrm>
            <a:off x="951100" y="2772205"/>
            <a:ext cx="453699" cy="11451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8" name="Rectangle 77"/>
          <p:cNvSpPr/>
          <p:nvPr/>
        </p:nvSpPr>
        <p:spPr>
          <a:xfrm>
            <a:off x="-68767" y="1955423"/>
            <a:ext cx="1001995" cy="4091505"/>
          </a:xfrm>
          <a:prstGeom prst="rect">
            <a:avLst/>
          </a:prstGeom>
        </p:spPr>
        <p:txBody>
          <a:bodyPr wrap="square">
            <a:spAutoFit/>
          </a:bodyPr>
          <a:lstStyle/>
          <a:p>
            <a:pPr algn="ctr">
              <a:lnSpc>
                <a:spcPct val="150000"/>
              </a:lnSpc>
            </a:pPr>
            <a:r>
              <a:rPr lang="en-CA" sz="825" dirty="0">
                <a:latin typeface="Arial" panose="020B0604020202020204" pitchFamily="34" charset="0"/>
                <a:cs typeface="Arial" panose="020B0604020202020204" pitchFamily="34" charset="0"/>
              </a:rPr>
              <a:t>Evaluations</a:t>
            </a:r>
          </a:p>
          <a:p>
            <a:pPr algn="ctr">
              <a:lnSpc>
                <a:spcPct val="150000"/>
              </a:lnSpc>
            </a:pPr>
            <a:r>
              <a:rPr lang="en-CA" sz="825" dirty="0">
                <a:latin typeface="Arial" panose="020B0604020202020204" pitchFamily="34" charset="0"/>
                <a:cs typeface="Arial" panose="020B0604020202020204" pitchFamily="34" charset="0"/>
              </a:rPr>
              <a:t/>
            </a:r>
            <a:br>
              <a:rPr lang="en-CA" sz="825" dirty="0">
                <a:latin typeface="Arial" panose="020B0604020202020204" pitchFamily="34" charset="0"/>
                <a:cs typeface="Arial" panose="020B0604020202020204" pitchFamily="34" charset="0"/>
              </a:rPr>
            </a:br>
            <a:r>
              <a:rPr lang="en-CA" sz="825" dirty="0">
                <a:latin typeface="Arial" panose="020B0604020202020204" pitchFamily="34" charset="0"/>
                <a:cs typeface="Arial" panose="020B0604020202020204" pitchFamily="34" charset="0"/>
              </a:rPr>
              <a:t>Inventories</a:t>
            </a:r>
          </a:p>
          <a:p>
            <a:pPr algn="ctr">
              <a:lnSpc>
                <a:spcPct val="150000"/>
              </a:lnSpc>
            </a:pPr>
            <a:endParaRPr lang="en-CA" sz="825" dirty="0">
              <a:latin typeface="Arial" panose="020B0604020202020204" pitchFamily="34" charset="0"/>
              <a:cs typeface="Arial" panose="020B0604020202020204" pitchFamily="34" charset="0"/>
            </a:endParaRPr>
          </a:p>
          <a:p>
            <a:pPr algn="ctr">
              <a:lnSpc>
                <a:spcPct val="150000"/>
              </a:lnSpc>
            </a:pPr>
            <a:r>
              <a:rPr lang="en-CA" sz="825" dirty="0">
                <a:latin typeface="Arial" panose="020B0604020202020204" pitchFamily="34" charset="0"/>
                <a:cs typeface="Arial" panose="020B0604020202020204" pitchFamily="34" charset="0"/>
              </a:rPr>
              <a:t>Business Goals</a:t>
            </a:r>
          </a:p>
          <a:p>
            <a:pPr algn="ctr">
              <a:lnSpc>
                <a:spcPct val="150000"/>
              </a:lnSpc>
            </a:pPr>
            <a:r>
              <a:rPr lang="en-CA" sz="825" dirty="0">
                <a:latin typeface="Arial" panose="020B0604020202020204" pitchFamily="34" charset="0"/>
                <a:cs typeface="Arial" panose="020B0604020202020204" pitchFamily="34" charset="0"/>
              </a:rPr>
              <a:t/>
            </a:r>
            <a:br>
              <a:rPr lang="en-CA" sz="825" dirty="0">
                <a:latin typeface="Arial" panose="020B0604020202020204" pitchFamily="34" charset="0"/>
                <a:cs typeface="Arial" panose="020B0604020202020204" pitchFamily="34" charset="0"/>
              </a:rPr>
            </a:br>
            <a:r>
              <a:rPr lang="en-CA" sz="825" dirty="0">
                <a:latin typeface="Arial" panose="020B0604020202020204" pitchFamily="34" charset="0"/>
                <a:cs typeface="Arial" panose="020B0604020202020204" pitchFamily="34" charset="0"/>
              </a:rPr>
              <a:t>Needs Assessments</a:t>
            </a:r>
          </a:p>
          <a:p>
            <a:pPr algn="ctr">
              <a:lnSpc>
                <a:spcPct val="150000"/>
              </a:lnSpc>
            </a:pPr>
            <a:endParaRPr lang="en-CA" sz="825" dirty="0">
              <a:latin typeface="Arial" panose="020B0604020202020204" pitchFamily="34" charset="0"/>
              <a:cs typeface="Arial" panose="020B0604020202020204" pitchFamily="34" charset="0"/>
            </a:endParaRPr>
          </a:p>
          <a:p>
            <a:pPr algn="ctr">
              <a:lnSpc>
                <a:spcPct val="150000"/>
              </a:lnSpc>
            </a:pPr>
            <a:r>
              <a:rPr lang="en-CA" sz="825" dirty="0">
                <a:latin typeface="Arial" panose="020B0604020202020204" pitchFamily="34" charset="0"/>
                <a:cs typeface="Arial" panose="020B0604020202020204" pitchFamily="34" charset="0"/>
              </a:rPr>
              <a:t>Opportunity Assessments</a:t>
            </a:r>
          </a:p>
          <a:p>
            <a:pPr algn="ctr">
              <a:lnSpc>
                <a:spcPct val="150000"/>
              </a:lnSpc>
            </a:pPr>
            <a:endParaRPr lang="en-CA" sz="825" dirty="0">
              <a:latin typeface="Arial" panose="020B0604020202020204" pitchFamily="34" charset="0"/>
              <a:cs typeface="Arial" panose="020B0604020202020204" pitchFamily="34" charset="0"/>
            </a:endParaRPr>
          </a:p>
          <a:p>
            <a:pPr algn="ctr">
              <a:lnSpc>
                <a:spcPct val="150000"/>
              </a:lnSpc>
            </a:pPr>
            <a:r>
              <a:rPr lang="en-CA" sz="825" dirty="0">
                <a:latin typeface="Arial" panose="020B0604020202020204" pitchFamily="34" charset="0"/>
                <a:cs typeface="Arial" panose="020B0604020202020204" pitchFamily="34" charset="0"/>
              </a:rPr>
              <a:t>Business Requirements</a:t>
            </a:r>
          </a:p>
          <a:p>
            <a:pPr algn="ctr">
              <a:lnSpc>
                <a:spcPct val="150000"/>
              </a:lnSpc>
            </a:pPr>
            <a:endParaRPr lang="en-CA" sz="825" dirty="0">
              <a:latin typeface="Arial" panose="020B0604020202020204" pitchFamily="34" charset="0"/>
              <a:cs typeface="Arial" panose="020B0604020202020204" pitchFamily="34" charset="0"/>
            </a:endParaRPr>
          </a:p>
          <a:p>
            <a:pPr algn="ctr">
              <a:lnSpc>
                <a:spcPct val="150000"/>
              </a:lnSpc>
            </a:pPr>
            <a:r>
              <a:rPr lang="en-CA" sz="825" dirty="0">
                <a:latin typeface="Arial" panose="020B0604020202020204" pitchFamily="34" charset="0"/>
                <a:cs typeface="Arial" panose="020B0604020202020204" pitchFamily="34" charset="0"/>
              </a:rPr>
              <a:t>Past Studies</a:t>
            </a:r>
          </a:p>
          <a:p>
            <a:pPr algn="ctr">
              <a:lnSpc>
                <a:spcPct val="150000"/>
              </a:lnSpc>
            </a:pPr>
            <a:endParaRPr lang="en-CA" sz="825" dirty="0">
              <a:latin typeface="Arial" panose="020B0604020202020204" pitchFamily="34" charset="0"/>
              <a:cs typeface="Arial" panose="020B0604020202020204" pitchFamily="34" charset="0"/>
            </a:endParaRPr>
          </a:p>
          <a:p>
            <a:pPr algn="ctr">
              <a:lnSpc>
                <a:spcPct val="150000"/>
              </a:lnSpc>
            </a:pPr>
            <a:r>
              <a:rPr lang="en-CA" sz="825" dirty="0">
                <a:latin typeface="Arial" panose="020B0604020202020204" pitchFamily="34" charset="0"/>
                <a:cs typeface="Arial" panose="020B0604020202020204" pitchFamily="34" charset="0"/>
              </a:rPr>
              <a:t>Executive level directives</a:t>
            </a:r>
            <a:br>
              <a:rPr lang="en-CA" sz="825" dirty="0">
                <a:latin typeface="Arial" panose="020B0604020202020204" pitchFamily="34" charset="0"/>
                <a:cs typeface="Arial" panose="020B0604020202020204" pitchFamily="34" charset="0"/>
              </a:rPr>
            </a:br>
            <a:r>
              <a:rPr lang="en-CA" sz="825" dirty="0">
                <a:latin typeface="Arial" panose="020B0604020202020204" pitchFamily="34" charset="0"/>
                <a:cs typeface="Arial" panose="020B0604020202020204" pitchFamily="34" charset="0"/>
              </a:rPr>
              <a:t/>
            </a:r>
            <a:br>
              <a:rPr lang="en-CA" sz="825" dirty="0">
                <a:latin typeface="Arial" panose="020B0604020202020204" pitchFamily="34" charset="0"/>
                <a:cs typeface="Arial" panose="020B0604020202020204" pitchFamily="34" charset="0"/>
              </a:rPr>
            </a:br>
            <a:r>
              <a:rPr lang="en-CA" sz="825" dirty="0">
                <a:latin typeface="Arial" panose="020B0604020202020204" pitchFamily="34" charset="0"/>
                <a:cs typeface="Arial" panose="020B0604020202020204" pitchFamily="34" charset="0"/>
              </a:rPr>
              <a:t>Pain Points</a:t>
            </a:r>
          </a:p>
        </p:txBody>
      </p:sp>
    </p:spTree>
    <p:extLst>
      <p:ext uri="{BB962C8B-B14F-4D97-AF65-F5344CB8AC3E}">
        <p14:creationId xmlns:p14="http://schemas.microsoft.com/office/powerpoint/2010/main" val="177813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5" y="1791328"/>
            <a:ext cx="8447251" cy="819455"/>
          </a:xfrm>
          <a:prstGeom prst="rect">
            <a:avLst/>
          </a:prstGeom>
          <a:noFill/>
        </p:spPr>
        <p:txBody>
          <a:bodyPr wrap="square" rtlCol="0">
            <a:spAutoFit/>
          </a:bodyPr>
          <a:lstStyle/>
          <a:p>
            <a:pPr>
              <a:lnSpc>
                <a:spcPct val="150000"/>
              </a:lnSpc>
            </a:pPr>
            <a:r>
              <a:rPr lang="en-CA" sz="1050" dirty="0">
                <a:latin typeface="Arial" panose="020B0604020202020204" pitchFamily="34" charset="0"/>
                <a:cs typeface="Arial" panose="020B0604020202020204" pitchFamily="34" charset="0"/>
              </a:rPr>
              <a:t>Missing Processes:</a:t>
            </a:r>
          </a:p>
          <a:p>
            <a:pPr>
              <a:lnSpc>
                <a:spcPct val="150000"/>
              </a:lnSpc>
            </a:pPr>
            <a:r>
              <a:rPr lang="en-CA" sz="1050" dirty="0">
                <a:latin typeface="Arial" panose="020B0604020202020204" pitchFamily="34" charset="0"/>
                <a:cs typeface="Arial" panose="020B0604020202020204" pitchFamily="34" charset="0"/>
              </a:rPr>
              <a:t> 	</a:t>
            </a:r>
            <a:r>
              <a:rPr lang="en-CA" sz="1050" dirty="0">
                <a:solidFill>
                  <a:srgbClr val="FF0000"/>
                </a:solidFill>
                <a:latin typeface="Arial" panose="020B0604020202020204" pitchFamily="34" charset="0"/>
                <a:cs typeface="Arial" panose="020B0604020202020204" pitchFamily="34" charset="0"/>
              </a:rPr>
              <a:t>An initiative to add new functionalities and to address the current deficits in our surveys, spreadsheets and processes in order to continuously improve the system is required.    </a:t>
            </a:r>
            <a:r>
              <a:rPr lang="en-CA" sz="1050" dirty="0">
                <a:latin typeface="Arial" panose="020B0604020202020204" pitchFamily="34" charset="0"/>
                <a:cs typeface="Arial" panose="020B0604020202020204" pitchFamily="34" charset="0"/>
              </a:rPr>
              <a:t>An Agile / Scrum software development methodology is recommended.</a:t>
            </a:r>
          </a:p>
        </p:txBody>
      </p:sp>
      <p:sp>
        <p:nvSpPr>
          <p:cNvPr id="3" name="Rectangle 2"/>
          <p:cNvSpPr/>
          <p:nvPr/>
        </p:nvSpPr>
        <p:spPr>
          <a:xfrm>
            <a:off x="144872" y="1126903"/>
            <a:ext cx="1226618" cy="276999"/>
          </a:xfrm>
          <a:prstGeom prst="rect">
            <a:avLst/>
          </a:prstGeom>
        </p:spPr>
        <p:txBody>
          <a:bodyPr wrap="none">
            <a:spAutoFit/>
          </a:bodyPr>
          <a:lstStyle/>
          <a:p>
            <a:r>
              <a:rPr lang="en-CA" sz="1200" dirty="0">
                <a:latin typeface="Arial" panose="020B0604020202020204" pitchFamily="34" charset="0"/>
                <a:cs typeface="Arial" panose="020B0604020202020204" pitchFamily="34" charset="0"/>
              </a:rPr>
              <a:t>Process Issues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837"/>
          <a:stretch/>
        </p:blipFill>
        <p:spPr>
          <a:xfrm>
            <a:off x="4437253" y="2689793"/>
            <a:ext cx="4557713" cy="3051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78" t="290" r="18012" b="9758"/>
          <a:stretch/>
        </p:blipFill>
        <p:spPr>
          <a:xfrm>
            <a:off x="570441" y="2662793"/>
            <a:ext cx="3510000" cy="3078000"/>
          </a:xfrm>
          <a:prstGeom prst="rect">
            <a:avLst/>
          </a:prstGeom>
        </p:spPr>
      </p:pic>
    </p:spTree>
    <p:extLst>
      <p:ext uri="{BB962C8B-B14F-4D97-AF65-F5344CB8AC3E}">
        <p14:creationId xmlns:p14="http://schemas.microsoft.com/office/powerpoint/2010/main" val="807343972"/>
      </p:ext>
    </p:extLst>
  </p:cSld>
  <p:clrMapOvr>
    <a:masterClrMapping/>
  </p:clrMapOvr>
</p:sld>
</file>

<file path=ppt/theme/theme1.xml><?xml version="1.0" encoding="utf-8"?>
<a:theme xmlns:a="http://schemas.openxmlformats.org/drawingml/2006/main" name="PHAC - ASPC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PHAC - ASPC English</Template>
  <TotalTime>3097</TotalTime>
  <Words>2965</Words>
  <Application>Microsoft Office PowerPoint</Application>
  <PresentationFormat>On-screen Show (4:3)</PresentationFormat>
  <Paragraphs>261</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PHAC - ASPC English</vt:lpstr>
      <vt:lpstr>Strategic Data Management System </vt:lpstr>
      <vt:lpstr>PowerPoint Presentation</vt:lpstr>
      <vt:lpstr>PowerPoint Presentation</vt:lpstr>
      <vt:lpstr>PowerPoint Presentation</vt:lpstr>
      <vt:lpstr>PowerPoint Presentation</vt:lpstr>
      <vt:lpstr>PowerPoint Presentation</vt:lpstr>
      <vt:lpstr>Repository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Mireille  Charbonneau</dc:creator>
  <cp:lastModifiedBy>William Taylor</cp:lastModifiedBy>
  <cp:revision>119</cp:revision>
  <cp:lastPrinted>2020-03-03T21:46:28Z</cp:lastPrinted>
  <dcterms:created xsi:type="dcterms:W3CDTF">2015-12-17T17:17:21Z</dcterms:created>
  <dcterms:modified xsi:type="dcterms:W3CDTF">2020-03-30T18:06:20Z</dcterms:modified>
</cp:coreProperties>
</file>