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6" r:id="rId2"/>
    <p:sldId id="387" r:id="rId3"/>
    <p:sldId id="308" r:id="rId4"/>
    <p:sldId id="389" r:id="rId5"/>
  </p:sldIdLst>
  <p:sldSz cx="9144000" cy="6858000" type="screen4x3"/>
  <p:notesSz cx="70104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00">
          <p15:clr>
            <a:srgbClr val="A4A3A4"/>
          </p15:clr>
        </p15:guide>
        <p15:guide id="4" orient="horz" pos="572">
          <p15:clr>
            <a:srgbClr val="A4A3A4"/>
          </p15:clr>
        </p15:guide>
        <p15:guide id="5" pos="2880">
          <p15:clr>
            <a:srgbClr val="A4A3A4"/>
          </p15:clr>
        </p15:guide>
        <p15:guide id="6" pos="4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onning, Nick" initials="SN" lastIdx="1" clrIdx="0">
    <p:extLst>
      <p:ext uri="{19B8F6BF-5375-455C-9EA6-DF929625EA0E}">
        <p15:presenceInfo xmlns:p15="http://schemas.microsoft.com/office/powerpoint/2012/main" userId="S::nschonn@tbs-sct.gc.ca::f61aae11-a39f-4edc-87e7-8c583836f1f2" providerId="AD"/>
      </p:ext>
    </p:extLst>
  </p:cmAuthor>
  <p:cmAuthor id="2" name="Bélanger, Kelly" initials="BK" lastIdx="3" clrIdx="1">
    <p:extLst>
      <p:ext uri="{19B8F6BF-5375-455C-9EA6-DF929625EA0E}">
        <p15:presenceInfo xmlns:p15="http://schemas.microsoft.com/office/powerpoint/2012/main" userId="Bélanger, Kell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848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81" autoAdjust="0"/>
    <p:restoredTop sz="93939" autoAdjust="0"/>
  </p:normalViewPr>
  <p:slideViewPr>
    <p:cSldViewPr showGuides="1">
      <p:cViewPr varScale="1">
        <p:scale>
          <a:sx n="101" d="100"/>
          <a:sy n="101" d="100"/>
        </p:scale>
        <p:origin x="930" y="60"/>
      </p:cViewPr>
      <p:guideLst>
        <p:guide orient="horz" pos="2160"/>
        <p:guide orient="horz" pos="482"/>
        <p:guide orient="horz" pos="300"/>
        <p:guide orient="horz" pos="572"/>
        <p:guide pos="2880"/>
        <p:guide pos="4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2946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2021-02-04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2021-02-04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0763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676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500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71600" y="2127977"/>
            <a:ext cx="7188758" cy="987095"/>
          </a:xfrm>
          <a:prstGeom prst="rect">
            <a:avLst/>
          </a:prstGeom>
        </p:spPr>
        <p:txBody>
          <a:bodyPr anchor="t"/>
          <a:lstStyle>
            <a:lvl1pPr algn="ctr">
              <a:defRPr sz="66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180528" y="2889262"/>
            <a:ext cx="4146550" cy="4248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3104964"/>
            <a:ext cx="4134385" cy="4235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536" y="4155921"/>
            <a:ext cx="3111500" cy="293103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Page With header Ba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V 0.3   </a:t>
            </a:r>
            <a:fld id="{51C76846-324A-4E68-841A-95AA23758A51}" type="slidenum">
              <a:rPr lang="en-CA" smtClean="0"/>
              <a:pPr>
                <a:defRPr/>
              </a:pPr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95035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6962268" y="563604"/>
            <a:ext cx="2181225" cy="150813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6828918" y="563604"/>
            <a:ext cx="276225" cy="150813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508" y="563604"/>
            <a:ext cx="6981826" cy="150813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827584" y="2060848"/>
            <a:ext cx="7702550" cy="61389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920"/>
            <a:ext cx="7704856" cy="720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25" y="911005"/>
            <a:ext cx="4265733" cy="39375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70" y="806228"/>
            <a:ext cx="1570676" cy="484291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2461" y="6492875"/>
            <a:ext cx="420316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pPr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58234" y="6494329"/>
            <a:ext cx="385766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pPr/>
              <a:t>‹N°›</a:t>
            </a:fld>
            <a:endParaRPr lang="en-CA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86210" y="1124744"/>
            <a:ext cx="7571580" cy="529314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00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2000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1800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160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1255713">
              <a:defRPr sz="1400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199" y="138062"/>
            <a:ext cx="5432982" cy="878670"/>
          </a:xfrm>
          <a:prstGeom prst="rect">
            <a:avLst/>
          </a:prstGeom>
        </p:spPr>
        <p:txBody>
          <a:bodyPr wrap="none" lIns="0" tIns="0" rIns="0" bIns="0" anchor="ctr" anchorCtr="0"/>
          <a:lstStyle>
            <a:lvl1pPr marL="457200" indent="-457200" algn="l">
              <a:buFont typeface="Arial" panose="020B0604020202020204" pitchFamily="34" charset="0"/>
              <a:buNone/>
              <a:defRPr lang="en-CA" sz="28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tabLst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2459" y="6525344"/>
            <a:ext cx="419641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pPr/>
              <a:t>‹N°›</a:t>
            </a:fld>
            <a:endParaRPr lang="en-CA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825980" y="4617625"/>
            <a:ext cx="5482323" cy="467559"/>
          </a:xfrm>
          <a:prstGeom prst="rect">
            <a:avLst/>
          </a:prstGeom>
        </p:spPr>
        <p:txBody>
          <a:bodyPr anchor="t"/>
          <a:lstStyle>
            <a:lvl1pPr algn="l">
              <a:defRPr sz="18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21904" y="1196752"/>
            <a:ext cx="5486400" cy="3394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1821904" y="4617132"/>
            <a:ext cx="45719" cy="46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548680"/>
            <a:ext cx="9144000" cy="6309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667692" y="841784"/>
            <a:ext cx="4476307" cy="3795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1784"/>
            <a:ext cx="4486940" cy="25717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1800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184298" y="3413534"/>
            <a:ext cx="4302642" cy="257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67694" y="4637497"/>
            <a:ext cx="2171584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7020029" y="4637497"/>
            <a:ext cx="2123971" cy="1347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CA" dirty="0"/>
              <a:t>Click to insert a picture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486940" y="4637497"/>
            <a:ext cx="180753" cy="1347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486940" y="841784"/>
            <a:ext cx="180753" cy="37958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45" y="3413534"/>
            <a:ext cx="180753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2D4B517-E49B-41B6-9DBC-23634E0F1CDC}" type="slidenum">
              <a:rPr lang="en-CA" smtClean="0"/>
              <a:t>‹N°›</a:t>
            </a:fld>
            <a:endParaRPr lang="en-C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839277" y="4637496"/>
            <a:ext cx="180753" cy="134778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497864"/>
            <a:ext cx="454732" cy="365125"/>
          </a:xfrm>
        </p:spPr>
        <p:txBody>
          <a:bodyPr/>
          <a:lstStyle>
            <a:lvl1pPr>
              <a:defRPr sz="800"/>
            </a:lvl1pPr>
          </a:lstStyle>
          <a:p>
            <a:fld id="{32D4B517-E49B-41B6-9DBC-23634E0F1CDC}" type="slidenum">
              <a:rPr lang="en-CA" smtClean="0"/>
              <a:pPr/>
              <a:t>‹N°›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216426" y="728700"/>
            <a:ext cx="17281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This is</a:t>
            </a:r>
            <a:r>
              <a:rPr lang="en-CA" sz="1200" baseline="0" dirty="0"/>
              <a:t> the sample</a:t>
            </a:r>
            <a:br>
              <a:rPr lang="en-CA" sz="1200" baseline="0" dirty="0"/>
            </a:br>
            <a:r>
              <a:rPr lang="en-CA" sz="1200" baseline="0" dirty="0"/>
              <a:t>icon page.</a:t>
            </a:r>
          </a:p>
          <a:p>
            <a:endParaRPr lang="en-CA" sz="1200" dirty="0"/>
          </a:p>
          <a:p>
            <a:r>
              <a:rPr lang="en-CA" sz="1200" dirty="0"/>
              <a:t>It features a </a:t>
            </a:r>
            <a:br>
              <a:rPr lang="en-CA" sz="1200" baseline="0" dirty="0"/>
            </a:br>
            <a:r>
              <a:rPr lang="en-CA" sz="1200" baseline="0" dirty="0"/>
              <a:t>selection of symbols</a:t>
            </a:r>
            <a:br>
              <a:rPr lang="en-CA" sz="1200" baseline="0" dirty="0"/>
            </a:br>
            <a:r>
              <a:rPr lang="en-CA" sz="1200" baseline="0" dirty="0"/>
              <a:t>for use in your presentation.</a:t>
            </a:r>
          </a:p>
          <a:p>
            <a:endParaRPr lang="en-CA" sz="1200" baseline="0" dirty="0"/>
          </a:p>
          <a:p>
            <a:r>
              <a:rPr lang="en-CA" sz="1200" baseline="0" dirty="0"/>
              <a:t>To use a particular symbol, simply go to the </a:t>
            </a:r>
            <a:r>
              <a:rPr lang="en-CA" sz="1200" b="1" baseline="0" dirty="0"/>
              <a:t>(1) View </a:t>
            </a:r>
            <a:r>
              <a:rPr lang="en-CA" sz="1200" baseline="0" dirty="0"/>
              <a:t>Tab and select </a:t>
            </a:r>
            <a:r>
              <a:rPr lang="en-CA" sz="1200" b="1" baseline="0" dirty="0"/>
              <a:t>Slide Master (2)</a:t>
            </a:r>
            <a:r>
              <a:rPr lang="en-CA" sz="1200" baseline="0" dirty="0"/>
              <a:t>. Navigate to the last layout and select the icon(s) you would like to use. Copy them, return to </a:t>
            </a:r>
            <a:r>
              <a:rPr lang="en-CA" sz="1200" b="1" baseline="0" dirty="0"/>
              <a:t>(3) Normal</a:t>
            </a:r>
            <a:r>
              <a:rPr lang="en-CA" sz="1200" baseline="0" dirty="0"/>
              <a:t> view and paste them on the correct slide. Change the colour by choosing a new shape fill if you wish.</a:t>
            </a:r>
            <a:endParaRPr lang="en-CA" sz="1200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090395"/>
            <a:ext cx="7455283" cy="1124008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5351681" y="5109414"/>
            <a:ext cx="407963" cy="407963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1</a:t>
              </a: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2449627" y="5437286"/>
            <a:ext cx="407963" cy="407963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373172" y="5821805"/>
            <a:ext cx="407963" cy="407963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>
                  <a:solidFill>
                    <a:schemeClr val="bg2"/>
                  </a:solidFill>
                </a:rPr>
                <a:t>3</a:t>
              </a: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4824413" y="654050"/>
            <a:ext cx="331788" cy="296863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303963" y="2513013"/>
            <a:ext cx="277813" cy="36195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5357813" y="2949575"/>
            <a:ext cx="146050" cy="41275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299075" y="3125788"/>
            <a:ext cx="266700" cy="115888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5272088" y="2998788"/>
            <a:ext cx="317500" cy="10477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5241925" y="739775"/>
            <a:ext cx="323850" cy="32385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4244975" y="758825"/>
            <a:ext cx="431800" cy="385763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2924175" y="1303338"/>
            <a:ext cx="293688" cy="24765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3449638" y="692150"/>
            <a:ext cx="663575" cy="37147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5657850" y="2987675"/>
            <a:ext cx="352425" cy="312738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4298950" y="2392363"/>
            <a:ext cx="447675" cy="347663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6064250" y="1249363"/>
            <a:ext cx="385763" cy="382587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4283075" y="1782763"/>
            <a:ext cx="355600" cy="40957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6113463" y="3044825"/>
            <a:ext cx="460375" cy="158750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4819650" y="1831975"/>
            <a:ext cx="436563" cy="441325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5337175" y="1831975"/>
            <a:ext cx="449263" cy="449263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5619750" y="966788"/>
            <a:ext cx="215900" cy="215900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5514975" y="1319213"/>
            <a:ext cx="301625" cy="382588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4078288" y="1295400"/>
            <a:ext cx="266700" cy="274638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4159250" y="1589088"/>
            <a:ext cx="88900" cy="92075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2784475" y="1724025"/>
            <a:ext cx="325438" cy="679450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3194050" y="1724025"/>
            <a:ext cx="255588" cy="684213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6180138" y="1743075"/>
            <a:ext cx="469900" cy="649288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6396038" y="754063"/>
            <a:ext cx="274638" cy="271463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4956175" y="2465388"/>
            <a:ext cx="455613" cy="35242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5110163" y="1287463"/>
            <a:ext cx="266700" cy="398463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4511675" y="977900"/>
            <a:ext cx="390525" cy="328613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2889250" y="2655888"/>
            <a:ext cx="393700" cy="458788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1958975" y="1349375"/>
            <a:ext cx="231775" cy="277813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5932488" y="708025"/>
            <a:ext cx="363538" cy="366713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3406775" y="1298575"/>
            <a:ext cx="528638" cy="374650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136775" y="796925"/>
            <a:ext cx="512763" cy="44767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4341813" y="2867025"/>
            <a:ext cx="361950" cy="328613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3843338" y="2578100"/>
            <a:ext cx="377825" cy="385763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1920875" y="2184400"/>
            <a:ext cx="377825" cy="331788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3662363" y="1847850"/>
            <a:ext cx="528638" cy="528638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1878013" y="1712913"/>
            <a:ext cx="533400" cy="339725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2781300" y="735013"/>
            <a:ext cx="498475" cy="441325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3368675" y="2287588"/>
            <a:ext cx="369888" cy="557213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2425700" y="1492250"/>
            <a:ext cx="320675" cy="30480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5581650" y="2287588"/>
            <a:ext cx="582613" cy="325438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5461000" y="2613025"/>
            <a:ext cx="579438" cy="32385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4786313" y="2971800"/>
            <a:ext cx="346075" cy="347663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2314575" y="2006600"/>
            <a:ext cx="327025" cy="358775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2554288" y="2373313"/>
            <a:ext cx="169863" cy="282575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1835150" y="3125788"/>
            <a:ext cx="644525" cy="468313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3390900" y="3049588"/>
            <a:ext cx="587375" cy="382588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5318125" y="3405188"/>
            <a:ext cx="374650" cy="377825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5854700" y="3400425"/>
            <a:ext cx="374650" cy="374650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7372350" y="2392363"/>
            <a:ext cx="155575" cy="355600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2619375" y="3184525"/>
            <a:ext cx="439738" cy="385763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7453313" y="1839913"/>
            <a:ext cx="193675" cy="39052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2185988" y="3602038"/>
            <a:ext cx="406400" cy="363538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7221538" y="2921000"/>
            <a:ext cx="355600" cy="279400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1862138" y="2570163"/>
            <a:ext cx="528637" cy="49530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2390775" y="2709863"/>
            <a:ext cx="387350" cy="388938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2657475" y="2874963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7264400" y="715963"/>
            <a:ext cx="387350" cy="39052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4476750" y="1414463"/>
            <a:ext cx="471488" cy="398463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2581275" y="4216400"/>
            <a:ext cx="539750" cy="2857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3322638" y="4216400"/>
            <a:ext cx="539750" cy="2857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6916738" y="4011613"/>
            <a:ext cx="436562" cy="563563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7585075" y="4003675"/>
            <a:ext cx="296863" cy="404813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7705725" y="4057650"/>
            <a:ext cx="95250" cy="23813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7623175" y="4114800"/>
            <a:ext cx="177800" cy="2063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7623175" y="4170363"/>
            <a:ext cx="177800" cy="22225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7724775" y="4254500"/>
            <a:ext cx="123825" cy="65088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8310563" y="3467100"/>
            <a:ext cx="560388" cy="296863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8423275" y="2354263"/>
            <a:ext cx="544513" cy="83820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1870075" y="4054475"/>
            <a:ext cx="517525" cy="366713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4554538" y="3852863"/>
            <a:ext cx="493713" cy="223838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3840163" y="3917950"/>
            <a:ext cx="547688" cy="549275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7867650" y="673100"/>
            <a:ext cx="668338" cy="78105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6480175" y="3473450"/>
            <a:ext cx="341313" cy="336550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8531225" y="4313238"/>
            <a:ext cx="412750" cy="215900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6207125" y="3949700"/>
            <a:ext cx="528638" cy="536576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4411663" y="4157663"/>
            <a:ext cx="458788" cy="382588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8210550" y="3883025"/>
            <a:ext cx="325438" cy="239713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7554913" y="1314450"/>
            <a:ext cx="420687" cy="277813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5719763" y="4003675"/>
            <a:ext cx="452438" cy="42862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6102350" y="4254500"/>
            <a:ext cx="31750" cy="31750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7612063" y="2349500"/>
            <a:ext cx="374650" cy="363538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8482013" y="1017588"/>
            <a:ext cx="520700" cy="498475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3514725" y="3575050"/>
            <a:ext cx="417513" cy="334963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3994150" y="3257550"/>
            <a:ext cx="173038" cy="509588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7732713" y="3551238"/>
            <a:ext cx="342900" cy="301625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8450263" y="1758950"/>
            <a:ext cx="517525" cy="433388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2778125" y="3644900"/>
            <a:ext cx="639763" cy="350838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2970213" y="3860800"/>
            <a:ext cx="239713" cy="32385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4337050" y="3381375"/>
            <a:ext cx="487363" cy="339725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7673975" y="2925763"/>
            <a:ext cx="606425" cy="506413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7835900" y="1778000"/>
            <a:ext cx="474663" cy="490538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6727825" y="1284288"/>
            <a:ext cx="587375" cy="382587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5248275" y="3883025"/>
            <a:ext cx="309563" cy="309563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5040313" y="4292600"/>
            <a:ext cx="220663" cy="258763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6762750" y="1933575"/>
            <a:ext cx="409576" cy="593725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6905625" y="3378200"/>
            <a:ext cx="452438" cy="512763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6716713" y="2667000"/>
            <a:ext cx="417512" cy="587375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6705600" y="781050"/>
            <a:ext cx="469901" cy="339726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731838"/>
            <a:ext cx="6572250" cy="79216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11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‹N°›</a:t>
            </a:fld>
            <a:endParaRPr lang="en-CA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hl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hr" descr="UNCLASSIFIED / NON CLASSIFIÉ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CA" sz="1200" b="0" i="0" u="none" baseline="0" dirty="0">
                <a:solidFill>
                  <a:srgbClr val="000000"/>
                </a:solidFill>
                <a:latin typeface="arial" panose="020B060402020202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  <p:sldLayoutId id="2147483670" r:id="rId9"/>
    <p:sldLayoutId id="2147483671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notesSlide" Target="../notesSlides/notesSlide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14239" y="1952836"/>
            <a:ext cx="8430579" cy="666449"/>
          </a:xfrm>
        </p:spPr>
        <p:txBody>
          <a:bodyPr>
            <a:normAutofit fontScale="90000"/>
          </a:bodyPr>
          <a:lstStyle/>
          <a:p>
            <a:pPr algn="ctr"/>
            <a:r>
              <a:rPr lang="fr-CA" sz="3200" b="1" kern="0" dirty="0"/>
              <a:t>Conseil d’examen de l’architecture d’entreprise du gouvernement du Canada (CEAI GC)</a:t>
            </a:r>
          </a:p>
        </p:txBody>
      </p:sp>
      <p:sp>
        <p:nvSpPr>
          <p:cNvPr id="5" name="Rectangle 1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8094" y="1693319"/>
            <a:ext cx="8430579" cy="133069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sz="3200" kern="12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Franklin Gothic Demi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A" b="1" kern="0" dirty="0">
              <a:cs typeface="+mj-cs"/>
            </a:endParaRPr>
          </a:p>
        </p:txBody>
      </p:sp>
      <p:sp>
        <p:nvSpPr>
          <p:cNvPr id="11" name="TextBox 10"/>
          <p:cNvSpPr txBox="1"/>
          <p:nvPr>
            <p:custDataLst>
              <p:tags r:id="rId3"/>
            </p:custDataLst>
          </p:nvPr>
        </p:nvSpPr>
        <p:spPr>
          <a:xfrm>
            <a:off x="7920372" y="6597352"/>
            <a:ext cx="9909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800" dirty="0"/>
              <a:t>GCdocs #XXXXXXX0</a:t>
            </a:r>
          </a:p>
        </p:txBody>
      </p:sp>
      <p:sp>
        <p:nvSpPr>
          <p:cNvPr id="22" name="Rectangle 21"/>
          <p:cNvSpPr/>
          <p:nvPr>
            <p:custDataLst>
              <p:tags r:id="rId4"/>
            </p:custDataLst>
          </p:nvPr>
        </p:nvSpPr>
        <p:spPr>
          <a:xfrm>
            <a:off x="503548" y="5392809"/>
            <a:ext cx="1947672" cy="188553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000" b="1" dirty="0"/>
              <a:t>Objet de la présentation :</a:t>
            </a:r>
          </a:p>
        </p:txBody>
      </p:sp>
      <p:sp>
        <p:nvSpPr>
          <p:cNvPr id="23" name="Rectangle 22"/>
          <p:cNvSpPr/>
          <p:nvPr>
            <p:custDataLst>
              <p:tags r:id="rId5"/>
            </p:custDataLst>
          </p:nvPr>
        </p:nvSpPr>
        <p:spPr>
          <a:xfrm>
            <a:off x="4572000" y="5636906"/>
            <a:ext cx="4272818" cy="852434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Présentateurs 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200" dirty="0">
                <a:solidFill>
                  <a:srgbClr val="FF0000"/>
                </a:solidFill>
              </a:rPr>
              <a:t>noms</a:t>
            </a:r>
          </a:p>
          <a:p>
            <a:endParaRPr lang="fr-CA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Rectangle 23"/>
          <p:cNvSpPr/>
          <p:nvPr>
            <p:custDataLst>
              <p:tags r:id="rId6"/>
            </p:custDataLst>
          </p:nvPr>
        </p:nvSpPr>
        <p:spPr>
          <a:xfrm>
            <a:off x="4572000" y="5392809"/>
            <a:ext cx="4272818" cy="188553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000" b="1" dirty="0"/>
              <a:t>Personnes-ressources :</a:t>
            </a:r>
          </a:p>
        </p:txBody>
      </p:sp>
      <p:sp>
        <p:nvSpPr>
          <p:cNvPr id="27" name="Title 1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143508" y="80346"/>
            <a:ext cx="2520280" cy="486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A" sz="2000" b="1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>
            <p:custDataLst>
              <p:tags r:id="rId8"/>
            </p:custDataLst>
          </p:nvPr>
        </p:nvSpPr>
        <p:spPr>
          <a:xfrm>
            <a:off x="2519772" y="5636906"/>
            <a:ext cx="1944216" cy="852433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87338" algn="l"/>
              </a:tabLst>
            </a:pP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 2" panose="05020102010507070707" pitchFamily="18" charset="2"/>
              </a:rPr>
              <a:t>	</a:t>
            </a: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Initiale</a:t>
            </a:r>
          </a:p>
          <a:p>
            <a:pPr marL="287338" indent="-287338">
              <a:buFont typeface="Wingdings 2" panose="05020102010507070707" pitchFamily="18" charset="2"/>
              <a:buChar char=""/>
              <a:tabLst>
                <a:tab pos="287338" algn="l"/>
              </a:tabLst>
            </a:pP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Suivi</a:t>
            </a:r>
          </a:p>
          <a:p>
            <a:pPr marL="287338" indent="-287338">
              <a:buFont typeface="Wingdings 2" panose="05020102010507070707" pitchFamily="18" charset="2"/>
              <a:buChar char="£"/>
              <a:tabLst>
                <a:tab pos="287338" algn="l"/>
              </a:tabLst>
            </a:pP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Architecture finale</a:t>
            </a:r>
          </a:p>
        </p:txBody>
      </p:sp>
      <p:sp>
        <p:nvSpPr>
          <p:cNvPr id="34" name="Rectangle 33"/>
          <p:cNvSpPr/>
          <p:nvPr>
            <p:custDataLst>
              <p:tags r:id="rId9"/>
            </p:custDataLst>
          </p:nvPr>
        </p:nvSpPr>
        <p:spPr>
          <a:xfrm>
            <a:off x="2519772" y="5392809"/>
            <a:ext cx="1944216" cy="188553"/>
          </a:xfrm>
          <a:prstGeom prst="rect">
            <a:avLst/>
          </a:prstGeom>
          <a:solidFill>
            <a:srgbClr val="005172"/>
          </a:solidFill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000" b="1" dirty="0"/>
              <a:t>Présentation du CEAI :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426396" y="3304000"/>
            <a:ext cx="8430578" cy="1673172"/>
          </a:xfrm>
        </p:spPr>
        <p:txBody>
          <a:bodyPr/>
          <a:lstStyle/>
          <a:p>
            <a:pPr algn="ctr"/>
            <a:r>
              <a:rPr lang="fr-CA" b="1" dirty="0">
                <a:solidFill>
                  <a:srgbClr val="FF0000"/>
                </a:solidFill>
              </a:rPr>
              <a:t>Nom de l'organisation - Nom de l'initiative</a:t>
            </a:r>
          </a:p>
          <a:p>
            <a:pPr algn="ctr"/>
            <a:r>
              <a:rPr lang="en-CA" b="1" dirty="0" err="1">
                <a:solidFill>
                  <a:schemeClr val="bg1">
                    <a:lumMod val="50000"/>
                  </a:schemeClr>
                </a:solidFill>
              </a:rPr>
              <a:t>Suivi</a:t>
            </a:r>
            <a:r>
              <a:rPr lang="en-CA" b="1" dirty="0">
                <a:solidFill>
                  <a:schemeClr val="bg1">
                    <a:lumMod val="50000"/>
                  </a:schemeClr>
                </a:solidFill>
              </a:rPr>
              <a:t> des conditions CEAI GC</a:t>
            </a:r>
          </a:p>
          <a:p>
            <a:pPr algn="ctr"/>
            <a:r>
              <a:rPr lang="en-CA" b="1" dirty="0">
                <a:solidFill>
                  <a:srgbClr val="FF0000"/>
                </a:solidFill>
              </a:rPr>
              <a:t>Date CEAI</a:t>
            </a:r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503548" y="5636906"/>
            <a:ext cx="1947672" cy="852433"/>
          </a:xfrm>
          <a:prstGeom prst="rect">
            <a:avLst/>
          </a:prstGeom>
          <a:noFill/>
          <a:ln w="9525">
            <a:solidFill>
              <a:srgbClr val="0051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87338" algn="l"/>
              </a:tabLst>
            </a:pP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 2" panose="05020102010507070707" pitchFamily="18" charset="2"/>
              </a:rPr>
              <a:t> </a:t>
            </a: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Approbation</a:t>
            </a:r>
          </a:p>
          <a:p>
            <a:pPr>
              <a:tabLst>
                <a:tab pos="287338" algn="l"/>
              </a:tabLst>
            </a:pP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 </a:t>
            </a:r>
            <a:r>
              <a:rPr lang="fr-CA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18045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32D4B517-E49B-41B6-9DBC-23634E0F1CDC}" type="slidenum">
              <a:rPr lang="fr-CA" smtClean="0"/>
              <a:pPr/>
              <a:t>2</a:t>
            </a:fld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  <p:custDataLst>
              <p:tags r:id="rId2"/>
            </p:custDataLst>
          </p:nvPr>
        </p:nvSpPr>
        <p:spPr>
          <a:xfrm>
            <a:off x="503548" y="1124744"/>
            <a:ext cx="8028892" cy="5293146"/>
          </a:xfrm>
        </p:spPr>
        <p:txBody>
          <a:bodyPr/>
          <a:lstStyle/>
          <a:p>
            <a:endParaRPr lang="en-CA" sz="24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b="1" dirty="0">
                <a:solidFill>
                  <a:srgbClr val="FF0000"/>
                </a:solidFill>
              </a:rPr>
              <a:t>(Nom de l'organisation)</a:t>
            </a:r>
            <a:r>
              <a:rPr lang="fr-CA" sz="2400" b="1" dirty="0">
                <a:solidFill>
                  <a:schemeClr val="tx2"/>
                </a:solidFill>
              </a:rPr>
              <a:t> fournit des informations conformément au </a:t>
            </a:r>
            <a:r>
              <a:rPr lang="fr-CA" sz="2400" b="1" dirty="0">
                <a:solidFill>
                  <a:srgbClr val="FF0000"/>
                </a:solidFill>
              </a:rPr>
              <a:t>(date CEAI GC) </a:t>
            </a:r>
            <a:r>
              <a:rPr lang="fr-CA" sz="2400" b="1" dirty="0">
                <a:solidFill>
                  <a:schemeClr val="tx2"/>
                </a:solidFill>
              </a:rPr>
              <a:t>compte rendu des discussions sur la manière dont elle entend remplir l'approbation conditionnelle de </a:t>
            </a:r>
            <a:r>
              <a:rPr lang="fr-CA" sz="2400" b="1" dirty="0">
                <a:solidFill>
                  <a:srgbClr val="FF0000"/>
                </a:solidFill>
              </a:rPr>
              <a:t>(Nom de l'initiative)</a:t>
            </a:r>
            <a:endParaRPr lang="en-CA" sz="24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sz="2000" dirty="0">
              <a:solidFill>
                <a:srgbClr val="00206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dirty="0"/>
              <a:t>Objet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41890804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/>
        <p:txBody>
          <a:bodyPr/>
          <a:lstStyle/>
          <a:p>
            <a:fld id="{32D4B517-E49B-41B6-9DBC-23634E0F1CDC}" type="slidenum">
              <a:rPr lang="fr-CA" smtClean="0"/>
              <a:pPr/>
              <a:t>3</a:t>
            </a:fld>
            <a:endParaRPr lang="fr-CA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A61E5378-DC89-4DF9-BDCF-CABA7DC29554}"/>
              </a:ext>
            </a:extLst>
          </p:cNvPr>
          <p:cNvSpPr>
            <a:spLocks noGrp="1"/>
          </p:cNvSpPr>
          <p:nvPr>
            <p:ph idx="10"/>
            <p:custDataLst>
              <p:tags r:id="rId2"/>
            </p:custDataLst>
          </p:nvPr>
        </p:nvSpPr>
        <p:spPr>
          <a:xfrm>
            <a:off x="431540" y="1016732"/>
            <a:ext cx="8254686" cy="5477597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fr-CA" sz="2000" b="1" dirty="0"/>
              <a:t>Récapitulatif </a:t>
            </a:r>
          </a:p>
          <a:p>
            <a:pPr>
              <a:spcBef>
                <a:spcPts val="1000"/>
              </a:spcBef>
            </a:pPr>
            <a:endParaRPr lang="fr-CA" sz="2000" b="1" dirty="0"/>
          </a:p>
          <a:p>
            <a:r>
              <a:rPr lang="fr-CA" dirty="0">
                <a:solidFill>
                  <a:srgbClr val="FF0000"/>
                </a:solidFill>
              </a:rPr>
              <a:t>Résumé des présentations précédentes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17265" y="84026"/>
            <a:ext cx="8184877" cy="878670"/>
          </a:xfrm>
        </p:spPr>
        <p:txBody>
          <a:bodyPr>
            <a:normAutofit/>
          </a:bodyPr>
          <a:lstStyle/>
          <a:p>
            <a:r>
              <a:rPr lang="fr-CA" sz="2600" dirty="0"/>
              <a:t>Récapitulatif des présentations antérieures du CEAI GC</a:t>
            </a:r>
          </a:p>
        </p:txBody>
      </p:sp>
      <p:sp>
        <p:nvSpPr>
          <p:cNvPr id="15" name="Rectangle 14"/>
          <p:cNvSpPr/>
          <p:nvPr>
            <p:custDataLst>
              <p:tags r:id="rId4"/>
            </p:custDataLst>
          </p:nvPr>
        </p:nvSpPr>
        <p:spPr>
          <a:xfrm>
            <a:off x="6552220" y="0"/>
            <a:ext cx="2591780" cy="404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3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928892493"/>
              </p:ext>
            </p:extLst>
          </p:nvPr>
        </p:nvGraphicFramePr>
        <p:xfrm>
          <a:off x="143508" y="1736812"/>
          <a:ext cx="8856984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135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Condition un de </a:t>
                      </a:r>
                      <a:r>
                        <a:rPr lang="en-US" sz="16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compte</a:t>
                      </a:r>
                      <a:r>
                        <a:rPr lang="en-US" sz="16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kern="120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rendu</a:t>
                      </a:r>
                      <a:r>
                        <a:rPr lang="en-US" sz="16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600" b="1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u="sng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Description:</a:t>
                      </a:r>
                    </a:p>
                    <a:p>
                      <a:pPr marL="628650" marR="0" lvl="1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6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Description de la condition à partir du compte rendu de discussion du CEAI</a:t>
                      </a:r>
                    </a:p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u="sng" kern="1200" baseline="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Réponse</a:t>
                      </a:r>
                      <a:r>
                        <a:rPr lang="en-US" sz="1600" u="sng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628650" marR="0" lvl="1" indent="-17145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baseline="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Détail</a:t>
                      </a:r>
                      <a:r>
                        <a:rPr lang="en-US" sz="16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de la </a:t>
                      </a:r>
                      <a:r>
                        <a:rPr lang="en-US" sz="1600" kern="1200" baseline="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réponse</a:t>
                      </a:r>
                      <a:endParaRPr lang="en-US" sz="16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marR="0" lvl="1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6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kern="1200" baseline="0" dirty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Statut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600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Ex: Condition remplie à la date, référence à la validation </a:t>
                      </a:r>
                      <a:endParaRPr lang="en-US" sz="16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600" b="1" kern="1200" baseline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600" b="1" kern="1200" baseline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044191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251520" y="260648"/>
            <a:ext cx="8820979" cy="61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chemeClr val="accent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altLang="en-US" dirty="0"/>
              <a:t>Réponses aux conditions </a:t>
            </a:r>
            <a:r>
              <a:rPr lang="fr-CA" altLang="en-US" sz="1800" dirty="0">
                <a:solidFill>
                  <a:srgbClr val="FF0000"/>
                </a:solidFill>
              </a:rPr>
              <a:t>(utilisez une diapositive par condition)</a:t>
            </a:r>
            <a:endParaRPr lang="en-CA" alt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36273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Conseil du Trésor&quot;,&quot;Id&quot;:&quot;601c302736323941b046b9e5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  <p:tag name="NUM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  <p:tag name="NUM" val="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  <p:tag name="NUM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  <p:tag name="NUM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  <p:tag name="NUM" val="8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19275</TotalTime>
  <Words>159</Words>
  <Application>Microsoft Office PowerPoint</Application>
  <PresentationFormat>Affichage à l'écran (4:3)</PresentationFormat>
  <Paragraphs>37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Arial</vt:lpstr>
      <vt:lpstr>Calibri</vt:lpstr>
      <vt:lpstr>Times New Roman</vt:lpstr>
      <vt:lpstr>Wingdings 2</vt:lpstr>
      <vt:lpstr>Office Theme</vt:lpstr>
      <vt:lpstr>Conseil d’examen de l’architecture d’entreprise du gouvernement du Canada (CEAI GC)</vt:lpstr>
      <vt:lpstr>Objet de la présentation</vt:lpstr>
      <vt:lpstr>Récapitulatif des présentations antérieures du CEAI GC</vt:lpstr>
      <vt:lpstr>Présentation PowerPoint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Currah, John</cp:lastModifiedBy>
  <cp:revision>674</cp:revision>
  <cp:lastPrinted>2019-06-17T13:24:52Z</cp:lastPrinted>
  <dcterms:created xsi:type="dcterms:W3CDTF">2015-11-06T15:38:40Z</dcterms:created>
  <dcterms:modified xsi:type="dcterms:W3CDTF">2021-02-04T17:34:31Z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e4899d4a-5ce0-4d78-befe-db1d42d7664b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  <property fmtid="{D5CDD505-2E9C-101B-9397-08002B2CF9AE}" pid="6" name="MSIP_Label_dd4203d7-225b-41a9-8c54-a31e0ceca5df_Enabled">
    <vt:lpwstr>True</vt:lpwstr>
  </property>
  <property fmtid="{D5CDD505-2E9C-101B-9397-08002B2CF9AE}" pid="7" name="MSIP_Label_dd4203d7-225b-41a9-8c54-a31e0ceca5df_SiteId">
    <vt:lpwstr>6397df10-4595-4047-9c4f-03311282152b</vt:lpwstr>
  </property>
  <property fmtid="{D5CDD505-2E9C-101B-9397-08002B2CF9AE}" pid="8" name="MSIP_Label_dd4203d7-225b-41a9-8c54-a31e0ceca5df_Owner">
    <vt:lpwstr>nschonn@tbs-sct.gc.ca</vt:lpwstr>
  </property>
  <property fmtid="{D5CDD505-2E9C-101B-9397-08002B2CF9AE}" pid="9" name="MSIP_Label_dd4203d7-225b-41a9-8c54-a31e0ceca5df_SetDate">
    <vt:lpwstr>2020-07-27T23:43:49.6325497Z</vt:lpwstr>
  </property>
  <property fmtid="{D5CDD505-2E9C-101B-9397-08002B2CF9AE}" pid="10" name="MSIP_Label_dd4203d7-225b-41a9-8c54-a31e0ceca5df_Name">
    <vt:lpwstr>NO MARKING VISIBLE</vt:lpwstr>
  </property>
  <property fmtid="{D5CDD505-2E9C-101B-9397-08002B2CF9AE}" pid="11" name="MSIP_Label_dd4203d7-225b-41a9-8c54-a31e0ceca5df_Application">
    <vt:lpwstr>Microsoft Azure Information Protection</vt:lpwstr>
  </property>
  <property fmtid="{D5CDD505-2E9C-101B-9397-08002B2CF9AE}" pid="12" name="MSIP_Label_dd4203d7-225b-41a9-8c54-a31e0ceca5df_ActionId">
    <vt:lpwstr>ce557ff3-d547-41b5-880f-f7e1e8e1e49c</vt:lpwstr>
  </property>
  <property fmtid="{D5CDD505-2E9C-101B-9397-08002B2CF9AE}" pid="13" name="MSIP_Label_dd4203d7-225b-41a9-8c54-a31e0ceca5df_Extended_MSFT_Method">
    <vt:lpwstr>Automatic</vt:lpwstr>
  </property>
  <property fmtid="{D5CDD505-2E9C-101B-9397-08002B2CF9AE}" pid="14" name="MSIP_Label_3515d617-256d-4284-aedb-1064be1c4b48_Enabled">
    <vt:lpwstr>True</vt:lpwstr>
  </property>
  <property fmtid="{D5CDD505-2E9C-101B-9397-08002B2CF9AE}" pid="15" name="MSIP_Label_3515d617-256d-4284-aedb-1064be1c4b48_SiteId">
    <vt:lpwstr>6397df10-4595-4047-9c4f-03311282152b</vt:lpwstr>
  </property>
  <property fmtid="{D5CDD505-2E9C-101B-9397-08002B2CF9AE}" pid="16" name="MSIP_Label_3515d617-256d-4284-aedb-1064be1c4b48_Owner">
    <vt:lpwstr>nschonn@tbs-sct.gc.ca</vt:lpwstr>
  </property>
  <property fmtid="{D5CDD505-2E9C-101B-9397-08002B2CF9AE}" pid="17" name="MSIP_Label_3515d617-256d-4284-aedb-1064be1c4b48_SetDate">
    <vt:lpwstr>2020-07-27T23:43:49.6325497Z</vt:lpwstr>
  </property>
  <property fmtid="{D5CDD505-2E9C-101B-9397-08002B2CF9AE}" pid="18" name="MSIP_Label_3515d617-256d-4284-aedb-1064be1c4b48_Name">
    <vt:lpwstr>UNCLASSIFIED</vt:lpwstr>
  </property>
  <property fmtid="{D5CDD505-2E9C-101B-9397-08002B2CF9AE}" pid="19" name="MSIP_Label_3515d617-256d-4284-aedb-1064be1c4b48_Application">
    <vt:lpwstr>Microsoft Azure Information Protection</vt:lpwstr>
  </property>
  <property fmtid="{D5CDD505-2E9C-101B-9397-08002B2CF9AE}" pid="20" name="MSIP_Label_3515d617-256d-4284-aedb-1064be1c4b48_ActionId">
    <vt:lpwstr>ce557ff3-d547-41b5-880f-f7e1e8e1e49c</vt:lpwstr>
  </property>
  <property fmtid="{D5CDD505-2E9C-101B-9397-08002B2CF9AE}" pid="21" name="MSIP_Label_3515d617-256d-4284-aedb-1064be1c4b48_Parent">
    <vt:lpwstr>dd4203d7-225b-41a9-8c54-a31e0ceca5df</vt:lpwstr>
  </property>
  <property fmtid="{D5CDD505-2E9C-101B-9397-08002B2CF9AE}" pid="22" name="MSIP_Label_3515d617-256d-4284-aedb-1064be1c4b48_Extended_MSFT_Method">
    <vt:lpwstr>Automatic</vt:lpwstr>
  </property>
  <property fmtid="{D5CDD505-2E9C-101B-9397-08002B2CF9AE}" pid="23" name="Sensitivity">
    <vt:lpwstr>NO MARKING VISIBLE UNCLASSIFIED</vt:lpwstr>
  </property>
</Properties>
</file>