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502" r:id="rId2"/>
    <p:sldId id="505" r:id="rId3"/>
    <p:sldId id="506" r:id="rId4"/>
    <p:sldId id="510" r:id="rId5"/>
    <p:sldId id="509" r:id="rId6"/>
    <p:sldId id="511" r:id="rId7"/>
    <p:sldId id="507" r:id="rId8"/>
    <p:sldId id="512" r:id="rId9"/>
    <p:sldId id="508" r:id="rId10"/>
    <p:sldId id="513" r:id="rId11"/>
    <p:sldId id="515" r:id="rId12"/>
  </p:sldIdLst>
  <p:sldSz cx="9144000" cy="6858000" type="screen4x3"/>
  <p:notesSz cx="7315200" cy="9601200"/>
  <p:custDataLst>
    <p:tags r:id="rId15"/>
  </p:custDataLst>
  <p:defaultTextStyle>
    <a:defPPr>
      <a:defRPr lang="en-CA"/>
    </a:defPPr>
    <a:lvl1pPr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53754CB-79B2-D08E-925F-51E4F6D63D7F}" name="Solmes, Kim" initials="SK" userId="S::Kim.Solmes@sac-isc.gc.ca::87b79874-3c19-411a-b243-f7f552103864" providerId="AD"/>
  <p188:author id="{DD84D6FC-5D8C-CE0E-2C5F-1A02636A8EA8}" name="Lo, David" initials="LD" userId="S::David.Lo@sac-isc.gc.ca::e7678960-38c6-43f8-b92e-67e3caaae40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am Rhyndress" initials="AR" lastIdx="2" clrIdx="0">
    <p:extLst>
      <p:ext uri="{19B8F6BF-5375-455C-9EA6-DF929625EA0E}">
        <p15:presenceInfo xmlns:p15="http://schemas.microsoft.com/office/powerpoint/2012/main" userId="12aaed2a0c3960a8" providerId="Windows Live"/>
      </p:ext>
    </p:extLst>
  </p:cmAuthor>
  <p:cmAuthor id="2" name="Kim Solmes" initials="KS" lastIdx="6" clrIdx="1">
    <p:extLst>
      <p:ext uri="{19B8F6BF-5375-455C-9EA6-DF929625EA0E}">
        <p15:presenceInfo xmlns:p15="http://schemas.microsoft.com/office/powerpoint/2012/main" userId="Kim Solmes" providerId="None"/>
      </p:ext>
    </p:extLst>
  </p:cmAuthor>
  <p:cmAuthor id="3" name="Lorne Younghusband" initials="LY" lastIdx="17" clrIdx="2">
    <p:extLst>
      <p:ext uri="{19B8F6BF-5375-455C-9EA6-DF929625EA0E}">
        <p15:presenceInfo xmlns:p15="http://schemas.microsoft.com/office/powerpoint/2012/main" userId="S-1-5-21-56248481-1131155372-1737835142-2227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000099"/>
    <a:srgbClr val="0035DE"/>
    <a:srgbClr val="0000DE"/>
    <a:srgbClr val="567BB6"/>
    <a:srgbClr val="335C64"/>
    <a:srgbClr val="66CCFF"/>
    <a:srgbClr val="33CCF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84943" autoAdjust="0"/>
  </p:normalViewPr>
  <p:slideViewPr>
    <p:cSldViewPr snapToObjects="1">
      <p:cViewPr varScale="1">
        <p:scale>
          <a:sx n="62" d="100"/>
          <a:sy n="62" d="100"/>
        </p:scale>
        <p:origin x="374" y="48"/>
      </p:cViewPr>
      <p:guideLst>
        <p:guide orient="horz" pos="72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-3252" y="-342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microsoft.com/office/2018/10/relationships/authors" Target="author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 Rhyndress" userId="12aaed2a0c3960a8" providerId="LiveId" clId="{12462B0C-F692-48D4-8A1D-A7129224A606}"/>
    <pc:docChg chg="undo custSel modSld">
      <pc:chgData name="Adam Rhyndress" userId="12aaed2a0c3960a8" providerId="LiveId" clId="{12462B0C-F692-48D4-8A1D-A7129224A606}" dt="2020-09-02T18:56:11.351" v="1181" actId="5793"/>
      <pc:docMkLst>
        <pc:docMk/>
      </pc:docMkLst>
      <pc:sldChg chg="modSp mod">
        <pc:chgData name="Adam Rhyndress" userId="12aaed2a0c3960a8" providerId="LiveId" clId="{12462B0C-F692-48D4-8A1D-A7129224A606}" dt="2020-09-01T17:05:35.599" v="374" actId="20577"/>
        <pc:sldMkLst>
          <pc:docMk/>
          <pc:sldMk cId="226044244" sldId="519"/>
        </pc:sldMkLst>
        <pc:spChg chg="mod">
          <ac:chgData name="Adam Rhyndress" userId="12aaed2a0c3960a8" providerId="LiveId" clId="{12462B0C-F692-48D4-8A1D-A7129224A606}" dt="2020-09-01T17:05:35.599" v="374" actId="20577"/>
          <ac:spMkLst>
            <pc:docMk/>
            <pc:sldMk cId="226044244" sldId="519"/>
            <ac:spMk id="3" creationId="{00000000-0000-0000-0000-000000000000}"/>
          </ac:spMkLst>
        </pc:spChg>
      </pc:sldChg>
      <pc:sldChg chg="modSp mod">
        <pc:chgData name="Adam Rhyndress" userId="12aaed2a0c3960a8" providerId="LiveId" clId="{12462B0C-F692-48D4-8A1D-A7129224A606}" dt="2020-09-01T17:09:31.254" v="513" actId="20577"/>
        <pc:sldMkLst>
          <pc:docMk/>
          <pc:sldMk cId="4097557078" sldId="520"/>
        </pc:sldMkLst>
        <pc:spChg chg="mod">
          <ac:chgData name="Adam Rhyndress" userId="12aaed2a0c3960a8" providerId="LiveId" clId="{12462B0C-F692-48D4-8A1D-A7129224A606}" dt="2020-09-01T17:09:31.254" v="513" actId="20577"/>
          <ac:spMkLst>
            <pc:docMk/>
            <pc:sldMk cId="4097557078" sldId="520"/>
            <ac:spMk id="3" creationId="{00000000-0000-0000-0000-000000000000}"/>
          </ac:spMkLst>
        </pc:spChg>
      </pc:sldChg>
      <pc:sldChg chg="modSp mod">
        <pc:chgData name="Adam Rhyndress" userId="12aaed2a0c3960a8" providerId="LiveId" clId="{12462B0C-F692-48D4-8A1D-A7129224A606}" dt="2020-09-01T17:08:19.522" v="451" actId="403"/>
        <pc:sldMkLst>
          <pc:docMk/>
          <pc:sldMk cId="1999725565" sldId="522"/>
        </pc:sldMkLst>
        <pc:spChg chg="mod">
          <ac:chgData name="Adam Rhyndress" userId="12aaed2a0c3960a8" providerId="LiveId" clId="{12462B0C-F692-48D4-8A1D-A7129224A606}" dt="2020-09-01T17:08:19.522" v="451" actId="403"/>
          <ac:spMkLst>
            <pc:docMk/>
            <pc:sldMk cId="1999725565" sldId="522"/>
            <ac:spMk id="3" creationId="{00000000-0000-0000-0000-000000000000}"/>
          </ac:spMkLst>
        </pc:spChg>
      </pc:sldChg>
      <pc:sldChg chg="modSp mod addCm delCm modCm">
        <pc:chgData name="Adam Rhyndress" userId="12aaed2a0c3960a8" providerId="LiveId" clId="{12462B0C-F692-48D4-8A1D-A7129224A606}" dt="2020-09-01T16:58:40.277" v="272" actId="20577"/>
        <pc:sldMkLst>
          <pc:docMk/>
          <pc:sldMk cId="259820406" sldId="526"/>
        </pc:sldMkLst>
        <pc:spChg chg="mod">
          <ac:chgData name="Adam Rhyndress" userId="12aaed2a0c3960a8" providerId="LiveId" clId="{12462B0C-F692-48D4-8A1D-A7129224A606}" dt="2020-09-01T16:58:40.277" v="272" actId="20577"/>
          <ac:spMkLst>
            <pc:docMk/>
            <pc:sldMk cId="259820406" sldId="526"/>
            <ac:spMk id="3" creationId="{00000000-0000-0000-0000-000000000000}"/>
          </ac:spMkLst>
        </pc:spChg>
      </pc:sldChg>
      <pc:sldChg chg="addSp delSp modSp mod">
        <pc:chgData name="Adam Rhyndress" userId="12aaed2a0c3960a8" providerId="LiveId" clId="{12462B0C-F692-48D4-8A1D-A7129224A606}" dt="2020-09-01T18:40:56.058" v="546" actId="13238"/>
        <pc:sldMkLst>
          <pc:docMk/>
          <pc:sldMk cId="4153648885" sldId="528"/>
        </pc:sldMkLst>
        <pc:spChg chg="mod">
          <ac:chgData name="Adam Rhyndress" userId="12aaed2a0c3960a8" providerId="LiveId" clId="{12462B0C-F692-48D4-8A1D-A7129224A606}" dt="2020-09-01T18:14:32.463" v="541" actId="207"/>
          <ac:spMkLst>
            <pc:docMk/>
            <pc:sldMk cId="4153648885" sldId="528"/>
            <ac:spMk id="3" creationId="{00000000-0000-0000-0000-000000000000}"/>
          </ac:spMkLst>
        </pc:spChg>
        <pc:graphicFrameChg chg="add mod modGraphic">
          <ac:chgData name="Adam Rhyndress" userId="12aaed2a0c3960a8" providerId="LiveId" clId="{12462B0C-F692-48D4-8A1D-A7129224A606}" dt="2020-09-01T18:40:56.058" v="546" actId="13238"/>
          <ac:graphicFrameMkLst>
            <pc:docMk/>
            <pc:sldMk cId="4153648885" sldId="528"/>
            <ac:graphicFrameMk id="4" creationId="{23B982E1-9534-4AF0-B62F-0FDAF04006A0}"/>
          </ac:graphicFrameMkLst>
        </pc:graphicFrameChg>
        <pc:graphicFrameChg chg="add del mod modGraphic">
          <ac:chgData name="Adam Rhyndress" userId="12aaed2a0c3960a8" providerId="LiveId" clId="{12462B0C-F692-48D4-8A1D-A7129224A606}" dt="2020-09-01T17:39:32.092" v="518" actId="21"/>
          <ac:graphicFrameMkLst>
            <pc:docMk/>
            <pc:sldMk cId="4153648885" sldId="528"/>
            <ac:graphicFrameMk id="4" creationId="{5DDBD1A8-6EB0-4425-A142-6BCF3AE43531}"/>
          </ac:graphicFrameMkLst>
        </pc:graphicFrameChg>
        <pc:graphicFrameChg chg="add del mod modGraphic">
          <ac:chgData name="Adam Rhyndress" userId="12aaed2a0c3960a8" providerId="LiveId" clId="{12462B0C-F692-48D4-8A1D-A7129224A606}" dt="2020-09-01T18:40:38.958" v="542" actId="478"/>
          <ac:graphicFrameMkLst>
            <pc:docMk/>
            <pc:sldMk cId="4153648885" sldId="528"/>
            <ac:graphicFrameMk id="5" creationId="{A4BA8E1B-1279-4E92-B590-DFCA24F22B63}"/>
          </ac:graphicFrameMkLst>
        </pc:graphicFrameChg>
      </pc:sldChg>
      <pc:sldChg chg="modSp mod">
        <pc:chgData name="Adam Rhyndress" userId="12aaed2a0c3960a8" providerId="LiveId" clId="{12462B0C-F692-48D4-8A1D-A7129224A606}" dt="2020-09-02T18:56:11.351" v="1181" actId="5793"/>
        <pc:sldMkLst>
          <pc:docMk/>
          <pc:sldMk cId="1885380897" sldId="529"/>
        </pc:sldMkLst>
        <pc:spChg chg="mod">
          <ac:chgData name="Adam Rhyndress" userId="12aaed2a0c3960a8" providerId="LiveId" clId="{12462B0C-F692-48D4-8A1D-A7129224A606}" dt="2020-09-02T18:56:11.351" v="1181" actId="5793"/>
          <ac:spMkLst>
            <pc:docMk/>
            <pc:sldMk cId="1885380897" sldId="529"/>
            <ac:spMk id="3" creationId="{00000000-0000-0000-0000-000000000000}"/>
          </ac:spMkLst>
        </pc:spChg>
      </pc:sldChg>
      <pc:sldChg chg="addSp modSp mod">
        <pc:chgData name="Adam Rhyndress" userId="12aaed2a0c3960a8" providerId="LiveId" clId="{12462B0C-F692-48D4-8A1D-A7129224A606}" dt="2020-09-01T18:43:13.978" v="567" actId="13242"/>
        <pc:sldMkLst>
          <pc:docMk/>
          <pc:sldMk cId="3452793134" sldId="530"/>
        </pc:sldMkLst>
        <pc:spChg chg="mod">
          <ac:chgData name="Adam Rhyndress" userId="12aaed2a0c3960a8" providerId="LiveId" clId="{12462B0C-F692-48D4-8A1D-A7129224A606}" dt="2020-09-01T18:43:08.305" v="564" actId="20577"/>
          <ac:spMkLst>
            <pc:docMk/>
            <pc:sldMk cId="3452793134" sldId="530"/>
            <ac:spMk id="3" creationId="{00000000-0000-0000-0000-000000000000}"/>
          </ac:spMkLst>
        </pc:spChg>
        <pc:graphicFrameChg chg="add mod modGraphic">
          <ac:chgData name="Adam Rhyndress" userId="12aaed2a0c3960a8" providerId="LiveId" clId="{12462B0C-F692-48D4-8A1D-A7129224A606}" dt="2020-09-01T18:43:13.978" v="567" actId="13242"/>
          <ac:graphicFrameMkLst>
            <pc:docMk/>
            <pc:sldMk cId="3452793134" sldId="530"/>
            <ac:graphicFrameMk id="4" creationId="{58B47F25-527D-4ADA-8B32-B4FB36EC1429}"/>
          </ac:graphicFrameMkLst>
        </pc:graphicFrameChg>
      </pc:sldChg>
      <pc:sldChg chg="addSp modSp mod">
        <pc:chgData name="Adam Rhyndress" userId="12aaed2a0c3960a8" providerId="LiveId" clId="{12462B0C-F692-48D4-8A1D-A7129224A606}" dt="2020-09-02T12:43:46.405" v="1114" actId="20577"/>
        <pc:sldMkLst>
          <pc:docMk/>
          <pc:sldMk cId="3943133018" sldId="531"/>
        </pc:sldMkLst>
        <pc:spChg chg="mod">
          <ac:chgData name="Adam Rhyndress" userId="12aaed2a0c3960a8" providerId="LiveId" clId="{12462B0C-F692-48D4-8A1D-A7129224A606}" dt="2020-09-02T12:43:46.405" v="1114" actId="20577"/>
          <ac:spMkLst>
            <pc:docMk/>
            <pc:sldMk cId="3943133018" sldId="531"/>
            <ac:spMk id="3" creationId="{00000000-0000-0000-0000-000000000000}"/>
          </ac:spMkLst>
        </pc:spChg>
        <pc:graphicFrameChg chg="add mod modGraphic">
          <ac:chgData name="Adam Rhyndress" userId="12aaed2a0c3960a8" providerId="LiveId" clId="{12462B0C-F692-48D4-8A1D-A7129224A606}" dt="2020-09-02T12:43:30.152" v="1098" actId="13242"/>
          <ac:graphicFrameMkLst>
            <pc:docMk/>
            <pc:sldMk cId="3943133018" sldId="531"/>
            <ac:graphicFrameMk id="4" creationId="{139FD03D-4C9A-4BCF-A5E3-A135ABC8B03B}"/>
          </ac:graphicFrameMkLst>
        </pc:graphicFrameChg>
      </pc:sldChg>
      <pc:sldChg chg="addSp modSp mod">
        <pc:chgData name="Adam Rhyndress" userId="12aaed2a0c3960a8" providerId="LiveId" clId="{12462B0C-F692-48D4-8A1D-A7129224A606}" dt="2020-09-02T18:55:00.878" v="1172" actId="20577"/>
        <pc:sldMkLst>
          <pc:docMk/>
          <pc:sldMk cId="3688822040" sldId="532"/>
        </pc:sldMkLst>
        <pc:spChg chg="mod">
          <ac:chgData name="Adam Rhyndress" userId="12aaed2a0c3960a8" providerId="LiveId" clId="{12462B0C-F692-48D4-8A1D-A7129224A606}" dt="2020-09-02T18:55:00.878" v="1172" actId="20577"/>
          <ac:spMkLst>
            <pc:docMk/>
            <pc:sldMk cId="3688822040" sldId="532"/>
            <ac:spMk id="3" creationId="{00000000-0000-0000-0000-000000000000}"/>
          </ac:spMkLst>
        </pc:spChg>
        <pc:graphicFrameChg chg="add mod modGraphic">
          <ac:chgData name="Adam Rhyndress" userId="12aaed2a0c3960a8" providerId="LiveId" clId="{12462B0C-F692-48D4-8A1D-A7129224A606}" dt="2020-09-02T18:53:41.773" v="1126" actId="13242"/>
          <ac:graphicFrameMkLst>
            <pc:docMk/>
            <pc:sldMk cId="3688822040" sldId="532"/>
            <ac:graphicFrameMk id="4" creationId="{A746189F-0D98-4219-8B12-662B929C8D6B}"/>
          </ac:graphicFrameMkLst>
        </pc:graphicFrameChg>
      </pc:sldChg>
      <pc:sldChg chg="modSp mod">
        <pc:chgData name="Adam Rhyndress" userId="12aaed2a0c3960a8" providerId="LiveId" clId="{12462B0C-F692-48D4-8A1D-A7129224A606}" dt="2020-09-02T12:54:49.503" v="1115" actId="20577"/>
        <pc:sldMkLst>
          <pc:docMk/>
          <pc:sldMk cId="3364620572" sldId="533"/>
        </pc:sldMkLst>
        <pc:spChg chg="mod">
          <ac:chgData name="Adam Rhyndress" userId="12aaed2a0c3960a8" providerId="LiveId" clId="{12462B0C-F692-48D4-8A1D-A7129224A606}" dt="2020-09-02T12:54:49.503" v="1115" actId="20577"/>
          <ac:spMkLst>
            <pc:docMk/>
            <pc:sldMk cId="3364620572" sldId="533"/>
            <ac:spMk id="3" creationId="{00000000-0000-0000-0000-000000000000}"/>
          </ac:spMkLst>
        </pc:spChg>
      </pc:sldChg>
      <pc:sldChg chg="modSp mod">
        <pc:chgData name="Adam Rhyndress" userId="12aaed2a0c3960a8" providerId="LiveId" clId="{12462B0C-F692-48D4-8A1D-A7129224A606}" dt="2020-09-02T18:55:49.774" v="1178" actId="20577"/>
        <pc:sldMkLst>
          <pc:docMk/>
          <pc:sldMk cId="459316569" sldId="534"/>
        </pc:sldMkLst>
        <pc:spChg chg="mod">
          <ac:chgData name="Adam Rhyndress" userId="12aaed2a0c3960a8" providerId="LiveId" clId="{12462B0C-F692-48D4-8A1D-A7129224A606}" dt="2020-09-02T18:55:49.774" v="1178" actId="20577"/>
          <ac:spMkLst>
            <pc:docMk/>
            <pc:sldMk cId="459316569" sldId="534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0D13C5-09B9-4FA2-95C4-9B8751A1546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D44351-2859-4976-A91C-02AFCA8FF1CA}">
      <dgm:prSet phldrT="[Text]" custT="1"/>
      <dgm:spPr/>
      <dgm:t>
        <a:bodyPr/>
        <a:lstStyle/>
        <a:p>
          <a:r>
            <a:rPr lang="en-US" sz="1600" dirty="0"/>
            <a:t>Predictable</a:t>
          </a:r>
        </a:p>
      </dgm:t>
    </dgm:pt>
    <dgm:pt modelId="{3E8F74B6-609E-490F-B8B3-8A0B5352C0F1}" type="parTrans" cxnId="{B5BC1808-541C-4ED2-92A9-9F5D5DEE1E5A}">
      <dgm:prSet/>
      <dgm:spPr/>
      <dgm:t>
        <a:bodyPr/>
        <a:lstStyle/>
        <a:p>
          <a:endParaRPr lang="en-US"/>
        </a:p>
      </dgm:t>
    </dgm:pt>
    <dgm:pt modelId="{65750017-B3CC-4880-854F-C4C578952C28}" type="sibTrans" cxnId="{B5BC1808-541C-4ED2-92A9-9F5D5DEE1E5A}">
      <dgm:prSet/>
      <dgm:spPr/>
      <dgm:t>
        <a:bodyPr/>
        <a:lstStyle/>
        <a:p>
          <a:endParaRPr lang="en-US"/>
        </a:p>
      </dgm:t>
    </dgm:pt>
    <dgm:pt modelId="{8D40DA4A-BBB2-4C74-A930-EFCAA54121F3}">
      <dgm:prSet phldrT="[Text]" custT="1"/>
      <dgm:spPr/>
      <dgm:t>
        <a:bodyPr/>
        <a:lstStyle/>
        <a:p>
          <a:r>
            <a:rPr lang="en-US" sz="1200" dirty="0"/>
            <a:t>What does the funding stream capture? </a:t>
          </a:r>
        </a:p>
      </dgm:t>
    </dgm:pt>
    <dgm:pt modelId="{FB46E83F-BA58-472D-AE4D-815E0921ABB8}" type="parTrans" cxnId="{7A3C6CB2-DEAF-4DBA-AEDC-BE46B896D980}">
      <dgm:prSet/>
      <dgm:spPr/>
      <dgm:t>
        <a:bodyPr/>
        <a:lstStyle/>
        <a:p>
          <a:endParaRPr lang="en-US"/>
        </a:p>
      </dgm:t>
    </dgm:pt>
    <dgm:pt modelId="{A42E6E29-425F-4B97-B297-3A96E96F9893}" type="sibTrans" cxnId="{7A3C6CB2-DEAF-4DBA-AEDC-BE46B896D980}">
      <dgm:prSet/>
      <dgm:spPr/>
      <dgm:t>
        <a:bodyPr/>
        <a:lstStyle/>
        <a:p>
          <a:endParaRPr lang="en-US"/>
        </a:p>
      </dgm:t>
    </dgm:pt>
    <dgm:pt modelId="{2D0752C5-8463-4CA8-B1FB-6EBA7A831E84}">
      <dgm:prSet phldrT="[Text]" custT="1"/>
      <dgm:spPr/>
      <dgm:t>
        <a:bodyPr/>
        <a:lstStyle/>
        <a:p>
          <a:r>
            <a:rPr lang="en-US" sz="1600" dirty="0"/>
            <a:t>Sustained</a:t>
          </a:r>
        </a:p>
      </dgm:t>
    </dgm:pt>
    <dgm:pt modelId="{9994CE07-9572-494C-9E56-26A05C82393C}" type="parTrans" cxnId="{4423A1BD-D851-4EC2-9999-D072F7B5FE18}">
      <dgm:prSet/>
      <dgm:spPr/>
      <dgm:t>
        <a:bodyPr/>
        <a:lstStyle/>
        <a:p>
          <a:endParaRPr lang="en-US"/>
        </a:p>
      </dgm:t>
    </dgm:pt>
    <dgm:pt modelId="{B8DA34B6-3F3B-4BCA-BDFD-08732768A0DD}" type="sibTrans" cxnId="{4423A1BD-D851-4EC2-9999-D072F7B5FE18}">
      <dgm:prSet/>
      <dgm:spPr/>
      <dgm:t>
        <a:bodyPr/>
        <a:lstStyle/>
        <a:p>
          <a:endParaRPr lang="en-US"/>
        </a:p>
      </dgm:t>
    </dgm:pt>
    <dgm:pt modelId="{E6C4E554-2495-4CFF-96FE-EED8727B6C7B}">
      <dgm:prSet phldrT="[Text]" custT="1"/>
      <dgm:spPr/>
      <dgm:t>
        <a:bodyPr/>
        <a:lstStyle/>
        <a:p>
          <a:r>
            <a:rPr lang="en-US" sz="1200" dirty="0"/>
            <a:t>Over what period should the funding mechanism be?</a:t>
          </a:r>
        </a:p>
      </dgm:t>
    </dgm:pt>
    <dgm:pt modelId="{6C637D43-3982-42FC-9E5F-825491BF7EFF}" type="parTrans" cxnId="{09A4BA89-876E-4B85-AFED-F3BCB7D401C6}">
      <dgm:prSet/>
      <dgm:spPr/>
      <dgm:t>
        <a:bodyPr/>
        <a:lstStyle/>
        <a:p>
          <a:endParaRPr lang="en-US"/>
        </a:p>
      </dgm:t>
    </dgm:pt>
    <dgm:pt modelId="{7F7BAB8A-0412-4E74-A872-3F57DEF318FB}" type="sibTrans" cxnId="{09A4BA89-876E-4B85-AFED-F3BCB7D401C6}">
      <dgm:prSet/>
      <dgm:spPr/>
      <dgm:t>
        <a:bodyPr/>
        <a:lstStyle/>
        <a:p>
          <a:endParaRPr lang="en-US"/>
        </a:p>
      </dgm:t>
    </dgm:pt>
    <dgm:pt modelId="{16469380-B905-4CDC-8533-9CBE98AEDED1}">
      <dgm:prSet phldrT="[Text]" custT="1"/>
      <dgm:spPr/>
      <dgm:t>
        <a:bodyPr/>
        <a:lstStyle/>
        <a:p>
          <a:r>
            <a:rPr lang="en-US" sz="1600" dirty="0"/>
            <a:t>Sufficient</a:t>
          </a:r>
        </a:p>
      </dgm:t>
    </dgm:pt>
    <dgm:pt modelId="{534BED06-42C8-4ABC-A3BC-8807AB063825}" type="parTrans" cxnId="{412BECB9-2138-482C-BD6F-A827D6A797DC}">
      <dgm:prSet/>
      <dgm:spPr/>
      <dgm:t>
        <a:bodyPr/>
        <a:lstStyle/>
        <a:p>
          <a:endParaRPr lang="en-US"/>
        </a:p>
      </dgm:t>
    </dgm:pt>
    <dgm:pt modelId="{6583B62D-A0D0-4A3C-8812-ECB5E73B1534}" type="sibTrans" cxnId="{412BECB9-2138-482C-BD6F-A827D6A797DC}">
      <dgm:prSet/>
      <dgm:spPr/>
      <dgm:t>
        <a:bodyPr/>
        <a:lstStyle/>
        <a:p>
          <a:endParaRPr lang="en-US"/>
        </a:p>
      </dgm:t>
    </dgm:pt>
    <dgm:pt modelId="{98A95CD2-03B8-417B-A8D3-E6F8AFE8F158}">
      <dgm:prSet phldrT="[Text]" custT="1"/>
      <dgm:spPr/>
      <dgm:t>
        <a:bodyPr/>
        <a:lstStyle/>
        <a:p>
          <a:r>
            <a:rPr lang="en-US" sz="1200" dirty="0"/>
            <a:t>How does this approach intersect with the Government’s commitment to address the infrastructure gap?</a:t>
          </a:r>
        </a:p>
      </dgm:t>
    </dgm:pt>
    <dgm:pt modelId="{0445EB92-A792-4CE4-A3E5-E64F30836BDC}" type="parTrans" cxnId="{1E00651F-EE03-4133-A313-F2E625506EA4}">
      <dgm:prSet/>
      <dgm:spPr/>
      <dgm:t>
        <a:bodyPr/>
        <a:lstStyle/>
        <a:p>
          <a:endParaRPr lang="en-US"/>
        </a:p>
      </dgm:t>
    </dgm:pt>
    <dgm:pt modelId="{BC55A9A1-8CCE-4820-B217-0D51879D823C}" type="sibTrans" cxnId="{1E00651F-EE03-4133-A313-F2E625506EA4}">
      <dgm:prSet/>
      <dgm:spPr/>
      <dgm:t>
        <a:bodyPr/>
        <a:lstStyle/>
        <a:p>
          <a:endParaRPr lang="en-US"/>
        </a:p>
      </dgm:t>
    </dgm:pt>
    <dgm:pt modelId="{7736AA90-E37B-4159-90DE-30DC171A78A5}">
      <dgm:prSet phldrT="[Text]" custT="1"/>
      <dgm:spPr/>
      <dgm:t>
        <a:bodyPr/>
        <a:lstStyle/>
        <a:p>
          <a:r>
            <a:rPr lang="en-US" sz="1200" dirty="0"/>
            <a:t>On what basis is the formula funding determined? Is existing information sufficient (available and suitably precise) to develop a formula funding approach?</a:t>
          </a:r>
        </a:p>
      </dgm:t>
    </dgm:pt>
    <dgm:pt modelId="{BC24FBB2-155E-4D57-AB7D-3AA7F85E3369}" type="parTrans" cxnId="{EEE60EEE-1432-434F-8E01-CED596E5A070}">
      <dgm:prSet/>
      <dgm:spPr/>
      <dgm:t>
        <a:bodyPr/>
        <a:lstStyle/>
        <a:p>
          <a:endParaRPr lang="en-US"/>
        </a:p>
      </dgm:t>
    </dgm:pt>
    <dgm:pt modelId="{6B2A0E91-ECB8-4F23-A1C9-6DE61BC69348}" type="sibTrans" cxnId="{EEE60EEE-1432-434F-8E01-CED596E5A070}">
      <dgm:prSet/>
      <dgm:spPr/>
      <dgm:t>
        <a:bodyPr/>
        <a:lstStyle/>
        <a:p>
          <a:endParaRPr lang="en-US"/>
        </a:p>
      </dgm:t>
    </dgm:pt>
    <dgm:pt modelId="{C3E49E2C-7C5B-4E9D-B51C-011BB404A430}">
      <dgm:prSet phldrT="[Text]" custT="1"/>
      <dgm:spPr/>
      <dgm:t>
        <a:bodyPr/>
        <a:lstStyle/>
        <a:p>
          <a:r>
            <a:rPr lang="en-US" sz="1200" dirty="0"/>
            <a:t>When should the formula funding be reviewed, and how adjustments be made, if required?</a:t>
          </a:r>
        </a:p>
      </dgm:t>
    </dgm:pt>
    <dgm:pt modelId="{D5BE76F6-01A7-4163-9424-FE446F22EF03}" type="parTrans" cxnId="{6F715FFB-621D-4F1A-98E2-AD2142BFCCF3}">
      <dgm:prSet/>
      <dgm:spPr/>
      <dgm:t>
        <a:bodyPr/>
        <a:lstStyle/>
        <a:p>
          <a:endParaRPr lang="en-US"/>
        </a:p>
      </dgm:t>
    </dgm:pt>
    <dgm:pt modelId="{0F4B158C-459C-423E-862A-4517F9135E31}" type="sibTrans" cxnId="{6F715FFB-621D-4F1A-98E2-AD2142BFCCF3}">
      <dgm:prSet/>
      <dgm:spPr/>
      <dgm:t>
        <a:bodyPr/>
        <a:lstStyle/>
        <a:p>
          <a:endParaRPr lang="en-US"/>
        </a:p>
      </dgm:t>
    </dgm:pt>
    <dgm:pt modelId="{0461D50A-FD0B-4329-9980-A42A23E166C9}" type="pres">
      <dgm:prSet presAssocID="{6A0D13C5-09B9-4FA2-95C4-9B8751A1546E}" presName="Name0" presStyleCnt="0">
        <dgm:presLayoutVars>
          <dgm:dir/>
          <dgm:animLvl val="lvl"/>
          <dgm:resizeHandles val="exact"/>
        </dgm:presLayoutVars>
      </dgm:prSet>
      <dgm:spPr/>
    </dgm:pt>
    <dgm:pt modelId="{1EAD2DE9-1437-490D-B8FD-ABF84B10F256}" type="pres">
      <dgm:prSet presAssocID="{09D44351-2859-4976-A91C-02AFCA8FF1CA}" presName="composite" presStyleCnt="0"/>
      <dgm:spPr/>
    </dgm:pt>
    <dgm:pt modelId="{51D8CA74-D046-4C55-B1C2-549D021AECD9}" type="pres">
      <dgm:prSet presAssocID="{09D44351-2859-4976-A91C-02AFCA8FF1C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CA5CAA8D-EC59-4662-966C-D9C8CAD65251}" type="pres">
      <dgm:prSet presAssocID="{09D44351-2859-4976-A91C-02AFCA8FF1CA}" presName="desTx" presStyleLbl="alignAccFollowNode1" presStyleIdx="0" presStyleCnt="3">
        <dgm:presLayoutVars>
          <dgm:bulletEnabled val="1"/>
        </dgm:presLayoutVars>
      </dgm:prSet>
      <dgm:spPr/>
    </dgm:pt>
    <dgm:pt modelId="{7A189E27-208D-49D0-B1D0-43B9946BE278}" type="pres">
      <dgm:prSet presAssocID="{65750017-B3CC-4880-854F-C4C578952C28}" presName="space" presStyleCnt="0"/>
      <dgm:spPr/>
    </dgm:pt>
    <dgm:pt modelId="{78ABD294-F219-4076-899C-BFD25442EFBC}" type="pres">
      <dgm:prSet presAssocID="{2D0752C5-8463-4CA8-B1FB-6EBA7A831E84}" presName="composite" presStyleCnt="0"/>
      <dgm:spPr/>
    </dgm:pt>
    <dgm:pt modelId="{66F2534D-B2BD-40F4-AC3A-1628D3F3813A}" type="pres">
      <dgm:prSet presAssocID="{2D0752C5-8463-4CA8-B1FB-6EBA7A831E8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7682F5C6-619E-438E-9C4E-CFE64461F834}" type="pres">
      <dgm:prSet presAssocID="{2D0752C5-8463-4CA8-B1FB-6EBA7A831E84}" presName="desTx" presStyleLbl="alignAccFollowNode1" presStyleIdx="1" presStyleCnt="3">
        <dgm:presLayoutVars>
          <dgm:bulletEnabled val="1"/>
        </dgm:presLayoutVars>
      </dgm:prSet>
      <dgm:spPr/>
    </dgm:pt>
    <dgm:pt modelId="{A707D5AD-03C8-4957-9C78-38484C2F29F6}" type="pres">
      <dgm:prSet presAssocID="{B8DA34B6-3F3B-4BCA-BDFD-08732768A0DD}" presName="space" presStyleCnt="0"/>
      <dgm:spPr/>
    </dgm:pt>
    <dgm:pt modelId="{EA50A2DB-CDC0-4608-901A-6DC791E20C80}" type="pres">
      <dgm:prSet presAssocID="{16469380-B905-4CDC-8533-9CBE98AEDED1}" presName="composite" presStyleCnt="0"/>
      <dgm:spPr/>
    </dgm:pt>
    <dgm:pt modelId="{94F590C8-8FD2-409F-9855-3C73EDB141CC}" type="pres">
      <dgm:prSet presAssocID="{16469380-B905-4CDC-8533-9CBE98AEDED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A5CF63D2-36E7-4258-BDB9-605B8A186D23}" type="pres">
      <dgm:prSet presAssocID="{16469380-B905-4CDC-8533-9CBE98AEDED1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5BC1808-541C-4ED2-92A9-9F5D5DEE1E5A}" srcId="{6A0D13C5-09B9-4FA2-95C4-9B8751A1546E}" destId="{09D44351-2859-4976-A91C-02AFCA8FF1CA}" srcOrd="0" destOrd="0" parTransId="{3E8F74B6-609E-490F-B8B3-8A0B5352C0F1}" sibTransId="{65750017-B3CC-4880-854F-C4C578952C28}"/>
    <dgm:cxn modelId="{F91DD51A-A410-4F59-8F91-7F6A4CDA064B}" type="presOf" srcId="{16469380-B905-4CDC-8533-9CBE98AEDED1}" destId="{94F590C8-8FD2-409F-9855-3C73EDB141CC}" srcOrd="0" destOrd="0" presId="urn:microsoft.com/office/officeart/2005/8/layout/hList1"/>
    <dgm:cxn modelId="{1E00651F-EE03-4133-A313-F2E625506EA4}" srcId="{16469380-B905-4CDC-8533-9CBE98AEDED1}" destId="{98A95CD2-03B8-417B-A8D3-E6F8AFE8F158}" srcOrd="0" destOrd="0" parTransId="{0445EB92-A792-4CE4-A3E5-E64F30836BDC}" sibTransId="{BC55A9A1-8CCE-4820-B217-0D51879D823C}"/>
    <dgm:cxn modelId="{5CC19525-65B1-46F0-B873-8FC09AB7E404}" type="presOf" srcId="{2D0752C5-8463-4CA8-B1FB-6EBA7A831E84}" destId="{66F2534D-B2BD-40F4-AC3A-1628D3F3813A}" srcOrd="0" destOrd="0" presId="urn:microsoft.com/office/officeart/2005/8/layout/hList1"/>
    <dgm:cxn modelId="{09A4BA89-876E-4B85-AFED-F3BCB7D401C6}" srcId="{2D0752C5-8463-4CA8-B1FB-6EBA7A831E84}" destId="{E6C4E554-2495-4CFF-96FE-EED8727B6C7B}" srcOrd="0" destOrd="0" parTransId="{6C637D43-3982-42FC-9E5F-825491BF7EFF}" sibTransId="{7F7BAB8A-0412-4E74-A872-3F57DEF318FB}"/>
    <dgm:cxn modelId="{0BC2B592-68AF-4BFB-B189-8A8296543DE1}" type="presOf" srcId="{98A95CD2-03B8-417B-A8D3-E6F8AFE8F158}" destId="{A5CF63D2-36E7-4258-BDB9-605B8A186D23}" srcOrd="0" destOrd="0" presId="urn:microsoft.com/office/officeart/2005/8/layout/hList1"/>
    <dgm:cxn modelId="{B8E508AB-58CD-4F2B-8767-3F3D1761BD62}" type="presOf" srcId="{C3E49E2C-7C5B-4E9D-B51C-011BB404A430}" destId="{A5CF63D2-36E7-4258-BDB9-605B8A186D23}" srcOrd="0" destOrd="1" presId="urn:microsoft.com/office/officeart/2005/8/layout/hList1"/>
    <dgm:cxn modelId="{7A3C6CB2-DEAF-4DBA-AEDC-BE46B896D980}" srcId="{09D44351-2859-4976-A91C-02AFCA8FF1CA}" destId="{8D40DA4A-BBB2-4C74-A930-EFCAA54121F3}" srcOrd="0" destOrd="0" parTransId="{FB46E83F-BA58-472D-AE4D-815E0921ABB8}" sibTransId="{A42E6E29-425F-4B97-B297-3A96E96F9893}"/>
    <dgm:cxn modelId="{412BECB9-2138-482C-BD6F-A827D6A797DC}" srcId="{6A0D13C5-09B9-4FA2-95C4-9B8751A1546E}" destId="{16469380-B905-4CDC-8533-9CBE98AEDED1}" srcOrd="2" destOrd="0" parTransId="{534BED06-42C8-4ABC-A3BC-8807AB063825}" sibTransId="{6583B62D-A0D0-4A3C-8812-ECB5E73B1534}"/>
    <dgm:cxn modelId="{4423A1BD-D851-4EC2-9999-D072F7B5FE18}" srcId="{6A0D13C5-09B9-4FA2-95C4-9B8751A1546E}" destId="{2D0752C5-8463-4CA8-B1FB-6EBA7A831E84}" srcOrd="1" destOrd="0" parTransId="{9994CE07-9572-494C-9E56-26A05C82393C}" sibTransId="{B8DA34B6-3F3B-4BCA-BDFD-08732768A0DD}"/>
    <dgm:cxn modelId="{F6934DCD-6404-491B-B647-931EE6E23722}" type="presOf" srcId="{8D40DA4A-BBB2-4C74-A930-EFCAA54121F3}" destId="{CA5CAA8D-EC59-4662-966C-D9C8CAD65251}" srcOrd="0" destOrd="0" presId="urn:microsoft.com/office/officeart/2005/8/layout/hList1"/>
    <dgm:cxn modelId="{B6BBA2DD-7C82-4FAB-AA88-5895115FD216}" type="presOf" srcId="{E6C4E554-2495-4CFF-96FE-EED8727B6C7B}" destId="{7682F5C6-619E-438E-9C4E-CFE64461F834}" srcOrd="0" destOrd="0" presId="urn:microsoft.com/office/officeart/2005/8/layout/hList1"/>
    <dgm:cxn modelId="{41E925EB-4655-4929-948F-204A7C07865A}" type="presOf" srcId="{7736AA90-E37B-4159-90DE-30DC171A78A5}" destId="{CA5CAA8D-EC59-4662-966C-D9C8CAD65251}" srcOrd="0" destOrd="1" presId="urn:microsoft.com/office/officeart/2005/8/layout/hList1"/>
    <dgm:cxn modelId="{EEE60EEE-1432-434F-8E01-CED596E5A070}" srcId="{09D44351-2859-4976-A91C-02AFCA8FF1CA}" destId="{7736AA90-E37B-4159-90DE-30DC171A78A5}" srcOrd="1" destOrd="0" parTransId="{BC24FBB2-155E-4D57-AB7D-3AA7F85E3369}" sibTransId="{6B2A0E91-ECB8-4F23-A1C9-6DE61BC69348}"/>
    <dgm:cxn modelId="{4BC6F1F2-9C2A-4095-8EE8-BB4F7285C6F3}" type="presOf" srcId="{6A0D13C5-09B9-4FA2-95C4-9B8751A1546E}" destId="{0461D50A-FD0B-4329-9980-A42A23E166C9}" srcOrd="0" destOrd="0" presId="urn:microsoft.com/office/officeart/2005/8/layout/hList1"/>
    <dgm:cxn modelId="{A73906F8-2BA6-45A6-B980-52791EB34D4B}" type="presOf" srcId="{09D44351-2859-4976-A91C-02AFCA8FF1CA}" destId="{51D8CA74-D046-4C55-B1C2-549D021AECD9}" srcOrd="0" destOrd="0" presId="urn:microsoft.com/office/officeart/2005/8/layout/hList1"/>
    <dgm:cxn modelId="{6F715FFB-621D-4F1A-98E2-AD2142BFCCF3}" srcId="{16469380-B905-4CDC-8533-9CBE98AEDED1}" destId="{C3E49E2C-7C5B-4E9D-B51C-011BB404A430}" srcOrd="1" destOrd="0" parTransId="{D5BE76F6-01A7-4163-9424-FE446F22EF03}" sibTransId="{0F4B158C-459C-423E-862A-4517F9135E31}"/>
    <dgm:cxn modelId="{CE0FF0D2-74DA-4674-9D38-534B943D09BF}" type="presParOf" srcId="{0461D50A-FD0B-4329-9980-A42A23E166C9}" destId="{1EAD2DE9-1437-490D-B8FD-ABF84B10F256}" srcOrd="0" destOrd="0" presId="urn:microsoft.com/office/officeart/2005/8/layout/hList1"/>
    <dgm:cxn modelId="{840F51B7-4CB9-40FA-BB3E-76B4088D8130}" type="presParOf" srcId="{1EAD2DE9-1437-490D-B8FD-ABF84B10F256}" destId="{51D8CA74-D046-4C55-B1C2-549D021AECD9}" srcOrd="0" destOrd="0" presId="urn:microsoft.com/office/officeart/2005/8/layout/hList1"/>
    <dgm:cxn modelId="{670A4286-E79C-4F06-A127-C7C9E097A1E7}" type="presParOf" srcId="{1EAD2DE9-1437-490D-B8FD-ABF84B10F256}" destId="{CA5CAA8D-EC59-4662-966C-D9C8CAD65251}" srcOrd="1" destOrd="0" presId="urn:microsoft.com/office/officeart/2005/8/layout/hList1"/>
    <dgm:cxn modelId="{858ED465-E06E-4046-A182-B72FE89FF958}" type="presParOf" srcId="{0461D50A-FD0B-4329-9980-A42A23E166C9}" destId="{7A189E27-208D-49D0-B1D0-43B9946BE278}" srcOrd="1" destOrd="0" presId="urn:microsoft.com/office/officeart/2005/8/layout/hList1"/>
    <dgm:cxn modelId="{893CB76E-7EDC-4A80-866B-7DADA8184FF7}" type="presParOf" srcId="{0461D50A-FD0B-4329-9980-A42A23E166C9}" destId="{78ABD294-F219-4076-899C-BFD25442EFBC}" srcOrd="2" destOrd="0" presId="urn:microsoft.com/office/officeart/2005/8/layout/hList1"/>
    <dgm:cxn modelId="{0127C93C-CEA0-4B4C-ACCA-76A87459DFA5}" type="presParOf" srcId="{78ABD294-F219-4076-899C-BFD25442EFBC}" destId="{66F2534D-B2BD-40F4-AC3A-1628D3F3813A}" srcOrd="0" destOrd="0" presId="urn:microsoft.com/office/officeart/2005/8/layout/hList1"/>
    <dgm:cxn modelId="{01F7E736-62EA-48E0-844B-9B115875BABE}" type="presParOf" srcId="{78ABD294-F219-4076-899C-BFD25442EFBC}" destId="{7682F5C6-619E-438E-9C4E-CFE64461F834}" srcOrd="1" destOrd="0" presId="urn:microsoft.com/office/officeart/2005/8/layout/hList1"/>
    <dgm:cxn modelId="{7ED769D1-555F-4A1D-B93A-65AD2B1E89D0}" type="presParOf" srcId="{0461D50A-FD0B-4329-9980-A42A23E166C9}" destId="{A707D5AD-03C8-4957-9C78-38484C2F29F6}" srcOrd="3" destOrd="0" presId="urn:microsoft.com/office/officeart/2005/8/layout/hList1"/>
    <dgm:cxn modelId="{3BFB0373-F49B-471A-BFE3-BDC69A8ABA2E}" type="presParOf" srcId="{0461D50A-FD0B-4329-9980-A42A23E166C9}" destId="{EA50A2DB-CDC0-4608-901A-6DC791E20C80}" srcOrd="4" destOrd="0" presId="urn:microsoft.com/office/officeart/2005/8/layout/hList1"/>
    <dgm:cxn modelId="{2AFEB433-A55C-4C71-AC39-8D0ECB57E560}" type="presParOf" srcId="{EA50A2DB-CDC0-4608-901A-6DC791E20C80}" destId="{94F590C8-8FD2-409F-9855-3C73EDB141CC}" srcOrd="0" destOrd="0" presId="urn:microsoft.com/office/officeart/2005/8/layout/hList1"/>
    <dgm:cxn modelId="{6AB5AC89-2213-4D99-A2B7-913CD65B6012}" type="presParOf" srcId="{EA50A2DB-CDC0-4608-901A-6DC791E20C80}" destId="{A5CF63D2-36E7-4258-BDB9-605B8A186D2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8CA74-D046-4C55-B1C2-549D021AECD9}">
      <dsp:nvSpPr>
        <dsp:cNvPr id="0" name=""/>
        <dsp:cNvSpPr/>
      </dsp:nvSpPr>
      <dsp:spPr>
        <a:xfrm>
          <a:off x="2452" y="4605"/>
          <a:ext cx="2391370" cy="956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Predictable</a:t>
          </a:r>
        </a:p>
      </dsp:txBody>
      <dsp:txXfrm>
        <a:off x="2452" y="4605"/>
        <a:ext cx="2391370" cy="956548"/>
      </dsp:txXfrm>
    </dsp:sp>
    <dsp:sp modelId="{CA5CAA8D-EC59-4662-966C-D9C8CAD65251}">
      <dsp:nvSpPr>
        <dsp:cNvPr id="0" name=""/>
        <dsp:cNvSpPr/>
      </dsp:nvSpPr>
      <dsp:spPr>
        <a:xfrm>
          <a:off x="2452" y="961154"/>
          <a:ext cx="2391370" cy="1625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What does the funding stream capture?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On what basis is the formula funding determined? Is existing information sufficient (available and suitably precise) to develop a formula funding approach?</a:t>
          </a:r>
        </a:p>
      </dsp:txBody>
      <dsp:txXfrm>
        <a:off x="2452" y="961154"/>
        <a:ext cx="2391370" cy="1625040"/>
      </dsp:txXfrm>
    </dsp:sp>
    <dsp:sp modelId="{66F2534D-B2BD-40F4-AC3A-1628D3F3813A}">
      <dsp:nvSpPr>
        <dsp:cNvPr id="0" name=""/>
        <dsp:cNvSpPr/>
      </dsp:nvSpPr>
      <dsp:spPr>
        <a:xfrm>
          <a:off x="2728614" y="4605"/>
          <a:ext cx="2391370" cy="956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Sustained</a:t>
          </a:r>
        </a:p>
      </dsp:txBody>
      <dsp:txXfrm>
        <a:off x="2728614" y="4605"/>
        <a:ext cx="2391370" cy="956548"/>
      </dsp:txXfrm>
    </dsp:sp>
    <dsp:sp modelId="{7682F5C6-619E-438E-9C4E-CFE64461F834}">
      <dsp:nvSpPr>
        <dsp:cNvPr id="0" name=""/>
        <dsp:cNvSpPr/>
      </dsp:nvSpPr>
      <dsp:spPr>
        <a:xfrm>
          <a:off x="2728614" y="961154"/>
          <a:ext cx="2391370" cy="1625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Over what period should the funding mechanism be?</a:t>
          </a:r>
        </a:p>
      </dsp:txBody>
      <dsp:txXfrm>
        <a:off x="2728614" y="961154"/>
        <a:ext cx="2391370" cy="1625040"/>
      </dsp:txXfrm>
    </dsp:sp>
    <dsp:sp modelId="{94F590C8-8FD2-409F-9855-3C73EDB141CC}">
      <dsp:nvSpPr>
        <dsp:cNvPr id="0" name=""/>
        <dsp:cNvSpPr/>
      </dsp:nvSpPr>
      <dsp:spPr>
        <a:xfrm>
          <a:off x="5454777" y="4605"/>
          <a:ext cx="2391370" cy="956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Sufficient</a:t>
          </a:r>
        </a:p>
      </dsp:txBody>
      <dsp:txXfrm>
        <a:off x="5454777" y="4605"/>
        <a:ext cx="2391370" cy="956548"/>
      </dsp:txXfrm>
    </dsp:sp>
    <dsp:sp modelId="{A5CF63D2-36E7-4258-BDB9-605B8A186D23}">
      <dsp:nvSpPr>
        <dsp:cNvPr id="0" name=""/>
        <dsp:cNvSpPr/>
      </dsp:nvSpPr>
      <dsp:spPr>
        <a:xfrm>
          <a:off x="5454777" y="961154"/>
          <a:ext cx="2391370" cy="1625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How does this approach intersect with the Government’s commitment to address the infrastructure gap?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When should the formula funding be reviewed, and how adjustments be made, if required?</a:t>
          </a:r>
        </a:p>
      </dsp:txBody>
      <dsp:txXfrm>
        <a:off x="5454777" y="961154"/>
        <a:ext cx="2391370" cy="1625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224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t" anchorCtr="0" compatLnSpc="1">
            <a:prstTxWarp prst="textNoShape">
              <a:avLst/>
            </a:prstTxWarp>
          </a:bodyPr>
          <a:lstStyle>
            <a:lvl1pPr defTabSz="958387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1305" y="0"/>
            <a:ext cx="317224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t" anchorCtr="0" compatLnSpc="1">
            <a:prstTxWarp prst="textNoShape">
              <a:avLst/>
            </a:prstTxWarp>
          </a:bodyPr>
          <a:lstStyle>
            <a:lvl1pPr algn="r" defTabSz="958387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173"/>
            <a:ext cx="317224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b" anchorCtr="0" compatLnSpc="1">
            <a:prstTxWarp prst="textNoShape">
              <a:avLst/>
            </a:prstTxWarp>
          </a:bodyPr>
          <a:lstStyle>
            <a:lvl1pPr defTabSz="958387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1305" y="9119173"/>
            <a:ext cx="317224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b" anchorCtr="0" compatLnSpc="1">
            <a:prstTxWarp prst="textNoShape">
              <a:avLst/>
            </a:prstTxWarp>
          </a:bodyPr>
          <a:lstStyle>
            <a:lvl1pPr algn="r" defTabSz="958387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2B19D8C8-5948-455E-A605-1EA89F85FCA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7254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224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t" anchorCtr="0" compatLnSpc="1">
            <a:prstTxWarp prst="textNoShape">
              <a:avLst/>
            </a:prstTxWarp>
          </a:bodyPr>
          <a:lstStyle>
            <a:lvl1pPr defTabSz="958387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1305" y="0"/>
            <a:ext cx="317224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t" anchorCtr="0" compatLnSpc="1">
            <a:prstTxWarp prst="textNoShape">
              <a:avLst/>
            </a:prstTxWarp>
          </a:bodyPr>
          <a:lstStyle>
            <a:lvl1pPr algn="r" defTabSz="958387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183" y="4561226"/>
            <a:ext cx="5850835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173"/>
            <a:ext cx="317224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b" anchorCtr="0" compatLnSpc="1">
            <a:prstTxWarp prst="textNoShape">
              <a:avLst/>
            </a:prstTxWarp>
          </a:bodyPr>
          <a:lstStyle>
            <a:lvl1pPr defTabSz="958387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1305" y="9119173"/>
            <a:ext cx="317224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b" anchorCtr="0" compatLnSpc="1">
            <a:prstTxWarp prst="textNoShape">
              <a:avLst/>
            </a:prstTxWarp>
          </a:bodyPr>
          <a:lstStyle>
            <a:lvl1pPr algn="r" defTabSz="958387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FE284EBD-CBB1-4A99-ABB1-E39FD790435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2723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38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70662" indent="-296408" defTabSz="95838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85634" indent="-237127" defTabSz="95838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59887" indent="-237127" defTabSz="95838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134141" indent="-237127" defTabSz="95838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608395" indent="-237127" defTabSz="958387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82648" indent="-237127" defTabSz="958387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556902" indent="-237127" defTabSz="958387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4031155" indent="-237127" defTabSz="958387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24F3551-6772-4ED3-AD12-7448C81BF950}" type="slidenum">
              <a:rPr lang="en-CA" altLang="en-US" smtClean="0">
                <a:latin typeface="Arial" charset="0"/>
              </a:rPr>
              <a:pPr eaLnBrk="1" hangingPunct="1"/>
              <a:t>1</a:t>
            </a:fld>
            <a:endParaRPr lang="en-CA" altLang="en-US" dirty="0">
              <a:latin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84EBD-CBB1-4A99-ABB1-E39FD7904359}" type="slidenum">
              <a:rPr lang="en-CA" smtClean="0"/>
              <a:pPr>
                <a:defRPr/>
              </a:pPr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8940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84EBD-CBB1-4A99-ABB1-E39FD7904359}" type="slidenum">
              <a:rPr lang="en-CA" smtClean="0"/>
              <a:pPr>
                <a:defRPr/>
              </a:pPr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2705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84EBD-CBB1-4A99-ABB1-E39FD7904359}" type="slidenum">
              <a:rPr lang="en-CA" smtClean="0"/>
              <a:pPr>
                <a:defRPr/>
              </a:pPr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1648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84EBD-CBB1-4A99-ABB1-E39FD7904359}" type="slidenum">
              <a:rPr lang="en-CA" smtClean="0"/>
              <a:pPr>
                <a:defRPr/>
              </a:pPr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6230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84EBD-CBB1-4A99-ABB1-E39FD7904359}" type="slidenum">
              <a:rPr lang="en-CA" smtClean="0"/>
              <a:pPr>
                <a:defRPr/>
              </a:pPr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38397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84EBD-CBB1-4A99-ABB1-E39FD7904359}" type="slidenum">
              <a:rPr lang="en-CA" smtClean="0"/>
              <a:pPr>
                <a:defRPr/>
              </a:pPr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0194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84EBD-CBB1-4A99-ABB1-E39FD7904359}" type="slidenum">
              <a:rPr lang="en-CA" smtClean="0"/>
              <a:pPr>
                <a:defRPr/>
              </a:pPr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83840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84EBD-CBB1-4A99-ABB1-E39FD7904359}" type="slidenum">
              <a:rPr lang="en-CA" smtClean="0"/>
              <a:pPr>
                <a:defRPr/>
              </a:pPr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2640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84EBD-CBB1-4A99-ABB1-E39FD7904359}" type="slidenum">
              <a:rPr lang="en-CA" smtClean="0"/>
              <a:pPr>
                <a:defRPr/>
              </a:pPr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543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84EBD-CBB1-4A99-ABB1-E39FD7904359}" type="slidenum">
              <a:rPr lang="en-CA" smtClean="0"/>
              <a:pPr>
                <a:defRPr/>
              </a:pPr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26967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SC_Branding_PPT_standard_10x7.5_ENG_FINAL_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76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093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1308101"/>
            <a:ext cx="3822700" cy="478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7408" y="1308101"/>
            <a:ext cx="3822192" cy="47878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881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505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283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4730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3962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389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763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38200"/>
            <a:ext cx="784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GB" dirty="0"/>
              <a:t>Insert section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8300" y="1308101"/>
            <a:ext cx="7861300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GB" dirty="0"/>
              <a:t>Click to edit master text styles</a:t>
            </a:r>
          </a:p>
          <a:p>
            <a:pPr lvl="1"/>
            <a:r>
              <a:rPr lang="en-CA" altLang="en-GB" dirty="0"/>
              <a:t>Second level</a:t>
            </a:r>
          </a:p>
          <a:p>
            <a:pPr lvl="2"/>
            <a:r>
              <a:rPr lang="en-CA" altLang="en-GB" dirty="0"/>
              <a:t>Third level</a:t>
            </a:r>
          </a:p>
          <a:p>
            <a:pPr lvl="3"/>
            <a:r>
              <a:rPr lang="en-CA" altLang="en-GB" dirty="0"/>
              <a:t>Fourth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3967" y="6238718"/>
            <a:ext cx="861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2816EBD-076B-0740-B037-2845E45D885E}" type="slidenum">
              <a:rPr lang="en-US" sz="1200" b="0" i="0" baseline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pPr algn="ctr"/>
              <a:t>‹#›</a:t>
            </a:fld>
            <a:endParaRPr lang="en-US" sz="1200" b="0" i="0" baseline="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6" r:id="rId3"/>
    <p:sldLayoutId id="2147483679" r:id="rId4"/>
    <p:sldLayoutId id="2147483685" r:id="rId5"/>
    <p:sldLayoutId id="2147483680" r:id="rId6"/>
    <p:sldLayoutId id="2147483681" r:id="rId7"/>
  </p:sldLayoutIdLst>
  <p:hf hdr="0" ftr="0" dt="0"/>
  <p:txStyles>
    <p:title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 baseline="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3pPr>
      <a:lvl4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4pPr>
      <a:lvl5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ct val="37000"/>
        </a:spcAft>
        <a:buChar char="•"/>
        <a:tabLst>
          <a:tab pos="5715000" algn="l"/>
        </a:tabLs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382588" indent="-190500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600">
          <a:solidFill>
            <a:srgbClr val="000000"/>
          </a:solidFill>
          <a:latin typeface="+mn-lt"/>
        </a:defRPr>
      </a:lvl2pPr>
      <a:lvl3pPr marL="574675" indent="-190500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400">
          <a:solidFill>
            <a:srgbClr val="000000"/>
          </a:solidFill>
          <a:latin typeface="+mn-lt"/>
        </a:defRPr>
      </a:lvl3pPr>
      <a:lvl4pPr marL="771525" indent="-195263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200">
          <a:solidFill>
            <a:srgbClr val="000000"/>
          </a:solidFill>
          <a:latin typeface="+mn-lt"/>
        </a:defRPr>
      </a:lvl4pPr>
      <a:lvl5pPr marL="960438" indent="-187325" algn="l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5pPr>
      <a:lvl6pPr marL="14176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6pPr>
      <a:lvl7pPr marL="18748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7pPr>
      <a:lvl8pPr marL="23320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8pPr>
      <a:lvl9pPr marL="27892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066800" y="2286000"/>
            <a:ext cx="5867400" cy="595223"/>
          </a:xfrm>
          <a:noFill/>
        </p:spPr>
        <p:txBody>
          <a:bodyPr anchor="t"/>
          <a:lstStyle/>
          <a:p>
            <a:pPr marL="0" indent="0" eaLnBrk="1" hangingPunct="1">
              <a:lnSpc>
                <a:spcPct val="107000"/>
              </a:lnSpc>
              <a:spcAft>
                <a:spcPct val="0"/>
              </a:spcAft>
              <a:buNone/>
            </a:pPr>
            <a:r>
              <a:rPr lang="en-US" altLang="en-US" sz="1600" dirty="0">
                <a:solidFill>
                  <a:srgbClr val="567BB6"/>
                </a:solidFill>
              </a:rPr>
              <a:t>For discussion</a:t>
            </a:r>
            <a:endParaRPr lang="en-US" altLang="en-US" sz="1600" b="1" dirty="0">
              <a:solidFill>
                <a:srgbClr val="567BB6"/>
              </a:solidFill>
              <a:latin typeface="+mj-lt"/>
            </a:endParaRPr>
          </a:p>
          <a:p>
            <a:pPr marL="0" indent="0" eaLnBrk="1" hangingPunct="1">
              <a:lnSpc>
                <a:spcPct val="107000"/>
              </a:lnSpc>
              <a:spcAft>
                <a:spcPct val="0"/>
              </a:spcAft>
              <a:buNone/>
            </a:pPr>
            <a:endParaRPr lang="en-US" altLang="en-US" sz="1600" b="1" dirty="0">
              <a:solidFill>
                <a:srgbClr val="567BB6"/>
              </a:solidFill>
              <a:latin typeface="+mj-lt"/>
            </a:endParaRPr>
          </a:p>
          <a:p>
            <a:pPr marL="0" indent="0" eaLnBrk="1" hangingPunct="1">
              <a:lnSpc>
                <a:spcPct val="107000"/>
              </a:lnSpc>
              <a:spcAft>
                <a:spcPct val="0"/>
              </a:spcAft>
              <a:buNone/>
            </a:pPr>
            <a:r>
              <a:rPr lang="en-US" altLang="en-US" sz="1600" b="1" dirty="0">
                <a:solidFill>
                  <a:srgbClr val="567BB6"/>
                </a:solidFill>
                <a:latin typeface="+mj-lt"/>
              </a:rPr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914400"/>
            <a:ext cx="7772400" cy="1105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  <a:spcAft>
                <a:spcPts val="500"/>
              </a:spcAft>
            </a:pPr>
            <a:r>
              <a:rPr lang="en-US" sz="2800" b="1" dirty="0">
                <a:solidFill>
                  <a:srgbClr val="567BB6"/>
                </a:solidFill>
                <a:latin typeface="+mn-lt"/>
              </a:rPr>
              <a:t>First Nations Infrastructure Reform: </a:t>
            </a:r>
          </a:p>
          <a:p>
            <a:pPr>
              <a:lnSpc>
                <a:spcPts val="3700"/>
              </a:lnSpc>
              <a:spcAft>
                <a:spcPts val="500"/>
              </a:spcAft>
            </a:pPr>
            <a:r>
              <a:rPr lang="en-US" sz="2800" b="1" dirty="0">
                <a:solidFill>
                  <a:srgbClr val="567BB6"/>
                </a:solidFill>
                <a:latin typeface="+mn-lt"/>
              </a:rPr>
              <a:t>Funding Methodology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848600" cy="381001"/>
          </a:xfrm>
          <a:noFill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Considerations – Sufficiency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399"/>
            <a:ext cx="7848600" cy="3657601"/>
          </a:xfrm>
        </p:spPr>
        <p:txBody>
          <a:bodyPr/>
          <a:lstStyle/>
          <a:p>
            <a:r>
              <a:rPr lang="en-US" sz="1600" dirty="0"/>
              <a:t>Given the long-term nature of the investment funding approach, it is recognized that a greater risk of variability exists the farther the funding stream is projected into the future</a:t>
            </a:r>
          </a:p>
          <a:p>
            <a:r>
              <a:rPr lang="en-US" sz="1600" dirty="0"/>
              <a:t>It is noted that E-ACRS inspections are currently expected to be undertaken every 3 years, and offer a natural opportunity to assess a community’s implementation of prudent asset management practices as part of the compliance requirements for this funding stream</a:t>
            </a:r>
          </a:p>
          <a:p>
            <a:pPr marL="0" indent="0">
              <a:buNone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Therefore: Opportunities to review and adjust the funding formula could be provided every 6 years, unless exceptional and unforeseen circumstances otherwise warrant</a:t>
            </a:r>
          </a:p>
          <a:p>
            <a:pPr lvl="1"/>
            <a:r>
              <a:rPr lang="en-US" sz="1400" dirty="0"/>
              <a:t>First Nations communities should be required to submit to ISC an updated Asset Management Plan every 3 years, informed by the most recent E-ACRS inspection, as part of the compliance requirements for this funding</a:t>
            </a:r>
          </a:p>
          <a:p>
            <a:pPr lvl="1"/>
            <a:r>
              <a:rPr lang="en-US" sz="1400" dirty="0"/>
              <a:t>Managing over two E-ACRS inspections cycles allows for compliance to be demonstrated, and corrective actions to be implemented if required</a:t>
            </a:r>
          </a:p>
          <a:p>
            <a:pPr marL="192088" lvl="1" indent="0">
              <a:buNone/>
            </a:pPr>
            <a:endParaRPr lang="en-US" sz="1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147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848600" cy="381001"/>
          </a:xfrm>
          <a:noFill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Discussion for Breakout Rooms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399"/>
            <a:ext cx="7848600" cy="4648201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You are invited to share your views on the following (agree, disagree, concerns/risks), and any key considerations that may have been missed: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funding stream could encapsulate all phases of asset lifecycle management for existing ISC-funded assets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funding formula could be developed based on existing and forecast asset requirements for community assets included under the Colliers model, plus provisions for inflation and growth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funding formula could be developed based on a per capita model for housing, plus provisions for inflation and growth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funding stream could be calculated based on a 35-year timeframe of anticipated costs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communities interested in adopting the investment funding approach could be invited to put forward a list of major projects prior to moving ahead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Opportunities to review and adjust the funding formula could be provided every 6 years, unless exceptional and unforeseen circumstances otherwise warrant</a:t>
            </a:r>
          </a:p>
          <a:p>
            <a:pPr marL="0" indent="0">
              <a:buNone/>
            </a:pPr>
            <a:endParaRPr lang="en-US" sz="1600" dirty="0"/>
          </a:p>
          <a:p>
            <a:pPr marL="192088" lvl="1" indent="0">
              <a:buNone/>
            </a:pPr>
            <a:endParaRPr lang="en-US" sz="1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617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848600" cy="381001"/>
          </a:xfrm>
          <a:noFill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1"/>
            <a:ext cx="7848600" cy="3657600"/>
          </a:xfrm>
        </p:spPr>
        <p:txBody>
          <a:bodyPr/>
          <a:lstStyle/>
          <a:p>
            <a:r>
              <a:rPr lang="en-US" sz="1600" dirty="0"/>
              <a:t>To highlight key considerations in designing a funding methodology for the opt-in investment provisions under First Nations Infrastructure Reform</a:t>
            </a:r>
          </a:p>
          <a:p>
            <a:r>
              <a:rPr lang="en-US" sz="1600" dirty="0"/>
              <a:t>To seek program/Regional feedback in anticipation of external engagement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9732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848600" cy="381001"/>
          </a:xfrm>
          <a:noFill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Conceptualize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848600" cy="2057400"/>
          </a:xfrm>
        </p:spPr>
        <p:txBody>
          <a:bodyPr/>
          <a:lstStyle/>
          <a:p>
            <a:r>
              <a:rPr lang="en-US" sz="1600" dirty="0"/>
              <a:t>The overarching vision: an opt-in infrastructure investment approach for First Nations and aggregate organizations, allowing for the transfer for surplus funding at year-end towards a community-level capital reserve or endowment fund</a:t>
            </a:r>
          </a:p>
          <a:p>
            <a:r>
              <a:rPr lang="en-US" sz="1600" dirty="0"/>
              <a:t>From a funding perspective, this approach seeks to make progress towards a </a:t>
            </a:r>
            <a:r>
              <a:rPr lang="en-US" sz="1600" b="1" dirty="0"/>
              <a:t>predictable</a:t>
            </a:r>
            <a:r>
              <a:rPr lang="en-US" sz="1600" dirty="0"/>
              <a:t>, </a:t>
            </a:r>
            <a:r>
              <a:rPr lang="en-US" sz="1600" b="1" dirty="0"/>
              <a:t>sustained</a:t>
            </a:r>
            <a:r>
              <a:rPr lang="en-US" sz="1600" dirty="0"/>
              <a:t>, and </a:t>
            </a:r>
            <a:r>
              <a:rPr lang="en-US" sz="1600" b="1" dirty="0"/>
              <a:t>sufficient</a:t>
            </a:r>
            <a:r>
              <a:rPr lang="en-US" sz="1600" dirty="0"/>
              <a:t> funding stream</a:t>
            </a:r>
          </a:p>
          <a:p>
            <a:pPr lvl="1"/>
            <a:r>
              <a:rPr lang="en-US" sz="1400" dirty="0"/>
              <a:t>This is echoed in AFN resolutions #12/2021 and #18/2022</a:t>
            </a:r>
          </a:p>
          <a:p>
            <a:pPr lvl="1"/>
            <a:endParaRPr lang="en-US" sz="1400" dirty="0"/>
          </a:p>
          <a:p>
            <a:pPr marL="192088" lvl="1" indent="0">
              <a:buNone/>
            </a:pPr>
            <a:endParaRPr lang="en-US" sz="1400" dirty="0"/>
          </a:p>
          <a:p>
            <a:endParaRPr lang="en-US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6437483"/>
              </p:ext>
            </p:extLst>
          </p:nvPr>
        </p:nvGraphicFramePr>
        <p:xfrm>
          <a:off x="609600" y="2743200"/>
          <a:ext cx="78486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841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848600" cy="381001"/>
          </a:xfrm>
          <a:noFill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Considerations – Predictability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399"/>
            <a:ext cx="7848600" cy="3657601"/>
          </a:xfrm>
        </p:spPr>
        <p:txBody>
          <a:bodyPr/>
          <a:lstStyle/>
          <a:p>
            <a:r>
              <a:rPr lang="en-US" sz="1600" dirty="0"/>
              <a:t>There is broad acceptance of asset lifecycle management principles, as recognized by both ISC and First Nations partners</a:t>
            </a:r>
          </a:p>
          <a:p>
            <a:r>
              <a:rPr lang="en-US" sz="1600" dirty="0"/>
              <a:t>Therefore, this funding approach must support First Nations communities and organizations to fully manage all phases of the asset lifecycle: planning, design and construction, operations and maintenance, repairs, and demolition/recapitalization</a:t>
            </a:r>
          </a:p>
          <a:p>
            <a:r>
              <a:rPr lang="en-US" sz="1600" dirty="0"/>
              <a:t>Moving towards a self-determination, community-based approach means First Nations communities are responsible for determining their priorities within the funding available, and limiting active intervention from ISC to emergency, unforeseen circumstances only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New major capital would be excluded from the calculation of this funding stream, and addressed as targeted funding</a:t>
            </a:r>
          </a:p>
          <a:p>
            <a:pPr lvl="1"/>
            <a:r>
              <a:rPr lang="en-US" sz="1400" dirty="0"/>
              <a:t>Existing lifecycle funding models capture existing assets (including growth on existing assets) but not new assets, and would otherwise not be calculated in the funding stream</a:t>
            </a:r>
          </a:p>
          <a:p>
            <a:pPr lvl="1"/>
            <a:r>
              <a:rPr lang="en-US" sz="1400" dirty="0"/>
              <a:t>Future funding requirements (e.g. O&amp;M, major repair, etc.) can be addressed in a recalculation of the funding stream once a new capital asset has been completed</a:t>
            </a:r>
          </a:p>
          <a:p>
            <a:pPr marL="0" indent="0">
              <a:buNone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Therefore: the funding stream could encapsulate all phases of asset lifecycle management for existing ISC-funded assets</a:t>
            </a:r>
          </a:p>
          <a:p>
            <a:pPr marL="192088" lvl="1" indent="0">
              <a:buNone/>
            </a:pPr>
            <a:endParaRPr lang="en-US" sz="1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047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848600" cy="381001"/>
          </a:xfrm>
          <a:noFill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Considerations – Predictability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848600" cy="5638799"/>
          </a:xfrm>
        </p:spPr>
        <p:txBody>
          <a:bodyPr/>
          <a:lstStyle/>
          <a:p>
            <a:r>
              <a:rPr lang="en-US" sz="1600" dirty="0"/>
              <a:t>A number of data sources are available to draw upon which a funding formula can be derived that, individually, may have strengths and weaknesses:</a:t>
            </a:r>
          </a:p>
          <a:p>
            <a:pPr lvl="1"/>
            <a:r>
              <a:rPr lang="en-US" sz="1400" dirty="0"/>
              <a:t>Lifecycle funding model developed by Colliers Project Leaders in 2020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200" dirty="0"/>
              <a:t>First Nations partners and Central Agencies are aware of this model (although it has not formally been shared), and has been used to support recent Budget requests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200" dirty="0"/>
              <a:t>This model provides full lifecycle costs including maintenance, minor and major repair, and recapitalization for ISC-funded assets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200" dirty="0"/>
              <a:t>This model is based on generic assets and industry standards, predicated upon available ICMS data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200" dirty="0"/>
              <a:t>This model provides for the ability to adjust funding to reflect community remoteness based on the most recent Statistics Canada data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200" dirty="0"/>
              <a:t>Contingency provisions can be built into the future cost projections</a:t>
            </a:r>
          </a:p>
          <a:p>
            <a:pPr lvl="1"/>
            <a:r>
              <a:rPr lang="en-US" sz="1400" dirty="0"/>
              <a:t>Current population data and growth forecasts supported by INSTAT data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200" dirty="0"/>
              <a:t>Limited data exists to support the determination of a per capita cost, depending on the asset type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200" dirty="0"/>
              <a:t>Can provide estimated annual population growth by community</a:t>
            </a:r>
          </a:p>
          <a:p>
            <a:pPr lvl="1"/>
            <a:r>
              <a:rPr lang="en-US" sz="1400" dirty="0"/>
              <a:t>Community Asset Management Plans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200" dirty="0"/>
              <a:t>Funding is available to support this work under ISC’s Asset Management Program; interest in this program has been limited to date, in part due to ISC’s inability to assure funding to support the full implementation of these plans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200" dirty="0"/>
              <a:t>Once developed, there is limited leverage to compel First Nations to share their Asset Management Plan with ISC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200" dirty="0"/>
              <a:t>ISC is currently limited in its ability to review or challenge these plans – no standard template exists, and there is significant variation across communities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200" dirty="0"/>
              <a:t>Asset Management Plans often include assets beyond the scope of what ISC funds, and may include other sources of revenue</a:t>
            </a:r>
          </a:p>
        </p:txBody>
      </p:sp>
    </p:spTree>
    <p:extLst>
      <p:ext uri="{BB962C8B-B14F-4D97-AF65-F5344CB8AC3E}">
        <p14:creationId xmlns:p14="http://schemas.microsoft.com/office/powerpoint/2010/main" val="3389034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848600" cy="381001"/>
          </a:xfrm>
          <a:noFill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Considerations – Predictability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848600" cy="5638799"/>
          </a:xfrm>
        </p:spPr>
        <p:txBody>
          <a:bodyPr/>
          <a:lstStyle/>
          <a:p>
            <a:pPr lvl="1"/>
            <a:r>
              <a:rPr lang="en-US" sz="1400" dirty="0"/>
              <a:t>E-ACRS Inspections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200" dirty="0"/>
              <a:t>Provides for a detailed assessment of asset and component condition, and any known deficiencies, on a triennial cycle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200" dirty="0"/>
              <a:t>Provides for a 35-year projection of asset and component replacement costs</a:t>
            </a:r>
            <a:endParaRPr lang="en-US" sz="1600" dirty="0"/>
          </a:p>
          <a:p>
            <a:r>
              <a:rPr lang="en-US" sz="1600" dirty="0"/>
              <a:t>The calculation methodology for the funding formula could vary depending on asset type</a:t>
            </a:r>
          </a:p>
          <a:p>
            <a:pPr lvl="1"/>
            <a:r>
              <a:rPr lang="en-US" sz="1400" dirty="0"/>
              <a:t>For example, the Colliers lifecycle model does not include housing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Therefore: The funding formula could be developed based on existing and forecast asset requirements for community assets included under the Colliers model, plus provisions for inflation and growth</a:t>
            </a:r>
          </a:p>
          <a:p>
            <a:pPr lvl="1"/>
            <a:r>
              <a:rPr lang="en-US" sz="1400" dirty="0"/>
              <a:t>Future funding requirements identified would need to be aligned with the Colliers calculations, or otherwise substantiated in negotiation with First Nations communities (e.g. a community’s Asset Management Plan may serve as a foundational document)</a:t>
            </a:r>
          </a:p>
          <a:p>
            <a:pPr lvl="1"/>
            <a:r>
              <a:rPr lang="en-US" sz="1400" dirty="0"/>
              <a:t>Population growth factors should be applied based on INSTAT data</a:t>
            </a:r>
          </a:p>
          <a:p>
            <a:pPr marL="192088" lvl="1" indent="0">
              <a:buNone/>
            </a:pPr>
            <a:endParaRPr lang="en-US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Therefore: The funding formula could be developed based on a per capita model for housing, plus provisions for inflation and growth</a:t>
            </a:r>
          </a:p>
          <a:p>
            <a:pPr marL="192088" lvl="1" indent="0">
              <a:buNone/>
            </a:pPr>
            <a:endParaRPr lang="en-US" sz="1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5826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848600" cy="381001"/>
          </a:xfrm>
          <a:noFill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Considerations – Predictability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399"/>
            <a:ext cx="7848600" cy="3657601"/>
          </a:xfrm>
        </p:spPr>
        <p:txBody>
          <a:bodyPr/>
          <a:lstStyle/>
          <a:p>
            <a:r>
              <a:rPr lang="en-US" sz="1600" dirty="0"/>
              <a:t>It is intended that the funding stream be consistent year over year, reflective of the needs of the First Nations community – therefore, averaging out funding requirements over a period of time. A balance is sought between:</a:t>
            </a:r>
          </a:p>
          <a:p>
            <a:pPr lvl="1"/>
            <a:r>
              <a:rPr lang="en-US" sz="1400" dirty="0"/>
              <a:t>The longer the time horizon, the more likely to capture costs for major repair and recapitalization</a:t>
            </a:r>
          </a:p>
          <a:p>
            <a:pPr lvl="1"/>
            <a:r>
              <a:rPr lang="en-US" sz="1400" dirty="0"/>
              <a:t>A longer time horizon reduces the potential impact of significant costs in the short term, reflective of infrastructure in poor condition or inadequate infrastructure</a:t>
            </a:r>
          </a:p>
          <a:p>
            <a:r>
              <a:rPr lang="en-US" sz="1600" dirty="0"/>
              <a:t>Supported by the gradual implementation of E-ACRS across communities, it is expected that, over the coming years, communities will have data projecting costs over 35 years</a:t>
            </a:r>
          </a:p>
          <a:p>
            <a:r>
              <a:rPr lang="en-US" sz="1600" dirty="0"/>
              <a:t>For Self-Governing/Modern Treaty First Nations, CIRNA has indicated an intention to move towards funding based on a 100-year horizon, noting that some assets (e.g. water pipes) may not have recapitalization costs within a shorter timespan</a:t>
            </a:r>
          </a:p>
          <a:p>
            <a:pPr marL="0" indent="0">
              <a:buNone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Therefore: The funding stream could be calculated based on a 35-year timeframe of anticipated costs</a:t>
            </a:r>
          </a:p>
          <a:p>
            <a:pPr marL="192088" lvl="1" indent="0">
              <a:buNone/>
            </a:pPr>
            <a:endParaRPr lang="en-US" sz="1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9170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848600" cy="381001"/>
          </a:xfrm>
          <a:noFill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Considerations – Sustainability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399"/>
            <a:ext cx="7848600" cy="4648201"/>
          </a:xfrm>
        </p:spPr>
        <p:txBody>
          <a:bodyPr/>
          <a:lstStyle/>
          <a:p>
            <a:r>
              <a:rPr lang="en-US" sz="1600" dirty="0"/>
              <a:t>The investment approach is predicated upon an adequately long time-horizon to allow for prudent and strategic infrastructure planning</a:t>
            </a:r>
          </a:p>
          <a:p>
            <a:pPr lvl="1"/>
            <a:r>
              <a:rPr lang="en-US" sz="1400" dirty="0"/>
              <a:t>A longer time horizon for the funding commitment allows communities to make more effective and strategic decisions </a:t>
            </a:r>
          </a:p>
          <a:p>
            <a:pPr lvl="1"/>
            <a:r>
              <a:rPr lang="en-US" sz="1400" dirty="0"/>
              <a:t>A longer time horizon potentially multiplies the impact of communities’ ability to save, monetize (borrow against a future revenue stream), and establish an effective infrastructure reserve fund</a:t>
            </a:r>
          </a:p>
          <a:p>
            <a:r>
              <a:rPr lang="en-US" sz="1600" dirty="0"/>
              <a:t>Current expectations require E-ACRS inspections to be undertaken every 3 years (HFP &amp; CFMP), providing for regular intervals at which a community can reassess infrastructure service delivery and adjust if necessary</a:t>
            </a:r>
          </a:p>
          <a:p>
            <a:pPr marL="0" indent="0">
              <a:buNone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Therefore: ISC could commit to providing a 10-year funding stream</a:t>
            </a:r>
          </a:p>
          <a:p>
            <a:pPr lvl="1"/>
            <a:r>
              <a:rPr lang="en-US" sz="1400" dirty="0"/>
              <a:t>A Budget decision may be required if existing reference levels are insufficient to offer this commitment</a:t>
            </a:r>
          </a:p>
          <a:p>
            <a:pPr lvl="1"/>
            <a:r>
              <a:rPr lang="en-US" sz="1400" dirty="0"/>
              <a:t>Recent experience in developing the agreement with the Atlantic First Nations Water Authority suggests 10 years is the outer limit of Central Agencies’ comfort level to support</a:t>
            </a:r>
          </a:p>
          <a:p>
            <a:pPr marL="192088" lvl="1" indent="0">
              <a:buNone/>
            </a:pPr>
            <a:endParaRPr lang="en-US" sz="1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4254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848600" cy="381001"/>
          </a:xfrm>
          <a:noFill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Considerations – Sufficiency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399"/>
            <a:ext cx="7848600" cy="3657601"/>
          </a:xfrm>
        </p:spPr>
        <p:txBody>
          <a:bodyPr/>
          <a:lstStyle/>
          <a:p>
            <a:r>
              <a:rPr lang="en-US" sz="1600" dirty="0"/>
              <a:t>Reflected in the recent engagement work with communities to define the infrastructure gap, there are significant short-term funding requirements, reflecting historical underfunding towards infrastructure capital requirements and O&amp;M</a:t>
            </a:r>
          </a:p>
          <a:p>
            <a:pPr lvl="1"/>
            <a:r>
              <a:rPr lang="en-US" sz="1400" dirty="0"/>
              <a:t>These funding requirements would likely skew the calculation of a funding stream with the inclusion of one-time, catch-up costs</a:t>
            </a:r>
          </a:p>
          <a:p>
            <a:r>
              <a:rPr lang="en-US" sz="1600" dirty="0"/>
              <a:t>Knowing that much of the future funding stream would already be earmarked to address the existing backlog of repairs / the infrastructure gap would likely be a disincentive for First Nations communities to adopt the investment funding approach</a:t>
            </a:r>
          </a:p>
          <a:p>
            <a:pPr marL="0" indent="0">
              <a:buNone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Therefore: The communities interested in adopting the investment funding approach could be invited to put forward a list of major projects prior to moving ahead</a:t>
            </a:r>
          </a:p>
          <a:p>
            <a:pPr lvl="1"/>
            <a:r>
              <a:rPr lang="en-US" sz="1400" dirty="0"/>
              <a:t>Communities can leverage previous project plans, inspections, the results of the infrastructure survey, and other recent studies as a first step</a:t>
            </a:r>
          </a:p>
          <a:p>
            <a:pPr lvl="1"/>
            <a:r>
              <a:rPr lang="en-US" sz="1400" dirty="0"/>
              <a:t>Funding to support this work to be presented as part of the return to Cabinet in 2023-24 to implement infrastructure reforms, and to be sought at the first opportunity, in consultation with Central Agencies</a:t>
            </a:r>
          </a:p>
          <a:p>
            <a:pPr lvl="1"/>
            <a:r>
              <a:rPr lang="en-US" sz="1400" dirty="0"/>
              <a:t>RO/RIDB will need to adopt a multi-year project management approach in earmarking funding</a:t>
            </a:r>
          </a:p>
          <a:p>
            <a:pPr marL="192088" lvl="1" indent="0">
              <a:buNone/>
            </a:pPr>
            <a:endParaRPr lang="en-US" sz="1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22693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9661250|-6926519|-3161487|-10379576|-10856873|INAC / AANC&quot;,&quot;Id&quot;:&quot;578794d93533352f046df19f&quot;,&quot;SmartGridHorizontal&quot;:0,&quot;LinkedExcelSources&quot;:{},&quot;LinkedProjectSources&quot;:{}}"/>
</p:tagLst>
</file>

<file path=ppt/theme/theme1.xml><?xml version="1.0" encoding="utf-8"?>
<a:theme xmlns:a="http://schemas.openxmlformats.org/drawingml/2006/main" name="Standard_white">
  <a:themeElements>
    <a:clrScheme name="Standard_white 1">
      <a:dk1>
        <a:srgbClr val="000066"/>
      </a:dk1>
      <a:lt1>
        <a:srgbClr val="E5E5CC"/>
      </a:lt1>
      <a:dk2>
        <a:srgbClr val="000066"/>
      </a:dk2>
      <a:lt2>
        <a:srgbClr val="E5E5CC"/>
      </a:lt2>
      <a:accent1>
        <a:srgbClr val="009999"/>
      </a:accent1>
      <a:accent2>
        <a:srgbClr val="FFCC00"/>
      </a:accent2>
      <a:accent3>
        <a:srgbClr val="F0F0E2"/>
      </a:accent3>
      <a:accent4>
        <a:srgbClr val="000056"/>
      </a:accent4>
      <a:accent5>
        <a:srgbClr val="AACACA"/>
      </a:accent5>
      <a:accent6>
        <a:srgbClr val="E7B900"/>
      </a:accent6>
      <a:hlink>
        <a:srgbClr val="003399"/>
      </a:hlink>
      <a:folHlink>
        <a:srgbClr val="336699"/>
      </a:folHlink>
    </a:clrScheme>
    <a:fontScheme name="Standard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254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90500" marR="0" indent="-1905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37000"/>
          </a:spcAft>
          <a:buClrTx/>
          <a:buSzTx/>
          <a:buFontTx/>
          <a:buNone/>
          <a:tabLst>
            <a:tab pos="5715000" algn="l"/>
          </a:tabLst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254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90500" marR="0" indent="-1905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37000"/>
          </a:spcAft>
          <a:buClrTx/>
          <a:buSzTx/>
          <a:buFontTx/>
          <a:buNone/>
          <a:tabLst>
            <a:tab pos="5715000" algn="l"/>
          </a:tabLst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andard_white 1">
        <a:dk1>
          <a:srgbClr val="000066"/>
        </a:dk1>
        <a:lt1>
          <a:srgbClr val="E5E5CC"/>
        </a:lt1>
        <a:dk2>
          <a:srgbClr val="000066"/>
        </a:dk2>
        <a:lt2>
          <a:srgbClr val="E5E5CC"/>
        </a:lt2>
        <a:accent1>
          <a:srgbClr val="009999"/>
        </a:accent1>
        <a:accent2>
          <a:srgbClr val="FFCC00"/>
        </a:accent2>
        <a:accent3>
          <a:srgbClr val="F0F0E2"/>
        </a:accent3>
        <a:accent4>
          <a:srgbClr val="000056"/>
        </a:accent4>
        <a:accent5>
          <a:srgbClr val="AACACA"/>
        </a:accent5>
        <a:accent6>
          <a:srgbClr val="E7B900"/>
        </a:accent6>
        <a:hlink>
          <a:srgbClr val="0033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Standard_white</Template>
  <TotalTime>48015</TotalTime>
  <Words>1672</Words>
  <Application>Microsoft Office PowerPoint</Application>
  <PresentationFormat>On-screen Show (4:3)</PresentationFormat>
  <Paragraphs>111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Verdana</vt:lpstr>
      <vt:lpstr>Wingdings</vt:lpstr>
      <vt:lpstr>Standard_white</vt:lpstr>
      <vt:lpstr>PowerPoint Presentation</vt:lpstr>
      <vt:lpstr>Purpose</vt:lpstr>
      <vt:lpstr>Conceptualize</vt:lpstr>
      <vt:lpstr>Considerations – Predictability</vt:lpstr>
      <vt:lpstr>Considerations – Predictability</vt:lpstr>
      <vt:lpstr>Considerations – Predictability</vt:lpstr>
      <vt:lpstr>Considerations – Predictability</vt:lpstr>
      <vt:lpstr>Considerations – Sustainability</vt:lpstr>
      <vt:lpstr>Considerations – Sufficiency</vt:lpstr>
      <vt:lpstr>Considerations – Sufficiency</vt:lpstr>
      <vt:lpstr>Discussion for Breakout Rooms</vt:lpstr>
    </vt:vector>
  </TitlesOfParts>
  <Manager>Ray Luoma</Manager>
  <Company>Deloitte.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Alain Giroux</dc:creator>
  <cp:lastModifiedBy>Solmes, Kim</cp:lastModifiedBy>
  <cp:revision>951</cp:revision>
  <cp:lastPrinted>2016-07-14T13:03:34Z</cp:lastPrinted>
  <dcterms:created xsi:type="dcterms:W3CDTF">2007-03-13T16:30:24Z</dcterms:created>
  <dcterms:modified xsi:type="dcterms:W3CDTF">2023-01-27T17:46:14Z</dcterms:modified>
</cp:coreProperties>
</file>