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64" r:id="rId2"/>
    <p:sldId id="369" r:id="rId3"/>
    <p:sldId id="325" r:id="rId4"/>
    <p:sldId id="367" r:id="rId5"/>
    <p:sldId id="366" r:id="rId6"/>
    <p:sldId id="278" r:id="rId7"/>
    <p:sldId id="370" r:id="rId8"/>
    <p:sldId id="365" r:id="rId9"/>
    <p:sldId id="351" r:id="rId10"/>
    <p:sldId id="371" r:id="rId11"/>
    <p:sldId id="352" r:id="rId12"/>
    <p:sldId id="361" r:id="rId13"/>
    <p:sldId id="362" r:id="rId14"/>
    <p:sldId id="349" r:id="rId15"/>
    <p:sldId id="368" r:id="rId16"/>
    <p:sldId id="357"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43715" autoAdjust="0"/>
  </p:normalViewPr>
  <p:slideViewPr>
    <p:cSldViewPr snapToObjects="1" showGuides="1">
      <p:cViewPr varScale="1">
        <p:scale>
          <a:sx n="49" d="100"/>
          <a:sy n="49" d="100"/>
        </p:scale>
        <p:origin x="2928" y="42"/>
      </p:cViewPr>
      <p:guideLst>
        <p:guide orient="horz" pos="2160"/>
        <p:guide pos="2880"/>
      </p:guideLst>
    </p:cSldViewPr>
  </p:slideViewPr>
  <p:outlineViewPr>
    <p:cViewPr>
      <p:scale>
        <a:sx n="33" d="100"/>
        <a:sy n="33" d="100"/>
      </p:scale>
      <p:origin x="0" y="0"/>
    </p:cViewPr>
  </p:outlineViewPr>
  <p:notesTextViewPr>
    <p:cViewPr>
      <p:scale>
        <a:sx n="3" d="2"/>
        <a:sy n="3" d="2"/>
      </p:scale>
      <p:origin x="0" y="-42"/>
    </p:cViewPr>
  </p:notesTextViewPr>
  <p:sorterViewPr>
    <p:cViewPr varScale="1">
      <p:scale>
        <a:sx n="1" d="1"/>
        <a:sy n="1" d="1"/>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5.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smtClean="0"/>
              <a:t>Ginette</a:t>
            </a:r>
            <a:endParaRPr lang="fr-CA" dirty="0"/>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a:t>
            </a:r>
            <a:r>
              <a:rPr lang="fr-CA" dirty="0" smtClean="0"/>
              <a:t>Ginette </a:t>
            </a:r>
            <a:r>
              <a:rPr lang="fr-CA" dirty="0"/>
              <a:t>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dirty="0"/>
              <a:t>Annie-Claude</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Annie-Claude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le 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lors du compte rendu.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Annie-Claude</a:t>
            </a:r>
            <a:endParaRPr lang="en-US" baseline="0" dirty="0"/>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r>
              <a:rPr lang="fr-CA" sz="1200" noProof="0" dirty="0">
                <a:effectLst/>
                <a:ea typeface="Calibri" panose="020F0502020204030204" pitchFamily="34" charset="0"/>
                <a:cs typeface="Times New Roman" panose="02020603050405020304" pitchFamily="18" charset="0"/>
              </a:rPr>
              <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r>
              <a:rPr lang="fr-FR" b="0" i="0" dirty="0">
                <a:solidFill>
                  <a:srgbClr val="333333"/>
                </a:solidFill>
                <a:effectLst/>
                <a:latin typeface="Helvetica" panose="020B0604020202020204" pitchFamily="34" charset="0"/>
              </a:rPr>
              <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r>
              <a:rPr lang="fr-CA" sz="2400" u="sng" noProof="0" dirty="0">
                <a:solidFill>
                  <a:srgbClr val="2803C3"/>
                </a:solidFill>
                <a:effectLst/>
                <a:latin typeface="Arial" panose="020B0604020202020204" pitchFamily="34" charset="0"/>
                <a:ea typeface="Calibri" panose="020F0502020204030204" pitchFamily="34" charset="0"/>
              </a:rPr>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r>
              <a:rPr lang="fr-CA" sz="1200" noProof="0" dirty="0"/>
              <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r>
              <a:rPr lang="fr-CA" sz="2000" noProof="0" dirty="0">
                <a:effectLst/>
                <a:ea typeface="Calibri" panose="020F0502020204030204" pitchFamily="34" charset="0"/>
                <a:cs typeface="Times New Roman" panose="02020603050405020304" pitchFamily="18" charset="0"/>
              </a:rPr>
              <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r>
              <a:rPr lang="en-CA" sz="1200" dirty="0"/>
              <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r>
              <a:rPr lang="en-CA" sz="1200" dirty="0"/>
              <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r>
              <a:rPr lang="fr-CA" sz="1200" dirty="0"/>
              <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Annie-Claude</a:t>
            </a:r>
            <a:endParaRPr lang="en-US" baseline="0" dirty="0"/>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lorsque vous avez terminé, quittez simplement la séance.</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dirty="0" smtClean="0"/>
              <a:t>Ginette</a:t>
            </a:r>
          </a:p>
          <a:p>
            <a:pPr marL="0" indent="0">
              <a:buNone/>
            </a:pPr>
            <a:endParaRPr lang="fr-CA" dirty="0" smtClean="0"/>
          </a:p>
          <a:p>
            <a:pPr marL="0" indent="0">
              <a:buNone/>
            </a:pPr>
            <a:r>
              <a:rPr lang="fr-CA" dirty="0" smtClean="0"/>
              <a:t>Et </a:t>
            </a:r>
            <a:r>
              <a:rPr lang="fr-CA" dirty="0"/>
              <a:t>la dernière….</a:t>
            </a:r>
          </a:p>
          <a:p>
            <a:pPr marL="0" indent="0">
              <a:buNone/>
            </a:pPr>
            <a:endParaRPr lang="fr-CA" dirty="0"/>
          </a:p>
          <a:p>
            <a:pPr marL="0" indent="0">
              <a:buNone/>
            </a:pPr>
            <a:r>
              <a:rPr lang="fr-CA" dirty="0"/>
              <a:t>Je ne suis ni mes pensées, ni mes émotions, ni mes perceptions sensorielles, ni mes expériences.  </a:t>
            </a:r>
          </a:p>
          <a:p>
            <a:pPr marL="0" indent="0">
              <a:buNone/>
            </a:pPr>
            <a:endParaRPr lang="fr-CA" dirty="0"/>
          </a:p>
          <a:p>
            <a:pPr marL="0" indent="0">
              <a:buNone/>
            </a:pPr>
            <a:r>
              <a:rPr lang="fr-CA" dirty="0"/>
              <a:t>Je ne suis pas le contenu de ma vie.</a:t>
            </a:r>
          </a:p>
          <a:p>
            <a:pPr marL="0" indent="0">
              <a:buNone/>
            </a:pPr>
            <a:endParaRPr lang="fr-CA" dirty="0"/>
          </a:p>
          <a:p>
            <a:pPr marL="0" indent="0">
              <a:buNone/>
            </a:pPr>
            <a:r>
              <a:rPr lang="fr-CA" dirty="0"/>
              <a:t>Je suis l’espace dans lequel tout se produit.  Je suis la conscience. Je suis le Présent.  Je Suis.</a:t>
            </a:r>
          </a:p>
          <a:p>
            <a:pPr marL="0" indent="0">
              <a:buNone/>
            </a:pPr>
            <a:endParaRPr lang="fr-CA" dirty="0"/>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691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2023-11-16</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2023-11-16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2023-11-16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2023-11-16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2023-11-16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2023-11-16</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2023-11-16</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2023-11-16</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2023-11-16</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2023-11-16</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2023-11-16</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tags" Target="../tags/tag36.xml"/><Relationship Id="rId7" Type="http://schemas.openxmlformats.org/officeDocument/2006/relationships/image" Target="../media/image39.w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8.wmf"/><Relationship Id="rId5" Type="http://schemas.openxmlformats.org/officeDocument/2006/relationships/notesSlide" Target="../notesSlides/notesSlide10.xml"/><Relationship Id="rId10" Type="http://schemas.openxmlformats.org/officeDocument/2006/relationships/image" Target="../media/image42.png"/><Relationship Id="rId4" Type="http://schemas.openxmlformats.org/officeDocument/2006/relationships/slideLayout" Target="../slideLayouts/slideLayout2.xml"/><Relationship Id="rId9" Type="http://schemas.openxmlformats.org/officeDocument/2006/relationships/image" Target="../media/image41.wmf"/></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43.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1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image" Target="../media/image45.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6.png"/><Relationship Id="rId4" Type="http://schemas.openxmlformats.org/officeDocument/2006/relationships/tags" Target="../tags/tag50.xml"/><Relationship Id="rId9" Type="http://schemas.openxmlformats.org/officeDocument/2006/relationships/hyperlink" Target="https://www.presencing.com/theory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55.xml"/><Relationship Id="rId7" Type="http://schemas.openxmlformats.org/officeDocument/2006/relationships/notesSlide" Target="../notesSlides/notesSlide1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hyperlink" Target="https://www.presencing.org/aboutus/spt"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8.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opJpg2T6s2s?t=55" TargetMode="External"/><Relationship Id="rId13" Type="http://schemas.openxmlformats.org/officeDocument/2006/relationships/hyperlink" Target="https://www.youtube.com/watch?v=Fevw8ahkeeU" TargetMode="External"/><Relationship Id="rId18" Type="http://schemas.openxmlformats.org/officeDocument/2006/relationships/image" Target="../media/image53.png"/><Relationship Id="rId3" Type="http://schemas.openxmlformats.org/officeDocument/2006/relationships/tags" Target="../tags/tag63.xml"/><Relationship Id="rId7" Type="http://schemas.openxmlformats.org/officeDocument/2006/relationships/hyperlink" Target="https://www.youtube.com/watch?v=NWNiIG91xew" TargetMode="External"/><Relationship Id="rId12" Type="http://schemas.openxmlformats.org/officeDocument/2006/relationships/hyperlink" Target="https://www.youtube.com/watch?v=nQSAcY-7Xic" TargetMode="External"/><Relationship Id="rId17" Type="http://schemas.openxmlformats.org/officeDocument/2006/relationships/image" Target="../media/image52.png"/><Relationship Id="rId2" Type="http://schemas.openxmlformats.org/officeDocument/2006/relationships/tags" Target="../tags/tag62.xml"/><Relationship Id="rId16" Type="http://schemas.openxmlformats.org/officeDocument/2006/relationships/image" Target="../media/image51.png"/><Relationship Id="rId1" Type="http://schemas.openxmlformats.org/officeDocument/2006/relationships/tags" Target="../tags/tag61.xml"/><Relationship Id="rId6" Type="http://schemas.openxmlformats.org/officeDocument/2006/relationships/image" Target="../media/image49.jpeg"/><Relationship Id="rId11" Type="http://schemas.openxmlformats.org/officeDocument/2006/relationships/hyperlink" Target="https://vimeo.com/466742570" TargetMode="External"/><Relationship Id="rId5" Type="http://schemas.openxmlformats.org/officeDocument/2006/relationships/notesSlide" Target="../notesSlides/notesSlide15.xml"/><Relationship Id="rId15" Type="http://schemas.openxmlformats.org/officeDocument/2006/relationships/image" Target="../media/image50.jpeg"/><Relationship Id="rId10" Type="http://schemas.openxmlformats.org/officeDocument/2006/relationships/hyperlink" Target="https://www.youtube.com/watch?v=PTsk8VHCZjM" TargetMode="External"/><Relationship Id="rId19"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hyperlink" Target="https://www.youtube.com/watch?v=rAyJbbLgpA0" TargetMode="External"/><Relationship Id="rId14" Type="http://schemas.openxmlformats.org/officeDocument/2006/relationships/hyperlink" Target="https://youtu.be/DQQniKP5GHI" TargetMode="Externa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5.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4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54.png"/><Relationship Id="rId5" Type="http://schemas.openxmlformats.org/officeDocument/2006/relationships/tags" Target="../tags/tag68.xml"/><Relationship Id="rId15" Type="http://schemas.openxmlformats.org/officeDocument/2006/relationships/image" Target="../media/image37.png"/><Relationship Id="rId10" Type="http://schemas.openxmlformats.org/officeDocument/2006/relationships/image" Target="../media/image11.jpg"/><Relationship Id="rId4" Type="http://schemas.openxmlformats.org/officeDocument/2006/relationships/tags" Target="../tags/tag67.xml"/><Relationship Id="rId9" Type="http://schemas.openxmlformats.org/officeDocument/2006/relationships/notesSlide" Target="../notesSlides/notesSlide16.xml"/><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5.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4.xml"/><Relationship Id="rId10" Type="http://schemas.openxmlformats.org/officeDocument/2006/relationships/image" Target="../media/image10.jp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15.png"/><Relationship Id="rId39" Type="http://schemas.openxmlformats.org/officeDocument/2006/relationships/image" Target="../media/image27.png"/><Relationship Id="rId3" Type="http://schemas.openxmlformats.org/officeDocument/2006/relationships/tags" Target="../tags/tag8.xml"/><Relationship Id="rId21" Type="http://schemas.openxmlformats.org/officeDocument/2006/relationships/image" Target="../media/image11.jpg"/><Relationship Id="rId34" Type="http://schemas.openxmlformats.org/officeDocument/2006/relationships/image" Target="../media/image23.png"/><Relationship Id="rId42" Type="http://schemas.openxmlformats.org/officeDocument/2006/relationships/image" Target="../media/image30.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0.jpg"/><Relationship Id="rId33" Type="http://schemas.openxmlformats.org/officeDocument/2006/relationships/image" Target="../media/image22.jpeg"/><Relationship Id="rId38" Type="http://schemas.microsoft.com/office/2007/relationships/hdphoto" Target="../media/hdphoto2.wdp"/><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5.xml"/><Relationship Id="rId29" Type="http://schemas.openxmlformats.org/officeDocument/2006/relationships/image" Target="../media/image18.jpeg"/><Relationship Id="rId41" Type="http://schemas.openxmlformats.org/officeDocument/2006/relationships/image" Target="../media/image29.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4.png"/><Relationship Id="rId32" Type="http://schemas.openxmlformats.org/officeDocument/2006/relationships/image" Target="../media/image21.png"/><Relationship Id="rId37" Type="http://schemas.openxmlformats.org/officeDocument/2006/relationships/image" Target="../media/image26.png"/><Relationship Id="rId40" Type="http://schemas.openxmlformats.org/officeDocument/2006/relationships/image" Target="../media/image28.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3.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tags" Target="../tags/tag15.xml"/><Relationship Id="rId19" Type="http://schemas.openxmlformats.org/officeDocument/2006/relationships/slideLayout" Target="../slideLayouts/slideLayout2.xml"/><Relationship Id="rId31" Type="http://schemas.openxmlformats.org/officeDocument/2006/relationships/image" Target="../media/image20.jpe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2.jpeg"/><Relationship Id="rId27" Type="http://schemas.openxmlformats.org/officeDocument/2006/relationships/image" Target="../media/image16.png"/><Relationship Id="rId30" Type="http://schemas.openxmlformats.org/officeDocument/2006/relationships/image" Target="../media/image19.jpeg"/><Relationship Id="rId35" Type="http://schemas.openxmlformats.org/officeDocument/2006/relationships/image" Target="../media/image24.jpeg"/><Relationship Id="rId43"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5.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0.xml"/><Relationship Id="rId7"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r>
              <a:rPr lang="fr-CA" sz="2800" dirty="0">
                <a:solidFill>
                  <a:schemeClr val="bg1"/>
                </a:solidFill>
              </a:rPr>
              <a:t/>
            </a:r>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4"/>
          <a:stretch>
            <a:fillRect/>
          </a:stretch>
        </p:blipFill>
        <p:spPr>
          <a:xfrm>
            <a:off x="116698" y="274638"/>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5"/>
          <a:stretch>
            <a:fillRect/>
          </a:stretch>
        </p:blipFill>
        <p:spPr>
          <a:xfrm>
            <a:off x="4644008" y="2564904"/>
            <a:ext cx="4467225" cy="3581400"/>
          </a:xfrm>
          <a:prstGeom prst="rect">
            <a:avLst/>
          </a:prstGeom>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smtClean="0"/>
              <a:t>Asseyez-vous aussi confortablement que possible</a:t>
            </a:r>
            <a:endParaRPr lang="fr-CA" dirty="0"/>
          </a:p>
          <a:p>
            <a:r>
              <a:rPr lang="fr-CA" dirty="0" smtClean="0"/>
              <a:t>Réfléchissons </a:t>
            </a:r>
            <a:r>
              <a:rPr lang="fr-CA" dirty="0"/>
              <a:t>à ce que nous allons manger</a:t>
            </a:r>
          </a:p>
          <a:p>
            <a:r>
              <a:rPr lang="fr-CA" dirty="0" smtClean="0"/>
              <a:t>Pensez </a:t>
            </a:r>
            <a:r>
              <a:rPr lang="fr-CA" dirty="0"/>
              <a:t>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pic>
        <p:nvPicPr>
          <p:cNvPr id="6" name="Picture 5">
            <a:extLst>
              <a:ext uri="{FF2B5EF4-FFF2-40B4-BE49-F238E27FC236}">
                <a16:creationId xmlns:a16="http://schemas.microsoft.com/office/drawing/2014/main" id="{A1417EDC-102F-4966-ABD2-9A9634D0E6C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46917" y="5488666"/>
            <a:ext cx="1259632" cy="1274993"/>
          </a:xfrm>
          <a:prstGeom prst="rect">
            <a:avLst/>
          </a:prstGeom>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a:t>
            </a:r>
            <a:br>
              <a:rPr lang="fr-CA"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a:effectLst/>
                <a:ea typeface="Calibri" panose="020F0502020204030204" pitchFamily="34" charset="0"/>
                <a:cs typeface="Times New Roman" panose="02020603050405020304" pitchFamily="18" charset="0"/>
                <a:hlinkClick r:id="rId7"/>
              </a:rPr>
              <a:t>Le Body Scan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a:t>
            </a:r>
            <a:r>
              <a:rPr lang="fr-CA" sz="1400" dirty="0"/>
              <a:t> </a:t>
            </a:r>
            <a:r>
              <a:rPr lang="fr-FR" sz="1400" dirty="0">
                <a:hlinkClick r:id="rId8"/>
              </a:rPr>
              <a:t>Initiation à la Méditation : Balayage corporel</a:t>
            </a:r>
            <a:endParaRPr lang="fr-FR" sz="1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err="1">
                <a:effectLst/>
                <a:ea typeface="Calibri" panose="020F0502020204030204" pitchFamily="34" charset="0"/>
                <a:cs typeface="Times New Roman" panose="02020603050405020304" pitchFamily="18" charset="0"/>
                <a:hlinkClick r:id="rId9"/>
              </a:rPr>
              <a:t>Méditation</a:t>
            </a:r>
            <a:r>
              <a:rPr lang="fr-FR" sz="1400" dirty="0">
                <a:effectLst/>
                <a:ea typeface="Calibri" panose="020F0502020204030204" pitchFamily="34" charset="0"/>
                <a:cs typeface="Times New Roman" panose="02020603050405020304" pitchFamily="18" charset="0"/>
                <a:hlinkClick r:id="rId9"/>
              </a:rPr>
              <a:t> guidée sur votre respiration</a:t>
            </a:r>
            <a:r>
              <a:rPr lang="fr-FR" sz="1400" dirty="0">
                <a:effectLst/>
                <a:ea typeface="Calibri" panose="020F0502020204030204" pitchFamily="34" charset="0"/>
                <a:cs typeface="Times New Roman" panose="02020603050405020304" pitchFamily="18" charset="0"/>
              </a:rPr>
              <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 </a:t>
            </a:r>
            <a:r>
              <a:rPr lang="fr-FR" sz="1400" dirty="0">
                <a:effectLst/>
                <a:ea typeface="Calibri" panose="020F0502020204030204" pitchFamily="34" charset="0"/>
                <a:cs typeface="Times New Roman" panose="02020603050405020304" pitchFamily="18" charset="0"/>
                <a:hlinkClick r:id="rId10"/>
              </a:rPr>
              <a:t>Pleine Conscience pour Débutant</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r>
              <a:rPr lang="fr-CA" dirty="0"/>
              <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1"/>
              </a:rPr>
              <a:t>Pratique d’autocompassion – </a:t>
            </a:r>
            <a:r>
              <a:rPr lang="fr-CA" sz="1400" dirty="0" err="1">
                <a:effectLst/>
                <a:latin typeface="Calibri" panose="020F0502020204030204" pitchFamily="34" charset="0"/>
                <a:ea typeface="Calibri" panose="020F0502020204030204" pitchFamily="34" charset="0"/>
                <a:hlinkClick r:id="rId11"/>
              </a:rPr>
              <a:t>Vimeo</a:t>
            </a:r>
            <a:r>
              <a:rPr lang="fr-CA" sz="1400" dirty="0">
                <a:effectLst/>
                <a:latin typeface="Calibri" panose="020F0502020204030204" pitchFamily="34" charset="0"/>
                <a:ea typeface="Calibri" panose="020F0502020204030204" pitchFamily="34" charset="0"/>
              </a:rPr>
              <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2"/>
              </a:rPr>
              <a:t>V</a:t>
            </a:r>
            <a:r>
              <a:rPr lang="fr-CA" sz="1400" baseline="0" dirty="0">
                <a:hlinkClick r:id="rId12"/>
              </a:rPr>
              <a:t>otre moment d’autocompassion - YouTube</a:t>
            </a:r>
            <a:r>
              <a:rPr lang="fr-CA" sz="1400" baseline="0" dirty="0"/>
              <a:t> </a:t>
            </a:r>
            <a:br>
              <a:rPr lang="fr-CA" sz="1400" baseline="0" dirty="0"/>
            </a:br>
            <a:r>
              <a:rPr lang="fr-CA" sz="1400" baseline="0" dirty="0"/>
              <a:t>8 min – </a:t>
            </a:r>
            <a:r>
              <a:rPr lang="fr-CA" sz="1400" baseline="0" dirty="0">
                <a:hlinkClick r:id="rId13"/>
              </a:rPr>
              <a:t>La pause d’autocompassion</a:t>
            </a:r>
            <a:r>
              <a:rPr lang="fr-CA" sz="1400" baseline="0" dirty="0"/>
              <a:t/>
            </a:r>
            <a:br>
              <a:rPr lang="fr-CA" sz="1400" baseline="0" dirty="0"/>
            </a:br>
            <a:r>
              <a:rPr lang="fr-CA" sz="1400" baseline="0" dirty="0"/>
              <a:t>10 min – </a:t>
            </a:r>
            <a:r>
              <a:rPr lang="fr-CA" sz="1400" baseline="0" dirty="0">
                <a:hlinkClick r:id="rId14"/>
              </a:rPr>
              <a:t>Autocompassion</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16</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767DB-B1E4-46E9-838D-96552AC2AD5B}"/>
              </a:ext>
            </a:extLst>
          </p:cNvPr>
          <p:cNvPicPr>
            <a:picLocks noChangeAspect="1"/>
          </p:cNvPicPr>
          <p:nvPr/>
        </p:nvPicPr>
        <p:blipFill>
          <a:blip r:embed="rId3"/>
          <a:stretch>
            <a:fillRect/>
          </a:stretch>
        </p:blipFill>
        <p:spPr>
          <a:xfrm>
            <a:off x="976312" y="1738312"/>
            <a:ext cx="7191375" cy="3381375"/>
          </a:xfrm>
          <a:prstGeom prst="rect">
            <a:avLst/>
          </a:prstGeom>
        </p:spPr>
      </p:pic>
    </p:spTree>
    <p:extLst>
      <p:ext uri="{BB962C8B-B14F-4D97-AF65-F5344CB8AC3E}">
        <p14:creationId xmlns:p14="http://schemas.microsoft.com/office/powerpoint/2010/main" val="31026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smtClean="0">
                <a:solidFill>
                  <a:prstClr val="black">
                    <a:tint val="75000"/>
                  </a:prstClr>
                </a:solidFill>
                <a:latin typeface="Calibri"/>
              </a:rPr>
              <a:t>Séance</a:t>
            </a:r>
            <a:r>
              <a:rPr lang="fr-CA" dirty="0">
                <a:solidFill>
                  <a:prstClr val="black">
                    <a:tint val="75000"/>
                  </a:prstClr>
                </a:solidFill>
                <a:latin typeface="Calibri"/>
              </a:rPr>
              <a:t> 6 </a:t>
            </a:r>
            <a:r>
              <a:rPr lang="fr-CA" dirty="0" smtClean="0">
                <a:solidFill>
                  <a:prstClr val="black">
                    <a:tint val="75000"/>
                  </a:prstClr>
                </a:solidFill>
                <a:latin typeface="Calibri"/>
              </a:rPr>
              <a:t>de 8</a:t>
            </a:r>
            <a:endParaRPr lang="fr-CA" dirty="0">
              <a:solidFill>
                <a:prstClr val="black">
                  <a:tint val="75000"/>
                </a:prstClr>
              </a:solidFill>
              <a:latin typeface="Calibri"/>
            </a:endParaRPr>
          </a:p>
          <a:p>
            <a:pPr marL="0" indent="0" algn="ctr">
              <a:buNone/>
              <a:defRPr/>
            </a:pPr>
            <a:r>
              <a:rPr lang="fr-CA" dirty="0">
                <a:solidFill>
                  <a:prstClr val="black">
                    <a:tint val="75000"/>
                  </a:prstClr>
                </a:solidFill>
                <a:latin typeface="Calibri"/>
              </a:rPr>
              <a:t>20 </a:t>
            </a:r>
            <a:r>
              <a:rPr lang="fr-CA" dirty="0">
                <a:solidFill>
                  <a:prstClr val="black">
                    <a:tint val="75000"/>
                  </a:prstClr>
                </a:solidFill>
                <a:latin typeface="Calibri"/>
              </a:rPr>
              <a:t>Novembre </a:t>
            </a:r>
            <a:r>
              <a:rPr lang="fr-CA" dirty="0">
                <a:solidFill>
                  <a:prstClr val="black">
                    <a:tint val="75000"/>
                  </a:prstClr>
                </a:solidFill>
                <a:latin typeface="Calibri"/>
              </a:rPr>
              <a:t>2023</a:t>
            </a:r>
            <a:endParaRPr lang="fr-CA" dirty="0">
              <a:solidFill>
                <a:prstClr val="black">
                  <a:tint val="75000"/>
                </a:prstClr>
              </a:solidFill>
              <a:latin typeface="Calibri"/>
            </a:endParaRP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pPr lvl="0">
              <a:spcBef>
                <a:spcPts val="600"/>
              </a:spcBef>
            </a:pPr>
            <a:r>
              <a:rPr lang="fr-CA" sz="2800" dirty="0">
                <a:solidFill>
                  <a:schemeClr val="bg1">
                    <a:lumMod val="50000"/>
                  </a:schemeClr>
                </a:solidFill>
              </a:rPr>
              <a:t>Respiration profonde centrée</a:t>
            </a:r>
          </a:p>
          <a:p>
            <a:pPr lvl="0">
              <a:spcBef>
                <a:spcPts val="600"/>
              </a:spcBef>
            </a:pPr>
            <a:r>
              <a:rPr lang="fr-CA" sz="2800" dirty="0">
                <a:solidFill>
                  <a:schemeClr val="bg1">
                    <a:lumMod val="50000"/>
                  </a:schemeClr>
                </a:solidFill>
              </a:rPr>
              <a:t>Compte rendu de la semaine 5</a:t>
            </a:r>
          </a:p>
          <a:p>
            <a:r>
              <a:rPr lang="fr-CA" sz="2800" dirty="0"/>
              <a:t>L’être humain est suffisant</a:t>
            </a:r>
          </a:p>
          <a:p>
            <a:r>
              <a:rPr lang="fr-CA" sz="2800" dirty="0"/>
              <a:t>Exercice manger en pleine conscience</a:t>
            </a:r>
          </a:p>
          <a:p>
            <a:r>
              <a:rPr lang="fr-CA" sz="2800" dirty="0"/>
              <a:t>Présent – Présence – Présence active</a:t>
            </a:r>
          </a:p>
          <a:p>
            <a:r>
              <a:rPr lang="fr-CA" sz="2800" dirty="0"/>
              <a:t>Exercice gagnant-gagnant-gagnant avec la </a:t>
            </a:r>
            <a:br>
              <a:rPr lang="fr-CA" sz="2800" dirty="0"/>
            </a:br>
            <a:r>
              <a:rPr lang="fr-CA" sz="2800" dirty="0"/>
              <a:t>pleine conscience</a:t>
            </a:r>
          </a:p>
          <a:p>
            <a:r>
              <a:rPr lang="fr-CA" sz="2800" dirty="0"/>
              <a:t>Choses à accomplir cette semaine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6960</TotalTime>
  <Words>3940</Words>
  <Application>Microsoft Office PowerPoint</Application>
  <PresentationFormat>On-screen Show (4:3)</PresentationFormat>
  <Paragraphs>380</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Bradley Hand ITC</vt:lpstr>
      <vt:lpstr>Calibri</vt:lpstr>
      <vt:lpstr>Century Schoolbook</vt:lpstr>
      <vt:lpstr>Helvetica</vt:lpstr>
      <vt:lpstr>PT Sans</vt:lpstr>
      <vt:lpstr>Roboto</vt:lpstr>
      <vt:lpstr>Times New Roman</vt:lpstr>
      <vt:lpstr>YouTube Sans</vt:lpstr>
      <vt:lpstr>1_Office Theme</vt:lpstr>
      <vt:lpstr> Bienvenue</vt:lpstr>
      <vt:lpstr>PowerPoint Presentation</vt:lpstr>
      <vt:lpstr>Programme de développement du leadership de changement en pleine-conscience (DLCP)</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Être humain – parce qu’il suffit d’être</vt:lpstr>
      <vt:lpstr>Exercice - manger en pleine conscience</vt:lpstr>
      <vt:lpstr>Présent</vt:lpstr>
      <vt:lpstr>Présence active  « Presencing » en anglais</vt:lpstr>
      <vt:lpstr>La théorie du U</vt:lpstr>
      <vt:lpstr>Élargir le spectre d’impact de nos actions</vt:lpstr>
      <vt:lpstr>Choses à accomplir cette semaine</vt:lpstr>
      <vt:lpstr>Réfléchissez aux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532</cp:revision>
  <cp:lastPrinted>2016-05-02T17:15:08Z</cp:lastPrinted>
  <dcterms:created xsi:type="dcterms:W3CDTF">2015-04-14T20:39:51Z</dcterms:created>
  <dcterms:modified xsi:type="dcterms:W3CDTF">2023-11-16T18:39:15Z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