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Lst>
  <p:notesMasterIdLst>
    <p:notesMasterId r:id="rId31"/>
  </p:notesMasterIdLst>
  <p:handoutMasterIdLst>
    <p:handoutMasterId r:id="rId32"/>
  </p:handoutMasterIdLst>
  <p:sldIdLst>
    <p:sldId id="256" r:id="rId5"/>
    <p:sldId id="269" r:id="rId6"/>
    <p:sldId id="273" r:id="rId7"/>
    <p:sldId id="293" r:id="rId8"/>
    <p:sldId id="276" r:id="rId9"/>
    <p:sldId id="277" r:id="rId10"/>
    <p:sldId id="295" r:id="rId11"/>
    <p:sldId id="278" r:id="rId12"/>
    <p:sldId id="306" r:id="rId13"/>
    <p:sldId id="279" r:id="rId14"/>
    <p:sldId id="280" r:id="rId15"/>
    <p:sldId id="292" r:id="rId16"/>
    <p:sldId id="287" r:id="rId17"/>
    <p:sldId id="313" r:id="rId18"/>
    <p:sldId id="272" r:id="rId19"/>
    <p:sldId id="301" r:id="rId20"/>
    <p:sldId id="303" r:id="rId21"/>
    <p:sldId id="304" r:id="rId22"/>
    <p:sldId id="305" r:id="rId23"/>
    <p:sldId id="307" r:id="rId24"/>
    <p:sldId id="291" r:id="rId25"/>
    <p:sldId id="311" r:id="rId26"/>
    <p:sldId id="316" r:id="rId27"/>
    <p:sldId id="312" r:id="rId28"/>
    <p:sldId id="309"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Lambert" initials="ML" lastIdx="2" clrIdx="0">
    <p:extLst>
      <p:ext uri="{19B8F6BF-5375-455C-9EA6-DF929625EA0E}">
        <p15:presenceInfo xmlns:p15="http://schemas.microsoft.com/office/powerpoint/2012/main" userId="S-1-5-21-3874007654-1566841883-3423792957-77808" providerId="AD"/>
      </p:ext>
    </p:extLst>
  </p:cmAuthor>
  <p:cmAuthor id="2" name="Tijana Tanasijevic" initials="TT" lastIdx="6" clrIdx="1">
    <p:extLst>
      <p:ext uri="{19B8F6BF-5375-455C-9EA6-DF929625EA0E}">
        <p15:presenceInfo xmlns:p15="http://schemas.microsoft.com/office/powerpoint/2012/main" userId="S-1-5-21-3874007654-1566841883-3423792957-77108" providerId="AD"/>
      </p:ext>
    </p:extLst>
  </p:cmAuthor>
  <p:cmAuthor id="3" name="Tijana Tanasijevic" initials="TT [2]" lastIdx="1" clrIdx="2">
    <p:extLst>
      <p:ext uri="{19B8F6BF-5375-455C-9EA6-DF929625EA0E}">
        <p15:presenceInfo xmlns:p15="http://schemas.microsoft.com/office/powerpoint/2012/main" userId="S::tijana.tanasijevic@hc-sc.gc.ca::624e2772-aa70-4b5d-b6e1-d8164a00c4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638F"/>
    <a:srgbClr val="44546A"/>
    <a:srgbClr val="4B5C73"/>
    <a:srgbClr val="465C7E"/>
    <a:srgbClr val="E8C2AA"/>
    <a:srgbClr val="FFFFFF"/>
    <a:srgbClr val="2E6CA4"/>
    <a:srgbClr val="C7D0DB"/>
    <a:srgbClr val="F78026"/>
    <a:srgbClr val="F71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179D3-C145-4AFC-A0E2-DE12764FE68B}" v="61" dt="2020-12-07T15:23:13.738"/>
    <p1510:client id="{46B2509C-3738-E80A-A08D-724E524A4A86}" v="1" dt="2020-12-10T18:26:11.382"/>
    <p1510:client id="{554F8587-37A2-4B54-B6AA-D3401A6718A3}" v="98" dt="2020-12-09T18:27:23.437"/>
    <p1510:client id="{62DC8531-E32E-4478-B427-02B2EC82434B}" v="520" dt="2020-12-08T19:45:00.776"/>
    <p1510:client id="{70642B13-808B-46E6-8F00-93346D4C396E}" v="127" dt="2020-12-07T16:07:57.116"/>
    <p1510:client id="{89DFBC86-5580-4CA1-8D8A-A72025A2F0B5}" v="32" dt="2020-12-09T13:32:39.097"/>
    <p1510:client id="{D4D2D6D7-E913-4051-A44B-7CD7CB73C039}" v="529" dt="2020-12-09T19:52:59.06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9" autoAdjust="0"/>
    <p:restoredTop sz="72442" autoAdjust="0"/>
  </p:normalViewPr>
  <p:slideViewPr>
    <p:cSldViewPr snapToGrid="0">
      <p:cViewPr varScale="1">
        <p:scale>
          <a:sx n="79" d="100"/>
          <a:sy n="79" d="100"/>
        </p:scale>
        <p:origin x="16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jana Tanasijevic" userId="S::tijana.tanasijevic@hc-sc.gc.ca::624e2772-aa70-4b5d-b6e1-d8164a00c4df" providerId="AD" clId="Web-{89DFBC86-5580-4CA1-8D8A-A72025A2F0B5}"/>
    <pc:docChg chg="addSld modSld">
      <pc:chgData name="Tijana Tanasijevic" userId="S::tijana.tanasijevic@hc-sc.gc.ca::624e2772-aa70-4b5d-b6e1-d8164a00c4df" providerId="AD" clId="Web-{89DFBC86-5580-4CA1-8D8A-A72025A2F0B5}" dt="2020-12-09T13:33:25.382" v="16"/>
      <pc:docMkLst>
        <pc:docMk/>
      </pc:docMkLst>
      <pc:sldChg chg="modSp">
        <pc:chgData name="Tijana Tanasijevic" userId="S::tijana.tanasijevic@hc-sc.gc.ca::624e2772-aa70-4b5d-b6e1-d8164a00c4df" providerId="AD" clId="Web-{89DFBC86-5580-4CA1-8D8A-A72025A2F0B5}" dt="2020-12-09T13:28:13.346" v="1" actId="1076"/>
        <pc:sldMkLst>
          <pc:docMk/>
          <pc:sldMk cId="841928064" sldId="278"/>
        </pc:sldMkLst>
        <pc:graphicFrameChg chg="mod">
          <ac:chgData name="Tijana Tanasijevic" userId="S::tijana.tanasijevic@hc-sc.gc.ca::624e2772-aa70-4b5d-b6e1-d8164a00c4df" providerId="AD" clId="Web-{89DFBC86-5580-4CA1-8D8A-A72025A2F0B5}" dt="2020-12-09T13:28:13.346" v="1" actId="1076"/>
          <ac:graphicFrameMkLst>
            <pc:docMk/>
            <pc:sldMk cId="841928064" sldId="278"/>
            <ac:graphicFrameMk id="5" creationId="{00000000-0000-0000-0000-000000000000}"/>
          </ac:graphicFrameMkLst>
        </pc:graphicFrameChg>
      </pc:sldChg>
      <pc:sldChg chg="modSp">
        <pc:chgData name="Tijana Tanasijevic" userId="S::tijana.tanasijevic@hc-sc.gc.ca::624e2772-aa70-4b5d-b6e1-d8164a00c4df" providerId="AD" clId="Web-{89DFBC86-5580-4CA1-8D8A-A72025A2F0B5}" dt="2020-12-09T13:29:07.053" v="5" actId="14100"/>
        <pc:sldMkLst>
          <pc:docMk/>
          <pc:sldMk cId="2349082167" sldId="287"/>
        </pc:sldMkLst>
        <pc:picChg chg="mod">
          <ac:chgData name="Tijana Tanasijevic" userId="S::tijana.tanasijevic@hc-sc.gc.ca::624e2772-aa70-4b5d-b6e1-d8164a00c4df" providerId="AD" clId="Web-{89DFBC86-5580-4CA1-8D8A-A72025A2F0B5}" dt="2020-12-09T13:29:07.053" v="5" actId="14100"/>
          <ac:picMkLst>
            <pc:docMk/>
            <pc:sldMk cId="2349082167" sldId="287"/>
            <ac:picMk id="18" creationId="{00000000-0000-0000-0000-000000000000}"/>
          </ac:picMkLst>
        </pc:picChg>
      </pc:sldChg>
      <pc:sldChg chg="addSp delSp modSp add replId modNotes">
        <pc:chgData name="Tijana Tanasijevic" userId="S::tijana.tanasijevic@hc-sc.gc.ca::624e2772-aa70-4b5d-b6e1-d8164a00c4df" providerId="AD" clId="Web-{89DFBC86-5580-4CA1-8D8A-A72025A2F0B5}" dt="2020-12-09T13:33:25.382" v="16"/>
        <pc:sldMkLst>
          <pc:docMk/>
          <pc:sldMk cId="1878555559" sldId="308"/>
        </pc:sldMkLst>
        <pc:spChg chg="add del mod">
          <ac:chgData name="Tijana Tanasijevic" userId="S::tijana.tanasijevic@hc-sc.gc.ca::624e2772-aa70-4b5d-b6e1-d8164a00c4df" providerId="AD" clId="Web-{89DFBC86-5580-4CA1-8D8A-A72025A2F0B5}" dt="2020-12-09T13:32:17.096" v="10"/>
          <ac:spMkLst>
            <pc:docMk/>
            <pc:sldMk cId="1878555559" sldId="308"/>
            <ac:spMk id="5" creationId="{C581FAFA-9910-4B9E-A695-54D85439CCF0}"/>
          </ac:spMkLst>
        </pc:spChg>
        <pc:graphicFrameChg chg="del mod modGraphic">
          <ac:chgData name="Tijana Tanasijevic" userId="S::tijana.tanasijevic@hc-sc.gc.ca::624e2772-aa70-4b5d-b6e1-d8164a00c4df" providerId="AD" clId="Web-{89DFBC86-5580-4CA1-8D8A-A72025A2F0B5}" dt="2020-12-09T13:32:03.908" v="9"/>
          <ac:graphicFrameMkLst>
            <pc:docMk/>
            <pc:sldMk cId="1878555559" sldId="308"/>
            <ac:graphicFrameMk id="54" creationId="{00000000-0000-0000-0000-000000000000}"/>
          </ac:graphicFrameMkLst>
        </pc:graphicFrameChg>
        <pc:picChg chg="add mod ord">
          <ac:chgData name="Tijana Tanasijevic" userId="S::tijana.tanasijevic@hc-sc.gc.ca::624e2772-aa70-4b5d-b6e1-d8164a00c4df" providerId="AD" clId="Web-{89DFBC86-5580-4CA1-8D8A-A72025A2F0B5}" dt="2020-12-09T13:32:39.097" v="12" actId="1076"/>
          <ac:picMkLst>
            <pc:docMk/>
            <pc:sldMk cId="1878555559" sldId="308"/>
            <ac:picMk id="6" creationId="{8D06AE29-5521-427F-9A23-0E940F5EF86A}"/>
          </ac:picMkLst>
        </pc:picChg>
      </pc:sldChg>
    </pc:docChg>
  </pc:docChgLst>
  <pc:docChgLst>
    <pc:chgData name="Tijana Tanasijevic" userId="S::tijana.tanasijevic@hc-sc.gc.ca::624e2772-aa70-4b5d-b6e1-d8164a00c4df" providerId="AD" clId="Web-{62DC8531-E32E-4478-B427-02B2EC82434B}"/>
    <pc:docChg chg="addSld modSld sldOrd">
      <pc:chgData name="Tijana Tanasijevic" userId="S::tijana.tanasijevic@hc-sc.gc.ca::624e2772-aa70-4b5d-b6e1-d8164a00c4df" providerId="AD" clId="Web-{62DC8531-E32E-4478-B427-02B2EC82434B}" dt="2020-12-08T19:45:00.776" v="544" actId="1076"/>
      <pc:docMkLst>
        <pc:docMk/>
      </pc:docMkLst>
      <pc:sldChg chg="modSp ord">
        <pc:chgData name="Tijana Tanasijevic" userId="S::tijana.tanasijevic@hc-sc.gc.ca::624e2772-aa70-4b5d-b6e1-d8164a00c4df" providerId="AD" clId="Web-{62DC8531-E32E-4478-B427-02B2EC82434B}" dt="2020-12-08T19:43:39.525" v="523" actId="1076"/>
        <pc:sldMkLst>
          <pc:docMk/>
          <pc:sldMk cId="807413505" sldId="275"/>
        </pc:sldMkLst>
        <pc:spChg chg="mod">
          <ac:chgData name="Tijana Tanasijevic" userId="S::tijana.tanasijevic@hc-sc.gc.ca::624e2772-aa70-4b5d-b6e1-d8164a00c4df" providerId="AD" clId="Web-{62DC8531-E32E-4478-B427-02B2EC82434B}" dt="2020-12-08T19:43:39.525" v="523" actId="1076"/>
          <ac:spMkLst>
            <pc:docMk/>
            <pc:sldMk cId="807413505" sldId="275"/>
            <ac:spMk id="14" creationId="{00000000-0000-0000-0000-000000000000}"/>
          </ac:spMkLst>
        </pc:spChg>
      </pc:sldChg>
      <pc:sldChg chg="modNotes">
        <pc:chgData name="Tijana Tanasijevic" userId="S::tijana.tanasijevic@hc-sc.gc.ca::624e2772-aa70-4b5d-b6e1-d8164a00c4df" providerId="AD" clId="Web-{62DC8531-E32E-4478-B427-02B2EC82434B}" dt="2020-12-08T19:22:02.142" v="208"/>
        <pc:sldMkLst>
          <pc:docMk/>
          <pc:sldMk cId="1122133314" sldId="291"/>
        </pc:sldMkLst>
      </pc:sldChg>
      <pc:sldChg chg="addSp modSp ord">
        <pc:chgData name="Tijana Tanasijevic" userId="S::tijana.tanasijevic@hc-sc.gc.ca::624e2772-aa70-4b5d-b6e1-d8164a00c4df" providerId="AD" clId="Web-{62DC8531-E32E-4478-B427-02B2EC82434B}" dt="2020-12-08T19:45:00.776" v="544" actId="1076"/>
        <pc:sldMkLst>
          <pc:docMk/>
          <pc:sldMk cId="3259496767" sldId="297"/>
        </pc:sldMkLst>
        <pc:spChg chg="add mod">
          <ac:chgData name="Tijana Tanasijevic" userId="S::tijana.tanasijevic@hc-sc.gc.ca::624e2772-aa70-4b5d-b6e1-d8164a00c4df" providerId="AD" clId="Web-{62DC8531-E32E-4478-B427-02B2EC82434B}" dt="2020-12-08T19:45:00.776" v="544" actId="1076"/>
          <ac:spMkLst>
            <pc:docMk/>
            <pc:sldMk cId="3259496767" sldId="297"/>
            <ac:spMk id="2" creationId="{273893D6-434F-47D4-B15B-355E2E7073BA}"/>
          </ac:spMkLst>
        </pc:spChg>
        <pc:spChg chg="mod">
          <ac:chgData name="Tijana Tanasijevic" userId="S::tijana.tanasijevic@hc-sc.gc.ca::624e2772-aa70-4b5d-b6e1-d8164a00c4df" providerId="AD" clId="Web-{62DC8531-E32E-4478-B427-02B2EC82434B}" dt="2020-12-08T19:43:04.603" v="522" actId="20577"/>
          <ac:spMkLst>
            <pc:docMk/>
            <pc:sldMk cId="3259496767" sldId="297"/>
            <ac:spMk id="4" creationId="{7668BEDE-2705-4E2F-87EB-A8C8147838FB}"/>
          </ac:spMkLst>
        </pc:spChg>
      </pc:sldChg>
      <pc:sldChg chg="addCm">
        <pc:chgData name="Tijana Tanasijevic" userId="S::tijana.tanasijevic@hc-sc.gc.ca::624e2772-aa70-4b5d-b6e1-d8164a00c4df" providerId="AD" clId="Web-{62DC8531-E32E-4478-B427-02B2EC82434B}" dt="2020-12-08T19:16:25.828" v="119"/>
        <pc:sldMkLst>
          <pc:docMk/>
          <pc:sldMk cId="2058958169" sldId="300"/>
        </pc:sldMkLst>
      </pc:sldChg>
      <pc:sldChg chg="modSp add replId modNotes">
        <pc:chgData name="Tijana Tanasijevic" userId="S::tijana.tanasijevic@hc-sc.gc.ca::624e2772-aa70-4b5d-b6e1-d8164a00c4df" providerId="AD" clId="Web-{62DC8531-E32E-4478-B427-02B2EC82434B}" dt="2020-12-08T19:08:45.762" v="24"/>
        <pc:sldMkLst>
          <pc:docMk/>
          <pc:sldMk cId="3808358065" sldId="301"/>
        </pc:sldMkLst>
        <pc:spChg chg="mod">
          <ac:chgData name="Tijana Tanasijevic" userId="S::tijana.tanasijevic@hc-sc.gc.ca::624e2772-aa70-4b5d-b6e1-d8164a00c4df" providerId="AD" clId="Web-{62DC8531-E32E-4478-B427-02B2EC82434B}" dt="2020-12-08T19:08:12.246" v="20" actId="20577"/>
          <ac:spMkLst>
            <pc:docMk/>
            <pc:sldMk cId="3808358065" sldId="301"/>
            <ac:spMk id="5" creationId="{00000000-0000-0000-0000-000000000000}"/>
          </ac:spMkLst>
        </pc:spChg>
        <pc:spChg chg="mod">
          <ac:chgData name="Tijana Tanasijevic" userId="S::tijana.tanasijevic@hc-sc.gc.ca::624e2772-aa70-4b5d-b6e1-d8164a00c4df" providerId="AD" clId="Web-{62DC8531-E32E-4478-B427-02B2EC82434B}" dt="2020-12-08T19:07:23.606" v="3" actId="1076"/>
          <ac:spMkLst>
            <pc:docMk/>
            <pc:sldMk cId="3808358065" sldId="301"/>
            <ac:spMk id="13" creationId="{00000000-0000-0000-0000-000000000000}"/>
          </ac:spMkLst>
        </pc:spChg>
      </pc:sldChg>
      <pc:sldChg chg="modSp add replId modNotes">
        <pc:chgData name="Tijana Tanasijevic" userId="S::tijana.tanasijevic@hc-sc.gc.ca::624e2772-aa70-4b5d-b6e1-d8164a00c4df" providerId="AD" clId="Web-{62DC8531-E32E-4478-B427-02B2EC82434B}" dt="2020-12-08T19:12:29.795" v="67"/>
        <pc:sldMkLst>
          <pc:docMk/>
          <pc:sldMk cId="2869777407" sldId="302"/>
        </pc:sldMkLst>
        <pc:spChg chg="mod">
          <ac:chgData name="Tijana Tanasijevic" userId="S::tijana.tanasijevic@hc-sc.gc.ca::624e2772-aa70-4b5d-b6e1-d8164a00c4df" providerId="AD" clId="Web-{62DC8531-E32E-4478-B427-02B2EC82434B}" dt="2020-12-08T19:11:49.607" v="60" actId="20577"/>
          <ac:spMkLst>
            <pc:docMk/>
            <pc:sldMk cId="2869777407" sldId="302"/>
            <ac:spMk id="5" creationId="{00000000-0000-0000-0000-000000000000}"/>
          </ac:spMkLst>
        </pc:spChg>
      </pc:sldChg>
      <pc:sldChg chg="modSp add replId modNotes">
        <pc:chgData name="Tijana Tanasijevic" userId="S::tijana.tanasijevic@hc-sc.gc.ca::624e2772-aa70-4b5d-b6e1-d8164a00c4df" providerId="AD" clId="Web-{62DC8531-E32E-4478-B427-02B2EC82434B}" dt="2020-12-08T19:14:23.811" v="118"/>
        <pc:sldMkLst>
          <pc:docMk/>
          <pc:sldMk cId="2932475528" sldId="303"/>
        </pc:sldMkLst>
        <pc:spChg chg="mod">
          <ac:chgData name="Tijana Tanasijevic" userId="S::tijana.tanasijevic@hc-sc.gc.ca::624e2772-aa70-4b5d-b6e1-d8164a00c4df" providerId="AD" clId="Web-{62DC8531-E32E-4478-B427-02B2EC82434B}" dt="2020-12-08T19:13:35.592" v="112" actId="20577"/>
          <ac:spMkLst>
            <pc:docMk/>
            <pc:sldMk cId="2932475528" sldId="303"/>
            <ac:spMk id="5" creationId="{00000000-0000-0000-0000-000000000000}"/>
          </ac:spMkLst>
        </pc:spChg>
      </pc:sldChg>
      <pc:sldChg chg="modSp add replId modNotes">
        <pc:chgData name="Tijana Tanasijevic" userId="S::tijana.tanasijevic@hc-sc.gc.ca::624e2772-aa70-4b5d-b6e1-d8164a00c4df" providerId="AD" clId="Web-{62DC8531-E32E-4478-B427-02B2EC82434B}" dt="2020-12-08T19:18:25.328" v="160"/>
        <pc:sldMkLst>
          <pc:docMk/>
          <pc:sldMk cId="3439452062" sldId="304"/>
        </pc:sldMkLst>
        <pc:spChg chg="mod">
          <ac:chgData name="Tijana Tanasijevic" userId="S::tijana.tanasijevic@hc-sc.gc.ca::624e2772-aa70-4b5d-b6e1-d8164a00c4df" providerId="AD" clId="Web-{62DC8531-E32E-4478-B427-02B2EC82434B}" dt="2020-12-08T19:18:06.656" v="155" actId="20577"/>
          <ac:spMkLst>
            <pc:docMk/>
            <pc:sldMk cId="3439452062" sldId="304"/>
            <ac:spMk id="5" creationId="{00000000-0000-0000-0000-000000000000}"/>
          </ac:spMkLst>
        </pc:spChg>
      </pc:sldChg>
      <pc:sldChg chg="modSp add replId modNotes">
        <pc:chgData name="Tijana Tanasijevic" userId="S::tijana.tanasijevic@hc-sc.gc.ca::624e2772-aa70-4b5d-b6e1-d8164a00c4df" providerId="AD" clId="Web-{62DC8531-E32E-4478-B427-02B2EC82434B}" dt="2020-12-08T19:20:53.876" v="205"/>
        <pc:sldMkLst>
          <pc:docMk/>
          <pc:sldMk cId="2598012907" sldId="305"/>
        </pc:sldMkLst>
        <pc:spChg chg="mod">
          <ac:chgData name="Tijana Tanasijevic" userId="S::tijana.tanasijevic@hc-sc.gc.ca::624e2772-aa70-4b5d-b6e1-d8164a00c4df" providerId="AD" clId="Web-{62DC8531-E32E-4478-B427-02B2EC82434B}" dt="2020-12-08T19:20:41.345" v="202" actId="20577"/>
          <ac:spMkLst>
            <pc:docMk/>
            <pc:sldMk cId="2598012907" sldId="305"/>
            <ac:spMk id="5" creationId="{00000000-0000-0000-0000-000000000000}"/>
          </ac:spMkLst>
        </pc:spChg>
      </pc:sldChg>
      <pc:sldChg chg="addSp delSp modSp add replId modNotes">
        <pc:chgData name="Tijana Tanasijevic" userId="S::tijana.tanasijevic@hc-sc.gc.ca::624e2772-aa70-4b5d-b6e1-d8164a00c4df" providerId="AD" clId="Web-{62DC8531-E32E-4478-B427-02B2EC82434B}" dt="2020-12-08T19:28:09.004" v="269"/>
        <pc:sldMkLst>
          <pc:docMk/>
          <pc:sldMk cId="2580914755" sldId="306"/>
        </pc:sldMkLst>
        <pc:spChg chg="del mod">
          <ac:chgData name="Tijana Tanasijevic" userId="S::tijana.tanasijevic@hc-sc.gc.ca::624e2772-aa70-4b5d-b6e1-d8164a00c4df" providerId="AD" clId="Web-{62DC8531-E32E-4478-B427-02B2EC82434B}" dt="2020-12-08T19:25:47.847" v="249"/>
          <ac:spMkLst>
            <pc:docMk/>
            <pc:sldMk cId="2580914755" sldId="306"/>
            <ac:spMk id="6" creationId="{00000000-0000-0000-0000-000000000000}"/>
          </ac:spMkLst>
        </pc:spChg>
        <pc:spChg chg="del mod">
          <ac:chgData name="Tijana Tanasijevic" userId="S::tijana.tanasijevic@hc-sc.gc.ca::624e2772-aa70-4b5d-b6e1-d8164a00c4df" providerId="AD" clId="Web-{62DC8531-E32E-4478-B427-02B2EC82434B}" dt="2020-12-08T19:25:54.519" v="251"/>
          <ac:spMkLst>
            <pc:docMk/>
            <pc:sldMk cId="2580914755" sldId="306"/>
            <ac:spMk id="7" creationId="{00000000-0000-0000-0000-000000000000}"/>
          </ac:spMkLst>
        </pc:spChg>
        <pc:spChg chg="mod">
          <ac:chgData name="Tijana Tanasijevic" userId="S::tijana.tanasijevic@hc-sc.gc.ca::624e2772-aa70-4b5d-b6e1-d8164a00c4df" providerId="AD" clId="Web-{62DC8531-E32E-4478-B427-02B2EC82434B}" dt="2020-12-08T19:25:23.909" v="242" actId="1076"/>
          <ac:spMkLst>
            <pc:docMk/>
            <pc:sldMk cId="2580914755" sldId="306"/>
            <ac:spMk id="13" creationId="{00000000-0000-0000-0000-000000000000}"/>
          </ac:spMkLst>
        </pc:spChg>
        <pc:spChg chg="del mod">
          <ac:chgData name="Tijana Tanasijevic" userId="S::tijana.tanasijevic@hc-sc.gc.ca::624e2772-aa70-4b5d-b6e1-d8164a00c4df" providerId="AD" clId="Web-{62DC8531-E32E-4478-B427-02B2EC82434B}" dt="2020-12-08T19:26:04.441" v="252"/>
          <ac:spMkLst>
            <pc:docMk/>
            <pc:sldMk cId="2580914755" sldId="306"/>
            <ac:spMk id="15" creationId="{00000000-0000-0000-0000-000000000000}"/>
          </ac:spMkLst>
        </pc:spChg>
        <pc:spChg chg="add mod">
          <ac:chgData name="Tijana Tanasijevic" userId="S::tijana.tanasijevic@hc-sc.gc.ca::624e2772-aa70-4b5d-b6e1-d8164a00c4df" providerId="AD" clId="Web-{62DC8531-E32E-4478-B427-02B2EC82434B}" dt="2020-12-08T19:27:14.019" v="263" actId="14100"/>
          <ac:spMkLst>
            <pc:docMk/>
            <pc:sldMk cId="2580914755" sldId="306"/>
            <ac:spMk id="30" creationId="{3D7A43FD-E27F-4E82-9420-105EDBF57A87}"/>
          </ac:spMkLst>
        </pc:spChg>
        <pc:spChg chg="add mod">
          <ac:chgData name="Tijana Tanasijevic" userId="S::tijana.tanasijevic@hc-sc.gc.ca::624e2772-aa70-4b5d-b6e1-d8164a00c4df" providerId="AD" clId="Web-{62DC8531-E32E-4478-B427-02B2EC82434B}" dt="2020-12-08T19:27:35.019" v="266" actId="1076"/>
          <ac:spMkLst>
            <pc:docMk/>
            <pc:sldMk cId="2580914755" sldId="306"/>
            <ac:spMk id="31" creationId="{35E2925F-59C5-4AF7-B347-451EA21B9862}"/>
          </ac:spMkLst>
        </pc:spChg>
        <pc:graphicFrameChg chg="del">
          <ac:chgData name="Tijana Tanasijevic" userId="S::tijana.tanasijevic@hc-sc.gc.ca::624e2772-aa70-4b5d-b6e1-d8164a00c4df" providerId="AD" clId="Web-{62DC8531-E32E-4478-B427-02B2EC82434B}" dt="2020-12-08T19:25:35.284" v="246"/>
          <ac:graphicFrameMkLst>
            <pc:docMk/>
            <pc:sldMk cId="2580914755" sldId="306"/>
            <ac:graphicFrameMk id="5" creationId="{00000000-0000-0000-0000-000000000000}"/>
          </ac:graphicFrameMkLst>
        </pc:graphicFrameChg>
        <pc:picChg chg="mod">
          <ac:chgData name="Tijana Tanasijevic" userId="S::tijana.tanasijevic@hc-sc.gc.ca::624e2772-aa70-4b5d-b6e1-d8164a00c4df" providerId="AD" clId="Web-{62DC8531-E32E-4478-B427-02B2EC82434B}" dt="2020-12-08T19:25:15.706" v="241" actId="1076"/>
          <ac:picMkLst>
            <pc:docMk/>
            <pc:sldMk cId="2580914755" sldId="306"/>
            <ac:picMk id="14" creationId="{00000000-0000-0000-0000-000000000000}"/>
          </ac:picMkLst>
        </pc:picChg>
        <pc:picChg chg="add mod ord">
          <ac:chgData name="Tijana Tanasijevic" userId="S::tijana.tanasijevic@hc-sc.gc.ca::624e2772-aa70-4b5d-b6e1-d8164a00c4df" providerId="AD" clId="Web-{62DC8531-E32E-4478-B427-02B2EC82434B}" dt="2020-12-08T19:26:33.441" v="256" actId="14100"/>
          <ac:picMkLst>
            <pc:docMk/>
            <pc:sldMk cId="2580914755" sldId="306"/>
            <ac:picMk id="28" creationId="{9ABCD929-80A7-461E-B493-3535384303DC}"/>
          </ac:picMkLst>
        </pc:picChg>
        <pc:picChg chg="add del mod">
          <ac:chgData name="Tijana Tanasijevic" userId="S::tijana.tanasijevic@hc-sc.gc.ca::624e2772-aa70-4b5d-b6e1-d8164a00c4df" providerId="AD" clId="Web-{62DC8531-E32E-4478-B427-02B2EC82434B}" dt="2020-12-08T19:26:48.222" v="258"/>
          <ac:picMkLst>
            <pc:docMk/>
            <pc:sldMk cId="2580914755" sldId="306"/>
            <ac:picMk id="29" creationId="{DBC53B28-703B-4E43-8B35-5C5075B316BE}"/>
          </ac:picMkLst>
        </pc:picChg>
      </pc:sldChg>
      <pc:sldChg chg="addSp delSp modSp add replId modNotes">
        <pc:chgData name="Tijana Tanasijevic" userId="S::tijana.tanasijevic@hc-sc.gc.ca::624e2772-aa70-4b5d-b6e1-d8164a00c4df" providerId="AD" clId="Web-{62DC8531-E32E-4478-B427-02B2EC82434B}" dt="2020-12-08T19:38:54.149" v="519" actId="1076"/>
        <pc:sldMkLst>
          <pc:docMk/>
          <pc:sldMk cId="3850315316" sldId="307"/>
        </pc:sldMkLst>
        <pc:spChg chg="add del mod">
          <ac:chgData name="Tijana Tanasijevic" userId="S::tijana.tanasijevic@hc-sc.gc.ca::624e2772-aa70-4b5d-b6e1-d8164a00c4df" providerId="AD" clId="Web-{62DC8531-E32E-4478-B427-02B2EC82434B}" dt="2020-12-08T19:33:56.241" v="369"/>
          <ac:spMkLst>
            <pc:docMk/>
            <pc:sldMk cId="3850315316" sldId="307"/>
            <ac:spMk id="2" creationId="{457398F9-2C31-48BE-98EE-5D5577C9B59E}"/>
          </ac:spMkLst>
        </pc:spChg>
        <pc:spChg chg="add mod">
          <ac:chgData name="Tijana Tanasijevic" userId="S::tijana.tanasijevic@hc-sc.gc.ca::624e2772-aa70-4b5d-b6e1-d8164a00c4df" providerId="AD" clId="Web-{62DC8531-E32E-4478-B427-02B2EC82434B}" dt="2020-12-08T19:38:54.149" v="519" actId="1076"/>
          <ac:spMkLst>
            <pc:docMk/>
            <pc:sldMk cId="3850315316" sldId="307"/>
            <ac:spMk id="3" creationId="{2044493C-9C0C-4A64-874D-225EDC9531F3}"/>
          </ac:spMkLst>
        </pc:spChg>
        <pc:spChg chg="mod">
          <ac:chgData name="Tijana Tanasijevic" userId="S::tijana.tanasijevic@hc-sc.gc.ca::624e2772-aa70-4b5d-b6e1-d8164a00c4df" providerId="AD" clId="Web-{62DC8531-E32E-4478-B427-02B2EC82434B}" dt="2020-12-08T19:38:41.836" v="516" actId="20577"/>
          <ac:spMkLst>
            <pc:docMk/>
            <pc:sldMk cId="3850315316" sldId="307"/>
            <ac:spMk id="5" creationId="{00000000-0000-0000-0000-000000000000}"/>
          </ac:spMkLst>
        </pc:spChg>
      </pc:sldChg>
    </pc:docChg>
  </pc:docChgLst>
  <pc:docChgLst>
    <pc:chgData name="Mario Lambert" userId="S::mario.lambert@hc-sc.gc.ca::c2b9357c-22cd-4d69-beca-d99c71148145" providerId="AD" clId="Web-{0BD179D3-C145-4AFC-A0E2-DE12764FE68B}"/>
    <pc:docChg chg="modSld">
      <pc:chgData name="Mario Lambert" userId="S::mario.lambert@hc-sc.gc.ca::c2b9357c-22cd-4d69-beca-d99c71148145" providerId="AD" clId="Web-{0BD179D3-C145-4AFC-A0E2-DE12764FE68B}" dt="2020-12-07T15:25:05.222" v="72" actId="1076"/>
      <pc:docMkLst>
        <pc:docMk/>
      </pc:docMkLst>
      <pc:sldChg chg="modSp">
        <pc:chgData name="Mario Lambert" userId="S::mario.lambert@hc-sc.gc.ca::c2b9357c-22cd-4d69-beca-d99c71148145" providerId="AD" clId="Web-{0BD179D3-C145-4AFC-A0E2-DE12764FE68B}" dt="2020-12-07T14:42:08.265" v="37" actId="20577"/>
        <pc:sldMkLst>
          <pc:docMk/>
          <pc:sldMk cId="1325040204" sldId="256"/>
        </pc:sldMkLst>
        <pc:spChg chg="mod">
          <ac:chgData name="Mario Lambert" userId="S::mario.lambert@hc-sc.gc.ca::c2b9357c-22cd-4d69-beca-d99c71148145" providerId="AD" clId="Web-{0BD179D3-C145-4AFC-A0E2-DE12764FE68B}" dt="2020-12-07T14:42:08.265" v="37" actId="20577"/>
          <ac:spMkLst>
            <pc:docMk/>
            <pc:sldMk cId="1325040204" sldId="256"/>
            <ac:spMk id="7" creationId="{00000000-0000-0000-0000-000000000000}"/>
          </ac:spMkLst>
        </pc:spChg>
      </pc:sldChg>
      <pc:sldChg chg="modNotes">
        <pc:chgData name="Mario Lambert" userId="S::mario.lambert@hc-sc.gc.ca::c2b9357c-22cd-4d69-beca-d99c71148145" providerId="AD" clId="Web-{0BD179D3-C145-4AFC-A0E2-DE12764FE68B}" dt="2020-12-07T15:17:49.800" v="43"/>
        <pc:sldMkLst>
          <pc:docMk/>
          <pc:sldMk cId="1923257491" sldId="273"/>
        </pc:sldMkLst>
      </pc:sldChg>
      <pc:sldChg chg="modNotes">
        <pc:chgData name="Mario Lambert" userId="S::mario.lambert@hc-sc.gc.ca::c2b9357c-22cd-4d69-beca-d99c71148145" providerId="AD" clId="Web-{0BD179D3-C145-4AFC-A0E2-DE12764FE68B}" dt="2020-12-07T15:15:55.488" v="42"/>
        <pc:sldMkLst>
          <pc:docMk/>
          <pc:sldMk cId="2030327168" sldId="276"/>
        </pc:sldMkLst>
      </pc:sldChg>
      <pc:sldChg chg="modSp modNotes">
        <pc:chgData name="Mario Lambert" userId="S::mario.lambert@hc-sc.gc.ca::c2b9357c-22cd-4d69-beca-d99c71148145" providerId="AD" clId="Web-{0BD179D3-C145-4AFC-A0E2-DE12764FE68B}" dt="2020-12-07T15:25:05.222" v="72" actId="1076"/>
        <pc:sldMkLst>
          <pc:docMk/>
          <pc:sldMk cId="841928064" sldId="278"/>
        </pc:sldMkLst>
        <pc:graphicFrameChg chg="mod modGraphic">
          <ac:chgData name="Mario Lambert" userId="S::mario.lambert@hc-sc.gc.ca::c2b9357c-22cd-4d69-beca-d99c71148145" providerId="AD" clId="Web-{0BD179D3-C145-4AFC-A0E2-DE12764FE68B}" dt="2020-12-07T15:25:05.222" v="72" actId="1076"/>
          <ac:graphicFrameMkLst>
            <pc:docMk/>
            <pc:sldMk cId="841928064" sldId="278"/>
            <ac:graphicFrameMk id="5" creationId="{00000000-0000-0000-0000-000000000000}"/>
          </ac:graphicFrameMkLst>
        </pc:graphicFrameChg>
      </pc:sldChg>
    </pc:docChg>
  </pc:docChgLst>
  <pc:docChgLst>
    <pc:chgData name="Mario Lambert" userId="S::mario.lambert@hc-sc.gc.ca::c2b9357c-22cd-4d69-beca-d99c71148145" providerId="AD" clId="Web-{70642B13-808B-46E6-8F00-93346D4C396E}"/>
    <pc:docChg chg="addSld delSld modSld sldOrd">
      <pc:chgData name="Mario Lambert" userId="S::mario.lambert@hc-sc.gc.ca::c2b9357c-22cd-4d69-beca-d99c71148145" providerId="AD" clId="Web-{70642B13-808B-46E6-8F00-93346D4C396E}" dt="2020-12-07T16:07:57.116" v="148" actId="20577"/>
      <pc:docMkLst>
        <pc:docMk/>
      </pc:docMkLst>
      <pc:sldChg chg="modSp">
        <pc:chgData name="Mario Lambert" userId="S::mario.lambert@hc-sc.gc.ca::c2b9357c-22cd-4d69-beca-d99c71148145" providerId="AD" clId="Web-{70642B13-808B-46E6-8F00-93346D4C396E}" dt="2020-12-07T15:37:00.340" v="46" actId="20577"/>
        <pc:sldMkLst>
          <pc:docMk/>
          <pc:sldMk cId="517247229" sldId="269"/>
        </pc:sldMkLst>
        <pc:spChg chg="mod">
          <ac:chgData name="Mario Lambert" userId="S::mario.lambert@hc-sc.gc.ca::c2b9357c-22cd-4d69-beca-d99c71148145" providerId="AD" clId="Web-{70642B13-808B-46E6-8F00-93346D4C396E}" dt="2020-12-07T15:37:00.340" v="46" actId="20577"/>
          <ac:spMkLst>
            <pc:docMk/>
            <pc:sldMk cId="517247229" sldId="269"/>
            <ac:spMk id="3" creationId="{00000000-0000-0000-0000-000000000000}"/>
          </ac:spMkLst>
        </pc:spChg>
      </pc:sldChg>
      <pc:sldChg chg="delSp del">
        <pc:chgData name="Mario Lambert" userId="S::mario.lambert@hc-sc.gc.ca::c2b9357c-22cd-4d69-beca-d99c71148145" providerId="AD" clId="Web-{70642B13-808B-46E6-8F00-93346D4C396E}" dt="2020-12-07T15:42:40.653" v="77"/>
        <pc:sldMkLst>
          <pc:docMk/>
          <pc:sldMk cId="747231331" sldId="270"/>
        </pc:sldMkLst>
        <pc:spChg chg="del">
          <ac:chgData name="Mario Lambert" userId="S::mario.lambert@hc-sc.gc.ca::c2b9357c-22cd-4d69-beca-d99c71148145" providerId="AD" clId="Web-{70642B13-808B-46E6-8F00-93346D4C396E}" dt="2020-12-07T15:41:44.338" v="63"/>
          <ac:spMkLst>
            <pc:docMk/>
            <pc:sldMk cId="747231331" sldId="270"/>
            <ac:spMk id="9" creationId="{00000000-0000-0000-0000-000000000000}"/>
          </ac:spMkLst>
        </pc:spChg>
      </pc:sldChg>
      <pc:sldChg chg="ord modNotes">
        <pc:chgData name="Mario Lambert" userId="S::mario.lambert@hc-sc.gc.ca::c2b9357c-22cd-4d69-beca-d99c71148145" providerId="AD" clId="Web-{70642B13-808B-46E6-8F00-93346D4C396E}" dt="2020-12-07T15:54:43.953" v="104"/>
        <pc:sldMkLst>
          <pc:docMk/>
          <pc:sldMk cId="2393822824" sldId="272"/>
        </pc:sldMkLst>
      </pc:sldChg>
      <pc:sldChg chg="ord">
        <pc:chgData name="Mario Lambert" userId="S::mario.lambert@hc-sc.gc.ca::c2b9357c-22cd-4d69-beca-d99c71148145" providerId="AD" clId="Web-{70642B13-808B-46E6-8F00-93346D4C396E}" dt="2020-12-07T15:57:50.353" v="106"/>
        <pc:sldMkLst>
          <pc:docMk/>
          <pc:sldMk cId="807413505" sldId="275"/>
        </pc:sldMkLst>
      </pc:sldChg>
      <pc:sldChg chg="modSp">
        <pc:chgData name="Mario Lambert" userId="S::mario.lambert@hc-sc.gc.ca::c2b9357c-22cd-4d69-beca-d99c71148145" providerId="AD" clId="Web-{70642B13-808B-46E6-8F00-93346D4C396E}" dt="2020-12-07T15:26:33.404" v="0" actId="1076"/>
        <pc:sldMkLst>
          <pc:docMk/>
          <pc:sldMk cId="841928064" sldId="278"/>
        </pc:sldMkLst>
        <pc:graphicFrameChg chg="mod">
          <ac:chgData name="Mario Lambert" userId="S::mario.lambert@hc-sc.gc.ca::c2b9357c-22cd-4d69-beca-d99c71148145" providerId="AD" clId="Web-{70642B13-808B-46E6-8F00-93346D4C396E}" dt="2020-12-07T15:26:33.404" v="0" actId="1076"/>
          <ac:graphicFrameMkLst>
            <pc:docMk/>
            <pc:sldMk cId="841928064" sldId="278"/>
            <ac:graphicFrameMk id="5" creationId="{00000000-0000-0000-0000-000000000000}"/>
          </ac:graphicFrameMkLst>
        </pc:graphicFrameChg>
      </pc:sldChg>
      <pc:sldChg chg="ord modNotes">
        <pc:chgData name="Mario Lambert" userId="S::mario.lambert@hc-sc.gc.ca::c2b9357c-22cd-4d69-beca-d99c71148145" providerId="AD" clId="Web-{70642B13-808B-46E6-8F00-93346D4C396E}" dt="2020-12-07T15:30:41.853" v="20"/>
        <pc:sldMkLst>
          <pc:docMk/>
          <pc:sldMk cId="1488529450" sldId="279"/>
        </pc:sldMkLst>
      </pc:sldChg>
      <pc:sldChg chg="ord modNotes">
        <pc:chgData name="Mario Lambert" userId="S::mario.lambert@hc-sc.gc.ca::c2b9357c-22cd-4d69-beca-d99c71148145" providerId="AD" clId="Web-{70642B13-808B-46E6-8F00-93346D4C396E}" dt="2020-12-07T15:32:23.046" v="40"/>
        <pc:sldMkLst>
          <pc:docMk/>
          <pc:sldMk cId="453501742" sldId="280"/>
        </pc:sldMkLst>
      </pc:sldChg>
      <pc:sldChg chg="addSp delSp modSp ord">
        <pc:chgData name="Mario Lambert" userId="S::mario.lambert@hc-sc.gc.ca::c2b9357c-22cd-4d69-beca-d99c71148145" providerId="AD" clId="Web-{70642B13-808B-46E6-8F00-93346D4C396E}" dt="2020-12-07T15:56:47.756" v="105"/>
        <pc:sldMkLst>
          <pc:docMk/>
          <pc:sldMk cId="4209292325" sldId="294"/>
        </pc:sldMkLst>
        <pc:spChg chg="add del mod">
          <ac:chgData name="Mario Lambert" userId="S::mario.lambert@hc-sc.gc.ca::c2b9357c-22cd-4d69-beca-d99c71148145" providerId="AD" clId="Web-{70642B13-808B-46E6-8F00-93346D4C396E}" dt="2020-12-07T15:42:10.495" v="69"/>
          <ac:spMkLst>
            <pc:docMk/>
            <pc:sldMk cId="4209292325" sldId="294"/>
            <ac:spMk id="2" creationId="{872E33DF-7946-4786-880C-09300388B580}"/>
          </ac:spMkLst>
        </pc:spChg>
        <pc:spChg chg="add mod">
          <ac:chgData name="Mario Lambert" userId="S::mario.lambert@hc-sc.gc.ca::c2b9357c-22cd-4d69-beca-d99c71148145" providerId="AD" clId="Web-{70642B13-808B-46E6-8F00-93346D4C396E}" dt="2020-12-07T15:42:35.075" v="75" actId="20577"/>
          <ac:spMkLst>
            <pc:docMk/>
            <pc:sldMk cId="4209292325" sldId="294"/>
            <ac:spMk id="3" creationId="{0D8FD762-5679-4434-BCE1-222A5B70DD0F}"/>
          </ac:spMkLst>
        </pc:spChg>
        <pc:spChg chg="add mod">
          <ac:chgData name="Mario Lambert" userId="S::mario.lambert@hc-sc.gc.ca::c2b9357c-22cd-4d69-beca-d99c71148145" providerId="AD" clId="Web-{70642B13-808B-46E6-8F00-93346D4C396E}" dt="2020-12-07T15:42:04.417" v="68" actId="1076"/>
          <ac:spMkLst>
            <pc:docMk/>
            <pc:sldMk cId="4209292325" sldId="294"/>
            <ac:spMk id="13" creationId="{5EE4B6E1-AF22-4470-9C4C-19B7BF2E10B4}"/>
          </ac:spMkLst>
        </pc:spChg>
      </pc:sldChg>
      <pc:sldChg chg="addSp delSp modSp ord">
        <pc:chgData name="Mario Lambert" userId="S::mario.lambert@hc-sc.gc.ca::c2b9357c-22cd-4d69-beca-d99c71148145" providerId="AD" clId="Web-{70642B13-808B-46E6-8F00-93346D4C396E}" dt="2020-12-07T15:52:34.447" v="100"/>
        <pc:sldMkLst>
          <pc:docMk/>
          <pc:sldMk cId="3259496767" sldId="297"/>
        </pc:sldMkLst>
        <pc:spChg chg="add del mod">
          <ac:chgData name="Mario Lambert" userId="S::mario.lambert@hc-sc.gc.ca::c2b9357c-22cd-4d69-beca-d99c71148145" providerId="AD" clId="Web-{70642B13-808B-46E6-8F00-93346D4C396E}" dt="2020-12-07T15:48:21.763" v="83"/>
          <ac:spMkLst>
            <pc:docMk/>
            <pc:sldMk cId="3259496767" sldId="297"/>
            <ac:spMk id="3" creationId="{97B4AA75-87E3-4D5B-88EF-E395D74AE6AD}"/>
          </ac:spMkLst>
        </pc:spChg>
        <pc:spChg chg="add">
          <ac:chgData name="Mario Lambert" userId="S::mario.lambert@hc-sc.gc.ca::c2b9357c-22cd-4d69-beca-d99c71148145" providerId="AD" clId="Web-{70642B13-808B-46E6-8F00-93346D4C396E}" dt="2020-12-07T15:48:23.044" v="84"/>
          <ac:spMkLst>
            <pc:docMk/>
            <pc:sldMk cId="3259496767" sldId="297"/>
            <ac:spMk id="4" creationId="{7668BEDE-2705-4E2F-87EB-A8C8147838FB}"/>
          </ac:spMkLst>
        </pc:spChg>
        <pc:spChg chg="add">
          <ac:chgData name="Mario Lambert" userId="S::mario.lambert@hc-sc.gc.ca::c2b9357c-22cd-4d69-beca-d99c71148145" providerId="AD" clId="Web-{70642B13-808B-46E6-8F00-93346D4C396E}" dt="2020-12-07T15:48:52.593" v="90"/>
          <ac:spMkLst>
            <pc:docMk/>
            <pc:sldMk cId="3259496767" sldId="297"/>
            <ac:spMk id="10" creationId="{C408BBD6-7673-49D8-937B-D946742E8C3E}"/>
          </ac:spMkLst>
        </pc:spChg>
        <pc:spChg chg="del">
          <ac:chgData name="Mario Lambert" userId="S::mario.lambert@hc-sc.gc.ca::c2b9357c-22cd-4d69-beca-d99c71148145" providerId="AD" clId="Web-{70642B13-808B-46E6-8F00-93346D4C396E}" dt="2020-12-07T15:48:11.388" v="81"/>
          <ac:spMkLst>
            <pc:docMk/>
            <pc:sldMk cId="3259496767" sldId="297"/>
            <ac:spMk id="19458" creationId="{00000000-0000-0000-0000-000000000000}"/>
          </ac:spMkLst>
        </pc:spChg>
        <pc:graphicFrameChg chg="mod">
          <ac:chgData name="Mario Lambert" userId="S::mario.lambert@hc-sc.gc.ca::c2b9357c-22cd-4d69-beca-d99c71148145" providerId="AD" clId="Web-{70642B13-808B-46E6-8F00-93346D4C396E}" dt="2020-12-07T15:49:15.141" v="95" actId="1076"/>
          <ac:graphicFrameMkLst>
            <pc:docMk/>
            <pc:sldMk cId="3259496767" sldId="297"/>
            <ac:graphicFrameMk id="54" creationId="{00000000-0000-0000-0000-000000000000}"/>
          </ac:graphicFrameMkLst>
        </pc:graphicFrameChg>
        <pc:picChg chg="add del">
          <ac:chgData name="Mario Lambert" userId="S::mario.lambert@hc-sc.gc.ca::c2b9357c-22cd-4d69-beca-d99c71148145" providerId="AD" clId="Web-{70642B13-808B-46E6-8F00-93346D4C396E}" dt="2020-12-07T15:48:39.733" v="88"/>
          <ac:picMkLst>
            <pc:docMk/>
            <pc:sldMk cId="3259496767" sldId="297"/>
            <ac:picMk id="5" creationId="{4D878068-4778-4E02-83B5-DF48747094BE}"/>
          </ac:picMkLst>
        </pc:picChg>
        <pc:picChg chg="add del mod">
          <ac:chgData name="Mario Lambert" userId="S::mario.lambert@hc-sc.gc.ca::c2b9357c-22cd-4d69-beca-d99c71148145" providerId="AD" clId="Web-{70642B13-808B-46E6-8F00-93346D4C396E}" dt="2020-12-07T15:48:55.312" v="92"/>
          <ac:picMkLst>
            <pc:docMk/>
            <pc:sldMk cId="3259496767" sldId="297"/>
            <ac:picMk id="6" creationId="{6CDAF6F8-5E30-44C4-AC44-CDA4C4896725}"/>
          </ac:picMkLst>
        </pc:picChg>
        <pc:picChg chg="add">
          <ac:chgData name="Mario Lambert" userId="S::mario.lambert@hc-sc.gc.ca::c2b9357c-22cd-4d69-beca-d99c71148145" providerId="AD" clId="Web-{70642B13-808B-46E6-8F00-93346D4C396E}" dt="2020-12-07T15:48:52.577" v="89"/>
          <ac:picMkLst>
            <pc:docMk/>
            <pc:sldMk cId="3259496767" sldId="297"/>
            <ac:picMk id="8" creationId="{9540D5D6-ADC9-4427-BA7D-AF0A4F359EE3}"/>
          </ac:picMkLst>
        </pc:picChg>
        <pc:picChg chg="add mod">
          <ac:chgData name="Mario Lambert" userId="S::mario.lambert@hc-sc.gc.ca::c2b9357c-22cd-4d69-beca-d99c71148145" providerId="AD" clId="Web-{70642B13-808B-46E6-8F00-93346D4C396E}" dt="2020-12-07T15:48:58.781" v="93" actId="1076"/>
          <ac:picMkLst>
            <pc:docMk/>
            <pc:sldMk cId="3259496767" sldId="297"/>
            <ac:picMk id="12" creationId="{B153B022-E367-4FD4-BD17-3BB3F71A89BD}"/>
          </ac:picMkLst>
        </pc:picChg>
      </pc:sldChg>
      <pc:sldChg chg="modSp new ord">
        <pc:chgData name="Mario Lambert" userId="S::mario.lambert@hc-sc.gc.ca::c2b9357c-22cd-4d69-beca-d99c71148145" providerId="AD" clId="Web-{70642B13-808B-46E6-8F00-93346D4C396E}" dt="2020-12-07T16:07:57.116" v="147" actId="20577"/>
        <pc:sldMkLst>
          <pc:docMk/>
          <pc:sldMk cId="2058958169" sldId="300"/>
        </pc:sldMkLst>
        <pc:spChg chg="mod">
          <ac:chgData name="Mario Lambert" userId="S::mario.lambert@hc-sc.gc.ca::c2b9357c-22cd-4d69-beca-d99c71148145" providerId="AD" clId="Web-{70642B13-808B-46E6-8F00-93346D4C396E}" dt="2020-12-07T16:07:57.116" v="147" actId="20577"/>
          <ac:spMkLst>
            <pc:docMk/>
            <pc:sldMk cId="2058958169" sldId="300"/>
            <ac:spMk id="2" creationId="{3A5B9CC2-EF68-4C57-87FB-E84024DB83AA}"/>
          </ac:spMkLst>
        </pc:spChg>
      </pc:sldChg>
      <pc:sldChg chg="add del replId">
        <pc:chgData name="Mario Lambert" userId="S::mario.lambert@hc-sc.gc.ca::c2b9357c-22cd-4d69-beca-d99c71148145" providerId="AD" clId="Web-{70642B13-808B-46E6-8F00-93346D4C396E}" dt="2020-12-07T15:41:36.759" v="62"/>
        <pc:sldMkLst>
          <pc:docMk/>
          <pc:sldMk cId="2121485557" sldId="300"/>
        </pc:sldMkLst>
      </pc:sldChg>
    </pc:docChg>
  </pc:docChgLst>
  <pc:docChgLst>
    <pc:chgData name="Tijana Tanasijevic" userId="S::tijana.tanasijevic@hc-sc.gc.ca::624e2772-aa70-4b5d-b6e1-d8164a00c4df" providerId="AD" clId="Web-{C4A8B330-3479-45A7-89E0-3FA22E403692}"/>
    <pc:docChg chg="modSld">
      <pc:chgData name="Tijana Tanasijevic" userId="S::tijana.tanasijevic@hc-sc.gc.ca::624e2772-aa70-4b5d-b6e1-d8164a00c4df" providerId="AD" clId="Web-{C4A8B330-3479-45A7-89E0-3FA22E403692}" dt="2020-12-07T15:20:40.288" v="26"/>
      <pc:docMkLst>
        <pc:docMk/>
      </pc:docMkLst>
      <pc:sldChg chg="modNotes">
        <pc:chgData name="Tijana Tanasijevic" userId="S::tijana.tanasijevic@hc-sc.gc.ca::624e2772-aa70-4b5d-b6e1-d8164a00c4df" providerId="AD" clId="Web-{C4A8B330-3479-45A7-89E0-3FA22E403692}" dt="2020-12-07T15:15:50.631" v="1"/>
        <pc:sldMkLst>
          <pc:docMk/>
          <pc:sldMk cId="2030327168" sldId="276"/>
        </pc:sldMkLst>
      </pc:sldChg>
      <pc:sldChg chg="modNotes">
        <pc:chgData name="Tijana Tanasijevic" userId="S::tijana.tanasijevic@hc-sc.gc.ca::624e2772-aa70-4b5d-b6e1-d8164a00c4df" providerId="AD" clId="Web-{C4A8B330-3479-45A7-89E0-3FA22E403692}" dt="2020-12-07T15:16:24.506" v="12"/>
        <pc:sldMkLst>
          <pc:docMk/>
          <pc:sldMk cId="790693655" sldId="277"/>
        </pc:sldMkLst>
      </pc:sldChg>
      <pc:sldChg chg="modNotes">
        <pc:chgData name="Tijana Tanasijevic" userId="S::tijana.tanasijevic@hc-sc.gc.ca::624e2772-aa70-4b5d-b6e1-d8164a00c4df" providerId="AD" clId="Web-{C4A8B330-3479-45A7-89E0-3FA22E403692}" dt="2020-12-07T15:20:40.288" v="26"/>
        <pc:sldMkLst>
          <pc:docMk/>
          <pc:sldMk cId="4080304380" sldId="293"/>
        </pc:sldMkLst>
      </pc:sldChg>
    </pc:docChg>
  </pc:docChgLst>
  <pc:docChgLst>
    <pc:chgData name="Tijana Tanasijevic" userId="S::tijana.tanasijevic@hc-sc.gc.ca::624e2772-aa70-4b5d-b6e1-d8164a00c4df" providerId="AD" clId="Web-{554F8587-37A2-4B54-B6AA-D3401A6718A3}"/>
    <pc:docChg chg="addSld modSld sldOrd">
      <pc:chgData name="Tijana Tanasijevic" userId="S::tijana.tanasijevic@hc-sc.gc.ca::624e2772-aa70-4b5d-b6e1-d8164a00c4df" providerId="AD" clId="Web-{554F8587-37A2-4B54-B6AA-D3401A6718A3}" dt="2020-12-09T18:27:51.156" v="98"/>
      <pc:docMkLst>
        <pc:docMk/>
      </pc:docMkLst>
      <pc:sldChg chg="modSp add ord replId modNotes">
        <pc:chgData name="Tijana Tanasijevic" userId="S::tijana.tanasijevic@hc-sc.gc.ca::624e2772-aa70-4b5d-b6e1-d8164a00c4df" providerId="AD" clId="Web-{554F8587-37A2-4B54-B6AA-D3401A6718A3}" dt="2020-12-09T18:27:51.156" v="98"/>
        <pc:sldMkLst>
          <pc:docMk/>
          <pc:sldMk cId="1023405111" sldId="309"/>
        </pc:sldMkLst>
        <pc:spChg chg="mod">
          <ac:chgData name="Tijana Tanasijevic" userId="S::tijana.tanasijevic@hc-sc.gc.ca::624e2772-aa70-4b5d-b6e1-d8164a00c4df" providerId="AD" clId="Web-{554F8587-37A2-4B54-B6AA-D3401A6718A3}" dt="2020-12-09T18:27:23.437" v="95" actId="20577"/>
          <ac:spMkLst>
            <pc:docMk/>
            <pc:sldMk cId="1023405111" sldId="309"/>
            <ac:spMk id="5" creationId="{00000000-0000-0000-0000-000000000000}"/>
          </ac:spMkLst>
        </pc:spChg>
      </pc:sldChg>
    </pc:docChg>
  </pc:docChgLst>
  <pc:docChgLst>
    <pc:chgData name="Mario Lambert" userId="S::mario.lambert@hc-sc.gc.ca::c2b9357c-22cd-4d69-beca-d99c71148145" providerId="AD" clId="Web-{D4D2D6D7-E913-4051-A44B-7CD7CB73C039}"/>
    <pc:docChg chg="addSld delSld modSld">
      <pc:chgData name="Mario Lambert" userId="S::mario.lambert@hc-sc.gc.ca::c2b9357c-22cd-4d69-beca-d99c71148145" providerId="AD" clId="Web-{D4D2D6D7-E913-4051-A44B-7CD7CB73C039}" dt="2020-12-09T19:54:13.107" v="521"/>
      <pc:docMkLst>
        <pc:docMk/>
      </pc:docMkLst>
      <pc:sldChg chg="addSp delSp modSp">
        <pc:chgData name="Mario Lambert" userId="S::mario.lambert@hc-sc.gc.ca::c2b9357c-22cd-4d69-beca-d99c71148145" providerId="AD" clId="Web-{D4D2D6D7-E913-4051-A44B-7CD7CB73C039}" dt="2020-12-09T19:37:17.104" v="9" actId="1076"/>
        <pc:sldMkLst>
          <pc:docMk/>
          <pc:sldMk cId="807413505" sldId="275"/>
        </pc:sldMkLst>
        <pc:spChg chg="add">
          <ac:chgData name="Mario Lambert" userId="S::mario.lambert@hc-sc.gc.ca::c2b9357c-22cd-4d69-beca-d99c71148145" providerId="AD" clId="Web-{D4D2D6D7-E913-4051-A44B-7CD7CB73C039}" dt="2020-12-09T19:37:00.744" v="2"/>
          <ac:spMkLst>
            <pc:docMk/>
            <pc:sldMk cId="807413505" sldId="275"/>
            <ac:spMk id="5" creationId="{B41618E0-FE1D-4353-BCBE-1464B2AAACF5}"/>
          </ac:spMkLst>
        </pc:spChg>
        <pc:spChg chg="add mod">
          <ac:chgData name="Mario Lambert" userId="S::mario.lambert@hc-sc.gc.ca::c2b9357c-22cd-4d69-beca-d99c71148145" providerId="AD" clId="Web-{D4D2D6D7-E913-4051-A44B-7CD7CB73C039}" dt="2020-12-09T19:37:09.354" v="8" actId="1076"/>
          <ac:spMkLst>
            <pc:docMk/>
            <pc:sldMk cId="807413505" sldId="275"/>
            <ac:spMk id="8" creationId="{E51D3E5D-B093-45AC-86A4-98D9E17DB71E}"/>
          </ac:spMkLst>
        </pc:spChg>
        <pc:spChg chg="add">
          <ac:chgData name="Mario Lambert" userId="S::mario.lambert@hc-sc.gc.ca::c2b9357c-22cd-4d69-beca-d99c71148145" providerId="AD" clId="Web-{D4D2D6D7-E913-4051-A44B-7CD7CB73C039}" dt="2020-12-09T19:37:00.807" v="6"/>
          <ac:spMkLst>
            <pc:docMk/>
            <pc:sldMk cId="807413505" sldId="275"/>
            <ac:spMk id="10" creationId="{8C1D9C60-D29E-41AD-8CB6-0596E2F2D6DB}"/>
          </ac:spMkLst>
        </pc:spChg>
        <pc:spChg chg="del">
          <ac:chgData name="Mario Lambert" userId="S::mario.lambert@hc-sc.gc.ca::c2b9357c-22cd-4d69-beca-d99c71148145" providerId="AD" clId="Web-{D4D2D6D7-E913-4051-A44B-7CD7CB73C039}" dt="2020-12-09T19:36:57.541" v="0"/>
          <ac:spMkLst>
            <pc:docMk/>
            <pc:sldMk cId="807413505" sldId="275"/>
            <ac:spMk id="14" creationId="{00000000-0000-0000-0000-000000000000}"/>
          </ac:spMkLst>
        </pc:spChg>
        <pc:picChg chg="add">
          <ac:chgData name="Mario Lambert" userId="S::mario.lambert@hc-sc.gc.ca::c2b9357c-22cd-4d69-beca-d99c71148145" providerId="AD" clId="Web-{D4D2D6D7-E913-4051-A44B-7CD7CB73C039}" dt="2020-12-09T19:37:00.776" v="3"/>
          <ac:picMkLst>
            <pc:docMk/>
            <pc:sldMk cId="807413505" sldId="275"/>
            <ac:picMk id="6" creationId="{B6CBE5F2-E9DC-44EE-8E34-8D80FB739462}"/>
          </ac:picMkLst>
        </pc:picChg>
        <pc:picChg chg="add mod">
          <ac:chgData name="Mario Lambert" userId="S::mario.lambert@hc-sc.gc.ca::c2b9357c-22cd-4d69-beca-d99c71148145" providerId="AD" clId="Web-{D4D2D6D7-E913-4051-A44B-7CD7CB73C039}" dt="2020-12-09T19:37:17.104" v="9" actId="1076"/>
          <ac:picMkLst>
            <pc:docMk/>
            <pc:sldMk cId="807413505" sldId="275"/>
            <ac:picMk id="9" creationId="{790BE7CC-5C55-4D8C-8DE4-EAF640EE69AA}"/>
          </ac:picMkLst>
        </pc:picChg>
        <pc:picChg chg="del">
          <ac:chgData name="Mario Lambert" userId="S::mario.lambert@hc-sc.gc.ca::c2b9357c-22cd-4d69-beca-d99c71148145" providerId="AD" clId="Web-{D4D2D6D7-E913-4051-A44B-7CD7CB73C039}" dt="2020-12-09T19:36:58.666" v="1"/>
          <ac:picMkLst>
            <pc:docMk/>
            <pc:sldMk cId="807413505" sldId="275"/>
            <ac:picMk id="17" creationId="{00000000-0000-0000-0000-000000000000}"/>
          </ac:picMkLst>
        </pc:picChg>
      </pc:sldChg>
      <pc:sldChg chg="modSp">
        <pc:chgData name="Mario Lambert" userId="S::mario.lambert@hc-sc.gc.ca::c2b9357c-22cd-4d69-beca-d99c71148145" providerId="AD" clId="Web-{D4D2D6D7-E913-4051-A44B-7CD7CB73C039}" dt="2020-12-09T19:42:50.511" v="18" actId="20577"/>
        <pc:sldMkLst>
          <pc:docMk/>
          <pc:sldMk cId="4209292325" sldId="294"/>
        </pc:sldMkLst>
        <pc:spChg chg="mod">
          <ac:chgData name="Mario Lambert" userId="S::mario.lambert@hc-sc.gc.ca::c2b9357c-22cd-4d69-beca-d99c71148145" providerId="AD" clId="Web-{D4D2D6D7-E913-4051-A44B-7CD7CB73C039}" dt="2020-12-09T19:42:50.511" v="18" actId="20577"/>
          <ac:spMkLst>
            <pc:docMk/>
            <pc:sldMk cId="4209292325" sldId="294"/>
            <ac:spMk id="11" creationId="{00000000-0000-0000-0000-000000000000}"/>
          </ac:spMkLst>
        </pc:spChg>
      </pc:sldChg>
      <pc:sldChg chg="addSp delSp modSp mod modClrScheme chgLayout modNotes">
        <pc:chgData name="Mario Lambert" userId="S::mario.lambert@hc-sc.gc.ca::c2b9357c-22cd-4d69-beca-d99c71148145" providerId="AD" clId="Web-{D4D2D6D7-E913-4051-A44B-7CD7CB73C039}" dt="2020-12-09T19:54:13.107" v="521"/>
        <pc:sldMkLst>
          <pc:docMk/>
          <pc:sldMk cId="3808358065" sldId="301"/>
        </pc:sldMkLst>
        <pc:spChg chg="add mod ord">
          <ac:chgData name="Mario Lambert" userId="S::mario.lambert@hc-sc.gc.ca::c2b9357c-22cd-4d69-beca-d99c71148145" providerId="AD" clId="Web-{D4D2D6D7-E913-4051-A44B-7CD7CB73C039}" dt="2020-12-09T19:48:03.059" v="250"/>
          <ac:spMkLst>
            <pc:docMk/>
            <pc:sldMk cId="3808358065" sldId="301"/>
            <ac:spMk id="2" creationId="{6123C905-A0AB-43A2-ABD2-877B1816D8C6}"/>
          </ac:spMkLst>
        </pc:spChg>
        <pc:spChg chg="add mod ord">
          <ac:chgData name="Mario Lambert" userId="S::mario.lambert@hc-sc.gc.ca::c2b9357c-22cd-4d69-beca-d99c71148145" providerId="AD" clId="Web-{D4D2D6D7-E913-4051-A44B-7CD7CB73C039}" dt="2020-12-09T19:52:33.794" v="500" actId="20577"/>
          <ac:spMkLst>
            <pc:docMk/>
            <pc:sldMk cId="3808358065" sldId="301"/>
            <ac:spMk id="3" creationId="{99563F73-8122-4E70-87D7-10C51FD793C2}"/>
          </ac:spMkLst>
        </pc:spChg>
        <pc:spChg chg="mod ord">
          <ac:chgData name="Mario Lambert" userId="S::mario.lambert@hc-sc.gc.ca::c2b9357c-22cd-4d69-beca-d99c71148145" providerId="AD" clId="Web-{D4D2D6D7-E913-4051-A44B-7CD7CB73C039}" dt="2020-12-09T19:48:03.059" v="250"/>
          <ac:spMkLst>
            <pc:docMk/>
            <pc:sldMk cId="3808358065" sldId="301"/>
            <ac:spMk id="4" creationId="{00000000-0000-0000-0000-000000000000}"/>
          </ac:spMkLst>
        </pc:spChg>
        <pc:spChg chg="mod ord">
          <ac:chgData name="Mario Lambert" userId="S::mario.lambert@hc-sc.gc.ca::c2b9357c-22cd-4d69-beca-d99c71148145" providerId="AD" clId="Web-{D4D2D6D7-E913-4051-A44B-7CD7CB73C039}" dt="2020-12-09T19:52:58.419" v="508" actId="20577"/>
          <ac:spMkLst>
            <pc:docMk/>
            <pc:sldMk cId="3808358065" sldId="301"/>
            <ac:spMk id="5" creationId="{00000000-0000-0000-0000-000000000000}"/>
          </ac:spMkLst>
        </pc:spChg>
        <pc:spChg chg="add mod">
          <ac:chgData name="Mario Lambert" userId="S::mario.lambert@hc-sc.gc.ca::c2b9357c-22cd-4d69-beca-d99c71148145" providerId="AD" clId="Web-{D4D2D6D7-E913-4051-A44B-7CD7CB73C039}" dt="2020-12-09T19:50:23.872" v="446" actId="14100"/>
          <ac:spMkLst>
            <pc:docMk/>
            <pc:sldMk cId="3808358065" sldId="301"/>
            <ac:spMk id="7" creationId="{34E4DD67-01E1-4F80-8AA0-EC6114CD392E}"/>
          </ac:spMkLst>
        </pc:spChg>
        <pc:picChg chg="add del ord">
          <ac:chgData name="Mario Lambert" userId="S::mario.lambert@hc-sc.gc.ca::c2b9357c-22cd-4d69-beca-d99c71148145" providerId="AD" clId="Web-{D4D2D6D7-E913-4051-A44B-7CD7CB73C039}" dt="2020-12-09T19:46:45.059" v="244"/>
          <ac:picMkLst>
            <pc:docMk/>
            <pc:sldMk cId="3808358065" sldId="301"/>
            <ac:picMk id="6" creationId="{00000000-0000-0000-0000-000000000000}"/>
          </ac:picMkLst>
        </pc:picChg>
      </pc:sldChg>
      <pc:sldChg chg="add del replId">
        <pc:chgData name="Mario Lambert" userId="S::mario.lambert@hc-sc.gc.ca::c2b9357c-22cd-4d69-beca-d99c71148145" providerId="AD" clId="Web-{D4D2D6D7-E913-4051-A44B-7CD7CB73C039}" dt="2020-12-09T19:47:33.825" v="247"/>
        <pc:sldMkLst>
          <pc:docMk/>
          <pc:sldMk cId="2699305908" sldId="310"/>
        </pc:sldMkLst>
      </pc:sldChg>
      <pc:sldChg chg="add del replId">
        <pc:chgData name="Mario Lambert" userId="S::mario.lambert@hc-sc.gc.ca::c2b9357c-22cd-4d69-beca-d99c71148145" providerId="AD" clId="Web-{D4D2D6D7-E913-4051-A44B-7CD7CB73C039}" dt="2020-12-09T19:47:48.372" v="249"/>
        <pc:sldMkLst>
          <pc:docMk/>
          <pc:sldMk cId="3300397138" sldId="310"/>
        </pc:sldMkLst>
      </pc:sldChg>
    </pc:docChg>
  </pc:docChgLst>
  <pc:docChgLst>
    <pc:chgData name="Mario Lambert" userId="S::mario.lambert@hc-sc.gc.ca::c2b9357c-22cd-4d69-beca-d99c71148145" providerId="AD" clId="Web-{46B2509C-3738-E80A-A08D-724E524A4A86}"/>
    <pc:docChg chg="">
      <pc:chgData name="Mario Lambert" userId="S::mario.lambert@hc-sc.gc.ca::c2b9357c-22cd-4d69-beca-d99c71148145" providerId="AD" clId="Web-{46B2509C-3738-E80A-A08D-724E524A4A86}" dt="2020-12-10T18:26:11.382" v="0"/>
      <pc:docMkLst>
        <pc:docMk/>
      </pc:docMkLst>
      <pc:sldChg chg="delCm">
        <pc:chgData name="Mario Lambert" userId="S::mario.lambert@hc-sc.gc.ca::c2b9357c-22cd-4d69-beca-d99c71148145" providerId="AD" clId="Web-{46B2509C-3738-E80A-A08D-724E524A4A86}" dt="2020-12-10T18:26:11.382" v="0"/>
        <pc:sldMkLst>
          <pc:docMk/>
          <pc:sldMk cId="1325040204"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24560-2B0D-42CE-A03A-9E9B4D5EC74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CA"/>
        </a:p>
      </dgm:t>
    </dgm:pt>
    <dgm:pt modelId="{300FCE4E-283B-416E-832A-4110445AAAA6}">
      <dgm:prSet phldrT="[Text]" custT="1"/>
      <dgm:spPr/>
      <dgm:t>
        <a:bodyPr/>
        <a:lstStyle/>
        <a:p>
          <a:r>
            <a:rPr lang="en-CA" sz="1800" dirty="0"/>
            <a:t>Memorandum to </a:t>
          </a:r>
          <a:r>
            <a:rPr lang="en-CA" sz="1800" dirty="0" smtClean="0"/>
            <a:t>Cabinet</a:t>
          </a:r>
          <a:endParaRPr lang="en-CA" sz="1800" dirty="0"/>
        </a:p>
      </dgm:t>
    </dgm:pt>
    <dgm:pt modelId="{60A71BE3-0C1E-4DA8-8E0D-ED6ABB2AA030}" type="parTrans" cxnId="{CDD2CC14-7B74-4749-A40A-20F6931E5AB7}">
      <dgm:prSet/>
      <dgm:spPr/>
      <dgm:t>
        <a:bodyPr/>
        <a:lstStyle/>
        <a:p>
          <a:endParaRPr lang="en-CA" sz="1800"/>
        </a:p>
      </dgm:t>
    </dgm:pt>
    <dgm:pt modelId="{439EE7C0-4350-43B7-B7F2-EE47887905AF}" type="sibTrans" cxnId="{CDD2CC14-7B74-4749-A40A-20F6931E5AB7}">
      <dgm:prSet/>
      <dgm:spPr/>
      <dgm:t>
        <a:bodyPr/>
        <a:lstStyle/>
        <a:p>
          <a:endParaRPr lang="en-CA" sz="1800"/>
        </a:p>
      </dgm:t>
    </dgm:pt>
    <dgm:pt modelId="{21F734BC-7433-4A67-8F56-D8020C96DFBA}">
      <dgm:prSet phldrT="[Text]" custT="1"/>
      <dgm:spPr>
        <a:gradFill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dgm:spPr>
      <dgm:t>
        <a:bodyPr/>
        <a:lstStyle/>
        <a:p>
          <a:r>
            <a:rPr lang="en-CA" sz="1800"/>
            <a:t>Treasury Board</a:t>
          </a:r>
        </a:p>
      </dgm:t>
    </dgm:pt>
    <dgm:pt modelId="{799599F6-D9FE-4BDB-BBF1-E4CD0A1B3006}" type="parTrans" cxnId="{44E49446-2BC7-4450-8036-76303E8534D2}">
      <dgm:prSet/>
      <dgm:spPr/>
      <dgm:t>
        <a:bodyPr/>
        <a:lstStyle/>
        <a:p>
          <a:endParaRPr lang="en-CA" sz="1800"/>
        </a:p>
      </dgm:t>
    </dgm:pt>
    <dgm:pt modelId="{B5427B76-BEE6-4135-809C-B3E4E1A0725C}" type="sibTrans" cxnId="{44E49446-2BC7-4450-8036-76303E8534D2}">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endParaRPr lang="en-CA" sz="1800"/>
        </a:p>
      </dgm:t>
    </dgm:pt>
    <dgm:pt modelId="{A5257C33-DBF3-46EE-B2E8-69DCF4E27ABA}">
      <dgm:prSet phldrT="[Text]" custT="1"/>
      <dgm:spPr/>
      <dgm:t>
        <a:bodyPr/>
        <a:lstStyle/>
        <a:p>
          <a:r>
            <a:rPr lang="en-CA" sz="1800" dirty="0" smtClean="0"/>
            <a:t>Program Terms </a:t>
          </a:r>
          <a:r>
            <a:rPr lang="en-CA" sz="1800" dirty="0"/>
            <a:t>and Conditions</a:t>
          </a:r>
        </a:p>
      </dgm:t>
    </dgm:pt>
    <dgm:pt modelId="{7ECE8B6E-141C-4C15-A027-766F1C4F4116}" type="parTrans" cxnId="{B37825D0-084D-4086-87B1-5FD9788731F0}">
      <dgm:prSet/>
      <dgm:spPr/>
      <dgm:t>
        <a:bodyPr/>
        <a:lstStyle/>
        <a:p>
          <a:endParaRPr lang="en-CA" sz="1800"/>
        </a:p>
      </dgm:t>
    </dgm:pt>
    <dgm:pt modelId="{ACC978F3-6103-4DCB-B062-4F7FBB15EB23}" type="sibTrans" cxnId="{B37825D0-084D-4086-87B1-5FD9788731F0}">
      <dgm:prSet/>
      <dgm:spPr/>
      <dgm:t>
        <a:bodyPr/>
        <a:lstStyle/>
        <a:p>
          <a:endParaRPr lang="en-CA" sz="1800"/>
        </a:p>
      </dgm:t>
    </dgm:pt>
    <dgm:pt modelId="{8436CC3A-DBAA-45F7-9F50-D5B0B2E433C0}">
      <dgm:prSet phldrT="[Text]" custT="1"/>
      <dgm:spPr>
        <a:gradFill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dgm:spPr>
      <dgm:t>
        <a:bodyPr/>
        <a:lstStyle/>
        <a:p>
          <a:r>
            <a:rPr lang="en-CA" sz="1800"/>
            <a:t>Parliament</a:t>
          </a:r>
        </a:p>
      </dgm:t>
    </dgm:pt>
    <dgm:pt modelId="{00697D59-68B7-418E-A975-63733735AF10}" type="parTrans" cxnId="{4EEC02C9-8E9E-457F-B2BD-7D16E6400A22}">
      <dgm:prSet/>
      <dgm:spPr/>
      <dgm:t>
        <a:bodyPr/>
        <a:lstStyle/>
        <a:p>
          <a:endParaRPr lang="en-CA" sz="1800"/>
        </a:p>
      </dgm:t>
    </dgm:pt>
    <dgm:pt modelId="{089F3B40-FB45-4EA0-93DE-6C70A9980D0B}" type="sibTrans" cxnId="{4EEC02C9-8E9E-457F-B2BD-7D16E6400A22}">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endParaRPr lang="en-CA" sz="1800"/>
        </a:p>
      </dgm:t>
    </dgm:pt>
    <dgm:pt modelId="{60ADD762-4DE7-455E-B328-5EC2EE232FE7}">
      <dgm:prSet phldrT="[Text]" custT="1"/>
      <dgm:spPr/>
      <dgm:t>
        <a:bodyPr/>
        <a:lstStyle/>
        <a:p>
          <a:r>
            <a:rPr lang="en-CA" sz="1800" dirty="0"/>
            <a:t>Cabinet </a:t>
          </a:r>
          <a:r>
            <a:rPr lang="en-CA" sz="1800" dirty="0" smtClean="0"/>
            <a:t>Decision</a:t>
          </a:r>
          <a:endParaRPr lang="en-CA" sz="1800" dirty="0"/>
        </a:p>
      </dgm:t>
    </dgm:pt>
    <dgm:pt modelId="{4A8F62EC-8A91-487C-A232-53142DB8A3EB}" type="parTrans" cxnId="{392D233C-4026-4CCB-B932-4A9764FC3385}">
      <dgm:prSet/>
      <dgm:spPr/>
      <dgm:t>
        <a:bodyPr/>
        <a:lstStyle/>
        <a:p>
          <a:endParaRPr lang="en-CA" sz="1800"/>
        </a:p>
      </dgm:t>
    </dgm:pt>
    <dgm:pt modelId="{09DFDA48-93BB-49A6-8BAE-C82D2E2C88FA}" type="sibTrans" cxnId="{392D233C-4026-4CCB-B932-4A9764FC3385}">
      <dgm:prSet/>
      <dgm:spPr/>
      <dgm:t>
        <a:bodyPr/>
        <a:lstStyle/>
        <a:p>
          <a:endParaRPr lang="en-CA" sz="1800"/>
        </a:p>
      </dgm:t>
    </dgm:pt>
    <dgm:pt modelId="{D6A7F729-057E-40A8-BF9D-610AF7D45DAD}">
      <dgm:prSet phldrT="[Text]" custT="1"/>
      <dgm:spPr>
        <a:gradFill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dgm:spPr>
      <dgm:t>
        <a:bodyPr/>
        <a:lstStyle/>
        <a:p>
          <a:r>
            <a:rPr lang="en-CA" sz="1800"/>
            <a:t>Department</a:t>
          </a:r>
        </a:p>
      </dgm:t>
    </dgm:pt>
    <dgm:pt modelId="{82656CDF-D2FC-48B3-A19B-6FD86C6DAFE9}" type="parTrans" cxnId="{470A3F94-6FBF-4439-9F64-28A1CDF7A30C}">
      <dgm:prSet/>
      <dgm:spPr/>
      <dgm:t>
        <a:bodyPr/>
        <a:lstStyle/>
        <a:p>
          <a:endParaRPr lang="en-CA" sz="1800"/>
        </a:p>
      </dgm:t>
    </dgm:pt>
    <dgm:pt modelId="{DEB73FA1-4ADE-440F-A014-484E50427024}" type="sibTrans" cxnId="{470A3F94-6FBF-4439-9F64-28A1CDF7A30C}">
      <dgm:prSet/>
      <dgm:spPr/>
      <dgm:t>
        <a:bodyPr/>
        <a:lstStyle/>
        <a:p>
          <a:endParaRPr lang="en-CA" sz="1800"/>
        </a:p>
      </dgm:t>
    </dgm:pt>
    <dgm:pt modelId="{7FB4BB00-8724-426D-B598-07F0B1774A1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800"/>
            <a:t>Budget</a:t>
          </a:r>
        </a:p>
      </dgm:t>
    </dgm:pt>
    <dgm:pt modelId="{5D2882BD-046D-4239-B2B4-8E8DAD806B41}" type="parTrans" cxnId="{CE309E3A-99D4-4853-A164-6202BFF06502}">
      <dgm:prSet/>
      <dgm:spPr/>
      <dgm:t>
        <a:bodyPr/>
        <a:lstStyle/>
        <a:p>
          <a:endParaRPr lang="en-CA" sz="1800"/>
        </a:p>
      </dgm:t>
    </dgm:pt>
    <dgm:pt modelId="{14B77BEB-7BC4-45C1-BDD5-F0EE66191798}" type="sibTrans" cxnId="{CE309E3A-99D4-4853-A164-6202BFF06502}">
      <dgm:prSet/>
      <dgm:spPr/>
      <dgm:t>
        <a:bodyPr/>
        <a:lstStyle/>
        <a:p>
          <a:endParaRPr lang="en-CA" sz="1800"/>
        </a:p>
      </dgm:t>
    </dgm:pt>
    <dgm:pt modelId="{FCDDCA64-F99F-4478-BF60-C3085A336069}">
      <dgm:prSet phldrT="[Text]" custT="1"/>
      <dgm:spPr/>
      <dgm:t>
        <a:bodyPr/>
        <a:lstStyle/>
        <a:p>
          <a:r>
            <a:rPr lang="en-CA" sz="1800" dirty="0"/>
            <a:t>Budget Approval</a:t>
          </a:r>
          <a:endParaRPr lang="en-CA" sz="1800" b="1" dirty="0"/>
        </a:p>
      </dgm:t>
    </dgm:pt>
    <dgm:pt modelId="{706F4A03-1BD4-48DD-8C8A-9331CF88A341}" type="parTrans" cxnId="{38C200AA-F56E-4E33-9621-055337FEF559}">
      <dgm:prSet/>
      <dgm:spPr/>
      <dgm:t>
        <a:bodyPr/>
        <a:lstStyle/>
        <a:p>
          <a:endParaRPr lang="en-US" sz="1800"/>
        </a:p>
      </dgm:t>
    </dgm:pt>
    <dgm:pt modelId="{9FC2DE11-ED59-478D-A4C5-654375B94D45}" type="sibTrans" cxnId="{38C200AA-F56E-4E33-9621-055337FEF559}">
      <dgm:prSet/>
      <dgm:spPr/>
      <dgm:t>
        <a:bodyPr/>
        <a:lstStyle/>
        <a:p>
          <a:endParaRPr lang="en-US" sz="1800"/>
        </a:p>
      </dgm:t>
    </dgm:pt>
    <dgm:pt modelId="{61AD5186-4024-4FB6-A355-4589F1F59E5C}">
      <dgm:prSet phldr="0" custT="1"/>
      <dgm:spPr/>
      <dgm:t>
        <a:bodyPr/>
        <a:lstStyle/>
        <a:p>
          <a:pPr rtl="0"/>
          <a:r>
            <a:rPr lang="en-CA" sz="1800" dirty="0" smtClean="0"/>
            <a:t>Treasury Board </a:t>
          </a:r>
          <a:r>
            <a:rPr lang="en-CA" sz="1800" dirty="0"/>
            <a:t>Submission </a:t>
          </a:r>
        </a:p>
      </dgm:t>
    </dgm:pt>
    <dgm:pt modelId="{8C400C1A-EE08-40F8-B708-2DBC8EA1D047}" type="parTrans" cxnId="{08E9CEC1-11B5-4465-B6A9-2DBA823FA2E6}">
      <dgm:prSet/>
      <dgm:spPr/>
      <dgm:t>
        <a:bodyPr/>
        <a:lstStyle/>
        <a:p>
          <a:endParaRPr lang="en-US"/>
        </a:p>
      </dgm:t>
    </dgm:pt>
    <dgm:pt modelId="{1C8D856D-3DF8-4B66-B99A-B6BF462873BE}" type="sibTrans" cxnId="{08E9CEC1-11B5-4465-B6A9-2DBA823FA2E6}">
      <dgm:prSet/>
      <dgm:spPr/>
      <dgm:t>
        <a:bodyPr/>
        <a:lstStyle/>
        <a:p>
          <a:endParaRPr lang="en-US"/>
        </a:p>
      </dgm:t>
    </dgm:pt>
    <dgm:pt modelId="{5C01D160-FCD1-49DC-A8D4-0BF5CB8B2D53}" type="pres">
      <dgm:prSet presAssocID="{89524560-2B0D-42CE-A03A-9E9B4D5EC74A}" presName="linearFlow" presStyleCnt="0">
        <dgm:presLayoutVars>
          <dgm:dir/>
          <dgm:animLvl val="lvl"/>
          <dgm:resizeHandles val="exact"/>
        </dgm:presLayoutVars>
      </dgm:prSet>
      <dgm:spPr/>
      <dgm:t>
        <a:bodyPr/>
        <a:lstStyle/>
        <a:p>
          <a:endParaRPr lang="en-US"/>
        </a:p>
      </dgm:t>
    </dgm:pt>
    <dgm:pt modelId="{DDAC1BF7-4F4D-49F0-A4ED-DB18AE339496}" type="pres">
      <dgm:prSet presAssocID="{8436CC3A-DBAA-45F7-9F50-D5B0B2E433C0}" presName="composite" presStyleCnt="0"/>
      <dgm:spPr/>
    </dgm:pt>
    <dgm:pt modelId="{28AA23E3-12E7-463F-8DE7-B2318F38663D}" type="pres">
      <dgm:prSet presAssocID="{8436CC3A-DBAA-45F7-9F50-D5B0B2E433C0}" presName="parTx" presStyleLbl="node1" presStyleIdx="0" presStyleCnt="3">
        <dgm:presLayoutVars>
          <dgm:chMax val="0"/>
          <dgm:chPref val="0"/>
          <dgm:bulletEnabled val="1"/>
        </dgm:presLayoutVars>
      </dgm:prSet>
      <dgm:spPr/>
      <dgm:t>
        <a:bodyPr/>
        <a:lstStyle/>
        <a:p>
          <a:endParaRPr lang="en-US"/>
        </a:p>
      </dgm:t>
    </dgm:pt>
    <dgm:pt modelId="{7980228A-B711-4AAB-AE17-88D5DC7A28B3}" type="pres">
      <dgm:prSet presAssocID="{8436CC3A-DBAA-45F7-9F50-D5B0B2E433C0}" presName="parSh" presStyleLbl="node1" presStyleIdx="0" presStyleCnt="3"/>
      <dgm:spPr/>
      <dgm:t>
        <a:bodyPr/>
        <a:lstStyle/>
        <a:p>
          <a:endParaRPr lang="en-US"/>
        </a:p>
      </dgm:t>
    </dgm:pt>
    <dgm:pt modelId="{9469F15E-8F97-4A84-B529-895B6987154F}" type="pres">
      <dgm:prSet presAssocID="{8436CC3A-DBAA-45F7-9F50-D5B0B2E433C0}" presName="desTx" presStyleLbl="fgAcc1" presStyleIdx="0" presStyleCnt="3" custScaleX="113441" custLinFactNeighborX="10306" custLinFactNeighborY="12026">
        <dgm:presLayoutVars>
          <dgm:bulletEnabled val="1"/>
        </dgm:presLayoutVars>
      </dgm:prSet>
      <dgm:spPr/>
      <dgm:t>
        <a:bodyPr/>
        <a:lstStyle/>
        <a:p>
          <a:endParaRPr lang="en-US"/>
        </a:p>
      </dgm:t>
    </dgm:pt>
    <dgm:pt modelId="{995EBCE3-FF93-42FC-886F-07585EF8948A}" type="pres">
      <dgm:prSet presAssocID="{089F3B40-FB45-4EA0-93DE-6C70A9980D0B}" presName="sibTrans" presStyleLbl="sibTrans2D1" presStyleIdx="0" presStyleCnt="2"/>
      <dgm:spPr/>
      <dgm:t>
        <a:bodyPr/>
        <a:lstStyle/>
        <a:p>
          <a:endParaRPr lang="en-US"/>
        </a:p>
      </dgm:t>
    </dgm:pt>
    <dgm:pt modelId="{13D56E10-9594-42EB-AF62-D51210D82C80}" type="pres">
      <dgm:prSet presAssocID="{089F3B40-FB45-4EA0-93DE-6C70A9980D0B}" presName="connTx" presStyleLbl="sibTrans2D1" presStyleIdx="0" presStyleCnt="2"/>
      <dgm:spPr/>
      <dgm:t>
        <a:bodyPr/>
        <a:lstStyle/>
        <a:p>
          <a:endParaRPr lang="en-US"/>
        </a:p>
      </dgm:t>
    </dgm:pt>
    <dgm:pt modelId="{D90C33E5-C763-442A-A9EF-8169CAD5DE5E}" type="pres">
      <dgm:prSet presAssocID="{21F734BC-7433-4A67-8F56-D8020C96DFBA}" presName="composite" presStyleCnt="0"/>
      <dgm:spPr/>
    </dgm:pt>
    <dgm:pt modelId="{53C8D917-0C1A-4103-89F1-E76F3AC84600}" type="pres">
      <dgm:prSet presAssocID="{21F734BC-7433-4A67-8F56-D8020C96DFBA}" presName="parTx" presStyleLbl="node1" presStyleIdx="0" presStyleCnt="3">
        <dgm:presLayoutVars>
          <dgm:chMax val="0"/>
          <dgm:chPref val="0"/>
          <dgm:bulletEnabled val="1"/>
        </dgm:presLayoutVars>
      </dgm:prSet>
      <dgm:spPr/>
      <dgm:t>
        <a:bodyPr/>
        <a:lstStyle/>
        <a:p>
          <a:endParaRPr lang="en-US"/>
        </a:p>
      </dgm:t>
    </dgm:pt>
    <dgm:pt modelId="{B469227A-C95C-408C-923B-00F06002B3DB}" type="pres">
      <dgm:prSet presAssocID="{21F734BC-7433-4A67-8F56-D8020C96DFBA}" presName="parSh" presStyleLbl="node1" presStyleIdx="1" presStyleCnt="3"/>
      <dgm:spPr/>
      <dgm:t>
        <a:bodyPr/>
        <a:lstStyle/>
        <a:p>
          <a:endParaRPr lang="en-US"/>
        </a:p>
      </dgm:t>
    </dgm:pt>
    <dgm:pt modelId="{887B6598-9B2B-4ABC-B5AB-0BD5FFA19902}" type="pres">
      <dgm:prSet presAssocID="{21F734BC-7433-4A67-8F56-D8020C96DFBA}" presName="desTx" presStyleLbl="fgAcc1" presStyleIdx="1" presStyleCnt="3" custLinFactNeighborX="10306" custLinFactNeighborY="12026">
        <dgm:presLayoutVars>
          <dgm:bulletEnabled val="1"/>
        </dgm:presLayoutVars>
      </dgm:prSet>
      <dgm:spPr/>
      <dgm:t>
        <a:bodyPr/>
        <a:lstStyle/>
        <a:p>
          <a:endParaRPr lang="en-US"/>
        </a:p>
      </dgm:t>
    </dgm:pt>
    <dgm:pt modelId="{08D15108-E33A-4030-8819-F2B28F80AC38}" type="pres">
      <dgm:prSet presAssocID="{B5427B76-BEE6-4135-809C-B3E4E1A0725C}" presName="sibTrans" presStyleLbl="sibTrans2D1" presStyleIdx="1" presStyleCnt="2"/>
      <dgm:spPr/>
      <dgm:t>
        <a:bodyPr/>
        <a:lstStyle/>
        <a:p>
          <a:endParaRPr lang="en-US"/>
        </a:p>
      </dgm:t>
    </dgm:pt>
    <dgm:pt modelId="{ADD2F02C-E802-49A8-ACFD-F511D82E46CF}" type="pres">
      <dgm:prSet presAssocID="{B5427B76-BEE6-4135-809C-B3E4E1A0725C}" presName="connTx" presStyleLbl="sibTrans2D1" presStyleIdx="1" presStyleCnt="2"/>
      <dgm:spPr/>
      <dgm:t>
        <a:bodyPr/>
        <a:lstStyle/>
        <a:p>
          <a:endParaRPr lang="en-US"/>
        </a:p>
      </dgm:t>
    </dgm:pt>
    <dgm:pt modelId="{4A700F1D-55DB-44D0-8CD6-46919A5DBF8D}" type="pres">
      <dgm:prSet presAssocID="{D6A7F729-057E-40A8-BF9D-610AF7D45DAD}" presName="composite" presStyleCnt="0"/>
      <dgm:spPr/>
    </dgm:pt>
    <dgm:pt modelId="{CDB2B5F0-6CA3-4135-A785-BB9358F471E7}" type="pres">
      <dgm:prSet presAssocID="{D6A7F729-057E-40A8-BF9D-610AF7D45DAD}" presName="parTx" presStyleLbl="node1" presStyleIdx="1" presStyleCnt="3">
        <dgm:presLayoutVars>
          <dgm:chMax val="0"/>
          <dgm:chPref val="0"/>
          <dgm:bulletEnabled val="1"/>
        </dgm:presLayoutVars>
      </dgm:prSet>
      <dgm:spPr/>
      <dgm:t>
        <a:bodyPr/>
        <a:lstStyle/>
        <a:p>
          <a:endParaRPr lang="en-US"/>
        </a:p>
      </dgm:t>
    </dgm:pt>
    <dgm:pt modelId="{111FB60F-0227-4719-B909-39DC6EFC48DC}" type="pres">
      <dgm:prSet presAssocID="{D6A7F729-057E-40A8-BF9D-610AF7D45DAD}" presName="parSh" presStyleLbl="node1" presStyleIdx="2" presStyleCnt="3"/>
      <dgm:spPr/>
      <dgm:t>
        <a:bodyPr/>
        <a:lstStyle/>
        <a:p>
          <a:endParaRPr lang="en-US"/>
        </a:p>
      </dgm:t>
    </dgm:pt>
    <dgm:pt modelId="{08CE74E1-FFEA-46FA-A1AE-F48C8EB1FAF4}" type="pres">
      <dgm:prSet presAssocID="{D6A7F729-057E-40A8-BF9D-610AF7D45DAD}" presName="desTx" presStyleLbl="fgAcc1" presStyleIdx="2" presStyleCnt="3" custLinFactNeighborX="10389" custLinFactNeighborY="969">
        <dgm:presLayoutVars>
          <dgm:bulletEnabled val="1"/>
        </dgm:presLayoutVars>
      </dgm:prSet>
      <dgm:spPr/>
      <dgm:t>
        <a:bodyPr/>
        <a:lstStyle/>
        <a:p>
          <a:endParaRPr lang="en-US"/>
        </a:p>
      </dgm:t>
    </dgm:pt>
  </dgm:ptLst>
  <dgm:cxnLst>
    <dgm:cxn modelId="{D791DCD6-232B-4C49-B622-A934AAB55C16}" type="presOf" srcId="{089F3B40-FB45-4EA0-93DE-6C70A9980D0B}" destId="{995EBCE3-FF93-42FC-886F-07585EF8948A}" srcOrd="0" destOrd="0" presId="urn:microsoft.com/office/officeart/2005/8/layout/process3"/>
    <dgm:cxn modelId="{5972C8F2-6091-4F3F-98C1-DA381847D238}" type="presOf" srcId="{B5427B76-BEE6-4135-809C-B3E4E1A0725C}" destId="{08D15108-E33A-4030-8819-F2B28F80AC38}" srcOrd="0" destOrd="0" presId="urn:microsoft.com/office/officeart/2005/8/layout/process3"/>
    <dgm:cxn modelId="{FC6E068A-AB9F-45C1-BEA9-7C64F486BB6B}" type="presOf" srcId="{D6A7F729-057E-40A8-BF9D-610AF7D45DAD}" destId="{111FB60F-0227-4719-B909-39DC6EFC48DC}" srcOrd="1" destOrd="0" presId="urn:microsoft.com/office/officeart/2005/8/layout/process3"/>
    <dgm:cxn modelId="{CDD2CC14-7B74-4749-A40A-20F6931E5AB7}" srcId="{8436CC3A-DBAA-45F7-9F50-D5B0B2E433C0}" destId="{300FCE4E-283B-416E-832A-4110445AAAA6}" srcOrd="0" destOrd="0" parTransId="{60A71BE3-0C1E-4DA8-8E0D-ED6ABB2AA030}" sibTransId="{439EE7C0-4350-43B7-B7F2-EE47887905AF}"/>
    <dgm:cxn modelId="{D0D52DD5-C8DD-456B-BB9E-BA4E8E4F0EE0}" type="presOf" srcId="{21F734BC-7433-4A67-8F56-D8020C96DFBA}" destId="{53C8D917-0C1A-4103-89F1-E76F3AC84600}" srcOrd="0" destOrd="0" presId="urn:microsoft.com/office/officeart/2005/8/layout/process3"/>
    <dgm:cxn modelId="{BECA0A1A-44E0-43C3-9282-0D39090D4657}" type="presOf" srcId="{8436CC3A-DBAA-45F7-9F50-D5B0B2E433C0}" destId="{28AA23E3-12E7-463F-8DE7-B2318F38663D}" srcOrd="0" destOrd="0" presId="urn:microsoft.com/office/officeart/2005/8/layout/process3"/>
    <dgm:cxn modelId="{65D57E1B-DF41-4312-BE82-DF53E36929B4}" type="presOf" srcId="{A5257C33-DBF3-46EE-B2E8-69DCF4E27ABA}" destId="{887B6598-9B2B-4ABC-B5AB-0BD5FFA19902}" srcOrd="0" destOrd="1" presId="urn:microsoft.com/office/officeart/2005/8/layout/process3"/>
    <dgm:cxn modelId="{62FFF39C-1936-4476-AFAB-E47CE0E62037}" type="presOf" srcId="{D6A7F729-057E-40A8-BF9D-610AF7D45DAD}" destId="{CDB2B5F0-6CA3-4135-A785-BB9358F471E7}" srcOrd="0" destOrd="0" presId="urn:microsoft.com/office/officeart/2005/8/layout/process3"/>
    <dgm:cxn modelId="{256DD139-C4B8-4C82-B7C9-D918B50BABF4}" type="presOf" srcId="{B5427B76-BEE6-4135-809C-B3E4E1A0725C}" destId="{ADD2F02C-E802-49A8-ACFD-F511D82E46CF}" srcOrd="1" destOrd="0" presId="urn:microsoft.com/office/officeart/2005/8/layout/process3"/>
    <dgm:cxn modelId="{FE4DA603-1B3D-4998-AE85-A3993D8A5356}" type="presOf" srcId="{8436CC3A-DBAA-45F7-9F50-D5B0B2E433C0}" destId="{7980228A-B711-4AAB-AE17-88D5DC7A28B3}" srcOrd="1" destOrd="0" presId="urn:microsoft.com/office/officeart/2005/8/layout/process3"/>
    <dgm:cxn modelId="{38C200AA-F56E-4E33-9621-055337FEF559}" srcId="{8436CC3A-DBAA-45F7-9F50-D5B0B2E433C0}" destId="{FCDDCA64-F99F-4478-BF60-C3085A336069}" srcOrd="2" destOrd="0" parTransId="{706F4A03-1BD4-48DD-8C8A-9331CF88A341}" sibTransId="{9FC2DE11-ED59-478D-A4C5-654375B94D45}"/>
    <dgm:cxn modelId="{392D233C-4026-4CCB-B932-4A9764FC3385}" srcId="{8436CC3A-DBAA-45F7-9F50-D5B0B2E433C0}" destId="{60ADD762-4DE7-455E-B328-5EC2EE232FE7}" srcOrd="1" destOrd="0" parTransId="{4A8F62EC-8A91-487C-A232-53142DB8A3EB}" sibTransId="{09DFDA48-93BB-49A6-8BAE-C82D2E2C88FA}"/>
    <dgm:cxn modelId="{B37825D0-084D-4086-87B1-5FD9788731F0}" srcId="{21F734BC-7433-4A67-8F56-D8020C96DFBA}" destId="{A5257C33-DBF3-46EE-B2E8-69DCF4E27ABA}" srcOrd="1" destOrd="0" parTransId="{7ECE8B6E-141C-4C15-A027-766F1C4F4116}" sibTransId="{ACC978F3-6103-4DCB-B062-4F7FBB15EB23}"/>
    <dgm:cxn modelId="{773AE208-904A-4A92-A81B-EC38FACC9E0B}" type="presOf" srcId="{7FB4BB00-8724-426D-B598-07F0B1774A12}" destId="{08CE74E1-FFEA-46FA-A1AE-F48C8EB1FAF4}" srcOrd="0" destOrd="0" presId="urn:microsoft.com/office/officeart/2005/8/layout/process3"/>
    <dgm:cxn modelId="{470A3F94-6FBF-4439-9F64-28A1CDF7A30C}" srcId="{89524560-2B0D-42CE-A03A-9E9B4D5EC74A}" destId="{D6A7F729-057E-40A8-BF9D-610AF7D45DAD}" srcOrd="2" destOrd="0" parTransId="{82656CDF-D2FC-48B3-A19B-6FD86C6DAFE9}" sibTransId="{DEB73FA1-4ADE-440F-A014-484E50427024}"/>
    <dgm:cxn modelId="{6AC33A32-4BFA-4194-8D39-9AA35A84A9D8}" type="presOf" srcId="{89524560-2B0D-42CE-A03A-9E9B4D5EC74A}" destId="{5C01D160-FCD1-49DC-A8D4-0BF5CB8B2D53}" srcOrd="0" destOrd="0" presId="urn:microsoft.com/office/officeart/2005/8/layout/process3"/>
    <dgm:cxn modelId="{4EEC02C9-8E9E-457F-B2BD-7D16E6400A22}" srcId="{89524560-2B0D-42CE-A03A-9E9B4D5EC74A}" destId="{8436CC3A-DBAA-45F7-9F50-D5B0B2E433C0}" srcOrd="0" destOrd="0" parTransId="{00697D59-68B7-418E-A975-63733735AF10}" sibTransId="{089F3B40-FB45-4EA0-93DE-6C70A9980D0B}"/>
    <dgm:cxn modelId="{C310B8ED-566D-4356-935D-F904A7C0AE1A}" type="presOf" srcId="{089F3B40-FB45-4EA0-93DE-6C70A9980D0B}" destId="{13D56E10-9594-42EB-AF62-D51210D82C80}" srcOrd="1" destOrd="0" presId="urn:microsoft.com/office/officeart/2005/8/layout/process3"/>
    <dgm:cxn modelId="{F7427C4E-F3C5-4D28-9C80-A284996E52C2}" type="presOf" srcId="{60ADD762-4DE7-455E-B328-5EC2EE232FE7}" destId="{9469F15E-8F97-4A84-B529-895B6987154F}" srcOrd="0" destOrd="1" presId="urn:microsoft.com/office/officeart/2005/8/layout/process3"/>
    <dgm:cxn modelId="{44E49446-2BC7-4450-8036-76303E8534D2}" srcId="{89524560-2B0D-42CE-A03A-9E9B4D5EC74A}" destId="{21F734BC-7433-4A67-8F56-D8020C96DFBA}" srcOrd="1" destOrd="0" parTransId="{799599F6-D9FE-4BDB-BBF1-E4CD0A1B3006}" sibTransId="{B5427B76-BEE6-4135-809C-B3E4E1A0725C}"/>
    <dgm:cxn modelId="{CE309E3A-99D4-4853-A164-6202BFF06502}" srcId="{D6A7F729-057E-40A8-BF9D-610AF7D45DAD}" destId="{7FB4BB00-8724-426D-B598-07F0B1774A12}" srcOrd="0" destOrd="0" parTransId="{5D2882BD-046D-4239-B2B4-8E8DAD806B41}" sibTransId="{14B77BEB-7BC4-45C1-BDD5-F0EE66191798}"/>
    <dgm:cxn modelId="{66ECFA08-D390-4B5B-BDAB-FC3607CD3149}" type="presOf" srcId="{FCDDCA64-F99F-4478-BF60-C3085A336069}" destId="{9469F15E-8F97-4A84-B529-895B6987154F}" srcOrd="0" destOrd="2" presId="urn:microsoft.com/office/officeart/2005/8/layout/process3"/>
    <dgm:cxn modelId="{2DDA72C7-201C-44B2-B908-7DFD0490589B}" type="presOf" srcId="{21F734BC-7433-4A67-8F56-D8020C96DFBA}" destId="{B469227A-C95C-408C-923B-00F06002B3DB}" srcOrd="1" destOrd="0" presId="urn:microsoft.com/office/officeart/2005/8/layout/process3"/>
    <dgm:cxn modelId="{B22CC4CC-F1CA-42E2-A0AA-7575A53D169C}" type="presOf" srcId="{61AD5186-4024-4FB6-A355-4589F1F59E5C}" destId="{887B6598-9B2B-4ABC-B5AB-0BD5FFA19902}" srcOrd="0" destOrd="0" presId="urn:microsoft.com/office/officeart/2005/8/layout/process3"/>
    <dgm:cxn modelId="{08E9CEC1-11B5-4465-B6A9-2DBA823FA2E6}" srcId="{21F734BC-7433-4A67-8F56-D8020C96DFBA}" destId="{61AD5186-4024-4FB6-A355-4589F1F59E5C}" srcOrd="0" destOrd="0" parTransId="{8C400C1A-EE08-40F8-B708-2DBC8EA1D047}" sibTransId="{1C8D856D-3DF8-4B66-B99A-B6BF462873BE}"/>
    <dgm:cxn modelId="{E5DABF8E-856A-491A-9229-3D808010BA9B}" type="presOf" srcId="{300FCE4E-283B-416E-832A-4110445AAAA6}" destId="{9469F15E-8F97-4A84-B529-895B6987154F}" srcOrd="0" destOrd="0" presId="urn:microsoft.com/office/officeart/2005/8/layout/process3"/>
    <dgm:cxn modelId="{95FA126B-8FB6-4A1A-ACCE-BE920486462D}" type="presParOf" srcId="{5C01D160-FCD1-49DC-A8D4-0BF5CB8B2D53}" destId="{DDAC1BF7-4F4D-49F0-A4ED-DB18AE339496}" srcOrd="0" destOrd="0" presId="urn:microsoft.com/office/officeart/2005/8/layout/process3"/>
    <dgm:cxn modelId="{71F40362-CEAD-4618-B606-7C06B295FC72}" type="presParOf" srcId="{DDAC1BF7-4F4D-49F0-A4ED-DB18AE339496}" destId="{28AA23E3-12E7-463F-8DE7-B2318F38663D}" srcOrd="0" destOrd="0" presId="urn:microsoft.com/office/officeart/2005/8/layout/process3"/>
    <dgm:cxn modelId="{92A8821A-27BE-4196-98D1-5C89B047F751}" type="presParOf" srcId="{DDAC1BF7-4F4D-49F0-A4ED-DB18AE339496}" destId="{7980228A-B711-4AAB-AE17-88D5DC7A28B3}" srcOrd="1" destOrd="0" presId="urn:microsoft.com/office/officeart/2005/8/layout/process3"/>
    <dgm:cxn modelId="{C348F395-DADC-44DA-BF47-3FD644EC6C5A}" type="presParOf" srcId="{DDAC1BF7-4F4D-49F0-A4ED-DB18AE339496}" destId="{9469F15E-8F97-4A84-B529-895B6987154F}" srcOrd="2" destOrd="0" presId="urn:microsoft.com/office/officeart/2005/8/layout/process3"/>
    <dgm:cxn modelId="{F893A5FA-156B-46EE-8AC2-CC3F976F9D11}" type="presParOf" srcId="{5C01D160-FCD1-49DC-A8D4-0BF5CB8B2D53}" destId="{995EBCE3-FF93-42FC-886F-07585EF8948A}" srcOrd="1" destOrd="0" presId="urn:microsoft.com/office/officeart/2005/8/layout/process3"/>
    <dgm:cxn modelId="{52935281-85DD-4F31-B3E2-D10A3ACB1B5F}" type="presParOf" srcId="{995EBCE3-FF93-42FC-886F-07585EF8948A}" destId="{13D56E10-9594-42EB-AF62-D51210D82C80}" srcOrd="0" destOrd="0" presId="urn:microsoft.com/office/officeart/2005/8/layout/process3"/>
    <dgm:cxn modelId="{BA841EBB-B8FA-41F7-B751-76C9F33FEE9F}" type="presParOf" srcId="{5C01D160-FCD1-49DC-A8D4-0BF5CB8B2D53}" destId="{D90C33E5-C763-442A-A9EF-8169CAD5DE5E}" srcOrd="2" destOrd="0" presId="urn:microsoft.com/office/officeart/2005/8/layout/process3"/>
    <dgm:cxn modelId="{33265790-8078-4D88-B563-1FDE84F2D276}" type="presParOf" srcId="{D90C33E5-C763-442A-A9EF-8169CAD5DE5E}" destId="{53C8D917-0C1A-4103-89F1-E76F3AC84600}" srcOrd="0" destOrd="0" presId="urn:microsoft.com/office/officeart/2005/8/layout/process3"/>
    <dgm:cxn modelId="{838D280F-92B6-445D-90A7-806BF6D97F40}" type="presParOf" srcId="{D90C33E5-C763-442A-A9EF-8169CAD5DE5E}" destId="{B469227A-C95C-408C-923B-00F06002B3DB}" srcOrd="1" destOrd="0" presId="urn:microsoft.com/office/officeart/2005/8/layout/process3"/>
    <dgm:cxn modelId="{C53185AB-3C35-4663-83E0-32614D67ADE4}" type="presParOf" srcId="{D90C33E5-C763-442A-A9EF-8169CAD5DE5E}" destId="{887B6598-9B2B-4ABC-B5AB-0BD5FFA19902}" srcOrd="2" destOrd="0" presId="urn:microsoft.com/office/officeart/2005/8/layout/process3"/>
    <dgm:cxn modelId="{74DB06CB-3769-4351-97B7-57DB0B7721BA}" type="presParOf" srcId="{5C01D160-FCD1-49DC-A8D4-0BF5CB8B2D53}" destId="{08D15108-E33A-4030-8819-F2B28F80AC38}" srcOrd="3" destOrd="0" presId="urn:microsoft.com/office/officeart/2005/8/layout/process3"/>
    <dgm:cxn modelId="{282D6A02-BD06-4008-AA7F-1DE884FC3069}" type="presParOf" srcId="{08D15108-E33A-4030-8819-F2B28F80AC38}" destId="{ADD2F02C-E802-49A8-ACFD-F511D82E46CF}" srcOrd="0" destOrd="0" presId="urn:microsoft.com/office/officeart/2005/8/layout/process3"/>
    <dgm:cxn modelId="{81EECD33-ABBD-4972-AA89-8469095198B9}" type="presParOf" srcId="{5C01D160-FCD1-49DC-A8D4-0BF5CB8B2D53}" destId="{4A700F1D-55DB-44D0-8CD6-46919A5DBF8D}" srcOrd="4" destOrd="0" presId="urn:microsoft.com/office/officeart/2005/8/layout/process3"/>
    <dgm:cxn modelId="{901A91F7-0974-4BFA-B644-5F6EE578CF71}" type="presParOf" srcId="{4A700F1D-55DB-44D0-8CD6-46919A5DBF8D}" destId="{CDB2B5F0-6CA3-4135-A785-BB9358F471E7}" srcOrd="0" destOrd="0" presId="urn:microsoft.com/office/officeart/2005/8/layout/process3"/>
    <dgm:cxn modelId="{0549A76A-A0C3-440E-853F-9E51FA03571B}" type="presParOf" srcId="{4A700F1D-55DB-44D0-8CD6-46919A5DBF8D}" destId="{111FB60F-0227-4719-B909-39DC6EFC48DC}" srcOrd="1" destOrd="0" presId="urn:microsoft.com/office/officeart/2005/8/layout/process3"/>
    <dgm:cxn modelId="{DC90E617-C7DD-4038-8068-7152B14A5F92}" type="presParOf" srcId="{4A700F1D-55DB-44D0-8CD6-46919A5DBF8D}" destId="{08CE74E1-FFEA-46FA-A1AE-F48C8EB1FAF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6287E-F26F-4FA7-B6C7-F0B65EB03ED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B5384E7-579D-4455-AA30-18C9F4100FF0}">
      <dgm:prSet phldrT="[Text]"/>
      <dgm:spPr>
        <a:solidFill>
          <a:srgbClr val="FFC611"/>
        </a:solidFill>
      </dgm:spPr>
      <dgm:t>
        <a:bodyPr/>
        <a:lstStyle/>
        <a:p>
          <a:r>
            <a:rPr lang="en-US" b="1" dirty="0"/>
            <a:t>You &amp; Recipient</a:t>
          </a:r>
        </a:p>
      </dgm:t>
    </dgm:pt>
    <dgm:pt modelId="{71A550DB-F97E-4D62-8AFF-14F0FC1DF16B}" type="parTrans" cxnId="{762872D1-5B89-42D1-A233-F9AADC8DE050}">
      <dgm:prSet/>
      <dgm:spPr/>
      <dgm:t>
        <a:bodyPr/>
        <a:lstStyle/>
        <a:p>
          <a:endParaRPr lang="en-US"/>
        </a:p>
      </dgm:t>
    </dgm:pt>
    <dgm:pt modelId="{9395FD33-5516-499F-85F3-832B269EB5A0}" type="sibTrans" cxnId="{762872D1-5B89-42D1-A233-F9AADC8DE050}">
      <dgm:prSet/>
      <dgm:spPr/>
      <dgm:t>
        <a:bodyPr/>
        <a:lstStyle/>
        <a:p>
          <a:endParaRPr lang="en-US"/>
        </a:p>
      </dgm:t>
    </dgm:pt>
    <dgm:pt modelId="{584C2833-2921-44AF-86B2-3AFF8EA27FED}">
      <dgm:prSet phldrT="[Text]" custT="1"/>
      <dgm:spPr>
        <a:solidFill>
          <a:srgbClr val="00B050"/>
        </a:solidFill>
      </dgm:spPr>
      <dgm:t>
        <a:bodyPr/>
        <a:lstStyle/>
        <a:p>
          <a:r>
            <a:rPr lang="en-US" sz="1600" dirty="0"/>
            <a:t>Program Authority</a:t>
          </a:r>
        </a:p>
      </dgm:t>
    </dgm:pt>
    <dgm:pt modelId="{AAC27EA8-9251-4C46-B99E-7B73F4BFBF5E}" type="parTrans" cxnId="{1E5484CB-0399-47F0-BBB1-A7DC3C52FE6A}">
      <dgm:prSet/>
      <dgm:spPr/>
      <dgm:t>
        <a:bodyPr/>
        <a:lstStyle/>
        <a:p>
          <a:endParaRPr lang="en-US"/>
        </a:p>
      </dgm:t>
    </dgm:pt>
    <dgm:pt modelId="{624B208E-2357-4710-84D1-470FE2FEA7F9}" type="sibTrans" cxnId="{1E5484CB-0399-47F0-BBB1-A7DC3C52FE6A}">
      <dgm:prSet/>
      <dgm:spPr/>
      <dgm:t>
        <a:bodyPr/>
        <a:lstStyle/>
        <a:p>
          <a:endParaRPr lang="en-US"/>
        </a:p>
      </dgm:t>
    </dgm:pt>
    <dgm:pt modelId="{FE9F0B72-1B65-40B6-9D71-86BCCD9C3D92}">
      <dgm:prSet custT="1"/>
      <dgm:spPr>
        <a:solidFill>
          <a:srgbClr val="0070C0"/>
        </a:solidFill>
      </dgm:spPr>
      <dgm:t>
        <a:bodyPr/>
        <a:lstStyle/>
        <a:p>
          <a:r>
            <a:rPr lang="en-US" sz="1500" dirty="0"/>
            <a:t>Legal Services</a:t>
          </a:r>
        </a:p>
      </dgm:t>
    </dgm:pt>
    <dgm:pt modelId="{FB8D4F25-5C27-4FCE-A9D6-A05F2BF8A058}" type="parTrans" cxnId="{4A96DB2F-5664-4DCF-9320-257C47821F29}">
      <dgm:prSet/>
      <dgm:spPr/>
      <dgm:t>
        <a:bodyPr/>
        <a:lstStyle/>
        <a:p>
          <a:endParaRPr lang="en-US"/>
        </a:p>
      </dgm:t>
    </dgm:pt>
    <dgm:pt modelId="{7350E715-6196-44B1-A4A9-42CAC1A8CC53}" type="sibTrans" cxnId="{4A96DB2F-5664-4DCF-9320-257C47821F29}">
      <dgm:prSet/>
      <dgm:spPr/>
      <dgm:t>
        <a:bodyPr/>
        <a:lstStyle/>
        <a:p>
          <a:endParaRPr lang="en-US"/>
        </a:p>
      </dgm:t>
    </dgm:pt>
    <dgm:pt modelId="{B863E76D-B3BC-434C-AC5C-C0FE2493651E}">
      <dgm:prSet custT="1"/>
      <dgm:spPr>
        <a:solidFill>
          <a:srgbClr val="00B050"/>
        </a:solidFill>
      </dgm:spPr>
      <dgm:t>
        <a:bodyPr/>
        <a:lstStyle/>
        <a:p>
          <a:r>
            <a:rPr lang="en-US" sz="1400" dirty="0"/>
            <a:t>TB Policy on Transfer Payments</a:t>
          </a:r>
        </a:p>
      </dgm:t>
    </dgm:pt>
    <dgm:pt modelId="{3AD8DDAC-34C3-44EC-BD24-0E3E8168CC60}" type="parTrans" cxnId="{31C321C4-23F3-4583-88D3-F37E086B3A3E}">
      <dgm:prSet/>
      <dgm:spPr/>
      <dgm:t>
        <a:bodyPr/>
        <a:lstStyle/>
        <a:p>
          <a:endParaRPr lang="en-US"/>
        </a:p>
      </dgm:t>
    </dgm:pt>
    <dgm:pt modelId="{BE4C5B7E-823B-4053-8935-B2D3ECE8046E}" type="sibTrans" cxnId="{31C321C4-23F3-4583-88D3-F37E086B3A3E}">
      <dgm:prSet/>
      <dgm:spPr/>
      <dgm:t>
        <a:bodyPr/>
        <a:lstStyle/>
        <a:p>
          <a:endParaRPr lang="en-US"/>
        </a:p>
      </dgm:t>
    </dgm:pt>
    <dgm:pt modelId="{81313E33-724C-44A4-B00A-D4DD42F1C12A}">
      <dgm:prSet custT="1"/>
      <dgm:spPr>
        <a:solidFill>
          <a:srgbClr val="0070C0"/>
        </a:solidFill>
      </dgm:spPr>
      <dgm:t>
        <a:bodyPr/>
        <a:lstStyle/>
        <a:p>
          <a:r>
            <a:rPr lang="en-US" sz="1600" dirty="0"/>
            <a:t>Manager</a:t>
          </a:r>
        </a:p>
      </dgm:t>
    </dgm:pt>
    <dgm:pt modelId="{488DAB86-35C3-481F-A571-F22E17532AA4}" type="parTrans" cxnId="{C2A56B8F-D8F3-480B-A851-1D7B55A1F89C}">
      <dgm:prSet/>
      <dgm:spPr/>
      <dgm:t>
        <a:bodyPr/>
        <a:lstStyle/>
        <a:p>
          <a:endParaRPr lang="en-US"/>
        </a:p>
      </dgm:t>
    </dgm:pt>
    <dgm:pt modelId="{8F521E22-4109-494F-A211-AA287B3A781E}" type="sibTrans" cxnId="{C2A56B8F-D8F3-480B-A851-1D7B55A1F89C}">
      <dgm:prSet/>
      <dgm:spPr/>
      <dgm:t>
        <a:bodyPr/>
        <a:lstStyle/>
        <a:p>
          <a:endParaRPr lang="en-US"/>
        </a:p>
      </dgm:t>
    </dgm:pt>
    <dgm:pt modelId="{6D2D1B6E-72DB-4C89-A43B-9E6AA05ED18C}">
      <dgm:prSet custT="1"/>
      <dgm:spPr>
        <a:solidFill>
          <a:srgbClr val="0070C0"/>
        </a:solidFill>
      </dgm:spPr>
      <dgm:t>
        <a:bodyPr/>
        <a:lstStyle/>
        <a:p>
          <a:r>
            <a:rPr lang="en-US" sz="1600" dirty="0" smtClean="0"/>
            <a:t>OGC or PIR</a:t>
          </a:r>
          <a:endParaRPr lang="en-US" sz="1600" dirty="0"/>
        </a:p>
      </dgm:t>
    </dgm:pt>
    <dgm:pt modelId="{8EB38AB3-DC8E-4452-80A2-D01AD35003F8}" type="parTrans" cxnId="{42A74978-8A7A-4536-BBE0-84D07850E900}">
      <dgm:prSet/>
      <dgm:spPr/>
      <dgm:t>
        <a:bodyPr/>
        <a:lstStyle/>
        <a:p>
          <a:endParaRPr lang="en-US"/>
        </a:p>
      </dgm:t>
    </dgm:pt>
    <dgm:pt modelId="{37EA255D-09DA-4A7D-AA25-6D5CEB68A77D}" type="sibTrans" cxnId="{42A74978-8A7A-4536-BBE0-84D07850E900}">
      <dgm:prSet/>
      <dgm:spPr/>
      <dgm:t>
        <a:bodyPr/>
        <a:lstStyle/>
        <a:p>
          <a:endParaRPr lang="en-US"/>
        </a:p>
      </dgm:t>
    </dgm:pt>
    <dgm:pt modelId="{3779379F-3E58-4FC8-9255-444E41E76F02}">
      <dgm:prSet phldrT="[Text]" custT="1"/>
      <dgm:spPr>
        <a:solidFill>
          <a:srgbClr val="0070C0"/>
        </a:solidFill>
      </dgm:spPr>
      <dgm:t>
        <a:bodyPr/>
        <a:lstStyle/>
        <a:p>
          <a:r>
            <a:rPr lang="en-US" sz="1200" dirty="0"/>
            <a:t>Corporate Resource Management Services </a:t>
          </a:r>
        </a:p>
      </dgm:t>
    </dgm:pt>
    <dgm:pt modelId="{55883E82-FD5B-4F96-9C88-19660733FAC6}" type="parTrans" cxnId="{8A11F98B-3490-42F7-BE35-A667C515EE8C}">
      <dgm:prSet/>
      <dgm:spPr/>
      <dgm:t>
        <a:bodyPr/>
        <a:lstStyle/>
        <a:p>
          <a:endParaRPr lang="en-US"/>
        </a:p>
      </dgm:t>
    </dgm:pt>
    <dgm:pt modelId="{CF0417EB-D8E9-461D-85A1-AD6866F0E40E}" type="sibTrans" cxnId="{8A11F98B-3490-42F7-BE35-A667C515EE8C}">
      <dgm:prSet/>
      <dgm:spPr/>
      <dgm:t>
        <a:bodyPr/>
        <a:lstStyle/>
        <a:p>
          <a:endParaRPr lang="en-US"/>
        </a:p>
      </dgm:t>
    </dgm:pt>
    <dgm:pt modelId="{55B3BE5E-4644-4624-8081-2389771B8061}">
      <dgm:prSet custT="1"/>
      <dgm:spPr>
        <a:solidFill>
          <a:srgbClr val="0070C0"/>
        </a:solidFill>
      </dgm:spPr>
      <dgm:t>
        <a:bodyPr/>
        <a:lstStyle/>
        <a:p>
          <a:r>
            <a:rPr lang="en-US" sz="1200" dirty="0"/>
            <a:t>Transfer Payment Management Services</a:t>
          </a:r>
        </a:p>
      </dgm:t>
    </dgm:pt>
    <dgm:pt modelId="{C3C0AD6B-F258-4CA0-BA77-81D6CC37D0CA}" type="parTrans" cxnId="{578E567B-DB20-4222-BB49-67D7839630A3}">
      <dgm:prSet/>
      <dgm:spPr/>
      <dgm:t>
        <a:bodyPr/>
        <a:lstStyle/>
        <a:p>
          <a:endParaRPr lang="en-US"/>
        </a:p>
      </dgm:t>
    </dgm:pt>
    <dgm:pt modelId="{2225B197-CC44-4432-897F-9F25290733F9}" type="sibTrans" cxnId="{578E567B-DB20-4222-BB49-67D7839630A3}">
      <dgm:prSet/>
      <dgm:spPr/>
      <dgm:t>
        <a:bodyPr/>
        <a:lstStyle/>
        <a:p>
          <a:endParaRPr lang="en-US"/>
        </a:p>
      </dgm:t>
    </dgm:pt>
    <dgm:pt modelId="{75C2EB97-2128-4205-8A5B-E5F48CCC986A}">
      <dgm:prSet phldrT="[Text]" custT="1"/>
      <dgm:spPr>
        <a:solidFill>
          <a:srgbClr val="0070C0"/>
        </a:solidFill>
      </dgm:spPr>
      <dgm:t>
        <a:bodyPr/>
        <a:lstStyle/>
        <a:p>
          <a:r>
            <a:rPr lang="en-US" sz="1600" dirty="0"/>
            <a:t>Finance Officer</a:t>
          </a:r>
        </a:p>
      </dgm:t>
    </dgm:pt>
    <dgm:pt modelId="{274C7220-09E1-4999-8A5F-D94F4FBE7F68}" type="sibTrans" cxnId="{9CA38076-AFAC-448C-BF61-58676B5CF259}">
      <dgm:prSet/>
      <dgm:spPr/>
      <dgm:t>
        <a:bodyPr/>
        <a:lstStyle/>
        <a:p>
          <a:endParaRPr lang="en-US"/>
        </a:p>
      </dgm:t>
    </dgm:pt>
    <dgm:pt modelId="{A4EFB0A5-95AD-4132-87DF-E4970C47DD2E}" type="parTrans" cxnId="{9CA38076-AFAC-448C-BF61-58676B5CF259}">
      <dgm:prSet/>
      <dgm:spPr/>
      <dgm:t>
        <a:bodyPr/>
        <a:lstStyle/>
        <a:p>
          <a:endParaRPr lang="en-US"/>
        </a:p>
      </dgm:t>
    </dgm:pt>
    <dgm:pt modelId="{48179CCD-B73D-4CF5-8CAA-B0745E795DA1}">
      <dgm:prSet phldrT="[Text]" custT="1"/>
      <dgm:spPr>
        <a:solidFill>
          <a:srgbClr val="00B050"/>
        </a:solidFill>
      </dgm:spPr>
      <dgm:t>
        <a:bodyPr/>
        <a:lstStyle/>
        <a:p>
          <a:r>
            <a:rPr lang="en-US" sz="1600" dirty="0"/>
            <a:t>Financial </a:t>
          </a:r>
          <a:r>
            <a:rPr lang="en-US" sz="1100" dirty="0"/>
            <a:t>Administration</a:t>
          </a:r>
          <a:r>
            <a:rPr lang="en-US" sz="1600" dirty="0"/>
            <a:t> Act </a:t>
          </a:r>
        </a:p>
      </dgm:t>
    </dgm:pt>
    <dgm:pt modelId="{EA87A802-986C-4267-B3A1-3D4D4AC20BF7}" type="sibTrans" cxnId="{5371AF4B-D88B-477D-9B5E-6EE4E9DDC041}">
      <dgm:prSet/>
      <dgm:spPr/>
      <dgm:t>
        <a:bodyPr/>
        <a:lstStyle/>
        <a:p>
          <a:endParaRPr lang="en-US"/>
        </a:p>
      </dgm:t>
    </dgm:pt>
    <dgm:pt modelId="{A359D8A7-C74D-4239-B508-68518EEFFDF1}" type="parTrans" cxnId="{5371AF4B-D88B-477D-9B5E-6EE4E9DDC041}">
      <dgm:prSet/>
      <dgm:spPr/>
      <dgm:t>
        <a:bodyPr/>
        <a:lstStyle/>
        <a:p>
          <a:endParaRPr lang="en-US"/>
        </a:p>
      </dgm:t>
    </dgm:pt>
    <dgm:pt modelId="{57435395-1840-4B82-91DA-071306EC0916}">
      <dgm:prSet custT="1"/>
      <dgm:spPr>
        <a:solidFill>
          <a:srgbClr val="0070C0"/>
        </a:solidFill>
      </dgm:spPr>
      <dgm:t>
        <a:bodyPr/>
        <a:lstStyle/>
        <a:p>
          <a:r>
            <a:rPr lang="en-US" sz="1400" dirty="0"/>
            <a:t>Gender &amp; Health Unit</a:t>
          </a:r>
        </a:p>
      </dgm:t>
    </dgm:pt>
    <dgm:pt modelId="{0B58B522-E4FC-44F2-9F53-60389797C88C}" type="parTrans" cxnId="{8A232F2F-4C16-4CAE-8CD6-933E7FF7479D}">
      <dgm:prSet/>
      <dgm:spPr/>
      <dgm:t>
        <a:bodyPr/>
        <a:lstStyle/>
        <a:p>
          <a:endParaRPr lang="en-US"/>
        </a:p>
      </dgm:t>
    </dgm:pt>
    <dgm:pt modelId="{35991703-68A2-49FC-8435-96D3A2642261}" type="sibTrans" cxnId="{8A232F2F-4C16-4CAE-8CD6-933E7FF7479D}">
      <dgm:prSet/>
      <dgm:spPr/>
      <dgm:t>
        <a:bodyPr/>
        <a:lstStyle/>
        <a:p>
          <a:endParaRPr lang="en-US"/>
        </a:p>
      </dgm:t>
    </dgm:pt>
    <dgm:pt modelId="{50BD191D-E9D9-4F62-A4CA-03EB5938B88D}">
      <dgm:prSet/>
      <dgm:spPr>
        <a:solidFill>
          <a:srgbClr val="0070C0"/>
        </a:solidFill>
      </dgm:spPr>
      <dgm:t>
        <a:bodyPr/>
        <a:lstStyle/>
        <a:p>
          <a:r>
            <a:rPr lang="en-US" dirty="0"/>
            <a:t>Accounting Operations</a:t>
          </a:r>
        </a:p>
      </dgm:t>
    </dgm:pt>
    <dgm:pt modelId="{1FAB2970-B686-48CC-A5A6-E1E2BD843EB6}" type="parTrans" cxnId="{0141222B-550F-47D1-BEA5-874293928B6F}">
      <dgm:prSet/>
      <dgm:spPr/>
      <dgm:t>
        <a:bodyPr/>
        <a:lstStyle/>
        <a:p>
          <a:endParaRPr lang="en-US"/>
        </a:p>
      </dgm:t>
    </dgm:pt>
    <dgm:pt modelId="{9BDC55ED-0225-4ED7-9CFA-95FE8EC63A56}" type="sibTrans" cxnId="{0141222B-550F-47D1-BEA5-874293928B6F}">
      <dgm:prSet/>
      <dgm:spPr/>
      <dgm:t>
        <a:bodyPr/>
        <a:lstStyle/>
        <a:p>
          <a:endParaRPr lang="en-US"/>
        </a:p>
      </dgm:t>
    </dgm:pt>
    <dgm:pt modelId="{C6D3C700-DAF2-40E5-A530-24030FE988A4}" type="pres">
      <dgm:prSet presAssocID="{6D76287E-F26F-4FA7-B6C7-F0B65EB03ED1}" presName="cycle" presStyleCnt="0">
        <dgm:presLayoutVars>
          <dgm:chMax val="1"/>
          <dgm:dir/>
          <dgm:animLvl val="ctr"/>
          <dgm:resizeHandles val="exact"/>
        </dgm:presLayoutVars>
      </dgm:prSet>
      <dgm:spPr/>
      <dgm:t>
        <a:bodyPr/>
        <a:lstStyle/>
        <a:p>
          <a:endParaRPr lang="en-US"/>
        </a:p>
      </dgm:t>
    </dgm:pt>
    <dgm:pt modelId="{44356447-24A7-48A3-AE5E-2CF2B10622BD}" type="pres">
      <dgm:prSet presAssocID="{1B5384E7-579D-4455-AA30-18C9F4100FF0}" presName="centerShape" presStyleLbl="node0" presStyleIdx="0" presStyleCnt="1" custScaleX="215045" custScaleY="216979" custLinFactNeighborX="-33" custLinFactNeighborY="-1595"/>
      <dgm:spPr/>
      <dgm:t>
        <a:bodyPr/>
        <a:lstStyle/>
        <a:p>
          <a:endParaRPr lang="en-US"/>
        </a:p>
      </dgm:t>
    </dgm:pt>
    <dgm:pt modelId="{0EE8A7CE-2EEB-4A49-BC6F-31C8EBDC33A5}" type="pres">
      <dgm:prSet presAssocID="{A359D8A7-C74D-4239-B508-68518EEFFDF1}" presName="Name9" presStyleLbl="parChTrans1D2" presStyleIdx="0" presStyleCnt="11"/>
      <dgm:spPr/>
      <dgm:t>
        <a:bodyPr/>
        <a:lstStyle/>
        <a:p>
          <a:endParaRPr lang="en-US"/>
        </a:p>
      </dgm:t>
    </dgm:pt>
    <dgm:pt modelId="{27A07924-A2A7-48BB-99C1-03AF8C5451F6}" type="pres">
      <dgm:prSet presAssocID="{A359D8A7-C74D-4239-B508-68518EEFFDF1}" presName="connTx" presStyleLbl="parChTrans1D2" presStyleIdx="0" presStyleCnt="11"/>
      <dgm:spPr/>
      <dgm:t>
        <a:bodyPr/>
        <a:lstStyle/>
        <a:p>
          <a:endParaRPr lang="en-US"/>
        </a:p>
      </dgm:t>
    </dgm:pt>
    <dgm:pt modelId="{3B75C8FF-B77A-4320-954C-6168B0AA0DE5}" type="pres">
      <dgm:prSet presAssocID="{48179CCD-B73D-4CF5-8CAA-B0745E795DA1}" presName="node" presStyleLbl="node1" presStyleIdx="0" presStyleCnt="11" custAng="60000" custScaleX="174279" custScaleY="159503" custRadScaleRad="104902" custRadScaleInc="-184693">
        <dgm:presLayoutVars>
          <dgm:bulletEnabled val="1"/>
        </dgm:presLayoutVars>
      </dgm:prSet>
      <dgm:spPr/>
      <dgm:t>
        <a:bodyPr/>
        <a:lstStyle/>
        <a:p>
          <a:endParaRPr lang="en-US"/>
        </a:p>
      </dgm:t>
    </dgm:pt>
    <dgm:pt modelId="{813E6977-998C-4A66-BDCF-726BD2A1D6EB}" type="pres">
      <dgm:prSet presAssocID="{A4EFB0A5-95AD-4132-87DF-E4970C47DD2E}" presName="Name9" presStyleLbl="parChTrans1D2" presStyleIdx="1" presStyleCnt="11"/>
      <dgm:spPr/>
      <dgm:t>
        <a:bodyPr/>
        <a:lstStyle/>
        <a:p>
          <a:endParaRPr lang="en-US"/>
        </a:p>
      </dgm:t>
    </dgm:pt>
    <dgm:pt modelId="{BB0293F0-93AE-471F-8BEA-B9C765D02187}" type="pres">
      <dgm:prSet presAssocID="{A4EFB0A5-95AD-4132-87DF-E4970C47DD2E}" presName="connTx" presStyleLbl="parChTrans1D2" presStyleIdx="1" presStyleCnt="11"/>
      <dgm:spPr/>
      <dgm:t>
        <a:bodyPr/>
        <a:lstStyle/>
        <a:p>
          <a:endParaRPr lang="en-US"/>
        </a:p>
      </dgm:t>
    </dgm:pt>
    <dgm:pt modelId="{5B22CCBE-C251-4FA0-A765-3B8413704806}" type="pres">
      <dgm:prSet presAssocID="{75C2EB97-2128-4205-8A5B-E5F48CCC986A}" presName="node" presStyleLbl="node1" presStyleIdx="1" presStyleCnt="11" custAng="60000" custScaleX="165600" custScaleY="143484" custRadScaleRad="101136" custRadScaleInc="-124304">
        <dgm:presLayoutVars>
          <dgm:bulletEnabled val="1"/>
        </dgm:presLayoutVars>
      </dgm:prSet>
      <dgm:spPr/>
      <dgm:t>
        <a:bodyPr/>
        <a:lstStyle/>
        <a:p>
          <a:endParaRPr lang="en-US"/>
        </a:p>
      </dgm:t>
    </dgm:pt>
    <dgm:pt modelId="{87AB5D79-24FE-45B1-9C25-13CA1A4A1560}" type="pres">
      <dgm:prSet presAssocID="{55883E82-FD5B-4F96-9C88-19660733FAC6}" presName="Name9" presStyleLbl="parChTrans1D2" presStyleIdx="2" presStyleCnt="11"/>
      <dgm:spPr/>
      <dgm:t>
        <a:bodyPr/>
        <a:lstStyle/>
        <a:p>
          <a:endParaRPr lang="en-US"/>
        </a:p>
      </dgm:t>
    </dgm:pt>
    <dgm:pt modelId="{EF4A3638-0923-4CF1-BD77-BB0876B98818}" type="pres">
      <dgm:prSet presAssocID="{55883E82-FD5B-4F96-9C88-19660733FAC6}" presName="connTx" presStyleLbl="parChTrans1D2" presStyleIdx="2" presStyleCnt="11"/>
      <dgm:spPr/>
      <dgm:t>
        <a:bodyPr/>
        <a:lstStyle/>
        <a:p>
          <a:endParaRPr lang="en-US"/>
        </a:p>
      </dgm:t>
    </dgm:pt>
    <dgm:pt modelId="{5289213D-FC38-4A53-9978-4A7829E5EA75}" type="pres">
      <dgm:prSet presAssocID="{3779379F-3E58-4FC8-9255-444E41E76F02}" presName="node" presStyleLbl="node1" presStyleIdx="2" presStyleCnt="11" custAng="60000" custScaleX="173762" custScaleY="176051" custRadScaleRad="127406" custRadScaleInc="-98164">
        <dgm:presLayoutVars>
          <dgm:bulletEnabled val="1"/>
        </dgm:presLayoutVars>
      </dgm:prSet>
      <dgm:spPr/>
      <dgm:t>
        <a:bodyPr/>
        <a:lstStyle/>
        <a:p>
          <a:endParaRPr lang="en-US"/>
        </a:p>
      </dgm:t>
    </dgm:pt>
    <dgm:pt modelId="{CC7BDC4E-9AB8-4FB4-AD06-C9706A769A99}" type="pres">
      <dgm:prSet presAssocID="{AAC27EA8-9251-4C46-B99E-7B73F4BFBF5E}" presName="Name9" presStyleLbl="parChTrans1D2" presStyleIdx="3" presStyleCnt="11"/>
      <dgm:spPr/>
      <dgm:t>
        <a:bodyPr/>
        <a:lstStyle/>
        <a:p>
          <a:endParaRPr lang="en-US"/>
        </a:p>
      </dgm:t>
    </dgm:pt>
    <dgm:pt modelId="{4B3A1231-6418-4052-A345-AB666E112C0F}" type="pres">
      <dgm:prSet presAssocID="{AAC27EA8-9251-4C46-B99E-7B73F4BFBF5E}" presName="connTx" presStyleLbl="parChTrans1D2" presStyleIdx="3" presStyleCnt="11"/>
      <dgm:spPr/>
      <dgm:t>
        <a:bodyPr/>
        <a:lstStyle/>
        <a:p>
          <a:endParaRPr lang="en-US"/>
        </a:p>
      </dgm:t>
    </dgm:pt>
    <dgm:pt modelId="{A3D64588-8664-4D5B-BD08-626F05FBB3C3}" type="pres">
      <dgm:prSet presAssocID="{584C2833-2921-44AF-86B2-3AFF8EA27FED}" presName="node" presStyleLbl="node1" presStyleIdx="3" presStyleCnt="11" custAng="60000" custScaleX="172731" custScaleY="170354" custRadScaleRad="158564" custRadScaleInc="-126875">
        <dgm:presLayoutVars>
          <dgm:bulletEnabled val="1"/>
        </dgm:presLayoutVars>
      </dgm:prSet>
      <dgm:spPr/>
      <dgm:t>
        <a:bodyPr/>
        <a:lstStyle/>
        <a:p>
          <a:endParaRPr lang="en-US"/>
        </a:p>
      </dgm:t>
    </dgm:pt>
    <dgm:pt modelId="{0AD35FC6-B2CD-4C9C-B34D-E36A1A2A8F65}" type="pres">
      <dgm:prSet presAssocID="{FB8D4F25-5C27-4FCE-A9D6-A05F2BF8A058}" presName="Name9" presStyleLbl="parChTrans1D2" presStyleIdx="4" presStyleCnt="11"/>
      <dgm:spPr/>
      <dgm:t>
        <a:bodyPr/>
        <a:lstStyle/>
        <a:p>
          <a:endParaRPr lang="en-US"/>
        </a:p>
      </dgm:t>
    </dgm:pt>
    <dgm:pt modelId="{7491E89F-03EF-4F1F-B194-84447D6F87C8}" type="pres">
      <dgm:prSet presAssocID="{FB8D4F25-5C27-4FCE-A9D6-A05F2BF8A058}" presName="connTx" presStyleLbl="parChTrans1D2" presStyleIdx="4" presStyleCnt="11"/>
      <dgm:spPr/>
      <dgm:t>
        <a:bodyPr/>
        <a:lstStyle/>
        <a:p>
          <a:endParaRPr lang="en-US"/>
        </a:p>
      </dgm:t>
    </dgm:pt>
    <dgm:pt modelId="{02585179-40AA-4289-A669-949CAE4508DC}" type="pres">
      <dgm:prSet presAssocID="{FE9F0B72-1B65-40B6-9D71-86BCCD9C3D92}" presName="node" presStyleLbl="node1" presStyleIdx="4" presStyleCnt="11" custAng="60000" custScaleX="152018" custScaleY="153017" custRadScaleRad="139966" custRadScaleInc="-162413">
        <dgm:presLayoutVars>
          <dgm:bulletEnabled val="1"/>
        </dgm:presLayoutVars>
      </dgm:prSet>
      <dgm:spPr/>
      <dgm:t>
        <a:bodyPr/>
        <a:lstStyle/>
        <a:p>
          <a:endParaRPr lang="en-US"/>
        </a:p>
      </dgm:t>
    </dgm:pt>
    <dgm:pt modelId="{7E2B67F2-23F0-4999-8629-DE614BB443DA}" type="pres">
      <dgm:prSet presAssocID="{1FAB2970-B686-48CC-A5A6-E1E2BD843EB6}" presName="Name9" presStyleLbl="parChTrans1D2" presStyleIdx="5" presStyleCnt="11"/>
      <dgm:spPr/>
      <dgm:t>
        <a:bodyPr/>
        <a:lstStyle/>
        <a:p>
          <a:endParaRPr lang="en-US"/>
        </a:p>
      </dgm:t>
    </dgm:pt>
    <dgm:pt modelId="{0756E60E-05D6-4AAE-827D-6B1924F80C90}" type="pres">
      <dgm:prSet presAssocID="{1FAB2970-B686-48CC-A5A6-E1E2BD843EB6}" presName="connTx" presStyleLbl="parChTrans1D2" presStyleIdx="5" presStyleCnt="11"/>
      <dgm:spPr/>
      <dgm:t>
        <a:bodyPr/>
        <a:lstStyle/>
        <a:p>
          <a:endParaRPr lang="en-US"/>
        </a:p>
      </dgm:t>
    </dgm:pt>
    <dgm:pt modelId="{2F05B4B7-CBD8-45E8-A812-B08EBB4B4DA7}" type="pres">
      <dgm:prSet presAssocID="{50BD191D-E9D9-4F62-A4CA-03EB5938B88D}" presName="node" presStyleLbl="node1" presStyleIdx="5" presStyleCnt="11" custAng="60000" custScaleX="158942" custScaleY="153498" custRadScaleRad="116380" custRadScaleInc="-175247">
        <dgm:presLayoutVars>
          <dgm:bulletEnabled val="1"/>
        </dgm:presLayoutVars>
      </dgm:prSet>
      <dgm:spPr/>
      <dgm:t>
        <a:bodyPr/>
        <a:lstStyle/>
        <a:p>
          <a:endParaRPr lang="en-US"/>
        </a:p>
      </dgm:t>
    </dgm:pt>
    <dgm:pt modelId="{E8EF7C48-924D-44C4-B05C-F2E8430BF220}" type="pres">
      <dgm:prSet presAssocID="{0B58B522-E4FC-44F2-9F53-60389797C88C}" presName="Name9" presStyleLbl="parChTrans1D2" presStyleIdx="6" presStyleCnt="11"/>
      <dgm:spPr/>
      <dgm:t>
        <a:bodyPr/>
        <a:lstStyle/>
        <a:p>
          <a:endParaRPr lang="en-US"/>
        </a:p>
      </dgm:t>
    </dgm:pt>
    <dgm:pt modelId="{A05FE02A-990F-492E-AA1C-7E53C58552F7}" type="pres">
      <dgm:prSet presAssocID="{0B58B522-E4FC-44F2-9F53-60389797C88C}" presName="connTx" presStyleLbl="parChTrans1D2" presStyleIdx="6" presStyleCnt="11"/>
      <dgm:spPr/>
      <dgm:t>
        <a:bodyPr/>
        <a:lstStyle/>
        <a:p>
          <a:endParaRPr lang="en-US"/>
        </a:p>
      </dgm:t>
    </dgm:pt>
    <dgm:pt modelId="{945DFA30-D48E-4F7A-B4B6-2FECDA1020A0}" type="pres">
      <dgm:prSet presAssocID="{57435395-1840-4B82-91DA-071306EC0916}" presName="node" presStyleLbl="node1" presStyleIdx="6" presStyleCnt="11" custAng="0" custScaleX="139265" custScaleY="131737" custRadScaleRad="95915" custRadScaleInc="-143224">
        <dgm:presLayoutVars>
          <dgm:bulletEnabled val="1"/>
        </dgm:presLayoutVars>
      </dgm:prSet>
      <dgm:spPr/>
      <dgm:t>
        <a:bodyPr/>
        <a:lstStyle/>
        <a:p>
          <a:endParaRPr lang="en-US"/>
        </a:p>
      </dgm:t>
    </dgm:pt>
    <dgm:pt modelId="{89200256-C858-427D-896D-B4E2A330966F}" type="pres">
      <dgm:prSet presAssocID="{C3C0AD6B-F258-4CA0-BA77-81D6CC37D0CA}" presName="Name9" presStyleLbl="parChTrans1D2" presStyleIdx="7" presStyleCnt="11"/>
      <dgm:spPr/>
      <dgm:t>
        <a:bodyPr/>
        <a:lstStyle/>
        <a:p>
          <a:endParaRPr lang="en-US"/>
        </a:p>
      </dgm:t>
    </dgm:pt>
    <dgm:pt modelId="{ED18581B-D642-4C6D-B7D8-2899A8FAA023}" type="pres">
      <dgm:prSet presAssocID="{C3C0AD6B-F258-4CA0-BA77-81D6CC37D0CA}" presName="connTx" presStyleLbl="parChTrans1D2" presStyleIdx="7" presStyleCnt="11"/>
      <dgm:spPr/>
      <dgm:t>
        <a:bodyPr/>
        <a:lstStyle/>
        <a:p>
          <a:endParaRPr lang="en-US"/>
        </a:p>
      </dgm:t>
    </dgm:pt>
    <dgm:pt modelId="{5F07A180-AD10-4661-91F8-52E99B0012DE}" type="pres">
      <dgm:prSet presAssocID="{55B3BE5E-4644-4624-8081-2389771B8061}" presName="node" presStyleLbl="node1" presStyleIdx="7" presStyleCnt="11" custAng="60000" custScaleX="172836" custScaleY="155374" custRadScaleRad="105521" custRadScaleInc="-85570">
        <dgm:presLayoutVars>
          <dgm:bulletEnabled val="1"/>
        </dgm:presLayoutVars>
      </dgm:prSet>
      <dgm:spPr/>
      <dgm:t>
        <a:bodyPr/>
        <a:lstStyle/>
        <a:p>
          <a:endParaRPr lang="en-US"/>
        </a:p>
      </dgm:t>
    </dgm:pt>
    <dgm:pt modelId="{8D790411-302F-4C1C-B0F7-6E1C2BE233B4}" type="pres">
      <dgm:prSet presAssocID="{3AD8DDAC-34C3-44EC-BD24-0E3E8168CC60}" presName="Name9" presStyleLbl="parChTrans1D2" presStyleIdx="8" presStyleCnt="11"/>
      <dgm:spPr/>
      <dgm:t>
        <a:bodyPr/>
        <a:lstStyle/>
        <a:p>
          <a:endParaRPr lang="en-US"/>
        </a:p>
      </dgm:t>
    </dgm:pt>
    <dgm:pt modelId="{2FE276C1-6216-4C6D-BFF9-A14190AD6309}" type="pres">
      <dgm:prSet presAssocID="{3AD8DDAC-34C3-44EC-BD24-0E3E8168CC60}" presName="connTx" presStyleLbl="parChTrans1D2" presStyleIdx="8" presStyleCnt="11"/>
      <dgm:spPr/>
      <dgm:t>
        <a:bodyPr/>
        <a:lstStyle/>
        <a:p>
          <a:endParaRPr lang="en-US"/>
        </a:p>
      </dgm:t>
    </dgm:pt>
    <dgm:pt modelId="{987E0295-8AFA-4D95-B002-A31472215F87}" type="pres">
      <dgm:prSet presAssocID="{B863E76D-B3BC-434C-AC5C-C0FE2493651E}" presName="node" presStyleLbl="node1" presStyleIdx="8" presStyleCnt="11" custAng="60000" custScaleX="173337" custScaleY="174598" custRadScaleRad="153339" custRadScaleInc="-112407">
        <dgm:presLayoutVars>
          <dgm:bulletEnabled val="1"/>
        </dgm:presLayoutVars>
      </dgm:prSet>
      <dgm:spPr/>
      <dgm:t>
        <a:bodyPr/>
        <a:lstStyle/>
        <a:p>
          <a:endParaRPr lang="en-US"/>
        </a:p>
      </dgm:t>
    </dgm:pt>
    <dgm:pt modelId="{42ABCA23-0B7D-44D1-B825-872DAB8883FF}" type="pres">
      <dgm:prSet presAssocID="{8EB38AB3-DC8E-4452-80A2-D01AD35003F8}" presName="Name9" presStyleLbl="parChTrans1D2" presStyleIdx="9" presStyleCnt="11"/>
      <dgm:spPr/>
      <dgm:t>
        <a:bodyPr/>
        <a:lstStyle/>
        <a:p>
          <a:endParaRPr lang="en-US"/>
        </a:p>
      </dgm:t>
    </dgm:pt>
    <dgm:pt modelId="{F71C6346-4F30-4825-ABBF-2B01CB73753F}" type="pres">
      <dgm:prSet presAssocID="{8EB38AB3-DC8E-4452-80A2-D01AD35003F8}" presName="connTx" presStyleLbl="parChTrans1D2" presStyleIdx="9" presStyleCnt="11"/>
      <dgm:spPr/>
      <dgm:t>
        <a:bodyPr/>
        <a:lstStyle/>
        <a:p>
          <a:endParaRPr lang="en-US"/>
        </a:p>
      </dgm:t>
    </dgm:pt>
    <dgm:pt modelId="{C2DC0373-398A-414D-AD79-7B8C56BB6600}" type="pres">
      <dgm:prSet presAssocID="{6D2D1B6E-72DB-4C89-A43B-9E6AA05ED18C}" presName="node" presStyleLbl="node1" presStyleIdx="9" presStyleCnt="11" custAng="0" custScaleX="160639" custScaleY="167872" custRadScaleRad="159326" custRadScaleInc="-141661">
        <dgm:presLayoutVars>
          <dgm:bulletEnabled val="1"/>
        </dgm:presLayoutVars>
      </dgm:prSet>
      <dgm:spPr/>
      <dgm:t>
        <a:bodyPr/>
        <a:lstStyle/>
        <a:p>
          <a:endParaRPr lang="en-US"/>
        </a:p>
      </dgm:t>
    </dgm:pt>
    <dgm:pt modelId="{57B05EC3-C97F-4924-8000-4DFB46241492}" type="pres">
      <dgm:prSet presAssocID="{488DAB86-35C3-481F-A571-F22E17532AA4}" presName="Name9" presStyleLbl="parChTrans1D2" presStyleIdx="10" presStyleCnt="11"/>
      <dgm:spPr/>
      <dgm:t>
        <a:bodyPr/>
        <a:lstStyle/>
        <a:p>
          <a:endParaRPr lang="en-US"/>
        </a:p>
      </dgm:t>
    </dgm:pt>
    <dgm:pt modelId="{FB2DC13C-A31F-4458-BFF8-55134624ECFD}" type="pres">
      <dgm:prSet presAssocID="{488DAB86-35C3-481F-A571-F22E17532AA4}" presName="connTx" presStyleLbl="parChTrans1D2" presStyleIdx="10" presStyleCnt="11"/>
      <dgm:spPr/>
      <dgm:t>
        <a:bodyPr/>
        <a:lstStyle/>
        <a:p>
          <a:endParaRPr lang="en-US"/>
        </a:p>
      </dgm:t>
    </dgm:pt>
    <dgm:pt modelId="{0656713E-EB24-403C-B5D4-2DCD4C11F1E0}" type="pres">
      <dgm:prSet presAssocID="{81313E33-724C-44A4-B00A-D4DD42F1C12A}" presName="node" presStyleLbl="node1" presStyleIdx="10" presStyleCnt="11" custAng="60000" custScaleX="173129" custScaleY="162056" custRadScaleRad="146120" custRadScaleInc="-175303">
        <dgm:presLayoutVars>
          <dgm:bulletEnabled val="1"/>
        </dgm:presLayoutVars>
      </dgm:prSet>
      <dgm:spPr/>
      <dgm:t>
        <a:bodyPr/>
        <a:lstStyle/>
        <a:p>
          <a:endParaRPr lang="en-US"/>
        </a:p>
      </dgm:t>
    </dgm:pt>
  </dgm:ptLst>
  <dgm:cxnLst>
    <dgm:cxn modelId="{453321CB-80B5-4566-9F7D-08C3A54589D0}" type="presOf" srcId="{0B58B522-E4FC-44F2-9F53-60389797C88C}" destId="{E8EF7C48-924D-44C4-B05C-F2E8430BF220}" srcOrd="0" destOrd="0" presId="urn:microsoft.com/office/officeart/2005/8/layout/radial1"/>
    <dgm:cxn modelId="{8A11F98B-3490-42F7-BE35-A667C515EE8C}" srcId="{1B5384E7-579D-4455-AA30-18C9F4100FF0}" destId="{3779379F-3E58-4FC8-9255-444E41E76F02}" srcOrd="2" destOrd="0" parTransId="{55883E82-FD5B-4F96-9C88-19660733FAC6}" sibTransId="{CF0417EB-D8E9-461D-85A1-AD6866F0E40E}"/>
    <dgm:cxn modelId="{1812A2C5-9453-4729-8F95-6A843FD6F864}" type="presOf" srcId="{A4EFB0A5-95AD-4132-87DF-E4970C47DD2E}" destId="{813E6977-998C-4A66-BDCF-726BD2A1D6EB}" srcOrd="0" destOrd="0" presId="urn:microsoft.com/office/officeart/2005/8/layout/radial1"/>
    <dgm:cxn modelId="{DF4BF5BA-6322-4B34-9368-AC80CA593011}" type="presOf" srcId="{A359D8A7-C74D-4239-B508-68518EEFFDF1}" destId="{0EE8A7CE-2EEB-4A49-BC6F-31C8EBDC33A5}" srcOrd="0" destOrd="0" presId="urn:microsoft.com/office/officeart/2005/8/layout/radial1"/>
    <dgm:cxn modelId="{42A74978-8A7A-4536-BBE0-84D07850E900}" srcId="{1B5384E7-579D-4455-AA30-18C9F4100FF0}" destId="{6D2D1B6E-72DB-4C89-A43B-9E6AA05ED18C}" srcOrd="9" destOrd="0" parTransId="{8EB38AB3-DC8E-4452-80A2-D01AD35003F8}" sibTransId="{37EA255D-09DA-4A7D-AA25-6D5CEB68A77D}"/>
    <dgm:cxn modelId="{4ECB0F36-5DED-4E98-AE74-22051FF8C1EB}" type="presOf" srcId="{6D2D1B6E-72DB-4C89-A43B-9E6AA05ED18C}" destId="{C2DC0373-398A-414D-AD79-7B8C56BB6600}" srcOrd="0" destOrd="0" presId="urn:microsoft.com/office/officeart/2005/8/layout/radial1"/>
    <dgm:cxn modelId="{04254604-16CC-4418-A83B-41AEBAFC5928}" type="presOf" srcId="{55883E82-FD5B-4F96-9C88-19660733FAC6}" destId="{EF4A3638-0923-4CF1-BD77-BB0876B98818}" srcOrd="1" destOrd="0" presId="urn:microsoft.com/office/officeart/2005/8/layout/radial1"/>
    <dgm:cxn modelId="{0AFB757C-EF2B-4AEE-B25B-4849D6332F91}" type="presOf" srcId="{0B58B522-E4FC-44F2-9F53-60389797C88C}" destId="{A05FE02A-990F-492E-AA1C-7E53C58552F7}" srcOrd="1" destOrd="0" presId="urn:microsoft.com/office/officeart/2005/8/layout/radial1"/>
    <dgm:cxn modelId="{AAA64D2B-556A-4D14-ABD8-1E5468C1063E}" type="presOf" srcId="{584C2833-2921-44AF-86B2-3AFF8EA27FED}" destId="{A3D64588-8664-4D5B-BD08-626F05FBB3C3}" srcOrd="0" destOrd="0" presId="urn:microsoft.com/office/officeart/2005/8/layout/radial1"/>
    <dgm:cxn modelId="{3F15CB2E-8BD5-4C06-AD85-B2846F597F8B}" type="presOf" srcId="{75C2EB97-2128-4205-8A5B-E5F48CCC986A}" destId="{5B22CCBE-C251-4FA0-A765-3B8413704806}" srcOrd="0" destOrd="0" presId="urn:microsoft.com/office/officeart/2005/8/layout/radial1"/>
    <dgm:cxn modelId="{F8FBE602-91CA-4AA9-A203-BF26E82600A5}" type="presOf" srcId="{50BD191D-E9D9-4F62-A4CA-03EB5938B88D}" destId="{2F05B4B7-CBD8-45E8-A812-B08EBB4B4DA7}" srcOrd="0" destOrd="0" presId="urn:microsoft.com/office/officeart/2005/8/layout/radial1"/>
    <dgm:cxn modelId="{C2A56B8F-D8F3-480B-A851-1D7B55A1F89C}" srcId="{1B5384E7-579D-4455-AA30-18C9F4100FF0}" destId="{81313E33-724C-44A4-B00A-D4DD42F1C12A}" srcOrd="10" destOrd="0" parTransId="{488DAB86-35C3-481F-A571-F22E17532AA4}" sibTransId="{8F521E22-4109-494F-A211-AA287B3A781E}"/>
    <dgm:cxn modelId="{A53F7BAB-666B-4FB1-9309-E67E6F2CB118}" type="presOf" srcId="{48179CCD-B73D-4CF5-8CAA-B0745E795DA1}" destId="{3B75C8FF-B77A-4320-954C-6168B0AA0DE5}" srcOrd="0" destOrd="0" presId="urn:microsoft.com/office/officeart/2005/8/layout/radial1"/>
    <dgm:cxn modelId="{14A9DE5D-B5D5-4B37-9D5F-F688D4C93C47}" type="presOf" srcId="{AAC27EA8-9251-4C46-B99E-7B73F4BFBF5E}" destId="{CC7BDC4E-9AB8-4FB4-AD06-C9706A769A99}" srcOrd="0" destOrd="0" presId="urn:microsoft.com/office/officeart/2005/8/layout/radial1"/>
    <dgm:cxn modelId="{23EA9629-E2BC-4311-A91C-E6798941B2D6}" type="presOf" srcId="{A359D8A7-C74D-4239-B508-68518EEFFDF1}" destId="{27A07924-A2A7-48BB-99C1-03AF8C5451F6}" srcOrd="1" destOrd="0" presId="urn:microsoft.com/office/officeart/2005/8/layout/radial1"/>
    <dgm:cxn modelId="{5371AF4B-D88B-477D-9B5E-6EE4E9DDC041}" srcId="{1B5384E7-579D-4455-AA30-18C9F4100FF0}" destId="{48179CCD-B73D-4CF5-8CAA-B0745E795DA1}" srcOrd="0" destOrd="0" parTransId="{A359D8A7-C74D-4239-B508-68518EEFFDF1}" sibTransId="{EA87A802-986C-4267-B3A1-3D4D4AC20BF7}"/>
    <dgm:cxn modelId="{A92011B8-4B49-4229-BF76-7A267F379D19}" type="presOf" srcId="{8EB38AB3-DC8E-4452-80A2-D01AD35003F8}" destId="{42ABCA23-0B7D-44D1-B825-872DAB8883FF}" srcOrd="0" destOrd="0" presId="urn:microsoft.com/office/officeart/2005/8/layout/radial1"/>
    <dgm:cxn modelId="{DDCD125E-DA2C-49B9-A4DD-90AD10E4C409}" type="presOf" srcId="{55B3BE5E-4644-4624-8081-2389771B8061}" destId="{5F07A180-AD10-4661-91F8-52E99B0012DE}" srcOrd="0" destOrd="0" presId="urn:microsoft.com/office/officeart/2005/8/layout/radial1"/>
    <dgm:cxn modelId="{06112B65-9F8F-448F-9956-E70B0DF32CAA}" type="presOf" srcId="{1FAB2970-B686-48CC-A5A6-E1E2BD843EB6}" destId="{7E2B67F2-23F0-4999-8629-DE614BB443DA}" srcOrd="0" destOrd="0" presId="urn:microsoft.com/office/officeart/2005/8/layout/radial1"/>
    <dgm:cxn modelId="{3C6711E7-7F9C-4B62-8985-B480639C878E}" type="presOf" srcId="{3AD8DDAC-34C3-44EC-BD24-0E3E8168CC60}" destId="{8D790411-302F-4C1C-B0F7-6E1C2BE233B4}" srcOrd="0" destOrd="0" presId="urn:microsoft.com/office/officeart/2005/8/layout/radial1"/>
    <dgm:cxn modelId="{9515F6A6-92D0-497B-A429-DD5F93C6789F}" type="presOf" srcId="{6D76287E-F26F-4FA7-B6C7-F0B65EB03ED1}" destId="{C6D3C700-DAF2-40E5-A530-24030FE988A4}" srcOrd="0" destOrd="0" presId="urn:microsoft.com/office/officeart/2005/8/layout/radial1"/>
    <dgm:cxn modelId="{BC882DA5-DA4A-45B3-A5FB-941CB46A4FB1}" type="presOf" srcId="{C3C0AD6B-F258-4CA0-BA77-81D6CC37D0CA}" destId="{ED18581B-D642-4C6D-B7D8-2899A8FAA023}" srcOrd="1" destOrd="0" presId="urn:microsoft.com/office/officeart/2005/8/layout/radial1"/>
    <dgm:cxn modelId="{8A232F2F-4C16-4CAE-8CD6-933E7FF7479D}" srcId="{1B5384E7-579D-4455-AA30-18C9F4100FF0}" destId="{57435395-1840-4B82-91DA-071306EC0916}" srcOrd="6" destOrd="0" parTransId="{0B58B522-E4FC-44F2-9F53-60389797C88C}" sibTransId="{35991703-68A2-49FC-8435-96D3A2642261}"/>
    <dgm:cxn modelId="{762872D1-5B89-42D1-A233-F9AADC8DE050}" srcId="{6D76287E-F26F-4FA7-B6C7-F0B65EB03ED1}" destId="{1B5384E7-579D-4455-AA30-18C9F4100FF0}" srcOrd="0" destOrd="0" parTransId="{71A550DB-F97E-4D62-8AFF-14F0FC1DF16B}" sibTransId="{9395FD33-5516-499F-85F3-832B269EB5A0}"/>
    <dgm:cxn modelId="{3C310013-EA5A-4E39-B186-9C6BA38F51A8}" type="presOf" srcId="{488DAB86-35C3-481F-A571-F22E17532AA4}" destId="{FB2DC13C-A31F-4458-BFF8-55134624ECFD}" srcOrd="1" destOrd="0" presId="urn:microsoft.com/office/officeart/2005/8/layout/radial1"/>
    <dgm:cxn modelId="{578E567B-DB20-4222-BB49-67D7839630A3}" srcId="{1B5384E7-579D-4455-AA30-18C9F4100FF0}" destId="{55B3BE5E-4644-4624-8081-2389771B8061}" srcOrd="7" destOrd="0" parTransId="{C3C0AD6B-F258-4CA0-BA77-81D6CC37D0CA}" sibTransId="{2225B197-CC44-4432-897F-9F25290733F9}"/>
    <dgm:cxn modelId="{31C321C4-23F3-4583-88D3-F37E086B3A3E}" srcId="{1B5384E7-579D-4455-AA30-18C9F4100FF0}" destId="{B863E76D-B3BC-434C-AC5C-C0FE2493651E}" srcOrd="8" destOrd="0" parTransId="{3AD8DDAC-34C3-44EC-BD24-0E3E8168CC60}" sibTransId="{BE4C5B7E-823B-4053-8935-B2D3ECE8046E}"/>
    <dgm:cxn modelId="{7FB278C8-D18C-4FD4-AB86-C94CB6A6FE60}" type="presOf" srcId="{B863E76D-B3BC-434C-AC5C-C0FE2493651E}" destId="{987E0295-8AFA-4D95-B002-A31472215F87}" srcOrd="0" destOrd="0" presId="urn:microsoft.com/office/officeart/2005/8/layout/radial1"/>
    <dgm:cxn modelId="{57DF4C4D-72FB-4FE8-B234-AC496F33B337}" type="presOf" srcId="{A4EFB0A5-95AD-4132-87DF-E4970C47DD2E}" destId="{BB0293F0-93AE-471F-8BEA-B9C765D02187}" srcOrd="1" destOrd="0" presId="urn:microsoft.com/office/officeart/2005/8/layout/radial1"/>
    <dgm:cxn modelId="{BDB7D746-C308-4278-B222-81748FE71B1C}" type="presOf" srcId="{C3C0AD6B-F258-4CA0-BA77-81D6CC37D0CA}" destId="{89200256-C858-427D-896D-B4E2A330966F}" srcOrd="0" destOrd="0" presId="urn:microsoft.com/office/officeart/2005/8/layout/radial1"/>
    <dgm:cxn modelId="{87AAFF9F-F112-4E1C-AD88-5D2403AE9CCE}" type="presOf" srcId="{81313E33-724C-44A4-B00A-D4DD42F1C12A}" destId="{0656713E-EB24-403C-B5D4-2DCD4C11F1E0}" srcOrd="0" destOrd="0" presId="urn:microsoft.com/office/officeart/2005/8/layout/radial1"/>
    <dgm:cxn modelId="{9CA38076-AFAC-448C-BF61-58676B5CF259}" srcId="{1B5384E7-579D-4455-AA30-18C9F4100FF0}" destId="{75C2EB97-2128-4205-8A5B-E5F48CCC986A}" srcOrd="1" destOrd="0" parTransId="{A4EFB0A5-95AD-4132-87DF-E4970C47DD2E}" sibTransId="{274C7220-09E1-4999-8A5F-D94F4FBE7F68}"/>
    <dgm:cxn modelId="{E8F0FB11-C86F-4732-8639-D999C44F74D2}" type="presOf" srcId="{488DAB86-35C3-481F-A571-F22E17532AA4}" destId="{57B05EC3-C97F-4924-8000-4DFB46241492}" srcOrd="0" destOrd="0" presId="urn:microsoft.com/office/officeart/2005/8/layout/radial1"/>
    <dgm:cxn modelId="{4A96DB2F-5664-4DCF-9320-257C47821F29}" srcId="{1B5384E7-579D-4455-AA30-18C9F4100FF0}" destId="{FE9F0B72-1B65-40B6-9D71-86BCCD9C3D92}" srcOrd="4" destOrd="0" parTransId="{FB8D4F25-5C27-4FCE-A9D6-A05F2BF8A058}" sibTransId="{7350E715-6196-44B1-A4A9-42CAC1A8CC53}"/>
    <dgm:cxn modelId="{7545A01F-7B14-476B-B9F6-0E58EDD66945}" type="presOf" srcId="{8EB38AB3-DC8E-4452-80A2-D01AD35003F8}" destId="{F71C6346-4F30-4825-ABBF-2B01CB73753F}" srcOrd="1" destOrd="0" presId="urn:microsoft.com/office/officeart/2005/8/layout/radial1"/>
    <dgm:cxn modelId="{0141222B-550F-47D1-BEA5-874293928B6F}" srcId="{1B5384E7-579D-4455-AA30-18C9F4100FF0}" destId="{50BD191D-E9D9-4F62-A4CA-03EB5938B88D}" srcOrd="5" destOrd="0" parTransId="{1FAB2970-B686-48CC-A5A6-E1E2BD843EB6}" sibTransId="{9BDC55ED-0225-4ED7-9CFA-95FE8EC63A56}"/>
    <dgm:cxn modelId="{FD115C90-6896-454C-83A1-B0AA11673C0F}" type="presOf" srcId="{55883E82-FD5B-4F96-9C88-19660733FAC6}" destId="{87AB5D79-24FE-45B1-9C25-13CA1A4A1560}" srcOrd="0" destOrd="0" presId="urn:microsoft.com/office/officeart/2005/8/layout/radial1"/>
    <dgm:cxn modelId="{567790DC-FBCC-4389-9316-C92282771E3B}" type="presOf" srcId="{1B5384E7-579D-4455-AA30-18C9F4100FF0}" destId="{44356447-24A7-48A3-AE5E-2CF2B10622BD}" srcOrd="0" destOrd="0" presId="urn:microsoft.com/office/officeart/2005/8/layout/radial1"/>
    <dgm:cxn modelId="{F60B3324-8CBB-46AA-90ED-06B5A9618AE6}" type="presOf" srcId="{1FAB2970-B686-48CC-A5A6-E1E2BD843EB6}" destId="{0756E60E-05D6-4AAE-827D-6B1924F80C90}" srcOrd="1" destOrd="0" presId="urn:microsoft.com/office/officeart/2005/8/layout/radial1"/>
    <dgm:cxn modelId="{FCAF2EE5-C6DD-46C5-ACF2-A73EC7AE19B6}" type="presOf" srcId="{3AD8DDAC-34C3-44EC-BD24-0E3E8168CC60}" destId="{2FE276C1-6216-4C6D-BFF9-A14190AD6309}" srcOrd="1" destOrd="0" presId="urn:microsoft.com/office/officeart/2005/8/layout/radial1"/>
    <dgm:cxn modelId="{1E5484CB-0399-47F0-BBB1-A7DC3C52FE6A}" srcId="{1B5384E7-579D-4455-AA30-18C9F4100FF0}" destId="{584C2833-2921-44AF-86B2-3AFF8EA27FED}" srcOrd="3" destOrd="0" parTransId="{AAC27EA8-9251-4C46-B99E-7B73F4BFBF5E}" sibTransId="{624B208E-2357-4710-84D1-470FE2FEA7F9}"/>
    <dgm:cxn modelId="{C40BEEA3-0313-4534-A3DE-3ACD4A012F34}" type="presOf" srcId="{AAC27EA8-9251-4C46-B99E-7B73F4BFBF5E}" destId="{4B3A1231-6418-4052-A345-AB666E112C0F}" srcOrd="1" destOrd="0" presId="urn:microsoft.com/office/officeart/2005/8/layout/radial1"/>
    <dgm:cxn modelId="{5F96615C-620A-46B1-9392-E6D4885C1EB2}" type="presOf" srcId="{FB8D4F25-5C27-4FCE-A9D6-A05F2BF8A058}" destId="{0AD35FC6-B2CD-4C9C-B34D-E36A1A2A8F65}" srcOrd="0" destOrd="0" presId="urn:microsoft.com/office/officeart/2005/8/layout/radial1"/>
    <dgm:cxn modelId="{57707C71-B64A-4C67-97DD-26A293F4ADFA}" type="presOf" srcId="{3779379F-3E58-4FC8-9255-444E41E76F02}" destId="{5289213D-FC38-4A53-9978-4A7829E5EA75}" srcOrd="0" destOrd="0" presId="urn:microsoft.com/office/officeart/2005/8/layout/radial1"/>
    <dgm:cxn modelId="{451E245D-EDC2-473C-8A54-B8A9B5CA1345}" type="presOf" srcId="{FB8D4F25-5C27-4FCE-A9D6-A05F2BF8A058}" destId="{7491E89F-03EF-4F1F-B194-84447D6F87C8}" srcOrd="1" destOrd="0" presId="urn:microsoft.com/office/officeart/2005/8/layout/radial1"/>
    <dgm:cxn modelId="{0ECD8A2C-4D8A-4967-86A4-A8952B9DF4CF}" type="presOf" srcId="{57435395-1840-4B82-91DA-071306EC0916}" destId="{945DFA30-D48E-4F7A-B4B6-2FECDA1020A0}" srcOrd="0" destOrd="0" presId="urn:microsoft.com/office/officeart/2005/8/layout/radial1"/>
    <dgm:cxn modelId="{57D9E707-C6D5-4A91-8712-6C874F2645DF}" type="presOf" srcId="{FE9F0B72-1B65-40B6-9D71-86BCCD9C3D92}" destId="{02585179-40AA-4289-A669-949CAE4508DC}" srcOrd="0" destOrd="0" presId="urn:microsoft.com/office/officeart/2005/8/layout/radial1"/>
    <dgm:cxn modelId="{49D58985-753C-4B61-9CC8-9D5ABDF7EA4A}" type="presParOf" srcId="{C6D3C700-DAF2-40E5-A530-24030FE988A4}" destId="{44356447-24A7-48A3-AE5E-2CF2B10622BD}" srcOrd="0" destOrd="0" presId="urn:microsoft.com/office/officeart/2005/8/layout/radial1"/>
    <dgm:cxn modelId="{78D3E9B1-61BD-4D2B-80BF-74F7AA6F4C2E}" type="presParOf" srcId="{C6D3C700-DAF2-40E5-A530-24030FE988A4}" destId="{0EE8A7CE-2EEB-4A49-BC6F-31C8EBDC33A5}" srcOrd="1" destOrd="0" presId="urn:microsoft.com/office/officeart/2005/8/layout/radial1"/>
    <dgm:cxn modelId="{9CA5941B-EB5B-4117-B6FB-4045F84752E0}" type="presParOf" srcId="{0EE8A7CE-2EEB-4A49-BC6F-31C8EBDC33A5}" destId="{27A07924-A2A7-48BB-99C1-03AF8C5451F6}" srcOrd="0" destOrd="0" presId="urn:microsoft.com/office/officeart/2005/8/layout/radial1"/>
    <dgm:cxn modelId="{21FC421C-7C06-420B-A9F8-E845BB6D7782}" type="presParOf" srcId="{C6D3C700-DAF2-40E5-A530-24030FE988A4}" destId="{3B75C8FF-B77A-4320-954C-6168B0AA0DE5}" srcOrd="2" destOrd="0" presId="urn:microsoft.com/office/officeart/2005/8/layout/radial1"/>
    <dgm:cxn modelId="{CEAC8023-E36C-46FB-879F-44D2B11F26AB}" type="presParOf" srcId="{C6D3C700-DAF2-40E5-A530-24030FE988A4}" destId="{813E6977-998C-4A66-BDCF-726BD2A1D6EB}" srcOrd="3" destOrd="0" presId="urn:microsoft.com/office/officeart/2005/8/layout/radial1"/>
    <dgm:cxn modelId="{3026581D-B79A-485C-874F-1AED6E02B30A}" type="presParOf" srcId="{813E6977-998C-4A66-BDCF-726BD2A1D6EB}" destId="{BB0293F0-93AE-471F-8BEA-B9C765D02187}" srcOrd="0" destOrd="0" presId="urn:microsoft.com/office/officeart/2005/8/layout/radial1"/>
    <dgm:cxn modelId="{292FD049-9191-4053-974F-FCB230A30CC5}" type="presParOf" srcId="{C6D3C700-DAF2-40E5-A530-24030FE988A4}" destId="{5B22CCBE-C251-4FA0-A765-3B8413704806}" srcOrd="4" destOrd="0" presId="urn:microsoft.com/office/officeart/2005/8/layout/radial1"/>
    <dgm:cxn modelId="{C5311A95-C0C7-44DD-B191-D65EB0C3BFD2}" type="presParOf" srcId="{C6D3C700-DAF2-40E5-A530-24030FE988A4}" destId="{87AB5D79-24FE-45B1-9C25-13CA1A4A1560}" srcOrd="5" destOrd="0" presId="urn:microsoft.com/office/officeart/2005/8/layout/radial1"/>
    <dgm:cxn modelId="{0F9CE2BA-A31B-47B1-95E3-116700EE09F8}" type="presParOf" srcId="{87AB5D79-24FE-45B1-9C25-13CA1A4A1560}" destId="{EF4A3638-0923-4CF1-BD77-BB0876B98818}" srcOrd="0" destOrd="0" presId="urn:microsoft.com/office/officeart/2005/8/layout/radial1"/>
    <dgm:cxn modelId="{32C0E760-E168-468E-99D2-7FC941C5EDA7}" type="presParOf" srcId="{C6D3C700-DAF2-40E5-A530-24030FE988A4}" destId="{5289213D-FC38-4A53-9978-4A7829E5EA75}" srcOrd="6" destOrd="0" presId="urn:microsoft.com/office/officeart/2005/8/layout/radial1"/>
    <dgm:cxn modelId="{7AB42040-DF36-49A9-8DDD-A2B376562EE8}" type="presParOf" srcId="{C6D3C700-DAF2-40E5-A530-24030FE988A4}" destId="{CC7BDC4E-9AB8-4FB4-AD06-C9706A769A99}" srcOrd="7" destOrd="0" presId="urn:microsoft.com/office/officeart/2005/8/layout/radial1"/>
    <dgm:cxn modelId="{46E126A0-6FA4-4722-AC47-DFAA5834EE77}" type="presParOf" srcId="{CC7BDC4E-9AB8-4FB4-AD06-C9706A769A99}" destId="{4B3A1231-6418-4052-A345-AB666E112C0F}" srcOrd="0" destOrd="0" presId="urn:microsoft.com/office/officeart/2005/8/layout/radial1"/>
    <dgm:cxn modelId="{AC106002-B417-43FB-A1A8-B739C055F342}" type="presParOf" srcId="{C6D3C700-DAF2-40E5-A530-24030FE988A4}" destId="{A3D64588-8664-4D5B-BD08-626F05FBB3C3}" srcOrd="8" destOrd="0" presId="urn:microsoft.com/office/officeart/2005/8/layout/radial1"/>
    <dgm:cxn modelId="{DED6B70B-E601-46D4-AD3A-8AEBA5259B26}" type="presParOf" srcId="{C6D3C700-DAF2-40E5-A530-24030FE988A4}" destId="{0AD35FC6-B2CD-4C9C-B34D-E36A1A2A8F65}" srcOrd="9" destOrd="0" presId="urn:microsoft.com/office/officeart/2005/8/layout/radial1"/>
    <dgm:cxn modelId="{2231BCBE-2784-4607-A383-3EDD95C7158B}" type="presParOf" srcId="{0AD35FC6-B2CD-4C9C-B34D-E36A1A2A8F65}" destId="{7491E89F-03EF-4F1F-B194-84447D6F87C8}" srcOrd="0" destOrd="0" presId="urn:microsoft.com/office/officeart/2005/8/layout/radial1"/>
    <dgm:cxn modelId="{03BC46B4-5B41-42BA-942B-3339494554A0}" type="presParOf" srcId="{C6D3C700-DAF2-40E5-A530-24030FE988A4}" destId="{02585179-40AA-4289-A669-949CAE4508DC}" srcOrd="10" destOrd="0" presId="urn:microsoft.com/office/officeart/2005/8/layout/radial1"/>
    <dgm:cxn modelId="{F69A369B-ADB2-4236-966D-E428B68BBF82}" type="presParOf" srcId="{C6D3C700-DAF2-40E5-A530-24030FE988A4}" destId="{7E2B67F2-23F0-4999-8629-DE614BB443DA}" srcOrd="11" destOrd="0" presId="urn:microsoft.com/office/officeart/2005/8/layout/radial1"/>
    <dgm:cxn modelId="{DD06A1B5-B27B-443C-A523-68DED645E0D6}" type="presParOf" srcId="{7E2B67F2-23F0-4999-8629-DE614BB443DA}" destId="{0756E60E-05D6-4AAE-827D-6B1924F80C90}" srcOrd="0" destOrd="0" presId="urn:microsoft.com/office/officeart/2005/8/layout/radial1"/>
    <dgm:cxn modelId="{3C2D2BDB-C5D0-48BB-87C1-C989F66314BB}" type="presParOf" srcId="{C6D3C700-DAF2-40E5-A530-24030FE988A4}" destId="{2F05B4B7-CBD8-45E8-A812-B08EBB4B4DA7}" srcOrd="12" destOrd="0" presId="urn:microsoft.com/office/officeart/2005/8/layout/radial1"/>
    <dgm:cxn modelId="{45312078-9B7C-48E5-9D54-A7C73AEFD115}" type="presParOf" srcId="{C6D3C700-DAF2-40E5-A530-24030FE988A4}" destId="{E8EF7C48-924D-44C4-B05C-F2E8430BF220}" srcOrd="13" destOrd="0" presId="urn:microsoft.com/office/officeart/2005/8/layout/radial1"/>
    <dgm:cxn modelId="{94142DCE-404E-4161-B31C-91E0E0A1117C}" type="presParOf" srcId="{E8EF7C48-924D-44C4-B05C-F2E8430BF220}" destId="{A05FE02A-990F-492E-AA1C-7E53C58552F7}" srcOrd="0" destOrd="0" presId="urn:microsoft.com/office/officeart/2005/8/layout/radial1"/>
    <dgm:cxn modelId="{56B9FD02-DEF7-4E7F-B0DC-0C29830B5317}" type="presParOf" srcId="{C6D3C700-DAF2-40E5-A530-24030FE988A4}" destId="{945DFA30-D48E-4F7A-B4B6-2FECDA1020A0}" srcOrd="14" destOrd="0" presId="urn:microsoft.com/office/officeart/2005/8/layout/radial1"/>
    <dgm:cxn modelId="{DA39D603-27C3-4A08-9451-AF882E80CC30}" type="presParOf" srcId="{C6D3C700-DAF2-40E5-A530-24030FE988A4}" destId="{89200256-C858-427D-896D-B4E2A330966F}" srcOrd="15" destOrd="0" presId="urn:microsoft.com/office/officeart/2005/8/layout/radial1"/>
    <dgm:cxn modelId="{76131830-A0F5-41A0-A6E4-F886AAE478AB}" type="presParOf" srcId="{89200256-C858-427D-896D-B4E2A330966F}" destId="{ED18581B-D642-4C6D-B7D8-2899A8FAA023}" srcOrd="0" destOrd="0" presId="urn:microsoft.com/office/officeart/2005/8/layout/radial1"/>
    <dgm:cxn modelId="{F2E56549-72AA-4FE1-AEB0-1550408C1125}" type="presParOf" srcId="{C6D3C700-DAF2-40E5-A530-24030FE988A4}" destId="{5F07A180-AD10-4661-91F8-52E99B0012DE}" srcOrd="16" destOrd="0" presId="urn:microsoft.com/office/officeart/2005/8/layout/radial1"/>
    <dgm:cxn modelId="{875688E2-0F3F-42D1-BBDB-ABC0A9A9FDF0}" type="presParOf" srcId="{C6D3C700-DAF2-40E5-A530-24030FE988A4}" destId="{8D790411-302F-4C1C-B0F7-6E1C2BE233B4}" srcOrd="17" destOrd="0" presId="urn:microsoft.com/office/officeart/2005/8/layout/radial1"/>
    <dgm:cxn modelId="{84AF0C90-1C2F-433B-878C-62A4AD36769B}" type="presParOf" srcId="{8D790411-302F-4C1C-B0F7-6E1C2BE233B4}" destId="{2FE276C1-6216-4C6D-BFF9-A14190AD6309}" srcOrd="0" destOrd="0" presId="urn:microsoft.com/office/officeart/2005/8/layout/radial1"/>
    <dgm:cxn modelId="{11F4D1FB-3CB7-4263-971F-C822874502E7}" type="presParOf" srcId="{C6D3C700-DAF2-40E5-A530-24030FE988A4}" destId="{987E0295-8AFA-4D95-B002-A31472215F87}" srcOrd="18" destOrd="0" presId="urn:microsoft.com/office/officeart/2005/8/layout/radial1"/>
    <dgm:cxn modelId="{CABDD7FE-5213-47D5-827E-59FBDC331F63}" type="presParOf" srcId="{C6D3C700-DAF2-40E5-A530-24030FE988A4}" destId="{42ABCA23-0B7D-44D1-B825-872DAB8883FF}" srcOrd="19" destOrd="0" presId="urn:microsoft.com/office/officeart/2005/8/layout/radial1"/>
    <dgm:cxn modelId="{C49864C3-E931-4E9C-8993-21848339FEE5}" type="presParOf" srcId="{42ABCA23-0B7D-44D1-B825-872DAB8883FF}" destId="{F71C6346-4F30-4825-ABBF-2B01CB73753F}" srcOrd="0" destOrd="0" presId="urn:microsoft.com/office/officeart/2005/8/layout/radial1"/>
    <dgm:cxn modelId="{6C26EFE9-850D-4593-83F2-393C9916E76B}" type="presParOf" srcId="{C6D3C700-DAF2-40E5-A530-24030FE988A4}" destId="{C2DC0373-398A-414D-AD79-7B8C56BB6600}" srcOrd="20" destOrd="0" presId="urn:microsoft.com/office/officeart/2005/8/layout/radial1"/>
    <dgm:cxn modelId="{21E839CC-4068-4142-B55E-AF8ADDABA769}" type="presParOf" srcId="{C6D3C700-DAF2-40E5-A530-24030FE988A4}" destId="{57B05EC3-C97F-4924-8000-4DFB46241492}" srcOrd="21" destOrd="0" presId="urn:microsoft.com/office/officeart/2005/8/layout/radial1"/>
    <dgm:cxn modelId="{F4F3B7A3-F995-45C6-85B3-3D9681831D29}" type="presParOf" srcId="{57B05EC3-C97F-4924-8000-4DFB46241492}" destId="{FB2DC13C-A31F-4458-BFF8-55134624ECFD}" srcOrd="0" destOrd="0" presId="urn:microsoft.com/office/officeart/2005/8/layout/radial1"/>
    <dgm:cxn modelId="{7171DCB7-4295-49F7-81AD-7C331978FA37}" type="presParOf" srcId="{C6D3C700-DAF2-40E5-A530-24030FE988A4}" destId="{0656713E-EB24-403C-B5D4-2DCD4C11F1E0}" srcOrd="2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0228A-B711-4AAB-AE17-88D5DC7A28B3}">
      <dsp:nvSpPr>
        <dsp:cNvPr id="0" name=""/>
        <dsp:cNvSpPr/>
      </dsp:nvSpPr>
      <dsp:spPr>
        <a:xfrm>
          <a:off x="1455" y="26174"/>
          <a:ext cx="1923996" cy="1425600"/>
        </a:xfrm>
        <a:prstGeom prst="roundRect">
          <a:avLst>
            <a:gd name="adj" fmla="val 10000"/>
          </a:avLst>
        </a:prstGeom>
        <a:gradFill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CA" sz="1800" kern="1200"/>
            <a:t>Parliament</a:t>
          </a:r>
        </a:p>
      </dsp:txBody>
      <dsp:txXfrm>
        <a:off x="1455" y="26174"/>
        <a:ext cx="1923996" cy="769598"/>
      </dsp:txXfrm>
    </dsp:sp>
    <dsp:sp modelId="{9469F15E-8F97-4A84-B529-895B6987154F}">
      <dsp:nvSpPr>
        <dsp:cNvPr id="0" name=""/>
        <dsp:cNvSpPr/>
      </dsp:nvSpPr>
      <dsp:spPr>
        <a:xfrm>
          <a:off x="464512" y="821948"/>
          <a:ext cx="2182601" cy="1960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t>Memorandum to </a:t>
          </a:r>
          <a:r>
            <a:rPr lang="en-CA" sz="1800" kern="1200" dirty="0" smtClean="0"/>
            <a:t>Cabinet</a:t>
          </a:r>
          <a:endParaRPr lang="en-CA" sz="1800" kern="1200" dirty="0"/>
        </a:p>
        <a:p>
          <a:pPr marL="171450" lvl="1" indent="-171450" algn="l" defTabSz="800100">
            <a:lnSpc>
              <a:spcPct val="90000"/>
            </a:lnSpc>
            <a:spcBef>
              <a:spcPct val="0"/>
            </a:spcBef>
            <a:spcAft>
              <a:spcPct val="15000"/>
            </a:spcAft>
            <a:buChar char="••"/>
          </a:pPr>
          <a:r>
            <a:rPr lang="en-CA" sz="1800" kern="1200" dirty="0"/>
            <a:t>Cabinet </a:t>
          </a:r>
          <a:r>
            <a:rPr lang="en-CA" sz="1800" kern="1200" dirty="0" smtClean="0"/>
            <a:t>Decision</a:t>
          </a:r>
          <a:endParaRPr lang="en-CA" sz="1800" kern="1200" dirty="0"/>
        </a:p>
        <a:p>
          <a:pPr marL="171450" lvl="1" indent="-171450" algn="l" defTabSz="800100">
            <a:lnSpc>
              <a:spcPct val="90000"/>
            </a:lnSpc>
            <a:spcBef>
              <a:spcPct val="0"/>
            </a:spcBef>
            <a:spcAft>
              <a:spcPct val="15000"/>
            </a:spcAft>
            <a:buChar char="••"/>
          </a:pPr>
          <a:r>
            <a:rPr lang="en-CA" sz="1800" kern="1200" dirty="0"/>
            <a:t>Budget Approval</a:t>
          </a:r>
          <a:endParaRPr lang="en-CA" sz="1800" b="1" kern="1200" dirty="0"/>
        </a:p>
      </dsp:txBody>
      <dsp:txXfrm>
        <a:off x="521924" y="879360"/>
        <a:ext cx="2067777" cy="1845376"/>
      </dsp:txXfrm>
    </dsp:sp>
    <dsp:sp modelId="{995EBCE3-FF93-42FC-886F-07585EF8948A}">
      <dsp:nvSpPr>
        <dsp:cNvPr id="0" name=""/>
        <dsp:cNvSpPr/>
      </dsp:nvSpPr>
      <dsp:spPr>
        <a:xfrm>
          <a:off x="2249449" y="171464"/>
          <a:ext cx="686872" cy="479019"/>
        </a:xfrm>
        <a:prstGeom prst="rightArrow">
          <a:avLst>
            <a:gd name="adj1" fmla="val 60000"/>
            <a:gd name="adj2" fmla="val 50000"/>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p>
      </dsp:txBody>
      <dsp:txXfrm>
        <a:off x="2249449" y="267268"/>
        <a:ext cx="543166" cy="287411"/>
      </dsp:txXfrm>
    </dsp:sp>
    <dsp:sp modelId="{B469227A-C95C-408C-923B-00F06002B3DB}">
      <dsp:nvSpPr>
        <dsp:cNvPr id="0" name=""/>
        <dsp:cNvSpPr/>
      </dsp:nvSpPr>
      <dsp:spPr>
        <a:xfrm>
          <a:off x="3221438" y="26174"/>
          <a:ext cx="1923996" cy="1425600"/>
        </a:xfrm>
        <a:prstGeom prst="roundRect">
          <a:avLst>
            <a:gd name="adj" fmla="val 10000"/>
          </a:avLst>
        </a:prstGeom>
        <a:gradFill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CA" sz="1800" kern="1200"/>
            <a:t>Treasury Board</a:t>
          </a:r>
        </a:p>
      </dsp:txBody>
      <dsp:txXfrm>
        <a:off x="3221438" y="26174"/>
        <a:ext cx="1923996" cy="769598"/>
      </dsp:txXfrm>
    </dsp:sp>
    <dsp:sp modelId="{887B6598-9B2B-4ABC-B5AB-0BD5FFA19902}">
      <dsp:nvSpPr>
        <dsp:cNvPr id="0" name=""/>
        <dsp:cNvSpPr/>
      </dsp:nvSpPr>
      <dsp:spPr>
        <a:xfrm>
          <a:off x="3813797" y="821948"/>
          <a:ext cx="1923996" cy="1960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CA" sz="1800" kern="1200" dirty="0" smtClean="0"/>
            <a:t>Treasury Board </a:t>
          </a:r>
          <a:r>
            <a:rPr lang="en-CA" sz="1800" kern="1200" dirty="0"/>
            <a:t>Submission </a:t>
          </a:r>
        </a:p>
        <a:p>
          <a:pPr marL="171450" lvl="1" indent="-171450" algn="l" defTabSz="800100">
            <a:lnSpc>
              <a:spcPct val="90000"/>
            </a:lnSpc>
            <a:spcBef>
              <a:spcPct val="0"/>
            </a:spcBef>
            <a:spcAft>
              <a:spcPct val="15000"/>
            </a:spcAft>
            <a:buChar char="••"/>
          </a:pPr>
          <a:r>
            <a:rPr lang="en-CA" sz="1800" kern="1200" dirty="0" smtClean="0"/>
            <a:t>Program Terms </a:t>
          </a:r>
          <a:r>
            <a:rPr lang="en-CA" sz="1800" kern="1200" dirty="0"/>
            <a:t>and Conditions</a:t>
          </a:r>
        </a:p>
      </dsp:txBody>
      <dsp:txXfrm>
        <a:off x="3870149" y="878300"/>
        <a:ext cx="1811292" cy="1847496"/>
      </dsp:txXfrm>
    </dsp:sp>
    <dsp:sp modelId="{08D15108-E33A-4030-8819-F2B28F80AC38}">
      <dsp:nvSpPr>
        <dsp:cNvPr id="0" name=""/>
        <dsp:cNvSpPr/>
      </dsp:nvSpPr>
      <dsp:spPr>
        <a:xfrm>
          <a:off x="5437106" y="171464"/>
          <a:ext cx="618342" cy="479019"/>
        </a:xfrm>
        <a:prstGeom prst="rightArrow">
          <a:avLst>
            <a:gd name="adj1" fmla="val 60000"/>
            <a:gd name="adj2" fmla="val 50000"/>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p>
      </dsp:txBody>
      <dsp:txXfrm>
        <a:off x="5437106" y="267268"/>
        <a:ext cx="474636" cy="287411"/>
      </dsp:txXfrm>
    </dsp:sp>
    <dsp:sp modelId="{111FB60F-0227-4719-B909-39DC6EFC48DC}">
      <dsp:nvSpPr>
        <dsp:cNvPr id="0" name=""/>
        <dsp:cNvSpPr/>
      </dsp:nvSpPr>
      <dsp:spPr>
        <a:xfrm>
          <a:off x="6312119" y="26174"/>
          <a:ext cx="1923996" cy="1425600"/>
        </a:xfrm>
        <a:prstGeom prst="roundRect">
          <a:avLst>
            <a:gd name="adj" fmla="val 10000"/>
          </a:avLst>
        </a:prstGeom>
        <a:gradFill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CA" sz="1800" kern="1200"/>
            <a:t>Department</a:t>
          </a:r>
        </a:p>
      </dsp:txBody>
      <dsp:txXfrm>
        <a:off x="6312119" y="26174"/>
        <a:ext cx="1923996" cy="769598"/>
      </dsp:txXfrm>
    </dsp:sp>
    <dsp:sp modelId="{08CE74E1-FFEA-46FA-A1AE-F48C8EB1FAF4}">
      <dsp:nvSpPr>
        <dsp:cNvPr id="0" name=""/>
        <dsp:cNvSpPr/>
      </dsp:nvSpPr>
      <dsp:spPr>
        <a:xfrm>
          <a:off x="6707647" y="814767"/>
          <a:ext cx="1923996" cy="1960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CA" sz="1800" kern="1200"/>
            <a:t>Budget</a:t>
          </a:r>
        </a:p>
      </dsp:txBody>
      <dsp:txXfrm>
        <a:off x="6763999" y="871119"/>
        <a:ext cx="1811292" cy="1847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56447-24A7-48A3-AE5E-2CF2B10622BD}">
      <dsp:nvSpPr>
        <dsp:cNvPr id="0" name=""/>
        <dsp:cNvSpPr/>
      </dsp:nvSpPr>
      <dsp:spPr>
        <a:xfrm>
          <a:off x="2862735" y="1440175"/>
          <a:ext cx="1835350" cy="1851857"/>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You &amp; Recipient</a:t>
          </a:r>
        </a:p>
      </dsp:txBody>
      <dsp:txXfrm>
        <a:off x="3131516" y="1711373"/>
        <a:ext cx="1297788" cy="1309461"/>
      </dsp:txXfrm>
    </dsp:sp>
    <dsp:sp modelId="{0EE8A7CE-2EEB-4A49-BC6F-31C8EBDC33A5}">
      <dsp:nvSpPr>
        <dsp:cNvPr id="0" name=""/>
        <dsp:cNvSpPr/>
      </dsp:nvSpPr>
      <dsp:spPr>
        <a:xfrm rot="14334516">
          <a:off x="3004042" y="1395877"/>
          <a:ext cx="394832" cy="20318"/>
        </a:xfrm>
        <a:custGeom>
          <a:avLst/>
          <a:gdLst/>
          <a:ahLst/>
          <a:cxnLst/>
          <a:rect l="0" t="0" r="0" b="0"/>
          <a:pathLst>
            <a:path>
              <a:moveTo>
                <a:pt x="0" y="10159"/>
              </a:moveTo>
              <a:lnTo>
                <a:pt x="394832"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91587" y="1396166"/>
        <a:ext cx="19741" cy="19741"/>
      </dsp:txXfrm>
    </dsp:sp>
    <dsp:sp modelId="{3B75C8FF-B77A-4320-954C-6168B0AA0DE5}">
      <dsp:nvSpPr>
        <dsp:cNvPr id="0" name=""/>
        <dsp:cNvSpPr/>
      </dsp:nvSpPr>
      <dsp:spPr>
        <a:xfrm rot="60000">
          <a:off x="1996438" y="-39599"/>
          <a:ext cx="1487424" cy="136131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Financial </a:t>
          </a:r>
          <a:r>
            <a:rPr lang="en-US" sz="1100" kern="1200" dirty="0"/>
            <a:t>Administration</a:t>
          </a:r>
          <a:r>
            <a:rPr lang="en-US" sz="1600" kern="1200" dirty="0"/>
            <a:t> Act </a:t>
          </a:r>
        </a:p>
      </dsp:txBody>
      <dsp:txXfrm>
        <a:off x="2214266" y="159761"/>
        <a:ext cx="1051768" cy="962594"/>
      </dsp:txXfrm>
    </dsp:sp>
    <dsp:sp modelId="{813E6977-998C-4A66-BDCF-726BD2A1D6EB}">
      <dsp:nvSpPr>
        <dsp:cNvPr id="0" name=""/>
        <dsp:cNvSpPr/>
      </dsp:nvSpPr>
      <dsp:spPr>
        <a:xfrm rot="17030719">
          <a:off x="3906209" y="1335279"/>
          <a:ext cx="251514" cy="20318"/>
        </a:xfrm>
        <a:custGeom>
          <a:avLst/>
          <a:gdLst/>
          <a:ahLst/>
          <a:cxnLst/>
          <a:rect l="0" t="0" r="0" b="0"/>
          <a:pathLst>
            <a:path>
              <a:moveTo>
                <a:pt x="0" y="10159"/>
              </a:moveTo>
              <a:lnTo>
                <a:pt x="251514"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25678" y="1339151"/>
        <a:ext cx="12575" cy="12575"/>
      </dsp:txXfrm>
    </dsp:sp>
    <dsp:sp modelId="{5B22CCBE-C251-4FA0-A765-3B8413704806}">
      <dsp:nvSpPr>
        <dsp:cNvPr id="0" name=""/>
        <dsp:cNvSpPr/>
      </dsp:nvSpPr>
      <dsp:spPr>
        <a:xfrm rot="60000">
          <a:off x="3502966" y="12239"/>
          <a:ext cx="1413351" cy="122459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Finance Officer</a:t>
          </a:r>
        </a:p>
      </dsp:txBody>
      <dsp:txXfrm>
        <a:off x="3709946" y="191577"/>
        <a:ext cx="999391" cy="865921"/>
      </dsp:txXfrm>
    </dsp:sp>
    <dsp:sp modelId="{87AB5D79-24FE-45B1-9C25-13CA1A4A1560}">
      <dsp:nvSpPr>
        <dsp:cNvPr id="0" name=""/>
        <dsp:cNvSpPr/>
      </dsp:nvSpPr>
      <dsp:spPr>
        <a:xfrm rot="19231051">
          <a:off x="4399147" y="1513705"/>
          <a:ext cx="807237" cy="20318"/>
        </a:xfrm>
        <a:custGeom>
          <a:avLst/>
          <a:gdLst/>
          <a:ahLst/>
          <a:cxnLst/>
          <a:rect l="0" t="0" r="0" b="0"/>
          <a:pathLst>
            <a:path>
              <a:moveTo>
                <a:pt x="0" y="10159"/>
              </a:moveTo>
              <a:lnTo>
                <a:pt x="807237"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82585" y="1503683"/>
        <a:ext cx="40361" cy="40361"/>
      </dsp:txXfrm>
    </dsp:sp>
    <dsp:sp modelId="{5289213D-FC38-4A53-9978-4A7829E5EA75}">
      <dsp:nvSpPr>
        <dsp:cNvPr id="0" name=""/>
        <dsp:cNvSpPr/>
      </dsp:nvSpPr>
      <dsp:spPr>
        <a:xfrm rot="60000">
          <a:off x="4948101" y="41990"/>
          <a:ext cx="1483011" cy="150254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Corporate Resource Management Services </a:t>
          </a:r>
        </a:p>
      </dsp:txBody>
      <dsp:txXfrm>
        <a:off x="5165283" y="262033"/>
        <a:ext cx="1048647" cy="1062461"/>
      </dsp:txXfrm>
    </dsp:sp>
    <dsp:sp modelId="{CC7BDC4E-9AB8-4FB4-AD06-C9706A769A99}">
      <dsp:nvSpPr>
        <dsp:cNvPr id="0" name=""/>
        <dsp:cNvSpPr/>
      </dsp:nvSpPr>
      <dsp:spPr>
        <a:xfrm rot="20913301">
          <a:off x="4665626" y="2028818"/>
          <a:ext cx="1461205" cy="20318"/>
        </a:xfrm>
        <a:custGeom>
          <a:avLst/>
          <a:gdLst/>
          <a:ahLst/>
          <a:cxnLst/>
          <a:rect l="0" t="0" r="0" b="0"/>
          <a:pathLst>
            <a:path>
              <a:moveTo>
                <a:pt x="0" y="10159"/>
              </a:moveTo>
              <a:lnTo>
                <a:pt x="1461205"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59698" y="2002447"/>
        <a:ext cx="73060" cy="73060"/>
      </dsp:txXfrm>
    </dsp:sp>
    <dsp:sp modelId="{A3D64588-8664-4D5B-BD08-626F05FBB3C3}">
      <dsp:nvSpPr>
        <dsp:cNvPr id="0" name=""/>
        <dsp:cNvSpPr/>
      </dsp:nvSpPr>
      <dsp:spPr>
        <a:xfrm rot="60000">
          <a:off x="6097247" y="1020862"/>
          <a:ext cx="1474212" cy="145392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Program Authority</a:t>
          </a:r>
        </a:p>
      </dsp:txBody>
      <dsp:txXfrm>
        <a:off x="6313140" y="1233784"/>
        <a:ext cx="1042426" cy="1028081"/>
      </dsp:txXfrm>
    </dsp:sp>
    <dsp:sp modelId="{0AD35FC6-B2CD-4C9C-B34D-E36A1A2A8F65}">
      <dsp:nvSpPr>
        <dsp:cNvPr id="0" name=""/>
        <dsp:cNvSpPr/>
      </dsp:nvSpPr>
      <dsp:spPr>
        <a:xfrm rot="934986">
          <a:off x="4642662" y="2765293"/>
          <a:ext cx="1211086" cy="20318"/>
        </a:xfrm>
        <a:custGeom>
          <a:avLst/>
          <a:gdLst/>
          <a:ahLst/>
          <a:cxnLst/>
          <a:rect l="0" t="0" r="0" b="0"/>
          <a:pathLst>
            <a:path>
              <a:moveTo>
                <a:pt x="0" y="10159"/>
              </a:moveTo>
              <a:lnTo>
                <a:pt x="1211086"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7928" y="2745175"/>
        <a:ext cx="60554" cy="60554"/>
      </dsp:txXfrm>
    </dsp:sp>
    <dsp:sp modelId="{02585179-40AA-4289-A669-949CAE4508DC}">
      <dsp:nvSpPr>
        <dsp:cNvPr id="0" name=""/>
        <dsp:cNvSpPr/>
      </dsp:nvSpPr>
      <dsp:spPr>
        <a:xfrm rot="60000">
          <a:off x="5807938" y="2459494"/>
          <a:ext cx="1297432" cy="130595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Legal Services</a:t>
          </a:r>
        </a:p>
      </dsp:txBody>
      <dsp:txXfrm>
        <a:off x="5997943" y="2650747"/>
        <a:ext cx="917422" cy="923452"/>
      </dsp:txXfrm>
    </dsp:sp>
    <dsp:sp modelId="{7E2B67F2-23F0-4999-8629-DE614BB443DA}">
      <dsp:nvSpPr>
        <dsp:cNvPr id="0" name=""/>
        <dsp:cNvSpPr/>
      </dsp:nvSpPr>
      <dsp:spPr>
        <a:xfrm rot="2761601">
          <a:off x="4305348" y="3290576"/>
          <a:ext cx="753569" cy="20318"/>
        </a:xfrm>
        <a:custGeom>
          <a:avLst/>
          <a:gdLst/>
          <a:ahLst/>
          <a:cxnLst/>
          <a:rect l="0" t="0" r="0" b="0"/>
          <a:pathLst>
            <a:path>
              <a:moveTo>
                <a:pt x="0" y="10159"/>
              </a:moveTo>
              <a:lnTo>
                <a:pt x="753569"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3294" y="3281896"/>
        <a:ext cx="37678" cy="37678"/>
      </dsp:txXfrm>
    </dsp:sp>
    <dsp:sp modelId="{2F05B4B7-CBD8-45E8-A812-B08EBB4B4DA7}">
      <dsp:nvSpPr>
        <dsp:cNvPr id="0" name=""/>
        <dsp:cNvSpPr/>
      </dsp:nvSpPr>
      <dsp:spPr>
        <a:xfrm rot="60000">
          <a:off x="4727850" y="3396106"/>
          <a:ext cx="1356526" cy="131006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Accounting Operations</a:t>
          </a:r>
        </a:p>
      </dsp:txBody>
      <dsp:txXfrm>
        <a:off x="4926509" y="3587960"/>
        <a:ext cx="959208" cy="926355"/>
      </dsp:txXfrm>
    </dsp:sp>
    <dsp:sp modelId="{E8EF7C48-924D-44C4-B05C-F2E8430BF220}">
      <dsp:nvSpPr>
        <dsp:cNvPr id="0" name=""/>
        <dsp:cNvSpPr/>
      </dsp:nvSpPr>
      <dsp:spPr>
        <a:xfrm rot="4986974">
          <a:off x="3686228" y="3506481"/>
          <a:ext cx="466164" cy="20318"/>
        </a:xfrm>
        <a:custGeom>
          <a:avLst/>
          <a:gdLst/>
          <a:ahLst/>
          <a:cxnLst/>
          <a:rect l="0" t="0" r="0" b="0"/>
          <a:pathLst>
            <a:path>
              <a:moveTo>
                <a:pt x="0" y="10159"/>
              </a:moveTo>
              <a:lnTo>
                <a:pt x="466164"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7656" y="3504986"/>
        <a:ext cx="23308" cy="23308"/>
      </dsp:txXfrm>
    </dsp:sp>
    <dsp:sp modelId="{945DFA30-D48E-4F7A-B4B6-2FECDA1020A0}">
      <dsp:nvSpPr>
        <dsp:cNvPr id="0" name=""/>
        <dsp:cNvSpPr/>
      </dsp:nvSpPr>
      <dsp:spPr>
        <a:xfrm>
          <a:off x="3420382" y="3744412"/>
          <a:ext cx="1188589" cy="112433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Gender &amp; Health Unit</a:t>
          </a:r>
        </a:p>
      </dsp:txBody>
      <dsp:txXfrm>
        <a:off x="3594447" y="3909068"/>
        <a:ext cx="840459" cy="795027"/>
      </dsp:txXfrm>
    </dsp:sp>
    <dsp:sp modelId="{89200256-C858-427D-896D-B4E2A330966F}">
      <dsp:nvSpPr>
        <dsp:cNvPr id="0" name=""/>
        <dsp:cNvSpPr/>
      </dsp:nvSpPr>
      <dsp:spPr>
        <a:xfrm rot="7496501">
          <a:off x="2875259" y="3308905"/>
          <a:ext cx="478651" cy="20318"/>
        </a:xfrm>
        <a:custGeom>
          <a:avLst/>
          <a:gdLst/>
          <a:ahLst/>
          <a:cxnLst/>
          <a:rect l="0" t="0" r="0" b="0"/>
          <a:pathLst>
            <a:path>
              <a:moveTo>
                <a:pt x="0" y="10159"/>
              </a:moveTo>
              <a:lnTo>
                <a:pt x="478651"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02618" y="3307098"/>
        <a:ext cx="23932" cy="23932"/>
      </dsp:txXfrm>
    </dsp:sp>
    <dsp:sp modelId="{5F07A180-AD10-4661-91F8-52E99B0012DE}">
      <dsp:nvSpPr>
        <dsp:cNvPr id="0" name=""/>
        <dsp:cNvSpPr/>
      </dsp:nvSpPr>
      <dsp:spPr>
        <a:xfrm rot="60000">
          <a:off x="1847663" y="3413681"/>
          <a:ext cx="1475108" cy="132607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Transfer Payment Management Services</a:t>
          </a:r>
        </a:p>
      </dsp:txBody>
      <dsp:txXfrm>
        <a:off x="2063688" y="3607880"/>
        <a:ext cx="1043058" cy="937677"/>
      </dsp:txXfrm>
    </dsp:sp>
    <dsp:sp modelId="{8D790411-302F-4C1C-B0F7-6E1C2BE233B4}">
      <dsp:nvSpPr>
        <dsp:cNvPr id="0" name=""/>
        <dsp:cNvSpPr/>
      </dsp:nvSpPr>
      <dsp:spPr>
        <a:xfrm rot="9141414">
          <a:off x="1653465" y="3105421"/>
          <a:ext cx="1391900" cy="20318"/>
        </a:xfrm>
        <a:custGeom>
          <a:avLst/>
          <a:gdLst/>
          <a:ahLst/>
          <a:cxnLst/>
          <a:rect l="0" t="0" r="0" b="0"/>
          <a:pathLst>
            <a:path>
              <a:moveTo>
                <a:pt x="0" y="10159"/>
              </a:moveTo>
              <a:lnTo>
                <a:pt x="1391900"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14618" y="3080783"/>
        <a:ext cx="69595" cy="69595"/>
      </dsp:txXfrm>
    </dsp:sp>
    <dsp:sp modelId="{987E0295-8AFA-4D95-B002-A31472215F87}">
      <dsp:nvSpPr>
        <dsp:cNvPr id="0" name=""/>
        <dsp:cNvSpPr/>
      </dsp:nvSpPr>
      <dsp:spPr>
        <a:xfrm rot="60000">
          <a:off x="336935" y="3037124"/>
          <a:ext cx="1479384" cy="149014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TB Policy on Transfer Payments</a:t>
          </a:r>
        </a:p>
      </dsp:txBody>
      <dsp:txXfrm>
        <a:off x="553586" y="3255351"/>
        <a:ext cx="1046082" cy="1053692"/>
      </dsp:txXfrm>
    </dsp:sp>
    <dsp:sp modelId="{42ABCA23-0B7D-44D1-B825-872DAB8883FF}">
      <dsp:nvSpPr>
        <dsp:cNvPr id="0" name=""/>
        <dsp:cNvSpPr/>
      </dsp:nvSpPr>
      <dsp:spPr>
        <a:xfrm rot="10813238">
          <a:off x="1371000" y="2349538"/>
          <a:ext cx="1491747" cy="20318"/>
        </a:xfrm>
        <a:custGeom>
          <a:avLst/>
          <a:gdLst/>
          <a:ahLst/>
          <a:cxnLst/>
          <a:rect l="0" t="0" r="0" b="0"/>
          <a:pathLst>
            <a:path>
              <a:moveTo>
                <a:pt x="0" y="10159"/>
              </a:moveTo>
              <a:lnTo>
                <a:pt x="1491747"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79580" y="2322404"/>
        <a:ext cx="74587" cy="74587"/>
      </dsp:txXfrm>
    </dsp:sp>
    <dsp:sp modelId="{C2DC0373-398A-414D-AD79-7B8C56BB6600}">
      <dsp:nvSpPr>
        <dsp:cNvPr id="0" name=""/>
        <dsp:cNvSpPr/>
      </dsp:nvSpPr>
      <dsp:spPr>
        <a:xfrm>
          <a:off x="0" y="1637815"/>
          <a:ext cx="1371010" cy="143274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OGC or PIR</a:t>
          </a:r>
          <a:endParaRPr lang="en-US" sz="1600" kern="1200" dirty="0"/>
        </a:p>
      </dsp:txBody>
      <dsp:txXfrm>
        <a:off x="200780" y="1847635"/>
        <a:ext cx="969450" cy="1013102"/>
      </dsp:txXfrm>
    </dsp:sp>
    <dsp:sp modelId="{57B05EC3-C97F-4924-8000-4DFB46241492}">
      <dsp:nvSpPr>
        <dsp:cNvPr id="0" name=""/>
        <dsp:cNvSpPr/>
      </dsp:nvSpPr>
      <dsp:spPr>
        <a:xfrm rot="12449342">
          <a:off x="1828584" y="1653647"/>
          <a:ext cx="1204191" cy="20318"/>
        </a:xfrm>
        <a:custGeom>
          <a:avLst/>
          <a:gdLst/>
          <a:ahLst/>
          <a:cxnLst/>
          <a:rect l="0" t="0" r="0" b="0"/>
          <a:pathLst>
            <a:path>
              <a:moveTo>
                <a:pt x="0" y="10159"/>
              </a:moveTo>
              <a:lnTo>
                <a:pt x="1204191" y="1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00575" y="1633701"/>
        <a:ext cx="60209" cy="60209"/>
      </dsp:txXfrm>
    </dsp:sp>
    <dsp:sp modelId="{0656713E-EB24-403C-B5D4-2DCD4C11F1E0}">
      <dsp:nvSpPr>
        <dsp:cNvPr id="0" name=""/>
        <dsp:cNvSpPr/>
      </dsp:nvSpPr>
      <dsp:spPr>
        <a:xfrm rot="60000">
          <a:off x="512013" y="358344"/>
          <a:ext cx="1477609" cy="138310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Manager</a:t>
          </a:r>
        </a:p>
      </dsp:txBody>
      <dsp:txXfrm>
        <a:off x="728404" y="560895"/>
        <a:ext cx="1044827" cy="978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F1E746-5545-47AF-BF1C-F01F2E47A08E}" type="datetimeFigureOut">
              <a:rPr lang="en-CA" smtClean="0"/>
              <a:t>2021-06-28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62DC54-D014-4B4A-A3EF-B4DB6CBC0AD8}" type="slidenum">
              <a:rPr lang="en-CA" smtClean="0"/>
              <a:t>‹#›</a:t>
            </a:fld>
            <a:endParaRPr lang="en-CA"/>
          </a:p>
        </p:txBody>
      </p:sp>
    </p:spTree>
    <p:extLst>
      <p:ext uri="{BB962C8B-B14F-4D97-AF65-F5344CB8AC3E}">
        <p14:creationId xmlns:p14="http://schemas.microsoft.com/office/powerpoint/2010/main" val="3766720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5327E-1A97-45D1-891B-5398AE5BF06F}" type="datetimeFigureOut">
              <a:rPr lang="en-CA" smtClean="0"/>
              <a:t>2021-06-28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FEA2B-3A6D-494B-88A5-A590CBB04A19}" type="slidenum">
              <a:rPr lang="en-CA" smtClean="0"/>
              <a:t>‹#›</a:t>
            </a:fld>
            <a:endParaRPr lang="en-CA"/>
          </a:p>
        </p:txBody>
      </p:sp>
    </p:spTree>
    <p:extLst>
      <p:ext uri="{BB962C8B-B14F-4D97-AF65-F5344CB8AC3E}">
        <p14:creationId xmlns:p14="http://schemas.microsoft.com/office/powerpoint/2010/main" val="11495406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1</a:t>
            </a:fld>
            <a:endParaRPr lang="en-CA"/>
          </a:p>
        </p:txBody>
      </p:sp>
    </p:spTree>
    <p:extLst>
      <p:ext uri="{BB962C8B-B14F-4D97-AF65-F5344CB8AC3E}">
        <p14:creationId xmlns:p14="http://schemas.microsoft.com/office/powerpoint/2010/main" val="203835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Every department that deals with transfer</a:t>
            </a:r>
            <a:r>
              <a:rPr lang="en-CA" sz="1200" baseline="0" dirty="0" smtClean="0"/>
              <a:t> payments </a:t>
            </a:r>
            <a:r>
              <a:rPr lang="en-CA" sz="1200" dirty="0" smtClean="0"/>
              <a:t>must adhere to this Policy. Its objectives are to ensure that TP Programs are managed with integrity, transparency and accountability and in a manner that is sensitive to risks; are citizen- and recipient-focused; and are designed and delivered to address government priorities in achieving results for Canadians. </a:t>
            </a:r>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10</a:t>
            </a:fld>
            <a:endParaRPr lang="en-CA"/>
          </a:p>
        </p:txBody>
      </p:sp>
    </p:spTree>
    <p:extLst>
      <p:ext uri="{BB962C8B-B14F-4D97-AF65-F5344CB8AC3E}">
        <p14:creationId xmlns:p14="http://schemas.microsoft.com/office/powerpoint/2010/main" val="363146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11</a:t>
            </a:fld>
            <a:endParaRPr lang="en-CA"/>
          </a:p>
        </p:txBody>
      </p:sp>
    </p:spTree>
    <p:extLst>
      <p:ext uri="{BB962C8B-B14F-4D97-AF65-F5344CB8AC3E}">
        <p14:creationId xmlns:p14="http://schemas.microsoft.com/office/powerpoint/2010/main" val="3185030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dirty="0" smtClean="0"/>
              <a:t>The final key </a:t>
            </a:r>
            <a:r>
              <a:rPr lang="en-CA" sz="1200" dirty="0"/>
              <a:t>legal piece that </a:t>
            </a:r>
            <a:r>
              <a:rPr lang="en-CA" sz="1200" dirty="0" smtClean="0"/>
              <a:t>must be adhered </a:t>
            </a:r>
            <a:r>
              <a:rPr lang="en-CA" sz="1200" dirty="0"/>
              <a:t>to when delivering a </a:t>
            </a:r>
            <a:r>
              <a:rPr lang="en-CA" sz="1200" dirty="0" smtClean="0"/>
              <a:t>TP </a:t>
            </a:r>
            <a:r>
              <a:rPr lang="en-CA" sz="1200" dirty="0"/>
              <a:t>Program is the </a:t>
            </a:r>
            <a:r>
              <a:rPr lang="en-CA" sz="1200" b="1" dirty="0"/>
              <a:t>Terms and Conditions of the </a:t>
            </a:r>
            <a:r>
              <a:rPr lang="en-CA" sz="1200" b="1" dirty="0" smtClean="0"/>
              <a:t>Program</a:t>
            </a:r>
            <a:r>
              <a:rPr lang="en-CA" sz="1200" b="0" dirty="0" smtClean="0"/>
              <a:t>.</a:t>
            </a:r>
            <a:endParaRPr lang="en-CA" sz="1200" dirty="0" smtClean="0"/>
          </a:p>
          <a:p>
            <a:pPr>
              <a:defRPr/>
            </a:pPr>
            <a:endParaRPr lang="en-CA" sz="1200" dirty="0" smtClean="0"/>
          </a:p>
          <a:p>
            <a:pPr>
              <a:defRPr/>
            </a:pPr>
            <a:r>
              <a:rPr lang="en-CA" sz="1200" dirty="0" smtClean="0"/>
              <a:t>While </a:t>
            </a:r>
            <a:r>
              <a:rPr lang="en-CA" sz="1200" dirty="0"/>
              <a:t>the Policy and the Directive on Transfer Payments outline at a higher level the roles and responsibilities, and the controls you need to have in place, the Program Terms and Conditions outline the operational parameters of the </a:t>
            </a:r>
            <a:r>
              <a:rPr lang="en-CA" sz="1200" dirty="0" smtClean="0"/>
              <a:t>TP Program.</a:t>
            </a:r>
          </a:p>
          <a:p>
            <a:pPr marL="0" indent="0">
              <a:buFontTx/>
              <a:buNone/>
              <a:defRPr/>
            </a:pPr>
            <a:endParaRPr lang="en-CA" sz="1200" dirty="0" smtClean="0"/>
          </a:p>
          <a:p>
            <a:pPr marL="0" indent="0">
              <a:buFontTx/>
              <a:buNone/>
              <a:defRPr/>
            </a:pPr>
            <a:r>
              <a:rPr lang="en-CA" sz="1200" dirty="0" smtClean="0"/>
              <a:t>If </a:t>
            </a:r>
            <a:r>
              <a:rPr lang="en-CA" sz="1200" dirty="0"/>
              <a:t>we want to make changes to Program Terms and Conditions, we can go back to Treasury Board to get these changes approved. In some cases, if the changes are considered minor, the Minister can approve them as outlined in the Policy on Transfer Payments. </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12</a:t>
            </a:fld>
            <a:endParaRPr lang="en-CA"/>
          </a:p>
        </p:txBody>
      </p:sp>
    </p:spTree>
    <p:extLst>
      <p:ext uri="{BB962C8B-B14F-4D97-AF65-F5344CB8AC3E}">
        <p14:creationId xmlns:p14="http://schemas.microsoft.com/office/powerpoint/2010/main" val="341048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This and the following slides will review the key legal pieces that govern a TP Program.</a:t>
            </a:r>
          </a:p>
          <a:p>
            <a:pPr>
              <a:defRPr/>
            </a:pPr>
            <a:endParaRPr lang="en-CA" sz="1100" dirty="0" smtClean="0"/>
          </a:p>
          <a:p>
            <a:pPr>
              <a:defRPr/>
            </a:pPr>
            <a:r>
              <a:rPr lang="en-CA" sz="1100" dirty="0" smtClean="0"/>
              <a:t>Let’s review the authorities within </a:t>
            </a:r>
            <a:r>
              <a:rPr lang="en-CA" sz="1100" dirty="0"/>
              <a:t>the </a:t>
            </a:r>
            <a:r>
              <a:rPr lang="en-CA" sz="1100" dirty="0" smtClean="0"/>
              <a:t>FAA and how they relate to transfer payments at Health Canada. The following order is important to Health Canada, </a:t>
            </a:r>
            <a:r>
              <a:rPr lang="en-CA" sz="1100" b="1" dirty="0" smtClean="0"/>
              <a:t>and varies slightly from the diagram in the slide</a:t>
            </a:r>
            <a:r>
              <a:rPr lang="en-CA" sz="1100" dirty="0" smtClean="0"/>
              <a:t>: </a:t>
            </a:r>
            <a:endParaRPr lang="en-CA" sz="1100" dirty="0"/>
          </a:p>
          <a:p>
            <a:pPr>
              <a:defRPr/>
            </a:pPr>
            <a:endParaRPr lang="en-CA" sz="110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1100" b="1" dirty="0" smtClean="0"/>
              <a:t>Section </a:t>
            </a:r>
            <a:r>
              <a:rPr lang="en-CA" sz="1100" b="1" dirty="0"/>
              <a:t>32 </a:t>
            </a:r>
            <a:r>
              <a:rPr lang="en-CA" sz="1100" b="1" dirty="0" smtClean="0"/>
              <a:t>– Commitment Authority</a:t>
            </a:r>
            <a:r>
              <a:rPr lang="en-CA" sz="1100" b="0" dirty="0" smtClean="0"/>
              <a:t>:</a:t>
            </a:r>
            <a:r>
              <a:rPr lang="en-CA" sz="1100" dirty="0" smtClean="0"/>
              <a:t> When a delegated authority (i.e. Cost Centre Manager) signs off on </a:t>
            </a:r>
            <a:r>
              <a:rPr lang="en-CA" sz="1100" u="sng" dirty="0" smtClean="0"/>
              <a:t>Commitment Authority</a:t>
            </a:r>
            <a:r>
              <a:rPr lang="en-CA" sz="1100" u="none" dirty="0" smtClean="0"/>
              <a:t>,</a:t>
            </a:r>
            <a:r>
              <a:rPr lang="en-CA" sz="1100" dirty="0" smtClean="0"/>
              <a:t> they are confirming that there is enough money in the budget for a specific initiative. </a:t>
            </a:r>
          </a:p>
          <a:p>
            <a:pPr marL="457200" lvl="1" indent="0">
              <a:buFont typeface="Wingdings" panose="05000000000000000000" pitchFamily="2" charset="2"/>
              <a:buNone/>
              <a:defRPr/>
            </a:pPr>
            <a:endParaRPr lang="en-CA" sz="1100" dirty="0" smtClean="0"/>
          </a:p>
          <a:p>
            <a:pPr marL="628650" lvl="1" indent="-171450">
              <a:buFont typeface="Wingdings" panose="05000000000000000000" pitchFamily="2" charset="2"/>
              <a:buChar char="ü"/>
              <a:defRPr/>
            </a:pPr>
            <a:r>
              <a:rPr lang="en-CA" sz="1100" b="1" u="none" dirty="0" smtClean="0"/>
              <a:t>Expenditure </a:t>
            </a:r>
            <a:r>
              <a:rPr lang="en-CA" sz="1100" b="1" u="none" dirty="0"/>
              <a:t>Initiation </a:t>
            </a:r>
            <a:r>
              <a:rPr lang="en-CA" sz="1100" b="1" u="none" dirty="0" smtClean="0"/>
              <a:t>Authority</a:t>
            </a:r>
            <a:r>
              <a:rPr lang="en-CA" sz="1100" b="0" u="none" dirty="0" smtClean="0"/>
              <a:t>:</a:t>
            </a:r>
            <a:r>
              <a:rPr lang="en-CA" sz="1100" dirty="0" smtClean="0"/>
              <a:t> When </a:t>
            </a:r>
            <a:r>
              <a:rPr lang="en-CA" sz="1100" dirty="0"/>
              <a:t>a delegated authority </a:t>
            </a:r>
            <a:r>
              <a:rPr lang="en-CA" sz="1100" dirty="0" smtClean="0"/>
              <a:t>(i.e. ADM or AADM) signs </a:t>
            </a:r>
            <a:r>
              <a:rPr lang="en-CA" sz="1100" dirty="0"/>
              <a:t>off on </a:t>
            </a:r>
            <a:r>
              <a:rPr lang="en-CA" sz="1100" u="sng" dirty="0" smtClean="0"/>
              <a:t>Expenditure </a:t>
            </a:r>
            <a:r>
              <a:rPr lang="en-CA" sz="1100" u="sng" dirty="0"/>
              <a:t>Initiation Authority</a:t>
            </a:r>
            <a:r>
              <a:rPr lang="en-CA" sz="1100" dirty="0"/>
              <a:t>, they are confirming that it’s ok </a:t>
            </a:r>
            <a:r>
              <a:rPr lang="en-CA" sz="1100" dirty="0" smtClean="0"/>
              <a:t>for the department to </a:t>
            </a:r>
            <a:r>
              <a:rPr lang="en-CA" sz="1100" dirty="0"/>
              <a:t>enter into a legally binding </a:t>
            </a:r>
            <a:r>
              <a:rPr lang="en-CA" sz="1100" dirty="0" smtClean="0"/>
              <a:t>funding agreement </a:t>
            </a:r>
            <a:r>
              <a:rPr lang="en-CA" sz="1100" dirty="0"/>
              <a:t>that will result in </a:t>
            </a:r>
            <a:r>
              <a:rPr lang="en-CA" sz="1100" dirty="0" smtClean="0"/>
              <a:t>expenses being incurred to achieve expected results X, Y and Z.</a:t>
            </a:r>
          </a:p>
          <a:p>
            <a:pPr marL="457200" lvl="1" indent="0">
              <a:buFont typeface="Wingdings" panose="05000000000000000000" pitchFamily="2" charset="2"/>
              <a:buNone/>
              <a:defRPr/>
            </a:pPr>
            <a:endParaRPr lang="en-CA" sz="1100" dirty="0"/>
          </a:p>
          <a:p>
            <a:pPr marL="628650" lvl="1" indent="-171450">
              <a:buFont typeface="Wingdings" panose="05000000000000000000" pitchFamily="2" charset="2"/>
              <a:buChar char="ü"/>
              <a:defRPr/>
            </a:pPr>
            <a:r>
              <a:rPr lang="en-CA" sz="1100" b="1" kern="1200" dirty="0" smtClean="0">
                <a:solidFill>
                  <a:schemeClr val="tx1"/>
                </a:solidFill>
                <a:latin typeface="+mn-lt"/>
                <a:ea typeface="+mn-ea"/>
                <a:cs typeface="+mn-cs"/>
              </a:rPr>
              <a:t>Transaction Authority</a:t>
            </a:r>
            <a:r>
              <a:rPr lang="en-CA" sz="1100" kern="1200" dirty="0" smtClean="0">
                <a:solidFill>
                  <a:schemeClr val="tx1"/>
                </a:solidFill>
                <a:latin typeface="+mn-lt"/>
                <a:ea typeface="+mn-ea"/>
                <a:cs typeface="+mn-cs"/>
              </a:rPr>
              <a:t>: </a:t>
            </a:r>
            <a:r>
              <a:rPr lang="en-CA" sz="1100" dirty="0" smtClean="0"/>
              <a:t>When a delegated authority (i.e. DG or Director) signs off on </a:t>
            </a:r>
            <a:r>
              <a:rPr lang="en-CA" sz="1100" u="sng" dirty="0" smtClean="0"/>
              <a:t>Transaction Authority</a:t>
            </a:r>
            <a:r>
              <a:rPr lang="en-CA" sz="1100" dirty="0" smtClean="0"/>
              <a:t>, they are legally binding the department to a funding agreement with another organization.</a:t>
            </a:r>
          </a:p>
          <a:p>
            <a:pPr marL="457200" lvl="1" indent="0">
              <a:buFont typeface="Wingdings" panose="05000000000000000000" pitchFamily="2" charset="2"/>
              <a:buNone/>
              <a:defRPr/>
            </a:pPr>
            <a:endParaRPr lang="en-CA" sz="1100" dirty="0" smtClean="0"/>
          </a:p>
          <a:p>
            <a:pPr marL="628650" lvl="1" indent="-171450">
              <a:buFont typeface="Wingdings" panose="05000000000000000000" pitchFamily="2" charset="2"/>
              <a:buChar char="ü"/>
              <a:defRPr/>
            </a:pPr>
            <a:r>
              <a:rPr lang="en-CA" sz="1100" b="1" dirty="0" smtClean="0"/>
              <a:t>Section </a:t>
            </a:r>
            <a:r>
              <a:rPr lang="en-CA" sz="1100" b="1" dirty="0"/>
              <a:t>34 </a:t>
            </a:r>
            <a:r>
              <a:rPr lang="en-CA" sz="1100" b="1" dirty="0" smtClean="0"/>
              <a:t>– Certification Authority</a:t>
            </a:r>
            <a:r>
              <a:rPr lang="en-CA" sz="1100" dirty="0" smtClean="0"/>
              <a:t>: When a delegated authority (i.e. Cost Centre Manager) signs off on </a:t>
            </a:r>
            <a:r>
              <a:rPr lang="en-CA" sz="1100" b="0" u="sng" dirty="0" smtClean="0"/>
              <a:t>Certification Authority</a:t>
            </a:r>
            <a:r>
              <a:rPr lang="en-CA" sz="1100" dirty="0" smtClean="0"/>
              <a:t>, </a:t>
            </a:r>
            <a:r>
              <a:rPr lang="en-CA" sz="1100" dirty="0"/>
              <a:t>they are confirming that requirements have been met and are providing authorization for a payment to be made. </a:t>
            </a:r>
            <a:r>
              <a:rPr lang="en-CA" sz="1100" dirty="0" smtClean="0"/>
              <a:t>Authorization is normally</a:t>
            </a:r>
            <a:r>
              <a:rPr lang="en-CA" sz="1100" baseline="0" dirty="0" smtClean="0"/>
              <a:t> </a:t>
            </a:r>
            <a:r>
              <a:rPr lang="en-CA" sz="1100" dirty="0" smtClean="0"/>
              <a:t>based </a:t>
            </a:r>
            <a:r>
              <a:rPr lang="en-CA" sz="1100" dirty="0"/>
              <a:t>on one of two things:</a:t>
            </a:r>
          </a:p>
          <a:p>
            <a:pPr marL="1085850" lvl="2" indent="-171450">
              <a:buFont typeface="Arial" panose="020B0604020202020204" pitchFamily="34" charset="0"/>
              <a:buChar char="•"/>
              <a:defRPr/>
            </a:pPr>
            <a:r>
              <a:rPr lang="en-CA" sz="1100" dirty="0"/>
              <a:t>an approved work plan and forecast of cash flow requirements </a:t>
            </a:r>
            <a:r>
              <a:rPr lang="en-CA" sz="1100" dirty="0" smtClean="0"/>
              <a:t>(for </a:t>
            </a:r>
            <a:r>
              <a:rPr lang="en-CA" sz="1100" dirty="0"/>
              <a:t>a funding agreement that provides advance payments); </a:t>
            </a:r>
            <a:r>
              <a:rPr lang="en-CA" sz="1100" dirty="0" smtClean="0"/>
              <a:t>or </a:t>
            </a:r>
            <a:endParaRPr lang="en-CA" sz="1100" dirty="0"/>
          </a:p>
          <a:p>
            <a:pPr marL="1085850" lvl="2" indent="-171450">
              <a:buFont typeface="Arial" panose="020B0604020202020204" pitchFamily="34" charset="0"/>
              <a:buChar char="•"/>
              <a:defRPr/>
            </a:pPr>
            <a:r>
              <a:rPr lang="en-CA" sz="1100" dirty="0"/>
              <a:t>an approved progress report demonstrating what work has been accomplished so far, as well as a record of expenditure which outlines the eligible expenses incurred </a:t>
            </a:r>
            <a:r>
              <a:rPr lang="en-CA" sz="1100" dirty="0" smtClean="0"/>
              <a:t>(for </a:t>
            </a:r>
            <a:r>
              <a:rPr lang="en-CA" sz="1100" dirty="0"/>
              <a:t>a funding agreement that provides </a:t>
            </a:r>
            <a:r>
              <a:rPr lang="en-CA" sz="1100" dirty="0" smtClean="0"/>
              <a:t>reimbursement payments) </a:t>
            </a:r>
            <a:endParaRPr lang="en-CA" sz="1100" dirty="0"/>
          </a:p>
          <a:p>
            <a:pPr marL="228600">
              <a:buFont typeface="Arial" panose="020B0604020202020204" pitchFamily="34" charset="0"/>
              <a:buNone/>
              <a:defRPr/>
            </a:pPr>
            <a:r>
              <a:rPr lang="en-CA" sz="1100" dirty="0"/>
              <a:t>	</a:t>
            </a:r>
          </a:p>
          <a:p>
            <a:pPr marL="628650" lvl="1" indent="-171450">
              <a:buFont typeface="Wingdings" panose="05000000000000000000" pitchFamily="2" charset="2"/>
              <a:buChar char="ü"/>
              <a:defRPr/>
            </a:pPr>
            <a:r>
              <a:rPr lang="en-CA" sz="1100" b="1" dirty="0" smtClean="0"/>
              <a:t>Section </a:t>
            </a:r>
            <a:r>
              <a:rPr lang="en-CA" sz="1100" b="1" dirty="0"/>
              <a:t>33 </a:t>
            </a:r>
            <a:r>
              <a:rPr lang="en-CA" sz="1100" b="1" dirty="0" smtClean="0"/>
              <a:t>– Payment Authority</a:t>
            </a:r>
            <a:r>
              <a:rPr lang="en-CA" sz="1100" dirty="0" smtClean="0"/>
              <a:t>: When a delegated authority (i.e. Finance Officer in CFOB) signs off on </a:t>
            </a:r>
            <a:r>
              <a:rPr lang="en-CA" sz="1100" b="0" u="sng" dirty="0" smtClean="0"/>
              <a:t>Payment Authority</a:t>
            </a:r>
            <a:r>
              <a:rPr lang="en-CA" sz="1100" dirty="0" smtClean="0"/>
              <a:t>, they are confirming, via Section 33 checklist, that everything is in accordance with the FAA (i.e.</a:t>
            </a:r>
            <a:r>
              <a:rPr lang="en-CA" sz="1100" baseline="0" dirty="0" smtClean="0"/>
              <a:t> </a:t>
            </a:r>
            <a:r>
              <a:rPr lang="en-CA" sz="1100" dirty="0" smtClean="0"/>
              <a:t>valid </a:t>
            </a:r>
            <a:r>
              <a:rPr lang="en-CA" sz="1100" dirty="0"/>
              <a:t>agreement in </a:t>
            </a:r>
            <a:r>
              <a:rPr lang="en-CA" sz="1100" dirty="0" smtClean="0"/>
              <a:t>place; signatures by proper delegated authorities</a:t>
            </a:r>
            <a:r>
              <a:rPr lang="en-CA" sz="1100" baseline="0" dirty="0" smtClean="0"/>
              <a:t> with </a:t>
            </a:r>
            <a:r>
              <a:rPr lang="en-CA" sz="1100" dirty="0" smtClean="0"/>
              <a:t>active </a:t>
            </a:r>
            <a:r>
              <a:rPr lang="en-CA" sz="1100" dirty="0"/>
              <a:t>specimen signature </a:t>
            </a:r>
            <a:r>
              <a:rPr lang="en-CA" sz="1100" dirty="0" smtClean="0"/>
              <a:t>cards; etc.)</a:t>
            </a:r>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13</a:t>
            </a:fld>
            <a:endParaRPr lang="en-CA"/>
          </a:p>
        </p:txBody>
      </p:sp>
    </p:spTree>
    <p:extLst>
      <p:ext uri="{BB962C8B-B14F-4D97-AF65-F5344CB8AC3E}">
        <p14:creationId xmlns:p14="http://schemas.microsoft.com/office/powerpoint/2010/main" val="106461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200" dirty="0"/>
              <a:t>This is the </a:t>
            </a:r>
            <a:r>
              <a:rPr lang="en-CA" altLang="en-US" sz="1200" dirty="0" smtClean="0"/>
              <a:t>G&amp;C Program Lifecycle Wheel developed </a:t>
            </a:r>
            <a:r>
              <a:rPr lang="en-CA" altLang="en-US" sz="1200" dirty="0"/>
              <a:t>by Treasury </a:t>
            </a:r>
            <a:r>
              <a:rPr lang="en-CA" altLang="en-US" sz="1200" dirty="0" smtClean="0"/>
              <a:t>Board. It</a:t>
            </a:r>
            <a:r>
              <a:rPr lang="en-CA" altLang="en-US" sz="1200" baseline="0" dirty="0" smtClean="0"/>
              <a:t> </a:t>
            </a:r>
            <a:r>
              <a:rPr lang="en-CA" altLang="en-US" sz="1200" baseline="0" dirty="0"/>
              <a:t>is divided into 5 key stages: </a:t>
            </a:r>
            <a:endParaRPr lang="en-CA" altLang="en-US" sz="1200" dirty="0"/>
          </a:p>
          <a:p>
            <a:endParaRPr lang="en-CA" altLang="en-US" sz="1200" dirty="0"/>
          </a:p>
          <a:p>
            <a:r>
              <a:rPr lang="en-CA" altLang="en-US" sz="1200" b="1" dirty="0" smtClean="0"/>
              <a:t>Program Design</a:t>
            </a:r>
          </a:p>
          <a:p>
            <a:r>
              <a:rPr lang="en-CA" altLang="en-US" sz="1200" b="1" dirty="0" smtClean="0"/>
              <a:t>Receipt and Assessment of Funding Requests </a:t>
            </a:r>
            <a:endParaRPr lang="en-CA" altLang="en-US" sz="1200" b="1" baseline="0" dirty="0" smtClean="0"/>
          </a:p>
          <a:p>
            <a:r>
              <a:rPr lang="en-CA" altLang="en-US" sz="1200" b="1" dirty="0" smtClean="0"/>
              <a:t>Funding Decision and Agreement </a:t>
            </a:r>
          </a:p>
          <a:p>
            <a:r>
              <a:rPr lang="en-CA" altLang="en-US" sz="1200" b="1" dirty="0" smtClean="0"/>
              <a:t>Funding Agreement Administration</a:t>
            </a:r>
          </a:p>
          <a:p>
            <a:r>
              <a:rPr lang="en-CA" altLang="en-US" sz="1200" b="1" dirty="0" smtClean="0"/>
              <a:t>Assessment of Program Outcomes</a:t>
            </a:r>
            <a:r>
              <a:rPr lang="en-CA" altLang="en-US" sz="1200" dirty="0" smtClean="0"/>
              <a:t> </a:t>
            </a:r>
            <a:endParaRPr lang="en-CA" altLang="en-US" sz="1200" b="1" baseline="0" dirty="0" smtClean="0"/>
          </a:p>
          <a:p>
            <a:endParaRPr lang="en-CA" altLang="en-US"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smtClean="0"/>
              <a:t>The next few slides will go through these stages in a bit more detail.</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14</a:t>
            </a:fld>
            <a:endParaRPr lang="en-CA"/>
          </a:p>
        </p:txBody>
      </p:sp>
    </p:spTree>
    <p:extLst>
      <p:ext uri="{BB962C8B-B14F-4D97-AF65-F5344CB8AC3E}">
        <p14:creationId xmlns:p14="http://schemas.microsoft.com/office/powerpoint/2010/main" val="364603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b="0" baseline="0" dirty="0" smtClean="0"/>
              <a:t>Program Design starts when drafting a Memorandum To Cabinet, and continues all the way through to drafting Program Terms and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b="0" baseline="0" dirty="0" smtClean="0"/>
          </a:p>
          <a:p>
            <a:r>
              <a:rPr lang="en-CA" dirty="0" smtClean="0"/>
              <a:t>Other</a:t>
            </a:r>
            <a:r>
              <a:rPr lang="en-CA" baseline="0" dirty="0" smtClean="0"/>
              <a:t> questions to consider at the Program Design stage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Why </a:t>
            </a:r>
            <a:r>
              <a:rPr lang="en-CA" dirty="0"/>
              <a:t>do we need this </a:t>
            </a:r>
            <a:r>
              <a:rPr lang="en-CA" dirty="0" smtClean="0"/>
              <a:t>TP Program</a:t>
            </a:r>
            <a:r>
              <a:rPr lang="en-CA" dirty="0"/>
              <a:t>? Is there evidence to support our need? </a:t>
            </a:r>
            <a:r>
              <a:rPr lang="en-CA" dirty="0" smtClean="0"/>
              <a:t>Who </a:t>
            </a:r>
            <a:r>
              <a:rPr lang="en-CA" dirty="0"/>
              <a:t>are we trying to reach? Is there a target population we should focus on? </a:t>
            </a:r>
            <a:r>
              <a:rPr lang="en-CA" dirty="0" smtClean="0"/>
              <a:t>Are there specific geographical areas we should focus on? Is </a:t>
            </a:r>
            <a:r>
              <a:rPr lang="en-CA" dirty="0"/>
              <a:t>similar work being done elsewhere? </a:t>
            </a:r>
            <a:r>
              <a:rPr lang="en-CA" dirty="0" smtClean="0"/>
              <a:t>What </a:t>
            </a:r>
            <a:r>
              <a:rPr lang="en-CA" dirty="0"/>
              <a:t>are some best practices? What results are we looking for short </a:t>
            </a:r>
            <a:r>
              <a:rPr lang="en-CA" dirty="0" smtClean="0"/>
              <a:t>term, medium term </a:t>
            </a:r>
            <a:r>
              <a:rPr lang="en-CA" dirty="0"/>
              <a:t>and long term? </a:t>
            </a:r>
            <a:r>
              <a:rPr lang="en-CA" dirty="0" smtClean="0"/>
              <a:t>How </a:t>
            </a:r>
            <a:r>
              <a:rPr lang="en-CA" dirty="0"/>
              <a:t>will we measure results? What information will we need to collect?  </a:t>
            </a:r>
            <a:endParaRPr lang="en-US" dirty="0"/>
          </a:p>
          <a:p>
            <a:endParaRPr lang="en-CA" dirty="0"/>
          </a:p>
          <a:p>
            <a:r>
              <a:rPr lang="en-CA" dirty="0" smtClean="0"/>
              <a:t>When </a:t>
            </a:r>
            <a:r>
              <a:rPr lang="en-CA" dirty="0"/>
              <a:t>a </a:t>
            </a:r>
            <a:r>
              <a:rPr lang="en-CA" dirty="0" smtClean="0"/>
              <a:t>TP Program </a:t>
            </a:r>
            <a:r>
              <a:rPr lang="en-CA" dirty="0"/>
              <a:t>isn’t well thought out, it can be very difficult to figure out the best path to achieving positive and impactful results.</a:t>
            </a:r>
            <a:endParaRPr lang="en-US" dirty="0"/>
          </a:p>
          <a:p>
            <a:endParaRPr lang="en-CA" dirty="0"/>
          </a:p>
          <a:p>
            <a:r>
              <a:rPr lang="en-CA" altLang="en-US" sz="1200" dirty="0" smtClean="0"/>
              <a:t>Once a TP</a:t>
            </a:r>
            <a:r>
              <a:rPr lang="en-CA" altLang="en-US" sz="1200" baseline="0" dirty="0" smtClean="0"/>
              <a:t> </a:t>
            </a:r>
            <a:r>
              <a:rPr lang="en-CA" altLang="en-US" sz="1200" dirty="0" smtClean="0"/>
              <a:t>Program is in place, the next step is to market/promote it for delivery by eligible individuals/organizations. These individuals/organizations will carry out the work required in order to achieve the objectives of the TP Program. The main mechanism to market a TP Program is through an online competitive Call for Proposals. </a:t>
            </a: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15</a:t>
            </a:fld>
            <a:endParaRPr lang="en-CA"/>
          </a:p>
        </p:txBody>
      </p:sp>
    </p:spTree>
    <p:extLst>
      <p:ext uri="{BB962C8B-B14F-4D97-AF65-F5344CB8AC3E}">
        <p14:creationId xmlns:p14="http://schemas.microsoft.com/office/powerpoint/2010/main" val="113700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GETTING PROPOSALS</a:t>
            </a:r>
          </a:p>
          <a:p>
            <a:r>
              <a:rPr lang="en-CA" dirty="0" smtClean="0"/>
              <a:t>Funding requests (aka, project proposals) come to the department by various</a:t>
            </a:r>
            <a:r>
              <a:rPr lang="en-CA" baseline="0" dirty="0" smtClean="0"/>
              <a:t> channels.</a:t>
            </a:r>
          </a:p>
          <a:p>
            <a:endParaRPr lang="en-US" dirty="0"/>
          </a:p>
          <a:p>
            <a:r>
              <a:rPr lang="en-CA" dirty="0"/>
              <a:t>Sometimes people in the </a:t>
            </a:r>
            <a:r>
              <a:rPr lang="en-CA" dirty="0" smtClean="0"/>
              <a:t>community </a:t>
            </a:r>
            <a:r>
              <a:rPr lang="en-CA" dirty="0"/>
              <a:t>have </a:t>
            </a:r>
            <a:r>
              <a:rPr lang="en-CA" dirty="0" smtClean="0"/>
              <a:t>great ideas so they send project proposals directly </a:t>
            </a:r>
            <a:r>
              <a:rPr lang="en-CA" dirty="0"/>
              <a:t>to the Minister of </a:t>
            </a:r>
            <a:r>
              <a:rPr lang="en-CA" dirty="0" smtClean="0"/>
              <a:t>Health. These </a:t>
            </a:r>
            <a:r>
              <a:rPr lang="en-CA" dirty="0"/>
              <a:t>are called </a:t>
            </a:r>
            <a:r>
              <a:rPr lang="en-CA" b="1" u="sng" dirty="0"/>
              <a:t>unsolicited proposals</a:t>
            </a:r>
            <a:r>
              <a:rPr lang="en-CA" dirty="0" smtClean="0"/>
              <a:t>.</a:t>
            </a:r>
          </a:p>
          <a:p>
            <a:endParaRPr lang="en-CA" dirty="0">
              <a:cs typeface="Calibri"/>
            </a:endParaRPr>
          </a:p>
          <a:p>
            <a:r>
              <a:rPr lang="en-CA" dirty="0" smtClean="0"/>
              <a:t>Then </a:t>
            </a:r>
            <a:r>
              <a:rPr lang="en-CA" dirty="0"/>
              <a:t>there are times when we participate in </a:t>
            </a:r>
            <a:r>
              <a:rPr lang="en-CA" b="1" u="sng" dirty="0" smtClean="0"/>
              <a:t>proposal </a:t>
            </a:r>
            <a:r>
              <a:rPr lang="en-CA" b="1" u="sng" dirty="0"/>
              <a:t>development</a:t>
            </a:r>
            <a:r>
              <a:rPr lang="en-CA" dirty="0"/>
              <a:t>. This is a very common practice here at Health Canada because we have a lot of </a:t>
            </a:r>
            <a:r>
              <a:rPr lang="en-CA" dirty="0" smtClean="0"/>
              <a:t>TP Programs </a:t>
            </a:r>
            <a:r>
              <a:rPr lang="en-CA" dirty="0"/>
              <a:t>with a named recipient. In those Program Terms and Conditions, only 1 eligible recipient is specified, meaning all program funds go to that 1 recipient to carry out specific activities. So if we know that their funding agreement is expiring soon, we will start talking to them about their next piece of </a:t>
            </a:r>
            <a:r>
              <a:rPr lang="en-CA" dirty="0" smtClean="0"/>
              <a:t>work/their </a:t>
            </a:r>
            <a:r>
              <a:rPr lang="en-CA" dirty="0"/>
              <a:t>next agreement. A lot of back and forth and negotiation usually takes place to develop </a:t>
            </a:r>
            <a:r>
              <a:rPr lang="en-CA" dirty="0" smtClean="0"/>
              <a:t>a </a:t>
            </a:r>
            <a:r>
              <a:rPr lang="en-CA" dirty="0"/>
              <a:t>draft proposal and work </a:t>
            </a:r>
            <a:r>
              <a:rPr lang="en-CA" dirty="0" smtClean="0"/>
              <a:t>plan.</a:t>
            </a:r>
          </a:p>
          <a:p>
            <a:endParaRPr lang="en-CA" dirty="0">
              <a:cs typeface="Calibri"/>
            </a:endParaRPr>
          </a:p>
          <a:p>
            <a:r>
              <a:rPr lang="en-CA" dirty="0"/>
              <a:t>For our multi-project </a:t>
            </a:r>
            <a:r>
              <a:rPr lang="en-CA" dirty="0" smtClean="0"/>
              <a:t>TP Programs </a:t>
            </a:r>
            <a:r>
              <a:rPr lang="en-CA" dirty="0"/>
              <a:t>we do something called a </a:t>
            </a:r>
            <a:r>
              <a:rPr lang="en-CA" b="1" u="sng" dirty="0"/>
              <a:t>Call for Proposals (CFP)</a:t>
            </a:r>
            <a:r>
              <a:rPr lang="en-CA" dirty="0"/>
              <a:t>. This is where we launch a competitive process out to the public, something like a job posting. </a:t>
            </a:r>
            <a:r>
              <a:rPr lang="en-CA" dirty="0" smtClean="0"/>
              <a:t>Individuals </a:t>
            </a:r>
            <a:r>
              <a:rPr lang="en-CA" dirty="0"/>
              <a:t>or organizations will apply and we review the proposals and pick the ones that we are interested in funding. This process takes more time in terms of planning.  </a:t>
            </a:r>
            <a:endParaRPr lang="en-CA" dirty="0">
              <a:cs typeface="Calibri"/>
            </a:endParaRPr>
          </a:p>
          <a:p>
            <a:endParaRPr lang="en-CA" dirty="0" smtClean="0"/>
          </a:p>
          <a:p>
            <a:r>
              <a:rPr lang="en-CA" dirty="0" smtClean="0"/>
              <a:t>Here </a:t>
            </a:r>
            <a:r>
              <a:rPr lang="en-CA" dirty="0"/>
              <a:t>are some options for Calls: </a:t>
            </a:r>
            <a:endParaRPr lang="en-CA" dirty="0" smtClean="0"/>
          </a:p>
          <a:p>
            <a:endParaRPr lang="en-CA" dirty="0">
              <a:cs typeface="Calibri"/>
            </a:endParaRPr>
          </a:p>
          <a:p>
            <a:r>
              <a:rPr lang="en-CA" dirty="0"/>
              <a:t>-There is the </a:t>
            </a:r>
            <a:r>
              <a:rPr lang="en-CA" u="sng" dirty="0"/>
              <a:t>Public Call for Proposals</a:t>
            </a:r>
            <a:r>
              <a:rPr lang="en-CA" dirty="0"/>
              <a:t> – where we post on our website and anyone that fits the parameters and policy intent can apply. i.e. we are looking at funding non-profit organisations that are in rural communities to do XYZ</a:t>
            </a:r>
            <a:r>
              <a:rPr lang="en-CA" dirty="0" smtClean="0"/>
              <a:t>.</a:t>
            </a:r>
          </a:p>
          <a:p>
            <a:endParaRPr lang="en-CA" dirty="0">
              <a:cs typeface="Calibri"/>
            </a:endParaRPr>
          </a:p>
          <a:p>
            <a:r>
              <a:rPr lang="en-CA" dirty="0"/>
              <a:t>-Alternatively, there is the </a:t>
            </a:r>
            <a:r>
              <a:rPr lang="en-CA" u="sng" dirty="0"/>
              <a:t>Targeted or </a:t>
            </a:r>
            <a:r>
              <a:rPr lang="en-CA" u="sng" dirty="0" smtClean="0"/>
              <a:t>Directed </a:t>
            </a:r>
            <a:r>
              <a:rPr lang="en-CA" u="sng" dirty="0"/>
              <a:t>Call for Proposals</a:t>
            </a:r>
            <a:r>
              <a:rPr lang="en-CA" dirty="0"/>
              <a:t> – this can be used if we feel that our policy intent is best achieved through a specific type of organization. For example, we may target a Call only to universities. We can reach out to them directly and say Health Canada is doing this Call and if you are interested in applying here are the parameters. We can target the call even more if we know that only 6 universities deal with the specific issue we are looking to fund. </a:t>
            </a:r>
            <a:endParaRPr lang="en-CA" dirty="0">
              <a:cs typeface="Calibri"/>
            </a:endParaRPr>
          </a:p>
          <a:p>
            <a:endParaRPr lang="en-CA" dirty="0">
              <a:cs typeface="Calibri"/>
            </a:endParaRPr>
          </a:p>
          <a:p>
            <a:r>
              <a:rPr lang="en-CA" dirty="0"/>
              <a:t>When we are </a:t>
            </a:r>
            <a:r>
              <a:rPr lang="en-CA" dirty="0" smtClean="0"/>
              <a:t>planning for a Call, </a:t>
            </a:r>
            <a:r>
              <a:rPr lang="en-CA" dirty="0"/>
              <a:t>there is a lot to </a:t>
            </a:r>
            <a:r>
              <a:rPr lang="en-CA" dirty="0" smtClean="0"/>
              <a:t>consider.</a:t>
            </a:r>
            <a:r>
              <a:rPr lang="en-CA" baseline="0" dirty="0" smtClean="0"/>
              <a:t> For example:</a:t>
            </a:r>
            <a:endParaRPr lang="en-CA" dirty="0" smtClean="0"/>
          </a:p>
          <a:p>
            <a:endParaRPr lang="en-CA" dirty="0" smtClean="0"/>
          </a:p>
          <a:p>
            <a:r>
              <a:rPr lang="en-CA" dirty="0" smtClean="0"/>
              <a:t>What </a:t>
            </a:r>
            <a:r>
              <a:rPr lang="en-CA" dirty="0"/>
              <a:t>are we trying to achieve with this particular Call? Is there a political push or ministerial influence? What specific policy piece(s) are we trying to move forward? Are we focusing on achieving just one of the program’s objectives, or all of them? Are we looking at big orgs or are we looking at smaller ones? Maybe we are interested in geographic distribution, or are we looking at top scorers following our assessment? If we are looking at geographic distribution, maybe the organization won’t have the highest score, but we still want to fund </a:t>
            </a:r>
            <a:r>
              <a:rPr lang="en-CA" dirty="0" smtClean="0"/>
              <a:t>it </a:t>
            </a:r>
            <a:r>
              <a:rPr lang="en-CA" dirty="0"/>
              <a:t>because </a:t>
            </a:r>
            <a:r>
              <a:rPr lang="en-CA" dirty="0" smtClean="0"/>
              <a:t>it was </a:t>
            </a:r>
            <a:r>
              <a:rPr lang="en-CA" dirty="0"/>
              <a:t>the only one in the North West Territories that applied and our intent was to spread projects all across Canada. </a:t>
            </a:r>
            <a:endParaRPr lang="en-CA" dirty="0" smtClean="0"/>
          </a:p>
          <a:p>
            <a:endParaRPr lang="en-CA" dirty="0">
              <a:cs typeface="Calibri"/>
            </a:endParaRPr>
          </a:p>
          <a:p>
            <a:r>
              <a:rPr lang="en-CA" dirty="0"/>
              <a:t>Once we’ve answered these and many other questions, we should have a clear idea what our Call and our Call materials will look like. The next step is to get ADM approval to launch the Call, and to give the Minister’s Office a heads up. </a:t>
            </a:r>
            <a:endParaRPr lang="en-CA" dirty="0">
              <a:cs typeface="Calibri"/>
            </a:endParaRPr>
          </a:p>
          <a:p>
            <a:r>
              <a:rPr lang="en-CA" dirty="0"/>
              <a:t>Once we get the green light we can complete all Call materials in both official languages. Key documents include the Application Form and our Assessment Form. Finally, once materials are ready, the Call can be launched. It can be opened for a couple of weeks or a couple of months, or it can even be a continuous intake process. </a:t>
            </a:r>
            <a:endParaRPr lang="en-CA" dirty="0" smtClean="0"/>
          </a:p>
          <a:p>
            <a:endParaRPr lang="en-CA" dirty="0">
              <a:cs typeface="Calibri"/>
            </a:endParaRPr>
          </a:p>
          <a:p>
            <a:r>
              <a:rPr lang="en-CA" b="1" dirty="0"/>
              <a:t>Note</a:t>
            </a:r>
            <a:r>
              <a:rPr lang="en-CA" dirty="0"/>
              <a:t> that during a Call for Proposals there is no communication between the department and applicants. We will acknowledge receipt of their application via email, but that’s it. The next time they should be hearing from us is once we’ve decided to fund them or not.</a:t>
            </a:r>
          </a:p>
          <a:p>
            <a:endParaRPr lang="en-CA" dirty="0">
              <a:cs typeface="Calibri"/>
            </a:endParaRPr>
          </a:p>
          <a:p>
            <a:r>
              <a:rPr lang="en-CA" b="1" dirty="0" smtClean="0">
                <a:cs typeface="Calibri"/>
              </a:rPr>
              <a:t>ASSESSING PROPOSALS</a:t>
            </a:r>
            <a:endParaRPr lang="en-CA" b="1" dirty="0">
              <a:cs typeface="Calibri"/>
            </a:endParaRPr>
          </a:p>
          <a:p>
            <a:r>
              <a:rPr lang="en-CA" dirty="0"/>
              <a:t>When we launch a Call we can get anywhere from 10 to hundreds of proposals. That’s why it’s </a:t>
            </a:r>
            <a:r>
              <a:rPr lang="en-CA" b="1" dirty="0"/>
              <a:t>so important </a:t>
            </a:r>
            <a:r>
              <a:rPr lang="en-CA" dirty="0"/>
              <a:t>to have a proper system (i.e. master Excel spreadsheet) in place to track everything that comes in.</a:t>
            </a:r>
          </a:p>
          <a:p>
            <a:endParaRPr lang="en-CA" dirty="0" smtClean="0"/>
          </a:p>
          <a:p>
            <a:r>
              <a:rPr lang="en-CA" dirty="0" smtClean="0"/>
              <a:t>Our </a:t>
            </a:r>
            <a:r>
              <a:rPr lang="en-CA" dirty="0"/>
              <a:t>assessment process can have a number of different layers</a:t>
            </a:r>
            <a:r>
              <a:rPr lang="en-CA" dirty="0" smtClean="0"/>
              <a:t>.</a:t>
            </a:r>
          </a:p>
          <a:p>
            <a:endParaRPr lang="en-CA" dirty="0"/>
          </a:p>
          <a:p>
            <a:r>
              <a:rPr lang="en-CA" dirty="0" smtClean="0"/>
              <a:t>-We </a:t>
            </a:r>
            <a:r>
              <a:rPr lang="en-CA" dirty="0"/>
              <a:t>can start with an initial screening process to determine quick things like, did they respect the application deadline? did they answer all the questions? did they attach everything we asked for?</a:t>
            </a:r>
          </a:p>
          <a:p>
            <a:pPr marL="0" indent="0">
              <a:buFontTx/>
              <a:buNone/>
            </a:pPr>
            <a:endParaRPr lang="en-CA" dirty="0" smtClean="0"/>
          </a:p>
          <a:p>
            <a:pPr marL="0" indent="0">
              <a:buFontTx/>
              <a:buNone/>
            </a:pPr>
            <a:r>
              <a:rPr lang="en-CA" dirty="0" smtClean="0"/>
              <a:t>-Then </a:t>
            </a:r>
            <a:r>
              <a:rPr lang="en-CA" dirty="0"/>
              <a:t>we can move on to a more fulsome </a:t>
            </a:r>
            <a:r>
              <a:rPr lang="en-CA" u="sng" dirty="0"/>
              <a:t>assessment</a:t>
            </a:r>
            <a:r>
              <a:rPr lang="en-CA" dirty="0"/>
              <a:t>. Typically we have one person from program and one person from policy to look at each proposal and score them. Other times we may need to bring experts on board and create a review committee. We would have thought about the assessment criteria and the scoring method before we even </a:t>
            </a:r>
            <a:r>
              <a:rPr lang="en-CA" dirty="0" smtClean="0"/>
              <a:t>launched </a:t>
            </a:r>
            <a:r>
              <a:rPr lang="en-CA" dirty="0"/>
              <a:t>the Call to ensure consistency in the assessments. We also want to have any special circumstances outlined in advance. For example, if we want equal distribution across the country there might be some language in the Call materials that says “special consideration will be given to geographic distribution”. This provides us some flexibility when we score </a:t>
            </a:r>
            <a:r>
              <a:rPr lang="en-CA" dirty="0" smtClean="0"/>
              <a:t>project proposals </a:t>
            </a:r>
            <a:r>
              <a:rPr lang="en-CA" dirty="0"/>
              <a:t>and all the top scorers are from two provinces only. Since we cannot just fund projects in these two provinces, we need to look at lower scoring projects in the other provinces to get the geographic distribution we are looking for. </a:t>
            </a:r>
            <a:endParaRPr lang="en-CA" dirty="0" smtClean="0"/>
          </a:p>
          <a:p>
            <a:pPr marL="171450" indent="-171450">
              <a:buFontTx/>
              <a:buChar char="-"/>
            </a:pPr>
            <a:endParaRPr lang="en-CA" dirty="0"/>
          </a:p>
          <a:p>
            <a:r>
              <a:rPr lang="en-CA" dirty="0" smtClean="0"/>
              <a:t>-If </a:t>
            </a:r>
            <a:r>
              <a:rPr lang="en-CA" dirty="0"/>
              <a:t>the policy idea or Call is too broad, we could end up with 500 proposals to assess. To help narrow down the number of proposals, we may ask for a </a:t>
            </a:r>
            <a:r>
              <a:rPr lang="en-CA" u="sng" dirty="0"/>
              <a:t>Letter of Intent (LOI)</a:t>
            </a:r>
            <a:r>
              <a:rPr lang="en-CA" dirty="0"/>
              <a:t> first. This is a short 2-3 page submission which very briefly outlines the project idea and implementation. We review the LOIs and invite only those we select to submit a full proposal. This may seem like a lot more work upfront, but you don’t want to be reviewing 500 full proposals when you know you can only fund 30 projects. This is usually a good approach when the policy idea is something new and where we have no idea what the uptake will be like. </a:t>
            </a:r>
            <a:endParaRPr lang="en-CA" dirty="0" smtClean="0"/>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smtClean="0"/>
              <a:t>-Once we have assessed all the proposals, it is time to make a recommendation to the ADM/AADM regarding the projects selected for funding. This is done using the Funding Approval Form (aka, the FAF). </a:t>
            </a:r>
            <a:endParaRPr lang="en-CA" dirty="0"/>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16</a:t>
            </a:fld>
            <a:endParaRPr lang="en-CA"/>
          </a:p>
        </p:txBody>
      </p:sp>
    </p:spTree>
    <p:extLst>
      <p:ext uri="{BB962C8B-B14F-4D97-AF65-F5344CB8AC3E}">
        <p14:creationId xmlns:p14="http://schemas.microsoft.com/office/powerpoint/2010/main" val="425349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t>Only </a:t>
            </a:r>
            <a:r>
              <a:rPr lang="en-CA" b="1" dirty="0"/>
              <a:t>once </a:t>
            </a:r>
            <a:r>
              <a:rPr lang="en-CA" b="1" dirty="0" smtClean="0"/>
              <a:t>a </a:t>
            </a:r>
            <a:r>
              <a:rPr lang="en-CA" b="1" dirty="0"/>
              <a:t>FAF is signed by the </a:t>
            </a:r>
            <a:r>
              <a:rPr lang="en-CA" b="1" dirty="0" smtClean="0"/>
              <a:t>ADM/AADM</a:t>
            </a:r>
            <a:r>
              <a:rPr lang="en-CA" b="0" dirty="0" smtClean="0"/>
              <a:t>, providing </a:t>
            </a:r>
            <a:r>
              <a:rPr lang="en-CA" dirty="0" smtClean="0"/>
              <a:t>Expenditure Initiation Authority, can </a:t>
            </a:r>
            <a:r>
              <a:rPr lang="en-CA" dirty="0"/>
              <a:t>we advise the successful </a:t>
            </a:r>
            <a:r>
              <a:rPr lang="en-CA" dirty="0" smtClean="0"/>
              <a:t>applicant </a:t>
            </a:r>
            <a:r>
              <a:rPr lang="en-CA" dirty="0"/>
              <a:t>and begin </a:t>
            </a:r>
            <a:r>
              <a:rPr lang="en-CA" dirty="0" smtClean="0"/>
              <a:t>negotiations to set up a legally-binding funding agreement.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smtClean="0"/>
              <a:t>Administrative </a:t>
            </a:r>
            <a:r>
              <a:rPr lang="en-CA" dirty="0"/>
              <a:t>details involve getting all the necessary information we need in order to do business with the </a:t>
            </a:r>
            <a:r>
              <a:rPr lang="en-CA" dirty="0" smtClean="0"/>
              <a:t>successful applicant, such as direct </a:t>
            </a:r>
            <a:r>
              <a:rPr lang="en-CA" dirty="0"/>
              <a:t>deposit </a:t>
            </a:r>
            <a:r>
              <a:rPr lang="en-CA" dirty="0" smtClean="0"/>
              <a:t>information for payments.</a:t>
            </a:r>
          </a:p>
          <a:p>
            <a:r>
              <a:rPr lang="en-CA" dirty="0"/>
              <a:t>  </a:t>
            </a:r>
          </a:p>
          <a:p>
            <a:r>
              <a:rPr lang="en-CA" dirty="0" smtClean="0"/>
              <a:t>A Risk Assessment (aka, General Assessment) is conducted on </a:t>
            </a:r>
            <a:r>
              <a:rPr lang="en-CA" dirty="0"/>
              <a:t>the </a:t>
            </a:r>
            <a:r>
              <a:rPr lang="en-CA" dirty="0" smtClean="0"/>
              <a:t>successful applicant and </a:t>
            </a:r>
            <a:r>
              <a:rPr lang="en-CA" dirty="0"/>
              <a:t>the project </a:t>
            </a:r>
            <a:r>
              <a:rPr lang="en-CA" dirty="0" smtClean="0"/>
              <a:t>and determines such things as the frequency of </a:t>
            </a:r>
            <a:r>
              <a:rPr lang="en-CA" dirty="0"/>
              <a:t>reporting and monitoring required. </a:t>
            </a:r>
            <a:r>
              <a:rPr lang="en-CA" dirty="0" smtClean="0"/>
              <a:t>For example, if </a:t>
            </a:r>
            <a:r>
              <a:rPr lang="en-CA" baseline="0" dirty="0" smtClean="0"/>
              <a:t>assessed as high risk, a progress report will be required 4 times a year, a opposed to 2 times a year if assessed as low risk.</a:t>
            </a:r>
            <a:r>
              <a:rPr lang="en-CA" dirty="0"/>
              <a:t>  </a:t>
            </a:r>
            <a:endParaRPr lang="en-CA" dirty="0" smtClean="0"/>
          </a:p>
          <a:p>
            <a:endParaRPr lang="en-CA" dirty="0"/>
          </a:p>
          <a:p>
            <a:r>
              <a:rPr lang="en-CA" dirty="0" smtClean="0"/>
              <a:t>Now we can start </a:t>
            </a:r>
            <a:r>
              <a:rPr lang="en-CA" dirty="0"/>
              <a:t>setting up the actual </a:t>
            </a:r>
            <a:r>
              <a:rPr lang="en-CA" dirty="0" smtClean="0"/>
              <a:t>funding agreement</a:t>
            </a:r>
            <a:r>
              <a:rPr lang="en-CA" dirty="0"/>
              <a:t>. Although we have funding agreement </a:t>
            </a:r>
            <a:r>
              <a:rPr lang="en-CA" dirty="0" smtClean="0"/>
              <a:t>templates to use, </a:t>
            </a:r>
            <a:r>
              <a:rPr lang="en-CA" dirty="0"/>
              <a:t>there are still some blanks to fill, </a:t>
            </a:r>
            <a:r>
              <a:rPr lang="en-CA" dirty="0" smtClean="0"/>
              <a:t>legal provisions to </a:t>
            </a:r>
            <a:r>
              <a:rPr lang="en-CA" dirty="0"/>
              <a:t>select, and </a:t>
            </a:r>
            <a:r>
              <a:rPr lang="en-CA" u="sng" dirty="0"/>
              <a:t>Appendices</a:t>
            </a:r>
            <a:r>
              <a:rPr lang="en-CA" dirty="0"/>
              <a:t> to complete. The latter is by far the most important </a:t>
            </a:r>
            <a:r>
              <a:rPr lang="en-CA" dirty="0" smtClean="0"/>
              <a:t>step as the Appendices outline the specific </a:t>
            </a:r>
            <a:r>
              <a:rPr lang="en-CA" dirty="0"/>
              <a:t>details </a:t>
            </a:r>
            <a:r>
              <a:rPr lang="en-CA" dirty="0" smtClean="0"/>
              <a:t>(i.e. activities, deliverables, outcomes) surrounding </a:t>
            </a:r>
            <a:r>
              <a:rPr lang="en-CA" dirty="0"/>
              <a:t>the project </a:t>
            </a:r>
            <a:r>
              <a:rPr lang="en-CA" dirty="0" smtClean="0"/>
              <a:t>which will </a:t>
            </a:r>
            <a:r>
              <a:rPr lang="en-CA" dirty="0"/>
              <a:t>be used by the </a:t>
            </a:r>
            <a:r>
              <a:rPr lang="en-CA" dirty="0" smtClean="0"/>
              <a:t>TP Program to keep </a:t>
            </a:r>
            <a:r>
              <a:rPr lang="en-CA" dirty="0"/>
              <a:t>the recipient accountable for what they agreed to </a:t>
            </a:r>
            <a:r>
              <a:rPr lang="en-CA" dirty="0" smtClean="0"/>
              <a:t>do.</a:t>
            </a:r>
            <a:r>
              <a:rPr lang="en-CA" baseline="0" dirty="0" smtClean="0"/>
              <a:t> </a:t>
            </a:r>
            <a:r>
              <a:rPr lang="en-CA" dirty="0" smtClean="0"/>
              <a:t>If </a:t>
            </a:r>
            <a:r>
              <a:rPr lang="en-CA" dirty="0"/>
              <a:t>we did a Call, we would not have discussed the project </a:t>
            </a:r>
            <a:r>
              <a:rPr lang="en-CA" dirty="0" smtClean="0"/>
              <a:t>proposal with </a:t>
            </a:r>
            <a:r>
              <a:rPr lang="en-CA" dirty="0"/>
              <a:t>the recipient yet, so this may be the first point of contact with them. This is the opportunity to clarify anything in their </a:t>
            </a:r>
            <a:r>
              <a:rPr lang="en-CA" dirty="0" smtClean="0"/>
              <a:t>project proposal </a:t>
            </a:r>
            <a:r>
              <a:rPr lang="en-CA" dirty="0"/>
              <a:t>if needed. It is important that we fully understand what the recipient is intending to do. Sometimes we use the same words, but they do not mean the same thing, so we need to be clear and on the same page from the beginning. </a:t>
            </a:r>
            <a:endParaRPr lang="en-CA" dirty="0" smtClean="0"/>
          </a:p>
          <a:p>
            <a:endParaRPr lang="en-CA" dirty="0"/>
          </a:p>
          <a:p>
            <a:r>
              <a:rPr lang="en-CA" dirty="0" smtClean="0"/>
              <a:t>Once </a:t>
            </a:r>
            <a:r>
              <a:rPr lang="en-CA" dirty="0"/>
              <a:t>both parties are </a:t>
            </a:r>
            <a:r>
              <a:rPr lang="en-CA" dirty="0" smtClean="0"/>
              <a:t>comfortable, </a:t>
            </a:r>
            <a:r>
              <a:rPr lang="en-CA" dirty="0"/>
              <a:t>the legal </a:t>
            </a:r>
            <a:r>
              <a:rPr lang="en-CA" dirty="0" smtClean="0"/>
              <a:t>funding agreement (including </a:t>
            </a:r>
            <a:r>
              <a:rPr lang="en-CA" dirty="0"/>
              <a:t>the </a:t>
            </a:r>
            <a:r>
              <a:rPr lang="en-CA" dirty="0" smtClean="0"/>
              <a:t>appendices) </a:t>
            </a:r>
            <a:r>
              <a:rPr lang="en-CA" dirty="0"/>
              <a:t>is sent to the recipient for signature by one of their authorised signatories, then returned to us for signature by the departmental delegated authority. Once the agreement is </a:t>
            </a:r>
            <a:r>
              <a:rPr lang="en-CA" u="sng" dirty="0"/>
              <a:t>signed by both parties</a:t>
            </a:r>
            <a:r>
              <a:rPr lang="en-CA" dirty="0"/>
              <a:t>, it becomes legally binding - holding both parties accountable. Now the recipient can begin work as planned and we can begin the agreement management </a:t>
            </a:r>
            <a:r>
              <a:rPr lang="en-CA" dirty="0" smtClean="0"/>
              <a:t>stage.</a:t>
            </a: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17</a:t>
            </a:fld>
            <a:endParaRPr lang="en-CA"/>
          </a:p>
        </p:txBody>
      </p:sp>
    </p:spTree>
    <p:extLst>
      <p:ext uri="{BB962C8B-B14F-4D97-AF65-F5344CB8AC3E}">
        <p14:creationId xmlns:p14="http://schemas.microsoft.com/office/powerpoint/2010/main" val="380360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200" dirty="0" smtClean="0"/>
              <a:t>A lot of agreement management is based on </a:t>
            </a:r>
            <a:r>
              <a:rPr lang="en-CA" altLang="en-US" sz="1200" b="1" u="sng" dirty="0" smtClean="0"/>
              <a:t>building a relationship</a:t>
            </a:r>
            <a:r>
              <a:rPr lang="en-CA" altLang="en-US" sz="1200" b="0" u="none" dirty="0" smtClean="0"/>
              <a:t>. </a:t>
            </a:r>
            <a:r>
              <a:rPr lang="en-CA" altLang="en-US" sz="1200" dirty="0" smtClean="0"/>
              <a:t>You are going to have some organizations that have done this kind of work before, they know what kind of detail to provide in their reports, they call you back right away and answer all your questions. Then there are other organizations which you may need to support a bit more, give them templates, ask for more detail and in general, follow up more. We should aim to have a good rapport and relationship with them where we can just pick up the phone anytime and get an answer to a question, and where they feel comfortable enough to let us know when there are delays or issues that impact the project. </a:t>
            </a:r>
          </a:p>
          <a:p>
            <a:endParaRPr lang="en-CA" altLang="en-US" sz="1200" dirty="0" smtClean="0"/>
          </a:p>
          <a:p>
            <a:r>
              <a:rPr lang="en-CA" altLang="en-US" sz="1200" dirty="0" smtClean="0"/>
              <a:t>Agreement management is also aligned with what was agreed to in the original signed funding agreement. </a:t>
            </a:r>
          </a:p>
          <a:p>
            <a:endParaRPr lang="en-CA" altLang="en-US" sz="1200" dirty="0" smtClean="0"/>
          </a:p>
          <a:p>
            <a:r>
              <a:rPr lang="en-CA" altLang="en-US" sz="1200" dirty="0" smtClean="0"/>
              <a:t>First we have the funding requirements: </a:t>
            </a:r>
            <a:r>
              <a:rPr lang="en-CA" altLang="en-US" sz="1200" u="sng" dirty="0" smtClean="0"/>
              <a:t>reimbursement payments or advance payments</a:t>
            </a:r>
            <a:r>
              <a:rPr lang="en-CA" altLang="en-US" sz="1200" dirty="0" smtClean="0"/>
              <a:t>. If the funding agreement requires us to provide advance payments, then the</a:t>
            </a:r>
            <a:r>
              <a:rPr lang="en-CA" altLang="en-US" sz="1200" baseline="0" dirty="0" smtClean="0"/>
              <a:t> recipient will have submitted a </a:t>
            </a:r>
            <a:r>
              <a:rPr lang="en-CA" altLang="en-US" sz="1200" baseline="0" dirty="0" err="1" smtClean="0"/>
              <a:t>Cashflow</a:t>
            </a:r>
            <a:r>
              <a:rPr lang="en-CA" altLang="en-US" sz="1200" baseline="0" dirty="0" smtClean="0"/>
              <a:t> Forecast which we will use as the basis to issue that first advance payment s</a:t>
            </a:r>
            <a:r>
              <a:rPr lang="en-CA" altLang="en-US" sz="1200" dirty="0" smtClean="0"/>
              <a:t>o that the recipient can start spending on the activities they set out to do. If we are providing reimbursement payments, we need to wait to review and approve the progress report on activities and the record of expenditures to be submitted by the recipient before a payment can be made.  </a:t>
            </a:r>
          </a:p>
          <a:p>
            <a:endParaRPr lang="en-CA" altLang="en-US" sz="1200" dirty="0" smtClean="0"/>
          </a:p>
          <a:p>
            <a:r>
              <a:rPr lang="en-CA" altLang="en-US" sz="1200" dirty="0" smtClean="0"/>
              <a:t>As the funding agreement progresses, ongoing </a:t>
            </a:r>
            <a:r>
              <a:rPr lang="en-CA" altLang="en-US" sz="1200" u="sng" dirty="0" smtClean="0"/>
              <a:t>project monitoring</a:t>
            </a:r>
            <a:r>
              <a:rPr lang="en-CA" altLang="en-US" sz="1200" dirty="0" smtClean="0"/>
              <a:t> is key. The obvious part of monitoring is reviewing the activity progress reports and the reports on expenditures. </a:t>
            </a:r>
            <a:r>
              <a:rPr lang="en-CA" altLang="en-US" sz="1200" b="1" dirty="0" smtClean="0"/>
              <a:t>The biggest mistake when reviewing reports is they are often reviewed independently from one another</a:t>
            </a:r>
            <a:r>
              <a:rPr lang="en-CA" altLang="en-US" sz="1200" b="0" dirty="0" smtClean="0"/>
              <a:t>.</a:t>
            </a:r>
            <a:r>
              <a:rPr lang="en-CA" altLang="en-US" sz="1200" b="0" baseline="0" dirty="0" smtClean="0"/>
              <a:t> Activity p</a:t>
            </a:r>
            <a:r>
              <a:rPr lang="en-CA" altLang="en-US" sz="1200" b="0" dirty="0" smtClean="0"/>
              <a:t>rogress</a:t>
            </a:r>
            <a:r>
              <a:rPr lang="en-CA" altLang="en-US" sz="1200" dirty="0" smtClean="0"/>
              <a:t> reports should align with reports on expenditures, and both should align with the activities and expenditures outlined in the funding agreement.</a:t>
            </a:r>
            <a:r>
              <a:rPr lang="en-CA" altLang="en-US" sz="1200" baseline="0" dirty="0" smtClean="0"/>
              <a:t> </a:t>
            </a:r>
            <a:r>
              <a:rPr lang="en-CA" altLang="en-US" sz="1200" dirty="0" smtClean="0"/>
              <a:t>Reviewing recipient reports however, is not always enough. It only provides a small part of the picture. Reaching out to the recipient to ask questions will show interest in the project and will help to build a good relationship. Simple questions like – how are</a:t>
            </a:r>
            <a:r>
              <a:rPr lang="en-CA" altLang="en-US" sz="1200" baseline="0" dirty="0" smtClean="0"/>
              <a:t> things </a:t>
            </a:r>
            <a:r>
              <a:rPr lang="en-CA" altLang="en-US" sz="1200" dirty="0" smtClean="0"/>
              <a:t>going, what is working well, what are some challenges, do you need to make some adjustments, will the current cash flow still meet your needs? If something is on the horizon, they may share that over the phone, but not in a report. </a:t>
            </a:r>
          </a:p>
          <a:p>
            <a:endParaRPr lang="en-CA" altLang="en-US" sz="1200" dirty="0" smtClean="0"/>
          </a:p>
          <a:p>
            <a:r>
              <a:rPr lang="en-CA" altLang="en-US" sz="1200" dirty="0" smtClean="0"/>
              <a:t>At the start of a project, the recipient provides a plan on how and when they anticipate activities to take place. In reality, things may change along the way due to unforeseen circumstances. Maybe webinars are not working because the target group is in a remote northern location and the </a:t>
            </a:r>
            <a:r>
              <a:rPr lang="en-CA" altLang="en-US" sz="1200" dirty="0" err="1" smtClean="0"/>
              <a:t>wifi</a:t>
            </a:r>
            <a:r>
              <a:rPr lang="en-CA" altLang="en-US" sz="1200" dirty="0" smtClean="0"/>
              <a:t> connection becomes too week in the dead of winter. This activity now has to be moved to the summer. This is all fine and can be reflected/updated in the recipient’s plan, but it is our responsibility to know why some things are changing and to decide whether we are comfortable with those changes. In general if they are changing </a:t>
            </a:r>
            <a:r>
              <a:rPr lang="en-CA" altLang="en-US" sz="1200" b="1" dirty="0" smtClean="0"/>
              <a:t>how</a:t>
            </a:r>
            <a:r>
              <a:rPr lang="en-CA" altLang="en-US" sz="1200" dirty="0" smtClean="0"/>
              <a:t> they are doing something, but are still aiming for the same results, we should be supporting them. On the other hand, if they want to change things like their target audience and geographic location, we should be consulted to ensure the changes align with our policy idea and the intent of the original project proposal that was approved by the ADM/AADM. </a:t>
            </a: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18</a:t>
            </a:fld>
            <a:endParaRPr lang="en-CA"/>
          </a:p>
        </p:txBody>
      </p:sp>
    </p:spTree>
    <p:extLst>
      <p:ext uri="{BB962C8B-B14F-4D97-AF65-F5344CB8AC3E}">
        <p14:creationId xmlns:p14="http://schemas.microsoft.com/office/powerpoint/2010/main" val="424526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the </a:t>
            </a:r>
            <a:r>
              <a:rPr lang="en-CA" dirty="0" smtClean="0"/>
              <a:t>funding agreement expires, </a:t>
            </a:r>
            <a:r>
              <a:rPr lang="en-CA" dirty="0"/>
              <a:t>it is important to make sure that there are no outstanding </a:t>
            </a:r>
            <a:r>
              <a:rPr lang="en-CA" dirty="0" smtClean="0"/>
              <a:t>obligations </a:t>
            </a:r>
            <a:r>
              <a:rPr lang="en-CA" dirty="0"/>
              <a:t>from either party. </a:t>
            </a:r>
            <a:r>
              <a:rPr lang="en-CA" dirty="0" smtClean="0"/>
              <a:t>This </a:t>
            </a:r>
            <a:r>
              <a:rPr lang="en-CA" dirty="0"/>
              <a:t>means </a:t>
            </a:r>
            <a:r>
              <a:rPr lang="en-CA" dirty="0" smtClean="0"/>
              <a:t>that all </a:t>
            </a:r>
            <a:r>
              <a:rPr lang="en-CA" dirty="0"/>
              <a:t>payments have been made, any outstanding balances in funding have been </a:t>
            </a:r>
            <a:r>
              <a:rPr lang="en-CA" dirty="0" smtClean="0"/>
              <a:t>addressed,</a:t>
            </a:r>
            <a:r>
              <a:rPr lang="en-CA" baseline="0" dirty="0" smtClean="0"/>
              <a:t> </a:t>
            </a:r>
            <a:r>
              <a:rPr lang="en-CA" dirty="0" smtClean="0"/>
              <a:t>any debt (account receivable) owing has been actioned, and all </a:t>
            </a:r>
            <a:r>
              <a:rPr lang="en-CA" dirty="0"/>
              <a:t>reporting requirements for each fiscal year have been received and </a:t>
            </a:r>
            <a:r>
              <a:rPr lang="en-CA" dirty="0" smtClean="0"/>
              <a:t>approved. </a:t>
            </a:r>
            <a:r>
              <a:rPr lang="en-CA" dirty="0"/>
              <a:t>A file closure attestation form is </a:t>
            </a:r>
            <a:r>
              <a:rPr lang="en-CA" dirty="0" smtClean="0"/>
              <a:t>required </a:t>
            </a:r>
            <a:r>
              <a:rPr lang="en-CA" dirty="0"/>
              <a:t>to formally close-out the </a:t>
            </a:r>
            <a:r>
              <a:rPr lang="en-CA" dirty="0" smtClean="0"/>
              <a:t>funding agreement</a:t>
            </a:r>
            <a:r>
              <a:rPr lang="en-CA" dirty="0"/>
              <a:t>. </a:t>
            </a:r>
          </a:p>
          <a:p>
            <a:endParaRPr lang="en-CA" dirty="0" smtClean="0"/>
          </a:p>
          <a:p>
            <a:r>
              <a:rPr lang="en-CA" dirty="0" smtClean="0"/>
              <a:t>Throughout </a:t>
            </a:r>
            <a:r>
              <a:rPr lang="en-CA" dirty="0"/>
              <a:t>the </a:t>
            </a:r>
            <a:r>
              <a:rPr lang="en-CA" dirty="0" smtClean="0"/>
              <a:t>funding agreement </a:t>
            </a:r>
            <a:r>
              <a:rPr lang="en-CA" dirty="0"/>
              <a:t>the recipient provides </a:t>
            </a:r>
            <a:r>
              <a:rPr lang="en-CA" dirty="0" smtClean="0"/>
              <a:t>reports and updates. </a:t>
            </a:r>
            <a:r>
              <a:rPr lang="en-CA" dirty="0"/>
              <a:t>At the </a:t>
            </a:r>
            <a:r>
              <a:rPr lang="en-CA" dirty="0" smtClean="0"/>
              <a:t>very end, </a:t>
            </a:r>
            <a:r>
              <a:rPr lang="en-CA" dirty="0"/>
              <a:t>it is equally important for the </a:t>
            </a:r>
            <a:r>
              <a:rPr lang="en-CA" dirty="0" smtClean="0"/>
              <a:t>TP Program </a:t>
            </a:r>
            <a:r>
              <a:rPr lang="en-CA" dirty="0"/>
              <a:t>to look back on the entire project with an analytical lens to asses if </a:t>
            </a:r>
            <a:r>
              <a:rPr lang="en-CA" dirty="0" smtClean="0"/>
              <a:t>it </a:t>
            </a:r>
            <a:r>
              <a:rPr lang="en-CA" dirty="0"/>
              <a:t>did what it intended to do. Do the </a:t>
            </a:r>
            <a:r>
              <a:rPr lang="en-CA" u="sng" dirty="0" smtClean="0"/>
              <a:t>PROJECT</a:t>
            </a:r>
            <a:r>
              <a:rPr lang="en-CA" dirty="0" smtClean="0"/>
              <a:t> </a:t>
            </a:r>
            <a:r>
              <a:rPr lang="en-CA" dirty="0"/>
              <a:t>results reflect the desired </a:t>
            </a:r>
            <a:r>
              <a:rPr lang="en-CA" u="sng" dirty="0" smtClean="0"/>
              <a:t>PROGRAM</a:t>
            </a:r>
            <a:r>
              <a:rPr lang="en-CA" dirty="0" smtClean="0"/>
              <a:t> </a:t>
            </a:r>
            <a:r>
              <a:rPr lang="en-CA" dirty="0"/>
              <a:t>outcomes? If not, what was not achieved? Could this have been prevented? What could have been done differently? Documenting the findings of this analysis is good practice as it could help inform future projects. It is also valuable information that can be used at the time of the </a:t>
            </a:r>
            <a:r>
              <a:rPr lang="en-CA" dirty="0" smtClean="0"/>
              <a:t>Evaluation which is </a:t>
            </a:r>
            <a:r>
              <a:rPr lang="en-CA" altLang="en-US" sz="1200" dirty="0" smtClean="0"/>
              <a:t>required every 5 years to see if the TP Program is achieving what it set out during the Program Design Phase.</a:t>
            </a:r>
            <a:r>
              <a:rPr lang="en-CA" dirty="0" smtClean="0"/>
              <a:t> </a:t>
            </a:r>
            <a:r>
              <a:rPr lang="en-CA" dirty="0"/>
              <a:t>This also ties into to the last point – </a:t>
            </a:r>
            <a:r>
              <a:rPr lang="en-CA" u="sng" dirty="0"/>
              <a:t>lessons learned</a:t>
            </a:r>
            <a:r>
              <a:rPr lang="en-CA" dirty="0" smtClean="0"/>
              <a:t>.</a:t>
            </a:r>
          </a:p>
          <a:p>
            <a:endParaRPr lang="en-CA" dirty="0"/>
          </a:p>
          <a:p>
            <a:r>
              <a:rPr lang="en-CA" dirty="0"/>
              <a:t>There is a huge opportunity to learn from our recipients. They are the ones that are out in the community. They are our eyes and our ears and we should take advantage of that </a:t>
            </a:r>
            <a:r>
              <a:rPr lang="en-CA" dirty="0" smtClean="0"/>
              <a:t>knowledge –  listen </a:t>
            </a:r>
            <a:r>
              <a:rPr lang="en-CA" dirty="0"/>
              <a:t>and ask questions. Document the lessons learned. Share with your manager and policy area. Lessons learned from one project can help us improve the next </a:t>
            </a:r>
            <a:r>
              <a:rPr lang="en-CA" dirty="0" smtClean="0"/>
              <a:t>project or policy idea.</a:t>
            </a:r>
            <a:endParaRPr lang="en-CA" dirty="0">
              <a:cs typeface="Calibri"/>
            </a:endParaRP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19</a:t>
            </a:fld>
            <a:endParaRPr lang="en-CA"/>
          </a:p>
        </p:txBody>
      </p:sp>
    </p:spTree>
    <p:extLst>
      <p:ext uri="{BB962C8B-B14F-4D97-AF65-F5344CB8AC3E}">
        <p14:creationId xmlns:p14="http://schemas.microsoft.com/office/powerpoint/2010/main" val="166755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aseline="0" dirty="0" smtClean="0"/>
              <a:t>The objective of this presentation is to provide an overview of the grants and contributions legal and operational framework. By the end of this presentation you should understand:</a:t>
            </a:r>
          </a:p>
          <a:p>
            <a:pPr marL="685800" lvl="1" indent="-228600">
              <a:buAutoNum type="arabicPeriod"/>
            </a:pPr>
            <a:r>
              <a:rPr lang="en-CA" baseline="0" dirty="0" smtClean="0"/>
              <a:t>What a transfer payment is;</a:t>
            </a:r>
          </a:p>
          <a:p>
            <a:pPr marL="685800" lvl="1" indent="-228600">
              <a:buAutoNum type="arabicPeriod"/>
            </a:pPr>
            <a:r>
              <a:rPr lang="en-CA" baseline="0" dirty="0" smtClean="0"/>
              <a:t>The difference between a grant and a contribution;</a:t>
            </a:r>
          </a:p>
          <a:p>
            <a:pPr marL="685800" lvl="1" indent="-228600">
              <a:buAutoNum type="arabicPeriod"/>
            </a:pPr>
            <a:r>
              <a:rPr lang="en-CA" baseline="0" dirty="0" smtClean="0"/>
              <a:t>How the money makes its way into the department’s budget;</a:t>
            </a:r>
          </a:p>
          <a:p>
            <a:pPr marL="685800" lvl="1" indent="-228600">
              <a:buAutoNum type="arabicPeriod"/>
            </a:pPr>
            <a:r>
              <a:rPr lang="en-CA" baseline="0" dirty="0" smtClean="0"/>
              <a:t>The legal parameters surrounding the management of grants and contributions and how Treasury Board Secretariat expects government departments to manage them; </a:t>
            </a:r>
          </a:p>
          <a:p>
            <a:pPr marL="685800" lvl="1" indent="-228600">
              <a:buAutoNum type="arabicPeriod"/>
            </a:pPr>
            <a:r>
              <a:rPr lang="en-CA" sz="1200" dirty="0" smtClean="0"/>
              <a:t>The 5 key stages of a Transfer Payment Program</a:t>
            </a:r>
            <a:r>
              <a:rPr lang="en-CA" baseline="0" dirty="0" smtClean="0"/>
              <a:t>;</a:t>
            </a:r>
          </a:p>
          <a:p>
            <a:pPr marL="685800" lvl="1" indent="-228600">
              <a:buAutoNum type="arabicPeriod"/>
            </a:pPr>
            <a:r>
              <a:rPr lang="en-CA" baseline="0" dirty="0" smtClean="0"/>
              <a:t>The grant and contribution landscape at Health Canada; and</a:t>
            </a:r>
          </a:p>
          <a:p>
            <a:pPr marL="685800" lvl="1" indent="-228600">
              <a:buAutoNum type="arabicPeriod"/>
            </a:pPr>
            <a:r>
              <a:rPr lang="en-CA" sz="1200" dirty="0" smtClean="0"/>
              <a:t>The different roles and responsibilities in the department, including what is expected of Project Officers/Analysts and from funding recipients.</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2</a:t>
            </a:fld>
            <a:endParaRPr lang="en-CA"/>
          </a:p>
        </p:txBody>
      </p:sp>
    </p:spTree>
    <p:extLst>
      <p:ext uri="{BB962C8B-B14F-4D97-AF65-F5344CB8AC3E}">
        <p14:creationId xmlns:p14="http://schemas.microsoft.com/office/powerpoint/2010/main" val="378742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200" dirty="0" smtClean="0"/>
              <a:t>Throughout the G&amp;C Program Lifecycle there are several other activities that run concurrently to the 5 key stages we just covered.</a:t>
            </a:r>
          </a:p>
          <a:p>
            <a:endParaRPr lang="en-CA" altLang="en-US" sz="1200" dirty="0" smtClean="0"/>
          </a:p>
          <a:p>
            <a:r>
              <a:rPr lang="en-CA" altLang="en-US" sz="1200" dirty="0" smtClean="0"/>
              <a:t>Think of a picture frame. The recipients and their projects are in the center of that picture frame. As the TP Program is being delivered, the department is responsible for certain things that keep the picture in place – think of us/the department as the frame. </a:t>
            </a:r>
          </a:p>
          <a:p>
            <a:endParaRPr lang="en-CA" altLang="en-US" sz="1200" dirty="0" smtClean="0"/>
          </a:p>
          <a:p>
            <a:r>
              <a:rPr lang="en-CA" altLang="en-US" sz="1200" dirty="0" smtClean="0"/>
              <a:t>The department:</a:t>
            </a:r>
          </a:p>
          <a:p>
            <a:r>
              <a:rPr lang="en-CA" altLang="en-US" sz="1200" dirty="0" smtClean="0"/>
              <a:t>-responds to inquiries about the TP Program from the public; prepares QP Notes for use by the Minister during Question Period; develops media lines;</a:t>
            </a:r>
            <a:r>
              <a:rPr lang="en-CA" altLang="en-US" sz="1200" baseline="0" dirty="0" smtClean="0"/>
              <a:t> </a:t>
            </a:r>
            <a:r>
              <a:rPr lang="en-CA" altLang="en-US" sz="1200" dirty="0" smtClean="0"/>
              <a:t>prepares for ministerial funding announcements; and so on. </a:t>
            </a:r>
          </a:p>
          <a:p>
            <a:endParaRPr lang="en-CA"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smtClean="0"/>
              <a:t>-prepares annual </a:t>
            </a:r>
            <a:r>
              <a:rPr lang="en-CA" altLang="en-US" sz="1200" u="none" dirty="0" smtClean="0"/>
              <a:t>corporate reports </a:t>
            </a:r>
            <a:r>
              <a:rPr lang="en-CA" altLang="en-US" sz="1200" dirty="0" smtClean="0"/>
              <a:t>such as the Departmental Plan (DP) and the Departmental Results Report (DRR). This type of reporting is done at a higher lever to demonstrate what TP Programs are being funded with public funds and why, and how much have we spent and what results have been achieved.    </a:t>
            </a:r>
          </a:p>
          <a:p>
            <a:endParaRPr lang="en-CA" altLang="en-US" sz="1200" dirty="0" smtClean="0"/>
          </a:p>
          <a:p>
            <a:r>
              <a:rPr lang="en-CA" altLang="en-US" sz="1200" dirty="0" smtClean="0"/>
              <a:t>-assesses </a:t>
            </a:r>
            <a:r>
              <a:rPr lang="en-CA" altLang="en-US" sz="1200" baseline="0" dirty="0" smtClean="0"/>
              <a:t>and monitors risk at two levels:</a:t>
            </a:r>
            <a:r>
              <a:rPr lang="en-CA" altLang="en-US" sz="1200" dirty="0" smtClean="0"/>
              <a:t> </a:t>
            </a:r>
          </a:p>
          <a:p>
            <a:r>
              <a:rPr lang="en-CA" altLang="en-US" sz="1200" u="sng" dirty="0" smtClean="0"/>
              <a:t>Program</a:t>
            </a:r>
            <a:r>
              <a:rPr lang="en-CA" altLang="en-US" sz="1200" dirty="0" smtClean="0"/>
              <a:t>-level risk is identified at the Program Design Phase (think MC and</a:t>
            </a:r>
            <a:r>
              <a:rPr lang="en-CA" altLang="en-US" sz="1200" baseline="0" dirty="0" smtClean="0"/>
              <a:t> Treasury Board Submission) </a:t>
            </a:r>
            <a:r>
              <a:rPr lang="en-CA" altLang="en-US" sz="1200" dirty="0" smtClean="0"/>
              <a:t>and is accompanied by mitigation strategies to help lower the risk for the department</a:t>
            </a:r>
          </a:p>
          <a:p>
            <a:r>
              <a:rPr lang="en-CA" altLang="en-US" sz="1200" u="sng" dirty="0" smtClean="0"/>
              <a:t>Recipient/Project</a:t>
            </a:r>
            <a:r>
              <a:rPr lang="en-CA" altLang="en-US" sz="1200" u="none" dirty="0" smtClean="0"/>
              <a:t>-</a:t>
            </a:r>
            <a:r>
              <a:rPr lang="en-CA" altLang="en-US" sz="1200" dirty="0" smtClean="0"/>
              <a:t>level risk is done before entering into a funding</a:t>
            </a:r>
            <a:r>
              <a:rPr lang="en-CA" altLang="en-US" sz="1200" baseline="0" dirty="0" smtClean="0"/>
              <a:t> agreement</a:t>
            </a:r>
            <a:r>
              <a:rPr lang="en-CA" altLang="en-US" sz="1200" dirty="0" smtClean="0"/>
              <a:t> for each recipient, and annually thereafter</a:t>
            </a:r>
          </a:p>
          <a:p>
            <a:endParaRPr lang="en-CA" altLang="en-US" sz="1200" dirty="0" smtClean="0"/>
          </a:p>
          <a:p>
            <a:r>
              <a:rPr lang="en-CA" altLang="en-US" sz="1200" u="none" dirty="0" smtClean="0"/>
              <a:t>-documents </a:t>
            </a:r>
            <a:r>
              <a:rPr lang="en-CA" altLang="en-US" sz="1200" dirty="0" smtClean="0"/>
              <a:t>decisions, the rationale to support decisions, any considerations that will impact the project, important discussions, etc. Why is this important? Several reasons, but here are a couple. First, program officers assigned to a project file often change – you won’t know what was discussed or agreed to in the past if it’s not documented. Second, audits – whether it’s our Internal Controls Unit reviewing our files or the Office of the Auditor General conducting an audit, they will want to know where the information or the report is, why were reports late, why a particular expenditure was allowed, and so on.   </a:t>
            </a:r>
          </a:p>
          <a:p>
            <a:endParaRPr lang="en-CA" altLang="en-US" sz="1200" dirty="0" smtClean="0"/>
          </a:p>
          <a:p>
            <a:r>
              <a:rPr lang="en-CA" altLang="en-US" sz="1200" dirty="0" smtClean="0"/>
              <a:t>-reports on service standards. Health Canada has 2 service standards that apply to grants and contributions:</a:t>
            </a:r>
          </a:p>
          <a:p>
            <a:endParaRPr lang="en-CA" altLang="en-US" sz="1200" dirty="0" smtClean="0"/>
          </a:p>
          <a:p>
            <a:r>
              <a:rPr lang="en-CA" altLang="en-US" sz="1200" dirty="0" smtClean="0"/>
              <a:t>The first is regarding </a:t>
            </a:r>
            <a:r>
              <a:rPr lang="en-CA" altLang="en-US" sz="1200" u="sng" dirty="0" smtClean="0"/>
              <a:t>acknowledging receipt of proposals</a:t>
            </a:r>
            <a:r>
              <a:rPr lang="en-CA" altLang="en-US" sz="1200" dirty="0" smtClean="0"/>
              <a:t>. For multi-project TP Programs doing Calls for Proposals, we are obligated to acknowledge receipt of a proposal within 15 calendar days. This is simply an email confirming receipt. This is not confirming the level of completion of the proposal or to say the assessment is complete. The assessment period will follow and there is no set standard timeline for providing a response.</a:t>
            </a:r>
          </a:p>
          <a:p>
            <a:endParaRPr lang="en-CA" altLang="en-US" sz="1200" dirty="0" smtClean="0"/>
          </a:p>
          <a:p>
            <a:r>
              <a:rPr lang="en-CA" altLang="en-US" sz="1200" dirty="0" smtClean="0"/>
              <a:t>The second service standard is related to </a:t>
            </a:r>
            <a:r>
              <a:rPr lang="en-CA" altLang="en-US" sz="1200" u="sng" dirty="0" smtClean="0"/>
              <a:t>timely payments</a:t>
            </a:r>
            <a:r>
              <a:rPr lang="en-CA" altLang="en-US" sz="1200" dirty="0" smtClean="0"/>
              <a:t>. Once we receive a recipient’s reports, we must review them and advise the recipient if changes are required or if we are comfortable with their submission. Once we are comfortable and “approve” them, we then have 30 business days to get the payment in the recipient’s bank account. </a:t>
            </a:r>
          </a:p>
          <a:p>
            <a:endParaRPr lang="en-CA" altLang="en-US" sz="1200" dirty="0" smtClean="0"/>
          </a:p>
          <a:p>
            <a:r>
              <a:rPr lang="en-CA" altLang="en-US" sz="1200" dirty="0" smtClean="0"/>
              <a:t>-Performance Measurement is an ongoing activity. Annually, we assess and report against the Program Information Profile (PIP) and the Performance Measurement Strategy of each TP Program. This is where we assess whether we are reaching our target deliverables and outcomes. Are we getting closer or further to meeting program objectives? Do we need to make adjustments to the funded projects and/or the TP Program itself? These results, over a 5 year period, will feed into the 5 year TP Program Evaluation. The purpose of this 5 year Evaluation is to assess the relevance and effectiveness of an ongoing TP Program. This is conducted by the Office of Audit and Evaluation (OAE) and is a requirement as per the Treasury Board Policy on Results and the </a:t>
            </a:r>
            <a:r>
              <a:rPr lang="en-CA" altLang="en-US" sz="1200" i="1" dirty="0" smtClean="0"/>
              <a:t>Financial Administration Act.</a:t>
            </a:r>
            <a:r>
              <a:rPr lang="en-CA" altLang="en-US" sz="1200" dirty="0" smtClean="0"/>
              <a:t> The results of the Evaluation can influence the continuance of a TP Program. </a:t>
            </a: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20</a:t>
            </a:fld>
            <a:endParaRPr lang="en-CA"/>
          </a:p>
        </p:txBody>
      </p:sp>
    </p:spTree>
    <p:extLst>
      <p:ext uri="{BB962C8B-B14F-4D97-AF65-F5344CB8AC3E}">
        <p14:creationId xmlns:p14="http://schemas.microsoft.com/office/powerpoint/2010/main" val="675928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terms of timelines…</a:t>
            </a:r>
            <a:endParaRPr lang="en-US" dirty="0"/>
          </a:p>
          <a:p>
            <a:endParaRPr lang="en-CA" dirty="0" smtClean="0"/>
          </a:p>
          <a:p>
            <a:r>
              <a:rPr lang="en-CA" dirty="0" smtClean="0"/>
              <a:t>The world of grants</a:t>
            </a:r>
            <a:r>
              <a:rPr lang="en-CA" baseline="0" dirty="0" smtClean="0"/>
              <a:t> and contributions is</a:t>
            </a:r>
            <a:r>
              <a:rPr lang="en-CA" dirty="0" smtClean="0"/>
              <a:t> </a:t>
            </a:r>
            <a:r>
              <a:rPr lang="en-CA" dirty="0"/>
              <a:t>NOT fast moving, especially </a:t>
            </a:r>
            <a:r>
              <a:rPr lang="en-CA" dirty="0" smtClean="0"/>
              <a:t>when </a:t>
            </a:r>
            <a:r>
              <a:rPr lang="en-CA" dirty="0"/>
              <a:t>starting from a new policy idea. How long it takes will vary based on several factors such as: </a:t>
            </a:r>
          </a:p>
          <a:p>
            <a:r>
              <a:rPr lang="en-CA" dirty="0"/>
              <a:t>the complexity of the policy idea, whether it is time sensitive (i.e. the budget needs to be spent before fiscal year end), who the drivers are (i.e. is the policy idea coming from the top down), </a:t>
            </a:r>
            <a:r>
              <a:rPr lang="en-CA" dirty="0" smtClean="0"/>
              <a:t>etc.</a:t>
            </a:r>
          </a:p>
          <a:p>
            <a:endParaRPr lang="en-CA" dirty="0"/>
          </a:p>
          <a:p>
            <a:r>
              <a:rPr lang="en-CA" dirty="0" smtClean="0"/>
              <a:t>The </a:t>
            </a:r>
            <a:r>
              <a:rPr lang="en-CA" dirty="0"/>
              <a:t>key is planning ahead. Develop a critical path for the key activities and include anticipated dates and specify which ones are out of your control. Make sure you refer to a calendar and take into consideration holidays and other potential delays. For example, you would not want your Call to close during the summer months when half your team is away and cannot help review proposals.</a:t>
            </a:r>
          </a:p>
          <a:p>
            <a:endParaRPr lang="en-CA" altLang="en-US" dirty="0">
              <a:cs typeface="Calibri"/>
            </a:endParaRP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21</a:t>
            </a:fld>
            <a:endParaRPr lang="en-CA"/>
          </a:p>
        </p:txBody>
      </p:sp>
    </p:spTree>
    <p:extLst>
      <p:ext uri="{BB962C8B-B14F-4D97-AF65-F5344CB8AC3E}">
        <p14:creationId xmlns:p14="http://schemas.microsoft.com/office/powerpoint/2010/main" val="210959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CA" altLang="en-US" sz="1100" dirty="0"/>
              <a:t>Here’s a look at Health Canada’s </a:t>
            </a:r>
            <a:r>
              <a:rPr lang="en-CA" altLang="en-US" sz="1100" dirty="0" smtClean="0"/>
              <a:t>grants and contributions landscape.  </a:t>
            </a:r>
          </a:p>
          <a:p>
            <a:endParaRPr lang="en-CA"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100" dirty="0" smtClean="0"/>
              <a:t>Actual program delivery is spread out over 3 branches (CFOB doesn’t do program delivery), with the bulk of the programs and materiality in SPB. SPB </a:t>
            </a:r>
            <a:r>
              <a:rPr lang="en-CA" altLang="en-US" sz="1100" dirty="0"/>
              <a:t>is also quite unique. While </a:t>
            </a:r>
            <a:r>
              <a:rPr lang="en-CA" altLang="en-US" sz="1100" dirty="0" smtClean="0"/>
              <a:t>it has </a:t>
            </a:r>
            <a:r>
              <a:rPr lang="en-CA" altLang="en-US" sz="1100" dirty="0"/>
              <a:t>17 program </a:t>
            </a:r>
            <a:r>
              <a:rPr lang="en-CA" altLang="en-US" sz="1100" dirty="0" smtClean="0"/>
              <a:t>authorities (aka,</a:t>
            </a:r>
            <a:r>
              <a:rPr lang="en-CA" altLang="en-US" sz="1100" baseline="0" dirty="0" smtClean="0"/>
              <a:t> TP Programs),</a:t>
            </a:r>
            <a:r>
              <a:rPr lang="en-CA" altLang="en-US" sz="1100" dirty="0" smtClean="0"/>
              <a:t> </a:t>
            </a:r>
            <a:r>
              <a:rPr lang="en-CA" altLang="en-US" sz="1100" dirty="0"/>
              <a:t>only 2 are multi-project programs. So 15 of the 17 program authorities specify only 1 eligible recipient. Meaning all </a:t>
            </a:r>
            <a:r>
              <a:rPr lang="en-CA" altLang="en-US" sz="1100" dirty="0" smtClean="0"/>
              <a:t>program </a:t>
            </a:r>
            <a:r>
              <a:rPr lang="en-CA" altLang="en-US" sz="1100" dirty="0"/>
              <a:t>funds go to that 1 recipient to carry out specific activities. </a:t>
            </a:r>
            <a:endParaRPr lang="en-CA" altLang="en-US" sz="1100" dirty="0" smtClean="0"/>
          </a:p>
          <a:p>
            <a:endParaRPr lang="en-CA" altLang="en-US" sz="1100" dirty="0" smtClean="0"/>
          </a:p>
          <a:p>
            <a:r>
              <a:rPr lang="en-CA" altLang="en-US" sz="1100" dirty="0" smtClean="0"/>
              <a:t>Now </a:t>
            </a:r>
            <a:r>
              <a:rPr lang="en-CA" altLang="en-US" sz="1100" dirty="0"/>
              <a:t>if we look at </a:t>
            </a:r>
            <a:r>
              <a:rPr lang="en-CA" altLang="en-US" sz="1100" b="1" dirty="0"/>
              <a:t>Health Canada in comparison to other departments</a:t>
            </a:r>
            <a:r>
              <a:rPr lang="en-CA" altLang="en-US" sz="1100" dirty="0"/>
              <a:t>, we’re high in dollar value in terms of how much funding we provide, but we’re low in volume in terms of how many projects we fund. We’re also low in the number of </a:t>
            </a:r>
            <a:r>
              <a:rPr lang="en-CA" altLang="en-US" sz="1100" dirty="0" smtClean="0"/>
              <a:t>G&amp;C </a:t>
            </a:r>
            <a:r>
              <a:rPr lang="en-CA" altLang="en-US" sz="1100" dirty="0"/>
              <a:t>staff we </a:t>
            </a:r>
            <a:r>
              <a:rPr lang="en-CA" altLang="en-US" sz="1100" dirty="0" smtClean="0"/>
              <a:t>have. As </a:t>
            </a:r>
            <a:r>
              <a:rPr lang="en-CA" altLang="en-US" sz="1100" dirty="0"/>
              <a:t>touched upon earlier, unlike Health Canada, most departments have multi-project programs. </a:t>
            </a:r>
            <a:endParaRPr lang="en-CA" altLang="en-US" sz="1000" dirty="0"/>
          </a:p>
        </p:txBody>
      </p:sp>
    </p:spTree>
    <p:extLst>
      <p:ext uri="{BB962C8B-B14F-4D97-AF65-F5344CB8AC3E}">
        <p14:creationId xmlns:p14="http://schemas.microsoft.com/office/powerpoint/2010/main" val="277400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200" dirty="0" smtClean="0"/>
              <a:t>What is the department’s role versus the recipient’s role? </a:t>
            </a:r>
          </a:p>
          <a:p>
            <a:endParaRPr lang="en-CA" altLang="en-US" sz="1200" dirty="0" smtClean="0"/>
          </a:p>
          <a:p>
            <a:r>
              <a:rPr lang="en-CA" altLang="en-US" sz="1200" dirty="0" smtClean="0"/>
              <a:t>In a nutshell, the department’s role is to understand how government works, what the policy and program intent is (and is not), and what the internal processes and requirements are for grants and contributions so that it can better assist recipients in manoeuvering through it all. Since we are dealing with transfer payments, the department must remember to remain at arms length – this means we can’t tell the recipient what activities to do or how to implement (that would be a contract), but we can guide them and make suggestions that will keep them aligned with TP Program objectives. </a:t>
            </a:r>
          </a:p>
          <a:p>
            <a:endParaRPr lang="en-CA" altLang="en-US" sz="1200" dirty="0" smtClean="0"/>
          </a:p>
          <a:p>
            <a:r>
              <a:rPr lang="en-CA" altLang="en-US" sz="1200" dirty="0" smtClean="0"/>
              <a:t>Recipients should be focussed on their project and what they committed to achieve and report on. They should understand what their funding agreement means and adhere to those terms. We should be prepared to explain the terms if needed and to support them throughout the life of their project.  </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23</a:t>
            </a:fld>
            <a:endParaRPr lang="en-CA"/>
          </a:p>
        </p:txBody>
      </p:sp>
    </p:spTree>
    <p:extLst>
      <p:ext uri="{BB962C8B-B14F-4D97-AF65-F5344CB8AC3E}">
        <p14:creationId xmlns:p14="http://schemas.microsoft.com/office/powerpoint/2010/main" val="193078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CA" dirty="0" smtClean="0"/>
              <a:t>When </a:t>
            </a:r>
            <a:r>
              <a:rPr lang="en-CA" dirty="0"/>
              <a:t>you work in </a:t>
            </a:r>
            <a:r>
              <a:rPr lang="en-CA" dirty="0" smtClean="0"/>
              <a:t>grants and contributions you </a:t>
            </a:r>
            <a:r>
              <a:rPr lang="en-CA" dirty="0"/>
              <a:t>can’t work in a silo. Your work intersects with a bunch of other areas.</a:t>
            </a:r>
            <a:endParaRPr lang="en-CA" dirty="0">
              <a:cs typeface="Calibri"/>
            </a:endParaRPr>
          </a:p>
          <a:p>
            <a:endParaRPr lang="en-CA" dirty="0" smtClean="0"/>
          </a:p>
          <a:p>
            <a:r>
              <a:rPr lang="en-CA" dirty="0" smtClean="0"/>
              <a:t>If </a:t>
            </a:r>
            <a:r>
              <a:rPr lang="en-CA" dirty="0"/>
              <a:t>we look at this diagram, in the centre </a:t>
            </a:r>
            <a:r>
              <a:rPr lang="en-CA" dirty="0" smtClean="0"/>
              <a:t>we have Program Officers/Analysts and Recipients.</a:t>
            </a:r>
            <a:r>
              <a:rPr lang="en-CA" dirty="0"/>
              <a:t>  </a:t>
            </a:r>
          </a:p>
          <a:p>
            <a:endParaRPr lang="en-CA" dirty="0" smtClean="0"/>
          </a:p>
          <a:p>
            <a:r>
              <a:rPr lang="en-CA" dirty="0" smtClean="0"/>
              <a:t>The </a:t>
            </a:r>
            <a:r>
              <a:rPr lang="en-CA" b="1" dirty="0"/>
              <a:t>green</a:t>
            </a:r>
            <a:r>
              <a:rPr lang="en-CA" dirty="0"/>
              <a:t> bubbles are policy pieces that put parameters around what you can do. These are the legal bits that set out the rules. There aren’t a lot of them, but they are very </a:t>
            </a:r>
            <a:r>
              <a:rPr lang="en-CA" dirty="0" smtClean="0"/>
              <a:t>important as we touched upon earlier. </a:t>
            </a:r>
          </a:p>
          <a:p>
            <a:endParaRPr lang="en-CA" dirty="0">
              <a:cs typeface="Calibri"/>
            </a:endParaRPr>
          </a:p>
          <a:p>
            <a:r>
              <a:rPr lang="en-CA" dirty="0"/>
              <a:t>Then there are all these </a:t>
            </a:r>
            <a:r>
              <a:rPr lang="en-CA" b="1" dirty="0"/>
              <a:t>blue </a:t>
            </a:r>
            <a:r>
              <a:rPr lang="en-CA" dirty="0"/>
              <a:t>bubbles. These are </a:t>
            </a:r>
            <a:r>
              <a:rPr lang="en-CA" dirty="0" smtClean="0"/>
              <a:t>the key players </a:t>
            </a:r>
            <a:r>
              <a:rPr lang="en-CA" dirty="0"/>
              <a:t>within the department. </a:t>
            </a:r>
            <a:endParaRPr lang="en-CA" dirty="0">
              <a:cs typeface="Calibri"/>
            </a:endParaRPr>
          </a:p>
          <a:p>
            <a:r>
              <a:rPr lang="en-CA" dirty="0"/>
              <a:t> </a:t>
            </a:r>
            <a:endParaRPr lang="en-CA" dirty="0">
              <a:cs typeface="Calibri"/>
            </a:endParaRPr>
          </a:p>
          <a:p>
            <a:r>
              <a:rPr lang="en-CA" dirty="0" smtClean="0"/>
              <a:t>The </a:t>
            </a:r>
            <a:r>
              <a:rPr lang="en-CA" b="1" u="none" dirty="0" smtClean="0"/>
              <a:t>Office </a:t>
            </a:r>
            <a:r>
              <a:rPr lang="en-CA" b="1" u="none" dirty="0"/>
              <a:t>of </a:t>
            </a:r>
            <a:r>
              <a:rPr lang="en-CA" b="1" u="none" dirty="0" smtClean="0"/>
              <a:t>Grants and Contributions</a:t>
            </a:r>
            <a:r>
              <a:rPr lang="en-CA" b="0" u="none" dirty="0" smtClean="0"/>
              <a:t> (</a:t>
            </a:r>
            <a:r>
              <a:rPr lang="en-CA" b="0" u="sng" dirty="0" smtClean="0"/>
              <a:t>OGC</a:t>
            </a:r>
            <a:r>
              <a:rPr lang="en-CA" b="0" u="none" dirty="0" smtClean="0"/>
              <a:t>) resides in SPB and</a:t>
            </a:r>
            <a:r>
              <a:rPr lang="en-CA" b="1" u="none" dirty="0" smtClean="0"/>
              <a:t> </a:t>
            </a:r>
            <a:r>
              <a:rPr lang="en-CA" dirty="0" smtClean="0"/>
              <a:t>is </a:t>
            </a:r>
            <a:r>
              <a:rPr lang="en-CA" dirty="0"/>
              <a:t>made up of two units: the </a:t>
            </a:r>
            <a:r>
              <a:rPr lang="en-CA" u="sng" dirty="0"/>
              <a:t>Grants &amp; Contributions Innovations Unit</a:t>
            </a:r>
            <a:r>
              <a:rPr lang="en-CA" dirty="0"/>
              <a:t> and the </a:t>
            </a:r>
            <a:r>
              <a:rPr lang="en-CA" u="sng" dirty="0"/>
              <a:t>Performance &amp; Knowledge Initiatives Unit</a:t>
            </a:r>
            <a:r>
              <a:rPr lang="en-CA" dirty="0"/>
              <a:t>. </a:t>
            </a:r>
            <a:endParaRPr lang="en-CA" dirty="0" smtClean="0"/>
          </a:p>
          <a:p>
            <a:endParaRPr lang="en-CA" dirty="0" smtClean="0"/>
          </a:p>
          <a:p>
            <a:r>
              <a:rPr lang="en-CA" b="1" dirty="0" smtClean="0"/>
              <a:t>Program Integrity and Reporting</a:t>
            </a:r>
            <a:r>
              <a:rPr lang="en-CA" b="1" baseline="0" dirty="0" smtClean="0"/>
              <a:t> </a:t>
            </a:r>
            <a:r>
              <a:rPr lang="en-CA" baseline="0" dirty="0" smtClean="0"/>
              <a:t>(</a:t>
            </a:r>
            <a:r>
              <a:rPr lang="en-CA" u="sng" baseline="0" dirty="0" smtClean="0"/>
              <a:t>PIR</a:t>
            </a:r>
            <a:r>
              <a:rPr lang="en-CA" baseline="0" dirty="0" smtClean="0"/>
              <a:t>) resides in CSCB.</a:t>
            </a:r>
            <a:endParaRPr lang="en-CA" dirty="0" smtClean="0"/>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t>Together, the OGC and PIR support the department in all matters related to grants and contributions.</a:t>
            </a:r>
          </a:p>
          <a:p>
            <a:endParaRPr lang="en-CA" dirty="0" smtClean="0"/>
          </a:p>
          <a:p>
            <a:r>
              <a:rPr lang="en-CA" dirty="0" smtClean="0"/>
              <a:t>Your </a:t>
            </a:r>
            <a:r>
              <a:rPr lang="en-CA" u="sng" dirty="0"/>
              <a:t>manager</a:t>
            </a:r>
            <a:r>
              <a:rPr lang="en-CA" dirty="0"/>
              <a:t> </a:t>
            </a:r>
            <a:r>
              <a:rPr lang="en-CA" dirty="0" smtClean="0"/>
              <a:t>should be</a:t>
            </a:r>
            <a:r>
              <a:rPr lang="en-CA" baseline="0" dirty="0" smtClean="0"/>
              <a:t> </a:t>
            </a:r>
            <a:r>
              <a:rPr lang="en-CA" dirty="0" smtClean="0"/>
              <a:t>involved </a:t>
            </a:r>
            <a:r>
              <a:rPr lang="en-CA" dirty="0"/>
              <a:t>in guiding your work</a:t>
            </a:r>
            <a:r>
              <a:rPr lang="en-CA" dirty="0" smtClean="0"/>
              <a:t>.</a:t>
            </a:r>
          </a:p>
          <a:p>
            <a:endParaRPr lang="en-CA" dirty="0">
              <a:cs typeface="Calibri"/>
            </a:endParaRPr>
          </a:p>
          <a:p>
            <a:r>
              <a:rPr lang="en-CA" dirty="0"/>
              <a:t>Your program’s </a:t>
            </a:r>
            <a:r>
              <a:rPr lang="en-CA" u="sng" dirty="0"/>
              <a:t>Finance Officer</a:t>
            </a:r>
            <a:r>
              <a:rPr lang="en-CA" dirty="0"/>
              <a:t> helps get the money out the door by creating payment batches and requesting that they be </a:t>
            </a:r>
            <a:r>
              <a:rPr lang="en-CA" dirty="0" smtClean="0"/>
              <a:t>processed by Accounting Operations.</a:t>
            </a:r>
          </a:p>
          <a:p>
            <a:endParaRPr lang="en-CA"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u="sng" dirty="0" smtClean="0"/>
              <a:t>Accounting Operations</a:t>
            </a:r>
            <a:r>
              <a:rPr lang="en-CA" dirty="0" smtClean="0"/>
              <a:t>, within CFOB, is what we call the back-end of payment processing. They also process payments for the Public Health Agency of Canada (PHAC).</a:t>
            </a:r>
            <a:endParaRPr lang="en-CA" dirty="0" smtClean="0">
              <a:cs typeface="Calibri"/>
            </a:endParaRPr>
          </a:p>
          <a:p>
            <a:endParaRPr lang="en-CA"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u="sng" dirty="0" smtClean="0"/>
              <a:t>Transfer Payment Management Services (TPMS)</a:t>
            </a:r>
            <a:r>
              <a:rPr lang="en-CA" dirty="0" smtClean="0"/>
              <a:t>, also within CFOB, supports programs on all financial policy matters</a:t>
            </a:r>
            <a:r>
              <a:rPr lang="en-CA" baseline="0" dirty="0" smtClean="0"/>
              <a:t>. They also support corporate reporting and the Treasury Board Submission process.</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dirty="0" smtClean="0"/>
              <a:t>Corporate Resource Management Services</a:t>
            </a:r>
            <a:r>
              <a:rPr lang="en-CA" sz="1200" dirty="0" smtClean="0"/>
              <a:t>, part of CFOB as well,</a:t>
            </a:r>
            <a:r>
              <a:rPr lang="en-CA" sz="1200" baseline="0" dirty="0" smtClean="0"/>
              <a:t> </a:t>
            </a:r>
            <a:r>
              <a:rPr lang="en-CA" sz="1200" dirty="0" smtClean="0"/>
              <a:t>helps with Memorandums to Cabinet and </a:t>
            </a:r>
            <a:r>
              <a:rPr lang="en-CA" baseline="0" dirty="0" smtClean="0"/>
              <a:t>Treasury Board </a:t>
            </a:r>
            <a:r>
              <a:rPr lang="en-CA" sz="1200" dirty="0" smtClean="0"/>
              <a:t>Submissions</a:t>
            </a:r>
            <a:r>
              <a:rPr lang="en-CA" sz="1200" dirty="0" smtClean="0">
                <a:solidFill>
                  <a:srgbClr val="FF0000"/>
                </a:solidFill>
              </a:rPr>
              <a:t>. They are the liaison between the branches and Treasury Board and provide advice and </a:t>
            </a:r>
            <a:r>
              <a:rPr lang="en-CA" sz="1200" dirty="0" smtClean="0"/>
              <a:t>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u="sng" dirty="0" smtClean="0"/>
          </a:p>
          <a:p>
            <a:r>
              <a:rPr lang="en-CA" u="sng" dirty="0" smtClean="0"/>
              <a:t>Legal </a:t>
            </a:r>
            <a:r>
              <a:rPr lang="en-CA" u="sng" dirty="0"/>
              <a:t>Services</a:t>
            </a:r>
            <a:r>
              <a:rPr lang="en-CA" dirty="0"/>
              <a:t> helps draft and review our </a:t>
            </a:r>
            <a:r>
              <a:rPr lang="en-CA" dirty="0" smtClean="0"/>
              <a:t>G&amp;C </a:t>
            </a:r>
            <a:r>
              <a:rPr lang="en-CA" dirty="0"/>
              <a:t>funding agreement templates… they basically ensure we keep ourselves out of trouble.</a:t>
            </a:r>
            <a:endParaRPr lang="en-CA" dirty="0">
              <a:cs typeface="Calibri"/>
            </a:endParaRPr>
          </a:p>
          <a:p>
            <a:endParaRPr lang="en-CA" u="sng" dirty="0" smtClean="0"/>
          </a:p>
          <a:p>
            <a:r>
              <a:rPr lang="en-CA" dirty="0" smtClean="0"/>
              <a:t>The </a:t>
            </a:r>
            <a:r>
              <a:rPr lang="en-CA" u="sng" dirty="0"/>
              <a:t>Gender &amp; Health Unit</a:t>
            </a:r>
            <a:r>
              <a:rPr lang="en-CA" dirty="0"/>
              <a:t> advises programs and recipients on how to integrate sex, gender and diversity considerations at various points in the </a:t>
            </a:r>
            <a:r>
              <a:rPr lang="en-CA" dirty="0" smtClean="0"/>
              <a:t>G&amp;C Program Lifecycle </a:t>
            </a:r>
            <a:r>
              <a:rPr lang="en-CA" dirty="0"/>
              <a:t>(i.e. program design; TB Submission; funding agreement set up).</a:t>
            </a:r>
            <a:endParaRPr lang="en-CA" dirty="0">
              <a:cs typeface="Calibri"/>
            </a:endParaRPr>
          </a:p>
          <a:p>
            <a:endParaRPr lang="en-CA" altLang="en-US" sz="1100" dirty="0">
              <a:cs typeface="Calibri"/>
            </a:endParaRPr>
          </a:p>
        </p:txBody>
      </p:sp>
    </p:spTree>
    <p:extLst>
      <p:ext uri="{BB962C8B-B14F-4D97-AF65-F5344CB8AC3E}">
        <p14:creationId xmlns:p14="http://schemas.microsoft.com/office/powerpoint/2010/main" val="3586177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 </a:t>
            </a:r>
            <a:r>
              <a:rPr lang="en-CA" dirty="0" smtClean="0"/>
              <a:t>look </a:t>
            </a:r>
            <a:r>
              <a:rPr lang="en-CA" dirty="0"/>
              <a:t>at what </a:t>
            </a:r>
            <a:r>
              <a:rPr lang="en-CA" dirty="0" smtClean="0"/>
              <a:t>the OGC does, with the help of PIR.</a:t>
            </a:r>
            <a:endParaRPr lang="en-CA" dirty="0"/>
          </a:p>
          <a:p>
            <a:endParaRPr lang="en-CA" dirty="0"/>
          </a:p>
          <a:p>
            <a:r>
              <a:rPr lang="en-CA" dirty="0"/>
              <a:t>At </a:t>
            </a:r>
            <a:r>
              <a:rPr lang="en-CA" dirty="0" smtClean="0"/>
              <a:t>their core they are here </a:t>
            </a:r>
            <a:r>
              <a:rPr lang="en-CA" dirty="0"/>
              <a:t>to promote best practices in </a:t>
            </a:r>
            <a:r>
              <a:rPr lang="en-CA" dirty="0" smtClean="0"/>
              <a:t>grants and contributions.</a:t>
            </a:r>
            <a:r>
              <a:rPr lang="en-CA" baseline="0" dirty="0" smtClean="0"/>
              <a:t> </a:t>
            </a:r>
            <a:r>
              <a:rPr lang="en-CA" dirty="0" smtClean="0"/>
              <a:t>Corporately </a:t>
            </a:r>
            <a:r>
              <a:rPr lang="en-CA" dirty="0"/>
              <a:t>there aren’t a lot of written guidelines on how best to develop, implement, deliver and monitor a </a:t>
            </a:r>
            <a:r>
              <a:rPr lang="en-CA" dirty="0" smtClean="0"/>
              <a:t>TP Program</a:t>
            </a:r>
            <a:r>
              <a:rPr lang="en-CA" dirty="0"/>
              <a:t>. However, the individuals that make up the </a:t>
            </a:r>
            <a:r>
              <a:rPr lang="en-CA" dirty="0" smtClean="0"/>
              <a:t>OGC and PIR </a:t>
            </a:r>
            <a:r>
              <a:rPr lang="en-CA" dirty="0"/>
              <a:t>bring a depth of experience and knowledge in </a:t>
            </a:r>
            <a:r>
              <a:rPr lang="en-CA" dirty="0" smtClean="0"/>
              <a:t>grants and contributions so they are </a:t>
            </a:r>
            <a:r>
              <a:rPr lang="en-CA" dirty="0"/>
              <a:t>well suited to engage and support staff in implementing best practices</a:t>
            </a:r>
            <a:r>
              <a:rPr lang="en-CA" dirty="0" smtClean="0"/>
              <a:t>.</a:t>
            </a:r>
          </a:p>
          <a:p>
            <a:endParaRPr lang="en-CA" dirty="0"/>
          </a:p>
          <a:p>
            <a:r>
              <a:rPr lang="en-CA" dirty="0"/>
              <a:t>As mentioned in the previous slide, the </a:t>
            </a:r>
            <a:r>
              <a:rPr lang="en-CA" dirty="0" smtClean="0"/>
              <a:t>OGC </a:t>
            </a:r>
            <a:r>
              <a:rPr lang="en-CA" dirty="0"/>
              <a:t>is made up of two </a:t>
            </a:r>
            <a:r>
              <a:rPr lang="en-CA" dirty="0" smtClean="0"/>
              <a:t>units:</a:t>
            </a:r>
            <a:r>
              <a:rPr lang="en-CA" dirty="0"/>
              <a:t>  </a:t>
            </a:r>
          </a:p>
          <a:p>
            <a:endParaRPr lang="en-CA" dirty="0"/>
          </a:p>
          <a:p>
            <a:r>
              <a:rPr lang="en-CA" u="sng" dirty="0" smtClean="0"/>
              <a:t>1. Grants </a:t>
            </a:r>
            <a:r>
              <a:rPr lang="en-CA" u="sng" dirty="0"/>
              <a:t>&amp; Contributions Innovations Unit</a:t>
            </a:r>
            <a:r>
              <a:rPr lang="en-CA" dirty="0"/>
              <a:t>. </a:t>
            </a:r>
            <a:r>
              <a:rPr lang="en-CA" dirty="0" smtClean="0"/>
              <a:t>A lot of </a:t>
            </a:r>
            <a:r>
              <a:rPr lang="en-CA" dirty="0"/>
              <a:t>ground </a:t>
            </a:r>
            <a:r>
              <a:rPr lang="en-CA" dirty="0" smtClean="0"/>
              <a:t>is covered in </a:t>
            </a:r>
            <a:r>
              <a:rPr lang="en-CA" dirty="0"/>
              <a:t>this unit:</a:t>
            </a:r>
          </a:p>
          <a:p>
            <a:pPr marL="0" indent="0">
              <a:buFontTx/>
              <a:buNone/>
            </a:pPr>
            <a:r>
              <a:rPr lang="en-CA" dirty="0" smtClean="0"/>
              <a:t>- They develop </a:t>
            </a:r>
            <a:r>
              <a:rPr lang="en-CA" dirty="0"/>
              <a:t>and maintain a series of tools, templates, process maps, guidelines and </a:t>
            </a:r>
            <a:r>
              <a:rPr lang="en-CA" dirty="0" smtClean="0"/>
              <a:t>policies. </a:t>
            </a:r>
            <a:r>
              <a:rPr lang="en-CA" dirty="0"/>
              <a:t>All together </a:t>
            </a:r>
            <a:r>
              <a:rPr lang="en-CA" dirty="0" smtClean="0"/>
              <a:t>these are the departmental Standard </a:t>
            </a:r>
            <a:r>
              <a:rPr lang="en-CA" dirty="0"/>
              <a:t>Operating Procedures (SOPs for short). The SOPs are fairly light, but they are continuously expanding and are available to everyone via Microsoft OneNote. They are developed collaboratively with programs and key functional areas such as Legal Services. </a:t>
            </a:r>
            <a:r>
              <a:rPr lang="en-CA" b="1" dirty="0"/>
              <a:t>Following the SOPs is important when working in </a:t>
            </a:r>
            <a:r>
              <a:rPr lang="en-CA" b="1" dirty="0" smtClean="0"/>
              <a:t>grants and contributions as </a:t>
            </a:r>
            <a:r>
              <a:rPr lang="en-CA" b="1" dirty="0"/>
              <a:t>they keep you on the smoothest path to success. </a:t>
            </a:r>
            <a:endParaRPr lang="en-CA" dirty="0"/>
          </a:p>
          <a:p>
            <a:r>
              <a:rPr lang="en-CA" dirty="0"/>
              <a:t>- </a:t>
            </a:r>
            <a:r>
              <a:rPr lang="en-CA" dirty="0" smtClean="0"/>
              <a:t>They </a:t>
            </a:r>
            <a:r>
              <a:rPr lang="en-CA" dirty="0"/>
              <a:t>provide a quality assurance function on </a:t>
            </a:r>
            <a:r>
              <a:rPr lang="en-CA" dirty="0" smtClean="0"/>
              <a:t>all </a:t>
            </a:r>
            <a:r>
              <a:rPr lang="en-CA" dirty="0"/>
              <a:t>Program Terms and </a:t>
            </a:r>
            <a:r>
              <a:rPr lang="en-CA" dirty="0" smtClean="0"/>
              <a:t>Conditions </a:t>
            </a:r>
            <a:r>
              <a:rPr lang="en-CA" dirty="0"/>
              <a:t>and on all </a:t>
            </a:r>
            <a:r>
              <a:rPr lang="en-CA" dirty="0" smtClean="0"/>
              <a:t>Funding Agreements </a:t>
            </a:r>
            <a:r>
              <a:rPr lang="en-CA" dirty="0"/>
              <a:t>(</a:t>
            </a:r>
            <a:r>
              <a:rPr lang="en-CA" dirty="0" smtClean="0"/>
              <a:t>includes </a:t>
            </a:r>
            <a:r>
              <a:rPr lang="en-CA" dirty="0"/>
              <a:t>amendments</a:t>
            </a:r>
            <a:r>
              <a:rPr lang="en-CA" dirty="0" smtClean="0"/>
              <a:t>) outside of the </a:t>
            </a:r>
            <a:r>
              <a:rPr lang="en-CA" sz="1200" dirty="0" smtClean="0">
                <a:ea typeface="+mn-lt"/>
                <a:cs typeface="+mn-lt"/>
              </a:rPr>
              <a:t>Controlled Substances and Cannabis Branch (</a:t>
            </a:r>
            <a:r>
              <a:rPr lang="en-CA" dirty="0" smtClean="0"/>
              <a:t>CSCB).</a:t>
            </a:r>
            <a:endParaRPr lang="en-CA" dirty="0"/>
          </a:p>
          <a:p>
            <a:pPr marL="0" indent="0">
              <a:buFontTx/>
              <a:buNone/>
            </a:pPr>
            <a:r>
              <a:rPr lang="en-CA" dirty="0" smtClean="0"/>
              <a:t>- They develop and provide </a:t>
            </a:r>
            <a:r>
              <a:rPr lang="en-CA" dirty="0"/>
              <a:t>training, with a particular focus on the Grants and Contributions Information Management System (GCIMS for short). GCIMS is used by staff on a daily basis to manage </a:t>
            </a:r>
            <a:r>
              <a:rPr lang="en-CA" dirty="0" smtClean="0"/>
              <a:t>grants and contributions, </a:t>
            </a:r>
            <a:r>
              <a:rPr lang="en-CA" dirty="0"/>
              <a:t>so </a:t>
            </a:r>
            <a:r>
              <a:rPr lang="en-CA" dirty="0" smtClean="0"/>
              <a:t>training</a:t>
            </a:r>
            <a:r>
              <a:rPr lang="en-CA" baseline="0" dirty="0" smtClean="0"/>
              <a:t> </a:t>
            </a:r>
            <a:r>
              <a:rPr lang="en-CA" dirty="0" smtClean="0"/>
              <a:t>on </a:t>
            </a:r>
            <a:r>
              <a:rPr lang="en-CA" dirty="0"/>
              <a:t>this piece is key. </a:t>
            </a:r>
            <a:endParaRPr lang="en-CA" dirty="0" smtClean="0"/>
          </a:p>
          <a:p>
            <a:pPr marL="0" indent="0">
              <a:buFontTx/>
              <a:buNone/>
            </a:pPr>
            <a:r>
              <a:rPr lang="en-CA" dirty="0" smtClean="0"/>
              <a:t>- They support the set-up in GCIMS of any new departmental TP Program.</a:t>
            </a:r>
            <a:endParaRPr lang="en-CA" dirty="0"/>
          </a:p>
          <a:p>
            <a:r>
              <a:rPr lang="en-CA" dirty="0"/>
              <a:t>- As part of the annual corporate cycle, </a:t>
            </a:r>
            <a:r>
              <a:rPr lang="en-CA" dirty="0" smtClean="0"/>
              <a:t>they help coordinate </a:t>
            </a:r>
            <a:r>
              <a:rPr lang="en-CA" dirty="0"/>
              <a:t>year-end </a:t>
            </a:r>
            <a:r>
              <a:rPr lang="en-CA" dirty="0" smtClean="0"/>
              <a:t>activities, </a:t>
            </a:r>
            <a:r>
              <a:rPr lang="en-CA" dirty="0"/>
              <a:t>such as ensuring that transactions in GCIMS are not left outstanding before the new FY roll-outs as these may impact and prevent new year transactions.    </a:t>
            </a:r>
          </a:p>
          <a:p>
            <a:r>
              <a:rPr lang="en-CA" dirty="0"/>
              <a:t>- </a:t>
            </a:r>
            <a:r>
              <a:rPr lang="en-CA" dirty="0" smtClean="0"/>
              <a:t>They also </a:t>
            </a:r>
            <a:r>
              <a:rPr lang="en-CA" dirty="0"/>
              <a:t>assist in coordinating </a:t>
            </a:r>
            <a:r>
              <a:rPr lang="en-CA" dirty="0" smtClean="0"/>
              <a:t>TP Program </a:t>
            </a:r>
            <a:r>
              <a:rPr lang="en-CA" dirty="0"/>
              <a:t>responses for Ministerial requests. </a:t>
            </a:r>
          </a:p>
          <a:p>
            <a:r>
              <a:rPr lang="en-CA" dirty="0"/>
              <a:t> </a:t>
            </a:r>
          </a:p>
          <a:p>
            <a:r>
              <a:rPr lang="en-CA" u="sng" dirty="0" smtClean="0"/>
              <a:t>2. Performance </a:t>
            </a:r>
            <a:r>
              <a:rPr lang="en-CA" u="sng" dirty="0"/>
              <a:t>&amp; Knowledge Initiatives Unit</a:t>
            </a:r>
            <a:r>
              <a:rPr lang="en-CA" dirty="0"/>
              <a:t> which can be further divided into the Performance Measurement team and the Knowledge Translation team. </a:t>
            </a:r>
          </a:p>
          <a:p>
            <a:endParaRPr lang="en-CA" dirty="0"/>
          </a:p>
          <a:p>
            <a:r>
              <a:rPr lang="en-CA" dirty="0" smtClean="0"/>
              <a:t>-</a:t>
            </a:r>
            <a:r>
              <a:rPr lang="en-CA" baseline="0" dirty="0" smtClean="0"/>
              <a:t> </a:t>
            </a:r>
            <a:r>
              <a:rPr lang="en-CA" dirty="0" smtClean="0"/>
              <a:t>The </a:t>
            </a:r>
            <a:r>
              <a:rPr lang="en-CA" dirty="0"/>
              <a:t>Performance Measurement team plays a key role in supporting </a:t>
            </a:r>
            <a:r>
              <a:rPr lang="en-CA" dirty="0" smtClean="0"/>
              <a:t>TP Programs </a:t>
            </a:r>
            <a:r>
              <a:rPr lang="en-CA" dirty="0"/>
              <a:t>with designing, updating, tracking and reporting against their Program Information Profile (PIP for short) and their Performance Measurement Strategy. These key documents outline the expected deliverables and outcomes of a </a:t>
            </a:r>
            <a:r>
              <a:rPr lang="en-CA" dirty="0" smtClean="0"/>
              <a:t>TP Program </a:t>
            </a:r>
            <a:r>
              <a:rPr lang="en-CA" dirty="0"/>
              <a:t>– specifically, what is the program trying to achieve in the short term, medium term and long term. They also form the basis for how a recipient’s progress will be monitored and assessed, and help demonstrate the achievement of results each year and support </a:t>
            </a:r>
            <a:r>
              <a:rPr lang="en-CA" dirty="0" smtClean="0"/>
              <a:t>TP Program Evaluation</a:t>
            </a:r>
            <a:r>
              <a:rPr lang="en-CA" dirty="0"/>
              <a:t>. </a:t>
            </a:r>
          </a:p>
          <a:p>
            <a:endParaRPr lang="en-CA" dirty="0" smtClean="0"/>
          </a:p>
          <a:p>
            <a:r>
              <a:rPr lang="en-CA" dirty="0" smtClean="0"/>
              <a:t>- The </a:t>
            </a:r>
            <a:r>
              <a:rPr lang="en-CA" dirty="0"/>
              <a:t>Knowledge Translation team supports </a:t>
            </a:r>
            <a:r>
              <a:rPr lang="en-CA" dirty="0" smtClean="0"/>
              <a:t>TP Programs </a:t>
            </a:r>
            <a:r>
              <a:rPr lang="en-CA" dirty="0"/>
              <a:t>by helping them consider how knowledge produced by a program or </a:t>
            </a:r>
            <a:r>
              <a:rPr lang="en-CA" dirty="0" smtClean="0"/>
              <a:t>a recipient </a:t>
            </a:r>
            <a:r>
              <a:rPr lang="en-CA" dirty="0"/>
              <a:t>organization will be disseminated and implemented. This is essential for maximizing the impact of funded activities. </a:t>
            </a:r>
          </a:p>
          <a:p>
            <a:endParaRPr lang="en-CA" dirty="0">
              <a:cs typeface="Calibri"/>
            </a:endParaRP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25</a:t>
            </a:fld>
            <a:endParaRPr lang="en-CA"/>
          </a:p>
        </p:txBody>
      </p:sp>
    </p:spTree>
    <p:extLst>
      <p:ext uri="{BB962C8B-B14F-4D97-AF65-F5344CB8AC3E}">
        <p14:creationId xmlns:p14="http://schemas.microsoft.com/office/powerpoint/2010/main" val="514918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26</a:t>
            </a:fld>
            <a:endParaRPr lang="en-CA"/>
          </a:p>
        </p:txBody>
      </p:sp>
    </p:spTree>
    <p:extLst>
      <p:ext uri="{BB962C8B-B14F-4D97-AF65-F5344CB8AC3E}">
        <p14:creationId xmlns:p14="http://schemas.microsoft.com/office/powerpoint/2010/main" val="104441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cs typeface="Calibri"/>
              </a:rPr>
              <a:t>What</a:t>
            </a:r>
            <a:r>
              <a:rPr lang="en-CA" baseline="0" dirty="0" smtClean="0">
                <a:cs typeface="Calibri"/>
              </a:rPr>
              <a:t> a Transfer Payment is NOT, is a contract. </a:t>
            </a:r>
            <a:r>
              <a:rPr lang="en-CA" b="1" dirty="0" smtClean="0"/>
              <a:t>This is a very important distinction.</a:t>
            </a:r>
            <a:endParaRPr lang="en-CA" b="1" dirty="0" smtClean="0">
              <a:cs typeface="Calibri"/>
            </a:endParaRPr>
          </a:p>
          <a:p>
            <a:pPr algn="l"/>
            <a:endParaRPr lang="en-CA" baseline="0" dirty="0" smtClean="0">
              <a:cs typeface="Calibri"/>
            </a:endParaRPr>
          </a:p>
          <a:p>
            <a:r>
              <a:rPr lang="en-CA" dirty="0" smtClean="0"/>
              <a:t>When the government is giving out transfer payments, it is NOT getting anything in return. Only the Canadian population benefits. </a:t>
            </a:r>
          </a:p>
          <a:p>
            <a:endParaRPr lang="en-CA" dirty="0" smtClean="0"/>
          </a:p>
          <a:p>
            <a:r>
              <a:rPr lang="en-CA" dirty="0" smtClean="0"/>
              <a:t>A contract on the other hand,</a:t>
            </a:r>
            <a:r>
              <a:rPr lang="en-CA" baseline="0" dirty="0" smtClean="0"/>
              <a:t> is </a:t>
            </a:r>
            <a:r>
              <a:rPr lang="en-CA" dirty="0" smtClean="0"/>
              <a:t>an agreement between the government and an outside party to purchase goods or services for the </a:t>
            </a:r>
            <a:r>
              <a:rPr lang="en-CA" b="0" i="0" dirty="0" smtClean="0"/>
              <a:t>government’s benefit. </a:t>
            </a:r>
          </a:p>
          <a:p>
            <a:endParaRPr lang="en-CA" dirty="0" smtClean="0"/>
          </a:p>
          <a:p>
            <a:r>
              <a:rPr lang="en-CA" dirty="0" smtClean="0"/>
              <a:t>Example of a Contract:</a:t>
            </a:r>
          </a:p>
          <a:p>
            <a:pPr marL="0" indent="0">
              <a:buFontTx/>
              <a:buNone/>
            </a:pPr>
            <a:r>
              <a:rPr lang="en-CA" dirty="0" smtClean="0"/>
              <a:t>- I need someone to renovate my kitchen. I will get to dictate all the parameters, like the style, the colours, the budget, etc., and</a:t>
            </a:r>
            <a:r>
              <a:rPr lang="en-CA" baseline="0" dirty="0" smtClean="0"/>
              <a:t> I will be t</a:t>
            </a:r>
            <a:r>
              <a:rPr lang="en-CA" dirty="0" smtClean="0"/>
              <a:t>he one who will directly benefit in the end.</a:t>
            </a:r>
          </a:p>
          <a:p>
            <a:pPr marL="0" indent="0">
              <a:buFontTx/>
              <a:buNone/>
            </a:pPr>
            <a:endParaRPr lang="en-CA" dirty="0" smtClean="0">
              <a:cs typeface="Calibri"/>
            </a:endParaRPr>
          </a:p>
          <a:p>
            <a:pPr marL="0" indent="0">
              <a:buFontTx/>
              <a:buNone/>
            </a:pPr>
            <a:r>
              <a:rPr lang="en-CA" dirty="0" smtClean="0">
                <a:cs typeface="Calibri"/>
              </a:rPr>
              <a:t>Example</a:t>
            </a:r>
            <a:r>
              <a:rPr lang="en-CA" baseline="0" dirty="0" smtClean="0">
                <a:cs typeface="Calibri"/>
              </a:rPr>
              <a:t> of a Transfer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cs typeface="Calibri"/>
              </a:rPr>
              <a:t>- </a:t>
            </a:r>
            <a:r>
              <a:rPr lang="en-CA" altLang="en-US" sz="1200" dirty="0" smtClean="0"/>
              <a:t>My doorbell rings. A child wants me to donate money. My neighbourhood’s policy is to donate to kids for sporting activities. This child is collecting money for a hockey tournament in Toronto, so this matches the neighbourhood’s policy. Now I can either fund him, or not. Those are my only choices. I can’t tell him to take up music instead cause I would prefer supporting the arts. I don’t get to set different parameters for my benefit. I have to respect the neighbourhood’s policy, which was developed to address a need in the community. </a:t>
            </a:r>
            <a:endParaRPr lang="en-CA" dirty="0" smtClean="0">
              <a:cs typeface="Calibri"/>
            </a:endParaRP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3</a:t>
            </a:fld>
            <a:endParaRPr lang="en-CA"/>
          </a:p>
        </p:txBody>
      </p:sp>
    </p:spTree>
    <p:extLst>
      <p:ext uri="{BB962C8B-B14F-4D97-AF65-F5344CB8AC3E}">
        <p14:creationId xmlns:p14="http://schemas.microsoft.com/office/powerpoint/2010/main" val="209768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Discretionary,</a:t>
            </a:r>
            <a:r>
              <a:rPr lang="en-CA" baseline="0" dirty="0" smtClean="0"/>
              <a:t> meaning non-essential spending.</a:t>
            </a:r>
            <a:endParaRPr lang="en-CA" dirty="0" smtClean="0"/>
          </a:p>
          <a:p>
            <a:endParaRPr lang="en-CA" dirty="0" smtClean="0"/>
          </a:p>
          <a:p>
            <a:r>
              <a:rPr lang="en-CA" dirty="0" smtClean="0"/>
              <a:t>In a nutshell, transfer</a:t>
            </a:r>
            <a:r>
              <a:rPr lang="en-CA" baseline="0" dirty="0" smtClean="0"/>
              <a:t> payments are an effective way for the government to distribute money to those in need.</a:t>
            </a:r>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4</a:t>
            </a:fld>
            <a:endParaRPr lang="en-CA"/>
          </a:p>
        </p:txBody>
      </p:sp>
    </p:spTree>
    <p:extLst>
      <p:ext uri="{BB962C8B-B14F-4D97-AF65-F5344CB8AC3E}">
        <p14:creationId xmlns:p14="http://schemas.microsoft.com/office/powerpoint/2010/main" val="79944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5</a:t>
            </a:fld>
            <a:endParaRPr lang="en-CA"/>
          </a:p>
        </p:txBody>
      </p:sp>
    </p:spTree>
    <p:extLst>
      <p:ext uri="{BB962C8B-B14F-4D97-AF65-F5344CB8AC3E}">
        <p14:creationId xmlns:p14="http://schemas.microsoft.com/office/powerpoint/2010/main" val="261296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9FEA2B-3A6D-494B-88A5-A590CBB04A19}" type="slidenum">
              <a:rPr lang="en-CA" smtClean="0"/>
              <a:t>6</a:t>
            </a:fld>
            <a:endParaRPr lang="en-CA"/>
          </a:p>
        </p:txBody>
      </p:sp>
    </p:spTree>
    <p:extLst>
      <p:ext uri="{BB962C8B-B14F-4D97-AF65-F5344CB8AC3E}">
        <p14:creationId xmlns:p14="http://schemas.microsoft.com/office/powerpoint/2010/main" val="157187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200" dirty="0" smtClean="0"/>
              <a:t>Let’s </a:t>
            </a:r>
            <a:r>
              <a:rPr lang="en-CA" altLang="en-US" sz="1200" dirty="0"/>
              <a:t>compare grants vs contributions:</a:t>
            </a:r>
          </a:p>
          <a:p>
            <a:endParaRPr lang="en-CA" altLang="en-US" sz="1200" b="1" dirty="0"/>
          </a:p>
          <a:p>
            <a:r>
              <a:rPr lang="en-CA" altLang="en-US" sz="1200" b="1" dirty="0"/>
              <a:t>Grants</a:t>
            </a:r>
            <a:r>
              <a:rPr lang="en-CA" altLang="en-US" sz="1200" dirty="0"/>
              <a:t> tend to be a lower risk funding </a:t>
            </a:r>
            <a:r>
              <a:rPr lang="en-CA" altLang="en-US" sz="1200" dirty="0" smtClean="0"/>
              <a:t>mechanism</a:t>
            </a:r>
            <a:r>
              <a:rPr lang="en-CA" altLang="en-US" sz="1200" dirty="0"/>
              <a:t>. Work carried out under a grant agreement is usually simple and straight forward. There are little to no partners involved, duration is short and materiality is low. In some cases the duration can be long and the materiality high, but that’s usually reserved for recipients that </a:t>
            </a:r>
            <a:r>
              <a:rPr lang="en-CA" altLang="en-US" sz="1200" dirty="0" smtClean="0"/>
              <a:t>the department has a </a:t>
            </a:r>
            <a:r>
              <a:rPr lang="en-CA" altLang="en-US" sz="1200" dirty="0"/>
              <a:t>long history </a:t>
            </a:r>
            <a:r>
              <a:rPr lang="en-CA" altLang="en-US" sz="1200" dirty="0" smtClean="0"/>
              <a:t>with and knows </a:t>
            </a:r>
            <a:r>
              <a:rPr lang="en-CA" altLang="en-US" sz="1200" dirty="0"/>
              <a:t>what their capacity is. </a:t>
            </a:r>
          </a:p>
          <a:p>
            <a:endParaRPr lang="en-CA" altLang="en-US" sz="1200" dirty="0"/>
          </a:p>
          <a:p>
            <a:pPr>
              <a:buFontTx/>
              <a:buChar char="-"/>
            </a:pPr>
            <a:r>
              <a:rPr lang="en-CA" altLang="en-US" sz="1200" dirty="0"/>
              <a:t>Progress </a:t>
            </a:r>
            <a:r>
              <a:rPr lang="en-CA" altLang="en-US" sz="1200" dirty="0" smtClean="0"/>
              <a:t>and </a:t>
            </a:r>
            <a:r>
              <a:rPr lang="en-CA" altLang="en-US" sz="1200" dirty="0"/>
              <a:t>financial reporting </a:t>
            </a:r>
            <a:r>
              <a:rPr lang="en-CA" altLang="en-US" sz="1200" dirty="0" smtClean="0"/>
              <a:t>are </a:t>
            </a:r>
            <a:r>
              <a:rPr lang="en-CA" altLang="en-US" sz="1200" dirty="0"/>
              <a:t>almost non </a:t>
            </a:r>
            <a:r>
              <a:rPr lang="en-CA" altLang="en-US" sz="1200" dirty="0" smtClean="0"/>
              <a:t>existent, meaning there’s a lot less departmental</a:t>
            </a:r>
            <a:r>
              <a:rPr lang="en-CA" altLang="en-US" sz="1200" baseline="0" dirty="0" smtClean="0"/>
              <a:t> </a:t>
            </a:r>
            <a:r>
              <a:rPr lang="en-CA" altLang="en-US" sz="1200" dirty="0" smtClean="0"/>
              <a:t>oversight. </a:t>
            </a:r>
            <a:r>
              <a:rPr lang="en-CA" altLang="en-US" sz="1200" dirty="0"/>
              <a:t>We tend to give the money out and trust that the organization will spend </a:t>
            </a:r>
            <a:r>
              <a:rPr lang="en-CA" altLang="en-US" sz="1200" dirty="0" smtClean="0"/>
              <a:t>it </a:t>
            </a:r>
            <a:r>
              <a:rPr lang="en-CA" altLang="en-US" sz="1200" dirty="0"/>
              <a:t>as agreed to.</a:t>
            </a:r>
          </a:p>
          <a:p>
            <a:pPr>
              <a:buFontTx/>
              <a:buChar char="-"/>
            </a:pPr>
            <a:r>
              <a:rPr lang="en-CA" altLang="en-US" sz="1200" dirty="0"/>
              <a:t>A great example of a grant is a Canada Student Loan. You qualify for the loan if you meet the requirements set out. It’s a pass or fail. </a:t>
            </a:r>
          </a:p>
          <a:p>
            <a:pPr>
              <a:buFontTx/>
              <a:buChar char="-"/>
            </a:pPr>
            <a:r>
              <a:rPr lang="en-CA" altLang="en-US" sz="1200" dirty="0"/>
              <a:t>Another great example can be seen in </a:t>
            </a:r>
            <a:r>
              <a:rPr lang="en-CA" altLang="en-US" sz="1200" dirty="0" smtClean="0"/>
              <a:t>the Controlled Substances and Cannabis Branch. In 2019 </a:t>
            </a:r>
            <a:r>
              <a:rPr lang="en-CA" altLang="en-US" sz="1200" dirty="0"/>
              <a:t>they invited youth in schools and community centres to apply for </a:t>
            </a:r>
            <a:r>
              <a:rPr lang="en-CA" altLang="en-US" sz="1200" dirty="0" smtClean="0"/>
              <a:t>micro-funding </a:t>
            </a:r>
            <a:r>
              <a:rPr lang="en-CA" altLang="en-US" sz="1200" dirty="0"/>
              <a:t>to help address the issue of tobacco and cannabis use. </a:t>
            </a:r>
            <a:r>
              <a:rPr lang="en-CA" altLang="en-US" sz="1200" dirty="0" smtClean="0"/>
              <a:t>Applicants had </a:t>
            </a:r>
            <a:r>
              <a:rPr lang="en-CA" altLang="en-US" sz="1200" dirty="0"/>
              <a:t>to fill out a quick 2-page application form, which Health Canada then verified against its </a:t>
            </a:r>
            <a:r>
              <a:rPr lang="en-CA" altLang="en-US" sz="1200" dirty="0" smtClean="0"/>
              <a:t>funding parameters. </a:t>
            </a:r>
            <a:r>
              <a:rPr lang="en-CA" altLang="en-US" sz="1200" dirty="0"/>
              <a:t>If they got a </a:t>
            </a:r>
            <a:r>
              <a:rPr lang="en-CA" altLang="en-US" sz="1200" dirty="0" smtClean="0"/>
              <a:t>“check mark”, </a:t>
            </a:r>
            <a:r>
              <a:rPr lang="en-CA" altLang="en-US" sz="1200" dirty="0"/>
              <a:t>it meant they passed and received $1000. In terms of </a:t>
            </a:r>
            <a:r>
              <a:rPr lang="en-CA" altLang="en-US" sz="1200" dirty="0" smtClean="0"/>
              <a:t>reporting, </a:t>
            </a:r>
            <a:r>
              <a:rPr lang="en-CA" altLang="en-US" sz="1200" dirty="0"/>
              <a:t>it was as simple as sending a copy of a Tweet or an Instagram post, or sending a picture of an event held. </a:t>
            </a:r>
          </a:p>
          <a:p>
            <a:pPr>
              <a:buFontTx/>
              <a:buChar char="-"/>
            </a:pPr>
            <a:endParaRPr lang="en-CA" altLang="en-US" sz="1200" dirty="0"/>
          </a:p>
          <a:p>
            <a:r>
              <a:rPr lang="en-CA" altLang="en-US" sz="1200" b="1" dirty="0"/>
              <a:t>Contributions</a:t>
            </a:r>
            <a:r>
              <a:rPr lang="en-CA" altLang="en-US" sz="1200" dirty="0"/>
              <a:t> are a different type of funding mechanism where the risk tends to be higher. Work carried out under a contribution agreement is more complex. There are often multiple partners involved and various different funding sources. For example, </a:t>
            </a:r>
            <a:r>
              <a:rPr lang="en-CA" altLang="en-US" sz="1200" dirty="0" smtClean="0"/>
              <a:t>funding may be coming from the department, </a:t>
            </a:r>
            <a:r>
              <a:rPr lang="en-CA" altLang="en-US" sz="1200" dirty="0"/>
              <a:t>the provinces &amp; territories, and a few private sector organisations, and if any one </a:t>
            </a:r>
            <a:r>
              <a:rPr lang="en-CA" altLang="en-US" sz="1200" dirty="0" smtClean="0"/>
              <a:t>of the funders pull </a:t>
            </a:r>
            <a:r>
              <a:rPr lang="en-CA" altLang="en-US" sz="1200" dirty="0"/>
              <a:t>out, the entire project falls through - this is a risk.</a:t>
            </a:r>
          </a:p>
          <a:p>
            <a:endParaRPr lang="en-CA" altLang="en-US" sz="1200" dirty="0"/>
          </a:p>
          <a:p>
            <a:pPr>
              <a:buFontTx/>
              <a:buChar char="-"/>
            </a:pPr>
            <a:r>
              <a:rPr lang="en-CA" altLang="en-US" sz="1200" dirty="0"/>
              <a:t>Contribution agreements tend to be higher dollar value and can be </a:t>
            </a:r>
            <a:r>
              <a:rPr lang="en-CA" altLang="en-US" sz="1200" dirty="0" smtClean="0"/>
              <a:t>anywhere from a </a:t>
            </a:r>
            <a:r>
              <a:rPr lang="en-CA" altLang="en-US" sz="1200" dirty="0"/>
              <a:t>short 6-month </a:t>
            </a:r>
            <a:r>
              <a:rPr lang="en-CA" altLang="en-US" sz="1200" dirty="0" smtClean="0"/>
              <a:t>duration to </a:t>
            </a:r>
            <a:r>
              <a:rPr lang="en-CA" altLang="en-US" sz="1200" dirty="0"/>
              <a:t>over 5 years.  </a:t>
            </a:r>
          </a:p>
          <a:p>
            <a:pPr>
              <a:buFontTx/>
              <a:buChar char="-"/>
            </a:pPr>
            <a:r>
              <a:rPr lang="en-CA" altLang="en-US" sz="1200" dirty="0"/>
              <a:t>There are more Progress and Financial reports required annually. Reporting frequency can be as little as bi-annually or as much as </a:t>
            </a:r>
            <a:r>
              <a:rPr lang="en-CA" altLang="en-US" sz="1200" dirty="0" smtClean="0"/>
              <a:t>quarterly, </a:t>
            </a:r>
            <a:r>
              <a:rPr lang="en-CA" altLang="en-US" sz="1200" dirty="0"/>
              <a:t>depending on the assessed level of risk.  </a:t>
            </a:r>
          </a:p>
          <a:p>
            <a:pPr>
              <a:buFontTx/>
              <a:buChar char="-"/>
            </a:pPr>
            <a:r>
              <a:rPr lang="en-CA" altLang="en-US" sz="1200" dirty="0"/>
              <a:t>Progress reports provide us with updates on the status of the project. They tell us what has been achieved to date, what is falling behind schedule and how close or far we are from achieving program objectives. This information feeds back into our program and allows us to make adjustments if needed and helps us build better programs and projects.</a:t>
            </a:r>
          </a:p>
          <a:p>
            <a:r>
              <a:rPr lang="en-CA" altLang="en-US" sz="1200" dirty="0"/>
              <a:t>-Financial reports go hand in hand with the progress reports. Recipients tell us at the onset of the project how much they need and for what. When they report, they tell us how much they spent and on what. Expenses incurred should align with the progress reports submitted.  </a:t>
            </a:r>
          </a:p>
          <a:p>
            <a:endParaRPr lang="en-CA" altLang="en-US" sz="1200" dirty="0"/>
          </a:p>
          <a:p>
            <a:r>
              <a:rPr lang="en-CA" altLang="en-US" sz="1200" dirty="0" smtClean="0"/>
              <a:t>The </a:t>
            </a:r>
            <a:r>
              <a:rPr lang="en-CA" altLang="en-US" sz="1200" dirty="0"/>
              <a:t>department </a:t>
            </a:r>
            <a:r>
              <a:rPr lang="en-CA" altLang="en-US" sz="1200" dirty="0" smtClean="0"/>
              <a:t>can receive </a:t>
            </a:r>
            <a:r>
              <a:rPr lang="en-CA" altLang="en-US" sz="1200" dirty="0"/>
              <a:t>funds for </a:t>
            </a:r>
            <a:r>
              <a:rPr lang="en-CA" altLang="en-US" sz="1200" dirty="0" smtClean="0"/>
              <a:t>grants </a:t>
            </a:r>
            <a:r>
              <a:rPr lang="en-CA" altLang="en-US" sz="1200" dirty="0"/>
              <a:t>or </a:t>
            </a:r>
            <a:r>
              <a:rPr lang="en-CA" altLang="en-US" sz="1200" dirty="0" smtClean="0"/>
              <a:t>contributions</a:t>
            </a:r>
            <a:r>
              <a:rPr lang="en-CA" altLang="en-US" sz="1200" dirty="0"/>
              <a:t>. Each </a:t>
            </a:r>
            <a:r>
              <a:rPr lang="en-CA" altLang="en-US" sz="1200" dirty="0" smtClean="0"/>
              <a:t>sit in a different </a:t>
            </a:r>
            <a:r>
              <a:rPr lang="en-CA" altLang="en-US" sz="1200" dirty="0"/>
              <a:t>pot of money so they are not always interchangeable. For example, if we get grant funds, we can usually convert them into contribution funds since there is more accountability and rigour when using contribution funds. The reverse however, is not true.</a:t>
            </a:r>
          </a:p>
          <a:p>
            <a:endParaRPr lang="en-CA" altLang="en-US" sz="1200" dirty="0"/>
          </a:p>
          <a:p>
            <a:r>
              <a:rPr lang="en-CA" altLang="en-US" sz="1200" dirty="0" smtClean="0"/>
              <a:t>At</a:t>
            </a:r>
            <a:r>
              <a:rPr lang="en-CA" altLang="en-US" sz="1200" baseline="0" dirty="0" smtClean="0"/>
              <a:t> Health Canada, m</a:t>
            </a:r>
            <a:r>
              <a:rPr lang="en-CA" altLang="en-US" sz="1200" dirty="0" smtClean="0"/>
              <a:t>ost </a:t>
            </a:r>
            <a:r>
              <a:rPr lang="en-CA" altLang="en-US" sz="1200" dirty="0"/>
              <a:t>of our transfer payment budget is made up of contribution funds</a:t>
            </a:r>
            <a:r>
              <a:rPr lang="en-CA" altLang="en-US" sz="1200" dirty="0" smtClean="0"/>
              <a:t>.</a:t>
            </a:r>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7</a:t>
            </a:fld>
            <a:endParaRPr lang="en-CA"/>
          </a:p>
        </p:txBody>
      </p:sp>
    </p:spTree>
    <p:extLst>
      <p:ext uri="{BB962C8B-B14F-4D97-AF65-F5344CB8AC3E}">
        <p14:creationId xmlns:p14="http://schemas.microsoft.com/office/powerpoint/2010/main" val="238294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i="0" dirty="0" smtClean="0">
                <a:cs typeface="Calibri"/>
              </a:rPr>
              <a:t>Transfer Payment Programs are publicly funded,</a:t>
            </a:r>
            <a:r>
              <a:rPr lang="en-CA" altLang="en-US" i="0" baseline="0" dirty="0" smtClean="0">
                <a:cs typeface="Calibri"/>
              </a:rPr>
              <a:t> so the money ultimately comes from tax payers.</a:t>
            </a:r>
            <a:endParaRPr lang="en-CA" altLang="en-US" i="0" dirty="0" smtClean="0"/>
          </a:p>
          <a:p>
            <a:endParaRPr lang="en-CA" altLang="en-US" sz="1200" dirty="0" smtClean="0"/>
          </a:p>
          <a:p>
            <a:r>
              <a:rPr lang="en-CA" altLang="en-US" sz="1200" dirty="0" smtClean="0"/>
              <a:t>A </a:t>
            </a:r>
            <a:r>
              <a:rPr lang="en-CA" altLang="en-US" sz="1200" b="1" u="sng" dirty="0"/>
              <a:t>Memorandum to Cabinet (MC)</a:t>
            </a:r>
            <a:r>
              <a:rPr lang="en-CA" altLang="en-US" sz="1200" dirty="0"/>
              <a:t> </a:t>
            </a:r>
            <a:r>
              <a:rPr lang="en-CA" altLang="en-US" sz="1200" dirty="0" smtClean="0"/>
              <a:t>is normally prepared by </a:t>
            </a:r>
            <a:r>
              <a:rPr lang="en-CA" altLang="en-US" sz="1200" u="sng" dirty="0" smtClean="0"/>
              <a:t>policy</a:t>
            </a:r>
            <a:r>
              <a:rPr lang="en-CA" altLang="en-US" sz="1200" baseline="0" dirty="0" smtClean="0"/>
              <a:t> analysts and is </a:t>
            </a:r>
            <a:r>
              <a:rPr lang="en-CA" altLang="en-US" sz="1200" dirty="0" smtClean="0"/>
              <a:t>used to identify and outline a need in the community </a:t>
            </a:r>
            <a:r>
              <a:rPr lang="en-CA" altLang="en-US" sz="1200" dirty="0"/>
              <a:t>and what the </a:t>
            </a:r>
            <a:r>
              <a:rPr lang="en-CA" altLang="en-US" sz="1200" dirty="0" smtClean="0"/>
              <a:t>government can </a:t>
            </a:r>
            <a:r>
              <a:rPr lang="en-CA" altLang="en-US" sz="1200" dirty="0"/>
              <a:t>do to meet that </a:t>
            </a:r>
            <a:r>
              <a:rPr lang="en-CA" altLang="en-US" sz="1200" dirty="0" smtClean="0"/>
              <a:t>need</a:t>
            </a:r>
            <a:r>
              <a:rPr lang="en-CA" altLang="en-US" sz="1200" baseline="0" dirty="0" smtClean="0"/>
              <a:t> (also known as a policy idea). This p</a:t>
            </a:r>
            <a:r>
              <a:rPr lang="en-CA" sz="1200" kern="1200" dirty="0" smtClean="0">
                <a:solidFill>
                  <a:schemeClr val="tx1"/>
                </a:solidFill>
                <a:effectLst/>
                <a:latin typeface="+mn-lt"/>
                <a:ea typeface="+mn-ea"/>
                <a:cs typeface="+mn-cs"/>
              </a:rPr>
              <a:t>rocess is departmentally coordinated through Cabinet and Parliamentary Affairs Directorate in Health Canada’s Strategic Policy Branch.</a:t>
            </a:r>
            <a:endParaRPr lang="en-CA" alt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altLang="en-US" sz="1200" dirty="0" smtClean="0"/>
              <a:t>A</a:t>
            </a:r>
            <a:r>
              <a:rPr lang="en-CA" altLang="en-US" sz="1200" b="1" dirty="0" smtClean="0"/>
              <a:t> </a:t>
            </a:r>
            <a:r>
              <a:rPr lang="en-CA" altLang="en-US" sz="1200" b="1" u="sng" dirty="0"/>
              <a:t>Cabinet Decision</a:t>
            </a:r>
            <a:r>
              <a:rPr lang="en-CA" altLang="en-US" sz="1200" b="1" dirty="0"/>
              <a:t> </a:t>
            </a:r>
            <a:r>
              <a:rPr lang="en-CA" altLang="en-US" sz="1200" dirty="0"/>
              <a:t>is required in Parliament to approve </a:t>
            </a:r>
            <a:r>
              <a:rPr lang="en-CA" altLang="en-US" sz="1200" dirty="0" smtClean="0"/>
              <a:t>a </a:t>
            </a:r>
            <a:r>
              <a:rPr lang="en-CA" altLang="en-US" sz="1200" dirty="0"/>
              <a:t>policy idea </a:t>
            </a:r>
            <a:r>
              <a:rPr lang="en-CA" altLang="en-US" sz="1200" dirty="0" smtClean="0"/>
              <a:t>within an MC which will eventually result in a </a:t>
            </a:r>
            <a:r>
              <a:rPr lang="en-CA" altLang="en-US" sz="1200" dirty="0"/>
              <a:t>new, or enhancements to an existing, </a:t>
            </a:r>
            <a:r>
              <a:rPr lang="en-CA" altLang="en-US" sz="1200" dirty="0" smtClean="0"/>
              <a:t>Transfer</a:t>
            </a:r>
            <a:r>
              <a:rPr lang="en-CA" altLang="en-US" sz="1200" baseline="0" dirty="0" smtClean="0"/>
              <a:t> Payment (TP) P</a:t>
            </a:r>
            <a:r>
              <a:rPr lang="en-CA" altLang="en-US" sz="1200" dirty="0" smtClean="0"/>
              <a:t>rogram</a:t>
            </a:r>
            <a:r>
              <a:rPr lang="en-CA" altLang="en-US" sz="1200" dirty="0"/>
              <a:t>.</a:t>
            </a:r>
            <a:r>
              <a:rPr lang="en-CA" altLang="en-US" dirty="0"/>
              <a:t> </a:t>
            </a:r>
            <a:endParaRPr lang="en-CA" altLang="en-US" sz="1200" dirty="0"/>
          </a:p>
          <a:p>
            <a:endParaRPr lang="en-CA" altLang="en-US" sz="1200" dirty="0"/>
          </a:p>
          <a:p>
            <a:r>
              <a:rPr lang="en-CA" altLang="en-US" sz="1200" dirty="0" smtClean="0"/>
              <a:t>A positive Cabinet Decision provides the</a:t>
            </a:r>
            <a:r>
              <a:rPr lang="en-CA" altLang="en-US" sz="1200" baseline="0" dirty="0" smtClean="0"/>
              <a:t> </a:t>
            </a:r>
            <a:r>
              <a:rPr lang="en-CA" altLang="en-US" sz="1200" u="sng" baseline="0" dirty="0" smtClean="0"/>
              <a:t>Policy Authority</a:t>
            </a:r>
            <a:r>
              <a:rPr lang="en-CA" altLang="en-US" sz="1200" baseline="0" dirty="0" smtClean="0"/>
              <a:t> for the new or enhanced TP Program. This </a:t>
            </a:r>
            <a:r>
              <a:rPr lang="en-CA" altLang="en-US" sz="1200" dirty="0" smtClean="0"/>
              <a:t>means</a:t>
            </a:r>
            <a:r>
              <a:rPr lang="en-CA" altLang="en-US" sz="1200" baseline="0" dirty="0" smtClean="0"/>
              <a:t> that a </a:t>
            </a:r>
            <a:r>
              <a:rPr lang="en-CA" altLang="en-US" sz="1200" b="1" u="sng" dirty="0" smtClean="0"/>
              <a:t>Budget</a:t>
            </a:r>
            <a:r>
              <a:rPr lang="en-CA" altLang="en-US" sz="1200" b="0" u="none" dirty="0" smtClean="0"/>
              <a:t> </a:t>
            </a:r>
            <a:r>
              <a:rPr lang="en-CA" altLang="en-US" sz="1200" b="0" u="none" dirty="0"/>
              <a:t>must </a:t>
            </a:r>
            <a:r>
              <a:rPr lang="en-CA" altLang="en-US" sz="1200" b="0" u="none" dirty="0" smtClean="0"/>
              <a:t>be approved next.</a:t>
            </a:r>
            <a:r>
              <a:rPr lang="en-CA" altLang="en-US" sz="1200" dirty="0" smtClean="0"/>
              <a:t> </a:t>
            </a:r>
            <a:r>
              <a:rPr lang="en-CA" altLang="en-US" sz="1200" dirty="0"/>
              <a:t>At this stage, we need to further justify </a:t>
            </a:r>
            <a:r>
              <a:rPr lang="en-CA" altLang="en-US" sz="1200" b="1" dirty="0"/>
              <a:t>why</a:t>
            </a:r>
            <a:r>
              <a:rPr lang="en-CA" altLang="en-US" sz="1200" dirty="0"/>
              <a:t> </a:t>
            </a:r>
            <a:r>
              <a:rPr lang="en-CA" altLang="en-US" sz="1200" dirty="0" smtClean="0"/>
              <a:t>this TP </a:t>
            </a:r>
            <a:r>
              <a:rPr lang="en-CA" altLang="en-US" sz="1200" baseline="0" dirty="0" smtClean="0"/>
              <a:t>P</a:t>
            </a:r>
            <a:r>
              <a:rPr lang="en-CA" altLang="en-US" sz="1200" dirty="0" smtClean="0"/>
              <a:t>rogram is needed and </a:t>
            </a:r>
            <a:r>
              <a:rPr lang="en-CA" altLang="en-US" sz="1200" b="1" dirty="0"/>
              <a:t>what</a:t>
            </a:r>
            <a:r>
              <a:rPr lang="en-CA" altLang="en-US" sz="1200" dirty="0"/>
              <a:t> specifically we are trying to achieve </a:t>
            </a:r>
            <a:r>
              <a:rPr lang="en-CA" altLang="en-US" sz="1200" dirty="0" smtClean="0"/>
              <a:t>with it.</a:t>
            </a:r>
            <a:endParaRPr lang="en-CA" altLang="en-US" sz="1200" dirty="0"/>
          </a:p>
          <a:p>
            <a:endParaRPr lang="en-CA"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Note that while MCs are the most common avenue, </a:t>
            </a:r>
            <a:r>
              <a:rPr lang="en-CA" sz="1200" u="sng" kern="1200" dirty="0" smtClean="0">
                <a:solidFill>
                  <a:schemeClr val="tx1"/>
                </a:solidFill>
                <a:effectLst/>
                <a:latin typeface="+mn-lt"/>
                <a:ea typeface="+mn-ea"/>
                <a:cs typeface="+mn-cs"/>
              </a:rPr>
              <a:t>Policy Authority</a:t>
            </a:r>
            <a:r>
              <a:rPr lang="en-CA" sz="1200" kern="1200" dirty="0" smtClean="0">
                <a:solidFill>
                  <a:schemeClr val="tx1"/>
                </a:solidFill>
                <a:effectLst/>
                <a:latin typeface="+mn-lt"/>
                <a:ea typeface="+mn-ea"/>
                <a:cs typeface="+mn-cs"/>
              </a:rPr>
              <a:t> may also be provided through other means, such as the Budget or a Prime Minister’s letter. </a:t>
            </a:r>
          </a:p>
          <a:p>
            <a:endParaRPr lang="en-CA"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The next step </a:t>
            </a:r>
            <a:r>
              <a:rPr lang="en-CA" altLang="en-US" sz="1200" dirty="0" smtClean="0"/>
              <a:t>is a </a:t>
            </a:r>
            <a:r>
              <a:rPr lang="en-CA" altLang="en-US" sz="1200" b="1" u="sng" dirty="0"/>
              <a:t>Treasury Board </a:t>
            </a:r>
            <a:r>
              <a:rPr lang="en-CA" altLang="en-US" sz="1200" b="1" u="sng" dirty="0" smtClean="0"/>
              <a:t>Submission</a:t>
            </a:r>
            <a:r>
              <a:rPr lang="en-CA" altLang="en-US" sz="1200" dirty="0" smtClean="0"/>
              <a:t>. </a:t>
            </a:r>
            <a:r>
              <a:rPr lang="en-CA" altLang="en-US" sz="1200" dirty="0"/>
              <a:t>This is </a:t>
            </a:r>
            <a:r>
              <a:rPr lang="en-CA" altLang="en-US" sz="1200" dirty="0" smtClean="0"/>
              <a:t>normally prepared </a:t>
            </a:r>
            <a:r>
              <a:rPr lang="en-CA" altLang="en-US" sz="1200" dirty="0"/>
              <a:t>by </a:t>
            </a:r>
            <a:r>
              <a:rPr lang="en-CA" altLang="en-US" sz="1200" u="sng" dirty="0" smtClean="0"/>
              <a:t>program</a:t>
            </a:r>
            <a:r>
              <a:rPr lang="en-CA" altLang="en-US" sz="1200" dirty="0" smtClean="0"/>
              <a:t> analysts and </a:t>
            </a:r>
            <a:r>
              <a:rPr lang="en-CA" altLang="en-US" sz="1200" dirty="0"/>
              <a:t>provides </a:t>
            </a:r>
            <a:r>
              <a:rPr lang="en-CA" altLang="en-US" sz="1200" dirty="0" smtClean="0"/>
              <a:t>details </a:t>
            </a:r>
            <a:r>
              <a:rPr lang="en-CA" altLang="en-US" sz="1200" dirty="0"/>
              <a:t>on </a:t>
            </a:r>
            <a:r>
              <a:rPr lang="en-CA" altLang="en-US" sz="1200" dirty="0" smtClean="0"/>
              <a:t>program implementation such as costs</a:t>
            </a:r>
            <a:r>
              <a:rPr lang="en-CA" altLang="en-US" sz="1200" dirty="0"/>
              <a:t>, expected deliverables and outcomes, risks, </a:t>
            </a:r>
            <a:r>
              <a:rPr lang="en-CA" altLang="en-US" sz="1200" dirty="0" smtClean="0"/>
              <a:t>stakeholder </a:t>
            </a:r>
            <a:r>
              <a:rPr lang="en-CA" altLang="en-US" sz="1200" dirty="0"/>
              <a:t>engagement, </a:t>
            </a:r>
            <a:r>
              <a:rPr lang="en-CA" altLang="en-US" sz="1200" dirty="0" smtClean="0"/>
              <a:t>and </a:t>
            </a:r>
            <a:r>
              <a:rPr lang="en-CA" altLang="en-US" sz="1200" dirty="0"/>
              <a:t>other considerations such as official languages, and sex, gender and diversity</a:t>
            </a:r>
            <a:r>
              <a:rPr lang="en-CA" altLang="en-US" sz="1200" dirty="0" smtClean="0"/>
              <a:t>. </a:t>
            </a:r>
            <a:r>
              <a:rPr lang="en-CA" altLang="en-US" dirty="0" smtClean="0"/>
              <a:t>This p</a:t>
            </a:r>
            <a:r>
              <a:rPr lang="en-CA" sz="1200" kern="1200" dirty="0" smtClean="0">
                <a:solidFill>
                  <a:schemeClr val="tx1"/>
                </a:solidFill>
                <a:effectLst/>
                <a:latin typeface="+mn-lt"/>
                <a:ea typeface="+mn-ea"/>
                <a:cs typeface="+mn-cs"/>
              </a:rPr>
              <a:t>rocess is departmentally coordinated through Resource Management Directorate in Health Canada’s Chief Financial Officer Branch.</a:t>
            </a:r>
            <a:endParaRPr lang="en-CA" altLang="en-US" sz="1200" dirty="0" smtClean="0"/>
          </a:p>
          <a:p>
            <a:pPr eaLnBrk="1" hangingPunct="1">
              <a:lnSpc>
                <a:spcPct val="100000"/>
              </a:lnSpc>
            </a:pPr>
            <a:endParaRPr lang="en-CA" altLang="en-US" sz="1200" dirty="0"/>
          </a:p>
          <a:p>
            <a:r>
              <a:rPr lang="en-CA" altLang="en-US" sz="1200" b="1" u="sng" dirty="0"/>
              <a:t>Program Terms and </a:t>
            </a:r>
            <a:r>
              <a:rPr lang="en-CA" altLang="en-US" sz="1200" b="1" u="sng" dirty="0" smtClean="0"/>
              <a:t>Conditions</a:t>
            </a:r>
            <a:r>
              <a:rPr lang="en-CA" altLang="en-US" sz="1200" dirty="0" smtClean="0"/>
              <a:t> </a:t>
            </a:r>
            <a:r>
              <a:rPr lang="en-CA" altLang="en-US" sz="1200" dirty="0"/>
              <a:t>is </a:t>
            </a:r>
            <a:r>
              <a:rPr lang="en-CA" altLang="en-US" sz="1200" dirty="0" smtClean="0"/>
              <a:t>an annex to a Treasury </a:t>
            </a:r>
            <a:r>
              <a:rPr lang="en-CA" altLang="en-US" sz="1200" dirty="0"/>
              <a:t>Board Submission that sets out the parameters under which transfer payments may be made for a given </a:t>
            </a:r>
            <a:r>
              <a:rPr lang="en-CA" altLang="en-US" sz="1200" dirty="0" smtClean="0"/>
              <a:t>TP Program </a:t>
            </a:r>
            <a:r>
              <a:rPr lang="en-CA" altLang="en-US" sz="1200" dirty="0"/>
              <a:t>(</a:t>
            </a:r>
            <a:r>
              <a:rPr lang="en-CA" altLang="en-US" sz="1200" u="sng" dirty="0"/>
              <a:t>note</a:t>
            </a:r>
            <a:r>
              <a:rPr lang="en-CA" altLang="en-US" sz="1200" dirty="0"/>
              <a:t> that this document does echo or detail some of the elements included in the main body of </a:t>
            </a:r>
            <a:r>
              <a:rPr lang="en-CA" altLang="en-US" sz="1200" dirty="0" smtClean="0"/>
              <a:t>a Submission</a:t>
            </a:r>
            <a:r>
              <a:rPr lang="en-CA" altLang="en-US" sz="1200" dirty="0"/>
              <a:t>). The Terms and Conditions </a:t>
            </a:r>
            <a:r>
              <a:rPr lang="en-CA" altLang="en-US" sz="1200" dirty="0" smtClean="0"/>
              <a:t>include </a:t>
            </a:r>
            <a:r>
              <a:rPr lang="en-CA" altLang="en-US" sz="1200" dirty="0"/>
              <a:t>details regarding the objectives we want to achieve, the results we expect to see, who we want to fund, what activities we want to fund, how much we can spend per year, etc. The broader the </a:t>
            </a:r>
            <a:r>
              <a:rPr lang="en-CA" altLang="en-US" sz="1200" dirty="0" smtClean="0"/>
              <a:t>Terms </a:t>
            </a:r>
            <a:r>
              <a:rPr lang="en-CA" altLang="en-US" sz="1200" dirty="0"/>
              <a:t>and </a:t>
            </a:r>
            <a:r>
              <a:rPr lang="en-CA" altLang="en-US" sz="1200" dirty="0" smtClean="0"/>
              <a:t>Conditions</a:t>
            </a:r>
            <a:r>
              <a:rPr lang="en-CA" altLang="en-US" sz="1200" dirty="0"/>
              <a:t>, the more flexibility the </a:t>
            </a:r>
            <a:r>
              <a:rPr lang="en-CA" altLang="en-US" sz="1200" dirty="0" smtClean="0"/>
              <a:t>TP</a:t>
            </a:r>
            <a:r>
              <a:rPr lang="en-CA" altLang="en-US" sz="1200" baseline="0" dirty="0" smtClean="0"/>
              <a:t> P</a:t>
            </a:r>
            <a:r>
              <a:rPr lang="en-CA" altLang="en-US" sz="1200" dirty="0" smtClean="0"/>
              <a:t>rogram </a:t>
            </a:r>
            <a:r>
              <a:rPr lang="en-CA" altLang="en-US" sz="1200" dirty="0"/>
              <a:t>has to adapt to unforeseen circumstances. If the </a:t>
            </a:r>
            <a:r>
              <a:rPr lang="en-CA" altLang="en-US" sz="1200" dirty="0" smtClean="0"/>
              <a:t>Terms </a:t>
            </a:r>
            <a:r>
              <a:rPr lang="en-CA" altLang="en-US" sz="1200" dirty="0"/>
              <a:t>and </a:t>
            </a:r>
            <a:r>
              <a:rPr lang="en-CA" altLang="en-US" sz="1200" dirty="0" smtClean="0"/>
              <a:t>Conditions </a:t>
            </a:r>
            <a:r>
              <a:rPr lang="en-CA" altLang="en-US" sz="1200" dirty="0"/>
              <a:t>are too specific, they become restrictive and we are limited with what we can and cannot do. The only option at that point would be to amend the </a:t>
            </a:r>
            <a:r>
              <a:rPr lang="en-CA" altLang="en-US" sz="1200" dirty="0" smtClean="0"/>
              <a:t>Terms </a:t>
            </a:r>
            <a:r>
              <a:rPr lang="en-CA" altLang="en-US" sz="1200" dirty="0"/>
              <a:t>and </a:t>
            </a:r>
            <a:r>
              <a:rPr lang="en-CA" altLang="en-US" sz="1200" dirty="0" smtClean="0"/>
              <a:t>Conditions</a:t>
            </a:r>
            <a:r>
              <a:rPr lang="en-CA" altLang="en-US" sz="1200" dirty="0"/>
              <a:t>. The key is to find the proper balance.</a:t>
            </a:r>
            <a:r>
              <a:rPr lang="en-CA" altLang="en-US" dirty="0"/>
              <a:t>   </a:t>
            </a:r>
            <a:endParaRPr lang="en-CA" altLang="en-US" sz="1200" dirty="0">
              <a:cs typeface="Calibri"/>
            </a:endParaRPr>
          </a:p>
          <a:p>
            <a:endParaRPr lang="en-CA" altLang="en-US" sz="1200" dirty="0" smtClean="0"/>
          </a:p>
          <a:p>
            <a:r>
              <a:rPr lang="en-CA" sz="1200" b="0" u="sng" kern="1200" dirty="0" smtClean="0">
                <a:solidFill>
                  <a:schemeClr val="tx1"/>
                </a:solidFill>
                <a:effectLst/>
                <a:latin typeface="+mn-lt"/>
                <a:ea typeface="+mn-ea"/>
                <a:cs typeface="+mn-cs"/>
              </a:rPr>
              <a:t>Program Authority</a:t>
            </a:r>
            <a:r>
              <a:rPr lang="en-CA" sz="1200" b="0" kern="1200" dirty="0" smtClean="0">
                <a:solidFill>
                  <a:schemeClr val="tx1"/>
                </a:solidFill>
                <a:effectLst/>
                <a:latin typeface="+mn-lt"/>
                <a:ea typeface="+mn-ea"/>
                <a:cs typeface="+mn-cs"/>
              </a:rPr>
              <a:t> is provided</a:t>
            </a:r>
            <a:r>
              <a:rPr lang="en-CA" sz="1200" b="0" kern="1200" baseline="0" dirty="0" smtClean="0">
                <a:solidFill>
                  <a:schemeClr val="tx1"/>
                </a:solidFill>
                <a:effectLst/>
                <a:latin typeface="+mn-lt"/>
                <a:ea typeface="+mn-ea"/>
                <a:cs typeface="+mn-cs"/>
              </a:rPr>
              <a:t> o</a:t>
            </a:r>
            <a:r>
              <a:rPr lang="en-CA" altLang="en-US" sz="1200" dirty="0" smtClean="0"/>
              <a:t>nce a </a:t>
            </a:r>
            <a:r>
              <a:rPr lang="en-CA" altLang="en-US" sz="1200" dirty="0"/>
              <a:t>Treasury Board Submission is </a:t>
            </a:r>
            <a:r>
              <a:rPr lang="en-CA" altLang="en-US" sz="1200" dirty="0" smtClean="0"/>
              <a:t>approved. The money can now be transferred to the department’s budget.</a:t>
            </a:r>
            <a:endParaRPr lang="en-CA" altLang="en-US" sz="1200" dirty="0"/>
          </a:p>
          <a:p>
            <a:endParaRPr lang="en-CA" altLang="en-US" sz="1200"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8</a:t>
            </a:fld>
            <a:endParaRPr lang="en-CA"/>
          </a:p>
        </p:txBody>
      </p:sp>
    </p:spTree>
    <p:extLst>
      <p:ext uri="{BB962C8B-B14F-4D97-AF65-F5344CB8AC3E}">
        <p14:creationId xmlns:p14="http://schemas.microsoft.com/office/powerpoint/2010/main" val="137054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take a quick look at how the Federal Budget works since parts of this process directly affect the work that we do.</a:t>
            </a:r>
            <a:endParaRPr lang="en-US" dirty="0"/>
          </a:p>
          <a:p>
            <a:endParaRPr lang="en-CA" dirty="0" smtClean="0"/>
          </a:p>
          <a:p>
            <a:r>
              <a:rPr lang="en-CA" dirty="0" smtClean="0"/>
              <a:t>Just before the start </a:t>
            </a:r>
            <a:r>
              <a:rPr lang="en-CA" dirty="0"/>
              <a:t>of a fiscal year, the Main Estimates are tabled. </a:t>
            </a:r>
            <a:r>
              <a:rPr lang="en-CA" dirty="0" smtClean="0"/>
              <a:t>The </a:t>
            </a:r>
            <a:r>
              <a:rPr lang="en-CA" dirty="0"/>
              <a:t>Main Estimates identify planned government </a:t>
            </a:r>
            <a:r>
              <a:rPr lang="en-CA" dirty="0" smtClean="0"/>
              <a:t>spending </a:t>
            </a:r>
            <a:r>
              <a:rPr lang="en-CA" dirty="0"/>
              <a:t>for which we need to seek Parliament's approval </a:t>
            </a:r>
            <a:r>
              <a:rPr lang="en-CA" dirty="0" smtClean="0"/>
              <a:t>for each fiscal year</a:t>
            </a:r>
            <a:r>
              <a:rPr lang="en-CA" dirty="0"/>
              <a:t>. </a:t>
            </a:r>
            <a:r>
              <a:rPr lang="en-CA" dirty="0" smtClean="0"/>
              <a:t>For example, the amount of funds required by each existing TP Program is listed in </a:t>
            </a:r>
            <a:r>
              <a:rPr lang="en-CA" dirty="0"/>
              <a:t>the </a:t>
            </a:r>
            <a:r>
              <a:rPr lang="en-CA" dirty="0" smtClean="0"/>
              <a:t>Mains Estimates.</a:t>
            </a:r>
          </a:p>
          <a:p>
            <a:r>
              <a:rPr lang="en-CA" dirty="0" smtClean="0"/>
              <a:t> </a:t>
            </a:r>
            <a:endParaRPr lang="en-CA" dirty="0"/>
          </a:p>
          <a:p>
            <a:r>
              <a:rPr lang="en-CA" dirty="0"/>
              <a:t>In April </a:t>
            </a:r>
            <a:r>
              <a:rPr lang="en-CA" dirty="0" smtClean="0"/>
              <a:t>of each fiscal year</a:t>
            </a:r>
            <a:r>
              <a:rPr lang="en-CA" dirty="0"/>
              <a:t>, the department is sent a portion of the funding required. For most </a:t>
            </a:r>
            <a:r>
              <a:rPr lang="en-CA" dirty="0" smtClean="0"/>
              <a:t>TP Programs </a:t>
            </a:r>
            <a:r>
              <a:rPr lang="en-CA" dirty="0"/>
              <a:t>it is often 25% of the total annual amount </a:t>
            </a:r>
            <a:r>
              <a:rPr lang="en-CA" dirty="0" smtClean="0"/>
              <a:t>required. </a:t>
            </a:r>
            <a:r>
              <a:rPr lang="en-CA" dirty="0"/>
              <a:t>This is called an </a:t>
            </a:r>
            <a:r>
              <a:rPr lang="en-CA" u="sng" dirty="0"/>
              <a:t>interim supply</a:t>
            </a:r>
            <a:r>
              <a:rPr lang="en-CA" dirty="0"/>
              <a:t>. If there is a need to get more than 25% in April, or the full amount, the program needs to flag that requirement in advance. CFOB does a call out each year to the </a:t>
            </a:r>
            <a:r>
              <a:rPr lang="en-CA" dirty="0" smtClean="0"/>
              <a:t>TP Programs </a:t>
            </a:r>
            <a:r>
              <a:rPr lang="en-CA" dirty="0"/>
              <a:t>for their </a:t>
            </a:r>
            <a:r>
              <a:rPr lang="en-CA" dirty="0" smtClean="0"/>
              <a:t>input, </a:t>
            </a:r>
            <a:r>
              <a:rPr lang="en-CA" dirty="0"/>
              <a:t>at which time the specific amounts can be submitted. The balance of the funding (known as </a:t>
            </a:r>
            <a:r>
              <a:rPr lang="en-CA" u="sng" dirty="0"/>
              <a:t>full supply</a:t>
            </a:r>
            <a:r>
              <a:rPr lang="en-CA" dirty="0"/>
              <a:t>) is provided in June.  </a:t>
            </a:r>
            <a:endParaRPr lang="en-CA" dirty="0" smtClean="0"/>
          </a:p>
          <a:p>
            <a:endParaRPr lang="en-CA" dirty="0"/>
          </a:p>
          <a:p>
            <a:r>
              <a:rPr lang="en-CA" dirty="0" smtClean="0"/>
              <a:t>It </a:t>
            </a:r>
            <a:r>
              <a:rPr lang="en-CA" dirty="0"/>
              <a:t>is important for </a:t>
            </a:r>
            <a:r>
              <a:rPr lang="en-CA" dirty="0" smtClean="0"/>
              <a:t>TP Programs </a:t>
            </a:r>
            <a:r>
              <a:rPr lang="en-CA" dirty="0"/>
              <a:t>to know what their recipients’ funding needs will be in the first quarter (or Q1) in order to properly forecast </a:t>
            </a:r>
            <a:r>
              <a:rPr lang="en-CA" u="sng" dirty="0" smtClean="0"/>
              <a:t>interim supply</a:t>
            </a:r>
            <a:r>
              <a:rPr lang="en-CA" dirty="0" smtClean="0"/>
              <a:t> needs. </a:t>
            </a:r>
          </a:p>
          <a:p>
            <a:endParaRPr lang="en-CA" dirty="0"/>
          </a:p>
          <a:p>
            <a:r>
              <a:rPr lang="en-CA" dirty="0" smtClean="0"/>
              <a:t>It is also important for TP Programs to know that their </a:t>
            </a:r>
            <a:r>
              <a:rPr lang="en-CA" u="sng" dirty="0" smtClean="0"/>
              <a:t>full supply</a:t>
            </a:r>
            <a:r>
              <a:rPr lang="en-CA" dirty="0" smtClean="0"/>
              <a:t> must be spent in the same fiscal year that it was received. If not spent, the money is no longer available to</a:t>
            </a:r>
            <a:r>
              <a:rPr lang="en-CA" baseline="0" dirty="0" smtClean="0"/>
              <a:t> the TP Program</a:t>
            </a:r>
            <a:r>
              <a:rPr lang="en-CA" dirty="0" smtClean="0"/>
              <a:t>. </a:t>
            </a:r>
            <a:r>
              <a:rPr lang="en-CA" altLang="en-US" sz="1200" dirty="0" smtClean="0"/>
              <a:t>In cases where an unforeseen delay in getting an initiative started occurred and some (or all)</a:t>
            </a:r>
            <a:r>
              <a:rPr lang="en-CA" altLang="en-US" sz="1200" baseline="0" dirty="0" smtClean="0"/>
              <a:t> </a:t>
            </a:r>
            <a:r>
              <a:rPr lang="en-CA" altLang="en-US" sz="1200" dirty="0" smtClean="0"/>
              <a:t>of the funding cannot be spent in the same fiscal year that it was received, a request to Treasury Board can be made to re-profile funds to the next fiscal year. This of course, will only be considered for substantial funding amounts (in the millions). </a:t>
            </a:r>
            <a:endParaRPr lang="en-CA" dirty="0" smtClean="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F49FEA2B-3A6D-494B-88A5-A590CBB04A19}" type="slidenum">
              <a:rPr lang="en-CA" smtClean="0"/>
              <a:t>9</a:t>
            </a:fld>
            <a:endParaRPr lang="en-CA"/>
          </a:p>
        </p:txBody>
      </p:sp>
    </p:spTree>
    <p:extLst>
      <p:ext uri="{BB962C8B-B14F-4D97-AF65-F5344CB8AC3E}">
        <p14:creationId xmlns:p14="http://schemas.microsoft.com/office/powerpoint/2010/main" val="417146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BB7B349-8A12-496B-AE50-365EF68A59C1}" type="datetime1">
              <a:rPr lang="en-CA" smtClean="0"/>
              <a:t>2021-06-28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4206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51175CC-30EC-4E99-9650-5E9354690FEA}" type="datetime1">
              <a:rPr lang="en-CA" smtClean="0"/>
              <a:t>2021-06-28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181304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6467A85-9DBC-4234-9626-858DF9908F9A}" type="datetime1">
              <a:rPr lang="en-CA" smtClean="0"/>
              <a:t>2021-06-28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252446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3CD15D3-5CC0-4ABC-8459-574977F1B15A}" type="datetime1">
              <a:rPr lang="en-CA" smtClean="0"/>
              <a:t>2021-06-28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168182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D7C38E-E460-4013-B4DC-5B0FB9BC81C5}" type="datetime1">
              <a:rPr lang="en-CA" smtClean="0"/>
              <a:t>2021-06-28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413151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18DF871-581F-4766-9EAF-C5C75E07C9C6}" type="datetime1">
              <a:rPr lang="en-CA" smtClean="0"/>
              <a:t>2021-06-28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57942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84F40AD-B64C-41F3-B992-614B7D908E86}" type="datetime1">
              <a:rPr lang="en-CA" smtClean="0"/>
              <a:t>2021-06-28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367800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7108597-DD35-4260-8563-E0B4730D2D0C}" type="datetime1">
              <a:rPr lang="en-CA" smtClean="0"/>
              <a:t>2021-06-28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107311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9EE91-9D25-4AC2-9987-9E1524AC2B3B}" type="datetime1">
              <a:rPr lang="en-CA" smtClean="0"/>
              <a:t>2021-06-28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88038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85232-E516-4192-8F87-A8DA72A9259D}" type="datetime1">
              <a:rPr lang="en-CA" smtClean="0"/>
              <a:t>2021-06-28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219491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070985-61A2-4CDE-9D07-86D5A51324B1}" type="datetime1">
              <a:rPr lang="en-CA" smtClean="0"/>
              <a:t>2021-06-28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BE7210-88B9-4717-B977-BCA54B84A803}" type="slidenum">
              <a:rPr lang="en-CA" smtClean="0"/>
              <a:t>‹#›</a:t>
            </a:fld>
            <a:endParaRPr lang="en-CA"/>
          </a:p>
        </p:txBody>
      </p:sp>
    </p:spTree>
    <p:extLst>
      <p:ext uri="{BB962C8B-B14F-4D97-AF65-F5344CB8AC3E}">
        <p14:creationId xmlns:p14="http://schemas.microsoft.com/office/powerpoint/2010/main" val="111652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511B6-233B-428B-B42D-2319C09B7F6A}" type="datetime1">
              <a:rPr lang="en-CA" smtClean="0"/>
              <a:t>2021-06-28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E7210-88B9-4717-B977-BCA54B84A803}" type="slidenum">
              <a:rPr lang="en-CA" smtClean="0"/>
              <a:t>‹#›</a:t>
            </a:fld>
            <a:endParaRPr lang="en-CA"/>
          </a:p>
        </p:txBody>
      </p:sp>
    </p:spTree>
    <p:extLst>
      <p:ext uri="{BB962C8B-B14F-4D97-AF65-F5344CB8AC3E}">
        <p14:creationId xmlns:p14="http://schemas.microsoft.com/office/powerpoint/2010/main" val="340917665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tbs-sct.gc.ca/pol/doc-eng.aspx?id=13525"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hyperlink" Target="https://www.tbs-sct.gc.ca/pol/doc-eng.aspx?id=14208" TargetMode="External"/><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hyperlink" Target="https://www.tbs-sct.gc.ca/pol/doc-eng.aspx?id=1942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laws.justice.gc.ca/eng/acts/F-11/index.html"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gcpedia.gc.ca/wiki/Grants_and_Contributions_Information_Portal"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8.png"/><Relationship Id="rId7" Type="http://schemas.openxmlformats.org/officeDocument/2006/relationships/diagramData" Target="../diagrams/data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diagramDrawing" Target="../diagrams/drawing2.xml"/><Relationship Id="rId5" Type="http://schemas.openxmlformats.org/officeDocument/2006/relationships/image" Target="../media/image22.png"/><Relationship Id="rId10" Type="http://schemas.openxmlformats.org/officeDocument/2006/relationships/diagramColors" Target="../diagrams/colors2.xml"/><Relationship Id="rId4" Type="http://schemas.openxmlformats.org/officeDocument/2006/relationships/image" Target="../media/image11.png"/><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1</a:t>
            </a:fld>
            <a:endParaRPr lang="en-CA"/>
          </a:p>
        </p:txBody>
      </p:sp>
      <p:sp>
        <p:nvSpPr>
          <p:cNvPr id="7" name="Rectangle 6"/>
          <p:cNvSpPr/>
          <p:nvPr/>
        </p:nvSpPr>
        <p:spPr>
          <a:xfrm>
            <a:off x="5272033" y="1530724"/>
            <a:ext cx="5260673" cy="4985980"/>
          </a:xfrm>
          <a:prstGeom prst="rect">
            <a:avLst/>
          </a:prstGeom>
        </p:spPr>
        <p:txBody>
          <a:bodyPr wrap="square" lIns="91440" tIns="45720" rIns="91440" bIns="45720" anchor="t">
            <a:spAutoFit/>
          </a:bodyPr>
          <a:lstStyle/>
          <a:p>
            <a:r>
              <a:rPr lang="fr-CA" sz="5400" spc="-150" dirty="0">
                <a:solidFill>
                  <a:srgbClr val="4B5C73"/>
                </a:solidFill>
                <a:latin typeface="Century Gothic"/>
              </a:rPr>
              <a:t>Introduction to Grants and Contributions </a:t>
            </a:r>
            <a:endParaRPr lang="fr-CA" sz="5400" spc="-150" dirty="0" smtClean="0">
              <a:solidFill>
                <a:srgbClr val="4B5C73"/>
              </a:solidFill>
              <a:latin typeface="Century Gothic"/>
            </a:endParaRPr>
          </a:p>
          <a:p>
            <a:endParaRPr lang="fr-CA" sz="5400" spc="-150" dirty="0">
              <a:solidFill>
                <a:srgbClr val="4B5C73"/>
              </a:solidFill>
              <a:latin typeface="Century Gothic"/>
            </a:endParaRPr>
          </a:p>
          <a:p>
            <a:endParaRPr lang="fr-CA" sz="5400" spc="-150" dirty="0">
              <a:solidFill>
                <a:srgbClr val="4B5C73"/>
              </a:solidFill>
              <a:latin typeface="Century Gothic"/>
            </a:endParaRPr>
          </a:p>
          <a:p>
            <a:r>
              <a:rPr lang="fr-CA" sz="2400" spc="-150" dirty="0" smtClean="0">
                <a:solidFill>
                  <a:srgbClr val="4B5C73"/>
                </a:solidFill>
                <a:latin typeface="Century Gothic"/>
              </a:rPr>
              <a:t>Health Canada</a:t>
            </a:r>
          </a:p>
          <a:p>
            <a:r>
              <a:rPr lang="fr-CA" sz="2400" spc="-150" dirty="0" err="1" smtClean="0">
                <a:solidFill>
                  <a:srgbClr val="4B5C73"/>
                </a:solidFill>
                <a:latin typeface="Century Gothic"/>
              </a:rPr>
              <a:t>January</a:t>
            </a:r>
            <a:r>
              <a:rPr lang="fr-CA" sz="2400" spc="-150" dirty="0" smtClean="0">
                <a:solidFill>
                  <a:srgbClr val="4B5C73"/>
                </a:solidFill>
                <a:latin typeface="Century Gothic"/>
              </a:rPr>
              <a:t> 2021</a:t>
            </a:r>
            <a:endParaRPr lang="fr-CA" sz="2400" spc="-150" dirty="0">
              <a:solidFill>
                <a:srgbClr val="4B5C73"/>
              </a:solidFill>
              <a:latin typeface="Century Gothic"/>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438" r="394" b="2918"/>
          <a:stretch/>
        </p:blipFill>
        <p:spPr>
          <a:xfrm>
            <a:off x="0" y="0"/>
            <a:ext cx="4935717" cy="6874414"/>
          </a:xfrm>
          <a:prstGeom prst="rect">
            <a:avLst/>
          </a:prstGeom>
          <a:ln>
            <a:noFill/>
          </a:ln>
        </p:spPr>
      </p:pic>
    </p:spTree>
    <p:extLst>
      <p:ext uri="{BB962C8B-B14F-4D97-AF65-F5344CB8AC3E}">
        <p14:creationId xmlns:p14="http://schemas.microsoft.com/office/powerpoint/2010/main" val="132504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55395"/>
            <a:ext cx="10515600" cy="4351338"/>
          </a:xfrm>
        </p:spPr>
        <p:txBody>
          <a:bodyPr>
            <a:noAutofit/>
          </a:bodyPr>
          <a:lstStyle/>
          <a:p>
            <a:pPr marL="0" indent="0">
              <a:buNone/>
            </a:pPr>
            <a:r>
              <a:rPr lang="fr-CA" sz="3900" dirty="0">
                <a:latin typeface="Century Gothic" panose="020B0502020202020204" pitchFamily="34" charset="0"/>
              </a:rPr>
              <a:t>Policy on Transfer </a:t>
            </a:r>
            <a:r>
              <a:rPr lang="fr-CA" sz="3900" dirty="0" err="1">
                <a:latin typeface="Century Gothic" panose="020B0502020202020204" pitchFamily="34" charset="0"/>
              </a:rPr>
              <a:t>Payments</a:t>
            </a:r>
            <a:r>
              <a:rPr lang="fr-CA" sz="3900" dirty="0">
                <a:latin typeface="Century Gothic" panose="020B0502020202020204" pitchFamily="34" charset="0"/>
              </a:rPr>
              <a:t> </a:t>
            </a:r>
            <a:endParaRPr lang="en-CA" sz="3900" dirty="0">
              <a:latin typeface="Century Gothic" panose="020B0502020202020204" pitchFamily="34" charset="0"/>
            </a:endParaRPr>
          </a:p>
          <a:p>
            <a:pPr marL="0" indent="0">
              <a:lnSpc>
                <a:spcPct val="150000"/>
              </a:lnSpc>
              <a:buNone/>
            </a:pPr>
            <a:r>
              <a:rPr lang="en-CA" sz="1600" dirty="0">
                <a:latin typeface="Century Gothic" panose="020B0502020202020204" pitchFamily="34" charset="0"/>
              </a:rPr>
              <a:t>The </a:t>
            </a:r>
            <a:r>
              <a:rPr lang="en-CA" sz="1600" dirty="0">
                <a:latin typeface="Century Gothic" panose="020B0502020202020204" pitchFamily="34" charset="0"/>
                <a:hlinkClick r:id="rId3"/>
              </a:rPr>
              <a:t>Policy on Transfer Payments </a:t>
            </a:r>
            <a:r>
              <a:rPr lang="en-CA" sz="1600" dirty="0">
                <a:latin typeface="Century Gothic" panose="020B0502020202020204" pitchFamily="34" charset="0"/>
              </a:rPr>
              <a:t>sets out broad roles and responsibilities for Treasury Board, the President of the Treasury Board, the Secretary of the Treasury Board, ministers and deputy heads in the design, delivery, and management of transfer payment programs. </a:t>
            </a:r>
          </a:p>
          <a:p>
            <a:endParaRPr lang="en-C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10</a:t>
            </a:fld>
            <a:endParaRPr lang="en-CA"/>
          </a:p>
        </p:txBody>
      </p:sp>
      <p:sp>
        <p:nvSpPr>
          <p:cNvPr id="10" name="Round Same Side Corner Rectangle 9"/>
          <p:cNvSpPr/>
          <p:nvPr/>
        </p:nvSpPr>
        <p:spPr>
          <a:xfrm rot="5400000">
            <a:off x="5021140" y="-4205886"/>
            <a:ext cx="787302" cy="10829580"/>
          </a:xfrm>
          <a:prstGeom prst="round2Same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err="1" smtClean="0">
                <a:solidFill>
                  <a:schemeClr val="bg1"/>
                </a:solidFill>
                <a:latin typeface="Century Gothic" panose="020B0502020202020204" pitchFamily="34" charset="0"/>
              </a:rPr>
              <a:t>Parameters</a:t>
            </a:r>
            <a:endParaRPr lang="en-CA" dirty="0">
              <a:solidFill>
                <a:schemeClr val="bg1"/>
              </a:solidFill>
              <a:latin typeface="Century Gothic" panose="020B0502020202020204" pitchFamily="34" charset="0"/>
            </a:endParaRP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3" name="Oval 12"/>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File:Octicons-law.svg - Wikimedia Commons"/>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10021876" y="695830"/>
            <a:ext cx="955642" cy="955642"/>
          </a:xfrm>
          <a:prstGeom prst="rect">
            <a:avLst/>
          </a:prstGeom>
        </p:spPr>
      </p:pic>
      <p:pic>
        <p:nvPicPr>
          <p:cNvPr id="17" name="Picture 16"/>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56468" y="4140372"/>
            <a:ext cx="2621507" cy="2627604"/>
          </a:xfrm>
          <a:prstGeom prst="rect">
            <a:avLst/>
          </a:prstGeom>
        </p:spPr>
      </p:pic>
      <p:pic>
        <p:nvPicPr>
          <p:cNvPr id="15" name="Picture 14"/>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097375" y="4737100"/>
            <a:ext cx="1801943" cy="1436684"/>
          </a:xfrm>
          <a:prstGeom prst="ellipse">
            <a:avLst/>
          </a:prstGeom>
          <a:ln>
            <a:noFill/>
          </a:ln>
          <a:effectLst>
            <a:softEdge rad="112500"/>
          </a:effectLst>
        </p:spPr>
      </p:pic>
    </p:spTree>
    <p:extLst>
      <p:ext uri="{BB962C8B-B14F-4D97-AF65-F5344CB8AC3E}">
        <p14:creationId xmlns:p14="http://schemas.microsoft.com/office/powerpoint/2010/main" val="148852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4406"/>
            <a:ext cx="10515600" cy="4351338"/>
          </a:xfrm>
        </p:spPr>
        <p:txBody>
          <a:bodyPr>
            <a:normAutofit/>
          </a:bodyPr>
          <a:lstStyle/>
          <a:p>
            <a:pPr marL="0" indent="0">
              <a:lnSpc>
                <a:spcPct val="150000"/>
              </a:lnSpc>
              <a:buNone/>
            </a:pPr>
            <a:r>
              <a:rPr lang="en-CA" sz="3900" dirty="0" smtClean="0">
                <a:latin typeface="Century Gothic" panose="020B0502020202020204" pitchFamily="34" charset="0"/>
              </a:rPr>
              <a:t>Directive on Transfer Payments</a:t>
            </a:r>
          </a:p>
          <a:p>
            <a:pPr marL="0" indent="0">
              <a:lnSpc>
                <a:spcPct val="150000"/>
              </a:lnSpc>
              <a:buNone/>
            </a:pPr>
            <a:r>
              <a:rPr lang="en-CA" sz="1600" dirty="0" smtClean="0">
                <a:latin typeface="Century Gothic" panose="020B0502020202020204" pitchFamily="34" charset="0"/>
              </a:rPr>
              <a:t>The </a:t>
            </a:r>
            <a:r>
              <a:rPr lang="en-CA" sz="1600" dirty="0">
                <a:latin typeface="Century Gothic" panose="020B0502020202020204" pitchFamily="34" charset="0"/>
                <a:hlinkClick r:id="rId3"/>
              </a:rPr>
              <a:t>Directive on Transfer Payments </a:t>
            </a:r>
            <a:r>
              <a:rPr lang="en-CA" sz="1600" dirty="0">
                <a:latin typeface="Century Gothic" panose="020B0502020202020204" pitchFamily="34" charset="0"/>
              </a:rPr>
              <a:t>supports the objectives of the Policy </a:t>
            </a:r>
            <a:r>
              <a:rPr lang="en-CA" sz="1600" dirty="0" smtClean="0">
                <a:latin typeface="Century Gothic" panose="020B0502020202020204" pitchFamily="34" charset="0"/>
              </a:rPr>
              <a:t>on Transfer Payments by </a:t>
            </a:r>
            <a:r>
              <a:rPr lang="en-CA" sz="1600" dirty="0">
                <a:latin typeface="Century Gothic" panose="020B0502020202020204" pitchFamily="34" charset="0"/>
              </a:rPr>
              <a:t>establishing mandatory operational requirements for departmental managers of transfer payment programs and transfer payments. </a:t>
            </a:r>
            <a:endParaRPr lang="en-CA" sz="1600" dirty="0" smtClean="0">
              <a:latin typeface="Century Gothic" panose="020B0502020202020204" pitchFamily="34" charset="0"/>
            </a:endParaRPr>
          </a:p>
          <a:p>
            <a:pPr marL="0" indent="0">
              <a:lnSpc>
                <a:spcPct val="150000"/>
              </a:lnSpc>
              <a:buNone/>
            </a:pPr>
            <a:r>
              <a:rPr lang="en-CA" sz="1600" dirty="0" smtClean="0">
                <a:solidFill>
                  <a:prstClr val="black"/>
                </a:solidFill>
                <a:latin typeface="Century Gothic" panose="020B0502020202020204" pitchFamily="34" charset="0"/>
              </a:rPr>
              <a:t>The </a:t>
            </a:r>
            <a:r>
              <a:rPr lang="en-CA" sz="1600" dirty="0">
                <a:solidFill>
                  <a:prstClr val="black"/>
                </a:solidFill>
                <a:latin typeface="Century Gothic" panose="020B0502020202020204" pitchFamily="34" charset="0"/>
                <a:hlinkClick r:id="rId4"/>
              </a:rPr>
              <a:t>Guidelines on the Directive on Transfer Payments </a:t>
            </a:r>
            <a:r>
              <a:rPr lang="en-CA" sz="1600" dirty="0">
                <a:solidFill>
                  <a:prstClr val="black"/>
                </a:solidFill>
                <a:latin typeface="Century Gothic" panose="020B0502020202020204" pitchFamily="34" charset="0"/>
              </a:rPr>
              <a:t>focuses on </a:t>
            </a:r>
            <a:r>
              <a:rPr lang="en-CA" sz="1600" dirty="0" smtClean="0">
                <a:solidFill>
                  <a:prstClr val="black"/>
                </a:solidFill>
                <a:latin typeface="Century Gothic" panose="020B0502020202020204" pitchFamily="34" charset="0"/>
              </a:rPr>
              <a:t>providing </a:t>
            </a:r>
            <a:r>
              <a:rPr lang="en-CA" sz="1600" dirty="0">
                <a:solidFill>
                  <a:prstClr val="black"/>
                </a:solidFill>
                <a:latin typeface="Century Gothic" panose="020B0502020202020204" pitchFamily="34" charset="0"/>
              </a:rPr>
              <a:t>context, interpretation and more detailed </a:t>
            </a:r>
            <a:r>
              <a:rPr lang="en-CA" sz="1600" dirty="0" smtClean="0">
                <a:solidFill>
                  <a:prstClr val="black"/>
                </a:solidFill>
                <a:latin typeface="Century Gothic" panose="020B0502020202020204" pitchFamily="34" charset="0"/>
              </a:rPr>
              <a:t>explanations </a:t>
            </a:r>
            <a:r>
              <a:rPr lang="en-CA" sz="1600" dirty="0">
                <a:solidFill>
                  <a:prstClr val="black"/>
                </a:solidFill>
                <a:latin typeface="Century Gothic" panose="020B0502020202020204" pitchFamily="34" charset="0"/>
              </a:rPr>
              <a:t>of key requirements and specific topics. It is designed to support departmental managers in their understanding and implementation of the </a:t>
            </a:r>
            <a:r>
              <a:rPr lang="en-CA" sz="1600" dirty="0" smtClean="0">
                <a:solidFill>
                  <a:prstClr val="black"/>
                </a:solidFill>
                <a:latin typeface="Century Gothic" panose="020B0502020202020204" pitchFamily="34" charset="0"/>
              </a:rPr>
              <a:t>Directive.</a:t>
            </a:r>
            <a:endParaRPr lang="en-CA" dirty="0"/>
          </a:p>
        </p:txBody>
      </p:sp>
      <p:sp>
        <p:nvSpPr>
          <p:cNvPr id="4" name="Slide Number Placeholder 3"/>
          <p:cNvSpPr>
            <a:spLocks noGrp="1"/>
          </p:cNvSpPr>
          <p:nvPr>
            <p:ph type="sldNum" sz="quarter" idx="12"/>
          </p:nvPr>
        </p:nvSpPr>
        <p:spPr/>
        <p:txBody>
          <a:bodyPr/>
          <a:lstStyle/>
          <a:p>
            <a:fld id="{35BE7210-88B9-4717-B977-BCA54B84A803}" type="slidenum">
              <a:rPr lang="en-CA" smtClean="0"/>
              <a:t>11</a:t>
            </a:fld>
            <a:endParaRPr lang="en-CA"/>
          </a:p>
        </p:txBody>
      </p:sp>
      <p:sp>
        <p:nvSpPr>
          <p:cNvPr id="6" name="Round Same Side Corner Rectangle 5"/>
          <p:cNvSpPr/>
          <p:nvPr/>
        </p:nvSpPr>
        <p:spPr>
          <a:xfrm rot="5400000">
            <a:off x="5021140" y="-4205886"/>
            <a:ext cx="787302" cy="10829580"/>
          </a:xfrm>
          <a:prstGeom prst="round2Same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err="1">
                <a:solidFill>
                  <a:schemeClr val="bg1"/>
                </a:solidFill>
                <a:latin typeface="Century Gothic" panose="020B0502020202020204" pitchFamily="34" charset="0"/>
              </a:rPr>
              <a:t>Parameters</a:t>
            </a:r>
            <a:endParaRPr lang="en-CA"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9" name="Oval 8"/>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File:Octicons-law.svg - Wikimedia Commons"/>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10021876" y="695830"/>
            <a:ext cx="955642" cy="955642"/>
          </a:xfrm>
          <a:prstGeom prst="rect">
            <a:avLst/>
          </a:prstGeom>
        </p:spPr>
      </p:pic>
    </p:spTree>
    <p:extLst>
      <p:ext uri="{BB962C8B-B14F-4D97-AF65-F5344CB8AC3E}">
        <p14:creationId xmlns:p14="http://schemas.microsoft.com/office/powerpoint/2010/main" val="45350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3900" dirty="0" smtClean="0">
                <a:latin typeface="Century Gothic" panose="020B0502020202020204" pitchFamily="34" charset="0"/>
              </a:rPr>
              <a:t>Program Terms and Conditions </a:t>
            </a:r>
            <a:endParaRPr lang="en-CA" sz="3900" dirty="0">
              <a:latin typeface="Century Gothic" panose="020B0502020202020204" pitchFamily="34" charset="0"/>
            </a:endParaRPr>
          </a:p>
          <a:p>
            <a:pPr marL="0" indent="0">
              <a:lnSpc>
                <a:spcPct val="100000"/>
              </a:lnSpc>
              <a:buNone/>
            </a:pPr>
            <a:r>
              <a:rPr lang="en-CA" sz="1600" dirty="0" smtClean="0">
                <a:latin typeface="Century Gothic" panose="020B0502020202020204" pitchFamily="34" charset="0"/>
              </a:rPr>
              <a:t>An annex to a Treasury Board Submission </a:t>
            </a:r>
            <a:r>
              <a:rPr lang="en-CA" sz="1600" dirty="0">
                <a:latin typeface="Century Gothic" panose="020B0502020202020204" pitchFamily="34" charset="0"/>
              </a:rPr>
              <a:t>that sets out the parameters under which payments may be made for a </a:t>
            </a:r>
            <a:r>
              <a:rPr lang="en-CA" sz="1600" dirty="0" smtClean="0">
                <a:latin typeface="Century Gothic" panose="020B0502020202020204" pitchFamily="34" charset="0"/>
              </a:rPr>
              <a:t>Transfer Payment Program</a:t>
            </a:r>
            <a:r>
              <a:rPr lang="en-CA" sz="1600" dirty="0">
                <a:latin typeface="Century Gothic" panose="020B0502020202020204" pitchFamily="34" charset="0"/>
              </a:rPr>
              <a:t>.</a:t>
            </a:r>
          </a:p>
          <a:p>
            <a:pPr marL="0" indent="0">
              <a:lnSpc>
                <a:spcPct val="100000"/>
              </a:lnSpc>
              <a:buNone/>
            </a:pPr>
            <a:r>
              <a:rPr lang="en-CA" sz="1600" dirty="0">
                <a:latin typeface="Century Gothic" panose="020B0502020202020204" pitchFamily="34" charset="0"/>
              </a:rPr>
              <a:t>Programs have specific Terms and Conditions, which normally include:</a:t>
            </a:r>
          </a:p>
          <a:p>
            <a:pPr lvl="5">
              <a:lnSpc>
                <a:spcPct val="100000"/>
              </a:lnSpc>
            </a:pPr>
            <a:endParaRPr lang="en-CA" sz="1400" dirty="0">
              <a:latin typeface="Century Gothic" panose="020B0502020202020204" pitchFamily="34" charset="0"/>
            </a:endParaRPr>
          </a:p>
          <a:p>
            <a:pPr lvl="5">
              <a:lnSpc>
                <a:spcPct val="100000"/>
              </a:lnSpc>
            </a:pPr>
            <a:r>
              <a:rPr lang="en-CA" sz="1400" dirty="0" smtClean="0">
                <a:latin typeface="Century Gothic" panose="020B0502020202020204" pitchFamily="34" charset="0"/>
              </a:rPr>
              <a:t>Purpose </a:t>
            </a:r>
            <a:r>
              <a:rPr lang="en-CA" sz="1400" dirty="0">
                <a:latin typeface="Century Gothic" panose="020B0502020202020204" pitchFamily="34" charset="0"/>
              </a:rPr>
              <a:t>and </a:t>
            </a:r>
            <a:r>
              <a:rPr lang="en-CA" sz="1400" dirty="0" smtClean="0">
                <a:latin typeface="Century Gothic" panose="020B0502020202020204" pitchFamily="34" charset="0"/>
              </a:rPr>
              <a:t>Objectives</a:t>
            </a:r>
          </a:p>
          <a:p>
            <a:pPr lvl="5">
              <a:lnSpc>
                <a:spcPct val="100000"/>
              </a:lnSpc>
            </a:pPr>
            <a:r>
              <a:rPr lang="en-CA" sz="1400" dirty="0" smtClean="0">
                <a:latin typeface="Century Gothic" panose="020B0502020202020204" pitchFamily="34" charset="0"/>
              </a:rPr>
              <a:t>Authority </a:t>
            </a:r>
            <a:endParaRPr lang="en-CA" sz="1400" dirty="0">
              <a:latin typeface="Century Gothic" panose="020B0502020202020204" pitchFamily="34" charset="0"/>
            </a:endParaRPr>
          </a:p>
          <a:p>
            <a:pPr lvl="5">
              <a:lnSpc>
                <a:spcPct val="100000"/>
              </a:lnSpc>
            </a:pPr>
            <a:r>
              <a:rPr lang="en-CA" sz="1400" dirty="0" smtClean="0">
                <a:latin typeface="Century Gothic" panose="020B0502020202020204" pitchFamily="34" charset="0"/>
              </a:rPr>
              <a:t>Expected Results</a:t>
            </a:r>
            <a:endParaRPr lang="en-CA" sz="1400" dirty="0">
              <a:latin typeface="Century Gothic" panose="020B0502020202020204" pitchFamily="34" charset="0"/>
            </a:endParaRPr>
          </a:p>
          <a:p>
            <a:pPr lvl="5">
              <a:lnSpc>
                <a:spcPct val="100000"/>
              </a:lnSpc>
            </a:pPr>
            <a:r>
              <a:rPr lang="en-CA" sz="1400" dirty="0" smtClean="0">
                <a:latin typeface="Century Gothic" panose="020B0502020202020204" pitchFamily="34" charset="0"/>
              </a:rPr>
              <a:t>Eligible </a:t>
            </a:r>
            <a:r>
              <a:rPr lang="en-CA" sz="1400" dirty="0">
                <a:latin typeface="Century Gothic" panose="020B0502020202020204" pitchFamily="34" charset="0"/>
              </a:rPr>
              <a:t>R</a:t>
            </a:r>
            <a:r>
              <a:rPr lang="en-CA" sz="1400" dirty="0" smtClean="0">
                <a:latin typeface="Century Gothic" panose="020B0502020202020204" pitchFamily="34" charset="0"/>
              </a:rPr>
              <a:t>ecipients</a:t>
            </a:r>
            <a:r>
              <a:rPr lang="en-CA" sz="1400" dirty="0">
                <a:latin typeface="Century Gothic" panose="020B0502020202020204" pitchFamily="34" charset="0"/>
              </a:rPr>
              <a:t>, A</a:t>
            </a:r>
            <a:r>
              <a:rPr lang="en-CA" sz="1400" dirty="0" smtClean="0">
                <a:latin typeface="Century Gothic" panose="020B0502020202020204" pitchFamily="34" charset="0"/>
              </a:rPr>
              <a:t>ctivities</a:t>
            </a:r>
            <a:r>
              <a:rPr lang="en-CA" sz="1400" dirty="0">
                <a:latin typeface="Century Gothic" panose="020B0502020202020204" pitchFamily="34" charset="0"/>
              </a:rPr>
              <a:t>, </a:t>
            </a:r>
            <a:r>
              <a:rPr lang="en-CA" sz="1400" dirty="0" smtClean="0">
                <a:latin typeface="Century Gothic" panose="020B0502020202020204" pitchFamily="34" charset="0"/>
              </a:rPr>
              <a:t>Expenditures</a:t>
            </a:r>
          </a:p>
          <a:p>
            <a:pPr lvl="5">
              <a:lnSpc>
                <a:spcPct val="100000"/>
              </a:lnSpc>
            </a:pPr>
            <a:r>
              <a:rPr lang="en-CA" sz="1400" dirty="0" smtClean="0">
                <a:latin typeface="Century Gothic" panose="020B0502020202020204" pitchFamily="34" charset="0"/>
              </a:rPr>
              <a:t>Application and Assessment Criteria</a:t>
            </a:r>
            <a:endParaRPr lang="en-CA" sz="1400" dirty="0">
              <a:latin typeface="Century Gothic" panose="020B0502020202020204" pitchFamily="34" charset="0"/>
            </a:endParaRPr>
          </a:p>
          <a:p>
            <a:pPr lvl="5">
              <a:lnSpc>
                <a:spcPct val="100000"/>
              </a:lnSpc>
            </a:pPr>
            <a:r>
              <a:rPr lang="en-CA" sz="1400" dirty="0" smtClean="0">
                <a:latin typeface="Century Gothic" panose="020B0502020202020204" pitchFamily="34" charset="0"/>
              </a:rPr>
              <a:t>Reporting Requirements</a:t>
            </a:r>
          </a:p>
          <a:p>
            <a:pPr lvl="5">
              <a:lnSpc>
                <a:spcPct val="100000"/>
              </a:lnSpc>
            </a:pPr>
            <a:r>
              <a:rPr lang="en-CA" sz="1400" dirty="0" smtClean="0">
                <a:latin typeface="Century Gothic" panose="020B0502020202020204" pitchFamily="34" charset="0"/>
              </a:rPr>
              <a:t>Basis for Payments</a:t>
            </a:r>
          </a:p>
          <a:p>
            <a:pPr lvl="5">
              <a:lnSpc>
                <a:spcPct val="100000"/>
              </a:lnSpc>
            </a:pPr>
            <a:r>
              <a:rPr lang="en-CA" sz="1400" dirty="0" smtClean="0">
                <a:latin typeface="Century Gothic" panose="020B0502020202020204" pitchFamily="34" charset="0"/>
              </a:rPr>
              <a:t>OL and SGBA+ Requirements</a:t>
            </a:r>
            <a:endParaRPr lang="en-CA" sz="1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12</a:t>
            </a:fld>
            <a:endParaRPr lang="en-CA"/>
          </a:p>
        </p:txBody>
      </p:sp>
      <p:sp>
        <p:nvSpPr>
          <p:cNvPr id="6" name="Round Same Side Corner Rectangle 5"/>
          <p:cNvSpPr/>
          <p:nvPr/>
        </p:nvSpPr>
        <p:spPr>
          <a:xfrm rot="5400000">
            <a:off x="5021140" y="-4205886"/>
            <a:ext cx="787302" cy="10829580"/>
          </a:xfrm>
          <a:prstGeom prst="round2Same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err="1">
                <a:solidFill>
                  <a:schemeClr val="bg1"/>
                </a:solidFill>
                <a:latin typeface="Century Gothic" panose="020B0502020202020204" pitchFamily="34" charset="0"/>
              </a:rPr>
              <a:t>Parameters</a:t>
            </a:r>
            <a:endParaRPr lang="en-CA"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9" name="Oval 8"/>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File:Octicons-law.svg - Wikimedia Commons"/>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0021876" y="695830"/>
            <a:ext cx="955642" cy="95564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706445"/>
            <a:ext cx="2200275" cy="2214158"/>
          </a:xfrm>
          <a:prstGeom prst="rect">
            <a:avLst/>
          </a:prstGeom>
        </p:spPr>
      </p:pic>
    </p:spTree>
    <p:extLst>
      <p:ext uri="{BB962C8B-B14F-4D97-AF65-F5344CB8AC3E}">
        <p14:creationId xmlns:p14="http://schemas.microsoft.com/office/powerpoint/2010/main" val="274580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0837"/>
            <a:ext cx="10515600" cy="4351338"/>
          </a:xfrm>
        </p:spPr>
        <p:txBody>
          <a:bodyPr/>
          <a:lstStyle/>
          <a:p>
            <a:pPr marL="0" indent="0">
              <a:buNone/>
            </a:pPr>
            <a:r>
              <a:rPr lang="fr-CA" sz="3900" dirty="0">
                <a:latin typeface="Century Gothic" panose="020B0502020202020204" pitchFamily="34" charset="0"/>
              </a:rPr>
              <a:t>Financial Administration </a:t>
            </a:r>
            <a:r>
              <a:rPr lang="fr-CA" sz="3900" dirty="0" err="1">
                <a:latin typeface="Century Gothic" panose="020B0502020202020204" pitchFamily="34" charset="0"/>
              </a:rPr>
              <a:t>Act</a:t>
            </a:r>
            <a:r>
              <a:rPr lang="fr-CA" sz="3900" dirty="0">
                <a:latin typeface="Century Gothic" panose="020B0502020202020204" pitchFamily="34" charset="0"/>
              </a:rPr>
              <a:t> </a:t>
            </a:r>
          </a:p>
          <a:p>
            <a:pPr marL="0" indent="0">
              <a:lnSpc>
                <a:spcPct val="150000"/>
              </a:lnSpc>
              <a:buNone/>
            </a:pPr>
            <a:r>
              <a:rPr lang="en-CA" sz="1600" dirty="0">
                <a:latin typeface="Century Gothic" panose="020B0502020202020204" pitchFamily="34" charset="0"/>
              </a:rPr>
              <a:t>The </a:t>
            </a:r>
            <a:r>
              <a:rPr lang="en-CA" sz="1600" i="1" dirty="0">
                <a:latin typeface="Century Gothic" panose="020B0502020202020204" pitchFamily="34" charset="0"/>
                <a:hlinkClick r:id="rId3"/>
              </a:rPr>
              <a:t>Financial Administration Act</a:t>
            </a:r>
            <a:r>
              <a:rPr lang="en-CA" sz="1600" dirty="0">
                <a:latin typeface="Century Gothic" panose="020B0502020202020204" pitchFamily="34" charset="0"/>
              </a:rPr>
              <a:t> (FAA) guides the work of public servants and provides the cornerstone of the legal framework for financial management within the Government of Canada. Under the FAA, the Treasury Board has authority over financial management matters and other matters relating to the prudent and effective use of public resources. </a:t>
            </a:r>
          </a:p>
        </p:txBody>
      </p:sp>
      <p:sp>
        <p:nvSpPr>
          <p:cNvPr id="4" name="Slide Number Placeholder 3"/>
          <p:cNvSpPr>
            <a:spLocks noGrp="1"/>
          </p:cNvSpPr>
          <p:nvPr>
            <p:ph type="sldNum" sz="quarter" idx="12"/>
          </p:nvPr>
        </p:nvSpPr>
        <p:spPr/>
        <p:txBody>
          <a:bodyPr/>
          <a:lstStyle/>
          <a:p>
            <a:fld id="{35BE7210-88B9-4717-B977-BCA54B84A803}" type="slidenum">
              <a:rPr lang="en-CA" smtClean="0"/>
              <a:t>13</a:t>
            </a:fld>
            <a:endParaRPr lang="en-CA"/>
          </a:p>
        </p:txBody>
      </p:sp>
      <p:sp>
        <p:nvSpPr>
          <p:cNvPr id="7" name="Round Same Side Corner Rectangle 6"/>
          <p:cNvSpPr/>
          <p:nvPr/>
        </p:nvSpPr>
        <p:spPr>
          <a:xfrm rot="5400000">
            <a:off x="5021140" y="-4205886"/>
            <a:ext cx="787302" cy="10829580"/>
          </a:xfrm>
          <a:prstGeom prst="round2Same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p:cNvSpPr>
            <a:spLocks noGrp="1"/>
          </p:cNvSpPr>
          <p:nvPr>
            <p:ph type="title"/>
          </p:nvPr>
        </p:nvSpPr>
        <p:spPr>
          <a:xfrm>
            <a:off x="838200" y="541397"/>
            <a:ext cx="10515600" cy="1325563"/>
          </a:xfrm>
        </p:spPr>
        <p:txBody>
          <a:bodyPr/>
          <a:lstStyle/>
          <a:p>
            <a:r>
              <a:rPr lang="fr-CA" dirty="0" smtClean="0">
                <a:solidFill>
                  <a:schemeClr val="bg1"/>
                </a:solidFill>
                <a:latin typeface="Century Gothic" panose="020B0502020202020204" pitchFamily="34" charset="0"/>
              </a:rPr>
              <a:t>G&amp;C </a:t>
            </a:r>
            <a:r>
              <a:rPr lang="fr-CA" dirty="0" err="1">
                <a:solidFill>
                  <a:schemeClr val="bg1"/>
                </a:solidFill>
                <a:latin typeface="Century Gothic" panose="020B0502020202020204" pitchFamily="34" charset="0"/>
              </a:rPr>
              <a:t>Parameters</a:t>
            </a:r>
            <a:endParaRPr lang="en-CA" dirty="0">
              <a:solidFill>
                <a:schemeClr val="bg1"/>
              </a:solidFill>
              <a:latin typeface="Century Gothic" panose="020B0502020202020204" pitchFamily="34" charset="0"/>
            </a:endParaRPr>
          </a:p>
        </p:txBody>
      </p:sp>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0" name="Oval 9"/>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5133059" y="4592708"/>
            <a:ext cx="1817617" cy="1817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File:Octicons-law.svg - Wikimedia Commons"/>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10021876" y="695830"/>
            <a:ext cx="955642" cy="955642"/>
          </a:xfrm>
          <a:prstGeom prst="rect">
            <a:avLst/>
          </a:prstGeom>
        </p:spPr>
      </p:pic>
      <p:pic>
        <p:nvPicPr>
          <p:cNvPr id="18" name="Picture 2" descr="authorities in the expenditure management process. Text version below:"/>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88071" y="4377645"/>
            <a:ext cx="9416139" cy="181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8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14</a:t>
            </a:fld>
            <a:endParaRPr lang="en-CA"/>
          </a:p>
        </p:txBody>
      </p:sp>
      <p:sp>
        <p:nvSpPr>
          <p:cNvPr id="5" name="Round Same Side Corner Rectangle 4"/>
          <p:cNvSpPr/>
          <p:nvPr/>
        </p:nvSpPr>
        <p:spPr>
          <a:xfrm rot="5400000">
            <a:off x="5021140" y="-4205886"/>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Program </a:t>
            </a:r>
            <a:r>
              <a:rPr lang="fr-CA" dirty="0" err="1" smtClean="0">
                <a:solidFill>
                  <a:schemeClr val="bg1"/>
                </a:solidFill>
                <a:latin typeface="Century Gothic" panose="020B0502020202020204" pitchFamily="34" charset="0"/>
              </a:rPr>
              <a:t>Lifecycle</a:t>
            </a:r>
            <a:endParaRPr lang="en-CA"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8" name="Oval 7"/>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pic>
        <p:nvPicPr>
          <p:cNvPr id="10" name="Picture 7"/>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18941" y="1721978"/>
            <a:ext cx="4895850" cy="4895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5720951" y="1748512"/>
            <a:ext cx="6050746" cy="1325563"/>
          </a:xfrm>
        </p:spPr>
        <p:txBody>
          <a:bodyPr>
            <a:normAutofit/>
          </a:bodyPr>
          <a:lstStyle/>
          <a:p>
            <a:r>
              <a:rPr lang="fr-CA" sz="3400" dirty="0" smtClean="0">
                <a:latin typeface="Century Gothic"/>
              </a:rPr>
              <a:t>The G&amp;C </a:t>
            </a:r>
            <a:r>
              <a:rPr lang="fr-CA" sz="3400" dirty="0">
                <a:latin typeface="Century Gothic"/>
              </a:rPr>
              <a:t>Program </a:t>
            </a:r>
            <a:r>
              <a:rPr lang="fr-CA" sz="3400" dirty="0" err="1" smtClean="0">
                <a:latin typeface="Century Gothic"/>
              </a:rPr>
              <a:t>Lifecycle</a:t>
            </a:r>
            <a:r>
              <a:rPr lang="fr-CA" sz="3400" dirty="0" smtClean="0">
                <a:latin typeface="Century Gothic"/>
              </a:rPr>
              <a:t> – TBS Wheel</a:t>
            </a:r>
            <a:endParaRPr lang="en-CA" sz="3400" dirty="0">
              <a:latin typeface="Century Gothic"/>
            </a:endParaRPr>
          </a:p>
        </p:txBody>
      </p:sp>
      <p:sp>
        <p:nvSpPr>
          <p:cNvPr id="3" name="Rectangle 2">
            <a:extLst>
              <a:ext uri="{FF2B5EF4-FFF2-40B4-BE49-F238E27FC236}">
                <a16:creationId xmlns:a16="http://schemas.microsoft.com/office/drawing/2014/main" id="{0D8FD762-5679-4434-BCE1-222A5B70DD0F}"/>
              </a:ext>
            </a:extLst>
          </p:cNvPr>
          <p:cNvSpPr/>
          <p:nvPr/>
        </p:nvSpPr>
        <p:spPr>
          <a:xfrm>
            <a:off x="5862293" y="3105924"/>
            <a:ext cx="6391567" cy="1754326"/>
          </a:xfrm>
          <a:prstGeom prst="rect">
            <a:avLst/>
          </a:prstGeom>
        </p:spPr>
        <p:txBody>
          <a:bodyPr wrap="square" lIns="91440" tIns="45720" rIns="91440" bIns="45720" anchor="t">
            <a:spAutoFit/>
          </a:bodyPr>
          <a:lstStyle/>
          <a:p>
            <a:pPr>
              <a:lnSpc>
                <a:spcPct val="150000"/>
              </a:lnSpc>
            </a:pPr>
            <a:r>
              <a:rPr lang="en-CA" dirty="0" err="1">
                <a:latin typeface="Century Gothic"/>
              </a:rPr>
              <a:t>Gs&amp;Cs</a:t>
            </a:r>
            <a:r>
              <a:rPr lang="en-CA" dirty="0">
                <a:latin typeface="Century Gothic"/>
              </a:rPr>
              <a:t> are </a:t>
            </a:r>
            <a:r>
              <a:rPr lang="en-CA" dirty="0" smtClean="0">
                <a:latin typeface="Century Gothic"/>
              </a:rPr>
              <a:t>key to </a:t>
            </a:r>
            <a:r>
              <a:rPr lang="en-CA" dirty="0">
                <a:latin typeface="Century Gothic"/>
              </a:rPr>
              <a:t>furthering the government’s broad policy objectives and represent a large part of annual government spending. They are the </a:t>
            </a:r>
            <a:r>
              <a:rPr lang="en-CA" dirty="0" smtClean="0">
                <a:latin typeface="Century Gothic"/>
              </a:rPr>
              <a:t>instruments </a:t>
            </a:r>
            <a:r>
              <a:rPr lang="en-CA" dirty="0">
                <a:latin typeface="Century Gothic"/>
              </a:rPr>
              <a:t>through which </a:t>
            </a:r>
            <a:r>
              <a:rPr lang="en-CA" b="1" dirty="0">
                <a:latin typeface="Century Gothic"/>
              </a:rPr>
              <a:t>policy ideas become projects on the ground.</a:t>
            </a:r>
            <a:endParaRPr lang="en-CA" dirty="0">
              <a:latin typeface="Century Gothic"/>
            </a:endParaRPr>
          </a:p>
        </p:txBody>
      </p:sp>
      <p:sp>
        <p:nvSpPr>
          <p:cNvPr id="13" name="TextBox 1">
            <a:extLst>
              <a:ext uri="{FF2B5EF4-FFF2-40B4-BE49-F238E27FC236}">
                <a16:creationId xmlns:a16="http://schemas.microsoft.com/office/drawing/2014/main" id="{5EE4B6E1-AF22-4470-9C4C-19B7BF2E10B4}"/>
              </a:ext>
            </a:extLst>
          </p:cNvPr>
          <p:cNvSpPr txBox="1"/>
          <p:nvPr/>
        </p:nvSpPr>
        <p:spPr>
          <a:xfrm>
            <a:off x="5518304" y="6065349"/>
            <a:ext cx="646683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100" err="1">
                <a:latin typeface="Century Gothic" panose="020B0502020202020204" pitchFamily="34" charset="0"/>
              </a:rPr>
              <a:t>Learn</a:t>
            </a:r>
            <a:r>
              <a:rPr lang="fr-CA" sz="1100">
                <a:latin typeface="Century Gothic" panose="020B0502020202020204" pitchFamily="34" charset="0"/>
              </a:rPr>
              <a:t> more: </a:t>
            </a:r>
            <a:r>
              <a:rPr lang="fr-CA" sz="1100">
                <a:latin typeface="Century Gothic" panose="020B0502020202020204" pitchFamily="34" charset="0"/>
                <a:hlinkClick r:id="rId6"/>
              </a:rPr>
              <a:t>https://www.gcpedia.gc.ca/wiki/Grants_and_Contributions_Information_Portal</a:t>
            </a:r>
            <a:r>
              <a:rPr lang="fr-CA" sz="1100">
                <a:latin typeface="Century Gothic" panose="020B0502020202020204" pitchFamily="34" charset="0"/>
              </a:rPr>
              <a:t> </a:t>
            </a:r>
            <a:endParaRPr lang="en-CA" sz="1100">
              <a:latin typeface="Century Gothic" panose="020B0502020202020204" pitchFamily="34" charset="0"/>
            </a:endParaRPr>
          </a:p>
        </p:txBody>
      </p:sp>
    </p:spTree>
    <p:extLst>
      <p:ext uri="{BB962C8B-B14F-4D97-AF65-F5344CB8AC3E}">
        <p14:creationId xmlns:p14="http://schemas.microsoft.com/office/powerpoint/2010/main" val="330881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15</a:t>
            </a:fld>
            <a:endParaRPr lang="en-CA"/>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663069" y="1825625"/>
            <a:ext cx="3780183" cy="3780183"/>
          </a:xfrm>
          <a:prstGeom prst="rect">
            <a:avLst/>
          </a:prstGeom>
        </p:spPr>
      </p:pic>
      <p:sp>
        <p:nvSpPr>
          <p:cNvPr id="13" name="Round Same Side Corner Rectangle 12"/>
          <p:cNvSpPr/>
          <p:nvPr/>
        </p:nvSpPr>
        <p:spPr>
          <a:xfrm rot="5400000">
            <a:off x="5021140" y="-4205886"/>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6" name="Oval 15"/>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5" name="Content Placeholder 2"/>
          <p:cNvSpPr>
            <a:spLocks noGrp="1"/>
          </p:cNvSpPr>
          <p:nvPr>
            <p:ph idx="1"/>
          </p:nvPr>
        </p:nvSpPr>
        <p:spPr>
          <a:xfrm>
            <a:off x="838200" y="1848775"/>
            <a:ext cx="7185991" cy="4351338"/>
          </a:xfrm>
        </p:spPr>
        <p:txBody>
          <a:bodyPr>
            <a:normAutofit/>
          </a:bodyPr>
          <a:lstStyle/>
          <a:p>
            <a:pPr marL="0" indent="0">
              <a:buNone/>
            </a:pPr>
            <a:r>
              <a:rPr lang="fr-CA" sz="3600" dirty="0">
                <a:latin typeface="Century Gothic" panose="020B0502020202020204" pitchFamily="34" charset="0"/>
              </a:rPr>
              <a:t>1. Program Design</a:t>
            </a:r>
          </a:p>
          <a:p>
            <a:pPr marL="0" indent="0">
              <a:buNone/>
            </a:pPr>
            <a:r>
              <a:rPr lang="en-CA" sz="1600" dirty="0">
                <a:latin typeface="Century Gothic" panose="020B0502020202020204" pitchFamily="34" charset="0"/>
              </a:rPr>
              <a:t>Before </a:t>
            </a:r>
            <a:r>
              <a:rPr lang="en-CA" sz="1600" dirty="0" smtClean="0">
                <a:latin typeface="Century Gothic" panose="020B0502020202020204" pitchFamily="34" charset="0"/>
              </a:rPr>
              <a:t>creating a Transfer Payment Program, here are a few things to consider:</a:t>
            </a:r>
            <a:endParaRPr lang="en-CA" sz="1600" dirty="0">
              <a:latin typeface="Century Gothic" panose="020B0502020202020204" pitchFamily="34" charset="0"/>
            </a:endParaRPr>
          </a:p>
          <a:p>
            <a:pPr lvl="1"/>
            <a:endParaRPr lang="en-CA" sz="1600" dirty="0" smtClean="0">
              <a:latin typeface="Century Gothic" panose="020B0502020202020204" pitchFamily="34" charset="0"/>
            </a:endParaRPr>
          </a:p>
          <a:p>
            <a:pPr lvl="1"/>
            <a:r>
              <a:rPr lang="en-CA" sz="1600" dirty="0" smtClean="0">
                <a:latin typeface="Century Gothic" panose="020B0502020202020204" pitchFamily="34" charset="0"/>
              </a:rPr>
              <a:t>What is </a:t>
            </a:r>
            <a:r>
              <a:rPr lang="en-CA" sz="1600" dirty="0">
                <a:latin typeface="Century Gothic" panose="020B0502020202020204" pitchFamily="34" charset="0"/>
              </a:rPr>
              <a:t>the need?</a:t>
            </a:r>
          </a:p>
          <a:p>
            <a:pPr lvl="1"/>
            <a:r>
              <a:rPr lang="en-CA" sz="1600" b="1" dirty="0">
                <a:latin typeface="Century Gothic" panose="020B0502020202020204" pitchFamily="34" charset="0"/>
              </a:rPr>
              <a:t>What are we trying to achieve</a:t>
            </a:r>
            <a:r>
              <a:rPr lang="en-CA" sz="1600" dirty="0">
                <a:latin typeface="Century Gothic" panose="020B0502020202020204" pitchFamily="34" charset="0"/>
              </a:rPr>
              <a:t>?</a:t>
            </a:r>
          </a:p>
          <a:p>
            <a:pPr lvl="1"/>
            <a:r>
              <a:rPr lang="en-CA" sz="1600" dirty="0">
                <a:latin typeface="Century Gothic" panose="020B0502020202020204" pitchFamily="34" charset="0"/>
              </a:rPr>
              <a:t>How can we best address the issue?</a:t>
            </a:r>
          </a:p>
          <a:p>
            <a:pPr lvl="1"/>
            <a:r>
              <a:rPr lang="en-CA" sz="1600" b="1" dirty="0">
                <a:latin typeface="Century Gothic" panose="020B0502020202020204" pitchFamily="34" charset="0"/>
              </a:rPr>
              <a:t>How will we know we’ve achieved </a:t>
            </a:r>
            <a:r>
              <a:rPr lang="en-CA" sz="1600" b="1" dirty="0" smtClean="0">
                <a:latin typeface="Century Gothic" panose="020B0502020202020204" pitchFamily="34" charset="0"/>
              </a:rPr>
              <a:t>results</a:t>
            </a:r>
            <a:r>
              <a:rPr lang="en-CA" sz="1600" dirty="0">
                <a:latin typeface="Century Gothic" panose="020B0502020202020204" pitchFamily="34" charset="0"/>
              </a:rPr>
              <a:t>?</a:t>
            </a:r>
          </a:p>
          <a:p>
            <a:pPr lvl="1"/>
            <a:r>
              <a:rPr lang="en-CA" sz="1600" dirty="0">
                <a:latin typeface="Century Gothic" panose="020B0502020202020204" pitchFamily="34" charset="0"/>
              </a:rPr>
              <a:t>Who are we going to work with in </a:t>
            </a:r>
            <a:r>
              <a:rPr lang="en-CA" sz="1600" dirty="0" smtClean="0">
                <a:latin typeface="Century Gothic" panose="020B0502020202020204" pitchFamily="34" charset="0"/>
              </a:rPr>
              <a:t>the community?</a:t>
            </a:r>
            <a:endParaRPr lang="en-CA" sz="1600" dirty="0">
              <a:latin typeface="Century Gothic" panose="020B0502020202020204" pitchFamily="34" charset="0"/>
            </a:endParaRPr>
          </a:p>
          <a:p>
            <a:pPr lvl="1"/>
            <a:r>
              <a:rPr lang="en-CA" sz="1600" b="1" dirty="0">
                <a:latin typeface="Century Gothic" panose="020B0502020202020204" pitchFamily="34" charset="0"/>
              </a:rPr>
              <a:t>How will we account for </a:t>
            </a:r>
            <a:r>
              <a:rPr lang="en-CA" sz="1600" b="1" dirty="0" smtClean="0">
                <a:latin typeface="Century Gothic" panose="020B0502020202020204" pitchFamily="34" charset="0"/>
              </a:rPr>
              <a:t>diversity?</a:t>
            </a:r>
          </a:p>
          <a:p>
            <a:pPr lvl="1"/>
            <a:r>
              <a:rPr lang="en-CA" sz="1600" dirty="0" smtClean="0">
                <a:latin typeface="Century Gothic" panose="020B0502020202020204" pitchFamily="34" charset="0"/>
              </a:rPr>
              <a:t>How will we promote the program? </a:t>
            </a:r>
            <a:endParaRPr lang="en-CA" sz="1600" dirty="0">
              <a:latin typeface="Century Gothic" panose="020B0502020202020204" pitchFamily="34" charset="0"/>
            </a:endParaRPr>
          </a:p>
        </p:txBody>
      </p:sp>
    </p:spTree>
    <p:extLst>
      <p:ext uri="{BB962C8B-B14F-4D97-AF65-F5344CB8AC3E}">
        <p14:creationId xmlns:p14="http://schemas.microsoft.com/office/powerpoint/2010/main" val="239382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838200" y="2962414"/>
            <a:ext cx="5181600" cy="2994607"/>
          </a:xfrm>
        </p:spPr>
        <p:txBody>
          <a:bodyPr vert="horz" lIns="91440" tIns="45720" rIns="91440" bIns="45720" rtlCol="0" anchor="t">
            <a:normAutofit/>
          </a:bodyPr>
          <a:lstStyle/>
          <a:p>
            <a:pPr marL="0" indent="0">
              <a:lnSpc>
                <a:spcPct val="110000"/>
              </a:lnSpc>
              <a:buNone/>
            </a:pPr>
            <a:r>
              <a:rPr lang="fr-CA" b="1" dirty="0" err="1">
                <a:latin typeface="Century Gothic"/>
              </a:rPr>
              <a:t>Getting</a:t>
            </a:r>
            <a:r>
              <a:rPr lang="fr-CA" b="1" dirty="0">
                <a:latin typeface="Century Gothic"/>
              </a:rPr>
              <a:t> </a:t>
            </a:r>
            <a:r>
              <a:rPr lang="fr-CA" b="1" dirty="0" err="1">
                <a:latin typeface="Century Gothic"/>
              </a:rPr>
              <a:t>proposals</a:t>
            </a:r>
            <a:endParaRPr lang="fr-CA" b="1" dirty="0">
              <a:latin typeface="Century Gothic"/>
            </a:endParaRPr>
          </a:p>
          <a:p>
            <a:r>
              <a:rPr lang="en-CA" sz="1600" dirty="0">
                <a:solidFill>
                  <a:srgbClr val="000000"/>
                </a:solidFill>
                <a:latin typeface="Century Gothic"/>
                <a:ea typeface="+mn-lt"/>
                <a:cs typeface="+mn-lt"/>
              </a:rPr>
              <a:t>Develop materials for </a:t>
            </a:r>
            <a:r>
              <a:rPr lang="en-CA" sz="1600" dirty="0" smtClean="0">
                <a:solidFill>
                  <a:srgbClr val="000000"/>
                </a:solidFill>
                <a:latin typeface="Century Gothic"/>
                <a:ea typeface="+mn-lt"/>
                <a:cs typeface="+mn-lt"/>
              </a:rPr>
              <a:t>LOI/CFP</a:t>
            </a:r>
            <a:endParaRPr lang="en-CA" sz="1600" dirty="0">
              <a:solidFill>
                <a:srgbClr val="000000"/>
              </a:solidFill>
              <a:latin typeface="Century Gothic"/>
            </a:endParaRPr>
          </a:p>
          <a:p>
            <a:r>
              <a:rPr lang="en-CA" sz="1600" dirty="0">
                <a:solidFill>
                  <a:srgbClr val="000000"/>
                </a:solidFill>
                <a:latin typeface="Century Gothic"/>
                <a:ea typeface="+mn-lt"/>
                <a:cs typeface="+mn-lt"/>
              </a:rPr>
              <a:t>Launch </a:t>
            </a:r>
            <a:r>
              <a:rPr lang="en-CA" sz="1600" dirty="0" smtClean="0">
                <a:solidFill>
                  <a:srgbClr val="000000"/>
                </a:solidFill>
                <a:latin typeface="Century Gothic"/>
                <a:ea typeface="+mn-lt"/>
                <a:cs typeface="+mn-lt"/>
              </a:rPr>
              <a:t>LOI/CFP</a:t>
            </a:r>
            <a:endParaRPr lang="en-CA" sz="1600" dirty="0">
              <a:solidFill>
                <a:srgbClr val="000000"/>
              </a:solidFill>
              <a:latin typeface="Century Gothic"/>
            </a:endParaRPr>
          </a:p>
          <a:p>
            <a:r>
              <a:rPr lang="en-CA" sz="1600" dirty="0">
                <a:solidFill>
                  <a:srgbClr val="000000"/>
                </a:solidFill>
                <a:latin typeface="Century Gothic"/>
                <a:ea typeface="+mn-lt"/>
                <a:cs typeface="+mn-lt"/>
              </a:rPr>
              <a:t>Receive project </a:t>
            </a:r>
            <a:r>
              <a:rPr lang="en-CA" sz="1600" dirty="0" smtClean="0">
                <a:solidFill>
                  <a:srgbClr val="000000"/>
                </a:solidFill>
                <a:latin typeface="Century Gothic"/>
                <a:ea typeface="+mn-lt"/>
                <a:cs typeface="+mn-lt"/>
              </a:rPr>
              <a:t>proposal</a:t>
            </a:r>
            <a:r>
              <a:rPr lang="en-CA" sz="1600" dirty="0" smtClean="0">
                <a:latin typeface="Century Gothic"/>
                <a:ea typeface="+mn-lt"/>
                <a:cs typeface="+mn-lt"/>
              </a:rPr>
              <a:t>s through:</a:t>
            </a:r>
            <a:endParaRPr lang="en-CA" sz="1600" dirty="0">
              <a:latin typeface="Century Gothic"/>
            </a:endParaRPr>
          </a:p>
          <a:p>
            <a:pPr lvl="1"/>
            <a:r>
              <a:rPr lang="en-CA" sz="1400" dirty="0" smtClean="0">
                <a:latin typeface="Century Gothic"/>
                <a:ea typeface="+mn-lt"/>
                <a:cs typeface="+mn-lt"/>
              </a:rPr>
              <a:t>Unsolicited </a:t>
            </a:r>
            <a:r>
              <a:rPr lang="en-CA" sz="1400" dirty="0">
                <a:latin typeface="Century Gothic"/>
                <a:ea typeface="+mn-lt"/>
                <a:cs typeface="+mn-lt"/>
              </a:rPr>
              <a:t>proposals (we didn’t ask)</a:t>
            </a:r>
            <a:endParaRPr lang="en-US" sz="1400" dirty="0">
              <a:latin typeface="Century Gothic"/>
            </a:endParaRPr>
          </a:p>
          <a:p>
            <a:pPr lvl="1"/>
            <a:r>
              <a:rPr lang="en-CA" sz="1400" dirty="0">
                <a:latin typeface="Century Gothic"/>
                <a:ea typeface="+mn-lt"/>
                <a:cs typeface="+mn-lt"/>
              </a:rPr>
              <a:t>Proposal development (we worked with them</a:t>
            </a:r>
            <a:r>
              <a:rPr lang="en-CA" sz="1400" dirty="0" smtClean="0">
                <a:latin typeface="Century Gothic"/>
                <a:ea typeface="+mn-lt"/>
                <a:cs typeface="+mn-lt"/>
              </a:rPr>
              <a:t>)</a:t>
            </a:r>
          </a:p>
          <a:p>
            <a:pPr lvl="1"/>
            <a:r>
              <a:rPr lang="en-CA" sz="1400" dirty="0">
                <a:latin typeface="Century Gothic"/>
                <a:ea typeface="+mn-lt"/>
                <a:cs typeface="+mn-lt"/>
              </a:rPr>
              <a:t>Calls for proposals (we asked)</a:t>
            </a:r>
            <a:endParaRPr lang="en-CA" sz="1400" dirty="0">
              <a:latin typeface="Century Gothic"/>
            </a:endParaRPr>
          </a:p>
          <a:p>
            <a:r>
              <a:rPr lang="en-CA" sz="1600" dirty="0" smtClean="0">
                <a:latin typeface="Century Gothic"/>
                <a:ea typeface="+mn-lt"/>
                <a:cs typeface="+mn-lt"/>
              </a:rPr>
              <a:t>Approval </a:t>
            </a:r>
            <a:r>
              <a:rPr lang="en-CA" sz="1600" dirty="0">
                <a:latin typeface="Century Gothic"/>
                <a:ea typeface="+mn-lt"/>
                <a:cs typeface="+mn-lt"/>
              </a:rPr>
              <a:t>from the </a:t>
            </a:r>
            <a:r>
              <a:rPr lang="en-CA" sz="1600" dirty="0">
                <a:solidFill>
                  <a:srgbClr val="000000"/>
                </a:solidFill>
                <a:latin typeface="Century Gothic"/>
                <a:ea typeface="+mn-lt"/>
                <a:cs typeface="+mn-lt"/>
              </a:rPr>
              <a:t>higher </a:t>
            </a:r>
            <a:r>
              <a:rPr lang="en-CA" sz="1600" dirty="0" smtClean="0">
                <a:solidFill>
                  <a:srgbClr val="000000"/>
                </a:solidFill>
                <a:latin typeface="Century Gothic"/>
                <a:ea typeface="+mn-lt"/>
                <a:cs typeface="+mn-lt"/>
              </a:rPr>
              <a:t>ups</a:t>
            </a:r>
            <a:endParaRPr lang="en-CA" sz="1600" dirty="0">
              <a:solidFill>
                <a:srgbClr val="000000"/>
              </a:solidFill>
              <a:latin typeface="Century Gothic"/>
            </a:endParaRPr>
          </a:p>
        </p:txBody>
      </p:sp>
      <p:sp>
        <p:nvSpPr>
          <p:cNvPr id="3" name="Content Placeholder 2">
            <a:extLst>
              <a:ext uri="{FF2B5EF4-FFF2-40B4-BE49-F238E27FC236}">
                <a16:creationId xmlns:a16="http://schemas.microsoft.com/office/drawing/2014/main" id="{99563F73-8122-4E70-87D7-10C51FD793C2}"/>
              </a:ext>
            </a:extLst>
          </p:cNvPr>
          <p:cNvSpPr>
            <a:spLocks noGrp="1"/>
          </p:cNvSpPr>
          <p:nvPr>
            <p:ph sz="half" idx="2"/>
          </p:nvPr>
        </p:nvSpPr>
        <p:spPr>
          <a:xfrm>
            <a:off x="6172200" y="3022724"/>
            <a:ext cx="5181600" cy="2994607"/>
          </a:xfrm>
        </p:spPr>
        <p:txBody>
          <a:bodyPr vert="horz" lIns="91440" tIns="45720" rIns="91440" bIns="45720" rtlCol="0" anchor="t">
            <a:normAutofit/>
          </a:bodyPr>
          <a:lstStyle/>
          <a:p>
            <a:pPr marL="0" indent="0">
              <a:buNone/>
            </a:pPr>
            <a:r>
              <a:rPr lang="en-US" b="1" dirty="0">
                <a:latin typeface="Century Gothic"/>
              </a:rPr>
              <a:t>Assessing proposals</a:t>
            </a:r>
            <a:endParaRPr lang="en-US" dirty="0">
              <a:latin typeface="Century Gothic"/>
              <a:cs typeface="Calibri"/>
            </a:endParaRPr>
          </a:p>
          <a:p>
            <a:r>
              <a:rPr lang="en-CA" sz="1600" dirty="0">
                <a:latin typeface="Century Gothic"/>
                <a:cs typeface="Calibri"/>
              </a:rPr>
              <a:t>Tracking</a:t>
            </a:r>
            <a:endParaRPr lang="en-US" sz="1600" dirty="0">
              <a:latin typeface="Century Gothic"/>
              <a:ea typeface="+mn-lt"/>
              <a:cs typeface="+mn-lt"/>
            </a:endParaRPr>
          </a:p>
          <a:p>
            <a:r>
              <a:rPr lang="en-CA" sz="1600" dirty="0">
                <a:latin typeface="Century Gothic"/>
                <a:cs typeface="Calibri"/>
              </a:rPr>
              <a:t>Initial screening</a:t>
            </a:r>
            <a:endParaRPr lang="en-CA" sz="1600" dirty="0">
              <a:latin typeface="Century Gothic"/>
              <a:ea typeface="+mn-lt"/>
              <a:cs typeface="+mn-lt"/>
            </a:endParaRPr>
          </a:p>
          <a:p>
            <a:r>
              <a:rPr lang="en-CA" sz="1600" dirty="0">
                <a:latin typeface="Century Gothic"/>
                <a:cs typeface="Calibri"/>
              </a:rPr>
              <a:t>Assessment</a:t>
            </a:r>
            <a:endParaRPr lang="en-CA" sz="1600" dirty="0">
              <a:latin typeface="Century Gothic"/>
              <a:ea typeface="+mn-lt"/>
              <a:cs typeface="+mn-lt"/>
            </a:endParaRPr>
          </a:p>
          <a:p>
            <a:pPr lvl="1"/>
            <a:r>
              <a:rPr lang="en-CA" sz="1400" dirty="0">
                <a:latin typeface="Century Gothic"/>
                <a:cs typeface="Calibri"/>
              </a:rPr>
              <a:t>Letter of intent (sometimes)</a:t>
            </a:r>
            <a:endParaRPr lang="en-CA" sz="1400" dirty="0">
              <a:latin typeface="Century Gothic"/>
              <a:ea typeface="+mn-lt"/>
              <a:cs typeface="+mn-lt"/>
            </a:endParaRPr>
          </a:p>
          <a:p>
            <a:pPr lvl="1"/>
            <a:r>
              <a:rPr lang="en-CA" sz="1400" dirty="0">
                <a:latin typeface="Century Gothic"/>
                <a:cs typeface="Calibri"/>
              </a:rPr>
              <a:t>Full proposal</a:t>
            </a:r>
            <a:endParaRPr lang="en-CA" sz="1400" dirty="0">
              <a:latin typeface="Century Gothic"/>
              <a:ea typeface="+mn-lt"/>
              <a:cs typeface="+mn-lt"/>
            </a:endParaRPr>
          </a:p>
          <a:p>
            <a:pPr lvl="1"/>
            <a:r>
              <a:rPr lang="en-CA" sz="1400" dirty="0">
                <a:latin typeface="Century Gothic"/>
                <a:cs typeface="Calibri"/>
              </a:rPr>
              <a:t>Review committee (sometimes</a:t>
            </a:r>
            <a:r>
              <a:rPr lang="en-CA" sz="1400" dirty="0" smtClean="0">
                <a:latin typeface="Century Gothic"/>
                <a:cs typeface="Calibri"/>
              </a:rPr>
              <a:t>)</a:t>
            </a:r>
          </a:p>
          <a:p>
            <a:r>
              <a:rPr lang="en-CA" sz="1600" dirty="0" smtClean="0">
                <a:latin typeface="Century Gothic"/>
                <a:cs typeface="Calibri"/>
              </a:rPr>
              <a:t>Recommend project proposals</a:t>
            </a:r>
            <a:endParaRPr lang="en-CA" sz="1400" dirty="0">
              <a:latin typeface="Century Gothic"/>
              <a:ea typeface="+mn-lt"/>
              <a:cs typeface="+mn-lt"/>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16</a:t>
            </a:fld>
            <a:endParaRPr lang="en-CA"/>
          </a:p>
        </p:txBody>
      </p:sp>
      <p:sp>
        <p:nvSpPr>
          <p:cNvPr id="13" name="Round Same Side Corner Rectangle 12"/>
          <p:cNvSpPr/>
          <p:nvPr/>
        </p:nvSpPr>
        <p:spPr>
          <a:xfrm rot="5400000">
            <a:off x="5071940" y="-4239753"/>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6" name="Oval 15"/>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7" name="TextBox 6">
            <a:extLst>
              <a:ext uri="{FF2B5EF4-FFF2-40B4-BE49-F238E27FC236}">
                <a16:creationId xmlns:a16="http://schemas.microsoft.com/office/drawing/2014/main" id="{34E4DD67-01E1-4F80-8AA0-EC6114CD392E}"/>
              </a:ext>
            </a:extLst>
          </p:cNvPr>
          <p:cNvSpPr txBox="1"/>
          <p:nvPr/>
        </p:nvSpPr>
        <p:spPr>
          <a:xfrm>
            <a:off x="876300" y="1875198"/>
            <a:ext cx="10439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3600" dirty="0">
                <a:latin typeface="Century Gothic" panose="020B0502020202020204" pitchFamily="34" charset="0"/>
              </a:rPr>
              <a:t>2. </a:t>
            </a:r>
            <a:r>
              <a:rPr lang="fr-CA" sz="3600" dirty="0" err="1" smtClean="0">
                <a:latin typeface="Century Gothic" panose="020B0502020202020204" pitchFamily="34" charset="0"/>
              </a:rPr>
              <a:t>Receipt</a:t>
            </a:r>
            <a:r>
              <a:rPr lang="fr-CA" sz="3600" dirty="0" smtClean="0">
                <a:latin typeface="Century Gothic" panose="020B0502020202020204" pitchFamily="34" charset="0"/>
              </a:rPr>
              <a:t>/</a:t>
            </a:r>
            <a:r>
              <a:rPr lang="fr-CA" sz="3600" dirty="0" err="1" smtClean="0">
                <a:latin typeface="Century Gothic" panose="020B0502020202020204" pitchFamily="34" charset="0"/>
              </a:rPr>
              <a:t>Assessment</a:t>
            </a:r>
            <a:r>
              <a:rPr lang="fr-CA" sz="3600" dirty="0" smtClean="0">
                <a:latin typeface="Century Gothic" panose="020B0502020202020204" pitchFamily="34" charset="0"/>
              </a:rPr>
              <a:t> </a:t>
            </a:r>
            <a:r>
              <a:rPr lang="fr-CA" sz="3600" dirty="0">
                <a:latin typeface="Century Gothic" panose="020B0502020202020204" pitchFamily="34" charset="0"/>
              </a:rPr>
              <a:t>of </a:t>
            </a:r>
            <a:r>
              <a:rPr lang="fr-CA" sz="3600" dirty="0" err="1">
                <a:latin typeface="Century Gothic" panose="020B0502020202020204" pitchFamily="34" charset="0"/>
              </a:rPr>
              <a:t>funding</a:t>
            </a:r>
            <a:r>
              <a:rPr lang="fr-CA" sz="3600" dirty="0">
                <a:latin typeface="Century Gothic" panose="020B0502020202020204" pitchFamily="34" charset="0"/>
              </a:rPr>
              <a:t> </a:t>
            </a:r>
            <a:r>
              <a:rPr lang="fr-CA" sz="3600" dirty="0" err="1">
                <a:latin typeface="Century Gothic" panose="020B0502020202020204" pitchFamily="34" charset="0"/>
              </a:rPr>
              <a:t>requests</a:t>
            </a:r>
            <a:endParaRPr lang="en-US" sz="3600" dirty="0">
              <a:latin typeface="Century Gothic" panose="020B0502020202020204" pitchFamily="34" charset="0"/>
            </a:endParaRPr>
          </a:p>
        </p:txBody>
      </p:sp>
    </p:spTree>
    <p:extLst>
      <p:ext uri="{BB962C8B-B14F-4D97-AF65-F5344CB8AC3E}">
        <p14:creationId xmlns:p14="http://schemas.microsoft.com/office/powerpoint/2010/main" val="380835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17</a:t>
            </a:fld>
            <a:endParaRPr lang="en-CA"/>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663069" y="1825625"/>
            <a:ext cx="3780183" cy="3780183"/>
          </a:xfrm>
          <a:prstGeom prst="rect">
            <a:avLst/>
          </a:prstGeom>
        </p:spPr>
      </p:pic>
      <p:sp>
        <p:nvSpPr>
          <p:cNvPr id="13" name="Round Same Side Corner Rectangle 12"/>
          <p:cNvSpPr/>
          <p:nvPr/>
        </p:nvSpPr>
        <p:spPr>
          <a:xfrm rot="5400000">
            <a:off x="5071940" y="-4239753"/>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6" name="Oval 15"/>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5" name="Content Placeholder 2"/>
          <p:cNvSpPr>
            <a:spLocks noGrp="1"/>
          </p:cNvSpPr>
          <p:nvPr>
            <p:ph idx="1"/>
          </p:nvPr>
        </p:nvSpPr>
        <p:spPr>
          <a:xfrm>
            <a:off x="838200" y="1825625"/>
            <a:ext cx="7185991" cy="4351338"/>
          </a:xfrm>
        </p:spPr>
        <p:txBody>
          <a:bodyPr vert="horz" lIns="91440" tIns="45720" rIns="91440" bIns="45720" rtlCol="0" anchor="t">
            <a:normAutofit/>
          </a:bodyPr>
          <a:lstStyle/>
          <a:p>
            <a:pPr marL="0" indent="0">
              <a:buNone/>
            </a:pPr>
            <a:r>
              <a:rPr lang="fr-CA" sz="3600" dirty="0">
                <a:latin typeface="Century Gothic"/>
              </a:rPr>
              <a:t>3.Funding </a:t>
            </a:r>
            <a:r>
              <a:rPr lang="fr-CA" sz="3600" dirty="0" err="1">
                <a:latin typeface="Century Gothic"/>
              </a:rPr>
              <a:t>decision</a:t>
            </a:r>
            <a:r>
              <a:rPr lang="fr-CA" sz="3600" dirty="0">
                <a:latin typeface="Century Gothic"/>
              </a:rPr>
              <a:t> and </a:t>
            </a:r>
            <a:r>
              <a:rPr lang="fr-CA" sz="3600" dirty="0" smtClean="0">
                <a:latin typeface="Century Gothic"/>
              </a:rPr>
              <a:t>Agreement</a:t>
            </a:r>
            <a:endParaRPr lang="fr-CA" sz="3600" dirty="0">
              <a:latin typeface="Century Gothic" panose="020B0502020202020204" pitchFamily="34" charset="0"/>
            </a:endParaRPr>
          </a:p>
          <a:p>
            <a:pPr lvl="1"/>
            <a:endParaRPr lang="en-CA" sz="1600" dirty="0" smtClean="0">
              <a:latin typeface="Century Gothic" panose="020B0502020202020204" pitchFamily="34" charset="0"/>
              <a:ea typeface="+mn-lt"/>
              <a:cs typeface="+mn-lt"/>
            </a:endParaRPr>
          </a:p>
          <a:p>
            <a:pPr lvl="1"/>
            <a:r>
              <a:rPr lang="en-CA" sz="1600" dirty="0" smtClean="0">
                <a:latin typeface="Century Gothic" panose="020B0502020202020204" pitchFamily="34" charset="0"/>
                <a:ea typeface="+mn-lt"/>
                <a:cs typeface="+mn-lt"/>
              </a:rPr>
              <a:t>Final decision/approval </a:t>
            </a:r>
          </a:p>
          <a:p>
            <a:pPr lvl="1"/>
            <a:r>
              <a:rPr lang="en-CA" sz="1600" dirty="0" smtClean="0">
                <a:latin typeface="Century Gothic" panose="020B0502020202020204" pitchFamily="34" charset="0"/>
                <a:ea typeface="+mn-lt"/>
                <a:cs typeface="+mn-lt"/>
              </a:rPr>
              <a:t>Administrative details</a:t>
            </a:r>
          </a:p>
          <a:p>
            <a:pPr lvl="1"/>
            <a:r>
              <a:rPr lang="en-CA" sz="1600" dirty="0" smtClean="0">
                <a:latin typeface="Century Gothic" panose="020B0502020202020204" pitchFamily="34" charset="0"/>
                <a:ea typeface="+mn-lt"/>
                <a:cs typeface="+mn-lt"/>
              </a:rPr>
              <a:t>Risk </a:t>
            </a:r>
            <a:r>
              <a:rPr lang="en-CA" sz="1600" dirty="0">
                <a:latin typeface="Century Gothic" panose="020B0502020202020204" pitchFamily="34" charset="0"/>
                <a:ea typeface="+mn-lt"/>
                <a:cs typeface="+mn-lt"/>
              </a:rPr>
              <a:t>Assessment</a:t>
            </a:r>
            <a:endParaRPr lang="en-CA" sz="1600" dirty="0">
              <a:latin typeface="Century Gothic" panose="020B0502020202020204" pitchFamily="34" charset="0"/>
            </a:endParaRPr>
          </a:p>
          <a:p>
            <a:pPr lvl="1"/>
            <a:r>
              <a:rPr lang="en-CA" sz="1600" dirty="0">
                <a:latin typeface="Century Gothic" panose="020B0502020202020204" pitchFamily="34" charset="0"/>
                <a:ea typeface="+mn-lt"/>
                <a:cs typeface="+mn-lt"/>
              </a:rPr>
              <a:t>Activities, deliverables, outcomes</a:t>
            </a:r>
            <a:endParaRPr lang="en-CA" sz="1600" dirty="0">
              <a:latin typeface="Century Gothic" panose="020B0502020202020204" pitchFamily="34" charset="0"/>
            </a:endParaRPr>
          </a:p>
          <a:p>
            <a:pPr lvl="1"/>
            <a:r>
              <a:rPr lang="en-CA" sz="1600" dirty="0">
                <a:latin typeface="Century Gothic" panose="020B0502020202020204" pitchFamily="34" charset="0"/>
                <a:ea typeface="+mn-lt"/>
                <a:cs typeface="+mn-lt"/>
              </a:rPr>
              <a:t>L</a:t>
            </a:r>
            <a:r>
              <a:rPr lang="en-CA" sz="1600" dirty="0" smtClean="0">
                <a:latin typeface="Century Gothic" panose="020B0502020202020204" pitchFamily="34" charset="0"/>
                <a:ea typeface="+mn-lt"/>
                <a:cs typeface="+mn-lt"/>
              </a:rPr>
              <a:t>egal Funding Agreement</a:t>
            </a:r>
            <a:endParaRPr lang="en-CA" sz="1600" dirty="0">
              <a:latin typeface="Century Gothic" panose="020B0502020202020204" pitchFamily="34" charset="0"/>
            </a:endParaRPr>
          </a:p>
          <a:p>
            <a:pPr lvl="2"/>
            <a:r>
              <a:rPr lang="en-CA" sz="1400" dirty="0">
                <a:latin typeface="Century Gothic" panose="020B0502020202020204" pitchFamily="34" charset="0"/>
                <a:ea typeface="+mn-lt"/>
                <a:cs typeface="+mn-lt"/>
              </a:rPr>
              <a:t>Authorised signatories</a:t>
            </a:r>
            <a:endParaRPr lang="en-CA" sz="1400" dirty="0">
              <a:latin typeface="Century Gothic" panose="020B0502020202020204" pitchFamily="34" charset="0"/>
            </a:endParaRPr>
          </a:p>
          <a:p>
            <a:pPr marL="0" indent="0">
              <a:buNone/>
            </a:pPr>
            <a:endParaRPr lang="en-CA" sz="1600" dirty="0">
              <a:latin typeface="Century Gothic" panose="020B0502020202020204" pitchFamily="34" charset="0"/>
            </a:endParaRPr>
          </a:p>
        </p:txBody>
      </p:sp>
    </p:spTree>
    <p:extLst>
      <p:ext uri="{BB962C8B-B14F-4D97-AF65-F5344CB8AC3E}">
        <p14:creationId xmlns:p14="http://schemas.microsoft.com/office/powerpoint/2010/main" val="293247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825625"/>
            <a:ext cx="7185991" cy="4351338"/>
          </a:xfrm>
        </p:spPr>
        <p:txBody>
          <a:bodyPr vert="horz" lIns="91440" tIns="45720" rIns="91440" bIns="45720" rtlCol="0" anchor="t">
            <a:normAutofit/>
          </a:bodyPr>
          <a:lstStyle/>
          <a:p>
            <a:pPr marL="0" indent="0">
              <a:buNone/>
            </a:pPr>
            <a:r>
              <a:rPr lang="fr-CA" sz="3600" dirty="0">
                <a:latin typeface="Century Gothic"/>
              </a:rPr>
              <a:t>4. </a:t>
            </a:r>
            <a:r>
              <a:rPr lang="fr-CA" sz="3600" dirty="0" err="1">
                <a:latin typeface="Century Gothic"/>
              </a:rPr>
              <a:t>Funding</a:t>
            </a:r>
            <a:r>
              <a:rPr lang="fr-CA" sz="3600" dirty="0">
                <a:latin typeface="Century Gothic"/>
              </a:rPr>
              <a:t> agreement </a:t>
            </a:r>
            <a:r>
              <a:rPr lang="fr-CA" sz="3600" dirty="0" smtClean="0">
                <a:latin typeface="Century Gothic"/>
              </a:rPr>
              <a:t>administration</a:t>
            </a:r>
            <a:endParaRPr lang="fr-CA" sz="3600" dirty="0">
              <a:latin typeface="Century Gothic" panose="020B0502020202020204" pitchFamily="34" charset="0"/>
            </a:endParaRPr>
          </a:p>
          <a:p>
            <a:pPr lvl="1"/>
            <a:endParaRPr lang="en-CA" sz="1600" dirty="0" smtClean="0">
              <a:latin typeface="Century Gothic" panose="020B0502020202020204" pitchFamily="34" charset="0"/>
              <a:ea typeface="+mn-lt"/>
              <a:cs typeface="+mn-lt"/>
            </a:endParaRPr>
          </a:p>
          <a:p>
            <a:pPr lvl="1"/>
            <a:r>
              <a:rPr lang="en-CA" sz="1600" dirty="0">
                <a:latin typeface="Century Gothic" panose="020B0502020202020204" pitchFamily="34" charset="0"/>
                <a:ea typeface="+mn-lt"/>
                <a:cs typeface="+mn-lt"/>
              </a:rPr>
              <a:t>Building a relationship</a:t>
            </a:r>
            <a:endParaRPr lang="en-CA" sz="1600" dirty="0">
              <a:latin typeface="Century Gothic" panose="020B0502020202020204" pitchFamily="34" charset="0"/>
            </a:endParaRPr>
          </a:p>
          <a:p>
            <a:pPr marL="457200" lvl="1" indent="0">
              <a:buNone/>
            </a:pPr>
            <a:endParaRPr lang="en-CA" sz="1600" dirty="0" smtClean="0">
              <a:latin typeface="Century Gothic" panose="020B0502020202020204" pitchFamily="34" charset="0"/>
              <a:ea typeface="+mn-lt"/>
              <a:cs typeface="+mn-lt"/>
            </a:endParaRPr>
          </a:p>
          <a:p>
            <a:pPr lvl="1"/>
            <a:r>
              <a:rPr lang="en-CA" sz="1600" dirty="0" smtClean="0">
                <a:latin typeface="Century Gothic" panose="020B0502020202020204" pitchFamily="34" charset="0"/>
                <a:ea typeface="+mn-lt"/>
                <a:cs typeface="+mn-lt"/>
              </a:rPr>
              <a:t>Start </a:t>
            </a:r>
            <a:r>
              <a:rPr lang="en-CA" sz="1600" dirty="0">
                <a:latin typeface="Century Gothic" panose="020B0502020202020204" pitchFamily="34" charset="0"/>
                <a:ea typeface="+mn-lt"/>
                <a:cs typeface="+mn-lt"/>
              </a:rPr>
              <a:t>spending </a:t>
            </a:r>
            <a:r>
              <a:rPr lang="en-CA" sz="1600" dirty="0" smtClean="0">
                <a:latin typeface="Century Gothic" panose="020B0502020202020204" pitchFamily="34" charset="0"/>
                <a:ea typeface="+mn-lt"/>
                <a:cs typeface="+mn-lt"/>
              </a:rPr>
              <a:t>$$</a:t>
            </a:r>
          </a:p>
          <a:p>
            <a:pPr lvl="2"/>
            <a:r>
              <a:rPr lang="en-CA" sz="1400" dirty="0" smtClean="0">
                <a:latin typeface="Century Gothic" panose="020B0502020202020204" pitchFamily="34" charset="0"/>
                <a:ea typeface="+mn-lt"/>
                <a:cs typeface="+mn-lt"/>
              </a:rPr>
              <a:t>Reimbursement </a:t>
            </a:r>
            <a:r>
              <a:rPr lang="en-CA" sz="1400" dirty="0">
                <a:latin typeface="Century Gothic" panose="020B0502020202020204" pitchFamily="34" charset="0"/>
                <a:ea typeface="+mn-lt"/>
                <a:cs typeface="+mn-lt"/>
              </a:rPr>
              <a:t>or </a:t>
            </a:r>
            <a:r>
              <a:rPr lang="en-CA" sz="1400" dirty="0" smtClean="0">
                <a:latin typeface="Century Gothic" panose="020B0502020202020204" pitchFamily="34" charset="0"/>
                <a:ea typeface="+mn-lt"/>
                <a:cs typeface="+mn-lt"/>
              </a:rPr>
              <a:t>Advance</a:t>
            </a:r>
          </a:p>
          <a:p>
            <a:pPr marL="914400" lvl="2" indent="0">
              <a:buNone/>
            </a:pPr>
            <a:endParaRPr lang="en-CA" sz="1400" dirty="0">
              <a:latin typeface="Century Gothic" panose="020B0502020202020204" pitchFamily="34" charset="0"/>
              <a:cs typeface="Calibri" panose="020F0502020204030204"/>
            </a:endParaRPr>
          </a:p>
          <a:p>
            <a:pPr lvl="1"/>
            <a:r>
              <a:rPr lang="en-CA" sz="1600" dirty="0">
                <a:latin typeface="Century Gothic" panose="020B0502020202020204" pitchFamily="34" charset="0"/>
                <a:ea typeface="+mn-lt"/>
                <a:cs typeface="+mn-lt"/>
              </a:rPr>
              <a:t>Project monitoring</a:t>
            </a:r>
            <a:endParaRPr lang="en-CA" sz="1600" dirty="0">
              <a:latin typeface="Century Gothic" panose="020B0502020202020204" pitchFamily="34" charset="0"/>
            </a:endParaRPr>
          </a:p>
          <a:p>
            <a:pPr lvl="2"/>
            <a:r>
              <a:rPr lang="en-CA" sz="1400" dirty="0" smtClean="0">
                <a:latin typeface="Century Gothic" panose="020B0502020202020204" pitchFamily="34" charset="0"/>
                <a:ea typeface="+mn-lt"/>
                <a:cs typeface="+mn-lt"/>
              </a:rPr>
              <a:t>Annual work plans and cash flow forecasts</a:t>
            </a:r>
          </a:p>
          <a:p>
            <a:pPr lvl="2"/>
            <a:r>
              <a:rPr lang="en-CA" sz="1400" dirty="0" smtClean="0">
                <a:latin typeface="Century Gothic" panose="020B0502020202020204" pitchFamily="34" charset="0"/>
                <a:ea typeface="+mn-lt"/>
                <a:cs typeface="+mn-lt"/>
              </a:rPr>
              <a:t>Progress and performance reports, and records of expenditures </a:t>
            </a:r>
            <a:endParaRPr lang="en-CA" sz="1400" dirty="0">
              <a:latin typeface="Century Gothic" panose="020B0502020202020204" pitchFamily="34" charset="0"/>
              <a:ea typeface="+mn-lt"/>
              <a:cs typeface="+mn-lt"/>
            </a:endParaRPr>
          </a:p>
          <a:p>
            <a:pPr lvl="2"/>
            <a:r>
              <a:rPr lang="en-CA" sz="1400" dirty="0" smtClean="0">
                <a:latin typeface="Century Gothic" panose="020B0502020202020204" pitchFamily="34" charset="0"/>
                <a:ea typeface="+mn-lt"/>
                <a:cs typeface="+mn-lt"/>
              </a:rPr>
              <a:t>Informal check-ins (How </a:t>
            </a:r>
            <a:r>
              <a:rPr lang="en-CA" sz="1400" dirty="0">
                <a:latin typeface="Century Gothic" panose="020B0502020202020204" pitchFamily="34" charset="0"/>
                <a:ea typeface="+mn-lt"/>
                <a:cs typeface="+mn-lt"/>
              </a:rPr>
              <a:t>are things going</a:t>
            </a:r>
            <a:r>
              <a:rPr lang="en-CA" sz="1400" dirty="0" smtClean="0">
                <a:latin typeface="Century Gothic" panose="020B0502020202020204" pitchFamily="34" charset="0"/>
                <a:ea typeface="+mn-lt"/>
                <a:cs typeface="+mn-lt"/>
              </a:rPr>
              <a:t>?)</a:t>
            </a:r>
          </a:p>
        </p:txBody>
      </p:sp>
      <p:sp>
        <p:nvSpPr>
          <p:cNvPr id="4" name="Slide Number Placeholder 3"/>
          <p:cNvSpPr>
            <a:spLocks noGrp="1"/>
          </p:cNvSpPr>
          <p:nvPr>
            <p:ph type="sldNum" sz="quarter" idx="12"/>
          </p:nvPr>
        </p:nvSpPr>
        <p:spPr/>
        <p:txBody>
          <a:bodyPr/>
          <a:lstStyle/>
          <a:p>
            <a:fld id="{35BE7210-88B9-4717-B977-BCA54B84A803}" type="slidenum">
              <a:rPr lang="en-CA" smtClean="0"/>
              <a:t>18</a:t>
            </a:fld>
            <a:endParaRPr lang="en-CA"/>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663069" y="1825625"/>
            <a:ext cx="3780183" cy="3780183"/>
          </a:xfrm>
          <a:prstGeom prst="rect">
            <a:avLst/>
          </a:prstGeom>
        </p:spPr>
      </p:pic>
      <p:sp>
        <p:nvSpPr>
          <p:cNvPr id="13" name="Round Same Side Corner Rectangle 12"/>
          <p:cNvSpPr/>
          <p:nvPr/>
        </p:nvSpPr>
        <p:spPr>
          <a:xfrm rot="5400000">
            <a:off x="5071940" y="-4239753"/>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6" name="Oval 15"/>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Tree>
    <p:extLst>
      <p:ext uri="{BB962C8B-B14F-4D97-AF65-F5344CB8AC3E}">
        <p14:creationId xmlns:p14="http://schemas.microsoft.com/office/powerpoint/2010/main" val="343945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663069" y="1825625"/>
            <a:ext cx="3780183" cy="3780183"/>
          </a:xfrm>
          <a:prstGeom prst="rect">
            <a:avLst/>
          </a:prstGeom>
        </p:spPr>
      </p:pic>
      <p:sp>
        <p:nvSpPr>
          <p:cNvPr id="5" name="Content Placeholder 2"/>
          <p:cNvSpPr>
            <a:spLocks noGrp="1"/>
          </p:cNvSpPr>
          <p:nvPr>
            <p:ph idx="1"/>
          </p:nvPr>
        </p:nvSpPr>
        <p:spPr>
          <a:xfrm>
            <a:off x="838200" y="1825625"/>
            <a:ext cx="7185991" cy="4351338"/>
          </a:xfrm>
        </p:spPr>
        <p:txBody>
          <a:bodyPr vert="horz" lIns="91440" tIns="45720" rIns="91440" bIns="45720" rtlCol="0" anchor="t">
            <a:normAutofit/>
          </a:bodyPr>
          <a:lstStyle/>
          <a:p>
            <a:pPr marL="0" indent="0">
              <a:buNone/>
            </a:pPr>
            <a:r>
              <a:rPr lang="fr-CA" sz="3600" dirty="0">
                <a:latin typeface="Century Gothic"/>
              </a:rPr>
              <a:t>5. </a:t>
            </a:r>
            <a:r>
              <a:rPr lang="fr-CA" sz="3600" dirty="0" err="1">
                <a:latin typeface="Century Gothic"/>
              </a:rPr>
              <a:t>Assessment</a:t>
            </a:r>
            <a:r>
              <a:rPr lang="fr-CA" sz="3600" dirty="0">
                <a:latin typeface="Century Gothic"/>
              </a:rPr>
              <a:t> of program </a:t>
            </a:r>
            <a:r>
              <a:rPr lang="fr-CA" sz="3600" dirty="0" err="1">
                <a:latin typeface="Century Gothic"/>
              </a:rPr>
              <a:t>outcomes</a:t>
            </a:r>
            <a:endParaRPr lang="fr-CA" sz="3600" dirty="0">
              <a:latin typeface="Century Gothic" panose="020B0502020202020204" pitchFamily="34" charset="0"/>
            </a:endParaRPr>
          </a:p>
          <a:p>
            <a:pPr lvl="1"/>
            <a:endParaRPr lang="en-CA" sz="1600" dirty="0" smtClean="0">
              <a:latin typeface="Century Gothic" panose="020B0502020202020204" pitchFamily="34" charset="0"/>
              <a:ea typeface="+mn-lt"/>
              <a:cs typeface="+mn-lt"/>
            </a:endParaRPr>
          </a:p>
          <a:p>
            <a:pPr lvl="1"/>
            <a:r>
              <a:rPr lang="en-CA" sz="1600" dirty="0" smtClean="0">
                <a:latin typeface="Century Gothic" panose="020B0502020202020204" pitchFamily="34" charset="0"/>
                <a:ea typeface="+mn-lt"/>
                <a:cs typeface="+mn-lt"/>
              </a:rPr>
              <a:t>Closing </a:t>
            </a:r>
            <a:r>
              <a:rPr lang="en-CA" sz="1600" dirty="0">
                <a:latin typeface="Century Gothic" panose="020B0502020202020204" pitchFamily="34" charset="0"/>
                <a:ea typeface="+mn-lt"/>
                <a:cs typeface="+mn-lt"/>
              </a:rPr>
              <a:t>the </a:t>
            </a:r>
            <a:r>
              <a:rPr lang="en-CA" sz="1600" dirty="0" smtClean="0">
                <a:latin typeface="Century Gothic" panose="020B0502020202020204" pitchFamily="34" charset="0"/>
                <a:ea typeface="+mn-lt"/>
                <a:cs typeface="+mn-lt"/>
              </a:rPr>
              <a:t>funding agreement</a:t>
            </a:r>
            <a:r>
              <a:rPr lang="en-CA" sz="1600" dirty="0">
                <a:latin typeface="Century Gothic" panose="020B0502020202020204" pitchFamily="34" charset="0"/>
                <a:ea typeface="+mn-lt"/>
                <a:cs typeface="+mn-lt"/>
              </a:rPr>
              <a:t> </a:t>
            </a:r>
            <a:endParaRPr lang="en-CA" sz="1600" dirty="0" smtClean="0">
              <a:latin typeface="Century Gothic" panose="020B0502020202020204" pitchFamily="34" charset="0"/>
              <a:ea typeface="+mn-lt"/>
              <a:cs typeface="+mn-lt"/>
            </a:endParaRPr>
          </a:p>
          <a:p>
            <a:pPr lvl="2"/>
            <a:r>
              <a:rPr lang="en-CA" sz="1400" dirty="0" smtClean="0">
                <a:latin typeface="Century Gothic" panose="020B0502020202020204" pitchFamily="34" charset="0"/>
                <a:ea typeface="+mn-lt"/>
                <a:cs typeface="+mn-lt"/>
              </a:rPr>
              <a:t>Outstanding obligations?</a:t>
            </a:r>
            <a:r>
              <a:rPr lang="en-CA" sz="1400" dirty="0">
                <a:latin typeface="Century Gothic" panose="020B0502020202020204" pitchFamily="34" charset="0"/>
                <a:ea typeface="+mn-lt"/>
                <a:cs typeface="+mn-lt"/>
              </a:rPr>
              <a:t> </a:t>
            </a:r>
            <a:endParaRPr lang="en-CA" sz="1400" dirty="0" smtClean="0">
              <a:latin typeface="Century Gothic" panose="020B0502020202020204" pitchFamily="34" charset="0"/>
              <a:ea typeface="+mn-lt"/>
              <a:cs typeface="+mn-lt"/>
            </a:endParaRPr>
          </a:p>
          <a:p>
            <a:pPr marL="914400" lvl="2" indent="0">
              <a:buNone/>
            </a:pPr>
            <a:endParaRPr lang="en-CA" sz="1400" dirty="0">
              <a:latin typeface="Century Gothic" panose="020B0502020202020204" pitchFamily="34" charset="0"/>
              <a:cs typeface="Calibri" panose="020F0502020204030204"/>
            </a:endParaRPr>
          </a:p>
          <a:p>
            <a:pPr lvl="1"/>
            <a:r>
              <a:rPr lang="en-CA" sz="1600" dirty="0" smtClean="0">
                <a:latin typeface="Century Gothic" panose="020B0502020202020204" pitchFamily="34" charset="0"/>
                <a:ea typeface="+mn-lt"/>
                <a:cs typeface="+mn-lt"/>
              </a:rPr>
              <a:t>Final review</a:t>
            </a:r>
          </a:p>
          <a:p>
            <a:pPr lvl="2"/>
            <a:r>
              <a:rPr lang="en-CA" sz="1400" dirty="0" smtClean="0">
                <a:latin typeface="Century Gothic" panose="020B0502020202020204" pitchFamily="34" charset="0"/>
                <a:ea typeface="+mn-lt"/>
                <a:cs typeface="+mn-lt"/>
              </a:rPr>
              <a:t>Did </a:t>
            </a:r>
            <a:r>
              <a:rPr lang="en-CA" sz="1400" dirty="0">
                <a:latin typeface="Century Gothic" panose="020B0502020202020204" pitchFamily="34" charset="0"/>
                <a:ea typeface="+mn-lt"/>
                <a:cs typeface="+mn-lt"/>
              </a:rPr>
              <a:t>the project achieve what we hoped it would</a:t>
            </a:r>
            <a:r>
              <a:rPr lang="en-CA" sz="1400" dirty="0" smtClean="0">
                <a:latin typeface="Century Gothic" panose="020B0502020202020204" pitchFamily="34" charset="0"/>
                <a:ea typeface="+mn-lt"/>
                <a:cs typeface="+mn-lt"/>
              </a:rPr>
              <a:t>?</a:t>
            </a:r>
          </a:p>
          <a:p>
            <a:pPr marL="457200" lvl="1" indent="0">
              <a:buNone/>
            </a:pPr>
            <a:endParaRPr lang="en-CA" sz="1600" dirty="0">
              <a:latin typeface="Century Gothic" panose="020B0502020202020204" pitchFamily="34" charset="0"/>
              <a:ea typeface="+mn-lt"/>
              <a:cs typeface="+mn-lt"/>
            </a:endParaRPr>
          </a:p>
          <a:p>
            <a:pPr lvl="1"/>
            <a:r>
              <a:rPr lang="en-CA" sz="1600" dirty="0">
                <a:latin typeface="Century Gothic" panose="020B0502020202020204" pitchFamily="34" charset="0"/>
                <a:ea typeface="+mn-lt"/>
                <a:cs typeface="+mn-lt"/>
              </a:rPr>
              <a:t>Lessons learned </a:t>
            </a:r>
            <a:endParaRPr lang="en-CA" sz="1600" dirty="0" smtClean="0">
              <a:latin typeface="Century Gothic" panose="020B0502020202020204" pitchFamily="34" charset="0"/>
              <a:ea typeface="+mn-lt"/>
              <a:cs typeface="+mn-lt"/>
            </a:endParaRPr>
          </a:p>
          <a:p>
            <a:pPr lvl="2"/>
            <a:r>
              <a:rPr lang="en-CA" sz="1400" dirty="0" smtClean="0">
                <a:latin typeface="Century Gothic" panose="020B0502020202020204" pitchFamily="34" charset="0"/>
                <a:ea typeface="+mn-lt"/>
                <a:cs typeface="+mn-lt"/>
              </a:rPr>
              <a:t>Recipients are our eyes and ears in the community</a:t>
            </a:r>
            <a:endParaRPr lang="en-CA" sz="1400" dirty="0">
              <a:latin typeface="Century Gothic" panose="020B0502020202020204" pitchFamily="34" charset="0"/>
              <a:cs typeface="Calibri"/>
            </a:endParaRPr>
          </a:p>
          <a:p>
            <a:endParaRPr lang="en-CA" sz="1600" dirty="0">
              <a:cs typeface="Calibri"/>
            </a:endParaRPr>
          </a:p>
          <a:p>
            <a:endParaRPr lang="en-CA" sz="1600" dirty="0">
              <a:cs typeface="Calibri"/>
            </a:endParaRPr>
          </a:p>
          <a:p>
            <a:endParaRPr lang="en-CA" sz="1600" dirty="0">
              <a:cs typeface="Calibri"/>
            </a:endParaRPr>
          </a:p>
          <a:p>
            <a:endParaRPr lang="en-CA" sz="16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19</a:t>
            </a:fld>
            <a:endParaRPr lang="en-CA"/>
          </a:p>
        </p:txBody>
      </p:sp>
      <p:grpSp>
        <p:nvGrpSpPr>
          <p:cNvPr id="2" name="Group 1"/>
          <p:cNvGrpSpPr/>
          <p:nvPr/>
        </p:nvGrpSpPr>
        <p:grpSpPr>
          <a:xfrm>
            <a:off x="50801" y="348088"/>
            <a:ext cx="11302999" cy="1712179"/>
            <a:chOff x="50801" y="348088"/>
            <a:chExt cx="11302999" cy="1712179"/>
          </a:xfrm>
        </p:grpSpPr>
        <p:sp>
          <p:nvSpPr>
            <p:cNvPr id="13" name="Round Same Side Corner Rectangle 12"/>
            <p:cNvSpPr/>
            <p:nvPr/>
          </p:nvSpPr>
          <p:spPr>
            <a:xfrm rot="5400000">
              <a:off x="5071940" y="-4239753"/>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6" name="Oval 15"/>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grpSp>
    </p:spTree>
    <p:extLst>
      <p:ext uri="{BB962C8B-B14F-4D97-AF65-F5344CB8AC3E}">
        <p14:creationId xmlns:p14="http://schemas.microsoft.com/office/powerpoint/2010/main" val="259801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727" y="1764238"/>
            <a:ext cx="5533991" cy="5054769"/>
          </a:xfrm>
        </p:spPr>
        <p:txBody>
          <a:bodyPr vert="horz" lIns="91440" tIns="45720" rIns="91440" bIns="45720" rtlCol="0" anchor="t">
            <a:noAutofit/>
          </a:bodyPr>
          <a:lstStyle/>
          <a:p>
            <a:pPr marL="0" indent="0">
              <a:buNone/>
            </a:pPr>
            <a:r>
              <a:rPr lang="en-US" sz="2000" b="1" dirty="0">
                <a:solidFill>
                  <a:srgbClr val="4B5C73"/>
                </a:solidFill>
                <a:latin typeface="Century Gothic"/>
              </a:rPr>
              <a:t>Transfer Payments</a:t>
            </a:r>
          </a:p>
          <a:p>
            <a:pPr marL="539750" lvl="1">
              <a:lnSpc>
                <a:spcPct val="100000"/>
              </a:lnSpc>
              <a:spcBef>
                <a:spcPts val="0"/>
              </a:spcBef>
            </a:pPr>
            <a:r>
              <a:rPr lang="en-US" sz="1200" dirty="0">
                <a:solidFill>
                  <a:srgbClr val="4B5C73"/>
                </a:solidFill>
                <a:latin typeface="Century Gothic"/>
              </a:rPr>
              <a:t>What is a Transfer </a:t>
            </a:r>
            <a:r>
              <a:rPr lang="en-US" sz="1200" dirty="0" smtClean="0">
                <a:solidFill>
                  <a:srgbClr val="4B5C73"/>
                </a:solidFill>
                <a:latin typeface="Century Gothic"/>
              </a:rPr>
              <a:t>Payment?</a:t>
            </a:r>
            <a:endParaRPr lang="en-US" sz="1200" dirty="0">
              <a:solidFill>
                <a:srgbClr val="4B5C73"/>
              </a:solidFill>
              <a:latin typeface="Century Gothic"/>
            </a:endParaRPr>
          </a:p>
          <a:p>
            <a:pPr marL="539750" lvl="1">
              <a:lnSpc>
                <a:spcPct val="100000"/>
              </a:lnSpc>
              <a:spcBef>
                <a:spcPts val="0"/>
              </a:spcBef>
            </a:pPr>
            <a:r>
              <a:rPr lang="en-US" sz="1200" dirty="0">
                <a:solidFill>
                  <a:srgbClr val="4B5C73"/>
                </a:solidFill>
                <a:latin typeface="Century Gothic"/>
              </a:rPr>
              <a:t>Why Transfer </a:t>
            </a:r>
            <a:r>
              <a:rPr lang="en-US" sz="1200" dirty="0" smtClean="0">
                <a:solidFill>
                  <a:srgbClr val="4B5C73"/>
                </a:solidFill>
                <a:latin typeface="Century Gothic"/>
              </a:rPr>
              <a:t>Payments?</a:t>
            </a:r>
            <a:endParaRPr lang="en-US" sz="1200" dirty="0">
              <a:solidFill>
                <a:srgbClr val="4B5C73"/>
              </a:solidFill>
              <a:latin typeface="Century Gothic"/>
            </a:endParaRPr>
          </a:p>
          <a:p>
            <a:pPr marL="539750" lvl="1">
              <a:lnSpc>
                <a:spcPct val="100000"/>
              </a:lnSpc>
              <a:spcBef>
                <a:spcPts val="0"/>
              </a:spcBef>
            </a:pPr>
            <a:r>
              <a:rPr lang="en-US" sz="1200" dirty="0">
                <a:solidFill>
                  <a:srgbClr val="4B5C73"/>
                </a:solidFill>
                <a:latin typeface="Century Gothic"/>
              </a:rPr>
              <a:t>Grants</a:t>
            </a:r>
          </a:p>
          <a:p>
            <a:pPr marL="539750" lvl="1">
              <a:lnSpc>
                <a:spcPct val="100000"/>
              </a:lnSpc>
              <a:spcBef>
                <a:spcPts val="0"/>
              </a:spcBef>
            </a:pPr>
            <a:r>
              <a:rPr lang="en-US" sz="1200" dirty="0">
                <a:solidFill>
                  <a:srgbClr val="4B5C73"/>
                </a:solidFill>
                <a:latin typeface="Century Gothic"/>
              </a:rPr>
              <a:t>Contributions</a:t>
            </a:r>
          </a:p>
          <a:p>
            <a:pPr marL="539750" lvl="1">
              <a:lnSpc>
                <a:spcPct val="100000"/>
              </a:lnSpc>
              <a:spcBef>
                <a:spcPts val="0"/>
              </a:spcBef>
            </a:pPr>
            <a:r>
              <a:rPr lang="en-US" sz="1200" dirty="0">
                <a:solidFill>
                  <a:srgbClr val="4B5C73"/>
                </a:solidFill>
                <a:latin typeface="Century Gothic"/>
              </a:rPr>
              <a:t>Where does the money come from?</a:t>
            </a:r>
          </a:p>
          <a:p>
            <a:pPr marL="0" indent="0">
              <a:lnSpc>
                <a:spcPct val="100000"/>
              </a:lnSpc>
              <a:buNone/>
            </a:pPr>
            <a:r>
              <a:rPr lang="en-US" sz="2000" b="1" dirty="0" smtClean="0">
                <a:solidFill>
                  <a:srgbClr val="4B5C73"/>
                </a:solidFill>
                <a:latin typeface="Century Gothic"/>
              </a:rPr>
              <a:t>G&amp;C </a:t>
            </a:r>
            <a:r>
              <a:rPr lang="en-US" sz="2000" b="1" dirty="0">
                <a:solidFill>
                  <a:srgbClr val="4B5C73"/>
                </a:solidFill>
                <a:latin typeface="Century Gothic"/>
              </a:rPr>
              <a:t>Parameters</a:t>
            </a:r>
          </a:p>
          <a:p>
            <a:pPr marL="539750" lvl="1">
              <a:lnSpc>
                <a:spcPct val="100000"/>
              </a:lnSpc>
              <a:spcBef>
                <a:spcPts val="0"/>
              </a:spcBef>
            </a:pPr>
            <a:r>
              <a:rPr lang="en-US" sz="1200" dirty="0" smtClean="0">
                <a:solidFill>
                  <a:srgbClr val="4B5C73"/>
                </a:solidFill>
                <a:latin typeface="Century Gothic"/>
              </a:rPr>
              <a:t>Policy </a:t>
            </a:r>
            <a:r>
              <a:rPr lang="en-US" sz="1200" dirty="0">
                <a:solidFill>
                  <a:srgbClr val="4B5C73"/>
                </a:solidFill>
                <a:latin typeface="Century Gothic"/>
              </a:rPr>
              <a:t>on Transfer </a:t>
            </a:r>
            <a:r>
              <a:rPr lang="en-US" sz="1200" dirty="0" smtClean="0">
                <a:solidFill>
                  <a:srgbClr val="4B5C73"/>
                </a:solidFill>
                <a:latin typeface="Century Gothic"/>
              </a:rPr>
              <a:t>Payments</a:t>
            </a:r>
          </a:p>
          <a:p>
            <a:pPr marL="539750" lvl="1">
              <a:lnSpc>
                <a:spcPct val="100000"/>
              </a:lnSpc>
              <a:spcBef>
                <a:spcPts val="0"/>
              </a:spcBef>
            </a:pPr>
            <a:r>
              <a:rPr lang="en-US" sz="1200" dirty="0">
                <a:solidFill>
                  <a:srgbClr val="4B5C73"/>
                </a:solidFill>
                <a:latin typeface="Century Gothic"/>
              </a:rPr>
              <a:t>Directive on Transfer </a:t>
            </a:r>
            <a:r>
              <a:rPr lang="en-US" sz="1200" dirty="0" smtClean="0">
                <a:solidFill>
                  <a:srgbClr val="4B5C73"/>
                </a:solidFill>
                <a:latin typeface="Century Gothic"/>
              </a:rPr>
              <a:t>Payments</a:t>
            </a:r>
          </a:p>
          <a:p>
            <a:pPr marL="539750" lvl="1">
              <a:lnSpc>
                <a:spcPct val="100000"/>
              </a:lnSpc>
              <a:spcBef>
                <a:spcPts val="0"/>
              </a:spcBef>
            </a:pPr>
            <a:r>
              <a:rPr lang="en-US" sz="1200" dirty="0">
                <a:solidFill>
                  <a:srgbClr val="4B5C73"/>
                </a:solidFill>
                <a:latin typeface="Century Gothic"/>
              </a:rPr>
              <a:t>Program Terms and Conditions</a:t>
            </a:r>
            <a:endParaRPr lang="en-US" sz="1200" dirty="0">
              <a:latin typeface="Century Gothic"/>
            </a:endParaRPr>
          </a:p>
          <a:p>
            <a:pPr marL="539750" lvl="1">
              <a:lnSpc>
                <a:spcPct val="100000"/>
              </a:lnSpc>
              <a:spcBef>
                <a:spcPts val="0"/>
              </a:spcBef>
            </a:pPr>
            <a:r>
              <a:rPr lang="en-US" sz="1200" dirty="0" smtClean="0">
                <a:solidFill>
                  <a:srgbClr val="4B5C73"/>
                </a:solidFill>
                <a:latin typeface="Century Gothic"/>
              </a:rPr>
              <a:t>Financial </a:t>
            </a:r>
            <a:r>
              <a:rPr lang="en-US" sz="1200" dirty="0">
                <a:solidFill>
                  <a:srgbClr val="4B5C73"/>
                </a:solidFill>
                <a:latin typeface="Century Gothic"/>
              </a:rPr>
              <a:t>Administrations Act</a:t>
            </a:r>
            <a:endParaRPr lang="en-US" sz="1200" dirty="0">
              <a:solidFill>
                <a:srgbClr val="000000"/>
              </a:solidFill>
              <a:cs typeface="Calibri" panose="020F0502020204030204"/>
            </a:endParaRPr>
          </a:p>
          <a:p>
            <a:pPr marL="0" indent="0">
              <a:buNone/>
            </a:pPr>
            <a:r>
              <a:rPr lang="en-US" sz="2000" b="1" dirty="0" smtClean="0">
                <a:solidFill>
                  <a:srgbClr val="4B5C73"/>
                </a:solidFill>
                <a:latin typeface="Century Gothic"/>
              </a:rPr>
              <a:t>G&amp;C</a:t>
            </a:r>
            <a:r>
              <a:rPr lang="en-US" sz="2000" b="1" dirty="0">
                <a:solidFill>
                  <a:srgbClr val="4B5C73"/>
                </a:solidFill>
                <a:latin typeface="Century Gothic"/>
              </a:rPr>
              <a:t> Program </a:t>
            </a:r>
            <a:r>
              <a:rPr lang="en-US" sz="2000" b="1" dirty="0" smtClean="0">
                <a:solidFill>
                  <a:srgbClr val="4B5C73"/>
                </a:solidFill>
                <a:latin typeface="Century Gothic"/>
              </a:rPr>
              <a:t>Lifecycle</a:t>
            </a:r>
            <a:endParaRPr lang="en-US" sz="2000" b="1" dirty="0">
              <a:solidFill>
                <a:srgbClr val="4B5C73"/>
              </a:solidFill>
              <a:latin typeface="Century Gothic"/>
            </a:endParaRPr>
          </a:p>
          <a:p>
            <a:pPr marL="539750" lvl="1">
              <a:spcBef>
                <a:spcPts val="0"/>
              </a:spcBef>
            </a:pPr>
            <a:r>
              <a:rPr lang="en-US" sz="1200" dirty="0">
                <a:solidFill>
                  <a:srgbClr val="4B5C73"/>
                </a:solidFill>
                <a:latin typeface="Century Gothic"/>
              </a:rPr>
              <a:t>Program </a:t>
            </a:r>
            <a:r>
              <a:rPr lang="en-US" sz="1200" dirty="0" smtClean="0">
                <a:solidFill>
                  <a:srgbClr val="4B5C73"/>
                </a:solidFill>
                <a:latin typeface="Century Gothic"/>
              </a:rPr>
              <a:t>Design</a:t>
            </a:r>
            <a:endParaRPr lang="en-US" sz="1200" dirty="0">
              <a:solidFill>
                <a:srgbClr val="4B5C73"/>
              </a:solidFill>
              <a:latin typeface="Century Gothic"/>
            </a:endParaRPr>
          </a:p>
          <a:p>
            <a:pPr marL="539750" lvl="1">
              <a:spcBef>
                <a:spcPts val="0"/>
              </a:spcBef>
            </a:pPr>
            <a:r>
              <a:rPr lang="en-CA" sz="1200" dirty="0">
                <a:solidFill>
                  <a:srgbClr val="4B5C73"/>
                </a:solidFill>
                <a:latin typeface="Century Gothic"/>
              </a:rPr>
              <a:t>Receipt/Assessment of </a:t>
            </a:r>
            <a:r>
              <a:rPr lang="en-CA" sz="1200" dirty="0" smtClean="0">
                <a:solidFill>
                  <a:srgbClr val="4B5C73"/>
                </a:solidFill>
                <a:latin typeface="Century Gothic"/>
              </a:rPr>
              <a:t>Funding</a:t>
            </a:r>
            <a:r>
              <a:rPr lang="en-CA" sz="1200" dirty="0">
                <a:solidFill>
                  <a:srgbClr val="4B5C73"/>
                </a:solidFill>
                <a:latin typeface="Century Gothic"/>
              </a:rPr>
              <a:t> </a:t>
            </a:r>
            <a:r>
              <a:rPr lang="en-CA" sz="1200" dirty="0" smtClean="0">
                <a:solidFill>
                  <a:srgbClr val="4B5C73"/>
                </a:solidFill>
                <a:latin typeface="Century Gothic"/>
              </a:rPr>
              <a:t>Requests</a:t>
            </a:r>
            <a:endParaRPr lang="en-CA" sz="1200" dirty="0">
              <a:solidFill>
                <a:srgbClr val="4B5C73"/>
              </a:solidFill>
              <a:latin typeface="Century Gothic"/>
            </a:endParaRPr>
          </a:p>
          <a:p>
            <a:pPr marL="539750" lvl="1">
              <a:spcBef>
                <a:spcPts val="0"/>
              </a:spcBef>
            </a:pPr>
            <a:r>
              <a:rPr lang="en-CA" sz="1200" dirty="0" smtClean="0">
                <a:solidFill>
                  <a:srgbClr val="4B5C73"/>
                </a:solidFill>
                <a:latin typeface="Century Gothic"/>
              </a:rPr>
              <a:t>Funding Decision and Agreement </a:t>
            </a:r>
          </a:p>
          <a:p>
            <a:pPr marL="539750" lvl="1">
              <a:spcBef>
                <a:spcPts val="0"/>
              </a:spcBef>
            </a:pPr>
            <a:r>
              <a:rPr lang="en-CA" sz="1200" dirty="0" smtClean="0">
                <a:solidFill>
                  <a:srgbClr val="4B5C73"/>
                </a:solidFill>
                <a:latin typeface="Century Gothic"/>
              </a:rPr>
              <a:t>Funding Agreement Administration</a:t>
            </a:r>
          </a:p>
          <a:p>
            <a:pPr marL="539750" lvl="1">
              <a:spcBef>
                <a:spcPts val="0"/>
              </a:spcBef>
            </a:pPr>
            <a:r>
              <a:rPr lang="en-CA" sz="1200" dirty="0" smtClean="0">
                <a:solidFill>
                  <a:srgbClr val="4B5C73"/>
                </a:solidFill>
                <a:latin typeface="Century Gothic"/>
              </a:rPr>
              <a:t>Assessment of Program Outcomes </a:t>
            </a:r>
          </a:p>
          <a:p>
            <a:pPr marL="539750" lvl="1">
              <a:spcBef>
                <a:spcPts val="0"/>
              </a:spcBef>
            </a:pPr>
            <a:endParaRPr lang="en-US" sz="1200" dirty="0">
              <a:solidFill>
                <a:srgbClr val="4B5C73"/>
              </a:solidFill>
              <a:latin typeface="Century Gothic"/>
            </a:endParaRPr>
          </a:p>
          <a:p>
            <a:pPr marL="0" indent="0">
              <a:spcBef>
                <a:spcPts val="0"/>
              </a:spcBef>
              <a:buNone/>
            </a:pPr>
            <a:r>
              <a:rPr lang="en-US" sz="2000" b="1" dirty="0" err="1">
                <a:solidFill>
                  <a:srgbClr val="4B5C73"/>
                </a:solidFill>
                <a:latin typeface="Century Gothic"/>
              </a:rPr>
              <a:t>Gs&amp;Cs</a:t>
            </a:r>
            <a:r>
              <a:rPr lang="en-US" sz="2000" b="1" dirty="0">
                <a:solidFill>
                  <a:srgbClr val="4B5C73"/>
                </a:solidFill>
                <a:latin typeface="Century Gothic"/>
              </a:rPr>
              <a:t> at Health Canada</a:t>
            </a:r>
          </a:p>
          <a:p>
            <a:pPr marL="539750" lvl="1">
              <a:spcBef>
                <a:spcPts val="0"/>
              </a:spcBef>
            </a:pPr>
            <a:r>
              <a:rPr lang="en-US" sz="1200" dirty="0" smtClean="0">
                <a:solidFill>
                  <a:srgbClr val="4B5C73"/>
                </a:solidFill>
                <a:latin typeface="Century Gothic"/>
              </a:rPr>
              <a:t>Landscape </a:t>
            </a:r>
            <a:endParaRPr lang="en-US" sz="1200" dirty="0">
              <a:solidFill>
                <a:srgbClr val="4B5C73"/>
              </a:solidFill>
              <a:latin typeface="Century Gothic"/>
            </a:endParaRPr>
          </a:p>
          <a:p>
            <a:pPr marL="539750" lvl="1">
              <a:spcBef>
                <a:spcPts val="0"/>
              </a:spcBef>
            </a:pPr>
            <a:r>
              <a:rPr lang="fr-CA" sz="1200" dirty="0" err="1" smtClean="0">
                <a:solidFill>
                  <a:srgbClr val="4B5C73"/>
                </a:solidFill>
                <a:latin typeface="Century Gothic"/>
              </a:rPr>
              <a:t>Roles</a:t>
            </a:r>
            <a:r>
              <a:rPr lang="fr-CA" sz="1200" dirty="0" smtClean="0">
                <a:solidFill>
                  <a:srgbClr val="4B5C73"/>
                </a:solidFill>
                <a:latin typeface="Century Gothic"/>
              </a:rPr>
              <a:t> and </a:t>
            </a:r>
            <a:r>
              <a:rPr lang="fr-CA" sz="1200" dirty="0" err="1" smtClean="0">
                <a:solidFill>
                  <a:srgbClr val="4B5C73"/>
                </a:solidFill>
                <a:latin typeface="Century Gothic"/>
              </a:rPr>
              <a:t>Responsibilities</a:t>
            </a:r>
            <a:r>
              <a:rPr lang="fr-CA" sz="1200" dirty="0" smtClean="0">
                <a:solidFill>
                  <a:srgbClr val="4B5C73"/>
                </a:solidFill>
                <a:latin typeface="Century Gothic"/>
              </a:rPr>
              <a:t> </a:t>
            </a:r>
            <a:endParaRPr lang="en-US" sz="1200" dirty="0">
              <a:solidFill>
                <a:srgbClr val="4B5C73"/>
              </a:solidFill>
              <a:latin typeface="Century Gothic"/>
            </a:endParaRPr>
          </a:p>
          <a:p>
            <a:pPr marL="539750" lvl="1">
              <a:spcBef>
                <a:spcPts val="0"/>
              </a:spcBef>
            </a:pPr>
            <a:r>
              <a:rPr lang="en-US" sz="1200" dirty="0" smtClean="0">
                <a:solidFill>
                  <a:srgbClr val="4B5C73"/>
                </a:solidFill>
                <a:latin typeface="Century Gothic"/>
              </a:rPr>
              <a:t>Key Players</a:t>
            </a:r>
            <a:endParaRPr lang="en-US" sz="1200" dirty="0">
              <a:solidFill>
                <a:srgbClr val="4B5C73"/>
              </a:solidFill>
              <a:latin typeface="Century Gothic"/>
            </a:endParaRPr>
          </a:p>
          <a:p>
            <a:pPr marL="0" indent="0">
              <a:spcBef>
                <a:spcPts val="0"/>
              </a:spcBef>
              <a:buNone/>
            </a:pPr>
            <a:endParaRPr lang="en-US" sz="2400" b="1" dirty="0">
              <a:solidFill>
                <a:srgbClr val="4B5C73"/>
              </a:solidFill>
              <a:latin typeface="Century Gothic"/>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195"/>
          <a:stretch/>
        </p:blipFill>
        <p:spPr>
          <a:xfrm>
            <a:off x="8362950" y="1572609"/>
            <a:ext cx="3049583" cy="4715038"/>
          </a:xfrm>
          <a:prstGeom prst="rect">
            <a:avLst/>
          </a:prstGeom>
        </p:spPr>
      </p:pic>
      <p:pic>
        <p:nvPicPr>
          <p:cNvPr id="7" name="Picture 6"/>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04246" y="1482131"/>
            <a:ext cx="906143" cy="9082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246" y="2856586"/>
            <a:ext cx="908250" cy="90825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6352" y="3942250"/>
            <a:ext cx="906143" cy="906143"/>
          </a:xfrm>
          <a:prstGeom prst="rect">
            <a:avLst/>
          </a:prstGeom>
        </p:spPr>
      </p:pic>
      <p:sp>
        <p:nvSpPr>
          <p:cNvPr id="2" name="Title 1"/>
          <p:cNvSpPr>
            <a:spLocks noGrp="1"/>
          </p:cNvSpPr>
          <p:nvPr>
            <p:ph type="title"/>
          </p:nvPr>
        </p:nvSpPr>
        <p:spPr>
          <a:xfrm>
            <a:off x="1080469" y="258593"/>
            <a:ext cx="8782050" cy="1325563"/>
          </a:xfrm>
        </p:spPr>
        <p:txBody>
          <a:bodyPr>
            <a:normAutofit/>
          </a:bodyPr>
          <a:lstStyle/>
          <a:p>
            <a:r>
              <a:rPr lang="fr-CA" sz="4800" dirty="0">
                <a:solidFill>
                  <a:srgbClr val="4B5C73"/>
                </a:solidFill>
                <a:effectLst>
                  <a:outerShdw blurRad="38100" dist="38100" dir="2700000" algn="tl">
                    <a:srgbClr val="000000">
                      <a:alpha val="43137"/>
                    </a:srgbClr>
                  </a:outerShdw>
                </a:effectLst>
                <a:latin typeface="Century Gothic" panose="020B0502020202020204" pitchFamily="34" charset="0"/>
              </a:rPr>
              <a:t>Grants </a:t>
            </a:r>
            <a:r>
              <a:rPr lang="fr-CA" sz="4800" dirty="0" smtClean="0">
                <a:solidFill>
                  <a:srgbClr val="4B5C73"/>
                </a:solidFill>
                <a:effectLst>
                  <a:outerShdw blurRad="38100" dist="38100" dir="2700000" algn="tl">
                    <a:srgbClr val="000000">
                      <a:alpha val="43137"/>
                    </a:srgbClr>
                  </a:outerShdw>
                </a:effectLst>
                <a:latin typeface="Century Gothic" panose="020B0502020202020204" pitchFamily="34" charset="0"/>
              </a:rPr>
              <a:t>and </a:t>
            </a:r>
            <a:r>
              <a:rPr lang="fr-CA" sz="4800" dirty="0">
                <a:solidFill>
                  <a:srgbClr val="4B5C73"/>
                </a:solidFill>
                <a:effectLst>
                  <a:outerShdw blurRad="38100" dist="38100" dir="2700000" algn="tl">
                    <a:srgbClr val="000000">
                      <a:alpha val="43137"/>
                    </a:srgbClr>
                  </a:outerShdw>
                </a:effectLst>
                <a:latin typeface="Century Gothic" panose="020B0502020202020204" pitchFamily="34" charset="0"/>
              </a:rPr>
              <a:t>Contributions</a:t>
            </a:r>
            <a:br>
              <a:rPr lang="fr-CA" sz="4800" dirty="0">
                <a:solidFill>
                  <a:srgbClr val="4B5C73"/>
                </a:solidFill>
                <a:effectLst>
                  <a:outerShdw blurRad="38100" dist="38100" dir="2700000" algn="tl">
                    <a:srgbClr val="000000">
                      <a:alpha val="43137"/>
                    </a:srgbClr>
                  </a:outerShdw>
                </a:effectLst>
                <a:latin typeface="Century Gothic" panose="020B0502020202020204" pitchFamily="34" charset="0"/>
              </a:rPr>
            </a:br>
            <a:r>
              <a:rPr lang="fr-CA" sz="2000" dirty="0">
                <a:solidFill>
                  <a:srgbClr val="4B5C73"/>
                </a:solidFill>
                <a:effectLst>
                  <a:outerShdw blurRad="38100" dist="38100" dir="2700000" algn="tl">
                    <a:srgbClr val="000000">
                      <a:alpha val="43137"/>
                    </a:srgbClr>
                  </a:outerShdw>
                </a:effectLst>
                <a:latin typeface="Century Gothic" panose="020B0502020202020204" pitchFamily="34" charset="0"/>
              </a:rPr>
              <a:t>       </a:t>
            </a:r>
            <a:r>
              <a:rPr lang="fr-CA" sz="2000" dirty="0" smtClean="0">
                <a:solidFill>
                  <a:srgbClr val="4B5C73"/>
                </a:solidFill>
                <a:latin typeface="Century Gothic" panose="020B0502020202020204" pitchFamily="34" charset="0"/>
              </a:rPr>
              <a:t>An </a:t>
            </a:r>
            <a:r>
              <a:rPr lang="fr-CA" sz="2000" dirty="0" err="1" smtClean="0">
                <a:solidFill>
                  <a:srgbClr val="4B5C73"/>
                </a:solidFill>
                <a:latin typeface="Century Gothic" panose="020B0502020202020204" pitchFamily="34" charset="0"/>
              </a:rPr>
              <a:t>Overview</a:t>
            </a:r>
            <a:endParaRPr lang="en-CA" sz="2000" dirty="0">
              <a:solidFill>
                <a:srgbClr val="4B5C73"/>
              </a:solidFill>
              <a:latin typeface="Century Gothic" panose="020B0502020202020204" pitchFamily="34" charset="0"/>
            </a:endParaRPr>
          </a:p>
        </p:txBody>
      </p:sp>
      <p:grpSp>
        <p:nvGrpSpPr>
          <p:cNvPr id="8" name="Group 7"/>
          <p:cNvGrpSpPr/>
          <p:nvPr/>
        </p:nvGrpSpPr>
        <p:grpSpPr>
          <a:xfrm>
            <a:off x="1804246" y="5377286"/>
            <a:ext cx="908250" cy="910361"/>
            <a:chOff x="8588953" y="553158"/>
            <a:chExt cx="2621507" cy="2627604"/>
          </a:xfrm>
        </p:grpSpPr>
        <p:pic>
          <p:nvPicPr>
            <p:cNvPr id="9" name="Picture 8"/>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8953" y="553158"/>
              <a:ext cx="2621507" cy="2627604"/>
            </a:xfrm>
            <a:prstGeom prst="rect">
              <a:avLst/>
            </a:prstGeom>
          </p:spPr>
        </p:pic>
        <p:pic>
          <p:nvPicPr>
            <p:cNvPr id="10" name="Picture 9"/>
            <p:cNvPicPr>
              <a:picLocks noChangeAspect="1"/>
            </p:cNvPicPr>
            <p:nvPr/>
          </p:nvPicPr>
          <p:blipFill rotWithShape="1">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r="7840"/>
            <a:stretch/>
          </p:blipFill>
          <p:spPr>
            <a:xfrm>
              <a:off x="8940259" y="1036274"/>
              <a:ext cx="1918893" cy="1661371"/>
            </a:xfrm>
            <a:prstGeom prst="ellipse">
              <a:avLst/>
            </a:prstGeom>
            <a:ln>
              <a:noFill/>
            </a:ln>
            <a:effectLst>
              <a:softEdge rad="112500"/>
            </a:effectLst>
          </p:spPr>
        </p:pic>
      </p:grpSp>
    </p:spTree>
    <p:extLst>
      <p:ext uri="{BB962C8B-B14F-4D97-AF65-F5344CB8AC3E}">
        <p14:creationId xmlns:p14="http://schemas.microsoft.com/office/powerpoint/2010/main" val="51724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2559227"/>
            <a:ext cx="6550144" cy="3617735"/>
          </a:xfrm>
        </p:spPr>
        <p:txBody>
          <a:bodyPr vert="horz" lIns="91440" tIns="45720" rIns="91440" bIns="45720" numCol="1" rtlCol="0" anchor="t">
            <a:normAutofit/>
          </a:bodyPr>
          <a:lstStyle/>
          <a:p>
            <a:pPr lvl="1">
              <a:lnSpc>
                <a:spcPct val="100000"/>
              </a:lnSpc>
            </a:pPr>
            <a:r>
              <a:rPr lang="en-CA" sz="1700" dirty="0">
                <a:latin typeface="Century Gothic" panose="020B0502020202020204" pitchFamily="34" charset="0"/>
                <a:ea typeface="+mn-lt"/>
                <a:cs typeface="+mn-lt"/>
              </a:rPr>
              <a:t>Responding to inquiries</a:t>
            </a:r>
          </a:p>
          <a:p>
            <a:pPr lvl="2">
              <a:lnSpc>
                <a:spcPct val="100000"/>
              </a:lnSpc>
            </a:pPr>
            <a:r>
              <a:rPr lang="en-CA" sz="1500" dirty="0">
                <a:latin typeface="Century Gothic" panose="020B0502020202020204" pitchFamily="34" charset="0"/>
                <a:ea typeface="+mn-lt"/>
                <a:cs typeface="+mn-lt"/>
              </a:rPr>
              <a:t>Public</a:t>
            </a:r>
          </a:p>
          <a:p>
            <a:pPr lvl="2">
              <a:lnSpc>
                <a:spcPct val="100000"/>
              </a:lnSpc>
            </a:pPr>
            <a:r>
              <a:rPr lang="en-CA" sz="1500" dirty="0">
                <a:latin typeface="Century Gothic" panose="020B0502020202020204" pitchFamily="34" charset="0"/>
                <a:ea typeface="+mn-lt"/>
                <a:cs typeface="+mn-lt"/>
              </a:rPr>
              <a:t>Ministerial </a:t>
            </a:r>
          </a:p>
          <a:p>
            <a:pPr lvl="1">
              <a:lnSpc>
                <a:spcPct val="100000"/>
              </a:lnSpc>
            </a:pPr>
            <a:r>
              <a:rPr lang="en-CA" sz="1700" dirty="0">
                <a:latin typeface="Century Gothic" panose="020B0502020202020204" pitchFamily="34" charset="0"/>
                <a:ea typeface="+mn-lt"/>
                <a:cs typeface="+mn-lt"/>
              </a:rPr>
              <a:t>Program Reporting</a:t>
            </a:r>
          </a:p>
          <a:p>
            <a:pPr lvl="1">
              <a:lnSpc>
                <a:spcPct val="100000"/>
              </a:lnSpc>
            </a:pPr>
            <a:r>
              <a:rPr lang="en-CA" sz="1700" dirty="0" smtClean="0">
                <a:latin typeface="Century Gothic" panose="020B0502020202020204" pitchFamily="34" charset="0"/>
                <a:ea typeface="+mn-lt"/>
                <a:cs typeface="+mn-lt"/>
              </a:rPr>
              <a:t>Risk</a:t>
            </a:r>
            <a:endParaRPr lang="en-CA" sz="1700" dirty="0">
              <a:latin typeface="Century Gothic" panose="020B0502020202020204" pitchFamily="34" charset="0"/>
              <a:ea typeface="+mn-lt"/>
              <a:cs typeface="+mn-lt"/>
            </a:endParaRPr>
          </a:p>
          <a:p>
            <a:pPr lvl="2">
              <a:lnSpc>
                <a:spcPct val="100000"/>
              </a:lnSpc>
            </a:pPr>
            <a:r>
              <a:rPr lang="en-CA" sz="1400" dirty="0">
                <a:latin typeface="Century Gothic" panose="020B0502020202020204" pitchFamily="34" charset="0"/>
                <a:ea typeface="+mn-lt"/>
                <a:cs typeface="+mn-lt"/>
              </a:rPr>
              <a:t>Program</a:t>
            </a:r>
          </a:p>
          <a:p>
            <a:pPr lvl="2">
              <a:lnSpc>
                <a:spcPct val="100000"/>
              </a:lnSpc>
            </a:pPr>
            <a:r>
              <a:rPr lang="en-CA" sz="1400" dirty="0">
                <a:latin typeface="Century Gothic" panose="020B0502020202020204" pitchFamily="34" charset="0"/>
                <a:ea typeface="+mn-lt"/>
                <a:cs typeface="+mn-lt"/>
              </a:rPr>
              <a:t>Project</a:t>
            </a:r>
          </a:p>
          <a:p>
            <a:pPr lvl="1">
              <a:lnSpc>
                <a:spcPct val="100000"/>
              </a:lnSpc>
            </a:pPr>
            <a:r>
              <a:rPr lang="en-CA" sz="1700" dirty="0">
                <a:latin typeface="Century Gothic" panose="020B0502020202020204" pitchFamily="34" charset="0"/>
                <a:ea typeface="+mn-lt"/>
                <a:cs typeface="+mn-lt"/>
              </a:rPr>
              <a:t>Project documentation</a:t>
            </a:r>
          </a:p>
          <a:p>
            <a:pPr lvl="1">
              <a:lnSpc>
                <a:spcPct val="100000"/>
              </a:lnSpc>
            </a:pPr>
            <a:r>
              <a:rPr lang="en-CA" sz="1700" dirty="0">
                <a:latin typeface="Century Gothic" panose="020B0502020202020204" pitchFamily="34" charset="0"/>
                <a:ea typeface="+mn-lt"/>
                <a:cs typeface="+mn-lt"/>
              </a:rPr>
              <a:t>Service Standards</a:t>
            </a:r>
          </a:p>
          <a:p>
            <a:pPr lvl="1">
              <a:lnSpc>
                <a:spcPct val="100000"/>
              </a:lnSpc>
            </a:pPr>
            <a:r>
              <a:rPr lang="en-CA" sz="1700" dirty="0" smtClean="0">
                <a:latin typeface="Century Gothic" panose="020B0502020202020204" pitchFamily="34" charset="0"/>
                <a:ea typeface="+mn-lt"/>
                <a:cs typeface="+mn-lt"/>
              </a:rPr>
              <a:t>Performance Measurement</a:t>
            </a:r>
            <a:endParaRPr lang="en-CA" sz="1700" dirty="0">
              <a:latin typeface="Century Gothic" panose="020B0502020202020204" pitchFamily="34" charset="0"/>
              <a:ea typeface="+mn-lt"/>
              <a:cs typeface="+mn-lt"/>
            </a:endParaRPr>
          </a:p>
          <a:p>
            <a:pPr lvl="2">
              <a:lnSpc>
                <a:spcPct val="100000"/>
              </a:lnSpc>
            </a:pPr>
            <a:r>
              <a:rPr lang="en-CA" sz="1400" dirty="0">
                <a:latin typeface="Century Gothic" panose="020B0502020202020204" pitchFamily="34" charset="0"/>
                <a:ea typeface="+mn-lt"/>
                <a:cs typeface="+mn-lt"/>
              </a:rPr>
              <a:t>Did all our projects together achieve what we hoped they would?</a:t>
            </a:r>
          </a:p>
          <a:p>
            <a:endParaRPr lang="en-CA" sz="16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20</a:t>
            </a:fld>
            <a:endParaRPr lang="en-CA"/>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663069" y="1825625"/>
            <a:ext cx="3780183" cy="3780183"/>
          </a:xfrm>
          <a:prstGeom prst="rect">
            <a:avLst/>
          </a:prstGeom>
        </p:spPr>
      </p:pic>
      <p:sp>
        <p:nvSpPr>
          <p:cNvPr id="13" name="Round Same Side Corner Rectangle 12"/>
          <p:cNvSpPr/>
          <p:nvPr/>
        </p:nvSpPr>
        <p:spPr>
          <a:xfrm rot="5400000">
            <a:off x="5071940" y="-4239753"/>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6" name="Oval 15"/>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2" name="Rectangle 1"/>
          <p:cNvSpPr/>
          <p:nvPr/>
        </p:nvSpPr>
        <p:spPr>
          <a:xfrm>
            <a:off x="838200" y="1789786"/>
            <a:ext cx="5305425" cy="692497"/>
          </a:xfrm>
          <a:prstGeom prst="rect">
            <a:avLst/>
          </a:prstGeom>
        </p:spPr>
        <p:txBody>
          <a:bodyPr wrap="square">
            <a:spAutoFit/>
          </a:bodyPr>
          <a:lstStyle/>
          <a:p>
            <a:r>
              <a:rPr lang="fr-CA" sz="3900" dirty="0">
                <a:latin typeface="Century Gothic"/>
              </a:rPr>
              <a:t>Throughout</a:t>
            </a:r>
            <a:endParaRPr lang="en-CA" sz="3900" dirty="0">
              <a:latin typeface="Century Gothic"/>
            </a:endParaRPr>
          </a:p>
        </p:txBody>
      </p:sp>
    </p:spTree>
    <p:extLst>
      <p:ext uri="{BB962C8B-B14F-4D97-AF65-F5344CB8AC3E}">
        <p14:creationId xmlns:p14="http://schemas.microsoft.com/office/powerpoint/2010/main" val="385031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3209" b="5253"/>
          <a:stretch/>
        </p:blipFill>
        <p:spPr bwMode="auto">
          <a:xfrm>
            <a:off x="2251197" y="2549465"/>
            <a:ext cx="7435606" cy="39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1200" y="1770895"/>
            <a:ext cx="10515600" cy="1325563"/>
          </a:xfrm>
        </p:spPr>
        <p:txBody>
          <a:bodyPr>
            <a:normAutofit/>
          </a:bodyPr>
          <a:lstStyle/>
          <a:p>
            <a:r>
              <a:rPr lang="fr-CA" sz="3900" dirty="0" err="1">
                <a:latin typeface="Century Gothic" panose="020B0502020202020204" pitchFamily="34" charset="0"/>
              </a:rPr>
              <a:t>Process</a:t>
            </a:r>
            <a:r>
              <a:rPr lang="fr-CA" sz="3900" dirty="0">
                <a:latin typeface="Century Gothic" panose="020B0502020202020204" pitchFamily="34" charset="0"/>
              </a:rPr>
              <a:t> and </a:t>
            </a:r>
            <a:r>
              <a:rPr lang="fr-CA" sz="3900" dirty="0" err="1">
                <a:latin typeface="Century Gothic" panose="020B0502020202020204" pitchFamily="34" charset="0"/>
              </a:rPr>
              <a:t>Timelines</a:t>
            </a:r>
            <a:endParaRPr lang="en-CA" sz="39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21</a:t>
            </a:fld>
            <a:endParaRPr lang="en-CA"/>
          </a:p>
        </p:txBody>
      </p:sp>
      <p:sp>
        <p:nvSpPr>
          <p:cNvPr id="5" name="Round Same Side Corner Rectangle 4"/>
          <p:cNvSpPr/>
          <p:nvPr/>
        </p:nvSpPr>
        <p:spPr>
          <a:xfrm rot="5400000">
            <a:off x="5021140" y="-4205886"/>
            <a:ext cx="787302" cy="10829580"/>
          </a:xfrm>
          <a:prstGeom prst="round2SameRect">
            <a:avLst/>
          </a:prstGeom>
          <a:gradFill flip="none" rotWithShape="1">
            <a:gsLst>
              <a:gs pos="0">
                <a:srgbClr val="44546A"/>
              </a:gs>
              <a:gs pos="23000">
                <a:srgbClr val="465C7E"/>
              </a:gs>
              <a:gs pos="69000">
                <a:srgbClr val="48638F"/>
              </a:gs>
              <a:gs pos="97000">
                <a:srgbClr val="465C7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smtClean="0">
                <a:solidFill>
                  <a:schemeClr val="bg1"/>
                </a:solidFill>
                <a:latin typeface="Century Gothic" panose="020B0502020202020204" pitchFamily="34" charset="0"/>
              </a:rPr>
              <a:t>G&amp;C </a:t>
            </a:r>
            <a:r>
              <a:rPr lang="fr-CA" dirty="0">
                <a:solidFill>
                  <a:schemeClr val="bg1"/>
                </a:solidFill>
                <a:latin typeface="Century Gothic" panose="020B0502020202020204" pitchFamily="34" charset="0"/>
              </a:rPr>
              <a:t>Programs</a:t>
            </a:r>
            <a:endParaRPr lang="en-CA"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8" name="Oval 7"/>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Tree>
    <p:extLst>
      <p:ext uri="{BB962C8B-B14F-4D97-AF65-F5344CB8AC3E}">
        <p14:creationId xmlns:p14="http://schemas.microsoft.com/office/powerpoint/2010/main" val="1122133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Content Placeholder 53"/>
          <p:cNvGraphicFramePr>
            <a:graphicFrameLocks noGrp="1"/>
          </p:cNvGraphicFramePr>
          <p:nvPr>
            <p:ph idx="1"/>
            <p:extLst>
              <p:ext uri="{D42A27DB-BD31-4B8C-83A1-F6EECF244321}">
                <p14:modId xmlns:p14="http://schemas.microsoft.com/office/powerpoint/2010/main" val="941078782"/>
              </p:ext>
            </p:extLst>
          </p:nvPr>
        </p:nvGraphicFramePr>
        <p:xfrm>
          <a:off x="1739337" y="1846059"/>
          <a:ext cx="8229600" cy="461645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20141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24625">
                <a:tc>
                  <a:txBody>
                    <a:bodyPr/>
                    <a:lstStyle/>
                    <a:p>
                      <a:r>
                        <a:rPr lang="en-CA" sz="1800" dirty="0"/>
                        <a:t>Strategic</a:t>
                      </a:r>
                      <a:r>
                        <a:rPr lang="en-CA" sz="1800" baseline="0" dirty="0"/>
                        <a:t> Policy Branch (SPB)</a:t>
                      </a:r>
                      <a:endParaRPr lang="en-CA" sz="1800" dirty="0"/>
                    </a:p>
                  </a:txBody>
                  <a:tcPr marT="45713" marB="45713"/>
                </a:tc>
                <a:tc>
                  <a:txBody>
                    <a:bodyPr/>
                    <a:lstStyle/>
                    <a:p>
                      <a:r>
                        <a:rPr lang="en-CA" sz="1800" dirty="0"/>
                        <a:t>Controlled</a:t>
                      </a:r>
                      <a:r>
                        <a:rPr lang="en-CA" sz="1800" baseline="0" dirty="0"/>
                        <a:t> Substances and Cannabis Branch (CSCB)</a:t>
                      </a:r>
                      <a:endParaRPr lang="en-CA" sz="1800" dirty="0"/>
                    </a:p>
                  </a:txBody>
                  <a:tcPr marT="45713" marB="45713"/>
                </a:tc>
                <a:tc>
                  <a:txBody>
                    <a:bodyPr/>
                    <a:lstStyle/>
                    <a:p>
                      <a:r>
                        <a:rPr lang="en-CA" sz="1800" dirty="0"/>
                        <a:t>Healthy Environments and Consumer Safety Branch (HECSB)</a:t>
                      </a:r>
                    </a:p>
                  </a:txBody>
                  <a:tcPr marT="45713" marB="45713"/>
                </a:tc>
                <a:tc>
                  <a:txBody>
                    <a:bodyPr/>
                    <a:lstStyle/>
                    <a:p>
                      <a:r>
                        <a:rPr lang="en-CA" sz="1800" dirty="0"/>
                        <a:t>Chief Financial Officer Branch (CFOB)</a:t>
                      </a:r>
                    </a:p>
                  </a:txBody>
                  <a:tcPr marT="45713" marB="45713"/>
                </a:tc>
                <a:extLst>
                  <a:ext uri="{0D108BD9-81ED-4DB2-BD59-A6C34878D82A}">
                    <a16:rowId xmlns:a16="http://schemas.microsoft.com/office/drawing/2014/main" val="10000"/>
                  </a:ext>
                </a:extLst>
              </a:tr>
              <a:tr h="3291825">
                <a:tc>
                  <a:txBody>
                    <a:bodyPr/>
                    <a:lstStyle/>
                    <a:p>
                      <a:r>
                        <a:rPr lang="en-CA" sz="1400" baseline="0" dirty="0"/>
                        <a:t>17 program authorities</a:t>
                      </a:r>
                    </a:p>
                    <a:p>
                      <a:r>
                        <a:rPr lang="en-CA" sz="1400" baseline="0" dirty="0"/>
                        <a:t>(only 2 are regular multi-project programs) </a:t>
                      </a:r>
                    </a:p>
                    <a:p>
                      <a:endParaRPr lang="en-CA" sz="1400" baseline="0" dirty="0"/>
                    </a:p>
                    <a:p>
                      <a:r>
                        <a:rPr lang="en-CA" sz="1400" baseline="0" dirty="0"/>
                        <a:t>Materiality: </a:t>
                      </a:r>
                      <a:r>
                        <a:rPr lang="en-CA" sz="1400" dirty="0" smtClean="0">
                          <a:solidFill>
                            <a:schemeClr val="tx1"/>
                          </a:solidFill>
                        </a:rPr>
                        <a:t>~</a:t>
                      </a:r>
                      <a:r>
                        <a:rPr lang="en-CA" sz="1400" baseline="0" dirty="0" smtClean="0"/>
                        <a:t>$1.67B</a:t>
                      </a:r>
                      <a:endParaRPr lang="en-CA" sz="1400" baseline="0" dirty="0"/>
                    </a:p>
                    <a:p>
                      <a:endParaRPr lang="en-CA" sz="1400" baseline="0" dirty="0"/>
                    </a:p>
                    <a:p>
                      <a:r>
                        <a:rPr lang="en-CA" sz="1400" baseline="0" dirty="0"/>
                        <a:t># of projects: </a:t>
                      </a:r>
                      <a:r>
                        <a:rPr lang="en-CA" sz="1400" baseline="0" dirty="0" smtClean="0"/>
                        <a:t>&gt;100</a:t>
                      </a:r>
                      <a:endParaRPr lang="en-CA" sz="1400" baseline="0" dirty="0"/>
                    </a:p>
                    <a:p>
                      <a:endParaRPr lang="en-CA" sz="1400" baseline="0" dirty="0"/>
                    </a:p>
                    <a:p>
                      <a:r>
                        <a:rPr lang="en-CA" sz="1400" baseline="0" dirty="0"/>
                        <a:t># of staff: </a:t>
                      </a:r>
                      <a:r>
                        <a:rPr lang="en-CA" sz="1400" dirty="0" smtClean="0">
                          <a:solidFill>
                            <a:schemeClr val="tx1"/>
                          </a:solidFill>
                        </a:rPr>
                        <a:t>~4</a:t>
                      </a:r>
                      <a:r>
                        <a:rPr lang="en-CA" sz="1400" baseline="0" dirty="0" smtClean="0"/>
                        <a:t>5</a:t>
                      </a:r>
                      <a:endParaRPr lang="en-CA" sz="1400" baseline="0" dirty="0"/>
                    </a:p>
                    <a:p>
                      <a:endParaRPr lang="en-CA" sz="1400" baseline="0" dirty="0"/>
                    </a:p>
                    <a:p>
                      <a:r>
                        <a:rPr lang="en-CA" sz="1400" baseline="0" dirty="0"/>
                        <a:t>Internal branch “COE support” on program matters since 2013.</a:t>
                      </a:r>
                    </a:p>
                  </a:txBody>
                  <a:tcPr marT="45713" marB="45713"/>
                </a:tc>
                <a:tc>
                  <a:txBody>
                    <a:bodyPr/>
                    <a:lstStyle/>
                    <a:p>
                      <a:r>
                        <a:rPr lang="en-CA" sz="1400" dirty="0"/>
                        <a:t>2 program authorities </a:t>
                      </a:r>
                    </a:p>
                    <a:p>
                      <a:endParaRPr lang="en-CA" sz="1400" dirty="0"/>
                    </a:p>
                    <a:p>
                      <a:endParaRPr lang="en-CA" sz="1400" dirty="0"/>
                    </a:p>
                    <a:p>
                      <a:endParaRPr lang="en-CA" sz="1400" dirty="0"/>
                    </a:p>
                    <a:p>
                      <a:r>
                        <a:rPr lang="en-CA" sz="1400" dirty="0"/>
                        <a:t>M</a:t>
                      </a:r>
                      <a:r>
                        <a:rPr lang="en-CA" sz="1400" baseline="0" dirty="0"/>
                        <a:t>ateriality</a:t>
                      </a:r>
                      <a:r>
                        <a:rPr lang="en-CA" sz="1400" baseline="0" dirty="0" smtClean="0"/>
                        <a:t>: </a:t>
                      </a:r>
                      <a:r>
                        <a:rPr lang="en-CA" sz="1400" dirty="0" smtClean="0">
                          <a:solidFill>
                            <a:schemeClr val="tx1"/>
                          </a:solidFill>
                        </a:rPr>
                        <a:t>~</a:t>
                      </a:r>
                      <a:r>
                        <a:rPr lang="en-CA" sz="1400" baseline="0" dirty="0" smtClean="0"/>
                        <a:t>$150M</a:t>
                      </a:r>
                      <a:endParaRPr lang="en-CA" sz="1400" baseline="0" dirty="0"/>
                    </a:p>
                    <a:p>
                      <a:endParaRPr lang="en-CA" sz="1400" baseline="0" dirty="0"/>
                    </a:p>
                    <a:p>
                      <a:r>
                        <a:rPr lang="en-CA" sz="1400" baseline="0" dirty="0"/>
                        <a:t># of projects: </a:t>
                      </a:r>
                      <a:r>
                        <a:rPr lang="en-CA" sz="1400" baseline="0" dirty="0" smtClean="0"/>
                        <a:t>&gt;150</a:t>
                      </a:r>
                    </a:p>
                    <a:p>
                      <a:endParaRPr lang="en-CA" sz="1400" dirty="0"/>
                    </a:p>
                    <a:p>
                      <a:r>
                        <a:rPr lang="en-CA" sz="1400" baseline="0" dirty="0"/>
                        <a:t># of staff: </a:t>
                      </a:r>
                      <a:r>
                        <a:rPr lang="en-CA" sz="1400" dirty="0" smtClean="0">
                          <a:solidFill>
                            <a:schemeClr val="tx1"/>
                          </a:solidFill>
                        </a:rPr>
                        <a:t>~</a:t>
                      </a:r>
                      <a:r>
                        <a:rPr lang="en-CA" sz="1400" baseline="0" dirty="0" smtClean="0"/>
                        <a:t>25</a:t>
                      </a:r>
                      <a:endParaRPr lang="en-CA" sz="1400" dirty="0"/>
                    </a:p>
                    <a:p>
                      <a:endParaRPr lang="en-CA" sz="1400" dirty="0"/>
                    </a:p>
                    <a:p>
                      <a:r>
                        <a:rPr lang="en-CA" sz="1400" baseline="0" dirty="0" smtClean="0"/>
                        <a:t>Internal </a:t>
                      </a:r>
                      <a:r>
                        <a:rPr lang="en-CA" sz="1400" baseline="0" dirty="0"/>
                        <a:t>branch “COE support” on program matters since 2019.</a:t>
                      </a:r>
                      <a:endParaRPr lang="en-CA" sz="1400" dirty="0"/>
                    </a:p>
                  </a:txBody>
                  <a:tcPr marT="45713" marB="45713"/>
                </a:tc>
                <a:tc>
                  <a:txBody>
                    <a:bodyPr/>
                    <a:lstStyle/>
                    <a:p>
                      <a:r>
                        <a:rPr lang="en-CA" sz="1400" dirty="0"/>
                        <a:t>2 program authorities</a:t>
                      </a:r>
                    </a:p>
                    <a:p>
                      <a:r>
                        <a:rPr lang="en-CA" sz="1400" dirty="0"/>
                        <a:t>(1</a:t>
                      </a:r>
                      <a:r>
                        <a:rPr lang="en-CA" sz="1400" baseline="0" dirty="0"/>
                        <a:t> multi-project + 1 with upfront funding)</a:t>
                      </a:r>
                      <a:endParaRPr lang="en-CA" sz="1400" dirty="0"/>
                    </a:p>
                    <a:p>
                      <a:endParaRPr lang="en-CA" sz="1400" dirty="0"/>
                    </a:p>
                    <a:p>
                      <a:r>
                        <a:rPr lang="en-CA" sz="1400" baseline="0" dirty="0"/>
                        <a:t>Materiality: $</a:t>
                      </a:r>
                      <a:r>
                        <a:rPr lang="en-CA" sz="1400" baseline="0" dirty="0" smtClean="0"/>
                        <a:t>1.75M</a:t>
                      </a:r>
                      <a:endParaRPr lang="en-CA" sz="1400" baseline="0" dirty="0"/>
                    </a:p>
                    <a:p>
                      <a:endParaRPr lang="en-CA" sz="1400" baseline="0" dirty="0"/>
                    </a:p>
                    <a:p>
                      <a:r>
                        <a:rPr lang="en-CA" sz="1400" baseline="0" dirty="0"/>
                        <a:t># of projects: 22 </a:t>
                      </a:r>
                    </a:p>
                    <a:p>
                      <a:endParaRPr lang="en-CA" sz="1400" baseline="0" dirty="0"/>
                    </a:p>
                    <a:p>
                      <a:r>
                        <a:rPr lang="en-CA" sz="1400" baseline="0" dirty="0"/>
                        <a:t># of staff: 4</a:t>
                      </a:r>
                    </a:p>
                    <a:p>
                      <a:endParaRPr lang="en-CA" sz="1400" baseline="0" dirty="0"/>
                    </a:p>
                    <a:p>
                      <a:r>
                        <a:rPr lang="en-CA" sz="1400" dirty="0" smtClean="0"/>
                        <a:t>Supported</a:t>
                      </a:r>
                      <a:r>
                        <a:rPr lang="en-CA" sz="1400" baseline="0" dirty="0" smtClean="0"/>
                        <a:t> by SPB’s internal branch “COE”. </a:t>
                      </a:r>
                      <a:endParaRPr lang="en-CA" sz="1400" dirty="0"/>
                    </a:p>
                  </a:txBody>
                  <a:tcPr marT="45713" marB="45713"/>
                </a:tc>
                <a:tc>
                  <a:txBody>
                    <a:bodyPr/>
                    <a:lstStyle/>
                    <a:p>
                      <a:r>
                        <a:rPr lang="en-CA" sz="1400" dirty="0"/>
                        <a:t>No program delivery, but provides data-entry support to HECSB</a:t>
                      </a:r>
                    </a:p>
                    <a:p>
                      <a:endParaRPr lang="en-CA" sz="1400" dirty="0"/>
                    </a:p>
                    <a:p>
                      <a:r>
                        <a:rPr lang="en-CA" sz="1400" dirty="0"/>
                        <a:t>Advises</a:t>
                      </a:r>
                      <a:r>
                        <a:rPr lang="en-CA" sz="1400" baseline="0" dirty="0"/>
                        <a:t> on</a:t>
                      </a:r>
                      <a:r>
                        <a:rPr lang="en-CA" sz="1400" dirty="0"/>
                        <a:t> financial matters </a:t>
                      </a:r>
                      <a:r>
                        <a:rPr lang="en-CA" sz="1400" baseline="0" dirty="0"/>
                        <a:t>and Policy on Transfer Payments</a:t>
                      </a:r>
                    </a:p>
                    <a:p>
                      <a:endParaRPr lang="en-CA" sz="1400" baseline="0" dirty="0"/>
                    </a:p>
                    <a:p>
                      <a:r>
                        <a:rPr lang="en-CA" sz="1400" baseline="0" dirty="0"/>
                        <a:t>Offers financial training and limited GCIMS help desk functions</a:t>
                      </a:r>
                    </a:p>
                    <a:p>
                      <a:endParaRPr lang="en-CA" sz="1400" baseline="0" dirty="0"/>
                    </a:p>
                    <a:p>
                      <a:r>
                        <a:rPr lang="en-CA" sz="1400" baseline="0" dirty="0"/>
                        <a:t>Corporate reporting</a:t>
                      </a:r>
                      <a:endParaRPr lang="en-CA" sz="1400" dirty="0"/>
                    </a:p>
                  </a:txBody>
                  <a:tcPr marT="45713" marB="45713"/>
                </a:tc>
                <a:extLst>
                  <a:ext uri="{0D108BD9-81ED-4DB2-BD59-A6C34878D82A}">
                    <a16:rowId xmlns:a16="http://schemas.microsoft.com/office/drawing/2014/main" val="10001"/>
                  </a:ext>
                </a:extLst>
              </a:tr>
            </a:tbl>
          </a:graphicData>
        </a:graphic>
      </p:graphicFrame>
      <p:sp>
        <p:nvSpPr>
          <p:cNvPr id="1947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fld id="{64E54FC8-1C3C-4D5A-999D-9D4408B56E50}" type="slidenum">
              <a:rPr lang="en-US" altLang="en-US" smtClean="0">
                <a:solidFill>
                  <a:srgbClr val="F2F2F2"/>
                </a:solidFill>
                <a:cs typeface="Arial" panose="020B0604020202020204" pitchFamily="34" charset="0"/>
              </a:rPr>
              <a:pPr/>
              <a:t>22</a:t>
            </a:fld>
            <a:endParaRPr lang="en-US" altLang="en-US" sz="1400">
              <a:solidFill>
                <a:srgbClr val="FFFFFF"/>
              </a:solidFill>
              <a:cs typeface="Arial" panose="020B0604020202020204" pitchFamily="34" charset="0"/>
            </a:endParaRPr>
          </a:p>
        </p:txBody>
      </p:sp>
      <p:sp>
        <p:nvSpPr>
          <p:cNvPr id="9"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Century Gothic" panose="020B0502020202020204" pitchFamily="34" charset="0"/>
              </a:rPr>
              <a:t>Gs&amp;Cs Programs</a:t>
            </a:r>
            <a:endParaRPr lang="en-CA" dirty="0">
              <a:solidFill>
                <a:schemeClr val="bg1"/>
              </a:solidFill>
              <a:latin typeface="Century Gothic" panose="020B0502020202020204" pitchFamily="34" charset="0"/>
            </a:endParaRPr>
          </a:p>
        </p:txBody>
      </p:sp>
      <p:sp>
        <p:nvSpPr>
          <p:cNvPr id="11" name="Oval 10"/>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14" name="Oval 13">
            <a:extLst>
              <a:ext uri="{FF2B5EF4-FFF2-40B4-BE49-F238E27FC236}">
                <a16:creationId xmlns:a16="http://schemas.microsoft.com/office/drawing/2014/main" id="{E51D3E5D-B093-45AC-86A4-98D9E17DB71E}"/>
              </a:ext>
            </a:extLst>
          </p:cNvPr>
          <p:cNvSpPr/>
          <p:nvPr/>
        </p:nvSpPr>
        <p:spPr>
          <a:xfrm>
            <a:off x="9908672" y="656154"/>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 Same Side Corner Rectangle 14"/>
          <p:cNvSpPr/>
          <p:nvPr/>
        </p:nvSpPr>
        <p:spPr>
          <a:xfrm rot="5400000">
            <a:off x="5021140" y="-4205886"/>
            <a:ext cx="787302" cy="1082958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800" dirty="0" err="1" smtClean="0">
                <a:solidFill>
                  <a:schemeClr val="bg1"/>
                </a:solidFill>
                <a:latin typeface="Century Gothic" panose="020B0502020202020204" pitchFamily="34" charset="0"/>
              </a:rPr>
              <a:t>Gs&amp;Cs</a:t>
            </a:r>
            <a:r>
              <a:rPr lang="en-CA" sz="3800" dirty="0" smtClean="0">
                <a:solidFill>
                  <a:schemeClr val="bg1"/>
                </a:solidFill>
                <a:latin typeface="Century Gothic" panose="020B0502020202020204" pitchFamily="34" charset="0"/>
              </a:rPr>
              <a:t> at </a:t>
            </a:r>
            <a:r>
              <a:rPr lang="en-CA" sz="3800" dirty="0">
                <a:solidFill>
                  <a:schemeClr val="bg1"/>
                </a:solidFill>
                <a:latin typeface="Century Gothic" panose="020B0502020202020204" pitchFamily="34" charset="0"/>
              </a:rPr>
              <a:t>Health Canada</a:t>
            </a:r>
          </a:p>
        </p:txBody>
      </p:sp>
      <p:grpSp>
        <p:nvGrpSpPr>
          <p:cNvPr id="23" name="Group 22"/>
          <p:cNvGrpSpPr/>
          <p:nvPr/>
        </p:nvGrpSpPr>
        <p:grpSpPr>
          <a:xfrm>
            <a:off x="9612316" y="297243"/>
            <a:ext cx="1819092" cy="1823322"/>
            <a:chOff x="8588953" y="553158"/>
            <a:chExt cx="2621507" cy="2627604"/>
          </a:xfrm>
        </p:grpSpPr>
        <p:pic>
          <p:nvPicPr>
            <p:cNvPr id="24" name="Picture 2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8953" y="553158"/>
              <a:ext cx="2621507" cy="2627604"/>
            </a:xfrm>
            <a:prstGeom prst="rect">
              <a:avLst/>
            </a:prstGeom>
          </p:spPr>
        </p:pic>
        <p:pic>
          <p:nvPicPr>
            <p:cNvPr id="25" name="Picture 24"/>
            <p:cNvPicPr>
              <a:picLocks noChangeAspect="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r="7840"/>
            <a:stretch/>
          </p:blipFill>
          <p:spPr>
            <a:xfrm>
              <a:off x="8940259" y="1036274"/>
              <a:ext cx="1918893" cy="1661371"/>
            </a:xfrm>
            <a:prstGeom prst="ellipse">
              <a:avLst/>
            </a:prstGeom>
            <a:ln>
              <a:noFill/>
            </a:ln>
            <a:effectLst>
              <a:softEdge rad="112500"/>
            </a:effectLst>
          </p:spPr>
        </p:pic>
      </p:grpSp>
    </p:spTree>
    <p:extLst>
      <p:ext uri="{BB962C8B-B14F-4D97-AF65-F5344CB8AC3E}">
        <p14:creationId xmlns:p14="http://schemas.microsoft.com/office/powerpoint/2010/main" val="268382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23</a:t>
            </a:fld>
            <a:endParaRPr lang="en-CA"/>
          </a:p>
        </p:txBody>
      </p:sp>
      <p:sp>
        <p:nvSpPr>
          <p:cNvPr id="6" name="Round Same Side Corner Rectangle 5"/>
          <p:cNvSpPr/>
          <p:nvPr/>
        </p:nvSpPr>
        <p:spPr>
          <a:xfrm rot="5400000">
            <a:off x="5021140" y="-4205886"/>
            <a:ext cx="787302" cy="1082958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p:nvGrpSpPr>
        <p:grpSpPr>
          <a:xfrm>
            <a:off x="9612316" y="297243"/>
            <a:ext cx="1819092" cy="1823322"/>
            <a:chOff x="8588953" y="553158"/>
            <a:chExt cx="2621507" cy="2627604"/>
          </a:xfrm>
        </p:grpSpPr>
        <p:pic>
          <p:nvPicPr>
            <p:cNvPr id="11" name="Picture 1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8953" y="553158"/>
              <a:ext cx="2621507" cy="2627604"/>
            </a:xfrm>
            <a:prstGeom prst="rect">
              <a:avLst/>
            </a:prstGeom>
          </p:spPr>
        </p:pic>
        <p:pic>
          <p:nvPicPr>
            <p:cNvPr id="12" name="Picture 11"/>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r="7840"/>
            <a:stretch/>
          </p:blipFill>
          <p:spPr>
            <a:xfrm>
              <a:off x="8940259" y="1036274"/>
              <a:ext cx="1918893" cy="1661371"/>
            </a:xfrm>
            <a:prstGeom prst="ellipse">
              <a:avLst/>
            </a:prstGeom>
            <a:ln>
              <a:noFill/>
            </a:ln>
            <a:effectLst>
              <a:softEdge rad="112500"/>
            </a:effectLst>
          </p:spPr>
        </p:pic>
      </p:grpSp>
      <p:sp>
        <p:nvSpPr>
          <p:cNvPr id="16" name="TextBox 15"/>
          <p:cNvSpPr txBox="1"/>
          <p:nvPr/>
        </p:nvSpPr>
        <p:spPr>
          <a:xfrm>
            <a:off x="4778971" y="1624431"/>
            <a:ext cx="2004075" cy="369332"/>
          </a:xfrm>
          <a:prstGeom prst="rect">
            <a:avLst/>
          </a:prstGeom>
          <a:noFill/>
        </p:spPr>
        <p:txBody>
          <a:bodyPr wrap="none" rtlCol="0">
            <a:spAutoFit/>
          </a:bodyPr>
          <a:lstStyle/>
          <a:p>
            <a:r>
              <a:rPr lang="en-CA" b="1" cap="all" dirty="0">
                <a:latin typeface="Century Gothic" panose="020B0502020202020204" pitchFamily="34" charset="0"/>
              </a:rPr>
              <a:t>Responsibilities</a:t>
            </a:r>
          </a:p>
        </p:txBody>
      </p:sp>
      <p:graphicFrame>
        <p:nvGraphicFramePr>
          <p:cNvPr id="19" name="Table 18"/>
          <p:cNvGraphicFramePr>
            <a:graphicFrameLocks noGrp="1"/>
          </p:cNvGraphicFramePr>
          <p:nvPr>
            <p:extLst>
              <p:ext uri="{D42A27DB-BD31-4B8C-83A1-F6EECF244321}">
                <p14:modId xmlns:p14="http://schemas.microsoft.com/office/powerpoint/2010/main" val="2221366859"/>
              </p:ext>
            </p:extLst>
          </p:nvPr>
        </p:nvGraphicFramePr>
        <p:xfrm>
          <a:off x="1910881" y="2029468"/>
          <a:ext cx="7740253" cy="4453685"/>
        </p:xfrm>
        <a:graphic>
          <a:graphicData uri="http://schemas.openxmlformats.org/drawingml/2006/table">
            <a:tbl>
              <a:tblPr firstRow="1" bandRow="1">
                <a:tableStyleId>{5C22544A-7EE6-4342-B048-85BDC9FD1C3A}</a:tableStyleId>
              </a:tblPr>
              <a:tblGrid>
                <a:gridCol w="3410959">
                  <a:extLst>
                    <a:ext uri="{9D8B030D-6E8A-4147-A177-3AD203B41FA5}">
                      <a16:colId xmlns:a16="http://schemas.microsoft.com/office/drawing/2014/main" val="20000"/>
                    </a:ext>
                  </a:extLst>
                </a:gridCol>
                <a:gridCol w="4329294">
                  <a:extLst>
                    <a:ext uri="{9D8B030D-6E8A-4147-A177-3AD203B41FA5}">
                      <a16:colId xmlns:a16="http://schemas.microsoft.com/office/drawing/2014/main" val="20001"/>
                    </a:ext>
                  </a:extLst>
                </a:gridCol>
              </a:tblGrid>
              <a:tr h="343597">
                <a:tc>
                  <a:txBody>
                    <a:bodyPr/>
                    <a:lstStyle/>
                    <a:p>
                      <a:pPr algn="ctr"/>
                      <a:r>
                        <a:rPr lang="en-CA" sz="1700" dirty="0"/>
                        <a:t>Recipient</a:t>
                      </a:r>
                    </a:p>
                  </a:txBody>
                  <a:tcPr marL="77699" marR="77699" marT="38852" marB="38852">
                    <a:solidFill>
                      <a:srgbClr val="5B9BD5"/>
                    </a:solidFill>
                  </a:tcPr>
                </a:tc>
                <a:tc>
                  <a:txBody>
                    <a:bodyPr/>
                    <a:lstStyle/>
                    <a:p>
                      <a:pPr algn="ctr"/>
                      <a:r>
                        <a:rPr lang="en-CA" sz="1700" dirty="0"/>
                        <a:t>Health Canada</a:t>
                      </a:r>
                    </a:p>
                  </a:txBody>
                  <a:tcPr marL="77699" marR="77699" marT="38852" marB="38852">
                    <a:solidFill>
                      <a:srgbClr val="5B9BD5"/>
                    </a:solidFill>
                  </a:tcPr>
                </a:tc>
                <a:extLst>
                  <a:ext uri="{0D108BD9-81ED-4DB2-BD59-A6C34878D82A}">
                    <a16:rowId xmlns:a16="http://schemas.microsoft.com/office/drawing/2014/main" val="10000"/>
                  </a:ext>
                </a:extLst>
              </a:tr>
              <a:tr h="665468">
                <a:tc>
                  <a:txBody>
                    <a:bodyPr/>
                    <a:lstStyle/>
                    <a:p>
                      <a:r>
                        <a:rPr lang="en-CA" sz="1300" dirty="0"/>
                        <a:t>Provide subject</a:t>
                      </a:r>
                      <a:r>
                        <a:rPr lang="en-CA" sz="1300" baseline="0" dirty="0"/>
                        <a:t> matter expertise in the community &amp; for their project.</a:t>
                      </a:r>
                      <a:endParaRPr lang="en-CA" sz="1300" dirty="0"/>
                    </a:p>
                  </a:txBody>
                  <a:tcPr marL="77699" marR="77699" marT="38852" marB="38852" anchor="ctr">
                    <a:solidFill>
                      <a:srgbClr val="D2DEEF"/>
                    </a:solidFill>
                  </a:tcPr>
                </a:tc>
                <a:tc>
                  <a:txBody>
                    <a:bodyPr/>
                    <a:lstStyle/>
                    <a:p>
                      <a:r>
                        <a:rPr lang="en-CA" sz="1300" dirty="0" smtClean="0"/>
                        <a:t>Represents the interest of the Crown. Provide </a:t>
                      </a:r>
                      <a:r>
                        <a:rPr lang="en-CA" sz="1300" dirty="0"/>
                        <a:t>subject matter expertise about federal funding;</a:t>
                      </a:r>
                      <a:r>
                        <a:rPr lang="en-CA" sz="1300" baseline="0" dirty="0"/>
                        <a:t> </a:t>
                      </a:r>
                      <a:r>
                        <a:rPr lang="en-CA" sz="1300" baseline="0" dirty="0" smtClean="0"/>
                        <a:t>connect </a:t>
                      </a:r>
                      <a:r>
                        <a:rPr lang="en-CA" sz="1300" baseline="0" dirty="0"/>
                        <a:t>recipients where appropriate for knowledge sharing and networking</a:t>
                      </a:r>
                      <a:r>
                        <a:rPr lang="en-CA" sz="1300" baseline="0" dirty="0" smtClean="0"/>
                        <a:t>. </a:t>
                      </a:r>
                      <a:endParaRPr lang="en-CA" sz="1300" dirty="0"/>
                    </a:p>
                  </a:txBody>
                  <a:tcPr marL="77699" marR="77699" marT="38852" marB="38852" anchor="ctr">
                    <a:solidFill>
                      <a:srgbClr val="D2DEEF"/>
                    </a:solidFill>
                  </a:tcPr>
                </a:tc>
                <a:extLst>
                  <a:ext uri="{0D108BD9-81ED-4DB2-BD59-A6C34878D82A}">
                    <a16:rowId xmlns:a16="http://schemas.microsoft.com/office/drawing/2014/main" val="10001"/>
                  </a:ext>
                </a:extLst>
              </a:tr>
              <a:tr h="469547">
                <a:tc>
                  <a:txBody>
                    <a:bodyPr/>
                    <a:lstStyle/>
                    <a:p>
                      <a:r>
                        <a:rPr lang="en-CA" sz="1300" dirty="0"/>
                        <a:t>Keep HC informed</a:t>
                      </a:r>
                      <a:r>
                        <a:rPr lang="en-CA" sz="1300" baseline="0" dirty="0"/>
                        <a:t> on emergent issues, questions, concerns, or information needs.</a:t>
                      </a:r>
                      <a:endParaRPr lang="en-CA" sz="1300" dirty="0"/>
                    </a:p>
                  </a:txBody>
                  <a:tcPr marL="77699" marR="77699" marT="38852" marB="38852" anchor="ctr"/>
                </a:tc>
                <a:tc>
                  <a:txBody>
                    <a:bodyPr/>
                    <a:lstStyle/>
                    <a:p>
                      <a:r>
                        <a:rPr lang="en-CA" sz="1300" dirty="0"/>
                        <a:t>Anticipate </a:t>
                      </a:r>
                      <a:r>
                        <a:rPr lang="en-CA" sz="1300" dirty="0" smtClean="0"/>
                        <a:t>issues; </a:t>
                      </a:r>
                      <a:r>
                        <a:rPr lang="en-CA" sz="1300" dirty="0"/>
                        <a:t>provide prompt responses and pragmatic support to resolve issues.</a:t>
                      </a:r>
                    </a:p>
                  </a:txBody>
                  <a:tcPr marL="77699" marR="77699" marT="38852" marB="38852" anchor="ctr"/>
                </a:tc>
                <a:extLst>
                  <a:ext uri="{0D108BD9-81ED-4DB2-BD59-A6C34878D82A}">
                    <a16:rowId xmlns:a16="http://schemas.microsoft.com/office/drawing/2014/main" val="10002"/>
                  </a:ext>
                </a:extLst>
              </a:tr>
              <a:tr h="469547">
                <a:tc>
                  <a:txBody>
                    <a:bodyPr/>
                    <a:lstStyle/>
                    <a:p>
                      <a:r>
                        <a:rPr lang="en-CA" sz="1300" dirty="0"/>
                        <a:t>Understand and use their funding agreement to support project implementation.</a:t>
                      </a:r>
                    </a:p>
                  </a:txBody>
                  <a:tcPr marL="77699" marR="77699" marT="38852" marB="38852" anchor="ctr">
                    <a:solidFill>
                      <a:srgbClr val="D2DEEF"/>
                    </a:solidFill>
                  </a:tcPr>
                </a:tc>
                <a:tc>
                  <a:txBody>
                    <a:bodyPr/>
                    <a:lstStyle/>
                    <a:p>
                      <a:r>
                        <a:rPr lang="en-CA" sz="1300" dirty="0"/>
                        <a:t>Assist with interpreting </a:t>
                      </a:r>
                      <a:r>
                        <a:rPr lang="en-CA" sz="1300" dirty="0" smtClean="0"/>
                        <a:t>funding agreement legal provisions </a:t>
                      </a:r>
                      <a:r>
                        <a:rPr lang="en-CA" sz="1300" dirty="0"/>
                        <a:t>and supporting processes as required.</a:t>
                      </a:r>
                    </a:p>
                  </a:txBody>
                  <a:tcPr marL="77699" marR="77699" marT="38852" marB="38852" anchor="ctr">
                    <a:solidFill>
                      <a:srgbClr val="D2DEEF"/>
                    </a:solidFill>
                  </a:tcPr>
                </a:tc>
                <a:extLst>
                  <a:ext uri="{0D108BD9-81ED-4DB2-BD59-A6C34878D82A}">
                    <a16:rowId xmlns:a16="http://schemas.microsoft.com/office/drawing/2014/main" val="10003"/>
                  </a:ext>
                </a:extLst>
              </a:tr>
              <a:tr h="469547">
                <a:tc>
                  <a:txBody>
                    <a:bodyPr/>
                    <a:lstStyle/>
                    <a:p>
                      <a:r>
                        <a:rPr lang="en-CA" sz="1300" dirty="0"/>
                        <a:t>Develop,</a:t>
                      </a:r>
                      <a:r>
                        <a:rPr lang="en-CA" sz="1300" baseline="0" dirty="0"/>
                        <a:t> and refine as needed, a work plan and budget to support project objectives.</a:t>
                      </a:r>
                      <a:endParaRPr lang="en-CA" sz="1300" dirty="0"/>
                    </a:p>
                  </a:txBody>
                  <a:tcPr marL="77699" marR="77699" marT="38852" marB="38852" anchor="ctr">
                    <a:solidFill>
                      <a:srgbClr val="EAEFF7"/>
                    </a:solidFill>
                  </a:tcPr>
                </a:tc>
                <a:tc>
                  <a:txBody>
                    <a:bodyPr/>
                    <a:lstStyle/>
                    <a:p>
                      <a:r>
                        <a:rPr lang="en-CA" sz="1300" dirty="0">
                          <a:solidFill>
                            <a:schemeClr val="tx1"/>
                          </a:solidFill>
                        </a:rPr>
                        <a:t>Support changes that are necessary </a:t>
                      </a:r>
                      <a:r>
                        <a:rPr lang="en-CA" sz="1300" baseline="0" dirty="0">
                          <a:solidFill>
                            <a:schemeClr val="tx1"/>
                          </a:solidFill>
                        </a:rPr>
                        <a:t>for the </a:t>
                      </a:r>
                      <a:r>
                        <a:rPr lang="en-CA" sz="1300" baseline="0" dirty="0" smtClean="0">
                          <a:solidFill>
                            <a:schemeClr val="tx1"/>
                          </a:solidFill>
                        </a:rPr>
                        <a:t>funding agreement </a:t>
                      </a:r>
                      <a:r>
                        <a:rPr lang="en-CA" sz="1300" baseline="0" dirty="0">
                          <a:solidFill>
                            <a:schemeClr val="tx1"/>
                          </a:solidFill>
                        </a:rPr>
                        <a:t>to achieve project objectives.</a:t>
                      </a:r>
                      <a:endParaRPr lang="en-CA" sz="1300" dirty="0">
                        <a:solidFill>
                          <a:schemeClr val="tx1"/>
                        </a:solidFill>
                      </a:endParaRPr>
                    </a:p>
                  </a:txBody>
                  <a:tcPr marL="77699" marR="77699" marT="38852" marB="38852" anchor="ctr">
                    <a:solidFill>
                      <a:srgbClr val="EAEFF7"/>
                    </a:solidFill>
                  </a:tcPr>
                </a:tc>
                <a:extLst>
                  <a:ext uri="{0D108BD9-81ED-4DB2-BD59-A6C34878D82A}">
                    <a16:rowId xmlns:a16="http://schemas.microsoft.com/office/drawing/2014/main" val="10004"/>
                  </a:ext>
                </a:extLst>
              </a:tr>
              <a:tr h="861390">
                <a:tc>
                  <a:txBody>
                    <a:bodyPr/>
                    <a:lstStyle/>
                    <a:p>
                      <a:r>
                        <a:rPr lang="en-CA" sz="1300" dirty="0"/>
                        <a:t>Develop, and refine as needed, a performance measurement approach to support project objectives.</a:t>
                      </a:r>
                    </a:p>
                  </a:txBody>
                  <a:tcPr marL="77699" marR="77699" marT="38852" marB="38852" anchor="ctr">
                    <a:solidFill>
                      <a:srgbClr val="D2DEE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00" dirty="0"/>
                        <a:t>Verify performance</a:t>
                      </a:r>
                      <a:r>
                        <a:rPr lang="en-CA" sz="1300" baseline="0" dirty="0"/>
                        <a:t> measurement approach is appropriate (for recipient and HC). </a:t>
                      </a:r>
                      <a:r>
                        <a:rPr lang="en-CA" sz="1300" dirty="0"/>
                        <a:t>Support changes</a:t>
                      </a:r>
                      <a:r>
                        <a:rPr lang="en-CA" sz="1300" baseline="0" dirty="0"/>
                        <a:t> that are necessary to achieve project objectives. </a:t>
                      </a:r>
                      <a:r>
                        <a:rPr lang="en-CA" sz="1300" dirty="0"/>
                        <a:t>Provide guidance on HC’s requirements for corporate and public reporting. </a:t>
                      </a:r>
                    </a:p>
                  </a:txBody>
                  <a:tcPr marL="77699" marR="77699" marT="38852" marB="38852" anchor="ctr">
                    <a:solidFill>
                      <a:srgbClr val="D2DEEF"/>
                    </a:solidFill>
                  </a:tcPr>
                </a:tc>
                <a:extLst>
                  <a:ext uri="{0D108BD9-81ED-4DB2-BD59-A6C34878D82A}">
                    <a16:rowId xmlns:a16="http://schemas.microsoft.com/office/drawing/2014/main" val="10005"/>
                  </a:ext>
                </a:extLst>
              </a:tr>
              <a:tr h="6654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00" dirty="0"/>
                        <a:t>Provide timely, accurate reports as outlined in their funding agreement.</a:t>
                      </a:r>
                    </a:p>
                  </a:txBody>
                  <a:tcPr marL="77699" marR="77699" marT="38852" marB="38852" anchor="ctr">
                    <a:solidFill>
                      <a:srgbClr val="EAEFF7"/>
                    </a:solidFill>
                  </a:tcPr>
                </a:tc>
                <a:tc>
                  <a:txBody>
                    <a:bodyPr/>
                    <a:lstStyle/>
                    <a:p>
                      <a:r>
                        <a:rPr lang="en-CA" sz="1300" dirty="0"/>
                        <a:t>Only request reports that are of</a:t>
                      </a:r>
                      <a:r>
                        <a:rPr lang="en-CA" sz="1300" baseline="0" dirty="0"/>
                        <a:t> value. </a:t>
                      </a:r>
                      <a:r>
                        <a:rPr lang="en-CA" sz="1300" dirty="0"/>
                        <a:t>Review reports in a timely and efficient way. Ensure</a:t>
                      </a:r>
                      <a:r>
                        <a:rPr lang="en-CA" sz="1300" baseline="0" dirty="0"/>
                        <a:t> prompt payment and provide input on progress and support as needed.</a:t>
                      </a:r>
                      <a:endParaRPr lang="en-CA" sz="1300" dirty="0"/>
                    </a:p>
                  </a:txBody>
                  <a:tcPr marL="77699" marR="77699" marT="38852" marB="38852" anchor="ctr">
                    <a:solidFill>
                      <a:srgbClr val="EAEFF7"/>
                    </a:solidFill>
                  </a:tcPr>
                </a:tc>
                <a:extLst>
                  <a:ext uri="{0D108BD9-81ED-4DB2-BD59-A6C34878D82A}">
                    <a16:rowId xmlns:a16="http://schemas.microsoft.com/office/drawing/2014/main" val="10006"/>
                  </a:ext>
                </a:extLst>
              </a:tr>
              <a:tr h="469547">
                <a:tc>
                  <a:txBody>
                    <a:bodyPr/>
                    <a:lstStyle/>
                    <a:p>
                      <a:r>
                        <a:rPr lang="en-CA" sz="1300" dirty="0"/>
                        <a:t>Provide timely, accurate performance</a:t>
                      </a:r>
                      <a:r>
                        <a:rPr lang="en-CA" sz="1300" baseline="0" dirty="0"/>
                        <a:t> data.</a:t>
                      </a:r>
                      <a:endParaRPr lang="en-CA" sz="1300" dirty="0"/>
                    </a:p>
                  </a:txBody>
                  <a:tcPr marL="77699" marR="77699" marT="38852" marB="38852" anchor="ctr">
                    <a:solidFill>
                      <a:srgbClr val="D2DEEF"/>
                    </a:solidFill>
                  </a:tcPr>
                </a:tc>
                <a:tc>
                  <a:txBody>
                    <a:bodyPr/>
                    <a:lstStyle/>
                    <a:p>
                      <a:r>
                        <a:rPr lang="en-CA" sz="1300" dirty="0"/>
                        <a:t>Summarize</a:t>
                      </a:r>
                      <a:r>
                        <a:rPr lang="en-CA" sz="1300" baseline="0" dirty="0"/>
                        <a:t> performance data for entire program, share the progress story with federal and other stakeholders.</a:t>
                      </a:r>
                      <a:endParaRPr lang="en-CA" sz="1300" dirty="0"/>
                    </a:p>
                  </a:txBody>
                  <a:tcPr marL="77699" marR="77699" marT="38852" marB="38852" anchor="ctr">
                    <a:solidFill>
                      <a:srgbClr val="D2DEEF"/>
                    </a:solidFill>
                  </a:tcPr>
                </a:tc>
                <a:extLst>
                  <a:ext uri="{0D108BD9-81ED-4DB2-BD59-A6C34878D82A}">
                    <a16:rowId xmlns:a16="http://schemas.microsoft.com/office/drawing/2014/main" val="10007"/>
                  </a:ext>
                </a:extLst>
              </a:tr>
            </a:tbl>
          </a:graphicData>
        </a:graphic>
      </p:graphicFrame>
      <p:sp>
        <p:nvSpPr>
          <p:cNvPr id="13"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800" dirty="0" err="1">
                <a:solidFill>
                  <a:schemeClr val="bg1"/>
                </a:solidFill>
                <a:latin typeface="Century Gothic" panose="020B0502020202020204" pitchFamily="34" charset="0"/>
              </a:rPr>
              <a:t>Gs&amp;Cs</a:t>
            </a:r>
            <a:r>
              <a:rPr lang="en-CA" sz="3800" dirty="0">
                <a:solidFill>
                  <a:schemeClr val="bg1"/>
                </a:solidFill>
                <a:latin typeface="Century Gothic" panose="020B0502020202020204" pitchFamily="34" charset="0"/>
              </a:rPr>
              <a:t> </a:t>
            </a:r>
            <a:r>
              <a:rPr lang="en-CA" sz="3800" dirty="0" smtClean="0">
                <a:solidFill>
                  <a:schemeClr val="bg1"/>
                </a:solidFill>
                <a:latin typeface="Century Gothic" panose="020B0502020202020204" pitchFamily="34" charset="0"/>
              </a:rPr>
              <a:t>at </a:t>
            </a:r>
            <a:r>
              <a:rPr lang="en-CA" sz="3800" dirty="0">
                <a:solidFill>
                  <a:schemeClr val="bg1"/>
                </a:solidFill>
                <a:latin typeface="Century Gothic" panose="020B0502020202020204" pitchFamily="34" charset="0"/>
              </a:rPr>
              <a:t>Health Canada</a:t>
            </a:r>
          </a:p>
        </p:txBody>
      </p:sp>
    </p:spTree>
    <p:extLst>
      <p:ext uri="{BB962C8B-B14F-4D97-AF65-F5344CB8AC3E}">
        <p14:creationId xmlns:p14="http://schemas.microsoft.com/office/powerpoint/2010/main" val="52575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fld id="{64E54FC8-1C3C-4D5A-999D-9D4408B56E50}" type="slidenum">
              <a:rPr lang="en-US" altLang="en-US" smtClean="0">
                <a:solidFill>
                  <a:srgbClr val="F2F2F2"/>
                </a:solidFill>
                <a:cs typeface="Arial" panose="020B0604020202020204" pitchFamily="34" charset="0"/>
              </a:rPr>
              <a:pPr/>
              <a:t>24</a:t>
            </a:fld>
            <a:endParaRPr lang="en-US" altLang="en-US" sz="1400">
              <a:solidFill>
                <a:srgbClr val="FFFFFF"/>
              </a:solidFill>
              <a:cs typeface="Arial" panose="020B0604020202020204" pitchFamily="34" charset="0"/>
            </a:endParaRPr>
          </a:p>
        </p:txBody>
      </p:sp>
      <p:sp>
        <p:nvSpPr>
          <p:cNvPr id="9"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Century Gothic" panose="020B0502020202020204" pitchFamily="34" charset="0"/>
              </a:rPr>
              <a:t>Gs&amp;Cs Programs</a:t>
            </a:r>
            <a:endParaRPr lang="en-CA" dirty="0">
              <a:solidFill>
                <a:schemeClr val="bg1"/>
              </a:solidFill>
              <a:latin typeface="Century Gothic" panose="020B0502020202020204" pitchFamily="34" charset="0"/>
            </a:endParaRPr>
          </a:p>
        </p:txBody>
      </p:sp>
      <p:sp>
        <p:nvSpPr>
          <p:cNvPr id="11" name="Oval 10"/>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14" name="Oval 13">
            <a:extLst>
              <a:ext uri="{FF2B5EF4-FFF2-40B4-BE49-F238E27FC236}">
                <a16:creationId xmlns:a16="http://schemas.microsoft.com/office/drawing/2014/main" id="{E51D3E5D-B093-45AC-86A4-98D9E17DB71E}"/>
              </a:ext>
            </a:extLst>
          </p:cNvPr>
          <p:cNvSpPr/>
          <p:nvPr/>
        </p:nvSpPr>
        <p:spPr>
          <a:xfrm>
            <a:off x="9908672" y="656154"/>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 Same Side Corner Rectangle 14"/>
          <p:cNvSpPr/>
          <p:nvPr/>
        </p:nvSpPr>
        <p:spPr>
          <a:xfrm rot="5400000">
            <a:off x="5021140" y="-4205886"/>
            <a:ext cx="787302" cy="1082958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9"/>
          <p:cNvGrpSpPr/>
          <p:nvPr/>
        </p:nvGrpSpPr>
        <p:grpSpPr>
          <a:xfrm>
            <a:off x="9612316" y="297243"/>
            <a:ext cx="1819092" cy="1823322"/>
            <a:chOff x="8588953" y="553158"/>
            <a:chExt cx="2621507" cy="2627604"/>
          </a:xfrm>
        </p:grpSpPr>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8953" y="553158"/>
              <a:ext cx="2621507" cy="2627604"/>
            </a:xfrm>
            <a:prstGeom prst="rect">
              <a:avLst/>
            </a:prstGeom>
          </p:spPr>
        </p:pic>
        <p:pic>
          <p:nvPicPr>
            <p:cNvPr id="22" name="Picture 21"/>
            <p:cNvPicPr>
              <a:picLocks noChangeAspect="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r="7840"/>
            <a:stretch/>
          </p:blipFill>
          <p:spPr>
            <a:xfrm>
              <a:off x="8940259" y="1036274"/>
              <a:ext cx="1918893" cy="1661371"/>
            </a:xfrm>
            <a:prstGeom prst="ellipse">
              <a:avLst/>
            </a:prstGeom>
            <a:ln>
              <a:noFill/>
            </a:ln>
            <a:effectLst>
              <a:softEdge rad="112500"/>
            </a:effectLst>
          </p:spPr>
        </p:pic>
      </p:grpSp>
      <p:sp>
        <p:nvSpPr>
          <p:cNvPr id="18" name="Title 1"/>
          <p:cNvSpPr txBox="1">
            <a:spLocks/>
          </p:cNvSpPr>
          <p:nvPr/>
        </p:nvSpPr>
        <p:spPr>
          <a:xfrm>
            <a:off x="990600" y="6937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800" dirty="0" err="1">
                <a:solidFill>
                  <a:schemeClr val="bg1"/>
                </a:solidFill>
                <a:latin typeface="Century Gothic" panose="020B0502020202020204" pitchFamily="34" charset="0"/>
              </a:rPr>
              <a:t>Gs&amp;Cs</a:t>
            </a:r>
            <a:r>
              <a:rPr lang="en-CA" sz="3800" dirty="0">
                <a:solidFill>
                  <a:schemeClr val="bg1"/>
                </a:solidFill>
                <a:latin typeface="Century Gothic" panose="020B0502020202020204" pitchFamily="34" charset="0"/>
              </a:rPr>
              <a:t> </a:t>
            </a:r>
            <a:r>
              <a:rPr lang="en-CA" sz="3800" dirty="0" smtClean="0">
                <a:solidFill>
                  <a:schemeClr val="bg1"/>
                </a:solidFill>
                <a:latin typeface="Century Gothic" panose="020B0502020202020204" pitchFamily="34" charset="0"/>
              </a:rPr>
              <a:t>at </a:t>
            </a:r>
            <a:r>
              <a:rPr lang="en-CA" sz="3800" dirty="0">
                <a:solidFill>
                  <a:schemeClr val="bg1"/>
                </a:solidFill>
                <a:latin typeface="Century Gothic" panose="020B0502020202020204" pitchFamily="34" charset="0"/>
              </a:rPr>
              <a:t>Health Canada</a:t>
            </a:r>
          </a:p>
        </p:txBody>
      </p:sp>
      <p:sp>
        <p:nvSpPr>
          <p:cNvPr id="2" name="TextBox 1"/>
          <p:cNvSpPr txBox="1"/>
          <p:nvPr/>
        </p:nvSpPr>
        <p:spPr>
          <a:xfrm>
            <a:off x="1182384" y="2318549"/>
            <a:ext cx="2956367" cy="3046988"/>
          </a:xfrm>
          <a:prstGeom prst="rect">
            <a:avLst/>
          </a:prstGeom>
          <a:noFill/>
        </p:spPr>
        <p:txBody>
          <a:bodyPr wrap="square" rtlCol="0">
            <a:spAutoFit/>
          </a:bodyPr>
          <a:lstStyle/>
          <a:p>
            <a:r>
              <a:rPr lang="en-CA" sz="3200" dirty="0" smtClean="0">
                <a:latin typeface="Century Gothic" panose="020B0502020202020204" pitchFamily="34" charset="0"/>
              </a:rPr>
              <a:t>Managing Grant and Contribution Agreements at Health Canada</a:t>
            </a:r>
            <a:endParaRPr lang="en-CA" sz="3200" dirty="0">
              <a:latin typeface="Century Gothic" panose="020B0502020202020204" pitchFamily="34" charset="0"/>
            </a:endParaRPr>
          </a:p>
        </p:txBody>
      </p:sp>
      <p:graphicFrame>
        <p:nvGraphicFramePr>
          <p:cNvPr id="24" name="Content Placeholder 3"/>
          <p:cNvGraphicFramePr>
            <a:graphicFrameLocks/>
          </p:cNvGraphicFramePr>
          <p:nvPr>
            <p:extLst>
              <p:ext uri="{D42A27DB-BD31-4B8C-83A1-F6EECF244321}">
                <p14:modId xmlns:p14="http://schemas.microsoft.com/office/powerpoint/2010/main" val="2374984828"/>
              </p:ext>
            </p:extLst>
          </p:nvPr>
        </p:nvGraphicFramePr>
        <p:xfrm>
          <a:off x="3792960" y="1811617"/>
          <a:ext cx="7560840" cy="475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3281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a:xfrm rot="5400000">
            <a:off x="5749889" y="1596822"/>
            <a:ext cx="4520831" cy="5299956"/>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p:txBody>
          <a:bodyPr/>
          <a:lstStyle/>
          <a:p>
            <a:fld id="{35BE7210-88B9-4717-B977-BCA54B84A803}" type="slidenum">
              <a:rPr lang="en-CA" smtClean="0"/>
              <a:t>25</a:t>
            </a:fld>
            <a:endParaRPr lang="en-CA"/>
          </a:p>
        </p:txBody>
      </p:sp>
      <p:sp>
        <p:nvSpPr>
          <p:cNvPr id="10"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Century Gothic" panose="020B0502020202020204" pitchFamily="34" charset="0"/>
              </a:rPr>
              <a:t>Gs&amp;Cs Programs</a:t>
            </a:r>
            <a:endParaRPr lang="en-CA" dirty="0">
              <a:solidFill>
                <a:schemeClr val="bg1"/>
              </a:solidFill>
              <a:latin typeface="Century Gothic" panose="020B0502020202020204" pitchFamily="34" charset="0"/>
            </a:endParaRPr>
          </a:p>
        </p:txBody>
      </p:sp>
      <p:sp>
        <p:nvSpPr>
          <p:cNvPr id="11" name="Oval 10"/>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18" name="Oval 17">
            <a:extLst>
              <a:ext uri="{FF2B5EF4-FFF2-40B4-BE49-F238E27FC236}">
                <a16:creationId xmlns:a16="http://schemas.microsoft.com/office/drawing/2014/main" id="{E51D3E5D-B093-45AC-86A4-98D9E17DB71E}"/>
              </a:ext>
            </a:extLst>
          </p:cNvPr>
          <p:cNvSpPr/>
          <p:nvPr/>
        </p:nvSpPr>
        <p:spPr>
          <a:xfrm>
            <a:off x="9908672" y="656154"/>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 Same Side Corner Rectangle 18"/>
          <p:cNvSpPr/>
          <p:nvPr/>
        </p:nvSpPr>
        <p:spPr>
          <a:xfrm rot="5400000">
            <a:off x="5021140" y="-4205886"/>
            <a:ext cx="787302" cy="1082958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err="1">
                <a:solidFill>
                  <a:schemeClr val="bg1"/>
                </a:solidFill>
                <a:latin typeface="Century Gothic" panose="020B0502020202020204" pitchFamily="34" charset="0"/>
              </a:rPr>
              <a:t>Gs&amp;Cs</a:t>
            </a:r>
            <a:r>
              <a:rPr lang="en-CA" dirty="0">
                <a:solidFill>
                  <a:schemeClr val="bg1"/>
                </a:solidFill>
                <a:latin typeface="Century Gothic" panose="020B0502020202020204" pitchFamily="34" charset="0"/>
              </a:rPr>
              <a:t> at Health Canada</a:t>
            </a:r>
          </a:p>
        </p:txBody>
      </p:sp>
      <p:grpSp>
        <p:nvGrpSpPr>
          <p:cNvPr id="25" name="Group 24"/>
          <p:cNvGrpSpPr/>
          <p:nvPr/>
        </p:nvGrpSpPr>
        <p:grpSpPr>
          <a:xfrm>
            <a:off x="9612316" y="297243"/>
            <a:ext cx="1819092" cy="1823322"/>
            <a:chOff x="8588953" y="553158"/>
            <a:chExt cx="2621507" cy="2627604"/>
          </a:xfrm>
        </p:grpSpPr>
        <p:pic>
          <p:nvPicPr>
            <p:cNvPr id="26" name="Picture 2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8953" y="553158"/>
              <a:ext cx="2621507" cy="2627604"/>
            </a:xfrm>
            <a:prstGeom prst="rect">
              <a:avLst/>
            </a:prstGeom>
          </p:spPr>
        </p:pic>
        <p:pic>
          <p:nvPicPr>
            <p:cNvPr id="27" name="Picture 26"/>
            <p:cNvPicPr>
              <a:picLocks noChangeAspect="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r="7840"/>
            <a:stretch/>
          </p:blipFill>
          <p:spPr>
            <a:xfrm>
              <a:off x="8940259" y="1036274"/>
              <a:ext cx="1918893" cy="1661371"/>
            </a:xfrm>
            <a:prstGeom prst="ellipse">
              <a:avLst/>
            </a:prstGeom>
            <a:ln>
              <a:noFill/>
            </a:ln>
            <a:effectLst>
              <a:softEdge rad="112500"/>
            </a:effectLst>
          </p:spPr>
        </p:pic>
      </p:grpSp>
      <p:sp>
        <p:nvSpPr>
          <p:cNvPr id="30" name="Rectangle 29"/>
          <p:cNvSpPr/>
          <p:nvPr/>
        </p:nvSpPr>
        <p:spPr>
          <a:xfrm>
            <a:off x="5713523" y="2211650"/>
            <a:ext cx="5112152" cy="3816429"/>
          </a:xfrm>
          <a:prstGeom prst="rect">
            <a:avLst/>
          </a:prstGeom>
          <a:noFill/>
        </p:spPr>
        <p:txBody>
          <a:bodyPr wrap="square">
            <a:spAutoFit/>
          </a:bodyPr>
          <a:lstStyle/>
          <a:p>
            <a:pPr>
              <a:lnSpc>
                <a:spcPct val="150000"/>
              </a:lnSpc>
              <a:defRPr/>
            </a:pPr>
            <a:r>
              <a:rPr lang="en-CA" sz="1600" b="1" dirty="0">
                <a:solidFill>
                  <a:schemeClr val="bg1"/>
                </a:solidFill>
                <a:latin typeface="Century Gothic" panose="020B0502020202020204" pitchFamily="34" charset="0"/>
              </a:rPr>
              <a:t>Best / better practices</a:t>
            </a:r>
          </a:p>
          <a:p>
            <a:pPr>
              <a:lnSpc>
                <a:spcPct val="150000"/>
              </a:lnSpc>
              <a:defRPr/>
            </a:pPr>
            <a:r>
              <a:rPr lang="en-CA" sz="1600" b="1" dirty="0">
                <a:solidFill>
                  <a:schemeClr val="bg1"/>
                </a:solidFill>
                <a:latin typeface="Century Gothic" panose="020B0502020202020204" pitchFamily="34" charset="0"/>
              </a:rPr>
              <a:t>G &amp; C </a:t>
            </a:r>
            <a:r>
              <a:rPr lang="en-CA" sz="1600" b="1" dirty="0" smtClean="0">
                <a:solidFill>
                  <a:schemeClr val="bg1"/>
                </a:solidFill>
                <a:latin typeface="Century Gothic" panose="020B0502020202020204" pitchFamily="34" charset="0"/>
              </a:rPr>
              <a:t>advice, guidance </a:t>
            </a:r>
            <a:r>
              <a:rPr lang="en-CA" sz="1600" b="1" dirty="0">
                <a:solidFill>
                  <a:schemeClr val="bg1"/>
                </a:solidFill>
                <a:latin typeface="Century Gothic" panose="020B0502020202020204" pitchFamily="34" charset="0"/>
              </a:rPr>
              <a:t>and training</a:t>
            </a:r>
          </a:p>
          <a:p>
            <a:pPr>
              <a:lnSpc>
                <a:spcPct val="150000"/>
              </a:lnSpc>
              <a:defRPr/>
            </a:pPr>
            <a:r>
              <a:rPr lang="en-CA" sz="1600" b="1" dirty="0" smtClean="0">
                <a:solidFill>
                  <a:schemeClr val="bg1"/>
                </a:solidFill>
                <a:latin typeface="Century Gothic" panose="020B0502020202020204" pitchFamily="34" charset="0"/>
              </a:rPr>
              <a:t>Standard </a:t>
            </a:r>
            <a:r>
              <a:rPr lang="en-CA" sz="1600" b="1" dirty="0">
                <a:solidFill>
                  <a:schemeClr val="bg1"/>
                </a:solidFill>
                <a:latin typeface="Century Gothic" panose="020B0502020202020204" pitchFamily="34" charset="0"/>
              </a:rPr>
              <a:t>Operating Procedures</a:t>
            </a:r>
          </a:p>
          <a:p>
            <a:pPr>
              <a:lnSpc>
                <a:spcPct val="150000"/>
              </a:lnSpc>
              <a:defRPr/>
            </a:pPr>
            <a:r>
              <a:rPr lang="en-CA" sz="1600" b="1" dirty="0" smtClean="0">
                <a:solidFill>
                  <a:schemeClr val="bg1"/>
                </a:solidFill>
                <a:latin typeface="Century Gothic" panose="020B0502020202020204" pitchFamily="34" charset="0"/>
              </a:rPr>
              <a:t>Quality Assurance Review </a:t>
            </a:r>
          </a:p>
          <a:p>
            <a:pPr marL="285750" indent="-285750">
              <a:lnSpc>
                <a:spcPct val="150000"/>
              </a:lnSpc>
              <a:buFont typeface="Arial" panose="020B0604020202020204" pitchFamily="34" charset="0"/>
              <a:buChar char="•"/>
              <a:defRPr/>
            </a:pPr>
            <a:r>
              <a:rPr lang="en-CA" sz="1400" b="1" dirty="0" smtClean="0">
                <a:solidFill>
                  <a:schemeClr val="bg1"/>
                </a:solidFill>
                <a:latin typeface="Century Gothic" panose="020B0502020202020204" pitchFamily="34" charset="0"/>
              </a:rPr>
              <a:t>Program Terms &amp; Conditions </a:t>
            </a:r>
          </a:p>
          <a:p>
            <a:pPr marL="285750" indent="-285750">
              <a:lnSpc>
                <a:spcPct val="150000"/>
              </a:lnSpc>
              <a:buFont typeface="Arial" panose="020B0604020202020204" pitchFamily="34" charset="0"/>
              <a:buChar char="•"/>
              <a:defRPr/>
            </a:pPr>
            <a:r>
              <a:rPr lang="en-CA" sz="1400" b="1" dirty="0" smtClean="0">
                <a:solidFill>
                  <a:schemeClr val="bg1"/>
                </a:solidFill>
                <a:latin typeface="Century Gothic" panose="020B0502020202020204" pitchFamily="34" charset="0"/>
              </a:rPr>
              <a:t>Funding Agreements </a:t>
            </a:r>
          </a:p>
          <a:p>
            <a:pPr>
              <a:lnSpc>
                <a:spcPct val="150000"/>
              </a:lnSpc>
              <a:defRPr/>
            </a:pPr>
            <a:r>
              <a:rPr lang="en-CA" sz="1600" b="1" dirty="0" smtClean="0">
                <a:solidFill>
                  <a:schemeClr val="bg1"/>
                </a:solidFill>
                <a:latin typeface="Century Gothic" panose="020B0502020202020204" pitchFamily="34" charset="0"/>
              </a:rPr>
              <a:t>Database </a:t>
            </a:r>
            <a:r>
              <a:rPr lang="en-CA" sz="1600" b="1" dirty="0">
                <a:solidFill>
                  <a:schemeClr val="bg1"/>
                </a:solidFill>
                <a:latin typeface="Century Gothic" panose="020B0502020202020204" pitchFamily="34" charset="0"/>
              </a:rPr>
              <a:t>(GCIMS)</a:t>
            </a:r>
          </a:p>
          <a:p>
            <a:pPr>
              <a:defRPr/>
            </a:pPr>
            <a:r>
              <a:rPr lang="en-CA" sz="1600" b="1" dirty="0" smtClean="0">
                <a:solidFill>
                  <a:schemeClr val="bg1"/>
                </a:solidFill>
                <a:latin typeface="Century Gothic" panose="020B0502020202020204" pitchFamily="34" charset="0"/>
              </a:rPr>
              <a:t>Annual Corporate Cycle </a:t>
            </a:r>
          </a:p>
          <a:p>
            <a:pPr marL="285750" indent="-285750">
              <a:buFont typeface="Arial" panose="020B0604020202020204" pitchFamily="34" charset="0"/>
              <a:buChar char="•"/>
              <a:defRPr/>
            </a:pPr>
            <a:r>
              <a:rPr lang="en-CA" sz="1400" b="1" dirty="0" smtClean="0">
                <a:solidFill>
                  <a:schemeClr val="bg1"/>
                </a:solidFill>
                <a:latin typeface="Century Gothic" panose="020B0502020202020204" pitchFamily="34" charset="0"/>
              </a:rPr>
              <a:t>GCIMS, year-end, reporting</a:t>
            </a:r>
            <a:endParaRPr lang="en-CA" sz="1400" b="1" dirty="0">
              <a:solidFill>
                <a:schemeClr val="bg1"/>
              </a:solidFill>
              <a:latin typeface="Century Gothic" panose="020B0502020202020204" pitchFamily="34" charset="0"/>
            </a:endParaRPr>
          </a:p>
          <a:p>
            <a:pPr>
              <a:lnSpc>
                <a:spcPct val="150000"/>
              </a:lnSpc>
              <a:defRPr/>
            </a:pPr>
            <a:r>
              <a:rPr lang="en-CA" sz="1600" b="1" dirty="0">
                <a:solidFill>
                  <a:schemeClr val="bg1"/>
                </a:solidFill>
                <a:latin typeface="Century Gothic" panose="020B0502020202020204" pitchFamily="34" charset="0"/>
              </a:rPr>
              <a:t>Performance Measurement</a:t>
            </a:r>
          </a:p>
          <a:p>
            <a:pPr>
              <a:lnSpc>
                <a:spcPct val="150000"/>
              </a:lnSpc>
              <a:defRPr/>
            </a:pPr>
            <a:r>
              <a:rPr lang="en-CA" sz="1600" b="1" dirty="0">
                <a:solidFill>
                  <a:schemeClr val="bg1"/>
                </a:solidFill>
                <a:latin typeface="Century Gothic" panose="020B0502020202020204" pitchFamily="34" charset="0"/>
              </a:rPr>
              <a:t>Knowledge Translation</a:t>
            </a:r>
          </a:p>
        </p:txBody>
      </p:sp>
      <p:sp>
        <p:nvSpPr>
          <p:cNvPr id="32" name="Round Same Side Corner Rectangle 31"/>
          <p:cNvSpPr/>
          <p:nvPr/>
        </p:nvSpPr>
        <p:spPr>
          <a:xfrm rot="5400000" flipV="1">
            <a:off x="572308" y="1733650"/>
            <a:ext cx="4520830" cy="5026296"/>
          </a:xfrm>
          <a:prstGeom prst="round2Same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ontent Placeholder 2"/>
          <p:cNvSpPr>
            <a:spLocks noGrp="1"/>
          </p:cNvSpPr>
          <p:nvPr>
            <p:ph idx="1"/>
          </p:nvPr>
        </p:nvSpPr>
        <p:spPr>
          <a:xfrm>
            <a:off x="780628" y="2272968"/>
            <a:ext cx="4104189" cy="1939476"/>
          </a:xfrm>
        </p:spPr>
        <p:txBody>
          <a:bodyPr vert="horz" lIns="91440" tIns="45720" rIns="91440" bIns="45720" rtlCol="0" anchor="t">
            <a:normAutofit fontScale="92500"/>
          </a:bodyPr>
          <a:lstStyle/>
          <a:p>
            <a:pPr marL="0" indent="0">
              <a:buNone/>
            </a:pPr>
            <a:r>
              <a:rPr lang="fr-CA" sz="3800" dirty="0">
                <a:latin typeface="Century Gothic"/>
              </a:rPr>
              <a:t>Office of Grants and Contributions (</a:t>
            </a:r>
            <a:r>
              <a:rPr lang="fr-CA" sz="3800" b="1" dirty="0">
                <a:latin typeface="Century Gothic"/>
              </a:rPr>
              <a:t>OGC</a:t>
            </a:r>
            <a:r>
              <a:rPr lang="fr-CA" sz="3800" dirty="0" smtClean="0">
                <a:latin typeface="Century Gothic"/>
              </a:rPr>
              <a:t>)</a:t>
            </a:r>
            <a:endParaRPr lang="fr-CA" sz="3800" dirty="0">
              <a:latin typeface="Century Gothic" panose="020B0502020202020204" pitchFamily="34" charset="0"/>
            </a:endParaRPr>
          </a:p>
        </p:txBody>
      </p:sp>
      <p:sp>
        <p:nvSpPr>
          <p:cNvPr id="35" name="Content Placeholder 2"/>
          <p:cNvSpPr txBox="1">
            <a:spLocks/>
          </p:cNvSpPr>
          <p:nvPr/>
        </p:nvSpPr>
        <p:spPr>
          <a:xfrm>
            <a:off x="780628" y="4293493"/>
            <a:ext cx="3652776" cy="18712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3200" dirty="0">
                <a:latin typeface="Century Gothic"/>
              </a:rPr>
              <a:t>Program </a:t>
            </a:r>
            <a:r>
              <a:rPr lang="fr-CA" sz="3200" dirty="0" err="1">
                <a:latin typeface="Century Gothic"/>
              </a:rPr>
              <a:t>Integrity</a:t>
            </a:r>
            <a:r>
              <a:rPr lang="fr-CA" sz="3200" dirty="0">
                <a:latin typeface="Century Gothic"/>
              </a:rPr>
              <a:t> and </a:t>
            </a:r>
            <a:r>
              <a:rPr lang="fr-CA" sz="3200" dirty="0" err="1">
                <a:latin typeface="Century Gothic"/>
              </a:rPr>
              <a:t>Reporting</a:t>
            </a:r>
            <a:r>
              <a:rPr lang="fr-CA" sz="3200" dirty="0">
                <a:latin typeface="Century Gothic"/>
              </a:rPr>
              <a:t> </a:t>
            </a:r>
          </a:p>
          <a:p>
            <a:pPr marL="0" indent="0">
              <a:buFont typeface="Arial" panose="020B0604020202020204" pitchFamily="34" charset="0"/>
              <a:buNone/>
            </a:pPr>
            <a:r>
              <a:rPr lang="fr-CA" sz="3200" dirty="0">
                <a:latin typeface="Century Gothic"/>
              </a:rPr>
              <a:t>(</a:t>
            </a:r>
            <a:r>
              <a:rPr lang="fr-CA" sz="3200" b="1" dirty="0">
                <a:latin typeface="Century Gothic"/>
              </a:rPr>
              <a:t>PIR</a:t>
            </a:r>
            <a:r>
              <a:rPr lang="fr-CA" sz="3200" dirty="0">
                <a:latin typeface="Century Gothic"/>
              </a:rPr>
              <a:t>)</a:t>
            </a:r>
            <a:endParaRPr lang="fr-CA" sz="3200" dirty="0">
              <a:latin typeface="Century Gothic" panose="020B0502020202020204" pitchFamily="34" charset="0"/>
            </a:endParaRPr>
          </a:p>
          <a:p>
            <a:pPr marL="0" indent="0">
              <a:buNone/>
            </a:pPr>
            <a:endParaRPr lang="en-CA" sz="1600" dirty="0">
              <a:cs typeface="Calibri" panose="020F0502020204030204"/>
            </a:endParaRPr>
          </a:p>
          <a:p>
            <a:endParaRPr lang="en-CA" sz="1600" dirty="0">
              <a:cs typeface="Calibri" panose="020F0502020204030204"/>
            </a:endParaRPr>
          </a:p>
          <a:p>
            <a:endParaRPr lang="en-CA" sz="1600" dirty="0">
              <a:latin typeface="Century Gothic" panose="020B0502020202020204" pitchFamily="34" charset="0"/>
            </a:endParaRPr>
          </a:p>
        </p:txBody>
      </p:sp>
    </p:spTree>
    <p:extLst>
      <p:ext uri="{BB962C8B-B14F-4D97-AF65-F5344CB8AC3E}">
        <p14:creationId xmlns:p14="http://schemas.microsoft.com/office/powerpoint/2010/main" val="1023405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a:xfrm rot="5400000">
            <a:off x="5749889" y="1596822"/>
            <a:ext cx="4520831" cy="5299956"/>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2"/>
          <p:cNvSpPr>
            <a:spLocks noGrp="1"/>
          </p:cNvSpPr>
          <p:nvPr>
            <p:ph idx="1"/>
          </p:nvPr>
        </p:nvSpPr>
        <p:spPr>
          <a:xfrm>
            <a:off x="780628" y="2272968"/>
            <a:ext cx="4104189" cy="1939476"/>
          </a:xfrm>
        </p:spPr>
        <p:txBody>
          <a:bodyPr vert="horz" lIns="91440" tIns="45720" rIns="91440" bIns="45720" rtlCol="0" anchor="t">
            <a:normAutofit fontScale="92500"/>
          </a:bodyPr>
          <a:lstStyle/>
          <a:p>
            <a:pPr marL="0" indent="0">
              <a:buNone/>
            </a:pPr>
            <a:r>
              <a:rPr lang="fr-CA" sz="3800" dirty="0">
                <a:latin typeface="Century Gothic"/>
              </a:rPr>
              <a:t>Office of Grants and Contributions (</a:t>
            </a:r>
            <a:r>
              <a:rPr lang="fr-CA" sz="3800" b="1" dirty="0">
                <a:latin typeface="Century Gothic"/>
              </a:rPr>
              <a:t>OGC</a:t>
            </a:r>
            <a:r>
              <a:rPr lang="fr-CA" sz="3800" dirty="0">
                <a:latin typeface="Century Gothic"/>
              </a:rPr>
              <a:t>)</a:t>
            </a:r>
            <a:endParaRPr lang="fr-CA" sz="3800" dirty="0">
              <a:latin typeface="Century Gothic" panose="020B0502020202020204" pitchFamily="34" charset="0"/>
            </a:endParaRPr>
          </a:p>
          <a:p>
            <a:pPr marL="0" indent="0">
              <a:buNone/>
            </a:pPr>
            <a:endParaRPr lang="en-CA" sz="1600" dirty="0">
              <a:cs typeface="Calibri" panose="020F0502020204030204"/>
            </a:endParaRPr>
          </a:p>
          <a:p>
            <a:endParaRPr lang="en-CA" sz="1600" dirty="0">
              <a:cs typeface="Calibri" panose="020F0502020204030204"/>
            </a:endParaRPr>
          </a:p>
          <a:p>
            <a:endParaRPr lang="en-CA" sz="1600" dirty="0">
              <a:cs typeface="Calibri" panose="020F0502020204030204"/>
            </a:endParaRPr>
          </a:p>
          <a:p>
            <a:endParaRPr lang="en-CA" sz="1600" dirty="0">
              <a:cs typeface="Calibri" panose="020F0502020204030204"/>
            </a:endParaRPr>
          </a:p>
          <a:p>
            <a:endParaRPr lang="en-CA" sz="16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26</a:t>
            </a:fld>
            <a:endParaRPr lang="en-CA"/>
          </a:p>
        </p:txBody>
      </p:sp>
      <p:sp>
        <p:nvSpPr>
          <p:cNvPr id="10"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Century Gothic" panose="020B0502020202020204" pitchFamily="34" charset="0"/>
              </a:rPr>
              <a:t>Gs&amp;Cs Programs</a:t>
            </a:r>
            <a:endParaRPr lang="en-CA" dirty="0">
              <a:solidFill>
                <a:schemeClr val="bg1"/>
              </a:solidFill>
              <a:latin typeface="Century Gothic" panose="020B0502020202020204" pitchFamily="34" charset="0"/>
            </a:endParaRPr>
          </a:p>
        </p:txBody>
      </p:sp>
      <p:sp>
        <p:nvSpPr>
          <p:cNvPr id="11" name="Oval 10"/>
          <p:cNvSpPr/>
          <p:nvPr/>
        </p:nvSpPr>
        <p:spPr>
          <a:xfrm>
            <a:off x="9899707" y="611330"/>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719" y="695830"/>
            <a:ext cx="651956" cy="955642"/>
          </a:xfrm>
          <a:prstGeom prst="rect">
            <a:avLst/>
          </a:prstGeom>
        </p:spPr>
      </p:pic>
      <p:sp>
        <p:nvSpPr>
          <p:cNvPr id="18" name="Oval 17">
            <a:extLst>
              <a:ext uri="{FF2B5EF4-FFF2-40B4-BE49-F238E27FC236}">
                <a16:creationId xmlns:a16="http://schemas.microsoft.com/office/drawing/2014/main" id="{E51D3E5D-B093-45AC-86A4-98D9E17DB71E}"/>
              </a:ext>
            </a:extLst>
          </p:cNvPr>
          <p:cNvSpPr/>
          <p:nvPr/>
        </p:nvSpPr>
        <p:spPr>
          <a:xfrm>
            <a:off x="9908672" y="656154"/>
            <a:ext cx="1179368" cy="11793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 Same Side Corner Rectangle 18"/>
          <p:cNvSpPr/>
          <p:nvPr/>
        </p:nvSpPr>
        <p:spPr>
          <a:xfrm rot="5400000">
            <a:off x="5021140" y="-4205886"/>
            <a:ext cx="787302" cy="1082958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err="1">
                <a:solidFill>
                  <a:schemeClr val="bg1"/>
                </a:solidFill>
                <a:latin typeface="Century Gothic" panose="020B0502020202020204" pitchFamily="34" charset="0"/>
              </a:rPr>
              <a:t>Gs&amp;Cs</a:t>
            </a:r>
            <a:r>
              <a:rPr lang="en-CA" dirty="0">
                <a:solidFill>
                  <a:schemeClr val="bg1"/>
                </a:solidFill>
                <a:latin typeface="Century Gothic" panose="020B0502020202020204" pitchFamily="34" charset="0"/>
              </a:rPr>
              <a:t> at Health Canada</a:t>
            </a:r>
          </a:p>
        </p:txBody>
      </p:sp>
      <p:grpSp>
        <p:nvGrpSpPr>
          <p:cNvPr id="25" name="Group 24"/>
          <p:cNvGrpSpPr/>
          <p:nvPr/>
        </p:nvGrpSpPr>
        <p:grpSpPr>
          <a:xfrm>
            <a:off x="9612316" y="297243"/>
            <a:ext cx="1819092" cy="1823322"/>
            <a:chOff x="8588953" y="553158"/>
            <a:chExt cx="2621507" cy="2627604"/>
          </a:xfrm>
        </p:grpSpPr>
        <p:pic>
          <p:nvPicPr>
            <p:cNvPr id="26" name="Picture 2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88953" y="553158"/>
              <a:ext cx="2621507" cy="2627604"/>
            </a:xfrm>
            <a:prstGeom prst="rect">
              <a:avLst/>
            </a:prstGeom>
          </p:spPr>
        </p:pic>
        <p:pic>
          <p:nvPicPr>
            <p:cNvPr id="27" name="Picture 26"/>
            <p:cNvPicPr>
              <a:picLocks noChangeAspect="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r="7840"/>
            <a:stretch/>
          </p:blipFill>
          <p:spPr>
            <a:xfrm>
              <a:off x="8940259" y="1036274"/>
              <a:ext cx="1918893" cy="1661371"/>
            </a:xfrm>
            <a:prstGeom prst="ellipse">
              <a:avLst/>
            </a:prstGeom>
            <a:ln>
              <a:noFill/>
            </a:ln>
            <a:effectLst>
              <a:softEdge rad="112500"/>
            </a:effectLst>
          </p:spPr>
        </p:pic>
      </p:grpSp>
      <p:sp>
        <p:nvSpPr>
          <p:cNvPr id="29" name="Content Placeholder 2"/>
          <p:cNvSpPr txBox="1">
            <a:spLocks/>
          </p:cNvSpPr>
          <p:nvPr/>
        </p:nvSpPr>
        <p:spPr>
          <a:xfrm>
            <a:off x="780628" y="4293493"/>
            <a:ext cx="3652776" cy="18712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3200" dirty="0">
                <a:latin typeface="Century Gothic"/>
              </a:rPr>
              <a:t>Program </a:t>
            </a:r>
            <a:r>
              <a:rPr lang="fr-CA" sz="3200" dirty="0" err="1">
                <a:latin typeface="Century Gothic"/>
              </a:rPr>
              <a:t>Integrity</a:t>
            </a:r>
            <a:r>
              <a:rPr lang="fr-CA" sz="3200" dirty="0">
                <a:latin typeface="Century Gothic"/>
              </a:rPr>
              <a:t> and </a:t>
            </a:r>
            <a:r>
              <a:rPr lang="fr-CA" sz="3200" dirty="0" err="1">
                <a:latin typeface="Century Gothic"/>
              </a:rPr>
              <a:t>Reporting</a:t>
            </a:r>
            <a:r>
              <a:rPr lang="fr-CA" sz="3200" dirty="0">
                <a:latin typeface="Century Gothic"/>
              </a:rPr>
              <a:t> </a:t>
            </a:r>
          </a:p>
          <a:p>
            <a:pPr marL="0" indent="0">
              <a:buFont typeface="Arial" panose="020B0604020202020204" pitchFamily="34" charset="0"/>
              <a:buNone/>
            </a:pPr>
            <a:r>
              <a:rPr lang="fr-CA" sz="3200" dirty="0">
                <a:latin typeface="Century Gothic"/>
              </a:rPr>
              <a:t>(</a:t>
            </a:r>
            <a:r>
              <a:rPr lang="fr-CA" sz="3200" b="1" dirty="0">
                <a:latin typeface="Century Gothic"/>
              </a:rPr>
              <a:t>PIR</a:t>
            </a:r>
            <a:r>
              <a:rPr lang="fr-CA" sz="3200" dirty="0">
                <a:latin typeface="Century Gothic"/>
              </a:rPr>
              <a:t>)</a:t>
            </a:r>
            <a:endParaRPr lang="fr-CA" sz="3200" dirty="0">
              <a:latin typeface="Century Gothic" panose="020B0502020202020204" pitchFamily="34" charset="0"/>
            </a:endParaRPr>
          </a:p>
          <a:p>
            <a:pPr marL="0" indent="0">
              <a:buNone/>
            </a:pPr>
            <a:endParaRPr lang="en-CA" sz="1600" dirty="0">
              <a:cs typeface="Calibri" panose="020F0502020204030204"/>
            </a:endParaRPr>
          </a:p>
          <a:p>
            <a:endParaRPr lang="en-CA" sz="1600" dirty="0">
              <a:cs typeface="Calibri" panose="020F0502020204030204"/>
            </a:endParaRPr>
          </a:p>
          <a:p>
            <a:endParaRPr lang="en-CA" sz="1600" dirty="0">
              <a:latin typeface="Century Gothic" panose="020B0502020202020204" pitchFamily="34" charset="0"/>
            </a:endParaRPr>
          </a:p>
        </p:txBody>
      </p:sp>
      <p:sp>
        <p:nvSpPr>
          <p:cNvPr id="30" name="Rectangle 29"/>
          <p:cNvSpPr/>
          <p:nvPr/>
        </p:nvSpPr>
        <p:spPr>
          <a:xfrm>
            <a:off x="5548131" y="4293493"/>
            <a:ext cx="5112152" cy="1107996"/>
          </a:xfrm>
          <a:prstGeom prst="rect">
            <a:avLst/>
          </a:prstGeom>
          <a:noFill/>
        </p:spPr>
        <p:txBody>
          <a:bodyPr wrap="square">
            <a:spAutoFit/>
          </a:bodyPr>
          <a:lstStyle/>
          <a:p>
            <a:pPr>
              <a:defRPr/>
            </a:pPr>
            <a:r>
              <a:rPr lang="en-CA" sz="1600" u="sng" dirty="0" smtClean="0">
                <a:ea typeface="+mn-lt"/>
                <a:cs typeface="+mn-lt"/>
              </a:rPr>
              <a:t>For staff in the Controlled </a:t>
            </a:r>
            <a:r>
              <a:rPr lang="en-CA" sz="1600" u="sng" dirty="0">
                <a:ea typeface="+mn-lt"/>
                <a:cs typeface="+mn-lt"/>
              </a:rPr>
              <a:t>Substances and Cannabis </a:t>
            </a:r>
            <a:r>
              <a:rPr lang="en-CA" sz="1600" u="sng" dirty="0" smtClean="0">
                <a:ea typeface="+mn-lt"/>
                <a:cs typeface="+mn-lt"/>
              </a:rPr>
              <a:t>Branch</a:t>
            </a:r>
            <a:r>
              <a:rPr lang="en-CA" sz="1600" dirty="0" smtClean="0">
                <a:ea typeface="+mn-lt"/>
                <a:cs typeface="+mn-lt"/>
              </a:rPr>
              <a:t>:</a:t>
            </a:r>
            <a:endParaRPr lang="en-CA" sz="1600" dirty="0">
              <a:ea typeface="+mn-lt"/>
              <a:cs typeface="+mn-lt"/>
            </a:endParaRPr>
          </a:p>
          <a:p>
            <a:pPr>
              <a:defRPr/>
            </a:pPr>
            <a:endParaRPr lang="en-CA" sz="1000" b="1" dirty="0" smtClean="0">
              <a:solidFill>
                <a:schemeClr val="bg1"/>
              </a:solidFill>
              <a:latin typeface="Century Gothic" panose="020B0502020202020204" pitchFamily="34" charset="0"/>
            </a:endParaRPr>
          </a:p>
          <a:p>
            <a:pPr>
              <a:defRPr/>
            </a:pPr>
            <a:r>
              <a:rPr lang="en-CA" sz="1600" b="1" dirty="0" smtClean="0">
                <a:solidFill>
                  <a:schemeClr val="bg1"/>
                </a:solidFill>
                <a:latin typeface="Century Gothic" panose="020B0502020202020204" pitchFamily="34" charset="0"/>
              </a:rPr>
              <a:t>hc.pirhub-centreipr.sc@canada.ca</a:t>
            </a:r>
            <a:r>
              <a:rPr lang="en-CA" sz="1400" b="1" dirty="0" smtClean="0">
                <a:solidFill>
                  <a:schemeClr val="bg1"/>
                </a:solidFill>
                <a:latin typeface="Century Gothic" panose="020B0502020202020204" pitchFamily="34" charset="0"/>
              </a:rPr>
              <a:t> </a:t>
            </a:r>
            <a:endParaRPr lang="en-CA" sz="1400" b="1" dirty="0">
              <a:solidFill>
                <a:schemeClr val="bg1"/>
              </a:solidFill>
              <a:latin typeface="Century Gothic" panose="020B0502020202020204" pitchFamily="34" charset="0"/>
            </a:endParaRPr>
          </a:p>
          <a:p>
            <a:pPr>
              <a:defRPr/>
            </a:pPr>
            <a:endParaRPr lang="en-CA" sz="2400" dirty="0">
              <a:solidFill>
                <a:schemeClr val="bg1"/>
              </a:solidFill>
              <a:latin typeface="Century Gothic" panose="020B0502020202020204" pitchFamily="34" charset="0"/>
            </a:endParaRPr>
          </a:p>
        </p:txBody>
      </p:sp>
      <p:sp>
        <p:nvSpPr>
          <p:cNvPr id="32" name="Round Same Side Corner Rectangle 31"/>
          <p:cNvSpPr/>
          <p:nvPr/>
        </p:nvSpPr>
        <p:spPr>
          <a:xfrm rot="5400000" flipV="1">
            <a:off x="572308" y="1733650"/>
            <a:ext cx="4520830" cy="5026296"/>
          </a:xfrm>
          <a:prstGeom prst="round2Same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5492901" y="2972915"/>
            <a:ext cx="5192447" cy="338554"/>
          </a:xfrm>
          <a:prstGeom prst="rect">
            <a:avLst/>
          </a:prstGeom>
        </p:spPr>
        <p:txBody>
          <a:bodyPr wrap="none">
            <a:spAutoFit/>
          </a:bodyPr>
          <a:lstStyle/>
          <a:p>
            <a:r>
              <a:rPr lang="fr-CA" sz="1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officeofgsandcs-bureaudesssetdescs@canada.ca</a:t>
            </a:r>
            <a:endParaRPr lang="en-CA" sz="1600" b="1" dirty="0">
              <a:solidFill>
                <a:schemeClr val="bg1"/>
              </a:solidFill>
              <a:latin typeface="Century Gothic" panose="020B0502020202020204" pitchFamily="34" charset="0"/>
            </a:endParaRPr>
          </a:p>
        </p:txBody>
      </p:sp>
      <p:sp>
        <p:nvSpPr>
          <p:cNvPr id="3" name="Rectangle 2"/>
          <p:cNvSpPr/>
          <p:nvPr/>
        </p:nvSpPr>
        <p:spPr>
          <a:xfrm>
            <a:off x="6861242" y="2202653"/>
            <a:ext cx="2751074" cy="646331"/>
          </a:xfrm>
          <a:prstGeom prst="rect">
            <a:avLst/>
          </a:prstGeom>
        </p:spPr>
        <p:txBody>
          <a:bodyPr wrap="none">
            <a:spAutoFit/>
          </a:bodyPr>
          <a:lstStyle/>
          <a:p>
            <a:r>
              <a:rPr lang="en-CA" sz="3600" b="1" dirty="0">
                <a:solidFill>
                  <a:schemeClr val="bg1"/>
                </a:solidFill>
                <a:latin typeface="Century Gothic" panose="020B0502020202020204" pitchFamily="34" charset="0"/>
              </a:rPr>
              <a:t>Contact Us </a:t>
            </a:r>
            <a:endParaRPr lang="en-CA" sz="3600" dirty="0"/>
          </a:p>
        </p:txBody>
      </p:sp>
    </p:spTree>
    <p:extLst>
      <p:ext uri="{BB962C8B-B14F-4D97-AF65-F5344CB8AC3E}">
        <p14:creationId xmlns:p14="http://schemas.microsoft.com/office/powerpoint/2010/main" val="425856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38200" y="541397"/>
            <a:ext cx="10515600" cy="1325563"/>
          </a:xfrm>
        </p:spPr>
        <p:txBody>
          <a:bodyPr/>
          <a:lstStyle/>
          <a:p>
            <a:r>
              <a:rPr lang="fr-CA">
                <a:solidFill>
                  <a:schemeClr val="bg1"/>
                </a:solidFill>
                <a:latin typeface="Century Gothic" panose="020B0502020202020204" pitchFamily="34" charset="0"/>
              </a:rPr>
              <a:t>Transfer Payments</a:t>
            </a:r>
            <a:endParaRPr lang="en-CA">
              <a:solidFill>
                <a:schemeClr val="bg1"/>
              </a:solidFill>
              <a:latin typeface="Century Gothic" panose="020B0502020202020204" pitchFamily="34" charset="0"/>
            </a:endParaRPr>
          </a:p>
        </p:txBody>
      </p:sp>
      <p:sp>
        <p:nvSpPr>
          <p:cNvPr id="3" name="Content Placeholder 2"/>
          <p:cNvSpPr>
            <a:spLocks noGrp="1"/>
          </p:cNvSpPr>
          <p:nvPr>
            <p:ph idx="1"/>
          </p:nvPr>
        </p:nvSpPr>
        <p:spPr>
          <a:xfrm>
            <a:off x="838200" y="1668172"/>
            <a:ext cx="10515600" cy="2505346"/>
          </a:xfrm>
        </p:spPr>
        <p:txBody>
          <a:bodyPr>
            <a:normAutofit/>
          </a:bodyPr>
          <a:lstStyle/>
          <a:p>
            <a:pPr marL="0" indent="0">
              <a:lnSpc>
                <a:spcPct val="100000"/>
              </a:lnSpc>
              <a:spcBef>
                <a:spcPts val="0"/>
              </a:spcBef>
              <a:buNone/>
            </a:pPr>
            <a:r>
              <a:rPr lang="en-CA" sz="3900" dirty="0">
                <a:latin typeface="Century Gothic" panose="020B0502020202020204" pitchFamily="34" charset="0"/>
              </a:rPr>
              <a:t>What is a Transfer Payment</a:t>
            </a:r>
          </a:p>
          <a:p>
            <a:pPr marL="0" indent="0">
              <a:lnSpc>
                <a:spcPct val="100000"/>
              </a:lnSpc>
              <a:spcBef>
                <a:spcPts val="0"/>
              </a:spcBef>
              <a:buNone/>
            </a:pPr>
            <a:endParaRPr lang="en-CA" sz="1600" dirty="0" smtClean="0">
              <a:latin typeface="Century Gothic" panose="020B0502020202020204" pitchFamily="34" charset="0"/>
            </a:endParaRPr>
          </a:p>
          <a:p>
            <a:pPr marL="0" indent="0">
              <a:lnSpc>
                <a:spcPct val="100000"/>
              </a:lnSpc>
              <a:spcBef>
                <a:spcPts val="0"/>
              </a:spcBef>
              <a:buNone/>
            </a:pPr>
            <a:r>
              <a:rPr lang="en-CA" sz="1600" dirty="0" smtClean="0">
                <a:latin typeface="Century Gothic" panose="020B0502020202020204" pitchFamily="34" charset="0"/>
              </a:rPr>
              <a:t>Grants </a:t>
            </a:r>
            <a:r>
              <a:rPr lang="en-CA" sz="1600" dirty="0">
                <a:latin typeface="Century Gothic" panose="020B0502020202020204" pitchFamily="34" charset="0"/>
              </a:rPr>
              <a:t>and contributions are part of a category of federal expenditures called “</a:t>
            </a:r>
            <a:r>
              <a:rPr lang="en-CA" sz="1600" i="1" dirty="0">
                <a:latin typeface="Century Gothic" panose="020B0502020202020204" pitchFamily="34" charset="0"/>
              </a:rPr>
              <a:t>transfer payments”</a:t>
            </a:r>
            <a:r>
              <a:rPr lang="en-CA" sz="1600" b="1" dirty="0">
                <a:latin typeface="Century Gothic" panose="020B0502020202020204" pitchFamily="34" charset="0"/>
              </a:rPr>
              <a:t>.</a:t>
            </a:r>
          </a:p>
          <a:p>
            <a:pPr marL="0" indent="0">
              <a:lnSpc>
                <a:spcPct val="100000"/>
              </a:lnSpc>
              <a:spcBef>
                <a:spcPts val="0"/>
              </a:spcBef>
              <a:buNone/>
            </a:pPr>
            <a:endParaRPr lang="en-CA" sz="1600" dirty="0" smtClean="0">
              <a:latin typeface="Century Gothic" panose="020B0502020202020204" pitchFamily="34" charset="0"/>
            </a:endParaRPr>
          </a:p>
          <a:p>
            <a:pPr marL="0" indent="0">
              <a:lnSpc>
                <a:spcPct val="100000"/>
              </a:lnSpc>
              <a:spcBef>
                <a:spcPts val="0"/>
              </a:spcBef>
              <a:buNone/>
            </a:pPr>
            <a:r>
              <a:rPr lang="en-CA" sz="1600" dirty="0" smtClean="0">
                <a:latin typeface="Century Gothic" panose="020B0502020202020204" pitchFamily="34" charset="0"/>
              </a:rPr>
              <a:t>Transfer </a:t>
            </a:r>
            <a:r>
              <a:rPr lang="en-CA" sz="1600" dirty="0">
                <a:latin typeface="Century Gothic" panose="020B0502020202020204" pitchFamily="34" charset="0"/>
              </a:rPr>
              <a:t>payments are</a:t>
            </a:r>
            <a:r>
              <a:rPr lang="en-CA" sz="1600" b="1" dirty="0">
                <a:latin typeface="Century Gothic" panose="020B0502020202020204" pitchFamily="34" charset="0"/>
              </a:rPr>
              <a:t> monetary payments or transfers of goods, services or assets, from the federal government to individuals and to organizations </a:t>
            </a:r>
            <a:r>
              <a:rPr lang="en-CA" sz="1600" dirty="0">
                <a:latin typeface="Century Gothic" panose="020B0502020202020204" pitchFamily="34" charset="0"/>
              </a:rPr>
              <a:t>of various types, including businesses or other governments. The federal </a:t>
            </a:r>
            <a:r>
              <a:rPr lang="en-CA" sz="1600" b="1" dirty="0">
                <a:latin typeface="Century Gothic" panose="020B0502020202020204" pitchFamily="34" charset="0"/>
              </a:rPr>
              <a:t>government does not </a:t>
            </a:r>
            <a:r>
              <a:rPr lang="en-CA" sz="1600" b="1" dirty="0" smtClean="0">
                <a:latin typeface="Century Gothic" panose="020B0502020202020204" pitchFamily="34" charset="0"/>
              </a:rPr>
              <a:t>receive </a:t>
            </a:r>
            <a:r>
              <a:rPr lang="en-CA" sz="1600" b="1" dirty="0">
                <a:latin typeface="Century Gothic" panose="020B0502020202020204" pitchFamily="34" charset="0"/>
              </a:rPr>
              <a:t>goods or services in return</a:t>
            </a:r>
            <a:r>
              <a:rPr lang="en-CA" sz="1600" dirty="0">
                <a:latin typeface="Century Gothic" panose="020B0502020202020204" pitchFamily="34" charset="0"/>
              </a:rPr>
              <a:t>. </a:t>
            </a:r>
          </a:p>
        </p:txBody>
      </p:sp>
      <p:pic>
        <p:nvPicPr>
          <p:cNvPr id="5" name="Picture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pic>
        <p:nvPicPr>
          <p:cNvPr id="37" name="Picture 36"/>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89791" y="4199026"/>
            <a:ext cx="2616944" cy="2623031"/>
          </a:xfrm>
          <a:prstGeom prst="rect">
            <a:avLst/>
          </a:prstGeom>
        </p:spPr>
      </p:pic>
    </p:spTree>
    <p:extLst>
      <p:ext uri="{BB962C8B-B14F-4D97-AF65-F5344CB8AC3E}">
        <p14:creationId xmlns:p14="http://schemas.microsoft.com/office/powerpoint/2010/main" val="192325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86748" y="4259484"/>
            <a:ext cx="2562573" cy="2562573"/>
          </a:xfrm>
          <a:prstGeom prst="rect">
            <a:avLst/>
          </a:prstGeom>
        </p:spPr>
      </p:pic>
      <p:sp>
        <p:nvSpPr>
          <p:cNvPr id="2" name="Title 1"/>
          <p:cNvSpPr>
            <a:spLocks noGrp="1"/>
          </p:cNvSpPr>
          <p:nvPr>
            <p:ph type="title"/>
          </p:nvPr>
        </p:nvSpPr>
        <p:spPr/>
        <p:txBody>
          <a:bodyPr>
            <a:normAutofit/>
          </a:bodyPr>
          <a:lstStyle/>
          <a:p>
            <a:r>
              <a:rPr lang="en-CA">
                <a:solidFill>
                  <a:schemeClr val="bg1"/>
                </a:solidFill>
                <a:latin typeface="Century Gothic" panose="020B0502020202020204" pitchFamily="34" charset="0"/>
              </a:rPr>
              <a:t>Why Transfer Payments?</a:t>
            </a:r>
          </a:p>
        </p:txBody>
      </p:sp>
      <p:sp>
        <p:nvSpPr>
          <p:cNvPr id="3" name="Content Placeholder 2"/>
          <p:cNvSpPr>
            <a:spLocks noGrp="1"/>
          </p:cNvSpPr>
          <p:nvPr>
            <p:ph idx="1"/>
          </p:nvPr>
        </p:nvSpPr>
        <p:spPr>
          <a:xfrm>
            <a:off x="838200" y="1675150"/>
            <a:ext cx="10515600" cy="4351338"/>
          </a:xfrm>
        </p:spPr>
        <p:txBody>
          <a:bodyPr>
            <a:normAutofit/>
          </a:bodyPr>
          <a:lstStyle/>
          <a:p>
            <a:pPr marL="0" indent="0">
              <a:lnSpc>
                <a:spcPct val="100000"/>
              </a:lnSpc>
              <a:spcBef>
                <a:spcPts val="0"/>
              </a:spcBef>
              <a:buNone/>
            </a:pPr>
            <a:r>
              <a:rPr lang="fr-CA" sz="3900" dirty="0" err="1">
                <a:latin typeface="Century Gothic" panose="020B0502020202020204" pitchFamily="34" charset="0"/>
              </a:rPr>
              <a:t>Why</a:t>
            </a:r>
            <a:r>
              <a:rPr lang="fr-CA" sz="3900" dirty="0">
                <a:latin typeface="Century Gothic" panose="020B0502020202020204" pitchFamily="34" charset="0"/>
              </a:rPr>
              <a:t> Transfer </a:t>
            </a:r>
            <a:r>
              <a:rPr lang="fr-CA" sz="3900" dirty="0" err="1">
                <a:latin typeface="Century Gothic" panose="020B0502020202020204" pitchFamily="34" charset="0"/>
              </a:rPr>
              <a:t>Payments</a:t>
            </a:r>
            <a:r>
              <a:rPr lang="fr-CA" sz="3900" dirty="0">
                <a:latin typeface="Century Gothic" panose="020B0502020202020204" pitchFamily="34" charset="0"/>
              </a:rPr>
              <a:t>?</a:t>
            </a:r>
            <a:endParaRPr lang="en-CA" sz="3900" dirty="0">
              <a:latin typeface="Century Gothic" panose="020B0502020202020204" pitchFamily="34" charset="0"/>
            </a:endParaRPr>
          </a:p>
          <a:p>
            <a:pPr marL="0" indent="0">
              <a:lnSpc>
                <a:spcPct val="100000"/>
              </a:lnSpc>
              <a:spcBef>
                <a:spcPts val="0"/>
              </a:spcBef>
              <a:buNone/>
            </a:pPr>
            <a:endParaRPr lang="en-CA" sz="1600" dirty="0" smtClean="0">
              <a:latin typeface="Century Gothic" panose="020B0502020202020204" pitchFamily="34" charset="0"/>
            </a:endParaRPr>
          </a:p>
          <a:p>
            <a:pPr marL="0" indent="0">
              <a:lnSpc>
                <a:spcPct val="100000"/>
              </a:lnSpc>
              <a:spcBef>
                <a:spcPts val="0"/>
              </a:spcBef>
              <a:buNone/>
            </a:pPr>
            <a:r>
              <a:rPr lang="en-CA" sz="1600" dirty="0" smtClean="0">
                <a:latin typeface="Century Gothic" panose="020B0502020202020204" pitchFamily="34" charset="0"/>
              </a:rPr>
              <a:t>Transfer </a:t>
            </a:r>
            <a:r>
              <a:rPr lang="en-CA" sz="1600" dirty="0">
                <a:latin typeface="Century Gothic" panose="020B0502020202020204" pitchFamily="34" charset="0"/>
              </a:rPr>
              <a:t>payments are a key instrument in furthering the government’s broad policy objectives. They represent </a:t>
            </a:r>
            <a:r>
              <a:rPr lang="en-CA" sz="1600" b="1" dirty="0">
                <a:latin typeface="Century Gothic" panose="020B0502020202020204" pitchFamily="34" charset="0"/>
              </a:rPr>
              <a:t>one third of all discretionary spending</a:t>
            </a:r>
            <a:r>
              <a:rPr lang="en-CA" sz="1600" dirty="0">
                <a:latin typeface="Century Gothic" panose="020B0502020202020204" pitchFamily="34" charset="0"/>
              </a:rPr>
              <a:t>. </a:t>
            </a:r>
            <a:r>
              <a:rPr lang="fr-CA" sz="1600" dirty="0">
                <a:latin typeface="Century Gothic" panose="020B0502020202020204" pitchFamily="34" charset="0"/>
              </a:rPr>
              <a:t>Transfer </a:t>
            </a:r>
            <a:r>
              <a:rPr lang="fr-CA" sz="1600" dirty="0" err="1">
                <a:latin typeface="Century Gothic" panose="020B0502020202020204" pitchFamily="34" charset="0"/>
              </a:rPr>
              <a:t>payments</a:t>
            </a:r>
            <a:r>
              <a:rPr lang="fr-CA" sz="1600" dirty="0">
                <a:latin typeface="Century Gothic" panose="020B0502020202020204" pitchFamily="34" charset="0"/>
              </a:rPr>
              <a:t> are</a:t>
            </a:r>
            <a:r>
              <a:rPr lang="fr-CA" sz="1600" dirty="0" smtClean="0">
                <a:latin typeface="Century Gothic" panose="020B0502020202020204" pitchFamily="34" charset="0"/>
              </a:rPr>
              <a:t>:</a:t>
            </a:r>
          </a:p>
          <a:p>
            <a:pPr marL="0" indent="0">
              <a:lnSpc>
                <a:spcPct val="100000"/>
              </a:lnSpc>
              <a:spcBef>
                <a:spcPts val="0"/>
              </a:spcBef>
              <a:buNone/>
            </a:pPr>
            <a:endParaRPr lang="en-CA" sz="1600" dirty="0">
              <a:latin typeface="Century Gothic" panose="020B0502020202020204" pitchFamily="34" charset="0"/>
            </a:endParaRPr>
          </a:p>
          <a:p>
            <a:pPr lvl="1" indent="0">
              <a:lnSpc>
                <a:spcPct val="100000"/>
              </a:lnSpc>
            </a:pPr>
            <a:r>
              <a:rPr lang="en-CA" sz="1600" dirty="0">
                <a:latin typeface="Century Gothic" panose="020B0502020202020204" pitchFamily="34" charset="0"/>
              </a:rPr>
              <a:t>managed with integrity, transparency and accountability in a manner that is sensitive to risks; </a:t>
            </a:r>
          </a:p>
          <a:p>
            <a:pPr lvl="1" indent="0">
              <a:lnSpc>
                <a:spcPct val="100000"/>
              </a:lnSpc>
            </a:pPr>
            <a:r>
              <a:rPr lang="en-CA" sz="1600" dirty="0">
                <a:latin typeface="Century Gothic" panose="020B0502020202020204" pitchFamily="34" charset="0"/>
              </a:rPr>
              <a:t>citizen- and recipient-focused; and </a:t>
            </a:r>
          </a:p>
          <a:p>
            <a:pPr lvl="1" indent="0">
              <a:lnSpc>
                <a:spcPct val="100000"/>
              </a:lnSpc>
            </a:pPr>
            <a:r>
              <a:rPr lang="en-CA" sz="1600" dirty="0">
                <a:latin typeface="Century Gothic" panose="020B0502020202020204" pitchFamily="34" charset="0"/>
              </a:rPr>
              <a:t>designed and delivered to address government priorities in achieving results for Canadians.</a:t>
            </a:r>
          </a:p>
          <a:p>
            <a:pPr indent="0"/>
            <a:endParaRPr lang="en-C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5BE7210-88B9-4717-B977-BCA54B84A803}" type="slidenum">
              <a:rPr lang="en-CA" smtClean="0"/>
              <a:t>4</a:t>
            </a:fld>
            <a:endParaRPr lang="en-CA"/>
          </a:p>
        </p:txBody>
      </p:sp>
      <p:sp>
        <p:nvSpPr>
          <p:cNvPr id="26" name="Round Same Side Corner Rectangle 25"/>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a:solidFill>
                  <a:schemeClr val="bg1"/>
                </a:solidFill>
                <a:latin typeface="Century Gothic" panose="020B0502020202020204" pitchFamily="34" charset="0"/>
              </a:rPr>
              <a:t>Transfer Payments</a:t>
            </a:r>
            <a:endParaRPr lang="en-CA">
              <a:solidFill>
                <a:schemeClr val="bg1"/>
              </a:solidFill>
              <a:latin typeface="Century Gothic" panose="020B0502020202020204" pitchFamily="34" charset="0"/>
            </a:endParaRPr>
          </a:p>
        </p:txBody>
      </p:sp>
      <p:pic>
        <p:nvPicPr>
          <p:cNvPr id="28" name="Picture 2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Tree>
    <p:extLst>
      <p:ext uri="{BB962C8B-B14F-4D97-AF65-F5344CB8AC3E}">
        <p14:creationId xmlns:p14="http://schemas.microsoft.com/office/powerpoint/2010/main" val="408030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66960"/>
            <a:ext cx="10515600" cy="4351338"/>
          </a:xfrm>
        </p:spPr>
        <p:txBody>
          <a:bodyPr/>
          <a:lstStyle/>
          <a:p>
            <a:pPr marL="0" indent="0">
              <a:buNone/>
            </a:pPr>
            <a:r>
              <a:rPr lang="fr-CA" sz="3900" dirty="0" smtClean="0">
                <a:latin typeface="Century Gothic" panose="020B0502020202020204" pitchFamily="34" charset="0"/>
              </a:rPr>
              <a:t>Grants</a:t>
            </a:r>
            <a:endParaRPr lang="en-CA" sz="3900" dirty="0" smtClean="0">
              <a:latin typeface="Century Gothic" panose="020B0502020202020204" pitchFamily="34" charset="0"/>
            </a:endParaRPr>
          </a:p>
          <a:p>
            <a:pPr marL="457200" lvl="1" indent="0">
              <a:lnSpc>
                <a:spcPct val="150000"/>
              </a:lnSpc>
              <a:buNone/>
            </a:pPr>
            <a:r>
              <a:rPr lang="en-CA" sz="1600" dirty="0" smtClean="0">
                <a:latin typeface="Century Gothic" panose="020B0502020202020204" pitchFamily="34" charset="0"/>
              </a:rPr>
              <a:t>Grants are </a:t>
            </a:r>
            <a:r>
              <a:rPr lang="en-CA" sz="1600" b="1" dirty="0" smtClean="0">
                <a:latin typeface="Century Gothic" panose="020B0502020202020204" pitchFamily="34" charset="0"/>
              </a:rPr>
              <a:t>unconditional transfer payments</a:t>
            </a:r>
            <a:r>
              <a:rPr lang="en-CA" sz="1600" dirty="0" smtClean="0">
                <a:latin typeface="Century Gothic" panose="020B0502020202020204" pitchFamily="34" charset="0"/>
              </a:rPr>
              <a:t>. This means that if an individual or organization meets the eligibility criteria for a grant, the appropriate payment can be made without requiring the recipient to meet any other conditions.</a:t>
            </a:r>
            <a:r>
              <a:rPr lang="fr-CA" sz="1600" dirty="0" smtClean="0">
                <a:latin typeface="Century Gothic" panose="020B0502020202020204" pitchFamily="34" charset="0"/>
              </a:rPr>
              <a:t> </a:t>
            </a:r>
            <a:r>
              <a:rPr lang="en-CA" sz="1600" dirty="0" smtClean="0">
                <a:latin typeface="Century Gothic" panose="020B0502020202020204" pitchFamily="34" charset="0"/>
              </a:rPr>
              <a:t>A grant recipient must provide proof of continued eligibility for a multi-year grant and may be required to report on results achieved. </a:t>
            </a:r>
          </a:p>
          <a:p>
            <a:endParaRPr lang="en-CA" dirty="0"/>
          </a:p>
        </p:txBody>
      </p:sp>
      <p:sp>
        <p:nvSpPr>
          <p:cNvPr id="4" name="Slide Number Placeholder 3"/>
          <p:cNvSpPr>
            <a:spLocks noGrp="1"/>
          </p:cNvSpPr>
          <p:nvPr>
            <p:ph type="sldNum" sz="quarter" idx="12"/>
          </p:nvPr>
        </p:nvSpPr>
        <p:spPr/>
        <p:txBody>
          <a:bodyPr/>
          <a:lstStyle/>
          <a:p>
            <a:fld id="{35BE7210-88B9-4717-B977-BCA54B84A803}" type="slidenum">
              <a:rPr lang="en-CA" smtClean="0"/>
              <a:t>5</a:t>
            </a:fld>
            <a:endParaRPr lang="en-CA"/>
          </a:p>
        </p:txBody>
      </p:sp>
      <p:sp>
        <p:nvSpPr>
          <p:cNvPr id="17" name="Round Same Side Corner Rectangle 16"/>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p:cNvSpPr>
            <a:spLocks noGrp="1"/>
          </p:cNvSpPr>
          <p:nvPr>
            <p:ph type="title"/>
          </p:nvPr>
        </p:nvSpPr>
        <p:spPr>
          <a:xfrm>
            <a:off x="838200" y="541397"/>
            <a:ext cx="10515600" cy="1325563"/>
          </a:xfrm>
        </p:spPr>
        <p:txBody>
          <a:bodyPr/>
          <a:lstStyle/>
          <a:p>
            <a:r>
              <a:rPr lang="fr-CA">
                <a:solidFill>
                  <a:schemeClr val="bg1"/>
                </a:solidFill>
                <a:latin typeface="Century Gothic" panose="020B0502020202020204" pitchFamily="34" charset="0"/>
              </a:rPr>
              <a:t>Transfer Payments</a:t>
            </a:r>
            <a:endParaRPr lang="en-CA">
              <a:solidFill>
                <a:schemeClr val="bg1"/>
              </a:solidFill>
              <a:latin typeface="Century Gothic" panose="020B0502020202020204" pitchFamily="34" charset="0"/>
            </a:endParaRPr>
          </a:p>
        </p:txBody>
      </p:sp>
      <p:pic>
        <p:nvPicPr>
          <p:cNvPr id="19" name="Picture 18"/>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pic>
        <p:nvPicPr>
          <p:cNvPr id="21" name="Picture 20"/>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89791" y="4199026"/>
            <a:ext cx="2616944" cy="2623031"/>
          </a:xfrm>
          <a:prstGeom prst="rect">
            <a:avLst/>
          </a:prstGeom>
        </p:spPr>
      </p:pic>
    </p:spTree>
    <p:extLst>
      <p:ext uri="{BB962C8B-B14F-4D97-AF65-F5344CB8AC3E}">
        <p14:creationId xmlns:p14="http://schemas.microsoft.com/office/powerpoint/2010/main" val="203032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817"/>
          </a:xfrm>
        </p:spPr>
        <p:txBody>
          <a:bodyPr>
            <a:normAutofit/>
          </a:bodyPr>
          <a:lstStyle/>
          <a:p>
            <a:pPr marL="0" indent="0">
              <a:buNone/>
            </a:pPr>
            <a:r>
              <a:rPr lang="en-CA" sz="3900" dirty="0">
                <a:latin typeface="Century Gothic" panose="020B0502020202020204" pitchFamily="34" charset="0"/>
              </a:rPr>
              <a:t>Contributions</a:t>
            </a:r>
          </a:p>
          <a:p>
            <a:pPr marL="457200" lvl="1" indent="0">
              <a:lnSpc>
                <a:spcPct val="160000"/>
              </a:lnSpc>
              <a:buNone/>
            </a:pPr>
            <a:r>
              <a:rPr lang="en-CA" sz="1600" dirty="0">
                <a:latin typeface="Century Gothic" panose="020B0502020202020204" pitchFamily="34" charset="0"/>
              </a:rPr>
              <a:t>Contributions are transfer payments that are </a:t>
            </a:r>
            <a:r>
              <a:rPr lang="en-CA" sz="1600" b="1" dirty="0">
                <a:latin typeface="Century Gothic" panose="020B0502020202020204" pitchFamily="34" charset="0"/>
              </a:rPr>
              <a:t>subject to performance conditions specified in a contribution agreement</a:t>
            </a:r>
            <a:r>
              <a:rPr lang="en-CA" sz="1600" dirty="0">
                <a:latin typeface="Century Gothic" panose="020B0502020202020204" pitchFamily="34" charset="0"/>
              </a:rPr>
              <a:t>. The recipient must continue to show that these performance conditions are being met in order to be reimbursed for specific costs over the life of the agreement. The government can audit the recipients' use of contributions.</a:t>
            </a:r>
          </a:p>
        </p:txBody>
      </p:sp>
      <p:sp>
        <p:nvSpPr>
          <p:cNvPr id="18" name="Round Same Side Corner Rectangle 17"/>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a:solidFill>
                  <a:schemeClr val="bg1"/>
                </a:solidFill>
                <a:latin typeface="Century Gothic" panose="020B0502020202020204" pitchFamily="34" charset="0"/>
              </a:rPr>
              <a:t>Transfer Payments</a:t>
            </a:r>
            <a:endParaRPr lang="en-CA">
              <a:solidFill>
                <a:schemeClr val="bg1"/>
              </a:solidFill>
              <a:latin typeface="Century Gothic" panose="020B0502020202020204" pitchFamily="34" charset="0"/>
            </a:endParaRPr>
          </a:p>
        </p:txBody>
      </p:sp>
      <p:pic>
        <p:nvPicPr>
          <p:cNvPr id="21" name="Picture 2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pic>
        <p:nvPicPr>
          <p:cNvPr id="24" name="Picture 2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89791" y="4199026"/>
            <a:ext cx="2616944" cy="2623030"/>
          </a:xfrm>
          <a:prstGeom prst="rect">
            <a:avLst/>
          </a:prstGeom>
        </p:spPr>
      </p:pic>
      <p:pic>
        <p:nvPicPr>
          <p:cNvPr id="22" name="Picture 21"/>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55756" y="4611303"/>
            <a:ext cx="2085013" cy="1798476"/>
          </a:xfrm>
          <a:prstGeom prst="rect">
            <a:avLst/>
          </a:prstGeom>
        </p:spPr>
      </p:pic>
    </p:spTree>
    <p:extLst>
      <p:ext uri="{BB962C8B-B14F-4D97-AF65-F5344CB8AC3E}">
        <p14:creationId xmlns:p14="http://schemas.microsoft.com/office/powerpoint/2010/main" val="79069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7</a:t>
            </a:fld>
            <a:endParaRPr lang="en-CA"/>
          </a:p>
        </p:txBody>
      </p:sp>
      <p:sp>
        <p:nvSpPr>
          <p:cNvPr id="5" name="Round Same Side Corner Rectangle 4"/>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a:solidFill>
                  <a:schemeClr val="bg1"/>
                </a:solidFill>
                <a:latin typeface="Century Gothic" panose="020B0502020202020204" pitchFamily="34" charset="0"/>
              </a:rPr>
              <a:t>Transfer Payments</a:t>
            </a:r>
            <a:endParaRPr lang="en-CA">
              <a:solidFill>
                <a:schemeClr val="bg1"/>
              </a:solidFill>
              <a:latin typeface="Century Gothic" panose="020B0502020202020204" pitchFamily="34" charset="0"/>
            </a:endParaRPr>
          </a:p>
        </p:txBody>
      </p:sp>
      <p:pic>
        <p:nvPicPr>
          <p:cNvPr id="7" name="Picture 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640646774"/>
              </p:ext>
            </p:extLst>
          </p:nvPr>
        </p:nvGraphicFramePr>
        <p:xfrm>
          <a:off x="1127726" y="2286482"/>
          <a:ext cx="9900555" cy="4186889"/>
        </p:xfrm>
        <a:graphic>
          <a:graphicData uri="http://schemas.openxmlformats.org/drawingml/2006/table">
            <a:tbl>
              <a:tblPr firstRow="1" bandRow="1">
                <a:tableStyleId>{93296810-A885-4BE3-A3E7-6D5BEEA58F35}</a:tableStyleId>
              </a:tblPr>
              <a:tblGrid>
                <a:gridCol w="2270882">
                  <a:extLst>
                    <a:ext uri="{9D8B030D-6E8A-4147-A177-3AD203B41FA5}">
                      <a16:colId xmlns:a16="http://schemas.microsoft.com/office/drawing/2014/main" val="3000454538"/>
                    </a:ext>
                  </a:extLst>
                </a:gridCol>
                <a:gridCol w="3673741">
                  <a:extLst>
                    <a:ext uri="{9D8B030D-6E8A-4147-A177-3AD203B41FA5}">
                      <a16:colId xmlns:a16="http://schemas.microsoft.com/office/drawing/2014/main" val="3788345687"/>
                    </a:ext>
                  </a:extLst>
                </a:gridCol>
                <a:gridCol w="3955932">
                  <a:extLst>
                    <a:ext uri="{9D8B030D-6E8A-4147-A177-3AD203B41FA5}">
                      <a16:colId xmlns:a16="http://schemas.microsoft.com/office/drawing/2014/main" val="2566100459"/>
                    </a:ext>
                  </a:extLst>
                </a:gridCol>
              </a:tblGrid>
              <a:tr h="476972">
                <a:tc>
                  <a:txBody>
                    <a:bodyPr/>
                    <a:lstStyle/>
                    <a:p>
                      <a:pPr algn="ctr"/>
                      <a:endParaRPr lang="en-CA" sz="2400" b="1" dirty="0">
                        <a:latin typeface="Helvetica" panose="020B0604020202020204" pitchFamily="34" charset="0"/>
                        <a:cs typeface="Helvetica" panose="020B0604020202020204" pitchFamily="34" charset="0"/>
                      </a:endParaRPr>
                    </a:p>
                  </a:txBody>
                  <a:tcPr marL="91442" marR="91442" marT="45713" marB="45713"/>
                </a:tc>
                <a:tc>
                  <a:txBody>
                    <a:bodyPr/>
                    <a:lstStyle/>
                    <a:p>
                      <a:pPr algn="ctr"/>
                      <a:r>
                        <a:rPr lang="en-CA" sz="2400"/>
                        <a:t>Grants</a:t>
                      </a:r>
                      <a:endParaRPr lang="en-CA" sz="2400" b="1">
                        <a:latin typeface="Helvetica" panose="020B0604020202020204" pitchFamily="34" charset="0"/>
                        <a:cs typeface="Helvetica" panose="020B0604020202020204" pitchFamily="34" charset="0"/>
                      </a:endParaRPr>
                    </a:p>
                  </a:txBody>
                  <a:tcPr marL="91442" marR="91442" marT="45713" marB="45713"/>
                </a:tc>
                <a:tc>
                  <a:txBody>
                    <a:bodyPr/>
                    <a:lstStyle/>
                    <a:p>
                      <a:pPr algn="ctr"/>
                      <a:r>
                        <a:rPr lang="en-CA" sz="2400"/>
                        <a:t>Contributions</a:t>
                      </a:r>
                      <a:endParaRPr lang="en-CA" sz="2400" b="1">
                        <a:latin typeface="Helvetica" panose="020B0604020202020204" pitchFamily="34" charset="0"/>
                        <a:cs typeface="Helvetica" panose="020B0604020202020204" pitchFamily="34" charset="0"/>
                      </a:endParaRPr>
                    </a:p>
                  </a:txBody>
                  <a:tcPr marL="91442" marR="91442" marT="45713" marB="45713"/>
                </a:tc>
                <a:extLst>
                  <a:ext uri="{0D108BD9-81ED-4DB2-BD59-A6C34878D82A}">
                    <a16:rowId xmlns:a16="http://schemas.microsoft.com/office/drawing/2014/main" val="1619379697"/>
                  </a:ext>
                </a:extLst>
              </a:tr>
              <a:tr h="545803">
                <a:tc>
                  <a:txBody>
                    <a:bodyPr/>
                    <a:lstStyle/>
                    <a:p>
                      <a:r>
                        <a:rPr lang="en-CA" sz="2000" b="0" dirty="0" smtClean="0">
                          <a:solidFill>
                            <a:schemeClr val="tx1"/>
                          </a:solidFill>
                        </a:rPr>
                        <a:t>Basis of Payment</a:t>
                      </a:r>
                      <a:endParaRPr lang="en-CA" sz="2000" b="0" dirty="0">
                        <a:solidFill>
                          <a:schemeClr val="tx1"/>
                        </a:solidFill>
                      </a:endParaRPr>
                    </a:p>
                  </a:txBody>
                  <a:tcPr marL="91442" marR="91442" marT="45713" marB="45713" anchor="ctr"/>
                </a:tc>
                <a:tc>
                  <a:txBody>
                    <a:bodyPr/>
                    <a:lstStyle/>
                    <a:p>
                      <a:pPr algn="ctr"/>
                      <a:r>
                        <a:rPr lang="en-CA" sz="2000" b="0" dirty="0" smtClean="0">
                          <a:solidFill>
                            <a:schemeClr val="tx1"/>
                          </a:solidFill>
                        </a:rPr>
                        <a:t>pre-established eligibility criteria</a:t>
                      </a:r>
                      <a:endParaRPr lang="en-CA" sz="2000" b="0" dirty="0">
                        <a:solidFill>
                          <a:schemeClr val="tx1"/>
                        </a:solidFill>
                      </a:endParaRPr>
                    </a:p>
                  </a:txBody>
                  <a:tcPr marL="91442" marR="91442" marT="45713" marB="45713" anchor="ctr"/>
                </a:tc>
                <a:tc>
                  <a:txBody>
                    <a:bodyPr/>
                    <a:lstStyle/>
                    <a:p>
                      <a:pPr algn="ctr"/>
                      <a:r>
                        <a:rPr lang="en-CA" sz="2000" dirty="0" smtClean="0">
                          <a:solidFill>
                            <a:schemeClr val="tx1"/>
                          </a:solidFill>
                        </a:rPr>
                        <a:t>subject to conditions</a:t>
                      </a:r>
                      <a:endParaRPr lang="en-CA" sz="2000" dirty="0">
                        <a:solidFill>
                          <a:schemeClr val="tx1"/>
                        </a:solidFill>
                      </a:endParaRPr>
                    </a:p>
                  </a:txBody>
                  <a:tcPr marL="91442" marR="91442" marT="45713" marB="45713" anchor="ctr"/>
                </a:tc>
                <a:extLst>
                  <a:ext uri="{0D108BD9-81ED-4DB2-BD59-A6C34878D82A}">
                    <a16:rowId xmlns:a16="http://schemas.microsoft.com/office/drawing/2014/main" val="1586480531"/>
                  </a:ext>
                </a:extLst>
              </a:tr>
              <a:tr h="396226">
                <a:tc>
                  <a:txBody>
                    <a:bodyPr/>
                    <a:lstStyle/>
                    <a:p>
                      <a:r>
                        <a:rPr lang="en-CA" sz="2000" dirty="0"/>
                        <a:t>Risk</a:t>
                      </a:r>
                      <a:endParaRPr lang="en-CA" sz="2000" b="1" dirty="0"/>
                    </a:p>
                  </a:txBody>
                  <a:tcPr marL="91442" marR="91442" marT="45713" marB="45713" anchor="ctr"/>
                </a:tc>
                <a:tc>
                  <a:txBody>
                    <a:bodyPr/>
                    <a:lstStyle/>
                    <a:p>
                      <a:pPr algn="ctr"/>
                      <a:r>
                        <a:rPr lang="en-CA" sz="2000"/>
                        <a:t>lower</a:t>
                      </a:r>
                    </a:p>
                  </a:txBody>
                  <a:tcPr marL="91442" marR="91442" marT="45713" marB="45713" anchor="ctr"/>
                </a:tc>
                <a:tc>
                  <a:txBody>
                    <a:bodyPr/>
                    <a:lstStyle/>
                    <a:p>
                      <a:pPr algn="ctr"/>
                      <a:r>
                        <a:rPr lang="en-CA" sz="2000" dirty="0"/>
                        <a:t>higher</a:t>
                      </a:r>
                    </a:p>
                  </a:txBody>
                  <a:tcPr marL="91442" marR="91442" marT="45713" marB="45713" anchor="ctr"/>
                </a:tc>
                <a:extLst>
                  <a:ext uri="{0D108BD9-81ED-4DB2-BD59-A6C34878D82A}">
                    <a16:rowId xmlns:a16="http://schemas.microsoft.com/office/drawing/2014/main" val="436353736"/>
                  </a:ext>
                </a:extLst>
              </a:tr>
              <a:tr h="537123">
                <a:tc>
                  <a:txBody>
                    <a:bodyPr/>
                    <a:lstStyle/>
                    <a:p>
                      <a:r>
                        <a:rPr lang="en-CA" sz="2000" dirty="0"/>
                        <a:t>Activities</a:t>
                      </a:r>
                      <a:endParaRPr lang="en-CA" sz="2000" b="1" dirty="0"/>
                    </a:p>
                  </a:txBody>
                  <a:tcPr marL="91442" marR="91442" marT="45713" marB="45713" anchor="ctr"/>
                </a:tc>
                <a:tc>
                  <a:txBody>
                    <a:bodyPr/>
                    <a:lstStyle/>
                    <a:p>
                      <a:pPr algn="ctr"/>
                      <a:r>
                        <a:rPr lang="en-CA" sz="2000"/>
                        <a:t>simple / straightforward</a:t>
                      </a:r>
                    </a:p>
                  </a:txBody>
                  <a:tcPr marL="91442" marR="91442" marT="45713" marB="45713" anchor="ctr"/>
                </a:tc>
                <a:tc>
                  <a:txBody>
                    <a:bodyPr/>
                    <a:lstStyle/>
                    <a:p>
                      <a:pPr algn="ctr"/>
                      <a:r>
                        <a:rPr lang="en-CA" sz="2000"/>
                        <a:t>complex</a:t>
                      </a:r>
                    </a:p>
                  </a:txBody>
                  <a:tcPr marL="91442" marR="91442" marT="45713" marB="45713" anchor="ctr"/>
                </a:tc>
                <a:extLst>
                  <a:ext uri="{0D108BD9-81ED-4DB2-BD59-A6C34878D82A}">
                    <a16:rowId xmlns:a16="http://schemas.microsoft.com/office/drawing/2014/main" val="1734468366"/>
                  </a:ext>
                </a:extLst>
              </a:tr>
              <a:tr h="396226">
                <a:tc>
                  <a:txBody>
                    <a:bodyPr/>
                    <a:lstStyle/>
                    <a:p>
                      <a:r>
                        <a:rPr lang="en-CA" sz="2000"/>
                        <a:t>Partners</a:t>
                      </a:r>
                      <a:endParaRPr lang="en-CA" sz="2000" b="1"/>
                    </a:p>
                  </a:txBody>
                  <a:tcPr marL="91442" marR="91442" marT="45713" marB="45713" anchor="ctr"/>
                </a:tc>
                <a:tc>
                  <a:txBody>
                    <a:bodyPr/>
                    <a:lstStyle/>
                    <a:p>
                      <a:pPr algn="ctr"/>
                      <a:r>
                        <a:rPr lang="en-CA" sz="2000"/>
                        <a:t>none / few</a:t>
                      </a:r>
                    </a:p>
                  </a:txBody>
                  <a:tcPr marL="91442" marR="91442" marT="45713" marB="45713" anchor="ctr"/>
                </a:tc>
                <a:tc>
                  <a:txBody>
                    <a:bodyPr/>
                    <a:lstStyle/>
                    <a:p>
                      <a:pPr algn="ctr"/>
                      <a:r>
                        <a:rPr lang="en-CA" sz="2000"/>
                        <a:t>many</a:t>
                      </a:r>
                    </a:p>
                  </a:txBody>
                  <a:tcPr marL="91442" marR="91442" marT="45713" marB="45713" anchor="ctr"/>
                </a:tc>
                <a:extLst>
                  <a:ext uri="{0D108BD9-81ED-4DB2-BD59-A6C34878D82A}">
                    <a16:rowId xmlns:a16="http://schemas.microsoft.com/office/drawing/2014/main" val="1578198181"/>
                  </a:ext>
                </a:extLst>
              </a:tr>
              <a:tr h="396226">
                <a:tc>
                  <a:txBody>
                    <a:bodyPr/>
                    <a:lstStyle/>
                    <a:p>
                      <a:r>
                        <a:rPr lang="en-CA" sz="2000"/>
                        <a:t>Funding</a:t>
                      </a:r>
                      <a:endParaRPr lang="en-CA" sz="2000" b="1"/>
                    </a:p>
                  </a:txBody>
                  <a:tcPr marL="91442" marR="91442" marT="45713" marB="45713" anchor="ctr"/>
                </a:tc>
                <a:tc>
                  <a:txBody>
                    <a:bodyPr/>
                    <a:lstStyle/>
                    <a:p>
                      <a:pPr algn="ctr"/>
                      <a:r>
                        <a:rPr lang="en-CA" sz="2000"/>
                        <a:t>$</a:t>
                      </a:r>
                    </a:p>
                  </a:txBody>
                  <a:tcPr marL="91442" marR="91442" marT="45713" marB="45713" anchor="ctr"/>
                </a:tc>
                <a:tc>
                  <a:txBody>
                    <a:bodyPr/>
                    <a:lstStyle/>
                    <a:p>
                      <a:pPr algn="ctr"/>
                      <a:r>
                        <a:rPr lang="en-CA" sz="2000" dirty="0"/>
                        <a:t>$$$$$</a:t>
                      </a:r>
                    </a:p>
                  </a:txBody>
                  <a:tcPr marL="91442" marR="91442" marT="45713" marB="45713" anchor="ctr"/>
                </a:tc>
                <a:extLst>
                  <a:ext uri="{0D108BD9-81ED-4DB2-BD59-A6C34878D82A}">
                    <a16:rowId xmlns:a16="http://schemas.microsoft.com/office/drawing/2014/main" val="1218411143"/>
                  </a:ext>
                </a:extLst>
              </a:tr>
              <a:tr h="451531">
                <a:tc>
                  <a:txBody>
                    <a:bodyPr/>
                    <a:lstStyle/>
                    <a:p>
                      <a:r>
                        <a:rPr lang="en-CA" sz="2000"/>
                        <a:t>Progress Reporting</a:t>
                      </a:r>
                      <a:endParaRPr lang="en-CA" sz="2000" b="1"/>
                    </a:p>
                  </a:txBody>
                  <a:tcPr marL="91442" marR="91442" marT="45713" marB="45713" anchor="ctr"/>
                </a:tc>
                <a:tc>
                  <a:txBody>
                    <a:bodyPr/>
                    <a:lstStyle/>
                    <a:p>
                      <a:pPr algn="ctr"/>
                      <a:r>
                        <a:rPr lang="en-CA" sz="2000" dirty="0"/>
                        <a:t>less</a:t>
                      </a:r>
                    </a:p>
                  </a:txBody>
                  <a:tcPr marL="91442" marR="91442" marT="45713" marB="45713" anchor="ctr"/>
                </a:tc>
                <a:tc>
                  <a:txBody>
                    <a:bodyPr/>
                    <a:lstStyle/>
                    <a:p>
                      <a:pPr algn="ctr"/>
                      <a:r>
                        <a:rPr lang="en-CA" sz="2000"/>
                        <a:t>more</a:t>
                      </a:r>
                    </a:p>
                  </a:txBody>
                  <a:tcPr marL="91442" marR="91442" marT="45713" marB="45713" anchor="ctr"/>
                </a:tc>
                <a:extLst>
                  <a:ext uri="{0D108BD9-81ED-4DB2-BD59-A6C34878D82A}">
                    <a16:rowId xmlns:a16="http://schemas.microsoft.com/office/drawing/2014/main" val="3036622978"/>
                  </a:ext>
                </a:extLst>
              </a:tr>
              <a:tr h="526759">
                <a:tc>
                  <a:txBody>
                    <a:bodyPr/>
                    <a:lstStyle/>
                    <a:p>
                      <a:r>
                        <a:rPr lang="en-CA" sz="2000"/>
                        <a:t>Financial Reporting</a:t>
                      </a:r>
                      <a:endParaRPr lang="en-CA" sz="2000" b="1"/>
                    </a:p>
                  </a:txBody>
                  <a:tcPr marL="91442" marR="91442" marT="45713" marB="45713" anchor="ctr"/>
                </a:tc>
                <a:tc>
                  <a:txBody>
                    <a:bodyPr/>
                    <a:lstStyle/>
                    <a:p>
                      <a:pPr algn="ctr"/>
                      <a:r>
                        <a:rPr lang="en-CA" sz="2000" dirty="0"/>
                        <a:t>not normally</a:t>
                      </a:r>
                    </a:p>
                  </a:txBody>
                  <a:tcPr marL="91442" marR="91442" marT="45713" marB="45713" anchor="ctr"/>
                </a:tc>
                <a:tc>
                  <a:txBody>
                    <a:bodyPr/>
                    <a:lstStyle/>
                    <a:p>
                      <a:pPr algn="ctr"/>
                      <a:r>
                        <a:rPr lang="en-CA" sz="2000" dirty="0" smtClean="0"/>
                        <a:t>more</a:t>
                      </a:r>
                      <a:endParaRPr lang="en-CA" sz="2000" dirty="0"/>
                    </a:p>
                  </a:txBody>
                  <a:tcPr marL="91442" marR="91442" marT="45713" marB="45713" anchor="ctr"/>
                </a:tc>
                <a:extLst>
                  <a:ext uri="{0D108BD9-81ED-4DB2-BD59-A6C34878D82A}">
                    <a16:rowId xmlns:a16="http://schemas.microsoft.com/office/drawing/2014/main" val="3090012856"/>
                  </a:ext>
                </a:extLst>
              </a:tr>
              <a:tr h="460023">
                <a:tc>
                  <a:txBody>
                    <a:bodyPr/>
                    <a:lstStyle/>
                    <a:p>
                      <a:r>
                        <a:rPr lang="en-CA" sz="2000" b="0" dirty="0" smtClean="0">
                          <a:solidFill>
                            <a:schemeClr val="tx1"/>
                          </a:solidFill>
                        </a:rPr>
                        <a:t>Subject</a:t>
                      </a:r>
                      <a:r>
                        <a:rPr lang="en-CA" sz="2000" b="0" baseline="0" dirty="0" smtClean="0">
                          <a:solidFill>
                            <a:schemeClr val="tx1"/>
                          </a:solidFill>
                        </a:rPr>
                        <a:t> to A</a:t>
                      </a:r>
                      <a:r>
                        <a:rPr lang="en-CA" sz="2000" b="0" dirty="0" smtClean="0">
                          <a:solidFill>
                            <a:schemeClr val="tx1"/>
                          </a:solidFill>
                        </a:rPr>
                        <a:t>udit</a:t>
                      </a:r>
                      <a:endParaRPr lang="en-CA" sz="2000" b="0" dirty="0">
                        <a:solidFill>
                          <a:schemeClr val="tx1"/>
                        </a:solidFill>
                      </a:endParaRPr>
                    </a:p>
                  </a:txBody>
                  <a:tcPr marL="91442" marR="91442" marT="45713" marB="45713" anchor="ctr"/>
                </a:tc>
                <a:tc>
                  <a:txBody>
                    <a:bodyPr/>
                    <a:lstStyle/>
                    <a:p>
                      <a:pPr algn="ctr"/>
                      <a:r>
                        <a:rPr lang="en-CA" sz="2000" dirty="0" smtClean="0">
                          <a:solidFill>
                            <a:schemeClr val="tx1"/>
                          </a:solidFill>
                        </a:rPr>
                        <a:t>not normally</a:t>
                      </a:r>
                      <a:endParaRPr lang="en-CA" sz="2000" dirty="0">
                        <a:solidFill>
                          <a:schemeClr val="tx1"/>
                        </a:solidFill>
                      </a:endParaRPr>
                    </a:p>
                  </a:txBody>
                  <a:tcPr marL="91442" marR="91442" marT="45713" marB="45713" anchor="ctr"/>
                </a:tc>
                <a:tc>
                  <a:txBody>
                    <a:bodyPr/>
                    <a:lstStyle/>
                    <a:p>
                      <a:pPr algn="ctr"/>
                      <a:r>
                        <a:rPr lang="en-CA" sz="2000" dirty="0" smtClean="0">
                          <a:solidFill>
                            <a:schemeClr val="tx1"/>
                          </a:solidFill>
                        </a:rPr>
                        <a:t>more</a:t>
                      </a:r>
                      <a:endParaRPr lang="en-CA" sz="2000" dirty="0">
                        <a:solidFill>
                          <a:schemeClr val="tx1"/>
                        </a:solidFill>
                      </a:endParaRPr>
                    </a:p>
                  </a:txBody>
                  <a:tcPr marL="91442" marR="91442" marT="45713" marB="45713" anchor="ctr"/>
                </a:tc>
                <a:extLst>
                  <a:ext uri="{0D108BD9-81ED-4DB2-BD59-A6C34878D82A}">
                    <a16:rowId xmlns:a16="http://schemas.microsoft.com/office/drawing/2014/main" val="658889807"/>
                  </a:ext>
                </a:extLst>
              </a:tr>
            </a:tbl>
          </a:graphicData>
        </a:graphic>
      </p:graphicFrame>
    </p:spTree>
    <p:extLst>
      <p:ext uri="{BB962C8B-B14F-4D97-AF65-F5344CB8AC3E}">
        <p14:creationId xmlns:p14="http://schemas.microsoft.com/office/powerpoint/2010/main" val="298233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8</a:t>
            </a:fld>
            <a:endParaRPr lang="en-CA"/>
          </a:p>
        </p:txBody>
      </p:sp>
      <p:graphicFrame>
        <p:nvGraphicFramePr>
          <p:cNvPr id="5" name="Diagram 4"/>
          <p:cNvGraphicFramePr/>
          <p:nvPr>
            <p:extLst>
              <p:ext uri="{D42A27DB-BD31-4B8C-83A1-F6EECF244321}">
                <p14:modId xmlns:p14="http://schemas.microsoft.com/office/powerpoint/2010/main" val="490870482"/>
              </p:ext>
            </p:extLst>
          </p:nvPr>
        </p:nvGraphicFramePr>
        <p:xfrm>
          <a:off x="1776412" y="2817234"/>
          <a:ext cx="8631644" cy="2782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605859" y="5350731"/>
            <a:ext cx="1580162" cy="1137704"/>
          </a:xfrm>
          <a:prstGeom prst="roundRect">
            <a:avLst/>
          </a:prstGeom>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Answers:</a:t>
            </a:r>
          </a:p>
          <a:p>
            <a:pPr algn="ctr"/>
            <a:r>
              <a:rPr lang="en-CA"/>
              <a:t>Why?</a:t>
            </a:r>
          </a:p>
          <a:p>
            <a:pPr algn="ctr"/>
            <a:r>
              <a:rPr lang="en-CA"/>
              <a:t>What?</a:t>
            </a:r>
          </a:p>
        </p:txBody>
      </p:sp>
      <p:sp>
        <p:nvSpPr>
          <p:cNvPr id="7" name="Rounded Rectangle 6"/>
          <p:cNvSpPr/>
          <p:nvPr/>
        </p:nvSpPr>
        <p:spPr>
          <a:xfrm>
            <a:off x="6687241" y="5369084"/>
            <a:ext cx="1584176" cy="1137704"/>
          </a:xfrm>
          <a:prstGeom prst="roundRect">
            <a:avLst/>
          </a:prstGeom>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Answers:</a:t>
            </a:r>
          </a:p>
          <a:p>
            <a:pPr algn="ctr"/>
            <a:r>
              <a:rPr lang="en-CA" dirty="0"/>
              <a:t>How?</a:t>
            </a:r>
          </a:p>
          <a:p>
            <a:pPr algn="ctr"/>
            <a:r>
              <a:rPr lang="en-CA" dirty="0"/>
              <a:t>How much $?</a:t>
            </a:r>
          </a:p>
        </p:txBody>
      </p:sp>
      <p:sp>
        <p:nvSpPr>
          <p:cNvPr id="12" name="Round Same Side Corner Rectangle 11"/>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Century Gothic" panose="020B0502020202020204" pitchFamily="34" charset="0"/>
              </a:rPr>
              <a:t>Transfer </a:t>
            </a:r>
            <a:r>
              <a:rPr lang="fr-CA" dirty="0" err="1">
                <a:solidFill>
                  <a:schemeClr val="bg1"/>
                </a:solidFill>
                <a:latin typeface="Century Gothic" panose="020B0502020202020204" pitchFamily="34" charset="0"/>
              </a:rPr>
              <a:t>Payments</a:t>
            </a:r>
            <a:endParaRPr lang="en-CA" dirty="0">
              <a:solidFill>
                <a:schemeClr val="bg1"/>
              </a:solidFill>
              <a:latin typeface="Century Gothic" panose="020B0502020202020204" pitchFamily="34" charset="0"/>
            </a:endParaRPr>
          </a:p>
        </p:txBody>
      </p:sp>
      <p:pic>
        <p:nvPicPr>
          <p:cNvPr id="14" name="Picture 13"/>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45594" y="348088"/>
            <a:ext cx="1708206" cy="1712179"/>
          </a:xfrm>
          <a:prstGeom prst="rect">
            <a:avLst/>
          </a:prstGeom>
        </p:spPr>
      </p:pic>
      <p:sp>
        <p:nvSpPr>
          <p:cNvPr id="15" name="Content Placeholder 2"/>
          <p:cNvSpPr>
            <a:spLocks noGrp="1"/>
          </p:cNvSpPr>
          <p:nvPr>
            <p:ph idx="1"/>
          </p:nvPr>
        </p:nvSpPr>
        <p:spPr>
          <a:xfrm>
            <a:off x="838200" y="1825626"/>
            <a:ext cx="10515600" cy="798302"/>
          </a:xfrm>
        </p:spPr>
        <p:txBody>
          <a:bodyPr/>
          <a:lstStyle/>
          <a:p>
            <a:pPr marL="0" indent="0">
              <a:buNone/>
            </a:pPr>
            <a:r>
              <a:rPr lang="fr-CA" sz="4400" err="1">
                <a:latin typeface="Century Gothic" panose="020B0502020202020204" pitchFamily="34" charset="0"/>
              </a:rPr>
              <a:t>Where</a:t>
            </a:r>
            <a:r>
              <a:rPr lang="fr-CA" sz="4400">
                <a:latin typeface="Century Gothic" panose="020B0502020202020204" pitchFamily="34" charset="0"/>
              </a:rPr>
              <a:t> </a:t>
            </a:r>
            <a:r>
              <a:rPr lang="fr-CA" sz="4400" err="1">
                <a:latin typeface="Century Gothic" panose="020B0502020202020204" pitchFamily="34" charset="0"/>
              </a:rPr>
              <a:t>does</a:t>
            </a:r>
            <a:r>
              <a:rPr lang="fr-CA" sz="4400">
                <a:latin typeface="Century Gothic" panose="020B0502020202020204" pitchFamily="34" charset="0"/>
              </a:rPr>
              <a:t> the money come </a:t>
            </a:r>
            <a:r>
              <a:rPr lang="fr-CA" sz="4400" err="1">
                <a:latin typeface="Century Gothic" panose="020B0502020202020204" pitchFamily="34" charset="0"/>
              </a:rPr>
              <a:t>from</a:t>
            </a:r>
            <a:r>
              <a:rPr lang="fr-CA" sz="4400">
                <a:latin typeface="Century Gothic" panose="020B0502020202020204" pitchFamily="34" charset="0"/>
              </a:rPr>
              <a:t>?</a:t>
            </a:r>
            <a:endParaRPr lang="en-CA" sz="4400">
              <a:latin typeface="Century Gothic" panose="020B0502020202020204" pitchFamily="34" charset="0"/>
            </a:endParaRPr>
          </a:p>
        </p:txBody>
      </p:sp>
    </p:spTree>
    <p:extLst>
      <p:ext uri="{BB962C8B-B14F-4D97-AF65-F5344CB8AC3E}">
        <p14:creationId xmlns:p14="http://schemas.microsoft.com/office/powerpoint/2010/main" val="84192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E7210-88B9-4717-B977-BCA54B84A803}" type="slidenum">
              <a:rPr lang="en-CA" smtClean="0"/>
              <a:t>9</a:t>
            </a:fld>
            <a:endParaRPr lang="en-CA"/>
          </a:p>
        </p:txBody>
      </p:sp>
      <p:sp>
        <p:nvSpPr>
          <p:cNvPr id="12" name="Round Same Side Corner Rectangle 11"/>
          <p:cNvSpPr/>
          <p:nvPr/>
        </p:nvSpPr>
        <p:spPr>
          <a:xfrm rot="5400000">
            <a:off x="5021140" y="-4205886"/>
            <a:ext cx="787302" cy="10829580"/>
          </a:xfrm>
          <a:prstGeom prst="round2Same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77556" y="276201"/>
            <a:ext cx="1708206" cy="1712179"/>
          </a:xfrm>
          <a:prstGeom prst="rect">
            <a:avLst/>
          </a:prstGeom>
        </p:spPr>
      </p:pic>
      <p:pic>
        <p:nvPicPr>
          <p:cNvPr id="28" name="Picture 28" descr="Diagram&#10;&#10;Description automatically generated">
            <a:extLst>
              <a:ext uri="{FF2B5EF4-FFF2-40B4-BE49-F238E27FC236}">
                <a16:creationId xmlns:a16="http://schemas.microsoft.com/office/drawing/2014/main" id="{9ABCD929-80A7-461E-B493-3535384303DC}"/>
              </a:ext>
            </a:extLst>
          </p:cNvPr>
          <p:cNvPicPr>
            <a:picLocks noGrp="1" noChangeAspect="1"/>
          </p:cNvPicPr>
          <p:nvPr>
            <p:ph idx="1"/>
          </p:nvPr>
        </p:nvPicPr>
        <p:blipFill>
          <a:blip r:embed="rId4"/>
          <a:stretch>
            <a:fillRect/>
          </a:stretch>
        </p:blipFill>
        <p:spPr>
          <a:xfrm>
            <a:off x="343062" y="1883135"/>
            <a:ext cx="5642046" cy="4614868"/>
          </a:xfrm>
        </p:spPr>
      </p:pic>
      <p:sp>
        <p:nvSpPr>
          <p:cNvPr id="30" name="TextBox 29">
            <a:extLst>
              <a:ext uri="{FF2B5EF4-FFF2-40B4-BE49-F238E27FC236}">
                <a16:creationId xmlns:a16="http://schemas.microsoft.com/office/drawing/2014/main" id="{3D7A43FD-E27F-4E82-9420-105EDBF57A87}"/>
              </a:ext>
            </a:extLst>
          </p:cNvPr>
          <p:cNvSpPr txBox="1"/>
          <p:nvPr/>
        </p:nvSpPr>
        <p:spPr>
          <a:xfrm>
            <a:off x="6352309" y="1884218"/>
            <a:ext cx="5202381"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latin typeface="Helvetica"/>
                <a:cs typeface="Helvetica"/>
              </a:rPr>
              <a:t>Parliamentary Financial Cycle</a:t>
            </a:r>
          </a:p>
          <a:p>
            <a:endParaRPr lang="en-CA" dirty="0"/>
          </a:p>
          <a:p>
            <a:r>
              <a:rPr lang="en-CA" dirty="0">
                <a:latin typeface="Helvetica"/>
                <a:cs typeface="Helvetica"/>
              </a:rPr>
              <a:t>Interim supply = 25%</a:t>
            </a:r>
          </a:p>
          <a:p>
            <a:r>
              <a:rPr lang="en-CA">
                <a:latin typeface="Helvetica"/>
                <a:cs typeface="Helvetica"/>
              </a:rPr>
              <a:t>(you will get asked)</a:t>
            </a:r>
          </a:p>
          <a:p>
            <a:endParaRPr lang="en-CA"/>
          </a:p>
          <a:p>
            <a:r>
              <a:rPr lang="en-CA" dirty="0">
                <a:latin typeface="Helvetica"/>
                <a:cs typeface="Helvetica"/>
              </a:rPr>
              <a:t>Full supply / Sups A= June</a:t>
            </a:r>
          </a:p>
          <a:p>
            <a:endParaRPr lang="en-CA" dirty="0"/>
          </a:p>
          <a:p>
            <a:r>
              <a:rPr lang="en-CA" dirty="0">
                <a:latin typeface="Helvetica"/>
                <a:cs typeface="Helvetica"/>
              </a:rPr>
              <a:t>Sups B = December</a:t>
            </a:r>
          </a:p>
          <a:p>
            <a:endParaRPr lang="en-CA" dirty="0"/>
          </a:p>
          <a:p>
            <a:r>
              <a:rPr lang="en-CA" dirty="0">
                <a:latin typeface="Helvetica"/>
                <a:cs typeface="Helvetica"/>
              </a:rPr>
              <a:t>Sups C = March</a:t>
            </a:r>
          </a:p>
        </p:txBody>
      </p:sp>
      <p:sp>
        <p:nvSpPr>
          <p:cNvPr id="31" name="TextBox 30">
            <a:extLst>
              <a:ext uri="{FF2B5EF4-FFF2-40B4-BE49-F238E27FC236}">
                <a16:creationId xmlns:a16="http://schemas.microsoft.com/office/drawing/2014/main" id="{35E2925F-59C5-4AF7-B347-451EA21B9862}"/>
              </a:ext>
            </a:extLst>
          </p:cNvPr>
          <p:cNvSpPr txBox="1"/>
          <p:nvPr/>
        </p:nvSpPr>
        <p:spPr>
          <a:xfrm>
            <a:off x="6490855" y="5116945"/>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400" dirty="0" smtClean="0">
                <a:latin typeface="Helvetica"/>
                <a:cs typeface="Helvetica"/>
              </a:rPr>
              <a:t>*Latest </a:t>
            </a:r>
            <a:r>
              <a:rPr lang="en-CA" sz="1400" dirty="0">
                <a:latin typeface="Helvetica"/>
                <a:cs typeface="Helvetica"/>
              </a:rPr>
              <a:t>date by which House of Commons must concur in Estimates and approve the associated appropriation act</a:t>
            </a:r>
          </a:p>
        </p:txBody>
      </p:sp>
      <p:sp>
        <p:nvSpPr>
          <p:cNvPr id="9" name="Title 1"/>
          <p:cNvSpPr txBox="1">
            <a:spLocks/>
          </p:cNvSpPr>
          <p:nvPr/>
        </p:nvSpPr>
        <p:spPr>
          <a:xfrm>
            <a:off x="838200" y="54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Century Gothic" panose="020B0502020202020204" pitchFamily="34" charset="0"/>
              </a:rPr>
              <a:t>Transfer </a:t>
            </a:r>
            <a:r>
              <a:rPr lang="fr-CA" dirty="0" err="1">
                <a:solidFill>
                  <a:schemeClr val="bg1"/>
                </a:solidFill>
                <a:latin typeface="Century Gothic" panose="020B0502020202020204" pitchFamily="34" charset="0"/>
              </a:rPr>
              <a:t>Payments</a:t>
            </a:r>
            <a:endParaRPr lang="en-CA"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80914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F50380F26F9C4AB4316B881F1E0074" ma:contentTypeVersion="11" ma:contentTypeDescription="Create a new document." ma:contentTypeScope="" ma:versionID="4d022d1ebed53994987b6b3ef894b689">
  <xsd:schema xmlns:xsd="http://www.w3.org/2001/XMLSchema" xmlns:xs="http://www.w3.org/2001/XMLSchema" xmlns:p="http://schemas.microsoft.com/office/2006/metadata/properties" xmlns:ns3="5a23a45f-f767-4528-886f-1c9bae1748ed" xmlns:ns4="a1c7653d-d0a9-4a9e-8039-9f6c7086724e" targetNamespace="http://schemas.microsoft.com/office/2006/metadata/properties" ma:root="true" ma:fieldsID="92571a2308f10d873a535dd77e8ba769" ns3:_="" ns4:_="">
    <xsd:import namespace="5a23a45f-f767-4528-886f-1c9bae1748ed"/>
    <xsd:import namespace="a1c7653d-d0a9-4a9e-8039-9f6c708672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3a45f-f767-4528-886f-1c9bae1748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c7653d-d0a9-4a9e-8039-9f6c708672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27EE06-6462-4A01-84C6-CAC8D2D05A8C}">
  <ds:schemaRefs>
    <ds:schemaRef ds:uri="http://purl.org/dc/elements/1.1/"/>
    <ds:schemaRef ds:uri="http://schemas.microsoft.com/office/2006/metadata/properties"/>
    <ds:schemaRef ds:uri="http://purl.org/dc/terms/"/>
    <ds:schemaRef ds:uri="http://schemas.openxmlformats.org/package/2006/metadata/core-properties"/>
    <ds:schemaRef ds:uri="5a23a45f-f767-4528-886f-1c9bae1748ed"/>
    <ds:schemaRef ds:uri="http://schemas.microsoft.com/office/2006/documentManagement/types"/>
    <ds:schemaRef ds:uri="http://schemas.microsoft.com/office/infopath/2007/PartnerControls"/>
    <ds:schemaRef ds:uri="a1c7653d-d0a9-4a9e-8039-9f6c7086724e"/>
    <ds:schemaRef ds:uri="http://www.w3.org/XML/1998/namespace"/>
    <ds:schemaRef ds:uri="http://purl.org/dc/dcmitype/"/>
  </ds:schemaRefs>
</ds:datastoreItem>
</file>

<file path=customXml/itemProps2.xml><?xml version="1.0" encoding="utf-8"?>
<ds:datastoreItem xmlns:ds="http://schemas.openxmlformats.org/officeDocument/2006/customXml" ds:itemID="{CDF3B14B-6C13-453A-9BBD-130F33C24B06}">
  <ds:schemaRefs>
    <ds:schemaRef ds:uri="http://schemas.microsoft.com/sharepoint/v3/contenttype/forms"/>
  </ds:schemaRefs>
</ds:datastoreItem>
</file>

<file path=customXml/itemProps3.xml><?xml version="1.0" encoding="utf-8"?>
<ds:datastoreItem xmlns:ds="http://schemas.openxmlformats.org/officeDocument/2006/customXml" ds:itemID="{FCA375DF-E2A3-4555-99F7-277E8B6DF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3a45f-f767-4528-886f-1c9bae1748ed"/>
    <ds:schemaRef ds:uri="a1c7653d-d0a9-4a9e-8039-9f6c70867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2508</TotalTime>
  <Words>8687</Words>
  <Application>Microsoft Office PowerPoint</Application>
  <PresentationFormat>Widescreen</PresentationFormat>
  <Paragraphs>610</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Century Gothic</vt:lpstr>
      <vt:lpstr>Helvetica</vt:lpstr>
      <vt:lpstr>Times New Roman</vt:lpstr>
      <vt:lpstr>Wingdings</vt:lpstr>
      <vt:lpstr>Office Theme</vt:lpstr>
      <vt:lpstr>PowerPoint Presentation</vt:lpstr>
      <vt:lpstr>Grants and Contributions        An Overview</vt:lpstr>
      <vt:lpstr>Transfer Payments</vt:lpstr>
      <vt:lpstr>Why Transfer Payments?</vt:lpstr>
      <vt:lpstr>Transfer Payments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G&amp;C Parameters</vt:lpstr>
      <vt:lpstr>The G&amp;C Program Lifecycle – TBS Wheel</vt:lpstr>
      <vt:lpstr>PowerPoint Presentation</vt:lpstr>
      <vt:lpstr>PowerPoint Presentation</vt:lpstr>
      <vt:lpstr>PowerPoint Presentation</vt:lpstr>
      <vt:lpstr>PowerPoint Presentation</vt:lpstr>
      <vt:lpstr>PowerPoint Presentation</vt:lpstr>
      <vt:lpstr>PowerPoint Presentation</vt:lpstr>
      <vt:lpstr>Process and Timelines</vt:lpstr>
      <vt:lpstr>PowerPoint Presentation</vt:lpstr>
      <vt:lpstr>PowerPoint Presentation</vt:lpstr>
      <vt:lpstr>PowerPoint Presentation</vt:lpstr>
      <vt:lpstr>PowerPoint Presentation</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PROGRAM INTEGRITY AND REPORTING (PIR)</dc:title>
  <dc:creator>Mario Lambert</dc:creator>
  <cp:lastModifiedBy>Mario Lambert</cp:lastModifiedBy>
  <cp:revision>176</cp:revision>
  <dcterms:created xsi:type="dcterms:W3CDTF">2020-01-03T16:03:55Z</dcterms:created>
  <dcterms:modified xsi:type="dcterms:W3CDTF">2021-06-28T10:37:12Z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0x010100BCF50380F26F9C4AB4316B881F1E0074</vt:lpwstr>
  </property>
</Properties>
</file>