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rial Narrow" panose="020B0606020202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25631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13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f813310a3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7f813310a3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Patrick/Nicolas – can help with survey</a:t>
            </a:r>
            <a:endParaRPr/>
          </a:p>
        </p:txBody>
      </p:sp>
      <p:sp>
        <p:nvSpPr>
          <p:cNvPr id="111" name="Google Shape;111;g7f813310a3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80993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f813310a3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7f813310a3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Patrick/Nicolas – can help with survey</a:t>
            </a:r>
            <a:endParaRPr/>
          </a:p>
        </p:txBody>
      </p:sp>
      <p:sp>
        <p:nvSpPr>
          <p:cNvPr id="118" name="Google Shape;118;g7f813310a3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511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f813310a3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7f813310a3_0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Patrick/Nicolas – can help with survey</a:t>
            </a:r>
            <a:endParaRPr/>
          </a:p>
        </p:txBody>
      </p:sp>
      <p:sp>
        <p:nvSpPr>
          <p:cNvPr id="125" name="Google Shape;125;g7f813310a3_0_2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40293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f813310a3_0_143: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1" name="Google Shape;131;g7f813310a3_0_1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314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69370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54874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10406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76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Cette image illustre les différents thèmes sur Canada.ca et l'étendue du contenu que nous devons générer. Le vert représente où le contenu existe déjà, tandis que le bleu représente le contenu prévu.</a:t>
            </a:r>
            <a:endParaRPr/>
          </a:p>
        </p:txBody>
      </p:sp>
      <p:sp>
        <p:nvSpPr>
          <p:cNvPr id="169" name="Google Shape;1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761324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f813310a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f813310a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7f813310a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101762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While Health content is at the heart of the COVID-19 web presence, it now crosses multiple themes on Canada.ca.  It truly represents the all of Government response needed to address the health, social and economic impacts of the Pandemic.</a:t>
            </a:r>
            <a:endParaRPr/>
          </a:p>
        </p:txBody>
      </p:sp>
      <p:sp>
        <p:nvSpPr>
          <p:cNvPr id="49" name="Google Shape;4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0959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06762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93866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62746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03763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56789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75067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f813310a3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7f813310a3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Patrick/Nicolas – can help with survey</a:t>
            </a:r>
            <a:endParaRPr/>
          </a:p>
        </p:txBody>
      </p:sp>
      <p:sp>
        <p:nvSpPr>
          <p:cNvPr id="104" name="Google Shape;104;g7f813310a3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62363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sposition personnalisée">
  <p:cSld name="Disposition personnalisée">
    <p:spTree>
      <p:nvGrpSpPr>
        <p:cNvPr id="1" name="Shape 12"/>
        <p:cNvGrpSpPr/>
        <p:nvPr/>
      </p:nvGrpSpPr>
      <p:grpSpPr>
        <a:xfrm>
          <a:off x="0" y="0"/>
          <a:ext cx="0" cy="0"/>
          <a:chOff x="0" y="0"/>
          <a:chExt cx="0" cy="0"/>
        </a:xfrm>
      </p:grpSpPr>
      <p:pic>
        <p:nvPicPr>
          <p:cNvPr id="13" name="Google Shape;13;p2" descr="Une image contenant oiseau&#10;&#10;Description générée automatiquement"/>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1850" y="827040"/>
            <a:ext cx="10515600" cy="215310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831850" y="318130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838200" y="2214827"/>
            <a:ext cx="10515600" cy="31835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5"/>
          <p:cNvSpPr txBox="1">
            <a:spLocks noGrp="1"/>
          </p:cNvSpPr>
          <p:nvPr>
            <p:ph type="title"/>
          </p:nvPr>
        </p:nvSpPr>
        <p:spPr>
          <a:xfrm>
            <a:off x="838200" y="754327"/>
            <a:ext cx="10515600" cy="13026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6"/>
          <p:cNvSpPr txBox="1">
            <a:spLocks noGrp="1"/>
          </p:cNvSpPr>
          <p:nvPr>
            <p:ph type="body" idx="1"/>
          </p:nvPr>
        </p:nvSpPr>
        <p:spPr>
          <a:xfrm>
            <a:off x="838200" y="2285124"/>
            <a:ext cx="5352143" cy="325711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6"/>
          <p:cNvSpPr txBox="1">
            <a:spLocks noGrp="1"/>
          </p:cNvSpPr>
          <p:nvPr>
            <p:ph type="body" idx="2"/>
          </p:nvPr>
        </p:nvSpPr>
        <p:spPr>
          <a:xfrm>
            <a:off x="6371771" y="2285123"/>
            <a:ext cx="5428343" cy="325711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6"/>
          <p:cNvSpPr txBox="1"/>
          <p:nvPr/>
        </p:nvSpPr>
        <p:spPr>
          <a:xfrm>
            <a:off x="838200" y="857734"/>
            <a:ext cx="10961914" cy="13026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7"/>
          <p:cNvSpPr txBox="1"/>
          <p:nvPr/>
        </p:nvSpPr>
        <p:spPr>
          <a:xfrm>
            <a:off x="838200" y="897604"/>
            <a:ext cx="10515600" cy="13026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9788" y="839227"/>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8"/>
          <p:cNvSpPr txBox="1">
            <a:spLocks noGrp="1"/>
          </p:cNvSpPr>
          <p:nvPr>
            <p:ph type="body" idx="1"/>
          </p:nvPr>
        </p:nvSpPr>
        <p:spPr>
          <a:xfrm>
            <a:off x="5183188" y="1498847"/>
            <a:ext cx="6172200" cy="40239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body" idx="2"/>
          </p:nvPr>
        </p:nvSpPr>
        <p:spPr>
          <a:xfrm>
            <a:off x="839788" y="2456680"/>
            <a:ext cx="3932237" cy="30661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400"/>
              <a:buFont typeface="Arial"/>
              <a:buNone/>
              <a:defRPr sz="4400" b="0" i="0" u="none" strike="noStrike" cap="none">
                <a:solidFill>
                  <a:schemeClr val="dk1"/>
                </a:solidFill>
                <a:latin typeface="Arial"/>
                <a:ea typeface="Arial"/>
                <a:cs typeface="Arial"/>
                <a:sym typeface="Arial"/>
              </a:defRPr>
            </a:lvl1pPr>
            <a:lvl2pPr lvl="1" algn="l" rtl="0">
              <a:lnSpc>
                <a:spcPct val="90000"/>
              </a:lnSpc>
              <a:spcBef>
                <a:spcPts val="0"/>
              </a:spcBef>
              <a:spcAft>
                <a:spcPts val="0"/>
              </a:spcAft>
              <a:buSzPts val="1400"/>
              <a:buFont typeface="Arial"/>
              <a:buNone/>
              <a:defRPr sz="1800"/>
            </a:lvl2pPr>
            <a:lvl3pPr lvl="2" algn="l" rtl="0">
              <a:lnSpc>
                <a:spcPct val="90000"/>
              </a:lnSpc>
              <a:spcBef>
                <a:spcPts val="0"/>
              </a:spcBef>
              <a:spcAft>
                <a:spcPts val="0"/>
              </a:spcAft>
              <a:buSzPts val="1400"/>
              <a:buFont typeface="Arial"/>
              <a:buNone/>
              <a:defRPr sz="1800"/>
            </a:lvl3pPr>
            <a:lvl4pPr lvl="3" algn="l" rtl="0">
              <a:lnSpc>
                <a:spcPct val="90000"/>
              </a:lnSpc>
              <a:spcBef>
                <a:spcPts val="0"/>
              </a:spcBef>
              <a:spcAft>
                <a:spcPts val="0"/>
              </a:spcAft>
              <a:buSzPts val="1400"/>
              <a:buFont typeface="Arial"/>
              <a:buNone/>
              <a:defRPr sz="1800"/>
            </a:lvl4pPr>
            <a:lvl5pPr lvl="4" algn="l" rtl="0">
              <a:lnSpc>
                <a:spcPct val="90000"/>
              </a:lnSpc>
              <a:spcBef>
                <a:spcPts val="0"/>
              </a:spcBef>
              <a:spcAft>
                <a:spcPts val="0"/>
              </a:spcAft>
              <a:buSzPts val="1400"/>
              <a:buFont typeface="Arial"/>
              <a:buNone/>
              <a:defRPr sz="1800"/>
            </a:lvl5pPr>
            <a:lvl6pPr lvl="5" algn="l" rtl="0">
              <a:lnSpc>
                <a:spcPct val="90000"/>
              </a:lnSpc>
              <a:spcBef>
                <a:spcPts val="0"/>
              </a:spcBef>
              <a:spcAft>
                <a:spcPts val="0"/>
              </a:spcAft>
              <a:buSzPts val="1400"/>
              <a:buFont typeface="Arial"/>
              <a:buNone/>
              <a:defRPr sz="1800"/>
            </a:lvl6pPr>
            <a:lvl7pPr lvl="6" algn="l" rtl="0">
              <a:lnSpc>
                <a:spcPct val="90000"/>
              </a:lnSpc>
              <a:spcBef>
                <a:spcPts val="0"/>
              </a:spcBef>
              <a:spcAft>
                <a:spcPts val="0"/>
              </a:spcAft>
              <a:buSzPts val="1400"/>
              <a:buFont typeface="Arial"/>
              <a:buNone/>
              <a:defRPr sz="1800"/>
            </a:lvl7pPr>
            <a:lvl8pPr lvl="7" algn="l" rtl="0">
              <a:lnSpc>
                <a:spcPct val="90000"/>
              </a:lnSpc>
              <a:spcBef>
                <a:spcPts val="0"/>
              </a:spcBef>
              <a:spcAft>
                <a:spcPts val="0"/>
              </a:spcAft>
              <a:buSzPts val="1400"/>
              <a:buFont typeface="Arial"/>
              <a:buNone/>
              <a:defRPr sz="1800"/>
            </a:lvl8pPr>
            <a:lvl9pPr lvl="8" algn="l" rtl="0">
              <a:lnSpc>
                <a:spcPct val="90000"/>
              </a:lnSpc>
              <a:spcBef>
                <a:spcPts val="0"/>
              </a:spcBef>
              <a:spcAft>
                <a:spcPts val="0"/>
              </a:spcAft>
              <a:buSzPts val="1400"/>
              <a:buFont typeface="Arial"/>
              <a:buNone/>
              <a:defRPr sz="1800"/>
            </a:lvl9pPr>
          </a:lstStyle>
          <a:p>
            <a:endParaRPr/>
          </a:p>
        </p:txBody>
      </p:sp>
      <p:sp>
        <p:nvSpPr>
          <p:cNvPr id="33" name="Google Shape;33;p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Google Shape;34;p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6" name="Google Shape;36;p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9" name="Google Shape;39;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0">
            <a:alphaModFix/>
          </a:blip>
          <a:srcRect/>
          <a:stretch/>
        </p:blipFill>
        <p:spPr>
          <a:xfrm>
            <a:off x="9018" y="0"/>
            <a:ext cx="12173964" cy="6858000"/>
          </a:xfrm>
          <a:prstGeom prst="rect">
            <a:avLst/>
          </a:prstGeom>
          <a:noFill/>
          <a:ln>
            <a:noFill/>
          </a:ln>
        </p:spPr>
      </p:pic>
      <p:sp>
        <p:nvSpPr>
          <p:cNvPr id="11" name="Google Shape;11;p1"/>
          <p:cNvSpPr txBox="1"/>
          <p:nvPr/>
        </p:nvSpPr>
        <p:spPr>
          <a:xfrm>
            <a:off x="11190033" y="6428419"/>
            <a:ext cx="778567"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b="0" i="0" u="none" strike="noStrike" cap="none">
                <a:solidFill>
                  <a:srgbClr val="A5A5A5"/>
                </a:solidFill>
                <a:latin typeface="Arial"/>
                <a:ea typeface="Arial"/>
                <a:cs typeface="Arial"/>
                <a:sym typeface="Arial"/>
              </a:rPr>
              <a:t>– </a:t>
            </a:r>
            <a:fld id="{00000000-1234-1234-1234-123412341234}" type="slidenum">
              <a:rPr lang="en-US" sz="1100" b="0" i="0" u="none" strike="noStrike" cap="none">
                <a:solidFill>
                  <a:srgbClr val="A5A5A5"/>
                </a:solidFill>
                <a:latin typeface="Arial"/>
                <a:ea typeface="Arial"/>
                <a:cs typeface="Arial"/>
                <a:sym typeface="Arial"/>
              </a:rPr>
              <a:t>‹#›</a:t>
            </a:fld>
            <a:r>
              <a:rPr lang="en-US" sz="1100" b="0" i="0" u="none" strike="noStrike" cap="none">
                <a:solidFill>
                  <a:srgbClr val="A5A5A5"/>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hc.healthwebanalytics-analysewebdelasante.sc@canada.c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43"/>
        <p:cNvGrpSpPr/>
        <p:nvPr/>
      </p:nvGrpSpPr>
      <p:grpSpPr>
        <a:xfrm>
          <a:off x="0" y="0"/>
          <a:ext cx="0" cy="0"/>
          <a:chOff x="0" y="0"/>
          <a:chExt cx="0" cy="0"/>
        </a:xfrm>
      </p:grpSpPr>
      <p:sp>
        <p:nvSpPr>
          <p:cNvPr id="44" name="Google Shape;44;p10"/>
          <p:cNvSpPr txBox="1"/>
          <p:nvPr/>
        </p:nvSpPr>
        <p:spPr>
          <a:xfrm>
            <a:off x="893950" y="1656775"/>
            <a:ext cx="10697700" cy="1754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D5625"/>
              </a:buClr>
              <a:buSzPts val="6000"/>
              <a:buFont typeface="Arial Narrow"/>
              <a:buNone/>
            </a:pPr>
            <a:r>
              <a:rPr lang="en-US" sz="6000" b="1">
                <a:solidFill>
                  <a:srgbClr val="4D5625"/>
                </a:solidFill>
                <a:latin typeface="Arial Narrow"/>
                <a:ea typeface="Arial Narrow"/>
                <a:cs typeface="Arial Narrow"/>
                <a:sym typeface="Arial Narrow"/>
              </a:rPr>
              <a:t>MESURE DU RENDEMENT</a:t>
            </a:r>
            <a:endParaRPr sz="6000" b="1">
              <a:solidFill>
                <a:srgbClr val="4D5625"/>
              </a:solidFill>
              <a:latin typeface="Arial Narrow"/>
              <a:ea typeface="Arial Narrow"/>
              <a:cs typeface="Arial Narrow"/>
              <a:sym typeface="Arial Narrow"/>
            </a:endParaRPr>
          </a:p>
          <a:p>
            <a:pPr marL="0" lvl="0" indent="0" algn="l" rtl="0">
              <a:lnSpc>
                <a:spcPct val="90000"/>
              </a:lnSpc>
              <a:spcBef>
                <a:spcPts val="0"/>
              </a:spcBef>
              <a:spcAft>
                <a:spcPts val="0"/>
              </a:spcAft>
              <a:buClr>
                <a:schemeClr val="dk1"/>
              </a:buClr>
              <a:buSzPts val="1100"/>
              <a:buFont typeface="Arial"/>
              <a:buNone/>
            </a:pPr>
            <a:r>
              <a:rPr lang="en-US" sz="6000" b="1">
                <a:solidFill>
                  <a:srgbClr val="4D5625"/>
                </a:solidFill>
                <a:latin typeface="Arial Narrow"/>
                <a:ea typeface="Arial Narrow"/>
                <a:cs typeface="Arial Narrow"/>
                <a:sym typeface="Arial Narrow"/>
              </a:rPr>
              <a:t>Réponse de COVID-19 Canada</a:t>
            </a:r>
            <a:endParaRPr sz="6000" b="1">
              <a:solidFill>
                <a:srgbClr val="4D5625"/>
              </a:solidFill>
              <a:latin typeface="Arial Narrow"/>
              <a:ea typeface="Arial Narrow"/>
              <a:cs typeface="Arial Narrow"/>
              <a:sym typeface="Arial Narrow"/>
            </a:endParaRPr>
          </a:p>
        </p:txBody>
      </p:sp>
      <p:sp>
        <p:nvSpPr>
          <p:cNvPr id="45" name="Google Shape;45;p10"/>
          <p:cNvSpPr txBox="1"/>
          <p:nvPr/>
        </p:nvSpPr>
        <p:spPr>
          <a:xfrm>
            <a:off x="893960" y="3759711"/>
            <a:ext cx="9180000" cy="1646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solidFill>
                  <a:srgbClr val="FF0000"/>
                </a:solidFill>
                <a:latin typeface="Arial Narrow"/>
                <a:ea typeface="Arial Narrow"/>
                <a:cs typeface="Arial Narrow"/>
                <a:sym typeface="Arial Narrow"/>
              </a:rPr>
              <a:t>ÉBAUCHE</a:t>
            </a:r>
            <a:r>
              <a:rPr lang="en-US" sz="1800" b="1" i="0" u="none" strike="noStrike" cap="none">
                <a:solidFill>
                  <a:srgbClr val="FF0000"/>
                </a:solidFill>
                <a:latin typeface="Arial Narrow"/>
                <a:ea typeface="Arial Narrow"/>
                <a:cs typeface="Arial Narrow"/>
                <a:sym typeface="Arial Narrow"/>
              </a:rPr>
              <a:t> </a:t>
            </a:r>
            <a:r>
              <a:rPr lang="en-US" sz="1800" b="1" i="0" u="none" strike="noStrike" cap="none">
                <a:solidFill>
                  <a:schemeClr val="dk1"/>
                </a:solidFill>
                <a:latin typeface="Arial Narrow"/>
                <a:ea typeface="Arial Narrow"/>
                <a:cs typeface="Arial Narrow"/>
                <a:sym typeface="Arial Narrow"/>
              </a:rPr>
              <a:t>- </a:t>
            </a:r>
            <a:r>
              <a:rPr lang="en-US" sz="1800" i="0" u="none" strike="noStrike" cap="none">
                <a:solidFill>
                  <a:schemeClr val="dk1"/>
                </a:solidFill>
                <a:latin typeface="Arial Narrow"/>
                <a:ea typeface="Arial Narrow"/>
                <a:cs typeface="Arial Narrow"/>
                <a:sym typeface="Arial Narrow"/>
              </a:rPr>
              <a:t>Stratégie de mesure des performances pour l'environnement numérique.</a:t>
            </a:r>
            <a:endParaRPr sz="18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endParaRPr sz="18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r>
              <a:rPr lang="en-US" sz="1800" i="0" u="none" strike="noStrike" cap="none">
                <a:solidFill>
                  <a:schemeClr val="dk1"/>
                </a:solidFill>
                <a:latin typeface="Arial Narrow"/>
                <a:ea typeface="Arial Narrow"/>
                <a:cs typeface="Arial Narrow"/>
                <a:sym typeface="Arial Narrow"/>
              </a:rPr>
              <a:t>Réunion du comité de gestion du thème</a:t>
            </a:r>
            <a:endParaRPr sz="18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endParaRPr sz="18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r>
              <a:rPr lang="en-US" sz="1800" i="0" u="none" strike="noStrike" cap="none">
                <a:solidFill>
                  <a:schemeClr val="dk1"/>
                </a:solidFill>
                <a:latin typeface="Arial Narrow"/>
                <a:ea typeface="Arial Narrow"/>
                <a:cs typeface="Arial Narrow"/>
                <a:sym typeface="Arial Narrow"/>
              </a:rPr>
              <a:t>31 mars 2020</a:t>
            </a:r>
            <a:endParaRPr sz="1800" i="0" u="none" strike="noStrike" cap="none">
              <a:solidFill>
                <a:schemeClr val="dk1"/>
              </a:solidFill>
              <a:latin typeface="Arial Narrow"/>
              <a:ea typeface="Arial Narrow"/>
              <a:cs typeface="Arial Narrow"/>
              <a:sym typeface="Arial Narrow"/>
            </a:endParaRPr>
          </a:p>
          <a:p>
            <a:pPr marL="0" marR="0" lvl="0" indent="0" algn="l" rtl="0">
              <a:lnSpc>
                <a:spcPct val="90000"/>
              </a:lnSpc>
              <a:spcBef>
                <a:spcPts val="0"/>
              </a:spcBef>
              <a:spcAft>
                <a:spcPts val="0"/>
              </a:spcAft>
              <a:buNone/>
            </a:pPr>
            <a:endParaRPr sz="2000">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p:nvPr/>
        </p:nvSpPr>
        <p:spPr>
          <a:xfrm>
            <a:off x="838200" y="386500"/>
            <a:ext cx="10515600" cy="1021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200"/>
              <a:buFont typeface="Arial Narrow"/>
              <a:buNone/>
            </a:pPr>
            <a:r>
              <a:rPr lang="en-US" sz="3200" b="1">
                <a:solidFill>
                  <a:srgbClr val="002060"/>
                </a:solidFill>
                <a:latin typeface="Arial Narrow"/>
                <a:ea typeface="Arial Narrow"/>
                <a:cs typeface="Arial Narrow"/>
                <a:sym typeface="Arial Narrow"/>
              </a:rPr>
              <a:t>IRC –</a:t>
            </a:r>
            <a:r>
              <a:rPr lang="en-US" sz="3200" b="1">
                <a:solidFill>
                  <a:srgbClr val="4D5625"/>
                </a:solidFill>
                <a:latin typeface="Arial Narrow"/>
                <a:ea typeface="Arial Narrow"/>
                <a:cs typeface="Arial Narrow"/>
                <a:sym typeface="Arial Narrow"/>
              </a:rPr>
              <a:t> TAUX DE CLIC À TRAVERS (TCT) </a:t>
            </a:r>
            <a:endParaRPr sz="3200" b="1">
              <a:solidFill>
                <a:srgbClr val="4D5625"/>
              </a:solidFill>
              <a:latin typeface="Arial Narrow"/>
              <a:ea typeface="Arial Narrow"/>
              <a:cs typeface="Arial Narrow"/>
              <a:sym typeface="Arial Narrow"/>
            </a:endParaRPr>
          </a:p>
        </p:txBody>
      </p:sp>
      <p:sp>
        <p:nvSpPr>
          <p:cNvPr id="114" name="Google Shape;114;p19"/>
          <p:cNvSpPr txBox="1"/>
          <p:nvPr/>
        </p:nvSpPr>
        <p:spPr>
          <a:xfrm>
            <a:off x="909900" y="1771425"/>
            <a:ext cx="10372200" cy="4073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Objectif: </a:t>
            </a:r>
            <a:r>
              <a:rPr lang="en-US" sz="2800">
                <a:solidFill>
                  <a:schemeClr val="dk1"/>
                </a:solidFill>
              </a:rPr>
              <a:t>Identifier le contenu prioritaire pour l'optimisation</a:t>
            </a:r>
            <a:endParaRPr sz="2800">
              <a:solidFill>
                <a:schemeClr val="dk1"/>
              </a:solidFill>
            </a:endParaRPr>
          </a:p>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Justification: </a:t>
            </a:r>
            <a:r>
              <a:rPr lang="en-US" sz="2800">
                <a:solidFill>
                  <a:schemeClr val="dk1"/>
                </a:solidFill>
              </a:rPr>
              <a:t>Le regroupement des vues de contenu par sujet permet d'identifier les tendances d'optimisation</a:t>
            </a:r>
            <a:endParaRPr sz="2800">
              <a:solidFill>
                <a:schemeClr val="dk1"/>
              </a:solidFill>
            </a:endParaRPr>
          </a:p>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Prochaines étapes: </a:t>
            </a:r>
            <a:r>
              <a:rPr lang="en-US" sz="2800">
                <a:solidFill>
                  <a:schemeClr val="dk1"/>
                </a:solidFill>
              </a:rPr>
              <a:t>identifier les pages de contenu par carte AI </a:t>
            </a:r>
            <a:endParaRPr sz="2800">
              <a:solidFill>
                <a:schemeClr val="dk1"/>
              </a:solidFill>
            </a:endParaRPr>
          </a:p>
          <a:p>
            <a:pPr marL="0" marR="0" lvl="0" indent="0" algn="l" rtl="0">
              <a:lnSpc>
                <a:spcPct val="115000"/>
              </a:lnSpc>
              <a:spcBef>
                <a:spcPts val="1000"/>
              </a:spcBef>
              <a:spcAft>
                <a:spcPts val="0"/>
              </a:spcAft>
              <a:buClr>
                <a:schemeClr val="dk1"/>
              </a:buClr>
              <a:buSzPts val="2800"/>
              <a:buFont typeface="Arial"/>
              <a:buNone/>
            </a:pPr>
            <a:endParaRPr sz="2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p:nvPr/>
        </p:nvSpPr>
        <p:spPr>
          <a:xfrm>
            <a:off x="838200" y="386500"/>
            <a:ext cx="10515600" cy="1021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200"/>
              <a:buFont typeface="Arial Narrow"/>
              <a:buNone/>
            </a:pPr>
            <a:r>
              <a:rPr lang="en-US" sz="3200" b="1">
                <a:solidFill>
                  <a:srgbClr val="002060"/>
                </a:solidFill>
                <a:latin typeface="Arial Narrow"/>
                <a:ea typeface="Arial Narrow"/>
                <a:cs typeface="Arial Narrow"/>
                <a:sym typeface="Arial Narrow"/>
              </a:rPr>
              <a:t>IRC-</a:t>
            </a:r>
            <a:r>
              <a:rPr lang="en-US" sz="3200" b="1">
                <a:solidFill>
                  <a:srgbClr val="4D5625"/>
                </a:solidFill>
                <a:latin typeface="Arial Narrow"/>
                <a:ea typeface="Arial Narrow"/>
                <a:cs typeface="Arial Narrow"/>
                <a:sym typeface="Arial Narrow"/>
              </a:rPr>
              <a:t> VISITES DES SUJETS DE CONTENU</a:t>
            </a:r>
            <a:endParaRPr sz="3200" b="1">
              <a:solidFill>
                <a:srgbClr val="4D5625"/>
              </a:solidFill>
              <a:latin typeface="Arial Narrow"/>
              <a:ea typeface="Arial Narrow"/>
              <a:cs typeface="Arial Narrow"/>
              <a:sym typeface="Arial Narrow"/>
            </a:endParaRPr>
          </a:p>
        </p:txBody>
      </p:sp>
      <p:sp>
        <p:nvSpPr>
          <p:cNvPr id="121" name="Google Shape;121;p20"/>
          <p:cNvSpPr txBox="1"/>
          <p:nvPr/>
        </p:nvSpPr>
        <p:spPr>
          <a:xfrm>
            <a:off x="715500" y="1874770"/>
            <a:ext cx="10638300" cy="2782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Objectif: </a:t>
            </a:r>
            <a:r>
              <a:rPr lang="en-US" sz="2800">
                <a:solidFill>
                  <a:schemeClr val="dk1"/>
                </a:solidFill>
              </a:rPr>
              <a:t>Identifier le contenu prioritaire pour l'optimisation</a:t>
            </a:r>
            <a:endParaRPr sz="2800">
              <a:solidFill>
                <a:schemeClr val="dk1"/>
              </a:solidFill>
            </a:endParaRPr>
          </a:p>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Justification: </a:t>
            </a:r>
            <a:r>
              <a:rPr lang="en-US" sz="2800">
                <a:solidFill>
                  <a:schemeClr val="dk1"/>
                </a:solidFill>
              </a:rPr>
              <a:t>Le regroupement des vues de contenu par sujet permet d'identifier les tendances d'optimisation</a:t>
            </a:r>
            <a:endParaRPr sz="2800">
              <a:solidFill>
                <a:schemeClr val="dk1"/>
              </a:solidFill>
            </a:endParaRPr>
          </a:p>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Prochaines étapes: </a:t>
            </a:r>
            <a:r>
              <a:rPr lang="en-US" sz="2800">
                <a:solidFill>
                  <a:schemeClr val="dk1"/>
                </a:solidFill>
              </a:rPr>
              <a:t>identifier les pages de contenu par carte d’AI</a:t>
            </a:r>
            <a:endParaRPr sz="2800" strike="sng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p:nvPr/>
        </p:nvSpPr>
        <p:spPr>
          <a:xfrm>
            <a:off x="838200" y="386500"/>
            <a:ext cx="10515600" cy="1021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200"/>
              <a:buFont typeface="Arial Narrow"/>
              <a:buNone/>
            </a:pPr>
            <a:r>
              <a:rPr lang="en-US" sz="3200" b="1">
                <a:solidFill>
                  <a:srgbClr val="002060"/>
                </a:solidFill>
                <a:latin typeface="Arial Narrow"/>
                <a:ea typeface="Arial Narrow"/>
                <a:cs typeface="Arial Narrow"/>
                <a:sym typeface="Arial Narrow"/>
              </a:rPr>
              <a:t>IRC -</a:t>
            </a:r>
            <a:r>
              <a:rPr lang="en-US" sz="3200" b="1">
                <a:solidFill>
                  <a:srgbClr val="4D5625"/>
                </a:solidFill>
                <a:latin typeface="Arial Narrow"/>
                <a:ea typeface="Arial Narrow"/>
                <a:cs typeface="Arial Narrow"/>
                <a:sym typeface="Arial Narrow"/>
              </a:rPr>
              <a:t> RATIO DES APPELS / COURRIELS VS. VISITES WEB</a:t>
            </a:r>
            <a:endParaRPr sz="3200" b="1">
              <a:solidFill>
                <a:srgbClr val="4D5625"/>
              </a:solidFill>
              <a:latin typeface="Arial Narrow"/>
              <a:ea typeface="Arial Narrow"/>
              <a:cs typeface="Arial Narrow"/>
              <a:sym typeface="Arial Narrow"/>
            </a:endParaRPr>
          </a:p>
        </p:txBody>
      </p:sp>
      <p:sp>
        <p:nvSpPr>
          <p:cNvPr id="128" name="Google Shape;128;p21"/>
          <p:cNvSpPr txBox="1"/>
          <p:nvPr/>
        </p:nvSpPr>
        <p:spPr>
          <a:xfrm>
            <a:off x="879375" y="1680800"/>
            <a:ext cx="10433400" cy="49119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Objectif: </a:t>
            </a:r>
            <a:r>
              <a:rPr lang="en-US" sz="2800">
                <a:solidFill>
                  <a:schemeClr val="dk1"/>
                </a:solidFill>
              </a:rPr>
              <a:t>illustrer où une meilleure trouvabilité et convivialité du contenu Web pourrait réduire le nombre d'appels / e-mails reçus</a:t>
            </a:r>
            <a:endParaRPr sz="2800">
              <a:solidFill>
                <a:schemeClr val="dk1"/>
              </a:solidFill>
            </a:endParaRPr>
          </a:p>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Justification: </a:t>
            </a:r>
            <a:r>
              <a:rPr lang="en-US" sz="2800">
                <a:solidFill>
                  <a:schemeClr val="dk1"/>
                </a:solidFill>
              </a:rPr>
              <a:t>un contenu Web bien structuré réduira le volume élevé de support hors ligne. L'utilisation d'un ratio réduira le bruit des changements externes (pics naturels, réduction de l'intérêt des utilisateurs)</a:t>
            </a:r>
            <a:endParaRPr sz="2800">
              <a:solidFill>
                <a:schemeClr val="dk1"/>
              </a:solidFill>
            </a:endParaRPr>
          </a:p>
          <a:p>
            <a:pPr marL="0" marR="0" lvl="0" indent="0" algn="l" rtl="0">
              <a:lnSpc>
                <a:spcPct val="150000"/>
              </a:lnSpc>
              <a:spcBef>
                <a:spcPts val="1000"/>
              </a:spcBef>
              <a:spcAft>
                <a:spcPts val="0"/>
              </a:spcAft>
              <a:buClr>
                <a:schemeClr val="dk1"/>
              </a:buClr>
              <a:buSzPts val="1100"/>
              <a:buFont typeface="Arial"/>
              <a:buNone/>
            </a:pPr>
            <a:r>
              <a:rPr lang="en-US" sz="2800" b="1">
                <a:solidFill>
                  <a:schemeClr val="dk1"/>
                </a:solidFill>
              </a:rPr>
              <a:t>Prochaines étapes: </a:t>
            </a:r>
            <a:r>
              <a:rPr lang="en-US" sz="2800">
                <a:solidFill>
                  <a:schemeClr val="dk1"/>
                </a:solidFill>
              </a:rPr>
              <a:t>identifier et collecter l'image complète</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body" idx="1"/>
          </p:nvPr>
        </p:nvSpPr>
        <p:spPr>
          <a:xfrm>
            <a:off x="278375" y="1490450"/>
            <a:ext cx="56367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a:latin typeface="Calibri"/>
                <a:ea typeface="Calibri"/>
                <a:cs typeface="Calibri"/>
                <a:sym typeface="Calibri"/>
              </a:rPr>
              <a:t>A</a:t>
            </a:r>
            <a:r>
              <a:rPr lang="en-US" sz="2400" b="1" i="0" u="none">
                <a:solidFill>
                  <a:schemeClr val="dk1"/>
                </a:solidFill>
                <a:latin typeface="Calibri"/>
                <a:ea typeface="Calibri"/>
                <a:cs typeface="Calibri"/>
                <a:sym typeface="Calibri"/>
              </a:rPr>
              <a:t>PPLIQUER DES ÉTIQUETTES UNIQUES À:</a:t>
            </a:r>
            <a:endParaRPr/>
          </a:p>
        </p:txBody>
      </p:sp>
      <p:sp>
        <p:nvSpPr>
          <p:cNvPr id="134" name="Google Shape;134;p22"/>
          <p:cNvSpPr txBox="1">
            <a:spLocks noGrp="1"/>
          </p:cNvSpPr>
          <p:nvPr>
            <p:ph type="body" idx="1"/>
          </p:nvPr>
        </p:nvSpPr>
        <p:spPr>
          <a:xfrm>
            <a:off x="278375" y="2366550"/>
            <a:ext cx="5345700" cy="42639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115000"/>
              </a:lnSpc>
              <a:spcBef>
                <a:spcPts val="0"/>
              </a:spcBef>
              <a:spcAft>
                <a:spcPts val="0"/>
              </a:spcAft>
              <a:buSzPts val="2400"/>
              <a:buFont typeface="Calibri"/>
              <a:buChar char="•"/>
            </a:pPr>
            <a:r>
              <a:rPr lang="en-US" b="0">
                <a:latin typeface="Calibri"/>
                <a:ea typeface="Calibri"/>
                <a:cs typeface="Calibri"/>
                <a:sym typeface="Calibri"/>
              </a:rPr>
              <a:t>Plusieurs pages résidant à l'extérieur de Canada.ca, chacune reliant à la page d'accueil principale de COVID-19</a:t>
            </a:r>
            <a:endParaRPr b="0">
              <a:latin typeface="Calibri"/>
              <a:ea typeface="Calibri"/>
              <a:cs typeface="Calibri"/>
              <a:sym typeface="Calibri"/>
            </a:endParaRPr>
          </a:p>
          <a:p>
            <a:pPr marL="228600" marR="0" lvl="0" indent="-203200" algn="l" rtl="0">
              <a:lnSpc>
                <a:spcPct val="115000"/>
              </a:lnSpc>
              <a:spcBef>
                <a:spcPts val="0"/>
              </a:spcBef>
              <a:spcAft>
                <a:spcPts val="0"/>
              </a:spcAft>
              <a:buSzPts val="2400"/>
              <a:buFont typeface="Calibri"/>
              <a:buChar char="•"/>
            </a:pPr>
            <a:r>
              <a:rPr lang="en-US" b="0">
                <a:latin typeface="Calibri"/>
                <a:ea typeface="Calibri"/>
                <a:cs typeface="Calibri"/>
                <a:sym typeface="Calibri"/>
              </a:rPr>
              <a:t>Messages électroniques aux groupes de parties prenantes</a:t>
            </a:r>
            <a:endParaRPr b="0">
              <a:latin typeface="Calibri"/>
              <a:ea typeface="Calibri"/>
              <a:cs typeface="Calibri"/>
              <a:sym typeface="Calibri"/>
            </a:endParaRPr>
          </a:p>
          <a:p>
            <a:pPr marL="228600" marR="0" lvl="0" indent="-203200" algn="l" rtl="0">
              <a:lnSpc>
                <a:spcPct val="115000"/>
              </a:lnSpc>
              <a:spcBef>
                <a:spcPts val="0"/>
              </a:spcBef>
              <a:spcAft>
                <a:spcPts val="0"/>
              </a:spcAft>
              <a:buSzPts val="2400"/>
              <a:buFont typeface="Calibri"/>
              <a:buChar char="•"/>
            </a:pPr>
            <a:r>
              <a:rPr lang="en-US" b="0">
                <a:latin typeface="Calibri"/>
                <a:ea typeface="Calibri"/>
                <a:cs typeface="Calibri"/>
                <a:sym typeface="Calibri"/>
              </a:rPr>
              <a:t>Articles spécifiques sur les réseaux sociaux vs canal de suivi</a:t>
            </a:r>
            <a:endParaRPr b="0">
              <a:latin typeface="Calibri"/>
              <a:ea typeface="Calibri"/>
              <a:cs typeface="Calibri"/>
              <a:sym typeface="Calibri"/>
            </a:endParaRPr>
          </a:p>
          <a:p>
            <a:pPr marL="228600" marR="0" lvl="0" indent="-203200" algn="l" rtl="0">
              <a:lnSpc>
                <a:spcPct val="115000"/>
              </a:lnSpc>
              <a:spcBef>
                <a:spcPts val="0"/>
              </a:spcBef>
              <a:spcAft>
                <a:spcPts val="0"/>
              </a:spcAft>
              <a:buSzPts val="2400"/>
              <a:buFont typeface="Calibri"/>
              <a:buChar char="•"/>
            </a:pPr>
            <a:r>
              <a:rPr lang="en-US">
                <a:latin typeface="Calibri"/>
                <a:ea typeface="Calibri"/>
                <a:cs typeface="Calibri"/>
                <a:sym typeface="Calibri"/>
              </a:rPr>
              <a:t>REMARQUE: n'utilisez jamais l'URL personnalisée comme hyperlien intégré au contenu</a:t>
            </a:r>
            <a:endParaRPr>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135" name="Google Shape;135;p22"/>
          <p:cNvSpPr txBox="1">
            <a:spLocks noGrp="1"/>
          </p:cNvSpPr>
          <p:nvPr>
            <p:ph type="body" idx="1"/>
          </p:nvPr>
        </p:nvSpPr>
        <p:spPr>
          <a:xfrm>
            <a:off x="6172200" y="1438148"/>
            <a:ext cx="51831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None/>
            </a:pPr>
            <a:r>
              <a:rPr lang="en-US" sz="2400" b="1" i="0" u="none">
                <a:solidFill>
                  <a:schemeClr val="dk1"/>
                </a:solidFill>
                <a:latin typeface="Calibri"/>
                <a:ea typeface="Calibri"/>
                <a:cs typeface="Calibri"/>
                <a:sym typeface="Calibri"/>
              </a:rPr>
              <a:t>N'OUBLIEZ PAS DE (Annexe B):</a:t>
            </a:r>
            <a:endParaRPr/>
          </a:p>
        </p:txBody>
      </p:sp>
      <p:sp>
        <p:nvSpPr>
          <p:cNvPr id="136" name="Google Shape;136;p22"/>
          <p:cNvSpPr txBox="1">
            <a:spLocks noGrp="1"/>
          </p:cNvSpPr>
          <p:nvPr>
            <p:ph type="body" idx="2"/>
          </p:nvPr>
        </p:nvSpPr>
        <p:spPr>
          <a:xfrm>
            <a:off x="6172200" y="2366529"/>
            <a:ext cx="6019800" cy="435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SzPts val="2800"/>
              <a:buChar char="•"/>
            </a:pPr>
            <a:r>
              <a:rPr lang="en-US">
                <a:latin typeface="Calibri"/>
                <a:ea typeface="Calibri"/>
                <a:cs typeface="Calibri"/>
                <a:sym typeface="Calibri"/>
              </a:rPr>
              <a:t>Utilisez covid-1920 pour le nom de la campagne</a:t>
            </a:r>
            <a:endParaRPr>
              <a:latin typeface="Calibri"/>
              <a:ea typeface="Calibri"/>
              <a:cs typeface="Calibri"/>
              <a:sym typeface="Calibri"/>
            </a:endParaRPr>
          </a:p>
          <a:p>
            <a:pPr marL="228600" marR="0" lvl="0" indent="-228600" algn="l" rtl="0">
              <a:lnSpc>
                <a:spcPct val="90000"/>
              </a:lnSpc>
              <a:spcBef>
                <a:spcPts val="0"/>
              </a:spcBef>
              <a:spcAft>
                <a:spcPts val="0"/>
              </a:spcAft>
              <a:buSzPts val="2800"/>
              <a:buChar char="•"/>
            </a:pPr>
            <a:r>
              <a:rPr lang="en-US">
                <a:latin typeface="Calibri"/>
                <a:ea typeface="Calibri"/>
                <a:cs typeface="Calibri"/>
                <a:sym typeface="Calibri"/>
              </a:rPr>
              <a:t>Placez le lien cible (si vous en avez un) après le code utm, et à la toute fin du href (ou cela ne fonctionnera pas)</a:t>
            </a:r>
            <a:endParaRPr>
              <a:latin typeface="Calibri"/>
              <a:ea typeface="Calibri"/>
              <a:cs typeface="Calibri"/>
              <a:sym typeface="Calibri"/>
            </a:endParaRPr>
          </a:p>
          <a:p>
            <a:pPr marL="228600" marR="0" lvl="0" indent="-228600" algn="l" rtl="0">
              <a:lnSpc>
                <a:spcPct val="90000"/>
              </a:lnSpc>
              <a:spcBef>
                <a:spcPts val="0"/>
              </a:spcBef>
              <a:spcAft>
                <a:spcPts val="0"/>
              </a:spcAft>
              <a:buSzPts val="2800"/>
              <a:buChar char="•"/>
            </a:pPr>
            <a:r>
              <a:rPr lang="en-US">
                <a:latin typeface="Calibri"/>
                <a:ea typeface="Calibri"/>
                <a:cs typeface="Calibri"/>
                <a:sym typeface="Calibri"/>
              </a:rPr>
              <a:t>Identifier la langue (en pour l'anglais et fr pour le français)</a:t>
            </a:r>
            <a:endParaRPr>
              <a:latin typeface="Calibri"/>
              <a:ea typeface="Calibri"/>
              <a:cs typeface="Calibri"/>
              <a:sym typeface="Calibri"/>
            </a:endParaRPr>
          </a:p>
          <a:p>
            <a:pPr marL="228600" marR="0" lvl="0" indent="-228600" algn="l" rtl="0">
              <a:lnSpc>
                <a:spcPct val="90000"/>
              </a:lnSpc>
              <a:spcBef>
                <a:spcPts val="0"/>
              </a:spcBef>
              <a:spcAft>
                <a:spcPts val="0"/>
              </a:spcAft>
              <a:buSzPts val="2800"/>
              <a:buChar char="•"/>
            </a:pPr>
            <a:r>
              <a:rPr lang="en-US">
                <a:latin typeface="Calibri"/>
                <a:ea typeface="Calibri"/>
                <a:cs typeface="Calibri"/>
                <a:sym typeface="Calibri"/>
              </a:rPr>
              <a:t>Utilisez des traits de soulignement pour les espaces (il n'y a pas d'espaces ni de majuscules dans les codes UTM)</a:t>
            </a:r>
            <a:endParaRPr>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137" name="Google Shape;137;p22"/>
          <p:cNvSpPr txBox="1"/>
          <p:nvPr/>
        </p:nvSpPr>
        <p:spPr>
          <a:xfrm>
            <a:off x="151825" y="1004225"/>
            <a:ext cx="11476500" cy="547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ÉTIQUETAGE UTM - à l'extérieur de Canada.ca conduisant à Canada.ca</a:t>
            </a:r>
            <a:endParaRPr sz="3200" b="1">
              <a:solidFill>
                <a:srgbClr val="4D5625"/>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p:nvPr/>
        </p:nvSpPr>
        <p:spPr>
          <a:xfrm>
            <a:off x="915425" y="531424"/>
            <a:ext cx="10515600" cy="674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LA SOURCE DES DONNÉES</a:t>
            </a:r>
            <a:endParaRPr sz="3200" b="1">
              <a:solidFill>
                <a:srgbClr val="4D5625"/>
              </a:solidFill>
              <a:latin typeface="Arial Narrow"/>
              <a:ea typeface="Arial Narrow"/>
              <a:cs typeface="Arial Narrow"/>
              <a:sym typeface="Arial Narrow"/>
            </a:endParaRPr>
          </a:p>
        </p:txBody>
      </p:sp>
      <p:sp>
        <p:nvSpPr>
          <p:cNvPr id="144" name="Google Shape;144;p23"/>
          <p:cNvSpPr txBox="1"/>
          <p:nvPr/>
        </p:nvSpPr>
        <p:spPr>
          <a:xfrm>
            <a:off x="915425" y="1277625"/>
            <a:ext cx="11218800" cy="5440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Arial"/>
                <a:ea typeface="Arial"/>
                <a:cs typeface="Arial"/>
                <a:sym typeface="Arial"/>
              </a:rPr>
              <a:t>Résultats des tests de convivialité (équipes UX)</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Char char="•"/>
            </a:pPr>
            <a:r>
              <a:rPr lang="en-US" sz="2800">
                <a:solidFill>
                  <a:schemeClr val="dk1"/>
                </a:solidFill>
                <a:latin typeface="Arial"/>
                <a:ea typeface="Arial"/>
                <a:cs typeface="Arial"/>
                <a:sym typeface="Arial"/>
              </a:rPr>
              <a:t>Visites / pages vues par sujet de haut niveau (analyse Web)</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Char char="•"/>
            </a:pPr>
            <a:r>
              <a:rPr lang="en-US" sz="2800">
                <a:solidFill>
                  <a:schemeClr val="dk1"/>
                </a:solidFill>
                <a:latin typeface="Arial"/>
                <a:ea typeface="Arial"/>
                <a:cs typeface="Arial"/>
                <a:sym typeface="Arial"/>
              </a:rPr>
              <a:t>Chemins de navigation depuis la page de destination et entre les sujets (analyse Web)</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Char char="•"/>
            </a:pPr>
            <a:r>
              <a:rPr lang="en-US" sz="2800">
                <a:solidFill>
                  <a:schemeClr val="dk1"/>
                </a:solidFill>
                <a:latin typeface="Arial"/>
                <a:ea typeface="Arial"/>
                <a:cs typeface="Arial"/>
                <a:sym typeface="Arial"/>
              </a:rPr>
              <a:t>Recherche externe (Search Console), tendances Google (en ligne) et requêtes de recherche sur site (analyse Web)</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Char char="•"/>
            </a:pPr>
            <a:r>
              <a:rPr lang="en-US" sz="2800">
                <a:solidFill>
                  <a:schemeClr val="dk1"/>
                </a:solidFill>
                <a:latin typeface="Arial"/>
                <a:ea typeface="Arial"/>
                <a:cs typeface="Arial"/>
                <a:sym typeface="Arial"/>
              </a:rPr>
              <a:t>Métadonnées de page (AEM)</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Char char="•"/>
            </a:pPr>
            <a:r>
              <a:rPr lang="en-US" sz="2800">
                <a:solidFill>
                  <a:schemeClr val="dk1"/>
                </a:solidFill>
                <a:latin typeface="Arial"/>
                <a:ea typeface="Arial"/>
                <a:cs typeface="Arial"/>
                <a:sym typeface="Arial"/>
              </a:rPr>
              <a:t>Volume d'appels du centre d'appels avec répartition par sujet (Service Canada)</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Char char="•"/>
            </a:pPr>
            <a:r>
              <a:rPr lang="en-US" sz="2800">
                <a:solidFill>
                  <a:schemeClr val="dk1"/>
                </a:solidFill>
                <a:latin typeface="Arial"/>
                <a:ea typeface="Arial"/>
                <a:cs typeface="Arial"/>
                <a:sym typeface="Arial"/>
              </a:rPr>
              <a:t>Analyse de page (balisage / rapport SCT suivant l'approche Gov.uk)</a:t>
            </a:r>
            <a:endParaRPr sz="28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SzPts val="2800"/>
              <a:buChar char="•"/>
            </a:pPr>
            <a:r>
              <a:rPr lang="en-US" sz="2800"/>
              <a:t>Étiquetage UTM (SC / ASPC - analyse Web - fait référence)</a:t>
            </a:r>
            <a:endParaRPr sz="2800"/>
          </a:p>
          <a:p>
            <a:pPr marL="457200" marR="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p:nvPr/>
        </p:nvSpPr>
        <p:spPr>
          <a:xfrm>
            <a:off x="838200" y="386500"/>
            <a:ext cx="10515600" cy="10219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APPROCHE DE RAPPORTS / COMMUNICATIONS</a:t>
            </a:r>
            <a:endParaRPr sz="3200" b="1">
              <a:solidFill>
                <a:srgbClr val="4D5625"/>
              </a:solidFill>
              <a:latin typeface="Arial Narrow"/>
              <a:ea typeface="Arial Narrow"/>
              <a:cs typeface="Arial Narrow"/>
              <a:sym typeface="Arial Narrow"/>
            </a:endParaRPr>
          </a:p>
        </p:txBody>
      </p:sp>
      <p:sp>
        <p:nvSpPr>
          <p:cNvPr id="151" name="Google Shape;151;p24"/>
          <p:cNvSpPr txBox="1"/>
          <p:nvPr/>
        </p:nvSpPr>
        <p:spPr>
          <a:xfrm>
            <a:off x="788921" y="1606607"/>
            <a:ext cx="11061900" cy="496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Des rapports doivent être générés et distribués régulièrement pour répondre aux besoins de la haute gestion lorsque des décisions sont nécessaires pour:</a:t>
            </a:r>
            <a:endParaRPr sz="2800">
              <a:solidFill>
                <a:schemeClr val="dk1"/>
              </a:solidFill>
              <a:latin typeface="Calibri"/>
              <a:ea typeface="Calibri"/>
              <a:cs typeface="Calibri"/>
              <a:sym typeface="Calibri"/>
            </a:endParaRPr>
          </a:p>
          <a:p>
            <a:pPr marL="457200" marR="0" lvl="0" indent="-406400" algn="l" rtl="0">
              <a:lnSpc>
                <a:spcPct val="90000"/>
              </a:lnSpc>
              <a:spcBef>
                <a:spcPts val="100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développement du contenu</a:t>
            </a:r>
            <a:endParaRPr sz="2800">
              <a:solidFill>
                <a:schemeClr val="dk1"/>
              </a:solidFill>
              <a:latin typeface="Calibri"/>
              <a:ea typeface="Calibri"/>
              <a:cs typeface="Calibri"/>
              <a:sym typeface="Calibri"/>
            </a:endParaRPr>
          </a:p>
          <a:p>
            <a:pPr marL="457200" marR="0" lvl="0" indent="-406400" algn="l" rtl="0">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mises à jour de contenu</a:t>
            </a:r>
            <a:endParaRPr sz="2800">
              <a:solidFill>
                <a:schemeClr val="dk1"/>
              </a:solidFill>
              <a:latin typeface="Calibri"/>
              <a:ea typeface="Calibri"/>
              <a:cs typeface="Calibri"/>
              <a:sym typeface="Calibri"/>
            </a:endParaRPr>
          </a:p>
          <a:p>
            <a:pPr marL="457200" marR="0" lvl="0" indent="-406400" algn="l" rtl="0">
              <a:lnSpc>
                <a:spcPct val="9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rapports réguliers de mesure du rendement</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Informer les principaux publics sur les résultats de la mesure du rendement et des conseils clés sur la façon d'appliquer les données à la prise de décision.</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p:nvPr/>
        </p:nvSpPr>
        <p:spPr>
          <a:xfrm>
            <a:off x="838200" y="386500"/>
            <a:ext cx="10515600" cy="10219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RAPPORTS</a:t>
            </a:r>
            <a:endParaRPr/>
          </a:p>
        </p:txBody>
      </p:sp>
      <p:sp>
        <p:nvSpPr>
          <p:cNvPr id="158" name="Google Shape;158;p25"/>
          <p:cNvSpPr txBox="1"/>
          <p:nvPr/>
        </p:nvSpPr>
        <p:spPr>
          <a:xfrm>
            <a:off x="788921" y="1606607"/>
            <a:ext cx="11061900" cy="49665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100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Intern</a:t>
            </a:r>
            <a:r>
              <a:rPr lang="en-US" sz="2800">
                <a:solidFill>
                  <a:schemeClr val="dk1"/>
                </a:solidFill>
              </a:rPr>
              <a:t>E</a:t>
            </a:r>
            <a:r>
              <a:rPr lang="en-US" sz="2800">
                <a:solidFill>
                  <a:schemeClr val="dk1"/>
                </a:solidFill>
                <a:latin typeface="Arial"/>
                <a:ea typeface="Arial"/>
                <a:cs typeface="Arial"/>
                <a:sym typeface="Arial"/>
              </a:rPr>
              <a:t> (</a:t>
            </a:r>
            <a:r>
              <a:rPr lang="en-US" sz="2800">
                <a:solidFill>
                  <a:schemeClr val="dk1"/>
                </a:solidFill>
              </a:rPr>
              <a:t>ASPC</a:t>
            </a:r>
            <a:r>
              <a:rPr lang="en-US" sz="2800">
                <a:solidFill>
                  <a:schemeClr val="dk1"/>
                </a:solidFill>
                <a:latin typeface="Arial"/>
                <a:ea typeface="Arial"/>
                <a:cs typeface="Arial"/>
                <a:sym typeface="Arial"/>
              </a:rPr>
              <a:t>/</a:t>
            </a:r>
            <a:r>
              <a:rPr lang="en-US" sz="2800">
                <a:solidFill>
                  <a:schemeClr val="dk1"/>
                </a:solidFill>
              </a:rPr>
              <a:t>S</a:t>
            </a:r>
            <a:r>
              <a:rPr lang="en-US" sz="2800">
                <a:solidFill>
                  <a:schemeClr val="dk1"/>
                </a:solidFill>
                <a:latin typeface="Arial"/>
                <a:ea typeface="Arial"/>
                <a:cs typeface="Arial"/>
                <a:sym typeface="Arial"/>
              </a:rPr>
              <a:t>C, SCT, </a:t>
            </a:r>
            <a:r>
              <a:rPr lang="en-US" sz="2800">
                <a:solidFill>
                  <a:schemeClr val="dk1"/>
                </a:solidFill>
              </a:rPr>
              <a:t>É</a:t>
            </a:r>
            <a:r>
              <a:rPr lang="en-US" sz="2800">
                <a:solidFill>
                  <a:schemeClr val="dk1"/>
                </a:solidFill>
                <a:latin typeface="Arial"/>
                <a:ea typeface="Arial"/>
                <a:cs typeface="Arial"/>
                <a:sym typeface="Arial"/>
              </a:rPr>
              <a:t>P – </a:t>
            </a:r>
            <a:r>
              <a:rPr lang="en-US" sz="2800">
                <a:solidFill>
                  <a:schemeClr val="dk1"/>
                </a:solidFill>
              </a:rPr>
              <a:t>Haute gestion</a:t>
            </a:r>
            <a:r>
              <a:rPr lang="en-US" sz="2800">
                <a:solidFill>
                  <a:schemeClr val="dk1"/>
                </a:solidFill>
                <a:latin typeface="Arial"/>
                <a:ea typeface="Arial"/>
                <a:cs typeface="Arial"/>
                <a:sym typeface="Arial"/>
              </a:rPr>
              <a:t>)</a:t>
            </a:r>
            <a:endParaRPr/>
          </a:p>
          <a:p>
            <a:pPr marL="514350" marR="0" lvl="0" indent="-514350" algn="l" rtl="0">
              <a:lnSpc>
                <a:spcPct val="90000"/>
              </a:lnSpc>
              <a:spcBef>
                <a:spcPts val="100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Extern</a:t>
            </a:r>
            <a:r>
              <a:rPr lang="en-US" sz="2800">
                <a:solidFill>
                  <a:schemeClr val="dk1"/>
                </a:solidFill>
              </a:rPr>
              <a:t>e</a:t>
            </a:r>
            <a:r>
              <a:rPr lang="en-US" sz="2800">
                <a:solidFill>
                  <a:schemeClr val="dk1"/>
                </a:solidFill>
                <a:latin typeface="Arial"/>
                <a:ea typeface="Arial"/>
                <a:cs typeface="Arial"/>
                <a:sym typeface="Arial"/>
              </a:rPr>
              <a:t> (Chefs de Comms, Chefs de thè</a:t>
            </a:r>
            <a:r>
              <a:rPr lang="en-US" sz="2800">
                <a:solidFill>
                  <a:schemeClr val="dk1"/>
                </a:solidFill>
              </a:rPr>
              <a:t>mes </a:t>
            </a:r>
            <a:r>
              <a:rPr lang="en-US" sz="2800">
                <a:solidFill>
                  <a:schemeClr val="dk1"/>
                </a:solidFill>
                <a:latin typeface="Arial"/>
                <a:ea typeface="Arial"/>
                <a:cs typeface="Arial"/>
                <a:sym typeface="Arial"/>
              </a:rPr>
              <a:t>, </a:t>
            </a:r>
            <a:r>
              <a:rPr lang="en-US" sz="2800">
                <a:solidFill>
                  <a:schemeClr val="dk1"/>
                </a:solidFill>
              </a:rPr>
              <a:t>Ministères partenaires</a:t>
            </a:r>
            <a:r>
              <a:rPr lang="en-US" sz="2800">
                <a:solidFill>
                  <a:schemeClr val="dk1"/>
                </a:solidFill>
                <a:latin typeface="Arial"/>
                <a:ea typeface="Arial"/>
                <a:cs typeface="Arial"/>
                <a:sym typeface="Arial"/>
              </a:rPr>
              <a:t>)</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endParaRPr>
          </a:p>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Fréquence actuelle:</a:t>
            </a:r>
            <a:endParaRPr/>
          </a:p>
          <a:p>
            <a:pPr marL="228600" marR="0" lvl="0" indent="-203200" algn="l" rtl="0">
              <a:lnSpc>
                <a:spcPct val="90000"/>
              </a:lnSpc>
              <a:spcBef>
                <a:spcPts val="1000"/>
              </a:spcBef>
              <a:spcAft>
                <a:spcPts val="0"/>
              </a:spcAft>
              <a:buClr>
                <a:schemeClr val="dk1"/>
              </a:buClr>
              <a:buSzPts val="2400"/>
              <a:buFont typeface="Arial"/>
              <a:buChar char="•"/>
            </a:pPr>
            <a:r>
              <a:rPr lang="en-US" sz="2400">
                <a:solidFill>
                  <a:schemeClr val="dk1"/>
                </a:solidFill>
                <a:latin typeface="Arial"/>
                <a:ea typeface="Arial"/>
                <a:cs typeface="Arial"/>
                <a:sym typeface="Arial"/>
              </a:rPr>
              <a:t>Rapports ad hoc au besoin</a:t>
            </a:r>
            <a:endParaRPr sz="2400">
              <a:solidFill>
                <a:schemeClr val="dk1"/>
              </a:solidFill>
              <a:latin typeface="Arial"/>
              <a:ea typeface="Arial"/>
              <a:cs typeface="Arial"/>
              <a:sym typeface="Arial"/>
            </a:endParaRPr>
          </a:p>
          <a:p>
            <a:pPr marL="228600" marR="0" lvl="0" indent="-203200" algn="l" rtl="0">
              <a:lnSpc>
                <a:spcPct val="90000"/>
              </a:lnSpc>
              <a:spcBef>
                <a:spcPts val="1000"/>
              </a:spcBef>
              <a:spcAft>
                <a:spcPts val="0"/>
              </a:spcAft>
              <a:buClr>
                <a:schemeClr val="dk1"/>
              </a:buClr>
              <a:buSzPts val="2400"/>
              <a:buChar char="•"/>
            </a:pPr>
            <a:r>
              <a:rPr lang="en-US" sz="2400">
                <a:solidFill>
                  <a:schemeClr val="dk1"/>
                </a:solidFill>
                <a:latin typeface="Arial"/>
                <a:ea typeface="Arial"/>
                <a:cs typeface="Arial"/>
                <a:sym typeface="Arial"/>
              </a:rPr>
              <a:t>Quotidien (rapports de trafic, constatations d'utilisabilité)</a:t>
            </a:r>
            <a:endParaRPr sz="2400">
              <a:solidFill>
                <a:schemeClr val="dk1"/>
              </a:solidFill>
              <a:latin typeface="Arial"/>
              <a:ea typeface="Arial"/>
              <a:cs typeface="Arial"/>
              <a:sym typeface="Arial"/>
            </a:endParaRPr>
          </a:p>
          <a:p>
            <a:pPr marL="228600" marR="0" lvl="0" indent="-203200" algn="l" rtl="0">
              <a:lnSpc>
                <a:spcPct val="90000"/>
              </a:lnSpc>
              <a:spcBef>
                <a:spcPts val="1000"/>
              </a:spcBef>
              <a:spcAft>
                <a:spcPts val="0"/>
              </a:spcAft>
              <a:buClr>
                <a:schemeClr val="dk1"/>
              </a:buClr>
              <a:buSzPts val="2400"/>
              <a:buChar char="•"/>
            </a:pPr>
            <a:r>
              <a:rPr lang="en-US" sz="2400">
                <a:solidFill>
                  <a:schemeClr val="dk1"/>
                </a:solidFill>
                <a:latin typeface="Arial"/>
                <a:ea typeface="Arial"/>
                <a:cs typeface="Arial"/>
                <a:sym typeface="Arial"/>
              </a:rPr>
              <a:t>Hebdomadaire (rapports séparés sur le trafic / les tendances, les résultats sur l'utilisabilité)</a:t>
            </a:r>
            <a:endParaRPr sz="2400">
              <a:solidFill>
                <a:schemeClr val="dk1"/>
              </a:solidFill>
              <a:latin typeface="Arial"/>
              <a:ea typeface="Arial"/>
              <a:cs typeface="Arial"/>
              <a:sym typeface="Arial"/>
            </a:endParaRPr>
          </a:p>
          <a:p>
            <a:pPr marL="228600" marR="0" lvl="0" indent="-203200" algn="l" rtl="0">
              <a:lnSpc>
                <a:spcPct val="90000"/>
              </a:lnSpc>
              <a:spcBef>
                <a:spcPts val="1000"/>
              </a:spcBef>
              <a:spcAft>
                <a:spcPts val="0"/>
              </a:spcAft>
              <a:buClr>
                <a:schemeClr val="dk1"/>
              </a:buClr>
              <a:buSzPts val="2400"/>
              <a:buChar char="•"/>
            </a:pPr>
            <a:r>
              <a:rPr lang="en-US" sz="2400">
                <a:solidFill>
                  <a:schemeClr val="dk1"/>
                </a:solidFill>
                <a:latin typeface="Arial"/>
                <a:ea typeface="Arial"/>
                <a:cs typeface="Arial"/>
                <a:sym typeface="Arial"/>
              </a:rPr>
              <a:t>Mensuel (tendances globales du trafic et résultats d'utilisabilité à plus grande échelle)</a:t>
            </a:r>
            <a:endParaRPr sz="2400">
              <a:solidFill>
                <a:schemeClr val="dk1"/>
              </a:solidFill>
              <a:latin typeface="Arial"/>
              <a:ea typeface="Arial"/>
              <a:cs typeface="Arial"/>
              <a:sym typeface="Arial"/>
            </a:endParaRPr>
          </a:p>
          <a:p>
            <a:pPr marL="0" marR="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p:nvPr/>
        </p:nvSpPr>
        <p:spPr>
          <a:xfrm>
            <a:off x="839775" y="1399103"/>
            <a:ext cx="4560900" cy="539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a:solidFill>
                  <a:schemeClr val="dk1"/>
                </a:solidFill>
                <a:latin typeface="Arial"/>
                <a:ea typeface="Arial"/>
                <a:cs typeface="Arial"/>
                <a:sym typeface="Arial"/>
              </a:rPr>
              <a:t>ASPC/</a:t>
            </a:r>
            <a:r>
              <a:rPr lang="en-US" sz="2400" b="1">
                <a:solidFill>
                  <a:schemeClr val="dk1"/>
                </a:solidFill>
              </a:rPr>
              <a:t>S</a:t>
            </a:r>
            <a:r>
              <a:rPr lang="en-US" sz="2400" b="1">
                <a:solidFill>
                  <a:schemeClr val="dk1"/>
                </a:solidFill>
                <a:latin typeface="Arial"/>
                <a:ea typeface="Arial"/>
                <a:cs typeface="Arial"/>
                <a:sym typeface="Arial"/>
              </a:rPr>
              <a:t>C</a:t>
            </a:r>
            <a:endParaRPr sz="2400" b="1">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en-US" sz="2400">
                <a:solidFill>
                  <a:schemeClr val="dk1"/>
                </a:solidFill>
                <a:latin typeface="Arial"/>
                <a:ea typeface="Arial"/>
                <a:cs typeface="Arial"/>
                <a:sym typeface="Arial"/>
              </a:rPr>
              <a:t>◦ Diriger l'élaboration d'une stratégie de mesure du rendement, des indicateurs de </a:t>
            </a:r>
            <a:r>
              <a:rPr lang="en-US" sz="2400">
                <a:solidFill>
                  <a:schemeClr val="dk1"/>
                </a:solidFill>
              </a:rPr>
              <a:t>rendement </a:t>
            </a:r>
            <a:r>
              <a:rPr lang="en-US" sz="2400">
                <a:solidFill>
                  <a:schemeClr val="dk1"/>
                </a:solidFill>
                <a:latin typeface="Arial"/>
                <a:ea typeface="Arial"/>
                <a:cs typeface="Arial"/>
                <a:sym typeface="Arial"/>
              </a:rPr>
              <a:t>clés et la coordination des efforts entre les ministères en matière de production de rapports et de partage des idées clés communes</a:t>
            </a:r>
            <a:endParaRPr/>
          </a:p>
          <a:p>
            <a:pPr marL="0" marR="0" lvl="0" indent="0" algn="l" rtl="0">
              <a:lnSpc>
                <a:spcPct val="90000"/>
              </a:lnSpc>
              <a:spcBef>
                <a:spcPts val="0"/>
              </a:spcBef>
              <a:spcAft>
                <a:spcPts val="0"/>
              </a:spcAft>
              <a:buClr>
                <a:schemeClr val="dk1"/>
              </a:buClr>
              <a:buSzPts val="2800"/>
              <a:buFont typeface="Arial"/>
              <a:buNone/>
            </a:pPr>
            <a:endParaRPr sz="2400" b="1">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en-US" sz="2400" b="1">
                <a:solidFill>
                  <a:schemeClr val="dk1"/>
                </a:solidFill>
                <a:latin typeface="Arial"/>
                <a:ea typeface="Arial"/>
                <a:cs typeface="Arial"/>
                <a:sym typeface="Arial"/>
              </a:rPr>
              <a:t>SCT-BTN </a:t>
            </a:r>
            <a:endParaRPr sz="2400" b="1">
              <a:solidFill>
                <a:schemeClr val="dk1"/>
              </a:solidFill>
            </a:endParaRPr>
          </a:p>
          <a:p>
            <a:pPr marL="0" marR="0" lvl="0" indent="0" algn="l" rtl="0">
              <a:lnSpc>
                <a:spcPct val="90000"/>
              </a:lnSpc>
              <a:spcBef>
                <a:spcPts val="0"/>
              </a:spcBef>
              <a:spcAft>
                <a:spcPts val="0"/>
              </a:spcAft>
              <a:buClr>
                <a:schemeClr val="dk1"/>
              </a:buClr>
              <a:buSzPts val="2800"/>
              <a:buFont typeface="Arial"/>
              <a:buNone/>
            </a:pPr>
            <a:r>
              <a:rPr lang="en-US" sz="2400">
                <a:solidFill>
                  <a:schemeClr val="dk1"/>
                </a:solidFill>
                <a:latin typeface="Arial"/>
                <a:ea typeface="Arial"/>
                <a:cs typeface="Arial"/>
                <a:sym typeface="Arial"/>
              </a:rPr>
              <a:t>◦ Diriger les tests d'utilisabilité et les conseils sur la réussite des tâches et la page de destination de COVID-19</a:t>
            </a:r>
            <a:endParaRPr/>
          </a:p>
          <a:p>
            <a:pPr marL="0" marR="0" lvl="0" indent="0" algn="l" rtl="0">
              <a:lnSpc>
                <a:spcPct val="90000"/>
              </a:lnSpc>
              <a:spcBef>
                <a:spcPts val="0"/>
              </a:spcBef>
              <a:spcAft>
                <a:spcPts val="0"/>
              </a:spcAft>
              <a:buClr>
                <a:schemeClr val="dk1"/>
              </a:buClr>
              <a:buSzPts val="2800"/>
              <a:buFont typeface="Arial"/>
              <a:buNone/>
            </a:pPr>
            <a:endParaRPr sz="2400" b="1">
              <a:solidFill>
                <a:schemeClr val="dk1"/>
              </a:solidFill>
              <a:latin typeface="Arial"/>
              <a:ea typeface="Arial"/>
              <a:cs typeface="Arial"/>
              <a:sym typeface="Arial"/>
            </a:endParaRPr>
          </a:p>
        </p:txBody>
      </p:sp>
      <p:sp>
        <p:nvSpPr>
          <p:cNvPr id="164" name="Google Shape;164;p26"/>
          <p:cNvSpPr txBox="1"/>
          <p:nvPr/>
        </p:nvSpPr>
        <p:spPr>
          <a:xfrm>
            <a:off x="838200" y="272849"/>
            <a:ext cx="10515600" cy="987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RÔLES</a:t>
            </a:r>
            <a:endParaRPr/>
          </a:p>
        </p:txBody>
      </p:sp>
      <p:sp>
        <p:nvSpPr>
          <p:cNvPr id="165" name="Google Shape;165;p26"/>
          <p:cNvSpPr txBox="1"/>
          <p:nvPr/>
        </p:nvSpPr>
        <p:spPr>
          <a:xfrm>
            <a:off x="6097575" y="1399103"/>
            <a:ext cx="5672394" cy="539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400" b="1">
                <a:solidFill>
                  <a:schemeClr val="dk1"/>
                </a:solidFill>
              </a:rPr>
              <a:t>ÉDITEUR </a:t>
            </a:r>
            <a:r>
              <a:rPr lang="en-US" sz="2400" b="1">
                <a:solidFill>
                  <a:schemeClr val="dk1"/>
                </a:solidFill>
                <a:latin typeface="Arial"/>
                <a:ea typeface="Arial"/>
                <a:cs typeface="Arial"/>
                <a:sym typeface="Arial"/>
              </a:rPr>
              <a:t>PRINCIPAL (</a:t>
            </a:r>
            <a:r>
              <a:rPr lang="en-US" sz="2400" b="1">
                <a:solidFill>
                  <a:schemeClr val="dk1"/>
                </a:solidFill>
              </a:rPr>
              <a:t>É</a:t>
            </a:r>
            <a:r>
              <a:rPr lang="en-US" sz="2400" b="1">
                <a:solidFill>
                  <a:schemeClr val="dk1"/>
                </a:solidFill>
                <a:latin typeface="Arial"/>
                <a:ea typeface="Arial"/>
                <a:cs typeface="Arial"/>
                <a:sym typeface="Arial"/>
              </a:rPr>
              <a:t>P)</a:t>
            </a:r>
            <a:endParaRPr/>
          </a:p>
          <a:p>
            <a:pPr marL="0" marR="0" lvl="0" indent="0" algn="l" rtl="0">
              <a:lnSpc>
                <a:spcPct val="90000"/>
              </a:lnSpc>
              <a:spcBef>
                <a:spcPts val="0"/>
              </a:spcBef>
              <a:spcAft>
                <a:spcPts val="0"/>
              </a:spcAft>
              <a:buClr>
                <a:schemeClr val="dk1"/>
              </a:buClr>
              <a:buSzPts val="2800"/>
              <a:buFont typeface="Arial"/>
              <a:buNone/>
            </a:pPr>
            <a:r>
              <a:rPr lang="en-US" sz="2400" b="1">
                <a:solidFill>
                  <a:schemeClr val="dk1"/>
                </a:solidFill>
                <a:latin typeface="Arial"/>
                <a:ea typeface="Arial"/>
                <a:cs typeface="Arial"/>
                <a:sym typeface="Arial"/>
              </a:rPr>
              <a:t>◦ </a:t>
            </a:r>
            <a:r>
              <a:rPr lang="en-US" sz="2400">
                <a:solidFill>
                  <a:schemeClr val="dk1"/>
                </a:solidFill>
              </a:rPr>
              <a:t>Diriger les rapports d'analyse à l'échelle du GC, conseils de segmentation</a:t>
            </a:r>
            <a:endParaRPr/>
          </a:p>
          <a:p>
            <a:pPr marL="0" marR="0" lvl="0" indent="0" algn="l" rtl="0">
              <a:lnSpc>
                <a:spcPct val="90000"/>
              </a:lnSpc>
              <a:spcBef>
                <a:spcPts val="0"/>
              </a:spcBef>
              <a:spcAft>
                <a:spcPts val="0"/>
              </a:spcAft>
              <a:buClr>
                <a:schemeClr val="dk1"/>
              </a:buClr>
              <a:buSzPts val="2800"/>
              <a:buFont typeface="Arial"/>
              <a:buNone/>
            </a:pPr>
            <a:endParaRPr sz="2400" b="1">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r>
              <a:rPr lang="en-US" sz="2400" b="1">
                <a:solidFill>
                  <a:schemeClr val="dk1"/>
                </a:solidFill>
              </a:rPr>
              <a:t>CHEFS DE </a:t>
            </a:r>
            <a:r>
              <a:rPr lang="en-US" sz="2400" b="1">
                <a:solidFill>
                  <a:schemeClr val="dk1"/>
                </a:solidFill>
                <a:latin typeface="Arial"/>
                <a:ea typeface="Arial"/>
                <a:cs typeface="Arial"/>
                <a:sym typeface="Arial"/>
              </a:rPr>
              <a:t>THEME</a:t>
            </a:r>
            <a:endParaRPr/>
          </a:p>
          <a:p>
            <a:pPr marL="228600" marR="0" lvl="0" indent="-228600" algn="l" rtl="0">
              <a:lnSpc>
                <a:spcPct val="90000"/>
              </a:lnSpc>
              <a:spcBef>
                <a:spcPts val="0"/>
              </a:spcBef>
              <a:spcAft>
                <a:spcPts val="0"/>
              </a:spcAft>
              <a:buClr>
                <a:schemeClr val="dk1"/>
              </a:buClr>
              <a:buSzPts val="2800"/>
              <a:buFont typeface="Arial"/>
              <a:buChar char="•"/>
            </a:pPr>
            <a:r>
              <a:rPr lang="en-US" sz="2400">
                <a:solidFill>
                  <a:schemeClr val="dk1"/>
                </a:solidFill>
                <a:latin typeface="Arial"/>
                <a:ea typeface="Arial"/>
                <a:cs typeface="Arial"/>
                <a:sym typeface="Arial"/>
              </a:rPr>
              <a:t>Communiquer l'approche et les conseils aux partenaires thématiques</a:t>
            </a:r>
            <a:endParaRPr sz="2400">
              <a:solidFill>
                <a:schemeClr val="dk1"/>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SzPts val="2800"/>
              <a:buChar char="•"/>
            </a:pPr>
            <a:r>
              <a:rPr lang="en-US" sz="2400">
                <a:solidFill>
                  <a:schemeClr val="dk1"/>
                </a:solidFill>
                <a:latin typeface="Arial"/>
                <a:ea typeface="Arial"/>
                <a:cs typeface="Arial"/>
                <a:sym typeface="Arial"/>
              </a:rPr>
              <a:t>Soutenir les décisions fondées sur des preuves</a:t>
            </a:r>
            <a:endParaRPr sz="2400">
              <a:solidFill>
                <a:schemeClr val="dk1"/>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SzPts val="2800"/>
              <a:buChar char="•"/>
            </a:pPr>
            <a:r>
              <a:rPr lang="en-US" sz="2400">
                <a:solidFill>
                  <a:schemeClr val="dk1"/>
                </a:solidFill>
                <a:latin typeface="Arial"/>
                <a:ea typeface="Arial"/>
                <a:cs typeface="Arial"/>
                <a:sym typeface="Arial"/>
              </a:rPr>
              <a:t>Application et mesure des </a:t>
            </a:r>
            <a:r>
              <a:rPr lang="en-US" sz="2400">
                <a:solidFill>
                  <a:schemeClr val="dk1"/>
                </a:solidFill>
              </a:rPr>
              <a:t>IRC</a:t>
            </a:r>
            <a:r>
              <a:rPr lang="en-US" sz="2400">
                <a:solidFill>
                  <a:schemeClr val="dk1"/>
                </a:solidFill>
                <a:latin typeface="Arial"/>
                <a:ea typeface="Arial"/>
                <a:cs typeface="Arial"/>
                <a:sym typeface="Arial"/>
              </a:rPr>
              <a:t> pour l'espace thématique et le </a:t>
            </a:r>
            <a:r>
              <a:rPr lang="en-US" sz="2400">
                <a:solidFill>
                  <a:schemeClr val="dk1"/>
                </a:solidFill>
              </a:rPr>
              <a:t>ministère</a:t>
            </a:r>
            <a:r>
              <a:rPr lang="en-US" sz="2400">
                <a:solidFill>
                  <a:schemeClr val="dk1"/>
                </a:solidFill>
                <a:latin typeface="Arial"/>
                <a:ea typeface="Arial"/>
                <a:cs typeface="Arial"/>
                <a:sym typeface="Arial"/>
              </a:rPr>
              <a:t> d'accueil</a:t>
            </a:r>
            <a:endParaRPr sz="2400">
              <a:solidFill>
                <a:schemeClr val="dk1"/>
              </a:solidFill>
              <a:latin typeface="Arial"/>
              <a:ea typeface="Arial"/>
              <a:cs typeface="Arial"/>
              <a:sym typeface="Arial"/>
            </a:endParaRPr>
          </a:p>
          <a:p>
            <a:pPr marL="228600" marR="0" lvl="0" indent="-228600" algn="l" rtl="0">
              <a:lnSpc>
                <a:spcPct val="90000"/>
              </a:lnSpc>
              <a:spcBef>
                <a:spcPts val="0"/>
              </a:spcBef>
              <a:spcAft>
                <a:spcPts val="0"/>
              </a:spcAft>
              <a:buClr>
                <a:schemeClr val="dk1"/>
              </a:buClr>
              <a:buSzPts val="2800"/>
              <a:buChar char="•"/>
            </a:pPr>
            <a:r>
              <a:rPr lang="en-US" sz="2400">
                <a:solidFill>
                  <a:schemeClr val="dk1"/>
                </a:solidFill>
                <a:latin typeface="Arial"/>
                <a:ea typeface="Arial"/>
                <a:cs typeface="Arial"/>
                <a:sym typeface="Arial"/>
              </a:rPr>
              <a:t>Identifier les domaines nécessitant une assistance par </a:t>
            </a:r>
            <a:r>
              <a:rPr lang="en-US" sz="2400">
                <a:solidFill>
                  <a:schemeClr val="dk1"/>
                </a:solidFill>
              </a:rPr>
              <a:t>CGT</a:t>
            </a:r>
            <a:endParaRPr sz="2400">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240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1">
              <a:solidFill>
                <a:schemeClr val="dk1"/>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835033" y="1838593"/>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Santé</a:t>
            </a:r>
            <a:endParaRPr sz="1800">
              <a:solidFill>
                <a:schemeClr val="lt1"/>
              </a:solidFill>
              <a:latin typeface="Arial"/>
              <a:ea typeface="Arial"/>
              <a:cs typeface="Arial"/>
              <a:sym typeface="Arial"/>
            </a:endParaRPr>
          </a:p>
        </p:txBody>
      </p:sp>
      <p:sp>
        <p:nvSpPr>
          <p:cNvPr id="172" name="Google Shape;172;p27"/>
          <p:cNvSpPr txBox="1"/>
          <p:nvPr/>
        </p:nvSpPr>
        <p:spPr>
          <a:xfrm>
            <a:off x="2980433" y="1838593"/>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Voyage</a:t>
            </a:r>
            <a:endParaRPr sz="1800">
              <a:solidFill>
                <a:schemeClr val="lt1"/>
              </a:solidFill>
              <a:latin typeface="Arial"/>
              <a:ea typeface="Arial"/>
              <a:cs typeface="Arial"/>
              <a:sym typeface="Arial"/>
            </a:endParaRPr>
          </a:p>
        </p:txBody>
      </p:sp>
      <p:sp>
        <p:nvSpPr>
          <p:cNvPr id="173" name="Google Shape;173;p27"/>
          <p:cNvSpPr txBox="1"/>
          <p:nvPr/>
        </p:nvSpPr>
        <p:spPr>
          <a:xfrm>
            <a:off x="5125833" y="1838593"/>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Emplois</a:t>
            </a:r>
            <a:endParaRPr sz="1800">
              <a:solidFill>
                <a:schemeClr val="lt1"/>
              </a:solidFill>
              <a:latin typeface="Arial"/>
              <a:ea typeface="Arial"/>
              <a:cs typeface="Arial"/>
              <a:sym typeface="Arial"/>
            </a:endParaRPr>
          </a:p>
        </p:txBody>
      </p:sp>
      <p:sp>
        <p:nvSpPr>
          <p:cNvPr id="174" name="Google Shape;174;p27"/>
          <p:cNvSpPr txBox="1"/>
          <p:nvPr/>
        </p:nvSpPr>
        <p:spPr>
          <a:xfrm>
            <a:off x="7271233" y="1838593"/>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Immigration</a:t>
            </a:r>
            <a:endParaRPr sz="1800">
              <a:solidFill>
                <a:schemeClr val="lt1"/>
              </a:solidFill>
              <a:latin typeface="Arial"/>
              <a:ea typeface="Arial"/>
              <a:cs typeface="Arial"/>
              <a:sym typeface="Arial"/>
            </a:endParaRPr>
          </a:p>
        </p:txBody>
      </p:sp>
      <p:sp>
        <p:nvSpPr>
          <p:cNvPr id="175" name="Google Shape;175;p27"/>
          <p:cNvSpPr txBox="1"/>
          <p:nvPr/>
        </p:nvSpPr>
        <p:spPr>
          <a:xfrm>
            <a:off x="9628700" y="1838593"/>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Entreprise</a:t>
            </a:r>
            <a:endParaRPr sz="1800">
              <a:solidFill>
                <a:schemeClr val="lt1"/>
              </a:solidFill>
              <a:latin typeface="Arial"/>
              <a:ea typeface="Arial"/>
              <a:cs typeface="Arial"/>
              <a:sym typeface="Arial"/>
            </a:endParaRPr>
          </a:p>
        </p:txBody>
      </p:sp>
      <p:sp>
        <p:nvSpPr>
          <p:cNvPr id="176" name="Google Shape;176;p27"/>
          <p:cNvSpPr txBox="1"/>
          <p:nvPr/>
        </p:nvSpPr>
        <p:spPr>
          <a:xfrm>
            <a:off x="835033" y="2953786"/>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Prestations</a:t>
            </a:r>
            <a:endParaRPr sz="1800">
              <a:solidFill>
                <a:schemeClr val="lt1"/>
              </a:solidFill>
              <a:latin typeface="Arial"/>
              <a:ea typeface="Arial"/>
              <a:cs typeface="Arial"/>
              <a:sym typeface="Arial"/>
            </a:endParaRPr>
          </a:p>
        </p:txBody>
      </p:sp>
      <p:sp>
        <p:nvSpPr>
          <p:cNvPr id="177" name="Google Shape;177;p27"/>
          <p:cNvSpPr txBox="1"/>
          <p:nvPr/>
        </p:nvSpPr>
        <p:spPr>
          <a:xfrm>
            <a:off x="2980433" y="2953786"/>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Impôts</a:t>
            </a:r>
            <a:endParaRPr sz="1800">
              <a:solidFill>
                <a:schemeClr val="lt1"/>
              </a:solidFill>
              <a:latin typeface="Arial"/>
              <a:ea typeface="Arial"/>
              <a:cs typeface="Arial"/>
              <a:sym typeface="Arial"/>
            </a:endParaRPr>
          </a:p>
        </p:txBody>
      </p:sp>
      <p:sp>
        <p:nvSpPr>
          <p:cNvPr id="178" name="Google Shape;178;p27"/>
          <p:cNvSpPr txBox="1"/>
          <p:nvPr/>
        </p:nvSpPr>
        <p:spPr>
          <a:xfrm>
            <a:off x="5125833" y="2953786"/>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Sécurité </a:t>
            </a:r>
            <a:r>
              <a:rPr lang="en-US" sz="1800">
                <a:solidFill>
                  <a:schemeClr val="lt1"/>
                </a:solidFill>
                <a:latin typeface="Arial"/>
                <a:ea typeface="Arial"/>
                <a:cs typeface="Arial"/>
                <a:sym typeface="Arial"/>
              </a:rPr>
              <a:t>National</a:t>
            </a:r>
            <a:r>
              <a:rPr lang="en-US" sz="1800">
                <a:solidFill>
                  <a:schemeClr val="lt1"/>
                </a:solidFill>
              </a:rPr>
              <a:t>e</a:t>
            </a:r>
            <a:endParaRPr sz="1800">
              <a:solidFill>
                <a:schemeClr val="lt1"/>
              </a:solidFill>
              <a:latin typeface="Arial"/>
              <a:ea typeface="Arial"/>
              <a:cs typeface="Arial"/>
              <a:sym typeface="Arial"/>
            </a:endParaRPr>
          </a:p>
        </p:txBody>
      </p:sp>
      <p:sp>
        <p:nvSpPr>
          <p:cNvPr id="179" name="Google Shape;179;p27"/>
          <p:cNvSpPr txBox="1"/>
          <p:nvPr/>
        </p:nvSpPr>
        <p:spPr>
          <a:xfrm>
            <a:off x="7271233" y="2953786"/>
            <a:ext cx="1741200" cy="897600"/>
          </a:xfrm>
          <a:prstGeom prst="rect">
            <a:avLst/>
          </a:prstGeom>
          <a:solidFill>
            <a:srgbClr val="0F4E67"/>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Politique, justice et urgences</a:t>
            </a:r>
            <a:endParaRPr sz="1800">
              <a:solidFill>
                <a:schemeClr val="lt1"/>
              </a:solidFill>
              <a:latin typeface="Arial"/>
              <a:ea typeface="Arial"/>
              <a:cs typeface="Arial"/>
              <a:sym typeface="Arial"/>
            </a:endParaRPr>
          </a:p>
        </p:txBody>
      </p:sp>
      <p:sp>
        <p:nvSpPr>
          <p:cNvPr id="180" name="Google Shape;180;p27"/>
          <p:cNvSpPr txBox="1"/>
          <p:nvPr/>
        </p:nvSpPr>
        <p:spPr>
          <a:xfrm>
            <a:off x="9628700" y="2891053"/>
            <a:ext cx="1741200" cy="897600"/>
          </a:xfrm>
          <a:prstGeom prst="rect">
            <a:avLst/>
          </a:prstGeom>
          <a:solidFill>
            <a:srgbClr val="0F4E67"/>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Science </a:t>
            </a:r>
            <a:endParaRPr sz="1800">
              <a:solidFill>
                <a:schemeClr val="lt1"/>
              </a:solidFill>
              <a:latin typeface="Arial"/>
              <a:ea typeface="Arial"/>
              <a:cs typeface="Arial"/>
              <a:sym typeface="Arial"/>
            </a:endParaRPr>
          </a:p>
        </p:txBody>
      </p:sp>
      <p:sp>
        <p:nvSpPr>
          <p:cNvPr id="181" name="Google Shape;181;p27"/>
          <p:cNvSpPr txBox="1"/>
          <p:nvPr/>
        </p:nvSpPr>
        <p:spPr>
          <a:xfrm>
            <a:off x="835033" y="4082831"/>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S</a:t>
            </a:r>
            <a:r>
              <a:rPr lang="en-US" sz="1800">
                <a:solidFill>
                  <a:schemeClr val="lt1"/>
                </a:solidFill>
                <a:latin typeface="Arial"/>
                <a:ea typeface="Arial"/>
                <a:cs typeface="Arial"/>
                <a:sym typeface="Arial"/>
              </a:rPr>
              <a:t>ervice </a:t>
            </a:r>
            <a:r>
              <a:rPr lang="en-US" sz="1800">
                <a:solidFill>
                  <a:schemeClr val="lt1"/>
                </a:solidFill>
              </a:rPr>
              <a:t>Publique</a:t>
            </a:r>
            <a:endParaRPr sz="1800">
              <a:solidFill>
                <a:schemeClr val="lt1"/>
              </a:solidFill>
              <a:latin typeface="Arial"/>
              <a:ea typeface="Arial"/>
              <a:cs typeface="Arial"/>
              <a:sym typeface="Arial"/>
            </a:endParaRPr>
          </a:p>
        </p:txBody>
      </p:sp>
      <p:sp>
        <p:nvSpPr>
          <p:cNvPr id="182" name="Google Shape;182;p27"/>
          <p:cNvSpPr txBox="1"/>
          <p:nvPr/>
        </p:nvSpPr>
        <p:spPr>
          <a:xfrm>
            <a:off x="2914833" y="4082831"/>
            <a:ext cx="1741200" cy="897600"/>
          </a:xfrm>
          <a:prstGeom prst="rect">
            <a:avLst/>
          </a:prstGeom>
          <a:solidFill>
            <a:srgbClr val="0F4E67"/>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100"/>
              <a:buFont typeface="Arial"/>
              <a:buNone/>
            </a:pPr>
            <a:endParaRPr sz="1800">
              <a:solidFill>
                <a:schemeClr val="lt1"/>
              </a:solidFill>
            </a:endParaRPr>
          </a:p>
          <a:p>
            <a:pPr marL="0" marR="0" lvl="0" indent="0" algn="ctr" rtl="0">
              <a:spcBef>
                <a:spcPts val="0"/>
              </a:spcBef>
              <a:spcAft>
                <a:spcPts val="0"/>
              </a:spcAft>
              <a:buClr>
                <a:schemeClr val="dk1"/>
              </a:buClr>
              <a:buSzPts val="1100"/>
              <a:buFont typeface="Arial"/>
              <a:buNone/>
            </a:pPr>
            <a:r>
              <a:rPr lang="en-US" sz="1800">
                <a:solidFill>
                  <a:schemeClr val="lt1"/>
                </a:solidFill>
              </a:rPr>
              <a:t>Le Canada et le monde</a:t>
            </a:r>
            <a:endParaRPr sz="1800">
              <a:solidFill>
                <a:schemeClr val="lt1"/>
              </a:solidFill>
            </a:endParaRPr>
          </a:p>
          <a:p>
            <a:pPr marL="0" marR="0" lvl="0" indent="0" algn="ctr" rtl="0">
              <a:spcBef>
                <a:spcPts val="0"/>
              </a:spcBef>
              <a:spcAft>
                <a:spcPts val="0"/>
              </a:spcAft>
              <a:buNone/>
            </a:pPr>
            <a:endParaRPr sz="1800">
              <a:solidFill>
                <a:schemeClr val="lt1"/>
              </a:solidFill>
            </a:endParaRPr>
          </a:p>
        </p:txBody>
      </p:sp>
      <p:sp>
        <p:nvSpPr>
          <p:cNvPr id="183" name="Google Shape;183;p27"/>
          <p:cNvSpPr txBox="1"/>
          <p:nvPr/>
        </p:nvSpPr>
        <p:spPr>
          <a:xfrm>
            <a:off x="5125833" y="4082831"/>
            <a:ext cx="1741200" cy="897600"/>
          </a:xfrm>
          <a:prstGeom prst="rect">
            <a:avLst/>
          </a:prstGeom>
          <a:solidFill>
            <a:srgbClr val="0F4E67"/>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Culture, histo</a:t>
            </a:r>
            <a:r>
              <a:rPr lang="en-US" sz="1800">
                <a:solidFill>
                  <a:schemeClr val="lt1"/>
                </a:solidFill>
              </a:rPr>
              <a:t>ire,</a:t>
            </a:r>
            <a:r>
              <a:rPr lang="en-US" sz="1800">
                <a:solidFill>
                  <a:schemeClr val="lt1"/>
                </a:solidFill>
                <a:latin typeface="Arial"/>
                <a:ea typeface="Arial"/>
                <a:cs typeface="Arial"/>
                <a:sym typeface="Arial"/>
              </a:rPr>
              <a:t> sport</a:t>
            </a:r>
            <a:endParaRPr sz="1800">
              <a:solidFill>
                <a:schemeClr val="lt1"/>
              </a:solidFill>
              <a:latin typeface="Arial"/>
              <a:ea typeface="Arial"/>
              <a:cs typeface="Arial"/>
              <a:sym typeface="Arial"/>
            </a:endParaRPr>
          </a:p>
        </p:txBody>
      </p:sp>
      <p:sp>
        <p:nvSpPr>
          <p:cNvPr id="184" name="Google Shape;184;p27"/>
          <p:cNvSpPr txBox="1"/>
          <p:nvPr/>
        </p:nvSpPr>
        <p:spPr>
          <a:xfrm>
            <a:off x="9628700" y="4082831"/>
            <a:ext cx="1741200" cy="897600"/>
          </a:xfrm>
          <a:prstGeom prst="rect">
            <a:avLst/>
          </a:prstGeom>
          <a:solidFill>
            <a:srgbClr val="0F4E67"/>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Transport</a:t>
            </a:r>
            <a:endParaRPr sz="1800">
              <a:solidFill>
                <a:schemeClr val="lt1"/>
              </a:solidFill>
              <a:latin typeface="Arial"/>
              <a:ea typeface="Arial"/>
              <a:cs typeface="Arial"/>
              <a:sym typeface="Arial"/>
            </a:endParaRPr>
          </a:p>
        </p:txBody>
      </p:sp>
      <p:sp>
        <p:nvSpPr>
          <p:cNvPr id="185" name="Google Shape;185;p27"/>
          <p:cNvSpPr txBox="1"/>
          <p:nvPr/>
        </p:nvSpPr>
        <p:spPr>
          <a:xfrm>
            <a:off x="7271233" y="4082831"/>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chemeClr val="lt1"/>
                </a:solidFill>
              </a:rPr>
              <a:t>Argent et finances</a:t>
            </a:r>
            <a:endParaRPr sz="1800">
              <a:solidFill>
                <a:schemeClr val="lt1"/>
              </a:solidFill>
              <a:latin typeface="Arial"/>
              <a:ea typeface="Arial"/>
              <a:cs typeface="Arial"/>
              <a:sym typeface="Arial"/>
            </a:endParaRPr>
          </a:p>
        </p:txBody>
      </p:sp>
      <p:sp>
        <p:nvSpPr>
          <p:cNvPr id="186" name="Google Shape;186;p27"/>
          <p:cNvSpPr txBox="1"/>
          <p:nvPr/>
        </p:nvSpPr>
        <p:spPr>
          <a:xfrm>
            <a:off x="3527568" y="5865856"/>
            <a:ext cx="446400" cy="384000"/>
          </a:xfrm>
          <a:prstGeom prst="rect">
            <a:avLst/>
          </a:prstGeom>
          <a:solidFill>
            <a:srgbClr val="4D5625"/>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187" name="Google Shape;187;p27"/>
          <p:cNvSpPr txBox="1"/>
          <p:nvPr/>
        </p:nvSpPr>
        <p:spPr>
          <a:xfrm>
            <a:off x="7271233" y="5898608"/>
            <a:ext cx="490400" cy="384000"/>
          </a:xfrm>
          <a:prstGeom prst="rect">
            <a:avLst/>
          </a:prstGeom>
          <a:solidFill>
            <a:srgbClr val="0F4E67"/>
          </a:solidFill>
          <a:ln w="19050" cap="flat" cmpd="sng">
            <a:solidFill>
              <a:srgbClr val="0F4E67"/>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188" name="Google Shape;188;p27"/>
          <p:cNvSpPr txBox="1"/>
          <p:nvPr/>
        </p:nvSpPr>
        <p:spPr>
          <a:xfrm>
            <a:off x="2914833" y="5323230"/>
            <a:ext cx="2002000" cy="3840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L</a:t>
            </a:r>
            <a:r>
              <a:rPr lang="en-US" sz="1800" b="1">
                <a:solidFill>
                  <a:schemeClr val="dk1"/>
                </a:solidFill>
              </a:rPr>
              <a:t>égende</a:t>
            </a:r>
            <a:endParaRPr sz="1800">
              <a:solidFill>
                <a:schemeClr val="dk1"/>
              </a:solidFill>
              <a:latin typeface="Arial"/>
              <a:ea typeface="Arial"/>
              <a:cs typeface="Arial"/>
              <a:sym typeface="Arial"/>
            </a:endParaRPr>
          </a:p>
        </p:txBody>
      </p:sp>
      <p:sp>
        <p:nvSpPr>
          <p:cNvPr id="189" name="Google Shape;189;p27"/>
          <p:cNvSpPr txBox="1"/>
          <p:nvPr/>
        </p:nvSpPr>
        <p:spPr>
          <a:xfrm>
            <a:off x="4039850" y="5859008"/>
            <a:ext cx="4107361" cy="384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1800">
                <a:solidFill>
                  <a:schemeClr val="dk1"/>
                </a:solidFill>
              </a:rPr>
              <a:t>Contenu</a:t>
            </a:r>
            <a:r>
              <a:rPr lang="en-US" sz="1800">
                <a:solidFill>
                  <a:schemeClr val="dk1"/>
                </a:solidFill>
                <a:latin typeface="Arial"/>
                <a:ea typeface="Arial"/>
                <a:cs typeface="Arial"/>
                <a:sym typeface="Arial"/>
              </a:rPr>
              <a:t> Covid-19 actuel </a:t>
            </a:r>
            <a:endParaRPr sz="1800">
              <a:solidFill>
                <a:schemeClr val="dk1"/>
              </a:solidFill>
              <a:latin typeface="Arial"/>
              <a:ea typeface="Arial"/>
              <a:cs typeface="Arial"/>
              <a:sym typeface="Arial"/>
            </a:endParaRPr>
          </a:p>
        </p:txBody>
      </p:sp>
      <p:sp>
        <p:nvSpPr>
          <p:cNvPr id="190" name="Google Shape;190;p27"/>
          <p:cNvSpPr txBox="1"/>
          <p:nvPr/>
        </p:nvSpPr>
        <p:spPr>
          <a:xfrm>
            <a:off x="7827515" y="5865856"/>
            <a:ext cx="5581957" cy="463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1800">
                <a:solidFill>
                  <a:schemeClr val="dk1"/>
                </a:solidFill>
              </a:rPr>
              <a:t>Contenu </a:t>
            </a:r>
            <a:r>
              <a:rPr lang="en-US" sz="1800">
                <a:solidFill>
                  <a:schemeClr val="dk1"/>
                </a:solidFill>
                <a:latin typeface="Arial"/>
                <a:ea typeface="Arial"/>
                <a:cs typeface="Arial"/>
                <a:sym typeface="Arial"/>
              </a:rPr>
              <a:t>Covid-19 anticipé bientôt</a:t>
            </a:r>
            <a:endParaRPr sz="1800">
              <a:solidFill>
                <a:schemeClr val="dk1"/>
              </a:solidFill>
              <a:latin typeface="Arial"/>
              <a:ea typeface="Arial"/>
              <a:cs typeface="Arial"/>
              <a:sym typeface="Arial"/>
            </a:endParaRPr>
          </a:p>
        </p:txBody>
      </p:sp>
      <p:sp>
        <p:nvSpPr>
          <p:cNvPr id="191" name="Google Shape;191;p27"/>
          <p:cNvSpPr txBox="1"/>
          <p:nvPr/>
        </p:nvSpPr>
        <p:spPr>
          <a:xfrm>
            <a:off x="838200" y="698028"/>
            <a:ext cx="10515600" cy="81492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ANNEXE A – </a:t>
            </a:r>
            <a:endParaRPr/>
          </a:p>
          <a:p>
            <a:pPr marL="0" marR="0" lvl="0" indent="0" algn="l" rtl="0">
              <a:lnSpc>
                <a:spcPct val="90000"/>
              </a:lnSpc>
              <a:spcBef>
                <a:spcPts val="0"/>
              </a:spcBef>
              <a:spcAft>
                <a:spcPts val="0"/>
              </a:spcAft>
              <a:buClr>
                <a:srgbClr val="4D5625"/>
              </a:buClr>
              <a:buSzPts val="3200"/>
              <a:buFont typeface="Arial Narrow"/>
              <a:buNone/>
            </a:pPr>
            <a:r>
              <a:rPr lang="en-US" sz="3000" b="1">
                <a:solidFill>
                  <a:srgbClr val="4D5625"/>
                </a:solidFill>
                <a:latin typeface="Arial Narrow"/>
                <a:ea typeface="Arial Narrow"/>
                <a:cs typeface="Arial Narrow"/>
                <a:sym typeface="Arial Narrow"/>
              </a:rPr>
              <a:t>COVID-19 AFFECTE LA MAJORITÉ DES THÈMES SUR CANADA.CA</a:t>
            </a:r>
            <a:endParaRPr sz="3000"/>
          </a:p>
        </p:txBody>
      </p:sp>
      <p:sp>
        <p:nvSpPr>
          <p:cNvPr id="192" name="Google Shape;192;p27"/>
          <p:cNvSpPr txBox="1"/>
          <p:nvPr/>
        </p:nvSpPr>
        <p:spPr>
          <a:xfrm>
            <a:off x="838200" y="5219636"/>
            <a:ext cx="1741200" cy="897600"/>
          </a:xfrm>
          <a:prstGeom prst="rect">
            <a:avLst/>
          </a:prstGeom>
          <a:solidFill>
            <a:srgbClr val="4D5625"/>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1800">
                <a:solidFill>
                  <a:srgbClr val="FFFFFF"/>
                </a:solidFill>
                <a:latin typeface="Arial"/>
                <a:ea typeface="Arial"/>
                <a:cs typeface="Arial"/>
                <a:sym typeface="Arial"/>
              </a:rPr>
              <a:t>Services aux autochtones</a:t>
            </a:r>
            <a:endParaRPr sz="1800">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p:nvPr/>
        </p:nvSpPr>
        <p:spPr>
          <a:xfrm>
            <a:off x="569400" y="1619600"/>
            <a:ext cx="10375500" cy="4175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Un guide du générateur UTM est disponible auprès de Santé Canada, avec des exemples, pour vous aider à créer votre lien.</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Veuillez envoyer vos codes UTM et / ou vos questions à l’équipe de mesure du rendement de Santé Canada:</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Arial"/>
              <a:buNone/>
            </a:pPr>
            <a:endParaRPr sz="2800" u="sng">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Arial"/>
              <a:buNone/>
            </a:pPr>
            <a:r>
              <a:rPr lang="en-US" sz="2800" u="sng">
                <a:solidFill>
                  <a:schemeClr val="hlink"/>
                </a:solidFill>
                <a:latin typeface="Calibri"/>
                <a:ea typeface="Calibri"/>
                <a:cs typeface="Calibri"/>
                <a:sym typeface="Calibri"/>
                <a:hlinkClick r:id="rId3"/>
              </a:rPr>
              <a:t>hc.healthwebanalytics-analysewebdelasante.sc@canada.ca</a:t>
            </a:r>
            <a:endParaRPr sz="2800" u="sng">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838200" y="405351"/>
            <a:ext cx="10515600" cy="100511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CONTEXTE</a:t>
            </a:r>
            <a:endParaRPr sz="3200" b="1">
              <a:solidFill>
                <a:srgbClr val="4D5625"/>
              </a:solidFill>
              <a:latin typeface="Arial Narrow"/>
              <a:ea typeface="Arial Narrow"/>
              <a:cs typeface="Arial Narrow"/>
              <a:sym typeface="Arial Narrow"/>
            </a:endParaRPr>
          </a:p>
        </p:txBody>
      </p:sp>
      <p:sp>
        <p:nvSpPr>
          <p:cNvPr id="52" name="Google Shape;52;p11"/>
          <p:cNvSpPr txBox="1">
            <a:spLocks noGrp="1"/>
          </p:cNvSpPr>
          <p:nvPr>
            <p:ph type="body" idx="1"/>
          </p:nvPr>
        </p:nvSpPr>
        <p:spPr>
          <a:xfrm>
            <a:off x="918600" y="1927424"/>
            <a:ext cx="10354800" cy="42465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Clr>
                <a:srgbClr val="888888"/>
              </a:buClr>
              <a:buSzPts val="2400"/>
              <a:buNone/>
            </a:pPr>
            <a:r>
              <a:rPr lang="en-US">
                <a:solidFill>
                  <a:schemeClr val="dk1"/>
                </a:solidFill>
              </a:rPr>
              <a:t>Canada.ca/le-coronavirus donne accès à la source officielle d'information fédérale sur COVID-19. </a:t>
            </a:r>
            <a:endParaRPr>
              <a:solidFill>
                <a:schemeClr val="dk1"/>
              </a:solidFill>
            </a:endParaRPr>
          </a:p>
          <a:p>
            <a:pPr marL="0" lvl="0" indent="0" algn="l" rtl="0">
              <a:lnSpc>
                <a:spcPct val="150000"/>
              </a:lnSpc>
              <a:spcBef>
                <a:spcPts val="1000"/>
              </a:spcBef>
              <a:spcAft>
                <a:spcPts val="0"/>
              </a:spcAft>
              <a:buClr>
                <a:srgbClr val="888888"/>
              </a:buClr>
              <a:buSzPts val="2400"/>
              <a:buNone/>
            </a:pPr>
            <a:r>
              <a:rPr lang="en-US">
                <a:solidFill>
                  <a:schemeClr val="dk1"/>
                </a:solidFill>
              </a:rPr>
              <a:t>Alors que le contenu sur la santé est au cœur de COVID-19, le contenu a rapidement évolué pour couvrir plusieurs thèmes et sujets (Annexe A). </a:t>
            </a:r>
            <a:endParaRPr>
              <a:solidFill>
                <a:schemeClr val="dk1"/>
              </a:solidFill>
            </a:endParaRPr>
          </a:p>
          <a:p>
            <a:pPr marL="0" lvl="0" indent="0" algn="l" rtl="0">
              <a:lnSpc>
                <a:spcPct val="150000"/>
              </a:lnSpc>
              <a:spcBef>
                <a:spcPts val="1000"/>
              </a:spcBef>
              <a:spcAft>
                <a:spcPts val="0"/>
              </a:spcAft>
              <a:buClr>
                <a:srgbClr val="888888"/>
              </a:buClr>
              <a:buSzPts val="2400"/>
              <a:buNone/>
            </a:pPr>
            <a:r>
              <a:rPr lang="en-US">
                <a:solidFill>
                  <a:schemeClr val="dk1"/>
                </a:solidFill>
              </a:rPr>
              <a:t>Les informations représentent la réponse pangouvernementale nécessaire pour faire face aux impacts sanitaires, sociaux et économiques de la pandémie.</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p:nvPr/>
        </p:nvSpPr>
        <p:spPr>
          <a:xfrm>
            <a:off x="838200" y="386500"/>
            <a:ext cx="10515600" cy="10219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STRATÉGIE DE MESURE DE LA PERFORMANCE COVID-19</a:t>
            </a:r>
            <a:endParaRPr sz="3200" b="1">
              <a:solidFill>
                <a:srgbClr val="4D5625"/>
              </a:solidFill>
              <a:latin typeface="Arial Narrow"/>
              <a:ea typeface="Arial Narrow"/>
              <a:cs typeface="Arial Narrow"/>
              <a:sym typeface="Arial Narrow"/>
            </a:endParaRPr>
          </a:p>
        </p:txBody>
      </p:sp>
      <p:sp>
        <p:nvSpPr>
          <p:cNvPr id="59" name="Google Shape;59;p12"/>
          <p:cNvSpPr txBox="1"/>
          <p:nvPr/>
        </p:nvSpPr>
        <p:spPr>
          <a:xfrm>
            <a:off x="788921" y="1606607"/>
            <a:ext cx="11061900" cy="496650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2400"/>
              <a:buFont typeface="Arial"/>
              <a:buNone/>
            </a:pPr>
            <a:r>
              <a:rPr lang="en-US" sz="2400" b="1">
                <a:solidFill>
                  <a:schemeClr val="dk1"/>
                </a:solidFill>
                <a:latin typeface="Arial"/>
                <a:ea typeface="Arial"/>
                <a:cs typeface="Arial"/>
                <a:sym typeface="Arial"/>
              </a:rPr>
              <a:t>Pour les Canadiens:</a:t>
            </a:r>
            <a:endParaRPr sz="2200">
              <a:solidFill>
                <a:schemeClr val="dk1"/>
              </a:solidFill>
              <a:latin typeface="Arial"/>
              <a:ea typeface="Arial"/>
              <a:cs typeface="Arial"/>
              <a:sym typeface="Arial"/>
            </a:endParaRPr>
          </a:p>
          <a:p>
            <a:pPr marL="457200" lvl="0" indent="-368300" algn="l" rtl="0">
              <a:lnSpc>
                <a:spcPct val="90000"/>
              </a:lnSpc>
              <a:spcBef>
                <a:spcPts val="1000"/>
              </a:spcBef>
              <a:spcAft>
                <a:spcPts val="0"/>
              </a:spcAft>
              <a:buClr>
                <a:schemeClr val="dk1"/>
              </a:buClr>
              <a:buSzPts val="2200"/>
              <a:buChar char="●"/>
            </a:pPr>
            <a:r>
              <a:rPr lang="en-US" sz="2200">
                <a:solidFill>
                  <a:schemeClr val="dk1"/>
                </a:solidFill>
              </a:rPr>
              <a:t>Informations et services clairs et faciles à comprendre</a:t>
            </a:r>
            <a:endParaRPr sz="2200">
              <a:solidFill>
                <a:schemeClr val="dk1"/>
              </a:solidFill>
            </a:endParaRPr>
          </a:p>
          <a:p>
            <a:pPr marL="457200" lvl="0" indent="-368300" algn="l" rtl="0">
              <a:lnSpc>
                <a:spcPct val="90000"/>
              </a:lnSpc>
              <a:spcBef>
                <a:spcPts val="1000"/>
              </a:spcBef>
              <a:spcAft>
                <a:spcPts val="0"/>
              </a:spcAft>
              <a:buClr>
                <a:schemeClr val="dk1"/>
              </a:buClr>
              <a:buSzPts val="2200"/>
              <a:buChar char="●"/>
            </a:pPr>
            <a:r>
              <a:rPr lang="en-US" sz="2200">
                <a:solidFill>
                  <a:schemeClr val="dk1"/>
                </a:solidFill>
              </a:rPr>
              <a:t>Source fiable unique</a:t>
            </a:r>
            <a:endParaRPr sz="2200">
              <a:solidFill>
                <a:schemeClr val="dk1"/>
              </a:solidFill>
            </a:endParaRPr>
          </a:p>
          <a:p>
            <a:pPr marL="457200" lvl="0" indent="-368300" algn="l" rtl="0">
              <a:lnSpc>
                <a:spcPct val="90000"/>
              </a:lnSpc>
              <a:spcBef>
                <a:spcPts val="1000"/>
              </a:spcBef>
              <a:spcAft>
                <a:spcPts val="0"/>
              </a:spcAft>
              <a:buClr>
                <a:schemeClr val="dk1"/>
              </a:buClr>
              <a:buSzPts val="2200"/>
              <a:buChar char="●"/>
            </a:pPr>
            <a:r>
              <a:rPr lang="en-US" sz="2200">
                <a:solidFill>
                  <a:schemeClr val="dk1"/>
                </a:solidFill>
              </a:rPr>
              <a:t>Expérience utilisateur cohérente</a:t>
            </a:r>
            <a:endParaRPr sz="2200">
              <a:solidFill>
                <a:schemeClr val="dk1"/>
              </a:solidFill>
            </a:endParaRPr>
          </a:p>
          <a:p>
            <a:pPr marL="114300" marR="0" lvl="0" indent="0" algn="l" rtl="0">
              <a:lnSpc>
                <a:spcPct val="90000"/>
              </a:lnSpc>
              <a:spcBef>
                <a:spcPts val="100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114300" marR="0" lvl="0" indent="0" algn="l" rtl="0">
              <a:lnSpc>
                <a:spcPct val="90000"/>
              </a:lnSpc>
              <a:spcBef>
                <a:spcPts val="1000"/>
              </a:spcBef>
              <a:spcAft>
                <a:spcPts val="0"/>
              </a:spcAft>
              <a:buClr>
                <a:schemeClr val="dk1"/>
              </a:buClr>
              <a:buSzPts val="2400"/>
              <a:buFont typeface="Arial"/>
              <a:buNone/>
            </a:pPr>
            <a:r>
              <a:rPr lang="en-US" sz="2400" b="1">
                <a:solidFill>
                  <a:schemeClr val="dk1"/>
                </a:solidFill>
                <a:latin typeface="Arial"/>
                <a:ea typeface="Arial"/>
                <a:cs typeface="Arial"/>
                <a:sym typeface="Arial"/>
              </a:rPr>
              <a:t>Pour les responsables de thèmes et les</a:t>
            </a:r>
            <a:r>
              <a:rPr lang="en-US" sz="2400" b="1">
                <a:solidFill>
                  <a:schemeClr val="dk1"/>
                </a:solidFill>
              </a:rPr>
              <a:t> ministères:</a:t>
            </a:r>
            <a:endParaRPr sz="2400" b="1">
              <a:solidFill>
                <a:schemeClr val="dk1"/>
              </a:solidFill>
              <a:latin typeface="Arial"/>
              <a:ea typeface="Arial"/>
              <a:cs typeface="Arial"/>
              <a:sym typeface="Arial"/>
            </a:endParaRPr>
          </a:p>
          <a:p>
            <a:pPr marL="609584" marR="0" lvl="0" indent="-495287" algn="l" rtl="0">
              <a:lnSpc>
                <a:spcPct val="90000"/>
              </a:lnSpc>
              <a:spcBef>
                <a:spcPts val="1000"/>
              </a:spcBef>
              <a:spcAft>
                <a:spcPts val="0"/>
              </a:spcAft>
              <a:buClr>
                <a:schemeClr val="dk1"/>
              </a:buClr>
              <a:buSzPts val="2200"/>
              <a:buChar char="●"/>
            </a:pPr>
            <a:r>
              <a:rPr lang="en-US" sz="2200">
                <a:solidFill>
                  <a:schemeClr val="dk1"/>
                </a:solidFill>
              </a:rPr>
              <a:t>Rapports sur le succès de l'achèvement des tâches</a:t>
            </a:r>
            <a:endParaRPr sz="2200">
              <a:solidFill>
                <a:schemeClr val="dk1"/>
              </a:solidFill>
            </a:endParaRPr>
          </a:p>
          <a:p>
            <a:pPr marL="609584" marR="0" lvl="0" indent="-495287" algn="l" rtl="0">
              <a:lnSpc>
                <a:spcPct val="90000"/>
              </a:lnSpc>
              <a:spcBef>
                <a:spcPts val="1000"/>
              </a:spcBef>
              <a:spcAft>
                <a:spcPts val="0"/>
              </a:spcAft>
              <a:buClr>
                <a:schemeClr val="dk1"/>
              </a:buClr>
              <a:buSzPts val="2200"/>
              <a:buChar char="●"/>
            </a:pPr>
            <a:r>
              <a:rPr lang="en-US" sz="2200">
                <a:solidFill>
                  <a:schemeClr val="dk1"/>
                </a:solidFill>
              </a:rPr>
              <a:t>Analytique identifiant la page Web prioritaire (trafic et tendances)</a:t>
            </a:r>
            <a:endParaRPr sz="2200">
              <a:solidFill>
                <a:schemeClr val="dk1"/>
              </a:solidFill>
            </a:endParaRPr>
          </a:p>
          <a:p>
            <a:pPr marL="609584" marR="0" lvl="0" indent="-495287" algn="l" rtl="0">
              <a:lnSpc>
                <a:spcPct val="90000"/>
              </a:lnSpc>
              <a:spcBef>
                <a:spcPts val="1000"/>
              </a:spcBef>
              <a:spcAft>
                <a:spcPts val="0"/>
              </a:spcAft>
              <a:buClr>
                <a:schemeClr val="dk1"/>
              </a:buClr>
              <a:buSzPts val="2200"/>
              <a:buChar char="●"/>
            </a:pPr>
            <a:r>
              <a:rPr lang="en-US" sz="2200">
                <a:solidFill>
                  <a:schemeClr val="dk1"/>
                </a:solidFill>
              </a:rPr>
              <a:t>Approche claire de la mesure (IRC)</a:t>
            </a:r>
            <a:endParaRPr sz="2200">
              <a:solidFill>
                <a:schemeClr val="dk1"/>
              </a:solidFill>
            </a:endParaRPr>
          </a:p>
          <a:p>
            <a:pPr marL="609584" marR="0" lvl="0" indent="-495287" algn="l" rtl="0">
              <a:lnSpc>
                <a:spcPct val="90000"/>
              </a:lnSpc>
              <a:spcBef>
                <a:spcPts val="1000"/>
              </a:spcBef>
              <a:spcAft>
                <a:spcPts val="0"/>
              </a:spcAft>
              <a:buClr>
                <a:schemeClr val="dk1"/>
              </a:buClr>
              <a:buSzPts val="2200"/>
              <a:buChar char="●"/>
            </a:pPr>
            <a:r>
              <a:rPr lang="en-US" sz="2200">
                <a:solidFill>
                  <a:schemeClr val="dk1"/>
                </a:solidFill>
              </a:rPr>
              <a:t>Fournir un support pour les décisions fondées sur des preuves sur le développement / l'emplacement du contenu</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p:nvPr/>
        </p:nvSpPr>
        <p:spPr>
          <a:xfrm>
            <a:off x="3563960" y="1620431"/>
            <a:ext cx="4816500" cy="501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200" b="1">
                <a:solidFill>
                  <a:schemeClr val="dk1"/>
                </a:solidFill>
                <a:latin typeface="Arial"/>
                <a:ea typeface="Arial"/>
                <a:cs typeface="Arial"/>
                <a:sym typeface="Arial"/>
              </a:rPr>
              <a:t>DONNÉES À L'APPUI DE LA DÉCISION:</a:t>
            </a:r>
            <a:endParaRPr sz="2200" b="1">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100"/>
              <a:buFont typeface="Arial"/>
              <a:buNone/>
            </a:pPr>
            <a:r>
              <a:rPr lang="en-US" sz="2000">
                <a:solidFill>
                  <a:schemeClr val="dk1"/>
                </a:solidFill>
              </a:rPr>
              <a:t>Les tests de convivialité ont indiqué que les utilisateurs avaient un taux de réussite de</a:t>
            </a:r>
            <a:r>
              <a:rPr lang="en-US" sz="2000" b="1">
                <a:solidFill>
                  <a:schemeClr val="dk1"/>
                </a:solidFill>
              </a:rPr>
              <a:t> 90%</a:t>
            </a:r>
            <a:r>
              <a:rPr lang="en-US" sz="2000">
                <a:solidFill>
                  <a:schemeClr val="dk1"/>
                </a:solidFill>
              </a:rPr>
              <a:t> à trouver les réponses qu'ils recherchaient sur COVID-19.</a:t>
            </a:r>
            <a:endParaRPr sz="2000">
              <a:solidFill>
                <a:schemeClr val="dk1"/>
              </a:solidFill>
            </a:endParaRPr>
          </a:p>
          <a:p>
            <a:pPr marL="0" marR="0" lvl="0" indent="0" algn="l" rtl="0">
              <a:lnSpc>
                <a:spcPct val="90000"/>
              </a:lnSpc>
              <a:spcBef>
                <a:spcPts val="1000"/>
              </a:spcBef>
              <a:spcAft>
                <a:spcPts val="0"/>
              </a:spcAft>
              <a:buClr>
                <a:schemeClr val="dk1"/>
              </a:buClr>
              <a:buSzPts val="1100"/>
              <a:buFont typeface="Arial"/>
              <a:buNone/>
            </a:pPr>
            <a:r>
              <a:rPr lang="en-US" sz="2000">
                <a:solidFill>
                  <a:schemeClr val="dk1"/>
                </a:solidFill>
              </a:rPr>
              <a:t>Des recherches antérieures soutiennent également la conception basée sur les tâches.</a:t>
            </a:r>
            <a:endParaRPr sz="2000">
              <a:solidFill>
                <a:schemeClr val="dk1"/>
              </a:solidFill>
            </a:endParaRPr>
          </a:p>
          <a:p>
            <a:pPr marL="457200" marR="0" lvl="0" indent="-355600" algn="l" rtl="0">
              <a:lnSpc>
                <a:spcPct val="90000"/>
              </a:lnSpc>
              <a:spcBef>
                <a:spcPts val="1000"/>
              </a:spcBef>
              <a:spcAft>
                <a:spcPts val="0"/>
              </a:spcAft>
              <a:buClr>
                <a:schemeClr val="dk1"/>
              </a:buClr>
              <a:buSzPts val="2000"/>
              <a:buChar char="●"/>
            </a:pPr>
            <a:r>
              <a:rPr lang="en-US" sz="2000">
                <a:solidFill>
                  <a:schemeClr val="dk1"/>
                </a:solidFill>
              </a:rPr>
              <a:t>La conception est itérative - peut permettre l'ajout ou la suppression de liens selon les besoins.</a:t>
            </a:r>
            <a:endParaRPr sz="2000">
              <a:solidFill>
                <a:schemeClr val="dk1"/>
              </a:solidFill>
            </a:endParaRPr>
          </a:p>
          <a:p>
            <a:pPr marL="457200" marR="0" lvl="0" indent="-355600" algn="l" rtl="0">
              <a:lnSpc>
                <a:spcPct val="90000"/>
              </a:lnSpc>
              <a:spcBef>
                <a:spcPts val="0"/>
              </a:spcBef>
              <a:spcAft>
                <a:spcPts val="0"/>
              </a:spcAft>
              <a:buClr>
                <a:schemeClr val="dk1"/>
              </a:buClr>
              <a:buSzPts val="2000"/>
              <a:buChar char="●"/>
            </a:pPr>
            <a:r>
              <a:rPr lang="en-US" sz="2000">
                <a:solidFill>
                  <a:schemeClr val="dk1"/>
                </a:solidFill>
              </a:rPr>
              <a:t>Le concept est évolutif, facile à parcourir.</a:t>
            </a:r>
            <a:endParaRPr sz="2000">
              <a:solidFill>
                <a:schemeClr val="dk1"/>
              </a:solidFill>
            </a:endParaRPr>
          </a:p>
          <a:p>
            <a:pPr marL="0" marR="0" lvl="0" indent="0" algn="l" rtl="0">
              <a:lnSpc>
                <a:spcPct val="90000"/>
              </a:lnSpc>
              <a:spcBef>
                <a:spcPts val="2200"/>
              </a:spcBef>
              <a:spcAft>
                <a:spcPts val="0"/>
              </a:spcAft>
              <a:buNone/>
            </a:pPr>
            <a:endParaRPr sz="2200">
              <a:solidFill>
                <a:schemeClr val="dk1"/>
              </a:solidFill>
              <a:latin typeface="Arial"/>
              <a:ea typeface="Arial"/>
              <a:cs typeface="Arial"/>
              <a:sym typeface="Arial"/>
            </a:endParaRPr>
          </a:p>
          <a:p>
            <a:pPr marL="0" marR="0" lvl="0" indent="0" algn="l" rtl="0">
              <a:lnSpc>
                <a:spcPct val="90000"/>
              </a:lnSpc>
              <a:spcBef>
                <a:spcPts val="2200"/>
              </a:spcBef>
              <a:spcAft>
                <a:spcPts val="0"/>
              </a:spcAft>
              <a:buClr>
                <a:schemeClr val="dk1"/>
              </a:buClr>
              <a:buSzPts val="2800"/>
              <a:buFont typeface="Arial"/>
              <a:buNone/>
            </a:pPr>
            <a:endParaRPr sz="2200">
              <a:solidFill>
                <a:schemeClr val="dk1"/>
              </a:solidFill>
              <a:latin typeface="Arial"/>
              <a:ea typeface="Arial"/>
              <a:cs typeface="Arial"/>
              <a:sym typeface="Arial"/>
            </a:endParaRPr>
          </a:p>
          <a:p>
            <a:pPr marL="0" marR="0" lvl="0" indent="0" algn="l" rtl="0">
              <a:lnSpc>
                <a:spcPct val="90000"/>
              </a:lnSpc>
              <a:spcBef>
                <a:spcPts val="220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pic>
        <p:nvPicPr>
          <p:cNvPr id="66" name="Google Shape;66;p13" descr="https://lh4.googleusercontent.com/7QoNhS20uW4T65P86tM4x6WAMke_unJ-o7ZHWeqe4D_DeQ3-bIz3hWLGZadC3bjlWUQJ5qsbgHf-Bn9UowwbtkuHBsxwVCrcj--rBjLe53eJRgPMXlytmuP6mRtuq7oBhD-3Q-Plv1E"/>
          <p:cNvPicPr preferRelativeResize="0"/>
          <p:nvPr/>
        </p:nvPicPr>
        <p:blipFill rotWithShape="1">
          <a:blip r:embed="rId3">
            <a:alphaModFix/>
          </a:blip>
          <a:srcRect/>
          <a:stretch/>
        </p:blipFill>
        <p:spPr>
          <a:xfrm>
            <a:off x="838200" y="1373030"/>
            <a:ext cx="2490276" cy="5049762"/>
          </a:xfrm>
          <a:prstGeom prst="rect">
            <a:avLst/>
          </a:prstGeom>
          <a:noFill/>
          <a:ln>
            <a:noFill/>
          </a:ln>
        </p:spPr>
      </p:pic>
      <p:sp>
        <p:nvSpPr>
          <p:cNvPr id="67" name="Google Shape;67;p13"/>
          <p:cNvSpPr txBox="1"/>
          <p:nvPr/>
        </p:nvSpPr>
        <p:spPr>
          <a:xfrm>
            <a:off x="838200" y="385945"/>
            <a:ext cx="10515600" cy="98707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EXEMPLE: ESPACE WEB OPTIMISÉ SUR LA BASE DE PREUVES</a:t>
            </a:r>
            <a:endParaRPr sz="3200" b="1">
              <a:solidFill>
                <a:srgbClr val="4D5625"/>
              </a:solidFill>
              <a:latin typeface="Arial Narrow"/>
              <a:ea typeface="Arial Narrow"/>
              <a:cs typeface="Arial Narrow"/>
              <a:sym typeface="Arial Narrow"/>
            </a:endParaRPr>
          </a:p>
        </p:txBody>
      </p:sp>
      <p:pic>
        <p:nvPicPr>
          <p:cNvPr id="68" name="Google Shape;68;p13"/>
          <p:cNvPicPr preferRelativeResize="0"/>
          <p:nvPr/>
        </p:nvPicPr>
        <p:blipFill rotWithShape="1">
          <a:blip r:embed="rId4">
            <a:alphaModFix/>
          </a:blip>
          <a:srcRect/>
          <a:stretch/>
        </p:blipFill>
        <p:spPr>
          <a:xfrm>
            <a:off x="8439449" y="1307977"/>
            <a:ext cx="2808700" cy="5397623"/>
          </a:xfrm>
          <a:prstGeom prst="rect">
            <a:avLst/>
          </a:prstGeom>
          <a:noFill/>
          <a:ln>
            <a:noFill/>
          </a:ln>
        </p:spPr>
      </p:pic>
      <p:pic>
        <p:nvPicPr>
          <p:cNvPr id="69" name="Google Shape;69;p13" descr="https://lh3.googleusercontent.com/kTsI6WaM4b2AVKPVAzKI8pf9SV-TkHj-AWJQtNdmmqGptEnQ5XLx6ELickDw71YjO_i2tErw5SjJxn44W4yWWWtJTEWW_nlpVR6xEYD8KjQut5W-y9NjzUrK4G13cN4-cvjdlICt5yk"/>
          <p:cNvPicPr preferRelativeResize="0"/>
          <p:nvPr/>
        </p:nvPicPr>
        <p:blipFill rotWithShape="1">
          <a:blip r:embed="rId5">
            <a:alphaModFix/>
          </a:blip>
          <a:srcRect/>
          <a:stretch/>
        </p:blipFill>
        <p:spPr>
          <a:xfrm>
            <a:off x="838200" y="1393825"/>
            <a:ext cx="2725738" cy="5464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p:nvPr/>
        </p:nvSpPr>
        <p:spPr>
          <a:xfrm>
            <a:off x="838200" y="386500"/>
            <a:ext cx="10515600" cy="10219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DÉFI </a:t>
            </a:r>
            <a:endParaRPr sz="3200" b="1">
              <a:solidFill>
                <a:srgbClr val="4D5625"/>
              </a:solidFill>
              <a:latin typeface="Arial Narrow"/>
              <a:ea typeface="Arial Narrow"/>
              <a:cs typeface="Arial Narrow"/>
              <a:sym typeface="Arial Narrow"/>
            </a:endParaRPr>
          </a:p>
        </p:txBody>
      </p:sp>
      <p:sp>
        <p:nvSpPr>
          <p:cNvPr id="76" name="Google Shape;76;p14"/>
          <p:cNvSpPr txBox="1"/>
          <p:nvPr/>
        </p:nvSpPr>
        <p:spPr>
          <a:xfrm>
            <a:off x="788921" y="1606607"/>
            <a:ext cx="11061900" cy="496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rPr>
              <a:t>Créer des rapports sur les performances qui soutiendront tous les responsables de thèmes et partenaires dans leurs efforts pour conduire des décisions cohérentes à l'échelle du GC concernant le développement et le placement de contenu en ligne.</a:t>
            </a:r>
            <a:endParaRPr sz="2800">
              <a:solidFill>
                <a:schemeClr val="dk1"/>
              </a:solidFill>
            </a:endParaRPr>
          </a:p>
          <a:p>
            <a:pPr marL="0" marR="0" lvl="0" indent="0" algn="l" rtl="0">
              <a:lnSpc>
                <a:spcPct val="90000"/>
              </a:lnSpc>
              <a:spcBef>
                <a:spcPts val="1000"/>
              </a:spcBef>
              <a:spcAft>
                <a:spcPts val="0"/>
              </a:spcAft>
              <a:buClr>
                <a:schemeClr val="dk1"/>
              </a:buClr>
              <a:buSzPts val="1100"/>
              <a:buFont typeface="Arial"/>
              <a:buNone/>
            </a:pPr>
            <a:endParaRPr sz="2800">
              <a:solidFill>
                <a:schemeClr val="dk1"/>
              </a:solidFill>
            </a:endParaRPr>
          </a:p>
          <a:p>
            <a:pPr marL="0" marR="0" lvl="0" indent="0" algn="l" rtl="0">
              <a:lnSpc>
                <a:spcPct val="90000"/>
              </a:lnSpc>
              <a:spcBef>
                <a:spcPts val="1000"/>
              </a:spcBef>
              <a:spcAft>
                <a:spcPts val="0"/>
              </a:spcAft>
              <a:buClr>
                <a:schemeClr val="dk1"/>
              </a:buClr>
              <a:buSzPts val="1100"/>
              <a:buFont typeface="Arial"/>
              <a:buNone/>
            </a:pPr>
            <a:r>
              <a:rPr lang="en-US" sz="2800">
                <a:solidFill>
                  <a:schemeClr val="dk1"/>
                </a:solidFill>
              </a:rPr>
              <a:t>Compte tenu de la portée du fichier, du nombre de ministères impliqués et de la rapidité avec laquelle les informations évoluent, il est difficile d'appliquer les données aux décisions pendant la phase de développement du contenu. </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p:nvPr/>
        </p:nvSpPr>
        <p:spPr>
          <a:xfrm>
            <a:off x="838200" y="386500"/>
            <a:ext cx="10515600" cy="10219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5625"/>
              </a:buClr>
              <a:buSzPts val="3200"/>
              <a:buFont typeface="Arial Narrow"/>
              <a:buNone/>
            </a:pPr>
            <a:r>
              <a:rPr lang="en-US" sz="3200" b="1">
                <a:solidFill>
                  <a:srgbClr val="4D5625"/>
                </a:solidFill>
                <a:latin typeface="Arial Narrow"/>
                <a:ea typeface="Arial Narrow"/>
                <a:cs typeface="Arial Narrow"/>
                <a:sym typeface="Arial Narrow"/>
              </a:rPr>
              <a:t>OBJECTIFS</a:t>
            </a:r>
            <a:endParaRPr sz="3200" b="1">
              <a:solidFill>
                <a:srgbClr val="4D5625"/>
              </a:solidFill>
              <a:latin typeface="Arial Narrow"/>
              <a:ea typeface="Arial Narrow"/>
              <a:cs typeface="Arial Narrow"/>
              <a:sym typeface="Arial Narrow"/>
            </a:endParaRPr>
          </a:p>
        </p:txBody>
      </p:sp>
      <p:sp>
        <p:nvSpPr>
          <p:cNvPr id="83" name="Google Shape;83;p15"/>
          <p:cNvSpPr txBox="1"/>
          <p:nvPr/>
        </p:nvSpPr>
        <p:spPr>
          <a:xfrm>
            <a:off x="788921" y="1606607"/>
            <a:ext cx="11061900" cy="496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Arial"/>
                <a:ea typeface="Arial"/>
                <a:cs typeface="Arial"/>
                <a:sym typeface="Arial"/>
              </a:rPr>
              <a:t>Pour garantir que le contenu COVID-19 le plus recherché sur les sites Web des </a:t>
            </a:r>
            <a:r>
              <a:rPr lang="en-US" sz="2800">
                <a:solidFill>
                  <a:schemeClr val="dk1"/>
                </a:solidFill>
              </a:rPr>
              <a:t>ministère</a:t>
            </a:r>
            <a:r>
              <a:rPr lang="en-US" sz="2800">
                <a:solidFill>
                  <a:schemeClr val="dk1"/>
                </a:solidFill>
                <a:latin typeface="Arial"/>
                <a:ea typeface="Arial"/>
                <a:cs typeface="Arial"/>
                <a:sym typeface="Arial"/>
              </a:rPr>
              <a:t>s fédéraux est facilement trouvé, compris et utilisé.</a:t>
            </a: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100"/>
              <a:buFont typeface="Arial"/>
              <a:buNone/>
            </a:pP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100"/>
              <a:buFont typeface="Arial"/>
              <a:buNone/>
            </a:pPr>
            <a:r>
              <a:rPr lang="en-US" sz="2800">
                <a:solidFill>
                  <a:schemeClr val="dk1"/>
                </a:solidFill>
                <a:latin typeface="Arial"/>
                <a:ea typeface="Arial"/>
                <a:cs typeface="Arial"/>
                <a:sym typeface="Arial"/>
              </a:rPr>
              <a:t>Fournir aux </a:t>
            </a:r>
            <a:r>
              <a:rPr lang="en-US" sz="2800">
                <a:solidFill>
                  <a:schemeClr val="dk1"/>
                </a:solidFill>
              </a:rPr>
              <a:t>ministère</a:t>
            </a:r>
            <a:r>
              <a:rPr lang="en-US" sz="2800">
                <a:solidFill>
                  <a:schemeClr val="dk1"/>
                </a:solidFill>
                <a:latin typeface="Arial"/>
                <a:ea typeface="Arial"/>
                <a:cs typeface="Arial"/>
                <a:sym typeface="Arial"/>
              </a:rPr>
              <a:t>s des messages et des données pour soutenir les décisions fondées sur des preuves.</a:t>
            </a:r>
            <a:br>
              <a:rPr lang="en-US"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p:nvPr/>
        </p:nvSpPr>
        <p:spPr>
          <a:xfrm>
            <a:off x="839775" y="1315853"/>
            <a:ext cx="5157787" cy="8239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Phase I - avec capacité (ASAP)</a:t>
            </a:r>
            <a:endParaRPr sz="2400">
              <a:solidFill>
                <a:schemeClr val="dk1"/>
              </a:solidFill>
              <a:latin typeface="Arial"/>
              <a:ea typeface="Arial"/>
              <a:cs typeface="Arial"/>
              <a:sym typeface="Arial"/>
            </a:endParaRPr>
          </a:p>
        </p:txBody>
      </p:sp>
      <p:sp>
        <p:nvSpPr>
          <p:cNvPr id="90" name="Google Shape;90;p16"/>
          <p:cNvSpPr txBox="1"/>
          <p:nvPr/>
        </p:nvSpPr>
        <p:spPr>
          <a:xfrm>
            <a:off x="839763" y="2086967"/>
            <a:ext cx="5256300" cy="4771033"/>
          </a:xfrm>
          <a:prstGeom prst="rect">
            <a:avLst/>
          </a:prstGeom>
          <a:noFill/>
          <a:ln>
            <a:noFill/>
          </a:ln>
        </p:spPr>
        <p:txBody>
          <a:bodyPr spcFirstLastPara="1" wrap="square" lIns="91425" tIns="45700" rIns="91425" bIns="45700" anchor="t" anchorCtr="0">
            <a:noAutofit/>
          </a:bodyPr>
          <a:lstStyle/>
          <a:p>
            <a:pPr marL="342900" marR="0" lvl="0" indent="-336550" algn="l" rtl="0">
              <a:lnSpc>
                <a:spcPct val="90000"/>
              </a:lnSpc>
              <a:spcBef>
                <a:spcPts val="1000"/>
              </a:spcBef>
              <a:spcAft>
                <a:spcPts val="0"/>
              </a:spcAft>
              <a:buClr>
                <a:schemeClr val="dk1"/>
              </a:buClr>
              <a:buSzPts val="1900"/>
              <a:buFont typeface="Arial"/>
              <a:buChar char="•"/>
            </a:pPr>
            <a:r>
              <a:rPr lang="en-US" sz="1900">
                <a:solidFill>
                  <a:schemeClr val="dk1"/>
                </a:solidFill>
                <a:latin typeface="Arial"/>
                <a:ea typeface="Arial"/>
                <a:cs typeface="Arial"/>
                <a:sym typeface="Arial"/>
              </a:rPr>
              <a:t>Finaliser la stratégie et l'approche globale pour les responsables de thème et les partenaires</a:t>
            </a:r>
            <a:endParaRPr sz="1900">
              <a:solidFill>
                <a:schemeClr val="dk1"/>
              </a:solidFill>
              <a:latin typeface="Arial"/>
              <a:ea typeface="Arial"/>
              <a:cs typeface="Arial"/>
              <a:sym typeface="Arial"/>
            </a:endParaRPr>
          </a:p>
          <a:p>
            <a:pPr marL="342900" marR="0" lvl="0" indent="-336550" algn="l" rtl="0">
              <a:lnSpc>
                <a:spcPct val="90000"/>
              </a:lnSpc>
              <a:spcBef>
                <a:spcPts val="1000"/>
              </a:spcBef>
              <a:spcAft>
                <a:spcPts val="0"/>
              </a:spcAft>
              <a:buClr>
                <a:schemeClr val="dk1"/>
              </a:buClr>
              <a:buSzPts val="1900"/>
              <a:buChar char="•"/>
            </a:pPr>
            <a:r>
              <a:rPr lang="en-US" sz="1900">
                <a:solidFill>
                  <a:schemeClr val="dk1"/>
                </a:solidFill>
                <a:latin typeface="Arial"/>
                <a:ea typeface="Arial"/>
                <a:cs typeface="Arial"/>
                <a:sym typeface="Arial"/>
              </a:rPr>
              <a:t>Évaluer et appliquer la segmentation pour l'analyse basée sur des catégories au sein de la structure basée sur les tâches</a:t>
            </a:r>
            <a:endParaRPr sz="1900">
              <a:solidFill>
                <a:schemeClr val="dk1"/>
              </a:solidFill>
              <a:latin typeface="Arial"/>
              <a:ea typeface="Arial"/>
              <a:cs typeface="Arial"/>
              <a:sym typeface="Arial"/>
            </a:endParaRPr>
          </a:p>
          <a:p>
            <a:pPr marL="342900" marR="0" lvl="0" indent="-336550" algn="l" rtl="0">
              <a:lnSpc>
                <a:spcPct val="90000"/>
              </a:lnSpc>
              <a:spcBef>
                <a:spcPts val="1000"/>
              </a:spcBef>
              <a:spcAft>
                <a:spcPts val="0"/>
              </a:spcAft>
              <a:buClr>
                <a:schemeClr val="dk1"/>
              </a:buClr>
              <a:buSzPts val="1900"/>
              <a:buChar char="•"/>
            </a:pPr>
            <a:r>
              <a:rPr lang="en-US" sz="1900">
                <a:solidFill>
                  <a:schemeClr val="dk1"/>
                </a:solidFill>
                <a:latin typeface="Arial"/>
                <a:ea typeface="Arial"/>
                <a:cs typeface="Arial"/>
                <a:sym typeface="Arial"/>
              </a:rPr>
              <a:t>Collaborez à la validation de la carte de contenu et tenez compte de l'impact de l'analyse</a:t>
            </a:r>
            <a:endParaRPr sz="1900">
              <a:solidFill>
                <a:schemeClr val="dk1"/>
              </a:solidFill>
              <a:latin typeface="Arial"/>
              <a:ea typeface="Arial"/>
              <a:cs typeface="Arial"/>
              <a:sym typeface="Arial"/>
            </a:endParaRPr>
          </a:p>
          <a:p>
            <a:pPr marL="342900" marR="0" lvl="0" indent="-336550" algn="l" rtl="0">
              <a:lnSpc>
                <a:spcPct val="90000"/>
              </a:lnSpc>
              <a:spcBef>
                <a:spcPts val="1000"/>
              </a:spcBef>
              <a:spcAft>
                <a:spcPts val="0"/>
              </a:spcAft>
              <a:buClr>
                <a:schemeClr val="dk1"/>
              </a:buClr>
              <a:buSzPts val="1900"/>
              <a:buChar char="•"/>
            </a:pPr>
            <a:r>
              <a:rPr lang="en-US" sz="1900">
                <a:solidFill>
                  <a:schemeClr val="dk1"/>
                </a:solidFill>
                <a:latin typeface="Arial"/>
                <a:ea typeface="Arial"/>
                <a:cs typeface="Arial"/>
                <a:sym typeface="Arial"/>
              </a:rPr>
              <a:t>Poursuivre la prise en charge de l'application du balisage de contenu UTM correct</a:t>
            </a:r>
            <a:endParaRPr sz="1900">
              <a:solidFill>
                <a:schemeClr val="dk1"/>
              </a:solidFill>
              <a:latin typeface="Arial"/>
              <a:ea typeface="Arial"/>
              <a:cs typeface="Arial"/>
              <a:sym typeface="Arial"/>
            </a:endParaRPr>
          </a:p>
          <a:p>
            <a:pPr marL="342900" marR="0" lvl="0" indent="-336550" algn="l" rtl="0">
              <a:lnSpc>
                <a:spcPct val="90000"/>
              </a:lnSpc>
              <a:spcBef>
                <a:spcPts val="1000"/>
              </a:spcBef>
              <a:spcAft>
                <a:spcPts val="0"/>
              </a:spcAft>
              <a:buClr>
                <a:schemeClr val="dk1"/>
              </a:buClr>
              <a:buSzPts val="1900"/>
              <a:buChar char="•"/>
            </a:pPr>
            <a:r>
              <a:rPr lang="en-US" sz="1900">
                <a:solidFill>
                  <a:schemeClr val="dk1"/>
                </a:solidFill>
                <a:latin typeface="Arial"/>
                <a:ea typeface="Arial"/>
                <a:cs typeface="Arial"/>
                <a:sym typeface="Arial"/>
              </a:rPr>
              <a:t>Continuer le support sur l'application de métadonnées de qualité</a:t>
            </a:r>
            <a:endParaRPr sz="1900">
              <a:solidFill>
                <a:schemeClr val="dk1"/>
              </a:solidFill>
              <a:latin typeface="Arial"/>
              <a:ea typeface="Arial"/>
              <a:cs typeface="Arial"/>
              <a:sym typeface="Arial"/>
            </a:endParaRPr>
          </a:p>
          <a:p>
            <a:pPr marL="342900" marR="0" lvl="0" indent="-336550" algn="l" rtl="0">
              <a:lnSpc>
                <a:spcPct val="90000"/>
              </a:lnSpc>
              <a:spcBef>
                <a:spcPts val="1000"/>
              </a:spcBef>
              <a:spcAft>
                <a:spcPts val="0"/>
              </a:spcAft>
              <a:buClr>
                <a:schemeClr val="dk1"/>
              </a:buClr>
              <a:buSzPts val="1900"/>
              <a:buChar char="•"/>
            </a:pPr>
            <a:r>
              <a:rPr lang="en-US" sz="1900">
                <a:solidFill>
                  <a:schemeClr val="dk1"/>
                </a:solidFill>
                <a:latin typeface="Arial"/>
                <a:ea typeface="Arial"/>
                <a:cs typeface="Arial"/>
                <a:sym typeface="Arial"/>
              </a:rPr>
              <a:t>Continuer les tests utilisateurs</a:t>
            </a:r>
            <a:endParaRPr sz="1900">
              <a:solidFill>
                <a:schemeClr val="dk1"/>
              </a:solidFill>
              <a:latin typeface="Arial"/>
              <a:ea typeface="Arial"/>
              <a:cs typeface="Arial"/>
              <a:sym typeface="Arial"/>
            </a:endParaRPr>
          </a:p>
          <a:p>
            <a:pPr marL="0" marR="0" lvl="0" indent="0" algn="l" rtl="0">
              <a:lnSpc>
                <a:spcPct val="90000"/>
              </a:lnSpc>
              <a:spcBef>
                <a:spcPts val="1000"/>
              </a:spcBef>
              <a:spcAft>
                <a:spcPts val="0"/>
              </a:spcAft>
              <a:buNone/>
            </a:pPr>
            <a:endParaRPr sz="1900">
              <a:solidFill>
                <a:schemeClr val="dk1"/>
              </a:solidFill>
              <a:latin typeface="Arial"/>
              <a:ea typeface="Arial"/>
              <a:cs typeface="Arial"/>
              <a:sym typeface="Arial"/>
            </a:endParaRPr>
          </a:p>
        </p:txBody>
      </p:sp>
      <p:sp>
        <p:nvSpPr>
          <p:cNvPr id="91" name="Google Shape;91;p16"/>
          <p:cNvSpPr txBox="1"/>
          <p:nvPr/>
        </p:nvSpPr>
        <p:spPr>
          <a:xfrm>
            <a:off x="6172188" y="1315853"/>
            <a:ext cx="5183187" cy="8239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Phase 2 – </a:t>
            </a:r>
            <a:r>
              <a:rPr lang="en-US" sz="2400" b="1">
                <a:solidFill>
                  <a:schemeClr val="dk1"/>
                </a:solidFill>
              </a:rPr>
              <a:t>avec capacité</a:t>
            </a:r>
            <a:r>
              <a:rPr lang="en-US" sz="2400" b="1">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92" name="Google Shape;92;p16"/>
          <p:cNvSpPr txBox="1"/>
          <p:nvPr/>
        </p:nvSpPr>
        <p:spPr>
          <a:xfrm>
            <a:off x="6243448" y="2086967"/>
            <a:ext cx="5183187" cy="4073753"/>
          </a:xfrm>
          <a:prstGeom prst="rect">
            <a:avLst/>
          </a:prstGeom>
          <a:noFill/>
          <a:ln>
            <a:noFill/>
          </a:ln>
        </p:spPr>
        <p:txBody>
          <a:bodyPr spcFirstLastPara="1" wrap="square" lIns="91425" tIns="45700" rIns="91425" bIns="45700" anchor="t" anchorCtr="0">
            <a:noAutofit/>
          </a:bodyPr>
          <a:lstStyle/>
          <a:p>
            <a:pPr marL="342900" marR="0" lvl="0" indent="-228600" algn="l" rtl="0">
              <a:lnSpc>
                <a:spcPct val="90000"/>
              </a:lnSpc>
              <a:spcBef>
                <a:spcPts val="1000"/>
              </a:spcBef>
              <a:spcAft>
                <a:spcPts val="0"/>
              </a:spcAft>
              <a:buClr>
                <a:schemeClr val="dk1"/>
              </a:buClr>
              <a:buSzPts val="2000"/>
              <a:buFont typeface="Arial"/>
              <a:buChar char="•"/>
            </a:pPr>
            <a:r>
              <a:rPr lang="en-US" sz="2200">
                <a:solidFill>
                  <a:schemeClr val="dk1"/>
                </a:solidFill>
                <a:latin typeface="Arial"/>
                <a:ea typeface="Arial"/>
                <a:cs typeface="Arial"/>
                <a:sym typeface="Arial"/>
              </a:rPr>
              <a:t>Rationalisez les rapports</a:t>
            </a:r>
            <a:endParaRPr sz="2200">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chemeClr val="dk1"/>
              </a:buClr>
              <a:buSzPts val="2000"/>
              <a:buChar char="•"/>
            </a:pPr>
            <a:r>
              <a:rPr lang="en-US" sz="2200">
                <a:solidFill>
                  <a:schemeClr val="dk1"/>
                </a:solidFill>
                <a:latin typeface="Arial"/>
                <a:ea typeface="Arial"/>
                <a:cs typeface="Arial"/>
                <a:sym typeface="Arial"/>
              </a:rPr>
              <a:t>Fournir aux autres ministères des données qui appuieront des décisions cohérentes fondées sur des données probantes sur les types de contenu partout au Canada.ca</a:t>
            </a:r>
            <a:endParaRPr sz="2200">
              <a:solidFill>
                <a:schemeClr val="dk1"/>
              </a:solidFill>
              <a:latin typeface="Arial"/>
              <a:ea typeface="Arial"/>
              <a:cs typeface="Arial"/>
              <a:sym typeface="Arial"/>
            </a:endParaRPr>
          </a:p>
          <a:p>
            <a:pPr marL="342900" marR="0" lvl="0" indent="-228600" algn="l" rtl="0">
              <a:lnSpc>
                <a:spcPct val="90000"/>
              </a:lnSpc>
              <a:spcBef>
                <a:spcPts val="1000"/>
              </a:spcBef>
              <a:spcAft>
                <a:spcPts val="0"/>
              </a:spcAft>
              <a:buClr>
                <a:schemeClr val="dk1"/>
              </a:buClr>
              <a:buSzPts val="2000"/>
              <a:buChar char="•"/>
            </a:pPr>
            <a:r>
              <a:rPr lang="en-US" sz="2200">
                <a:solidFill>
                  <a:schemeClr val="dk1"/>
                </a:solidFill>
                <a:latin typeface="Arial"/>
                <a:ea typeface="Arial"/>
                <a:cs typeface="Arial"/>
                <a:sym typeface="Arial"/>
              </a:rPr>
              <a:t>Continuer à fournir des données pour optimiser le contenu clé basé sur les tâches </a:t>
            </a:r>
            <a:endParaRPr/>
          </a:p>
          <a:p>
            <a:pPr marL="342900" marR="0" lvl="0" indent="-101600" algn="l" rtl="0">
              <a:lnSpc>
                <a:spcPct val="90000"/>
              </a:lnSpc>
              <a:spcBef>
                <a:spcPts val="1000"/>
              </a:spcBef>
              <a:spcAft>
                <a:spcPts val="0"/>
              </a:spcAft>
              <a:buClr>
                <a:schemeClr val="dk1"/>
              </a:buClr>
              <a:buSzPts val="2000"/>
              <a:buFont typeface="Arial"/>
              <a:buNone/>
            </a:pPr>
            <a:endParaRPr sz="220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None/>
            </a:pPr>
            <a:endParaRPr sz="2200">
              <a:solidFill>
                <a:schemeClr val="dk1"/>
              </a:solidFill>
              <a:latin typeface="Arial"/>
              <a:ea typeface="Arial"/>
              <a:cs typeface="Arial"/>
              <a:sym typeface="Arial"/>
            </a:endParaRPr>
          </a:p>
          <a:p>
            <a:pPr marL="228600" marR="0" lvl="0" indent="-50800" algn="l" rtl="0">
              <a:lnSpc>
                <a:spcPct val="90000"/>
              </a:lnSpc>
              <a:spcBef>
                <a:spcPts val="1000"/>
              </a:spcBef>
              <a:spcAft>
                <a:spcPts val="0"/>
              </a:spcAft>
              <a:buClr>
                <a:schemeClr val="dk1"/>
              </a:buClr>
              <a:buSzPts val="2800"/>
              <a:buFont typeface="Arial"/>
              <a:buNone/>
            </a:pPr>
            <a:endParaRPr sz="2200">
              <a:solidFill>
                <a:schemeClr val="dk1"/>
              </a:solidFill>
              <a:latin typeface="Arial"/>
              <a:ea typeface="Arial"/>
              <a:cs typeface="Arial"/>
              <a:sym typeface="Arial"/>
            </a:endParaRPr>
          </a:p>
        </p:txBody>
      </p:sp>
      <p:sp>
        <p:nvSpPr>
          <p:cNvPr id="93" name="Google Shape;93;p16"/>
          <p:cNvSpPr txBox="1"/>
          <p:nvPr/>
        </p:nvSpPr>
        <p:spPr>
          <a:xfrm>
            <a:off x="839786" y="798121"/>
            <a:ext cx="11188815" cy="63062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200"/>
              <a:buFont typeface="Arial Narrow"/>
              <a:buNone/>
            </a:pPr>
            <a:endParaRPr sz="3200" b="1">
              <a:solidFill>
                <a:srgbClr val="4D5625"/>
              </a:solidFill>
              <a:latin typeface="Arial Narrow"/>
              <a:ea typeface="Arial Narrow"/>
              <a:cs typeface="Arial Narrow"/>
              <a:sym typeface="Arial Narrow"/>
            </a:endParaRPr>
          </a:p>
          <a:p>
            <a:pPr marL="0" marR="0" lvl="0" indent="0" algn="l" rtl="0">
              <a:lnSpc>
                <a:spcPct val="90000"/>
              </a:lnSpc>
              <a:spcBef>
                <a:spcPts val="0"/>
              </a:spcBef>
              <a:spcAft>
                <a:spcPts val="0"/>
              </a:spcAft>
              <a:buClr>
                <a:schemeClr val="dk1"/>
              </a:buClr>
              <a:buSzPts val="1100"/>
              <a:buFont typeface="Arial"/>
              <a:buNone/>
            </a:pPr>
            <a:r>
              <a:rPr lang="en-US" sz="3200" b="1">
                <a:solidFill>
                  <a:srgbClr val="4D5625"/>
                </a:solidFill>
                <a:latin typeface="Arial Narrow"/>
                <a:ea typeface="Arial Narrow"/>
                <a:cs typeface="Arial Narrow"/>
                <a:sym typeface="Arial Narrow"/>
              </a:rPr>
              <a:t>MISE EN ŒUVRE </a:t>
            </a:r>
            <a:r>
              <a:rPr lang="en-US" sz="3200" b="1">
                <a:solidFill>
                  <a:srgbClr val="002060"/>
                </a:solidFill>
                <a:latin typeface="Arial Narrow"/>
                <a:ea typeface="Arial Narrow"/>
                <a:cs typeface="Arial Narrow"/>
                <a:sym typeface="Arial Narrow"/>
              </a:rPr>
              <a:t>PROPOSÉE</a:t>
            </a:r>
            <a:endParaRPr sz="3200" b="1">
              <a:solidFill>
                <a:srgbClr val="4D5625"/>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p:nvPr/>
        </p:nvSpPr>
        <p:spPr>
          <a:xfrm>
            <a:off x="838200" y="386500"/>
            <a:ext cx="10515600" cy="102194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200"/>
              <a:buFont typeface="Arial Narrow"/>
              <a:buNone/>
            </a:pPr>
            <a:r>
              <a:rPr lang="en-US" sz="3200" b="1">
                <a:solidFill>
                  <a:srgbClr val="4D5625"/>
                </a:solidFill>
                <a:latin typeface="Arial Narrow"/>
                <a:ea typeface="Arial Narrow"/>
                <a:cs typeface="Arial Narrow"/>
                <a:sym typeface="Arial Narrow"/>
              </a:rPr>
              <a:t>INDICATEURS DE RENDEMENT CLÉS (IRC) </a:t>
            </a:r>
            <a:r>
              <a:rPr lang="en-US" sz="3200" b="1">
                <a:solidFill>
                  <a:srgbClr val="002060"/>
                </a:solidFill>
                <a:latin typeface="Arial Narrow"/>
                <a:ea typeface="Arial Narrow"/>
                <a:cs typeface="Arial Narrow"/>
                <a:sym typeface="Arial Narrow"/>
              </a:rPr>
              <a:t>PROPOSÉS</a:t>
            </a:r>
            <a:endParaRPr sz="3200" b="1">
              <a:solidFill>
                <a:srgbClr val="4D5625"/>
              </a:solidFill>
              <a:latin typeface="Arial Narrow"/>
              <a:ea typeface="Arial Narrow"/>
              <a:cs typeface="Arial Narrow"/>
              <a:sym typeface="Arial Narrow"/>
            </a:endParaRPr>
          </a:p>
        </p:txBody>
      </p:sp>
      <p:sp>
        <p:nvSpPr>
          <p:cNvPr id="100" name="Google Shape;100;p17"/>
          <p:cNvSpPr txBox="1"/>
          <p:nvPr/>
        </p:nvSpPr>
        <p:spPr>
          <a:xfrm>
            <a:off x="788921" y="1606607"/>
            <a:ext cx="11061900" cy="49665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100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Taux de réussite des tâches</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taux de réussite de la trouvabilité et de </a:t>
            </a:r>
            <a:r>
              <a:rPr lang="en-US" sz="2000">
                <a:solidFill>
                  <a:schemeClr val="dk1"/>
                </a:solidFill>
              </a:rPr>
              <a:t>convivialité </a:t>
            </a:r>
            <a:r>
              <a:rPr lang="en-US" sz="2000" b="0" i="0" u="none" strike="noStrike" cap="none">
                <a:solidFill>
                  <a:schemeClr val="dk1"/>
                </a:solidFill>
                <a:latin typeface="Arial"/>
                <a:ea typeface="Arial"/>
                <a:cs typeface="Arial"/>
                <a:sym typeface="Arial"/>
              </a:rPr>
              <a:t>du contenu testé</a:t>
            </a:r>
            <a:endParaRPr sz="2000" b="0" i="0" u="none" strike="noStrike" cap="none">
              <a:solidFill>
                <a:schemeClr val="dk1"/>
              </a:solidFill>
              <a:latin typeface="Arial"/>
              <a:ea typeface="Arial"/>
              <a:cs typeface="Arial"/>
              <a:sym typeface="Arial"/>
            </a:endParaRPr>
          </a:p>
          <a:p>
            <a:pPr marL="1143000" marR="0" lvl="2" indent="-228600" algn="l" rtl="0">
              <a:lnSpc>
                <a:spcPct val="90000"/>
              </a:lnSpc>
              <a:spcBef>
                <a:spcPts val="500"/>
              </a:spcBef>
              <a:spcAft>
                <a:spcPts val="0"/>
              </a:spcAft>
              <a:buClr>
                <a:schemeClr val="dk1"/>
              </a:buClr>
              <a:buSzPts val="2000"/>
              <a:buChar char="•"/>
            </a:pPr>
            <a:r>
              <a:rPr lang="en-US" sz="2000" b="0" i="0" u="none" strike="noStrike" cap="none">
                <a:solidFill>
                  <a:schemeClr val="dk1"/>
                </a:solidFill>
                <a:latin typeface="Arial"/>
                <a:ea typeface="Arial"/>
                <a:cs typeface="Arial"/>
                <a:sym typeface="Arial"/>
              </a:rPr>
              <a:t>SCT, </a:t>
            </a:r>
            <a:r>
              <a:rPr lang="en-US" sz="2000">
                <a:solidFill>
                  <a:schemeClr val="dk1"/>
                </a:solidFill>
              </a:rPr>
              <a:t>SCN</a:t>
            </a:r>
            <a:r>
              <a:rPr lang="en-US" sz="2000" b="0" i="0" u="none" strike="noStrike" cap="none">
                <a:solidFill>
                  <a:schemeClr val="dk1"/>
                </a:solidFill>
                <a:latin typeface="Arial"/>
                <a:ea typeface="Arial"/>
                <a:cs typeface="Arial"/>
                <a:sym typeface="Arial"/>
              </a:rPr>
              <a:t> et Service Canada, ainsi que plusieurs ministères, effectuent des tests </a:t>
            </a:r>
            <a:r>
              <a:rPr lang="en-US" sz="2000">
                <a:solidFill>
                  <a:schemeClr val="dk1"/>
                </a:solidFill>
              </a:rPr>
              <a:t>de convivialité </a:t>
            </a:r>
            <a:r>
              <a:rPr lang="en-US" sz="2000" b="0" i="0" u="none" strike="noStrike" cap="none">
                <a:solidFill>
                  <a:schemeClr val="dk1"/>
                </a:solidFill>
                <a:latin typeface="Arial"/>
                <a:ea typeface="Arial"/>
                <a:cs typeface="Arial"/>
                <a:sym typeface="Arial"/>
              </a:rPr>
              <a:t>sur divers contenus et applications</a:t>
            </a:r>
            <a:endParaRPr sz="2000" b="0" i="0" u="none" strike="noStrike" cap="none">
              <a:solidFill>
                <a:schemeClr val="dk1"/>
              </a:solidFill>
              <a:latin typeface="Arial"/>
              <a:ea typeface="Arial"/>
              <a:cs typeface="Arial"/>
              <a:sym typeface="Arial"/>
            </a:endParaRPr>
          </a:p>
          <a:p>
            <a:pPr marL="1371600" marR="0" lvl="0" indent="0" algn="l" rtl="0">
              <a:lnSpc>
                <a:spcPct val="90000"/>
              </a:lnSpc>
              <a:spcBef>
                <a:spcPts val="500"/>
              </a:spcBef>
              <a:spcAft>
                <a:spcPts val="0"/>
              </a:spcAft>
              <a:buNone/>
            </a:pPr>
            <a:endParaRPr/>
          </a:p>
          <a:p>
            <a:pPr marL="514350" marR="0" lvl="0" indent="-514350" algn="l" rtl="0">
              <a:lnSpc>
                <a:spcPct val="90000"/>
              </a:lnSpc>
              <a:spcBef>
                <a:spcPts val="100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Taux de clics vers le contenu de priorité la plus élevée</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déterminé par le trafic de recherche (externe et sur site), les données du centre d'appels, l'analyse Web</a:t>
            </a:r>
            <a:endParaRPr/>
          </a:p>
          <a:p>
            <a:pPr marL="514350" marR="0" lvl="0" indent="-514350" algn="l" rtl="0">
              <a:lnSpc>
                <a:spcPct val="90000"/>
              </a:lnSpc>
              <a:spcBef>
                <a:spcPts val="1000"/>
              </a:spcBef>
              <a:spcAft>
                <a:spcPts val="0"/>
              </a:spcAft>
              <a:buClr>
                <a:schemeClr val="dk1"/>
              </a:buClr>
              <a:buSzPts val="2800"/>
              <a:buFont typeface="Arial"/>
              <a:buAutoNum type="arabicPeriod"/>
            </a:pPr>
            <a:r>
              <a:rPr lang="en-US" sz="2800">
                <a:solidFill>
                  <a:schemeClr val="dk1"/>
                </a:solidFill>
                <a:latin typeface="Arial"/>
                <a:ea typeface="Arial"/>
                <a:cs typeface="Arial"/>
                <a:sym typeface="Arial"/>
              </a:rPr>
              <a:t>Réduction du nombre d'appels</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les centres d'appels sont inondés; l'amélioration de la trouvabilité et de la convivialité de notre présence sur le Web devrait réduire le nombre d'appels reçus</a:t>
            </a: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p:nvPr/>
        </p:nvSpPr>
        <p:spPr>
          <a:xfrm>
            <a:off x="838200" y="386500"/>
            <a:ext cx="10515600" cy="1021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2060"/>
              </a:buClr>
              <a:buSzPts val="3200"/>
              <a:buFont typeface="Arial Narrow"/>
              <a:buNone/>
            </a:pPr>
            <a:r>
              <a:rPr lang="en-US" sz="3200" b="1">
                <a:solidFill>
                  <a:srgbClr val="002060"/>
                </a:solidFill>
                <a:latin typeface="Arial Narrow"/>
                <a:ea typeface="Arial Narrow"/>
                <a:cs typeface="Arial Narrow"/>
                <a:sym typeface="Arial Narrow"/>
              </a:rPr>
              <a:t>KPI -</a:t>
            </a:r>
            <a:r>
              <a:rPr lang="en-US" sz="3200" b="1">
                <a:solidFill>
                  <a:srgbClr val="4D5625"/>
                </a:solidFill>
                <a:latin typeface="Arial Narrow"/>
                <a:ea typeface="Arial Narrow"/>
                <a:cs typeface="Arial Narrow"/>
                <a:sym typeface="Arial Narrow"/>
              </a:rPr>
              <a:t> TAUX DE RÉUSSITE DES TÂCHES</a:t>
            </a:r>
            <a:endParaRPr sz="3200" b="1">
              <a:solidFill>
                <a:srgbClr val="4D5625"/>
              </a:solidFill>
              <a:latin typeface="Arial Narrow"/>
              <a:ea typeface="Arial Narrow"/>
              <a:cs typeface="Arial Narrow"/>
              <a:sym typeface="Arial Narrow"/>
            </a:endParaRPr>
          </a:p>
        </p:txBody>
      </p:sp>
      <p:sp>
        <p:nvSpPr>
          <p:cNvPr id="107" name="Google Shape;107;p18"/>
          <p:cNvSpPr txBox="1"/>
          <p:nvPr/>
        </p:nvSpPr>
        <p:spPr>
          <a:xfrm>
            <a:off x="933500" y="1631025"/>
            <a:ext cx="10814400" cy="50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2400" b="1">
                <a:solidFill>
                  <a:schemeClr val="dk1"/>
                </a:solidFill>
              </a:rPr>
              <a:t>Objectif:</a:t>
            </a:r>
            <a:r>
              <a:rPr lang="en-US" sz="2400">
                <a:solidFill>
                  <a:schemeClr val="dk1"/>
                </a:solidFill>
              </a:rPr>
              <a:t> illustrer la trouvabilité et la convivialité du contenu et identifier les principales tâches et priorités d'optimisation</a:t>
            </a:r>
            <a:endParaRPr sz="2400">
              <a:solidFill>
                <a:schemeClr val="dk1"/>
              </a:solidFill>
            </a:endParaRPr>
          </a:p>
          <a:p>
            <a:pPr marL="0" marR="0" lvl="0" indent="0" algn="l" rtl="0">
              <a:lnSpc>
                <a:spcPct val="100000"/>
              </a:lnSpc>
              <a:spcBef>
                <a:spcPts val="1000"/>
              </a:spcBef>
              <a:spcAft>
                <a:spcPts val="0"/>
              </a:spcAft>
              <a:buClr>
                <a:schemeClr val="dk1"/>
              </a:buClr>
              <a:buSzPts val="1100"/>
              <a:buFont typeface="Arial"/>
              <a:buNone/>
            </a:pPr>
            <a:endParaRPr sz="2400">
              <a:solidFill>
                <a:schemeClr val="dk1"/>
              </a:solidFill>
            </a:endParaRPr>
          </a:p>
          <a:p>
            <a:pPr marL="0" marR="0" lvl="0" indent="0" algn="l" rtl="0">
              <a:lnSpc>
                <a:spcPct val="100000"/>
              </a:lnSpc>
              <a:spcBef>
                <a:spcPts val="1000"/>
              </a:spcBef>
              <a:spcAft>
                <a:spcPts val="0"/>
              </a:spcAft>
              <a:buClr>
                <a:schemeClr val="dk1"/>
              </a:buClr>
              <a:buSzPts val="1100"/>
              <a:buFont typeface="Arial"/>
              <a:buNone/>
            </a:pPr>
            <a:r>
              <a:rPr lang="en-US" sz="2400" b="1">
                <a:solidFill>
                  <a:schemeClr val="dk1"/>
                </a:solidFill>
              </a:rPr>
              <a:t>Justification:</a:t>
            </a:r>
            <a:r>
              <a:rPr lang="en-US" sz="2400">
                <a:solidFill>
                  <a:schemeClr val="dk1"/>
                </a:solidFill>
              </a:rPr>
              <a:t> la meilleure méthode pour déterminer si le contenu répond aux besoins des utilisateurs est d'obtenir une rétroaction directe</a:t>
            </a:r>
            <a:endParaRPr sz="2400">
              <a:solidFill>
                <a:schemeClr val="dk1"/>
              </a:solidFill>
            </a:endParaRPr>
          </a:p>
          <a:p>
            <a:pPr marL="0" marR="0" lvl="0" indent="0" algn="l" rtl="0">
              <a:lnSpc>
                <a:spcPct val="100000"/>
              </a:lnSpc>
              <a:spcBef>
                <a:spcPts val="1000"/>
              </a:spcBef>
              <a:spcAft>
                <a:spcPts val="0"/>
              </a:spcAft>
              <a:buClr>
                <a:schemeClr val="dk1"/>
              </a:buClr>
              <a:buSzPts val="1100"/>
              <a:buFont typeface="Arial"/>
              <a:buNone/>
            </a:pPr>
            <a:endParaRPr sz="2400">
              <a:solidFill>
                <a:schemeClr val="dk1"/>
              </a:solidFill>
            </a:endParaRPr>
          </a:p>
          <a:p>
            <a:pPr marL="0" marR="0" lvl="0" indent="0" algn="l" rtl="0">
              <a:lnSpc>
                <a:spcPct val="100000"/>
              </a:lnSpc>
              <a:spcBef>
                <a:spcPts val="1000"/>
              </a:spcBef>
              <a:spcAft>
                <a:spcPts val="0"/>
              </a:spcAft>
              <a:buClr>
                <a:schemeClr val="dk1"/>
              </a:buClr>
              <a:buSzPts val="1100"/>
              <a:buFont typeface="Arial"/>
              <a:buNone/>
            </a:pPr>
            <a:r>
              <a:rPr lang="en-US" sz="2400" b="1">
                <a:solidFill>
                  <a:schemeClr val="dk1"/>
                </a:solidFill>
              </a:rPr>
              <a:t>Prochaines étapes:</a:t>
            </a:r>
            <a:r>
              <a:rPr lang="en-US" sz="2400">
                <a:solidFill>
                  <a:schemeClr val="dk1"/>
                </a:solidFill>
              </a:rPr>
              <a:t> évaluation des outils pour les rapports et les tests de couverture globale (actuellement, seules des pages / applications spécifiques sont testées par les utilisateurs)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1566</Words>
  <Application>Microsoft Office PowerPoint</Application>
  <PresentationFormat>Widescreen</PresentationFormat>
  <Paragraphs>178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Narrow</vt:lpstr>
      <vt:lpstr>Calibri</vt:lpstr>
      <vt:lpstr>Office Theme</vt:lpstr>
      <vt:lpstr>PowerPoint Presentation</vt:lpstr>
      <vt:lpstr>CONTEXTE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Piper</dc:creator>
  <cp:lastModifiedBy>Timothy Piper</cp:lastModifiedBy>
  <cp:revision>1</cp:revision>
  <dcterms:modified xsi:type="dcterms:W3CDTF">2020-04-03T15:21:15Z</dcterms:modified>
</cp:coreProperties>
</file>