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62" r:id="rId2"/>
    <p:sldId id="463" r:id="rId3"/>
    <p:sldId id="464" r:id="rId4"/>
    <p:sldId id="465" r:id="rId5"/>
    <p:sldId id="466" r:id="rId6"/>
    <p:sldId id="467" r:id="rId7"/>
    <p:sldId id="468" r:id="rId8"/>
    <p:sldId id="469" r:id="rId9"/>
    <p:sldId id="470" r:id="rId10"/>
    <p:sldId id="471" r:id="rId11"/>
    <p:sldId id="472" r:id="rId12"/>
    <p:sldId id="473" r:id="rId13"/>
    <p:sldId id="474" r:id="rId14"/>
    <p:sldId id="475"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extLst/>
  </p:cmAuthor>
  <p:cmAuthor id="2" name="Jeremy N Gooden" initials="JNG" lastIdx="1" clrIdx="1">
    <p:extLst/>
  </p:cmAuthor>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94434" autoAdjust="0"/>
  </p:normalViewPr>
  <p:slideViewPr>
    <p:cSldViewPr snapToGrid="0" snapToObjects="1">
      <p:cViewPr varScale="1">
        <p:scale>
          <a:sx n="59" d="100"/>
          <a:sy n="59" d="100"/>
        </p:scale>
        <p:origin x="84" y="122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gc.ca/tpsgc_pwgsc_dav/nodes/54765247/mobility3.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1" Type="http://schemas.openxmlformats.org/officeDocument/2006/relationships/oleObject" Target="https://gcdocs.gc.ca/tpsgc_pwgsc_dav/nodes/54765247/mobility3.xlsx" TargetMode="External" /></Relationships>
</file>

<file path=ppt/charts/_rels/chart3.xml.rels><?xml version="1.0" encoding="UTF-8" standalone="yes"?>
<Relationships xmlns="http://schemas.openxmlformats.org/package/2006/relationships"><Relationship Id="rId3" Type="http://schemas.openxmlformats.org/officeDocument/2006/relationships/oleObject" Target="https://gcdocs.gc.ca/tpsgc_pwgsc_dav/nodes/54765247/mobility3.xlsx" TargetMode="External"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'C:\Users\martint\AppData\Roaming\OpenText\OTEdit\EC_TPSGC-PWGSC\c217340298\[WPS - aggregate results - pre-post EN.xlsx]Mobility'!$B$1</c:f>
          <c:strCache>
            <c:ptCount val="1"/>
            <c:pt idx="0">
              <c:v>Prevalence of remote work</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5306494076451924"/>
          <c:y val="0.19984665155809114"/>
          <c:w val="0.69887012548910621"/>
          <c:h val="0.71402336018216683"/>
        </c:manualLayout>
      </c:layout>
      <c:barChart>
        <c:barDir val="bar"/>
        <c:grouping val="clustered"/>
        <c:varyColors val="0"/>
        <c:ser>
          <c:idx val="0"/>
          <c:order val="0"/>
          <c:tx>
            <c:strRef>
              <c:f>'C:\Users\martint\AppData\Roaming\OpenText\OTEdit\EC_TPSGC-PWGSC\c217340298\[WPS - aggregate results - pre-post EN.xlsx]mobilitydata'!$A$3</c:f>
              <c:strCache>
                <c:ptCount val="1"/>
                <c:pt idx="0">
                  <c:v>Yes</c:v>
                </c:pt>
              </c:strCache>
            </c:strRef>
          </c:tx>
          <c:spPr>
            <a:solidFill>
              <a:schemeClr val="accent1"/>
            </a:solidFill>
            <a:ln>
              <a:noFill/>
            </a:ln>
            <a:effectLst/>
          </c:spPr>
          <c:invertIfNegative val="0"/>
          <c:dPt>
            <c:idx val="1"/>
            <c:invertIfNegative val="0"/>
            <c:bubble3D val="0"/>
            <c:spPr>
              <a:solidFill>
                <a:schemeClr val="accent3"/>
              </a:solidFill>
              <a:ln>
                <a:noFill/>
              </a:ln>
              <a:effectLst/>
            </c:spPr>
          </c:dPt>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[1]labels!$E$2:$E$3</c:f>
              <c:strCache>
                <c:ptCount val="2"/>
                <c:pt idx="0">
                  <c:v>Pre-occupancy</c:v>
                </c:pt>
                <c:pt idx="1">
                  <c:v>Post-occupancy</c:v>
                </c:pt>
              </c:strCache>
            </c:strRef>
          </c:cat>
          <c:val>
            <c:numRef>
              <c:f>[1]mobilitydata!$B$3:$C$3</c:f>
              <c:numCache>
                <c:formatCode>General</c:formatCode>
                <c:ptCount val="2"/>
                <c:pt idx="0">
                  <c:v>52.116402116402114</c:v>
                </c:pt>
                <c:pt idx="1">
                  <c:v>75.442739079102722</c:v>
                </c:pt>
              </c:numCache>
            </c:numRef>
          </c:val>
        </c:ser>
        <c:dLbls>
          <c:showLegendKey val="0"/>
          <c:showVal val="0"/>
          <c:showCatName val="0"/>
          <c:showSerName val="0"/>
          <c:showPercent val="0"/>
          <c:showBubbleSize val="0"/>
        </c:dLbls>
        <c:gapWidth val="25"/>
        <c:axId val="652082208"/>
        <c:axId val="652076328"/>
      </c:barChart>
      <c:catAx>
        <c:axId val="652082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652076328"/>
        <c:crosses val="autoZero"/>
        <c:auto val="1"/>
        <c:lblAlgn val="ctr"/>
        <c:lblOffset val="100"/>
        <c:noMultiLvlLbl val="0"/>
      </c:catAx>
      <c:valAx>
        <c:axId val="652076328"/>
        <c:scaling>
          <c:orientation val="minMax"/>
          <c:max val="100"/>
        </c:scaling>
        <c:delete val="1"/>
        <c:axPos val="b"/>
        <c:numFmt formatCode="General" sourceLinked="1"/>
        <c:majorTickMark val="out"/>
        <c:minorTickMark val="none"/>
        <c:tickLblPos val="nextTo"/>
        <c:crossAx val="6520822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sz="1200" b="0" i="0" baseline="0">
                <a:solidFill>
                  <a:srgbClr val="595959"/>
                </a:solidFill>
                <a:effectLst/>
              </a:rPr>
              <a:t>On average, how many days a week do you work remotely?</a:t>
            </a:r>
            <a:endParaRPr lang="en-CA" sz="1200" b="0" baseline="0">
              <a:solidFill>
                <a:srgbClr val="595959"/>
              </a:solidFill>
              <a:effectLst/>
            </a:endParaRPr>
          </a:p>
        </c:rich>
      </c:tx>
      <c:overlay val="0"/>
      <c:spPr>
        <a:noFill/>
        <a:ln>
          <a:noFill/>
        </a:ln>
        <a:effectLst/>
      </c:spPr>
    </c:title>
    <c:autoTitleDeleted val="0"/>
    <c:plotArea>
      <c:layout>
        <c:manualLayout>
          <c:layoutTarget val="inner"/>
          <c:xMode val="edge"/>
          <c:yMode val="edge"/>
          <c:x val="0.18481532974873438"/>
          <c:y val="0.13252615136604143"/>
          <c:w val="0.7570446763442289"/>
          <c:h val="0.65544761067853252"/>
        </c:manualLayout>
      </c:layout>
      <c:barChart>
        <c:barDir val="bar"/>
        <c:grouping val="stacked"/>
        <c:varyColors val="0"/>
        <c:ser>
          <c:idx val="0"/>
          <c:order val="0"/>
          <c:tx>
            <c:strRef>
              <c:f>'C:\Users\martint\AppData\Roaming\OpenText\OTEdit\EC_TPSGC-PWGSC\c217340298\[WPS - aggregate results - pre-post EN.xlsx]mobilitydata'!$A$19</c:f>
              <c:strCache>
                <c:ptCount val="1"/>
                <c:pt idx="0">
                  <c:v>Less than a day a week</c:v>
                </c:pt>
              </c:strCache>
            </c:strRef>
          </c:tx>
          <c:spPr>
            <a:solidFill>
              <a:schemeClr val="accent1"/>
            </a:solidFill>
            <a:ln>
              <a:noFill/>
            </a:ln>
            <a:effectLst/>
          </c:spPr>
          <c:invertIfNegative val="0"/>
          <c:dLbls>
            <c:dLbl>
              <c:idx val="0"/>
              <c:tx>
                <c:rich>
                  <a:bodyPr/>
                  <a:lstStyle/>
                  <a:p>
                    <a:fld id="{C31ECA80-0030-4AAB-8843-AE054650F5B2}" type="VALUE">
                      <a:rPr lang="en-US">
                        <a:solidFill>
                          <a:schemeClr val="tx2"/>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7.7227703024334146E-3"/>
                  <c:y val="0"/>
                </c:manualLayout>
              </c:layout>
              <c:tx>
                <c:rich>
                  <a:bodyPr/>
                  <a:lstStyle/>
                  <a:p>
                    <a:fld id="{D1C25D79-E583-4C74-9950-1EF41850DE72}" type="VALUE">
                      <a:rPr lang="en-US">
                        <a:solidFill>
                          <a:schemeClr val="tx2"/>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Post-occupancy</c:v>
              </c:pt>
              <c:pt idx="1">
                <c:v>Pre-occupancy</c:v>
              </c:pt>
            </c:strLit>
          </c:cat>
          <c:val>
            <c:numRef>
              <c:f>[1]mobilitydata!$B$19:$C$19</c:f>
              <c:numCache>
                <c:formatCode>General</c:formatCode>
                <c:ptCount val="2"/>
                <c:pt idx="0">
                  <c:v>25.665101721439747</c:v>
                </c:pt>
                <c:pt idx="1">
                  <c:v>35.877862595419849</c:v>
                </c:pt>
              </c:numCache>
            </c:numRef>
          </c:val>
        </c:ser>
        <c:ser>
          <c:idx val="1"/>
          <c:order val="1"/>
          <c:tx>
            <c:strRef>
              <c:f>'C:\Users\martint\AppData\Roaming\OpenText\OTEdit\EC_TPSGC-PWGSC\c217340298\[WPS - aggregate results - pre-post EN.xlsx]mobilitydata'!$A$20</c:f>
              <c:strCache>
                <c:ptCount val="1"/>
                <c:pt idx="0">
                  <c:v>1 day a week</c:v>
                </c:pt>
              </c:strCache>
            </c:strRef>
          </c:tx>
          <c:spPr>
            <a:solidFill>
              <a:schemeClr val="accent2"/>
            </a:solidFill>
            <a:ln>
              <a:noFill/>
            </a:ln>
            <a:effectLst/>
          </c:spPr>
          <c:invertIfNegative val="0"/>
          <c:dLbls>
            <c:dLbl>
              <c:idx val="0"/>
              <c:tx>
                <c:rich>
                  <a:bodyPr/>
                  <a:lstStyle/>
                  <a:p>
                    <a:fld id="{5EBDBAFD-1676-49DA-8AAA-F3160F9D1DF0}" type="VALUE">
                      <a:rPr lang="en-US">
                        <a:solidFill>
                          <a:schemeClr val="bg1"/>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2A472AB7-B1B4-4D41-977B-2BC858D2DAE8}" type="VALUE">
                      <a:rPr lang="en-US">
                        <a:solidFill>
                          <a:schemeClr val="bg1"/>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Post-occupancy</c:v>
              </c:pt>
              <c:pt idx="1">
                <c:v>Pre-occupancy</c:v>
              </c:pt>
            </c:strLit>
          </c:cat>
          <c:val>
            <c:numRef>
              <c:f>[1]mobilitydata!$B$20:$C$20</c:f>
              <c:numCache>
                <c:formatCode>General</c:formatCode>
                <c:ptCount val="2"/>
                <c:pt idx="0">
                  <c:v>36.776212832550861</c:v>
                </c:pt>
                <c:pt idx="1">
                  <c:v>36.132315521628499</c:v>
                </c:pt>
              </c:numCache>
            </c:numRef>
          </c:val>
        </c:ser>
        <c:ser>
          <c:idx val="2"/>
          <c:order val="2"/>
          <c:tx>
            <c:strRef>
              <c:f>'C:\Users\martint\AppData\Roaming\OpenText\OTEdit\EC_TPSGC-PWGSC\c217340298\[WPS - aggregate results - pre-post EN.xlsx]mobilitydata'!$A$21</c:f>
              <c:strCache>
                <c:ptCount val="1"/>
                <c:pt idx="0">
                  <c:v>2 days a week</c:v>
                </c:pt>
              </c:strCache>
            </c:strRef>
          </c:tx>
          <c:spPr>
            <a:solidFill>
              <a:schemeClr val="accent3"/>
            </a:solidFill>
            <a:ln>
              <a:noFill/>
            </a:ln>
            <a:effectLst/>
          </c:spPr>
          <c:invertIfNegative val="0"/>
          <c:dLbls>
            <c:dLbl>
              <c:idx val="0"/>
              <c:tx>
                <c:rich>
                  <a:bodyPr/>
                  <a:lstStyle/>
                  <a:p>
                    <a:fld id="{B85B9964-5CAD-4216-BA9E-AE6E0DC896F5}" type="VALUE">
                      <a:rPr lang="en-US">
                        <a:solidFill>
                          <a:schemeClr val="bg1"/>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99B3C522-6459-4463-A8D3-4C7C06057E33}" type="VALUE">
                      <a:rPr lang="en-US">
                        <a:solidFill>
                          <a:schemeClr val="bg1"/>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Post-occupancy</c:v>
              </c:pt>
              <c:pt idx="1">
                <c:v>Pre-occupancy</c:v>
              </c:pt>
            </c:strLit>
          </c:cat>
          <c:val>
            <c:numRef>
              <c:f>[1]mobilitydata!$B$21:$C$21</c:f>
              <c:numCache>
                <c:formatCode>General</c:formatCode>
                <c:ptCount val="2"/>
                <c:pt idx="0">
                  <c:v>31.455399061032864</c:v>
                </c:pt>
                <c:pt idx="1">
                  <c:v>21.119592875318066</c:v>
                </c:pt>
              </c:numCache>
            </c:numRef>
          </c:val>
        </c:ser>
        <c:ser>
          <c:idx val="3"/>
          <c:order val="3"/>
          <c:tx>
            <c:strRef>
              <c:f>'C:\Users\martint\AppData\Roaming\OpenText\OTEdit\EC_TPSGC-PWGSC\c217340298\[WPS - aggregate results - pre-post EN.xlsx]mobilitydata'!$A$22</c:f>
              <c:strCache>
                <c:ptCount val="1"/>
                <c:pt idx="0">
                  <c:v>3 days a week</c:v>
                </c:pt>
              </c:strCache>
            </c:strRef>
          </c:tx>
          <c:spPr>
            <a:solidFill>
              <a:schemeClr val="accent4"/>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Post-occupancy</c:v>
              </c:pt>
              <c:pt idx="1">
                <c:v>Pre-occupancy</c:v>
              </c:pt>
            </c:strLit>
          </c:cat>
          <c:val>
            <c:numRef>
              <c:f>[1]mobilitydata!$B$22:$C$22</c:f>
              <c:numCache>
                <c:formatCode>General</c:formatCode>
                <c:ptCount val="2"/>
                <c:pt idx="0">
                  <c:v>4.225352112676056</c:v>
                </c:pt>
                <c:pt idx="1">
                  <c:v>3.8167938931297711</c:v>
                </c:pt>
              </c:numCache>
            </c:numRef>
          </c:val>
        </c:ser>
        <c:ser>
          <c:idx val="4"/>
          <c:order val="4"/>
          <c:tx>
            <c:strRef>
              <c:f>'C:\Users\martint\AppData\Roaming\OpenText\OTEdit\EC_TPSGC-PWGSC\c217340298\[WPS - aggregate results - pre-post EN.xlsx]mobilitydata'!$A$23</c:f>
              <c:strCache>
                <c:ptCount val="1"/>
                <c:pt idx="0">
                  <c:v>4 days a week</c:v>
                </c:pt>
              </c:strCache>
            </c:strRef>
          </c:tx>
          <c:spPr>
            <a:solidFill>
              <a:schemeClr val="accent5"/>
            </a:solidFill>
            <a:ln>
              <a:noFill/>
            </a:ln>
            <a:effectLst/>
          </c:spPr>
          <c:invertIfNegative val="0"/>
          <c:dLbls>
            <c:dLbl>
              <c:idx val="0"/>
              <c:layout>
                <c:manualLayout>
                  <c:x val="2.11122287847452E-3"/>
                  <c:y val="0.16648538326985055"/>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8.4448915138980798E-3"/>
                  <c:y val="-0.15794444795508294"/>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Post-occupancy</c:v>
              </c:pt>
              <c:pt idx="1">
                <c:v>Pre-occupancy</c:v>
              </c:pt>
            </c:strLit>
          </c:cat>
          <c:val>
            <c:numRef>
              <c:f>[1]mobilitydata!$B$23:$C$23</c:f>
              <c:numCache>
                <c:formatCode>General</c:formatCode>
                <c:ptCount val="2"/>
                <c:pt idx="0">
                  <c:v>1.2519561815336464</c:v>
                </c:pt>
                <c:pt idx="1">
                  <c:v>1.2722646310432568</c:v>
                </c:pt>
              </c:numCache>
            </c:numRef>
          </c:val>
        </c:ser>
        <c:ser>
          <c:idx val="5"/>
          <c:order val="5"/>
          <c:tx>
            <c:strRef>
              <c:f>'C:\Users\martint\AppData\Roaming\OpenText\OTEdit\EC_TPSGC-PWGSC\c217340298\[WPS - aggregate results - pre-post EN.xlsx]mobilitydata'!$A$24</c:f>
              <c:strCache>
                <c:ptCount val="1"/>
                <c:pt idx="0">
                  <c:v>5 days a week</c:v>
                </c:pt>
              </c:strCache>
            </c:strRef>
          </c:tx>
          <c:spPr>
            <a:solidFill>
              <a:schemeClr val="accent6"/>
            </a:solidFill>
            <a:ln>
              <a:noFill/>
            </a:ln>
            <a:effectLst/>
          </c:spPr>
          <c:invertIfNegative val="0"/>
          <c:dLbls>
            <c:dLbl>
              <c:idx val="0"/>
              <c:layout>
                <c:manualLayout>
                  <c:x val="2.7445897420168605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3779566055592319E-2"/>
                  <c:y val="0"/>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2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Lit>
              <c:ptCount val="2"/>
              <c:pt idx="0">
                <c:v>Post-occupancy</c:v>
              </c:pt>
              <c:pt idx="1">
                <c:v>Pre-occupancy</c:v>
              </c:pt>
            </c:strLit>
          </c:cat>
          <c:val>
            <c:numRef>
              <c:f>[1]mobilitydata!$B$24:$C$24</c:f>
              <c:numCache>
                <c:formatCode>General</c:formatCode>
                <c:ptCount val="2"/>
                <c:pt idx="0">
                  <c:v>0.6259780907668232</c:v>
                </c:pt>
                <c:pt idx="1">
                  <c:v>1.7811704834605597</c:v>
                </c:pt>
              </c:numCache>
            </c:numRef>
          </c:val>
        </c:ser>
        <c:dLbls>
          <c:showLegendKey val="0"/>
          <c:showVal val="0"/>
          <c:showCatName val="0"/>
          <c:showSerName val="0"/>
          <c:showPercent val="0"/>
          <c:showBubbleSize val="0"/>
        </c:dLbls>
        <c:gapWidth val="40"/>
        <c:overlap val="100"/>
        <c:axId val="652075936"/>
        <c:axId val="652080248"/>
      </c:barChart>
      <c:catAx>
        <c:axId val="652075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2080248"/>
        <c:crosses val="autoZero"/>
        <c:auto val="1"/>
        <c:lblAlgn val="ctr"/>
        <c:lblOffset val="100"/>
        <c:noMultiLvlLbl val="0"/>
      </c:catAx>
      <c:valAx>
        <c:axId val="652080248"/>
        <c:scaling>
          <c:orientation val="minMax"/>
          <c:max val="100"/>
        </c:scaling>
        <c:delete val="1"/>
        <c:axPos val="t"/>
        <c:numFmt formatCode="General" sourceLinked="1"/>
        <c:majorTickMark val="out"/>
        <c:minorTickMark val="none"/>
        <c:tickLblPos val="nextTo"/>
        <c:crossAx val="652075936"/>
        <c:crosses val="autoZero"/>
        <c:crossBetween val="between"/>
      </c:valAx>
      <c:spPr>
        <a:noFill/>
        <a:ln>
          <a:noFill/>
        </a:ln>
        <a:effectLst/>
      </c:spPr>
    </c:plotArea>
    <c:legend>
      <c:legendPos val="b"/>
      <c:layout>
        <c:manualLayout>
          <c:xMode val="edge"/>
          <c:yMode val="edge"/>
          <c:x val="0.20722970554398024"/>
          <c:y val="0.82944126169726362"/>
          <c:w val="0.70188637006806032"/>
          <c:h val="0.131597686061180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sz="1200" b="1" dirty="0">
                <a:latin typeface="Arial" panose="020B0604020202020204" pitchFamily="34" charset="0"/>
                <a:cs typeface="Arial" panose="020B0604020202020204" pitchFamily="34" charset="0"/>
              </a:rPr>
              <a:t>My work could be performed</a:t>
            </a:r>
            <a:r>
              <a:rPr lang="en-CA" sz="1200" b="1" baseline="0" dirty="0">
                <a:latin typeface="Arial" panose="020B0604020202020204" pitchFamily="34" charset="0"/>
                <a:cs typeface="Arial" panose="020B0604020202020204" pitchFamily="34" charset="0"/>
              </a:rPr>
              <a:t> remotely if I were equipped with the necessary tools</a:t>
            </a:r>
            <a:endParaRPr lang="en-CA" sz="1200" b="1" dirty="0">
              <a:latin typeface="Arial" panose="020B0604020202020204" pitchFamily="34" charset="0"/>
              <a:cs typeface="Arial" panose="020B0604020202020204" pitchFamily="34" charset="0"/>
            </a:endParaRPr>
          </a:p>
        </c:rich>
      </c:tx>
      <c:layout>
        <c:manualLayout>
          <c:xMode val="edge"/>
          <c:yMode val="edge"/>
          <c:x val="0.10056871744386103"/>
          <c:y val="5.234745242351767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0220942642267342"/>
          <c:y val="0.19065969508592845"/>
          <c:w val="0.60037750567000348"/>
          <c:h val="0.74331694111862456"/>
        </c:manualLayout>
      </c:layout>
      <c:doughnutChart>
        <c:varyColors val="1"/>
        <c:ser>
          <c:idx val="0"/>
          <c:order val="0"/>
          <c:dPt>
            <c:idx val="0"/>
            <c:bubble3D val="0"/>
            <c:spPr>
              <a:solidFill>
                <a:schemeClr val="accent3"/>
              </a:solidFill>
              <a:ln w="19050">
                <a:solidFill>
                  <a:schemeClr val="lt1"/>
                </a:solidFill>
              </a:ln>
              <a:effectLst/>
            </c:spPr>
          </c:dPt>
          <c:dPt>
            <c:idx val="1"/>
            <c:bubble3D val="0"/>
            <c:spPr>
              <a:solidFill>
                <a:schemeClr val="accent1"/>
              </a:solidFill>
              <a:ln w="19050">
                <a:solidFill>
                  <a:schemeClr val="lt1"/>
                </a:solidFill>
              </a:ln>
              <a:effectLst/>
            </c:spPr>
          </c:dPt>
          <c:dPt>
            <c:idx val="2"/>
            <c:bubble3D val="0"/>
            <c:spPr>
              <a:solidFill>
                <a:schemeClr val="accent2"/>
              </a:solidFill>
              <a:ln w="19050">
                <a:solidFill>
                  <a:schemeClr val="lt1"/>
                </a:solidFill>
              </a:ln>
              <a:effectLst/>
            </c:spPr>
          </c:dPt>
          <c:dLbls>
            <c:dLbl>
              <c:idx val="0"/>
              <c:layout>
                <c:manualLayout>
                  <c:x val="-0.15699171402157869"/>
                  <c:y val="-0.2118035749820502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r>
                      <a:rPr lang="en-US" sz="1800">
                        <a:solidFill>
                          <a:schemeClr val="tx2"/>
                        </a:solidFill>
                      </a:rPr>
                      <a:t>Yes</a:t>
                    </a:r>
                  </a:p>
                  <a:p>
                    <a:pPr>
                      <a:defRPr>
                        <a:solidFill>
                          <a:schemeClr val="tx2"/>
                        </a:solidFill>
                        <a:latin typeface="Arial" panose="020B0604020202020204" pitchFamily="34" charset="0"/>
                        <a:cs typeface="Arial" panose="020B0604020202020204" pitchFamily="34" charset="0"/>
                      </a:defRPr>
                    </a:pPr>
                    <a:fld id="{B143FF76-1B0D-4C2A-B274-37B7E272F37F}" type="VALUE">
                      <a:rPr lang="en-US" sz="2800">
                        <a:solidFill>
                          <a:schemeClr val="tx2"/>
                        </a:solidFill>
                      </a:rPr>
                      <a:pPr>
                        <a:defRPr>
                          <a:solidFill>
                            <a:schemeClr val="tx2"/>
                          </a:solidFill>
                          <a:latin typeface="Arial" panose="020B0604020202020204" pitchFamily="34" charset="0"/>
                          <a:cs typeface="Arial" panose="020B0604020202020204" pitchFamily="34" charset="0"/>
                        </a:defRPr>
                      </a:pPr>
                      <a:t>[VALUE]</a:t>
                    </a:fld>
                    <a:endParaRPr lang="en-CA"/>
                  </a:p>
                </c:rich>
              </c:tx>
              <c:numFmt formatCode="##&quot;%&quot;"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3317252662085289"/>
                      <c:h val="0.3485061420577879"/>
                    </c:manualLayout>
                  </c15:layout>
                  <c15:dlblFieldTable/>
                  <c15:showDataLabelsRange val="0"/>
                </c:ext>
              </c:extLst>
            </c:dLbl>
            <c:dLbl>
              <c:idx val="1"/>
              <c:numFmt formatCode="##&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dLbl>
              <c:idx val="2"/>
              <c:numFmt formatCode="##&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[1]mobilitydata!$A$8:$A$10</c:f>
              <c:strCache>
                <c:ptCount val="3"/>
                <c:pt idx="0">
                  <c:v>Yes</c:v>
                </c:pt>
                <c:pt idx="1">
                  <c:v>No</c:v>
                </c:pt>
                <c:pt idx="2">
                  <c:v>I don't know</c:v>
                </c:pt>
              </c:strCache>
            </c:strRef>
          </c:cat>
          <c:val>
            <c:numRef>
              <c:f>[1]mobilitydata!$C$8:$C$10</c:f>
              <c:numCache>
                <c:formatCode>General</c:formatCode>
                <c:ptCount val="3"/>
                <c:pt idx="0">
                  <c:v>79.108635097493035</c:v>
                </c:pt>
                <c:pt idx="1">
                  <c:v>12.256267409470752</c:v>
                </c:pt>
                <c:pt idx="2">
                  <c:v>8.635097493036211</c:v>
                </c:pt>
              </c:numCache>
            </c:numRef>
          </c:val>
        </c:ser>
        <c:dLbls>
          <c:showLegendKey val="0"/>
          <c:showVal val="0"/>
          <c:showCatName val="0"/>
          <c:showSerName val="0"/>
          <c:showPercent val="0"/>
          <c:showBubbleSize val="0"/>
          <c:showLeaderLines val="1"/>
        </c:dLbls>
        <c:firstSliceAng val="0"/>
        <c:holeSize val="67"/>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2/5/2020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dirty="0"/>
          </a:p>
        </p:txBody>
      </p:sp>
    </p:spTree>
    <p:extLst>
      <p:ext uri="{BB962C8B-B14F-4D97-AF65-F5344CB8AC3E}">
        <p14:creationId xmlns:p14="http://schemas.microsoft.com/office/powerpoint/2010/main" val="304976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400" dirty="0">
              <a:latin typeface="+mn-lt"/>
            </a:endParaRPr>
          </a:p>
        </p:txBody>
      </p:sp>
      <p:sp>
        <p:nvSpPr>
          <p:cNvPr id="4" name="Slide Number Placeholder 3"/>
          <p:cNvSpPr>
            <a:spLocks noGrp="1"/>
          </p:cNvSpPr>
          <p:nvPr>
            <p:ph type="sldNum" sz="quarter" idx="10"/>
          </p:nvPr>
        </p:nvSpPr>
        <p:spPr/>
        <p:txBody>
          <a:bodyPr/>
          <a:lstStyle/>
          <a:p>
            <a:fld id="{6CFB24C1-AF5D-4DB8-8ED9-FD899DEDE52F}" type="slidenum">
              <a:rPr lang="en-CA" smtClean="0"/>
              <a:t>2</a:t>
            </a:fld>
            <a:endParaRPr lang="en-CA"/>
          </a:p>
        </p:txBody>
      </p:sp>
    </p:spTree>
    <p:extLst>
      <p:ext uri="{BB962C8B-B14F-4D97-AF65-F5344CB8AC3E}">
        <p14:creationId xmlns:p14="http://schemas.microsoft.com/office/powerpoint/2010/main" val="205571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http://globalworkplaceanalytics.com/resources/costs-benefits</a:t>
            </a:r>
          </a:p>
          <a:p>
            <a:r>
              <a:rPr lang="en-CA" i="1" dirty="0" smtClean="0">
                <a:effectLst/>
              </a:rPr>
              <a:t>20-25 percent more productive than their office colleagues. And American Express employees who worked from home were 43 percent more productive than workers in the office.</a:t>
            </a: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260577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201044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427469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3078155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2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3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4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21" name="Picture Placeholder 6">
            <a:extLst>
              <a:ext uri="{FF2B5EF4-FFF2-40B4-BE49-F238E27FC236}">
                <a16:creationId xmlns:a16="http://schemas.microsoft.com/office/drawing/2014/main" xmlns=""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22" name="Text Placeholder 2">
            <a:extLst>
              <a:ext uri="{FF2B5EF4-FFF2-40B4-BE49-F238E27FC236}">
                <a16:creationId xmlns:a16="http://schemas.microsoft.com/office/drawing/2014/main" xmlns="" id="{B12EB366-A3C6-464A-BD08-014B0A3C9D0D}"/>
              </a:ext>
            </a:extLst>
          </p:cNvPr>
          <p:cNvSpPr>
            <a:spLocks noGrp="1"/>
          </p:cNvSpPr>
          <p:nvPr>
            <p:ph type="body" idx="1" hasCustomPrompt="1"/>
          </p:nvPr>
        </p:nvSpPr>
        <p:spPr>
          <a:xfrm>
            <a:off x="542925" y="4307350"/>
            <a:ext cx="349567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xmlns=""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xmlns="" id="{599FE3A4-484C-7240-9A03-C0D58B29988D}"/>
              </a:ext>
            </a:extLst>
          </p:cNvPr>
          <p:cNvSpPr>
            <a:spLocks noGrp="1"/>
          </p:cNvSpPr>
          <p:nvPr>
            <p:ph type="body" idx="24" hasCustomPrompt="1"/>
          </p:nvPr>
        </p:nvSpPr>
        <p:spPr>
          <a:xfrm>
            <a:off x="4342039" y="4307350"/>
            <a:ext cx="349567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xmlns=""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xmlns="" id="{408E50E4-226F-9847-9392-FE95E91D60DC}"/>
              </a:ext>
            </a:extLst>
          </p:cNvPr>
          <p:cNvSpPr>
            <a:spLocks noGrp="1"/>
          </p:cNvSpPr>
          <p:nvPr>
            <p:ph type="body" idx="16" hasCustomPrompt="1"/>
          </p:nvPr>
        </p:nvSpPr>
        <p:spPr>
          <a:xfrm>
            <a:off x="8129588" y="5675243"/>
            <a:ext cx="3543300" cy="455102"/>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7" name="Text Placeholder 12">
            <a:extLst>
              <a:ext uri="{FF2B5EF4-FFF2-40B4-BE49-F238E27FC236}">
                <a16:creationId xmlns:a16="http://schemas.microsoft.com/office/drawing/2014/main" xmlns="" id="{5E63B64F-6E94-6A41-B8DD-27F9FD187510}"/>
              </a:ext>
            </a:extLst>
          </p:cNvPr>
          <p:cNvSpPr>
            <a:spLocks noGrp="1"/>
          </p:cNvSpPr>
          <p:nvPr>
            <p:ph type="body" sz="quarter" idx="19"/>
          </p:nvPr>
        </p:nvSpPr>
        <p:spPr>
          <a:xfrm>
            <a:off x="8115300" y="1606537"/>
            <a:ext cx="3543300" cy="380630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3"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804119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xmlns=""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xmlns=""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xmlns=""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xmlns=""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xmlns=""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6">
            <a:extLst>
              <a:ext uri="{FF2B5EF4-FFF2-40B4-BE49-F238E27FC236}">
                <a16:creationId xmlns:a16="http://schemas.microsoft.com/office/drawing/2014/main" xmlns="" id="{B313E449-AF87-2545-978C-35A6F4CF96C4}"/>
              </a:ext>
            </a:extLst>
          </p:cNvPr>
          <p:cNvSpPr>
            <a:spLocks noGrp="1"/>
          </p:cNvSpPr>
          <p:nvPr>
            <p:ph type="body" sz="quarter" idx="14"/>
          </p:nvPr>
        </p:nvSpPr>
        <p:spPr>
          <a:xfrm>
            <a:off x="528638" y="200025"/>
            <a:ext cx="2428875" cy="236533"/>
          </a:xfrm>
        </p:spPr>
        <p:txBody>
          <a:bodyPr>
            <a:normAutofit/>
          </a:bodyPr>
          <a:lstStyle>
            <a:lvl1pPr marL="0" indent="0" algn="l">
              <a:lnSpc>
                <a:spcPct val="100000"/>
              </a:lnSpc>
              <a:buNone/>
              <a:defRPr sz="800"/>
            </a:lvl1pPr>
          </a:lstStyle>
          <a:p>
            <a:pPr lvl="0"/>
            <a:r>
              <a:rPr lang="en-US" dirty="0"/>
              <a:t>Edit Master text styles</a:t>
            </a:r>
          </a:p>
        </p:txBody>
      </p:sp>
      <p:sp>
        <p:nvSpPr>
          <p:cNvPr id="9"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8896825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rge photography or infographic">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6"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4"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7159122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11565901" y="5589241"/>
            <a:ext cx="626100" cy="288925"/>
          </a:xfrm>
          <a:prstGeom prst="rect">
            <a:avLst/>
          </a:prstGeom>
          <a:ln/>
        </p:spPr>
        <p:txBody>
          <a:bodyPr/>
          <a:lstStyle>
            <a:lvl1pPr>
              <a:defRPr sz="1400" b="0">
                <a:latin typeface="+mj-lt"/>
              </a:defRPr>
            </a:lvl1pPr>
          </a:lstStyle>
          <a:p>
            <a:pPr>
              <a:defRPr/>
            </a:pPr>
            <a:fld id="{CED21A0C-2E3E-4652-8FB0-B1028A97061C}" type="slidenum">
              <a:rPr lang="en-US" altLang="en-US" smtClean="0"/>
              <a:pPr>
                <a:defRPr/>
              </a:pPr>
              <a:t>‹#›</a:t>
            </a:fld>
            <a:endParaRPr lang="en-US" altLang="en-US" dirty="0"/>
          </a:p>
        </p:txBody>
      </p:sp>
    </p:spTree>
    <p:extLst>
      <p:ext uri="{BB962C8B-B14F-4D97-AF65-F5344CB8AC3E}">
        <p14:creationId xmlns:p14="http://schemas.microsoft.com/office/powerpoint/2010/main" val="7693493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1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7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36"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 Id="rId35"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0"/>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6" name="think-cell Slide" r:id="rId31" imgW="473" imgH="473" progId="TCLayout.ActiveDocument.1">
                  <p:embed/>
                </p:oleObj>
              </mc:Choice>
              <mc:Fallback>
                <p:oleObj name="think-cell Slide" r:id="rId31" imgW="473" imgH="473" progId="TCLayout.ActiveDocument.1">
                  <p:embed/>
                  <p:pic>
                    <p:nvPicPr>
                      <p:cNvPr id="0" name=""/>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3"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4"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 xmlns:a16="http://schemas.microsoft.com/office/drawing/2014/main" id="{89CA9733-78EF-5F49-81C1-064DE89D5260}"/>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 id="2147483676" r:id="rId25"/>
    <p:sldLayoutId id="2147483677" r:id="rId26"/>
    <p:sldLayoutId id="2147483679" r:id="rId2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openxmlformats.org/officeDocument/2006/relationships/image" Target="../media/image3.jpeg"/><Relationship Id="rId5" Type="http://schemas.openxmlformats.org/officeDocument/2006/relationships/image" Target="../media/image5.jpg"/><Relationship Id="rId10"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hyperlink" Target="https://www.workplaceless.com/partners-appearin" TargetMode="External"/><Relationship Id="rId3" Type="http://schemas.openxmlformats.org/officeDocument/2006/relationships/hyperlink" Target="https://www.linkedin.com/pulse/transformation-real-kathleen-fehr" TargetMode="External"/><Relationship Id="rId7" Type="http://schemas.openxmlformats.org/officeDocument/2006/relationships/hyperlink" Target="https://marcuswermuth.com/remote-leader-working-routine/" TargetMode="External"/><Relationship Id="rId2" Type="http://schemas.openxmlformats.org/officeDocument/2006/relationships/hyperlink" Target="https://docs.google.com/document/d/1wKTU1kp64DD9dAh5qxIZrxrSuBBdYwvUMoKG6_4iC8U/edit" TargetMode="External"/><Relationship Id="rId1" Type="http://schemas.openxmlformats.org/officeDocument/2006/relationships/slideLayout" Target="../slideLayouts/slideLayout14.xml"/><Relationship Id="rId6" Type="http://schemas.openxmlformats.org/officeDocument/2006/relationships/hyperlink" Target="https://www.forbes.com/sites/forbescommunicationscouncil/2019/07/24/improve-your-team-leadership-by-working-from-home-for-a-week/#12f4b232552b" TargetMode="External"/><Relationship Id="rId5" Type="http://schemas.openxmlformats.org/officeDocument/2006/relationships/hyperlink" Target="https://www.forbes.com/sites/dedehenley/2019/07/27/how-to-inspire-and-motivate-your-team-that-works-from-home/#61243ecc5bca" TargetMode="External"/><Relationship Id="rId4" Type="http://schemas.openxmlformats.org/officeDocument/2006/relationships/hyperlink" Target="https://www.predictivesuccess.com/blog/your-team-can-work-from-home-you-just-have-to-understand-them/" TargetMode="External"/><Relationship Id="rId9" Type="http://schemas.openxmlformats.org/officeDocument/2006/relationships/hyperlink" Target="https://www.bbc.com/worklife/article/20190807-why-finland-leads-the-world-in-flexible-work"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image" Target="../media/image3.jpe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hyperlink" Target="http://www.tbs-sct.gc.ca/pol/doc-eng.aspx?id=12559&amp;section=text"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l-pp-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61"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44512" y="2772009"/>
            <a:ext cx="4989021" cy="1587701"/>
          </a:xfrm>
        </p:spPr>
        <p:txBody>
          <a:bodyPr>
            <a:normAutofit/>
          </a:bodyPr>
          <a:lstStyle/>
          <a:p>
            <a:r>
              <a:rPr lang="fr-CA" altLang="en-US" dirty="0" err="1" smtClean="0">
                <a:solidFill>
                  <a:schemeClr val="bg1"/>
                </a:solidFill>
              </a:rPr>
              <a:t>Being</a:t>
            </a:r>
            <a:r>
              <a:rPr lang="fr-CA" altLang="en-US" dirty="0" smtClean="0">
                <a:solidFill>
                  <a:schemeClr val="bg1"/>
                </a:solidFill>
              </a:rPr>
              <a:t> mobile: Best practices</a:t>
            </a:r>
            <a:endParaRPr lang="fr-CA" altLang="en-US" dirty="0">
              <a:solidFill>
                <a:schemeClr val="bg1"/>
              </a:solidFill>
            </a:endParaRPr>
          </a:p>
        </p:txBody>
      </p:sp>
      <p:sp>
        <p:nvSpPr>
          <p:cNvPr id="3" name="Subtitle 2"/>
          <p:cNvSpPr>
            <a:spLocks noGrp="1"/>
          </p:cNvSpPr>
          <p:nvPr>
            <p:ph type="subTitle" idx="1"/>
          </p:nvPr>
        </p:nvSpPr>
        <p:spPr>
          <a:xfrm>
            <a:off x="585681" y="4469923"/>
            <a:ext cx="2997993" cy="678352"/>
          </a:xfrm>
        </p:spPr>
        <p:txBody>
          <a:bodyPr>
            <a:normAutofit lnSpcReduction="10000"/>
          </a:bodyPr>
          <a:lstStyle/>
          <a:p>
            <a:r>
              <a:rPr lang="en-US" dirty="0" smtClean="0">
                <a:solidFill>
                  <a:schemeClr val="accent2"/>
                </a:solidFill>
              </a:rPr>
              <a:t>ADOPTING NEW WAYS OF WORKING AND WORKPLACES THAT ARE EFFICIENT</a:t>
            </a:r>
            <a:endParaRPr lang="en-US" dirty="0">
              <a:solidFill>
                <a:schemeClr val="accent2"/>
              </a:solidFill>
            </a:endParaRPr>
          </a:p>
        </p:txBody>
      </p:sp>
      <p:sp>
        <p:nvSpPr>
          <p:cNvPr id="5" name="Text Placeholder 4"/>
          <p:cNvSpPr>
            <a:spLocks noGrp="1"/>
          </p:cNvSpPr>
          <p:nvPr>
            <p:ph type="body" sz="quarter" idx="13"/>
          </p:nvPr>
        </p:nvSpPr>
        <p:spPr>
          <a:xfrm>
            <a:off x="544513" y="4981549"/>
            <a:ext cx="3494087" cy="526957"/>
          </a:xfrm>
        </p:spPr>
        <p:txBody>
          <a:bodyPr/>
          <a:lstStyle/>
          <a:p>
            <a:r>
              <a:rPr lang="en-US" dirty="0">
                <a:solidFill>
                  <a:schemeClr val="bg1"/>
                </a:solidFill>
              </a:rPr>
              <a:t/>
            </a:r>
            <a:br>
              <a:rPr lang="en-US" dirty="0">
                <a:solidFill>
                  <a:schemeClr val="bg1"/>
                </a:solidFill>
              </a:rPr>
            </a:br>
            <a:r>
              <a:rPr lang="en-US" dirty="0">
                <a:solidFill>
                  <a:schemeClr val="bg1"/>
                </a:solidFill>
              </a:rPr>
              <a:t>Date: </a:t>
            </a:r>
            <a:r>
              <a:rPr lang="en-US" dirty="0" smtClean="0">
                <a:solidFill>
                  <a:schemeClr val="bg1"/>
                </a:solidFill>
              </a:rPr>
              <a:t>2019-08-20</a:t>
            </a:r>
            <a:endParaRPr lang="en-US" dirty="0">
              <a:solidFill>
                <a:schemeClr val="bg1"/>
              </a:solidFill>
            </a:endParaRP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 xmlns:a16="http://schemas.microsoft.com/office/drawing/2014/main" id="{89CA9733-78EF-5F49-81C1-064DE89D52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805184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408621"/>
            <a:ext cx="11006345" cy="835027"/>
          </a:xfrm>
        </p:spPr>
        <p:txBody>
          <a:bodyPr/>
          <a:lstStyle/>
          <a:p>
            <a:r>
              <a:rPr lang="en-CA" dirty="0"/>
              <a:t>New ways of </a:t>
            </a:r>
            <a:r>
              <a:rPr lang="en-CA" dirty="0" smtClean="0"/>
              <a:t>managing–best </a:t>
            </a:r>
            <a:r>
              <a:rPr lang="en-CA" dirty="0"/>
              <a:t>practices</a:t>
            </a:r>
          </a:p>
        </p:txBody>
      </p:sp>
      <p:sp>
        <p:nvSpPr>
          <p:cNvPr id="4" name="Rectangle 3"/>
          <p:cNvSpPr/>
          <p:nvPr/>
        </p:nvSpPr>
        <p:spPr>
          <a:xfrm>
            <a:off x="508759" y="1243648"/>
            <a:ext cx="10866377" cy="5078313"/>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smtClean="0">
                <a:cs typeface="Arial" panose="020B0604020202020204" pitchFamily="34" charset="0"/>
              </a:rPr>
              <a:t>Establish </a:t>
            </a:r>
            <a:r>
              <a:rPr lang="en-US" altLang="en-US" dirty="0">
                <a:cs typeface="Arial" panose="020B0604020202020204" pitchFamily="34" charset="0"/>
              </a:rPr>
              <a:t>clear performance objectives and indicators for each employee. Schedule regular meetings and check-ins to share </a:t>
            </a:r>
            <a:r>
              <a:rPr lang="en-US" altLang="en-US" dirty="0" smtClean="0">
                <a:cs typeface="Arial" panose="020B0604020202020204" pitchFamily="34" charset="0"/>
              </a:rPr>
              <a:t>updates.</a:t>
            </a:r>
          </a:p>
          <a:p>
            <a:pPr marL="285750" indent="-285750" eaLnBrk="0" fontAlgn="base" hangingPunct="0">
              <a:spcBef>
                <a:spcPct val="0"/>
              </a:spcBef>
              <a:spcAft>
                <a:spcPct val="0"/>
              </a:spcAft>
              <a:buFont typeface="Arial" panose="020B0604020202020204" pitchFamily="34" charset="0"/>
              <a:buChar char="•"/>
            </a:pPr>
            <a:r>
              <a:rPr lang="en-US" dirty="0" smtClean="0"/>
              <a:t>Ensure all employees can be easily reached and that they are able to communicate with managers just as easy.</a:t>
            </a:r>
            <a:endParaRPr lang="fr-FR" dirty="0" smtClean="0"/>
          </a:p>
          <a:p>
            <a:pPr marL="285750" indent="-285750" eaLnBrk="0" fontAlgn="base" hangingPunct="0">
              <a:spcBef>
                <a:spcPct val="0"/>
              </a:spcBef>
              <a:spcAft>
                <a:spcPct val="0"/>
              </a:spcAft>
              <a:buFont typeface="Arial" panose="020B0604020202020204" pitchFamily="34" charset="0"/>
              <a:buChar char="•"/>
            </a:pPr>
            <a:r>
              <a:rPr lang="fr-FR" dirty="0" smtClean="0"/>
              <a:t>Share team </a:t>
            </a:r>
            <a:r>
              <a:rPr lang="fr-FR" dirty="0" err="1" smtClean="0"/>
              <a:t>calendars</a:t>
            </a:r>
            <a:r>
              <a:rPr lang="fr-FR" dirty="0" smtClean="0"/>
              <a:t> to </a:t>
            </a:r>
            <a:r>
              <a:rPr lang="fr-FR" dirty="0" err="1" smtClean="0"/>
              <a:t>keep</a:t>
            </a:r>
            <a:r>
              <a:rPr lang="fr-FR" dirty="0" smtClean="0"/>
              <a:t> team </a:t>
            </a:r>
            <a:r>
              <a:rPr lang="fr-FR" dirty="0" err="1" smtClean="0"/>
              <a:t>members</a:t>
            </a:r>
            <a:r>
              <a:rPr lang="fr-FR" dirty="0" smtClean="0"/>
              <a:t> </a:t>
            </a:r>
            <a:r>
              <a:rPr lang="fr-FR" dirty="0" err="1" smtClean="0"/>
              <a:t>informed</a:t>
            </a:r>
            <a:r>
              <a:rPr lang="fr-FR" dirty="0" smtClean="0"/>
              <a:t> of </a:t>
            </a:r>
            <a:r>
              <a:rPr lang="fr-FR" dirty="0" err="1" smtClean="0"/>
              <a:t>where</a:t>
            </a:r>
            <a:r>
              <a:rPr lang="fr-FR" dirty="0" smtClean="0"/>
              <a:t> </a:t>
            </a:r>
            <a:r>
              <a:rPr lang="fr-FR" dirty="0" err="1" smtClean="0"/>
              <a:t>others</a:t>
            </a:r>
            <a:r>
              <a:rPr lang="fr-FR" dirty="0" smtClean="0"/>
              <a:t> are.</a:t>
            </a:r>
          </a:p>
          <a:p>
            <a:pPr marL="285750" indent="-285750" eaLnBrk="0" fontAlgn="base" hangingPunct="0">
              <a:spcBef>
                <a:spcPct val="0"/>
              </a:spcBef>
              <a:spcAft>
                <a:spcPct val="0"/>
              </a:spcAft>
              <a:buFont typeface="Arial" panose="020B0604020202020204" pitchFamily="34" charset="0"/>
              <a:buChar char="•"/>
            </a:pPr>
            <a:r>
              <a:rPr lang="fr-CA" dirty="0" err="1" smtClean="0"/>
              <a:t>Utilize</a:t>
            </a:r>
            <a:r>
              <a:rPr lang="fr-CA" dirty="0" smtClean="0"/>
              <a:t> instant messaging </a:t>
            </a:r>
            <a:r>
              <a:rPr lang="fr-CA" dirty="0" err="1" smtClean="0"/>
              <a:t>tools</a:t>
            </a:r>
            <a:r>
              <a:rPr lang="fr-CA" dirty="0" smtClean="0"/>
              <a:t> to </a:t>
            </a:r>
            <a:r>
              <a:rPr lang="fr-CA" dirty="0" err="1" smtClean="0"/>
              <a:t>keep</a:t>
            </a:r>
            <a:r>
              <a:rPr lang="fr-CA" dirty="0" smtClean="0"/>
              <a:t> team </a:t>
            </a:r>
            <a:r>
              <a:rPr lang="fr-CA" dirty="0" err="1" smtClean="0"/>
              <a:t>members</a:t>
            </a:r>
            <a:r>
              <a:rPr lang="fr-CA" dirty="0" smtClean="0"/>
              <a:t> </a:t>
            </a:r>
            <a:r>
              <a:rPr lang="fr-CA" dirty="0" err="1" smtClean="0"/>
              <a:t>informed</a:t>
            </a:r>
            <a:r>
              <a:rPr lang="fr-CA" dirty="0" smtClean="0"/>
              <a:t> of </a:t>
            </a:r>
            <a:r>
              <a:rPr lang="fr-CA" dirty="0" err="1" smtClean="0"/>
              <a:t>where</a:t>
            </a:r>
            <a:r>
              <a:rPr lang="fr-CA" dirty="0" smtClean="0"/>
              <a:t> </a:t>
            </a:r>
            <a:r>
              <a:rPr lang="fr-CA" dirty="0" err="1" smtClean="0"/>
              <a:t>others</a:t>
            </a:r>
            <a:r>
              <a:rPr lang="fr-CA" dirty="0" smtClean="0"/>
              <a:t> are.</a:t>
            </a:r>
            <a:endParaRPr lang="fr-CA" dirty="0"/>
          </a:p>
          <a:p>
            <a:pPr marL="285750" indent="-285750" eaLnBrk="0" fontAlgn="base" hangingPunct="0">
              <a:spcBef>
                <a:spcPct val="0"/>
              </a:spcBef>
              <a:spcAft>
                <a:spcPct val="0"/>
              </a:spcAft>
              <a:buFont typeface="Arial" panose="020B0604020202020204" pitchFamily="34" charset="0"/>
              <a:buChar char="•"/>
            </a:pPr>
            <a:r>
              <a:rPr lang="en-US" altLang="en-US" dirty="0" smtClean="0">
                <a:cs typeface="Arial" panose="020B0604020202020204" pitchFamily="34" charset="0"/>
              </a:rPr>
              <a:t>As </a:t>
            </a:r>
            <a:r>
              <a:rPr lang="en-US" altLang="en-US" dirty="0">
                <a:cs typeface="Arial" panose="020B0604020202020204" pitchFamily="34" charset="0"/>
              </a:rPr>
              <a:t>a team, develop a team charter to foster team spirit and </a:t>
            </a:r>
            <a:r>
              <a:rPr lang="en-US" altLang="en-US" dirty="0" smtClean="0">
                <a:cs typeface="Arial" panose="020B0604020202020204" pitchFamily="34" charset="0"/>
              </a:rPr>
              <a:t>morale.</a:t>
            </a:r>
            <a:endParaRPr lang="en-US" altLang="en-US" dirty="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cs typeface="Arial" panose="020B0604020202020204" pitchFamily="34" charset="0"/>
              </a:rPr>
              <a:t>Take advantage of </a:t>
            </a:r>
            <a:r>
              <a:rPr lang="en-US" altLang="en-US" dirty="0" smtClean="0">
                <a:cs typeface="Arial" panose="020B0604020202020204" pitchFamily="34" charset="0"/>
              </a:rPr>
              <a:t>WebEx </a:t>
            </a:r>
            <a:r>
              <a:rPr lang="en-US" altLang="en-US" dirty="0">
                <a:cs typeface="Arial" panose="020B0604020202020204" pitchFamily="34" charset="0"/>
              </a:rPr>
              <a:t>and other available tools to encourage virtual socialization and facilitate interaction within your </a:t>
            </a:r>
            <a:r>
              <a:rPr lang="en-US" altLang="en-US" dirty="0" smtClean="0">
                <a:cs typeface="Arial" panose="020B0604020202020204" pitchFamily="34" charset="0"/>
              </a:rPr>
              <a:t>team.</a:t>
            </a:r>
          </a:p>
          <a:p>
            <a:pPr marL="285750" lvl="0" indent="-285750" eaLnBrk="0" fontAlgn="base" hangingPunct="0">
              <a:spcBef>
                <a:spcPct val="0"/>
              </a:spcBef>
              <a:spcAft>
                <a:spcPct val="0"/>
              </a:spcAft>
              <a:buFont typeface="Arial" panose="020B0604020202020204" pitchFamily="34" charset="0"/>
              <a:buChar char="•"/>
            </a:pPr>
            <a:r>
              <a:rPr lang="en-US" altLang="en-US" dirty="0" smtClean="0">
                <a:cs typeface="Arial" panose="020B0604020202020204" pitchFamily="34" charset="0"/>
              </a:rPr>
              <a:t>Make sure your team members have the ability to use the available technological tools. Otherwise, provide training. </a:t>
            </a:r>
          </a:p>
          <a:p>
            <a:pPr marL="285750" lvl="0" indent="-285750" eaLnBrk="0" fontAlgn="base" hangingPunct="0">
              <a:spcBef>
                <a:spcPct val="0"/>
              </a:spcBef>
              <a:spcAft>
                <a:spcPct val="0"/>
              </a:spcAft>
              <a:buFont typeface="Arial" panose="020B0604020202020204" pitchFamily="34" charset="0"/>
              <a:buChar char="•"/>
            </a:pPr>
            <a:r>
              <a:rPr lang="fr-CA" dirty="0" err="1" smtClean="0"/>
              <a:t>Organize</a:t>
            </a:r>
            <a:r>
              <a:rPr lang="fr-CA" dirty="0"/>
              <a:t> </a:t>
            </a:r>
            <a:r>
              <a:rPr lang="fr-CA" dirty="0" err="1" smtClean="0"/>
              <a:t>bilateral</a:t>
            </a:r>
            <a:r>
              <a:rPr lang="fr-CA" dirty="0" smtClean="0"/>
              <a:t> meetings and team meetings </a:t>
            </a:r>
            <a:r>
              <a:rPr lang="fr-CA" dirty="0" err="1" smtClean="0"/>
              <a:t>with</a:t>
            </a:r>
            <a:r>
              <a:rPr lang="fr-CA" dirty="0" smtClean="0"/>
              <a:t> all </a:t>
            </a:r>
            <a:r>
              <a:rPr lang="fr-CA" dirty="0" err="1" smtClean="0"/>
              <a:t>employees</a:t>
            </a:r>
            <a:r>
              <a:rPr lang="fr-CA" dirty="0" smtClean="0"/>
              <a:t> to </a:t>
            </a:r>
            <a:r>
              <a:rPr lang="fr-CA" dirty="0" err="1" smtClean="0"/>
              <a:t>discuss</a:t>
            </a:r>
            <a:r>
              <a:rPr lang="fr-CA" dirty="0" smtClean="0"/>
              <a:t> the </a:t>
            </a:r>
            <a:r>
              <a:rPr lang="fr-CA" dirty="0" err="1" smtClean="0"/>
              <a:t>advancement</a:t>
            </a:r>
            <a:r>
              <a:rPr lang="fr-CA" dirty="0" smtClean="0"/>
              <a:t> of </a:t>
            </a:r>
            <a:r>
              <a:rPr lang="fr-CA" dirty="0" err="1" smtClean="0"/>
              <a:t>their</a:t>
            </a:r>
            <a:r>
              <a:rPr lang="fr-CA" dirty="0" smtClean="0"/>
              <a:t> files, set objectives and </a:t>
            </a:r>
            <a:r>
              <a:rPr lang="fr-CA" dirty="0" err="1" smtClean="0"/>
              <a:t>provide</a:t>
            </a:r>
            <a:r>
              <a:rPr lang="fr-CA" dirty="0" smtClean="0"/>
              <a:t> </a:t>
            </a:r>
            <a:r>
              <a:rPr lang="fr-CA" dirty="0" err="1" smtClean="0"/>
              <a:t>regular</a:t>
            </a:r>
            <a:r>
              <a:rPr lang="fr-CA" dirty="0" smtClean="0"/>
              <a:t> feedback</a:t>
            </a:r>
            <a:r>
              <a:rPr lang="fr-CA" dirty="0" smtClean="0"/>
              <a:t>.</a:t>
            </a:r>
            <a:endParaRPr lang="fr-CA" dirty="0"/>
          </a:p>
          <a:p>
            <a:pPr marL="285750" lvl="0" indent="-285750" eaLnBrk="0" fontAlgn="base" hangingPunct="0">
              <a:spcBef>
                <a:spcPct val="0"/>
              </a:spcBef>
              <a:spcAft>
                <a:spcPct val="0"/>
              </a:spcAft>
              <a:buFont typeface="Arial" panose="020B0604020202020204" pitchFamily="34" charset="0"/>
              <a:buChar char="•"/>
            </a:pPr>
            <a:r>
              <a:rPr lang="en-US" altLang="en-US" dirty="0" smtClean="0">
                <a:cs typeface="Arial" panose="020B0604020202020204" pitchFamily="34" charset="0"/>
              </a:rPr>
              <a:t>Identify </a:t>
            </a:r>
            <a:r>
              <a:rPr lang="en-US" altLang="en-US" dirty="0">
                <a:cs typeface="Arial" panose="020B0604020202020204" pitchFamily="34" charset="0"/>
              </a:rPr>
              <a:t>potential conflicts and address them </a:t>
            </a:r>
            <a:r>
              <a:rPr lang="en-US" altLang="en-US" dirty="0" smtClean="0">
                <a:cs typeface="Arial" panose="020B0604020202020204" pitchFamily="34" charset="0"/>
              </a:rPr>
              <a:t>immediately.</a:t>
            </a:r>
            <a:endParaRPr lang="en-US" altLang="en-US" dirty="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US" altLang="en-US" dirty="0" smtClean="0">
                <a:cs typeface="Arial" panose="020B0604020202020204" pitchFamily="34" charset="0"/>
              </a:rPr>
              <a:t>Encourage </a:t>
            </a:r>
            <a:r>
              <a:rPr lang="en-US" altLang="en-US" dirty="0">
                <a:cs typeface="Arial" panose="020B0604020202020204" pitchFamily="34" charset="0"/>
              </a:rPr>
              <a:t>employees to develop project plans (weekly/biweekly) and share with the team</a:t>
            </a:r>
          </a:p>
          <a:p>
            <a:pPr marL="285750" indent="-285750" eaLnBrk="0" fontAlgn="base" hangingPunct="0">
              <a:spcBef>
                <a:spcPct val="0"/>
              </a:spcBef>
              <a:spcAft>
                <a:spcPct val="0"/>
              </a:spcAft>
              <a:buFont typeface="Arial" panose="020B0604020202020204" pitchFamily="34" charset="0"/>
              <a:buChar char="•"/>
            </a:pPr>
            <a:r>
              <a:rPr lang="en-CA" dirty="0" smtClean="0">
                <a:cs typeface="Arial" panose="020B0604020202020204" pitchFamily="34" charset="0"/>
              </a:rPr>
              <a:t>Set </a:t>
            </a:r>
            <a:r>
              <a:rPr lang="en-CA" dirty="0">
                <a:cs typeface="Arial" panose="020B0604020202020204" pitchFamily="34" charset="0"/>
              </a:rPr>
              <a:t>aside time to build team </a:t>
            </a:r>
            <a:r>
              <a:rPr lang="en-CA" dirty="0" smtClean="0">
                <a:cs typeface="Arial" panose="020B0604020202020204" pitchFamily="34" charset="0"/>
              </a:rPr>
              <a:t>spirit.</a:t>
            </a:r>
            <a:endParaRPr lang="en-CA" dirty="0"/>
          </a:p>
          <a:p>
            <a:pPr marL="285750" indent="-285750" eaLnBrk="0" fontAlgn="base" hangingPunct="0">
              <a:spcBef>
                <a:spcPct val="0"/>
              </a:spcBef>
              <a:spcAft>
                <a:spcPct val="0"/>
              </a:spcAft>
              <a:buFont typeface="Arial" panose="020B0604020202020204" pitchFamily="34" charset="0"/>
              <a:buChar char="•"/>
            </a:pPr>
            <a:r>
              <a:rPr lang="en-CA" dirty="0" smtClean="0"/>
              <a:t>Mobile employees </a:t>
            </a:r>
            <a:r>
              <a:rPr lang="en-CA" dirty="0"/>
              <a:t>must have access </a:t>
            </a:r>
            <a:r>
              <a:rPr lang="en-CA" dirty="0" smtClean="0"/>
              <a:t>to the right technological tools </a:t>
            </a:r>
            <a:r>
              <a:rPr lang="en-CA" dirty="0"/>
              <a:t>needed to be </a:t>
            </a:r>
            <a:r>
              <a:rPr lang="en-CA" dirty="0" smtClean="0"/>
              <a:t>effective (mobile phone, laptop, WebEx account (or other videoconference application), etc. </a:t>
            </a:r>
            <a:endParaRPr lang="en-CA" dirty="0"/>
          </a:p>
          <a:p>
            <a:pPr marL="285750" indent="-285750" eaLnBrk="0" fontAlgn="base" hangingPunct="0">
              <a:spcBef>
                <a:spcPct val="0"/>
              </a:spcBef>
              <a:spcAft>
                <a:spcPct val="0"/>
              </a:spcAft>
              <a:buFont typeface="Arial" panose="020B0604020202020204" pitchFamily="34" charset="0"/>
              <a:buChar char="•"/>
            </a:pPr>
            <a:endParaRPr lang="en-CA" dirty="0">
              <a:cs typeface="Arial" panose="020B0604020202020204" pitchFamily="34" charset="0"/>
            </a:endParaRPr>
          </a:p>
        </p:txBody>
      </p:sp>
    </p:spTree>
    <p:extLst>
      <p:ext uri="{BB962C8B-B14F-4D97-AF65-F5344CB8AC3E}">
        <p14:creationId xmlns:p14="http://schemas.microsoft.com/office/powerpoint/2010/main" val="383488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Annex A–Team charter</a:t>
            </a:r>
            <a:endParaRPr lang="en-CA" dirty="0"/>
          </a:p>
        </p:txBody>
      </p:sp>
      <p:sp>
        <p:nvSpPr>
          <p:cNvPr id="5" name="Rectangle 4"/>
          <p:cNvSpPr/>
          <p:nvPr/>
        </p:nvSpPr>
        <p:spPr>
          <a:xfrm>
            <a:off x="508760" y="1385888"/>
            <a:ext cx="5928136" cy="3970318"/>
          </a:xfrm>
          <a:prstGeom prst="rect">
            <a:avLst/>
          </a:prstGeom>
        </p:spPr>
        <p:txBody>
          <a:bodyPr wrap="square">
            <a:spAutoFit/>
          </a:bodyPr>
          <a:lstStyle/>
          <a:p>
            <a:r>
              <a:rPr lang="en-CA" b="1" dirty="0" smtClean="0"/>
              <a:t>WHY</a:t>
            </a:r>
          </a:p>
          <a:p>
            <a:pPr marL="285750" indent="-285750">
              <a:buFont typeface="Arial" panose="020B0604020202020204" pitchFamily="34" charset="0"/>
              <a:buChar char="•"/>
            </a:pPr>
            <a:r>
              <a:rPr lang="en-CA" dirty="0" smtClean="0"/>
              <a:t>It rallies </a:t>
            </a:r>
            <a:r>
              <a:rPr lang="en-CA" dirty="0"/>
              <a:t>team members around its objectives by encouraging their involvement and </a:t>
            </a:r>
            <a:r>
              <a:rPr lang="en-CA" dirty="0" smtClean="0"/>
              <a:t>participation </a:t>
            </a:r>
          </a:p>
          <a:p>
            <a:pPr marL="285750" indent="-285750">
              <a:buFont typeface="Arial" panose="020B0604020202020204" pitchFamily="34" charset="0"/>
              <a:buChar char="•"/>
            </a:pPr>
            <a:r>
              <a:rPr lang="en-CA" dirty="0" smtClean="0"/>
              <a:t>Promotes team spirit </a:t>
            </a:r>
          </a:p>
          <a:p>
            <a:pPr marL="285750" indent="-285750">
              <a:buFont typeface="Arial" panose="020B0604020202020204" pitchFamily="34" charset="0"/>
              <a:buChar char="•"/>
            </a:pPr>
            <a:r>
              <a:rPr lang="en-CA" dirty="0" smtClean="0"/>
              <a:t>Fosters </a:t>
            </a:r>
            <a:r>
              <a:rPr lang="en-CA" dirty="0"/>
              <a:t>positive team dynamics and cohesion by:</a:t>
            </a:r>
          </a:p>
          <a:p>
            <a:pPr lvl="1">
              <a:buFont typeface="Arial" panose="020B0604020202020204" pitchFamily="34" charset="0"/>
              <a:buChar char="•"/>
            </a:pPr>
            <a:r>
              <a:rPr lang="en-CA" dirty="0"/>
              <a:t>i</a:t>
            </a:r>
            <a:r>
              <a:rPr lang="en-CA" dirty="0" smtClean="0"/>
              <a:t>nvolving team members </a:t>
            </a:r>
            <a:r>
              <a:rPr lang="en-CA" dirty="0"/>
              <a:t>in the development of team plans, strategies and achievable priorities;</a:t>
            </a:r>
          </a:p>
          <a:p>
            <a:pPr lvl="1">
              <a:buFont typeface="Arial" panose="020B0604020202020204" pitchFamily="34" charset="0"/>
              <a:buChar char="•"/>
            </a:pPr>
            <a:r>
              <a:rPr lang="en-CA" dirty="0"/>
              <a:t>f</a:t>
            </a:r>
            <a:r>
              <a:rPr lang="en-CA" dirty="0" smtClean="0"/>
              <a:t>ostering </a:t>
            </a:r>
            <a:r>
              <a:rPr lang="en-CA" dirty="0"/>
              <a:t>acceptance of and general enthusiasm about team objectives;</a:t>
            </a:r>
          </a:p>
          <a:p>
            <a:pPr lvl="1">
              <a:buFont typeface="Arial" panose="020B0604020202020204" pitchFamily="34" charset="0"/>
              <a:buChar char="•"/>
            </a:pPr>
            <a:r>
              <a:rPr lang="en-CA" dirty="0" smtClean="0"/>
              <a:t>allowing </a:t>
            </a:r>
            <a:r>
              <a:rPr lang="en-CA" dirty="0"/>
              <a:t>virtual team members to collectively define the shared values and procedures that they adhere to; </a:t>
            </a:r>
          </a:p>
          <a:p>
            <a:pPr lvl="1">
              <a:buFont typeface="Arial" panose="020B0604020202020204" pitchFamily="34" charset="0"/>
              <a:buChar char="•"/>
            </a:pPr>
            <a:r>
              <a:rPr lang="en-CA" dirty="0"/>
              <a:t>p</a:t>
            </a:r>
            <a:r>
              <a:rPr lang="en-CA" dirty="0" smtClean="0"/>
              <a:t>roviding </a:t>
            </a:r>
            <a:r>
              <a:rPr lang="en-CA" dirty="0"/>
              <a:t>a concrete set of benchmarks for operating a virtual workplace</a:t>
            </a:r>
            <a:r>
              <a:rPr lang="en-CA" dirty="0" smtClean="0"/>
              <a:t>.</a:t>
            </a:r>
          </a:p>
          <a:p>
            <a:pPr lvl="1"/>
            <a:endParaRPr lang="en-CA" dirty="0"/>
          </a:p>
        </p:txBody>
      </p:sp>
      <p:sp>
        <p:nvSpPr>
          <p:cNvPr id="6" name="Rectangle 5"/>
          <p:cNvSpPr/>
          <p:nvPr/>
        </p:nvSpPr>
        <p:spPr>
          <a:xfrm>
            <a:off x="6593305" y="1388145"/>
            <a:ext cx="5125453" cy="2308324"/>
          </a:xfrm>
          <a:prstGeom prst="rect">
            <a:avLst/>
          </a:prstGeom>
        </p:spPr>
        <p:txBody>
          <a:bodyPr wrap="square">
            <a:spAutoFit/>
          </a:bodyPr>
          <a:lstStyle/>
          <a:p>
            <a:r>
              <a:rPr lang="en-CA" b="1" dirty="0" smtClean="0"/>
              <a:t>HOW</a:t>
            </a:r>
            <a:endParaRPr lang="en-CA" dirty="0"/>
          </a:p>
          <a:p>
            <a:pPr marL="285750" indent="-285750">
              <a:buFont typeface="Arial" panose="020B0604020202020204" pitchFamily="34" charset="0"/>
              <a:buChar char="•"/>
            </a:pPr>
            <a:r>
              <a:rPr lang="en-CA" dirty="0" smtClean="0"/>
              <a:t>Have the team establish </a:t>
            </a:r>
            <a:r>
              <a:rPr lang="en-CA" dirty="0"/>
              <a:t>its charter </a:t>
            </a:r>
          </a:p>
          <a:p>
            <a:pPr marL="285750" indent="-285750">
              <a:buFont typeface="Arial" panose="020B0604020202020204" pitchFamily="34" charset="0"/>
              <a:buChar char="•"/>
            </a:pPr>
            <a:r>
              <a:rPr lang="en-CA" dirty="0" smtClean="0"/>
              <a:t>Brainstorm </a:t>
            </a:r>
            <a:r>
              <a:rPr lang="en-CA" dirty="0"/>
              <a:t>with your team about the elements they would like to have included in the charter such as </a:t>
            </a:r>
            <a:r>
              <a:rPr lang="en-CA" dirty="0" smtClean="0"/>
              <a:t>“ground rules”, </a:t>
            </a:r>
            <a:r>
              <a:rPr lang="en-CA" dirty="0"/>
              <a:t>roles and responsibilities, communication styles and frequency of communications, mechanisms, language of work commitments, and measurable </a:t>
            </a:r>
            <a:r>
              <a:rPr lang="en-CA" dirty="0" smtClean="0"/>
              <a:t>objectives. </a:t>
            </a:r>
          </a:p>
        </p:txBody>
      </p:sp>
    </p:spTree>
    <p:extLst>
      <p:ext uri="{BB962C8B-B14F-4D97-AF65-F5344CB8AC3E}">
        <p14:creationId xmlns:p14="http://schemas.microsoft.com/office/powerpoint/2010/main" val="306919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Annex A–Framework of a team charter</a:t>
            </a:r>
            <a:endParaRPr lang="en-CA" dirty="0"/>
          </a:p>
        </p:txBody>
      </p:sp>
      <p:sp>
        <p:nvSpPr>
          <p:cNvPr id="3" name="Rounded Rectangle 2"/>
          <p:cNvSpPr/>
          <p:nvPr/>
        </p:nvSpPr>
        <p:spPr>
          <a:xfrm>
            <a:off x="605631" y="1384645"/>
            <a:ext cx="10271635" cy="469915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CA" b="1" dirty="0" smtClean="0"/>
              <a:t>TEAM </a:t>
            </a:r>
            <a:r>
              <a:rPr lang="en-CA" b="1" dirty="0"/>
              <a:t>CHARTER </a:t>
            </a:r>
            <a:endParaRPr lang="en-CA" b="1" dirty="0" smtClean="0"/>
          </a:p>
          <a:p>
            <a:pPr marL="342900" indent="-342900">
              <a:buFont typeface="+mj-lt"/>
              <a:buAutoNum type="arabicPeriod"/>
            </a:pPr>
            <a:r>
              <a:rPr lang="en-CA" dirty="0" smtClean="0"/>
              <a:t>Team vision and mission</a:t>
            </a:r>
            <a:endParaRPr lang="en-CA" dirty="0"/>
          </a:p>
          <a:p>
            <a:pPr marL="342900" indent="-342900">
              <a:buFont typeface="+mj-lt"/>
              <a:buAutoNum type="arabicPeriod"/>
            </a:pPr>
            <a:r>
              <a:rPr lang="en-CA" dirty="0" smtClean="0"/>
              <a:t>Information </a:t>
            </a:r>
            <a:r>
              <a:rPr lang="en-CA" dirty="0"/>
              <a:t>about services offered by team members</a:t>
            </a:r>
          </a:p>
          <a:p>
            <a:pPr marL="342900" indent="-342900">
              <a:buFont typeface="+mj-lt"/>
              <a:buAutoNum type="arabicPeriod"/>
            </a:pPr>
            <a:r>
              <a:rPr lang="en-CA" dirty="0" smtClean="0"/>
              <a:t>Team values</a:t>
            </a:r>
          </a:p>
          <a:p>
            <a:pPr marL="342900" indent="-342900">
              <a:buFont typeface="+mj-lt"/>
              <a:buAutoNum type="arabicPeriod"/>
            </a:pPr>
            <a:r>
              <a:rPr lang="en-CA" dirty="0" smtClean="0"/>
              <a:t>Operating </a:t>
            </a:r>
            <a:r>
              <a:rPr lang="en-CA" dirty="0"/>
              <a:t>rules adopted by team members for a </a:t>
            </a:r>
            <a:r>
              <a:rPr lang="en-CA" dirty="0" smtClean="0"/>
              <a:t>mobile office</a:t>
            </a:r>
            <a:endParaRPr lang="en-CA" dirty="0"/>
          </a:p>
          <a:p>
            <a:pPr marL="800100" lvl="1" indent="-342900">
              <a:buFont typeface="Arial" panose="020B0604020202020204" pitchFamily="34" charset="0"/>
              <a:buChar char="•"/>
            </a:pPr>
            <a:r>
              <a:rPr lang="en-CA" dirty="0"/>
              <a:t>Meetings (goals, frequency, conduct, rules, length, nature [</a:t>
            </a:r>
            <a:r>
              <a:rPr lang="en-CA" dirty="0" smtClean="0"/>
              <a:t>in person </a:t>
            </a:r>
            <a:r>
              <a:rPr lang="en-CA" dirty="0"/>
              <a:t>or conference call], etc.)</a:t>
            </a:r>
          </a:p>
          <a:p>
            <a:pPr marL="800100" lvl="1" indent="-342900">
              <a:buFont typeface="Arial" panose="020B0604020202020204" pitchFamily="34" charset="0"/>
              <a:buChar char="•"/>
            </a:pPr>
            <a:r>
              <a:rPr lang="en-CA" dirty="0" smtClean="0"/>
              <a:t>Communications </a:t>
            </a:r>
            <a:r>
              <a:rPr lang="en-CA" dirty="0"/>
              <a:t>operating procedures (</a:t>
            </a:r>
            <a:r>
              <a:rPr lang="en-CA" dirty="0" smtClean="0"/>
              <a:t>email</a:t>
            </a:r>
            <a:r>
              <a:rPr lang="en-CA" dirty="0"/>
              <a:t>, call management, </a:t>
            </a:r>
            <a:r>
              <a:rPr lang="en-CA" dirty="0" smtClean="0"/>
              <a:t>voicemail </a:t>
            </a:r>
            <a:r>
              <a:rPr lang="en-CA" dirty="0"/>
              <a:t>etiquette, official </a:t>
            </a:r>
            <a:r>
              <a:rPr lang="en-CA" dirty="0" smtClean="0"/>
              <a:t>languages, </a:t>
            </a:r>
            <a:r>
              <a:rPr lang="en-CA" dirty="0"/>
              <a:t>etc.)</a:t>
            </a:r>
          </a:p>
          <a:p>
            <a:pPr marL="800100" lvl="1" indent="-342900">
              <a:buFont typeface="Arial" panose="020B0604020202020204" pitchFamily="34" charset="0"/>
              <a:buChar char="•"/>
            </a:pPr>
            <a:r>
              <a:rPr lang="en-CA" dirty="0" smtClean="0"/>
              <a:t>Substitutes </a:t>
            </a:r>
            <a:r>
              <a:rPr lang="en-CA" dirty="0"/>
              <a:t>for absent members, task prioritization (important vs. urgent tasks), etc. </a:t>
            </a:r>
          </a:p>
          <a:p>
            <a:pPr marL="800100" lvl="1" indent="-342900">
              <a:buFont typeface="Arial" panose="020B0604020202020204" pitchFamily="34" charset="0"/>
              <a:buChar char="•"/>
            </a:pPr>
            <a:r>
              <a:rPr lang="en-CA" dirty="0" smtClean="0"/>
              <a:t>Creation </a:t>
            </a:r>
            <a:r>
              <a:rPr lang="en-CA" dirty="0"/>
              <a:t>and management </a:t>
            </a:r>
            <a:r>
              <a:rPr lang="en-CA" dirty="0" smtClean="0"/>
              <a:t>of work </a:t>
            </a:r>
            <a:r>
              <a:rPr lang="en-CA" dirty="0"/>
              <a:t>tools </a:t>
            </a:r>
            <a:r>
              <a:rPr lang="en-CA" dirty="0" smtClean="0"/>
              <a:t>(</a:t>
            </a:r>
            <a:r>
              <a:rPr lang="en-CA" dirty="0"/>
              <a:t>automated file system, database, etc</a:t>
            </a:r>
            <a:r>
              <a:rPr lang="en-CA" dirty="0" smtClean="0"/>
              <a:t>.)</a:t>
            </a:r>
          </a:p>
          <a:p>
            <a:pPr marL="800100" lvl="1" indent="-342900">
              <a:buFont typeface="Arial" panose="020B0604020202020204" pitchFamily="34" charset="0"/>
              <a:buChar char="•"/>
            </a:pPr>
            <a:r>
              <a:rPr lang="en-CA" dirty="0" smtClean="0"/>
              <a:t>Clear information sharing processes within the team and with others</a:t>
            </a:r>
            <a:r>
              <a:rPr lang="en-CA" dirty="0"/>
              <a:t> </a:t>
            </a:r>
          </a:p>
          <a:p>
            <a:pPr marL="800100" lvl="1" indent="-342900">
              <a:buFont typeface="Arial" panose="020B0604020202020204" pitchFamily="34" charset="0"/>
              <a:buChar char="•"/>
            </a:pPr>
            <a:r>
              <a:rPr lang="en-CA" dirty="0" smtClean="0"/>
              <a:t>Special </a:t>
            </a:r>
            <a:r>
              <a:rPr lang="en-CA" dirty="0"/>
              <a:t>operating instructions for the entire </a:t>
            </a:r>
            <a:r>
              <a:rPr lang="en-CA" dirty="0" smtClean="0"/>
              <a:t>team</a:t>
            </a:r>
          </a:p>
          <a:p>
            <a:pPr marL="800100" lvl="1" indent="-342900">
              <a:buFont typeface="Arial" panose="020B0604020202020204" pitchFamily="34" charset="0"/>
              <a:buChar char="•"/>
            </a:pPr>
            <a:r>
              <a:rPr lang="en-CA" dirty="0" smtClean="0"/>
              <a:t>Establishment </a:t>
            </a:r>
            <a:r>
              <a:rPr lang="en-CA" dirty="0"/>
              <a:t>of roles and responsibilities among team members</a:t>
            </a:r>
          </a:p>
          <a:p>
            <a:pPr marL="342900" indent="-342900">
              <a:buFont typeface="+mj-lt"/>
              <a:buAutoNum type="arabicPeriod"/>
            </a:pPr>
            <a:r>
              <a:rPr lang="en-CA" dirty="0" smtClean="0"/>
              <a:t>Other </a:t>
            </a:r>
            <a:r>
              <a:rPr lang="en-CA" dirty="0"/>
              <a:t>relevant </a:t>
            </a:r>
            <a:r>
              <a:rPr lang="en-CA" dirty="0" smtClean="0"/>
              <a:t>information</a:t>
            </a:r>
          </a:p>
          <a:p>
            <a:pPr marL="342900" indent="-342900">
              <a:buFont typeface="+mj-lt"/>
              <a:buAutoNum type="arabicPeriod"/>
            </a:pPr>
            <a:r>
              <a:rPr lang="en-CA" dirty="0" smtClean="0"/>
              <a:t>Signatures </a:t>
            </a:r>
            <a:r>
              <a:rPr lang="en-CA" dirty="0"/>
              <a:t>and </a:t>
            </a:r>
            <a:r>
              <a:rPr lang="en-CA" dirty="0" smtClean="0"/>
              <a:t>dates</a:t>
            </a:r>
            <a:endParaRPr lang="en-CA" dirty="0"/>
          </a:p>
        </p:txBody>
      </p:sp>
      <p:sp>
        <p:nvSpPr>
          <p:cNvPr id="6" name="Oval 5"/>
          <p:cNvSpPr/>
          <p:nvPr/>
        </p:nvSpPr>
        <p:spPr>
          <a:xfrm>
            <a:off x="8666732" y="1700321"/>
            <a:ext cx="1464715" cy="519351"/>
          </a:xfrm>
          <a:prstGeom prst="ellipse">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CA" dirty="0" smtClean="0"/>
              <a:t>Example </a:t>
            </a:r>
            <a:endParaRPr lang="en-CA" dirty="0"/>
          </a:p>
        </p:txBody>
      </p:sp>
    </p:spTree>
    <p:extLst>
      <p:ext uri="{BB962C8B-B14F-4D97-AF65-F5344CB8AC3E}">
        <p14:creationId xmlns:p14="http://schemas.microsoft.com/office/powerpoint/2010/main" val="84335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Tools and references</a:t>
            </a:r>
            <a:endParaRPr lang="en-CA" dirty="0"/>
          </a:p>
        </p:txBody>
      </p:sp>
      <p:sp>
        <p:nvSpPr>
          <p:cNvPr id="3" name="Rectangle 2"/>
          <p:cNvSpPr/>
          <p:nvPr/>
        </p:nvSpPr>
        <p:spPr>
          <a:xfrm>
            <a:off x="402923" y="1385888"/>
            <a:ext cx="10975703" cy="4832092"/>
          </a:xfrm>
          <a:prstGeom prst="rect">
            <a:avLst/>
          </a:prstGeom>
        </p:spPr>
        <p:txBody>
          <a:bodyPr wrap="square">
            <a:spAutoFit/>
          </a:bodyPr>
          <a:lstStyle/>
          <a:p>
            <a:r>
              <a:rPr lang="en-CA" b="1" dirty="0" smtClean="0"/>
              <a:t>The CSPS offers </a:t>
            </a:r>
            <a:r>
              <a:rPr lang="en-CA" b="1" dirty="0"/>
              <a:t>online </a:t>
            </a:r>
            <a:r>
              <a:rPr lang="en-CA" b="1" dirty="0" smtClean="0"/>
              <a:t>courses </a:t>
            </a:r>
            <a:r>
              <a:rPr lang="en-CA" b="1" dirty="0"/>
              <a:t>for </a:t>
            </a:r>
            <a:r>
              <a:rPr lang="en-CA" b="1" dirty="0" smtClean="0"/>
              <a:t>managers </a:t>
            </a:r>
            <a:r>
              <a:rPr lang="en-CA" b="1" dirty="0"/>
              <a:t>that might be helpful:</a:t>
            </a:r>
          </a:p>
          <a:p>
            <a:pPr marL="285750" indent="-285750">
              <a:buFont typeface="Arial" panose="020B0604020202020204" pitchFamily="34" charset="0"/>
              <a:buChar char="•"/>
            </a:pPr>
            <a:r>
              <a:rPr lang="en-CA" dirty="0" smtClean="0"/>
              <a:t>G140 Performance management in the Government of Canada</a:t>
            </a:r>
          </a:p>
          <a:p>
            <a:pPr marL="285750" indent="-285750">
              <a:buFont typeface="Arial" panose="020B0604020202020204" pitchFamily="34" charset="0"/>
              <a:buChar char="•"/>
            </a:pPr>
            <a:r>
              <a:rPr lang="en-CA" dirty="0" smtClean="0"/>
              <a:t>G014 Creating a plan for performance management</a:t>
            </a:r>
          </a:p>
          <a:p>
            <a:pPr marL="285750" indent="-285750">
              <a:buFont typeface="Arial" panose="020B0604020202020204" pitchFamily="34" charset="0"/>
              <a:buChar char="•"/>
            </a:pPr>
            <a:r>
              <a:rPr lang="en-CA" dirty="0" smtClean="0"/>
              <a:t>X027 Leading teams and managing virtual teams</a:t>
            </a:r>
          </a:p>
          <a:p>
            <a:endParaRPr lang="fr-CA" b="1" dirty="0" smtClean="0"/>
          </a:p>
          <a:p>
            <a:r>
              <a:rPr lang="fr-CA" b="1" dirty="0" err="1" smtClean="0"/>
              <a:t>Interesting</a:t>
            </a:r>
            <a:r>
              <a:rPr lang="fr-CA" b="1" dirty="0" smtClean="0"/>
              <a:t> links</a:t>
            </a:r>
            <a:endParaRPr lang="en-CA" b="1" dirty="0"/>
          </a:p>
          <a:p>
            <a:pPr marL="285750" indent="-285750">
              <a:buFont typeface="Arial" panose="020B0604020202020204" pitchFamily="34" charset="0"/>
              <a:buChar char="•"/>
            </a:pPr>
            <a:r>
              <a:rPr lang="en-CA" sz="1600" u="sng" dirty="0" smtClean="0">
                <a:hlinkClick r:id="rId2"/>
              </a:rPr>
              <a:t>https://docs.google.com/document/d/1wKTU1kp64DD9dAh5qxIZrxrSuBBdYwvUMoKG6_4iC8U/edit</a:t>
            </a:r>
            <a:r>
              <a:rPr lang="en-CA" sz="1600" dirty="0" smtClean="0"/>
              <a:t>–this is a good one from the Free Agents program</a:t>
            </a:r>
          </a:p>
          <a:p>
            <a:pPr marL="285750" indent="-285750">
              <a:buFont typeface="Arial" panose="020B0604020202020204" pitchFamily="34" charset="0"/>
              <a:buChar char="•"/>
            </a:pPr>
            <a:r>
              <a:rPr lang="en-CA" sz="1600" u="sng" dirty="0" smtClean="0">
                <a:hlinkClick r:id="rId3"/>
              </a:rPr>
              <a:t>https</a:t>
            </a:r>
            <a:r>
              <a:rPr lang="en-CA" sz="1600" u="sng" dirty="0">
                <a:hlinkClick r:id="rId3"/>
              </a:rPr>
              <a:t>://www.linkedin.com/pulse/transformation-real-kathleen-fehr</a:t>
            </a:r>
            <a:r>
              <a:rPr lang="en-CA" sz="1600" dirty="0"/>
              <a:t> </a:t>
            </a:r>
          </a:p>
          <a:p>
            <a:pPr marL="285750" indent="-285750">
              <a:buFont typeface="Arial" panose="020B0604020202020204" pitchFamily="34" charset="0"/>
              <a:buChar char="•"/>
            </a:pPr>
            <a:r>
              <a:rPr lang="en-CA" sz="1600" u="sng" dirty="0" smtClean="0">
                <a:hlinkClick r:id="rId4"/>
              </a:rPr>
              <a:t>https</a:t>
            </a:r>
            <a:r>
              <a:rPr lang="en-CA" sz="1600" u="sng" dirty="0">
                <a:hlinkClick r:id="rId4"/>
              </a:rPr>
              <a:t>://www.predictivesuccess.com/blog/your-team-can-work-from-home-you-just-have-to-understand-them/</a:t>
            </a:r>
            <a:r>
              <a:rPr lang="en-CA" sz="1600" dirty="0"/>
              <a:t> </a:t>
            </a:r>
          </a:p>
          <a:p>
            <a:pPr marL="285750" indent="-285750">
              <a:buFont typeface="Arial" panose="020B0604020202020204" pitchFamily="34" charset="0"/>
              <a:buChar char="•"/>
            </a:pPr>
            <a:r>
              <a:rPr lang="en-CA" sz="1600" u="sng" dirty="0">
                <a:hlinkClick r:id="rId5"/>
              </a:rPr>
              <a:t>https://www.forbes.com/sites/dedehenley/2019/07/27/how-to-inspire-and-motivate-your-team-that-works-from-home/#61243ecc5bca</a:t>
            </a:r>
            <a:r>
              <a:rPr lang="en-CA" sz="1600" dirty="0"/>
              <a:t> </a:t>
            </a:r>
          </a:p>
          <a:p>
            <a:pPr marL="285750" indent="-285750">
              <a:buFont typeface="Arial" panose="020B0604020202020204" pitchFamily="34" charset="0"/>
              <a:buChar char="•"/>
            </a:pPr>
            <a:r>
              <a:rPr lang="en-CA" sz="1600" u="sng" dirty="0">
                <a:hlinkClick r:id="rId6"/>
              </a:rPr>
              <a:t>https://www.forbes.com/sites/forbescommunicationscouncil/2019/07/24/improve-your-team-leadership-by-working-from-home-for-a-week/#</a:t>
            </a:r>
            <a:r>
              <a:rPr lang="en-CA" sz="1600" u="sng" dirty="0" smtClean="0">
                <a:hlinkClick r:id="rId6"/>
              </a:rPr>
              <a:t>12f4b232552b</a:t>
            </a:r>
            <a:r>
              <a:rPr lang="en-CA" sz="1600" dirty="0" smtClean="0"/>
              <a:t>–like </a:t>
            </a:r>
            <a:r>
              <a:rPr lang="en-CA" sz="1600" dirty="0"/>
              <a:t>most of our </a:t>
            </a:r>
            <a:r>
              <a:rPr lang="en-CA" sz="1600" dirty="0" smtClean="0"/>
              <a:t>teams’ </a:t>
            </a:r>
            <a:r>
              <a:rPr lang="en-CA" sz="1600" dirty="0"/>
              <a:t>leadership </a:t>
            </a:r>
            <a:r>
              <a:rPr lang="en-CA" sz="1600" dirty="0" smtClean="0"/>
              <a:t>do </a:t>
            </a:r>
            <a:r>
              <a:rPr lang="en-CA" sz="1600" dirty="0"/>
              <a:t>(lead by example)</a:t>
            </a:r>
          </a:p>
          <a:p>
            <a:pPr marL="285750" indent="-285750">
              <a:buFont typeface="Arial" panose="020B0604020202020204" pitchFamily="34" charset="0"/>
              <a:buChar char="•"/>
            </a:pPr>
            <a:r>
              <a:rPr lang="en-CA" sz="1600" u="sng" dirty="0">
                <a:hlinkClick r:id="rId7"/>
              </a:rPr>
              <a:t>https://marcuswermuth.com/remote-leader-working-routine/</a:t>
            </a:r>
            <a:r>
              <a:rPr lang="en-CA" sz="1600" dirty="0"/>
              <a:t> </a:t>
            </a:r>
          </a:p>
          <a:p>
            <a:pPr marL="285750" indent="-285750">
              <a:buFont typeface="Arial" panose="020B0604020202020204" pitchFamily="34" charset="0"/>
              <a:buChar char="•"/>
            </a:pPr>
            <a:r>
              <a:rPr lang="en-CA" sz="1600" u="sng" dirty="0">
                <a:hlinkClick r:id="rId8"/>
              </a:rPr>
              <a:t>https://www.workplaceless.com/partners-appearin</a:t>
            </a:r>
            <a:r>
              <a:rPr lang="en-CA" sz="1600" dirty="0"/>
              <a:t> </a:t>
            </a:r>
          </a:p>
          <a:p>
            <a:pPr marL="285750" indent="-285750">
              <a:buFont typeface="Arial" panose="020B0604020202020204" pitchFamily="34" charset="0"/>
              <a:buChar char="•"/>
            </a:pPr>
            <a:r>
              <a:rPr lang="en-CA" sz="1600" u="sng" dirty="0">
                <a:hlinkClick r:id="rId9"/>
              </a:rPr>
              <a:t>https://www.bbc.com/worklife/article/20190807-why-finland-leads-the-world-in-flexible-work</a:t>
            </a:r>
            <a:r>
              <a:rPr lang="en-CA" sz="1600" dirty="0"/>
              <a:t> </a:t>
            </a:r>
          </a:p>
          <a:p>
            <a:r>
              <a:rPr lang="en-CA" dirty="0"/>
              <a:t> </a:t>
            </a:r>
          </a:p>
        </p:txBody>
      </p:sp>
      <p:sp>
        <p:nvSpPr>
          <p:cNvPr id="7" name="Rectangle 7"/>
          <p:cNvSpPr>
            <a:spLocks noChangeArrowheads="1"/>
          </p:cNvSpPr>
          <p:nvPr/>
        </p:nvSpPr>
        <p:spPr bwMode="auto">
          <a:xfrm>
            <a:off x="508759" y="290074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ounded Rectangle 3"/>
          <p:cNvSpPr/>
          <p:nvPr/>
        </p:nvSpPr>
        <p:spPr>
          <a:xfrm>
            <a:off x="7615655" y="1377147"/>
            <a:ext cx="3899449" cy="1532334"/>
          </a:xfrm>
          <a:prstGeom prst="roundRect">
            <a:avLst/>
          </a:prstGeom>
          <a:ln>
            <a:solidFill>
              <a:schemeClr val="accent2"/>
            </a:solidFill>
          </a:ln>
        </p:spPr>
        <p:txBody>
          <a:bodyPr wrap="square">
            <a:spAutoFit/>
          </a:bodyPr>
          <a:lstStyle/>
          <a:p>
            <a:r>
              <a:rPr lang="en-CA" sz="1400" dirty="0"/>
              <a:t>Ask </a:t>
            </a:r>
            <a:r>
              <a:rPr lang="en-CA" sz="1400" dirty="0" smtClean="0"/>
              <a:t>around! </a:t>
            </a:r>
            <a:r>
              <a:rPr lang="en-CA" sz="1400" dirty="0"/>
              <a:t>Many organizations have created their own telework guide or directives</a:t>
            </a:r>
          </a:p>
          <a:p>
            <a:pPr marL="285750" indent="-285750">
              <a:buFont typeface="Arial" panose="020B0604020202020204" pitchFamily="34" charset="0"/>
              <a:buChar char="•"/>
            </a:pPr>
            <a:r>
              <a:rPr lang="en-CA" sz="1400" dirty="0"/>
              <a:t>Service Canada</a:t>
            </a:r>
          </a:p>
          <a:p>
            <a:pPr marL="285750" indent="-285750">
              <a:buFont typeface="Arial" panose="020B0604020202020204" pitchFamily="34" charset="0"/>
              <a:buChar char="•"/>
            </a:pPr>
            <a:r>
              <a:rPr lang="en-CA" sz="1400" dirty="0"/>
              <a:t>Shared Services Canada</a:t>
            </a:r>
          </a:p>
          <a:p>
            <a:pPr marL="285750" indent="-285750">
              <a:buFont typeface="Arial" panose="020B0604020202020204" pitchFamily="34" charset="0"/>
              <a:buChar char="•"/>
            </a:pPr>
            <a:r>
              <a:rPr lang="en-CA" sz="1400" dirty="0"/>
              <a:t>Public Services and Procurement Canada</a:t>
            </a:r>
          </a:p>
          <a:p>
            <a:pPr marL="285750" indent="-285750">
              <a:buFont typeface="Arial" panose="020B0604020202020204" pitchFamily="34" charset="0"/>
              <a:buChar char="•"/>
            </a:pPr>
            <a:r>
              <a:rPr lang="en-CA" sz="1400" dirty="0"/>
              <a:t>And many more…</a:t>
            </a:r>
          </a:p>
        </p:txBody>
      </p:sp>
    </p:spTree>
    <p:extLst>
      <p:ext uri="{BB962C8B-B14F-4D97-AF65-F5344CB8AC3E}">
        <p14:creationId xmlns:p14="http://schemas.microsoft.com/office/powerpoint/2010/main" val="428826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t="10014" b="5628"/>
          <a:stretch/>
        </p:blipFill>
        <p:spPr>
          <a:xfrm>
            <a:off x="3174" y="3175"/>
            <a:ext cx="12188825" cy="6854824"/>
          </a:xfrm>
          <a:prstGeom prst="rect">
            <a:avLst/>
          </a:prstGeom>
          <a:effectLst/>
        </p:spPr>
      </p:pic>
      <p:sp>
        <p:nvSpPr>
          <p:cNvPr id="7" name="Rectangle 6"/>
          <p:cNvSpPr/>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86"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51DFDDCC-BBF3-1046-8EEF-7AB67659EC15}"/>
              </a:ext>
            </a:extLst>
          </p:cNvPr>
          <p:cNvSpPr>
            <a:spLocks noGrp="1"/>
          </p:cNvSpPr>
          <p:nvPr>
            <p:ph type="title"/>
          </p:nvPr>
        </p:nvSpPr>
        <p:spPr>
          <a:xfrm>
            <a:off x="585681" y="4801999"/>
            <a:ext cx="3173779" cy="879338"/>
          </a:xfrm>
        </p:spPr>
        <p:txBody>
          <a:bodyPr anchor="t">
            <a:normAutofit/>
          </a:bodyPr>
          <a:lstStyle/>
          <a:p>
            <a:r>
              <a:rPr lang="en-US" sz="4200" dirty="0">
                <a:solidFill>
                  <a:schemeClr val="accent2"/>
                </a:solidFill>
              </a:rPr>
              <a:t>Thank you</a:t>
            </a:r>
          </a:p>
        </p:txBody>
      </p:sp>
      <p:sp>
        <p:nvSpPr>
          <p:cNvPr id="8" name="Rectangle 7"/>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0" name="Picture 9" descr="Image result for 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1" name="Picture 10">
            <a:extLst>
              <a:ext uri="{FF2B5EF4-FFF2-40B4-BE49-F238E27FC236}">
                <a16:creationId xmlns="" xmlns:a16="http://schemas.microsoft.com/office/drawing/2014/main" id="{89CA9733-78EF-5F49-81C1-064DE89D52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344909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CA" sz="3200" dirty="0" smtClean="0"/>
              <a:t>Workplace vision</a:t>
            </a:r>
            <a:endParaRPr lang="en-CA" sz="4000" dirty="0"/>
          </a:p>
        </p:txBody>
      </p:sp>
      <p:pic>
        <p:nvPicPr>
          <p:cNvPr id="7" name="A7F223AB-1A96-48C2-9F5D-14EF40C62CDB" descr="913E14A5-C87D-4F50-9CA0-E3CA15E1891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624" y="2288174"/>
            <a:ext cx="5738630" cy="340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88404" y="5786330"/>
            <a:ext cx="4651070" cy="430887"/>
          </a:xfrm>
          <a:prstGeom prst="rect">
            <a:avLst/>
          </a:prstGeom>
          <a:noFill/>
        </p:spPr>
        <p:txBody>
          <a:bodyPr wrap="square" rtlCol="0">
            <a:spAutoFit/>
          </a:bodyPr>
          <a:lstStyle/>
          <a:p>
            <a:pPr algn="ctr"/>
            <a:r>
              <a:rPr lang="en-CA" sz="1100" dirty="0" smtClean="0">
                <a:latin typeface="Arial" panose="020B0604020202020204" pitchFamily="34" charset="0"/>
                <a:cs typeface="Arial" panose="020B0604020202020204" pitchFamily="34" charset="0"/>
              </a:rPr>
              <a:t>We surveyed </a:t>
            </a:r>
            <a:r>
              <a:rPr lang="en-CA" sz="1100" b="1" dirty="0" smtClean="0">
                <a:latin typeface="Arial" panose="020B0604020202020204" pitchFamily="34" charset="0"/>
                <a:cs typeface="Arial" panose="020B0604020202020204" pitchFamily="34" charset="0"/>
              </a:rPr>
              <a:t>1,300 employees</a:t>
            </a:r>
            <a:r>
              <a:rPr lang="en-CA" sz="1100" dirty="0" smtClean="0">
                <a:latin typeface="Arial" panose="020B0604020202020204" pitchFamily="34" charset="0"/>
                <a:cs typeface="Arial" panose="020B0604020202020204" pitchFamily="34" charset="0"/>
              </a:rPr>
              <a:t> from across Canada…</a:t>
            </a:r>
          </a:p>
          <a:p>
            <a:pPr algn="ctr"/>
            <a:r>
              <a:rPr lang="en-CA" sz="1100" dirty="0" smtClean="0">
                <a:latin typeface="Arial" panose="020B0604020202020204" pitchFamily="34" charset="0"/>
                <a:cs typeface="Arial" panose="020B0604020202020204" pitchFamily="34" charset="0"/>
              </a:rPr>
              <a:t>They ranked “</a:t>
            </a:r>
            <a:r>
              <a:rPr lang="en-CA" sz="1100" b="1" dirty="0" smtClean="0">
                <a:latin typeface="Arial" panose="020B0604020202020204" pitchFamily="34" charset="0"/>
                <a:cs typeface="Arial" panose="020B0604020202020204" pitchFamily="34" charset="0"/>
              </a:rPr>
              <a:t>flexibility" </a:t>
            </a:r>
            <a:r>
              <a:rPr lang="en-CA" sz="1100" dirty="0" smtClean="0">
                <a:latin typeface="Arial" panose="020B0604020202020204" pitchFamily="34" charset="0"/>
                <a:cs typeface="Arial" panose="020B0604020202020204" pitchFamily="34" charset="0"/>
              </a:rPr>
              <a:t>as the most important workplace dimension</a:t>
            </a:r>
            <a:r>
              <a:rPr lang="en-CA" sz="1100" dirty="0">
                <a:latin typeface="Arial" panose="020B0604020202020204" pitchFamily="34" charset="0"/>
                <a:cs typeface="Arial" panose="020B0604020202020204" pitchFamily="34" charset="0"/>
              </a:rPr>
              <a:t>.</a:t>
            </a:r>
          </a:p>
        </p:txBody>
      </p:sp>
      <p:sp>
        <p:nvSpPr>
          <p:cNvPr id="6" name="Rounded Rectangle 5"/>
          <p:cNvSpPr/>
          <p:nvPr/>
        </p:nvSpPr>
        <p:spPr>
          <a:xfrm>
            <a:off x="6437415" y="2942463"/>
            <a:ext cx="5493327"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CA" b="1" dirty="0" smtClean="0">
                <a:cs typeface="Arial" panose="020B0604020202020204" pitchFamily="34" charset="0"/>
              </a:rPr>
              <a:t>The link to Blueprint 2020</a:t>
            </a:r>
          </a:p>
          <a:p>
            <a:pPr marL="285750" indent="-285750">
              <a:buFont typeface="Arial" panose="020B0604020202020204" pitchFamily="34" charset="0"/>
              <a:buChar char="•"/>
            </a:pPr>
            <a:r>
              <a:rPr lang="en-CA" dirty="0" smtClean="0">
                <a:cs typeface="Arial" panose="020B0604020202020204" pitchFamily="34" charset="0"/>
              </a:rPr>
              <a:t>An open, networked modern workplace and a confident and high-performing public service</a:t>
            </a:r>
            <a:endParaRPr lang="en-CA" dirty="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1743651" y="1527189"/>
            <a:ext cx="2740575" cy="760985"/>
          </a:xfrm>
          <a:prstGeom prst="rect">
            <a:avLst/>
          </a:prstGeom>
        </p:spPr>
      </p:pic>
      <p:sp>
        <p:nvSpPr>
          <p:cNvPr id="8" name="Rounded Rectangle 7"/>
          <p:cNvSpPr/>
          <p:nvPr/>
        </p:nvSpPr>
        <p:spPr>
          <a:xfrm>
            <a:off x="6437416" y="4748427"/>
            <a:ext cx="5493327"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CA" b="1" dirty="0" smtClean="0">
                <a:cs typeface="Arial" panose="020B0604020202020204" pitchFamily="34" charset="0"/>
              </a:rPr>
              <a:t>The link to Beyond2020</a:t>
            </a:r>
          </a:p>
          <a:p>
            <a:pPr marL="285750" indent="-285750">
              <a:buFont typeface="Arial" panose="020B0604020202020204" pitchFamily="34" charset="0"/>
              <a:buChar char="•"/>
            </a:pPr>
            <a:r>
              <a:rPr lang="en-CA" dirty="0" smtClean="0">
                <a:cs typeface="Arial" panose="020B0604020202020204" pitchFamily="34" charset="0"/>
              </a:rPr>
              <a:t>Changing </a:t>
            </a:r>
            <a:r>
              <a:rPr lang="en-CA" dirty="0">
                <a:cs typeface="Arial" panose="020B0604020202020204" pitchFamily="34" charset="0"/>
              </a:rPr>
              <a:t>mindsets and behaviors for an agile, inclusive and equipped workforce. </a:t>
            </a:r>
          </a:p>
        </p:txBody>
      </p:sp>
      <p:sp>
        <p:nvSpPr>
          <p:cNvPr id="9" name="Chevron 8"/>
          <p:cNvSpPr/>
          <p:nvPr/>
        </p:nvSpPr>
        <p:spPr>
          <a:xfrm>
            <a:off x="5711364" y="4176943"/>
            <a:ext cx="543780" cy="376639"/>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864919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And the survey says…</a:t>
            </a:r>
            <a:endParaRPr lang="en-CA" dirty="0"/>
          </a:p>
        </p:txBody>
      </p:sp>
      <p:sp>
        <p:nvSpPr>
          <p:cNvPr id="7" name="TextBox 6"/>
          <p:cNvSpPr txBox="1"/>
          <p:nvPr/>
        </p:nvSpPr>
        <p:spPr>
          <a:xfrm>
            <a:off x="8406621" y="5750087"/>
            <a:ext cx="2590800" cy="553998"/>
          </a:xfrm>
          <a:prstGeom prst="rect">
            <a:avLst/>
          </a:prstGeom>
          <a:noFill/>
        </p:spPr>
        <p:txBody>
          <a:bodyPr wrap="square" rtlCol="0">
            <a:spAutoFit/>
          </a:bodyPr>
          <a:lstStyle/>
          <a:p>
            <a:r>
              <a:rPr lang="en-CA" sz="1000" i="1" dirty="0">
                <a:solidFill>
                  <a:schemeClr val="accent3"/>
                </a:solidFill>
              </a:rPr>
              <a:t>Source: Workplace Performance Survey: Results of inaugural phase (September 2017-August 2019)</a:t>
            </a:r>
          </a:p>
        </p:txBody>
      </p:sp>
      <p:sp>
        <p:nvSpPr>
          <p:cNvPr id="8" name="TextBox 7"/>
          <p:cNvSpPr txBox="1"/>
          <p:nvPr/>
        </p:nvSpPr>
        <p:spPr>
          <a:xfrm>
            <a:off x="8470231" y="4952329"/>
            <a:ext cx="1756611" cy="215444"/>
          </a:xfrm>
          <a:prstGeom prst="rect">
            <a:avLst/>
          </a:prstGeom>
          <a:noFill/>
        </p:spPr>
        <p:txBody>
          <a:bodyPr wrap="square" rtlCol="0">
            <a:spAutoFit/>
          </a:bodyPr>
          <a:lstStyle/>
          <a:p>
            <a:r>
              <a:rPr lang="en-CA" sz="800" i="1" dirty="0" smtClean="0">
                <a:solidFill>
                  <a:schemeClr val="accent3"/>
                </a:solidFill>
              </a:rPr>
              <a:t>Data from pre-occupancy survey only</a:t>
            </a:r>
            <a:endParaRPr lang="en-CA" sz="800" i="1" dirty="0">
              <a:solidFill>
                <a:schemeClr val="accent3"/>
              </a:solidFill>
            </a:endParaRPr>
          </a:p>
        </p:txBody>
      </p:sp>
      <p:graphicFrame>
        <p:nvGraphicFramePr>
          <p:cNvPr id="9" name="Chart 8"/>
          <p:cNvGraphicFramePr>
            <a:graphicFrameLocks/>
          </p:cNvGraphicFramePr>
          <p:nvPr>
            <p:extLst>
              <p:ext uri="{D42A27DB-BD31-4B8C-83A1-F6EECF244321}">
                <p14:modId xmlns:p14="http://schemas.microsoft.com/office/powerpoint/2010/main" val="2365520427"/>
              </p:ext>
            </p:extLst>
          </p:nvPr>
        </p:nvGraphicFramePr>
        <p:xfrm>
          <a:off x="948940" y="1236380"/>
          <a:ext cx="4313663" cy="21510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noChangeAspect="1"/>
          </p:cNvGraphicFramePr>
          <p:nvPr>
            <p:extLst>
              <p:ext uri="{D42A27DB-BD31-4B8C-83A1-F6EECF244321}">
                <p14:modId xmlns:p14="http://schemas.microsoft.com/office/powerpoint/2010/main" val="968934752"/>
              </p:ext>
            </p:extLst>
          </p:nvPr>
        </p:nvGraphicFramePr>
        <p:xfrm>
          <a:off x="948940" y="3387451"/>
          <a:ext cx="6003647" cy="29497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noChangeAspect="1"/>
          </p:cNvGraphicFramePr>
          <p:nvPr>
            <p:extLst>
              <p:ext uri="{D42A27DB-BD31-4B8C-83A1-F6EECF244321}">
                <p14:modId xmlns:p14="http://schemas.microsoft.com/office/powerpoint/2010/main" val="998543374"/>
              </p:ext>
            </p:extLst>
          </p:nvPr>
        </p:nvGraphicFramePr>
        <p:xfrm>
          <a:off x="7948823" y="1995803"/>
          <a:ext cx="2799428" cy="29565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880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 ways of working</a:t>
            </a:r>
            <a:endParaRPr lang="en-CA" dirty="0"/>
          </a:p>
        </p:txBody>
      </p:sp>
      <p:sp>
        <p:nvSpPr>
          <p:cNvPr id="3" name="TextBox 2"/>
          <p:cNvSpPr txBox="1"/>
          <p:nvPr/>
        </p:nvSpPr>
        <p:spPr>
          <a:xfrm>
            <a:off x="508759" y="1253541"/>
            <a:ext cx="11154921" cy="1200329"/>
          </a:xfrm>
          <a:prstGeom prst="rect">
            <a:avLst/>
          </a:prstGeom>
          <a:noFill/>
        </p:spPr>
        <p:txBody>
          <a:bodyPr wrap="square" rtlCol="0">
            <a:spAutoFit/>
          </a:bodyPr>
          <a:lstStyle/>
          <a:p>
            <a:r>
              <a:rPr lang="en-CA" b="1" dirty="0" smtClean="0"/>
              <a:t>What </a:t>
            </a:r>
            <a:r>
              <a:rPr lang="en-CA" b="1" dirty="0"/>
              <a:t>is telework?</a:t>
            </a:r>
          </a:p>
          <a:p>
            <a:r>
              <a:rPr lang="en-CA" dirty="0"/>
              <a:t>According to the Treasury Board Secretariat’s </a:t>
            </a:r>
            <a:r>
              <a:rPr lang="en-CA" dirty="0">
                <a:hlinkClick r:id="rId3"/>
              </a:rPr>
              <a:t>Telework Policy</a:t>
            </a:r>
            <a:r>
              <a:rPr lang="en-CA" dirty="0"/>
              <a:t>, telework is defined as a flexible work arrangement, approved by the manager, through which employees can carry out some or all of their work duties from an alternative location that is not the </a:t>
            </a:r>
            <a:r>
              <a:rPr lang="en-CA" dirty="0" smtClean="0"/>
              <a:t>employer’s</a:t>
            </a:r>
            <a:r>
              <a:rPr lang="en-CA" dirty="0"/>
              <a:t>. </a:t>
            </a:r>
          </a:p>
        </p:txBody>
      </p:sp>
      <p:sp>
        <p:nvSpPr>
          <p:cNvPr id="6" name="Rectangle 5"/>
          <p:cNvSpPr/>
          <p:nvPr/>
        </p:nvSpPr>
        <p:spPr>
          <a:xfrm>
            <a:off x="6340642" y="2620047"/>
            <a:ext cx="5532851" cy="2031325"/>
          </a:xfrm>
          <a:prstGeom prst="rect">
            <a:avLst/>
          </a:prstGeom>
        </p:spPr>
        <p:txBody>
          <a:bodyPr wrap="square">
            <a:spAutoFit/>
          </a:bodyPr>
          <a:lstStyle/>
          <a:p>
            <a:pPr lvl="0"/>
            <a:r>
              <a:rPr lang="en-CA" b="1" dirty="0" smtClean="0">
                <a:solidFill>
                  <a:srgbClr val="000000"/>
                </a:solidFill>
              </a:rPr>
              <a:t>Challenges</a:t>
            </a:r>
            <a:endParaRPr lang="en-CA" b="1" dirty="0">
              <a:solidFill>
                <a:srgbClr val="000000"/>
              </a:solidFill>
            </a:endParaRPr>
          </a:p>
          <a:p>
            <a:pPr marL="285750" lvl="0" indent="-285750">
              <a:buFont typeface="Arial" panose="020B0604020202020204" pitchFamily="34" charset="0"/>
              <a:buChar char="•"/>
            </a:pPr>
            <a:r>
              <a:rPr lang="en-CA" dirty="0">
                <a:solidFill>
                  <a:srgbClr val="000000"/>
                </a:solidFill>
              </a:rPr>
              <a:t>Less </a:t>
            </a:r>
            <a:r>
              <a:rPr lang="en-CA" dirty="0" smtClean="0">
                <a:solidFill>
                  <a:srgbClr val="000000"/>
                </a:solidFill>
              </a:rPr>
              <a:t>in-person, </a:t>
            </a:r>
            <a:r>
              <a:rPr lang="en-CA" dirty="0">
                <a:solidFill>
                  <a:srgbClr val="000000"/>
                </a:solidFill>
              </a:rPr>
              <a:t>face-to-face </a:t>
            </a:r>
            <a:r>
              <a:rPr lang="en-CA" dirty="0" smtClean="0">
                <a:solidFill>
                  <a:srgbClr val="000000"/>
                </a:solidFill>
              </a:rPr>
              <a:t>dialogues</a:t>
            </a:r>
            <a:endParaRPr lang="en-CA" dirty="0">
              <a:solidFill>
                <a:srgbClr val="000000"/>
              </a:solidFill>
            </a:endParaRPr>
          </a:p>
          <a:p>
            <a:pPr marL="285750" lvl="0" indent="-285750">
              <a:buFont typeface="Arial" panose="020B0604020202020204" pitchFamily="34" charset="0"/>
              <a:buChar char="•"/>
            </a:pPr>
            <a:r>
              <a:rPr lang="en-CA" dirty="0">
                <a:solidFill>
                  <a:srgbClr val="000000"/>
                </a:solidFill>
              </a:rPr>
              <a:t>Limited opportunity for social </a:t>
            </a:r>
            <a:r>
              <a:rPr lang="en-CA" dirty="0" smtClean="0">
                <a:solidFill>
                  <a:srgbClr val="000000"/>
                </a:solidFill>
              </a:rPr>
              <a:t>interaction</a:t>
            </a:r>
            <a:endParaRPr lang="en-CA" dirty="0">
              <a:solidFill>
                <a:srgbClr val="000000"/>
              </a:solidFill>
            </a:endParaRPr>
          </a:p>
          <a:p>
            <a:pPr marL="285750" lvl="0" indent="-285750">
              <a:buFont typeface="Arial" panose="020B0604020202020204" pitchFamily="34" charset="0"/>
              <a:buChar char="•"/>
            </a:pPr>
            <a:r>
              <a:rPr lang="en-CA" dirty="0" smtClean="0">
                <a:solidFill>
                  <a:srgbClr val="000000"/>
                </a:solidFill>
              </a:rPr>
              <a:t>Difficulty </a:t>
            </a:r>
            <a:r>
              <a:rPr lang="en-CA" dirty="0">
                <a:solidFill>
                  <a:srgbClr val="000000"/>
                </a:solidFill>
              </a:rPr>
              <a:t>developing a working relationship and team spirit based on </a:t>
            </a:r>
            <a:r>
              <a:rPr lang="en-CA" dirty="0" smtClean="0">
                <a:solidFill>
                  <a:srgbClr val="000000"/>
                </a:solidFill>
              </a:rPr>
              <a:t>trust</a:t>
            </a:r>
            <a:endParaRPr lang="en-CA" dirty="0">
              <a:solidFill>
                <a:srgbClr val="000000"/>
              </a:solidFill>
            </a:endParaRPr>
          </a:p>
          <a:p>
            <a:pPr marL="285750" lvl="0" indent="-285750">
              <a:buFont typeface="Arial" panose="020B0604020202020204" pitchFamily="34" charset="0"/>
              <a:buChar char="•"/>
            </a:pPr>
            <a:r>
              <a:rPr lang="en-CA" dirty="0">
                <a:solidFill>
                  <a:srgbClr val="000000"/>
                </a:solidFill>
              </a:rPr>
              <a:t>Extra efforts required to gain engagement and sense of </a:t>
            </a:r>
            <a:r>
              <a:rPr lang="en-CA" dirty="0" smtClean="0">
                <a:solidFill>
                  <a:srgbClr val="000000"/>
                </a:solidFill>
              </a:rPr>
              <a:t>belonging</a:t>
            </a:r>
            <a:endParaRPr lang="en-CA" dirty="0">
              <a:solidFill>
                <a:srgbClr val="000000"/>
              </a:solidFill>
            </a:endParaRPr>
          </a:p>
        </p:txBody>
      </p:sp>
      <p:sp>
        <p:nvSpPr>
          <p:cNvPr id="7" name="Rectangle 6"/>
          <p:cNvSpPr/>
          <p:nvPr/>
        </p:nvSpPr>
        <p:spPr>
          <a:xfrm>
            <a:off x="508759" y="2620047"/>
            <a:ext cx="5831883" cy="4247317"/>
          </a:xfrm>
          <a:prstGeom prst="rect">
            <a:avLst/>
          </a:prstGeom>
        </p:spPr>
        <p:txBody>
          <a:bodyPr wrap="square">
            <a:spAutoFit/>
          </a:bodyPr>
          <a:lstStyle/>
          <a:p>
            <a:pPr lvl="0" eaLnBrk="0" fontAlgn="ctr" hangingPunct="0">
              <a:spcBef>
                <a:spcPct val="0"/>
              </a:spcBef>
              <a:spcAft>
                <a:spcPct val="0"/>
              </a:spcAft>
            </a:pPr>
            <a:r>
              <a:rPr lang="en-US" altLang="en-US" b="1" dirty="0">
                <a:solidFill>
                  <a:srgbClr val="000000"/>
                </a:solidFill>
                <a:cs typeface="Arial" panose="020B0604020202020204" pitchFamily="34" charset="0"/>
              </a:rPr>
              <a:t>Benefits</a:t>
            </a:r>
          </a:p>
          <a:p>
            <a:pPr marL="285750" lvl="0" indent="-285750" eaLnBrk="0" fontAlgn="base" hangingPunct="0">
              <a:spcBef>
                <a:spcPct val="0"/>
              </a:spcBef>
              <a:spcAft>
                <a:spcPct val="0"/>
              </a:spcAft>
              <a:buFont typeface="Arial" panose="020B0604020202020204" pitchFamily="34" charset="0"/>
              <a:buChar char="•"/>
            </a:pPr>
            <a:r>
              <a:rPr lang="en-US" altLang="en-US" dirty="0" smtClean="0">
                <a:solidFill>
                  <a:srgbClr val="000000"/>
                </a:solidFill>
                <a:cs typeface="Arial" panose="020B0604020202020204" pitchFamily="34" charset="0"/>
              </a:rPr>
              <a:t>Managers </a:t>
            </a:r>
            <a:r>
              <a:rPr lang="en-US" altLang="en-US" dirty="0">
                <a:solidFill>
                  <a:srgbClr val="000000"/>
                </a:solidFill>
                <a:cs typeface="Arial" panose="020B0604020202020204" pitchFamily="34" charset="0"/>
              </a:rPr>
              <a:t>can structure their team based on function, rather than work location</a:t>
            </a:r>
          </a:p>
          <a:p>
            <a:pPr marL="285750" lvl="0" indent="-285750" eaLnBrk="0" fontAlgn="base" hangingPunct="0">
              <a:spcBef>
                <a:spcPct val="0"/>
              </a:spcBef>
              <a:spcAft>
                <a:spcPct val="0"/>
              </a:spcAft>
              <a:buFont typeface="Arial" panose="020B0604020202020204" pitchFamily="34" charset="0"/>
              <a:buChar char="•"/>
            </a:pPr>
            <a:r>
              <a:rPr lang="en-US" altLang="en-US" dirty="0">
                <a:solidFill>
                  <a:srgbClr val="000000"/>
                </a:solidFill>
                <a:cs typeface="Arial" panose="020B0604020202020204" pitchFamily="34" charset="0"/>
              </a:rPr>
              <a:t>Employees are better supported and they have an increased sense of control over their work</a:t>
            </a:r>
          </a:p>
          <a:p>
            <a:pPr marL="285750" lvl="0" indent="-285750">
              <a:buFont typeface="Arial" panose="020B0604020202020204" pitchFamily="34" charset="0"/>
              <a:buChar char="•"/>
            </a:pPr>
            <a:r>
              <a:rPr lang="en-CA" dirty="0">
                <a:solidFill>
                  <a:srgbClr val="000000"/>
                </a:solidFill>
                <a:cs typeface="Arial" panose="020B0604020202020204" pitchFamily="34" charset="0"/>
              </a:rPr>
              <a:t>Greater flexibility for both organization and </a:t>
            </a:r>
            <a:r>
              <a:rPr lang="en-CA" dirty="0" smtClean="0">
                <a:solidFill>
                  <a:srgbClr val="000000"/>
                </a:solidFill>
                <a:cs typeface="Arial" panose="020B0604020202020204" pitchFamily="34" charset="0"/>
              </a:rPr>
              <a:t>employees</a:t>
            </a:r>
          </a:p>
          <a:p>
            <a:pPr marL="285750" lvl="0" indent="-285750">
              <a:buFont typeface="Arial" panose="020B0604020202020204" pitchFamily="34" charset="0"/>
              <a:buChar char="•"/>
            </a:pPr>
            <a:r>
              <a:rPr lang="en-CA" dirty="0" smtClean="0">
                <a:solidFill>
                  <a:srgbClr val="000000"/>
                </a:solidFill>
                <a:cs typeface="Arial" panose="020B0604020202020204" pitchFamily="34" charset="0"/>
              </a:rPr>
              <a:t>Encourages trust and management based on results</a:t>
            </a:r>
          </a:p>
          <a:p>
            <a:pPr marL="285750" indent="-285750" eaLnBrk="0" fontAlgn="base" hangingPunct="0">
              <a:spcBef>
                <a:spcPct val="0"/>
              </a:spcBef>
              <a:spcAft>
                <a:spcPct val="0"/>
              </a:spcAft>
              <a:buFont typeface="Arial" panose="020B0604020202020204" pitchFamily="34" charset="0"/>
              <a:buChar char="•"/>
            </a:pPr>
            <a:r>
              <a:rPr lang="en-US" altLang="en-US" dirty="0" smtClean="0">
                <a:solidFill>
                  <a:srgbClr val="000000"/>
                </a:solidFill>
                <a:cs typeface="Arial" panose="020B0604020202020204" pitchFamily="34" charset="0"/>
              </a:rPr>
              <a:t>Increases productivity</a:t>
            </a:r>
          </a:p>
          <a:p>
            <a:pPr marL="285750" indent="-285750" eaLnBrk="0" fontAlgn="base" hangingPunct="0">
              <a:spcBef>
                <a:spcPct val="0"/>
              </a:spcBef>
              <a:spcAft>
                <a:spcPct val="0"/>
              </a:spcAft>
              <a:buFont typeface="Arial" panose="020B0604020202020204" pitchFamily="34" charset="0"/>
              <a:buChar char="•"/>
            </a:pPr>
            <a:r>
              <a:rPr lang="en-US" altLang="en-US" dirty="0" smtClean="0">
                <a:solidFill>
                  <a:srgbClr val="000000"/>
                </a:solidFill>
                <a:cs typeface="Arial" panose="020B0604020202020204" pitchFamily="34" charset="0"/>
              </a:rPr>
              <a:t>Improves access to talent</a:t>
            </a:r>
            <a:endParaRPr lang="en-US" altLang="en-US" dirty="0">
              <a:solidFill>
                <a:srgbClr val="000000"/>
              </a:solidFill>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US" altLang="en-US" dirty="0" smtClean="0">
                <a:solidFill>
                  <a:srgbClr val="000000"/>
                </a:solidFill>
                <a:cs typeface="Arial" panose="020B0604020202020204" pitchFamily="34" charset="0"/>
              </a:rPr>
              <a:t>Reduces </a:t>
            </a:r>
            <a:r>
              <a:rPr lang="en-US" altLang="en-US" dirty="0">
                <a:solidFill>
                  <a:srgbClr val="000000"/>
                </a:solidFill>
                <a:cs typeface="Arial" panose="020B0604020202020204" pitchFamily="34" charset="0"/>
              </a:rPr>
              <a:t>stress</a:t>
            </a:r>
          </a:p>
          <a:p>
            <a:pPr marL="285750" indent="-285750" eaLnBrk="0" fontAlgn="base" hangingPunct="0">
              <a:spcBef>
                <a:spcPct val="0"/>
              </a:spcBef>
              <a:spcAft>
                <a:spcPct val="0"/>
              </a:spcAft>
              <a:buFont typeface="Arial" panose="020B0604020202020204" pitchFamily="34" charset="0"/>
              <a:buChar char="•"/>
            </a:pPr>
            <a:r>
              <a:rPr lang="en-US" altLang="en-US" dirty="0" smtClean="0">
                <a:solidFill>
                  <a:srgbClr val="000000"/>
                </a:solidFill>
                <a:cs typeface="Arial" panose="020B0604020202020204" pitchFamily="34" charset="0"/>
              </a:rPr>
              <a:t>Reduces </a:t>
            </a:r>
            <a:r>
              <a:rPr lang="en-US" altLang="en-US" dirty="0">
                <a:solidFill>
                  <a:srgbClr val="000000"/>
                </a:solidFill>
                <a:cs typeface="Arial" panose="020B0604020202020204" pitchFamily="34" charset="0"/>
              </a:rPr>
              <a:t>carbon </a:t>
            </a:r>
            <a:r>
              <a:rPr lang="en-US" altLang="en-US" dirty="0" smtClean="0">
                <a:solidFill>
                  <a:srgbClr val="000000"/>
                </a:solidFill>
                <a:cs typeface="Arial" panose="020B0604020202020204" pitchFamily="34" charset="0"/>
              </a:rPr>
              <a:t>footprint and commute time</a:t>
            </a:r>
          </a:p>
          <a:p>
            <a:pPr marL="285750" indent="-285750" eaLnBrk="0" fontAlgn="base" hangingPunct="0">
              <a:spcBef>
                <a:spcPct val="0"/>
              </a:spcBef>
              <a:spcAft>
                <a:spcPct val="0"/>
              </a:spcAft>
              <a:buFont typeface="Arial" panose="020B0604020202020204" pitchFamily="34" charset="0"/>
              <a:buChar char="•"/>
            </a:pPr>
            <a:r>
              <a:rPr lang="en-US" altLang="en-US" dirty="0" smtClean="0">
                <a:solidFill>
                  <a:srgbClr val="000000"/>
                </a:solidFill>
                <a:cs typeface="Arial" panose="020B0604020202020204" pitchFamily="34" charset="0"/>
              </a:rPr>
              <a:t>Supports work-life harmony</a:t>
            </a:r>
            <a:endParaRPr lang="en-US" altLang="en-US" dirty="0">
              <a:solidFill>
                <a:srgbClr val="000000"/>
              </a:solidFill>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pPr>
            <a:r>
              <a:rPr lang="en-US" altLang="en-US" dirty="0">
                <a:solidFill>
                  <a:srgbClr val="000000"/>
                </a:solidFill>
                <a:cs typeface="Arial" panose="020B0604020202020204" pitchFamily="34" charset="0"/>
              </a:rPr>
              <a:t>Provides an improved use of resources and office space</a:t>
            </a:r>
          </a:p>
          <a:p>
            <a:pPr lvl="0" eaLnBrk="0" fontAlgn="base" hangingPunct="0">
              <a:spcBef>
                <a:spcPct val="0"/>
              </a:spcBef>
              <a:spcAft>
                <a:spcPct val="0"/>
              </a:spcAft>
              <a:buFontTx/>
              <a:buChar char="•"/>
            </a:pPr>
            <a:endParaRPr lang="en-US" altLang="en-US" dirty="0" smtClean="0">
              <a:cs typeface="Arial" panose="020B0604020202020204" pitchFamily="34" charset="0"/>
            </a:endParaRPr>
          </a:p>
          <a:p>
            <a:pPr lvl="0" eaLnBrk="0" fontAlgn="base" hangingPunct="0">
              <a:spcBef>
                <a:spcPct val="0"/>
              </a:spcBef>
              <a:spcAft>
                <a:spcPct val="0"/>
              </a:spcAft>
              <a:buFontTx/>
              <a:buChar char="•"/>
            </a:pPr>
            <a:endParaRPr lang="en-US" altLang="en-US" dirty="0">
              <a:cs typeface="Arial" panose="020B0604020202020204" pitchFamily="34" charset="0"/>
            </a:endParaRPr>
          </a:p>
        </p:txBody>
      </p:sp>
    </p:spTree>
    <p:extLst>
      <p:ext uri="{BB962C8B-B14F-4D97-AF65-F5344CB8AC3E}">
        <p14:creationId xmlns:p14="http://schemas.microsoft.com/office/powerpoint/2010/main" val="373580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408621"/>
            <a:ext cx="11006345" cy="835027"/>
          </a:xfrm>
        </p:spPr>
        <p:txBody>
          <a:bodyPr/>
          <a:lstStyle/>
          <a:p>
            <a:r>
              <a:rPr lang="en-CA" dirty="0"/>
              <a:t>New ways of </a:t>
            </a:r>
            <a:r>
              <a:rPr lang="en-CA" dirty="0" smtClean="0"/>
              <a:t>managing</a:t>
            </a:r>
            <a:endParaRPr lang="en-CA" dirty="0"/>
          </a:p>
        </p:txBody>
      </p:sp>
      <p:sp>
        <p:nvSpPr>
          <p:cNvPr id="3" name="Rectangle 2"/>
          <p:cNvSpPr/>
          <p:nvPr/>
        </p:nvSpPr>
        <p:spPr>
          <a:xfrm>
            <a:off x="508759" y="1690688"/>
            <a:ext cx="11006345" cy="2308324"/>
          </a:xfrm>
          <a:prstGeom prst="rect">
            <a:avLst/>
          </a:prstGeom>
        </p:spPr>
        <p:txBody>
          <a:bodyPr wrap="square">
            <a:spAutoFit/>
          </a:bodyPr>
          <a:lstStyle/>
          <a:p>
            <a:r>
              <a:rPr lang="fr-FR" sz="2400" dirty="0"/>
              <a:t>The </a:t>
            </a:r>
            <a:r>
              <a:rPr lang="fr-FR" sz="2400" dirty="0" smtClean="0"/>
              <a:t>concepts </a:t>
            </a:r>
            <a:r>
              <a:rPr lang="fr-FR" sz="2400" dirty="0"/>
              <a:t>of </a:t>
            </a:r>
            <a:r>
              <a:rPr lang="fr-FR" sz="2400" dirty="0" err="1"/>
              <a:t>managing</a:t>
            </a:r>
            <a:r>
              <a:rPr lang="fr-FR" sz="2400" dirty="0"/>
              <a:t> a team by </a:t>
            </a:r>
            <a:r>
              <a:rPr lang="fr-FR" sz="2400" b="1" dirty="0" err="1"/>
              <a:t>presentism</a:t>
            </a:r>
            <a:r>
              <a:rPr lang="fr-FR" sz="2400" b="1" dirty="0"/>
              <a:t> or </a:t>
            </a:r>
            <a:r>
              <a:rPr lang="fr-FR" sz="2400" b="1" dirty="0" err="1"/>
              <a:t>virtually</a:t>
            </a:r>
            <a:r>
              <a:rPr lang="fr-FR" sz="2400" b="1" dirty="0"/>
              <a:t> </a:t>
            </a:r>
            <a:r>
              <a:rPr lang="fr-FR" sz="2400" dirty="0" smtClean="0"/>
              <a:t>are </a:t>
            </a:r>
            <a:r>
              <a:rPr lang="fr-FR" sz="2400" dirty="0" err="1"/>
              <a:t>based</a:t>
            </a:r>
            <a:r>
              <a:rPr lang="fr-FR" sz="2400" dirty="0"/>
              <a:t> on the </a:t>
            </a:r>
            <a:r>
              <a:rPr lang="fr-FR" sz="2400" dirty="0" err="1"/>
              <a:t>same</a:t>
            </a:r>
            <a:r>
              <a:rPr lang="fr-FR" sz="2400" dirty="0"/>
              <a:t> </a:t>
            </a:r>
            <a:r>
              <a:rPr lang="fr-FR" sz="2400" dirty="0" err="1"/>
              <a:t>foundation</a:t>
            </a:r>
            <a:r>
              <a:rPr lang="fr-FR" sz="2400" dirty="0"/>
              <a:t> </a:t>
            </a:r>
            <a:r>
              <a:rPr lang="fr-FR" sz="2400" dirty="0" err="1"/>
              <a:t>which</a:t>
            </a:r>
            <a:r>
              <a:rPr lang="fr-FR" sz="2400" dirty="0"/>
              <a:t> </a:t>
            </a:r>
            <a:r>
              <a:rPr lang="fr-FR" sz="2400" dirty="0" err="1"/>
              <a:t>is</a:t>
            </a:r>
            <a:r>
              <a:rPr lang="fr-FR" sz="2400" dirty="0"/>
              <a:t> </a:t>
            </a:r>
            <a:r>
              <a:rPr lang="fr-FR" sz="2400" dirty="0" err="1"/>
              <a:t>managing</a:t>
            </a:r>
            <a:r>
              <a:rPr lang="fr-FR" sz="2400" dirty="0"/>
              <a:t> performance by </a:t>
            </a:r>
            <a:r>
              <a:rPr lang="fr-FR" sz="2400" dirty="0" err="1"/>
              <a:t>results</a:t>
            </a:r>
            <a:r>
              <a:rPr lang="fr-FR" sz="2400" dirty="0"/>
              <a:t>. The system </a:t>
            </a:r>
            <a:r>
              <a:rPr lang="fr-FR" sz="2400" dirty="0" err="1"/>
              <a:t>currently</a:t>
            </a:r>
            <a:r>
              <a:rPr lang="fr-FR" sz="2400" dirty="0"/>
              <a:t> in place in the public service </a:t>
            </a:r>
            <a:r>
              <a:rPr lang="fr-FR" sz="2400" dirty="0" err="1"/>
              <a:t>helps</a:t>
            </a:r>
            <a:r>
              <a:rPr lang="fr-FR" sz="2400" dirty="0"/>
              <a:t> to </a:t>
            </a:r>
            <a:r>
              <a:rPr lang="fr-FR" sz="2400" dirty="0" err="1"/>
              <a:t>create</a:t>
            </a:r>
            <a:r>
              <a:rPr lang="fr-FR" sz="2400" dirty="0"/>
              <a:t> </a:t>
            </a:r>
            <a:r>
              <a:rPr lang="fr-FR" sz="2400" dirty="0" err="1"/>
              <a:t>clear</a:t>
            </a:r>
            <a:r>
              <a:rPr lang="fr-FR" sz="2400" dirty="0"/>
              <a:t> and </a:t>
            </a:r>
            <a:r>
              <a:rPr lang="fr-FR" sz="2400" dirty="0" smtClean="0"/>
              <a:t>SMART </a:t>
            </a:r>
            <a:r>
              <a:rPr lang="fr-FR" sz="2400" dirty="0"/>
              <a:t>objectives </a:t>
            </a:r>
            <a:r>
              <a:rPr lang="fr-FR" sz="2400" dirty="0" err="1"/>
              <a:t>with</a:t>
            </a:r>
            <a:r>
              <a:rPr lang="fr-FR" sz="2400" dirty="0"/>
              <a:t> </a:t>
            </a:r>
            <a:r>
              <a:rPr lang="fr-FR" sz="2400" dirty="0" err="1"/>
              <a:t>clear</a:t>
            </a:r>
            <a:r>
              <a:rPr lang="fr-FR" sz="2400" dirty="0"/>
              <a:t> </a:t>
            </a:r>
            <a:r>
              <a:rPr lang="fr-FR" sz="2400" dirty="0" err="1"/>
              <a:t>deliverables</a:t>
            </a:r>
            <a:r>
              <a:rPr lang="fr-FR" sz="2400" dirty="0"/>
              <a:t>, </a:t>
            </a:r>
            <a:r>
              <a:rPr lang="fr-FR" sz="2400" dirty="0" err="1"/>
              <a:t>outcomes</a:t>
            </a:r>
            <a:r>
              <a:rPr lang="fr-FR" sz="2400" dirty="0"/>
              <a:t> and standards. </a:t>
            </a:r>
            <a:r>
              <a:rPr lang="en-CA" sz="2400" b="1" dirty="0" smtClean="0"/>
              <a:t>The manager’s involvement with the team and the quality of his or her presence </a:t>
            </a:r>
            <a:r>
              <a:rPr lang="en-CA" sz="2400" dirty="0" smtClean="0"/>
              <a:t>greatly </a:t>
            </a:r>
            <a:r>
              <a:rPr lang="en-CA" sz="2400" dirty="0"/>
              <a:t>contribute to the team's success and inspire its members. </a:t>
            </a:r>
            <a:endParaRPr lang="en-CA" sz="2400" dirty="0" smtClean="0"/>
          </a:p>
        </p:txBody>
      </p:sp>
      <p:sp>
        <p:nvSpPr>
          <p:cNvPr id="7" name="TextBox 6"/>
          <p:cNvSpPr txBox="1"/>
          <p:nvPr/>
        </p:nvSpPr>
        <p:spPr>
          <a:xfrm>
            <a:off x="6604759" y="4029165"/>
            <a:ext cx="4910345" cy="1736646"/>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CA" sz="2400" dirty="0" smtClean="0"/>
              <a:t>Give yourself and your team some time to try new ways of working and develop the new skills that are required. Readjust if necessary!</a:t>
            </a:r>
            <a:endParaRPr lang="en-CA" sz="2400" dirty="0"/>
          </a:p>
        </p:txBody>
      </p:sp>
      <p:sp>
        <p:nvSpPr>
          <p:cNvPr id="8" name="Rectangle 7"/>
          <p:cNvSpPr/>
          <p:nvPr/>
        </p:nvSpPr>
        <p:spPr>
          <a:xfrm>
            <a:off x="508759" y="4029165"/>
            <a:ext cx="6096000" cy="1938992"/>
          </a:xfrm>
          <a:prstGeom prst="rect">
            <a:avLst/>
          </a:prstGeom>
        </p:spPr>
        <p:txBody>
          <a:bodyPr>
            <a:spAutoFit/>
          </a:bodyPr>
          <a:lstStyle/>
          <a:p>
            <a:r>
              <a:rPr lang="en-CA" sz="2400" dirty="0"/>
              <a:t>Even though </a:t>
            </a:r>
            <a:r>
              <a:rPr lang="en-CA" sz="2400" dirty="0" smtClean="0"/>
              <a:t>already-identified </a:t>
            </a:r>
            <a:r>
              <a:rPr lang="en-CA" sz="2400" dirty="0"/>
              <a:t>leadership skills are </a:t>
            </a:r>
            <a:r>
              <a:rPr lang="en-CA" sz="2400" dirty="0" smtClean="0"/>
              <a:t>necessary in </a:t>
            </a:r>
            <a:r>
              <a:rPr lang="en-CA" sz="2400" dirty="0"/>
              <a:t>a mobile team setting, </a:t>
            </a:r>
            <a:r>
              <a:rPr lang="en-CA" sz="2400" dirty="0" smtClean="0"/>
              <a:t>it is also required that a manager have specific </a:t>
            </a:r>
            <a:r>
              <a:rPr lang="en-CA" sz="2400" dirty="0"/>
              <a:t>methods and additional </a:t>
            </a:r>
            <a:r>
              <a:rPr lang="en-CA" sz="2400" dirty="0" smtClean="0"/>
              <a:t>communication skills in order to </a:t>
            </a:r>
            <a:r>
              <a:rPr lang="en-CA" sz="2400" dirty="0"/>
              <a:t>effectively manage a virtual </a:t>
            </a:r>
            <a:r>
              <a:rPr lang="en-CA" sz="2400" dirty="0" smtClean="0"/>
              <a:t>team.</a:t>
            </a:r>
            <a:endParaRPr lang="en-CA" sz="2400" dirty="0"/>
          </a:p>
        </p:txBody>
      </p:sp>
    </p:spTree>
    <p:extLst>
      <p:ext uri="{BB962C8B-B14F-4D97-AF65-F5344CB8AC3E}">
        <p14:creationId xmlns:p14="http://schemas.microsoft.com/office/powerpoint/2010/main" val="275590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p:cNvPicPr>
            <a:picLocks noGrp="1" noChangeAspect="1"/>
          </p:cNvPicPr>
          <p:nvPr>
            <p:ph type="pic" sz="quarter" idx="17"/>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67703" y="1338789"/>
            <a:ext cx="1353600" cy="1353600"/>
          </a:xfrm>
          <a:prstGeom prst="rect">
            <a:avLst/>
          </a:prstGeom>
          <a:noFill/>
          <a:ln>
            <a:noFill/>
          </a:ln>
        </p:spPr>
      </p:pic>
      <p:sp>
        <p:nvSpPr>
          <p:cNvPr id="28" name="Text Placeholder 27"/>
          <p:cNvSpPr>
            <a:spLocks noGrp="1"/>
          </p:cNvSpPr>
          <p:nvPr>
            <p:ph type="body" idx="19"/>
          </p:nvPr>
        </p:nvSpPr>
        <p:spPr/>
        <p:txBody>
          <a:bodyPr>
            <a:noAutofit/>
          </a:bodyPr>
          <a:lstStyle/>
          <a:p>
            <a:pPr algn="ctr"/>
            <a:r>
              <a:rPr lang="en-CA" dirty="0" smtClean="0"/>
              <a:t>Mobile within the workplace and teleworking</a:t>
            </a:r>
            <a:endParaRPr lang="en-CA" dirty="0"/>
          </a:p>
        </p:txBody>
      </p:sp>
      <p:sp>
        <p:nvSpPr>
          <p:cNvPr id="26" name="Content Placeholder 25"/>
          <p:cNvSpPr>
            <a:spLocks noGrp="1"/>
          </p:cNvSpPr>
          <p:nvPr>
            <p:ph idx="15"/>
          </p:nvPr>
        </p:nvSpPr>
        <p:spPr>
          <a:xfrm>
            <a:off x="4324349" y="3486137"/>
            <a:ext cx="3500438" cy="1870607"/>
          </a:xfrm>
        </p:spPr>
        <p:txBody>
          <a:bodyPr>
            <a:normAutofit/>
          </a:bodyPr>
          <a:lstStyle/>
          <a:p>
            <a:r>
              <a:rPr lang="en-CA" sz="1400" dirty="0" smtClean="0"/>
              <a:t>Employees can be mobile within the workplace and use various workpoints or areas</a:t>
            </a:r>
          </a:p>
          <a:p>
            <a:r>
              <a:rPr lang="en-CA" sz="1400" dirty="0" smtClean="0"/>
              <a:t>Employees have a set schedule of teleworking</a:t>
            </a:r>
            <a:endParaRPr lang="en-CA" sz="1400" dirty="0"/>
          </a:p>
        </p:txBody>
      </p:sp>
      <p:sp>
        <p:nvSpPr>
          <p:cNvPr id="29" name="Text Placeholder 28"/>
          <p:cNvSpPr>
            <a:spLocks noGrp="1"/>
          </p:cNvSpPr>
          <p:nvPr>
            <p:ph type="body" idx="20"/>
          </p:nvPr>
        </p:nvSpPr>
        <p:spPr/>
        <p:txBody>
          <a:bodyPr/>
          <a:lstStyle/>
          <a:p>
            <a:pPr algn="ctr"/>
            <a:r>
              <a:rPr lang="en-CA" dirty="0" smtClean="0"/>
              <a:t>Set schedule of teleworking</a:t>
            </a:r>
            <a:endParaRPr lang="en-CA" dirty="0"/>
          </a:p>
        </p:txBody>
      </p:sp>
      <p:sp>
        <p:nvSpPr>
          <p:cNvPr id="30" name="Content Placeholder 29"/>
          <p:cNvSpPr>
            <a:spLocks noGrp="1"/>
          </p:cNvSpPr>
          <p:nvPr>
            <p:ph idx="21"/>
          </p:nvPr>
        </p:nvSpPr>
        <p:spPr>
          <a:xfrm>
            <a:off x="508759" y="3486137"/>
            <a:ext cx="3500438" cy="1487760"/>
          </a:xfrm>
        </p:spPr>
        <p:txBody>
          <a:bodyPr>
            <a:normAutofit/>
          </a:bodyPr>
          <a:lstStyle/>
          <a:p>
            <a:r>
              <a:rPr lang="en-CA" sz="1400" dirty="0" smtClean="0"/>
              <a:t>Employees have a set schedule of teleworking</a:t>
            </a:r>
          </a:p>
          <a:p>
            <a:endParaRPr lang="en-CA" sz="1400" dirty="0" smtClean="0"/>
          </a:p>
        </p:txBody>
      </p:sp>
      <p:sp>
        <p:nvSpPr>
          <p:cNvPr id="31" name="Text Placeholder 30"/>
          <p:cNvSpPr>
            <a:spLocks noGrp="1"/>
          </p:cNvSpPr>
          <p:nvPr>
            <p:ph type="body" idx="22"/>
          </p:nvPr>
        </p:nvSpPr>
        <p:spPr/>
        <p:txBody>
          <a:bodyPr/>
          <a:lstStyle/>
          <a:p>
            <a:pPr algn="ctr"/>
            <a:r>
              <a:rPr lang="en-CA" dirty="0" smtClean="0"/>
              <a:t>Highly mobile</a:t>
            </a:r>
            <a:endParaRPr lang="en-CA" dirty="0"/>
          </a:p>
        </p:txBody>
      </p:sp>
      <p:sp>
        <p:nvSpPr>
          <p:cNvPr id="32" name="Content Placeholder 31"/>
          <p:cNvSpPr>
            <a:spLocks noGrp="1"/>
          </p:cNvSpPr>
          <p:nvPr>
            <p:ph idx="23"/>
          </p:nvPr>
        </p:nvSpPr>
        <p:spPr>
          <a:xfrm>
            <a:off x="8112577" y="3480317"/>
            <a:ext cx="3402527" cy="1870607"/>
          </a:xfrm>
        </p:spPr>
        <p:txBody>
          <a:bodyPr>
            <a:normAutofit/>
          </a:bodyPr>
          <a:lstStyle/>
          <a:p>
            <a:r>
              <a:rPr lang="en-CA" sz="1400" dirty="0" smtClean="0"/>
              <a:t>Location of work depends on agenda</a:t>
            </a:r>
          </a:p>
          <a:p>
            <a:r>
              <a:rPr lang="en-CA" sz="1400" dirty="0" smtClean="0"/>
              <a:t>Working from various locations and workpoints</a:t>
            </a:r>
          </a:p>
          <a:p>
            <a:r>
              <a:rPr lang="en-CA" sz="1400" dirty="0" smtClean="0"/>
              <a:t>Avid users of technological tools</a:t>
            </a:r>
          </a:p>
          <a:p>
            <a:r>
              <a:rPr lang="en-CA" sz="1400" dirty="0" smtClean="0"/>
              <a:t>Employees have a paperless office</a:t>
            </a:r>
          </a:p>
          <a:p>
            <a:endParaRPr lang="en-CA" sz="1400" dirty="0"/>
          </a:p>
        </p:txBody>
      </p:sp>
      <p:sp>
        <p:nvSpPr>
          <p:cNvPr id="2" name="Title 1"/>
          <p:cNvSpPr>
            <a:spLocks noGrp="1"/>
          </p:cNvSpPr>
          <p:nvPr>
            <p:ph type="title"/>
          </p:nvPr>
        </p:nvSpPr>
        <p:spPr/>
        <p:txBody>
          <a:bodyPr/>
          <a:lstStyle/>
          <a:p>
            <a:r>
              <a:rPr lang="en-CA" dirty="0" smtClean="0"/>
              <a:t>Different levels of mobility</a:t>
            </a:r>
            <a:endParaRPr lang="en-CA" dirty="0"/>
          </a:p>
        </p:txBody>
      </p:sp>
      <p:pic>
        <p:nvPicPr>
          <p:cNvPr id="36" name="Picture Placeholder 33"/>
          <p:cNvPicPr>
            <a:picLocks noGrp="1" noChangeAspect="1"/>
          </p:cNvPicPr>
          <p:nvPr>
            <p:ph type="pic" sz="quarter" idx="17"/>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11931" y="1371778"/>
            <a:ext cx="1353600" cy="1353600"/>
          </a:xfrm>
          <a:prstGeom prst="rect">
            <a:avLst/>
          </a:prstGeom>
          <a:noFill/>
          <a:ln>
            <a:noFill/>
          </a:ln>
        </p:spPr>
      </p:pic>
      <p:sp>
        <p:nvSpPr>
          <p:cNvPr id="3" name="TextBox 2"/>
          <p:cNvSpPr txBox="1"/>
          <p:nvPr/>
        </p:nvSpPr>
        <p:spPr>
          <a:xfrm>
            <a:off x="5307108" y="807431"/>
            <a:ext cx="5302247" cy="307777"/>
          </a:xfrm>
          <a:prstGeom prst="rect">
            <a:avLst/>
          </a:prstGeom>
          <a:noFill/>
        </p:spPr>
        <p:txBody>
          <a:bodyPr wrap="square" rtlCol="0">
            <a:spAutoFit/>
          </a:bodyPr>
          <a:lstStyle/>
          <a:p>
            <a:r>
              <a:rPr lang="en-CA" sz="1400" i="1" dirty="0" smtClean="0"/>
              <a:t>A telework agreement should always be in place</a:t>
            </a:r>
            <a:endParaRPr lang="en-CA" sz="1400" i="1"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454" y="1473341"/>
            <a:ext cx="1219048" cy="1219048"/>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986" y="1506330"/>
            <a:ext cx="1219048" cy="1219048"/>
          </a:xfrm>
          <a:prstGeom prst="rect">
            <a:avLst/>
          </a:prstGeom>
        </p:spPr>
      </p:pic>
    </p:spTree>
    <p:extLst>
      <p:ext uri="{BB962C8B-B14F-4D97-AF65-F5344CB8AC3E}">
        <p14:creationId xmlns:p14="http://schemas.microsoft.com/office/powerpoint/2010/main" val="159761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Shared Services Canada–</a:t>
            </a:r>
            <a:r>
              <a:rPr lang="en-CA" dirty="0" smtClean="0">
                <a:solidFill>
                  <a:schemeClr val="tx2"/>
                </a:solidFill>
              </a:rPr>
              <a:t>highly mobile workforce</a:t>
            </a:r>
            <a:endParaRPr lang="en-CA" dirty="0">
              <a:solidFill>
                <a:schemeClr val="tx2"/>
              </a:solidFill>
            </a:endParaRPr>
          </a:p>
        </p:txBody>
      </p:sp>
      <p:sp>
        <p:nvSpPr>
          <p:cNvPr id="3" name="TextBox 2"/>
          <p:cNvSpPr txBox="1"/>
          <p:nvPr/>
        </p:nvSpPr>
        <p:spPr>
          <a:xfrm>
            <a:off x="617941" y="1671580"/>
            <a:ext cx="3576660" cy="4801314"/>
          </a:xfrm>
          <a:prstGeom prst="rect">
            <a:avLst/>
          </a:prstGeom>
          <a:noFill/>
        </p:spPr>
        <p:txBody>
          <a:bodyPr wrap="square" rtlCol="0">
            <a:spAutoFit/>
          </a:bodyPr>
          <a:lstStyle/>
          <a:p>
            <a:r>
              <a:rPr lang="en-CA" b="1" dirty="0" smtClean="0"/>
              <a:t>What is a virtual management </a:t>
            </a:r>
            <a:r>
              <a:rPr lang="en-CA" b="1" dirty="0"/>
              <a:t>t</a:t>
            </a:r>
            <a:r>
              <a:rPr lang="en-CA" b="1" dirty="0" smtClean="0"/>
              <a:t>oolkit?</a:t>
            </a:r>
          </a:p>
          <a:p>
            <a:pPr marL="285750" indent="-285750">
              <a:buFont typeface="Arial" panose="020B0604020202020204" pitchFamily="34" charset="0"/>
              <a:buChar char="•"/>
            </a:pPr>
            <a:r>
              <a:rPr lang="en-CA" dirty="0"/>
              <a:t>C</a:t>
            </a:r>
            <a:r>
              <a:rPr lang="en-CA" dirty="0" smtClean="0"/>
              <a:t>ompilation </a:t>
            </a:r>
            <a:r>
              <a:rPr lang="en-CA" dirty="0"/>
              <a:t>of tools for </a:t>
            </a:r>
            <a:r>
              <a:rPr lang="en-CA" dirty="0" smtClean="0"/>
              <a:t>managers</a:t>
            </a:r>
          </a:p>
          <a:p>
            <a:pPr marL="285750" indent="-285750">
              <a:buFont typeface="Arial" panose="020B0604020202020204" pitchFamily="34" charset="0"/>
              <a:buChar char="•"/>
            </a:pPr>
            <a:r>
              <a:rPr lang="en-CA" dirty="0" smtClean="0"/>
              <a:t>Determines </a:t>
            </a:r>
            <a:r>
              <a:rPr lang="en-CA" dirty="0"/>
              <a:t>what best suits your </a:t>
            </a:r>
            <a:r>
              <a:rPr lang="en-CA" dirty="0" smtClean="0"/>
              <a:t>situation</a:t>
            </a:r>
          </a:p>
          <a:p>
            <a:pPr marL="285750" indent="-285750">
              <a:buFont typeface="Arial" panose="020B0604020202020204" pitchFamily="34" charset="0"/>
              <a:buChar char="•"/>
            </a:pPr>
            <a:r>
              <a:rPr lang="en-CA" dirty="0" smtClean="0"/>
              <a:t>Toolkit needs to be adjusted based on:</a:t>
            </a:r>
          </a:p>
          <a:p>
            <a:pPr marL="742950" lvl="1" indent="-285750">
              <a:buFont typeface="Arial" panose="020B0604020202020204" pitchFamily="34" charset="0"/>
              <a:buChar char="•"/>
            </a:pPr>
            <a:r>
              <a:rPr lang="en-CA" dirty="0" smtClean="0"/>
              <a:t>team's maturity</a:t>
            </a:r>
          </a:p>
          <a:p>
            <a:pPr marL="742950" lvl="1" indent="-285750">
              <a:buFont typeface="Arial" panose="020B0604020202020204" pitchFamily="34" charset="0"/>
              <a:buChar char="•"/>
            </a:pPr>
            <a:r>
              <a:rPr lang="en-CA" dirty="0" smtClean="0"/>
              <a:t>knowledge </a:t>
            </a:r>
            <a:r>
              <a:rPr lang="en-CA" dirty="0"/>
              <a:t>of telecommunications and email </a:t>
            </a:r>
            <a:r>
              <a:rPr lang="en-CA" dirty="0" smtClean="0"/>
              <a:t>etiquette</a:t>
            </a:r>
          </a:p>
          <a:p>
            <a:pPr marL="742950" lvl="1" indent="-285750">
              <a:buFont typeface="Arial" panose="020B0604020202020204" pitchFamily="34" charset="0"/>
              <a:buChar char="•"/>
            </a:pPr>
            <a:r>
              <a:rPr lang="en-CA" dirty="0" smtClean="0"/>
              <a:t>personal </a:t>
            </a:r>
            <a:r>
              <a:rPr lang="en-CA" dirty="0"/>
              <a:t>qualities of team </a:t>
            </a:r>
            <a:r>
              <a:rPr lang="en-CA" dirty="0" smtClean="0"/>
              <a:t>members</a:t>
            </a:r>
          </a:p>
          <a:p>
            <a:pPr marL="742950" lvl="1" indent="-285750">
              <a:buFont typeface="Arial" panose="020B0604020202020204" pitchFamily="34" charset="0"/>
              <a:buChar char="•"/>
            </a:pPr>
            <a:r>
              <a:rPr lang="en-CA" dirty="0" smtClean="0"/>
              <a:t>management </a:t>
            </a:r>
            <a:r>
              <a:rPr lang="en-CA" dirty="0"/>
              <a:t>style and </a:t>
            </a:r>
            <a:r>
              <a:rPr lang="en-CA" dirty="0" smtClean="0"/>
              <a:t>personality</a:t>
            </a:r>
          </a:p>
          <a:p>
            <a:endParaRPr lang="en-CA" dirty="0"/>
          </a:p>
        </p:txBody>
      </p:sp>
      <p:sp>
        <p:nvSpPr>
          <p:cNvPr id="4" name="Rounded Rectangle 3"/>
          <p:cNvSpPr/>
          <p:nvPr/>
        </p:nvSpPr>
        <p:spPr>
          <a:xfrm>
            <a:off x="4599295" y="1526205"/>
            <a:ext cx="7165075" cy="4392692"/>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CA" b="1" dirty="0" smtClean="0"/>
              <a:t>Toolkit</a:t>
            </a:r>
          </a:p>
          <a:p>
            <a:pPr marL="285750" indent="-285750">
              <a:buFont typeface="Arial" panose="020B0604020202020204" pitchFamily="34" charset="0"/>
              <a:buChar char="•"/>
            </a:pPr>
            <a:r>
              <a:rPr lang="en-CA" dirty="0" smtClean="0"/>
              <a:t>Understanding </a:t>
            </a:r>
            <a:r>
              <a:rPr lang="en-CA" dirty="0"/>
              <a:t>v</a:t>
            </a:r>
            <a:r>
              <a:rPr lang="en-CA" dirty="0" smtClean="0"/>
              <a:t>irtual </a:t>
            </a:r>
            <a:r>
              <a:rPr lang="en-CA" dirty="0"/>
              <a:t>m</a:t>
            </a:r>
            <a:r>
              <a:rPr lang="en-CA" dirty="0" smtClean="0"/>
              <a:t>anagement</a:t>
            </a:r>
            <a:endParaRPr lang="en-CA" dirty="0"/>
          </a:p>
          <a:p>
            <a:pPr marL="285750" indent="-285750">
              <a:buFont typeface="Arial" panose="020B0604020202020204" pitchFamily="34" charset="0"/>
              <a:buChar char="•"/>
            </a:pPr>
            <a:r>
              <a:rPr lang="en-CA" dirty="0"/>
              <a:t>Organizing </a:t>
            </a:r>
            <a:r>
              <a:rPr lang="en-CA" dirty="0" smtClean="0"/>
              <a:t>remote </a:t>
            </a:r>
            <a:r>
              <a:rPr lang="en-CA" dirty="0"/>
              <a:t>m</a:t>
            </a:r>
            <a:r>
              <a:rPr lang="en-CA" dirty="0" smtClean="0"/>
              <a:t>anagement</a:t>
            </a:r>
            <a:endParaRPr lang="en-CA" dirty="0"/>
          </a:p>
          <a:p>
            <a:pPr marL="285750" indent="-285750">
              <a:buFont typeface="Arial" panose="020B0604020202020204" pitchFamily="34" charset="0"/>
              <a:buChar char="•"/>
            </a:pPr>
            <a:r>
              <a:rPr lang="en-CA" dirty="0"/>
              <a:t>Mobilizing and </a:t>
            </a:r>
            <a:r>
              <a:rPr lang="en-CA" dirty="0" smtClean="0"/>
              <a:t>supporting </a:t>
            </a:r>
            <a:r>
              <a:rPr lang="en-CA" dirty="0"/>
              <a:t>t</a:t>
            </a:r>
            <a:r>
              <a:rPr lang="en-CA" dirty="0" smtClean="0"/>
              <a:t>eams</a:t>
            </a:r>
            <a:endParaRPr lang="en-CA" dirty="0"/>
          </a:p>
          <a:p>
            <a:pPr marL="285750" indent="-285750">
              <a:buFont typeface="Arial" panose="020B0604020202020204" pitchFamily="34" charset="0"/>
              <a:buChar char="•"/>
            </a:pPr>
            <a:r>
              <a:rPr lang="en-CA" dirty="0"/>
              <a:t>Managing, </a:t>
            </a:r>
            <a:r>
              <a:rPr lang="en-CA" dirty="0" smtClean="0"/>
              <a:t>supervising </a:t>
            </a:r>
            <a:r>
              <a:rPr lang="en-CA" dirty="0"/>
              <a:t>and </a:t>
            </a:r>
            <a:r>
              <a:rPr lang="en-CA" dirty="0" smtClean="0"/>
              <a:t>following-up</a:t>
            </a:r>
            <a:endParaRPr lang="en-CA" dirty="0"/>
          </a:p>
          <a:p>
            <a:pPr marL="285750" indent="-285750">
              <a:buFont typeface="Arial" panose="020B0604020202020204" pitchFamily="34" charset="0"/>
              <a:buChar char="•"/>
            </a:pPr>
            <a:r>
              <a:rPr lang="en-CA" dirty="0"/>
              <a:t>Telework </a:t>
            </a:r>
            <a:r>
              <a:rPr lang="en-CA" dirty="0" smtClean="0"/>
              <a:t>guide</a:t>
            </a:r>
            <a:endParaRPr lang="en-CA" dirty="0"/>
          </a:p>
          <a:p>
            <a:pPr marL="285750" indent="-285750">
              <a:buFont typeface="Arial" panose="020B0604020202020204" pitchFamily="34" charset="0"/>
              <a:buChar char="•"/>
            </a:pPr>
            <a:r>
              <a:rPr lang="en-CA" dirty="0"/>
              <a:t>Managing </a:t>
            </a:r>
            <a:r>
              <a:rPr lang="en-CA" dirty="0" smtClean="0"/>
              <a:t>virtually–Four </a:t>
            </a:r>
            <a:r>
              <a:rPr lang="en-CA" dirty="0"/>
              <a:t>ways to overcome the challenges of long-distance leadership</a:t>
            </a:r>
          </a:p>
          <a:p>
            <a:pPr marL="285750" indent="-285750">
              <a:buFont typeface="Arial" panose="020B0604020202020204" pitchFamily="34" charset="0"/>
              <a:buChar char="•"/>
            </a:pPr>
            <a:r>
              <a:rPr lang="en-CA" dirty="0"/>
              <a:t>GCconnex working group</a:t>
            </a:r>
          </a:p>
          <a:p>
            <a:pPr marL="285750" indent="-285750">
              <a:buFont typeface="Arial" panose="020B0604020202020204" pitchFamily="34" charset="0"/>
              <a:buChar char="•"/>
            </a:pPr>
            <a:r>
              <a:rPr lang="en-CA" dirty="0"/>
              <a:t>Virtual </a:t>
            </a:r>
            <a:r>
              <a:rPr lang="en-CA" dirty="0" smtClean="0"/>
              <a:t>web </a:t>
            </a:r>
            <a:r>
              <a:rPr lang="en-CA" dirty="0"/>
              <a:t>m</a:t>
            </a:r>
            <a:r>
              <a:rPr lang="en-CA" dirty="0" smtClean="0"/>
              <a:t>eeting </a:t>
            </a:r>
            <a:r>
              <a:rPr lang="en-CA" dirty="0"/>
              <a:t>t</a:t>
            </a:r>
            <a:r>
              <a:rPr lang="en-CA" dirty="0" smtClean="0"/>
              <a:t>ips</a:t>
            </a:r>
            <a:r>
              <a:rPr lang="en-CA" dirty="0"/>
              <a:t>, </a:t>
            </a:r>
            <a:r>
              <a:rPr lang="en-CA" dirty="0" smtClean="0"/>
              <a:t>tricks </a:t>
            </a:r>
            <a:r>
              <a:rPr lang="en-CA" dirty="0"/>
              <a:t>and </a:t>
            </a:r>
            <a:r>
              <a:rPr lang="en-CA" dirty="0" smtClean="0"/>
              <a:t>best </a:t>
            </a:r>
            <a:r>
              <a:rPr lang="en-CA" dirty="0"/>
              <a:t>p</a:t>
            </a:r>
            <a:r>
              <a:rPr lang="en-CA" dirty="0" smtClean="0"/>
              <a:t>ractices</a:t>
            </a:r>
            <a:endParaRPr lang="en-CA" dirty="0"/>
          </a:p>
          <a:p>
            <a:pPr marL="285750" indent="-285750">
              <a:buFont typeface="Arial" panose="020B0604020202020204" pitchFamily="34" charset="0"/>
              <a:buChar char="•"/>
            </a:pPr>
            <a:r>
              <a:rPr lang="en-CA" dirty="0"/>
              <a:t>Faculty of Management and </a:t>
            </a:r>
            <a:r>
              <a:rPr lang="en-CA" dirty="0" smtClean="0"/>
              <a:t>Administration–Virtual management</a:t>
            </a:r>
            <a:endParaRPr lang="en-CA" dirty="0"/>
          </a:p>
          <a:p>
            <a:pPr marL="285750" indent="-285750">
              <a:buFont typeface="Arial" panose="020B0604020202020204" pitchFamily="34" charset="0"/>
              <a:buChar char="•"/>
            </a:pPr>
            <a:r>
              <a:rPr lang="en-CA" dirty="0"/>
              <a:t>Occupational Health and Safety </a:t>
            </a:r>
            <a:r>
              <a:rPr lang="en-CA" dirty="0" smtClean="0"/>
              <a:t>considerations </a:t>
            </a:r>
            <a:r>
              <a:rPr lang="en-CA" dirty="0"/>
              <a:t>for </a:t>
            </a:r>
            <a:r>
              <a:rPr lang="en-CA" dirty="0" smtClean="0"/>
              <a:t>managing </a:t>
            </a:r>
            <a:r>
              <a:rPr lang="en-CA" dirty="0"/>
              <a:t>and/or </a:t>
            </a:r>
            <a:r>
              <a:rPr lang="en-CA" dirty="0" smtClean="0"/>
              <a:t>supervising </a:t>
            </a:r>
            <a:r>
              <a:rPr lang="en-CA" dirty="0"/>
              <a:t>m</a:t>
            </a:r>
            <a:r>
              <a:rPr lang="en-CA" dirty="0" smtClean="0"/>
              <a:t>obile </a:t>
            </a:r>
            <a:r>
              <a:rPr lang="en-CA" dirty="0"/>
              <a:t>w</a:t>
            </a:r>
            <a:r>
              <a:rPr lang="en-CA" dirty="0" smtClean="0"/>
              <a:t>orkers </a:t>
            </a:r>
            <a:r>
              <a:rPr lang="en-CA" dirty="0"/>
              <a:t>and </a:t>
            </a:r>
            <a:r>
              <a:rPr lang="en-CA" dirty="0" smtClean="0"/>
              <a:t>virtual </a:t>
            </a:r>
            <a:r>
              <a:rPr lang="en-CA" dirty="0"/>
              <a:t>t</a:t>
            </a:r>
            <a:r>
              <a:rPr lang="en-CA" dirty="0" smtClean="0"/>
              <a:t>eam</a:t>
            </a:r>
            <a:endParaRPr lang="en-CA" dirty="0"/>
          </a:p>
          <a:p>
            <a:pPr marL="285750" indent="-285750">
              <a:buFont typeface="Arial" panose="020B0604020202020204" pitchFamily="34" charset="0"/>
              <a:buChar char="•"/>
            </a:pPr>
            <a:r>
              <a:rPr lang="en-CA" dirty="0"/>
              <a:t>Telework–Occupational Health and Safety Inspection </a:t>
            </a:r>
            <a:r>
              <a:rPr lang="en-CA" dirty="0" smtClean="0"/>
              <a:t>Checklist</a:t>
            </a:r>
            <a:endParaRPr lang="en-CA" dirty="0"/>
          </a:p>
        </p:txBody>
      </p:sp>
      <p:sp>
        <p:nvSpPr>
          <p:cNvPr id="5" name="Rectangle 4"/>
          <p:cNvSpPr/>
          <p:nvPr/>
        </p:nvSpPr>
        <p:spPr>
          <a:xfrm>
            <a:off x="4720925" y="6059215"/>
            <a:ext cx="7254240" cy="276999"/>
          </a:xfrm>
          <a:prstGeom prst="rect">
            <a:avLst/>
          </a:prstGeom>
        </p:spPr>
        <p:txBody>
          <a:bodyPr wrap="square">
            <a:spAutoFit/>
          </a:bodyPr>
          <a:lstStyle/>
          <a:p>
            <a:r>
              <a:rPr lang="en-CA" sz="1200" i="1" dirty="0"/>
              <a:t>Toolkit inspired </a:t>
            </a:r>
            <a:r>
              <a:rPr lang="en-CA" sz="1200" i="1" dirty="0" smtClean="0"/>
              <a:t>by Shared Services </a:t>
            </a:r>
            <a:r>
              <a:rPr lang="en-CA" sz="1200" i="1" dirty="0"/>
              <a:t>Canada V</a:t>
            </a:r>
            <a:r>
              <a:rPr lang="en-CA" sz="1200" i="1" dirty="0" smtClean="0"/>
              <a:t>irtual </a:t>
            </a:r>
            <a:r>
              <a:rPr lang="en-CA" sz="1200" i="1" dirty="0"/>
              <a:t>Management: Managers' guide and tools.</a:t>
            </a:r>
          </a:p>
        </p:txBody>
      </p:sp>
      <p:sp>
        <p:nvSpPr>
          <p:cNvPr id="6" name="Oval 5"/>
          <p:cNvSpPr/>
          <p:nvPr/>
        </p:nvSpPr>
        <p:spPr>
          <a:xfrm>
            <a:off x="10190473" y="1508215"/>
            <a:ext cx="1464715" cy="519351"/>
          </a:xfrm>
          <a:prstGeom prst="ellipse">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CA" dirty="0" smtClean="0"/>
              <a:t>Example </a:t>
            </a:r>
            <a:endParaRPr lang="en-CA" dirty="0"/>
          </a:p>
        </p:txBody>
      </p:sp>
    </p:spTree>
    <p:extLst>
      <p:ext uri="{BB962C8B-B14F-4D97-AF65-F5344CB8AC3E}">
        <p14:creationId xmlns:p14="http://schemas.microsoft.com/office/powerpoint/2010/main" val="339385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264258"/>
            <a:ext cx="11260029" cy="1005683"/>
          </a:xfrm>
        </p:spPr>
        <p:txBody>
          <a:bodyPr>
            <a:normAutofit fontScale="90000"/>
          </a:bodyPr>
          <a:lstStyle/>
          <a:p>
            <a:r>
              <a:rPr lang="en-CA" dirty="0" smtClean="0"/>
              <a:t>EXAMPLE: </a:t>
            </a:r>
            <a:br>
              <a:rPr lang="en-CA" dirty="0" smtClean="0"/>
            </a:br>
            <a:r>
              <a:rPr lang="en-CA" dirty="0" smtClean="0"/>
              <a:t>Public Services and Procurement Canada, Science Portfolio Team– </a:t>
            </a:r>
            <a:r>
              <a:rPr lang="en-CA" dirty="0">
                <a:solidFill>
                  <a:schemeClr val="tx2"/>
                </a:solidFill>
              </a:rPr>
              <a:t>highly mobile workforce</a:t>
            </a:r>
            <a:endParaRPr lang="en-CA" dirty="0"/>
          </a:p>
        </p:txBody>
      </p:sp>
      <p:sp>
        <p:nvSpPr>
          <p:cNvPr id="3" name="Rounded Rectangle 2"/>
          <p:cNvSpPr/>
          <p:nvPr/>
        </p:nvSpPr>
        <p:spPr>
          <a:xfrm>
            <a:off x="5709920" y="1556544"/>
            <a:ext cx="5805184" cy="4597003"/>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CA" sz="2400" b="1" dirty="0"/>
              <a:t>Team </a:t>
            </a:r>
            <a:r>
              <a:rPr lang="en-CA" sz="2400" b="1" dirty="0" smtClean="0"/>
              <a:t>charter</a:t>
            </a:r>
            <a:endParaRPr lang="en-CA" sz="2400" b="1" dirty="0"/>
          </a:p>
          <a:p>
            <a:r>
              <a:rPr lang="en-CA" sz="2400" dirty="0"/>
              <a:t>A team </a:t>
            </a:r>
            <a:r>
              <a:rPr lang="en-CA" sz="2400" dirty="0" smtClean="0"/>
              <a:t>charter </a:t>
            </a:r>
            <a:r>
              <a:rPr lang="en-CA" sz="2400" dirty="0"/>
              <a:t>is the outcome of the team's agreement rather than a set of strictly established policies and rules. This agreement lays the ground work for the team's development, allowing the charter to evolve in parallel with the team, responding to its members' concerns, needs and expectations. For this reason, the charter needs to be updated periodically.</a:t>
            </a:r>
          </a:p>
        </p:txBody>
      </p:sp>
      <p:sp>
        <p:nvSpPr>
          <p:cNvPr id="4" name="TextBox 3"/>
          <p:cNvSpPr txBox="1"/>
          <p:nvPr/>
        </p:nvSpPr>
        <p:spPr>
          <a:xfrm>
            <a:off x="792480" y="2593473"/>
            <a:ext cx="4185920" cy="3139321"/>
          </a:xfrm>
          <a:prstGeom prst="rect">
            <a:avLst/>
          </a:prstGeom>
          <a:noFill/>
        </p:spPr>
        <p:txBody>
          <a:bodyPr wrap="square" rtlCol="0">
            <a:spAutoFit/>
          </a:bodyPr>
          <a:lstStyle/>
          <a:p>
            <a:pPr marL="285750" indent="-285750">
              <a:buFont typeface="Arial" panose="020B0604020202020204" pitchFamily="34" charset="0"/>
              <a:buChar char="•"/>
            </a:pPr>
            <a:r>
              <a:rPr lang="en-CA" dirty="0" smtClean="0"/>
              <a:t>Team of 20 (1 DG, 2 support admin. staff, 17 analysts)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smtClean="0"/>
              <a:t>Went fully mobile in December 2018</a:t>
            </a:r>
          </a:p>
          <a:p>
            <a:endParaRPr lang="en-CA" dirty="0" smtClean="0"/>
          </a:p>
          <a:p>
            <a:pPr marL="285750" indent="-285750">
              <a:buFont typeface="Arial" panose="020B0604020202020204" pitchFamily="34" charset="0"/>
              <a:buChar char="•"/>
            </a:pPr>
            <a:r>
              <a:rPr lang="en-CA" dirty="0" smtClean="0"/>
              <a:t>Team developed a team charter</a:t>
            </a:r>
          </a:p>
          <a:p>
            <a:endParaRPr lang="en-CA" dirty="0" smtClean="0"/>
          </a:p>
          <a:p>
            <a:pPr marL="285750" indent="-285750">
              <a:buFont typeface="Arial" panose="020B0604020202020204" pitchFamily="34" charset="0"/>
              <a:buChar char="•"/>
            </a:pPr>
            <a:r>
              <a:rPr lang="en-CA" dirty="0" smtClean="0"/>
              <a:t>Workshop provided before going mobile</a:t>
            </a:r>
          </a:p>
          <a:p>
            <a:endParaRPr lang="en-CA" dirty="0"/>
          </a:p>
          <a:p>
            <a:endParaRPr lang="en-CA" dirty="0"/>
          </a:p>
        </p:txBody>
      </p:sp>
      <p:sp>
        <p:nvSpPr>
          <p:cNvPr id="6" name="Oval 5"/>
          <p:cNvSpPr/>
          <p:nvPr/>
        </p:nvSpPr>
        <p:spPr>
          <a:xfrm>
            <a:off x="8146618" y="1412355"/>
            <a:ext cx="3368486" cy="519351"/>
          </a:xfrm>
          <a:prstGeom prst="ellipse">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CA" dirty="0" smtClean="0"/>
              <a:t>Example, see annex A</a:t>
            </a:r>
          </a:p>
        </p:txBody>
      </p:sp>
    </p:spTree>
    <p:extLst>
      <p:ext uri="{BB962C8B-B14F-4D97-AF65-F5344CB8AC3E}">
        <p14:creationId xmlns:p14="http://schemas.microsoft.com/office/powerpoint/2010/main" val="386349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3"/>
          </p:nvPr>
        </p:nvSpPr>
        <p:spPr>
          <a:xfrm>
            <a:off x="518605" y="507175"/>
            <a:ext cx="7151830" cy="687513"/>
          </a:xfrm>
        </p:spPr>
        <p:txBody>
          <a:bodyPr/>
          <a:lstStyle/>
          <a:p>
            <a:r>
              <a:rPr lang="en-CA" sz="2800" dirty="0" smtClean="0">
                <a:solidFill>
                  <a:schemeClr val="accent5"/>
                </a:solidFill>
              </a:rPr>
              <a:t>The recipe for effective mobile working</a:t>
            </a:r>
            <a:endParaRPr lang="en-CA" sz="2800" dirty="0">
              <a:solidFill>
                <a:schemeClr val="accent5"/>
              </a:solidFill>
            </a:endParaRPr>
          </a:p>
        </p:txBody>
      </p:sp>
      <p:graphicFrame>
        <p:nvGraphicFramePr>
          <p:cNvPr id="3" name="Table 2"/>
          <p:cNvGraphicFramePr>
            <a:graphicFrameLocks noGrp="1"/>
          </p:cNvGraphicFramePr>
          <p:nvPr>
            <p:extLst/>
          </p:nvPr>
        </p:nvGraphicFramePr>
        <p:xfrm>
          <a:off x="518605" y="1194688"/>
          <a:ext cx="11006344" cy="4605868"/>
        </p:xfrm>
        <a:graphic>
          <a:graphicData uri="http://schemas.openxmlformats.org/drawingml/2006/table">
            <a:tbl>
              <a:tblPr firstRow="1" bandRow="1">
                <a:tableStyleId>{2D5ABB26-0587-4C30-8999-92F81FD0307C}</a:tableStyleId>
              </a:tblPr>
              <a:tblGrid>
                <a:gridCol w="2751586"/>
                <a:gridCol w="2751586"/>
                <a:gridCol w="2751586"/>
                <a:gridCol w="2751586"/>
              </a:tblGrid>
              <a:tr h="2302934">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400" b="0" dirty="0" smtClean="0">
                          <a:solidFill>
                            <a:schemeClr val="bg1"/>
                          </a:solidFill>
                        </a:rPr>
                        <a:t>Set goals</a:t>
                      </a:r>
                      <a:r>
                        <a:rPr lang="en-CA" sz="2400" b="0" baseline="0" dirty="0" smtClean="0">
                          <a:solidFill>
                            <a:schemeClr val="bg1"/>
                          </a:solidFill>
                        </a:rPr>
                        <a:t> and objectives</a:t>
                      </a:r>
                      <a:endParaRPr lang="en-CA" sz="2400" b="0"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400" b="0" dirty="0" smtClean="0">
                          <a:solidFill>
                            <a:schemeClr val="bg1"/>
                          </a:solidFill>
                        </a:rPr>
                        <a:t>Develop effective patterns of communication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lgn="ctr">
                        <a:buFont typeface="+mj-lt"/>
                        <a:buNone/>
                      </a:pPr>
                      <a:r>
                        <a:rPr lang="en-CA" sz="2400" b="0" dirty="0" smtClean="0">
                          <a:solidFill>
                            <a:schemeClr val="bg1"/>
                          </a:solidFill>
                        </a:rPr>
                        <a:t>Ensure you</a:t>
                      </a:r>
                      <a:r>
                        <a:rPr lang="en-CA" sz="2400" b="0" baseline="0" dirty="0" smtClean="0">
                          <a:solidFill>
                            <a:schemeClr val="bg1"/>
                          </a:solidFill>
                        </a:rPr>
                        <a:t> and your team have the skills and abilities to be mobile</a:t>
                      </a:r>
                      <a:endParaRPr lang="en-CA" sz="24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lgn="ctr">
                        <a:buFont typeface="+mj-lt"/>
                        <a:buNone/>
                      </a:pPr>
                      <a:r>
                        <a:rPr lang="en-CA" sz="2400" b="0" dirty="0" smtClean="0">
                          <a:solidFill>
                            <a:schemeClr val="bg1"/>
                          </a:solidFill>
                        </a:rPr>
                        <a:t>Meet</a:t>
                      </a:r>
                      <a:r>
                        <a:rPr lang="en-CA" sz="2400" b="0" baseline="0" dirty="0" smtClean="0">
                          <a:solidFill>
                            <a:schemeClr val="bg1"/>
                          </a:solidFill>
                        </a:rPr>
                        <a:t> regularly</a:t>
                      </a:r>
                      <a:endParaRPr lang="en-CA" sz="24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2302934">
                <a:tc>
                  <a:txBody>
                    <a:bodyPr/>
                    <a:lstStyle/>
                    <a:p>
                      <a:pPr marL="0" indent="0" algn="ctr">
                        <a:buFont typeface="+mj-lt"/>
                        <a:buNone/>
                      </a:pPr>
                      <a:r>
                        <a:rPr lang="en-CA" sz="2400" b="0" dirty="0" smtClean="0">
                          <a:solidFill>
                            <a:schemeClr val="bg1"/>
                          </a:solidFill>
                        </a:rPr>
                        <a:t>Build trust</a:t>
                      </a:r>
                      <a:endParaRPr lang="en-CA" sz="24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lgn="ctr">
                        <a:buFont typeface="+mj-lt"/>
                        <a:buNone/>
                      </a:pPr>
                      <a:r>
                        <a:rPr lang="en-CA" sz="2400" b="0" dirty="0" smtClean="0">
                          <a:solidFill>
                            <a:schemeClr val="bg1"/>
                          </a:solidFill>
                        </a:rPr>
                        <a:t>Provide</a:t>
                      </a:r>
                      <a:r>
                        <a:rPr lang="en-CA" sz="2400" b="0" baseline="0" dirty="0" smtClean="0">
                          <a:solidFill>
                            <a:schemeClr val="bg1"/>
                          </a:solidFill>
                        </a:rPr>
                        <a:t> the necessary tools</a:t>
                      </a:r>
                      <a:endParaRPr lang="en-CA" sz="24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2400" b="0" dirty="0" smtClean="0">
                          <a:solidFill>
                            <a:schemeClr val="bg1"/>
                          </a:solidFill>
                        </a:rPr>
                        <a:t>Create a charter</a:t>
                      </a:r>
                    </a:p>
                    <a:p>
                      <a:pPr marL="0" indent="0" algn="ctr">
                        <a:buFont typeface="+mj-lt"/>
                        <a:buNone/>
                      </a:pPr>
                      <a:endParaRPr lang="en-CA" sz="24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lgn="ctr">
                        <a:buFont typeface="+mj-lt"/>
                        <a:buNone/>
                      </a:pPr>
                      <a:r>
                        <a:rPr lang="en-CA" sz="2400" b="0" dirty="0" smtClean="0">
                          <a:solidFill>
                            <a:schemeClr val="bg1"/>
                          </a:solidFill>
                        </a:rPr>
                        <a:t>Celebrate!</a:t>
                      </a:r>
                      <a:endParaRPr lang="en-CA" sz="24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505046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3737390|-5389529|-10807215|-8355712|-16724839|PSPC&quot;,&quot;Id&quot;:&quot;5e3b1f77354644c1684f42c5&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27794</TotalTime>
  <Words>1339</Words>
  <Application>Microsoft Office PowerPoint</Application>
  <PresentationFormat>Widescreen</PresentationFormat>
  <Paragraphs>172</Paragraphs>
  <Slides>14</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Calibri Light</vt:lpstr>
      <vt:lpstr>Georgia</vt:lpstr>
      <vt:lpstr>Office Theme</vt:lpstr>
      <vt:lpstr>think-cell Slide</vt:lpstr>
      <vt:lpstr>Being mobile: Best practices</vt:lpstr>
      <vt:lpstr>Workplace vision</vt:lpstr>
      <vt:lpstr>And the survey says…</vt:lpstr>
      <vt:lpstr>New ways of working</vt:lpstr>
      <vt:lpstr>New ways of managing</vt:lpstr>
      <vt:lpstr>Different levels of mobility</vt:lpstr>
      <vt:lpstr>EXAMPLE: Shared Services Canada–highly mobile workforce</vt:lpstr>
      <vt:lpstr>EXAMPLE:  Public Services and Procurement Canada, Science Portfolio Team– highly mobile workforce</vt:lpstr>
      <vt:lpstr>PowerPoint Presentation</vt:lpstr>
      <vt:lpstr>New ways of managing–best practices</vt:lpstr>
      <vt:lpstr>Annex A–Team charter</vt:lpstr>
      <vt:lpstr>Annex A–Framework of a team charter</vt:lpstr>
      <vt:lpstr>Tools and references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Irma Tabakovic</cp:lastModifiedBy>
  <cp:revision>429</cp:revision>
  <dcterms:created xsi:type="dcterms:W3CDTF">2018-01-23T15:59:12Z</dcterms:created>
  <dcterms:modified xsi:type="dcterms:W3CDTF">2020-02-05T20:03:04Z</dcterms:modified>
</cp:coreProperties>
</file>