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60" r:id="rId3"/>
    <p:sldId id="266" r:id="rId4"/>
    <p:sldId id="261" r:id="rId5"/>
    <p:sldId id="262" r:id="rId6"/>
    <p:sldId id="265" r:id="rId7"/>
    <p:sldId id="263" r:id="rId8"/>
    <p:sldId id="268" r:id="rId9"/>
    <p:sldId id="270" r:id="rId10"/>
    <p:sldId id="269" r:id="rId11"/>
    <p:sldId id="272" r:id="rId12"/>
    <p:sldId id="274"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 Silva, Orlando" initials="DSO"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8A9"/>
    <a:srgbClr val="FFFFFF"/>
    <a:srgbClr val="B0E044"/>
    <a:srgbClr val="99BDB7"/>
    <a:srgbClr val="A8D14B"/>
    <a:srgbClr val="ADD553"/>
    <a:srgbClr val="BABDBE"/>
    <a:srgbClr val="BCBEC0"/>
    <a:srgbClr val="DDDDDD"/>
    <a:srgbClr val="6DC6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79383" autoAdjust="0"/>
  </p:normalViewPr>
  <p:slideViewPr>
    <p:cSldViewPr snapToGrid="0" snapToObjects="1">
      <p:cViewPr varScale="1">
        <p:scale>
          <a:sx n="61" d="100"/>
          <a:sy n="61" d="100"/>
        </p:scale>
        <p:origin x="1556" y="60"/>
      </p:cViewPr>
      <p:guideLst>
        <p:guide orient="horz" pos="2160"/>
        <p:guide pos="2880"/>
      </p:guideLst>
    </p:cSldViewPr>
  </p:slideViewPr>
  <p:notesTextViewPr>
    <p:cViewPr>
      <p:scale>
        <a:sx n="1" d="1"/>
        <a:sy n="1" d="1"/>
      </p:scale>
      <p:origin x="0" y="0"/>
    </p:cViewPr>
  </p:notesTextViewPr>
  <p:notesViewPr>
    <p:cSldViewPr snapToGrid="0" snapToObjects="1">
      <p:cViewPr>
        <p:scale>
          <a:sx n="100" d="100"/>
          <a:sy n="100" d="100"/>
        </p:scale>
        <p:origin x="-1842" y="-7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549BB49-A3B0-A249-A331-DBC92B733017}" type="datetimeFigureOut">
              <a:rPr lang="en-US" smtClean="0"/>
              <a:t>12/14/2021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F11508-84ED-9443-BFCF-CE0B2D70C765}" type="slidenum">
              <a:rPr lang="en-US" smtClean="0"/>
              <a:t>‹#›</a:t>
            </a:fld>
            <a:endParaRPr lang="en-US"/>
          </a:p>
        </p:txBody>
      </p:sp>
    </p:spTree>
    <p:extLst>
      <p:ext uri="{BB962C8B-B14F-4D97-AF65-F5344CB8AC3E}">
        <p14:creationId xmlns:p14="http://schemas.microsoft.com/office/powerpoint/2010/main" val="412425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anose="020B0604020202020204" pitchFamily="34" charset="0"/>
                <a:cs typeface="Arial" panose="020B0604020202020204" pitchFamily="34" charset="0"/>
              </a:rPr>
              <a:t>This</a:t>
            </a:r>
            <a:r>
              <a:rPr lang="en-CA" baseline="0" dirty="0">
                <a:latin typeface="Arial" panose="020B0604020202020204" pitchFamily="34" charset="0"/>
                <a:cs typeface="Arial" panose="020B0604020202020204" pitchFamily="34" charset="0"/>
              </a:rPr>
              <a:t> PowerPoint presentation provides an overview of the ATSSC with suggested speaking notes. It is designed to ensure consistent information is communicated about the ATSSC. </a:t>
            </a:r>
          </a:p>
          <a:p>
            <a:endParaRPr lang="en-CA" baseline="0" dirty="0">
              <a:latin typeface="Arial" panose="020B0604020202020204" pitchFamily="34" charset="0"/>
              <a:cs typeface="Arial" panose="020B0604020202020204" pitchFamily="34" charset="0"/>
            </a:endParaRPr>
          </a:p>
          <a:p>
            <a:r>
              <a:rPr lang="en-CA" baseline="0" dirty="0">
                <a:latin typeface="Arial" panose="020B0604020202020204" pitchFamily="34" charset="0"/>
                <a:cs typeface="Arial" panose="020B0604020202020204" pitchFamily="34" charset="0"/>
              </a:rPr>
              <a:t>When preparing PowerPoint presentations, please consult this ATSSC Overview and add applicable slides to your presentation.</a:t>
            </a:r>
            <a:endParaRPr lang="en-CA" b="0" baseline="0" dirty="0">
              <a:latin typeface="Arial" panose="020B0604020202020204" pitchFamily="34" charset="0"/>
              <a:cs typeface="Arial" panose="020B0604020202020204" pitchFamily="34" charset="0"/>
            </a:endParaRPr>
          </a:p>
          <a:p>
            <a:endParaRPr lang="en-CA" b="0" baseline="0" dirty="0">
              <a:latin typeface="Arial" panose="020B0604020202020204" pitchFamily="34" charset="0"/>
              <a:cs typeface="Arial" panose="020B0604020202020204" pitchFamily="34" charset="0"/>
            </a:endParaRPr>
          </a:p>
          <a:p>
            <a:r>
              <a:rPr lang="en-CA" b="0" baseline="0" dirty="0">
                <a:latin typeface="Arial" panose="020B0604020202020204" pitchFamily="34" charset="0"/>
                <a:cs typeface="Arial" panose="020B0604020202020204" pitchFamily="34" charset="0"/>
              </a:rPr>
              <a:t>Questions: communications@tribunal.gc.ca</a:t>
            </a:r>
          </a:p>
        </p:txBody>
      </p:sp>
      <p:sp>
        <p:nvSpPr>
          <p:cNvPr id="4" name="Slide Number Placeholder 3"/>
          <p:cNvSpPr>
            <a:spLocks noGrp="1"/>
          </p:cNvSpPr>
          <p:nvPr>
            <p:ph type="sldNum" sz="quarter" idx="10"/>
          </p:nvPr>
        </p:nvSpPr>
        <p:spPr/>
        <p:txBody>
          <a:bodyPr/>
          <a:lstStyle/>
          <a:p>
            <a:fld id="{DFF11508-84ED-9443-BFCF-CE0B2D70C765}" type="slidenum">
              <a:rPr lang="en-US" smtClean="0"/>
              <a:t>1</a:t>
            </a:fld>
            <a:endParaRPr lang="en-US"/>
          </a:p>
        </p:txBody>
      </p:sp>
    </p:spTree>
    <p:extLst>
      <p:ext uri="{BB962C8B-B14F-4D97-AF65-F5344CB8AC3E}">
        <p14:creationId xmlns:p14="http://schemas.microsoft.com/office/powerpoint/2010/main" val="2788739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dirty="0">
                <a:latin typeface="Arial" panose="020B0604020202020204" pitchFamily="34" charset="0"/>
                <a:cs typeface="Arial" panose="020B0604020202020204" pitchFamily="34" charset="0"/>
              </a:rPr>
              <a:t>Each year, the ATSSC must account for its activities</a:t>
            </a:r>
            <a:r>
              <a:rPr lang="en-CA" baseline="0" dirty="0">
                <a:latin typeface="Arial" panose="020B0604020202020204" pitchFamily="34" charset="0"/>
                <a:cs typeface="Arial" panose="020B0604020202020204" pitchFamily="34" charset="0"/>
              </a:rPr>
              <a:t> and the results it expects to achieve with the funding it receives from Parliament.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Copies of the ATSSC’s Departmental Plan, Departmental Results Report, Corporate Risks and other information are available on the ATSSC’s website.</a:t>
            </a:r>
            <a:endParaRPr 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10</a:t>
            </a:fld>
            <a:endParaRPr lang="en-US"/>
          </a:p>
        </p:txBody>
      </p:sp>
    </p:spTree>
    <p:extLst>
      <p:ext uri="{BB962C8B-B14F-4D97-AF65-F5344CB8AC3E}">
        <p14:creationId xmlns:p14="http://schemas.microsoft.com/office/powerpoint/2010/main" val="234076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dirty="0">
                <a:latin typeface="Arial" panose="020B0604020202020204" pitchFamily="34" charset="0"/>
                <a:cs typeface="Arial" panose="020B0604020202020204" pitchFamily="34" charset="0"/>
              </a:rPr>
              <a:t>Each year, the ATSSC must account for its activities</a:t>
            </a:r>
            <a:r>
              <a:rPr lang="en-CA" baseline="0" dirty="0">
                <a:latin typeface="Arial" panose="020B0604020202020204" pitchFamily="34" charset="0"/>
                <a:cs typeface="Arial" panose="020B0604020202020204" pitchFamily="34" charset="0"/>
              </a:rPr>
              <a:t> and the results it expects to achieve with the funding it receives from Parliament.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Copies of the ATSSC’s Departmental Plan, Departmental Results Report, Corporate Risks and other information are available on the ATSSC’s website.</a:t>
            </a:r>
            <a:endParaRPr 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11</a:t>
            </a:fld>
            <a:endParaRPr lang="en-US"/>
          </a:p>
        </p:txBody>
      </p:sp>
    </p:spTree>
    <p:extLst>
      <p:ext uri="{BB962C8B-B14F-4D97-AF65-F5344CB8AC3E}">
        <p14:creationId xmlns:p14="http://schemas.microsoft.com/office/powerpoint/2010/main" val="234076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Administrative Tribunals Support Service of Canada – the ATSSC – was established on November 1, 2014 through the </a:t>
            </a:r>
            <a:r>
              <a:rPr lang="en-US" i="1" baseline="0" dirty="0">
                <a:latin typeface="Arial" panose="020B0604020202020204" pitchFamily="34" charset="0"/>
                <a:cs typeface="Arial" panose="020B0604020202020204" pitchFamily="34" charset="0"/>
              </a:rPr>
              <a:t>ATSSC Act</a:t>
            </a:r>
            <a:r>
              <a:rPr lang="en-US" baseline="0" dirty="0">
                <a:latin typeface="Arial" panose="020B0604020202020204" pitchFamily="34" charset="0"/>
                <a:cs typeface="Arial" panose="020B0604020202020204" pitchFamily="34" charset="0"/>
              </a:rPr>
              <a:t>.  </a:t>
            </a:r>
          </a:p>
          <a:p>
            <a:endParaRPr lang="en-US"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Its creation sought to achieve three main objectives </a:t>
            </a:r>
            <a:r>
              <a:rPr lang="en-US" baseline="0" dirty="0">
                <a:latin typeface="Arial" panose="020B0604020202020204" pitchFamily="34" charset="0"/>
                <a:cs typeface="Arial" panose="020B0604020202020204" pitchFamily="34" charset="0"/>
              </a:rPr>
              <a:t>:</a:t>
            </a:r>
          </a:p>
          <a:p>
            <a:pPr marL="658496" lvl="1" indent="-182266" defTabSz="952462">
              <a:buFont typeface="Arial" panose="020B0604020202020204" pitchFamily="34" charset="0"/>
              <a:buChar char="•"/>
              <a:defRPr/>
            </a:pPr>
            <a:r>
              <a:rPr lang="en-US" dirty="0">
                <a:latin typeface="Arial" panose="020B0604020202020204" pitchFamily="34" charset="0"/>
                <a:cs typeface="Arial" panose="020B0604020202020204" pitchFamily="34" charset="0"/>
              </a:rPr>
              <a:t>Building capacity to meet the needs of administrative tribunals;</a:t>
            </a:r>
          </a:p>
          <a:p>
            <a:pPr marL="658496" lvl="1" indent="-182266">
              <a:buFont typeface="Arial" panose="020B0604020202020204" pitchFamily="34" charset="0"/>
              <a:buChar char="•"/>
            </a:pPr>
            <a:r>
              <a:rPr lang="en-US" dirty="0">
                <a:latin typeface="Arial" panose="020B0604020202020204" pitchFamily="34" charset="0"/>
                <a:cs typeface="Arial" panose="020B0604020202020204" pitchFamily="34" charset="0"/>
              </a:rPr>
              <a:t>Finding efficiencies through economies of scale; and </a:t>
            </a:r>
          </a:p>
          <a:p>
            <a:pPr marL="658496" lvl="1" indent="-182266">
              <a:buFont typeface="Arial" panose="020B0604020202020204" pitchFamily="34" charset="0"/>
              <a:buChar char="•"/>
            </a:pPr>
            <a:r>
              <a:rPr lang="en-US" dirty="0">
                <a:latin typeface="Arial" panose="020B0604020202020204" pitchFamily="34" charset="0"/>
                <a:cs typeface="Arial" panose="020B0604020202020204" pitchFamily="34" charset="0"/>
              </a:rPr>
              <a:t>Improving access to justice for Canadians.</a:t>
            </a:r>
          </a:p>
          <a:p>
            <a:pPr marL="182266" indent="-182266">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82266" indent="-182266" defTabSz="952462">
              <a:buFont typeface="Arial" panose="020B0604020202020204" pitchFamily="34" charset="0"/>
              <a:buChar char="•"/>
              <a:defRPr/>
            </a:pPr>
            <a:r>
              <a:rPr lang="en-US" baseline="0" dirty="0">
                <a:latin typeface="Arial" panose="020B0604020202020204" pitchFamily="34" charset="0"/>
                <a:cs typeface="Arial" panose="020B0604020202020204" pitchFamily="34" charset="0"/>
              </a:rPr>
              <a:t>In essence, the goal was to pool together the resources of several smaller tribunals into a larger organization, the ATSSC.  This would allow the ATSSC to better leverage the resources at its disposal to help meet the needs that had long been identified by tribunals, but that they did not have the capacity to address within their own limited budgets and staff complement. </a:t>
            </a:r>
          </a:p>
          <a:p>
            <a:pPr marL="182266" indent="-182266">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82266" indent="-182266">
              <a:buFont typeface="Arial" panose="020B0604020202020204" pitchFamily="34" charset="0"/>
              <a:buChar char="•"/>
            </a:pPr>
            <a:endParaRPr lang="en-CA" dirty="0">
              <a:latin typeface="Arial" panose="020B0604020202020204" pitchFamily="34" charset="0"/>
              <a:cs typeface="Arial" panose="020B0604020202020204" pitchFamily="34"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2</a:t>
            </a:fld>
            <a:endParaRPr lang="en-US"/>
          </a:p>
        </p:txBody>
      </p:sp>
    </p:spTree>
    <p:extLst>
      <p:ext uri="{BB962C8B-B14F-4D97-AF65-F5344CB8AC3E}">
        <p14:creationId xmlns:p14="http://schemas.microsoft.com/office/powerpoint/2010/main" val="246186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dirty="0">
                <a:latin typeface="Arial" panose="020B0604020202020204" pitchFamily="34" charset="0"/>
                <a:cs typeface="Arial" panose="020B0604020202020204" pitchFamily="34" charset="0"/>
              </a:rPr>
              <a:t>Each year, the ATSSC must account for its activities</a:t>
            </a:r>
            <a:r>
              <a:rPr lang="en-CA" baseline="0" dirty="0">
                <a:latin typeface="Arial" panose="020B0604020202020204" pitchFamily="34" charset="0"/>
                <a:cs typeface="Arial" panose="020B0604020202020204" pitchFamily="34" charset="0"/>
              </a:rPr>
              <a:t> and the results it expects to achieve with the funding it receives from Parliament.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Copies of the ATSSC’s Departmental Plan, Departmental Results Report, Corporate Risks and other information are available on the ATSSC’s website.</a:t>
            </a:r>
            <a:endParaRPr 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3</a:t>
            </a:fld>
            <a:endParaRPr lang="en-US"/>
          </a:p>
        </p:txBody>
      </p:sp>
    </p:spTree>
    <p:extLst>
      <p:ext uri="{BB962C8B-B14F-4D97-AF65-F5344CB8AC3E}">
        <p14:creationId xmlns:p14="http://schemas.microsoft.com/office/powerpoint/2010/main" val="234076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ATSSC provides </a:t>
            </a:r>
            <a:r>
              <a:rPr lang="en-US" dirty="0">
                <a:latin typeface="Arial" panose="020B0604020202020204" pitchFamily="34" charset="0"/>
                <a:cs typeface="Arial" panose="020B0604020202020204" pitchFamily="34" charset="0"/>
              </a:rPr>
              <a:t>the specialized</a:t>
            </a:r>
            <a:r>
              <a:rPr lang="en-US" baseline="0" dirty="0">
                <a:latin typeface="Arial" panose="020B0604020202020204" pitchFamily="34" charset="0"/>
                <a:cs typeface="Arial" panose="020B0604020202020204" pitchFamily="34" charset="0"/>
              </a:rPr>
              <a:t> expert services required by each tribunal, as well as centralized internal services common to all tribunals.</a:t>
            </a:r>
          </a:p>
          <a:p>
            <a:endParaRPr lang="en-US"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US" baseline="0" dirty="0">
                <a:latin typeface="Arial" panose="020B0604020202020204" pitchFamily="34" charset="0"/>
                <a:cs typeface="Arial" panose="020B0604020202020204" pitchFamily="34" charset="0"/>
              </a:rPr>
              <a:t>By providing these services, the ATSSC enables the tribunals to exercise their individual powers and perform their unique duties and functions according to their respective legislation, rules and regulations.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The ATSSC reports to Parliament through the Minister of Justice and Attorney General, but it operates at arms’ length from the Department of Justice.</a:t>
            </a:r>
            <a:endParaRPr lang="en-US" baseline="0" dirty="0">
              <a:latin typeface="Arial" panose="020B0604020202020204" pitchFamily="34" charset="0"/>
              <a:cs typeface="Arial" panose="020B0604020202020204" pitchFamily="34"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4</a:t>
            </a:fld>
            <a:endParaRPr lang="en-US"/>
          </a:p>
        </p:txBody>
      </p:sp>
    </p:spTree>
    <p:extLst>
      <p:ext uri="{BB962C8B-B14F-4D97-AF65-F5344CB8AC3E}">
        <p14:creationId xmlns:p14="http://schemas.microsoft.com/office/powerpoint/2010/main" val="110131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US" dirty="0">
                <a:latin typeface="Arial" panose="020B0604020202020204" pitchFamily="34" charset="0"/>
                <a:cs typeface="Arial" panose="020B0604020202020204" pitchFamily="34" charset="0"/>
              </a:rPr>
              <a:t>The ATSSC serves 12 federal administrative tribunals which represents a portion of the nearly</a:t>
            </a:r>
            <a:r>
              <a:rPr lang="en-US" baseline="0" dirty="0">
                <a:latin typeface="Arial" panose="020B0604020202020204" pitchFamily="34" charset="0"/>
                <a:cs typeface="Arial" panose="020B0604020202020204" pitchFamily="34" charset="0"/>
              </a:rPr>
              <a:t> 30 federal administrative tribunals. </a:t>
            </a:r>
          </a:p>
          <a:p>
            <a:pPr marL="178587" indent="-178587">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US" dirty="0">
                <a:latin typeface="Arial" panose="020B0604020202020204" pitchFamily="34" charset="0"/>
                <a:cs typeface="Arial" panose="020B0604020202020204" pitchFamily="34" charset="0"/>
              </a:rPr>
              <a:t>The 12 tribunals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generally small organizations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vary in size from approximately 3 to 100 tribunal members (full-time</a:t>
            </a:r>
            <a:r>
              <a:rPr lang="en-US" baseline="0" dirty="0">
                <a:latin typeface="Arial" panose="020B0604020202020204" pitchFamily="34" charset="0"/>
                <a:cs typeface="Arial" panose="020B0604020202020204" pitchFamily="34" charset="0"/>
              </a:rPr>
              <a:t> and part-time members)</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sz="1200" kern="1200" dirty="0">
                <a:solidFill>
                  <a:schemeClr val="tx1"/>
                </a:solidFill>
                <a:effectLst/>
                <a:latin typeface="Arial" panose="020B0604020202020204" pitchFamily="34" charset="0"/>
                <a:cs typeface="Arial" panose="020B0604020202020204" pitchFamily="34" charset="0"/>
              </a:rPr>
              <a:t>Their mandates are varied, spanning a vast array of specialization, from commerce and international trade to the administration of monetary penalties, to human rights and indigenous rights, social programs, labour relations, the protection of public servants who are whistleblowers and the protection of cultural assets.</a:t>
            </a:r>
          </a:p>
          <a:p>
            <a:pPr marL="178587" indent="-178587">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US" dirty="0">
                <a:latin typeface="Arial" panose="020B0604020202020204" pitchFamily="34" charset="0"/>
                <a:cs typeface="Arial" panose="020B0604020202020204" pitchFamily="34" charset="0"/>
              </a:rPr>
              <a:t>The ATSSC also supports the National Joint Council (NJC) – a forum for co-development, consultation and information sharing between the Treasury Board of Canada as employer and public service bargaining agents.</a:t>
            </a:r>
          </a:p>
          <a:p>
            <a:endParaRPr lang="en-US" dirty="0"/>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5</a:t>
            </a:fld>
            <a:endParaRPr lang="en-US"/>
          </a:p>
        </p:txBody>
      </p:sp>
    </p:spTree>
    <p:extLst>
      <p:ext uri="{BB962C8B-B14F-4D97-AF65-F5344CB8AC3E}">
        <p14:creationId xmlns:p14="http://schemas.microsoft.com/office/powerpoint/2010/main" val="317248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854" indent="-178854" defTabSz="952462">
              <a:buFont typeface="Arial" panose="020B0604020202020204" pitchFamily="34" charset="0"/>
              <a:buChar char="•"/>
              <a:defRPr/>
            </a:pPr>
            <a:r>
              <a:rPr lang="en-CA" dirty="0">
                <a:latin typeface="Arial" panose="020B0604020202020204" pitchFamily="34" charset="0"/>
                <a:cs typeface="Arial" panose="020B0604020202020204" pitchFamily="34" charset="0"/>
              </a:rPr>
              <a:t>The ATSSC’s budget consists of funding that was allocated to each tribunal prior</a:t>
            </a:r>
            <a:r>
              <a:rPr lang="en-CA" baseline="0" dirty="0">
                <a:latin typeface="Arial" panose="020B0604020202020204" pitchFamily="34" charset="0"/>
                <a:cs typeface="Arial" panose="020B0604020202020204" pitchFamily="34" charset="0"/>
              </a:rPr>
              <a:t> to November 2014. </a:t>
            </a:r>
            <a:r>
              <a:rPr lang="en-CA" dirty="0">
                <a:latin typeface="Arial" panose="020B0604020202020204" pitchFamily="34" charset="0"/>
                <a:cs typeface="Arial" panose="020B0604020202020204" pitchFamily="34" charset="0"/>
              </a:rPr>
              <a:t>No additional funds were provided for the creation of the ATSSC itself, however some additional funding has been</a:t>
            </a:r>
            <a:r>
              <a:rPr lang="en-CA" baseline="0" dirty="0">
                <a:latin typeface="Arial" panose="020B0604020202020204" pitchFamily="34" charset="0"/>
                <a:cs typeface="Arial" panose="020B0604020202020204" pitchFamily="34" charset="0"/>
              </a:rPr>
              <a:t> acquired over the years</a:t>
            </a:r>
            <a:r>
              <a:rPr lang="en-CA" dirty="0">
                <a:latin typeface="Arial" panose="020B0604020202020204" pitchFamily="34" charset="0"/>
                <a:cs typeface="Arial" panose="020B0604020202020204" pitchFamily="34" charset="0"/>
              </a:rPr>
              <a:t>, typically following an expansion of a tribunal’s mandate.</a:t>
            </a:r>
          </a:p>
          <a:p>
            <a:pPr marL="178854" indent="-178854">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US" dirty="0">
                <a:latin typeface="Arial" panose="020B0604020202020204" pitchFamily="34" charset="0"/>
                <a:cs typeface="Arial" panose="020B0604020202020204" pitchFamily="34" charset="0"/>
              </a:rPr>
              <a:t>The ATSSC’s workforce</a:t>
            </a:r>
            <a:r>
              <a:rPr lang="en-US" baseline="0" dirty="0">
                <a:latin typeface="Arial" panose="020B0604020202020204" pitchFamily="34" charset="0"/>
                <a:cs typeface="Arial" panose="020B0604020202020204" pitchFamily="34" charset="0"/>
              </a:rPr>
              <a:t> consists of approximately 660 employees, the m</a:t>
            </a:r>
            <a:r>
              <a:rPr lang="en-US" dirty="0">
                <a:latin typeface="Arial" panose="020B0604020202020204" pitchFamily="34" charset="0"/>
                <a:cs typeface="Arial" panose="020B0604020202020204" pitchFamily="34" charset="0"/>
              </a:rPr>
              <a:t>ajority of whom</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located in the National</a:t>
            </a:r>
            <a:r>
              <a:rPr lang="en-US" baseline="0" dirty="0">
                <a:latin typeface="Arial" panose="020B0604020202020204" pitchFamily="34" charset="0"/>
                <a:cs typeface="Arial" panose="020B0604020202020204" pitchFamily="34" charset="0"/>
              </a:rPr>
              <a:t> Capital Region. The organization also has employees in four regional offices (</a:t>
            </a:r>
            <a:r>
              <a:rPr lang="en-US" dirty="0">
                <a:latin typeface="Arial" panose="020B0604020202020204" pitchFamily="34" charset="0"/>
                <a:cs typeface="Arial" panose="020B0604020202020204" pitchFamily="34" charset="0"/>
              </a:rPr>
              <a:t>Dartmouth, Montreal, Toronto, Vancouver)</a:t>
            </a:r>
            <a:r>
              <a:rPr lang="en-US" baseline="0" dirty="0">
                <a:latin typeface="Arial" panose="020B0604020202020204" pitchFamily="34" charset="0"/>
                <a:cs typeface="Arial" panose="020B0604020202020204" pitchFamily="34" charset="0"/>
              </a:rPr>
              <a:t> who support the Canada Industrial Relations Board.</a:t>
            </a:r>
          </a:p>
          <a:p>
            <a:pPr marL="178587" indent="-178587">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8587" indent="-178587" defTabSz="952462">
              <a:buFont typeface="Arial" panose="020B0604020202020204" pitchFamily="34" charset="0"/>
              <a:buChar char="•"/>
              <a:defRPr/>
            </a:pPr>
            <a:r>
              <a:rPr lang="en-CA" baseline="0" dirty="0">
                <a:latin typeface="Arial" panose="020B0604020202020204" pitchFamily="34" charset="0"/>
                <a:cs typeface="Arial" panose="020B0604020202020204" pitchFamily="34" charset="0"/>
              </a:rPr>
              <a:t>Governor-in-Council appointees serve as chairpersons, vice-chairpersons or as members of the tribunals. </a:t>
            </a:r>
            <a:endParaRPr lang="en-US" baseline="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6</a:t>
            </a:fld>
            <a:endParaRPr lang="en-US"/>
          </a:p>
        </p:txBody>
      </p:sp>
    </p:spTree>
    <p:extLst>
      <p:ext uri="{BB962C8B-B14F-4D97-AF65-F5344CB8AC3E}">
        <p14:creationId xmlns:p14="http://schemas.microsoft.com/office/powerpoint/2010/main" val="151125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The ATSSC is headed by a Chief Administrator, who is appointed by the Governor-in-Council to hold office of a term of up to five years. The Chief Administrator has the rank and status of a deputy head of a department.</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In accordance with the </a:t>
            </a:r>
            <a:r>
              <a:rPr lang="en-CA" i="1" baseline="0" dirty="0">
                <a:latin typeface="Arial" panose="020B0604020202020204" pitchFamily="34" charset="0"/>
                <a:cs typeface="Arial" panose="020B0604020202020204" pitchFamily="34" charset="0"/>
              </a:rPr>
              <a:t>ATSSC Act</a:t>
            </a:r>
            <a:r>
              <a:rPr lang="en-CA" baseline="0" dirty="0">
                <a:latin typeface="Arial" panose="020B0604020202020204" pitchFamily="34" charset="0"/>
                <a:cs typeface="Arial" panose="020B0604020202020204" pitchFamily="34" charset="0"/>
              </a:rPr>
              <a:t>, the Chief Administrator is responsible for administering the financial and human resources required to support the tribunals.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In order to deliver the support services required by the tribunals, the ATSSC is structured with two streams of services:  Secretariats who work directly with each tribunal to deliver the specialized services in the tribunal’s area of expertise; and Directorates who deliver centralized internal services across the organization.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On a day-to-day basis, tribunal members work with ATSSC employees who assist them with case files, editing decisions, making travel arrangements for hearings and any number of tasks required by the tribunal members in the course of their work. </a:t>
            </a:r>
          </a:p>
          <a:p>
            <a:endParaRPr lang="en-US"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US" baseline="0" dirty="0">
                <a:latin typeface="Arial" panose="020B0604020202020204" pitchFamily="34" charset="0"/>
                <a:cs typeface="Arial" panose="020B0604020202020204" pitchFamily="34" charset="0"/>
              </a:rPr>
              <a:t>Tribunal Chairpersons of the 12 tribunals served by the ATSSC continue to have supervision over, and direction of the work of their respective tribunals. They are able to accomplish their mandates with the assistance of the ATSSC, however the ATSSC cannot exercise a tribunal’s mandate in its place.</a:t>
            </a:r>
            <a:endParaRPr lang="en-CA" baseline="0" dirty="0">
              <a:latin typeface="Arial" panose="020B0604020202020204" pitchFamily="34" charset="0"/>
              <a:cs typeface="Arial" panose="020B0604020202020204" pitchFamily="34" charset="0"/>
            </a:endParaRPr>
          </a:p>
          <a:p>
            <a:endParaRPr lang="en-CA" baseline="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F11508-84ED-9443-BFCF-CE0B2D70C765}" type="slidenum">
              <a:rPr lang="en-US" smtClean="0"/>
              <a:t>7</a:t>
            </a:fld>
            <a:endParaRPr lang="en-US"/>
          </a:p>
        </p:txBody>
      </p:sp>
    </p:spTree>
    <p:extLst>
      <p:ext uri="{BB962C8B-B14F-4D97-AF65-F5344CB8AC3E}">
        <p14:creationId xmlns:p14="http://schemas.microsoft.com/office/powerpoint/2010/main" val="329548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The ATSSC is headed by a Chief Administrator, who is appointed by the Governor-in-Council to hold office of a term of up to five years. The Chief Administrator has the rank and status of a deputy head of a department.</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In accordance with the </a:t>
            </a:r>
            <a:r>
              <a:rPr lang="en-CA" i="1" baseline="0" dirty="0">
                <a:latin typeface="Arial" panose="020B0604020202020204" pitchFamily="34" charset="0"/>
                <a:cs typeface="Arial" panose="020B0604020202020204" pitchFamily="34" charset="0"/>
              </a:rPr>
              <a:t>ATSSC Act</a:t>
            </a:r>
            <a:r>
              <a:rPr lang="en-CA" baseline="0" dirty="0">
                <a:latin typeface="Arial" panose="020B0604020202020204" pitchFamily="34" charset="0"/>
                <a:cs typeface="Arial" panose="020B0604020202020204" pitchFamily="34" charset="0"/>
              </a:rPr>
              <a:t>, the Chief Administrator is responsible for administering the financial and human resources required to support the tribunals.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In order to deliver the support services required by the tribunals, the ATSSC is structured with two streams of services:  Secretariats who work directly with each tribunal to deliver the specialized services in the tribunal’s area of expertise; and Directorates who deliver centralized internal services across the organization.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On a day-to-day basis, tribunal members work with ATSSC employees who assist them with case files, editing decisions, making travel arrangements for hearings and any number of tasks required by the tribunal members in the course of their work. </a:t>
            </a:r>
          </a:p>
          <a:p>
            <a:endParaRPr lang="en-US"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US" baseline="0" dirty="0">
                <a:latin typeface="Arial" panose="020B0604020202020204" pitchFamily="34" charset="0"/>
                <a:cs typeface="Arial" panose="020B0604020202020204" pitchFamily="34" charset="0"/>
              </a:rPr>
              <a:t>Tribunal Chairpersons of the 12 tribunals served by the ATSSC continue to have supervision over, and direction of the work of their respective tribunals. They are able to accomplish their mandates with the assistance of the ATSSC, however the ATSSC cannot exercise a tribunal’s mandate in its place.</a:t>
            </a:r>
            <a:endParaRPr lang="en-CA" baseline="0" dirty="0">
              <a:latin typeface="Arial" panose="020B0604020202020204" pitchFamily="34" charset="0"/>
              <a:cs typeface="Arial" panose="020B0604020202020204" pitchFamily="34" charset="0"/>
            </a:endParaRPr>
          </a:p>
          <a:p>
            <a:endParaRPr lang="en-CA" baseline="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F11508-84ED-9443-BFCF-CE0B2D70C765}" type="slidenum">
              <a:rPr lang="en-US" smtClean="0"/>
              <a:t>8</a:t>
            </a:fld>
            <a:endParaRPr lang="en-US"/>
          </a:p>
        </p:txBody>
      </p:sp>
    </p:spTree>
    <p:extLst>
      <p:ext uri="{BB962C8B-B14F-4D97-AF65-F5344CB8AC3E}">
        <p14:creationId xmlns:p14="http://schemas.microsoft.com/office/powerpoint/2010/main" val="84763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dirty="0">
                <a:latin typeface="Arial" panose="020B0604020202020204" pitchFamily="34" charset="0"/>
                <a:cs typeface="Arial" panose="020B0604020202020204" pitchFamily="34" charset="0"/>
              </a:rPr>
              <a:t>Each year, the ATSSC must account for its activities</a:t>
            </a:r>
            <a:r>
              <a:rPr lang="en-CA" baseline="0" dirty="0">
                <a:latin typeface="Arial" panose="020B0604020202020204" pitchFamily="34" charset="0"/>
                <a:cs typeface="Arial" panose="020B0604020202020204" pitchFamily="34" charset="0"/>
              </a:rPr>
              <a:t> and the results it expects to achieve with the funding it receives from Parliament.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Copies of the ATSSC’s Departmental Plan, Departmental Results Report, Corporate Risks and other information are available on the ATSSC’s website.</a:t>
            </a:r>
            <a:endParaRPr 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9</a:t>
            </a:fld>
            <a:endParaRPr lang="en-US"/>
          </a:p>
        </p:txBody>
      </p:sp>
    </p:spTree>
    <p:extLst>
      <p:ext uri="{BB962C8B-B14F-4D97-AF65-F5344CB8AC3E}">
        <p14:creationId xmlns:p14="http://schemas.microsoft.com/office/powerpoint/2010/main" val="2340766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2556C86-EF3E-884E-910C-64A46DFE8E21}"/>
              </a:ext>
            </a:extLst>
          </p:cNvPr>
          <p:cNvSpPr>
            <a:spLocks noGrp="1"/>
          </p:cNvSpPr>
          <p:nvPr>
            <p:ph type="title"/>
          </p:nvPr>
        </p:nvSpPr>
        <p:spPr>
          <a:xfrm>
            <a:off x="2958895" y="1643320"/>
            <a:ext cx="5791815" cy="12381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E97CF7A5-A4C6-3A49-B64C-A706C5C8A407}"/>
              </a:ext>
            </a:extLst>
          </p:cNvPr>
          <p:cNvSpPr>
            <a:spLocks noGrp="1"/>
          </p:cNvSpPr>
          <p:nvPr>
            <p:ph type="body" idx="10" hasCustomPrompt="1"/>
          </p:nvPr>
        </p:nvSpPr>
        <p:spPr>
          <a:xfrm>
            <a:off x="2958895" y="3073991"/>
            <a:ext cx="5791815" cy="545189"/>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a:t>
            </a:r>
          </a:p>
        </p:txBody>
      </p:sp>
      <p:sp>
        <p:nvSpPr>
          <p:cNvPr id="4" name="Text Placeholder 2">
            <a:extLst>
              <a:ext uri="{FF2B5EF4-FFF2-40B4-BE49-F238E27FC236}">
                <a16:creationId xmlns:a16="http://schemas.microsoft.com/office/drawing/2014/main" id="{0DE339A3-C2E5-E347-9A34-58B49122DDD0}"/>
              </a:ext>
            </a:extLst>
          </p:cNvPr>
          <p:cNvSpPr>
            <a:spLocks noGrp="1"/>
          </p:cNvSpPr>
          <p:nvPr>
            <p:ph type="body" idx="11" hasCustomPrompt="1"/>
          </p:nvPr>
        </p:nvSpPr>
        <p:spPr>
          <a:xfrm>
            <a:off x="2958895" y="3793405"/>
            <a:ext cx="5791815" cy="314022"/>
          </a:xfrm>
        </p:spPr>
        <p:txBody>
          <a:bodyPr>
            <a:normAutofit/>
          </a:bodyPr>
          <a:lstStyle>
            <a:lvl1pPr marL="0" indent="0">
              <a:buNone/>
              <a:defRPr sz="1400" i="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name</a:t>
            </a:r>
          </a:p>
        </p:txBody>
      </p:sp>
      <p:sp>
        <p:nvSpPr>
          <p:cNvPr id="5" name="Text Placeholder 2">
            <a:extLst>
              <a:ext uri="{FF2B5EF4-FFF2-40B4-BE49-F238E27FC236}">
                <a16:creationId xmlns:a16="http://schemas.microsoft.com/office/drawing/2014/main" id="{C8E9A996-368D-3F48-BCA3-9CDC22F28D9D}"/>
              </a:ext>
            </a:extLst>
          </p:cNvPr>
          <p:cNvSpPr>
            <a:spLocks noGrp="1"/>
          </p:cNvSpPr>
          <p:nvPr>
            <p:ph type="body" idx="12" hasCustomPrompt="1"/>
          </p:nvPr>
        </p:nvSpPr>
        <p:spPr>
          <a:xfrm>
            <a:off x="2958895" y="4281653"/>
            <a:ext cx="5791815" cy="290348"/>
          </a:xfrm>
        </p:spPr>
        <p:txBody>
          <a:bodyPr>
            <a:normAutofit/>
          </a:bodyPr>
          <a:lstStyle>
            <a:lvl1pPr marL="0" indent="0">
              <a:buNone/>
              <a:defRPr sz="1400" i="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date</a:t>
            </a:r>
          </a:p>
        </p:txBody>
      </p:sp>
    </p:spTree>
    <p:extLst>
      <p:ext uri="{BB962C8B-B14F-4D97-AF65-F5344CB8AC3E}">
        <p14:creationId xmlns:p14="http://schemas.microsoft.com/office/powerpoint/2010/main" val="80718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160" y="689591"/>
            <a:ext cx="8210551" cy="844241"/>
          </a:xfrm>
        </p:spPr>
        <p:txBody>
          <a:bodyP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2958895" y="1651820"/>
            <a:ext cx="5791816" cy="3952567"/>
          </a:xfrm>
        </p:spPr>
        <p:txBody>
          <a:bodyPr vert="eaVert">
            <a:noAutofit/>
          </a:bodyPr>
          <a:lstStyle>
            <a:lvl1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811A7CD0-A83A-7245-B12B-C4890ACD4EF9}"/>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130522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31107"/>
          </a:xfrm>
        </p:spPr>
        <p:txBody>
          <a:bodyPr vert="eaVert">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131107"/>
          </a:xfrm>
        </p:spPr>
        <p:txBody>
          <a:bodyPr vert="eaVert">
            <a:noAutofit/>
          </a:bodyPr>
          <a:lstStyle>
            <a:lvl1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6F47CED-79B3-1049-A4BA-FF89C4A9A4CB}"/>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14188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8CF409-785B-8748-8C54-4B1963FAC2DE}"/>
              </a:ext>
            </a:extLst>
          </p:cNvPr>
          <p:cNvSpPr>
            <a:spLocks noGrp="1"/>
          </p:cNvSpPr>
          <p:nvPr>
            <p:ph type="title"/>
          </p:nvPr>
        </p:nvSpPr>
        <p:spPr>
          <a:xfrm>
            <a:off x="569657" y="360081"/>
            <a:ext cx="8031420" cy="1325563"/>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7BD4ABBD-E95A-204C-B6BA-7F1A9C17A8CE}"/>
              </a:ext>
            </a:extLst>
          </p:cNvPr>
          <p:cNvSpPr>
            <a:spLocks noGrp="1"/>
          </p:cNvSpPr>
          <p:nvPr>
            <p:ph idx="1"/>
          </p:nvPr>
        </p:nvSpPr>
        <p:spPr>
          <a:xfrm>
            <a:off x="569656" y="1806576"/>
            <a:ext cx="8031420" cy="3860799"/>
          </a:xfrm>
        </p:spPr>
        <p:txBody>
          <a:bodyPr>
            <a:noAutofit/>
          </a:bodyPr>
          <a:lstStyle>
            <a:lvl1pPr>
              <a:lnSpc>
                <a:spcPct val="100000"/>
              </a:lnSpc>
              <a:defRPr sz="1900" i="0"/>
            </a:lvl1pPr>
          </a:lstStyle>
          <a:p>
            <a:pPr lvl="0"/>
            <a:r>
              <a:rPr lang="en-US"/>
              <a:t>Click to edit Master text styles</a:t>
            </a:r>
          </a:p>
        </p:txBody>
      </p:sp>
      <p:sp>
        <p:nvSpPr>
          <p:cNvPr id="4" name="Slide Number Placeholder 3">
            <a:extLst>
              <a:ext uri="{FF2B5EF4-FFF2-40B4-BE49-F238E27FC236}">
                <a16:creationId xmlns:a16="http://schemas.microsoft.com/office/drawing/2014/main" id="{A5839324-6ACF-2F4C-ADC1-6126B47FAEAA}"/>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273736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501446"/>
            <a:ext cx="7886700" cy="2684206"/>
          </a:xfrm>
        </p:spPr>
        <p:txBody>
          <a:bodyPr anchor="b">
            <a:noAutofit/>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23888" y="3330934"/>
            <a:ext cx="7886700" cy="1500187"/>
          </a:xfrm>
        </p:spPr>
        <p:txBody>
          <a:bodyPr>
            <a:no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55C5852E-ACAB-B64D-92B6-054EF6547318}"/>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424453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4791"/>
            <a:ext cx="7886700" cy="1325563"/>
          </a:xfrm>
        </p:spPr>
        <p:txBody>
          <a:bodyPr>
            <a:noAutofit/>
          </a:bodyPr>
          <a:lstStyle>
            <a:lvl1pPr>
              <a:defRPr sz="4200"/>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3670607"/>
          </a:xfrm>
        </p:spPr>
        <p:txBody>
          <a:bodyPr>
            <a:noAutofit/>
          </a:bodyPr>
          <a:lstStyle>
            <a:lvl1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3670607"/>
          </a:xfrm>
        </p:spPr>
        <p:txBody>
          <a:bodyPr>
            <a:noAutofit/>
          </a:bodyPr>
          <a:lstStyle>
            <a:lvl1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B57FA827-56D9-3045-BF8A-84696A2CBAC9}"/>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67210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Autofit/>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29842" y="1779483"/>
            <a:ext cx="3868340" cy="639250"/>
          </a:xfrm>
        </p:spPr>
        <p:txBody>
          <a:bodyPr anchor="b">
            <a:noAutofit/>
          </a:bodyPr>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29150" y="1779483"/>
            <a:ext cx="3887391" cy="639250"/>
          </a:xfrm>
        </p:spPr>
        <p:txBody>
          <a:bodyPr anchor="b">
            <a:noAutofit/>
          </a:bodyPr>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2E1E757-C3FF-6248-9DAF-37043503AD54}"/>
              </a:ext>
            </a:extLst>
          </p:cNvPr>
          <p:cNvSpPr>
            <a:spLocks noGrp="1"/>
          </p:cNvSpPr>
          <p:nvPr>
            <p:ph sz="half" idx="10"/>
          </p:nvPr>
        </p:nvSpPr>
        <p:spPr>
          <a:xfrm>
            <a:off x="629840" y="2517058"/>
            <a:ext cx="3868341" cy="2979174"/>
          </a:xfrm>
        </p:spPr>
        <p:txBody>
          <a:bodyPr>
            <a:noAutofit/>
          </a:bodyPr>
          <a:lstStyle>
            <a:lvl1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CB375839-31FE-B44C-A1F1-4C05CC10A84B}"/>
              </a:ext>
            </a:extLst>
          </p:cNvPr>
          <p:cNvSpPr>
            <a:spLocks noGrp="1"/>
          </p:cNvSpPr>
          <p:nvPr>
            <p:ph sz="half" idx="2"/>
          </p:nvPr>
        </p:nvSpPr>
        <p:spPr>
          <a:xfrm>
            <a:off x="4629149" y="2517058"/>
            <a:ext cx="3887391" cy="2979174"/>
          </a:xfrm>
        </p:spPr>
        <p:txBody>
          <a:bodyPr>
            <a:noAutofit/>
          </a:bodyPr>
          <a:lstStyle>
            <a:lvl1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41A9900E-553E-C446-BC03-FCADA32C9602}"/>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260758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936D3A-9271-0C41-8BF9-619B091237F9}"/>
              </a:ext>
            </a:extLst>
          </p:cNvPr>
          <p:cNvSpPr>
            <a:spLocks noGrp="1"/>
          </p:cNvSpPr>
          <p:nvPr>
            <p:ph type="title"/>
          </p:nvPr>
        </p:nvSpPr>
        <p:spPr>
          <a:xfrm>
            <a:off x="623888" y="875071"/>
            <a:ext cx="7886700" cy="2684206"/>
          </a:xfrm>
        </p:spPr>
        <p:txBody>
          <a:bodyPr anchor="b">
            <a:noAutofit/>
          </a:bodyPr>
          <a:lstStyle>
            <a:lvl1pPr>
              <a:defRPr sz="4200"/>
            </a:lvl1pPr>
          </a:lstStyle>
          <a:p>
            <a:r>
              <a:rPr lang="en-US"/>
              <a:t>Click to edit Master title style</a:t>
            </a:r>
            <a:endParaRPr lang="en-US" dirty="0"/>
          </a:p>
        </p:txBody>
      </p:sp>
      <p:sp>
        <p:nvSpPr>
          <p:cNvPr id="3" name="Slide Number Placeholder 3">
            <a:extLst>
              <a:ext uri="{FF2B5EF4-FFF2-40B4-BE49-F238E27FC236}">
                <a16:creationId xmlns:a16="http://schemas.microsoft.com/office/drawing/2014/main" id="{2DBE8E81-0A07-2546-B4BE-7D5D9F41BF5C}"/>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409320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D9C088D-D9A3-3A46-A7E0-9F80F12ACF5F}"/>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272799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009535"/>
          </a:xfrm>
        </p:spPr>
        <p:txBody>
          <a:bodyPr>
            <a:no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40933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3">
            <a:extLst>
              <a:ext uri="{FF2B5EF4-FFF2-40B4-BE49-F238E27FC236}">
                <a16:creationId xmlns:a16="http://schemas.microsoft.com/office/drawing/2014/main" id="{DBD25246-4A9E-C941-AC88-06F240FD09AA}"/>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314796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07055" y="457200"/>
            <a:ext cx="4629150" cy="5011124"/>
          </a:xfrm>
        </p:spPr>
        <p:txBody>
          <a:bodyPr anchor="t">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41092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3">
            <a:extLst>
              <a:ext uri="{FF2B5EF4-FFF2-40B4-BE49-F238E27FC236}">
                <a16:creationId xmlns:a16="http://schemas.microsoft.com/office/drawing/2014/main" id="{36028371-3BE5-3342-8189-E4032B49950C}"/>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399450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8895" y="1643320"/>
            <a:ext cx="5791815"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2958895" y="3143148"/>
            <a:ext cx="5791816" cy="553781"/>
          </a:xfrm>
          <a:prstGeom prst="rect">
            <a:avLst/>
          </a:prstGeom>
        </p:spPr>
        <p:txBody>
          <a:bodyPr vert="horz" lIns="91440" tIns="45720" rIns="91440" bIns="45720" rtlCol="0">
            <a:normAutofit/>
          </a:bodyPr>
          <a:lstStyle/>
          <a:p>
            <a:pPr lvl="0"/>
            <a:r>
              <a:rPr lang="en-US" dirty="0"/>
              <a:t>Edit Master text styles</a:t>
            </a:r>
          </a:p>
        </p:txBody>
      </p:sp>
    </p:spTree>
    <p:extLst>
      <p:ext uri="{BB962C8B-B14F-4D97-AF65-F5344CB8AC3E}">
        <p14:creationId xmlns:p14="http://schemas.microsoft.com/office/powerpoint/2010/main" val="165930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2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94A4B6-546D-3442-A075-61D206A61660}"/>
              </a:ext>
            </a:extLst>
          </p:cNvPr>
          <p:cNvSpPr>
            <a:spLocks noGrp="1"/>
          </p:cNvSpPr>
          <p:nvPr>
            <p:ph type="title"/>
          </p:nvPr>
        </p:nvSpPr>
        <p:spPr/>
        <p:txBody>
          <a:bodyPr/>
          <a:lstStyle/>
          <a:p>
            <a:r>
              <a:rPr lang="en-CA" dirty="0"/>
              <a:t>ATSSC Overview</a:t>
            </a:r>
          </a:p>
        </p:txBody>
      </p:sp>
      <p:cxnSp>
        <p:nvCxnSpPr>
          <p:cNvPr id="3" name="Straight Connector 2">
            <a:extLst>
              <a:ext uri="{FF2B5EF4-FFF2-40B4-BE49-F238E27FC236}">
                <a16:creationId xmlns:a16="http://schemas.microsoft.com/office/drawing/2014/main" id="{D15D9C25-6613-984E-A5F1-7613E6770A20}"/>
              </a:ext>
            </a:extLst>
          </p:cNvPr>
          <p:cNvCxnSpPr>
            <a:cxnSpLocks/>
          </p:cNvCxnSpPr>
          <p:nvPr/>
        </p:nvCxnSpPr>
        <p:spPr>
          <a:xfrm>
            <a:off x="3030017" y="2624044"/>
            <a:ext cx="5779446"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53947300-33AB-774C-9AEC-7F7C0D75BA37}"/>
              </a:ext>
            </a:extLst>
          </p:cNvPr>
          <p:cNvSpPr txBox="1">
            <a:spLocks/>
          </p:cNvSpPr>
          <p:nvPr/>
        </p:nvSpPr>
        <p:spPr>
          <a:xfrm>
            <a:off x="2958895" y="3795104"/>
            <a:ext cx="5791815" cy="5451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CA" dirty="0"/>
          </a:p>
        </p:txBody>
      </p:sp>
    </p:spTree>
    <p:extLst>
      <p:ext uri="{BB962C8B-B14F-4D97-AF65-F5344CB8AC3E}">
        <p14:creationId xmlns:p14="http://schemas.microsoft.com/office/powerpoint/2010/main" val="128189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10</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a:xfrm>
            <a:off x="569656" y="360081"/>
            <a:ext cx="8296757" cy="1325563"/>
          </a:xfrm>
        </p:spPr>
        <p:txBody>
          <a:bodyPr>
            <a:noAutofit/>
          </a:bodyPr>
          <a:lstStyle/>
          <a:p>
            <a:r>
              <a:rPr lang="en-US" dirty="0">
                <a:latin typeface="Arial" panose="020B0604020202020204" pitchFamily="34" charset="0"/>
                <a:cs typeface="Arial" panose="020B0604020202020204" pitchFamily="34" charset="0"/>
              </a:rPr>
              <a:t>Role of the Chief Administrator </a:t>
            </a: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a:xfrm>
            <a:off x="569656" y="1758951"/>
            <a:ext cx="8031420" cy="3860799"/>
          </a:xfrm>
        </p:spPr>
        <p:txBody>
          <a:bodyPr>
            <a:noAutofit/>
          </a:bodyPr>
          <a:lstStyle/>
          <a:p>
            <a:pPr marL="457200" indent="-457200">
              <a:buFont typeface="Arial" panose="020B0604020202020204" pitchFamily="34" charset="0"/>
              <a:buChar char="•"/>
            </a:pPr>
            <a:r>
              <a:rPr lang="en-US" dirty="0"/>
              <a:t>The Chief Administrator is appointed by the Governor In Council. </a:t>
            </a:r>
          </a:p>
          <a:p>
            <a:pPr marL="457200" indent="-457200">
              <a:buFont typeface="Arial" panose="020B0604020202020204" pitchFamily="34" charset="0"/>
              <a:buChar char="•"/>
            </a:pPr>
            <a:r>
              <a:rPr lang="en-US" dirty="0"/>
              <a:t>The Chief Administrator acts as Deputy Head and CEO of the ATSSC.</a:t>
            </a:r>
          </a:p>
          <a:p>
            <a:pPr marL="457200" indent="-457200">
              <a:buFont typeface="Arial" panose="020B0604020202020204" pitchFamily="34" charset="0"/>
              <a:buChar char="•"/>
            </a:pPr>
            <a:r>
              <a:rPr lang="en-US" dirty="0"/>
              <a:t>The Chief Administrator allocates resources to secretariats and internal services to allow them to function effectively. In doing so, the Chief Administrator is responsible for the provision of the support services (including Human Resources and Finance) and the facilities that are needed by each of the administrative tribunals to exercise its powers and perform its duties and functions in accordance with the rules that apply to its work.</a:t>
            </a:r>
          </a:p>
          <a:p>
            <a:endParaRPr lang="en-US" dirty="0"/>
          </a:p>
          <a:p>
            <a:endParaRPr lang="en-US"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44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11</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a:xfrm>
            <a:off x="569656" y="360081"/>
            <a:ext cx="8296757" cy="1325563"/>
          </a:xfrm>
        </p:spPr>
        <p:txBody>
          <a:bodyPr>
            <a:noAutofit/>
          </a:bodyPr>
          <a:lstStyle/>
          <a:p>
            <a:r>
              <a:rPr lang="en-US" dirty="0">
                <a:latin typeface="Arial" panose="020B0604020202020204" pitchFamily="34" charset="0"/>
                <a:cs typeface="Arial" panose="020B0604020202020204" pitchFamily="34" charset="0"/>
              </a:rPr>
              <a:t>Role of the Executive Directors</a:t>
            </a: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a:xfrm>
            <a:off x="569656" y="1758951"/>
            <a:ext cx="8031420" cy="3860799"/>
          </a:xfrm>
        </p:spPr>
        <p:txBody>
          <a:bodyPr>
            <a:noAutofit/>
          </a:bodyPr>
          <a:lstStyle/>
          <a:p>
            <a:pPr marL="457200" indent="-457200">
              <a:buFont typeface="Arial" panose="020B0604020202020204" pitchFamily="34" charset="0"/>
              <a:buChar char="•"/>
            </a:pPr>
            <a:r>
              <a:rPr lang="en-US" dirty="0"/>
              <a:t>Through authority delegated by the Chief Administrator, Executive Directors supervise secretariat staff and apportion work. </a:t>
            </a:r>
          </a:p>
          <a:p>
            <a:pPr marL="457200" indent="-457200">
              <a:buFont typeface="Arial" panose="020B0604020202020204" pitchFamily="34" charset="0"/>
              <a:buChar char="•"/>
            </a:pPr>
            <a:r>
              <a:rPr lang="en-CA" dirty="0"/>
              <a:t>Executive Directors manage the secretariat work and operations that fall under the ATSSC’s purview (e.g. </a:t>
            </a:r>
            <a:r>
              <a:rPr lang="en-US" dirty="0"/>
              <a:t>human resources, financial matters, information management and technology) in collaboration with ATSSC Corporate Services.</a:t>
            </a:r>
          </a:p>
          <a:p>
            <a:pPr marL="457200" indent="-457200">
              <a:buFont typeface="Arial" panose="020B0604020202020204" pitchFamily="34" charset="0"/>
              <a:buChar char="•"/>
            </a:pPr>
            <a:r>
              <a:rPr lang="en-US" dirty="0"/>
              <a:t>Executive Directors are the Chairperson’s advisor on any matter.</a:t>
            </a:r>
          </a:p>
          <a:p>
            <a:pPr marL="457200" indent="-457200">
              <a:buFont typeface="Arial" panose="020B0604020202020204" pitchFamily="34" charset="0"/>
              <a:buChar char="•"/>
            </a:pPr>
            <a:r>
              <a:rPr lang="en-CA" dirty="0"/>
              <a:t>Executive Directors are supervised by the Deputy Chief Administrator to ensure they are serving the needs of Tribunals effectively and cohesively.</a:t>
            </a:r>
            <a:endParaRPr lang="en-US" dirty="0"/>
          </a:p>
          <a:p>
            <a:pPr marL="457200" indent="-457200">
              <a:buFont typeface="Arial" panose="020B0604020202020204" pitchFamily="34" charset="0"/>
              <a:buChar char="•"/>
            </a:pPr>
            <a:endParaRPr lang="en-US" dirty="0"/>
          </a:p>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6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73A26AFF-A829-459B-83A4-E4C13CF19254}"/>
              </a:ext>
            </a:extLst>
          </p:cNvPr>
          <p:cNvSpPr/>
          <p:nvPr/>
        </p:nvSpPr>
        <p:spPr>
          <a:xfrm>
            <a:off x="6811619" y="4239968"/>
            <a:ext cx="2222588" cy="1590008"/>
          </a:xfrm>
          <a:prstGeom prst="roundRect">
            <a:avLst/>
          </a:prstGeom>
          <a:solidFill>
            <a:srgbClr val="E4F4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Rectangle: Rounded Corners 38">
            <a:extLst>
              <a:ext uri="{FF2B5EF4-FFF2-40B4-BE49-F238E27FC236}">
                <a16:creationId xmlns:a16="http://schemas.microsoft.com/office/drawing/2014/main" id="{979F32A7-7F53-4D31-B319-205CC05F2FAB}"/>
              </a:ext>
            </a:extLst>
          </p:cNvPr>
          <p:cNvSpPr/>
          <p:nvPr/>
        </p:nvSpPr>
        <p:spPr>
          <a:xfrm>
            <a:off x="6896350" y="3663646"/>
            <a:ext cx="2035046" cy="570962"/>
          </a:xfrm>
          <a:prstGeom prst="roundRect">
            <a:avLst/>
          </a:prstGeom>
          <a:solidFill>
            <a:srgbClr val="BDE5D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 name="Group 9">
            <a:extLst>
              <a:ext uri="{FF2B5EF4-FFF2-40B4-BE49-F238E27FC236}">
                <a16:creationId xmlns:a16="http://schemas.microsoft.com/office/drawing/2014/main" id="{0D647B2C-F32B-498E-92C0-53442A46953A}"/>
              </a:ext>
            </a:extLst>
          </p:cNvPr>
          <p:cNvGrpSpPr/>
          <p:nvPr/>
        </p:nvGrpSpPr>
        <p:grpSpPr>
          <a:xfrm>
            <a:off x="4427007" y="3668059"/>
            <a:ext cx="2222588" cy="1990196"/>
            <a:chOff x="4390878" y="3734634"/>
            <a:chExt cx="2222588" cy="1990196"/>
          </a:xfrm>
        </p:grpSpPr>
        <p:sp>
          <p:nvSpPr>
            <p:cNvPr id="36" name="Rectangle: Rounded Corners 35">
              <a:extLst>
                <a:ext uri="{FF2B5EF4-FFF2-40B4-BE49-F238E27FC236}">
                  <a16:creationId xmlns:a16="http://schemas.microsoft.com/office/drawing/2014/main" id="{A3863665-6585-4D1C-8B03-873D32B294F0}"/>
                </a:ext>
              </a:extLst>
            </p:cNvPr>
            <p:cNvSpPr/>
            <p:nvPr/>
          </p:nvSpPr>
          <p:spPr>
            <a:xfrm>
              <a:off x="4390878" y="4284137"/>
              <a:ext cx="2222588" cy="1440693"/>
            </a:xfrm>
            <a:prstGeom prst="roundRect">
              <a:avLst/>
            </a:prstGeom>
            <a:solidFill>
              <a:srgbClr val="E4F4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Rectangle: Rounded Corners 33">
              <a:extLst>
                <a:ext uri="{FF2B5EF4-FFF2-40B4-BE49-F238E27FC236}">
                  <a16:creationId xmlns:a16="http://schemas.microsoft.com/office/drawing/2014/main" id="{62DA1CC3-59EF-4E63-86B4-BC83D9BD34E8}"/>
                </a:ext>
              </a:extLst>
            </p:cNvPr>
            <p:cNvSpPr/>
            <p:nvPr/>
          </p:nvSpPr>
          <p:spPr>
            <a:xfrm>
              <a:off x="4439480" y="3734634"/>
              <a:ext cx="2035046" cy="570962"/>
            </a:xfrm>
            <a:prstGeom prst="roundRect">
              <a:avLst/>
            </a:prstGeom>
            <a:solidFill>
              <a:srgbClr val="BDE5D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itle 1">
            <a:extLst>
              <a:ext uri="{FF2B5EF4-FFF2-40B4-BE49-F238E27FC236}">
                <a16:creationId xmlns:a16="http://schemas.microsoft.com/office/drawing/2014/main" id="{764E777A-1E19-495E-8144-C70A3862FE0A}"/>
              </a:ext>
            </a:extLst>
          </p:cNvPr>
          <p:cNvSpPr>
            <a:spLocks noGrp="1"/>
          </p:cNvSpPr>
          <p:nvPr>
            <p:ph type="title"/>
          </p:nvPr>
        </p:nvSpPr>
        <p:spPr>
          <a:xfrm>
            <a:off x="569657" y="73754"/>
            <a:ext cx="8031420" cy="1325563"/>
          </a:xfrm>
        </p:spPr>
        <p:txBody>
          <a:bodyPr/>
          <a:lstStyle/>
          <a:p>
            <a:r>
              <a:rPr lang="fr-CA" dirty="0"/>
              <a:t>Governance</a:t>
            </a:r>
          </a:p>
        </p:txBody>
      </p:sp>
      <p:sp>
        <p:nvSpPr>
          <p:cNvPr id="4" name="Slide Number Placeholder 3">
            <a:extLst>
              <a:ext uri="{FF2B5EF4-FFF2-40B4-BE49-F238E27FC236}">
                <a16:creationId xmlns:a16="http://schemas.microsoft.com/office/drawing/2014/main" id="{5B4688B6-862E-4453-A9B3-77AF711DED15}"/>
              </a:ext>
            </a:extLst>
          </p:cNvPr>
          <p:cNvSpPr>
            <a:spLocks noGrp="1"/>
          </p:cNvSpPr>
          <p:nvPr>
            <p:ph type="sldNum" sz="quarter" idx="12"/>
          </p:nvPr>
        </p:nvSpPr>
        <p:spPr/>
        <p:txBody>
          <a:bodyPr/>
          <a:lstStyle/>
          <a:p>
            <a:fld id="{F783364B-0D4C-D54F-BDF9-F4B14DCC973F}" type="slidenum">
              <a:rPr lang="en-CA" smtClean="0"/>
              <a:pPr/>
              <a:t>12</a:t>
            </a:fld>
            <a:endParaRPr lang="en-CA" dirty="0"/>
          </a:p>
        </p:txBody>
      </p:sp>
      <p:sp>
        <p:nvSpPr>
          <p:cNvPr id="7" name="Oval 6">
            <a:extLst>
              <a:ext uri="{FF2B5EF4-FFF2-40B4-BE49-F238E27FC236}">
                <a16:creationId xmlns:a16="http://schemas.microsoft.com/office/drawing/2014/main" id="{059491C9-D497-427A-8FE3-AE508F99881B}"/>
              </a:ext>
            </a:extLst>
          </p:cNvPr>
          <p:cNvSpPr/>
          <p:nvPr/>
        </p:nvSpPr>
        <p:spPr>
          <a:xfrm>
            <a:off x="478022" y="1959316"/>
            <a:ext cx="3251520" cy="1934902"/>
          </a:xfrm>
          <a:prstGeom prst="ellipse">
            <a:avLst/>
          </a:prstGeom>
          <a:noFill/>
          <a:ln w="76200">
            <a:solidFill>
              <a:srgbClr val="B0E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AEBEF9A4-B728-4DB1-9952-26761F12BA9E}"/>
              </a:ext>
            </a:extLst>
          </p:cNvPr>
          <p:cNvSpPr/>
          <p:nvPr/>
        </p:nvSpPr>
        <p:spPr>
          <a:xfrm>
            <a:off x="348347" y="2746493"/>
            <a:ext cx="3902765" cy="13012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C9231CB0-5620-485D-976A-E110B3E582FB}"/>
              </a:ext>
            </a:extLst>
          </p:cNvPr>
          <p:cNvSpPr/>
          <p:nvPr/>
        </p:nvSpPr>
        <p:spPr>
          <a:xfrm>
            <a:off x="152400" y="4243068"/>
            <a:ext cx="3591339" cy="16399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val 13">
            <a:extLst>
              <a:ext uri="{FF2B5EF4-FFF2-40B4-BE49-F238E27FC236}">
                <a16:creationId xmlns:a16="http://schemas.microsoft.com/office/drawing/2014/main" id="{2552AEDA-7559-49ED-A2B8-158CF39B55D4}"/>
              </a:ext>
            </a:extLst>
          </p:cNvPr>
          <p:cNvSpPr/>
          <p:nvPr/>
        </p:nvSpPr>
        <p:spPr>
          <a:xfrm>
            <a:off x="461456" y="3789929"/>
            <a:ext cx="3346556" cy="1934902"/>
          </a:xfrm>
          <a:prstGeom prst="ellipse">
            <a:avLst/>
          </a:prstGeom>
          <a:noFill/>
          <a:ln w="76200">
            <a:solidFill>
              <a:srgbClr val="6CC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E50926C7-6216-4A7F-9843-96A73610F863}"/>
              </a:ext>
            </a:extLst>
          </p:cNvPr>
          <p:cNvSpPr/>
          <p:nvPr/>
        </p:nvSpPr>
        <p:spPr>
          <a:xfrm>
            <a:off x="152399" y="4490850"/>
            <a:ext cx="3900397" cy="13012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TextBox 16">
            <a:extLst>
              <a:ext uri="{FF2B5EF4-FFF2-40B4-BE49-F238E27FC236}">
                <a16:creationId xmlns:a16="http://schemas.microsoft.com/office/drawing/2014/main" id="{55418FDD-4941-40A8-857F-A302975A3087}"/>
              </a:ext>
            </a:extLst>
          </p:cNvPr>
          <p:cNvSpPr txBox="1"/>
          <p:nvPr/>
        </p:nvSpPr>
        <p:spPr>
          <a:xfrm>
            <a:off x="1500808" y="4039018"/>
            <a:ext cx="1205948" cy="338554"/>
          </a:xfrm>
          <a:prstGeom prst="rect">
            <a:avLst/>
          </a:prstGeom>
          <a:noFill/>
        </p:spPr>
        <p:txBody>
          <a:bodyPr wrap="square" rtlCol="0">
            <a:spAutoFit/>
          </a:bodyPr>
          <a:lstStyle/>
          <a:p>
            <a:pPr algn="ctr"/>
            <a:r>
              <a:rPr lang="fr-CA" sz="1600" b="1" dirty="0">
                <a:solidFill>
                  <a:schemeClr val="tx1">
                    <a:lumMod val="65000"/>
                    <a:lumOff val="35000"/>
                  </a:schemeClr>
                </a:solidFill>
                <a:latin typeface="Arial" panose="020B0604020202020204" pitchFamily="34" charset="0"/>
                <a:cs typeface="Arial" panose="020B0604020202020204" pitchFamily="34" charset="0"/>
              </a:rPr>
              <a:t>Tier 2</a:t>
            </a:r>
          </a:p>
        </p:txBody>
      </p:sp>
      <p:grpSp>
        <p:nvGrpSpPr>
          <p:cNvPr id="5" name="Group 4">
            <a:extLst>
              <a:ext uri="{FF2B5EF4-FFF2-40B4-BE49-F238E27FC236}">
                <a16:creationId xmlns:a16="http://schemas.microsoft.com/office/drawing/2014/main" id="{1551AEBA-67EB-41BE-9745-8F4B91D95F83}"/>
              </a:ext>
            </a:extLst>
          </p:cNvPr>
          <p:cNvGrpSpPr/>
          <p:nvPr/>
        </p:nvGrpSpPr>
        <p:grpSpPr>
          <a:xfrm>
            <a:off x="569657" y="2203889"/>
            <a:ext cx="2982428" cy="1143878"/>
            <a:chOff x="750141" y="2203889"/>
            <a:chExt cx="2982428" cy="1143878"/>
          </a:xfrm>
        </p:grpSpPr>
        <p:sp>
          <p:nvSpPr>
            <p:cNvPr id="16" name="TextBox 15">
              <a:extLst>
                <a:ext uri="{FF2B5EF4-FFF2-40B4-BE49-F238E27FC236}">
                  <a16:creationId xmlns:a16="http://schemas.microsoft.com/office/drawing/2014/main" id="{39EB0BBD-3840-4E0B-8446-9F644BDFA24E}"/>
                </a:ext>
              </a:extLst>
            </p:cNvPr>
            <p:cNvSpPr txBox="1"/>
            <p:nvPr/>
          </p:nvSpPr>
          <p:spPr>
            <a:xfrm>
              <a:off x="1572785" y="2203889"/>
              <a:ext cx="1205948" cy="338554"/>
            </a:xfrm>
            <a:prstGeom prst="rect">
              <a:avLst/>
            </a:prstGeom>
            <a:noFill/>
          </p:spPr>
          <p:txBody>
            <a:bodyPr wrap="square" rtlCol="0">
              <a:spAutoFit/>
            </a:bodyPr>
            <a:lstStyle/>
            <a:p>
              <a:pPr algn="ctr"/>
              <a:r>
                <a:rPr lang="fr-CA" sz="1600" b="1" dirty="0">
                  <a:solidFill>
                    <a:schemeClr val="tx1">
                      <a:lumMod val="65000"/>
                      <a:lumOff val="35000"/>
                    </a:schemeClr>
                  </a:solidFill>
                  <a:latin typeface="Arial" panose="020B0604020202020204" pitchFamily="34" charset="0"/>
                  <a:cs typeface="Arial" panose="020B0604020202020204" pitchFamily="34" charset="0"/>
                </a:rPr>
                <a:t>Tier 1</a:t>
              </a:r>
            </a:p>
          </p:txBody>
        </p:sp>
        <p:sp>
          <p:nvSpPr>
            <p:cNvPr id="3" name="TextBox 2">
              <a:extLst>
                <a:ext uri="{FF2B5EF4-FFF2-40B4-BE49-F238E27FC236}">
                  <a16:creationId xmlns:a16="http://schemas.microsoft.com/office/drawing/2014/main" id="{30E57077-4ED8-49DD-BFA9-18786B12FDB8}"/>
                </a:ext>
              </a:extLst>
            </p:cNvPr>
            <p:cNvSpPr txBox="1"/>
            <p:nvPr/>
          </p:nvSpPr>
          <p:spPr>
            <a:xfrm>
              <a:off x="750141" y="2516770"/>
              <a:ext cx="2982428" cy="830997"/>
            </a:xfrm>
            <a:prstGeom prst="rect">
              <a:avLst/>
            </a:prstGeom>
            <a:noFill/>
          </p:spPr>
          <p:txBody>
            <a:bodyPr wrap="square" rtlCol="0">
              <a:spAutoFit/>
            </a:bodyPr>
            <a:lstStyle/>
            <a:p>
              <a:pPr algn="ctr"/>
              <a:r>
                <a:rPr lang="fr-CA" sz="1200" dirty="0" err="1">
                  <a:solidFill>
                    <a:schemeClr val="tx1">
                      <a:lumMod val="65000"/>
                      <a:lumOff val="35000"/>
                    </a:schemeClr>
                  </a:solidFill>
                  <a:latin typeface="Arial" panose="020B0604020202020204" pitchFamily="34" charset="0"/>
                  <a:cs typeface="Arial" panose="020B0604020202020204" pitchFamily="34" charset="0"/>
                </a:rPr>
                <a:t>Responsible</a:t>
              </a:r>
              <a:r>
                <a:rPr lang="fr-CA" sz="1200" dirty="0">
                  <a:solidFill>
                    <a:schemeClr val="tx1">
                      <a:lumMod val="65000"/>
                      <a:lumOff val="35000"/>
                    </a:schemeClr>
                  </a:solidFill>
                  <a:latin typeface="Arial" panose="020B0604020202020204" pitchFamily="34" charset="0"/>
                  <a:cs typeface="Arial" panose="020B0604020202020204" pitchFamily="34" charset="0"/>
                </a:rPr>
                <a:t> for horizontal </a:t>
              </a:r>
              <a:r>
                <a:rPr lang="fr-CA" sz="1200" dirty="0" err="1">
                  <a:solidFill>
                    <a:schemeClr val="tx1">
                      <a:lumMod val="65000"/>
                      <a:lumOff val="35000"/>
                    </a:schemeClr>
                  </a:solidFill>
                  <a:latin typeface="Arial" panose="020B0604020202020204" pitchFamily="34" charset="0"/>
                  <a:cs typeface="Arial" panose="020B0604020202020204" pitchFamily="34" charset="0"/>
                </a:rPr>
                <a:t>decision-making</a:t>
              </a:r>
              <a:r>
                <a:rPr lang="fr-CA" sz="1200" dirty="0">
                  <a:solidFill>
                    <a:schemeClr val="tx1">
                      <a:lumMod val="65000"/>
                      <a:lumOff val="35000"/>
                    </a:schemeClr>
                  </a:solidFill>
                  <a:latin typeface="Arial" panose="020B0604020202020204" pitchFamily="34" charset="0"/>
                  <a:cs typeface="Arial" panose="020B0604020202020204" pitchFamily="34" charset="0"/>
                </a:rPr>
                <a:t>, direction setting and </a:t>
              </a:r>
              <a:r>
                <a:rPr lang="fr-CA" sz="1200" dirty="0" err="1">
                  <a:solidFill>
                    <a:schemeClr val="tx1">
                      <a:lumMod val="65000"/>
                      <a:lumOff val="35000"/>
                    </a:schemeClr>
                  </a:solidFill>
                  <a:latin typeface="Arial" panose="020B0604020202020204" pitchFamily="34" charset="0"/>
                  <a:cs typeface="Arial" panose="020B0604020202020204" pitchFamily="34" charset="0"/>
                </a:rPr>
                <a:t>oversight</a:t>
              </a:r>
              <a:r>
                <a:rPr lang="fr-CA" sz="1200" dirty="0">
                  <a:solidFill>
                    <a:schemeClr val="tx1">
                      <a:lumMod val="65000"/>
                      <a:lumOff val="35000"/>
                    </a:schemeClr>
                  </a:solidFill>
                  <a:latin typeface="Arial" panose="020B0604020202020204" pitchFamily="34" charset="0"/>
                  <a:cs typeface="Arial" panose="020B0604020202020204" pitchFamily="34" charset="0"/>
                </a:rPr>
                <a:t> of the </a:t>
              </a:r>
              <a:r>
                <a:rPr lang="fr-CA" sz="1200" dirty="0" err="1">
                  <a:solidFill>
                    <a:schemeClr val="tx1">
                      <a:lumMod val="65000"/>
                      <a:lumOff val="35000"/>
                    </a:schemeClr>
                  </a:solidFill>
                  <a:latin typeface="Arial" panose="020B0604020202020204" pitchFamily="34" charset="0"/>
                  <a:cs typeface="Arial" panose="020B0604020202020204" pitchFamily="34" charset="0"/>
                </a:rPr>
                <a:t>organization’s</a:t>
              </a:r>
              <a:r>
                <a:rPr lang="fr-CA" sz="1200" dirty="0">
                  <a:solidFill>
                    <a:schemeClr val="tx1">
                      <a:lumMod val="65000"/>
                      <a:lumOff val="35000"/>
                    </a:schemeClr>
                  </a:solidFill>
                  <a:latin typeface="Arial" panose="020B0604020202020204" pitchFamily="34" charset="0"/>
                  <a:cs typeface="Arial" panose="020B0604020202020204" pitchFamily="34" charset="0"/>
                </a:rPr>
                <a:t> substantive and </a:t>
              </a:r>
              <a:r>
                <a:rPr lang="fr-CA" sz="1200" dirty="0" err="1">
                  <a:solidFill>
                    <a:schemeClr val="tx1">
                      <a:lumMod val="65000"/>
                      <a:lumOff val="35000"/>
                    </a:schemeClr>
                  </a:solidFill>
                  <a:latin typeface="Arial" panose="020B0604020202020204" pitchFamily="34" charset="0"/>
                  <a:cs typeface="Arial" panose="020B0604020202020204" pitchFamily="34" charset="0"/>
                </a:rPr>
                <a:t>corporate</a:t>
              </a:r>
              <a:r>
                <a:rPr lang="fr-CA" sz="1200" dirty="0">
                  <a:solidFill>
                    <a:schemeClr val="tx1">
                      <a:lumMod val="65000"/>
                      <a:lumOff val="35000"/>
                    </a:schemeClr>
                  </a:solidFill>
                  <a:latin typeface="Arial" panose="020B0604020202020204" pitchFamily="34" charset="0"/>
                  <a:cs typeface="Arial" panose="020B0604020202020204" pitchFamily="34" charset="0"/>
                </a:rPr>
                <a:t> </a:t>
              </a:r>
              <a:r>
                <a:rPr lang="fr-CA" sz="1200" dirty="0" err="1">
                  <a:solidFill>
                    <a:schemeClr val="tx1">
                      <a:lumMod val="65000"/>
                      <a:lumOff val="35000"/>
                    </a:schemeClr>
                  </a:solidFill>
                  <a:latin typeface="Arial" panose="020B0604020202020204" pitchFamily="34" charset="0"/>
                  <a:cs typeface="Arial" panose="020B0604020202020204" pitchFamily="34" charset="0"/>
                </a:rPr>
                <a:t>responsibiliies</a:t>
              </a:r>
              <a:r>
                <a:rPr lang="fr-CA" sz="1200" dirty="0">
                  <a:solidFill>
                    <a:schemeClr val="tx1">
                      <a:lumMod val="65000"/>
                      <a:lumOff val="35000"/>
                    </a:schemeClr>
                  </a:solidFill>
                  <a:latin typeface="Arial" panose="020B0604020202020204" pitchFamily="34" charset="0"/>
                  <a:cs typeface="Arial" panose="020B0604020202020204" pitchFamily="34" charset="0"/>
                </a:rPr>
                <a:t>. </a:t>
              </a:r>
            </a:p>
          </p:txBody>
        </p:sp>
      </p:grpSp>
      <p:sp>
        <p:nvSpPr>
          <p:cNvPr id="18" name="TextBox 17">
            <a:extLst>
              <a:ext uri="{FF2B5EF4-FFF2-40B4-BE49-F238E27FC236}">
                <a16:creationId xmlns:a16="http://schemas.microsoft.com/office/drawing/2014/main" id="{4D201DDA-78E5-4413-918B-06C73FC3115A}"/>
              </a:ext>
            </a:extLst>
          </p:cNvPr>
          <p:cNvSpPr txBox="1"/>
          <p:nvPr/>
        </p:nvSpPr>
        <p:spPr>
          <a:xfrm>
            <a:off x="609604" y="4378240"/>
            <a:ext cx="3443192" cy="1200329"/>
          </a:xfrm>
          <a:prstGeom prst="rect">
            <a:avLst/>
          </a:prstGeom>
          <a:noFill/>
        </p:spPr>
        <p:txBody>
          <a:bodyPr wrap="square" rtlCol="0">
            <a:spAutoFit/>
          </a:bodyPr>
          <a:lstStyle/>
          <a:p>
            <a:pPr marL="285750" indent="-285750">
              <a:buFont typeface="Arial" panose="020B0604020202020204" pitchFamily="34" charset="0"/>
              <a:buChar char="•"/>
            </a:pPr>
            <a:r>
              <a:rPr lang="fr-CA" sz="1200" dirty="0">
                <a:solidFill>
                  <a:schemeClr val="tx1">
                    <a:lumMod val="65000"/>
                    <a:lumOff val="35000"/>
                  </a:schemeClr>
                </a:solidFill>
                <a:latin typeface="Arial" panose="020B0604020202020204" pitchFamily="34" charset="0"/>
                <a:cs typeface="Arial" panose="020B0604020202020204" pitchFamily="34" charset="0"/>
              </a:rPr>
              <a:t>Support the </a:t>
            </a:r>
            <a:r>
              <a:rPr lang="fr-CA" sz="1200" dirty="0" err="1">
                <a:solidFill>
                  <a:schemeClr val="tx1">
                    <a:lumMod val="65000"/>
                    <a:lumOff val="35000"/>
                  </a:schemeClr>
                </a:solidFill>
                <a:latin typeface="Arial" panose="020B0604020202020204" pitchFamily="34" charset="0"/>
                <a:cs typeface="Arial" panose="020B0604020202020204" pitchFamily="34" charset="0"/>
              </a:rPr>
              <a:t>Executive</a:t>
            </a:r>
            <a:r>
              <a:rPr lang="fr-CA" sz="1200" dirty="0">
                <a:solidFill>
                  <a:schemeClr val="tx1">
                    <a:lumMod val="65000"/>
                    <a:lumOff val="35000"/>
                  </a:schemeClr>
                </a:solidFill>
                <a:latin typeface="Arial" panose="020B0604020202020204" pitchFamily="34" charset="0"/>
                <a:cs typeface="Arial" panose="020B0604020202020204" pitchFamily="34" charset="0"/>
              </a:rPr>
              <a:t> </a:t>
            </a:r>
            <a:r>
              <a:rPr lang="fr-CA" sz="1200" dirty="0" err="1">
                <a:solidFill>
                  <a:schemeClr val="tx1">
                    <a:lumMod val="65000"/>
                    <a:lumOff val="35000"/>
                  </a:schemeClr>
                </a:solidFill>
                <a:latin typeface="Arial" panose="020B0604020202020204" pitchFamily="34" charset="0"/>
                <a:cs typeface="Arial" panose="020B0604020202020204" pitchFamily="34" charset="0"/>
              </a:rPr>
              <a:t>Committee</a:t>
            </a:r>
            <a:r>
              <a:rPr lang="fr-CA" sz="1200" dirty="0">
                <a:solidFill>
                  <a:schemeClr val="tx1">
                    <a:lumMod val="65000"/>
                    <a:lumOff val="35000"/>
                  </a:schemeClr>
                </a:solidFill>
                <a:latin typeface="Arial" panose="020B0604020202020204" pitchFamily="34" charset="0"/>
                <a:cs typeface="Arial" panose="020B0604020202020204" pitchFamily="34" charset="0"/>
              </a:rPr>
              <a:t> by </a:t>
            </a:r>
            <a:r>
              <a:rPr lang="fr-CA" sz="1200" dirty="0" err="1">
                <a:solidFill>
                  <a:schemeClr val="tx1">
                    <a:lumMod val="65000"/>
                    <a:lumOff val="35000"/>
                  </a:schemeClr>
                </a:solidFill>
                <a:latin typeface="Arial" panose="020B0604020202020204" pitchFamily="34" charset="0"/>
                <a:cs typeface="Arial" panose="020B0604020202020204" pitchFamily="34" charset="0"/>
              </a:rPr>
              <a:t>providing</a:t>
            </a:r>
            <a:r>
              <a:rPr lang="fr-CA" sz="1200" dirty="0">
                <a:solidFill>
                  <a:schemeClr val="tx1">
                    <a:lumMod val="65000"/>
                    <a:lumOff val="35000"/>
                  </a:schemeClr>
                </a:solidFill>
                <a:latin typeface="Arial" panose="020B0604020202020204" pitchFamily="34" charset="0"/>
                <a:cs typeface="Arial" panose="020B0604020202020204" pitchFamily="34" charset="0"/>
              </a:rPr>
              <a:t> leadership and direction on </a:t>
            </a:r>
            <a:r>
              <a:rPr lang="fr-CA" sz="1200" dirty="0" err="1">
                <a:solidFill>
                  <a:schemeClr val="tx1">
                    <a:lumMod val="65000"/>
                    <a:lumOff val="35000"/>
                  </a:schemeClr>
                </a:solidFill>
                <a:latin typeface="Arial" panose="020B0604020202020204" pitchFamily="34" charset="0"/>
                <a:cs typeface="Arial" panose="020B0604020202020204" pitchFamily="34" charset="0"/>
              </a:rPr>
              <a:t>specific</a:t>
            </a:r>
            <a:r>
              <a:rPr lang="fr-CA" sz="1200" dirty="0">
                <a:solidFill>
                  <a:schemeClr val="tx1">
                    <a:lumMod val="65000"/>
                    <a:lumOff val="35000"/>
                  </a:schemeClr>
                </a:solidFill>
                <a:latin typeface="Arial" panose="020B0604020202020204" pitchFamily="34" charset="0"/>
                <a:cs typeface="Arial" panose="020B0604020202020204" pitchFamily="34" charset="0"/>
              </a:rPr>
              <a:t> areas of focus. </a:t>
            </a:r>
          </a:p>
          <a:p>
            <a:pPr marL="285750" indent="-285750">
              <a:buFont typeface="Arial" panose="020B0604020202020204" pitchFamily="34" charset="0"/>
              <a:buChar char="•"/>
            </a:pPr>
            <a:r>
              <a:rPr lang="fr-CA" sz="1200" dirty="0" err="1">
                <a:solidFill>
                  <a:schemeClr val="tx1">
                    <a:lumMod val="65000"/>
                    <a:lumOff val="35000"/>
                  </a:schemeClr>
                </a:solidFill>
                <a:latin typeface="Arial" panose="020B0604020202020204" pitchFamily="34" charset="0"/>
                <a:cs typeface="Arial" panose="020B0604020202020204" pitchFamily="34" charset="0"/>
              </a:rPr>
              <a:t>Chaired</a:t>
            </a:r>
            <a:r>
              <a:rPr lang="fr-CA" sz="1200" dirty="0">
                <a:solidFill>
                  <a:schemeClr val="tx1">
                    <a:lumMod val="65000"/>
                    <a:lumOff val="35000"/>
                  </a:schemeClr>
                </a:solidFill>
                <a:latin typeface="Arial" panose="020B0604020202020204" pitchFamily="34" charset="0"/>
                <a:cs typeface="Arial" panose="020B0604020202020204" pitchFamily="34" charset="0"/>
              </a:rPr>
              <a:t> at DCA and CFO/DGCS </a:t>
            </a:r>
            <a:r>
              <a:rPr lang="fr-CA" sz="1200" dirty="0" err="1">
                <a:solidFill>
                  <a:schemeClr val="tx1">
                    <a:lumMod val="65000"/>
                    <a:lumOff val="35000"/>
                  </a:schemeClr>
                </a:solidFill>
                <a:latin typeface="Arial" panose="020B0604020202020204" pitchFamily="34" charset="0"/>
                <a:cs typeface="Arial" panose="020B0604020202020204" pitchFamily="34" charset="0"/>
              </a:rPr>
              <a:t>level</a:t>
            </a:r>
            <a:r>
              <a:rPr lang="fr-CA" sz="1200"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r-CA" sz="1200" dirty="0" err="1">
                <a:solidFill>
                  <a:schemeClr val="tx1">
                    <a:lumMod val="65000"/>
                    <a:lumOff val="35000"/>
                  </a:schemeClr>
                </a:solidFill>
                <a:latin typeface="Arial" panose="020B0604020202020204" pitchFamily="34" charset="0"/>
                <a:cs typeface="Arial" panose="020B0604020202020204" pitchFamily="34" charset="0"/>
              </a:rPr>
              <a:t>Membership</a:t>
            </a:r>
            <a:r>
              <a:rPr lang="fr-CA" sz="1200" dirty="0">
                <a:solidFill>
                  <a:schemeClr val="tx1">
                    <a:lumMod val="65000"/>
                    <a:lumOff val="35000"/>
                  </a:schemeClr>
                </a:solidFill>
                <a:latin typeface="Arial" panose="020B0604020202020204" pitchFamily="34" charset="0"/>
                <a:cs typeface="Arial" panose="020B0604020202020204" pitchFamily="34" charset="0"/>
              </a:rPr>
              <a:t> and quorum to </a:t>
            </a:r>
            <a:r>
              <a:rPr lang="fr-CA" sz="1200" dirty="0" err="1">
                <a:solidFill>
                  <a:schemeClr val="tx1">
                    <a:lumMod val="65000"/>
                    <a:lumOff val="35000"/>
                  </a:schemeClr>
                </a:solidFill>
                <a:latin typeface="Arial" panose="020B0604020202020204" pitchFamily="34" charset="0"/>
                <a:cs typeface="Arial" panose="020B0604020202020204" pitchFamily="34" charset="0"/>
              </a:rPr>
              <a:t>be</a:t>
            </a:r>
            <a:r>
              <a:rPr lang="fr-CA" sz="1200" dirty="0">
                <a:solidFill>
                  <a:schemeClr val="tx1">
                    <a:lumMod val="65000"/>
                    <a:lumOff val="35000"/>
                  </a:schemeClr>
                </a:solidFill>
                <a:latin typeface="Arial" panose="020B0604020202020204" pitchFamily="34" charset="0"/>
                <a:cs typeface="Arial" panose="020B0604020202020204" pitchFamily="34" charset="0"/>
              </a:rPr>
              <a:t> set in </a:t>
            </a:r>
            <a:r>
              <a:rPr lang="fr-CA" sz="1200" dirty="0" err="1">
                <a:solidFill>
                  <a:schemeClr val="tx1">
                    <a:lumMod val="65000"/>
                    <a:lumOff val="35000"/>
                  </a:schemeClr>
                </a:solidFill>
                <a:latin typeface="Arial" panose="020B0604020202020204" pitchFamily="34" charset="0"/>
                <a:cs typeface="Arial" panose="020B0604020202020204" pitchFamily="34" charset="0"/>
              </a:rPr>
              <a:t>individual</a:t>
            </a:r>
            <a:r>
              <a:rPr lang="fr-CA" sz="1200" dirty="0">
                <a:solidFill>
                  <a:schemeClr val="tx1">
                    <a:lumMod val="65000"/>
                    <a:lumOff val="35000"/>
                  </a:schemeClr>
                </a:solidFill>
                <a:latin typeface="Arial" panose="020B0604020202020204" pitchFamily="34" charset="0"/>
                <a:cs typeface="Arial" panose="020B0604020202020204" pitchFamily="34" charset="0"/>
              </a:rPr>
              <a:t> </a:t>
            </a:r>
            <a:r>
              <a:rPr lang="fr-CA" sz="1200" dirty="0" err="1">
                <a:solidFill>
                  <a:schemeClr val="tx1">
                    <a:lumMod val="65000"/>
                    <a:lumOff val="35000"/>
                  </a:schemeClr>
                </a:solidFill>
                <a:latin typeface="Arial" panose="020B0604020202020204" pitchFamily="34" charset="0"/>
                <a:cs typeface="Arial" panose="020B0604020202020204" pitchFamily="34" charset="0"/>
              </a:rPr>
              <a:t>terms</a:t>
            </a:r>
            <a:r>
              <a:rPr lang="fr-CA" sz="1200" dirty="0">
                <a:solidFill>
                  <a:schemeClr val="tx1">
                    <a:lumMod val="65000"/>
                    <a:lumOff val="35000"/>
                  </a:schemeClr>
                </a:solidFill>
                <a:latin typeface="Arial" panose="020B0604020202020204" pitchFamily="34" charset="0"/>
                <a:cs typeface="Arial" panose="020B0604020202020204" pitchFamily="34" charset="0"/>
              </a:rPr>
              <a:t> of </a:t>
            </a:r>
            <a:r>
              <a:rPr lang="fr-CA" sz="1200" dirty="0" err="1">
                <a:solidFill>
                  <a:schemeClr val="tx1">
                    <a:lumMod val="65000"/>
                    <a:lumOff val="35000"/>
                  </a:schemeClr>
                </a:solidFill>
                <a:latin typeface="Arial" panose="020B0604020202020204" pitchFamily="34" charset="0"/>
                <a:cs typeface="Arial" panose="020B0604020202020204" pitchFamily="34" charset="0"/>
              </a:rPr>
              <a:t>reference</a:t>
            </a:r>
            <a:r>
              <a:rPr lang="fr-CA" sz="12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6" name="Rectangle: Rounded Corners 5">
            <a:extLst>
              <a:ext uri="{FF2B5EF4-FFF2-40B4-BE49-F238E27FC236}">
                <a16:creationId xmlns:a16="http://schemas.microsoft.com/office/drawing/2014/main" id="{E45972BA-2095-4052-B8A8-DC26635E6243}"/>
              </a:ext>
            </a:extLst>
          </p:cNvPr>
          <p:cNvSpPr/>
          <p:nvPr/>
        </p:nvSpPr>
        <p:spPr>
          <a:xfrm>
            <a:off x="6163916" y="1164697"/>
            <a:ext cx="1245705" cy="540688"/>
          </a:xfrm>
          <a:prstGeom prst="roundRect">
            <a:avLst/>
          </a:prstGeom>
          <a:solidFill>
            <a:srgbClr val="FFFFFF"/>
          </a:solidFill>
          <a:ln w="38100">
            <a:solidFill>
              <a:srgbClr val="B9DD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0" name="Straight Connector 19">
            <a:extLst>
              <a:ext uri="{FF2B5EF4-FFF2-40B4-BE49-F238E27FC236}">
                <a16:creationId xmlns:a16="http://schemas.microsoft.com/office/drawing/2014/main" id="{9424A89B-397A-4678-A0B9-8D8934A400AD}"/>
              </a:ext>
            </a:extLst>
          </p:cNvPr>
          <p:cNvCxnSpPr>
            <a:cxnSpLocks/>
          </p:cNvCxnSpPr>
          <p:nvPr/>
        </p:nvCxnSpPr>
        <p:spPr>
          <a:xfrm>
            <a:off x="609603" y="1048764"/>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26D5A04-BA22-490C-AD1B-4EF7CF18B5EC}"/>
              </a:ext>
            </a:extLst>
          </p:cNvPr>
          <p:cNvSpPr/>
          <p:nvPr/>
        </p:nvSpPr>
        <p:spPr>
          <a:xfrm>
            <a:off x="6069495" y="2016761"/>
            <a:ext cx="1434548" cy="570962"/>
          </a:xfrm>
          <a:prstGeom prst="roundRect">
            <a:avLst/>
          </a:prstGeom>
          <a:solidFill>
            <a:srgbClr val="FFFFFF"/>
          </a:solidFill>
          <a:ln w="38100">
            <a:solidFill>
              <a:srgbClr val="6DC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TextBox 21">
            <a:extLst>
              <a:ext uri="{FF2B5EF4-FFF2-40B4-BE49-F238E27FC236}">
                <a16:creationId xmlns:a16="http://schemas.microsoft.com/office/drawing/2014/main" id="{778C7109-8BD3-449D-8419-1B60E2AE7366}"/>
              </a:ext>
            </a:extLst>
          </p:cNvPr>
          <p:cNvSpPr txBox="1"/>
          <p:nvPr/>
        </p:nvSpPr>
        <p:spPr>
          <a:xfrm>
            <a:off x="6205329" y="1199745"/>
            <a:ext cx="1205948" cy="492443"/>
          </a:xfrm>
          <a:prstGeom prst="rect">
            <a:avLst/>
          </a:prstGeom>
          <a:noFill/>
        </p:spPr>
        <p:txBody>
          <a:bodyPr wrap="square" rtlCol="0">
            <a:spAutoFit/>
          </a:bodyPr>
          <a:lstStyle/>
          <a:p>
            <a:pPr algn="ctr"/>
            <a:r>
              <a:rPr lang="fr-CA" sz="1300" dirty="0">
                <a:solidFill>
                  <a:schemeClr val="tx1">
                    <a:lumMod val="65000"/>
                    <a:lumOff val="35000"/>
                  </a:schemeClr>
                </a:solidFill>
                <a:latin typeface="Arial" panose="020B0604020202020204" pitchFamily="34" charset="0"/>
                <a:cs typeface="Arial" panose="020B0604020202020204" pitchFamily="34" charset="0"/>
              </a:rPr>
              <a:t>Chairs’ Forum</a:t>
            </a:r>
          </a:p>
        </p:txBody>
      </p:sp>
      <p:sp>
        <p:nvSpPr>
          <p:cNvPr id="23" name="TextBox 22">
            <a:extLst>
              <a:ext uri="{FF2B5EF4-FFF2-40B4-BE49-F238E27FC236}">
                <a16:creationId xmlns:a16="http://schemas.microsoft.com/office/drawing/2014/main" id="{56C245A3-5F1E-404D-AA94-77113779A3E4}"/>
              </a:ext>
            </a:extLst>
          </p:cNvPr>
          <p:cNvSpPr txBox="1"/>
          <p:nvPr/>
        </p:nvSpPr>
        <p:spPr>
          <a:xfrm>
            <a:off x="6028082" y="2027340"/>
            <a:ext cx="1434547" cy="492443"/>
          </a:xfrm>
          <a:prstGeom prst="rect">
            <a:avLst/>
          </a:prstGeom>
          <a:noFill/>
        </p:spPr>
        <p:txBody>
          <a:bodyPr wrap="square" rtlCol="0">
            <a:spAutoFit/>
          </a:bodyPr>
          <a:lstStyle/>
          <a:p>
            <a:pPr algn="ctr"/>
            <a:r>
              <a:rPr lang="fr-CA" sz="1300" dirty="0">
                <a:solidFill>
                  <a:schemeClr val="tx1">
                    <a:lumMod val="65000"/>
                    <a:lumOff val="35000"/>
                  </a:schemeClr>
                </a:solidFill>
                <a:latin typeface="Arial" panose="020B0604020202020204" pitchFamily="34" charset="0"/>
                <a:cs typeface="Arial" panose="020B0604020202020204" pitchFamily="34" charset="0"/>
              </a:rPr>
              <a:t>Chief </a:t>
            </a:r>
            <a:r>
              <a:rPr lang="fr-CA" sz="1300" dirty="0" err="1">
                <a:solidFill>
                  <a:schemeClr val="tx1">
                    <a:lumMod val="65000"/>
                    <a:lumOff val="35000"/>
                  </a:schemeClr>
                </a:solidFill>
                <a:latin typeface="Arial" panose="020B0604020202020204" pitchFamily="34" charset="0"/>
                <a:cs typeface="Arial" panose="020B0604020202020204" pitchFamily="34" charset="0"/>
              </a:rPr>
              <a:t>Administrator</a:t>
            </a:r>
            <a:endParaRPr lang="fr-CA" sz="1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58DD5FF5-FE1E-4098-9F71-F782007F0127}"/>
              </a:ext>
            </a:extLst>
          </p:cNvPr>
          <p:cNvSpPr/>
          <p:nvPr/>
        </p:nvSpPr>
        <p:spPr>
          <a:xfrm>
            <a:off x="6082747" y="2667850"/>
            <a:ext cx="1457739" cy="720383"/>
          </a:xfrm>
          <a:prstGeom prst="roundRect">
            <a:avLst/>
          </a:prstGeom>
          <a:solidFill>
            <a:srgbClr val="FFFFFF"/>
          </a:solidFill>
          <a:ln w="38100">
            <a:solidFill>
              <a:srgbClr val="BD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TextBox 25">
            <a:extLst>
              <a:ext uri="{FF2B5EF4-FFF2-40B4-BE49-F238E27FC236}">
                <a16:creationId xmlns:a16="http://schemas.microsoft.com/office/drawing/2014/main" id="{181011ED-9EC8-422D-B478-E6D45B8CB542}"/>
              </a:ext>
            </a:extLst>
          </p:cNvPr>
          <p:cNvSpPr txBox="1"/>
          <p:nvPr/>
        </p:nvSpPr>
        <p:spPr>
          <a:xfrm>
            <a:off x="6069496" y="2663874"/>
            <a:ext cx="1457739" cy="692497"/>
          </a:xfrm>
          <a:prstGeom prst="rect">
            <a:avLst/>
          </a:prstGeom>
          <a:noFill/>
        </p:spPr>
        <p:txBody>
          <a:bodyPr wrap="square" rtlCol="0">
            <a:spAutoFit/>
          </a:bodyPr>
          <a:lstStyle/>
          <a:p>
            <a:pPr algn="ctr"/>
            <a:r>
              <a:rPr lang="fr-CA" sz="1300" dirty="0">
                <a:solidFill>
                  <a:schemeClr val="tx1">
                    <a:lumMod val="65000"/>
                    <a:lumOff val="35000"/>
                  </a:schemeClr>
                </a:solidFill>
                <a:latin typeface="Arial" panose="020B0604020202020204" pitchFamily="34" charset="0"/>
                <a:cs typeface="Arial" panose="020B0604020202020204" pitchFamily="34" charset="0"/>
              </a:rPr>
              <a:t>Senior Management </a:t>
            </a:r>
            <a:r>
              <a:rPr lang="fr-CA" sz="1300" dirty="0" err="1">
                <a:solidFill>
                  <a:schemeClr val="tx1">
                    <a:lumMod val="65000"/>
                    <a:lumOff val="35000"/>
                  </a:schemeClr>
                </a:solidFill>
                <a:latin typeface="Arial" panose="020B0604020202020204" pitchFamily="34" charset="0"/>
                <a:cs typeface="Arial" panose="020B0604020202020204" pitchFamily="34" charset="0"/>
              </a:rPr>
              <a:t>Committee</a:t>
            </a:r>
            <a:endParaRPr lang="fr-CA" sz="1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CA0D716-C9A7-482E-8E99-BCAB6A2B5429}"/>
              </a:ext>
            </a:extLst>
          </p:cNvPr>
          <p:cNvSpPr txBox="1"/>
          <p:nvPr/>
        </p:nvSpPr>
        <p:spPr>
          <a:xfrm>
            <a:off x="4805023" y="3693257"/>
            <a:ext cx="1434547" cy="492443"/>
          </a:xfrm>
          <a:prstGeom prst="rect">
            <a:avLst/>
          </a:prstGeom>
          <a:noFill/>
        </p:spPr>
        <p:txBody>
          <a:bodyPr wrap="square" rtlCol="0">
            <a:spAutoFit/>
          </a:bodyPr>
          <a:lstStyle/>
          <a:p>
            <a:pPr algn="ctr"/>
            <a:r>
              <a:rPr lang="fr-CA" sz="1300" b="1" dirty="0">
                <a:solidFill>
                  <a:schemeClr val="tx1">
                    <a:lumMod val="65000"/>
                    <a:lumOff val="35000"/>
                  </a:schemeClr>
                </a:solidFill>
                <a:latin typeface="Arial" panose="020B0604020202020204" pitchFamily="34" charset="0"/>
                <a:cs typeface="Arial" panose="020B0604020202020204" pitchFamily="34" charset="0"/>
              </a:rPr>
              <a:t>Transformation </a:t>
            </a:r>
            <a:r>
              <a:rPr lang="fr-CA" sz="1300" b="1" dirty="0" err="1">
                <a:solidFill>
                  <a:schemeClr val="tx1">
                    <a:lumMod val="65000"/>
                    <a:lumOff val="35000"/>
                  </a:schemeClr>
                </a:solidFill>
                <a:latin typeface="Arial" panose="020B0604020202020204" pitchFamily="34" charset="0"/>
                <a:cs typeface="Arial" panose="020B0604020202020204" pitchFamily="34" charset="0"/>
              </a:rPr>
              <a:t>Subcommittee</a:t>
            </a:r>
            <a:endParaRPr lang="fr-CA" sz="13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D450C94-8EFC-4EFF-AB02-859E2B8F43F5}"/>
              </a:ext>
            </a:extLst>
          </p:cNvPr>
          <p:cNvSpPr txBox="1"/>
          <p:nvPr/>
        </p:nvSpPr>
        <p:spPr>
          <a:xfrm>
            <a:off x="7227291" y="3680103"/>
            <a:ext cx="1434547" cy="492443"/>
          </a:xfrm>
          <a:prstGeom prst="rect">
            <a:avLst/>
          </a:prstGeom>
          <a:noFill/>
        </p:spPr>
        <p:txBody>
          <a:bodyPr wrap="square" rtlCol="0">
            <a:spAutoFit/>
          </a:bodyPr>
          <a:lstStyle/>
          <a:p>
            <a:pPr algn="ctr"/>
            <a:r>
              <a:rPr lang="fr-CA" sz="1300" b="1" dirty="0" err="1">
                <a:solidFill>
                  <a:schemeClr val="tx1">
                    <a:lumMod val="65000"/>
                    <a:lumOff val="35000"/>
                  </a:schemeClr>
                </a:solidFill>
                <a:latin typeface="Arial" panose="020B0604020202020204" pitchFamily="34" charset="0"/>
                <a:cs typeface="Arial" panose="020B0604020202020204" pitchFamily="34" charset="0"/>
              </a:rPr>
              <a:t>Resources</a:t>
            </a:r>
            <a:r>
              <a:rPr lang="fr-CA" sz="1300" b="1" dirty="0">
                <a:solidFill>
                  <a:schemeClr val="tx1">
                    <a:lumMod val="65000"/>
                    <a:lumOff val="35000"/>
                  </a:schemeClr>
                </a:solidFill>
                <a:latin typeface="Arial" panose="020B0604020202020204" pitchFamily="34" charset="0"/>
                <a:cs typeface="Arial" panose="020B0604020202020204" pitchFamily="34" charset="0"/>
              </a:rPr>
              <a:t> </a:t>
            </a:r>
            <a:r>
              <a:rPr lang="fr-CA" sz="1300" b="1" dirty="0" err="1">
                <a:solidFill>
                  <a:schemeClr val="tx1">
                    <a:lumMod val="65000"/>
                    <a:lumOff val="35000"/>
                  </a:schemeClr>
                </a:solidFill>
                <a:latin typeface="Arial" panose="020B0604020202020204" pitchFamily="34" charset="0"/>
                <a:cs typeface="Arial" panose="020B0604020202020204" pitchFamily="34" charset="0"/>
              </a:rPr>
              <a:t>Subcommittee</a:t>
            </a:r>
            <a:endParaRPr lang="fr-CA" sz="13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250A280-01CB-446C-9812-2F49DE28194F}"/>
              </a:ext>
            </a:extLst>
          </p:cNvPr>
          <p:cNvSpPr txBox="1"/>
          <p:nvPr/>
        </p:nvSpPr>
        <p:spPr>
          <a:xfrm>
            <a:off x="6753538" y="4239021"/>
            <a:ext cx="2222588" cy="2246769"/>
          </a:xfrm>
          <a:prstGeom prst="rect">
            <a:avLst/>
          </a:prstGeom>
          <a:noFill/>
        </p:spPr>
        <p:txBody>
          <a:bodyPr wrap="square" rtlCol="0">
            <a:spAutoFit/>
          </a:bodyPr>
          <a:lstStyle/>
          <a:p>
            <a:pPr marL="171450" indent="-171450" algn="ctr">
              <a:spcAft>
                <a:spcPts val="600"/>
              </a:spcAft>
              <a:buFont typeface="Arial" panose="020B0604020202020204" pitchFamily="34" charset="0"/>
              <a:buChar char="•"/>
            </a:pPr>
            <a:r>
              <a:rPr lang="fr-CA" sz="1200" dirty="0">
                <a:solidFill>
                  <a:schemeClr val="tx1">
                    <a:lumMod val="65000"/>
                    <a:lumOff val="35000"/>
                  </a:schemeClr>
                </a:solidFill>
                <a:latin typeface="Arial" panose="020B0604020202020204" pitchFamily="34" charset="0"/>
                <a:cs typeface="Arial" panose="020B0604020202020204" pitchFamily="34" charset="0"/>
              </a:rPr>
              <a:t>Financial </a:t>
            </a:r>
            <a:r>
              <a:rPr lang="fr-CA" sz="1100" dirty="0">
                <a:solidFill>
                  <a:schemeClr val="tx1">
                    <a:lumMod val="65000"/>
                    <a:lumOff val="35000"/>
                  </a:schemeClr>
                </a:solidFill>
                <a:latin typeface="Arial" panose="020B0604020202020204" pitchFamily="34" charset="0"/>
                <a:cs typeface="Arial" panose="020B0604020202020204" pitchFamily="34" charset="0"/>
              </a:rPr>
              <a:t>Management</a:t>
            </a:r>
            <a:r>
              <a:rPr lang="fr-CA" sz="1200" dirty="0">
                <a:solidFill>
                  <a:schemeClr val="tx1">
                    <a:lumMod val="65000"/>
                    <a:lumOff val="35000"/>
                  </a:schemeClr>
                </a:solidFill>
                <a:latin typeface="Arial" panose="020B0604020202020204" pitchFamily="34" charset="0"/>
                <a:cs typeface="Arial" panose="020B0604020202020204" pitchFamily="34" charset="0"/>
              </a:rPr>
              <a:t> Control</a:t>
            </a:r>
          </a:p>
          <a:p>
            <a:pPr marL="171450" indent="-171450" algn="ctr">
              <a:spcAft>
                <a:spcPts val="600"/>
              </a:spcAft>
              <a:buFont typeface="Arial" panose="020B0604020202020204" pitchFamily="34" charset="0"/>
              <a:buChar char="•"/>
            </a:pPr>
            <a:r>
              <a:rPr lang="fr-CA" sz="1200" dirty="0">
                <a:solidFill>
                  <a:schemeClr val="tx1">
                    <a:lumMod val="65000"/>
                    <a:lumOff val="35000"/>
                  </a:schemeClr>
                </a:solidFill>
                <a:latin typeface="Arial" panose="020B0604020202020204" pitchFamily="34" charset="0"/>
                <a:cs typeface="Arial" panose="020B0604020202020204" pitchFamily="34" charset="0"/>
              </a:rPr>
              <a:t>Management </a:t>
            </a:r>
            <a:r>
              <a:rPr lang="fr-CA" sz="1200" dirty="0" err="1">
                <a:solidFill>
                  <a:schemeClr val="tx1">
                    <a:lumMod val="65000"/>
                    <a:lumOff val="35000"/>
                  </a:schemeClr>
                </a:solidFill>
                <a:latin typeface="Arial" panose="020B0604020202020204" pitchFamily="34" charset="0"/>
                <a:cs typeface="Arial" panose="020B0604020202020204" pitchFamily="34" charset="0"/>
              </a:rPr>
              <a:t>Accountability</a:t>
            </a: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algn="ctr">
              <a:spcAft>
                <a:spcPts val="600"/>
              </a:spcAft>
              <a:buFont typeface="Arial" panose="020B0604020202020204" pitchFamily="34" charset="0"/>
              <a:buChar char="•"/>
            </a:pPr>
            <a:r>
              <a:rPr lang="fr-CA" sz="1200" dirty="0">
                <a:solidFill>
                  <a:schemeClr val="tx1">
                    <a:lumMod val="65000"/>
                    <a:lumOff val="35000"/>
                  </a:schemeClr>
                </a:solidFill>
                <a:latin typeface="Arial" panose="020B0604020202020204" pitchFamily="34" charset="0"/>
                <a:cs typeface="Arial" panose="020B0604020202020204" pitchFamily="34" charset="0"/>
              </a:rPr>
              <a:t>Integrated Planning and </a:t>
            </a:r>
            <a:r>
              <a:rPr lang="fr-CA" sz="1200" dirty="0" err="1">
                <a:solidFill>
                  <a:schemeClr val="tx1">
                    <a:lumMod val="65000"/>
                    <a:lumOff val="35000"/>
                  </a:schemeClr>
                </a:solidFill>
                <a:latin typeface="Arial" panose="020B0604020202020204" pitchFamily="34" charset="0"/>
                <a:cs typeface="Arial" panose="020B0604020202020204" pitchFamily="34" charset="0"/>
              </a:rPr>
              <a:t>Reporting</a:t>
            </a: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algn="ctr">
              <a:spcAft>
                <a:spcPts val="600"/>
              </a:spcAft>
              <a:buFont typeface="Arial" panose="020B0604020202020204" pitchFamily="34" charset="0"/>
              <a:buChar char="•"/>
            </a:pPr>
            <a:r>
              <a:rPr lang="fr-CA" sz="1200" dirty="0" err="1">
                <a:solidFill>
                  <a:schemeClr val="tx1">
                    <a:lumMod val="65000"/>
                    <a:lumOff val="35000"/>
                  </a:schemeClr>
                </a:solidFill>
                <a:latin typeface="Arial" panose="020B0604020202020204" pitchFamily="34" charset="0"/>
                <a:cs typeface="Arial" panose="020B0604020202020204" pitchFamily="34" charset="0"/>
              </a:rPr>
              <a:t>Reviewing</a:t>
            </a:r>
            <a:r>
              <a:rPr lang="fr-CA" sz="1200" dirty="0">
                <a:solidFill>
                  <a:schemeClr val="tx1">
                    <a:lumMod val="65000"/>
                    <a:lumOff val="35000"/>
                  </a:schemeClr>
                </a:solidFill>
                <a:latin typeface="Arial" panose="020B0604020202020204" pitchFamily="34" charset="0"/>
                <a:cs typeface="Arial" panose="020B0604020202020204" pitchFamily="34" charset="0"/>
              </a:rPr>
              <a:t> and monitoring </a:t>
            </a:r>
            <a:r>
              <a:rPr lang="fr-CA" sz="1200" dirty="0" err="1">
                <a:solidFill>
                  <a:schemeClr val="tx1">
                    <a:lumMod val="65000"/>
                    <a:lumOff val="35000"/>
                  </a:schemeClr>
                </a:solidFill>
                <a:latin typeface="Arial" panose="020B0604020202020204" pitchFamily="34" charset="0"/>
                <a:cs typeface="Arial" panose="020B0604020202020204" pitchFamily="34" charset="0"/>
              </a:rPr>
              <a:t>investment</a:t>
            </a:r>
            <a:r>
              <a:rPr lang="fr-CA" sz="1200" dirty="0">
                <a:solidFill>
                  <a:schemeClr val="tx1">
                    <a:lumMod val="65000"/>
                    <a:lumOff val="35000"/>
                  </a:schemeClr>
                </a:solidFill>
                <a:latin typeface="Arial" panose="020B0604020202020204" pitchFamily="34" charset="0"/>
                <a:cs typeface="Arial" panose="020B0604020202020204" pitchFamily="34" charset="0"/>
              </a:rPr>
              <a:t> plan </a:t>
            </a:r>
            <a:r>
              <a:rPr lang="fr-CA" sz="1200" dirty="0" err="1">
                <a:solidFill>
                  <a:schemeClr val="tx1">
                    <a:lumMod val="65000"/>
                    <a:lumOff val="35000"/>
                  </a:schemeClr>
                </a:solidFill>
                <a:latin typeface="Arial" panose="020B0604020202020204" pitchFamily="34" charset="0"/>
                <a:cs typeface="Arial" panose="020B0604020202020204" pitchFamily="34" charset="0"/>
              </a:rPr>
              <a:t>progress</a:t>
            </a: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fr-CA"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7451EAB-50DF-4E7B-8CF1-2F33866B6A7A}"/>
              </a:ext>
            </a:extLst>
          </p:cNvPr>
          <p:cNvSpPr txBox="1"/>
          <p:nvPr/>
        </p:nvSpPr>
        <p:spPr>
          <a:xfrm>
            <a:off x="4368166" y="4359951"/>
            <a:ext cx="2222588" cy="1246495"/>
          </a:xfrm>
          <a:prstGeom prst="rect">
            <a:avLst/>
          </a:prstGeom>
          <a:noFill/>
        </p:spPr>
        <p:txBody>
          <a:bodyPr wrap="square" rtlCol="0">
            <a:spAutoFit/>
          </a:bodyPr>
          <a:lstStyle/>
          <a:p>
            <a:pPr marL="171450" indent="-171450" algn="ctr">
              <a:spcAft>
                <a:spcPts val="600"/>
              </a:spcAft>
              <a:buFont typeface="Arial" panose="020B0604020202020204" pitchFamily="34" charset="0"/>
              <a:buChar char="•"/>
            </a:pPr>
            <a:r>
              <a:rPr lang="fr-CA" sz="1200" dirty="0" err="1">
                <a:solidFill>
                  <a:schemeClr val="tx1">
                    <a:lumMod val="65000"/>
                    <a:lumOff val="35000"/>
                  </a:schemeClr>
                </a:solidFill>
                <a:latin typeface="Arial" panose="020B0604020202020204" pitchFamily="34" charset="0"/>
                <a:cs typeface="Arial" panose="020B0604020202020204" pitchFamily="34" charset="0"/>
              </a:rPr>
              <a:t>Operational</a:t>
            </a:r>
            <a:r>
              <a:rPr lang="fr-CA" sz="1200" dirty="0">
                <a:solidFill>
                  <a:schemeClr val="tx1">
                    <a:lumMod val="65000"/>
                    <a:lumOff val="35000"/>
                  </a:schemeClr>
                </a:solidFill>
                <a:latin typeface="Arial" panose="020B0604020202020204" pitchFamily="34" charset="0"/>
                <a:cs typeface="Arial" panose="020B0604020202020204" pitchFamily="34" charset="0"/>
              </a:rPr>
              <a:t> </a:t>
            </a:r>
            <a:r>
              <a:rPr lang="fr-CA" sz="1200" dirty="0" err="1">
                <a:solidFill>
                  <a:schemeClr val="tx1">
                    <a:lumMod val="65000"/>
                    <a:lumOff val="35000"/>
                  </a:schemeClr>
                </a:solidFill>
                <a:latin typeface="Arial" panose="020B0604020202020204" pitchFamily="34" charset="0"/>
                <a:cs typeface="Arial" panose="020B0604020202020204" pitchFamily="34" charset="0"/>
              </a:rPr>
              <a:t>matters</a:t>
            </a:r>
            <a:r>
              <a:rPr lang="fr-CA" sz="1200" dirty="0">
                <a:solidFill>
                  <a:schemeClr val="tx1">
                    <a:lumMod val="65000"/>
                    <a:lumOff val="35000"/>
                  </a:schemeClr>
                </a:solidFill>
                <a:latin typeface="Arial" panose="020B0604020202020204" pitchFamily="34" charset="0"/>
                <a:cs typeface="Arial" panose="020B0604020202020204" pitchFamily="34" charset="0"/>
              </a:rPr>
              <a:t> of </a:t>
            </a:r>
            <a:r>
              <a:rPr lang="fr-CA" sz="1200" dirty="0" err="1">
                <a:solidFill>
                  <a:schemeClr val="tx1">
                    <a:lumMod val="65000"/>
                    <a:lumOff val="35000"/>
                  </a:schemeClr>
                </a:solidFill>
                <a:latin typeface="Arial" panose="020B0604020202020204" pitchFamily="34" charset="0"/>
                <a:cs typeface="Arial" panose="020B0604020202020204" pitchFamily="34" charset="0"/>
              </a:rPr>
              <a:t>common</a:t>
            </a:r>
            <a:r>
              <a:rPr lang="fr-CA" sz="1200" dirty="0">
                <a:solidFill>
                  <a:schemeClr val="tx1">
                    <a:lumMod val="65000"/>
                    <a:lumOff val="35000"/>
                  </a:schemeClr>
                </a:solidFill>
                <a:latin typeface="Arial" panose="020B0604020202020204" pitchFamily="34" charset="0"/>
                <a:cs typeface="Arial" panose="020B0604020202020204" pitchFamily="34" charset="0"/>
              </a:rPr>
              <a:t> </a:t>
            </a:r>
            <a:r>
              <a:rPr lang="fr-CA" sz="1200" dirty="0" err="1">
                <a:solidFill>
                  <a:schemeClr val="tx1">
                    <a:lumMod val="65000"/>
                    <a:lumOff val="35000"/>
                  </a:schemeClr>
                </a:solidFill>
                <a:latin typeface="Arial" panose="020B0604020202020204" pitchFamily="34" charset="0"/>
                <a:cs typeface="Arial" panose="020B0604020202020204" pitchFamily="34" charset="0"/>
              </a:rPr>
              <a:t>interest</a:t>
            </a: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algn="ctr">
              <a:spcAft>
                <a:spcPts val="600"/>
              </a:spcAft>
              <a:buFont typeface="Arial" panose="020B0604020202020204" pitchFamily="34" charset="0"/>
              <a:buChar char="•"/>
            </a:pPr>
            <a:r>
              <a:rPr lang="fr-CA" sz="1200" dirty="0">
                <a:solidFill>
                  <a:schemeClr val="tx1">
                    <a:lumMod val="65000"/>
                    <a:lumOff val="35000"/>
                  </a:schemeClr>
                </a:solidFill>
                <a:latin typeface="Arial" panose="020B0604020202020204" pitchFamily="34" charset="0"/>
                <a:cs typeface="Arial" panose="020B0604020202020204" pitchFamily="34" charset="0"/>
              </a:rPr>
              <a:t>Business innovation</a:t>
            </a:r>
          </a:p>
          <a:p>
            <a:pPr marL="171450" indent="-171450" algn="ctr">
              <a:spcAft>
                <a:spcPts val="600"/>
              </a:spcAft>
              <a:buFont typeface="Arial" panose="020B0604020202020204" pitchFamily="34" charset="0"/>
              <a:buChar char="•"/>
            </a:pPr>
            <a:r>
              <a:rPr lang="fr-CA" sz="1200" dirty="0">
                <a:solidFill>
                  <a:schemeClr val="tx1">
                    <a:lumMod val="65000"/>
                    <a:lumOff val="35000"/>
                  </a:schemeClr>
                </a:solidFill>
                <a:latin typeface="Arial" panose="020B0604020202020204" pitchFamily="34" charset="0"/>
                <a:cs typeface="Arial" panose="020B0604020202020204" pitchFamily="34" charset="0"/>
              </a:rPr>
              <a:t>Digital </a:t>
            </a:r>
            <a:r>
              <a:rPr lang="fr-CA" sz="1200" dirty="0" err="1">
                <a:solidFill>
                  <a:schemeClr val="tx1">
                    <a:lumMod val="65000"/>
                    <a:lumOff val="35000"/>
                  </a:schemeClr>
                </a:solidFill>
                <a:latin typeface="Arial" panose="020B0604020202020204" pitchFamily="34" charset="0"/>
                <a:cs typeface="Arial" panose="020B0604020202020204" pitchFamily="34" charset="0"/>
              </a:rPr>
              <a:t>strategies</a:t>
            </a:r>
            <a:r>
              <a:rPr lang="fr-CA" sz="1200" dirty="0">
                <a:solidFill>
                  <a:schemeClr val="tx1">
                    <a:lumMod val="65000"/>
                    <a:lumOff val="35000"/>
                  </a:schemeClr>
                </a:solidFill>
                <a:latin typeface="Arial" panose="020B0604020202020204" pitchFamily="34" charset="0"/>
                <a:cs typeface="Arial" panose="020B0604020202020204" pitchFamily="34" charset="0"/>
              </a:rPr>
              <a:t> and plans</a:t>
            </a:r>
          </a:p>
          <a:p>
            <a:pPr marL="171450" indent="-171450" algn="ctr">
              <a:spcAft>
                <a:spcPts val="600"/>
              </a:spcAft>
              <a:buFont typeface="Arial" panose="020B0604020202020204" pitchFamily="34" charset="0"/>
              <a:buChar char="•"/>
            </a:pPr>
            <a:r>
              <a:rPr lang="fr-CA" sz="1200" dirty="0" err="1">
                <a:solidFill>
                  <a:schemeClr val="tx1">
                    <a:lumMod val="65000"/>
                    <a:lumOff val="35000"/>
                  </a:schemeClr>
                </a:solidFill>
                <a:latin typeface="Arial" panose="020B0604020202020204" pitchFamily="34" charset="0"/>
                <a:cs typeface="Arial" panose="020B0604020202020204" pitchFamily="34" charset="0"/>
              </a:rPr>
              <a:t>Priority</a:t>
            </a:r>
            <a:r>
              <a:rPr lang="fr-CA" sz="1200" dirty="0">
                <a:solidFill>
                  <a:schemeClr val="tx1">
                    <a:lumMod val="65000"/>
                    <a:lumOff val="35000"/>
                  </a:schemeClr>
                </a:solidFill>
                <a:latin typeface="Arial" panose="020B0604020202020204" pitchFamily="34" charset="0"/>
                <a:cs typeface="Arial" panose="020B0604020202020204" pitchFamily="34" charset="0"/>
              </a:rPr>
              <a:t>-setting</a:t>
            </a:r>
          </a:p>
        </p:txBody>
      </p:sp>
      <p:cxnSp>
        <p:nvCxnSpPr>
          <p:cNvPr id="40" name="Straight Connector 39">
            <a:extLst>
              <a:ext uri="{FF2B5EF4-FFF2-40B4-BE49-F238E27FC236}">
                <a16:creationId xmlns:a16="http://schemas.microsoft.com/office/drawing/2014/main" id="{FAD597A3-25A1-4B40-8510-C46F0662367F}"/>
              </a:ext>
            </a:extLst>
          </p:cNvPr>
          <p:cNvCxnSpPr>
            <a:cxnSpLocks/>
          </p:cNvCxnSpPr>
          <p:nvPr/>
        </p:nvCxnSpPr>
        <p:spPr>
          <a:xfrm>
            <a:off x="664870" y="1811403"/>
            <a:ext cx="826652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821D191-1C37-462E-954C-2C715E5CDECA}"/>
              </a:ext>
            </a:extLst>
          </p:cNvPr>
          <p:cNvCxnSpPr>
            <a:cxnSpLocks/>
          </p:cNvCxnSpPr>
          <p:nvPr/>
        </p:nvCxnSpPr>
        <p:spPr>
          <a:xfrm>
            <a:off x="664870" y="3540812"/>
            <a:ext cx="826652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69588B-881E-4E94-90BE-450EFC05B197}"/>
              </a:ext>
            </a:extLst>
          </p:cNvPr>
          <p:cNvCxnSpPr>
            <a:cxnSpLocks/>
            <a:stCxn id="25" idx="2"/>
            <a:endCxn id="27" idx="0"/>
          </p:cNvCxnSpPr>
          <p:nvPr/>
        </p:nvCxnSpPr>
        <p:spPr>
          <a:xfrm flipH="1">
            <a:off x="5522297" y="3388233"/>
            <a:ext cx="1289320" cy="305024"/>
          </a:xfrm>
          <a:prstGeom prst="line">
            <a:avLst/>
          </a:prstGeom>
          <a:ln>
            <a:solidFill>
              <a:srgbClr val="BDE5DE"/>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6DD3A11-D457-4341-BC67-CF07DE957A25}"/>
              </a:ext>
            </a:extLst>
          </p:cNvPr>
          <p:cNvCxnSpPr>
            <a:cxnSpLocks/>
            <a:stCxn id="28" idx="0"/>
            <a:endCxn id="25" idx="2"/>
          </p:cNvCxnSpPr>
          <p:nvPr/>
        </p:nvCxnSpPr>
        <p:spPr>
          <a:xfrm flipH="1" flipV="1">
            <a:off x="6811617" y="3388233"/>
            <a:ext cx="1132948" cy="291870"/>
          </a:xfrm>
          <a:prstGeom prst="line">
            <a:avLst/>
          </a:prstGeom>
          <a:ln>
            <a:solidFill>
              <a:srgbClr val="BDE5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41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8B06BB-2AB1-3349-9FD9-FFB8E0340B01}"/>
              </a:ext>
            </a:extLst>
          </p:cNvPr>
          <p:cNvSpPr>
            <a:spLocks noGrp="1"/>
          </p:cNvSpPr>
          <p:nvPr>
            <p:ph type="sldNum" sz="quarter" idx="12"/>
          </p:nvPr>
        </p:nvSpPr>
        <p:spPr/>
        <p:txBody>
          <a:bodyPr/>
          <a:lstStyle/>
          <a:p>
            <a:fld id="{F783364B-0D4C-D54F-BDF9-F4B14DCC973F}" type="slidenum">
              <a:rPr lang="en-CA" smtClean="0"/>
              <a:pPr/>
              <a:t>2</a:t>
            </a:fld>
            <a:endParaRPr lang="en-CA" dirty="0"/>
          </a:p>
        </p:txBody>
      </p:sp>
      <p:cxnSp>
        <p:nvCxnSpPr>
          <p:cNvPr id="5" name="Straight Connector 4">
            <a:extLst>
              <a:ext uri="{FF2B5EF4-FFF2-40B4-BE49-F238E27FC236}">
                <a16:creationId xmlns:a16="http://schemas.microsoft.com/office/drawing/2014/main" id="{71E93479-F046-DC47-B80F-70DD2D7CAE67}"/>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9FE7D467-AAFD-1243-A761-8759378FC2B3}"/>
              </a:ext>
            </a:extLst>
          </p:cNvPr>
          <p:cNvSpPr>
            <a:spLocks noGrp="1"/>
          </p:cNvSpPr>
          <p:nvPr>
            <p:ph type="title"/>
          </p:nvPr>
        </p:nvSpPr>
        <p:spPr>
          <a:xfrm>
            <a:off x="569657" y="360081"/>
            <a:ext cx="8031420" cy="1325563"/>
          </a:xfrm>
        </p:spPr>
        <p:txBody>
          <a:bodyPr>
            <a:noAutofit/>
          </a:bodyPr>
          <a:lstStyle/>
          <a:p>
            <a:r>
              <a:rPr lang="en-US" dirty="0">
                <a:latin typeface="Arial" panose="020B0604020202020204" pitchFamily="34" charset="0"/>
                <a:cs typeface="Arial" panose="020B0604020202020204" pitchFamily="34" charset="0"/>
              </a:rPr>
              <a:t>Objectives of the ATSSC</a:t>
            </a:r>
          </a:p>
        </p:txBody>
      </p:sp>
      <p:sp>
        <p:nvSpPr>
          <p:cNvPr id="7" name="Content Placeholder 5">
            <a:extLst>
              <a:ext uri="{FF2B5EF4-FFF2-40B4-BE49-F238E27FC236}">
                <a16:creationId xmlns:a16="http://schemas.microsoft.com/office/drawing/2014/main" id="{8F4A2F35-58F2-A042-8780-AD6E7CE0E728}"/>
              </a:ext>
            </a:extLst>
          </p:cNvPr>
          <p:cNvSpPr>
            <a:spLocks noGrp="1" noChangeAspect="1"/>
          </p:cNvSpPr>
          <p:nvPr>
            <p:ph idx="1"/>
          </p:nvPr>
        </p:nvSpPr>
        <p:spPr>
          <a:xfrm>
            <a:off x="569656" y="1806576"/>
            <a:ext cx="8031420" cy="3860799"/>
          </a:xfrm>
        </p:spPr>
        <p:txBody>
          <a:bodyPr wrap="square" tIns="46800" bIns="1080000">
            <a:noAutofit/>
          </a:bodyPr>
          <a:lstStyle/>
          <a:p>
            <a:pPr marL="457200" indent="-457200">
              <a:lnSpc>
                <a:spcPct val="100000"/>
              </a:lnSpc>
              <a:buFont typeface="Arial" panose="020B0604020202020204" pitchFamily="34" charset="0"/>
              <a:buChar char="•"/>
            </a:pPr>
            <a:endParaRPr lang="fr-CA" sz="1900" b="1" noProof="1">
              <a:latin typeface="Arial" panose="020B0604020202020204" pitchFamily="34" charset="0"/>
              <a:cs typeface="Arial" panose="020B0604020202020204" pitchFamily="34" charset="0"/>
            </a:endParaRPr>
          </a:p>
          <a:p>
            <a:pPr marL="457200" indent="-457200">
              <a:lnSpc>
                <a:spcPct val="100000"/>
              </a:lnSpc>
              <a:buFont typeface="Arial" panose="020B0604020202020204" pitchFamily="34" charset="0"/>
              <a:buChar char="•"/>
            </a:pPr>
            <a:r>
              <a:rPr lang="fr-CA" sz="1900" b="1" noProof="1">
                <a:latin typeface="Arial" panose="020B0604020202020204" pitchFamily="34" charset="0"/>
                <a:cs typeface="Arial" panose="020B0604020202020204" pitchFamily="34" charset="0"/>
              </a:rPr>
              <a:t>Build capacity </a:t>
            </a:r>
            <a:r>
              <a:rPr lang="fr-CA" sz="1900" noProof="1">
                <a:latin typeface="Arial" panose="020B0604020202020204" pitchFamily="34" charset="0"/>
                <a:cs typeface="Arial" panose="020B0604020202020204" pitchFamily="34" charset="0"/>
              </a:rPr>
              <a:t>to </a:t>
            </a:r>
            <a:r>
              <a:rPr lang="en-CA" sz="1900" noProof="1">
                <a:latin typeface="Arial" panose="020B0604020202020204" pitchFamily="34" charset="0"/>
                <a:cs typeface="Arial" panose="020B0604020202020204" pitchFamily="34" charset="0"/>
              </a:rPr>
              <a:t>meet</a:t>
            </a:r>
            <a:r>
              <a:rPr lang="fr-CA" sz="1900" noProof="1">
                <a:latin typeface="Arial" panose="020B0604020202020204" pitchFamily="34" charset="0"/>
                <a:cs typeface="Arial" panose="020B0604020202020204" pitchFamily="34" charset="0"/>
              </a:rPr>
              <a:t> the needs of administrative tribunals</a:t>
            </a:r>
          </a:p>
          <a:p>
            <a:pPr marL="457200" indent="-457200">
              <a:lnSpc>
                <a:spcPct val="100000"/>
              </a:lnSpc>
              <a:buFont typeface="Arial" panose="020B0604020202020204" pitchFamily="34" charset="0"/>
              <a:buChar char="•"/>
            </a:pPr>
            <a:r>
              <a:rPr lang="fr-CA" sz="1900" b="1" noProof="1">
                <a:latin typeface="Arial" panose="020B0604020202020204" pitchFamily="34" charset="0"/>
                <a:cs typeface="Arial" panose="020B0604020202020204" pitchFamily="34" charset="0"/>
              </a:rPr>
              <a:t>Find efficiencies </a:t>
            </a:r>
            <a:r>
              <a:rPr lang="fr-CA" sz="1900" noProof="1">
                <a:latin typeface="Arial" panose="020B0604020202020204" pitchFamily="34" charset="0"/>
                <a:cs typeface="Arial" panose="020B0604020202020204" pitchFamily="34" charset="0"/>
              </a:rPr>
              <a:t>through economies of scale</a:t>
            </a:r>
          </a:p>
          <a:p>
            <a:pPr marL="457200" indent="-457200">
              <a:lnSpc>
                <a:spcPct val="100000"/>
              </a:lnSpc>
              <a:buFont typeface="Arial" panose="020B0604020202020204" pitchFamily="34" charset="0"/>
              <a:buChar char="•"/>
            </a:pPr>
            <a:r>
              <a:rPr lang="fr-CA" sz="1900" b="1" noProof="1">
                <a:latin typeface="Arial" panose="020B0604020202020204" pitchFamily="34" charset="0"/>
                <a:cs typeface="Arial" panose="020B0604020202020204" pitchFamily="34" charset="0"/>
              </a:rPr>
              <a:t>Improve access </a:t>
            </a:r>
            <a:r>
              <a:rPr lang="fr-CA" sz="1900" noProof="1">
                <a:latin typeface="Arial" panose="020B0604020202020204" pitchFamily="34" charset="0"/>
                <a:cs typeface="Arial" panose="020B0604020202020204" pitchFamily="34" charset="0"/>
              </a:rPr>
              <a:t>to justice</a:t>
            </a:r>
          </a:p>
          <a:p>
            <a:pPr marL="457200" indent="-457200">
              <a:lnSpc>
                <a:spcPct val="100000"/>
              </a:lnSpc>
              <a:buFont typeface="Arial" panose="020B0604020202020204" pitchFamily="34" charset="0"/>
              <a:buChar char="•"/>
            </a:pPr>
            <a:endParaRPr lang="fr-CA" sz="1900" noProof="1">
              <a:latin typeface="Arial" panose="020B0604020202020204" pitchFamily="34" charset="0"/>
              <a:cs typeface="Arial" panose="020B0604020202020204" pitchFamily="34" charset="0"/>
            </a:endParaRPr>
          </a:p>
          <a:p>
            <a:pPr marL="457200" indent="-457200">
              <a:lnSpc>
                <a:spcPct val="100000"/>
              </a:lnSpc>
              <a:buFont typeface="Arial" panose="020B0604020202020204" pitchFamily="34" charset="0"/>
              <a:buChar char="•"/>
            </a:pPr>
            <a:endParaRPr lang="fr-CA" sz="1900"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31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3</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a:xfrm>
            <a:off x="569657" y="360081"/>
            <a:ext cx="8031420" cy="1325563"/>
          </a:xfrm>
        </p:spPr>
        <p:txBody>
          <a:bodyPr>
            <a:noAutofit/>
          </a:bodyPr>
          <a:lstStyle/>
          <a:p>
            <a:r>
              <a:rPr lang="en-US" dirty="0">
                <a:latin typeface="Arial" panose="020B0604020202020204" pitchFamily="34" charset="0"/>
                <a:cs typeface="Arial" panose="020B0604020202020204" pitchFamily="34" charset="0"/>
              </a:rPr>
              <a:t>Plans and Priorities</a:t>
            </a: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a:xfrm>
            <a:off x="569656" y="1758951"/>
            <a:ext cx="8031420" cy="3860799"/>
          </a:xfrm>
        </p:spPr>
        <p:txBody>
          <a:bodyPr>
            <a:noAutofit/>
          </a:bodyPr>
          <a:lstStyle/>
          <a:p>
            <a:pPr marL="457200" indent="-457200">
              <a:lnSpc>
                <a:spcPct val="100000"/>
              </a:lnSpc>
              <a:buFont typeface="Arial" panose="020B0604020202020204" pitchFamily="34" charset="0"/>
              <a:buChar char="•"/>
            </a:pPr>
            <a:r>
              <a:rPr lang="en-CA" sz="1900" dirty="0">
                <a:latin typeface="Arial" panose="020B0604020202020204" pitchFamily="34" charset="0"/>
                <a:cs typeface="Arial" panose="020B0604020202020204" pitchFamily="34" charset="0"/>
              </a:rPr>
              <a:t>2020-21 Departmental Plan Highlights:</a:t>
            </a:r>
          </a:p>
          <a:p>
            <a:pPr marL="457200" indent="-457200">
              <a:lnSpc>
                <a:spcPct val="100000"/>
              </a:lnSpc>
              <a:buFont typeface="Arial" panose="020B0604020202020204" pitchFamily="34" charset="0"/>
              <a:buChar char="•"/>
            </a:pPr>
            <a:endParaRPr lang="en-CA" sz="1900" dirty="0">
              <a:latin typeface="Arial" panose="020B0604020202020204" pitchFamily="34" charset="0"/>
              <a:cs typeface="Arial" panose="020B0604020202020204" pitchFamily="34" charset="0"/>
            </a:endParaRPr>
          </a:p>
          <a:p>
            <a:pPr marL="1143000" lvl="1" indent="-457200">
              <a:lnSpc>
                <a:spcPct val="100000"/>
              </a:lnSpc>
            </a:pPr>
            <a:r>
              <a:rPr lang="en-CA" sz="1900" dirty="0">
                <a:solidFill>
                  <a:schemeClr val="tx1">
                    <a:lumMod val="65000"/>
                    <a:lumOff val="35000"/>
                  </a:schemeClr>
                </a:solidFill>
                <a:latin typeface="Arial" panose="020B0604020202020204" pitchFamily="34" charset="0"/>
                <a:cs typeface="Arial" panose="020B0604020202020204" pitchFamily="34" charset="0"/>
              </a:rPr>
              <a:t>Service Excellence</a:t>
            </a:r>
          </a:p>
          <a:p>
            <a:pPr marL="1143000" lvl="1" indent="-457200">
              <a:lnSpc>
                <a:spcPct val="100000"/>
              </a:lnSpc>
            </a:pPr>
            <a:r>
              <a:rPr lang="en-CA" sz="1900" dirty="0">
                <a:solidFill>
                  <a:schemeClr val="tx1">
                    <a:lumMod val="65000"/>
                    <a:lumOff val="35000"/>
                  </a:schemeClr>
                </a:solidFill>
                <a:latin typeface="Arial" panose="020B0604020202020204" pitchFamily="34" charset="0"/>
                <a:cs typeface="Arial" panose="020B0604020202020204" pitchFamily="34" charset="0"/>
              </a:rPr>
              <a:t>Implementing New and Modernizing Existing Case Management Solutions</a:t>
            </a:r>
          </a:p>
          <a:p>
            <a:pPr marL="1143000" lvl="1" indent="-457200">
              <a:lnSpc>
                <a:spcPct val="100000"/>
              </a:lnSpc>
            </a:pPr>
            <a:r>
              <a:rPr lang="en-CA" sz="1900" dirty="0">
                <a:solidFill>
                  <a:schemeClr val="tx1">
                    <a:lumMod val="65000"/>
                    <a:lumOff val="35000"/>
                  </a:schemeClr>
                </a:solidFill>
                <a:latin typeface="Arial" panose="020B0604020202020204" pitchFamily="34" charset="0"/>
                <a:cs typeface="Arial" panose="020B0604020202020204" pitchFamily="34" charset="0"/>
              </a:rPr>
              <a:t>Building and Sustaining a Healthy and Respectful Workplace</a:t>
            </a:r>
          </a:p>
          <a:p>
            <a:pPr marL="1143000" lvl="1" indent="-457200">
              <a:lnSpc>
                <a:spcPct val="100000"/>
              </a:lnSpc>
            </a:pPr>
            <a:r>
              <a:rPr lang="en-CA" sz="1900" dirty="0">
                <a:solidFill>
                  <a:schemeClr val="tx1">
                    <a:lumMod val="65000"/>
                    <a:lumOff val="35000"/>
                  </a:schemeClr>
                </a:solidFill>
                <a:latin typeface="Arial" panose="020B0604020202020204" pitchFamily="34" charset="0"/>
                <a:cs typeface="Arial" panose="020B0604020202020204" pitchFamily="34" charset="0"/>
              </a:rPr>
              <a:t>Planning for the Future</a:t>
            </a:r>
          </a:p>
          <a:p>
            <a:pPr marL="1143000" lvl="1" indent="-457200">
              <a:lnSpc>
                <a:spcPct val="100000"/>
              </a:lnSpc>
            </a:pPr>
            <a:endParaRPr lang="en-CA" sz="19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93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4</a:t>
            </a:fld>
            <a:endParaRPr lang="en-CA" dirty="0"/>
          </a:p>
        </p:txBody>
      </p:sp>
      <p:sp>
        <p:nvSpPr>
          <p:cNvPr id="7" name="Title 4">
            <a:extLst>
              <a:ext uri="{FF2B5EF4-FFF2-40B4-BE49-F238E27FC236}">
                <a16:creationId xmlns:a16="http://schemas.microsoft.com/office/drawing/2014/main" id="{9FE7D467-AAFD-1243-A761-8759378FC2B3}"/>
              </a:ext>
            </a:extLst>
          </p:cNvPr>
          <p:cNvSpPr>
            <a:spLocks noGrp="1"/>
          </p:cNvSpPr>
          <p:nvPr>
            <p:ph type="title"/>
          </p:nvPr>
        </p:nvSpPr>
        <p:spPr>
          <a:xfrm>
            <a:off x="569657" y="360081"/>
            <a:ext cx="8031420" cy="1325563"/>
          </a:xfrm>
        </p:spPr>
        <p:txBody>
          <a:bodyPr>
            <a:noAutofit/>
          </a:bodyPr>
          <a:lstStyle/>
          <a:p>
            <a:r>
              <a:rPr lang="en-US" dirty="0">
                <a:latin typeface="Arial" panose="020B0604020202020204" pitchFamily="34" charset="0"/>
                <a:cs typeface="Arial" panose="020B0604020202020204" pitchFamily="34" charset="0"/>
              </a:rPr>
              <a:t>ATSSC Mandate</a:t>
            </a:r>
          </a:p>
        </p:txBody>
      </p:sp>
      <p:cxnSp>
        <p:nvCxnSpPr>
          <p:cNvPr id="8" name="Straight Connector 7">
            <a:extLst>
              <a:ext uri="{FF2B5EF4-FFF2-40B4-BE49-F238E27FC236}">
                <a16:creationId xmlns:a16="http://schemas.microsoft.com/office/drawing/2014/main" id="{AE83C2F8-A29E-9942-BDFE-218660D90365}"/>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8F4A2F35-58F2-A042-8780-AD6E7CE0E728}"/>
              </a:ext>
            </a:extLst>
          </p:cNvPr>
          <p:cNvSpPr>
            <a:spLocks noGrp="1" noChangeAspect="1"/>
          </p:cNvSpPr>
          <p:nvPr>
            <p:ph idx="1"/>
          </p:nvPr>
        </p:nvSpPr>
        <p:spPr>
          <a:xfrm>
            <a:off x="569656" y="1882776"/>
            <a:ext cx="8031420" cy="3902007"/>
          </a:xfrm>
        </p:spPr>
        <p:txBody>
          <a:bodyPr wrap="square">
            <a:noAutofit/>
          </a:bodyPr>
          <a:lstStyle/>
          <a:p>
            <a:pPr marL="342900" indent="-342900">
              <a:lnSpc>
                <a:spcPct val="100000"/>
              </a:lnSpc>
              <a:buFont typeface="Arial" panose="020B0604020202020204" pitchFamily="34" charset="0"/>
              <a:buChar char="•"/>
            </a:pPr>
            <a:r>
              <a:rPr lang="fr-CA" sz="1900" noProof="1">
                <a:latin typeface="Arial" panose="020B0604020202020204" pitchFamily="34" charset="0"/>
                <a:cs typeface="Arial" panose="020B0604020202020204" pitchFamily="34" charset="0"/>
              </a:rPr>
              <a:t>Responsible for providing support services and facilities to </a:t>
            </a:r>
            <a:r>
              <a:rPr lang="fr-CA" noProof="1">
                <a:latin typeface="Arial" panose="020B0604020202020204" pitchFamily="34" charset="0"/>
                <a:cs typeface="Arial" panose="020B0604020202020204" pitchFamily="34" charset="0"/>
              </a:rPr>
              <a:t>12</a:t>
            </a:r>
            <a:r>
              <a:rPr lang="fr-CA" sz="1900" noProof="1">
                <a:latin typeface="Arial" panose="020B0604020202020204" pitchFamily="34" charset="0"/>
                <a:cs typeface="Arial" panose="020B0604020202020204" pitchFamily="34" charset="0"/>
              </a:rPr>
              <a:t> federal administrative tribunals by way of a single, integrated organization.</a:t>
            </a:r>
          </a:p>
          <a:p>
            <a:pPr marL="342900" indent="-342900">
              <a:lnSpc>
                <a:spcPct val="100000"/>
              </a:lnSpc>
              <a:buFont typeface="Arial" panose="020B0604020202020204" pitchFamily="34" charset="0"/>
              <a:buChar char="•"/>
            </a:pPr>
            <a:endParaRPr lang="fr-CA" sz="1900" noProof="1">
              <a:latin typeface="Arial" panose="020B0604020202020204" pitchFamily="34" charset="0"/>
              <a:cs typeface="Arial" panose="020B0604020202020204" pitchFamily="34" charset="0"/>
            </a:endParaRPr>
          </a:p>
          <a:p>
            <a:pPr marL="342900" indent="-342900">
              <a:lnSpc>
                <a:spcPct val="100000"/>
              </a:lnSpc>
              <a:spcAft>
                <a:spcPts val="600"/>
              </a:spcAft>
              <a:buFont typeface="Arial" panose="020B0604020202020204" pitchFamily="34" charset="0"/>
              <a:buChar char="•"/>
            </a:pPr>
            <a:r>
              <a:rPr lang="fr-CA" sz="1900" noProof="1">
                <a:latin typeface="Arial" panose="020B0604020202020204" pitchFamily="34" charset="0"/>
                <a:cs typeface="Arial" panose="020B0604020202020204" pitchFamily="34" charset="0"/>
              </a:rPr>
              <a:t>Services include:</a:t>
            </a:r>
          </a:p>
          <a:p>
            <a:pPr marL="1143000" lvl="1" indent="-457200">
              <a:lnSpc>
                <a:spcPct val="100000"/>
              </a:lnSpc>
              <a:spcAft>
                <a:spcPts val="600"/>
              </a:spcAft>
              <a:buFont typeface="Wingdings" pitchFamily="2" charset="2"/>
              <a:buChar char="§"/>
            </a:pPr>
            <a:r>
              <a:rPr lang="fr-CA" sz="1900" noProof="1">
                <a:solidFill>
                  <a:schemeClr val="tx1">
                    <a:lumMod val="65000"/>
                    <a:lumOff val="35000"/>
                  </a:schemeClr>
                </a:solidFill>
                <a:latin typeface="Arial" panose="020B0604020202020204" pitchFamily="34" charset="0"/>
                <a:cs typeface="Arial" panose="020B0604020202020204" pitchFamily="34" charset="0"/>
              </a:rPr>
              <a:t>Specialized support services required by each tribunal (e.g. registry, research and analysis, legal and other mandate or case activities specific to each tribunal);</a:t>
            </a:r>
          </a:p>
          <a:p>
            <a:pPr marL="1143000" lvl="1" indent="-457200">
              <a:lnSpc>
                <a:spcPct val="100000"/>
              </a:lnSpc>
              <a:buFont typeface="Wingdings" pitchFamily="2" charset="2"/>
              <a:buChar char="§"/>
            </a:pPr>
            <a:r>
              <a:rPr lang="fr-CA" sz="1900" noProof="1">
                <a:solidFill>
                  <a:schemeClr val="tx1">
                    <a:lumMod val="65000"/>
                    <a:lumOff val="35000"/>
                  </a:schemeClr>
                </a:solidFill>
                <a:latin typeface="Arial" panose="020B0604020202020204" pitchFamily="34" charset="0"/>
                <a:cs typeface="Arial" panose="020B0604020202020204" pitchFamily="34" charset="0"/>
              </a:rPr>
              <a:t>Internal services (e.g. human resources, financial services, information management and technology, accommodations, security, planning and communications).</a:t>
            </a:r>
          </a:p>
          <a:p>
            <a:pPr marL="1143000" lvl="1" indent="-457200">
              <a:lnSpc>
                <a:spcPct val="100000"/>
              </a:lnSpc>
              <a:buFont typeface="Wingdings" pitchFamily="2" charset="2"/>
              <a:buChar char="§"/>
            </a:pPr>
            <a:endParaRPr lang="fr-CA" sz="1900" noProof="1">
              <a:solidFill>
                <a:schemeClr val="tx1">
                  <a:lumMod val="65000"/>
                  <a:lumOff val="35000"/>
                </a:schemeClr>
              </a:solidFill>
              <a:latin typeface="Arial" panose="020B0604020202020204" pitchFamily="34" charset="0"/>
              <a:cs typeface="Arial" panose="020B0604020202020204" pitchFamily="34" charset="0"/>
            </a:endParaRPr>
          </a:p>
          <a:p>
            <a:pPr marL="1143000" lvl="1" indent="-457200">
              <a:lnSpc>
                <a:spcPct val="100000"/>
              </a:lnSpc>
              <a:buFont typeface="Wingdings" pitchFamily="2" charset="2"/>
              <a:buChar char="§"/>
            </a:pPr>
            <a:endParaRPr lang="fr-CA" sz="1900" noProof="1">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00000"/>
              </a:lnSpc>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19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5</a:t>
            </a:fld>
            <a:endParaRPr lang="en-CA" dirty="0"/>
          </a:p>
        </p:txBody>
      </p:sp>
      <p:sp>
        <p:nvSpPr>
          <p:cNvPr id="5" name="Title 4">
            <a:extLst>
              <a:ext uri="{FF2B5EF4-FFF2-40B4-BE49-F238E27FC236}">
                <a16:creationId xmlns:a16="http://schemas.microsoft.com/office/drawing/2014/main" id="{53B772B0-11A3-D54E-9A3D-8F40DB3CF656}"/>
              </a:ext>
            </a:extLst>
          </p:cNvPr>
          <p:cNvSpPr>
            <a:spLocks noGrp="1"/>
          </p:cNvSpPr>
          <p:nvPr>
            <p:ph type="title"/>
          </p:nvPr>
        </p:nvSpPr>
        <p:spPr>
          <a:xfrm>
            <a:off x="569657" y="360081"/>
            <a:ext cx="8031420" cy="1325563"/>
          </a:xfrm>
        </p:spPr>
        <p:txBody>
          <a:bodyPr>
            <a:noAutofit/>
          </a:bodyPr>
          <a:lstStyle/>
          <a:p>
            <a:r>
              <a:rPr lang="en-US" dirty="0">
                <a:latin typeface="Arial" panose="020B0604020202020204" pitchFamily="34" charset="0"/>
                <a:cs typeface="Arial" panose="020B0604020202020204" pitchFamily="34" charset="0"/>
              </a:rPr>
              <a:t>Who We Serve</a:t>
            </a:r>
          </a:p>
        </p:txBody>
      </p:sp>
      <p:cxnSp>
        <p:nvCxnSpPr>
          <p:cNvPr id="6" name="Straight Connector 5">
            <a:extLst>
              <a:ext uri="{FF2B5EF4-FFF2-40B4-BE49-F238E27FC236}">
                <a16:creationId xmlns:a16="http://schemas.microsoft.com/office/drawing/2014/main" id="{F91650E4-5897-444E-95C6-2A46EF6FABE1}"/>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57" y="1685643"/>
            <a:ext cx="7972474" cy="328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11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6</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a:xfrm>
            <a:off x="569657" y="360081"/>
            <a:ext cx="8031420" cy="1325563"/>
          </a:xfrm>
        </p:spPr>
        <p:txBody>
          <a:bodyPr>
            <a:noAutofit/>
          </a:bodyPr>
          <a:lstStyle/>
          <a:p>
            <a:r>
              <a:rPr lang="en-US" dirty="0">
                <a:latin typeface="Arial" panose="020B0604020202020204" pitchFamily="34" charset="0"/>
                <a:cs typeface="Arial" panose="020B0604020202020204" pitchFamily="34" charset="0"/>
              </a:rPr>
              <a:t>ATSSC At-a-Glance</a:t>
            </a: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a:xfrm>
            <a:off x="569656" y="1758951"/>
            <a:ext cx="8031420" cy="3860799"/>
          </a:xfrm>
        </p:spPr>
        <p:txBody>
          <a:bodyPr>
            <a:noAutofit/>
          </a:bodyPr>
          <a:lstStyle/>
          <a:p>
            <a:pPr marL="457200" indent="-457200">
              <a:lnSpc>
                <a:spcPct val="100000"/>
              </a:lnSpc>
              <a:buFont typeface="Arial" panose="020B0604020202020204" pitchFamily="34" charset="0"/>
              <a:buChar char="•"/>
            </a:pPr>
            <a:r>
              <a:rPr lang="en-US" sz="1900" dirty="0">
                <a:latin typeface="Arial" panose="020B0604020202020204" pitchFamily="34" charset="0"/>
                <a:cs typeface="Arial" panose="020B0604020202020204" pitchFamily="34" charset="0"/>
              </a:rPr>
              <a:t>$111.5 million budget in 2020-21</a:t>
            </a:r>
          </a:p>
          <a:p>
            <a:pPr marL="457200" indent="-457200">
              <a:lnSpc>
                <a:spcPct val="100000"/>
              </a:lnSpc>
              <a:buFont typeface="Arial" panose="020B0604020202020204" pitchFamily="34" charset="0"/>
              <a:buChar char="•"/>
            </a:pPr>
            <a:r>
              <a:rPr lang="en-US" sz="1900" dirty="0">
                <a:latin typeface="Arial" panose="020B0604020202020204" pitchFamily="34" charset="0"/>
                <a:cs typeface="Arial" panose="020B0604020202020204" pitchFamily="34" charset="0"/>
              </a:rPr>
              <a:t>Approximately </a:t>
            </a:r>
            <a:r>
              <a:rPr lang="en-US" dirty="0"/>
              <a:t>660</a:t>
            </a:r>
            <a:r>
              <a:rPr lang="en-US" sz="1900" dirty="0">
                <a:latin typeface="Arial" panose="020B0604020202020204" pitchFamily="34" charset="0"/>
                <a:cs typeface="Arial" panose="020B0604020202020204" pitchFamily="34" charset="0"/>
              </a:rPr>
              <a:t> employees</a:t>
            </a:r>
          </a:p>
          <a:p>
            <a:pPr marL="457200" indent="-457200">
              <a:lnSpc>
                <a:spcPct val="100000"/>
              </a:lnSpc>
              <a:buFont typeface="Arial" panose="020B0604020202020204" pitchFamily="34" charset="0"/>
              <a:buChar char="•"/>
            </a:pPr>
            <a:r>
              <a:rPr lang="en-US" sz="1900" dirty="0">
                <a:latin typeface="Arial" panose="020B0604020202020204" pitchFamily="34" charset="0"/>
                <a:cs typeface="Arial" panose="020B0604020202020204" pitchFamily="34" charset="0"/>
              </a:rPr>
              <a:t>Approximately 200 Governor-in-Council appointees are members </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of the 12 administrative tribunals</a:t>
            </a:r>
          </a:p>
          <a:p>
            <a:pPr marL="457200" indent="-457200">
              <a:lnSpc>
                <a:spcPct val="100000"/>
              </a:lnSpc>
              <a:buFont typeface="Arial" panose="020B0604020202020204" pitchFamily="34" charset="0"/>
              <a:buChar char="•"/>
            </a:pPr>
            <a:r>
              <a:rPr lang="en-US" sz="1900" dirty="0">
                <a:latin typeface="Arial" panose="020B0604020202020204" pitchFamily="34" charset="0"/>
                <a:cs typeface="Arial" panose="020B0604020202020204" pitchFamily="34" charset="0"/>
              </a:rPr>
              <a:t>Four locations in the National Capital Region</a:t>
            </a:r>
          </a:p>
          <a:p>
            <a:pPr marL="457200" indent="-457200">
              <a:lnSpc>
                <a:spcPct val="100000"/>
              </a:lnSpc>
              <a:buFont typeface="Arial" panose="020B0604020202020204" pitchFamily="34" charset="0"/>
              <a:buChar char="•"/>
            </a:pPr>
            <a:r>
              <a:rPr lang="en-US" sz="1900" dirty="0">
                <a:latin typeface="Arial" panose="020B0604020202020204" pitchFamily="34" charset="0"/>
                <a:cs typeface="Arial" panose="020B0604020202020204" pitchFamily="34" charset="0"/>
              </a:rPr>
              <a:t>Four regional offices</a:t>
            </a:r>
          </a:p>
          <a:p>
            <a:pPr marL="457200" indent="-457200">
              <a:lnSpc>
                <a:spcPct val="100000"/>
              </a:lnSpc>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86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7</a:t>
            </a:fld>
            <a:endParaRPr lang="en-CA" dirty="0"/>
          </a:p>
        </p:txBody>
      </p:sp>
      <p:sp>
        <p:nvSpPr>
          <p:cNvPr id="5" name="Title 4">
            <a:extLst>
              <a:ext uri="{FF2B5EF4-FFF2-40B4-BE49-F238E27FC236}">
                <a16:creationId xmlns:a16="http://schemas.microsoft.com/office/drawing/2014/main" id="{26BF108E-A678-4F44-BF1E-405BC86388C2}"/>
              </a:ext>
            </a:extLst>
          </p:cNvPr>
          <p:cNvSpPr>
            <a:spLocks noGrp="1"/>
          </p:cNvSpPr>
          <p:nvPr>
            <p:ph type="title"/>
          </p:nvPr>
        </p:nvSpPr>
        <p:spPr>
          <a:xfrm>
            <a:off x="569657" y="360081"/>
            <a:ext cx="8031420" cy="1325563"/>
          </a:xfrm>
        </p:spPr>
        <p:txBody>
          <a:bodyPr>
            <a:noAutofit/>
          </a:bodyPr>
          <a:lstStyle/>
          <a:p>
            <a:r>
              <a:rPr lang="en-US" dirty="0">
                <a:latin typeface="Arial" panose="020B0604020202020204" pitchFamily="34" charset="0"/>
                <a:cs typeface="Arial" panose="020B0604020202020204" pitchFamily="34" charset="0"/>
              </a:rPr>
              <a:t>Organizational Structure</a:t>
            </a:r>
          </a:p>
        </p:txBody>
      </p:sp>
      <p:cxnSp>
        <p:nvCxnSpPr>
          <p:cNvPr id="6" name="Straight Connector 5">
            <a:extLst>
              <a:ext uri="{FF2B5EF4-FFF2-40B4-BE49-F238E27FC236}">
                <a16:creationId xmlns:a16="http://schemas.microsoft.com/office/drawing/2014/main" id="{3B8775F4-D3E6-6242-B566-70D3E4832975}"/>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8312A2A-5F25-8B47-A9F0-7BAD0D426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288" y="1490881"/>
            <a:ext cx="6838525" cy="4457532"/>
          </a:xfrm>
          <a:prstGeom prst="rect">
            <a:avLst/>
          </a:prstGeom>
        </p:spPr>
      </p:pic>
      <p:sp>
        <p:nvSpPr>
          <p:cNvPr id="2" name="Rectangle: Rounded Corners 1">
            <a:extLst>
              <a:ext uri="{FF2B5EF4-FFF2-40B4-BE49-F238E27FC236}">
                <a16:creationId xmlns:a16="http://schemas.microsoft.com/office/drawing/2014/main" id="{5256717E-96CB-4B53-AF6E-B1C1F702D450}"/>
              </a:ext>
            </a:extLst>
          </p:cNvPr>
          <p:cNvSpPr/>
          <p:nvPr/>
        </p:nvSpPr>
        <p:spPr>
          <a:xfrm>
            <a:off x="2902225" y="2915478"/>
            <a:ext cx="437321" cy="159027"/>
          </a:xfrm>
          <a:prstGeom prst="roundRect">
            <a:avLst/>
          </a:prstGeom>
          <a:solidFill>
            <a:srgbClr val="99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DC4038-402C-4BD4-A122-D228773D5105}"/>
              </a:ext>
            </a:extLst>
          </p:cNvPr>
          <p:cNvSpPr txBox="1"/>
          <p:nvPr/>
        </p:nvSpPr>
        <p:spPr>
          <a:xfrm>
            <a:off x="3105172" y="2851341"/>
            <a:ext cx="328936" cy="261610"/>
          </a:xfrm>
          <a:prstGeom prst="rect">
            <a:avLst/>
          </a:prstGeom>
          <a:noFill/>
        </p:spPr>
        <p:txBody>
          <a:bodyPr wrap="none" rtlCol="0">
            <a:spAutoFit/>
          </a:bodyPr>
          <a:lstStyle/>
          <a:p>
            <a:r>
              <a:rPr lang="en-CA" sz="1070" b="1" dirty="0">
                <a:solidFill>
                  <a:srgbClr val="FFFFFF"/>
                </a:solidFill>
              </a:rPr>
              <a:t>12</a:t>
            </a:r>
            <a:endParaRPr lang="en-US" sz="1070" b="1" dirty="0">
              <a:solidFill>
                <a:srgbClr val="FFFFFF"/>
              </a:solidFill>
            </a:endParaRPr>
          </a:p>
        </p:txBody>
      </p:sp>
      <p:cxnSp>
        <p:nvCxnSpPr>
          <p:cNvPr id="8" name="Straight Connector 7">
            <a:extLst>
              <a:ext uri="{FF2B5EF4-FFF2-40B4-BE49-F238E27FC236}">
                <a16:creationId xmlns:a16="http://schemas.microsoft.com/office/drawing/2014/main" id="{E37CA4B1-6B8F-4F07-A70A-6035640761B7}"/>
              </a:ext>
            </a:extLst>
          </p:cNvPr>
          <p:cNvCxnSpPr/>
          <p:nvPr/>
        </p:nvCxnSpPr>
        <p:spPr>
          <a:xfrm>
            <a:off x="3131676" y="2027583"/>
            <a:ext cx="817471" cy="0"/>
          </a:xfrm>
          <a:prstGeom prst="line">
            <a:avLst/>
          </a:prstGeom>
          <a:ln w="19050" cap="rnd">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61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B4476B72-7D3A-4DD9-88BA-9E7778B01DA5}"/>
              </a:ext>
            </a:extLst>
          </p:cNvPr>
          <p:cNvCxnSpPr>
            <a:cxnSpLocks/>
          </p:cNvCxnSpPr>
          <p:nvPr/>
        </p:nvCxnSpPr>
        <p:spPr>
          <a:xfrm>
            <a:off x="3299690" y="2029777"/>
            <a:ext cx="1743600" cy="14470"/>
          </a:xfrm>
          <a:prstGeom prst="line">
            <a:avLst/>
          </a:prstGeom>
          <a:ln w="19050" cap="rnd">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01453D-5A30-4DE9-AE33-5EF099FF6D8D}"/>
              </a:ext>
            </a:extLst>
          </p:cNvPr>
          <p:cNvCxnSpPr>
            <a:cxnSpLocks/>
          </p:cNvCxnSpPr>
          <p:nvPr/>
        </p:nvCxnSpPr>
        <p:spPr>
          <a:xfrm>
            <a:off x="6519174" y="2722401"/>
            <a:ext cx="18980" cy="1574073"/>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932E54-6A16-4D83-8ADA-36B0D529E3D3}"/>
              </a:ext>
            </a:extLst>
          </p:cNvPr>
          <p:cNvCxnSpPr>
            <a:cxnSpLocks/>
          </p:cNvCxnSpPr>
          <p:nvPr/>
        </p:nvCxnSpPr>
        <p:spPr>
          <a:xfrm>
            <a:off x="4288608" y="2721011"/>
            <a:ext cx="5115" cy="238088"/>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783364B-0D4C-D54F-BDF9-F4B14DCC973F}" type="slidenum">
              <a:rPr lang="en-CA" smtClean="0"/>
              <a:pPr/>
              <a:t>8</a:t>
            </a:fld>
            <a:endParaRPr lang="en-CA" dirty="0"/>
          </a:p>
        </p:txBody>
      </p:sp>
      <p:sp>
        <p:nvSpPr>
          <p:cNvPr id="5" name="Title 4">
            <a:extLst>
              <a:ext uri="{FF2B5EF4-FFF2-40B4-BE49-F238E27FC236}">
                <a16:creationId xmlns:a16="http://schemas.microsoft.com/office/drawing/2014/main" id="{26BF108E-A678-4F44-BF1E-405BC86388C2}"/>
              </a:ext>
            </a:extLst>
          </p:cNvPr>
          <p:cNvSpPr>
            <a:spLocks noGrp="1"/>
          </p:cNvSpPr>
          <p:nvPr>
            <p:ph type="title"/>
          </p:nvPr>
        </p:nvSpPr>
        <p:spPr>
          <a:xfrm>
            <a:off x="569657" y="360081"/>
            <a:ext cx="8031420" cy="1325563"/>
          </a:xfrm>
        </p:spPr>
        <p:txBody>
          <a:bodyPr>
            <a:noAutofit/>
          </a:bodyPr>
          <a:lstStyle/>
          <a:p>
            <a:r>
              <a:rPr lang="en-US" dirty="0">
                <a:latin typeface="Arial" panose="020B0604020202020204" pitchFamily="34" charset="0"/>
                <a:cs typeface="Arial" panose="020B0604020202020204" pitchFamily="34" charset="0"/>
              </a:rPr>
              <a:t>Organizational Structure</a:t>
            </a:r>
          </a:p>
        </p:txBody>
      </p:sp>
      <p:cxnSp>
        <p:nvCxnSpPr>
          <p:cNvPr id="6" name="Straight Connector 5">
            <a:extLst>
              <a:ext uri="{FF2B5EF4-FFF2-40B4-BE49-F238E27FC236}">
                <a16:creationId xmlns:a16="http://schemas.microsoft.com/office/drawing/2014/main" id="{3B8775F4-D3E6-6242-B566-70D3E4832975}"/>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32B7C0F-DABA-434A-8FEE-31B89B32E3B2}"/>
              </a:ext>
            </a:extLst>
          </p:cNvPr>
          <p:cNvSpPr/>
          <p:nvPr/>
        </p:nvSpPr>
        <p:spPr>
          <a:xfrm>
            <a:off x="5045397" y="1603046"/>
            <a:ext cx="1879599" cy="931047"/>
          </a:xfrm>
          <a:prstGeom prst="roundRect">
            <a:avLst/>
          </a:prstGeom>
          <a:gradFill flip="none" rotWithShape="1">
            <a:gsLst>
              <a:gs pos="0">
                <a:srgbClr val="6CC8A9">
                  <a:shade val="30000"/>
                  <a:satMod val="115000"/>
                </a:srgbClr>
              </a:gs>
              <a:gs pos="0">
                <a:srgbClr val="6CC8A9">
                  <a:shade val="67500"/>
                  <a:satMod val="115000"/>
                </a:srgbClr>
              </a:gs>
              <a:gs pos="100000">
                <a:srgbClr val="6CC8A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E27EF77-7506-4FB8-910C-CDE4116DBF83}"/>
              </a:ext>
            </a:extLst>
          </p:cNvPr>
          <p:cNvSpPr/>
          <p:nvPr/>
        </p:nvSpPr>
        <p:spPr>
          <a:xfrm>
            <a:off x="1627718" y="1598839"/>
            <a:ext cx="1732913" cy="931047"/>
          </a:xfrm>
          <a:prstGeom prst="roundRect">
            <a:avLst/>
          </a:prstGeom>
          <a:gradFill flip="none" rotWithShape="1">
            <a:gsLst>
              <a:gs pos="0">
                <a:srgbClr val="A8D14B">
                  <a:shade val="30000"/>
                  <a:satMod val="115000"/>
                </a:srgbClr>
              </a:gs>
              <a:gs pos="0">
                <a:srgbClr val="A8D14B">
                  <a:shade val="67500"/>
                  <a:satMod val="115000"/>
                </a:srgbClr>
              </a:gs>
              <a:gs pos="95000">
                <a:srgbClr val="B0E04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257FE8C-4182-49C9-AC41-93257A60B76F}"/>
              </a:ext>
            </a:extLst>
          </p:cNvPr>
          <p:cNvSpPr/>
          <p:nvPr/>
        </p:nvSpPr>
        <p:spPr>
          <a:xfrm>
            <a:off x="3400508" y="2932438"/>
            <a:ext cx="1711842" cy="931047"/>
          </a:xfrm>
          <a:prstGeom prst="roundRect">
            <a:avLst/>
          </a:prstGeom>
          <a:gradFill flip="none" rotWithShape="1">
            <a:gsLst>
              <a:gs pos="0">
                <a:srgbClr val="BABDBE">
                  <a:shade val="30000"/>
                  <a:satMod val="115000"/>
                </a:srgbClr>
              </a:gs>
              <a:gs pos="0">
                <a:srgbClr val="BABDBE">
                  <a:shade val="67500"/>
                  <a:satMod val="115000"/>
                </a:srgbClr>
              </a:gs>
              <a:gs pos="100000">
                <a:srgbClr val="BABDB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18AEB21-EACA-4BBA-9EFE-098F2F9C054D}"/>
              </a:ext>
            </a:extLst>
          </p:cNvPr>
          <p:cNvSpPr/>
          <p:nvPr/>
        </p:nvSpPr>
        <p:spPr>
          <a:xfrm>
            <a:off x="5852009" y="2447326"/>
            <a:ext cx="161798" cy="173534"/>
          </a:xfrm>
          <a:prstGeom prst="ellipse">
            <a:avLst/>
          </a:prstGeom>
          <a:solidFill>
            <a:schemeClr val="bg1"/>
          </a:solidFill>
          <a:ln w="38100">
            <a:solidFill>
              <a:srgbClr val="6CC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3DDDF55-606E-47B7-9AA6-38D611E20794}"/>
              </a:ext>
            </a:extLst>
          </p:cNvPr>
          <p:cNvSpPr/>
          <p:nvPr/>
        </p:nvSpPr>
        <p:spPr>
          <a:xfrm>
            <a:off x="2398135" y="2451846"/>
            <a:ext cx="161798" cy="173534"/>
          </a:xfrm>
          <a:prstGeom prst="ellipse">
            <a:avLst/>
          </a:prstGeom>
          <a:solidFill>
            <a:schemeClr val="bg1"/>
          </a:solidFill>
          <a:ln w="38100">
            <a:solidFill>
              <a:srgbClr val="ADD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223A77E-59E4-4AE5-9516-A1D8FA01AB86}"/>
              </a:ext>
            </a:extLst>
          </p:cNvPr>
          <p:cNvSpPr/>
          <p:nvPr/>
        </p:nvSpPr>
        <p:spPr>
          <a:xfrm>
            <a:off x="4175530" y="3807872"/>
            <a:ext cx="161798" cy="173534"/>
          </a:xfrm>
          <a:prstGeom prst="ellipse">
            <a:avLst/>
          </a:prstGeom>
          <a:solidFill>
            <a:schemeClr val="bg1"/>
          </a:solidFill>
          <a:ln w="38100">
            <a:solidFill>
              <a:srgbClr val="BCB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40515968-4808-406F-ADED-8998F4C64126}"/>
              </a:ext>
            </a:extLst>
          </p:cNvPr>
          <p:cNvCxnSpPr>
            <a:cxnSpLocks/>
            <a:stCxn id="27" idx="4"/>
          </p:cNvCxnSpPr>
          <p:nvPr/>
        </p:nvCxnSpPr>
        <p:spPr>
          <a:xfrm>
            <a:off x="2479034" y="2625380"/>
            <a:ext cx="6471" cy="1689471"/>
          </a:xfrm>
          <a:prstGeom prst="line">
            <a:avLst/>
          </a:prstGeom>
          <a:ln w="19050">
            <a:solidFill>
              <a:srgbClr val="ADD55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B819EF-76D4-42A7-9BA5-C7F3EC447024}"/>
              </a:ext>
            </a:extLst>
          </p:cNvPr>
          <p:cNvCxnSpPr>
            <a:cxnSpLocks/>
          </p:cNvCxnSpPr>
          <p:nvPr/>
        </p:nvCxnSpPr>
        <p:spPr>
          <a:xfrm>
            <a:off x="4292301" y="2723343"/>
            <a:ext cx="2226873" cy="0"/>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FB54B9-416A-4270-B3F4-F4F2D81ACEBF}"/>
              </a:ext>
            </a:extLst>
          </p:cNvPr>
          <p:cNvCxnSpPr>
            <a:cxnSpLocks/>
          </p:cNvCxnSpPr>
          <p:nvPr/>
        </p:nvCxnSpPr>
        <p:spPr>
          <a:xfrm>
            <a:off x="2698646" y="3925622"/>
            <a:ext cx="0" cy="372676"/>
          </a:xfrm>
          <a:prstGeom prst="line">
            <a:avLst/>
          </a:prstGeom>
          <a:ln w="19050">
            <a:solidFill>
              <a:srgbClr val="BCBE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6F1BC0-FE8C-4A33-B294-1DA2B987B148}"/>
              </a:ext>
            </a:extLst>
          </p:cNvPr>
          <p:cNvCxnSpPr>
            <a:cxnSpLocks/>
          </p:cNvCxnSpPr>
          <p:nvPr/>
        </p:nvCxnSpPr>
        <p:spPr>
          <a:xfrm>
            <a:off x="4252388" y="3985813"/>
            <a:ext cx="0" cy="319362"/>
          </a:xfrm>
          <a:prstGeom prst="line">
            <a:avLst/>
          </a:prstGeom>
          <a:ln w="19050">
            <a:solidFill>
              <a:srgbClr val="BCBE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CE1CC8-D474-40EB-855A-C9F1D1CCA819}"/>
              </a:ext>
            </a:extLst>
          </p:cNvPr>
          <p:cNvCxnSpPr>
            <a:cxnSpLocks/>
          </p:cNvCxnSpPr>
          <p:nvPr/>
        </p:nvCxnSpPr>
        <p:spPr>
          <a:xfrm flipV="1">
            <a:off x="2697914" y="3924094"/>
            <a:ext cx="1490678" cy="1832"/>
          </a:xfrm>
          <a:prstGeom prst="line">
            <a:avLst/>
          </a:prstGeom>
          <a:ln w="19050">
            <a:solidFill>
              <a:srgbClr val="BCBEC0"/>
            </a:solidFill>
          </a:ln>
        </p:spPr>
        <p:style>
          <a:lnRef idx="1">
            <a:schemeClr val="accent1"/>
          </a:lnRef>
          <a:fillRef idx="0">
            <a:schemeClr val="accent1"/>
          </a:fillRef>
          <a:effectRef idx="0">
            <a:schemeClr val="accent1"/>
          </a:effectRef>
          <a:fontRef idx="minor">
            <a:schemeClr val="tx1"/>
          </a:fontRef>
        </p:style>
      </p:cxnSp>
      <p:sp>
        <p:nvSpPr>
          <p:cNvPr id="67" name="Text Box 10">
            <a:extLst>
              <a:ext uri="{FF2B5EF4-FFF2-40B4-BE49-F238E27FC236}">
                <a16:creationId xmlns:a16="http://schemas.microsoft.com/office/drawing/2014/main" id="{8E13D2EB-9F99-4517-BA16-D8ED0C105B2C}"/>
              </a:ext>
            </a:extLst>
          </p:cNvPr>
          <p:cNvSpPr txBox="1"/>
          <p:nvPr/>
        </p:nvSpPr>
        <p:spPr>
          <a:xfrm>
            <a:off x="1554375" y="1813402"/>
            <a:ext cx="1879600" cy="508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CA" sz="1400" b="1" dirty="0">
                <a:solidFill>
                  <a:srgbClr val="FFFFFF"/>
                </a:solidFill>
                <a:effectLst/>
                <a:latin typeface="Arial" panose="020B0604020202020204" pitchFamily="34" charset="0"/>
                <a:ea typeface="Calibri" panose="020F0502020204030204" pitchFamily="34" charset="0"/>
              </a:rPr>
              <a:t>Chairpersons / Tribunals	</a:t>
            </a:r>
            <a:endParaRPr lang="en-US" sz="1200" dirty="0">
              <a:effectLst/>
              <a:latin typeface="Arial" panose="020B0604020202020204" pitchFamily="34" charset="0"/>
              <a:ea typeface="Calibri" panose="020F0502020204030204" pitchFamily="34" charset="0"/>
            </a:endParaRPr>
          </a:p>
        </p:txBody>
      </p:sp>
      <p:sp>
        <p:nvSpPr>
          <p:cNvPr id="68" name="Text Box 36">
            <a:extLst>
              <a:ext uri="{FF2B5EF4-FFF2-40B4-BE49-F238E27FC236}">
                <a16:creationId xmlns:a16="http://schemas.microsoft.com/office/drawing/2014/main" id="{8B48A7AD-2E49-46F0-BB4D-25BBC06DB04C}"/>
              </a:ext>
            </a:extLst>
          </p:cNvPr>
          <p:cNvSpPr txBox="1"/>
          <p:nvPr/>
        </p:nvSpPr>
        <p:spPr>
          <a:xfrm>
            <a:off x="5074007" y="1776867"/>
            <a:ext cx="18796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CA" sz="1400" b="1" dirty="0">
                <a:solidFill>
                  <a:srgbClr val="FFFFFF"/>
                </a:solidFill>
                <a:effectLst/>
                <a:latin typeface="Arial" panose="020B0604020202020204" pitchFamily="34" charset="0"/>
                <a:ea typeface="Calibri" panose="020F0502020204030204" pitchFamily="34" charset="0"/>
              </a:rPr>
              <a:t>Chief Administrator of the ATSSC</a:t>
            </a:r>
            <a:endParaRPr lang="en-US" sz="1200" dirty="0">
              <a:effectLst/>
              <a:latin typeface="Arial" panose="020B0604020202020204" pitchFamily="34" charset="0"/>
              <a:ea typeface="Calibri" panose="020F0502020204030204" pitchFamily="34" charset="0"/>
            </a:endParaRPr>
          </a:p>
        </p:txBody>
      </p:sp>
      <p:sp>
        <p:nvSpPr>
          <p:cNvPr id="69" name="Text Box 45">
            <a:extLst>
              <a:ext uri="{FF2B5EF4-FFF2-40B4-BE49-F238E27FC236}">
                <a16:creationId xmlns:a16="http://schemas.microsoft.com/office/drawing/2014/main" id="{FA6F19A6-BF0B-4FA5-9EEC-1B18FE608532}"/>
              </a:ext>
            </a:extLst>
          </p:cNvPr>
          <p:cNvSpPr txBox="1"/>
          <p:nvPr/>
        </p:nvSpPr>
        <p:spPr>
          <a:xfrm>
            <a:off x="3397349" y="3114039"/>
            <a:ext cx="164592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CA" sz="1400" b="1" dirty="0">
                <a:solidFill>
                  <a:srgbClr val="FFFFFF"/>
                </a:solidFill>
                <a:effectLst/>
                <a:latin typeface="Arial" panose="020B0604020202020204" pitchFamily="34" charset="0"/>
                <a:ea typeface="Calibri" panose="020F0502020204030204" pitchFamily="34" charset="0"/>
              </a:rPr>
              <a:t>Deputy Chief Administrator </a:t>
            </a:r>
            <a:endParaRPr lang="en-US" sz="1200" dirty="0">
              <a:effectLst/>
              <a:latin typeface="Arial" panose="020B0604020202020204" pitchFamily="34" charset="0"/>
              <a:ea typeface="Calibri" panose="020F0502020204030204" pitchFamily="34" charset="0"/>
            </a:endParaRPr>
          </a:p>
        </p:txBody>
      </p:sp>
      <p:sp>
        <p:nvSpPr>
          <p:cNvPr id="70" name="Text Box 11">
            <a:extLst>
              <a:ext uri="{FF2B5EF4-FFF2-40B4-BE49-F238E27FC236}">
                <a16:creationId xmlns:a16="http://schemas.microsoft.com/office/drawing/2014/main" id="{63985BB9-4D33-4C4D-AF4E-4EE9447A216F}"/>
              </a:ext>
            </a:extLst>
          </p:cNvPr>
          <p:cNvSpPr txBox="1"/>
          <p:nvPr/>
        </p:nvSpPr>
        <p:spPr>
          <a:xfrm>
            <a:off x="1627650" y="4590104"/>
            <a:ext cx="1815603" cy="9448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CA" sz="1400" dirty="0">
                <a:solidFill>
                  <a:schemeClr val="tx1">
                    <a:lumMod val="65000"/>
                    <a:lumOff val="35000"/>
                  </a:schemeClr>
                </a:solidFill>
                <a:effectLst/>
                <a:latin typeface="Arial" panose="020B0604020202020204" pitchFamily="34" charset="0"/>
                <a:ea typeface="Calibri" panose="020F0502020204030204" pitchFamily="34" charset="0"/>
              </a:rPr>
              <a:t>Executive Directors to Tribunal Secretariats</a:t>
            </a:r>
            <a:endParaRPr lang="en-US" sz="1200" dirty="0">
              <a:solidFill>
                <a:schemeClr val="tx1">
                  <a:lumMod val="65000"/>
                  <a:lumOff val="35000"/>
                </a:schemeClr>
              </a:solidFill>
              <a:effectLst/>
              <a:latin typeface="Arial" panose="020B0604020202020204" pitchFamily="34" charset="0"/>
              <a:ea typeface="Calibri" panose="020F0502020204030204" pitchFamily="34" charset="0"/>
            </a:endParaRPr>
          </a:p>
        </p:txBody>
      </p:sp>
      <p:sp>
        <p:nvSpPr>
          <p:cNvPr id="71" name="Text Box 15">
            <a:extLst>
              <a:ext uri="{FF2B5EF4-FFF2-40B4-BE49-F238E27FC236}">
                <a16:creationId xmlns:a16="http://schemas.microsoft.com/office/drawing/2014/main" id="{03316165-7871-43C9-8A61-FCD4B877DED8}"/>
              </a:ext>
            </a:extLst>
          </p:cNvPr>
          <p:cNvSpPr txBox="1"/>
          <p:nvPr/>
        </p:nvSpPr>
        <p:spPr>
          <a:xfrm>
            <a:off x="3573673" y="4675100"/>
            <a:ext cx="1997651" cy="838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CA" sz="1400" dirty="0">
                <a:solidFill>
                  <a:schemeClr val="tx1">
                    <a:lumMod val="65000"/>
                    <a:lumOff val="35000"/>
                  </a:schemeClr>
                </a:solidFill>
                <a:effectLst/>
                <a:latin typeface="Arial" panose="020B0604020202020204" pitchFamily="34" charset="0"/>
                <a:ea typeface="Calibri" panose="020F0502020204030204" pitchFamily="34" charset="0"/>
              </a:rPr>
              <a:t>Chief Information Officer</a:t>
            </a:r>
            <a:endParaRPr lang="en-US" sz="1200" dirty="0">
              <a:solidFill>
                <a:schemeClr val="tx1">
                  <a:lumMod val="65000"/>
                  <a:lumOff val="35000"/>
                </a:schemeClr>
              </a:solidFill>
              <a:effectLst/>
              <a:latin typeface="Arial" panose="020B0604020202020204" pitchFamily="34" charset="0"/>
              <a:ea typeface="Calibri" panose="020F0502020204030204" pitchFamily="34" charset="0"/>
            </a:endParaRPr>
          </a:p>
        </p:txBody>
      </p:sp>
      <p:sp>
        <p:nvSpPr>
          <p:cNvPr id="72" name="Text Box 19">
            <a:extLst>
              <a:ext uri="{FF2B5EF4-FFF2-40B4-BE49-F238E27FC236}">
                <a16:creationId xmlns:a16="http://schemas.microsoft.com/office/drawing/2014/main" id="{08270899-578E-4907-8953-7111F5C87976}"/>
              </a:ext>
            </a:extLst>
          </p:cNvPr>
          <p:cNvSpPr txBox="1"/>
          <p:nvPr/>
        </p:nvSpPr>
        <p:spPr>
          <a:xfrm>
            <a:off x="5773993" y="4477376"/>
            <a:ext cx="1711294" cy="985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CA" sz="1400" dirty="0">
                <a:solidFill>
                  <a:schemeClr val="tx1">
                    <a:lumMod val="65000"/>
                    <a:lumOff val="35000"/>
                  </a:schemeClr>
                </a:solidFill>
                <a:effectLst/>
                <a:latin typeface="Arial" panose="020B0604020202020204" pitchFamily="34" charset="0"/>
                <a:ea typeface="Calibri" panose="020F0502020204030204" pitchFamily="34" charset="0"/>
              </a:rPr>
              <a:t>Chief Financial Officer and Director General Corporate Services</a:t>
            </a:r>
            <a:endParaRPr lang="en-US" sz="1200" dirty="0">
              <a:solidFill>
                <a:schemeClr val="tx1">
                  <a:lumMod val="65000"/>
                  <a:lumOff val="35000"/>
                </a:schemeClr>
              </a:solidFill>
              <a:effectLst/>
              <a:latin typeface="Arial" panose="020B0604020202020204" pitchFamily="34" charset="0"/>
              <a:ea typeface="Calibri" panose="020F0502020204030204" pitchFamily="34" charset="0"/>
            </a:endParaRPr>
          </a:p>
        </p:txBody>
      </p:sp>
      <p:sp>
        <p:nvSpPr>
          <p:cNvPr id="35" name="Rectangle: Rounded Corners 34">
            <a:extLst>
              <a:ext uri="{FF2B5EF4-FFF2-40B4-BE49-F238E27FC236}">
                <a16:creationId xmlns:a16="http://schemas.microsoft.com/office/drawing/2014/main" id="{DC46C8F8-4FAC-4994-9B13-C3476F94D85F}"/>
              </a:ext>
            </a:extLst>
          </p:cNvPr>
          <p:cNvSpPr/>
          <p:nvPr/>
        </p:nvSpPr>
        <p:spPr>
          <a:xfrm>
            <a:off x="5739172" y="4305175"/>
            <a:ext cx="1754611" cy="13255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006D562-F7EA-4E17-A976-A50B817FBEC2}"/>
              </a:ext>
            </a:extLst>
          </p:cNvPr>
          <p:cNvSpPr/>
          <p:nvPr/>
        </p:nvSpPr>
        <p:spPr>
          <a:xfrm>
            <a:off x="3693428" y="4309507"/>
            <a:ext cx="1754611" cy="13255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97DFCFD-CEAF-4E04-968A-EF69959EDE75}"/>
              </a:ext>
            </a:extLst>
          </p:cNvPr>
          <p:cNvSpPr/>
          <p:nvPr/>
        </p:nvSpPr>
        <p:spPr>
          <a:xfrm>
            <a:off x="1653733" y="4305174"/>
            <a:ext cx="1754611" cy="13255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955CD39A-4B49-44D6-AC58-E05D2E870C41}"/>
              </a:ext>
            </a:extLst>
          </p:cNvPr>
          <p:cNvCxnSpPr>
            <a:cxnSpLocks/>
          </p:cNvCxnSpPr>
          <p:nvPr/>
        </p:nvCxnSpPr>
        <p:spPr>
          <a:xfrm>
            <a:off x="5932908" y="2613076"/>
            <a:ext cx="0" cy="107935"/>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51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9</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a:xfrm>
            <a:off x="569656" y="360081"/>
            <a:ext cx="8296757" cy="1325563"/>
          </a:xfrm>
        </p:spPr>
        <p:txBody>
          <a:bodyPr>
            <a:noAutofit/>
          </a:bodyPr>
          <a:lstStyle/>
          <a:p>
            <a:r>
              <a:rPr lang="en-CA" dirty="0"/>
              <a:t>Chairpersons’ Role </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a:xfrm>
            <a:off x="622969" y="1450599"/>
            <a:ext cx="8031420" cy="4636239"/>
          </a:xfrm>
        </p:spPr>
        <p:txBody>
          <a:bodyPr>
            <a:noAutofit/>
          </a:bodyPr>
          <a:lstStyle/>
          <a:p>
            <a:pPr marL="342900" indent="-342900">
              <a:buFont typeface="Arial" panose="020B0604020202020204" pitchFamily="34" charset="0"/>
              <a:buChar char="•"/>
            </a:pPr>
            <a:r>
              <a:rPr lang="en-US" dirty="0"/>
              <a:t>The Chairpersons’ role is more akin to a Chief Justice than a CEO. The Chief Administrator is the CEO of the ATSSC.  </a:t>
            </a:r>
          </a:p>
          <a:p>
            <a:pPr marL="342900" indent="-342900">
              <a:buFont typeface="Arial" panose="020B0604020202020204" pitchFamily="34" charset="0"/>
              <a:buChar char="•"/>
            </a:pPr>
            <a:r>
              <a:rPr lang="en-US" dirty="0"/>
              <a:t>The Chairperson of an administrative tribunal has supervision over and direction of the work the tribunal (members, caseload and procedures), and operates within the resources that have been allocated to its tribunal. As a member, the Chairperson may also adjudicate cases.</a:t>
            </a:r>
          </a:p>
          <a:p>
            <a:pPr marL="342900" indent="-342900">
              <a:buFont typeface="Arial" panose="020B0604020202020204" pitchFamily="34" charset="0"/>
              <a:buChar char="•"/>
            </a:pPr>
            <a:r>
              <a:rPr lang="en-US" dirty="0"/>
              <a:t>Independence for the administrative tribunals’ adjudicative and substantive functions (including investigation and mediation) is preserved:</a:t>
            </a:r>
          </a:p>
          <a:p>
            <a:pPr marL="1143000" lvl="1" indent="-457200">
              <a:lnSpc>
                <a:spcPct val="100000"/>
              </a:lnSpc>
            </a:pPr>
            <a:r>
              <a:rPr lang="en-US" sz="1900" dirty="0">
                <a:solidFill>
                  <a:schemeClr val="tx1">
                    <a:lumMod val="65000"/>
                    <a:lumOff val="35000"/>
                  </a:schemeClr>
                </a:solidFill>
                <a:latin typeface="Arial" panose="020B0604020202020204" pitchFamily="34" charset="0"/>
                <a:cs typeface="Arial" panose="020B0604020202020204" pitchFamily="34" charset="0"/>
              </a:rPr>
              <a:t>Tribunals control their rules and procedures</a:t>
            </a:r>
          </a:p>
          <a:p>
            <a:pPr marL="1143000" lvl="1" indent="-457200">
              <a:lnSpc>
                <a:spcPct val="100000"/>
              </a:lnSpc>
            </a:pPr>
            <a:r>
              <a:rPr lang="en-US" sz="1900" dirty="0">
                <a:solidFill>
                  <a:schemeClr val="tx1">
                    <a:lumMod val="65000"/>
                    <a:lumOff val="35000"/>
                  </a:schemeClr>
                </a:solidFill>
                <a:latin typeface="Arial" panose="020B0604020202020204" pitchFamily="34" charset="0"/>
                <a:cs typeface="Arial" panose="020B0604020202020204" pitchFamily="34" charset="0"/>
              </a:rPr>
              <a:t>Chairpersons and members work directly with expert staff supporting mandate-related casework</a:t>
            </a:r>
          </a:p>
          <a:p>
            <a:pPr marL="457200" indent="-457200">
              <a:buFont typeface="Arial" panose="020B0604020202020204" pitchFamily="34" charset="0"/>
              <a:buChar char="•"/>
            </a:pPr>
            <a:endParaRPr lang="en-CA" sz="400" dirty="0">
              <a:solidFill>
                <a:schemeClr val="tx1">
                  <a:lumMod val="65000"/>
                  <a:lumOff val="35000"/>
                </a:schemeClr>
              </a:solidFill>
              <a:latin typeface="Arial" panose="020B0604020202020204" pitchFamily="34" charset="0"/>
              <a:cs typeface="Arial" panose="020B0604020202020204" pitchFamily="34" charset="0"/>
            </a:endParaRPr>
          </a:p>
          <a:p>
            <a:pPr marL="1143000" lvl="1" indent="-457200">
              <a:lnSpc>
                <a:spcPct val="100000"/>
              </a:lnSpc>
            </a:pPr>
            <a:endParaRPr lang="en-CA" sz="19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734623"/>
      </p:ext>
    </p:extLst>
  </p:cSld>
  <p:clrMapOvr>
    <a:masterClrMapping/>
  </p:clrMapOvr>
</p:sld>
</file>

<file path=ppt/theme/theme1.xml><?xml version="1.0" encoding="utf-8"?>
<a:theme xmlns:a="http://schemas.openxmlformats.org/drawingml/2006/main" name="ATSSC_PowerPointTemplate4.3_E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1228FAAC-CD9D-9142-83FB-DA372E4996F2}" vid="{E8CE214A-2706-9444-88FA-E90BDEA9CC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ATSSC_PowerPointTemplate4.3_EN</Template>
  <TotalTime>4227</TotalTime>
  <Words>1754</Words>
  <Application>Microsoft Office PowerPoint</Application>
  <PresentationFormat>On-screen Show (4:3)</PresentationFormat>
  <Paragraphs>160</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ATSSC_PowerPointTemplate4.3_EN</vt:lpstr>
      <vt:lpstr>ATSSC Overview</vt:lpstr>
      <vt:lpstr>Objectives of the ATSSC</vt:lpstr>
      <vt:lpstr>Plans and Priorities</vt:lpstr>
      <vt:lpstr>ATSSC Mandate</vt:lpstr>
      <vt:lpstr>Who We Serve</vt:lpstr>
      <vt:lpstr>ATSSC At-a-Glance</vt:lpstr>
      <vt:lpstr>Organizational Structure</vt:lpstr>
      <vt:lpstr>Organizational Structure</vt:lpstr>
      <vt:lpstr>Chairpersons’ Role </vt:lpstr>
      <vt:lpstr>Role of the Chief Administrator </vt:lpstr>
      <vt:lpstr>Role of the Executive Directors</vt:lpstr>
      <vt:lpstr>Governance</vt:lpstr>
    </vt:vector>
  </TitlesOfParts>
  <Company>ATSSC-SCDATA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ATSSC Overview</dc:title>
  <dc:creator>Beaubien, Emma</dc:creator>
  <cp:lastModifiedBy>Stevenson, Stéphanie</cp:lastModifiedBy>
  <cp:revision>66</cp:revision>
  <cp:lastPrinted>2019-03-01T17:50:21Z</cp:lastPrinted>
  <dcterms:created xsi:type="dcterms:W3CDTF">2019-02-28T20:50:04Z</dcterms:created>
  <dcterms:modified xsi:type="dcterms:W3CDTF">2021-12-14T14:26:36Z</dcterms:modified>
</cp:coreProperties>
</file>