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304" r:id="rId5"/>
    <p:sldId id="299" r:id="rId6"/>
    <p:sldId id="283" r:id="rId7"/>
    <p:sldId id="259" r:id="rId8"/>
    <p:sldId id="302" r:id="rId9"/>
    <p:sldId id="762" r:id="rId10"/>
    <p:sldId id="308" r:id="rId11"/>
    <p:sldId id="303" r:id="rId12"/>
    <p:sldId id="758" r:id="rId13"/>
    <p:sldId id="292" r:id="rId14"/>
    <p:sldId id="309" r:id="rId15"/>
    <p:sldId id="772" r:id="rId16"/>
    <p:sldId id="773" r:id="rId17"/>
    <p:sldId id="764" r:id="rId18"/>
    <p:sldId id="735" r:id="rId19"/>
    <p:sldId id="752"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unissa Robleh" initials="MR" lastIdx="1" clrIdx="0">
    <p:extLst>
      <p:ext uri="{19B8F6BF-5375-455C-9EA6-DF929625EA0E}">
        <p15:presenceInfo xmlns:p15="http://schemas.microsoft.com/office/powerpoint/2012/main" userId="Mounissa Robleh" providerId="None"/>
      </p:ext>
    </p:extLst>
  </p:cmAuthor>
  <p:cmAuthor id="2" name="Mounissa Robleh" initials="MR [2]" lastIdx="104" clrIdx="1">
    <p:extLst>
      <p:ext uri="{19B8F6BF-5375-455C-9EA6-DF929625EA0E}">
        <p15:presenceInfo xmlns:p15="http://schemas.microsoft.com/office/powerpoint/2012/main" userId="S::mounissa.robleh@ised-isde.gc.ca::13b5d11c-44f6-458f-be66-7fbc72b955d9" providerId="AD"/>
      </p:ext>
    </p:extLst>
  </p:cmAuthor>
  <p:cmAuthor id="3" name="Deslauriers3, Kim (ISED/ISDE)" initials="DK(" lastIdx="3" clrIdx="2">
    <p:extLst>
      <p:ext uri="{19B8F6BF-5375-455C-9EA6-DF929625EA0E}">
        <p15:presenceInfo xmlns:p15="http://schemas.microsoft.com/office/powerpoint/2012/main" userId="S::kim.deslauriers3@ised-isde.gc.ca::47920517-b446-4fe0-b16d-32ffbec429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5AC3B5"/>
    <a:srgbClr val="2E5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59D2F-E773-4550-A40F-9573FCA4053A}" v="7" dt="2022-04-25T12:43:46.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2" autoAdjust="0"/>
    <p:restoredTop sz="89403" autoAdjust="0"/>
  </p:normalViewPr>
  <p:slideViewPr>
    <p:cSldViewPr snapToGrid="0">
      <p:cViewPr varScale="1">
        <p:scale>
          <a:sx n="59" d="100"/>
          <a:sy n="59" d="100"/>
        </p:scale>
        <p:origin x="84" y="324"/>
      </p:cViewPr>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p:cViewPr varScale="1">
        <p:scale>
          <a:sx n="80" d="100"/>
          <a:sy n="80" d="100"/>
        </p:scale>
        <p:origin x="32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lauriers3, Kim (ISED/ISDE)" userId="47920517-b446-4fe0-b16d-32ffbec42996" providerId="ADAL" clId="{94959D2F-E773-4550-A40F-9573FCA4053A}"/>
    <pc:docChg chg="custSel modSld">
      <pc:chgData name="Deslauriers3, Kim (ISED/ISDE)" userId="47920517-b446-4fe0-b16d-32ffbec42996" providerId="ADAL" clId="{94959D2F-E773-4550-A40F-9573FCA4053A}" dt="2022-04-25T14:32:58.065" v="41" actId="108"/>
      <pc:docMkLst>
        <pc:docMk/>
      </pc:docMkLst>
      <pc:sldChg chg="modSp mod">
        <pc:chgData name="Deslauriers3, Kim (ISED/ISDE)" userId="47920517-b446-4fe0-b16d-32ffbec42996" providerId="ADAL" clId="{94959D2F-E773-4550-A40F-9573FCA4053A}" dt="2022-04-25T14:32:44.713" v="20" actId="108"/>
        <pc:sldMkLst>
          <pc:docMk/>
          <pc:sldMk cId="222518139" sldId="299"/>
        </pc:sldMkLst>
        <pc:spChg chg="mod">
          <ac:chgData name="Deslauriers3, Kim (ISED/ISDE)" userId="47920517-b446-4fe0-b16d-32ffbec42996" providerId="ADAL" clId="{94959D2F-E773-4550-A40F-9573FCA4053A}" dt="2022-04-25T14:32:44.713" v="20" actId="108"/>
          <ac:spMkLst>
            <pc:docMk/>
            <pc:sldMk cId="222518139" sldId="299"/>
            <ac:spMk id="3" creationId="{00000000-0000-0000-0000-000000000000}"/>
          </ac:spMkLst>
        </pc:spChg>
      </pc:sldChg>
      <pc:sldChg chg="modSp mod">
        <pc:chgData name="Deslauriers3, Kim (ISED/ISDE)" userId="47920517-b446-4fe0-b16d-32ffbec42996" providerId="ADAL" clId="{94959D2F-E773-4550-A40F-9573FCA4053A}" dt="2022-04-25T14:32:58.065" v="41" actId="108"/>
        <pc:sldMkLst>
          <pc:docMk/>
          <pc:sldMk cId="2412183473" sldId="302"/>
        </pc:sldMkLst>
        <pc:spChg chg="mod">
          <ac:chgData name="Deslauriers3, Kim (ISED/ISDE)" userId="47920517-b446-4fe0-b16d-32ffbec42996" providerId="ADAL" clId="{94959D2F-E773-4550-A40F-9573FCA4053A}" dt="2022-04-25T14:32:58.065" v="41" actId="108"/>
          <ac:spMkLst>
            <pc:docMk/>
            <pc:sldMk cId="2412183473" sldId="302"/>
            <ac:spMk id="2" creationId="{9FA10FEB-4DCE-4084-B036-D7F0967FF2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3C43A-0B06-4075-9F3C-75178EBEB4AF}" type="datetimeFigureOut">
              <a:rPr lang="en-CA" smtClean="0"/>
              <a:t>2022-04-26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DD209-1618-4A5B-BFB2-FFCD201111F1}" type="slidenum">
              <a:rPr lang="en-CA" smtClean="0"/>
              <a:t>‹#›</a:t>
            </a:fld>
            <a:endParaRPr lang="en-CA"/>
          </a:p>
        </p:txBody>
      </p:sp>
    </p:spTree>
    <p:extLst>
      <p:ext uri="{BB962C8B-B14F-4D97-AF65-F5344CB8AC3E}">
        <p14:creationId xmlns:p14="http://schemas.microsoft.com/office/powerpoint/2010/main" val="320291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9DD209-1618-4A5B-BFB2-FFCD201111F1}" type="slidenum">
              <a:rPr lang="en-CA" smtClean="0"/>
              <a:t>1</a:t>
            </a:fld>
            <a:endParaRPr lang="en-CA"/>
          </a:p>
        </p:txBody>
      </p:sp>
    </p:spTree>
    <p:extLst>
      <p:ext uri="{BB962C8B-B14F-4D97-AF65-F5344CB8AC3E}">
        <p14:creationId xmlns:p14="http://schemas.microsoft.com/office/powerpoint/2010/main" val="388799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75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 name="Slide Number Placeholder 3"/>
          <p:cNvSpPr>
            <a:spLocks noGrp="1"/>
          </p:cNvSpPr>
          <p:nvPr>
            <p:ph type="sldNum" sz="quarter" idx="10"/>
          </p:nvPr>
        </p:nvSpPr>
        <p:spPr/>
        <p:txBody>
          <a:bodyPr/>
          <a:lstStyle/>
          <a:p>
            <a:fld id="{DA7C862D-891E-4880-BD08-C987DF21D161}" type="slidenum">
              <a:rPr lang="en-CA" smtClean="0"/>
              <a:t>4</a:t>
            </a:fld>
            <a:endParaRPr lang="en-CA"/>
          </a:p>
        </p:txBody>
      </p:sp>
    </p:spTree>
    <p:extLst>
      <p:ext uri="{BB962C8B-B14F-4D97-AF65-F5344CB8AC3E}">
        <p14:creationId xmlns:p14="http://schemas.microsoft.com/office/powerpoint/2010/main" val="95693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9DD209-1618-4A5B-BFB2-FFCD201111F1}" type="slidenum">
              <a:rPr lang="en-CA" smtClean="0"/>
              <a:t>5</a:t>
            </a:fld>
            <a:endParaRPr lang="en-CA"/>
          </a:p>
        </p:txBody>
      </p:sp>
    </p:spTree>
    <p:extLst>
      <p:ext uri="{BB962C8B-B14F-4D97-AF65-F5344CB8AC3E}">
        <p14:creationId xmlns:p14="http://schemas.microsoft.com/office/powerpoint/2010/main" val="234247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t>Equity</a:t>
            </a:r>
          </a:p>
          <a:p>
            <a:r>
              <a:rPr lang="en-CA" dirty="0"/>
              <a:t>is a condition or state of fair, equitable treatment , access and opportunity. Its means treating people with a regard for their individual differences, therefore not necessarily the same.  It meets individual needs, eliminates barriers and is concerned  with justice and fairness. </a:t>
            </a:r>
          </a:p>
          <a:p>
            <a:pPr marL="0" indent="0">
              <a:buNone/>
            </a:pPr>
            <a:r>
              <a:rPr lang="en-CA" dirty="0"/>
              <a:t> </a:t>
            </a:r>
          </a:p>
          <a:p>
            <a:pPr marL="0" indent="0">
              <a:buNone/>
            </a:pPr>
            <a:r>
              <a:rPr lang="en-CA" dirty="0"/>
              <a:t>Diversity </a:t>
            </a:r>
          </a:p>
          <a:p>
            <a:r>
              <a:rPr lang="en-CA" dirty="0"/>
              <a:t>is about all the dimensions of differences of people which may include, but are not limited to, ancestry, culture, ethnicity, gender, gender identity, language, physical and intellectual ability, race, religion, sex, sexual orientation, and socio-economic status. </a:t>
            </a:r>
          </a:p>
          <a:p>
            <a:pPr marL="0" indent="0">
              <a:buNone/>
            </a:pPr>
            <a:endParaRPr lang="en-CA" dirty="0"/>
          </a:p>
          <a:p>
            <a:pPr marL="0" indent="0">
              <a:buNone/>
            </a:pPr>
            <a:r>
              <a:rPr lang="en-CA" dirty="0"/>
              <a:t>Inclusion </a:t>
            </a:r>
          </a:p>
          <a:p>
            <a:r>
              <a:rPr lang="en-CA" dirty="0"/>
              <a:t>is an effort to create work environments that  accept, respect and value everyone in the organisation. Employees see themselves reflected in the workplace, their physical surroundings, and the broader environment, and their differences are not just tolerated but embraced and honoured . </a:t>
            </a:r>
          </a:p>
          <a:p>
            <a:endParaRPr lang="en-CA" dirty="0"/>
          </a:p>
          <a:p>
            <a:pPr marL="0" indent="0">
              <a:buNone/>
            </a:pPr>
            <a:r>
              <a:rPr lang="en-CA" dirty="0"/>
              <a:t>Intersectionality</a:t>
            </a:r>
          </a:p>
          <a:p>
            <a:r>
              <a:rPr lang="en-CA" dirty="0"/>
              <a:t>Is the complex , cumulative way in which effects of multiple forms of discrimination (such as racism, sexism, and classism) combine and overlap or intersect especially in the experiences of marginalised individuals or groups.</a:t>
            </a:r>
          </a:p>
          <a:p>
            <a:endParaRPr lang="en-CA" dirty="0"/>
          </a:p>
        </p:txBody>
      </p:sp>
      <p:sp>
        <p:nvSpPr>
          <p:cNvPr id="4" name="Slide Number Placeholder 3"/>
          <p:cNvSpPr>
            <a:spLocks noGrp="1"/>
          </p:cNvSpPr>
          <p:nvPr>
            <p:ph type="sldNum" sz="quarter" idx="5"/>
          </p:nvPr>
        </p:nvSpPr>
        <p:spPr/>
        <p:txBody>
          <a:bodyPr/>
          <a:lstStyle/>
          <a:p>
            <a:fld id="{689DD209-1618-4A5B-BFB2-FFCD201111F1}" type="slidenum">
              <a:rPr lang="en-CA" smtClean="0"/>
              <a:t>6</a:t>
            </a:fld>
            <a:endParaRPr lang="en-CA"/>
          </a:p>
        </p:txBody>
      </p:sp>
    </p:spTree>
    <p:extLst>
      <p:ext uri="{BB962C8B-B14F-4D97-AF65-F5344CB8AC3E}">
        <p14:creationId xmlns:p14="http://schemas.microsoft.com/office/powerpoint/2010/main" val="398224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https://www.nationalequityproject.org/frameworks/lens-of-systemic-oppression</a:t>
            </a:r>
          </a:p>
          <a:p>
            <a:endParaRPr lang="en-CA" dirty="0"/>
          </a:p>
        </p:txBody>
      </p:sp>
      <p:sp>
        <p:nvSpPr>
          <p:cNvPr id="4" name="Slide Number Placeholder 3"/>
          <p:cNvSpPr>
            <a:spLocks noGrp="1"/>
          </p:cNvSpPr>
          <p:nvPr>
            <p:ph type="sldNum" sz="quarter" idx="5"/>
          </p:nvPr>
        </p:nvSpPr>
        <p:spPr/>
        <p:txBody>
          <a:bodyPr/>
          <a:lstStyle/>
          <a:p>
            <a:fld id="{689DD209-1618-4A5B-BFB2-FFCD201111F1}" type="slidenum">
              <a:rPr lang="en-CA" smtClean="0"/>
              <a:t>7</a:t>
            </a:fld>
            <a:endParaRPr lang="en-CA"/>
          </a:p>
        </p:txBody>
      </p:sp>
    </p:spTree>
    <p:extLst>
      <p:ext uri="{BB962C8B-B14F-4D97-AF65-F5344CB8AC3E}">
        <p14:creationId xmlns:p14="http://schemas.microsoft.com/office/powerpoint/2010/main" val="305214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89DD209-1618-4A5B-BFB2-FFCD201111F1}" type="slidenum">
              <a:rPr lang="en-CA" smtClean="0"/>
              <a:t>8</a:t>
            </a:fld>
            <a:endParaRPr lang="en-CA"/>
          </a:p>
        </p:txBody>
      </p:sp>
    </p:spTree>
    <p:extLst>
      <p:ext uri="{BB962C8B-B14F-4D97-AF65-F5344CB8AC3E}">
        <p14:creationId xmlns:p14="http://schemas.microsoft.com/office/powerpoint/2010/main" val="256706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89DD209-1618-4A5B-BFB2-FFCD201111F1}" type="slidenum">
              <a:rPr lang="en-CA" smtClean="0"/>
              <a:t>9</a:t>
            </a:fld>
            <a:endParaRPr lang="en-CA"/>
          </a:p>
        </p:txBody>
      </p:sp>
    </p:spTree>
    <p:extLst>
      <p:ext uri="{BB962C8B-B14F-4D97-AF65-F5344CB8AC3E}">
        <p14:creationId xmlns:p14="http://schemas.microsoft.com/office/powerpoint/2010/main" val="295595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7C862D-891E-4880-BD08-C987DF21D161}" type="slidenum">
              <a:rPr lang="en-CA" smtClean="0"/>
              <a:t>15</a:t>
            </a:fld>
            <a:endParaRPr lang="en-CA"/>
          </a:p>
        </p:txBody>
      </p:sp>
    </p:spTree>
    <p:extLst>
      <p:ext uri="{BB962C8B-B14F-4D97-AF65-F5344CB8AC3E}">
        <p14:creationId xmlns:p14="http://schemas.microsoft.com/office/powerpoint/2010/main" val="397406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89DD209-1618-4A5B-BFB2-FFCD201111F1}" type="slidenum">
              <a:rPr lang="en-CA" smtClean="0"/>
              <a:t>16</a:t>
            </a:fld>
            <a:endParaRPr lang="en-CA"/>
          </a:p>
        </p:txBody>
      </p:sp>
    </p:spTree>
    <p:extLst>
      <p:ext uri="{BB962C8B-B14F-4D97-AF65-F5344CB8AC3E}">
        <p14:creationId xmlns:p14="http://schemas.microsoft.com/office/powerpoint/2010/main" val="234501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0822AC6-6E8B-46FE-B436-51A99C93F86D}"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330903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0822AC6-6E8B-46FE-B436-51A99C93F86D}"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136820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0822AC6-6E8B-46FE-B436-51A99C93F86D}"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418802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0822AC6-6E8B-46FE-B436-51A99C93F86D}"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245255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822AC6-6E8B-46FE-B436-51A99C93F86D}"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231469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0822AC6-6E8B-46FE-B436-51A99C93F86D}" type="datetimeFigureOut">
              <a:rPr lang="en-CA" smtClean="0"/>
              <a:t>2022-04-26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262155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0822AC6-6E8B-46FE-B436-51A99C93F86D}" type="datetimeFigureOut">
              <a:rPr lang="en-CA" smtClean="0"/>
              <a:t>2022-04-26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273627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0822AC6-6E8B-46FE-B436-51A99C93F86D}" type="datetimeFigureOut">
              <a:rPr lang="en-CA" smtClean="0"/>
              <a:t>2022-04-26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327278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22AC6-6E8B-46FE-B436-51A99C93F86D}" type="datetimeFigureOut">
              <a:rPr lang="en-CA" smtClean="0"/>
              <a:t>2022-04-26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93783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822AC6-6E8B-46FE-B436-51A99C93F86D}" type="datetimeFigureOut">
              <a:rPr lang="en-CA" smtClean="0"/>
              <a:t>2022-04-26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19766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822AC6-6E8B-46FE-B436-51A99C93F86D}" type="datetimeFigureOut">
              <a:rPr lang="en-CA" smtClean="0"/>
              <a:t>2022-04-26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147224-D886-4BEB-8DFF-162684DCE37C}" type="slidenum">
              <a:rPr lang="en-CA" smtClean="0"/>
              <a:t>‹#›</a:t>
            </a:fld>
            <a:endParaRPr lang="en-CA"/>
          </a:p>
        </p:txBody>
      </p:sp>
    </p:spTree>
    <p:extLst>
      <p:ext uri="{BB962C8B-B14F-4D97-AF65-F5344CB8AC3E}">
        <p14:creationId xmlns:p14="http://schemas.microsoft.com/office/powerpoint/2010/main" val="288443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22AC6-6E8B-46FE-B436-51A99C93F86D}" type="datetimeFigureOut">
              <a:rPr lang="en-CA" smtClean="0"/>
              <a:t>2022-04-26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47224-D886-4BEB-8DFF-162684DCE37C}" type="slidenum">
              <a:rPr lang="en-CA" smtClean="0"/>
              <a:t>‹#›</a:t>
            </a:fld>
            <a:endParaRPr lang="en-CA"/>
          </a:p>
        </p:txBody>
      </p:sp>
    </p:spTree>
    <p:extLst>
      <p:ext uri="{BB962C8B-B14F-4D97-AF65-F5344CB8AC3E}">
        <p14:creationId xmlns:p14="http://schemas.microsoft.com/office/powerpoint/2010/main" val="1895479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KPRA4g-3yEk?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_dg86g-QlM0?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FfyVoj_X33U" TargetMode="External"/><Relationship Id="rId13" Type="http://schemas.openxmlformats.org/officeDocument/2006/relationships/hyperlink" Target="https://www.youtube.com/watch?app=desktop&amp;v=kyl4EJhq47A" TargetMode="External"/><Relationship Id="rId18" Type="http://schemas.openxmlformats.org/officeDocument/2006/relationships/image" Target="../media/image20.png"/><Relationship Id="rId3" Type="http://schemas.openxmlformats.org/officeDocument/2006/relationships/image" Target="../media/image12.png"/><Relationship Id="rId21" Type="http://schemas.openxmlformats.org/officeDocument/2006/relationships/image" Target="../media/image22.jpeg"/><Relationship Id="rId7" Type="http://schemas.openxmlformats.org/officeDocument/2006/relationships/image" Target="../media/image14.png"/><Relationship Id="rId12" Type="http://schemas.openxmlformats.org/officeDocument/2006/relationships/image" Target="../media/image17.jpeg"/><Relationship Id="rId17" Type="http://schemas.openxmlformats.org/officeDocument/2006/relationships/hyperlink" Target="https://www.youtube.com/watch?v=7GmX5stT9rU&amp;list=PLWrRXAKrRIDVaU72BhElGmzNiCQpzGQw8&amp;index=7&amp;t=55s" TargetMode="External"/><Relationship Id="rId2" Type="http://schemas.openxmlformats.org/officeDocument/2006/relationships/notesSlide" Target="../notesSlides/notesSlide9.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youtube.com/watch?v=UpqgT0Sc3i0" TargetMode="Externa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hyperlink" Target="https://www.youtube.com/watch?v=jtyWKNJpM8A&amp;list=PLWrRXAKrRIDVaU72BhElGmzNiCQpzGQw8&amp;index=5" TargetMode="External"/><Relationship Id="rId10" Type="http://schemas.openxmlformats.org/officeDocument/2006/relationships/hyperlink" Target="https://www.youtube.com/watch?v=nKhIYFDnCoY" TargetMode="External"/><Relationship Id="rId19" Type="http://schemas.openxmlformats.org/officeDocument/2006/relationships/hyperlink" Target="https://www.youtube.com/watch?v=Fr8G7MtRNlk&amp;list=PLWrRXAKrRIDVaU72BhElGmzNiCQpzGQw8&amp;index=17&amp;t=832s" TargetMode="External"/><Relationship Id="rId4" Type="http://schemas.openxmlformats.org/officeDocument/2006/relationships/hyperlink" Target="https://www.youtube.com/watch?v=VFpwYM2Y5YU" TargetMode="External"/><Relationship Id="rId9" Type="http://schemas.openxmlformats.org/officeDocument/2006/relationships/image" Target="../media/image15.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2g88Ju6nkc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cdi.ca/media/2316/20200819-ccdi-inclusive-workplace-guide-creating-a-safe-space-for-dialogue-on-antiracism-final.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nationalequityproject.org/frameworks/lens-of-systemic-oppress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xperiencescanada.ca/anti-racism-conversations/intro-racis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3">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EF84E9EF-0510-4BE7-BAA7-52D2D2EDA765}"/>
              </a:ext>
            </a:extLst>
          </p:cNvPr>
          <p:cNvSpPr>
            <a:spLocks noGrp="1"/>
          </p:cNvSpPr>
          <p:nvPr>
            <p:ph type="ctrTitle"/>
          </p:nvPr>
        </p:nvSpPr>
        <p:spPr>
          <a:xfrm>
            <a:off x="1524003" y="1999615"/>
            <a:ext cx="9144000" cy="2764028"/>
          </a:xfrm>
        </p:spPr>
        <p:txBody>
          <a:bodyPr anchor="ctr">
            <a:normAutofit fontScale="90000"/>
          </a:bodyPr>
          <a:lstStyle/>
          <a:p>
            <a:r>
              <a:rPr lang="en-CA" sz="6700" b="1" dirty="0">
                <a:solidFill>
                  <a:srgbClr val="7030A0"/>
                </a:solidFill>
                <a:effectLst>
                  <a:outerShdw blurRad="38100" dist="38100" dir="2700000" algn="tl">
                    <a:srgbClr val="000000">
                      <a:alpha val="43137"/>
                    </a:srgbClr>
                  </a:outerShdw>
                </a:effectLst>
              </a:rPr>
              <a:t>Courageous Conversations</a:t>
            </a:r>
            <a:br>
              <a:rPr lang="en-CA" sz="6700" b="1" dirty="0">
                <a:solidFill>
                  <a:srgbClr val="7030A0"/>
                </a:solidFill>
                <a:effectLst>
                  <a:outerShdw blurRad="38100" dist="38100" dir="2700000" algn="tl">
                    <a:srgbClr val="000000">
                      <a:alpha val="43137"/>
                    </a:srgbClr>
                  </a:outerShdw>
                </a:effectLst>
              </a:rPr>
            </a:br>
            <a:r>
              <a:rPr lang="fr-FR" sz="6700" b="1" dirty="0">
                <a:solidFill>
                  <a:srgbClr val="7030A0"/>
                </a:solidFill>
                <a:effectLst>
                  <a:outerShdw blurRad="38100" dist="38100" dir="2700000" algn="tl">
                    <a:srgbClr val="000000">
                      <a:alpha val="43137"/>
                    </a:srgbClr>
                  </a:outerShdw>
                </a:effectLst>
              </a:rPr>
              <a:t>Conversations courageuses</a:t>
            </a:r>
            <a:endParaRPr lang="en-CA" sz="6700" b="1" dirty="0">
              <a:solidFill>
                <a:srgbClr val="7030A0"/>
              </a:solidFill>
              <a:effectLst>
                <a:outerShdw blurRad="38100" dist="38100" dir="2700000" algn="tl">
                  <a:srgbClr val="000000">
                    <a:alpha val="43137"/>
                  </a:srgbClr>
                </a:outerShdw>
              </a:effectLst>
            </a:endParaRPr>
          </a:p>
        </p:txBody>
      </p:sp>
      <p:sp>
        <p:nvSpPr>
          <p:cNvPr id="7" name="Subtitle 6">
            <a:extLst>
              <a:ext uri="{FF2B5EF4-FFF2-40B4-BE49-F238E27FC236}">
                <a16:creationId xmlns:a16="http://schemas.microsoft.com/office/drawing/2014/main" id="{83A8F95A-9085-49DF-94F6-6326488961B7}"/>
              </a:ext>
            </a:extLst>
          </p:cNvPr>
          <p:cNvSpPr>
            <a:spLocks noGrp="1"/>
          </p:cNvSpPr>
          <p:nvPr>
            <p:ph type="subTitle" idx="1"/>
          </p:nvPr>
        </p:nvSpPr>
        <p:spPr>
          <a:xfrm>
            <a:off x="1870659" y="4512389"/>
            <a:ext cx="8258176" cy="631825"/>
          </a:xfrm>
        </p:spPr>
        <p:txBody>
          <a:bodyPr anchor="ctr">
            <a:noAutofit/>
          </a:bodyPr>
          <a:lstStyle/>
          <a:p>
            <a:r>
              <a:rPr lang="fr-FR" sz="1800" dirty="0"/>
              <a:t>A safe space for brave discussions</a:t>
            </a:r>
          </a:p>
          <a:p>
            <a:r>
              <a:rPr lang="fr-FR" sz="1800" dirty="0"/>
              <a:t>Discussion brave dans un espace sûr</a:t>
            </a:r>
          </a:p>
        </p:txBody>
      </p:sp>
      <p:sp>
        <p:nvSpPr>
          <p:cNvPr id="18" name="Rectangle 17">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47A17C7-F0A9-4746-8CD1-903750715256}"/>
              </a:ext>
            </a:extLst>
          </p:cNvPr>
          <p:cNvSpPr txBox="1"/>
          <p:nvPr/>
        </p:nvSpPr>
        <p:spPr>
          <a:xfrm>
            <a:off x="9121422" y="6391141"/>
            <a:ext cx="3070578" cy="307777"/>
          </a:xfrm>
          <a:prstGeom prst="rect">
            <a:avLst/>
          </a:prstGeom>
          <a:noFill/>
        </p:spPr>
        <p:txBody>
          <a:bodyPr wrap="square" rtlCol="0">
            <a:spAutoFit/>
          </a:bodyPr>
          <a:lstStyle/>
          <a:p>
            <a:pPr algn="r"/>
            <a:r>
              <a:rPr lang="en-CA" sz="1400" dirty="0"/>
              <a:t>26/04/2022</a:t>
            </a:r>
          </a:p>
        </p:txBody>
      </p:sp>
      <p:sp>
        <p:nvSpPr>
          <p:cNvPr id="2" name="TextBox 1">
            <a:extLst>
              <a:ext uri="{FF2B5EF4-FFF2-40B4-BE49-F238E27FC236}">
                <a16:creationId xmlns:a16="http://schemas.microsoft.com/office/drawing/2014/main" id="{6C717ADB-4CB8-4AF3-BF93-E486AF3D9169}"/>
              </a:ext>
            </a:extLst>
          </p:cNvPr>
          <p:cNvSpPr txBox="1"/>
          <p:nvPr/>
        </p:nvSpPr>
        <p:spPr>
          <a:xfrm>
            <a:off x="126125" y="6391141"/>
            <a:ext cx="2331216" cy="369332"/>
          </a:xfrm>
          <a:prstGeom prst="rect">
            <a:avLst/>
          </a:prstGeom>
          <a:noFill/>
        </p:spPr>
        <p:txBody>
          <a:bodyPr wrap="none" rtlCol="0">
            <a:spAutoFit/>
          </a:bodyPr>
          <a:lstStyle/>
          <a:p>
            <a:r>
              <a:rPr lang="fr-CA" dirty="0"/>
              <a:t>Federal </a:t>
            </a:r>
            <a:r>
              <a:rPr lang="fr-CA" dirty="0" err="1"/>
              <a:t>Youth</a:t>
            </a:r>
            <a:r>
              <a:rPr lang="fr-CA" dirty="0"/>
              <a:t> Network</a:t>
            </a:r>
            <a:endParaRPr lang="en-CA" dirty="0"/>
          </a:p>
        </p:txBody>
      </p:sp>
    </p:spTree>
    <p:extLst>
      <p:ext uri="{BB962C8B-B14F-4D97-AF65-F5344CB8AC3E}">
        <p14:creationId xmlns:p14="http://schemas.microsoft.com/office/powerpoint/2010/main" val="330849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4" name="Rectangle 3"/>
          <p:cNvSpPr/>
          <p:nvPr/>
        </p:nvSpPr>
        <p:spPr>
          <a:xfrm>
            <a:off x="554715" y="957532"/>
            <a:ext cx="10818962" cy="1815882"/>
          </a:xfrm>
          <a:prstGeom prst="rect">
            <a:avLst/>
          </a:prstGeom>
        </p:spPr>
        <p:txBody>
          <a:bodyPr wrap="square">
            <a:spAutoFit/>
          </a:bodyPr>
          <a:lstStyle/>
          <a:p>
            <a:r>
              <a:rPr lang="en-CA" sz="2800" dirty="0">
                <a:solidFill>
                  <a:srgbClr val="575756"/>
                </a:solidFill>
                <a:effectLst>
                  <a:outerShdw blurRad="38100" dist="38100" dir="2700000" algn="tl">
                    <a:srgbClr val="000000">
                      <a:alpha val="43137"/>
                    </a:srgbClr>
                  </a:outerShdw>
                </a:effectLst>
                <a:latin typeface="+mj-lt"/>
              </a:rPr>
              <a:t>“In order to empathize with someone's experience, you must be willing to believe them as they see it and not how you imagine their experience to be.”</a:t>
            </a:r>
          </a:p>
          <a:p>
            <a:pPr algn="r"/>
            <a:r>
              <a:rPr lang="en-CA" sz="2800" dirty="0">
                <a:solidFill>
                  <a:srgbClr val="575756"/>
                </a:solidFill>
                <a:latin typeface="+mj-lt"/>
              </a:rPr>
              <a:t>-</a:t>
            </a:r>
            <a:r>
              <a:rPr lang="en-CA" sz="2800" dirty="0" err="1">
                <a:solidFill>
                  <a:srgbClr val="575756"/>
                </a:solidFill>
                <a:latin typeface="+mj-lt"/>
              </a:rPr>
              <a:t>Brene</a:t>
            </a:r>
            <a:r>
              <a:rPr lang="en-CA" sz="2800" dirty="0">
                <a:solidFill>
                  <a:srgbClr val="575756"/>
                </a:solidFill>
                <a:latin typeface="+mj-lt"/>
              </a:rPr>
              <a:t> Brown</a:t>
            </a:r>
            <a:endParaRPr lang="en-CA" sz="2800" dirty="0">
              <a:latin typeface="+mj-lt"/>
            </a:endParaRPr>
          </a:p>
        </p:txBody>
      </p:sp>
      <p:sp>
        <p:nvSpPr>
          <p:cNvPr id="5" name="Rectangle 4"/>
          <p:cNvSpPr/>
          <p:nvPr/>
        </p:nvSpPr>
        <p:spPr>
          <a:xfrm>
            <a:off x="534837" y="4199484"/>
            <a:ext cx="10541479" cy="1815882"/>
          </a:xfrm>
          <a:prstGeom prst="rect">
            <a:avLst/>
          </a:prstGeom>
        </p:spPr>
        <p:txBody>
          <a:bodyPr wrap="square">
            <a:spAutoFit/>
          </a:bodyPr>
          <a:lstStyle/>
          <a:p>
            <a:r>
              <a:rPr lang="fr-FR" sz="2800" dirty="0">
                <a:solidFill>
                  <a:srgbClr val="575756"/>
                </a:solidFill>
                <a:effectLst>
                  <a:outerShdw blurRad="38100" dist="38100" dir="2700000" algn="tl">
                    <a:srgbClr val="000000">
                      <a:alpha val="43137"/>
                    </a:srgbClr>
                  </a:outerShdw>
                </a:effectLst>
                <a:latin typeface="+mj-lt"/>
              </a:rPr>
              <a:t>« Afin de comprendre l’expérience de quelqu’un, vous devez être prêt à le croire tel que la personne le voit et non la façon dont vous l’imaginez. »</a:t>
            </a:r>
          </a:p>
          <a:p>
            <a:pPr algn="r"/>
            <a:r>
              <a:rPr lang="fr-FR" sz="2800" dirty="0">
                <a:solidFill>
                  <a:srgbClr val="575756"/>
                </a:solidFill>
                <a:latin typeface="+mj-lt"/>
              </a:rPr>
              <a:t>-</a:t>
            </a:r>
            <a:r>
              <a:rPr lang="fr-FR" sz="2800" dirty="0" err="1">
                <a:solidFill>
                  <a:srgbClr val="575756"/>
                </a:solidFill>
                <a:latin typeface="+mj-lt"/>
              </a:rPr>
              <a:t>Brene</a:t>
            </a:r>
            <a:r>
              <a:rPr lang="fr-FR" sz="2800" dirty="0">
                <a:solidFill>
                  <a:srgbClr val="575756"/>
                </a:solidFill>
                <a:latin typeface="+mj-lt"/>
              </a:rPr>
              <a:t> Brown</a:t>
            </a:r>
            <a:endParaRPr lang="en-CA" sz="2800" dirty="0">
              <a:solidFill>
                <a:srgbClr val="575756"/>
              </a:solidFill>
              <a:latin typeface="+mj-lt"/>
            </a:endParaRPr>
          </a:p>
        </p:txBody>
      </p:sp>
    </p:spTree>
    <p:extLst>
      <p:ext uri="{BB962C8B-B14F-4D97-AF65-F5344CB8AC3E}">
        <p14:creationId xmlns:p14="http://schemas.microsoft.com/office/powerpoint/2010/main" val="203372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38199" y="2948152"/>
            <a:ext cx="10506456" cy="1112844"/>
          </a:xfrm>
          <a:solidFill>
            <a:srgbClr val="7030A0"/>
          </a:solidFill>
        </p:spPr>
        <p:txBody>
          <a:bodyPr vert="horz" lIns="91440" tIns="45720" rIns="91440" bIns="45720" rtlCol="0" anchor="b">
            <a:normAutofit fontScale="90000"/>
          </a:bodyPr>
          <a:lstStyle/>
          <a:p>
            <a:pPr algn="ctr"/>
            <a:r>
              <a:rPr lang="en-US" sz="8000" b="1" kern="1200" dirty="0">
                <a:solidFill>
                  <a:schemeClr val="bg1"/>
                </a:solidFill>
                <a:effectLst>
                  <a:outerShdw blurRad="38100" dist="38100" dir="2700000" algn="tl">
                    <a:srgbClr val="000000">
                      <a:alpha val="43137"/>
                    </a:srgbClr>
                  </a:outerShdw>
                </a:effectLst>
                <a:latin typeface="+mj-lt"/>
                <a:ea typeface="+mj-ea"/>
                <a:cs typeface="+mj-cs"/>
              </a:rPr>
              <a:t>Let’s chat/Discutons-en</a:t>
            </a: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28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pic>
        <p:nvPicPr>
          <p:cNvPr id="5" name="Online Media 4" title="If Microaggressions Happened to White People | Decoded | MTV News">
            <a:hlinkClick r:id="" action="ppaction://media"/>
            <a:extLst>
              <a:ext uri="{FF2B5EF4-FFF2-40B4-BE49-F238E27FC236}">
                <a16:creationId xmlns:a16="http://schemas.microsoft.com/office/drawing/2014/main" id="{07887E06-29E4-4067-B6C2-B72B5BE28E3F}"/>
              </a:ext>
            </a:extLst>
          </p:cNvPr>
          <p:cNvPicPr>
            <a:picLocks noGrp="1" noRot="1" noChangeAspect="1"/>
          </p:cNvPicPr>
          <p:nvPr>
            <p:ph idx="1"/>
            <a:videoFile r:link="rId1"/>
          </p:nvPr>
        </p:nvPicPr>
        <p:blipFill>
          <a:blip r:embed="rId3"/>
          <a:stretch>
            <a:fillRect/>
          </a:stretch>
        </p:blipFill>
        <p:spPr>
          <a:xfrm>
            <a:off x="831632" y="454431"/>
            <a:ext cx="10528735" cy="5949138"/>
          </a:xfrm>
          <a:prstGeom prst="rect">
            <a:avLst/>
          </a:prstGeom>
        </p:spPr>
      </p:pic>
    </p:spTree>
    <p:extLst>
      <p:ext uri="{BB962C8B-B14F-4D97-AF65-F5344CB8AC3E}">
        <p14:creationId xmlns:p14="http://schemas.microsoft.com/office/powerpoint/2010/main" val="342550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pic>
        <p:nvPicPr>
          <p:cNvPr id="5" name="Online Media 4" title="5 Tips For Being An Ally">
            <a:hlinkClick r:id="" action="ppaction://media"/>
            <a:extLst>
              <a:ext uri="{FF2B5EF4-FFF2-40B4-BE49-F238E27FC236}">
                <a16:creationId xmlns:a16="http://schemas.microsoft.com/office/drawing/2014/main" id="{63EDB433-D3F8-4F03-B0B7-BF8892A1A54C}"/>
              </a:ext>
            </a:extLst>
          </p:cNvPr>
          <p:cNvPicPr>
            <a:picLocks noGrp="1" noRot="1" noChangeAspect="1"/>
          </p:cNvPicPr>
          <p:nvPr>
            <p:ph idx="1"/>
            <a:videoFile r:link="rId1"/>
          </p:nvPr>
        </p:nvPicPr>
        <p:blipFill>
          <a:blip r:embed="rId3"/>
          <a:stretch>
            <a:fillRect/>
          </a:stretch>
        </p:blipFill>
        <p:spPr>
          <a:xfrm>
            <a:off x="787876" y="429707"/>
            <a:ext cx="10616247" cy="5998585"/>
          </a:xfrm>
          <a:prstGeom prst="rect">
            <a:avLst/>
          </a:prstGeom>
        </p:spPr>
      </p:pic>
    </p:spTree>
    <p:extLst>
      <p:ext uri="{BB962C8B-B14F-4D97-AF65-F5344CB8AC3E}">
        <p14:creationId xmlns:p14="http://schemas.microsoft.com/office/powerpoint/2010/main" val="15978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AE534561-F3D7-44CB-9188-511BAD582F7C}"/>
              </a:ext>
            </a:extLst>
          </p:cNvPr>
          <p:cNvSpPr txBox="1"/>
          <p:nvPr/>
        </p:nvSpPr>
        <p:spPr>
          <a:xfrm>
            <a:off x="6162045" y="1950284"/>
            <a:ext cx="5569454" cy="2783409"/>
          </a:xfrm>
          <a:prstGeom prst="rect">
            <a:avLst/>
          </a:prstGeom>
          <a:noFill/>
        </p:spPr>
        <p:txBody>
          <a:bodyPr vert="horz" lIns="91440" tIns="45720" rIns="91440" bIns="45720" rtlCol="0" anchor="t">
            <a:normAutofit fontScale="85000" lnSpcReduction="20000"/>
          </a:bodyPr>
          <a:lstStyle/>
          <a:p>
            <a:pPr>
              <a:lnSpc>
                <a:spcPct val="90000"/>
              </a:lnSpc>
              <a:spcAft>
                <a:spcPts val="600"/>
              </a:spcAft>
            </a:pPr>
            <a:r>
              <a:rPr lang="en-US" sz="3000" dirty="0">
                <a:solidFill>
                  <a:schemeClr val="bg1">
                    <a:alpha val="80000"/>
                  </a:schemeClr>
                </a:solidFill>
              </a:rPr>
              <a:t>What might you do individually and/or collectively to foster diversity and inclusion in your work environment?</a:t>
            </a:r>
          </a:p>
          <a:p>
            <a:pPr>
              <a:lnSpc>
                <a:spcPct val="90000"/>
              </a:lnSpc>
              <a:spcAft>
                <a:spcPts val="600"/>
              </a:spcAft>
            </a:pPr>
            <a:endParaRPr lang="en-US" sz="3000" dirty="0">
              <a:solidFill>
                <a:schemeClr val="bg1">
                  <a:alpha val="80000"/>
                </a:schemeClr>
              </a:solidFill>
            </a:endParaRPr>
          </a:p>
          <a:p>
            <a:pPr>
              <a:lnSpc>
                <a:spcPct val="90000"/>
              </a:lnSpc>
              <a:spcAft>
                <a:spcPts val="600"/>
              </a:spcAft>
            </a:pPr>
            <a:r>
              <a:rPr lang="en-US" sz="3000" dirty="0">
                <a:solidFill>
                  <a:schemeClr val="bg1">
                    <a:alpha val="80000"/>
                  </a:schemeClr>
                </a:solidFill>
              </a:rPr>
              <a:t>Que pourriez-vous faire individuellement </a:t>
            </a:r>
            <a:r>
              <a:rPr lang="en-US" sz="3000" dirty="0" err="1">
                <a:solidFill>
                  <a:schemeClr val="bg1">
                    <a:alpha val="80000"/>
                  </a:schemeClr>
                </a:solidFill>
              </a:rPr>
              <a:t>ou</a:t>
            </a:r>
            <a:r>
              <a:rPr lang="en-US" sz="3000" dirty="0">
                <a:solidFill>
                  <a:schemeClr val="bg1">
                    <a:alpha val="80000"/>
                  </a:schemeClr>
                </a:solidFill>
              </a:rPr>
              <a:t> collectivement pour favoriser la diversité et l’inclusion dans votre environnement de travail ?</a:t>
            </a: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sp>
        <p:nvSpPr>
          <p:cNvPr id="2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57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12AC627-BDA5-4A28-904C-D57430CBE09C}"/>
              </a:ext>
            </a:extLst>
          </p:cNvPr>
          <p:cNvSpPr/>
          <p:nvPr/>
        </p:nvSpPr>
        <p:spPr>
          <a:xfrm rot="5400000">
            <a:off x="4022494" y="1987604"/>
            <a:ext cx="4059240" cy="84032"/>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oup 3"/>
          <p:cNvGrpSpPr/>
          <p:nvPr/>
        </p:nvGrpSpPr>
        <p:grpSpPr>
          <a:xfrm>
            <a:off x="1499200" y="1193086"/>
            <a:ext cx="3067831" cy="2336881"/>
            <a:chOff x="1554848" y="1193086"/>
            <a:chExt cx="3067831" cy="2336881"/>
          </a:xfrm>
          <a:solidFill>
            <a:srgbClr val="7030A0"/>
          </a:solidFill>
        </p:grpSpPr>
        <p:sp>
          <p:nvSpPr>
            <p:cNvPr id="34" name="Rectangle 33">
              <a:extLst>
                <a:ext uri="{FF2B5EF4-FFF2-40B4-BE49-F238E27FC236}">
                  <a16:creationId xmlns:a16="http://schemas.microsoft.com/office/drawing/2014/main" id="{BD3341C6-54D5-403F-A231-7386B24B5A8C}"/>
                </a:ext>
              </a:extLst>
            </p:cNvPr>
            <p:cNvSpPr/>
            <p:nvPr/>
          </p:nvSpPr>
          <p:spPr>
            <a:xfrm>
              <a:off x="1554848" y="1263135"/>
              <a:ext cx="3006591" cy="22668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F3F61999-D244-460C-94B8-99320794F2FD}"/>
                </a:ext>
              </a:extLst>
            </p:cNvPr>
            <p:cNvSpPr/>
            <p:nvPr/>
          </p:nvSpPr>
          <p:spPr>
            <a:xfrm>
              <a:off x="1554848" y="1193086"/>
              <a:ext cx="3006591" cy="932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40D8DC9-D0FE-4695-AD09-BEF940EA272A}"/>
                </a:ext>
              </a:extLst>
            </p:cNvPr>
            <p:cNvSpPr txBox="1"/>
            <p:nvPr/>
          </p:nvSpPr>
          <p:spPr>
            <a:xfrm>
              <a:off x="1616088" y="1397841"/>
              <a:ext cx="3006591" cy="193899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noProof="0" dirty="0">
                  <a:solidFill>
                    <a:schemeClr val="bg1"/>
                  </a:solidFill>
                  <a:latin typeface="Noto Sans" panose="020B0502040504020204" pitchFamily="34"/>
                  <a:ea typeface="Noto Sans" panose="020B0502040504020204" pitchFamily="34"/>
                  <a:cs typeface="Noto Sans" panose="020B0502040504020204" pitchFamily="34"/>
                </a:rPr>
                <a:t>DIVERSITY AND INCLUSION REQUIRES </a:t>
              </a:r>
              <a:r>
                <a:rPr lang="en-US" sz="3000" b="1" noProof="0" dirty="0">
                  <a:solidFill>
                    <a:schemeClr val="bg1"/>
                  </a:solidFill>
                  <a:latin typeface="Noto Sans" panose="020B0502040504020204" pitchFamily="34"/>
                  <a:ea typeface="Noto Sans" panose="020B0502040504020204" pitchFamily="34"/>
                  <a:cs typeface="Noto Sans" panose="020B0502040504020204" pitchFamily="34"/>
                </a:rPr>
                <a:t>ACTION</a:t>
              </a:r>
              <a:endParaRPr kumimoji="0" lang="en-GB" sz="30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grpSp>
      <p:sp>
        <p:nvSpPr>
          <p:cNvPr id="49" name="TextBox 48">
            <a:extLst>
              <a:ext uri="{FF2B5EF4-FFF2-40B4-BE49-F238E27FC236}">
                <a16:creationId xmlns:a16="http://schemas.microsoft.com/office/drawing/2014/main" id="{2A3A1B98-0C7B-4520-9678-2F43BD14AAD4}"/>
              </a:ext>
            </a:extLst>
          </p:cNvPr>
          <p:cNvSpPr txBox="1"/>
          <p:nvPr/>
        </p:nvSpPr>
        <p:spPr>
          <a:xfrm>
            <a:off x="6259709" y="1727665"/>
            <a:ext cx="4120617"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lumMod val="85000"/>
                    <a:lumOff val="15000"/>
                  </a:schemeClr>
                </a:solidFill>
                <a:effectLst/>
                <a:uLnTx/>
                <a:uFillTx/>
                <a:latin typeface="Open Sans" panose="020B0606030504020204" pitchFamily="34" charset="0"/>
              </a:rPr>
              <a:t>BE</a:t>
            </a:r>
            <a:r>
              <a:rPr kumimoji="0" lang="en-US" sz="3600" b="1" i="0" u="none" strike="noStrike" kern="1200" cap="none" spc="0" normalizeH="0" noProof="0" dirty="0">
                <a:ln>
                  <a:noFill/>
                </a:ln>
                <a:solidFill>
                  <a:schemeClr val="tx2">
                    <a:lumMod val="85000"/>
                    <a:lumOff val="15000"/>
                  </a:schemeClr>
                </a:solidFill>
                <a:effectLst/>
                <a:uLnTx/>
                <a:uFillTx/>
                <a:latin typeface="Open Sans" panose="020B0606030504020204" pitchFamily="34" charset="0"/>
              </a:rPr>
              <a:t> A PART OF</a:t>
            </a:r>
          </a:p>
          <a:p>
            <a:pPr marL="0" marR="0" lvl="0" indent="0" defTabSz="914400" rtl="0" eaLnBrk="1" fontAlgn="auto" latinLnBrk="0" hangingPunct="1">
              <a:lnSpc>
                <a:spcPct val="100000"/>
              </a:lnSpc>
              <a:spcBef>
                <a:spcPts val="0"/>
              </a:spcBef>
              <a:spcAft>
                <a:spcPts val="0"/>
              </a:spcAft>
              <a:buClrTx/>
              <a:buSzTx/>
              <a:buFontTx/>
              <a:buNone/>
              <a:tabLst/>
              <a:defRPr/>
            </a:pPr>
            <a:r>
              <a:rPr lang="en-US" sz="3600" b="1" baseline="0" dirty="0">
                <a:solidFill>
                  <a:schemeClr val="tx2">
                    <a:lumMod val="85000"/>
                    <a:lumOff val="15000"/>
                  </a:schemeClr>
                </a:solidFill>
                <a:latin typeface="Open Sans" panose="020B0606030504020204" pitchFamily="34" charset="0"/>
                <a:ea typeface="Noto Sans" panose="020B0502040504020204" pitchFamily="34"/>
                <a:cs typeface="Noto Sans" panose="020B0502040504020204" pitchFamily="34"/>
              </a:rPr>
              <a:t>THE PROGRESS</a:t>
            </a:r>
            <a:endParaRPr kumimoji="0" lang="en-GB" sz="3600" b="1" i="0" u="none" strike="noStrike" kern="1200" cap="none" spc="0" normalizeH="0" baseline="0" noProof="0" dirty="0">
              <a:ln>
                <a:noFill/>
              </a:ln>
              <a:solidFill>
                <a:schemeClr val="tx2">
                  <a:lumMod val="85000"/>
                  <a:lumOff val="15000"/>
                </a:schemeClr>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2" name="Group 1"/>
          <p:cNvGrpSpPr/>
          <p:nvPr/>
        </p:nvGrpSpPr>
        <p:grpSpPr>
          <a:xfrm>
            <a:off x="5337364" y="3882155"/>
            <a:ext cx="1464730" cy="1464728"/>
            <a:chOff x="5314853" y="837832"/>
            <a:chExt cx="1464730" cy="1464728"/>
          </a:xfrm>
        </p:grpSpPr>
        <p:sp>
          <p:nvSpPr>
            <p:cNvPr id="54" name="Oval 53">
              <a:extLst>
                <a:ext uri="{FF2B5EF4-FFF2-40B4-BE49-F238E27FC236}">
                  <a16:creationId xmlns:a16="http://schemas.microsoft.com/office/drawing/2014/main" id="{6CBA6D54-6DD1-47B9-919D-D555FA14D5B8}"/>
                </a:ext>
              </a:extLst>
            </p:cNvPr>
            <p:cNvSpPr/>
            <p:nvPr/>
          </p:nvSpPr>
          <p:spPr>
            <a:xfrm>
              <a:off x="5314853" y="837832"/>
              <a:ext cx="1464730" cy="1464728"/>
            </a:xfrm>
            <a:prstGeom prst="ellipse">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B0BE8E0-B98F-4FB9-B872-8DD2ECFAD531}"/>
                </a:ext>
              </a:extLst>
            </p:cNvPr>
            <p:cNvGrpSpPr/>
            <p:nvPr/>
          </p:nvGrpSpPr>
          <p:grpSpPr>
            <a:xfrm>
              <a:off x="5512816" y="1010795"/>
              <a:ext cx="1044790" cy="1100135"/>
              <a:chOff x="5995988" y="2712903"/>
              <a:chExt cx="2457450" cy="2587625"/>
            </a:xfrm>
          </p:grpSpPr>
          <p:sp>
            <p:nvSpPr>
              <p:cNvPr id="51" name="Freeform 6">
                <a:extLst>
                  <a:ext uri="{FF2B5EF4-FFF2-40B4-BE49-F238E27FC236}">
                    <a16:creationId xmlns:a16="http://schemas.microsoft.com/office/drawing/2014/main" id="{943B0A06-D113-430B-A65E-ABA18A24498F}"/>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bg1"/>
              </a:solidFill>
              <a:ln>
                <a:solidFill>
                  <a:srgbClr val="7030A0"/>
                </a:solidFill>
              </a:ln>
            </p:spPr>
            <p:txBody>
              <a:bodyPr vert="horz" wrap="square" lIns="91440" tIns="45720" rIns="91440" bIns="45720" numCol="1" anchor="t" anchorCtr="0" compatLnSpc="1">
                <a:prstTxWarp prst="textNoShape">
                  <a:avLst/>
                </a:prstTxWarp>
              </a:bodyPr>
              <a:lstStyle/>
              <a:p>
                <a:endParaRPr lang="en-US"/>
              </a:p>
            </p:txBody>
          </p:sp>
          <p:sp>
            <p:nvSpPr>
              <p:cNvPr id="52" name="Freeform 7">
                <a:extLst>
                  <a:ext uri="{FF2B5EF4-FFF2-40B4-BE49-F238E27FC236}">
                    <a16:creationId xmlns:a16="http://schemas.microsoft.com/office/drawing/2014/main" id="{8D6CC12A-CFE0-431F-83D0-CE1B3FB5A6EF}"/>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bg1"/>
              </a:solidFill>
              <a:ln>
                <a:solidFill>
                  <a:srgbClr val="7030A0"/>
                </a:solidFill>
              </a:ln>
            </p:spPr>
            <p:txBody>
              <a:bodyPr vert="horz" wrap="square" lIns="91440" tIns="45720" rIns="91440" bIns="45720" numCol="1" anchor="t" anchorCtr="0" compatLnSpc="1">
                <a:prstTxWarp prst="textNoShape">
                  <a:avLst/>
                </a:prstTxWarp>
              </a:bodyPr>
              <a:lstStyle/>
              <a:p>
                <a:endParaRPr lang="en-US"/>
              </a:p>
            </p:txBody>
          </p:sp>
          <p:sp>
            <p:nvSpPr>
              <p:cNvPr id="53" name="Freeform 8">
                <a:extLst>
                  <a:ext uri="{FF2B5EF4-FFF2-40B4-BE49-F238E27FC236}">
                    <a16:creationId xmlns:a16="http://schemas.microsoft.com/office/drawing/2014/main" id="{4F5849D1-F9B1-488D-BF6D-91B8B034FAA8}"/>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bg1"/>
              </a:solidFill>
              <a:ln>
                <a:solidFill>
                  <a:srgbClr val="7030A0"/>
                </a:solid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8" name="Group 27">
            <a:extLst>
              <a:ext uri="{FF2B5EF4-FFF2-40B4-BE49-F238E27FC236}">
                <a16:creationId xmlns:a16="http://schemas.microsoft.com/office/drawing/2014/main" id="{762C3E80-4A3E-48A8-B202-967F66B70F06}"/>
              </a:ext>
            </a:extLst>
          </p:cNvPr>
          <p:cNvGrpSpPr/>
          <p:nvPr/>
        </p:nvGrpSpPr>
        <p:grpSpPr>
          <a:xfrm>
            <a:off x="8280431" y="2884633"/>
            <a:ext cx="2308937" cy="2748134"/>
            <a:chOff x="3992563" y="8795874"/>
            <a:chExt cx="3981450" cy="5593226"/>
          </a:xfrm>
          <a:solidFill>
            <a:srgbClr val="7030A0"/>
          </a:solidFill>
        </p:grpSpPr>
        <p:sp>
          <p:nvSpPr>
            <p:cNvPr id="29" name="Freeform 6">
              <a:extLst>
                <a:ext uri="{FF2B5EF4-FFF2-40B4-BE49-F238E27FC236}">
                  <a16:creationId xmlns:a16="http://schemas.microsoft.com/office/drawing/2014/main" id="{379F9A5C-D64D-4C0B-9FF3-2FD1B887C6D1}"/>
                </a:ext>
              </a:extLst>
            </p:cNvPr>
            <p:cNvSpPr>
              <a:spLocks/>
            </p:cNvSpPr>
            <p:nvPr/>
          </p:nvSpPr>
          <p:spPr bwMode="auto">
            <a:xfrm>
              <a:off x="5834063" y="9158288"/>
              <a:ext cx="2085975" cy="3246438"/>
            </a:xfrm>
            <a:custGeom>
              <a:avLst/>
              <a:gdLst>
                <a:gd name="T0" fmla="*/ 462 w 891"/>
                <a:gd name="T1" fmla="*/ 914 h 1376"/>
                <a:gd name="T2" fmla="*/ 445 w 891"/>
                <a:gd name="T3" fmla="*/ 998 h 1376"/>
                <a:gd name="T4" fmla="*/ 411 w 891"/>
                <a:gd name="T5" fmla="*/ 1281 h 1376"/>
                <a:gd name="T6" fmla="*/ 304 w 891"/>
                <a:gd name="T7" fmla="*/ 1368 h 1376"/>
                <a:gd name="T8" fmla="*/ 229 w 891"/>
                <a:gd name="T9" fmla="*/ 1258 h 1376"/>
                <a:gd name="T10" fmla="*/ 278 w 891"/>
                <a:gd name="T11" fmla="*/ 869 h 1376"/>
                <a:gd name="T12" fmla="*/ 329 w 891"/>
                <a:gd name="T13" fmla="*/ 781 h 1376"/>
                <a:gd name="T14" fmla="*/ 501 w 891"/>
                <a:gd name="T15" fmla="*/ 636 h 1376"/>
                <a:gd name="T16" fmla="*/ 375 w 891"/>
                <a:gd name="T17" fmla="*/ 450 h 1376"/>
                <a:gd name="T18" fmla="*/ 369 w 891"/>
                <a:gd name="T19" fmla="*/ 481 h 1376"/>
                <a:gd name="T20" fmla="*/ 300 w 891"/>
                <a:gd name="T21" fmla="*/ 626 h 1376"/>
                <a:gd name="T22" fmla="*/ 119 w 891"/>
                <a:gd name="T23" fmla="*/ 770 h 1376"/>
                <a:gd name="T24" fmla="*/ 29 w 891"/>
                <a:gd name="T25" fmla="*/ 768 h 1376"/>
                <a:gd name="T26" fmla="*/ 43 w 891"/>
                <a:gd name="T27" fmla="*/ 680 h 1376"/>
                <a:gd name="T28" fmla="*/ 220 w 891"/>
                <a:gd name="T29" fmla="*/ 540 h 1376"/>
                <a:gd name="T30" fmla="*/ 252 w 891"/>
                <a:gd name="T31" fmla="*/ 470 h 1376"/>
                <a:gd name="T32" fmla="*/ 243 w 891"/>
                <a:gd name="T33" fmla="*/ 267 h 1376"/>
                <a:gd name="T34" fmla="*/ 282 w 891"/>
                <a:gd name="T35" fmla="*/ 187 h 1376"/>
                <a:gd name="T36" fmla="*/ 505 w 891"/>
                <a:gd name="T37" fmla="*/ 37 h 1376"/>
                <a:gd name="T38" fmla="*/ 687 w 891"/>
                <a:gd name="T39" fmla="*/ 61 h 1376"/>
                <a:gd name="T40" fmla="*/ 731 w 891"/>
                <a:gd name="T41" fmla="*/ 91 h 1376"/>
                <a:gd name="T42" fmla="*/ 770 w 891"/>
                <a:gd name="T43" fmla="*/ 300 h 1376"/>
                <a:gd name="T44" fmla="*/ 680 w 891"/>
                <a:gd name="T45" fmla="*/ 171 h 1376"/>
                <a:gd name="T46" fmla="*/ 672 w 891"/>
                <a:gd name="T47" fmla="*/ 176 h 1376"/>
                <a:gd name="T48" fmla="*/ 687 w 891"/>
                <a:gd name="T49" fmla="*/ 206 h 1376"/>
                <a:gd name="T50" fmla="*/ 854 w 891"/>
                <a:gd name="T51" fmla="*/ 459 h 1376"/>
                <a:gd name="T52" fmla="*/ 834 w 891"/>
                <a:gd name="T53" fmla="*/ 598 h 1376"/>
                <a:gd name="T54" fmla="*/ 462 w 891"/>
                <a:gd name="T55" fmla="*/ 914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1" h="1376">
                  <a:moveTo>
                    <a:pt x="462" y="914"/>
                  </a:moveTo>
                  <a:cubicBezTo>
                    <a:pt x="445" y="930"/>
                    <a:pt x="448" y="969"/>
                    <a:pt x="445" y="998"/>
                  </a:cubicBezTo>
                  <a:cubicBezTo>
                    <a:pt x="433" y="1092"/>
                    <a:pt x="423" y="1187"/>
                    <a:pt x="411" y="1281"/>
                  </a:cubicBezTo>
                  <a:cubicBezTo>
                    <a:pt x="403" y="1340"/>
                    <a:pt x="358" y="1376"/>
                    <a:pt x="304" y="1368"/>
                  </a:cubicBezTo>
                  <a:cubicBezTo>
                    <a:pt x="251" y="1360"/>
                    <a:pt x="222" y="1316"/>
                    <a:pt x="229" y="1258"/>
                  </a:cubicBezTo>
                  <a:cubicBezTo>
                    <a:pt x="245" y="1128"/>
                    <a:pt x="258" y="998"/>
                    <a:pt x="278" y="869"/>
                  </a:cubicBezTo>
                  <a:cubicBezTo>
                    <a:pt x="283" y="838"/>
                    <a:pt x="305" y="804"/>
                    <a:pt x="329" y="781"/>
                  </a:cubicBezTo>
                  <a:cubicBezTo>
                    <a:pt x="382" y="730"/>
                    <a:pt x="441" y="686"/>
                    <a:pt x="501" y="636"/>
                  </a:cubicBezTo>
                  <a:cubicBezTo>
                    <a:pt x="460" y="575"/>
                    <a:pt x="420" y="516"/>
                    <a:pt x="375" y="450"/>
                  </a:cubicBezTo>
                  <a:cubicBezTo>
                    <a:pt x="372" y="466"/>
                    <a:pt x="368" y="474"/>
                    <a:pt x="369" y="481"/>
                  </a:cubicBezTo>
                  <a:cubicBezTo>
                    <a:pt x="384" y="548"/>
                    <a:pt x="352" y="589"/>
                    <a:pt x="300" y="626"/>
                  </a:cubicBezTo>
                  <a:cubicBezTo>
                    <a:pt x="237" y="671"/>
                    <a:pt x="180" y="723"/>
                    <a:pt x="119" y="770"/>
                  </a:cubicBezTo>
                  <a:cubicBezTo>
                    <a:pt x="90" y="793"/>
                    <a:pt x="57" y="800"/>
                    <a:pt x="29" y="768"/>
                  </a:cubicBezTo>
                  <a:cubicBezTo>
                    <a:pt x="0" y="736"/>
                    <a:pt x="14" y="705"/>
                    <a:pt x="43" y="680"/>
                  </a:cubicBezTo>
                  <a:cubicBezTo>
                    <a:pt x="101" y="633"/>
                    <a:pt x="160" y="586"/>
                    <a:pt x="220" y="540"/>
                  </a:cubicBezTo>
                  <a:cubicBezTo>
                    <a:pt x="244" y="521"/>
                    <a:pt x="255" y="501"/>
                    <a:pt x="252" y="470"/>
                  </a:cubicBezTo>
                  <a:cubicBezTo>
                    <a:pt x="247" y="403"/>
                    <a:pt x="241" y="335"/>
                    <a:pt x="243" y="267"/>
                  </a:cubicBezTo>
                  <a:cubicBezTo>
                    <a:pt x="244" y="239"/>
                    <a:pt x="261" y="204"/>
                    <a:pt x="282" y="187"/>
                  </a:cubicBezTo>
                  <a:cubicBezTo>
                    <a:pt x="353" y="133"/>
                    <a:pt x="428" y="82"/>
                    <a:pt x="505" y="37"/>
                  </a:cubicBezTo>
                  <a:cubicBezTo>
                    <a:pt x="568" y="0"/>
                    <a:pt x="630" y="27"/>
                    <a:pt x="687" y="61"/>
                  </a:cubicBezTo>
                  <a:cubicBezTo>
                    <a:pt x="702" y="70"/>
                    <a:pt x="717" y="80"/>
                    <a:pt x="731" y="91"/>
                  </a:cubicBezTo>
                  <a:cubicBezTo>
                    <a:pt x="797" y="144"/>
                    <a:pt x="811" y="212"/>
                    <a:pt x="770" y="300"/>
                  </a:cubicBezTo>
                  <a:cubicBezTo>
                    <a:pt x="739" y="255"/>
                    <a:pt x="710" y="213"/>
                    <a:pt x="680" y="171"/>
                  </a:cubicBezTo>
                  <a:cubicBezTo>
                    <a:pt x="677" y="173"/>
                    <a:pt x="674" y="175"/>
                    <a:pt x="672" y="176"/>
                  </a:cubicBezTo>
                  <a:cubicBezTo>
                    <a:pt x="677" y="186"/>
                    <a:pt x="681" y="197"/>
                    <a:pt x="687" y="206"/>
                  </a:cubicBezTo>
                  <a:cubicBezTo>
                    <a:pt x="743" y="291"/>
                    <a:pt x="799" y="374"/>
                    <a:pt x="854" y="459"/>
                  </a:cubicBezTo>
                  <a:cubicBezTo>
                    <a:pt x="891" y="516"/>
                    <a:pt x="885" y="554"/>
                    <a:pt x="834" y="598"/>
                  </a:cubicBezTo>
                  <a:cubicBezTo>
                    <a:pt x="806" y="622"/>
                    <a:pt x="550" y="837"/>
                    <a:pt x="462" y="9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0" name="Freeform 7">
              <a:extLst>
                <a:ext uri="{FF2B5EF4-FFF2-40B4-BE49-F238E27FC236}">
                  <a16:creationId xmlns:a16="http://schemas.microsoft.com/office/drawing/2014/main" id="{B8E29A00-A386-4221-B303-83C8FB4BCD5E}"/>
                </a:ext>
              </a:extLst>
            </p:cNvPr>
            <p:cNvSpPr>
              <a:spLocks/>
            </p:cNvSpPr>
            <p:nvPr/>
          </p:nvSpPr>
          <p:spPr bwMode="auto">
            <a:xfrm>
              <a:off x="4060825" y="12760325"/>
              <a:ext cx="608013" cy="1628775"/>
            </a:xfrm>
            <a:custGeom>
              <a:avLst/>
              <a:gdLst>
                <a:gd name="T0" fmla="*/ 81 w 260"/>
                <a:gd name="T1" fmla="*/ 0 h 690"/>
                <a:gd name="T2" fmla="*/ 260 w 260"/>
                <a:gd name="T3" fmla="*/ 8 h 690"/>
                <a:gd name="T4" fmla="*/ 222 w 260"/>
                <a:gd name="T5" fmla="*/ 308 h 690"/>
                <a:gd name="T6" fmla="*/ 184 w 260"/>
                <a:gd name="T7" fmla="*/ 595 h 690"/>
                <a:gd name="T8" fmla="*/ 88 w 260"/>
                <a:gd name="T9" fmla="*/ 686 h 690"/>
                <a:gd name="T10" fmla="*/ 6 w 260"/>
                <a:gd name="T11" fmla="*/ 583 h 690"/>
                <a:gd name="T12" fmla="*/ 81 w 260"/>
                <a:gd name="T13" fmla="*/ 0 h 690"/>
              </a:gdLst>
              <a:ahLst/>
              <a:cxnLst>
                <a:cxn ang="0">
                  <a:pos x="T0" y="T1"/>
                </a:cxn>
                <a:cxn ang="0">
                  <a:pos x="T2" y="T3"/>
                </a:cxn>
                <a:cxn ang="0">
                  <a:pos x="T4" y="T5"/>
                </a:cxn>
                <a:cxn ang="0">
                  <a:pos x="T6" y="T7"/>
                </a:cxn>
                <a:cxn ang="0">
                  <a:pos x="T8" y="T9"/>
                </a:cxn>
                <a:cxn ang="0">
                  <a:pos x="T10" y="T11"/>
                </a:cxn>
                <a:cxn ang="0">
                  <a:pos x="T12" y="T13"/>
                </a:cxn>
              </a:cxnLst>
              <a:rect l="0" t="0" r="r" b="b"/>
              <a:pathLst>
                <a:path w="260" h="690">
                  <a:moveTo>
                    <a:pt x="81" y="0"/>
                  </a:moveTo>
                  <a:cubicBezTo>
                    <a:pt x="144" y="3"/>
                    <a:pt x="199" y="6"/>
                    <a:pt x="260" y="8"/>
                  </a:cubicBezTo>
                  <a:cubicBezTo>
                    <a:pt x="247" y="111"/>
                    <a:pt x="235" y="209"/>
                    <a:pt x="222" y="308"/>
                  </a:cubicBezTo>
                  <a:cubicBezTo>
                    <a:pt x="210" y="403"/>
                    <a:pt x="196" y="499"/>
                    <a:pt x="184" y="595"/>
                  </a:cubicBezTo>
                  <a:cubicBezTo>
                    <a:pt x="177" y="653"/>
                    <a:pt x="140" y="690"/>
                    <a:pt x="88" y="686"/>
                  </a:cubicBezTo>
                  <a:cubicBezTo>
                    <a:pt x="33" y="682"/>
                    <a:pt x="0" y="645"/>
                    <a:pt x="6" y="583"/>
                  </a:cubicBezTo>
                  <a:cubicBezTo>
                    <a:pt x="22" y="442"/>
                    <a:pt x="77" y="20"/>
                    <a:pt x="8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1" name="Freeform 10">
              <a:extLst>
                <a:ext uri="{FF2B5EF4-FFF2-40B4-BE49-F238E27FC236}">
                  <a16:creationId xmlns:a16="http://schemas.microsoft.com/office/drawing/2014/main" id="{B26358C3-9397-4B62-825A-39C09B5896D8}"/>
                </a:ext>
              </a:extLst>
            </p:cNvPr>
            <p:cNvSpPr>
              <a:spLocks/>
            </p:cNvSpPr>
            <p:nvPr/>
          </p:nvSpPr>
          <p:spPr bwMode="auto">
            <a:xfrm>
              <a:off x="7031038" y="10658475"/>
              <a:ext cx="942975" cy="1184275"/>
            </a:xfrm>
            <a:custGeom>
              <a:avLst/>
              <a:gdLst>
                <a:gd name="T0" fmla="*/ 254 w 403"/>
                <a:gd name="T1" fmla="*/ 476 h 502"/>
                <a:gd name="T2" fmla="*/ 371 w 403"/>
                <a:gd name="T3" fmla="*/ 465 h 502"/>
                <a:gd name="T4" fmla="*/ 336 w 403"/>
                <a:gd name="T5" fmla="*/ 316 h 502"/>
                <a:gd name="T6" fmla="*/ 270 w 403"/>
                <a:gd name="T7" fmla="*/ 259 h 502"/>
                <a:gd name="T8" fmla="*/ 236 w 403"/>
                <a:gd name="T9" fmla="*/ 110 h 502"/>
                <a:gd name="T10" fmla="*/ 286 w 403"/>
                <a:gd name="T11" fmla="*/ 0 h 502"/>
                <a:gd name="T12" fmla="*/ 42 w 403"/>
                <a:gd name="T13" fmla="*/ 214 h 502"/>
                <a:gd name="T14" fmla="*/ 42 w 403"/>
                <a:gd name="T15" fmla="*/ 295 h 502"/>
                <a:gd name="T16" fmla="*/ 64 w 403"/>
                <a:gd name="T17" fmla="*/ 314 h 502"/>
                <a:gd name="T18" fmla="*/ 254 w 403"/>
                <a:gd name="T19" fmla="*/ 47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502">
                  <a:moveTo>
                    <a:pt x="254" y="476"/>
                  </a:moveTo>
                  <a:cubicBezTo>
                    <a:pt x="288" y="496"/>
                    <a:pt x="331" y="502"/>
                    <a:pt x="371" y="465"/>
                  </a:cubicBezTo>
                  <a:cubicBezTo>
                    <a:pt x="403" y="436"/>
                    <a:pt x="398" y="369"/>
                    <a:pt x="336" y="316"/>
                  </a:cubicBezTo>
                  <a:cubicBezTo>
                    <a:pt x="314" y="297"/>
                    <a:pt x="292" y="277"/>
                    <a:pt x="270" y="259"/>
                  </a:cubicBezTo>
                  <a:cubicBezTo>
                    <a:pt x="196" y="196"/>
                    <a:pt x="193" y="194"/>
                    <a:pt x="236" y="110"/>
                  </a:cubicBezTo>
                  <a:cubicBezTo>
                    <a:pt x="250" y="82"/>
                    <a:pt x="286" y="0"/>
                    <a:pt x="286" y="0"/>
                  </a:cubicBezTo>
                  <a:cubicBezTo>
                    <a:pt x="286" y="0"/>
                    <a:pt x="105" y="160"/>
                    <a:pt x="42" y="214"/>
                  </a:cubicBezTo>
                  <a:cubicBezTo>
                    <a:pt x="0" y="251"/>
                    <a:pt x="0" y="256"/>
                    <a:pt x="42" y="295"/>
                  </a:cubicBezTo>
                  <a:cubicBezTo>
                    <a:pt x="49" y="301"/>
                    <a:pt x="57" y="308"/>
                    <a:pt x="64" y="314"/>
                  </a:cubicBezTo>
                  <a:cubicBezTo>
                    <a:pt x="133" y="373"/>
                    <a:pt x="221" y="456"/>
                    <a:pt x="254" y="47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2" name="Freeform 11">
              <a:extLst>
                <a:ext uri="{FF2B5EF4-FFF2-40B4-BE49-F238E27FC236}">
                  <a16:creationId xmlns:a16="http://schemas.microsoft.com/office/drawing/2014/main" id="{DEC64BBE-5AB3-495F-969C-9B853ACFE8C3}"/>
                </a:ext>
              </a:extLst>
            </p:cNvPr>
            <p:cNvSpPr>
              <a:spLocks/>
            </p:cNvSpPr>
            <p:nvPr/>
          </p:nvSpPr>
          <p:spPr bwMode="auto">
            <a:xfrm>
              <a:off x="3992563" y="10809288"/>
              <a:ext cx="1939925" cy="2909888"/>
            </a:xfrm>
            <a:custGeom>
              <a:avLst/>
              <a:gdLst>
                <a:gd name="T0" fmla="*/ 581 w 829"/>
                <a:gd name="T1" fmla="*/ 253 h 1233"/>
                <a:gd name="T2" fmla="*/ 691 w 829"/>
                <a:gd name="T3" fmla="*/ 196 h 1233"/>
                <a:gd name="T4" fmla="*/ 797 w 829"/>
                <a:gd name="T5" fmla="*/ 64 h 1233"/>
                <a:gd name="T6" fmla="*/ 678 w 829"/>
                <a:gd name="T7" fmla="*/ 67 h 1233"/>
                <a:gd name="T8" fmla="*/ 382 w 829"/>
                <a:gd name="T9" fmla="*/ 186 h 1233"/>
                <a:gd name="T10" fmla="*/ 282 w 829"/>
                <a:gd name="T11" fmla="*/ 203 h 1233"/>
                <a:gd name="T12" fmla="*/ 210 w 829"/>
                <a:gd name="T13" fmla="*/ 150 h 1233"/>
                <a:gd name="T14" fmla="*/ 133 w 829"/>
                <a:gd name="T15" fmla="*/ 164 h 1233"/>
                <a:gd name="T16" fmla="*/ 41 w 829"/>
                <a:gd name="T17" fmla="*/ 272 h 1233"/>
                <a:gd name="T18" fmla="*/ 22 w 829"/>
                <a:gd name="T19" fmla="*/ 349 h 1233"/>
                <a:gd name="T20" fmla="*/ 21 w 829"/>
                <a:gd name="T21" fmla="*/ 350 h 1233"/>
                <a:gd name="T22" fmla="*/ 21 w 829"/>
                <a:gd name="T23" fmla="*/ 352 h 1233"/>
                <a:gd name="T24" fmla="*/ 21 w 829"/>
                <a:gd name="T25" fmla="*/ 664 h 1233"/>
                <a:gd name="T26" fmla="*/ 202 w 829"/>
                <a:gd name="T27" fmla="*/ 811 h 1233"/>
                <a:gd name="T28" fmla="*/ 384 w 829"/>
                <a:gd name="T29" fmla="*/ 810 h 1233"/>
                <a:gd name="T30" fmla="*/ 380 w 829"/>
                <a:gd name="T31" fmla="*/ 859 h 1233"/>
                <a:gd name="T32" fmla="*/ 351 w 829"/>
                <a:gd name="T33" fmla="*/ 1128 h 1233"/>
                <a:gd name="T34" fmla="*/ 432 w 829"/>
                <a:gd name="T35" fmla="*/ 1229 h 1233"/>
                <a:gd name="T36" fmla="*/ 530 w 829"/>
                <a:gd name="T37" fmla="*/ 1150 h 1233"/>
                <a:gd name="T38" fmla="*/ 575 w 829"/>
                <a:gd name="T39" fmla="*/ 736 h 1233"/>
                <a:gd name="T40" fmla="*/ 476 w 829"/>
                <a:gd name="T41" fmla="*/ 629 h 1233"/>
                <a:gd name="T42" fmla="*/ 316 w 829"/>
                <a:gd name="T43" fmla="*/ 630 h 1233"/>
                <a:gd name="T44" fmla="*/ 280 w 829"/>
                <a:gd name="T45" fmla="*/ 617 h 1233"/>
                <a:gd name="T46" fmla="*/ 284 w 829"/>
                <a:gd name="T47" fmla="*/ 494 h 1233"/>
                <a:gd name="T48" fmla="*/ 408 w 829"/>
                <a:gd name="T49" fmla="*/ 536 h 1233"/>
                <a:gd name="T50" fmla="*/ 589 w 829"/>
                <a:gd name="T51" fmla="*/ 485 h 1233"/>
                <a:gd name="T52" fmla="*/ 681 w 829"/>
                <a:gd name="T53" fmla="*/ 394 h 1233"/>
                <a:gd name="T54" fmla="*/ 600 w 829"/>
                <a:gd name="T55" fmla="*/ 363 h 1233"/>
                <a:gd name="T56" fmla="*/ 442 w 829"/>
                <a:gd name="T57" fmla="*/ 405 h 1233"/>
                <a:gd name="T58" fmla="*/ 359 w 829"/>
                <a:gd name="T59" fmla="*/ 367 h 1233"/>
                <a:gd name="T60" fmla="*/ 338 w 829"/>
                <a:gd name="T61" fmla="*/ 323 h 1233"/>
                <a:gd name="T62" fmla="*/ 344 w 829"/>
                <a:gd name="T63" fmla="*/ 321 h 1233"/>
                <a:gd name="T64" fmla="*/ 581 w 829"/>
                <a:gd name="T65" fmla="*/ 25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9" h="1233">
                  <a:moveTo>
                    <a:pt x="581" y="253"/>
                  </a:moveTo>
                  <a:cubicBezTo>
                    <a:pt x="638" y="226"/>
                    <a:pt x="672" y="207"/>
                    <a:pt x="691" y="196"/>
                  </a:cubicBezTo>
                  <a:cubicBezTo>
                    <a:pt x="738" y="170"/>
                    <a:pt x="829" y="131"/>
                    <a:pt x="797" y="64"/>
                  </a:cubicBezTo>
                  <a:cubicBezTo>
                    <a:pt x="766" y="0"/>
                    <a:pt x="709" y="51"/>
                    <a:pt x="678" y="67"/>
                  </a:cubicBezTo>
                  <a:cubicBezTo>
                    <a:pt x="584" y="118"/>
                    <a:pt x="492" y="174"/>
                    <a:pt x="382" y="186"/>
                  </a:cubicBezTo>
                  <a:cubicBezTo>
                    <a:pt x="349" y="189"/>
                    <a:pt x="315" y="195"/>
                    <a:pt x="282" y="203"/>
                  </a:cubicBezTo>
                  <a:cubicBezTo>
                    <a:pt x="264" y="173"/>
                    <a:pt x="230" y="154"/>
                    <a:pt x="210" y="150"/>
                  </a:cubicBezTo>
                  <a:cubicBezTo>
                    <a:pt x="190" y="147"/>
                    <a:pt x="162" y="150"/>
                    <a:pt x="133" y="164"/>
                  </a:cubicBezTo>
                  <a:cubicBezTo>
                    <a:pt x="103" y="179"/>
                    <a:pt x="56" y="223"/>
                    <a:pt x="41" y="272"/>
                  </a:cubicBezTo>
                  <a:cubicBezTo>
                    <a:pt x="33" y="298"/>
                    <a:pt x="27" y="323"/>
                    <a:pt x="22" y="349"/>
                  </a:cubicBezTo>
                  <a:cubicBezTo>
                    <a:pt x="21" y="350"/>
                    <a:pt x="21" y="350"/>
                    <a:pt x="21" y="350"/>
                  </a:cubicBezTo>
                  <a:cubicBezTo>
                    <a:pt x="21" y="351"/>
                    <a:pt x="21" y="352"/>
                    <a:pt x="21" y="352"/>
                  </a:cubicBezTo>
                  <a:cubicBezTo>
                    <a:pt x="1" y="455"/>
                    <a:pt x="0" y="559"/>
                    <a:pt x="21" y="664"/>
                  </a:cubicBezTo>
                  <a:cubicBezTo>
                    <a:pt x="41" y="769"/>
                    <a:pt x="83" y="818"/>
                    <a:pt x="202" y="811"/>
                  </a:cubicBezTo>
                  <a:cubicBezTo>
                    <a:pt x="261" y="807"/>
                    <a:pt x="320" y="810"/>
                    <a:pt x="384" y="810"/>
                  </a:cubicBezTo>
                  <a:cubicBezTo>
                    <a:pt x="382" y="831"/>
                    <a:pt x="382" y="845"/>
                    <a:pt x="380" y="859"/>
                  </a:cubicBezTo>
                  <a:cubicBezTo>
                    <a:pt x="370" y="949"/>
                    <a:pt x="360" y="1038"/>
                    <a:pt x="351" y="1128"/>
                  </a:cubicBezTo>
                  <a:cubicBezTo>
                    <a:pt x="346" y="1184"/>
                    <a:pt x="380" y="1225"/>
                    <a:pt x="432" y="1229"/>
                  </a:cubicBezTo>
                  <a:cubicBezTo>
                    <a:pt x="479" y="1233"/>
                    <a:pt x="525" y="1198"/>
                    <a:pt x="530" y="1150"/>
                  </a:cubicBezTo>
                  <a:cubicBezTo>
                    <a:pt x="546" y="1012"/>
                    <a:pt x="561" y="874"/>
                    <a:pt x="575" y="736"/>
                  </a:cubicBezTo>
                  <a:cubicBezTo>
                    <a:pt x="581" y="670"/>
                    <a:pt x="541" y="628"/>
                    <a:pt x="476" y="629"/>
                  </a:cubicBezTo>
                  <a:cubicBezTo>
                    <a:pt x="423" y="630"/>
                    <a:pt x="369" y="631"/>
                    <a:pt x="316" y="630"/>
                  </a:cubicBezTo>
                  <a:cubicBezTo>
                    <a:pt x="304" y="630"/>
                    <a:pt x="282" y="624"/>
                    <a:pt x="280" y="617"/>
                  </a:cubicBezTo>
                  <a:cubicBezTo>
                    <a:pt x="271" y="578"/>
                    <a:pt x="267" y="538"/>
                    <a:pt x="284" y="494"/>
                  </a:cubicBezTo>
                  <a:cubicBezTo>
                    <a:pt x="328" y="551"/>
                    <a:pt x="344" y="556"/>
                    <a:pt x="408" y="536"/>
                  </a:cubicBezTo>
                  <a:cubicBezTo>
                    <a:pt x="468" y="518"/>
                    <a:pt x="529" y="503"/>
                    <a:pt x="589" y="485"/>
                  </a:cubicBezTo>
                  <a:cubicBezTo>
                    <a:pt x="606" y="480"/>
                    <a:pt x="694" y="451"/>
                    <a:pt x="681" y="394"/>
                  </a:cubicBezTo>
                  <a:cubicBezTo>
                    <a:pt x="671" y="353"/>
                    <a:pt x="632" y="356"/>
                    <a:pt x="600" y="363"/>
                  </a:cubicBezTo>
                  <a:cubicBezTo>
                    <a:pt x="547" y="375"/>
                    <a:pt x="515" y="386"/>
                    <a:pt x="442" y="405"/>
                  </a:cubicBezTo>
                  <a:cubicBezTo>
                    <a:pt x="393" y="418"/>
                    <a:pt x="372" y="409"/>
                    <a:pt x="359" y="367"/>
                  </a:cubicBezTo>
                  <a:cubicBezTo>
                    <a:pt x="354" y="352"/>
                    <a:pt x="347" y="339"/>
                    <a:pt x="338" y="323"/>
                  </a:cubicBezTo>
                  <a:cubicBezTo>
                    <a:pt x="340" y="322"/>
                    <a:pt x="342" y="322"/>
                    <a:pt x="344" y="321"/>
                  </a:cubicBezTo>
                  <a:cubicBezTo>
                    <a:pt x="442" y="299"/>
                    <a:pt x="510" y="287"/>
                    <a:pt x="581" y="2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F3B40C31-E73F-4E08-87F5-A6D9AFAA0E33}"/>
                </a:ext>
              </a:extLst>
            </p:cNvPr>
            <p:cNvSpPr/>
            <p:nvPr/>
          </p:nvSpPr>
          <p:spPr>
            <a:xfrm>
              <a:off x="4224339" y="10410406"/>
              <a:ext cx="716801" cy="7168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FA065BEC-80FC-4835-88B6-0B25027C26A5}"/>
                </a:ext>
              </a:extLst>
            </p:cNvPr>
            <p:cNvSpPr/>
            <p:nvPr/>
          </p:nvSpPr>
          <p:spPr>
            <a:xfrm>
              <a:off x="6054305" y="8795874"/>
              <a:ext cx="716801" cy="7168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6E71B2E7-4F18-47B7-B692-8137B90AB61C}"/>
              </a:ext>
            </a:extLst>
          </p:cNvPr>
          <p:cNvGrpSpPr/>
          <p:nvPr/>
        </p:nvGrpSpPr>
        <p:grpSpPr>
          <a:xfrm>
            <a:off x="7537197" y="4076957"/>
            <a:ext cx="3968337" cy="2580370"/>
            <a:chOff x="1531558" y="2552226"/>
            <a:chExt cx="4552481" cy="3647750"/>
          </a:xfrm>
          <a:solidFill>
            <a:srgbClr val="7030A0"/>
          </a:solidFill>
        </p:grpSpPr>
        <p:sp>
          <p:nvSpPr>
            <p:cNvPr id="41" name="Rectangle 40">
              <a:extLst>
                <a:ext uri="{FF2B5EF4-FFF2-40B4-BE49-F238E27FC236}">
                  <a16:creationId xmlns:a16="http://schemas.microsoft.com/office/drawing/2014/main" id="{79E1AB43-F1EB-47F2-BCE7-74A433F307FC}"/>
                </a:ext>
              </a:extLst>
            </p:cNvPr>
            <p:cNvSpPr/>
            <p:nvPr/>
          </p:nvSpPr>
          <p:spPr>
            <a:xfrm>
              <a:off x="3246502" y="4365508"/>
              <a:ext cx="571648" cy="1834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1D68C9DC-1F4F-4D81-A85C-0210F064F877}"/>
                </a:ext>
              </a:extLst>
            </p:cNvPr>
            <p:cNvSpPr/>
            <p:nvPr/>
          </p:nvSpPr>
          <p:spPr>
            <a:xfrm>
              <a:off x="2674854" y="4813667"/>
              <a:ext cx="571648" cy="1386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7BE8D8BA-EE91-4F0D-AD07-87A2F49AA682}"/>
                </a:ext>
              </a:extLst>
            </p:cNvPr>
            <p:cNvSpPr/>
            <p:nvPr/>
          </p:nvSpPr>
          <p:spPr>
            <a:xfrm>
              <a:off x="2103206" y="5261827"/>
              <a:ext cx="571648" cy="9381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9AB273C-4254-4D93-8B7D-1203D5EEF102}"/>
                </a:ext>
              </a:extLst>
            </p:cNvPr>
            <p:cNvSpPr/>
            <p:nvPr/>
          </p:nvSpPr>
          <p:spPr>
            <a:xfrm>
              <a:off x="1531558" y="5709986"/>
              <a:ext cx="571648" cy="48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5E045C3B-EE4A-40FF-8F95-89D5D2739B02}"/>
                </a:ext>
              </a:extLst>
            </p:cNvPr>
            <p:cNvSpPr/>
            <p:nvPr/>
          </p:nvSpPr>
          <p:spPr>
            <a:xfrm>
              <a:off x="3818150" y="3911600"/>
              <a:ext cx="571648" cy="22883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8C7DB42C-9F7F-4143-935F-C23C90343DC6}"/>
                </a:ext>
              </a:extLst>
            </p:cNvPr>
            <p:cNvSpPr/>
            <p:nvPr/>
          </p:nvSpPr>
          <p:spPr>
            <a:xfrm>
              <a:off x="4386125" y="3458162"/>
              <a:ext cx="571648" cy="2741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A5C09294-B6C9-4544-AC93-89070DD0A31D}"/>
                </a:ext>
              </a:extLst>
            </p:cNvPr>
            <p:cNvSpPr/>
            <p:nvPr/>
          </p:nvSpPr>
          <p:spPr>
            <a:xfrm>
              <a:off x="4949766" y="3005194"/>
              <a:ext cx="571648" cy="3194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79A7BE40-780E-482D-B111-22CF4DDA2564}"/>
                </a:ext>
              </a:extLst>
            </p:cNvPr>
            <p:cNvSpPr/>
            <p:nvPr/>
          </p:nvSpPr>
          <p:spPr>
            <a:xfrm>
              <a:off x="5512391" y="2552226"/>
              <a:ext cx="571648" cy="36477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65" name="TextBox 64">
            <a:extLst>
              <a:ext uri="{FF2B5EF4-FFF2-40B4-BE49-F238E27FC236}">
                <a16:creationId xmlns:a16="http://schemas.microsoft.com/office/drawing/2014/main" id="{2A3A1B98-0C7B-4520-9678-2F43BD14AAD4}"/>
              </a:ext>
            </a:extLst>
          </p:cNvPr>
          <p:cNvSpPr txBox="1"/>
          <p:nvPr/>
        </p:nvSpPr>
        <p:spPr>
          <a:xfrm>
            <a:off x="7831465" y="236243"/>
            <a:ext cx="4120617" cy="1200329"/>
          </a:xfrm>
          <a:prstGeom prst="rect">
            <a:avLst/>
          </a:prstGeom>
          <a:noFill/>
        </p:spPr>
        <p:txBody>
          <a:bodyPr wrap="square" rtlCol="0">
            <a:spAutoFit/>
          </a:bodyPr>
          <a:lstStyle/>
          <a:p>
            <a:pPr lvl="0">
              <a:defRPr/>
            </a:pPr>
            <a:r>
              <a:rPr lang="en-US" sz="3600" b="1" dirty="0">
                <a:solidFill>
                  <a:schemeClr val="tx2">
                    <a:lumMod val="85000"/>
                    <a:lumOff val="15000"/>
                  </a:schemeClr>
                </a:solidFill>
                <a:latin typeface="Open Sans" panose="020B0606030504020204" pitchFamily="34" charset="0"/>
              </a:rPr>
              <a:t>PARTICIPEZ AU PROGRÈS</a:t>
            </a:r>
            <a:endParaRPr kumimoji="0" lang="en-GB" sz="3600" b="1" i="0" u="none" strike="noStrike" kern="1200" cap="none" spc="0" normalizeH="0" baseline="0" noProof="0" dirty="0">
              <a:ln>
                <a:noFill/>
              </a:ln>
              <a:solidFill>
                <a:schemeClr val="tx2">
                  <a:lumMod val="85000"/>
                  <a:lumOff val="15000"/>
                </a:schemeClr>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6" name="Group 5"/>
          <p:cNvGrpSpPr/>
          <p:nvPr/>
        </p:nvGrpSpPr>
        <p:grpSpPr>
          <a:xfrm>
            <a:off x="1499200" y="3850240"/>
            <a:ext cx="3104202" cy="2266833"/>
            <a:chOff x="1499200" y="3850240"/>
            <a:chExt cx="3067831" cy="2336881"/>
          </a:xfrm>
          <a:solidFill>
            <a:srgbClr val="7030A0"/>
          </a:solidFill>
        </p:grpSpPr>
        <p:sp>
          <p:nvSpPr>
            <p:cNvPr id="66" name="Rectangle 65">
              <a:extLst>
                <a:ext uri="{FF2B5EF4-FFF2-40B4-BE49-F238E27FC236}">
                  <a16:creationId xmlns:a16="http://schemas.microsoft.com/office/drawing/2014/main" id="{BD3341C6-54D5-403F-A231-7386B24B5A8C}"/>
                </a:ext>
              </a:extLst>
            </p:cNvPr>
            <p:cNvSpPr/>
            <p:nvPr/>
          </p:nvSpPr>
          <p:spPr>
            <a:xfrm>
              <a:off x="1499200" y="3920289"/>
              <a:ext cx="3006591" cy="22668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F3F61999-D244-460C-94B8-99320794F2FD}"/>
                </a:ext>
              </a:extLst>
            </p:cNvPr>
            <p:cNvSpPr/>
            <p:nvPr/>
          </p:nvSpPr>
          <p:spPr>
            <a:xfrm>
              <a:off x="1499200" y="3850240"/>
              <a:ext cx="3006591" cy="932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F40D8DC9-D0FE-4695-AD09-BEF940EA272A}"/>
                </a:ext>
              </a:extLst>
            </p:cNvPr>
            <p:cNvSpPr txBox="1"/>
            <p:nvPr/>
          </p:nvSpPr>
          <p:spPr>
            <a:xfrm>
              <a:off x="1560440" y="4054995"/>
              <a:ext cx="3006591" cy="193899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Noto Sans" panose="020B0502040504020204" pitchFamily="34"/>
                  <a:ea typeface="Noto Sans" panose="020B0502040504020204" pitchFamily="34"/>
                  <a:cs typeface="Noto Sans" panose="020B0502040504020204" pitchFamily="34"/>
                </a:rPr>
                <a:t>LA DIVERSITÉ ET L’</a:t>
              </a:r>
              <a:r>
                <a:rPr lang="en-US" sz="2800" noProof="0" dirty="0">
                  <a:solidFill>
                    <a:schemeClr val="bg1"/>
                  </a:solidFill>
                  <a:latin typeface="Noto Sans" panose="020B0502040504020204" pitchFamily="34"/>
                  <a:ea typeface="Noto Sans" panose="020B0502040504020204" pitchFamily="34"/>
                  <a:cs typeface="Noto Sans" panose="020B0502040504020204" pitchFamily="34"/>
                </a:rPr>
                <a:t>INCLUSION NECÉSSITE DE   </a:t>
              </a:r>
              <a:r>
                <a:rPr lang="en-US" sz="2800" b="1" noProof="0" dirty="0">
                  <a:solidFill>
                    <a:schemeClr val="bg1"/>
                  </a:solidFill>
                  <a:latin typeface="Noto Sans" panose="020B0502040504020204" pitchFamily="34"/>
                  <a:ea typeface="Noto Sans" panose="020B0502040504020204" pitchFamily="34"/>
                  <a:cs typeface="Noto Sans" panose="020B0502040504020204" pitchFamily="34"/>
                </a:rPr>
                <a:t>L’ACTION</a:t>
              </a:r>
              <a:endParaRPr kumimoji="0" lang="en-GB" sz="28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grpSp>
    </p:spTree>
    <p:extLst>
      <p:ext uri="{BB962C8B-B14F-4D97-AF65-F5344CB8AC3E}">
        <p14:creationId xmlns:p14="http://schemas.microsoft.com/office/powerpoint/2010/main" val="145936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097" y="126116"/>
            <a:ext cx="8323245" cy="906527"/>
          </a:xfrm>
        </p:spPr>
        <p:txBody>
          <a:bodyPr>
            <a:normAutofit fontScale="90000"/>
          </a:bodyPr>
          <a:lstStyle/>
          <a:p>
            <a:r>
              <a:rPr lang="en-CA" b="1" dirty="0">
                <a:solidFill>
                  <a:schemeClr val="bg1"/>
                </a:solidFill>
                <a:effectLst>
                  <a:outerShdw blurRad="38100" dist="38100" dir="2700000" algn="tl">
                    <a:srgbClr val="000000">
                      <a:alpha val="43137"/>
                    </a:srgbClr>
                  </a:outerShdw>
                </a:effectLst>
              </a:rPr>
              <a:t>LEARN MORE / APPRENDRE DAVANTAGE</a:t>
            </a:r>
          </a:p>
        </p:txBody>
      </p:sp>
      <p:pic>
        <p:nvPicPr>
          <p:cNvPr id="5" name="Picture 4"/>
          <p:cNvPicPr>
            <a:picLocks noChangeAspect="1"/>
          </p:cNvPicPr>
          <p:nvPr/>
        </p:nvPicPr>
        <p:blipFill>
          <a:blip r:embed="rId3"/>
          <a:stretch>
            <a:fillRect/>
          </a:stretch>
        </p:blipFill>
        <p:spPr>
          <a:xfrm>
            <a:off x="10110156" y="4557751"/>
            <a:ext cx="1473678" cy="2221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hlinkClick r:id="rId4"/>
          </p:cNvPr>
          <p:cNvPicPr>
            <a:picLocks noChangeAspect="1"/>
          </p:cNvPicPr>
          <p:nvPr/>
        </p:nvPicPr>
        <p:blipFill>
          <a:blip r:embed="rId5"/>
          <a:stretch>
            <a:fillRect/>
          </a:stretch>
        </p:blipFill>
        <p:spPr>
          <a:xfrm>
            <a:off x="8487342" y="288578"/>
            <a:ext cx="3519397" cy="1488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hlinkClick r:id="rId6"/>
          </p:cNvPr>
          <p:cNvPicPr>
            <a:picLocks noChangeAspect="1"/>
          </p:cNvPicPr>
          <p:nvPr/>
        </p:nvPicPr>
        <p:blipFill>
          <a:blip r:embed="rId7"/>
          <a:stretch>
            <a:fillRect/>
          </a:stretch>
        </p:blipFill>
        <p:spPr>
          <a:xfrm>
            <a:off x="6045185" y="4844850"/>
            <a:ext cx="3519397" cy="1843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hlinkClick r:id="rId8"/>
          </p:cNvPr>
          <p:cNvPicPr>
            <a:picLocks noChangeAspect="1"/>
          </p:cNvPicPr>
          <p:nvPr/>
        </p:nvPicPr>
        <p:blipFill rotWithShape="1">
          <a:blip r:embed="rId9"/>
          <a:srcRect b="11636"/>
          <a:stretch/>
        </p:blipFill>
        <p:spPr>
          <a:xfrm>
            <a:off x="260656" y="5630533"/>
            <a:ext cx="5437019" cy="1082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hlinkClick r:id="rId10"/>
          </p:cNvPr>
          <p:cNvPicPr>
            <a:picLocks noChangeAspect="1"/>
          </p:cNvPicPr>
          <p:nvPr/>
        </p:nvPicPr>
        <p:blipFill>
          <a:blip r:embed="rId11"/>
          <a:stretch>
            <a:fillRect/>
          </a:stretch>
        </p:blipFill>
        <p:spPr>
          <a:xfrm>
            <a:off x="5815635" y="1656166"/>
            <a:ext cx="1830391" cy="2852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icture containing text, person&#10;&#10;Description automatically generated">
            <a:extLst>
              <a:ext uri="{FF2B5EF4-FFF2-40B4-BE49-F238E27FC236}">
                <a16:creationId xmlns:a16="http://schemas.microsoft.com/office/drawing/2014/main" id="{CAE9FEE9-0977-41FD-ABDC-D38F8295FC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0519" y="1168849"/>
            <a:ext cx="1606145" cy="2425800"/>
          </a:xfrm>
          <a:prstGeom prst="rect">
            <a:avLst/>
          </a:prstGeom>
          <a:ln w="73025">
            <a:solidFill>
              <a:schemeClr val="bg1"/>
            </a:solidFill>
          </a:ln>
        </p:spPr>
      </p:pic>
      <p:pic>
        <p:nvPicPr>
          <p:cNvPr id="17" name="Picture 16">
            <a:hlinkClick r:id="rId13"/>
            <a:extLst>
              <a:ext uri="{FF2B5EF4-FFF2-40B4-BE49-F238E27FC236}">
                <a16:creationId xmlns:a16="http://schemas.microsoft.com/office/drawing/2014/main" id="{69A77E70-F76B-40F8-9ADE-BAB2CF9C7190}"/>
              </a:ext>
            </a:extLst>
          </p:cNvPr>
          <p:cNvPicPr>
            <a:picLocks noChangeAspect="1"/>
          </p:cNvPicPr>
          <p:nvPr/>
        </p:nvPicPr>
        <p:blipFill>
          <a:blip r:embed="rId14"/>
          <a:stretch>
            <a:fillRect/>
          </a:stretch>
        </p:blipFill>
        <p:spPr>
          <a:xfrm>
            <a:off x="2803460" y="1200714"/>
            <a:ext cx="2476190" cy="1657143"/>
          </a:xfrm>
          <a:prstGeom prst="rect">
            <a:avLst/>
          </a:prstGeom>
        </p:spPr>
      </p:pic>
      <p:pic>
        <p:nvPicPr>
          <p:cNvPr id="1026" name="Picture 2">
            <a:hlinkClick r:id="rId15"/>
            <a:extLst>
              <a:ext uri="{FF2B5EF4-FFF2-40B4-BE49-F238E27FC236}">
                <a16:creationId xmlns:a16="http://schemas.microsoft.com/office/drawing/2014/main" id="{C713A141-9AB2-4CAB-88AC-83A53860A34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68270" y="3150703"/>
            <a:ext cx="2468535" cy="22211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hlinkClick r:id="rId17"/>
            <a:extLst>
              <a:ext uri="{FF2B5EF4-FFF2-40B4-BE49-F238E27FC236}">
                <a16:creationId xmlns:a16="http://schemas.microsoft.com/office/drawing/2014/main" id="{8A168195-4FB1-4991-8117-74406BB96E81}"/>
              </a:ext>
            </a:extLst>
          </p:cNvPr>
          <p:cNvPicPr>
            <a:picLocks noChangeAspect="1"/>
          </p:cNvPicPr>
          <p:nvPr/>
        </p:nvPicPr>
        <p:blipFill>
          <a:blip r:embed="rId18"/>
          <a:stretch>
            <a:fillRect/>
          </a:stretch>
        </p:blipFill>
        <p:spPr>
          <a:xfrm>
            <a:off x="7804883" y="2358954"/>
            <a:ext cx="2474533" cy="1843940"/>
          </a:xfrm>
          <a:prstGeom prst="rect">
            <a:avLst/>
          </a:prstGeom>
        </p:spPr>
      </p:pic>
      <p:pic>
        <p:nvPicPr>
          <p:cNvPr id="22" name="Picture 21">
            <a:hlinkClick r:id="rId19"/>
            <a:extLst>
              <a:ext uri="{FF2B5EF4-FFF2-40B4-BE49-F238E27FC236}">
                <a16:creationId xmlns:a16="http://schemas.microsoft.com/office/drawing/2014/main" id="{F65E0A37-E4BF-4429-B620-F362021A162B}"/>
              </a:ext>
            </a:extLst>
          </p:cNvPr>
          <p:cNvPicPr>
            <a:picLocks noChangeAspect="1"/>
          </p:cNvPicPr>
          <p:nvPr/>
        </p:nvPicPr>
        <p:blipFill>
          <a:blip r:embed="rId20"/>
          <a:stretch>
            <a:fillRect/>
          </a:stretch>
        </p:blipFill>
        <p:spPr>
          <a:xfrm>
            <a:off x="605396" y="3730854"/>
            <a:ext cx="2425333" cy="1787087"/>
          </a:xfrm>
          <a:prstGeom prst="rect">
            <a:avLst/>
          </a:prstGeom>
        </p:spPr>
      </p:pic>
      <p:pic>
        <p:nvPicPr>
          <p:cNvPr id="24" name="Picture 23" descr="Logo, company name&#10;&#10;Description automatically generated">
            <a:extLst>
              <a:ext uri="{FF2B5EF4-FFF2-40B4-BE49-F238E27FC236}">
                <a16:creationId xmlns:a16="http://schemas.microsoft.com/office/drawing/2014/main" id="{889EC30A-5EEA-413D-89C6-EF00E001620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404169" y="2067262"/>
            <a:ext cx="1389844" cy="2223750"/>
          </a:xfrm>
          <a:prstGeom prst="rect">
            <a:avLst/>
          </a:prstGeom>
        </p:spPr>
      </p:pic>
    </p:spTree>
    <p:extLst>
      <p:ext uri="{BB962C8B-B14F-4D97-AF65-F5344CB8AC3E}">
        <p14:creationId xmlns:p14="http://schemas.microsoft.com/office/powerpoint/2010/main" val="34762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5037"/>
          </a:xfrm>
          <a:solidFill>
            <a:srgbClr val="7030A0"/>
          </a:solidFill>
        </p:spPr>
        <p:txBody>
          <a:bodyPr>
            <a:normAutofit/>
          </a:bodyPr>
          <a:lstStyle/>
          <a:p>
            <a:r>
              <a:rPr lang="en-CA" sz="6600" b="1" dirty="0">
                <a:solidFill>
                  <a:schemeClr val="bg1"/>
                </a:solidFill>
                <a:effectLst>
                  <a:outerShdw blurRad="38100" dist="38100" dir="2700000" algn="tl">
                    <a:srgbClr val="000000">
                      <a:alpha val="43137"/>
                    </a:srgbClr>
                  </a:outerShdw>
                </a:effectLst>
              </a:rPr>
              <a:t>AGENDA/ORDRE DU JOUR </a:t>
            </a:r>
          </a:p>
        </p:txBody>
      </p:sp>
      <p:sp>
        <p:nvSpPr>
          <p:cNvPr id="3" name="Subtitle 2"/>
          <p:cNvSpPr>
            <a:spLocks noGrp="1"/>
          </p:cNvSpPr>
          <p:nvPr>
            <p:ph idx="1"/>
          </p:nvPr>
        </p:nvSpPr>
        <p:spPr/>
        <p:txBody>
          <a:bodyPr>
            <a:normAutofit/>
          </a:bodyPr>
          <a:lstStyle/>
          <a:p>
            <a:r>
              <a:rPr lang="en-CA" sz="3600" dirty="0"/>
              <a:t>Rules of engagement / </a:t>
            </a:r>
            <a:r>
              <a:rPr lang="en-CA" sz="3600" dirty="0" err="1"/>
              <a:t>règles</a:t>
            </a:r>
            <a:r>
              <a:rPr lang="en-CA" sz="3600" dirty="0"/>
              <a:t> </a:t>
            </a:r>
            <a:r>
              <a:rPr lang="en-CA" sz="3600" dirty="0" err="1"/>
              <a:t>d’engagement</a:t>
            </a:r>
            <a:endParaRPr lang="en-CA" sz="3600" dirty="0"/>
          </a:p>
          <a:p>
            <a:r>
              <a:rPr lang="en-CA" sz="3600" dirty="0"/>
              <a:t>Racism and its various forms/L</a:t>
            </a:r>
            <a:r>
              <a:rPr lang="fr-FR" sz="3600" dirty="0"/>
              <a:t>e racisme et ses diverses formes</a:t>
            </a:r>
          </a:p>
          <a:p>
            <a:r>
              <a:rPr lang="fr-FR" sz="3600" dirty="0" err="1"/>
              <a:t>Breakouts</a:t>
            </a:r>
            <a:r>
              <a:rPr lang="fr-FR" sz="3600" dirty="0"/>
              <a:t> / séances en petits groupes</a:t>
            </a:r>
            <a:endParaRPr lang="en-CA" sz="3600" dirty="0"/>
          </a:p>
          <a:p>
            <a:pPr lvl="1"/>
            <a:r>
              <a:rPr lang="en-CA" sz="3200" dirty="0"/>
              <a:t>Micro-aggressions / Micro-aggressions</a:t>
            </a:r>
          </a:p>
          <a:p>
            <a:pPr lvl="1"/>
            <a:r>
              <a:rPr lang="en-CA" sz="3200" dirty="0"/>
              <a:t>Allyship / Alliance</a:t>
            </a:r>
          </a:p>
          <a:p>
            <a:r>
              <a:rPr lang="en-CA" sz="3600" dirty="0"/>
              <a:t>Plenary / debrief</a:t>
            </a:r>
          </a:p>
        </p:txBody>
      </p:sp>
    </p:spTree>
    <p:extLst>
      <p:ext uri="{BB962C8B-B14F-4D97-AF65-F5344CB8AC3E}">
        <p14:creationId xmlns:p14="http://schemas.microsoft.com/office/powerpoint/2010/main" val="22251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pic>
        <p:nvPicPr>
          <p:cNvPr id="4" name="2g88Ju6nkcg"/>
          <p:cNvPicPr>
            <a:picLocks noGrp="1" noRot="1" noChangeAspect="1"/>
          </p:cNvPicPr>
          <p:nvPr>
            <p:ph idx="1"/>
            <a:videoFile r:link="rId1"/>
          </p:nvPr>
        </p:nvPicPr>
        <p:blipFill>
          <a:blip r:embed="rId3"/>
          <a:stretch>
            <a:fillRect/>
          </a:stretch>
        </p:blipFill>
        <p:spPr>
          <a:xfrm>
            <a:off x="865809" y="487018"/>
            <a:ext cx="10460382" cy="5883965"/>
          </a:xfrm>
          <a:prstGeom prst="rect">
            <a:avLst/>
          </a:prstGeom>
        </p:spPr>
      </p:pic>
    </p:spTree>
    <p:extLst>
      <p:ext uri="{BB962C8B-B14F-4D97-AF65-F5344CB8AC3E}">
        <p14:creationId xmlns:p14="http://schemas.microsoft.com/office/powerpoint/2010/main" val="347028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4" name="Isosceles Triangle 83">
            <a:extLst>
              <a:ext uri="{FF2B5EF4-FFF2-40B4-BE49-F238E27FC236}">
                <a16:creationId xmlns:a16="http://schemas.microsoft.com/office/drawing/2014/main" id="{5D6FFB8C-43C0-4CD4-A3D5-2AAA84890533}"/>
              </a:ext>
            </a:extLst>
          </p:cNvPr>
          <p:cNvSpPr/>
          <p:nvPr/>
        </p:nvSpPr>
        <p:spPr>
          <a:xfrm rot="14360267">
            <a:off x="8038227" y="1920977"/>
            <a:ext cx="330200" cy="957586"/>
          </a:xfrm>
          <a:prstGeom prst="triangle">
            <a:avLst>
              <a:gd name="adj" fmla="val 705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Isosceles Triangle 81">
            <a:extLst>
              <a:ext uri="{FF2B5EF4-FFF2-40B4-BE49-F238E27FC236}">
                <a16:creationId xmlns:a16="http://schemas.microsoft.com/office/drawing/2014/main" id="{D94DCED0-CED1-4ACE-89F4-C8E7123A95FC}"/>
              </a:ext>
            </a:extLst>
          </p:cNvPr>
          <p:cNvSpPr/>
          <p:nvPr/>
        </p:nvSpPr>
        <p:spPr>
          <a:xfrm rot="17358869">
            <a:off x="7977847" y="4511237"/>
            <a:ext cx="330200" cy="870123"/>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Isosceles Triangle 80">
            <a:extLst>
              <a:ext uri="{FF2B5EF4-FFF2-40B4-BE49-F238E27FC236}">
                <a16:creationId xmlns:a16="http://schemas.microsoft.com/office/drawing/2014/main" id="{72E3224A-48F0-4040-8D92-2C7BE95BB758}"/>
              </a:ext>
            </a:extLst>
          </p:cNvPr>
          <p:cNvSpPr/>
          <p:nvPr/>
        </p:nvSpPr>
        <p:spPr>
          <a:xfrm rot="3964757">
            <a:off x="3884499" y="4511238"/>
            <a:ext cx="330200" cy="870123"/>
          </a:xfrm>
          <a:prstGeom prst="triangle">
            <a:avLst>
              <a:gd name="adj" fmla="val 7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Isosceles Triangle 79">
            <a:extLst>
              <a:ext uri="{FF2B5EF4-FFF2-40B4-BE49-F238E27FC236}">
                <a16:creationId xmlns:a16="http://schemas.microsoft.com/office/drawing/2014/main" id="{58D32251-7912-4CDD-9259-D8AEDE66BEFC}"/>
              </a:ext>
            </a:extLst>
          </p:cNvPr>
          <p:cNvSpPr/>
          <p:nvPr/>
        </p:nvSpPr>
        <p:spPr>
          <a:xfrm rot="5247443">
            <a:off x="3636849" y="3158689"/>
            <a:ext cx="330200" cy="870123"/>
          </a:xfrm>
          <a:prstGeom prst="triangle">
            <a:avLst>
              <a:gd name="adj" fmla="val 7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BD5BBCC8-5D0D-4FD7-A9A5-E5EDAAF07937}"/>
              </a:ext>
            </a:extLst>
          </p:cNvPr>
          <p:cNvSpPr/>
          <p:nvPr/>
        </p:nvSpPr>
        <p:spPr>
          <a:xfrm rot="6556496">
            <a:off x="3873786" y="1826955"/>
            <a:ext cx="330200" cy="856983"/>
          </a:xfrm>
          <a:prstGeom prst="triangle">
            <a:avLst>
              <a:gd name="adj" fmla="val 70581"/>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504DF71-1CBC-47AE-B330-1440CF7E44DE}"/>
              </a:ext>
            </a:extLst>
          </p:cNvPr>
          <p:cNvSpPr/>
          <p:nvPr/>
        </p:nvSpPr>
        <p:spPr>
          <a:xfrm>
            <a:off x="4292600" y="1900388"/>
            <a:ext cx="3416300" cy="3416300"/>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3821C87F-D089-4900-9B9E-D7920FDFDCAE}"/>
              </a:ext>
            </a:extLst>
          </p:cNvPr>
          <p:cNvSpPr/>
          <p:nvPr/>
        </p:nvSpPr>
        <p:spPr>
          <a:xfrm>
            <a:off x="823140" y="2996888"/>
            <a:ext cx="2686050" cy="12553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ED2CA71B-2ACA-4DEE-95FD-5C8AA6931574}"/>
              </a:ext>
            </a:extLst>
          </p:cNvPr>
          <p:cNvSpPr/>
          <p:nvPr/>
        </p:nvSpPr>
        <p:spPr>
          <a:xfrm>
            <a:off x="1092200" y="4582585"/>
            <a:ext cx="2686050" cy="125538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99F2D68C-917F-4D0C-8E8B-8B0D0321F1DF}"/>
              </a:ext>
            </a:extLst>
          </p:cNvPr>
          <p:cNvSpPr/>
          <p:nvPr/>
        </p:nvSpPr>
        <p:spPr>
          <a:xfrm>
            <a:off x="1092200" y="1404308"/>
            <a:ext cx="2686050" cy="1255384"/>
          </a:xfrm>
          <a:prstGeom prst="roundRect">
            <a:avLst>
              <a:gd name="adj" fmla="val 50000"/>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F53DB4E-EEF6-4BF5-AB65-BF3F01695DC5}"/>
              </a:ext>
            </a:extLst>
          </p:cNvPr>
          <p:cNvSpPr/>
          <p:nvPr/>
        </p:nvSpPr>
        <p:spPr>
          <a:xfrm>
            <a:off x="4610100" y="2208842"/>
            <a:ext cx="2781300" cy="2781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F0F7D4B2-5C42-4B8D-9B44-D6FFCE779411}"/>
              </a:ext>
            </a:extLst>
          </p:cNvPr>
          <p:cNvSpPr/>
          <p:nvPr/>
        </p:nvSpPr>
        <p:spPr>
          <a:xfrm>
            <a:off x="8502650" y="1404308"/>
            <a:ext cx="2686050" cy="125538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AA9A457-8529-486D-B09C-806683258232}"/>
              </a:ext>
            </a:extLst>
          </p:cNvPr>
          <p:cNvSpPr/>
          <p:nvPr/>
        </p:nvSpPr>
        <p:spPr>
          <a:xfrm>
            <a:off x="8682810" y="2980846"/>
            <a:ext cx="2686050" cy="125538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0768B0DB-591D-4FB9-AC66-5AA722E48553}"/>
              </a:ext>
            </a:extLst>
          </p:cNvPr>
          <p:cNvSpPr/>
          <p:nvPr/>
        </p:nvSpPr>
        <p:spPr>
          <a:xfrm>
            <a:off x="8502650" y="4582585"/>
            <a:ext cx="2686049" cy="125538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8DC2CBB4-83C8-4663-8CE9-A945B2A34681}"/>
              </a:ext>
            </a:extLst>
          </p:cNvPr>
          <p:cNvSpPr txBox="1"/>
          <p:nvPr/>
        </p:nvSpPr>
        <p:spPr>
          <a:xfrm>
            <a:off x="1361197" y="4631370"/>
            <a:ext cx="2218716"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I’m tired of explaining, they just don’t get</a:t>
            </a:r>
            <a:r>
              <a:rPr kumimoji="0" lang="en-US" sz="2100" b="0" i="0" u="none" strike="noStrike" kern="1200" cap="none" spc="0" normalizeH="0" noProof="0" dirty="0">
                <a:ln>
                  <a:noFill/>
                </a:ln>
                <a:solidFill>
                  <a:srgbClr val="FFFFFF"/>
                </a:solidFill>
                <a:effectLst/>
                <a:uLnTx/>
                <a:uFillTx/>
                <a:latin typeface="Open Sans" panose="020B0606030504020204" pitchFamily="34" charset="0"/>
                <a:ea typeface="+mn-ea"/>
                <a:cs typeface="+mn-cs"/>
              </a:rPr>
              <a:t> it</a:t>
            </a:r>
            <a:endParaRPr kumimoji="0" lang="en-GB" sz="21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1" name="TextBox 70">
            <a:extLst>
              <a:ext uri="{FF2B5EF4-FFF2-40B4-BE49-F238E27FC236}">
                <a16:creationId xmlns:a16="http://schemas.microsoft.com/office/drawing/2014/main" id="{3AB0BC29-3C86-436A-BA37-871EAACC46D1}"/>
              </a:ext>
            </a:extLst>
          </p:cNvPr>
          <p:cNvSpPr txBox="1"/>
          <p:nvPr/>
        </p:nvSpPr>
        <p:spPr>
          <a:xfrm>
            <a:off x="1389576" y="3378305"/>
            <a:ext cx="2067007"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Open Sans" panose="020B0606030504020204" pitchFamily="34" charset="0"/>
              </a:rPr>
              <a:t>No one</a:t>
            </a:r>
            <a:r>
              <a:rPr kumimoji="0" lang="en-US" sz="2200" b="0" i="0" u="none" strike="noStrike" kern="1200" cap="none" spc="0" normalizeH="0" noProof="0" dirty="0">
                <a:ln>
                  <a:noFill/>
                </a:ln>
                <a:solidFill>
                  <a:srgbClr val="FFFFFF"/>
                </a:solidFill>
                <a:effectLst/>
                <a:uLnTx/>
                <a:uFillTx/>
                <a:latin typeface="Open Sans" panose="020B0606030504020204" pitchFamily="34" charset="0"/>
              </a:rPr>
              <a:t> cares</a:t>
            </a:r>
            <a:endParaRPr kumimoji="0" lang="en-GB" sz="2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3" name="TextBox 72">
            <a:extLst>
              <a:ext uri="{FF2B5EF4-FFF2-40B4-BE49-F238E27FC236}">
                <a16:creationId xmlns:a16="http://schemas.microsoft.com/office/drawing/2014/main" id="{548DCDA7-1221-4F37-B307-D66695EC57DF}"/>
              </a:ext>
            </a:extLst>
          </p:cNvPr>
          <p:cNvSpPr txBox="1"/>
          <p:nvPr/>
        </p:nvSpPr>
        <p:spPr>
          <a:xfrm>
            <a:off x="8720909" y="1525973"/>
            <a:ext cx="2274647" cy="1107996"/>
          </a:xfrm>
          <a:prstGeom prst="rect">
            <a:avLst/>
          </a:prstGeom>
          <a:noFill/>
        </p:spPr>
        <p:txBody>
          <a:bodyPr wrap="square" rtlCol="0">
            <a:spAutoFit/>
          </a:bodyPr>
          <a:lstStyle/>
          <a:p>
            <a:pPr lvl="0" algn="ctr">
              <a:defRPr/>
            </a:pPr>
            <a:r>
              <a:rPr lang="en-US" sz="2200" dirty="0">
                <a:solidFill>
                  <a:srgbClr val="FFFFFF"/>
                </a:solidFill>
                <a:latin typeface="Open Sans" panose="020B0606030504020204" pitchFamily="34" charset="0"/>
              </a:rPr>
              <a:t>I don’t want to say the wrong thing</a:t>
            </a:r>
            <a:endParaRPr lang="en-GB" sz="22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74" name="TextBox 73">
            <a:extLst>
              <a:ext uri="{FF2B5EF4-FFF2-40B4-BE49-F238E27FC236}">
                <a16:creationId xmlns:a16="http://schemas.microsoft.com/office/drawing/2014/main" id="{42D56978-6706-4B76-ADC3-CCB84BA10F0C}"/>
              </a:ext>
            </a:extLst>
          </p:cNvPr>
          <p:cNvSpPr txBox="1"/>
          <p:nvPr/>
        </p:nvSpPr>
        <p:spPr>
          <a:xfrm>
            <a:off x="8856620" y="3125938"/>
            <a:ext cx="237652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Le </a:t>
            </a:r>
            <a:r>
              <a:rPr kumimoji="0" lang="en-US" sz="22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racisme</a:t>
            </a:r>
            <a:r>
              <a:rPr kumimoji="0" lang="en-US" sz="22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r>
              <a:rPr kumimoji="0" lang="en-US" sz="22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n’est</a:t>
            </a:r>
            <a:r>
              <a:rPr kumimoji="0" lang="en-US" sz="22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pas un </a:t>
            </a:r>
            <a:r>
              <a:rPr kumimoji="0" lang="en-US" sz="22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problème</a:t>
            </a:r>
            <a:r>
              <a:rPr kumimoji="0" lang="en-US" sz="2200" b="0" i="0" u="none" strike="noStrike" kern="1200" cap="none" spc="0" normalizeH="0" noProof="0" dirty="0">
                <a:ln>
                  <a:noFill/>
                </a:ln>
                <a:solidFill>
                  <a:srgbClr val="FFFFFF"/>
                </a:solidFill>
                <a:effectLst/>
                <a:uLnTx/>
                <a:uFillTx/>
                <a:latin typeface="Open Sans" panose="020B0606030504020204" pitchFamily="34" charset="0"/>
                <a:ea typeface="+mn-ea"/>
                <a:cs typeface="+mn-cs"/>
              </a:rPr>
              <a:t> </a:t>
            </a:r>
            <a:r>
              <a:rPr kumimoji="0" lang="en-US" sz="2200" b="0" i="0" u="none" strike="noStrike" kern="1200" cap="none" spc="0" normalizeH="0" noProof="0" dirty="0" err="1">
                <a:ln>
                  <a:noFill/>
                </a:ln>
                <a:solidFill>
                  <a:srgbClr val="FFFFFF"/>
                </a:solidFill>
                <a:effectLst/>
                <a:uLnTx/>
                <a:uFillTx/>
                <a:latin typeface="Open Sans" panose="020B0606030504020204" pitchFamily="34" charset="0"/>
                <a:ea typeface="+mn-ea"/>
                <a:cs typeface="+mn-cs"/>
              </a:rPr>
              <a:t>içi</a:t>
            </a:r>
            <a:endParaRPr kumimoji="0" lang="en-GB" sz="2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5" name="TextBox 74">
            <a:extLst>
              <a:ext uri="{FF2B5EF4-FFF2-40B4-BE49-F238E27FC236}">
                <a16:creationId xmlns:a16="http://schemas.microsoft.com/office/drawing/2014/main" id="{392AE5F8-6D59-40E0-97B0-C1CD013DDDCE}"/>
              </a:ext>
            </a:extLst>
          </p:cNvPr>
          <p:cNvSpPr txBox="1"/>
          <p:nvPr/>
        </p:nvSpPr>
        <p:spPr>
          <a:xfrm>
            <a:off x="8928549" y="4684251"/>
            <a:ext cx="206700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No one wants to be controversial</a:t>
            </a:r>
            <a:endParaRPr kumimoji="0" lang="en-GB" sz="2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83" name="Isosceles Triangle 82">
            <a:extLst>
              <a:ext uri="{FF2B5EF4-FFF2-40B4-BE49-F238E27FC236}">
                <a16:creationId xmlns:a16="http://schemas.microsoft.com/office/drawing/2014/main" id="{74679F57-1F08-46E3-B260-02B357B1EF27}"/>
              </a:ext>
            </a:extLst>
          </p:cNvPr>
          <p:cNvSpPr/>
          <p:nvPr/>
        </p:nvSpPr>
        <p:spPr>
          <a:xfrm rot="16200000">
            <a:off x="8106714" y="3159182"/>
            <a:ext cx="330200" cy="898190"/>
          </a:xfrm>
          <a:prstGeom prst="triangle">
            <a:avLst>
              <a:gd name="adj" fmla="val 705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63592DE-3E9E-477A-AE77-DF95203C0AF4}"/>
              </a:ext>
            </a:extLst>
          </p:cNvPr>
          <p:cNvSpPr txBox="1"/>
          <p:nvPr/>
        </p:nvSpPr>
        <p:spPr>
          <a:xfrm>
            <a:off x="0" y="332050"/>
            <a:ext cx="12267445" cy="677108"/>
          </a:xfrm>
          <a:prstGeom prst="rect">
            <a:avLst/>
          </a:prstGeom>
          <a:noFill/>
        </p:spPr>
        <p:txBody>
          <a:bodyPr wrap="square" rtlCol="0">
            <a:spAutoFit/>
          </a:bodyPr>
          <a:lstStyle/>
          <a:p>
            <a:pPr lvl="0" algn="ctr">
              <a:defRPr/>
            </a:pPr>
            <a:r>
              <a:rPr kumimoji="0" lang="en-US" sz="3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SILENCE HAS</a:t>
            </a:r>
            <a:r>
              <a:rPr kumimoji="0" lang="en-US" sz="3800" b="0" i="0" u="none" strike="noStrike" kern="1200" cap="none" spc="0" normalizeH="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 A MEANING </a:t>
            </a:r>
            <a:r>
              <a:rPr lang="en-US" sz="3800" dirty="0">
                <a:solidFill>
                  <a:srgbClr val="FFFFFF"/>
                </a:solidFill>
                <a:latin typeface="Noto Sans" panose="020B0502040504020204" pitchFamily="34"/>
                <a:ea typeface="Noto Sans" panose="020B0502040504020204" pitchFamily="34"/>
                <a:cs typeface="Noto Sans" panose="020B0502040504020204" pitchFamily="34"/>
                <a:sym typeface="Symbol" panose="05050102010706020507" pitchFamily="18" charset="2"/>
              </a:rPr>
              <a:t>LE SILENCE A UN SENS</a:t>
            </a:r>
            <a:endParaRPr kumimoji="0" lang="en-US" sz="3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7" name="TextBox 26">
            <a:extLst>
              <a:ext uri="{FF2B5EF4-FFF2-40B4-BE49-F238E27FC236}">
                <a16:creationId xmlns:a16="http://schemas.microsoft.com/office/drawing/2014/main" id="{750AD01D-4CD0-4E97-86C6-9210FF300D58}"/>
              </a:ext>
            </a:extLst>
          </p:cNvPr>
          <p:cNvSpPr txBox="1"/>
          <p:nvPr/>
        </p:nvSpPr>
        <p:spPr>
          <a:xfrm>
            <a:off x="1162495" y="1699188"/>
            <a:ext cx="252116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Je ne </a:t>
            </a:r>
            <a:r>
              <a:rPr kumimoji="0" lang="en-US" sz="2200" b="0" i="0" u="none" strike="noStrike" kern="1200" cap="none" spc="0" normalizeH="0" baseline="0" noProof="0" dirty="0" err="1">
                <a:ln>
                  <a:noFill/>
                </a:ln>
                <a:solidFill>
                  <a:schemeClr val="bg1"/>
                </a:solidFill>
                <a:effectLst/>
                <a:uLnTx/>
                <a:uFillTx/>
                <a:latin typeface="Open Sans" panose="020B0606030504020204" pitchFamily="34" charset="0"/>
                <a:ea typeface="+mn-ea"/>
                <a:cs typeface="+mn-cs"/>
              </a:rPr>
              <a:t>suis</a:t>
            </a:r>
            <a:r>
              <a:rPr kumimoji="0" lang="en-US" sz="22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 pas </a:t>
            </a:r>
            <a:r>
              <a:rPr kumimoji="0" lang="en-US" sz="2200" b="0" i="0" u="none" strike="noStrike" kern="1200" cap="none" spc="0" normalizeH="0" baseline="0" noProof="0" dirty="0" err="1">
                <a:ln>
                  <a:noFill/>
                </a:ln>
                <a:solidFill>
                  <a:schemeClr val="bg1"/>
                </a:solidFill>
                <a:effectLst/>
                <a:uLnTx/>
                <a:uFillTx/>
                <a:latin typeface="Open Sans" panose="020B0606030504020204" pitchFamily="34" charset="0"/>
              </a:rPr>
              <a:t>surpris</a:t>
            </a:r>
            <a:endParaRPr kumimoji="0" lang="en-GB" sz="2200" b="0"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 name="TextBox 4"/>
          <p:cNvSpPr txBox="1"/>
          <p:nvPr/>
        </p:nvSpPr>
        <p:spPr>
          <a:xfrm>
            <a:off x="4850127" y="2957475"/>
            <a:ext cx="2389778" cy="430887"/>
          </a:xfrm>
          <a:prstGeom prst="rect">
            <a:avLst/>
          </a:prstGeom>
          <a:noFill/>
        </p:spPr>
        <p:txBody>
          <a:bodyPr wrap="square" rtlCol="0">
            <a:spAutoFit/>
          </a:bodyPr>
          <a:lstStyle/>
          <a:p>
            <a:pPr algn="ctr"/>
            <a:r>
              <a:rPr lang="fr-CA" sz="2200" dirty="0">
                <a:solidFill>
                  <a:schemeClr val="bg1"/>
                </a:solidFill>
                <a:latin typeface="Open Sans" panose="020B0606030504020204"/>
              </a:rPr>
              <a:t>HOW DO YOU FEEL?</a:t>
            </a:r>
          </a:p>
        </p:txBody>
      </p:sp>
      <p:sp>
        <p:nvSpPr>
          <p:cNvPr id="30" name="TextBox 29"/>
          <p:cNvSpPr txBox="1"/>
          <p:nvPr/>
        </p:nvSpPr>
        <p:spPr>
          <a:xfrm>
            <a:off x="4801459" y="3696810"/>
            <a:ext cx="2487115" cy="769441"/>
          </a:xfrm>
          <a:prstGeom prst="rect">
            <a:avLst/>
          </a:prstGeom>
          <a:noFill/>
        </p:spPr>
        <p:txBody>
          <a:bodyPr wrap="square" rtlCol="0">
            <a:spAutoFit/>
          </a:bodyPr>
          <a:lstStyle/>
          <a:p>
            <a:pPr algn="ctr"/>
            <a:r>
              <a:rPr lang="fr-CA" sz="2200" dirty="0">
                <a:solidFill>
                  <a:schemeClr val="bg1"/>
                </a:solidFill>
                <a:latin typeface="Open Sans" panose="020B0606030504020204"/>
              </a:rPr>
              <a:t>COMMENT VOUS </a:t>
            </a:r>
          </a:p>
          <a:p>
            <a:pPr algn="ctr"/>
            <a:r>
              <a:rPr lang="fr-CA" sz="2200" dirty="0">
                <a:solidFill>
                  <a:schemeClr val="bg1"/>
                </a:solidFill>
                <a:latin typeface="Open Sans" panose="020B0606030504020204"/>
              </a:rPr>
              <a:t>SENTEZ-VOUS?</a:t>
            </a:r>
            <a:endParaRPr lang="en-CA" sz="2200" dirty="0">
              <a:solidFill>
                <a:schemeClr val="bg1"/>
              </a:solidFill>
              <a:latin typeface="Open Sans" panose="020B0606030504020204"/>
            </a:endParaRPr>
          </a:p>
        </p:txBody>
      </p:sp>
      <p:cxnSp>
        <p:nvCxnSpPr>
          <p:cNvPr id="12" name="Straight Connector 11"/>
          <p:cNvCxnSpPr/>
          <p:nvPr/>
        </p:nvCxnSpPr>
        <p:spPr>
          <a:xfrm>
            <a:off x="4985470" y="3593749"/>
            <a:ext cx="20305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04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0FEB-4DCE-4084-B036-D7F0967FF231}"/>
              </a:ext>
            </a:extLst>
          </p:cNvPr>
          <p:cNvSpPr>
            <a:spLocks noGrp="1"/>
          </p:cNvSpPr>
          <p:nvPr>
            <p:ph type="title"/>
          </p:nvPr>
        </p:nvSpPr>
        <p:spPr>
          <a:xfrm>
            <a:off x="524256" y="491260"/>
            <a:ext cx="11203456" cy="1625210"/>
          </a:xfrm>
          <a:solidFill>
            <a:srgbClr val="7030A0"/>
          </a:solidFill>
        </p:spPr>
        <p:txBody>
          <a:bodyPr vert="horz" lIns="91440" tIns="45720" rIns="91440" bIns="45720" rtlCol="0" anchor="ctr">
            <a:normAutofit/>
          </a:bodyPr>
          <a:lstStyle/>
          <a:p>
            <a:r>
              <a:rPr lang="en-US" sz="4400" b="1" dirty="0">
                <a:solidFill>
                  <a:srgbClr val="FFFFFF"/>
                </a:solidFill>
                <a:effectLst>
                  <a:outerShdw blurRad="38100" dist="38100" dir="2700000" algn="tl">
                    <a:srgbClr val="000000">
                      <a:alpha val="43137"/>
                    </a:srgbClr>
                  </a:outerShdw>
                </a:effectLst>
              </a:rPr>
              <a:t>Rules of engagement / </a:t>
            </a:r>
            <a:r>
              <a:rPr lang="en-US" sz="4400" b="1" dirty="0" err="1">
                <a:solidFill>
                  <a:srgbClr val="FFFFFF"/>
                </a:solidFill>
                <a:effectLst>
                  <a:outerShdw blurRad="38100" dist="38100" dir="2700000" algn="tl">
                    <a:srgbClr val="000000">
                      <a:alpha val="43137"/>
                    </a:srgbClr>
                  </a:outerShdw>
                </a:effectLst>
              </a:rPr>
              <a:t>règles</a:t>
            </a:r>
            <a:r>
              <a:rPr lang="en-US" sz="4400" b="1" dirty="0">
                <a:solidFill>
                  <a:srgbClr val="FFFFFF"/>
                </a:solidFill>
                <a:effectLst>
                  <a:outerShdw blurRad="38100" dist="38100" dir="2700000" algn="tl">
                    <a:srgbClr val="000000">
                      <a:alpha val="43137"/>
                    </a:srgbClr>
                  </a:outerShdw>
                </a:effectLst>
              </a:rPr>
              <a:t> </a:t>
            </a:r>
            <a:r>
              <a:rPr lang="en-US" sz="4400" b="1" dirty="0" err="1">
                <a:solidFill>
                  <a:srgbClr val="FFFFFF"/>
                </a:solidFill>
                <a:effectLst>
                  <a:outerShdw blurRad="38100" dist="38100" dir="2700000" algn="tl">
                    <a:srgbClr val="000000">
                      <a:alpha val="43137"/>
                    </a:srgbClr>
                  </a:outerShdw>
                </a:effectLst>
              </a:rPr>
              <a:t>d’engagement</a:t>
            </a:r>
            <a:endParaRPr lang="en-US" sz="4400" b="1" dirty="0">
              <a:solidFill>
                <a:srgbClr val="FFFFFF"/>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3FD32CF8-6D7B-4019-BF0D-B233428C411C}"/>
              </a:ext>
            </a:extLst>
          </p:cNvPr>
          <p:cNvSpPr>
            <a:spLocks noGrp="1"/>
          </p:cNvSpPr>
          <p:nvPr>
            <p:ph idx="1"/>
          </p:nvPr>
        </p:nvSpPr>
        <p:spPr>
          <a:xfrm>
            <a:off x="524256" y="2394488"/>
            <a:ext cx="11203456" cy="3868089"/>
          </a:xfrm>
          <a:solidFill>
            <a:schemeClr val="bg1">
              <a:lumMod val="50000"/>
            </a:schemeClr>
          </a:solidFill>
        </p:spPr>
        <p:txBody>
          <a:bodyPr vert="horz" lIns="91440" tIns="45720" rIns="91440" bIns="45720" rtlCol="0" anchor="ctr">
            <a:normAutofit fontScale="77500" lnSpcReduction="20000"/>
          </a:bodyPr>
          <a:lstStyle/>
          <a:p>
            <a:endParaRPr lang="en-US" sz="3400" dirty="0">
              <a:solidFill>
                <a:srgbClr val="FFFFFF"/>
              </a:solidFill>
            </a:endParaRPr>
          </a:p>
          <a:p>
            <a:r>
              <a:rPr lang="en-US" sz="3400" dirty="0">
                <a:solidFill>
                  <a:srgbClr val="FFFFFF"/>
                </a:solidFill>
              </a:rPr>
              <a:t>Recognize and value others’ experiences/</a:t>
            </a:r>
            <a:r>
              <a:rPr lang="en-US" sz="3400" dirty="0" err="1">
                <a:solidFill>
                  <a:srgbClr val="FFFFFF"/>
                </a:solidFill>
              </a:rPr>
              <a:t>Reconnaître</a:t>
            </a:r>
            <a:r>
              <a:rPr lang="en-US" sz="3400" dirty="0">
                <a:solidFill>
                  <a:srgbClr val="FFFFFF"/>
                </a:solidFill>
              </a:rPr>
              <a:t> et </a:t>
            </a:r>
            <a:r>
              <a:rPr lang="en-US" sz="3400" dirty="0" err="1">
                <a:solidFill>
                  <a:srgbClr val="FFFFFF"/>
                </a:solidFill>
              </a:rPr>
              <a:t>valoriser</a:t>
            </a:r>
            <a:r>
              <a:rPr lang="en-US" sz="3400" dirty="0">
                <a:solidFill>
                  <a:srgbClr val="FFFFFF"/>
                </a:solidFill>
              </a:rPr>
              <a:t> les </a:t>
            </a:r>
            <a:r>
              <a:rPr lang="en-US" sz="3400" dirty="0" err="1">
                <a:solidFill>
                  <a:srgbClr val="FFFFFF"/>
                </a:solidFill>
              </a:rPr>
              <a:t>expériences</a:t>
            </a:r>
            <a:r>
              <a:rPr lang="en-US" sz="3400" dirty="0">
                <a:solidFill>
                  <a:srgbClr val="FFFFFF"/>
                </a:solidFill>
              </a:rPr>
              <a:t> des </a:t>
            </a:r>
            <a:r>
              <a:rPr lang="en-US" sz="3400" dirty="0" err="1">
                <a:solidFill>
                  <a:srgbClr val="FFFFFF"/>
                </a:solidFill>
              </a:rPr>
              <a:t>autres</a:t>
            </a:r>
            <a:r>
              <a:rPr lang="en-US" sz="3400" dirty="0">
                <a:solidFill>
                  <a:srgbClr val="FFFFFF"/>
                </a:solidFill>
              </a:rPr>
              <a:t>.</a:t>
            </a:r>
          </a:p>
          <a:p>
            <a:r>
              <a:rPr lang="en-US" sz="3400" dirty="0">
                <a:solidFill>
                  <a:srgbClr val="FFFFFF"/>
                </a:solidFill>
              </a:rPr>
              <a:t>Assume positive intent/</a:t>
            </a:r>
            <a:r>
              <a:rPr lang="en-US" sz="3400" dirty="0" err="1">
                <a:solidFill>
                  <a:srgbClr val="FFFFFF"/>
                </a:solidFill>
              </a:rPr>
              <a:t>Supposons</a:t>
            </a:r>
            <a:r>
              <a:rPr lang="en-US" sz="3400" dirty="0">
                <a:solidFill>
                  <a:srgbClr val="FFFFFF"/>
                </a:solidFill>
              </a:rPr>
              <a:t> </a:t>
            </a:r>
            <a:r>
              <a:rPr lang="en-US" sz="3400" dirty="0" err="1">
                <a:solidFill>
                  <a:srgbClr val="FFFFFF"/>
                </a:solidFill>
              </a:rPr>
              <a:t>une</a:t>
            </a:r>
            <a:r>
              <a:rPr lang="en-US" sz="3400" dirty="0">
                <a:solidFill>
                  <a:srgbClr val="FFFFFF"/>
                </a:solidFill>
              </a:rPr>
              <a:t> intention positive. </a:t>
            </a:r>
          </a:p>
          <a:p>
            <a:r>
              <a:rPr lang="en-US" sz="3400" dirty="0">
                <a:solidFill>
                  <a:srgbClr val="FFFFFF"/>
                </a:solidFill>
              </a:rPr>
              <a:t>Listen to understand, not to respond/</a:t>
            </a:r>
            <a:r>
              <a:rPr lang="en-US" sz="3400" dirty="0" err="1">
                <a:solidFill>
                  <a:srgbClr val="FFFFFF"/>
                </a:solidFill>
              </a:rPr>
              <a:t>Écouter</a:t>
            </a:r>
            <a:r>
              <a:rPr lang="en-US" sz="3400" dirty="0">
                <a:solidFill>
                  <a:srgbClr val="FFFFFF"/>
                </a:solidFill>
              </a:rPr>
              <a:t> pour </a:t>
            </a:r>
            <a:r>
              <a:rPr lang="en-US" sz="3400" dirty="0" err="1">
                <a:solidFill>
                  <a:srgbClr val="FFFFFF"/>
                </a:solidFill>
              </a:rPr>
              <a:t>comprendre</a:t>
            </a:r>
            <a:r>
              <a:rPr lang="en-US" sz="3400" dirty="0">
                <a:solidFill>
                  <a:srgbClr val="FFFFFF"/>
                </a:solidFill>
              </a:rPr>
              <a:t> et non pour </a:t>
            </a:r>
            <a:r>
              <a:rPr lang="en-US" sz="3400" dirty="0" err="1">
                <a:solidFill>
                  <a:srgbClr val="FFFFFF"/>
                </a:solidFill>
              </a:rPr>
              <a:t>répondre</a:t>
            </a:r>
            <a:r>
              <a:rPr lang="en-US" sz="3400" dirty="0">
                <a:solidFill>
                  <a:srgbClr val="FFFFFF"/>
                </a:solidFill>
              </a:rPr>
              <a:t>. </a:t>
            </a:r>
          </a:p>
          <a:p>
            <a:r>
              <a:rPr lang="en-US" sz="3400" dirty="0">
                <a:solidFill>
                  <a:srgbClr val="FFFFFF"/>
                </a:solidFill>
              </a:rPr>
              <a:t>Be mindful of language used and its potential impact/</a:t>
            </a:r>
            <a:r>
              <a:rPr lang="en-US" sz="3400" dirty="0" err="1">
                <a:solidFill>
                  <a:srgbClr val="FFFFFF"/>
                </a:solidFill>
              </a:rPr>
              <a:t>Être</a:t>
            </a:r>
            <a:r>
              <a:rPr lang="en-US" sz="3400" dirty="0">
                <a:solidFill>
                  <a:srgbClr val="FFFFFF"/>
                </a:solidFill>
              </a:rPr>
              <a:t> conscient du </a:t>
            </a:r>
            <a:r>
              <a:rPr lang="en-US" sz="3400" dirty="0" err="1">
                <a:solidFill>
                  <a:srgbClr val="FFFFFF"/>
                </a:solidFill>
              </a:rPr>
              <a:t>langage</a:t>
            </a:r>
            <a:r>
              <a:rPr lang="en-US" sz="3400" dirty="0">
                <a:solidFill>
                  <a:srgbClr val="FFFFFF"/>
                </a:solidFill>
              </a:rPr>
              <a:t> </a:t>
            </a:r>
            <a:r>
              <a:rPr lang="en-US" sz="3400" dirty="0" err="1">
                <a:solidFill>
                  <a:srgbClr val="FFFFFF"/>
                </a:solidFill>
              </a:rPr>
              <a:t>utilisé</a:t>
            </a:r>
            <a:r>
              <a:rPr lang="en-US" sz="3400" dirty="0">
                <a:solidFill>
                  <a:srgbClr val="FFFFFF"/>
                </a:solidFill>
              </a:rPr>
              <a:t> et de son impact </a:t>
            </a:r>
            <a:r>
              <a:rPr lang="en-US" sz="3400" dirty="0" err="1">
                <a:solidFill>
                  <a:srgbClr val="FFFFFF"/>
                </a:solidFill>
              </a:rPr>
              <a:t>potentiel</a:t>
            </a:r>
            <a:r>
              <a:rPr lang="en-US" sz="3400" dirty="0">
                <a:solidFill>
                  <a:srgbClr val="FFFFFF"/>
                </a:solidFill>
              </a:rPr>
              <a:t>.</a:t>
            </a:r>
          </a:p>
          <a:p>
            <a:pPr lvl="0"/>
            <a:r>
              <a:rPr lang="en-US" sz="3400" dirty="0">
                <a:solidFill>
                  <a:srgbClr val="FFFFFF"/>
                </a:solidFill>
              </a:rPr>
              <a:t>Challenge ideas, not people/</a:t>
            </a:r>
            <a:r>
              <a:rPr lang="en-US" sz="3400" dirty="0" err="1">
                <a:solidFill>
                  <a:srgbClr val="FFFFFF"/>
                </a:solidFill>
              </a:rPr>
              <a:t>Défiez</a:t>
            </a:r>
            <a:r>
              <a:rPr lang="en-US" sz="3400" dirty="0">
                <a:solidFill>
                  <a:srgbClr val="FFFFFF"/>
                </a:solidFill>
              </a:rPr>
              <a:t> les </a:t>
            </a:r>
            <a:r>
              <a:rPr lang="en-US" sz="3400" dirty="0" err="1">
                <a:solidFill>
                  <a:srgbClr val="FFFFFF"/>
                </a:solidFill>
              </a:rPr>
              <a:t>idées</a:t>
            </a:r>
            <a:r>
              <a:rPr lang="en-US" sz="3400" dirty="0">
                <a:solidFill>
                  <a:srgbClr val="FFFFFF"/>
                </a:solidFill>
              </a:rPr>
              <a:t> et non les gens.</a:t>
            </a:r>
          </a:p>
          <a:p>
            <a:pPr lvl="0"/>
            <a:r>
              <a:rPr lang="en-US" sz="3400" dirty="0">
                <a:solidFill>
                  <a:srgbClr val="FFFFFF"/>
                </a:solidFill>
              </a:rPr>
              <a:t>Be open-minded/</a:t>
            </a:r>
            <a:r>
              <a:rPr lang="en-US" sz="3400" dirty="0" err="1">
                <a:solidFill>
                  <a:srgbClr val="FFFFFF"/>
                </a:solidFill>
              </a:rPr>
              <a:t>Être</a:t>
            </a:r>
            <a:r>
              <a:rPr lang="en-US" sz="3400" dirty="0">
                <a:solidFill>
                  <a:srgbClr val="FFFFFF"/>
                </a:solidFill>
              </a:rPr>
              <a:t> </a:t>
            </a:r>
            <a:r>
              <a:rPr lang="en-US" sz="3400" dirty="0" err="1">
                <a:solidFill>
                  <a:srgbClr val="FFFFFF"/>
                </a:solidFill>
              </a:rPr>
              <a:t>ouvert</a:t>
            </a:r>
            <a:r>
              <a:rPr lang="en-US" sz="3400" dirty="0">
                <a:solidFill>
                  <a:srgbClr val="FFFFFF"/>
                </a:solidFill>
              </a:rPr>
              <a:t> d'esprit.</a:t>
            </a:r>
          </a:p>
          <a:p>
            <a:pPr lvl="0"/>
            <a:endParaRPr lang="en-US" sz="1600" dirty="0">
              <a:solidFill>
                <a:srgbClr val="FFFFFF"/>
              </a:solidFill>
            </a:endParaRPr>
          </a:p>
        </p:txBody>
      </p:sp>
      <p:sp>
        <p:nvSpPr>
          <p:cNvPr id="11" name="TextBox 10">
            <a:extLst>
              <a:ext uri="{FF2B5EF4-FFF2-40B4-BE49-F238E27FC236}">
                <a16:creationId xmlns:a16="http://schemas.microsoft.com/office/drawing/2014/main" id="{7A3FADFF-A347-4608-AAFB-F22DCBCF3DB8}"/>
              </a:ext>
            </a:extLst>
          </p:cNvPr>
          <p:cNvSpPr txBox="1"/>
          <p:nvPr/>
        </p:nvSpPr>
        <p:spPr>
          <a:xfrm>
            <a:off x="427439" y="6355929"/>
            <a:ext cx="5054600" cy="369332"/>
          </a:xfrm>
          <a:prstGeom prst="rect">
            <a:avLst/>
          </a:prstGeom>
          <a:noFill/>
        </p:spPr>
        <p:txBody>
          <a:bodyPr wrap="square" rtlCol="0">
            <a:spAutoFit/>
          </a:bodyPr>
          <a:lstStyle/>
          <a:p>
            <a:pPr>
              <a:spcAft>
                <a:spcPts val="600"/>
              </a:spcAft>
            </a:pPr>
            <a:r>
              <a:rPr lang="en-CA" dirty="0">
                <a:hlinkClick r:id="rId3"/>
              </a:rPr>
              <a:t>Canadian Centre for Diversity and Inclusion</a:t>
            </a:r>
            <a:endParaRPr lang="en-CA" dirty="0"/>
          </a:p>
        </p:txBody>
      </p:sp>
    </p:spTree>
    <p:extLst>
      <p:ext uri="{BB962C8B-B14F-4D97-AF65-F5344CB8AC3E}">
        <p14:creationId xmlns:p14="http://schemas.microsoft.com/office/powerpoint/2010/main" val="241218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35333E-1176-4FAE-BC11-4469F2021B7B}"/>
              </a:ext>
            </a:extLst>
          </p:cNvPr>
          <p:cNvSpPr txBox="1">
            <a:spLocks/>
          </p:cNvSpPr>
          <p:nvPr/>
        </p:nvSpPr>
        <p:spPr>
          <a:xfrm>
            <a:off x="0" y="1"/>
            <a:ext cx="12192000" cy="1210962"/>
          </a:xfrm>
          <a:prstGeom prst="rect">
            <a:avLst/>
          </a:prstGeom>
          <a:solidFill>
            <a:srgbClr val="7030A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chemeClr val="bg1"/>
                </a:solidFill>
              </a:rPr>
              <a:t>A few concepts… / </a:t>
            </a:r>
            <a:r>
              <a:rPr lang="en-CA" b="1" dirty="0" err="1">
                <a:solidFill>
                  <a:schemeClr val="bg1"/>
                </a:solidFill>
              </a:rPr>
              <a:t>quelques</a:t>
            </a:r>
            <a:r>
              <a:rPr lang="en-CA" b="1" dirty="0">
                <a:solidFill>
                  <a:schemeClr val="bg1"/>
                </a:solidFill>
              </a:rPr>
              <a:t> concepts…</a:t>
            </a:r>
          </a:p>
        </p:txBody>
      </p:sp>
      <p:grpSp>
        <p:nvGrpSpPr>
          <p:cNvPr id="6" name="Group 5">
            <a:extLst>
              <a:ext uri="{FF2B5EF4-FFF2-40B4-BE49-F238E27FC236}">
                <a16:creationId xmlns:a16="http://schemas.microsoft.com/office/drawing/2014/main" id="{13887DA7-5FBD-4792-BD25-A4D872122CD8}"/>
              </a:ext>
            </a:extLst>
          </p:cNvPr>
          <p:cNvGrpSpPr/>
          <p:nvPr>
            <p:custDataLst>
              <p:tags r:id="rId1"/>
            </p:custDataLst>
          </p:nvPr>
        </p:nvGrpSpPr>
        <p:grpSpPr>
          <a:xfrm>
            <a:off x="1890690" y="1376313"/>
            <a:ext cx="8561448" cy="5481686"/>
            <a:chOff x="1815276" y="689576"/>
            <a:chExt cx="8561448" cy="5779376"/>
          </a:xfrm>
        </p:grpSpPr>
        <p:pic>
          <p:nvPicPr>
            <p:cNvPr id="7" name="Picture 6" descr="Diagram&#10;&#10;Description automatically generated">
              <a:extLst>
                <a:ext uri="{FF2B5EF4-FFF2-40B4-BE49-F238E27FC236}">
                  <a16:creationId xmlns:a16="http://schemas.microsoft.com/office/drawing/2014/main" id="{48CAE8A5-1E93-4D4F-A3AE-E1AEF60F96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5276" y="689576"/>
              <a:ext cx="8561448" cy="5779376"/>
            </a:xfrm>
            <a:prstGeom prst="rect">
              <a:avLst/>
            </a:prstGeom>
          </p:spPr>
        </p:pic>
        <p:sp>
          <p:nvSpPr>
            <p:cNvPr id="8" name="Rectangle 7">
              <a:extLst>
                <a:ext uri="{FF2B5EF4-FFF2-40B4-BE49-F238E27FC236}">
                  <a16:creationId xmlns:a16="http://schemas.microsoft.com/office/drawing/2014/main" id="{5057539D-F8FF-48A5-8BD8-81F8FB0AA105}"/>
                </a:ext>
              </a:extLst>
            </p:cNvPr>
            <p:cNvSpPr/>
            <p:nvPr/>
          </p:nvSpPr>
          <p:spPr>
            <a:xfrm>
              <a:off x="2072955" y="3159760"/>
              <a:ext cx="2285685" cy="1818580"/>
            </a:xfrm>
            <a:prstGeom prst="rect">
              <a:avLst/>
            </a:prstGeom>
            <a:solidFill>
              <a:srgbClr val="C05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C09E342D-E545-4B58-B3A8-8215E36A4164}"/>
                </a:ext>
              </a:extLst>
            </p:cNvPr>
            <p:cNvSpPr/>
            <p:nvPr/>
          </p:nvSpPr>
          <p:spPr>
            <a:xfrm>
              <a:off x="4953157" y="3159760"/>
              <a:ext cx="2285685" cy="1818580"/>
            </a:xfrm>
            <a:prstGeom prst="rect">
              <a:avLst/>
            </a:prstGeom>
            <a:solidFill>
              <a:srgbClr val="9BB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A466AA45-3778-4028-A4D4-49DB9F67E513}"/>
                </a:ext>
              </a:extLst>
            </p:cNvPr>
            <p:cNvSpPr/>
            <p:nvPr/>
          </p:nvSpPr>
          <p:spPr>
            <a:xfrm>
              <a:off x="7833360" y="3159760"/>
              <a:ext cx="2285685" cy="1818580"/>
            </a:xfrm>
            <a:prstGeom prst="rect">
              <a:avLst/>
            </a:prstGeom>
            <a:solidFill>
              <a:srgbClr val="806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a:extLst>
              <a:ext uri="{FF2B5EF4-FFF2-40B4-BE49-F238E27FC236}">
                <a16:creationId xmlns:a16="http://schemas.microsoft.com/office/drawing/2014/main" id="{8FB92F86-505A-41FD-BB56-A40E91847875}"/>
              </a:ext>
            </a:extLst>
          </p:cNvPr>
          <p:cNvSpPr txBox="1"/>
          <p:nvPr>
            <p:custDataLst>
              <p:tags r:id="rId2"/>
            </p:custDataLst>
          </p:nvPr>
        </p:nvSpPr>
        <p:spPr>
          <a:xfrm>
            <a:off x="2001554" y="3548807"/>
            <a:ext cx="2578813" cy="2062103"/>
          </a:xfrm>
          <a:prstGeom prst="rect">
            <a:avLst/>
          </a:prstGeom>
          <a:noFill/>
          <a:ln>
            <a:noFill/>
          </a:ln>
        </p:spPr>
        <p:txBody>
          <a:bodyPr wrap="square" rtlCol="0">
            <a:spAutoFit/>
          </a:bodyPr>
          <a:lstStyle/>
          <a:p>
            <a:pPr algn="ctr"/>
            <a:r>
              <a:rPr lang="en-CA" sz="2400" b="1" dirty="0">
                <a:solidFill>
                  <a:schemeClr val="bg1"/>
                </a:solidFill>
              </a:rPr>
              <a:t>Diversity:</a:t>
            </a:r>
            <a:r>
              <a:rPr lang="en-CA" sz="3200" dirty="0">
                <a:solidFill>
                  <a:schemeClr val="bg1"/>
                </a:solidFill>
              </a:rPr>
              <a:t/>
            </a:r>
            <a:br>
              <a:rPr lang="en-CA" sz="3200" dirty="0">
                <a:solidFill>
                  <a:schemeClr val="bg1"/>
                </a:solidFill>
              </a:rPr>
            </a:br>
            <a:r>
              <a:rPr lang="en-CA" sz="2000" dirty="0">
                <a:solidFill>
                  <a:schemeClr val="bg1"/>
                </a:solidFill>
              </a:rPr>
              <a:t>people</a:t>
            </a:r>
            <a:br>
              <a:rPr lang="en-CA" sz="2000" dirty="0">
                <a:solidFill>
                  <a:schemeClr val="bg1"/>
                </a:solidFill>
              </a:rPr>
            </a:br>
            <a:r>
              <a:rPr lang="en-CA" sz="2000" dirty="0">
                <a:solidFill>
                  <a:schemeClr val="bg1"/>
                </a:solidFill>
              </a:rPr>
              <a:t>***</a:t>
            </a:r>
            <a:br>
              <a:rPr lang="en-CA" sz="2000" dirty="0">
                <a:solidFill>
                  <a:schemeClr val="bg1"/>
                </a:solidFill>
              </a:rPr>
            </a:br>
            <a:r>
              <a:rPr lang="fr-CA" sz="2400" b="1" noProof="1">
                <a:solidFill>
                  <a:schemeClr val="bg1"/>
                </a:solidFill>
              </a:rPr>
              <a:t>Diversité :</a:t>
            </a:r>
            <a:br>
              <a:rPr lang="fr-CA" sz="2400" b="1" noProof="1">
                <a:solidFill>
                  <a:schemeClr val="bg1"/>
                </a:solidFill>
              </a:rPr>
            </a:br>
            <a:r>
              <a:rPr lang="fr-CA" sz="2000" noProof="1">
                <a:solidFill>
                  <a:schemeClr val="bg1"/>
                </a:solidFill>
              </a:rPr>
              <a:t>personnes</a:t>
            </a:r>
            <a:endParaRPr lang="fr-CA" sz="2400" noProof="1">
              <a:solidFill>
                <a:schemeClr val="bg1"/>
              </a:solidFill>
            </a:endParaRPr>
          </a:p>
          <a:p>
            <a:pPr algn="ctr"/>
            <a:endParaRPr lang="en-CA" sz="2000" dirty="0">
              <a:solidFill>
                <a:schemeClr val="bg1"/>
              </a:solidFill>
            </a:endParaRPr>
          </a:p>
        </p:txBody>
      </p:sp>
      <p:sp>
        <p:nvSpPr>
          <p:cNvPr id="12" name="TextBox 11">
            <a:extLst>
              <a:ext uri="{FF2B5EF4-FFF2-40B4-BE49-F238E27FC236}">
                <a16:creationId xmlns:a16="http://schemas.microsoft.com/office/drawing/2014/main" id="{B8EA255E-E4B0-44A2-A65B-118E19AEC814}"/>
              </a:ext>
            </a:extLst>
          </p:cNvPr>
          <p:cNvSpPr txBox="1"/>
          <p:nvPr>
            <p:custDataLst>
              <p:tags r:id="rId3"/>
            </p:custDataLst>
          </p:nvPr>
        </p:nvSpPr>
        <p:spPr>
          <a:xfrm>
            <a:off x="4882006" y="3548807"/>
            <a:ext cx="2578813" cy="1754326"/>
          </a:xfrm>
          <a:prstGeom prst="rect">
            <a:avLst/>
          </a:prstGeom>
          <a:noFill/>
          <a:ln>
            <a:noFill/>
          </a:ln>
        </p:spPr>
        <p:txBody>
          <a:bodyPr wrap="square" rtlCol="0">
            <a:spAutoFit/>
          </a:bodyPr>
          <a:lstStyle/>
          <a:p>
            <a:pPr algn="ctr"/>
            <a:r>
              <a:rPr lang="en-CA" sz="2400" b="1" dirty="0">
                <a:solidFill>
                  <a:schemeClr val="bg1"/>
                </a:solidFill>
              </a:rPr>
              <a:t>Inclusion:</a:t>
            </a:r>
          </a:p>
          <a:p>
            <a:pPr algn="ctr"/>
            <a:r>
              <a:rPr lang="en-CA" sz="2000" dirty="0">
                <a:solidFill>
                  <a:schemeClr val="bg1"/>
                </a:solidFill>
              </a:rPr>
              <a:t>Workplace</a:t>
            </a:r>
            <a:br>
              <a:rPr lang="en-CA" sz="2000" dirty="0">
                <a:solidFill>
                  <a:schemeClr val="bg1"/>
                </a:solidFill>
              </a:rPr>
            </a:br>
            <a:r>
              <a:rPr lang="en-CA" sz="2000" dirty="0">
                <a:solidFill>
                  <a:schemeClr val="bg1"/>
                </a:solidFill>
              </a:rPr>
              <a:t>***</a:t>
            </a:r>
            <a:br>
              <a:rPr lang="en-CA" sz="2000" dirty="0">
                <a:solidFill>
                  <a:schemeClr val="bg1"/>
                </a:solidFill>
              </a:rPr>
            </a:br>
            <a:r>
              <a:rPr lang="en-CA" sz="2400" b="1" dirty="0">
                <a:solidFill>
                  <a:schemeClr val="bg1"/>
                </a:solidFill>
              </a:rPr>
              <a:t>Inclusion :</a:t>
            </a:r>
          </a:p>
          <a:p>
            <a:pPr algn="ctr"/>
            <a:r>
              <a:rPr lang="en-CA" sz="2000" dirty="0">
                <a:solidFill>
                  <a:schemeClr val="bg1"/>
                </a:solidFill>
              </a:rPr>
              <a:t>Milieu de travail</a:t>
            </a:r>
          </a:p>
        </p:txBody>
      </p:sp>
      <p:sp>
        <p:nvSpPr>
          <p:cNvPr id="13" name="TextBox 12">
            <a:extLst>
              <a:ext uri="{FF2B5EF4-FFF2-40B4-BE49-F238E27FC236}">
                <a16:creationId xmlns:a16="http://schemas.microsoft.com/office/drawing/2014/main" id="{3713515A-7C61-4203-9EED-6391B0177085}"/>
              </a:ext>
            </a:extLst>
          </p:cNvPr>
          <p:cNvSpPr txBox="1"/>
          <p:nvPr>
            <p:custDataLst>
              <p:tags r:id="rId4"/>
            </p:custDataLst>
          </p:nvPr>
        </p:nvSpPr>
        <p:spPr>
          <a:xfrm>
            <a:off x="7762461" y="3548807"/>
            <a:ext cx="2578813" cy="2062103"/>
          </a:xfrm>
          <a:prstGeom prst="rect">
            <a:avLst/>
          </a:prstGeom>
          <a:noFill/>
          <a:ln>
            <a:noFill/>
          </a:ln>
        </p:spPr>
        <p:txBody>
          <a:bodyPr wrap="square" rtlCol="0">
            <a:spAutoFit/>
          </a:bodyPr>
          <a:lstStyle/>
          <a:p>
            <a:pPr algn="ctr"/>
            <a:r>
              <a:rPr lang="en-CA" sz="2400" b="1" dirty="0">
                <a:solidFill>
                  <a:schemeClr val="bg1"/>
                </a:solidFill>
              </a:rPr>
              <a:t>Equity:</a:t>
            </a:r>
          </a:p>
          <a:p>
            <a:pPr algn="ctr"/>
            <a:r>
              <a:rPr lang="en-CA" sz="2000" dirty="0">
                <a:solidFill>
                  <a:schemeClr val="bg1"/>
                </a:solidFill>
              </a:rPr>
              <a:t>Policy &amp; practices</a:t>
            </a:r>
            <a:br>
              <a:rPr lang="en-CA" sz="2000" dirty="0">
                <a:solidFill>
                  <a:schemeClr val="bg1"/>
                </a:solidFill>
              </a:rPr>
            </a:br>
            <a:r>
              <a:rPr lang="en-CA" sz="2000" dirty="0">
                <a:solidFill>
                  <a:schemeClr val="bg1"/>
                </a:solidFill>
              </a:rPr>
              <a:t>***</a:t>
            </a:r>
            <a:br>
              <a:rPr lang="en-CA" sz="2000" dirty="0">
                <a:solidFill>
                  <a:schemeClr val="bg1"/>
                </a:solidFill>
              </a:rPr>
            </a:br>
            <a:r>
              <a:rPr lang="fr-CA" sz="2400" b="1" dirty="0">
                <a:solidFill>
                  <a:schemeClr val="bg1"/>
                </a:solidFill>
              </a:rPr>
              <a:t>Équité :</a:t>
            </a:r>
            <a:br>
              <a:rPr lang="fr-CA" sz="2400" b="1" dirty="0">
                <a:solidFill>
                  <a:schemeClr val="bg1"/>
                </a:solidFill>
              </a:rPr>
            </a:br>
            <a:r>
              <a:rPr lang="fr-CA" sz="2000" dirty="0">
                <a:solidFill>
                  <a:schemeClr val="bg1"/>
                </a:solidFill>
              </a:rPr>
              <a:t>Politique et pratiques</a:t>
            </a:r>
          </a:p>
          <a:p>
            <a:pPr algn="ctr"/>
            <a:endParaRPr lang="en-CA" sz="2000" dirty="0">
              <a:solidFill>
                <a:schemeClr val="bg1"/>
              </a:solidFill>
            </a:endParaRPr>
          </a:p>
        </p:txBody>
      </p:sp>
      <p:sp>
        <p:nvSpPr>
          <p:cNvPr id="14" name="TextBox 13">
            <a:extLst>
              <a:ext uri="{FF2B5EF4-FFF2-40B4-BE49-F238E27FC236}">
                <a16:creationId xmlns:a16="http://schemas.microsoft.com/office/drawing/2014/main" id="{09FBDAAE-96C0-4CAC-937C-14085FF9F51C}"/>
              </a:ext>
            </a:extLst>
          </p:cNvPr>
          <p:cNvSpPr txBox="1"/>
          <p:nvPr>
            <p:custDataLst>
              <p:tags r:id="rId5"/>
            </p:custDataLst>
          </p:nvPr>
        </p:nvSpPr>
        <p:spPr>
          <a:xfrm>
            <a:off x="2274326" y="5855486"/>
            <a:ext cx="7794172" cy="507831"/>
          </a:xfrm>
          <a:prstGeom prst="rect">
            <a:avLst/>
          </a:prstGeom>
          <a:noFill/>
          <a:ln>
            <a:noFill/>
          </a:ln>
        </p:spPr>
        <p:txBody>
          <a:bodyPr wrap="square" rtlCol="0">
            <a:spAutoFit/>
          </a:bodyPr>
          <a:lstStyle/>
          <a:p>
            <a:pPr algn="ctr"/>
            <a:r>
              <a:rPr lang="en-CA" sz="1300" b="1" dirty="0"/>
              <a:t>Intersectionality: </a:t>
            </a:r>
            <a:r>
              <a:rPr lang="en-CA" sz="1300" dirty="0"/>
              <a:t>Overlap of multiple identities / </a:t>
            </a:r>
            <a:r>
              <a:rPr lang="fr-CA" sz="1300" b="1" noProof="1"/>
              <a:t>Intersectionnalité :</a:t>
            </a:r>
            <a:r>
              <a:rPr lang="fr-CA" sz="1300" noProof="1"/>
              <a:t> Recoupement de différentes identités</a:t>
            </a:r>
          </a:p>
          <a:p>
            <a:pPr algn="ctr"/>
            <a:endParaRPr lang="en-CA" sz="1400" dirty="0"/>
          </a:p>
        </p:txBody>
      </p:sp>
    </p:spTree>
    <p:extLst>
      <p:ext uri="{BB962C8B-B14F-4D97-AF65-F5344CB8AC3E}">
        <p14:creationId xmlns:p14="http://schemas.microsoft.com/office/powerpoint/2010/main" val="67866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7794-27B5-462E-8FE6-532205FC484A}"/>
              </a:ext>
            </a:extLst>
          </p:cNvPr>
          <p:cNvSpPr>
            <a:spLocks noGrp="1"/>
          </p:cNvSpPr>
          <p:nvPr>
            <p:ph type="title"/>
          </p:nvPr>
        </p:nvSpPr>
        <p:spPr>
          <a:xfrm>
            <a:off x="0" y="1"/>
            <a:ext cx="12192000" cy="1210962"/>
          </a:xfrm>
          <a:solidFill>
            <a:srgbClr val="7030A0"/>
          </a:solidFill>
        </p:spPr>
        <p:txBody>
          <a:bodyPr/>
          <a:lstStyle/>
          <a:p>
            <a:r>
              <a:rPr lang="en-CA" b="1" dirty="0" err="1">
                <a:solidFill>
                  <a:schemeClr val="bg1"/>
                </a:solidFill>
              </a:rPr>
              <a:t>RACISM.e</a:t>
            </a:r>
            <a:endParaRPr lang="en-CA" b="1" dirty="0">
              <a:solidFill>
                <a:schemeClr val="bg1"/>
              </a:solidFill>
            </a:endParaRPr>
          </a:p>
        </p:txBody>
      </p:sp>
      <p:sp>
        <p:nvSpPr>
          <p:cNvPr id="9" name="Content Placeholder 8">
            <a:extLst>
              <a:ext uri="{FF2B5EF4-FFF2-40B4-BE49-F238E27FC236}">
                <a16:creationId xmlns:a16="http://schemas.microsoft.com/office/drawing/2014/main" id="{E582E379-4A8C-4C4D-A28A-D1B6813FBB85}"/>
              </a:ext>
            </a:extLst>
          </p:cNvPr>
          <p:cNvSpPr>
            <a:spLocks noGrp="1"/>
          </p:cNvSpPr>
          <p:nvPr>
            <p:ph sz="half" idx="2"/>
          </p:nvPr>
        </p:nvSpPr>
        <p:spPr>
          <a:xfrm>
            <a:off x="7315200" y="1803798"/>
            <a:ext cx="4771171" cy="4684870"/>
          </a:xfrm>
        </p:spPr>
        <p:txBody>
          <a:bodyPr>
            <a:normAutofit fontScale="85000" lnSpcReduction="20000"/>
          </a:bodyPr>
          <a:lstStyle/>
          <a:p>
            <a:r>
              <a:rPr lang="en-CA" b="1" dirty="0"/>
              <a:t>INDIVIDUEL: </a:t>
            </a:r>
            <a:r>
              <a:rPr lang="en-CA" dirty="0"/>
              <a:t>les croyances et les actions d’une personne qui servent à perpétuer l’oppression</a:t>
            </a:r>
          </a:p>
          <a:p>
            <a:pPr lvl="1"/>
            <a:r>
              <a:rPr lang="en-CA" dirty="0"/>
              <a:t>Conscient et inconscient</a:t>
            </a:r>
          </a:p>
          <a:p>
            <a:pPr lvl="1"/>
            <a:r>
              <a:rPr lang="en-CA" dirty="0"/>
              <a:t>Externalisé et internalisé</a:t>
            </a:r>
          </a:p>
          <a:p>
            <a:r>
              <a:rPr lang="en-CA" b="1" dirty="0"/>
              <a:t>INTERPERSONNEL</a:t>
            </a:r>
            <a:r>
              <a:rPr lang="en-CA" dirty="0"/>
              <a:t>: intéractions entre les personnes - à la fois au sein de et à travers la différence</a:t>
            </a:r>
          </a:p>
          <a:p>
            <a:r>
              <a:rPr lang="en-CA" b="1" dirty="0"/>
              <a:t>SYSTÉMATIQUE</a:t>
            </a:r>
            <a:r>
              <a:rPr lang="en-CA" dirty="0"/>
              <a:t>:</a:t>
            </a:r>
          </a:p>
          <a:p>
            <a:pPr lvl="1"/>
            <a:r>
              <a:rPr lang="en-CA" dirty="0"/>
              <a:t>INSTITUTIONNEL: les politiques et les pratiques au niveau de </a:t>
            </a:r>
            <a:r>
              <a:rPr lang="en-CA" b="1" i="1" dirty="0"/>
              <a:t>l’organisation</a:t>
            </a:r>
            <a:r>
              <a:rPr lang="en-CA" i="1" dirty="0"/>
              <a:t> </a:t>
            </a:r>
            <a:r>
              <a:rPr lang="en-CA" dirty="0"/>
              <a:t>qui perpétuent l’oppression.</a:t>
            </a:r>
          </a:p>
          <a:p>
            <a:pPr lvl="1"/>
            <a:r>
              <a:rPr lang="en-CA" dirty="0"/>
              <a:t>STRUCTUREL: comment ces effets intéragissent et s’accummulent </a:t>
            </a:r>
            <a:r>
              <a:rPr lang="en-CA" b="1" i="1" dirty="0"/>
              <a:t>entre les institutions </a:t>
            </a:r>
            <a:r>
              <a:rPr lang="en-CA" dirty="0"/>
              <a:t>- et tout au long de l’histoire.</a:t>
            </a:r>
          </a:p>
        </p:txBody>
      </p:sp>
      <p:pic>
        <p:nvPicPr>
          <p:cNvPr id="5" name="Content Placeholder 6" descr="Diagram&#10;&#10;Description automatically generated">
            <a:extLst>
              <a:ext uri="{FF2B5EF4-FFF2-40B4-BE49-F238E27FC236}">
                <a16:creationId xmlns:a16="http://schemas.microsoft.com/office/drawing/2014/main" id="{995A6983-A1E9-4333-994F-7DAA41358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29" y="2134029"/>
            <a:ext cx="7251185" cy="4024407"/>
          </a:xfrm>
          <a:prstGeom prst="rect">
            <a:avLst/>
          </a:prstGeom>
        </p:spPr>
      </p:pic>
      <p:sp>
        <p:nvSpPr>
          <p:cNvPr id="7" name="TextBox 6">
            <a:extLst>
              <a:ext uri="{FF2B5EF4-FFF2-40B4-BE49-F238E27FC236}">
                <a16:creationId xmlns:a16="http://schemas.microsoft.com/office/drawing/2014/main" id="{151772CA-3C6C-457A-94D5-C46D299153F3}"/>
              </a:ext>
            </a:extLst>
          </p:cNvPr>
          <p:cNvSpPr txBox="1"/>
          <p:nvPr/>
        </p:nvSpPr>
        <p:spPr>
          <a:xfrm>
            <a:off x="8044543" y="6488668"/>
            <a:ext cx="3977305" cy="369332"/>
          </a:xfrm>
          <a:prstGeom prst="rect">
            <a:avLst/>
          </a:prstGeom>
          <a:noFill/>
        </p:spPr>
        <p:txBody>
          <a:bodyPr wrap="square" rtlCol="0">
            <a:spAutoFit/>
          </a:bodyPr>
          <a:lstStyle/>
          <a:p>
            <a:pPr algn="r"/>
            <a:r>
              <a:rPr lang="en-CA" dirty="0">
                <a:hlinkClick r:id="rId4"/>
              </a:rPr>
              <a:t>National Equity Project</a:t>
            </a:r>
            <a:endParaRPr lang="en-CA" dirty="0"/>
          </a:p>
        </p:txBody>
      </p:sp>
    </p:spTree>
    <p:extLst>
      <p:ext uri="{BB962C8B-B14F-4D97-AF65-F5344CB8AC3E}">
        <p14:creationId xmlns:p14="http://schemas.microsoft.com/office/powerpoint/2010/main" val="358732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B2668806-F266-461E-B488-56A9E1C6FC47}"/>
              </a:ext>
            </a:extLst>
          </p:cNvPr>
          <p:cNvPicPr>
            <a:picLocks noChangeAspect="1"/>
          </p:cNvPicPr>
          <p:nvPr/>
        </p:nvPicPr>
        <p:blipFill>
          <a:blip r:embed="rId4"/>
          <a:stretch>
            <a:fillRect/>
          </a:stretch>
        </p:blipFill>
        <p:spPr>
          <a:xfrm>
            <a:off x="10253583" y="6168771"/>
            <a:ext cx="1692911" cy="538654"/>
          </a:xfrm>
          <a:prstGeom prst="rect">
            <a:avLst/>
          </a:prstGeom>
        </p:spPr>
      </p:pic>
      <p:pic>
        <p:nvPicPr>
          <p:cNvPr id="5" name="Picture 4">
            <a:extLst>
              <a:ext uri="{FF2B5EF4-FFF2-40B4-BE49-F238E27FC236}">
                <a16:creationId xmlns:a16="http://schemas.microsoft.com/office/drawing/2014/main" id="{332CF8C3-DBC2-41C6-97B0-2FFA9130E2B8}"/>
              </a:ext>
            </a:extLst>
          </p:cNvPr>
          <p:cNvPicPr>
            <a:picLocks noChangeAspect="1"/>
          </p:cNvPicPr>
          <p:nvPr/>
        </p:nvPicPr>
        <p:blipFill>
          <a:blip r:embed="rId5"/>
          <a:stretch>
            <a:fillRect/>
          </a:stretch>
        </p:blipFill>
        <p:spPr>
          <a:xfrm>
            <a:off x="-51953" y="365759"/>
            <a:ext cx="6274480" cy="5803011"/>
          </a:xfrm>
          <a:prstGeom prst="rect">
            <a:avLst/>
          </a:prstGeom>
        </p:spPr>
      </p:pic>
      <p:pic>
        <p:nvPicPr>
          <p:cNvPr id="50" name="Content Placeholder 49" descr="A picture containing text&#10;&#10;Description automatically generated">
            <a:extLst>
              <a:ext uri="{FF2B5EF4-FFF2-40B4-BE49-F238E27FC236}">
                <a16:creationId xmlns:a16="http://schemas.microsoft.com/office/drawing/2014/main" id="{03D99284-1019-4E2B-AD2D-F4C3D4C8AD50}"/>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095889" y="456498"/>
            <a:ext cx="6274481" cy="5668205"/>
          </a:xfrm>
        </p:spPr>
      </p:pic>
      <p:sp>
        <p:nvSpPr>
          <p:cNvPr id="56" name="TextBox 55">
            <a:extLst>
              <a:ext uri="{FF2B5EF4-FFF2-40B4-BE49-F238E27FC236}">
                <a16:creationId xmlns:a16="http://schemas.microsoft.com/office/drawing/2014/main" id="{AC1F5A67-05D8-454A-8DAA-E0FB5348AE26}"/>
              </a:ext>
            </a:extLst>
          </p:cNvPr>
          <p:cNvSpPr txBox="1"/>
          <p:nvPr/>
        </p:nvSpPr>
        <p:spPr>
          <a:xfrm>
            <a:off x="4064000" y="485999"/>
            <a:ext cx="3784600" cy="769441"/>
          </a:xfrm>
          <a:prstGeom prst="rect">
            <a:avLst/>
          </a:prstGeom>
          <a:noFill/>
        </p:spPr>
        <p:txBody>
          <a:bodyPr wrap="square" rtlCol="0">
            <a:spAutoFit/>
          </a:bodyPr>
          <a:lstStyle/>
          <a:p>
            <a:pPr algn="ctr"/>
            <a:r>
              <a:rPr lang="en-CA" sz="2200" b="1" dirty="0">
                <a:solidFill>
                  <a:srgbClr val="7030A0"/>
                </a:solidFill>
                <a:effectLst>
                  <a:outerShdw blurRad="38100" dist="38100" dir="2700000" algn="tl">
                    <a:srgbClr val="000000">
                      <a:alpha val="43137"/>
                    </a:srgbClr>
                  </a:outerShdw>
                </a:effectLst>
                <a:latin typeface="Noto Sans" panose="020B0502040504020204" pitchFamily="34"/>
              </a:rPr>
              <a:t>Overt or explicit forms</a:t>
            </a:r>
            <a:r>
              <a:rPr lang="en-CA" sz="2200" dirty="0"/>
              <a:t> </a:t>
            </a:r>
            <a:r>
              <a:rPr lang="en-CA" sz="2200" b="1" dirty="0">
                <a:solidFill>
                  <a:srgbClr val="7030A0"/>
                </a:solidFill>
                <a:effectLst>
                  <a:outerShdw blurRad="38100" dist="38100" dir="2700000" algn="tl">
                    <a:srgbClr val="000000">
                      <a:alpha val="43137"/>
                    </a:srgbClr>
                  </a:outerShdw>
                </a:effectLst>
                <a:latin typeface="Noto Sans" panose="020B0502040504020204" pitchFamily="34"/>
              </a:rPr>
              <a:t>of</a:t>
            </a:r>
            <a:r>
              <a:rPr lang="en-CA" sz="2200" dirty="0"/>
              <a:t> </a:t>
            </a:r>
            <a:r>
              <a:rPr lang="en-CA" sz="2200" b="1" dirty="0">
                <a:solidFill>
                  <a:srgbClr val="7030A0"/>
                </a:solidFill>
                <a:effectLst>
                  <a:outerShdw blurRad="38100" dist="38100" dir="2700000" algn="tl">
                    <a:srgbClr val="000000">
                      <a:alpha val="43137"/>
                    </a:srgbClr>
                  </a:outerShdw>
                </a:effectLst>
                <a:latin typeface="Noto Sans" panose="020B0502040504020204" pitchFamily="34"/>
              </a:rPr>
              <a:t>racism</a:t>
            </a:r>
            <a:r>
              <a:rPr lang="en-CA" sz="2200" dirty="0"/>
              <a:t> </a:t>
            </a:r>
            <a:endParaRPr lang="en-CA" sz="2200" b="1" dirty="0">
              <a:solidFill>
                <a:srgbClr val="7030A0"/>
              </a:solidFill>
              <a:effectLst>
                <a:outerShdw blurRad="38100" dist="38100" dir="2700000" algn="tl">
                  <a:srgbClr val="000000">
                    <a:alpha val="43137"/>
                  </a:srgbClr>
                </a:outerShdw>
              </a:effectLst>
              <a:latin typeface="Noto Sans" panose="020B0502040504020204" pitchFamily="34"/>
            </a:endParaRPr>
          </a:p>
        </p:txBody>
      </p:sp>
      <p:sp>
        <p:nvSpPr>
          <p:cNvPr id="57" name="TextBox 56">
            <a:extLst>
              <a:ext uri="{FF2B5EF4-FFF2-40B4-BE49-F238E27FC236}">
                <a16:creationId xmlns:a16="http://schemas.microsoft.com/office/drawing/2014/main" id="{F06D03BE-432C-4C60-9DD5-B60181407DB7}"/>
              </a:ext>
            </a:extLst>
          </p:cNvPr>
          <p:cNvSpPr txBox="1"/>
          <p:nvPr/>
        </p:nvSpPr>
        <p:spPr>
          <a:xfrm>
            <a:off x="4437773" y="3440587"/>
            <a:ext cx="3568701" cy="800219"/>
          </a:xfrm>
          <a:prstGeom prst="rect">
            <a:avLst/>
          </a:prstGeom>
          <a:noFill/>
        </p:spPr>
        <p:txBody>
          <a:bodyPr wrap="square" rtlCol="0">
            <a:spAutoFit/>
          </a:bodyPr>
          <a:lstStyle/>
          <a:p>
            <a:pPr algn="ctr"/>
            <a:r>
              <a:rPr lang="en-CA" sz="2300" b="1" dirty="0">
                <a:solidFill>
                  <a:srgbClr val="7030A0"/>
                </a:solidFill>
                <a:effectLst>
                  <a:outerShdw blurRad="38100" dist="38100" dir="2700000" algn="tl">
                    <a:srgbClr val="000000">
                      <a:alpha val="43137"/>
                    </a:srgbClr>
                  </a:outerShdw>
                </a:effectLst>
                <a:latin typeface="Noto Sans" panose="020B0502040504020204" pitchFamily="34"/>
              </a:rPr>
              <a:t>Formes implicites</a:t>
            </a:r>
            <a:r>
              <a:rPr lang="en-CA" sz="2300" dirty="0"/>
              <a:t> </a:t>
            </a:r>
            <a:r>
              <a:rPr lang="en-CA" sz="2300" b="1" dirty="0">
                <a:solidFill>
                  <a:srgbClr val="7030A0"/>
                </a:solidFill>
                <a:effectLst>
                  <a:outerShdw blurRad="38100" dist="38100" dir="2700000" algn="tl">
                    <a:srgbClr val="000000">
                      <a:alpha val="43137"/>
                    </a:srgbClr>
                  </a:outerShdw>
                </a:effectLst>
                <a:latin typeface="Noto Sans" panose="020B0502040504020204" pitchFamily="34"/>
              </a:rPr>
              <a:t>de</a:t>
            </a:r>
            <a:r>
              <a:rPr lang="en-CA" sz="2300" dirty="0"/>
              <a:t> </a:t>
            </a:r>
            <a:r>
              <a:rPr lang="en-CA" sz="2300" b="1" dirty="0">
                <a:solidFill>
                  <a:srgbClr val="7030A0"/>
                </a:solidFill>
                <a:effectLst>
                  <a:outerShdw blurRad="38100" dist="38100" dir="2700000" algn="tl">
                    <a:srgbClr val="000000">
                      <a:alpha val="43137"/>
                    </a:srgbClr>
                  </a:outerShdw>
                </a:effectLst>
                <a:latin typeface="Noto Sans" panose="020B0502040504020204" pitchFamily="34"/>
              </a:rPr>
              <a:t>racisme</a:t>
            </a:r>
            <a:r>
              <a:rPr lang="en-CA" sz="2300" dirty="0"/>
              <a:t> </a:t>
            </a:r>
            <a:endParaRPr lang="en-CA" sz="2300" b="1" dirty="0">
              <a:solidFill>
                <a:srgbClr val="7030A0"/>
              </a:solidFill>
              <a:effectLst>
                <a:outerShdw blurRad="38100" dist="38100" dir="2700000" algn="tl">
                  <a:srgbClr val="000000">
                    <a:alpha val="43137"/>
                  </a:srgbClr>
                </a:outerShdw>
              </a:effectLst>
              <a:latin typeface="Noto Sans" panose="020B0502040504020204" pitchFamily="34"/>
            </a:endParaRPr>
          </a:p>
        </p:txBody>
      </p:sp>
    </p:spTree>
    <p:extLst>
      <p:ext uri="{BB962C8B-B14F-4D97-AF65-F5344CB8AC3E}">
        <p14:creationId xmlns:p14="http://schemas.microsoft.com/office/powerpoint/2010/main" val="347402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7DE41F-B587-4188-A949-CDF702DFCF53}"/>
              </a:ext>
            </a:extLst>
          </p:cNvPr>
          <p:cNvSpPr>
            <a:spLocks noGrp="1"/>
          </p:cNvSpPr>
          <p:nvPr>
            <p:ph type="title"/>
          </p:nvPr>
        </p:nvSpPr>
        <p:spPr>
          <a:xfrm>
            <a:off x="0" y="1"/>
            <a:ext cx="12192000" cy="1210962"/>
          </a:xfrm>
          <a:solidFill>
            <a:srgbClr val="7030A0"/>
          </a:solidFill>
        </p:spPr>
        <p:txBody>
          <a:bodyPr/>
          <a:lstStyle/>
          <a:p>
            <a:r>
              <a:rPr lang="en-CA" b="1" dirty="0">
                <a:solidFill>
                  <a:schemeClr val="bg1"/>
                </a:solidFill>
              </a:rPr>
              <a:t>NOT IN CANADA/PAS AU CANADA?</a:t>
            </a:r>
          </a:p>
        </p:txBody>
      </p:sp>
      <p:pic>
        <p:nvPicPr>
          <p:cNvPr id="3" name="Picture 2" descr="https://mobile-img.lpcdn.ca/lpca/924x/d02e84b4-a578-11ea-b33c-02fe89184577.png">
            <a:extLst>
              <a:ext uri="{FF2B5EF4-FFF2-40B4-BE49-F238E27FC236}">
                <a16:creationId xmlns:a16="http://schemas.microsoft.com/office/drawing/2014/main" id="{6E024679-9B28-4D29-8026-52E553EAF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537" y="2088390"/>
            <a:ext cx="4962495" cy="3593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1518BF44-04D9-402F-8F0B-5DE175328019}"/>
              </a:ext>
            </a:extLst>
          </p:cNvPr>
          <p:cNvPicPr>
            <a:picLocks noChangeAspect="1"/>
          </p:cNvPicPr>
          <p:nvPr/>
        </p:nvPicPr>
        <p:blipFill>
          <a:blip r:embed="rId4"/>
          <a:stretch>
            <a:fillRect/>
          </a:stretch>
        </p:blipFill>
        <p:spPr>
          <a:xfrm>
            <a:off x="868777" y="1294871"/>
            <a:ext cx="4830603" cy="2654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3843049-DA8F-41F1-A00A-0037F9A126CA}"/>
              </a:ext>
            </a:extLst>
          </p:cNvPr>
          <p:cNvPicPr>
            <a:picLocks noChangeAspect="1"/>
          </p:cNvPicPr>
          <p:nvPr/>
        </p:nvPicPr>
        <p:blipFill>
          <a:blip r:embed="rId5"/>
          <a:stretch>
            <a:fillRect/>
          </a:stretch>
        </p:blipFill>
        <p:spPr>
          <a:xfrm>
            <a:off x="868777" y="4203567"/>
            <a:ext cx="4830603" cy="2490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2668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18.2.1721"/>
  <p:tag name="SLIDO_PRESENTATION_ID" val="00000000-0000-0000-0000-000000000000"/>
  <p:tag name="SLIDO_EVENT_UUID" val="b01c1bfd-22b0-441a-85cc-f5b63e0595de"/>
  <p:tag name="SLIDO_EVENT_SECTION_UUID" val="6c8e2aef-3a17-4d83-a7f8-97c02f3093cc"/>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697F3427294542957C7B66BF547AA0" ma:contentTypeVersion="13" ma:contentTypeDescription="Create a new document." ma:contentTypeScope="" ma:versionID="b468021112e2b65049570ab003c852c4">
  <xsd:schema xmlns:xsd="http://www.w3.org/2001/XMLSchema" xmlns:xs="http://www.w3.org/2001/XMLSchema" xmlns:p="http://schemas.microsoft.com/office/2006/metadata/properties" xmlns:ns3="b59eaae8-07e9-4ad3-b73d-979d3b1c4137" xmlns:ns4="d84994a3-1b1e-4c41-847f-eb90612e6a9d" targetNamespace="http://schemas.microsoft.com/office/2006/metadata/properties" ma:root="true" ma:fieldsID="7ea50d2a19265ae9443a8f4680b5693a" ns3:_="" ns4:_="">
    <xsd:import namespace="b59eaae8-07e9-4ad3-b73d-979d3b1c4137"/>
    <xsd:import namespace="d84994a3-1b1e-4c41-847f-eb90612e6a9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eaae8-07e9-4ad3-b73d-979d3b1c41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4994a3-1b1e-4c41-847f-eb90612e6a9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D63BA-BBAA-4272-8692-8ED8B2CE67A7}">
  <ds:schemaRefs>
    <ds:schemaRef ds:uri="http://purl.org/dc/terms/"/>
    <ds:schemaRef ds:uri="http://schemas.openxmlformats.org/package/2006/metadata/core-properties"/>
    <ds:schemaRef ds:uri="http://purl.org/dc/dcmitype/"/>
    <ds:schemaRef ds:uri="http://schemas.microsoft.com/office/2006/documentManagement/types"/>
    <ds:schemaRef ds:uri="b59eaae8-07e9-4ad3-b73d-979d3b1c4137"/>
    <ds:schemaRef ds:uri="http://purl.org/dc/elements/1.1/"/>
    <ds:schemaRef ds:uri="http://schemas.microsoft.com/office/2006/metadata/properties"/>
    <ds:schemaRef ds:uri="http://schemas.microsoft.com/office/infopath/2007/PartnerControls"/>
    <ds:schemaRef ds:uri="d84994a3-1b1e-4c41-847f-eb90612e6a9d"/>
    <ds:schemaRef ds:uri="http://www.w3.org/XML/1998/namespace"/>
  </ds:schemaRefs>
</ds:datastoreItem>
</file>

<file path=customXml/itemProps2.xml><?xml version="1.0" encoding="utf-8"?>
<ds:datastoreItem xmlns:ds="http://schemas.openxmlformats.org/officeDocument/2006/customXml" ds:itemID="{4F812558-E27A-4D21-85BC-37CF85E251BC}">
  <ds:schemaRefs>
    <ds:schemaRef ds:uri="http://schemas.microsoft.com/sharepoint/v3/contenttype/forms"/>
  </ds:schemaRefs>
</ds:datastoreItem>
</file>

<file path=customXml/itemProps3.xml><?xml version="1.0" encoding="utf-8"?>
<ds:datastoreItem xmlns:ds="http://schemas.openxmlformats.org/officeDocument/2006/customXml" ds:itemID="{7E394F46-C602-4272-A096-6E225C517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eaae8-07e9-4ad3-b73d-979d3b1c4137"/>
    <ds:schemaRef ds:uri="d84994a3-1b1e-4c41-847f-eb90612e6a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13844</TotalTime>
  <Words>690</Words>
  <Application>Microsoft Office PowerPoint</Application>
  <PresentationFormat>Widescreen</PresentationFormat>
  <Paragraphs>86</Paragraphs>
  <Slides>16</Slides>
  <Notes>9</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Noto Sans</vt:lpstr>
      <vt:lpstr>Open Sans</vt:lpstr>
      <vt:lpstr>Symbol</vt:lpstr>
      <vt:lpstr>Office Theme</vt:lpstr>
      <vt:lpstr>Courageous Conversations Conversations courageuses</vt:lpstr>
      <vt:lpstr>AGENDA/ORDRE DU JOUR </vt:lpstr>
      <vt:lpstr>PowerPoint Presentation</vt:lpstr>
      <vt:lpstr>PowerPoint Presentation</vt:lpstr>
      <vt:lpstr>Rules of engagement / règles d’engagement</vt:lpstr>
      <vt:lpstr>PowerPoint Presentation</vt:lpstr>
      <vt:lpstr>RACISM.e</vt:lpstr>
      <vt:lpstr>PowerPoint Presentation</vt:lpstr>
      <vt:lpstr>NOT IN CANADA/PAS AU CANADA?</vt:lpstr>
      <vt:lpstr>PowerPoint Presentation</vt:lpstr>
      <vt:lpstr>Let’s chat/Discutons-en</vt:lpstr>
      <vt:lpstr>PowerPoint Presentation</vt:lpstr>
      <vt:lpstr>PowerPoint Presentation</vt:lpstr>
      <vt:lpstr>PowerPoint Presentation</vt:lpstr>
      <vt:lpstr>PowerPoint Presentation</vt:lpstr>
      <vt:lpstr>LEARN MORE / APPRENDRE DAVANTAGE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Racism and Allyship Race, racisme et alié</dc:title>
  <dc:creator>Mounissa Robleh</dc:creator>
  <cp:lastModifiedBy>Iachelli, Alexa</cp:lastModifiedBy>
  <cp:revision>37</cp:revision>
  <dcterms:created xsi:type="dcterms:W3CDTF">2021-02-11T18:40:17Z</dcterms:created>
  <dcterms:modified xsi:type="dcterms:W3CDTF">2022-04-26T20:15:13Z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575891009</vt:i4>
  </property>
  <property fmtid="{D5CDD505-2E9C-101B-9397-08002B2CF9AE}" pid="3" name="_NewReviewCycle">
    <vt:lpwstr/>
  </property>
  <property fmtid="{D5CDD505-2E9C-101B-9397-08002B2CF9AE}" pid="4" name="_EmailSubject">
    <vt:lpwstr>For safe space session </vt:lpwstr>
  </property>
  <property fmtid="{D5CDD505-2E9C-101B-9397-08002B2CF9AE}" pid="5" name="_AuthorEmail">
    <vt:lpwstr>mounissa.robleh@ised-isde.gc.ca</vt:lpwstr>
  </property>
  <property fmtid="{D5CDD505-2E9C-101B-9397-08002B2CF9AE}" pid="6" name="_AuthorEmailDisplayName">
    <vt:lpwstr>Robleh, Mounissa (ISED/ISDE)</vt:lpwstr>
  </property>
  <property fmtid="{D5CDD505-2E9C-101B-9397-08002B2CF9AE}" pid="7" name="SlidoAppVersion">
    <vt:lpwstr>0.18.2.1721</vt:lpwstr>
  </property>
  <property fmtid="{D5CDD505-2E9C-101B-9397-08002B2CF9AE}" pid="8" name="_PreviousAdHocReviewCycleID">
    <vt:i4>-228919405</vt:i4>
  </property>
</Properties>
</file>