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5"/>
  </p:notesMasterIdLst>
  <p:handoutMasterIdLst>
    <p:handoutMasterId r:id="rId36"/>
  </p:handoutMasterIdLst>
  <p:sldIdLst>
    <p:sldId id="384" r:id="rId2"/>
    <p:sldId id="4970" r:id="rId3"/>
    <p:sldId id="5146" r:id="rId4"/>
    <p:sldId id="4982" r:id="rId5"/>
    <p:sldId id="5123" r:id="rId6"/>
    <p:sldId id="5117" r:id="rId7"/>
    <p:sldId id="5147" r:id="rId8"/>
    <p:sldId id="5128" r:id="rId9"/>
    <p:sldId id="5119" r:id="rId10"/>
    <p:sldId id="5125" r:id="rId11"/>
    <p:sldId id="5118" r:id="rId12"/>
    <p:sldId id="5135" r:id="rId13"/>
    <p:sldId id="5121" r:id="rId14"/>
    <p:sldId id="4990" r:id="rId15"/>
    <p:sldId id="4992" r:id="rId16"/>
    <p:sldId id="5136" r:id="rId17"/>
    <p:sldId id="4989" r:id="rId18"/>
    <p:sldId id="5114" r:id="rId19"/>
    <p:sldId id="4991" r:id="rId20"/>
    <p:sldId id="5142" r:id="rId21"/>
    <p:sldId id="5138" r:id="rId22"/>
    <p:sldId id="5132" r:id="rId23"/>
    <p:sldId id="5139" r:id="rId24"/>
    <p:sldId id="5143" r:id="rId25"/>
    <p:sldId id="5140" r:id="rId26"/>
    <p:sldId id="5141" r:id="rId27"/>
    <p:sldId id="5145" r:id="rId28"/>
    <p:sldId id="5133" r:id="rId29"/>
    <p:sldId id="5134" r:id="rId30"/>
    <p:sldId id="5137" r:id="rId31"/>
    <p:sldId id="5144" r:id="rId32"/>
    <p:sldId id="5148" r:id="rId33"/>
    <p:sldId id="5127"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B82E8466-83BB-6317-73B9-A51F2FE0BC10}" name="Pare, Carine (SPAC/PSPC)" initials="PC(" userId="S::Carine.Pare@tpsgc-pwgsc.gc.ca::71f88b2f-db4c-4269-9577-1025f7fc6543"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7"/>
    <a:srgbClr val="F8F682"/>
    <a:srgbClr val="7CB430"/>
    <a:srgbClr val="A8CE75"/>
    <a:srgbClr val="4CB6A0"/>
    <a:srgbClr val="D0FAC0"/>
    <a:srgbClr val="A2F682"/>
    <a:srgbClr val="BA84D7"/>
    <a:srgbClr val="FCEED2"/>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9DFA7-F92E-40EA-8D8E-AF289728DB00}" v="17" dt="2024-01-17T18:50:11.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89798" autoAdjust="0"/>
  </p:normalViewPr>
  <p:slideViewPr>
    <p:cSldViewPr snapToGrid="0" snapToObjects="1">
      <p:cViewPr varScale="1">
        <p:scale>
          <a:sx n="111" d="100"/>
          <a:sy n="111" d="100"/>
        </p:scale>
        <p:origin x="120" y="77"/>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42073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246587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58487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354491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356019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116140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406513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30072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366004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21</a:t>
            </a:fld>
            <a:endParaRPr lang="en-US" dirty="0"/>
          </a:p>
        </p:txBody>
      </p:sp>
    </p:spTree>
    <p:extLst>
      <p:ext uri="{BB962C8B-B14F-4D97-AF65-F5344CB8AC3E}">
        <p14:creationId xmlns:p14="http://schemas.microsoft.com/office/powerpoint/2010/main" val="106885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32986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23</a:t>
            </a:fld>
            <a:endParaRPr lang="en-US" dirty="0"/>
          </a:p>
        </p:txBody>
      </p:sp>
    </p:spTree>
    <p:extLst>
      <p:ext uri="{BB962C8B-B14F-4D97-AF65-F5344CB8AC3E}">
        <p14:creationId xmlns:p14="http://schemas.microsoft.com/office/powerpoint/2010/main" val="4063537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25</a:t>
            </a:fld>
            <a:endParaRPr lang="en-US" dirty="0"/>
          </a:p>
        </p:txBody>
      </p:sp>
    </p:spTree>
    <p:extLst>
      <p:ext uri="{BB962C8B-B14F-4D97-AF65-F5344CB8AC3E}">
        <p14:creationId xmlns:p14="http://schemas.microsoft.com/office/powerpoint/2010/main" val="2295636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26</a:t>
            </a:fld>
            <a:endParaRPr lang="en-US" dirty="0"/>
          </a:p>
        </p:txBody>
      </p:sp>
    </p:spTree>
    <p:extLst>
      <p:ext uri="{BB962C8B-B14F-4D97-AF65-F5344CB8AC3E}">
        <p14:creationId xmlns:p14="http://schemas.microsoft.com/office/powerpoint/2010/main" val="2571047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28</a:t>
            </a:fld>
            <a:endParaRPr lang="en-US" dirty="0"/>
          </a:p>
        </p:txBody>
      </p:sp>
    </p:spTree>
    <p:extLst>
      <p:ext uri="{BB962C8B-B14F-4D97-AF65-F5344CB8AC3E}">
        <p14:creationId xmlns:p14="http://schemas.microsoft.com/office/powerpoint/2010/main" val="3661253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29</a:t>
            </a:fld>
            <a:endParaRPr lang="en-US" dirty="0"/>
          </a:p>
        </p:txBody>
      </p:sp>
    </p:spTree>
    <p:extLst>
      <p:ext uri="{BB962C8B-B14F-4D97-AF65-F5344CB8AC3E}">
        <p14:creationId xmlns:p14="http://schemas.microsoft.com/office/powerpoint/2010/main" val="3169409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30</a:t>
            </a:fld>
            <a:endParaRPr lang="en-US" dirty="0"/>
          </a:p>
        </p:txBody>
      </p:sp>
    </p:spTree>
    <p:extLst>
      <p:ext uri="{BB962C8B-B14F-4D97-AF65-F5344CB8AC3E}">
        <p14:creationId xmlns:p14="http://schemas.microsoft.com/office/powerpoint/2010/main" val="1867806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31</a:t>
            </a:fld>
            <a:endParaRPr lang="en-US" dirty="0"/>
          </a:p>
        </p:txBody>
      </p:sp>
    </p:spTree>
    <p:extLst>
      <p:ext uri="{BB962C8B-B14F-4D97-AF65-F5344CB8AC3E}">
        <p14:creationId xmlns:p14="http://schemas.microsoft.com/office/powerpoint/2010/main" val="1833180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33</a:t>
            </a:fld>
            <a:endParaRPr lang="en-US" dirty="0"/>
          </a:p>
        </p:txBody>
      </p:sp>
    </p:spTree>
    <p:extLst>
      <p:ext uri="{BB962C8B-B14F-4D97-AF65-F5344CB8AC3E}">
        <p14:creationId xmlns:p14="http://schemas.microsoft.com/office/powerpoint/2010/main" val="175729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105457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407009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38624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364343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199260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379576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4020808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Cliquez pour modifier le style du titre principal</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Modifier les styles du texte maître</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rcRect/>
          <a:stretch/>
        </p:blipFill>
        <p:spPr>
          <a:xfrm>
            <a:off x="552450" y="6402693"/>
            <a:ext cx="2036645" cy="194997"/>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rcRect/>
          <a:stretch/>
        </p:blipFill>
        <p:spPr>
          <a:xfrm>
            <a:off x="10355854" y="215927"/>
            <a:ext cx="1392143" cy="255048"/>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png"/><Relationship Id="rId4" Type="http://schemas.openxmlformats.org/officeDocument/2006/relationships/image" Target="../media/image5.jp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slide" Target="slide24.xml"/><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2" Type="http://schemas.openxmlformats.org/officeDocument/2006/relationships/hyperlink" Target="https://wiki.gccollab.ca/images/0/0c/WTP_-_Sample_survey_questions_FR.doc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ada.ca/en/treasury-board-secretariat/services/innovation/public-service-employee-survey/2022-23/2022-23-public-service-employee-survey.html"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treasury-board-secretariat/services/innovation/public-service-employee-survey.html"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e/ec/WTP_-_Guide_to_collecting_employee_experience_feedback_EN.ppt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iki.gccollab.ca/images/e/eb/Change_Management_Activity_Journal_FR.docx" TargetMode="External"/><Relationship Id="rId4" Type="http://schemas.openxmlformats.org/officeDocument/2006/relationships/hyperlink" Target="https://wiki.gccollab.ca/images/5/59/WTP_-_CM_Monitoring_Questionnaire_FR.xls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2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7.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2.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5.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6.svg"/></Relationships>
</file>

<file path=ppt/slides/_rels/slide31.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7.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8.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hyperlink" Target="https://wiki.gccollab.ca/images/b/b1/WTP_-_Programme_en_boite_de_GdC_FR.pdf" TargetMode="External"/><Relationship Id="rId3" Type="http://schemas.openxmlformats.org/officeDocument/2006/relationships/hyperlink" Target="https://wiki.gccollab.ca/images/d/df/WTP_-_Pre-opening_checklist_FR.docx" TargetMode="External"/><Relationship Id="rId7" Type="http://schemas.openxmlformats.org/officeDocument/2006/relationships/slide" Target="slide9.xml"/><Relationship Id="rId12"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8.xml"/><Relationship Id="rId11" Type="http://schemas.openxmlformats.org/officeDocument/2006/relationships/image" Target="../media/image7.png"/><Relationship Id="rId5" Type="http://schemas.openxmlformats.org/officeDocument/2006/relationships/hyperlink" Target="https://wiki.gccollab.ca/images/d/d0/WTP_-_Employee_Feedback_Consolidation_Table_FR.xlsx" TargetMode="External"/><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hyperlink" Target="https://view.officeapps.live.com/op/view.aspx?src=https%3A%2F%2Fwiki.gccollab.ca%2Fimages%2Fb%2Fb3%2FWTP_-_Workplace_employee_experience_report_and_action_plan_FR.pptx&amp;wdOrigin=BROWSELIN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slide" Target="slide27.xml"/><Relationship Id="rId21" Type="http://schemas.openxmlformats.org/officeDocument/2006/relationships/image" Target="../media/image22.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slide" Target="slide10.xml"/><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notesSlide" Target="../notesSlides/notesSlide6.xml"/><Relationship Id="rId16" Type="http://schemas.openxmlformats.org/officeDocument/2006/relationships/slide" Target="slide9.xml"/><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10.svg"/><Relationship Id="rId15" Type="http://schemas.openxmlformats.org/officeDocument/2006/relationships/slide" Target="slide8.xml"/><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5.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slide" Target="slide5.xml"/><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slide" Target="slide33.xml"/></Relationships>
</file>

<file path=ppt/slides/_rels/slide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view.officeapps.live.com/op/view.aspx?src=https%3A%2F%2Fwiki.gccollab.ca%2Fimages%2Fb%2Fb3%2FWTP_-_Workplace_employee_experience_report_and_action_plan_FR.pptx&amp;wdOrigin=BROWSELINK" TargetMode="External"/><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view.officeapps.live.com/op/view.aspx?src=https%3A%2F%2Fwiki.gccollab.ca%2Fimages%2Fb%2Fb3%2FWTP_-_Workplace_employee_experience_report_and_action_plan_FR.pptx&amp;wdOrigin=BROWSELINK" TargetMode="External"/><Relationship Id="rId5" Type="http://schemas.openxmlformats.org/officeDocument/2006/relationships/slide" Target="slide22.xml"/><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563399" y="403770"/>
            <a:ext cx="2316367" cy="451618"/>
          </a:xfrm>
          <a:prstGeom prst="rect">
            <a:avLst/>
          </a:prstGeom>
        </p:spPr>
      </p:pic>
      <p:sp>
        <p:nvSpPr>
          <p:cNvPr id="2" name="Title 1"/>
          <p:cNvSpPr>
            <a:spLocks noGrp="1"/>
          </p:cNvSpPr>
          <p:nvPr>
            <p:ph type="ctrTitle"/>
          </p:nvPr>
        </p:nvSpPr>
        <p:spPr>
          <a:xfrm>
            <a:off x="511883" y="2087217"/>
            <a:ext cx="4704551" cy="1587701"/>
          </a:xfrm>
        </p:spPr>
        <p:txBody>
          <a:bodyPr>
            <a:noAutofit/>
          </a:bodyPr>
          <a:lstStyle/>
          <a:p>
            <a:r>
              <a:rPr lang="fr-CA" sz="3200" b="0" dirty="0">
                <a:solidFill>
                  <a:schemeClr val="bg1"/>
                </a:solidFill>
                <a:latin typeface="Arial Rounded MT Bold" panose="020F0704030504030204" pitchFamily="34" charset="0"/>
              </a:rPr>
              <a:t>Guide de collecte de la rétroaction des employés</a:t>
            </a:r>
          </a:p>
        </p:txBody>
      </p:sp>
      <p:sp>
        <p:nvSpPr>
          <p:cNvPr id="3" name="Subtitle 2"/>
          <p:cNvSpPr>
            <a:spLocks noGrp="1"/>
          </p:cNvSpPr>
          <p:nvPr>
            <p:ph type="subTitle" idx="1"/>
          </p:nvPr>
        </p:nvSpPr>
        <p:spPr>
          <a:xfrm>
            <a:off x="545307" y="3657327"/>
            <a:ext cx="3150393" cy="678352"/>
          </a:xfrm>
        </p:spPr>
        <p:txBody>
          <a:bodyPr>
            <a:normAutofit/>
          </a:bodyPr>
          <a:lstStyle/>
          <a:p>
            <a:r>
              <a:rPr lang="fr-CA"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Maximiser l'engagement et la satisfaction des employés </a:t>
            </a:r>
          </a:p>
          <a:p>
            <a:endParaRPr lang="fr-CA"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 Placeholder 6"/>
          <p:cNvSpPr>
            <a:spLocks noGrp="1"/>
          </p:cNvSpPr>
          <p:nvPr>
            <p:ph type="body" sz="quarter" idx="13"/>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Janvier 2024</a:t>
            </a: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585681" y="6402831"/>
            <a:ext cx="2036645" cy="194997"/>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fr-CA" dirty="0">
                <a:solidFill>
                  <a:schemeClr val="accent5"/>
                </a:solidFill>
                <a:latin typeface="Arial Rounded MT Bold" panose="020F0704030504030204" pitchFamily="34" charset="0"/>
              </a:rPr>
              <a:t>Collecte des commentaires des employés sur leur expérience - </a:t>
            </a:r>
            <a:r>
              <a:rPr lang="fr-CA" dirty="0">
                <a:solidFill>
                  <a:schemeClr val="accent2">
                    <a:lumMod val="75000"/>
                  </a:schemeClr>
                </a:solidFill>
                <a:latin typeface="Arial Rounded MT Bold" panose="020F0704030504030204" pitchFamily="34" charset="0"/>
              </a:rPr>
              <a:t>Observation</a:t>
            </a:r>
          </a:p>
        </p:txBody>
      </p:sp>
      <p:pic>
        <p:nvPicPr>
          <p:cNvPr id="7" name="Graphic 6" descr="Binoculars with solid fill">
            <a:extLst>
              <a:ext uri="{FF2B5EF4-FFF2-40B4-BE49-F238E27FC236}">
                <a16:creationId xmlns:a16="http://schemas.microsoft.com/office/drawing/2014/main" id="{91B7B472-32FD-92EC-F954-6BCE01B31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413" y="1979956"/>
            <a:ext cx="3206337" cy="3373093"/>
          </a:xfrm>
          <a:prstGeom prst="rect">
            <a:avLst/>
          </a:prstGeom>
        </p:spPr>
      </p:pic>
      <p:sp>
        <p:nvSpPr>
          <p:cNvPr id="11" name="TextBox 10">
            <a:extLst>
              <a:ext uri="{FF2B5EF4-FFF2-40B4-BE49-F238E27FC236}">
                <a16:creationId xmlns:a16="http://schemas.microsoft.com/office/drawing/2014/main" id="{1225BC42-4B2C-F38B-CAE2-DF0F6A683329}"/>
              </a:ext>
            </a:extLst>
          </p:cNvPr>
          <p:cNvSpPr txBox="1"/>
          <p:nvPr/>
        </p:nvSpPr>
        <p:spPr>
          <a:xfrm>
            <a:off x="508759" y="1385888"/>
            <a:ext cx="3129791" cy="369332"/>
          </a:xfrm>
          <a:prstGeom prst="rect">
            <a:avLst/>
          </a:prstGeom>
          <a:noFill/>
        </p:spPr>
        <p:txBody>
          <a:bodyPr wrap="square">
            <a:spAutoFit/>
          </a:bodyPr>
          <a:lstStyle/>
          <a:p>
            <a:pPr>
              <a:spcAft>
                <a:spcPts val="1000"/>
              </a:spcAft>
            </a:pPr>
            <a:r>
              <a:rPr lang="fr-CA" b="1" dirty="0">
                <a:solidFill>
                  <a:schemeClr val="accent2">
                    <a:lumMod val="75000"/>
                  </a:schemeClr>
                </a:solidFill>
                <a:latin typeface="Arial Rounded MT Bold" panose="020F0704030504030204" pitchFamily="34" charset="0"/>
              </a:rPr>
              <a:t>Approche recommandée</a:t>
            </a:r>
          </a:p>
        </p:txBody>
      </p:sp>
      <p:sp>
        <p:nvSpPr>
          <p:cNvPr id="17" name="Rectangle 16">
            <a:extLst>
              <a:ext uri="{FF2B5EF4-FFF2-40B4-BE49-F238E27FC236}">
                <a16:creationId xmlns:a16="http://schemas.microsoft.com/office/drawing/2014/main" id="{9156A4A9-EBAF-7131-5359-99AA38F4DEBD}"/>
              </a:ext>
            </a:extLst>
          </p:cNvPr>
          <p:cNvSpPr/>
          <p:nvPr/>
        </p:nvSpPr>
        <p:spPr>
          <a:xfrm>
            <a:off x="5248275" y="1257301"/>
            <a:ext cx="6434965" cy="4248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dirty="0">
                <a:solidFill>
                  <a:schemeClr val="accent5"/>
                </a:solidFill>
                <a:latin typeface="Arial Rounded MT Bold" panose="020F0704030504030204" pitchFamily="34" charset="0"/>
              </a:rPr>
              <a:t>POURQUOI</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Confirmer et valider les résultats tirés du questionnaire, des groupes de discussion informelle et des entretiens individuels informels en identifiant les comportements concrets qui confirment les sentiments subjectifs exprimés par les employés.</a:t>
            </a:r>
          </a:p>
          <a:p>
            <a:r>
              <a:rPr lang="fr-CA" sz="1600" dirty="0">
                <a:solidFill>
                  <a:schemeClr val="accent5"/>
                </a:solidFill>
                <a:latin typeface="Arial Rounded MT Bold" panose="020F0704030504030204" pitchFamily="34" charset="0"/>
              </a:rPr>
              <a:t>QUI</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Envisagez d'impliquer votre réseau d'agents du changement pour favoriser l'engagement et la confiance des employés.</a:t>
            </a:r>
          </a:p>
          <a:p>
            <a:r>
              <a:rPr lang="fr-CA" sz="1600" dirty="0">
                <a:solidFill>
                  <a:schemeClr val="accent5"/>
                </a:solidFill>
                <a:latin typeface="Arial Rounded MT Bold" panose="020F0704030504030204" pitchFamily="34" charset="0"/>
              </a:rPr>
              <a:t>COMMENT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Informez les employés de cette approche. En les sensibilisant et en communiquant, ils auront moins l'impression d'être surveillés. Veillez à ce qu'ils sachent que vous observez les comportements afin d’assurer une expérience optimale et que vous obteniez les résultats dont vous avez besoin.</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Déterminez les résultats et les commentaires que vous souhaitez confirmer puis créez un plan et un calendrier d'observation en utilisant le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cadre d'observation et le modèle de tableau. </a:t>
            </a: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1412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Annexe A</a:t>
            </a: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a:xfrm>
            <a:off x="545306" y="3582594"/>
            <a:ext cx="6579393" cy="678352"/>
          </a:xfrm>
        </p:spPr>
        <p:txBody>
          <a:bodyPr/>
          <a:lstStyle/>
          <a:p>
            <a:r>
              <a:rPr lang="fr-CA"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Exemples de questions </a:t>
            </a:r>
          </a:p>
        </p:txBody>
      </p:sp>
      <p:sp>
        <p:nvSpPr>
          <p:cNvPr id="2" name="TextBox 1">
            <a:extLst>
              <a:ext uri="{FF2B5EF4-FFF2-40B4-BE49-F238E27FC236}">
                <a16:creationId xmlns:a16="http://schemas.microsoft.com/office/drawing/2014/main" id="{F99F60C5-371B-4E10-13AB-B143D7D58DC5}"/>
              </a:ext>
            </a:extLst>
          </p:cNvPr>
          <p:cNvSpPr txBox="1"/>
          <p:nvPr/>
        </p:nvSpPr>
        <p:spPr>
          <a:xfrm>
            <a:off x="508758" y="4239310"/>
            <a:ext cx="11006344" cy="584775"/>
          </a:xfrm>
          <a:prstGeom prst="rect">
            <a:avLst/>
          </a:prstGeom>
          <a:noFill/>
        </p:spPr>
        <p:txBody>
          <a:bodyPr wrap="square">
            <a:spAutoFit/>
          </a:bodyPr>
          <a:lstStyle/>
          <a:p>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Vous pouvez également utiliser cette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2"/>
              </a:rPr>
              <a:t>version Word</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pour toutes les questions proposées, afin de faciliter la révision et le transfert dans votre plateforme de questionnaires préférée. </a:t>
            </a:r>
          </a:p>
        </p:txBody>
      </p:sp>
    </p:spTree>
    <p:extLst>
      <p:ext uri="{BB962C8B-B14F-4D97-AF65-F5344CB8AC3E}">
        <p14:creationId xmlns:p14="http://schemas.microsoft.com/office/powerpoint/2010/main" val="174693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400" dirty="0">
                <a:solidFill>
                  <a:schemeClr val="accent5"/>
                </a:solidFill>
                <a:latin typeface="Arial Rounded MT Bold" panose="020F0704030504030204" pitchFamily="34" charset="0"/>
              </a:rPr>
              <a:t>Exemple de questions - Questions d'information générale</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9" y="1388465"/>
            <a:ext cx="10978392" cy="2072362"/>
          </a:xfrm>
          <a:prstGeom prst="rect">
            <a:avLst/>
          </a:prstGeom>
          <a:noFill/>
        </p:spPr>
        <p:txBody>
          <a:bodyPr wrap="square" rtlCol="0">
            <a:spAutoFit/>
          </a:bodyPr>
          <a:lstStyle/>
          <a:p>
            <a:pPr>
              <a:spcAft>
                <a:spcPts val="1000"/>
              </a:spcAft>
            </a:pPr>
            <a:r>
              <a:rPr lang="fr-CA" sz="1400" b="1" noProof="0" dirty="0"/>
              <a:t>Les questions incluses dans ce guide sont </a:t>
            </a:r>
            <a:r>
              <a:rPr lang="fr-CA" sz="1400" b="1" dirty="0"/>
              <a:t>liées au</a:t>
            </a:r>
            <a:r>
              <a:rPr lang="fr-CA" sz="1400" b="1" noProof="0" dirty="0"/>
              <a:t> </a:t>
            </a:r>
            <a:r>
              <a:rPr lang="fr-CA" sz="1400" b="1" dirty="0"/>
              <a:t>questionnaire</a:t>
            </a:r>
            <a:r>
              <a:rPr lang="fr-CA" sz="1400" b="1" noProof="0" dirty="0"/>
              <a:t> sur l'expérience des employés </a:t>
            </a:r>
            <a:r>
              <a:rPr lang="fr-CA" sz="1400" b="1" dirty="0"/>
              <a:t>en mi</a:t>
            </a:r>
            <a:r>
              <a:rPr lang="fr-CA" sz="1400" b="1" noProof="0" dirty="0"/>
              <a:t>lieu de travail, mais peuvent également être utilisées dans le contexte des groupes de discussion informelle ou des entretiens individuels informels.</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fr-CA" sz="1400" dirty="0">
                <a:latin typeface="Calibri Light" panose="020F0302020204030204" pitchFamily="34" charset="0"/>
                <a:ea typeface="Calibri Light" panose="020F0302020204030204" pitchFamily="34" charset="0"/>
                <a:cs typeface="Calibri Light" panose="020F0302020204030204" pitchFamily="34" charset="0"/>
              </a:rPr>
              <a:t>Outre les questions figurant dans les pages suivantes, envisagez d'inclure des questions générales afin de séparer et d'analyser les données sous différents angles. Vous trouverez ci-dessous quelques questions dont l’utilisation est recommandée. Pour d'autres idées de questions, vous pouvez consulter les </a:t>
            </a:r>
            <a:r>
              <a:rPr lang="fr-FR" sz="1400" dirty="0">
                <a:latin typeface="Calibri Light" panose="020F0302020204030204" pitchFamily="34" charset="0"/>
                <a:ea typeface="Calibri Light" panose="020F0302020204030204" pitchFamily="34" charset="0"/>
                <a:cs typeface="Calibri Light" panose="020F0302020204030204" pitchFamily="34" charset="0"/>
                <a:hlinkClick r:id="rId3"/>
              </a:rPr>
              <a:t>questions du Sondage auprès des fonctionnaires fédéraux</a:t>
            </a:r>
            <a:r>
              <a:rPr lang="fr-CA" sz="1400" dirty="0">
                <a:latin typeface="Calibri Light" panose="020F0302020204030204" pitchFamily="34" charset="0"/>
                <a:ea typeface="Calibri Light" panose="020F0302020204030204" pitchFamily="34" charset="0"/>
                <a:cs typeface="Calibri Light" panose="020F0302020204030204" pitchFamily="34" charset="0"/>
              </a:rPr>
              <a:t>, en particulier dans la section « Renseignements généraux ».</a:t>
            </a:r>
          </a:p>
          <a:p>
            <a:pPr>
              <a:spcAft>
                <a:spcPts val="1000"/>
              </a:spcAft>
            </a:pPr>
            <a:r>
              <a:rPr lang="fr-CA" sz="14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Notez que toutes ces questions sont des suggestions et qu'elles peuvent ou non s'appliquer à votre projet spécifique. Travaillez avec vos partenaires internes et vos experts en données pour concevoir votre questionnaire en suivant les pratiques en vigueur dans votre organisation pour ce type d'activité.</a:t>
            </a:r>
          </a:p>
        </p:txBody>
      </p:sp>
      <p:sp>
        <p:nvSpPr>
          <p:cNvPr id="7" name="TextBox 6">
            <a:extLst>
              <a:ext uri="{FF2B5EF4-FFF2-40B4-BE49-F238E27FC236}">
                <a16:creationId xmlns:a16="http://schemas.microsoft.com/office/drawing/2014/main" id="{18D9D0B7-6628-69AF-030E-2ADF6240B37B}"/>
              </a:ext>
            </a:extLst>
          </p:cNvPr>
          <p:cNvSpPr txBox="1"/>
          <p:nvPr/>
        </p:nvSpPr>
        <p:spPr>
          <a:xfrm>
            <a:off x="527808" y="3506894"/>
            <a:ext cx="5321401" cy="2554545"/>
          </a:xfrm>
          <a:prstGeom prst="rect">
            <a:avLst/>
          </a:prstGeom>
          <a:noFill/>
        </p:spPr>
        <p:txBody>
          <a:bodyPr wrap="square">
            <a:spAutoFit/>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Q. En moyenne, combien de jours travaillez-vous à [</a:t>
            </a:r>
            <a:r>
              <a:rPr lang="fr-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adresse, étage(s)</a:t>
            </a:r>
            <a:r>
              <a:rPr lang="fr-CA" sz="1400" dirty="0">
                <a:latin typeface="Calibri Light" panose="020F0302020204030204" pitchFamily="34" charset="0"/>
                <a:ea typeface="Calibri Light" panose="020F0302020204030204" pitchFamily="34" charset="0"/>
                <a:cs typeface="Calibri Light" panose="020F0302020204030204" pitchFamily="34" charset="0"/>
              </a:rPr>
              <a:t>]?</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Moins d'un jour par semaine</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1 jour/semaine</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2 jours/semaine</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3 jours/semaine</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4 jours/semaine</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Je travaille à temps plein sur place</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Aucun, je télétravaille à temps plein </a:t>
            </a: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(suggérez de mettre fin au questionnaire pour ceux qui ont choisi cette réponse, car vous souhaitez recueillir les commentaires de ceux qui ont travaillé sur place).</a:t>
            </a:r>
          </a:p>
          <a:p>
            <a:pPr marL="742950" lvl="1" indent="-285750">
              <a:buFont typeface="Arial" panose="020B0604020202020204" pitchFamily="34" charset="0"/>
              <a:buChar char="•"/>
            </a:pPr>
            <a:endPar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lvl="1">
              <a:spcAft>
                <a:spcPts val="1000"/>
              </a:spcAft>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ABE799DB-06B0-CCC5-509F-71BECFFC54EA}"/>
              </a:ext>
            </a:extLst>
          </p:cNvPr>
          <p:cNvSpPr txBox="1"/>
          <p:nvPr/>
        </p:nvSpPr>
        <p:spPr>
          <a:xfrm>
            <a:off x="5849209" y="3506894"/>
            <a:ext cx="3114675" cy="1723549"/>
          </a:xfrm>
          <a:prstGeom prst="rect">
            <a:avLst/>
          </a:prstGeom>
          <a:noFill/>
        </p:spPr>
        <p:txBody>
          <a:bodyPr wrap="square">
            <a:spAutoFit/>
          </a:bodyPr>
          <a:lstStyle/>
          <a:p>
            <a:pPr algn="l"/>
            <a:r>
              <a:rPr lang="fr-CA" sz="1400" dirty="0">
                <a:latin typeface="Calibri Light" panose="020F0302020204030204" pitchFamily="34" charset="0"/>
                <a:ea typeface="Calibri Light" panose="020F0302020204030204" pitchFamily="34" charset="0"/>
                <a:cs typeface="Calibri Light" panose="020F0302020204030204" pitchFamily="34" charset="0"/>
              </a:rPr>
              <a:t>Q. Supervisez-vous des employés?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Oui</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Non</a:t>
            </a:r>
          </a:p>
          <a:p>
            <a:pPr marL="742950" lvl="1" indent="-285750">
              <a:buFont typeface="Arial" panose="020B0604020202020204" pitchFamily="34" charset="0"/>
              <a:buChar char="•"/>
            </a:pP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a:p>
            <a:r>
              <a:rPr lang="fr-CA" sz="1400" dirty="0">
                <a:latin typeface="Calibri Light" panose="020F0302020204030204" pitchFamily="34" charset="0"/>
                <a:ea typeface="Calibri Light" panose="020F0302020204030204" pitchFamily="34" charset="0"/>
                <a:cs typeface="Calibri Light" panose="020F0302020204030204" pitchFamily="34" charset="0"/>
              </a:rPr>
              <a:t>Q. Dans quelle unité organisationnelle travaillez-vous présentement?</a:t>
            </a:r>
          </a:p>
          <a:p>
            <a:pPr marL="742950" lvl="1" indent="-285750">
              <a:buFont typeface="Arial" panose="020B0604020202020204" pitchFamily="34" charset="0"/>
              <a:buChar char="•"/>
            </a:pP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Incluez les directions/secteurs touchés par le changement</a:t>
            </a:r>
          </a:p>
        </p:txBody>
      </p:sp>
      <p:sp>
        <p:nvSpPr>
          <p:cNvPr id="12" name="TextBox 11">
            <a:extLst>
              <a:ext uri="{FF2B5EF4-FFF2-40B4-BE49-F238E27FC236}">
                <a16:creationId xmlns:a16="http://schemas.microsoft.com/office/drawing/2014/main" id="{E920193A-0459-652A-0E6B-27FA4B560543}"/>
              </a:ext>
            </a:extLst>
          </p:cNvPr>
          <p:cNvSpPr txBox="1"/>
          <p:nvPr/>
        </p:nvSpPr>
        <p:spPr>
          <a:xfrm>
            <a:off x="8871708" y="3506894"/>
            <a:ext cx="3044067" cy="1969770"/>
          </a:xfrm>
          <a:prstGeom prst="rect">
            <a:avLst/>
          </a:prstGeom>
          <a:noFill/>
        </p:spPr>
        <p:txBody>
          <a:bodyPr wrap="square">
            <a:spAutoFit/>
          </a:bodyPr>
          <a:lstStyle/>
          <a:p>
            <a:pPr algn="l"/>
            <a:r>
              <a:rPr lang="fr-CA" sz="1400" dirty="0">
                <a:latin typeface="Calibri Light" panose="020F0302020204030204" pitchFamily="34" charset="0"/>
                <a:ea typeface="Calibri Light" panose="020F0302020204030204" pitchFamily="34" charset="0"/>
                <a:cs typeface="Calibri Light" panose="020F0302020204030204" pitchFamily="34" charset="0"/>
              </a:rPr>
              <a:t>Q. Quelle est votre tranche d'âge?</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24 ans et moins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25 à 29 ans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30 à 34 ans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35 à 39 ans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40 à 44 ans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45 à 49 ans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50 à 54 ans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55 à 59 ans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60 ans et plus</a:t>
            </a:r>
          </a:p>
        </p:txBody>
      </p:sp>
    </p:spTree>
    <p:extLst>
      <p:ext uri="{BB962C8B-B14F-4D97-AF65-F5344CB8AC3E}">
        <p14:creationId xmlns:p14="http://schemas.microsoft.com/office/powerpoint/2010/main" val="200570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400" dirty="0">
                <a:solidFill>
                  <a:schemeClr val="accent5"/>
                </a:solidFill>
                <a:latin typeface="Arial Rounded MT Bold" panose="020F0704030504030204" pitchFamily="34" charset="0"/>
              </a:rPr>
              <a:t>Exemple de questions - Programme de GdC par objectif (1 de 2)</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1388465"/>
            <a:ext cx="9473442" cy="4626908"/>
          </a:xfrm>
          <a:prstGeom prst="rect">
            <a:avLst/>
          </a:prstGeom>
          <a:noFill/>
        </p:spPr>
        <p:txBody>
          <a:bodyPr wrap="square" rtlCol="0">
            <a:spAutoFit/>
          </a:bodyPr>
          <a:lstStyle/>
          <a:p>
            <a:pPr marL="342900" indent="-342900">
              <a:spcAft>
                <a:spcPts val="1000"/>
              </a:spcAft>
              <a:buFont typeface="+mj-lt"/>
              <a:buAutoNum type="arabicPeriod"/>
            </a:pPr>
            <a:r>
              <a:rPr lang="fr-CA" sz="1400" b="1" dirty="0">
                <a:latin typeface="Calibri Light" panose="020F0302020204030204" pitchFamily="34" charset="0"/>
                <a:ea typeface="Calibri Light" panose="020F0302020204030204" pitchFamily="34" charset="0"/>
                <a:cs typeface="Calibri Light" panose="020F0302020204030204" pitchFamily="34" charset="0"/>
              </a:rPr>
              <a:t>Informer : </a:t>
            </a:r>
            <a:r>
              <a:rPr lang="fr-CA" sz="1400" i="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Veiller à ce que les employés se sentent informés et soutenus pendant le changement, en démontrant la nécessité du changement, les impacts et les avantages que </a:t>
            </a:r>
            <a:r>
              <a:rPr lang="fr-CA" sz="1400" i="1"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les </a:t>
            </a:r>
            <a:r>
              <a:rPr lang="fr-CA" sz="1400" i="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nouvelles méthodes de travail auront sur leurs activités professionnelles quotidiennes. </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J'ai été bien informé des changements apportés à mon milieu de travail. </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J'ai compris les raisons des changements apportés à mon milieu de travail.</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J'ai compris l'impact des changements apportés à mon milieu de travail sur mes activités professionnelles quotidiennes.</a:t>
            </a:r>
            <a:endParaRPr lang="fr-CA" sz="12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a:pPr>
            <a:r>
              <a:rPr lang="fr-CA" sz="1400" b="1" dirty="0">
                <a:latin typeface="Calibri Light" panose="020F0302020204030204" pitchFamily="34" charset="0"/>
                <a:ea typeface="Calibri Light" panose="020F0302020204030204" pitchFamily="34" charset="0"/>
                <a:cs typeface="Calibri Light" panose="020F0302020204030204" pitchFamily="34" charset="0"/>
              </a:rPr>
              <a:t>Engager : </a:t>
            </a:r>
            <a:r>
              <a:rPr lang="fr-CA" sz="1400" i="1"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Susciter l'envie chez les gestionnaires du personnel, les cadres supérieurs et tous les employés de participer activement au changement ayant un impact sur leur milieu de travail, afin de développer un sentiment d'appropriation qui garantira la pérennité d'un nouvel état d'esprit et de nouveaux comportements. </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J'ai été personnellement motivé pour participer au changement dans mon milieu de travail.</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J'attendais avec impatience les changements dans mon milieu de travail.</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J'ai eu l'impression que les superviseurs et les directeurs appuyaient le changement.</a:t>
            </a:r>
          </a:p>
          <a:p>
            <a:pPr lvl="1"/>
            <a:r>
              <a:rPr lang="fr-CA" sz="1200" dirty="0">
                <a:latin typeface="Calibri Light" panose="020F0302020204030204" pitchFamily="34" charset="0"/>
                <a:ea typeface="Calibri Light" panose="020F0302020204030204" pitchFamily="34" charset="0"/>
                <a:cs typeface="Calibri Light" panose="020F0302020204030204" pitchFamily="34" charset="0"/>
              </a:rPr>
              <a:t>R. J'ai apprécié de pouvoir : </a:t>
            </a: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[inclure les réponses qui s'appliquent]</a:t>
            </a:r>
          </a:p>
          <a:p>
            <a:pPr marL="1200150" lvl="2" indent="-285750">
              <a:buFont typeface="Arial" panose="020B0604020202020204" pitchFamily="34" charset="0"/>
              <a:buChar char="•"/>
            </a:pP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Votez sur les planches de tendances;</a:t>
            </a:r>
          </a:p>
          <a:p>
            <a:pPr marL="1200150" lvl="2" indent="-285750">
              <a:buFont typeface="Arial" panose="020B0604020202020204" pitchFamily="34" charset="0"/>
              <a:buChar char="•"/>
            </a:pP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Vote sur le mur-décor;</a:t>
            </a:r>
          </a:p>
          <a:p>
            <a:pPr marL="1200150" lvl="2" indent="-285750">
              <a:buFont typeface="Arial" panose="020B0604020202020204" pitchFamily="34" charset="0"/>
              <a:buChar char="•"/>
            </a:pP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Participer à l'activité de dénomination des salles de réunion;</a:t>
            </a:r>
          </a:p>
          <a:p>
            <a:pPr marL="1200150" lvl="2" indent="-285750">
              <a:buFont typeface="Arial" panose="020B0604020202020204" pitchFamily="34" charset="0"/>
              <a:buChar char="•"/>
            </a:pP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Participer à une visite du milieu de travail avant l'ouverture;</a:t>
            </a:r>
          </a:p>
          <a:p>
            <a:pPr marL="1200150" lvl="2" indent="-285750">
              <a:buFont typeface="Arial" panose="020B0604020202020204" pitchFamily="34" charset="0"/>
              <a:buChar char="•"/>
            </a:pP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Participer aux activités de la semaine d'ouverture.</a:t>
            </a:r>
          </a:p>
        </p:txBody>
      </p:sp>
      <p:sp>
        <p:nvSpPr>
          <p:cNvPr id="5" name="TextBox 4">
            <a:extLst>
              <a:ext uri="{FF2B5EF4-FFF2-40B4-BE49-F238E27FC236}">
                <a16:creationId xmlns:a16="http://schemas.microsoft.com/office/drawing/2014/main" id="{BABE8FFD-A8B3-4182-A922-BD4D3EF9BEFF}"/>
              </a:ext>
            </a:extLst>
          </p:cNvPr>
          <p:cNvSpPr txBox="1"/>
          <p:nvPr/>
        </p:nvSpPr>
        <p:spPr>
          <a:xfrm>
            <a:off x="9858374" y="2274838"/>
            <a:ext cx="1824867" cy="1600438"/>
          </a:xfrm>
          <a:prstGeom prst="rect">
            <a:avLst/>
          </a:prstGeom>
          <a:solidFill>
            <a:srgbClr val="E1F0F7"/>
          </a:solidFill>
        </p:spPr>
        <p:txBody>
          <a:bodyPr wrap="square">
            <a:spAutoFit/>
          </a:bodyPr>
          <a:lstStyle/>
          <a:p>
            <a:r>
              <a:rPr lang="fr-CA" sz="1400" b="1" dirty="0">
                <a:effectLst/>
                <a:latin typeface="+mj-lt"/>
              </a:rPr>
              <a:t>Échelle d'évaluation :</a:t>
            </a:r>
            <a:br>
              <a:rPr lang="fr-CA" sz="1400" dirty="0">
                <a:effectLst/>
                <a:latin typeface="+mj-lt"/>
              </a:rPr>
            </a:br>
            <a:r>
              <a:rPr lang="fr-CA" sz="1400" dirty="0">
                <a:latin typeface="+mj-lt"/>
              </a:rPr>
              <a:t>Pas d'accord (1)</a:t>
            </a:r>
          </a:p>
          <a:p>
            <a:r>
              <a:rPr lang="fr-CA" sz="1400" dirty="0">
                <a:effectLst/>
                <a:latin typeface="+mj-lt"/>
              </a:rPr>
              <a:t>Plutôt en désaccord</a:t>
            </a:r>
            <a:br>
              <a:rPr lang="fr-CA" sz="1400" dirty="0">
                <a:effectLst/>
                <a:latin typeface="+mj-lt"/>
              </a:rPr>
            </a:br>
            <a:r>
              <a:rPr lang="fr-CA" sz="1400" dirty="0">
                <a:effectLst/>
                <a:latin typeface="+mj-lt"/>
              </a:rPr>
              <a:t>Neutre (3)</a:t>
            </a:r>
            <a:br>
              <a:rPr lang="fr-CA" sz="1400" dirty="0">
                <a:effectLst/>
                <a:latin typeface="+mj-lt"/>
              </a:rPr>
            </a:br>
            <a:r>
              <a:rPr lang="fr-CA" sz="1400" dirty="0">
                <a:latin typeface="+mj-lt"/>
              </a:rPr>
              <a:t>Plutôt </a:t>
            </a:r>
            <a:r>
              <a:rPr lang="fr-CA" sz="1400" dirty="0">
                <a:effectLst/>
                <a:latin typeface="+mj-lt"/>
              </a:rPr>
              <a:t>d'accord </a:t>
            </a:r>
          </a:p>
          <a:p>
            <a:r>
              <a:rPr lang="fr-CA" sz="1400" dirty="0">
                <a:latin typeface="+mj-lt"/>
              </a:rPr>
              <a:t>D'accord (5)</a:t>
            </a:r>
            <a:br>
              <a:rPr lang="fr-CA" sz="1400" dirty="0">
                <a:effectLst/>
                <a:latin typeface="+mj-lt"/>
              </a:rPr>
            </a:br>
            <a:r>
              <a:rPr lang="fr-CA" sz="1400" dirty="0">
                <a:effectLst/>
                <a:latin typeface="+mj-lt"/>
              </a:rPr>
              <a:t>Ne sait pas</a:t>
            </a:r>
            <a:endParaRPr lang="fr-CA" sz="1600" dirty="0">
              <a:effectLst/>
              <a:latin typeface="+mj-lt"/>
            </a:endParaRPr>
          </a:p>
        </p:txBody>
      </p:sp>
    </p:spTree>
    <p:extLst>
      <p:ext uri="{BB962C8B-B14F-4D97-AF65-F5344CB8AC3E}">
        <p14:creationId xmlns:p14="http://schemas.microsoft.com/office/powerpoint/2010/main" val="213446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400" dirty="0">
                <a:solidFill>
                  <a:schemeClr val="accent5"/>
                </a:solidFill>
                <a:latin typeface="Arial Rounded MT Bold" panose="020F0704030504030204" pitchFamily="34" charset="0"/>
              </a:rPr>
              <a:t>Exemple de questions – Programme de GdC par objectif (2 de 2)</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1388465"/>
            <a:ext cx="9349616" cy="3801041"/>
          </a:xfrm>
          <a:prstGeom prst="rect">
            <a:avLst/>
          </a:prstGeom>
          <a:noFill/>
        </p:spPr>
        <p:txBody>
          <a:bodyPr wrap="square" rtlCol="0">
            <a:spAutoFit/>
          </a:bodyPr>
          <a:lstStyle/>
          <a:p>
            <a:pPr marL="342900" indent="-342900">
              <a:spcAft>
                <a:spcPts val="1000"/>
              </a:spcAft>
              <a:buFont typeface="+mj-lt"/>
              <a:buAutoNum type="arabicPeriod" startAt="3"/>
            </a:pPr>
            <a:r>
              <a:rPr lang="fr-CA" sz="1400" b="1" dirty="0">
                <a:latin typeface="Calibri Light" panose="020F0302020204030204" pitchFamily="34" charset="0"/>
                <a:ea typeface="Calibri Light" panose="020F0302020204030204" pitchFamily="34" charset="0"/>
                <a:cs typeface="Calibri Light" panose="020F0302020204030204" pitchFamily="34" charset="0"/>
              </a:rPr>
              <a:t>Équiper : </a:t>
            </a:r>
            <a:r>
              <a:rPr lang="fr-CA" sz="14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Fournir aux employés les ressources, la formation et les guides nécessaires pour modifier leur façon de travailler et leurs comportements, afin qu'ils soient en mesure de travailler efficacement et de manière productive dans le nouvel espace.</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Je savais où aller pour obtenir des informations sur les changements apportés à mon milieu de travail.</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J’ai obtenu les connaissances nécessaires pour réussir dans mon nouvel environnement de travail.</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J'ai pu m'adapter au nouveau milieu de travail.</a:t>
            </a:r>
          </a:p>
          <a:p>
            <a:pPr lvl="1">
              <a:spcAft>
                <a:spcPts val="1000"/>
              </a:spcAft>
            </a:pPr>
            <a:r>
              <a:rPr lang="fr-CA" sz="1200" dirty="0">
                <a:latin typeface="Calibri Light" panose="020F0302020204030204" pitchFamily="34" charset="0"/>
                <a:ea typeface="Calibri Light" panose="020F0302020204030204" pitchFamily="34" charset="0"/>
                <a:cs typeface="Calibri Light" panose="020F0302020204030204" pitchFamily="34" charset="0"/>
              </a:rPr>
              <a:t>R. Je peux exercer mes activités de manière efficace dans mon nouvel environnement de travail.</a:t>
            </a:r>
          </a:p>
          <a:p>
            <a:pPr lvl="1">
              <a:spcAft>
                <a:spcPts val="1000"/>
              </a:spcAft>
            </a:pP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R. La présentation « Une journée dans la vie » m'a aidé à comprendre comment utiliser le nouveau milieu de travail.</a:t>
            </a:r>
          </a:p>
          <a:p>
            <a:pPr lvl="1">
              <a:spcAft>
                <a:spcPts val="1000"/>
              </a:spcAft>
            </a:pPr>
            <a:r>
              <a:rPr lang="fr-CA" sz="12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R. La boîte à outils de l'employé m'a aidé à faire la transition vers le nouveau milieu de travail.</a:t>
            </a:r>
          </a:p>
          <a:p>
            <a:pPr marL="342900" indent="-342900">
              <a:spcAft>
                <a:spcPts val="1000"/>
              </a:spcAft>
              <a:buFont typeface="+mj-lt"/>
              <a:buAutoNum type="arabicPeriod" startAt="3"/>
            </a:pPr>
            <a:r>
              <a:rPr lang="fr-CA" sz="1400" b="1" dirty="0">
                <a:latin typeface="Calibri Light" panose="020F0302020204030204" pitchFamily="34" charset="0"/>
                <a:ea typeface="Calibri Light" panose="020F0302020204030204" pitchFamily="34" charset="0"/>
                <a:cs typeface="Calibri Light" panose="020F0302020204030204" pitchFamily="34" charset="0"/>
              </a:rPr>
              <a:t>Renforcer : </a:t>
            </a:r>
            <a:r>
              <a:rPr lang="fr-CA" sz="14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Renforcer le changement par l'intermédiaire des gestionnaires du personnel et des cadres supérieurs, afin de s'assurer que les employés adoptent et maintiennent leur nouvel état d'esprit et les nouveaux comportements.</a:t>
            </a:r>
          </a:p>
          <a:p>
            <a:pPr lvl="1">
              <a:spcAft>
                <a:spcPts val="1000"/>
              </a:spcAft>
            </a:pPr>
            <a:r>
              <a:rPr lang="fr-CA" sz="12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R</a:t>
            </a:r>
            <a:r>
              <a:rPr lang="fr-CA" sz="12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Mon organisation a aidé ses employés à travailler d'une manière nouvelle et flexible.</a:t>
            </a:r>
          </a:p>
          <a:p>
            <a:pPr lvl="1">
              <a:spcAft>
                <a:spcPts val="1000"/>
              </a:spcAft>
            </a:pPr>
            <a:r>
              <a:rPr lang="fr-CA" sz="120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R</a:t>
            </a:r>
            <a:r>
              <a:rPr lang="fr-CA" sz="1200" u="none" strike="noStrike" dirty="0">
                <a:effectLst/>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Mon équipe s'est bien adaptée à la nouvelle méthode de travail.</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88FE60DC-891D-6F06-A3C1-71A869EB3D29}"/>
              </a:ext>
            </a:extLst>
          </p:cNvPr>
          <p:cNvSpPr txBox="1"/>
          <p:nvPr/>
        </p:nvSpPr>
        <p:spPr>
          <a:xfrm>
            <a:off x="9858374" y="2274838"/>
            <a:ext cx="1952626" cy="1600438"/>
          </a:xfrm>
          <a:prstGeom prst="rect">
            <a:avLst/>
          </a:prstGeom>
          <a:solidFill>
            <a:srgbClr val="E1F0F7"/>
          </a:solidFill>
        </p:spPr>
        <p:txBody>
          <a:bodyPr wrap="square">
            <a:spAutoFit/>
          </a:bodyPr>
          <a:lstStyle/>
          <a:p>
            <a:r>
              <a:rPr lang="fr-CA" sz="1400" b="1" dirty="0">
                <a:effectLst/>
                <a:latin typeface="+mj-lt"/>
              </a:rPr>
              <a:t>Échelle d'évaluation :</a:t>
            </a:r>
            <a:br>
              <a:rPr lang="fr-CA" sz="1400" dirty="0">
                <a:effectLst/>
                <a:latin typeface="+mj-lt"/>
              </a:rPr>
            </a:br>
            <a:r>
              <a:rPr lang="fr-CA" sz="1400" dirty="0">
                <a:latin typeface="+mj-lt"/>
              </a:rPr>
              <a:t>Pas d'accord (1)</a:t>
            </a:r>
          </a:p>
          <a:p>
            <a:r>
              <a:rPr lang="fr-CA" sz="1400" dirty="0">
                <a:effectLst/>
                <a:latin typeface="+mj-lt"/>
              </a:rPr>
              <a:t>Plutôt en désaccord</a:t>
            </a:r>
            <a:br>
              <a:rPr lang="fr-CA" sz="1400" dirty="0">
                <a:effectLst/>
                <a:latin typeface="+mj-lt"/>
              </a:rPr>
            </a:br>
            <a:r>
              <a:rPr lang="fr-CA" sz="1400" dirty="0">
                <a:effectLst/>
                <a:latin typeface="+mj-lt"/>
              </a:rPr>
              <a:t>Neutre (3)</a:t>
            </a:r>
            <a:br>
              <a:rPr lang="fr-CA" sz="1400" dirty="0">
                <a:effectLst/>
                <a:latin typeface="+mj-lt"/>
              </a:rPr>
            </a:br>
            <a:r>
              <a:rPr lang="fr-CA" sz="1400" dirty="0">
                <a:latin typeface="+mj-lt"/>
              </a:rPr>
              <a:t>Plutôt </a:t>
            </a:r>
            <a:r>
              <a:rPr lang="fr-CA" sz="1400" dirty="0">
                <a:effectLst/>
                <a:latin typeface="+mj-lt"/>
              </a:rPr>
              <a:t>d'accord </a:t>
            </a:r>
          </a:p>
          <a:p>
            <a:r>
              <a:rPr lang="fr-CA" sz="1400" dirty="0">
                <a:latin typeface="+mj-lt"/>
              </a:rPr>
              <a:t>D'accord (5)</a:t>
            </a:r>
            <a:br>
              <a:rPr lang="fr-CA" sz="1400" dirty="0">
                <a:effectLst/>
                <a:latin typeface="+mj-lt"/>
              </a:rPr>
            </a:br>
            <a:r>
              <a:rPr lang="fr-CA" sz="1400" dirty="0">
                <a:effectLst/>
                <a:latin typeface="+mj-lt"/>
              </a:rPr>
              <a:t>Ne sait pas</a:t>
            </a:r>
            <a:endParaRPr lang="fr-CA" sz="1600" dirty="0">
              <a:effectLst/>
              <a:latin typeface="+mj-lt"/>
            </a:endParaRPr>
          </a:p>
        </p:txBody>
      </p:sp>
    </p:spTree>
    <p:extLst>
      <p:ext uri="{BB962C8B-B14F-4D97-AF65-F5344CB8AC3E}">
        <p14:creationId xmlns:p14="http://schemas.microsoft.com/office/powerpoint/2010/main" val="182850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Autofit/>
          </a:bodyPr>
          <a:lstStyle/>
          <a:p>
            <a:r>
              <a:rPr lang="fr-CA" sz="2400" dirty="0">
                <a:solidFill>
                  <a:schemeClr val="accent5"/>
                </a:solidFill>
                <a:latin typeface="Arial Rounded MT Bold" panose="020F0704030504030204" pitchFamily="34" charset="0"/>
              </a:rPr>
              <a:t>Exemples de questions</a:t>
            </a:r>
            <a:br>
              <a:rPr lang="fr-CA" sz="2400" dirty="0">
                <a:solidFill>
                  <a:schemeClr val="accent5"/>
                </a:solidFill>
                <a:latin typeface="Arial Rounded MT Bold" panose="020F0704030504030204" pitchFamily="34" charset="0"/>
              </a:rPr>
            </a:br>
            <a:r>
              <a:rPr lang="fr-CA" sz="2400" dirty="0">
                <a:solidFill>
                  <a:schemeClr val="accent5"/>
                </a:solidFill>
                <a:latin typeface="Arial Rounded MT Bold" panose="020F0704030504030204" pitchFamily="34" charset="0"/>
              </a:rPr>
              <a:t>Expérience des employés en milieu de travail - Questions générales (1 de 2)</a:t>
            </a:r>
          </a:p>
        </p:txBody>
      </p:sp>
      <p:sp>
        <p:nvSpPr>
          <p:cNvPr id="8" name="TextBox 7">
            <a:extLst>
              <a:ext uri="{FF2B5EF4-FFF2-40B4-BE49-F238E27FC236}">
                <a16:creationId xmlns:a16="http://schemas.microsoft.com/office/drawing/2014/main" id="{1BF3073D-7083-D699-CF80-A6825CCBCA15}"/>
              </a:ext>
            </a:extLst>
          </p:cNvPr>
          <p:cNvSpPr txBox="1"/>
          <p:nvPr/>
        </p:nvSpPr>
        <p:spPr>
          <a:xfrm>
            <a:off x="354868" y="1551563"/>
            <a:ext cx="5759904" cy="3108543"/>
          </a:xfrm>
          <a:prstGeom prst="rect">
            <a:avLst/>
          </a:prstGeom>
          <a:noFill/>
        </p:spPr>
        <p:txBody>
          <a:bodyPr wrap="square">
            <a:spAutoFit/>
          </a:bodyPr>
          <a:lstStyle/>
          <a:p>
            <a:pPr algn="l" rtl="0" fontAlgn="base"/>
            <a:r>
              <a:rPr lang="fr-CA" sz="1400" dirty="0">
                <a:solidFill>
                  <a:srgbClr val="000000"/>
                </a:solidFill>
                <a:latin typeface="+mj-lt"/>
              </a:rPr>
              <a:t>Q. Veuillez indiquer à quelle fréquence vous utilisez les points de travail suivants :</a:t>
            </a:r>
            <a:endParaRPr lang="fr-CA" sz="1200" dirty="0">
              <a:solidFill>
                <a:srgbClr val="000000"/>
              </a:solidFill>
              <a:latin typeface="+mj-lt"/>
            </a:endParaRPr>
          </a:p>
          <a:p>
            <a:pPr marL="742950" lvl="1" indent="-285750" fontAlgn="base">
              <a:buFont typeface="Arial" panose="020B0604020202020204" pitchFamily="34" charset="0"/>
              <a:buChar char="•"/>
            </a:pPr>
            <a:r>
              <a:rPr lang="fr-CA" sz="1200" dirty="0">
                <a:solidFill>
                  <a:srgbClr val="000000"/>
                </a:solidFill>
                <a:latin typeface="+mj-lt"/>
              </a:rPr>
              <a:t>Salle de concentration</a:t>
            </a:r>
          </a:p>
          <a:p>
            <a:pPr marL="742950" lvl="1" indent="-285750" fontAlgn="base">
              <a:buFont typeface="Arial" panose="020B0604020202020204" pitchFamily="34" charset="0"/>
              <a:buChar char="•"/>
            </a:pPr>
            <a:r>
              <a:rPr lang="fr-CA" sz="1200" dirty="0">
                <a:solidFill>
                  <a:srgbClr val="000000"/>
                </a:solidFill>
                <a:latin typeface="+mj-lt"/>
              </a:rPr>
              <a:t>Salle d’étude</a:t>
            </a:r>
          </a:p>
          <a:p>
            <a:pPr marL="742950" lvl="1" indent="-285750" fontAlgn="base">
              <a:buFont typeface="Arial" panose="020B0604020202020204" pitchFamily="34" charset="0"/>
              <a:buChar char="•"/>
            </a:pPr>
            <a:r>
              <a:rPr lang="fr-CA" sz="1200" dirty="0">
                <a:solidFill>
                  <a:srgbClr val="000000"/>
                </a:solidFill>
                <a:latin typeface="+mj-lt"/>
              </a:rPr>
              <a:t>Cabine téléphonique</a:t>
            </a:r>
            <a:endParaRPr lang="fr-CA" sz="1200" b="0" i="0" dirty="0">
              <a:solidFill>
                <a:srgbClr val="000000"/>
              </a:solidFill>
              <a:effectLst/>
              <a:latin typeface="+mj-lt"/>
            </a:endParaRPr>
          </a:p>
          <a:p>
            <a:pPr marL="742950" lvl="1" indent="-285750" fontAlgn="base">
              <a:buFont typeface="Arial" panose="020B0604020202020204" pitchFamily="34" charset="0"/>
              <a:buChar char="•"/>
            </a:pPr>
            <a:r>
              <a:rPr lang="fr-CA" sz="1200" dirty="0">
                <a:solidFill>
                  <a:srgbClr val="000000"/>
                </a:solidFill>
                <a:latin typeface="+mj-lt"/>
              </a:rPr>
              <a:t>Poste de travail</a:t>
            </a:r>
          </a:p>
          <a:p>
            <a:pPr marL="742950" lvl="1" indent="-285750" fontAlgn="base">
              <a:buFont typeface="Arial" panose="020B0604020202020204" pitchFamily="34" charset="0"/>
              <a:buChar char="•"/>
            </a:pPr>
            <a:r>
              <a:rPr lang="fr-CA" sz="1200" b="0" i="0" dirty="0">
                <a:solidFill>
                  <a:srgbClr val="000000"/>
                </a:solidFill>
                <a:effectLst/>
                <a:latin typeface="+mj-lt"/>
              </a:rPr>
              <a:t>Capsule de concentration</a:t>
            </a:r>
          </a:p>
          <a:p>
            <a:pPr marL="742950" lvl="1" indent="-285750" fontAlgn="base">
              <a:buFont typeface="Arial" panose="020B0604020202020204" pitchFamily="34" charset="0"/>
              <a:buChar char="•"/>
            </a:pPr>
            <a:r>
              <a:rPr lang="fr-CA" sz="1200" dirty="0">
                <a:solidFill>
                  <a:srgbClr val="000000"/>
                </a:solidFill>
                <a:latin typeface="+mj-lt"/>
              </a:rPr>
              <a:t>Point de transition</a:t>
            </a:r>
            <a:endParaRPr lang="fr-CA" sz="1200" b="0" i="0" dirty="0">
              <a:solidFill>
                <a:srgbClr val="000000"/>
              </a:solidFill>
              <a:effectLst/>
              <a:latin typeface="+mj-lt"/>
            </a:endParaRPr>
          </a:p>
          <a:p>
            <a:pPr marL="742950" lvl="1" indent="-285750" fontAlgn="base">
              <a:buFont typeface="Arial" panose="020B0604020202020204" pitchFamily="34" charset="0"/>
              <a:buChar char="•"/>
            </a:pPr>
            <a:r>
              <a:rPr lang="fr-CA" sz="1200" dirty="0">
                <a:solidFill>
                  <a:srgbClr val="000000"/>
                </a:solidFill>
                <a:latin typeface="+mj-lt"/>
              </a:rPr>
              <a:t>Point de discussion</a:t>
            </a:r>
          </a:p>
          <a:p>
            <a:pPr marL="742950" lvl="1" indent="-285750" fontAlgn="base">
              <a:buFont typeface="Arial" panose="020B0604020202020204" pitchFamily="34" charset="0"/>
              <a:buChar char="•"/>
            </a:pPr>
            <a:r>
              <a:rPr lang="fr-CA" sz="1200" dirty="0">
                <a:solidFill>
                  <a:srgbClr val="000000"/>
                </a:solidFill>
                <a:latin typeface="+mj-lt"/>
              </a:rPr>
              <a:t>Enclave</a:t>
            </a:r>
            <a:endParaRPr lang="fr-CA" sz="1200" b="0" i="0" dirty="0">
              <a:solidFill>
                <a:srgbClr val="000000"/>
              </a:solidFill>
              <a:effectLst/>
              <a:latin typeface="+mj-lt"/>
            </a:endParaRPr>
          </a:p>
          <a:p>
            <a:pPr marL="742950" lvl="1" indent="-285750" fontAlgn="base">
              <a:buFont typeface="Arial" panose="020B0604020202020204" pitchFamily="34" charset="0"/>
              <a:buChar char="•"/>
            </a:pPr>
            <a:r>
              <a:rPr lang="fr-CA" sz="1200" dirty="0">
                <a:solidFill>
                  <a:srgbClr val="000000"/>
                </a:solidFill>
                <a:latin typeface="+mj-lt"/>
              </a:rPr>
              <a:t>Salon</a:t>
            </a:r>
          </a:p>
          <a:p>
            <a:pPr marL="742950" lvl="1" indent="-285750" fontAlgn="base">
              <a:buFont typeface="Arial" panose="020B0604020202020204" pitchFamily="34" charset="0"/>
              <a:buChar char="•"/>
            </a:pPr>
            <a:r>
              <a:rPr lang="fr-CA" sz="1200" b="0" i="0" dirty="0">
                <a:solidFill>
                  <a:srgbClr val="000000"/>
                </a:solidFill>
                <a:effectLst/>
                <a:latin typeface="+mj-lt"/>
              </a:rPr>
              <a:t>Zone d’équipe</a:t>
            </a:r>
          </a:p>
          <a:p>
            <a:pPr marL="742950" lvl="1" indent="-285750" fontAlgn="base">
              <a:buFont typeface="Arial" panose="020B0604020202020204" pitchFamily="34" charset="0"/>
              <a:buChar char="•"/>
            </a:pPr>
            <a:r>
              <a:rPr lang="fr-CA" sz="1200" dirty="0">
                <a:solidFill>
                  <a:srgbClr val="000000"/>
                </a:solidFill>
                <a:latin typeface="+mj-lt"/>
              </a:rPr>
              <a:t>Salle de réunion</a:t>
            </a:r>
          </a:p>
          <a:p>
            <a:pPr marL="742950" lvl="1" indent="-285750" fontAlgn="base">
              <a:buFont typeface="Arial" panose="020B0604020202020204" pitchFamily="34" charset="0"/>
              <a:buChar char="•"/>
            </a:pPr>
            <a:r>
              <a:rPr lang="fr-CA" sz="1200" b="0" i="0" dirty="0">
                <a:solidFill>
                  <a:srgbClr val="000000"/>
                </a:solidFill>
                <a:effectLst/>
                <a:latin typeface="+mj-lt"/>
              </a:rPr>
              <a:t>Salle de projet</a:t>
            </a:r>
          </a:p>
          <a:p>
            <a:pPr marL="742950" lvl="1" indent="-285750" fontAlgn="base">
              <a:buFont typeface="Arial" panose="020B0604020202020204" pitchFamily="34" charset="0"/>
              <a:buChar char="•"/>
            </a:pPr>
            <a:r>
              <a:rPr lang="fr-CA" sz="1200" dirty="0">
                <a:solidFill>
                  <a:srgbClr val="000000"/>
                </a:solidFill>
                <a:latin typeface="+mj-lt"/>
              </a:rPr>
              <a:t>Salle de travail</a:t>
            </a:r>
          </a:p>
          <a:p>
            <a:pPr marL="742950" lvl="1" indent="-285750" fontAlgn="base">
              <a:buFont typeface="Arial" panose="020B0604020202020204" pitchFamily="34" charset="0"/>
              <a:buChar char="•"/>
            </a:pPr>
            <a:endParaRPr lang="fr-CA" sz="1200" dirty="0">
              <a:solidFill>
                <a:srgbClr val="000000"/>
              </a:solidFill>
              <a:latin typeface="+mj-lt"/>
            </a:endParaRPr>
          </a:p>
        </p:txBody>
      </p:sp>
      <p:sp>
        <p:nvSpPr>
          <p:cNvPr id="4" name="TextBox 3">
            <a:extLst>
              <a:ext uri="{FF2B5EF4-FFF2-40B4-BE49-F238E27FC236}">
                <a16:creationId xmlns:a16="http://schemas.microsoft.com/office/drawing/2014/main" id="{C5719493-D445-395A-A543-ADD436F49491}"/>
              </a:ext>
            </a:extLst>
          </p:cNvPr>
          <p:cNvSpPr txBox="1"/>
          <p:nvPr/>
        </p:nvSpPr>
        <p:spPr>
          <a:xfrm>
            <a:off x="3450492" y="2028617"/>
            <a:ext cx="1750157" cy="1169551"/>
          </a:xfrm>
          <a:prstGeom prst="rect">
            <a:avLst/>
          </a:prstGeom>
          <a:solidFill>
            <a:srgbClr val="E1F0F7"/>
          </a:solidFill>
        </p:spPr>
        <p:txBody>
          <a:bodyPr wrap="square">
            <a:spAutoFit/>
          </a:bodyPr>
          <a:lstStyle/>
          <a:p>
            <a:r>
              <a:rPr lang="fr-CA" sz="1400" b="1" dirty="0">
                <a:effectLst/>
                <a:latin typeface="+mj-lt"/>
              </a:rPr>
              <a:t>Échelle d'évaluation :</a:t>
            </a:r>
            <a:br>
              <a:rPr lang="fr-CA" sz="1400" dirty="0">
                <a:effectLst/>
                <a:latin typeface="+mj-lt"/>
              </a:rPr>
            </a:br>
            <a:r>
              <a:rPr lang="fr-CA" sz="1400" dirty="0">
                <a:effectLst/>
                <a:latin typeface="+mj-lt"/>
              </a:rPr>
              <a:t>Rarement</a:t>
            </a:r>
          </a:p>
          <a:p>
            <a:r>
              <a:rPr lang="fr-CA" sz="1400" dirty="0">
                <a:latin typeface="+mj-lt"/>
              </a:rPr>
              <a:t>Parfois</a:t>
            </a:r>
          </a:p>
          <a:p>
            <a:r>
              <a:rPr lang="fr-CA" sz="1400" dirty="0">
                <a:effectLst/>
                <a:latin typeface="+mj-lt"/>
              </a:rPr>
              <a:t>Jamais</a:t>
            </a:r>
            <a:br>
              <a:rPr lang="fr-CA" sz="1400" dirty="0">
                <a:effectLst/>
                <a:latin typeface="+mj-lt"/>
              </a:rPr>
            </a:br>
            <a:r>
              <a:rPr lang="fr-CA" sz="1400" dirty="0">
                <a:effectLst/>
                <a:latin typeface="+mj-lt"/>
              </a:rPr>
              <a:t>Ne sait pas</a:t>
            </a:r>
            <a:endParaRPr lang="fr-CA" sz="1600" dirty="0">
              <a:effectLst/>
              <a:latin typeface="+mj-lt"/>
            </a:endParaRPr>
          </a:p>
        </p:txBody>
      </p:sp>
      <p:sp>
        <p:nvSpPr>
          <p:cNvPr id="7" name="TextBox 6">
            <a:extLst>
              <a:ext uri="{FF2B5EF4-FFF2-40B4-BE49-F238E27FC236}">
                <a16:creationId xmlns:a16="http://schemas.microsoft.com/office/drawing/2014/main" id="{4C9903C6-25B9-2865-1B31-78C5E4A86A5A}"/>
              </a:ext>
            </a:extLst>
          </p:cNvPr>
          <p:cNvSpPr txBox="1"/>
          <p:nvPr/>
        </p:nvSpPr>
        <p:spPr>
          <a:xfrm>
            <a:off x="5554287" y="1551563"/>
            <a:ext cx="5634867" cy="3323987"/>
          </a:xfrm>
          <a:prstGeom prst="rect">
            <a:avLst/>
          </a:prstGeom>
          <a:noFill/>
        </p:spPr>
        <p:txBody>
          <a:bodyPr wrap="square">
            <a:spAutoFit/>
          </a:bodyPr>
          <a:lstStyle>
            <a:defPPr>
              <a:defRPr lang="en-US"/>
            </a:defPPr>
            <a:lvl1pPr>
              <a:defRPr sz="1600">
                <a:latin typeface="Calibri Light" panose="020F0302020204030204" pitchFamily="34" charset="0"/>
                <a:ea typeface="Calibri Light" panose="020F0302020204030204" pitchFamily="34" charset="0"/>
                <a:cs typeface="Calibri Light" panose="020F0302020204030204" pitchFamily="34" charset="0"/>
              </a:defRPr>
            </a:lvl1pPr>
            <a:lvl2pPr lvl="1">
              <a:defRPr sz="1400">
                <a:latin typeface="Calibri Light" panose="020F0302020204030204" pitchFamily="34" charset="0"/>
                <a:ea typeface="Calibri Light" panose="020F0302020204030204" pitchFamily="34" charset="0"/>
                <a:cs typeface="Calibri Light" panose="020F0302020204030204" pitchFamily="34" charset="0"/>
              </a:defRPr>
            </a:lvl2pPr>
          </a:lstStyle>
          <a:p>
            <a:r>
              <a:rPr lang="fr-CA" sz="1400" dirty="0"/>
              <a:t>Q*. D'une manière générale, quelles sont les activités suivantes qui, selon vous, sont le mieux réalisées à </a:t>
            </a:r>
            <a:r>
              <a:rPr lang="fr-CA" sz="1400" dirty="0">
                <a:latin typeface="Calibri Light" panose="020F0302020204030204" pitchFamily="34" charset="0"/>
                <a:ea typeface="Calibri Light" panose="020F0302020204030204" pitchFamily="34" charset="0"/>
                <a:cs typeface="Calibri Light" panose="020F0302020204030204" pitchFamily="34" charset="0"/>
              </a:rPr>
              <a:t>[</a:t>
            </a:r>
            <a:r>
              <a:rPr lang="fr-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adresse, étage(s)</a:t>
            </a:r>
            <a:r>
              <a:rPr lang="fr-CA" sz="1400" dirty="0">
                <a:latin typeface="Calibri Light" panose="020F0302020204030204" pitchFamily="34" charset="0"/>
                <a:ea typeface="Calibri Light" panose="020F0302020204030204" pitchFamily="34" charset="0"/>
                <a:cs typeface="Calibri Light" panose="020F0302020204030204" pitchFamily="34" charset="0"/>
              </a:rPr>
              <a:t>]</a:t>
            </a:r>
            <a:r>
              <a:rPr lang="fr-CA" sz="1400" dirty="0"/>
              <a:t>? Sélectionnez toutes les réponses qui s'appliquent.</a:t>
            </a:r>
          </a:p>
          <a:p>
            <a:pPr marL="742950" lvl="1" indent="-285750">
              <a:buFont typeface="Arial" panose="020B0604020202020204" pitchFamily="34" charset="0"/>
              <a:buChar char="•"/>
            </a:pPr>
            <a:r>
              <a:rPr lang="fr-CA" sz="1200" dirty="0"/>
              <a:t>Assister à des réunions en personne</a:t>
            </a:r>
          </a:p>
          <a:p>
            <a:pPr marL="742950" lvl="1" indent="-285750">
              <a:buFont typeface="Arial" panose="020B0604020202020204" pitchFamily="34" charset="0"/>
              <a:buChar char="•"/>
            </a:pPr>
            <a:r>
              <a:rPr lang="fr-CA" sz="1200" dirty="0"/>
              <a:t>Participer à des activités de renforcement de l'esprit d'équipe</a:t>
            </a:r>
          </a:p>
          <a:p>
            <a:pPr marL="742950" lvl="1" indent="-285750">
              <a:buFont typeface="Arial" panose="020B0604020202020204" pitchFamily="34" charset="0"/>
              <a:buChar char="•"/>
            </a:pPr>
            <a:r>
              <a:rPr lang="fr-CA" sz="1200" dirty="0"/>
              <a:t>Collaborer à des projets avec des collègues (par exemple, remue-méninges)</a:t>
            </a:r>
          </a:p>
          <a:p>
            <a:pPr marL="742950" lvl="1" indent="-285750">
              <a:buFont typeface="Arial" panose="020B0604020202020204" pitchFamily="34" charset="0"/>
              <a:buChar char="•"/>
            </a:pPr>
            <a:r>
              <a:rPr lang="fr-CA" sz="1200" dirty="0"/>
              <a:t>Travailler avec les contributeurs ou les clients</a:t>
            </a:r>
          </a:p>
          <a:p>
            <a:pPr marL="742950" lvl="1" indent="-285750">
              <a:buFont typeface="Arial" panose="020B0604020202020204" pitchFamily="34" charset="0"/>
              <a:buChar char="•"/>
            </a:pPr>
            <a:r>
              <a:rPr lang="fr-CA" sz="1200" dirty="0"/>
              <a:t>Achever l'intégration des employés</a:t>
            </a:r>
          </a:p>
          <a:p>
            <a:pPr marL="742950" lvl="1" indent="-285750">
              <a:buFont typeface="Arial" panose="020B0604020202020204" pitchFamily="34" charset="0"/>
              <a:buChar char="•"/>
            </a:pPr>
            <a:r>
              <a:rPr lang="fr-CA" sz="1200" dirty="0"/>
              <a:t>Achever le départ des employés</a:t>
            </a:r>
          </a:p>
          <a:p>
            <a:pPr marL="742950" lvl="1" indent="-285750">
              <a:buFont typeface="Arial" panose="020B0604020202020204" pitchFamily="34" charset="0"/>
              <a:buChar char="•"/>
            </a:pPr>
            <a:r>
              <a:rPr lang="fr-CA" sz="1200" dirty="0"/>
              <a:t>Effectuer un travail individuel</a:t>
            </a:r>
          </a:p>
          <a:p>
            <a:pPr marL="742950" lvl="1" indent="-285750">
              <a:buFont typeface="Arial" panose="020B0604020202020204" pitchFamily="34" charset="0"/>
              <a:buChar char="•"/>
            </a:pPr>
            <a:r>
              <a:rPr lang="fr-CA" sz="1200" dirty="0"/>
              <a:t>Effectuer d'autres travaux administratifs (par exemple, des tâches liées aux ressources humaines, aux finances et à la sécurité)</a:t>
            </a:r>
          </a:p>
          <a:p>
            <a:pPr marL="742950" lvl="1" indent="-285750">
              <a:buFont typeface="Arial" panose="020B0604020202020204" pitchFamily="34" charset="0"/>
              <a:buChar char="•"/>
            </a:pPr>
            <a:r>
              <a:rPr lang="fr-CA" sz="1200" dirty="0"/>
              <a:t>Discuter de questions sensibles</a:t>
            </a:r>
          </a:p>
          <a:p>
            <a:pPr marL="742950" lvl="1" indent="-285750">
              <a:buFont typeface="Arial" panose="020B0604020202020204" pitchFamily="34" charset="0"/>
              <a:buChar char="•"/>
            </a:pPr>
            <a:r>
              <a:rPr lang="fr-CA" sz="1200" dirty="0"/>
              <a:t>Formation</a:t>
            </a:r>
          </a:p>
          <a:p>
            <a:pPr marL="742950" lvl="1" indent="-285750">
              <a:buFont typeface="Arial" panose="020B0604020202020204" pitchFamily="34" charset="0"/>
              <a:buChar char="•"/>
            </a:pPr>
            <a:r>
              <a:rPr lang="fr-CA" sz="1200" dirty="0"/>
              <a:t>Autre</a:t>
            </a:r>
            <a:br>
              <a:rPr lang="fr-CA" sz="1200" dirty="0"/>
            </a:br>
            <a:r>
              <a:rPr lang="fr-CA" sz="1200" dirty="0"/>
              <a:t>Veuillez préciser _______________________</a:t>
            </a:r>
          </a:p>
          <a:p>
            <a:pPr marL="742950" lvl="1" indent="-285750">
              <a:buFont typeface="Arial" panose="020B0604020202020204" pitchFamily="34" charset="0"/>
              <a:buChar char="•"/>
            </a:pPr>
            <a:r>
              <a:rPr lang="fr-CA" sz="1200" dirty="0"/>
              <a:t>Aucune de ces réponses</a:t>
            </a:r>
          </a:p>
        </p:txBody>
      </p:sp>
      <p:sp>
        <p:nvSpPr>
          <p:cNvPr id="5" name="TextBox 4">
            <a:extLst>
              <a:ext uri="{FF2B5EF4-FFF2-40B4-BE49-F238E27FC236}">
                <a16:creationId xmlns:a16="http://schemas.microsoft.com/office/drawing/2014/main" id="{B81B084E-69A3-67F3-E935-A28918487D1B}"/>
              </a:ext>
            </a:extLst>
          </p:cNvPr>
          <p:cNvSpPr txBox="1"/>
          <p:nvPr/>
        </p:nvSpPr>
        <p:spPr>
          <a:xfrm>
            <a:off x="354868" y="5845474"/>
            <a:ext cx="11322782" cy="261610"/>
          </a:xfrm>
          <a:prstGeom prst="rect">
            <a:avLst/>
          </a:prstGeom>
          <a:noFill/>
        </p:spPr>
        <p:txBody>
          <a:bodyPr wrap="square">
            <a:spAutoFit/>
          </a:bodyPr>
          <a:lstStyle/>
          <a:p>
            <a:r>
              <a:rPr lang="fr-CA" sz="1100" dirty="0"/>
              <a:t>* Question tirée du </a:t>
            </a:r>
            <a:r>
              <a:rPr lang="fr-CA" sz="1100" dirty="0">
                <a:latin typeface="Calibri Light" panose="020F0302020204030204" pitchFamily="34" charset="0"/>
                <a:ea typeface="Calibri Light" panose="020F0302020204030204" pitchFamily="34" charset="0"/>
                <a:cs typeface="Calibri Light" panose="020F0302020204030204" pitchFamily="34" charset="0"/>
                <a:hlinkClick r:id="rId3"/>
              </a:rPr>
              <a:t>Sondage auprès des fonctionnaires fédéraux</a:t>
            </a:r>
            <a:r>
              <a:rPr lang="fr-CA" sz="1100" dirty="0">
                <a:latin typeface="Calibri Light" panose="020F0302020204030204" pitchFamily="34" charset="0"/>
                <a:ea typeface="Calibri Light" panose="020F0302020204030204" pitchFamily="34" charset="0"/>
                <a:cs typeface="Calibri Light" panose="020F0302020204030204" pitchFamily="34" charset="0"/>
              </a:rPr>
              <a:t>. En utilisant la même question, vous pouvez faire des comparaisons avec le sondage précédent et le sondage suivant</a:t>
            </a:r>
            <a:r>
              <a:rPr lang="fr-CA" sz="1100" dirty="0"/>
              <a:t>. </a:t>
            </a:r>
          </a:p>
        </p:txBody>
      </p:sp>
    </p:spTree>
    <p:extLst>
      <p:ext uri="{BB962C8B-B14F-4D97-AF65-F5344CB8AC3E}">
        <p14:creationId xmlns:p14="http://schemas.microsoft.com/office/powerpoint/2010/main" val="395789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a:bodyPr>
          <a:lstStyle/>
          <a:p>
            <a:r>
              <a:rPr lang="fr-CA" sz="2400" dirty="0">
                <a:solidFill>
                  <a:schemeClr val="accent5"/>
                </a:solidFill>
                <a:latin typeface="Arial Rounded MT Bold" panose="020F0704030504030204" pitchFamily="34" charset="0"/>
              </a:rPr>
              <a:t>Exemples de questions</a:t>
            </a:r>
            <a:br>
              <a:rPr lang="fr-CA" sz="2400" dirty="0">
                <a:solidFill>
                  <a:schemeClr val="accent5"/>
                </a:solidFill>
                <a:latin typeface="Arial Rounded MT Bold" panose="020F0704030504030204" pitchFamily="34" charset="0"/>
              </a:rPr>
            </a:br>
            <a:r>
              <a:rPr lang="fr-CA" sz="2400" dirty="0">
                <a:solidFill>
                  <a:schemeClr val="accent5"/>
                </a:solidFill>
                <a:latin typeface="Arial Rounded MT Bold" panose="020F0704030504030204" pitchFamily="34" charset="0"/>
              </a:rPr>
              <a:t>Expérience des employés en milieu de travail - Questions générales (2 sur 2)</a:t>
            </a:r>
          </a:p>
        </p:txBody>
      </p:sp>
      <p:sp>
        <p:nvSpPr>
          <p:cNvPr id="5" name="TextBox 4">
            <a:extLst>
              <a:ext uri="{FF2B5EF4-FFF2-40B4-BE49-F238E27FC236}">
                <a16:creationId xmlns:a16="http://schemas.microsoft.com/office/drawing/2014/main" id="{DEABBD52-5487-165E-2E68-BCE9E8E72A0D}"/>
              </a:ext>
            </a:extLst>
          </p:cNvPr>
          <p:cNvSpPr txBox="1"/>
          <p:nvPr/>
        </p:nvSpPr>
        <p:spPr>
          <a:xfrm>
            <a:off x="508759" y="1667082"/>
            <a:ext cx="5759904" cy="1261884"/>
          </a:xfrm>
          <a:prstGeom prst="rect">
            <a:avLst/>
          </a:prstGeom>
          <a:noFill/>
        </p:spPr>
        <p:txBody>
          <a:bodyPr wrap="square">
            <a:spAutoFit/>
          </a:bodyPr>
          <a:lstStyle/>
          <a:p>
            <a:pPr algn="l" rtl="0" fontAlgn="base"/>
            <a:r>
              <a:rPr lang="fr-CA" sz="1400" b="0" i="0" dirty="0">
                <a:solidFill>
                  <a:srgbClr val="000000"/>
                </a:solidFill>
                <a:effectLst/>
                <a:latin typeface="+mj-lt"/>
              </a:rPr>
              <a:t>Q. Avant de </a:t>
            </a:r>
            <a:r>
              <a:rPr lang="fr-CA" sz="1400" dirty="0">
                <a:solidFill>
                  <a:srgbClr val="000000"/>
                </a:solidFill>
                <a:latin typeface="+mj-lt"/>
              </a:rPr>
              <a:t>travailler dans le nouveau milieu de travail au </a:t>
            </a:r>
            <a:r>
              <a:rPr lang="fr-CA" sz="1400" dirty="0">
                <a:latin typeface="Calibri Light" panose="020F0302020204030204" pitchFamily="34" charset="0"/>
                <a:ea typeface="Calibri Light" panose="020F0302020204030204" pitchFamily="34" charset="0"/>
                <a:cs typeface="Calibri Light" panose="020F0302020204030204" pitchFamily="34" charset="0"/>
              </a:rPr>
              <a:t>[</a:t>
            </a:r>
            <a:r>
              <a:rPr lang="fr-CA" sz="14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adresse, étage(s)</a:t>
            </a:r>
            <a:r>
              <a:rPr lang="fr-CA" sz="1400" dirty="0">
                <a:latin typeface="Calibri Light" panose="020F0302020204030204" pitchFamily="34" charset="0"/>
                <a:ea typeface="Calibri Light" panose="020F0302020204030204" pitchFamily="34" charset="0"/>
                <a:cs typeface="Calibri Light" panose="020F0302020204030204" pitchFamily="34" charset="0"/>
              </a:rPr>
              <a:t>]</a:t>
            </a:r>
            <a:r>
              <a:rPr lang="fr-CA" sz="1400" dirty="0">
                <a:solidFill>
                  <a:srgbClr val="000000"/>
                </a:solidFill>
                <a:latin typeface="+mj-lt"/>
              </a:rPr>
              <a:t>, aviez-vous déjà travaillé dans un milieu de travail axé sur les activités*? </a:t>
            </a:r>
          </a:p>
          <a:p>
            <a:pPr marL="742950" lvl="1" indent="-285750" fontAlgn="base">
              <a:buFont typeface="Arial" panose="020B0604020202020204" pitchFamily="34" charset="0"/>
              <a:buChar char="•"/>
            </a:pPr>
            <a:r>
              <a:rPr lang="fr-CA" sz="1200" b="0" i="0" dirty="0">
                <a:solidFill>
                  <a:srgbClr val="000000"/>
                </a:solidFill>
                <a:effectLst/>
                <a:latin typeface="+mj-lt"/>
              </a:rPr>
              <a:t>Oui, plus d'un an de travail dans un milieu de travail axé sur les activités</a:t>
            </a:r>
          </a:p>
          <a:p>
            <a:pPr marL="742950" lvl="1" indent="-285750" fontAlgn="base">
              <a:buFont typeface="Arial" panose="020B0604020202020204" pitchFamily="34" charset="0"/>
              <a:buChar char="•"/>
            </a:pPr>
            <a:r>
              <a:rPr lang="fr-CA" sz="1200" dirty="0">
                <a:solidFill>
                  <a:srgbClr val="000000"/>
                </a:solidFill>
                <a:latin typeface="+mj-lt"/>
              </a:rPr>
              <a:t>Oui, moins d'un an de travail dans un </a:t>
            </a:r>
            <a:r>
              <a:rPr lang="fr-CA" sz="1200" b="0" i="0" dirty="0">
                <a:solidFill>
                  <a:srgbClr val="000000"/>
                </a:solidFill>
                <a:effectLst/>
                <a:latin typeface="+mj-lt"/>
              </a:rPr>
              <a:t>milieu de travail axé sur les activités</a:t>
            </a:r>
            <a:endParaRPr lang="fr-CA" sz="1200" dirty="0">
              <a:solidFill>
                <a:srgbClr val="000000"/>
              </a:solidFill>
              <a:latin typeface="+mj-lt"/>
            </a:endParaRPr>
          </a:p>
          <a:p>
            <a:pPr marL="742950" lvl="1" indent="-285750" fontAlgn="base">
              <a:buFont typeface="Arial" panose="020B0604020202020204" pitchFamily="34" charset="0"/>
              <a:buChar char="•"/>
            </a:pPr>
            <a:r>
              <a:rPr lang="fr-CA" sz="1200" b="0" i="0" dirty="0">
                <a:solidFill>
                  <a:srgbClr val="000000"/>
                </a:solidFill>
                <a:effectLst/>
                <a:latin typeface="+mj-lt"/>
              </a:rPr>
              <a:t>Non</a:t>
            </a:r>
          </a:p>
          <a:p>
            <a:pPr marL="742950" lvl="1" indent="-285750" fontAlgn="base">
              <a:buFont typeface="Arial" panose="020B0604020202020204" pitchFamily="34" charset="0"/>
              <a:buChar char="•"/>
            </a:pPr>
            <a:r>
              <a:rPr lang="fr-CA" sz="1200" dirty="0">
                <a:solidFill>
                  <a:srgbClr val="000000"/>
                </a:solidFill>
                <a:latin typeface="+mj-lt"/>
              </a:rPr>
              <a:t>Ne sait pas</a:t>
            </a:r>
            <a:endParaRPr lang="fr-CA" sz="1600" dirty="0"/>
          </a:p>
        </p:txBody>
      </p:sp>
      <p:sp>
        <p:nvSpPr>
          <p:cNvPr id="3" name="TextBox 2">
            <a:extLst>
              <a:ext uri="{FF2B5EF4-FFF2-40B4-BE49-F238E27FC236}">
                <a16:creationId xmlns:a16="http://schemas.microsoft.com/office/drawing/2014/main" id="{70ACFF3E-3B75-15A6-3B2E-B2941385B8CF}"/>
              </a:ext>
            </a:extLst>
          </p:cNvPr>
          <p:cNvSpPr txBox="1"/>
          <p:nvPr/>
        </p:nvSpPr>
        <p:spPr>
          <a:xfrm>
            <a:off x="502104" y="3481120"/>
            <a:ext cx="5759904" cy="1446550"/>
          </a:xfrm>
          <a:prstGeom prst="rect">
            <a:avLst/>
          </a:prstGeom>
          <a:noFill/>
        </p:spPr>
        <p:txBody>
          <a:bodyPr wrap="square">
            <a:spAutoFit/>
          </a:bodyPr>
          <a:lstStyle/>
          <a:p>
            <a:pPr fontAlgn="base"/>
            <a:r>
              <a:rPr lang="fr-CA" sz="1400" dirty="0">
                <a:latin typeface="+mj-lt"/>
              </a:rPr>
              <a:t>Q. Quel est, selon vous, l'impact de la conception du milieu de travail sur les aspects suivants : </a:t>
            </a:r>
          </a:p>
          <a:p>
            <a:pPr marL="742950" lvl="1" indent="-285750" fontAlgn="base">
              <a:buFont typeface="Arial" panose="020B0604020202020204" pitchFamily="34" charset="0"/>
              <a:buChar char="•"/>
            </a:pPr>
            <a:r>
              <a:rPr lang="fr-CA" sz="1200" dirty="0">
                <a:latin typeface="+mj-lt"/>
              </a:rPr>
              <a:t>La productivité de votre équipe </a:t>
            </a:r>
          </a:p>
          <a:p>
            <a:pPr marL="742950" lvl="1" indent="-285750" fontAlgn="base">
              <a:buFont typeface="Arial" panose="020B0604020202020204" pitchFamily="34" charset="0"/>
              <a:buChar char="•"/>
            </a:pPr>
            <a:r>
              <a:rPr lang="fr-CA" sz="1200" dirty="0">
                <a:latin typeface="+mj-lt"/>
              </a:rPr>
              <a:t>Votre productivité personnelle </a:t>
            </a:r>
          </a:p>
          <a:p>
            <a:pPr marL="742950" lvl="1" indent="-285750" fontAlgn="base">
              <a:buFont typeface="Arial" panose="020B0604020202020204" pitchFamily="34" charset="0"/>
              <a:buChar char="•"/>
            </a:pPr>
            <a:r>
              <a:rPr lang="fr-CA" sz="1200" dirty="0">
                <a:latin typeface="+mj-lt"/>
              </a:rPr>
              <a:t>Votre collaboration avec d'autres</a:t>
            </a:r>
          </a:p>
          <a:p>
            <a:pPr marL="742950" lvl="1" indent="-285750" fontAlgn="base">
              <a:buFont typeface="Arial" panose="020B0604020202020204" pitchFamily="34" charset="0"/>
              <a:buChar char="•"/>
            </a:pPr>
            <a:r>
              <a:rPr lang="fr-CA" sz="1200" dirty="0">
                <a:latin typeface="+mj-lt"/>
              </a:rPr>
              <a:t>Votre santé et votre bien-être</a:t>
            </a:r>
          </a:p>
          <a:p>
            <a:pPr lvl="1" fontAlgn="base"/>
            <a:endParaRPr lang="fr-CA" sz="1200" dirty="0">
              <a:solidFill>
                <a:srgbClr val="000000"/>
              </a:solidFill>
              <a:latin typeface="+mj-lt"/>
            </a:endParaRPr>
          </a:p>
        </p:txBody>
      </p:sp>
      <p:sp>
        <p:nvSpPr>
          <p:cNvPr id="6" name="TextBox 5">
            <a:extLst>
              <a:ext uri="{FF2B5EF4-FFF2-40B4-BE49-F238E27FC236}">
                <a16:creationId xmlns:a16="http://schemas.microsoft.com/office/drawing/2014/main" id="{BCA6769D-6D99-B54C-86D0-62B1452C9453}"/>
              </a:ext>
            </a:extLst>
          </p:cNvPr>
          <p:cNvSpPr txBox="1"/>
          <p:nvPr/>
        </p:nvSpPr>
        <p:spPr>
          <a:xfrm>
            <a:off x="3608207" y="3881818"/>
            <a:ext cx="2352675" cy="1600438"/>
          </a:xfrm>
          <a:prstGeom prst="rect">
            <a:avLst/>
          </a:prstGeom>
          <a:solidFill>
            <a:srgbClr val="E1F0F7"/>
          </a:solidFill>
        </p:spPr>
        <p:txBody>
          <a:bodyPr wrap="square">
            <a:spAutoFit/>
          </a:bodyPr>
          <a:lstStyle/>
          <a:p>
            <a:pPr fontAlgn="base"/>
            <a:r>
              <a:rPr lang="fr-CA" sz="1400" b="1" dirty="0">
                <a:effectLst/>
                <a:latin typeface="+mj-lt"/>
              </a:rPr>
              <a:t>Échelle d'évaluation :</a:t>
            </a:r>
            <a:br>
              <a:rPr lang="fr-CA" sz="1400" dirty="0">
                <a:effectLst/>
                <a:latin typeface="+mj-lt"/>
              </a:rPr>
            </a:br>
            <a:r>
              <a:rPr lang="fr-CA" sz="1400" dirty="0">
                <a:latin typeface="+mj-lt"/>
              </a:rPr>
              <a:t>Impact négatif (1) </a:t>
            </a:r>
          </a:p>
          <a:p>
            <a:pPr fontAlgn="base"/>
            <a:r>
              <a:rPr lang="fr-CA" sz="1400" dirty="0">
                <a:latin typeface="+mj-lt"/>
              </a:rPr>
              <a:t>Impact légèrement négatif Neutre (3)</a:t>
            </a:r>
          </a:p>
          <a:p>
            <a:pPr fontAlgn="base"/>
            <a:r>
              <a:rPr lang="fr-CA" sz="1400" dirty="0">
                <a:latin typeface="+mj-lt"/>
              </a:rPr>
              <a:t>Impact légèrement positif Impact positif (5) </a:t>
            </a:r>
          </a:p>
          <a:p>
            <a:pPr fontAlgn="base"/>
            <a:r>
              <a:rPr lang="fr-CA" sz="1400" dirty="0">
                <a:latin typeface="+mj-lt"/>
              </a:rPr>
              <a:t>Ne sait pas</a:t>
            </a:r>
          </a:p>
        </p:txBody>
      </p:sp>
      <p:sp>
        <p:nvSpPr>
          <p:cNvPr id="4" name="TextBox 3">
            <a:extLst>
              <a:ext uri="{FF2B5EF4-FFF2-40B4-BE49-F238E27FC236}">
                <a16:creationId xmlns:a16="http://schemas.microsoft.com/office/drawing/2014/main" id="{C732431C-4472-169E-1AEE-5CFE2CBE150F}"/>
              </a:ext>
            </a:extLst>
          </p:cNvPr>
          <p:cNvSpPr txBox="1"/>
          <p:nvPr/>
        </p:nvSpPr>
        <p:spPr>
          <a:xfrm>
            <a:off x="6438222" y="1667082"/>
            <a:ext cx="3514586" cy="954107"/>
          </a:xfrm>
          <a:prstGeom prst="rect">
            <a:avLst/>
          </a:prstGeom>
          <a:noFill/>
        </p:spPr>
        <p:txBody>
          <a:bodyPr wrap="square">
            <a:spAutoFit/>
          </a:bodyPr>
          <a:lstStyle/>
          <a:p>
            <a:pPr fontAlgn="base"/>
            <a:r>
              <a:rPr lang="fr-CA" sz="1400" dirty="0">
                <a:solidFill>
                  <a:srgbClr val="000000"/>
                </a:solidFill>
                <a:latin typeface="+mj-lt"/>
              </a:rPr>
              <a:t>Q. Je recommanderais la conception du milieu de travail axé sur les activités* à d'autres personnes.</a:t>
            </a:r>
          </a:p>
          <a:p>
            <a:pPr fontAlgn="base"/>
            <a:endParaRPr lang="fr-CA" sz="1400" dirty="0">
              <a:solidFill>
                <a:srgbClr val="000000"/>
              </a:solidFill>
              <a:latin typeface="+mj-lt"/>
            </a:endParaRPr>
          </a:p>
        </p:txBody>
      </p:sp>
      <p:sp>
        <p:nvSpPr>
          <p:cNvPr id="9" name="TextBox 8">
            <a:extLst>
              <a:ext uri="{FF2B5EF4-FFF2-40B4-BE49-F238E27FC236}">
                <a16:creationId xmlns:a16="http://schemas.microsoft.com/office/drawing/2014/main" id="{9BB94D38-105E-0FE7-0231-EE8F3F4D488E}"/>
              </a:ext>
            </a:extLst>
          </p:cNvPr>
          <p:cNvSpPr txBox="1"/>
          <p:nvPr/>
        </p:nvSpPr>
        <p:spPr>
          <a:xfrm>
            <a:off x="9858374" y="1816001"/>
            <a:ext cx="1824867" cy="1600438"/>
          </a:xfrm>
          <a:prstGeom prst="rect">
            <a:avLst/>
          </a:prstGeom>
          <a:solidFill>
            <a:srgbClr val="E1F0F7"/>
          </a:solidFill>
        </p:spPr>
        <p:txBody>
          <a:bodyPr wrap="square">
            <a:spAutoFit/>
          </a:bodyPr>
          <a:lstStyle/>
          <a:p>
            <a:r>
              <a:rPr lang="fr-CA" sz="1400" b="1" dirty="0">
                <a:effectLst/>
                <a:latin typeface="+mj-lt"/>
              </a:rPr>
              <a:t>Échelle d'évaluation :</a:t>
            </a:r>
            <a:br>
              <a:rPr lang="fr-CA" sz="1400" dirty="0">
                <a:effectLst/>
                <a:latin typeface="+mj-lt"/>
              </a:rPr>
            </a:br>
            <a:r>
              <a:rPr lang="fr-CA" sz="1400" dirty="0">
                <a:latin typeface="+mj-lt"/>
              </a:rPr>
              <a:t>Pas d'accord (1)</a:t>
            </a:r>
            <a:endParaRPr lang="fr-CA" sz="1400" dirty="0">
              <a:effectLst/>
              <a:latin typeface="+mj-lt"/>
            </a:endParaRPr>
          </a:p>
          <a:p>
            <a:r>
              <a:rPr lang="fr-CA" sz="1400" dirty="0">
                <a:effectLst/>
                <a:latin typeface="+mj-lt"/>
              </a:rPr>
              <a:t>Plutôt en désaccord</a:t>
            </a:r>
            <a:br>
              <a:rPr lang="fr-CA" sz="1400" dirty="0">
                <a:effectLst/>
                <a:latin typeface="+mj-lt"/>
              </a:rPr>
            </a:br>
            <a:r>
              <a:rPr lang="fr-CA" sz="1400" dirty="0">
                <a:effectLst/>
                <a:latin typeface="+mj-lt"/>
              </a:rPr>
              <a:t>Neutre (3)</a:t>
            </a:r>
            <a:br>
              <a:rPr lang="fr-CA" sz="1400" dirty="0">
                <a:effectLst/>
                <a:latin typeface="+mj-lt"/>
              </a:rPr>
            </a:br>
            <a:r>
              <a:rPr lang="fr-CA" sz="1400" dirty="0">
                <a:latin typeface="+mj-lt"/>
              </a:rPr>
              <a:t>Plutôt </a:t>
            </a:r>
            <a:r>
              <a:rPr lang="fr-CA" sz="1400" dirty="0">
                <a:effectLst/>
                <a:latin typeface="+mj-lt"/>
              </a:rPr>
              <a:t>d'accord </a:t>
            </a:r>
          </a:p>
          <a:p>
            <a:r>
              <a:rPr lang="fr-CA" sz="1400" dirty="0">
                <a:latin typeface="+mj-lt"/>
              </a:rPr>
              <a:t>D'accord (5)</a:t>
            </a:r>
            <a:br>
              <a:rPr lang="fr-CA" sz="1400" dirty="0">
                <a:effectLst/>
                <a:latin typeface="+mj-lt"/>
              </a:rPr>
            </a:br>
            <a:r>
              <a:rPr lang="fr-CA" sz="1400" dirty="0">
                <a:effectLst/>
                <a:latin typeface="+mj-lt"/>
              </a:rPr>
              <a:t>Ne sait pas</a:t>
            </a:r>
            <a:endParaRPr lang="fr-CA" sz="1600" dirty="0">
              <a:effectLst/>
              <a:latin typeface="+mj-lt"/>
            </a:endParaRPr>
          </a:p>
        </p:txBody>
      </p:sp>
      <p:sp>
        <p:nvSpPr>
          <p:cNvPr id="10" name="TextBox 9">
            <a:extLst>
              <a:ext uri="{FF2B5EF4-FFF2-40B4-BE49-F238E27FC236}">
                <a16:creationId xmlns:a16="http://schemas.microsoft.com/office/drawing/2014/main" id="{1BD6E07C-330F-4FAE-A8C5-0261A9A4D458}"/>
              </a:ext>
            </a:extLst>
          </p:cNvPr>
          <p:cNvSpPr txBox="1"/>
          <p:nvPr/>
        </p:nvSpPr>
        <p:spPr>
          <a:xfrm>
            <a:off x="6438222" y="3501561"/>
            <a:ext cx="5251674" cy="2062103"/>
          </a:xfrm>
          <a:prstGeom prst="rect">
            <a:avLst/>
          </a:prstGeom>
          <a:noFill/>
        </p:spPr>
        <p:txBody>
          <a:bodyPr wrap="square">
            <a:spAutoFit/>
          </a:bodyPr>
          <a:lstStyle/>
          <a:p>
            <a:pPr algn="l" rtl="0" fontAlgn="base"/>
            <a:r>
              <a:rPr lang="fr-CA" sz="1400" b="1" dirty="0">
                <a:solidFill>
                  <a:srgbClr val="000000"/>
                </a:solidFill>
                <a:latin typeface="+mj-lt"/>
              </a:rPr>
              <a:t>Questions ouvertes :</a:t>
            </a:r>
          </a:p>
          <a:p>
            <a:pPr algn="l" rtl="0" fontAlgn="base"/>
            <a:r>
              <a:rPr lang="fr-CA" sz="1400" dirty="0">
                <a:solidFill>
                  <a:srgbClr val="000000"/>
                </a:solidFill>
                <a:latin typeface="+mj-lt"/>
              </a:rPr>
              <a:t>Q. Identifiez une chose que vous aimez le plus quant à votre milieu de travail et pourquoi? </a:t>
            </a:r>
          </a:p>
          <a:p>
            <a:pPr algn="l" rtl="0" fontAlgn="base"/>
            <a:endParaRPr lang="fr-CA" sz="1400" dirty="0">
              <a:solidFill>
                <a:srgbClr val="000000"/>
              </a:solidFill>
              <a:latin typeface="+mj-lt"/>
            </a:endParaRPr>
          </a:p>
          <a:p>
            <a:pPr algn="l" rtl="0" fontAlgn="base"/>
            <a:r>
              <a:rPr lang="fr-CA" sz="1400" dirty="0">
                <a:solidFill>
                  <a:srgbClr val="000000"/>
                </a:solidFill>
                <a:latin typeface="+mj-lt"/>
              </a:rPr>
              <a:t>Q. Identifiez une chose que vous changeriez dans votre milieu de travail et pourquoi?</a:t>
            </a:r>
          </a:p>
          <a:p>
            <a:pPr algn="l" rtl="0" fontAlgn="base"/>
            <a:endParaRPr lang="fr-CA" sz="1400" dirty="0">
              <a:solidFill>
                <a:srgbClr val="000000"/>
              </a:solidFill>
              <a:latin typeface="+mj-lt"/>
            </a:endParaRPr>
          </a:p>
          <a:p>
            <a:pPr algn="l" rtl="0" fontAlgn="base"/>
            <a:r>
              <a:rPr lang="fr-CA" sz="1400" dirty="0">
                <a:solidFill>
                  <a:srgbClr val="000000"/>
                </a:solidFill>
                <a:latin typeface="+mj-lt"/>
              </a:rPr>
              <a:t>Q. Veuillez nous faire part de vos commentaires ou suggestions supplémentaires.</a:t>
            </a:r>
          </a:p>
        </p:txBody>
      </p:sp>
      <p:sp>
        <p:nvSpPr>
          <p:cNvPr id="12" name="TextBox 11">
            <a:extLst>
              <a:ext uri="{FF2B5EF4-FFF2-40B4-BE49-F238E27FC236}">
                <a16:creationId xmlns:a16="http://schemas.microsoft.com/office/drawing/2014/main" id="{520FDE68-309D-A539-25AE-2EE66035C673}"/>
              </a:ext>
            </a:extLst>
          </p:cNvPr>
          <p:cNvSpPr txBox="1"/>
          <p:nvPr/>
        </p:nvSpPr>
        <p:spPr>
          <a:xfrm>
            <a:off x="342222" y="5920215"/>
            <a:ext cx="6096000" cy="430887"/>
          </a:xfrm>
          <a:prstGeom prst="rect">
            <a:avLst/>
          </a:prstGeom>
          <a:noFill/>
        </p:spPr>
        <p:txBody>
          <a:bodyPr wrap="square">
            <a:spAutoFit/>
          </a:bodyPr>
          <a:lstStyle/>
          <a:p>
            <a:pPr fontAlgn="base"/>
            <a:r>
              <a:rPr lang="fr-CA" sz="1100" dirty="0">
                <a:solidFill>
                  <a:srgbClr val="000000"/>
                </a:solidFill>
                <a:latin typeface="+mj-lt"/>
              </a:rPr>
              <a:t>*Ajoutez la définition du milieu de travail axé sur les activités (MTAA) que vous avez déjà partagée avec les employés. </a:t>
            </a:r>
          </a:p>
        </p:txBody>
      </p:sp>
    </p:spTree>
    <p:extLst>
      <p:ext uri="{BB962C8B-B14F-4D97-AF65-F5344CB8AC3E}">
        <p14:creationId xmlns:p14="http://schemas.microsoft.com/office/powerpoint/2010/main" val="158835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a:bodyPr>
          <a:lstStyle/>
          <a:p>
            <a:r>
              <a:rPr lang="fr-CA" sz="2400" dirty="0">
                <a:solidFill>
                  <a:schemeClr val="accent5"/>
                </a:solidFill>
                <a:latin typeface="Arial Rounded MT Bold" panose="020F0704030504030204" pitchFamily="34" charset="0"/>
              </a:rPr>
              <a:t>Exemples de questions</a:t>
            </a:r>
            <a:br>
              <a:rPr lang="fr-CA" sz="2400" dirty="0">
                <a:solidFill>
                  <a:schemeClr val="accent5"/>
                </a:solidFill>
                <a:latin typeface="Arial Rounded MT Bold" panose="020F0704030504030204" pitchFamily="34" charset="0"/>
              </a:rPr>
            </a:br>
            <a:r>
              <a:rPr lang="fr-CA" sz="2000" dirty="0">
                <a:solidFill>
                  <a:schemeClr val="accent5"/>
                </a:solidFill>
                <a:latin typeface="Arial Rounded MT Bold" panose="020F0704030504030204" pitchFamily="34" charset="0"/>
              </a:rPr>
              <a:t>Expérience des employés en milieu de travail par objectif (1 sur 3)</a:t>
            </a:r>
            <a:endParaRPr lang="fr-CA" sz="2400" dirty="0">
              <a:solidFill>
                <a:schemeClr val="accent5"/>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C732431C-4472-169E-1AEE-5CFE2CBE150F}"/>
              </a:ext>
            </a:extLst>
          </p:cNvPr>
          <p:cNvSpPr txBox="1"/>
          <p:nvPr/>
        </p:nvSpPr>
        <p:spPr>
          <a:xfrm>
            <a:off x="508759" y="1607688"/>
            <a:ext cx="9080333" cy="3108543"/>
          </a:xfrm>
          <a:prstGeom prst="rect">
            <a:avLst/>
          </a:prstGeom>
          <a:noFill/>
        </p:spPr>
        <p:txBody>
          <a:bodyPr wrap="square">
            <a:spAutoFit/>
          </a:bodyPr>
          <a:lstStyle/>
          <a:p>
            <a:pPr algn="l" rtl="0" fontAlgn="base"/>
            <a:r>
              <a:rPr lang="fr-CA" sz="1400" b="1" i="0" u="none" strike="noStrike" dirty="0">
                <a:solidFill>
                  <a:srgbClr val="000000"/>
                </a:solidFill>
                <a:effectLst/>
                <a:latin typeface="+mj-lt"/>
              </a:rPr>
              <a:t>Flexible </a:t>
            </a:r>
            <a:r>
              <a:rPr lang="fr-CA" sz="1400" b="0" i="1" u="none" strike="noStrike" dirty="0">
                <a:solidFill>
                  <a:srgbClr val="000000"/>
                </a:solidFill>
                <a:effectLst/>
                <a:latin typeface="+mj-lt"/>
              </a:rPr>
              <a:t>Soutenir et encourager les employés à utiliser une variété de points de travail</a:t>
            </a:r>
          </a:p>
          <a:p>
            <a:pPr marL="742950" lvl="1" indent="-285750" fontAlgn="base">
              <a:buFont typeface="Arial" panose="020B0604020202020204" pitchFamily="34" charset="0"/>
              <a:buChar char="•"/>
            </a:pPr>
            <a:r>
              <a:rPr lang="fr-CA" sz="1400" dirty="0">
                <a:solidFill>
                  <a:srgbClr val="000000"/>
                </a:solidFill>
                <a:latin typeface="+mj-lt"/>
              </a:rPr>
              <a:t>Je tire pleinement parti de la variété des postes de travail, en choisissant ceux qui conviennent à mes activités professionnelles et à mes préférences.</a:t>
            </a:r>
          </a:p>
          <a:p>
            <a:pPr marL="742950" lvl="1" indent="-285750" fontAlgn="base">
              <a:buFont typeface="Arial" panose="020B0604020202020204" pitchFamily="34" charset="0"/>
              <a:buChar char="•"/>
            </a:pPr>
            <a:r>
              <a:rPr lang="fr-CA" sz="1400" dirty="0">
                <a:solidFill>
                  <a:srgbClr val="000000"/>
                </a:solidFill>
                <a:latin typeface="+mj-lt"/>
              </a:rPr>
              <a:t>Je profite pleinement des points de travail dans une variété de zones (tranquille, transition, interactive) qui conviennent à mes activités de travail et à mes préférences.</a:t>
            </a:r>
          </a:p>
          <a:p>
            <a:pPr marL="742950" lvl="1" indent="-285750" fontAlgn="base">
              <a:buFont typeface="Arial" panose="020B0604020202020204" pitchFamily="34" charset="0"/>
              <a:buChar char="•"/>
            </a:pPr>
            <a:r>
              <a:rPr lang="fr-CA" sz="1400" dirty="0">
                <a:solidFill>
                  <a:srgbClr val="000000"/>
                </a:solidFill>
                <a:latin typeface="+mj-lt"/>
              </a:rPr>
              <a:t>Je suis encouragé(e) à choisir mes points de travail préférés pour effectuer mes activités professionnelles.</a:t>
            </a:r>
          </a:p>
          <a:p>
            <a:pPr marL="742950" lvl="1" indent="-285750" fontAlgn="base">
              <a:buFont typeface="Arial" panose="020B0604020202020204" pitchFamily="34" charset="0"/>
              <a:buChar char="•"/>
            </a:pPr>
            <a:r>
              <a:rPr lang="fr-CA" sz="1400" dirty="0">
                <a:solidFill>
                  <a:srgbClr val="000000"/>
                </a:solidFill>
                <a:latin typeface="+mj-lt"/>
              </a:rPr>
              <a:t>Dans l'ensemble, la variété des postes de travail dans mon nouveau milieu de travail me permet de travailler de manière flexible.</a:t>
            </a:r>
          </a:p>
          <a:p>
            <a:pPr marL="285750" indent="-285750" algn="l" rtl="0" fontAlgn="base">
              <a:buFont typeface="Arial" panose="020B0604020202020204" pitchFamily="34" charset="0"/>
              <a:buChar char="•"/>
            </a:pPr>
            <a:endParaRPr lang="fr-CA" sz="1400" b="0" i="0" u="none" strike="noStrike" dirty="0">
              <a:solidFill>
                <a:srgbClr val="000000"/>
              </a:solidFill>
              <a:effectLst/>
              <a:latin typeface="+mj-lt"/>
            </a:endParaRPr>
          </a:p>
          <a:p>
            <a:pPr algn="l" rtl="0" fontAlgn="base"/>
            <a:r>
              <a:rPr lang="fr-CA" sz="1400" b="1" i="0" u="none" strike="noStrike" dirty="0">
                <a:solidFill>
                  <a:srgbClr val="000000"/>
                </a:solidFill>
                <a:effectLst/>
                <a:latin typeface="+mj-lt"/>
              </a:rPr>
              <a:t>Santé </a:t>
            </a:r>
            <a:r>
              <a:rPr lang="fr-CA" sz="1400" b="0" i="1" u="none" strike="noStrike" dirty="0">
                <a:solidFill>
                  <a:srgbClr val="000000"/>
                </a:solidFill>
                <a:effectLst/>
                <a:latin typeface="+mj-lt"/>
              </a:rPr>
              <a:t>Améliorer la santé générale et le bien-être des employés</a:t>
            </a:r>
            <a:endParaRPr lang="fr-CA" sz="1400" b="0" i="1" dirty="0">
              <a:solidFill>
                <a:srgbClr val="000000"/>
              </a:solidFill>
              <a:effectLst/>
              <a:latin typeface="+mj-lt"/>
            </a:endParaRPr>
          </a:p>
          <a:p>
            <a:pPr marL="742950" lvl="1" indent="-285750" fontAlgn="base">
              <a:buFont typeface="Arial" panose="020B0604020202020204" pitchFamily="34" charset="0"/>
              <a:buChar char="•"/>
            </a:pPr>
            <a:r>
              <a:rPr lang="fr-CA" sz="1400" dirty="0">
                <a:solidFill>
                  <a:srgbClr val="000000"/>
                </a:solidFill>
                <a:latin typeface="+mj-lt"/>
              </a:rPr>
              <a:t>Je suis satisfait du mobilier et des équipements ergonomiques que je peux adapter à mes besoins.</a:t>
            </a:r>
          </a:p>
          <a:p>
            <a:pPr marL="742950" lvl="1" indent="-285750" fontAlgn="base">
              <a:buFont typeface="Arial" panose="020B0604020202020204" pitchFamily="34" charset="0"/>
              <a:buChar char="•"/>
            </a:pPr>
            <a:r>
              <a:rPr lang="fr-CA" sz="1400" b="0" i="0" dirty="0">
                <a:solidFill>
                  <a:srgbClr val="000000"/>
                </a:solidFill>
                <a:effectLst/>
                <a:latin typeface="+mj-lt"/>
              </a:rPr>
              <a:t>Je suis satisfait de </a:t>
            </a:r>
            <a:r>
              <a:rPr lang="fr-CA" sz="1400" dirty="0">
                <a:solidFill>
                  <a:srgbClr val="000000"/>
                </a:solidFill>
                <a:latin typeface="+mj-lt"/>
              </a:rPr>
              <a:t>la </a:t>
            </a:r>
            <a:r>
              <a:rPr lang="fr-CA" sz="1400" b="0" i="0" dirty="0">
                <a:solidFill>
                  <a:srgbClr val="000000"/>
                </a:solidFill>
                <a:effectLst/>
                <a:latin typeface="+mj-lt"/>
              </a:rPr>
              <a:t>quantité de lumière naturelle dans le nouveau milieu de travail.</a:t>
            </a:r>
          </a:p>
          <a:p>
            <a:pPr marL="742950" lvl="1" indent="-285750" fontAlgn="base">
              <a:buFont typeface="Arial" panose="020B0604020202020204" pitchFamily="34" charset="0"/>
              <a:buChar char="•"/>
            </a:pPr>
            <a:r>
              <a:rPr lang="fr-CA" sz="1400" dirty="0">
                <a:solidFill>
                  <a:srgbClr val="000000"/>
                </a:solidFill>
                <a:latin typeface="+mj-lt"/>
              </a:rPr>
              <a:t>Le nouveau milieu de travail contribue à réduire mon stress lié au travail.</a:t>
            </a:r>
            <a:endParaRPr lang="fr-CA" sz="1400" b="0" i="0" dirty="0">
              <a:solidFill>
                <a:srgbClr val="000000"/>
              </a:solidFill>
              <a:effectLst/>
              <a:latin typeface="+mj-lt"/>
            </a:endParaRPr>
          </a:p>
          <a:p>
            <a:pPr marL="742950" lvl="1" indent="-285750" fontAlgn="base">
              <a:buFont typeface="Arial" panose="020B0604020202020204" pitchFamily="34" charset="0"/>
              <a:buChar char="•"/>
            </a:pPr>
            <a:r>
              <a:rPr lang="fr-CA" sz="1400" dirty="0">
                <a:solidFill>
                  <a:srgbClr val="000000"/>
                </a:solidFill>
                <a:latin typeface="+mj-lt"/>
              </a:rPr>
              <a:t>Dans l'ensemble, mon nouveau milieu de travail répond à mes besoins en matière de santé et de bien-être.</a:t>
            </a:r>
          </a:p>
        </p:txBody>
      </p:sp>
      <p:sp>
        <p:nvSpPr>
          <p:cNvPr id="7" name="TextBox 6">
            <a:extLst>
              <a:ext uri="{FF2B5EF4-FFF2-40B4-BE49-F238E27FC236}">
                <a16:creationId xmlns:a16="http://schemas.microsoft.com/office/drawing/2014/main" id="{F1491A67-CF7E-EE9F-5995-D4C53E723AEC}"/>
              </a:ext>
            </a:extLst>
          </p:cNvPr>
          <p:cNvSpPr txBox="1"/>
          <p:nvPr/>
        </p:nvSpPr>
        <p:spPr>
          <a:xfrm>
            <a:off x="9858374" y="2274838"/>
            <a:ext cx="1824867" cy="1600438"/>
          </a:xfrm>
          <a:prstGeom prst="rect">
            <a:avLst/>
          </a:prstGeom>
          <a:solidFill>
            <a:srgbClr val="E1F0F7"/>
          </a:solidFill>
        </p:spPr>
        <p:txBody>
          <a:bodyPr wrap="square">
            <a:spAutoFit/>
          </a:bodyPr>
          <a:lstStyle/>
          <a:p>
            <a:r>
              <a:rPr lang="fr-CA" sz="1400" b="1" dirty="0">
                <a:effectLst/>
                <a:latin typeface="+mj-lt"/>
              </a:rPr>
              <a:t>Échelle d'évaluation :</a:t>
            </a:r>
            <a:br>
              <a:rPr lang="fr-CA" sz="1400" dirty="0">
                <a:effectLst/>
                <a:latin typeface="+mj-lt"/>
              </a:rPr>
            </a:br>
            <a:r>
              <a:rPr lang="fr-CA" sz="1400" dirty="0">
                <a:latin typeface="+mj-lt"/>
              </a:rPr>
              <a:t>Pas d'accord (1)</a:t>
            </a:r>
            <a:endParaRPr lang="fr-CA" sz="1400" dirty="0">
              <a:effectLst/>
              <a:latin typeface="+mj-lt"/>
            </a:endParaRPr>
          </a:p>
          <a:p>
            <a:r>
              <a:rPr lang="fr-CA" sz="1400" dirty="0">
                <a:latin typeface="+mj-lt"/>
              </a:rPr>
              <a:t>Plutôt </a:t>
            </a:r>
            <a:r>
              <a:rPr lang="fr-CA" sz="1400" dirty="0">
                <a:effectLst/>
                <a:latin typeface="+mj-lt"/>
              </a:rPr>
              <a:t>en désaccord</a:t>
            </a:r>
            <a:br>
              <a:rPr lang="fr-CA" sz="1400" dirty="0">
                <a:effectLst/>
                <a:latin typeface="+mj-lt"/>
              </a:rPr>
            </a:br>
            <a:r>
              <a:rPr lang="fr-CA" sz="1400" dirty="0">
                <a:effectLst/>
                <a:latin typeface="+mj-lt"/>
              </a:rPr>
              <a:t>Neutre (3)</a:t>
            </a:r>
            <a:br>
              <a:rPr lang="fr-CA" sz="1400" dirty="0">
                <a:effectLst/>
                <a:latin typeface="+mj-lt"/>
              </a:rPr>
            </a:br>
            <a:r>
              <a:rPr lang="fr-CA" sz="1400" dirty="0">
                <a:latin typeface="+mj-lt"/>
              </a:rPr>
              <a:t>Plutôt </a:t>
            </a:r>
            <a:r>
              <a:rPr lang="fr-CA" sz="1400" dirty="0">
                <a:effectLst/>
                <a:latin typeface="+mj-lt"/>
              </a:rPr>
              <a:t>d'accord </a:t>
            </a:r>
          </a:p>
          <a:p>
            <a:r>
              <a:rPr lang="fr-CA" sz="1400" dirty="0">
                <a:latin typeface="+mj-lt"/>
              </a:rPr>
              <a:t>D'accord (5)</a:t>
            </a:r>
            <a:br>
              <a:rPr lang="fr-CA" sz="1400" dirty="0">
                <a:effectLst/>
                <a:latin typeface="+mj-lt"/>
              </a:rPr>
            </a:br>
            <a:r>
              <a:rPr lang="fr-CA" sz="1400" dirty="0">
                <a:effectLst/>
                <a:latin typeface="+mj-lt"/>
              </a:rPr>
              <a:t>Ne sait pas</a:t>
            </a:r>
            <a:endParaRPr lang="fr-CA" sz="1600" dirty="0">
              <a:effectLst/>
              <a:latin typeface="+mj-lt"/>
            </a:endParaRPr>
          </a:p>
        </p:txBody>
      </p:sp>
    </p:spTree>
    <p:extLst>
      <p:ext uri="{BB962C8B-B14F-4D97-AF65-F5344CB8AC3E}">
        <p14:creationId xmlns:p14="http://schemas.microsoft.com/office/powerpoint/2010/main" val="316076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a:bodyPr>
          <a:lstStyle/>
          <a:p>
            <a:r>
              <a:rPr lang="fr-CA" sz="2400" dirty="0">
                <a:solidFill>
                  <a:schemeClr val="accent5"/>
                </a:solidFill>
                <a:latin typeface="Arial Rounded MT Bold" panose="020F0704030504030204" pitchFamily="34" charset="0"/>
              </a:rPr>
              <a:t>Exemples de questions</a:t>
            </a:r>
            <a:br>
              <a:rPr lang="fr-CA" sz="2400" dirty="0">
                <a:solidFill>
                  <a:schemeClr val="accent5"/>
                </a:solidFill>
                <a:latin typeface="Arial Rounded MT Bold" panose="020F0704030504030204" pitchFamily="34" charset="0"/>
              </a:rPr>
            </a:br>
            <a:r>
              <a:rPr lang="fr-CA" sz="2400" dirty="0">
                <a:solidFill>
                  <a:schemeClr val="accent5"/>
                </a:solidFill>
                <a:latin typeface="Arial Rounded MT Bold" panose="020F0704030504030204" pitchFamily="34" charset="0"/>
              </a:rPr>
              <a:t>Expérience des employés en milieu de travail par objectif (2 sur 3)</a:t>
            </a:r>
          </a:p>
        </p:txBody>
      </p:sp>
      <p:sp>
        <p:nvSpPr>
          <p:cNvPr id="4" name="TextBox 3">
            <a:extLst>
              <a:ext uri="{FF2B5EF4-FFF2-40B4-BE49-F238E27FC236}">
                <a16:creationId xmlns:a16="http://schemas.microsoft.com/office/drawing/2014/main" id="{C732431C-4472-169E-1AEE-5CFE2CBE150F}"/>
              </a:ext>
            </a:extLst>
          </p:cNvPr>
          <p:cNvSpPr txBox="1"/>
          <p:nvPr/>
        </p:nvSpPr>
        <p:spPr>
          <a:xfrm>
            <a:off x="631371" y="1607688"/>
            <a:ext cx="8998404" cy="4832092"/>
          </a:xfrm>
          <a:prstGeom prst="rect">
            <a:avLst/>
          </a:prstGeom>
          <a:noFill/>
        </p:spPr>
        <p:txBody>
          <a:bodyPr wrap="square">
            <a:spAutoFit/>
          </a:bodyPr>
          <a:lstStyle/>
          <a:p>
            <a:pPr algn="l" rtl="0" fontAlgn="base"/>
            <a:r>
              <a:rPr lang="fr-CA" sz="1400" b="1" i="0" u="none" strike="noStrike" dirty="0">
                <a:solidFill>
                  <a:srgbClr val="000000"/>
                </a:solidFill>
                <a:effectLst/>
                <a:latin typeface="+mj-lt"/>
              </a:rPr>
              <a:t>Efficace </a:t>
            </a:r>
            <a:r>
              <a:rPr lang="fr-CA" sz="1400" b="0" i="1" u="none" strike="noStrike" dirty="0">
                <a:solidFill>
                  <a:srgbClr val="000000"/>
                </a:solidFill>
                <a:effectLst/>
                <a:latin typeface="+mj-lt"/>
              </a:rPr>
              <a:t>Fournir un milieu de travail bien conçu et bien équipé qui favorise la </a:t>
            </a:r>
            <a:r>
              <a:rPr lang="fr-CA" sz="1400" b="0" i="1" dirty="0">
                <a:solidFill>
                  <a:srgbClr val="000000"/>
                </a:solidFill>
                <a:effectLst/>
                <a:latin typeface="+mj-lt"/>
              </a:rPr>
              <a:t>productivité des</a:t>
            </a:r>
            <a:r>
              <a:rPr lang="fr-CA" sz="1400" b="0" i="1" u="none" strike="noStrike" dirty="0">
                <a:solidFill>
                  <a:srgbClr val="000000"/>
                </a:solidFill>
                <a:effectLst/>
                <a:latin typeface="+mj-lt"/>
              </a:rPr>
              <a:t> employés</a:t>
            </a:r>
          </a:p>
          <a:p>
            <a:pPr marL="742950" lvl="1" indent="-285750" fontAlgn="base">
              <a:buFont typeface="Arial" panose="020B0604020202020204" pitchFamily="34" charset="0"/>
              <a:buChar char="•"/>
            </a:pPr>
            <a:r>
              <a:rPr lang="fr-CA" sz="1400" dirty="0">
                <a:solidFill>
                  <a:srgbClr val="000000"/>
                </a:solidFill>
                <a:latin typeface="+mj-lt"/>
              </a:rPr>
              <a:t>J'ai accès à mes points de travail préférés quand j'en ai besoin.</a:t>
            </a:r>
          </a:p>
          <a:p>
            <a:pPr marL="742950" lvl="1" indent="-285750" fontAlgn="base">
              <a:buFont typeface="Arial" panose="020B0604020202020204" pitchFamily="34" charset="0"/>
              <a:buChar char="•"/>
            </a:pPr>
            <a:r>
              <a:rPr lang="fr-CA" sz="1400" b="0" i="0" dirty="0">
                <a:solidFill>
                  <a:srgbClr val="000000"/>
                </a:solidFill>
                <a:effectLst/>
                <a:latin typeface="+mj-lt"/>
              </a:rPr>
              <a:t>Je trouve qu'il est facile de m’installer et de libérer mon poste de travail.</a:t>
            </a:r>
          </a:p>
          <a:p>
            <a:pPr marL="742950" lvl="1" indent="-285750" fontAlgn="base">
              <a:buFont typeface="Arial" panose="020B0604020202020204" pitchFamily="34" charset="0"/>
              <a:buChar char="•"/>
            </a:pPr>
            <a:r>
              <a:rPr lang="fr-CA" sz="1400" dirty="0">
                <a:solidFill>
                  <a:srgbClr val="000000"/>
                </a:solidFill>
                <a:latin typeface="+mj-lt"/>
              </a:rPr>
              <a:t>J'ai accès à des formations sur l'utilisation du mobilier et des technologies ergonomiques.</a:t>
            </a:r>
          </a:p>
          <a:p>
            <a:pPr marL="742950" lvl="1" indent="-285750" fontAlgn="base">
              <a:buFont typeface="Arial" panose="020B0604020202020204" pitchFamily="34" charset="0"/>
              <a:buChar char="•"/>
            </a:pPr>
            <a:r>
              <a:rPr lang="fr-CA" sz="1400" b="0" i="0" dirty="0">
                <a:solidFill>
                  <a:srgbClr val="000000"/>
                </a:solidFill>
                <a:effectLst/>
                <a:latin typeface="+mj-lt"/>
              </a:rPr>
              <a:t>Je trouve que le système de réservation </a:t>
            </a:r>
            <a:r>
              <a:rPr lang="fr-CA" sz="1400" b="0" i="0" dirty="0">
                <a:solidFill>
                  <a:srgbClr val="000000"/>
                </a:solidFill>
                <a:effectLst/>
                <a:highlight>
                  <a:srgbClr val="FFFF00"/>
                </a:highlight>
                <a:latin typeface="+mj-lt"/>
              </a:rPr>
              <a:t>(</a:t>
            </a:r>
            <a:r>
              <a:rPr lang="fr-CA" sz="1400" dirty="0">
                <a:solidFill>
                  <a:srgbClr val="000000"/>
                </a:solidFill>
                <a:highlight>
                  <a:srgbClr val="FFFF00"/>
                </a:highlight>
                <a:latin typeface="+mj-lt"/>
              </a:rPr>
              <a:t>Archibus) </a:t>
            </a:r>
            <a:r>
              <a:rPr lang="fr-CA" sz="1400" b="0" i="0" dirty="0">
                <a:solidFill>
                  <a:srgbClr val="000000"/>
                </a:solidFill>
                <a:effectLst/>
                <a:latin typeface="+mj-lt"/>
              </a:rPr>
              <a:t>est facile à utiliser. </a:t>
            </a:r>
          </a:p>
          <a:p>
            <a:pPr marL="742950" lvl="1" indent="-285750" fontAlgn="base">
              <a:buFont typeface="Arial" panose="020B0604020202020204" pitchFamily="34" charset="0"/>
              <a:buChar char="•"/>
            </a:pPr>
            <a:r>
              <a:rPr lang="fr-CA" sz="1400" b="0" i="0" dirty="0">
                <a:solidFill>
                  <a:srgbClr val="000000"/>
                </a:solidFill>
                <a:effectLst/>
                <a:latin typeface="+mj-lt"/>
              </a:rPr>
              <a:t>Je trouve que le système de réservation </a:t>
            </a:r>
            <a:r>
              <a:rPr lang="fr-CA" sz="1400" b="0" i="0" dirty="0">
                <a:solidFill>
                  <a:srgbClr val="000000"/>
                </a:solidFill>
                <a:effectLst/>
                <a:highlight>
                  <a:srgbClr val="FFFF00"/>
                </a:highlight>
                <a:latin typeface="+mj-lt"/>
              </a:rPr>
              <a:t>(</a:t>
            </a:r>
            <a:r>
              <a:rPr lang="fr-CA" sz="1400" dirty="0">
                <a:solidFill>
                  <a:srgbClr val="000000"/>
                </a:solidFill>
                <a:highlight>
                  <a:srgbClr val="FFFF00"/>
                </a:highlight>
                <a:latin typeface="+mj-lt"/>
              </a:rPr>
              <a:t>Archibus) </a:t>
            </a:r>
            <a:r>
              <a:rPr lang="fr-CA" sz="1400" b="0" i="0" dirty="0">
                <a:solidFill>
                  <a:srgbClr val="000000"/>
                </a:solidFill>
                <a:effectLst/>
                <a:latin typeface="+mj-lt"/>
              </a:rPr>
              <a:t>est utile pour créer une expérience positive en milieu de travail.  </a:t>
            </a:r>
          </a:p>
          <a:p>
            <a:pPr marL="742950" lvl="1" indent="-285750" fontAlgn="base">
              <a:buFont typeface="Arial" panose="020B0604020202020204" pitchFamily="34" charset="0"/>
              <a:buChar char="•"/>
            </a:pPr>
            <a:r>
              <a:rPr lang="fr-CA" sz="1400" dirty="0">
                <a:solidFill>
                  <a:srgbClr val="000000"/>
                </a:solidFill>
                <a:latin typeface="+mj-lt"/>
              </a:rPr>
              <a:t>Je profite des différents formats de casiers offerts.</a:t>
            </a:r>
          </a:p>
          <a:p>
            <a:pPr marL="742950" lvl="1" indent="-285750" fontAlgn="base">
              <a:buFont typeface="Arial" panose="020B0604020202020204" pitchFamily="34" charset="0"/>
              <a:buChar char="•"/>
            </a:pPr>
            <a:r>
              <a:rPr lang="fr-CA" sz="1400" dirty="0">
                <a:solidFill>
                  <a:srgbClr val="000000"/>
                </a:solidFill>
                <a:latin typeface="+mj-lt"/>
              </a:rPr>
              <a:t>J'ai accès à des casiers lorsque j'en ai besoin.</a:t>
            </a:r>
          </a:p>
          <a:p>
            <a:pPr marL="742950" lvl="1" indent="-285750" fontAlgn="base">
              <a:buFont typeface="Arial" panose="020B0604020202020204" pitchFamily="34" charset="0"/>
              <a:buChar char="•"/>
            </a:pPr>
            <a:r>
              <a:rPr lang="fr-CA" sz="1400" dirty="0">
                <a:solidFill>
                  <a:srgbClr val="000000"/>
                </a:solidFill>
                <a:latin typeface="+mj-lt"/>
              </a:rPr>
              <a:t>J'apprécie l'aide apportée par les </a:t>
            </a:r>
            <a:r>
              <a:rPr lang="fr-CA" sz="1400" dirty="0">
                <a:solidFill>
                  <a:srgbClr val="000000"/>
                </a:solidFill>
                <a:highlight>
                  <a:srgbClr val="FFFF00"/>
                </a:highlight>
                <a:latin typeface="+mj-lt"/>
              </a:rPr>
              <a:t>coordonnateurs du milieu de travail </a:t>
            </a:r>
            <a:r>
              <a:rPr lang="fr-CA" sz="1400" dirty="0">
                <a:solidFill>
                  <a:srgbClr val="000000"/>
                </a:solidFill>
                <a:latin typeface="+mj-lt"/>
              </a:rPr>
              <a:t>sur place.</a:t>
            </a:r>
            <a:endParaRPr lang="fr-CA" sz="1400" dirty="0">
              <a:solidFill>
                <a:srgbClr val="000000"/>
              </a:solidFill>
              <a:highlight>
                <a:srgbClr val="FFFF00"/>
              </a:highlight>
              <a:latin typeface="+mj-lt"/>
            </a:endParaRPr>
          </a:p>
          <a:p>
            <a:pPr marL="742950" lvl="1" indent="-285750">
              <a:buFont typeface="Arial" panose="020B0604020202020204" pitchFamily="34" charset="0"/>
              <a:buChar char="•"/>
            </a:pPr>
            <a:r>
              <a:rPr lang="fr-CA" sz="1400" dirty="0">
                <a:solidFill>
                  <a:srgbClr val="000000"/>
                </a:solidFill>
                <a:latin typeface="+mj-lt"/>
              </a:rPr>
              <a:t>Dans l'ensemble, mon nouveau milieu de travail me permet de travailler de manière productive pendant les jours où je suis au bureau.</a:t>
            </a:r>
          </a:p>
          <a:p>
            <a:pPr marL="285750" indent="-285750" fontAlgn="base">
              <a:buFont typeface="Arial" panose="020B0604020202020204" pitchFamily="34" charset="0"/>
              <a:buChar char="•"/>
            </a:pPr>
            <a:endParaRPr lang="fr-CA" sz="1400" dirty="0">
              <a:solidFill>
                <a:srgbClr val="000000"/>
              </a:solidFill>
              <a:latin typeface="+mj-lt"/>
            </a:endParaRPr>
          </a:p>
          <a:p>
            <a:pPr algn="l" rtl="0" fontAlgn="base"/>
            <a:r>
              <a:rPr lang="fr-CA" sz="1400" b="1" i="0" u="none" strike="noStrike" dirty="0">
                <a:solidFill>
                  <a:srgbClr val="000000"/>
                </a:solidFill>
                <a:effectLst/>
                <a:latin typeface="+mj-lt"/>
              </a:rPr>
              <a:t>Inclusif </a:t>
            </a:r>
            <a:r>
              <a:rPr lang="fr-CA" sz="1400" b="0" i="1" u="none" strike="noStrike" dirty="0">
                <a:solidFill>
                  <a:srgbClr val="000000"/>
                </a:solidFill>
                <a:effectLst/>
                <a:latin typeface="+mj-lt"/>
              </a:rPr>
              <a:t>Soutenir une main-d'œuvre diversifiée en supprimant les obstacles et en offrant un accès égal à l'</a:t>
            </a:r>
            <a:r>
              <a:rPr lang="fr-CA" sz="1400" b="0" i="1" dirty="0">
                <a:solidFill>
                  <a:srgbClr val="000000"/>
                </a:solidFill>
                <a:effectLst/>
                <a:latin typeface="+mj-lt"/>
              </a:rPr>
              <a:t>espace.</a:t>
            </a:r>
          </a:p>
          <a:p>
            <a:pPr marL="742950" lvl="1" indent="-285750" fontAlgn="base">
              <a:buFont typeface="Arial" panose="020B0604020202020204" pitchFamily="34" charset="0"/>
              <a:buChar char="•"/>
            </a:pPr>
            <a:r>
              <a:rPr lang="fr-CA" sz="1400" dirty="0">
                <a:solidFill>
                  <a:srgbClr val="000000"/>
                </a:solidFill>
                <a:latin typeface="+mj-lt"/>
              </a:rPr>
              <a:t>J'ai accès à tous les postes de travail, y compris les espaces clos. </a:t>
            </a:r>
          </a:p>
          <a:p>
            <a:pPr marL="742950" lvl="1" indent="-285750" fontAlgn="base">
              <a:buFont typeface="Arial" panose="020B0604020202020204" pitchFamily="34" charset="0"/>
              <a:buChar char="•"/>
            </a:pPr>
            <a:r>
              <a:rPr lang="fr-CA" sz="1400" dirty="0">
                <a:solidFill>
                  <a:srgbClr val="000000"/>
                </a:solidFill>
                <a:latin typeface="+mj-lt"/>
              </a:rPr>
              <a:t>J'apprécie l'espace de mon nouveau milieu de travail qui permet la personnalisation (mur-décor, etc.).</a:t>
            </a:r>
          </a:p>
          <a:p>
            <a:pPr marL="742950" lvl="1" indent="-285750" fontAlgn="base">
              <a:buFont typeface="Arial" panose="020B0604020202020204" pitchFamily="34" charset="0"/>
              <a:buChar char="•"/>
            </a:pPr>
            <a:r>
              <a:rPr lang="fr-CA" sz="1400" dirty="0">
                <a:solidFill>
                  <a:srgbClr val="000000"/>
                </a:solidFill>
                <a:latin typeface="+mj-lt"/>
              </a:rPr>
              <a:t>J'apprécie les salles de bien-être où je peux me ressourcer ou répondre à mes besoins personnels.</a:t>
            </a:r>
          </a:p>
          <a:p>
            <a:pPr marL="742950" lvl="1" indent="-285750" fontAlgn="base">
              <a:buFont typeface="Arial" panose="020B0604020202020204" pitchFamily="34" charset="0"/>
              <a:buChar char="•"/>
            </a:pPr>
            <a:r>
              <a:rPr lang="fr-CA" sz="1400" dirty="0">
                <a:solidFill>
                  <a:srgbClr val="000000"/>
                </a:solidFill>
                <a:latin typeface="+mj-lt"/>
              </a:rPr>
              <a:t>Je pense que le projet a atteint ses objectifs d’élimination des obstacles et de création d’un milieu de travail plus inclusif. </a:t>
            </a:r>
          </a:p>
          <a:p>
            <a:pPr marL="742950" lvl="1" indent="-285750" fontAlgn="base">
              <a:buFont typeface="Arial" panose="020B0604020202020204" pitchFamily="34" charset="0"/>
              <a:buChar char="•"/>
            </a:pPr>
            <a:r>
              <a:rPr lang="fr-CA" sz="1400" dirty="0">
                <a:solidFill>
                  <a:srgbClr val="000000"/>
                </a:solidFill>
                <a:latin typeface="+mj-lt"/>
              </a:rPr>
              <a:t>N'hésitez pas à nous faire part de vos réflexions, impressions ou commentaires sur les caractéristiques d'inclusion et d'accessibilité du nouveau milieu de travail.</a:t>
            </a:r>
          </a:p>
          <a:p>
            <a:pPr fontAlgn="base"/>
            <a:endParaRPr lang="fr-CA" sz="1400" dirty="0">
              <a:solidFill>
                <a:srgbClr val="000000"/>
              </a:solidFill>
              <a:latin typeface="+mj-lt"/>
            </a:endParaRPr>
          </a:p>
        </p:txBody>
      </p:sp>
      <p:sp>
        <p:nvSpPr>
          <p:cNvPr id="6" name="TextBox 5">
            <a:extLst>
              <a:ext uri="{FF2B5EF4-FFF2-40B4-BE49-F238E27FC236}">
                <a16:creationId xmlns:a16="http://schemas.microsoft.com/office/drawing/2014/main" id="{2A5E7694-4EE5-73C9-3BC3-ACAEE7FFEC11}"/>
              </a:ext>
            </a:extLst>
          </p:cNvPr>
          <p:cNvSpPr txBox="1"/>
          <p:nvPr/>
        </p:nvSpPr>
        <p:spPr>
          <a:xfrm>
            <a:off x="9858374" y="2274838"/>
            <a:ext cx="1824867" cy="1600438"/>
          </a:xfrm>
          <a:prstGeom prst="rect">
            <a:avLst/>
          </a:prstGeom>
          <a:solidFill>
            <a:srgbClr val="E1F0F7"/>
          </a:solidFill>
        </p:spPr>
        <p:txBody>
          <a:bodyPr wrap="square">
            <a:spAutoFit/>
          </a:bodyPr>
          <a:lstStyle/>
          <a:p>
            <a:r>
              <a:rPr lang="fr-CA" sz="1400" b="1" dirty="0">
                <a:effectLst/>
                <a:latin typeface="+mj-lt"/>
              </a:rPr>
              <a:t>Échelle d'évaluation :</a:t>
            </a:r>
            <a:br>
              <a:rPr lang="fr-CA" sz="1400" dirty="0">
                <a:effectLst/>
                <a:latin typeface="+mj-lt"/>
              </a:rPr>
            </a:br>
            <a:r>
              <a:rPr lang="fr-CA" sz="1400" dirty="0">
                <a:latin typeface="+mj-lt"/>
              </a:rPr>
              <a:t>Pas d'accord (1)</a:t>
            </a:r>
            <a:endParaRPr lang="fr-CA" sz="1400" dirty="0">
              <a:effectLst/>
              <a:latin typeface="+mj-lt"/>
            </a:endParaRPr>
          </a:p>
          <a:p>
            <a:r>
              <a:rPr lang="fr-CA" sz="1400" dirty="0">
                <a:latin typeface="+mj-lt"/>
              </a:rPr>
              <a:t>Plutôt</a:t>
            </a:r>
            <a:r>
              <a:rPr lang="fr-CA" sz="1400" dirty="0">
                <a:effectLst/>
                <a:latin typeface="+mj-lt"/>
              </a:rPr>
              <a:t> en désaccord</a:t>
            </a:r>
            <a:br>
              <a:rPr lang="fr-CA" sz="1400" dirty="0">
                <a:effectLst/>
                <a:latin typeface="+mj-lt"/>
              </a:rPr>
            </a:br>
            <a:r>
              <a:rPr lang="fr-CA" sz="1400" dirty="0">
                <a:effectLst/>
                <a:latin typeface="+mj-lt"/>
              </a:rPr>
              <a:t>Neutre (3)</a:t>
            </a:r>
            <a:br>
              <a:rPr lang="fr-CA" sz="1400" dirty="0">
                <a:effectLst/>
                <a:latin typeface="+mj-lt"/>
              </a:rPr>
            </a:br>
            <a:r>
              <a:rPr lang="fr-CA" sz="1400" dirty="0">
                <a:latin typeface="+mj-lt"/>
              </a:rPr>
              <a:t>Plutôt </a:t>
            </a:r>
            <a:r>
              <a:rPr lang="fr-CA" sz="1400" dirty="0">
                <a:effectLst/>
                <a:latin typeface="+mj-lt"/>
              </a:rPr>
              <a:t>d'accord </a:t>
            </a:r>
          </a:p>
          <a:p>
            <a:r>
              <a:rPr lang="fr-CA" sz="1400" dirty="0">
                <a:latin typeface="+mj-lt"/>
              </a:rPr>
              <a:t>D'accord (5)</a:t>
            </a:r>
            <a:br>
              <a:rPr lang="fr-CA" sz="1400" dirty="0">
                <a:effectLst/>
                <a:latin typeface="+mj-lt"/>
              </a:rPr>
            </a:br>
            <a:r>
              <a:rPr lang="fr-CA" sz="1400" dirty="0">
                <a:effectLst/>
                <a:latin typeface="+mj-lt"/>
              </a:rPr>
              <a:t>Ne sait pas</a:t>
            </a:r>
            <a:endParaRPr lang="fr-CA" sz="1600" dirty="0">
              <a:effectLst/>
              <a:latin typeface="+mj-lt"/>
            </a:endParaRPr>
          </a:p>
        </p:txBody>
      </p:sp>
    </p:spTree>
    <p:extLst>
      <p:ext uri="{BB962C8B-B14F-4D97-AF65-F5344CB8AC3E}">
        <p14:creationId xmlns:p14="http://schemas.microsoft.com/office/powerpoint/2010/main" val="6605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548123" cy="835027"/>
          </a:xfrm>
        </p:spPr>
        <p:txBody>
          <a:bodyPr>
            <a:normAutofit/>
          </a:bodyPr>
          <a:lstStyle/>
          <a:p>
            <a:r>
              <a:rPr lang="fr-CA" sz="2400" dirty="0">
                <a:solidFill>
                  <a:schemeClr val="accent5"/>
                </a:solidFill>
                <a:latin typeface="Arial Rounded MT Bold" panose="020F0704030504030204" pitchFamily="34" charset="0"/>
              </a:rPr>
              <a:t>Exemples de questions</a:t>
            </a:r>
            <a:br>
              <a:rPr lang="fr-CA" sz="2400" dirty="0">
                <a:solidFill>
                  <a:schemeClr val="accent5"/>
                </a:solidFill>
                <a:latin typeface="Arial Rounded MT Bold" panose="020F0704030504030204" pitchFamily="34" charset="0"/>
              </a:rPr>
            </a:br>
            <a:r>
              <a:rPr lang="fr-CA" sz="2400" dirty="0">
                <a:solidFill>
                  <a:schemeClr val="accent5"/>
                </a:solidFill>
                <a:latin typeface="Arial Rounded MT Bold" panose="020F0704030504030204" pitchFamily="34" charset="0"/>
              </a:rPr>
              <a:t>Expérience des employés en milieu de travail par objectif (3 sur 3)</a:t>
            </a:r>
          </a:p>
        </p:txBody>
      </p:sp>
      <p:sp>
        <p:nvSpPr>
          <p:cNvPr id="4" name="TextBox 3">
            <a:extLst>
              <a:ext uri="{FF2B5EF4-FFF2-40B4-BE49-F238E27FC236}">
                <a16:creationId xmlns:a16="http://schemas.microsoft.com/office/drawing/2014/main" id="{C732431C-4472-169E-1AEE-5CFE2CBE150F}"/>
              </a:ext>
            </a:extLst>
          </p:cNvPr>
          <p:cNvSpPr txBox="1"/>
          <p:nvPr/>
        </p:nvSpPr>
        <p:spPr>
          <a:xfrm>
            <a:off x="631371" y="1480688"/>
            <a:ext cx="9417504" cy="4401205"/>
          </a:xfrm>
          <a:prstGeom prst="rect">
            <a:avLst/>
          </a:prstGeom>
          <a:noFill/>
        </p:spPr>
        <p:txBody>
          <a:bodyPr wrap="square">
            <a:spAutoFit/>
          </a:bodyPr>
          <a:lstStyle/>
          <a:p>
            <a:pPr algn="l" rtl="0" fontAlgn="base"/>
            <a:r>
              <a:rPr lang="fr-CA" sz="1400" b="1" i="0" u="none" strike="noStrike" dirty="0">
                <a:solidFill>
                  <a:srgbClr val="000000"/>
                </a:solidFill>
                <a:effectLst/>
                <a:latin typeface="+mj-lt"/>
              </a:rPr>
              <a:t>Collaboratif </a:t>
            </a:r>
            <a:r>
              <a:rPr lang="fr-CA" sz="1400" b="0" i="1" u="none" strike="noStrike" dirty="0">
                <a:solidFill>
                  <a:srgbClr val="000000"/>
                </a:solidFill>
                <a:effectLst/>
                <a:latin typeface="+mj-lt"/>
              </a:rPr>
              <a:t>Favoriser une culture de collaboration et offrir la même expérience que ce soit à la maison ou </a:t>
            </a:r>
            <a:r>
              <a:rPr lang="fr-CA" sz="1400" b="0" i="0" dirty="0">
                <a:solidFill>
                  <a:srgbClr val="000000"/>
                </a:solidFill>
                <a:effectLst/>
                <a:latin typeface="+mj-lt"/>
              </a:rPr>
              <a:t>au bureau.</a:t>
            </a:r>
          </a:p>
          <a:p>
            <a:pPr marL="742950" lvl="1" indent="-285750" fontAlgn="base">
              <a:buFont typeface="Arial" panose="020B0604020202020204" pitchFamily="34" charset="0"/>
              <a:buChar char="•"/>
            </a:pPr>
            <a:r>
              <a:rPr lang="fr-CA" sz="1400" dirty="0">
                <a:solidFill>
                  <a:srgbClr val="000000"/>
                </a:solidFill>
                <a:latin typeface="+mj-lt"/>
              </a:rPr>
              <a:t>Les </a:t>
            </a:r>
            <a:r>
              <a:rPr lang="fr-CA" sz="1400" b="0" i="0" dirty="0">
                <a:solidFill>
                  <a:srgbClr val="000000"/>
                </a:solidFill>
                <a:effectLst/>
                <a:latin typeface="+mj-lt"/>
              </a:rPr>
              <a:t>espaces de collaboration me permettent de collaborer avec des collègues </a:t>
            </a:r>
            <a:r>
              <a:rPr lang="fr-CA" sz="1400" dirty="0">
                <a:solidFill>
                  <a:srgbClr val="000000"/>
                </a:solidFill>
                <a:latin typeface="+mj-lt"/>
              </a:rPr>
              <a:t>en personne et/ou virtuellement.</a:t>
            </a:r>
          </a:p>
          <a:p>
            <a:pPr marL="742950" lvl="1" indent="-285750" fontAlgn="base">
              <a:buFont typeface="Arial" panose="020B0604020202020204" pitchFamily="34" charset="0"/>
              <a:buChar char="•"/>
            </a:pPr>
            <a:r>
              <a:rPr lang="fr-CA" sz="1400" dirty="0">
                <a:solidFill>
                  <a:srgbClr val="000000"/>
                </a:solidFill>
                <a:latin typeface="+mj-lt"/>
              </a:rPr>
              <a:t>La technologie offerte permet une expérience hybride positive.</a:t>
            </a:r>
          </a:p>
          <a:p>
            <a:pPr marL="742950" lvl="1" indent="-285750" fontAlgn="base">
              <a:buFont typeface="Arial" panose="020B0604020202020204" pitchFamily="34" charset="0"/>
              <a:buChar char="•"/>
            </a:pPr>
            <a:r>
              <a:rPr lang="fr-CA" sz="1400" b="0" i="0" dirty="0">
                <a:solidFill>
                  <a:srgbClr val="000000"/>
                </a:solidFill>
                <a:effectLst/>
                <a:latin typeface="+mj-lt"/>
              </a:rPr>
              <a:t>J'ai pris connaissance des </a:t>
            </a:r>
            <a:r>
              <a:rPr lang="fr-CA" sz="1400" b="0" i="0" dirty="0">
                <a:solidFill>
                  <a:srgbClr val="000000"/>
                </a:solidFill>
                <a:effectLst/>
                <a:highlight>
                  <a:srgbClr val="FFFF00"/>
                </a:highlight>
                <a:latin typeface="+mj-lt"/>
              </a:rPr>
              <a:t>normes communautaires </a:t>
            </a:r>
            <a:r>
              <a:rPr lang="fr-CA" sz="1400" b="0" i="0" dirty="0">
                <a:solidFill>
                  <a:srgbClr val="000000"/>
                </a:solidFill>
                <a:effectLst/>
                <a:latin typeface="+mj-lt"/>
              </a:rPr>
              <a:t>applicables dans le nouveau milieu de travail.</a:t>
            </a:r>
          </a:p>
          <a:p>
            <a:pPr marL="742950" lvl="1" indent="-285750" fontAlgn="base">
              <a:buFont typeface="Arial" panose="020B0604020202020204" pitchFamily="34" charset="0"/>
              <a:buChar char="•"/>
            </a:pPr>
            <a:r>
              <a:rPr lang="fr-CA" sz="1400" dirty="0">
                <a:solidFill>
                  <a:srgbClr val="000000"/>
                </a:solidFill>
                <a:latin typeface="+mj-lt"/>
              </a:rPr>
              <a:t>Je suis satisfait de l'étiquette en milieu de travail et de la façon dont elle a été mise en œuvre. </a:t>
            </a:r>
            <a:endParaRPr lang="fr-CA" sz="1400" b="0" i="0" dirty="0">
              <a:solidFill>
                <a:srgbClr val="000000"/>
              </a:solidFill>
              <a:effectLst/>
              <a:latin typeface="+mj-lt"/>
            </a:endParaRPr>
          </a:p>
          <a:p>
            <a:pPr marL="742950" lvl="1" indent="-285750" fontAlgn="base">
              <a:buFont typeface="Arial" panose="020B0604020202020204" pitchFamily="34" charset="0"/>
              <a:buChar char="•"/>
            </a:pPr>
            <a:r>
              <a:rPr lang="fr-CA" sz="1400" dirty="0">
                <a:solidFill>
                  <a:srgbClr val="000000"/>
                </a:solidFill>
                <a:latin typeface="+mj-lt"/>
              </a:rPr>
              <a:t>Dans l'ensemble, mon nouveau milieu de travail favorise la collaboration en personne et hybride.</a:t>
            </a:r>
            <a:endParaRPr lang="fr-CA" sz="1400" b="0" i="0" dirty="0">
              <a:solidFill>
                <a:srgbClr val="000000"/>
              </a:solidFill>
              <a:effectLst/>
              <a:latin typeface="+mj-lt"/>
            </a:endParaRPr>
          </a:p>
          <a:p>
            <a:pPr algn="l" rtl="0" fontAlgn="base"/>
            <a:endParaRPr lang="fr-CA" sz="1400" b="0" i="0" dirty="0">
              <a:solidFill>
                <a:srgbClr val="000000"/>
              </a:solidFill>
              <a:effectLst/>
              <a:latin typeface="+mj-lt"/>
            </a:endParaRPr>
          </a:p>
          <a:p>
            <a:pPr algn="l" rtl="0" fontAlgn="base"/>
            <a:r>
              <a:rPr lang="fr-CA" sz="1400" b="1" i="0" u="none" strike="noStrike" dirty="0">
                <a:solidFill>
                  <a:srgbClr val="000000"/>
                </a:solidFill>
                <a:effectLst/>
                <a:latin typeface="+mj-lt"/>
              </a:rPr>
              <a:t>Numérique </a:t>
            </a:r>
            <a:r>
              <a:rPr lang="fr-CA" sz="1400" b="0" i="1" u="none" strike="noStrike" dirty="0">
                <a:solidFill>
                  <a:srgbClr val="000000"/>
                </a:solidFill>
                <a:effectLst/>
                <a:latin typeface="+mj-lt"/>
              </a:rPr>
              <a:t>Encourager les pratiques de travail modernes et veiller à ce que les employés se sentent équipés pour travailler là où ils le </a:t>
            </a:r>
            <a:r>
              <a:rPr lang="fr-CA" sz="1400" b="0" i="0" dirty="0">
                <a:solidFill>
                  <a:srgbClr val="000000"/>
                </a:solidFill>
                <a:effectLst/>
                <a:latin typeface="+mj-lt"/>
              </a:rPr>
              <a:t>souhaitent.</a:t>
            </a:r>
          </a:p>
          <a:p>
            <a:pPr marL="742950" lvl="1" indent="-285750" fontAlgn="base">
              <a:buFont typeface="Arial" panose="020B0604020202020204" pitchFamily="34" charset="0"/>
              <a:buChar char="•"/>
            </a:pPr>
            <a:r>
              <a:rPr lang="fr-CA" sz="1400" dirty="0">
                <a:solidFill>
                  <a:srgbClr val="000000"/>
                </a:solidFill>
                <a:latin typeface="+mj-lt"/>
              </a:rPr>
              <a:t>Je suis satisfait de la qualité de la connexion Wi-Fi.</a:t>
            </a:r>
          </a:p>
          <a:p>
            <a:pPr marL="742950" lvl="1" indent="-285750" fontAlgn="base">
              <a:buFont typeface="Arial" panose="020B0604020202020204" pitchFamily="34" charset="0"/>
              <a:buChar char="•"/>
            </a:pPr>
            <a:r>
              <a:rPr lang="fr-CA" sz="1400" dirty="0">
                <a:solidFill>
                  <a:srgbClr val="000000"/>
                </a:solidFill>
                <a:latin typeface="+mj-lt"/>
              </a:rPr>
              <a:t>Je suis satisfait de l'équipement des postes de travail (station d'accueil, écrans, etc.).</a:t>
            </a:r>
          </a:p>
          <a:p>
            <a:pPr marL="742950" lvl="1" indent="-285750" fontAlgn="base">
              <a:buFont typeface="Arial" panose="020B0604020202020204" pitchFamily="34" charset="0"/>
              <a:buChar char="•"/>
            </a:pPr>
            <a:r>
              <a:rPr lang="fr-CA" sz="1400" dirty="0">
                <a:solidFill>
                  <a:srgbClr val="000000"/>
                </a:solidFill>
                <a:latin typeface="+mj-lt"/>
              </a:rPr>
              <a:t>Je suis satisfait de la technologie mise à disposition dans les salles de réunion. </a:t>
            </a:r>
          </a:p>
          <a:p>
            <a:pPr marL="742950" lvl="1" indent="-285750" fontAlgn="base">
              <a:buFont typeface="Arial" panose="020B0604020202020204" pitchFamily="34" charset="0"/>
              <a:buChar char="•"/>
            </a:pPr>
            <a:r>
              <a:rPr lang="fr-CA" sz="1400" dirty="0">
                <a:solidFill>
                  <a:srgbClr val="000000"/>
                </a:solidFill>
                <a:latin typeface="+mj-lt"/>
              </a:rPr>
              <a:t>Dans l'ensemble, la technologie de mon nouveau milieu de travail est adaptée au travail numérique.</a:t>
            </a:r>
          </a:p>
          <a:p>
            <a:pPr algn="l" rtl="0" fontAlgn="base"/>
            <a:endParaRPr lang="fr-CA" sz="1400" b="0" i="0" dirty="0">
              <a:solidFill>
                <a:srgbClr val="000000"/>
              </a:solidFill>
              <a:effectLst/>
              <a:latin typeface="+mj-lt"/>
            </a:endParaRPr>
          </a:p>
          <a:p>
            <a:pPr algn="l" rtl="0" fontAlgn="base"/>
            <a:r>
              <a:rPr lang="fr-CA" sz="1400" b="1" dirty="0">
                <a:solidFill>
                  <a:srgbClr val="000000"/>
                </a:solidFill>
                <a:latin typeface="+mj-lt"/>
              </a:rPr>
              <a:t>Écologique</a:t>
            </a:r>
            <a:r>
              <a:rPr lang="fr-CA" sz="1400" b="1" i="0" u="none" strike="noStrike" dirty="0">
                <a:solidFill>
                  <a:srgbClr val="000000"/>
                </a:solidFill>
                <a:effectLst/>
                <a:latin typeface="+mj-lt"/>
              </a:rPr>
              <a:t> </a:t>
            </a:r>
            <a:r>
              <a:rPr lang="fr-CA" sz="1400" b="0" i="1" u="none" strike="noStrike" dirty="0">
                <a:solidFill>
                  <a:srgbClr val="000000"/>
                </a:solidFill>
                <a:effectLst/>
                <a:latin typeface="+mj-lt"/>
              </a:rPr>
              <a:t>Donner aux employés le sentiment qu'ils font la différence et qu'ils réduisent leur empreinte écologique</a:t>
            </a:r>
          </a:p>
          <a:p>
            <a:pPr marL="742950" lvl="1" indent="-285750" fontAlgn="base">
              <a:buFont typeface="Arial" panose="020B0604020202020204" pitchFamily="34" charset="0"/>
              <a:buChar char="•"/>
            </a:pPr>
            <a:r>
              <a:rPr lang="fr-CA" sz="1400" dirty="0">
                <a:solidFill>
                  <a:srgbClr val="000000"/>
                </a:solidFill>
                <a:latin typeface="+mj-lt"/>
              </a:rPr>
              <a:t>Je suis informé(e) des mesures d'écologisation mises en place dans le nouveau milieu de travail (compost, etc.).</a:t>
            </a:r>
          </a:p>
          <a:p>
            <a:pPr marL="742950" lvl="1" indent="-285750" fontAlgn="base">
              <a:buFont typeface="Arial" panose="020B0604020202020204" pitchFamily="34" charset="0"/>
              <a:buChar char="•"/>
            </a:pPr>
            <a:r>
              <a:rPr lang="fr-CA" sz="1400" b="0" i="0" dirty="0">
                <a:solidFill>
                  <a:srgbClr val="000000"/>
                </a:solidFill>
                <a:effectLst/>
                <a:latin typeface="+mj-lt"/>
              </a:rPr>
              <a:t>Je suis informé(e) des mesures d'écologisation </a:t>
            </a:r>
            <a:r>
              <a:rPr lang="fr-CA" sz="1400" dirty="0">
                <a:solidFill>
                  <a:srgbClr val="000000"/>
                </a:solidFill>
                <a:latin typeface="+mj-lt"/>
              </a:rPr>
              <a:t>mises en œuvre pour la modernisation du nouveau milieu de travail (réutilisation du mobilier, etc.).</a:t>
            </a:r>
          </a:p>
          <a:p>
            <a:pPr marL="742950" lvl="1" indent="-285750" fontAlgn="base">
              <a:buFont typeface="Arial" panose="020B0604020202020204" pitchFamily="34" charset="0"/>
              <a:buChar char="•"/>
            </a:pPr>
            <a:r>
              <a:rPr lang="fr-CA" sz="1400" dirty="0">
                <a:solidFill>
                  <a:srgbClr val="000000"/>
                </a:solidFill>
                <a:latin typeface="+mj-lt"/>
              </a:rPr>
              <a:t>La présence d'équipements tels que des </a:t>
            </a:r>
            <a:r>
              <a:rPr lang="fr-CA" sz="1400" dirty="0">
                <a:solidFill>
                  <a:srgbClr val="000000"/>
                </a:solidFill>
                <a:highlight>
                  <a:srgbClr val="FFFF00"/>
                </a:highlight>
                <a:latin typeface="+mj-lt"/>
              </a:rPr>
              <a:t>supports à vélos, des douches, des arrêts d’autobus, des stations de recharge pour voitures électriques, etc. m'aide à réduire mon empreinte écologique. </a:t>
            </a:r>
          </a:p>
        </p:txBody>
      </p:sp>
      <p:sp>
        <p:nvSpPr>
          <p:cNvPr id="6" name="TextBox 5">
            <a:extLst>
              <a:ext uri="{FF2B5EF4-FFF2-40B4-BE49-F238E27FC236}">
                <a16:creationId xmlns:a16="http://schemas.microsoft.com/office/drawing/2014/main" id="{10EC741B-247A-470A-2739-84AC5F81F3ED}"/>
              </a:ext>
            </a:extLst>
          </p:cNvPr>
          <p:cNvSpPr txBox="1"/>
          <p:nvPr/>
        </p:nvSpPr>
        <p:spPr>
          <a:xfrm>
            <a:off x="9858374" y="2274838"/>
            <a:ext cx="1824867" cy="1600438"/>
          </a:xfrm>
          <a:prstGeom prst="rect">
            <a:avLst/>
          </a:prstGeom>
          <a:solidFill>
            <a:srgbClr val="E1F0F7"/>
          </a:solidFill>
        </p:spPr>
        <p:txBody>
          <a:bodyPr wrap="square">
            <a:spAutoFit/>
          </a:bodyPr>
          <a:lstStyle/>
          <a:p>
            <a:r>
              <a:rPr lang="fr-CA" sz="1400" b="1" dirty="0">
                <a:effectLst/>
                <a:latin typeface="+mj-lt"/>
              </a:rPr>
              <a:t>Échelle d'évaluation :</a:t>
            </a:r>
            <a:br>
              <a:rPr lang="fr-CA" sz="1400" dirty="0">
                <a:effectLst/>
                <a:latin typeface="+mj-lt"/>
              </a:rPr>
            </a:br>
            <a:r>
              <a:rPr lang="fr-CA" sz="1400" dirty="0">
                <a:latin typeface="+mj-lt"/>
              </a:rPr>
              <a:t>Pas d'accord (1)</a:t>
            </a:r>
            <a:endParaRPr lang="fr-CA" sz="1400" dirty="0">
              <a:effectLst/>
              <a:latin typeface="+mj-lt"/>
            </a:endParaRPr>
          </a:p>
          <a:p>
            <a:r>
              <a:rPr lang="fr-CA" sz="1400" dirty="0">
                <a:latin typeface="+mj-lt"/>
              </a:rPr>
              <a:t>Plutôt </a:t>
            </a:r>
            <a:r>
              <a:rPr lang="fr-CA" sz="1400" dirty="0">
                <a:effectLst/>
                <a:latin typeface="+mj-lt"/>
              </a:rPr>
              <a:t>en désaccord</a:t>
            </a:r>
            <a:br>
              <a:rPr lang="fr-CA" sz="1400" dirty="0">
                <a:effectLst/>
                <a:latin typeface="+mj-lt"/>
              </a:rPr>
            </a:br>
            <a:r>
              <a:rPr lang="fr-CA" sz="1400" dirty="0">
                <a:effectLst/>
                <a:latin typeface="+mj-lt"/>
              </a:rPr>
              <a:t>Neutre (3)</a:t>
            </a:r>
            <a:br>
              <a:rPr lang="fr-CA" sz="1400" dirty="0">
                <a:effectLst/>
                <a:latin typeface="+mj-lt"/>
              </a:rPr>
            </a:br>
            <a:r>
              <a:rPr lang="fr-CA" sz="1400" dirty="0">
                <a:latin typeface="+mj-lt"/>
              </a:rPr>
              <a:t>Plutôt </a:t>
            </a:r>
            <a:r>
              <a:rPr lang="fr-CA" sz="1400" dirty="0">
                <a:effectLst/>
                <a:latin typeface="+mj-lt"/>
              </a:rPr>
              <a:t>d'accord </a:t>
            </a:r>
          </a:p>
          <a:p>
            <a:r>
              <a:rPr lang="fr-CA" sz="1400" dirty="0">
                <a:latin typeface="+mj-lt"/>
              </a:rPr>
              <a:t>D'accord (5)</a:t>
            </a:r>
            <a:br>
              <a:rPr lang="fr-CA" sz="1400" dirty="0">
                <a:effectLst/>
                <a:latin typeface="+mj-lt"/>
              </a:rPr>
            </a:br>
            <a:r>
              <a:rPr lang="fr-CA" sz="1400" dirty="0">
                <a:effectLst/>
                <a:latin typeface="+mj-lt"/>
              </a:rPr>
              <a:t>Ne sait pas</a:t>
            </a:r>
            <a:endParaRPr lang="fr-CA" sz="1600" dirty="0">
              <a:effectLst/>
              <a:latin typeface="+mj-lt"/>
            </a:endParaRPr>
          </a:p>
        </p:txBody>
      </p:sp>
    </p:spTree>
    <p:extLst>
      <p:ext uri="{BB962C8B-B14F-4D97-AF65-F5344CB8AC3E}">
        <p14:creationId xmlns:p14="http://schemas.microsoft.com/office/powerpoint/2010/main" val="270973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dirty="0">
                <a:solidFill>
                  <a:schemeClr val="accent5"/>
                </a:solidFill>
                <a:latin typeface="Arial Rounded MT Bold" panose="020F0704030504030204" pitchFamily="34" charset="0"/>
              </a:rPr>
              <a:t>À propos de ce guide</a:t>
            </a:r>
            <a:endParaRPr lang="en-CA" dirty="0">
              <a:solidFill>
                <a:schemeClr val="accent5"/>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disponible ici </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3"/>
              </a:rPr>
              <a:t>Version ANG</a:t>
            </a:r>
            <a:endParaRPr lang="en-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08759" y="1374329"/>
            <a:ext cx="11133512" cy="4770537"/>
          </a:xfrm>
          <a:prstGeom prst="rect">
            <a:avLst/>
          </a:prstGeom>
          <a:noFill/>
        </p:spPr>
        <p:txBody>
          <a:bodyPr wrap="square">
            <a:spAutoFit/>
          </a:bodyPr>
          <a:lstStyle/>
          <a:p>
            <a:r>
              <a:rPr lang="fr-CA" sz="1600" noProof="0" dirty="0">
                <a:latin typeface="Calibri Light" panose="020F0302020204030204" pitchFamily="34" charset="0"/>
                <a:ea typeface="Calibri Light" panose="020F0302020204030204" pitchFamily="34" charset="0"/>
                <a:cs typeface="Calibri Light" panose="020F0302020204030204" pitchFamily="34" charset="0"/>
              </a:rPr>
              <a:t>Ce guide propose une </a:t>
            </a:r>
            <a:r>
              <a:rPr lang="fr-CA" sz="1600" dirty="0">
                <a:latin typeface="Calibri Light" panose="020F0302020204030204" pitchFamily="34" charset="0"/>
                <a:ea typeface="Calibri Light" panose="020F0302020204030204" pitchFamily="34" charset="0"/>
                <a:cs typeface="Calibri Light" panose="020F0302020204030204" pitchFamily="34" charset="0"/>
              </a:rPr>
              <a:t>approche </a:t>
            </a:r>
            <a:r>
              <a:rPr lang="fr-CA" sz="1600" noProof="0" dirty="0">
                <a:latin typeface="Calibri Light" panose="020F0302020204030204" pitchFamily="34" charset="0"/>
                <a:ea typeface="Calibri Light" panose="020F0302020204030204" pitchFamily="34" charset="0"/>
                <a:cs typeface="Calibri Light" panose="020F0302020204030204" pitchFamily="34" charset="0"/>
              </a:rPr>
              <a:t>simple et efficace </a:t>
            </a:r>
            <a:r>
              <a:rPr lang="fr-CA" sz="1600" dirty="0">
                <a:latin typeface="Calibri Light" panose="020F0302020204030204" pitchFamily="34" charset="0"/>
                <a:ea typeface="Calibri Light" panose="020F0302020204030204" pitchFamily="34" charset="0"/>
                <a:cs typeface="Calibri Light" panose="020F0302020204030204" pitchFamily="34" charset="0"/>
              </a:rPr>
              <a:t>pour </a:t>
            </a:r>
            <a:r>
              <a:rPr lang="fr-CA" sz="1600" noProof="0" dirty="0">
                <a:latin typeface="Calibri Light" panose="020F0302020204030204" pitchFamily="34" charset="0"/>
                <a:ea typeface="Calibri Light" panose="020F0302020204030204" pitchFamily="34" charset="0"/>
                <a:cs typeface="Calibri Light" panose="020F0302020204030204" pitchFamily="34" charset="0"/>
              </a:rPr>
              <a:t>recueillir la rétroaction des employés sur leur expérience, afin de compléter les données que vous avez recueillies tout au long de votre projet </a:t>
            </a:r>
            <a:r>
              <a:rPr lang="fr-CA" sz="1600" dirty="0">
                <a:latin typeface="Calibri Light" panose="020F0302020204030204" pitchFamily="34" charset="0"/>
                <a:ea typeface="Calibri Light" panose="020F0302020204030204" pitchFamily="34" charset="0"/>
                <a:cs typeface="Calibri Light" panose="020F0302020204030204" pitchFamily="34" charset="0"/>
              </a:rPr>
              <a:t>au moyen du </a:t>
            </a:r>
            <a:r>
              <a:rPr lang="fr-CA" sz="1600" dirty="0">
                <a:latin typeface="Calibri Light" panose="020F0302020204030204" pitchFamily="34" charset="0"/>
                <a:ea typeface="Calibri Light" panose="020F0302020204030204" pitchFamily="34" charset="0"/>
                <a:cs typeface="Calibri Light" panose="020F0302020204030204" pitchFamily="34" charset="0"/>
                <a:hlinkClick r:id="rId4"/>
              </a:rPr>
              <a:t>Q</a:t>
            </a:r>
            <a:r>
              <a:rPr lang="fr-CA" sz="1600" noProof="0" dirty="0" err="1">
                <a:latin typeface="Calibri Light" panose="020F0302020204030204" pitchFamily="34" charset="0"/>
                <a:ea typeface="Calibri Light" panose="020F0302020204030204" pitchFamily="34" charset="0"/>
                <a:cs typeface="Calibri Light" panose="020F0302020204030204" pitchFamily="34" charset="0"/>
                <a:hlinkClick r:id="rId4"/>
              </a:rPr>
              <a:t>uestionnaire</a:t>
            </a:r>
            <a:r>
              <a:rPr lang="fr-CA" sz="1600" noProof="0" dirty="0">
                <a:latin typeface="Calibri Light" panose="020F0302020204030204" pitchFamily="34" charset="0"/>
                <a:ea typeface="Calibri Light" panose="020F0302020204030204" pitchFamily="34" charset="0"/>
                <a:cs typeface="Calibri Light" panose="020F0302020204030204" pitchFamily="34" charset="0"/>
                <a:hlinkClick r:id="rId4"/>
              </a:rPr>
              <a:t> de suivi en GdC </a:t>
            </a:r>
            <a:r>
              <a:rPr lang="fr-CA" sz="1600" noProof="0" dirty="0">
                <a:latin typeface="Calibri Light" panose="020F0302020204030204" pitchFamily="34" charset="0"/>
                <a:ea typeface="Calibri Light" panose="020F0302020204030204" pitchFamily="34" charset="0"/>
                <a:cs typeface="Calibri Light" panose="020F0302020204030204" pitchFamily="34" charset="0"/>
              </a:rPr>
              <a:t>et du </a:t>
            </a:r>
            <a:r>
              <a:rPr lang="fr-CA" sz="1600" dirty="0">
                <a:latin typeface="Calibri Light" panose="020F0302020204030204" pitchFamily="34" charset="0"/>
                <a:ea typeface="Calibri Light" panose="020F0302020204030204" pitchFamily="34" charset="0"/>
                <a:cs typeface="Calibri Light" panose="020F0302020204030204" pitchFamily="34" charset="0"/>
                <a:hlinkClick r:id="rId5"/>
              </a:rPr>
              <a:t>J</a:t>
            </a:r>
            <a:r>
              <a:rPr lang="fr-CA" sz="1600" noProof="0" dirty="0" err="1">
                <a:latin typeface="Calibri Light" panose="020F0302020204030204" pitchFamily="34" charset="0"/>
                <a:ea typeface="Calibri Light" panose="020F0302020204030204" pitchFamily="34" charset="0"/>
                <a:cs typeface="Calibri Light" panose="020F0302020204030204" pitchFamily="34" charset="0"/>
                <a:hlinkClick r:id="rId5"/>
              </a:rPr>
              <a:t>ournal</a:t>
            </a:r>
            <a:r>
              <a:rPr lang="fr-CA" sz="1600" noProof="0" dirty="0">
                <a:latin typeface="Calibri Light" panose="020F0302020204030204" pitchFamily="34" charset="0"/>
                <a:ea typeface="Calibri Light" panose="020F0302020204030204" pitchFamily="34" charset="0"/>
                <a:cs typeface="Calibri Light" panose="020F0302020204030204" pitchFamily="34" charset="0"/>
                <a:hlinkClick r:id="rId5"/>
              </a:rPr>
              <a:t> des activités de GdC</a:t>
            </a:r>
            <a:r>
              <a:rPr lang="fr-CA" sz="1600" noProof="0" dirty="0">
                <a:latin typeface="Calibri Light" panose="020F0302020204030204" pitchFamily="34" charset="0"/>
                <a:ea typeface="Calibri Light" panose="020F0302020204030204" pitchFamily="34" charset="0"/>
                <a:cs typeface="Calibri Light" panose="020F0302020204030204" pitchFamily="34" charset="0"/>
              </a:rPr>
              <a:t>. </a:t>
            </a:r>
          </a:p>
          <a:p>
            <a:endParaRPr lang="fr-CA" sz="1600" dirty="0">
              <a:effectLst/>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Recueillir la rétroaction des employés sur leur expérience </a:t>
            </a:r>
            <a:r>
              <a:rPr lang="fr-CA" sz="1600" dirty="0">
                <a:latin typeface="Calibri Light" panose="020F0302020204030204" pitchFamily="34" charset="0"/>
                <a:ea typeface="Calibri Light" panose="020F0302020204030204" pitchFamily="34" charset="0"/>
                <a:cs typeface="Calibri Light" panose="020F0302020204030204" pitchFamily="34" charset="0"/>
              </a:rPr>
              <a:t>permet de déterminer dans quelle mesure ils ont adopté le changement et quels sont leurs niveaux de compétence et de satisfaction à l'égard du changement. Cela permet également de </a:t>
            </a:r>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comprendre les sentiments, les préférences et les défis des employés. La collecte </a:t>
            </a:r>
            <a:r>
              <a:rPr lang="fr-CA" sz="1600" dirty="0">
                <a:latin typeface="Calibri Light" panose="020F0302020204030204" pitchFamily="34" charset="0"/>
                <a:ea typeface="Calibri Light" panose="020F0302020204030204" pitchFamily="34" charset="0"/>
                <a:cs typeface="Calibri Light" panose="020F0302020204030204" pitchFamily="34" charset="0"/>
              </a:rPr>
              <a:t>continue </a:t>
            </a:r>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de la rétroaction contribue à créer un environnement favorable et axé sur l'employé, favorisant ainsi une culture organisationnelle positive. Les principaux objectifs de ces activités sont les suivants:</a:t>
            </a:r>
          </a:p>
          <a:p>
            <a:endParaRPr lang="fr-CA" sz="1600" b="1" noProof="0" dirty="0">
              <a:latin typeface="Calibri Light" panose="020F0302020204030204" pitchFamily="34" charset="0"/>
              <a:ea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fr-CA" sz="1600" b="1" noProof="0" dirty="0">
                <a:latin typeface="Calibri Light" panose="020F0302020204030204" pitchFamily="34" charset="0"/>
                <a:ea typeface="Calibri Light" panose="020F0302020204030204" pitchFamily="34" charset="0"/>
                <a:cs typeface="Calibri Light" panose="020F0302020204030204" pitchFamily="34" charset="0"/>
              </a:rPr>
              <a:t>Démontrer l'efficacité de votre programme de gestion du changement</a:t>
            </a:r>
          </a:p>
          <a:p>
            <a:pPr marL="742950" lvl="1" indent="-285750">
              <a:buFont typeface="Arial" panose="020B0604020202020204" pitchFamily="34" charset="0"/>
              <a:buChar char="•"/>
            </a:pPr>
            <a:r>
              <a:rPr lang="fr-CA" sz="1600" b="1" dirty="0">
                <a:latin typeface="Calibri Light" panose="020F0302020204030204" pitchFamily="34" charset="0"/>
                <a:ea typeface="Calibri Light" panose="020F0302020204030204" pitchFamily="34" charset="0"/>
                <a:cs typeface="Calibri Light" panose="020F0302020204030204" pitchFamily="34" charset="0"/>
              </a:rPr>
              <a:t>Démontrer que l'expérience des employés en milieu de travail est positive</a:t>
            </a:r>
          </a:p>
          <a:p>
            <a:pPr marL="742950" lvl="1" indent="-285750">
              <a:buFont typeface="Arial" panose="020B0604020202020204" pitchFamily="34" charset="0"/>
              <a:buChar char="•"/>
            </a:pPr>
            <a:r>
              <a:rPr lang="fr-CA" sz="1600" b="1" noProof="0" dirty="0">
                <a:latin typeface="Calibri Light" panose="020F0302020204030204" pitchFamily="34" charset="0"/>
                <a:ea typeface="Calibri Light" panose="020F0302020204030204" pitchFamily="34" charset="0"/>
                <a:cs typeface="Calibri Light" panose="020F0302020204030204" pitchFamily="34" charset="0"/>
              </a:rPr>
              <a:t>Identifier les éléments à améliorer dans le cadre du cycle d'amélioration continue de l'expérience positive des employés </a:t>
            </a:r>
            <a:r>
              <a:rPr lang="fr-CA" sz="1600" b="1" dirty="0">
                <a:latin typeface="Calibri Light" panose="020F0302020204030204" pitchFamily="34" charset="0"/>
                <a:ea typeface="Calibri Light" panose="020F0302020204030204" pitchFamily="34" charset="0"/>
                <a:cs typeface="Calibri Light" panose="020F0302020204030204" pitchFamily="34" charset="0"/>
              </a:rPr>
              <a:t>en</a:t>
            </a:r>
            <a:r>
              <a:rPr lang="fr-CA" sz="1600" b="1" noProof="0" dirty="0">
                <a:latin typeface="Calibri Light" panose="020F0302020204030204" pitchFamily="34" charset="0"/>
                <a:ea typeface="Calibri Light" panose="020F0302020204030204" pitchFamily="34" charset="0"/>
                <a:cs typeface="Calibri Light" panose="020F0302020204030204" pitchFamily="34" charset="0"/>
              </a:rPr>
              <a:t> milieu de travail</a:t>
            </a:r>
          </a:p>
          <a:p>
            <a:pPr marL="742950" lvl="1" indent="-285750">
              <a:buFont typeface="Arial" panose="020B0604020202020204" pitchFamily="34" charset="0"/>
              <a:buChar char="•"/>
            </a:pPr>
            <a:endParaRPr lang="fr-CA" sz="1600" b="1" noProof="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latin typeface="Calibri Light" panose="020F0302020204030204" pitchFamily="34" charset="0"/>
                <a:ea typeface="Calibri Light" panose="020F0302020204030204" pitchFamily="34" charset="0"/>
                <a:cs typeface="Calibri Light" panose="020F0302020204030204" pitchFamily="34" charset="0"/>
              </a:rPr>
              <a:t>Ces objectifs sont présentés en détail dans le </a:t>
            </a:r>
            <a:r>
              <a:rPr lang="fr-CA" sz="1600" b="1" dirty="0">
                <a:latin typeface="Calibri Light" panose="020F0302020204030204" pitchFamily="34" charset="0"/>
                <a:ea typeface="Calibri Light" panose="020F0302020204030204" pitchFamily="34" charset="0"/>
                <a:cs typeface="Calibri Light" panose="020F0302020204030204" pitchFamily="34" charset="0"/>
              </a:rPr>
              <a:t>rapport et le plan d'action sur l'expérience des employés au travail. </a:t>
            </a:r>
            <a:r>
              <a:rPr lang="fr-CA" sz="1600" dirty="0">
                <a:latin typeface="Calibri Light" panose="020F0302020204030204" pitchFamily="34" charset="0"/>
                <a:ea typeface="Calibri Light" panose="020F0302020204030204" pitchFamily="34" charset="0"/>
                <a:cs typeface="Calibri Light" panose="020F0302020204030204" pitchFamily="34" charset="0"/>
              </a:rPr>
              <a:t>Avant de commencer à recueillir des commentaires, il est recommandé de consulter ce document pour comprendre l'incroyable valeur de prendre le temps nécessaire afin de recueillir des commentaires sur l'expérience des employés et comment cela profitera à votre organisation, ainsi qu'à vous personnellement. </a:t>
            </a:r>
          </a:p>
        </p:txBody>
      </p:sp>
    </p:spTree>
    <p:extLst>
      <p:ext uri="{BB962C8B-B14F-4D97-AF65-F5344CB8AC3E}">
        <p14:creationId xmlns:p14="http://schemas.microsoft.com/office/powerpoint/2010/main" val="329183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Annexe B</a:t>
            </a: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p:txBody>
          <a:bodyPr/>
          <a:lstStyle/>
          <a:p>
            <a:r>
              <a:rPr lang="fr-CA" dirty="0">
                <a:solidFill>
                  <a:schemeClr val="accent2">
                    <a:lumMod val="75000"/>
                  </a:schemeClr>
                </a:solidFill>
              </a:rPr>
              <a:t>Cadre des groupes de discussion informelle</a:t>
            </a:r>
          </a:p>
        </p:txBody>
      </p:sp>
    </p:spTree>
    <p:extLst>
      <p:ext uri="{BB962C8B-B14F-4D97-AF65-F5344CB8AC3E}">
        <p14:creationId xmlns:p14="http://schemas.microsoft.com/office/powerpoint/2010/main" val="316616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400" dirty="0">
                <a:solidFill>
                  <a:schemeClr val="accent5"/>
                </a:solidFill>
                <a:latin typeface="Arial Rounded MT Bold" panose="020F0704030504030204" pitchFamily="34" charset="0"/>
              </a:rPr>
              <a:t>Cadre des groupes de discussion informelle</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205315"/>
            <a:ext cx="5396742" cy="2554545"/>
          </a:xfrm>
          <a:prstGeom prst="rect">
            <a:avLst/>
          </a:prstGeom>
          <a:noFill/>
        </p:spPr>
        <p:txBody>
          <a:bodyPr wrap="square" rtlCol="0">
            <a:spAutoFit/>
          </a:bodyPr>
          <a:lstStyle/>
          <a:p>
            <a:pPr marL="342900" indent="-342900">
              <a:buFont typeface="+mj-lt"/>
              <a:buAutoNum type="arabicPeriod"/>
            </a:pPr>
            <a:r>
              <a:rPr lang="fr-CA" sz="1400" b="1" dirty="0">
                <a:latin typeface="Calibri Light" panose="020F0302020204030204" pitchFamily="34" charset="0"/>
                <a:ea typeface="Calibri Light" panose="020F0302020204030204" pitchFamily="34" charset="0"/>
                <a:cs typeface="Calibri Light" panose="020F0302020204030204" pitchFamily="34" charset="0"/>
              </a:rPr>
              <a:t>Introduction et brise-glace</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Veuillez accueillir et définir le contexte des groupes de discussion.</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Décrivez les objectifs : évaluer l'efficacité de la gestion du changement, mesurer l'expérience des employés et identifier les éléments à améliorer.  </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Reconnaissez l'importance d'une communication ouverte et honnête.</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Brise-glace : Encouragez les participants à partager un aspect positif de leur expérience après la transformation. </a:t>
            </a:r>
            <a:endParaRPr lang="fr-CA" sz="1200" b="1" dirty="0">
              <a:latin typeface="Calibri Light" panose="020F0302020204030204" pitchFamily="34" charset="0"/>
              <a:ea typeface="Calibri Light" panose="020F0302020204030204" pitchFamily="34" charset="0"/>
              <a:cs typeface="Calibri Light" panose="020F0302020204030204" pitchFamily="34" charset="0"/>
            </a:endParaRPr>
          </a:p>
          <a:p>
            <a:pPr marL="742950" lvl="1" indent="-285750" fontAlgn="base">
              <a:buFont typeface="Arial" panose="020B0604020202020204" pitchFamily="34" charset="0"/>
              <a:buChar char="•"/>
            </a:pP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a:pPr>
            <a:r>
              <a:rPr lang="fr-CA" sz="1400" b="1" dirty="0">
                <a:latin typeface="Calibri Light" panose="020F0302020204030204" pitchFamily="34" charset="0"/>
                <a:ea typeface="Calibri Light" panose="020F0302020204030204" pitchFamily="34" charset="0"/>
                <a:cs typeface="Calibri Light" panose="020F0302020204030204" pitchFamily="34" charset="0"/>
              </a:rPr>
              <a:t>Questions et évaluation </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Posez des questions spécifiques qui nécessitent un suivi du questionnaire sur l'expérience des employés en milieu de travail.</a:t>
            </a:r>
          </a:p>
          <a:p>
            <a:pPr marL="800100" lvl="1" indent="-342900">
              <a:spcAft>
                <a:spcPts val="1000"/>
              </a:spcAft>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Encouragez les participants à fournir des exemples et des idées spécifiques.</a:t>
            </a: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205315"/>
            <a:ext cx="5396742" cy="3211135"/>
          </a:xfrm>
          <a:prstGeom prst="rect">
            <a:avLst/>
          </a:prstGeom>
          <a:noFill/>
        </p:spPr>
        <p:txBody>
          <a:bodyPr wrap="square" rtlCol="0">
            <a:spAutoFit/>
          </a:bodyPr>
          <a:lstStyle/>
          <a:p>
            <a:pPr marL="342900" indent="-342900">
              <a:buFont typeface="+mj-lt"/>
              <a:buAutoNum type="arabicPeriod" startAt="3"/>
            </a:pPr>
            <a:r>
              <a:rPr lang="fr-CA" sz="1400" b="1" dirty="0">
                <a:latin typeface="Calibri Light" panose="020F0302020204030204" pitchFamily="34" charset="0"/>
                <a:ea typeface="Calibri Light" panose="020F0302020204030204" pitchFamily="34" charset="0"/>
                <a:cs typeface="Calibri Light" panose="020F0302020204030204" pitchFamily="34" charset="0"/>
              </a:rPr>
              <a:t>Partage d'expériences</a:t>
            </a:r>
          </a:p>
          <a:p>
            <a:pPr marL="742950" lvl="1" indent="-28575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Animez une discussion au cours de laquelle les participants peuvent s'appuyer sur les commentaires des autres. </a:t>
            </a:r>
          </a:p>
          <a:p>
            <a:pPr marL="742950" lvl="1" indent="-285750">
              <a:spcAft>
                <a:spcPts val="1000"/>
              </a:spcAft>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Encouragez le partage des expériences positives et difficiles.</a:t>
            </a: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startAt="4"/>
            </a:pPr>
            <a:r>
              <a:rPr lang="fr-CA" sz="1400" b="1" dirty="0">
                <a:latin typeface="Calibri Light" panose="020F0302020204030204" pitchFamily="34" charset="0"/>
                <a:ea typeface="Calibri Light" panose="020F0302020204030204" pitchFamily="34" charset="0"/>
                <a:cs typeface="Calibri Light" panose="020F0302020204030204" pitchFamily="34" charset="0"/>
              </a:rPr>
              <a:t>Identifier les éléments à améliorer</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Animez une discussion sur les éléments dans lesquels les participants pensent que des améliorations peuvent être apportées. </a:t>
            </a:r>
          </a:p>
          <a:p>
            <a:pPr marL="742950" lvl="1" indent="-285750" fontAlgn="base">
              <a:spcAft>
                <a:spcPts val="1000"/>
              </a:spcAft>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Demandez des suggestions pour améliorer l'expérience des employés et résoudre les problèmes persistants.  </a:t>
            </a:r>
          </a:p>
          <a:p>
            <a:pPr marL="342900" indent="-342900">
              <a:buFont typeface="+mj-lt"/>
              <a:buAutoNum type="arabicPeriod" startAt="4"/>
            </a:pPr>
            <a:r>
              <a:rPr lang="fr-CA" sz="1400" b="1" dirty="0">
                <a:latin typeface="Calibri Light" panose="020F0302020204030204" pitchFamily="34" charset="0"/>
                <a:ea typeface="Calibri Light" panose="020F0302020204030204" pitchFamily="34" charset="0"/>
                <a:cs typeface="Calibri Light" panose="020F0302020204030204" pitchFamily="34" charset="0"/>
              </a:rPr>
              <a:t>Synthèse</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Résumez les points clés abordés. </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Discutez des prochaines étapes, telles que la manière dont les informations seront utilisées et le calendrier de mise en œuvre des améliorations. </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Remerciez les participants pour leur précieuse contribution.</a:t>
            </a: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738664"/>
          </a:xfrm>
          <a:prstGeom prst="rect">
            <a:avLst/>
          </a:prstGeom>
          <a:noFill/>
        </p:spPr>
        <p:txBody>
          <a:bodyPr wrap="square">
            <a:spAutoFit/>
          </a:bodyPr>
          <a:lstStyle/>
          <a:p>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Lorsque vous préparez vos séances de groupe de discussion, tenez compte de l’ampleur du contenu à couvrir et du nombre d'employés invités, et veillez à réserver suffisamment de temps. Les séances de groupe de discussion doivent être animées par un facilitateur compétent, capable de créer un espace de partage sûr, de guider les discussions, d'encourager la participation active et de gérer le temps de manière efficace.</a:t>
            </a:r>
            <a:endParaRPr lang="fr-CA" sz="1400" dirty="0">
              <a:solidFill>
                <a:schemeClr val="accent5"/>
              </a:solidFill>
            </a:endParaRPr>
          </a:p>
        </p:txBody>
      </p:sp>
    </p:spTree>
    <p:extLst>
      <p:ext uri="{BB962C8B-B14F-4D97-AF65-F5344CB8AC3E}">
        <p14:creationId xmlns:p14="http://schemas.microsoft.com/office/powerpoint/2010/main" val="375974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Annexe C</a:t>
            </a:r>
            <a:endParaRPr lang="en-CA" dirty="0">
              <a:solidFill>
                <a:schemeClr val="accent5"/>
              </a:solidFill>
              <a:latin typeface="Arial Rounded MT Bold" panose="020F0704030504030204" pitchFamily="34" charset="0"/>
            </a:endParaRP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p:txBody>
          <a:bodyPr/>
          <a:lstStyle/>
          <a:p>
            <a:r>
              <a:rPr lang="fr-CA" dirty="0">
                <a:solidFill>
                  <a:schemeClr val="accent2">
                    <a:lumMod val="75000"/>
                  </a:schemeClr>
                </a:solidFill>
              </a:rPr>
              <a:t>Cadre des entretiens individuels informels</a:t>
            </a:r>
            <a:endParaRPr lang="en-CA" dirty="0">
              <a:solidFill>
                <a:schemeClr val="accent2">
                  <a:lumMod val="75000"/>
                </a:schemeClr>
              </a:solidFill>
            </a:endParaRPr>
          </a:p>
        </p:txBody>
      </p:sp>
    </p:spTree>
    <p:extLst>
      <p:ext uri="{BB962C8B-B14F-4D97-AF65-F5344CB8AC3E}">
        <p14:creationId xmlns:p14="http://schemas.microsoft.com/office/powerpoint/2010/main" val="106870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400" dirty="0">
                <a:solidFill>
                  <a:schemeClr val="accent5"/>
                </a:solidFill>
                <a:latin typeface="Arial Rounded MT Bold" panose="020F0704030504030204" pitchFamily="34" charset="0"/>
              </a:rPr>
              <a:t>Cadre des entretiens individuels informels</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205315"/>
            <a:ext cx="5396742" cy="3606115"/>
          </a:xfrm>
          <a:prstGeom prst="rect">
            <a:avLst/>
          </a:prstGeom>
          <a:noFill/>
        </p:spPr>
        <p:txBody>
          <a:bodyPr wrap="square" rtlCol="0">
            <a:spAutoFit/>
          </a:bodyPr>
          <a:lstStyle/>
          <a:p>
            <a:pPr marL="342900" indent="-342900">
              <a:buFont typeface="+mj-lt"/>
              <a:buAutoNum type="arabicPeriod"/>
            </a:pPr>
            <a:r>
              <a:rPr lang="fr-CA" sz="1400" b="1" dirty="0">
                <a:latin typeface="Calibri Light" panose="020F0302020204030204" pitchFamily="34" charset="0"/>
                <a:ea typeface="Calibri Light" panose="020F0302020204030204" pitchFamily="34" charset="0"/>
                <a:cs typeface="Calibri Light" panose="020F0302020204030204" pitchFamily="34" charset="0"/>
              </a:rPr>
              <a:t>Introduction et établissement de la confiance</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Accueillir et remercier l'employé pour le temps qu’il consacre à cette rencontre. </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Soulignez l'importance d’une rétroaction honnête.</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Établissez une relation en posant des questions sur leur bien-être et en vous assurant qu'ils se sentent à l'aise.  </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Clarifiez le caractère confidentiel de la conversation et rassurer les personnes concernées quant à la valeur de leur contribution.</a:t>
            </a:r>
          </a:p>
          <a:p>
            <a:pPr marL="742950" lvl="1" indent="-285750" fontAlgn="base">
              <a:spcAft>
                <a:spcPts val="1000"/>
              </a:spcAft>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Expliquez l'objectif de l'entretien : comprendre leur point de vue et leurs expériences uniques.</a:t>
            </a:r>
          </a:p>
          <a:p>
            <a:pPr marL="342900" indent="-342900">
              <a:buFont typeface="+mj-lt"/>
              <a:buAutoNum type="arabicPeriod"/>
            </a:pPr>
            <a:r>
              <a:rPr lang="fr-CA" sz="1400" b="1" dirty="0">
                <a:latin typeface="Calibri Light" panose="020F0302020204030204" pitchFamily="34" charset="0"/>
                <a:ea typeface="Calibri Light" panose="020F0302020204030204" pitchFamily="34" charset="0"/>
                <a:cs typeface="Calibri Light" panose="020F0302020204030204" pitchFamily="34" charset="0"/>
              </a:rPr>
              <a:t>Questions et évaluation </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Commencez par des questions générales afin de faciliter la conversation. Par exemple : « Comment décririez-vous votre expérience globale quant à la récente modernisation de votre milieu de travail? »</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Posez des questions spécifiques qui nécessitent un suivi du questionnaire sur l'expérience des employés en milieu de travail.</a:t>
            </a:r>
          </a:p>
          <a:p>
            <a:pPr marL="800100" lvl="1" indent="-342900">
              <a:spcAft>
                <a:spcPts val="1000"/>
              </a:spcAft>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Encouragez les participants à partager des anecdotes personnelles qui mettent en lumière leur parcours.</a:t>
            </a: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205315"/>
            <a:ext cx="5396742" cy="2682786"/>
          </a:xfrm>
          <a:prstGeom prst="rect">
            <a:avLst/>
          </a:prstGeom>
          <a:noFill/>
        </p:spPr>
        <p:txBody>
          <a:bodyPr wrap="square" rtlCol="0">
            <a:spAutoFit/>
          </a:bodyPr>
          <a:lstStyle/>
          <a:p>
            <a:pPr marL="342900" indent="-342900">
              <a:buFont typeface="+mj-lt"/>
              <a:buAutoNum type="arabicPeriod" startAt="3"/>
            </a:pPr>
            <a:r>
              <a:rPr lang="fr-CA" sz="1400" b="1" i="0" dirty="0">
                <a:solidFill>
                  <a:srgbClr val="000000"/>
                </a:solidFill>
                <a:effectLst/>
                <a:latin typeface="+mj-lt"/>
              </a:rPr>
              <a:t>Possibilités de rétroaction</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Donnez à l'employé la possibilité d'exprimer ouvertement ses préoccupations ou ses réserves.</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Posez des questions sur les éléments spécifiques dans lesquels ils pourraient avoir besoin d'un soutien ou de ressources supplémentaires.</a:t>
            </a:r>
          </a:p>
          <a:p>
            <a:pPr marL="742950" lvl="1" indent="-285750" fontAlgn="base">
              <a:spcAft>
                <a:spcPts val="1000"/>
              </a:spcAft>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Examinez si certains aspects de la transformation ont été particulièrement difficiles pour eux.  </a:t>
            </a:r>
          </a:p>
          <a:p>
            <a:pPr marL="342900" indent="-342900">
              <a:buFont typeface="+mj-lt"/>
              <a:buAutoNum type="arabicPeriod" startAt="3"/>
            </a:pPr>
            <a:r>
              <a:rPr lang="fr-CA" sz="1400" b="1" dirty="0">
                <a:latin typeface="Calibri Light" panose="020F0302020204030204" pitchFamily="34" charset="0"/>
                <a:ea typeface="Calibri Light" panose="020F0302020204030204" pitchFamily="34" charset="0"/>
                <a:cs typeface="Calibri Light" panose="020F0302020204030204" pitchFamily="34" charset="0"/>
              </a:rPr>
              <a:t>Synthèse</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Résumez les points clés abordés au cours de l'entretien.</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Exprimez votre gratitude pour leur ouverture d'esprit et leurs précieuses connaissances. </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Rassurez-les que leur rétroaction contribuera à des changements positifs.</a:t>
            </a: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738664"/>
          </a:xfrm>
          <a:prstGeom prst="rect">
            <a:avLst/>
          </a:prstGeom>
          <a:noFill/>
        </p:spPr>
        <p:txBody>
          <a:bodyPr wrap="square">
            <a:spAutoFit/>
          </a:bodyPr>
          <a:lstStyle/>
          <a:p>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Lorsque vous préparez vos entretiens individuels, tenez compte du cadre dans lequel ils se dérouleront (en personne ou virtuellement) afin de vous assurer que les participants se sentent à l'aise. Les entretiens individuels doivent être animés par un facilitateur compétent, capable de créer un espace de partage sûr, de guider les discussions, d'encourager la participation active et de gérer le temps de manière efficace.</a:t>
            </a:r>
          </a:p>
        </p:txBody>
      </p:sp>
    </p:spTree>
    <p:extLst>
      <p:ext uri="{BB962C8B-B14F-4D97-AF65-F5344CB8AC3E}">
        <p14:creationId xmlns:p14="http://schemas.microsoft.com/office/powerpoint/2010/main" val="207365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Annexe D</a:t>
            </a: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p:txBody>
          <a:bodyPr/>
          <a:lstStyle/>
          <a:p>
            <a:r>
              <a:rPr lang="fr-CA" dirty="0">
                <a:solidFill>
                  <a:schemeClr val="accent2">
                    <a:lumMod val="75000"/>
                  </a:schemeClr>
                </a:solidFill>
              </a:rPr>
              <a:t>Cadre et modèle d'observation</a:t>
            </a:r>
          </a:p>
        </p:txBody>
      </p:sp>
    </p:spTree>
    <p:extLst>
      <p:ext uri="{BB962C8B-B14F-4D97-AF65-F5344CB8AC3E}">
        <p14:creationId xmlns:p14="http://schemas.microsoft.com/office/powerpoint/2010/main" val="865603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400" dirty="0">
                <a:solidFill>
                  <a:schemeClr val="accent5"/>
                </a:solidFill>
                <a:latin typeface="Arial Rounded MT Bold" panose="020F0704030504030204" pitchFamily="34" charset="0"/>
              </a:rPr>
              <a:t>Cadre d'observation</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487420"/>
            <a:ext cx="5396742" cy="3354765"/>
          </a:xfrm>
          <a:prstGeom prst="rect">
            <a:avLst/>
          </a:prstGeom>
          <a:noFill/>
        </p:spPr>
        <p:txBody>
          <a:bodyPr wrap="square" rtlCol="0">
            <a:spAutoFit/>
          </a:bodyPr>
          <a:lstStyle/>
          <a:p>
            <a:pPr marL="342900" indent="-342900">
              <a:buFont typeface="+mj-lt"/>
              <a:buAutoNum type="arabicPeriod"/>
            </a:pPr>
            <a:r>
              <a:rPr lang="fr-CA" sz="1400" b="1" dirty="0">
                <a:latin typeface="Calibri Light" panose="020F0302020204030204" pitchFamily="34" charset="0"/>
                <a:ea typeface="Calibri Light" panose="020F0302020204030204" pitchFamily="34" charset="0"/>
                <a:cs typeface="Calibri Light" panose="020F0302020204030204" pitchFamily="34" charset="0"/>
              </a:rPr>
              <a:t>Pré-observation et communications</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Expliquez aux observateurs les objectifs de l'observation et les principaux éléments d'intérêt.  Insister sur l'importance d'être discret pour capturer les comportements naturels.</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Annoncez aux employés que des observateurs seront présents pour recueillir des informations sur leur expérience en milieu de travail.</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Assurez-vous que les employés savent que l'observation n'est pas une évaluation, mais qu'elle vise plutôt à améliorer l'expérience globale des employés en milieu de travail.</a:t>
            </a:r>
          </a:p>
          <a:p>
            <a:pPr marL="742950" lvl="1" indent="-285750" fontAlgn="base">
              <a:buFont typeface="Arial" panose="020B0604020202020204" pitchFamily="34" charset="0"/>
              <a:buChar char="•"/>
            </a:pP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a:pPr>
            <a:r>
              <a:rPr lang="fr-CA" sz="1400" b="1" dirty="0">
                <a:latin typeface="Calibri Light" panose="020F0302020204030204" pitchFamily="34" charset="0"/>
                <a:ea typeface="Calibri Light" panose="020F0302020204030204" pitchFamily="34" charset="0"/>
                <a:cs typeface="Calibri Light" panose="020F0302020204030204" pitchFamily="34" charset="0"/>
              </a:rPr>
              <a:t>Période d'observation</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Observez discrètement les employés dans leur environnement de travail normal (p. ex : points de travail utilisés, occupation des salles, respect de l'étiquette, points de travail les plus utilisés, etc.)</a:t>
            </a:r>
          </a:p>
          <a:p>
            <a:pPr marL="800100" lvl="1" indent="-342900">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Prenez des notes sur les comportements, les interactions ou les difficultés observées.</a:t>
            </a:r>
          </a:p>
          <a:p>
            <a:pPr marL="800100" lvl="1" indent="-342900">
              <a:buFont typeface="Arial" panose="020B0604020202020204" pitchFamily="34" charset="0"/>
              <a:buChar char="•"/>
            </a:pP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487420"/>
            <a:ext cx="5396742" cy="2923877"/>
          </a:xfrm>
          <a:prstGeom prst="rect">
            <a:avLst/>
          </a:prstGeom>
          <a:noFill/>
        </p:spPr>
        <p:txBody>
          <a:bodyPr wrap="square" rtlCol="0">
            <a:spAutoFit/>
          </a:bodyPr>
          <a:lstStyle/>
          <a:p>
            <a:pPr marL="342900" indent="-342900">
              <a:buFont typeface="+mj-lt"/>
              <a:buAutoNum type="arabicPeriod" startAt="3"/>
            </a:pPr>
            <a:r>
              <a:rPr lang="fr-CA" sz="1400" b="1" i="0" dirty="0">
                <a:solidFill>
                  <a:srgbClr val="000000"/>
                </a:solidFill>
                <a:effectLst/>
                <a:latin typeface="+mj-lt"/>
              </a:rPr>
              <a:t>Documenter</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Demandez aux observateurs de rédiger des notes détaillées sur leurs observations, en soulignant les aspects positifs et les points à améliorer.  </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Documentez tout comportement ou modèle inattendu qui n'aurait pas été mis en évidence par les questionnaires ou les entretiens.</a:t>
            </a:r>
          </a:p>
          <a:p>
            <a:pPr marL="742950" lvl="1" indent="-285750" fontAlgn="base">
              <a:buFont typeface="Arial" panose="020B0604020202020204" pitchFamily="34" charset="0"/>
              <a:buChar char="•"/>
            </a:pP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startAt="3"/>
            </a:pPr>
            <a:r>
              <a:rPr lang="fr-CA" sz="1400" b="1" i="0" dirty="0">
                <a:solidFill>
                  <a:srgbClr val="000000"/>
                </a:solidFill>
                <a:effectLst/>
                <a:latin typeface="+mj-lt"/>
              </a:rPr>
              <a:t>Session de validation</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Réunissez vos collègues et, si nécessaire, les employés des groupes de discussion informelle et des entretiens individuels informels, pour discuter de vos observations et les valider.</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Recoupez les conclusions avec les résultats tirés du questionnaire, des discussions de groupe informelles et des entretiens individuels informels afin d'identifier les thèmes communs.</a:t>
            </a:r>
          </a:p>
          <a:p>
            <a:pPr marL="742950" lvl="1" indent="-285750" fontAlgn="base">
              <a:buFont typeface="Arial" panose="020B0604020202020204" pitchFamily="34" charset="0"/>
              <a:buChar char="•"/>
            </a:pPr>
            <a:r>
              <a:rPr lang="fr-CA" sz="1200" dirty="0">
                <a:latin typeface="Calibri Light" panose="020F0302020204030204" pitchFamily="34" charset="0"/>
                <a:ea typeface="Calibri Light" panose="020F0302020204030204" pitchFamily="34" charset="0"/>
                <a:cs typeface="Calibri Light" panose="020F0302020204030204" pitchFamily="34" charset="0"/>
              </a:rPr>
              <a:t>Donnez la priorité aux idées qui s’alignent sur les objectifs généraux de la modernisation du milieu de travail.</a:t>
            </a: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1169551"/>
          </a:xfrm>
          <a:prstGeom prst="rect">
            <a:avLst/>
          </a:prstGeom>
          <a:noFill/>
        </p:spPr>
        <p:txBody>
          <a:bodyPr wrap="square">
            <a:spAutoFit/>
          </a:bodyPr>
          <a:lstStyle/>
          <a:p>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Lorsque vous menez une étude d'observation en milieu de travail, pensez à définir des objectifs clairs, à sélectionner les comportements pertinents à observer, à garantir la fiabilité de l'observateur (nous vous recommandons d'utiliser votre réseau d'agents du changement), à préserver la confidentialité et à analyser les données de manière systématique afin d'en tirer des enseignements significatifs. En outre, établissez un protocole d'observation normalisé en utilisant le </a:t>
            </a:r>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modèle de tableau d'observation </a:t>
            </a:r>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comme point de départ et planifiez les observations à des moments représentatifs. </a:t>
            </a:r>
          </a:p>
        </p:txBody>
      </p:sp>
    </p:spTree>
    <p:extLst>
      <p:ext uri="{BB962C8B-B14F-4D97-AF65-F5344CB8AC3E}">
        <p14:creationId xmlns:p14="http://schemas.microsoft.com/office/powerpoint/2010/main" val="64447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fr-CA" dirty="0">
                <a:solidFill>
                  <a:schemeClr val="accent5"/>
                </a:solidFill>
                <a:latin typeface="Arial Rounded MT Bold" panose="020F0704030504030204" pitchFamily="34" charset="0"/>
              </a:rPr>
              <a:t>Modèle de tableau d'observation</a:t>
            </a: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830997"/>
          </a:xfrm>
          <a:prstGeom prst="rect">
            <a:avLst/>
          </a:prstGeom>
          <a:noFill/>
        </p:spPr>
        <p:txBody>
          <a:bodyPr wrap="square">
            <a:spAutoFit/>
          </a:bodyPr>
          <a:lstStyle/>
          <a:p>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Vous pouvez utiliser ce tableau comme point de départ pour recueillir vos données d'observation. Il peut également être utile d'utiliser un plan d'étage pour déterminer l'emplacement exact des observations. N'oubliez pas d'adapter le tableau à vos besoins spécifiques, en ajoutant ou en modifiant les colonnes nécessaires à votre étude d'observation.</a:t>
            </a:r>
          </a:p>
        </p:txBody>
      </p:sp>
      <p:sp>
        <p:nvSpPr>
          <p:cNvPr id="9" name="TextBox 8">
            <a:extLst>
              <a:ext uri="{FF2B5EF4-FFF2-40B4-BE49-F238E27FC236}">
                <a16:creationId xmlns:a16="http://schemas.microsoft.com/office/drawing/2014/main" id="{4471C17A-FEE1-DB45-8FE9-548268232404}"/>
              </a:ext>
            </a:extLst>
          </p:cNvPr>
          <p:cNvSpPr txBox="1"/>
          <p:nvPr/>
        </p:nvSpPr>
        <p:spPr>
          <a:xfrm>
            <a:off x="508759" y="2371495"/>
            <a:ext cx="11118520" cy="338554"/>
          </a:xfrm>
          <a:prstGeom prst="rect">
            <a:avLst/>
          </a:prstGeom>
          <a:noFill/>
        </p:spPr>
        <p:txBody>
          <a:bodyPr wrap="square">
            <a:spAutoFit/>
          </a:bodyPr>
          <a:lstStyle/>
          <a:p>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Tableau d'observation 								Nom de l'observateur : </a:t>
            </a:r>
          </a:p>
        </p:txBody>
      </p:sp>
      <p:graphicFrame>
        <p:nvGraphicFramePr>
          <p:cNvPr id="8" name="Table 8">
            <a:extLst>
              <a:ext uri="{FF2B5EF4-FFF2-40B4-BE49-F238E27FC236}">
                <a16:creationId xmlns:a16="http://schemas.microsoft.com/office/drawing/2014/main" id="{ED452F25-4126-FE60-5B05-C7BDCE47613C}"/>
              </a:ext>
            </a:extLst>
          </p:cNvPr>
          <p:cNvGraphicFramePr>
            <a:graphicFrameLocks noGrp="1"/>
          </p:cNvGraphicFramePr>
          <p:nvPr>
            <p:extLst>
              <p:ext uri="{D42A27DB-BD31-4B8C-83A1-F6EECF244321}">
                <p14:modId xmlns:p14="http://schemas.microsoft.com/office/powerpoint/2010/main" val="2661321340"/>
              </p:ext>
            </p:extLst>
          </p:nvPr>
        </p:nvGraphicFramePr>
        <p:xfrm>
          <a:off x="508754" y="2727753"/>
          <a:ext cx="11118520" cy="741680"/>
        </p:xfrm>
        <a:graphic>
          <a:graphicData uri="http://schemas.openxmlformats.org/drawingml/2006/table">
            <a:tbl>
              <a:tblPr firstRow="1" bandRow="1">
                <a:tableStyleId>{7DF18680-E054-41AD-8BC1-D1AEF772440D}</a:tableStyleId>
              </a:tblPr>
              <a:tblGrid>
                <a:gridCol w="1245058">
                  <a:extLst>
                    <a:ext uri="{9D8B030D-6E8A-4147-A177-3AD203B41FA5}">
                      <a16:colId xmlns:a16="http://schemas.microsoft.com/office/drawing/2014/main" val="2769942117"/>
                    </a:ext>
                  </a:extLst>
                </a:gridCol>
                <a:gridCol w="1169389">
                  <a:extLst>
                    <a:ext uri="{9D8B030D-6E8A-4147-A177-3AD203B41FA5}">
                      <a16:colId xmlns:a16="http://schemas.microsoft.com/office/drawing/2014/main" val="3571293734"/>
                    </a:ext>
                  </a:extLst>
                </a:gridCol>
                <a:gridCol w="5364846">
                  <a:extLst>
                    <a:ext uri="{9D8B030D-6E8A-4147-A177-3AD203B41FA5}">
                      <a16:colId xmlns:a16="http://schemas.microsoft.com/office/drawing/2014/main" val="794104579"/>
                    </a:ext>
                  </a:extLst>
                </a:gridCol>
                <a:gridCol w="1115523">
                  <a:extLst>
                    <a:ext uri="{9D8B030D-6E8A-4147-A177-3AD203B41FA5}">
                      <a16:colId xmlns:a16="http://schemas.microsoft.com/office/drawing/2014/main" val="2234744261"/>
                    </a:ext>
                  </a:extLst>
                </a:gridCol>
                <a:gridCol w="2223704">
                  <a:extLst>
                    <a:ext uri="{9D8B030D-6E8A-4147-A177-3AD203B41FA5}">
                      <a16:colId xmlns:a16="http://schemas.microsoft.com/office/drawing/2014/main" val="543301061"/>
                    </a:ext>
                  </a:extLst>
                </a:gridCol>
              </a:tblGrid>
              <a:tr h="370840">
                <a:tc>
                  <a:txBody>
                    <a:bodyPr/>
                    <a:lstStyle/>
                    <a:p>
                      <a:r>
                        <a:rPr lang="en-CA" sz="1400" noProof="0" dirty="0"/>
                        <a:t>Date et heure</a:t>
                      </a:r>
                    </a:p>
                  </a:txBody>
                  <a:tcPr anchor="ctr"/>
                </a:tc>
                <a:tc>
                  <a:txBody>
                    <a:bodyPr/>
                    <a:lstStyle/>
                    <a:p>
                      <a:r>
                        <a:rPr lang="en-CA" sz="1400" noProof="0" dirty="0"/>
                        <a:t>Lieu</a:t>
                      </a:r>
                    </a:p>
                  </a:txBody>
                  <a:tcPr anchor="ctr"/>
                </a:tc>
                <a:tc>
                  <a:txBody>
                    <a:bodyPr/>
                    <a:lstStyle/>
                    <a:p>
                      <a:r>
                        <a:rPr lang="en-CA" sz="1400" noProof="0" dirty="0"/>
                        <a:t>Action/comportement observé</a:t>
                      </a:r>
                    </a:p>
                  </a:txBody>
                  <a:tcPr anchor="ctr"/>
                </a:tc>
                <a:tc>
                  <a:txBody>
                    <a:bodyPr/>
                    <a:lstStyle/>
                    <a:p>
                      <a:r>
                        <a:rPr lang="en-CA" sz="1400" noProof="0" dirty="0"/>
                        <a:t>Durée </a:t>
                      </a:r>
                    </a:p>
                  </a:txBody>
                  <a:tcPr anchor="ctr"/>
                </a:tc>
                <a:tc>
                  <a:txBody>
                    <a:bodyPr/>
                    <a:lstStyle/>
                    <a:p>
                      <a:r>
                        <a:rPr lang="en-CA" sz="1400" noProof="0" dirty="0"/>
                        <a:t>Notes/commentaires</a:t>
                      </a:r>
                    </a:p>
                  </a:txBody>
                  <a:tcPr anchor="ctr"/>
                </a:tc>
                <a:extLst>
                  <a:ext uri="{0D108BD9-81ED-4DB2-BD59-A6C34878D82A}">
                    <a16:rowId xmlns:a16="http://schemas.microsoft.com/office/drawing/2014/main" val="471762786"/>
                  </a:ext>
                </a:extLst>
              </a:tr>
              <a:tr h="370840">
                <a:tc>
                  <a:txBody>
                    <a:bodyPr/>
                    <a:lstStyle/>
                    <a:p>
                      <a:endParaRPr lang="en-CA" sz="1400" dirty="0"/>
                    </a:p>
                  </a:txBody>
                  <a:tcPr/>
                </a:tc>
                <a:tc>
                  <a:txBody>
                    <a:bodyPr/>
                    <a:lstStyle/>
                    <a:p>
                      <a:endParaRPr lang="en-CA" sz="1400"/>
                    </a:p>
                  </a:txBody>
                  <a:tcPr/>
                </a:tc>
                <a:tc>
                  <a:txBody>
                    <a:bodyPr/>
                    <a:lstStyle/>
                    <a:p>
                      <a:endParaRPr lang="en-CA" sz="1400" dirty="0"/>
                    </a:p>
                  </a:txBody>
                  <a:tcPr/>
                </a:tc>
                <a:tc>
                  <a:txBody>
                    <a:bodyPr/>
                    <a:lstStyle/>
                    <a:p>
                      <a:endParaRPr lang="en-CA" sz="1400"/>
                    </a:p>
                  </a:txBody>
                  <a:tcPr/>
                </a:tc>
                <a:tc>
                  <a:txBody>
                    <a:bodyPr/>
                    <a:lstStyle/>
                    <a:p>
                      <a:endParaRPr lang="en-CA" sz="1400" dirty="0"/>
                    </a:p>
                  </a:txBody>
                  <a:tcPr/>
                </a:tc>
                <a:extLst>
                  <a:ext uri="{0D108BD9-81ED-4DB2-BD59-A6C34878D82A}">
                    <a16:rowId xmlns:a16="http://schemas.microsoft.com/office/drawing/2014/main" val="1605779751"/>
                  </a:ext>
                </a:extLst>
              </a:tr>
            </a:tbl>
          </a:graphicData>
        </a:graphic>
      </p:graphicFrame>
      <p:sp>
        <p:nvSpPr>
          <p:cNvPr id="6" name="TextBox 5">
            <a:extLst>
              <a:ext uri="{FF2B5EF4-FFF2-40B4-BE49-F238E27FC236}">
                <a16:creationId xmlns:a16="http://schemas.microsoft.com/office/drawing/2014/main" id="{BD811F38-8ADB-F0EA-95F9-34C37F344A06}"/>
              </a:ext>
            </a:extLst>
          </p:cNvPr>
          <p:cNvSpPr txBox="1"/>
          <p:nvPr/>
        </p:nvSpPr>
        <p:spPr>
          <a:xfrm>
            <a:off x="508754" y="3695656"/>
            <a:ext cx="11006346" cy="1569660"/>
          </a:xfrm>
          <a:prstGeom prst="rect">
            <a:avLst/>
          </a:prstGeom>
          <a:noFill/>
        </p:spPr>
        <p:txBody>
          <a:bodyPr wrap="square">
            <a:spAutoFit/>
          </a:bodyPr>
          <a:lstStyle/>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Date et heure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La date et l'heure auxquelles l'observation a eu lieu. </a:t>
            </a:r>
          </a:p>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Lieu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Le lieu ou l’équipe spécifique où l'observation a eu lieu. </a:t>
            </a:r>
          </a:p>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Action/comportement observé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Description de l'action ou du comportement observé. </a:t>
            </a:r>
          </a:p>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Durée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Le temps nécessaire à l'action ou au comportement observé. </a:t>
            </a:r>
          </a:p>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Notes/commentaires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Tout commentaire ou observation supplémentaire qui fournit un contexte ou une précision. </a:t>
            </a:r>
          </a:p>
          <a:p>
            <a:pPr marL="342900" indent="-342900">
              <a:buAutoNum type="arabicPeriod"/>
            </a:pP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2726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Annexe E</a:t>
            </a: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a:xfrm>
            <a:off x="545306" y="3816351"/>
            <a:ext cx="8791199" cy="678352"/>
          </a:xfrm>
        </p:spPr>
        <p:txBody>
          <a:bodyPr>
            <a:normAutofit/>
          </a:bodyPr>
          <a:lstStyle/>
          <a:p>
            <a:r>
              <a:rPr lang="fr-CA" dirty="0">
                <a:solidFill>
                  <a:schemeClr val="accent2">
                    <a:lumMod val="75000"/>
                  </a:schemeClr>
                </a:solidFill>
              </a:rPr>
              <a:t>Exemples d'utilisation de l'approche recommandée pour la collecte de la rétroaction des employés</a:t>
            </a:r>
          </a:p>
        </p:txBody>
      </p:sp>
      <p:sp>
        <p:nvSpPr>
          <p:cNvPr id="2" name="TextBox 1">
            <a:extLst>
              <a:ext uri="{FF2B5EF4-FFF2-40B4-BE49-F238E27FC236}">
                <a16:creationId xmlns:a16="http://schemas.microsoft.com/office/drawing/2014/main" id="{E5EC3BA6-3839-A1C1-CD29-E065671F295A}"/>
              </a:ext>
            </a:extLst>
          </p:cNvPr>
          <p:cNvSpPr txBox="1"/>
          <p:nvPr/>
        </p:nvSpPr>
        <p:spPr>
          <a:xfrm>
            <a:off x="508758" y="4239310"/>
            <a:ext cx="11006344" cy="584775"/>
          </a:xfrm>
          <a:prstGeom prst="rect">
            <a:avLst/>
          </a:prstGeom>
          <a:noFill/>
        </p:spPr>
        <p:txBody>
          <a:bodyPr wrap="square">
            <a:spAutoFit/>
          </a:bodyPr>
          <a:lstStyle/>
          <a:p>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Dans les pages suivantes, vous trouverez quatre exemples d'utilisation qui démontrent comment consolider des données qualitatives et quantitatives, puis analyser les résultats pour en tirer des conclusions.</a:t>
            </a:r>
          </a:p>
        </p:txBody>
      </p:sp>
    </p:spTree>
    <p:extLst>
      <p:ext uri="{BB962C8B-B14F-4D97-AF65-F5344CB8AC3E}">
        <p14:creationId xmlns:p14="http://schemas.microsoft.com/office/powerpoint/2010/main" val="324205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Autofit/>
          </a:bodyPr>
          <a:lstStyle/>
          <a:p>
            <a:r>
              <a:rPr lang="fr-CA" sz="2000" dirty="0">
                <a:solidFill>
                  <a:schemeClr val="accent5"/>
                </a:solidFill>
                <a:latin typeface="Arial Rounded MT Bold" panose="020F0704030504030204" pitchFamily="34" charset="0"/>
              </a:rPr>
              <a:t>Collecte de la rétroaction des employés sur leur expérience - Approche recommandée</a:t>
            </a:r>
            <a:br>
              <a:rPr lang="fr-CA" sz="2000" dirty="0">
                <a:solidFill>
                  <a:schemeClr val="accent5"/>
                </a:solidFill>
                <a:latin typeface="Arial Rounded MT Bold" panose="020F0704030504030204" pitchFamily="34" charset="0"/>
              </a:rPr>
            </a:br>
            <a:r>
              <a:rPr lang="fr-CA" sz="2000" dirty="0">
                <a:solidFill>
                  <a:schemeClr val="accent2">
                    <a:lumMod val="75000"/>
                  </a:schemeClr>
                </a:solidFill>
                <a:latin typeface="Arial Rounded MT Bold" panose="020F0704030504030204" pitchFamily="34" charset="0"/>
              </a:rPr>
              <a:t>Exemple 1 - Disponibilité d'une salle de travail</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1200" b="0" i="1" dirty="0">
                <a:solidFill>
                  <a:schemeClr val="bg1"/>
                </a:solidFill>
                <a:effectLst/>
                <a:latin typeface="+mj-lt"/>
              </a:rPr>
              <a:t>Q : J'ai accès à des espaces de collaboration qui me permettent de me connecter avec des collègues </a:t>
            </a:r>
            <a:r>
              <a:rPr lang="fr-CA" sz="1200" i="1" dirty="0">
                <a:solidFill>
                  <a:schemeClr val="bg1"/>
                </a:solidFill>
                <a:latin typeface="+mj-lt"/>
              </a:rPr>
              <a:t>en personne et/ou virtuellement.</a:t>
            </a: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L’analyse des données révèle que la direction X a le pourcentage le plus élevé d'employés ayant répondu « Pas d'accord ». Animez un groupe de discussion informelle ou menez des entretiens individuels informels avec les employés de cette direction pour comprendre la ou les raisons expliquant leur réponse.</a:t>
            </a:r>
            <a:endParaRPr lang="fr-CA"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Consulter le système de réservation des salles pour corroborer les déclarations des employés sur la disponibilité des salles. Effectuez des observations sur place pour confirmer que les salles réservées sont bel et bien utilisées.</a:t>
            </a:r>
            <a:endParaRPr lang="fr-CA"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Lst>
          </p:cNvPr>
          <p:cNvSpPr txBox="1"/>
          <p:nvPr/>
        </p:nvSpPr>
        <p:spPr>
          <a:xfrm>
            <a:off x="1085506" y="4889416"/>
            <a:ext cx="2464647"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quantitatives</a:t>
            </a:r>
          </a:p>
        </p:txBody>
      </p:sp>
      <p:grpSp>
        <p:nvGrpSpPr>
          <p:cNvPr id="6" name="Group 5" descr="Pie chart with solid fill, depicting 3 responses: disagree, agree and unsure/neutral">
            <a:extLst>
              <a:ext uri="{FF2B5EF4-FFF2-40B4-BE49-F238E27FC236}">
                <a16:creationId xmlns:a16="http://schemas.microsoft.com/office/drawing/2014/main" id="{B9D1CA6C-0225-8FCE-2A76-6CF0ACBC9C82}"/>
              </a:ext>
            </a:extLst>
          </p:cNvPr>
          <p:cNvGrpSpPr/>
          <p:nvPr/>
        </p:nvGrpSpPr>
        <p:grpSpPr>
          <a:xfrm>
            <a:off x="921275" y="5141781"/>
            <a:ext cx="3181206" cy="1025698"/>
            <a:chOff x="903005" y="5194495"/>
            <a:chExt cx="2945094" cy="1025698"/>
          </a:xfrm>
        </p:grpSpPr>
        <p:pic>
          <p:nvPicPr>
            <p:cNvPr id="1027" name="Graphic 1026" descr="Pie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777" y="5194495"/>
              <a:ext cx="1025698" cy="1025698"/>
            </a:xfrm>
            <a:prstGeom prst="rect">
              <a:avLst/>
            </a:prstGeom>
          </p:spPr>
        </p:pic>
        <p:sp>
          <p:nvSpPr>
            <p:cNvPr id="9" name="TextBox 8">
              <a:extLst>
                <a:ext uri="{FF2B5EF4-FFF2-40B4-BE49-F238E27FC236}">
                  <a16:creationId xmlns:a16="http://schemas.microsoft.com/office/drawing/2014/main" id="{92C9AC74-45C6-9C77-541C-87942EB32920}"/>
                </a:ext>
              </a:extLst>
            </p:cNvPr>
            <p:cNvSpPr txBox="1"/>
            <p:nvPr/>
          </p:nvSpPr>
          <p:spPr>
            <a:xfrm>
              <a:off x="903005" y="5563141"/>
              <a:ext cx="1025698" cy="276999"/>
            </a:xfrm>
            <a:prstGeom prst="rect">
              <a:avLst/>
            </a:prstGeom>
            <a:noFill/>
          </p:spPr>
          <p:txBody>
            <a:bodyPr wrap="square">
              <a:spAutoFit/>
            </a:bodyPr>
            <a:lstStyle/>
            <a:p>
              <a:r>
                <a:rPr lang="fr-CA" sz="1200" b="1" i="1" dirty="0">
                  <a:solidFill>
                    <a:schemeClr val="accent5"/>
                  </a:solidFill>
                  <a:latin typeface="+mj-lt"/>
                </a:rPr>
                <a:t>Pas d'accord</a:t>
              </a:r>
              <a:endParaRPr lang="fr-CA" sz="1200" b="1" dirty="0">
                <a:solidFill>
                  <a:schemeClr val="accent5"/>
                </a:solidFill>
              </a:endParaRPr>
            </a:p>
          </p:txBody>
        </p:sp>
        <p:sp>
          <p:nvSpPr>
            <p:cNvPr id="10" name="TextBox 9">
              <a:extLst>
                <a:ext uri="{FF2B5EF4-FFF2-40B4-BE49-F238E27FC236}">
                  <a16:creationId xmlns:a16="http://schemas.microsoft.com/office/drawing/2014/main" id="{94AFC9D9-8C77-068D-FC5F-8F21301AC1C5}"/>
                </a:ext>
              </a:extLst>
            </p:cNvPr>
            <p:cNvSpPr txBox="1"/>
            <p:nvPr/>
          </p:nvSpPr>
          <p:spPr>
            <a:xfrm>
              <a:off x="2530947" y="5315200"/>
              <a:ext cx="1025698" cy="276999"/>
            </a:xfrm>
            <a:prstGeom prst="rect">
              <a:avLst/>
            </a:prstGeom>
            <a:noFill/>
          </p:spPr>
          <p:txBody>
            <a:bodyPr wrap="square">
              <a:spAutoFit/>
            </a:bodyPr>
            <a:lstStyle/>
            <a:p>
              <a:r>
                <a:rPr lang="fr-CA" sz="1200" i="1" dirty="0">
                  <a:solidFill>
                    <a:schemeClr val="accent5"/>
                  </a:solidFill>
                  <a:latin typeface="+mj-lt"/>
                </a:rPr>
                <a:t>En accord</a:t>
              </a:r>
              <a:endParaRPr lang="fr-CA" sz="1200" dirty="0">
                <a:solidFill>
                  <a:schemeClr val="accent5"/>
                </a:solidFill>
              </a:endParaRPr>
            </a:p>
          </p:txBody>
        </p:sp>
        <p:sp>
          <p:nvSpPr>
            <p:cNvPr id="11" name="TextBox 10">
              <a:extLst>
                <a:ext uri="{FF2B5EF4-FFF2-40B4-BE49-F238E27FC236}">
                  <a16:creationId xmlns:a16="http://schemas.microsoft.com/office/drawing/2014/main" id="{DFD074EA-8CBA-FC23-804A-049D26F319AA}"/>
                </a:ext>
              </a:extLst>
            </p:cNvPr>
            <p:cNvSpPr txBox="1"/>
            <p:nvPr/>
          </p:nvSpPr>
          <p:spPr>
            <a:xfrm>
              <a:off x="2527400" y="5681132"/>
              <a:ext cx="1320699" cy="276999"/>
            </a:xfrm>
            <a:prstGeom prst="rect">
              <a:avLst/>
            </a:prstGeom>
            <a:noFill/>
          </p:spPr>
          <p:txBody>
            <a:bodyPr wrap="square">
              <a:spAutoFit/>
            </a:bodyPr>
            <a:lstStyle/>
            <a:p>
              <a:r>
                <a:rPr lang="fr-CA" sz="1200" i="1" dirty="0">
                  <a:solidFill>
                    <a:schemeClr val="accent5"/>
                  </a:solidFill>
                  <a:latin typeface="+mj-lt"/>
                </a:rPr>
                <a:t>Incertain/neutre</a:t>
              </a:r>
              <a:endParaRPr lang="fr-CA" sz="1200" dirty="0">
                <a:solidFill>
                  <a:schemeClr val="accent5"/>
                </a:solidFill>
              </a:endParaRPr>
            </a:p>
          </p:txBody>
        </p:sp>
      </p:gr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qualitatives</a:t>
            </a:r>
          </a:p>
        </p:txBody>
      </p:sp>
      <p:sp>
        <p:nvSpPr>
          <p:cNvPr id="12" name="TextBox 11">
            <a:extLst>
              <a:ext uri="{FF2B5EF4-FFF2-40B4-BE49-F238E27FC236}">
                <a16:creationId xmlns:a16="http://schemas.microsoft.com/office/drawing/2014/main" id="{838E28E2-E3FD-D538-450C-7FE95E1B04C5}"/>
              </a:ext>
            </a:extLst>
          </p:cNvPr>
          <p:cNvSpPr txBox="1"/>
          <p:nvPr/>
        </p:nvSpPr>
        <p:spPr>
          <a:xfrm>
            <a:off x="5029963" y="5254085"/>
            <a:ext cx="5133212" cy="646331"/>
          </a:xfrm>
          <a:prstGeom prst="rect">
            <a:avLst/>
          </a:prstGeom>
          <a:noFill/>
        </p:spPr>
        <p:txBody>
          <a:bodyPr wrap="square">
            <a:spAutoFit/>
          </a:bodyPr>
          <a:lstStyle/>
          <a:p>
            <a:pPr algn="ctr"/>
            <a:r>
              <a:rPr lang="fr-CA" sz="1200" i="1" dirty="0">
                <a:solidFill>
                  <a:schemeClr val="accent5"/>
                </a:solidFill>
                <a:latin typeface="+mj-lt"/>
              </a:rPr>
              <a:t>Déclaration de l'employé : « Chaque fois que j'ai besoin d'une salle de réunion ou de projet, elles sont toutes occupées et je ne peux pas en trouver une dans le système de réservation. »</a:t>
            </a:r>
            <a:endParaRPr lang="fr-CA" sz="12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Tree>
    <p:extLst>
      <p:ext uri="{BB962C8B-B14F-4D97-AF65-F5344CB8AC3E}">
        <p14:creationId xmlns:p14="http://schemas.microsoft.com/office/powerpoint/2010/main" val="290927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000" dirty="0">
                <a:solidFill>
                  <a:schemeClr val="accent5"/>
                </a:solidFill>
                <a:latin typeface="Arial Rounded MT Bold" panose="020F0704030504030204" pitchFamily="34" charset="0"/>
              </a:rPr>
              <a:t>Collecte de la rétroaction des employés sur leur expérience - Approche recommandée</a:t>
            </a:r>
            <a:br>
              <a:rPr lang="fr-CA" sz="2000" dirty="0">
                <a:solidFill>
                  <a:schemeClr val="accent5"/>
                </a:solidFill>
                <a:latin typeface="Arial Rounded MT Bold" panose="020F0704030504030204" pitchFamily="34" charset="0"/>
              </a:rPr>
            </a:br>
            <a:r>
              <a:rPr lang="fr-CA" sz="2000" dirty="0">
                <a:solidFill>
                  <a:schemeClr val="accent2">
                    <a:lumMod val="75000"/>
                  </a:schemeClr>
                </a:solidFill>
                <a:latin typeface="Arial Rounded MT Bold" panose="020F0704030504030204" pitchFamily="34" charset="0"/>
              </a:rPr>
              <a:t>Exemple 2 - Disponibilité des postes de travail</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1200" b="0" i="1" dirty="0">
                <a:solidFill>
                  <a:schemeClr val="bg1"/>
                </a:solidFill>
                <a:effectLst/>
                <a:latin typeface="+mj-lt"/>
              </a:rPr>
              <a:t>Q : J'ai accès à une variété de postes de travail qui conviennent à mes activités professionnelles et à mes préférences.</a:t>
            </a:r>
          </a:p>
          <a:p>
            <a:pPr fontAlgn="base"/>
            <a:endParaRPr lang="fr-CA" sz="1200" i="1" dirty="0">
              <a:solidFill>
                <a:srgbClr val="FF0000"/>
              </a:solidFill>
              <a:latin typeface="+mj-lt"/>
            </a:endParaRP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Un pourcentage élevé d’employés a répondu « Pas d'accord » à cette question. Animez un groupe de discussion informelle ou menez des entretiens individuels informels avec une représentation diversifiée d’employés pour comprendre la ou les raisons expliquant leur réponse.</a:t>
            </a:r>
            <a:endParaRPr lang="fr-CA"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Consulter le système de réservation pour corroborer les déclarations des employés sur la disponibilité des postes de travail. Effectuer des observations sur place pour confirmer que les postes de travail sont bel et bien utilisés.</a:t>
            </a:r>
            <a:endParaRPr lang="fr-CA"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quantitatives</a:t>
            </a:r>
          </a:p>
        </p:txBody>
      </p:sp>
      <p:grpSp>
        <p:nvGrpSpPr>
          <p:cNvPr id="6" name="Group 5" descr="Pie chart with solid fill, depicting 3 responses: disagree, agree and unsure/neutral">
            <a:extLst>
              <a:ext uri="{FF2B5EF4-FFF2-40B4-BE49-F238E27FC236}">
                <a16:creationId xmlns:a16="http://schemas.microsoft.com/office/drawing/2014/main" id="{E61D60A9-983B-78E4-153C-E1472DAEDD57}"/>
              </a:ext>
            </a:extLst>
          </p:cNvPr>
          <p:cNvGrpSpPr/>
          <p:nvPr/>
        </p:nvGrpSpPr>
        <p:grpSpPr>
          <a:xfrm>
            <a:off x="666893" y="5168283"/>
            <a:ext cx="3181206" cy="1025698"/>
            <a:chOff x="903005" y="5194495"/>
            <a:chExt cx="2945094" cy="1025698"/>
          </a:xfrm>
        </p:grpSpPr>
        <p:pic>
          <p:nvPicPr>
            <p:cNvPr id="1027" name="Graphic 1026" descr="Pie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777" y="5194495"/>
              <a:ext cx="1025698" cy="1025698"/>
            </a:xfrm>
            <a:prstGeom prst="rect">
              <a:avLst/>
            </a:prstGeom>
          </p:spPr>
        </p:pic>
        <p:sp>
          <p:nvSpPr>
            <p:cNvPr id="9" name="TextBox 8">
              <a:extLst>
                <a:ext uri="{FF2B5EF4-FFF2-40B4-BE49-F238E27FC236}">
                  <a16:creationId xmlns:a16="http://schemas.microsoft.com/office/drawing/2014/main" id="{92C9AC74-45C6-9C77-541C-87942EB32920}"/>
                </a:ext>
              </a:extLst>
            </p:cNvPr>
            <p:cNvSpPr txBox="1"/>
            <p:nvPr/>
          </p:nvSpPr>
          <p:spPr>
            <a:xfrm>
              <a:off x="903005" y="5563141"/>
              <a:ext cx="1025698" cy="276999"/>
            </a:xfrm>
            <a:prstGeom prst="rect">
              <a:avLst/>
            </a:prstGeom>
            <a:noFill/>
          </p:spPr>
          <p:txBody>
            <a:bodyPr wrap="square">
              <a:spAutoFit/>
            </a:bodyPr>
            <a:lstStyle/>
            <a:p>
              <a:r>
                <a:rPr lang="fr-CA" sz="1200" b="1" i="1" dirty="0">
                  <a:solidFill>
                    <a:schemeClr val="accent5"/>
                  </a:solidFill>
                  <a:latin typeface="+mj-lt"/>
                </a:rPr>
                <a:t>Pas d'accord</a:t>
              </a:r>
              <a:endParaRPr lang="fr-CA" sz="1200" b="1" dirty="0">
                <a:solidFill>
                  <a:schemeClr val="accent5"/>
                </a:solidFill>
              </a:endParaRPr>
            </a:p>
          </p:txBody>
        </p:sp>
        <p:sp>
          <p:nvSpPr>
            <p:cNvPr id="10" name="TextBox 9">
              <a:extLst>
                <a:ext uri="{FF2B5EF4-FFF2-40B4-BE49-F238E27FC236}">
                  <a16:creationId xmlns:a16="http://schemas.microsoft.com/office/drawing/2014/main" id="{94AFC9D9-8C77-068D-FC5F-8F21301AC1C5}"/>
                </a:ext>
              </a:extLst>
            </p:cNvPr>
            <p:cNvSpPr txBox="1"/>
            <p:nvPr/>
          </p:nvSpPr>
          <p:spPr>
            <a:xfrm>
              <a:off x="2530947" y="5315200"/>
              <a:ext cx="1025698" cy="276999"/>
            </a:xfrm>
            <a:prstGeom prst="rect">
              <a:avLst/>
            </a:prstGeom>
            <a:noFill/>
          </p:spPr>
          <p:txBody>
            <a:bodyPr wrap="square">
              <a:spAutoFit/>
            </a:bodyPr>
            <a:lstStyle/>
            <a:p>
              <a:r>
                <a:rPr lang="fr-CA" sz="1200" i="1" dirty="0">
                  <a:solidFill>
                    <a:schemeClr val="accent5"/>
                  </a:solidFill>
                  <a:latin typeface="+mj-lt"/>
                </a:rPr>
                <a:t>En accord</a:t>
              </a:r>
              <a:endParaRPr lang="fr-CA" sz="1200" dirty="0">
                <a:solidFill>
                  <a:schemeClr val="accent5"/>
                </a:solidFill>
              </a:endParaRPr>
            </a:p>
          </p:txBody>
        </p:sp>
        <p:sp>
          <p:nvSpPr>
            <p:cNvPr id="11" name="TextBox 10">
              <a:extLst>
                <a:ext uri="{FF2B5EF4-FFF2-40B4-BE49-F238E27FC236}">
                  <a16:creationId xmlns:a16="http://schemas.microsoft.com/office/drawing/2014/main" id="{DFD074EA-8CBA-FC23-804A-049D26F319AA}"/>
                </a:ext>
              </a:extLst>
            </p:cNvPr>
            <p:cNvSpPr txBox="1"/>
            <p:nvPr/>
          </p:nvSpPr>
          <p:spPr>
            <a:xfrm>
              <a:off x="2527400" y="5681132"/>
              <a:ext cx="1320699" cy="276999"/>
            </a:xfrm>
            <a:prstGeom prst="rect">
              <a:avLst/>
            </a:prstGeom>
            <a:noFill/>
          </p:spPr>
          <p:txBody>
            <a:bodyPr wrap="square">
              <a:spAutoFit/>
            </a:bodyPr>
            <a:lstStyle/>
            <a:p>
              <a:r>
                <a:rPr lang="fr-CA" sz="1200" i="1" dirty="0">
                  <a:solidFill>
                    <a:schemeClr val="accent5"/>
                  </a:solidFill>
                  <a:latin typeface="+mj-lt"/>
                </a:rPr>
                <a:t>Incertain/neutre</a:t>
              </a:r>
              <a:endParaRPr lang="fr-CA" sz="1200" dirty="0">
                <a:solidFill>
                  <a:schemeClr val="accent5"/>
                </a:solidFill>
              </a:endParaRPr>
            </a:p>
          </p:txBody>
        </p:sp>
      </p:gr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qualitatives</a:t>
            </a:r>
          </a:p>
        </p:txBody>
      </p:sp>
      <p:sp>
        <p:nvSpPr>
          <p:cNvPr id="12" name="TextBox 11">
            <a:extLst>
              <a:ext uri="{FF2B5EF4-FFF2-40B4-BE49-F238E27FC236}">
                <a16:creationId xmlns:a16="http://schemas.microsoft.com/office/drawing/2014/main" id="{838E28E2-E3FD-D538-450C-7FE95E1B04C5}"/>
              </a:ext>
            </a:extLst>
          </p:cNvPr>
          <p:cNvSpPr txBox="1"/>
          <p:nvPr/>
        </p:nvSpPr>
        <p:spPr>
          <a:xfrm>
            <a:off x="4562895" y="5288988"/>
            <a:ext cx="6161912" cy="646331"/>
          </a:xfrm>
          <a:prstGeom prst="rect">
            <a:avLst/>
          </a:prstGeom>
          <a:noFill/>
        </p:spPr>
        <p:txBody>
          <a:bodyPr wrap="square">
            <a:spAutoFit/>
          </a:bodyPr>
          <a:lstStyle/>
          <a:p>
            <a:pPr algn="ctr"/>
            <a:r>
              <a:rPr lang="fr-CA" sz="1200" i="1" dirty="0">
                <a:solidFill>
                  <a:schemeClr val="accent5"/>
                </a:solidFill>
                <a:latin typeface="+mj-lt"/>
              </a:rPr>
              <a:t>Déclaration de l'employé : « Je dois souvent travailler à partir d’un point de transition car tous les postes de travail sont réservés dans le système de réservation. Ce n'est pas l'idéal car j'ai besoin de deux moniteurs pour être le plus productif possible. »</a:t>
            </a:r>
            <a:endParaRPr lang="fr-CA" sz="12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Tree>
    <p:extLst>
      <p:ext uri="{BB962C8B-B14F-4D97-AF65-F5344CB8AC3E}">
        <p14:creationId xmlns:p14="http://schemas.microsoft.com/office/powerpoint/2010/main" val="361246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dirty="0">
                <a:solidFill>
                  <a:schemeClr val="accent5"/>
                </a:solidFill>
                <a:latin typeface="Arial Rounded MT Bold" panose="020F0704030504030204" pitchFamily="34" charset="0"/>
              </a:rPr>
              <a:t>Contenu</a:t>
            </a:r>
            <a:endParaRPr lang="en-CA" dirty="0">
              <a:solidFill>
                <a:schemeClr val="accent5"/>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08758" y="1374329"/>
            <a:ext cx="11174483" cy="4308872"/>
          </a:xfrm>
          <a:prstGeom prst="rect">
            <a:avLst/>
          </a:prstGeom>
          <a:noFill/>
        </p:spPr>
        <p:txBody>
          <a:bodyPr wrap="square">
            <a:spAutoFit/>
          </a:bodyPr>
          <a:lstStyle/>
          <a:p>
            <a:pPr marL="342900" indent="-342900">
              <a:spcAft>
                <a:spcPts val="1000"/>
              </a:spcAft>
              <a:buFont typeface="+mj-lt"/>
              <a:buAutoNum type="arabicPeriod"/>
            </a:pPr>
            <a:r>
              <a:rPr lang="fr-CA" sz="1400" dirty="0">
                <a:solidFill>
                  <a:schemeClr val="accent2">
                    <a:lumMod val="75000"/>
                  </a:schemeClr>
                </a:solidFill>
                <a:latin typeface="Arial Rounded MT Bold" panose="020F0704030504030204" pitchFamily="34" charset="0"/>
                <a:hlinkClick r:id="rId3" action="ppaction://hlinksldjump"/>
              </a:rPr>
              <a:t>Collecte de la rétroaction des employés sur leur expérience - Calendrier</a:t>
            </a:r>
            <a:endParaRPr lang="fr-CA" sz="14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a:pPr>
            <a:r>
              <a:rPr lang="fr-FR" sz="1400" dirty="0">
                <a:solidFill>
                  <a:schemeClr val="accent2">
                    <a:lumMod val="75000"/>
                  </a:schemeClr>
                </a:solidFill>
                <a:latin typeface="Arial Rounded MT Bold" panose="020F0704030504030204" pitchFamily="34" charset="0"/>
                <a:hlinkClick r:id="rId4" action="ppaction://hlinksldjump"/>
              </a:rPr>
              <a:t>Collecte de la rétroaction des employés sur leur expérience - Sondage rapide</a:t>
            </a:r>
            <a:endParaRPr lang="fr-CA" sz="14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a:pPr>
            <a:r>
              <a:rPr lang="fr-FR" sz="1400" dirty="0">
                <a:solidFill>
                  <a:schemeClr val="accent2">
                    <a:lumMod val="75000"/>
                  </a:schemeClr>
                </a:solidFill>
                <a:latin typeface="Arial Rounded MT Bold" panose="020F0704030504030204" pitchFamily="34" charset="0"/>
                <a:hlinkClick r:id="rId5" action="ppaction://hlinksldjump"/>
              </a:rPr>
              <a:t>Collecte de la rétroaction des employés sur leur expérience - Approche recommandée</a:t>
            </a:r>
            <a:endParaRPr lang="fr-CA" sz="1400" dirty="0">
              <a:solidFill>
                <a:schemeClr val="accent2">
                  <a:lumMod val="75000"/>
                </a:schemeClr>
              </a:solidFill>
              <a:latin typeface="Arial Rounded MT Bold" panose="020F0704030504030204" pitchFamily="34" charset="0"/>
            </a:endParaRPr>
          </a:p>
          <a:p>
            <a:pPr>
              <a:spcAft>
                <a:spcPts val="1000"/>
              </a:spcAft>
            </a:pPr>
            <a:r>
              <a:rPr lang="fr-FR" sz="1200" dirty="0">
                <a:solidFill>
                  <a:schemeClr val="accent2">
                    <a:lumMod val="75000"/>
                  </a:schemeClr>
                </a:solidFill>
                <a:latin typeface="Arial Rounded MT Bold" panose="020F0704030504030204" pitchFamily="34" charset="0"/>
                <a:hlinkClick r:id="rId6" action="ppaction://hlinksldjump"/>
              </a:rPr>
              <a:t>Collecte des commentaires des employés sur leur expérience – Questionnaire</a:t>
            </a:r>
            <a:endParaRPr lang="fr-CA" sz="1200" dirty="0">
              <a:solidFill>
                <a:schemeClr val="accent2">
                  <a:lumMod val="75000"/>
                </a:schemeClr>
              </a:solidFill>
              <a:latin typeface="Arial Rounded MT Bold" panose="020F0704030504030204" pitchFamily="34" charset="0"/>
            </a:endParaRPr>
          </a:p>
          <a:p>
            <a:pPr>
              <a:spcAft>
                <a:spcPts val="1000"/>
              </a:spcAft>
            </a:pPr>
            <a:r>
              <a:rPr lang="fr-FR" sz="1200" dirty="0">
                <a:solidFill>
                  <a:schemeClr val="accent2">
                    <a:lumMod val="75000"/>
                  </a:schemeClr>
                </a:solidFill>
                <a:latin typeface="Arial Rounded MT Bold" panose="020F0704030504030204" pitchFamily="34" charset="0"/>
                <a:hlinkClick r:id="rId7" action="ppaction://hlinksldjump"/>
              </a:rPr>
              <a:t>Collecte des commentaires des employés sur leur expérience - Groupes de discussion informelle</a:t>
            </a:r>
            <a:endParaRPr lang="fr-CA" sz="1200" dirty="0">
              <a:solidFill>
                <a:schemeClr val="accent2">
                  <a:lumMod val="75000"/>
                </a:schemeClr>
              </a:solidFill>
              <a:latin typeface="Arial Rounded MT Bold" panose="020F0704030504030204" pitchFamily="34" charset="0"/>
            </a:endParaRPr>
          </a:p>
          <a:p>
            <a:pPr>
              <a:spcAft>
                <a:spcPts val="1000"/>
              </a:spcAft>
            </a:pPr>
            <a:r>
              <a:rPr lang="fr-FR" sz="1200" dirty="0">
                <a:solidFill>
                  <a:schemeClr val="accent2">
                    <a:lumMod val="75000"/>
                  </a:schemeClr>
                </a:solidFill>
                <a:latin typeface="Arial Rounded MT Bold" panose="020F0704030504030204" pitchFamily="34" charset="0"/>
                <a:hlinkClick r:id="rId8" action="ppaction://hlinksldjump"/>
              </a:rPr>
              <a:t>Collecte des commentaires des employés sur leur expérience - Entretiens individuels informels</a:t>
            </a:r>
            <a:endParaRPr lang="fr-CA" sz="1200" dirty="0">
              <a:solidFill>
                <a:schemeClr val="accent2">
                  <a:lumMod val="75000"/>
                </a:schemeClr>
              </a:solidFill>
              <a:latin typeface="Arial Rounded MT Bold" panose="020F0704030504030204" pitchFamily="34" charset="0"/>
            </a:endParaRPr>
          </a:p>
          <a:p>
            <a:pPr>
              <a:spcAft>
                <a:spcPts val="1000"/>
              </a:spcAft>
            </a:pPr>
            <a:r>
              <a:rPr lang="fr-FR" sz="1200" dirty="0">
                <a:solidFill>
                  <a:schemeClr val="accent2">
                    <a:lumMod val="75000"/>
                  </a:schemeClr>
                </a:solidFill>
                <a:latin typeface="Arial Rounded MT Bold" panose="020F0704030504030204" pitchFamily="34" charset="0"/>
                <a:hlinkClick r:id="rId9" action="ppaction://hlinksldjump"/>
              </a:rPr>
              <a:t>Collecte des commentaires des employés sur leur expérience - Observation</a:t>
            </a:r>
            <a:endParaRPr lang="fr-CA" sz="14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fr-FR" sz="1400" dirty="0">
                <a:solidFill>
                  <a:schemeClr val="accent2">
                    <a:lumMod val="75000"/>
                  </a:schemeClr>
                </a:solidFill>
                <a:latin typeface="Arial Rounded MT Bold" panose="020F0704030504030204" pitchFamily="34" charset="0"/>
                <a:hlinkClick r:id="rId10" action="ppaction://hlinksldjump"/>
              </a:rPr>
              <a:t>Annexe A - Exemples de questions</a:t>
            </a:r>
            <a:endParaRPr lang="fr-CA" sz="14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fr-FR" sz="1400" dirty="0">
                <a:solidFill>
                  <a:schemeClr val="accent2">
                    <a:lumMod val="75000"/>
                  </a:schemeClr>
                </a:solidFill>
                <a:latin typeface="Arial Rounded MT Bold" panose="020F0704030504030204" pitchFamily="34" charset="0"/>
                <a:hlinkClick r:id="rId11" action="ppaction://hlinksldjump"/>
              </a:rPr>
              <a:t>Annexe B - Cadre de travail des groupes de discussion informelle</a:t>
            </a:r>
            <a:endParaRPr lang="fr-CA" sz="14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fr-FR" sz="1400" dirty="0">
                <a:solidFill>
                  <a:schemeClr val="accent2">
                    <a:lumMod val="75000"/>
                  </a:schemeClr>
                </a:solidFill>
                <a:latin typeface="Arial Rounded MT Bold" panose="020F0704030504030204" pitchFamily="34" charset="0"/>
                <a:hlinkClick r:id="rId12" action="ppaction://hlinksldjump"/>
              </a:rPr>
              <a:t>Annexe C - Cadre des entretiens individuels informels</a:t>
            </a:r>
            <a:endParaRPr lang="fr-CA" sz="14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fr-CA" sz="1400" dirty="0">
                <a:solidFill>
                  <a:schemeClr val="accent2">
                    <a:lumMod val="75000"/>
                  </a:schemeClr>
                </a:solidFill>
                <a:latin typeface="Arial Rounded MT Bold" panose="020F0704030504030204" pitchFamily="34" charset="0"/>
                <a:hlinkClick r:id="rId13" action="ppaction://hlinksldjump"/>
              </a:rPr>
              <a:t>Annexe D - Cadre d'observation et modèle de tableau</a:t>
            </a:r>
            <a:endParaRPr lang="fr-CA" sz="14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fr-FR" sz="1400" dirty="0">
                <a:solidFill>
                  <a:schemeClr val="accent2">
                    <a:lumMod val="75000"/>
                  </a:schemeClr>
                </a:solidFill>
                <a:latin typeface="Arial Rounded MT Bold" panose="020F0704030504030204" pitchFamily="34" charset="0"/>
                <a:hlinkClick r:id="rId14" action="ppaction://hlinksldjump"/>
              </a:rPr>
              <a:t>Annexe E - Exemples d'utilisation de l'approche recommandée pour la collecte de la rétroaction des employés</a:t>
            </a:r>
            <a:endParaRPr lang="fr-CA" sz="14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fr-FR" sz="1400" dirty="0">
                <a:solidFill>
                  <a:schemeClr val="accent2">
                    <a:lumMod val="75000"/>
                  </a:schemeClr>
                </a:solidFill>
                <a:latin typeface="Arial Rounded MT Bold" panose="020F0704030504030204" pitchFamily="34" charset="0"/>
                <a:hlinkClick r:id="rId15" action="ppaction://hlinksldjump"/>
              </a:rPr>
              <a:t>Annexe F - Messages clés - Avantages pour les employés</a:t>
            </a:r>
            <a:endParaRPr lang="fr-CA" sz="1400" dirty="0">
              <a:solidFill>
                <a:schemeClr val="accent2">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876398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000" dirty="0">
                <a:solidFill>
                  <a:schemeClr val="accent5"/>
                </a:solidFill>
                <a:latin typeface="Arial Rounded MT Bold" panose="020F0704030504030204" pitchFamily="34" charset="0"/>
              </a:rPr>
              <a:t>Collecte de la rétroaction des employés sur leur expérience - Approche recommandée</a:t>
            </a:r>
            <a:br>
              <a:rPr lang="fr-CA" sz="2000" dirty="0">
                <a:solidFill>
                  <a:schemeClr val="accent5"/>
                </a:solidFill>
                <a:latin typeface="Arial Rounded MT Bold" panose="020F0704030504030204" pitchFamily="34" charset="0"/>
              </a:rPr>
            </a:br>
            <a:r>
              <a:rPr lang="fr-CA" sz="2000" dirty="0">
                <a:solidFill>
                  <a:schemeClr val="accent2">
                    <a:lumMod val="75000"/>
                  </a:schemeClr>
                </a:solidFill>
                <a:latin typeface="Arial Rounded MT Bold" panose="020F0704030504030204" pitchFamily="34" charset="0"/>
              </a:rPr>
              <a:t>Exemple 3 - Utilisation d'une variété de points de travail</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1200" b="0" i="1" dirty="0">
                <a:solidFill>
                  <a:schemeClr val="bg1"/>
                </a:solidFill>
                <a:effectLst/>
                <a:latin typeface="+mj-lt"/>
              </a:rPr>
              <a:t>Q : Veuillez indiquer à quelle fréquence vous utilisez les points de travail suivants.</a:t>
            </a:r>
          </a:p>
          <a:p>
            <a:pPr fontAlgn="base"/>
            <a:endParaRPr lang="fr-CA" sz="1200" i="1" dirty="0">
              <a:solidFill>
                <a:srgbClr val="FF0000"/>
              </a:solidFill>
              <a:latin typeface="+mj-lt"/>
            </a:endParaRP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Animez un groupe de réflexion informelle ou menez des entretiens individuels informels avec une représentation diversifiée d'employés afin de comprendre la ou les raisons pour lesquelles certains postes de travail ne sont pas utilisés. Est-ce à cause du mobilier, de l'emplacement, du bruit, de la température? Comprennent-ils la raison d’être et comment utiliser ces postes de travail?</a:t>
            </a:r>
            <a:endParaRPr lang="fr-CA"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Effectuer des visites quotidiennes des locaux pour confirmer si des postes de travail spécifiques sont utilisés ou non à la fréquence indiquée par les employés dans leurs réponses.</a:t>
            </a: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quantitatives</a:t>
            </a:r>
          </a:p>
        </p:txBody>
      </p:sp>
      <p:pic>
        <p:nvPicPr>
          <p:cNvPr id="1027" name="Graphic 1026" descr="Gantt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58486" y="5271858"/>
            <a:ext cx="1025698" cy="1025698"/>
          </a:xfrm>
          <a:prstGeom prst="rect">
            <a:avLst/>
          </a:prstGeom>
        </p:spPr>
      </p:pic>
      <p:sp>
        <p:nvSpPr>
          <p:cNvPr id="16" name="TextBox 15">
            <a:extLst>
              <a:ext uri="{FF2B5EF4-FFF2-40B4-BE49-F238E27FC236}">
                <a16:creationId xmlns:a16="http://schemas.microsoft.com/office/drawing/2014/main" id="{E491EDA7-CD00-7966-3007-473C87F3C9A0}"/>
              </a:ext>
            </a:extLst>
          </p:cNvPr>
          <p:cNvSpPr txBox="1"/>
          <p:nvPr/>
        </p:nvSpPr>
        <p:spPr>
          <a:xfrm>
            <a:off x="2129755" y="5280610"/>
            <a:ext cx="1740976" cy="830997"/>
          </a:xfrm>
          <a:prstGeom prst="rect">
            <a:avLst/>
          </a:prstGeom>
          <a:noFill/>
        </p:spPr>
        <p:txBody>
          <a:bodyPr wrap="square">
            <a:spAutoFit/>
          </a:bodyPr>
          <a:lstStyle/>
          <a:p>
            <a:r>
              <a:rPr lang="fr-CA" sz="1200" i="1" dirty="0">
                <a:solidFill>
                  <a:schemeClr val="accent5"/>
                </a:solidFill>
                <a:latin typeface="+mj-lt"/>
              </a:rPr>
              <a:t>Salle de concentration</a:t>
            </a:r>
          </a:p>
          <a:p>
            <a:r>
              <a:rPr lang="fr-CA" sz="1200" i="1" dirty="0">
                <a:solidFill>
                  <a:schemeClr val="accent5"/>
                </a:solidFill>
                <a:latin typeface="+mj-lt"/>
              </a:rPr>
              <a:t>Poste de travail</a:t>
            </a:r>
          </a:p>
          <a:p>
            <a:r>
              <a:rPr lang="fr-CA" sz="1200" i="1" dirty="0">
                <a:solidFill>
                  <a:schemeClr val="accent5"/>
                </a:solidFill>
                <a:latin typeface="+mj-lt"/>
              </a:rPr>
              <a:t>Zone d’équipe</a:t>
            </a:r>
          </a:p>
          <a:p>
            <a:r>
              <a:rPr lang="fr-CA" sz="1200" i="1" dirty="0">
                <a:solidFill>
                  <a:schemeClr val="accent5"/>
                </a:solidFill>
                <a:latin typeface="+mj-lt"/>
              </a:rPr>
              <a:t>Enclave</a:t>
            </a:r>
          </a:p>
        </p:txBody>
      </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qualitatives</a:t>
            </a:r>
          </a:p>
        </p:txBody>
      </p:sp>
      <p:sp>
        <p:nvSpPr>
          <p:cNvPr id="12" name="TextBox 11">
            <a:extLst>
              <a:ext uri="{FF2B5EF4-FFF2-40B4-BE49-F238E27FC236}">
                <a16:creationId xmlns:a16="http://schemas.microsoft.com/office/drawing/2014/main" id="{838E28E2-E3FD-D538-450C-7FE95E1B04C5}"/>
              </a:ext>
            </a:extLst>
          </p:cNvPr>
          <p:cNvSpPr txBox="1"/>
          <p:nvPr/>
        </p:nvSpPr>
        <p:spPr>
          <a:xfrm>
            <a:off x="3286125" y="5260937"/>
            <a:ext cx="8486775" cy="1200329"/>
          </a:xfrm>
          <a:prstGeom prst="rect">
            <a:avLst/>
          </a:prstGeom>
          <a:noFill/>
        </p:spPr>
        <p:txBody>
          <a:bodyPr wrap="square">
            <a:spAutoFit/>
          </a:bodyPr>
          <a:lstStyle/>
          <a:p>
            <a:pPr algn="ctr"/>
            <a:r>
              <a:rPr lang="fr-CA" sz="1200" i="1" dirty="0">
                <a:solidFill>
                  <a:schemeClr val="accent5"/>
                </a:solidFill>
                <a:latin typeface="+mj-lt"/>
              </a:rPr>
              <a:t>Déclarations des employés : </a:t>
            </a:r>
          </a:p>
          <a:p>
            <a:pPr algn="ctr"/>
            <a:r>
              <a:rPr lang="fr-CA" sz="1200" i="1" dirty="0">
                <a:solidFill>
                  <a:schemeClr val="accent5"/>
                </a:solidFill>
                <a:latin typeface="+mj-lt"/>
              </a:rPr>
              <a:t>« La zone de l'équipe dans le coin nord est toujours froide. »</a:t>
            </a:r>
          </a:p>
          <a:p>
            <a:pPr algn="ctr"/>
            <a:r>
              <a:rPr lang="fr-CA" sz="1200" i="1" dirty="0">
                <a:solidFill>
                  <a:schemeClr val="accent5"/>
                </a:solidFill>
                <a:latin typeface="+mj-lt"/>
              </a:rPr>
              <a:t>« La capsule de concentration est trop proche de la zone interactive. »</a:t>
            </a:r>
          </a:p>
          <a:p>
            <a:pPr algn="ctr"/>
            <a:r>
              <a:rPr lang="fr-CA" sz="1200" i="1" dirty="0">
                <a:solidFill>
                  <a:schemeClr val="accent5"/>
                </a:solidFill>
                <a:latin typeface="+mj-lt"/>
              </a:rPr>
              <a:t>« Le système de ventilation dans la salle d’étude est trop bruyant et nuit à la concentration! »</a:t>
            </a:r>
          </a:p>
          <a:p>
            <a:pPr algn="ctr"/>
            <a:r>
              <a:rPr lang="fr-CA" sz="1200" i="1" dirty="0">
                <a:solidFill>
                  <a:schemeClr val="accent5"/>
                </a:solidFill>
                <a:latin typeface="+mj-lt"/>
              </a:rPr>
              <a:t>« Nous avons toujours un membre de l'équipe en télétravail; les salles de réunion sont plus adaptées à notre travail d'équipe. »</a:t>
            </a:r>
          </a:p>
          <a:p>
            <a:pPr algn="ctr"/>
            <a:endParaRPr lang="fr-CA" sz="12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Tree>
    <p:extLst>
      <p:ext uri="{BB962C8B-B14F-4D97-AF65-F5344CB8AC3E}">
        <p14:creationId xmlns:p14="http://schemas.microsoft.com/office/powerpoint/2010/main" val="3080684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Autofit/>
          </a:bodyPr>
          <a:lstStyle/>
          <a:p>
            <a:r>
              <a:rPr lang="fr-CA" sz="2000" dirty="0">
                <a:solidFill>
                  <a:schemeClr val="accent5"/>
                </a:solidFill>
                <a:latin typeface="Arial Rounded MT Bold" panose="020F0704030504030204" pitchFamily="34" charset="0"/>
              </a:rPr>
              <a:t>Collecte de la rétroaction des employés sur leur expérience - Approche recommandée</a:t>
            </a:r>
            <a:br>
              <a:rPr lang="fr-CA" sz="2000" dirty="0">
                <a:solidFill>
                  <a:schemeClr val="accent5"/>
                </a:solidFill>
                <a:latin typeface="Arial Rounded MT Bold" panose="020F0704030504030204" pitchFamily="34" charset="0"/>
              </a:rPr>
            </a:br>
            <a:r>
              <a:rPr lang="fr-CA" sz="2000" dirty="0">
                <a:solidFill>
                  <a:schemeClr val="accent2">
                    <a:lumMod val="75000"/>
                  </a:schemeClr>
                </a:solidFill>
                <a:latin typeface="Arial Rounded MT Bold" panose="020F0704030504030204" pitchFamily="34" charset="0"/>
              </a:rPr>
              <a:t>Exemple 4 - Productivité de l'équipe</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1200" b="0" i="1" dirty="0">
                <a:solidFill>
                  <a:schemeClr val="bg1"/>
                </a:solidFill>
                <a:effectLst/>
                <a:latin typeface="+mj-lt"/>
              </a:rPr>
              <a:t>Q. Quel est, selon vous, l'impact de la conception du milieu de travail sur les aspects suivants : </a:t>
            </a:r>
          </a:p>
          <a:p>
            <a:pPr fontAlgn="base"/>
            <a:r>
              <a:rPr lang="fr-CA" sz="1200" b="0" i="1" dirty="0">
                <a:solidFill>
                  <a:schemeClr val="bg1"/>
                </a:solidFill>
                <a:effectLst/>
                <a:latin typeface="+mj-lt"/>
              </a:rPr>
              <a:t>a) La productivité de votre équipe </a:t>
            </a:r>
          </a:p>
          <a:p>
            <a:pPr fontAlgn="base"/>
            <a:r>
              <a:rPr lang="fr-CA" sz="1200" b="0" i="1" dirty="0">
                <a:solidFill>
                  <a:schemeClr val="bg1"/>
                </a:solidFill>
                <a:effectLst/>
                <a:latin typeface="+mj-lt"/>
              </a:rPr>
              <a:t>b) Votre productivité personnelle </a:t>
            </a:r>
          </a:p>
          <a:p>
            <a:pPr fontAlgn="base"/>
            <a:r>
              <a:rPr lang="fr-CA" sz="1200" b="0" i="1" dirty="0">
                <a:solidFill>
                  <a:schemeClr val="bg1"/>
                </a:solidFill>
                <a:effectLst/>
                <a:latin typeface="+mj-lt"/>
              </a:rPr>
              <a:t>c) Votre collaboration avec d'autres personnes</a:t>
            </a: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En ce qui a trait à l'impact sur la productivité de l'équipe, les cadres ont répondu par un pourcentage plus élevé de réponses positives, tandis que les employés ont répondu par des réponses négatives. Animez un groupe de discussion informelle ou des entretiens individuels informels avec de gestionnaires, puis aussi un groupe de discussion informelle et des entretiens individuels informels composé d'employés afin de comprendre l’écart des réponses à cette question. </a:t>
            </a:r>
            <a:endParaRPr lang="fr-CA"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Dans ce cas, l'observation peut ne pas être nécessaire. </a:t>
            </a: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quantitatives</a:t>
            </a:r>
          </a:p>
        </p:txBody>
      </p:sp>
      <p:pic>
        <p:nvPicPr>
          <p:cNvPr id="1027" name="Graphic 13" descr="Bar chart">
            <a:extLst>
              <a:ext uri="{FF2B5EF4-FFF2-40B4-BE49-F238E27FC236}">
                <a16:creationId xmlns:a16="http://schemas.microsoft.com/office/drawing/2014/main" id="{205E85BC-F4A7-AD10-0DFA-3A2936F8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8486" y="5271858"/>
            <a:ext cx="1025698" cy="1025698"/>
          </a:xfrm>
          <a:prstGeom prst="rect">
            <a:avLst/>
          </a:prstGeom>
        </p:spPr>
      </p:pic>
      <p:sp>
        <p:nvSpPr>
          <p:cNvPr id="6" name="TextBox 5">
            <a:extLst>
              <a:ext uri="{FF2B5EF4-FFF2-40B4-BE49-F238E27FC236}">
                <a16:creationId xmlns:a16="http://schemas.microsoft.com/office/drawing/2014/main" id="{D2AD0124-81B6-E472-AFAE-8B40B78DD8A1}"/>
              </a:ext>
            </a:extLst>
          </p:cNvPr>
          <p:cNvSpPr txBox="1"/>
          <p:nvPr/>
        </p:nvSpPr>
        <p:spPr>
          <a:xfrm>
            <a:off x="2129754" y="5280610"/>
            <a:ext cx="1654305" cy="830997"/>
          </a:xfrm>
          <a:prstGeom prst="rect">
            <a:avLst/>
          </a:prstGeom>
          <a:noFill/>
        </p:spPr>
        <p:txBody>
          <a:bodyPr wrap="square">
            <a:spAutoFit/>
          </a:bodyPr>
          <a:lstStyle/>
          <a:p>
            <a:r>
              <a:rPr lang="fr-CA" sz="1200" i="1" dirty="0">
                <a:solidFill>
                  <a:schemeClr val="accent5"/>
                </a:solidFill>
                <a:latin typeface="+mj-lt"/>
              </a:rPr>
              <a:t>Négatif</a:t>
            </a:r>
          </a:p>
          <a:p>
            <a:r>
              <a:rPr lang="fr-CA" sz="1200" i="1" dirty="0">
                <a:solidFill>
                  <a:schemeClr val="accent5"/>
                </a:solidFill>
                <a:latin typeface="+mj-lt"/>
              </a:rPr>
              <a:t>Neutre</a:t>
            </a:r>
          </a:p>
          <a:p>
            <a:r>
              <a:rPr lang="fr-CA" sz="1200" i="1" dirty="0">
                <a:solidFill>
                  <a:schemeClr val="accent5"/>
                </a:solidFill>
                <a:latin typeface="+mj-lt"/>
              </a:rPr>
              <a:t>Positif</a:t>
            </a:r>
          </a:p>
          <a:p>
            <a:r>
              <a:rPr lang="fr-CA" sz="1200" i="1" dirty="0">
                <a:solidFill>
                  <a:schemeClr val="accent5"/>
                </a:solidFill>
                <a:latin typeface="+mj-lt"/>
              </a:rPr>
              <a:t>Ne sait pas</a:t>
            </a:r>
          </a:p>
        </p:txBody>
      </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qualitatives</a:t>
            </a:r>
          </a:p>
        </p:txBody>
      </p:sp>
      <p:sp>
        <p:nvSpPr>
          <p:cNvPr id="12" name="TextBox 11">
            <a:extLst>
              <a:ext uri="{FF2B5EF4-FFF2-40B4-BE49-F238E27FC236}">
                <a16:creationId xmlns:a16="http://schemas.microsoft.com/office/drawing/2014/main" id="{838E28E2-E3FD-D538-450C-7FE95E1B04C5}"/>
              </a:ext>
            </a:extLst>
          </p:cNvPr>
          <p:cNvSpPr txBox="1"/>
          <p:nvPr/>
        </p:nvSpPr>
        <p:spPr>
          <a:xfrm>
            <a:off x="3644561" y="5240004"/>
            <a:ext cx="7976680" cy="1015663"/>
          </a:xfrm>
          <a:prstGeom prst="rect">
            <a:avLst/>
          </a:prstGeom>
          <a:noFill/>
        </p:spPr>
        <p:txBody>
          <a:bodyPr wrap="square">
            <a:spAutoFit/>
          </a:bodyPr>
          <a:lstStyle/>
          <a:p>
            <a:pPr algn="ctr"/>
            <a:r>
              <a:rPr lang="fr-CA" sz="1200" i="1" dirty="0">
                <a:solidFill>
                  <a:schemeClr val="accent5"/>
                </a:solidFill>
                <a:latin typeface="+mj-lt"/>
              </a:rPr>
              <a:t>Déclaration de l'employé : « Je n'aime pas utiliser les postes de travail dans la zone interactive comme le reste de mon équipe, alors je suis souvent assis seul dans la zone tranquille. »</a:t>
            </a:r>
          </a:p>
          <a:p>
            <a:pPr algn="ctr"/>
            <a:r>
              <a:rPr lang="fr-CA" sz="1200" i="1" dirty="0">
                <a:solidFill>
                  <a:schemeClr val="accent5"/>
                </a:solidFill>
                <a:latin typeface="+mj-lt"/>
              </a:rPr>
              <a:t>Déclaration du directeur : « La variété des points de travail auxquels nous avons accès sur les étages est formidable. Lors de nos journées de travail en équipe, je peux avoir des conversations impromptues avec les membres de mon équipe qui choisissent de s'asseoir dans la zone interactive. »</a:t>
            </a:r>
            <a:endParaRPr lang="fr-CA" sz="12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Tree>
    <p:extLst>
      <p:ext uri="{BB962C8B-B14F-4D97-AF65-F5344CB8AC3E}">
        <p14:creationId xmlns:p14="http://schemas.microsoft.com/office/powerpoint/2010/main" val="3285742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807CE-9A3B-3C56-4453-635A838744AE}"/>
              </a:ext>
            </a:extLst>
          </p:cNvPr>
          <p:cNvSpPr>
            <a:spLocks noGrp="1"/>
          </p:cNvSpPr>
          <p:nvPr>
            <p:ph type="ctrTitle"/>
          </p:nvPr>
        </p:nvSpPr>
        <p:spPr/>
        <p:txBody>
          <a:bodyPr/>
          <a:lstStyle/>
          <a:p>
            <a:r>
              <a:rPr lang="fr-CA" dirty="0">
                <a:solidFill>
                  <a:schemeClr val="accent5"/>
                </a:solidFill>
                <a:latin typeface="Arial Rounded MT Bold" panose="020F0704030504030204" pitchFamily="34" charset="0"/>
              </a:rPr>
              <a:t>Annexe F</a:t>
            </a:r>
            <a:endParaRPr lang="en-CA" dirty="0">
              <a:solidFill>
                <a:schemeClr val="accent5"/>
              </a:solidFill>
              <a:latin typeface="Arial Rounded MT Bold" panose="020F0704030504030204" pitchFamily="34" charset="0"/>
            </a:endParaRPr>
          </a:p>
        </p:txBody>
      </p:sp>
      <p:sp>
        <p:nvSpPr>
          <p:cNvPr id="5" name="Subtitle 4">
            <a:extLst>
              <a:ext uri="{FF2B5EF4-FFF2-40B4-BE49-F238E27FC236}">
                <a16:creationId xmlns:a16="http://schemas.microsoft.com/office/drawing/2014/main" id="{F3C87AA5-97D6-9804-0E91-A2938A68C6AA}"/>
              </a:ext>
            </a:extLst>
          </p:cNvPr>
          <p:cNvSpPr>
            <a:spLocks noGrp="1"/>
          </p:cNvSpPr>
          <p:nvPr>
            <p:ph type="subTitle" idx="1"/>
          </p:nvPr>
        </p:nvSpPr>
        <p:spPr>
          <a:xfrm>
            <a:off x="545306" y="3816351"/>
            <a:ext cx="7839937" cy="678352"/>
          </a:xfrm>
        </p:spPr>
        <p:txBody>
          <a:bodyPr>
            <a:normAutofit/>
          </a:bodyPr>
          <a:lstStyle/>
          <a:p>
            <a:r>
              <a:rPr lang="en-CA" dirty="0">
                <a:solidFill>
                  <a:schemeClr val="accent2">
                    <a:lumMod val="75000"/>
                  </a:schemeClr>
                </a:solidFill>
              </a:rPr>
              <a:t>Messages clés pour les employés</a:t>
            </a:r>
          </a:p>
        </p:txBody>
      </p:sp>
    </p:spTree>
    <p:extLst>
      <p:ext uri="{BB962C8B-B14F-4D97-AF65-F5344CB8AC3E}">
        <p14:creationId xmlns:p14="http://schemas.microsoft.com/office/powerpoint/2010/main" val="382156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400" dirty="0">
                <a:solidFill>
                  <a:schemeClr val="accent5"/>
                </a:solidFill>
                <a:latin typeface="Arial Rounded MT Bold" panose="020F0704030504030204" pitchFamily="34" charset="0"/>
              </a:rPr>
              <a:t>Messages clés - Avantages pour les employés</a:t>
            </a:r>
          </a:p>
        </p:txBody>
      </p:sp>
      <p:sp>
        <p:nvSpPr>
          <p:cNvPr id="4" name="TextBox 3">
            <a:extLst>
              <a:ext uri="{FF2B5EF4-FFF2-40B4-BE49-F238E27FC236}">
                <a16:creationId xmlns:a16="http://schemas.microsoft.com/office/drawing/2014/main" id="{34CB0CD0-8671-EF87-10EC-CD2E6A017891}"/>
              </a:ext>
            </a:extLst>
          </p:cNvPr>
          <p:cNvSpPr txBox="1"/>
          <p:nvPr/>
        </p:nvSpPr>
        <p:spPr>
          <a:xfrm>
            <a:off x="508759" y="1482141"/>
            <a:ext cx="11174483" cy="4524315"/>
          </a:xfrm>
          <a:prstGeom prst="rect">
            <a:avLst/>
          </a:prstGeom>
          <a:noFill/>
        </p:spPr>
        <p:txBody>
          <a:bodyPr wrap="square">
            <a:spAutoFit/>
          </a:bodyPr>
          <a:lstStyle/>
          <a:p>
            <a:r>
              <a:rPr lang="fr-CA" sz="1600" b="1" dirty="0">
                <a:effectLst/>
                <a:latin typeface="Calibri" panose="020F0502020204030204" pitchFamily="34" charset="0"/>
                <a:ea typeface="Times New Roman" panose="02020603050405020304" pitchFamily="18" charset="0"/>
              </a:rPr>
              <a:t>Utilisez les messages clés suivants pour motiver les employés à répondre au questionnaire ou à participer aux discussions informelles.</a:t>
            </a:r>
          </a:p>
          <a:p>
            <a:endParaRPr lang="fr-CA" sz="1600" dirty="0">
              <a:effectLst/>
              <a:latin typeface="Calibri" panose="020F0502020204030204" pitchFamily="34" charset="0"/>
              <a:ea typeface="Times New Roman" panose="02020603050405020304" pitchFamily="18" charset="0"/>
            </a:endParaRPr>
          </a:p>
          <a:p>
            <a:r>
              <a:rPr lang="fr-CA" sz="1600" dirty="0">
                <a:effectLst/>
                <a:latin typeface="Calibri" panose="020F0502020204030204" pitchFamily="34" charset="0"/>
                <a:ea typeface="Times New Roman" panose="02020603050405020304" pitchFamily="18" charset="0"/>
              </a:rPr>
              <a:t>La participation au </a:t>
            </a:r>
            <a:r>
              <a:rPr lang="fr-CA" sz="1600" dirty="0">
                <a:latin typeface="Calibri" panose="020F0502020204030204" pitchFamily="34" charset="0"/>
                <a:ea typeface="Times New Roman" panose="02020603050405020304" pitchFamily="18" charset="0"/>
              </a:rPr>
              <a:t>questionnaire</a:t>
            </a:r>
            <a:r>
              <a:rPr lang="fr-CA" sz="1600" dirty="0">
                <a:effectLst/>
                <a:latin typeface="Calibri" panose="020F0502020204030204" pitchFamily="34" charset="0"/>
                <a:ea typeface="Times New Roman" panose="02020603050405020304" pitchFamily="18" charset="0"/>
              </a:rPr>
              <a:t> vous permet d'exprimer votre opinion et de contribuer à l'amélioration continue de l'expérience des employés en milieu de travail. </a:t>
            </a:r>
            <a:endParaRPr lang="fr-CA" sz="1600" dirty="0">
              <a:latin typeface="Calibri" panose="020F0502020204030204" pitchFamily="34" charset="0"/>
              <a:ea typeface="Times New Roman" panose="02020603050405020304" pitchFamily="18" charset="0"/>
            </a:endParaRPr>
          </a:p>
          <a:p>
            <a:endParaRPr lang="fr-CA" sz="1600" dirty="0">
              <a:effectLst/>
              <a:latin typeface="Calibri" panose="020F0502020204030204" pitchFamily="34" charset="0"/>
              <a:ea typeface="Times New Roman" panose="02020603050405020304" pitchFamily="18" charset="0"/>
            </a:endParaRPr>
          </a:p>
          <a:p>
            <a:r>
              <a:rPr lang="fr-CA" sz="1600" dirty="0">
                <a:effectLst/>
                <a:latin typeface="Calibri" panose="020F0502020204030204" pitchFamily="34" charset="0"/>
                <a:ea typeface="Times New Roman" panose="02020603050405020304" pitchFamily="18" charset="0"/>
              </a:rPr>
              <a:t>Votre contribution individuelle, dans le cadre de la rétroaction collective, permet d'identifier des tendances et des éléments à améliorer qui profitent à tous. </a:t>
            </a:r>
          </a:p>
          <a:p>
            <a:endParaRPr lang="fr-CA" sz="1600" dirty="0">
              <a:latin typeface="Calibri" panose="020F0502020204030204" pitchFamily="34" charset="0"/>
              <a:ea typeface="Times New Roman" panose="02020603050405020304" pitchFamily="18" charset="0"/>
            </a:endParaRPr>
          </a:p>
          <a:p>
            <a:r>
              <a:rPr lang="fr-CA" sz="1600" dirty="0">
                <a:effectLst/>
                <a:latin typeface="Calibri" panose="020F0502020204030204" pitchFamily="34" charset="0"/>
                <a:ea typeface="Times New Roman" panose="02020603050405020304" pitchFamily="18" charset="0"/>
              </a:rPr>
              <a:t>En répondant au </a:t>
            </a:r>
            <a:r>
              <a:rPr lang="fr-CA" sz="1600" dirty="0">
                <a:latin typeface="Calibri" panose="020F0502020204030204" pitchFamily="34" charset="0"/>
                <a:ea typeface="Times New Roman" panose="02020603050405020304" pitchFamily="18" charset="0"/>
              </a:rPr>
              <a:t>questionnaire</a:t>
            </a:r>
            <a:r>
              <a:rPr lang="fr-CA" sz="1600" dirty="0">
                <a:effectLst/>
                <a:latin typeface="Calibri" panose="020F0502020204030204" pitchFamily="34" charset="0"/>
                <a:ea typeface="Times New Roman" panose="02020603050405020304" pitchFamily="18" charset="0"/>
              </a:rPr>
              <a:t>, vous aiderez nos équipes chargées de l et des technologies de l'information à trouver des solutions à des problèmes spécifiques.</a:t>
            </a:r>
          </a:p>
          <a:p>
            <a:endParaRPr lang="fr-CA" sz="1600" dirty="0">
              <a:latin typeface="Calibri" panose="020F0502020204030204" pitchFamily="34" charset="0"/>
              <a:ea typeface="Times New Roman" panose="02020603050405020304" pitchFamily="18" charset="0"/>
            </a:endParaRPr>
          </a:p>
          <a:p>
            <a:r>
              <a:rPr lang="fr-CA" sz="1600" dirty="0">
                <a:latin typeface="Calibri" panose="020F0502020204030204" pitchFamily="34" charset="0"/>
              </a:rPr>
              <a:t>En donnant votre avis, vous contribuerez à atteindre l'objectif visant à créer un milieu de travail plus sain et plus positif pour vous et vos collègues.</a:t>
            </a:r>
          </a:p>
          <a:p>
            <a:endParaRPr lang="fr-CA" sz="1600" dirty="0">
              <a:latin typeface="Calibri" panose="020F0502020204030204" pitchFamily="34" charset="0"/>
              <a:ea typeface="Times New Roman" panose="02020603050405020304" pitchFamily="18" charset="0"/>
            </a:endParaRPr>
          </a:p>
          <a:p>
            <a:r>
              <a:rPr lang="fr-CA" sz="1600" dirty="0">
                <a:effectLst/>
                <a:latin typeface="Calibri" panose="020F0502020204030204" pitchFamily="34" charset="0"/>
                <a:ea typeface="Times New Roman" panose="02020603050405020304" pitchFamily="18" charset="0"/>
              </a:rPr>
              <a:t>Le </a:t>
            </a:r>
            <a:r>
              <a:rPr lang="fr-CA" sz="1600" dirty="0">
                <a:latin typeface="Calibri" panose="020F0502020204030204" pitchFamily="34" charset="0"/>
                <a:ea typeface="Times New Roman" panose="02020603050405020304" pitchFamily="18" charset="0"/>
              </a:rPr>
              <a:t>questionnaire</a:t>
            </a:r>
            <a:r>
              <a:rPr lang="fr-CA" sz="1600" dirty="0">
                <a:effectLst/>
                <a:latin typeface="Calibri" panose="020F0502020204030204" pitchFamily="34" charset="0"/>
                <a:ea typeface="Times New Roman" panose="02020603050405020304" pitchFamily="18" charset="0"/>
              </a:rPr>
              <a:t> est une mesure proactive visant à comprendre et à améliorer votre satisfaction à l'égard de notre nouveau milieu de travail.</a:t>
            </a:r>
          </a:p>
          <a:p>
            <a:endParaRPr lang="fr-CA"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4973652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3BD4BD-0BEA-A685-6D11-DEBE783C9674}"/>
              </a:ext>
              <a:ext uri="{C183D7F6-B498-43B3-948B-1728B52AA6E4}">
                <adec:decorative xmlns:adec="http://schemas.microsoft.com/office/drawing/2017/decorative" val="1"/>
              </a:ext>
            </a:extLst>
          </p:cNvPr>
          <p:cNvSpPr/>
          <p:nvPr/>
        </p:nvSpPr>
        <p:spPr>
          <a:xfrm>
            <a:off x="7194927" y="1734817"/>
            <a:ext cx="395281" cy="46109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28" name="Rectangle 27">
            <a:extLst>
              <a:ext uri="{FF2B5EF4-FFF2-40B4-BE49-F238E27FC236}">
                <a16:creationId xmlns:a16="http://schemas.microsoft.com/office/drawing/2014/main" id="{2C2A2606-D5ED-BDA7-7BD5-1EAD8684DC35}"/>
              </a:ext>
              <a:ext uri="{C183D7F6-B498-43B3-948B-1728B52AA6E4}">
                <adec:decorative xmlns:adec="http://schemas.microsoft.com/office/drawing/2017/decorative" val="1"/>
              </a:ext>
            </a:extLst>
          </p:cNvPr>
          <p:cNvSpPr/>
          <p:nvPr/>
        </p:nvSpPr>
        <p:spPr>
          <a:xfrm>
            <a:off x="10455878" y="1734818"/>
            <a:ext cx="1335560" cy="4459609"/>
          </a:xfrm>
          <a:prstGeom prst="rect">
            <a:avLst/>
          </a:prstGeom>
          <a:solidFill>
            <a:srgbClr val="E1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3" name="Rectangle 12">
            <a:extLst>
              <a:ext uri="{FF2B5EF4-FFF2-40B4-BE49-F238E27FC236}">
                <a16:creationId xmlns:a16="http://schemas.microsoft.com/office/drawing/2014/main" id="{C5E4DAD6-B632-39F4-B395-A2409D2B424B}"/>
              </a:ext>
              <a:ext uri="{C183D7F6-B498-43B3-948B-1728B52AA6E4}">
                <adec:decorative xmlns:adec="http://schemas.microsoft.com/office/drawing/2017/decorative" val="1"/>
              </a:ext>
            </a:extLst>
          </p:cNvPr>
          <p:cNvSpPr/>
          <p:nvPr/>
        </p:nvSpPr>
        <p:spPr>
          <a:xfrm>
            <a:off x="3850321" y="1734815"/>
            <a:ext cx="402267" cy="4610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2" name="Rectangle 11">
            <a:extLst>
              <a:ext uri="{FF2B5EF4-FFF2-40B4-BE49-F238E27FC236}">
                <a16:creationId xmlns:a16="http://schemas.microsoft.com/office/drawing/2014/main" id="{BAA75EFC-115B-8BE1-1E2D-682B6C764680}"/>
              </a:ext>
              <a:ext uri="{C183D7F6-B498-43B3-948B-1728B52AA6E4}">
                <adec:decorative xmlns:adec="http://schemas.microsoft.com/office/drawing/2017/decorative" val="1"/>
              </a:ext>
            </a:extLst>
          </p:cNvPr>
          <p:cNvSpPr/>
          <p:nvPr/>
        </p:nvSpPr>
        <p:spPr>
          <a:xfrm>
            <a:off x="622568" y="1734816"/>
            <a:ext cx="405891" cy="46109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cxnSp>
        <p:nvCxnSpPr>
          <p:cNvPr id="4" name="Straight Connector 3">
            <a:extLst>
              <a:ext uri="{FF2B5EF4-FFF2-40B4-BE49-F238E27FC236}">
                <a16:creationId xmlns:a16="http://schemas.microsoft.com/office/drawing/2014/main" id="{34834901-701E-4999-7FA1-4C07137CC652}"/>
              </a:ext>
              <a:ext uri="{C183D7F6-B498-43B3-948B-1728B52AA6E4}">
                <adec:decorative xmlns:adec="http://schemas.microsoft.com/office/drawing/2017/decorative" val="1"/>
              </a:ext>
            </a:extLst>
          </p:cNvPr>
          <p:cNvCxnSpPr>
            <a:cxnSpLocks/>
          </p:cNvCxnSpPr>
          <p:nvPr/>
        </p:nvCxnSpPr>
        <p:spPr>
          <a:xfrm>
            <a:off x="622570" y="3025928"/>
            <a:ext cx="983330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446887" y="444424"/>
            <a:ext cx="11259416" cy="835027"/>
          </a:xfrm>
        </p:spPr>
        <p:txBody>
          <a:bodyPr>
            <a:normAutofit/>
          </a:bodyPr>
          <a:lstStyle/>
          <a:p>
            <a:r>
              <a:rPr lang="fr-CA" sz="2400" dirty="0">
                <a:solidFill>
                  <a:schemeClr val="accent5"/>
                </a:solidFill>
                <a:latin typeface="Arial Rounded MT Bold" panose="020F0704030504030204" pitchFamily="34" charset="0"/>
              </a:rPr>
              <a:t>Collecte de la rétroaction des employés sur leur expérience - Calendrier</a:t>
            </a:r>
          </a:p>
        </p:txBody>
      </p:sp>
      <p:sp>
        <p:nvSpPr>
          <p:cNvPr id="3" name="TextBox 2">
            <a:extLst>
              <a:ext uri="{FF2B5EF4-FFF2-40B4-BE49-F238E27FC236}">
                <a16:creationId xmlns:a16="http://schemas.microsoft.com/office/drawing/2014/main" id="{A71F5852-9AB6-6BDD-2638-DBBA43929939}"/>
              </a:ext>
            </a:extLst>
          </p:cNvPr>
          <p:cNvSpPr txBox="1"/>
          <p:nvPr/>
        </p:nvSpPr>
        <p:spPr>
          <a:xfrm>
            <a:off x="508757" y="1094565"/>
            <a:ext cx="11057793" cy="523220"/>
          </a:xfrm>
          <a:prstGeom prst="rect">
            <a:avLst/>
          </a:prstGeom>
          <a:noFill/>
        </p:spPr>
        <p:txBody>
          <a:bodyPr wrap="square">
            <a:spAutoFit/>
          </a:bodyPr>
          <a:lstStyle/>
          <a:p>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Vous trouverez ci-dessous une proposition de calendrier pour vous aider à planifier la collecte de tous les commentaires des employés après l’emménagement.</a:t>
            </a:r>
            <a:endParaRPr lang="fr-CA" sz="1400" dirty="0">
              <a:solidFill>
                <a:schemeClr val="accent5"/>
              </a:solidFill>
            </a:endParaRPr>
          </a:p>
        </p:txBody>
      </p:sp>
      <p:sp>
        <p:nvSpPr>
          <p:cNvPr id="5" name="Rectangle 4">
            <a:extLst>
              <a:ext uri="{FF2B5EF4-FFF2-40B4-BE49-F238E27FC236}">
                <a16:creationId xmlns:a16="http://schemas.microsoft.com/office/drawing/2014/main" id="{8A7C6AC9-D77C-1EA3-9D55-5A882B66A0C4}"/>
              </a:ext>
            </a:extLst>
          </p:cNvPr>
          <p:cNvSpPr/>
          <p:nvPr/>
        </p:nvSpPr>
        <p:spPr>
          <a:xfrm>
            <a:off x="625449" y="1734818"/>
            <a:ext cx="11177081" cy="760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Préparez-vous à recueillir tous les commentaires 2 à 4 semaines </a:t>
            </a:r>
            <a:r>
              <a:rPr lang="fr-CA" sz="1400" u="sng"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avant</a:t>
            </a:r>
            <a:r>
              <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le jour de l'ouverture. </a:t>
            </a:r>
          </a:p>
          <a:p>
            <a:pPr algn="ctr"/>
            <a:r>
              <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Utilisez la </a:t>
            </a:r>
            <a:r>
              <a:rPr lang="fr-CA" sz="12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liste de vérification de préouverture </a:t>
            </a:r>
            <a:r>
              <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afin d’être prêt à recueillir les commentaires des employés dès qu'ils commencent à utiliser leur nouveau milieu de travail.</a:t>
            </a:r>
            <a:endParaRPr lang="fr-CA" sz="12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Title 1">
            <a:extLst>
              <a:ext uri="{FF2B5EF4-FFF2-40B4-BE49-F238E27FC236}">
                <a16:creationId xmlns:a16="http://schemas.microsoft.com/office/drawing/2014/main" id="{55577FFA-8F61-3047-62C7-50FC15DCAAAF}"/>
              </a:ext>
            </a:extLst>
          </p:cNvPr>
          <p:cNvSpPr txBox="1">
            <a:spLocks/>
          </p:cNvSpPr>
          <p:nvPr/>
        </p:nvSpPr>
        <p:spPr>
          <a:xfrm>
            <a:off x="596311" y="2332842"/>
            <a:ext cx="3537948"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1600" b="0" dirty="0">
                <a:solidFill>
                  <a:schemeClr val="accent5"/>
                </a:solidFill>
                <a:latin typeface="Arial Rounded MT Bold" panose="020F0704030504030204" pitchFamily="34" charset="0"/>
              </a:rPr>
              <a:t>1-4 semaines mois après l’emménagement</a:t>
            </a:r>
          </a:p>
        </p:txBody>
      </p:sp>
      <p:sp>
        <p:nvSpPr>
          <p:cNvPr id="8" name="TextBox 7">
            <a:extLst>
              <a:ext uri="{FF2B5EF4-FFF2-40B4-BE49-F238E27FC236}">
                <a16:creationId xmlns:a16="http://schemas.microsoft.com/office/drawing/2014/main" id="{C0783F85-44B9-6B2E-9AC1-6C51D9F2A3C5}"/>
              </a:ext>
            </a:extLst>
          </p:cNvPr>
          <p:cNvSpPr txBox="1"/>
          <p:nvPr/>
        </p:nvSpPr>
        <p:spPr>
          <a:xfrm>
            <a:off x="622568" y="3060459"/>
            <a:ext cx="3092182" cy="1513235"/>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fr-CA" sz="1400" b="1" dirty="0">
                <a:latin typeface="Calibri Light" panose="020F0302020204030204" pitchFamily="34" charset="0"/>
                <a:ea typeface="Calibri Light" panose="020F0302020204030204" pitchFamily="34" charset="0"/>
                <a:cs typeface="Calibri Light" panose="020F0302020204030204" pitchFamily="34" charset="0"/>
              </a:rPr>
              <a:t>Recueillir et consolider toute la rétroaction des employés</a:t>
            </a:r>
          </a:p>
          <a:p>
            <a:pPr marL="285750" indent="-285750">
              <a:spcAft>
                <a:spcPts val="1000"/>
              </a:spcAft>
              <a:buFont typeface="Arial" panose="020B0604020202020204" pitchFamily="34" charset="0"/>
              <a:buChar char="•"/>
            </a:pPr>
            <a:r>
              <a:rPr lang="fr-CA" sz="1400" b="1" dirty="0">
                <a:latin typeface="Calibri Light" panose="020F0302020204030204" pitchFamily="34" charset="0"/>
                <a:ea typeface="Calibri Light" panose="020F0302020204030204" pitchFamily="34" charset="0"/>
                <a:cs typeface="Calibri Light" panose="020F0302020204030204" pitchFamily="34" charset="0"/>
              </a:rPr>
              <a:t>Réfléchissez à la manière dont vous pouvez poser des questions de </a:t>
            </a:r>
            <a:r>
              <a:rPr lang="fr-CA" sz="1400" b="1" dirty="0">
                <a:latin typeface="Calibri Light" panose="020F0302020204030204" pitchFamily="34" charset="0"/>
                <a:ea typeface="Calibri Light" panose="020F0302020204030204" pitchFamily="34" charset="0"/>
                <a:cs typeface="Calibri Light" panose="020F0302020204030204" pitchFamily="34" charset="0"/>
                <a:hlinkClick r:id="rId4" action="ppaction://hlinksldjump"/>
              </a:rPr>
              <a:t>sondage rapide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pour recueillir une première rétroaction.</a:t>
            </a:r>
          </a:p>
        </p:txBody>
      </p:sp>
      <p:sp>
        <p:nvSpPr>
          <p:cNvPr id="6" name="TextBox 5">
            <a:extLst>
              <a:ext uri="{FF2B5EF4-FFF2-40B4-BE49-F238E27FC236}">
                <a16:creationId xmlns:a16="http://schemas.microsoft.com/office/drawing/2014/main" id="{5BD88A59-F64E-C431-B456-F81739D69794}"/>
              </a:ext>
            </a:extLst>
          </p:cNvPr>
          <p:cNvSpPr txBox="1"/>
          <p:nvPr/>
        </p:nvSpPr>
        <p:spPr>
          <a:xfrm>
            <a:off x="572958" y="5423864"/>
            <a:ext cx="3170865" cy="866904"/>
          </a:xfrm>
          <a:prstGeom prst="rect">
            <a:avLst/>
          </a:prstGeom>
          <a:noFill/>
        </p:spPr>
        <p:txBody>
          <a:bodyPr wrap="square" rtlCol="0">
            <a:spAutoFit/>
          </a:bodyPr>
          <a:lstStyle>
            <a:defPPr>
              <a:defRPr lang="en-US"/>
            </a:defPPr>
            <a:lvl1pPr marL="285750" indent="-285750">
              <a:spcAft>
                <a:spcPts val="1000"/>
              </a:spcAft>
              <a:buFont typeface="Arial" panose="020B0604020202020204" pitchFamily="34" charset="0"/>
              <a:buChar char="•"/>
              <a:defRPr sz="1600" b="1">
                <a:latin typeface="Calibri Light" panose="020F0302020204030204" pitchFamily="34" charset="0"/>
                <a:ea typeface="Calibri Light" panose="020F0302020204030204" pitchFamily="34" charset="0"/>
                <a:cs typeface="Calibri Light" panose="020F0302020204030204" pitchFamily="34" charset="0"/>
              </a:defRPr>
            </a:lvl1pPr>
          </a:lstStyle>
          <a:p>
            <a:pPr marL="0" indent="0">
              <a:buNone/>
            </a:pPr>
            <a:r>
              <a:rPr lang="fr-CA" sz="1400" dirty="0"/>
              <a:t>Outil</a:t>
            </a:r>
          </a:p>
          <a:p>
            <a:r>
              <a:rPr lang="fr-CA" sz="1400" dirty="0">
                <a:hlinkClick r:id="rId5"/>
              </a:rPr>
              <a:t>Tableau de consolidation des commentaires des employés</a:t>
            </a:r>
            <a:endParaRPr lang="fr-CA" sz="1400" dirty="0"/>
          </a:p>
        </p:txBody>
      </p:sp>
      <p:sp>
        <p:nvSpPr>
          <p:cNvPr id="10" name="Title 1">
            <a:extLst>
              <a:ext uri="{FF2B5EF4-FFF2-40B4-BE49-F238E27FC236}">
                <a16:creationId xmlns:a16="http://schemas.microsoft.com/office/drawing/2014/main" id="{F5356244-E454-A381-49AA-F13D9D259741}"/>
              </a:ext>
            </a:extLst>
          </p:cNvPr>
          <p:cNvSpPr txBox="1">
            <a:spLocks/>
          </p:cNvSpPr>
          <p:nvPr/>
        </p:nvSpPr>
        <p:spPr>
          <a:xfrm>
            <a:off x="3807728" y="2332842"/>
            <a:ext cx="3386669"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1600" b="0" dirty="0">
                <a:solidFill>
                  <a:schemeClr val="accent5"/>
                </a:solidFill>
                <a:latin typeface="Arial Rounded MT Bold" panose="020F0704030504030204" pitchFamily="34" charset="0"/>
              </a:rPr>
              <a:t>1-4 mois après l’emménagement</a:t>
            </a:r>
          </a:p>
        </p:txBody>
      </p:sp>
      <p:sp>
        <p:nvSpPr>
          <p:cNvPr id="15" name="TextBox 14">
            <a:extLst>
              <a:ext uri="{FF2B5EF4-FFF2-40B4-BE49-F238E27FC236}">
                <a16:creationId xmlns:a16="http://schemas.microsoft.com/office/drawing/2014/main" id="{B569864E-ECEF-A689-7900-883DBA116132}"/>
              </a:ext>
            </a:extLst>
          </p:cNvPr>
          <p:cNvSpPr txBox="1"/>
          <p:nvPr/>
        </p:nvSpPr>
        <p:spPr>
          <a:xfrm>
            <a:off x="3865228" y="3068026"/>
            <a:ext cx="3064238" cy="2718693"/>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fr-CA" sz="1400" b="1" dirty="0">
                <a:latin typeface="Calibri Light" panose="020F0302020204030204" pitchFamily="34" charset="0"/>
                <a:ea typeface="Calibri Light" panose="020F0302020204030204" pitchFamily="34" charset="0"/>
                <a:cs typeface="Calibri Light" panose="020F0302020204030204" pitchFamily="34" charset="0"/>
              </a:rPr>
              <a:t>Administrer un </a:t>
            </a:r>
            <a:r>
              <a:rPr lang="fr-FR" sz="1400" b="1" dirty="0">
                <a:latin typeface="Calibri Light" panose="020F0302020204030204" pitchFamily="34" charset="0"/>
                <a:ea typeface="Calibri Light" panose="020F0302020204030204" pitchFamily="34" charset="0"/>
                <a:cs typeface="Calibri Light" panose="020F0302020204030204" pitchFamily="34" charset="0"/>
                <a:hlinkClick r:id="rId4" action="ppaction://hlinksldjump"/>
              </a:rPr>
              <a:t>questionnaire sur l'expérience des employés en milieu de travail </a:t>
            </a:r>
            <a:r>
              <a:rPr lang="fr-CA" sz="1400" b="1" dirty="0">
                <a:latin typeface="Calibri Light" panose="020F0302020204030204" pitchFamily="34" charset="0"/>
                <a:ea typeface="Calibri Light" panose="020F0302020204030204" pitchFamily="34" charset="0"/>
                <a:cs typeface="Calibri Light" panose="020F0302020204030204" pitchFamily="34" charset="0"/>
              </a:rPr>
              <a:t>à tous les employés touchés.</a:t>
            </a:r>
          </a:p>
          <a:p>
            <a:pPr marL="342900" indent="-342900">
              <a:spcAft>
                <a:spcPts val="1000"/>
              </a:spcAft>
              <a:buFont typeface="Arial" panose="020B0604020202020204" pitchFamily="34" charset="0"/>
              <a:buChar char="•"/>
            </a:pPr>
            <a:r>
              <a:rPr lang="fr-CA" sz="1400" b="1" dirty="0">
                <a:latin typeface="Calibri Light" panose="020F0302020204030204" pitchFamily="34" charset="0"/>
                <a:ea typeface="Calibri Light" panose="020F0302020204030204" pitchFamily="34" charset="0"/>
                <a:cs typeface="Calibri Light" panose="020F0302020204030204" pitchFamily="34" charset="0"/>
              </a:rPr>
              <a:t>Analyser les résultats du questionnaire et appuyer les conclusions tirées par le biais de </a:t>
            </a:r>
            <a:r>
              <a:rPr lang="fr-CA" sz="1400" b="1" dirty="0">
                <a:latin typeface="Calibri Light" panose="020F0302020204030204" pitchFamily="34" charset="0"/>
                <a:ea typeface="Calibri Light" panose="020F0302020204030204" pitchFamily="34" charset="0"/>
                <a:cs typeface="Calibri Light" panose="020F0302020204030204" pitchFamily="34" charset="0"/>
                <a:hlinkClick r:id="rId6" action="ppaction://hlinksldjump"/>
              </a:rPr>
              <a:t>groupes de discussion informelle</a:t>
            </a:r>
            <a:r>
              <a:rPr lang="fr-CA" sz="1400" b="1" dirty="0">
                <a:latin typeface="Calibri Light" panose="020F0302020204030204" pitchFamily="34" charset="0"/>
                <a:ea typeface="Calibri Light" panose="020F0302020204030204" pitchFamily="34" charset="0"/>
                <a:cs typeface="Calibri Light" panose="020F0302020204030204" pitchFamily="34" charset="0"/>
              </a:rPr>
              <a:t> , d'</a:t>
            </a:r>
            <a:r>
              <a:rPr lang="fr-CA" sz="1400" b="1" dirty="0">
                <a:latin typeface="Calibri Light" panose="020F0302020204030204" pitchFamily="34" charset="0"/>
                <a:ea typeface="Calibri Light" panose="020F0302020204030204" pitchFamily="34" charset="0"/>
                <a:cs typeface="Calibri Light" panose="020F0302020204030204" pitchFamily="34" charset="0"/>
                <a:hlinkClick r:id="rId7" action="ppaction://hlinksldjump"/>
              </a:rPr>
              <a:t>entretiens individuels informels</a:t>
            </a:r>
            <a:r>
              <a:rPr lang="fr-CA" sz="1400" b="1" dirty="0">
                <a:latin typeface="Calibri Light" panose="020F0302020204030204" pitchFamily="34" charset="0"/>
                <a:ea typeface="Calibri Light" panose="020F0302020204030204" pitchFamily="34" charset="0"/>
                <a:cs typeface="Calibri Light" panose="020F0302020204030204" pitchFamily="34" charset="0"/>
              </a:rPr>
              <a:t> et d'</a:t>
            </a:r>
            <a:r>
              <a:rPr lang="fr-CA" sz="1400" b="1" dirty="0">
                <a:latin typeface="Calibri Light" panose="020F0302020204030204" pitchFamily="34" charset="0"/>
                <a:ea typeface="Calibri Light" panose="020F0302020204030204" pitchFamily="34" charset="0"/>
                <a:cs typeface="Calibri Light" panose="020F0302020204030204" pitchFamily="34" charset="0"/>
                <a:hlinkClick r:id="rId8" action="ppaction://hlinksldjump"/>
              </a:rPr>
              <a:t>observations.</a:t>
            </a: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Title 1">
            <a:extLst>
              <a:ext uri="{FF2B5EF4-FFF2-40B4-BE49-F238E27FC236}">
                <a16:creationId xmlns:a16="http://schemas.microsoft.com/office/drawing/2014/main" id="{461F8034-D0FB-A08D-6BD7-548B9B8C5750}"/>
              </a:ext>
            </a:extLst>
          </p:cNvPr>
          <p:cNvSpPr txBox="1">
            <a:spLocks/>
          </p:cNvSpPr>
          <p:nvPr/>
        </p:nvSpPr>
        <p:spPr>
          <a:xfrm>
            <a:off x="7194396" y="2332842"/>
            <a:ext cx="3500813"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1600" b="0" dirty="0">
                <a:solidFill>
                  <a:schemeClr val="accent5"/>
                </a:solidFill>
                <a:latin typeface="Arial Rounded MT Bold" panose="020F0704030504030204" pitchFamily="34" charset="0"/>
              </a:rPr>
              <a:t>6+  mois après l’emménagement</a:t>
            </a:r>
          </a:p>
        </p:txBody>
      </p:sp>
      <p:sp>
        <p:nvSpPr>
          <p:cNvPr id="16" name="TextBox 15">
            <a:extLst>
              <a:ext uri="{FF2B5EF4-FFF2-40B4-BE49-F238E27FC236}">
                <a16:creationId xmlns:a16="http://schemas.microsoft.com/office/drawing/2014/main" id="{B4568516-3C49-3DCF-FAFD-A60EA280E05C}"/>
              </a:ext>
            </a:extLst>
          </p:cNvPr>
          <p:cNvSpPr txBox="1"/>
          <p:nvPr/>
        </p:nvSpPr>
        <p:spPr>
          <a:xfrm>
            <a:off x="7221897" y="3072790"/>
            <a:ext cx="3043160" cy="1169551"/>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fr-CA" sz="1400" b="1" dirty="0">
                <a:latin typeface="Calibri Light" panose="020F0302020204030204" pitchFamily="34" charset="0"/>
                <a:ea typeface="Calibri Light" panose="020F0302020204030204" pitchFamily="34" charset="0"/>
                <a:cs typeface="Calibri Light" panose="020F0302020204030204" pitchFamily="34" charset="0"/>
              </a:rPr>
              <a:t>Créez un rapport sur l'expérience des employés en milieu de travail et un plan d'action en utilisant tous les commentaires et les données que vous avez recueillis.</a:t>
            </a:r>
          </a:p>
        </p:txBody>
      </p:sp>
      <p:sp>
        <p:nvSpPr>
          <p:cNvPr id="17" name="TextBox 16">
            <a:extLst>
              <a:ext uri="{FF2B5EF4-FFF2-40B4-BE49-F238E27FC236}">
                <a16:creationId xmlns:a16="http://schemas.microsoft.com/office/drawing/2014/main" id="{F2D03FCC-EDBE-2B05-CEEE-1A6783D81B79}"/>
              </a:ext>
            </a:extLst>
          </p:cNvPr>
          <p:cNvSpPr txBox="1"/>
          <p:nvPr/>
        </p:nvSpPr>
        <p:spPr>
          <a:xfrm>
            <a:off x="7137770" y="5426790"/>
            <a:ext cx="3318108" cy="866904"/>
          </a:xfrm>
          <a:prstGeom prst="rect">
            <a:avLst/>
          </a:prstGeom>
          <a:noFill/>
        </p:spPr>
        <p:txBody>
          <a:bodyPr wrap="square" rtlCol="0">
            <a:spAutoFit/>
          </a:bodyPr>
          <a:lstStyle>
            <a:defPPr>
              <a:defRPr lang="en-US"/>
            </a:defPPr>
            <a:lvl1pPr marL="285750" indent="-285750">
              <a:spcAft>
                <a:spcPts val="1000"/>
              </a:spcAft>
              <a:buFont typeface="Arial" panose="020B0604020202020204" pitchFamily="34" charset="0"/>
              <a:buChar char="•"/>
              <a:defRPr sz="1600" b="1">
                <a:latin typeface="Calibri Light" panose="020F0302020204030204" pitchFamily="34" charset="0"/>
                <a:ea typeface="Calibri Light" panose="020F0302020204030204" pitchFamily="34" charset="0"/>
                <a:cs typeface="Calibri Light" panose="020F0302020204030204" pitchFamily="34" charset="0"/>
              </a:defRPr>
            </a:lvl1pPr>
          </a:lstStyle>
          <a:p>
            <a:pPr marL="0" indent="0">
              <a:spcAft>
                <a:spcPts val="1000"/>
              </a:spcAft>
              <a:buNone/>
            </a:pPr>
            <a:r>
              <a:rPr lang="fr-CA" sz="1400" b="1" dirty="0"/>
              <a:t>Outil</a:t>
            </a:r>
          </a:p>
          <a:p>
            <a:pPr marL="342900" indent="-342900">
              <a:spcAft>
                <a:spcPts val="1000"/>
              </a:spcAft>
              <a:buFont typeface="Arial" panose="020B0604020202020204" pitchFamily="34" charset="0"/>
              <a:buChar char="•"/>
            </a:pPr>
            <a:r>
              <a:rPr lang="fr-CA" sz="1400" b="1" dirty="0">
                <a:hlinkClick r:id="rId9"/>
              </a:rPr>
              <a:t>Rapport sur l'expérience des employés e</a:t>
            </a:r>
            <a:r>
              <a:rPr lang="fr-CA" sz="1400" dirty="0">
                <a:hlinkClick r:id="rId9"/>
              </a:rPr>
              <a:t>n mi</a:t>
            </a:r>
            <a:r>
              <a:rPr lang="fr-CA" sz="1400" b="1" dirty="0">
                <a:hlinkClick r:id="rId9"/>
              </a:rPr>
              <a:t>lieu de travail et plan d'action</a:t>
            </a:r>
            <a:endParaRPr lang="fr-CA" sz="1400" b="1" dirty="0"/>
          </a:p>
        </p:txBody>
      </p:sp>
      <p:cxnSp>
        <p:nvCxnSpPr>
          <p:cNvPr id="18" name="Straight Connector 17">
            <a:extLst>
              <a:ext uri="{FF2B5EF4-FFF2-40B4-BE49-F238E27FC236}">
                <a16:creationId xmlns:a16="http://schemas.microsoft.com/office/drawing/2014/main" id="{D035AC30-363A-7A8B-0B0A-CE07EF7C328C}"/>
              </a:ext>
              <a:ext uri="{C183D7F6-B498-43B3-948B-1728B52AA6E4}">
                <adec:decorative xmlns:adec="http://schemas.microsoft.com/office/drawing/2017/decorative" val="1"/>
              </a:ext>
            </a:extLst>
          </p:cNvPr>
          <p:cNvCxnSpPr>
            <a:cxnSpLocks/>
          </p:cNvCxnSpPr>
          <p:nvPr/>
        </p:nvCxnSpPr>
        <p:spPr>
          <a:xfrm>
            <a:off x="641709" y="5421869"/>
            <a:ext cx="983330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0CBD6CC-DB16-DDE0-27DC-663C08E2FBDD}"/>
              </a:ext>
            </a:extLst>
          </p:cNvPr>
          <p:cNvSpPr txBox="1"/>
          <p:nvPr/>
        </p:nvSpPr>
        <p:spPr>
          <a:xfrm>
            <a:off x="3799609" y="5426790"/>
            <a:ext cx="3409324" cy="866904"/>
          </a:xfrm>
          <a:prstGeom prst="rect">
            <a:avLst/>
          </a:prstGeom>
          <a:noFill/>
        </p:spPr>
        <p:txBody>
          <a:bodyPr wrap="square">
            <a:spAutoFit/>
          </a:bodyPr>
          <a:lstStyle/>
          <a:p>
            <a:pPr>
              <a:spcAft>
                <a:spcPts val="1000"/>
              </a:spcAft>
            </a:pPr>
            <a:r>
              <a:rPr lang="fr-CA" sz="1400" b="1" dirty="0">
                <a:latin typeface="Calibri Light" panose="020F0302020204030204" pitchFamily="34" charset="0"/>
                <a:ea typeface="Calibri Light" panose="020F0302020204030204" pitchFamily="34" charset="0"/>
                <a:cs typeface="Calibri Light" panose="020F0302020204030204" pitchFamily="34" charset="0"/>
              </a:rPr>
              <a:t>Outil</a:t>
            </a:r>
          </a:p>
          <a:p>
            <a:pPr marL="342900" indent="-342900">
              <a:spcAft>
                <a:spcPts val="1000"/>
              </a:spcAft>
              <a:buFont typeface="Arial" panose="020B0604020202020204" pitchFamily="34" charset="0"/>
              <a:buChar char="•"/>
            </a:pPr>
            <a:r>
              <a:rPr lang="fr-CA" sz="1400" b="1" dirty="0">
                <a:latin typeface="Calibri Light" panose="020F0302020204030204" pitchFamily="34" charset="0"/>
                <a:ea typeface="Calibri Light" panose="020F0302020204030204" pitchFamily="34" charset="0"/>
                <a:cs typeface="Calibri Light" panose="020F0302020204030204" pitchFamily="34" charset="0"/>
                <a:hlinkClick r:id="rId10" action="ppaction://hlinksldjump"/>
              </a:rPr>
              <a:t>Guide pour la collecte de la rétroaction des employés sur leur expérience</a:t>
            </a: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2" name="Graphic 21" descr="Arrow circle outline">
            <a:extLst>
              <a:ext uri="{FF2B5EF4-FFF2-40B4-BE49-F238E27FC236}">
                <a16:creationId xmlns:a16="http://schemas.microsoft.com/office/drawing/2014/main" id="{F4CD83FF-E5B4-1A7C-9E3B-9A191AF1022D}"/>
              </a:ext>
            </a:extLst>
          </p:cNvPr>
          <p:cNvPicPr>
            <a:picLocks noChangeAspect="1"/>
          </p:cNvPicPr>
          <p:nvPr/>
        </p:nvPicPr>
        <p:blipFill>
          <a:blip r:embed="rId11">
            <a:alphaModFix/>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13030" y="3600910"/>
            <a:ext cx="1363714" cy="1390271"/>
          </a:xfrm>
          <a:prstGeom prst="rect">
            <a:avLst/>
          </a:prstGeom>
        </p:spPr>
      </p:pic>
      <p:sp>
        <p:nvSpPr>
          <p:cNvPr id="23" name="TextBox 22">
            <a:extLst>
              <a:ext uri="{FF2B5EF4-FFF2-40B4-BE49-F238E27FC236}">
                <a16:creationId xmlns:a16="http://schemas.microsoft.com/office/drawing/2014/main" id="{AA0DE94C-8892-AB74-63E6-FC130A293D51}"/>
              </a:ext>
            </a:extLst>
          </p:cNvPr>
          <p:cNvSpPr txBox="1"/>
          <p:nvPr/>
        </p:nvSpPr>
        <p:spPr>
          <a:xfrm>
            <a:off x="10660490" y="4064602"/>
            <a:ext cx="914400" cy="461665"/>
          </a:xfrm>
          <a:prstGeom prst="rect">
            <a:avLst/>
          </a:prstGeom>
          <a:noFill/>
        </p:spPr>
        <p:txBody>
          <a:bodyPr wrap="square">
            <a:spAutoFit/>
          </a:bodyPr>
          <a:lstStyle/>
          <a:p>
            <a:pPr algn="ctr"/>
            <a:r>
              <a:rPr lang="fr-CA" sz="800" dirty="0">
                <a:solidFill>
                  <a:schemeClr val="accent5"/>
                </a:solidFill>
                <a:latin typeface="Arial Rounded MT Bold" panose="020F0704030504030204" pitchFamily="34" charset="0"/>
                <a:hlinkClick r:id="rId13"/>
              </a:rPr>
              <a:t>Cycle d’amélioration continue</a:t>
            </a:r>
            <a:endParaRPr lang="fr-CA" sz="800" dirty="0">
              <a:solidFill>
                <a:schemeClr val="accent5"/>
              </a:solidFill>
              <a:latin typeface="Arial Rounded MT Bold" panose="020F0704030504030204" pitchFamily="34" charset="0"/>
            </a:endParaRPr>
          </a:p>
        </p:txBody>
      </p:sp>
    </p:spTree>
    <p:extLst>
      <p:ext uri="{BB962C8B-B14F-4D97-AF65-F5344CB8AC3E}">
        <p14:creationId xmlns:p14="http://schemas.microsoft.com/office/powerpoint/2010/main" val="259682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Autofit/>
          </a:bodyPr>
          <a:lstStyle/>
          <a:p>
            <a:r>
              <a:rPr lang="fr-CA" sz="2400" dirty="0">
                <a:solidFill>
                  <a:schemeClr val="accent5"/>
                </a:solidFill>
                <a:latin typeface="Arial Rounded MT Bold" panose="020F0704030504030204" pitchFamily="34" charset="0"/>
              </a:rPr>
              <a:t>Collecte de la rétroaction des employés sur leur expérience - Sondage rapide</a:t>
            </a:r>
          </a:p>
        </p:txBody>
      </p:sp>
      <p:sp>
        <p:nvSpPr>
          <p:cNvPr id="8" name="Rectangle 7">
            <a:extLst>
              <a:ext uri="{FF2B5EF4-FFF2-40B4-BE49-F238E27FC236}">
                <a16:creationId xmlns:a16="http://schemas.microsoft.com/office/drawing/2014/main" id="{E5F4A713-621F-EE21-71EF-CE5763A8770E}"/>
              </a:ext>
            </a:extLst>
          </p:cNvPr>
          <p:cNvSpPr/>
          <p:nvPr/>
        </p:nvSpPr>
        <p:spPr>
          <a:xfrm>
            <a:off x="619125" y="2141738"/>
            <a:ext cx="10947425" cy="39066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fr-CA" sz="1600" u="sng"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Questions pour des sondages rapides :</a:t>
            </a:r>
          </a:p>
          <a:p>
            <a:pPr marL="285750" indent="-285750">
              <a:buFont typeface="Arial" panose="020B0604020202020204" pitchFamily="34" charset="0"/>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Quel espace de travail de </a:t>
            </a: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[nom de l'organisation]</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avez-vous utilisé aujourd'hui?</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[Bureaux de l’organisation]</a:t>
            </a:r>
          </a:p>
          <a:p>
            <a:pPr marL="285750" indent="-285750">
              <a:buFont typeface="Arial" panose="020B0604020202020204" pitchFamily="34" charset="0"/>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Comment évaluez-vous votre expérience générale en milieu de travail aujourd'hui?</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de 1 (médiocre) à 5 (fantastique)</a:t>
            </a:r>
          </a:p>
          <a:p>
            <a:pPr marL="285750" indent="-285750">
              <a:buFont typeface="Arial" panose="020B0604020202020204" pitchFamily="34" charset="0"/>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Qu'est-ce qui vous a été le plus utile pendant votre séjour sur place?</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Le(s) coordinateur(s) du milieu de travail</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Les codes QR/affiches numériques pour l'étiquette et le mode d'emploi</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L'aménagement du milieu de travail et l’équipement</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La technologie disponible</a:t>
            </a:r>
          </a:p>
          <a:p>
            <a:pPr marL="285750" indent="-285750">
              <a:buFont typeface="Arial" panose="020B0604020202020204" pitchFamily="34" charset="0"/>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Qu'est-ce qui aurait pu améliorer votre expérience? </a:t>
            </a:r>
          </a:p>
          <a:p>
            <a:pPr marL="285750" indent="-285750">
              <a:buFont typeface="Arial" panose="020B0604020202020204" pitchFamily="34" charset="0"/>
              <a:buChar char="•"/>
            </a:pP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*Question facultative - à utiliser si vous avez plus d'un étage et/ou si vous souhaitez identifier les zones séparément.</a:t>
            </a:r>
          </a:p>
        </p:txBody>
      </p:sp>
      <p:sp>
        <p:nvSpPr>
          <p:cNvPr id="3" name="TextBox 2">
            <a:extLst>
              <a:ext uri="{FF2B5EF4-FFF2-40B4-BE49-F238E27FC236}">
                <a16:creationId xmlns:a16="http://schemas.microsoft.com/office/drawing/2014/main" id="{C5A5126D-170B-0B90-EDC7-45C7C4C1313C}"/>
              </a:ext>
            </a:extLst>
          </p:cNvPr>
          <p:cNvSpPr txBox="1"/>
          <p:nvPr/>
        </p:nvSpPr>
        <p:spPr>
          <a:xfrm>
            <a:off x="508757" y="1377048"/>
            <a:ext cx="11057793" cy="738664"/>
          </a:xfrm>
          <a:prstGeom prst="rect">
            <a:avLst/>
          </a:prstGeom>
          <a:noFill/>
        </p:spPr>
        <p:txBody>
          <a:bodyPr wrap="square">
            <a:spAutoFit/>
          </a:bodyPr>
          <a:lstStyle/>
          <a:p>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Au cours des premières semaines suivant l’emménagement, il est important de recueillir les commentaires des employés sur leur expérience dans le nouveau milieu de travail. Voici quelques questions que vous pouvez poser par l'intermédiaire de votre réseau d'agents du changement, des coordinateurs du milieu de travail, d'un code QR affiché sur le site, d'une boîte à suggestions, etc.    </a:t>
            </a:r>
            <a:endParaRPr lang="fr-CA" sz="1400" dirty="0">
              <a:solidFill>
                <a:schemeClr val="accent5"/>
              </a:solidFill>
            </a:endParaRPr>
          </a:p>
        </p:txBody>
      </p:sp>
    </p:spTree>
    <p:extLst>
      <p:ext uri="{BB962C8B-B14F-4D97-AF65-F5344CB8AC3E}">
        <p14:creationId xmlns:p14="http://schemas.microsoft.com/office/powerpoint/2010/main" val="144633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sz="2400" dirty="0">
                <a:solidFill>
                  <a:schemeClr val="accent5"/>
                </a:solidFill>
                <a:latin typeface="Arial Rounded MT Bold" panose="020F0704030504030204" pitchFamily="34" charset="0"/>
              </a:rPr>
              <a:t>Collecte de la rétroaction des employés sur leur expérience - Approche recommandée</a:t>
            </a:r>
          </a:p>
        </p:txBody>
      </p:sp>
      <p:sp>
        <p:nvSpPr>
          <p:cNvPr id="6" name="TextBox 5">
            <a:extLst>
              <a:ext uri="{FF2B5EF4-FFF2-40B4-BE49-F238E27FC236}">
                <a16:creationId xmlns:a16="http://schemas.microsoft.com/office/drawing/2014/main" id="{0351F33B-1424-A98A-CC29-29B3EBC85414}"/>
              </a:ext>
            </a:extLst>
          </p:cNvPr>
          <p:cNvSpPr txBox="1"/>
          <p:nvPr/>
        </p:nvSpPr>
        <p:spPr>
          <a:xfrm>
            <a:off x="508757" y="1381729"/>
            <a:ext cx="11006345" cy="738664"/>
          </a:xfrm>
          <a:prstGeom prst="rect">
            <a:avLst/>
          </a:prstGeom>
          <a:noFill/>
        </p:spPr>
        <p:txBody>
          <a:bodyPr wrap="square">
            <a:spAutoFit/>
          </a:bodyPr>
          <a:lstStyle/>
          <a:p>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Utilisez cette approche et ses diverses méthodes de collecte de données pour recueillir des informations précieuses sur l'expérience des employés. L'</a:t>
            </a:r>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annexe E </a:t>
            </a:r>
            <a:r>
              <a:rPr lang="fr-CA" sz="14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présente des exemples qui montrent comment consolider les données et analyser les résultats pour en tirer des conclusions.</a:t>
            </a:r>
          </a:p>
          <a:p>
            <a:endParaRPr lang="fr-CA" sz="1400" dirty="0">
              <a:solidFill>
                <a:schemeClr val="accent5"/>
              </a:solidFill>
            </a:endParaRP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268401">
            <a:off x="1537208" y="1895059"/>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3796" y="1976014"/>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97917" y="1863508"/>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81367" y="1695895"/>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69153" y="1976014"/>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65876" y="1863508"/>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250499"/>
            <a:ext cx="2505075" cy="17516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Administrer un </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4" action="ppaction://hlinksldjump"/>
              </a:rPr>
              <a:t>questionnaire</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à tous les employés touchés </a:t>
            </a: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226883"/>
            <a:ext cx="5087635" cy="17516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Recueillir la rétroaction directe et compléter les résultats tirés du questionnaire à l’aide de </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5" action="ppaction://hlinksldjump"/>
              </a:rPr>
              <a:t>groupes de discussion informelle</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et d'</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6" action="ppaction://hlinksldjump"/>
              </a:rPr>
              <a:t>entretiens individuels informels</a:t>
            </a:r>
            <a:endPar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250499"/>
            <a:ext cx="2505075" cy="17280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Observer les comportements quant à l’utilisation du milieu de travail, puis confirmer les résultats tirés du questionnaire/discussions à l’aide de l'</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7" action="ppaction://hlinksldjump"/>
              </a:rPr>
              <a:t>observation</a:t>
            </a:r>
            <a:endPar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 uri="{C183D7F6-B498-43B3-948B-1728B52AA6E4}">
                <adec:decorative xmlns:adec="http://schemas.microsoft.com/office/drawing/2017/decorative" val="0"/>
              </a:ext>
            </a:extLst>
          </p:cNvPr>
          <p:cNvSpPr txBox="1"/>
          <p:nvPr/>
        </p:nvSpPr>
        <p:spPr>
          <a:xfrm>
            <a:off x="1025779" y="5321185"/>
            <a:ext cx="2464647"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quantitatives</a:t>
            </a:r>
          </a:p>
        </p:txBody>
      </p:sp>
      <p:sp>
        <p:nvSpPr>
          <p:cNvPr id="21" name="TextBox 20">
            <a:extLst>
              <a:ext uri="{FF2B5EF4-FFF2-40B4-BE49-F238E27FC236}">
                <a16:creationId xmlns:a16="http://schemas.microsoft.com/office/drawing/2014/main" id="{77DF79D3-05A8-B4D9-6F20-59AAA9199FCD}"/>
              </a:ext>
              <a:ext uri="{C183D7F6-B498-43B3-948B-1728B52AA6E4}">
                <adec:decorative xmlns:adec="http://schemas.microsoft.com/office/drawing/2017/decorative" val="0"/>
              </a:ext>
            </a:extLst>
          </p:cNvPr>
          <p:cNvSpPr txBox="1"/>
          <p:nvPr/>
        </p:nvSpPr>
        <p:spPr>
          <a:xfrm>
            <a:off x="6314255" y="5314206"/>
            <a:ext cx="2239641" cy="338554"/>
          </a:xfrm>
          <a:prstGeom prst="rect">
            <a:avLst/>
          </a:prstGeom>
          <a:noFill/>
        </p:spPr>
        <p:txBody>
          <a:bodyPr wrap="square">
            <a:spAutoFit/>
          </a:bodyPr>
          <a:lstStyle/>
          <a:p>
            <a:pPr algn="ctr"/>
            <a:r>
              <a:rPr lang="fr-CA" sz="1600" dirty="0">
                <a:solidFill>
                  <a:schemeClr val="accent2">
                    <a:lumMod val="75000"/>
                  </a:schemeClr>
                </a:solidFill>
                <a:latin typeface="Arial Rounded MT Bold" panose="020F0704030504030204" pitchFamily="34" charset="0"/>
              </a:rPr>
              <a:t>Données </a:t>
            </a:r>
            <a:r>
              <a:rPr lang="fr-CA" sz="1600" u="sng" dirty="0">
                <a:solidFill>
                  <a:schemeClr val="accent2">
                    <a:lumMod val="75000"/>
                  </a:schemeClr>
                </a:solidFill>
                <a:latin typeface="Arial Rounded MT Bold" panose="020F0704030504030204" pitchFamily="34" charset="0"/>
              </a:rPr>
              <a:t>qualitatives</a:t>
            </a: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873956"/>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1283514"/>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sz="1600" dirty="0"/>
          </a:p>
        </p:txBody>
      </p:sp>
      <p:pic>
        <p:nvPicPr>
          <p:cNvPr id="26" name="Graphic 25">
            <a:extLst>
              <a:ext uri="{FF2B5EF4-FFF2-40B4-BE49-F238E27FC236}">
                <a16:creationId xmlns:a16="http://schemas.microsoft.com/office/drawing/2014/main" id="{C67DC991-7B60-A85E-610C-F51864948B84}"/>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205477" y="5732694"/>
            <a:ext cx="464400" cy="464400"/>
          </a:xfrm>
          <a:prstGeom prst="rect">
            <a:avLst/>
          </a:prstGeom>
        </p:spPr>
      </p:pic>
      <p:pic>
        <p:nvPicPr>
          <p:cNvPr id="28" name="Graphic 27">
            <a:extLst>
              <a:ext uri="{FF2B5EF4-FFF2-40B4-BE49-F238E27FC236}">
                <a16:creationId xmlns:a16="http://schemas.microsoft.com/office/drawing/2014/main" id="{27011676-9DF1-84C3-CE52-034EB1AD9D8B}"/>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27245" y="5732694"/>
            <a:ext cx="464400" cy="464400"/>
          </a:xfrm>
          <a:prstGeom prst="rect">
            <a:avLst/>
          </a:prstGeom>
        </p:spPr>
      </p:pic>
      <p:pic>
        <p:nvPicPr>
          <p:cNvPr id="1027" name="Graphic 1026">
            <a:extLst>
              <a:ext uri="{FF2B5EF4-FFF2-40B4-BE49-F238E27FC236}">
                <a16:creationId xmlns:a16="http://schemas.microsoft.com/office/drawing/2014/main" id="{205E85BC-F4A7-AD10-0DFA-3A2936F86512}"/>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793703" y="5732694"/>
            <a:ext cx="464400" cy="464400"/>
          </a:xfrm>
          <a:prstGeom prst="rect">
            <a:avLst/>
          </a:prstGeom>
        </p:spPr>
      </p:pic>
      <p:pic>
        <p:nvPicPr>
          <p:cNvPr id="1029" name="Graphic 1028">
            <a:extLst>
              <a:ext uri="{FF2B5EF4-FFF2-40B4-BE49-F238E27FC236}">
                <a16:creationId xmlns:a16="http://schemas.microsoft.com/office/drawing/2014/main" id="{605596D4-F5D2-D65A-583C-0E58B02AC2AB}"/>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71935" y="5732694"/>
            <a:ext cx="464400" cy="464400"/>
          </a:xfrm>
          <a:prstGeom prst="rect">
            <a:avLst/>
          </a:prstGeom>
        </p:spPr>
      </p:pic>
      <p:pic>
        <p:nvPicPr>
          <p:cNvPr id="1035" name="Graphic 1034">
            <a:extLst>
              <a:ext uri="{FF2B5EF4-FFF2-40B4-BE49-F238E27FC236}">
                <a16:creationId xmlns:a16="http://schemas.microsoft.com/office/drawing/2014/main" id="{C277FB2B-259B-75D9-728C-84976863773D}"/>
              </a:ext>
              <a:ext uri="{C183D7F6-B498-43B3-948B-1728B52AA6E4}">
                <adec:decorative xmlns:adec="http://schemas.microsoft.com/office/drawing/2017/decorative" val="1"/>
              </a:ext>
            </a:extLst>
          </p:cNvPr>
          <p:cNvPicPr>
            <a:picLocks noChangeAspect="1"/>
          </p:cNvPicPr>
          <p:nvPr/>
        </p:nvPicPr>
        <p:blipFill>
          <a:blip r:embed="rId26" cstate="screen">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95700" y="5691820"/>
            <a:ext cx="499305" cy="548644"/>
          </a:xfrm>
          <a:prstGeom prst="rect">
            <a:avLst/>
          </a:prstGeom>
        </p:spPr>
      </p:pic>
      <p:pic>
        <p:nvPicPr>
          <p:cNvPr id="1037" name="Graphic 1036">
            <a:extLst>
              <a:ext uri="{FF2B5EF4-FFF2-40B4-BE49-F238E27FC236}">
                <a16:creationId xmlns:a16="http://schemas.microsoft.com/office/drawing/2014/main" id="{BF262DFE-6639-4BF2-06EE-C82E7BFF5A2F}"/>
              </a:ext>
              <a:ext uri="{C183D7F6-B498-43B3-948B-1728B52AA6E4}">
                <adec:decorative xmlns:adec="http://schemas.microsoft.com/office/drawing/2017/decorative" val="1"/>
              </a:ext>
            </a:extLst>
          </p:cNvPr>
          <p:cNvPicPr>
            <a:picLocks noChangeAspect="1"/>
          </p:cNvPicPr>
          <p:nvPr/>
        </p:nvPicPr>
        <p:blipFill>
          <a:blip r:embed="rId28" cstate="screen">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438067" y="5743771"/>
            <a:ext cx="457633" cy="457633"/>
          </a:xfrm>
          <a:prstGeom prst="rect">
            <a:avLst/>
          </a:prstGeom>
        </p:spPr>
      </p:pic>
      <p:pic>
        <p:nvPicPr>
          <p:cNvPr id="1043" name="Graphic 1042">
            <a:extLst>
              <a:ext uri="{FF2B5EF4-FFF2-40B4-BE49-F238E27FC236}">
                <a16:creationId xmlns:a16="http://schemas.microsoft.com/office/drawing/2014/main" id="{A2D69802-814B-1CA6-457C-BF8359D6D297}"/>
              </a:ext>
              <a:ext uri="{C183D7F6-B498-43B3-948B-1728B52AA6E4}">
                <adec:decorative xmlns:adec="http://schemas.microsoft.com/office/drawing/2017/decorative" val="1"/>
              </a:ext>
            </a:extLst>
          </p:cNvPr>
          <p:cNvPicPr>
            <a:picLocks noChangeAspect="1"/>
          </p:cNvPicPr>
          <p:nvPr/>
        </p:nvPicPr>
        <p:blipFill>
          <a:blip r:embed="rId30" cstate="screen">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548995" y="5715657"/>
            <a:ext cx="464400" cy="464400"/>
          </a:xfrm>
          <a:prstGeom prst="rect">
            <a:avLst/>
          </a:prstGeom>
        </p:spPr>
      </p:pic>
      <p:pic>
        <p:nvPicPr>
          <p:cNvPr id="1045" name="Graphic 1044">
            <a:extLst>
              <a:ext uri="{FF2B5EF4-FFF2-40B4-BE49-F238E27FC236}">
                <a16:creationId xmlns:a16="http://schemas.microsoft.com/office/drawing/2014/main" id="{1B9CA938-13F3-3C5E-0508-D980D1FC7FC8}"/>
              </a:ext>
              <a:ext uri="{C183D7F6-B498-43B3-948B-1728B52AA6E4}">
                <adec:decorative xmlns:adec="http://schemas.microsoft.com/office/drawing/2017/decorative" val="1"/>
              </a:ext>
            </a:extLst>
          </p:cNvPr>
          <p:cNvPicPr>
            <a:picLocks noChangeAspect="1"/>
          </p:cNvPicPr>
          <p:nvPr/>
        </p:nvPicPr>
        <p:blipFill>
          <a:blip r:embed="rId32" cstate="screen">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980841" y="5702099"/>
            <a:ext cx="499305" cy="499305"/>
          </a:xfrm>
          <a:prstGeom prst="rect">
            <a:avLst/>
          </a:prstGeom>
        </p:spPr>
      </p:pic>
    </p:spTree>
    <p:extLst>
      <p:ext uri="{BB962C8B-B14F-4D97-AF65-F5344CB8AC3E}">
        <p14:creationId xmlns:p14="http://schemas.microsoft.com/office/powerpoint/2010/main" val="390669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fr-CA" dirty="0">
                <a:solidFill>
                  <a:schemeClr val="accent5"/>
                </a:solidFill>
                <a:latin typeface="Arial Rounded MT Bold" panose="020F0704030504030204" pitchFamily="34" charset="0"/>
              </a:rPr>
              <a:t>Collecte des commentaires des employés sur leur expérience - </a:t>
            </a:r>
            <a:r>
              <a:rPr lang="fr-CA" dirty="0">
                <a:solidFill>
                  <a:schemeClr val="accent2">
                    <a:lumMod val="75000"/>
                  </a:schemeClr>
                </a:solidFill>
                <a:latin typeface="Arial Rounded MT Bold" panose="020F0704030504030204" pitchFamily="34" charset="0"/>
                <a:ea typeface="+mn-ea"/>
                <a:cs typeface="+mn-cs"/>
              </a:rPr>
              <a:t>Questionnaire</a:t>
            </a:r>
          </a:p>
        </p:txBody>
      </p:sp>
      <p:sp>
        <p:nvSpPr>
          <p:cNvPr id="6" name="TextBox 5">
            <a:extLst>
              <a:ext uri="{FF2B5EF4-FFF2-40B4-BE49-F238E27FC236}">
                <a16:creationId xmlns:a16="http://schemas.microsoft.com/office/drawing/2014/main" id="{BD1484FC-6BAE-F6BB-D6FE-0CDB1958FD82}"/>
              </a:ext>
            </a:extLst>
          </p:cNvPr>
          <p:cNvSpPr txBox="1"/>
          <p:nvPr/>
        </p:nvSpPr>
        <p:spPr>
          <a:xfrm>
            <a:off x="508759" y="1385888"/>
            <a:ext cx="3129791" cy="369332"/>
          </a:xfrm>
          <a:prstGeom prst="rect">
            <a:avLst/>
          </a:prstGeom>
          <a:noFill/>
        </p:spPr>
        <p:txBody>
          <a:bodyPr wrap="square">
            <a:spAutoFit/>
          </a:bodyPr>
          <a:lstStyle/>
          <a:p>
            <a:pPr>
              <a:spcAft>
                <a:spcPts val="1000"/>
              </a:spcAft>
            </a:pPr>
            <a:r>
              <a:rPr lang="fr-CA" b="1" dirty="0">
                <a:solidFill>
                  <a:schemeClr val="accent2">
                    <a:lumMod val="75000"/>
                  </a:schemeClr>
                </a:solidFill>
                <a:latin typeface="Arial Rounded MT Bold" panose="020F0704030504030204" pitchFamily="34" charset="0"/>
              </a:rPr>
              <a:t>Approche recommandée</a:t>
            </a:r>
          </a:p>
        </p:txBody>
      </p:sp>
      <p:sp>
        <p:nvSpPr>
          <p:cNvPr id="8" name="Rectangle 7">
            <a:extLst>
              <a:ext uri="{FF2B5EF4-FFF2-40B4-BE49-F238E27FC236}">
                <a16:creationId xmlns:a16="http://schemas.microsoft.com/office/drawing/2014/main" id="{E5F4A713-621F-EE21-71EF-CE5763A8770E}"/>
              </a:ext>
            </a:extLst>
          </p:cNvPr>
          <p:cNvSpPr/>
          <p:nvPr/>
        </p:nvSpPr>
        <p:spPr>
          <a:xfrm>
            <a:off x="5248275" y="1552576"/>
            <a:ext cx="6434965" cy="475456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dirty="0">
                <a:solidFill>
                  <a:schemeClr val="accent5"/>
                </a:solidFill>
                <a:latin typeface="Arial Rounded MT Bold" panose="020F0704030504030204" pitchFamily="34" charset="0"/>
              </a:rPr>
              <a:t>POURQUOI</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Un moyen rapide et anonyme d'obtenir de la rétroaction de la part d'un grand nombre d'employés </a:t>
            </a:r>
          </a:p>
          <a:p>
            <a:r>
              <a:rPr lang="fr-CA" sz="1600" dirty="0">
                <a:solidFill>
                  <a:schemeClr val="accent5"/>
                </a:solidFill>
                <a:latin typeface="Arial Rounded MT Bold" panose="020F0704030504030204" pitchFamily="34" charset="0"/>
              </a:rPr>
              <a:t>QUI</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Tous les employés touchés</a:t>
            </a: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solidFill>
                  <a:schemeClr val="accent5"/>
                </a:solidFill>
                <a:latin typeface="Arial Rounded MT Bold" panose="020F0704030504030204" pitchFamily="34" charset="0"/>
              </a:rPr>
              <a:t>COMMENT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Utilisez les questions de l'</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annexe A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et administrer le questionnaire à l'aide de la plateforme de votre choix.</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Envoyez un </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lien par courrier électronique/infolettre et le publier sur votre intranet.</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Affichez un </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code QR en milieu de travail pour faciliter l'accès au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questionnaire</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Utilisez vos différents réseaux pour rappeler aux employés de répondre (gestionnaires, agents de changement, etc.).</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Incluez des </a:t>
            </a:r>
            <a:r>
              <a:rPr lang="fr-FR"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4" action="ppaction://hlinksldjump"/>
              </a:rPr>
              <a:t>messages clés liés aux avantages qui en découlent</a:t>
            </a:r>
            <a:r>
              <a:rPr lang="fr-FR"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dans vos communications afin d'inciter les employés à répondre.</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Lors de la communication avec les employés, veillez à définir les attentes quant à l'utilisation de leur rétroaction et aux changements possibles dans le milieu de travail.</a:t>
            </a:r>
            <a:endPar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endParaRPr lang="fr-CA" sz="1800" noProof="0" dirty="0">
              <a:solidFill>
                <a:schemeClr val="accent5"/>
              </a:solidFill>
            </a:endParaRPr>
          </a:p>
        </p:txBody>
      </p:sp>
      <p:pic>
        <p:nvPicPr>
          <p:cNvPr id="9" name="Graphic 8">
            <a:extLst>
              <a:ext uri="{FF2B5EF4-FFF2-40B4-BE49-F238E27FC236}">
                <a16:creationId xmlns:a16="http://schemas.microsoft.com/office/drawing/2014/main" id="{FD107A63-5C6D-B29B-5455-4091F7A543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268401">
            <a:off x="202250" y="1691843"/>
            <a:ext cx="4413044" cy="4413044"/>
          </a:xfrm>
          <a:prstGeom prst="rect">
            <a:avLst/>
          </a:prstGeom>
        </p:spPr>
      </p:pic>
    </p:spTree>
    <p:extLst>
      <p:ext uri="{BB962C8B-B14F-4D97-AF65-F5344CB8AC3E}">
        <p14:creationId xmlns:p14="http://schemas.microsoft.com/office/powerpoint/2010/main" val="61883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fr-CA" dirty="0">
                <a:solidFill>
                  <a:schemeClr val="accent5"/>
                </a:solidFill>
                <a:latin typeface="Arial Rounded MT Bold" panose="020F0704030504030204" pitchFamily="34" charset="0"/>
              </a:rPr>
              <a:t>Collecte des commentaires des employés sur leur expérience - </a:t>
            </a:r>
            <a:r>
              <a:rPr lang="fr-CA" dirty="0">
                <a:solidFill>
                  <a:schemeClr val="accent2">
                    <a:lumMod val="75000"/>
                  </a:schemeClr>
                </a:solidFill>
                <a:latin typeface="Arial Rounded MT Bold" panose="020F0704030504030204" pitchFamily="34" charset="0"/>
              </a:rPr>
              <a:t>Groupes de discussion informelle</a:t>
            </a:r>
          </a:p>
        </p:txBody>
      </p:sp>
      <p:sp>
        <p:nvSpPr>
          <p:cNvPr id="6" name="TextBox 5">
            <a:extLst>
              <a:ext uri="{FF2B5EF4-FFF2-40B4-BE49-F238E27FC236}">
                <a16:creationId xmlns:a16="http://schemas.microsoft.com/office/drawing/2014/main" id="{BD1484FC-6BAE-F6BB-D6FE-0CDB1958FD82}"/>
              </a:ext>
            </a:extLst>
          </p:cNvPr>
          <p:cNvSpPr txBox="1"/>
          <p:nvPr/>
        </p:nvSpPr>
        <p:spPr>
          <a:xfrm>
            <a:off x="508759" y="1385888"/>
            <a:ext cx="3129791" cy="369332"/>
          </a:xfrm>
          <a:prstGeom prst="rect">
            <a:avLst/>
          </a:prstGeom>
          <a:noFill/>
        </p:spPr>
        <p:txBody>
          <a:bodyPr wrap="square">
            <a:spAutoFit/>
          </a:bodyPr>
          <a:lstStyle/>
          <a:p>
            <a:pPr>
              <a:spcAft>
                <a:spcPts val="1000"/>
              </a:spcAft>
            </a:pPr>
            <a:r>
              <a:rPr lang="fr-CA" b="1" dirty="0">
                <a:solidFill>
                  <a:schemeClr val="accent2">
                    <a:lumMod val="75000"/>
                  </a:schemeClr>
                </a:solidFill>
                <a:latin typeface="Arial Rounded MT Bold" panose="020F0704030504030204" pitchFamily="34" charset="0"/>
              </a:rPr>
              <a:t>Approche recommandée</a:t>
            </a:r>
          </a:p>
        </p:txBody>
      </p:sp>
      <p:sp>
        <p:nvSpPr>
          <p:cNvPr id="8" name="Rectangle 7">
            <a:extLst>
              <a:ext uri="{FF2B5EF4-FFF2-40B4-BE49-F238E27FC236}">
                <a16:creationId xmlns:a16="http://schemas.microsoft.com/office/drawing/2014/main" id="{E5F4A713-621F-EE21-71EF-CE5763A8770E}"/>
              </a:ext>
            </a:extLst>
          </p:cNvPr>
          <p:cNvSpPr/>
          <p:nvPr/>
        </p:nvSpPr>
        <p:spPr>
          <a:xfrm>
            <a:off x="5248275" y="1262064"/>
            <a:ext cx="6434965" cy="37147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dirty="0">
                <a:solidFill>
                  <a:schemeClr val="accent5"/>
                </a:solidFill>
                <a:latin typeface="Arial Rounded MT Bold" panose="020F0704030504030204" pitchFamily="34" charset="0"/>
              </a:rPr>
              <a:t>POURQUOI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Pour recueillir de la rétroaction en groupes de façon informelle où les participants réagissent ensemble et s'appuient sur les commentaires des autres. </a:t>
            </a:r>
          </a:p>
          <a:p>
            <a:r>
              <a:rPr lang="fr-CA" sz="1600" dirty="0">
                <a:solidFill>
                  <a:schemeClr val="accent5"/>
                </a:solidFill>
                <a:latin typeface="Arial Rounded MT Bold" panose="020F0704030504030204" pitchFamily="34" charset="0"/>
              </a:rPr>
              <a:t>QUI </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Groupes représentatifs* de 5 à 12 employés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touchés</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possibilité de former un groupe de participants en fonction des sujets traités. </a:t>
            </a: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solidFill>
                  <a:schemeClr val="accent5"/>
                </a:solidFill>
                <a:latin typeface="Arial Rounded MT Bold" panose="020F0704030504030204" pitchFamily="34" charset="0"/>
              </a:rPr>
              <a:t>COMMENT </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Choisissez un animateur compétent pour diriger les discussions.</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Après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l’examen des</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résultats du questionnaire, identifiez les domaines dans lesquels vous souhaiteriez obtenir des informations supplémentaires et orientez les discussions de votre groupe de discussion informelle en fonction de ces domaines.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Utilisez le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cadre du groupe de discussion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comme point de départ pour organiser vos sessions.</a:t>
            </a:r>
          </a:p>
          <a:p>
            <a:pPr marL="285750" indent="-285750">
              <a:buFont typeface="Wingdings" panose="05000000000000000000" pitchFamily="2" charset="2"/>
              <a:buChar char="§"/>
            </a:pPr>
            <a:endParaRPr lang="fr-CA" sz="1600" noProof="0" dirty="0">
              <a:solidFill>
                <a:schemeClr val="accent5"/>
              </a:solidFill>
            </a:endParaRPr>
          </a:p>
          <a:p>
            <a:pPr marL="285750" indent="-285750">
              <a:buFont typeface="Wingdings" panose="05000000000000000000" pitchFamily="2" charset="2"/>
              <a:buChar char="§"/>
            </a:pPr>
            <a:endParaRPr lang="fr-CA" sz="1600" noProof="0" dirty="0">
              <a:solidFill>
                <a:schemeClr val="accent5"/>
              </a:solidFill>
            </a:endParaRPr>
          </a:p>
          <a:p>
            <a:pPr marL="285750" indent="-285750">
              <a:buFont typeface="Arial" panose="020B0604020202020204" pitchFamily="34" charset="0"/>
              <a:buChar char="•"/>
            </a:pPr>
            <a:endParaRPr lang="fr-CA" sz="1600" noProof="0" dirty="0">
              <a:solidFill>
                <a:schemeClr val="accent5"/>
              </a:solidFill>
            </a:endParaRPr>
          </a:p>
          <a:p>
            <a:endParaRPr lang="fr-CA" sz="1800" noProof="0" dirty="0">
              <a:solidFill>
                <a:schemeClr val="accent5"/>
              </a:solidFill>
            </a:endParaRPr>
          </a:p>
        </p:txBody>
      </p:sp>
      <p:pic>
        <p:nvPicPr>
          <p:cNvPr id="3" name="Graphic 2">
            <a:extLst>
              <a:ext uri="{FF2B5EF4-FFF2-40B4-BE49-F238E27FC236}">
                <a16:creationId xmlns:a16="http://schemas.microsoft.com/office/drawing/2014/main" id="{45AAD728-025C-B0AC-8303-690129B6EFC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920" y="1827513"/>
            <a:ext cx="4141703" cy="4141703"/>
          </a:xfrm>
          <a:prstGeom prst="rect">
            <a:avLst/>
          </a:prstGeom>
        </p:spPr>
      </p:pic>
      <p:sp>
        <p:nvSpPr>
          <p:cNvPr id="15" name="TextBox 14">
            <a:extLst>
              <a:ext uri="{FF2B5EF4-FFF2-40B4-BE49-F238E27FC236}">
                <a16:creationId xmlns:a16="http://schemas.microsoft.com/office/drawing/2014/main" id="{53EA4CE1-4C17-15D6-4CB8-B5235112331B}"/>
              </a:ext>
            </a:extLst>
          </p:cNvPr>
          <p:cNvSpPr txBox="1"/>
          <p:nvPr/>
        </p:nvSpPr>
        <p:spPr>
          <a:xfrm>
            <a:off x="5248274" y="5107971"/>
            <a:ext cx="6434965" cy="1200329"/>
          </a:xfrm>
          <a:prstGeom prst="rect">
            <a:avLst/>
          </a:prstGeom>
          <a:solidFill>
            <a:srgbClr val="E1F0F7"/>
          </a:solidFill>
        </p:spPr>
        <p:txBody>
          <a:bodyPr wrap="square" anchor="ctr">
            <a:spAutoFit/>
          </a:bodyPr>
          <a:lstStyle/>
          <a:p>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*Pour tirer des conclusions valables de vos résultats, décidez avec soin de la manière dont vous sélectionnerez les individus/groupes représentatifs de l'ensemble des employés </a:t>
            </a:r>
            <a:r>
              <a:rPr lang="fr-CA" sz="1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touchés</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Qu'il s'agisse d'une sélection aléatoire d’employés touchés ou d'individus/groupes selon des critères spécifiques (p. ex. </a:t>
            </a:r>
            <a:r>
              <a:rPr lang="fr-CA" sz="1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gestionnaires</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jeunes professionnels, etc.), il sera important d'expliquer comment ils ont été sélectionnés dans la section méthodologie de votre </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6"/>
              </a:rPr>
              <a:t>Rapport final sur l'expérience des employés</a:t>
            </a:r>
            <a:r>
              <a:rPr lang="fr-CA" sz="1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6"/>
              </a:rPr>
              <a:t> en</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6"/>
              </a:rPr>
              <a:t> milieu de travail et de votre plan d'action</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04234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fr-CA" dirty="0">
                <a:solidFill>
                  <a:schemeClr val="accent5"/>
                </a:solidFill>
                <a:latin typeface="Arial Rounded MT Bold" panose="020F0704030504030204" pitchFamily="34" charset="0"/>
              </a:rPr>
              <a:t>Collecte des commentaires des employés sur leur expérience - </a:t>
            </a:r>
            <a:r>
              <a:rPr lang="fr-CA" dirty="0">
                <a:solidFill>
                  <a:schemeClr val="accent2">
                    <a:lumMod val="75000"/>
                  </a:schemeClr>
                </a:solidFill>
                <a:latin typeface="Arial Rounded MT Bold" panose="020F0704030504030204" pitchFamily="34" charset="0"/>
              </a:rPr>
              <a:t>Entretiens individuels informels</a:t>
            </a:r>
          </a:p>
        </p:txBody>
      </p:sp>
      <p:pic>
        <p:nvPicPr>
          <p:cNvPr id="5" name="Graphic 4" descr="Boardroom with solid fill">
            <a:extLst>
              <a:ext uri="{FF2B5EF4-FFF2-40B4-BE49-F238E27FC236}">
                <a16:creationId xmlns:a16="http://schemas.microsoft.com/office/drawing/2014/main" id="{BA312C30-8628-812F-88B7-CDC301D360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139" y="1326426"/>
            <a:ext cx="4556062" cy="4556062"/>
          </a:xfrm>
          <a:prstGeom prst="rect">
            <a:avLst/>
          </a:prstGeom>
        </p:spPr>
      </p:pic>
      <p:sp>
        <p:nvSpPr>
          <p:cNvPr id="10" name="TextBox 9">
            <a:extLst>
              <a:ext uri="{FF2B5EF4-FFF2-40B4-BE49-F238E27FC236}">
                <a16:creationId xmlns:a16="http://schemas.microsoft.com/office/drawing/2014/main" id="{EC02B08C-DE40-7B0F-578B-44EB20D729E5}"/>
              </a:ext>
            </a:extLst>
          </p:cNvPr>
          <p:cNvSpPr txBox="1"/>
          <p:nvPr/>
        </p:nvSpPr>
        <p:spPr>
          <a:xfrm>
            <a:off x="508759" y="1385888"/>
            <a:ext cx="3129791" cy="369332"/>
          </a:xfrm>
          <a:prstGeom prst="rect">
            <a:avLst/>
          </a:prstGeom>
          <a:noFill/>
        </p:spPr>
        <p:txBody>
          <a:bodyPr wrap="square">
            <a:spAutoFit/>
          </a:bodyPr>
          <a:lstStyle/>
          <a:p>
            <a:pPr>
              <a:spcAft>
                <a:spcPts val="1000"/>
              </a:spcAft>
            </a:pPr>
            <a:r>
              <a:rPr lang="fr-CA" b="1" dirty="0">
                <a:solidFill>
                  <a:schemeClr val="accent2">
                    <a:lumMod val="75000"/>
                  </a:schemeClr>
                </a:solidFill>
                <a:latin typeface="Arial Rounded MT Bold" panose="020F0704030504030204" pitchFamily="34" charset="0"/>
              </a:rPr>
              <a:t>Approche recommandée</a:t>
            </a:r>
          </a:p>
        </p:txBody>
      </p:sp>
      <p:sp>
        <p:nvSpPr>
          <p:cNvPr id="11" name="Rectangle 10">
            <a:extLst>
              <a:ext uri="{FF2B5EF4-FFF2-40B4-BE49-F238E27FC236}">
                <a16:creationId xmlns:a16="http://schemas.microsoft.com/office/drawing/2014/main" id="{F1E3B614-4F38-1A3B-FDF9-E4129B1437D7}"/>
              </a:ext>
            </a:extLst>
          </p:cNvPr>
          <p:cNvSpPr/>
          <p:nvPr/>
        </p:nvSpPr>
        <p:spPr>
          <a:xfrm>
            <a:off x="5248275" y="1385888"/>
            <a:ext cx="6434965" cy="36718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dirty="0">
                <a:solidFill>
                  <a:schemeClr val="accent5"/>
                </a:solidFill>
                <a:latin typeface="Arial Rounded MT Bold" panose="020F0704030504030204" pitchFamily="34" charset="0"/>
              </a:rPr>
              <a:t>POURQUOI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Obtenir une rétroaction individuelle et approfondie de façon informelle dans un cadre privé</a:t>
            </a:r>
          </a:p>
          <a:p>
            <a:r>
              <a:rPr lang="fr-CA" sz="1600" dirty="0">
                <a:solidFill>
                  <a:schemeClr val="accent5"/>
                </a:solidFill>
                <a:latin typeface="Arial Rounded MT Bold" panose="020F0704030504030204" pitchFamily="34" charset="0"/>
              </a:rPr>
              <a:t>QUI</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Une sélection représentative* des employés touchés</a:t>
            </a: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solidFill>
                  <a:schemeClr val="accent5"/>
                </a:solidFill>
                <a:latin typeface="Arial Rounded MT Bold" panose="020F0704030504030204" pitchFamily="34" charset="0"/>
              </a:rPr>
              <a:t>COMMENT </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Garantissez un climat de sécurité, de confiance et de transparence pour que les employés se sentent à l'aise pour partager leurs expériences.</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Choisissez un animateur compétent pour diriger les discussions.</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Après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examen des résultats du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questionnaire</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identifiez les domaines dans lesquels vous souhaiteriez obtenir des informations supplémentaires et orientez vos entretiens informels en fonction de ces domaines.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Utilisez le </a:t>
            </a:r>
            <a:r>
              <a:rPr lang="fr-FR"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cadre de l'entretien individuel informel</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comme point de départ pour organiser vos entretiens.</a:t>
            </a:r>
            <a:endParaRPr lang="fr-CA" sz="1600" noProof="0" dirty="0">
              <a:solidFill>
                <a:schemeClr val="accent5"/>
              </a:solidFill>
            </a:endParaRPr>
          </a:p>
          <a:p>
            <a:pPr marL="285750" indent="-285750">
              <a:buFont typeface="Wingdings" panose="05000000000000000000" pitchFamily="2" charset="2"/>
              <a:buChar char="§"/>
            </a:pPr>
            <a:endParaRPr lang="fr-CA" sz="1600" noProof="0" dirty="0">
              <a:solidFill>
                <a:schemeClr val="accent5"/>
              </a:solidFill>
            </a:endParaRPr>
          </a:p>
          <a:p>
            <a:pPr marL="285750" indent="-285750">
              <a:buFont typeface="Arial" panose="020B0604020202020204" pitchFamily="34" charset="0"/>
              <a:buChar char="•"/>
            </a:pPr>
            <a:endParaRPr lang="fr-CA" sz="1600" noProof="0" dirty="0">
              <a:solidFill>
                <a:schemeClr val="accent5"/>
              </a:solidFill>
            </a:endParaRPr>
          </a:p>
          <a:p>
            <a:endParaRPr lang="fr-CA" sz="1800" noProof="0" dirty="0">
              <a:solidFill>
                <a:schemeClr val="accent5"/>
              </a:solidFill>
            </a:endParaRPr>
          </a:p>
        </p:txBody>
      </p:sp>
      <p:sp>
        <p:nvSpPr>
          <p:cNvPr id="12" name="TextBox 11">
            <a:extLst>
              <a:ext uri="{FF2B5EF4-FFF2-40B4-BE49-F238E27FC236}">
                <a16:creationId xmlns:a16="http://schemas.microsoft.com/office/drawing/2014/main" id="{5FBEE35E-7AF9-380F-183A-4D3A2FC65712}"/>
              </a:ext>
            </a:extLst>
          </p:cNvPr>
          <p:cNvSpPr txBox="1"/>
          <p:nvPr/>
        </p:nvSpPr>
        <p:spPr>
          <a:xfrm>
            <a:off x="5248275" y="5106810"/>
            <a:ext cx="6434965" cy="1200329"/>
          </a:xfrm>
          <a:prstGeom prst="rect">
            <a:avLst/>
          </a:prstGeom>
          <a:solidFill>
            <a:srgbClr val="E1F0F7"/>
          </a:solidFill>
        </p:spPr>
        <p:txBody>
          <a:bodyPr wrap="square" anchor="ctr">
            <a:spAutoFit/>
          </a:bodyPr>
          <a:lstStyle/>
          <a:p>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*Pour tirer des conclusions valables de vos résultats, décidez avec soin de la manière dont vous sélectionnerez les individus/groupes représentatifs de l'ensemble des employés </a:t>
            </a:r>
            <a:r>
              <a:rPr lang="fr-CA" sz="1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touchés</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Qu'il s'agisse d'une sélection aléatoire d’employés touchés ou d'individus/groupes selon des critères spécifiques (p. ex. </a:t>
            </a:r>
            <a:r>
              <a:rPr lang="fr-CA" sz="1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gestionnaires</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jeunes professionnels, etc.), il sera important d'expliquer comment ils ont été sélectionnés dans la section méthodologie de votre </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6"/>
              </a:rPr>
              <a:t>Rapport final sur l'expérience des employés</a:t>
            </a:r>
            <a:r>
              <a:rPr lang="fr-CA" sz="1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6"/>
              </a:rPr>
              <a:t> en</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6"/>
              </a:rPr>
              <a:t> milieu de travail et de votre plan d'action</a:t>
            </a:r>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11838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57986</TotalTime>
  <Words>6073</Words>
  <Application>Microsoft Office PowerPoint</Application>
  <PresentationFormat>Widescreen</PresentationFormat>
  <Paragraphs>467</Paragraphs>
  <Slides>33</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Arial Rounded MT Bold</vt:lpstr>
      <vt:lpstr>Calibri</vt:lpstr>
      <vt:lpstr>Calibri Light</vt:lpstr>
      <vt:lpstr>Georgia</vt:lpstr>
      <vt:lpstr>Wingdings</vt:lpstr>
      <vt:lpstr>1_Office Theme</vt:lpstr>
      <vt:lpstr>think-cell Slide</vt:lpstr>
      <vt:lpstr>Guide de collecte de la rétroaction des employés</vt:lpstr>
      <vt:lpstr>À propos de ce guide</vt:lpstr>
      <vt:lpstr>Contenu</vt:lpstr>
      <vt:lpstr>Collecte de la rétroaction des employés sur leur expérience - Calendrier</vt:lpstr>
      <vt:lpstr>Collecte de la rétroaction des employés sur leur expérience - Sondage rapide</vt:lpstr>
      <vt:lpstr>Collecte de la rétroaction des employés sur leur expérience - Approche recommandée</vt:lpstr>
      <vt:lpstr>Collecte des commentaires des employés sur leur expérience - Questionnaire</vt:lpstr>
      <vt:lpstr>Collecte des commentaires des employés sur leur expérience - Groupes de discussion informelle</vt:lpstr>
      <vt:lpstr>Collecte des commentaires des employés sur leur expérience - Entretiens individuels informels</vt:lpstr>
      <vt:lpstr>Collecte des commentaires des employés sur leur expérience - Observation</vt:lpstr>
      <vt:lpstr>Annexe A</vt:lpstr>
      <vt:lpstr>Exemple de questions - Questions d'information générale</vt:lpstr>
      <vt:lpstr>Exemple de questions - Programme de GdC par objectif (1 de 2)</vt:lpstr>
      <vt:lpstr>Exemple de questions – Programme de GdC par objectif (2 de 2)</vt:lpstr>
      <vt:lpstr>Exemples de questions Expérience des employés en milieu de travail - Questions générales (1 de 2)</vt:lpstr>
      <vt:lpstr>Exemples de questions Expérience des employés en milieu de travail - Questions générales (2 sur 2)</vt:lpstr>
      <vt:lpstr>Exemples de questions Expérience des employés en milieu de travail par objectif (1 sur 3)</vt:lpstr>
      <vt:lpstr>Exemples de questions Expérience des employés en milieu de travail par objectif (2 sur 3)</vt:lpstr>
      <vt:lpstr>Exemples de questions Expérience des employés en milieu de travail par objectif (3 sur 3)</vt:lpstr>
      <vt:lpstr>Annexe B</vt:lpstr>
      <vt:lpstr>Cadre des groupes de discussion informelle</vt:lpstr>
      <vt:lpstr>Annexe C</vt:lpstr>
      <vt:lpstr>Cadre des entretiens individuels informels</vt:lpstr>
      <vt:lpstr>Annexe D</vt:lpstr>
      <vt:lpstr>Cadre d'observation</vt:lpstr>
      <vt:lpstr>Modèle de tableau d'observation</vt:lpstr>
      <vt:lpstr>Annexe E</vt:lpstr>
      <vt:lpstr>Collecte de la rétroaction des employés sur leur expérience - Approche recommandée Exemple 1 - Disponibilité d'une salle de travail</vt:lpstr>
      <vt:lpstr>Collecte de la rétroaction des employés sur leur expérience - Approche recommandée Exemple 2 - Disponibilité des postes de travail</vt:lpstr>
      <vt:lpstr>Collecte de la rétroaction des employés sur leur expérience - Approche recommandée Exemple 3 - Utilisation d'une variété de points de travail</vt:lpstr>
      <vt:lpstr>Collecte de la rétroaction des employés sur leur expérience - Approche recommandée Exemple 4 - Productivité de l'équipe</vt:lpstr>
      <vt:lpstr>Annexe F</vt:lpstr>
      <vt:lpstr>Messages clés - Avantages pour les employés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docId:DE5C100B52813C28800E4109B34C0ED9</cp:keywords>
  <cp:lastModifiedBy>Genereux, Sophie (SPAC/PSPC) (elle-la / she-her)</cp:lastModifiedBy>
  <cp:revision>668</cp:revision>
  <dcterms:created xsi:type="dcterms:W3CDTF">2018-01-23T15:59:12Z</dcterms:created>
  <dcterms:modified xsi:type="dcterms:W3CDTF">2024-01-19T14:01:12Z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2023-10-13T18:46:19Z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3bb69578-f929-4476-bc36-58efd9a9a85f</vt:lpwstr>
  </property>
  <property fmtid="{D5CDD505-2E9C-101B-9397-08002B2CF9AE}" pid="8" name="MSIP_Label_834ed4f5-eae4-40c7-82be-b1cdf720a1b9_ContentBits">
    <vt:lpwstr>0</vt:lpwstr>
  </property>
</Properties>
</file>