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3" r:id="rId5"/>
    <p:sldId id="305" r:id="rId6"/>
    <p:sldId id="317" r:id="rId7"/>
    <p:sldId id="309" r:id="rId8"/>
    <p:sldId id="270" r:id="rId9"/>
  </p:sldIdLst>
  <p:sldSz cx="12192000" cy="6858000"/>
  <p:notesSz cx="7010400" cy="92964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482" userDrawn="1">
          <p15:clr>
            <a:srgbClr val="A4A3A4"/>
          </p15:clr>
        </p15:guide>
        <p15:guide id="3" orient="horz" pos="300" userDrawn="1">
          <p15:clr>
            <a:srgbClr val="A4A3A4"/>
          </p15:clr>
        </p15:guide>
        <p15:guide id="4" orient="horz" pos="572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6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INNOV" initials="I" lastIdx="5" clrIdx="6"/>
  <p:cmAuthor id="1" name="Pittman, Andrea" initials="PA" lastIdx="7" clrIdx="0"/>
  <p:cmAuthor id="2" name="Pilon, Pierre-Luc" initials="PP" lastIdx="8" clrIdx="1"/>
  <p:cmAuthor id="3" name="Murphy, Lauren" initials="ML" lastIdx="4" clrIdx="2"/>
  <p:cmAuthor id="4" name="Lawson, Jason" initials="LJ" lastIdx="48" clrIdx="3"/>
  <p:cmAuthor id="5" name="Khan, Haris" initials="KH" lastIdx="27" clrIdx="4"/>
  <p:cmAuthor id="6" name="Hardy, Elizabeth" initials="HE" lastIdx="1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9DF"/>
    <a:srgbClr val="778C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AAA12F-64EF-4476-8FB3-4B8F7571A1C4}" v="3" dt="2021-03-30T16:16:03.3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>
        <p:guide orient="horz" pos="2160"/>
        <p:guide orient="horz" pos="482"/>
        <p:guide orient="horz" pos="300"/>
        <p:guide orient="horz" pos="572"/>
        <p:guide pos="3840"/>
        <p:guide pos="6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an, Haris" userId="ed1d052a-b75c-4c3a-96d2-3def4c8784f5" providerId="ADAL" clId="{B7AAA12F-64EF-4476-8FB3-4B8F7571A1C4}"/>
    <pc:docChg chg="delSld">
      <pc:chgData name="Khan, Haris" userId="ed1d052a-b75c-4c3a-96d2-3def4c8784f5" providerId="ADAL" clId="{B7AAA12F-64EF-4476-8FB3-4B8F7571A1C4}" dt="2021-03-30T16:15:59.883" v="7" actId="47"/>
      <pc:docMkLst>
        <pc:docMk/>
      </pc:docMkLst>
      <pc:sldChg chg="del">
        <pc:chgData name="Khan, Haris" userId="ed1d052a-b75c-4c3a-96d2-3def4c8784f5" providerId="ADAL" clId="{B7AAA12F-64EF-4476-8FB3-4B8F7571A1C4}" dt="2021-03-30T16:15:59.168" v="6" actId="47"/>
        <pc:sldMkLst>
          <pc:docMk/>
          <pc:sldMk cId="2229129835" sldId="298"/>
        </pc:sldMkLst>
      </pc:sldChg>
      <pc:sldChg chg="del">
        <pc:chgData name="Khan, Haris" userId="ed1d052a-b75c-4c3a-96d2-3def4c8784f5" providerId="ADAL" clId="{B7AAA12F-64EF-4476-8FB3-4B8F7571A1C4}" dt="2021-03-30T16:15:32.110" v="1" actId="47"/>
        <pc:sldMkLst>
          <pc:docMk/>
          <pc:sldMk cId="3182694635" sldId="300"/>
        </pc:sldMkLst>
      </pc:sldChg>
      <pc:sldChg chg="del">
        <pc:chgData name="Khan, Haris" userId="ed1d052a-b75c-4c3a-96d2-3def4c8784f5" providerId="ADAL" clId="{B7AAA12F-64EF-4476-8FB3-4B8F7571A1C4}" dt="2021-03-30T16:15:33.499" v="2" actId="47"/>
        <pc:sldMkLst>
          <pc:docMk/>
          <pc:sldMk cId="978987044" sldId="302"/>
        </pc:sldMkLst>
      </pc:sldChg>
      <pc:sldChg chg="del">
        <pc:chgData name="Khan, Haris" userId="ed1d052a-b75c-4c3a-96d2-3def4c8784f5" providerId="ADAL" clId="{B7AAA12F-64EF-4476-8FB3-4B8F7571A1C4}" dt="2021-03-30T16:15:39.504" v="3" actId="47"/>
        <pc:sldMkLst>
          <pc:docMk/>
          <pc:sldMk cId="3648997764" sldId="303"/>
        </pc:sldMkLst>
      </pc:sldChg>
      <pc:sldChg chg="del">
        <pc:chgData name="Khan, Haris" userId="ed1d052a-b75c-4c3a-96d2-3def4c8784f5" providerId="ADAL" clId="{B7AAA12F-64EF-4476-8FB3-4B8F7571A1C4}" dt="2021-03-30T16:15:31.094" v="0" actId="47"/>
        <pc:sldMkLst>
          <pc:docMk/>
          <pc:sldMk cId="3163500100" sldId="307"/>
        </pc:sldMkLst>
      </pc:sldChg>
      <pc:sldChg chg="del">
        <pc:chgData name="Khan, Haris" userId="ed1d052a-b75c-4c3a-96d2-3def4c8784f5" providerId="ADAL" clId="{B7AAA12F-64EF-4476-8FB3-4B8F7571A1C4}" dt="2021-03-30T16:15:47.191" v="4" actId="47"/>
        <pc:sldMkLst>
          <pc:docMk/>
          <pc:sldMk cId="486021230" sldId="308"/>
        </pc:sldMkLst>
      </pc:sldChg>
      <pc:sldChg chg="del">
        <pc:chgData name="Khan, Haris" userId="ed1d052a-b75c-4c3a-96d2-3def4c8784f5" providerId="ADAL" clId="{B7AAA12F-64EF-4476-8FB3-4B8F7571A1C4}" dt="2021-03-30T16:15:59.883" v="7" actId="47"/>
        <pc:sldMkLst>
          <pc:docMk/>
          <pc:sldMk cId="3577278426" sldId="318"/>
        </pc:sldMkLst>
      </pc:sldChg>
      <pc:sldChg chg="del">
        <pc:chgData name="Khan, Haris" userId="ed1d052a-b75c-4c3a-96d2-3def4c8784f5" providerId="ADAL" clId="{B7AAA12F-64EF-4476-8FB3-4B8F7571A1C4}" dt="2021-03-30T16:15:53.160" v="5" actId="47"/>
        <pc:sldMkLst>
          <pc:docMk/>
          <pc:sldMk cId="970859206" sldId="31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056gc-my.sharepoint.com/personal/hkhan_tbs-sct_gc_ca/Documents/ETMSTrialDat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971318636514247E-2"/>
          <c:y val="4.9687136043539054E-2"/>
          <c:w val="0.93462211801616835"/>
          <c:h val="0.72312262678281647"/>
        </c:manualLayout>
      </c:layout>
      <c:lineChart>
        <c:grouping val="standard"/>
        <c:varyColors val="0"/>
        <c:ser>
          <c:idx val="0"/>
          <c:order val="0"/>
          <c:tx>
            <c:strRef>
              <c:f>'Clikcthrough Chart'!$B$31</c:f>
              <c:strCache>
                <c:ptCount val="1"/>
                <c:pt idx="0">
                  <c:v>Directives – DPRH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'Clikcthrough Chart'!$A$33:$A$59</c:f>
              <c:numCache>
                <c:formatCode>d\-mmm</c:formatCode>
                <c:ptCount val="27"/>
                <c:pt idx="0">
                  <c:v>44492</c:v>
                </c:pt>
                <c:pt idx="1">
                  <c:v>44493</c:v>
                </c:pt>
                <c:pt idx="2">
                  <c:v>44494</c:v>
                </c:pt>
                <c:pt idx="3">
                  <c:v>44495</c:v>
                </c:pt>
                <c:pt idx="4">
                  <c:v>44496</c:v>
                </c:pt>
                <c:pt idx="5">
                  <c:v>44497</c:v>
                </c:pt>
                <c:pt idx="6">
                  <c:v>44498</c:v>
                </c:pt>
                <c:pt idx="7">
                  <c:v>44499</c:v>
                </c:pt>
                <c:pt idx="8">
                  <c:v>44500</c:v>
                </c:pt>
                <c:pt idx="9">
                  <c:v>44501</c:v>
                </c:pt>
                <c:pt idx="10">
                  <c:v>44502</c:v>
                </c:pt>
                <c:pt idx="11">
                  <c:v>44503</c:v>
                </c:pt>
                <c:pt idx="12">
                  <c:v>44504</c:v>
                </c:pt>
                <c:pt idx="13">
                  <c:v>44505</c:v>
                </c:pt>
                <c:pt idx="14">
                  <c:v>44506</c:v>
                </c:pt>
                <c:pt idx="15">
                  <c:v>44507</c:v>
                </c:pt>
                <c:pt idx="16">
                  <c:v>44508</c:v>
                </c:pt>
                <c:pt idx="17">
                  <c:v>44509</c:v>
                </c:pt>
                <c:pt idx="18">
                  <c:v>44510</c:v>
                </c:pt>
                <c:pt idx="19">
                  <c:v>44511</c:v>
                </c:pt>
                <c:pt idx="20">
                  <c:v>44512</c:v>
                </c:pt>
                <c:pt idx="21">
                  <c:v>44513</c:v>
                </c:pt>
                <c:pt idx="22">
                  <c:v>44514</c:v>
                </c:pt>
                <c:pt idx="23">
                  <c:v>44515</c:v>
                </c:pt>
                <c:pt idx="24">
                  <c:v>44516</c:v>
                </c:pt>
                <c:pt idx="25">
                  <c:v>44517</c:v>
                </c:pt>
                <c:pt idx="26">
                  <c:v>44518</c:v>
                </c:pt>
              </c:numCache>
            </c:numRef>
          </c:cat>
          <c:val>
            <c:numRef>
              <c:f>'Clikcthrough Chart'!$B$33:$B$59</c:f>
              <c:numCache>
                <c:formatCode>General</c:formatCode>
                <c:ptCount val="27"/>
                <c:pt idx="0">
                  <c:v>4</c:v>
                </c:pt>
                <c:pt idx="1">
                  <c:v>2.6666666666666665</c:v>
                </c:pt>
                <c:pt idx="2">
                  <c:v>2.3333333333333335</c:v>
                </c:pt>
                <c:pt idx="3">
                  <c:v>77.666666666666671</c:v>
                </c:pt>
                <c:pt idx="4">
                  <c:v>87.666666666666671</c:v>
                </c:pt>
                <c:pt idx="5">
                  <c:v>90.666666666666671</c:v>
                </c:pt>
                <c:pt idx="6">
                  <c:v>17</c:v>
                </c:pt>
                <c:pt idx="7">
                  <c:v>9</c:v>
                </c:pt>
                <c:pt idx="8">
                  <c:v>6.333333333333333</c:v>
                </c:pt>
                <c:pt idx="9">
                  <c:v>2.6666666666666665</c:v>
                </c:pt>
                <c:pt idx="10">
                  <c:v>4</c:v>
                </c:pt>
                <c:pt idx="11">
                  <c:v>9.6666666666666661</c:v>
                </c:pt>
                <c:pt idx="12">
                  <c:v>13</c:v>
                </c:pt>
                <c:pt idx="13">
                  <c:v>14.333333333333334</c:v>
                </c:pt>
                <c:pt idx="14">
                  <c:v>9.6666666666666661</c:v>
                </c:pt>
                <c:pt idx="15">
                  <c:v>6</c:v>
                </c:pt>
                <c:pt idx="16">
                  <c:v>1.3333333333333333</c:v>
                </c:pt>
                <c:pt idx="17">
                  <c:v>1</c:v>
                </c:pt>
                <c:pt idx="18">
                  <c:v>1.3333333333333333</c:v>
                </c:pt>
                <c:pt idx="19">
                  <c:v>1.3333333333333333</c:v>
                </c:pt>
                <c:pt idx="20">
                  <c:v>2</c:v>
                </c:pt>
                <c:pt idx="21">
                  <c:v>1.6666666666666667</c:v>
                </c:pt>
                <c:pt idx="22">
                  <c:v>1.6666666666666667</c:v>
                </c:pt>
                <c:pt idx="23">
                  <c:v>0</c:v>
                </c:pt>
                <c:pt idx="24">
                  <c:v>0.66666666666666663</c:v>
                </c:pt>
                <c:pt idx="25">
                  <c:v>0.66666666666666663</c:v>
                </c:pt>
                <c:pt idx="26">
                  <c:v>0.66666666666666663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8EE4-481B-8F19-7EDB702A0607}"/>
            </c:ext>
          </c:extLst>
        </c:ser>
        <c:ser>
          <c:idx val="1"/>
          <c:order val="1"/>
          <c:tx>
            <c:strRef>
              <c:f>'Clikcthrough Chart'!$C$31</c:f>
              <c:strCache>
                <c:ptCount val="1"/>
                <c:pt idx="0">
                  <c:v>Social – DPRH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'Clikcthrough Chart'!$A$33:$A$59</c:f>
              <c:numCache>
                <c:formatCode>d\-mmm</c:formatCode>
                <c:ptCount val="27"/>
                <c:pt idx="0">
                  <c:v>44492</c:v>
                </c:pt>
                <c:pt idx="1">
                  <c:v>44493</c:v>
                </c:pt>
                <c:pt idx="2">
                  <c:v>44494</c:v>
                </c:pt>
                <c:pt idx="3">
                  <c:v>44495</c:v>
                </c:pt>
                <c:pt idx="4">
                  <c:v>44496</c:v>
                </c:pt>
                <c:pt idx="5">
                  <c:v>44497</c:v>
                </c:pt>
                <c:pt idx="6">
                  <c:v>44498</c:v>
                </c:pt>
                <c:pt idx="7">
                  <c:v>44499</c:v>
                </c:pt>
                <c:pt idx="8">
                  <c:v>44500</c:v>
                </c:pt>
                <c:pt idx="9">
                  <c:v>44501</c:v>
                </c:pt>
                <c:pt idx="10">
                  <c:v>44502</c:v>
                </c:pt>
                <c:pt idx="11">
                  <c:v>44503</c:v>
                </c:pt>
                <c:pt idx="12">
                  <c:v>44504</c:v>
                </c:pt>
                <c:pt idx="13">
                  <c:v>44505</c:v>
                </c:pt>
                <c:pt idx="14">
                  <c:v>44506</c:v>
                </c:pt>
                <c:pt idx="15">
                  <c:v>44507</c:v>
                </c:pt>
                <c:pt idx="16">
                  <c:v>44508</c:v>
                </c:pt>
                <c:pt idx="17">
                  <c:v>44509</c:v>
                </c:pt>
                <c:pt idx="18">
                  <c:v>44510</c:v>
                </c:pt>
                <c:pt idx="19">
                  <c:v>44511</c:v>
                </c:pt>
                <c:pt idx="20">
                  <c:v>44512</c:v>
                </c:pt>
                <c:pt idx="21">
                  <c:v>44513</c:v>
                </c:pt>
                <c:pt idx="22">
                  <c:v>44514</c:v>
                </c:pt>
                <c:pt idx="23">
                  <c:v>44515</c:v>
                </c:pt>
                <c:pt idx="24">
                  <c:v>44516</c:v>
                </c:pt>
                <c:pt idx="25">
                  <c:v>44517</c:v>
                </c:pt>
                <c:pt idx="26">
                  <c:v>44518</c:v>
                </c:pt>
              </c:numCache>
            </c:numRef>
          </c:cat>
          <c:val>
            <c:numRef>
              <c:f>'Clikcthrough Chart'!$C$33:$C$59</c:f>
              <c:numCache>
                <c:formatCode>0.0</c:formatCode>
                <c:ptCount val="27"/>
                <c:pt idx="0">
                  <c:v>2.5</c:v>
                </c:pt>
                <c:pt idx="1">
                  <c:v>2.5555555555555554</c:v>
                </c:pt>
                <c:pt idx="2">
                  <c:v>3</c:v>
                </c:pt>
                <c:pt idx="3">
                  <c:v>27.555555555555557</c:v>
                </c:pt>
                <c:pt idx="4">
                  <c:v>55.888888888888893</c:v>
                </c:pt>
                <c:pt idx="5">
                  <c:v>85.333333333333329</c:v>
                </c:pt>
                <c:pt idx="6">
                  <c:v>65.111111111111114</c:v>
                </c:pt>
                <c:pt idx="7">
                  <c:v>38.888888888888893</c:v>
                </c:pt>
                <c:pt idx="8">
                  <c:v>10.777777777777779</c:v>
                </c:pt>
                <c:pt idx="9">
                  <c:v>6</c:v>
                </c:pt>
                <c:pt idx="10">
                  <c:v>4.333333333333333</c:v>
                </c:pt>
                <c:pt idx="11">
                  <c:v>5.4444444444444438</c:v>
                </c:pt>
                <c:pt idx="12">
                  <c:v>8.8888888888888875</c:v>
                </c:pt>
                <c:pt idx="13">
                  <c:v>12.333333333333334</c:v>
                </c:pt>
                <c:pt idx="14">
                  <c:v>12.333333333333334</c:v>
                </c:pt>
                <c:pt idx="15">
                  <c:v>10</c:v>
                </c:pt>
                <c:pt idx="16">
                  <c:v>5.666666666666667</c:v>
                </c:pt>
                <c:pt idx="17">
                  <c:v>2.7777777777777772</c:v>
                </c:pt>
                <c:pt idx="18">
                  <c:v>1.2222222222222221</c:v>
                </c:pt>
                <c:pt idx="19">
                  <c:v>1.2222222222222221</c:v>
                </c:pt>
                <c:pt idx="20">
                  <c:v>1.5555555555555554</c:v>
                </c:pt>
                <c:pt idx="21">
                  <c:v>1.6666666666666667</c:v>
                </c:pt>
                <c:pt idx="22">
                  <c:v>1.7777777777777779</c:v>
                </c:pt>
                <c:pt idx="23">
                  <c:v>1.1111111111111112</c:v>
                </c:pt>
                <c:pt idx="24">
                  <c:v>0.77777777777777779</c:v>
                </c:pt>
                <c:pt idx="25">
                  <c:v>0.44444444444444442</c:v>
                </c:pt>
                <c:pt idx="26">
                  <c:v>0.66666666666666663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8EE4-481B-8F19-7EDB702A0607}"/>
            </c:ext>
          </c:extLst>
        </c:ser>
        <c:ser>
          <c:idx val="2"/>
          <c:order val="2"/>
          <c:tx>
            <c:strRef>
              <c:f>'Clikcthrough Chart'!$D$31</c:f>
              <c:strCache>
                <c:ptCount val="1"/>
                <c:pt idx="0">
                  <c:v>Directives – SM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'Clikcthrough Chart'!$A$33:$A$59</c:f>
              <c:numCache>
                <c:formatCode>d\-mmm</c:formatCode>
                <c:ptCount val="27"/>
                <c:pt idx="0">
                  <c:v>44492</c:v>
                </c:pt>
                <c:pt idx="1">
                  <c:v>44493</c:v>
                </c:pt>
                <c:pt idx="2">
                  <c:v>44494</c:v>
                </c:pt>
                <c:pt idx="3">
                  <c:v>44495</c:v>
                </c:pt>
                <c:pt idx="4">
                  <c:v>44496</c:v>
                </c:pt>
                <c:pt idx="5">
                  <c:v>44497</c:v>
                </c:pt>
                <c:pt idx="6">
                  <c:v>44498</c:v>
                </c:pt>
                <c:pt idx="7">
                  <c:v>44499</c:v>
                </c:pt>
                <c:pt idx="8">
                  <c:v>44500</c:v>
                </c:pt>
                <c:pt idx="9">
                  <c:v>44501</c:v>
                </c:pt>
                <c:pt idx="10">
                  <c:v>44502</c:v>
                </c:pt>
                <c:pt idx="11">
                  <c:v>44503</c:v>
                </c:pt>
                <c:pt idx="12">
                  <c:v>44504</c:v>
                </c:pt>
                <c:pt idx="13">
                  <c:v>44505</c:v>
                </c:pt>
                <c:pt idx="14">
                  <c:v>44506</c:v>
                </c:pt>
                <c:pt idx="15">
                  <c:v>44507</c:v>
                </c:pt>
                <c:pt idx="16">
                  <c:v>44508</c:v>
                </c:pt>
                <c:pt idx="17">
                  <c:v>44509</c:v>
                </c:pt>
                <c:pt idx="18">
                  <c:v>44510</c:v>
                </c:pt>
                <c:pt idx="19">
                  <c:v>44511</c:v>
                </c:pt>
                <c:pt idx="20">
                  <c:v>44512</c:v>
                </c:pt>
                <c:pt idx="21">
                  <c:v>44513</c:v>
                </c:pt>
                <c:pt idx="22">
                  <c:v>44514</c:v>
                </c:pt>
                <c:pt idx="23">
                  <c:v>44515</c:v>
                </c:pt>
                <c:pt idx="24">
                  <c:v>44516</c:v>
                </c:pt>
                <c:pt idx="25">
                  <c:v>44517</c:v>
                </c:pt>
                <c:pt idx="26">
                  <c:v>44518</c:v>
                </c:pt>
              </c:numCache>
            </c:numRef>
          </c:cat>
          <c:val>
            <c:numRef>
              <c:f>'Clikcthrough Chart'!$D$33:$D$59</c:f>
              <c:numCache>
                <c:formatCode>General</c:formatCode>
                <c:ptCount val="27"/>
                <c:pt idx="0">
                  <c:v>3.5</c:v>
                </c:pt>
                <c:pt idx="1">
                  <c:v>2.3333333333333335</c:v>
                </c:pt>
                <c:pt idx="2">
                  <c:v>2.6666666666666665</c:v>
                </c:pt>
                <c:pt idx="3">
                  <c:v>8</c:v>
                </c:pt>
                <c:pt idx="4">
                  <c:v>20</c:v>
                </c:pt>
                <c:pt idx="5">
                  <c:v>43.333333333333336</c:v>
                </c:pt>
                <c:pt idx="6">
                  <c:v>48</c:v>
                </c:pt>
                <c:pt idx="7">
                  <c:v>41.333333333333336</c:v>
                </c:pt>
                <c:pt idx="8">
                  <c:v>17.666666666666668</c:v>
                </c:pt>
                <c:pt idx="9">
                  <c:v>6.666666666666667</c:v>
                </c:pt>
                <c:pt idx="10">
                  <c:v>3.6666666666666665</c:v>
                </c:pt>
                <c:pt idx="11">
                  <c:v>21.666666666666668</c:v>
                </c:pt>
                <c:pt idx="12">
                  <c:v>25</c:v>
                </c:pt>
                <c:pt idx="13">
                  <c:v>24.333333333333332</c:v>
                </c:pt>
                <c:pt idx="14">
                  <c:v>12.333333333333334</c:v>
                </c:pt>
                <c:pt idx="15">
                  <c:v>7.666666666666667</c:v>
                </c:pt>
                <c:pt idx="16">
                  <c:v>6.333333333333333</c:v>
                </c:pt>
                <c:pt idx="17">
                  <c:v>23</c:v>
                </c:pt>
                <c:pt idx="18">
                  <c:v>28.333333333333332</c:v>
                </c:pt>
                <c:pt idx="19">
                  <c:v>28.333333333333332</c:v>
                </c:pt>
                <c:pt idx="20">
                  <c:v>7</c:v>
                </c:pt>
                <c:pt idx="21">
                  <c:v>2.6666666666666665</c:v>
                </c:pt>
                <c:pt idx="22">
                  <c:v>2.3333333333333335</c:v>
                </c:pt>
                <c:pt idx="23">
                  <c:v>1.6666666666666667</c:v>
                </c:pt>
                <c:pt idx="24">
                  <c:v>1.3333333333333333</c:v>
                </c:pt>
                <c:pt idx="25">
                  <c:v>1.6666666666666667</c:v>
                </c:pt>
                <c:pt idx="26">
                  <c:v>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8EE4-481B-8F19-7EDB702A0607}"/>
            </c:ext>
          </c:extLst>
        </c:ser>
        <c:ser>
          <c:idx val="3"/>
          <c:order val="3"/>
          <c:tx>
            <c:strRef>
              <c:f>'Clikcthrough Chart'!$E$31</c:f>
              <c:strCache>
                <c:ptCount val="1"/>
                <c:pt idx="0">
                  <c:v>Social – SM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'Clikcthrough Chart'!$A$33:$A$59</c:f>
              <c:numCache>
                <c:formatCode>d\-mmm</c:formatCode>
                <c:ptCount val="27"/>
                <c:pt idx="0">
                  <c:v>44492</c:v>
                </c:pt>
                <c:pt idx="1">
                  <c:v>44493</c:v>
                </c:pt>
                <c:pt idx="2">
                  <c:v>44494</c:v>
                </c:pt>
                <c:pt idx="3">
                  <c:v>44495</c:v>
                </c:pt>
                <c:pt idx="4">
                  <c:v>44496</c:v>
                </c:pt>
                <c:pt idx="5">
                  <c:v>44497</c:v>
                </c:pt>
                <c:pt idx="6">
                  <c:v>44498</c:v>
                </c:pt>
                <c:pt idx="7">
                  <c:v>44499</c:v>
                </c:pt>
                <c:pt idx="8">
                  <c:v>44500</c:v>
                </c:pt>
                <c:pt idx="9">
                  <c:v>44501</c:v>
                </c:pt>
                <c:pt idx="10">
                  <c:v>44502</c:v>
                </c:pt>
                <c:pt idx="11">
                  <c:v>44503</c:v>
                </c:pt>
                <c:pt idx="12">
                  <c:v>44504</c:v>
                </c:pt>
                <c:pt idx="13">
                  <c:v>44505</c:v>
                </c:pt>
                <c:pt idx="14">
                  <c:v>44506</c:v>
                </c:pt>
                <c:pt idx="15">
                  <c:v>44507</c:v>
                </c:pt>
                <c:pt idx="16">
                  <c:v>44508</c:v>
                </c:pt>
                <c:pt idx="17">
                  <c:v>44509</c:v>
                </c:pt>
                <c:pt idx="18">
                  <c:v>44510</c:v>
                </c:pt>
                <c:pt idx="19">
                  <c:v>44511</c:v>
                </c:pt>
                <c:pt idx="20">
                  <c:v>44512</c:v>
                </c:pt>
                <c:pt idx="21">
                  <c:v>44513</c:v>
                </c:pt>
                <c:pt idx="22">
                  <c:v>44514</c:v>
                </c:pt>
                <c:pt idx="23">
                  <c:v>44515</c:v>
                </c:pt>
                <c:pt idx="24">
                  <c:v>44516</c:v>
                </c:pt>
                <c:pt idx="25">
                  <c:v>44517</c:v>
                </c:pt>
                <c:pt idx="26">
                  <c:v>44518</c:v>
                </c:pt>
              </c:numCache>
            </c:numRef>
          </c:cat>
          <c:val>
            <c:numRef>
              <c:f>'Clikcthrough Chart'!$E$33:$E$59</c:f>
              <c:numCache>
                <c:formatCode>General</c:formatCode>
                <c:ptCount val="27"/>
                <c:pt idx="0">
                  <c:v>3.5</c:v>
                </c:pt>
                <c:pt idx="1">
                  <c:v>2.3333333333333335</c:v>
                </c:pt>
                <c:pt idx="2">
                  <c:v>2</c:v>
                </c:pt>
                <c:pt idx="3">
                  <c:v>5.333333333333333</c:v>
                </c:pt>
                <c:pt idx="4">
                  <c:v>12.666666666666666</c:v>
                </c:pt>
                <c:pt idx="5">
                  <c:v>14</c:v>
                </c:pt>
                <c:pt idx="6">
                  <c:v>9</c:v>
                </c:pt>
                <c:pt idx="7">
                  <c:v>3.3333333333333335</c:v>
                </c:pt>
                <c:pt idx="8">
                  <c:v>2</c:v>
                </c:pt>
                <c:pt idx="9">
                  <c:v>1.6666666666666667</c:v>
                </c:pt>
                <c:pt idx="10">
                  <c:v>1.6666666666666667</c:v>
                </c:pt>
                <c:pt idx="11">
                  <c:v>2.6666666666666665</c:v>
                </c:pt>
                <c:pt idx="12">
                  <c:v>2.6666666666666665</c:v>
                </c:pt>
                <c:pt idx="13">
                  <c:v>1.3333333333333333</c:v>
                </c:pt>
                <c:pt idx="14">
                  <c:v>10.666666666666666</c:v>
                </c:pt>
                <c:pt idx="15">
                  <c:v>10.666666666666666</c:v>
                </c:pt>
                <c:pt idx="16">
                  <c:v>10.666666666666666</c:v>
                </c:pt>
                <c:pt idx="17">
                  <c:v>2.3333333333333335</c:v>
                </c:pt>
                <c:pt idx="18">
                  <c:v>3.3333333333333335</c:v>
                </c:pt>
                <c:pt idx="19">
                  <c:v>3.6666666666666665</c:v>
                </c:pt>
                <c:pt idx="20">
                  <c:v>3</c:v>
                </c:pt>
                <c:pt idx="21">
                  <c:v>2.3333333333333335</c:v>
                </c:pt>
                <c:pt idx="22">
                  <c:v>1.6666666666666667</c:v>
                </c:pt>
                <c:pt idx="23">
                  <c:v>0.33333333333333331</c:v>
                </c:pt>
                <c:pt idx="24">
                  <c:v>0.66666666666666663</c:v>
                </c:pt>
                <c:pt idx="25">
                  <c:v>1</c:v>
                </c:pt>
                <c:pt idx="26">
                  <c:v>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8EE4-481B-8F19-7EDB702A0607}"/>
            </c:ext>
          </c:extLst>
        </c:ser>
        <c:ser>
          <c:idx val="4"/>
          <c:order val="4"/>
          <c:tx>
            <c:strRef>
              <c:f>'Clikcthrough Chart'!$F$31</c:f>
              <c:strCache>
                <c:ptCount val="1"/>
                <c:pt idx="0">
                  <c:v>Toutes les autres sources</c:v>
                </c:pt>
              </c:strCache>
            </c:strRef>
          </c:tx>
          <c:spPr>
            <a:ln w="952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'Clikcthrough Chart'!$A$33:$A$59</c:f>
              <c:numCache>
                <c:formatCode>d\-mmm</c:formatCode>
                <c:ptCount val="27"/>
                <c:pt idx="0">
                  <c:v>44492</c:v>
                </c:pt>
                <c:pt idx="1">
                  <c:v>44493</c:v>
                </c:pt>
                <c:pt idx="2">
                  <c:v>44494</c:v>
                </c:pt>
                <c:pt idx="3">
                  <c:v>44495</c:v>
                </c:pt>
                <c:pt idx="4">
                  <c:v>44496</c:v>
                </c:pt>
                <c:pt idx="5">
                  <c:v>44497</c:v>
                </c:pt>
                <c:pt idx="6">
                  <c:v>44498</c:v>
                </c:pt>
                <c:pt idx="7">
                  <c:v>44499</c:v>
                </c:pt>
                <c:pt idx="8">
                  <c:v>44500</c:v>
                </c:pt>
                <c:pt idx="9">
                  <c:v>44501</c:v>
                </c:pt>
                <c:pt idx="10">
                  <c:v>44502</c:v>
                </c:pt>
                <c:pt idx="11">
                  <c:v>44503</c:v>
                </c:pt>
                <c:pt idx="12">
                  <c:v>44504</c:v>
                </c:pt>
                <c:pt idx="13">
                  <c:v>44505</c:v>
                </c:pt>
                <c:pt idx="14">
                  <c:v>44506</c:v>
                </c:pt>
                <c:pt idx="15">
                  <c:v>44507</c:v>
                </c:pt>
                <c:pt idx="16">
                  <c:v>44508</c:v>
                </c:pt>
                <c:pt idx="17">
                  <c:v>44509</c:v>
                </c:pt>
                <c:pt idx="18">
                  <c:v>44510</c:v>
                </c:pt>
                <c:pt idx="19">
                  <c:v>44511</c:v>
                </c:pt>
                <c:pt idx="20">
                  <c:v>44512</c:v>
                </c:pt>
                <c:pt idx="21">
                  <c:v>44513</c:v>
                </c:pt>
                <c:pt idx="22">
                  <c:v>44514</c:v>
                </c:pt>
                <c:pt idx="23">
                  <c:v>44515</c:v>
                </c:pt>
                <c:pt idx="24">
                  <c:v>44516</c:v>
                </c:pt>
                <c:pt idx="25">
                  <c:v>44517</c:v>
                </c:pt>
                <c:pt idx="26">
                  <c:v>44518</c:v>
                </c:pt>
              </c:numCache>
            </c:numRef>
          </c:cat>
          <c:val>
            <c:numRef>
              <c:f>'Clikcthrough Chart'!$F$33:$F$59</c:f>
              <c:numCache>
                <c:formatCode>General</c:formatCode>
                <c:ptCount val="27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EE4-481B-8F19-7EDB702A0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99478815"/>
        <c:axId val="1750679583"/>
      </c:lineChart>
      <c:dateAx>
        <c:axId val="699478815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50679583"/>
        <c:crosses val="autoZero"/>
        <c:auto val="0"/>
        <c:lblOffset val="100"/>
        <c:baseTimeUnit val="days"/>
        <c:majorUnit val="5"/>
        <c:majorTimeUnit val="days"/>
      </c:dateAx>
      <c:valAx>
        <c:axId val="1750679583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99478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6.0130536229074331E-3"/>
          <c:y val="0.91742968018784787"/>
          <c:w val="0.98571806515514993"/>
          <c:h val="6.58873240978429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0.48144</cdr:x>
      <cdr:y>0.01866</cdr:y>
    </cdr:from>
    <cdr:to>
      <cdr:x>0.56879</cdr:x>
      <cdr:y>0.10819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3DC064D-43B0-4A27-9771-209D4619D7A3}"/>
            </a:ext>
          </a:extLst>
        </cdr:cNvPr>
        <cdr:cNvSpPr txBox="1"/>
      </cdr:nvSpPr>
      <cdr:spPr>
        <a:xfrm xmlns:a="http://schemas.openxmlformats.org/drawingml/2006/main">
          <a:off x="5421115" y="82260"/>
          <a:ext cx="983524" cy="394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CA" sz="1600">
              <a:latin typeface="Arial" panose="020B0604020202020204" pitchFamily="34" charset="0"/>
              <a:cs typeface="Arial" panose="020B0604020202020204" pitchFamily="34" charset="0"/>
            </a:rPr>
            <a:t>Date limite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2021-04-05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2021-04-05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0524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Some deputies did not send the email at all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4147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295469" y="2127982"/>
            <a:ext cx="9585011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Section title</a:t>
            </a:r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40704" y="2889262"/>
            <a:ext cx="5528733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336713" y="3104964"/>
            <a:ext cx="5512513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336715" y="4155926"/>
            <a:ext cx="4148667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9283027" y="563609"/>
            <a:ext cx="2908300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9105227" y="563609"/>
            <a:ext cx="368300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677" y="563609"/>
            <a:ext cx="9309101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103445" y="2060853"/>
            <a:ext cx="10270067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Title</a:t>
            </a:r>
            <a:endParaRPr lang="en-CA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103448" y="2708920"/>
            <a:ext cx="10273141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5" y="911010"/>
            <a:ext cx="5687644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493" y="806231"/>
            <a:ext cx="2094235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048280" y="1124744"/>
            <a:ext cx="1009544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65" y="138062"/>
            <a:ext cx="7243976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434643" y="4617630"/>
            <a:ext cx="7309764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Photo Caption</a:t>
            </a:r>
            <a:endParaRPr lang="en-CA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29205" y="1196752"/>
            <a:ext cx="73152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Click to insert a picture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2429209" y="4617137"/>
            <a:ext cx="6095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12192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Click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223593" y="841789"/>
            <a:ext cx="5968409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Click to insert a picture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841784"/>
            <a:ext cx="5982587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CA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245731" y="3413534"/>
            <a:ext cx="5736856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/>
              <a:t>Click to insert a picture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6223592" y="4637502"/>
            <a:ext cx="2895445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/>
              <a:t>Click to insert a picture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9360042" y="4637502"/>
            <a:ext cx="283196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/>
              <a:t>Click to insert a picture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982587" y="4637502"/>
            <a:ext cx="241004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5982587" y="841789"/>
            <a:ext cx="241004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4727" y="3413534"/>
            <a:ext cx="241004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737600" y="6356355"/>
            <a:ext cx="28448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9119039" y="4637496"/>
            <a:ext cx="241004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88568" y="728700"/>
            <a:ext cx="23042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/>
              <a:t>This is</a:t>
            </a:r>
            <a:r>
              <a:rPr lang="en-CA" sz="1200" baseline="0"/>
              <a:t> the sample</a:t>
            </a:r>
            <a:br>
              <a:rPr lang="en-CA" sz="1200" baseline="0"/>
            </a:br>
            <a:r>
              <a:rPr lang="en-CA" sz="1200" baseline="0"/>
              <a:t>icon page.</a:t>
            </a:r>
          </a:p>
          <a:p>
            <a:endParaRPr lang="en-CA" sz="1200"/>
          </a:p>
          <a:p>
            <a:r>
              <a:rPr lang="en-CA" sz="1200"/>
              <a:t>It features a </a:t>
            </a:r>
            <a:r>
              <a:rPr lang="en-CA" sz="1200" baseline="0"/>
              <a:t/>
            </a:r>
            <a:br>
              <a:rPr lang="en-CA" sz="1200" baseline="0"/>
            </a:br>
            <a:r>
              <a:rPr lang="en-CA" sz="1200" baseline="0"/>
              <a:t>selection of symbols</a:t>
            </a:r>
            <a:br>
              <a:rPr lang="en-CA" sz="1200" baseline="0"/>
            </a:br>
            <a:r>
              <a:rPr lang="en-CA" sz="1200" baseline="0"/>
              <a:t>for use in your presentation.</a:t>
            </a:r>
          </a:p>
          <a:p>
            <a:endParaRPr lang="en-CA" sz="1200" baseline="0"/>
          </a:p>
          <a:p>
            <a:r>
              <a:rPr lang="en-CA" sz="1200" baseline="0"/>
              <a:t>To use a particular symbol, simply go to the </a:t>
            </a:r>
            <a:r>
              <a:rPr lang="en-CA" sz="1200" b="1" baseline="0"/>
              <a:t>(1) View </a:t>
            </a:r>
            <a:r>
              <a:rPr lang="en-CA" sz="1200" baseline="0"/>
              <a:t>Tab and select </a:t>
            </a:r>
            <a:r>
              <a:rPr lang="en-CA" sz="1200" b="1" baseline="0"/>
              <a:t>Slide Master (2)</a:t>
            </a:r>
            <a:r>
              <a:rPr lang="en-CA" sz="1200" baseline="0"/>
              <a:t>. Navigate to the last layout and select the icon(s) you would like to use. Copy them, return to </a:t>
            </a:r>
            <a:r>
              <a:rPr lang="en-CA" sz="1200" b="1" baseline="0"/>
              <a:t>(3) Normal</a:t>
            </a:r>
            <a:r>
              <a:rPr lang="en-CA" sz="1200" baseline="0"/>
              <a:t> view and paste them on the correct slide. Change the colour by choosing a new shape fill if you wish.</a:t>
            </a:r>
            <a:endParaRPr lang="en-CA" sz="120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17" y="5090395"/>
            <a:ext cx="9940377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7135578" y="5109419"/>
            <a:ext cx="543951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800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800" b="1">
                  <a:solidFill>
                    <a:schemeClr val="bg2"/>
                  </a:solidFill>
                </a:rPr>
                <a:t>1</a:t>
              </a: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3266173" y="5437291"/>
            <a:ext cx="543951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800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800" b="1">
                  <a:solidFill>
                    <a:schemeClr val="bg2"/>
                  </a:solidFill>
                </a:rPr>
                <a:t>2</a:t>
              </a: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497566" y="5821810"/>
            <a:ext cx="543951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800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800" b="1">
                  <a:solidFill>
                    <a:schemeClr val="bg2"/>
                  </a:solidFill>
                </a:rPr>
                <a:t>3</a:t>
              </a: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6432551" y="654055"/>
            <a:ext cx="442384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8405288" y="2513013"/>
            <a:ext cx="370417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7143752" y="2949580"/>
            <a:ext cx="194733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7065433" y="3125788"/>
            <a:ext cx="3556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7029452" y="2998793"/>
            <a:ext cx="423333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6989233" y="739775"/>
            <a:ext cx="43180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5659968" y="758825"/>
            <a:ext cx="575733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3898900" y="1303338"/>
            <a:ext cx="391584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4599521" y="692150"/>
            <a:ext cx="884767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7543803" y="2987675"/>
            <a:ext cx="469900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5731935" y="2392368"/>
            <a:ext cx="596900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8085670" y="1249368"/>
            <a:ext cx="514351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5710768" y="1782763"/>
            <a:ext cx="474133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8151288" y="3044825"/>
            <a:ext cx="613833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6426203" y="1831976"/>
            <a:ext cx="582084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7116237" y="1831977"/>
            <a:ext cx="599017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7493001" y="966788"/>
            <a:ext cx="287867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7353303" y="1319213"/>
            <a:ext cx="402167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5437717" y="1295400"/>
            <a:ext cx="3556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5545668" y="1589093"/>
            <a:ext cx="118533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3712636" y="1724025"/>
            <a:ext cx="433917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4258733" y="1724030"/>
            <a:ext cx="340784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8240184" y="1743075"/>
            <a:ext cx="626533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8528051" y="754063"/>
            <a:ext cx="366184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6608235" y="2465393"/>
            <a:ext cx="607484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6813551" y="1287468"/>
            <a:ext cx="3556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6015567" y="977905"/>
            <a:ext cx="520700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3852336" y="2655888"/>
            <a:ext cx="524933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2611970" y="1349380"/>
            <a:ext cx="309033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7909984" y="708027"/>
            <a:ext cx="484717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4542368" y="1298575"/>
            <a:ext cx="704851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849035" y="796927"/>
            <a:ext cx="683684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5789084" y="2867030"/>
            <a:ext cx="48260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5124454" y="2578105"/>
            <a:ext cx="503767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2561170" y="2184400"/>
            <a:ext cx="503767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4883153" y="1847850"/>
            <a:ext cx="704851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2504017" y="1712913"/>
            <a:ext cx="7112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3708404" y="735014"/>
            <a:ext cx="664633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4491567" y="2287593"/>
            <a:ext cx="493184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3234270" y="1492250"/>
            <a:ext cx="427567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7442204" y="2287588"/>
            <a:ext cx="776817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7281333" y="2613025"/>
            <a:ext cx="772584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6381754" y="2971805"/>
            <a:ext cx="461433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3086104" y="2006605"/>
            <a:ext cx="436033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3405719" y="2373318"/>
            <a:ext cx="226484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2446870" y="3125793"/>
            <a:ext cx="859367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4521203" y="3049588"/>
            <a:ext cx="783167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7090836" y="3405193"/>
            <a:ext cx="499533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7806268" y="3400425"/>
            <a:ext cx="499533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9829804" y="2392363"/>
            <a:ext cx="207433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3492500" y="3184530"/>
            <a:ext cx="586317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9937754" y="1839916"/>
            <a:ext cx="258233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914653" y="3602038"/>
            <a:ext cx="541867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9628720" y="2921000"/>
            <a:ext cx="474133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2482854" y="2570163"/>
            <a:ext cx="704849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3187701" y="2709863"/>
            <a:ext cx="516467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3543300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9685868" y="715967"/>
            <a:ext cx="516467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5969001" y="1414468"/>
            <a:ext cx="628651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3441701" y="4216400"/>
            <a:ext cx="719667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4430185" y="4216400"/>
            <a:ext cx="719667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9222317" y="4011618"/>
            <a:ext cx="582083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10113437" y="4003680"/>
            <a:ext cx="395817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10274300" y="4057653"/>
            <a:ext cx="12700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10164233" y="4114800"/>
            <a:ext cx="237067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10164233" y="4170368"/>
            <a:ext cx="237067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10299703" y="4254500"/>
            <a:ext cx="165100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11080751" y="3467105"/>
            <a:ext cx="747184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11231037" y="2354263"/>
            <a:ext cx="726017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2493437" y="4054480"/>
            <a:ext cx="690033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6072719" y="3852863"/>
            <a:ext cx="658284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5120217" y="3917954"/>
            <a:ext cx="730251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10490200" y="673105"/>
            <a:ext cx="891117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8640235" y="3473450"/>
            <a:ext cx="455084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11374968" y="4313238"/>
            <a:ext cx="550333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8276169" y="3949700"/>
            <a:ext cx="704851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5882220" y="4157663"/>
            <a:ext cx="611717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10947400" y="3883030"/>
            <a:ext cx="433917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10073219" y="1314455"/>
            <a:ext cx="560916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7626350" y="4003680"/>
            <a:ext cx="603251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8136468" y="4254500"/>
            <a:ext cx="42333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10149420" y="2349500"/>
            <a:ext cx="499533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11309353" y="1017593"/>
            <a:ext cx="694267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4686303" y="3575055"/>
            <a:ext cx="556684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5325536" y="3257550"/>
            <a:ext cx="230717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10310284" y="3551243"/>
            <a:ext cx="4572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11267021" y="1758950"/>
            <a:ext cx="690033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3704170" y="3644900"/>
            <a:ext cx="853017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3960288" y="3860800"/>
            <a:ext cx="319617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5782737" y="3381376"/>
            <a:ext cx="649817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10231970" y="2925768"/>
            <a:ext cx="808567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10447867" y="1778000"/>
            <a:ext cx="632884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8970437" y="1284293"/>
            <a:ext cx="783167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6997703" y="3883026"/>
            <a:ext cx="412751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6720421" y="4292605"/>
            <a:ext cx="294217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9017000" y="1933580"/>
            <a:ext cx="546101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9207501" y="3378205"/>
            <a:ext cx="603251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8955617" y="2667005"/>
            <a:ext cx="556683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8940803" y="781050"/>
            <a:ext cx="626535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800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2" name="hr"/>
          <p:cNvSpPr txBox="1"/>
          <p:nvPr userDrawn="1"/>
        </p:nvSpPr>
        <p:spPr>
          <a:xfrm>
            <a:off x="0" y="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endParaRPr lang="en-CA" sz="850" b="0" i="0" u="none" baseline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MSIPCMContentMarking" descr="{&quot;HashCode&quot;:-1880398799,&quot;Placement&quot;:&quot;Header&quot;}">
            <a:extLst>
              <a:ext uri="{FF2B5EF4-FFF2-40B4-BE49-F238E27FC236}">
                <a16:creationId xmlns:a16="http://schemas.microsoft.com/office/drawing/2014/main" id="{998C0F12-DC8C-4915-8975-F1EEDEEB36D5}"/>
              </a:ext>
            </a:extLst>
          </p:cNvPr>
          <p:cNvSpPr txBox="1"/>
          <p:nvPr userDrawn="1"/>
        </p:nvSpPr>
        <p:spPr>
          <a:xfrm>
            <a:off x="9429045" y="0"/>
            <a:ext cx="2762954" cy="280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CA" sz="1200">
                <a:solidFill>
                  <a:srgbClr val="000000"/>
                </a:solidFill>
                <a:latin typeface="Arial" panose="020B0604020202020204" pitchFamily="34" charset="0"/>
              </a:rPr>
              <a:t>UNCLASSIFIED / NON CLASSIFIÉ</a:t>
            </a: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371" y="3817616"/>
            <a:ext cx="10820373" cy="613891"/>
          </a:xfrm>
        </p:spPr>
        <p:txBody>
          <a:bodyPr>
            <a:normAutofit fontScale="90000"/>
          </a:bodyPr>
          <a:lstStyle/>
          <a:p>
            <a:r>
              <a:rPr lang="fr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Déclaration volontaire pour la gestion des talents des cadres supérieurs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43371" y="4764022"/>
            <a:ext cx="10958919" cy="720080"/>
          </a:xfrm>
        </p:spPr>
        <p:txBody>
          <a:bodyPr/>
          <a:lstStyle/>
          <a:p>
            <a:r>
              <a:rPr lang="fr-CA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de l’essai sur l’introspection comportementale </a:t>
            </a:r>
          </a:p>
          <a:p>
            <a:r>
              <a:rPr lang="fr-CA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produit du Projet de modernisation de la déclaration volontaire</a:t>
            </a:r>
          </a:p>
          <a:p>
            <a:r>
              <a:rPr lang="fr-CA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Secteur de la recherche, de la planification et du renouvellement, Bureau du dirigeant principal des ressources humaines (BDPRH)</a:t>
            </a:r>
          </a:p>
          <a:p>
            <a:r>
              <a:rPr lang="fr-CA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Avril 2021</a:t>
            </a:r>
          </a:p>
          <a:p>
            <a:r>
              <a:rPr lang="fr-CA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10B709-5736-4D72-80E7-DC00FA8C7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7410"/>
            <a:ext cx="12235804" cy="1158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8719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20F4D6-FEBC-41FD-9E43-774475EB7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1021" y="6567905"/>
            <a:ext cx="28448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2</a:t>
            </a:fld>
            <a:endParaRPr lang="en-CA" smtClean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85EE159D-2D08-49F7-B0AC-CA12E219F92C}"/>
              </a:ext>
            </a:extLst>
          </p:cNvPr>
          <p:cNvSpPr txBox="1">
            <a:spLocks/>
          </p:cNvSpPr>
          <p:nvPr/>
        </p:nvSpPr>
        <p:spPr>
          <a:xfrm>
            <a:off x="435559" y="131238"/>
            <a:ext cx="7243976" cy="87867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457200" indent="-457200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en-CA"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18D924E-5F4A-40CE-9559-B79A14B6666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36897" y="979026"/>
            <a:ext cx="11712987" cy="824905"/>
          </a:xfrm>
        </p:spPr>
        <p:txBody>
          <a:bodyPr>
            <a:normAutofit fontScale="92500" lnSpcReduction="20000"/>
          </a:bodyPr>
          <a:lstStyle/>
          <a:p>
            <a:r>
              <a:rPr lang="fr-C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L’objet de l’essai d’introspection comportementale était de vérifier deux principes clés de la science comportementale 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L’incidence du messager</a:t>
            </a:r>
            <a:r>
              <a:rPr lang="fr-C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Les personnes réagissent différemment aux messages en fonction de l’identité de l’expéditeur.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normes sociales</a:t>
            </a:r>
            <a:r>
              <a:rPr lang="fr-C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Les personnes sont plus susceptibles de prendre des mesures si elles savent que plusieurs de leurs pairs prennent également des mesures.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ministères ont été répartis au hasard dans l’un des cinq groupes suivants :  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D6A451E-F89A-4827-BDC0-A75223E4B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98" y="131238"/>
            <a:ext cx="7243976" cy="878670"/>
          </a:xfrm>
        </p:spPr>
        <p:txBody>
          <a:bodyPr/>
          <a:lstStyle/>
          <a:p>
            <a:r>
              <a:rPr lang="fr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Aperçu des résultats de l’essai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BE842C3-E63E-4657-B079-4AF4D591B32A}"/>
              </a:ext>
            </a:extLst>
          </p:cNvPr>
          <p:cNvSpPr txBox="1">
            <a:spLocks/>
          </p:cNvSpPr>
          <p:nvPr/>
        </p:nvSpPr>
        <p:spPr>
          <a:xfrm>
            <a:off x="282446" y="4895212"/>
            <a:ext cx="11367272" cy="87867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rgbClr val="004D7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4D7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D7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rgbClr val="004D7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0" indent="1255713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rgbClr val="004D7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US" sz="17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17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3">
            <a:extLst>
              <a:ext uri="{FF2B5EF4-FFF2-40B4-BE49-F238E27FC236}">
                <a16:creationId xmlns:a16="http://schemas.microsoft.com/office/drawing/2014/main" id="{091F3D3D-7587-4AFA-87E7-BDF26C125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805608"/>
              </p:ext>
            </p:extLst>
          </p:nvPr>
        </p:nvGraphicFramePr>
        <p:xfrm>
          <a:off x="308760" y="1793972"/>
          <a:ext cx="11712989" cy="4941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911">
                  <a:extLst>
                    <a:ext uri="{9D8B030D-6E8A-4147-A177-3AD203B41FA5}">
                      <a16:colId xmlns:a16="http://schemas.microsoft.com/office/drawing/2014/main" val="1956148843"/>
                    </a:ext>
                  </a:extLst>
                </a:gridCol>
                <a:gridCol w="1086416">
                  <a:extLst>
                    <a:ext uri="{9D8B030D-6E8A-4147-A177-3AD203B41FA5}">
                      <a16:colId xmlns:a16="http://schemas.microsoft.com/office/drawing/2014/main" val="51789321"/>
                    </a:ext>
                  </a:extLst>
                </a:gridCol>
                <a:gridCol w="1837854">
                  <a:extLst>
                    <a:ext uri="{9D8B030D-6E8A-4147-A177-3AD203B41FA5}">
                      <a16:colId xmlns:a16="http://schemas.microsoft.com/office/drawing/2014/main" val="1293366483"/>
                    </a:ext>
                  </a:extLst>
                </a:gridCol>
                <a:gridCol w="5151421">
                  <a:extLst>
                    <a:ext uri="{9D8B030D-6E8A-4147-A177-3AD203B41FA5}">
                      <a16:colId xmlns:a16="http://schemas.microsoft.com/office/drawing/2014/main" val="768732546"/>
                    </a:ext>
                  </a:extLst>
                </a:gridCol>
                <a:gridCol w="896293">
                  <a:extLst>
                    <a:ext uri="{9D8B030D-6E8A-4147-A177-3AD203B41FA5}">
                      <a16:colId xmlns:a16="http://schemas.microsoft.com/office/drawing/2014/main" val="3450177821"/>
                    </a:ext>
                  </a:extLst>
                </a:gridCol>
                <a:gridCol w="904094">
                  <a:extLst>
                    <a:ext uri="{9D8B030D-6E8A-4147-A177-3AD203B41FA5}">
                      <a16:colId xmlns:a16="http://schemas.microsoft.com/office/drawing/2014/main" val="2216519207"/>
                    </a:ext>
                  </a:extLst>
                </a:gridCol>
              </a:tblGrid>
              <a:tr h="454255">
                <a:tc>
                  <a:txBody>
                    <a:bodyPr/>
                    <a:lstStyle/>
                    <a:p>
                      <a:pPr algn="l"/>
                      <a:r>
                        <a:rPr lang="fr-CA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Groupe expérimental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Expéditeur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Ligne d’objet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 du courriel d’intervention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Plus grands ministères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Taille de l’échantillon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76378"/>
                  </a:ext>
                </a:extLst>
              </a:tr>
              <a:tr h="272553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fr-CA" sz="1200" i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Contrôle</a:t>
                      </a:r>
                      <a:r>
                        <a:rPr lang="fr-CA" sz="1200" i="0" u="none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i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EDSC, ECCC, ACIA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1 213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117048"/>
                  </a:ext>
                </a:extLst>
              </a:tr>
              <a:tr h="817659">
                <a:tc>
                  <a:txBody>
                    <a:bodyPr/>
                    <a:lstStyle/>
                    <a:p>
                      <a:r>
                        <a:rPr lang="fr-C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Directives – DPRH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Nancy </a:t>
                      </a:r>
                      <a:r>
                        <a:rPr lang="fr-CA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fr-CA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CA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Chahwan</a:t>
                      </a:r>
                      <a:endParaRPr lang="fr-CA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suivi : Déclaration volontaire dans le SGTCS avant le 5 novembre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Invitation à remplir le formulaire de déclaration volontaire dans le SGTCS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Lien vers le SGTCS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limite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Énoncé </a:t>
                      </a:r>
                      <a:r>
                        <a:rPr lang="fr-CA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 l’importance </a:t>
                      </a:r>
                      <a:r>
                        <a:rPr lang="fr-CA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fr-CA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faire une déclaration </a:t>
                      </a:r>
                      <a:r>
                        <a:rPr lang="fr-CA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volontaire </a:t>
                      </a:r>
                      <a:r>
                        <a:rPr lang="fr-CA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 </a:t>
                      </a:r>
                      <a:r>
                        <a:rPr lang="fr-CA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dirigeant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SPC, RCAANC, SCC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1 015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60668"/>
                  </a:ext>
                </a:extLst>
              </a:tr>
              <a:tr h="999361">
                <a:tc>
                  <a:txBody>
                    <a:bodyPr/>
                    <a:lstStyle/>
                    <a:p>
                      <a:r>
                        <a:rPr lang="fr-CA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Avantage social – DPRH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Nancy </a:t>
                      </a:r>
                      <a:r>
                        <a:rPr lang="fr-CA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fr-CA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CA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Chahwan</a:t>
                      </a:r>
                      <a:endParaRPr lang="fr-CA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Faites comme vos collègues du groupe EX et remplissez le formulaire de déclaration volontaire.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Invitation à remplir le formulaire de déclaration volontaire dans le SGTCS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0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Énoncé relatif aux normes sociales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Lien vers le SGTCS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limite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Énoncé sur l’importance de faire une déclaration volontaire comme dirigeant</a:t>
                      </a:r>
                      <a:endParaRPr lang="fr-CA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SPAC, MJ, ASFC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1 161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638741"/>
                  </a:ext>
                </a:extLst>
              </a:tr>
              <a:tr h="817659">
                <a:tc>
                  <a:txBody>
                    <a:bodyPr/>
                    <a:lstStyle/>
                    <a:p>
                      <a:r>
                        <a:rPr lang="fr-CA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Directives – SM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Administrateur général 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suivi : Déclaration volontaire dans le SGTCS avant le 5 novembre</a:t>
                      </a:r>
                    </a:p>
                    <a:p>
                      <a:endParaRPr lang="en-CA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Invitation à remplir le formulaire de déclaration volontaire dans le SGTCS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Lien vers le SGTCS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limite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Énoncé sur l’importance de faire une déclaration volontaire comme dirigeant</a:t>
                      </a:r>
                      <a:endParaRPr lang="fr-CA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MPO, SCT, MDN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1 025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737092"/>
                  </a:ext>
                </a:extLst>
              </a:tr>
              <a:tr h="999361">
                <a:tc>
                  <a:txBody>
                    <a:bodyPr/>
                    <a:lstStyle/>
                    <a:p>
                      <a:r>
                        <a:rPr lang="fr-CA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Avantage social – SM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Administrateur général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Faites comme vos collègues du groupe EX et remplissez le formulaire de déclaration volontaire.</a:t>
                      </a:r>
                    </a:p>
                    <a:p>
                      <a:endParaRPr lang="en-CA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Invitation à remplir le formulaire de déclaration volontaire dans le SGTCS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Lien vers le SGTCS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Énoncé relatif aux normes sociales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limite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Énoncé sur l’importance de faire une déclaration volontaire comme dirigeant</a:t>
                      </a:r>
                      <a:endParaRPr lang="fr-CA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AMC, ARC, ISDE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1 284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470821"/>
                  </a:ext>
                </a:extLst>
              </a:tr>
              <a:tr h="272553">
                <a:tc>
                  <a:txBody>
                    <a:bodyPr/>
                    <a:lstStyle/>
                    <a:p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Échantillon total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5 698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163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14719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EE562E3D-7DDC-4A3F-8129-570A7FDC7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748386"/>
              </p:ext>
            </p:extLst>
          </p:nvPr>
        </p:nvGraphicFramePr>
        <p:xfrm>
          <a:off x="260106" y="2057400"/>
          <a:ext cx="11260169" cy="456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337E5FB-9826-4646-A9D6-D36B95F09E5F}"/>
              </a:ext>
            </a:extLst>
          </p:cNvPr>
          <p:cNvCxnSpPr>
            <a:cxnSpLocks/>
          </p:cNvCxnSpPr>
          <p:nvPr/>
        </p:nvCxnSpPr>
        <p:spPr>
          <a:xfrm flipV="1">
            <a:off x="6124995" y="2429358"/>
            <a:ext cx="0" cy="3057042"/>
          </a:xfrm>
          <a:prstGeom prst="line">
            <a:avLst/>
          </a:prstGeom>
          <a:ln w="28575">
            <a:solidFill>
              <a:schemeClr val="accent1">
                <a:alpha val="59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486538" y="6305983"/>
            <a:ext cx="1445356" cy="318943"/>
          </a:xfrm>
        </p:spPr>
        <p:txBody>
          <a:bodyPr/>
          <a:lstStyle/>
          <a:p>
            <a:fld id="{32D4B517-E49B-41B6-9DBC-23634E0F1CDC}" type="slidenum">
              <a:rPr lang="en-CA" sz="11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CA" sz="11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139" y="152636"/>
            <a:ext cx="7243976" cy="878670"/>
          </a:xfrm>
        </p:spPr>
        <p:txBody>
          <a:bodyPr/>
          <a:lstStyle/>
          <a:p>
            <a:r>
              <a:rPr lang="fr-CA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DC8E5B-8579-4465-8680-6EA078203DF5}"/>
              </a:ext>
            </a:extLst>
          </p:cNvPr>
          <p:cNvSpPr/>
          <p:nvPr/>
        </p:nvSpPr>
        <p:spPr>
          <a:xfrm>
            <a:off x="194139" y="1031306"/>
            <a:ext cx="116173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graphique ci-dessous présente la moyenne mobile sur trois jours de clics quotidiens pour chacun des groupes expérimentaux dans le cadre de l’essai : </a:t>
            </a:r>
          </a:p>
        </p:txBody>
      </p:sp>
    </p:spTree>
    <p:extLst>
      <p:ext uri="{BB962C8B-B14F-4D97-AF65-F5344CB8AC3E}">
        <p14:creationId xmlns:p14="http://schemas.microsoft.com/office/powerpoint/2010/main" val="306509253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20F4D6-FEBC-41FD-9E43-774475EB7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1021" y="6567905"/>
            <a:ext cx="28448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4</a:t>
            </a:fld>
            <a:endParaRPr lang="en-CA" smtClean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85EE159D-2D08-49F7-B0AC-CA12E219F92C}"/>
              </a:ext>
            </a:extLst>
          </p:cNvPr>
          <p:cNvSpPr txBox="1">
            <a:spLocks/>
          </p:cNvSpPr>
          <p:nvPr/>
        </p:nvSpPr>
        <p:spPr>
          <a:xfrm>
            <a:off x="435559" y="131238"/>
            <a:ext cx="7243976" cy="87867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457200" indent="-457200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en-CA"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D6A451E-F89A-4827-BDC0-A75223E4B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98" y="131238"/>
            <a:ext cx="7243976" cy="878670"/>
          </a:xfrm>
        </p:spPr>
        <p:txBody>
          <a:bodyPr/>
          <a:lstStyle/>
          <a:p>
            <a:r>
              <a:rPr lang="fr-CA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constatations :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06C6A44-FD59-4E97-923E-3DAF9B8A63A5}"/>
              </a:ext>
            </a:extLst>
          </p:cNvPr>
          <p:cNvGrpSpPr/>
          <p:nvPr/>
        </p:nvGrpSpPr>
        <p:grpSpPr>
          <a:xfrm>
            <a:off x="-6445" y="1652122"/>
            <a:ext cx="1556547" cy="659871"/>
            <a:chOff x="-6445" y="1652122"/>
            <a:chExt cx="1556547" cy="65987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8BDA67B-A265-4224-BE2D-4474CC881C93}"/>
                </a:ext>
              </a:extLst>
            </p:cNvPr>
            <p:cNvSpPr/>
            <p:nvPr/>
          </p:nvSpPr>
          <p:spPr>
            <a:xfrm>
              <a:off x="-6445" y="1657577"/>
              <a:ext cx="1305809" cy="65441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0304078-D53C-4C2C-8185-1E2B91E9768E}"/>
                </a:ext>
              </a:extLst>
            </p:cNvPr>
            <p:cNvSpPr/>
            <p:nvPr/>
          </p:nvSpPr>
          <p:spPr>
            <a:xfrm>
              <a:off x="829499" y="1652122"/>
              <a:ext cx="720603" cy="659871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r-CA" b="1">
                  <a:latin typeface="Arial"/>
                  <a:cs typeface="Calibri"/>
                </a:rPr>
                <a:t>01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966446A6-0FFE-4A8C-B953-3E8070930EAE}"/>
              </a:ext>
            </a:extLst>
          </p:cNvPr>
          <p:cNvSpPr/>
          <p:nvPr/>
        </p:nvSpPr>
        <p:spPr>
          <a:xfrm>
            <a:off x="1550102" y="1671355"/>
            <a:ext cx="10015629" cy="1054825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rPr lang="fr-CA">
                <a:latin typeface="Arial" panose="020B0604020202020204" pitchFamily="34" charset="0"/>
                <a:cs typeface="Arial" panose="020B0604020202020204" pitchFamily="34" charset="0"/>
              </a:rPr>
              <a:t>L’efficacité des messages de directives claires et à caractère officiel était 220 % supérieure à celle des messages se concentrant sur les normes et les avantages sociaux.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51E9A4-FA38-4544-B557-E5C02F21EC41}"/>
              </a:ext>
            </a:extLst>
          </p:cNvPr>
          <p:cNvSpPr/>
          <p:nvPr/>
        </p:nvSpPr>
        <p:spPr>
          <a:xfrm>
            <a:off x="1562992" y="3488301"/>
            <a:ext cx="9567859" cy="1754326"/>
          </a:xfrm>
          <a:prstGeom prst="rect">
            <a:avLst/>
          </a:prstGeom>
        </p:spPr>
        <p:txBody>
          <a:bodyPr wrap="square">
            <a:normAutofit fontScale="92500" lnSpcReduction="10000"/>
          </a:bodyPr>
          <a:lstStyle/>
          <a:p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Un message provenant du DPRH était plus efficace que les messages provenant des SM 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Plus rapide</a:t>
            </a: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 : 2.1 fois plus d’EX ont pris des mesures avant la date limite lorsque le courriel provenait du DPRH.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Plus facile : </a:t>
            </a: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Le BDPRH peut exercer un contrôle direct sur le contenu des messages et le moment de l’envoi – certains ministères ont modifié le texte du courriel.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Plus efficace : </a:t>
            </a: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140 % plus d’EX ont pris des mesures après avoir reçu un message du DPRH.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AE069C8-B059-412D-937A-5C397A645BDE}"/>
              </a:ext>
            </a:extLst>
          </p:cNvPr>
          <p:cNvGrpSpPr/>
          <p:nvPr/>
        </p:nvGrpSpPr>
        <p:grpSpPr>
          <a:xfrm>
            <a:off x="6445" y="4041481"/>
            <a:ext cx="1556547" cy="659871"/>
            <a:chOff x="0" y="2770616"/>
            <a:chExt cx="1556547" cy="65987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B1C5572-9220-4F12-A197-D76DB046BF39}"/>
                </a:ext>
              </a:extLst>
            </p:cNvPr>
            <p:cNvSpPr/>
            <p:nvPr/>
          </p:nvSpPr>
          <p:spPr>
            <a:xfrm>
              <a:off x="0" y="2776071"/>
              <a:ext cx="1305809" cy="65441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8B2BA6B-2E77-4306-BA91-78B0A7A8D542}"/>
                </a:ext>
              </a:extLst>
            </p:cNvPr>
            <p:cNvSpPr/>
            <p:nvPr/>
          </p:nvSpPr>
          <p:spPr>
            <a:xfrm>
              <a:off x="835944" y="2770616"/>
              <a:ext cx="720603" cy="659871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r-CA" b="1">
                  <a:latin typeface="Arial"/>
                  <a:cs typeface="Calibri"/>
                </a:rPr>
                <a:t>03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679F821-C192-4696-8BFF-B5F8B2F7D6CD}"/>
              </a:ext>
            </a:extLst>
          </p:cNvPr>
          <p:cNvGrpSpPr/>
          <p:nvPr/>
        </p:nvGrpSpPr>
        <p:grpSpPr>
          <a:xfrm>
            <a:off x="0" y="5580612"/>
            <a:ext cx="1556547" cy="659871"/>
            <a:chOff x="-6445" y="4730384"/>
            <a:chExt cx="1556547" cy="659871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2FF29B9-F72E-4D9A-9B81-E343358C30D7}"/>
                </a:ext>
              </a:extLst>
            </p:cNvPr>
            <p:cNvSpPr/>
            <p:nvPr/>
          </p:nvSpPr>
          <p:spPr>
            <a:xfrm>
              <a:off x="-6445" y="4735839"/>
              <a:ext cx="1305809" cy="65441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7803AEC-C008-4282-B272-9D1959235056}"/>
                </a:ext>
              </a:extLst>
            </p:cNvPr>
            <p:cNvSpPr/>
            <p:nvPr/>
          </p:nvSpPr>
          <p:spPr>
            <a:xfrm>
              <a:off x="829499" y="4730384"/>
              <a:ext cx="720603" cy="659871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r-CA" b="1">
                  <a:latin typeface="Arial"/>
                  <a:cs typeface="Calibri"/>
                </a:rPr>
                <a:t>04</a:t>
              </a: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1895297A-7180-42FF-92EF-B5E5B81BF767}"/>
              </a:ext>
            </a:extLst>
          </p:cNvPr>
          <p:cNvSpPr/>
          <p:nvPr/>
        </p:nvSpPr>
        <p:spPr>
          <a:xfrm>
            <a:off x="1663703" y="5594151"/>
            <a:ext cx="10015629" cy="1054825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La communication directe est de loin la plus efficace – seulement huit utilisateurs ont cliqué sur les liens à partir d’autres sources (p. ex., bulletin de l’APEX).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8B3A1D-42F8-4FDD-9419-69D82AB6C1ED}"/>
              </a:ext>
            </a:extLst>
          </p:cNvPr>
          <p:cNvSpPr/>
          <p:nvPr/>
        </p:nvSpPr>
        <p:spPr>
          <a:xfrm>
            <a:off x="1562992" y="2779072"/>
            <a:ext cx="9567859" cy="602757"/>
          </a:xfrm>
          <a:prstGeom prst="rect">
            <a:avLst/>
          </a:prstGeom>
        </p:spPr>
        <p:txBody>
          <a:bodyPr wrap="square">
            <a:normAutofit fontScale="92500" lnSpcReduction="10000"/>
          </a:bodyPr>
          <a:lstStyle/>
          <a:p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Les messages se concentrant sur les normes sociales sont plus efficaces lorsqu’ils proviennent du DPRH plutôt que de sous-ministres.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654DF6-8C39-406B-8BAA-28E9F97F5BF1}"/>
              </a:ext>
            </a:extLst>
          </p:cNvPr>
          <p:cNvGrpSpPr/>
          <p:nvPr/>
        </p:nvGrpSpPr>
        <p:grpSpPr>
          <a:xfrm>
            <a:off x="6445" y="2721960"/>
            <a:ext cx="1556547" cy="659871"/>
            <a:chOff x="0" y="2770616"/>
            <a:chExt cx="1556547" cy="65987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39B06E1-B5A8-4C24-973D-82B147E14679}"/>
                </a:ext>
              </a:extLst>
            </p:cNvPr>
            <p:cNvSpPr/>
            <p:nvPr/>
          </p:nvSpPr>
          <p:spPr>
            <a:xfrm>
              <a:off x="0" y="2776071"/>
              <a:ext cx="1305809" cy="65441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6F003D9-9890-47BF-BDCE-BDF0BD74FDA8}"/>
                </a:ext>
              </a:extLst>
            </p:cNvPr>
            <p:cNvSpPr/>
            <p:nvPr/>
          </p:nvSpPr>
          <p:spPr>
            <a:xfrm>
              <a:off x="835944" y="2770616"/>
              <a:ext cx="720603" cy="659871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r-CA" b="1">
                  <a:latin typeface="Arial"/>
                  <a:cs typeface="Calibri"/>
                </a:rPr>
                <a:t>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760536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372" y="4617132"/>
            <a:ext cx="7702550" cy="613891"/>
          </a:xfrm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tx1"/>
                </a:solidFill>
              </a:rPr>
              <a:t>Merci!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5</a:t>
            </a:fld>
            <a:endParaRPr lang="en-CA" smtClean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10B709-5736-4D72-80E7-DC00FA8C7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2656"/>
            <a:ext cx="12192000" cy="1158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699136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Conseil du Trésor&quot;,&quot;Id&quot;:&quot;60634ec34641439960bae36d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E66422B2E7C74D84528FE034072336" ma:contentTypeVersion="7" ma:contentTypeDescription="Create a new document." ma:contentTypeScope="" ma:versionID="0387f7ec4b02b9b8771030d66da2968d">
  <xsd:schema xmlns:xsd="http://www.w3.org/2001/XMLSchema" xmlns:xs="http://www.w3.org/2001/XMLSchema" xmlns:p="http://schemas.microsoft.com/office/2006/metadata/properties" xmlns:ns3="4752038f-f205-4a92-93e8-4bbb406d0fc7" xmlns:ns4="e1eb97b2-a43d-49df-871b-28d375e78a1b" targetNamespace="http://schemas.microsoft.com/office/2006/metadata/properties" ma:root="true" ma:fieldsID="f2ca3c590afeba0ad7c7f6019f350c10" ns3:_="" ns4:_="">
    <xsd:import namespace="4752038f-f205-4a92-93e8-4bbb406d0fc7"/>
    <xsd:import namespace="e1eb97b2-a43d-49df-871b-28d375e78a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52038f-f205-4a92-93e8-4bbb406d0f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eb97b2-a43d-49df-871b-28d375e78a1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7FD5E2-F2D3-4AB6-A2A5-7D56B4A8E9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52038f-f205-4a92-93e8-4bbb406d0fc7"/>
    <ds:schemaRef ds:uri="e1eb97b2-a43d-49df-871b-28d375e78a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BE3E90-D052-4F33-BB9B-6D126081D4B9}">
  <ds:schemaRefs>
    <ds:schemaRef ds:uri="http://purl.org/dc/dcmitype/"/>
    <ds:schemaRef ds:uri="http://schemas.microsoft.com/office/infopath/2007/PartnerControls"/>
    <ds:schemaRef ds:uri="4752038f-f205-4a92-93e8-4bbb406d0fc7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e1eb97b2-a43d-49df-871b-28d375e78a1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61E23F6-18D6-495D-9B00-07C16966E7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21189</TotalTime>
  <Words>371</Words>
  <Application>Microsoft Office PowerPoint</Application>
  <PresentationFormat>Widescreen</PresentationFormat>
  <Paragraphs>87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Arial</vt:lpstr>
      <vt:lpstr>Calibri</vt:lpstr>
      <vt:lpstr>Office Theme</vt:lpstr>
      <vt:lpstr>Déclaration volontaire pour la gestion des talents des cadres supérieurs</vt:lpstr>
      <vt:lpstr>Aperçu des résultats de l’essai</vt:lpstr>
      <vt:lpstr>Résultats</vt:lpstr>
      <vt:lpstr>Principales constatations :</vt:lpstr>
      <vt:lpstr>Merci!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Iulia Ioana Mariniuc</cp:lastModifiedBy>
  <cp:revision>66</cp:revision>
  <cp:lastPrinted>2015-12-14T14:59:28Z</cp:lastPrinted>
  <dcterms:created xsi:type="dcterms:W3CDTF">2015-11-06T15:38:40Z</dcterms:created>
  <dcterms:modified xsi:type="dcterms:W3CDTF">2021-04-05T16:44:08Z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0ae614d2-e518-4ef1-a5c0-a3bc3a01a186</vt:lpwstr>
  </property>
  <property fmtid="{D5CDD505-2E9C-101B-9397-08002B2CF9AE}" pid="3" name="TBSSCTCLASSIFICATION">
    <vt:lpwstr>No Classification Selected</vt:lpwstr>
  </property>
  <property fmtid="{D5CDD505-2E9C-101B-9397-08002B2CF9AE}" pid="4" name="SECCLASS">
    <vt:lpwstr>CLASSN</vt:lpwstr>
  </property>
  <property fmtid="{D5CDD505-2E9C-101B-9397-08002B2CF9AE}" pid="5" name="MSIP_Label_3d0ca00b-3f0e-465a-aac7-1a6a22fcea40_Enabled">
    <vt:lpwstr>True</vt:lpwstr>
  </property>
  <property fmtid="{D5CDD505-2E9C-101B-9397-08002B2CF9AE}" pid="6" name="MSIP_Label_3d0ca00b-3f0e-465a-aac7-1a6a22fcea40_SiteId">
    <vt:lpwstr>6397df10-4595-4047-9c4f-03311282152b</vt:lpwstr>
  </property>
  <property fmtid="{D5CDD505-2E9C-101B-9397-08002B2CF9AE}" pid="7" name="MSIP_Label_3d0ca00b-3f0e-465a-aac7-1a6a22fcea40_Owner">
    <vt:lpwstr>HKHAN@tbs-sct.gc.ca</vt:lpwstr>
  </property>
  <property fmtid="{D5CDD505-2E9C-101B-9397-08002B2CF9AE}" pid="8" name="MSIP_Label_3d0ca00b-3f0e-465a-aac7-1a6a22fcea40_SetDate">
    <vt:lpwstr>2020-09-08T17:48:27.3389822Z</vt:lpwstr>
  </property>
  <property fmtid="{D5CDD505-2E9C-101B-9397-08002B2CF9AE}" pid="9" name="MSIP_Label_3d0ca00b-3f0e-465a-aac7-1a6a22fcea40_Name">
    <vt:lpwstr>UNCLASSIFIED</vt:lpwstr>
  </property>
  <property fmtid="{D5CDD505-2E9C-101B-9397-08002B2CF9AE}" pid="10" name="MSIP_Label_3d0ca00b-3f0e-465a-aac7-1a6a22fcea40_Application">
    <vt:lpwstr>Microsoft Azure Information Protection</vt:lpwstr>
  </property>
  <property fmtid="{D5CDD505-2E9C-101B-9397-08002B2CF9AE}" pid="11" name="MSIP_Label_3d0ca00b-3f0e-465a-aac7-1a6a22fcea40_ActionId">
    <vt:lpwstr>7a8840bd-1849-41d3-ab36-5360ceac4834</vt:lpwstr>
  </property>
  <property fmtid="{D5CDD505-2E9C-101B-9397-08002B2CF9AE}" pid="12" name="MSIP_Label_3d0ca00b-3f0e-465a-aac7-1a6a22fcea40_Extended_MSFT_Method">
    <vt:lpwstr>Manual</vt:lpwstr>
  </property>
  <property fmtid="{D5CDD505-2E9C-101B-9397-08002B2CF9AE}" pid="13" name="Sensitivity">
    <vt:lpwstr>UNCLASSIFIED</vt:lpwstr>
  </property>
  <property fmtid="{D5CDD505-2E9C-101B-9397-08002B2CF9AE}" pid="14" name="ContentTypeId">
    <vt:lpwstr>0x010100B8E66422B2E7C74D84528FE034072336</vt:lpwstr>
  </property>
</Properties>
</file>