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730" y="4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canada.ca/en/government/publicservice.html"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71e573724b_9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71e573724b_9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71de8124ba_0_6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71de8124ba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71de8124ba_0_16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71de8124ba_0_1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71de8124ba_0_20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 name="Google Shape;200;g71de8124ba_0_2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71e573724b_9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 name="Google Shape;205;g71e573724b_9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71de8124ba_0_19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1" name="Google Shape;211;g71de8124ba_0_1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71de8124ba_0_2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71de8124ba_0_2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71de8124ba_0_17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71de8124ba_0_1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71de8124ba_0_19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9" name="Google Shape;229;g71de8124ba_0_1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g71de8124ba_0_20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5" name="Google Shape;235;g71de8124ba_0_2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1adc0439e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1adc0439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71de8124ba_0_2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1" name="Google Shape;241;g71de8124ba_0_2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71e573724b_9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6" name="Google Shape;246;g71e573724b_9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71e573724b_22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2" name="Google Shape;252;g71e573724b_2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71de8124ba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71de8124b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Can we turn “Economic response” around to be from the perspective of individuals and businesses? Something like “Financial Support for Canadians and Businesses”</a:t>
            </a:r>
            <a:endParaRPr/>
          </a:p>
          <a:p>
            <a:pPr marL="0" lvl="0" indent="0" algn="l" rtl="0">
              <a:spcBef>
                <a:spcPts val="0"/>
              </a:spcBef>
              <a:spcAft>
                <a:spcPts val="0"/>
              </a:spcAft>
              <a:buNone/>
            </a:pPr>
            <a:r>
              <a:rPr lang="en" b="1"/>
              <a:t>Proposal</a:t>
            </a:r>
            <a:r>
              <a:rPr lang="en"/>
              <a:t>: Culture, history and sport could be added to the Economic response area for the time being because of the olympics and other issues in the culture and sport sectors</a:t>
            </a:r>
            <a:endParaRPr/>
          </a:p>
          <a:p>
            <a:pPr marL="0" lvl="0" indent="0" algn="l" rtl="0">
              <a:spcBef>
                <a:spcPts val="0"/>
              </a:spcBef>
              <a:spcAft>
                <a:spcPts val="0"/>
              </a:spcAft>
              <a:buNone/>
            </a:pPr>
            <a:r>
              <a:rPr lang="en" b="1"/>
              <a:t>Proposal</a:t>
            </a:r>
            <a:r>
              <a:rPr lang="en"/>
              <a:t>: another big bucket about emergency measures (or something to be really clear about social distancing, store closures, that may lead to less voluntary measures like shelter in place etc? The concept of social distancing is peculiar and it seems like that aspect of the government’s response probably needs more clear instructions, especially if we are headed where the UK just went</a:t>
            </a:r>
            <a:endParaRPr/>
          </a:p>
          <a:p>
            <a:pPr marL="0" lvl="0" indent="0" algn="l" rtl="0">
              <a:spcBef>
                <a:spcPts val="0"/>
              </a:spcBef>
              <a:spcAft>
                <a:spcPts val="0"/>
              </a:spcAft>
              <a:buNone/>
            </a:pPr>
            <a:r>
              <a:rPr lang="en" b="1"/>
              <a:t>Proposal</a:t>
            </a:r>
            <a:r>
              <a:rPr lang="en"/>
              <a:t>: a big bucket on supporting industries that are making industrial equipment/testing/masks/vaccine research etc?</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71de8124ba_0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71de8124ba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2400"/>
              </a:spcBef>
              <a:spcAft>
                <a:spcPts val="0"/>
              </a:spcAft>
              <a:buNone/>
            </a:pPr>
            <a:r>
              <a:rPr lang="en" sz="1200" b="1">
                <a:solidFill>
                  <a:schemeClr val="dk1"/>
                </a:solidFill>
              </a:rPr>
              <a:t>Likely areas for additional content in the near future: </a:t>
            </a:r>
            <a:br>
              <a:rPr lang="en" sz="1200" b="1">
                <a:solidFill>
                  <a:schemeClr val="dk1"/>
                </a:solidFill>
              </a:rPr>
            </a:br>
            <a:r>
              <a:rPr lang="en" sz="1200" b="1">
                <a:solidFill>
                  <a:schemeClr val="dk1"/>
                </a:solidFill>
              </a:rPr>
              <a:t>Policing Justice and Emergencies - </a:t>
            </a:r>
            <a:r>
              <a:rPr lang="en" sz="1200">
                <a:solidFill>
                  <a:schemeClr val="dk1"/>
                </a:solidFill>
              </a:rPr>
              <a:t>Especially as social restrictions become more strict</a:t>
            </a:r>
            <a:br>
              <a:rPr lang="en" sz="1200">
                <a:solidFill>
                  <a:schemeClr val="dk1"/>
                </a:solidFill>
              </a:rPr>
            </a:br>
            <a:r>
              <a:rPr lang="en" sz="1200" b="1">
                <a:solidFill>
                  <a:schemeClr val="dk1"/>
                </a:solidFill>
              </a:rPr>
              <a:t>Science</a:t>
            </a:r>
            <a:r>
              <a:rPr lang="en" sz="1200">
                <a:solidFill>
                  <a:schemeClr val="dk1"/>
                </a:solidFill>
              </a:rPr>
              <a:t> - research funding for vaccines, manufacturing etc. </a:t>
            </a:r>
            <a:br>
              <a:rPr lang="en" sz="1200" b="1">
                <a:solidFill>
                  <a:schemeClr val="dk1"/>
                </a:solidFill>
              </a:rPr>
            </a:br>
            <a:r>
              <a:rPr lang="en" sz="1200" b="1">
                <a:solidFill>
                  <a:schemeClr val="dk1"/>
                </a:solidFill>
              </a:rPr>
              <a:t>Canada and the world</a:t>
            </a:r>
            <a:r>
              <a:rPr lang="en" sz="1200">
                <a:solidFill>
                  <a:schemeClr val="dk1"/>
                </a:solidFill>
              </a:rPr>
              <a:t>: info for students; emergency contact information for Canadians abroad</a:t>
            </a:r>
            <a:br>
              <a:rPr lang="en" sz="1200">
                <a:solidFill>
                  <a:schemeClr val="dk1"/>
                </a:solidFill>
              </a:rPr>
            </a:br>
            <a:r>
              <a:rPr lang="en" sz="1200" b="1">
                <a:solidFill>
                  <a:schemeClr val="dk1"/>
                </a:solidFill>
              </a:rPr>
              <a:t>Culture, history and sport </a:t>
            </a:r>
            <a:r>
              <a:rPr lang="en" sz="1200">
                <a:solidFill>
                  <a:schemeClr val="dk1"/>
                </a:solidFill>
              </a:rPr>
              <a:t>- the Olympics/special messages to the arts community (Canada Council is VERY active on Covid19)</a:t>
            </a:r>
            <a:br>
              <a:rPr lang="en" sz="1200">
                <a:solidFill>
                  <a:schemeClr val="dk1"/>
                </a:solidFill>
              </a:rPr>
            </a:br>
            <a:r>
              <a:rPr lang="en" u="sng">
                <a:solidFill>
                  <a:schemeClr val="hlink"/>
                </a:solidFill>
                <a:hlinkClick r:id="rId3"/>
              </a:rPr>
              <a:t>Public service and military</a:t>
            </a:r>
            <a:r>
              <a:rPr lang="en" sz="1200">
                <a:solidFill>
                  <a:schemeClr val="dk1"/>
                </a:solidFill>
              </a:rPr>
              <a:t> - information about pay/benefits, working from home etc </a:t>
            </a:r>
            <a:br>
              <a:rPr lang="en" sz="1200">
                <a:solidFill>
                  <a:schemeClr val="dk1"/>
                </a:solidFill>
              </a:rPr>
            </a:br>
            <a:r>
              <a:rPr lang="en" sz="1200" b="1">
                <a:solidFill>
                  <a:schemeClr val="dk1"/>
                </a:solidFill>
              </a:rPr>
              <a:t>Transport</a:t>
            </a:r>
            <a:r>
              <a:rPr lang="en" sz="1200">
                <a:solidFill>
                  <a:schemeClr val="dk1"/>
                </a:solidFill>
              </a:rPr>
              <a:t> - what goods are still shipping/what’s an essential business/limits on shipments inside or in/out of Canada</a:t>
            </a:r>
            <a:endParaRPr sz="1200">
              <a:solidFill>
                <a:schemeClr val="dk1"/>
              </a:solidFill>
            </a:endParaRPr>
          </a:p>
          <a:p>
            <a:pPr marL="0" lvl="0" indent="0" algn="l" rtl="0">
              <a:lnSpc>
                <a:spcPct val="115000"/>
              </a:lnSpc>
              <a:spcBef>
                <a:spcPts val="2400"/>
              </a:spcBef>
              <a:spcAft>
                <a:spcPts val="0"/>
              </a:spcAft>
              <a:buNone/>
            </a:pPr>
            <a:endParaRPr sz="2300" b="1">
              <a:solidFill>
                <a:schemeClr val="dk1"/>
              </a:solidFill>
            </a:endParaRPr>
          </a:p>
          <a:p>
            <a:pPr marL="0" lvl="0" indent="0" algn="l" rtl="0">
              <a:lnSpc>
                <a:spcPct val="115000"/>
              </a:lnSpc>
              <a:spcBef>
                <a:spcPts val="2400"/>
              </a:spcBef>
              <a:spcAft>
                <a:spcPts val="0"/>
              </a:spcAft>
              <a:buClr>
                <a:schemeClr val="dk1"/>
              </a:buClr>
              <a:buSzPts val="1100"/>
              <a:buFont typeface="Arial"/>
              <a:buNone/>
            </a:pPr>
            <a:endParaRPr sz="2300" b="1">
              <a:solidFill>
                <a:schemeClr val="dk1"/>
              </a:solidFill>
            </a:endParaRPr>
          </a:p>
          <a:p>
            <a:pPr marL="0" lvl="0" indent="0" algn="l" rtl="0">
              <a:spcBef>
                <a:spcPts val="60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71de8124ba_0_4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71de8124ba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71de8124ba_0_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71de8124ba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71de8124ba_0_5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71de8124ba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71de8124ba_0_4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71de8124ba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71e573724b_9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71e573724b_9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2"/>
        <p:cNvGrpSpPr/>
        <p:nvPr/>
      </p:nvGrpSpPr>
      <p:grpSpPr>
        <a:xfrm>
          <a:off x="0" y="0"/>
          <a:ext cx="0" cy="0"/>
          <a:chOff x="0" y="0"/>
          <a:chExt cx="0" cy="0"/>
        </a:xfrm>
      </p:grpSpPr>
      <p:sp>
        <p:nvSpPr>
          <p:cNvPr id="43" name="Google Shape;43;p11"/>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11"/>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5" name="Google Shape;45;p11"/>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6" name="Google Shape;46;p11"/>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8"/>
        <p:cNvGrpSpPr/>
        <p:nvPr/>
      </p:nvGrpSpPr>
      <p:grpSpPr>
        <a:xfrm>
          <a:off x="0" y="0"/>
          <a:ext cx="0" cy="0"/>
          <a:chOff x="0" y="0"/>
          <a:chExt cx="0" cy="0"/>
        </a:xfrm>
      </p:grpSpPr>
      <p:sp>
        <p:nvSpPr>
          <p:cNvPr id="49" name="Google Shape;49;p1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50" name="Google Shape;50;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1"/>
        <p:cNvGrpSpPr/>
        <p:nvPr/>
      </p:nvGrpSpPr>
      <p:grpSpPr>
        <a:xfrm>
          <a:off x="0" y="0"/>
          <a:ext cx="0" cy="0"/>
          <a:chOff x="0" y="0"/>
          <a:chExt cx="0" cy="0"/>
        </a:xfrm>
      </p:grpSpPr>
      <p:sp>
        <p:nvSpPr>
          <p:cNvPr id="52" name="Google Shape;52;p13"/>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3" name="Google Shape;53;p13"/>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4" name="Google Shape;54;p1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5"/>
        <p:cNvGrpSpPr/>
        <p:nvPr/>
      </p:nvGrpSpPr>
      <p:grpSpPr>
        <a:xfrm>
          <a:off x="0" y="0"/>
          <a:ext cx="0" cy="0"/>
          <a:chOff x="0" y="0"/>
          <a:chExt cx="0" cy="0"/>
        </a:xfrm>
      </p:grpSpPr>
      <p:sp>
        <p:nvSpPr>
          <p:cNvPr id="56" name="Google Shape;56;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English">
  <p:cSld name="Title Slide English">
    <p:spTree>
      <p:nvGrpSpPr>
        <p:cNvPr id="1" name="Shape 13"/>
        <p:cNvGrpSpPr/>
        <p:nvPr/>
      </p:nvGrpSpPr>
      <p:grpSpPr>
        <a:xfrm>
          <a:off x="0" y="0"/>
          <a:ext cx="0" cy="0"/>
          <a:chOff x="0" y="0"/>
          <a:chExt cx="0" cy="0"/>
        </a:xfrm>
      </p:grpSpPr>
      <p:sp>
        <p:nvSpPr>
          <p:cNvPr id="14" name="Google Shape;14;p3"/>
          <p:cNvSpPr txBox="1">
            <a:spLocks noGrp="1"/>
          </p:cNvSpPr>
          <p:nvPr>
            <p:ph type="ctrTitle"/>
          </p:nvPr>
        </p:nvSpPr>
        <p:spPr>
          <a:xfrm>
            <a:off x="827584" y="1545636"/>
            <a:ext cx="7702500" cy="460500"/>
          </a:xfrm>
          <a:prstGeom prst="rect">
            <a:avLst/>
          </a:prstGeom>
          <a:noFill/>
          <a:ln>
            <a:noFill/>
          </a:ln>
        </p:spPr>
        <p:txBody>
          <a:bodyPr spcFirstLastPara="1" wrap="square" lIns="91425" tIns="91425" rIns="91425" bIns="91425" anchor="t" anchorCtr="0">
            <a:noAutofit/>
          </a:bodyPr>
          <a:lstStyle>
            <a:lvl1pPr marR="0" lvl="0" algn="l" rtl="0">
              <a:spcBef>
                <a:spcPts val="0"/>
              </a:spcBef>
              <a:spcAft>
                <a:spcPts val="0"/>
              </a:spcAft>
              <a:buClr>
                <a:schemeClr val="dk2"/>
              </a:buClr>
              <a:buSzPts val="3600"/>
              <a:buFont typeface="Calibri"/>
              <a:buNone/>
              <a:defRPr sz="3600" b="0" i="0" u="none" strike="noStrike" cap="none">
                <a:solidFill>
                  <a:schemeClr val="dk2"/>
                </a:solidFill>
                <a:latin typeface="Calibri"/>
                <a:ea typeface="Calibri"/>
                <a:cs typeface="Calibri"/>
                <a:sym typeface="Calibri"/>
              </a:defRPr>
            </a:lvl1pPr>
            <a:lvl2pPr lvl="1" rtl="0">
              <a:spcBef>
                <a:spcPts val="0"/>
              </a:spcBef>
              <a:spcAft>
                <a:spcPts val="0"/>
              </a:spcAft>
              <a:buSzPts val="2800"/>
              <a:buNone/>
              <a:defRPr sz="1800"/>
            </a:lvl2pPr>
            <a:lvl3pPr lvl="2" rtl="0">
              <a:spcBef>
                <a:spcPts val="0"/>
              </a:spcBef>
              <a:spcAft>
                <a:spcPts val="0"/>
              </a:spcAft>
              <a:buSzPts val="2800"/>
              <a:buNone/>
              <a:defRPr sz="1800"/>
            </a:lvl3pPr>
            <a:lvl4pPr lvl="3" rtl="0">
              <a:spcBef>
                <a:spcPts val="0"/>
              </a:spcBef>
              <a:spcAft>
                <a:spcPts val="0"/>
              </a:spcAft>
              <a:buSzPts val="2800"/>
              <a:buNone/>
              <a:defRPr sz="1800"/>
            </a:lvl4pPr>
            <a:lvl5pPr lvl="4" rtl="0">
              <a:spcBef>
                <a:spcPts val="0"/>
              </a:spcBef>
              <a:spcAft>
                <a:spcPts val="0"/>
              </a:spcAft>
              <a:buSzPts val="2800"/>
              <a:buNone/>
              <a:defRPr sz="1800"/>
            </a:lvl5pPr>
            <a:lvl6pPr lvl="5" rtl="0">
              <a:spcBef>
                <a:spcPts val="0"/>
              </a:spcBef>
              <a:spcAft>
                <a:spcPts val="0"/>
              </a:spcAft>
              <a:buSzPts val="2800"/>
              <a:buNone/>
              <a:defRPr sz="1800"/>
            </a:lvl6pPr>
            <a:lvl7pPr lvl="6" rtl="0">
              <a:spcBef>
                <a:spcPts val="0"/>
              </a:spcBef>
              <a:spcAft>
                <a:spcPts val="0"/>
              </a:spcAft>
              <a:buSzPts val="2800"/>
              <a:buNone/>
              <a:defRPr sz="1800"/>
            </a:lvl7pPr>
            <a:lvl8pPr lvl="7" rtl="0">
              <a:spcBef>
                <a:spcPts val="0"/>
              </a:spcBef>
              <a:spcAft>
                <a:spcPts val="0"/>
              </a:spcAft>
              <a:buSzPts val="2800"/>
              <a:buNone/>
              <a:defRPr sz="1800"/>
            </a:lvl8pPr>
            <a:lvl9pPr lvl="8" rtl="0">
              <a:spcBef>
                <a:spcPts val="0"/>
              </a:spcBef>
              <a:spcAft>
                <a:spcPts val="0"/>
              </a:spcAft>
              <a:buSzPts val="2800"/>
              <a:buNone/>
              <a:defRPr sz="1800"/>
            </a:lvl9pPr>
          </a:lstStyle>
          <a:p>
            <a:endParaRPr/>
          </a:p>
        </p:txBody>
      </p:sp>
      <p:sp>
        <p:nvSpPr>
          <p:cNvPr id="15" name="Google Shape;15;p3"/>
          <p:cNvSpPr txBox="1">
            <a:spLocks noGrp="1"/>
          </p:cNvSpPr>
          <p:nvPr>
            <p:ph type="body" idx="1"/>
          </p:nvPr>
        </p:nvSpPr>
        <p:spPr>
          <a:xfrm>
            <a:off x="827584" y="2031690"/>
            <a:ext cx="7704900" cy="5400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480"/>
              </a:spcBef>
              <a:spcAft>
                <a:spcPts val="0"/>
              </a:spcAft>
              <a:buClr>
                <a:schemeClr val="accent3"/>
              </a:buClr>
              <a:buSzPts val="2400"/>
              <a:buFont typeface="Arial"/>
              <a:buNone/>
              <a:defRPr sz="2400" b="0" i="0" u="none" strike="noStrike" cap="none">
                <a:solidFill>
                  <a:schemeClr val="accent3"/>
                </a:solidFill>
                <a:latin typeface="Calibri"/>
                <a:ea typeface="Calibri"/>
                <a:cs typeface="Calibri"/>
                <a:sym typeface="Calibri"/>
              </a:defRPr>
            </a:lvl1pPr>
            <a:lvl2pPr marL="914400" marR="0" lvl="1" indent="-406400" algn="l" rtl="0">
              <a:spcBef>
                <a:spcPts val="16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16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16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16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16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16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16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1600"/>
              </a:spcBef>
              <a:spcAft>
                <a:spcPts val="160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6" name="Google Shape;16;p3"/>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asic Page With header Bar">
  <p:cSld name="Basic Page With header Bar">
    <p:bg>
      <p:bgPr>
        <a:blipFill>
          <a:blip r:embed="rId2">
            <a:alphaModFix/>
          </a:blip>
          <a:stretch>
            <a:fillRect/>
          </a:stretch>
        </a:blipFill>
        <a:effectLst/>
      </p:bgPr>
    </p:bg>
    <p:spTree>
      <p:nvGrpSpPr>
        <p:cNvPr id="1" name="Shape 17"/>
        <p:cNvGrpSpPr/>
        <p:nvPr/>
      </p:nvGrpSpPr>
      <p:grpSpPr>
        <a:xfrm>
          <a:off x="0" y="0"/>
          <a:ext cx="0" cy="0"/>
          <a:chOff x="0" y="0"/>
          <a:chExt cx="0" cy="0"/>
        </a:xfrm>
      </p:grpSpPr>
      <p:sp>
        <p:nvSpPr>
          <p:cNvPr id="18" name="Google Shape;18;p4"/>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
        <p:nvSpPr>
          <p:cNvPr id="19" name="Google Shape;19;p4"/>
          <p:cNvSpPr txBox="1">
            <a:spLocks noGrp="1"/>
          </p:cNvSpPr>
          <p:nvPr>
            <p:ph type="body" idx="1"/>
          </p:nvPr>
        </p:nvSpPr>
        <p:spPr>
          <a:xfrm>
            <a:off x="759198" y="103547"/>
            <a:ext cx="8097300" cy="6591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720"/>
              </a:spcBef>
              <a:spcAft>
                <a:spcPts val="0"/>
              </a:spcAft>
              <a:buClr>
                <a:schemeClr val="accent1"/>
              </a:buClr>
              <a:buSzPts val="3600"/>
              <a:buFont typeface="Arial"/>
              <a:buNone/>
              <a:defRPr sz="3600" b="0" i="0" u="none" strike="noStrike" cap="none">
                <a:solidFill>
                  <a:schemeClr val="accent1"/>
                </a:solidFill>
                <a:latin typeface="Calibri"/>
                <a:ea typeface="Calibri"/>
                <a:cs typeface="Calibri"/>
                <a:sym typeface="Calibri"/>
              </a:defRPr>
            </a:lvl1pPr>
            <a:lvl2pPr marL="914400" marR="0" lvl="1" indent="-228600"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L="1371600" marR="0" lvl="2" indent="-381000" algn="l" rtl="0">
              <a:spcBef>
                <a:spcPts val="16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16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16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16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16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16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1600"/>
              </a:spcBef>
              <a:spcAft>
                <a:spcPts val="160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22" name="Google Shape;22;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5" name="Google Shape;25;p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6" name="Google Shape;26;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7"/>
        <p:cNvGrpSpPr/>
        <p:nvPr/>
      </p:nvGrpSpPr>
      <p:grpSpPr>
        <a:xfrm>
          <a:off x="0" y="0"/>
          <a:ext cx="0" cy="0"/>
          <a:chOff x="0" y="0"/>
          <a:chExt cx="0" cy="0"/>
        </a:xfrm>
      </p:grpSpPr>
      <p:sp>
        <p:nvSpPr>
          <p:cNvPr id="28" name="Google Shape;28;p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9" name="Google Shape;29;p7"/>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0" name="Google Shape;30;p7"/>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5"/>
        <p:cNvGrpSpPr/>
        <p:nvPr/>
      </p:nvGrpSpPr>
      <p:grpSpPr>
        <a:xfrm>
          <a:off x="0" y="0"/>
          <a:ext cx="0" cy="0"/>
          <a:chOff x="0" y="0"/>
          <a:chExt cx="0" cy="0"/>
        </a:xfrm>
      </p:grpSpPr>
      <p:sp>
        <p:nvSpPr>
          <p:cNvPr id="36" name="Google Shape;36;p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7" name="Google Shape;37;p9"/>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8" name="Google Shape;38;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9"/>
        <p:cNvGrpSpPr/>
        <p:nvPr/>
      </p:nvGrpSpPr>
      <p:grpSpPr>
        <a:xfrm>
          <a:off x="0" y="0"/>
          <a:ext cx="0" cy="0"/>
          <a:chOff x="0" y="0"/>
          <a:chExt cx="0" cy="0"/>
        </a:xfrm>
      </p:grpSpPr>
      <p:sp>
        <p:nvSpPr>
          <p:cNvPr id="40" name="Google Shape;40;p10"/>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1" name="Google Shape;41;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blipFill>
          <a:blip r:embed="rId15">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design.canada.ca/crisis/alerts.html"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www.canada.ca/en/government/publicservice/covid-19.html"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mm.tt/1442881138?t=NxWNRaQDvl"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hyperlink" Target="https://docs.google.com/spreadsheets/d/11_wV-BO1HLusI_4Kw2zGTV9gd-fOQPfCkcOFudBnknM/edit"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6.png"/><Relationship Id="rId7" Type="http://schemas.openxmlformats.org/officeDocument/2006/relationships/hyperlink" Target="https://www.canada.ca/en/department-finance/economic-response-plan/covid19-individuals.html#increasing_canada_child_benefit"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hyperlink" Target="https://www.canada.ca/en/employment-social-development/corporate/notices/coronavirus.html" TargetMode="External"/><Relationship Id="rId5" Type="http://schemas.openxmlformats.org/officeDocument/2006/relationships/image" Target="../media/image8.png"/><Relationship Id="rId10" Type="http://schemas.openxmlformats.org/officeDocument/2006/relationships/hyperlink" Target="https://www.canada.ca/en/services/business/maintaingrowimprovebusiness/resources-for-canadian-businesses.html" TargetMode="External"/><Relationship Id="rId4" Type="http://schemas.openxmlformats.org/officeDocument/2006/relationships/image" Target="../media/image7.png"/><Relationship Id="rId9" Type="http://schemas.openxmlformats.org/officeDocument/2006/relationships/hyperlink" Target="https://www.canada.ca/en/revenue-agency/campaigns/covid-19-update.html"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5"/>
          <p:cNvSpPr txBox="1">
            <a:spLocks noGrp="1"/>
          </p:cNvSpPr>
          <p:nvPr>
            <p:ph type="ctrTitle"/>
          </p:nvPr>
        </p:nvSpPr>
        <p:spPr>
          <a:xfrm>
            <a:off x="658800" y="1084050"/>
            <a:ext cx="8256600" cy="148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0000"/>
                </a:solidFill>
                <a:latin typeface="Times New Roman"/>
                <a:ea typeface="Times New Roman"/>
                <a:cs typeface="Times New Roman"/>
                <a:sym typeface="Times New Roman"/>
              </a:rPr>
              <a:t>COVID-19 </a:t>
            </a:r>
            <a:endParaRPr b="1">
              <a:solidFill>
                <a:srgbClr val="000000"/>
              </a:solidFill>
              <a:latin typeface="Times New Roman"/>
              <a:ea typeface="Times New Roman"/>
              <a:cs typeface="Times New Roman"/>
              <a:sym typeface="Times New Roman"/>
            </a:endParaRPr>
          </a:p>
          <a:p>
            <a:pPr marL="0" lvl="0" indent="0" algn="l" rtl="0">
              <a:spcBef>
                <a:spcPts val="0"/>
              </a:spcBef>
              <a:spcAft>
                <a:spcPts val="0"/>
              </a:spcAft>
              <a:buNone/>
            </a:pPr>
            <a:r>
              <a:rPr lang="en" sz="3400" b="1">
                <a:solidFill>
                  <a:srgbClr val="000000"/>
                </a:solidFill>
                <a:latin typeface="Times New Roman"/>
                <a:ea typeface="Times New Roman"/>
                <a:cs typeface="Times New Roman"/>
                <a:sym typeface="Times New Roman"/>
              </a:rPr>
              <a:t>Developing web content as one government</a:t>
            </a:r>
            <a:r>
              <a:rPr lang="en" b="1"/>
              <a:t> </a:t>
            </a:r>
            <a:endParaRPr b="1"/>
          </a:p>
        </p:txBody>
      </p:sp>
      <p:sp>
        <p:nvSpPr>
          <p:cNvPr id="62" name="Google Shape;62;p15"/>
          <p:cNvSpPr/>
          <p:nvPr/>
        </p:nvSpPr>
        <p:spPr>
          <a:xfrm>
            <a:off x="-4800" y="4704825"/>
            <a:ext cx="9144000" cy="438600"/>
          </a:xfrm>
          <a:prstGeom prst="rect">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63" name="Google Shape;63;p15"/>
          <p:cNvPicPr preferRelativeResize="0"/>
          <p:nvPr/>
        </p:nvPicPr>
        <p:blipFill rotWithShape="1">
          <a:blip r:embed="rId3">
            <a:alphaModFix/>
          </a:blip>
          <a:srcRect/>
          <a:stretch/>
        </p:blipFill>
        <p:spPr>
          <a:xfrm>
            <a:off x="209500" y="4776466"/>
            <a:ext cx="3199300" cy="295319"/>
          </a:xfrm>
          <a:prstGeom prst="rect">
            <a:avLst/>
          </a:prstGeom>
          <a:noFill/>
          <a:ln>
            <a:noFill/>
          </a:ln>
        </p:spPr>
      </p:pic>
      <p:pic>
        <p:nvPicPr>
          <p:cNvPr id="64" name="Google Shape;64;p15"/>
          <p:cNvPicPr preferRelativeResize="0"/>
          <p:nvPr/>
        </p:nvPicPr>
        <p:blipFill rotWithShape="1">
          <a:blip r:embed="rId4">
            <a:alphaModFix/>
          </a:blip>
          <a:srcRect/>
          <a:stretch/>
        </p:blipFill>
        <p:spPr>
          <a:xfrm>
            <a:off x="7737420" y="4742508"/>
            <a:ext cx="1178007" cy="363218"/>
          </a:xfrm>
          <a:prstGeom prst="rect">
            <a:avLst/>
          </a:prstGeom>
          <a:noFill/>
          <a:ln>
            <a:noFill/>
          </a:ln>
        </p:spPr>
      </p:pic>
      <p:sp>
        <p:nvSpPr>
          <p:cNvPr id="65" name="Google Shape;65;p15"/>
          <p:cNvSpPr txBox="1"/>
          <p:nvPr/>
        </p:nvSpPr>
        <p:spPr>
          <a:xfrm>
            <a:off x="873250" y="2883475"/>
            <a:ext cx="4523400" cy="30000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 sz="1800">
                <a:solidFill>
                  <a:schemeClr val="dk1"/>
                </a:solidFill>
                <a:latin typeface="Calibri"/>
                <a:ea typeface="Calibri"/>
                <a:cs typeface="Calibri"/>
                <a:sym typeface="Calibri"/>
              </a:rPr>
              <a:t>For discussion</a:t>
            </a:r>
            <a:endParaRPr sz="1800">
              <a:solidFill>
                <a:schemeClr val="dk1"/>
              </a:solidFill>
              <a:latin typeface="Calibri"/>
              <a:ea typeface="Calibri"/>
              <a:cs typeface="Calibri"/>
              <a:sym typeface="Calibri"/>
            </a:endParaRPr>
          </a:p>
          <a:p>
            <a:pPr marL="0" lvl="0" indent="0" algn="l" rtl="0">
              <a:lnSpc>
                <a:spcPct val="90000"/>
              </a:lnSpc>
              <a:spcBef>
                <a:spcPts val="0"/>
              </a:spcBef>
              <a:spcAft>
                <a:spcPts val="0"/>
              </a:spcAft>
              <a:buNone/>
            </a:pPr>
            <a:r>
              <a:rPr lang="en" sz="1800">
                <a:solidFill>
                  <a:schemeClr val="dk1"/>
                </a:solidFill>
                <a:latin typeface="Calibri"/>
                <a:ea typeface="Calibri"/>
                <a:cs typeface="Calibri"/>
                <a:sym typeface="Calibri"/>
              </a:rPr>
              <a:t>Theme Management Committee</a:t>
            </a:r>
            <a:endParaRPr sz="1800">
              <a:solidFill>
                <a:schemeClr val="dk1"/>
              </a:solidFill>
              <a:latin typeface="Calibri"/>
              <a:ea typeface="Calibri"/>
              <a:cs typeface="Calibri"/>
              <a:sym typeface="Calibri"/>
            </a:endParaRPr>
          </a:p>
          <a:p>
            <a:pPr marL="0" lvl="0" indent="0" algn="l" rtl="0">
              <a:lnSpc>
                <a:spcPct val="90000"/>
              </a:lnSpc>
              <a:spcBef>
                <a:spcPts val="1000"/>
              </a:spcBef>
              <a:spcAft>
                <a:spcPts val="0"/>
              </a:spcAft>
              <a:buNone/>
            </a:pPr>
            <a:r>
              <a:rPr lang="en" sz="1800">
                <a:solidFill>
                  <a:schemeClr val="dk1"/>
                </a:solidFill>
                <a:latin typeface="Calibri"/>
                <a:ea typeface="Calibri"/>
                <a:cs typeface="Calibri"/>
                <a:sym typeface="Calibri"/>
              </a:rPr>
              <a:t>March 26, 2020</a:t>
            </a:r>
            <a:endParaRPr sz="180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4"/>
          <p:cNvSpPr txBox="1"/>
          <p:nvPr/>
        </p:nvSpPr>
        <p:spPr>
          <a:xfrm>
            <a:off x="3204800" y="4297371"/>
            <a:ext cx="2084400" cy="7395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b="1"/>
              <a:t>Program or service</a:t>
            </a:r>
            <a:r>
              <a:rPr lang="en"/>
              <a:t> </a:t>
            </a:r>
            <a:endParaRPr/>
          </a:p>
          <a:p>
            <a:pPr marL="0" lvl="0" indent="0" algn="l" rtl="0">
              <a:spcBef>
                <a:spcPts val="0"/>
              </a:spcBef>
              <a:spcAft>
                <a:spcPts val="0"/>
              </a:spcAft>
              <a:buNone/>
            </a:pPr>
            <a:r>
              <a:rPr lang="en"/>
              <a:t>Details of proposed changes</a:t>
            </a:r>
            <a:endParaRPr/>
          </a:p>
        </p:txBody>
      </p:sp>
      <p:sp>
        <p:nvSpPr>
          <p:cNvPr id="152" name="Google Shape;152;p24"/>
          <p:cNvSpPr txBox="1"/>
          <p:nvPr/>
        </p:nvSpPr>
        <p:spPr>
          <a:xfrm>
            <a:off x="490825" y="1435346"/>
            <a:ext cx="2467500" cy="3798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t>Canada.ca/coronavirus</a:t>
            </a:r>
            <a:endParaRPr/>
          </a:p>
          <a:p>
            <a:pPr marL="0" lvl="0" indent="0" algn="l" rtl="0">
              <a:spcBef>
                <a:spcPts val="0"/>
              </a:spcBef>
              <a:spcAft>
                <a:spcPts val="0"/>
              </a:spcAft>
              <a:buNone/>
            </a:pPr>
            <a:endParaRPr/>
          </a:p>
        </p:txBody>
      </p:sp>
      <p:cxnSp>
        <p:nvCxnSpPr>
          <p:cNvPr id="153" name="Google Shape;153;p24"/>
          <p:cNvCxnSpPr/>
          <p:nvPr/>
        </p:nvCxnSpPr>
        <p:spPr>
          <a:xfrm>
            <a:off x="437025" y="3861021"/>
            <a:ext cx="7844100" cy="0"/>
          </a:xfrm>
          <a:prstGeom prst="straightConnector1">
            <a:avLst/>
          </a:prstGeom>
          <a:noFill/>
          <a:ln w="9525" cap="flat" cmpd="sng">
            <a:solidFill>
              <a:schemeClr val="dk2"/>
            </a:solidFill>
            <a:prstDash val="dash"/>
            <a:round/>
            <a:headEnd type="none" w="med" len="med"/>
            <a:tailEnd type="none" w="med" len="med"/>
          </a:ln>
        </p:spPr>
      </p:cxnSp>
      <p:cxnSp>
        <p:nvCxnSpPr>
          <p:cNvPr id="154" name="Google Shape;154;p24"/>
          <p:cNvCxnSpPr/>
          <p:nvPr/>
        </p:nvCxnSpPr>
        <p:spPr>
          <a:xfrm>
            <a:off x="4213400" y="1333396"/>
            <a:ext cx="0" cy="2532600"/>
          </a:xfrm>
          <a:prstGeom prst="straightConnector1">
            <a:avLst/>
          </a:prstGeom>
          <a:noFill/>
          <a:ln w="9525" cap="flat" cmpd="sng">
            <a:solidFill>
              <a:schemeClr val="dk2"/>
            </a:solidFill>
            <a:prstDash val="dash"/>
            <a:round/>
            <a:headEnd type="none" w="med" len="med"/>
            <a:tailEnd type="none" w="med" len="med"/>
          </a:ln>
        </p:spPr>
      </p:cxnSp>
      <p:sp>
        <p:nvSpPr>
          <p:cNvPr id="155" name="Google Shape;155;p24"/>
          <p:cNvSpPr txBox="1"/>
          <p:nvPr/>
        </p:nvSpPr>
        <p:spPr>
          <a:xfrm>
            <a:off x="447025" y="2265075"/>
            <a:ext cx="2555100" cy="3798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a:solidFill>
                  <a:schemeClr val="dk1"/>
                </a:solidFill>
              </a:rPr>
              <a:t>COVID-19 sub-section</a:t>
            </a:r>
            <a:endParaRPr>
              <a:solidFill>
                <a:schemeClr val="dk1"/>
              </a:solidFill>
            </a:endParaRPr>
          </a:p>
          <a:p>
            <a:pPr marL="0" lvl="0" indent="0" algn="l" rtl="0">
              <a:spcBef>
                <a:spcPts val="0"/>
              </a:spcBef>
              <a:spcAft>
                <a:spcPts val="0"/>
              </a:spcAft>
              <a:buNone/>
            </a:pPr>
            <a:endParaRPr/>
          </a:p>
        </p:txBody>
      </p:sp>
      <p:sp>
        <p:nvSpPr>
          <p:cNvPr id="156" name="Google Shape;156;p24"/>
          <p:cNvSpPr txBox="1"/>
          <p:nvPr/>
        </p:nvSpPr>
        <p:spPr>
          <a:xfrm>
            <a:off x="5567525" y="1435346"/>
            <a:ext cx="1451100" cy="3798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chemeClr val="dk1"/>
                </a:solidFill>
              </a:rPr>
              <a:t>Theme A</a:t>
            </a:r>
            <a:endParaRPr>
              <a:solidFill>
                <a:schemeClr val="dk1"/>
              </a:solidFill>
            </a:endParaRPr>
          </a:p>
          <a:p>
            <a:pPr marL="0" lvl="0" indent="0" algn="l" rtl="0">
              <a:spcBef>
                <a:spcPts val="0"/>
              </a:spcBef>
              <a:spcAft>
                <a:spcPts val="0"/>
              </a:spcAft>
              <a:buNone/>
            </a:pPr>
            <a:endParaRPr/>
          </a:p>
        </p:txBody>
      </p:sp>
      <p:sp>
        <p:nvSpPr>
          <p:cNvPr id="157" name="Google Shape;157;p24"/>
          <p:cNvSpPr txBox="1"/>
          <p:nvPr/>
        </p:nvSpPr>
        <p:spPr>
          <a:xfrm>
            <a:off x="5564800" y="2568671"/>
            <a:ext cx="1451100" cy="3798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chemeClr val="dk1"/>
                </a:solidFill>
              </a:rPr>
              <a:t>Topic B</a:t>
            </a:r>
            <a:endParaRPr>
              <a:solidFill>
                <a:schemeClr val="dk1"/>
              </a:solidFill>
            </a:endParaRPr>
          </a:p>
          <a:p>
            <a:pPr marL="0" lvl="0" indent="0" algn="l" rtl="0">
              <a:spcBef>
                <a:spcPts val="0"/>
              </a:spcBef>
              <a:spcAft>
                <a:spcPts val="0"/>
              </a:spcAft>
              <a:buNone/>
            </a:pPr>
            <a:endParaRPr/>
          </a:p>
        </p:txBody>
      </p:sp>
      <p:cxnSp>
        <p:nvCxnSpPr>
          <p:cNvPr id="158" name="Google Shape;158;p24"/>
          <p:cNvCxnSpPr>
            <a:stCxn id="152" idx="2"/>
            <a:endCxn id="155" idx="0"/>
          </p:cNvCxnSpPr>
          <p:nvPr/>
        </p:nvCxnSpPr>
        <p:spPr>
          <a:xfrm>
            <a:off x="1724575" y="1815146"/>
            <a:ext cx="0" cy="450000"/>
          </a:xfrm>
          <a:prstGeom prst="straightConnector1">
            <a:avLst/>
          </a:prstGeom>
          <a:noFill/>
          <a:ln w="9525" cap="flat" cmpd="sng">
            <a:solidFill>
              <a:schemeClr val="dk2"/>
            </a:solidFill>
            <a:prstDash val="solid"/>
            <a:round/>
            <a:headEnd type="none" w="med" len="med"/>
            <a:tailEnd type="triangle" w="med" len="med"/>
          </a:ln>
        </p:spPr>
      </p:cxnSp>
      <p:cxnSp>
        <p:nvCxnSpPr>
          <p:cNvPr id="159" name="Google Shape;159;p24"/>
          <p:cNvCxnSpPr>
            <a:stCxn id="156" idx="2"/>
            <a:endCxn id="157" idx="0"/>
          </p:cNvCxnSpPr>
          <p:nvPr/>
        </p:nvCxnSpPr>
        <p:spPr>
          <a:xfrm flipH="1">
            <a:off x="6290375" y="1815146"/>
            <a:ext cx="2700" cy="753600"/>
          </a:xfrm>
          <a:prstGeom prst="straightConnector1">
            <a:avLst/>
          </a:prstGeom>
          <a:noFill/>
          <a:ln w="9525" cap="flat" cmpd="sng">
            <a:solidFill>
              <a:schemeClr val="dk2"/>
            </a:solidFill>
            <a:prstDash val="solid"/>
            <a:round/>
            <a:headEnd type="none" w="med" len="med"/>
            <a:tailEnd type="triangle" w="med" len="med"/>
          </a:ln>
        </p:spPr>
      </p:cxnSp>
      <p:cxnSp>
        <p:nvCxnSpPr>
          <p:cNvPr id="160" name="Google Shape;160;p24"/>
          <p:cNvCxnSpPr>
            <a:stCxn id="157" idx="2"/>
            <a:endCxn id="151" idx="0"/>
          </p:cNvCxnSpPr>
          <p:nvPr/>
        </p:nvCxnSpPr>
        <p:spPr>
          <a:xfrm flipH="1">
            <a:off x="4247050" y="2948471"/>
            <a:ext cx="2043300" cy="1348800"/>
          </a:xfrm>
          <a:prstGeom prst="straightConnector1">
            <a:avLst/>
          </a:prstGeom>
          <a:noFill/>
          <a:ln w="9525" cap="flat" cmpd="sng">
            <a:solidFill>
              <a:schemeClr val="dk2"/>
            </a:solidFill>
            <a:prstDash val="solid"/>
            <a:round/>
            <a:headEnd type="none" w="med" len="med"/>
            <a:tailEnd type="triangle" w="med" len="med"/>
          </a:ln>
        </p:spPr>
      </p:cxnSp>
      <p:cxnSp>
        <p:nvCxnSpPr>
          <p:cNvPr id="161" name="Google Shape;161;p24"/>
          <p:cNvCxnSpPr>
            <a:stCxn id="156" idx="1"/>
            <a:endCxn id="155" idx="3"/>
          </p:cNvCxnSpPr>
          <p:nvPr/>
        </p:nvCxnSpPr>
        <p:spPr>
          <a:xfrm flipH="1">
            <a:off x="3002225" y="1625246"/>
            <a:ext cx="2565300" cy="829800"/>
          </a:xfrm>
          <a:prstGeom prst="straightConnector1">
            <a:avLst/>
          </a:prstGeom>
          <a:noFill/>
          <a:ln w="9525" cap="flat" cmpd="sng">
            <a:solidFill>
              <a:schemeClr val="dk2"/>
            </a:solidFill>
            <a:prstDash val="solid"/>
            <a:round/>
            <a:headEnd type="none" w="med" len="med"/>
            <a:tailEnd type="triangle" w="med" len="med"/>
          </a:ln>
        </p:spPr>
      </p:cxnSp>
      <p:cxnSp>
        <p:nvCxnSpPr>
          <p:cNvPr id="162" name="Google Shape;162;p24"/>
          <p:cNvCxnSpPr>
            <a:stCxn id="155" idx="2"/>
            <a:endCxn id="151" idx="0"/>
          </p:cNvCxnSpPr>
          <p:nvPr/>
        </p:nvCxnSpPr>
        <p:spPr>
          <a:xfrm>
            <a:off x="1724575" y="2644875"/>
            <a:ext cx="2522400" cy="1652400"/>
          </a:xfrm>
          <a:prstGeom prst="straightConnector1">
            <a:avLst/>
          </a:prstGeom>
          <a:noFill/>
          <a:ln w="9525" cap="flat" cmpd="sng">
            <a:solidFill>
              <a:schemeClr val="dk2"/>
            </a:solidFill>
            <a:prstDash val="solid"/>
            <a:round/>
            <a:headEnd type="none" w="med" len="med"/>
            <a:tailEnd type="triangle" w="med" len="med"/>
          </a:ln>
        </p:spPr>
      </p:cxnSp>
      <p:sp>
        <p:nvSpPr>
          <p:cNvPr id="163" name="Google Shape;163;p24"/>
          <p:cNvSpPr txBox="1"/>
          <p:nvPr/>
        </p:nvSpPr>
        <p:spPr>
          <a:xfrm>
            <a:off x="490825" y="897825"/>
            <a:ext cx="2947800" cy="302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t>Main COVID-19 response pages </a:t>
            </a:r>
            <a:endParaRPr b="1"/>
          </a:p>
        </p:txBody>
      </p:sp>
      <p:sp>
        <p:nvSpPr>
          <p:cNvPr id="164" name="Google Shape;164;p24"/>
          <p:cNvSpPr txBox="1"/>
          <p:nvPr/>
        </p:nvSpPr>
        <p:spPr>
          <a:xfrm>
            <a:off x="5015090" y="865495"/>
            <a:ext cx="3110400" cy="302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b="1"/>
              <a:t>Theme area (navigation layer)</a:t>
            </a:r>
            <a:endParaRPr b="1"/>
          </a:p>
        </p:txBody>
      </p:sp>
      <p:sp>
        <p:nvSpPr>
          <p:cNvPr id="165" name="Google Shape;165;p24"/>
          <p:cNvSpPr txBox="1"/>
          <p:nvPr/>
        </p:nvSpPr>
        <p:spPr>
          <a:xfrm>
            <a:off x="759200" y="4390209"/>
            <a:ext cx="2084400" cy="59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t>Departmental pages</a:t>
            </a:r>
            <a:br>
              <a:rPr lang="en" b="1"/>
            </a:br>
            <a:r>
              <a:rPr lang="en" b="1"/>
              <a:t>(task content layer)</a:t>
            </a:r>
            <a:endParaRPr b="1"/>
          </a:p>
        </p:txBody>
      </p:sp>
      <p:sp>
        <p:nvSpPr>
          <p:cNvPr id="166" name="Google Shape;166;p24"/>
          <p:cNvSpPr txBox="1">
            <a:spLocks noGrp="1"/>
          </p:cNvSpPr>
          <p:nvPr>
            <p:ph type="body" idx="1"/>
          </p:nvPr>
        </p:nvSpPr>
        <p:spPr>
          <a:xfrm>
            <a:off x="354900" y="179750"/>
            <a:ext cx="8501700" cy="599400"/>
          </a:xfrm>
          <a:prstGeom prst="rect">
            <a:avLst/>
          </a:prstGeom>
        </p:spPr>
        <p:txBody>
          <a:bodyPr spcFirstLastPara="1" wrap="square" lIns="91425" tIns="91425" rIns="91425" bIns="91425" anchor="t" anchorCtr="0">
            <a:noAutofit/>
          </a:bodyPr>
          <a:lstStyle/>
          <a:p>
            <a:pPr marL="0" lvl="0" indent="0" algn="l" rtl="0">
              <a:spcBef>
                <a:spcPts val="720"/>
              </a:spcBef>
              <a:spcAft>
                <a:spcPts val="0"/>
              </a:spcAft>
              <a:buNone/>
            </a:pPr>
            <a:r>
              <a:rPr lang="en" sz="3000">
                <a:solidFill>
                  <a:srgbClr val="0C343D"/>
                </a:solidFill>
              </a:rPr>
              <a:t>Proposed approach: navigation and content layers</a:t>
            </a:r>
            <a:endParaRPr sz="3000">
              <a:solidFill>
                <a:srgbClr val="0C343D"/>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5"/>
          <p:cNvSpPr txBox="1">
            <a:spLocks noGrp="1"/>
          </p:cNvSpPr>
          <p:nvPr>
            <p:ph type="body" idx="1"/>
          </p:nvPr>
        </p:nvSpPr>
        <p:spPr>
          <a:xfrm>
            <a:off x="354900" y="179750"/>
            <a:ext cx="8501700" cy="599400"/>
          </a:xfrm>
          <a:prstGeom prst="rect">
            <a:avLst/>
          </a:prstGeom>
        </p:spPr>
        <p:txBody>
          <a:bodyPr spcFirstLastPara="1" wrap="square" lIns="91425" tIns="91425" rIns="91425" bIns="91425" anchor="t" anchorCtr="0">
            <a:noAutofit/>
          </a:bodyPr>
          <a:lstStyle/>
          <a:p>
            <a:pPr marL="0" lvl="0" indent="0" algn="l" rtl="0">
              <a:spcBef>
                <a:spcPts val="720"/>
              </a:spcBef>
              <a:spcAft>
                <a:spcPts val="0"/>
              </a:spcAft>
              <a:buNone/>
            </a:pPr>
            <a:r>
              <a:rPr lang="en" sz="3000">
                <a:solidFill>
                  <a:srgbClr val="0C343D"/>
                </a:solidFill>
              </a:rPr>
              <a:t>Example: Canada Child Benefit</a:t>
            </a:r>
            <a:endParaRPr sz="3000">
              <a:solidFill>
                <a:srgbClr val="0C343D"/>
              </a:solidFill>
            </a:endParaRPr>
          </a:p>
        </p:txBody>
      </p:sp>
      <p:sp>
        <p:nvSpPr>
          <p:cNvPr id="172" name="Google Shape;172;p25"/>
          <p:cNvSpPr txBox="1"/>
          <p:nvPr/>
        </p:nvSpPr>
        <p:spPr>
          <a:xfrm>
            <a:off x="3204800" y="4281273"/>
            <a:ext cx="2084400" cy="7395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b="1"/>
              <a:t>Canada Child Benefit </a:t>
            </a:r>
            <a:endParaRPr b="1"/>
          </a:p>
          <a:p>
            <a:pPr marL="0" lvl="0" indent="0" algn="l" rtl="0">
              <a:spcBef>
                <a:spcPts val="0"/>
              </a:spcBef>
              <a:spcAft>
                <a:spcPts val="0"/>
              </a:spcAft>
              <a:buNone/>
            </a:pPr>
            <a:r>
              <a:rPr lang="en"/>
              <a:t>Details of proposed changes</a:t>
            </a:r>
            <a:endParaRPr/>
          </a:p>
        </p:txBody>
      </p:sp>
      <p:sp>
        <p:nvSpPr>
          <p:cNvPr id="173" name="Google Shape;173;p25"/>
          <p:cNvSpPr txBox="1"/>
          <p:nvPr/>
        </p:nvSpPr>
        <p:spPr>
          <a:xfrm>
            <a:off x="435925" y="1419250"/>
            <a:ext cx="2522400" cy="3798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t>Canada.ca/coronavirus</a:t>
            </a:r>
            <a:endParaRPr/>
          </a:p>
          <a:p>
            <a:pPr marL="0" lvl="0" indent="0" algn="l" rtl="0">
              <a:spcBef>
                <a:spcPts val="0"/>
              </a:spcBef>
              <a:spcAft>
                <a:spcPts val="0"/>
              </a:spcAft>
              <a:buNone/>
            </a:pPr>
            <a:endParaRPr/>
          </a:p>
        </p:txBody>
      </p:sp>
      <p:cxnSp>
        <p:nvCxnSpPr>
          <p:cNvPr id="174" name="Google Shape;174;p25"/>
          <p:cNvCxnSpPr/>
          <p:nvPr/>
        </p:nvCxnSpPr>
        <p:spPr>
          <a:xfrm>
            <a:off x="437025" y="3844923"/>
            <a:ext cx="7844100" cy="0"/>
          </a:xfrm>
          <a:prstGeom prst="straightConnector1">
            <a:avLst/>
          </a:prstGeom>
          <a:noFill/>
          <a:ln w="9525" cap="flat" cmpd="sng">
            <a:solidFill>
              <a:schemeClr val="dk2"/>
            </a:solidFill>
            <a:prstDash val="dash"/>
            <a:round/>
            <a:headEnd type="none" w="med" len="med"/>
            <a:tailEnd type="none" w="med" len="med"/>
          </a:ln>
        </p:spPr>
      </p:cxnSp>
      <p:cxnSp>
        <p:nvCxnSpPr>
          <p:cNvPr id="175" name="Google Shape;175;p25"/>
          <p:cNvCxnSpPr/>
          <p:nvPr/>
        </p:nvCxnSpPr>
        <p:spPr>
          <a:xfrm>
            <a:off x="4213400" y="1317298"/>
            <a:ext cx="0" cy="2532600"/>
          </a:xfrm>
          <a:prstGeom prst="straightConnector1">
            <a:avLst/>
          </a:prstGeom>
          <a:noFill/>
          <a:ln w="9525" cap="flat" cmpd="sng">
            <a:solidFill>
              <a:schemeClr val="dk2"/>
            </a:solidFill>
            <a:prstDash val="dash"/>
            <a:round/>
            <a:headEnd type="none" w="med" len="med"/>
            <a:tailEnd type="none" w="med" len="med"/>
          </a:ln>
        </p:spPr>
      </p:cxnSp>
      <p:sp>
        <p:nvSpPr>
          <p:cNvPr id="176" name="Google Shape;176;p25"/>
          <p:cNvSpPr txBox="1"/>
          <p:nvPr/>
        </p:nvSpPr>
        <p:spPr>
          <a:xfrm>
            <a:off x="447025" y="2172777"/>
            <a:ext cx="2555100" cy="3798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a:solidFill>
                  <a:schemeClr val="dk1"/>
                </a:solidFill>
              </a:rPr>
              <a:t>Economic Response Plan</a:t>
            </a:r>
            <a:endParaRPr>
              <a:solidFill>
                <a:schemeClr val="dk1"/>
              </a:solidFill>
            </a:endParaRPr>
          </a:p>
          <a:p>
            <a:pPr marL="0" lvl="0" indent="0" algn="l" rtl="0">
              <a:spcBef>
                <a:spcPts val="0"/>
              </a:spcBef>
              <a:spcAft>
                <a:spcPts val="0"/>
              </a:spcAft>
              <a:buNone/>
            </a:pPr>
            <a:endParaRPr b="1"/>
          </a:p>
        </p:txBody>
      </p:sp>
      <p:sp>
        <p:nvSpPr>
          <p:cNvPr id="177" name="Google Shape;177;p25"/>
          <p:cNvSpPr txBox="1"/>
          <p:nvPr/>
        </p:nvSpPr>
        <p:spPr>
          <a:xfrm>
            <a:off x="4389850" y="1372673"/>
            <a:ext cx="1451100" cy="3798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chemeClr val="dk1"/>
                </a:solidFill>
              </a:rPr>
              <a:t>Benefits</a:t>
            </a:r>
            <a:endParaRPr>
              <a:solidFill>
                <a:schemeClr val="dk1"/>
              </a:solidFill>
            </a:endParaRPr>
          </a:p>
          <a:p>
            <a:pPr marL="0" lvl="0" indent="0" algn="l" rtl="0">
              <a:spcBef>
                <a:spcPts val="0"/>
              </a:spcBef>
              <a:spcAft>
                <a:spcPts val="0"/>
              </a:spcAft>
              <a:buNone/>
            </a:pPr>
            <a:endParaRPr b="1"/>
          </a:p>
        </p:txBody>
      </p:sp>
      <p:sp>
        <p:nvSpPr>
          <p:cNvPr id="178" name="Google Shape;178;p25"/>
          <p:cNvSpPr txBox="1"/>
          <p:nvPr/>
        </p:nvSpPr>
        <p:spPr>
          <a:xfrm>
            <a:off x="5115400" y="2728602"/>
            <a:ext cx="2555100" cy="3798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chemeClr val="dk1"/>
                </a:solidFill>
              </a:rPr>
              <a:t>Family benefits</a:t>
            </a:r>
            <a:endParaRPr>
              <a:solidFill>
                <a:schemeClr val="dk1"/>
              </a:solidFill>
            </a:endParaRPr>
          </a:p>
          <a:p>
            <a:pPr marL="0" lvl="0" indent="0" algn="l" rtl="0">
              <a:spcBef>
                <a:spcPts val="0"/>
              </a:spcBef>
              <a:spcAft>
                <a:spcPts val="0"/>
              </a:spcAft>
              <a:buNone/>
            </a:pPr>
            <a:endParaRPr b="1"/>
          </a:p>
        </p:txBody>
      </p:sp>
      <p:cxnSp>
        <p:nvCxnSpPr>
          <p:cNvPr id="179" name="Google Shape;179;p25"/>
          <p:cNvCxnSpPr>
            <a:stCxn id="173" idx="2"/>
            <a:endCxn id="176" idx="0"/>
          </p:cNvCxnSpPr>
          <p:nvPr/>
        </p:nvCxnSpPr>
        <p:spPr>
          <a:xfrm>
            <a:off x="1697125" y="1799050"/>
            <a:ext cx="27600" cy="373800"/>
          </a:xfrm>
          <a:prstGeom prst="straightConnector1">
            <a:avLst/>
          </a:prstGeom>
          <a:noFill/>
          <a:ln w="9525" cap="flat" cmpd="sng">
            <a:solidFill>
              <a:schemeClr val="dk2"/>
            </a:solidFill>
            <a:prstDash val="solid"/>
            <a:round/>
            <a:headEnd type="none" w="med" len="med"/>
            <a:tailEnd type="triangle" w="med" len="med"/>
          </a:ln>
        </p:spPr>
      </p:cxnSp>
      <p:cxnSp>
        <p:nvCxnSpPr>
          <p:cNvPr id="180" name="Google Shape;180;p25"/>
          <p:cNvCxnSpPr>
            <a:stCxn id="181" idx="2"/>
            <a:endCxn id="172" idx="0"/>
          </p:cNvCxnSpPr>
          <p:nvPr/>
        </p:nvCxnSpPr>
        <p:spPr>
          <a:xfrm>
            <a:off x="1724575" y="3337002"/>
            <a:ext cx="2522400" cy="944400"/>
          </a:xfrm>
          <a:prstGeom prst="straightConnector1">
            <a:avLst/>
          </a:prstGeom>
          <a:noFill/>
          <a:ln w="9525" cap="flat" cmpd="sng">
            <a:solidFill>
              <a:schemeClr val="dk2"/>
            </a:solidFill>
            <a:prstDash val="solid"/>
            <a:round/>
            <a:headEnd type="none" w="med" len="med"/>
            <a:tailEnd type="triangle" w="med" len="med"/>
          </a:ln>
        </p:spPr>
      </p:cxnSp>
      <p:cxnSp>
        <p:nvCxnSpPr>
          <p:cNvPr id="182" name="Google Shape;182;p25"/>
          <p:cNvCxnSpPr>
            <a:stCxn id="177" idx="2"/>
            <a:endCxn id="178" idx="0"/>
          </p:cNvCxnSpPr>
          <p:nvPr/>
        </p:nvCxnSpPr>
        <p:spPr>
          <a:xfrm>
            <a:off x="5115400" y="1752473"/>
            <a:ext cx="1277700" cy="976200"/>
          </a:xfrm>
          <a:prstGeom prst="straightConnector1">
            <a:avLst/>
          </a:prstGeom>
          <a:noFill/>
          <a:ln w="9525" cap="flat" cmpd="sng">
            <a:solidFill>
              <a:schemeClr val="dk2"/>
            </a:solidFill>
            <a:prstDash val="solid"/>
            <a:round/>
            <a:headEnd type="none" w="med" len="med"/>
            <a:tailEnd type="triangle" w="med" len="med"/>
          </a:ln>
        </p:spPr>
      </p:cxnSp>
      <p:cxnSp>
        <p:nvCxnSpPr>
          <p:cNvPr id="183" name="Google Shape;183;p25"/>
          <p:cNvCxnSpPr>
            <a:stCxn id="178" idx="2"/>
            <a:endCxn id="172" idx="0"/>
          </p:cNvCxnSpPr>
          <p:nvPr/>
        </p:nvCxnSpPr>
        <p:spPr>
          <a:xfrm flipH="1">
            <a:off x="4247050" y="3108402"/>
            <a:ext cx="2145900" cy="1173000"/>
          </a:xfrm>
          <a:prstGeom prst="straightConnector1">
            <a:avLst/>
          </a:prstGeom>
          <a:noFill/>
          <a:ln w="9525" cap="flat" cmpd="sng">
            <a:solidFill>
              <a:schemeClr val="dk2"/>
            </a:solidFill>
            <a:prstDash val="solid"/>
            <a:round/>
            <a:headEnd type="none" w="med" len="med"/>
            <a:tailEnd type="triangle" w="med" len="med"/>
          </a:ln>
        </p:spPr>
      </p:cxnSp>
      <p:sp>
        <p:nvSpPr>
          <p:cNvPr id="184" name="Google Shape;184;p25"/>
          <p:cNvSpPr txBox="1"/>
          <p:nvPr/>
        </p:nvSpPr>
        <p:spPr>
          <a:xfrm>
            <a:off x="6845650" y="1309348"/>
            <a:ext cx="1451100" cy="3798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chemeClr val="dk1"/>
                </a:solidFill>
              </a:rPr>
              <a:t>Taxes</a:t>
            </a:r>
            <a:endParaRPr>
              <a:solidFill>
                <a:schemeClr val="dk1"/>
              </a:solidFill>
            </a:endParaRPr>
          </a:p>
          <a:p>
            <a:pPr marL="0" lvl="0" indent="0" algn="l" rtl="0">
              <a:spcBef>
                <a:spcPts val="0"/>
              </a:spcBef>
              <a:spcAft>
                <a:spcPts val="0"/>
              </a:spcAft>
              <a:buNone/>
            </a:pPr>
            <a:endParaRPr b="1"/>
          </a:p>
        </p:txBody>
      </p:sp>
      <p:cxnSp>
        <p:nvCxnSpPr>
          <p:cNvPr id="185" name="Google Shape;185;p25"/>
          <p:cNvCxnSpPr>
            <a:stCxn id="184" idx="2"/>
            <a:endCxn id="178" idx="0"/>
          </p:cNvCxnSpPr>
          <p:nvPr/>
        </p:nvCxnSpPr>
        <p:spPr>
          <a:xfrm flipH="1">
            <a:off x="6392800" y="1689148"/>
            <a:ext cx="1178400" cy="1039500"/>
          </a:xfrm>
          <a:prstGeom prst="straightConnector1">
            <a:avLst/>
          </a:prstGeom>
          <a:noFill/>
          <a:ln w="9525" cap="flat" cmpd="sng">
            <a:solidFill>
              <a:schemeClr val="dk2"/>
            </a:solidFill>
            <a:prstDash val="solid"/>
            <a:round/>
            <a:headEnd type="none" w="med" len="med"/>
            <a:tailEnd type="triangle" w="med" len="med"/>
          </a:ln>
        </p:spPr>
      </p:cxnSp>
      <p:cxnSp>
        <p:nvCxnSpPr>
          <p:cNvPr id="186" name="Google Shape;186;p25"/>
          <p:cNvCxnSpPr>
            <a:stCxn id="177" idx="1"/>
            <a:endCxn id="176" idx="3"/>
          </p:cNvCxnSpPr>
          <p:nvPr/>
        </p:nvCxnSpPr>
        <p:spPr>
          <a:xfrm flipH="1">
            <a:off x="3002050" y="1562573"/>
            <a:ext cx="1387800" cy="800100"/>
          </a:xfrm>
          <a:prstGeom prst="straightConnector1">
            <a:avLst/>
          </a:prstGeom>
          <a:noFill/>
          <a:ln w="9525" cap="flat" cmpd="sng">
            <a:solidFill>
              <a:schemeClr val="dk2"/>
            </a:solidFill>
            <a:prstDash val="solid"/>
            <a:round/>
            <a:headEnd type="none" w="med" len="med"/>
            <a:tailEnd type="triangle" w="med" len="med"/>
          </a:ln>
        </p:spPr>
      </p:cxnSp>
      <p:cxnSp>
        <p:nvCxnSpPr>
          <p:cNvPr id="187" name="Google Shape;187;p25"/>
          <p:cNvCxnSpPr>
            <a:stCxn id="184" idx="1"/>
            <a:endCxn id="176" idx="3"/>
          </p:cNvCxnSpPr>
          <p:nvPr/>
        </p:nvCxnSpPr>
        <p:spPr>
          <a:xfrm flipH="1">
            <a:off x="3002050" y="1499248"/>
            <a:ext cx="3843600" cy="863400"/>
          </a:xfrm>
          <a:prstGeom prst="straightConnector1">
            <a:avLst/>
          </a:prstGeom>
          <a:noFill/>
          <a:ln w="9525" cap="flat" cmpd="sng">
            <a:solidFill>
              <a:schemeClr val="dk2"/>
            </a:solidFill>
            <a:prstDash val="solid"/>
            <a:round/>
            <a:headEnd type="none" w="med" len="med"/>
            <a:tailEnd type="triangle" w="med" len="med"/>
          </a:ln>
        </p:spPr>
      </p:cxnSp>
      <p:sp>
        <p:nvSpPr>
          <p:cNvPr id="188" name="Google Shape;188;p25"/>
          <p:cNvSpPr txBox="1"/>
          <p:nvPr/>
        </p:nvSpPr>
        <p:spPr>
          <a:xfrm>
            <a:off x="319200" y="865500"/>
            <a:ext cx="2974500" cy="302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t>Main COVID-19 response pages </a:t>
            </a:r>
            <a:endParaRPr b="1"/>
          </a:p>
        </p:txBody>
      </p:sp>
      <p:sp>
        <p:nvSpPr>
          <p:cNvPr id="189" name="Google Shape;189;p25"/>
          <p:cNvSpPr txBox="1"/>
          <p:nvPr/>
        </p:nvSpPr>
        <p:spPr>
          <a:xfrm>
            <a:off x="5015090" y="865495"/>
            <a:ext cx="3110400" cy="302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b="1"/>
              <a:t>Theme area (navigation layer)</a:t>
            </a:r>
            <a:endParaRPr b="1"/>
          </a:p>
        </p:txBody>
      </p:sp>
      <p:sp>
        <p:nvSpPr>
          <p:cNvPr id="190" name="Google Shape;190;p25"/>
          <p:cNvSpPr txBox="1"/>
          <p:nvPr/>
        </p:nvSpPr>
        <p:spPr>
          <a:xfrm>
            <a:off x="759200" y="4297910"/>
            <a:ext cx="2084400" cy="59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t>Departmental pages</a:t>
            </a:r>
            <a:br>
              <a:rPr lang="en" b="1"/>
            </a:br>
            <a:r>
              <a:rPr lang="en" b="1"/>
              <a:t>(task content layer)</a:t>
            </a:r>
            <a:endParaRPr b="1"/>
          </a:p>
        </p:txBody>
      </p:sp>
      <p:sp>
        <p:nvSpPr>
          <p:cNvPr id="181" name="Google Shape;181;p25"/>
          <p:cNvSpPr txBox="1"/>
          <p:nvPr/>
        </p:nvSpPr>
        <p:spPr>
          <a:xfrm>
            <a:off x="447025" y="2957202"/>
            <a:ext cx="2555100" cy="3798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chemeClr val="dk1"/>
                </a:solidFill>
              </a:rPr>
              <a:t>Support for individuals</a:t>
            </a:r>
            <a:endParaRPr>
              <a:solidFill>
                <a:schemeClr val="dk1"/>
              </a:solidFill>
            </a:endParaRPr>
          </a:p>
          <a:p>
            <a:pPr marL="0" lvl="0" indent="0" algn="l" rtl="0">
              <a:spcBef>
                <a:spcPts val="0"/>
              </a:spcBef>
              <a:spcAft>
                <a:spcPts val="0"/>
              </a:spcAft>
              <a:buNone/>
            </a:pPr>
            <a:endParaRPr b="1"/>
          </a:p>
        </p:txBody>
      </p:sp>
      <p:cxnSp>
        <p:nvCxnSpPr>
          <p:cNvPr id="191" name="Google Shape;191;p25"/>
          <p:cNvCxnSpPr>
            <a:stCxn id="176" idx="2"/>
            <a:endCxn id="181" idx="0"/>
          </p:cNvCxnSpPr>
          <p:nvPr/>
        </p:nvCxnSpPr>
        <p:spPr>
          <a:xfrm>
            <a:off x="1724575" y="2552577"/>
            <a:ext cx="0" cy="404700"/>
          </a:xfrm>
          <a:prstGeom prst="straightConnector1">
            <a:avLst/>
          </a:prstGeom>
          <a:noFill/>
          <a:ln w="9525" cap="flat" cmpd="sng">
            <a:solidFill>
              <a:schemeClr val="dk2"/>
            </a:solidFill>
            <a:prstDash val="solid"/>
            <a:round/>
            <a:headEnd type="none" w="med" len="med"/>
            <a:tailEnd type="triangle" w="med" len="med"/>
          </a:ln>
        </p:spPr>
      </p:cxnSp>
      <p:cxnSp>
        <p:nvCxnSpPr>
          <p:cNvPr id="192" name="Google Shape;192;p25"/>
          <p:cNvCxnSpPr>
            <a:stCxn id="178" idx="1"/>
            <a:endCxn id="181" idx="3"/>
          </p:cNvCxnSpPr>
          <p:nvPr/>
        </p:nvCxnSpPr>
        <p:spPr>
          <a:xfrm flipH="1">
            <a:off x="3002200" y="2918502"/>
            <a:ext cx="2113200" cy="228600"/>
          </a:xfrm>
          <a:prstGeom prst="straightConnector1">
            <a:avLst/>
          </a:prstGeom>
          <a:noFill/>
          <a:ln w="9525" cap="flat" cmpd="sng">
            <a:solidFill>
              <a:schemeClr val="dk2"/>
            </a:solidFill>
            <a:prstDash val="solid"/>
            <a:round/>
            <a:headEnd type="none" w="med" len="med"/>
            <a:tailEnd type="triangle" w="med" len="med"/>
          </a:ln>
        </p:spPr>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26"/>
          <p:cNvSpPr txBox="1"/>
          <p:nvPr/>
        </p:nvSpPr>
        <p:spPr>
          <a:xfrm>
            <a:off x="1034725" y="1015375"/>
            <a:ext cx="6811200" cy="266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3600">
                <a:latin typeface="Calibri"/>
                <a:ea typeface="Calibri"/>
                <a:cs typeface="Calibri"/>
                <a:sym typeface="Calibri"/>
              </a:rPr>
              <a:t>A phased approach for department and theme content</a:t>
            </a:r>
            <a:endParaRPr sz="3600">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27"/>
          <p:cNvSpPr txBox="1"/>
          <p:nvPr/>
        </p:nvSpPr>
        <p:spPr>
          <a:xfrm>
            <a:off x="1034725" y="1167775"/>
            <a:ext cx="6811200" cy="266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3600">
                <a:latin typeface="Calibri"/>
                <a:ea typeface="Calibri"/>
                <a:cs typeface="Calibri"/>
                <a:sym typeface="Calibri"/>
              </a:rPr>
              <a:t>Phase 1 - Now</a:t>
            </a:r>
            <a:endParaRPr sz="3600">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28"/>
          <p:cNvSpPr txBox="1">
            <a:spLocks noGrp="1"/>
          </p:cNvSpPr>
          <p:nvPr>
            <p:ph type="body" idx="1"/>
          </p:nvPr>
        </p:nvSpPr>
        <p:spPr>
          <a:xfrm>
            <a:off x="280475" y="168474"/>
            <a:ext cx="8097300" cy="599400"/>
          </a:xfrm>
          <a:prstGeom prst="rect">
            <a:avLst/>
          </a:prstGeom>
        </p:spPr>
        <p:txBody>
          <a:bodyPr spcFirstLastPara="1" wrap="square" lIns="91425" tIns="91425" rIns="91425" bIns="91425" anchor="t" anchorCtr="0">
            <a:noAutofit/>
          </a:bodyPr>
          <a:lstStyle/>
          <a:p>
            <a:pPr marL="0" lvl="0" indent="0" algn="l" rtl="0">
              <a:spcBef>
                <a:spcPts val="720"/>
              </a:spcBef>
              <a:spcAft>
                <a:spcPts val="0"/>
              </a:spcAft>
              <a:buNone/>
            </a:pPr>
            <a:r>
              <a:rPr lang="en" sz="3000">
                <a:solidFill>
                  <a:srgbClr val="0C343D"/>
                </a:solidFill>
              </a:rPr>
              <a:t>Identify impacted programs and services</a:t>
            </a:r>
            <a:endParaRPr sz="3000">
              <a:solidFill>
                <a:srgbClr val="0C343D"/>
              </a:solidFill>
            </a:endParaRPr>
          </a:p>
        </p:txBody>
      </p:sp>
      <p:sp>
        <p:nvSpPr>
          <p:cNvPr id="208" name="Google Shape;208;p28"/>
          <p:cNvSpPr txBox="1"/>
          <p:nvPr/>
        </p:nvSpPr>
        <p:spPr>
          <a:xfrm>
            <a:off x="661475" y="868950"/>
            <a:ext cx="7695300" cy="3405600"/>
          </a:xfrm>
          <a:prstGeom prst="rect">
            <a:avLst/>
          </a:prstGeom>
          <a:noFill/>
          <a:ln>
            <a:noFill/>
          </a:ln>
        </p:spPr>
        <p:txBody>
          <a:bodyPr spcFirstLastPara="1" wrap="square" lIns="91425" tIns="91425" rIns="91425" bIns="91425" anchor="t" anchorCtr="0">
            <a:noAutofit/>
          </a:bodyPr>
          <a:lstStyle/>
          <a:p>
            <a:pPr marL="457200" lvl="0" indent="-381000" algn="l" rtl="0">
              <a:spcBef>
                <a:spcPts val="200"/>
              </a:spcBef>
              <a:spcAft>
                <a:spcPts val="0"/>
              </a:spcAft>
              <a:buSzPts val="2400"/>
              <a:buChar char="●"/>
            </a:pPr>
            <a:r>
              <a:rPr lang="en" sz="2400">
                <a:latin typeface="Calibri"/>
                <a:ea typeface="Calibri"/>
                <a:cs typeface="Calibri"/>
                <a:sym typeface="Calibri"/>
              </a:rPr>
              <a:t>If you haven’t already done so, update </a:t>
            </a:r>
            <a:r>
              <a:rPr lang="en" sz="2400" b="1">
                <a:latin typeface="Calibri"/>
                <a:ea typeface="Calibri"/>
                <a:cs typeface="Calibri"/>
                <a:sym typeface="Calibri"/>
              </a:rPr>
              <a:t>every</a:t>
            </a:r>
            <a:r>
              <a:rPr lang="en" sz="2400">
                <a:latin typeface="Calibri"/>
                <a:ea typeface="Calibri"/>
                <a:cs typeface="Calibri"/>
                <a:sym typeface="Calibri"/>
              </a:rPr>
              <a:t> program and service affected by COVID-19 </a:t>
            </a:r>
            <a:r>
              <a:rPr lang="en" sz="2400" b="1">
                <a:latin typeface="Calibri"/>
                <a:ea typeface="Calibri"/>
                <a:cs typeface="Calibri"/>
                <a:sym typeface="Calibri"/>
              </a:rPr>
              <a:t>ASAP</a:t>
            </a:r>
            <a:r>
              <a:rPr lang="en" sz="2400">
                <a:latin typeface="Calibri"/>
                <a:ea typeface="Calibri"/>
                <a:cs typeface="Calibri"/>
                <a:sym typeface="Calibri"/>
              </a:rPr>
              <a:t>. </a:t>
            </a:r>
            <a:endParaRPr sz="2400">
              <a:latin typeface="Calibri"/>
              <a:ea typeface="Calibri"/>
              <a:cs typeface="Calibri"/>
              <a:sym typeface="Calibri"/>
            </a:endParaRPr>
          </a:p>
          <a:p>
            <a:pPr marL="457200" lvl="0" indent="0" algn="l" rtl="0">
              <a:spcBef>
                <a:spcPts val="200"/>
              </a:spcBef>
              <a:spcAft>
                <a:spcPts val="0"/>
              </a:spcAft>
              <a:buNone/>
            </a:pPr>
            <a:endParaRPr sz="2400">
              <a:latin typeface="Calibri"/>
              <a:ea typeface="Calibri"/>
              <a:cs typeface="Calibri"/>
              <a:sym typeface="Calibri"/>
            </a:endParaRPr>
          </a:p>
          <a:p>
            <a:pPr marL="457200" lvl="0" indent="-381000" algn="l" rtl="0">
              <a:spcBef>
                <a:spcPts val="200"/>
              </a:spcBef>
              <a:spcAft>
                <a:spcPts val="0"/>
              </a:spcAft>
              <a:buSzPts val="2400"/>
              <a:buFont typeface="Calibri"/>
              <a:buChar char="●"/>
            </a:pPr>
            <a:r>
              <a:rPr lang="en" sz="2400">
                <a:latin typeface="Calibri"/>
                <a:ea typeface="Calibri"/>
                <a:cs typeface="Calibri"/>
                <a:sym typeface="Calibri"/>
              </a:rPr>
              <a:t>As a first step, add a contextual alert linking to the relevant page in the main COVID-19 response group. </a:t>
            </a:r>
            <a:endParaRPr sz="2400">
              <a:latin typeface="Calibri"/>
              <a:ea typeface="Calibri"/>
              <a:cs typeface="Calibri"/>
              <a:sym typeface="Calibri"/>
            </a:endParaRPr>
          </a:p>
          <a:p>
            <a:pPr marL="0" lvl="0" indent="0" algn="l" rtl="0">
              <a:spcBef>
                <a:spcPts val="200"/>
              </a:spcBef>
              <a:spcAft>
                <a:spcPts val="0"/>
              </a:spcAft>
              <a:buNone/>
            </a:pPr>
            <a:endParaRPr sz="2400">
              <a:latin typeface="Calibri"/>
              <a:ea typeface="Calibri"/>
              <a:cs typeface="Calibri"/>
              <a:sym typeface="Calibri"/>
            </a:endParaRPr>
          </a:p>
          <a:p>
            <a:pPr marL="0" lvl="0" indent="0" algn="l" rtl="0">
              <a:spcBef>
                <a:spcPts val="200"/>
              </a:spcBef>
              <a:spcAft>
                <a:spcPts val="0"/>
              </a:spcAft>
              <a:buNone/>
            </a:pPr>
            <a:r>
              <a:rPr lang="en" sz="2400" b="1">
                <a:latin typeface="Calibri"/>
                <a:ea typeface="Calibri"/>
                <a:cs typeface="Calibri"/>
                <a:sym typeface="Calibri"/>
              </a:rPr>
              <a:t>Guidance on alerts: </a:t>
            </a:r>
            <a:r>
              <a:rPr lang="en" sz="2400" u="sng">
                <a:solidFill>
                  <a:schemeClr val="hlink"/>
                </a:solidFill>
                <a:latin typeface="Calibri"/>
                <a:ea typeface="Calibri"/>
                <a:cs typeface="Calibri"/>
                <a:sym typeface="Calibri"/>
                <a:hlinkClick r:id="rId3"/>
              </a:rPr>
              <a:t>https://design.canada.ca/crisis/alerts.html</a:t>
            </a:r>
            <a:r>
              <a:rPr lang="en" sz="2400">
                <a:latin typeface="Calibri"/>
                <a:ea typeface="Calibri"/>
                <a:cs typeface="Calibri"/>
                <a:sym typeface="Calibri"/>
              </a:rPr>
              <a:t> </a:t>
            </a:r>
            <a:endParaRPr sz="2400">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29"/>
          <p:cNvSpPr txBox="1">
            <a:spLocks noGrp="1"/>
          </p:cNvSpPr>
          <p:nvPr>
            <p:ph type="body" idx="1"/>
          </p:nvPr>
        </p:nvSpPr>
        <p:spPr>
          <a:xfrm>
            <a:off x="449825" y="179750"/>
            <a:ext cx="8406600" cy="599400"/>
          </a:xfrm>
          <a:prstGeom prst="rect">
            <a:avLst/>
          </a:prstGeom>
        </p:spPr>
        <p:txBody>
          <a:bodyPr spcFirstLastPara="1" wrap="square" lIns="91425" tIns="91425" rIns="91425" bIns="91425" anchor="t" anchorCtr="0">
            <a:noAutofit/>
          </a:bodyPr>
          <a:lstStyle/>
          <a:p>
            <a:pPr marL="0" lvl="0" indent="0" algn="l" rtl="0">
              <a:spcBef>
                <a:spcPts val="720"/>
              </a:spcBef>
              <a:spcAft>
                <a:spcPts val="0"/>
              </a:spcAft>
              <a:buNone/>
            </a:pPr>
            <a:r>
              <a:rPr lang="en" sz="3000">
                <a:solidFill>
                  <a:srgbClr val="0C343D"/>
                </a:solidFill>
              </a:rPr>
              <a:t>Example - CCB</a:t>
            </a:r>
            <a:endParaRPr sz="3000">
              <a:solidFill>
                <a:srgbClr val="0C343D"/>
              </a:solidFill>
            </a:endParaRPr>
          </a:p>
        </p:txBody>
      </p:sp>
      <p:pic>
        <p:nvPicPr>
          <p:cNvPr id="214" name="Google Shape;214;p29"/>
          <p:cNvPicPr preferRelativeResize="0"/>
          <p:nvPr/>
        </p:nvPicPr>
        <p:blipFill>
          <a:blip r:embed="rId3">
            <a:alphaModFix/>
          </a:blip>
          <a:stretch>
            <a:fillRect/>
          </a:stretch>
        </p:blipFill>
        <p:spPr>
          <a:xfrm>
            <a:off x="888150" y="847650"/>
            <a:ext cx="6185054" cy="4211949"/>
          </a:xfrm>
          <a:prstGeom prst="rect">
            <a:avLst/>
          </a:prstGeom>
          <a:noFill/>
          <a:ln>
            <a:noFill/>
          </a:ln>
          <a:effectLst>
            <a:outerShdw blurRad="57150" dist="19050" dir="5400000" algn="bl" rotWithShape="0">
              <a:srgbClr val="000000">
                <a:alpha val="50000"/>
              </a:srgbClr>
            </a:outerShdw>
          </a:effectLst>
        </p:spPr>
      </p:pic>
      <p:sp>
        <p:nvSpPr>
          <p:cNvPr id="215" name="Google Shape;215;p29"/>
          <p:cNvSpPr/>
          <p:nvPr/>
        </p:nvSpPr>
        <p:spPr>
          <a:xfrm rot="10800000">
            <a:off x="513350" y="1964323"/>
            <a:ext cx="506400" cy="479100"/>
          </a:xfrm>
          <a:prstGeom prst="leftArrow">
            <a:avLst>
              <a:gd name="adj1" fmla="val 50000"/>
              <a:gd name="adj2" fmla="val 50000"/>
            </a:avLst>
          </a:prstGeom>
          <a:solidFill>
            <a:srgbClr val="38761D"/>
          </a:solidFill>
          <a:ln w="9525" cap="flat" cmpd="sng">
            <a:solidFill>
              <a:srgbClr val="38761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30"/>
          <p:cNvSpPr txBox="1"/>
          <p:nvPr/>
        </p:nvSpPr>
        <p:spPr>
          <a:xfrm>
            <a:off x="1034725" y="1167775"/>
            <a:ext cx="6811200" cy="266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3600">
                <a:latin typeface="Calibri"/>
                <a:ea typeface="Calibri"/>
                <a:cs typeface="Calibri"/>
                <a:sym typeface="Calibri"/>
              </a:rPr>
              <a:t>Phase 2 - As soon as possible</a:t>
            </a:r>
            <a:endParaRPr sz="3600">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31"/>
          <p:cNvSpPr txBox="1">
            <a:spLocks noGrp="1"/>
          </p:cNvSpPr>
          <p:nvPr>
            <p:ph type="body" idx="1"/>
          </p:nvPr>
        </p:nvSpPr>
        <p:spPr>
          <a:xfrm>
            <a:off x="285075" y="179750"/>
            <a:ext cx="8495100" cy="599400"/>
          </a:xfrm>
          <a:prstGeom prst="rect">
            <a:avLst/>
          </a:prstGeom>
        </p:spPr>
        <p:txBody>
          <a:bodyPr spcFirstLastPara="1" wrap="square" lIns="91425" tIns="91425" rIns="91425" bIns="91425" anchor="t" anchorCtr="0">
            <a:noAutofit/>
          </a:bodyPr>
          <a:lstStyle/>
          <a:p>
            <a:pPr marL="0" lvl="0" indent="0" algn="l" rtl="0">
              <a:spcBef>
                <a:spcPts val="720"/>
              </a:spcBef>
              <a:spcAft>
                <a:spcPts val="0"/>
              </a:spcAft>
              <a:buNone/>
            </a:pPr>
            <a:r>
              <a:rPr lang="en" sz="3000">
                <a:solidFill>
                  <a:srgbClr val="0C343D"/>
                </a:solidFill>
              </a:rPr>
              <a:t>Review all your COVID-19 content</a:t>
            </a:r>
            <a:endParaRPr sz="3000">
              <a:solidFill>
                <a:srgbClr val="0C343D"/>
              </a:solidFill>
            </a:endParaRPr>
          </a:p>
        </p:txBody>
      </p:sp>
      <p:sp>
        <p:nvSpPr>
          <p:cNvPr id="226" name="Google Shape;226;p31"/>
          <p:cNvSpPr txBox="1"/>
          <p:nvPr/>
        </p:nvSpPr>
        <p:spPr>
          <a:xfrm>
            <a:off x="666675" y="1001850"/>
            <a:ext cx="7975500" cy="3872700"/>
          </a:xfrm>
          <a:prstGeom prst="rect">
            <a:avLst/>
          </a:prstGeom>
          <a:noFill/>
          <a:ln>
            <a:noFill/>
          </a:ln>
        </p:spPr>
        <p:txBody>
          <a:bodyPr spcFirstLastPara="1" wrap="square" lIns="91425" tIns="91425" rIns="91425" bIns="91425" anchor="t" anchorCtr="0">
            <a:noAutofit/>
          </a:bodyPr>
          <a:lstStyle/>
          <a:p>
            <a:pPr marL="457200" lvl="0" indent="-381000" algn="l" rtl="0">
              <a:lnSpc>
                <a:spcPct val="100000"/>
              </a:lnSpc>
              <a:spcBef>
                <a:spcPts val="200"/>
              </a:spcBef>
              <a:spcAft>
                <a:spcPts val="0"/>
              </a:spcAft>
              <a:buSzPts val="2400"/>
              <a:buFont typeface="Calibri"/>
              <a:buChar char="●"/>
            </a:pPr>
            <a:r>
              <a:rPr lang="en" sz="2400">
                <a:latin typeface="Calibri"/>
                <a:ea typeface="Calibri"/>
                <a:cs typeface="Calibri"/>
                <a:sym typeface="Calibri"/>
              </a:rPr>
              <a:t>Review your COVID-19 pages</a:t>
            </a:r>
            <a:endParaRPr sz="2400">
              <a:latin typeface="Calibri"/>
              <a:ea typeface="Calibri"/>
              <a:cs typeface="Calibri"/>
              <a:sym typeface="Calibri"/>
            </a:endParaRPr>
          </a:p>
          <a:p>
            <a:pPr marL="457200" lvl="0" indent="-381000" algn="l" rtl="0">
              <a:lnSpc>
                <a:spcPct val="100000"/>
              </a:lnSpc>
              <a:spcBef>
                <a:spcPts val="1000"/>
              </a:spcBef>
              <a:spcAft>
                <a:spcPts val="0"/>
              </a:spcAft>
              <a:buSzPts val="2400"/>
              <a:buFont typeface="Calibri"/>
              <a:buChar char="●"/>
            </a:pPr>
            <a:r>
              <a:rPr lang="en" sz="2400">
                <a:latin typeface="Calibri"/>
                <a:ea typeface="Calibri"/>
                <a:cs typeface="Calibri"/>
                <a:sym typeface="Calibri"/>
              </a:rPr>
              <a:t>If your content is already covered in the main COVID-19 response pages, link to it there instead</a:t>
            </a:r>
            <a:endParaRPr sz="2400">
              <a:latin typeface="Calibri"/>
              <a:ea typeface="Calibri"/>
              <a:cs typeface="Calibri"/>
              <a:sym typeface="Calibri"/>
            </a:endParaRPr>
          </a:p>
          <a:p>
            <a:pPr marL="457200" lvl="0" indent="-381000" algn="l" rtl="0">
              <a:lnSpc>
                <a:spcPct val="100000"/>
              </a:lnSpc>
              <a:spcBef>
                <a:spcPts val="1000"/>
              </a:spcBef>
              <a:spcAft>
                <a:spcPts val="0"/>
              </a:spcAft>
              <a:buSzPts val="2400"/>
              <a:buFont typeface="Calibri"/>
              <a:buChar char="●"/>
            </a:pPr>
            <a:r>
              <a:rPr lang="en" sz="2400">
                <a:latin typeface="Calibri"/>
                <a:ea typeface="Calibri"/>
                <a:cs typeface="Calibri"/>
                <a:sym typeface="Calibri"/>
              </a:rPr>
              <a:t>If some government-wide content is missing from the main COVID-19 response pages, either:</a:t>
            </a:r>
            <a:endParaRPr sz="2400">
              <a:latin typeface="Calibri"/>
              <a:ea typeface="Calibri"/>
              <a:cs typeface="Calibri"/>
              <a:sym typeface="Calibri"/>
            </a:endParaRPr>
          </a:p>
          <a:p>
            <a:pPr marL="914400" lvl="1" indent="-381000" algn="l" rtl="0">
              <a:lnSpc>
                <a:spcPct val="100000"/>
              </a:lnSpc>
              <a:spcBef>
                <a:spcPts val="1000"/>
              </a:spcBef>
              <a:spcAft>
                <a:spcPts val="0"/>
              </a:spcAft>
              <a:buSzPts val="2400"/>
              <a:buFont typeface="Calibri"/>
              <a:buChar char="○"/>
            </a:pPr>
            <a:r>
              <a:rPr lang="en" sz="2400">
                <a:latin typeface="Calibri"/>
                <a:ea typeface="Calibri"/>
                <a:cs typeface="Calibri"/>
                <a:sym typeface="Calibri"/>
              </a:rPr>
              <a:t>work with partners to integrate missing content in the main pages</a:t>
            </a:r>
            <a:endParaRPr sz="2400">
              <a:latin typeface="Calibri"/>
              <a:ea typeface="Calibri"/>
              <a:cs typeface="Calibri"/>
              <a:sym typeface="Calibri"/>
            </a:endParaRPr>
          </a:p>
          <a:p>
            <a:pPr marL="914400" lvl="1" indent="-381000" algn="l" rtl="0">
              <a:lnSpc>
                <a:spcPct val="100000"/>
              </a:lnSpc>
              <a:spcBef>
                <a:spcPts val="1000"/>
              </a:spcBef>
              <a:spcAft>
                <a:spcPts val="1000"/>
              </a:spcAft>
              <a:buSzPts val="2400"/>
              <a:buFont typeface="Calibri"/>
              <a:buChar char="○"/>
            </a:pPr>
            <a:r>
              <a:rPr lang="en" sz="2400">
                <a:latin typeface="Calibri"/>
                <a:ea typeface="Calibri"/>
                <a:cs typeface="Calibri"/>
                <a:sym typeface="Calibri"/>
              </a:rPr>
              <a:t>work with partners to create a subpage within the main response suite of pages</a:t>
            </a:r>
            <a:endParaRPr sz="2400">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32"/>
          <p:cNvSpPr txBox="1">
            <a:spLocks noGrp="1"/>
          </p:cNvSpPr>
          <p:nvPr>
            <p:ph type="body" idx="1"/>
          </p:nvPr>
        </p:nvSpPr>
        <p:spPr>
          <a:xfrm>
            <a:off x="465925" y="179750"/>
            <a:ext cx="8390400" cy="599400"/>
          </a:xfrm>
          <a:prstGeom prst="rect">
            <a:avLst/>
          </a:prstGeom>
        </p:spPr>
        <p:txBody>
          <a:bodyPr spcFirstLastPara="1" wrap="square" lIns="91425" tIns="91425" rIns="91425" bIns="91425" anchor="t" anchorCtr="0">
            <a:noAutofit/>
          </a:bodyPr>
          <a:lstStyle/>
          <a:p>
            <a:pPr marL="0" lvl="0" indent="0" algn="l" rtl="0">
              <a:spcBef>
                <a:spcPts val="720"/>
              </a:spcBef>
              <a:spcAft>
                <a:spcPts val="0"/>
              </a:spcAft>
              <a:buNone/>
            </a:pPr>
            <a:r>
              <a:rPr lang="en" sz="3000">
                <a:solidFill>
                  <a:srgbClr val="0C343D"/>
                </a:solidFill>
              </a:rPr>
              <a:t>Theme review </a:t>
            </a:r>
            <a:endParaRPr sz="3000">
              <a:solidFill>
                <a:srgbClr val="0C343D"/>
              </a:solidFill>
            </a:endParaRPr>
          </a:p>
        </p:txBody>
      </p:sp>
      <p:sp>
        <p:nvSpPr>
          <p:cNvPr id="232" name="Google Shape;232;p32"/>
          <p:cNvSpPr txBox="1"/>
          <p:nvPr/>
        </p:nvSpPr>
        <p:spPr>
          <a:xfrm>
            <a:off x="432875" y="1021350"/>
            <a:ext cx="7975500" cy="3872700"/>
          </a:xfrm>
          <a:prstGeom prst="rect">
            <a:avLst/>
          </a:prstGeom>
          <a:noFill/>
          <a:ln>
            <a:noFill/>
          </a:ln>
        </p:spPr>
        <p:txBody>
          <a:bodyPr spcFirstLastPara="1" wrap="square" lIns="91425" tIns="91425" rIns="91425" bIns="91425" anchor="t" anchorCtr="0">
            <a:noAutofit/>
          </a:bodyPr>
          <a:lstStyle/>
          <a:p>
            <a:pPr marL="457200" lvl="0" indent="-393700" algn="l" rtl="0">
              <a:lnSpc>
                <a:spcPct val="115000"/>
              </a:lnSpc>
              <a:spcBef>
                <a:spcPts val="0"/>
              </a:spcBef>
              <a:spcAft>
                <a:spcPts val="0"/>
              </a:spcAft>
              <a:buClr>
                <a:schemeClr val="dk1"/>
              </a:buClr>
              <a:buSzPts val="2600"/>
              <a:buFont typeface="Calibri"/>
              <a:buChar char="●"/>
            </a:pPr>
            <a:r>
              <a:rPr lang="en" sz="2600">
                <a:solidFill>
                  <a:schemeClr val="dk1"/>
                </a:solidFill>
                <a:latin typeface="Calibri"/>
                <a:ea typeface="Calibri"/>
                <a:cs typeface="Calibri"/>
                <a:sym typeface="Calibri"/>
              </a:rPr>
              <a:t>Review topics that fall under your theme</a:t>
            </a:r>
            <a:endParaRPr sz="2600">
              <a:solidFill>
                <a:schemeClr val="dk1"/>
              </a:solidFill>
              <a:latin typeface="Calibri"/>
              <a:ea typeface="Calibri"/>
              <a:cs typeface="Calibri"/>
              <a:sym typeface="Calibri"/>
            </a:endParaRPr>
          </a:p>
          <a:p>
            <a:pPr marL="457200" lvl="0" indent="-393700" algn="l" rtl="0">
              <a:lnSpc>
                <a:spcPct val="115000"/>
              </a:lnSpc>
              <a:spcBef>
                <a:spcPts val="0"/>
              </a:spcBef>
              <a:spcAft>
                <a:spcPts val="0"/>
              </a:spcAft>
              <a:buClr>
                <a:schemeClr val="dk1"/>
              </a:buClr>
              <a:buSzPts val="2600"/>
              <a:buFont typeface="Calibri"/>
              <a:buChar char="●"/>
            </a:pPr>
            <a:r>
              <a:rPr lang="en" sz="2600">
                <a:solidFill>
                  <a:schemeClr val="dk1"/>
                </a:solidFill>
                <a:latin typeface="Calibri"/>
                <a:ea typeface="Calibri"/>
                <a:cs typeface="Calibri"/>
                <a:sym typeface="Calibri"/>
              </a:rPr>
              <a:t>Review carousels and features for tone </a:t>
            </a:r>
            <a:endParaRPr sz="2600">
              <a:solidFill>
                <a:schemeClr val="dk1"/>
              </a:solidFill>
              <a:latin typeface="Calibri"/>
              <a:ea typeface="Calibri"/>
              <a:cs typeface="Calibri"/>
              <a:sym typeface="Calibri"/>
            </a:endParaRPr>
          </a:p>
          <a:p>
            <a:pPr marL="914400" lvl="1" indent="-393700" algn="l" rtl="0">
              <a:lnSpc>
                <a:spcPct val="115000"/>
              </a:lnSpc>
              <a:spcBef>
                <a:spcPts val="0"/>
              </a:spcBef>
              <a:spcAft>
                <a:spcPts val="0"/>
              </a:spcAft>
              <a:buClr>
                <a:schemeClr val="dk1"/>
              </a:buClr>
              <a:buSzPts val="2600"/>
              <a:buFont typeface="Calibri"/>
              <a:buChar char="○"/>
            </a:pPr>
            <a:r>
              <a:rPr lang="en" sz="2600">
                <a:solidFill>
                  <a:schemeClr val="dk1"/>
                </a:solidFill>
                <a:latin typeface="Calibri"/>
                <a:ea typeface="Calibri"/>
                <a:cs typeface="Calibri"/>
                <a:sym typeface="Calibri"/>
              </a:rPr>
              <a:t>Focus should be on COVID-19 updates and impacts</a:t>
            </a:r>
            <a:endParaRPr sz="1200">
              <a:solidFill>
                <a:schemeClr val="dk1"/>
              </a:solidFill>
              <a:latin typeface="Calibri"/>
              <a:ea typeface="Calibri"/>
              <a:cs typeface="Calibri"/>
              <a:sym typeface="Calibri"/>
            </a:endParaRPr>
          </a:p>
          <a:p>
            <a:pPr marL="457200" lvl="0" indent="-393700" algn="l" rtl="0">
              <a:lnSpc>
                <a:spcPct val="115000"/>
              </a:lnSpc>
              <a:spcBef>
                <a:spcPts val="0"/>
              </a:spcBef>
              <a:spcAft>
                <a:spcPts val="0"/>
              </a:spcAft>
              <a:buClr>
                <a:schemeClr val="dk1"/>
              </a:buClr>
              <a:buSzPts val="2600"/>
              <a:buFont typeface="Calibri"/>
              <a:buChar char="●"/>
            </a:pPr>
            <a:r>
              <a:rPr lang="en" sz="2600">
                <a:solidFill>
                  <a:schemeClr val="dk1"/>
                </a:solidFill>
                <a:latin typeface="Calibri"/>
                <a:ea typeface="Calibri"/>
                <a:cs typeface="Calibri"/>
                <a:sym typeface="Calibri"/>
              </a:rPr>
              <a:t>Consider removing carousels so they don’t compete with alerts</a:t>
            </a:r>
            <a:endParaRPr sz="2400">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33"/>
          <p:cNvSpPr txBox="1">
            <a:spLocks noGrp="1"/>
          </p:cNvSpPr>
          <p:nvPr>
            <p:ph type="body" idx="1"/>
          </p:nvPr>
        </p:nvSpPr>
        <p:spPr>
          <a:xfrm>
            <a:off x="368750" y="195849"/>
            <a:ext cx="8487900" cy="599400"/>
          </a:xfrm>
          <a:prstGeom prst="rect">
            <a:avLst/>
          </a:prstGeom>
        </p:spPr>
        <p:txBody>
          <a:bodyPr spcFirstLastPara="1" wrap="square" lIns="91425" tIns="91425" rIns="91425" bIns="91425" anchor="t" anchorCtr="0">
            <a:noAutofit/>
          </a:bodyPr>
          <a:lstStyle/>
          <a:p>
            <a:pPr marL="0" lvl="0" indent="0" algn="l" rtl="0">
              <a:spcBef>
                <a:spcPts val="720"/>
              </a:spcBef>
              <a:spcAft>
                <a:spcPts val="0"/>
              </a:spcAft>
              <a:buNone/>
            </a:pPr>
            <a:r>
              <a:rPr lang="en" sz="3000">
                <a:solidFill>
                  <a:srgbClr val="0C343D"/>
                </a:solidFill>
              </a:rPr>
              <a:t>Service disruptions and impact on employees</a:t>
            </a:r>
            <a:endParaRPr sz="3000">
              <a:solidFill>
                <a:srgbClr val="0C343D"/>
              </a:solidFill>
            </a:endParaRPr>
          </a:p>
        </p:txBody>
      </p:sp>
      <p:sp>
        <p:nvSpPr>
          <p:cNvPr id="238" name="Google Shape;238;p33"/>
          <p:cNvSpPr txBox="1"/>
          <p:nvPr/>
        </p:nvSpPr>
        <p:spPr>
          <a:xfrm>
            <a:off x="503200" y="1352150"/>
            <a:ext cx="7975500" cy="2637900"/>
          </a:xfrm>
          <a:prstGeom prst="rect">
            <a:avLst/>
          </a:prstGeom>
          <a:noFill/>
          <a:ln>
            <a:noFill/>
          </a:ln>
        </p:spPr>
        <p:txBody>
          <a:bodyPr spcFirstLastPara="1" wrap="square" lIns="91425" tIns="91425" rIns="91425" bIns="91425" anchor="t" anchorCtr="0">
            <a:noAutofit/>
          </a:bodyPr>
          <a:lstStyle/>
          <a:p>
            <a:pPr marL="457200" lvl="0" indent="-393700" algn="l" rtl="0">
              <a:spcBef>
                <a:spcPts val="200"/>
              </a:spcBef>
              <a:spcAft>
                <a:spcPts val="0"/>
              </a:spcAft>
              <a:buClr>
                <a:schemeClr val="dk1"/>
              </a:buClr>
              <a:buSzPts val="2600"/>
              <a:buFont typeface="Calibri"/>
              <a:buChar char="●"/>
            </a:pPr>
            <a:r>
              <a:rPr lang="en" sz="2600">
                <a:solidFill>
                  <a:schemeClr val="dk1"/>
                </a:solidFill>
                <a:latin typeface="Calibri"/>
                <a:ea typeface="Calibri"/>
                <a:cs typeface="Calibri"/>
                <a:sym typeface="Calibri"/>
              </a:rPr>
              <a:t>Create or review pages about service disruptions for your institution (if applicable)</a:t>
            </a:r>
            <a:endParaRPr sz="2600">
              <a:solidFill>
                <a:schemeClr val="dk1"/>
              </a:solidFill>
              <a:latin typeface="Calibri"/>
              <a:ea typeface="Calibri"/>
              <a:cs typeface="Calibri"/>
              <a:sym typeface="Calibri"/>
            </a:endParaRPr>
          </a:p>
          <a:p>
            <a:pPr marL="457200" lvl="0" indent="0" algn="l" rtl="0">
              <a:spcBef>
                <a:spcPts val="1000"/>
              </a:spcBef>
              <a:spcAft>
                <a:spcPts val="0"/>
              </a:spcAft>
              <a:buNone/>
            </a:pPr>
            <a:endParaRPr sz="2600">
              <a:solidFill>
                <a:schemeClr val="dk1"/>
              </a:solidFill>
              <a:latin typeface="Calibri"/>
              <a:ea typeface="Calibri"/>
              <a:cs typeface="Calibri"/>
              <a:sym typeface="Calibri"/>
            </a:endParaRPr>
          </a:p>
          <a:p>
            <a:pPr marL="457200" lvl="0" indent="-393700" algn="l" rtl="0">
              <a:spcBef>
                <a:spcPts val="1000"/>
              </a:spcBef>
              <a:spcAft>
                <a:spcPts val="0"/>
              </a:spcAft>
              <a:buClr>
                <a:schemeClr val="dk1"/>
              </a:buClr>
              <a:buSzPts val="2600"/>
              <a:buFont typeface="Calibri"/>
              <a:buChar char="●"/>
            </a:pPr>
            <a:r>
              <a:rPr lang="en" sz="2600">
                <a:solidFill>
                  <a:schemeClr val="dk1"/>
                </a:solidFill>
                <a:latin typeface="Calibri"/>
                <a:ea typeface="Calibri"/>
                <a:cs typeface="Calibri"/>
                <a:sym typeface="Calibri"/>
              </a:rPr>
              <a:t>Impact on your employees: if you have content, connect it to the </a:t>
            </a:r>
            <a:r>
              <a:rPr lang="en" sz="2600" u="sng">
                <a:solidFill>
                  <a:srgbClr val="073763"/>
                </a:solidFill>
                <a:latin typeface="Calibri"/>
                <a:ea typeface="Calibri"/>
                <a:cs typeface="Calibri"/>
                <a:sym typeface="Calibri"/>
                <a:hlinkClick r:id="rId3"/>
              </a:rPr>
              <a:t>main TBS page for employees</a:t>
            </a:r>
            <a:endParaRPr sz="2600">
              <a:solidFill>
                <a:srgbClr val="073763"/>
              </a:solidFill>
              <a:latin typeface="Calibri"/>
              <a:ea typeface="Calibri"/>
              <a:cs typeface="Calibri"/>
              <a:sym typeface="Calibri"/>
            </a:endParaRPr>
          </a:p>
          <a:p>
            <a:pPr marL="0" lvl="0" indent="0" algn="l" rtl="0">
              <a:lnSpc>
                <a:spcPct val="100000"/>
              </a:lnSpc>
              <a:spcBef>
                <a:spcPts val="1000"/>
              </a:spcBef>
              <a:spcAft>
                <a:spcPts val="1000"/>
              </a:spcAft>
              <a:buNone/>
            </a:pPr>
            <a:endParaRPr sz="2400">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6"/>
          <p:cNvSpPr txBox="1">
            <a:spLocks noGrp="1"/>
          </p:cNvSpPr>
          <p:nvPr>
            <p:ph type="body" idx="1"/>
          </p:nvPr>
        </p:nvSpPr>
        <p:spPr>
          <a:xfrm>
            <a:off x="392850" y="179750"/>
            <a:ext cx="8463600" cy="599400"/>
          </a:xfrm>
          <a:prstGeom prst="rect">
            <a:avLst/>
          </a:prstGeom>
        </p:spPr>
        <p:txBody>
          <a:bodyPr spcFirstLastPara="1" wrap="square" lIns="91425" tIns="91425" rIns="91425" bIns="91425" anchor="t" anchorCtr="0">
            <a:noAutofit/>
          </a:bodyPr>
          <a:lstStyle/>
          <a:p>
            <a:pPr marL="0" lvl="0" indent="0" algn="l" rtl="0">
              <a:spcBef>
                <a:spcPts val="720"/>
              </a:spcBef>
              <a:spcAft>
                <a:spcPts val="0"/>
              </a:spcAft>
              <a:buNone/>
            </a:pPr>
            <a:r>
              <a:rPr lang="en" sz="3000">
                <a:solidFill>
                  <a:srgbClr val="0C343D"/>
                </a:solidFill>
              </a:rPr>
              <a:t>Approach objectives</a:t>
            </a:r>
            <a:endParaRPr sz="3000">
              <a:solidFill>
                <a:srgbClr val="0C343D"/>
              </a:solidFill>
            </a:endParaRPr>
          </a:p>
        </p:txBody>
      </p:sp>
      <p:sp>
        <p:nvSpPr>
          <p:cNvPr id="71" name="Google Shape;71;p16"/>
          <p:cNvSpPr txBox="1"/>
          <p:nvPr/>
        </p:nvSpPr>
        <p:spPr>
          <a:xfrm>
            <a:off x="844900" y="951450"/>
            <a:ext cx="7267200" cy="4059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800" b="1">
                <a:latin typeface="Calibri"/>
                <a:ea typeface="Calibri"/>
                <a:cs typeface="Calibri"/>
                <a:sym typeface="Calibri"/>
              </a:rPr>
              <a:t>For users:</a:t>
            </a:r>
            <a:endParaRPr sz="2800" b="1">
              <a:latin typeface="Calibri"/>
              <a:ea typeface="Calibri"/>
              <a:cs typeface="Calibri"/>
              <a:sym typeface="Calibri"/>
            </a:endParaRPr>
          </a:p>
          <a:p>
            <a:pPr marL="457200" lvl="0" indent="-381000" algn="l" rtl="0">
              <a:spcBef>
                <a:spcPts val="0"/>
              </a:spcBef>
              <a:spcAft>
                <a:spcPts val="0"/>
              </a:spcAft>
              <a:buSzPts val="2400"/>
              <a:buFont typeface="Calibri"/>
              <a:buChar char="●"/>
            </a:pPr>
            <a:r>
              <a:rPr lang="en" sz="2400">
                <a:latin typeface="Calibri"/>
                <a:ea typeface="Calibri"/>
                <a:cs typeface="Calibri"/>
                <a:sym typeface="Calibri"/>
              </a:rPr>
              <a:t>Clear and easy to understand information and services</a:t>
            </a:r>
            <a:endParaRPr sz="2400">
              <a:latin typeface="Calibri"/>
              <a:ea typeface="Calibri"/>
              <a:cs typeface="Calibri"/>
              <a:sym typeface="Calibri"/>
            </a:endParaRPr>
          </a:p>
          <a:p>
            <a:pPr marL="457200" lvl="0" indent="-381000" algn="l" rtl="0">
              <a:spcBef>
                <a:spcPts val="0"/>
              </a:spcBef>
              <a:spcAft>
                <a:spcPts val="0"/>
              </a:spcAft>
              <a:buSzPts val="2400"/>
              <a:buFont typeface="Calibri"/>
              <a:buChar char="●"/>
            </a:pPr>
            <a:r>
              <a:rPr lang="en" sz="2400">
                <a:latin typeface="Calibri"/>
                <a:ea typeface="Calibri"/>
                <a:cs typeface="Calibri"/>
                <a:sym typeface="Calibri"/>
              </a:rPr>
              <a:t>Single trusted source</a:t>
            </a:r>
            <a:endParaRPr sz="2400">
              <a:latin typeface="Calibri"/>
              <a:ea typeface="Calibri"/>
              <a:cs typeface="Calibri"/>
              <a:sym typeface="Calibri"/>
            </a:endParaRPr>
          </a:p>
          <a:p>
            <a:pPr marL="457200" lvl="0" indent="-381000" algn="l" rtl="0">
              <a:spcBef>
                <a:spcPts val="0"/>
              </a:spcBef>
              <a:spcAft>
                <a:spcPts val="0"/>
              </a:spcAft>
              <a:buSzPts val="2400"/>
              <a:buFont typeface="Calibri"/>
              <a:buChar char="●"/>
            </a:pPr>
            <a:r>
              <a:rPr lang="en" sz="2400">
                <a:latin typeface="Calibri"/>
                <a:ea typeface="Calibri"/>
                <a:cs typeface="Calibri"/>
                <a:sym typeface="Calibri"/>
              </a:rPr>
              <a:t>Consistent user experience</a:t>
            </a:r>
            <a:endParaRPr sz="2400">
              <a:latin typeface="Calibri"/>
              <a:ea typeface="Calibri"/>
              <a:cs typeface="Calibri"/>
              <a:sym typeface="Calibri"/>
            </a:endParaRPr>
          </a:p>
          <a:p>
            <a:pPr marL="0" lvl="0" indent="0" algn="l" rtl="0">
              <a:spcBef>
                <a:spcPts val="0"/>
              </a:spcBef>
              <a:spcAft>
                <a:spcPts val="0"/>
              </a:spcAft>
              <a:buNone/>
            </a:pPr>
            <a:endParaRPr sz="2800">
              <a:latin typeface="Calibri"/>
              <a:ea typeface="Calibri"/>
              <a:cs typeface="Calibri"/>
              <a:sym typeface="Calibri"/>
            </a:endParaRPr>
          </a:p>
          <a:p>
            <a:pPr marL="0" lvl="0" indent="0" algn="l" rtl="0">
              <a:spcBef>
                <a:spcPts val="0"/>
              </a:spcBef>
              <a:spcAft>
                <a:spcPts val="0"/>
              </a:spcAft>
              <a:buNone/>
            </a:pPr>
            <a:r>
              <a:rPr lang="en" sz="2800" b="1">
                <a:latin typeface="Calibri"/>
                <a:ea typeface="Calibri"/>
                <a:cs typeface="Calibri"/>
                <a:sym typeface="Calibri"/>
              </a:rPr>
              <a:t>For organizations:</a:t>
            </a:r>
            <a:endParaRPr sz="2800" b="1">
              <a:latin typeface="Calibri"/>
              <a:ea typeface="Calibri"/>
              <a:cs typeface="Calibri"/>
              <a:sym typeface="Calibri"/>
            </a:endParaRPr>
          </a:p>
          <a:p>
            <a:pPr marL="457200" lvl="0" indent="-381000" algn="l" rtl="0">
              <a:spcBef>
                <a:spcPts val="0"/>
              </a:spcBef>
              <a:spcAft>
                <a:spcPts val="0"/>
              </a:spcAft>
              <a:buSzPts val="2400"/>
              <a:buFont typeface="Calibri"/>
              <a:buChar char="●"/>
            </a:pPr>
            <a:r>
              <a:rPr lang="en" sz="2400">
                <a:latin typeface="Calibri"/>
                <a:ea typeface="Calibri"/>
                <a:cs typeface="Calibri"/>
                <a:sym typeface="Calibri"/>
              </a:rPr>
              <a:t>Avoid duplication of efforts</a:t>
            </a:r>
            <a:endParaRPr sz="2400">
              <a:latin typeface="Calibri"/>
              <a:ea typeface="Calibri"/>
              <a:cs typeface="Calibri"/>
              <a:sym typeface="Calibri"/>
            </a:endParaRPr>
          </a:p>
          <a:p>
            <a:pPr marL="457200" lvl="0" indent="-381000" algn="l" rtl="0">
              <a:spcBef>
                <a:spcPts val="0"/>
              </a:spcBef>
              <a:spcAft>
                <a:spcPts val="0"/>
              </a:spcAft>
              <a:buSzPts val="2400"/>
              <a:buFont typeface="Calibri"/>
              <a:buChar char="●"/>
            </a:pPr>
            <a:r>
              <a:rPr lang="en" sz="2400">
                <a:latin typeface="Calibri"/>
                <a:ea typeface="Calibri"/>
                <a:cs typeface="Calibri"/>
                <a:sym typeface="Calibri"/>
              </a:rPr>
              <a:t>Clear roles and responsibilities</a:t>
            </a:r>
            <a:endParaRPr sz="2400">
              <a:latin typeface="Calibri"/>
              <a:ea typeface="Calibri"/>
              <a:cs typeface="Calibri"/>
              <a:sym typeface="Calibri"/>
            </a:endParaRPr>
          </a:p>
          <a:p>
            <a:pPr marL="457200" lvl="0" indent="-381000" algn="l" rtl="0">
              <a:spcBef>
                <a:spcPts val="0"/>
              </a:spcBef>
              <a:spcAft>
                <a:spcPts val="0"/>
              </a:spcAft>
              <a:buSzPts val="2400"/>
              <a:buFont typeface="Calibri"/>
              <a:buChar char="●"/>
            </a:pPr>
            <a:r>
              <a:rPr lang="en" sz="2400">
                <a:latin typeface="Calibri"/>
                <a:ea typeface="Calibri"/>
                <a:cs typeface="Calibri"/>
                <a:sym typeface="Calibri"/>
              </a:rPr>
              <a:t>Better positioned for future changes</a:t>
            </a:r>
            <a:endParaRPr sz="2400">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34"/>
          <p:cNvSpPr txBox="1"/>
          <p:nvPr/>
        </p:nvSpPr>
        <p:spPr>
          <a:xfrm>
            <a:off x="1074900" y="1207950"/>
            <a:ext cx="6811200" cy="266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3600">
                <a:latin typeface="Calibri"/>
                <a:ea typeface="Calibri"/>
                <a:cs typeface="Calibri"/>
                <a:sym typeface="Calibri"/>
              </a:rPr>
              <a:t>Phase 3</a:t>
            </a:r>
            <a:endParaRPr sz="3600">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35"/>
          <p:cNvSpPr txBox="1">
            <a:spLocks noGrp="1"/>
          </p:cNvSpPr>
          <p:nvPr>
            <p:ph type="body" idx="1"/>
          </p:nvPr>
        </p:nvSpPr>
        <p:spPr>
          <a:xfrm>
            <a:off x="454400" y="179750"/>
            <a:ext cx="8097300" cy="599400"/>
          </a:xfrm>
          <a:prstGeom prst="rect">
            <a:avLst/>
          </a:prstGeom>
        </p:spPr>
        <p:txBody>
          <a:bodyPr spcFirstLastPara="1" wrap="square" lIns="91425" tIns="91425" rIns="91425" bIns="91425" anchor="t" anchorCtr="0">
            <a:noAutofit/>
          </a:bodyPr>
          <a:lstStyle/>
          <a:p>
            <a:pPr marL="0" lvl="0" indent="0" algn="l" rtl="0">
              <a:spcBef>
                <a:spcPts val="720"/>
              </a:spcBef>
              <a:spcAft>
                <a:spcPts val="0"/>
              </a:spcAft>
              <a:buNone/>
            </a:pPr>
            <a:r>
              <a:rPr lang="en" sz="3000">
                <a:solidFill>
                  <a:srgbClr val="0C343D"/>
                </a:solidFill>
              </a:rPr>
              <a:t>Integrate changes in service or program content</a:t>
            </a:r>
            <a:endParaRPr sz="3000">
              <a:solidFill>
                <a:srgbClr val="0C343D"/>
              </a:solidFill>
            </a:endParaRPr>
          </a:p>
        </p:txBody>
      </p:sp>
      <p:sp>
        <p:nvSpPr>
          <p:cNvPr id="249" name="Google Shape;249;p35"/>
          <p:cNvSpPr txBox="1"/>
          <p:nvPr/>
        </p:nvSpPr>
        <p:spPr>
          <a:xfrm>
            <a:off x="661475" y="1021350"/>
            <a:ext cx="7695300" cy="3405600"/>
          </a:xfrm>
          <a:prstGeom prst="rect">
            <a:avLst/>
          </a:prstGeom>
          <a:noFill/>
          <a:ln>
            <a:noFill/>
          </a:ln>
        </p:spPr>
        <p:txBody>
          <a:bodyPr spcFirstLastPara="1" wrap="square" lIns="91425" tIns="91425" rIns="91425" bIns="91425" anchor="t" anchorCtr="0">
            <a:noAutofit/>
          </a:bodyPr>
          <a:lstStyle/>
          <a:p>
            <a:pPr marL="0" lvl="0" indent="0" algn="l" rtl="0">
              <a:spcBef>
                <a:spcPts val="200"/>
              </a:spcBef>
              <a:spcAft>
                <a:spcPts val="0"/>
              </a:spcAft>
              <a:buNone/>
            </a:pPr>
            <a:r>
              <a:rPr lang="en" sz="3000">
                <a:latin typeface="Calibri"/>
                <a:ea typeface="Calibri"/>
                <a:cs typeface="Calibri"/>
                <a:sym typeface="Calibri"/>
              </a:rPr>
              <a:t>As the details become available, integrate the changes and improvements in the task-level content. </a:t>
            </a:r>
            <a:endParaRPr sz="3000">
              <a:latin typeface="Calibri"/>
              <a:ea typeface="Calibri"/>
              <a:cs typeface="Calibri"/>
              <a:sym typeface="Calibri"/>
            </a:endParaRPr>
          </a:p>
          <a:p>
            <a:pPr marL="0" lvl="0" indent="0" algn="l" rtl="0">
              <a:spcBef>
                <a:spcPts val="200"/>
              </a:spcBef>
              <a:spcAft>
                <a:spcPts val="0"/>
              </a:spcAft>
              <a:buNone/>
            </a:pPr>
            <a:endParaRPr sz="3000">
              <a:latin typeface="Calibri"/>
              <a:ea typeface="Calibri"/>
              <a:cs typeface="Calibri"/>
              <a:sym typeface="Calibri"/>
            </a:endParaRPr>
          </a:p>
          <a:p>
            <a:pPr marL="0" lvl="0" indent="0" algn="l" rtl="0">
              <a:spcBef>
                <a:spcPts val="200"/>
              </a:spcBef>
              <a:spcAft>
                <a:spcPts val="0"/>
              </a:spcAft>
              <a:buNone/>
            </a:pPr>
            <a:r>
              <a:rPr lang="en" sz="3000">
                <a:latin typeface="Calibri"/>
                <a:ea typeface="Calibri"/>
                <a:cs typeface="Calibri"/>
                <a:sym typeface="Calibri"/>
              </a:rPr>
              <a:t>Remove alerts, or have them point to the new task content. </a:t>
            </a:r>
            <a:endParaRPr sz="3000">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36"/>
          <p:cNvSpPr txBox="1"/>
          <p:nvPr/>
        </p:nvSpPr>
        <p:spPr>
          <a:xfrm>
            <a:off x="1074900" y="1207950"/>
            <a:ext cx="6811200" cy="266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3600">
                <a:latin typeface="Calibri"/>
                <a:ea typeface="Calibri"/>
                <a:cs typeface="Calibri"/>
                <a:sym typeface="Calibri"/>
              </a:rPr>
              <a:t>Questions?</a:t>
            </a:r>
            <a:endParaRPr sz="3600">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7"/>
          <p:cNvSpPr txBox="1">
            <a:spLocks noGrp="1"/>
          </p:cNvSpPr>
          <p:nvPr>
            <p:ph type="body" idx="1"/>
          </p:nvPr>
        </p:nvSpPr>
        <p:spPr>
          <a:xfrm>
            <a:off x="378200" y="179750"/>
            <a:ext cx="8097300" cy="599400"/>
          </a:xfrm>
          <a:prstGeom prst="rect">
            <a:avLst/>
          </a:prstGeom>
        </p:spPr>
        <p:txBody>
          <a:bodyPr spcFirstLastPara="1" wrap="square" lIns="91425" tIns="91425" rIns="91425" bIns="91425" anchor="t" anchorCtr="0">
            <a:noAutofit/>
          </a:bodyPr>
          <a:lstStyle/>
          <a:p>
            <a:pPr marL="0" lvl="0" indent="0" algn="l" rtl="0">
              <a:spcBef>
                <a:spcPts val="720"/>
              </a:spcBef>
              <a:spcAft>
                <a:spcPts val="0"/>
              </a:spcAft>
              <a:buNone/>
            </a:pPr>
            <a:r>
              <a:rPr lang="en" sz="3000">
                <a:solidFill>
                  <a:srgbClr val="0C343D"/>
                </a:solidFill>
              </a:rPr>
              <a:t>A bird’s-eye view</a:t>
            </a:r>
            <a:endParaRPr sz="3000">
              <a:solidFill>
                <a:srgbClr val="0C343D"/>
              </a:solidFill>
            </a:endParaRPr>
          </a:p>
        </p:txBody>
      </p:sp>
      <p:sp>
        <p:nvSpPr>
          <p:cNvPr id="77" name="Google Shape;77;p17"/>
          <p:cNvSpPr txBox="1"/>
          <p:nvPr/>
        </p:nvSpPr>
        <p:spPr>
          <a:xfrm>
            <a:off x="199975" y="4517350"/>
            <a:ext cx="8881500" cy="481200"/>
          </a:xfrm>
          <a:prstGeom prst="rect">
            <a:avLst/>
          </a:prstGeom>
          <a:noFill/>
          <a:ln>
            <a:noFill/>
          </a:ln>
        </p:spPr>
        <p:txBody>
          <a:bodyPr spcFirstLastPara="1" wrap="square" lIns="91425" tIns="91425" rIns="91425" bIns="91425" anchor="t" anchorCtr="0">
            <a:noAutofit/>
          </a:bodyPr>
          <a:lstStyle/>
          <a:p>
            <a:pPr marL="457200" lvl="0" indent="0" algn="r" rtl="0">
              <a:spcBef>
                <a:spcPts val="0"/>
              </a:spcBef>
              <a:spcAft>
                <a:spcPts val="0"/>
              </a:spcAft>
              <a:buNone/>
            </a:pPr>
            <a:r>
              <a:rPr lang="en" sz="1200" u="sng">
                <a:solidFill>
                  <a:schemeClr val="hlink"/>
                </a:solidFill>
                <a:hlinkClick r:id="rId3"/>
              </a:rPr>
              <a:t>Content structure m</a:t>
            </a:r>
            <a:r>
              <a:rPr lang="en" sz="1200" u="sng">
                <a:solidFill>
                  <a:schemeClr val="hlink"/>
                </a:solidFill>
                <a:hlinkClick r:id="rId3"/>
              </a:rPr>
              <a:t>ap</a:t>
            </a:r>
            <a:r>
              <a:rPr lang="en" sz="1200"/>
              <a:t> </a:t>
            </a:r>
            <a:endParaRPr sz="1200">
              <a:solidFill>
                <a:srgbClr val="073763"/>
              </a:solidFill>
            </a:endParaRPr>
          </a:p>
          <a:p>
            <a:pPr marL="457200" lvl="0" indent="0" algn="r" rtl="0">
              <a:spcBef>
                <a:spcPts val="0"/>
              </a:spcBef>
              <a:spcAft>
                <a:spcPts val="0"/>
              </a:spcAft>
              <a:buNone/>
            </a:pPr>
            <a:r>
              <a:rPr lang="en" sz="1200" u="sng">
                <a:solidFill>
                  <a:schemeClr val="hlink"/>
                </a:solidFill>
                <a:hlinkClick r:id="rId4"/>
              </a:rPr>
              <a:t>Content inventory</a:t>
            </a:r>
            <a:endParaRPr sz="1200">
              <a:solidFill>
                <a:srgbClr val="073763"/>
              </a:solidFill>
            </a:endParaRPr>
          </a:p>
        </p:txBody>
      </p:sp>
      <p:sp>
        <p:nvSpPr>
          <p:cNvPr id="78" name="Google Shape;78;p17"/>
          <p:cNvSpPr txBox="1"/>
          <p:nvPr/>
        </p:nvSpPr>
        <p:spPr>
          <a:xfrm>
            <a:off x="139400" y="1078425"/>
            <a:ext cx="2461200" cy="3927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latin typeface="Calibri"/>
                <a:ea typeface="Calibri"/>
                <a:cs typeface="Calibri"/>
                <a:sym typeface="Calibri"/>
              </a:rPr>
              <a:t>While there should be a single authoritative source, COVID-19 content sprawls over multiple themes and topics. </a:t>
            </a:r>
            <a:endParaRPr sz="1800">
              <a:latin typeface="Calibri"/>
              <a:ea typeface="Calibri"/>
              <a:cs typeface="Calibri"/>
              <a:sym typeface="Calibri"/>
            </a:endParaRPr>
          </a:p>
        </p:txBody>
      </p:sp>
      <p:pic>
        <p:nvPicPr>
          <p:cNvPr id="79" name="Google Shape;79;p17"/>
          <p:cNvPicPr preferRelativeResize="0"/>
          <p:nvPr/>
        </p:nvPicPr>
        <p:blipFill>
          <a:blip r:embed="rId5">
            <a:alphaModFix/>
          </a:blip>
          <a:stretch>
            <a:fillRect/>
          </a:stretch>
        </p:blipFill>
        <p:spPr>
          <a:xfrm>
            <a:off x="2719150" y="1078413"/>
            <a:ext cx="6225025" cy="3433620"/>
          </a:xfrm>
          <a:prstGeom prst="rect">
            <a:avLst/>
          </a:prstGeom>
          <a:noFill/>
          <a:ln>
            <a:noFill/>
          </a:ln>
          <a:effectLst>
            <a:outerShdw blurRad="57150" dist="19050" dir="5400000" algn="bl" rotWithShape="0">
              <a:srgbClr val="000000">
                <a:alpha val="50000"/>
              </a:srgbClr>
            </a:outerShdw>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body" idx="1"/>
          </p:nvPr>
        </p:nvSpPr>
        <p:spPr>
          <a:xfrm>
            <a:off x="290175" y="179750"/>
            <a:ext cx="8261400" cy="599400"/>
          </a:xfrm>
          <a:prstGeom prst="rect">
            <a:avLst/>
          </a:prstGeom>
        </p:spPr>
        <p:txBody>
          <a:bodyPr spcFirstLastPara="1" wrap="square" lIns="91425" tIns="91425" rIns="91425" bIns="91425" anchor="t" anchorCtr="0">
            <a:noAutofit/>
          </a:bodyPr>
          <a:lstStyle/>
          <a:p>
            <a:pPr marL="0" lvl="0" indent="0" algn="l" rtl="0">
              <a:spcBef>
                <a:spcPts val="720"/>
              </a:spcBef>
              <a:spcAft>
                <a:spcPts val="0"/>
              </a:spcAft>
              <a:buNone/>
            </a:pPr>
            <a:r>
              <a:rPr lang="en" sz="3000">
                <a:solidFill>
                  <a:srgbClr val="0C343D"/>
                </a:solidFill>
              </a:rPr>
              <a:t>COVID-19 affects the majority of Canada.ca themes</a:t>
            </a:r>
            <a:endParaRPr sz="3000">
              <a:solidFill>
                <a:srgbClr val="0C343D"/>
              </a:solidFill>
            </a:endParaRPr>
          </a:p>
        </p:txBody>
      </p:sp>
      <p:sp>
        <p:nvSpPr>
          <p:cNvPr id="85" name="Google Shape;85;p18"/>
          <p:cNvSpPr txBox="1"/>
          <p:nvPr/>
        </p:nvSpPr>
        <p:spPr>
          <a:xfrm>
            <a:off x="626275" y="1161019"/>
            <a:ext cx="1305900" cy="673200"/>
          </a:xfrm>
          <a:prstGeom prst="rect">
            <a:avLst/>
          </a:prstGeom>
          <a:solidFill>
            <a:srgbClr val="FFD96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t>Health</a:t>
            </a:r>
            <a:endParaRPr sz="1800" b="1"/>
          </a:p>
        </p:txBody>
      </p:sp>
      <p:sp>
        <p:nvSpPr>
          <p:cNvPr id="86" name="Google Shape;86;p18"/>
          <p:cNvSpPr txBox="1"/>
          <p:nvPr/>
        </p:nvSpPr>
        <p:spPr>
          <a:xfrm>
            <a:off x="2235325" y="1161019"/>
            <a:ext cx="1305900" cy="673200"/>
          </a:xfrm>
          <a:prstGeom prst="rect">
            <a:avLst/>
          </a:prstGeom>
          <a:solidFill>
            <a:srgbClr val="FFD96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t>Travel</a:t>
            </a:r>
            <a:endParaRPr sz="1800" b="1"/>
          </a:p>
        </p:txBody>
      </p:sp>
      <p:sp>
        <p:nvSpPr>
          <p:cNvPr id="87" name="Google Shape;87;p18"/>
          <p:cNvSpPr txBox="1"/>
          <p:nvPr/>
        </p:nvSpPr>
        <p:spPr>
          <a:xfrm>
            <a:off x="3844375" y="1161019"/>
            <a:ext cx="1305900" cy="673200"/>
          </a:xfrm>
          <a:prstGeom prst="rect">
            <a:avLst/>
          </a:prstGeom>
          <a:solidFill>
            <a:srgbClr val="FFD96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t>Jobs</a:t>
            </a:r>
            <a:endParaRPr sz="1800" b="1"/>
          </a:p>
        </p:txBody>
      </p:sp>
      <p:sp>
        <p:nvSpPr>
          <p:cNvPr id="88" name="Google Shape;88;p18"/>
          <p:cNvSpPr txBox="1"/>
          <p:nvPr/>
        </p:nvSpPr>
        <p:spPr>
          <a:xfrm>
            <a:off x="5453425" y="1161019"/>
            <a:ext cx="1305900" cy="673200"/>
          </a:xfrm>
          <a:prstGeom prst="rect">
            <a:avLst/>
          </a:prstGeom>
          <a:solidFill>
            <a:srgbClr val="FFD96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b="1"/>
              <a:t>Immigration</a:t>
            </a:r>
            <a:endParaRPr sz="1500" b="1"/>
          </a:p>
        </p:txBody>
      </p:sp>
      <p:sp>
        <p:nvSpPr>
          <p:cNvPr id="89" name="Google Shape;89;p18"/>
          <p:cNvSpPr txBox="1"/>
          <p:nvPr/>
        </p:nvSpPr>
        <p:spPr>
          <a:xfrm>
            <a:off x="7221525" y="1161019"/>
            <a:ext cx="1305900" cy="673200"/>
          </a:xfrm>
          <a:prstGeom prst="rect">
            <a:avLst/>
          </a:prstGeom>
          <a:solidFill>
            <a:srgbClr val="FFD96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t>Business</a:t>
            </a:r>
            <a:endParaRPr sz="1800" b="1"/>
          </a:p>
        </p:txBody>
      </p:sp>
      <p:sp>
        <p:nvSpPr>
          <p:cNvPr id="90" name="Google Shape;90;p18"/>
          <p:cNvSpPr txBox="1"/>
          <p:nvPr/>
        </p:nvSpPr>
        <p:spPr>
          <a:xfrm>
            <a:off x="626275" y="2237800"/>
            <a:ext cx="1305900" cy="673200"/>
          </a:xfrm>
          <a:prstGeom prst="rect">
            <a:avLst/>
          </a:prstGeom>
          <a:solidFill>
            <a:srgbClr val="FFD96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t>Benefits</a:t>
            </a:r>
            <a:endParaRPr sz="1800" b="1"/>
          </a:p>
        </p:txBody>
      </p:sp>
      <p:sp>
        <p:nvSpPr>
          <p:cNvPr id="91" name="Google Shape;91;p18"/>
          <p:cNvSpPr txBox="1"/>
          <p:nvPr/>
        </p:nvSpPr>
        <p:spPr>
          <a:xfrm>
            <a:off x="2235325" y="2237800"/>
            <a:ext cx="1305900" cy="673200"/>
          </a:xfrm>
          <a:prstGeom prst="rect">
            <a:avLst/>
          </a:prstGeom>
          <a:solidFill>
            <a:srgbClr val="FFD96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t>Taxes</a:t>
            </a:r>
            <a:endParaRPr sz="1800" b="1"/>
          </a:p>
        </p:txBody>
      </p:sp>
      <p:sp>
        <p:nvSpPr>
          <p:cNvPr id="92" name="Google Shape;92;p18"/>
          <p:cNvSpPr txBox="1"/>
          <p:nvPr/>
        </p:nvSpPr>
        <p:spPr>
          <a:xfrm>
            <a:off x="3844375" y="2237800"/>
            <a:ext cx="1305900" cy="673200"/>
          </a:xfrm>
          <a:prstGeom prst="rect">
            <a:avLst/>
          </a:prstGeom>
          <a:solidFill>
            <a:srgbClr val="FFD96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t>National security</a:t>
            </a:r>
            <a:endParaRPr sz="1800" b="1"/>
          </a:p>
        </p:txBody>
      </p:sp>
      <p:sp>
        <p:nvSpPr>
          <p:cNvPr id="93" name="Google Shape;93;p18"/>
          <p:cNvSpPr txBox="1"/>
          <p:nvPr/>
        </p:nvSpPr>
        <p:spPr>
          <a:xfrm>
            <a:off x="5453425" y="2237800"/>
            <a:ext cx="1305900" cy="673200"/>
          </a:xfrm>
          <a:prstGeom prst="rect">
            <a:avLst/>
          </a:prstGeom>
          <a:solidFill>
            <a:srgbClr val="93C47D"/>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b="1"/>
              <a:t>Policing, Justice and Emergencies</a:t>
            </a:r>
            <a:endParaRPr b="1"/>
          </a:p>
        </p:txBody>
      </p:sp>
      <p:sp>
        <p:nvSpPr>
          <p:cNvPr id="94" name="Google Shape;94;p18"/>
          <p:cNvSpPr txBox="1"/>
          <p:nvPr/>
        </p:nvSpPr>
        <p:spPr>
          <a:xfrm>
            <a:off x="7221525" y="2190750"/>
            <a:ext cx="1305900" cy="673200"/>
          </a:xfrm>
          <a:prstGeom prst="rect">
            <a:avLst/>
          </a:prstGeom>
          <a:solidFill>
            <a:srgbClr val="93C47D"/>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t>Science</a:t>
            </a:r>
            <a:r>
              <a:rPr lang="en" sz="1800"/>
              <a:t> </a:t>
            </a:r>
            <a:endParaRPr sz="1800"/>
          </a:p>
        </p:txBody>
      </p:sp>
      <p:sp>
        <p:nvSpPr>
          <p:cNvPr id="95" name="Google Shape;95;p18"/>
          <p:cNvSpPr txBox="1"/>
          <p:nvPr/>
        </p:nvSpPr>
        <p:spPr>
          <a:xfrm>
            <a:off x="626275" y="3275475"/>
            <a:ext cx="1305900" cy="673200"/>
          </a:xfrm>
          <a:prstGeom prst="rect">
            <a:avLst/>
          </a:prstGeom>
          <a:solidFill>
            <a:srgbClr val="FFD96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t>Public service</a:t>
            </a:r>
            <a:endParaRPr sz="1800" b="1"/>
          </a:p>
        </p:txBody>
      </p:sp>
      <p:sp>
        <p:nvSpPr>
          <p:cNvPr id="96" name="Google Shape;96;p18"/>
          <p:cNvSpPr txBox="1"/>
          <p:nvPr/>
        </p:nvSpPr>
        <p:spPr>
          <a:xfrm>
            <a:off x="2186125" y="3275475"/>
            <a:ext cx="1305900" cy="673200"/>
          </a:xfrm>
          <a:prstGeom prst="rect">
            <a:avLst/>
          </a:prstGeom>
          <a:solidFill>
            <a:srgbClr val="93C47D"/>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b="1"/>
              <a:t>Canada and the world</a:t>
            </a:r>
            <a:endParaRPr b="1"/>
          </a:p>
        </p:txBody>
      </p:sp>
      <p:sp>
        <p:nvSpPr>
          <p:cNvPr id="97" name="Google Shape;97;p18"/>
          <p:cNvSpPr txBox="1"/>
          <p:nvPr/>
        </p:nvSpPr>
        <p:spPr>
          <a:xfrm>
            <a:off x="3844375" y="3275475"/>
            <a:ext cx="1305900" cy="673200"/>
          </a:xfrm>
          <a:prstGeom prst="rect">
            <a:avLst/>
          </a:prstGeom>
          <a:solidFill>
            <a:srgbClr val="93C47D"/>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b="1"/>
              <a:t>Culture, history, sport</a:t>
            </a:r>
            <a:endParaRPr b="1"/>
          </a:p>
        </p:txBody>
      </p:sp>
      <p:sp>
        <p:nvSpPr>
          <p:cNvPr id="98" name="Google Shape;98;p18"/>
          <p:cNvSpPr txBox="1"/>
          <p:nvPr/>
        </p:nvSpPr>
        <p:spPr>
          <a:xfrm>
            <a:off x="7221525" y="3275475"/>
            <a:ext cx="1305900" cy="673200"/>
          </a:xfrm>
          <a:prstGeom prst="rect">
            <a:avLst/>
          </a:prstGeom>
          <a:solidFill>
            <a:srgbClr val="93C47D"/>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t>Transport</a:t>
            </a:r>
            <a:endParaRPr sz="1800" b="1"/>
          </a:p>
        </p:txBody>
      </p:sp>
      <p:sp>
        <p:nvSpPr>
          <p:cNvPr id="99" name="Google Shape;99;p18"/>
          <p:cNvSpPr txBox="1"/>
          <p:nvPr/>
        </p:nvSpPr>
        <p:spPr>
          <a:xfrm>
            <a:off x="5453425" y="3275475"/>
            <a:ext cx="1305900" cy="673200"/>
          </a:xfrm>
          <a:prstGeom prst="rect">
            <a:avLst/>
          </a:prstGeom>
          <a:solidFill>
            <a:srgbClr val="FFD966"/>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 b="1"/>
              <a:t>Money and Finance</a:t>
            </a:r>
            <a:endParaRPr b="1"/>
          </a:p>
        </p:txBody>
      </p:sp>
      <p:sp>
        <p:nvSpPr>
          <p:cNvPr id="100" name="Google Shape;100;p18"/>
          <p:cNvSpPr txBox="1"/>
          <p:nvPr/>
        </p:nvSpPr>
        <p:spPr>
          <a:xfrm>
            <a:off x="1728925" y="4631125"/>
            <a:ext cx="334800" cy="288000"/>
          </a:xfrm>
          <a:prstGeom prst="rect">
            <a:avLst/>
          </a:prstGeom>
          <a:solidFill>
            <a:srgbClr val="FFD966"/>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1200" b="1"/>
          </a:p>
        </p:txBody>
      </p:sp>
      <p:sp>
        <p:nvSpPr>
          <p:cNvPr id="101" name="Google Shape;101;p18"/>
          <p:cNvSpPr txBox="1"/>
          <p:nvPr/>
        </p:nvSpPr>
        <p:spPr>
          <a:xfrm>
            <a:off x="4359836" y="4631125"/>
            <a:ext cx="367800" cy="288000"/>
          </a:xfrm>
          <a:prstGeom prst="rect">
            <a:avLst/>
          </a:prstGeom>
          <a:solidFill>
            <a:srgbClr val="93C47D"/>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1200" b="1"/>
          </a:p>
        </p:txBody>
      </p:sp>
      <p:sp>
        <p:nvSpPr>
          <p:cNvPr id="102" name="Google Shape;102;p18"/>
          <p:cNvSpPr txBox="1"/>
          <p:nvPr/>
        </p:nvSpPr>
        <p:spPr>
          <a:xfrm>
            <a:off x="626275" y="4378031"/>
            <a:ext cx="1501500" cy="288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dk1"/>
                </a:solidFill>
              </a:rPr>
              <a:t>Legend</a:t>
            </a:r>
            <a:endParaRPr/>
          </a:p>
        </p:txBody>
      </p:sp>
      <p:sp>
        <p:nvSpPr>
          <p:cNvPr id="103" name="Google Shape;103;p18"/>
          <p:cNvSpPr txBox="1"/>
          <p:nvPr/>
        </p:nvSpPr>
        <p:spPr>
          <a:xfrm>
            <a:off x="2019525" y="4581500"/>
            <a:ext cx="2095200" cy="288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1200" b="1">
                <a:solidFill>
                  <a:schemeClr val="dk1"/>
                </a:solidFill>
              </a:rPr>
              <a:t>Has Covid-19 content now</a:t>
            </a:r>
            <a:endParaRPr/>
          </a:p>
        </p:txBody>
      </p:sp>
      <p:sp>
        <p:nvSpPr>
          <p:cNvPr id="104" name="Google Shape;104;p18"/>
          <p:cNvSpPr txBox="1"/>
          <p:nvPr/>
        </p:nvSpPr>
        <p:spPr>
          <a:xfrm>
            <a:off x="4681225" y="4601425"/>
            <a:ext cx="3237000" cy="347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200" b="1">
                <a:solidFill>
                  <a:schemeClr val="dk1"/>
                </a:solidFill>
              </a:rPr>
              <a:t>Anticipate Covid-19 content soon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9"/>
          <p:cNvSpPr txBox="1">
            <a:spLocks noGrp="1"/>
          </p:cNvSpPr>
          <p:nvPr>
            <p:ph type="body" idx="1"/>
          </p:nvPr>
        </p:nvSpPr>
        <p:spPr>
          <a:xfrm>
            <a:off x="530600" y="179750"/>
            <a:ext cx="8097300" cy="599400"/>
          </a:xfrm>
          <a:prstGeom prst="rect">
            <a:avLst/>
          </a:prstGeom>
        </p:spPr>
        <p:txBody>
          <a:bodyPr spcFirstLastPara="1" wrap="square" lIns="91425" tIns="91425" rIns="91425" bIns="91425" anchor="t" anchorCtr="0">
            <a:noAutofit/>
          </a:bodyPr>
          <a:lstStyle/>
          <a:p>
            <a:pPr marL="0" lvl="0" indent="0" algn="l" rtl="0">
              <a:spcBef>
                <a:spcPts val="720"/>
              </a:spcBef>
              <a:spcAft>
                <a:spcPts val="0"/>
              </a:spcAft>
              <a:buNone/>
            </a:pPr>
            <a:r>
              <a:rPr lang="en" sz="3000">
                <a:solidFill>
                  <a:srgbClr val="0C343D"/>
                </a:solidFill>
              </a:rPr>
              <a:t>All-of-Government approach</a:t>
            </a:r>
            <a:endParaRPr sz="3000">
              <a:solidFill>
                <a:srgbClr val="0C343D"/>
              </a:solidFill>
            </a:endParaRPr>
          </a:p>
        </p:txBody>
      </p:sp>
      <p:sp>
        <p:nvSpPr>
          <p:cNvPr id="110" name="Google Shape;110;p19"/>
          <p:cNvSpPr txBox="1"/>
          <p:nvPr/>
        </p:nvSpPr>
        <p:spPr>
          <a:xfrm>
            <a:off x="759200" y="1088650"/>
            <a:ext cx="7695300" cy="3405600"/>
          </a:xfrm>
          <a:prstGeom prst="rect">
            <a:avLst/>
          </a:prstGeom>
          <a:noFill/>
          <a:ln>
            <a:noFill/>
          </a:ln>
        </p:spPr>
        <p:txBody>
          <a:bodyPr spcFirstLastPara="1" wrap="square" lIns="91425" tIns="91425" rIns="91425" bIns="91425" anchor="t" anchorCtr="0">
            <a:noAutofit/>
          </a:bodyPr>
          <a:lstStyle/>
          <a:p>
            <a:pPr marL="457200" lvl="0" indent="-419100" algn="l" rtl="0">
              <a:spcBef>
                <a:spcPts val="200"/>
              </a:spcBef>
              <a:spcAft>
                <a:spcPts val="0"/>
              </a:spcAft>
              <a:buSzPts val="3000"/>
              <a:buChar char="●"/>
            </a:pPr>
            <a:r>
              <a:rPr lang="en" sz="3000">
                <a:latin typeface="Calibri"/>
                <a:ea typeface="Calibri"/>
                <a:cs typeface="Calibri"/>
                <a:sym typeface="Calibri"/>
              </a:rPr>
              <a:t>Coordinate centrally through </a:t>
            </a:r>
            <a:r>
              <a:rPr lang="en" sz="3000" b="1">
                <a:latin typeface="Calibri"/>
                <a:ea typeface="Calibri"/>
                <a:cs typeface="Calibri"/>
                <a:sym typeface="Calibri"/>
              </a:rPr>
              <a:t>canada.ca/coronavirus </a:t>
            </a:r>
            <a:r>
              <a:rPr lang="en" sz="3000">
                <a:latin typeface="Calibri"/>
                <a:ea typeface="Calibri"/>
                <a:cs typeface="Calibri"/>
                <a:sym typeface="Calibri"/>
              </a:rPr>
              <a:t>and pages underneath</a:t>
            </a:r>
            <a:endParaRPr sz="3000">
              <a:latin typeface="Calibri"/>
              <a:ea typeface="Calibri"/>
              <a:cs typeface="Calibri"/>
              <a:sym typeface="Calibri"/>
            </a:endParaRPr>
          </a:p>
          <a:p>
            <a:pPr marL="457200" lvl="0" indent="0" algn="l" rtl="0">
              <a:spcBef>
                <a:spcPts val="200"/>
              </a:spcBef>
              <a:spcAft>
                <a:spcPts val="0"/>
              </a:spcAft>
              <a:buNone/>
            </a:pPr>
            <a:endParaRPr sz="3000">
              <a:latin typeface="Calibri"/>
              <a:ea typeface="Calibri"/>
              <a:cs typeface="Calibri"/>
              <a:sym typeface="Calibri"/>
            </a:endParaRPr>
          </a:p>
          <a:p>
            <a:pPr marL="457200" lvl="0" indent="-419100" algn="l" rtl="0">
              <a:spcBef>
                <a:spcPts val="200"/>
              </a:spcBef>
              <a:spcAft>
                <a:spcPts val="0"/>
              </a:spcAft>
              <a:buSzPts val="3000"/>
              <a:buChar char="●"/>
            </a:pPr>
            <a:r>
              <a:rPr lang="en" sz="3000">
                <a:latin typeface="Calibri"/>
                <a:ea typeface="Calibri"/>
                <a:cs typeface="Calibri"/>
                <a:sym typeface="Calibri"/>
              </a:rPr>
              <a:t>Announcements and content </a:t>
            </a:r>
            <a:r>
              <a:rPr lang="en" sz="3000" b="1">
                <a:latin typeface="Calibri"/>
                <a:ea typeface="Calibri"/>
                <a:cs typeface="Calibri"/>
                <a:sym typeface="Calibri"/>
              </a:rPr>
              <a:t>should not be duplicated</a:t>
            </a:r>
            <a:r>
              <a:rPr lang="en" sz="3000">
                <a:latin typeface="Calibri"/>
                <a:ea typeface="Calibri"/>
                <a:cs typeface="Calibri"/>
                <a:sym typeface="Calibri"/>
              </a:rPr>
              <a:t> across departments</a:t>
            </a:r>
            <a:endParaRPr sz="3000">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0"/>
          <p:cNvSpPr txBox="1">
            <a:spLocks noGrp="1"/>
          </p:cNvSpPr>
          <p:nvPr>
            <p:ph type="body" idx="1"/>
          </p:nvPr>
        </p:nvSpPr>
        <p:spPr>
          <a:xfrm>
            <a:off x="530600" y="179750"/>
            <a:ext cx="8097300" cy="599400"/>
          </a:xfrm>
          <a:prstGeom prst="rect">
            <a:avLst/>
          </a:prstGeom>
        </p:spPr>
        <p:txBody>
          <a:bodyPr spcFirstLastPara="1" wrap="square" lIns="91425" tIns="91425" rIns="91425" bIns="91425" anchor="t" anchorCtr="0">
            <a:noAutofit/>
          </a:bodyPr>
          <a:lstStyle/>
          <a:p>
            <a:pPr marL="0" lvl="0" indent="0" algn="l" rtl="0">
              <a:spcBef>
                <a:spcPts val="720"/>
              </a:spcBef>
              <a:spcAft>
                <a:spcPts val="0"/>
              </a:spcAft>
              <a:buNone/>
            </a:pPr>
            <a:r>
              <a:rPr lang="en" sz="3000">
                <a:solidFill>
                  <a:srgbClr val="0C343D"/>
                </a:solidFill>
              </a:rPr>
              <a:t>At the department level</a:t>
            </a:r>
            <a:endParaRPr sz="3000">
              <a:solidFill>
                <a:srgbClr val="0C343D"/>
              </a:solidFill>
            </a:endParaRPr>
          </a:p>
        </p:txBody>
      </p:sp>
      <p:sp>
        <p:nvSpPr>
          <p:cNvPr id="116" name="Google Shape;116;p20"/>
          <p:cNvSpPr txBox="1"/>
          <p:nvPr/>
        </p:nvSpPr>
        <p:spPr>
          <a:xfrm>
            <a:off x="773525" y="1097450"/>
            <a:ext cx="7695300" cy="3405600"/>
          </a:xfrm>
          <a:prstGeom prst="rect">
            <a:avLst/>
          </a:prstGeom>
          <a:noFill/>
          <a:ln>
            <a:noFill/>
          </a:ln>
        </p:spPr>
        <p:txBody>
          <a:bodyPr spcFirstLastPara="1" wrap="square" lIns="91425" tIns="91425" rIns="91425" bIns="91425" anchor="t" anchorCtr="0">
            <a:noAutofit/>
          </a:bodyPr>
          <a:lstStyle/>
          <a:p>
            <a:pPr marL="0" lvl="0" indent="0" algn="l" rtl="0">
              <a:spcBef>
                <a:spcPts val="200"/>
              </a:spcBef>
              <a:spcAft>
                <a:spcPts val="0"/>
              </a:spcAft>
              <a:buNone/>
            </a:pPr>
            <a:r>
              <a:rPr lang="en" sz="3000" b="1">
                <a:latin typeface="Calibri"/>
                <a:ea typeface="Calibri"/>
                <a:cs typeface="Calibri"/>
                <a:sym typeface="Calibri"/>
              </a:rPr>
              <a:t>Focus on:</a:t>
            </a:r>
            <a:endParaRPr sz="3000" b="1">
              <a:latin typeface="Calibri"/>
              <a:ea typeface="Calibri"/>
              <a:cs typeface="Calibri"/>
              <a:sym typeface="Calibri"/>
            </a:endParaRPr>
          </a:p>
          <a:p>
            <a:pPr marL="457200" lvl="0" indent="-419100" algn="l" rtl="0">
              <a:spcBef>
                <a:spcPts val="200"/>
              </a:spcBef>
              <a:spcAft>
                <a:spcPts val="0"/>
              </a:spcAft>
              <a:buSzPts val="3000"/>
              <a:buFont typeface="Calibri"/>
              <a:buChar char="●"/>
            </a:pPr>
            <a:r>
              <a:rPr lang="en" sz="3000">
                <a:latin typeface="Calibri"/>
                <a:ea typeface="Calibri"/>
                <a:cs typeface="Calibri"/>
                <a:sym typeface="Calibri"/>
              </a:rPr>
              <a:t>Changes to programs and services </a:t>
            </a:r>
            <a:endParaRPr sz="3000">
              <a:latin typeface="Calibri"/>
              <a:ea typeface="Calibri"/>
              <a:cs typeface="Calibri"/>
              <a:sym typeface="Calibri"/>
            </a:endParaRPr>
          </a:p>
          <a:p>
            <a:pPr marL="457200" lvl="0" indent="-419100" algn="l" rtl="0">
              <a:spcBef>
                <a:spcPts val="200"/>
              </a:spcBef>
              <a:spcAft>
                <a:spcPts val="0"/>
              </a:spcAft>
              <a:buSzPts val="3000"/>
              <a:buFont typeface="Calibri"/>
              <a:buChar char="●"/>
            </a:pPr>
            <a:r>
              <a:rPr lang="en" sz="3000">
                <a:latin typeface="Calibri"/>
                <a:ea typeface="Calibri"/>
                <a:cs typeface="Calibri"/>
                <a:sym typeface="Calibri"/>
              </a:rPr>
              <a:t>Service disruptions </a:t>
            </a:r>
            <a:endParaRPr sz="3000">
              <a:latin typeface="Calibri"/>
              <a:ea typeface="Calibri"/>
              <a:cs typeface="Calibri"/>
              <a:sym typeface="Calibri"/>
            </a:endParaRPr>
          </a:p>
          <a:p>
            <a:pPr marL="457200" lvl="0" indent="-419100" algn="l" rtl="0">
              <a:spcBef>
                <a:spcPts val="200"/>
              </a:spcBef>
              <a:spcAft>
                <a:spcPts val="0"/>
              </a:spcAft>
              <a:buSzPts val="3000"/>
              <a:buFont typeface="Calibri"/>
              <a:buChar char="●"/>
            </a:pPr>
            <a:r>
              <a:rPr lang="en" sz="3000">
                <a:latin typeface="Calibri"/>
                <a:ea typeface="Calibri"/>
                <a:cs typeface="Calibri"/>
                <a:sym typeface="Calibri"/>
              </a:rPr>
              <a:t>Guidance for your employees, in coordination with TBS</a:t>
            </a:r>
            <a:endParaRPr sz="3000">
              <a:latin typeface="Calibri"/>
              <a:ea typeface="Calibri"/>
              <a:cs typeface="Calibri"/>
              <a:sym typeface="Calibri"/>
            </a:endParaRPr>
          </a:p>
          <a:p>
            <a:pPr marL="457200" lvl="0" indent="-419100" algn="l" rtl="0">
              <a:spcBef>
                <a:spcPts val="200"/>
              </a:spcBef>
              <a:spcAft>
                <a:spcPts val="0"/>
              </a:spcAft>
              <a:buSzPts val="3000"/>
              <a:buFont typeface="Calibri"/>
              <a:buChar char="●"/>
            </a:pPr>
            <a:r>
              <a:rPr lang="en" sz="3000">
                <a:latin typeface="Calibri"/>
                <a:ea typeface="Calibri"/>
                <a:cs typeface="Calibri"/>
                <a:sym typeface="Calibri"/>
              </a:rPr>
              <a:t>Identifying and connecting with partners re upcoming collaborative content</a:t>
            </a:r>
            <a:endParaRPr sz="3000">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1"/>
          <p:cNvSpPr txBox="1">
            <a:spLocks noGrp="1"/>
          </p:cNvSpPr>
          <p:nvPr>
            <p:ph type="body" idx="1"/>
          </p:nvPr>
        </p:nvSpPr>
        <p:spPr>
          <a:xfrm>
            <a:off x="454400" y="179750"/>
            <a:ext cx="8097300" cy="599400"/>
          </a:xfrm>
          <a:prstGeom prst="rect">
            <a:avLst/>
          </a:prstGeom>
        </p:spPr>
        <p:txBody>
          <a:bodyPr spcFirstLastPara="1" wrap="square" lIns="91425" tIns="91425" rIns="91425" bIns="91425" anchor="t" anchorCtr="0">
            <a:noAutofit/>
          </a:bodyPr>
          <a:lstStyle/>
          <a:p>
            <a:pPr marL="0" lvl="0" indent="0" algn="l" rtl="0">
              <a:spcBef>
                <a:spcPts val="720"/>
              </a:spcBef>
              <a:spcAft>
                <a:spcPts val="0"/>
              </a:spcAft>
              <a:buClr>
                <a:schemeClr val="dk1"/>
              </a:buClr>
              <a:buSzPts val="1100"/>
              <a:buFont typeface="Arial"/>
              <a:buNone/>
            </a:pPr>
            <a:r>
              <a:rPr lang="en" sz="3000">
                <a:solidFill>
                  <a:srgbClr val="0C343D"/>
                </a:solidFill>
              </a:rPr>
              <a:t>Example: Changes to Canada Child Benefit</a:t>
            </a:r>
            <a:endParaRPr sz="3000">
              <a:solidFill>
                <a:srgbClr val="0C343D"/>
              </a:solidFill>
            </a:endParaRPr>
          </a:p>
          <a:p>
            <a:pPr marL="0" lvl="0" indent="0" algn="l" rtl="0">
              <a:spcBef>
                <a:spcPts val="720"/>
              </a:spcBef>
              <a:spcAft>
                <a:spcPts val="0"/>
              </a:spcAft>
              <a:buNone/>
            </a:pPr>
            <a:endParaRPr sz="3000">
              <a:solidFill>
                <a:srgbClr val="004D71"/>
              </a:solidFill>
            </a:endParaRPr>
          </a:p>
        </p:txBody>
      </p:sp>
      <p:sp>
        <p:nvSpPr>
          <p:cNvPr id="122" name="Google Shape;122;p21"/>
          <p:cNvSpPr txBox="1"/>
          <p:nvPr/>
        </p:nvSpPr>
        <p:spPr>
          <a:xfrm>
            <a:off x="773525" y="1326050"/>
            <a:ext cx="7695300" cy="3405600"/>
          </a:xfrm>
          <a:prstGeom prst="rect">
            <a:avLst/>
          </a:prstGeom>
          <a:noFill/>
          <a:ln>
            <a:noFill/>
          </a:ln>
        </p:spPr>
        <p:txBody>
          <a:bodyPr spcFirstLastPara="1" wrap="square" lIns="91425" tIns="91425" rIns="91425" bIns="91425" anchor="t" anchorCtr="0">
            <a:noAutofit/>
          </a:bodyPr>
          <a:lstStyle/>
          <a:p>
            <a:pPr marL="457200" lvl="0" indent="-419100" algn="l" rtl="0">
              <a:lnSpc>
                <a:spcPct val="150000"/>
              </a:lnSpc>
              <a:spcBef>
                <a:spcPts val="200"/>
              </a:spcBef>
              <a:spcAft>
                <a:spcPts val="0"/>
              </a:spcAft>
              <a:buSzPts val="3000"/>
              <a:buChar char="●"/>
            </a:pPr>
            <a:r>
              <a:rPr lang="en" sz="3000" b="1">
                <a:latin typeface="Calibri"/>
                <a:ea typeface="Calibri"/>
                <a:cs typeface="Calibri"/>
                <a:sym typeface="Calibri"/>
              </a:rPr>
              <a:t>Announced by: </a:t>
            </a:r>
            <a:r>
              <a:rPr lang="en" sz="3000">
                <a:latin typeface="Calibri"/>
                <a:ea typeface="Calibri"/>
                <a:cs typeface="Calibri"/>
                <a:sym typeface="Calibri"/>
              </a:rPr>
              <a:t>Finance Canada</a:t>
            </a:r>
            <a:endParaRPr sz="3000">
              <a:latin typeface="Calibri"/>
              <a:ea typeface="Calibri"/>
              <a:cs typeface="Calibri"/>
              <a:sym typeface="Calibri"/>
            </a:endParaRPr>
          </a:p>
          <a:p>
            <a:pPr marL="457200" lvl="0" indent="-419100" algn="l" rtl="0">
              <a:lnSpc>
                <a:spcPct val="150000"/>
              </a:lnSpc>
              <a:spcBef>
                <a:spcPts val="200"/>
              </a:spcBef>
              <a:spcAft>
                <a:spcPts val="0"/>
              </a:spcAft>
              <a:buSzPts val="3000"/>
              <a:buChar char="●"/>
            </a:pPr>
            <a:r>
              <a:rPr lang="en" sz="3000" b="1">
                <a:latin typeface="Calibri"/>
                <a:ea typeface="Calibri"/>
                <a:cs typeface="Calibri"/>
                <a:sym typeface="Calibri"/>
              </a:rPr>
              <a:t>Affects: </a:t>
            </a:r>
            <a:r>
              <a:rPr lang="en" sz="3000">
                <a:latin typeface="Calibri"/>
                <a:ea typeface="Calibri"/>
                <a:cs typeface="Calibri"/>
                <a:sym typeface="Calibri"/>
              </a:rPr>
              <a:t>Benefits theme (ESDC)</a:t>
            </a:r>
            <a:endParaRPr sz="3000">
              <a:latin typeface="Calibri"/>
              <a:ea typeface="Calibri"/>
              <a:cs typeface="Calibri"/>
              <a:sym typeface="Calibri"/>
            </a:endParaRPr>
          </a:p>
          <a:p>
            <a:pPr marL="457200" lvl="0" indent="-419100" algn="l" rtl="0">
              <a:lnSpc>
                <a:spcPct val="150000"/>
              </a:lnSpc>
              <a:spcBef>
                <a:spcPts val="200"/>
              </a:spcBef>
              <a:spcAft>
                <a:spcPts val="0"/>
              </a:spcAft>
              <a:buSzPts val="3000"/>
              <a:buChar char="●"/>
            </a:pPr>
            <a:r>
              <a:rPr lang="en" sz="3000" b="1">
                <a:latin typeface="Calibri"/>
                <a:ea typeface="Calibri"/>
                <a:cs typeface="Calibri"/>
                <a:sym typeface="Calibri"/>
              </a:rPr>
              <a:t>Changes:</a:t>
            </a:r>
            <a:r>
              <a:rPr lang="en" sz="3000">
                <a:latin typeface="Calibri"/>
                <a:ea typeface="Calibri"/>
                <a:cs typeface="Calibri"/>
                <a:sym typeface="Calibri"/>
              </a:rPr>
              <a:t> CCB delivery (CRA)</a:t>
            </a:r>
            <a:endParaRPr sz="3000">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pic>
        <p:nvPicPr>
          <p:cNvPr id="127" name="Google Shape;127;p22"/>
          <p:cNvPicPr preferRelativeResize="0"/>
          <p:nvPr/>
        </p:nvPicPr>
        <p:blipFill>
          <a:blip r:embed="rId3">
            <a:alphaModFix/>
          </a:blip>
          <a:stretch>
            <a:fillRect/>
          </a:stretch>
        </p:blipFill>
        <p:spPr>
          <a:xfrm>
            <a:off x="72050" y="3185147"/>
            <a:ext cx="5684274" cy="1777525"/>
          </a:xfrm>
          <a:prstGeom prst="rect">
            <a:avLst/>
          </a:prstGeom>
          <a:noFill/>
          <a:ln>
            <a:noFill/>
          </a:ln>
          <a:effectLst>
            <a:outerShdw blurRad="57150" dist="19050" dir="5400000" algn="bl" rotWithShape="0">
              <a:srgbClr val="000000">
                <a:alpha val="50000"/>
              </a:srgbClr>
            </a:outerShdw>
          </a:effectLst>
        </p:spPr>
      </p:pic>
      <p:sp>
        <p:nvSpPr>
          <p:cNvPr id="128" name="Google Shape;128;p22"/>
          <p:cNvSpPr txBox="1">
            <a:spLocks noGrp="1"/>
          </p:cNvSpPr>
          <p:nvPr>
            <p:ph type="body" idx="1"/>
          </p:nvPr>
        </p:nvSpPr>
        <p:spPr>
          <a:xfrm>
            <a:off x="353550" y="179775"/>
            <a:ext cx="8097300" cy="599400"/>
          </a:xfrm>
          <a:prstGeom prst="rect">
            <a:avLst/>
          </a:prstGeom>
        </p:spPr>
        <p:txBody>
          <a:bodyPr spcFirstLastPara="1" wrap="square" lIns="91425" tIns="91425" rIns="91425" bIns="91425" anchor="t" anchorCtr="0">
            <a:noAutofit/>
          </a:bodyPr>
          <a:lstStyle/>
          <a:p>
            <a:pPr marL="0" lvl="0" indent="0" algn="l" rtl="0">
              <a:spcBef>
                <a:spcPts val="720"/>
              </a:spcBef>
              <a:spcAft>
                <a:spcPts val="0"/>
              </a:spcAft>
              <a:buNone/>
            </a:pPr>
            <a:r>
              <a:rPr lang="en" sz="3000">
                <a:solidFill>
                  <a:srgbClr val="0C343D"/>
                </a:solidFill>
              </a:rPr>
              <a:t>Current situation: Duplication of general info</a:t>
            </a:r>
            <a:endParaRPr sz="3000">
              <a:solidFill>
                <a:srgbClr val="0C343D"/>
              </a:solidFill>
            </a:endParaRPr>
          </a:p>
        </p:txBody>
      </p:sp>
      <p:pic>
        <p:nvPicPr>
          <p:cNvPr id="129" name="Google Shape;129;p22"/>
          <p:cNvPicPr preferRelativeResize="0"/>
          <p:nvPr/>
        </p:nvPicPr>
        <p:blipFill>
          <a:blip r:embed="rId4">
            <a:alphaModFix/>
          </a:blip>
          <a:stretch>
            <a:fillRect/>
          </a:stretch>
        </p:blipFill>
        <p:spPr>
          <a:xfrm>
            <a:off x="251150" y="1061350"/>
            <a:ext cx="3974250" cy="1870025"/>
          </a:xfrm>
          <a:prstGeom prst="rect">
            <a:avLst/>
          </a:prstGeom>
          <a:noFill/>
          <a:ln>
            <a:noFill/>
          </a:ln>
          <a:effectLst>
            <a:outerShdw blurRad="57150" dist="19050" dir="5400000" algn="bl" rotWithShape="0">
              <a:srgbClr val="000000">
                <a:alpha val="50000"/>
              </a:srgbClr>
            </a:outerShdw>
          </a:effectLst>
        </p:spPr>
      </p:pic>
      <p:pic>
        <p:nvPicPr>
          <p:cNvPr id="130" name="Google Shape;130;p22"/>
          <p:cNvPicPr preferRelativeResize="0"/>
          <p:nvPr/>
        </p:nvPicPr>
        <p:blipFill>
          <a:blip r:embed="rId5">
            <a:alphaModFix/>
          </a:blip>
          <a:stretch>
            <a:fillRect/>
          </a:stretch>
        </p:blipFill>
        <p:spPr>
          <a:xfrm>
            <a:off x="4359925" y="3072025"/>
            <a:ext cx="4680199" cy="1714575"/>
          </a:xfrm>
          <a:prstGeom prst="rect">
            <a:avLst/>
          </a:prstGeom>
          <a:noFill/>
          <a:ln>
            <a:noFill/>
          </a:ln>
          <a:effectLst>
            <a:outerShdw blurRad="57150" dist="19050" dir="5400000" algn="bl" rotWithShape="0">
              <a:srgbClr val="000000">
                <a:alpha val="50000"/>
              </a:srgbClr>
            </a:outerShdw>
          </a:effectLst>
        </p:spPr>
      </p:pic>
      <p:sp>
        <p:nvSpPr>
          <p:cNvPr id="131" name="Google Shape;131;p22"/>
          <p:cNvSpPr txBox="1"/>
          <p:nvPr/>
        </p:nvSpPr>
        <p:spPr>
          <a:xfrm>
            <a:off x="2804525" y="3185150"/>
            <a:ext cx="1275900" cy="3216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rgbClr val="073763"/>
                </a:solidFill>
                <a:hlinkClick r:id="rId6"/>
              </a:rPr>
              <a:t>ESDC</a:t>
            </a:r>
            <a:endParaRPr>
              <a:solidFill>
                <a:srgbClr val="073763"/>
              </a:solidFill>
            </a:endParaRPr>
          </a:p>
        </p:txBody>
      </p:sp>
      <p:sp>
        <p:nvSpPr>
          <p:cNvPr id="132" name="Google Shape;132;p22"/>
          <p:cNvSpPr txBox="1"/>
          <p:nvPr/>
        </p:nvSpPr>
        <p:spPr>
          <a:xfrm>
            <a:off x="2804525" y="827025"/>
            <a:ext cx="1275900" cy="3216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rgbClr val="1C4587"/>
                </a:solidFill>
                <a:hlinkClick r:id="rId7"/>
              </a:rPr>
              <a:t>Finance</a:t>
            </a:r>
            <a:endParaRPr>
              <a:solidFill>
                <a:srgbClr val="1C4587"/>
              </a:solidFill>
            </a:endParaRPr>
          </a:p>
        </p:txBody>
      </p:sp>
      <p:pic>
        <p:nvPicPr>
          <p:cNvPr id="133" name="Google Shape;133;p22"/>
          <p:cNvPicPr preferRelativeResize="0"/>
          <p:nvPr/>
        </p:nvPicPr>
        <p:blipFill>
          <a:blip r:embed="rId8">
            <a:alphaModFix/>
          </a:blip>
          <a:stretch>
            <a:fillRect/>
          </a:stretch>
        </p:blipFill>
        <p:spPr>
          <a:xfrm>
            <a:off x="4426324" y="985425"/>
            <a:ext cx="4613800" cy="1818718"/>
          </a:xfrm>
          <a:prstGeom prst="rect">
            <a:avLst/>
          </a:prstGeom>
          <a:noFill/>
          <a:ln>
            <a:noFill/>
          </a:ln>
          <a:effectLst>
            <a:outerShdw blurRad="57150" dist="19050" dir="5400000" algn="bl" rotWithShape="0">
              <a:srgbClr val="000000">
                <a:alpha val="50000"/>
              </a:srgbClr>
            </a:outerShdw>
          </a:effectLst>
        </p:spPr>
      </p:pic>
      <p:sp>
        <p:nvSpPr>
          <p:cNvPr id="134" name="Google Shape;134;p22"/>
          <p:cNvSpPr txBox="1"/>
          <p:nvPr/>
        </p:nvSpPr>
        <p:spPr>
          <a:xfrm>
            <a:off x="7651075" y="865988"/>
            <a:ext cx="1275900" cy="3216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rgbClr val="073763"/>
                </a:solidFill>
                <a:hlinkClick r:id="rId9"/>
              </a:rPr>
              <a:t>CRA</a:t>
            </a:r>
            <a:endParaRPr>
              <a:solidFill>
                <a:srgbClr val="073763"/>
              </a:solidFill>
            </a:endParaRPr>
          </a:p>
        </p:txBody>
      </p:sp>
      <p:sp>
        <p:nvSpPr>
          <p:cNvPr id="135" name="Google Shape;135;p22"/>
          <p:cNvSpPr txBox="1"/>
          <p:nvPr/>
        </p:nvSpPr>
        <p:spPr>
          <a:xfrm>
            <a:off x="7651075" y="2879938"/>
            <a:ext cx="1275900" cy="3216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rgbClr val="073763"/>
                </a:solidFill>
                <a:hlinkClick r:id="rId10"/>
              </a:rPr>
              <a:t>ISED</a:t>
            </a:r>
            <a:endParaRPr>
              <a:solidFill>
                <a:srgbClr val="073763"/>
              </a:solidFill>
            </a:endParaRPr>
          </a:p>
        </p:txBody>
      </p:sp>
      <p:sp>
        <p:nvSpPr>
          <p:cNvPr id="136" name="Google Shape;136;p22"/>
          <p:cNvSpPr/>
          <p:nvPr/>
        </p:nvSpPr>
        <p:spPr>
          <a:xfrm>
            <a:off x="266025" y="2264750"/>
            <a:ext cx="1606200" cy="141000"/>
          </a:xfrm>
          <a:prstGeom prst="rect">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22"/>
          <p:cNvSpPr/>
          <p:nvPr/>
        </p:nvSpPr>
        <p:spPr>
          <a:xfrm>
            <a:off x="4539475" y="1807075"/>
            <a:ext cx="1832100" cy="141000"/>
          </a:xfrm>
          <a:prstGeom prst="rect">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22"/>
          <p:cNvSpPr/>
          <p:nvPr/>
        </p:nvSpPr>
        <p:spPr>
          <a:xfrm>
            <a:off x="251150" y="3910700"/>
            <a:ext cx="2033700" cy="397500"/>
          </a:xfrm>
          <a:prstGeom prst="rect">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22"/>
          <p:cNvSpPr/>
          <p:nvPr/>
        </p:nvSpPr>
        <p:spPr>
          <a:xfrm>
            <a:off x="4492550" y="4054025"/>
            <a:ext cx="4146000" cy="321600"/>
          </a:xfrm>
          <a:prstGeom prst="rect">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3"/>
          <p:cNvSpPr txBox="1">
            <a:spLocks noGrp="1"/>
          </p:cNvSpPr>
          <p:nvPr>
            <p:ph type="body" idx="1"/>
          </p:nvPr>
        </p:nvSpPr>
        <p:spPr>
          <a:xfrm>
            <a:off x="353550" y="179775"/>
            <a:ext cx="8097300" cy="599400"/>
          </a:xfrm>
          <a:prstGeom prst="rect">
            <a:avLst/>
          </a:prstGeom>
        </p:spPr>
        <p:txBody>
          <a:bodyPr spcFirstLastPara="1" wrap="square" lIns="91425" tIns="91425" rIns="91425" bIns="91425" anchor="t" anchorCtr="0">
            <a:noAutofit/>
          </a:bodyPr>
          <a:lstStyle/>
          <a:p>
            <a:pPr marL="0" lvl="0" indent="0" algn="l" rtl="0">
              <a:spcBef>
                <a:spcPts val="720"/>
              </a:spcBef>
              <a:spcAft>
                <a:spcPts val="0"/>
              </a:spcAft>
              <a:buNone/>
            </a:pPr>
            <a:r>
              <a:rPr lang="en" sz="3000">
                <a:solidFill>
                  <a:srgbClr val="0C343D"/>
                </a:solidFill>
              </a:rPr>
              <a:t>Current situation: No info at the service level yet</a:t>
            </a:r>
            <a:endParaRPr sz="3000">
              <a:solidFill>
                <a:srgbClr val="0C343D"/>
              </a:solidFill>
            </a:endParaRPr>
          </a:p>
        </p:txBody>
      </p:sp>
      <p:pic>
        <p:nvPicPr>
          <p:cNvPr id="145" name="Google Shape;145;p23"/>
          <p:cNvPicPr preferRelativeResize="0"/>
          <p:nvPr/>
        </p:nvPicPr>
        <p:blipFill>
          <a:blip r:embed="rId3">
            <a:alphaModFix/>
          </a:blip>
          <a:stretch>
            <a:fillRect/>
          </a:stretch>
        </p:blipFill>
        <p:spPr>
          <a:xfrm>
            <a:off x="461725" y="1481824"/>
            <a:ext cx="3583874" cy="3612775"/>
          </a:xfrm>
          <a:prstGeom prst="rect">
            <a:avLst/>
          </a:prstGeom>
          <a:noFill/>
          <a:ln>
            <a:noFill/>
          </a:ln>
          <a:effectLst>
            <a:outerShdw blurRad="57150" dist="19050" dir="5400000" algn="bl" rotWithShape="0">
              <a:srgbClr val="000000">
                <a:alpha val="50000"/>
              </a:srgbClr>
            </a:outerShdw>
          </a:effectLst>
        </p:spPr>
      </p:pic>
      <p:pic>
        <p:nvPicPr>
          <p:cNvPr id="146" name="Google Shape;146;p23"/>
          <p:cNvPicPr preferRelativeResize="0"/>
          <p:nvPr/>
        </p:nvPicPr>
        <p:blipFill>
          <a:blip r:embed="rId4">
            <a:alphaModFix/>
          </a:blip>
          <a:stretch>
            <a:fillRect/>
          </a:stretch>
        </p:blipFill>
        <p:spPr>
          <a:xfrm>
            <a:off x="3787849" y="916074"/>
            <a:ext cx="5114127" cy="3495961"/>
          </a:xfrm>
          <a:prstGeom prst="rect">
            <a:avLst/>
          </a:prstGeom>
          <a:noFill/>
          <a:ln>
            <a:noFill/>
          </a:ln>
          <a:effectLst>
            <a:outerShdw blurRad="57150" dist="19050" dir="5400000" algn="bl" rotWithShape="0">
              <a:srgbClr val="000000">
                <a:alpha val="50000"/>
              </a:srgbClr>
            </a:outerShdw>
          </a:effectLst>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839</Words>
  <Application>Microsoft Office PowerPoint</Application>
  <PresentationFormat>On-screen Show (16:9)</PresentationFormat>
  <Paragraphs>117</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Times New Roman</vt:lpstr>
      <vt:lpstr>Simple Light</vt:lpstr>
      <vt:lpstr>COVID-19  Developing web content as one government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Developing web content as one government </dc:title>
  <dc:creator>ARIANNA MERRITT</dc:creator>
  <cp:lastModifiedBy>MERRITT</cp:lastModifiedBy>
  <cp:revision>1</cp:revision>
  <dcterms:modified xsi:type="dcterms:W3CDTF">2020-03-30T13:03:46Z</dcterms:modified>
</cp:coreProperties>
</file>