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9" r:id="rId5"/>
    <p:sldId id="320" r:id="rId6"/>
    <p:sldId id="322" r:id="rId7"/>
    <p:sldId id="312" r:id="rId8"/>
    <p:sldId id="315" r:id="rId9"/>
    <p:sldId id="313" r:id="rId10"/>
    <p:sldId id="316" r:id="rId11"/>
    <p:sldId id="317" r:id="rId12"/>
    <p:sldId id="318" r:id="rId13"/>
    <p:sldId id="314" r:id="rId14"/>
    <p:sldId id="319" r:id="rId15"/>
    <p:sldId id="323" r:id="rId16"/>
  </p:sldIdLst>
  <p:sldSz cx="9144000" cy="5143500" type="screen16x9"/>
  <p:notesSz cx="7023100" cy="93091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6" autoAdjust="0"/>
    <p:restoredTop sz="95373" autoAdjust="0"/>
  </p:normalViewPr>
  <p:slideViewPr>
    <p:cSldViewPr snapToGrid="0" snapToObjects="1">
      <p:cViewPr varScale="1">
        <p:scale>
          <a:sx n="151" d="100"/>
          <a:sy n="151" d="100"/>
        </p:scale>
        <p:origin x="90" y="75"/>
      </p:cViewPr>
      <p:guideLst>
        <p:guide orient="horz" pos="7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5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4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3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3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40F1-0B5D-4205-9D8F-A5B6366E6286}" type="datetime1">
              <a:rPr lang="en-US" smtClean="0"/>
              <a:t>9/17/2020</a:t>
            </a:fld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2E44-B488-43A2-8122-D5C085A19F8C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E99B-3B75-4BA4-BF2B-C72313A3848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F1F-FABF-47CC-9B84-CF1C1CC71A9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810D-60B6-453B-94DA-FA261F365D8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AE2A-BE53-486A-A6C7-0DB1228ACE5C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C544-B6D7-4C24-92F0-702B5A8F886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E761-470D-412A-B4B1-75CDD602D849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ABC-B91D-4DFB-B0E5-9C86BA2249E7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922E-3F8A-418B-B2AB-BD917C25900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8344-0BCE-4251-9339-274C1C9E434F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181F-99A8-47C2-A5BE-212BE047905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AEM_GC-specific_Documentation_6.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rdf11-primer/" TargetMode="External"/><Relationship Id="rId4" Type="http://schemas.openxmlformats.org/officeDocument/2006/relationships/hyperlink" Target="https://www.w3.org/TR/json-ld1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questform.portal.gc.ca/ticket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707" y="1831148"/>
            <a:ext cx="4358785" cy="1102519"/>
          </a:xfrm>
        </p:spPr>
        <p:txBody>
          <a:bodyPr/>
          <a:lstStyle/>
          <a:p>
            <a:r>
              <a:rPr lang="en-CA"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JSON-LD component in AEM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709" y="3327126"/>
            <a:ext cx="5123171" cy="1314450"/>
          </a:xfrm>
        </p:spPr>
        <p:txBody>
          <a:bodyPr>
            <a:normAutofit/>
          </a:bodyPr>
          <a:lstStyle/>
          <a:p>
            <a:r>
              <a:rPr lang="en-CA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Theme Management Committee</a:t>
            </a:r>
          </a:p>
          <a:p>
            <a:r>
              <a:rPr lang="en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September 16, 2020</a:t>
            </a:r>
          </a:p>
          <a:p>
            <a:r>
              <a:rPr lang="en-CA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Principal </a:t>
            </a:r>
            <a:r>
              <a:rPr lang="en-CA" sz="20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Publisher</a:t>
            </a:r>
            <a:endParaRPr lang="en-CA" sz="20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2909"/>
            <a:ext cx="837111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your pages where structured data was added using the hacks.</a:t>
            </a:r>
          </a:p>
          <a:p>
            <a:pPr lvl="1">
              <a:spcBef>
                <a:spcPts val="12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The list of live pages can be found in the Google Search Console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 with JSON-LD!</a:t>
            </a:r>
          </a:p>
          <a:p>
            <a:pPr>
              <a:spcBef>
                <a:spcPts val="2400"/>
              </a:spcBef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Consult the AEM Training Unit:</a:t>
            </a:r>
          </a:p>
          <a:p>
            <a:pPr lvl="1">
              <a:spcBef>
                <a:spcPts val="600"/>
              </a:spcBef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5.1 – Adding 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structured data using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www.gcpedia.gc.ca/wiki/AEM_GC-specific_Documentation_6.5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Structured data resources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2909"/>
            <a:ext cx="82296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Schema.org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schema.org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JSON-LD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https://www.w3.org/TR/json-ld11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Resource Description Framework (RDF) 1.1 Primer</a:t>
            </a:r>
          </a:p>
          <a:p>
            <a:pPr>
              <a:spcBef>
                <a:spcPts val="400"/>
              </a:spcBef>
            </a:pPr>
            <a:r>
              <a:rPr lang="en-CA" sz="2000" spc="-3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https://www.w3.org/TR/rdf11-primer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CA" sz="2000" spc="-3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6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 and comments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142909"/>
            <a:ext cx="8229600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noProof="1" smtClean="0">
                <a:latin typeface="Calibri" panose="020F0502020204030204" pitchFamily="34" charset="0"/>
                <a:cs typeface="Calibri" panose="020F0502020204030204" pitchFamily="34" charset="0"/>
              </a:rPr>
              <a:t>Submit a request via the Principal Publisher Service Desk</a:t>
            </a:r>
          </a:p>
          <a:p>
            <a:pPr>
              <a:spcBef>
                <a:spcPts val="400"/>
              </a:spcBef>
            </a:pPr>
            <a:r>
              <a:rPr lang="en-CA" sz="2000" spc="-30" noProof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http://requestform.portal.gc.ca/tickets.html</a:t>
            </a:r>
            <a:r>
              <a:rPr lang="en-CA" sz="2000" spc="-30" noProof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2000" spc="-3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6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6C063-E22E-2E4C-A523-54089486E3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42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1000"/>
              </a:spcBef>
              <a:buNone/>
            </a:pPr>
            <a:r>
              <a:rPr lang="en-CA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JSON-LD is a notation language used to add structured data to web pages. It is </a:t>
            </a: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CA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by search engines to “understand” what the content is about and to build search results</a:t>
            </a: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endParaRPr lang="en-CA" sz="22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JSON-LD?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19" y="2292946"/>
            <a:ext cx="4654467" cy="2687268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50" y="2119971"/>
            <a:ext cx="1181306" cy="494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" y="2292946"/>
            <a:ext cx="2804303" cy="2693242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10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6C063-E22E-2E4C-A523-54089486E3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42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AEM does not allow the &lt;script&gt; tag in components (required to add JSON-LD)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Replaces the hacks used as temporary solutions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Makes it easier for institutions to explore with JSON-LD and learn more on how structured data can improve search results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endParaRPr lang="en-CA" sz="22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ts val="1000"/>
              </a:spcBef>
            </a:pPr>
            <a:endParaRPr lang="en-CA" sz="22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a new component?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 location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95"/>
            <a:ext cx="4305300" cy="339447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Available on all pages (except Newsroom)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Page properties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Structured data new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36" y="546865"/>
            <a:ext cx="4057650" cy="4262438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3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it works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758"/>
            <a:ext cx="4392930" cy="339447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Paste the JSON-LD code to the input field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Automated validation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JSON-LD is added to the &lt;head&gt; section of the page</a:t>
            </a:r>
          </a:p>
          <a:p>
            <a:pPr marL="400050" lvl="1" indent="0">
              <a:lnSpc>
                <a:spcPct val="85000"/>
              </a:lnSpc>
              <a:spcBef>
                <a:spcPts val="1000"/>
              </a:spcBef>
              <a:buNone/>
            </a:pPr>
            <a:r>
              <a:rPr lang="en-CA" sz="18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Values could be replaced to ensure data integrity</a:t>
            </a:r>
          </a:p>
          <a:p>
            <a:pPr>
              <a:lnSpc>
                <a:spcPct val="85000"/>
              </a:lnSpc>
              <a:spcBef>
                <a:spcPts val="1000"/>
              </a:spcBef>
            </a:pPr>
            <a:r>
              <a:rPr lang="en-CA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Limitation: one instance of @context is allowed; must be http://schema.org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36" y="546865"/>
            <a:ext cx="4057650" cy="4262438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0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33469"/>
            <a:ext cx="440691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JSON-LD formatted correctly (no missing commas, brackets)</a:t>
            </a:r>
          </a:p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Contains mandatory elements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en-CA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@context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en-CA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@type</a:t>
            </a:r>
          </a:p>
          <a:p>
            <a:pPr marL="742950" lvl="2" indent="-342900">
              <a:lnSpc>
                <a:spcPct val="95000"/>
              </a:lnSpc>
              <a:spcBef>
                <a:spcPts val="1000"/>
              </a:spcBef>
            </a:pPr>
            <a:r>
              <a:rPr lang="en-CA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@id</a:t>
            </a:r>
          </a:p>
          <a:p>
            <a:pPr lvl="2"/>
            <a:endParaRPr lang="en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8" y="554029"/>
            <a:ext cx="4057650" cy="4262438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2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integrity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7552"/>
            <a:ext cx="8167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On Canada.ca, structured 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data is also added via WET templates using another notation language called RDFa, with the schema.org vocabulary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To ensure the integrity of the data, it is important that values assigned using </a:t>
            </a:r>
            <a:r>
              <a:rPr lang="en-CA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RDFa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CA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JSON-LD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do not contradict each other but are written to be </a:t>
            </a:r>
            <a:r>
              <a:rPr lang="en-CA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37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 replacement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4767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The values assigned to the following properties will be overwritten with the values from the system (also used to populate the RDFa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28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78838"/>
              </p:ext>
            </p:extLst>
          </p:nvPr>
        </p:nvGraphicFramePr>
        <p:xfrm>
          <a:off x="457200" y="2043112"/>
          <a:ext cx="8229601" cy="27736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005013">
                  <a:extLst>
                    <a:ext uri="{9D8B030D-6E8A-4147-A177-3AD203B41FA5}">
                      <a16:colId xmlns:a16="http://schemas.microsoft.com/office/drawing/2014/main" val="2530092665"/>
                    </a:ext>
                  </a:extLst>
                </a:gridCol>
                <a:gridCol w="6224588">
                  <a:extLst>
                    <a:ext uri="{9D8B030D-6E8A-4147-A177-3AD203B41FA5}">
                      <a16:colId xmlns:a16="http://schemas.microsoft.com/office/drawing/2014/main" val="4187728531"/>
                    </a:ext>
                  </a:extLst>
                </a:gridCol>
              </a:tblGrid>
              <a:tr h="276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schema.org property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8483980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publisher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17795359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name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Government of Canada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Gouvernement</a:t>
                      </a: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du Canada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05140393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CA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www.canada.ca</a:t>
                      </a: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en.html</a:t>
                      </a:r>
                      <a:endParaRPr lang="en-CA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www.canada.ca</a:t>
                      </a: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fr.html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14125991"/>
                  </a:ext>
                </a:extLst>
              </a:tr>
              <a:tr h="4322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logo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www.canada.ca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/designs/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/wet-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boew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/assets/sig-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blk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en.svg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www.canada.ca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/designs/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/wet-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boew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/assets/sig-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blk</a:t>
                      </a:r>
                      <a:r>
                        <a:rPr lang="en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C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fr.svg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80188095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dateModified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Same as 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dcterms.modified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6677980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datePublished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Same as </a:t>
                      </a:r>
                      <a:r>
                        <a:rPr lang="en-CA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dcterms.issued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151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7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@id replacement</a:t>
            </a:r>
            <a:endParaRPr lang="en-CA" sz="40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CA" sz="20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42909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By default, use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“#</a:t>
            </a:r>
            <a:r>
              <a:rPr lang="en-CA" sz="2400" spc="-3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wb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-main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” to refer to the main section of the page (as specified in the RDFa).</a:t>
            </a:r>
          </a:p>
          <a:p>
            <a:pPr>
              <a:spcBef>
                <a:spcPts val="1200"/>
              </a:spcBef>
            </a:pP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If you use a @type listed below, the @id will need to be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“#</a:t>
            </a:r>
            <a:r>
              <a:rPr lang="en-CA" sz="2400" spc="-3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wb</a:t>
            </a:r>
            <a:r>
              <a:rPr lang="en-CA" sz="2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-webpage</a:t>
            </a:r>
            <a:r>
              <a:rPr lang="en-CA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” (will be overwritten by the system if it is not): </a:t>
            </a:r>
            <a:endParaRPr lang="en-CA" sz="2400" spc="-3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CA" sz="24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53931"/>
              </p:ext>
            </p:extLst>
          </p:nvPr>
        </p:nvGraphicFramePr>
        <p:xfrm>
          <a:off x="1071563" y="2922749"/>
          <a:ext cx="719137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25">
                  <a:extLst>
                    <a:ext uri="{9D8B030D-6E8A-4147-A177-3AD203B41FA5}">
                      <a16:colId xmlns:a16="http://schemas.microsoft.com/office/drawing/2014/main" val="1245101828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625086619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1032068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0" spc="-3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CheckoutPage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FAQPage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MedicalWebPage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QAPage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SearchResultsPage</a:t>
                      </a:r>
                      <a:endParaRPr lang="en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MediaGallery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ImageGallery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2000" b="0" spc="-3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VideoGallery</a:t>
                      </a:r>
                      <a:endParaRPr lang="en-CA" sz="2000" b="0" spc="-3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7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8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817786|-9193934|-8748374|-551354|-16777216|ESDC&quot;,&quot;Id&quot;:&quot;5df9384f3944373094b5348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PPT16x9_ServCan_Final_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242C8641EEA4E8EA4CA61B522974C" ma:contentTypeVersion="0" ma:contentTypeDescription="Create a new document." ma:contentTypeScope="" ma:versionID="d7359066c98377876bb002a327e1d6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31C7F-126C-4356-88CC-2390CA19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FCB8C1-63F1-40AE-A198-038EC5CCAFB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44F3B6-36D6-4FBA-9C46-928F5E42B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4907</TotalTime>
  <Words>488</Words>
  <Application>Microsoft Office PowerPoint</Application>
  <PresentationFormat>On-screen Show (16:9)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PPT16x9_ServCan_Final_01</vt:lpstr>
      <vt:lpstr>JSON-LD component in AEM</vt:lpstr>
      <vt:lpstr>PowerPoint Presentation</vt:lpstr>
      <vt:lpstr>PowerPoint Presentation</vt:lpstr>
      <vt:lpstr>Component location</vt:lpstr>
      <vt:lpstr>How it works</vt:lpstr>
      <vt:lpstr>Validation</vt:lpstr>
      <vt:lpstr>Data integrity</vt:lpstr>
      <vt:lpstr>Value replacement</vt:lpstr>
      <vt:lpstr>@id replacement</vt:lpstr>
      <vt:lpstr>Next steps</vt:lpstr>
      <vt:lpstr>Structured data resources</vt:lpstr>
      <vt:lpstr>Questions and comments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Publisher update</dc:title>
  <dc:creator>Mera, Ana-Maria A [NC]</dc:creator>
  <cp:lastModifiedBy>Waltzing, Isabelle I [NC]</cp:lastModifiedBy>
  <cp:revision>303</cp:revision>
  <cp:lastPrinted>2020-01-14T15:20:13Z</cp:lastPrinted>
  <dcterms:created xsi:type="dcterms:W3CDTF">2019-11-20T18:45:21Z</dcterms:created>
  <dcterms:modified xsi:type="dcterms:W3CDTF">2020-09-17T15:26:33Z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0x010100AD9242C8641EEA4E8EA4CA61B522974C</vt:lpwstr>
  </property>
  <property fmtid="{D5CDD505-2E9C-101B-9397-08002B2CF9AE}" pid="5" name="WorkflowChangePath">
    <vt:lpwstr>7ab30019-3554-4919-b6f6-c90dc74a1bdf,4;</vt:lpwstr>
  </property>
</Properties>
</file>