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1" r:id="rId1"/>
  </p:sldMasterIdLst>
  <p:notesMasterIdLst>
    <p:notesMasterId r:id="rId33"/>
  </p:notesMasterIdLst>
  <p:handoutMasterIdLst>
    <p:handoutMasterId r:id="rId34"/>
  </p:handoutMasterIdLst>
  <p:sldIdLst>
    <p:sldId id="1037" r:id="rId2"/>
    <p:sldId id="1038" r:id="rId3"/>
    <p:sldId id="1039" r:id="rId4"/>
    <p:sldId id="344" r:id="rId5"/>
    <p:sldId id="345" r:id="rId6"/>
    <p:sldId id="349" r:id="rId7"/>
    <p:sldId id="502" r:id="rId8"/>
    <p:sldId id="1041" r:id="rId9"/>
    <p:sldId id="1459" r:id="rId10"/>
    <p:sldId id="1461" r:id="rId11"/>
    <p:sldId id="1049" r:id="rId12"/>
    <p:sldId id="396" r:id="rId13"/>
    <p:sldId id="412" r:id="rId14"/>
    <p:sldId id="1460" r:id="rId15"/>
    <p:sldId id="482" r:id="rId16"/>
    <p:sldId id="368" r:id="rId17"/>
    <p:sldId id="1043" r:id="rId18"/>
    <p:sldId id="430" r:id="rId19"/>
    <p:sldId id="1453" r:id="rId20"/>
    <p:sldId id="1454" r:id="rId21"/>
    <p:sldId id="367" r:id="rId22"/>
    <p:sldId id="1455" r:id="rId23"/>
    <p:sldId id="1361" r:id="rId24"/>
    <p:sldId id="1044" r:id="rId25"/>
    <p:sldId id="494" r:id="rId26"/>
    <p:sldId id="429" r:id="rId27"/>
    <p:sldId id="1047" r:id="rId28"/>
    <p:sldId id="1045" r:id="rId29"/>
    <p:sldId id="1046" r:id="rId30"/>
    <p:sldId id="503" r:id="rId31"/>
    <p:sldId id="319" r:id="rId32"/>
  </p:sldIdLst>
  <p:sldSz cx="9144000" cy="5143500" type="screen16x9"/>
  <p:notesSz cx="7010400" cy="92964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Rajdhani" panose="020B0604020202020204" charset="0"/>
      <p:regular r:id="rId47"/>
      <p:bold r:id="rId48"/>
    </p:embeddedFont>
    <p:embeddedFont>
      <p:font typeface="Roboto Condensed" panose="02000000000000000000" pitchFamily="2" charset="0"/>
      <p:regular r:id="rId49"/>
      <p:bold r:id="rId50"/>
      <p:italic r:id="rId51"/>
      <p:boldItalic r:id="rId52"/>
    </p:embeddedFont>
  </p:embeddedFontLst>
  <p:defaultTextStyle>
    <a:defPPr>
      <a:defRPr lang="en-US"/>
    </a:defPPr>
    <a:lvl1pPr marL="0" algn="l" defTabSz="822952" rtl="0" eaLnBrk="1" latinLnBrk="0" hangingPunct="1">
      <a:defRPr sz="1620" kern="1200">
        <a:solidFill>
          <a:schemeClr val="tx1"/>
        </a:solidFill>
        <a:latin typeface="+mn-lt"/>
        <a:ea typeface="+mn-ea"/>
        <a:cs typeface="+mn-cs"/>
      </a:defRPr>
    </a:lvl1pPr>
    <a:lvl2pPr marL="411476" algn="l" defTabSz="822952" rtl="0" eaLnBrk="1" latinLnBrk="0" hangingPunct="1">
      <a:defRPr sz="1620" kern="1200">
        <a:solidFill>
          <a:schemeClr val="tx1"/>
        </a:solidFill>
        <a:latin typeface="+mn-lt"/>
        <a:ea typeface="+mn-ea"/>
        <a:cs typeface="+mn-cs"/>
      </a:defRPr>
    </a:lvl2pPr>
    <a:lvl3pPr marL="822952" algn="l" defTabSz="822952" rtl="0" eaLnBrk="1" latinLnBrk="0" hangingPunct="1">
      <a:defRPr sz="1620" kern="1200">
        <a:solidFill>
          <a:schemeClr val="tx1"/>
        </a:solidFill>
        <a:latin typeface="+mn-lt"/>
        <a:ea typeface="+mn-ea"/>
        <a:cs typeface="+mn-cs"/>
      </a:defRPr>
    </a:lvl3pPr>
    <a:lvl4pPr marL="1234427" algn="l" defTabSz="822952" rtl="0" eaLnBrk="1" latinLnBrk="0" hangingPunct="1">
      <a:defRPr sz="1620" kern="1200">
        <a:solidFill>
          <a:schemeClr val="tx1"/>
        </a:solidFill>
        <a:latin typeface="+mn-lt"/>
        <a:ea typeface="+mn-ea"/>
        <a:cs typeface="+mn-cs"/>
      </a:defRPr>
    </a:lvl4pPr>
    <a:lvl5pPr marL="1645904" algn="l" defTabSz="822952" rtl="0" eaLnBrk="1" latinLnBrk="0" hangingPunct="1">
      <a:defRPr sz="1620" kern="1200">
        <a:solidFill>
          <a:schemeClr val="tx1"/>
        </a:solidFill>
        <a:latin typeface="+mn-lt"/>
        <a:ea typeface="+mn-ea"/>
        <a:cs typeface="+mn-cs"/>
      </a:defRPr>
    </a:lvl5pPr>
    <a:lvl6pPr marL="2057379" algn="l" defTabSz="822952" rtl="0" eaLnBrk="1" latinLnBrk="0" hangingPunct="1">
      <a:defRPr sz="1620" kern="1200">
        <a:solidFill>
          <a:schemeClr val="tx1"/>
        </a:solidFill>
        <a:latin typeface="+mn-lt"/>
        <a:ea typeface="+mn-ea"/>
        <a:cs typeface="+mn-cs"/>
      </a:defRPr>
    </a:lvl6pPr>
    <a:lvl7pPr marL="2468856" algn="l" defTabSz="822952" rtl="0" eaLnBrk="1" latinLnBrk="0" hangingPunct="1">
      <a:defRPr sz="1620" kern="1200">
        <a:solidFill>
          <a:schemeClr val="tx1"/>
        </a:solidFill>
        <a:latin typeface="+mn-lt"/>
        <a:ea typeface="+mn-ea"/>
        <a:cs typeface="+mn-cs"/>
      </a:defRPr>
    </a:lvl7pPr>
    <a:lvl8pPr marL="2880331" algn="l" defTabSz="822952" rtl="0" eaLnBrk="1" latinLnBrk="0" hangingPunct="1">
      <a:defRPr sz="1620" kern="1200">
        <a:solidFill>
          <a:schemeClr val="tx1"/>
        </a:solidFill>
        <a:latin typeface="+mn-lt"/>
        <a:ea typeface="+mn-ea"/>
        <a:cs typeface="+mn-cs"/>
      </a:defRPr>
    </a:lvl8pPr>
    <a:lvl9pPr marL="3291807" algn="l" defTabSz="822952" rtl="0" eaLnBrk="1" latinLnBrk="0" hangingPunct="1">
      <a:defRPr sz="162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21B44E-31FE-47E6-8148-65B88938F098}">
          <p14:sldIdLst>
            <p14:sldId id="1037"/>
            <p14:sldId id="1038"/>
          </p14:sldIdLst>
        </p14:section>
        <p14:section name="Part 1 – Digital Identities and Online Compromise" id="{A24E0A3B-36B4-494B-8368-CA465CFF42C6}">
          <p14:sldIdLst>
            <p14:sldId id="1039"/>
            <p14:sldId id="344"/>
            <p14:sldId id="345"/>
            <p14:sldId id="349"/>
            <p14:sldId id="502"/>
          </p14:sldIdLst>
        </p14:section>
        <p14:section name="Part 2 – Digital Profiles, Fingerprints and Tech Giants" id="{91BCF58C-9236-4BFD-BD9B-D5B2B0A280D6}">
          <p14:sldIdLst>
            <p14:sldId id="1041"/>
            <p14:sldId id="1459"/>
            <p14:sldId id="1461"/>
            <p14:sldId id="1049"/>
            <p14:sldId id="396"/>
            <p14:sldId id="412"/>
            <p14:sldId id="1460"/>
            <p14:sldId id="482"/>
            <p14:sldId id="368"/>
          </p14:sldIdLst>
        </p14:section>
        <p14:section name="Part 3 – Best Practices" id="{25014E48-98C5-4A76-B9A5-E57C0B600535}">
          <p14:sldIdLst>
            <p14:sldId id="1043"/>
            <p14:sldId id="430"/>
            <p14:sldId id="1453"/>
            <p14:sldId id="1454"/>
            <p14:sldId id="367"/>
            <p14:sldId id="1455"/>
            <p14:sldId id="1361"/>
          </p14:sldIdLst>
        </p14:section>
        <p14:section name="Part 4 – Case Studies" id="{960AD769-31AB-4209-933D-83A29490D47F}">
          <p14:sldIdLst>
            <p14:sldId id="1044"/>
            <p14:sldId id="494"/>
            <p14:sldId id="429"/>
            <p14:sldId id="1047"/>
          </p14:sldIdLst>
        </p14:section>
        <p14:section name="Conclusion" id="{DF44B4FA-5952-4F3A-82A2-C465D76F1E15}">
          <p14:sldIdLst>
            <p14:sldId id="1045"/>
            <p14:sldId id="1046"/>
            <p14:sldId id="503"/>
            <p14:sldId id="31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oznow, Kindree L." initials="WKL" lastIdx="1" clrIdx="6">
    <p:extLst>
      <p:ext uri="{19B8F6BF-5375-455C-9EA6-DF929625EA0E}">
        <p15:presenceInfo xmlns:p15="http://schemas.microsoft.com/office/powerpoint/2012/main" userId="S::Kindree.Woznow@cyber.gc.ca::a43a1054-50eb-4d45-92c4-bd24a2d2cca0" providerId="AD"/>
      </p:ext>
    </p:extLst>
  </p:cmAuthor>
  <p:cmAuthor id="1" name="Vaillancourt, Steve M." initials="VSM" lastIdx="18" clrIdx="0">
    <p:extLst>
      <p:ext uri="{19B8F6BF-5375-455C-9EA6-DF929625EA0E}">
        <p15:presenceInfo xmlns:p15="http://schemas.microsoft.com/office/powerpoint/2012/main" userId="S-1-5-21-2075942658-753341057-817656539-43666" providerId="AD"/>
      </p:ext>
    </p:extLst>
  </p:cmAuthor>
  <p:cmAuthor id="2" name="coyne, Maureen E." initials="cME" lastIdx="2" clrIdx="1">
    <p:extLst>
      <p:ext uri="{19B8F6BF-5375-455C-9EA6-DF929625EA0E}">
        <p15:presenceInfo xmlns:p15="http://schemas.microsoft.com/office/powerpoint/2012/main" userId="S-1-5-21-2075942658-753341057-817656539-55167" providerId="AD"/>
      </p:ext>
    </p:extLst>
  </p:cmAuthor>
  <p:cmAuthor id="3" name="Maureen Coyne" initials="MC" lastIdx="1" clrIdx="2">
    <p:extLst>
      <p:ext uri="{19B8F6BF-5375-455C-9EA6-DF929625EA0E}">
        <p15:presenceInfo xmlns:p15="http://schemas.microsoft.com/office/powerpoint/2012/main" userId="afbebe4699b65d6a" providerId="Windows Live"/>
      </p:ext>
    </p:extLst>
  </p:cmAuthor>
  <p:cmAuthor id="4" name="Vaillancourt, Steve M" initials="VSM" lastIdx="35" clrIdx="3">
    <p:extLst>
      <p:ext uri="{19B8F6BF-5375-455C-9EA6-DF929625EA0E}">
        <p15:presenceInfo xmlns:p15="http://schemas.microsoft.com/office/powerpoint/2012/main" userId="S::svaillancourt3@gatech.edu::d03cd571-1a3f-4563-b654-c8d457c6fad5" providerId="AD"/>
      </p:ext>
    </p:extLst>
  </p:cmAuthor>
  <p:cmAuthor id="5" name="Vaillancourt, Steve M." initials="VSM [2]" lastIdx="13" clrIdx="4">
    <p:extLst>
      <p:ext uri="{19B8F6BF-5375-455C-9EA6-DF929625EA0E}">
        <p15:presenceInfo xmlns:p15="http://schemas.microsoft.com/office/powerpoint/2012/main" userId="S::Steve.Vaillancourt@cyber.gc.ca::8c1395c1-b426-4185-af41-a921f9287f1b" providerId="AD"/>
      </p:ext>
    </p:extLst>
  </p:cmAuthor>
  <p:cmAuthor id="6" name="Joubarne Aubin, Nicole" initials="JAN" lastIdx="2" clrIdx="5">
    <p:extLst>
      <p:ext uri="{19B8F6BF-5375-455C-9EA6-DF929625EA0E}">
        <p15:presenceInfo xmlns:p15="http://schemas.microsoft.com/office/powerpoint/2012/main" userId="S::Nicole.JoubarneAubin@cyber.gc.ca::70d403e7-c374-4801-afcc-f85c6567e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50" autoAdjust="0"/>
    <p:restoredTop sz="81081" autoAdjust="0"/>
  </p:normalViewPr>
  <p:slideViewPr>
    <p:cSldViewPr>
      <p:cViewPr varScale="1">
        <p:scale>
          <a:sx n="101" d="100"/>
          <a:sy n="101" d="100"/>
        </p:scale>
        <p:origin x="270"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11386"/>
    </p:cViewPr>
  </p:sorterViewPr>
  <p:notesViewPr>
    <p:cSldViewPr>
      <p:cViewPr varScale="1">
        <p:scale>
          <a:sx n="48" d="100"/>
          <a:sy n="48" d="100"/>
        </p:scale>
        <p:origin x="2672"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AFA24E6-4F6C-4C1B-A29D-CD76B3A5F40E}">
      <dgm:prSet phldrT="[Text]"/>
      <dgm:spPr/>
      <dgm:t>
        <a:bodyPr/>
        <a:lstStyle/>
        <a:p>
          <a:r>
            <a:rPr lang="en-US" dirty="0">
              <a:latin typeface="Roboto Condensed" panose="02000000000000000000" pitchFamily="2" charset="0"/>
              <a:ea typeface="Roboto Condensed" panose="02000000000000000000" pitchFamily="2" charset="0"/>
            </a:rPr>
            <a:t>Running App</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en-US" dirty="0">
              <a:latin typeface="Roboto Condensed" panose="02000000000000000000" pitchFamily="2" charset="0"/>
              <a:ea typeface="Roboto Condensed" panose="02000000000000000000" pitchFamily="2" charset="0"/>
            </a:rPr>
            <a:t>Wearable Data</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en-US" dirty="0">
              <a:latin typeface="Roboto Condensed" panose="02000000000000000000" pitchFamily="2" charset="0"/>
              <a:ea typeface="Roboto Condensed" panose="02000000000000000000" pitchFamily="2" charset="0"/>
            </a:rPr>
            <a:t>Recipe Sites</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custT="1"/>
      <dgm:spPr/>
      <dgm:t>
        <a:bodyPr/>
        <a:lstStyle/>
        <a:p>
          <a:pPr algn="ctr"/>
          <a:r>
            <a:rPr lang="en-US" sz="2000" dirty="0">
              <a:solidFill>
                <a:schemeClr val="accent4"/>
              </a:solidFill>
              <a:latin typeface="Roboto Condensed" panose="02000000000000000000" pitchFamily="2" charset="0"/>
              <a:ea typeface="Roboto Condensed" panose="02000000000000000000" pitchFamily="2" charset="0"/>
            </a:rPr>
            <a:t>Fitness Level / Goals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4361" custLinFactNeighborY="-4333"/>
      <dgm:spPr/>
    </dgm:pt>
    <dgm:pt modelId="{A4EB4B6E-3D57-4280-AD81-86A5A175D345}" type="pres">
      <dgm:prSet presAssocID="{6ABCA015-3DC1-46CD-95A5-B0796CB4BF93}" presName="rectangle" presStyleLbl="revTx" presStyleIdx="0" presStyleCnt="1" custScaleX="112365">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1038" custLinFactNeighborY="-298"/>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FAFA24E6-4F6C-4C1B-A29D-CD76B3A5F40E}">
      <dgm:prSet phldrT="[Text]"/>
      <dgm:spPr/>
      <dgm:t>
        <a:bodyPr/>
        <a:lstStyle/>
        <a:p>
          <a:r>
            <a:rPr lang="en-US" dirty="0">
              <a:latin typeface="Roboto Condensed" panose="02000000000000000000" pitchFamily="2" charset="0"/>
              <a:ea typeface="Roboto Condensed" panose="02000000000000000000" pitchFamily="2" charset="0"/>
            </a:rPr>
            <a:t>Books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en-US" dirty="0">
              <a:latin typeface="Roboto Condensed" panose="02000000000000000000" pitchFamily="2" charset="0"/>
              <a:ea typeface="Roboto Condensed" panose="02000000000000000000" pitchFamily="2" charset="0"/>
            </a:rPr>
            <a:t>Shopping</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dirty="0">
              <a:latin typeface="Roboto Condensed" panose="02000000000000000000" pitchFamily="2" charset="0"/>
              <a:ea typeface="Roboto Condensed" panose="02000000000000000000" pitchFamily="2" charset="0"/>
            </a:rPr>
            <a:t>Likes</a:t>
          </a:r>
          <a:endParaRPr lang="en-US" dirty="0">
            <a:latin typeface="Roboto Condensed" panose="02000000000000000000" pitchFamily="2" charset="0"/>
            <a:ea typeface="Roboto Condensed" panose="02000000000000000000" pitchFamily="2" charset="0"/>
          </a:endParaRP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en-US" dirty="0">
              <a:solidFill>
                <a:schemeClr val="accent4"/>
              </a:solidFill>
              <a:latin typeface="Roboto Condensed" panose="02000000000000000000" pitchFamily="2" charset="0"/>
              <a:ea typeface="Roboto Condensed" panose="02000000000000000000" pitchFamily="2" charset="0"/>
            </a:rPr>
            <a:t>Interests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US"/>
        </a:p>
      </dgm:t>
    </dgm:pt>
    <dgm:pt modelId="{FAFA24E6-4F6C-4C1B-A29D-CD76B3A5F40E}">
      <dgm:prSet phldrT="[Text]" custT="1"/>
      <dgm:spPr>
        <a:solidFill>
          <a:srgbClr val="2D2929">
            <a:shade val="80000"/>
            <a:hueOff val="0"/>
            <a:satOff val="-2246"/>
            <a:lumOff val="22492"/>
            <a:alphaOff val="0"/>
          </a:srgbClr>
        </a:solidFill>
        <a:ln w="25400" cap="flat" cmpd="sng" algn="ctr">
          <a:solidFill>
            <a:srgbClr val="FFFFFF">
              <a:hueOff val="0"/>
              <a:satOff val="0"/>
              <a:lumOff val="0"/>
              <a:alphaOff val="0"/>
            </a:srgbClr>
          </a:solidFill>
          <a:prstDash val="solid"/>
        </a:ln>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en-US" sz="1300" kern="1200" dirty="0">
              <a:solidFill>
                <a:srgbClr val="FFFFFF"/>
              </a:solidFill>
              <a:latin typeface="Roboto Condensed" panose="02000000000000000000" pitchFamily="2" charset="0"/>
              <a:ea typeface="Roboto Condensed" panose="02000000000000000000" pitchFamily="2" charset="0"/>
              <a:cs typeface="+mn-cs"/>
            </a:rPr>
            <a:t>GPS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custT="1"/>
      <dgm:spPr/>
      <dgm:t>
        <a:bodyPr/>
        <a:lstStyle/>
        <a:p>
          <a:r>
            <a:rPr lang="en-US" sz="1300" dirty="0">
              <a:latin typeface="Roboto Condensed" panose="02000000000000000000" pitchFamily="2" charset="0"/>
              <a:ea typeface="Roboto Condensed" panose="02000000000000000000" pitchFamily="2" charset="0"/>
            </a:rPr>
            <a:t>Calendar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custT="1"/>
      <dgm:spPr/>
      <dgm:t>
        <a:bodyPr/>
        <a:lstStyle/>
        <a:p>
          <a:r>
            <a:rPr lang="fr-CA" sz="1300" dirty="0" err="1">
              <a:latin typeface="Roboto Condensed" panose="02000000000000000000" pitchFamily="2" charset="0"/>
              <a:ea typeface="Roboto Condensed" panose="02000000000000000000" pitchFamily="2" charset="0"/>
            </a:rPr>
            <a:t>Text</a:t>
          </a:r>
          <a:r>
            <a:rPr lang="fr-CA" sz="1300" dirty="0">
              <a:latin typeface="Roboto Condensed" panose="02000000000000000000" pitchFamily="2" charset="0"/>
              <a:ea typeface="Roboto Condensed" panose="02000000000000000000" pitchFamily="2" charset="0"/>
            </a:rPr>
            <a:t>/ Email</a:t>
          </a:r>
          <a:endParaRPr lang="en-US" sz="1300" dirty="0">
            <a:latin typeface="Roboto Condensed" panose="02000000000000000000" pitchFamily="2" charset="0"/>
            <a:ea typeface="Roboto Condensed" panose="02000000000000000000" pitchFamily="2" charset="0"/>
          </a:endParaRP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en-US" dirty="0">
              <a:solidFill>
                <a:schemeClr val="accent4"/>
              </a:solidFill>
              <a:latin typeface="Roboto Condensed" panose="02000000000000000000" pitchFamily="2" charset="0"/>
              <a:ea typeface="Roboto Condensed" panose="02000000000000000000" pitchFamily="2" charset="0"/>
            </a:rPr>
            <a:t>Relations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7CCB7382-E6B2-48FD-8142-4E5DCB835BA4}" type="pres">
      <dgm:prSet presAssocID="{16AE039E-EDA1-4395-BC3F-D408FAF0F432}" presName="item1" presStyleLbl="node1" presStyleIdx="0" presStyleCnt="3">
        <dgm:presLayoutVars>
          <dgm:bulletEnabled val="1"/>
        </dgm:presLayoutVars>
      </dgm:prSet>
      <dgm:spPr/>
    </dgm:pt>
    <dgm:pt modelId="{8D4D2EB9-7810-48FF-A1C3-D233CC26BDBD}" type="pres">
      <dgm:prSet presAssocID="{A4A09F18-E9B7-4331-9D83-5A78318497A7}" presName="item2" presStyleLbl="node1" presStyleIdx="1" presStyleCnt="3" custScaleX="118639" custScaleY="88624" custLinFactNeighborX="-492" custLinFactNeighborY="-5366">
        <dgm:presLayoutVars>
          <dgm:bulletEnabled val="1"/>
        </dgm:presLayoutVars>
      </dgm:prSet>
      <dgm:spPr/>
    </dgm:pt>
    <dgm:pt modelId="{68D9D30C-1038-46FF-B90F-F1D71C791C15}" type="pres">
      <dgm:prSet presAssocID="{F86AB047-DC8B-44EC-A78D-94B0936DC573}" presName="item3" presStyleLbl="node1" presStyleIdx="2" presStyleCnt="3" custLinFactNeighborX="20286" custLinFactNeighborY="7960">
        <dgm:presLayoutVars>
          <dgm:bulletEnabled val="1"/>
        </dgm:presLayoutVars>
      </dgm:prSet>
      <dgm:spPr>
        <a:xfrm>
          <a:off x="2034167" y="458693"/>
          <a:ext cx="870718" cy="870718"/>
        </a:xfrm>
        <a:prstGeom prst="ellipse">
          <a:avLst/>
        </a:prstGeom>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6EDD5564-C53E-4945-B01B-9195E8ECF895}" type="presOf" srcId="{A4A09F18-E9B7-4331-9D83-5A78318497A7}" destId="{7CCB7382-E6B2-48FD-8142-4E5DCB835BA4}"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01FA1DF-530E-427F-8D8C-D053ADD036AF}" type="presOf" srcId="{F86AB047-DC8B-44EC-A78D-94B0936DC573}" destId="{A4EB4B6E-3D57-4280-AD81-86A5A175D345}" srcOrd="0" destOrd="0" presId="urn:microsoft.com/office/officeart/2005/8/layout/funnel1"/>
    <dgm:cxn modelId="{71F02EE0-3DC5-4305-9F4B-593454DA380A}" type="presOf" srcId="{16AE039E-EDA1-4395-BC3F-D408FAF0F432}" destId="{8D4D2EB9-7810-48FF-A1C3-D233CC26BDBD}" srcOrd="0" destOrd="0" presId="urn:microsoft.com/office/officeart/2005/8/layout/funnel1"/>
    <dgm:cxn modelId="{5D417FF7-0B46-40FC-B1E7-CEF412A20B84}" type="presOf" srcId="{FAFA24E6-4F6C-4C1B-A29D-CD76B3A5F40E}" destId="{68D9D30C-1038-46FF-B90F-F1D71C791C15}"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47872DD0-4521-4B93-9E2C-6A43EB830C2F}" type="presParOf" srcId="{54F4C155-216D-48D4-BD64-8AE6CD68DE45}" destId="{7CCB7382-E6B2-48FD-8142-4E5DCB835BA4}" srcOrd="3" destOrd="0" presId="urn:microsoft.com/office/officeart/2005/8/layout/funnel1"/>
    <dgm:cxn modelId="{FECBE775-D027-4BE4-99BC-9C722CB18E67}" type="presParOf" srcId="{54F4C155-216D-48D4-BD64-8AE6CD68DE45}" destId="{8D4D2EB9-7810-48FF-A1C3-D233CC26BDBD}" srcOrd="4" destOrd="0" presId="urn:microsoft.com/office/officeart/2005/8/layout/funnel1"/>
    <dgm:cxn modelId="{B921264F-1F49-4DA9-BC18-64C9C39610B6}" type="presParOf" srcId="{54F4C155-216D-48D4-BD64-8AE6CD68DE45}" destId="{68D9D30C-1038-46FF-B90F-F1D71C791C15}"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404835"/>
          <a:ext cx="2496060" cy="86684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71968" y="2514039"/>
          <a:ext cx="483732" cy="30958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630419" y="2775124"/>
          <a:ext cx="2609021"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Fitness Level / Goals</a:t>
          </a:r>
        </a:p>
      </dsp:txBody>
      <dsp:txXfrm>
        <a:off x="630419" y="2775124"/>
        <a:ext cx="2609021" cy="580479"/>
      </dsp:txXfrm>
    </dsp:sp>
    <dsp:sp modelId="{CCA8756E-5F93-4A8C-83C2-98063C382921}">
      <dsp:nvSpPr>
        <dsp:cNvPr id="0" name=""/>
        <dsp:cNvSpPr/>
      </dsp:nvSpPr>
      <dsp:spPr>
        <a:xfrm>
          <a:off x="1590512" y="1338632"/>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Recipe Sites</a:t>
          </a:r>
        </a:p>
      </dsp:txBody>
      <dsp:txXfrm>
        <a:off x="1718026" y="1466146"/>
        <a:ext cx="615690" cy="615690"/>
      </dsp:txXfrm>
    </dsp:sp>
    <dsp:sp modelId="{790F7B88-47A6-4957-B7BB-BB7A665BF4DC}">
      <dsp:nvSpPr>
        <dsp:cNvPr id="0" name=""/>
        <dsp:cNvSpPr/>
      </dsp:nvSpPr>
      <dsp:spPr>
        <a:xfrm>
          <a:off x="967465" y="685400"/>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Wearable Data</a:t>
          </a:r>
        </a:p>
      </dsp:txBody>
      <dsp:txXfrm>
        <a:off x="1094979" y="812914"/>
        <a:ext cx="615690" cy="615690"/>
      </dsp:txXfrm>
    </dsp:sp>
    <dsp:sp modelId="{BB6C730D-0030-4F93-9403-FFCE7EAFB85D}">
      <dsp:nvSpPr>
        <dsp:cNvPr id="0" name=""/>
        <dsp:cNvSpPr/>
      </dsp:nvSpPr>
      <dsp:spPr>
        <a:xfrm>
          <a:off x="1857533" y="474879"/>
          <a:ext cx="870718" cy="8707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Running App</a:t>
          </a:r>
        </a:p>
      </dsp:txBody>
      <dsp:txXfrm>
        <a:off x="1985047" y="602393"/>
        <a:ext cx="615690" cy="615690"/>
      </dsp:txXfrm>
    </dsp:sp>
    <dsp:sp modelId="{DF8007B0-F165-4C71-9BB3-A2B28DE55F55}">
      <dsp:nvSpPr>
        <dsp:cNvPr id="0" name=""/>
        <dsp:cNvSpPr/>
      </dsp:nvSpPr>
      <dsp:spPr>
        <a:xfrm>
          <a:off x="552360" y="291955"/>
          <a:ext cx="2708902" cy="216712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347064"/>
          <a:ext cx="2496059" cy="86684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93063" y="2469682"/>
          <a:ext cx="483732" cy="309588"/>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73971" y="2717353"/>
          <a:ext cx="2321916"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Interests</a:t>
          </a:r>
        </a:p>
      </dsp:txBody>
      <dsp:txXfrm>
        <a:off x="773971" y="2717353"/>
        <a:ext cx="2321916" cy="580479"/>
      </dsp:txXfrm>
    </dsp:sp>
    <dsp:sp modelId="{CCA8756E-5F93-4A8C-83C2-98063C382921}">
      <dsp:nvSpPr>
        <dsp:cNvPr id="0" name=""/>
        <dsp:cNvSpPr/>
      </dsp:nvSpPr>
      <dsp:spPr>
        <a:xfrm>
          <a:off x="1590512" y="1280861"/>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A" sz="1200" kern="1200" dirty="0">
              <a:latin typeface="Roboto Condensed" panose="02000000000000000000" pitchFamily="2" charset="0"/>
              <a:ea typeface="Roboto Condensed" panose="02000000000000000000" pitchFamily="2" charset="0"/>
            </a:rPr>
            <a:t>Likes</a:t>
          </a:r>
          <a:endParaRPr lang="en-US" sz="1200" kern="1200" dirty="0">
            <a:latin typeface="Roboto Condensed" panose="02000000000000000000" pitchFamily="2" charset="0"/>
            <a:ea typeface="Roboto Condensed" panose="02000000000000000000" pitchFamily="2" charset="0"/>
          </a:endParaRPr>
        </a:p>
      </dsp:txBody>
      <dsp:txXfrm>
        <a:off x="1718026" y="1408375"/>
        <a:ext cx="615690" cy="615690"/>
      </dsp:txXfrm>
    </dsp:sp>
    <dsp:sp modelId="{790F7B88-47A6-4957-B7BB-BB7A665BF4DC}">
      <dsp:nvSpPr>
        <dsp:cNvPr id="0" name=""/>
        <dsp:cNvSpPr/>
      </dsp:nvSpPr>
      <dsp:spPr>
        <a:xfrm>
          <a:off x="967464" y="627629"/>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Shopping</a:t>
          </a:r>
        </a:p>
      </dsp:txBody>
      <dsp:txXfrm>
        <a:off x="1094978" y="755143"/>
        <a:ext cx="615690" cy="615690"/>
      </dsp:txXfrm>
    </dsp:sp>
    <dsp:sp modelId="{BB6C730D-0030-4F93-9403-FFCE7EAFB85D}">
      <dsp:nvSpPr>
        <dsp:cNvPr id="0" name=""/>
        <dsp:cNvSpPr/>
      </dsp:nvSpPr>
      <dsp:spPr>
        <a:xfrm>
          <a:off x="1857532" y="417108"/>
          <a:ext cx="870718" cy="87071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oboto Condensed" panose="02000000000000000000" pitchFamily="2" charset="0"/>
              <a:ea typeface="Roboto Condensed" panose="02000000000000000000" pitchFamily="2" charset="0"/>
            </a:rPr>
            <a:t>Books</a:t>
          </a:r>
        </a:p>
      </dsp:txBody>
      <dsp:txXfrm>
        <a:off x="1985046" y="544622"/>
        <a:ext cx="615690" cy="615690"/>
      </dsp:txXfrm>
    </dsp:sp>
    <dsp:sp modelId="{DF8007B0-F165-4C71-9BB3-A2B28DE55F55}">
      <dsp:nvSpPr>
        <dsp:cNvPr id="0" name=""/>
        <dsp:cNvSpPr/>
      </dsp:nvSpPr>
      <dsp:spPr>
        <a:xfrm>
          <a:off x="564577" y="263463"/>
          <a:ext cx="2708902" cy="216712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83030" y="319339"/>
          <a:ext cx="2496060" cy="866848"/>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93064" y="2441958"/>
          <a:ext cx="483732" cy="309588"/>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73972" y="2689629"/>
          <a:ext cx="2321916" cy="580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4"/>
              </a:solidFill>
              <a:latin typeface="Roboto Condensed" panose="02000000000000000000" pitchFamily="2" charset="0"/>
              <a:ea typeface="Roboto Condensed" panose="02000000000000000000" pitchFamily="2" charset="0"/>
            </a:rPr>
            <a:t>Relations</a:t>
          </a:r>
        </a:p>
      </dsp:txBody>
      <dsp:txXfrm>
        <a:off x="773972" y="2689629"/>
        <a:ext cx="2321916" cy="580479"/>
      </dsp:txXfrm>
    </dsp:sp>
    <dsp:sp modelId="{7CCB7382-E6B2-48FD-8142-4E5DCB835BA4}">
      <dsp:nvSpPr>
        <dsp:cNvPr id="0" name=""/>
        <dsp:cNvSpPr/>
      </dsp:nvSpPr>
      <dsp:spPr>
        <a:xfrm>
          <a:off x="1590512" y="1253137"/>
          <a:ext cx="870718" cy="870718"/>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dirty="0" err="1">
              <a:latin typeface="Roboto Condensed" panose="02000000000000000000" pitchFamily="2" charset="0"/>
              <a:ea typeface="Roboto Condensed" panose="02000000000000000000" pitchFamily="2" charset="0"/>
            </a:rPr>
            <a:t>Text</a:t>
          </a:r>
          <a:r>
            <a:rPr lang="fr-CA" sz="1300" kern="1200" dirty="0">
              <a:latin typeface="Roboto Condensed" panose="02000000000000000000" pitchFamily="2" charset="0"/>
              <a:ea typeface="Roboto Condensed" panose="02000000000000000000" pitchFamily="2" charset="0"/>
            </a:rPr>
            <a:t>/ Email</a:t>
          </a:r>
          <a:endParaRPr lang="en-US" sz="1300" kern="1200" dirty="0">
            <a:latin typeface="Roboto Condensed" panose="02000000000000000000" pitchFamily="2" charset="0"/>
            <a:ea typeface="Roboto Condensed" panose="02000000000000000000" pitchFamily="2" charset="0"/>
          </a:endParaRPr>
        </a:p>
      </dsp:txBody>
      <dsp:txXfrm>
        <a:off x="1718026" y="1380651"/>
        <a:ext cx="615690" cy="615690"/>
      </dsp:txXfrm>
    </dsp:sp>
    <dsp:sp modelId="{8D4D2EB9-7810-48FF-A1C3-D233CC26BDBD}">
      <dsp:nvSpPr>
        <dsp:cNvPr id="0" name=""/>
        <dsp:cNvSpPr/>
      </dsp:nvSpPr>
      <dsp:spPr>
        <a:xfrm>
          <a:off x="882034" y="602708"/>
          <a:ext cx="1033011" cy="771665"/>
        </a:xfrm>
        <a:prstGeom prst="ellipse">
          <a:avLst/>
        </a:prstGeom>
        <a:solidFill>
          <a:schemeClr val="accent3">
            <a:shade val="80000"/>
            <a:hueOff val="0"/>
            <a:satOff val="-2246"/>
            <a:lumOff val="22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Roboto Condensed" panose="02000000000000000000" pitchFamily="2" charset="0"/>
              <a:ea typeface="Roboto Condensed" panose="02000000000000000000" pitchFamily="2" charset="0"/>
            </a:rPr>
            <a:t>Calendar</a:t>
          </a:r>
        </a:p>
      </dsp:txBody>
      <dsp:txXfrm>
        <a:off x="1033315" y="715716"/>
        <a:ext cx="730449" cy="545649"/>
      </dsp:txXfrm>
    </dsp:sp>
    <dsp:sp modelId="{68D9D30C-1038-46FF-B90F-F1D71C791C15}">
      <dsp:nvSpPr>
        <dsp:cNvPr id="0" name=""/>
        <dsp:cNvSpPr/>
      </dsp:nvSpPr>
      <dsp:spPr>
        <a:xfrm>
          <a:off x="2034167" y="458693"/>
          <a:ext cx="870718" cy="870718"/>
        </a:xfrm>
        <a:prstGeom prst="ellipse">
          <a:avLst/>
        </a:prstGeom>
        <a:solidFill>
          <a:srgbClr val="2D2929">
            <a:shade val="80000"/>
            <a:hueOff val="0"/>
            <a:satOff val="-2246"/>
            <a:lumOff val="2249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FFFF"/>
              </a:solidFill>
              <a:latin typeface="Roboto Condensed" panose="02000000000000000000" pitchFamily="2" charset="0"/>
              <a:ea typeface="Roboto Condensed" panose="02000000000000000000" pitchFamily="2" charset="0"/>
              <a:cs typeface="+mn-cs"/>
            </a:rPr>
            <a:t>GPS</a:t>
          </a:r>
        </a:p>
      </dsp:txBody>
      <dsp:txXfrm>
        <a:off x="2161681" y="586207"/>
        <a:ext cx="615690" cy="615690"/>
      </dsp:txXfrm>
    </dsp:sp>
    <dsp:sp modelId="{DF8007B0-F165-4C71-9BB3-A2B28DE55F55}">
      <dsp:nvSpPr>
        <dsp:cNvPr id="0" name=""/>
        <dsp:cNvSpPr/>
      </dsp:nvSpPr>
      <dsp:spPr>
        <a:xfrm>
          <a:off x="564577" y="235738"/>
          <a:ext cx="2708902" cy="2167122"/>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F2A00C-53C7-4EBC-9A49-DD55C28CF32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A64990-2313-4BF4-A210-C496623046B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92010B1-CEC2-44F6-9CAF-AA25F0EC4C72}" type="datetimeFigureOut">
              <a:rPr lang="en-US" smtClean="0"/>
              <a:t>10/17/2022</a:t>
            </a:fld>
            <a:endParaRPr lang="en-US"/>
          </a:p>
        </p:txBody>
      </p:sp>
      <p:sp>
        <p:nvSpPr>
          <p:cNvPr id="4" name="Footer Placeholder 3">
            <a:extLst>
              <a:ext uri="{FF2B5EF4-FFF2-40B4-BE49-F238E27FC236}">
                <a16:creationId xmlns:a16="http://schemas.microsoft.com/office/drawing/2014/main" id="{CD14FD33-DD11-4AD2-A0EC-B0D47CF5403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86D780-CAF5-4FF5-9952-E4AE08BC3A8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6600F4-F024-4C01-880B-2CC5A6CFD306}" type="slidenum">
              <a:rPr lang="en-US" smtClean="0"/>
              <a:t>‹#›</a:t>
            </a:fld>
            <a:endParaRPr lang="en-US"/>
          </a:p>
        </p:txBody>
      </p:sp>
    </p:spTree>
    <p:extLst>
      <p:ext uri="{BB962C8B-B14F-4D97-AF65-F5344CB8AC3E}">
        <p14:creationId xmlns:p14="http://schemas.microsoft.com/office/powerpoint/2010/main" val="75230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FCF659-4F81-4F7D-8757-D5D98FD1291E}" type="datetimeFigureOut">
              <a:rPr lang="en-CA" smtClean="0"/>
              <a:t>2022-10-17</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6D073B1-7F9C-4B7C-8191-F4E373964737}" type="slidenum">
              <a:rPr lang="en-CA" smtClean="0"/>
              <a:t>‹#›</a:t>
            </a:fld>
            <a:endParaRPr lang="en-CA"/>
          </a:p>
        </p:txBody>
      </p:sp>
    </p:spTree>
    <p:extLst>
      <p:ext uri="{BB962C8B-B14F-4D97-AF65-F5344CB8AC3E}">
        <p14:creationId xmlns:p14="http://schemas.microsoft.com/office/powerpoint/2010/main" val="1165943077"/>
      </p:ext>
    </p:extLst>
  </p:cSld>
  <p:clrMap bg1="lt1" tx1="dk1" bg2="lt2" tx2="dk2" accent1="accent1" accent2="accent2" accent3="accent3" accent4="accent4" accent5="accent5" accent6="accent6" hlink="hlink" folHlink="folHlink"/>
  <p:notesStyle>
    <a:lvl1pPr marL="0" algn="l" defTabSz="822952" rtl="0" eaLnBrk="1" latinLnBrk="0" hangingPunct="1">
      <a:defRPr sz="1080" kern="1200">
        <a:solidFill>
          <a:schemeClr val="tx1"/>
        </a:solidFill>
        <a:latin typeface="+mn-lt"/>
        <a:ea typeface="+mn-ea"/>
        <a:cs typeface="+mn-cs"/>
      </a:defRPr>
    </a:lvl1pPr>
    <a:lvl2pPr marL="411476" algn="l" defTabSz="822952" rtl="0" eaLnBrk="1" latinLnBrk="0" hangingPunct="1">
      <a:defRPr sz="1080" kern="1200">
        <a:solidFill>
          <a:schemeClr val="tx1"/>
        </a:solidFill>
        <a:latin typeface="+mn-lt"/>
        <a:ea typeface="+mn-ea"/>
        <a:cs typeface="+mn-cs"/>
      </a:defRPr>
    </a:lvl2pPr>
    <a:lvl3pPr marL="822952" algn="l" defTabSz="822952" rtl="0" eaLnBrk="1" latinLnBrk="0" hangingPunct="1">
      <a:defRPr sz="1080" kern="1200">
        <a:solidFill>
          <a:schemeClr val="tx1"/>
        </a:solidFill>
        <a:latin typeface="+mn-lt"/>
        <a:ea typeface="+mn-ea"/>
        <a:cs typeface="+mn-cs"/>
      </a:defRPr>
    </a:lvl3pPr>
    <a:lvl4pPr marL="1234427" algn="l" defTabSz="822952" rtl="0" eaLnBrk="1" latinLnBrk="0" hangingPunct="1">
      <a:defRPr sz="1080" kern="1200">
        <a:solidFill>
          <a:schemeClr val="tx1"/>
        </a:solidFill>
        <a:latin typeface="+mn-lt"/>
        <a:ea typeface="+mn-ea"/>
        <a:cs typeface="+mn-cs"/>
      </a:defRPr>
    </a:lvl4pPr>
    <a:lvl5pPr marL="1645904" algn="l" defTabSz="822952" rtl="0" eaLnBrk="1" latinLnBrk="0" hangingPunct="1">
      <a:defRPr sz="1080" kern="1200">
        <a:solidFill>
          <a:schemeClr val="tx1"/>
        </a:solidFill>
        <a:latin typeface="+mn-lt"/>
        <a:ea typeface="+mn-ea"/>
        <a:cs typeface="+mn-cs"/>
      </a:defRPr>
    </a:lvl5pPr>
    <a:lvl6pPr marL="2057379" algn="l" defTabSz="822952" rtl="0" eaLnBrk="1" latinLnBrk="0" hangingPunct="1">
      <a:defRPr sz="1080" kern="1200">
        <a:solidFill>
          <a:schemeClr val="tx1"/>
        </a:solidFill>
        <a:latin typeface="+mn-lt"/>
        <a:ea typeface="+mn-ea"/>
        <a:cs typeface="+mn-cs"/>
      </a:defRPr>
    </a:lvl6pPr>
    <a:lvl7pPr marL="2468856" algn="l" defTabSz="822952" rtl="0" eaLnBrk="1" latinLnBrk="0" hangingPunct="1">
      <a:defRPr sz="1080" kern="1200">
        <a:solidFill>
          <a:schemeClr val="tx1"/>
        </a:solidFill>
        <a:latin typeface="+mn-lt"/>
        <a:ea typeface="+mn-ea"/>
        <a:cs typeface="+mn-cs"/>
      </a:defRPr>
    </a:lvl7pPr>
    <a:lvl8pPr marL="2880331" algn="l" defTabSz="822952" rtl="0" eaLnBrk="1" latinLnBrk="0" hangingPunct="1">
      <a:defRPr sz="1080" kern="1200">
        <a:solidFill>
          <a:schemeClr val="tx1"/>
        </a:solidFill>
        <a:latin typeface="+mn-lt"/>
        <a:ea typeface="+mn-ea"/>
        <a:cs typeface="+mn-cs"/>
      </a:defRPr>
    </a:lvl8pPr>
    <a:lvl9pPr marL="3291807" algn="l" defTabSz="822952"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a:t>
            </a:fld>
            <a:endParaRPr lang="en-CA"/>
          </a:p>
        </p:txBody>
      </p:sp>
    </p:spTree>
    <p:extLst>
      <p:ext uri="{BB962C8B-B14F-4D97-AF65-F5344CB8AC3E}">
        <p14:creationId xmlns:p14="http://schemas.microsoft.com/office/powerpoint/2010/main" val="9622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5"/>
          </p:nvPr>
        </p:nvSpPr>
        <p:spPr/>
        <p:txBody>
          <a:bodyPr/>
          <a:lstStyle/>
          <a:p>
            <a:fld id="{C6D073B1-7F9C-4B7C-8191-F4E373964737}" type="slidenum">
              <a:rPr lang="en-CA" smtClean="0"/>
              <a:t>10</a:t>
            </a:fld>
            <a:endParaRPr lang="en-CA"/>
          </a:p>
        </p:txBody>
      </p:sp>
    </p:spTree>
    <p:extLst>
      <p:ext uri="{BB962C8B-B14F-4D97-AF65-F5344CB8AC3E}">
        <p14:creationId xmlns:p14="http://schemas.microsoft.com/office/powerpoint/2010/main" val="7047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11</a:t>
            </a:fld>
            <a:endParaRPr lang="en-CA"/>
          </a:p>
        </p:txBody>
      </p:sp>
    </p:spTree>
    <p:extLst>
      <p:ext uri="{BB962C8B-B14F-4D97-AF65-F5344CB8AC3E}">
        <p14:creationId xmlns:p14="http://schemas.microsoft.com/office/powerpoint/2010/main" val="288414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12</a:t>
            </a:fld>
            <a:endParaRPr lang="en-CA"/>
          </a:p>
        </p:txBody>
      </p:sp>
    </p:spTree>
    <p:extLst>
      <p:ext uri="{BB962C8B-B14F-4D97-AF65-F5344CB8AC3E}">
        <p14:creationId xmlns:p14="http://schemas.microsoft.com/office/powerpoint/2010/main" val="409603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13</a:t>
            </a:fld>
            <a:endParaRPr lang="en-CA"/>
          </a:p>
        </p:txBody>
      </p:sp>
    </p:spTree>
    <p:extLst>
      <p:ext uri="{BB962C8B-B14F-4D97-AF65-F5344CB8AC3E}">
        <p14:creationId xmlns:p14="http://schemas.microsoft.com/office/powerpoint/2010/main" val="40156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14</a:t>
            </a:fld>
            <a:endParaRPr lang="en-CA"/>
          </a:p>
        </p:txBody>
      </p:sp>
    </p:spTree>
    <p:extLst>
      <p:ext uri="{BB962C8B-B14F-4D97-AF65-F5344CB8AC3E}">
        <p14:creationId xmlns:p14="http://schemas.microsoft.com/office/powerpoint/2010/main" val="11367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15</a:t>
            </a:fld>
            <a:endParaRPr lang="en-CA"/>
          </a:p>
        </p:txBody>
      </p:sp>
    </p:spTree>
    <p:extLst>
      <p:ext uri="{BB962C8B-B14F-4D97-AF65-F5344CB8AC3E}">
        <p14:creationId xmlns:p14="http://schemas.microsoft.com/office/powerpoint/2010/main" val="31614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16</a:t>
            </a:fld>
            <a:endParaRPr lang="en-CA"/>
          </a:p>
        </p:txBody>
      </p:sp>
    </p:spTree>
    <p:extLst>
      <p:ext uri="{BB962C8B-B14F-4D97-AF65-F5344CB8AC3E}">
        <p14:creationId xmlns:p14="http://schemas.microsoft.com/office/powerpoint/2010/main" val="71680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17</a:t>
            </a:fld>
            <a:endParaRPr lang="en-CA"/>
          </a:p>
        </p:txBody>
      </p:sp>
    </p:spTree>
    <p:extLst>
      <p:ext uri="{BB962C8B-B14F-4D97-AF65-F5344CB8AC3E}">
        <p14:creationId xmlns:p14="http://schemas.microsoft.com/office/powerpoint/2010/main" val="366729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18</a:t>
            </a:fld>
            <a:endParaRPr lang="en-CA"/>
          </a:p>
        </p:txBody>
      </p:sp>
    </p:spTree>
    <p:extLst>
      <p:ext uri="{BB962C8B-B14F-4D97-AF65-F5344CB8AC3E}">
        <p14:creationId xmlns:p14="http://schemas.microsoft.com/office/powerpoint/2010/main" val="316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19</a:t>
            </a:fld>
            <a:endParaRPr lang="en-CA"/>
          </a:p>
        </p:txBody>
      </p:sp>
    </p:spTree>
    <p:extLst>
      <p:ext uri="{BB962C8B-B14F-4D97-AF65-F5344CB8AC3E}">
        <p14:creationId xmlns:p14="http://schemas.microsoft.com/office/powerpoint/2010/main" val="237563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a:t>
            </a:fld>
            <a:endParaRPr lang="en-CA"/>
          </a:p>
        </p:txBody>
      </p:sp>
    </p:spTree>
    <p:extLst>
      <p:ext uri="{BB962C8B-B14F-4D97-AF65-F5344CB8AC3E}">
        <p14:creationId xmlns:p14="http://schemas.microsoft.com/office/powerpoint/2010/main" val="238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20</a:t>
            </a:fld>
            <a:endParaRPr lang="en-CA"/>
          </a:p>
        </p:txBody>
      </p:sp>
    </p:spTree>
    <p:extLst>
      <p:ext uri="{BB962C8B-B14F-4D97-AF65-F5344CB8AC3E}">
        <p14:creationId xmlns:p14="http://schemas.microsoft.com/office/powerpoint/2010/main" val="15358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21</a:t>
            </a:fld>
            <a:endParaRPr lang="en-CA"/>
          </a:p>
        </p:txBody>
      </p:sp>
    </p:spTree>
    <p:extLst>
      <p:ext uri="{BB962C8B-B14F-4D97-AF65-F5344CB8AC3E}">
        <p14:creationId xmlns:p14="http://schemas.microsoft.com/office/powerpoint/2010/main" val="31514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22</a:t>
            </a:fld>
            <a:endParaRPr lang="en-CA"/>
          </a:p>
        </p:txBody>
      </p:sp>
    </p:spTree>
    <p:extLst>
      <p:ext uri="{BB962C8B-B14F-4D97-AF65-F5344CB8AC3E}">
        <p14:creationId xmlns:p14="http://schemas.microsoft.com/office/powerpoint/2010/main" val="23136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6D073B1-7F9C-4B7C-8191-F4E373964737}" type="slidenum">
              <a:rPr lang="en-CA" smtClean="0"/>
              <a:t>23</a:t>
            </a:fld>
            <a:endParaRPr lang="en-CA"/>
          </a:p>
        </p:txBody>
      </p:sp>
    </p:spTree>
    <p:extLst>
      <p:ext uri="{BB962C8B-B14F-4D97-AF65-F5344CB8AC3E}">
        <p14:creationId xmlns:p14="http://schemas.microsoft.com/office/powerpoint/2010/main" val="406629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24</a:t>
            </a:fld>
            <a:endParaRPr lang="en-CA"/>
          </a:p>
        </p:txBody>
      </p:sp>
    </p:spTree>
    <p:extLst>
      <p:ext uri="{BB962C8B-B14F-4D97-AF65-F5344CB8AC3E}">
        <p14:creationId xmlns:p14="http://schemas.microsoft.com/office/powerpoint/2010/main" val="2409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25</a:t>
            </a:fld>
            <a:endParaRPr lang="en-CA"/>
          </a:p>
        </p:txBody>
      </p:sp>
    </p:spTree>
    <p:extLst>
      <p:ext uri="{BB962C8B-B14F-4D97-AF65-F5344CB8AC3E}">
        <p14:creationId xmlns:p14="http://schemas.microsoft.com/office/powerpoint/2010/main" val="3873923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26</a:t>
            </a:fld>
            <a:endParaRPr lang="en-CA"/>
          </a:p>
        </p:txBody>
      </p:sp>
    </p:spTree>
    <p:extLst>
      <p:ext uri="{BB962C8B-B14F-4D97-AF65-F5344CB8AC3E}">
        <p14:creationId xmlns:p14="http://schemas.microsoft.com/office/powerpoint/2010/main" val="2194509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27</a:t>
            </a:fld>
            <a:endParaRPr lang="en-CA"/>
          </a:p>
        </p:txBody>
      </p:sp>
    </p:spTree>
    <p:extLst>
      <p:ext uri="{BB962C8B-B14F-4D97-AF65-F5344CB8AC3E}">
        <p14:creationId xmlns:p14="http://schemas.microsoft.com/office/powerpoint/2010/main" val="226744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28</a:t>
            </a:fld>
            <a:endParaRPr lang="en-CA"/>
          </a:p>
        </p:txBody>
      </p:sp>
    </p:spTree>
    <p:extLst>
      <p:ext uri="{BB962C8B-B14F-4D97-AF65-F5344CB8AC3E}">
        <p14:creationId xmlns:p14="http://schemas.microsoft.com/office/powerpoint/2010/main" val="4101983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D073B1-7F9C-4B7C-8191-F4E373964737}" type="slidenum">
              <a:rPr lang="en-CA" smtClean="0"/>
              <a:t>29</a:t>
            </a:fld>
            <a:endParaRPr lang="en-CA"/>
          </a:p>
        </p:txBody>
      </p:sp>
    </p:spTree>
    <p:extLst>
      <p:ext uri="{BB962C8B-B14F-4D97-AF65-F5344CB8AC3E}">
        <p14:creationId xmlns:p14="http://schemas.microsoft.com/office/powerpoint/2010/main" val="323075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3</a:t>
            </a:fld>
            <a:endParaRPr lang="en-CA"/>
          </a:p>
        </p:txBody>
      </p:sp>
    </p:spTree>
    <p:extLst>
      <p:ext uri="{BB962C8B-B14F-4D97-AF65-F5344CB8AC3E}">
        <p14:creationId xmlns:p14="http://schemas.microsoft.com/office/powerpoint/2010/main" val="347614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30</a:t>
            </a:fld>
            <a:endParaRPr lang="en-CA"/>
          </a:p>
        </p:txBody>
      </p:sp>
    </p:spTree>
    <p:extLst>
      <p:ext uri="{BB962C8B-B14F-4D97-AF65-F5344CB8AC3E}">
        <p14:creationId xmlns:p14="http://schemas.microsoft.com/office/powerpoint/2010/main" val="1321653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928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4</a:t>
            </a:fld>
            <a:endParaRPr lang="en-CA"/>
          </a:p>
        </p:txBody>
      </p:sp>
    </p:spTree>
    <p:extLst>
      <p:ext uri="{BB962C8B-B14F-4D97-AF65-F5344CB8AC3E}">
        <p14:creationId xmlns:p14="http://schemas.microsoft.com/office/powerpoint/2010/main" val="40712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5</a:t>
            </a:fld>
            <a:endParaRPr lang="en-CA"/>
          </a:p>
        </p:txBody>
      </p:sp>
    </p:spTree>
    <p:extLst>
      <p:ext uri="{BB962C8B-B14F-4D97-AF65-F5344CB8AC3E}">
        <p14:creationId xmlns:p14="http://schemas.microsoft.com/office/powerpoint/2010/main" val="10350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6</a:t>
            </a:fld>
            <a:endParaRPr lang="en-CA"/>
          </a:p>
        </p:txBody>
      </p:sp>
    </p:spTree>
    <p:extLst>
      <p:ext uri="{BB962C8B-B14F-4D97-AF65-F5344CB8AC3E}">
        <p14:creationId xmlns:p14="http://schemas.microsoft.com/office/powerpoint/2010/main" val="311657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7</a:t>
            </a:fld>
            <a:endParaRPr lang="en-CA"/>
          </a:p>
        </p:txBody>
      </p:sp>
    </p:spTree>
    <p:extLst>
      <p:ext uri="{BB962C8B-B14F-4D97-AF65-F5344CB8AC3E}">
        <p14:creationId xmlns:p14="http://schemas.microsoft.com/office/powerpoint/2010/main" val="21888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8</a:t>
            </a:fld>
            <a:endParaRPr lang="en-CA"/>
          </a:p>
        </p:txBody>
      </p:sp>
    </p:spTree>
    <p:extLst>
      <p:ext uri="{BB962C8B-B14F-4D97-AF65-F5344CB8AC3E}">
        <p14:creationId xmlns:p14="http://schemas.microsoft.com/office/powerpoint/2010/main" val="8122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9</a:t>
            </a:fld>
            <a:endParaRPr lang="en-CA"/>
          </a:p>
        </p:txBody>
      </p:sp>
    </p:spTree>
    <p:extLst>
      <p:ext uri="{BB962C8B-B14F-4D97-AF65-F5344CB8AC3E}">
        <p14:creationId xmlns:p14="http://schemas.microsoft.com/office/powerpoint/2010/main" val="293438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6" name="Rectangle 15"/>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8" name="Subtitle 2"/>
          <p:cNvSpPr>
            <a:spLocks noGrp="1"/>
          </p:cNvSpPr>
          <p:nvPr>
            <p:ph type="subTitle" idx="1" hasCustomPrompt="1"/>
          </p:nvPr>
        </p:nvSpPr>
        <p:spPr>
          <a:xfrm>
            <a:off x="4495800" y="2038351"/>
            <a:ext cx="4248472" cy="1829544"/>
          </a:xfrm>
          <a:prstGeom prst="rect">
            <a:avLst/>
          </a:prstGeom>
        </p:spPr>
        <p:txBody>
          <a:bodyPr>
            <a:noAutofit/>
          </a:bodyPr>
          <a:lstStyle>
            <a:lvl1pPr marL="0" indent="0" algn="ctr">
              <a:buNone/>
              <a:defRPr sz="2400" b="1" i="0">
                <a:solidFill>
                  <a:srgbClr val="DFE1DF"/>
                </a:solidFill>
                <a:latin typeface="Rajdhani" panose="02000000000000000000" pitchFamily="2" charset="0"/>
                <a:cs typeface="Rajdhani" panose="02000000000000000000" pitchFamily="2" charset="0"/>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MASTER SUBTITLE STYLE</a:t>
            </a:r>
            <a:endParaRPr lang="en-CA" dirty="0"/>
          </a:p>
        </p:txBody>
      </p:sp>
      <p:sp>
        <p:nvSpPr>
          <p:cNvPr id="11" name="TextBox 10"/>
          <p:cNvSpPr txBox="1"/>
          <p:nvPr/>
        </p:nvSpPr>
        <p:spPr>
          <a:xfrm>
            <a:off x="3657605" y="4876009"/>
            <a:ext cx="1828801" cy="169277"/>
          </a:xfrm>
          <a:prstGeom prst="rect">
            <a:avLst/>
          </a:prstGeom>
          <a:noFill/>
        </p:spPr>
        <p:txBody>
          <a:bodyPr wrap="square" lIns="0" tIns="0" rIns="0" bIns="0" rtlCol="0" anchor="b" anchorCtr="0">
            <a:noAutofit/>
          </a:bodyPr>
          <a:lstStyle/>
          <a:p>
            <a:pPr algn="ctr"/>
            <a:r>
              <a:rPr lang="en-CA" sz="700" b="1" dirty="0">
                <a:solidFill>
                  <a:schemeClr val="bg1"/>
                </a:solidFill>
                <a:latin typeface="Helvetica" pitchFamily="34" charset="0"/>
              </a:rPr>
              <a:t>CERRID #######</a:t>
            </a:r>
          </a:p>
        </p:txBody>
      </p:sp>
      <p:sp>
        <p:nvSpPr>
          <p:cNvPr id="12" name="TextBox 11"/>
          <p:cNvSpPr txBox="1"/>
          <p:nvPr/>
        </p:nvSpPr>
        <p:spPr>
          <a:xfrm>
            <a:off x="3657605" y="4731991"/>
            <a:ext cx="1828801" cy="169277"/>
          </a:xfrm>
          <a:prstGeom prst="rect">
            <a:avLst/>
          </a:prstGeom>
          <a:noFill/>
        </p:spPr>
        <p:txBody>
          <a:bodyPr wrap="square" lIns="0" tIns="0" rIns="0" bIns="0" rtlCol="0" anchor="b" anchorCtr="0">
            <a:noAutofit/>
          </a:bodyPr>
          <a:lstStyle/>
          <a:p>
            <a:pPr algn="ctr"/>
            <a:fld id="{35D626B2-6E6C-455B-A75E-0A26EDB1E798}" type="slidenum">
              <a:rPr lang="en-CA" sz="700" b="1" smtClean="0">
                <a:solidFill>
                  <a:schemeClr val="bg1"/>
                </a:solidFill>
                <a:latin typeface="Helvetica" pitchFamily="34" charset="0"/>
              </a:rPr>
              <a:t>‹#›</a:t>
            </a:fld>
            <a:endParaRPr lang="en-CA" sz="700" b="1" dirty="0">
              <a:solidFill>
                <a:schemeClr val="bg1"/>
              </a:solidFill>
              <a:latin typeface="Helvetic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8" name="Rectangle 17"/>
          <p:cNvSpPr/>
          <p:nvPr userDrawn="1"/>
        </p:nvSpPr>
        <p:spPr>
          <a:xfrm>
            <a:off x="0" y="474116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55981" y="4324350"/>
            <a:ext cx="4511049" cy="304844"/>
          </a:xfrm>
          <a:prstGeom prst="rect">
            <a:avLst/>
          </a:prstGeom>
        </p:spPr>
      </p:pic>
      <p:pic>
        <p:nvPicPr>
          <p:cNvPr id="21" name="Picture 20">
            <a:extLst>
              <a:ext uri="{FF2B5EF4-FFF2-40B4-BE49-F238E27FC236}">
                <a16:creationId xmlns:a16="http://schemas.microsoft.com/office/drawing/2014/main" id="{4914C1DC-1DDF-4E4B-B433-093A4257C2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50E3C599-4A79-4020-AEC1-DD6C37D72E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327782D5-30B6-4424-99FD-42166A19AA7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10757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5" name="TextBox 14">
            <a:extLst>
              <a:ext uri="{FF2B5EF4-FFF2-40B4-BE49-F238E27FC236}">
                <a16:creationId xmlns:a16="http://schemas.microsoft.com/office/drawing/2014/main" id="{3D07B130-D1DE-4A15-8983-900167F76F1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6" name="Picture 15">
            <a:extLst>
              <a:ext uri="{FF2B5EF4-FFF2-40B4-BE49-F238E27FC236}">
                <a16:creationId xmlns:a16="http://schemas.microsoft.com/office/drawing/2014/main" id="{405A0D49-9D47-4FA4-A17C-441A074C42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472138DC-7600-41D6-894A-B08F6BC992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A43D2FCE-8F6D-44AB-998C-9AB0596C5538}"/>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16824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arkmode - Title and Content with graphic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0" name="TextBox 9"/>
          <p:cNvSpPr txBox="1"/>
          <p:nvPr/>
        </p:nvSpPr>
        <p:spPr>
          <a:xfrm>
            <a:off x="173736" y="116632"/>
            <a:ext cx="8796530" cy="173736"/>
          </a:xfrm>
          <a:prstGeom prst="rect">
            <a:avLst/>
          </a:prstGeom>
          <a:noFill/>
        </p:spPr>
        <p:txBody>
          <a:bodyPr wrap="square" lIns="0" tIns="0" rIns="0" bIns="0" rtlCol="0">
            <a:noAutofit/>
          </a:bodyPr>
          <a:lstStyle/>
          <a:p>
            <a:pPr algn="r"/>
            <a:r>
              <a:rPr lang="en-CA" sz="900" b="1" i="1" dirty="0">
                <a:solidFill>
                  <a:schemeClr val="accent2"/>
                </a:solidFill>
                <a:latin typeface="Arial Narrow" panose="020B0606020202030204" pitchFamily="34" charset="0"/>
              </a:rPr>
              <a:t>CLASSIFICATION</a:t>
            </a:r>
          </a:p>
        </p:txBody>
      </p:sp>
      <p:pic>
        <p:nvPicPr>
          <p:cNvPr id="16" name="Picture 15">
            <a:extLst>
              <a:ext uri="{FF2B5EF4-FFF2-40B4-BE49-F238E27FC236}">
                <a16:creationId xmlns:a16="http://schemas.microsoft.com/office/drawing/2014/main" id="{F626914F-AEB4-4016-A7A3-0ACC0109581F}"/>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67" y="-4572"/>
            <a:ext cx="9144000" cy="5148072"/>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8" name="TextBox 17">
            <a:extLst>
              <a:ext uri="{FF2B5EF4-FFF2-40B4-BE49-F238E27FC236}">
                <a16:creationId xmlns:a16="http://schemas.microsoft.com/office/drawing/2014/main" id="{FF6AFBF0-2E0E-4E1B-91C6-C89A992965A7}"/>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C3861EA1-D204-432D-A103-ED12ECCE7CB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BDB0AA8C-70D6-47FC-9F00-AC9DBC80F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Tree>
    <p:extLst>
      <p:ext uri="{BB962C8B-B14F-4D97-AF65-F5344CB8AC3E}">
        <p14:creationId xmlns:p14="http://schemas.microsoft.com/office/powerpoint/2010/main" val="364055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Box 15">
            <a:extLst>
              <a:ext uri="{FF2B5EF4-FFF2-40B4-BE49-F238E27FC236}">
                <a16:creationId xmlns:a16="http://schemas.microsoft.com/office/drawing/2014/main" id="{E031320B-AA24-47D3-BFE8-9D521B726AAA}"/>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8" name="Picture 17">
            <a:extLst>
              <a:ext uri="{FF2B5EF4-FFF2-40B4-BE49-F238E27FC236}">
                <a16:creationId xmlns:a16="http://schemas.microsoft.com/office/drawing/2014/main" id="{C960A437-BA87-43EF-A526-D12DC3C663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2A6282F9-363F-43F6-AF98-C31B48162D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5"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1DD4D42-515D-4E13-9C14-262B938B8C6C}"/>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17056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mode - 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1532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 Placeholder 13">
            <a:extLst>
              <a:ext uri="{FF2B5EF4-FFF2-40B4-BE49-F238E27FC236}">
                <a16:creationId xmlns:a16="http://schemas.microsoft.com/office/drawing/2014/main" id="{A01AAA14-8DFA-4ABB-90C0-B60F086C6FB1}"/>
              </a:ext>
            </a:extLst>
          </p:cNvPr>
          <p:cNvSpPr>
            <a:spLocks noGrp="1"/>
          </p:cNvSpPr>
          <p:nvPr>
            <p:ph type="body" sz="quarter" idx="10"/>
          </p:nvPr>
        </p:nvSpPr>
        <p:spPr>
          <a:xfrm>
            <a:off x="137160" y="4191930"/>
            <a:ext cx="8869680" cy="522440"/>
          </a:xfrm>
        </p:spPr>
        <p:txBody>
          <a:bodyPr anchor="b"/>
          <a:lstStyle>
            <a:lvl1pPr marL="0" indent="0">
              <a:buNone/>
              <a:defRPr sz="1260" i="1">
                <a:solidFill>
                  <a:schemeClr val="bg1"/>
                </a:solidFill>
              </a:defRPr>
            </a:lvl1pPr>
          </a:lstStyle>
          <a:p>
            <a:pPr lvl="0"/>
            <a:r>
              <a:rPr lang="en-US" dirty="0"/>
              <a:t>Click to edit Master text styles</a:t>
            </a:r>
          </a:p>
        </p:txBody>
      </p:sp>
      <p:sp>
        <p:nvSpPr>
          <p:cNvPr id="18" name="TextBox 17">
            <a:extLst>
              <a:ext uri="{FF2B5EF4-FFF2-40B4-BE49-F238E27FC236}">
                <a16:creationId xmlns:a16="http://schemas.microsoft.com/office/drawing/2014/main" id="{374B0E9C-7837-49AF-BF59-E4DF9E2E7AA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23AB9129-48AB-49D8-BB9B-4256C100A39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03FEB0D5-DC16-453E-905A-C17158B5B0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1731DB86-6980-486C-9D9C-E46133CDE469}"/>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11150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12849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6" name="Group 5">
            <a:extLst>
              <a:ext uri="{FF2B5EF4-FFF2-40B4-BE49-F238E27FC236}">
                <a16:creationId xmlns:a16="http://schemas.microsoft.com/office/drawing/2014/main" id="{0932DA48-1DD8-4175-9CAF-9CDAAB73C9A7}"/>
              </a:ext>
            </a:extLst>
          </p:cNvPr>
          <p:cNvGrpSpPr/>
          <p:nvPr userDrawn="1"/>
        </p:nvGrpSpPr>
        <p:grpSpPr>
          <a:xfrm>
            <a:off x="7380312" y="2931790"/>
            <a:ext cx="1591334" cy="1591334"/>
            <a:chOff x="7450578" y="2879262"/>
            <a:chExt cx="1591334" cy="1591334"/>
          </a:xfrm>
        </p:grpSpPr>
        <p:pic>
          <p:nvPicPr>
            <p:cNvPr id="7" name="Picture 6" descr="Icon&#10;&#10;Description automatically generated">
              <a:extLst>
                <a:ext uri="{FF2B5EF4-FFF2-40B4-BE49-F238E27FC236}">
                  <a16:creationId xmlns:a16="http://schemas.microsoft.com/office/drawing/2014/main" id="{01C4DF71-CB70-4FA1-BAF0-746C81E254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56" y="3265940"/>
              <a:ext cx="817978" cy="817978"/>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1D94C830-D1DF-4964-9CF6-98E1BF30859F}"/>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0578" y="2879262"/>
              <a:ext cx="1591334" cy="1591334"/>
            </a:xfrm>
            <a:prstGeom prst="rect">
              <a:avLst/>
            </a:prstGeom>
          </p:spPr>
        </p:pic>
      </p:grpSp>
    </p:spTree>
    <p:extLst>
      <p:ext uri="{BB962C8B-B14F-4D97-AF65-F5344CB8AC3E}">
        <p14:creationId xmlns:p14="http://schemas.microsoft.com/office/powerpoint/2010/main" val="118598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5"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5"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1"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6" name="TextBox 15">
            <a:extLst>
              <a:ext uri="{FF2B5EF4-FFF2-40B4-BE49-F238E27FC236}">
                <a16:creationId xmlns:a16="http://schemas.microsoft.com/office/drawing/2014/main" id="{9DBE0484-1951-40AC-A58E-F33BFEDEA93B}"/>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8" name="Picture 17">
            <a:extLst>
              <a:ext uri="{FF2B5EF4-FFF2-40B4-BE49-F238E27FC236}">
                <a16:creationId xmlns:a16="http://schemas.microsoft.com/office/drawing/2014/main" id="{FD35E9C4-B4C5-431E-B48B-6A387F15FF1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BFF716D5-5ED4-4D41-A42F-A2F92CE9C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5"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D484C332-33A1-4568-B30F-FD07CEAE2752}"/>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79120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6" name="TextBox 15">
            <a:extLst>
              <a:ext uri="{FF2B5EF4-FFF2-40B4-BE49-F238E27FC236}">
                <a16:creationId xmlns:a16="http://schemas.microsoft.com/office/drawing/2014/main" id="{24515EE4-273D-4EB3-B1D1-1B27DD7FF0FC}"/>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0" name="Picture 19">
            <a:extLst>
              <a:ext uri="{FF2B5EF4-FFF2-40B4-BE49-F238E27FC236}">
                <a16:creationId xmlns:a16="http://schemas.microsoft.com/office/drawing/2014/main" id="{FE0A1277-A056-43A6-83A7-C2DAB1D675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1" name="Picture 20">
            <a:extLst>
              <a:ext uri="{FF2B5EF4-FFF2-40B4-BE49-F238E27FC236}">
                <a16:creationId xmlns:a16="http://schemas.microsoft.com/office/drawing/2014/main" id="{F1917CA6-2673-458B-9B1C-F05B64CF32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B4C87A3A-06E5-43E7-8F90-100467E45539}"/>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01693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descr="Icon&#10;&#10;Description automatically generated">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7158" y="131972"/>
            <a:ext cx="612068" cy="622704"/>
          </a:xfrm>
          <a:prstGeom prst="rect">
            <a:avLst/>
          </a:prstGeom>
        </p:spPr>
      </p:pic>
      <p:sp>
        <p:nvSpPr>
          <p:cNvPr id="20" name="TextBox 19">
            <a:extLst>
              <a:ext uri="{FF2B5EF4-FFF2-40B4-BE49-F238E27FC236}">
                <a16:creationId xmlns:a16="http://schemas.microsoft.com/office/drawing/2014/main" id="{E0AF4F5B-5325-4D55-8D61-44080B2DED15}"/>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FA30CCAB-6E17-4584-91ED-BEEB582B287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FAB3FAE1-EF69-43C7-A3D9-CBF21287CF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A16B936-AE1B-46D2-AD4A-D4AF9A33F060}"/>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43292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7158" y="138935"/>
            <a:ext cx="612068" cy="608777"/>
          </a:xfrm>
          <a:prstGeom prst="rect">
            <a:avLst/>
          </a:prstGeom>
        </p:spPr>
      </p:pic>
      <p:sp>
        <p:nvSpPr>
          <p:cNvPr id="20" name="TextBox 19">
            <a:extLst>
              <a:ext uri="{FF2B5EF4-FFF2-40B4-BE49-F238E27FC236}">
                <a16:creationId xmlns:a16="http://schemas.microsoft.com/office/drawing/2014/main" id="{67D098DB-17B8-4702-BA25-833EB47C4B09}"/>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9F5891D2-61ED-4051-AC45-3B021B1370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C0670B54-CF07-4851-8321-035FCBAF0D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5F21D41-C25D-419B-9FB9-15CC84E66643}"/>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89050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P">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2383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pic>
        <p:nvPicPr>
          <p:cNvPr id="16" name="Picture 15">
            <a:extLst>
              <a:ext uri="{FF2B5EF4-FFF2-40B4-BE49-F238E27FC236}">
                <a16:creationId xmlns:a16="http://schemas.microsoft.com/office/drawing/2014/main" id="{DA057100-AE6D-4A59-8178-35466F56AFD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38803" y="138935"/>
            <a:ext cx="608777" cy="608777"/>
          </a:xfrm>
          <a:prstGeom prst="rect">
            <a:avLst/>
          </a:prstGeom>
        </p:spPr>
      </p:pic>
      <p:sp>
        <p:nvSpPr>
          <p:cNvPr id="20" name="TextBox 19">
            <a:extLst>
              <a:ext uri="{FF2B5EF4-FFF2-40B4-BE49-F238E27FC236}">
                <a16:creationId xmlns:a16="http://schemas.microsoft.com/office/drawing/2014/main" id="{3AF2D1B9-53C9-40D9-8829-9810FC04A3F5}"/>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1" name="Picture 20">
            <a:extLst>
              <a:ext uri="{FF2B5EF4-FFF2-40B4-BE49-F238E27FC236}">
                <a16:creationId xmlns:a16="http://schemas.microsoft.com/office/drawing/2014/main" id="{760DF4C5-02CB-4DAD-8258-896C2813B0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2" name="Picture 21">
            <a:extLst>
              <a:ext uri="{FF2B5EF4-FFF2-40B4-BE49-F238E27FC236}">
                <a16:creationId xmlns:a16="http://schemas.microsoft.com/office/drawing/2014/main" id="{12A85CE7-797B-49D1-B5C3-E964E42EA6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2EEF700A-6AC4-4791-8BF2-3B3127736426}"/>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7781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6" name="TextBox 5"/>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CERRID #######</a:t>
            </a:r>
          </a:p>
        </p:txBody>
      </p:sp>
      <p:sp>
        <p:nvSpPr>
          <p:cNvPr id="7" name="TextBox 6"/>
          <p:cNvSpPr txBox="1"/>
          <p:nvPr/>
        </p:nvSpPr>
        <p:spPr>
          <a:xfrm>
            <a:off x="3657604" y="4778737"/>
            <a:ext cx="1828801" cy="169277"/>
          </a:xfrm>
          <a:prstGeom prst="rect">
            <a:avLst/>
          </a:prstGeom>
          <a:noFill/>
        </p:spPr>
        <p:txBody>
          <a:bodyPr wrap="square" lIns="0" tIns="0" rIns="0" bIns="0" rtlCol="0" anchor="b" anchorCtr="0">
            <a:noAutofit/>
          </a:bodyPr>
          <a:lstStyle/>
          <a:p>
            <a:pPr algn="ctr"/>
            <a:r>
              <a:rPr lang="en-CA" sz="720" dirty="0">
                <a:solidFill>
                  <a:schemeClr val="bg1"/>
                </a:solidFill>
                <a:latin typeface="Helvetica" pitchFamily="34" charset="0"/>
              </a:rPr>
              <a:t>PAGE </a:t>
            </a:r>
            <a:fld id="{35D626B2-6E6C-455B-A75E-0A26EDB1E798}" type="slidenum">
              <a:rPr lang="en-CA" sz="720" smtClean="0">
                <a:solidFill>
                  <a:schemeClr val="bg1"/>
                </a:solidFill>
                <a:latin typeface="Helvetica" pitchFamily="34" charset="0"/>
              </a:rPr>
              <a:t>‹#›</a:t>
            </a:fld>
            <a:endParaRPr lang="en-CA" sz="72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20"/>
          </a:p>
        </p:txBody>
      </p:sp>
      <p:sp>
        <p:nvSpPr>
          <p:cNvPr id="14" name="Text Placeholder 13">
            <a:extLst>
              <a:ext uri="{FF2B5EF4-FFF2-40B4-BE49-F238E27FC236}">
                <a16:creationId xmlns:a16="http://schemas.microsoft.com/office/drawing/2014/main" id="{E629BE1F-933C-43C5-AD06-52BCADF55DDA}"/>
              </a:ext>
            </a:extLst>
          </p:cNvPr>
          <p:cNvSpPr>
            <a:spLocks noGrp="1"/>
          </p:cNvSpPr>
          <p:nvPr>
            <p:ph type="body" sz="quarter" idx="10"/>
          </p:nvPr>
        </p:nvSpPr>
        <p:spPr>
          <a:xfrm>
            <a:off x="137160" y="4191930"/>
            <a:ext cx="8869680" cy="522440"/>
          </a:xfrm>
        </p:spPr>
        <p:txBody>
          <a:bodyPr anchor="b"/>
          <a:lstStyle>
            <a:lvl1pPr marL="0" indent="0">
              <a:buNone/>
              <a:defRPr sz="1260" i="1"/>
            </a:lvl1pPr>
          </a:lstStyle>
          <a:p>
            <a:pPr lvl="0"/>
            <a:r>
              <a:rPr lang="en-US" dirty="0"/>
              <a:t>Click to edit Master text styles</a:t>
            </a:r>
          </a:p>
        </p:txBody>
      </p:sp>
      <p:sp>
        <p:nvSpPr>
          <p:cNvPr id="15" name="TextBox 14">
            <a:extLst>
              <a:ext uri="{FF2B5EF4-FFF2-40B4-BE49-F238E27FC236}">
                <a16:creationId xmlns:a16="http://schemas.microsoft.com/office/drawing/2014/main" id="{8EB7BAFC-FFD3-40E1-A56A-6BF12C5219BE}"/>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6" name="Picture 15">
            <a:extLst>
              <a:ext uri="{FF2B5EF4-FFF2-40B4-BE49-F238E27FC236}">
                <a16:creationId xmlns:a16="http://schemas.microsoft.com/office/drawing/2014/main" id="{655A6AFB-6C9D-4863-A33A-414B370E985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20" name="Picture 19">
            <a:extLst>
              <a:ext uri="{FF2B5EF4-FFF2-40B4-BE49-F238E27FC236}">
                <a16:creationId xmlns:a16="http://schemas.microsoft.com/office/drawing/2014/main" id="{2DB68787-266B-43F8-A996-C2F91A178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17"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C78ED0C-4432-437F-84A5-F42B3FFE40EF}"/>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2651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itle Placeholder 1"/>
          <p:cNvSpPr>
            <a:spLocks noGrp="1"/>
          </p:cNvSpPr>
          <p:nvPr>
            <p:ph type="title"/>
          </p:nvPr>
        </p:nvSpPr>
        <p:spPr>
          <a:xfrm>
            <a:off x="137160" y="256401"/>
            <a:ext cx="8869680" cy="365760"/>
          </a:xfrm>
          <a:prstGeom prst="rect">
            <a:avLst/>
          </a:prstGeom>
        </p:spPr>
        <p:txBody>
          <a:bodyPr vert="horz" lIns="91440" tIns="0" rIns="91440" bIns="0" rtlCol="0" anchor="t" anchorCtr="0">
            <a:noAutofit/>
          </a:bodyPr>
          <a:lstStyle/>
          <a:p>
            <a:r>
              <a:rPr lang="en-US" dirty="0"/>
              <a:t>Click to edit Master title style</a:t>
            </a:r>
            <a:endParaRPr lang="en-CA" dirty="0"/>
          </a:p>
        </p:txBody>
      </p:sp>
      <p:sp>
        <p:nvSpPr>
          <p:cNvPr id="12" name="Text Placeholder 2"/>
          <p:cNvSpPr>
            <a:spLocks noGrp="1"/>
          </p:cNvSpPr>
          <p:nvPr>
            <p:ph type="body" idx="1"/>
          </p:nvPr>
        </p:nvSpPr>
        <p:spPr>
          <a:xfrm>
            <a:off x="137160" y="771550"/>
            <a:ext cx="8869680" cy="38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Rectangle 12"/>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4" name="TextBox 13"/>
          <p:cNvSpPr txBox="1"/>
          <p:nvPr/>
        </p:nvSpPr>
        <p:spPr>
          <a:xfrm>
            <a:off x="3657603"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16" name="TextBox 15"/>
          <p:cNvSpPr txBox="1"/>
          <p:nvPr/>
        </p:nvSpPr>
        <p:spPr>
          <a:xfrm>
            <a:off x="3657603" y="4778737"/>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85125" y="4835179"/>
            <a:ext cx="887712" cy="210312"/>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3737" y="4872811"/>
            <a:ext cx="1648067" cy="162485"/>
          </a:xfrm>
          <a:prstGeom prst="rect">
            <a:avLst/>
          </a:prstGeom>
        </p:spPr>
      </p:pic>
      <p:sp>
        <p:nvSpPr>
          <p:cNvPr id="17" name="Rectangle 16"/>
          <p:cNvSpPr/>
          <p:nvPr/>
        </p:nvSpPr>
        <p:spPr>
          <a:xfrm>
            <a:off x="1" y="4747055"/>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7" name="TextBox 26"/>
          <p:cNvSpPr txBox="1"/>
          <p:nvPr/>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5248" y="4882043"/>
            <a:ext cx="2274367" cy="164592"/>
          </a:xfrm>
          <a:prstGeom prst="rect">
            <a:avLst/>
          </a:prstGeom>
        </p:spPr>
      </p:pic>
      <p:pic>
        <p:nvPicPr>
          <p:cNvPr id="15" name="Picture 14">
            <a:extLst>
              <a:ext uri="{FF2B5EF4-FFF2-40B4-BE49-F238E27FC236}">
                <a16:creationId xmlns:a16="http://schemas.microsoft.com/office/drawing/2014/main" id="{C643B54D-2DF3-42E5-8FFE-850B44B59C6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sp>
        <p:nvSpPr>
          <p:cNvPr id="3"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696F3FC-8B42-496E-89CC-E53DA089FBA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86947305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15" r:id="rId3"/>
    <p:sldLayoutId id="2147483804" r:id="rId4"/>
    <p:sldLayoutId id="2147483807" r:id="rId5"/>
    <p:sldLayoutId id="2147483810" r:id="rId6"/>
    <p:sldLayoutId id="2147483811" r:id="rId7"/>
    <p:sldLayoutId id="2147483812" r:id="rId8"/>
    <p:sldLayoutId id="2147483808" r:id="rId9"/>
    <p:sldLayoutId id="2147483809" r:id="rId10"/>
    <p:sldLayoutId id="2147483813" r:id="rId11"/>
    <p:sldLayoutId id="2147483806" r:id="rId12"/>
    <p:sldLayoutId id="2147483814" r:id="rId13"/>
  </p:sldLayoutIdLst>
  <p:txStyles>
    <p:titleStyle>
      <a:lvl1pPr algn="ctr" defTabSz="914382" rtl="0" eaLnBrk="1" latinLnBrk="0" hangingPunct="1">
        <a:spcBef>
          <a:spcPct val="0"/>
        </a:spcBef>
        <a:buNone/>
        <a:defRPr sz="2800" b="1" kern="1200">
          <a:solidFill>
            <a:srgbClr val="1F2A44"/>
          </a:solidFill>
          <a:latin typeface="Rajdhani" panose="02000000000000000000" pitchFamily="2" charset="0"/>
          <a:ea typeface="+mj-ea"/>
          <a:cs typeface="Rajdhani" panose="02000000000000000000" pitchFamily="2" charset="0"/>
        </a:defRPr>
      </a:lvl1pPr>
    </p:titleStyle>
    <p:bodyStyle>
      <a:lvl1pPr marL="342893" indent="-342893" algn="l" defTabSz="914382"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36" indent="-285744" algn="l" defTabSz="914382"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2977" indent="-228595" algn="l" defTabSz="914382"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168" indent="-228595" algn="l" defTabSz="914382"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359" indent="-228595" algn="l" defTabSz="914382"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550"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nakedsecurity.sophos.com/2019/05/24/google-ad-exchange-in-data-privacy-probe/"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brave.com/google-gdpr-workaroun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stice.gc.ca/eng/csj-sjc/pl/charter-charte/c11.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priv.gc.ca/e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gc.ca/en/guidance/use-personal-social-media-workplace-itsap0006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smarts.ca/sites/mediasmarts/files/guides/digital-citizenship-guide.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odni.gov/files/NCSC/documents/campaign/DoD_IAPM_Guide_March_202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sa.gov/uscert/publications/securing-your-web-browser"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backgroundchecks.org/justdelete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a.ca/cybersecurity-services/canadian-shield"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cnn.com/videos/business/2020/02/10/clearview-ai-facial-recognition-orig.cnn-busines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post.com/technology/2019/12/24/colleges-are-turning-students-phones-into-surveillance-machines-tracking-locations-hundreds-thousand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m/news/technology-42853072"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cnn.com/2020/04/04/tech/location-tracking-florida-coronavirus/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yber.gc.ca/en/learning-hub"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yber.gc.ca/en/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cyber.gc.ca/en/learning-hub" TargetMode="External"/><Relationship Id="rId5" Type="http://schemas.openxmlformats.org/officeDocument/2006/relationships/hyperlink" Target="mailto:education@cyber.gc.ca" TargetMode="Externa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CA" sz="2400" dirty="0"/>
              <a:t>Learning Hub</a:t>
            </a:r>
          </a:p>
          <a:p>
            <a:r>
              <a:rPr lang="en-CA" sz="2400" dirty="0"/>
              <a:t>Short Presentation – </a:t>
            </a:r>
            <a:r>
              <a:rPr lang="en-CA" dirty="0"/>
              <a:t>152</a:t>
            </a:r>
            <a:endParaRPr lang="en-CA" sz="2400" dirty="0"/>
          </a:p>
          <a:p>
            <a:endParaRPr lang="en-CA" sz="2400" dirty="0"/>
          </a:p>
          <a:p>
            <a:r>
              <a:rPr lang="en-CA" sz="2400" dirty="0"/>
              <a:t>Protecting Digital Privacy</a:t>
            </a:r>
          </a:p>
          <a:p>
            <a:endParaRPr lang="en-CA" sz="2400" dirty="0"/>
          </a:p>
        </p:txBody>
      </p:sp>
    </p:spTree>
    <p:extLst>
      <p:ext uri="{BB962C8B-B14F-4D97-AF65-F5344CB8AC3E}">
        <p14:creationId xmlns:p14="http://schemas.microsoft.com/office/powerpoint/2010/main" val="26818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E15A-7FD3-4717-A53D-40FD4F357096}"/>
              </a:ext>
            </a:extLst>
          </p:cNvPr>
          <p:cNvSpPr>
            <a:spLocks noGrp="1"/>
          </p:cNvSpPr>
          <p:nvPr>
            <p:ph type="title"/>
          </p:nvPr>
        </p:nvSpPr>
        <p:spPr/>
        <p:txBody>
          <a:bodyPr/>
          <a:lstStyle/>
          <a:p>
            <a:r>
              <a:rPr lang="en-CA" spc="-1" dirty="0">
                <a:latin typeface="Rajdhani"/>
              </a:rPr>
              <a:t>What is in a Digital Profile or Fingerprint?</a:t>
            </a:r>
            <a:br>
              <a:rPr lang="en-CA" spc="-1" dirty="0">
                <a:latin typeface="Arial"/>
              </a:rPr>
            </a:br>
            <a:endParaRPr lang="en-US" dirty="0"/>
          </a:p>
        </p:txBody>
      </p:sp>
      <p:sp>
        <p:nvSpPr>
          <p:cNvPr id="3" name="Content Placeholder 2">
            <a:extLst>
              <a:ext uri="{FF2B5EF4-FFF2-40B4-BE49-F238E27FC236}">
                <a16:creationId xmlns:a16="http://schemas.microsoft.com/office/drawing/2014/main" id="{1D6628A0-C3E6-429C-B567-B7544F16DC40}"/>
              </a:ext>
            </a:extLst>
          </p:cNvPr>
          <p:cNvSpPr>
            <a:spLocks noGrp="1"/>
          </p:cNvSpPr>
          <p:nvPr>
            <p:ph idx="1"/>
          </p:nvPr>
        </p:nvSpPr>
        <p:spPr>
          <a:xfrm>
            <a:off x="137160" y="768096"/>
            <a:ext cx="8683312" cy="3886200"/>
          </a:xfrm>
        </p:spPr>
        <p:txBody>
          <a:bodyPr>
            <a:normAutofit/>
          </a:bodyPr>
          <a:lstStyle/>
          <a:p>
            <a:pPr marL="308772" indent="-308124">
              <a:spcBef>
                <a:spcPts val="431"/>
              </a:spcBef>
              <a:buFont typeface="Wingdings" charset="2"/>
              <a:buChar char=""/>
            </a:pPr>
            <a:r>
              <a:rPr lang="en-CA" spc="-1" dirty="0">
                <a:latin typeface="Roboto Condensed"/>
                <a:ea typeface="Roboto Condensed"/>
              </a:rPr>
              <a:t>Profiles and fingerprints assemble valuable personal information including your:</a:t>
            </a:r>
          </a:p>
          <a:p>
            <a:pPr lvl="1"/>
            <a:r>
              <a:rPr lang="en-CA" spc="-1" dirty="0">
                <a:latin typeface="Roboto Condensed"/>
                <a:ea typeface="Roboto Condensed"/>
              </a:rPr>
              <a:t>appearance: voice, race, appearance, all biometrics</a:t>
            </a:r>
            <a:endParaRPr lang="en-CA" spc="-1" dirty="0">
              <a:latin typeface="Arial"/>
            </a:endParaRPr>
          </a:p>
          <a:p>
            <a:pPr lvl="1"/>
            <a:r>
              <a:rPr lang="en-CA" spc="-1" dirty="0">
                <a:latin typeface="Roboto Condensed"/>
                <a:ea typeface="Roboto Condensed"/>
              </a:rPr>
              <a:t>health: dietary restrictions, fitness level or goals, health concerns</a:t>
            </a:r>
            <a:endParaRPr lang="en-CA" spc="-1" dirty="0">
              <a:latin typeface="Arial"/>
            </a:endParaRPr>
          </a:p>
          <a:p>
            <a:pPr lvl="1"/>
            <a:r>
              <a:rPr lang="en-CA" spc="-1" dirty="0">
                <a:latin typeface="Roboto Condensed"/>
                <a:ea typeface="Roboto Condensed"/>
              </a:rPr>
              <a:t>financial situation: career goals, wealth, investment goals</a:t>
            </a:r>
            <a:endParaRPr lang="en-CA" spc="-1" dirty="0">
              <a:latin typeface="Arial"/>
            </a:endParaRPr>
          </a:p>
          <a:p>
            <a:pPr lvl="1"/>
            <a:r>
              <a:rPr lang="en-CA" spc="-1" dirty="0">
                <a:latin typeface="Roboto Condensed"/>
                <a:ea typeface="Roboto Condensed"/>
              </a:rPr>
              <a:t>current concerns: pregnancy, travel, home ownership</a:t>
            </a:r>
            <a:endParaRPr lang="en-CA" spc="-1" dirty="0">
              <a:latin typeface="Arial"/>
            </a:endParaRPr>
          </a:p>
          <a:p>
            <a:pPr lvl="1"/>
            <a:r>
              <a:rPr lang="en-CA" spc="-1" dirty="0">
                <a:latin typeface="Roboto Condensed"/>
                <a:ea typeface="Roboto Condensed"/>
              </a:rPr>
              <a:t>interests: hobbies, products owned or desired, topics</a:t>
            </a:r>
            <a:endParaRPr lang="en-CA" spc="-1" dirty="0">
              <a:latin typeface="Arial"/>
            </a:endParaRPr>
          </a:p>
          <a:p>
            <a:pPr lvl="1"/>
            <a:r>
              <a:rPr lang="en-CA" spc="-1" dirty="0">
                <a:latin typeface="Roboto Condensed"/>
                <a:ea typeface="Roboto Condensed"/>
              </a:rPr>
              <a:t>social connections: family, friends, gatherings, upcoming plans, appointments</a:t>
            </a:r>
            <a:endParaRPr lang="en-CA" spc="-1" dirty="0">
              <a:latin typeface="Arial"/>
            </a:endParaRPr>
          </a:p>
          <a:p>
            <a:pPr marL="708815" lvl="1" indent="-308124">
              <a:spcBef>
                <a:spcPts val="431"/>
              </a:spcBef>
              <a:buFont typeface="Wingdings" charset="2"/>
              <a:buChar char=""/>
            </a:pPr>
            <a:endParaRPr lang="en-CA" spc="-1" dirty="0">
              <a:latin typeface="Roboto Condensed"/>
              <a:ea typeface="Roboto Condensed"/>
            </a:endParaRPr>
          </a:p>
        </p:txBody>
      </p:sp>
    </p:spTree>
    <p:extLst>
      <p:ext uri="{BB962C8B-B14F-4D97-AF65-F5344CB8AC3E}">
        <p14:creationId xmlns:p14="http://schemas.microsoft.com/office/powerpoint/2010/main" val="220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Gathering and Aggregation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0001023"/>
              </p:ext>
            </p:extLst>
          </p:nvPr>
        </p:nvGraphicFramePr>
        <p:xfrm>
          <a:off x="0" y="629364"/>
          <a:ext cx="3869861" cy="3654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144575331"/>
              </p:ext>
            </p:extLst>
          </p:nvPr>
        </p:nvGraphicFramePr>
        <p:xfrm>
          <a:off x="2568491" y="1419623"/>
          <a:ext cx="3869860" cy="3538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A369F444-CB3F-4C0A-8E8A-979346B923B3}"/>
              </a:ext>
            </a:extLst>
          </p:cNvPr>
          <p:cNvGraphicFramePr>
            <a:graphicFrameLocks/>
          </p:cNvGraphicFramePr>
          <p:nvPr>
            <p:extLst>
              <p:ext uri="{D42A27DB-BD31-4B8C-83A1-F6EECF244321}">
                <p14:modId xmlns:p14="http://schemas.microsoft.com/office/powerpoint/2010/main" val="1592050031"/>
              </p:ext>
            </p:extLst>
          </p:nvPr>
        </p:nvGraphicFramePr>
        <p:xfrm>
          <a:off x="5274139" y="744907"/>
          <a:ext cx="3869861" cy="34830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12228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Filter Bubble</a:t>
            </a:r>
          </a:p>
        </p:txBody>
      </p:sp>
      <p:sp>
        <p:nvSpPr>
          <p:cNvPr id="3" name="Content Placeholder 2"/>
          <p:cNvSpPr>
            <a:spLocks noGrp="1"/>
          </p:cNvSpPr>
          <p:nvPr>
            <p:ph idx="1"/>
          </p:nvPr>
        </p:nvSpPr>
        <p:spPr/>
        <p:txBody>
          <a:bodyPr>
            <a:normAutofit lnSpcReduction="10000"/>
          </a:bodyPr>
          <a:lstStyle/>
          <a:p>
            <a:r>
              <a:rPr lang="en-CA" dirty="0"/>
              <a:t>Browsing is filtered: websites tailor content</a:t>
            </a:r>
          </a:p>
          <a:p>
            <a:pPr lvl="1"/>
            <a:r>
              <a:rPr lang="en-CA" dirty="0"/>
              <a:t>search results, ads, discussions, headlines, political messages</a:t>
            </a:r>
          </a:p>
          <a:p>
            <a:r>
              <a:rPr lang="en-CA" dirty="0"/>
              <a:t>Based on the user’s digital profile or fingerprint</a:t>
            </a:r>
          </a:p>
          <a:p>
            <a:r>
              <a:rPr lang="en-CA" dirty="0"/>
              <a:t>Creates a state of intellectual isolation in one’s cultural or ideological bubbles (echo chamber)</a:t>
            </a:r>
          </a:p>
          <a:p>
            <a:r>
              <a:rPr lang="en-CA" dirty="0"/>
              <a:t>Prime examples:</a:t>
            </a:r>
          </a:p>
          <a:p>
            <a:pPr lvl="1"/>
            <a:r>
              <a:rPr lang="en-CA" dirty="0"/>
              <a:t>Google Personalized Search results</a:t>
            </a:r>
          </a:p>
          <a:p>
            <a:pPr lvl="1"/>
            <a:r>
              <a:rPr lang="en-CA" dirty="0"/>
              <a:t>Facebook personalized news-stream</a:t>
            </a:r>
          </a:p>
          <a:p>
            <a:pPr lvl="1"/>
            <a:r>
              <a:rPr lang="en-CA" dirty="0"/>
              <a:t>Discount variation based on profile</a:t>
            </a:r>
          </a:p>
          <a:p>
            <a:r>
              <a:rPr lang="en-CA" dirty="0"/>
              <a:t>Debatable impact on social discourse</a:t>
            </a:r>
          </a:p>
        </p:txBody>
      </p:sp>
    </p:spTree>
    <p:extLst>
      <p:ext uri="{BB962C8B-B14F-4D97-AF65-F5344CB8AC3E}">
        <p14:creationId xmlns:p14="http://schemas.microsoft.com/office/powerpoint/2010/main" val="3618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Utility vs Privacy</a:t>
            </a:r>
          </a:p>
        </p:txBody>
      </p:sp>
      <p:sp>
        <p:nvSpPr>
          <p:cNvPr id="3" name="Content Placeholder 2"/>
          <p:cNvSpPr>
            <a:spLocks noGrp="1"/>
          </p:cNvSpPr>
          <p:nvPr>
            <p:ph idx="1"/>
          </p:nvPr>
        </p:nvSpPr>
        <p:spPr/>
        <p:txBody>
          <a:bodyPr>
            <a:normAutofit lnSpcReduction="10000"/>
          </a:bodyPr>
          <a:lstStyle/>
          <a:p>
            <a:r>
              <a:rPr lang="en-CA" dirty="0"/>
              <a:t>Online service offerings are robust, with the payment for services often being our personal data</a:t>
            </a:r>
          </a:p>
          <a:p>
            <a:r>
              <a:rPr lang="en-CA" dirty="0"/>
              <a:t>The relationship is entered by agreeing to “Terms of service” and “Privacy policy”</a:t>
            </a:r>
          </a:p>
          <a:p>
            <a:r>
              <a:rPr lang="en-CA" dirty="0"/>
              <a:t>The clients for the providers are: advertisers, marketing firms, …</a:t>
            </a:r>
          </a:p>
          <a:p>
            <a:r>
              <a:rPr lang="en-CA" dirty="0"/>
              <a:t>Service providers have access to private data:</a:t>
            </a:r>
          </a:p>
          <a:p>
            <a:pPr lvl="1"/>
            <a:r>
              <a:rPr lang="en-CA" dirty="0"/>
              <a:t>What are the terms of service?</a:t>
            </a:r>
          </a:p>
          <a:p>
            <a:pPr lvl="1"/>
            <a:r>
              <a:rPr lang="en-CA" dirty="0"/>
              <a:t>Which third-party will have access to this data?</a:t>
            </a:r>
          </a:p>
          <a:p>
            <a:pPr lvl="1"/>
            <a:r>
              <a:rPr lang="en-CA" dirty="0"/>
              <a:t>Is the data anonymized?</a:t>
            </a:r>
          </a:p>
          <a:p>
            <a:pPr lvl="1"/>
            <a:r>
              <a:rPr lang="en-CA" dirty="0"/>
              <a:t>How long is it kept for?</a:t>
            </a:r>
          </a:p>
          <a:p>
            <a:endParaRPr lang="en-CA" dirty="0"/>
          </a:p>
          <a:p>
            <a:pPr marL="0" indent="0">
              <a:buNone/>
            </a:pPr>
            <a:endParaRPr lang="en-CA" dirty="0"/>
          </a:p>
        </p:txBody>
      </p:sp>
    </p:spTree>
    <p:extLst>
      <p:ext uri="{BB962C8B-B14F-4D97-AF65-F5344CB8AC3E}">
        <p14:creationId xmlns:p14="http://schemas.microsoft.com/office/powerpoint/2010/main" val="1437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Google Ad Exchange</a:t>
            </a:r>
          </a:p>
        </p:txBody>
      </p:sp>
      <p:sp>
        <p:nvSpPr>
          <p:cNvPr id="3" name="Text Placeholder 2">
            <a:extLst>
              <a:ext uri="{FF2B5EF4-FFF2-40B4-BE49-F238E27FC236}">
                <a16:creationId xmlns:a16="http://schemas.microsoft.com/office/drawing/2014/main" id="{6DBD7506-C573-4B00-BEAF-B82DDD494656}"/>
              </a:ext>
            </a:extLst>
          </p:cNvPr>
          <p:cNvSpPr>
            <a:spLocks noGrp="1"/>
          </p:cNvSpPr>
          <p:nvPr>
            <p:ph type="body" sz="quarter" idx="10"/>
          </p:nvPr>
        </p:nvSpPr>
        <p:spPr/>
        <p:txBody>
          <a:bodyPr/>
          <a:lstStyle/>
          <a:p>
            <a:pPr>
              <a:lnSpc>
                <a:spcPct val="100000"/>
              </a:lnSpc>
            </a:pPr>
            <a:r>
              <a:rPr lang="en-CA" i="0" spc="-1" dirty="0">
                <a:solidFill>
                  <a:srgbClr val="000000"/>
                </a:solidFill>
              </a:rPr>
              <a:t>Source: </a:t>
            </a:r>
            <a:r>
              <a:rPr lang="en-US" i="0" u="sng" spc="-1" dirty="0">
                <a:solidFill>
                  <a:srgbClr val="0000FF"/>
                </a:solidFill>
                <a:hlinkClick r:id="rId3"/>
              </a:rPr>
              <a:t>Google Ad Exchange in data privacy probe. Naked Security by SOPHOS. May 24, 2019.</a:t>
            </a:r>
            <a:endParaRPr lang="en-CA" i="0" u="sng" spc="-1" dirty="0">
              <a:solidFill>
                <a:srgbClr val="0000FF"/>
              </a:solidFill>
            </a:endParaRPr>
          </a:p>
          <a:p>
            <a:pPr>
              <a:lnSpc>
                <a:spcPct val="100000"/>
              </a:lnSpc>
            </a:pPr>
            <a:r>
              <a:rPr lang="en-CA" i="0" spc="-1" dirty="0">
                <a:solidFill>
                  <a:srgbClr val="000000"/>
                </a:solidFill>
              </a:rPr>
              <a:t>Source: </a:t>
            </a:r>
            <a:r>
              <a:rPr lang="en-US" i="0" u="sng" spc="-1" dirty="0">
                <a:solidFill>
                  <a:srgbClr val="0000FF"/>
                </a:solidFill>
                <a:hlinkClick r:id="rId4"/>
              </a:rPr>
              <a:t>Brave uncovers Google's GDPR workaround. Brave. September 4, 2019.</a:t>
            </a:r>
            <a:endParaRPr lang="en-CA" i="0" u="sng" spc="-1" dirty="0">
              <a:solidFill>
                <a:srgbClr val="0000FF"/>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2789" y="1242036"/>
            <a:ext cx="633947" cy="633947"/>
          </a:xfrm>
          <a:prstGeom prst="rect">
            <a:avLst/>
          </a:prstGeom>
        </p:spPr>
      </p:pic>
      <p:cxnSp>
        <p:nvCxnSpPr>
          <p:cNvPr id="7" name="Straight Arrow Connector 6"/>
          <p:cNvCxnSpPr/>
          <p:nvPr/>
        </p:nvCxnSpPr>
        <p:spPr>
          <a:xfrm flipV="1">
            <a:off x="1720485" y="1559009"/>
            <a:ext cx="2144503" cy="5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65761" y="1509348"/>
            <a:ext cx="1337486" cy="313932"/>
          </a:xfrm>
          <a:prstGeom prst="rect">
            <a:avLst/>
          </a:prstGeom>
          <a:noFill/>
        </p:spPr>
        <p:txBody>
          <a:bodyPr wrap="square" rtlCol="0">
            <a:spAutoFit/>
          </a:bodyPr>
          <a:lstStyle/>
          <a:p>
            <a:r>
              <a:rPr lang="en-CA" sz="1440" dirty="0">
                <a:latin typeface="Roboto Condensed" panose="02000000000000000000" pitchFamily="2" charset="0"/>
                <a:ea typeface="Roboto Condensed" panose="02000000000000000000" pitchFamily="2" charset="0"/>
              </a:rPr>
              <a:t>Online profile</a:t>
            </a:r>
          </a:p>
        </p:txBody>
      </p:sp>
      <p:sp>
        <p:nvSpPr>
          <p:cNvPr id="10" name="TextBox 9"/>
          <p:cNvSpPr txBox="1"/>
          <p:nvPr/>
        </p:nvSpPr>
        <p:spPr>
          <a:xfrm>
            <a:off x="3340663" y="927912"/>
            <a:ext cx="1749794" cy="313932"/>
          </a:xfrm>
          <a:prstGeom prst="rect">
            <a:avLst/>
          </a:prstGeom>
          <a:noFill/>
        </p:spPr>
        <p:txBody>
          <a:bodyPr wrap="square" rtlCol="0">
            <a:spAutoFit/>
          </a:bodyPr>
          <a:lstStyle/>
          <a:p>
            <a:pPr algn="ctr"/>
            <a:r>
              <a:rPr lang="en-CA" sz="1440" dirty="0">
                <a:latin typeface="Roboto Condensed" panose="02000000000000000000" pitchFamily="2" charset="0"/>
                <a:ea typeface="Roboto Condensed" panose="02000000000000000000" pitchFamily="2" charset="0"/>
              </a:rPr>
              <a:t>8.4M websites</a:t>
            </a:r>
          </a:p>
        </p:txBody>
      </p:sp>
      <p:sp>
        <p:nvSpPr>
          <p:cNvPr id="11" name="TextBox 10"/>
          <p:cNvSpPr txBox="1"/>
          <p:nvPr/>
        </p:nvSpPr>
        <p:spPr>
          <a:xfrm>
            <a:off x="5134592" y="1392809"/>
            <a:ext cx="1017056" cy="316690"/>
          </a:xfrm>
          <a:prstGeom prst="rect">
            <a:avLst/>
          </a:prstGeom>
          <a:noFill/>
        </p:spPr>
        <p:txBody>
          <a:bodyPr wrap="square" rtlCol="0">
            <a:spAutoFit/>
          </a:bodyPr>
          <a:lstStyle/>
          <a:p>
            <a:r>
              <a:rPr lang="en-CA" sz="1458" dirty="0">
                <a:latin typeface="Roboto Condensed" panose="02000000000000000000" pitchFamily="2" charset="0"/>
                <a:ea typeface="Roboto Condensed" panose="02000000000000000000" pitchFamily="2" charset="0"/>
              </a:rPr>
              <a:t>Bidding</a:t>
            </a:r>
          </a:p>
        </p:txBody>
      </p:sp>
      <p:sp>
        <p:nvSpPr>
          <p:cNvPr id="12" name="8-Point Star 11"/>
          <p:cNvSpPr/>
          <p:nvPr/>
        </p:nvSpPr>
        <p:spPr>
          <a:xfrm>
            <a:off x="3346530" y="2076406"/>
            <a:ext cx="1284413" cy="82538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Ad</a:t>
            </a:r>
          </a:p>
        </p:txBody>
      </p:sp>
      <p:sp>
        <p:nvSpPr>
          <p:cNvPr id="13" name="TextBox 12"/>
          <p:cNvSpPr txBox="1"/>
          <p:nvPr/>
        </p:nvSpPr>
        <p:spPr>
          <a:xfrm>
            <a:off x="5155265" y="1729258"/>
            <a:ext cx="1555373" cy="2031325"/>
          </a:xfrm>
          <a:prstGeom prst="rect">
            <a:avLst/>
          </a:prstGeom>
          <a:solidFill>
            <a:schemeClr val="bg1">
              <a:lumMod val="95000"/>
            </a:schemeClr>
          </a:solidFill>
          <a:ln>
            <a:solidFill>
              <a:schemeClr val="tx1"/>
            </a:solidFill>
          </a:ln>
        </p:spPr>
        <p:txBody>
          <a:bodyPr wrap="square" rtlCol="0">
            <a:spAutoFit/>
          </a:bodyPr>
          <a:lstStyle/>
          <a:p>
            <a:r>
              <a:rPr lang="en-CA" sz="1260" dirty="0">
                <a:latin typeface="Roboto Condensed" panose="02000000000000000000" pitchFamily="2" charset="0"/>
                <a:ea typeface="Roboto Condensed" panose="02000000000000000000" pitchFamily="2" charset="0"/>
              </a:rPr>
              <a:t>Age</a:t>
            </a:r>
          </a:p>
          <a:p>
            <a:r>
              <a:rPr lang="en-CA" sz="1260" dirty="0">
                <a:latin typeface="Roboto Condensed" panose="02000000000000000000" pitchFamily="2" charset="0"/>
                <a:ea typeface="Roboto Condensed" panose="02000000000000000000" pitchFamily="2" charset="0"/>
              </a:rPr>
              <a:t>Income</a:t>
            </a:r>
          </a:p>
          <a:p>
            <a:r>
              <a:rPr lang="en-CA" sz="1260" dirty="0">
                <a:latin typeface="Roboto Condensed" panose="02000000000000000000" pitchFamily="2" charset="0"/>
                <a:ea typeface="Roboto Condensed" panose="02000000000000000000" pitchFamily="2" charset="0"/>
              </a:rPr>
              <a:t>Hobbies</a:t>
            </a:r>
          </a:p>
          <a:p>
            <a:r>
              <a:rPr lang="en-CA" sz="1260" dirty="0">
                <a:latin typeface="Roboto Condensed" panose="02000000000000000000" pitchFamily="2" charset="0"/>
                <a:ea typeface="Roboto Condensed" panose="02000000000000000000" pitchFamily="2" charset="0"/>
              </a:rPr>
              <a:t>Political inclination</a:t>
            </a:r>
          </a:p>
          <a:p>
            <a:r>
              <a:rPr lang="en-CA" sz="1260" dirty="0">
                <a:latin typeface="Roboto Condensed" panose="02000000000000000000" pitchFamily="2" charset="0"/>
                <a:ea typeface="Roboto Condensed" panose="02000000000000000000" pitchFamily="2" charset="0"/>
              </a:rPr>
              <a:t>Health issues</a:t>
            </a:r>
          </a:p>
          <a:p>
            <a:r>
              <a:rPr lang="en-CA" sz="1260" dirty="0">
                <a:latin typeface="Roboto Condensed" panose="02000000000000000000" pitchFamily="2" charset="0"/>
                <a:ea typeface="Roboto Condensed" panose="02000000000000000000" pitchFamily="2" charset="0"/>
              </a:rPr>
              <a:t>Religion</a:t>
            </a:r>
          </a:p>
          <a:p>
            <a:r>
              <a:rPr lang="en-CA" sz="1260" dirty="0">
                <a:latin typeface="Roboto Condensed" panose="02000000000000000000" pitchFamily="2" charset="0"/>
                <a:ea typeface="Roboto Condensed" panose="02000000000000000000" pitchFamily="2" charset="0"/>
              </a:rPr>
              <a:t>IP address</a:t>
            </a:r>
          </a:p>
          <a:p>
            <a:r>
              <a:rPr lang="en-CA" sz="1260" dirty="0">
                <a:latin typeface="Roboto Condensed" panose="02000000000000000000" pitchFamily="2" charset="0"/>
                <a:ea typeface="Roboto Condensed" panose="02000000000000000000" pitchFamily="2" charset="0"/>
              </a:rPr>
              <a:t>Coordinates</a:t>
            </a:r>
          </a:p>
          <a:p>
            <a:r>
              <a:rPr lang="en-CA" sz="1260" dirty="0">
                <a:latin typeface="Roboto Condensed" panose="02000000000000000000" pitchFamily="2" charset="0"/>
                <a:ea typeface="Roboto Condensed" panose="02000000000000000000" pitchFamily="2" charset="0"/>
              </a:rPr>
              <a:t>Advertising ID</a:t>
            </a:r>
          </a:p>
          <a:p>
            <a:r>
              <a:rPr lang="en-CA" sz="1260" dirty="0">
                <a:latin typeface="Roboto Condensed" panose="02000000000000000000" pitchFamily="2" charset="0"/>
                <a:ea typeface="Roboto Condensed" panose="02000000000000000000" pitchFamily="2" charset="0"/>
              </a:rPr>
              <a:t>…</a:t>
            </a:r>
          </a:p>
        </p:txBody>
      </p:sp>
      <p:sp>
        <p:nvSpPr>
          <p:cNvPr id="19" name="TextBox 18"/>
          <p:cNvSpPr txBox="1"/>
          <p:nvPr/>
        </p:nvSpPr>
        <p:spPr>
          <a:xfrm>
            <a:off x="6885254" y="1709782"/>
            <a:ext cx="1331293" cy="316690"/>
          </a:xfrm>
          <a:prstGeom prst="rect">
            <a:avLst/>
          </a:prstGeom>
          <a:noFill/>
        </p:spPr>
        <p:txBody>
          <a:bodyPr wrap="square" rtlCol="0">
            <a:spAutoFit/>
          </a:bodyPr>
          <a:lstStyle/>
          <a:p>
            <a:r>
              <a:rPr lang="en-CA" sz="1458" dirty="0">
                <a:latin typeface="Roboto Condensed" panose="02000000000000000000" pitchFamily="2" charset="0"/>
                <a:ea typeface="Roboto Condensed" panose="02000000000000000000" pitchFamily="2" charset="0"/>
              </a:rPr>
              <a:t>Advertisers</a:t>
            </a:r>
          </a:p>
        </p:txBody>
      </p:sp>
      <p:cxnSp>
        <p:nvCxnSpPr>
          <p:cNvPr id="22" name="Straight Arrow Connector 21"/>
          <p:cNvCxnSpPr/>
          <p:nvPr/>
        </p:nvCxnSpPr>
        <p:spPr>
          <a:xfrm flipH="1" flipV="1">
            <a:off x="1720483" y="2312521"/>
            <a:ext cx="1749794" cy="13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Content Placeholder 3">
            <a:extLst>
              <a:ext uri="{FF2B5EF4-FFF2-40B4-BE49-F238E27FC236}">
                <a16:creationId xmlns:a16="http://schemas.microsoft.com/office/drawing/2014/main" id="{A300D87A-B093-4A83-A873-6B4686E097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991" y="1794065"/>
            <a:ext cx="716518" cy="716518"/>
          </a:xfrm>
          <a:prstGeom prst="rect">
            <a:avLst/>
          </a:prstGeom>
        </p:spPr>
      </p:pic>
      <p:grpSp>
        <p:nvGrpSpPr>
          <p:cNvPr id="9" name="Group 8">
            <a:extLst>
              <a:ext uri="{FF2B5EF4-FFF2-40B4-BE49-F238E27FC236}">
                <a16:creationId xmlns:a16="http://schemas.microsoft.com/office/drawing/2014/main" id="{AFC4C8D5-0DD7-4C2D-BE03-190CD694338E}"/>
              </a:ext>
            </a:extLst>
          </p:cNvPr>
          <p:cNvGrpSpPr/>
          <p:nvPr/>
        </p:nvGrpSpPr>
        <p:grpSpPr>
          <a:xfrm>
            <a:off x="6584147" y="1911934"/>
            <a:ext cx="1865774" cy="1948482"/>
            <a:chOff x="6584147" y="1911934"/>
            <a:chExt cx="1865774" cy="1948482"/>
          </a:xfrm>
        </p:grpSpPr>
        <p:grpSp>
          <p:nvGrpSpPr>
            <p:cNvPr id="6" name="Group 5">
              <a:extLst>
                <a:ext uri="{FF2B5EF4-FFF2-40B4-BE49-F238E27FC236}">
                  <a16:creationId xmlns:a16="http://schemas.microsoft.com/office/drawing/2014/main" id="{0D4E0F6F-E558-455F-87AC-854EA54F40D7}"/>
                </a:ext>
              </a:extLst>
            </p:cNvPr>
            <p:cNvGrpSpPr/>
            <p:nvPr/>
          </p:nvGrpSpPr>
          <p:grpSpPr>
            <a:xfrm>
              <a:off x="6974154" y="1911934"/>
              <a:ext cx="1291855" cy="1291855"/>
              <a:chOff x="1755410" y="2620864"/>
              <a:chExt cx="1291855" cy="1291855"/>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4" name="Rectangle 3">
                <a:extLst>
                  <a:ext uri="{FF2B5EF4-FFF2-40B4-BE49-F238E27FC236}">
                    <a16:creationId xmlns:a16="http://schemas.microsoft.com/office/drawing/2014/main" id="{F3F8E8ED-EF9C-4481-B2B9-CAEE22EFEC9B}"/>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947CDEFA-E12F-424C-AF7C-35D6D55319AC}"/>
                </a:ext>
              </a:extLst>
            </p:cNvPr>
            <p:cNvGrpSpPr/>
            <p:nvPr/>
          </p:nvGrpSpPr>
          <p:grpSpPr>
            <a:xfrm>
              <a:off x="6584147" y="2166623"/>
              <a:ext cx="1291855" cy="1291855"/>
              <a:chOff x="1755410" y="2620864"/>
              <a:chExt cx="1291855" cy="1291855"/>
            </a:xfrm>
          </p:grpSpPr>
          <p:pic>
            <p:nvPicPr>
              <p:cNvPr id="24" name="Picture 23">
                <a:extLst>
                  <a:ext uri="{FF2B5EF4-FFF2-40B4-BE49-F238E27FC236}">
                    <a16:creationId xmlns:a16="http://schemas.microsoft.com/office/drawing/2014/main" id="{2A38108E-86DC-417D-AEA4-BCE6D192D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25" name="Rectangle 24">
                <a:extLst>
                  <a:ext uri="{FF2B5EF4-FFF2-40B4-BE49-F238E27FC236}">
                    <a16:creationId xmlns:a16="http://schemas.microsoft.com/office/drawing/2014/main" id="{3606960D-E476-4CF6-8E5F-CF51A76AADA8}"/>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6F114BB0-5AC0-4B71-8F11-F18FBF19FA7B}"/>
                </a:ext>
              </a:extLst>
            </p:cNvPr>
            <p:cNvGrpSpPr/>
            <p:nvPr/>
          </p:nvGrpSpPr>
          <p:grpSpPr>
            <a:xfrm>
              <a:off x="7158066" y="2374436"/>
              <a:ext cx="1291855" cy="1291855"/>
              <a:chOff x="1755410" y="2625955"/>
              <a:chExt cx="1291855" cy="1291855"/>
            </a:xfrm>
          </p:grpSpPr>
          <p:pic>
            <p:nvPicPr>
              <p:cNvPr id="27" name="Picture 26">
                <a:extLst>
                  <a:ext uri="{FF2B5EF4-FFF2-40B4-BE49-F238E27FC236}">
                    <a16:creationId xmlns:a16="http://schemas.microsoft.com/office/drawing/2014/main" id="{E17BF466-EE52-4E34-BB6A-BDA4DBBF8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5955"/>
                <a:ext cx="1291855" cy="1291855"/>
              </a:xfrm>
              <a:prstGeom prst="rect">
                <a:avLst/>
              </a:prstGeom>
            </p:spPr>
          </p:pic>
          <p:sp>
            <p:nvSpPr>
              <p:cNvPr id="28" name="Rectangle 27">
                <a:extLst>
                  <a:ext uri="{FF2B5EF4-FFF2-40B4-BE49-F238E27FC236}">
                    <a16:creationId xmlns:a16="http://schemas.microsoft.com/office/drawing/2014/main" id="{0C59CA19-E5A1-4C36-83D0-8D12AEF64135}"/>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8D557105-EBCE-4C5E-BDC1-E35E9EA6D1CD}"/>
                </a:ext>
              </a:extLst>
            </p:cNvPr>
            <p:cNvGrpSpPr/>
            <p:nvPr/>
          </p:nvGrpSpPr>
          <p:grpSpPr>
            <a:xfrm>
              <a:off x="6913491" y="2568561"/>
              <a:ext cx="1291855" cy="1291855"/>
              <a:chOff x="1755410" y="2620864"/>
              <a:chExt cx="1291855" cy="1291855"/>
            </a:xfrm>
          </p:grpSpPr>
          <p:pic>
            <p:nvPicPr>
              <p:cNvPr id="30" name="Picture 29">
                <a:extLst>
                  <a:ext uri="{FF2B5EF4-FFF2-40B4-BE49-F238E27FC236}">
                    <a16:creationId xmlns:a16="http://schemas.microsoft.com/office/drawing/2014/main" id="{54C176D8-F217-412F-9399-E73695E2B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31" name="Rectangle 30">
                <a:extLst>
                  <a:ext uri="{FF2B5EF4-FFF2-40B4-BE49-F238E27FC236}">
                    <a16:creationId xmlns:a16="http://schemas.microsoft.com/office/drawing/2014/main" id="{1ED6A725-A25B-47F2-B260-A01DF2494A20}"/>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grpSp>
      <p:grpSp>
        <p:nvGrpSpPr>
          <p:cNvPr id="35" name="Group 34">
            <a:extLst>
              <a:ext uri="{FF2B5EF4-FFF2-40B4-BE49-F238E27FC236}">
                <a16:creationId xmlns:a16="http://schemas.microsoft.com/office/drawing/2014/main" id="{4EF66BA0-7FDA-4278-82F6-AAC9F3262B9D}"/>
              </a:ext>
            </a:extLst>
          </p:cNvPr>
          <p:cNvGrpSpPr/>
          <p:nvPr/>
        </p:nvGrpSpPr>
        <p:grpSpPr>
          <a:xfrm>
            <a:off x="3771454" y="2581910"/>
            <a:ext cx="1291855" cy="1291855"/>
            <a:chOff x="1755410" y="2620864"/>
            <a:chExt cx="1291855" cy="1291855"/>
          </a:xfrm>
        </p:grpSpPr>
        <p:pic>
          <p:nvPicPr>
            <p:cNvPr id="36" name="Picture 35">
              <a:extLst>
                <a:ext uri="{FF2B5EF4-FFF2-40B4-BE49-F238E27FC236}">
                  <a16:creationId xmlns:a16="http://schemas.microsoft.com/office/drawing/2014/main" id="{1DC77FF8-6803-41CD-A969-0621BD1282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5410" y="2620864"/>
              <a:ext cx="1291855" cy="1291855"/>
            </a:xfrm>
            <a:prstGeom prst="rect">
              <a:avLst/>
            </a:prstGeom>
          </p:spPr>
        </p:pic>
        <p:sp>
          <p:nvSpPr>
            <p:cNvPr id="37" name="Rectangle 36">
              <a:extLst>
                <a:ext uri="{FF2B5EF4-FFF2-40B4-BE49-F238E27FC236}">
                  <a16:creationId xmlns:a16="http://schemas.microsoft.com/office/drawing/2014/main" id="{C6D6AAD3-FFBF-469E-8D10-131E2048CD7E}"/>
                </a:ext>
              </a:extLst>
            </p:cNvPr>
            <p:cNvSpPr/>
            <p:nvPr/>
          </p:nvSpPr>
          <p:spPr>
            <a:xfrm>
              <a:off x="2329329" y="3089541"/>
              <a:ext cx="144016" cy="250416"/>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382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Risks Involving Personal Information Online</a:t>
            </a:r>
          </a:p>
        </p:txBody>
      </p:sp>
      <p:sp>
        <p:nvSpPr>
          <p:cNvPr id="3" name="Content Placeholder 2"/>
          <p:cNvSpPr>
            <a:spLocks noGrp="1"/>
          </p:cNvSpPr>
          <p:nvPr>
            <p:ph idx="1"/>
          </p:nvPr>
        </p:nvSpPr>
        <p:spPr/>
        <p:txBody>
          <a:bodyPr>
            <a:normAutofit lnSpcReduction="10000"/>
          </a:bodyPr>
          <a:lstStyle/>
          <a:p>
            <a:pPr marL="308772" indent="-308124">
              <a:spcBef>
                <a:spcPts val="431"/>
              </a:spcBef>
              <a:buFont typeface="Wingdings" charset="2"/>
              <a:buChar char=""/>
            </a:pPr>
            <a:r>
              <a:rPr lang="en-CA" spc="-1" dirty="0">
                <a:latin typeface="Roboto Condensed"/>
                <a:ea typeface="Roboto Condensed"/>
              </a:rPr>
              <a:t>Digital profile and digital fingerprint information is gathered from:</a:t>
            </a:r>
          </a:p>
          <a:p>
            <a:pPr lvl="1"/>
            <a:r>
              <a:rPr lang="en-CA" spc="-1" dirty="0">
                <a:latin typeface="Roboto Condensed"/>
                <a:ea typeface="Roboto Condensed"/>
              </a:rPr>
              <a:t>what you post and what others post about you on social media, photo sharing sites, forums, blogs, and news sites</a:t>
            </a:r>
          </a:p>
          <a:p>
            <a:pPr lvl="1"/>
            <a:r>
              <a:rPr lang="en-CA" spc="-1" dirty="0">
                <a:latin typeface="Roboto Condensed"/>
                <a:ea typeface="Roboto Condensed"/>
              </a:rPr>
              <a:t>your online account activity and shopping data</a:t>
            </a:r>
          </a:p>
          <a:p>
            <a:pPr lvl="1"/>
            <a:r>
              <a:rPr lang="en-CA" spc="-1" dirty="0">
                <a:latin typeface="Roboto Condensed"/>
                <a:ea typeface="Roboto Condensed"/>
              </a:rPr>
              <a:t>your browsing habits</a:t>
            </a:r>
          </a:p>
          <a:p>
            <a:r>
              <a:rPr lang="en-CA" dirty="0"/>
              <a:t>This personal information is very valuable to:</a:t>
            </a:r>
          </a:p>
          <a:p>
            <a:pPr lvl="1"/>
            <a:r>
              <a:rPr lang="en-CA" dirty="0"/>
              <a:t>companies (tech giants) that create and use profiles to sell ad space</a:t>
            </a:r>
          </a:p>
          <a:p>
            <a:pPr lvl="1"/>
            <a:r>
              <a:rPr lang="en-CA" dirty="0"/>
              <a:t>advertisers who are targeting potential customers</a:t>
            </a:r>
          </a:p>
          <a:p>
            <a:pPr lvl="1"/>
            <a:r>
              <a:rPr lang="en-CA" dirty="0"/>
              <a:t>threat actors who want to use the information to craft targeted social engineering attacks or use the platform to launch attacks, manipulate people and spread misinformation</a:t>
            </a:r>
          </a:p>
        </p:txBody>
      </p:sp>
    </p:spTree>
    <p:extLst>
      <p:ext uri="{BB962C8B-B14F-4D97-AF65-F5344CB8AC3E}">
        <p14:creationId xmlns:p14="http://schemas.microsoft.com/office/powerpoint/2010/main" val="1840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Privacy Legislation</a:t>
            </a:r>
          </a:p>
        </p:txBody>
      </p:sp>
      <p:sp>
        <p:nvSpPr>
          <p:cNvPr id="3" name="Content Placeholder 2"/>
          <p:cNvSpPr>
            <a:spLocks noGrp="1"/>
          </p:cNvSpPr>
          <p:nvPr>
            <p:ph idx="1"/>
          </p:nvPr>
        </p:nvSpPr>
        <p:spPr>
          <a:xfrm>
            <a:off x="137160" y="768096"/>
            <a:ext cx="8869680" cy="3488641"/>
          </a:xfrm>
        </p:spPr>
        <p:txBody>
          <a:bodyPr>
            <a:normAutofit/>
          </a:bodyPr>
          <a:lstStyle/>
          <a:p>
            <a:r>
              <a:rPr lang="en-CA" dirty="0"/>
              <a:t>Personal Information Protection and Electronic Documents Act (PIPEDA)</a:t>
            </a:r>
          </a:p>
          <a:p>
            <a:pPr lvl="1"/>
            <a:r>
              <a:rPr lang="en-CA" dirty="0"/>
              <a:t>Canadian federal private-sector privacy law</a:t>
            </a:r>
          </a:p>
          <a:p>
            <a:pPr lvl="1"/>
            <a:r>
              <a:rPr lang="en-CA" dirty="0"/>
              <a:t>Uses principles such as consent, limiting collection, safeguards and access</a:t>
            </a:r>
          </a:p>
          <a:p>
            <a:pPr lvl="1"/>
            <a:r>
              <a:rPr lang="en-CA" dirty="0"/>
              <a:t>Amended in 2018 to impose data breach notifications</a:t>
            </a:r>
          </a:p>
          <a:p>
            <a:pPr lvl="1"/>
            <a:r>
              <a:rPr lang="en-US" dirty="0"/>
              <a:t>New legislation tabled in Parliament includes new fines and controls</a:t>
            </a:r>
          </a:p>
          <a:p>
            <a:r>
              <a:rPr lang="en-US" dirty="0"/>
              <a:t>Some provinces have private sector privacy legislation and governments (federal, provincial, and municipal) are also subject to their own privacy laws</a:t>
            </a:r>
          </a:p>
          <a:p>
            <a:pPr lvl="1"/>
            <a:endParaRPr lang="en-CA" dirty="0"/>
          </a:p>
          <a:p>
            <a:endParaRPr lang="en-CA" dirty="0"/>
          </a:p>
        </p:txBody>
      </p:sp>
      <p:sp>
        <p:nvSpPr>
          <p:cNvPr id="4" name="Text Placeholder 3">
            <a:extLst>
              <a:ext uri="{FF2B5EF4-FFF2-40B4-BE49-F238E27FC236}">
                <a16:creationId xmlns:a16="http://schemas.microsoft.com/office/drawing/2014/main" id="{78FF8DDB-1DDC-445F-98A4-AE36202DC9DE}"/>
              </a:ext>
            </a:extLst>
          </p:cNvPr>
          <p:cNvSpPr>
            <a:spLocks noGrp="1"/>
          </p:cNvSpPr>
          <p:nvPr>
            <p:ph type="body" sz="quarter" idx="10"/>
          </p:nvPr>
        </p:nvSpPr>
        <p:spPr/>
        <p:txBody>
          <a:bodyPr/>
          <a:lstStyle/>
          <a:p>
            <a:r>
              <a:rPr lang="en-US" i="0" dirty="0"/>
              <a:t>Source: </a:t>
            </a:r>
            <a:r>
              <a:rPr lang="en-US" i="0" dirty="0">
                <a:hlinkClick r:id="rId3"/>
              </a:rPr>
              <a:t>Bill C-11. Canada's System of Justice. December 2, 2020. </a:t>
            </a:r>
            <a:r>
              <a:rPr lang="en-US" i="0" dirty="0"/>
              <a:t> </a:t>
            </a:r>
          </a:p>
          <a:p>
            <a:r>
              <a:rPr lang="en-US" i="0" dirty="0"/>
              <a:t>Reference: </a:t>
            </a:r>
            <a:r>
              <a:rPr lang="en-US" i="0" dirty="0">
                <a:hlinkClick r:id="rId4"/>
              </a:rPr>
              <a:t>Office of the Privacy Commissioner of Canada. August 16, 2022.</a:t>
            </a:r>
            <a:r>
              <a:rPr lang="en-US" i="0" dirty="0"/>
              <a:t> </a:t>
            </a:r>
          </a:p>
        </p:txBody>
      </p:sp>
    </p:spTree>
    <p:extLst>
      <p:ext uri="{BB962C8B-B14F-4D97-AF65-F5344CB8AC3E}">
        <p14:creationId xmlns:p14="http://schemas.microsoft.com/office/powerpoint/2010/main" val="345795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3 – Best Practices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en-CA" dirty="0"/>
              <a:t>Online account best practices</a:t>
            </a:r>
          </a:p>
          <a:p>
            <a:r>
              <a:rPr lang="en-CA" dirty="0"/>
              <a:t>Social media best practices</a:t>
            </a:r>
          </a:p>
          <a:p>
            <a:r>
              <a:rPr lang="en-CA" dirty="0"/>
              <a:t>Online browsing best practices</a:t>
            </a:r>
          </a:p>
          <a:p>
            <a:r>
              <a:rPr lang="en-CA" dirty="0"/>
              <a:t>Privacy enhancing technologies</a:t>
            </a:r>
          </a:p>
        </p:txBody>
      </p:sp>
    </p:spTree>
    <p:extLst>
      <p:ext uri="{BB962C8B-B14F-4D97-AF65-F5344CB8AC3E}">
        <p14:creationId xmlns:p14="http://schemas.microsoft.com/office/powerpoint/2010/main" val="18584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580-0336-43A6-A903-6B2942A2F07D}"/>
              </a:ext>
            </a:extLst>
          </p:cNvPr>
          <p:cNvSpPr>
            <a:spLocks noGrp="1"/>
          </p:cNvSpPr>
          <p:nvPr>
            <p:ph type="title"/>
          </p:nvPr>
        </p:nvSpPr>
        <p:spPr/>
        <p:txBody>
          <a:bodyPr/>
          <a:lstStyle/>
          <a:p>
            <a:r>
              <a:rPr lang="en-CA" spc="-1" dirty="0">
                <a:latin typeface="Rajdhani"/>
              </a:rPr>
              <a:t>Online Account Best Practices</a:t>
            </a:r>
            <a:endParaRPr lang="en-US" dirty="0"/>
          </a:p>
        </p:txBody>
      </p:sp>
      <p:sp>
        <p:nvSpPr>
          <p:cNvPr id="3" name="Content Placeholder 2">
            <a:extLst>
              <a:ext uri="{FF2B5EF4-FFF2-40B4-BE49-F238E27FC236}">
                <a16:creationId xmlns:a16="http://schemas.microsoft.com/office/drawing/2014/main" id="{45A9381C-0622-4D7D-9F49-860D6F33E23E}"/>
              </a:ext>
            </a:extLst>
          </p:cNvPr>
          <p:cNvSpPr>
            <a:spLocks noGrp="1"/>
          </p:cNvSpPr>
          <p:nvPr>
            <p:ph idx="1"/>
          </p:nvPr>
        </p:nvSpPr>
        <p:spPr/>
        <p:txBody>
          <a:bodyPr/>
          <a:lstStyle/>
          <a:p>
            <a:pPr marL="308772" indent="-308124">
              <a:spcBef>
                <a:spcPts val="431"/>
              </a:spcBef>
              <a:buFont typeface="Wingdings" charset="2"/>
              <a:buChar char=""/>
            </a:pPr>
            <a:r>
              <a:rPr lang="en-CA" spc="-1" dirty="0">
                <a:latin typeface="Roboto Condensed"/>
                <a:ea typeface="Roboto Condensed"/>
              </a:rPr>
              <a:t>Delete unused accounts (when possible)</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Use the “assumed compromise” approach</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Use strong, unpredictable and unique passwords for each account</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Treat security questions/password hints as if they were passwords</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In the event of a compromise, modify password immediately</a:t>
            </a:r>
            <a:endParaRPr lang="en-CA" spc="-1" dirty="0">
              <a:latin typeface="Arial"/>
            </a:endParaRPr>
          </a:p>
          <a:p>
            <a:endParaRPr lang="en-US" dirty="0"/>
          </a:p>
        </p:txBody>
      </p:sp>
    </p:spTree>
    <p:extLst>
      <p:ext uri="{BB962C8B-B14F-4D97-AF65-F5344CB8AC3E}">
        <p14:creationId xmlns:p14="http://schemas.microsoft.com/office/powerpoint/2010/main" val="3138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en-CA" dirty="0"/>
              <a:t>Social Media Best Practices</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5802992" cy="3099798"/>
          </a:xfrm>
        </p:spPr>
        <p:txBody>
          <a:bodyPr>
            <a:normAutofit/>
          </a:bodyPr>
          <a:lstStyle/>
          <a:p>
            <a:r>
              <a:rPr lang="en-US" dirty="0"/>
              <a:t>Review and apply security and privacy options on your account</a:t>
            </a:r>
          </a:p>
          <a:p>
            <a:r>
              <a:rPr lang="en-US" dirty="0"/>
              <a:t>Use a unique password for every account</a:t>
            </a:r>
          </a:p>
          <a:p>
            <a:r>
              <a:rPr lang="en-US" dirty="0"/>
              <a:t>Be careful when accessing unknown website links or attachments</a:t>
            </a:r>
          </a:p>
          <a:p>
            <a:r>
              <a:rPr lang="en-US" dirty="0"/>
              <a:t>Be wary of potential misinformation, social engineering, and fraud</a:t>
            </a:r>
          </a:p>
          <a:p>
            <a:endParaRPr lang="en-US" dirty="0"/>
          </a:p>
          <a:p>
            <a:endParaRPr lang="en-CA" dirty="0"/>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155926"/>
            <a:ext cx="8869680" cy="558444"/>
          </a:xfrm>
        </p:spPr>
        <p:txBody>
          <a:bodyPr>
            <a:normAutofit/>
          </a:bodyPr>
          <a:lstStyle/>
          <a:p>
            <a:r>
              <a:rPr lang="fr-FR" i="0" dirty="0"/>
              <a:t>Reference: </a:t>
            </a:r>
            <a:r>
              <a:rPr lang="en-US" i="0" dirty="0">
                <a:hlinkClick r:id="rId3"/>
              </a:rPr>
              <a:t>Use of personal social media in the workplace (ITSAP.00.066), Canadian Centre for Cyber Security, March 2019.</a:t>
            </a:r>
            <a:r>
              <a:rPr lang="fr-FR" i="0" dirty="0"/>
              <a:t> </a:t>
            </a:r>
            <a:endParaRPr lang="en-CA" i="0" dirty="0"/>
          </a:p>
        </p:txBody>
      </p:sp>
      <p:pic>
        <p:nvPicPr>
          <p:cNvPr id="2050" name="Picture 2" descr="image">
            <a:extLst>
              <a:ext uri="{FF2B5EF4-FFF2-40B4-BE49-F238E27FC236}">
                <a16:creationId xmlns:a16="http://schemas.microsoft.com/office/drawing/2014/main" id="{E45E53F4-9E61-451B-AB5A-90CA0624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27601"/>
            <a:ext cx="3041923" cy="19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Presentation Outline</a:t>
            </a:r>
          </a:p>
        </p:txBody>
      </p:sp>
      <p:sp>
        <p:nvSpPr>
          <p:cNvPr id="5" name="Content Placeholder 4">
            <a:extLst>
              <a:ext uri="{FF2B5EF4-FFF2-40B4-BE49-F238E27FC236}">
                <a16:creationId xmlns:a16="http://schemas.microsoft.com/office/drawing/2014/main" id="{7375A0FE-C887-42BB-B1F7-5B656F3A833C}"/>
              </a:ext>
            </a:extLst>
          </p:cNvPr>
          <p:cNvSpPr>
            <a:spLocks noGrp="1"/>
          </p:cNvSpPr>
          <p:nvPr>
            <p:ph idx="1"/>
          </p:nvPr>
        </p:nvSpPr>
        <p:spPr/>
        <p:txBody>
          <a:bodyPr/>
          <a:lstStyle/>
          <a:p>
            <a:r>
              <a:rPr lang="en-CA" dirty="0"/>
              <a:t>Part 1 – Digital Identities and Online Compromise</a:t>
            </a:r>
          </a:p>
          <a:p>
            <a:r>
              <a:rPr lang="en-CA" dirty="0"/>
              <a:t>Part 2 – Digital Profiles, Fingerprints and Tech Giants</a:t>
            </a:r>
          </a:p>
          <a:p>
            <a:r>
              <a:rPr lang="en-CA" dirty="0"/>
              <a:t>Part 3 – Best Practices</a:t>
            </a:r>
          </a:p>
          <a:p>
            <a:r>
              <a:rPr lang="en-CA" dirty="0"/>
              <a:t>Part 4 – Case studies</a:t>
            </a:r>
          </a:p>
        </p:txBody>
      </p:sp>
    </p:spTree>
    <p:extLst>
      <p:ext uri="{BB962C8B-B14F-4D97-AF65-F5344CB8AC3E}">
        <p14:creationId xmlns:p14="http://schemas.microsoft.com/office/powerpoint/2010/main" val="7006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en-CA" dirty="0"/>
              <a:t>Social Media Best Practices (continued)</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8683312" cy="3423834"/>
          </a:xfrm>
        </p:spPr>
        <p:txBody>
          <a:bodyPr>
            <a:normAutofit fontScale="85000" lnSpcReduction="10000"/>
          </a:bodyPr>
          <a:lstStyle/>
          <a:p>
            <a:r>
              <a:rPr lang="en-US" dirty="0"/>
              <a:t>Be careful about what you share online; minimize your social media presence</a:t>
            </a:r>
          </a:p>
          <a:p>
            <a:r>
              <a:rPr lang="en-US" dirty="0"/>
              <a:t>Think before you link; know who you are connecting with </a:t>
            </a:r>
          </a:p>
          <a:p>
            <a:r>
              <a:rPr lang="en-US" dirty="0"/>
              <a:t>Personal information is valuable; it shouldn’t be given out freely</a:t>
            </a:r>
          </a:p>
          <a:p>
            <a:r>
              <a:rPr lang="en-CA" dirty="0"/>
              <a:t>Many apps and websites track a user's internet use and location</a:t>
            </a:r>
            <a:endParaRPr lang="en-US" dirty="0"/>
          </a:p>
          <a:p>
            <a:r>
              <a:rPr lang="en-US" dirty="0"/>
              <a:t>Information that is posted online can be around for a long time and can be copied and seen by anyone</a:t>
            </a:r>
          </a:p>
          <a:p>
            <a:r>
              <a:rPr lang="en-US" dirty="0"/>
              <a:t>Prior to posting, ask yourself:</a:t>
            </a:r>
          </a:p>
          <a:p>
            <a:pPr lvl="1"/>
            <a:r>
              <a:rPr lang="en-CA" dirty="0"/>
              <a:t>Is this how I want people to see me?</a:t>
            </a:r>
          </a:p>
          <a:p>
            <a:pPr lvl="1"/>
            <a:r>
              <a:rPr lang="en-CA" dirty="0"/>
              <a:t>Could somebody use this to hurt me if they wanted to?</a:t>
            </a:r>
          </a:p>
          <a:p>
            <a:pPr lvl="1"/>
            <a:r>
              <a:rPr lang="en-CA" dirty="0"/>
              <a:t>What’s the worst thing that could happen if I shared this?</a:t>
            </a:r>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011910"/>
            <a:ext cx="8869680" cy="702460"/>
          </a:xfrm>
        </p:spPr>
        <p:txBody>
          <a:bodyPr>
            <a:normAutofit/>
          </a:bodyPr>
          <a:lstStyle/>
          <a:p>
            <a:r>
              <a:rPr lang="en-CA" i="0" dirty="0"/>
              <a:t>Reference: </a:t>
            </a:r>
            <a:r>
              <a:rPr lang="en-US" i="0" baseline="0" dirty="0">
                <a:hlinkClick r:id="rId3"/>
              </a:rPr>
              <a:t>Digital Citizenship - Guide for Parents. Media Smarts. 2017.</a:t>
            </a:r>
            <a:endParaRPr lang="en-US" i="0" baseline="0" dirty="0"/>
          </a:p>
          <a:p>
            <a:r>
              <a:rPr lang="fr-FR" i="0" dirty="0"/>
              <a:t>Reference: </a:t>
            </a:r>
            <a:r>
              <a:rPr lang="en-US" i="0" dirty="0">
                <a:hlinkClick r:id="rId4"/>
              </a:rPr>
              <a:t>US DoD Identity Awareness, Protection and Management Guide. U.S. Department Of Defense. March 2021.</a:t>
            </a:r>
            <a:r>
              <a:rPr lang="fr-FR" i="0" baseline="0" dirty="0"/>
              <a:t>  </a:t>
            </a:r>
          </a:p>
        </p:txBody>
      </p:sp>
    </p:spTree>
    <p:extLst>
      <p:ext uri="{BB962C8B-B14F-4D97-AF65-F5344CB8AC3E}">
        <p14:creationId xmlns:p14="http://schemas.microsoft.com/office/powerpoint/2010/main" val="3255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Online Browsing Best Practices</a:t>
            </a:r>
          </a:p>
        </p:txBody>
      </p:sp>
      <p:sp>
        <p:nvSpPr>
          <p:cNvPr id="3" name="Content Placeholder 2"/>
          <p:cNvSpPr>
            <a:spLocks noGrp="1"/>
          </p:cNvSpPr>
          <p:nvPr>
            <p:ph idx="1"/>
          </p:nvPr>
        </p:nvSpPr>
        <p:spPr>
          <a:xfrm>
            <a:off x="137160" y="768096"/>
            <a:ext cx="5875000" cy="3423834"/>
          </a:xfrm>
        </p:spPr>
        <p:txBody>
          <a:bodyPr>
            <a:normAutofit/>
          </a:bodyPr>
          <a:lstStyle/>
          <a:p>
            <a:pPr marL="308772" indent="-308124">
              <a:spcBef>
                <a:spcPts val="431"/>
              </a:spcBef>
              <a:buFont typeface="Wingdings" charset="2"/>
              <a:buChar char=""/>
            </a:pPr>
            <a:r>
              <a:rPr lang="en-CA" spc="-1" dirty="0">
                <a:latin typeface="Roboto Condensed"/>
                <a:ea typeface="Roboto Condensed"/>
              </a:rPr>
              <a:t>Keep your browser up-to-date</a:t>
            </a:r>
          </a:p>
          <a:p>
            <a:pPr marL="308772" indent="-308124">
              <a:spcBef>
                <a:spcPts val="431"/>
              </a:spcBef>
              <a:buFont typeface="Wingdings" charset="2"/>
              <a:buChar char=""/>
            </a:pPr>
            <a:r>
              <a:rPr lang="en-CA" spc="-1" dirty="0">
                <a:latin typeface="Roboto Condensed"/>
                <a:ea typeface="Roboto Condensed"/>
              </a:rPr>
              <a:t>Find a tutorial on </a:t>
            </a:r>
            <a:r>
              <a:rPr lang="en-US" spc="-1" dirty="0">
                <a:latin typeface="Roboto Condensed"/>
                <a:ea typeface="Roboto Condensed"/>
              </a:rPr>
              <a:t>adjusting the permissions, privacy settings and security settings</a:t>
            </a:r>
            <a:r>
              <a:rPr lang="en-CA" spc="-1" dirty="0">
                <a:latin typeface="Roboto Condensed"/>
                <a:ea typeface="Roboto Condensed"/>
              </a:rPr>
              <a:t> of your browser, apps and online services</a:t>
            </a:r>
          </a:p>
          <a:p>
            <a:pPr marL="308772" indent="-308124">
              <a:spcBef>
                <a:spcPts val="431"/>
              </a:spcBef>
              <a:buFont typeface="Wingdings" charset="2"/>
              <a:buChar char=""/>
            </a:pPr>
            <a:r>
              <a:rPr lang="en-US" dirty="0"/>
              <a:t>Turn off the ‘Remember Me’ feature on websites and disable autofill</a:t>
            </a:r>
          </a:p>
          <a:p>
            <a:pPr marL="308772" indent="-308124">
              <a:spcBef>
                <a:spcPts val="431"/>
              </a:spcBef>
              <a:buFont typeface="Wingdings" charset="2"/>
              <a:buChar char=""/>
            </a:pPr>
            <a:r>
              <a:rPr lang="en-CA" spc="-1" dirty="0">
                <a:latin typeface="Roboto Condensed"/>
                <a:ea typeface="Roboto Condensed"/>
              </a:rPr>
              <a:t>Delete unused accounts (when possible)</a:t>
            </a:r>
            <a:endParaRPr lang="en-CA" spc="-1" dirty="0">
              <a:latin typeface="Arial"/>
            </a:endParaRPr>
          </a:p>
          <a:p>
            <a:pPr marL="308772" indent="-308124">
              <a:spcBef>
                <a:spcPts val="431"/>
              </a:spcBef>
              <a:buFont typeface="Wingdings" charset="2"/>
              <a:buChar char=""/>
            </a:pPr>
            <a:endParaRPr lang="en-CA" dirty="0"/>
          </a:p>
          <a:p>
            <a:pPr marL="308772" indent="-308124">
              <a:spcBef>
                <a:spcPts val="431"/>
              </a:spcBef>
              <a:buFont typeface="Wingdings" charset="2"/>
              <a:buChar char=""/>
            </a:pPr>
            <a:endParaRPr lang="en-CA" spc="-1" dirty="0">
              <a:latin typeface="Arial"/>
            </a:endParaRPr>
          </a:p>
        </p:txBody>
      </p:sp>
      <p:sp>
        <p:nvSpPr>
          <p:cNvPr id="4" name="Text Placeholder 3">
            <a:extLst>
              <a:ext uri="{FF2B5EF4-FFF2-40B4-BE49-F238E27FC236}">
                <a16:creationId xmlns:a16="http://schemas.microsoft.com/office/drawing/2014/main" id="{BA531069-ED09-4F70-9D77-0321E0A466BC}"/>
              </a:ext>
            </a:extLst>
          </p:cNvPr>
          <p:cNvSpPr>
            <a:spLocks noGrp="1"/>
          </p:cNvSpPr>
          <p:nvPr>
            <p:ph type="body" sz="quarter" idx="10"/>
          </p:nvPr>
        </p:nvSpPr>
        <p:spPr/>
        <p:txBody>
          <a:bodyPr/>
          <a:lstStyle/>
          <a:p>
            <a:r>
              <a:rPr lang="en-CA" i="0" dirty="0"/>
              <a:t>Reference: </a:t>
            </a:r>
            <a:r>
              <a:rPr lang="en-US" i="0" dirty="0">
                <a:hlinkClick r:id="rId3"/>
              </a:rPr>
              <a:t>Securing Your Web Browser. Cybersecurity &amp; Infrastructure Security Agency. September 8, 2015.</a:t>
            </a:r>
            <a:endParaRPr lang="en-CA" i="0" dirty="0"/>
          </a:p>
          <a:p>
            <a:r>
              <a:rPr lang="en-CA" i="0" dirty="0"/>
              <a:t>Reference: </a:t>
            </a:r>
            <a:r>
              <a:rPr lang="en-US" i="0" dirty="0">
                <a:hlinkClick r:id="rId4"/>
              </a:rPr>
              <a:t>Just delete me. Background Checks.</a:t>
            </a:r>
            <a:r>
              <a:rPr lang="en-CA" i="0" dirty="0"/>
              <a:t> </a:t>
            </a:r>
          </a:p>
        </p:txBody>
      </p:sp>
      <p:pic>
        <p:nvPicPr>
          <p:cNvPr id="1026" name="Picture 2" descr="image">
            <a:extLst>
              <a:ext uri="{FF2B5EF4-FFF2-40B4-BE49-F238E27FC236}">
                <a16:creationId xmlns:a16="http://schemas.microsoft.com/office/drawing/2014/main" id="{86380048-BD3E-45E2-BA6B-262AB90B3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73" y="803671"/>
            <a:ext cx="22479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Privacy Enhancing Technologies</a:t>
            </a:r>
          </a:p>
        </p:txBody>
      </p:sp>
      <p:sp>
        <p:nvSpPr>
          <p:cNvPr id="3" name="Content Placeholder 2"/>
          <p:cNvSpPr>
            <a:spLocks noGrp="1"/>
          </p:cNvSpPr>
          <p:nvPr>
            <p:ph idx="1"/>
          </p:nvPr>
        </p:nvSpPr>
        <p:spPr/>
        <p:txBody>
          <a:bodyPr>
            <a:normAutofit fontScale="92500"/>
          </a:bodyPr>
          <a:lstStyle/>
          <a:p>
            <a:pPr marL="308772" indent="-308124">
              <a:spcBef>
                <a:spcPts val="431"/>
              </a:spcBef>
              <a:buFont typeface="Wingdings" charset="2"/>
              <a:buChar char=""/>
            </a:pPr>
            <a:r>
              <a:rPr lang="en-CA" dirty="0"/>
              <a:t>Privacy Enhancing Technologies (PETs) can help users minimize the data collected about them, understand how their information is used and where it goes, increase their anonymity and better control their personal information</a:t>
            </a:r>
          </a:p>
          <a:p>
            <a:pPr marL="308772" indent="-308124">
              <a:spcBef>
                <a:spcPts val="431"/>
              </a:spcBef>
              <a:buFont typeface="Wingdings" charset="2"/>
              <a:buChar char=""/>
            </a:pPr>
            <a:r>
              <a:rPr lang="en-CA" dirty="0"/>
              <a:t>Some examples include:</a:t>
            </a:r>
          </a:p>
          <a:p>
            <a:pPr lvl="1"/>
            <a:r>
              <a:rPr lang="en-CA" dirty="0"/>
              <a:t>ad blockers and tracker blockers which can analyze and block cookies and scripts that may collect information about your browsing</a:t>
            </a:r>
          </a:p>
          <a:p>
            <a:pPr lvl="1"/>
            <a:r>
              <a:rPr lang="en-CA" dirty="0"/>
              <a:t>privacy-focused browsers and search engines that may limit tracking and provide more security and privacy features</a:t>
            </a:r>
          </a:p>
          <a:p>
            <a:pPr lvl="1"/>
            <a:r>
              <a:rPr lang="en-CA" dirty="0"/>
              <a:t>“privacy” mode and “do-not-track” features in a browser that may limit how much information it collects and stores</a:t>
            </a:r>
          </a:p>
          <a:p>
            <a:pPr lvl="1"/>
            <a:r>
              <a:rPr lang="en-US" dirty="0"/>
              <a:t>Virtual Private Networks (VPNs) which encrypt data you send and receive online</a:t>
            </a:r>
          </a:p>
          <a:p>
            <a:pPr marL="308772" indent="-308124">
              <a:spcBef>
                <a:spcPts val="431"/>
              </a:spcBef>
              <a:buFont typeface="Wingdings" charset="2"/>
              <a:buChar char=""/>
            </a:pPr>
            <a:endParaRPr lang="en-CA" dirty="0"/>
          </a:p>
          <a:p>
            <a:pPr marL="308772" indent="-308124">
              <a:spcBef>
                <a:spcPts val="431"/>
              </a:spcBef>
              <a:buFont typeface="Wingdings" charset="2"/>
              <a:buChar char=""/>
            </a:pPr>
            <a:endParaRPr lang="en-CA" spc="-1" dirty="0">
              <a:latin typeface="Arial"/>
            </a:endParaRPr>
          </a:p>
        </p:txBody>
      </p:sp>
    </p:spTree>
    <p:extLst>
      <p:ext uri="{BB962C8B-B14F-4D97-AF65-F5344CB8AC3E}">
        <p14:creationId xmlns:p14="http://schemas.microsoft.com/office/powerpoint/2010/main" val="14193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73D3-1EC2-46CF-8955-86891D6AFF54}"/>
              </a:ext>
            </a:extLst>
          </p:cNvPr>
          <p:cNvSpPr>
            <a:spLocks noGrp="1"/>
          </p:cNvSpPr>
          <p:nvPr>
            <p:ph type="title"/>
          </p:nvPr>
        </p:nvSpPr>
        <p:spPr/>
        <p:txBody>
          <a:bodyPr/>
          <a:lstStyle/>
          <a:p>
            <a:r>
              <a:rPr lang="en-US" dirty="0"/>
              <a:t>CIRA Canadian Shield</a:t>
            </a:r>
          </a:p>
        </p:txBody>
      </p:sp>
      <p:sp>
        <p:nvSpPr>
          <p:cNvPr id="3" name="Content Placeholder 2">
            <a:extLst>
              <a:ext uri="{FF2B5EF4-FFF2-40B4-BE49-F238E27FC236}">
                <a16:creationId xmlns:a16="http://schemas.microsoft.com/office/drawing/2014/main" id="{41F4F9EC-CDEF-4BAB-84E8-6F20CA2A8D8F}"/>
              </a:ext>
            </a:extLst>
          </p:cNvPr>
          <p:cNvSpPr>
            <a:spLocks noGrp="1"/>
          </p:cNvSpPr>
          <p:nvPr>
            <p:ph idx="1"/>
          </p:nvPr>
        </p:nvSpPr>
        <p:spPr/>
        <p:txBody>
          <a:bodyPr/>
          <a:lstStyle/>
          <a:p>
            <a:r>
              <a:rPr lang="en-US" dirty="0"/>
              <a:t>CIRA Canadian Shield is a public DNS resolver</a:t>
            </a:r>
          </a:p>
          <a:p>
            <a:r>
              <a:rPr lang="en-US" dirty="0"/>
              <a:t>When resolving, it checks to see if the site is malicious based on threat intelligence</a:t>
            </a:r>
          </a:p>
          <a:p>
            <a:r>
              <a:rPr lang="en-US" dirty="0"/>
              <a:t>It blocks known online scam sites in addition to malware and phishing, and sites with a high likelihood of being fraudulent</a:t>
            </a:r>
          </a:p>
          <a:p>
            <a:r>
              <a:rPr lang="en-CA" dirty="0"/>
              <a:t>Available as a router configuration, device configuration, mobile app and browser extensions</a:t>
            </a:r>
          </a:p>
          <a:p>
            <a:endParaRPr lang="en-US" dirty="0"/>
          </a:p>
        </p:txBody>
      </p:sp>
      <p:sp>
        <p:nvSpPr>
          <p:cNvPr id="6" name="Text Placeholder 5">
            <a:extLst>
              <a:ext uri="{FF2B5EF4-FFF2-40B4-BE49-F238E27FC236}">
                <a16:creationId xmlns:a16="http://schemas.microsoft.com/office/drawing/2014/main" id="{26446B50-E248-4E3D-A0D0-DE03AA9DF230}"/>
              </a:ext>
            </a:extLst>
          </p:cNvPr>
          <p:cNvSpPr>
            <a:spLocks noGrp="1"/>
          </p:cNvSpPr>
          <p:nvPr>
            <p:ph type="body" sz="quarter" idx="10"/>
          </p:nvPr>
        </p:nvSpPr>
        <p:spPr/>
        <p:txBody>
          <a:bodyPr/>
          <a:lstStyle/>
          <a:p>
            <a:r>
              <a:rPr lang="en-US" sz="1400" i="0" dirty="0"/>
              <a:t>Reference: </a:t>
            </a:r>
            <a:r>
              <a:rPr lang="en-US" sz="1400" i="0" dirty="0">
                <a:hlinkClick r:id="rId3"/>
              </a:rPr>
              <a:t>CIRA Canadian Shield</a:t>
            </a:r>
            <a:endParaRPr lang="en-US" sz="1400" i="0" dirty="0"/>
          </a:p>
        </p:txBody>
      </p:sp>
      <p:grpSp>
        <p:nvGrpSpPr>
          <p:cNvPr id="8" name="Group 7">
            <a:extLst>
              <a:ext uri="{FF2B5EF4-FFF2-40B4-BE49-F238E27FC236}">
                <a16:creationId xmlns:a16="http://schemas.microsoft.com/office/drawing/2014/main" id="{DE7965CD-1E75-4A06-BBE4-63783DC7BA30}"/>
              </a:ext>
            </a:extLst>
          </p:cNvPr>
          <p:cNvGrpSpPr/>
          <p:nvPr/>
        </p:nvGrpSpPr>
        <p:grpSpPr>
          <a:xfrm>
            <a:off x="3779912" y="3445038"/>
            <a:ext cx="4297427" cy="1008112"/>
            <a:chOff x="1619672" y="3183818"/>
            <a:chExt cx="4297427" cy="1008112"/>
          </a:xfrm>
        </p:grpSpPr>
        <p:pic>
          <p:nvPicPr>
            <p:cNvPr id="7" name="Picture 6" descr="A picture containing icon&#10;&#10;Description automatically generated">
              <a:extLst>
                <a:ext uri="{FF2B5EF4-FFF2-40B4-BE49-F238E27FC236}">
                  <a16:creationId xmlns:a16="http://schemas.microsoft.com/office/drawing/2014/main" id="{D52410AD-816A-4001-9F72-497C3ACB9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003" y="3446418"/>
              <a:ext cx="1509096" cy="482911"/>
            </a:xfrm>
            <a:prstGeom prst="rect">
              <a:avLst/>
            </a:prstGeom>
          </p:spPr>
        </p:pic>
        <p:pic>
          <p:nvPicPr>
            <p:cNvPr id="5" name="Picture 4">
              <a:extLst>
                <a:ext uri="{FF2B5EF4-FFF2-40B4-BE49-F238E27FC236}">
                  <a16:creationId xmlns:a16="http://schemas.microsoft.com/office/drawing/2014/main" id="{B871D4FF-E3D1-4209-9342-A930EB027095}"/>
                </a:ext>
              </a:extLst>
            </p:cNvPr>
            <p:cNvPicPr>
              <a:picLocks noChangeAspect="1"/>
            </p:cNvPicPr>
            <p:nvPr/>
          </p:nvPicPr>
          <p:blipFill rotWithShape="1">
            <a:blip r:embed="rId5"/>
            <a:srcRect l="35038" t="15440" r="35825" b="64400"/>
            <a:stretch/>
          </p:blipFill>
          <p:spPr>
            <a:xfrm>
              <a:off x="1619672" y="3183818"/>
              <a:ext cx="2664296" cy="1008112"/>
            </a:xfrm>
            <a:prstGeom prst="rect">
              <a:avLst/>
            </a:prstGeom>
          </p:spPr>
        </p:pic>
      </p:grpSp>
    </p:spTree>
    <p:extLst>
      <p:ext uri="{BB962C8B-B14F-4D97-AF65-F5344CB8AC3E}">
        <p14:creationId xmlns:p14="http://schemas.microsoft.com/office/powerpoint/2010/main" val="262065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4 – Case Studies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a:spcBef>
                <a:spcPts val="431"/>
              </a:spcBef>
            </a:pPr>
            <a:r>
              <a:rPr lang="en-CA" spc="-1" dirty="0">
                <a:latin typeface="Roboto Condensed"/>
                <a:ea typeface="Roboto Condensed"/>
              </a:rPr>
              <a:t>Facial Recognition</a:t>
            </a:r>
          </a:p>
          <a:p>
            <a:pPr>
              <a:spcBef>
                <a:spcPts val="431"/>
              </a:spcBef>
            </a:pPr>
            <a:r>
              <a:rPr lang="en-CA" spc="-1" dirty="0">
                <a:latin typeface="Roboto Condensed"/>
                <a:ea typeface="Roboto Condensed"/>
              </a:rPr>
              <a:t>Cell Phone Tracking</a:t>
            </a:r>
          </a:p>
          <a:p>
            <a:pPr>
              <a:spcBef>
                <a:spcPts val="431"/>
              </a:spcBef>
            </a:pPr>
            <a:r>
              <a:rPr lang="en-CA" spc="-1" dirty="0">
                <a:latin typeface="Roboto Condensed"/>
                <a:ea typeface="Roboto Condensed"/>
              </a:rPr>
              <a:t>Location Tracking</a:t>
            </a:r>
            <a:endParaRPr lang="en-CA" spc="-1" dirty="0">
              <a:latin typeface="Arial"/>
            </a:endParaRPr>
          </a:p>
        </p:txBody>
      </p:sp>
    </p:spTree>
    <p:extLst>
      <p:ext uri="{BB962C8B-B14F-4D97-AF65-F5344CB8AC3E}">
        <p14:creationId xmlns:p14="http://schemas.microsoft.com/office/powerpoint/2010/main" val="26397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C025-1D34-40AE-9902-1754EFA22B95}"/>
              </a:ext>
            </a:extLst>
          </p:cNvPr>
          <p:cNvPicPr>
            <a:picLocks noChangeAspect="1"/>
          </p:cNvPicPr>
          <p:nvPr/>
        </p:nvPicPr>
        <p:blipFill rotWithShape="1">
          <a:blip r:embed="rId3"/>
          <a:srcRect t="9401" r="5113" b="17800"/>
          <a:stretch/>
        </p:blipFill>
        <p:spPr>
          <a:xfrm>
            <a:off x="457200" y="857960"/>
            <a:ext cx="7808810" cy="3369974"/>
          </a:xfrm>
          <a:prstGeom prst="rect">
            <a:avLst/>
          </a:prstGeom>
        </p:spPr>
      </p:pic>
      <p:sp>
        <p:nvSpPr>
          <p:cNvPr id="4" name="Title 3">
            <a:extLst>
              <a:ext uri="{FF2B5EF4-FFF2-40B4-BE49-F238E27FC236}">
                <a16:creationId xmlns:a16="http://schemas.microsoft.com/office/drawing/2014/main" id="{07F7589B-AA30-4809-8B44-570A14E285B9}"/>
              </a:ext>
            </a:extLst>
          </p:cNvPr>
          <p:cNvSpPr>
            <a:spLocks noGrp="1"/>
          </p:cNvSpPr>
          <p:nvPr>
            <p:ph type="title"/>
          </p:nvPr>
        </p:nvSpPr>
        <p:spPr/>
        <p:txBody>
          <a:bodyPr/>
          <a:lstStyle/>
          <a:p>
            <a:r>
              <a:rPr lang="en-US" dirty="0"/>
              <a:t>Case Study: Facial Recognition</a:t>
            </a:r>
          </a:p>
        </p:txBody>
      </p:sp>
      <p:sp>
        <p:nvSpPr>
          <p:cNvPr id="5" name="Text Placeholder 4">
            <a:extLst>
              <a:ext uri="{FF2B5EF4-FFF2-40B4-BE49-F238E27FC236}">
                <a16:creationId xmlns:a16="http://schemas.microsoft.com/office/drawing/2014/main" id="{26FF2F84-C782-45DD-ABDF-615332E0F511}"/>
              </a:ext>
            </a:extLst>
          </p:cNvPr>
          <p:cNvSpPr>
            <a:spLocks noGrp="1"/>
          </p:cNvSpPr>
          <p:nvPr>
            <p:ph type="body" sz="quarter" idx="10"/>
          </p:nvPr>
        </p:nvSpPr>
        <p:spPr/>
        <p:txBody>
          <a:bodyPr/>
          <a:lstStyle/>
          <a:p>
            <a:r>
              <a:rPr lang="en-US" sz="1260" dirty="0"/>
              <a:t>Source: </a:t>
            </a:r>
            <a:r>
              <a:rPr lang="en-US" sz="1260" dirty="0">
                <a:hlinkClick r:id="rId4"/>
              </a:rPr>
              <a:t>https://www.cnn.com/videos/business/2020/02/10/clearview-ai-facial-recognition-orig.cnn-business</a:t>
            </a:r>
            <a:r>
              <a:rPr lang="en-US" sz="1260" dirty="0"/>
              <a:t> </a:t>
            </a:r>
          </a:p>
        </p:txBody>
      </p:sp>
    </p:spTree>
    <p:extLst>
      <p:ext uri="{BB962C8B-B14F-4D97-AF65-F5344CB8AC3E}">
        <p14:creationId xmlns:p14="http://schemas.microsoft.com/office/powerpoint/2010/main" val="386176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Tech-Enabled Surveillance</a:t>
            </a:r>
            <a:endParaRPr lang="en-CA" dirty="0"/>
          </a:p>
        </p:txBody>
      </p:sp>
      <p:sp>
        <p:nvSpPr>
          <p:cNvPr id="7" name="Content Placeholder 6">
            <a:extLst>
              <a:ext uri="{FF2B5EF4-FFF2-40B4-BE49-F238E27FC236}">
                <a16:creationId xmlns:a16="http://schemas.microsoft.com/office/drawing/2014/main" id="{6662070D-B439-4BE6-8B2E-94613C3C6F0F}"/>
              </a:ext>
            </a:extLst>
          </p:cNvPr>
          <p:cNvSpPr>
            <a:spLocks noGrp="1"/>
          </p:cNvSpPr>
          <p:nvPr>
            <p:ph idx="1"/>
          </p:nvPr>
        </p:nvSpPr>
        <p:spPr/>
        <p:txBody>
          <a:bodyPr>
            <a:normAutofit lnSpcReduction="10000"/>
          </a:bodyPr>
          <a:lstStyle/>
          <a:p>
            <a:r>
              <a:rPr lang="en-US" dirty="0"/>
              <a:t>Dozens of schools in the US are monitoring students electronically</a:t>
            </a:r>
          </a:p>
          <a:p>
            <a:r>
              <a:rPr lang="en-US" dirty="0"/>
              <a:t>Bluetooth beacons track attendance in classrooms</a:t>
            </a:r>
          </a:p>
          <a:p>
            <a:r>
              <a:rPr lang="en-US" dirty="0"/>
              <a:t>Wi-Fi tracks students across campus</a:t>
            </a:r>
          </a:p>
          <a:p>
            <a:r>
              <a:rPr lang="en-US" dirty="0"/>
              <a:t>Multiple behavior indicators are tracked:</a:t>
            </a:r>
          </a:p>
          <a:p>
            <a:pPr lvl="1"/>
            <a:r>
              <a:rPr lang="en-US" dirty="0"/>
              <a:t>Time in dorm room</a:t>
            </a:r>
          </a:p>
          <a:p>
            <a:pPr lvl="1"/>
            <a:r>
              <a:rPr lang="en-US" dirty="0"/>
              <a:t>Sleeping and eating patterns</a:t>
            </a:r>
          </a:p>
          <a:p>
            <a:pPr lvl="1"/>
            <a:r>
              <a:rPr lang="en-US" dirty="0"/>
              <a:t>Physical activities</a:t>
            </a:r>
          </a:p>
          <a:p>
            <a:pPr lvl="1"/>
            <a:r>
              <a:rPr lang="en-US" dirty="0"/>
              <a:t>Social interactions</a:t>
            </a:r>
          </a:p>
          <a:p>
            <a:r>
              <a:rPr lang="en-US" dirty="0"/>
              <a:t>Students that do not opt-in are penalized</a:t>
            </a:r>
          </a:p>
        </p:txBody>
      </p:sp>
      <p:sp>
        <p:nvSpPr>
          <p:cNvPr id="9" name="Text Placeholder 8">
            <a:extLst>
              <a:ext uri="{FF2B5EF4-FFF2-40B4-BE49-F238E27FC236}">
                <a16:creationId xmlns:a16="http://schemas.microsoft.com/office/drawing/2014/main" id="{CD0BDBAD-DDF1-477C-B0B1-9A847A5F58BA}"/>
              </a:ext>
            </a:extLst>
          </p:cNvPr>
          <p:cNvSpPr>
            <a:spLocks noGrp="1"/>
          </p:cNvSpPr>
          <p:nvPr>
            <p:ph type="body" sz="quarter" idx="10"/>
          </p:nvPr>
        </p:nvSpPr>
        <p:spPr/>
        <p:txBody>
          <a:bodyPr/>
          <a:lstStyle/>
          <a:p>
            <a:r>
              <a:rPr lang="fr-CA" dirty="0"/>
              <a:t>Source: </a:t>
            </a:r>
            <a:r>
              <a:rPr lang="fr-CA" dirty="0">
                <a:hlinkClick r:id="rId3"/>
              </a:rPr>
              <a:t>https://www.washingtonpost.com/technology/2019/12/24/colleges-are-turning-students-phones-into-surveillance-machines-tracking-locations-hundreds-thousands/</a:t>
            </a:r>
            <a:r>
              <a:rPr lang="fr-CA" dirty="0"/>
              <a:t> </a:t>
            </a:r>
            <a:endParaRPr lang="en-US" dirty="0"/>
          </a:p>
        </p:txBody>
      </p:sp>
      <p:pic>
        <p:nvPicPr>
          <p:cNvPr id="6" name="Picture 5">
            <a:extLst>
              <a:ext uri="{FF2B5EF4-FFF2-40B4-BE49-F238E27FC236}">
                <a16:creationId xmlns:a16="http://schemas.microsoft.com/office/drawing/2014/main" id="{C21AAC81-1319-4197-997F-EE5F44A24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779662"/>
            <a:ext cx="3171926" cy="2116269"/>
          </a:xfrm>
          <a:prstGeom prst="rect">
            <a:avLst/>
          </a:prstGeom>
        </p:spPr>
      </p:pic>
    </p:spTree>
    <p:extLst>
      <p:ext uri="{BB962C8B-B14F-4D97-AF65-F5344CB8AC3E}">
        <p14:creationId xmlns:p14="http://schemas.microsoft.com/office/powerpoint/2010/main" val="227841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BFC-5115-4EA3-B535-7D66966C3260}"/>
              </a:ext>
            </a:extLst>
          </p:cNvPr>
          <p:cNvSpPr>
            <a:spLocks noGrp="1"/>
          </p:cNvSpPr>
          <p:nvPr>
            <p:ph type="title"/>
          </p:nvPr>
        </p:nvSpPr>
        <p:spPr/>
        <p:txBody>
          <a:bodyPr/>
          <a:lstStyle/>
          <a:p>
            <a:r>
              <a:rPr lang="en-US" dirty="0"/>
              <a:t>Case Studies: Location Tracking</a:t>
            </a:r>
          </a:p>
        </p:txBody>
      </p:sp>
      <p:sp>
        <p:nvSpPr>
          <p:cNvPr id="6" name="Text Placeholder 5">
            <a:extLst>
              <a:ext uri="{FF2B5EF4-FFF2-40B4-BE49-F238E27FC236}">
                <a16:creationId xmlns:a16="http://schemas.microsoft.com/office/drawing/2014/main" id="{40CA38E5-AFC3-45AD-B5FF-FF8ABA93BF17}"/>
              </a:ext>
            </a:extLst>
          </p:cNvPr>
          <p:cNvSpPr>
            <a:spLocks noGrp="1"/>
          </p:cNvSpPr>
          <p:nvPr>
            <p:ph type="body" sz="quarter" idx="10"/>
          </p:nvPr>
        </p:nvSpPr>
        <p:spPr/>
        <p:txBody>
          <a:bodyPr/>
          <a:lstStyle/>
          <a:p>
            <a:r>
              <a:rPr lang="en-US" dirty="0"/>
              <a:t>Source: </a:t>
            </a:r>
            <a:r>
              <a:rPr lang="en-US" dirty="0">
                <a:hlinkClick r:id="rId3"/>
              </a:rPr>
              <a:t>https://www.bbc.com/news/technology-42853072</a:t>
            </a:r>
            <a:r>
              <a:rPr lang="en-US" dirty="0"/>
              <a:t> </a:t>
            </a:r>
          </a:p>
          <a:p>
            <a:r>
              <a:rPr lang="en-US" dirty="0"/>
              <a:t>Source: </a:t>
            </a:r>
            <a:r>
              <a:rPr lang="en-US" dirty="0">
                <a:hlinkClick r:id="rId4"/>
              </a:rPr>
              <a:t>https://www.cnn.com/2020/04/04/tech/location-tracking-florida-coronavirus/index.html</a:t>
            </a:r>
            <a:r>
              <a:rPr lang="en-US" dirty="0"/>
              <a:t> </a:t>
            </a:r>
          </a:p>
        </p:txBody>
      </p:sp>
      <p:pic>
        <p:nvPicPr>
          <p:cNvPr id="5" name="Picture 4">
            <a:extLst>
              <a:ext uri="{FF2B5EF4-FFF2-40B4-BE49-F238E27FC236}">
                <a16:creationId xmlns:a16="http://schemas.microsoft.com/office/drawing/2014/main" id="{45B1BA2A-506A-4BF2-B236-F010DE61A6C5}"/>
              </a:ext>
            </a:extLst>
          </p:cNvPr>
          <p:cNvPicPr>
            <a:picLocks noChangeAspect="1"/>
          </p:cNvPicPr>
          <p:nvPr/>
        </p:nvPicPr>
        <p:blipFill>
          <a:blip r:embed="rId5"/>
          <a:stretch>
            <a:fillRect/>
          </a:stretch>
        </p:blipFill>
        <p:spPr>
          <a:xfrm>
            <a:off x="4716016" y="658835"/>
            <a:ext cx="4229635" cy="3496051"/>
          </a:xfrm>
          <a:prstGeom prst="rect">
            <a:avLst/>
          </a:prstGeom>
        </p:spPr>
      </p:pic>
      <p:pic>
        <p:nvPicPr>
          <p:cNvPr id="10" name="Picture 9">
            <a:extLst>
              <a:ext uri="{FF2B5EF4-FFF2-40B4-BE49-F238E27FC236}">
                <a16:creationId xmlns:a16="http://schemas.microsoft.com/office/drawing/2014/main" id="{2625B9FE-B569-4976-A10B-64212209CF5D}"/>
              </a:ext>
            </a:extLst>
          </p:cNvPr>
          <p:cNvPicPr>
            <a:picLocks noChangeAspect="1"/>
          </p:cNvPicPr>
          <p:nvPr/>
        </p:nvPicPr>
        <p:blipFill>
          <a:blip r:embed="rId6"/>
          <a:stretch>
            <a:fillRect/>
          </a:stretch>
        </p:blipFill>
        <p:spPr>
          <a:xfrm>
            <a:off x="755575" y="658835"/>
            <a:ext cx="3033893" cy="3496051"/>
          </a:xfrm>
          <a:prstGeom prst="rect">
            <a:avLst/>
          </a:prstGeom>
        </p:spPr>
      </p:pic>
    </p:spTree>
    <p:extLst>
      <p:ext uri="{BB962C8B-B14F-4D97-AF65-F5344CB8AC3E}">
        <p14:creationId xmlns:p14="http://schemas.microsoft.com/office/powerpoint/2010/main" val="30915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BAC-21B9-45B9-8509-D685D4A766A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A922B27-2922-4460-B078-B1D76A69D2A9}"/>
              </a:ext>
            </a:extLst>
          </p:cNvPr>
          <p:cNvSpPr>
            <a:spLocks noGrp="1"/>
          </p:cNvSpPr>
          <p:nvPr>
            <p:ph idx="1"/>
          </p:nvPr>
        </p:nvSpPr>
        <p:spPr/>
        <p:txBody>
          <a:bodyPr/>
          <a:lstStyle/>
          <a:p>
            <a:pPr marL="0" indent="0">
              <a:buNone/>
            </a:pPr>
            <a:r>
              <a:rPr lang="en-CA" dirty="0"/>
              <a:t>Summary:</a:t>
            </a:r>
          </a:p>
          <a:p>
            <a:r>
              <a:rPr lang="en-CA" dirty="0"/>
              <a:t>Digital Identities and Online Compromise</a:t>
            </a:r>
          </a:p>
          <a:p>
            <a:r>
              <a:rPr lang="en-CA" dirty="0"/>
              <a:t>Digital Profiles, Fingerprints and Tech Giants</a:t>
            </a:r>
          </a:p>
          <a:p>
            <a:r>
              <a:rPr lang="en-CA" dirty="0"/>
              <a:t>Best Practices</a:t>
            </a:r>
          </a:p>
          <a:p>
            <a:r>
              <a:rPr lang="en-CA" dirty="0"/>
              <a:t>Case studies</a:t>
            </a:r>
          </a:p>
        </p:txBody>
      </p:sp>
    </p:spTree>
    <p:extLst>
      <p:ext uri="{BB962C8B-B14F-4D97-AF65-F5344CB8AC3E}">
        <p14:creationId xmlns:p14="http://schemas.microsoft.com/office/powerpoint/2010/main" val="39578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Questions</a:t>
            </a:r>
          </a:p>
        </p:txBody>
      </p:sp>
      <p:grpSp>
        <p:nvGrpSpPr>
          <p:cNvPr id="5" name="Group 4">
            <a:extLst>
              <a:ext uri="{FF2B5EF4-FFF2-40B4-BE49-F238E27FC236}">
                <a16:creationId xmlns:a16="http://schemas.microsoft.com/office/drawing/2014/main" id="{1AA084C9-289C-4EB0-B1B8-450DED8EE542}"/>
              </a:ext>
            </a:extLst>
          </p:cNvPr>
          <p:cNvGrpSpPr/>
          <p:nvPr/>
        </p:nvGrpSpPr>
        <p:grpSpPr>
          <a:xfrm>
            <a:off x="2760667" y="1285875"/>
            <a:ext cx="3622665" cy="2571750"/>
            <a:chOff x="2702768" y="998257"/>
            <a:chExt cx="3622665" cy="2571750"/>
          </a:xfrm>
        </p:grpSpPr>
        <p:pic>
          <p:nvPicPr>
            <p:cNvPr id="3" name="Picture 2" descr="A picture containing shape&#10;&#10;Description automatically generated">
              <a:extLst>
                <a:ext uri="{FF2B5EF4-FFF2-40B4-BE49-F238E27FC236}">
                  <a16:creationId xmlns:a16="http://schemas.microsoft.com/office/drawing/2014/main" id="{1120B4ED-0097-4F80-9318-2FC4B3A8A5F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77458">
              <a:off x="3753683" y="998257"/>
              <a:ext cx="2571750" cy="25717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6CF07CC-B19E-439F-B766-833E9DF2457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45457">
              <a:off x="2702768" y="1423012"/>
              <a:ext cx="1722241" cy="172224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86E37AA-9A43-4308-BCA0-6B5DE04EA42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83667">
              <a:off x="3786690" y="1960112"/>
              <a:ext cx="1223275" cy="1223275"/>
            </a:xfrm>
            <a:prstGeom prst="rect">
              <a:avLst/>
            </a:prstGeom>
          </p:spPr>
        </p:pic>
      </p:grpSp>
    </p:spTree>
    <p:extLst>
      <p:ext uri="{BB962C8B-B14F-4D97-AF65-F5344CB8AC3E}">
        <p14:creationId xmlns:p14="http://schemas.microsoft.com/office/powerpoint/2010/main" val="145024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1 – Digital Identities and Online Compromise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en-CA" dirty="0"/>
              <a:t>What is a digital identity?</a:t>
            </a:r>
          </a:p>
          <a:p>
            <a:r>
              <a:rPr lang="en-CA" dirty="0"/>
              <a:t>Impact of compromised email account</a:t>
            </a:r>
          </a:p>
          <a:p>
            <a:r>
              <a:rPr lang="en-CA" dirty="0"/>
              <a:t>Indirect targeting and opportunistic hackers</a:t>
            </a:r>
          </a:p>
          <a:p>
            <a:endParaRPr lang="en-US" dirty="0"/>
          </a:p>
          <a:p>
            <a:endParaRPr lang="en-US" dirty="0"/>
          </a:p>
        </p:txBody>
      </p:sp>
    </p:spTree>
    <p:extLst>
      <p:ext uri="{BB962C8B-B14F-4D97-AF65-F5344CB8AC3E}">
        <p14:creationId xmlns:p14="http://schemas.microsoft.com/office/powerpoint/2010/main" val="3436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680E-1A6A-4314-8661-87EE682FC016}"/>
              </a:ext>
            </a:extLst>
          </p:cNvPr>
          <p:cNvSpPr>
            <a:spLocks noGrp="1"/>
          </p:cNvSpPr>
          <p:nvPr>
            <p:ph type="title"/>
          </p:nvPr>
        </p:nvSpPr>
        <p:spPr/>
        <p:txBody>
          <a:bodyPr/>
          <a:lstStyle/>
          <a:p>
            <a:r>
              <a:rPr lang="fr-CA" dirty="0" err="1"/>
              <a:t>What’s</a:t>
            </a:r>
            <a:r>
              <a:rPr lang="fr-CA" dirty="0"/>
              <a:t> Next?</a:t>
            </a:r>
            <a:endParaRPr lang="en-US" dirty="0"/>
          </a:p>
        </p:txBody>
      </p:sp>
      <p:sp>
        <p:nvSpPr>
          <p:cNvPr id="3" name="Content Placeholder 2">
            <a:extLst>
              <a:ext uri="{FF2B5EF4-FFF2-40B4-BE49-F238E27FC236}">
                <a16:creationId xmlns:a16="http://schemas.microsoft.com/office/drawing/2014/main" id="{7D0B3B6B-5EE2-4272-BB1E-7071F65ABEA7}"/>
              </a:ext>
            </a:extLst>
          </p:cNvPr>
          <p:cNvSpPr>
            <a:spLocks noGrp="1"/>
          </p:cNvSpPr>
          <p:nvPr>
            <p:ph idx="1"/>
          </p:nvPr>
        </p:nvSpPr>
        <p:spPr>
          <a:xfrm>
            <a:off x="137160" y="821956"/>
            <a:ext cx="8869680" cy="3886200"/>
          </a:xfrm>
        </p:spPr>
        <p:txBody>
          <a:bodyPr>
            <a:normAutofit/>
          </a:bodyPr>
          <a:lstStyle/>
          <a:p>
            <a:r>
              <a:rPr lang="en-US" dirty="0"/>
              <a:t>Expand your knowledge:</a:t>
            </a:r>
          </a:p>
          <a:p>
            <a:pPr lvl="1"/>
            <a:r>
              <a:rPr lang="en-US" dirty="0">
                <a:hlinkClick r:id="rId3"/>
              </a:rPr>
              <a:t>Course calendar</a:t>
            </a:r>
            <a:endParaRPr lang="en-US" dirty="0"/>
          </a:p>
          <a:p>
            <a:pPr lvl="1"/>
            <a:r>
              <a:rPr lang="en-US" dirty="0">
                <a:hlinkClick r:id="rId4"/>
              </a:rPr>
              <a:t>Cyber Centre publications </a:t>
            </a:r>
            <a:endParaRPr lang="en-US" dirty="0"/>
          </a:p>
          <a:p>
            <a:r>
              <a:rPr lang="en-US" dirty="0"/>
              <a:t>Look to the “What’s new” section of our website to keep informed on up-and-coming training activities</a:t>
            </a:r>
          </a:p>
        </p:txBody>
      </p:sp>
    </p:spTree>
    <p:extLst>
      <p:ext uri="{BB962C8B-B14F-4D97-AF65-F5344CB8AC3E}">
        <p14:creationId xmlns:p14="http://schemas.microsoft.com/office/powerpoint/2010/main" val="1175791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83768" y="1977250"/>
            <a:ext cx="4176464" cy="590932"/>
          </a:xfrm>
          <a:ln w="28575">
            <a:solidFill>
              <a:srgbClr val="DF4B20"/>
            </a:solidFill>
          </a:ln>
        </p:spPr>
        <p:txBody>
          <a:bodyPr/>
          <a:lstStyle/>
          <a:p>
            <a:r>
              <a:rPr lang="en-CA" sz="4000" dirty="0"/>
              <a:t>CONNECT WITH US</a:t>
            </a:r>
          </a:p>
        </p:txBody>
      </p:sp>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455845"/>
            <a:ext cx="304799" cy="197478"/>
          </a:xfrm>
          <a:prstGeom prst="rect">
            <a:avLst/>
          </a:prstGeom>
        </p:spPr>
      </p:pic>
      <p:pic>
        <p:nvPicPr>
          <p:cNvPr id="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761341"/>
            <a:ext cx="304799" cy="250624"/>
          </a:xfrm>
          <a:prstGeom prst="rect">
            <a:avLst/>
          </a:prstGeom>
        </p:spPr>
      </p:pic>
      <p:sp>
        <p:nvSpPr>
          <p:cNvPr id="3" name="TextBox 2"/>
          <p:cNvSpPr txBox="1"/>
          <p:nvPr/>
        </p:nvSpPr>
        <p:spPr>
          <a:xfrm>
            <a:off x="3571817" y="3376639"/>
            <a:ext cx="4176464" cy="590931"/>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education@cyber.gc.ca</a:t>
            </a:r>
            <a:endParaRPr lang="en-US" dirty="0">
              <a:solidFill>
                <a:schemeClr val="bg1"/>
              </a:solidFill>
              <a:latin typeface="Roboto Condensed" panose="02000000000000000000" pitchFamily="2" charset="0"/>
              <a:ea typeface="Roboto Condensed" panose="02000000000000000000" pitchFamily="2" charset="0"/>
            </a:endParaRPr>
          </a:p>
          <a:p>
            <a:endParaRPr lang="en-CA" dirty="0">
              <a:solidFill>
                <a:schemeClr val="bg1"/>
              </a:solidFill>
              <a:latin typeface="Roboto Condensed" panose="02000000000000000000" pitchFamily="2" charset="0"/>
              <a:ea typeface="Roboto Condensed" panose="02000000000000000000" pitchFamily="2" charset="0"/>
            </a:endParaRPr>
          </a:p>
        </p:txBody>
      </p:sp>
      <p:sp>
        <p:nvSpPr>
          <p:cNvPr id="9" name="TextBox 8"/>
          <p:cNvSpPr txBox="1"/>
          <p:nvPr/>
        </p:nvSpPr>
        <p:spPr>
          <a:xfrm>
            <a:off x="3571817" y="3696242"/>
            <a:ext cx="4176464" cy="341632"/>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hlinkClick r:id="rId6">
                  <a:extLst>
                    <a:ext uri="{A12FA001-AC4F-418D-AE19-62706E023703}">
                      <ahyp:hlinkClr xmlns:ahyp="http://schemas.microsoft.com/office/drawing/2018/hyperlinkcolor" val="tx"/>
                    </a:ext>
                  </a:extLst>
                </a:hlinkClick>
              </a:rPr>
              <a:t>https://cyber.gc.ca/en/learning-hub</a:t>
            </a:r>
            <a:endParaRPr lang="en-CA" dirty="0">
              <a:solidFill>
                <a:schemeClr val="bg1"/>
              </a:solidFill>
              <a:latin typeface="Roboto Condensed" panose="02000000000000000000" pitchFamily="2" charset="0"/>
              <a:ea typeface="Roboto Condensed" panose="02000000000000000000" pitchFamily="2" charset="0"/>
            </a:endParaRPr>
          </a:p>
        </p:txBody>
      </p:sp>
      <p:pic>
        <p:nvPicPr>
          <p:cNvPr id="15" name="Picture 14" descr="Icon&#10;&#10;Description automatically generated">
            <a:extLst>
              <a:ext uri="{FF2B5EF4-FFF2-40B4-BE49-F238E27FC236}">
                <a16:creationId xmlns:a16="http://schemas.microsoft.com/office/drawing/2014/main" id="{2B800D94-D0F6-493D-B4B7-AF3DC0C2C8C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42265" y="3038255"/>
            <a:ext cx="380039" cy="380039"/>
          </a:xfrm>
          <a:prstGeom prst="rect">
            <a:avLst/>
          </a:prstGeom>
        </p:spPr>
      </p:pic>
      <p:sp>
        <p:nvSpPr>
          <p:cNvPr id="18" name="TextBox 17">
            <a:extLst>
              <a:ext uri="{FF2B5EF4-FFF2-40B4-BE49-F238E27FC236}">
                <a16:creationId xmlns:a16="http://schemas.microsoft.com/office/drawing/2014/main" id="{C3B98CFC-8193-4295-A1B5-821E0ECA0E2E}"/>
              </a:ext>
            </a:extLst>
          </p:cNvPr>
          <p:cNvSpPr txBox="1"/>
          <p:nvPr/>
        </p:nvSpPr>
        <p:spPr>
          <a:xfrm>
            <a:off x="3575214" y="3105311"/>
            <a:ext cx="1800200" cy="590931"/>
          </a:xfrm>
          <a:prstGeom prst="rect">
            <a:avLst/>
          </a:prstGeom>
          <a:noFill/>
        </p:spPr>
        <p:txBody>
          <a:bodyPr wrap="square" rtlCol="0">
            <a:spAutoFit/>
          </a:bodyPr>
          <a:lstStyle/>
          <a:p>
            <a:r>
              <a:rPr lang="en-US" dirty="0">
                <a:solidFill>
                  <a:schemeClr val="bg1"/>
                </a:solidFill>
                <a:latin typeface="Roboto Condensed" panose="02000000000000000000" pitchFamily="2" charset="0"/>
                <a:ea typeface="Roboto Condensed" panose="02000000000000000000" pitchFamily="2" charset="0"/>
              </a:rPr>
              <a:t>833-645-3276</a:t>
            </a:r>
          </a:p>
          <a:p>
            <a:endParaRPr lang="en-CA" dirty="0"/>
          </a:p>
        </p:txBody>
      </p:sp>
    </p:spTree>
    <p:extLst>
      <p:ext uri="{BB962C8B-B14F-4D97-AF65-F5344CB8AC3E}">
        <p14:creationId xmlns:p14="http://schemas.microsoft.com/office/powerpoint/2010/main" val="41152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Digital Identity</a:t>
            </a:r>
          </a:p>
        </p:txBody>
      </p:sp>
      <p:sp>
        <p:nvSpPr>
          <p:cNvPr id="3" name="Content Placeholder 2"/>
          <p:cNvSpPr>
            <a:spLocks noGrp="1"/>
          </p:cNvSpPr>
          <p:nvPr>
            <p:ph idx="1"/>
          </p:nvPr>
        </p:nvSpPr>
        <p:spPr/>
        <p:txBody>
          <a:bodyPr/>
          <a:lstStyle/>
          <a:p>
            <a:pPr marL="0" indent="0">
              <a:buNone/>
            </a:pPr>
            <a:r>
              <a:rPr lang="en-CA" dirty="0"/>
              <a:t>Email accounts and cell phone numbers are routinely used to:</a:t>
            </a:r>
          </a:p>
          <a:p>
            <a:r>
              <a:rPr lang="en-CA" dirty="0"/>
              <a:t>Represent our identity (account creation, communication)</a:t>
            </a:r>
          </a:p>
          <a:p>
            <a:r>
              <a:rPr lang="en-CA" dirty="0"/>
              <a:t>Confirm our identity (email confirmation, password reset)</a:t>
            </a:r>
          </a:p>
          <a:p>
            <a:r>
              <a:rPr lang="en-CA" dirty="0"/>
              <a:t>Communicate with us (alerts, ads)</a:t>
            </a:r>
          </a:p>
          <a:p>
            <a:r>
              <a:rPr lang="en-CA" dirty="0"/>
              <a:t>Engage in private communications (family, friends, coworkers)</a:t>
            </a:r>
          </a:p>
          <a:p>
            <a:r>
              <a:rPr lang="en-CA" dirty="0"/>
              <a:t>Perform transactions</a:t>
            </a:r>
          </a:p>
        </p:txBody>
      </p:sp>
    </p:spTree>
    <p:extLst>
      <p:ext uri="{BB962C8B-B14F-4D97-AF65-F5344CB8AC3E}">
        <p14:creationId xmlns:p14="http://schemas.microsoft.com/office/powerpoint/2010/main" val="1430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Impact of compromised account</a:t>
            </a:r>
          </a:p>
        </p:txBody>
      </p:sp>
      <p:sp>
        <p:nvSpPr>
          <p:cNvPr id="3" name="Content Placeholder 2"/>
          <p:cNvSpPr>
            <a:spLocks noGrp="1"/>
          </p:cNvSpPr>
          <p:nvPr>
            <p:ph idx="1"/>
          </p:nvPr>
        </p:nvSpPr>
        <p:spPr/>
        <p:txBody>
          <a:bodyPr/>
          <a:lstStyle/>
          <a:p>
            <a:pPr marL="0" indent="0">
              <a:buNone/>
            </a:pPr>
            <a:r>
              <a:rPr lang="en-CA" dirty="0"/>
              <a:t>In the hands of malicious actors, our digital identity can be used to:</a:t>
            </a:r>
          </a:p>
          <a:p>
            <a:r>
              <a:rPr lang="en-CA" dirty="0"/>
              <a:t>Create new accounts online</a:t>
            </a:r>
          </a:p>
          <a:p>
            <a:r>
              <a:rPr lang="en-CA" dirty="0"/>
              <a:t>Reset passwords of existing accounts</a:t>
            </a:r>
          </a:p>
          <a:p>
            <a:r>
              <a:rPr lang="en-CA" dirty="0"/>
              <a:t>Scam/hack our contacts</a:t>
            </a:r>
          </a:p>
          <a:p>
            <a:r>
              <a:rPr lang="en-CA" dirty="0"/>
              <a:t>Expose our habits, location, behaviours</a:t>
            </a:r>
          </a:p>
          <a:p>
            <a:r>
              <a:rPr lang="en-CA" dirty="0"/>
              <a:t>Disclose personal and private data</a:t>
            </a:r>
          </a:p>
          <a:p>
            <a:r>
              <a:rPr lang="en-US" dirty="0"/>
              <a:t>Lock us out of our recovery tools</a:t>
            </a:r>
            <a:endParaRPr lang="en-CA" dirty="0"/>
          </a:p>
          <a:p>
            <a:endParaRPr lang="en-CA" dirty="0"/>
          </a:p>
        </p:txBody>
      </p:sp>
    </p:spTree>
    <p:extLst>
      <p:ext uri="{BB962C8B-B14F-4D97-AF65-F5344CB8AC3E}">
        <p14:creationId xmlns:p14="http://schemas.microsoft.com/office/powerpoint/2010/main" val="29919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Account Compromise</a:t>
            </a:r>
          </a:p>
        </p:txBody>
      </p:sp>
      <p:sp>
        <p:nvSpPr>
          <p:cNvPr id="3" name="Content Placeholder 2"/>
          <p:cNvSpPr>
            <a:spLocks noGrp="1"/>
          </p:cNvSpPr>
          <p:nvPr>
            <p:ph idx="1"/>
          </p:nvPr>
        </p:nvSpPr>
        <p:spPr/>
        <p:txBody>
          <a:bodyPr>
            <a:normAutofit lnSpcReduction="10000"/>
          </a:bodyPr>
          <a:lstStyle/>
          <a:p>
            <a:r>
              <a:rPr lang="en-CA" dirty="0"/>
              <a:t>Online service providers are breached almost daily and can affect up to billions of accounts at once</a:t>
            </a:r>
          </a:p>
          <a:p>
            <a:r>
              <a:rPr lang="en-CA" spc="-1" dirty="0">
                <a:latin typeface="Roboto Condensed"/>
                <a:ea typeface="Roboto Condensed"/>
              </a:rPr>
              <a:t>Accounts are not targeted but mass-compromised and breaches can propagate to other accounts </a:t>
            </a:r>
            <a:endParaRPr lang="en-CA" spc="-1" dirty="0">
              <a:latin typeface="Arial"/>
            </a:endParaRPr>
          </a:p>
          <a:p>
            <a:r>
              <a:rPr lang="en-CA" dirty="0"/>
              <a:t>A forgotten account might expose critical information, and every account is a potential point of entry</a:t>
            </a:r>
          </a:p>
          <a:p>
            <a:r>
              <a:rPr lang="en-CA" dirty="0"/>
              <a:t>Security mechanisms are often very poor and password weakness (simple/common/reused) is a vulnerability</a:t>
            </a:r>
          </a:p>
          <a:p>
            <a:r>
              <a:rPr lang="en-CA" dirty="0"/>
              <a:t>Compromises can expose security questions or password hints, or even the plaintext passwords</a:t>
            </a:r>
          </a:p>
          <a:p>
            <a:endParaRPr lang="en-CA" dirty="0"/>
          </a:p>
        </p:txBody>
      </p:sp>
    </p:spTree>
    <p:extLst>
      <p:ext uri="{BB962C8B-B14F-4D97-AF65-F5344CB8AC3E}">
        <p14:creationId xmlns:p14="http://schemas.microsoft.com/office/powerpoint/2010/main" val="1301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5A219C-C5D1-48C3-9F9D-971FA647D240}"/>
              </a:ext>
            </a:extLst>
          </p:cNvPr>
          <p:cNvGrpSpPr/>
          <p:nvPr/>
        </p:nvGrpSpPr>
        <p:grpSpPr>
          <a:xfrm>
            <a:off x="5233055" y="1145992"/>
            <a:ext cx="1506400" cy="1029569"/>
            <a:chOff x="5795144" y="1273324"/>
            <a:chExt cx="1673778" cy="1143966"/>
          </a:xfrm>
        </p:grpSpPr>
        <p:pic>
          <p:nvPicPr>
            <p:cNvPr id="11" name="Picture 10">
              <a:extLst>
                <a:ext uri="{FF2B5EF4-FFF2-40B4-BE49-F238E27FC236}">
                  <a16:creationId xmlns:a16="http://schemas.microsoft.com/office/drawing/2014/main" id="{8E441F69-4098-4BE8-97EB-D68C109B9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3" name="TextBox 22">
              <a:extLst>
                <a:ext uri="{FF2B5EF4-FFF2-40B4-BE49-F238E27FC236}">
                  <a16:creationId xmlns:a16="http://schemas.microsoft.com/office/drawing/2014/main" id="{FDC1795B-5516-4AE9-97CF-D68FEE3161B6}"/>
                </a:ext>
              </a:extLst>
            </p:cNvPr>
            <p:cNvSpPr txBox="1"/>
            <p:nvPr/>
          </p:nvSpPr>
          <p:spPr>
            <a:xfrm>
              <a:off x="5795144" y="2065412"/>
              <a:ext cx="1673778" cy="351878"/>
            </a:xfrm>
            <a:prstGeom prst="rect">
              <a:avLst/>
            </a:prstGeom>
            <a:noFill/>
          </p:spPr>
          <p:txBody>
            <a:bodyPr wrap="square" rtlCol="0">
              <a:spAutoFit/>
            </a:bodyPr>
            <a:lstStyle/>
            <a:p>
              <a:pPr algn="ctr"/>
              <a:r>
                <a:rPr lang="en-US" sz="1458" dirty="0"/>
                <a:t>Server A</a:t>
              </a:r>
            </a:p>
          </p:txBody>
        </p:sp>
      </p:grpSp>
      <p:sp>
        <p:nvSpPr>
          <p:cNvPr id="4" name="Title 3">
            <a:extLst>
              <a:ext uri="{FF2B5EF4-FFF2-40B4-BE49-F238E27FC236}">
                <a16:creationId xmlns:a16="http://schemas.microsoft.com/office/drawing/2014/main" id="{98F961C8-CAB4-4B6C-ABFB-0ED4C5D347BD}"/>
              </a:ext>
            </a:extLst>
          </p:cNvPr>
          <p:cNvSpPr>
            <a:spLocks noGrp="1"/>
          </p:cNvSpPr>
          <p:nvPr>
            <p:ph type="title"/>
          </p:nvPr>
        </p:nvSpPr>
        <p:spPr/>
        <p:txBody>
          <a:bodyPr/>
          <a:lstStyle/>
          <a:p>
            <a:r>
              <a:rPr lang="en-US" dirty="0"/>
              <a:t>Online Service Compromise</a:t>
            </a:r>
          </a:p>
        </p:txBody>
      </p:sp>
      <p:pic>
        <p:nvPicPr>
          <p:cNvPr id="7" name="Picture 6">
            <a:extLst>
              <a:ext uri="{FF2B5EF4-FFF2-40B4-BE49-F238E27FC236}">
                <a16:creationId xmlns:a16="http://schemas.microsoft.com/office/drawing/2014/main" id="{C1813DC7-9390-40C6-9892-1F86021BF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105" y="1145992"/>
            <a:ext cx="838051" cy="838051"/>
          </a:xfrm>
          <a:prstGeom prst="rect">
            <a:avLst/>
          </a:prstGeom>
        </p:spPr>
      </p:pic>
      <p:pic>
        <p:nvPicPr>
          <p:cNvPr id="9" name="Picture 8">
            <a:extLst>
              <a:ext uri="{FF2B5EF4-FFF2-40B4-BE49-F238E27FC236}">
                <a16:creationId xmlns:a16="http://schemas.microsoft.com/office/drawing/2014/main" id="{7811C677-25DF-4EED-AF2C-D3D812C2D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69" y="1664450"/>
            <a:ext cx="1277102" cy="999471"/>
          </a:xfrm>
          <a:prstGeom prst="rect">
            <a:avLst/>
          </a:prstGeom>
        </p:spPr>
      </p:pic>
      <p:sp>
        <p:nvSpPr>
          <p:cNvPr id="15" name="Arrow: Left-Right 14">
            <a:extLst>
              <a:ext uri="{FF2B5EF4-FFF2-40B4-BE49-F238E27FC236}">
                <a16:creationId xmlns:a16="http://schemas.microsoft.com/office/drawing/2014/main" id="{891CEA4D-65AF-47AD-AC39-9831C4FFED41}"/>
              </a:ext>
            </a:extLst>
          </p:cNvPr>
          <p:cNvSpPr/>
          <p:nvPr/>
        </p:nvSpPr>
        <p:spPr>
          <a:xfrm>
            <a:off x="6416783" y="1406589"/>
            <a:ext cx="682697" cy="316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16" name="Picture 15">
            <a:extLst>
              <a:ext uri="{FF2B5EF4-FFF2-40B4-BE49-F238E27FC236}">
                <a16:creationId xmlns:a16="http://schemas.microsoft.com/office/drawing/2014/main" id="{D42AC343-4271-4BE2-822B-6366C1956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8" y="2830979"/>
            <a:ext cx="838051" cy="838051"/>
          </a:xfrm>
          <a:prstGeom prst="rect">
            <a:avLst/>
          </a:prstGeom>
        </p:spPr>
      </p:pic>
      <p:pic>
        <p:nvPicPr>
          <p:cNvPr id="18" name="Picture 17">
            <a:extLst>
              <a:ext uri="{FF2B5EF4-FFF2-40B4-BE49-F238E27FC236}">
                <a16:creationId xmlns:a16="http://schemas.microsoft.com/office/drawing/2014/main" id="{DE155B36-A41A-4DEB-A69D-CD7D032FD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97" y="2960593"/>
            <a:ext cx="838051" cy="838051"/>
          </a:xfrm>
          <a:prstGeom prst="rect">
            <a:avLst/>
          </a:prstGeom>
        </p:spPr>
      </p:pic>
      <p:pic>
        <p:nvPicPr>
          <p:cNvPr id="17" name="Picture 16">
            <a:extLst>
              <a:ext uri="{FF2B5EF4-FFF2-40B4-BE49-F238E27FC236}">
                <a16:creationId xmlns:a16="http://schemas.microsoft.com/office/drawing/2014/main" id="{B4AD862A-8A77-422F-BB11-D763D8C9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84" y="3090208"/>
            <a:ext cx="838051" cy="838051"/>
          </a:xfrm>
          <a:prstGeom prst="rect">
            <a:avLst/>
          </a:prstGeom>
        </p:spPr>
      </p:pic>
      <p:sp>
        <p:nvSpPr>
          <p:cNvPr id="19" name="Arrow: Left-Right 18">
            <a:extLst>
              <a:ext uri="{FF2B5EF4-FFF2-40B4-BE49-F238E27FC236}">
                <a16:creationId xmlns:a16="http://schemas.microsoft.com/office/drawing/2014/main" id="{7238DA1D-C536-4F17-887D-4D4D054889D0}"/>
              </a:ext>
            </a:extLst>
          </p:cNvPr>
          <p:cNvSpPr/>
          <p:nvPr/>
        </p:nvSpPr>
        <p:spPr>
          <a:xfrm rot="1145231">
            <a:off x="2883634" y="2686817"/>
            <a:ext cx="1539365" cy="4164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20" name="Arrow: Left-Right 19">
            <a:extLst>
              <a:ext uri="{FF2B5EF4-FFF2-40B4-BE49-F238E27FC236}">
                <a16:creationId xmlns:a16="http://schemas.microsoft.com/office/drawing/2014/main" id="{E72003BD-FC7D-4E16-B332-545BDF79862A}"/>
              </a:ext>
            </a:extLst>
          </p:cNvPr>
          <p:cNvSpPr/>
          <p:nvPr/>
        </p:nvSpPr>
        <p:spPr>
          <a:xfrm rot="20803122">
            <a:off x="2757982" y="1720741"/>
            <a:ext cx="2796935" cy="3326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22" name="Picture 21">
            <a:extLst>
              <a:ext uri="{FF2B5EF4-FFF2-40B4-BE49-F238E27FC236}">
                <a16:creationId xmlns:a16="http://schemas.microsoft.com/office/drawing/2014/main" id="{25BE3FB2-F574-4705-A06B-52D0D941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6948386" y="988180"/>
            <a:ext cx="601403" cy="601403"/>
          </a:xfrm>
          <a:prstGeom prst="rect">
            <a:avLst/>
          </a:prstGeom>
        </p:spPr>
      </p:pic>
      <p:grpSp>
        <p:nvGrpSpPr>
          <p:cNvPr id="25" name="Group 24">
            <a:extLst>
              <a:ext uri="{FF2B5EF4-FFF2-40B4-BE49-F238E27FC236}">
                <a16:creationId xmlns:a16="http://schemas.microsoft.com/office/drawing/2014/main" id="{831EF54A-7877-42D7-A3CF-EC8CF2A4646D}"/>
              </a:ext>
            </a:extLst>
          </p:cNvPr>
          <p:cNvGrpSpPr/>
          <p:nvPr/>
        </p:nvGrpSpPr>
        <p:grpSpPr>
          <a:xfrm>
            <a:off x="4096073" y="2875779"/>
            <a:ext cx="1506400" cy="1029569"/>
            <a:chOff x="5795144" y="1273324"/>
            <a:chExt cx="1673778" cy="1143966"/>
          </a:xfrm>
        </p:grpSpPr>
        <p:pic>
          <p:nvPicPr>
            <p:cNvPr id="26" name="Picture 25">
              <a:extLst>
                <a:ext uri="{FF2B5EF4-FFF2-40B4-BE49-F238E27FC236}">
                  <a16:creationId xmlns:a16="http://schemas.microsoft.com/office/drawing/2014/main" id="{2D40253D-2F0E-478F-A310-667B6D39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7" name="TextBox 26">
              <a:extLst>
                <a:ext uri="{FF2B5EF4-FFF2-40B4-BE49-F238E27FC236}">
                  <a16:creationId xmlns:a16="http://schemas.microsoft.com/office/drawing/2014/main" id="{CB7CAD89-8CA3-4977-B4EC-2853751B77C0}"/>
                </a:ext>
              </a:extLst>
            </p:cNvPr>
            <p:cNvSpPr txBox="1"/>
            <p:nvPr/>
          </p:nvSpPr>
          <p:spPr>
            <a:xfrm>
              <a:off x="5795144" y="2065412"/>
              <a:ext cx="1673778" cy="351878"/>
            </a:xfrm>
            <a:prstGeom prst="rect">
              <a:avLst/>
            </a:prstGeom>
            <a:noFill/>
          </p:spPr>
          <p:txBody>
            <a:bodyPr wrap="square" rtlCol="0">
              <a:spAutoFit/>
            </a:bodyPr>
            <a:lstStyle/>
            <a:p>
              <a:pPr algn="ctr"/>
              <a:r>
                <a:rPr lang="en-US" sz="1458" dirty="0"/>
                <a:t>Server B</a:t>
              </a:r>
            </a:p>
          </p:txBody>
        </p:sp>
      </p:grpSp>
      <p:pic>
        <p:nvPicPr>
          <p:cNvPr id="28" name="Picture 27">
            <a:extLst>
              <a:ext uri="{FF2B5EF4-FFF2-40B4-BE49-F238E27FC236}">
                <a16:creationId xmlns:a16="http://schemas.microsoft.com/office/drawing/2014/main" id="{ACC0C3A6-D060-4249-91FE-ED0770874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66301" y="2959330"/>
            <a:ext cx="601403" cy="601403"/>
          </a:xfrm>
          <a:prstGeom prst="rect">
            <a:avLst/>
          </a:prstGeom>
        </p:spPr>
      </p:pic>
      <p:sp>
        <p:nvSpPr>
          <p:cNvPr id="29" name="TextBox 28">
            <a:extLst>
              <a:ext uri="{FF2B5EF4-FFF2-40B4-BE49-F238E27FC236}">
                <a16:creationId xmlns:a16="http://schemas.microsoft.com/office/drawing/2014/main" id="{7036E4C9-E1FD-43D8-8B4B-1446970856C1}"/>
              </a:ext>
            </a:extLst>
          </p:cNvPr>
          <p:cNvSpPr txBox="1"/>
          <p:nvPr/>
        </p:nvSpPr>
        <p:spPr>
          <a:xfrm>
            <a:off x="7176700" y="2017216"/>
            <a:ext cx="1590911" cy="1438471"/>
          </a:xfrm>
          <a:prstGeom prst="rect">
            <a:avLst/>
          </a:prstGeom>
          <a:solidFill>
            <a:schemeClr val="accent2">
              <a:lumMod val="20000"/>
              <a:lumOff val="80000"/>
            </a:schemeClr>
          </a:solidFill>
        </p:spPr>
        <p:txBody>
          <a:bodyPr wrap="square" rtlCol="0">
            <a:spAutoFit/>
          </a:bodyPr>
          <a:lstStyle/>
          <a:p>
            <a:r>
              <a:rPr lang="en-US" sz="1458" dirty="0"/>
              <a:t>Email</a:t>
            </a:r>
          </a:p>
          <a:p>
            <a:r>
              <a:rPr lang="en-US" sz="1458" dirty="0"/>
              <a:t>Password</a:t>
            </a:r>
          </a:p>
          <a:p>
            <a:r>
              <a:rPr lang="en-US" sz="1458" dirty="0"/>
              <a:t>Security questions</a:t>
            </a:r>
          </a:p>
          <a:p>
            <a:r>
              <a:rPr lang="en-US" sz="1458" dirty="0"/>
              <a:t>IP Addresses</a:t>
            </a:r>
          </a:p>
          <a:p>
            <a:r>
              <a:rPr lang="en-US" sz="1458" dirty="0"/>
              <a:t>Financial data</a:t>
            </a:r>
          </a:p>
          <a:p>
            <a:r>
              <a:rPr lang="en-US" sz="1458" dirty="0"/>
              <a:t>Private data</a:t>
            </a:r>
          </a:p>
        </p:txBody>
      </p:sp>
    </p:spTree>
    <p:custDataLst>
      <p:tags r:id="rId1"/>
    </p:custDataLst>
    <p:extLst>
      <p:ext uri="{BB962C8B-B14F-4D97-AF65-F5344CB8AC3E}">
        <p14:creationId xmlns:p14="http://schemas.microsoft.com/office/powerpoint/2010/main" val="279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Part 2 – Digital Profiles, Fingerprints and Tech Giants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marL="308772" indent="-308124">
              <a:spcBef>
                <a:spcPts val="431"/>
              </a:spcBef>
              <a:buFont typeface="Wingdings" charset="2"/>
              <a:buChar char=""/>
            </a:pPr>
            <a:r>
              <a:rPr lang="en-CA" spc="-1" dirty="0">
                <a:latin typeface="Roboto Condensed"/>
                <a:ea typeface="Roboto Condensed"/>
              </a:rPr>
              <a:t>Digital profiles and digital fingerprints</a:t>
            </a:r>
          </a:p>
          <a:p>
            <a:pPr marL="308772" indent="-308124">
              <a:spcBef>
                <a:spcPts val="431"/>
              </a:spcBef>
              <a:buFont typeface="Wingdings" charset="2"/>
              <a:buChar char=""/>
            </a:pPr>
            <a:r>
              <a:rPr lang="en-CA" spc="-1" dirty="0">
                <a:latin typeface="Roboto Condensed"/>
                <a:ea typeface="Roboto Condensed"/>
              </a:rPr>
              <a:t>Large scale data gathering and user tracking</a:t>
            </a:r>
            <a:endParaRPr lang="en-CA" spc="-1" dirty="0">
              <a:latin typeface="Arial"/>
            </a:endParaRPr>
          </a:p>
          <a:p>
            <a:pPr marL="308772" indent="-308124">
              <a:spcBef>
                <a:spcPts val="431"/>
              </a:spcBef>
              <a:buFont typeface="Wingdings" charset="2"/>
              <a:buChar char=""/>
            </a:pPr>
            <a:r>
              <a:rPr lang="en-CA" spc="-1" dirty="0">
                <a:latin typeface="Roboto Condensed"/>
                <a:ea typeface="Roboto Condensed"/>
              </a:rPr>
              <a:t>Monetization of private information</a:t>
            </a:r>
          </a:p>
          <a:p>
            <a:pPr marL="308772" indent="-308124">
              <a:spcBef>
                <a:spcPts val="431"/>
              </a:spcBef>
              <a:buFont typeface="Wingdings" charset="2"/>
              <a:buChar char=""/>
            </a:pPr>
            <a:r>
              <a:rPr lang="en-CA" spc="-1" dirty="0">
                <a:latin typeface="Roboto Condensed"/>
                <a:ea typeface="Roboto Condensed"/>
              </a:rPr>
              <a:t>Privacy legislation</a:t>
            </a:r>
            <a:endParaRPr lang="en-CA" dirty="0"/>
          </a:p>
        </p:txBody>
      </p:sp>
    </p:spTree>
    <p:extLst>
      <p:ext uri="{BB962C8B-B14F-4D97-AF65-F5344CB8AC3E}">
        <p14:creationId xmlns:p14="http://schemas.microsoft.com/office/powerpoint/2010/main" val="29652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spc="-1" dirty="0">
                <a:latin typeface="Rajdhani"/>
              </a:rPr>
              <a:t>Definitions and Context</a:t>
            </a:r>
            <a:endParaRPr lang="en-CA" dirty="0"/>
          </a:p>
        </p:txBody>
      </p:sp>
      <p:sp>
        <p:nvSpPr>
          <p:cNvPr id="5" name="Content Placeholder 4"/>
          <p:cNvSpPr>
            <a:spLocks noGrp="1"/>
          </p:cNvSpPr>
          <p:nvPr>
            <p:ph idx="1"/>
          </p:nvPr>
        </p:nvSpPr>
        <p:spPr/>
        <p:txBody>
          <a:bodyPr>
            <a:normAutofit lnSpcReduction="10000"/>
          </a:bodyPr>
          <a:lstStyle/>
          <a:p>
            <a:pPr marL="308772" indent="-308124">
              <a:spcBef>
                <a:spcPts val="431"/>
              </a:spcBef>
              <a:buFont typeface="Wingdings" charset="2"/>
              <a:buChar char=""/>
            </a:pPr>
            <a:r>
              <a:rPr lang="en-CA" b="1" spc="-1" dirty="0">
                <a:latin typeface="Roboto Condensed"/>
                <a:ea typeface="Roboto Condensed"/>
              </a:rPr>
              <a:t>Digital profile </a:t>
            </a:r>
            <a:r>
              <a:rPr lang="en-CA" spc="-1" dirty="0">
                <a:latin typeface="Roboto Condensed"/>
                <a:ea typeface="Roboto Condensed"/>
              </a:rPr>
              <a:t>– A distinct set of characteristics associated with an individual user of an online service</a:t>
            </a:r>
          </a:p>
          <a:p>
            <a:pPr lvl="1"/>
            <a:r>
              <a:rPr lang="en-CA" spc="-1" dirty="0">
                <a:latin typeface="Roboto Condensed"/>
                <a:ea typeface="Roboto Condensed"/>
              </a:rPr>
              <a:t>Accumulated data is linked to the profile, tailored, packaged and sold over and over</a:t>
            </a:r>
          </a:p>
          <a:p>
            <a:pPr marL="308772" indent="-308124">
              <a:spcBef>
                <a:spcPts val="431"/>
              </a:spcBef>
              <a:buFont typeface="Wingdings" charset="2"/>
              <a:buChar char=""/>
            </a:pPr>
            <a:r>
              <a:rPr lang="en-CA" b="1" spc="-1" dirty="0">
                <a:latin typeface="Roboto Condensed"/>
                <a:ea typeface="Roboto Condensed"/>
              </a:rPr>
              <a:t>Digital fingerprint </a:t>
            </a:r>
            <a:r>
              <a:rPr lang="en-CA" spc="-1" dirty="0">
                <a:latin typeface="Roboto Condensed"/>
                <a:ea typeface="Roboto Condensed"/>
              </a:rPr>
              <a:t>– Even when not logged in to an account, a fingerprint can be generated and tracked from browsing and online activity</a:t>
            </a:r>
          </a:p>
          <a:p>
            <a:pPr lvl="1"/>
            <a:r>
              <a:rPr lang="en-CA" spc="-1" dirty="0">
                <a:latin typeface="Roboto Condensed"/>
                <a:ea typeface="Roboto Condensed"/>
              </a:rPr>
              <a:t>The fingerprint is linked to information including IP address, browser and operating system information, time zone and languages among others</a:t>
            </a:r>
          </a:p>
          <a:p>
            <a:pPr lvl="1"/>
            <a:r>
              <a:rPr lang="en-CA" spc="-1" dirty="0">
                <a:latin typeface="Roboto Condensed"/>
                <a:ea typeface="Roboto Condensed"/>
              </a:rPr>
              <a:t>Information is collected via cookies and tracking scripts among others</a:t>
            </a:r>
          </a:p>
          <a:p>
            <a:pPr marL="308772" indent="-308124">
              <a:spcBef>
                <a:spcPts val="431"/>
              </a:spcBef>
              <a:buFont typeface="Wingdings" charset="2"/>
              <a:buChar char=""/>
            </a:pPr>
            <a:r>
              <a:rPr lang="en-CA" spc="-1" dirty="0">
                <a:latin typeface="Roboto Condensed"/>
                <a:ea typeface="Roboto Condensed"/>
              </a:rPr>
              <a:t>“You are not the client, you are the </a:t>
            </a:r>
            <a:r>
              <a:rPr lang="en-CA" b="1" spc="-1" dirty="0">
                <a:latin typeface="Roboto Condensed"/>
                <a:ea typeface="Roboto Condensed"/>
              </a:rPr>
              <a:t>product</a:t>
            </a:r>
            <a:r>
              <a:rPr lang="en-CA" spc="-1" dirty="0">
                <a:latin typeface="Roboto Condensed"/>
                <a:ea typeface="Roboto Condensed"/>
              </a:rPr>
              <a:t>”</a:t>
            </a:r>
          </a:p>
          <a:p>
            <a:pPr marL="308772" indent="-308124">
              <a:spcBef>
                <a:spcPts val="431"/>
              </a:spcBef>
              <a:buFont typeface="Wingdings" charset="2"/>
              <a:buChar char=""/>
            </a:pPr>
            <a:endParaRPr lang="en-CA" spc="-1" dirty="0">
              <a:latin typeface="Arial"/>
            </a:endParaRPr>
          </a:p>
          <a:p>
            <a:endParaRPr lang="en-CA" dirty="0"/>
          </a:p>
        </p:txBody>
      </p:sp>
    </p:spTree>
    <p:extLst>
      <p:ext uri="{BB962C8B-B14F-4D97-AF65-F5344CB8AC3E}">
        <p14:creationId xmlns:p14="http://schemas.microsoft.com/office/powerpoint/2010/main" val="7732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2.7|6|13.5|2.3|1.4|9.9|1.3|6|3.6|7.9|1|5.9|7|8|0.9|43.1|3.9|4.5"/>
</p:tagLst>
</file>

<file path=ppt/theme/theme1.xml><?xml version="1.0" encoding="utf-8"?>
<a:theme xmlns:a="http://schemas.openxmlformats.org/drawingml/2006/main" name="canadian-centre-for-cyber-security-powerpoint-template-no-url-e-1">
  <a:themeElements>
    <a:clrScheme name="Custom 3">
      <a:dk1>
        <a:srgbClr val="000000"/>
      </a:dk1>
      <a:lt1>
        <a:srgbClr val="FFFFFF"/>
      </a:lt1>
      <a:dk2>
        <a:srgbClr val="1F2A44"/>
      </a:dk2>
      <a:lt2>
        <a:srgbClr val="DFE1DF"/>
      </a:lt2>
      <a:accent1>
        <a:srgbClr val="4891BC"/>
      </a:accent1>
      <a:accent2>
        <a:srgbClr val="DE4B20"/>
      </a:accent2>
      <a:accent3>
        <a:srgbClr val="2D2929"/>
      </a:accent3>
      <a:accent4>
        <a:srgbClr val="1F2A44"/>
      </a:accent4>
      <a:accent5>
        <a:srgbClr val="DFE1DF"/>
      </a:accent5>
      <a:accent6>
        <a:srgbClr val="FFFFFF"/>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adian-centre-for-cyber-security-powerpoint-template-no-url-e" id="{9CC036A7-D385-4317-9B53-FD1852FDA44C}" vid="{8CC2D4EA-1F83-4810-A4FB-AFD9DBAE8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23985</TotalTime>
  <Words>1707</Words>
  <Application>Microsoft Office PowerPoint</Application>
  <PresentationFormat>On-screen Show (16:9)</PresentationFormat>
  <Paragraphs>246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Wingdings</vt:lpstr>
      <vt:lpstr>Arial</vt:lpstr>
      <vt:lpstr>Helvetica</vt:lpstr>
      <vt:lpstr>Rajdhani</vt:lpstr>
      <vt:lpstr>Roboto Condensed</vt:lpstr>
      <vt:lpstr>Calibri</vt:lpstr>
      <vt:lpstr>Arial Narrow</vt:lpstr>
      <vt:lpstr>canadian-centre-for-cyber-security-powerpoint-template-no-url-e-1</vt:lpstr>
      <vt:lpstr>PowerPoint Presentation</vt:lpstr>
      <vt:lpstr>Presentation Outline</vt:lpstr>
      <vt:lpstr>Part 1 – Digital Identities and Online Compromise</vt:lpstr>
      <vt:lpstr>Digital Identity</vt:lpstr>
      <vt:lpstr>Impact of compromised account</vt:lpstr>
      <vt:lpstr>Account Compromise</vt:lpstr>
      <vt:lpstr>Online Service Compromise</vt:lpstr>
      <vt:lpstr>Part 2 – Digital Profiles, Fingerprints and Tech Giants</vt:lpstr>
      <vt:lpstr>Definitions and Context</vt:lpstr>
      <vt:lpstr>What is in a Digital Profile or Fingerprint? </vt:lpstr>
      <vt:lpstr>Data Gathering and Aggregation</vt:lpstr>
      <vt:lpstr>Filter Bubble</vt:lpstr>
      <vt:lpstr>Utility vs Privacy</vt:lpstr>
      <vt:lpstr>Google Ad Exchange</vt:lpstr>
      <vt:lpstr>Risks Involving Personal Information Online</vt:lpstr>
      <vt:lpstr>Privacy Legislation</vt:lpstr>
      <vt:lpstr>Part 3 – Best Practices</vt:lpstr>
      <vt:lpstr>Online Account Best Practices</vt:lpstr>
      <vt:lpstr>Social Media Best Practices</vt:lpstr>
      <vt:lpstr>Social Media Best Practices (continued)</vt:lpstr>
      <vt:lpstr>Online Browsing Best Practices</vt:lpstr>
      <vt:lpstr>Privacy Enhancing Technologies</vt:lpstr>
      <vt:lpstr>CIRA Canadian Shield</vt:lpstr>
      <vt:lpstr>Part 4 – Case Studies</vt:lpstr>
      <vt:lpstr>Case Study: Facial Recognition</vt:lpstr>
      <vt:lpstr>Case Study: Tech-Enabled Surveillance</vt:lpstr>
      <vt:lpstr>Case Studies: Location Tracking</vt:lpstr>
      <vt:lpstr>Conclusion</vt:lpstr>
      <vt:lpstr>Questions</vt:lpstr>
      <vt:lpstr>What’s Next?</vt:lpstr>
      <vt:lpstr>CONNECT WITH US</vt:lpstr>
    </vt:vector>
  </TitlesOfParts>
  <Company>CSE - Canadian Centre for Cyber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152E - Protecting Digital Privacy</dc:title>
  <dc:subject>Place the subject</dc:subject>
  <dc:creator>Steve.Vaillancourt@cyber.gc.ca;Jonathan.Joynt@cyber.gc.ca</dc:creator>
  <cp:keywords>privacy, confidentiality, security controls</cp:keywords>
  <cp:lastModifiedBy>Victoria Weng</cp:lastModifiedBy>
  <cp:revision>860</cp:revision>
  <dcterms:created xsi:type="dcterms:W3CDTF">2018-08-02T12:18:16Z</dcterms:created>
  <dcterms:modified xsi:type="dcterms:W3CDTF">2022-10-17T15:34:59Z</dcterms:modified>
  <cp:category>Cyber Security Stream</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d2c6e0-f1e3-4cf2-bd0b-256ab4cff3af_Enabled">
    <vt:lpwstr>true</vt:lpwstr>
  </property>
  <property fmtid="{D5CDD505-2E9C-101B-9397-08002B2CF9AE}" pid="3" name="MSIP_Label_4dd2c6e0-f1e3-4cf2-bd0b-256ab4cff3af_SetDate">
    <vt:lpwstr>2022-10-11T15:34:26Z</vt:lpwstr>
  </property>
  <property fmtid="{D5CDD505-2E9C-101B-9397-08002B2CF9AE}" pid="4" name="MSIP_Label_4dd2c6e0-f1e3-4cf2-bd0b-256ab4cff3af_Method">
    <vt:lpwstr>Privileged</vt:lpwstr>
  </property>
  <property fmtid="{D5CDD505-2E9C-101B-9397-08002B2CF9AE}" pid="5" name="MSIP_Label_4dd2c6e0-f1e3-4cf2-bd0b-256ab4cff3af_Name">
    <vt:lpwstr>UNCLASSIFIED</vt:lpwstr>
  </property>
  <property fmtid="{D5CDD505-2E9C-101B-9397-08002B2CF9AE}" pid="6" name="MSIP_Label_4dd2c6e0-f1e3-4cf2-bd0b-256ab4cff3af_SiteId">
    <vt:lpwstr>da9cbe40-ec1e-4997-afb3-17d87574571a</vt:lpwstr>
  </property>
  <property fmtid="{D5CDD505-2E9C-101B-9397-08002B2CF9AE}" pid="7" name="MSIP_Label_4dd2c6e0-f1e3-4cf2-bd0b-256ab4cff3af_ActionId">
    <vt:lpwstr>46aa9922-e04c-4c67-ac53-4e8169f67371</vt:lpwstr>
  </property>
  <property fmtid="{D5CDD505-2E9C-101B-9397-08002B2CF9AE}" pid="8" name="MSIP_Label_4dd2c6e0-f1e3-4cf2-bd0b-256ab4cff3af_ContentBits">
    <vt:lpwstr>1</vt:lpwstr>
  </property>
</Properties>
</file>