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</p:sldMasterIdLst>
  <p:notesMasterIdLst>
    <p:notesMasterId r:id="rId15"/>
  </p:notesMasterIdLst>
  <p:sldIdLst>
    <p:sldId id="263" r:id="rId4"/>
    <p:sldId id="275" r:id="rId5"/>
    <p:sldId id="269" r:id="rId6"/>
    <p:sldId id="271" r:id="rId7"/>
    <p:sldId id="262" r:id="rId8"/>
    <p:sldId id="264" r:id="rId9"/>
    <p:sldId id="272" r:id="rId10"/>
    <p:sldId id="265" r:id="rId11"/>
    <p:sldId id="266" r:id="rId12"/>
    <p:sldId id="274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747DF-FCFA-430B-AD23-0065EACC2E58}" type="datetimeFigureOut">
              <a:rPr lang="en-CA" smtClean="0"/>
              <a:t>2020/06/17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3DB5A-5001-4AB4-BE97-5FC30257D37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520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b="1" smtClean="0"/>
              <a:t>Employment Opportunity for Students with Disabilities (EOSD) 2020</a:t>
            </a:r>
          </a:p>
          <a:p>
            <a:r>
              <a:rPr lang="en-CA" altLang="en-US" smtClean="0"/>
              <a:t>Updated tools available on our Gcpedia page</a:t>
            </a:r>
          </a:p>
          <a:p>
            <a:r>
              <a:rPr lang="en-CA" altLang="en-US" smtClean="0"/>
              <a:t>Provide a calendar of upcoming student activities</a:t>
            </a:r>
          </a:p>
          <a:p>
            <a:r>
              <a:rPr lang="en-CA" altLang="en-US" smtClean="0"/>
              <a:t>Promote the hosting activity to students and managers to increase enrolment</a:t>
            </a:r>
          </a:p>
          <a:p>
            <a:endParaRPr lang="en-CA" altLang="en-US" smtClean="0"/>
          </a:p>
          <a:p>
            <a:r>
              <a:rPr lang="en-CA" altLang="en-US" smtClean="0"/>
              <a:t>Develop a mentoring program</a:t>
            </a:r>
          </a:p>
          <a:p>
            <a:r>
              <a:rPr lang="en-CA" altLang="en-US" smtClean="0"/>
              <a:t>Lunch and Learn sessions with special guests</a:t>
            </a:r>
          </a:p>
          <a:p>
            <a:r>
              <a:rPr lang="en-CA" altLang="en-US" smtClean="0"/>
              <a:t>Training plan dedicated to the professional development of students.</a:t>
            </a:r>
          </a:p>
          <a:p>
            <a:r>
              <a:rPr lang="en-CA" altLang="en-US" smtClean="0"/>
              <a:t>Offer an information session to students on how GC tools work.</a:t>
            </a:r>
          </a:p>
          <a:p>
            <a:r>
              <a:rPr lang="en-CA" altLang="en-US" smtClean="0"/>
              <a:t>Consult with CSPS and young public servant networks to identify and ensure student participation in development activities</a:t>
            </a:r>
          </a:p>
          <a:p>
            <a:r>
              <a:rPr lang="en-CA" altLang="en-US" smtClean="0"/>
              <a:t>Conduct a participant survey to improve the initiative</a:t>
            </a:r>
          </a:p>
          <a:p>
            <a:r>
              <a:rPr lang="en-CA" altLang="en-US" smtClean="0"/>
              <a:t>onboarding activites will include: </a:t>
            </a:r>
          </a:p>
          <a:p>
            <a:r>
              <a:rPr lang="en-CA" altLang="en-US" smtClean="0"/>
              <a:t>Info Sessions for hiring managers</a:t>
            </a:r>
          </a:p>
          <a:p>
            <a:r>
              <a:rPr lang="en-CA" altLang="en-US" smtClean="0"/>
              <a:t>National Welcoming Event for students</a:t>
            </a:r>
          </a:p>
          <a:p>
            <a:r>
              <a:rPr lang="en-CA" altLang="en-US" smtClean="0"/>
              <a:t>Providing Onboarding Guide for managers</a:t>
            </a:r>
          </a:p>
          <a:p>
            <a:r>
              <a:rPr lang="en-CA" altLang="en-US" smtClean="0"/>
              <a:t>Providing information on ISEO supports and resources to students</a:t>
            </a:r>
          </a:p>
          <a:p>
            <a:r>
              <a:rPr lang="en-CA" altLang="en-US" b="1" smtClean="0"/>
              <a:t>Indigenous Student Employment Opportunity (ISEO)</a:t>
            </a:r>
          </a:p>
          <a:p>
            <a:r>
              <a:rPr lang="en-CA" altLang="en-US" smtClean="0"/>
              <a:t>Creation of a student lead network for the Ontario region and Eastern Canada that models WISEN will create student support and networking opportunities. A lot of effort is being put in by WISEN for the west. It is important that supports are provided across Canada so all students have access to it. </a:t>
            </a:r>
          </a:p>
          <a:p>
            <a:r>
              <a:rPr lang="en-CA" altLang="en-US" smtClean="0"/>
              <a:t>Mentorship sessions: continue the collaboration with the Indigenous EX Network</a:t>
            </a:r>
          </a:p>
          <a:p>
            <a:r>
              <a:rPr lang="en-CA" altLang="en-US" smtClean="0"/>
              <a:t>Pilot of Speed-Mentoring Event</a:t>
            </a:r>
          </a:p>
          <a:p>
            <a:r>
              <a:rPr lang="en-CA" altLang="en-US" smtClean="0"/>
              <a:t>Continue supporting the Indigenous student networks in BC and the NCR and support the creation of networks in Ontario and the Atlantic region</a:t>
            </a:r>
          </a:p>
          <a:p>
            <a:r>
              <a:rPr lang="en-CA" altLang="en-US" smtClean="0"/>
              <a:t>Launch the Indigenous Career Pathways for re-hiring of ISEO students and hiring graduates</a:t>
            </a:r>
          </a:p>
          <a:p>
            <a:endParaRPr lang="en-CA" altLang="en-US" smtClean="0"/>
          </a:p>
          <a:p>
            <a:r>
              <a:rPr lang="en-CA" altLang="en-US" smtClean="0"/>
              <a:t>Other onboarding activites will include: </a:t>
            </a:r>
          </a:p>
          <a:p>
            <a:r>
              <a:rPr lang="en-CA" altLang="en-US" smtClean="0"/>
              <a:t>Info Sessions for hiring managers</a:t>
            </a:r>
          </a:p>
          <a:p>
            <a:r>
              <a:rPr lang="en-CA" altLang="en-US" smtClean="0"/>
              <a:t>National Welcoming Event for students</a:t>
            </a:r>
          </a:p>
          <a:p>
            <a:r>
              <a:rPr lang="en-CA" altLang="en-US" smtClean="0"/>
              <a:t>Providing Onboarding Guide for managers</a:t>
            </a:r>
          </a:p>
          <a:p>
            <a:r>
              <a:rPr lang="en-CA" altLang="en-US" smtClean="0"/>
              <a:t>Providing information on ISEO supports and resources to students</a:t>
            </a:r>
          </a:p>
          <a:p>
            <a:endParaRPr lang="fr-CA" altLang="en-US" smtClean="0"/>
          </a:p>
          <a:p>
            <a:r>
              <a:rPr lang="fr-CA" altLang="en-US" smtClean="0"/>
              <a:t>What managers are saying</a:t>
            </a:r>
            <a:endParaRPr lang="en-CA" altLang="en-US" smtClean="0"/>
          </a:p>
          <a:p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My experience with Employment Opportunity for Students with Disabilities has been great!</a:t>
            </a:r>
          </a:p>
          <a:p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 At first, I was only looking to place one student and asked for a list of 10 candidates to be interviewed. The candidates were so impressive that I shared their resumes with other managers and we were able to send a total of 4 letters of offer. We look forward to the summer of 2019, students will work on a range of complex IT projects, including programming, testing and business analysis.  </a:t>
            </a:r>
          </a:p>
          <a:p>
            <a:pPr algn="r"/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Benedict Lee-Ying </a:t>
            </a:r>
          </a:p>
          <a:p>
            <a:endParaRPr lang="en-CA" altLang="en-US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339D91-ADF7-495A-831C-F361F2A0E20B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3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2654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25" y="4457700"/>
            <a:ext cx="11588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88" y="254000"/>
            <a:ext cx="16875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18498"/>
            <a:ext cx="10515600" cy="1898701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69708"/>
            <a:ext cx="10515600" cy="109167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rgbClr val="474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7A97-5E13-46A7-B846-AB5D9014BEC8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8168-84BB-44F1-A85A-BF6B79BAB1AA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216058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80145"/>
            <a:ext cx="6172200" cy="50809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98171"/>
            <a:ext cx="4204485" cy="41708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4206073" cy="82866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0D23-C977-42F7-817A-46CFD80F1913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A079-79A3-44AF-B39B-00AAB7487137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748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B291-A2E5-441B-B2A3-26B6799DB3CB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91E1-7D08-46F1-9331-EDE46EC07AB2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756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FC59-B946-440C-B8CF-59BC13798BE0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2607-66F6-43FB-A4A5-F71A745DF537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3194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2654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25" y="4457700"/>
            <a:ext cx="11588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88" y="254000"/>
            <a:ext cx="16875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18498"/>
            <a:ext cx="10515600" cy="1898701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69708"/>
            <a:ext cx="10515600" cy="109167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rgbClr val="474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7A97-5E13-46A7-B846-AB5D9014BEC8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8168-84BB-44F1-A85A-BF6B79BAB1AA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584928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2654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88" y="254000"/>
            <a:ext cx="16875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25" y="4457700"/>
            <a:ext cx="11588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8200" y="1018498"/>
            <a:ext cx="10515600" cy="1898701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838200" y="3069708"/>
            <a:ext cx="10515600" cy="109167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rgbClr val="474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76C6-7C6E-42F1-8FD0-8338AF04E8C8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B587-9113-4071-B970-9D81578440D2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678587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3565C"/>
                </a:solidFill>
              </a:defRPr>
            </a:lvl1pPr>
            <a:lvl2pPr>
              <a:defRPr>
                <a:solidFill>
                  <a:srgbClr val="53565C"/>
                </a:solidFill>
              </a:defRPr>
            </a:lvl2pPr>
            <a:lvl3pPr>
              <a:defRPr>
                <a:solidFill>
                  <a:srgbClr val="53565C"/>
                </a:solidFill>
              </a:defRPr>
            </a:lvl3pPr>
            <a:lvl4pPr>
              <a:defRPr>
                <a:solidFill>
                  <a:srgbClr val="53565C"/>
                </a:solidFill>
              </a:defRPr>
            </a:lvl4pPr>
            <a:lvl5pPr>
              <a:defRPr>
                <a:solidFill>
                  <a:srgbClr val="53565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0A8F4-327F-47BA-A53A-F339A60B9D5B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A6852-AB43-4F4A-9411-09EF4BBE2214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5749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221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9D5DE-687E-47F4-8151-0F6C8611E92E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5F61-404E-4FBC-9B3D-8C0A6AEF58FB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7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583645"/>
            <a:ext cx="10515599" cy="828660"/>
          </a:xfrm>
        </p:spPr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4381"/>
            <a:ext cx="5181600" cy="44913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4381"/>
            <a:ext cx="5181600" cy="44913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7FCF-EC1F-430A-A498-AFF7A6E69DB3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16B2-94A0-4980-B653-7997598FA2DA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2215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583645"/>
            <a:ext cx="10515599" cy="828660"/>
          </a:xfrm>
        </p:spPr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314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91774"/>
            <a:ext cx="5157787" cy="357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314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91774"/>
            <a:ext cx="5183188" cy="357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96CE-D2AE-46A8-B88F-6555260EF4AF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40224-C645-4C31-9D2A-F92E0C9F5215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750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E8076-6312-446F-909D-6944DEF206BC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3BE2-1937-48EF-A8D1-90800A8C8CDE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844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2654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88" y="254000"/>
            <a:ext cx="16875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25" y="4457700"/>
            <a:ext cx="11588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8200" y="1018498"/>
            <a:ext cx="10515600" cy="1898701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838200" y="3069708"/>
            <a:ext cx="10515600" cy="109167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rgbClr val="474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76C6-7C6E-42F1-8FD0-8338AF04E8C8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B587-9113-4071-B970-9D81578440D2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853924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49BA2-A020-448D-AEC9-E03202E91D6A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5453-F74F-42F0-98B8-E80A41D9F582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50565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80145"/>
            <a:ext cx="6172200" cy="53263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98170"/>
            <a:ext cx="4204485" cy="44083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4206073" cy="82866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AA27-9A60-4DA9-91E3-028EAF739327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FE12-881F-4C34-B6F4-747F57F67227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277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80145"/>
            <a:ext cx="6172200" cy="50809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98171"/>
            <a:ext cx="4204485" cy="41708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4206073" cy="82866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0D23-C977-42F7-817A-46CFD80F1913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A079-79A3-44AF-B39B-00AAB7487137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41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B291-A2E5-441B-B2A3-26B6799DB3CB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91E1-7D08-46F1-9331-EDE46EC07AB2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201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FC59-B946-440C-B8CF-59BC13798BE0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2607-66F6-43FB-A4A5-F71A745DF537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5232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2654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25" y="4457700"/>
            <a:ext cx="11588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88" y="254000"/>
            <a:ext cx="16875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18498"/>
            <a:ext cx="10515600" cy="1898701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69708"/>
            <a:ext cx="10515600" cy="109167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rgbClr val="474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821-6201-44AE-A747-F8C094C92532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E61F-2096-4359-9701-8DA8953D8984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501007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2654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88" y="254000"/>
            <a:ext cx="16875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25" y="4457700"/>
            <a:ext cx="11588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8200" y="1018498"/>
            <a:ext cx="10515600" cy="1898701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838200" y="3069708"/>
            <a:ext cx="10515600" cy="109167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rgbClr val="474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91A5-CBBE-4C4E-AD59-EBB01A2F8311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7892-6A37-4B30-9320-CC3FA1E497FC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209175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3565C"/>
                </a:solidFill>
              </a:defRPr>
            </a:lvl1pPr>
            <a:lvl2pPr>
              <a:defRPr>
                <a:solidFill>
                  <a:srgbClr val="53565C"/>
                </a:solidFill>
              </a:defRPr>
            </a:lvl2pPr>
            <a:lvl3pPr>
              <a:defRPr>
                <a:solidFill>
                  <a:srgbClr val="53565C"/>
                </a:solidFill>
              </a:defRPr>
            </a:lvl3pPr>
            <a:lvl4pPr>
              <a:defRPr>
                <a:solidFill>
                  <a:srgbClr val="53565C"/>
                </a:solidFill>
              </a:defRPr>
            </a:lvl4pPr>
            <a:lvl5pPr>
              <a:defRPr>
                <a:solidFill>
                  <a:srgbClr val="53565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8AC31-66E6-473D-8A5A-6729A000892F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D7CC-7B0A-4F44-8C9C-CD77B72A7764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7572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221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8B68-4965-4979-935A-2A07E836F297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B0F5-FA47-4290-B574-F801B62DAC7F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527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583645"/>
            <a:ext cx="10515599" cy="828660"/>
          </a:xfrm>
        </p:spPr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4381"/>
            <a:ext cx="5181600" cy="44913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4381"/>
            <a:ext cx="5181600" cy="44913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691C-C672-4C9D-A33B-4199980F61F4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6EB7-6464-4B2F-BBBF-3F6C6D5B7DED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995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3565C"/>
                </a:solidFill>
              </a:defRPr>
            </a:lvl1pPr>
            <a:lvl2pPr>
              <a:defRPr>
                <a:solidFill>
                  <a:srgbClr val="53565C"/>
                </a:solidFill>
              </a:defRPr>
            </a:lvl2pPr>
            <a:lvl3pPr>
              <a:defRPr>
                <a:solidFill>
                  <a:srgbClr val="53565C"/>
                </a:solidFill>
              </a:defRPr>
            </a:lvl3pPr>
            <a:lvl4pPr>
              <a:defRPr>
                <a:solidFill>
                  <a:srgbClr val="53565C"/>
                </a:solidFill>
              </a:defRPr>
            </a:lvl4pPr>
            <a:lvl5pPr>
              <a:defRPr>
                <a:solidFill>
                  <a:srgbClr val="53565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0A8F4-327F-47BA-A53A-F339A60B9D5B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A6852-AB43-4F4A-9411-09EF4BBE2214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4231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583645"/>
            <a:ext cx="10515599" cy="828660"/>
          </a:xfrm>
        </p:spPr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314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91774"/>
            <a:ext cx="5157787" cy="357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314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91774"/>
            <a:ext cx="5183188" cy="357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C870-020B-4BE7-B7C1-9B600F6C6307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EBD2B-88EB-4564-A3FA-067C8A72D13F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6159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A747D-58AA-46B7-99A2-2CADE9AFF46E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2090C-9447-430F-A086-09234392BDDA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8828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BE10-F7FA-4B72-A8BF-299832797F2A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B11DE-3EBA-4838-BE14-3BFE866D13D2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4569433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80145"/>
            <a:ext cx="6172200" cy="53263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98170"/>
            <a:ext cx="4204485" cy="44083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4206073" cy="82866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1CBA-3E0B-4895-83FC-2DAC6D1B1F18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AB84-5AF7-4E97-B85A-9CBE62E56538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0481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80145"/>
            <a:ext cx="6172200" cy="50809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98171"/>
            <a:ext cx="4204485" cy="41708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4206073" cy="82866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FE63-D037-423F-ACFA-3A6340E3384A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53D6-8874-4CDB-AFA9-1359F676997E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2237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A7E34-A81C-46C5-BF35-AC18DA06795A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A973-246D-4D6E-B216-062AAA4057FC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7907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0F83E-E87F-4C30-ABB2-DA04DC8019CD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9668-78AB-4BEB-8165-D15A7D2E489F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26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221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9D5DE-687E-47F4-8151-0F6C8611E92E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5F61-404E-4FBC-9B3D-8C0A6AEF58FB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699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583645"/>
            <a:ext cx="10515599" cy="828660"/>
          </a:xfrm>
        </p:spPr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4381"/>
            <a:ext cx="5181600" cy="44913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4381"/>
            <a:ext cx="5181600" cy="44913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7FCF-EC1F-430A-A498-AFF7A6E69DB3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16B2-94A0-4980-B653-7997598FA2DA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266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583645"/>
            <a:ext cx="10515599" cy="828660"/>
          </a:xfrm>
        </p:spPr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314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91774"/>
            <a:ext cx="5157787" cy="357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314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91774"/>
            <a:ext cx="5183188" cy="357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96CE-D2AE-46A8-B88F-6555260EF4AF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40224-C645-4C31-9D2A-F92E0C9F5215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9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E8076-6312-446F-909D-6944DEF206BC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3BE2-1937-48EF-A8D1-90800A8C8CDE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907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49BA2-A020-448D-AEC9-E03202E91D6A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5453-F74F-42F0-98B8-E80A41D9F582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76427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80145"/>
            <a:ext cx="6172200" cy="53263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98170"/>
            <a:ext cx="4204485" cy="44083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4206073" cy="82866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AA27-9A60-4DA9-91E3-028EAF739327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FE12-881F-4C34-B6F4-747F57F67227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474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0325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584200"/>
            <a:ext cx="10515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504950"/>
            <a:ext cx="105156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122DDC-F51D-45A4-8E25-42D94D7D46CD}" type="datetime1">
              <a:rPr lang="en-CA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2875"/>
            <a:ext cx="3227388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3565C"/>
                </a:solidFill>
                <a:latin typeface="Arial Narrow" panose="020B0606020202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DD771B-CC80-46BC-B68C-42119DC93587}" type="slidenum">
              <a:rPr lang="en-CA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CA" dirty="0"/>
          </a:p>
        </p:txBody>
      </p:sp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50800"/>
            <a:ext cx="1779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02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6062AC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0325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584200"/>
            <a:ext cx="10515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504950"/>
            <a:ext cx="105156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122DDC-F51D-45A4-8E25-42D94D7D46CD}" type="datetime1">
              <a:rPr lang="en-CA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2875"/>
            <a:ext cx="3227388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3565C"/>
                </a:solidFill>
                <a:latin typeface="Arial Narrow" panose="020B0606020202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DD771B-CC80-46BC-B68C-42119DC93587}" type="slidenum">
              <a:rPr lang="en-CA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CA" dirty="0"/>
          </a:p>
        </p:txBody>
      </p:sp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50800"/>
            <a:ext cx="1779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72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6062AC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0325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584200"/>
            <a:ext cx="10515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504950"/>
            <a:ext cx="105156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E50AA1-8FC3-4CE5-9AD2-CF8AF3C9F783}" type="datetime1">
              <a:rPr lang="en-CA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2875"/>
            <a:ext cx="3227388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3565C"/>
                </a:solidFill>
                <a:latin typeface="Arial Narrow" panose="020B0606020202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D0ACE5-9588-4AFA-9722-8F02D42A80FE}" type="slidenum">
              <a:rPr lang="en-CA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CA" dirty="0"/>
          </a:p>
        </p:txBody>
      </p:sp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50800"/>
            <a:ext cx="1779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16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6062AC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062AC"/>
          </a:solidFill>
          <a:latin typeface="Arial Narrow" panose="020B0606020202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1204" y="1277291"/>
            <a:ext cx="10515600" cy="1898701"/>
          </a:xfrm>
        </p:spPr>
        <p:txBody>
          <a:bodyPr/>
          <a:lstStyle/>
          <a:p>
            <a:pPr algn="ctr"/>
            <a:r>
              <a:rPr lang="fr-CA" dirty="0"/>
              <a:t>Programme de mentorat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de </a:t>
            </a:r>
            <a:r>
              <a:rPr lang="fr-CA" dirty="0"/>
              <a:t>la saison </a:t>
            </a:r>
            <a:r>
              <a:rPr lang="fr-CA" dirty="0" smtClean="0"/>
              <a:t>estivale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5838" y="3613363"/>
            <a:ext cx="10515600" cy="1091674"/>
          </a:xfrm>
        </p:spPr>
        <p:txBody>
          <a:bodyPr>
            <a:noAutofit/>
          </a:bodyPr>
          <a:lstStyle/>
          <a:p>
            <a:pPr algn="ctr"/>
            <a:r>
              <a:rPr lang="fr-CA" sz="4400" i="0" dirty="0"/>
              <a:t>Occasion d'emploi </a:t>
            </a:r>
            <a:endParaRPr lang="fr-CA" sz="4400" i="0" dirty="0" smtClean="0"/>
          </a:p>
          <a:p>
            <a:pPr algn="ctr"/>
            <a:r>
              <a:rPr lang="fr-CA" sz="4400" i="0" dirty="0" smtClean="0"/>
              <a:t>pour </a:t>
            </a:r>
            <a:r>
              <a:rPr lang="fr-CA" sz="4400" i="0" dirty="0"/>
              <a:t>les étudiants </a:t>
            </a:r>
            <a:r>
              <a:rPr lang="fr-CA" sz="4400" i="0" dirty="0" smtClean="0"/>
              <a:t>en </a:t>
            </a:r>
            <a:r>
              <a:rPr lang="fr-CA" sz="4400" i="0" dirty="0"/>
              <a:t>situation de handicap</a:t>
            </a:r>
            <a:endParaRPr lang="en-CA" sz="440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FB587-9113-4071-B970-9D81578440D2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40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537233"/>
          </a:xfrm>
        </p:spPr>
        <p:txBody>
          <a:bodyPr/>
          <a:lstStyle/>
          <a:p>
            <a:pPr algn="ctr"/>
            <a:r>
              <a:rPr lang="fr-CA" sz="4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Biographie</a:t>
            </a:r>
            <a:endParaRPr lang="en-CA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472814"/>
              </p:ext>
            </p:extLst>
          </p:nvPr>
        </p:nvGraphicFramePr>
        <p:xfrm>
          <a:off x="3338422" y="1299058"/>
          <a:ext cx="5673491" cy="4992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3491"/>
              </a:tblGrid>
              <a:tr h="4757827">
                <a:tc>
                  <a:txBody>
                    <a:bodyPr/>
                    <a:lstStyle/>
                    <a:p>
                      <a:pPr marL="19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mentors fourniront leur biographie, leur horaire et leur photo à l'équipe de </a:t>
                      </a:r>
                      <a:r>
                        <a:rPr lang="fr-C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l’OEÉSH</a:t>
                      </a:r>
                      <a:endParaRPr lang="en-C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lang="fr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travaille en (domaine) en (département) en tant que (titre)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 langues de communication : (français) (anglais)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propose un mentorat pour partager mes connaissances et mon expertise sur :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Domaine 1:________________________________________</a:t>
                      </a:r>
                    </a:p>
                    <a:p>
                      <a:pPr marL="7048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742950" lvl="1" indent="-28575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Domaine 2:________________________________________</a:t>
                      </a:r>
                    </a:p>
                    <a:p>
                      <a:pPr marL="7048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742950" lvl="1" indent="-28575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Domaine 3:________________________________________</a:t>
                      </a:r>
                    </a:p>
                    <a:p>
                      <a:pPr marL="6858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Planifiez</a:t>
                      </a:r>
                      <a:r>
                        <a:rPr lang="en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</a:t>
                      </a:r>
                      <a:r>
                        <a:rPr lang="en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disponibilités</a:t>
                      </a:r>
                      <a:r>
                        <a:rPr lang="en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Disponible pour le mentorat sur une base __________. (Indiquez les disponibilités - par exemple, sur une base hebdomadaire, bihebdomadaire ou mensuelle)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</a:t>
                      </a:r>
                      <a:r>
                        <a:rPr lang="fr-CA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mentorés</a:t>
                      </a:r>
                      <a:r>
                        <a:rPr lang="fr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intéressés me contacteront directement (Insérer les coordonnées)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mentors et les </a:t>
                      </a:r>
                      <a:r>
                        <a:rPr lang="fr-CA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mentorés</a:t>
                      </a:r>
                      <a:r>
                        <a:rPr lang="fr-C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sont encouragés à fixer le nombre de sessions qui répondent à leurs besoins.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            </a:t>
                      </a:r>
                      <a:endParaRPr lang="en-CA" sz="900" dirty="0">
                        <a:effectLst/>
                      </a:endParaRPr>
                    </a:p>
                    <a:p>
                      <a:pPr marL="19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84" marR="56384" marT="0" marB="0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6852-AB43-4F4A-9411-09EF4BBE2214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30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45453-F74F-42F0-98B8-E80A41D9F582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073879" y="119939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Merci de participer au </a:t>
            </a:r>
          </a:p>
          <a:p>
            <a:pPr algn="ctr"/>
            <a:r>
              <a:rPr lang="fr-CA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 de mentorat de l'OEÉSH !</a:t>
            </a:r>
            <a:endParaRPr lang="en-CA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42" y="3557822"/>
            <a:ext cx="7724301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45453-F74F-42F0-98B8-E80A41D9F582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966158" y="1023267"/>
            <a:ext cx="102395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600" dirty="0">
                <a:latin typeface="Arial" panose="020B0604020202020204" pitchFamily="34" charset="0"/>
                <a:cs typeface="Arial" panose="020B0604020202020204" pitchFamily="34" charset="0"/>
              </a:rPr>
              <a:t>Le mentorat joue un rôle important dans l'engagement et la fidélisation des employés,            qui contribuent tous deux de manière significative à la productivité individuelle et organisationnelle et font en sorte que les employés se sentent valorisés.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181" y="4439587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dont nous allons discuter dans cette présentation </a:t>
            </a:r>
            <a:r>
              <a:rPr lang="en-CA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CA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L’Occasion </a:t>
            </a:r>
            <a:r>
              <a:rPr lang="fr-CA" alt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d'emploi pour les étudiants en situation de handicap (OEESH</a:t>
            </a:r>
            <a:r>
              <a:rPr lang="fr-CA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CA" alt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programme de mentorat </a:t>
            </a:r>
            <a:endParaRPr lang="fr-CA" altLang="fr-F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objectifs du programme de mentorat</a:t>
            </a:r>
          </a:p>
          <a:p>
            <a:r>
              <a:rPr lang="fr-CA" alt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outils</a:t>
            </a:r>
          </a:p>
          <a:p>
            <a:r>
              <a:rPr lang="fr-CA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structure </a:t>
            </a:r>
            <a:r>
              <a:rPr lang="fr-CA" alt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programme de </a:t>
            </a:r>
            <a:r>
              <a:rPr lang="fr-CA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mentorat</a:t>
            </a:r>
          </a:p>
          <a:p>
            <a:r>
              <a:rPr lang="fr-CA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compétences souhaitées du futur mentor</a:t>
            </a:r>
          </a:p>
          <a:p>
            <a:endParaRPr lang="fr-CA" altLang="fr-F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alt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alt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6852-AB43-4F4A-9411-09EF4BBE2214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29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8613" y="746125"/>
            <a:ext cx="10515600" cy="828675"/>
          </a:xfrm>
        </p:spPr>
        <p:txBody>
          <a:bodyPr/>
          <a:lstStyle/>
          <a:p>
            <a:pPr algn="ctr"/>
            <a:r>
              <a:rPr lang="fr-CA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OEÉSH</a:t>
            </a:r>
            <a:endParaRPr lang="en-CA" alt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743075"/>
            <a:ext cx="6953250" cy="4462463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Font typeface="Arial" panose="020B0604020202020204" pitchFamily="34" charset="0"/>
              <a:buNone/>
              <a:defRPr/>
            </a:pPr>
            <a:r>
              <a:rPr lang="fr-CA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services offerts aux étudiants en situation de handicap </a:t>
            </a:r>
            <a:r>
              <a:rPr lang="fr-CA" sz="2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sont </a:t>
            </a:r>
            <a:r>
              <a:rPr lang="fr-CA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notamment les </a:t>
            </a:r>
            <a:r>
              <a:rPr lang="fr-CA" sz="2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suivants:</a:t>
            </a:r>
          </a:p>
          <a:p>
            <a:pPr>
              <a:buClrTx/>
              <a:defRPr/>
            </a:pPr>
            <a:r>
              <a:rPr lang="fr-CA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Formation </a:t>
            </a:r>
          </a:p>
          <a:p>
            <a:pPr>
              <a:buClrTx/>
              <a:defRPr/>
            </a:pPr>
            <a:r>
              <a:rPr lang="fr-CA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Activités d'été</a:t>
            </a:r>
          </a:p>
          <a:p>
            <a:pPr>
              <a:buClrTx/>
              <a:defRPr/>
            </a:pPr>
            <a:r>
              <a:rPr lang="fr-CA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 de mentorat</a:t>
            </a:r>
          </a:p>
          <a:p>
            <a:pPr>
              <a:buClrTx/>
              <a:defRPr/>
            </a:pPr>
            <a:r>
              <a:rPr lang="fr-CA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Réseautage </a:t>
            </a:r>
          </a:p>
          <a:p>
            <a:pPr lvl="1">
              <a:buClrTx/>
              <a:defRPr/>
            </a:pPr>
            <a:endParaRPr lang="en-CA" sz="2200" dirty="0">
              <a:solidFill>
                <a:srgbClr val="474A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Font typeface="Arial" panose="020B0604020202020204" pitchFamily="34" charset="0"/>
              <a:buNone/>
              <a:defRPr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optimiser l'expérience professionnelle des étudiants, consultez les outils et ressources destinés aux gestionnaires et </a:t>
            </a:r>
            <a:r>
              <a:rPr lang="en-CA" sz="2400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étudiants</a:t>
            </a:r>
            <a:r>
              <a:rPr lang="en-CA" sz="2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2400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CA" sz="2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situation de handicap (OEESH</a:t>
            </a:r>
            <a:r>
              <a:rPr lang="en-CA" sz="2400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CA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53565C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53565C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53565C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1B5222E-5A13-4397-AA9A-A141EAD72118}" type="slidenum">
              <a:rPr lang="en-CA" altLang="en-US" sz="11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CA" altLang="en-US" sz="1100" smtClean="0"/>
          </a:p>
        </p:txBody>
      </p:sp>
      <p:sp>
        <p:nvSpPr>
          <p:cNvPr id="5" name="Rectangle 4"/>
          <p:cNvSpPr/>
          <p:nvPr/>
        </p:nvSpPr>
        <p:spPr>
          <a:xfrm>
            <a:off x="8324850" y="4886324"/>
            <a:ext cx="3579813" cy="11271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1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statut prioritaire est accordé aux gestionnaires d'embauche qui demandent des aménagements sur le lieu de travail dans le cadre du programme d'accessibilité, d'adaptation et de technologie informatique adaptée.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2697354"/>
            <a:ext cx="3579813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111250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de mentorat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de mentorat sera autogéré. </a:t>
            </a:r>
            <a:endParaRPr lang="fr-C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bénéficiaires auront accès à une liste de mentors sur notre page </a:t>
            </a:r>
            <a:r>
              <a:rPr lang="fr-CA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GCpedia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prendra contact pour développer une relation professionnelle avec un employé plus expérimenté. </a:t>
            </a:r>
            <a:endParaRPr lang="fr-C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L'équipe 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l'OEÉSH vous guidera vers les différents outils </a:t>
            </a:r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disponibles.</a:t>
            </a:r>
            <a:endParaRPr lang="fr-CA" altLang="fr-FR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6852-AB43-4F4A-9411-09EF4BBE2214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96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504950"/>
            <a:ext cx="11125200" cy="4876800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du programme de mentorat pour les </a:t>
            </a:r>
            <a:r>
              <a:rPr lang="fr-C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mentoré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(e)s devraient être les suivants :</a:t>
            </a:r>
          </a:p>
          <a:p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parcours professionnel</a:t>
            </a:r>
          </a:p>
          <a:p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Aider 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C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mentoré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(e) à développer des compétences </a:t>
            </a:r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cognitives</a:t>
            </a:r>
          </a:p>
          <a:p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Apprendre 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travailler en réseau</a:t>
            </a:r>
          </a:p>
          <a:p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compétence spécifique </a:t>
            </a:r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laquelle le mentor et le </a:t>
            </a:r>
            <a:r>
              <a:rPr lang="fr-C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mentoré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(e) s'accordent</a:t>
            </a:r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6852-AB43-4F4A-9411-09EF4BBE2214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10600" y="4429426"/>
            <a:ext cx="246299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outils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 </a:t>
            </a:r>
            <a:r>
              <a:rPr lang="fr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</a:t>
            </a:r>
            <a:r>
              <a:rPr lang="fr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mentor-</a:t>
            </a:r>
            <a:r>
              <a:rPr lang="fr-CA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mentoré</a:t>
            </a:r>
            <a:r>
              <a:rPr lang="fr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(e)</a:t>
            </a:r>
          </a:p>
          <a:p>
            <a:r>
              <a:rPr lang="fr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du mentor</a:t>
            </a:r>
          </a:p>
          <a:p>
            <a:r>
              <a:rPr lang="fr-C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du </a:t>
            </a:r>
            <a:r>
              <a:rPr lang="fr-CA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mentoré</a:t>
            </a:r>
            <a:r>
              <a:rPr lang="fr-C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(e)</a:t>
            </a:r>
            <a:endParaRPr lang="fr-CA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liste des mentors</a:t>
            </a:r>
          </a:p>
          <a:p>
            <a:endParaRPr lang="fr-CA" dirty="0" smtClean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6852-AB43-4F4A-9411-09EF4BBE2214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450" y="3478862"/>
            <a:ext cx="3339965" cy="25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Stucture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4850" y="1152526"/>
            <a:ext cx="10648950" cy="4838700"/>
          </a:xfrm>
        </p:spPr>
        <p:txBody>
          <a:bodyPr/>
          <a:lstStyle/>
          <a:p>
            <a:pPr marL="0" indent="0">
              <a:buNone/>
            </a:pPr>
            <a:endParaRPr lang="fr-C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règles du programme de mentorat seront accompagnées de contrats de participation signés. (Les contrats sont disponibles sur notre page </a:t>
            </a:r>
            <a:r>
              <a:rPr lang="fr-CA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GCpédia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règles du programme comprennent : </a:t>
            </a:r>
          </a:p>
          <a:p>
            <a:pPr lvl="1"/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 de rencontres mentor-</a:t>
            </a:r>
            <a:r>
              <a:rPr lang="fr-C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mentoré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(e) et d'activités de mentorat 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de 3 mentoré(e)s par mentor </a:t>
            </a:r>
          </a:p>
          <a:p>
            <a:pPr lvl="1"/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Admissibilité 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participation (dans le cadre de l'initiative Occasion d'emploi pour les étudiants en situation de handicap) </a:t>
            </a:r>
          </a:p>
          <a:p>
            <a:pPr lvl="1"/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Programmation 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réunions et d'activités de mentorat.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6852-AB43-4F4A-9411-09EF4BBE2214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44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412875"/>
            <a:ext cx="11858625" cy="4902200"/>
          </a:xfrm>
        </p:spPr>
        <p:txBody>
          <a:bodyPr/>
          <a:lstStyle/>
          <a:p>
            <a:pPr marL="0" indent="0">
              <a:buNone/>
            </a:pPr>
            <a:endParaRPr lang="fr-C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 devraient avoir les compétences suivantes :</a:t>
            </a:r>
          </a:p>
          <a:p>
            <a:r>
              <a:rPr lang="fr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Connaissance </a:t>
            </a:r>
            <a:r>
              <a:rPr lang="fr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défis auxquels sont confrontées les personnes en situation de handicap dans un cadre professionnel</a:t>
            </a:r>
          </a:p>
          <a:p>
            <a:r>
              <a:rPr lang="fr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Connaissance des politiques et des procédures du gouvernement</a:t>
            </a:r>
          </a:p>
          <a:p>
            <a:r>
              <a:rPr lang="fr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 </a:t>
            </a:r>
            <a:r>
              <a:rPr lang="fr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donner de l'information constructive</a:t>
            </a:r>
          </a:p>
          <a:p>
            <a:r>
              <a:rPr lang="fr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 </a:t>
            </a:r>
            <a:r>
              <a:rPr lang="fr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d'écoute et de communication</a:t>
            </a:r>
          </a:p>
          <a:p>
            <a:r>
              <a:rPr lang="fr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Connaissance des outils pédagogiques</a:t>
            </a:r>
          </a:p>
          <a:p>
            <a:r>
              <a:rPr lang="fr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 </a:t>
            </a:r>
            <a:r>
              <a:rPr lang="fr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matière </a:t>
            </a:r>
            <a:r>
              <a:rPr lang="fr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d'observation</a:t>
            </a:r>
            <a:endParaRPr lang="fr-C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6852-AB43-4F4A-9411-09EF4BBE2214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4228094"/>
            <a:ext cx="2932321" cy="182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eme1">
  <a:themeElements>
    <a:clrScheme name="GC Job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162AC"/>
      </a:accent1>
      <a:accent2>
        <a:srgbClr val="454684"/>
      </a:accent2>
      <a:accent3>
        <a:srgbClr val="29B7E1"/>
      </a:accent3>
      <a:accent4>
        <a:srgbClr val="198EB3"/>
      </a:accent4>
      <a:accent5>
        <a:srgbClr val="FDE70A"/>
      </a:accent5>
      <a:accent6>
        <a:srgbClr val="D4C002"/>
      </a:accent6>
      <a:hlink>
        <a:srgbClr val="9495C6"/>
      </a:hlink>
      <a:folHlink>
        <a:srgbClr val="29B7E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64E2C5D-C34F-4F40-B54B-3A2403A5CEE2}" vid="{E6497BF1-5DEE-4D62-A05B-B22657FEBC60}"/>
    </a:ext>
  </a:extLst>
</a:theme>
</file>

<file path=ppt/theme/theme2.xml><?xml version="1.0" encoding="utf-8"?>
<a:theme xmlns:a="http://schemas.openxmlformats.org/drawingml/2006/main" name="2_Theme1">
  <a:themeElements>
    <a:clrScheme name="GC Job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162AC"/>
      </a:accent1>
      <a:accent2>
        <a:srgbClr val="454684"/>
      </a:accent2>
      <a:accent3>
        <a:srgbClr val="29B7E1"/>
      </a:accent3>
      <a:accent4>
        <a:srgbClr val="198EB3"/>
      </a:accent4>
      <a:accent5>
        <a:srgbClr val="FDE70A"/>
      </a:accent5>
      <a:accent6>
        <a:srgbClr val="D4C002"/>
      </a:accent6>
      <a:hlink>
        <a:srgbClr val="9495C6"/>
      </a:hlink>
      <a:folHlink>
        <a:srgbClr val="29B7E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64E2C5D-C34F-4F40-B54B-3A2403A5CEE2}" vid="{E6497BF1-5DEE-4D62-A05B-B22657FEBC60}"/>
    </a:ext>
  </a:extLst>
</a:theme>
</file>

<file path=ppt/theme/theme3.xml><?xml version="1.0" encoding="utf-8"?>
<a:theme xmlns:a="http://schemas.openxmlformats.org/drawingml/2006/main" name="Theme1">
  <a:themeElements>
    <a:clrScheme name="GC Job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162AC"/>
      </a:accent1>
      <a:accent2>
        <a:srgbClr val="454684"/>
      </a:accent2>
      <a:accent3>
        <a:srgbClr val="29B7E1"/>
      </a:accent3>
      <a:accent4>
        <a:srgbClr val="198EB3"/>
      </a:accent4>
      <a:accent5>
        <a:srgbClr val="FDE70A"/>
      </a:accent5>
      <a:accent6>
        <a:srgbClr val="D4C002"/>
      </a:accent6>
      <a:hlink>
        <a:srgbClr val="9495C6"/>
      </a:hlink>
      <a:folHlink>
        <a:srgbClr val="29B7E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64E2C5D-C34F-4F40-B54B-3A2403A5CEE2}" vid="{E6497BF1-5DEE-4D62-A05B-B22657FEBC60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803</Words>
  <Application>Microsoft Office PowerPoint</Application>
  <PresentationFormat>Grand écran</PresentationFormat>
  <Paragraphs>124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Calibri</vt:lpstr>
      <vt:lpstr>Courier New</vt:lpstr>
      <vt:lpstr>Symbol</vt:lpstr>
      <vt:lpstr>Times New Roman</vt:lpstr>
      <vt:lpstr>1_Theme1</vt:lpstr>
      <vt:lpstr>2_Theme1</vt:lpstr>
      <vt:lpstr>Theme1</vt:lpstr>
      <vt:lpstr>Programme de mentorat  de la saison estivale</vt:lpstr>
      <vt:lpstr>Présentation PowerPoint</vt:lpstr>
      <vt:lpstr>Présentation</vt:lpstr>
      <vt:lpstr>OEÉSH</vt:lpstr>
      <vt:lpstr>Le programme de mentorat </vt:lpstr>
      <vt:lpstr>Objectifs</vt:lpstr>
      <vt:lpstr>Les outils</vt:lpstr>
      <vt:lpstr>Stucture</vt:lpstr>
      <vt:lpstr>Compétences</vt:lpstr>
      <vt:lpstr>Votre Biographie</vt:lpstr>
      <vt:lpstr>Présentation PowerPoint</vt:lpstr>
    </vt:vector>
  </TitlesOfParts>
  <Company>CFP-PSC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Marie-Jeanne Nahas</dc:creator>
  <cp:lastModifiedBy>Marie-Jeanne Nahas</cp:lastModifiedBy>
  <cp:revision>45</cp:revision>
  <dcterms:created xsi:type="dcterms:W3CDTF">2020-05-04T22:03:05Z</dcterms:created>
  <dcterms:modified xsi:type="dcterms:W3CDTF">2020-06-17T15:41:47Z</dcterms:modified>
</cp:coreProperties>
</file>