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7"/>
  </p:notesMasterIdLst>
  <p:handoutMasterIdLst>
    <p:handoutMasterId r:id="rId28"/>
  </p:handoutMasterIdLst>
  <p:sldIdLst>
    <p:sldId id="524" r:id="rId2"/>
    <p:sldId id="537" r:id="rId3"/>
    <p:sldId id="525" r:id="rId4"/>
    <p:sldId id="526" r:id="rId5"/>
    <p:sldId id="323" r:id="rId6"/>
    <p:sldId id="342" r:id="rId7"/>
    <p:sldId id="536" r:id="rId8"/>
    <p:sldId id="331" r:id="rId9"/>
    <p:sldId id="366" r:id="rId10"/>
    <p:sldId id="318" r:id="rId11"/>
    <p:sldId id="304" r:id="rId12"/>
    <p:sldId id="520" r:id="rId13"/>
    <p:sldId id="521" r:id="rId14"/>
    <p:sldId id="336" r:id="rId15"/>
    <p:sldId id="328" r:id="rId16"/>
    <p:sldId id="305" r:id="rId17"/>
    <p:sldId id="324" r:id="rId18"/>
    <p:sldId id="327" r:id="rId19"/>
    <p:sldId id="306" r:id="rId20"/>
    <p:sldId id="319" r:id="rId21"/>
    <p:sldId id="315" r:id="rId22"/>
    <p:sldId id="322" r:id="rId23"/>
    <p:sldId id="339" r:id="rId24"/>
    <p:sldId id="522" r:id="rId25"/>
    <p:sldId id="367" r:id="rId26"/>
  </p:sldIdLst>
  <p:sldSz cx="9144000" cy="6858000" type="screen4x3"/>
  <p:notesSz cx="7023100" cy="93091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9" autoAdjust="0"/>
    <p:restoredTop sz="56911" autoAdjust="0"/>
  </p:normalViewPr>
  <p:slideViewPr>
    <p:cSldViewPr snapToObjects="1" showGuides="1">
      <p:cViewPr>
        <p:scale>
          <a:sx n="75" d="100"/>
          <a:sy n="75" d="100"/>
        </p:scale>
        <p:origin x="485" y="-102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4/22/2024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4/22/2024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ElishaGoldsteinPhD/video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elishagoldstein.com/videos/sitting-with-awareness-of-thoughts/%E2%80%8B"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latin typeface="+mn-lt"/>
              </a:rPr>
              <a:t>Good morning good afternoon everyone,</a:t>
            </a:r>
            <a:r>
              <a:rPr lang="en-CA" sz="1200" i="0" kern="1200" dirty="0">
                <a:solidFill>
                  <a:schemeClr val="tx1"/>
                </a:solidFill>
                <a:effectLst/>
                <a:latin typeface="+mn-lt"/>
                <a:ea typeface="+mn-ea"/>
                <a:cs typeface="+mn-cs"/>
              </a:rPr>
              <a:t> First, I invite you to reflect on the land you are connecting from, and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dirty="0">
                <a:solidFill>
                  <a:srgbClr val="000000"/>
                </a:solidFill>
                <a:effectLst/>
                <a:latin typeface="+mn-lt"/>
                <a:ea typeface="Arial" panose="020B0604020202020204" pitchFamily="34" charset="0"/>
              </a:rPr>
              <a:t>Please note that this session is being recorded. By remaining as a participant, we will interpret that as your consent to being recorded and we thank you for staying with us.</a:t>
            </a:r>
            <a:r>
              <a:rPr lang="en-CA" sz="1200" dirty="0">
                <a:solidFill>
                  <a:srgbClr val="0000FF"/>
                </a:solidFill>
                <a:effectLst/>
                <a:latin typeface="+mn-lt"/>
                <a:ea typeface="Arial" panose="020B0604020202020204" pitchFamily="34" charset="0"/>
              </a:rPr>
              <a:t> </a:t>
            </a:r>
            <a:br>
              <a:rPr lang="en-CA" sz="1200" dirty="0">
                <a:solidFill>
                  <a:srgbClr val="0000FF"/>
                </a:solidFill>
                <a:effectLst/>
                <a:latin typeface="+mn-lt"/>
                <a:ea typeface="Arial" panose="020B0604020202020204" pitchFamily="34" charset="0"/>
              </a:rPr>
            </a:br>
            <a:r>
              <a:rPr lang="en-CA" sz="1200" dirty="0">
                <a:solidFill>
                  <a:srgbClr val="0000FF"/>
                </a:solidFill>
                <a:effectLst/>
                <a:latin typeface="+mn-lt"/>
                <a:ea typeface="Arial" panose="020B0604020202020204" pitchFamily="34" charset="0"/>
              </a:rPr>
              <a:t>//</a:t>
            </a:r>
            <a:r>
              <a:rPr lang="en-CA" sz="1200" dirty="0">
                <a:solidFill>
                  <a:srgbClr val="000000"/>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Cette</a:t>
            </a:r>
            <a:r>
              <a:rPr lang="en-CA" sz="1200" dirty="0">
                <a:solidFill>
                  <a:srgbClr val="0000FF"/>
                </a:solidFill>
                <a:effectLst/>
                <a:latin typeface="+mn-lt"/>
                <a:ea typeface="Arial" panose="020B0604020202020204" pitchFamily="34" charset="0"/>
              </a:rPr>
              <a:t> session </a:t>
            </a:r>
            <a:r>
              <a:rPr lang="en-CA" sz="1200" dirty="0" err="1">
                <a:solidFill>
                  <a:srgbClr val="0000FF"/>
                </a:solidFill>
                <a:effectLst/>
                <a:latin typeface="+mn-lt"/>
                <a:ea typeface="Arial" panose="020B0604020202020204" pitchFamily="34" charset="0"/>
              </a:rPr>
              <a:t>est</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enregistrée</a:t>
            </a:r>
            <a:r>
              <a:rPr lang="en-CA" sz="1200" dirty="0">
                <a:solidFill>
                  <a:srgbClr val="0000FF"/>
                </a:solidFill>
                <a:effectLst/>
                <a:latin typeface="+mn-lt"/>
                <a:ea typeface="Arial" panose="020B0604020202020204" pitchFamily="34" charset="0"/>
              </a:rPr>
              <a:t>. </a:t>
            </a:r>
            <a:r>
              <a:rPr lang="fr-CA" sz="1200" dirty="0">
                <a:solidFill>
                  <a:srgbClr val="0000FF"/>
                </a:solidFill>
                <a:effectLst/>
                <a:latin typeface="+mn-lt"/>
                <a:ea typeface="Arial" panose="020B0604020202020204" pitchFamily="34" charset="0"/>
              </a:rPr>
              <a:t>Nous interprétons le fait que vous demeurez en tant que participant comme votre consentement à faire partie de l’enregistrement. </a:t>
            </a:r>
            <a:r>
              <a:rPr lang="en-CA" sz="1200" dirty="0">
                <a:solidFill>
                  <a:srgbClr val="0000FF"/>
                </a:solidFill>
                <a:effectLst/>
                <a:latin typeface="+mn-lt"/>
                <a:ea typeface="Arial" panose="020B0604020202020204" pitchFamily="34" charset="0"/>
              </a:rPr>
              <a:t>Nous </a:t>
            </a:r>
            <a:r>
              <a:rPr lang="en-CA" sz="1200" dirty="0" err="1">
                <a:solidFill>
                  <a:srgbClr val="0000FF"/>
                </a:solidFill>
                <a:effectLst/>
                <a:latin typeface="+mn-lt"/>
                <a:ea typeface="Arial" panose="020B0604020202020204" pitchFamily="34" charset="0"/>
              </a:rPr>
              <a:t>vous</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remercions</a:t>
            </a:r>
            <a:r>
              <a:rPr lang="en-CA" sz="1200" dirty="0">
                <a:solidFill>
                  <a:srgbClr val="0000FF"/>
                </a:solidFill>
                <a:effectLst/>
                <a:latin typeface="+mn-lt"/>
                <a:ea typeface="Arial" panose="020B0604020202020204" pitchFamily="34" charset="0"/>
              </a:rPr>
              <a:t> de </a:t>
            </a:r>
            <a:r>
              <a:rPr lang="en-CA" sz="1200" dirty="0" err="1">
                <a:solidFill>
                  <a:srgbClr val="0000FF"/>
                </a:solidFill>
                <a:effectLst/>
                <a:latin typeface="+mn-lt"/>
                <a:ea typeface="Arial" panose="020B0604020202020204" pitchFamily="34" charset="0"/>
              </a:rPr>
              <a:t>votre</a:t>
            </a:r>
            <a:r>
              <a:rPr lang="en-CA" sz="1200" dirty="0">
                <a:solidFill>
                  <a:srgbClr val="0000FF"/>
                </a:solidFill>
                <a:effectLst/>
                <a:latin typeface="+mn-lt"/>
                <a:ea typeface="Arial" panose="020B0604020202020204" pitchFamily="34" charset="0"/>
              </a:rPr>
              <a:t> collaboration</a:t>
            </a:r>
            <a:endParaRPr lang="en-CA" sz="1200" i="0" noProof="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200" i="0" kern="1200" noProof="0" dirty="0" err="1">
                <a:solidFill>
                  <a:schemeClr val="tx1"/>
                </a:solidFill>
                <a:effectLst/>
                <a:latin typeface="+mn-lt"/>
                <a:ea typeface="+mn-ea"/>
                <a:cs typeface="+mn-cs"/>
              </a:rPr>
              <a:t>Please</a:t>
            </a:r>
            <a:r>
              <a:rPr lang="fr-FR" sz="1200" i="0" kern="1200" noProof="0" dirty="0">
                <a:solidFill>
                  <a:schemeClr val="tx1"/>
                </a:solidFill>
                <a:effectLst/>
                <a:latin typeface="+mn-lt"/>
                <a:ea typeface="+mn-ea"/>
                <a:cs typeface="+mn-cs"/>
              </a:rPr>
              <a:t> note </a:t>
            </a:r>
            <a:r>
              <a:rPr lang="fr-FR" sz="1200" i="0" kern="1200" noProof="0" dirty="0" err="1">
                <a:solidFill>
                  <a:schemeClr val="tx1"/>
                </a:solidFill>
                <a:effectLst/>
                <a:latin typeface="+mn-lt"/>
                <a:ea typeface="+mn-ea"/>
                <a:cs typeface="+mn-cs"/>
              </a:rPr>
              <a:t>there</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is</a:t>
            </a:r>
            <a:r>
              <a:rPr lang="fr-FR" sz="1200" i="0" kern="1200" noProof="0" dirty="0">
                <a:solidFill>
                  <a:schemeClr val="tx1"/>
                </a:solidFill>
                <a:effectLst/>
                <a:latin typeface="+mn-lt"/>
                <a:ea typeface="+mn-ea"/>
                <a:cs typeface="+mn-cs"/>
              </a:rPr>
              <a:t> French </a:t>
            </a:r>
            <a:r>
              <a:rPr lang="fr-FR" sz="1200" i="0" kern="1200" noProof="0" dirty="0" err="1">
                <a:solidFill>
                  <a:schemeClr val="tx1"/>
                </a:solidFill>
                <a:effectLst/>
                <a:latin typeface="+mn-lt"/>
                <a:ea typeface="+mn-ea"/>
                <a:cs typeface="+mn-cs"/>
              </a:rPr>
              <a:t>offering</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usually</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deliver</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during</a:t>
            </a:r>
            <a:r>
              <a:rPr lang="fr-FR" sz="1200" i="0" kern="1200" noProof="0" dirty="0">
                <a:solidFill>
                  <a:schemeClr val="tx1"/>
                </a:solidFill>
                <a:effectLst/>
                <a:latin typeface="+mn-lt"/>
                <a:ea typeface="+mn-ea"/>
                <a:cs typeface="+mn-cs"/>
              </a:rPr>
              <a:t> the </a:t>
            </a:r>
            <a:r>
              <a:rPr lang="fr-FR" sz="1200" i="0" kern="1200" noProof="0" dirty="0" err="1">
                <a:solidFill>
                  <a:schemeClr val="tx1"/>
                </a:solidFill>
                <a:effectLst/>
                <a:latin typeface="+mn-lt"/>
                <a:ea typeface="+mn-ea"/>
                <a:cs typeface="+mn-cs"/>
              </a:rPr>
              <a:t>Fall</a:t>
            </a:r>
            <a:r>
              <a:rPr lang="fr-FR" sz="1200" i="0" kern="1200" noProof="0" dirty="0">
                <a:solidFill>
                  <a:schemeClr val="tx1"/>
                </a:solidFill>
                <a:effectLst/>
                <a:latin typeface="+mn-lt"/>
                <a:ea typeface="+mn-ea"/>
                <a:cs typeface="+mn-cs"/>
              </a:rPr>
              <a:t>, a</a:t>
            </a:r>
            <a:r>
              <a:rPr lang="en-CA" sz="1200" i="0" kern="1200" noProof="0" dirty="0">
                <a:solidFill>
                  <a:schemeClr val="tx1"/>
                </a:solidFill>
                <a:effectLst/>
                <a:latin typeface="+mn-lt"/>
                <a:ea typeface="+mn-ea"/>
                <a:cs typeface="+mn-cs"/>
              </a:rPr>
              <a:t>s this program is delivered in English, feel free to express yourself in the official language of your choice</a:t>
            </a:r>
            <a:br>
              <a:rPr lang="en-CA" sz="1200" i="0" kern="1200" noProof="0" dirty="0">
                <a:solidFill>
                  <a:schemeClr val="tx1"/>
                </a:solidFill>
                <a:effectLst/>
                <a:latin typeface="+mn-lt"/>
                <a:ea typeface="+mn-ea"/>
                <a:cs typeface="+mn-cs"/>
              </a:rPr>
            </a:br>
            <a:r>
              <a:rPr lang="en-CA" sz="1200" i="0" kern="1200" noProof="0" dirty="0">
                <a:solidFill>
                  <a:schemeClr val="tx1"/>
                </a:solidFill>
                <a:effectLst/>
                <a:latin typeface="+mn-lt"/>
                <a:ea typeface="+mn-ea"/>
                <a:cs typeface="+mn-cs"/>
              </a:rPr>
              <a:t>// </a:t>
            </a:r>
            <a:r>
              <a:rPr lang="fr-FR" sz="1200" i="0" kern="1200" noProof="0" dirty="0">
                <a:solidFill>
                  <a:schemeClr val="tx1"/>
                </a:solidFill>
                <a:effectLst/>
                <a:latin typeface="+mn-lt"/>
                <a:ea typeface="+mn-ea"/>
                <a:cs typeface="+mn-cs"/>
              </a:rPr>
              <a:t>Veuillez noter qu'il existe une offre française habituellement livrée à l'automne, le programme étant dispensée en anglais, n'hésitez pas à vous exprimer dans la langue officielle de votre choix.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Having put the miscellaneous away, let’s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 my name is ________, and along with my colleagues I’m a volunteer facilitator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Keep in mind, 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If you have the option to log off from your VPN, do so as to have a better experience</a:t>
            </a:r>
          </a:p>
          <a:p>
            <a:endParaRPr lang="en-CA" noProof="0" dirty="0"/>
          </a:p>
          <a:p>
            <a:r>
              <a:rPr lang="en-CA" noProof="0" dirty="0"/>
              <a:t>The 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0" kern="1200" noProof="0" dirty="0">
                <a:solidFill>
                  <a:schemeClr val="tx1"/>
                </a:solidFill>
                <a:effectLst/>
                <a:latin typeface="+mn-lt"/>
                <a:ea typeface="+mn-ea"/>
                <a:cs typeface="+mn-cs"/>
              </a:rPr>
              <a:t>(Show the CC slide and stop sharing)</a:t>
            </a:r>
            <a:endParaRPr lang="en-US" dirty="0"/>
          </a:p>
          <a:p>
            <a:pPr marL="0" lvl="0" indent="0">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indent="0">
              <a:buNone/>
            </a:pPr>
            <a:r>
              <a:rPr lang="fr-CA"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We’d</a:t>
            </a:r>
            <a:r>
              <a:rPr lang="fr-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like to re-state the goal of </a:t>
            </a:r>
            <a:r>
              <a:rPr lang="fr-CA"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this</a:t>
            </a:r>
            <a:r>
              <a:rPr lang="fr-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8-weeks program </a:t>
            </a:r>
            <a:r>
              <a:rPr lang="en-US" sz="18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the participant’s self-awareness, and we do that by </a:t>
            </a:r>
            <a:r>
              <a:rPr lang="en-US" sz="1800" dirty="0">
                <a:solidFill>
                  <a:schemeClr val="accent1">
                    <a:lumMod val="75000"/>
                  </a:schemeClr>
                </a:solidFill>
                <a:latin typeface="Calibri" panose="020F0502020204030204" pitchFamily="34" charset="0"/>
                <a:cs typeface="Times New Roman" panose="02020603050405020304" pitchFamily="18" charset="0"/>
              </a:rPr>
              <a:t>developing the following key skills: </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Focus</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Clarity</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Creativity</a:t>
            </a:r>
          </a:p>
          <a:p>
            <a:pPr marL="285750" indent="-285750" eaLnBrk="0" fontAlgn="base" hangingPunct="0">
              <a:spcBef>
                <a:spcPct val="0"/>
              </a:spcBef>
              <a:spcAft>
                <a:spcPct val="37000"/>
              </a:spcAft>
              <a:buFont typeface="Arial" panose="020B0604020202020204" pitchFamily="34" charset="0"/>
              <a:buChar char="•"/>
              <a:tabLst>
                <a:tab pos="5715000" algn="l"/>
              </a:tabLst>
            </a:pPr>
            <a:r>
              <a:rPr lang="en-US" sz="18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18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 lucky for us, it has a positive impact on well-being and resiliency.</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127006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b="1" i="1" noProof="0" dirty="0">
                <a:solidFill>
                  <a:srgbClr val="0070C0"/>
                </a:solidFill>
              </a:rPr>
              <a:t>Leanne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As the participant, not to for your team, or other people who you think may benefit</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fr-CA" sz="1200" b="1" dirty="0"/>
              <a:t>:</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Leanne: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were</a:t>
            </a:r>
            <a:r>
              <a:rPr lang="fr-CA" b="0" dirty="0"/>
              <a:t> </a:t>
            </a:r>
            <a:r>
              <a:rPr lang="fr-CA" b="0" dirty="0" err="1"/>
              <a:t>assigned</a:t>
            </a:r>
            <a:r>
              <a:rPr lang="fr-CA" b="0" dirty="0"/>
              <a:t> </a:t>
            </a:r>
            <a:r>
              <a:rPr lang="fr-CA" b="0" dirty="0" err="1"/>
              <a:t>randomly</a:t>
            </a:r>
            <a:r>
              <a:rPr lang="fr-CA" b="0" dirty="0"/>
              <a:t> and </a:t>
            </a:r>
            <a:r>
              <a:rPr lang="fr-CA" b="0" dirty="0" err="1"/>
              <a:t>considering</a:t>
            </a:r>
            <a:r>
              <a:rPr lang="fr-CA" b="0" dirty="0"/>
              <a:t> the </a:t>
            </a:r>
            <a:r>
              <a:rPr lang="fr-CA" b="0" dirty="0" err="1"/>
              <a:t>preferred</a:t>
            </a:r>
            <a:r>
              <a:rPr lang="fr-CA" b="0" dirty="0"/>
              <a:t> time zones </a:t>
            </a:r>
            <a:r>
              <a:rPr lang="fr-CA" b="0" dirty="0" err="1"/>
              <a:t>selected</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 </a:t>
            </a:r>
          </a:p>
          <a:p>
            <a:endParaRPr lang="fr-CA" b="0" dirty="0"/>
          </a:p>
          <a:p>
            <a:r>
              <a:rPr lang="fr-CA" b="0" dirty="0" err="1"/>
              <a:t>Throughout</a:t>
            </a:r>
            <a:r>
              <a:rPr lang="fr-CA" b="0" dirty="0"/>
              <a:t> the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r>
              <a:rPr lang="fr-CA" b="0" dirty="0"/>
              <a:t>(click on </a:t>
            </a:r>
            <a:r>
              <a:rPr lang="fr-CA" b="0" dirty="0" err="1"/>
              <a:t>every</a:t>
            </a:r>
            <a:r>
              <a:rPr lang="fr-CA" b="0" dirty="0"/>
              <a:t> main </a:t>
            </a:r>
            <a:r>
              <a:rPr lang="fr-CA" b="0" dirty="0" err="1"/>
              <a:t>bullet</a:t>
            </a:r>
            <a:r>
              <a:rPr lang="fr-CA" b="0" dirty="0"/>
              <a:t>)</a:t>
            </a:r>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they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endParaRPr lang="fr-CA" b="0" dirty="0"/>
          </a:p>
          <a:p>
            <a:pPr marL="0" indent="0">
              <a:buFont typeface="Arial" panose="020B0604020202020204" pitchFamily="34" charset="0"/>
              <a:buNone/>
            </a:pPr>
            <a:r>
              <a:rPr lang="fr-CA" b="0" dirty="0"/>
              <a:t>(</a:t>
            </a:r>
            <a:r>
              <a:rPr lang="fr-CA" b="0" dirty="0" err="1"/>
              <a:t>share</a:t>
            </a:r>
            <a:r>
              <a:rPr lang="fr-CA" b="0" dirty="0"/>
              <a:t> the </a:t>
            </a:r>
            <a:r>
              <a:rPr lang="fr-CA" b="0" dirty="0" err="1"/>
              <a:t>link</a:t>
            </a:r>
            <a:r>
              <a:rPr lang="fr-CA" b="0" dirty="0"/>
              <a:t> to the </a:t>
            </a:r>
            <a:r>
              <a:rPr lang="fr-CA" b="0" dirty="0" err="1"/>
              <a:t>buddy</a:t>
            </a:r>
            <a:r>
              <a:rPr lang="fr-CA" b="0" dirty="0"/>
              <a:t> system file)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19928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in a couple of minutes,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11235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b="1" i="1" noProof="0" dirty="0">
                <a:solidFill>
                  <a:srgbClr val="0070C0"/>
                </a:solidFill>
              </a:rPr>
              <a:t>Leanne</a:t>
            </a:r>
            <a:r>
              <a:rPr lang="en-US" sz="1200" dirty="0">
                <a:solidFill>
                  <a:srgbClr val="0070C0"/>
                </a:solidFill>
                <a:latin typeface="+mn-lt"/>
                <a:hlinkClick r:id="rId3"/>
              </a:rPr>
              <a:t>:</a:t>
            </a:r>
            <a:endParaRPr lang="en-US" dirty="0">
              <a:solidFill>
                <a:srgbClr val="0070C0"/>
              </a:solidFill>
            </a:endParaRPr>
          </a:p>
          <a:p>
            <a:pPr marL="0" lvl="0" indent="0">
              <a:spcAft>
                <a:spcPts val="600"/>
              </a:spcAft>
              <a:buFont typeface="Arial" panose="020B0604020202020204" pitchFamily="34" charset="0"/>
              <a:buNone/>
            </a:pPr>
            <a:endParaRPr lang="en-US" sz="1200"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You can use the automatic closed captions option available at the bottom left or your screen</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(next slide: Debrief</a:t>
            </a:r>
            <a:r>
              <a:rPr lang="fr-CA" baseline="0" dirty="0"/>
              <a:t>)</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a:t>
            </a:r>
            <a:r>
              <a:rPr lang="fr-CA" sz="1200" b="1" dirty="0"/>
              <a:t>:</a:t>
            </a:r>
          </a:p>
          <a:p>
            <a:endParaRPr lang="fr-CA" dirty="0"/>
          </a:p>
          <a:p>
            <a:r>
              <a:rPr lang="en-US" dirty="0"/>
              <a:t>(Read from the slide the main bullets)</a:t>
            </a:r>
          </a:p>
          <a:p>
            <a:endParaRPr lang="en-US" dirty="0"/>
          </a:p>
          <a:p>
            <a:r>
              <a:rPr lang="en-US" b="0" i="0" dirty="0">
                <a:solidFill>
                  <a:srgbClr val="202122"/>
                </a:solidFill>
                <a:effectLst/>
                <a:latin typeface="inherit"/>
              </a:rPr>
              <a:t>Not available anymore, still some good videos on their </a:t>
            </a:r>
            <a:r>
              <a:rPr lang="en-US" b="0" i="0" dirty="0" err="1">
                <a:solidFill>
                  <a:srgbClr val="202122"/>
                </a:solidFill>
                <a:effectLst/>
                <a:latin typeface="inherit"/>
              </a:rPr>
              <a:t>youtube</a:t>
            </a:r>
            <a:r>
              <a:rPr lang="en-US" b="0" i="0" dirty="0">
                <a:solidFill>
                  <a:srgbClr val="202122"/>
                </a:solidFill>
                <a:effectLst/>
                <a:latin typeface="inherit"/>
              </a:rPr>
              <a:t> channel: </a:t>
            </a:r>
            <a:r>
              <a:rPr lang="en-US" b="0" i="0" u="sng" dirty="0">
                <a:solidFill>
                  <a:srgbClr val="0278A4"/>
                </a:solidFill>
                <a:effectLst/>
                <a:latin typeface="Helvetica" panose="020B0604020202020204" pitchFamily="34" charset="0"/>
                <a:hlinkClick r:id="rId3"/>
              </a:rPr>
              <a:t>https://www.youtube.com/@ElishaGoldsteinPhD/videos</a:t>
            </a:r>
            <a:endParaRPr lang="en-US" b="0" i="0" u="sng" dirty="0">
              <a:solidFill>
                <a:srgbClr val="0278A4"/>
              </a:solidFill>
              <a:effectLst/>
              <a:latin typeface="Helvetica" panose="020B0604020202020204" pitchFamily="34" charset="0"/>
            </a:endParaRPr>
          </a:p>
          <a:p>
            <a:r>
              <a:rPr lang="en-US" b="0" i="0" dirty="0">
                <a:solidFill>
                  <a:srgbClr val="202122"/>
                </a:solidFill>
                <a:effectLst/>
                <a:latin typeface="inherit"/>
              </a:rPr>
              <a:t>(</a:t>
            </a:r>
            <a:r>
              <a:rPr lang="en-US" b="0" i="0" u="sng" dirty="0">
                <a:solidFill>
                  <a:srgbClr val="0278A4"/>
                </a:solidFill>
                <a:effectLst/>
                <a:latin typeface="inherit"/>
                <a:hlinkClick r:id="rId4"/>
              </a:rPr>
              <a:t>http://elishagoldstein.com/videos/sitting-with-awareness-of-thoughts/​</a:t>
            </a:r>
            <a:r>
              <a:rPr lang="en-US" b="0" i="0" u="sng" dirty="0">
                <a:solidFill>
                  <a:srgbClr val="0278A4"/>
                </a:solidFill>
                <a:effectLst/>
                <a:latin typeface="inherit"/>
              </a:rPr>
              <a:t>)</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Ginette: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 you will get a 1 minute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1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96225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i="1" noProof="0" dirty="0">
                <a:solidFill>
                  <a:srgbClr val="0070C0"/>
                </a:solidFill>
              </a:rPr>
              <a:t>Ginette:</a:t>
            </a:r>
            <a:endParaRPr lang="en-CA" dirty="0"/>
          </a:p>
          <a:p>
            <a:r>
              <a:rPr lang="en-CA" dirty="0"/>
              <a:t>For this occasion </a:t>
            </a:r>
          </a:p>
          <a:p>
            <a:pPr marL="171450" indent="-171450">
              <a:buFont typeface="Arial" panose="020B0604020202020204" pitchFamily="34" charset="0"/>
              <a:buChar char="•"/>
            </a:pPr>
            <a:r>
              <a:rPr lang="en-CA" dirty="0"/>
              <a:t>On the top menu of your WebEx screen, look for “Breakout Sessions”, </a:t>
            </a:r>
          </a:p>
          <a:p>
            <a:pPr marL="171450" indent="-171450">
              <a:buFont typeface="Arial" panose="020B0604020202020204" pitchFamily="34" charset="0"/>
              <a:buChar char="•"/>
            </a:pPr>
            <a:r>
              <a:rPr lang="en-CA" dirty="0"/>
              <a:t>Then click on the “Join Breakout Session”, </a:t>
            </a:r>
          </a:p>
          <a:p>
            <a:pPr marL="171450" indent="-171450">
              <a:buFont typeface="Arial" panose="020B0604020202020204" pitchFamily="34" charset="0"/>
              <a:buChar char="•"/>
            </a:pPr>
            <a:r>
              <a:rPr lang="en-CA" dirty="0"/>
              <a:t>Scroll down to select the number corresponding to your Buddy System.</a:t>
            </a:r>
          </a:p>
          <a:p>
            <a:r>
              <a:rPr lang="en-CA" dirty="0"/>
              <a:t>(share the link to the excel file with the buddy system numbers)</a:t>
            </a:r>
          </a:p>
        </p:txBody>
      </p:sp>
      <p:sp>
        <p:nvSpPr>
          <p:cNvPr id="4" name="Slide Number Placeholder 3"/>
          <p:cNvSpPr>
            <a:spLocks noGrp="1"/>
          </p:cNvSpPr>
          <p:nvPr>
            <p:ph type="sldNum" sz="quarter" idx="10"/>
          </p:nvPr>
        </p:nvSpPr>
        <p:spPr/>
        <p:txBody>
          <a:bodyPr/>
          <a:lstStyle/>
          <a:p>
            <a:fld id="{C6C9EB95-B0B3-48AB-917D-E5E386E0913A}" type="slidenum">
              <a:rPr lang="en-US" smtClean="0"/>
              <a:t>24</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Leanne: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and dear to many, astronomer late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Leanne</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i="1" noProof="0" dirty="0">
                <a:solidFill>
                  <a:srgbClr val="0070C0"/>
                </a:solidFill>
              </a:rPr>
              <a:t>Dani</a:t>
            </a:r>
            <a:r>
              <a:rPr lang="fr-CA" sz="1200" b="1" dirty="0"/>
              <a:t>:</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i="1" noProof="0" dirty="0">
                <a:solidFill>
                  <a:srgbClr val="0070C0"/>
                </a:solidFill>
              </a:rPr>
              <a:t>Dani:</a:t>
            </a:r>
            <a:endParaRPr lang="en-CA" u="none" dirty="0"/>
          </a:p>
          <a:p>
            <a:r>
              <a:rPr lang="en-CA" u="none" dirty="0"/>
              <a:t>Let's take some time to practice using the marker.</a:t>
            </a:r>
          </a:p>
          <a:p>
            <a:endParaRPr lang="en-CA" u="none" dirty="0"/>
          </a:p>
          <a:p>
            <a:r>
              <a:rPr lang="en-CA" u="none" dirty="0"/>
              <a:t>The annotate tool to your left, find the marker tool.</a:t>
            </a:r>
          </a:p>
          <a:p>
            <a:r>
              <a:rPr lang="en-CA" u="none" dirty="0"/>
              <a:t>(Find the option, and allow everyone to use the marker.)</a:t>
            </a:r>
          </a:p>
          <a:p>
            <a:endParaRPr lang="en-CA" u="none" dirty="0"/>
          </a:p>
          <a:p>
            <a:r>
              <a:rPr lang="en-CA" u="none" dirty="0"/>
              <a:t>Note that a mark appears when you release the mouse click.</a:t>
            </a:r>
          </a:p>
          <a:p>
            <a:r>
              <a:rPr lang="en-CA" u="none" dirty="0"/>
              <a:t>Then try making one small mark and one long mark.</a:t>
            </a:r>
          </a:p>
          <a:p>
            <a:endParaRPr lang="en-CA" u="none" dirty="0"/>
          </a:p>
          <a:p>
            <a:r>
              <a:rPr lang="en-CA" u="none" dirty="0"/>
              <a:t>In the next few slides, we're going to use the same tool to indicate where you're joining the session from.</a:t>
            </a:r>
          </a:p>
          <a:p>
            <a:r>
              <a:rPr lang="en-CA" u="none" dirty="0"/>
              <a:t>The first slide is for people in Canada.</a:t>
            </a:r>
          </a:p>
          <a:p>
            <a:r>
              <a:rPr lang="en-CA" u="none" dirty="0"/>
              <a:t>The next slide is for people in the NCR.</a:t>
            </a:r>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b="1" i="1" noProof="0" dirty="0">
                <a:solidFill>
                  <a:srgbClr val="0070C0"/>
                </a:solidFill>
              </a:rPr>
              <a:t>Dani:</a:t>
            </a:r>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 </a:t>
            </a: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a:t>(</a:t>
            </a:r>
            <a:r>
              <a:rPr lang="fr-CA" b="1" baseline="0" dirty="0" err="1"/>
              <a:t>erase</a:t>
            </a:r>
            <a:r>
              <a:rPr lang="fr-CA" b="1" baseline="0" dirty="0"/>
              <a:t> all marks, </a:t>
            </a:r>
            <a:r>
              <a:rPr lang="fr-CA" b="1" baseline="0" dirty="0" err="1"/>
              <a:t>may</a:t>
            </a:r>
            <a:r>
              <a:rPr lang="fr-CA" b="1" baseline="0" dirty="0"/>
              <a:t> </a:t>
            </a:r>
            <a:r>
              <a:rPr lang="fr-CA" b="1" baseline="0" dirty="0" err="1"/>
              <a:t>need</a:t>
            </a:r>
            <a:r>
              <a:rPr lang="fr-CA" b="1" baseline="0" dirty="0"/>
              <a:t> to </a:t>
            </a:r>
            <a:r>
              <a:rPr lang="fr-CA" b="1" baseline="0" dirty="0" err="1"/>
              <a:t>remove</a:t>
            </a:r>
            <a:r>
              <a:rPr lang="fr-CA" b="1" baseline="0" dirty="0"/>
              <a:t> the </a:t>
            </a:r>
            <a:r>
              <a:rPr lang="fr-CA" b="1" baseline="0" dirty="0" err="1"/>
              <a:t>marking</a:t>
            </a:r>
            <a:r>
              <a:rPr lang="fr-CA" b="1" baseline="0" dirty="0"/>
              <a:t> </a:t>
            </a:r>
            <a:r>
              <a:rPr lang="fr-CA" b="1" baseline="0" dirty="0" err="1"/>
              <a:t>tool</a:t>
            </a:r>
            <a:r>
              <a:rPr lang="fr-CA" b="1" baseline="0" dirty="0"/>
              <a:t> </a:t>
            </a:r>
            <a:r>
              <a:rPr lang="fr-CA" b="1" baseline="0" dirty="0" err="1"/>
              <a:t>from</a:t>
            </a:r>
            <a:r>
              <a:rPr lang="fr-CA" b="1" baseline="0" dirty="0"/>
              <a:t> </a:t>
            </a:r>
            <a:r>
              <a:rPr lang="fr-CA" b="1" baseline="0" dirty="0" err="1"/>
              <a:t>everyone</a:t>
            </a:r>
            <a:r>
              <a:rPr lang="fr-CA" b="1"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a:t>
            </a:r>
            <a:r>
              <a:rPr lang="fr-CA" baseline="0" dirty="0" err="1"/>
              <a:t>from</a:t>
            </a:r>
            <a:r>
              <a:rPr lang="fr-CA" baseline="0" dirty="0"/>
              <a:t>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a:t>
            </a:r>
            <a:r>
              <a:rPr lang="fr-CA" baseline="0" dirty="0" err="1"/>
              <a:t>from</a:t>
            </a:r>
            <a:r>
              <a:rPr lang="fr-CA" baseline="0" dirty="0"/>
              <a:t>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b="1" i="1" noProof="0" dirty="0">
                <a:solidFill>
                  <a:srgbClr val="0070C0"/>
                </a:solidFill>
              </a:rPr>
              <a:t>Ginette</a:t>
            </a:r>
            <a:r>
              <a:rPr lang="fr-CA" sz="1200" b="1" dirty="0"/>
              <a: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a bit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3ADE9-F136-C38A-F979-6C4EB2C11533}"/>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2024-04-22</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F41075-1592-F9CB-1F33-62C8DA79FBDA}"/>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2024-04-22</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2024-04-22</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3.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jpg"/><Relationship Id="rId5" Type="http://schemas.openxmlformats.org/officeDocument/2006/relationships/image" Target="../media/image13.png"/><Relationship Id="rId4" Type="http://schemas.openxmlformats.org/officeDocument/2006/relationships/image" Target="../media/image42.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greatergood.berkeley.edu/article/item/how_to_upgrade_your_gratitude_paracti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archive.org/details/BodyScan6minsB" TargetMode="External"/><Relationship Id="rId7" Type="http://schemas.openxmlformats.org/officeDocument/2006/relationships/image" Target="../media/image13.png"/><Relationship Id="rId12"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youtube.com/watch?v=xLoK5rOl8Qk" TargetMode="External"/><Relationship Id="rId11" Type="http://schemas.openxmlformats.org/officeDocument/2006/relationships/image" Target="../media/image29.png"/><Relationship Id="rId5" Type="http://schemas.openxmlformats.org/officeDocument/2006/relationships/hyperlink" Target="https://www.youtube.com/watch?v=6aysZYNGse0" TargetMode="External"/><Relationship Id="rId10" Type="http://schemas.microsoft.com/office/2007/relationships/hdphoto" Target="../media/hdphoto3.wdp"/><Relationship Id="rId4" Type="http://schemas.openxmlformats.org/officeDocument/2006/relationships/hyperlink" Target="https://www.youtube.com/watch?v=TRnq8u-3JWU%C2%A0" TargetMode="Externa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4.png"/><Relationship Id="rId5" Type="http://schemas.openxmlformats.org/officeDocument/2006/relationships/image" Target="../media/image1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xml"/><Relationship Id="rId7" Type="http://schemas.openxmlformats.org/officeDocument/2006/relationships/image" Target="../media/image1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xml"/><Relationship Id="rId7" Type="http://schemas.openxmlformats.org/officeDocument/2006/relationships/image" Target="../media/image22.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6.jpeg"/><Relationship Id="rId12"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8.jp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27.png"/><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April 22,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301575" y="4134443"/>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85000" lnSpcReduction="1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err="1">
                <a:solidFill>
                  <a:schemeClr val="bg1">
                    <a:lumMod val="50000"/>
                  </a:schemeClr>
                </a:solidFill>
              </a:rPr>
              <a:t>Overview</a:t>
            </a:r>
            <a:r>
              <a:rPr lang="fr-CA" dirty="0">
                <a:solidFill>
                  <a:schemeClr val="bg1">
                    <a:lumMod val="50000"/>
                  </a:schemeClr>
                </a:solidFill>
              </a:rPr>
              <a:t> of </a:t>
            </a:r>
            <a:r>
              <a:rPr lang="fr-CA" dirty="0" err="1">
                <a:solidFill>
                  <a:schemeClr val="bg1">
                    <a:lumMod val="50000"/>
                  </a:schemeClr>
                </a:solidFill>
              </a:rPr>
              <a:t>resources</a:t>
            </a:r>
            <a:r>
              <a:rPr lang="fr-CA" dirty="0">
                <a:solidFill>
                  <a:schemeClr val="bg1">
                    <a:lumMod val="50000"/>
                  </a:schemeClr>
                </a:solidFill>
              </a:rPr>
              <a:t>/</a:t>
            </a:r>
            <a:r>
              <a:rPr lang="fr-CA" dirty="0" err="1">
                <a:solidFill>
                  <a:schemeClr val="bg1">
                    <a:lumMod val="50000"/>
                  </a:schemeClr>
                </a:solidFill>
              </a:rPr>
              <a:t>toolbox</a:t>
            </a:r>
            <a:endParaRPr lang="en-US" dirty="0">
              <a:solidFill>
                <a:schemeClr val="bg1">
                  <a:lumMod val="50000"/>
                </a:schemeClr>
              </a:solidFill>
            </a:endParaRPr>
          </a:p>
          <a:p>
            <a:r>
              <a:rPr lang="en-US" dirty="0"/>
              <a:t>Etiquette / Main goal of the Program / Target Audience</a:t>
            </a:r>
          </a:p>
          <a:p>
            <a:r>
              <a:rPr lang="en-US" dirty="0"/>
              <a:t>Snail Model</a:t>
            </a:r>
          </a:p>
          <a:p>
            <a:r>
              <a:rPr lang="en-US" dirty="0"/>
              <a:t>The importance of “Connecting” &amp; Buddy System</a:t>
            </a:r>
          </a:p>
          <a:p>
            <a:r>
              <a:rPr lang="en-US" dirty="0"/>
              <a:t>Gratitude Journaling</a:t>
            </a:r>
          </a:p>
          <a:p>
            <a:r>
              <a:rPr lang="en-US" dirty="0"/>
              <a:t>Practice: 5 min body scan</a:t>
            </a:r>
          </a:p>
          <a:p>
            <a:r>
              <a:rPr lang="en-US" dirty="0"/>
              <a:t>Debriefs</a:t>
            </a:r>
          </a:p>
          <a:p>
            <a:r>
              <a:rPr lang="en-US" dirty="0"/>
              <a:t>Your takeaway assignment for week 1.</a:t>
            </a:r>
          </a:p>
          <a:p>
            <a:r>
              <a:rPr lang="en-US" dirty="0"/>
              <a:t>Meeting Your Buddy System</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Have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mcld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spTree>
    <p:extLst>
      <p:ext uri="{BB962C8B-B14F-4D97-AF65-F5344CB8AC3E}">
        <p14:creationId xmlns:p14="http://schemas.microsoft.com/office/powerpoint/2010/main" val="176759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descr="A child pointing at something&#10;&#10;Description automatically generated">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descr="various activities">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noGrp="1"/>
          </p:cNvSpPr>
          <p:nvPr>
            <p:ph type="title" idx="4294967295"/>
          </p:nvPr>
        </p:nvSpPr>
        <p:spPr>
          <a:xfrm>
            <a:off x="457199" y="274638"/>
            <a:ext cx="88159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Target Audience</a:t>
            </a:r>
            <a:endParaRPr kumimoji="0" 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1030" name="Image 1029" descr="self-awarenss">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descr="A person representing the participant">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descr="vertical axis connecting between Desired at the top, with Undesired at the bottom"/>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descr="Horizontal axis connecting between Aware at the left, with Unaware at the right"/>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unaware - undesired"/>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descr="aware - undesired"/>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descr="aware - desired"/>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descr="aware - desired"/>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descr="disruption"/>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 uri="{C183D7F6-B498-43B3-948B-1728B52AA6E4}">
                <adec:decorative xmlns:adec="http://schemas.microsoft.com/office/drawing/2017/decorative" val="1"/>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6228184" y="116632"/>
            <a:ext cx="2915816" cy="1475110"/>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85000" lnSpcReduction="20000"/>
          </a:bodyPr>
          <a:lstStyle/>
          <a:p>
            <a:r>
              <a:rPr lang="en-US" dirty="0"/>
              <a:t>How do you see us connecting throughout </a:t>
            </a:r>
            <a:br>
              <a:rPr lang="en-US" dirty="0"/>
            </a:br>
            <a:r>
              <a:rPr lang="en-US" dirty="0"/>
              <a:t>the weeks of this program?</a:t>
            </a:r>
            <a:br>
              <a:rPr lang="en-US" dirty="0"/>
            </a:br>
            <a:r>
              <a:rPr lang="fr-CA" dirty="0" err="1"/>
              <a:t>During</a:t>
            </a:r>
            <a:r>
              <a:rPr lang="fr-CA" dirty="0"/>
              <a:t> the session by </a:t>
            </a:r>
          </a:p>
          <a:p>
            <a:pPr lvl="1"/>
            <a:r>
              <a:rPr lang="fr-CA" dirty="0" err="1"/>
              <a:t>Plenary</a:t>
            </a:r>
            <a:r>
              <a:rPr lang="fr-CA" dirty="0"/>
              <a:t> &amp; Debriefs</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grpSp>
        <p:nvGrpSpPr>
          <p:cNvPr id="4" name="Group 8">
            <a:extLst>
              <a:ext uri="{FF2B5EF4-FFF2-40B4-BE49-F238E27FC236}">
                <a16:creationId xmlns:a16="http://schemas.microsoft.com/office/drawing/2014/main" id="{D72644D0-E29A-6F85-06BC-B8D200EF0255}"/>
              </a:ext>
              <a:ext uri="{C183D7F6-B498-43B3-948B-1728B52AA6E4}">
                <adec:decorative xmlns:adec="http://schemas.microsoft.com/office/drawing/2017/decorative" val="1"/>
              </a:ext>
            </a:extLst>
          </p:cNvPr>
          <p:cNvGrpSpPr/>
          <p:nvPr/>
        </p:nvGrpSpPr>
        <p:grpSpPr>
          <a:xfrm>
            <a:off x="3791822" y="2608752"/>
            <a:ext cx="605057" cy="655279"/>
            <a:chOff x="1691680" y="5343137"/>
            <a:chExt cx="803649" cy="818086"/>
          </a:xfrm>
        </p:grpSpPr>
        <p:pic>
          <p:nvPicPr>
            <p:cNvPr id="5" name="Picture 10">
              <a:extLst>
                <a:ext uri="{FF2B5EF4-FFF2-40B4-BE49-F238E27FC236}">
                  <a16:creationId xmlns:a16="http://schemas.microsoft.com/office/drawing/2014/main" id="{FC0F6564-ABBC-AD48-A407-A5024732D14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12">
              <a:extLst>
                <a:ext uri="{FF2B5EF4-FFF2-40B4-BE49-F238E27FC236}">
                  <a16:creationId xmlns:a16="http://schemas.microsoft.com/office/drawing/2014/main" id="{77D41544-6FAB-16C9-CB77-0554AC1AA4A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F2659A1-4777-8846-3421-AF2F9A97B7E5}"/>
              </a:ex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rot="2745437">
            <a:off x="3199337" y="2930821"/>
            <a:ext cx="552867" cy="570007"/>
          </a:xfrm>
          <a:prstGeom prst="rect">
            <a:avLst/>
          </a:prstGeom>
        </p:spPr>
      </p:pic>
      <p:pic>
        <p:nvPicPr>
          <p:cNvPr id="12" name="Picture 2" descr="MCL Cohort - Closed Group's icon">
            <a:extLst>
              <a:ext uri="{FF2B5EF4-FFF2-40B4-BE49-F238E27FC236}">
                <a16:creationId xmlns:a16="http://schemas.microsoft.com/office/drawing/2014/main" id="{188E2EC0-7A3A-96F3-B576-DF1158F78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371" y="3377441"/>
            <a:ext cx="455869" cy="45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579296"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your experiences of the week </a:t>
            </a:r>
            <a:br>
              <a:rPr lang="en-CA" dirty="0"/>
            </a:br>
            <a:r>
              <a:rPr lang="en-CA" dirty="0"/>
              <a:t>what was interesting, challenging, and what you liked the most</a:t>
            </a:r>
          </a:p>
          <a:p>
            <a:pPr lvl="1"/>
            <a:r>
              <a:rPr lang="en-CA" dirty="0"/>
              <a:t>Minimum of a 30 minute call recommended (5 mins for each)</a:t>
            </a:r>
          </a:p>
          <a:p>
            <a:r>
              <a:rPr lang="en-CA" dirty="0"/>
              <a:t>Helps with increasing support and accountability</a:t>
            </a:r>
          </a:p>
        </p:txBody>
      </p:sp>
      <p:pic>
        <p:nvPicPr>
          <p:cNvPr id="6" name="Picture 5">
            <a:extLst>
              <a:ext uri="{FF2B5EF4-FFF2-40B4-BE49-F238E27FC236}">
                <a16:creationId xmlns:a16="http://schemas.microsoft.com/office/drawing/2014/main" id="{BD898D0E-134A-9CA7-8D95-8C78B8503B8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84168" y="332656"/>
            <a:ext cx="998542" cy="998542"/>
          </a:xfrm>
          <a:prstGeom prst="rect">
            <a:avLst/>
          </a:prstGeom>
        </p:spPr>
      </p:pic>
      <p:grpSp>
        <p:nvGrpSpPr>
          <p:cNvPr id="7" name="Group 6">
            <a:extLst>
              <a:ext uri="{FF2B5EF4-FFF2-40B4-BE49-F238E27FC236}">
                <a16:creationId xmlns:a16="http://schemas.microsoft.com/office/drawing/2014/main" id="{109839F4-9903-3DDB-F183-515F831A069F}"/>
              </a:ext>
              <a:ext uri="{C183D7F6-B498-43B3-948B-1728B52AA6E4}">
                <adec:decorative xmlns:adec="http://schemas.microsoft.com/office/drawing/2017/decorative" val="1"/>
              </a:ext>
            </a:extLst>
          </p:cNvPr>
          <p:cNvGrpSpPr/>
          <p:nvPr>
            <p:custDataLst>
              <p:tags r:id="rId1"/>
            </p:custDataLst>
          </p:nvPr>
        </p:nvGrpSpPr>
        <p:grpSpPr>
          <a:xfrm>
            <a:off x="6616387" y="78477"/>
            <a:ext cx="1412845" cy="1607352"/>
            <a:chOff x="7702685" y="5546994"/>
            <a:chExt cx="917778" cy="1111225"/>
          </a:xfrm>
        </p:grpSpPr>
        <p:pic>
          <p:nvPicPr>
            <p:cNvPr id="8" name="Picture 7">
              <a:extLst>
                <a:ext uri="{FF2B5EF4-FFF2-40B4-BE49-F238E27FC236}">
                  <a16:creationId xmlns:a16="http://schemas.microsoft.com/office/drawing/2014/main" id="{34A20C80-AFED-A5B9-3690-139183A2E29F}"/>
                </a:ext>
              </a:extLst>
            </p:cNvPr>
            <p:cNvPicPr>
              <a:picLocks noChangeAspect="1"/>
            </p:cNvPicPr>
            <p:nvPr/>
          </p:nvPicPr>
          <p:blipFill>
            <a:blip r:embed="rId5"/>
            <a:srcRect/>
            <a:stretch>
              <a:fillRect/>
            </a:stretch>
          </p:blipFill>
          <p:spPr>
            <a:xfrm rot="2745437">
              <a:off x="7687882" y="5561797"/>
              <a:ext cx="947384" cy="917778"/>
            </a:xfrm>
            <a:prstGeom prst="rect">
              <a:avLst/>
            </a:prstGeom>
          </p:spPr>
        </p:pic>
        <p:sp>
          <p:nvSpPr>
            <p:cNvPr id="9" name="TextBox 8">
              <a:extLst>
                <a:ext uri="{FF2B5EF4-FFF2-40B4-BE49-F238E27FC236}">
                  <a16:creationId xmlns:a16="http://schemas.microsoft.com/office/drawing/2014/main" id="{92F8F6CE-D1FA-4464-C294-4DD7D88F0E45}"/>
                </a:ext>
              </a:extLst>
            </p:cNvPr>
            <p:cNvSpPr txBox="1"/>
            <p:nvPr/>
          </p:nvSpPr>
          <p:spPr>
            <a:xfrm>
              <a:off x="7918090" y="6253941"/>
              <a:ext cx="505699" cy="404278"/>
            </a:xfrm>
            <a:prstGeom prst="rect">
              <a:avLst/>
            </a:prstGeom>
            <a:noFill/>
          </p:spPr>
          <p:txBody>
            <a:bodyPr wrap="none" rtlCol="0">
              <a:spAutoFit/>
            </a:bodyPr>
            <a:lstStyle/>
            <a:p>
              <a:pPr algn="ctr"/>
              <a:r>
                <a:rPr lang="fr-CA" sz="1600" u="none" dirty="0"/>
                <a:t>Buddy</a:t>
              </a:r>
              <a:br>
                <a:rPr lang="fr-CA" sz="1600" u="none" dirty="0"/>
              </a:br>
              <a:r>
                <a:rPr lang="fr-CA" sz="1600" u="none" dirty="0"/>
                <a:t>System</a:t>
              </a:r>
              <a:endParaRPr lang="fr-CA" sz="1600" dirty="0">
                <a:solidFill>
                  <a:schemeClr val="accent3">
                    <a:lumMod val="75000"/>
                  </a:schemeClr>
                </a:solidFill>
              </a:endParaRPr>
            </a:p>
          </p:txBody>
        </p:sp>
      </p:grpSp>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el document">
            <a:extLst>
              <a:ext uri="{FF2B5EF4-FFF2-40B4-BE49-F238E27FC236}">
                <a16:creationId xmlns:a16="http://schemas.microsoft.com/office/drawing/2014/main" id="{27221C6A-E4B0-A5E7-170D-611A6B71B61B}"/>
              </a:ext>
            </a:extLst>
          </p:cNvPr>
          <p:cNvPicPr>
            <a:picLocks noChangeAspect="1"/>
          </p:cNvPicPr>
          <p:nvPr/>
        </p:nvPicPr>
        <p:blipFill>
          <a:blip r:embed="rId4"/>
          <a:stretch>
            <a:fillRect/>
          </a:stretch>
        </p:blipFill>
        <p:spPr>
          <a:xfrm>
            <a:off x="332515" y="4530222"/>
            <a:ext cx="998542" cy="998542"/>
          </a:xfrm>
          <a:prstGeom prst="rect">
            <a:avLst/>
          </a:prstGeom>
        </p:spPr>
      </p:pic>
      <p:grpSp>
        <p:nvGrpSpPr>
          <p:cNvPr id="6" name="Group 5" descr="buddy system">
            <a:extLst>
              <a:ext uri="{FF2B5EF4-FFF2-40B4-BE49-F238E27FC236}">
                <a16:creationId xmlns:a16="http://schemas.microsoft.com/office/drawing/2014/main" id="{4E93052A-6670-554A-777E-EDFA74FC7892}"/>
              </a:ext>
            </a:extLst>
          </p:cNvPr>
          <p:cNvGrpSpPr/>
          <p:nvPr>
            <p:custDataLst>
              <p:tags r:id="rId1"/>
            </p:custDataLst>
          </p:nvPr>
        </p:nvGrpSpPr>
        <p:grpSpPr>
          <a:xfrm>
            <a:off x="864732" y="4276050"/>
            <a:ext cx="1589664" cy="1500795"/>
            <a:chOff x="7702685" y="5546994"/>
            <a:chExt cx="1032639" cy="1037557"/>
          </a:xfrm>
        </p:grpSpPr>
        <p:pic>
          <p:nvPicPr>
            <p:cNvPr id="7" name="Picture 6">
              <a:extLst>
                <a:ext uri="{FF2B5EF4-FFF2-40B4-BE49-F238E27FC236}">
                  <a16:creationId xmlns:a16="http://schemas.microsoft.com/office/drawing/2014/main" id="{879E8B69-F305-4F8C-058B-6A1F215FFD60}"/>
                </a:ext>
              </a:extLst>
            </p:cNvPr>
            <p:cNvPicPr>
              <a:picLocks noChangeAspect="1"/>
            </p:cNvPicPr>
            <p:nvPr/>
          </p:nvPicPr>
          <p:blipFill>
            <a:blip r:embed="rId5"/>
            <a:srcRect/>
            <a:stretch>
              <a:fillRect/>
            </a:stretch>
          </p:blipFill>
          <p:spPr>
            <a:xfrm rot="2745437">
              <a:off x="7687882" y="5561797"/>
              <a:ext cx="947384" cy="917778"/>
            </a:xfrm>
            <a:prstGeom prst="rect">
              <a:avLst/>
            </a:prstGeom>
          </p:spPr>
        </p:pic>
        <p:sp>
          <p:nvSpPr>
            <p:cNvPr id="8" name="TextBox 7">
              <a:extLst>
                <a:ext uri="{FF2B5EF4-FFF2-40B4-BE49-F238E27FC236}">
                  <a16:creationId xmlns:a16="http://schemas.microsoft.com/office/drawing/2014/main" id="{5F50417E-AD03-AB01-4189-7C1D6AEE4D61}"/>
                </a:ext>
              </a:extLst>
            </p:cNvPr>
            <p:cNvSpPr txBox="1"/>
            <p:nvPr/>
          </p:nvSpPr>
          <p:spPr>
            <a:xfrm>
              <a:off x="7761746" y="6329218"/>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descr="horizontal arrow going from week 1 to week 8"/>
          <p:cNvSpPr/>
          <p:nvPr/>
        </p:nvSpPr>
        <p:spPr>
          <a:xfrm>
            <a:off x="934879" y="3012991"/>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debriefs"/>
          <p:cNvGrpSpPr/>
          <p:nvPr/>
        </p:nvGrpSpPr>
        <p:grpSpPr>
          <a:xfrm>
            <a:off x="887276" y="2151460"/>
            <a:ext cx="880690" cy="1094535"/>
            <a:chOff x="856449" y="2855826"/>
            <a:chExt cx="880690" cy="1094535"/>
          </a:xfrm>
        </p:grpSpPr>
        <p:pic>
          <p:nvPicPr>
            <p:cNvPr id="55" name="Picture 5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descr="debriefs"/>
          <p:cNvGrpSpPr/>
          <p:nvPr/>
        </p:nvGrpSpPr>
        <p:grpSpPr>
          <a:xfrm>
            <a:off x="1840483" y="2151460"/>
            <a:ext cx="880690" cy="1094535"/>
            <a:chOff x="856449" y="2855826"/>
            <a:chExt cx="880690" cy="1094535"/>
          </a:xfrm>
        </p:grpSpPr>
        <p:pic>
          <p:nvPicPr>
            <p:cNvPr id="59" name="Picture 58"/>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descr="debriefs"/>
          <p:cNvGrpSpPr/>
          <p:nvPr/>
        </p:nvGrpSpPr>
        <p:grpSpPr>
          <a:xfrm>
            <a:off x="2793690" y="2151460"/>
            <a:ext cx="880690" cy="1094535"/>
            <a:chOff x="856449" y="2855826"/>
            <a:chExt cx="880690" cy="1094535"/>
          </a:xfrm>
        </p:grpSpPr>
        <p:pic>
          <p:nvPicPr>
            <p:cNvPr id="62" name="Picture 61"/>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descr="debriefs"/>
          <p:cNvGrpSpPr/>
          <p:nvPr/>
        </p:nvGrpSpPr>
        <p:grpSpPr>
          <a:xfrm>
            <a:off x="3746897" y="2151460"/>
            <a:ext cx="880690" cy="1094535"/>
            <a:chOff x="856449" y="2855826"/>
            <a:chExt cx="880690" cy="1094535"/>
          </a:xfrm>
        </p:grpSpPr>
        <p:pic>
          <p:nvPicPr>
            <p:cNvPr id="65" name="Picture 6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descr="debriefs"/>
          <p:cNvGrpSpPr/>
          <p:nvPr/>
        </p:nvGrpSpPr>
        <p:grpSpPr>
          <a:xfrm>
            <a:off x="4700104" y="2151460"/>
            <a:ext cx="880690" cy="1094535"/>
            <a:chOff x="856449" y="2855826"/>
            <a:chExt cx="880690" cy="1094535"/>
          </a:xfrm>
        </p:grpSpPr>
        <p:pic>
          <p:nvPicPr>
            <p:cNvPr id="68" name="Picture 6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descr="debriefs"/>
          <p:cNvGrpSpPr/>
          <p:nvPr/>
        </p:nvGrpSpPr>
        <p:grpSpPr>
          <a:xfrm>
            <a:off x="5653311" y="2151460"/>
            <a:ext cx="880690" cy="1094535"/>
            <a:chOff x="856449" y="2855826"/>
            <a:chExt cx="880690" cy="1094535"/>
          </a:xfrm>
        </p:grpSpPr>
        <p:pic>
          <p:nvPicPr>
            <p:cNvPr id="71" name="Picture 70"/>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descr="debriefs"/>
          <p:cNvGrpSpPr/>
          <p:nvPr/>
        </p:nvGrpSpPr>
        <p:grpSpPr>
          <a:xfrm>
            <a:off x="6606518" y="2151460"/>
            <a:ext cx="880690" cy="1094535"/>
            <a:chOff x="856449" y="2855826"/>
            <a:chExt cx="880690" cy="1094535"/>
          </a:xfrm>
        </p:grpSpPr>
        <p:pic>
          <p:nvPicPr>
            <p:cNvPr id="74" name="Picture 73"/>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descr="debriefs"/>
          <p:cNvGrpSpPr/>
          <p:nvPr/>
        </p:nvGrpSpPr>
        <p:grpSpPr>
          <a:xfrm>
            <a:off x="7559728" y="2151460"/>
            <a:ext cx="880690" cy="1094535"/>
            <a:chOff x="856449" y="2855826"/>
            <a:chExt cx="880690" cy="1094535"/>
          </a:xfrm>
        </p:grpSpPr>
        <p:pic>
          <p:nvPicPr>
            <p:cNvPr id="77" name="Picture 76"/>
            <p:cNvPicPr>
              <a:picLocks noChangeAspect="1"/>
            </p:cNvPicPr>
            <p:nvPr/>
          </p:nvPicPr>
          <p:blipFill>
            <a:blip r:embed="rId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994763" y="3429000"/>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423470" y="3429000"/>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9" name="Group 34" descr="sub-group">
            <a:extLst>
              <a:ext uri="{FF2B5EF4-FFF2-40B4-BE49-F238E27FC236}">
                <a16:creationId xmlns:a16="http://schemas.microsoft.com/office/drawing/2014/main" id="{6529C3E6-3996-8722-F156-44D2D5BD159D}"/>
              </a:ext>
              <a:ext uri="{C183D7F6-B498-43B3-948B-1728B52AA6E4}">
                <adec:decorative xmlns:adec="http://schemas.microsoft.com/office/drawing/2017/decorative" val="0"/>
              </a:ext>
            </a:extLst>
          </p:cNvPr>
          <p:cNvGrpSpPr/>
          <p:nvPr/>
        </p:nvGrpSpPr>
        <p:grpSpPr>
          <a:xfrm>
            <a:off x="2555279" y="1409720"/>
            <a:ext cx="626570" cy="605710"/>
            <a:chOff x="1000140" y="2444625"/>
            <a:chExt cx="619463" cy="670168"/>
          </a:xfrm>
        </p:grpSpPr>
        <p:sp>
          <p:nvSpPr>
            <p:cNvPr id="10" name="TextBox 35">
              <a:extLst>
                <a:ext uri="{FF2B5EF4-FFF2-40B4-BE49-F238E27FC236}">
                  <a16:creationId xmlns:a16="http://schemas.microsoft.com/office/drawing/2014/main" id="{4A59C997-CB2F-D5FE-2BB0-DF0B295AADB8}"/>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11" name="Group 36">
              <a:extLst>
                <a:ext uri="{FF2B5EF4-FFF2-40B4-BE49-F238E27FC236}">
                  <a16:creationId xmlns:a16="http://schemas.microsoft.com/office/drawing/2014/main" id="{62C81EE9-8465-CC59-EBE8-DFFBFF020796}"/>
                </a:ext>
              </a:extLst>
            </p:cNvPr>
            <p:cNvGrpSpPr/>
            <p:nvPr/>
          </p:nvGrpSpPr>
          <p:grpSpPr>
            <a:xfrm>
              <a:off x="1010968" y="2444625"/>
              <a:ext cx="579622" cy="570794"/>
              <a:chOff x="3242902" y="5446268"/>
              <a:chExt cx="1219507" cy="1049927"/>
            </a:xfrm>
          </p:grpSpPr>
          <p:pic>
            <p:nvPicPr>
              <p:cNvPr id="12" name="Picture 37">
                <a:extLst>
                  <a:ext uri="{FF2B5EF4-FFF2-40B4-BE49-F238E27FC236}">
                    <a16:creationId xmlns:a16="http://schemas.microsoft.com/office/drawing/2014/main" id="{997C28EE-61F4-9648-8769-B3BE058B3EC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13" name="Picture 38">
                <a:extLst>
                  <a:ext uri="{FF2B5EF4-FFF2-40B4-BE49-F238E27FC236}">
                    <a16:creationId xmlns:a16="http://schemas.microsoft.com/office/drawing/2014/main" id="{8EF26F41-0623-2EED-8C95-01B86E066B6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39">
                <a:extLst>
                  <a:ext uri="{FF2B5EF4-FFF2-40B4-BE49-F238E27FC236}">
                    <a16:creationId xmlns:a16="http://schemas.microsoft.com/office/drawing/2014/main" id="{17C1CCF1-0ABF-458C-A7C6-A2C58DFE72B8}"/>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grpSp>
        <p:nvGrpSpPr>
          <p:cNvPr id="15" name="Group 34" descr="sub-group">
            <a:extLst>
              <a:ext uri="{FF2B5EF4-FFF2-40B4-BE49-F238E27FC236}">
                <a16:creationId xmlns:a16="http://schemas.microsoft.com/office/drawing/2014/main" id="{F12BBA93-C904-4287-27E8-73039998EBF9}"/>
              </a:ext>
              <a:ext uri="{C183D7F6-B498-43B3-948B-1728B52AA6E4}">
                <adec:decorative xmlns:adec="http://schemas.microsoft.com/office/drawing/2017/decorative" val="0"/>
              </a:ext>
            </a:extLst>
          </p:cNvPr>
          <p:cNvGrpSpPr/>
          <p:nvPr/>
        </p:nvGrpSpPr>
        <p:grpSpPr>
          <a:xfrm>
            <a:off x="5219908" y="1341907"/>
            <a:ext cx="626570" cy="605710"/>
            <a:chOff x="1000140" y="2444625"/>
            <a:chExt cx="619463" cy="670168"/>
          </a:xfrm>
        </p:grpSpPr>
        <p:sp>
          <p:nvSpPr>
            <p:cNvPr id="17" name="TextBox 35">
              <a:extLst>
                <a:ext uri="{FF2B5EF4-FFF2-40B4-BE49-F238E27FC236}">
                  <a16:creationId xmlns:a16="http://schemas.microsoft.com/office/drawing/2014/main" id="{D0F0E566-16B8-B06F-8DB7-3DAA35C20E3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18" name="Group 36">
              <a:extLst>
                <a:ext uri="{FF2B5EF4-FFF2-40B4-BE49-F238E27FC236}">
                  <a16:creationId xmlns:a16="http://schemas.microsoft.com/office/drawing/2014/main" id="{CF970E6C-401D-E27E-D9C1-4EF7BF56CF1A}"/>
                </a:ext>
              </a:extLst>
            </p:cNvPr>
            <p:cNvGrpSpPr/>
            <p:nvPr/>
          </p:nvGrpSpPr>
          <p:grpSpPr>
            <a:xfrm>
              <a:off x="1045135" y="2444625"/>
              <a:ext cx="545454" cy="570794"/>
              <a:chOff x="3314790" y="5446268"/>
              <a:chExt cx="1147619" cy="1049927"/>
            </a:xfrm>
          </p:grpSpPr>
          <p:pic>
            <p:nvPicPr>
              <p:cNvPr id="19" name="Picture 37">
                <a:extLst>
                  <a:ext uri="{FF2B5EF4-FFF2-40B4-BE49-F238E27FC236}">
                    <a16:creationId xmlns:a16="http://schemas.microsoft.com/office/drawing/2014/main" id="{5FCA6284-784D-5B6C-A587-7D1201FEE70A}"/>
                  </a:ext>
                </a:extLst>
              </p:cNvPr>
              <p:cNvPicPr>
                <a:picLocks noChangeAspect="1"/>
              </p:cNvPicPr>
              <p:nvPr/>
            </p:nvPicPr>
            <p:blipFill>
              <a:blip r:embed="rId7">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314790" y="5455300"/>
                <a:ext cx="1071110" cy="1019176"/>
              </a:xfrm>
              <a:prstGeom prst="rect">
                <a:avLst/>
              </a:prstGeom>
            </p:spPr>
          </p:pic>
          <p:pic>
            <p:nvPicPr>
              <p:cNvPr id="21" name="Picture 39">
                <a:extLst>
                  <a:ext uri="{FF2B5EF4-FFF2-40B4-BE49-F238E27FC236}">
                    <a16:creationId xmlns:a16="http://schemas.microsoft.com/office/drawing/2014/main" id="{5F3DD20A-7085-BA1C-7E01-361661674607}"/>
                  </a:ext>
                </a:extLst>
              </p:cNvPr>
              <p:cNvPicPr>
                <a:picLocks noChangeAspect="1"/>
              </p:cNvPicPr>
              <p:nvPr/>
            </p:nvPicPr>
            <p:blipFill>
              <a:blip r:embed="rId9">
                <a:clrChange>
                  <a:clrFrom>
                    <a:srgbClr val="FFFFFF"/>
                  </a:clrFrom>
                  <a:clrTo>
                    <a:srgbClr val="FFFFFF">
                      <a:alpha val="0"/>
                    </a:srgbClr>
                  </a:clrTo>
                </a:clrChange>
                <a:duotone>
                  <a:prstClr val="black"/>
                  <a:schemeClr val="accent4">
                    <a:tint val="45000"/>
                    <a:satMod val="400000"/>
                  </a:schemeClr>
                </a:duotone>
              </a:blip>
              <a:stretch>
                <a:fillRect/>
              </a:stretch>
            </p:blipFill>
            <p:spPr>
              <a:xfrm>
                <a:off x="3538485" y="5446268"/>
                <a:ext cx="923924" cy="990600"/>
              </a:xfrm>
              <a:prstGeom prst="rect">
                <a:avLst/>
              </a:prstGeom>
            </p:spPr>
          </p:pic>
          <p:pic>
            <p:nvPicPr>
              <p:cNvPr id="20" name="Picture 38">
                <a:extLst>
                  <a:ext uri="{FF2B5EF4-FFF2-40B4-BE49-F238E27FC236}">
                    <a16:creationId xmlns:a16="http://schemas.microsoft.com/office/drawing/2014/main" id="{B2A612CC-110B-32FC-F813-D068CABCDBB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grpSp>
      </p:grpSp>
    </p:spTree>
    <p:extLst>
      <p:ext uri="{BB962C8B-B14F-4D97-AF65-F5344CB8AC3E}">
        <p14:creationId xmlns:p14="http://schemas.microsoft.com/office/powerpoint/2010/main" val="84752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38889E-6 -3.33333E-6 L 0.72274 -0.00555 " pathEditMode="relative" rAng="0" ptsTypes="AA">
                                      <p:cBhvr>
                                        <p:cTn id="56" dur="2000" fill="hold"/>
                                        <p:tgtEl>
                                          <p:spTgt spid="5"/>
                                        </p:tgtEl>
                                        <p:attrNameLst>
                                          <p:attrName>ppt_x</p:attrName>
                                          <p:attrName>ppt_y</p:attrName>
                                        </p:attrNameLst>
                                      </p:cBhvr>
                                      <p:rCtr x="36128" y="-278"/>
                                    </p:animMotion>
                                  </p:childTnLst>
                                </p:cTn>
                              </p:par>
                              <p:par>
                                <p:cTn id="57" presetID="42" presetClass="path" presetSubtype="0" accel="50000" decel="50000" fill="hold" nodeType="withEffect">
                                  <p:stCondLst>
                                    <p:cond delay="0"/>
                                  </p:stCondLst>
                                  <p:childTnLst>
                                    <p:animMotion origin="layout" path="M -3.61111E-6 -3.7037E-7 L 0.7283 -0.00509 " pathEditMode="relative" rAng="0" ptsTypes="AA">
                                      <p:cBhvr>
                                        <p:cTn id="58" dur="2000" fill="hold"/>
                                        <p:tgtEl>
                                          <p:spTgt spid="6"/>
                                        </p:tgtEl>
                                        <p:attrNameLst>
                                          <p:attrName>ppt_x</p:attrName>
                                          <p:attrName>ppt_y</p:attrName>
                                        </p:attrNameLst>
                                      </p:cBhvr>
                                      <p:rCtr x="36406"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484719" y="6210113"/>
            <a:ext cx="6192688" cy="276999"/>
          </a:xfrm>
          <a:prstGeom prst="rect">
            <a:avLst/>
          </a:prstGeom>
        </p:spPr>
        <p:txBody>
          <a:bodyPr wrap="square">
            <a:spAutoFit/>
          </a:bodyPr>
          <a:lstStyle/>
          <a:p>
            <a:r>
              <a:rPr lang="en-CA" sz="1200" dirty="0">
                <a:hlinkClick r:id="rId4"/>
              </a:rPr>
              <a:t>http://greatergood.berkeley.edu/article/item/how_to_upgrade_your_gratitude_paractice</a:t>
            </a:r>
            <a:r>
              <a:rPr lang="en-CA" sz="1200" dirty="0"/>
              <a:t> </a:t>
            </a:r>
          </a:p>
        </p:txBody>
      </p:sp>
    </p:spTree>
    <p:extLst>
      <p:ext uri="{BB962C8B-B14F-4D97-AF65-F5344CB8AC3E}">
        <p14:creationId xmlns:p14="http://schemas.microsoft.com/office/powerpoint/2010/main" val="311356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8" y="274638"/>
            <a:ext cx="8363272" cy="1143000"/>
          </a:xfrm>
        </p:spPr>
        <p:txBody>
          <a:bodyPr>
            <a:noAutofit/>
          </a:bodyPr>
          <a:lstStyle/>
          <a:p>
            <a:r>
              <a:rPr lang="fr-CA" sz="3600" dirty="0"/>
              <a:t>English </a:t>
            </a:r>
            <a:r>
              <a:rPr lang="fr-CA" sz="3600" dirty="0" err="1"/>
              <a:t>Automatic</a:t>
            </a:r>
            <a:r>
              <a:rPr lang="fr-CA" sz="3600" dirty="0"/>
              <a:t> </a:t>
            </a:r>
            <a:r>
              <a:rPr lang="fr-CA" sz="3600" dirty="0" err="1"/>
              <a:t>Closed</a:t>
            </a:r>
            <a:r>
              <a:rPr lang="fr-CA" sz="3600" dirty="0"/>
              <a:t> Captions </a:t>
            </a:r>
            <a:r>
              <a:rPr lang="fr-CA" sz="3600" dirty="0" err="1"/>
              <a:t>Available</a:t>
            </a:r>
            <a:endParaRPr lang="en-US" sz="3600" dirty="0"/>
          </a:p>
        </p:txBody>
      </p:sp>
      <p:pic>
        <p:nvPicPr>
          <p:cNvPr id="7" name="Picture 6" descr="showing the &quot;use dark background&quot; option">
            <a:extLst>
              <a:ext uri="{FF2B5EF4-FFF2-40B4-BE49-F238E27FC236}">
                <a16:creationId xmlns:a16="http://schemas.microsoft.com/office/drawing/2014/main" id="{FC010B92-EF8A-74EB-44B7-DE443904FE61}"/>
              </a:ext>
            </a:extLst>
          </p:cNvPr>
          <p:cNvPicPr>
            <a:picLocks noChangeAspect="1"/>
          </p:cNvPicPr>
          <p:nvPr/>
        </p:nvPicPr>
        <p:blipFill>
          <a:blip r:embed="rId3"/>
          <a:stretch>
            <a:fillRect/>
          </a:stretch>
        </p:blipFill>
        <p:spPr>
          <a:xfrm>
            <a:off x="6156176" y="1805483"/>
            <a:ext cx="2850127" cy="1950889"/>
          </a:xfrm>
          <a:prstGeom prst="rect">
            <a:avLst/>
          </a:prstGeom>
          <a:ln>
            <a:solidFill>
              <a:schemeClr val="tx1">
                <a:lumMod val="75000"/>
                <a:lumOff val="25000"/>
              </a:schemeClr>
            </a:solidFill>
          </a:ln>
        </p:spPr>
      </p:pic>
      <p:pic>
        <p:nvPicPr>
          <p:cNvPr id="9" name="Picture 8" descr="show the close captions and to the right, the eipses option">
            <a:extLst>
              <a:ext uri="{FF2B5EF4-FFF2-40B4-BE49-F238E27FC236}">
                <a16:creationId xmlns:a16="http://schemas.microsoft.com/office/drawing/2014/main" id="{7096F58E-AE67-68E0-3249-7866F3AC776C}"/>
              </a:ext>
            </a:extLst>
          </p:cNvPr>
          <p:cNvPicPr>
            <a:picLocks noChangeAspect="1"/>
          </p:cNvPicPr>
          <p:nvPr/>
        </p:nvPicPr>
        <p:blipFill>
          <a:blip r:embed="rId4"/>
          <a:stretch>
            <a:fillRect/>
          </a:stretch>
        </p:blipFill>
        <p:spPr>
          <a:xfrm>
            <a:off x="2483768" y="3933056"/>
            <a:ext cx="4595258" cy="1546994"/>
          </a:xfrm>
          <a:prstGeom prst="rect">
            <a:avLst/>
          </a:prstGeom>
          <a:ln>
            <a:solidFill>
              <a:schemeClr val="tx1">
                <a:lumMod val="75000"/>
                <a:lumOff val="25000"/>
              </a:schemeClr>
            </a:solidFill>
          </a:ln>
        </p:spPr>
      </p:pic>
      <p:pic>
        <p:nvPicPr>
          <p:cNvPr id="11" name="Picture 10" descr="show the close caption option">
            <a:extLst>
              <a:ext uri="{FF2B5EF4-FFF2-40B4-BE49-F238E27FC236}">
                <a16:creationId xmlns:a16="http://schemas.microsoft.com/office/drawing/2014/main" id="{8AAA4F91-2C72-980E-6ED8-863D4AE99991}"/>
              </a:ext>
            </a:extLst>
          </p:cNvPr>
          <p:cNvPicPr>
            <a:picLocks noChangeAspect="1"/>
          </p:cNvPicPr>
          <p:nvPr/>
        </p:nvPicPr>
        <p:blipFill>
          <a:blip r:embed="rId5"/>
          <a:stretch>
            <a:fillRect/>
          </a:stretch>
        </p:blipFill>
        <p:spPr>
          <a:xfrm>
            <a:off x="457200" y="5554867"/>
            <a:ext cx="2354784" cy="1303133"/>
          </a:xfrm>
          <a:prstGeom prst="rect">
            <a:avLst/>
          </a:prstGeom>
          <a:ln>
            <a:solidFill>
              <a:schemeClr val="tx1">
                <a:lumMod val="75000"/>
                <a:lumOff val="25000"/>
              </a:schemeClr>
            </a:solidFill>
          </a:ln>
        </p:spPr>
      </p:pic>
      <p:sp>
        <p:nvSpPr>
          <p:cNvPr id="12" name="Oval 11" descr="highlights the close caption option">
            <a:extLst>
              <a:ext uri="{FF2B5EF4-FFF2-40B4-BE49-F238E27FC236}">
                <a16:creationId xmlns:a16="http://schemas.microsoft.com/office/drawing/2014/main" id="{7621AD04-D0BD-F120-F7C4-B85155D29B31}"/>
              </a:ext>
            </a:extLst>
          </p:cNvPr>
          <p:cNvSpPr/>
          <p:nvPr/>
        </p:nvSpPr>
        <p:spPr>
          <a:xfrm>
            <a:off x="539552" y="6093296"/>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descr="arrow pointing to the close captions displayed">
            <a:extLst>
              <a:ext uri="{FF2B5EF4-FFF2-40B4-BE49-F238E27FC236}">
                <a16:creationId xmlns:a16="http://schemas.microsoft.com/office/drawing/2014/main" id="{36BC0023-EA90-97EE-ED57-87ED972D72B6}"/>
              </a:ext>
            </a:extLst>
          </p:cNvPr>
          <p:cNvSpPr/>
          <p:nvPr/>
        </p:nvSpPr>
        <p:spPr>
          <a:xfrm>
            <a:off x="1664494" y="5554867"/>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circle highlighting the ellipses option">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descr="arrow pointing to what the ellipses option shows">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4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spTree>
    <p:extLst>
      <p:ext uri="{BB962C8B-B14F-4D97-AF65-F5344CB8AC3E}">
        <p14:creationId xmlns:p14="http://schemas.microsoft.com/office/powerpoint/2010/main" val="187691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a:t>
            </a:r>
          </a:p>
          <a:p>
            <a:pPr lvl="1"/>
            <a:r>
              <a:rPr lang="en-CA" noProof="0" dirty="0"/>
              <a:t>What was challenging or surprisingly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 uri="{C183D7F6-B498-43B3-948B-1728B52AA6E4}">
                <adec:decorative xmlns:adec="http://schemas.microsoft.com/office/drawing/2017/decorative" val="1"/>
              </a:ext>
            </a:extLst>
          </p:cNvPr>
          <p:cNvGrpSpPr/>
          <p:nvPr/>
        </p:nvGrpSpPr>
        <p:grpSpPr>
          <a:xfrm>
            <a:off x="7073465" y="3900350"/>
            <a:ext cx="1835756" cy="1732298"/>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A person sitting in a chair">
            <a:extLst>
              <a:ext uri="{FF2B5EF4-FFF2-40B4-BE49-F238E27FC236}">
                <a16:creationId xmlns:a16="http://schemas.microsoft.com/office/drawing/2014/main" id="{C8699455-6589-1C2A-23E0-D50E88760A17}"/>
              </a:ext>
            </a:extLst>
          </p:cNvPr>
          <p:cNvPicPr>
            <a:picLocks noChangeAspect="1" noChangeArrowheads="1"/>
          </p:cNvPicPr>
          <p:nvPr/>
        </p:nvPicPr>
        <p:blipFill>
          <a:blip r:embed="rId4" cstate="print"/>
          <a:srcRect/>
          <a:stretch>
            <a:fillRect/>
          </a:stretch>
        </p:blipFill>
        <p:spPr bwMode="auto">
          <a:xfrm flipH="1">
            <a:off x="7596336" y="1842774"/>
            <a:ext cx="989885" cy="1732298"/>
          </a:xfrm>
          <a:prstGeom prst="rect">
            <a:avLst/>
          </a:prstGeom>
          <a:noFill/>
        </p:spPr>
      </p:pic>
      <p:pic>
        <p:nvPicPr>
          <p:cNvPr id="5" name="Picture 4">
            <a:extLst>
              <a:ext uri="{FF2B5EF4-FFF2-40B4-BE49-F238E27FC236}">
                <a16:creationId xmlns:a16="http://schemas.microsoft.com/office/drawing/2014/main" id="{DE5E79AA-08E8-3FDA-E587-BEFD00AA3401}"/>
              </a:ex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26331" y="2097777"/>
            <a:ext cx="1338395" cy="1231324"/>
          </a:xfrm>
          <a:prstGeom prst="rect">
            <a:avLst/>
          </a:prstGeom>
        </p:spPr>
      </p:pic>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r>
              <a:rPr lang="en-CA" dirty="0"/>
              <a:t>Connecting – once a week with you buddies</a:t>
            </a:r>
          </a:p>
          <a:p>
            <a:pPr lvl="1"/>
            <a:r>
              <a:rPr lang="en-CA" dirty="0"/>
              <a:t>Recommended 30 minutes call: 5 mins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mins body scan – daily</a:t>
            </a:r>
            <a:br>
              <a:rPr lang="en-CA" dirty="0"/>
            </a:br>
            <a:r>
              <a:rPr lang="en-CA" sz="2100" dirty="0">
                <a:hlinkClick r:id="rId3"/>
              </a:rPr>
              <a:t>https://archive.org/details/BodyScan6minsB</a:t>
            </a:r>
            <a:br>
              <a:rPr lang="en-CA" sz="2100" dirty="0"/>
            </a:br>
            <a:r>
              <a:rPr lang="en-US" sz="1400" b="0" i="0" u="sng" dirty="0">
                <a:solidFill>
                  <a:srgbClr val="0278A4"/>
                </a:solidFill>
                <a:effectLst/>
                <a:latin typeface="Helvetica" panose="020B0604020202020204" pitchFamily="34" charset="0"/>
                <a:hlinkClick r:id="rId4"/>
              </a:rPr>
              <a:t>https://www.youtube.com/watch?v=TRnq8u-3JWU </a:t>
            </a:r>
            <a:br>
              <a:rPr lang="en-US" sz="1400" dirty="0"/>
            </a:br>
            <a:r>
              <a:rPr lang="en-US" sz="1400" b="0" i="0" u="sng" dirty="0">
                <a:solidFill>
                  <a:srgbClr val="0278A4"/>
                </a:solidFill>
                <a:effectLst/>
                <a:latin typeface="Helvetica" panose="020B0604020202020204" pitchFamily="34" charset="0"/>
                <a:hlinkClick r:id="rId5"/>
              </a:rPr>
              <a:t>https://www.youtube.com/watch?v=6aysZYNGse0</a:t>
            </a:r>
            <a:br>
              <a:rPr lang="en-US" sz="1400" dirty="0"/>
            </a:br>
            <a:r>
              <a:rPr lang="en-US" sz="1400" b="0" i="0" dirty="0">
                <a:solidFill>
                  <a:srgbClr val="333333"/>
                </a:solidFill>
                <a:effectLst/>
                <a:latin typeface="Helvetica" panose="020B0604020202020204" pitchFamily="34" charset="0"/>
              </a:rPr>
              <a:t>(aimed at kids, but still really good) </a:t>
            </a:r>
            <a:r>
              <a:rPr lang="en-US" sz="1400" b="0" i="0" u="sng" dirty="0">
                <a:solidFill>
                  <a:srgbClr val="0278A4"/>
                </a:solidFill>
                <a:effectLst/>
                <a:latin typeface="Helvetica" panose="020B0604020202020204" pitchFamily="34" charset="0"/>
                <a:hlinkClick r:id="rId6"/>
              </a:rPr>
              <a:t>https://www.youtube.com/watch?v=xLoK5rOl8Qk</a:t>
            </a:r>
            <a:br>
              <a:rPr lang="en-CA" sz="2100" dirty="0"/>
            </a:br>
            <a:endParaRPr lang="en-CA" sz="2100" dirty="0"/>
          </a:p>
          <a:p>
            <a:r>
              <a:rPr lang="en-CA" dirty="0"/>
              <a:t>Questions or comments during the week?</a:t>
            </a:r>
            <a:br>
              <a:rPr lang="en-CA" dirty="0"/>
            </a:br>
            <a:r>
              <a:rPr lang="en-CA" dirty="0"/>
              <a:t>please ask and share via the Cohort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437">
            <a:off x="7155197" y="904403"/>
            <a:ext cx="1172680" cy="1209033"/>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5825517" y="4117761"/>
            <a:ext cx="766043" cy="910869"/>
            <a:chOff x="6542261" y="506769"/>
            <a:chExt cx="523699" cy="570787"/>
          </a:xfrm>
        </p:grpSpPr>
        <p:pic>
          <p:nvPicPr>
            <p:cNvPr id="7" name="Picture 6"/>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a:extLst>
              <a:ext uri="{C183D7F6-B498-43B3-948B-1728B52AA6E4}">
                <adec:decorative xmlns:adec="http://schemas.microsoft.com/office/drawing/2017/decorative" val="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9240" y="2564904"/>
            <a:ext cx="831200" cy="764704"/>
          </a:xfrm>
          <a:prstGeom prst="rect">
            <a:avLst/>
          </a:prstGeom>
        </p:spPr>
      </p:pic>
      <p:pic>
        <p:nvPicPr>
          <p:cNvPr id="2050" name="Picture 2" descr="MCL Cohort - Closed Group's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5288" y="5290304"/>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a:t>
            </a:r>
            <a:endParaRPr lang="en-US" sz="3200" dirty="0"/>
          </a:p>
        </p:txBody>
      </p:sp>
      <p:sp>
        <p:nvSpPr>
          <p:cNvPr id="3" name="Content Placeholder 2"/>
          <p:cNvSpPr>
            <a:spLocks noGrp="1"/>
          </p:cNvSpPr>
          <p:nvPr>
            <p:ph idx="1"/>
          </p:nvPr>
        </p:nvSpPr>
        <p:spPr>
          <a:xfrm>
            <a:off x="457199" y="1600200"/>
            <a:ext cx="8435281" cy="5069160"/>
          </a:xfrm>
        </p:spPr>
        <p:txBody>
          <a:bodyPr>
            <a:normAutofit fontScale="92500" lnSpcReduction="20000"/>
          </a:bodyPr>
          <a:lstStyle/>
          <a:p>
            <a:pPr marL="0" indent="0">
              <a:buNone/>
            </a:pPr>
            <a:r>
              <a:rPr lang="en-CA" i="1" dirty="0"/>
              <a:t>In the following minutes, y</a:t>
            </a:r>
            <a:r>
              <a:rPr lang="en-CA" dirty="0"/>
              <a:t>ou have the opportunity to quickly introduce yourself to your Buddies:</a:t>
            </a:r>
          </a:p>
          <a:p>
            <a:r>
              <a:rPr lang="en-CA" dirty="0"/>
              <a:t>1 minute per person</a:t>
            </a:r>
          </a:p>
          <a:p>
            <a:r>
              <a:rPr lang="en-CA" dirty="0"/>
              <a:t>Introduce yourself</a:t>
            </a:r>
          </a:p>
          <a:p>
            <a:r>
              <a:rPr lang="en-CA" dirty="0"/>
              <a:t>Share something you’re passionate about, or something you consider funny or interesting about yourself</a:t>
            </a:r>
          </a:p>
          <a:p>
            <a:r>
              <a:rPr lang="en-CA" dirty="0"/>
              <a:t>Try to agree on a date and time to connect on a weekly basis </a:t>
            </a:r>
          </a:p>
          <a:p>
            <a:pPr marL="0" indent="0">
              <a:buNone/>
            </a:pPr>
            <a:endParaRPr lang="en-CA" dirty="0"/>
          </a:p>
          <a:p>
            <a:pPr marL="0" indent="0">
              <a:buNone/>
            </a:pPr>
            <a:r>
              <a:rPr lang="en-CA" dirty="0"/>
              <a:t>You can always check the excel document with the Buddy System to know who is in your group</a:t>
            </a:r>
          </a:p>
        </p:txBody>
      </p:sp>
      <p:grpSp>
        <p:nvGrpSpPr>
          <p:cNvPr id="7" name="Group 6">
            <a:extLst>
              <a:ext uri="{FF2B5EF4-FFF2-40B4-BE49-F238E27FC236}">
                <a16:creationId xmlns:a16="http://schemas.microsoft.com/office/drawing/2014/main" id="{F33BC167-A802-5732-7FF6-FF09A8C17803}"/>
              </a:ext>
              <a:ext uri="{C183D7F6-B498-43B3-948B-1728B52AA6E4}">
                <adec:decorative xmlns:adec="http://schemas.microsoft.com/office/drawing/2017/decorative" val="1"/>
              </a:ext>
            </a:extLst>
          </p:cNvPr>
          <p:cNvGrpSpPr/>
          <p:nvPr/>
        </p:nvGrpSpPr>
        <p:grpSpPr>
          <a:xfrm>
            <a:off x="6566302" y="0"/>
            <a:ext cx="2250051" cy="1700808"/>
            <a:chOff x="6311059" y="95035"/>
            <a:chExt cx="1945063" cy="1370361"/>
          </a:xfrm>
        </p:grpSpPr>
        <p:pic>
          <p:nvPicPr>
            <p:cNvPr id="8" name="Picture 7">
              <a:extLst>
                <a:ext uri="{FF2B5EF4-FFF2-40B4-BE49-F238E27FC236}">
                  <a16:creationId xmlns:a16="http://schemas.microsoft.com/office/drawing/2014/main" id="{7FDC0378-59E8-142F-6BB0-63E1344A018B}"/>
                </a:ext>
              </a:extLst>
            </p:cNvPr>
            <p:cNvPicPr>
              <a:picLocks noChangeAspect="1"/>
            </p:cNvPicPr>
            <p:nvPr/>
          </p:nvPicPr>
          <p:blipFill>
            <a:blip r:embed="rId3"/>
            <a:stretch>
              <a:fillRect/>
            </a:stretch>
          </p:blipFill>
          <p:spPr>
            <a:xfrm>
              <a:off x="6311059" y="349212"/>
              <a:ext cx="998542" cy="998542"/>
            </a:xfrm>
            <a:prstGeom prst="rect">
              <a:avLst/>
            </a:prstGeom>
          </p:spPr>
        </p:pic>
        <p:pic>
          <p:nvPicPr>
            <p:cNvPr id="10" name="Picture 9">
              <a:extLst>
                <a:ext uri="{FF2B5EF4-FFF2-40B4-BE49-F238E27FC236}">
                  <a16:creationId xmlns:a16="http://schemas.microsoft.com/office/drawing/2014/main" id="{CF3805DD-5AA0-2F11-5F76-8756C992ED72}"/>
                </a:ext>
              </a:extLst>
            </p:cNvPr>
            <p:cNvPicPr>
              <a:picLocks noChangeAspect="1"/>
            </p:cNvPicPr>
            <p:nvPr/>
          </p:nvPicPr>
          <p:blipFill>
            <a:blip r:embed="rId4"/>
            <a:srcRect/>
            <a:stretch>
              <a:fillRect/>
            </a:stretch>
          </p:blipFill>
          <p:spPr>
            <a:xfrm rot="2745437">
              <a:off x="6864519" y="73793"/>
              <a:ext cx="1370361" cy="1412845"/>
            </a:xfrm>
            <a:prstGeom prst="rect">
              <a:avLst/>
            </a:prstGeom>
          </p:spPr>
        </p:pic>
      </p:grpSp>
    </p:spTree>
    <p:extLst>
      <p:ext uri="{BB962C8B-B14F-4D97-AF65-F5344CB8AC3E}">
        <p14:creationId xmlns:p14="http://schemas.microsoft.com/office/powerpoint/2010/main" val="8802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en-CA" dirty="0"/>
              <a:t>To join the Breakout Room</a:t>
            </a:r>
            <a:br>
              <a:rPr lang="en-CA" dirty="0"/>
            </a:br>
            <a:r>
              <a:rPr lang="en-CA" dirty="0"/>
              <a:t>(So you know your Buddies)</a:t>
            </a:r>
            <a:endParaRPr lang="fr-CA" dirty="0"/>
          </a:p>
        </p:txBody>
      </p:sp>
      <p:grpSp>
        <p:nvGrpSpPr>
          <p:cNvPr id="14" name="Group 13">
            <a:extLst>
              <a:ext uri="{FF2B5EF4-FFF2-40B4-BE49-F238E27FC236}">
                <a16:creationId xmlns:a16="http://schemas.microsoft.com/office/drawing/2014/main" id="{2C76C0C6-6820-A1D4-6FC9-61193EC7BD0F}"/>
              </a:ext>
              <a:ext uri="{C183D7F6-B498-43B3-948B-1728B52AA6E4}">
                <adec:decorative xmlns:adec="http://schemas.microsoft.com/office/drawing/2017/decorative" val="1"/>
              </a:ext>
            </a:extLst>
          </p:cNvPr>
          <p:cNvGrpSpPr/>
          <p:nvPr/>
        </p:nvGrpSpPr>
        <p:grpSpPr>
          <a:xfrm>
            <a:off x="6741736" y="263238"/>
            <a:ext cx="1945064" cy="1607352"/>
            <a:chOff x="6311059" y="95033"/>
            <a:chExt cx="1945064" cy="1607352"/>
          </a:xfrm>
        </p:grpSpPr>
        <p:pic>
          <p:nvPicPr>
            <p:cNvPr id="10" name="Picture 9">
              <a:extLst>
                <a:ext uri="{FF2B5EF4-FFF2-40B4-BE49-F238E27FC236}">
                  <a16:creationId xmlns:a16="http://schemas.microsoft.com/office/drawing/2014/main" id="{9781CE0F-A2CC-0FD8-5C67-7F51C8750FAE}"/>
                </a:ext>
              </a:extLst>
            </p:cNvPr>
            <p:cNvPicPr>
              <a:picLocks noChangeAspect="1"/>
            </p:cNvPicPr>
            <p:nvPr/>
          </p:nvPicPr>
          <p:blipFill>
            <a:blip r:embed="rId4"/>
            <a:stretch>
              <a:fillRect/>
            </a:stretch>
          </p:blipFill>
          <p:spPr>
            <a:xfrm>
              <a:off x="6311059" y="349212"/>
              <a:ext cx="998542" cy="998542"/>
            </a:xfrm>
            <a:prstGeom prst="rect">
              <a:avLst/>
            </a:prstGeom>
          </p:spPr>
        </p:pic>
        <p:grpSp>
          <p:nvGrpSpPr>
            <p:cNvPr id="11" name="Group 10">
              <a:extLst>
                <a:ext uri="{FF2B5EF4-FFF2-40B4-BE49-F238E27FC236}">
                  <a16:creationId xmlns:a16="http://schemas.microsoft.com/office/drawing/2014/main" id="{D9BF1E0E-BBB1-12A4-2DFD-FC7E4B94C53B}"/>
                </a:ext>
              </a:extLst>
            </p:cNvPr>
            <p:cNvGrpSpPr/>
            <p:nvPr>
              <p:custDataLst>
                <p:tags r:id="rId1"/>
              </p:custDataLst>
            </p:nvPr>
          </p:nvGrpSpPr>
          <p:grpSpPr>
            <a:xfrm>
              <a:off x="6843278" y="95033"/>
              <a:ext cx="1412845" cy="1607352"/>
              <a:chOff x="7702685" y="5546994"/>
              <a:chExt cx="917778" cy="1111225"/>
            </a:xfrm>
          </p:grpSpPr>
          <p:pic>
            <p:nvPicPr>
              <p:cNvPr id="12" name="Picture 11">
                <a:extLst>
                  <a:ext uri="{FF2B5EF4-FFF2-40B4-BE49-F238E27FC236}">
                    <a16:creationId xmlns:a16="http://schemas.microsoft.com/office/drawing/2014/main" id="{5327115C-9674-63DF-51EB-0C55CA39DD12}"/>
                  </a:ext>
                </a:extLst>
              </p:cNvPr>
              <p:cNvPicPr>
                <a:picLocks noChangeAspect="1"/>
              </p:cNvPicPr>
              <p:nvPr/>
            </p:nvPicPr>
            <p:blipFill>
              <a:blip r:embed="rId5"/>
              <a:srcRect/>
              <a:stretch>
                <a:fillRect/>
              </a:stretch>
            </p:blipFill>
            <p:spPr>
              <a:xfrm rot="2745437">
                <a:off x="7687882" y="5561797"/>
                <a:ext cx="947384" cy="917778"/>
              </a:xfrm>
              <a:prstGeom prst="rect">
                <a:avLst/>
              </a:prstGeom>
            </p:spPr>
          </p:pic>
          <p:sp>
            <p:nvSpPr>
              <p:cNvPr id="13" name="TextBox 12">
                <a:extLst>
                  <a:ext uri="{FF2B5EF4-FFF2-40B4-BE49-F238E27FC236}">
                    <a16:creationId xmlns:a16="http://schemas.microsoft.com/office/drawing/2014/main" id="{BF788297-6774-A0CB-3036-1898469E951E}"/>
                  </a:ext>
                </a:extLst>
              </p:cNvPr>
              <p:cNvSpPr txBox="1"/>
              <p:nvPr/>
            </p:nvSpPr>
            <p:spPr>
              <a:xfrm>
                <a:off x="7918090" y="6253941"/>
                <a:ext cx="505699" cy="404278"/>
              </a:xfrm>
              <a:prstGeom prst="rect">
                <a:avLst/>
              </a:prstGeom>
              <a:noFill/>
            </p:spPr>
            <p:txBody>
              <a:bodyPr wrap="none" rtlCol="0">
                <a:spAutoFit/>
              </a:bodyPr>
              <a:lstStyle/>
              <a:p>
                <a:pPr algn="ctr"/>
                <a:r>
                  <a:rPr lang="fr-CA" sz="1600" u="none" dirty="0"/>
                  <a:t>Buddy</a:t>
                </a:r>
                <a:br>
                  <a:rPr lang="fr-CA" sz="1600" u="none" dirty="0"/>
                </a:br>
                <a:r>
                  <a:rPr lang="fr-CA" sz="1600" u="none" dirty="0"/>
                  <a:t>System</a:t>
                </a:r>
                <a:endParaRPr lang="fr-CA" sz="1600" dirty="0">
                  <a:solidFill>
                    <a:schemeClr val="accent3">
                      <a:lumMod val="75000"/>
                    </a:schemeClr>
                  </a:solidFill>
                </a:endParaRPr>
              </a:p>
            </p:txBody>
          </p:sp>
        </p:grpSp>
      </p:grpSp>
      <p:pic>
        <p:nvPicPr>
          <p:cNvPr id="16" name="Picture 15" descr="screen shot showing the menu to join the breakout session">
            <a:extLst>
              <a:ext uri="{FF2B5EF4-FFF2-40B4-BE49-F238E27FC236}">
                <a16:creationId xmlns:a16="http://schemas.microsoft.com/office/drawing/2014/main" id="{25ABCA7F-CDD9-C307-69BB-4313422A1189}"/>
              </a:ext>
            </a:extLst>
          </p:cNvPr>
          <p:cNvPicPr>
            <a:picLocks noChangeAspect="1"/>
          </p:cNvPicPr>
          <p:nvPr/>
        </p:nvPicPr>
        <p:blipFill>
          <a:blip r:embed="rId6"/>
          <a:stretch>
            <a:fillRect/>
          </a:stretch>
        </p:blipFill>
        <p:spPr>
          <a:xfrm>
            <a:off x="1307742" y="1922735"/>
            <a:ext cx="6528516" cy="4166545"/>
          </a:xfrm>
          <a:prstGeom prst="rect">
            <a:avLst/>
          </a:prstGeom>
        </p:spPr>
      </p:pic>
    </p:spTree>
    <p:extLst>
      <p:ext uri="{BB962C8B-B14F-4D97-AF65-F5344CB8AC3E}">
        <p14:creationId xmlns:p14="http://schemas.microsoft.com/office/powerpoint/2010/main" val="56370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97638" y="5157192"/>
            <a:ext cx="334886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descr="A person and dog walking in a line with trees and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A yellow sun with a 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idx="4294967295"/>
          </p:nvPr>
        </p:nvSpPr>
        <p:spPr>
          <a:xfrm>
            <a:off x="2151626" y="4845059"/>
            <a:ext cx="5016117"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200" b="0" i="0" u="none" strike="noStrike" kern="1200" cap="none" spc="0" normalizeH="0" baseline="0" noProof="0" dirty="0">
                <a:ln>
                  <a:noFill/>
                </a:ln>
                <a:solidFill>
                  <a:schemeClr val="tx1"/>
                </a:solidFill>
                <a:effectLst/>
                <a:uLnTx/>
                <a:uFillTx/>
                <a:latin typeface="Freestyle Script" panose="030804020302050B0404" pitchFamily="66" charset="0"/>
                <a:ea typeface="+mn-ea"/>
                <a:cs typeface="+mn-cs"/>
              </a:rPr>
              <a:t>We all are STARS</a:t>
            </a:r>
          </a:p>
        </p:txBody>
      </p:sp>
      <p:sp>
        <p:nvSpPr>
          <p:cNvPr id="3" name="Étoile : 5 branches 2">
            <a:extLst>
              <a:ext uri="{FF2B5EF4-FFF2-40B4-BE49-F238E27FC236}">
                <a16:creationId xmlns:a16="http://schemas.microsoft.com/office/drawing/2014/main" id="{9D4A7DA8-F2EC-42FB-82E1-B1AE2915DABF}"/>
              </a:ext>
              <a:ext uri="{C183D7F6-B498-43B3-948B-1728B52AA6E4}">
                <adec:decorative xmlns:adec="http://schemas.microsoft.com/office/drawing/2017/decorative" val="1"/>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 uri="{C183D7F6-B498-43B3-948B-1728B52AA6E4}">
                <adec:decorative xmlns:adec="http://schemas.microsoft.com/office/drawing/2017/decorative" val="1"/>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 uri="{C183D7F6-B498-43B3-948B-1728B52AA6E4}">
                <adec:decorative xmlns:adec="http://schemas.microsoft.com/office/drawing/2017/decorative" val="1"/>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 uri="{C183D7F6-B498-43B3-948B-1728B52AA6E4}">
                <adec:decorative xmlns:adec="http://schemas.microsoft.com/office/drawing/2017/decorative" val="1"/>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 uri="{C183D7F6-B498-43B3-948B-1728B52AA6E4}">
                <adec:decorative xmlns:adec="http://schemas.microsoft.com/office/drawing/2017/decorative" val="1"/>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 uri="{C183D7F6-B498-43B3-948B-1728B52AA6E4}">
                <adec:decorative xmlns:adec="http://schemas.microsoft.com/office/drawing/2017/decorative" val="1"/>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 uri="{C183D7F6-B498-43B3-948B-1728B52AA6E4}">
                <adec:decorative xmlns:adec="http://schemas.microsoft.com/office/drawing/2017/decorative" val="1"/>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 uri="{C183D7F6-B498-43B3-948B-1728B52AA6E4}">
                <adec:decorative xmlns:adec="http://schemas.microsoft.com/office/drawing/2017/decorative" val="1"/>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comfortably, with a straight back</a:t>
            </a:r>
          </a:p>
          <a:p>
            <a:pPr lvl="1"/>
            <a:r>
              <a:rPr lang="en-CA" dirty="0"/>
              <a:t>Close your eyes or find a soft gaze</a:t>
            </a:r>
          </a:p>
          <a:p>
            <a:pPr lvl="1"/>
            <a:r>
              <a:rPr lang="en-CA" dirty="0"/>
              <a:t>Focus on your breath</a:t>
            </a:r>
          </a:p>
        </p:txBody>
      </p:sp>
      <p:grpSp>
        <p:nvGrpSpPr>
          <p:cNvPr id="8" name="Group 7">
            <a:extLst>
              <a:ext uri="{FF2B5EF4-FFF2-40B4-BE49-F238E27FC236}">
                <a16:creationId xmlns:a16="http://schemas.microsoft.com/office/drawing/2014/main" id="{C7842E95-6710-09BD-E4FE-BDA7E4BCEEC3}"/>
              </a:ext>
              <a:ext uri="{C183D7F6-B498-43B3-948B-1728B52AA6E4}">
                <adec:decorative xmlns:adec="http://schemas.microsoft.com/office/drawing/2017/decorative" val="1"/>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descr="poll or evaluation icon"/>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descr="raise han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descr="buddy system icon"/>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descr="sub-groups icon"/>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descr="debriefing icon">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descr="videoclip icon">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2"/>
            </p:custDataLst>
          </p:nvPr>
        </p:nvSpPr>
        <p:spPr>
          <a:xfrm>
            <a:off x="457200" y="27463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a:ln>
                  <a:noFill/>
                </a:ln>
                <a:solidFill>
                  <a:schemeClr val="tx1"/>
                </a:solidFill>
                <a:effectLst/>
                <a:uLnTx/>
                <a:uFillTx/>
                <a:latin typeface="+mj-lt"/>
                <a:ea typeface="+mj-ea"/>
                <a:cs typeface="+mj-cs"/>
              </a:rPr>
              <a:t>Let's start by practicing a little</a:t>
            </a:r>
            <a:endParaRPr kumimoji="0" lang="fr-CA"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descr="interactive activity icon">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err="1"/>
              <a:t>Welcome</a:t>
            </a:r>
            <a:endParaRPr lang="fr-CA" dirty="0">
              <a:solidFill>
                <a:srgbClr val="FF0000"/>
              </a:solidFill>
            </a:endParaRPr>
          </a:p>
        </p:txBody>
      </p:sp>
      <p:pic>
        <p:nvPicPr>
          <p:cNvPr id="10" name="Picture 9" descr="A group of cartoon kids"/>
          <p:cNvPicPr>
            <a:picLocks noChangeAspect="1"/>
          </p:cNvPicPr>
          <p:nvPr>
            <p:custDataLst>
              <p:tags r:id="rId2"/>
            </p:custDataLst>
          </p:nvPr>
        </p:nvPicPr>
        <p:blipFill>
          <a:blip r:embed="rId7"/>
          <a:srcRect/>
          <a:stretch>
            <a:fillRect/>
          </a:stretch>
        </p:blipFill>
        <p:spPr>
          <a:xfrm>
            <a:off x="2123728" y="1628800"/>
            <a:ext cx="4634864" cy="4634864"/>
          </a:xfrm>
          <a:prstGeom prst="rect">
            <a:avLst/>
          </a:prstGeom>
        </p:spPr>
      </p:pic>
      <p:pic>
        <p:nvPicPr>
          <p:cNvPr id="7" name="Picture 6" descr="A group of cartoon kids"/>
          <p:cNvPicPr>
            <a:picLocks noChangeAspect="1"/>
          </p:cNvPicPr>
          <p:nvPr>
            <p:custDataLst>
              <p:tags r:id="rId3"/>
            </p:custDataLst>
          </p:nvPr>
        </p:nvPicPr>
        <p:blipFill>
          <a:blip r:embed="rId7"/>
          <a:srcRect/>
          <a:stretch>
            <a:fillRect/>
          </a:stretch>
        </p:blipFill>
        <p:spPr>
          <a:xfrm>
            <a:off x="6691117" y="198856"/>
            <a:ext cx="2304256" cy="2304256"/>
          </a:xfrm>
          <a:prstGeom prst="rect">
            <a:avLst/>
          </a:prstGeom>
        </p:spPr>
      </p:pic>
      <p:grpSp>
        <p:nvGrpSpPr>
          <p:cNvPr id="23" name="Group 6" descr="interactive activity icon">
            <a:extLst>
              <a:ext uri="{FF2B5EF4-FFF2-40B4-BE49-F238E27FC236}">
                <a16:creationId xmlns:a16="http://schemas.microsoft.com/office/drawing/2014/main" id="{1B6E7798-EC94-D48D-3F26-4885A4F0F3BC}"/>
              </a:ext>
            </a:extLst>
          </p:cNvPr>
          <p:cNvGrpSpPr/>
          <p:nvPr>
            <p:custDataLst>
              <p:tags r:id="rId4"/>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8">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8">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descr="A map of canada with flags">
            <a:extLst>
              <a:ext uri="{FF2B5EF4-FFF2-40B4-BE49-F238E27FC236}">
                <a16:creationId xmlns:a16="http://schemas.microsoft.com/office/drawing/2014/main" id="{71D2D56B-EDEE-0C17-7E94-ECDFD666B923}"/>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31891" y="0"/>
            <a:ext cx="8080218" cy="6858000"/>
          </a:xfrm>
          <a:prstGeom prst="rect">
            <a:avLst/>
          </a:prstGeom>
        </p:spPr>
      </p:pic>
      <p:sp>
        <p:nvSpPr>
          <p:cNvPr id="3" name="TextBox 2">
            <a:extLst>
              <a:ext uri="{FF2B5EF4-FFF2-40B4-BE49-F238E27FC236}">
                <a16:creationId xmlns:a16="http://schemas.microsoft.com/office/drawing/2014/main" id="{E9E2FEF7-84A3-AB17-8737-D5700770DC1D}"/>
              </a:ext>
            </a:extLst>
          </p:cNvPr>
          <p:cNvSpPr txBox="1"/>
          <p:nvPr/>
        </p:nvSpPr>
        <p:spPr>
          <a:xfrm>
            <a:off x="827584" y="6309828"/>
            <a:ext cx="1728192" cy="369332"/>
          </a:xfrm>
          <a:prstGeom prst="rect">
            <a:avLst/>
          </a:prstGeom>
          <a:noFill/>
        </p:spPr>
        <p:txBody>
          <a:bodyPr wrap="square" rtlCol="0">
            <a:spAutoFit/>
          </a:bodyPr>
          <a:lstStyle/>
          <a:p>
            <a:r>
              <a:rPr lang="en-CA" dirty="0"/>
              <a:t>NCR – Next Slide</a:t>
            </a:r>
          </a:p>
        </p:txBody>
      </p:sp>
    </p:spTree>
    <p:extLst>
      <p:ext uri="{BB962C8B-B14F-4D97-AF65-F5344CB8AC3E}">
        <p14:creationId xmlns:p14="http://schemas.microsoft.com/office/powerpoint/2010/main" val="14549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3">
                                            <p:bg/>
                                          </p:spTgt>
                                        </p:tgtEl>
                                      </p:cBhvr>
                                    </p:animEffect>
                                    <p:set>
                                      <p:cBhvr>
                                        <p:cTn id="24" dur="1" fill="hold">
                                          <p:stCondLst>
                                            <p:cond delay="499"/>
                                          </p:stCondLst>
                                        </p:cTn>
                                        <p:tgtEl>
                                          <p:spTgt spid="23">
                                            <p:bg/>
                                          </p:spTgt>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cartoon ki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descr="A map of the national capital region"/>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descr="interactive activity">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 uri="{C183D7F6-B498-43B3-948B-1728B52AA6E4}">
                <adec:decorative xmlns:adec="http://schemas.microsoft.com/office/drawing/2017/decorative" val="1"/>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descr="sub-group">
            <a:extLst>
              <a:ext uri="{FF2B5EF4-FFF2-40B4-BE49-F238E27FC236}">
                <a16:creationId xmlns:a16="http://schemas.microsoft.com/office/drawing/2014/main" id="{63DEA500-7247-4B98-94DD-12758337C96E}"/>
              </a:ext>
              <a:ext uri="{C183D7F6-B498-43B3-948B-1728B52AA6E4}">
                <adec:decorative xmlns:adec="http://schemas.microsoft.com/office/drawing/2017/decorative" val="0"/>
              </a:ext>
            </a:extLst>
          </p:cNvPr>
          <p:cNvGrpSpPr/>
          <p:nvPr/>
        </p:nvGrpSpPr>
        <p:grpSpPr>
          <a:xfrm>
            <a:off x="343945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descr="A person representing the target audience">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descr="Chohort, community of practice and community of interest -gccollab">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descr="buddy system">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descr="homework">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descr="centering exercises">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descr="debriefs">
            <a:extLst>
              <a:ext uri="{FF2B5EF4-FFF2-40B4-BE49-F238E27FC236}">
                <a16:creationId xmlns:a16="http://schemas.microsoft.com/office/drawing/2014/main" id="{0E666FB5-535C-4458-A253-C24A6179880F}"/>
              </a:ext>
              <a:ext uri="{C183D7F6-B498-43B3-948B-1728B52AA6E4}">
                <adec:decorative xmlns:adec="http://schemas.microsoft.com/office/drawing/2017/decorative" val="0"/>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descr="journaling">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2" name="Group 1" descr="webex weekly sessions">
            <a:extLst>
              <a:ext uri="{FF2B5EF4-FFF2-40B4-BE49-F238E27FC236}">
                <a16:creationId xmlns:a16="http://schemas.microsoft.com/office/drawing/2014/main" id="{58925449-792F-4BD7-CD76-B429A4CF72E3}"/>
              </a:ext>
            </a:extLst>
          </p:cNvPr>
          <p:cNvGrpSpPr/>
          <p:nvPr/>
        </p:nvGrpSpPr>
        <p:grpSpPr>
          <a:xfrm>
            <a:off x="6273636" y="4300449"/>
            <a:ext cx="2116286" cy="1168771"/>
            <a:chOff x="3275856" y="124337"/>
            <a:chExt cx="2116286" cy="1168771"/>
          </a:xfrm>
        </p:grpSpPr>
        <p:sp>
          <p:nvSpPr>
            <p:cNvPr id="17" name="TextBox 16">
              <a:extLst>
                <a:ext uri="{FF2B5EF4-FFF2-40B4-BE49-F238E27FC236}">
                  <a16:creationId xmlns:a16="http://schemas.microsoft.com/office/drawing/2014/main" id="{29EDA843-0ADD-0A95-7C18-F7E33844CE97}"/>
                </a:ext>
              </a:extLst>
            </p:cNvPr>
            <p:cNvSpPr txBox="1"/>
            <p:nvPr/>
          </p:nvSpPr>
          <p:spPr>
            <a:xfrm>
              <a:off x="3275856" y="923776"/>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pic>
          <p:nvPicPr>
            <p:cNvPr id="18" name="Picture 2" descr="Webex Meetings | Slack App Directory">
              <a:extLst>
                <a:ext uri="{FF2B5EF4-FFF2-40B4-BE49-F238E27FC236}">
                  <a16:creationId xmlns:a16="http://schemas.microsoft.com/office/drawing/2014/main" id="{8FAE4B8D-0E24-3A9E-1746-116BBA7E6C0C}"/>
                </a:ext>
              </a:extLst>
            </p:cNvPr>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a:xfrm>
              <a:off x="3779912" y="124337"/>
              <a:ext cx="980701" cy="9189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58362546383233bc9dbf7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5302</TotalTime>
  <Words>4382</Words>
  <Application>Microsoft Office PowerPoint</Application>
  <PresentationFormat>On-screen Show (4:3)</PresentationFormat>
  <Paragraphs>480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Comic Sans MS</vt:lpstr>
      <vt:lpstr>Freestyle Script</vt:lpstr>
      <vt:lpstr>Helvetica</vt:lpstr>
      <vt:lpstr>inherit</vt:lpstr>
      <vt:lpstr>libre franklin</vt:lpstr>
      <vt:lpstr>1_Office Theme</vt:lpstr>
      <vt:lpstr>Mindful Change Leadership Development Program</vt:lpstr>
      <vt:lpstr>English Automatic Closed Captions Available</vt:lpstr>
      <vt:lpstr>We all are STARS</vt:lpstr>
      <vt:lpstr>Mindful Breathing Exercise – Centering</vt:lpstr>
      <vt:lpstr>This is a “hands-on” program</vt:lpstr>
      <vt:lpstr>Let's start by practicing a little</vt:lpstr>
      <vt:lpstr>Welcome</vt:lpstr>
      <vt:lpstr>Welcoming</vt:lpstr>
      <vt:lpstr>Hands on Workshop</vt:lpstr>
      <vt:lpstr>Agenda - Week 1 – (focus and clarity)</vt:lpstr>
      <vt:lpstr>Etiquette</vt:lpstr>
      <vt:lpstr>The Main Goal of the MCLD Program</vt:lpstr>
      <vt:lpstr>Target Audience</vt:lpstr>
      <vt:lpstr>Snail model – From unaware to unaware</vt:lpstr>
      <vt:lpstr>The importance of “Connecting”</vt:lpstr>
      <vt:lpstr>The Buddy System</vt:lpstr>
      <vt:lpstr>Throughout the program</vt:lpstr>
      <vt:lpstr>Gratitude journaling</vt:lpstr>
      <vt:lpstr>Practice – The basics (1/2)</vt:lpstr>
      <vt:lpstr>Exercise – Exploring Mindfulness – Body Scan</vt:lpstr>
      <vt:lpstr>Debrief – Plenary &amp; Small Groups</vt:lpstr>
      <vt:lpstr>Your turn for week 1</vt:lpstr>
      <vt:lpstr>Meeting Your Buddy System</vt:lpstr>
      <vt:lpstr>To join the Breakout Room (So you know your Buddies)</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484</cp:revision>
  <dcterms:created xsi:type="dcterms:W3CDTF">2015-04-14T20:39:51Z</dcterms:created>
  <dcterms:modified xsi:type="dcterms:W3CDTF">2024-04-22T12:25:54Z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2023-05-07T23:37:09Z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37d272e9-401e-4d38-8022-3871068c6842</vt:lpwstr>
  </property>
  <property fmtid="{D5CDD505-2E9C-101B-9397-08002B2CF9AE}" pid="8" name="MSIP_Label_3d0ca00b-3f0e-465a-aac7-1a6a22fcea40_ContentBits">
    <vt:lpwstr>1</vt:lpwstr>
  </property>
</Properties>
</file>