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57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25B3904-1BF7-36F5-36B3-F2725674B4CF}" name="Tremblay, Carole" initials="TC" userId="S::ctrembla@tbs-sct.gc.ca::81bbddb1-3954-49fc-833f-4d3a0a101963" providerId="AD"/>
  <p188:author id="{781543BC-4503-3CA0-C1B7-C82AC4E30571}" name="Quell, Carsten (he/him, il)" initials="CQ" userId="S::CQUELL@tbs-sct.gc.ca::e684cc2e-92fa-427b-9a75-5995870180eb" providerId="AD"/>
  <p188:author id="{7C1B20DB-56D1-B360-74AB-E3EBF2FF7A0A}" name="Bouffard, Sophie (She/her, elle)" initials="SB" userId="S::SBOUFFAR@tbs-sct.gc.ca::e46b0d01-5cc8-484f-9463-044f3f1ce832" providerId="AD"/>
  <p188:author id="{ED43E2DF-5951-3918-DAC0-FB6138B267E2}" name="Eichel, Noel" initials="" userId="S::NEICHEL@tbs-sct.gc.ca::95b9290c-ba3e-4528-82f6-f83501a879b6" providerId="AD"/>
  <p188:author id="{5B6F85FE-3142-8BBF-BC34-FAB44861722A}" name="Ladouceur, Mélanie" initials="LM" userId="S::mladouce@tbs-sct.gc.ca::a18c29a8-5bbc-4a9a-b07f-f7822ddc6ac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7D1"/>
    <a:srgbClr val="6BC2B1"/>
    <a:srgbClr val="3C64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E5C5CB-B3AF-72A0-97FD-5750AC3AD811}" v="20" dt="2024-01-31T15:21:44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7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4AF8D-17F0-4B88-B231-0EB3DF345200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A3FCC-5163-4CE0-AC42-7F81E99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5FD6FA-4F47-4AF8-A356-C045115233FA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257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72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8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9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26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36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09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57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54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607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19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B22731E-5322-49CC-9348-0E339FDCA178}" type="datetimeFigureOut">
              <a:rPr lang="en-CA" smtClean="0"/>
              <a:t>2024-01-31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51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731E-5322-49CC-9348-0E339FDCA178}" type="datetimeFigureOut">
              <a:rPr lang="en-CA" smtClean="0"/>
              <a:t>2024-01-31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SIPCMContentMarking" descr="{&quot;HashCode&quot;:-1880398799,&quot;Placement&quot;:&quot;Header&quot;,&quot;Top&quot;:0.0,&quot;Left&quot;:742.444458,&quot;SlideWidth&quot;:960,&quot;SlideHeight&quot;:540}">
            <a:extLst>
              <a:ext uri="{FF2B5EF4-FFF2-40B4-BE49-F238E27FC236}">
                <a16:creationId xmlns:a16="http://schemas.microsoft.com/office/drawing/2014/main" id="{3EF0EA1C-EA61-F714-0DFF-612FFBCBFF06}"/>
              </a:ext>
            </a:extLst>
          </p:cNvPr>
          <p:cNvSpPr txBox="1"/>
          <p:nvPr userDrawn="1"/>
        </p:nvSpPr>
        <p:spPr>
          <a:xfrm>
            <a:off x="9429045" y="0"/>
            <a:ext cx="2762954" cy="280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110688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gccollab.ca/Communaut%C3%A9_des_langues_officielles" TargetMode="External"/><Relationship Id="rId13" Type="http://schemas.openxmlformats.org/officeDocument/2006/relationships/hyperlink" Target="https://wiki.gccollab.ca/images/c/c8/Communiquer_avec_le_CELO.pdf" TargetMode="External"/><Relationship Id="rId18" Type="http://schemas.openxmlformats.org/officeDocument/2006/relationships/hyperlink" Target="https://wiki.gccollab.ca/Carrefour_de_la_formation_linguistique" TargetMode="External"/><Relationship Id="rId26" Type="http://schemas.openxmlformats.org/officeDocument/2006/relationships/hyperlink" Target="https://www.canada.ca/fr/secretariat-conseil-tresor/services/valeurs-ethique/langues-officielles/milieu-travail/leaders-incitent-action-deux-langues-officielles.html" TargetMode="External"/><Relationship Id="rId3" Type="http://schemas.openxmlformats.org/officeDocument/2006/relationships/image" Target="../media/image1.jpeg"/><Relationship Id="rId21" Type="http://schemas.openxmlformats.org/officeDocument/2006/relationships/image" Target="../media/image7.png"/><Relationship Id="rId7" Type="http://schemas.openxmlformats.org/officeDocument/2006/relationships/hyperlink" Target="https://www.canada.ca/fr/secretariat-conseil-tresor/services/valeurs-ethique/langues-officielles/rapports/langues-officielles-2021-2022.html" TargetMode="External"/><Relationship Id="rId12" Type="http://schemas.openxmlformats.org/officeDocument/2006/relationships/hyperlink" Target="mailto:OLCEInformationCELO@tbs-sct.gc.ca?subject=Question" TargetMode="External"/><Relationship Id="rId17" Type="http://schemas.openxmlformats.org/officeDocument/2006/relationships/image" Target="../media/image4.svg"/><Relationship Id="rId25" Type="http://schemas.openxmlformats.org/officeDocument/2006/relationships/hyperlink" Target="https://wiki.gccollab.ca/Communaut%C3%A9_des_langues_officielles/Outils/RegsLO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.png"/><Relationship Id="rId20" Type="http://schemas.openxmlformats.org/officeDocument/2006/relationships/image" Target="../media/image6.sv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bs-sct.canada.ca/pol/topic-sujet-fra.aspx?ta=36" TargetMode="External"/><Relationship Id="rId11" Type="http://schemas.openxmlformats.org/officeDocument/2006/relationships/hyperlink" Target="https://wiki.gccollab.ca/Communaut%C3%A9_des_langues_officielles/Contact" TargetMode="External"/><Relationship Id="rId24" Type="http://schemas.openxmlformats.org/officeDocument/2006/relationships/image" Target="../media/image10.svg"/><Relationship Id="rId5" Type="http://schemas.openxmlformats.org/officeDocument/2006/relationships/image" Target="../media/image2.png"/><Relationship Id="rId15" Type="http://schemas.openxmlformats.org/officeDocument/2006/relationships/hyperlink" Target="https://wiki.gccollab.ca/images/0/00/Services_offered_by_video_conferencing_Services_offerts_par_vid%C3%A9oconf%C3%A9rence.pdf" TargetMode="External"/><Relationship Id="rId23" Type="http://schemas.openxmlformats.org/officeDocument/2006/relationships/image" Target="../media/image9.png"/><Relationship Id="rId10" Type="http://schemas.openxmlformats.org/officeDocument/2006/relationships/hyperlink" Target="mailto:OLCEInformationCELO@tbs-sct.gc.ca?subject=Abonnez%20&#224;%20La%20connexion%20LO" TargetMode="External"/><Relationship Id="rId19" Type="http://schemas.openxmlformats.org/officeDocument/2006/relationships/image" Target="../media/image5.png"/><Relationship Id="rId4" Type="http://schemas.openxmlformats.org/officeDocument/2006/relationships/hyperlink" Target="https://wiki.gccollab.ca/images/b/b8/Kiosk_-_Forum_-_OLCE_2023.pdf" TargetMode="External"/><Relationship Id="rId9" Type="http://schemas.openxmlformats.org/officeDocument/2006/relationships/hyperlink" Target="mailto:OLCEInformationCELO@tbs-sct.gc.ca?subject=La%20connexion%20LO%20-%20Abonnement" TargetMode="External"/><Relationship Id="rId14" Type="http://schemas.openxmlformats.org/officeDocument/2006/relationships/hyperlink" Target="https://wiki.gccollab.ca/images/d/d3/Arbre_de_d%C3%A9cision_pour_la_dotation_des_postes_de_cadres.pdf" TargetMode="External"/><Relationship Id="rId22" Type="http://schemas.openxmlformats.org/officeDocument/2006/relationships/image" Target="../media/image8.svg"/><Relationship Id="rId27" Type="http://schemas.openxmlformats.org/officeDocument/2006/relationships/hyperlink" Target="https://wiki.gccollab.ca/images/3/39/Droits_en_mati%C3%A8re_de_langue_de_travail_pendant_le_t%C3%A9l%C3%A9travai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429B25C-2AA3-4615-99CF-13C8F1953DA0}"/>
              </a:ext>
            </a:extLst>
          </p:cNvPr>
          <p:cNvSpPr txBox="1"/>
          <p:nvPr/>
        </p:nvSpPr>
        <p:spPr>
          <a:xfrm>
            <a:off x="574042" y="113843"/>
            <a:ext cx="7981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CENTRE D’EXCELLENCE EN LANGUES OFFICIELLES (SCT)</a:t>
            </a:r>
            <a:endParaRPr kumimoji="0" lang="en-CA" sz="2000" b="1" i="0" u="none" strike="noStrike" kern="1200" cap="none" spc="0" normalizeH="0" baseline="0" noProof="0">
              <a:ln>
                <a:noFill/>
              </a:ln>
              <a:solidFill>
                <a:srgbClr val="3C646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7" name="TextBox 46" descr="Encadrement de texte avec lien vers la version française">
            <a:hlinkClick r:id="rId4"/>
            <a:extLst>
              <a:ext uri="{FF2B5EF4-FFF2-40B4-BE49-F238E27FC236}">
                <a16:creationId xmlns:a16="http://schemas.microsoft.com/office/drawing/2014/main" id="{EA7A41A4-0114-4148-9F31-A0D4CD55B15D}"/>
              </a:ext>
            </a:extLst>
          </p:cNvPr>
          <p:cNvSpPr txBox="1"/>
          <p:nvPr/>
        </p:nvSpPr>
        <p:spPr>
          <a:xfrm>
            <a:off x="10771431" y="160009"/>
            <a:ext cx="1100728" cy="307777"/>
          </a:xfrm>
          <a:prstGeom prst="rect">
            <a:avLst/>
          </a:prstGeom>
          <a:solidFill>
            <a:srgbClr val="F1E7D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400" b="1" i="0" u="none" strike="noStrike" kern="1200" cap="none" spc="0" normalizeH="0" baseline="0" noProof="0" dirty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ENGLISH</a:t>
            </a:r>
            <a:endParaRPr kumimoji="0" lang="en-CA" sz="1400" b="1" i="0" u="none" strike="noStrike" kern="1200" cap="none" spc="0" normalizeH="0" baseline="0" noProof="0" dirty="0">
              <a:ln>
                <a:noFill/>
              </a:ln>
              <a:solidFill>
                <a:srgbClr val="3C646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2" name="Picture 1" descr="Image décorative d'un arbre dans des tons variés d'orange et de vert.">
            <a:extLst>
              <a:ext uri="{FF2B5EF4-FFF2-40B4-BE49-F238E27FC236}">
                <a16:creationId xmlns:a16="http://schemas.microsoft.com/office/drawing/2014/main" id="{7CEEC7D3-BA63-07E6-EA97-21D121858BA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2" r="7157"/>
          <a:stretch/>
        </p:blipFill>
        <p:spPr>
          <a:xfrm>
            <a:off x="1285732" y="1200002"/>
            <a:ext cx="1755648" cy="2099512"/>
          </a:xfrm>
          <a:prstGeom prst="rect">
            <a:avLst/>
          </a:prstGeom>
          <a:ln>
            <a:noFill/>
          </a:ln>
        </p:spPr>
      </p:pic>
      <p:sp>
        <p:nvSpPr>
          <p:cNvPr id="10" name="TextBox 9" descr="champ de texte">
            <a:extLst>
              <a:ext uri="{FF2B5EF4-FFF2-40B4-BE49-F238E27FC236}">
                <a16:creationId xmlns:a16="http://schemas.microsoft.com/office/drawing/2014/main" id="{B5220BA8-08A3-138F-09D1-171B3ED28D33}"/>
              </a:ext>
            </a:extLst>
          </p:cNvPr>
          <p:cNvSpPr txBox="1"/>
          <p:nvPr/>
        </p:nvSpPr>
        <p:spPr>
          <a:xfrm>
            <a:off x="3037338" y="1191467"/>
            <a:ext cx="1755648" cy="2100575"/>
          </a:xfrm>
          <a:prstGeom prst="rect">
            <a:avLst/>
          </a:prstGeom>
          <a:noFill/>
          <a:ln>
            <a:solidFill>
              <a:srgbClr val="FAAA6F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Le motif de feuilles d’érable qui varient entre le </a:t>
            </a:r>
            <a:r>
              <a:rPr kumimoji="0" lang="fr-CA" sz="1000" b="1" i="0" u="none" strike="noStrike" kern="1200" cap="none" spc="0" normalizeH="0" baseline="0" noProof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vert</a:t>
            </a:r>
            <a:r>
              <a:rPr kumimoji="0" lang="fr-CA" sz="1000" b="0" i="0" u="none" strike="noStrike" kern="1200" cap="none" spc="0" normalizeH="0" baseline="0" noProof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kumimoji="0" lang="fr-CA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et</a:t>
            </a:r>
            <a:r>
              <a:rPr kumimoji="0" lang="fr-CA" sz="1000" b="0" i="0" u="none" strike="noStrike" kern="1200" cap="none" spc="0" normalizeH="0" baseline="0" noProof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kumimoji="0" lang="fr-CA" sz="1000" b="1" i="0" u="none" strike="noStrike" kern="1200" cap="none" spc="0" normalizeH="0" baseline="0" noProof="0">
                <a:ln>
                  <a:noFill/>
                </a:ln>
                <a:solidFill>
                  <a:srgbClr val="FAAA6F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l’orange</a:t>
            </a:r>
            <a:r>
              <a:rPr kumimoji="0" lang="fr-CA" sz="1000" b="0" i="0" u="none" strike="noStrike" kern="1200" cap="none" spc="0" normalizeH="0" baseline="0" noProof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kumimoji="0" lang="fr-CA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représente la</a:t>
            </a:r>
            <a:r>
              <a:rPr kumimoji="0" lang="fr-CA" sz="1000" b="0" i="0" u="none" strike="noStrike" kern="1200" cap="none" spc="0" normalizeH="0" baseline="0" noProof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kumimoji="0" lang="fr-CA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dualité entre l’anglais et le français. Le jeu de couleurs représente </a:t>
            </a:r>
            <a:r>
              <a:rPr kumimoji="0" lang="fr-CA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la diversité </a:t>
            </a:r>
            <a:r>
              <a:rPr kumimoji="0" lang="fr-CA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des gens qui parlent une et/ou l'autre de ces deux langues. Bien que chacune soit distincte, c'est ensemble que cette diversité contribue à la vitalité de notre pays</a:t>
            </a:r>
            <a:r>
              <a:rPr kumimoji="0" lang="fr-CA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D80B443-C13C-D4F2-0573-5613200300B9}"/>
              </a:ext>
            </a:extLst>
          </p:cNvPr>
          <p:cNvSpPr txBox="1"/>
          <p:nvPr/>
        </p:nvSpPr>
        <p:spPr>
          <a:xfrm>
            <a:off x="1178154" y="3396229"/>
            <a:ext cx="2669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Nos instruments de politique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3C646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1448223-F2F6-D113-BB27-E96F5975ED42}"/>
              </a:ext>
            </a:extLst>
          </p:cNvPr>
          <p:cNvSpPr txBox="1"/>
          <p:nvPr/>
        </p:nvSpPr>
        <p:spPr>
          <a:xfrm>
            <a:off x="1167437" y="3819294"/>
            <a:ext cx="3707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7"/>
              </a:rPr>
              <a:t>Rapport annuel sur les langues officielles 2021–2022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3C646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4E5B328-61F3-0881-1A9E-E7A94B6A8401}"/>
              </a:ext>
            </a:extLst>
          </p:cNvPr>
          <p:cNvSpPr txBox="1"/>
          <p:nvPr/>
        </p:nvSpPr>
        <p:spPr>
          <a:xfrm>
            <a:off x="1163179" y="4402639"/>
            <a:ext cx="3336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Communauté des langues officielles (</a:t>
            </a:r>
            <a:r>
              <a:rPr kumimoji="0" lang="fr-FR" sz="1400" b="1" i="0" u="none" strike="noStrike" kern="1200" cap="none" spc="0" normalizeH="0" baseline="0" noProof="0" err="1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GCwiki</a:t>
            </a:r>
            <a:r>
              <a:rPr kumimoji="0" lang="fr-FR" sz="1400" b="1" i="0" u="none" strike="noStrike" kern="1200" cap="none" spc="0" normalizeH="0" baseline="0" noProof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3C646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3" name="TextBox 52">
            <a:hlinkClick r:id="rId9"/>
            <a:extLst>
              <a:ext uri="{FF2B5EF4-FFF2-40B4-BE49-F238E27FC236}">
                <a16:creationId xmlns:a16="http://schemas.microsoft.com/office/drawing/2014/main" id="{AE4BA4C0-57BA-4D6C-AFD2-4DFA098E419A}"/>
              </a:ext>
            </a:extLst>
          </p:cNvPr>
          <p:cNvSpPr txBox="1"/>
          <p:nvPr/>
        </p:nvSpPr>
        <p:spPr>
          <a:xfrm>
            <a:off x="5387157" y="4500013"/>
            <a:ext cx="1859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ABONNEZ-VOUS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À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NOTRE INFOLETTRE !</a:t>
            </a:r>
            <a:endParaRPr kumimoji="0" lang="en-CA" sz="1200" b="1" i="0" u="none" strike="noStrike" kern="1200" cap="none" spc="0" normalizeH="0" baseline="0" noProof="0">
              <a:ln>
                <a:noFill/>
              </a:ln>
              <a:solidFill>
                <a:srgbClr val="3C646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5" name="Freeform 21" descr="Icone - ENVELOPE">
            <a:hlinkClick r:id="rId9"/>
            <a:extLst>
              <a:ext uri="{FF2B5EF4-FFF2-40B4-BE49-F238E27FC236}">
                <a16:creationId xmlns:a16="http://schemas.microsoft.com/office/drawing/2014/main" id="{4800A7F7-5D06-4C07-B9F0-792E59369F42}"/>
              </a:ext>
            </a:extLst>
          </p:cNvPr>
          <p:cNvSpPr>
            <a:spLocks noEditPoints="1"/>
          </p:cNvSpPr>
          <p:nvPr/>
        </p:nvSpPr>
        <p:spPr bwMode="auto">
          <a:xfrm>
            <a:off x="7266916" y="4443513"/>
            <a:ext cx="623432" cy="532457"/>
          </a:xfrm>
          <a:custGeom>
            <a:avLst/>
            <a:gdLst>
              <a:gd name="T0" fmla="*/ 139 w 143"/>
              <a:gd name="T1" fmla="*/ 4 h 112"/>
              <a:gd name="T2" fmla="*/ 130 w 143"/>
              <a:gd name="T3" fmla="*/ 0 h 112"/>
              <a:gd name="T4" fmla="*/ 13 w 143"/>
              <a:gd name="T5" fmla="*/ 0 h 112"/>
              <a:gd name="T6" fmla="*/ 3 w 143"/>
              <a:gd name="T7" fmla="*/ 4 h 112"/>
              <a:gd name="T8" fmla="*/ 0 w 143"/>
              <a:gd name="T9" fmla="*/ 14 h 112"/>
              <a:gd name="T10" fmla="*/ 4 w 143"/>
              <a:gd name="T11" fmla="*/ 25 h 112"/>
              <a:gd name="T12" fmla="*/ 14 w 143"/>
              <a:gd name="T13" fmla="*/ 34 h 112"/>
              <a:gd name="T14" fmla="*/ 30 w 143"/>
              <a:gd name="T15" fmla="*/ 46 h 112"/>
              <a:gd name="T16" fmla="*/ 51 w 143"/>
              <a:gd name="T17" fmla="*/ 60 h 112"/>
              <a:gd name="T18" fmla="*/ 54 w 143"/>
              <a:gd name="T19" fmla="*/ 63 h 112"/>
              <a:gd name="T20" fmla="*/ 59 w 143"/>
              <a:gd name="T21" fmla="*/ 66 h 112"/>
              <a:gd name="T22" fmla="*/ 63 w 143"/>
              <a:gd name="T23" fmla="*/ 68 h 112"/>
              <a:gd name="T24" fmla="*/ 67 w 143"/>
              <a:gd name="T25" fmla="*/ 70 h 112"/>
              <a:gd name="T26" fmla="*/ 71 w 143"/>
              <a:gd name="T27" fmla="*/ 71 h 112"/>
              <a:gd name="T28" fmla="*/ 71 w 143"/>
              <a:gd name="T29" fmla="*/ 71 h 112"/>
              <a:gd name="T30" fmla="*/ 71 w 143"/>
              <a:gd name="T31" fmla="*/ 71 h 112"/>
              <a:gd name="T32" fmla="*/ 75 w 143"/>
              <a:gd name="T33" fmla="*/ 70 h 112"/>
              <a:gd name="T34" fmla="*/ 80 w 143"/>
              <a:gd name="T35" fmla="*/ 68 h 112"/>
              <a:gd name="T36" fmla="*/ 84 w 143"/>
              <a:gd name="T37" fmla="*/ 66 h 112"/>
              <a:gd name="T38" fmla="*/ 88 w 143"/>
              <a:gd name="T39" fmla="*/ 63 h 112"/>
              <a:gd name="T40" fmla="*/ 92 w 143"/>
              <a:gd name="T41" fmla="*/ 60 h 112"/>
              <a:gd name="T42" fmla="*/ 129 w 143"/>
              <a:gd name="T43" fmla="*/ 34 h 112"/>
              <a:gd name="T44" fmla="*/ 139 w 143"/>
              <a:gd name="T45" fmla="*/ 25 h 112"/>
              <a:gd name="T46" fmla="*/ 143 w 143"/>
              <a:gd name="T47" fmla="*/ 13 h 112"/>
              <a:gd name="T48" fmla="*/ 139 w 143"/>
              <a:gd name="T49" fmla="*/ 4 h 112"/>
              <a:gd name="T50" fmla="*/ 135 w 143"/>
              <a:gd name="T51" fmla="*/ 43 h 112"/>
              <a:gd name="T52" fmla="*/ 95 w 143"/>
              <a:gd name="T53" fmla="*/ 70 h 112"/>
              <a:gd name="T54" fmla="*/ 88 w 143"/>
              <a:gd name="T55" fmla="*/ 76 h 112"/>
              <a:gd name="T56" fmla="*/ 80 w 143"/>
              <a:gd name="T57" fmla="*/ 79 h 112"/>
              <a:gd name="T58" fmla="*/ 71 w 143"/>
              <a:gd name="T59" fmla="*/ 81 h 112"/>
              <a:gd name="T60" fmla="*/ 71 w 143"/>
              <a:gd name="T61" fmla="*/ 81 h 112"/>
              <a:gd name="T62" fmla="*/ 71 w 143"/>
              <a:gd name="T63" fmla="*/ 81 h 112"/>
              <a:gd name="T64" fmla="*/ 63 w 143"/>
              <a:gd name="T65" fmla="*/ 79 h 112"/>
              <a:gd name="T66" fmla="*/ 55 w 143"/>
              <a:gd name="T67" fmla="*/ 76 h 112"/>
              <a:gd name="T68" fmla="*/ 48 w 143"/>
              <a:gd name="T69" fmla="*/ 70 h 112"/>
              <a:gd name="T70" fmla="*/ 8 w 143"/>
              <a:gd name="T71" fmla="*/ 43 h 112"/>
              <a:gd name="T72" fmla="*/ 0 w 143"/>
              <a:gd name="T73" fmla="*/ 36 h 112"/>
              <a:gd name="T74" fmla="*/ 0 w 143"/>
              <a:gd name="T75" fmla="*/ 99 h 112"/>
              <a:gd name="T76" fmla="*/ 4 w 143"/>
              <a:gd name="T77" fmla="*/ 108 h 112"/>
              <a:gd name="T78" fmla="*/ 13 w 143"/>
              <a:gd name="T79" fmla="*/ 112 h 112"/>
              <a:gd name="T80" fmla="*/ 130 w 143"/>
              <a:gd name="T81" fmla="*/ 112 h 112"/>
              <a:gd name="T82" fmla="*/ 139 w 143"/>
              <a:gd name="T83" fmla="*/ 108 h 112"/>
              <a:gd name="T84" fmla="*/ 143 w 143"/>
              <a:gd name="T85" fmla="*/ 99 h 112"/>
              <a:gd name="T86" fmla="*/ 143 w 143"/>
              <a:gd name="T87" fmla="*/ 36 h 112"/>
              <a:gd name="T88" fmla="*/ 135 w 143"/>
              <a:gd name="T89" fmla="*/ 43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3" h="112">
                <a:moveTo>
                  <a:pt x="139" y="4"/>
                </a:moveTo>
                <a:cubicBezTo>
                  <a:pt x="136" y="1"/>
                  <a:pt x="133" y="0"/>
                  <a:pt x="130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9" y="0"/>
                  <a:pt x="6" y="1"/>
                  <a:pt x="3" y="4"/>
                </a:cubicBezTo>
                <a:cubicBezTo>
                  <a:pt x="1" y="7"/>
                  <a:pt x="0" y="10"/>
                  <a:pt x="0" y="14"/>
                </a:cubicBezTo>
                <a:cubicBezTo>
                  <a:pt x="0" y="18"/>
                  <a:pt x="2" y="21"/>
                  <a:pt x="4" y="25"/>
                </a:cubicBezTo>
                <a:cubicBezTo>
                  <a:pt x="7" y="29"/>
                  <a:pt x="10" y="32"/>
                  <a:pt x="14" y="34"/>
                </a:cubicBezTo>
                <a:cubicBezTo>
                  <a:pt x="16" y="36"/>
                  <a:pt x="21" y="39"/>
                  <a:pt x="30" y="46"/>
                </a:cubicBezTo>
                <a:cubicBezTo>
                  <a:pt x="39" y="52"/>
                  <a:pt x="46" y="57"/>
                  <a:pt x="51" y="60"/>
                </a:cubicBezTo>
                <a:cubicBezTo>
                  <a:pt x="51" y="61"/>
                  <a:pt x="53" y="61"/>
                  <a:pt x="54" y="63"/>
                </a:cubicBezTo>
                <a:cubicBezTo>
                  <a:pt x="56" y="64"/>
                  <a:pt x="57" y="65"/>
                  <a:pt x="59" y="66"/>
                </a:cubicBezTo>
                <a:cubicBezTo>
                  <a:pt x="60" y="66"/>
                  <a:pt x="61" y="67"/>
                  <a:pt x="63" y="68"/>
                </a:cubicBezTo>
                <a:cubicBezTo>
                  <a:pt x="64" y="69"/>
                  <a:pt x="66" y="70"/>
                  <a:pt x="67" y="70"/>
                </a:cubicBezTo>
                <a:cubicBezTo>
                  <a:pt x="69" y="71"/>
                  <a:pt x="70" y="71"/>
                  <a:pt x="71" y="71"/>
                </a:cubicBezTo>
                <a:cubicBezTo>
                  <a:pt x="71" y="71"/>
                  <a:pt x="71" y="71"/>
                  <a:pt x="71" y="71"/>
                </a:cubicBezTo>
                <a:cubicBezTo>
                  <a:pt x="71" y="71"/>
                  <a:pt x="71" y="71"/>
                  <a:pt x="71" y="71"/>
                </a:cubicBezTo>
                <a:cubicBezTo>
                  <a:pt x="73" y="71"/>
                  <a:pt x="74" y="71"/>
                  <a:pt x="75" y="70"/>
                </a:cubicBezTo>
                <a:cubicBezTo>
                  <a:pt x="77" y="70"/>
                  <a:pt x="78" y="69"/>
                  <a:pt x="80" y="68"/>
                </a:cubicBezTo>
                <a:cubicBezTo>
                  <a:pt x="82" y="67"/>
                  <a:pt x="83" y="66"/>
                  <a:pt x="84" y="66"/>
                </a:cubicBezTo>
                <a:cubicBezTo>
                  <a:pt x="85" y="65"/>
                  <a:pt x="87" y="64"/>
                  <a:pt x="88" y="63"/>
                </a:cubicBezTo>
                <a:cubicBezTo>
                  <a:pt x="90" y="61"/>
                  <a:pt x="91" y="61"/>
                  <a:pt x="92" y="60"/>
                </a:cubicBezTo>
                <a:cubicBezTo>
                  <a:pt x="97" y="57"/>
                  <a:pt x="109" y="48"/>
                  <a:pt x="129" y="34"/>
                </a:cubicBezTo>
                <a:cubicBezTo>
                  <a:pt x="133" y="32"/>
                  <a:pt x="136" y="28"/>
                  <a:pt x="139" y="25"/>
                </a:cubicBezTo>
                <a:cubicBezTo>
                  <a:pt x="141" y="21"/>
                  <a:pt x="143" y="17"/>
                  <a:pt x="143" y="13"/>
                </a:cubicBezTo>
                <a:cubicBezTo>
                  <a:pt x="143" y="9"/>
                  <a:pt x="141" y="6"/>
                  <a:pt x="139" y="4"/>
                </a:cubicBezTo>
                <a:close/>
                <a:moveTo>
                  <a:pt x="135" y="43"/>
                </a:moveTo>
                <a:cubicBezTo>
                  <a:pt x="117" y="55"/>
                  <a:pt x="104" y="64"/>
                  <a:pt x="95" y="70"/>
                </a:cubicBezTo>
                <a:cubicBezTo>
                  <a:pt x="92" y="73"/>
                  <a:pt x="90" y="74"/>
                  <a:pt x="88" y="76"/>
                </a:cubicBezTo>
                <a:cubicBezTo>
                  <a:pt x="86" y="77"/>
                  <a:pt x="83" y="78"/>
                  <a:pt x="80" y="79"/>
                </a:cubicBezTo>
                <a:cubicBezTo>
                  <a:pt x="77" y="81"/>
                  <a:pt x="74" y="81"/>
                  <a:pt x="71" y="81"/>
                </a:cubicBezTo>
                <a:cubicBezTo>
                  <a:pt x="71" y="81"/>
                  <a:pt x="71" y="81"/>
                  <a:pt x="71" y="81"/>
                </a:cubicBezTo>
                <a:cubicBezTo>
                  <a:pt x="71" y="81"/>
                  <a:pt x="71" y="81"/>
                  <a:pt x="71" y="81"/>
                </a:cubicBezTo>
                <a:cubicBezTo>
                  <a:pt x="69" y="81"/>
                  <a:pt x="66" y="81"/>
                  <a:pt x="63" y="79"/>
                </a:cubicBezTo>
                <a:cubicBezTo>
                  <a:pt x="59" y="78"/>
                  <a:pt x="57" y="77"/>
                  <a:pt x="55" y="76"/>
                </a:cubicBezTo>
                <a:cubicBezTo>
                  <a:pt x="53" y="74"/>
                  <a:pt x="51" y="73"/>
                  <a:pt x="48" y="70"/>
                </a:cubicBezTo>
                <a:cubicBezTo>
                  <a:pt x="40" y="65"/>
                  <a:pt x="27" y="56"/>
                  <a:pt x="8" y="43"/>
                </a:cubicBezTo>
                <a:cubicBezTo>
                  <a:pt x="5" y="41"/>
                  <a:pt x="2" y="39"/>
                  <a:pt x="0" y="3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03"/>
                  <a:pt x="1" y="106"/>
                  <a:pt x="4" y="108"/>
                </a:cubicBezTo>
                <a:cubicBezTo>
                  <a:pt x="6" y="111"/>
                  <a:pt x="9" y="112"/>
                  <a:pt x="13" y="112"/>
                </a:cubicBezTo>
                <a:cubicBezTo>
                  <a:pt x="130" y="112"/>
                  <a:pt x="130" y="112"/>
                  <a:pt x="130" y="112"/>
                </a:cubicBezTo>
                <a:cubicBezTo>
                  <a:pt x="133" y="112"/>
                  <a:pt x="136" y="111"/>
                  <a:pt x="139" y="108"/>
                </a:cubicBezTo>
                <a:cubicBezTo>
                  <a:pt x="141" y="106"/>
                  <a:pt x="143" y="103"/>
                  <a:pt x="143" y="99"/>
                </a:cubicBezTo>
                <a:cubicBezTo>
                  <a:pt x="143" y="36"/>
                  <a:pt x="143" y="36"/>
                  <a:pt x="143" y="36"/>
                </a:cubicBezTo>
                <a:cubicBezTo>
                  <a:pt x="140" y="38"/>
                  <a:pt x="138" y="41"/>
                  <a:pt x="135" y="43"/>
                </a:cubicBezTo>
                <a:close/>
              </a:path>
            </a:pathLst>
          </a:custGeom>
          <a:solidFill>
            <a:srgbClr val="6BC2B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2" name="Rectangle: Rounded Corners 61" descr="Question mark icon">
            <a:hlinkClick r:id="rId11"/>
            <a:extLst>
              <a:ext uri="{FF2B5EF4-FFF2-40B4-BE49-F238E27FC236}">
                <a16:creationId xmlns:a16="http://schemas.microsoft.com/office/drawing/2014/main" id="{3405A3D9-209A-475F-B0F0-D8BFBA0F86A1}"/>
              </a:ext>
            </a:extLst>
          </p:cNvPr>
          <p:cNvSpPr/>
          <p:nvPr/>
        </p:nvSpPr>
        <p:spPr>
          <a:xfrm>
            <a:off x="8259244" y="4443514"/>
            <a:ext cx="632913" cy="523220"/>
          </a:xfrm>
          <a:prstGeom prst="roundRect">
            <a:avLst/>
          </a:prstGeom>
          <a:solidFill>
            <a:srgbClr val="6BC2B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1" name="TextBox 60">
            <a:hlinkClick r:id="rId12"/>
            <a:extLst>
              <a:ext uri="{FF2B5EF4-FFF2-40B4-BE49-F238E27FC236}">
                <a16:creationId xmlns:a16="http://schemas.microsoft.com/office/drawing/2014/main" id="{A84295AF-3238-4A53-81C9-9AF8B15F78CB}"/>
              </a:ext>
            </a:extLst>
          </p:cNvPr>
          <p:cNvSpPr txBox="1"/>
          <p:nvPr/>
        </p:nvSpPr>
        <p:spPr>
          <a:xfrm>
            <a:off x="8641861" y="4559857"/>
            <a:ext cx="2060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DES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QUESTIONS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?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solidFill>
                <a:srgbClr val="3C646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63" name="TextBox 62">
            <a:hlinkClick r:id="rId11"/>
            <a:extLst>
              <a:ext uri="{FF2B5EF4-FFF2-40B4-BE49-F238E27FC236}">
                <a16:creationId xmlns:a16="http://schemas.microsoft.com/office/drawing/2014/main" id="{12D3EBB8-D62E-44A0-9BD6-CDA6B76A7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322261" y="4444581"/>
            <a:ext cx="486101" cy="523220"/>
          </a:xfrm>
          <a:prstGeom prst="rect">
            <a:avLst/>
          </a:prstGeom>
          <a:solidFill>
            <a:srgbClr val="6BC2B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1E7D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?</a:t>
            </a: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srgbClr val="F1E7D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2E5F80-F853-3BFA-0E10-87D59EA9F354}"/>
              </a:ext>
            </a:extLst>
          </p:cNvPr>
          <p:cNvSpPr txBox="1"/>
          <p:nvPr/>
        </p:nvSpPr>
        <p:spPr>
          <a:xfrm>
            <a:off x="5476525" y="1146860"/>
            <a:ext cx="2660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Outils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et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C646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ressources</a:t>
            </a:r>
            <a:endParaRPr kumimoji="0" lang="fr-CA" sz="1800" b="1" i="0" u="none" strike="sngStrike" kern="1200" cap="none" spc="0" normalizeH="0" baseline="0" noProof="0" dirty="0">
              <a:ln>
                <a:noFill/>
              </a:ln>
              <a:solidFill>
                <a:srgbClr val="3C646E"/>
              </a:solidFill>
              <a:effectLst/>
              <a:highlight>
                <a:srgbClr val="FFFF00"/>
              </a:highlight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9" name="Left Bracket 18">
            <a:extLst>
              <a:ext uri="{FF2B5EF4-FFF2-40B4-BE49-F238E27FC236}">
                <a16:creationId xmlns:a16="http://schemas.microsoft.com/office/drawing/2014/main" id="{291AA361-43A7-25AD-B116-0F62D8DF0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23963" y="1130784"/>
            <a:ext cx="206925" cy="3838708"/>
          </a:xfrm>
          <a:prstGeom prst="leftBracket">
            <a:avLst/>
          </a:prstGeom>
          <a:ln w="38100">
            <a:solidFill>
              <a:srgbClr val="FAAA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Left Bracket 19">
            <a:extLst>
              <a:ext uri="{FF2B5EF4-FFF2-40B4-BE49-F238E27FC236}">
                <a16:creationId xmlns:a16="http://schemas.microsoft.com/office/drawing/2014/main" id="{B6A441D3-288D-08E4-BEEC-6E05CB3BF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0667968" y="1137263"/>
            <a:ext cx="206926" cy="3838708"/>
          </a:xfrm>
          <a:prstGeom prst="leftBracket">
            <a:avLst/>
          </a:prstGeom>
          <a:ln w="38100">
            <a:solidFill>
              <a:srgbClr val="FAAA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0" name="Rectangle: Rounded Corners 29" descr="Boite vert avec le lien vers le guide sur la mesure de la demande">
            <a:extLst>
              <a:ext uri="{FF2B5EF4-FFF2-40B4-BE49-F238E27FC236}">
                <a16:creationId xmlns:a16="http://schemas.microsoft.com/office/drawing/2014/main" id="{39B18690-B843-ED38-488F-A05890F68A2B}"/>
              </a:ext>
            </a:extLst>
          </p:cNvPr>
          <p:cNvSpPr/>
          <p:nvPr/>
        </p:nvSpPr>
        <p:spPr>
          <a:xfrm>
            <a:off x="5267718" y="1697095"/>
            <a:ext cx="2302888" cy="936236"/>
          </a:xfrm>
          <a:prstGeom prst="roundRect">
            <a:avLst/>
          </a:prstGeom>
          <a:solidFill>
            <a:srgbClr val="F1E7D1"/>
          </a:solidFill>
          <a:ln w="3175">
            <a:solidFill>
              <a:srgbClr val="3C64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: Rounded Corners 39" descr="Boite jaune avec le lien vers le guide sur l'obligation de consulter la minorité linguistique">
            <a:extLst>
              <a:ext uri="{FF2B5EF4-FFF2-40B4-BE49-F238E27FC236}">
                <a16:creationId xmlns:a16="http://schemas.microsoft.com/office/drawing/2014/main" id="{B5FE2EDE-3455-293F-592C-DD05E78ADEAA}"/>
              </a:ext>
            </a:extLst>
          </p:cNvPr>
          <p:cNvSpPr/>
          <p:nvPr/>
        </p:nvSpPr>
        <p:spPr>
          <a:xfrm>
            <a:off x="7797480" y="1710847"/>
            <a:ext cx="2769122" cy="936237"/>
          </a:xfrm>
          <a:prstGeom prst="roundRect">
            <a:avLst/>
          </a:prstGeom>
          <a:solidFill>
            <a:srgbClr val="F1E7D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E921ED-EE52-207B-280D-A52543430CFE}"/>
              </a:ext>
            </a:extLst>
          </p:cNvPr>
          <p:cNvSpPr txBox="1"/>
          <p:nvPr/>
        </p:nvSpPr>
        <p:spPr>
          <a:xfrm>
            <a:off x="7772346" y="1867718"/>
            <a:ext cx="1812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14"/>
              </a:rPr>
              <a:t>Arbre de décision: </a:t>
            </a:r>
            <a:r>
              <a:rPr lang="fr-CA" sz="12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14"/>
              </a:rPr>
              <a:t>Dotation des postes de cadres et les LO</a:t>
            </a:r>
            <a:endParaRPr lang="en-US" sz="1200" b="1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0" name="Rectangle: Rounded Corners 59" descr="Boite orange avec le lien vers l'aide-mémoire sur les services offerts par vidéoconférence ">
            <a:extLst>
              <a:ext uri="{FF2B5EF4-FFF2-40B4-BE49-F238E27FC236}">
                <a16:creationId xmlns:a16="http://schemas.microsoft.com/office/drawing/2014/main" id="{73F130C8-65E6-DDFE-5D57-6014F7F43011}"/>
              </a:ext>
            </a:extLst>
          </p:cNvPr>
          <p:cNvSpPr/>
          <p:nvPr/>
        </p:nvSpPr>
        <p:spPr>
          <a:xfrm>
            <a:off x="5273478" y="2854550"/>
            <a:ext cx="5312189" cy="679120"/>
          </a:xfrm>
          <a:prstGeom prst="roundRect">
            <a:avLst/>
          </a:prstGeom>
          <a:solidFill>
            <a:srgbClr val="FDD6B9"/>
          </a:solidFill>
          <a:ln>
            <a:solidFill>
              <a:srgbClr val="FAAA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9" name="Rectangle: Rounded Corners 68" descr="Boite jaune avec un lien vers le site sur l'offre active de services dans les deux langues officielles ">
            <a:extLst>
              <a:ext uri="{FF2B5EF4-FFF2-40B4-BE49-F238E27FC236}">
                <a16:creationId xmlns:a16="http://schemas.microsoft.com/office/drawing/2014/main" id="{4F68B4CB-FD43-1811-79C2-7178B9F68F71}"/>
              </a:ext>
            </a:extLst>
          </p:cNvPr>
          <p:cNvSpPr/>
          <p:nvPr/>
        </p:nvSpPr>
        <p:spPr>
          <a:xfrm>
            <a:off x="5254413" y="3622549"/>
            <a:ext cx="5312189" cy="772716"/>
          </a:xfrm>
          <a:prstGeom prst="roundRect">
            <a:avLst/>
          </a:prstGeom>
          <a:solidFill>
            <a:srgbClr val="6BC2B1"/>
          </a:solidFill>
          <a:ln>
            <a:solidFill>
              <a:srgbClr val="FAAA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68" name="Graphic 67" descr="Online meeting with solid fill">
            <a:hlinkClick r:id="rId15"/>
            <a:extLst>
              <a:ext uri="{FF2B5EF4-FFF2-40B4-BE49-F238E27FC236}">
                <a16:creationId xmlns:a16="http://schemas.microsoft.com/office/drawing/2014/main" id="{5AECB474-9431-C90A-3B1C-F7BC04064BE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508912" y="2810738"/>
            <a:ext cx="780890" cy="780890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A236CB80-82B4-B79A-FC00-2A8C825F78FD}"/>
              </a:ext>
            </a:extLst>
          </p:cNvPr>
          <p:cNvSpPr txBox="1"/>
          <p:nvPr/>
        </p:nvSpPr>
        <p:spPr>
          <a:xfrm>
            <a:off x="6043322" y="1875760"/>
            <a:ext cx="1341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18"/>
              </a:rPr>
              <a:t>Carrefour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18"/>
              </a:rPr>
              <a:t>de la formation linguistique</a:t>
            </a:r>
            <a:endParaRPr lang="en-US" sz="1200" b="1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Graphique 3" descr="Tools avec un remplissage uni">
            <a:extLst>
              <a:ext uri="{FF2B5EF4-FFF2-40B4-BE49-F238E27FC236}">
                <a16:creationId xmlns:a16="http://schemas.microsoft.com/office/drawing/2014/main" id="{599F4643-9F29-9683-9724-1BBC63A57C6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466525" y="3725563"/>
            <a:ext cx="603362" cy="603362"/>
          </a:xfrm>
          <a:prstGeom prst="rect">
            <a:avLst/>
          </a:prstGeom>
        </p:spPr>
      </p:pic>
      <p:pic>
        <p:nvPicPr>
          <p:cNvPr id="3" name="Graphique 2" descr="Tree With Roots avec un remplissage uni">
            <a:extLst>
              <a:ext uri="{FF2B5EF4-FFF2-40B4-BE49-F238E27FC236}">
                <a16:creationId xmlns:a16="http://schemas.microsoft.com/office/drawing/2014/main" id="{E0A83821-D9F1-7473-917E-67898A7EBA0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580642" y="1875760"/>
            <a:ext cx="616147" cy="616147"/>
          </a:xfrm>
          <a:prstGeom prst="rect">
            <a:avLst/>
          </a:prstGeom>
        </p:spPr>
      </p:pic>
      <p:pic>
        <p:nvPicPr>
          <p:cNvPr id="6" name="Graphique 5" descr="Graduation cap avec un remplissage uni">
            <a:extLst>
              <a:ext uri="{FF2B5EF4-FFF2-40B4-BE49-F238E27FC236}">
                <a16:creationId xmlns:a16="http://schemas.microsoft.com/office/drawing/2014/main" id="{F9B10C54-867B-15F5-C62D-A4BADBAE4BD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372976" y="1910747"/>
            <a:ext cx="649239" cy="64923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563F8E5-A34A-ACE9-D9C5-5176C02D9EA6}"/>
              </a:ext>
            </a:extLst>
          </p:cNvPr>
          <p:cNvSpPr txBox="1">
            <a:spLocks/>
          </p:cNvSpPr>
          <p:nvPr/>
        </p:nvSpPr>
        <p:spPr>
          <a:xfrm>
            <a:off x="6183322" y="3683602"/>
            <a:ext cx="412862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1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25"/>
              </a:rPr>
              <a:t>BOITE À OUTILS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  <a:hlinkClick r:id="rId25"/>
              </a:rPr>
              <a:t>Règlement sur les LO – Communications avec le public et prestation des services</a:t>
            </a:r>
            <a:r>
              <a:rPr kumimoji="0" lang="fr-CA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" name="TextBox 58">
            <a:extLst>
              <a:ext uri="{FF2B5EF4-FFF2-40B4-BE49-F238E27FC236}">
                <a16:creationId xmlns:a16="http://schemas.microsoft.com/office/drawing/2014/main" id="{AD2EEE5A-27E2-3B02-2EE3-515CD96460E8}"/>
              </a:ext>
            </a:extLst>
          </p:cNvPr>
          <p:cNvSpPr txBox="1"/>
          <p:nvPr/>
        </p:nvSpPr>
        <p:spPr>
          <a:xfrm>
            <a:off x="6332392" y="2906994"/>
            <a:ext cx="3988964" cy="5386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>
                <a:latin typeface="Helvetica"/>
                <a:cs typeface="Helvetica"/>
                <a:hlinkClick r:id="rId26"/>
              </a:rPr>
              <a:t>CONSEILS : Soyez un leader en LO</a:t>
            </a:r>
            <a:endParaRPr lang="en-US" sz="1200" b="1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200" b="1" dirty="0">
                <a:latin typeface="Helvetica"/>
                <a:cs typeface="Helvetica"/>
                <a:hlinkClick r:id="rId27"/>
              </a:rPr>
              <a:t>DROITS : Langue de travail et télétravail</a:t>
            </a:r>
            <a:endParaRPr lang="en-US" sz="12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80445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3dbbe1a3631312ff4fa6d35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2EE0DB5371CA4A85C3290B7E17C0D3" ma:contentTypeVersion="36" ma:contentTypeDescription="Create a new document." ma:contentTypeScope="" ma:versionID="b275599e47826e46d607f24e3a1eb2f5">
  <xsd:schema xmlns:xsd="http://www.w3.org/2001/XMLSchema" xmlns:xs="http://www.w3.org/2001/XMLSchema" xmlns:p="http://schemas.microsoft.com/office/2006/metadata/properties" xmlns:ns2="ee5a1490-a780-4a4e-b617-2a7b7d300ac2" xmlns:ns3="eca75663-3d7c-4072-8b9a-c9c44c961132" targetNamespace="http://schemas.microsoft.com/office/2006/metadata/properties" ma:root="true" ma:fieldsID="82f2617007918d6e5e2e67ef02384029" ns2:_="" ns3:_="">
    <xsd:import namespace="ee5a1490-a780-4a4e-b617-2a7b7d300ac2"/>
    <xsd:import namespace="eca75663-3d7c-4072-8b9a-c9c44c9611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2:SharedWithUsers" minOccurs="0"/>
                <xsd:element ref="ns2:SharedWithDetails" minOccurs="0"/>
                <xsd:element ref="ns3:GCdocsFolderNames" minOccurs="0"/>
                <xsd:element ref="ns3:Status_x002f_Statut" minOccurs="0"/>
                <xsd:element ref="ns3:GCdocsListofFiles" minOccurs="0"/>
                <xsd:element ref="ns3:EXPMP2021_x002d_2022" minOccurs="0"/>
                <xsd:element ref="ns3:Purpose" minOccurs="0"/>
                <xsd:element ref="ns3:OG_x002f_GP" minOccurs="0"/>
                <xsd:element ref="ns3:DocType" minOccurs="0"/>
                <xsd:element ref="ns3:MeetingDate_x0028_ifapplicable_x0029_" minOccurs="0"/>
                <xsd:element ref="ns3:Community" minOccurs="0"/>
                <xsd:element ref="ns3:MediaServiceObjectDetectorVersions" minOccurs="0"/>
                <xsd:element ref="ns3:Year" minOccurs="0"/>
                <xsd:element ref="ns3:Month" minOccurs="0"/>
                <xsd:element ref="ns3:Audience" minOccurs="0"/>
                <xsd:element ref="ns3:Associatedto_x002f_Associ_x00e9__x00e0_" minOccurs="0"/>
                <xsd:element ref="ns3:MediaServiceSearchProperties" minOccurs="0"/>
                <xsd:element ref="ns3:TypeofDocument" minOccurs="0"/>
                <xsd:element ref="ns3:Status_x002f__x00c9_ta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1490-a780-4a4e-b617-2a7b7d300a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ec03bd97-9e13-4cb2-9ce1-c5da618efc7d}" ma:internalName="TaxCatchAll" ma:showField="CatchAllData" ma:web="ee5a1490-a780-4a4e-b617-2a7b7d300a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a75663-3d7c-4072-8b9a-c9c44c961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bf3204f-aabd-4e28-9088-5d29a8bceb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GCdocsFolderNames" ma:index="24" nillable="true" ma:displayName="GCdocs Folder Names" ma:format="Dropdown" ma:internalName="GCdocsFolderNames">
      <xsd:simpleType>
        <xsd:restriction base="dms:Choice">
          <xsd:enumeration value="Governance"/>
          <xsd:enumeration value="-CT- Job Evaluation Reports"/>
          <xsd:enumeration value="-PA- Job Evaluation Reports"/>
          <xsd:enumeration value="Onboarding for New Team Members"/>
          <xsd:enumeration value="PA-CT Automation Research"/>
          <xsd:enumeration value="PA-CT Conversion Phase 1 - Planning Workshops"/>
          <xsd:enumeration value="Change Control"/>
          <xsd:enumeration value="CT Conversion"/>
          <xsd:enumeration value="Executive Presentations"/>
          <xsd:enumeration value="Gartner Review"/>
          <xsd:enumeration value="PA-CT Engagement Group Activity Tracking"/>
          <xsd:enumeration value="Choice 12"/>
          <xsd:enumeration value="Steering Committee"/>
          <xsd:enumeration value="Project Charter"/>
          <xsd:enumeration value="Project Office Processes"/>
          <xsd:enumeration value="Risk and Issue Management"/>
          <xsd:enumeration value="PSAC-ACFO Dues Transfer"/>
        </xsd:restriction>
      </xsd:simpleType>
    </xsd:element>
    <xsd:element name="Status_x002f_Statut" ma:index="25" nillable="true" ma:displayName="Status/Statut" ma:default="Draft/Ébauche" ma:format="Dropdown" ma:internalName="Status_x002f_Statut">
      <xsd:simpleType>
        <xsd:restriction base="dms:Choice">
          <xsd:enumeration value="Draft/Ébauche"/>
          <xsd:enumeration value="Final"/>
          <xsd:enumeration value="Obsolete/Désuet"/>
          <xsd:enumeration value="Copy"/>
        </xsd:restriction>
      </xsd:simpleType>
    </xsd:element>
    <xsd:element name="GCdocsListofFiles" ma:index="26" nillable="true" ma:displayName="GCdocs List of Files" ma:format="Dropdown" ma:internalName="GCdocsListofFiles">
      <xsd:simpleType>
        <xsd:restriction base="dms:Choice">
          <xsd:enumeration value="PA-CT Automation Research"/>
          <xsd:enumeration value="Change Control"/>
          <xsd:enumeration value="CT Conversion"/>
        </xsd:restriction>
      </xsd:simpleType>
    </xsd:element>
    <xsd:element name="EXPMP2021_x002d_2022" ma:index="27" nillable="true" ma:displayName="Cycle" ma:description="EXPMP results for 2021-2022 &amp; publication." ma:format="Dropdown" ma:internalName="EXPMP2021_x002d_2022">
      <xsd:simpleType>
        <xsd:restriction base="dms:Text">
          <xsd:maxLength value="255"/>
        </xsd:restriction>
      </xsd:simpleType>
    </xsd:element>
    <xsd:element name="Purpose" ma:index="28" nillable="true" ma:displayName="Purpose" ma:description="use instead of addgin additional directory" ma:format="Dropdown" ma:internalName="Purpose">
      <xsd:simpleType>
        <xsd:restriction base="dms:Choice">
          <xsd:enumeration value="Advisory Committee"/>
          <xsd:enumeration value="EXPMP"/>
          <xsd:enumeration value="Compensation"/>
          <xsd:enumeration value="Market Comparison"/>
          <xsd:enumeration value="Coms/QPCards/OGGO"/>
          <xsd:enumeration value="Briefing"/>
        </xsd:restriction>
      </xsd:simpleType>
    </xsd:element>
    <xsd:element name="OG_x002f_GP" ma:index="29" nillable="true" ma:displayName="OG / GP" ma:description="occupational group / groupe professionnel" ma:format="Dropdown" ma:internalName="OG_x002f_GP">
      <xsd:simpleType>
        <xsd:restriction base="dms:Choice">
          <xsd:enumeration value="AI"/>
          <xsd:enumeration value="AO"/>
          <xsd:enumeration value="AV"/>
          <xsd:enumeration value="CX"/>
          <xsd:enumeration value="EB"/>
          <xsd:enumeration value="EC"/>
          <xsd:enumeration value="EL"/>
          <xsd:enumeration value="EX"/>
          <xsd:enumeration value="FB"/>
          <xsd:enumeration value="FI"/>
          <xsd:enumeration value="FS"/>
          <xsd:enumeration value="HM"/>
          <xsd:enumeration value="IT"/>
          <xsd:enumeration value="LC"/>
          <xsd:enumeration value="LP"/>
          <xsd:enumeration value="NR"/>
          <xsd:enumeration value="PA"/>
          <xsd:enumeration value="PO"/>
          <xsd:enumeration value="PR"/>
          <xsd:enumeration value="RE"/>
          <xsd:enumeration value="RO"/>
          <xsd:enumeration value="SH"/>
          <xsd:enumeration value="SP"/>
          <xsd:enumeration value="SRC"/>
          <xsd:enumeration value="SRE"/>
          <xsd:enumeration value="SRW"/>
          <xsd:enumeration value="SV"/>
          <xsd:enumeration value="TC"/>
          <xsd:enumeration value="TR"/>
          <xsd:enumeration value="UT"/>
        </xsd:restriction>
      </xsd:simpleType>
    </xsd:element>
    <xsd:element name="DocType" ma:index="30" nillable="true" ma:displayName="Doc Type" ma:format="Dropdown" ma:indexed="true" ma:internalName="DocType">
      <xsd:simpleType>
        <xsd:restriction base="dms:Choice">
          <xsd:enumeration value="analysis/analyse"/>
          <xsd:enumeration value="background/contexte"/>
          <xsd:enumeration value="briefing/breffage"/>
          <xsd:enumeration value="business case/bilan de rentabilite"/>
          <xsd:enumeration value="correspondence"/>
          <xsd:enumeration value="dataset/ensemble de donnees"/>
          <xsd:enumeration value="deck/présentation"/>
          <xsd:enumeration value="JD/DE"/>
          <xsd:enumeration value="JES/NEE"/>
          <xsd:enumeration value="log"/>
          <xsd:enumeration value="policy/politique"/>
          <xsd:enumeration value="report/rapport"/>
          <xsd:enumeration value="speaking points/notes d'allocution"/>
        </xsd:restriction>
      </xsd:simpleType>
    </xsd:element>
    <xsd:element name="MeetingDate_x0028_ifapplicable_x0029_" ma:index="31" nillable="true" ma:displayName="Meeting Date (if applicable)" ma:format="DateOnly" ma:internalName="MeetingDate_x0028_ifapplicable_x0029_">
      <xsd:simpleType>
        <xsd:restriction base="dms:DateTime"/>
      </xsd:simpleType>
    </xsd:element>
    <xsd:element name="Community" ma:index="32" nillable="true" ma:displayName="Community" ma:format="Dropdown" ma:internalName="Community">
      <xsd:simpleType>
        <xsd:restriction base="dms:Text">
          <xsd:maxLength value="255"/>
        </xsd:restriction>
      </xsd:simple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Year" ma:index="34" nillable="true" ma:displayName="Year" ma:description="Applicable year for salary increase / updated T&amp;Cs" ma:format="Dropdown" ma:internalName="Year">
      <xsd:simpleType>
        <xsd:restriction base="dms:Text">
          <xsd:maxLength value="255"/>
        </xsd:restriction>
      </xsd:simpleType>
    </xsd:element>
    <xsd:element name="Month" ma:index="35" nillable="true" ma:displayName="Month" ma:description="If applicable" ma:format="Dropdown" ma:internalName="Month">
      <xsd:simpleType>
        <xsd:restriction base="dms:Text">
          <xsd:maxLength value="255"/>
        </xsd:restriction>
      </xsd:simpleType>
    </xsd:element>
    <xsd:element name="Audience" ma:index="36" nillable="true" ma:displayName="Audience" ma:format="Dropdown" ma:internalName="Audience">
      <xsd:simpleType>
        <xsd:restriction base="dms:Text">
          <xsd:maxLength value="255"/>
        </xsd:restriction>
      </xsd:simpleType>
    </xsd:element>
    <xsd:element name="Associatedto_x002f_Associ_x00e9__x00e0_" ma:index="37" nillable="true" ma:displayName="Associated to/Associé à" ma:format="Hyperlink" ma:internalName="Associatedto_x002f_Associ_x00e9__x00e0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ypeofDocument" ma:index="39" nillable="true" ma:displayName="Type of Document " ma:format="Dropdown" ma:internalName="TypeofDocument">
      <xsd:simpleType>
        <xsd:restriction base="dms:Choice">
          <xsd:enumeration value="FAQ"/>
          <xsd:enumeration value="Guidance"/>
          <xsd:enumeration value="Other"/>
          <xsd:enumeration value="Policy Proposal"/>
        </xsd:restriction>
      </xsd:simpleType>
    </xsd:element>
    <xsd:element name="Status_x002f__x00c9_tats" ma:index="40" nillable="true" ma:displayName="Status / États" ma:format="Dropdown" ma:internalName="Status_x002f__x00c9_tats">
      <xsd:simpleType>
        <xsd:restriction base="dms:Choice">
          <xsd:enumeration value="Final"/>
          <xsd:enumeration value="Draft"/>
          <xsd:enumeration value="Absolete / désue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5a1490-a780-4a4e-b617-2a7b7d300ac2">HXSNVVFFSQX6-1073597720-483218</_dlc_DocId>
    <MediaLengthInSeconds xmlns="eca75663-3d7c-4072-8b9a-c9c44c961132" xsi:nil="true"/>
    <EXPMP2021_x002d_2022 xmlns="eca75663-3d7c-4072-8b9a-c9c44c961132" xsi:nil="true"/>
    <DocType xmlns="eca75663-3d7c-4072-8b9a-c9c44c961132" xsi:nil="true"/>
    <_dlc_DocIdUrl xmlns="ee5a1490-a780-4a4e-b617-2a7b7d300ac2">
      <Url>https://056gc.sharepoint.com/sites/Pol-PMP_Pol-PGP/_layouts/15/DocIdRedir.aspx?ID=HXSNVVFFSQX6-1073597720-483218</Url>
      <Description>HXSNVVFFSQX6-1073597720-483218</Description>
    </_dlc_DocIdUrl>
    <Community xmlns="eca75663-3d7c-4072-8b9a-c9c44c961132" xsi:nil="true"/>
    <Status_x002f_Statut xmlns="eca75663-3d7c-4072-8b9a-c9c44c961132">Final</Status_x002f_Statut>
    <OG_x002f_GP xmlns="eca75663-3d7c-4072-8b9a-c9c44c961132" xsi:nil="true"/>
    <SharedWithUsers xmlns="ee5a1490-a780-4a4e-b617-2a7b7d300ac2">
      <UserInfo>
        <DisplayName/>
        <AccountId xsi:nil="true"/>
        <AccountType/>
      </UserInfo>
    </SharedWithUsers>
    <GCdocsFolderNames xmlns="eca75663-3d7c-4072-8b9a-c9c44c961132" xsi:nil="true"/>
    <lcf76f155ced4ddcb4097134ff3c332f xmlns="eca75663-3d7c-4072-8b9a-c9c44c961132">
      <Terms xmlns="http://schemas.microsoft.com/office/infopath/2007/PartnerControls"/>
    </lcf76f155ced4ddcb4097134ff3c332f>
    <TaxCatchAll xmlns="ee5a1490-a780-4a4e-b617-2a7b7d300ac2" xsi:nil="true"/>
    <GCdocsListofFiles xmlns="eca75663-3d7c-4072-8b9a-c9c44c961132" xsi:nil="true"/>
    <Purpose xmlns="eca75663-3d7c-4072-8b9a-c9c44c961132" xsi:nil="true"/>
    <MeetingDate_x0028_ifapplicable_x0029_ xmlns="eca75663-3d7c-4072-8b9a-c9c44c961132" xsi:nil="true"/>
    <Month xmlns="eca75663-3d7c-4072-8b9a-c9c44c961132" xsi:nil="true"/>
    <Audience xmlns="eca75663-3d7c-4072-8b9a-c9c44c961132" xsi:nil="true"/>
    <Associatedto_x002f_Associ_x00e9__x00e0_ xmlns="eca75663-3d7c-4072-8b9a-c9c44c961132">
      <Url xsi:nil="true"/>
      <Description xsi:nil="true"/>
    </Associatedto_x002f_Associ_x00e9__x00e0_>
    <Year xmlns="eca75663-3d7c-4072-8b9a-c9c44c961132" xsi:nil="true"/>
    <TypeofDocument xmlns="eca75663-3d7c-4072-8b9a-c9c44c961132" xsi:nil="true"/>
    <Status_x002f__x00c9_tats xmlns="eca75663-3d7c-4072-8b9a-c9c44c961132" xsi:nil="true"/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4832-876B-4387-9ED1-C5B06BC858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1490-a780-4a4e-b617-2a7b7d300ac2"/>
    <ds:schemaRef ds:uri="eca75663-3d7c-4072-8b9a-c9c44c9611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961E2-95D3-443C-B6D3-AB07F9E0FC06}">
  <ds:schemaRefs>
    <ds:schemaRef ds:uri="http://purl.org/dc/dcmitype/"/>
    <ds:schemaRef ds:uri="http://purl.org/dc/terms/"/>
    <ds:schemaRef ds:uri="http://purl.org/dc/elements/1.1/"/>
    <ds:schemaRef ds:uri="eca75663-3d7c-4072-8b9a-c9c44c961132"/>
    <ds:schemaRef ds:uri="http://schemas.microsoft.com/office/2006/documentManagement/types"/>
    <ds:schemaRef ds:uri="ee5a1490-a780-4a4e-b617-2a7b7d300ac2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1E9D6CE-6901-42FC-B0FC-61A14D795F2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04275CA-BDCE-4035-B52B-DC3A3BACDC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148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Gallery</vt:lpstr>
      <vt:lpstr>PowerPoint Presentation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Ladouceur, Mélanie</dc:creator>
  <cp:lastModifiedBy>Bouffard, Sophie (She/her, elle)</cp:lastModifiedBy>
  <cp:revision>5</cp:revision>
  <dcterms:created xsi:type="dcterms:W3CDTF">2023-02-02T13:38:59Z</dcterms:created>
  <dcterms:modified xsi:type="dcterms:W3CDTF">2024-01-31T15:22:12Z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d0ca00b-3f0e-465a-aac7-1a6a22fcea40_Enabled">
    <vt:lpwstr>true</vt:lpwstr>
  </property>
  <property fmtid="{D5CDD505-2E9C-101B-9397-08002B2CF9AE}" pid="3" name="MSIP_Label_3d0ca00b-3f0e-465a-aac7-1a6a22fcea40_SetDate">
    <vt:lpwstr>2023-02-02T13:40:02Z</vt:lpwstr>
  </property>
  <property fmtid="{D5CDD505-2E9C-101B-9397-08002B2CF9AE}" pid="4" name="MSIP_Label_3d0ca00b-3f0e-465a-aac7-1a6a22fcea40_Method">
    <vt:lpwstr>Privileged</vt:lpwstr>
  </property>
  <property fmtid="{D5CDD505-2E9C-101B-9397-08002B2CF9AE}" pid="5" name="MSIP_Label_3d0ca00b-3f0e-465a-aac7-1a6a22fcea40_Name">
    <vt:lpwstr>3d0ca00b-3f0e-465a-aac7-1a6a22fcea40</vt:lpwstr>
  </property>
  <property fmtid="{D5CDD505-2E9C-101B-9397-08002B2CF9AE}" pid="6" name="MSIP_Label_3d0ca00b-3f0e-465a-aac7-1a6a22fcea40_SiteId">
    <vt:lpwstr>6397df10-4595-4047-9c4f-03311282152b</vt:lpwstr>
  </property>
  <property fmtid="{D5CDD505-2E9C-101B-9397-08002B2CF9AE}" pid="7" name="MSIP_Label_3d0ca00b-3f0e-465a-aac7-1a6a22fcea40_ActionId">
    <vt:lpwstr>f2950cad-ebff-4a7a-a179-75c4b649412e</vt:lpwstr>
  </property>
  <property fmtid="{D5CDD505-2E9C-101B-9397-08002B2CF9AE}" pid="8" name="MSIP_Label_3d0ca00b-3f0e-465a-aac7-1a6a22fcea40_ContentBits">
    <vt:lpwstr>1</vt:lpwstr>
  </property>
  <property fmtid="{D5CDD505-2E9C-101B-9397-08002B2CF9AE}" pid="9" name="ContentTypeId">
    <vt:lpwstr>0x010100DB2EE0DB5371CA4A85C3290B7E17C0D3</vt:lpwstr>
  </property>
  <property fmtid="{D5CDD505-2E9C-101B-9397-08002B2CF9AE}" pid="10" name="ComplianceAssetId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  <property fmtid="{D5CDD505-2E9C-101B-9397-08002B2CF9AE}" pid="13" name="_dlc_DocIdItemGuid">
    <vt:lpwstr>c7815085-fca8-4650-9bb3-37c2ca31e3a5</vt:lpwstr>
  </property>
  <property fmtid="{D5CDD505-2E9C-101B-9397-08002B2CF9AE}" pid="14" name="MediaServiceImageTags">
    <vt:lpwstr/>
  </property>
</Properties>
</file>