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5"/>
  </p:notesMasterIdLst>
  <p:sldIdLst>
    <p:sldId id="256" r:id="rId5"/>
    <p:sldId id="257" r:id="rId6"/>
    <p:sldId id="268" r:id="rId7"/>
    <p:sldId id="269" r:id="rId8"/>
    <p:sldId id="272" r:id="rId9"/>
    <p:sldId id="271" r:id="rId10"/>
    <p:sldId id="270" r:id="rId11"/>
    <p:sldId id="279" r:id="rId12"/>
    <p:sldId id="278" r:id="rId13"/>
    <p:sldId id="273" r:id="rId14"/>
    <p:sldId id="275" r:id="rId15"/>
    <p:sldId id="281" r:id="rId16"/>
    <p:sldId id="274" r:id="rId17"/>
    <p:sldId id="277" r:id="rId18"/>
    <p:sldId id="276" r:id="rId19"/>
    <p:sldId id="282" r:id="rId20"/>
    <p:sldId id="284" r:id="rId21"/>
    <p:sldId id="286" r:id="rId22"/>
    <p:sldId id="287" r:id="rId23"/>
    <p:sldId id="28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92835" autoAdjust="0"/>
  </p:normalViewPr>
  <p:slideViewPr>
    <p:cSldViewPr snapToGrid="0" snapToObjects="1">
      <p:cViewPr varScale="1">
        <p:scale>
          <a:sx n="108" d="100"/>
          <a:sy n="108" d="100"/>
        </p:scale>
        <p:origin x="1622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10D5C-3B3A-214D-8AA9-7907A42D725C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D8B1A-5049-5C4B-AFE6-32830630C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77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What</a:t>
            </a:r>
            <a:r>
              <a:rPr lang="en-CA" baseline="0" dirty="0" smtClean="0"/>
              <a:t> was different about this compared to usual practices?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baseline="0" dirty="0" smtClean="0"/>
              <a:t>All entry level positions have the same work descriptions but region still used different posters and </a:t>
            </a:r>
            <a:r>
              <a:rPr lang="en-CA" baseline="0" dirty="0" err="1" smtClean="0"/>
              <a:t>somcs</a:t>
            </a:r>
            <a:r>
              <a:rPr lang="en-CA" baseline="0" dirty="0" smtClean="0"/>
              <a:t> and assessment tools – can have posters in the same city for two business lines currently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Didn’t have a recruitment unit for the region before, had them in some business lines – first big project for the newly formed unit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Region wide - No national area of selection and used postal codes as creative way to seek applicants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Seeking talent outside of usual sites due to telework – discovered where talent exists that we don’t tap into traditionally 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Clear objective to prioritize EE – first time 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Simple language on poster not meant to reduce applicants but to attract them, coupled with outreach strategy that didn’t exist to this degree before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Usually have inventories, used closed poster with top down to choose ‘’cohorts’’ based on score. Not usual practice at all in this region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88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9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3647" y="2130425"/>
            <a:ext cx="4062903" cy="1470025"/>
          </a:xfrm>
        </p:spPr>
        <p:txBody>
          <a:bodyPr>
            <a:noAutofit/>
          </a:bodyPr>
          <a:lstStyle>
            <a:lvl1pPr algn="l">
              <a:defRPr sz="3600" b="1" i="0">
                <a:latin typeface="Arial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3648" y="3886200"/>
            <a:ext cx="4062903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9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77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6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0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53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4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2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80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0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47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208E4-588A-D444-A7CC-20EDBE44F587}" type="datetimeFigureOut">
              <a:rPr lang="en-US" smtClean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904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mploisfp-psjobs.cfp-psc.gc.ca/psrs-srfp/applicant/page1800?poster=1526482&amp;toggleLanguage=f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4349" y="1032992"/>
            <a:ext cx="4899170" cy="3348732"/>
          </a:xfrm>
        </p:spPr>
        <p:txBody>
          <a:bodyPr/>
          <a:lstStyle/>
          <a:p>
            <a:r>
              <a:rPr lang="en-US" sz="2800" dirty="0" smtClean="0"/>
              <a:t>Centre </a:t>
            </a:r>
            <a:r>
              <a:rPr lang="en-US" sz="2800" dirty="0" err="1" smtClean="0"/>
              <a:t>régional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de </a:t>
            </a:r>
            <a:r>
              <a:rPr lang="en-US" sz="2800" dirty="0" err="1" smtClean="0"/>
              <a:t>recrutement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i="1" dirty="0" err="1" smtClean="0"/>
              <a:t>Région</a:t>
            </a:r>
            <a:r>
              <a:rPr lang="en-US" sz="2800" i="1" dirty="0" smtClean="0"/>
              <a:t> du </a:t>
            </a:r>
            <a:r>
              <a:rPr lang="en-US" sz="2800" i="1" dirty="0" smtClean="0"/>
              <a:t>Québec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						2020-21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8611" y="5060657"/>
            <a:ext cx="5950646" cy="159181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Dotation à </a:t>
            </a:r>
            <a:r>
              <a:rPr lang="en-US" sz="2000" dirty="0" err="1" smtClean="0"/>
              <a:t>grande</a:t>
            </a:r>
            <a:r>
              <a:rPr lang="en-US" sz="2000" dirty="0" smtClean="0"/>
              <a:t> </a:t>
            </a:r>
            <a:r>
              <a:rPr lang="en-US" sz="2000" dirty="0" err="1" smtClean="0"/>
              <a:t>échelle</a:t>
            </a:r>
            <a:r>
              <a:rPr lang="en-US" sz="2000" dirty="0" smtClean="0"/>
              <a:t> de </a:t>
            </a:r>
            <a:r>
              <a:rPr lang="en-US" sz="2000" dirty="0" err="1" smtClean="0"/>
              <a:t>postes</a:t>
            </a:r>
            <a:r>
              <a:rPr lang="en-US" sz="2000" dirty="0" smtClean="0"/>
              <a:t> </a:t>
            </a:r>
            <a:r>
              <a:rPr lang="en-US" sz="2000" dirty="0" err="1" smtClean="0"/>
              <a:t>d’entrée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Entry-level bulk staffing</a:t>
            </a:r>
          </a:p>
          <a:p>
            <a:r>
              <a:rPr lang="en-US" sz="2000" dirty="0" smtClean="0"/>
              <a:t>CR-04/PM-01</a:t>
            </a:r>
          </a:p>
          <a:p>
            <a:pPr algn="r"/>
            <a:r>
              <a:rPr lang="en-US" sz="1500" dirty="0" smtClean="0"/>
              <a:t>Guy Genest</a:t>
            </a:r>
          </a:p>
          <a:p>
            <a:pPr algn="r"/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686951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Stratégie</a:t>
            </a:r>
            <a:r>
              <a:rPr lang="en-US" dirty="0" smtClean="0"/>
              <a:t> </a:t>
            </a:r>
            <a:r>
              <a:rPr lang="en-US" dirty="0" err="1" smtClean="0"/>
              <a:t>d’évaluation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062" y="1600200"/>
            <a:ext cx="8124738" cy="452596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fr-CA" sz="7200" dirty="0" smtClean="0"/>
              <a:t>Stratégie </a:t>
            </a:r>
            <a:r>
              <a:rPr lang="fr-CA" sz="7200" dirty="0"/>
              <a:t>d’évaluation entièrement </a:t>
            </a:r>
            <a:r>
              <a:rPr lang="fr-CA" sz="7200" dirty="0" smtClean="0"/>
              <a:t>numérique (</a:t>
            </a:r>
            <a:r>
              <a:rPr lang="fr-CA" sz="7200" i="1" dirty="0" smtClean="0"/>
              <a:t>tests standardisés/psychométriques)</a:t>
            </a:r>
          </a:p>
          <a:p>
            <a:pPr marL="0" indent="0">
              <a:buNone/>
            </a:pPr>
            <a:endParaRPr lang="fr-CA" sz="3500" dirty="0" smtClean="0"/>
          </a:p>
          <a:p>
            <a:pPr marL="0" indent="0">
              <a:buNone/>
            </a:pPr>
            <a:r>
              <a:rPr lang="fr-CA" sz="5600" dirty="0" smtClean="0"/>
              <a:t>2 </a:t>
            </a:r>
            <a:r>
              <a:rPr lang="fr-CA" sz="5600" dirty="0"/>
              <a:t>tests de la firme </a:t>
            </a:r>
            <a:r>
              <a:rPr lang="fr-CA" sz="5600" dirty="0" smtClean="0"/>
              <a:t>EPSI (à faire en 1 semaine) :</a:t>
            </a:r>
            <a:endParaRPr lang="fr-CA" sz="5600" dirty="0"/>
          </a:p>
          <a:p>
            <a:pPr marL="0" indent="0">
              <a:buNone/>
            </a:pPr>
            <a:endParaRPr lang="fr-CA" sz="4400" dirty="0" smtClean="0"/>
          </a:p>
          <a:p>
            <a:pPr marL="0" indent="0">
              <a:buNone/>
            </a:pPr>
            <a:r>
              <a:rPr lang="fr-CA" sz="4800" dirty="0" smtClean="0"/>
              <a:t>L'Exercice </a:t>
            </a:r>
            <a:r>
              <a:rPr lang="fr-CA" sz="4800" dirty="0"/>
              <a:t>d'analyse et de résolution de problèmes (EARP</a:t>
            </a:r>
            <a:r>
              <a:rPr lang="fr-CA" sz="4800" dirty="0" smtClean="0"/>
              <a:t>)</a:t>
            </a:r>
            <a:r>
              <a:rPr lang="fr-CA" sz="4800" i="1" dirty="0" smtClean="0"/>
              <a:t> </a:t>
            </a:r>
            <a:endParaRPr lang="fr-CA" sz="4800" dirty="0"/>
          </a:p>
          <a:p>
            <a:pPr lvl="1"/>
            <a:r>
              <a:rPr lang="fr-CA" sz="4000" i="1" dirty="0"/>
              <a:t>Compétence : Raisonnement/Capacité d’analyse</a:t>
            </a:r>
            <a:endParaRPr lang="fr-CA" sz="4000" dirty="0"/>
          </a:p>
          <a:p>
            <a:pPr lvl="1"/>
            <a:r>
              <a:rPr lang="fr-CA" sz="4000" dirty="0"/>
              <a:t>L'Exercice d'analyse et de résolution de problèmes </a:t>
            </a:r>
            <a:r>
              <a:rPr lang="fr-CA" sz="4000" dirty="0" smtClean="0"/>
              <a:t>mesure </a:t>
            </a:r>
            <a:r>
              <a:rPr lang="fr-CA" sz="4000" dirty="0"/>
              <a:t>la capacité du candidat à résoudre des problèmes, c'est-à-dire sa capacité à analyser et à penser logiquement en se basant sur une approche de raisonnement logique ou déductif. (75 </a:t>
            </a:r>
            <a:r>
              <a:rPr lang="fr-CA" sz="4000" dirty="0" smtClean="0"/>
              <a:t>min)</a:t>
            </a:r>
          </a:p>
          <a:p>
            <a:pPr marL="57150" indent="0">
              <a:buNone/>
            </a:pPr>
            <a:r>
              <a:rPr lang="fr-CA" sz="4800" dirty="0" smtClean="0"/>
              <a:t>Le </a:t>
            </a:r>
            <a:r>
              <a:rPr lang="fr-CA" sz="4800" dirty="0"/>
              <a:t>test de Centre de contact client (T3C) </a:t>
            </a:r>
          </a:p>
          <a:p>
            <a:pPr lvl="1"/>
            <a:r>
              <a:rPr lang="fr-CA" sz="4000" i="1" dirty="0"/>
              <a:t>Compétences : Attitude axée sur le client / Être consciencieux / Capacité d’adaptation</a:t>
            </a:r>
            <a:endParaRPr lang="fr-CA" sz="4000" dirty="0"/>
          </a:p>
          <a:p>
            <a:pPr lvl="1"/>
            <a:r>
              <a:rPr lang="fr-CA" sz="4000" dirty="0"/>
              <a:t>Le test de Centre de contact client (T3C) est conçu pour mesurer les compétences essentielles à l'accomplissement des tâches effectuées par les employés travaillant dans les centres de contact client. Le test évalue les compétences associées aux activités de service à la clientèle. (50 min</a:t>
            </a:r>
            <a:r>
              <a:rPr lang="fr-CA" sz="4000" dirty="0" smtClean="0"/>
              <a:t>)</a:t>
            </a:r>
          </a:p>
          <a:p>
            <a:pPr lvl="1"/>
            <a:endParaRPr lang="fr-CA" sz="4400" dirty="0"/>
          </a:p>
          <a:p>
            <a:r>
              <a:rPr lang="fr-CA" sz="4000" dirty="0" smtClean="0"/>
              <a:t>NOTE : Utilisation du contrat « </a:t>
            </a:r>
            <a:r>
              <a:rPr lang="fr-CA" sz="4000" dirty="0" err="1" smtClean="0"/>
              <a:t>capacity</a:t>
            </a:r>
            <a:r>
              <a:rPr lang="fr-CA" sz="4000" dirty="0" smtClean="0"/>
              <a:t> on </a:t>
            </a:r>
            <a:r>
              <a:rPr lang="fr-CA" sz="4000" dirty="0" err="1" smtClean="0"/>
              <a:t>demand</a:t>
            </a:r>
            <a:r>
              <a:rPr lang="fr-CA" sz="4000" dirty="0" smtClean="0"/>
              <a:t> »</a:t>
            </a:r>
          </a:p>
          <a:p>
            <a:pPr marL="0" indent="0">
              <a:buNone/>
            </a:pPr>
            <a:endParaRPr lang="fr-CA" sz="4000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47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Alignement</a:t>
            </a:r>
            <a:r>
              <a:rPr lang="en-US" dirty="0" smtClean="0"/>
              <a:t> des </a:t>
            </a:r>
            <a:r>
              <a:rPr lang="en-US" dirty="0" err="1" smtClean="0"/>
              <a:t>processus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cours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062" y="1600200"/>
            <a:ext cx="8124738" cy="4525963"/>
          </a:xfrm>
        </p:spPr>
        <p:txBody>
          <a:bodyPr>
            <a:normAutofit/>
          </a:bodyPr>
          <a:lstStyle/>
          <a:p>
            <a:r>
              <a:rPr lang="fr-CA" sz="1800" dirty="0" smtClean="0"/>
              <a:t>Fermeture </a:t>
            </a:r>
            <a:r>
              <a:rPr lang="fr-CA" sz="1800" dirty="0"/>
              <a:t>des processus à entrée continue </a:t>
            </a:r>
            <a:r>
              <a:rPr lang="fr-CA" sz="1800" dirty="0" smtClean="0"/>
              <a:t>en cours</a:t>
            </a:r>
            <a:endParaRPr lang="fr-CA" sz="1800" dirty="0"/>
          </a:p>
          <a:p>
            <a:pPr lvl="1"/>
            <a:r>
              <a:rPr lang="fr-CA" sz="1400" dirty="0" smtClean="0"/>
              <a:t>Les candidats </a:t>
            </a:r>
            <a:r>
              <a:rPr lang="fr-CA" sz="1400" dirty="0"/>
              <a:t>dont l’application était en cours dans le système ont été avisés par </a:t>
            </a:r>
            <a:r>
              <a:rPr lang="fr-CA" sz="1400" dirty="0" smtClean="0"/>
              <a:t>courriel.</a:t>
            </a:r>
          </a:p>
          <a:p>
            <a:pPr marL="457200" lvl="1" indent="0">
              <a:buNone/>
            </a:pPr>
            <a:endParaRPr lang="fr-CA" sz="1400" dirty="0"/>
          </a:p>
          <a:p>
            <a:r>
              <a:rPr lang="fr-CA" sz="1800" dirty="0"/>
              <a:t>Alignement des évaluations</a:t>
            </a:r>
          </a:p>
          <a:p>
            <a:pPr lvl="1"/>
            <a:r>
              <a:rPr lang="fr-CA" sz="1400" dirty="0"/>
              <a:t>Utilisation des compétences génériques et des tests EPSI pour les candidats dont l’évaluation n’était pas </a:t>
            </a:r>
            <a:r>
              <a:rPr lang="fr-CA" sz="1400" dirty="0" smtClean="0"/>
              <a:t>débutée.</a:t>
            </a:r>
            <a:endParaRPr lang="fr-CA" sz="1400" dirty="0"/>
          </a:p>
          <a:p>
            <a:pPr marL="457200" lvl="1" indent="0">
              <a:buNone/>
            </a:pPr>
            <a:endParaRPr lang="fr-CA" sz="1400" dirty="0"/>
          </a:p>
          <a:p>
            <a:r>
              <a:rPr lang="fr-CA" sz="1800" dirty="0"/>
              <a:t>Besoins des lignes d’affaires</a:t>
            </a:r>
          </a:p>
          <a:p>
            <a:pPr lvl="1"/>
            <a:r>
              <a:rPr lang="fr-CA" sz="1400" dirty="0"/>
              <a:t>Les directions ont ajusté les besoins qu’ils combleront avec les candidats issus du bassin régional d’ici la fin de l’année financière pour palier à la fermeture des répertoires. </a:t>
            </a:r>
            <a:endParaRPr lang="fr-CA" sz="1400" dirty="0" smtClean="0"/>
          </a:p>
          <a:p>
            <a:pPr lvl="1"/>
            <a:endParaRPr lang="fr-CA" sz="14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89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Stratégie </a:t>
            </a:r>
            <a:r>
              <a:rPr lang="en-US" dirty="0" err="1" smtClean="0"/>
              <a:t>d’integration</a:t>
            </a:r>
            <a:r>
              <a:rPr lang="en-US" dirty="0" smtClean="0"/>
              <a:t> </a:t>
            </a:r>
            <a:r>
              <a:rPr lang="en-US" sz="2700" dirty="0" smtClean="0"/>
              <a:t>(</a:t>
            </a:r>
            <a:r>
              <a:rPr lang="en-US" sz="2700" dirty="0" err="1" smtClean="0"/>
              <a:t>Autochtones</a:t>
            </a:r>
            <a:r>
              <a:rPr lang="en-US" sz="2700" dirty="0" smtClean="0"/>
              <a:t>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062" y="1600200"/>
            <a:ext cx="8124738" cy="4525963"/>
          </a:xfrm>
        </p:spPr>
        <p:txBody>
          <a:bodyPr>
            <a:normAutofit fontScale="40000" lnSpcReduction="20000"/>
          </a:bodyPr>
          <a:lstStyle/>
          <a:p>
            <a:r>
              <a:rPr lang="fr-CA" sz="3700" dirty="0" smtClean="0"/>
              <a:t>Trousse d’information</a:t>
            </a:r>
          </a:p>
          <a:p>
            <a:pPr lvl="1"/>
            <a:r>
              <a:rPr lang="fr-CA" sz="3400" dirty="0" smtClean="0"/>
              <a:t>Intranet Perspectives autochtones</a:t>
            </a:r>
          </a:p>
          <a:p>
            <a:pPr lvl="1"/>
            <a:r>
              <a:rPr lang="fr-CA" sz="3400" dirty="0" smtClean="0"/>
              <a:t>Autres outils </a:t>
            </a:r>
          </a:p>
          <a:p>
            <a:pPr marL="457200" lvl="1" indent="0">
              <a:buNone/>
            </a:pPr>
            <a:endParaRPr lang="fr-CA" sz="3400" dirty="0"/>
          </a:p>
          <a:p>
            <a:pPr lvl="0"/>
            <a:r>
              <a:rPr lang="fr-CA" sz="3700" dirty="0"/>
              <a:t>Programme de pair </a:t>
            </a:r>
            <a:r>
              <a:rPr lang="fr-CA" sz="3700" dirty="0" smtClean="0"/>
              <a:t>partenaire</a:t>
            </a:r>
          </a:p>
          <a:p>
            <a:pPr lvl="1"/>
            <a:r>
              <a:rPr lang="fr-CA" sz="3400" dirty="0"/>
              <a:t>Un pair partenaire est assigné au nouvel employé pour assurer une transition en douceur et pour répondre à toutes les questions que le nouvel employé peut avoir durant son premier mois au travail.  </a:t>
            </a:r>
            <a:endParaRPr lang="fr-CA" sz="3400" dirty="0" smtClean="0"/>
          </a:p>
          <a:p>
            <a:pPr marL="457200" lvl="1" indent="0">
              <a:buNone/>
            </a:pPr>
            <a:endParaRPr lang="fr-CA" sz="3400" dirty="0"/>
          </a:p>
          <a:p>
            <a:pPr lvl="0"/>
            <a:r>
              <a:rPr lang="fr-CA" sz="3700" dirty="0"/>
              <a:t>Séance d’accueil </a:t>
            </a:r>
            <a:r>
              <a:rPr lang="fr-CA" sz="3700" dirty="0" smtClean="0"/>
              <a:t>régionale (</a:t>
            </a:r>
            <a:r>
              <a:rPr lang="fr-CA" sz="3700" i="1" dirty="0" smtClean="0"/>
              <a:t>TEAMS</a:t>
            </a:r>
            <a:r>
              <a:rPr lang="fr-CA" sz="3700" dirty="0" smtClean="0"/>
              <a:t>)</a:t>
            </a:r>
          </a:p>
          <a:p>
            <a:pPr lvl="1"/>
            <a:r>
              <a:rPr lang="fr-CA" sz="3400" dirty="0"/>
              <a:t>Présentation d’accueil et d’orientation pour l’intégration des employés autochtones développée par la DGSRH qui peut être offerte individuellement ou en </a:t>
            </a:r>
            <a:r>
              <a:rPr lang="fr-CA" sz="3400" dirty="0" smtClean="0"/>
              <a:t>groupe</a:t>
            </a:r>
          </a:p>
          <a:p>
            <a:pPr marL="457200" lvl="1" indent="0">
              <a:buNone/>
            </a:pPr>
            <a:endParaRPr lang="fr-CA" sz="3400" dirty="0"/>
          </a:p>
          <a:p>
            <a:pPr lvl="0"/>
            <a:r>
              <a:rPr lang="fr-CA" sz="3700" dirty="0"/>
              <a:t>Sensibilisation culturelle dans le cadre des entrevues « </a:t>
            </a:r>
            <a:r>
              <a:rPr lang="fr-CA" sz="3700" dirty="0" err="1"/>
              <a:t>Meet</a:t>
            </a:r>
            <a:r>
              <a:rPr lang="fr-CA" sz="3700" dirty="0"/>
              <a:t> &amp; Greet </a:t>
            </a:r>
            <a:r>
              <a:rPr lang="fr-CA" sz="3700" dirty="0" smtClean="0"/>
              <a:t>»</a:t>
            </a:r>
          </a:p>
          <a:p>
            <a:pPr lvl="1"/>
            <a:r>
              <a:rPr lang="fr-CA" sz="3400" dirty="0"/>
              <a:t>Guide pour les gestionnaires sur les considérations relatives à la sensibilisation culturelle dans le cadre des entrevues d’identification développé par la région de </a:t>
            </a:r>
            <a:r>
              <a:rPr lang="fr-CA" sz="3400" dirty="0" smtClean="0"/>
              <a:t>l’Ouest</a:t>
            </a:r>
            <a:endParaRPr lang="fr-CA" sz="3400" dirty="0"/>
          </a:p>
          <a:p>
            <a:pPr lvl="1"/>
            <a:r>
              <a:rPr lang="fr-CA" sz="3400" dirty="0"/>
              <a:t>Le guide vise à fournir des conseils pour assurer la préparation organisationnelle lors de l'embauche d'autochtones.  </a:t>
            </a:r>
          </a:p>
          <a:p>
            <a:pPr lvl="0"/>
            <a:endParaRPr lang="fr-CA" sz="3100" dirty="0" smtClean="0"/>
          </a:p>
          <a:p>
            <a:pPr marL="0" indent="0">
              <a:buNone/>
            </a:pPr>
            <a:r>
              <a:rPr lang="fr-CA" sz="3100" i="1" dirty="0"/>
              <a:t>Voir annexe pour la stratégie complète</a:t>
            </a:r>
          </a:p>
          <a:p>
            <a:pPr marL="0" lvl="0" indent="0">
              <a:buNone/>
            </a:pPr>
            <a:endParaRPr lang="fr-CA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76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Stratégie </a:t>
            </a:r>
            <a:r>
              <a:rPr lang="en-US" dirty="0" err="1" smtClean="0"/>
              <a:t>d’integration</a:t>
            </a:r>
            <a:r>
              <a:rPr lang="en-US" dirty="0" smtClean="0"/>
              <a:t> </a:t>
            </a:r>
            <a:r>
              <a:rPr lang="en-US" sz="2700" dirty="0" smtClean="0"/>
              <a:t>(situation de handicap</a:t>
            </a:r>
            <a:r>
              <a:rPr lang="en-US" sz="2700" dirty="0" smtClean="0"/>
              <a:t>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062" y="1600200"/>
            <a:ext cx="8124738" cy="4525963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fr-CA" sz="4800" dirty="0"/>
              <a:t>Guichet unique d’aide à </a:t>
            </a:r>
            <a:r>
              <a:rPr lang="fr-CA" sz="4800" dirty="0" smtClean="0"/>
              <a:t>l’intégration</a:t>
            </a:r>
          </a:p>
          <a:p>
            <a:pPr lvl="1"/>
            <a:r>
              <a:rPr lang="fr-CA" sz="4000" dirty="0"/>
              <a:t>Services de soutien centralisé offerts par la DPICS, tant pour les gestionnaires que les candidats embauchés, en collaboration avec des partenaires externes et les services habilitants du </a:t>
            </a:r>
            <a:r>
              <a:rPr lang="fr-CA" sz="4000" dirty="0" smtClean="0"/>
              <a:t>ministère</a:t>
            </a:r>
            <a:endParaRPr lang="fr-CA" sz="3200" dirty="0"/>
          </a:p>
          <a:p>
            <a:pPr lvl="0"/>
            <a:r>
              <a:rPr lang="fr-CA" sz="4800" dirty="0"/>
              <a:t>Trousse d’information </a:t>
            </a:r>
            <a:endParaRPr lang="fr-CA" sz="4800" dirty="0" smtClean="0"/>
          </a:p>
          <a:p>
            <a:pPr lvl="1"/>
            <a:r>
              <a:rPr lang="fr-CA" sz="4000" dirty="0"/>
              <a:t>Approche concertée et évolutive en lien avec l’intégration des candidats venant d’un autre groupe d’équité en emploi, soit les personnes </a:t>
            </a:r>
            <a:r>
              <a:rPr lang="fr-CA" sz="4000" dirty="0" smtClean="0"/>
              <a:t>autochtones</a:t>
            </a:r>
            <a:endParaRPr lang="fr-CA" sz="3200" dirty="0"/>
          </a:p>
          <a:p>
            <a:pPr lvl="0"/>
            <a:r>
              <a:rPr lang="fr-CA" sz="4800" dirty="0"/>
              <a:t>Programme de pair </a:t>
            </a:r>
            <a:r>
              <a:rPr lang="fr-CA" sz="4800" dirty="0" smtClean="0"/>
              <a:t>partenaire</a:t>
            </a:r>
          </a:p>
          <a:p>
            <a:pPr lvl="1"/>
            <a:r>
              <a:rPr lang="fr-CA" sz="4000" dirty="0"/>
              <a:t>Approche concertée en lien avec l’intégration des candidats venant d’un autre groupe d’équité en emploi, soit les personnes </a:t>
            </a:r>
            <a:r>
              <a:rPr lang="fr-CA" sz="4000" dirty="0" smtClean="0"/>
              <a:t>autochtones</a:t>
            </a:r>
            <a:endParaRPr lang="fr-CA" sz="3600" dirty="0"/>
          </a:p>
          <a:p>
            <a:pPr lvl="0"/>
            <a:r>
              <a:rPr lang="fr-CA" sz="4800" dirty="0"/>
              <a:t>Session d’accueil et de mieux- être </a:t>
            </a:r>
            <a:endParaRPr lang="fr-CA" sz="4800" dirty="0" smtClean="0"/>
          </a:p>
          <a:p>
            <a:pPr lvl="1"/>
            <a:r>
              <a:rPr lang="fr-CA" sz="4000" dirty="0"/>
              <a:t>Des sessions d’accueil et d’information générale via Teams, combinées à des sessions d’ajustement du poste de travail, sur le concept « </a:t>
            </a:r>
            <a:r>
              <a:rPr lang="fr-CA" sz="4000" b="1" dirty="0"/>
              <a:t>Bien prendre soin de soi</a:t>
            </a:r>
            <a:r>
              <a:rPr lang="fr-CA" sz="4000" dirty="0"/>
              <a:t> » (santé physique et mentale), seront offertes aux nouveaux employés visés par la démarche d’intégration et adaptées au contexte de travail à distance</a:t>
            </a:r>
            <a:r>
              <a:rPr lang="fr-CA" sz="4000" dirty="0" smtClean="0"/>
              <a:t>.</a:t>
            </a:r>
            <a:endParaRPr lang="fr-CA" sz="3600" dirty="0"/>
          </a:p>
          <a:p>
            <a:pPr lvl="0"/>
            <a:r>
              <a:rPr lang="fr-CA" sz="4800" dirty="0"/>
              <a:t>Consultation </a:t>
            </a:r>
            <a:r>
              <a:rPr lang="fr-CA" sz="4800" dirty="0" smtClean="0"/>
              <a:t>auprès </a:t>
            </a:r>
            <a:r>
              <a:rPr lang="fr-CA" sz="4800" dirty="0"/>
              <a:t>des nouveaux employés </a:t>
            </a:r>
            <a:endParaRPr lang="fr-CA" sz="4800" dirty="0" smtClean="0"/>
          </a:p>
          <a:p>
            <a:pPr lvl="1"/>
            <a:r>
              <a:rPr lang="fr-CA" sz="4000" dirty="0"/>
              <a:t>Projet inspiré d’une initiative de l’ASPC visant à obtenir la rétroaction des nouveaux employés en situation de handicap, afin d’améliorer nos pratiques et d’en tenir compte dans le développement de la stratégie régionale qui sera implantée en 2021-2022.</a:t>
            </a:r>
          </a:p>
          <a:p>
            <a:pPr marL="0" lvl="0" indent="0">
              <a:buNone/>
            </a:pPr>
            <a:endParaRPr lang="fr-CA" i="1" dirty="0" smtClean="0"/>
          </a:p>
          <a:p>
            <a:pPr marL="0" lvl="0" indent="0">
              <a:buNone/>
            </a:pPr>
            <a:r>
              <a:rPr lang="fr-CA" i="1" dirty="0" smtClean="0"/>
              <a:t>Voir annexe pour la stratégie complète</a:t>
            </a:r>
            <a:endParaRPr lang="fr-CA" i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25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séquence</a:t>
            </a:r>
            <a:r>
              <a:rPr lang="en-US" dirty="0" smtClean="0"/>
              <a:t> des </a:t>
            </a:r>
            <a:r>
              <a:rPr lang="en-US" dirty="0" err="1" smtClean="0"/>
              <a:t>événements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062" y="1600200"/>
            <a:ext cx="3741490" cy="452596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fr-CA" sz="3700" dirty="0" smtClean="0"/>
              <a:t>17 novembre</a:t>
            </a:r>
            <a:r>
              <a:rPr lang="fr-CA" sz="3700" dirty="0"/>
              <a:t>		</a:t>
            </a:r>
            <a:endParaRPr lang="fr-CA" sz="3700" dirty="0" smtClean="0"/>
          </a:p>
          <a:p>
            <a:pPr lvl="1"/>
            <a:r>
              <a:rPr lang="fr-CA" sz="3700" dirty="0" smtClean="0"/>
              <a:t>Lancement </a:t>
            </a:r>
            <a:r>
              <a:rPr lang="fr-CA" sz="3700" dirty="0"/>
              <a:t>de l’initiative </a:t>
            </a:r>
          </a:p>
          <a:p>
            <a:pPr marL="0" indent="0">
              <a:buNone/>
            </a:pPr>
            <a:r>
              <a:rPr lang="fr-CA" sz="3700" dirty="0"/>
              <a:t>20 au 27 </a:t>
            </a:r>
            <a:r>
              <a:rPr lang="fr-CA" sz="3700" dirty="0" smtClean="0"/>
              <a:t>novembre</a:t>
            </a:r>
            <a:r>
              <a:rPr lang="fr-CA" sz="3700" dirty="0"/>
              <a:t>	</a:t>
            </a:r>
            <a:endParaRPr lang="fr-CA" sz="3700" dirty="0" smtClean="0"/>
          </a:p>
          <a:p>
            <a:pPr lvl="1"/>
            <a:r>
              <a:rPr lang="fr-CA" sz="3700" dirty="0" smtClean="0"/>
              <a:t>Travaux </a:t>
            </a:r>
            <a:r>
              <a:rPr lang="fr-CA" sz="3700" dirty="0"/>
              <a:t>sur l’ECM / Développement de la stratégie </a:t>
            </a:r>
            <a:r>
              <a:rPr lang="fr-CA" sz="3700" dirty="0" smtClean="0"/>
              <a:t>d’évaluation </a:t>
            </a:r>
            <a:r>
              <a:rPr lang="fr-CA" sz="3700" dirty="0"/>
              <a:t>/ sécuriser les fonds pour l’évaluation</a:t>
            </a:r>
          </a:p>
          <a:p>
            <a:pPr marL="0" indent="0">
              <a:buNone/>
            </a:pPr>
            <a:r>
              <a:rPr lang="fr-CA" sz="3700" dirty="0"/>
              <a:t>30 novembre : 		</a:t>
            </a:r>
            <a:endParaRPr lang="fr-CA" sz="3700" dirty="0" smtClean="0"/>
          </a:p>
          <a:p>
            <a:pPr lvl="1"/>
            <a:r>
              <a:rPr lang="fr-CA" sz="3700" dirty="0" smtClean="0"/>
              <a:t>Arrivée </a:t>
            </a:r>
            <a:r>
              <a:rPr lang="fr-CA" sz="3700" dirty="0"/>
              <a:t>des 2 gestionnaires de projet</a:t>
            </a:r>
          </a:p>
          <a:p>
            <a:pPr marL="0" indent="0">
              <a:buNone/>
            </a:pPr>
            <a:r>
              <a:rPr lang="fr-CA" sz="3700" dirty="0"/>
              <a:t>30 nov. au 3 déc</a:t>
            </a:r>
            <a:r>
              <a:rPr lang="fr-CA" sz="3700" dirty="0" smtClean="0"/>
              <a:t>. </a:t>
            </a:r>
            <a:r>
              <a:rPr lang="fr-CA" sz="3700" dirty="0"/>
              <a:t>	</a:t>
            </a:r>
            <a:endParaRPr lang="fr-CA" sz="3700" dirty="0" smtClean="0"/>
          </a:p>
          <a:p>
            <a:pPr lvl="1"/>
            <a:r>
              <a:rPr lang="fr-CA" sz="3700" dirty="0" smtClean="0"/>
              <a:t>Consultation </a:t>
            </a:r>
            <a:r>
              <a:rPr lang="fr-CA" sz="3700" dirty="0"/>
              <a:t>et préparation à la publication de l’ECM</a:t>
            </a:r>
          </a:p>
          <a:p>
            <a:pPr marL="0" indent="0">
              <a:buNone/>
            </a:pPr>
            <a:r>
              <a:rPr lang="fr-CA" sz="3700" dirty="0"/>
              <a:t>3 au 11 décembre : 	</a:t>
            </a:r>
            <a:endParaRPr lang="fr-CA" sz="3700" dirty="0" smtClean="0"/>
          </a:p>
          <a:p>
            <a:pPr lvl="1"/>
            <a:r>
              <a:rPr lang="fr-CA" sz="3700" dirty="0" smtClean="0"/>
              <a:t>Affichage </a:t>
            </a:r>
            <a:r>
              <a:rPr lang="fr-CA" sz="3700" dirty="0"/>
              <a:t>du processus sur </a:t>
            </a:r>
            <a:r>
              <a:rPr lang="fr-CA" sz="3700" dirty="0" smtClean="0"/>
              <a:t>Emplois GC</a:t>
            </a:r>
            <a:endParaRPr lang="fr-CA" sz="3700" dirty="0"/>
          </a:p>
          <a:p>
            <a:pPr marL="0" indent="0">
              <a:buNone/>
            </a:pPr>
            <a:r>
              <a:rPr lang="fr-CA" sz="3700" dirty="0"/>
              <a:t>3 au 9 décembre :	</a:t>
            </a:r>
            <a:endParaRPr lang="fr-CA" sz="3700" dirty="0" smtClean="0"/>
          </a:p>
          <a:p>
            <a:pPr lvl="1"/>
            <a:r>
              <a:rPr lang="fr-CA" sz="3700" dirty="0" smtClean="0"/>
              <a:t>Campagne </a:t>
            </a:r>
            <a:r>
              <a:rPr lang="fr-CA" sz="3700" dirty="0"/>
              <a:t>de rayonnement</a:t>
            </a:r>
          </a:p>
          <a:p>
            <a:pPr marL="0" indent="0">
              <a:buNone/>
            </a:pPr>
            <a:r>
              <a:rPr lang="fr-CA" sz="3700" dirty="0"/>
              <a:t>14-15 décembre : 	</a:t>
            </a:r>
            <a:endParaRPr lang="fr-CA" sz="3700" dirty="0" smtClean="0"/>
          </a:p>
          <a:p>
            <a:pPr lvl="1"/>
            <a:r>
              <a:rPr lang="fr-CA" sz="3700" dirty="0" smtClean="0"/>
              <a:t>Discussion </a:t>
            </a:r>
            <a:r>
              <a:rPr lang="fr-CA" sz="3700" dirty="0"/>
              <a:t>et décision sur le nombre de candidats à évaluer</a:t>
            </a:r>
          </a:p>
          <a:p>
            <a:pPr marL="0" indent="0">
              <a:buNone/>
            </a:pPr>
            <a:r>
              <a:rPr lang="fr-CA" sz="3700" dirty="0"/>
              <a:t>15 décembre : 		</a:t>
            </a:r>
            <a:endParaRPr lang="fr-CA" sz="3700" dirty="0" smtClean="0"/>
          </a:p>
          <a:p>
            <a:pPr lvl="1"/>
            <a:r>
              <a:rPr lang="fr-CA" sz="3700" dirty="0" smtClean="0"/>
              <a:t>Notification </a:t>
            </a:r>
            <a:r>
              <a:rPr lang="fr-CA" sz="3700" dirty="0"/>
              <a:t>aux candidats qu’ils étaient retenus pour les </a:t>
            </a:r>
            <a:r>
              <a:rPr lang="fr-CA" sz="3700" dirty="0" smtClean="0"/>
              <a:t>prochaines étapes</a:t>
            </a:r>
            <a:endParaRPr lang="fr-CA" sz="3700" dirty="0"/>
          </a:p>
          <a:p>
            <a:pPr marL="0" indent="0">
              <a:buNone/>
            </a:pPr>
            <a:r>
              <a:rPr lang="fr-CA" sz="3700" dirty="0"/>
              <a:t>16-17 décembre : 	</a:t>
            </a:r>
            <a:endParaRPr lang="fr-CA" sz="3700" dirty="0" smtClean="0"/>
          </a:p>
          <a:p>
            <a:pPr lvl="1"/>
            <a:r>
              <a:rPr lang="fr-CA" sz="3700" dirty="0" smtClean="0"/>
              <a:t>Travail </a:t>
            </a:r>
            <a:r>
              <a:rPr lang="fr-CA" sz="3700" dirty="0"/>
              <a:t>préparatoire avec la firme EPSI</a:t>
            </a:r>
          </a:p>
          <a:p>
            <a:endParaRPr lang="en-US" sz="2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14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53761" y="1562448"/>
            <a:ext cx="374149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06954" y="1562448"/>
            <a:ext cx="3815593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200" dirty="0" smtClean="0"/>
              <a:t>18 </a:t>
            </a:r>
            <a:r>
              <a:rPr lang="fr-CA" sz="1200" dirty="0"/>
              <a:t>au 23 décembre : 	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/>
              <a:buChar char="–"/>
            </a:pPr>
            <a:r>
              <a:rPr lang="fr-CA" sz="1200" dirty="0">
                <a:latin typeface="Arial"/>
                <a:cs typeface="Verdana"/>
              </a:rPr>
              <a:t>Période des tests en ligne pour les candidats / gestion de la boite GD – soutien au candidats – gestion des mesures d’adaptation</a:t>
            </a:r>
          </a:p>
          <a:p>
            <a:r>
              <a:rPr lang="fr-CA" sz="1200" dirty="0"/>
              <a:t>28 au 30 décembre : 	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/>
              <a:buChar char="–"/>
            </a:pPr>
            <a:r>
              <a:rPr lang="fr-CA" sz="1200" dirty="0">
                <a:latin typeface="Arial"/>
                <a:cs typeface="Verdana"/>
              </a:rPr>
              <a:t>Réception des résultats de la firme – stratégie pour la suite du processus</a:t>
            </a:r>
          </a:p>
          <a:p>
            <a:r>
              <a:rPr lang="fr-CA" sz="1200" dirty="0"/>
              <a:t>4 janvier :		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/>
              <a:buChar char="–"/>
            </a:pPr>
            <a:r>
              <a:rPr lang="fr-CA" sz="1200" dirty="0">
                <a:latin typeface="Arial"/>
                <a:cs typeface="Verdana"/>
              </a:rPr>
              <a:t>Arrivée des ressources (10) en appui au CRR</a:t>
            </a:r>
          </a:p>
          <a:p>
            <a:r>
              <a:rPr lang="fr-CA" sz="1200" dirty="0"/>
              <a:t>4 janv. à maintenant : 	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/>
              <a:buChar char="–"/>
            </a:pPr>
            <a:r>
              <a:rPr lang="fr-CA" sz="1200" dirty="0">
                <a:latin typeface="Arial"/>
                <a:cs typeface="Verdana"/>
              </a:rPr>
              <a:t>Identification des candidats, réception des diplômes et processus de la cote de sécurité, convocation aux tests de langue seconde et convocation aux prises d’empreinte</a:t>
            </a:r>
          </a:p>
          <a:p>
            <a:r>
              <a:rPr lang="fr-CA" sz="1200" dirty="0"/>
              <a:t>13 janvier : 		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/>
              <a:buChar char="–"/>
            </a:pPr>
            <a:r>
              <a:rPr lang="fr-CA" sz="1200" dirty="0">
                <a:latin typeface="Arial"/>
                <a:cs typeface="Verdana"/>
              </a:rPr>
              <a:t>Première présentation officielle de candidats pleinement qualifiés aux lignes d’affaires (DSVP)</a:t>
            </a:r>
          </a:p>
          <a:p>
            <a:r>
              <a:rPr lang="fr-CA" sz="1200" dirty="0" smtClean="0"/>
              <a:t>1er février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/>
              <a:buChar char="–"/>
            </a:pPr>
            <a:r>
              <a:rPr lang="fr-CA" sz="1200" dirty="0">
                <a:latin typeface="Arial"/>
                <a:cs typeface="Verdana"/>
              </a:rPr>
              <a:t>Premiers employés débutent à travailler</a:t>
            </a:r>
          </a:p>
        </p:txBody>
      </p:sp>
    </p:spTree>
    <p:extLst>
      <p:ext uri="{BB962C8B-B14F-4D97-AF65-F5344CB8AC3E}">
        <p14:creationId xmlns:p14="http://schemas.microsoft.com/office/powerpoint/2010/main" val="1138759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/>
              <a:t>Quelques</a:t>
            </a:r>
            <a:r>
              <a:rPr lang="en-US" sz="2400" dirty="0" smtClean="0"/>
              <a:t> </a:t>
            </a:r>
            <a:r>
              <a:rPr lang="en-US" sz="2400" dirty="0" err="1" smtClean="0"/>
              <a:t>statistiques</a:t>
            </a:r>
            <a:r>
              <a:rPr lang="en-US" sz="2400" dirty="0" smtClean="0"/>
              <a:t> et </a:t>
            </a:r>
            <a:r>
              <a:rPr lang="en-US" sz="2400" dirty="0" err="1" smtClean="0"/>
              <a:t>résultats</a:t>
            </a:r>
            <a:r>
              <a:rPr lang="en-US" sz="2400" dirty="0" smtClean="0"/>
              <a:t> (31 mars 2021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062" y="1600200"/>
            <a:ext cx="8124738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8553 </a:t>
            </a:r>
            <a:r>
              <a:rPr lang="en-US" dirty="0" err="1" smtClean="0"/>
              <a:t>candidats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6865 </a:t>
            </a:r>
            <a:r>
              <a:rPr lang="en-US" dirty="0" err="1" smtClean="0"/>
              <a:t>candidats</a:t>
            </a:r>
            <a:r>
              <a:rPr lang="en-US" dirty="0" smtClean="0"/>
              <a:t> </a:t>
            </a:r>
            <a:r>
              <a:rPr lang="en-US" dirty="0" err="1" smtClean="0"/>
              <a:t>ayant</a:t>
            </a:r>
            <a:r>
              <a:rPr lang="en-US" dirty="0" smtClean="0"/>
              <a:t> la </a:t>
            </a:r>
            <a:r>
              <a:rPr lang="en-US" dirty="0" err="1" smtClean="0"/>
              <a:t>citoyenneté</a:t>
            </a:r>
            <a:r>
              <a:rPr lang="en-US" dirty="0" smtClean="0"/>
              <a:t> </a:t>
            </a:r>
            <a:r>
              <a:rPr lang="en-US" dirty="0" err="1" smtClean="0"/>
              <a:t>canadienne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3950 invitations aux tests (+ </a:t>
            </a:r>
            <a:r>
              <a:rPr lang="en-US" dirty="0" err="1" smtClean="0"/>
              <a:t>priorités</a:t>
            </a:r>
            <a:r>
              <a:rPr lang="en-US" dirty="0" smtClean="0"/>
              <a:t> de la CFP)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1468 </a:t>
            </a:r>
            <a:r>
              <a:rPr lang="en-US" dirty="0" err="1" smtClean="0"/>
              <a:t>candidats</a:t>
            </a:r>
            <a:r>
              <a:rPr lang="en-US" dirty="0" smtClean="0"/>
              <a:t> </a:t>
            </a:r>
            <a:r>
              <a:rPr lang="en-US" dirty="0" err="1" smtClean="0"/>
              <a:t>qualifiés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910 PM-01</a:t>
            </a:r>
          </a:p>
          <a:p>
            <a:pPr lvl="2"/>
            <a:r>
              <a:rPr lang="en-US" dirty="0" err="1"/>
              <a:t>d</a:t>
            </a:r>
            <a:r>
              <a:rPr lang="en-US" dirty="0" err="1" smtClean="0"/>
              <a:t>ont</a:t>
            </a:r>
            <a:r>
              <a:rPr lang="en-US" dirty="0" smtClean="0"/>
              <a:t> 391 EE</a:t>
            </a:r>
          </a:p>
          <a:p>
            <a:pPr lvl="3"/>
            <a:r>
              <a:rPr lang="en-US" dirty="0" smtClean="0"/>
              <a:t>31 </a:t>
            </a:r>
            <a:r>
              <a:rPr lang="en-US" dirty="0" err="1" smtClean="0"/>
              <a:t>en</a:t>
            </a:r>
            <a:r>
              <a:rPr lang="en-US" dirty="0" smtClean="0"/>
              <a:t> sit. </a:t>
            </a:r>
            <a:r>
              <a:rPr lang="en-US" dirty="0"/>
              <a:t>d</a:t>
            </a:r>
            <a:r>
              <a:rPr lang="en-US" dirty="0" smtClean="0"/>
              <a:t>e handicap</a:t>
            </a:r>
          </a:p>
          <a:p>
            <a:pPr lvl="3"/>
            <a:r>
              <a:rPr lang="en-US" dirty="0" smtClean="0"/>
              <a:t>12 </a:t>
            </a:r>
            <a:r>
              <a:rPr lang="en-US" dirty="0" err="1" smtClean="0"/>
              <a:t>Autochtones</a:t>
            </a:r>
            <a:endParaRPr lang="en-US" dirty="0" smtClean="0"/>
          </a:p>
          <a:p>
            <a:pPr lvl="1"/>
            <a:r>
              <a:rPr lang="en-US" dirty="0" smtClean="0"/>
              <a:t>558 CR-04</a:t>
            </a:r>
          </a:p>
          <a:p>
            <a:pPr lvl="2"/>
            <a:r>
              <a:rPr lang="en-US" dirty="0" err="1"/>
              <a:t>d</a:t>
            </a:r>
            <a:r>
              <a:rPr lang="en-US" dirty="0" err="1" smtClean="0"/>
              <a:t>ont</a:t>
            </a:r>
            <a:r>
              <a:rPr lang="en-US" dirty="0" smtClean="0"/>
              <a:t> 207 EE</a:t>
            </a:r>
          </a:p>
          <a:p>
            <a:pPr lvl="3"/>
            <a:r>
              <a:rPr lang="en-US" dirty="0" smtClean="0"/>
              <a:t>17 </a:t>
            </a:r>
            <a:r>
              <a:rPr lang="en-US" dirty="0" err="1" smtClean="0"/>
              <a:t>en</a:t>
            </a:r>
            <a:r>
              <a:rPr lang="en-US" dirty="0" smtClean="0"/>
              <a:t> sit. </a:t>
            </a:r>
            <a:r>
              <a:rPr lang="en-US" dirty="0"/>
              <a:t>d</a:t>
            </a:r>
            <a:r>
              <a:rPr lang="en-US" dirty="0" smtClean="0"/>
              <a:t>e handicap</a:t>
            </a:r>
          </a:p>
          <a:p>
            <a:pPr lvl="3"/>
            <a:r>
              <a:rPr lang="en-US" dirty="0" smtClean="0"/>
              <a:t>13 </a:t>
            </a:r>
            <a:r>
              <a:rPr lang="en-US" dirty="0" err="1" smtClean="0"/>
              <a:t>Autochtones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21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Résultats</a:t>
            </a:r>
            <a:r>
              <a:rPr lang="en-US" dirty="0" smtClean="0"/>
              <a:t> (au 31 mars 2021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062" y="1486947"/>
            <a:ext cx="8124738" cy="4525963"/>
          </a:xfrm>
        </p:spPr>
        <p:txBody>
          <a:bodyPr>
            <a:normAutofit fontScale="47500" lnSpcReduction="20000"/>
          </a:bodyPr>
          <a:lstStyle/>
          <a:p>
            <a:r>
              <a:rPr lang="en-US" u="sng" dirty="0" smtClean="0"/>
              <a:t>Premières </a:t>
            </a:r>
            <a:r>
              <a:rPr lang="en-US" u="sng" dirty="0" err="1" smtClean="0"/>
              <a:t>offres</a:t>
            </a:r>
            <a:r>
              <a:rPr lang="en-US" u="sng" dirty="0" smtClean="0"/>
              <a:t> </a:t>
            </a:r>
            <a:r>
              <a:rPr lang="en-US" dirty="0" err="1" smtClean="0"/>
              <a:t>présentés</a:t>
            </a:r>
            <a:r>
              <a:rPr lang="en-US" dirty="0" smtClean="0"/>
              <a:t> le 13 </a:t>
            </a:r>
            <a:r>
              <a:rPr lang="en-US" dirty="0" err="1" smtClean="0"/>
              <a:t>janvier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27 </a:t>
            </a:r>
            <a:r>
              <a:rPr lang="en-US" dirty="0" err="1" smtClean="0">
                <a:solidFill>
                  <a:srgbClr val="FF0000"/>
                </a:solidFill>
              </a:rPr>
              <a:t>jours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ouvrables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après la publication du </a:t>
            </a:r>
            <a:r>
              <a:rPr lang="en-US" dirty="0" err="1" smtClean="0"/>
              <a:t>processus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Première </a:t>
            </a:r>
            <a:r>
              <a:rPr lang="en-US" dirty="0" err="1" smtClean="0"/>
              <a:t>cohorte</a:t>
            </a:r>
            <a:r>
              <a:rPr lang="en-US" dirty="0" smtClean="0"/>
              <a:t> de </a:t>
            </a:r>
            <a:r>
              <a:rPr lang="en-US" u="sng" dirty="0" smtClean="0"/>
              <a:t>nouveaux </a:t>
            </a:r>
            <a:r>
              <a:rPr lang="en-US" u="sng" dirty="0" err="1" smtClean="0"/>
              <a:t>employés</a:t>
            </a:r>
            <a:r>
              <a:rPr lang="en-US" u="sng" dirty="0" smtClean="0"/>
              <a:t> (19) a </a:t>
            </a:r>
            <a:r>
              <a:rPr lang="en-US" u="sng" dirty="0" err="1" smtClean="0"/>
              <a:t>débutée</a:t>
            </a:r>
            <a:r>
              <a:rPr lang="en-US" u="sng" dirty="0" smtClean="0"/>
              <a:t> </a:t>
            </a:r>
            <a:r>
              <a:rPr lang="en-US" dirty="0" smtClean="0"/>
              <a:t>le 1er </a:t>
            </a:r>
            <a:r>
              <a:rPr lang="en-US" dirty="0" err="1" smtClean="0"/>
              <a:t>février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40 </a:t>
            </a:r>
            <a:r>
              <a:rPr lang="en-US" dirty="0" err="1" smtClean="0">
                <a:solidFill>
                  <a:srgbClr val="FF0000"/>
                </a:solidFill>
              </a:rPr>
              <a:t>jours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ouvrables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après la publication du </a:t>
            </a:r>
            <a:r>
              <a:rPr lang="en-US" dirty="0" err="1" smtClean="0"/>
              <a:t>processus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Au 31 mars :</a:t>
            </a:r>
          </a:p>
          <a:p>
            <a:pPr lvl="1"/>
            <a:r>
              <a:rPr lang="en-US" dirty="0" smtClean="0"/>
              <a:t>1468 </a:t>
            </a:r>
            <a:r>
              <a:rPr lang="en-US" dirty="0" err="1" smtClean="0"/>
              <a:t>candidats</a:t>
            </a:r>
            <a:r>
              <a:rPr lang="en-US" dirty="0" smtClean="0"/>
              <a:t> </a:t>
            </a:r>
            <a:r>
              <a:rPr lang="en-US" dirty="0" err="1" smtClean="0"/>
              <a:t>qualifiés</a:t>
            </a:r>
            <a:endParaRPr lang="en-US" dirty="0" smtClean="0"/>
          </a:p>
          <a:p>
            <a:pPr lvl="1"/>
            <a:r>
              <a:rPr lang="en-US" dirty="0" smtClean="0"/>
              <a:t>1186 sessions </a:t>
            </a:r>
            <a:r>
              <a:rPr lang="en-US" dirty="0" err="1" smtClean="0"/>
              <a:t>d’identification</a:t>
            </a:r>
            <a:r>
              <a:rPr lang="en-US" dirty="0" smtClean="0"/>
              <a:t> </a:t>
            </a:r>
            <a:r>
              <a:rPr lang="en-US" dirty="0" err="1" smtClean="0"/>
              <a:t>complétées</a:t>
            </a:r>
            <a:endParaRPr lang="en-US" dirty="0" smtClean="0"/>
          </a:p>
          <a:p>
            <a:pPr lvl="1"/>
            <a:r>
              <a:rPr lang="en-US" dirty="0" smtClean="0"/>
              <a:t>968 </a:t>
            </a:r>
            <a:r>
              <a:rPr lang="en-US" dirty="0" err="1" smtClean="0"/>
              <a:t>formulaires</a:t>
            </a:r>
            <a:r>
              <a:rPr lang="en-US" dirty="0" smtClean="0"/>
              <a:t> de </a:t>
            </a:r>
            <a:r>
              <a:rPr lang="en-US" dirty="0" err="1" smtClean="0"/>
              <a:t>sécurité</a:t>
            </a:r>
            <a:r>
              <a:rPr lang="en-US" dirty="0" smtClean="0"/>
              <a:t> </a:t>
            </a:r>
            <a:r>
              <a:rPr lang="en-US" dirty="0" err="1" smtClean="0"/>
              <a:t>reçus</a:t>
            </a:r>
            <a:r>
              <a:rPr lang="en-US" dirty="0" smtClean="0"/>
              <a:t> (et envoi de la confirmation </a:t>
            </a:r>
            <a:r>
              <a:rPr lang="en-US" dirty="0" err="1" smtClean="0"/>
              <a:t>d’empreintes</a:t>
            </a:r>
            <a:r>
              <a:rPr lang="en-US" dirty="0" smtClean="0"/>
              <a:t> aux </a:t>
            </a:r>
            <a:r>
              <a:rPr lang="en-US" dirty="0" err="1" smtClean="0"/>
              <a:t>candidats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927 cotes de </a:t>
            </a:r>
            <a:r>
              <a:rPr lang="en-US" dirty="0" err="1" smtClean="0"/>
              <a:t>sécurité</a:t>
            </a:r>
            <a:r>
              <a:rPr lang="en-US" dirty="0" smtClean="0"/>
              <a:t> </a:t>
            </a:r>
            <a:r>
              <a:rPr lang="en-US" dirty="0" err="1" smtClean="0"/>
              <a:t>obtenues</a:t>
            </a:r>
            <a:r>
              <a:rPr lang="en-US" dirty="0" smtClean="0"/>
              <a:t> (7 </a:t>
            </a:r>
            <a:r>
              <a:rPr lang="en-US" dirty="0" err="1" smtClean="0"/>
              <a:t>refusées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149 </a:t>
            </a:r>
            <a:r>
              <a:rPr lang="en-US" dirty="0" err="1" smtClean="0"/>
              <a:t>désistements</a:t>
            </a:r>
            <a:endParaRPr lang="en-US" dirty="0" smtClean="0"/>
          </a:p>
          <a:p>
            <a:pPr lvl="1"/>
            <a:r>
              <a:rPr lang="en-US" dirty="0" smtClean="0"/>
              <a:t>42 </a:t>
            </a:r>
            <a:r>
              <a:rPr lang="en-US" dirty="0" err="1" smtClean="0"/>
              <a:t>candidats</a:t>
            </a:r>
            <a:r>
              <a:rPr lang="en-US" dirty="0" smtClean="0"/>
              <a:t> </a:t>
            </a:r>
            <a:r>
              <a:rPr lang="en-US" dirty="0" err="1" smtClean="0"/>
              <a:t>exclus</a:t>
            </a:r>
            <a:r>
              <a:rPr lang="en-US" dirty="0" smtClean="0"/>
              <a:t> (</a:t>
            </a:r>
            <a:r>
              <a:rPr lang="en-US" dirty="0" err="1" smtClean="0"/>
              <a:t>études</a:t>
            </a:r>
            <a:r>
              <a:rPr lang="en-US" dirty="0" smtClean="0"/>
              <a:t>, </a:t>
            </a:r>
            <a:r>
              <a:rPr lang="en-US" dirty="0" err="1" smtClean="0"/>
              <a:t>références</a:t>
            </a:r>
            <a:r>
              <a:rPr lang="en-US" dirty="0" smtClean="0"/>
              <a:t>, etc.)</a:t>
            </a:r>
          </a:p>
          <a:p>
            <a:pPr lvl="1"/>
            <a:r>
              <a:rPr lang="en-US" dirty="0" smtClean="0"/>
              <a:t>553 </a:t>
            </a:r>
            <a:r>
              <a:rPr lang="en-US" dirty="0" err="1" smtClean="0"/>
              <a:t>référencements</a:t>
            </a:r>
            <a:r>
              <a:rPr lang="en-US" dirty="0" smtClean="0"/>
              <a:t> PM-01 (268 EE – 48%)</a:t>
            </a:r>
          </a:p>
          <a:p>
            <a:pPr lvl="2"/>
            <a:r>
              <a:rPr lang="en-US" dirty="0" smtClean="0"/>
              <a:t>377 </a:t>
            </a:r>
            <a:r>
              <a:rPr lang="en-US" dirty="0" err="1" smtClean="0"/>
              <a:t>offres</a:t>
            </a:r>
            <a:r>
              <a:rPr lang="en-US" dirty="0" smtClean="0"/>
              <a:t> </a:t>
            </a:r>
            <a:r>
              <a:rPr lang="en-US" dirty="0" err="1" smtClean="0"/>
              <a:t>faites</a:t>
            </a:r>
            <a:endParaRPr lang="en-US" dirty="0" smtClean="0"/>
          </a:p>
          <a:p>
            <a:pPr lvl="2"/>
            <a:r>
              <a:rPr lang="en-US" dirty="0" smtClean="0"/>
              <a:t>375 acceptations</a:t>
            </a:r>
          </a:p>
          <a:p>
            <a:pPr lvl="1"/>
            <a:r>
              <a:rPr lang="en-US" dirty="0" smtClean="0"/>
              <a:t>23 </a:t>
            </a:r>
            <a:r>
              <a:rPr lang="en-US" dirty="0" err="1" smtClean="0"/>
              <a:t>référencements</a:t>
            </a:r>
            <a:r>
              <a:rPr lang="en-US" dirty="0" smtClean="0"/>
              <a:t> CR-04 (20 EE – 87%)</a:t>
            </a:r>
          </a:p>
          <a:p>
            <a:pPr lvl="2"/>
            <a:r>
              <a:rPr lang="en-US" dirty="0"/>
              <a:t>8</a:t>
            </a:r>
            <a:r>
              <a:rPr lang="en-US" dirty="0" smtClean="0"/>
              <a:t> </a:t>
            </a:r>
            <a:r>
              <a:rPr lang="en-US" dirty="0" err="1" smtClean="0"/>
              <a:t>offres</a:t>
            </a:r>
            <a:r>
              <a:rPr lang="en-US" dirty="0" smtClean="0"/>
              <a:t> </a:t>
            </a:r>
            <a:r>
              <a:rPr lang="en-US" dirty="0" err="1" smtClean="0"/>
              <a:t>faites</a:t>
            </a:r>
            <a:endParaRPr lang="en-US" dirty="0" smtClean="0"/>
          </a:p>
          <a:p>
            <a:pPr lvl="2"/>
            <a:r>
              <a:rPr lang="en-US" dirty="0"/>
              <a:t>8</a:t>
            </a:r>
            <a:r>
              <a:rPr lang="en-US" dirty="0" smtClean="0"/>
              <a:t> acceptations</a:t>
            </a:r>
          </a:p>
          <a:p>
            <a:pPr lvl="2"/>
            <a:endParaRPr lang="en-US" dirty="0"/>
          </a:p>
          <a:p>
            <a:pPr lvl="1"/>
            <a:r>
              <a:rPr lang="en-US" dirty="0" err="1" smtClean="0"/>
              <a:t>Seconde</a:t>
            </a:r>
            <a:r>
              <a:rPr lang="en-US" dirty="0" smtClean="0"/>
              <a:t> vague de tests </a:t>
            </a:r>
            <a:r>
              <a:rPr lang="en-US" dirty="0" err="1" smtClean="0"/>
              <a:t>lancée</a:t>
            </a:r>
            <a:r>
              <a:rPr lang="en-US" dirty="0" smtClean="0"/>
              <a:t> à la fin March (1500 </a:t>
            </a:r>
            <a:r>
              <a:rPr lang="en-US" dirty="0" err="1" smtClean="0"/>
              <a:t>candidats</a:t>
            </a:r>
            <a:r>
              <a:rPr lang="en-US" dirty="0" smtClean="0"/>
              <a:t> – 375 </a:t>
            </a:r>
            <a:r>
              <a:rPr lang="en-US" dirty="0" err="1" smtClean="0"/>
              <a:t>réussites</a:t>
            </a:r>
            <a:r>
              <a:rPr lang="en-US" dirty="0" smtClean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221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Résultats</a:t>
            </a:r>
            <a:r>
              <a:rPr lang="en-US" dirty="0" smtClean="0"/>
              <a:t> EE (au 31 mars 2021</a:t>
            </a:r>
            <a:r>
              <a:rPr lang="en-US" dirty="0" smtClean="0"/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062" y="1600200"/>
            <a:ext cx="8124738" cy="4525963"/>
          </a:xfrm>
        </p:spPr>
        <p:txBody>
          <a:bodyPr>
            <a:normAutofit fontScale="77500" lnSpcReduction="20000"/>
          </a:bodyPr>
          <a:lstStyle/>
          <a:p>
            <a:r>
              <a:rPr lang="fr-CA" sz="2300" dirty="0">
                <a:solidFill>
                  <a:srgbClr val="000000"/>
                </a:solidFill>
              </a:rPr>
              <a:t>576 </a:t>
            </a:r>
            <a:r>
              <a:rPr lang="fr-CA" sz="2300" dirty="0" smtClean="0">
                <a:solidFill>
                  <a:srgbClr val="000000"/>
                </a:solidFill>
              </a:rPr>
              <a:t>référencements</a:t>
            </a:r>
            <a:endParaRPr lang="fr-CA" sz="2300" dirty="0">
              <a:solidFill>
                <a:srgbClr val="000000"/>
              </a:solidFill>
            </a:endParaRPr>
          </a:p>
          <a:p>
            <a:pPr marL="571500" lvl="1" indent="-171450">
              <a:buFont typeface="Arial"/>
              <a:buChar char="•"/>
            </a:pPr>
            <a:r>
              <a:rPr lang="fr-CA" sz="1500" dirty="0">
                <a:solidFill>
                  <a:srgbClr val="000000"/>
                </a:solidFill>
              </a:rPr>
              <a:t>288 EE </a:t>
            </a:r>
            <a:r>
              <a:rPr lang="fr-CA" sz="1500" dirty="0" smtClean="0">
                <a:solidFill>
                  <a:srgbClr val="000000"/>
                </a:solidFill>
              </a:rPr>
              <a:t>(50%)</a:t>
            </a:r>
            <a:endParaRPr lang="fr-CA" sz="1500" dirty="0">
              <a:solidFill>
                <a:srgbClr val="000000"/>
              </a:solidFill>
            </a:endParaRPr>
          </a:p>
          <a:p>
            <a:r>
              <a:rPr lang="fr-CA" sz="2300" dirty="0">
                <a:solidFill>
                  <a:srgbClr val="000000"/>
                </a:solidFill>
              </a:rPr>
              <a:t>385 offres </a:t>
            </a:r>
            <a:r>
              <a:rPr lang="fr-CA" sz="2300" dirty="0" smtClean="0">
                <a:solidFill>
                  <a:srgbClr val="000000"/>
                </a:solidFill>
              </a:rPr>
              <a:t>faites</a:t>
            </a:r>
            <a:endParaRPr lang="fr-CA" sz="2300" dirty="0">
              <a:solidFill>
                <a:srgbClr val="000000"/>
              </a:solidFill>
            </a:endParaRPr>
          </a:p>
          <a:p>
            <a:pPr marL="571500" lvl="1" indent="-171450">
              <a:buFont typeface="Arial"/>
              <a:buChar char="•"/>
            </a:pPr>
            <a:r>
              <a:rPr lang="fr-CA" sz="1500" dirty="0">
                <a:solidFill>
                  <a:srgbClr val="000000"/>
                </a:solidFill>
              </a:rPr>
              <a:t>200 EE </a:t>
            </a:r>
            <a:r>
              <a:rPr lang="fr-CA" sz="1500" dirty="0" smtClean="0">
                <a:solidFill>
                  <a:srgbClr val="000000"/>
                </a:solidFill>
              </a:rPr>
              <a:t>(52%)</a:t>
            </a:r>
            <a:endParaRPr lang="fr-CA" sz="1500" dirty="0">
              <a:solidFill>
                <a:srgbClr val="000000"/>
              </a:solidFill>
            </a:endParaRPr>
          </a:p>
          <a:p>
            <a:r>
              <a:rPr lang="fr-CA" sz="2300" dirty="0">
                <a:solidFill>
                  <a:srgbClr val="000000"/>
                </a:solidFill>
              </a:rPr>
              <a:t>383 </a:t>
            </a:r>
            <a:r>
              <a:rPr lang="fr-CA" sz="2300" dirty="0" smtClean="0">
                <a:solidFill>
                  <a:srgbClr val="000000"/>
                </a:solidFill>
              </a:rPr>
              <a:t>acceptations</a:t>
            </a:r>
            <a:endParaRPr lang="fr-CA" sz="2300" dirty="0">
              <a:solidFill>
                <a:srgbClr val="000000"/>
              </a:solidFill>
            </a:endParaRPr>
          </a:p>
          <a:p>
            <a:pPr marL="571500" lvl="1" indent="-171450">
              <a:buFont typeface="Arial"/>
              <a:buChar char="•"/>
            </a:pPr>
            <a:r>
              <a:rPr lang="fr-CA" sz="1500" dirty="0">
                <a:solidFill>
                  <a:srgbClr val="000000"/>
                </a:solidFill>
              </a:rPr>
              <a:t>198 EE </a:t>
            </a:r>
            <a:r>
              <a:rPr lang="fr-CA" sz="1500" dirty="0" smtClean="0">
                <a:solidFill>
                  <a:srgbClr val="000000"/>
                </a:solidFill>
              </a:rPr>
              <a:t>(52%)</a:t>
            </a:r>
            <a:endParaRPr lang="fr-CA" sz="1500" dirty="0">
              <a:solidFill>
                <a:srgbClr val="000000"/>
              </a:solidFill>
            </a:endParaRPr>
          </a:p>
          <a:p>
            <a:pPr marL="514350" lvl="1" indent="0">
              <a:buNone/>
            </a:pPr>
            <a:endParaRPr lang="en-US" sz="1500" dirty="0">
              <a:solidFill>
                <a:srgbClr val="000000"/>
              </a:solidFill>
            </a:endParaRPr>
          </a:p>
          <a:p>
            <a:r>
              <a:rPr lang="fr-CA" sz="1400" dirty="0">
                <a:solidFill>
                  <a:srgbClr val="000000"/>
                </a:solidFill>
              </a:rPr>
              <a:t>En </a:t>
            </a:r>
            <a:r>
              <a:rPr lang="fr-CA" sz="1400" dirty="0" err="1">
                <a:solidFill>
                  <a:srgbClr val="000000"/>
                </a:solidFill>
              </a:rPr>
              <a:t>sit</a:t>
            </a:r>
            <a:r>
              <a:rPr lang="fr-CA" sz="1400" dirty="0">
                <a:solidFill>
                  <a:srgbClr val="000000"/>
                </a:solidFill>
              </a:rPr>
              <a:t>, de handicap</a:t>
            </a:r>
          </a:p>
          <a:p>
            <a:pPr lvl="1"/>
            <a:r>
              <a:rPr lang="fr-CA" sz="1400" dirty="0" smtClean="0">
                <a:solidFill>
                  <a:srgbClr val="000000"/>
                </a:solidFill>
              </a:rPr>
              <a:t>32 </a:t>
            </a:r>
            <a:r>
              <a:rPr lang="fr-CA" sz="1400" dirty="0">
                <a:solidFill>
                  <a:srgbClr val="000000"/>
                </a:solidFill>
              </a:rPr>
              <a:t>référencements </a:t>
            </a:r>
          </a:p>
          <a:p>
            <a:pPr lvl="1"/>
            <a:r>
              <a:rPr lang="fr-CA" sz="1400" dirty="0" smtClean="0">
                <a:solidFill>
                  <a:srgbClr val="000000"/>
                </a:solidFill>
              </a:rPr>
              <a:t>12 </a:t>
            </a:r>
            <a:r>
              <a:rPr lang="fr-CA" sz="1400" dirty="0">
                <a:solidFill>
                  <a:srgbClr val="000000"/>
                </a:solidFill>
              </a:rPr>
              <a:t>offres faites </a:t>
            </a:r>
          </a:p>
          <a:p>
            <a:pPr lvl="1"/>
            <a:r>
              <a:rPr lang="fr-CA" sz="1400" dirty="0">
                <a:solidFill>
                  <a:srgbClr val="000000"/>
                </a:solidFill>
              </a:rPr>
              <a:t>12 acceptations </a:t>
            </a:r>
          </a:p>
          <a:p>
            <a:pPr lvl="1"/>
            <a:r>
              <a:rPr lang="fr-CA" sz="1400" dirty="0">
                <a:solidFill>
                  <a:srgbClr val="000000"/>
                </a:solidFill>
              </a:rPr>
              <a:t>49 candidats qualifiés (32 PM-01)</a:t>
            </a:r>
          </a:p>
          <a:p>
            <a:pPr lvl="1"/>
            <a:r>
              <a:rPr lang="fr-CA" sz="1400" dirty="0">
                <a:solidFill>
                  <a:srgbClr val="000000"/>
                </a:solidFill>
              </a:rPr>
              <a:t>Écart : 252 (T3 2020-21)</a:t>
            </a:r>
          </a:p>
          <a:p>
            <a:r>
              <a:rPr lang="fr-CA" sz="1400" dirty="0">
                <a:solidFill>
                  <a:srgbClr val="000000"/>
                </a:solidFill>
              </a:rPr>
              <a:t>Autochtones</a:t>
            </a:r>
          </a:p>
          <a:p>
            <a:pPr lvl="1"/>
            <a:r>
              <a:rPr lang="fr-CA" sz="1400" dirty="0" smtClean="0">
                <a:solidFill>
                  <a:srgbClr val="000000"/>
                </a:solidFill>
              </a:rPr>
              <a:t>15 </a:t>
            </a:r>
            <a:r>
              <a:rPr lang="fr-CA" sz="1400" dirty="0">
                <a:solidFill>
                  <a:srgbClr val="000000"/>
                </a:solidFill>
              </a:rPr>
              <a:t>référencements </a:t>
            </a:r>
          </a:p>
          <a:p>
            <a:pPr lvl="1"/>
            <a:r>
              <a:rPr lang="fr-CA" sz="1400" dirty="0">
                <a:solidFill>
                  <a:srgbClr val="000000"/>
                </a:solidFill>
              </a:rPr>
              <a:t>7 offres faites </a:t>
            </a:r>
          </a:p>
          <a:p>
            <a:pPr lvl="1"/>
            <a:r>
              <a:rPr lang="fr-CA" sz="1400" dirty="0" smtClean="0">
                <a:solidFill>
                  <a:srgbClr val="000000"/>
                </a:solidFill>
              </a:rPr>
              <a:t>7 </a:t>
            </a:r>
            <a:r>
              <a:rPr lang="fr-CA" sz="1400" dirty="0">
                <a:solidFill>
                  <a:srgbClr val="000000"/>
                </a:solidFill>
              </a:rPr>
              <a:t>acceptations </a:t>
            </a:r>
          </a:p>
          <a:p>
            <a:pPr lvl="1"/>
            <a:r>
              <a:rPr lang="fr-CA" sz="1400" dirty="0">
                <a:solidFill>
                  <a:srgbClr val="000000"/>
                </a:solidFill>
              </a:rPr>
              <a:t>25 candidats qualifiés (10 PM-01)</a:t>
            </a:r>
          </a:p>
          <a:p>
            <a:pPr lvl="1"/>
            <a:r>
              <a:rPr lang="fr-CA" sz="1400" dirty="0">
                <a:solidFill>
                  <a:srgbClr val="000000"/>
                </a:solidFill>
              </a:rPr>
              <a:t>Écart : 19 (T3 2020-21)</a:t>
            </a:r>
          </a:p>
          <a:p>
            <a:r>
              <a:rPr lang="fr-CA" sz="1400" dirty="0">
                <a:solidFill>
                  <a:srgbClr val="000000"/>
                </a:solidFill>
              </a:rPr>
              <a:t>MV</a:t>
            </a:r>
          </a:p>
          <a:p>
            <a:pPr lvl="1"/>
            <a:r>
              <a:rPr lang="fr-CA" sz="1400" dirty="0" smtClean="0">
                <a:solidFill>
                  <a:srgbClr val="000000"/>
                </a:solidFill>
              </a:rPr>
              <a:t>240 </a:t>
            </a:r>
            <a:r>
              <a:rPr lang="fr-CA" sz="1400" dirty="0">
                <a:solidFill>
                  <a:srgbClr val="000000"/>
                </a:solidFill>
              </a:rPr>
              <a:t>référencements </a:t>
            </a:r>
          </a:p>
          <a:p>
            <a:pPr lvl="1"/>
            <a:r>
              <a:rPr lang="fr-CA" sz="1400" dirty="0" smtClean="0">
                <a:solidFill>
                  <a:srgbClr val="000000"/>
                </a:solidFill>
              </a:rPr>
              <a:t>181 </a:t>
            </a:r>
            <a:r>
              <a:rPr lang="fr-CA" sz="1400" dirty="0">
                <a:solidFill>
                  <a:srgbClr val="000000"/>
                </a:solidFill>
              </a:rPr>
              <a:t>offres faites </a:t>
            </a:r>
          </a:p>
          <a:p>
            <a:pPr lvl="1"/>
            <a:r>
              <a:rPr lang="fr-CA" sz="1400" dirty="0" smtClean="0">
                <a:solidFill>
                  <a:srgbClr val="000000"/>
                </a:solidFill>
              </a:rPr>
              <a:t>179 </a:t>
            </a:r>
            <a:r>
              <a:rPr lang="fr-CA" sz="1400" dirty="0">
                <a:solidFill>
                  <a:srgbClr val="000000"/>
                </a:solidFill>
              </a:rPr>
              <a:t>acceptations </a:t>
            </a:r>
          </a:p>
          <a:p>
            <a:pPr lvl="1"/>
            <a:r>
              <a:rPr lang="fr-CA" sz="1400" dirty="0">
                <a:solidFill>
                  <a:srgbClr val="000000"/>
                </a:solidFill>
              </a:rPr>
              <a:t>Aucun écart </a:t>
            </a:r>
          </a:p>
          <a:p>
            <a:pPr marL="457200" lvl="1" indent="0">
              <a:buNone/>
            </a:pPr>
            <a:endParaRPr lang="en-US" sz="4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56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79" y="246578"/>
            <a:ext cx="8229600" cy="1143000"/>
          </a:xfrm>
        </p:spPr>
        <p:txBody>
          <a:bodyPr>
            <a:normAutofit/>
          </a:bodyPr>
          <a:lstStyle/>
          <a:p>
            <a:r>
              <a:rPr lang="fr-CA" dirty="0" smtClean="0"/>
              <a:t>Avancement de la dotation </a:t>
            </a:r>
            <a:br>
              <a:rPr lang="fr-CA" dirty="0" smtClean="0"/>
            </a:br>
            <a:r>
              <a:rPr lang="fr-CA" sz="2000" dirty="0"/>
              <a:t>I</a:t>
            </a:r>
            <a:r>
              <a:rPr lang="fr-CA" sz="2000" dirty="0" smtClean="0"/>
              <a:t>nfographie – données tirées de l’OSEG du 31 mars</a:t>
            </a:r>
            <a:endParaRPr lang="fr-C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802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 smtClean="0"/>
          </a:p>
        </p:txBody>
      </p:sp>
      <p:sp>
        <p:nvSpPr>
          <p:cNvPr id="6" name="Explosion 2 5"/>
          <p:cNvSpPr/>
          <p:nvPr/>
        </p:nvSpPr>
        <p:spPr>
          <a:xfrm>
            <a:off x="6831623" y="96715"/>
            <a:ext cx="1927697" cy="1260417"/>
          </a:xfrm>
          <a:prstGeom prst="irregularSeal2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    </a:t>
            </a:r>
            <a:r>
              <a:rPr lang="fr-CA" sz="2200" b="1" dirty="0" smtClean="0">
                <a:solidFill>
                  <a:schemeClr val="tx1"/>
                </a:solidFill>
              </a:rPr>
              <a:t>1104</a:t>
            </a:r>
          </a:p>
          <a:p>
            <a:pPr algn="ctr"/>
            <a:endParaRPr lang="fr-CA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890937"/>
              </p:ext>
            </p:extLst>
          </p:nvPr>
        </p:nvGraphicFramePr>
        <p:xfrm>
          <a:off x="375414" y="1389578"/>
          <a:ext cx="8383906" cy="4715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Acrobat Document" r:id="rId3" imgW="9144000" imgH="5143500" progId="AcroExch.Document.DC">
                  <p:embed/>
                </p:oleObj>
              </mc:Choice>
              <mc:Fallback>
                <p:oleObj name="Acrobat Document" r:id="rId3" imgW="9144000" imgH="51435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5414" y="1389578"/>
                        <a:ext cx="8383906" cy="4715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4442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L’entente ARC-Service Canada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2210"/>
            <a:ext cx="8351240" cy="469048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CA" sz="6400" b="1" dirty="0" smtClean="0"/>
              <a:t>MISE À JOUR (31 MARS)</a:t>
            </a:r>
            <a:endParaRPr lang="fr-CA" sz="5600" dirty="0" smtClean="0"/>
          </a:p>
          <a:p>
            <a:r>
              <a:rPr lang="fr-CA" sz="5600" dirty="0"/>
              <a:t>EDSC assurera :</a:t>
            </a:r>
          </a:p>
          <a:p>
            <a:pPr lvl="1"/>
            <a:r>
              <a:rPr lang="fr-CA" sz="4400" dirty="0"/>
              <a:t>Le partage des données des candidats </a:t>
            </a:r>
            <a:r>
              <a:rPr lang="fr-CA" sz="4400" dirty="0" smtClean="0"/>
              <a:t>pré-qualifiés </a:t>
            </a:r>
            <a:r>
              <a:rPr lang="fr-CA" sz="4400" dirty="0"/>
              <a:t>CR04 et </a:t>
            </a:r>
            <a:r>
              <a:rPr lang="fr-CA" sz="4400" dirty="0" smtClean="0"/>
              <a:t>PM01</a:t>
            </a:r>
            <a:endParaRPr lang="fr-CA" sz="4400" dirty="0"/>
          </a:p>
          <a:p>
            <a:pPr lvl="2"/>
            <a:r>
              <a:rPr lang="fr-CA" sz="4400" dirty="0">
                <a:solidFill>
                  <a:srgbClr val="FF0000"/>
                </a:solidFill>
              </a:rPr>
              <a:t>Les candidats ayant réussi des cotes de bilinguisme </a:t>
            </a:r>
            <a:r>
              <a:rPr lang="fr-CA" sz="4400" dirty="0"/>
              <a:t>(compréhension de l’écrit et expression écrite) et la note de passage de l’évaluation EPSI pour le niveau </a:t>
            </a:r>
            <a:r>
              <a:rPr lang="fr-CA" sz="4400" dirty="0">
                <a:solidFill>
                  <a:srgbClr val="FF0000"/>
                </a:solidFill>
              </a:rPr>
              <a:t>CR04</a:t>
            </a:r>
            <a:r>
              <a:rPr lang="fr-CA" sz="4400" dirty="0"/>
              <a:t> (environ </a:t>
            </a:r>
            <a:r>
              <a:rPr lang="fr-CA" sz="4400" dirty="0">
                <a:solidFill>
                  <a:srgbClr val="FF0000"/>
                </a:solidFill>
              </a:rPr>
              <a:t>250 candidats</a:t>
            </a:r>
            <a:r>
              <a:rPr lang="fr-CA" sz="4400" dirty="0" smtClean="0"/>
              <a:t>)</a:t>
            </a:r>
          </a:p>
          <a:p>
            <a:pPr lvl="3"/>
            <a:r>
              <a:rPr lang="fr-CA" sz="4400" b="1" dirty="0" smtClean="0"/>
              <a:t>MÀJ 15 MARS : </a:t>
            </a:r>
            <a:r>
              <a:rPr lang="fr-CA" sz="4400" b="1" dirty="0" smtClean="0">
                <a:solidFill>
                  <a:srgbClr val="00B050"/>
                </a:solidFill>
              </a:rPr>
              <a:t>158 candidats transférés (55 ÉE) </a:t>
            </a:r>
            <a:endParaRPr lang="fr-CA" sz="4400" dirty="0" smtClean="0"/>
          </a:p>
          <a:p>
            <a:pPr lvl="2"/>
            <a:r>
              <a:rPr lang="fr-CA" sz="4400" dirty="0" smtClean="0">
                <a:solidFill>
                  <a:srgbClr val="FF0000"/>
                </a:solidFill>
              </a:rPr>
              <a:t>1000 </a:t>
            </a:r>
            <a:r>
              <a:rPr lang="fr-CA" sz="4400" dirty="0">
                <a:solidFill>
                  <a:srgbClr val="FF0000"/>
                </a:solidFill>
              </a:rPr>
              <a:t>candidats citoyens canadiens </a:t>
            </a:r>
            <a:r>
              <a:rPr lang="fr-CA" sz="4400" dirty="0"/>
              <a:t>(aléatoire) non </a:t>
            </a:r>
            <a:r>
              <a:rPr lang="fr-CA" sz="4400" dirty="0" smtClean="0"/>
              <a:t>évalués </a:t>
            </a:r>
            <a:r>
              <a:rPr lang="fr-CA" sz="3600" dirty="0" smtClean="0"/>
              <a:t>(Possibilité </a:t>
            </a:r>
            <a:r>
              <a:rPr lang="fr-CA" sz="3600" dirty="0"/>
              <a:t>de partager une autre tranche de 500 candidats selon les résultats </a:t>
            </a:r>
            <a:r>
              <a:rPr lang="fr-CA" sz="3600" dirty="0" smtClean="0"/>
              <a:t>obtenus)</a:t>
            </a:r>
          </a:p>
          <a:p>
            <a:pPr lvl="3"/>
            <a:r>
              <a:rPr lang="fr-CA" sz="4400" b="1" dirty="0" smtClean="0"/>
              <a:t>MÀJ 15 MARS : </a:t>
            </a:r>
            <a:r>
              <a:rPr lang="fr-CA" sz="4400" b="1" dirty="0" smtClean="0">
                <a:solidFill>
                  <a:srgbClr val="00B050"/>
                </a:solidFill>
              </a:rPr>
              <a:t>542 candidats transférés </a:t>
            </a:r>
            <a:endParaRPr lang="fr-CA" sz="4400" dirty="0" smtClean="0"/>
          </a:p>
          <a:p>
            <a:pPr lvl="2"/>
            <a:r>
              <a:rPr lang="fr-CA" sz="4400" dirty="0" smtClean="0">
                <a:solidFill>
                  <a:srgbClr val="FF0000"/>
                </a:solidFill>
              </a:rPr>
              <a:t>1300 </a:t>
            </a:r>
            <a:r>
              <a:rPr lang="fr-CA" sz="4400" dirty="0">
                <a:solidFill>
                  <a:srgbClr val="FF0000"/>
                </a:solidFill>
              </a:rPr>
              <a:t>candidats non citoyens canadiens </a:t>
            </a:r>
            <a:r>
              <a:rPr lang="fr-CA" sz="4400" dirty="0"/>
              <a:t>mais résidant au canada non évalués</a:t>
            </a:r>
            <a:r>
              <a:rPr lang="fr-CA" sz="4400" dirty="0" smtClean="0"/>
              <a:t>.</a:t>
            </a:r>
          </a:p>
          <a:p>
            <a:pPr lvl="3"/>
            <a:r>
              <a:rPr lang="fr-CA" sz="4400" b="1" dirty="0" smtClean="0"/>
              <a:t>MÀJ 15 MARS : </a:t>
            </a:r>
            <a:r>
              <a:rPr lang="fr-CA" sz="4400" b="1" dirty="0" smtClean="0">
                <a:solidFill>
                  <a:srgbClr val="00B050"/>
                </a:solidFill>
              </a:rPr>
              <a:t>1111 candidats</a:t>
            </a:r>
            <a:r>
              <a:rPr lang="fr-CA" sz="4400" b="1" dirty="0">
                <a:solidFill>
                  <a:srgbClr val="00B050"/>
                </a:solidFill>
              </a:rPr>
              <a:t> </a:t>
            </a:r>
            <a:r>
              <a:rPr lang="fr-CA" sz="4400" b="1" dirty="0" smtClean="0">
                <a:solidFill>
                  <a:srgbClr val="00B050"/>
                </a:solidFill>
              </a:rPr>
              <a:t>transférés</a:t>
            </a:r>
          </a:p>
          <a:p>
            <a:pPr marL="1828800" lvl="4" indent="0">
              <a:buNone/>
            </a:pPr>
            <a:endParaRPr lang="fr-CA" sz="4400" dirty="0" smtClean="0"/>
          </a:p>
          <a:p>
            <a:pPr marL="1828800" lvl="4" indent="0">
              <a:buNone/>
            </a:pPr>
            <a:endParaRPr lang="fr-CA" sz="4400" dirty="0"/>
          </a:p>
          <a:p>
            <a:pPr marL="1828800" lvl="4" indent="0">
              <a:buNone/>
            </a:pPr>
            <a:endParaRPr lang="fr-CA" sz="4400" dirty="0" smtClean="0"/>
          </a:p>
          <a:p>
            <a:pPr marL="1828800" lvl="4" indent="0">
              <a:buNone/>
            </a:pPr>
            <a:endParaRPr lang="fr-CA" sz="4400" dirty="0"/>
          </a:p>
          <a:p>
            <a:pPr marL="1828800" lvl="4" indent="0">
              <a:buNone/>
            </a:pPr>
            <a:endParaRPr lang="fr-CA" sz="4400" dirty="0" smtClean="0"/>
          </a:p>
          <a:p>
            <a:pPr marL="1828800" lvl="4" indent="0">
              <a:buNone/>
            </a:pPr>
            <a:endParaRPr lang="fr-CA" sz="4400" dirty="0"/>
          </a:p>
          <a:p>
            <a:pPr marL="0" indent="0">
              <a:buNone/>
            </a:pPr>
            <a:endParaRPr lang="fr-CA" sz="5600" dirty="0" smtClean="0"/>
          </a:p>
          <a:p>
            <a:endParaRPr lang="fr-CA" sz="5600" dirty="0" smtClean="0"/>
          </a:p>
          <a:p>
            <a:pPr marL="0" indent="0">
              <a:buNone/>
            </a:pPr>
            <a:endParaRPr lang="fr-CA" sz="5600" dirty="0"/>
          </a:p>
          <a:p>
            <a:pPr marL="0" indent="0">
              <a:buNone/>
            </a:pPr>
            <a:endParaRPr lang="fr-CA" sz="5600" dirty="0" smtClean="0"/>
          </a:p>
          <a:p>
            <a:pPr marL="0" indent="0">
              <a:buNone/>
            </a:pPr>
            <a:endParaRPr lang="fr-CA" sz="5600" dirty="0" smtClean="0"/>
          </a:p>
          <a:p>
            <a:r>
              <a:rPr lang="fr-CA" sz="5600" dirty="0" smtClean="0"/>
              <a:t>L’ARC </a:t>
            </a:r>
            <a:r>
              <a:rPr lang="fr-CA" sz="5600" dirty="0"/>
              <a:t>assurera :</a:t>
            </a:r>
          </a:p>
          <a:p>
            <a:pPr lvl="1"/>
            <a:r>
              <a:rPr lang="fr-CA" sz="4400" dirty="0"/>
              <a:t>L’ARC région du Québec </a:t>
            </a:r>
            <a:r>
              <a:rPr lang="fr-CA" sz="4400" dirty="0">
                <a:solidFill>
                  <a:srgbClr val="FF0000"/>
                </a:solidFill>
              </a:rPr>
              <a:t>s’engage à ne pas afficher de nouveaux processus de sélection externes génériques SP03-SP04 avant le 31 mars 2021</a:t>
            </a:r>
            <a:r>
              <a:rPr lang="fr-CA" sz="4400" dirty="0"/>
              <a:t>. Cette date pourrait être modifiée pour une date ultérieure selon les résultats obtenus</a:t>
            </a:r>
            <a:r>
              <a:rPr lang="fr-CA" sz="4400" dirty="0" smtClean="0"/>
              <a:t>.</a:t>
            </a:r>
          </a:p>
          <a:p>
            <a:pPr marL="457200" lvl="1" indent="0">
              <a:buNone/>
            </a:pPr>
            <a:endParaRPr lang="fr-CA" sz="4400" dirty="0" smtClean="0"/>
          </a:p>
          <a:p>
            <a:pPr lvl="2"/>
            <a:r>
              <a:rPr lang="fr-CA" sz="4400" b="1" dirty="0" smtClean="0"/>
              <a:t>MÀJ 22 MARS : </a:t>
            </a:r>
            <a:r>
              <a:rPr lang="fr-CA" sz="4400" dirty="0" smtClean="0"/>
              <a:t>le nombre de candidats semble suffisant pour le moment afin de combler les besoins immédiats</a:t>
            </a:r>
            <a:endParaRPr lang="fr-CA" sz="1200" dirty="0" smtClean="0"/>
          </a:p>
          <a:p>
            <a:pPr marL="57150" indent="0">
              <a:buNone/>
            </a:pPr>
            <a:endParaRPr lang="fr-CA" sz="1700" dirty="0" smtClean="0"/>
          </a:p>
          <a:p>
            <a:pPr marL="0" indent="0">
              <a:buNone/>
            </a:pPr>
            <a:endParaRPr lang="fr-CA" sz="6400" dirty="0"/>
          </a:p>
          <a:p>
            <a:pPr marL="0" indent="0">
              <a:buNone/>
            </a:pPr>
            <a:endParaRPr lang="fr-CA" sz="6400" dirty="0" smtClean="0"/>
          </a:p>
          <a:p>
            <a:pPr marL="0" indent="0">
              <a:buNone/>
            </a:pPr>
            <a:endParaRPr lang="fr-CA" sz="6400" dirty="0" smtClean="0"/>
          </a:p>
          <a:p>
            <a:pPr marL="0" indent="0">
              <a:buNone/>
            </a:pPr>
            <a:endParaRPr lang="fr-CA" sz="6400" dirty="0"/>
          </a:p>
          <a:p>
            <a:pPr marL="0" indent="0">
              <a:buNone/>
            </a:pPr>
            <a:endParaRPr lang="fr-CA" sz="6400" dirty="0" smtClean="0"/>
          </a:p>
          <a:p>
            <a:pPr marL="0" indent="0">
              <a:buNone/>
            </a:pPr>
            <a:endParaRPr lang="fr-CA" sz="6400" dirty="0" smtClean="0"/>
          </a:p>
          <a:p>
            <a:pPr marL="0" indent="0">
              <a:buNone/>
            </a:pPr>
            <a:endParaRPr lang="fr-CA" sz="4500" dirty="0" smtClean="0"/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endParaRPr lang="fr-CA" sz="4400" dirty="0" smtClean="0"/>
          </a:p>
          <a:p>
            <a:pPr marL="0" indent="0">
              <a:buNone/>
            </a:pPr>
            <a:endParaRPr lang="fr-CA" sz="4400" dirty="0" smtClean="0"/>
          </a:p>
          <a:p>
            <a:pPr marL="0" indent="0">
              <a:buNone/>
            </a:pPr>
            <a:endParaRPr lang="fr-CA" sz="1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867949"/>
            <a:ext cx="8229600" cy="437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fr-CA" sz="2400" dirty="0" smtClean="0"/>
              <a:t> </a:t>
            </a:r>
          </a:p>
          <a:p>
            <a:pPr marL="57150" indent="0">
              <a:buFont typeface="Arial"/>
              <a:buNone/>
            </a:pPr>
            <a:endParaRPr lang="fr-CA" sz="1700" dirty="0" smtClean="0"/>
          </a:p>
          <a:p>
            <a:pPr marL="0" indent="0">
              <a:buFont typeface="Arial"/>
              <a:buNone/>
            </a:pPr>
            <a:endParaRPr lang="fr-CA" sz="6400" dirty="0" smtClean="0"/>
          </a:p>
          <a:p>
            <a:pPr marL="0" indent="0">
              <a:buFont typeface="Arial"/>
              <a:buNone/>
            </a:pPr>
            <a:endParaRPr lang="fr-CA" sz="6400" dirty="0" smtClean="0"/>
          </a:p>
          <a:p>
            <a:pPr marL="0" indent="0">
              <a:buFont typeface="Arial"/>
              <a:buNone/>
            </a:pPr>
            <a:endParaRPr lang="fr-CA" sz="6400" dirty="0" smtClean="0"/>
          </a:p>
          <a:p>
            <a:pPr marL="0" indent="0">
              <a:buFont typeface="Arial"/>
              <a:buNone/>
            </a:pPr>
            <a:endParaRPr lang="fr-CA" sz="6400" dirty="0" smtClean="0"/>
          </a:p>
          <a:p>
            <a:pPr marL="0" indent="0">
              <a:buFont typeface="Arial"/>
              <a:buNone/>
            </a:pPr>
            <a:endParaRPr lang="fr-CA" sz="6400" dirty="0" smtClean="0"/>
          </a:p>
          <a:p>
            <a:pPr marL="0" indent="0">
              <a:buFont typeface="Arial"/>
              <a:buNone/>
            </a:pPr>
            <a:endParaRPr lang="fr-CA" sz="4500" dirty="0" smtClean="0"/>
          </a:p>
          <a:p>
            <a:pPr marL="0" indent="0">
              <a:buFont typeface="Arial"/>
              <a:buNone/>
            </a:pPr>
            <a:endParaRPr lang="fr-CA" dirty="0" smtClean="0"/>
          </a:p>
          <a:p>
            <a:pPr marL="0" indent="0">
              <a:buFont typeface="Arial"/>
              <a:buNone/>
            </a:pPr>
            <a:endParaRPr lang="fr-CA" dirty="0" smtClean="0"/>
          </a:p>
          <a:p>
            <a:pPr marL="0" indent="0">
              <a:buFont typeface="Arial"/>
              <a:buNone/>
            </a:pPr>
            <a:endParaRPr lang="fr-CA" sz="4400" dirty="0" smtClean="0"/>
          </a:p>
          <a:p>
            <a:pPr marL="0" indent="0">
              <a:buFont typeface="Arial"/>
              <a:buNone/>
            </a:pPr>
            <a:endParaRPr lang="fr-CA" sz="4400" dirty="0" smtClean="0"/>
          </a:p>
          <a:p>
            <a:pPr marL="0" indent="0">
              <a:buFont typeface="Arial"/>
              <a:buNone/>
            </a:pPr>
            <a:endParaRPr lang="fr-CA" sz="14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702965" y="3199343"/>
          <a:ext cx="5401952" cy="1920240"/>
        </p:xfrm>
        <a:graphic>
          <a:graphicData uri="http://schemas.openxmlformats.org/drawingml/2006/table">
            <a:tbl>
              <a:tblPr firstRow="1" firstCol="1" bandRow="1"/>
              <a:tblGrid>
                <a:gridCol w="771566">
                  <a:extLst>
                    <a:ext uri="{9D8B030D-6E8A-4147-A177-3AD203B41FA5}">
                      <a16:colId xmlns:a16="http://schemas.microsoft.com/office/drawing/2014/main" val="3775925388"/>
                    </a:ext>
                  </a:extLst>
                </a:gridCol>
                <a:gridCol w="771566">
                  <a:extLst>
                    <a:ext uri="{9D8B030D-6E8A-4147-A177-3AD203B41FA5}">
                      <a16:colId xmlns:a16="http://schemas.microsoft.com/office/drawing/2014/main" val="715235550"/>
                    </a:ext>
                  </a:extLst>
                </a:gridCol>
                <a:gridCol w="771566">
                  <a:extLst>
                    <a:ext uri="{9D8B030D-6E8A-4147-A177-3AD203B41FA5}">
                      <a16:colId xmlns:a16="http://schemas.microsoft.com/office/drawing/2014/main" val="3838797536"/>
                    </a:ext>
                  </a:extLst>
                </a:gridCol>
                <a:gridCol w="771566">
                  <a:extLst>
                    <a:ext uri="{9D8B030D-6E8A-4147-A177-3AD203B41FA5}">
                      <a16:colId xmlns:a16="http://schemas.microsoft.com/office/drawing/2014/main" val="1654483090"/>
                    </a:ext>
                  </a:extLst>
                </a:gridCol>
                <a:gridCol w="771566">
                  <a:extLst>
                    <a:ext uri="{9D8B030D-6E8A-4147-A177-3AD203B41FA5}">
                      <a16:colId xmlns:a16="http://schemas.microsoft.com/office/drawing/2014/main" val="2716350822"/>
                    </a:ext>
                  </a:extLst>
                </a:gridCol>
                <a:gridCol w="772061">
                  <a:extLst>
                    <a:ext uri="{9D8B030D-6E8A-4147-A177-3AD203B41FA5}">
                      <a16:colId xmlns:a16="http://schemas.microsoft.com/office/drawing/2014/main" val="3397292044"/>
                    </a:ext>
                  </a:extLst>
                </a:gridCol>
                <a:gridCol w="772061">
                  <a:extLst>
                    <a:ext uri="{9D8B030D-6E8A-4147-A177-3AD203B41FA5}">
                      <a16:colId xmlns:a16="http://schemas.microsoft.com/office/drawing/2014/main" val="2400642981"/>
                    </a:ext>
                  </a:extLst>
                </a:gridCol>
              </a:tblGrid>
              <a:tr h="3486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Type de liste</a:t>
                      </a:r>
                      <a:endParaRPr lang="fr-CA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Envoi #</a:t>
                      </a:r>
                      <a:r>
                        <a:rPr lang="fr-CA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fr-CA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CA" sz="12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1er mars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Envoi #</a:t>
                      </a:r>
                      <a:r>
                        <a:rPr lang="fr-CA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</a:t>
                      </a:r>
                      <a:r>
                        <a:rPr lang="fr-CA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mars </a:t>
                      </a:r>
                      <a:endParaRPr lang="fr-CA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Envoi #</a:t>
                      </a:r>
                      <a:r>
                        <a:rPr lang="fr-CA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 mars</a:t>
                      </a:r>
                      <a:endParaRPr lang="fr-CA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Envoi #4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29 mars</a:t>
                      </a:r>
                      <a:endParaRPr lang="fr-CA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Total</a:t>
                      </a:r>
                      <a:endParaRPr lang="fr-CA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CA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Objectif</a:t>
                      </a:r>
                      <a:endParaRPr lang="fr-CA" sz="14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655952"/>
                  </a:ext>
                </a:extLst>
              </a:tr>
              <a:tr h="290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Non-Citoyens</a:t>
                      </a:r>
                      <a:endParaRPr lang="fr-CA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1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691</a:t>
                      </a:r>
                      <a:endParaRPr lang="fr-CA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289</a:t>
                      </a:r>
                      <a:endParaRPr lang="fr-CA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1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131</a:t>
                      </a:r>
                      <a:endParaRPr lang="fr-CA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CA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4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1111</a:t>
                      </a:r>
                      <a:endParaRPr lang="fr-CA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CA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1300</a:t>
                      </a:r>
                      <a:endParaRPr lang="fr-CA" sz="14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372686"/>
                  </a:ext>
                </a:extLst>
              </a:tr>
              <a:tr h="2033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Citoyens</a:t>
                      </a:r>
                      <a:endParaRPr lang="fr-CA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1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330</a:t>
                      </a:r>
                      <a:endParaRPr lang="fr-CA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1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64</a:t>
                      </a:r>
                      <a:endParaRPr lang="fr-CA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1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148</a:t>
                      </a:r>
                      <a:endParaRPr lang="fr-CA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CA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4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542</a:t>
                      </a:r>
                      <a:endParaRPr lang="fr-CA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CA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1000</a:t>
                      </a:r>
                      <a:endParaRPr lang="fr-CA" sz="14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755290"/>
                  </a:ext>
                </a:extLst>
              </a:tr>
              <a:tr h="2033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CR-04 (ÉE)</a:t>
                      </a:r>
                      <a:endParaRPr lang="fr-CA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1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22</a:t>
                      </a:r>
                      <a:endParaRPr lang="fr-CA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1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30</a:t>
                      </a:r>
                      <a:endParaRPr lang="fr-CA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1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</a:t>
                      </a:r>
                      <a:endParaRPr lang="fr-CA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CA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4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55</a:t>
                      </a:r>
                      <a:endParaRPr lang="fr-CA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CA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250</a:t>
                      </a:r>
                      <a:endParaRPr lang="fr-CA" sz="14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519209"/>
                  </a:ext>
                </a:extLst>
              </a:tr>
              <a:tr h="290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CR-04 (non-ÉE)</a:t>
                      </a:r>
                      <a:endParaRPr lang="fr-CA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1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57</a:t>
                      </a:r>
                      <a:endParaRPr lang="fr-CA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1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45</a:t>
                      </a:r>
                      <a:endParaRPr lang="fr-CA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1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fr-CA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CA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103</a:t>
                      </a:r>
                      <a:endParaRPr lang="fr-CA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CA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050516"/>
                  </a:ext>
                </a:extLst>
              </a:tr>
              <a:tr h="290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PM-01 qualifiés TP</a:t>
                      </a:r>
                      <a:endParaRPr lang="fr-CA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CA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CA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CA" sz="12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200" b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</a:t>
                      </a:r>
                      <a:endParaRPr lang="fr-CA" sz="12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</a:t>
                      </a:r>
                      <a:endParaRPr lang="fr-CA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fr-CA" sz="1400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020392"/>
                  </a:ext>
                </a:extLst>
              </a:tr>
              <a:tr h="2033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fr-CA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1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fr-CA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1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fr-CA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fr-CA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CA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1821</a:t>
                      </a:r>
                      <a:endParaRPr lang="fr-CA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CA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2250</a:t>
                      </a:r>
                      <a:endParaRPr lang="fr-CA" sz="14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1460243"/>
                  </a:ext>
                </a:extLst>
              </a:tr>
            </a:tbl>
          </a:graphicData>
        </a:graphic>
      </p:graphicFrame>
      <p:sp>
        <p:nvSpPr>
          <p:cNvPr id="5" name="Rectangular Callout 4"/>
          <p:cNvSpPr/>
          <p:nvPr/>
        </p:nvSpPr>
        <p:spPr>
          <a:xfrm>
            <a:off x="7292744" y="4032045"/>
            <a:ext cx="1327868" cy="1025718"/>
          </a:xfrm>
          <a:prstGeom prst="wedgeRectCallout">
            <a:avLst>
              <a:gd name="adj1" fmla="val -56761"/>
              <a:gd name="adj2" fmla="val 198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100" dirty="0" smtClean="0"/>
              <a:t>MAJ 31 mars : PM-01 qualifiés seulement intéressés par du temps partiel</a:t>
            </a:r>
            <a:endParaRPr lang="fr-CA" sz="1100" dirty="0"/>
          </a:p>
        </p:txBody>
      </p:sp>
    </p:spTree>
    <p:extLst>
      <p:ext uri="{BB962C8B-B14F-4D97-AF65-F5344CB8AC3E}">
        <p14:creationId xmlns:p14="http://schemas.microsoft.com/office/powerpoint/2010/main" val="1325656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Points de </a:t>
            </a:r>
            <a:r>
              <a:rPr lang="en-US" dirty="0" err="1" smtClean="0"/>
              <a:t>présentation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062" y="1600200"/>
            <a:ext cx="8124738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Le </a:t>
            </a:r>
            <a:r>
              <a:rPr lang="en-US" sz="2000" dirty="0" err="1" smtClean="0"/>
              <a:t>besoin</a:t>
            </a:r>
            <a:endParaRPr lang="en-US" sz="2000" dirty="0" smtClean="0"/>
          </a:p>
          <a:p>
            <a:r>
              <a:rPr lang="en-US" sz="2000" dirty="0" smtClean="0"/>
              <a:t>Le </a:t>
            </a:r>
            <a:r>
              <a:rPr lang="en-US" sz="2000" dirty="0" err="1" smtClean="0"/>
              <a:t>mandat</a:t>
            </a:r>
            <a:endParaRPr lang="en-US" sz="2000" dirty="0" smtClean="0"/>
          </a:p>
          <a:p>
            <a:r>
              <a:rPr lang="en-US" sz="2000" dirty="0" err="1" smtClean="0"/>
              <a:t>Mobilisation</a:t>
            </a:r>
            <a:r>
              <a:rPr lang="en-US" sz="2000" dirty="0" smtClean="0"/>
              <a:t> des </a:t>
            </a:r>
            <a:r>
              <a:rPr lang="en-US" sz="2000" dirty="0" err="1" smtClean="0"/>
              <a:t>partenanires</a:t>
            </a:r>
            <a:endParaRPr lang="en-US" sz="2000" dirty="0" smtClean="0"/>
          </a:p>
          <a:p>
            <a:r>
              <a:rPr lang="en-US" sz="2000" dirty="0" smtClean="0"/>
              <a:t>L’ECM (4 </a:t>
            </a:r>
            <a:r>
              <a:rPr lang="en-US" sz="2000" dirty="0" err="1" smtClean="0"/>
              <a:t>compétences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Stratégie de </a:t>
            </a:r>
            <a:r>
              <a:rPr lang="en-US" sz="2000" dirty="0" err="1" smtClean="0"/>
              <a:t>rayonnement</a:t>
            </a:r>
            <a:endParaRPr lang="en-US" sz="2000" dirty="0" smtClean="0"/>
          </a:p>
          <a:p>
            <a:r>
              <a:rPr lang="en-US" sz="2000" dirty="0" smtClean="0"/>
              <a:t>Stratégie </a:t>
            </a:r>
            <a:r>
              <a:rPr lang="en-US" sz="2000" dirty="0" err="1" smtClean="0"/>
              <a:t>d’évaluation</a:t>
            </a:r>
            <a:r>
              <a:rPr lang="en-US" sz="2000" dirty="0" smtClean="0"/>
              <a:t> </a:t>
            </a:r>
            <a:r>
              <a:rPr lang="en-US" sz="2000" dirty="0" err="1" smtClean="0"/>
              <a:t>entièrement</a:t>
            </a:r>
            <a:r>
              <a:rPr lang="en-US" sz="2000" dirty="0" smtClean="0"/>
              <a:t> </a:t>
            </a:r>
            <a:r>
              <a:rPr lang="en-US" sz="2000" dirty="0" err="1" smtClean="0"/>
              <a:t>numérique</a:t>
            </a:r>
            <a:endParaRPr lang="en-US" sz="2000" dirty="0"/>
          </a:p>
          <a:p>
            <a:r>
              <a:rPr lang="en-US" sz="2000" dirty="0" err="1" smtClean="0"/>
              <a:t>Alignement</a:t>
            </a:r>
            <a:r>
              <a:rPr lang="en-US" sz="2000" dirty="0" smtClean="0"/>
              <a:t> des </a:t>
            </a:r>
            <a:r>
              <a:rPr lang="en-US" sz="2000" dirty="0" err="1" smtClean="0"/>
              <a:t>processus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</a:t>
            </a:r>
            <a:r>
              <a:rPr lang="en-US" sz="2000" dirty="0" err="1" smtClean="0"/>
              <a:t>cours</a:t>
            </a:r>
            <a:endParaRPr lang="en-US" sz="2000" dirty="0" smtClean="0"/>
          </a:p>
          <a:p>
            <a:r>
              <a:rPr lang="en-US" sz="2000" dirty="0" smtClean="0"/>
              <a:t>Stratégie </a:t>
            </a:r>
            <a:r>
              <a:rPr lang="en-US" sz="2000" dirty="0" err="1" smtClean="0"/>
              <a:t>d’intégration</a:t>
            </a:r>
            <a:r>
              <a:rPr lang="en-US" sz="2000" dirty="0" smtClean="0"/>
              <a:t> des </a:t>
            </a:r>
            <a:r>
              <a:rPr lang="en-US" sz="2000" dirty="0" err="1" smtClean="0"/>
              <a:t>personnes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situation de handicap et </a:t>
            </a:r>
            <a:r>
              <a:rPr lang="en-US" sz="2000" dirty="0" err="1" smtClean="0"/>
              <a:t>Autchtones</a:t>
            </a:r>
            <a:endParaRPr lang="en-US" sz="2000" dirty="0" smtClean="0"/>
          </a:p>
          <a:p>
            <a:r>
              <a:rPr lang="en-US" sz="2000" dirty="0" smtClean="0"/>
              <a:t>La </a:t>
            </a:r>
            <a:r>
              <a:rPr lang="en-US" sz="2000" dirty="0" err="1" smtClean="0"/>
              <a:t>séquence</a:t>
            </a:r>
            <a:r>
              <a:rPr lang="en-US" sz="2000" dirty="0" smtClean="0"/>
              <a:t> des </a:t>
            </a:r>
            <a:r>
              <a:rPr lang="en-US" sz="2000" dirty="0" err="1" smtClean="0"/>
              <a:t>événements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Quelques</a:t>
            </a:r>
            <a:r>
              <a:rPr lang="en-US" sz="2000" dirty="0" smtClean="0"/>
              <a:t> </a:t>
            </a:r>
            <a:r>
              <a:rPr lang="en-US" sz="2000" dirty="0" err="1" smtClean="0"/>
              <a:t>statitistiques</a:t>
            </a:r>
            <a:r>
              <a:rPr lang="en-US" sz="2000" dirty="0" smtClean="0"/>
              <a:t> et </a:t>
            </a:r>
            <a:r>
              <a:rPr lang="en-US" sz="2000" dirty="0" err="1" smtClean="0"/>
              <a:t>résultats</a:t>
            </a: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97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Contraintes dans les options possibles quant a </a:t>
            </a:r>
            <a:r>
              <a:rPr lang="fr-CA" dirty="0" smtClean="0"/>
              <a:t>l’approche</a:t>
            </a:r>
            <a:endParaRPr lang="fr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867949"/>
            <a:ext cx="8229600" cy="437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fr-CA" sz="2400" dirty="0" smtClean="0"/>
              <a:t> </a:t>
            </a:r>
          </a:p>
          <a:p>
            <a:pPr marL="57150" indent="0">
              <a:buFont typeface="Arial"/>
              <a:buNone/>
            </a:pPr>
            <a:endParaRPr lang="fr-CA" sz="1700" dirty="0" smtClean="0"/>
          </a:p>
          <a:p>
            <a:pPr marL="0" indent="0">
              <a:buFont typeface="Arial"/>
              <a:buNone/>
            </a:pPr>
            <a:endParaRPr lang="fr-CA" sz="6400" dirty="0" smtClean="0"/>
          </a:p>
          <a:p>
            <a:pPr marL="0" indent="0">
              <a:buFont typeface="Arial"/>
              <a:buNone/>
            </a:pPr>
            <a:endParaRPr lang="fr-CA" sz="6400" dirty="0" smtClean="0"/>
          </a:p>
          <a:p>
            <a:pPr marL="0" indent="0">
              <a:buFont typeface="Arial"/>
              <a:buNone/>
            </a:pPr>
            <a:endParaRPr lang="fr-CA" sz="6400" dirty="0" smtClean="0"/>
          </a:p>
          <a:p>
            <a:pPr marL="0" indent="0">
              <a:buFont typeface="Arial"/>
              <a:buNone/>
            </a:pPr>
            <a:endParaRPr lang="fr-CA" sz="6400" dirty="0" smtClean="0"/>
          </a:p>
          <a:p>
            <a:pPr marL="0" indent="0">
              <a:buFont typeface="Arial"/>
              <a:buNone/>
            </a:pPr>
            <a:endParaRPr lang="fr-CA" sz="6400" dirty="0" smtClean="0"/>
          </a:p>
          <a:p>
            <a:pPr marL="0" indent="0">
              <a:buFont typeface="Arial"/>
              <a:buNone/>
            </a:pPr>
            <a:endParaRPr lang="fr-CA" sz="4500" dirty="0" smtClean="0"/>
          </a:p>
          <a:p>
            <a:pPr marL="0" indent="0">
              <a:buFont typeface="Arial"/>
              <a:buNone/>
            </a:pPr>
            <a:endParaRPr lang="fr-CA" dirty="0" smtClean="0"/>
          </a:p>
          <a:p>
            <a:pPr marL="0" indent="0">
              <a:buFont typeface="Arial"/>
              <a:buNone/>
            </a:pPr>
            <a:endParaRPr lang="fr-CA" dirty="0" smtClean="0"/>
          </a:p>
          <a:p>
            <a:pPr marL="0" indent="0">
              <a:buFont typeface="Arial"/>
              <a:buNone/>
            </a:pPr>
            <a:endParaRPr lang="fr-CA" sz="4400" dirty="0" smtClean="0"/>
          </a:p>
          <a:p>
            <a:pPr marL="0" indent="0">
              <a:buFont typeface="Arial"/>
              <a:buNone/>
            </a:pPr>
            <a:endParaRPr lang="fr-CA" sz="4400" dirty="0" smtClean="0"/>
          </a:p>
          <a:p>
            <a:pPr marL="0" indent="0">
              <a:buFont typeface="Arial"/>
              <a:buNone/>
            </a:pPr>
            <a:endParaRPr lang="fr-CA" sz="1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08638"/>
            <a:ext cx="8077200" cy="4588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000" dirty="0" smtClean="0"/>
              <a:t>Capacité de faire des tests de la CFP a même le processus sans devoir revalider une compétence par la suite</a:t>
            </a:r>
          </a:p>
          <a:p>
            <a:endParaRPr lang="fr-CA" sz="2000" dirty="0" smtClean="0"/>
          </a:p>
          <a:p>
            <a:r>
              <a:rPr lang="fr-CA" sz="2000" dirty="0" smtClean="0"/>
              <a:t>Potentiel d’utiliser des tests de personnalité et de recevoir l’approbation en temps opportun </a:t>
            </a:r>
          </a:p>
          <a:p>
            <a:endParaRPr lang="fr-CA" sz="2000" dirty="0" smtClean="0"/>
          </a:p>
          <a:p>
            <a:r>
              <a:rPr lang="fr-CA" sz="2000" dirty="0" smtClean="0"/>
              <a:t>Fonctionnalités de PSRS en ce qui a trait au tri des questions vu la taille</a:t>
            </a:r>
          </a:p>
          <a:p>
            <a:endParaRPr lang="fr-CA" sz="2000" dirty="0" smtClean="0"/>
          </a:p>
          <a:p>
            <a:r>
              <a:rPr lang="fr-CA" sz="2000" dirty="0" smtClean="0"/>
              <a:t>Potentiel de poursuivre des exclusions a la zone de sélection nationale à l’avenir </a:t>
            </a:r>
            <a:endParaRPr lang="fr-CA" sz="1700" dirty="0" smtClean="0"/>
          </a:p>
          <a:p>
            <a:pPr marL="0" indent="0">
              <a:buFont typeface="Arial"/>
              <a:buNone/>
            </a:pPr>
            <a:endParaRPr lang="fr-CA" sz="6400" dirty="0" smtClean="0"/>
          </a:p>
          <a:p>
            <a:pPr marL="0" indent="0">
              <a:buFont typeface="Arial"/>
              <a:buNone/>
            </a:pPr>
            <a:endParaRPr lang="fr-CA" sz="6400" dirty="0" smtClean="0"/>
          </a:p>
          <a:p>
            <a:pPr marL="0" indent="0">
              <a:buFont typeface="Arial"/>
              <a:buNone/>
            </a:pPr>
            <a:endParaRPr lang="fr-CA" sz="6400" dirty="0" smtClean="0"/>
          </a:p>
          <a:p>
            <a:pPr marL="0" indent="0">
              <a:buFont typeface="Arial"/>
              <a:buNone/>
            </a:pPr>
            <a:endParaRPr lang="fr-CA" sz="6400" dirty="0" smtClean="0"/>
          </a:p>
          <a:p>
            <a:pPr marL="0" indent="0">
              <a:buFont typeface="Arial"/>
              <a:buNone/>
            </a:pPr>
            <a:endParaRPr lang="fr-CA" sz="6400" dirty="0" smtClean="0"/>
          </a:p>
          <a:p>
            <a:pPr marL="0" indent="0">
              <a:buFont typeface="Arial"/>
              <a:buNone/>
            </a:pPr>
            <a:endParaRPr lang="fr-CA" sz="6400" dirty="0" smtClean="0"/>
          </a:p>
          <a:p>
            <a:pPr marL="0" indent="0">
              <a:buFont typeface="Arial"/>
              <a:buNone/>
            </a:pPr>
            <a:endParaRPr lang="fr-CA" sz="4500" dirty="0" smtClean="0"/>
          </a:p>
          <a:p>
            <a:pPr marL="0" indent="0">
              <a:buFont typeface="Arial"/>
              <a:buNone/>
            </a:pPr>
            <a:endParaRPr lang="fr-CA" dirty="0" smtClean="0"/>
          </a:p>
          <a:p>
            <a:pPr marL="0" indent="0">
              <a:buFont typeface="Arial"/>
              <a:buNone/>
            </a:pPr>
            <a:endParaRPr lang="fr-CA" dirty="0" smtClean="0"/>
          </a:p>
          <a:p>
            <a:pPr marL="0" indent="0">
              <a:buFont typeface="Arial"/>
              <a:buNone/>
            </a:pPr>
            <a:endParaRPr lang="fr-CA" sz="4400" dirty="0" smtClean="0"/>
          </a:p>
          <a:p>
            <a:pPr marL="0" indent="0">
              <a:buFont typeface="Arial"/>
              <a:buNone/>
            </a:pPr>
            <a:endParaRPr lang="fr-CA" sz="4400" dirty="0" smtClean="0"/>
          </a:p>
          <a:p>
            <a:pPr marL="0" indent="0">
              <a:buFont typeface="Arial"/>
              <a:buNone/>
            </a:pPr>
            <a:endParaRPr lang="fr-CA" sz="1400" dirty="0" smtClean="0"/>
          </a:p>
        </p:txBody>
      </p:sp>
    </p:spTree>
    <p:extLst>
      <p:ext uri="{BB962C8B-B14F-4D97-AF65-F5344CB8AC3E}">
        <p14:creationId xmlns:p14="http://schemas.microsoft.com/office/powerpoint/2010/main" val="820742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besoin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061" y="1600200"/>
            <a:ext cx="8404729" cy="4525963"/>
          </a:xfrm>
        </p:spPr>
        <p:txBody>
          <a:bodyPr>
            <a:normAutofit/>
          </a:bodyPr>
          <a:lstStyle/>
          <a:p>
            <a:r>
              <a:rPr lang="fr-CA" sz="2400" dirty="0" smtClean="0"/>
              <a:t>Embaucher 1000 </a:t>
            </a:r>
            <a:r>
              <a:rPr lang="fr-CA" sz="2400" dirty="0"/>
              <a:t>nouvelles </a:t>
            </a:r>
            <a:r>
              <a:rPr lang="fr-CA" sz="2400" dirty="0" smtClean="0"/>
              <a:t>recrues au niveau des postes d’entrée au sein de notre région, qui </a:t>
            </a:r>
            <a:r>
              <a:rPr lang="fr-CA" sz="2400" dirty="0"/>
              <a:t>compte déjà 4 000 </a:t>
            </a:r>
            <a:r>
              <a:rPr lang="fr-CA" sz="2400" dirty="0" smtClean="0"/>
              <a:t>employés</a:t>
            </a:r>
            <a:r>
              <a:rPr lang="fr-CA" sz="2400" dirty="0"/>
              <a:t> </a:t>
            </a:r>
            <a:r>
              <a:rPr lang="fr-CA" sz="2400" dirty="0" smtClean="0"/>
              <a:t>et ce à compter de novembre et avant fin mars 2020.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53761" y="1562448"/>
            <a:ext cx="374149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527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mandat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062" y="1485900"/>
            <a:ext cx="8124738" cy="4525963"/>
          </a:xfrm>
        </p:spPr>
        <p:txBody>
          <a:bodyPr>
            <a:noAutofit/>
          </a:bodyPr>
          <a:lstStyle/>
          <a:p>
            <a:r>
              <a:rPr lang="fr-CA" sz="1400" dirty="0"/>
              <a:t>S</a:t>
            </a:r>
            <a:r>
              <a:rPr lang="fr-CA" sz="1400" dirty="0" smtClean="0"/>
              <a:t>outenir </a:t>
            </a:r>
            <a:r>
              <a:rPr lang="fr-CA" sz="1400" dirty="0"/>
              <a:t>l’effort régional de recrutement de personnel de niveau CR-04 et PM-01 à l’aide d’un processus externe générique </a:t>
            </a:r>
            <a:r>
              <a:rPr lang="fr-CA" sz="1400" dirty="0" smtClean="0"/>
              <a:t>simplifié et</a:t>
            </a:r>
            <a:r>
              <a:rPr lang="fr-CA" sz="1400" dirty="0" smtClean="0">
                <a:solidFill>
                  <a:srgbClr val="FF0000"/>
                </a:solidFill>
              </a:rPr>
              <a:t> </a:t>
            </a:r>
            <a:r>
              <a:rPr lang="fr-CA" sz="1400" dirty="0" smtClean="0"/>
              <a:t>axé sur les compétences.</a:t>
            </a:r>
            <a:endParaRPr lang="fr-CA" sz="1400" dirty="0"/>
          </a:p>
          <a:p>
            <a:r>
              <a:rPr lang="fr-CA" sz="1400" dirty="0" smtClean="0"/>
              <a:t>Réaliser </a:t>
            </a:r>
            <a:r>
              <a:rPr lang="fr-CA" sz="1400" dirty="0"/>
              <a:t>des gains d’efficacité dans les processus d’embauche – réduire le nombre de jours nécessaires à l’exécution d’un </a:t>
            </a:r>
            <a:r>
              <a:rPr lang="fr-CA" sz="1400" dirty="0" smtClean="0"/>
              <a:t>processus de </a:t>
            </a:r>
            <a:r>
              <a:rPr lang="fr-CA" sz="1400" dirty="0"/>
              <a:t>sélection (le faire passer de 100 jours, en moyenne, à </a:t>
            </a:r>
            <a:r>
              <a:rPr lang="fr-CA" sz="1400" dirty="0" smtClean="0"/>
              <a:t>40 jours ouvrables).</a:t>
            </a:r>
            <a:endParaRPr lang="fr-CA" sz="1400" dirty="0"/>
          </a:p>
          <a:p>
            <a:r>
              <a:rPr lang="fr-CA" sz="1400" dirty="0" smtClean="0"/>
              <a:t>Créer</a:t>
            </a:r>
            <a:r>
              <a:rPr lang="fr-CA" sz="1400" dirty="0"/>
              <a:t>, pour la dotation en personnel de premier échelon, un processus unique remplaçant les multiples processus en </a:t>
            </a:r>
            <a:r>
              <a:rPr lang="fr-CA" sz="1400" dirty="0" smtClean="0"/>
              <a:t>place (réduire </a:t>
            </a:r>
            <a:r>
              <a:rPr lang="fr-CA" sz="1400" dirty="0"/>
              <a:t>leur nombre de 50 à un seul).</a:t>
            </a:r>
          </a:p>
          <a:p>
            <a:r>
              <a:rPr lang="fr-CA" sz="1400" dirty="0" smtClean="0"/>
              <a:t>Prioriser </a:t>
            </a:r>
            <a:r>
              <a:rPr lang="fr-CA" sz="1400" dirty="0"/>
              <a:t>les embauches dans les groupes désignés à l’égard de l’Équité en emploi afin d’atteindre la représentativité </a:t>
            </a:r>
            <a:r>
              <a:rPr lang="fr-CA" sz="1400" dirty="0" smtClean="0"/>
              <a:t>en réduisant </a:t>
            </a:r>
            <a:r>
              <a:rPr lang="fr-CA" sz="1400" dirty="0"/>
              <a:t>les écarts existants.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08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Équipe</a:t>
            </a:r>
            <a:r>
              <a:rPr lang="en-US" sz="2800" dirty="0" smtClean="0"/>
              <a:t> de base &amp; </a:t>
            </a:r>
            <a:r>
              <a:rPr lang="en-US" sz="2800" dirty="0" err="1" smtClean="0"/>
              <a:t>Mobilisation</a:t>
            </a:r>
            <a:r>
              <a:rPr lang="en-US" sz="2800" dirty="0" smtClean="0"/>
              <a:t> des </a:t>
            </a:r>
            <a:r>
              <a:rPr lang="en-US" sz="2800" dirty="0" err="1" smtClean="0"/>
              <a:t>partenaires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062" y="1600200"/>
            <a:ext cx="8124738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Équipe</a:t>
            </a:r>
            <a:r>
              <a:rPr lang="en-US" dirty="0" smtClean="0"/>
              <a:t> de base</a:t>
            </a:r>
          </a:p>
          <a:p>
            <a:pPr lvl="1"/>
            <a:r>
              <a:rPr lang="en-US" sz="3200" dirty="0" smtClean="0"/>
              <a:t>1 </a:t>
            </a:r>
            <a:r>
              <a:rPr lang="en-US" sz="3200" dirty="0" err="1" smtClean="0"/>
              <a:t>directeur</a:t>
            </a:r>
            <a:endParaRPr lang="en-US" sz="3200" dirty="0" smtClean="0"/>
          </a:p>
          <a:p>
            <a:pPr lvl="1"/>
            <a:r>
              <a:rPr lang="en-US" sz="3200" dirty="0" smtClean="0"/>
              <a:t>1 </a:t>
            </a:r>
            <a:r>
              <a:rPr lang="en-US" sz="3200" dirty="0" err="1" smtClean="0"/>
              <a:t>adjointe</a:t>
            </a:r>
            <a:endParaRPr lang="en-US" sz="3200" dirty="0" smtClean="0"/>
          </a:p>
          <a:p>
            <a:pPr lvl="1"/>
            <a:r>
              <a:rPr lang="en-US" sz="3200" dirty="0" smtClean="0"/>
              <a:t>2 </a:t>
            </a:r>
            <a:r>
              <a:rPr lang="en-US" sz="3200" dirty="0" err="1" smtClean="0"/>
              <a:t>gestionnaires</a:t>
            </a:r>
            <a:r>
              <a:rPr lang="en-US" sz="3200" dirty="0" smtClean="0"/>
              <a:t> de </a:t>
            </a:r>
            <a:r>
              <a:rPr lang="en-US" sz="3200" dirty="0" err="1" smtClean="0"/>
              <a:t>projet</a:t>
            </a:r>
            <a:endParaRPr lang="en-US" sz="3200" dirty="0" smtClean="0"/>
          </a:p>
          <a:p>
            <a:pPr lvl="2"/>
            <a:r>
              <a:rPr lang="en-US" sz="2800" dirty="0" smtClean="0"/>
              <a:t>Stratégie de </a:t>
            </a:r>
            <a:r>
              <a:rPr lang="en-US" sz="2800" dirty="0" err="1"/>
              <a:t>r</a:t>
            </a:r>
            <a:r>
              <a:rPr lang="en-US" sz="2800" dirty="0" err="1" smtClean="0"/>
              <a:t>ayonnement</a:t>
            </a:r>
            <a:r>
              <a:rPr lang="en-US" sz="2800" dirty="0" smtClean="0"/>
              <a:t> : +17</a:t>
            </a:r>
          </a:p>
          <a:p>
            <a:pPr lvl="2"/>
            <a:r>
              <a:rPr lang="en-US" sz="2800" dirty="0" smtClean="0"/>
              <a:t>Sessions </a:t>
            </a:r>
            <a:r>
              <a:rPr lang="en-US" sz="2800" dirty="0" err="1" smtClean="0"/>
              <a:t>d’Identification</a:t>
            </a:r>
            <a:r>
              <a:rPr lang="en-US" sz="2800" dirty="0" smtClean="0"/>
              <a:t> : +10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err="1" smtClean="0"/>
              <a:t>Partrenaires</a:t>
            </a:r>
            <a:r>
              <a:rPr lang="en-US" dirty="0" smtClean="0"/>
              <a:t> : </a:t>
            </a:r>
          </a:p>
          <a:p>
            <a:r>
              <a:rPr lang="fr-CA" dirty="0"/>
              <a:t>Direction des services </a:t>
            </a:r>
            <a:r>
              <a:rPr lang="fr-CA" dirty="0" smtClean="0"/>
              <a:t>stratégiques de la région du Québec</a:t>
            </a:r>
            <a:endParaRPr lang="fr-CA" dirty="0"/>
          </a:p>
          <a:p>
            <a:pPr lvl="1"/>
            <a:r>
              <a:rPr lang="fr-CA" dirty="0" smtClean="0"/>
              <a:t>DPICS </a:t>
            </a:r>
            <a:r>
              <a:rPr lang="fr-CA" dirty="0"/>
              <a:t>(RH </a:t>
            </a:r>
            <a:r>
              <a:rPr lang="fr-CA" dirty="0" smtClean="0"/>
              <a:t>stratégiques/rapport)</a:t>
            </a:r>
            <a:endParaRPr lang="fr-CA" dirty="0"/>
          </a:p>
          <a:p>
            <a:pPr lvl="1"/>
            <a:r>
              <a:rPr lang="fr-CA" dirty="0" smtClean="0"/>
              <a:t>SGR </a:t>
            </a:r>
            <a:r>
              <a:rPr lang="fr-CA" dirty="0"/>
              <a:t>(support administratif)</a:t>
            </a:r>
          </a:p>
          <a:p>
            <a:pPr lvl="1"/>
            <a:r>
              <a:rPr lang="fr-CA" dirty="0" smtClean="0"/>
              <a:t>DCAM </a:t>
            </a:r>
            <a:r>
              <a:rPr lang="fr-CA" dirty="0"/>
              <a:t>(</a:t>
            </a:r>
            <a:r>
              <a:rPr lang="fr-CA" dirty="0" smtClean="0"/>
              <a:t>communications)</a:t>
            </a:r>
          </a:p>
          <a:p>
            <a:r>
              <a:rPr lang="fr-CA" dirty="0" smtClean="0"/>
              <a:t>DGSHR</a:t>
            </a:r>
            <a:endParaRPr lang="fr-CA" dirty="0"/>
          </a:p>
          <a:p>
            <a:pPr marL="857250" lvl="1" indent="-457200"/>
            <a:r>
              <a:rPr lang="fr-CA" dirty="0" smtClean="0"/>
              <a:t>Dotation</a:t>
            </a:r>
            <a:endParaRPr lang="fr-CA" dirty="0"/>
          </a:p>
          <a:p>
            <a:pPr marL="857250" lvl="1" indent="-457200"/>
            <a:r>
              <a:rPr lang="fr-CA" dirty="0" smtClean="0"/>
              <a:t>Classification</a:t>
            </a:r>
          </a:p>
          <a:p>
            <a:r>
              <a:rPr lang="fr-CA" dirty="0" smtClean="0"/>
              <a:t>Approvisionnement </a:t>
            </a:r>
            <a:r>
              <a:rPr lang="fr-CA" dirty="0"/>
              <a:t>(</a:t>
            </a:r>
            <a:r>
              <a:rPr lang="fr-CA" dirty="0" smtClean="0"/>
              <a:t>contrat)</a:t>
            </a:r>
          </a:p>
          <a:p>
            <a:r>
              <a:rPr lang="fr-CA" dirty="0" smtClean="0"/>
              <a:t>Commission </a:t>
            </a:r>
            <a:r>
              <a:rPr lang="fr-CA" dirty="0"/>
              <a:t>de la Fonction </a:t>
            </a:r>
            <a:r>
              <a:rPr lang="fr-CA" dirty="0" smtClean="0"/>
              <a:t>Publique</a:t>
            </a:r>
          </a:p>
          <a:p>
            <a:r>
              <a:rPr lang="fr-CA" dirty="0" smtClean="0"/>
              <a:t>Lignes </a:t>
            </a:r>
            <a:r>
              <a:rPr lang="fr-CA" dirty="0"/>
              <a:t>d’affaire via le comité </a:t>
            </a:r>
            <a:r>
              <a:rPr lang="fr-CA" dirty="0" err="1"/>
              <a:t>aviseur</a:t>
            </a:r>
            <a:r>
              <a:rPr lang="fr-CA" dirty="0"/>
              <a:t> du </a:t>
            </a:r>
            <a:r>
              <a:rPr lang="fr-CA" dirty="0" smtClean="0"/>
              <a:t>Centre régional de recrutement (CRR) </a:t>
            </a:r>
            <a:r>
              <a:rPr lang="fr-CA" dirty="0"/>
              <a:t>et </a:t>
            </a:r>
            <a:r>
              <a:rPr lang="fr-CA" dirty="0" smtClean="0"/>
              <a:t>le Comité régional des ressources humaines (CRRH)</a:t>
            </a:r>
            <a:endParaRPr lang="fr-CA" dirty="0"/>
          </a:p>
          <a:p>
            <a:endParaRPr lang="fr-CA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46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ECM (4 </a:t>
            </a:r>
            <a:r>
              <a:rPr lang="en-US" dirty="0" err="1" smtClean="0"/>
              <a:t>compétences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062" y="1600200"/>
            <a:ext cx="8124738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CA" sz="3400" dirty="0" smtClean="0"/>
              <a:t>Énoncé </a:t>
            </a:r>
            <a:r>
              <a:rPr lang="fr-CA" sz="3400" dirty="0"/>
              <a:t>simplifié, en langage clair, des critères de mérite des fonctions de CR-04 et </a:t>
            </a:r>
            <a:r>
              <a:rPr lang="fr-CA" sz="3400" dirty="0" smtClean="0"/>
              <a:t>PM-01.  </a:t>
            </a:r>
          </a:p>
          <a:p>
            <a:pPr marL="0" indent="0">
              <a:buNone/>
            </a:pPr>
            <a:endParaRPr lang="fr-CA" sz="2900" dirty="0" smtClean="0"/>
          </a:p>
          <a:p>
            <a:pPr marL="0" indent="0">
              <a:buNone/>
            </a:pPr>
            <a:r>
              <a:rPr lang="fr-CA" sz="3400" b="1" dirty="0" smtClean="0"/>
              <a:t>Quatre </a:t>
            </a:r>
            <a:r>
              <a:rPr lang="fr-CA" sz="3400" b="1" dirty="0"/>
              <a:t>compétences :</a:t>
            </a:r>
          </a:p>
          <a:p>
            <a:pPr marL="914400" lvl="1" indent="-514350">
              <a:buFont typeface="+mj-lt"/>
              <a:buAutoNum type="arabicPeriod"/>
            </a:pPr>
            <a:r>
              <a:rPr lang="fr-CA" sz="2900" dirty="0" smtClean="0"/>
              <a:t>Capacité </a:t>
            </a:r>
            <a:r>
              <a:rPr lang="fr-CA" sz="2900" dirty="0"/>
              <a:t>de raisonnement et </a:t>
            </a:r>
            <a:r>
              <a:rPr lang="fr-CA" sz="2900" dirty="0" smtClean="0"/>
              <a:t>d’analyse</a:t>
            </a:r>
          </a:p>
          <a:p>
            <a:pPr marL="914400" lvl="1" indent="-514350">
              <a:buFont typeface="+mj-lt"/>
              <a:buAutoNum type="arabicPeriod"/>
            </a:pPr>
            <a:r>
              <a:rPr lang="fr-CA" sz="2900" dirty="0" smtClean="0"/>
              <a:t>Attitude </a:t>
            </a:r>
            <a:r>
              <a:rPr lang="fr-CA" sz="2900" dirty="0"/>
              <a:t>axée sur le client </a:t>
            </a:r>
            <a:endParaRPr lang="fr-CA" sz="29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fr-CA" sz="2900" dirty="0" smtClean="0"/>
              <a:t>Être consciencieux</a:t>
            </a:r>
          </a:p>
          <a:p>
            <a:pPr marL="914400" lvl="1" indent="-514350">
              <a:buFont typeface="+mj-lt"/>
              <a:buAutoNum type="arabicPeriod"/>
            </a:pPr>
            <a:r>
              <a:rPr lang="fr-CA" sz="2900" dirty="0" smtClean="0"/>
              <a:t>Capacité d’adaptation</a:t>
            </a:r>
          </a:p>
          <a:p>
            <a:pPr marL="400050" lvl="1" indent="0">
              <a:buNone/>
            </a:pPr>
            <a:endParaRPr lang="fr-CA" sz="2900" dirty="0"/>
          </a:p>
          <a:p>
            <a:pPr marL="0" indent="0">
              <a:buNone/>
            </a:pPr>
            <a:r>
              <a:rPr lang="fr-CA" sz="3400" dirty="0" smtClean="0"/>
              <a:t>25% des embauches pour l’Équité en emploi</a:t>
            </a:r>
          </a:p>
          <a:p>
            <a:pPr lvl="1"/>
            <a:r>
              <a:rPr lang="fr-CA" sz="3200" dirty="0"/>
              <a:t>Gestion des EE a part pour ne pas retarder les processus et référés en </a:t>
            </a:r>
            <a:r>
              <a:rPr lang="fr-CA" sz="3200" dirty="0" smtClean="0"/>
              <a:t>premier</a:t>
            </a:r>
            <a:endParaRPr lang="fr-CA" sz="3000" dirty="0" smtClean="0"/>
          </a:p>
          <a:p>
            <a:pPr marL="0" indent="0">
              <a:buNone/>
            </a:pPr>
            <a:endParaRPr lang="fr-CA" sz="2900" dirty="0" smtClean="0"/>
          </a:p>
          <a:p>
            <a:pPr marL="0" indent="0">
              <a:buNone/>
            </a:pPr>
            <a:r>
              <a:rPr lang="fr-CA" sz="2900" i="1" dirty="0" smtClean="0"/>
              <a:t>Right fit est complété par le gestionnaire d’embauche</a:t>
            </a:r>
          </a:p>
          <a:p>
            <a:pPr marL="0" indent="0">
              <a:buNone/>
            </a:pPr>
            <a:endParaRPr lang="fr-CA" sz="2900" dirty="0"/>
          </a:p>
          <a:p>
            <a:pPr marL="0" indent="0">
              <a:buNone/>
            </a:pPr>
            <a:r>
              <a:rPr lang="fr-CA" sz="2900" dirty="0">
                <a:hlinkClick r:id="rId2"/>
              </a:rPr>
              <a:t>Une carrière au service des Canadien(ne)s / Des opportunités de niveau d’entrée partout au Québec (cfp-psc.gc.ca</a:t>
            </a:r>
            <a:r>
              <a:rPr lang="fr-CA" sz="2900" dirty="0" smtClean="0">
                <a:hlinkClick r:id="rId2"/>
              </a:rPr>
              <a:t>)</a:t>
            </a:r>
            <a:endParaRPr lang="fr-CA" sz="2900" dirty="0" smtClean="0"/>
          </a:p>
          <a:p>
            <a:pPr marL="0" indent="0">
              <a:buNone/>
            </a:pPr>
            <a:endParaRPr lang="fr-CA" sz="2900" dirty="0"/>
          </a:p>
          <a:p>
            <a:pPr marL="0" indent="0">
              <a:buNone/>
            </a:pPr>
            <a:r>
              <a:rPr lang="fr-CA" sz="2900" dirty="0" smtClean="0"/>
              <a:t>Note : normalement les processus </a:t>
            </a:r>
            <a:r>
              <a:rPr lang="fr-CA" sz="2900" dirty="0"/>
              <a:t>ont plusieurs étapes (entrevue, examens maison, </a:t>
            </a:r>
            <a:r>
              <a:rPr lang="fr-CA" sz="2900" dirty="0" smtClean="0"/>
              <a:t>références</a:t>
            </a:r>
            <a:r>
              <a:rPr lang="fr-CA" sz="2900" dirty="0"/>
              <a:t>) et </a:t>
            </a:r>
            <a:r>
              <a:rPr lang="fr-CA" sz="2900" dirty="0" smtClean="0"/>
              <a:t>au moins deux </a:t>
            </a:r>
            <a:r>
              <a:rPr lang="fr-CA" sz="2900" dirty="0"/>
              <a:t>fois plus de </a:t>
            </a:r>
            <a:r>
              <a:rPr lang="fr-CA" sz="2900" dirty="0" smtClean="0"/>
              <a:t>critères à </a:t>
            </a:r>
            <a:r>
              <a:rPr lang="fr-CA" sz="2900" dirty="0"/>
              <a:t>évaluer</a:t>
            </a:r>
          </a:p>
          <a:p>
            <a:pPr marL="0" indent="0">
              <a:buNone/>
            </a:pPr>
            <a:endParaRPr lang="en-US" sz="2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1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Stratégie de </a:t>
            </a:r>
            <a:r>
              <a:rPr lang="en-US" dirty="0" err="1" smtClean="0"/>
              <a:t>rayonnement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062" y="1600200"/>
            <a:ext cx="812473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000" dirty="0" smtClean="0"/>
              <a:t>Vaste campagne dans les médias sociaux (Facebook, LinkedIn, Twitter, etc.)</a:t>
            </a:r>
          </a:p>
          <a:p>
            <a:pPr marL="0" indent="0">
              <a:buNone/>
            </a:pPr>
            <a:endParaRPr lang="fr-CA" sz="2000" dirty="0" smtClean="0"/>
          </a:p>
          <a:p>
            <a:pPr marL="0" indent="0">
              <a:buNone/>
            </a:pPr>
            <a:r>
              <a:rPr lang="fr-CA" sz="2000" dirty="0" smtClean="0"/>
              <a:t>650 organismes contactés :</a:t>
            </a:r>
          </a:p>
          <a:p>
            <a:pPr lvl="1"/>
            <a:r>
              <a:rPr lang="fr-CA" sz="1600" dirty="0" smtClean="0"/>
              <a:t>Personnes en situation de handicap;</a:t>
            </a:r>
          </a:p>
          <a:p>
            <a:pPr lvl="1"/>
            <a:r>
              <a:rPr lang="fr-CA" sz="1600" dirty="0" smtClean="0"/>
              <a:t>Autochtones;</a:t>
            </a:r>
          </a:p>
          <a:p>
            <a:pPr lvl="1"/>
            <a:r>
              <a:rPr lang="fr-CA" sz="1600" dirty="0" smtClean="0"/>
              <a:t>Cégeps et universités;</a:t>
            </a:r>
          </a:p>
          <a:p>
            <a:pPr lvl="1"/>
            <a:r>
              <a:rPr lang="fr-CA" sz="1600" dirty="0" smtClean="0"/>
              <a:t>Aide à l’emploi.</a:t>
            </a:r>
          </a:p>
          <a:p>
            <a:pPr lvl="1"/>
            <a:endParaRPr lang="fr-CA" sz="1600" dirty="0" smtClean="0"/>
          </a:p>
          <a:p>
            <a:pPr marL="0" indent="0">
              <a:buNone/>
            </a:pPr>
            <a:r>
              <a:rPr lang="fr-CA" sz="2000" dirty="0" smtClean="0"/>
              <a:t>17 employés mobilisés pendant les 4 premiers jours de l’affichage.</a:t>
            </a:r>
          </a:p>
          <a:p>
            <a:pPr lvl="1"/>
            <a:r>
              <a:rPr lang="fr-CA" sz="1600" dirty="0" smtClean="0"/>
              <a:t>2 personnes dédiées exclusivement aux contacts avec les organismes œuvrant auprès des personnes en situation de handicap et des Autochtones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67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Stratégie de </a:t>
            </a:r>
            <a:r>
              <a:rPr lang="en-US" dirty="0" err="1" smtClean="0"/>
              <a:t>rayonnement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8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53761" y="1562448"/>
            <a:ext cx="374149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00" y="1522500"/>
            <a:ext cx="7364138" cy="4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8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Stratégie de </a:t>
            </a:r>
            <a:r>
              <a:rPr lang="en-US" dirty="0" err="1" smtClean="0"/>
              <a:t>rayonnement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53761" y="1562448"/>
            <a:ext cx="374149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009225"/>
              </p:ext>
            </p:extLst>
          </p:nvPr>
        </p:nvGraphicFramePr>
        <p:xfrm>
          <a:off x="2761987" y="1395505"/>
          <a:ext cx="3620025" cy="4684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Acrobat Document" r:id="rId3" imgW="2914254" imgH="3771477" progId="AcroExch.Document.DC">
                  <p:embed/>
                </p:oleObj>
              </mc:Choice>
              <mc:Fallback>
                <p:oleObj name="Acrobat Document" r:id="rId3" imgW="2914254" imgH="377147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61987" y="1395505"/>
                        <a:ext cx="3620025" cy="46847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4689932"/>
      </p:ext>
    </p:extLst>
  </p:cSld>
  <p:clrMapOvr>
    <a:masterClrMapping/>
  </p:clrMapOvr>
</p:sld>
</file>

<file path=ppt/theme/theme1.xml><?xml version="1.0" encoding="utf-8"?>
<a:theme xmlns:a="http://schemas.openxmlformats.org/drawingml/2006/main" name="PPT_ServCan_Final_01">
  <a:themeElements>
    <a:clrScheme name="ESDC_Primary">
      <a:dk1>
        <a:srgbClr val="000000"/>
      </a:dk1>
      <a:lt1>
        <a:sysClr val="window" lastClr="FFFFFF"/>
      </a:lt1>
      <a:dk2>
        <a:srgbClr val="1F497D"/>
      </a:dk2>
      <a:lt2>
        <a:srgbClr val="9EB8C1"/>
      </a:lt2>
      <a:accent1>
        <a:srgbClr val="62B95F"/>
      </a:accent1>
      <a:accent2>
        <a:srgbClr val="E53D51"/>
      </a:accent2>
      <a:accent3>
        <a:srgbClr val="00ADBA"/>
      </a:accent3>
      <a:accent4>
        <a:srgbClr val="FF8D6B"/>
      </a:accent4>
      <a:accent5>
        <a:srgbClr val="5E459C"/>
      </a:accent5>
      <a:accent6>
        <a:srgbClr val="8E469B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SS-PRES-20201002-CRR-Presentation-directions-generales-V01" id="{8F995C50-FECB-46E8-A20F-A83CFF8A5A70}" vid="{0D610DC0-133E-4276-A351-D0C8512E6A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_ClpServices xmlns="4f810ac0-7940-4b47-8510-ccc18747f341" xsi:nil="true"/>
    <TxtMotClef xmlns="4f810ac0-7940-4b47-8510-ccc18747f341" xsi:nil="true"/>
    <NbDuree xmlns="4f810ac0-7940-4b47-8510-ccc18747f341">12</NbDuree>
    <NbVersion xmlns="4f810ac0-7940-4b47-8510-ccc18747f341" xsi:nil="true"/>
    <ClpServices xmlns="4f810ac0-7940-4b47-8510-ccc18747f341"/>
    <IconOverlay xmlns="http://schemas.microsoft.com/sharepoint/v4" xsi:nil="true"/>
    <ChkNouveauEmp xmlns="4f810ac0-7940-4b47-8510-ccc18747f341">false</ChkNouveauEmp>
    <ChkTraitementInitial xmlns="4f810ac0-7940-4b47-8510-ccc18747f341">false</ChkTraitementInitial>
    <TxtResumeE xmlns="4f810ac0-7940-4b47-8510-ccc18747f341"/>
    <ChLocationEmplacement xmlns="4f810ac0-7940-4b47-8510-ccc18747f341">Client Library / Bibliothèque client</ChLocationEmplacement>
    <TxtResumeF xmlns="4f810ac0-7940-4b47-8510-ccc18747f341"/>
    <PgResponsibleResponsable xmlns="aeabe285-28c2-4b4a-a8cd-631679229c94">
      <UserInfo>
        <DisplayName>Ke, Jun J [NC]</DisplayName>
        <AccountId>126</AccountId>
        <AccountType/>
      </UserInfo>
    </PgResponsibleResponsabl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ontTruc" ma:contentTypeID="0x0101004B9DE00CD6BF494E8621095E7F111E35004F74A9B650681B41AF60680931644FF8" ma:contentTypeVersion="38" ma:contentTypeDescription="ContTrucD" ma:contentTypeScope="" ma:versionID="06d894131a5b51e5018a3d3b80897f3d">
  <xsd:schema xmlns:xsd="http://www.w3.org/2001/XMLSchema" xmlns:xs="http://www.w3.org/2001/XMLSchema" xmlns:p="http://schemas.microsoft.com/office/2006/metadata/properties" xmlns:ns1="http://schemas.microsoft.com/sharepoint/v3" xmlns:ns2="4f810ac0-7940-4b47-8510-ccc18747f341" xmlns:ns3="aeabe285-28c2-4b4a-a8cd-631679229c94" xmlns:ns4="http://schemas.microsoft.com/sharepoint/v4" targetNamespace="http://schemas.microsoft.com/office/2006/metadata/properties" ma:root="true" ma:fieldsID="457b7fe014ac0dad4a48e1791a399ad9" ns1:_="" ns2:_="" ns3:_="" ns4:_="">
    <xsd:import namespace="http://schemas.microsoft.com/sharepoint/v3"/>
    <xsd:import namespace="4f810ac0-7940-4b47-8510-ccc18747f341"/>
    <xsd:import namespace="aeabe285-28c2-4b4a-a8cd-631679229c94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ClpServices"/>
                <xsd:element ref="ns3:PgResponsibleResponsable" minOccurs="0"/>
                <xsd:element ref="ns2:TxtResumeE"/>
                <xsd:element ref="ns2:TxtResumeF"/>
                <xsd:element ref="ns2:TxtMotClef" minOccurs="0"/>
                <xsd:element ref="ns2:NbDuree"/>
                <xsd:element ref="ns2:ChkNouveauEmp" minOccurs="0"/>
                <xsd:element ref="ns2:ChLocationEmplacement"/>
                <xsd:element ref="ns2:C_ClpServices" minOccurs="0"/>
                <xsd:element ref="ns2:ChkTraitementInitial" minOccurs="0"/>
                <xsd:element ref="ns2:NbVersion" minOccurs="0"/>
                <xsd:element ref="ns4:IconOverlay" minOccurs="0"/>
                <xsd:element ref="ns1:_vti_ItemDeclaredRecord" minOccurs="0"/>
                <xsd:element ref="ns1:_vti_ItemHoldRecordStatus" minOccurs="0"/>
                <xsd:element ref="ns1:_dlc_ExpireDateSaved" minOccurs="0"/>
                <xsd:element ref="ns1:_dlc_ExpireDate" minOccurs="0"/>
                <xsd:element ref="ns1:_dlc_Exemp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22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23" nillable="true" ma:displayName="Hold and Record Status" ma:decimals="0" ma:hidden="true" ma:internalName="_vti_ItemHoldRecordStatus" ma:readOnly="true">
      <xsd:simpleType>
        <xsd:restriction base="dms:Unknown"/>
      </xsd:simpleType>
    </xsd:element>
    <xsd:element name="_dlc_ExpireDateSaved" ma:index="24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5" nillable="true" ma:displayName="Expiration Date" ma:hidden="true" ma:internalName="_dlc_ExpireDate" ma:readOnly="true">
      <xsd:simpleType>
        <xsd:restriction base="dms:DateTime"/>
      </xsd:simpleType>
    </xsd:element>
    <xsd:element name="_dlc_Exempt" ma:index="26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10ac0-7940-4b47-8510-ccc18747f341" elementFormDefault="qualified">
    <xsd:import namespace="http://schemas.microsoft.com/office/2006/documentManagement/types"/>
    <xsd:import namespace="http://schemas.microsoft.com/office/infopath/2007/PartnerControls"/>
    <xsd:element name="ClpServices" ma:index="2" ma:displayName="ClpServices" ma:description="ClpServicesD" ma:list="{34A2CCC2-8655-4786-B8EE-4A9DDB8FA9D0}" ma:internalName="ClpServices" ma:showField="Title" ma:web="aeabe285-28c2-4b4a-a8cd-631679229c94">
      <xsd:simpleType>
        <xsd:restriction base="dms:Lookup"/>
      </xsd:simpleType>
    </xsd:element>
    <xsd:element name="TxtResumeE" ma:index="4" ma:displayName="TxtResumeE" ma:description="TxtResumeED" ma:internalName="TxtResumeE">
      <xsd:simpleType>
        <xsd:restriction base="dms:Text">
          <xsd:maxLength value="150"/>
        </xsd:restriction>
      </xsd:simpleType>
    </xsd:element>
    <xsd:element name="TxtResumeF" ma:index="5" ma:displayName="TxtResumeF" ma:description="TxtResumeFD" ma:internalName="TxtResumeF">
      <xsd:simpleType>
        <xsd:restriction base="dms:Text">
          <xsd:maxLength value="150"/>
        </xsd:restriction>
      </xsd:simpleType>
    </xsd:element>
    <xsd:element name="TxtMotClef" ma:index="6" nillable="true" ma:displayName="TxtMotClef" ma:description="TxtMotClefD" ma:internalName="TxtMotClef">
      <xsd:simpleType>
        <xsd:restriction base="dms:Text">
          <xsd:maxLength value="255"/>
        </xsd:restriction>
      </xsd:simpleType>
    </xsd:element>
    <xsd:element name="NbDuree" ma:index="7" ma:displayName="NbDuree" ma:decimals="0" ma:default="12" ma:description="NbDureeD" ma:internalName="NbDuree" ma:percentage="FALSE">
      <xsd:simpleType>
        <xsd:restriction base="dms:Number">
          <xsd:maxInclusive value="24"/>
          <xsd:minInclusive value="3"/>
        </xsd:restriction>
      </xsd:simpleType>
    </xsd:element>
    <xsd:element name="ChkNouveauEmp" ma:index="8" nillable="true" ma:displayName="ChkNouveauEmp" ma:default="0" ma:description="ChkNouveauEmpD" ma:internalName="ChkNouveauEmp">
      <xsd:simpleType>
        <xsd:restriction base="dms:Boolean"/>
      </xsd:simpleType>
    </xsd:element>
    <xsd:element name="ChLocationEmplacement" ma:index="9" ma:displayName="ChLocationEmplacement" ma:default="Client Library / Bibliothèque client" ma:description="ChLocationEmplacementD" ma:format="Dropdown" ma:internalName="ChLocationEmplacement">
      <xsd:simpleType>
        <xsd:restriction base="dms:Choice">
          <xsd:enumeration value="Client Library / Bibliothèque client"/>
          <xsd:enumeration value="Technical Library / Bibliothèque technique"/>
          <xsd:enumeration value="Archive"/>
          <xsd:enumeration value="Work in progress library / Bibliothèque de travaux en cours"/>
        </xsd:restriction>
      </xsd:simpleType>
    </xsd:element>
    <xsd:element name="C_ClpServices" ma:index="17" nillable="true" ma:displayName="C_ClpServices" ma:internalName="C_ClpServices" ma:readOnly="true">
      <xsd:simpleType>
        <xsd:restriction base="dms:Text"/>
      </xsd:simpleType>
    </xsd:element>
    <xsd:element name="ChkTraitementInitial" ma:index="18" nillable="true" ma:displayName="ChkTraitementInitial" ma:default="0" ma:description="To know if initial workflow is done&#10;Pour voir si le flux de travail initial est fait" ma:hidden="true" ma:internalName="ChkTraitementInitial" ma:readOnly="false">
      <xsd:simpleType>
        <xsd:restriction base="dms:Boolean"/>
      </xsd:simpleType>
    </xsd:element>
    <xsd:element name="NbVersion" ma:index="19" nillable="true" ma:displayName="NbVersion" ma:description="Enregistre la version du document / Saves the document version" ma:hidden="true" ma:internalName="NbVersion" ma:readOnly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abe285-28c2-4b4a-a8cd-631679229c94" elementFormDefault="qualified">
    <xsd:import namespace="http://schemas.microsoft.com/office/2006/documentManagement/types"/>
    <xsd:import namespace="http://schemas.microsoft.com/office/infopath/2007/PartnerControls"/>
    <xsd:element name="PgResponsibleResponsable" ma:index="3" nillable="true" ma:displayName="PgResponsibleResponsable" ma:description="" ma:list="UserInfo" ma:SharePointGroup="0" ma:internalName="PgResponsibleResponsabl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1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507AC8-6AD0-4B77-82AD-F31BBBF7BAA3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4f810ac0-7940-4b47-8510-ccc18747f341"/>
    <ds:schemaRef ds:uri="http://purl.org/dc/elements/1.1/"/>
    <ds:schemaRef ds:uri="http://schemas.microsoft.com/office/2006/metadata/properties"/>
    <ds:schemaRef ds:uri="http://schemas.microsoft.com/sharepoint/v4"/>
    <ds:schemaRef ds:uri="http://schemas.microsoft.com/sharepoint/v3"/>
    <ds:schemaRef ds:uri="http://schemas.openxmlformats.org/package/2006/metadata/core-properties"/>
    <ds:schemaRef ds:uri="aeabe285-28c2-4b4a-a8cd-631679229c9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CC13B8C-CBE4-4571-B4F9-DDEF490A4D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417835-CEC1-4958-971E-4D15D55A71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810ac0-7940-4b47-8510-ccc18747f341"/>
    <ds:schemaRef ds:uri="aeabe285-28c2-4b4a-a8cd-631679229c94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DSS-PRES-20201002-CRR-Presentation-directions-generales-V01</Template>
  <TotalTime>1124</TotalTime>
  <Words>2155</Words>
  <Application>Microsoft Office PowerPoint</Application>
  <PresentationFormat>On-screen Show (4:3)</PresentationFormat>
  <Paragraphs>363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Verdana</vt:lpstr>
      <vt:lpstr>PPT_ServCan_Final_01</vt:lpstr>
      <vt:lpstr>Acrobat Document</vt:lpstr>
      <vt:lpstr>Centre régional  de recrutement Région du Québec        2020-21</vt:lpstr>
      <vt:lpstr>Points de présentation</vt:lpstr>
      <vt:lpstr>Le besoin</vt:lpstr>
      <vt:lpstr>Le mandat</vt:lpstr>
      <vt:lpstr>Équipe de base &amp; Mobilisation des partenaires</vt:lpstr>
      <vt:lpstr>ECM (4 compétences)</vt:lpstr>
      <vt:lpstr>Stratégie de rayonnement</vt:lpstr>
      <vt:lpstr>Stratégie de rayonnement</vt:lpstr>
      <vt:lpstr>Stratégie de rayonnement</vt:lpstr>
      <vt:lpstr>Stratégie d’évaluation</vt:lpstr>
      <vt:lpstr>Alignement des processus en cours</vt:lpstr>
      <vt:lpstr>Stratégie d’integration (Autochtones)</vt:lpstr>
      <vt:lpstr>Stratégie d’integration (situation de handicap)</vt:lpstr>
      <vt:lpstr>La séquence des événements</vt:lpstr>
      <vt:lpstr>Quelques statistiques et résultats (31 mars 2021)</vt:lpstr>
      <vt:lpstr>Résultats (au 31 mars 2021)</vt:lpstr>
      <vt:lpstr>Résultats EE (au 31 mars 2021)</vt:lpstr>
      <vt:lpstr>Avancement de la dotation  Infographie – données tirées de l’OSEG du 31 mars</vt:lpstr>
      <vt:lpstr>L’entente ARC-Service Canada</vt:lpstr>
      <vt:lpstr>Contraintes dans les options possibles quant a l’approche</vt:lpstr>
    </vt:vector>
  </TitlesOfParts>
  <Company>GoC / GdC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Centre de recrutement regional  Regional     Recruitment  Centre</dc:title>
  <dc:creator>Genest, Guy G [QC]</dc:creator>
  <cp:lastModifiedBy>Arsenault, Ryan RJ [NC]</cp:lastModifiedBy>
  <cp:revision>72</cp:revision>
  <dcterms:created xsi:type="dcterms:W3CDTF">2021-01-04T14:10:02Z</dcterms:created>
  <dcterms:modified xsi:type="dcterms:W3CDTF">2021-04-27T18:24:00Z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temRetentionFormula">
    <vt:lpwstr/>
  </property>
  <property fmtid="{D5CDD505-2E9C-101B-9397-08002B2CF9AE}" pid="3" name="_dlc_policyId">
    <vt:lpwstr/>
  </property>
  <property fmtid="{D5CDD505-2E9C-101B-9397-08002B2CF9AE}" pid="4" name="ContentTypeId">
    <vt:lpwstr>0x0101040003A63F095AE43C418C5EB8D418AD87E4008A2F70CE93A5824AB942A768F5BED4E8</vt:lpwstr>
  </property>
  <property fmtid="{D5CDD505-2E9C-101B-9397-08002B2CF9AE}" pid="5" name="WorkflowChangePath">
    <vt:lpwstr>7ab30019-3554-4919-b6f6-c90dc74a1bdf,4;</vt:lpwstr>
  </property>
</Properties>
</file>