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Lst>
  <p:notesMasterIdLst>
    <p:notesMasterId r:id="rId19"/>
  </p:notesMasterIdLst>
  <p:handoutMasterIdLst>
    <p:handoutMasterId r:id="rId20"/>
  </p:handoutMasterIdLst>
  <p:sldIdLst>
    <p:sldId id="502" r:id="rId3"/>
    <p:sldId id="504" r:id="rId4"/>
    <p:sldId id="505" r:id="rId5"/>
    <p:sldId id="506" r:id="rId6"/>
    <p:sldId id="521" r:id="rId7"/>
    <p:sldId id="518" r:id="rId8"/>
    <p:sldId id="527" r:id="rId9"/>
    <p:sldId id="507" r:id="rId10"/>
    <p:sldId id="520" r:id="rId11"/>
    <p:sldId id="519" r:id="rId12"/>
    <p:sldId id="528" r:id="rId13"/>
    <p:sldId id="529" r:id="rId14"/>
    <p:sldId id="530" r:id="rId15"/>
    <p:sldId id="531" r:id="rId16"/>
    <p:sldId id="532" r:id="rId17"/>
    <p:sldId id="515" r:id="rId18"/>
  </p:sldIdLst>
  <p:sldSz cx="9144000" cy="5143500" type="screen16x9"/>
  <p:notesSz cx="9296400" cy="14782800"/>
  <p:custDataLst>
    <p:tags r:id="rId21"/>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540">
          <p15:clr>
            <a:srgbClr val="A4A3A4"/>
          </p15:clr>
        </p15:guide>
        <p15:guide id="2" pos="240">
          <p15:clr>
            <a:srgbClr val="A4A3A4"/>
          </p15:clr>
        </p15:guide>
      </p15:sldGuideLst>
    </p:ext>
    <p:ext uri="{2D200454-40CA-4A62-9FC3-DE9A4176ACB9}">
      <p15:notesGuideLst xmlns:p15="http://schemas.microsoft.com/office/powerpoint/2012/main">
        <p15:guide id="1" orient="horz" pos="4658">
          <p15:clr>
            <a:srgbClr val="A4A3A4"/>
          </p15:clr>
        </p15:guide>
        <p15:guide id="2" pos="292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03A085-8F92-5191-DAC8-89D0A01A5315}" name="Younghusband, Lorne" initials="YL" userId="S::Lorne.Younghusband@sac-isc.gc.ca::403ff4a6-bfba-4eac-81c2-95d943c2a1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FFFF"/>
    <a:srgbClr val="33CCFF"/>
    <a:srgbClr val="0000DE"/>
    <a:srgbClr val="000099"/>
    <a:srgbClr val="0035DE"/>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5" autoAdjust="0"/>
    <p:restoredTop sz="92446" autoAdjust="0"/>
  </p:normalViewPr>
  <p:slideViewPr>
    <p:cSldViewPr snapToObjects="1">
      <p:cViewPr varScale="1">
        <p:scale>
          <a:sx n="134" d="100"/>
          <a:sy n="134" d="100"/>
        </p:scale>
        <p:origin x="2598" y="120"/>
      </p:cViewPr>
      <p:guideLst>
        <p:guide orient="horz" pos="540"/>
        <p:guide pos="24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75" d="100"/>
          <a:sy n="75" d="100"/>
        </p:scale>
        <p:origin x="-2556" y="-72"/>
      </p:cViewPr>
      <p:guideLst>
        <p:guide orient="horz" pos="465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14E972-D026-4582-921E-08CBD940ADC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538C44C-94A7-4A51-B0B8-9FD0BB81734B}">
      <dgm:prSet/>
      <dgm:spPr/>
      <dgm:t>
        <a:bodyPr/>
        <a:lstStyle/>
        <a:p>
          <a:r>
            <a:rPr lang="en-US"/>
            <a:t>Thank you for your time!</a:t>
          </a:r>
        </a:p>
      </dgm:t>
    </dgm:pt>
    <dgm:pt modelId="{E193BBD2-7E31-45DE-B70E-0337FAC0E518}" type="parTrans" cxnId="{45DAA077-4BB8-4809-859A-710D40675F10}">
      <dgm:prSet/>
      <dgm:spPr/>
      <dgm:t>
        <a:bodyPr/>
        <a:lstStyle/>
        <a:p>
          <a:endParaRPr lang="en-US"/>
        </a:p>
      </dgm:t>
    </dgm:pt>
    <dgm:pt modelId="{C905AF59-3405-4A25-8142-4A4F2F6720AA}" type="sibTrans" cxnId="{45DAA077-4BB8-4809-859A-710D40675F10}">
      <dgm:prSet/>
      <dgm:spPr/>
      <dgm:t>
        <a:bodyPr/>
        <a:lstStyle/>
        <a:p>
          <a:endParaRPr lang="en-US"/>
        </a:p>
      </dgm:t>
    </dgm:pt>
    <dgm:pt modelId="{33542EC4-7FA1-468E-B8E7-ADF296396578}">
      <dgm:prSet/>
      <dgm:spPr/>
      <dgm:t>
        <a:bodyPr/>
        <a:lstStyle/>
        <a:p>
          <a:r>
            <a:rPr lang="en-US"/>
            <a:t>Next, breakout sessions.  </a:t>
          </a:r>
        </a:p>
      </dgm:t>
    </dgm:pt>
    <dgm:pt modelId="{A2BB1D8D-9D16-4265-91C2-B32A73817F67}" type="parTrans" cxnId="{3E4C2308-B135-4FBD-A018-6389C51689CA}">
      <dgm:prSet/>
      <dgm:spPr/>
      <dgm:t>
        <a:bodyPr/>
        <a:lstStyle/>
        <a:p>
          <a:endParaRPr lang="en-US"/>
        </a:p>
      </dgm:t>
    </dgm:pt>
    <dgm:pt modelId="{ED3C5AC5-F4A8-4E99-8F6D-0227889C4631}" type="sibTrans" cxnId="{3E4C2308-B135-4FBD-A018-6389C51689CA}">
      <dgm:prSet/>
      <dgm:spPr/>
      <dgm:t>
        <a:bodyPr/>
        <a:lstStyle/>
        <a:p>
          <a:endParaRPr lang="en-US"/>
        </a:p>
      </dgm:t>
    </dgm:pt>
    <dgm:pt modelId="{D5BBB421-AB02-4626-9231-B88E535ACF6E}" type="pres">
      <dgm:prSet presAssocID="{D314E972-D026-4582-921E-08CBD940ADCD}" presName="hierChild1" presStyleCnt="0">
        <dgm:presLayoutVars>
          <dgm:chPref val="1"/>
          <dgm:dir/>
          <dgm:animOne val="branch"/>
          <dgm:animLvl val="lvl"/>
          <dgm:resizeHandles/>
        </dgm:presLayoutVars>
      </dgm:prSet>
      <dgm:spPr/>
    </dgm:pt>
    <dgm:pt modelId="{818951BA-6D8C-4C0E-9FE0-ABD818D7C422}" type="pres">
      <dgm:prSet presAssocID="{F538C44C-94A7-4A51-B0B8-9FD0BB81734B}" presName="hierRoot1" presStyleCnt="0"/>
      <dgm:spPr/>
    </dgm:pt>
    <dgm:pt modelId="{3C4D5A09-74DD-48B0-A6F1-0AB85422C196}" type="pres">
      <dgm:prSet presAssocID="{F538C44C-94A7-4A51-B0B8-9FD0BB81734B}" presName="composite" presStyleCnt="0"/>
      <dgm:spPr/>
    </dgm:pt>
    <dgm:pt modelId="{F3D74E14-2EFA-4BBA-B776-39EFA94B6CB5}" type="pres">
      <dgm:prSet presAssocID="{F538C44C-94A7-4A51-B0B8-9FD0BB81734B}" presName="background" presStyleLbl="node0" presStyleIdx="0" presStyleCnt="2"/>
      <dgm:spPr/>
    </dgm:pt>
    <dgm:pt modelId="{E44A5C80-ECA9-4CAD-AC58-12D5A31F5B9A}" type="pres">
      <dgm:prSet presAssocID="{F538C44C-94A7-4A51-B0B8-9FD0BB81734B}" presName="text" presStyleLbl="fgAcc0" presStyleIdx="0" presStyleCnt="2">
        <dgm:presLayoutVars>
          <dgm:chPref val="3"/>
        </dgm:presLayoutVars>
      </dgm:prSet>
      <dgm:spPr/>
    </dgm:pt>
    <dgm:pt modelId="{F9E2800E-FA0E-4BBE-A052-A2C673256153}" type="pres">
      <dgm:prSet presAssocID="{F538C44C-94A7-4A51-B0B8-9FD0BB81734B}" presName="hierChild2" presStyleCnt="0"/>
      <dgm:spPr/>
    </dgm:pt>
    <dgm:pt modelId="{460725FC-4CB0-4158-9FC4-B293721BD633}" type="pres">
      <dgm:prSet presAssocID="{33542EC4-7FA1-468E-B8E7-ADF296396578}" presName="hierRoot1" presStyleCnt="0"/>
      <dgm:spPr/>
    </dgm:pt>
    <dgm:pt modelId="{9AEB1278-DAB3-4A45-BCD0-D212B1A86BC5}" type="pres">
      <dgm:prSet presAssocID="{33542EC4-7FA1-468E-B8E7-ADF296396578}" presName="composite" presStyleCnt="0"/>
      <dgm:spPr/>
    </dgm:pt>
    <dgm:pt modelId="{0677EBE5-9E40-4629-A29D-4F2EEBB9F312}" type="pres">
      <dgm:prSet presAssocID="{33542EC4-7FA1-468E-B8E7-ADF296396578}" presName="background" presStyleLbl="node0" presStyleIdx="1" presStyleCnt="2"/>
      <dgm:spPr/>
    </dgm:pt>
    <dgm:pt modelId="{752D109F-3DFD-47B8-9984-2BDB0D4F8414}" type="pres">
      <dgm:prSet presAssocID="{33542EC4-7FA1-468E-B8E7-ADF296396578}" presName="text" presStyleLbl="fgAcc0" presStyleIdx="1" presStyleCnt="2">
        <dgm:presLayoutVars>
          <dgm:chPref val="3"/>
        </dgm:presLayoutVars>
      </dgm:prSet>
      <dgm:spPr/>
    </dgm:pt>
    <dgm:pt modelId="{9EBFF106-C1B2-40DE-B116-D6F3E05AB825}" type="pres">
      <dgm:prSet presAssocID="{33542EC4-7FA1-468E-B8E7-ADF296396578}" presName="hierChild2" presStyleCnt="0"/>
      <dgm:spPr/>
    </dgm:pt>
  </dgm:ptLst>
  <dgm:cxnLst>
    <dgm:cxn modelId="{3E4C2308-B135-4FBD-A018-6389C51689CA}" srcId="{D314E972-D026-4582-921E-08CBD940ADCD}" destId="{33542EC4-7FA1-468E-B8E7-ADF296396578}" srcOrd="1" destOrd="0" parTransId="{A2BB1D8D-9D16-4265-91C2-B32A73817F67}" sibTransId="{ED3C5AC5-F4A8-4E99-8F6D-0227889C4631}"/>
    <dgm:cxn modelId="{7D6E9319-823E-4666-A58C-1AE87BC67CB7}" type="presOf" srcId="{D314E972-D026-4582-921E-08CBD940ADCD}" destId="{D5BBB421-AB02-4626-9231-B88E535ACF6E}" srcOrd="0" destOrd="0" presId="urn:microsoft.com/office/officeart/2005/8/layout/hierarchy1"/>
    <dgm:cxn modelId="{7B23B334-7C33-4DE7-A1FC-19A00FA3B0FC}" type="presOf" srcId="{33542EC4-7FA1-468E-B8E7-ADF296396578}" destId="{752D109F-3DFD-47B8-9984-2BDB0D4F8414}" srcOrd="0" destOrd="0" presId="urn:microsoft.com/office/officeart/2005/8/layout/hierarchy1"/>
    <dgm:cxn modelId="{45DAA077-4BB8-4809-859A-710D40675F10}" srcId="{D314E972-D026-4582-921E-08CBD940ADCD}" destId="{F538C44C-94A7-4A51-B0B8-9FD0BB81734B}" srcOrd="0" destOrd="0" parTransId="{E193BBD2-7E31-45DE-B70E-0337FAC0E518}" sibTransId="{C905AF59-3405-4A25-8142-4A4F2F6720AA}"/>
    <dgm:cxn modelId="{64414ADA-CE35-4034-BD9E-2D239EFE86B5}" type="presOf" srcId="{F538C44C-94A7-4A51-B0B8-9FD0BB81734B}" destId="{E44A5C80-ECA9-4CAD-AC58-12D5A31F5B9A}" srcOrd="0" destOrd="0" presId="urn:microsoft.com/office/officeart/2005/8/layout/hierarchy1"/>
    <dgm:cxn modelId="{C521BDF3-E127-4229-B65E-063040E468CC}" type="presParOf" srcId="{D5BBB421-AB02-4626-9231-B88E535ACF6E}" destId="{818951BA-6D8C-4C0E-9FE0-ABD818D7C422}" srcOrd="0" destOrd="0" presId="urn:microsoft.com/office/officeart/2005/8/layout/hierarchy1"/>
    <dgm:cxn modelId="{AD86C620-163A-47BA-BD28-279AC0ED4CC1}" type="presParOf" srcId="{818951BA-6D8C-4C0E-9FE0-ABD818D7C422}" destId="{3C4D5A09-74DD-48B0-A6F1-0AB85422C196}" srcOrd="0" destOrd="0" presId="urn:microsoft.com/office/officeart/2005/8/layout/hierarchy1"/>
    <dgm:cxn modelId="{4D37E3B7-1DFC-4BBB-855A-60EACFFA79A7}" type="presParOf" srcId="{3C4D5A09-74DD-48B0-A6F1-0AB85422C196}" destId="{F3D74E14-2EFA-4BBA-B776-39EFA94B6CB5}" srcOrd="0" destOrd="0" presId="urn:microsoft.com/office/officeart/2005/8/layout/hierarchy1"/>
    <dgm:cxn modelId="{7C81F81C-8CBB-470F-9984-16C95E1A61AE}" type="presParOf" srcId="{3C4D5A09-74DD-48B0-A6F1-0AB85422C196}" destId="{E44A5C80-ECA9-4CAD-AC58-12D5A31F5B9A}" srcOrd="1" destOrd="0" presId="urn:microsoft.com/office/officeart/2005/8/layout/hierarchy1"/>
    <dgm:cxn modelId="{F97EE2DD-AD52-4384-8E8E-7F765825B4D2}" type="presParOf" srcId="{818951BA-6D8C-4C0E-9FE0-ABD818D7C422}" destId="{F9E2800E-FA0E-4BBE-A052-A2C673256153}" srcOrd="1" destOrd="0" presId="urn:microsoft.com/office/officeart/2005/8/layout/hierarchy1"/>
    <dgm:cxn modelId="{EBF3C724-028B-48D2-8386-858B3FCE08AA}" type="presParOf" srcId="{D5BBB421-AB02-4626-9231-B88E535ACF6E}" destId="{460725FC-4CB0-4158-9FC4-B293721BD633}" srcOrd="1" destOrd="0" presId="urn:microsoft.com/office/officeart/2005/8/layout/hierarchy1"/>
    <dgm:cxn modelId="{5ACB5FA1-E601-4061-8EE1-D52343AE2B0C}" type="presParOf" srcId="{460725FC-4CB0-4158-9FC4-B293721BD633}" destId="{9AEB1278-DAB3-4A45-BCD0-D212B1A86BC5}" srcOrd="0" destOrd="0" presId="urn:microsoft.com/office/officeart/2005/8/layout/hierarchy1"/>
    <dgm:cxn modelId="{084296A2-5845-43D1-9C36-4D090D1CF852}" type="presParOf" srcId="{9AEB1278-DAB3-4A45-BCD0-D212B1A86BC5}" destId="{0677EBE5-9E40-4629-A29D-4F2EEBB9F312}" srcOrd="0" destOrd="0" presId="urn:microsoft.com/office/officeart/2005/8/layout/hierarchy1"/>
    <dgm:cxn modelId="{A66D042A-3128-49F8-9F2C-F34E0632A860}" type="presParOf" srcId="{9AEB1278-DAB3-4A45-BCD0-D212B1A86BC5}" destId="{752D109F-3DFD-47B8-9984-2BDB0D4F8414}" srcOrd="1" destOrd="0" presId="urn:microsoft.com/office/officeart/2005/8/layout/hierarchy1"/>
    <dgm:cxn modelId="{A27C244A-F38D-4EAE-B620-0B95D55274AA}" type="presParOf" srcId="{460725FC-4CB0-4158-9FC4-B293721BD633}" destId="{9EBFF106-C1B2-40DE-B116-D6F3E05AB825}"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74E14-2EFA-4BBA-B776-39EFA94B6CB5}">
      <dsp:nvSpPr>
        <dsp:cNvPr id="0" name=""/>
        <dsp:cNvSpPr/>
      </dsp:nvSpPr>
      <dsp:spPr>
        <a:xfrm>
          <a:off x="483" y="754069"/>
          <a:ext cx="1696524" cy="10772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A5C80-ECA9-4CAD-AC58-12D5A31F5B9A}">
      <dsp:nvSpPr>
        <dsp:cNvPr id="0" name=""/>
        <dsp:cNvSpPr/>
      </dsp:nvSpPr>
      <dsp:spPr>
        <a:xfrm>
          <a:off x="188986" y="933147"/>
          <a:ext cx="1696524" cy="107729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Thank you for your time!</a:t>
          </a:r>
        </a:p>
      </dsp:txBody>
      <dsp:txXfrm>
        <a:off x="220539" y="964700"/>
        <a:ext cx="1633418" cy="1014187"/>
      </dsp:txXfrm>
    </dsp:sp>
    <dsp:sp modelId="{0677EBE5-9E40-4629-A29D-4F2EEBB9F312}">
      <dsp:nvSpPr>
        <dsp:cNvPr id="0" name=""/>
        <dsp:cNvSpPr/>
      </dsp:nvSpPr>
      <dsp:spPr>
        <a:xfrm>
          <a:off x="2074013" y="754069"/>
          <a:ext cx="1696524" cy="10772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D109F-3DFD-47B8-9984-2BDB0D4F8414}">
      <dsp:nvSpPr>
        <dsp:cNvPr id="0" name=""/>
        <dsp:cNvSpPr/>
      </dsp:nvSpPr>
      <dsp:spPr>
        <a:xfrm>
          <a:off x="2262516" y="933147"/>
          <a:ext cx="1696524" cy="107729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Next, breakout sessions.  </a:t>
          </a:r>
        </a:p>
      </dsp:txBody>
      <dsp:txXfrm>
        <a:off x="2294069" y="964700"/>
        <a:ext cx="1633418" cy="10141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2"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a:p>
        </p:txBody>
      </p:sp>
      <p:sp>
        <p:nvSpPr>
          <p:cNvPr id="190467" name="Rectangle 3"/>
          <p:cNvSpPr>
            <a:spLocks noGrp="1" noChangeArrowheads="1"/>
          </p:cNvSpPr>
          <p:nvPr>
            <p:ph type="dt" sz="quarter" idx="1"/>
          </p:nvPr>
        </p:nvSpPr>
        <p:spPr bwMode="auto">
          <a:xfrm>
            <a:off x="5262908"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algn="r" defTabSz="1364204">
              <a:lnSpc>
                <a:spcPct val="100000"/>
              </a:lnSpc>
              <a:spcAft>
                <a:spcPct val="0"/>
              </a:spcAft>
              <a:defRPr sz="1800">
                <a:latin typeface="Arial" charset="0"/>
              </a:defRPr>
            </a:lvl1pPr>
          </a:lstStyle>
          <a:p>
            <a:pPr>
              <a:defRPr/>
            </a:pPr>
            <a:endParaRPr lang="en-CA"/>
          </a:p>
        </p:txBody>
      </p:sp>
      <p:sp>
        <p:nvSpPr>
          <p:cNvPr id="190468" name="Rectangle 4"/>
          <p:cNvSpPr>
            <a:spLocks noGrp="1" noChangeArrowheads="1"/>
          </p:cNvSpPr>
          <p:nvPr>
            <p:ph type="ftr" sz="quarter" idx="2"/>
          </p:nvPr>
        </p:nvSpPr>
        <p:spPr bwMode="auto">
          <a:xfrm>
            <a:off x="2"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a:p>
        </p:txBody>
      </p:sp>
      <p:sp>
        <p:nvSpPr>
          <p:cNvPr id="190469" name="Rectangle 5"/>
          <p:cNvSpPr>
            <a:spLocks noGrp="1" noChangeArrowheads="1"/>
          </p:cNvSpPr>
          <p:nvPr>
            <p:ph type="sldNum" sz="quarter" idx="3"/>
          </p:nvPr>
        </p:nvSpPr>
        <p:spPr bwMode="auto">
          <a:xfrm>
            <a:off x="5262908"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algn="r" defTabSz="1364204">
              <a:lnSpc>
                <a:spcPct val="100000"/>
              </a:lnSpc>
              <a:spcAft>
                <a:spcPct val="0"/>
              </a:spcAft>
              <a:defRPr sz="1800">
                <a:latin typeface="Arial" charset="0"/>
              </a:defRPr>
            </a:lvl1pPr>
          </a:lstStyle>
          <a:p>
            <a:pPr>
              <a:defRPr/>
            </a:pPr>
            <a:fld id="{2B19D8C8-5948-455E-A605-1EA89F85FCA0}" type="slidenum">
              <a:rPr lang="en-CA"/>
              <a:pPr>
                <a:defRPr/>
              </a:pPr>
              <a:t>‹#›</a:t>
            </a:fld>
            <a:endParaRPr lang="en-CA"/>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a:p>
        </p:txBody>
      </p:sp>
      <p:sp>
        <p:nvSpPr>
          <p:cNvPr id="3075" name="Rectangle 3"/>
          <p:cNvSpPr>
            <a:spLocks noGrp="1" noChangeArrowheads="1"/>
          </p:cNvSpPr>
          <p:nvPr>
            <p:ph type="dt" idx="1"/>
          </p:nvPr>
        </p:nvSpPr>
        <p:spPr bwMode="auto">
          <a:xfrm>
            <a:off x="5262908"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algn="r" defTabSz="1364204">
              <a:lnSpc>
                <a:spcPct val="100000"/>
              </a:lnSpc>
              <a:spcAft>
                <a:spcPct val="0"/>
              </a:spcAft>
              <a:defRPr sz="18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279400" y="1108075"/>
            <a:ext cx="9855200" cy="55435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0482" y="7022842"/>
            <a:ext cx="7435436" cy="665175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2"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5262908"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algn="r" defTabSz="1364204">
              <a:lnSpc>
                <a:spcPct val="100000"/>
              </a:lnSpc>
              <a:spcAft>
                <a:spcPct val="0"/>
              </a:spcAft>
              <a:defRPr sz="1800">
                <a:latin typeface="Arial" charset="0"/>
              </a:defRPr>
            </a:lvl1pPr>
          </a:lstStyle>
          <a:p>
            <a:pPr>
              <a:defRPr/>
            </a:pPr>
            <a:fld id="{FE284EBD-CBB1-4A99-ABB1-E39FD7904359}" type="slidenum">
              <a:rPr lang="en-CA"/>
              <a:pPr>
                <a:defRPr/>
              </a:pPr>
              <a:t>‹#›</a:t>
            </a:fld>
            <a:endParaRPr lang="en-CA"/>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364204" eaLnBrk="0" hangingPunct="0">
              <a:defRPr>
                <a:solidFill>
                  <a:schemeClr val="tx1"/>
                </a:solidFill>
                <a:latin typeface="Verdana" pitchFamily="34" charset="0"/>
              </a:defRPr>
            </a:lvl1pPr>
            <a:lvl2pPr marL="1096988" indent="-421918" defTabSz="1364204" eaLnBrk="0" hangingPunct="0">
              <a:defRPr>
                <a:solidFill>
                  <a:schemeClr val="tx1"/>
                </a:solidFill>
                <a:latin typeface="Verdana" pitchFamily="34" charset="0"/>
              </a:defRPr>
            </a:lvl2pPr>
            <a:lvl3pPr marL="1687676" indent="-337536" defTabSz="1364204" eaLnBrk="0" hangingPunct="0">
              <a:defRPr>
                <a:solidFill>
                  <a:schemeClr val="tx1"/>
                </a:solidFill>
                <a:latin typeface="Verdana" pitchFamily="34" charset="0"/>
              </a:defRPr>
            </a:lvl3pPr>
            <a:lvl4pPr marL="2362745" indent="-337536" defTabSz="1364204" eaLnBrk="0" hangingPunct="0">
              <a:defRPr>
                <a:solidFill>
                  <a:schemeClr val="tx1"/>
                </a:solidFill>
                <a:latin typeface="Verdana" pitchFamily="34" charset="0"/>
              </a:defRPr>
            </a:lvl4pPr>
            <a:lvl5pPr marL="3037815" indent="-337536" defTabSz="1364204" eaLnBrk="0" hangingPunct="0">
              <a:defRPr>
                <a:solidFill>
                  <a:schemeClr val="tx1"/>
                </a:solidFill>
                <a:latin typeface="Verdana" pitchFamily="34" charset="0"/>
              </a:defRPr>
            </a:lvl5pPr>
            <a:lvl6pPr marL="3712886" indent="-337536" defTabSz="1364204" eaLnBrk="0" fontAlgn="base" hangingPunct="0">
              <a:lnSpc>
                <a:spcPct val="90000"/>
              </a:lnSpc>
              <a:spcBef>
                <a:spcPct val="0"/>
              </a:spcBef>
              <a:spcAft>
                <a:spcPct val="37000"/>
              </a:spcAft>
              <a:defRPr>
                <a:solidFill>
                  <a:schemeClr val="tx1"/>
                </a:solidFill>
                <a:latin typeface="Verdana" pitchFamily="34" charset="0"/>
              </a:defRPr>
            </a:lvl6pPr>
            <a:lvl7pPr marL="4387956" indent="-337536" defTabSz="1364204" eaLnBrk="0" fontAlgn="base" hangingPunct="0">
              <a:lnSpc>
                <a:spcPct val="90000"/>
              </a:lnSpc>
              <a:spcBef>
                <a:spcPct val="0"/>
              </a:spcBef>
              <a:spcAft>
                <a:spcPct val="37000"/>
              </a:spcAft>
              <a:defRPr>
                <a:solidFill>
                  <a:schemeClr val="tx1"/>
                </a:solidFill>
                <a:latin typeface="Verdana" pitchFamily="34" charset="0"/>
              </a:defRPr>
            </a:lvl7pPr>
            <a:lvl8pPr marL="5063025" indent="-337536" defTabSz="1364204" eaLnBrk="0" fontAlgn="base" hangingPunct="0">
              <a:lnSpc>
                <a:spcPct val="90000"/>
              </a:lnSpc>
              <a:spcBef>
                <a:spcPct val="0"/>
              </a:spcBef>
              <a:spcAft>
                <a:spcPct val="37000"/>
              </a:spcAft>
              <a:defRPr>
                <a:solidFill>
                  <a:schemeClr val="tx1"/>
                </a:solidFill>
                <a:latin typeface="Verdana" pitchFamily="34" charset="0"/>
              </a:defRPr>
            </a:lvl8pPr>
            <a:lvl9pPr marL="5738096" indent="-337536" defTabSz="1364204"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a:latin typeface="Arial" charset="0"/>
            </a:endParaRPr>
          </a:p>
        </p:txBody>
      </p:sp>
      <p:sp>
        <p:nvSpPr>
          <p:cNvPr id="6147" name="Rectangle 2"/>
          <p:cNvSpPr>
            <a:spLocks noGrp="1" noRot="1" noChangeAspect="1" noChangeArrowheads="1" noTextEdit="1"/>
          </p:cNvSpPr>
          <p:nvPr>
            <p:ph type="sldImg"/>
          </p:nvPr>
        </p:nvSpPr>
        <p:spPr>
          <a:xfrm>
            <a:off x="-279400" y="1108075"/>
            <a:ext cx="9855200" cy="5543550"/>
          </a:xfrm>
          <a:ln/>
        </p:spPr>
      </p:sp>
      <p:sp>
        <p:nvSpPr>
          <p:cNvPr id="6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LoSS</a:t>
            </a:r>
            <a:r>
              <a:rPr lang="en-US" dirty="0"/>
              <a:t> – ISC’s Level of Service Standards</a:t>
            </a: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369716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slides provide a high-level overview of each theme for the breakout rooms </a:t>
            </a: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42830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on how the existing information could be leveraged for eligibility considerations and to reporting accountabilities is included in the breakout session deck to be discussed in small groups. </a:t>
            </a: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2030623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on the key considerations is included in the breakout session deck to be discussed in small group. </a:t>
            </a: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130093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on the key considerations is included in the breakout session deck to be discussed in small groups. </a:t>
            </a: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13</a:t>
            </a:fld>
            <a:endParaRPr lang="en-CA"/>
          </a:p>
        </p:txBody>
      </p:sp>
    </p:spTree>
    <p:extLst>
      <p:ext uri="{BB962C8B-B14F-4D97-AF65-F5344CB8AC3E}">
        <p14:creationId xmlns:p14="http://schemas.microsoft.com/office/powerpoint/2010/main" val="45686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on the key considerations is included in the breakout session deck to be discussed in small groups. </a:t>
            </a: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269486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on the key considerations is included in the breakout session deck to be discussed in small groups. </a:t>
            </a:r>
          </a:p>
        </p:txBody>
      </p:sp>
      <p:sp>
        <p:nvSpPr>
          <p:cNvPr id="4" name="Slide Number Placeholder 3"/>
          <p:cNvSpPr>
            <a:spLocks noGrp="1"/>
          </p:cNvSpPr>
          <p:nvPr>
            <p:ph type="sldNum" sz="quarter" idx="5"/>
          </p:nvPr>
        </p:nvSpPr>
        <p:spPr/>
        <p:txBody>
          <a:bodyPr/>
          <a:lstStyle/>
          <a:p>
            <a:pPr marL="0" marR="0" lvl="0" indent="0" algn="r" defTabSz="1364204"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364204" rtl="0" eaLnBrk="1" fontAlgn="base" latinLnBrk="0" hangingPunct="1">
                <a:lnSpc>
                  <a:spcPct val="100000"/>
                </a:lnSpc>
                <a:spcBef>
                  <a:spcPct val="0"/>
                </a:spcBef>
                <a:spcAft>
                  <a:spcPct val="0"/>
                </a:spcAft>
                <a:buClrTx/>
                <a:buSzTx/>
                <a:buFontTx/>
                <a:buNone/>
                <a:tabLst/>
                <a:defRPr/>
              </a:pPr>
              <a:t>15</a:t>
            </a:fld>
            <a:endParaRPr kumimoji="0" lang="en-CA"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419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71A11B-8281-4993-A6AA-C85380E884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976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ISC_Branding_PPT_standard_1600x900_ENG_FINAL_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086" cy="5143500"/>
          </a:xfrm>
          <a:prstGeom prst="rect">
            <a:avLst/>
          </a:prstGeom>
        </p:spPr>
      </p:pic>
    </p:spTree>
    <p:extLst>
      <p:ext uri="{BB962C8B-B14F-4D97-AF65-F5344CB8AC3E}">
        <p14:creationId xmlns:p14="http://schemas.microsoft.com/office/powerpoint/2010/main" val="337076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56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28457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8" name="Footer Placeholder 7"/>
          <p:cNvSpPr>
            <a:spLocks noGrp="1"/>
          </p:cNvSpPr>
          <p:nvPr>
            <p:ph type="ftr" sz="quarter" idx="11"/>
          </p:nvPr>
        </p:nvSpPr>
        <p:spPr/>
        <p:txBody>
          <a:bodyPr/>
          <a:lstStyle/>
          <a:p>
            <a:pPr algn="l"/>
            <a:endParaRPr lang="en-US" dirty="0"/>
          </a:p>
        </p:txBody>
      </p:sp>
      <p:sp>
        <p:nvSpPr>
          <p:cNvPr id="9" name="Slide Number Placeholder 8"/>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3027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5679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lgn="l"/>
            <a:endParaRPr lang="en-US" dirty="0"/>
          </a:p>
        </p:txBody>
      </p:sp>
      <p:sp>
        <p:nvSpPr>
          <p:cNvPr id="9" name="Slide Number Placeholder 8"/>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884511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pPr algn="r"/>
            <a:fld id="{53BEF823-48A5-43FC-BE03-E79964288B41}" type="datetimeFigureOut">
              <a:rPr lang="en-US" smtClean="0"/>
              <a:pPr algn="r"/>
              <a:t>1/27/2023</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pPr algn="l"/>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02165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40876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38481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65308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1" descr="ISC_Branding_PPT_standard_1600x900_ENG_FINAL_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086" cy="5143500"/>
          </a:xfrm>
          <a:prstGeom prst="rect">
            <a:avLst/>
          </a:prstGeom>
        </p:spPr>
      </p:pic>
    </p:spTree>
    <p:extLst>
      <p:ext uri="{BB962C8B-B14F-4D97-AF65-F5344CB8AC3E}">
        <p14:creationId xmlns:p14="http://schemas.microsoft.com/office/powerpoint/2010/main" val="31801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93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981075"/>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981077"/>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81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0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453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1" y="514350"/>
            <a:ext cx="3084514"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1" y="1543050"/>
            <a:ext cx="3084514" cy="314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338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76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BEF823-48A5-43FC-BE03-E79964288B41}"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18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832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0" y="981076"/>
            <a:ext cx="7861300" cy="3648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userDrawn="1"/>
        </p:nvSpPr>
        <p:spPr>
          <a:xfrm>
            <a:off x="68945" y="4749694"/>
            <a:ext cx="861125" cy="276999"/>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pPr algn="r"/>
            <a:fld id="{53BEF823-48A5-43FC-BE03-E79964288B41}" type="datetimeFigureOut">
              <a:rPr lang="en-US" smtClean="0"/>
              <a:pPr algn="r"/>
              <a:t>1/27/2023</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pPr algn="l"/>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algn="ctr"/>
            <a:fld id="{D79E6812-DF0E-4B88-AFAA-EAC7168F54C0}" type="slidenum">
              <a:rPr lang="en-US" smtClean="0"/>
              <a:pPr algn="ctr"/>
              <a:t>‹#›</a:t>
            </a:fld>
            <a:endParaRPr lang="en-US" dirty="0"/>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1430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sv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155668" y="366921"/>
            <a:ext cx="6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ctr" eaLnBrk="1" hangingPunct="1">
              <a:lnSpc>
                <a:spcPct val="100000"/>
              </a:lnSpc>
              <a:spcAft>
                <a:spcPct val="0"/>
              </a:spcAft>
            </a:pPr>
            <a:endParaRPr lang="en-GB" altLang="en-GB">
              <a:latin typeface="Times New Roman" pitchFamily="18" charset="0"/>
            </a:endParaRPr>
          </a:p>
        </p:txBody>
      </p:sp>
      <p:sp>
        <p:nvSpPr>
          <p:cNvPr id="6" name="Rectangle 4"/>
          <p:cNvSpPr txBox="1">
            <a:spLocks noChangeArrowheads="1"/>
          </p:cNvSpPr>
          <p:nvPr/>
        </p:nvSpPr>
        <p:spPr bwMode="auto">
          <a:xfrm>
            <a:off x="758371" y="2800350"/>
            <a:ext cx="4267200" cy="723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a:lstStyle>
          <a:p>
            <a:pPr marL="0" indent="0" eaLnBrk="1" hangingPunct="1">
              <a:lnSpc>
                <a:spcPct val="107000"/>
              </a:lnSpc>
              <a:spcAft>
                <a:spcPct val="0"/>
              </a:spcAft>
              <a:buFontTx/>
              <a:buNone/>
            </a:pPr>
            <a:r>
              <a:rPr lang="en-US" altLang="en-US" sz="1400" b="1" kern="0" dirty="0">
                <a:solidFill>
                  <a:srgbClr val="FFFFFF"/>
                </a:solidFill>
                <a:latin typeface="+mj-lt"/>
              </a:rPr>
              <a:t>Overview and Themes for Breakout Sessions </a:t>
            </a:r>
            <a:endParaRPr lang="en-CA" altLang="en-US" sz="1400" b="1" kern="0" dirty="0">
              <a:solidFill>
                <a:srgbClr val="FFFFFF"/>
              </a:solidFill>
              <a:latin typeface="+mj-lt"/>
            </a:endParaRPr>
          </a:p>
        </p:txBody>
      </p:sp>
      <p:sp>
        <p:nvSpPr>
          <p:cNvPr id="7" name="TextBox 6"/>
          <p:cNvSpPr txBox="1"/>
          <p:nvPr/>
        </p:nvSpPr>
        <p:spPr>
          <a:xfrm>
            <a:off x="762000" y="666750"/>
            <a:ext cx="6629400" cy="1579920"/>
          </a:xfrm>
          <a:prstGeom prst="rect">
            <a:avLst/>
          </a:prstGeom>
          <a:noFill/>
        </p:spPr>
        <p:txBody>
          <a:bodyPr wrap="square" rtlCol="0">
            <a:spAutoFit/>
          </a:bodyPr>
          <a:lstStyle/>
          <a:p>
            <a:pPr>
              <a:lnSpc>
                <a:spcPts val="3700"/>
              </a:lnSpc>
              <a:spcAft>
                <a:spcPts val="500"/>
              </a:spcAft>
            </a:pPr>
            <a:r>
              <a:rPr lang="en-US" sz="3600" b="1" dirty="0">
                <a:solidFill>
                  <a:srgbClr val="FFFFFF"/>
                </a:solidFill>
                <a:latin typeface="+mn-lt"/>
              </a:rPr>
              <a:t>Reform </a:t>
            </a:r>
          </a:p>
          <a:p>
            <a:pPr>
              <a:lnSpc>
                <a:spcPts val="3700"/>
              </a:lnSpc>
              <a:spcAft>
                <a:spcPts val="500"/>
              </a:spcAft>
            </a:pPr>
            <a:r>
              <a:rPr lang="en-US" sz="3600" b="1" dirty="0">
                <a:solidFill>
                  <a:srgbClr val="FFFFFF"/>
                </a:solidFill>
                <a:latin typeface="+mn-lt"/>
              </a:rPr>
              <a:t>Investment Funding Approach Considerations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6E2EA-336F-46FA-8A90-67A922F0FE39}"/>
              </a:ext>
            </a:extLst>
          </p:cNvPr>
          <p:cNvSpPr>
            <a:spLocks noGrp="1"/>
          </p:cNvSpPr>
          <p:nvPr>
            <p:ph idx="1"/>
          </p:nvPr>
        </p:nvSpPr>
        <p:spPr>
          <a:xfrm>
            <a:off x="368300" y="590550"/>
            <a:ext cx="7861300" cy="4038600"/>
          </a:xfrm>
        </p:spPr>
        <p:txBody>
          <a:bodyPr/>
          <a:lstStyle/>
          <a:p>
            <a:pPr marL="266700" marR="0" indent="0">
              <a:spcBef>
                <a:spcPts val="0"/>
              </a:spcBef>
              <a:spcAft>
                <a:spcPts val="0"/>
              </a:spcAft>
              <a:buNone/>
            </a:pPr>
            <a:r>
              <a:rPr lang="en-US" sz="2000" b="1" u="sng" dirty="0"/>
              <a:t>Breakout Sessions</a:t>
            </a:r>
          </a:p>
          <a:p>
            <a:pPr marL="266700" marR="0" indent="0">
              <a:spcBef>
                <a:spcPts val="0"/>
              </a:spcBef>
              <a:spcAft>
                <a:spcPts val="0"/>
              </a:spcAft>
              <a:buNone/>
            </a:pPr>
            <a:endParaRPr lang="en-US" sz="2000" b="1" u="sng" dirty="0"/>
          </a:p>
          <a:p>
            <a:pPr marL="552450" indent="-285750">
              <a:spcBef>
                <a:spcPts val="0"/>
              </a:spcBef>
              <a:spcAft>
                <a:spcPts val="0"/>
              </a:spcAft>
            </a:pPr>
            <a:r>
              <a:rPr lang="en-US" sz="1600" dirty="0"/>
              <a:t>5 themes related to the Investment Funding Approach identified</a:t>
            </a:r>
          </a:p>
          <a:p>
            <a:pPr marL="552450" indent="-285750">
              <a:spcBef>
                <a:spcPts val="0"/>
              </a:spcBef>
              <a:spcAft>
                <a:spcPts val="0"/>
              </a:spcAft>
            </a:pPr>
            <a:r>
              <a:rPr lang="en-US" sz="1600" dirty="0"/>
              <a:t>Prereading material (individual decks) on each of theme was provided to participants in advance of this workshop</a:t>
            </a:r>
          </a:p>
          <a:p>
            <a:pPr marL="552450" indent="-285750">
              <a:spcBef>
                <a:spcPts val="0"/>
              </a:spcBef>
              <a:spcAft>
                <a:spcPts val="0"/>
              </a:spcAft>
            </a:pPr>
            <a:r>
              <a:rPr lang="en-US" sz="1600" dirty="0"/>
              <a:t>Participants identified preferred sessions; some rebalancing may have been  needed</a:t>
            </a:r>
          </a:p>
          <a:p>
            <a:pPr marL="266700" marR="0" indent="0">
              <a:spcBef>
                <a:spcPts val="0"/>
              </a:spcBef>
              <a:spcAft>
                <a:spcPts val="0"/>
              </a:spcAft>
              <a:buNone/>
            </a:pPr>
            <a:endParaRPr lang="en-US" sz="1600" dirty="0"/>
          </a:p>
          <a:p>
            <a:pPr marL="266700" marR="0" indent="0">
              <a:spcBef>
                <a:spcPts val="0"/>
              </a:spcBef>
              <a:spcAft>
                <a:spcPts val="0"/>
              </a:spcAft>
              <a:buNone/>
            </a:pPr>
            <a:r>
              <a:rPr lang="en-US" sz="1600" b="1" dirty="0"/>
              <a:t>The five themes for breakout room discussions are</a:t>
            </a:r>
            <a:r>
              <a:rPr lang="en-US" sz="1600" dirty="0"/>
              <a:t>:  </a:t>
            </a:r>
          </a:p>
          <a:p>
            <a:pPr marL="266700" marR="0" indent="0">
              <a:spcBef>
                <a:spcPts val="0"/>
              </a:spcBef>
              <a:spcAft>
                <a:spcPts val="0"/>
              </a:spcAft>
              <a:buNone/>
            </a:pPr>
            <a:endParaRPr lang="en-US" sz="1600" dirty="0"/>
          </a:p>
          <a:p>
            <a:pPr marL="609600" marR="0" indent="-342900">
              <a:spcBef>
                <a:spcPts val="0"/>
              </a:spcBef>
              <a:spcAft>
                <a:spcPts val="0"/>
              </a:spcAft>
              <a:buFont typeface="+mj-lt"/>
              <a:buAutoNum type="arabicPeriod"/>
            </a:pPr>
            <a:r>
              <a:rPr lang="en-US" sz="1600" dirty="0"/>
              <a:t>Eligibility and Reporting </a:t>
            </a:r>
          </a:p>
          <a:p>
            <a:pPr marL="609600" indent="-342900">
              <a:spcBef>
                <a:spcPts val="0"/>
              </a:spcBef>
              <a:spcAft>
                <a:spcPts val="0"/>
              </a:spcAft>
              <a:buFont typeface="+mj-lt"/>
              <a:buAutoNum type="arabicPeriod"/>
            </a:pPr>
            <a:r>
              <a:rPr lang="en-US" sz="1600" dirty="0"/>
              <a:t>Funding methodologies </a:t>
            </a:r>
          </a:p>
          <a:p>
            <a:pPr marL="609600" marR="0" indent="-342900">
              <a:spcBef>
                <a:spcPts val="0"/>
              </a:spcBef>
              <a:spcAft>
                <a:spcPts val="0"/>
              </a:spcAft>
              <a:buFont typeface="+mj-lt"/>
              <a:buAutoNum type="arabicPeriod"/>
            </a:pPr>
            <a:r>
              <a:rPr lang="en-US" sz="1600" dirty="0"/>
              <a:t>Major Capital Project Oversight</a:t>
            </a:r>
          </a:p>
          <a:p>
            <a:pPr marL="609600" marR="0" indent="-342900">
              <a:spcBef>
                <a:spcPts val="0"/>
              </a:spcBef>
              <a:spcAft>
                <a:spcPts val="0"/>
              </a:spcAft>
              <a:buFont typeface="+mj-lt"/>
              <a:buAutoNum type="arabicPeriod"/>
            </a:pPr>
            <a:r>
              <a:rPr lang="en-US" sz="1600" dirty="0"/>
              <a:t>Agreement Management </a:t>
            </a:r>
          </a:p>
          <a:p>
            <a:pPr marL="609600" marR="0" indent="-342900">
              <a:spcBef>
                <a:spcPts val="0"/>
              </a:spcBef>
              <a:spcAft>
                <a:spcPts val="0"/>
              </a:spcAft>
              <a:buFont typeface="+mj-lt"/>
              <a:buAutoNum type="arabicPeriod"/>
            </a:pPr>
            <a:r>
              <a:rPr lang="en-US" sz="1600" dirty="0"/>
              <a:t>Exceptional circumstances / emergencies </a:t>
            </a:r>
          </a:p>
        </p:txBody>
      </p:sp>
    </p:spTree>
    <p:extLst>
      <p:ext uri="{BB962C8B-B14F-4D97-AF65-F5344CB8AC3E}">
        <p14:creationId xmlns:p14="http://schemas.microsoft.com/office/powerpoint/2010/main" val="266341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39D0C-2FD5-4995-9255-6F314536DCE3}"/>
              </a:ext>
            </a:extLst>
          </p:cNvPr>
          <p:cNvSpPr>
            <a:spLocks noGrp="1"/>
          </p:cNvSpPr>
          <p:nvPr>
            <p:ph idx="1"/>
          </p:nvPr>
        </p:nvSpPr>
        <p:spPr>
          <a:xfrm>
            <a:off x="3810000" y="514350"/>
            <a:ext cx="4800600" cy="4343400"/>
          </a:xfrm>
        </p:spPr>
        <p:txBody>
          <a:bodyPr/>
          <a:lstStyle/>
          <a:p>
            <a:pPr marL="0" indent="0">
              <a:buNone/>
            </a:pPr>
            <a:r>
              <a:rPr lang="en-US" sz="1800" kern="1200" dirty="0">
                <a:solidFill>
                  <a:srgbClr val="000000">
                    <a:lumMod val="75000"/>
                    <a:lumOff val="25000"/>
                  </a:srgbClr>
                </a:solidFill>
                <a:latin typeface="Calibri" panose="020F0502020204030204"/>
              </a:rPr>
              <a:t>In the development of consideration, the approach taken was</a:t>
            </a:r>
            <a:r>
              <a:rPr kumimoji="0" lang="en-US" sz="180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to require no more than is needed to meet departmental controls, transparency and accountability and to leverage recipient information already available to the department.</a:t>
            </a:r>
          </a:p>
          <a:p>
            <a:r>
              <a:rPr lang="en-US" sz="1800" b="1" dirty="0"/>
              <a:t>Eligibility Criteria: </a:t>
            </a:r>
          </a:p>
          <a:p>
            <a:pPr lvl="1">
              <a:buFont typeface="Wingdings" panose="05000000000000000000" pitchFamily="2" charset="2"/>
              <a:buChar char="§"/>
            </a:pPr>
            <a:r>
              <a:rPr lang="en-US" sz="1050" dirty="0"/>
              <a:t>ISC’s General Assessment Results</a:t>
            </a:r>
          </a:p>
          <a:p>
            <a:pPr lvl="1">
              <a:buFont typeface="Wingdings" panose="05000000000000000000" pitchFamily="2" charset="2"/>
              <a:buChar char="§"/>
            </a:pPr>
            <a:r>
              <a:rPr lang="en-US" sz="1050" dirty="0"/>
              <a:t>Financial Ratios on Audited Financial Statements  </a:t>
            </a:r>
          </a:p>
          <a:p>
            <a:pPr lvl="1">
              <a:buFont typeface="Wingdings" panose="05000000000000000000" pitchFamily="2" charset="2"/>
              <a:buChar char="§"/>
            </a:pPr>
            <a:r>
              <a:rPr lang="en-US" sz="1050" dirty="0"/>
              <a:t>FNFMB certification </a:t>
            </a:r>
          </a:p>
          <a:p>
            <a:pPr lvl="1">
              <a:buFont typeface="Wingdings" panose="05000000000000000000" pitchFamily="2" charset="2"/>
              <a:buChar char="§"/>
            </a:pPr>
            <a:r>
              <a:rPr lang="en-US" sz="1050" dirty="0"/>
              <a:t>Implementation of a FN Financial Administrative Law (FAL)</a:t>
            </a:r>
          </a:p>
          <a:p>
            <a:pPr lvl="1">
              <a:buFont typeface="Wingdings" panose="05000000000000000000" pitchFamily="2" charset="2"/>
              <a:buChar char="§"/>
            </a:pPr>
            <a:r>
              <a:rPr lang="en-US" sz="1050" dirty="0"/>
              <a:t>NFR Grant eligibility criteria – includes financial ratios and FAL </a:t>
            </a:r>
            <a:endParaRPr lang="en-US" sz="1400" dirty="0"/>
          </a:p>
          <a:p>
            <a:r>
              <a:rPr lang="en-US" sz="1800" b="1" dirty="0"/>
              <a:t>Reporting:</a:t>
            </a: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lang="en-US" sz="1050" dirty="0">
                <a:latin typeface="Arial"/>
              </a:rPr>
              <a:t>Audit Financial Statement with schedules</a:t>
            </a:r>
            <a:endParaRPr kumimoji="0" lang="en-US" sz="1050" b="0" i="0" u="none" strike="noStrike" kern="0" cap="none" spc="0" normalizeH="0" baseline="0" noProof="0" dirty="0">
              <a:ln>
                <a:noFill/>
              </a:ln>
              <a:solidFill>
                <a:srgbClr val="000000"/>
              </a:solidFill>
              <a:effectLst/>
              <a:uLnTx/>
              <a:uFillTx/>
              <a:latin typeface="Arial"/>
            </a:endParaRP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lang="en-US" sz="1050" dirty="0">
                <a:latin typeface="Arial"/>
              </a:rPr>
              <a:t>Asset Management Plans/Community Plans</a:t>
            </a:r>
            <a:endParaRPr kumimoji="0" lang="en-US" sz="1050" b="0" i="0" u="none" strike="noStrike" kern="0" cap="none" spc="0" normalizeH="0" baseline="0" noProof="0" dirty="0">
              <a:ln>
                <a:noFill/>
              </a:ln>
              <a:solidFill>
                <a:srgbClr val="000000"/>
              </a:solidFill>
              <a:effectLst/>
              <a:uLnTx/>
              <a:uFillTx/>
              <a:latin typeface="Arial"/>
            </a:endParaRP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lang="en-US" sz="1050" dirty="0">
                <a:latin typeface="Arial"/>
              </a:rPr>
              <a:t>EACRS Inspections every three years </a:t>
            </a:r>
            <a:r>
              <a:rPr kumimoji="0" lang="en-US" sz="1050" b="0" i="0" u="none" strike="noStrike" kern="0" cap="none" spc="0" normalizeH="0" baseline="0" noProof="0" dirty="0">
                <a:ln>
                  <a:noFill/>
                </a:ln>
                <a:solidFill>
                  <a:srgbClr val="000000"/>
                </a:solidFill>
                <a:effectLst/>
                <a:uLnTx/>
                <a:uFillTx/>
                <a:latin typeface="Arial"/>
              </a:rPr>
              <a:t> </a:t>
            </a:r>
            <a:endParaRPr kumimoji="0" lang="en-US" sz="1400" b="0" i="0" u="none" strike="noStrike" kern="0" cap="none" spc="0" normalizeH="0" baseline="0" noProof="0" dirty="0">
              <a:ln>
                <a:noFill/>
              </a:ln>
              <a:solidFill>
                <a:srgbClr val="000000"/>
              </a:solidFill>
              <a:effectLst/>
              <a:uLnTx/>
              <a:uFillTx/>
              <a:latin typeface="Arial"/>
            </a:endParaRPr>
          </a:p>
          <a:p>
            <a:endParaRPr lang="en-US" sz="1800" dirty="0"/>
          </a:p>
        </p:txBody>
      </p:sp>
      <p:sp>
        <p:nvSpPr>
          <p:cNvPr id="4" name="Text Placeholder 3">
            <a:extLst>
              <a:ext uri="{FF2B5EF4-FFF2-40B4-BE49-F238E27FC236}">
                <a16:creationId xmlns:a16="http://schemas.microsoft.com/office/drawing/2014/main" id="{E8F4569A-B1B1-4A41-B531-220AB1D67333}"/>
              </a:ext>
            </a:extLst>
          </p:cNvPr>
          <p:cNvSpPr>
            <a:spLocks noGrp="1"/>
          </p:cNvSpPr>
          <p:nvPr>
            <p:ph type="body" sz="half" idx="2"/>
          </p:nvPr>
        </p:nvSpPr>
        <p:spPr>
          <a:xfrm>
            <a:off x="533400" y="1714500"/>
            <a:ext cx="2590800" cy="3143250"/>
          </a:xfrm>
        </p:spPr>
        <p:txBody>
          <a:bodyPr/>
          <a:lstStyle/>
          <a:p>
            <a:pPr marL="384048" marR="0" lvl="2" defTabSz="914400" rtl="0" eaLnBrk="1" fontAlgn="auto" latinLnBrk="0" hangingPunct="1">
              <a:lnSpc>
                <a:spcPct val="90000"/>
              </a:lnSpc>
              <a:spcBef>
                <a:spcPts val="200"/>
              </a:spcBef>
              <a:spcAft>
                <a:spcPts val="400"/>
              </a:spcAft>
              <a:buClr>
                <a:srgbClr val="E48312"/>
              </a:buClr>
              <a:buSzTx/>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Core elements for discussion in this session: </a:t>
            </a:r>
          </a:p>
          <a:p>
            <a:pPr marL="384048" marR="0" lvl="2" defTabSz="914400" rtl="0" eaLnBrk="1" fontAlgn="auto" latinLnBrk="0" hangingPunct="1">
              <a:lnSpc>
                <a:spcPct val="90000"/>
              </a:lnSpc>
              <a:spcBef>
                <a:spcPts val="200"/>
              </a:spcBef>
              <a:spcAft>
                <a:spcPts val="400"/>
              </a:spcAft>
              <a:buClr>
                <a:srgbClr val="E48312"/>
              </a:buClr>
              <a:buSzTx/>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Eligibility Criteria &amp;</a:t>
            </a:r>
          </a:p>
          <a:p>
            <a:pPr marL="384048" marR="0" lvl="2" defTabSz="914400" rtl="0" eaLnBrk="1" fontAlgn="auto" latinLnBrk="0" hangingPunct="1">
              <a:lnSpc>
                <a:spcPct val="90000"/>
              </a:lnSpc>
              <a:spcBef>
                <a:spcPts val="200"/>
              </a:spcBef>
              <a:spcAft>
                <a:spcPts val="400"/>
              </a:spcAft>
              <a:buClr>
                <a:srgbClr val="E48312"/>
              </a:buClr>
              <a:buSzTx/>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Reporting</a:t>
            </a:r>
          </a:p>
          <a:p>
            <a:endParaRPr lang="en-US" dirty="0"/>
          </a:p>
        </p:txBody>
      </p:sp>
      <p:sp>
        <p:nvSpPr>
          <p:cNvPr id="5" name="Title 1">
            <a:extLst>
              <a:ext uri="{FF2B5EF4-FFF2-40B4-BE49-F238E27FC236}">
                <a16:creationId xmlns:a16="http://schemas.microsoft.com/office/drawing/2014/main" id="{7FF33A67-278C-406F-9C6D-FB68A6408FAB}"/>
              </a:ext>
            </a:extLst>
          </p:cNvPr>
          <p:cNvSpPr>
            <a:spLocks noGrp="1"/>
          </p:cNvSpPr>
          <p:nvPr>
            <p:ph type="title"/>
          </p:nvPr>
        </p:nvSpPr>
        <p:spPr>
          <a:xfrm>
            <a:off x="381000" y="514350"/>
            <a:ext cx="3084513" cy="871538"/>
          </a:xfrm>
        </p:spPr>
        <p:txBody>
          <a:bodyPr/>
          <a:lstStyle/>
          <a:p>
            <a:pPr algn="ctr"/>
            <a:r>
              <a:rPr lang="en-US" sz="1600" dirty="0">
                <a:highlight>
                  <a:srgbClr val="66CCFF"/>
                </a:highlight>
              </a:rPr>
              <a:t>Breakout Session 1</a:t>
            </a:r>
            <a:br>
              <a:rPr lang="en-US" dirty="0"/>
            </a:br>
            <a:r>
              <a:rPr lang="en-US" dirty="0"/>
              <a:t>Eligibility and Reporting</a:t>
            </a:r>
          </a:p>
        </p:txBody>
      </p:sp>
    </p:spTree>
    <p:extLst>
      <p:ext uri="{BB962C8B-B14F-4D97-AF65-F5344CB8AC3E}">
        <p14:creationId xmlns:p14="http://schemas.microsoft.com/office/powerpoint/2010/main" val="365864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39D0C-2FD5-4995-9255-6F314536DCE3}"/>
              </a:ext>
            </a:extLst>
          </p:cNvPr>
          <p:cNvSpPr>
            <a:spLocks noGrp="1"/>
          </p:cNvSpPr>
          <p:nvPr>
            <p:ph idx="1"/>
          </p:nvPr>
        </p:nvSpPr>
        <p:spPr>
          <a:xfrm>
            <a:off x="3810000" y="514350"/>
            <a:ext cx="4800600" cy="4343400"/>
          </a:xfrm>
        </p:spPr>
        <p:txBody>
          <a:bodyPr/>
          <a:lstStyle/>
          <a:p>
            <a:pPr marL="0" indent="0">
              <a:buNone/>
            </a:pPr>
            <a:r>
              <a:rPr lang="en-US" sz="1800" kern="1200" dirty="0">
                <a:solidFill>
                  <a:srgbClr val="000000">
                    <a:lumMod val="75000"/>
                    <a:lumOff val="25000"/>
                  </a:srgbClr>
                </a:solidFill>
                <a:latin typeface="Calibri" panose="020F0502020204030204"/>
              </a:rPr>
              <a:t>In the development of consideration, explored multiple data sources available to the department to leverage for determining each asset’s needs over their lifecycle including demolition and replacement at end of life. </a:t>
            </a:r>
            <a:endParaRPr kumimoji="0" lang="en-US" sz="180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r>
              <a:rPr lang="en-US" sz="1800" b="1" dirty="0"/>
              <a:t>Data Sources: </a:t>
            </a:r>
          </a:p>
          <a:p>
            <a:pPr lvl="1">
              <a:buFont typeface="Wingdings" panose="05000000000000000000" pitchFamily="2" charset="2"/>
              <a:buChar char="§"/>
            </a:pPr>
            <a:r>
              <a:rPr lang="en-US" sz="1050" dirty="0"/>
              <a:t>Collier costing tool, support approve budgets for O&amp;M </a:t>
            </a:r>
          </a:p>
          <a:p>
            <a:pPr lvl="1">
              <a:buFont typeface="Wingdings" panose="05000000000000000000" pitchFamily="2" charset="2"/>
              <a:buChar char="§"/>
            </a:pPr>
            <a:r>
              <a:rPr lang="en-US" sz="1050" dirty="0"/>
              <a:t>E-ACRS Inspections – robust assessment includes 35-year forecast</a:t>
            </a:r>
          </a:p>
          <a:p>
            <a:pPr lvl="1">
              <a:buFont typeface="Wingdings" panose="05000000000000000000" pitchFamily="2" charset="2"/>
              <a:buChar char="§"/>
            </a:pPr>
            <a:r>
              <a:rPr lang="en-US" sz="1050" dirty="0"/>
              <a:t>INSTAT population data and growth forecasts </a:t>
            </a:r>
          </a:p>
          <a:p>
            <a:pPr lvl="1">
              <a:buFont typeface="Wingdings" panose="05000000000000000000" pitchFamily="2" charset="2"/>
              <a:buChar char="§"/>
            </a:pPr>
            <a:r>
              <a:rPr lang="en-US" sz="1050" dirty="0"/>
              <a:t>FN developed Asset Management Plans – funded by ISC</a:t>
            </a:r>
          </a:p>
          <a:p>
            <a:pPr lvl="1">
              <a:buFont typeface="Wingdings" panose="05000000000000000000" pitchFamily="2" charset="2"/>
              <a:buChar char="§"/>
            </a:pPr>
            <a:r>
              <a:rPr lang="en-US" sz="1050" dirty="0"/>
              <a:t>NFR Grant eligibility criteria – includes financial ratios and FAL </a:t>
            </a:r>
            <a:endParaRPr lang="en-US" sz="1400" dirty="0"/>
          </a:p>
          <a:p>
            <a:r>
              <a:rPr lang="en-US" sz="1800" b="1" dirty="0"/>
              <a:t>Methodologies:</a:t>
            </a: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kumimoji="0" lang="en-US" sz="1050" b="0" i="0" u="none" strike="noStrike" kern="0" cap="none" spc="0" normalizeH="0" baseline="0" noProof="0" dirty="0">
                <a:ln>
                  <a:noFill/>
                </a:ln>
                <a:solidFill>
                  <a:srgbClr val="000000"/>
                </a:solidFill>
                <a:effectLst/>
                <a:uLnTx/>
                <a:uFillTx/>
                <a:latin typeface="Arial"/>
              </a:rPr>
              <a:t>Community Assets based </a:t>
            </a:r>
            <a:r>
              <a:rPr lang="en-US" sz="1050" dirty="0">
                <a:latin typeface="Arial"/>
              </a:rPr>
              <a:t>on long term lifecycle costs – O&amp;M and Capital</a:t>
            </a: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lang="en-US" sz="1050" dirty="0">
                <a:latin typeface="Arial"/>
              </a:rPr>
              <a:t>Cashflow based on annualized</a:t>
            </a:r>
            <a:r>
              <a:rPr kumimoji="0" lang="en-US" sz="1050" b="0" i="0" u="none" strike="noStrike" kern="0" cap="none" spc="0" normalizeH="0" baseline="0" noProof="0" dirty="0">
                <a:ln>
                  <a:noFill/>
                </a:ln>
                <a:solidFill>
                  <a:srgbClr val="000000"/>
                </a:solidFill>
                <a:effectLst/>
                <a:uLnTx/>
                <a:uFillTx/>
                <a:latin typeface="Arial"/>
              </a:rPr>
              <a:t> amount of total cost (dollars over 35-years) </a:t>
            </a: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kumimoji="0" lang="en-US" sz="1050" b="0" i="0" u="none" strike="noStrike" kern="0" cap="none" spc="0" normalizeH="0" baseline="0" noProof="0" dirty="0">
                <a:ln>
                  <a:noFill/>
                </a:ln>
                <a:solidFill>
                  <a:srgbClr val="000000"/>
                </a:solidFill>
                <a:effectLst/>
                <a:uLnTx/>
                <a:uFillTx/>
                <a:latin typeface="Arial"/>
              </a:rPr>
              <a:t>Housing may require other considerations – based on population </a:t>
            </a:r>
          </a:p>
          <a:p>
            <a:pPr marL="382588" marR="0" lvl="1" indent="-190500" algn="l" defTabSz="914400" rtl="0" eaLnBrk="0" fontAlgn="base" latinLnBrk="0" hangingPunct="0">
              <a:lnSpc>
                <a:spcPct val="100000"/>
              </a:lnSpc>
              <a:spcBef>
                <a:spcPct val="0"/>
              </a:spcBef>
              <a:spcAft>
                <a:spcPct val="35000"/>
              </a:spcAft>
              <a:buClrTx/>
              <a:buSzTx/>
              <a:buFont typeface="Wingdings" panose="05000000000000000000" pitchFamily="2" charset="2"/>
              <a:buChar char="§"/>
              <a:tabLst>
                <a:tab pos="5715000" algn="l"/>
              </a:tabLst>
              <a:defRPr/>
            </a:pPr>
            <a:r>
              <a:rPr kumimoji="0" lang="en-US" sz="1050" b="0" i="0" u="none" strike="noStrike" kern="0" cap="none" spc="0" normalizeH="0" baseline="0" noProof="0" dirty="0">
                <a:ln>
                  <a:noFill/>
                </a:ln>
                <a:solidFill>
                  <a:srgbClr val="000000"/>
                </a:solidFill>
                <a:effectLst/>
                <a:uLnTx/>
                <a:uFillTx/>
                <a:latin typeface="Arial"/>
              </a:rPr>
              <a:t>Annual Escalator – </a:t>
            </a:r>
            <a:r>
              <a:rPr lang="en-US" sz="1050" dirty="0">
                <a:latin typeface="Arial"/>
              </a:rPr>
              <a:t>consider inflation and growth </a:t>
            </a:r>
            <a:endParaRPr kumimoji="0" lang="en-US" sz="1400" b="0" i="0" u="none" strike="noStrike" kern="0" cap="none" spc="0" normalizeH="0" baseline="0" noProof="0" dirty="0">
              <a:ln>
                <a:noFill/>
              </a:ln>
              <a:solidFill>
                <a:srgbClr val="000000"/>
              </a:solidFill>
              <a:effectLst/>
              <a:uLnTx/>
              <a:uFillTx/>
              <a:latin typeface="Arial"/>
            </a:endParaRPr>
          </a:p>
          <a:p>
            <a:endParaRPr lang="en-US" sz="1800" dirty="0"/>
          </a:p>
        </p:txBody>
      </p:sp>
      <p:sp>
        <p:nvSpPr>
          <p:cNvPr id="4" name="Text Placeholder 3">
            <a:extLst>
              <a:ext uri="{FF2B5EF4-FFF2-40B4-BE49-F238E27FC236}">
                <a16:creationId xmlns:a16="http://schemas.microsoft.com/office/drawing/2014/main" id="{E8F4569A-B1B1-4A41-B531-220AB1D67333}"/>
              </a:ext>
            </a:extLst>
          </p:cNvPr>
          <p:cNvSpPr>
            <a:spLocks noGrp="1"/>
          </p:cNvSpPr>
          <p:nvPr>
            <p:ph type="body" sz="half" idx="2"/>
          </p:nvPr>
        </p:nvSpPr>
        <p:spPr>
          <a:xfrm>
            <a:off x="533399" y="1714500"/>
            <a:ext cx="2932113" cy="2914650"/>
          </a:xfrm>
        </p:spPr>
        <p:txBody>
          <a:bodyPr/>
          <a:lstStyle/>
          <a:p>
            <a:pPr marL="384048" marR="0" lvl="2" defTabSz="914400" rtl="0" eaLnBrk="1" fontAlgn="auto" latinLnBrk="0" hangingPunct="1">
              <a:lnSpc>
                <a:spcPct val="90000"/>
              </a:lnSpc>
              <a:spcBef>
                <a:spcPts val="200"/>
              </a:spcBef>
              <a:spcAft>
                <a:spcPts val="400"/>
              </a:spcAft>
              <a:buClr>
                <a:srgbClr val="E48312"/>
              </a:buClr>
              <a:buSzTx/>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Key Considerations: </a:t>
            </a:r>
          </a:p>
          <a:p>
            <a:pPr marL="384048" marR="0" lvl="2" defTabSz="914400" rtl="0" eaLnBrk="1" fontAlgn="auto" latinLnBrk="0" hangingPunct="1">
              <a:lnSpc>
                <a:spcPct val="90000"/>
              </a:lnSpc>
              <a:spcBef>
                <a:spcPts val="200"/>
              </a:spcBef>
              <a:spcAft>
                <a:spcPts val="400"/>
              </a:spcAft>
              <a:buClr>
                <a:srgbClr val="E48312"/>
              </a:buClr>
              <a:buSzTx/>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An Asset’s Life Expectancy</a:t>
            </a: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Lifecycle Needs of each Asset </a:t>
            </a: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Provide predictable, sufficient and sustained funding streams for existing infrastructure</a:t>
            </a: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endParaRPr lang="en-US" dirty="0"/>
          </a:p>
        </p:txBody>
      </p:sp>
      <p:sp>
        <p:nvSpPr>
          <p:cNvPr id="5" name="Title 1">
            <a:extLst>
              <a:ext uri="{FF2B5EF4-FFF2-40B4-BE49-F238E27FC236}">
                <a16:creationId xmlns:a16="http://schemas.microsoft.com/office/drawing/2014/main" id="{7FF33A67-278C-406F-9C6D-FB68A6408FAB}"/>
              </a:ext>
            </a:extLst>
          </p:cNvPr>
          <p:cNvSpPr>
            <a:spLocks noGrp="1"/>
          </p:cNvSpPr>
          <p:nvPr>
            <p:ph type="title"/>
          </p:nvPr>
        </p:nvSpPr>
        <p:spPr>
          <a:xfrm>
            <a:off x="381000" y="514350"/>
            <a:ext cx="3084513" cy="871538"/>
          </a:xfrm>
        </p:spPr>
        <p:txBody>
          <a:bodyPr/>
          <a:lstStyle/>
          <a:p>
            <a:pPr algn="ctr"/>
            <a:r>
              <a:rPr lang="en-US" sz="1600" dirty="0">
                <a:highlight>
                  <a:srgbClr val="66CCFF"/>
                </a:highlight>
              </a:rPr>
              <a:t>Breakout Session 2</a:t>
            </a:r>
            <a:br>
              <a:rPr lang="en-US" dirty="0"/>
            </a:br>
            <a:r>
              <a:rPr lang="en-US" dirty="0"/>
              <a:t>Funding Methodology</a:t>
            </a:r>
          </a:p>
        </p:txBody>
      </p:sp>
    </p:spTree>
    <p:extLst>
      <p:ext uri="{BB962C8B-B14F-4D97-AF65-F5344CB8AC3E}">
        <p14:creationId xmlns:p14="http://schemas.microsoft.com/office/powerpoint/2010/main" val="269180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39D0C-2FD5-4995-9255-6F314536DCE3}"/>
              </a:ext>
            </a:extLst>
          </p:cNvPr>
          <p:cNvSpPr>
            <a:spLocks noGrp="1"/>
          </p:cNvSpPr>
          <p:nvPr>
            <p:ph idx="1"/>
          </p:nvPr>
        </p:nvSpPr>
        <p:spPr>
          <a:xfrm>
            <a:off x="3810000" y="514350"/>
            <a:ext cx="4800600" cy="4343400"/>
          </a:xfrm>
        </p:spPr>
        <p:txBody>
          <a:bodyPr/>
          <a:lstStyle/>
          <a:p>
            <a:pPr marL="0" indent="0">
              <a:buNone/>
            </a:pPr>
            <a:r>
              <a:rPr lang="en-US" sz="1800" kern="1200" dirty="0">
                <a:solidFill>
                  <a:srgbClr val="000000">
                    <a:lumMod val="75000"/>
                    <a:lumOff val="25000"/>
                  </a:srgbClr>
                </a:solidFill>
                <a:latin typeface="Calibri" panose="020F0502020204030204"/>
              </a:rPr>
              <a:t>In the development of considerations, explored ISC’s existing controls, </a:t>
            </a:r>
            <a:r>
              <a:rPr lang="en-US" sz="1800" kern="1200" dirty="0" err="1">
                <a:solidFill>
                  <a:srgbClr val="000000">
                    <a:lumMod val="75000"/>
                    <a:lumOff val="25000"/>
                  </a:srgbClr>
                </a:solidFill>
                <a:latin typeface="Calibri" panose="020F0502020204030204"/>
              </a:rPr>
              <a:t>LoSS</a:t>
            </a:r>
            <a:r>
              <a:rPr lang="en-US" sz="1800" kern="1200" dirty="0">
                <a:solidFill>
                  <a:srgbClr val="000000">
                    <a:lumMod val="75000"/>
                    <a:lumOff val="25000"/>
                  </a:srgbClr>
                </a:solidFill>
                <a:latin typeface="Calibri" panose="020F0502020204030204"/>
              </a:rPr>
              <a:t> requirements, regional support to recipients for delivery of projects and how/if these would continue for the Investment Funding Approach.  </a:t>
            </a:r>
            <a:endParaRPr kumimoji="0" lang="en-US" sz="180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r>
              <a:rPr lang="en-US" sz="1800" b="1" dirty="0"/>
              <a:t>Elements: </a:t>
            </a:r>
          </a:p>
          <a:p>
            <a:pPr lvl="1">
              <a:buFont typeface="Wingdings" panose="05000000000000000000" pitchFamily="2" charset="2"/>
              <a:buChar char="§"/>
            </a:pPr>
            <a:r>
              <a:rPr lang="en-US" sz="1200" dirty="0"/>
              <a:t>The various tools and controls that govern major capital project funding approvals, tendering, project tracking, gating process, etc. </a:t>
            </a:r>
          </a:p>
          <a:p>
            <a:pPr lvl="1">
              <a:buFont typeface="Wingdings" panose="05000000000000000000" pitchFamily="2" charset="2"/>
              <a:buChar char="§"/>
            </a:pPr>
            <a:r>
              <a:rPr lang="en-US" sz="1200" dirty="0"/>
              <a:t>Level of autonomy on major capital investments</a:t>
            </a:r>
          </a:p>
          <a:p>
            <a:pPr lvl="1">
              <a:buFont typeface="Wingdings" panose="05000000000000000000" pitchFamily="2" charset="2"/>
              <a:buChar char="§"/>
            </a:pPr>
            <a:r>
              <a:rPr lang="en-US" sz="1200" dirty="0"/>
              <a:t>Project oversight and supports provided by regional offices</a:t>
            </a:r>
          </a:p>
          <a:p>
            <a:pPr lvl="1">
              <a:buFont typeface="Wingdings" panose="05000000000000000000" pitchFamily="2" charset="2"/>
              <a:buChar char="§"/>
            </a:pPr>
            <a:r>
              <a:rPr lang="en-US" sz="1200" dirty="0"/>
              <a:t>Level of Service Standard to ISC’s expectations or the community </a:t>
            </a:r>
          </a:p>
          <a:p>
            <a:pPr lvl="1">
              <a:buFont typeface="Wingdings" panose="05000000000000000000" pitchFamily="2" charset="2"/>
              <a:buChar char="§"/>
            </a:pPr>
            <a:r>
              <a:rPr lang="en-US" sz="1200" dirty="0"/>
              <a:t>Managing projects funded directly from the Investment Funding already flowing to a recipient under proposed new approach </a:t>
            </a:r>
          </a:p>
          <a:p>
            <a:pPr lvl="1">
              <a:buFont typeface="Wingdings" panose="05000000000000000000" pitchFamily="2" charset="2"/>
              <a:buChar char="§"/>
            </a:pPr>
            <a:r>
              <a:rPr lang="en-US" sz="1200" dirty="0"/>
              <a:t>New assets, to close the gap – that don’t currently exist in a community   </a:t>
            </a:r>
          </a:p>
        </p:txBody>
      </p:sp>
      <p:sp>
        <p:nvSpPr>
          <p:cNvPr id="4" name="Text Placeholder 3">
            <a:extLst>
              <a:ext uri="{FF2B5EF4-FFF2-40B4-BE49-F238E27FC236}">
                <a16:creationId xmlns:a16="http://schemas.microsoft.com/office/drawing/2014/main" id="{E8F4569A-B1B1-4A41-B531-220AB1D67333}"/>
              </a:ext>
            </a:extLst>
          </p:cNvPr>
          <p:cNvSpPr>
            <a:spLocks noGrp="1"/>
          </p:cNvSpPr>
          <p:nvPr>
            <p:ph type="body" sz="half" idx="2"/>
          </p:nvPr>
        </p:nvSpPr>
        <p:spPr>
          <a:xfrm>
            <a:off x="533399" y="1714500"/>
            <a:ext cx="2932113" cy="2914650"/>
          </a:xfrm>
        </p:spPr>
        <p:txBody>
          <a:bodyPr/>
          <a:lstStyle/>
          <a:p>
            <a:pPr marL="384048" marR="0" lvl="2" defTabSz="914400" rtl="0" eaLnBrk="1" fontAlgn="auto" latinLnBrk="0" hangingPunct="1">
              <a:lnSpc>
                <a:spcPct val="90000"/>
              </a:lnSpc>
              <a:spcBef>
                <a:spcPts val="200"/>
              </a:spcBef>
              <a:spcAft>
                <a:spcPts val="400"/>
              </a:spcAft>
              <a:buClr>
                <a:srgbClr val="E48312"/>
              </a:buClr>
              <a:buSzTx/>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Key Considerations: </a:t>
            </a: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ISC tools that support approvals and delivery</a:t>
            </a: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Project types – new vs. replacement </a:t>
            </a: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ISC Level of Service Standard</a:t>
            </a: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endParaRPr lang="en-US" dirty="0"/>
          </a:p>
        </p:txBody>
      </p:sp>
      <p:sp>
        <p:nvSpPr>
          <p:cNvPr id="5" name="Title 1">
            <a:extLst>
              <a:ext uri="{FF2B5EF4-FFF2-40B4-BE49-F238E27FC236}">
                <a16:creationId xmlns:a16="http://schemas.microsoft.com/office/drawing/2014/main" id="{7FF33A67-278C-406F-9C6D-FB68A6408FAB}"/>
              </a:ext>
            </a:extLst>
          </p:cNvPr>
          <p:cNvSpPr>
            <a:spLocks noGrp="1"/>
          </p:cNvSpPr>
          <p:nvPr>
            <p:ph type="title"/>
          </p:nvPr>
        </p:nvSpPr>
        <p:spPr>
          <a:xfrm>
            <a:off x="381000" y="514350"/>
            <a:ext cx="3084513" cy="871538"/>
          </a:xfrm>
        </p:spPr>
        <p:txBody>
          <a:bodyPr/>
          <a:lstStyle/>
          <a:p>
            <a:pPr algn="ctr"/>
            <a:r>
              <a:rPr lang="en-US" sz="1600" dirty="0">
                <a:highlight>
                  <a:srgbClr val="66CCFF"/>
                </a:highlight>
              </a:rPr>
              <a:t>Breakout Session 3 </a:t>
            </a:r>
            <a:br>
              <a:rPr lang="en-US" dirty="0"/>
            </a:br>
            <a:r>
              <a:rPr lang="en-US" dirty="0"/>
              <a:t>Oversight</a:t>
            </a:r>
            <a:br>
              <a:rPr lang="en-US" dirty="0"/>
            </a:br>
            <a:r>
              <a:rPr lang="en-US" dirty="0"/>
              <a:t>Major Capital Projects</a:t>
            </a:r>
          </a:p>
        </p:txBody>
      </p:sp>
    </p:spTree>
    <p:extLst>
      <p:ext uri="{BB962C8B-B14F-4D97-AF65-F5344CB8AC3E}">
        <p14:creationId xmlns:p14="http://schemas.microsoft.com/office/powerpoint/2010/main" val="127208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39D0C-2FD5-4995-9255-6F314536DCE3}"/>
              </a:ext>
            </a:extLst>
          </p:cNvPr>
          <p:cNvSpPr>
            <a:spLocks noGrp="1"/>
          </p:cNvSpPr>
          <p:nvPr>
            <p:ph idx="1"/>
          </p:nvPr>
        </p:nvSpPr>
        <p:spPr>
          <a:xfrm>
            <a:off x="3810000" y="514350"/>
            <a:ext cx="4800600" cy="4343400"/>
          </a:xfrm>
        </p:spPr>
        <p:txBody>
          <a:bodyPr/>
          <a:lstStyle/>
          <a:p>
            <a:pPr marL="0" indent="0">
              <a:buNone/>
            </a:pPr>
            <a:r>
              <a:rPr lang="en-US" sz="1800" kern="1200" dirty="0">
                <a:solidFill>
                  <a:srgbClr val="000000">
                    <a:lumMod val="75000"/>
                    <a:lumOff val="25000"/>
                  </a:srgbClr>
                </a:solidFill>
                <a:latin typeface="Calibri" panose="020F0502020204030204"/>
              </a:rPr>
              <a:t>In the development of considerations, explored opportunity to leverage the current Comprehensive Funding Agreement with the addition of terms and conditions that align with the proposed funding approach and the redesign/new ISC infrastructure program.  </a:t>
            </a:r>
            <a:endParaRPr kumimoji="0" lang="en-US" sz="180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indent="0">
              <a:buNone/>
            </a:pPr>
            <a:r>
              <a:rPr lang="en-US" sz="1800" b="1" dirty="0"/>
              <a:t> Elements: </a:t>
            </a:r>
          </a:p>
          <a:p>
            <a:pPr lvl="1">
              <a:buFont typeface="Wingdings" panose="05000000000000000000" pitchFamily="2" charset="2"/>
              <a:buChar char="§"/>
            </a:pPr>
            <a:r>
              <a:rPr lang="en-US" sz="1200" dirty="0"/>
              <a:t>How long should the term of the funding agreement be – is there a maximum limit of 10-years – per ISC or per TB </a:t>
            </a:r>
          </a:p>
          <a:p>
            <a:pPr lvl="1">
              <a:buFont typeface="Wingdings" panose="05000000000000000000" pitchFamily="2" charset="2"/>
              <a:buChar char="§"/>
            </a:pPr>
            <a:r>
              <a:rPr lang="en-US" sz="1200" dirty="0"/>
              <a:t>Timing for updating the funding agreements when a recipients opts-in the Investment Funding Approach </a:t>
            </a:r>
          </a:p>
          <a:p>
            <a:pPr lvl="1">
              <a:buFont typeface="Wingdings" panose="05000000000000000000" pitchFamily="2" charset="2"/>
              <a:buChar char="§"/>
            </a:pPr>
            <a:r>
              <a:rPr lang="en-US" sz="1200" dirty="0"/>
              <a:t>Require a commitment of 10-years when opting-in or provide an opportunity for opting out </a:t>
            </a:r>
          </a:p>
          <a:p>
            <a:pPr lvl="1">
              <a:buFont typeface="Wingdings" panose="05000000000000000000" pitchFamily="2" charset="2"/>
              <a:buChar char="§"/>
            </a:pPr>
            <a:r>
              <a:rPr lang="en-US" sz="1200" dirty="0"/>
              <a:t>Reserve fund and outstanding loans using the new financial tools – how is that managed if a recipient opts-out</a:t>
            </a:r>
          </a:p>
          <a:p>
            <a:pPr lvl="1">
              <a:buFont typeface="Wingdings" panose="05000000000000000000" pitchFamily="2" charset="2"/>
              <a:buChar char="§"/>
            </a:pPr>
            <a:r>
              <a:rPr lang="en-US" sz="1200" dirty="0"/>
              <a:t>Rebasing- adding funding to support new assets or reducing funding for decommissions assets  </a:t>
            </a:r>
          </a:p>
        </p:txBody>
      </p:sp>
      <p:sp>
        <p:nvSpPr>
          <p:cNvPr id="4" name="Text Placeholder 3">
            <a:extLst>
              <a:ext uri="{FF2B5EF4-FFF2-40B4-BE49-F238E27FC236}">
                <a16:creationId xmlns:a16="http://schemas.microsoft.com/office/drawing/2014/main" id="{E8F4569A-B1B1-4A41-B531-220AB1D67333}"/>
              </a:ext>
            </a:extLst>
          </p:cNvPr>
          <p:cNvSpPr>
            <a:spLocks noGrp="1"/>
          </p:cNvSpPr>
          <p:nvPr>
            <p:ph type="body" sz="half" idx="2"/>
          </p:nvPr>
        </p:nvSpPr>
        <p:spPr>
          <a:xfrm>
            <a:off x="533399" y="1714500"/>
            <a:ext cx="2932113" cy="2914650"/>
          </a:xfrm>
        </p:spPr>
        <p:txBody>
          <a:bodyPr/>
          <a:lstStyle/>
          <a:p>
            <a:pPr marL="384048" marR="0" lvl="2" defTabSz="914400" rtl="0" eaLnBrk="1" fontAlgn="auto" latinLnBrk="0" hangingPunct="1">
              <a:lnSpc>
                <a:spcPct val="90000"/>
              </a:lnSpc>
              <a:spcBef>
                <a:spcPts val="200"/>
              </a:spcBef>
              <a:spcAft>
                <a:spcPts val="400"/>
              </a:spcAft>
              <a:buClr>
                <a:srgbClr val="E48312"/>
              </a:buClr>
              <a:buSzTx/>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Key Considerations: </a:t>
            </a: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Term of the Funding Agreement</a:t>
            </a: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Opting-in</a:t>
            </a: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Request to opt-out</a:t>
            </a: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Rebasing for new or decommissioned assets</a:t>
            </a: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 </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endParaRPr lang="en-US" dirty="0"/>
          </a:p>
        </p:txBody>
      </p:sp>
      <p:sp>
        <p:nvSpPr>
          <p:cNvPr id="5" name="Title 1">
            <a:extLst>
              <a:ext uri="{FF2B5EF4-FFF2-40B4-BE49-F238E27FC236}">
                <a16:creationId xmlns:a16="http://schemas.microsoft.com/office/drawing/2014/main" id="{7FF33A67-278C-406F-9C6D-FB68A6408FAB}"/>
              </a:ext>
            </a:extLst>
          </p:cNvPr>
          <p:cNvSpPr>
            <a:spLocks noGrp="1"/>
          </p:cNvSpPr>
          <p:nvPr>
            <p:ph type="title"/>
          </p:nvPr>
        </p:nvSpPr>
        <p:spPr>
          <a:xfrm>
            <a:off x="381000" y="514350"/>
            <a:ext cx="3084513" cy="871538"/>
          </a:xfrm>
        </p:spPr>
        <p:txBody>
          <a:bodyPr/>
          <a:lstStyle/>
          <a:p>
            <a:pPr algn="ctr"/>
            <a:r>
              <a:rPr lang="en-US" sz="1600" dirty="0">
                <a:highlight>
                  <a:srgbClr val="66CCFF"/>
                </a:highlight>
              </a:rPr>
              <a:t>Breakout Session 4 </a:t>
            </a:r>
            <a:br>
              <a:rPr lang="en-US" dirty="0"/>
            </a:br>
            <a:r>
              <a:rPr lang="en-US" dirty="0"/>
              <a:t>Funding Agreement Management</a:t>
            </a:r>
          </a:p>
        </p:txBody>
      </p:sp>
    </p:spTree>
    <p:extLst>
      <p:ext uri="{BB962C8B-B14F-4D97-AF65-F5344CB8AC3E}">
        <p14:creationId xmlns:p14="http://schemas.microsoft.com/office/powerpoint/2010/main" val="158214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39D0C-2FD5-4995-9255-6F314536DCE3}"/>
              </a:ext>
            </a:extLst>
          </p:cNvPr>
          <p:cNvSpPr>
            <a:spLocks noGrp="1"/>
          </p:cNvSpPr>
          <p:nvPr>
            <p:ph idx="1"/>
          </p:nvPr>
        </p:nvSpPr>
        <p:spPr>
          <a:xfrm>
            <a:off x="3810000" y="514350"/>
            <a:ext cx="4800600" cy="4343400"/>
          </a:xfrm>
        </p:spPr>
        <p:txBody>
          <a:bodyPr/>
          <a:lstStyle/>
          <a:p>
            <a:pPr marL="0" indent="0">
              <a:buNone/>
            </a:pPr>
            <a:r>
              <a:rPr lang="en-US" sz="1800" kern="1200" dirty="0">
                <a:solidFill>
                  <a:srgbClr val="000000">
                    <a:lumMod val="75000"/>
                    <a:lumOff val="25000"/>
                  </a:srgbClr>
                </a:solidFill>
                <a:latin typeface="Calibri" panose="020F0502020204030204"/>
              </a:rPr>
              <a:t>Extraordinary circumstances may result in situations that can not be planned for – the unexpected, external to the recipient, beyond a recipient's control. Situations where due diligence would not have avoided the impact of the event. </a:t>
            </a:r>
            <a:endParaRPr kumimoji="0" lang="en-US" sz="180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indent="0">
              <a:buNone/>
            </a:pPr>
            <a:r>
              <a:rPr lang="en-US" sz="1800" b="1" dirty="0"/>
              <a:t> Elements: </a:t>
            </a:r>
          </a:p>
          <a:p>
            <a:pPr lvl="1">
              <a:buFont typeface="Wingdings" panose="05000000000000000000" pitchFamily="2" charset="2"/>
              <a:buChar char="§"/>
            </a:pPr>
            <a:r>
              <a:rPr lang="en-US" sz="1200" dirty="0"/>
              <a:t>How will ISC support First Nations communities if/when unforeseen circumstances arise?</a:t>
            </a:r>
          </a:p>
          <a:p>
            <a:pPr lvl="1">
              <a:buFont typeface="Wingdings" panose="05000000000000000000" pitchFamily="2" charset="2"/>
              <a:buChar char="§"/>
            </a:pPr>
            <a:r>
              <a:rPr lang="en-US" sz="1200" dirty="0"/>
              <a:t>Otherwise, the risk of cost overruns is borne by First Nations communities. How can the design of the investment funding approach be improved to enable success?</a:t>
            </a:r>
          </a:p>
          <a:p>
            <a:pPr marL="192088" lvl="1" indent="0">
              <a:buNone/>
            </a:pPr>
            <a:endParaRPr lang="en-US" sz="1200" dirty="0"/>
          </a:p>
          <a:p>
            <a:pPr marL="0" indent="0">
              <a:buNone/>
            </a:pPr>
            <a:endParaRPr lang="en-US" sz="1800" b="1" dirty="0"/>
          </a:p>
        </p:txBody>
      </p:sp>
      <p:sp>
        <p:nvSpPr>
          <p:cNvPr id="4" name="Text Placeholder 3">
            <a:extLst>
              <a:ext uri="{FF2B5EF4-FFF2-40B4-BE49-F238E27FC236}">
                <a16:creationId xmlns:a16="http://schemas.microsoft.com/office/drawing/2014/main" id="{E8F4569A-B1B1-4A41-B531-220AB1D67333}"/>
              </a:ext>
            </a:extLst>
          </p:cNvPr>
          <p:cNvSpPr>
            <a:spLocks noGrp="1"/>
          </p:cNvSpPr>
          <p:nvPr>
            <p:ph type="body" sz="half" idx="2"/>
          </p:nvPr>
        </p:nvSpPr>
        <p:spPr>
          <a:xfrm>
            <a:off x="533399" y="1714500"/>
            <a:ext cx="2932113" cy="2914650"/>
          </a:xfrm>
        </p:spPr>
        <p:txBody>
          <a:bodyPr/>
          <a:lstStyle/>
          <a:p>
            <a:pPr marL="384048" marR="0" lvl="2" defTabSz="914400" rtl="0" eaLnBrk="1" fontAlgn="auto" latinLnBrk="0" hangingPunct="1">
              <a:lnSpc>
                <a:spcPct val="90000"/>
              </a:lnSpc>
              <a:spcBef>
                <a:spcPts val="200"/>
              </a:spcBef>
              <a:spcAft>
                <a:spcPts val="400"/>
              </a:spcAft>
              <a:buClr>
                <a:srgbClr val="E48312"/>
              </a:buClr>
              <a:buSzTx/>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Factors: </a:t>
            </a: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Natural Disasters</a:t>
            </a: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Fires </a:t>
            </a: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Political instability</a:t>
            </a: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Global</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event </a:t>
            </a: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Supply chain</a:t>
            </a: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lang="en-US" sz="1800" kern="1200" dirty="0">
              <a:solidFill>
                <a:srgbClr val="000000">
                  <a:lumMod val="75000"/>
                  <a:lumOff val="25000"/>
                </a:srgbClr>
              </a:solidFill>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lang="en-US" sz="1800" kern="1200" dirty="0">
              <a:solidFill>
                <a:srgbClr val="000000">
                  <a:lumMod val="75000"/>
                  <a:lumOff val="25000"/>
                </a:srgbClr>
              </a:solidFill>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r>
              <a:rPr lang="en-US" sz="1800" kern="1200" dirty="0">
                <a:solidFill>
                  <a:srgbClr val="000000">
                    <a:lumMod val="75000"/>
                    <a:lumOff val="25000"/>
                  </a:srgbClr>
                </a:solidFill>
                <a:latin typeface="Calibri" panose="020F0502020204030204"/>
                <a:ea typeface="+mn-ea"/>
                <a:cs typeface="+mn-cs"/>
              </a:rPr>
              <a:t> </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2"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endParaRPr lang="en-US" dirty="0"/>
          </a:p>
        </p:txBody>
      </p:sp>
      <p:sp>
        <p:nvSpPr>
          <p:cNvPr id="5" name="Title 1">
            <a:extLst>
              <a:ext uri="{FF2B5EF4-FFF2-40B4-BE49-F238E27FC236}">
                <a16:creationId xmlns:a16="http://schemas.microsoft.com/office/drawing/2014/main" id="{7FF33A67-278C-406F-9C6D-FB68A6408FAB}"/>
              </a:ext>
            </a:extLst>
          </p:cNvPr>
          <p:cNvSpPr>
            <a:spLocks noGrp="1"/>
          </p:cNvSpPr>
          <p:nvPr>
            <p:ph type="title"/>
          </p:nvPr>
        </p:nvSpPr>
        <p:spPr>
          <a:xfrm>
            <a:off x="381000" y="514350"/>
            <a:ext cx="3084513" cy="871538"/>
          </a:xfrm>
        </p:spPr>
        <p:txBody>
          <a:bodyPr/>
          <a:lstStyle/>
          <a:p>
            <a:pPr algn="ctr"/>
            <a:r>
              <a:rPr lang="en-US" sz="1600" dirty="0">
                <a:highlight>
                  <a:srgbClr val="66CCFF"/>
                </a:highlight>
              </a:rPr>
              <a:t>Breakout Session 5 </a:t>
            </a:r>
            <a:br>
              <a:rPr lang="en-US" dirty="0"/>
            </a:br>
            <a:r>
              <a:rPr lang="en-US" dirty="0"/>
              <a:t>Extraordinary Circumstances</a:t>
            </a:r>
          </a:p>
        </p:txBody>
      </p:sp>
    </p:spTree>
    <p:extLst>
      <p:ext uri="{BB962C8B-B14F-4D97-AF65-F5344CB8AC3E}">
        <p14:creationId xmlns:p14="http://schemas.microsoft.com/office/powerpoint/2010/main" val="423317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lnSpc>
                <a:spcPct val="100000"/>
              </a:lnSpc>
              <a:spcBef>
                <a:spcPts val="0"/>
              </a:spcBef>
              <a:spcAft>
                <a:spcPts val="0"/>
              </a:spcAft>
            </a:pPr>
            <a:endParaRPr lang="en-US" sz="1350">
              <a:solidFill>
                <a:prstClr val="white"/>
              </a:solidFill>
              <a:latin typeface="Calibri" panose="020F0502020204030204"/>
            </a:endParaRPr>
          </a:p>
        </p:txBody>
      </p:sp>
      <p:cxnSp>
        <p:nvCxnSpPr>
          <p:cNvPr id="20" name="Straight Connector 19">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9" y="325755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descr="Customer Review">
            <a:extLst>
              <a:ext uri="{FF2B5EF4-FFF2-40B4-BE49-F238E27FC236}">
                <a16:creationId xmlns:a16="http://schemas.microsoft.com/office/drawing/2014/main" id="{66EA01AE-6ED9-1DB8-458D-18FDD167F7F4}"/>
              </a:ext>
            </a:extLst>
          </p:cNvPr>
          <p:cNvSpPr/>
          <p:nvPr/>
        </p:nvSpPr>
        <p:spPr>
          <a:xfrm>
            <a:off x="1153509" y="950099"/>
            <a:ext cx="3033732" cy="285054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aphicFrame>
        <p:nvGraphicFramePr>
          <p:cNvPr id="26" name="TextBox 4">
            <a:extLst>
              <a:ext uri="{FF2B5EF4-FFF2-40B4-BE49-F238E27FC236}">
                <a16:creationId xmlns:a16="http://schemas.microsoft.com/office/drawing/2014/main" id="{F9D06123-B259-5330-03EC-661567178494}"/>
              </a:ext>
            </a:extLst>
          </p:cNvPr>
          <p:cNvGraphicFramePr/>
          <p:nvPr/>
        </p:nvGraphicFramePr>
        <p:xfrm>
          <a:off x="4732258" y="652906"/>
          <a:ext cx="3959525" cy="27645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1712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8138"/>
            <a:ext cx="7848600" cy="228600"/>
          </a:xfrm>
        </p:spPr>
        <p:txBody>
          <a:bodyPr/>
          <a:lstStyle/>
          <a:p>
            <a:r>
              <a:rPr lang="en-US" dirty="0"/>
              <a:t>Agenda and Objectives</a:t>
            </a:r>
          </a:p>
        </p:txBody>
      </p:sp>
      <p:sp>
        <p:nvSpPr>
          <p:cNvPr id="3" name="Content Placeholder 2"/>
          <p:cNvSpPr>
            <a:spLocks noGrp="1"/>
          </p:cNvSpPr>
          <p:nvPr>
            <p:ph idx="1"/>
          </p:nvPr>
        </p:nvSpPr>
        <p:spPr>
          <a:xfrm>
            <a:off x="381000" y="747713"/>
            <a:ext cx="7861300" cy="3648074"/>
          </a:xfrm>
        </p:spPr>
        <p:txBody>
          <a:bodyPr/>
          <a:lstStyle/>
          <a:p>
            <a:endParaRPr lang="en-US" b="1" dirty="0"/>
          </a:p>
          <a:p>
            <a:r>
              <a:rPr lang="en-US" b="1" dirty="0"/>
              <a:t>Agenda</a:t>
            </a:r>
          </a:p>
          <a:p>
            <a:pPr lvl="1"/>
            <a:r>
              <a:rPr lang="en-US" dirty="0"/>
              <a:t>Provide high level overview of the investment funding approach</a:t>
            </a:r>
          </a:p>
          <a:p>
            <a:pPr lvl="1"/>
            <a:r>
              <a:rPr lang="en-US" dirty="0"/>
              <a:t>Present five key themes for breakout session discussions</a:t>
            </a:r>
          </a:p>
          <a:p>
            <a:pPr lvl="1"/>
            <a:r>
              <a:rPr lang="en-US" dirty="0"/>
              <a:t>Return to plenary and share outcomes from the breakout sessions</a:t>
            </a:r>
          </a:p>
          <a:p>
            <a:pPr marL="0" indent="0">
              <a:buNone/>
            </a:pPr>
            <a:endParaRPr lang="en-US" b="1" dirty="0"/>
          </a:p>
          <a:p>
            <a:r>
              <a:rPr lang="en-US" b="1" dirty="0"/>
              <a:t>Objective</a:t>
            </a:r>
          </a:p>
          <a:p>
            <a:pPr lvl="1"/>
            <a:r>
              <a:rPr lang="en-US" dirty="0"/>
              <a:t>Understand key considerations for an Investment Funding Approach to support the development of rights-holders engagement materials, return to cabinet, and implementation</a:t>
            </a:r>
          </a:p>
          <a:p>
            <a:pPr marL="192088" lvl="1" indent="0">
              <a:buNone/>
            </a:pPr>
            <a:endParaRPr lang="en-US" dirty="0"/>
          </a:p>
          <a:p>
            <a:endParaRPr lang="en-US" dirty="0"/>
          </a:p>
        </p:txBody>
      </p:sp>
    </p:spTree>
    <p:extLst>
      <p:ext uri="{BB962C8B-B14F-4D97-AF65-F5344CB8AC3E}">
        <p14:creationId xmlns:p14="http://schemas.microsoft.com/office/powerpoint/2010/main" val="357800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8A08A-3E21-449F-809E-E9E2A1929CE7}"/>
              </a:ext>
            </a:extLst>
          </p:cNvPr>
          <p:cNvSpPr>
            <a:spLocks noGrp="1"/>
          </p:cNvSpPr>
          <p:nvPr>
            <p:ph type="title"/>
          </p:nvPr>
        </p:nvSpPr>
        <p:spPr>
          <a:xfrm>
            <a:off x="381000" y="400050"/>
            <a:ext cx="7848600" cy="228600"/>
          </a:xfrm>
        </p:spPr>
        <p:txBody>
          <a:bodyPr/>
          <a:lstStyle/>
          <a:p>
            <a:r>
              <a:rPr lang="en-US" dirty="0"/>
              <a:t>Drivers for Change</a:t>
            </a:r>
          </a:p>
        </p:txBody>
      </p:sp>
      <p:sp>
        <p:nvSpPr>
          <p:cNvPr id="3" name="Content Placeholder 2">
            <a:extLst>
              <a:ext uri="{FF2B5EF4-FFF2-40B4-BE49-F238E27FC236}">
                <a16:creationId xmlns:a16="http://schemas.microsoft.com/office/drawing/2014/main" id="{2B41C8BF-CFFD-4AB8-8FB6-F32A2DD40AEF}"/>
              </a:ext>
            </a:extLst>
          </p:cNvPr>
          <p:cNvSpPr>
            <a:spLocks noGrp="1"/>
          </p:cNvSpPr>
          <p:nvPr>
            <p:ph idx="1"/>
          </p:nvPr>
        </p:nvSpPr>
        <p:spPr/>
        <p:txBody>
          <a:bodyPr/>
          <a:lstStyle/>
          <a:p>
            <a:r>
              <a:rPr lang="en-US" b="1" dirty="0"/>
              <a:t>Support progress towards self-determination and transfer of services</a:t>
            </a:r>
          </a:p>
          <a:p>
            <a:pPr lvl="1"/>
            <a:r>
              <a:rPr lang="en-US" sz="1200" dirty="0"/>
              <a:t>ISC is prescriptive in project prioritization, timing, approach</a:t>
            </a:r>
          </a:p>
          <a:p>
            <a:r>
              <a:rPr lang="en-US" b="1" dirty="0"/>
              <a:t>Reduce administrative burden</a:t>
            </a:r>
          </a:p>
          <a:p>
            <a:pPr lvl="1"/>
            <a:r>
              <a:rPr lang="en-US" sz="1200" dirty="0"/>
              <a:t>Significant reporting exists, project oversight, planning, addressing deficiencies</a:t>
            </a:r>
          </a:p>
          <a:p>
            <a:r>
              <a:rPr lang="en-US" b="1" dirty="0"/>
              <a:t>Improve efficiencies</a:t>
            </a:r>
          </a:p>
          <a:p>
            <a:pPr lvl="1"/>
            <a:r>
              <a:rPr lang="en-US" sz="1200" dirty="0"/>
              <a:t>Challenges to align projects, lack of accountability, rigid </a:t>
            </a:r>
            <a:r>
              <a:rPr lang="en-US" sz="1200" dirty="0" err="1"/>
              <a:t>LoSS</a:t>
            </a:r>
            <a:r>
              <a:rPr lang="en-US" sz="1200" dirty="0"/>
              <a:t>, project timing (delays)</a:t>
            </a:r>
          </a:p>
          <a:p>
            <a:r>
              <a:rPr lang="en-US" b="1" dirty="0"/>
              <a:t>Support implementation of best practices in asset management </a:t>
            </a:r>
          </a:p>
          <a:p>
            <a:pPr marL="382588" marR="0" lvl="1" indent="-190500" algn="l" defTabSz="914400" rtl="0" eaLnBrk="0" fontAlgn="base" latinLnBrk="0" hangingPunct="0">
              <a:lnSpc>
                <a:spcPct val="100000"/>
              </a:lnSpc>
              <a:spcBef>
                <a:spcPct val="0"/>
              </a:spcBef>
              <a:spcAft>
                <a:spcPct val="35000"/>
              </a:spcAft>
              <a:buClrTx/>
              <a:buSzTx/>
              <a:buFontTx/>
              <a:buChar char="–"/>
              <a:tabLst>
                <a:tab pos="5715000" algn="l"/>
              </a:tabLst>
              <a:defRPr/>
            </a:pPr>
            <a:r>
              <a:rPr kumimoji="0" lang="en-US" sz="1200" b="0" i="0" u="none" strike="noStrike" kern="0" cap="none" spc="0" normalizeH="0" baseline="0" noProof="0" dirty="0">
                <a:ln>
                  <a:noFill/>
                </a:ln>
                <a:solidFill>
                  <a:srgbClr val="000000"/>
                </a:solidFill>
                <a:effectLst/>
                <a:uLnTx/>
                <a:uFillTx/>
                <a:latin typeface="Arial"/>
              </a:rPr>
              <a:t>Funding for capital investments are limited to project approvals, based on targeted funding in a fiscal year and are aligned with departmental priorities  </a:t>
            </a:r>
          </a:p>
          <a:p>
            <a:pPr marL="382588" marR="0" lvl="1" indent="-190500" algn="l" defTabSz="914400" rtl="0" eaLnBrk="0" fontAlgn="base" latinLnBrk="0" hangingPunct="0">
              <a:lnSpc>
                <a:spcPct val="100000"/>
              </a:lnSpc>
              <a:spcBef>
                <a:spcPct val="0"/>
              </a:spcBef>
              <a:spcAft>
                <a:spcPct val="35000"/>
              </a:spcAft>
              <a:buClrTx/>
              <a:buSzTx/>
              <a:buFontTx/>
              <a:buChar char="–"/>
              <a:tabLst>
                <a:tab pos="5715000" algn="l"/>
              </a:tabLst>
              <a:defRPr/>
            </a:pPr>
            <a:r>
              <a:rPr kumimoji="0" lang="en-US" sz="1200" b="0" i="0" u="none" strike="noStrike" kern="0" cap="none" spc="0" normalizeH="0" baseline="0" noProof="0" dirty="0">
                <a:ln>
                  <a:noFill/>
                </a:ln>
                <a:solidFill>
                  <a:srgbClr val="000000"/>
                </a:solidFill>
                <a:effectLst/>
                <a:uLnTx/>
                <a:uFillTx/>
                <a:latin typeface="Arial"/>
              </a:rPr>
              <a:t>To fully implement asset management planning revenue streams </a:t>
            </a:r>
            <a:r>
              <a:rPr lang="en-US" sz="1200" dirty="0">
                <a:latin typeface="Arial"/>
              </a:rPr>
              <a:t>cannot be ad-hoc, predictable capital funding</a:t>
            </a:r>
            <a:r>
              <a:rPr kumimoji="0" lang="en-US" sz="1200" b="0" i="0" u="none" strike="noStrike" kern="0" cap="none" spc="0" normalizeH="0" baseline="0" noProof="0" dirty="0">
                <a:ln>
                  <a:noFill/>
                </a:ln>
                <a:solidFill>
                  <a:srgbClr val="000000"/>
                </a:solidFill>
                <a:effectLst/>
                <a:uLnTx/>
                <a:uFillTx/>
                <a:latin typeface="Arial"/>
              </a:rPr>
              <a:t> will support communities to budget and plan around their priorities to meet their community’s</a:t>
            </a:r>
            <a:r>
              <a:rPr lang="en-US" sz="1200" dirty="0">
                <a:latin typeface="Arial"/>
              </a:rPr>
              <a:t> needs</a:t>
            </a:r>
            <a:endParaRPr kumimoji="0" lang="en-US" sz="1200" b="0" i="0" u="none" strike="noStrike" kern="0" cap="none" spc="0" normalizeH="0" baseline="0" noProof="0" dirty="0">
              <a:ln>
                <a:noFill/>
              </a:ln>
              <a:solidFill>
                <a:srgbClr val="000000"/>
              </a:solidFill>
              <a:effectLst/>
              <a:uLnTx/>
              <a:uFillTx/>
              <a:latin typeface="Arial"/>
            </a:endParaRPr>
          </a:p>
          <a:p>
            <a:pPr marL="0" indent="0">
              <a:buNone/>
            </a:pPr>
            <a:endParaRPr lang="en-US" dirty="0"/>
          </a:p>
        </p:txBody>
      </p:sp>
    </p:spTree>
    <p:extLst>
      <p:ext uri="{BB962C8B-B14F-4D97-AF65-F5344CB8AC3E}">
        <p14:creationId xmlns:p14="http://schemas.microsoft.com/office/powerpoint/2010/main" val="157961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CCA9-1698-43BE-8780-A7A812B6D56F}"/>
              </a:ext>
            </a:extLst>
          </p:cNvPr>
          <p:cNvSpPr>
            <a:spLocks noGrp="1"/>
          </p:cNvSpPr>
          <p:nvPr>
            <p:ph type="title"/>
          </p:nvPr>
        </p:nvSpPr>
        <p:spPr/>
        <p:txBody>
          <a:bodyPr/>
          <a:lstStyle/>
          <a:p>
            <a:r>
              <a:rPr lang="en-US" dirty="0"/>
              <a:t>Proposed approach</a:t>
            </a:r>
          </a:p>
        </p:txBody>
      </p:sp>
      <p:sp>
        <p:nvSpPr>
          <p:cNvPr id="3" name="Content Placeholder 2">
            <a:extLst>
              <a:ext uri="{FF2B5EF4-FFF2-40B4-BE49-F238E27FC236}">
                <a16:creationId xmlns:a16="http://schemas.microsoft.com/office/drawing/2014/main" id="{765D64F4-4E49-4353-9726-BB7B5782D83C}"/>
              </a:ext>
            </a:extLst>
          </p:cNvPr>
          <p:cNvSpPr>
            <a:spLocks noGrp="1"/>
          </p:cNvSpPr>
          <p:nvPr>
            <p:ph idx="1"/>
          </p:nvPr>
        </p:nvSpPr>
        <p:spPr>
          <a:xfrm>
            <a:off x="368300" y="1504950"/>
            <a:ext cx="7861300" cy="3124200"/>
          </a:xfrm>
        </p:spPr>
        <p:txBody>
          <a:bodyPr/>
          <a:lstStyle/>
          <a:p>
            <a:r>
              <a:rPr lang="en-US" b="1" dirty="0"/>
              <a:t>Provide long term sufficient and predictable funding</a:t>
            </a:r>
          </a:p>
          <a:p>
            <a:pPr marL="382588" marR="0" lvl="1" indent="-190500" algn="l" defTabSz="914400" rtl="0" eaLnBrk="0" fontAlgn="base" latinLnBrk="0" hangingPunct="0">
              <a:lnSpc>
                <a:spcPct val="100000"/>
              </a:lnSpc>
              <a:spcBef>
                <a:spcPct val="0"/>
              </a:spcBef>
              <a:spcAft>
                <a:spcPct val="35000"/>
              </a:spcAft>
              <a:buClrTx/>
              <a:buSzTx/>
              <a:buFontTx/>
              <a:buChar char="–"/>
              <a:tabLst>
                <a:tab pos="5715000" algn="l"/>
              </a:tabLst>
              <a:defRPr/>
            </a:pPr>
            <a:r>
              <a:rPr lang="en-US" dirty="0">
                <a:latin typeface="Arial"/>
              </a:rPr>
              <a:t>Investment Funding Approach </a:t>
            </a:r>
            <a:endParaRPr lang="en-US" b="1" dirty="0"/>
          </a:p>
          <a:p>
            <a:r>
              <a:rPr lang="en-US" b="1" dirty="0"/>
              <a:t>Increased flexibility </a:t>
            </a:r>
          </a:p>
          <a:p>
            <a:pPr lvl="1"/>
            <a:r>
              <a:rPr lang="en-US" dirty="0"/>
              <a:t>Type of infrastructure</a:t>
            </a:r>
          </a:p>
          <a:p>
            <a:pPr lvl="1"/>
            <a:r>
              <a:rPr lang="en-US" dirty="0" err="1"/>
              <a:t>LoSS</a:t>
            </a:r>
            <a:endParaRPr lang="en-US" dirty="0"/>
          </a:p>
          <a:p>
            <a:pPr lvl="1"/>
            <a:r>
              <a:rPr lang="en-US" dirty="0"/>
              <a:t>Timing</a:t>
            </a:r>
          </a:p>
          <a:p>
            <a:r>
              <a:rPr lang="en-US" b="1" dirty="0"/>
              <a:t>Reduced reporting and oversight</a:t>
            </a:r>
          </a:p>
          <a:p>
            <a:pPr lvl="1"/>
            <a:r>
              <a:rPr lang="en-US" dirty="0"/>
              <a:t>Focus on portfolio management</a:t>
            </a:r>
          </a:p>
        </p:txBody>
      </p:sp>
    </p:spTree>
    <p:extLst>
      <p:ext uri="{BB962C8B-B14F-4D97-AF65-F5344CB8AC3E}">
        <p14:creationId xmlns:p14="http://schemas.microsoft.com/office/powerpoint/2010/main" val="98581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441E-CF8A-4DF7-9540-F54160AC010B}"/>
              </a:ext>
            </a:extLst>
          </p:cNvPr>
          <p:cNvSpPr>
            <a:spLocks noGrp="1"/>
          </p:cNvSpPr>
          <p:nvPr>
            <p:ph type="title"/>
          </p:nvPr>
        </p:nvSpPr>
        <p:spPr/>
        <p:txBody>
          <a:bodyPr/>
          <a:lstStyle/>
          <a:p>
            <a:r>
              <a:rPr lang="en-US" dirty="0"/>
              <a:t>Overview:</a:t>
            </a:r>
            <a:br>
              <a:rPr lang="en-US" dirty="0"/>
            </a:br>
            <a:r>
              <a:rPr lang="en-US" dirty="0"/>
              <a:t>Investment Funding Approach</a:t>
            </a:r>
          </a:p>
        </p:txBody>
      </p:sp>
      <p:sp>
        <p:nvSpPr>
          <p:cNvPr id="3" name="Content Placeholder 2">
            <a:extLst>
              <a:ext uri="{FF2B5EF4-FFF2-40B4-BE49-F238E27FC236}">
                <a16:creationId xmlns:a16="http://schemas.microsoft.com/office/drawing/2014/main" id="{08FCE092-CBD6-47A9-8619-E9E62FB7E55D}"/>
              </a:ext>
            </a:extLst>
          </p:cNvPr>
          <p:cNvSpPr>
            <a:spLocks noGrp="1"/>
          </p:cNvSpPr>
          <p:nvPr>
            <p:ph idx="1"/>
          </p:nvPr>
        </p:nvSpPr>
        <p:spPr>
          <a:xfrm>
            <a:off x="368300" y="1352550"/>
            <a:ext cx="7861300" cy="2667000"/>
          </a:xfrm>
        </p:spPr>
        <p:txBody>
          <a:bodyPr/>
          <a:lstStyle/>
          <a:p>
            <a:r>
              <a:rPr lang="en-US" sz="1600" dirty="0"/>
              <a:t>With an investment funding approach, ISC would provide recipients, who express interest, with the opportunity to receive minor and major capital funding in addition to their O&amp;M as an annualized/preestablished (predictable) allocation with long-term commitments, to plan for and manage the lifecycle needs of their existing assets</a:t>
            </a:r>
          </a:p>
          <a:p>
            <a:r>
              <a:rPr lang="en-US" sz="1600" dirty="0"/>
              <a:t>Through engagement with rights-holders ISC will seek input on methodologies to consider in how to best support First Nations in managing their infrastructure needs</a:t>
            </a:r>
          </a:p>
          <a:p>
            <a:r>
              <a:rPr lang="en-US" sz="1600" dirty="0"/>
              <a:t>Considerations include providing long-term regularized cashflow with the flexibility to spend, save and borrow with the transfer payments received </a:t>
            </a:r>
          </a:p>
        </p:txBody>
      </p:sp>
    </p:spTree>
    <p:extLst>
      <p:ext uri="{BB962C8B-B14F-4D97-AF65-F5344CB8AC3E}">
        <p14:creationId xmlns:p14="http://schemas.microsoft.com/office/powerpoint/2010/main" val="206044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5516" y="57150"/>
            <a:ext cx="8976439" cy="4572000"/>
          </a:xfrm>
          <a:prstGeom prst="rect">
            <a:avLst/>
          </a:prstGeom>
        </p:spPr>
      </p:pic>
    </p:spTree>
    <p:extLst>
      <p:ext uri="{BB962C8B-B14F-4D97-AF65-F5344CB8AC3E}">
        <p14:creationId xmlns:p14="http://schemas.microsoft.com/office/powerpoint/2010/main" val="29147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F074-1890-451E-A1C0-8E9C38712EFF}"/>
              </a:ext>
            </a:extLst>
          </p:cNvPr>
          <p:cNvSpPr>
            <a:spLocks noGrp="1"/>
          </p:cNvSpPr>
          <p:nvPr>
            <p:ph type="title"/>
          </p:nvPr>
        </p:nvSpPr>
        <p:spPr/>
        <p:txBody>
          <a:bodyPr/>
          <a:lstStyle/>
          <a:p>
            <a:r>
              <a:rPr lang="en-US" dirty="0"/>
              <a:t>Cashflow Considerations: </a:t>
            </a:r>
          </a:p>
        </p:txBody>
      </p:sp>
      <p:sp>
        <p:nvSpPr>
          <p:cNvPr id="3" name="Content Placeholder 2">
            <a:extLst>
              <a:ext uri="{FF2B5EF4-FFF2-40B4-BE49-F238E27FC236}">
                <a16:creationId xmlns:a16="http://schemas.microsoft.com/office/drawing/2014/main" id="{B9C643BD-44FB-4F15-AAB5-9B6B9878BFCE}"/>
              </a:ext>
            </a:extLst>
          </p:cNvPr>
          <p:cNvSpPr>
            <a:spLocks noGrp="1"/>
          </p:cNvSpPr>
          <p:nvPr>
            <p:ph idx="1"/>
          </p:nvPr>
        </p:nvSpPr>
        <p:spPr>
          <a:xfrm>
            <a:off x="368300" y="1276350"/>
            <a:ext cx="7861300" cy="2971800"/>
          </a:xfrm>
        </p:spPr>
        <p:txBody>
          <a:bodyPr/>
          <a:lstStyle/>
          <a:p>
            <a:pPr lvl="1">
              <a:buFont typeface="Wingdings" panose="05000000000000000000" pitchFamily="2" charset="2"/>
              <a:buChar char="§"/>
            </a:pPr>
            <a:r>
              <a:rPr lang="en-US" sz="1800" dirty="0"/>
              <a:t>Advance payments through multi-year funding agreements</a:t>
            </a:r>
          </a:p>
          <a:p>
            <a:pPr lvl="1">
              <a:buFont typeface="Wingdings" panose="05000000000000000000" pitchFamily="2" charset="2"/>
              <a:buChar char="§"/>
            </a:pPr>
            <a:r>
              <a:rPr lang="en-US" sz="1800" dirty="0"/>
              <a:t>Provide sufficient &amp; predictable funding stream based on lifecycle costing    </a:t>
            </a:r>
          </a:p>
          <a:p>
            <a:pPr lvl="1">
              <a:buFont typeface="Wingdings" panose="05000000000000000000" pitchFamily="2" charset="2"/>
              <a:buChar char="§"/>
            </a:pPr>
            <a:r>
              <a:rPr lang="en-US" sz="1800" dirty="0"/>
              <a:t>Ability to carry-forward surpluses to invest/save for future year expenditures/plans/priorities  </a:t>
            </a:r>
          </a:p>
          <a:p>
            <a:pPr lvl="1">
              <a:buFont typeface="Wingdings" panose="05000000000000000000" pitchFamily="2" charset="2"/>
              <a:buChar char="§"/>
            </a:pPr>
            <a:r>
              <a:rPr lang="en-US" sz="1800" dirty="0"/>
              <a:t>Ability to monetize transfer payments and access loan programs</a:t>
            </a:r>
          </a:p>
          <a:p>
            <a:pPr lvl="1">
              <a:buFont typeface="Wingdings" panose="05000000000000000000" pitchFamily="2" charset="2"/>
              <a:buChar char="§"/>
            </a:pPr>
            <a:r>
              <a:rPr lang="en-US" sz="1800" dirty="0"/>
              <a:t>Provide the flexibility to spend, save and borrow with transfer payments</a:t>
            </a:r>
          </a:p>
          <a:p>
            <a:pPr lvl="1">
              <a:buFont typeface="Wingdings" panose="05000000000000000000" pitchFamily="2" charset="2"/>
              <a:buChar char="§"/>
            </a:pPr>
            <a:r>
              <a:rPr lang="en-US" sz="1800" dirty="0"/>
              <a:t>A funding approach that is supported by and meets the needs of First Nations as evidenced/informed through engagement </a:t>
            </a:r>
          </a:p>
          <a:p>
            <a:pPr marL="0" indent="0">
              <a:buNone/>
            </a:pPr>
            <a:endParaRPr lang="en-US" dirty="0"/>
          </a:p>
        </p:txBody>
      </p:sp>
    </p:spTree>
    <p:extLst>
      <p:ext uri="{BB962C8B-B14F-4D97-AF65-F5344CB8AC3E}">
        <p14:creationId xmlns:p14="http://schemas.microsoft.com/office/powerpoint/2010/main" val="428914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E506-2300-4D8D-9E72-D58270633667}"/>
              </a:ext>
            </a:extLst>
          </p:cNvPr>
          <p:cNvSpPr>
            <a:spLocks noGrp="1"/>
          </p:cNvSpPr>
          <p:nvPr>
            <p:ph type="title"/>
          </p:nvPr>
        </p:nvSpPr>
        <p:spPr/>
        <p:txBody>
          <a:bodyPr/>
          <a:lstStyle/>
          <a:p>
            <a:r>
              <a:rPr lang="en-US" dirty="0"/>
              <a:t>Financial Tools Required:</a:t>
            </a:r>
          </a:p>
        </p:txBody>
      </p:sp>
      <p:sp>
        <p:nvSpPr>
          <p:cNvPr id="3" name="Content Placeholder 2">
            <a:extLst>
              <a:ext uri="{FF2B5EF4-FFF2-40B4-BE49-F238E27FC236}">
                <a16:creationId xmlns:a16="http://schemas.microsoft.com/office/drawing/2014/main" id="{AD5D62AA-EE9C-4A15-8221-BE4EB21BCD44}"/>
              </a:ext>
            </a:extLst>
          </p:cNvPr>
          <p:cNvSpPr>
            <a:spLocks noGrp="1"/>
          </p:cNvSpPr>
          <p:nvPr>
            <p:ph idx="1"/>
          </p:nvPr>
        </p:nvSpPr>
        <p:spPr>
          <a:xfrm>
            <a:off x="368300" y="1047750"/>
            <a:ext cx="7861300" cy="3581400"/>
          </a:xfrm>
        </p:spPr>
        <p:txBody>
          <a:bodyPr/>
          <a:lstStyle/>
          <a:p>
            <a:pPr marL="192088" lvl="1" indent="0">
              <a:buNone/>
            </a:pPr>
            <a:r>
              <a:rPr lang="en-US" b="1" dirty="0"/>
              <a:t>Flexibility for First Nations to save/carry over surplus funding indefinitely</a:t>
            </a:r>
          </a:p>
          <a:p>
            <a:pPr lvl="2"/>
            <a:r>
              <a:rPr lang="en-US" dirty="0"/>
              <a:t>To be saved/invested in a reserve fund to meet future capital investment needs (asset replacement at end of the life, roof replacements every 15 years, etc.) for their existing infrastructure</a:t>
            </a:r>
          </a:p>
          <a:p>
            <a:pPr marL="192088" lvl="1" indent="0">
              <a:buNone/>
            </a:pPr>
            <a:r>
              <a:rPr lang="en-US" b="1" dirty="0"/>
              <a:t>Ability for First Nations to access advanced funding (loans) such as</a:t>
            </a:r>
          </a:p>
          <a:p>
            <a:pPr lvl="2"/>
            <a:r>
              <a:rPr lang="en-US" dirty="0"/>
              <a:t>Borrowing through external lenders</a:t>
            </a:r>
          </a:p>
          <a:p>
            <a:pPr lvl="3"/>
            <a:r>
              <a:rPr lang="en-US" dirty="0"/>
              <a:t>May require Ministerial Loan Guarantee or other ISC supports</a:t>
            </a:r>
          </a:p>
          <a:p>
            <a:pPr lvl="2"/>
            <a:r>
              <a:rPr lang="en-US" dirty="0"/>
              <a:t>Advance funding through ISC</a:t>
            </a:r>
          </a:p>
          <a:p>
            <a:pPr lvl="3"/>
            <a:r>
              <a:rPr lang="en-US" dirty="0"/>
              <a:t>External lending is significantly more expensive</a:t>
            </a:r>
          </a:p>
          <a:p>
            <a:pPr lvl="3"/>
            <a:r>
              <a:rPr lang="en-US" dirty="0"/>
              <a:t>Consider and ISC loan or similar program such as a revolving fund  </a:t>
            </a:r>
          </a:p>
          <a:p>
            <a:pPr marL="192088" marR="0" lvl="1" indent="0" algn="l" defTabSz="914400" rtl="0" eaLnBrk="0" fontAlgn="base" latinLnBrk="0" hangingPunct="0">
              <a:lnSpc>
                <a:spcPct val="100000"/>
              </a:lnSpc>
              <a:spcBef>
                <a:spcPct val="0"/>
              </a:spcBef>
              <a:spcAft>
                <a:spcPct val="35000"/>
              </a:spcAft>
              <a:buClrTx/>
              <a:buSzTx/>
              <a:buNone/>
              <a:tabLst>
                <a:tab pos="5715000" algn="l"/>
              </a:tabLst>
              <a:defRPr/>
            </a:pPr>
            <a:r>
              <a:rPr kumimoji="0" lang="en-US" sz="1600" b="1" i="0" u="none" strike="noStrike" kern="0" cap="none" spc="0" normalizeH="0" baseline="0" noProof="0" dirty="0">
                <a:ln>
                  <a:noFill/>
                </a:ln>
                <a:solidFill>
                  <a:srgbClr val="000000"/>
                </a:solidFill>
                <a:effectLst/>
                <a:uLnTx/>
                <a:uFillTx/>
                <a:latin typeface="Arial"/>
              </a:rPr>
              <a:t>Authority for Monetization </a:t>
            </a:r>
          </a:p>
          <a:p>
            <a:pPr lvl="2">
              <a:defRPr/>
            </a:pPr>
            <a:r>
              <a:rPr lang="en-US" dirty="0">
                <a:latin typeface="Arial"/>
              </a:rPr>
              <a:t>Program authority allow for repayment of principal and interest on loans </a:t>
            </a:r>
          </a:p>
          <a:p>
            <a:pPr lvl="2">
              <a:defRPr/>
            </a:pPr>
            <a:r>
              <a:rPr kumimoji="0" lang="en-US" i="0" u="none" strike="noStrike" kern="0" cap="none" spc="0" normalizeH="0" baseline="0" noProof="0" dirty="0">
                <a:ln>
                  <a:noFill/>
                </a:ln>
                <a:solidFill>
                  <a:srgbClr val="000000"/>
                </a:solidFill>
                <a:effectLst/>
                <a:uLnTx/>
                <a:uFillTx/>
                <a:latin typeface="Arial"/>
              </a:rPr>
              <a:t>First Nation have ability to leverage transfer payments for loans </a:t>
            </a:r>
          </a:p>
          <a:p>
            <a:pPr marL="576262" lvl="3" indent="0">
              <a:buNone/>
            </a:pPr>
            <a:endParaRPr lang="en-US" dirty="0"/>
          </a:p>
          <a:p>
            <a:pPr lvl="3"/>
            <a:endParaRPr lang="en-US" dirty="0"/>
          </a:p>
          <a:p>
            <a:pPr lvl="3"/>
            <a:endParaRPr lang="en-US" dirty="0"/>
          </a:p>
          <a:p>
            <a:pPr lvl="3"/>
            <a:endParaRPr lang="en-US" dirty="0"/>
          </a:p>
        </p:txBody>
      </p:sp>
    </p:spTree>
    <p:extLst>
      <p:ext uri="{BB962C8B-B14F-4D97-AF65-F5344CB8AC3E}">
        <p14:creationId xmlns:p14="http://schemas.microsoft.com/office/powerpoint/2010/main" val="371444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501D-3820-4FB4-AD96-D7BF24F7E057}"/>
              </a:ext>
            </a:extLst>
          </p:cNvPr>
          <p:cNvSpPr>
            <a:spLocks noGrp="1"/>
          </p:cNvSpPr>
          <p:nvPr>
            <p:ph type="title"/>
          </p:nvPr>
        </p:nvSpPr>
        <p:spPr/>
        <p:txBody>
          <a:bodyPr/>
          <a:lstStyle/>
          <a:p>
            <a:r>
              <a:rPr lang="en-US" dirty="0"/>
              <a:t>Intended Results</a:t>
            </a:r>
          </a:p>
        </p:txBody>
      </p:sp>
      <p:sp>
        <p:nvSpPr>
          <p:cNvPr id="3" name="Content Placeholder 2">
            <a:extLst>
              <a:ext uri="{FF2B5EF4-FFF2-40B4-BE49-F238E27FC236}">
                <a16:creationId xmlns:a16="http://schemas.microsoft.com/office/drawing/2014/main" id="{B9C70DCA-C62E-42F3-96F7-EEC71FE52AD5}"/>
              </a:ext>
            </a:extLst>
          </p:cNvPr>
          <p:cNvSpPr>
            <a:spLocks noGrp="1"/>
          </p:cNvSpPr>
          <p:nvPr>
            <p:ph idx="1"/>
          </p:nvPr>
        </p:nvSpPr>
        <p:spPr>
          <a:xfrm>
            <a:off x="368300" y="1200150"/>
            <a:ext cx="7861300" cy="3429000"/>
          </a:xfrm>
        </p:spPr>
        <p:txBody>
          <a:bodyPr/>
          <a:lstStyle/>
          <a:p>
            <a:pPr marL="190500" lvl="2">
              <a:lnSpc>
                <a:spcPct val="107000"/>
              </a:lnSpc>
              <a:spcAft>
                <a:spcPct val="37000"/>
              </a:spcAft>
              <a:buChar char="•"/>
            </a:pPr>
            <a:r>
              <a:rPr lang="en-US" sz="2000" b="1" dirty="0">
                <a:ea typeface="+mn-ea"/>
                <a:cs typeface="+mn-cs"/>
              </a:rPr>
              <a:t>Enables long term planning</a:t>
            </a:r>
          </a:p>
          <a:p>
            <a:pPr marL="387350" lvl="3">
              <a:lnSpc>
                <a:spcPct val="107000"/>
              </a:lnSpc>
              <a:spcAft>
                <a:spcPct val="37000"/>
              </a:spcAft>
              <a:buFontTx/>
              <a:buChar char="•"/>
            </a:pPr>
            <a:r>
              <a:rPr lang="en-US" dirty="0">
                <a:ea typeface="+mn-ea"/>
                <a:cs typeface="+mn-cs"/>
              </a:rPr>
              <a:t>Autonomy to plan for and deliver on their community’s infrastructure needs by advancing projects without going through ISC processes, not dependent on ISC project approvals and ISC funding decisions that may can cause delays and may contribute cost overruns </a:t>
            </a:r>
          </a:p>
          <a:p>
            <a:pPr marL="190500" lvl="2">
              <a:lnSpc>
                <a:spcPct val="107000"/>
              </a:lnSpc>
              <a:spcAft>
                <a:spcPct val="37000"/>
              </a:spcAft>
              <a:buChar char="•"/>
            </a:pPr>
            <a:r>
              <a:rPr lang="en-US" sz="1800" b="1" dirty="0">
                <a:ea typeface="+mn-ea"/>
                <a:cs typeface="+mn-cs"/>
              </a:rPr>
              <a:t>Provide flexibility</a:t>
            </a:r>
          </a:p>
          <a:p>
            <a:pPr marL="387350" lvl="3">
              <a:lnSpc>
                <a:spcPct val="107000"/>
              </a:lnSpc>
              <a:spcAft>
                <a:spcPct val="37000"/>
              </a:spcAft>
              <a:buChar char="•"/>
            </a:pPr>
            <a:r>
              <a:rPr lang="en-US" dirty="0">
                <a:ea typeface="+mn-ea"/>
                <a:cs typeface="+mn-cs"/>
              </a:rPr>
              <a:t>First Nations can combine projects leading to efficiencies</a:t>
            </a:r>
          </a:p>
          <a:p>
            <a:pPr marL="387350" lvl="3">
              <a:lnSpc>
                <a:spcPct val="107000"/>
              </a:lnSpc>
              <a:spcAft>
                <a:spcPct val="37000"/>
              </a:spcAft>
              <a:buChar char="•"/>
            </a:pPr>
            <a:r>
              <a:rPr lang="en-US" dirty="0">
                <a:ea typeface="+mn-ea"/>
                <a:cs typeface="+mn-cs"/>
              </a:rPr>
              <a:t>First Nation can deviate from </a:t>
            </a:r>
            <a:r>
              <a:rPr lang="en-US" dirty="0" err="1">
                <a:ea typeface="+mn-ea"/>
                <a:cs typeface="+mn-cs"/>
              </a:rPr>
              <a:t>LoSS</a:t>
            </a:r>
            <a:r>
              <a:rPr lang="en-US" dirty="0">
                <a:ea typeface="+mn-ea"/>
                <a:cs typeface="+mn-cs"/>
              </a:rPr>
              <a:t> to align with community needs </a:t>
            </a:r>
          </a:p>
          <a:p>
            <a:pPr marL="387350" lvl="3">
              <a:lnSpc>
                <a:spcPct val="107000"/>
              </a:lnSpc>
              <a:spcAft>
                <a:spcPct val="37000"/>
              </a:spcAft>
              <a:buChar char="•"/>
            </a:pPr>
            <a:r>
              <a:rPr lang="en-US" dirty="0">
                <a:ea typeface="+mn-ea"/>
                <a:cs typeface="+mn-cs"/>
              </a:rPr>
              <a:t>Not subject to PCF</a:t>
            </a:r>
          </a:p>
          <a:p>
            <a:pPr marL="387350" lvl="3">
              <a:lnSpc>
                <a:spcPct val="107000"/>
              </a:lnSpc>
              <a:spcAft>
                <a:spcPct val="37000"/>
              </a:spcAft>
              <a:buChar char="•"/>
            </a:pPr>
            <a:r>
              <a:rPr lang="en-US" dirty="0">
                <a:ea typeface="+mn-ea"/>
                <a:cs typeface="+mn-cs"/>
              </a:rPr>
              <a:t>Reduced reporting to and oversight from ISC</a:t>
            </a:r>
          </a:p>
          <a:p>
            <a:pPr marL="387350" lvl="3">
              <a:lnSpc>
                <a:spcPct val="107000"/>
              </a:lnSpc>
              <a:spcAft>
                <a:spcPct val="37000"/>
              </a:spcAft>
              <a:buChar char="•"/>
            </a:pPr>
            <a:r>
              <a:rPr lang="en-US" dirty="0">
                <a:ea typeface="+mn-ea"/>
                <a:cs typeface="+mn-cs"/>
              </a:rPr>
              <a:t>Can complete projects when it makes sense e.g., more preventative repairs, replace assets when necessary</a:t>
            </a:r>
          </a:p>
          <a:p>
            <a:pPr marL="0" indent="0">
              <a:buNone/>
            </a:pPr>
            <a:endParaRPr lang="en-US" dirty="0"/>
          </a:p>
        </p:txBody>
      </p:sp>
    </p:spTree>
    <p:extLst>
      <p:ext uri="{BB962C8B-B14F-4D97-AF65-F5344CB8AC3E}">
        <p14:creationId xmlns:p14="http://schemas.microsoft.com/office/powerpoint/2010/main" val="168772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6463533352f046df1a2&quot;,&quot;SmartGridHorizontal&quot;:0,&quot;LinkedExcelSources&quot;:{},&quot;LinkedProjectSources&quot;:{}}"/>
</p:tagLst>
</file>

<file path=ppt/theme/theme1.xml><?xml version="1.0" encoding="utf-8"?>
<a:theme xmlns:a="http://schemas.openxmlformats.org/drawingml/2006/main" name="Standard_white">
  <a:themeElements>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Standard_white</Template>
  <TotalTime>27389</TotalTime>
  <Words>1494</Words>
  <Application>Microsoft Office PowerPoint</Application>
  <PresentationFormat>On-screen Show (16:9)</PresentationFormat>
  <Paragraphs>173</Paragraphs>
  <Slides>16</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Times New Roman</vt:lpstr>
      <vt:lpstr>Verdana</vt:lpstr>
      <vt:lpstr>Wingdings</vt:lpstr>
      <vt:lpstr>Standard_white</vt:lpstr>
      <vt:lpstr>Retrospect</vt:lpstr>
      <vt:lpstr>PowerPoint Presentation</vt:lpstr>
      <vt:lpstr>Agenda and Objectives</vt:lpstr>
      <vt:lpstr>Drivers for Change</vt:lpstr>
      <vt:lpstr>Proposed approach</vt:lpstr>
      <vt:lpstr>Overview: Investment Funding Approach</vt:lpstr>
      <vt:lpstr>PowerPoint Presentation</vt:lpstr>
      <vt:lpstr>Cashflow Considerations: </vt:lpstr>
      <vt:lpstr>Financial Tools Required:</vt:lpstr>
      <vt:lpstr>Intended Results</vt:lpstr>
      <vt:lpstr>PowerPoint Presentation</vt:lpstr>
      <vt:lpstr>Breakout Session 1 Eligibility and Reporting</vt:lpstr>
      <vt:lpstr>Breakout Session 2 Funding Methodology</vt:lpstr>
      <vt:lpstr>Breakout Session 3  Oversight Major Capital Projects</vt:lpstr>
      <vt:lpstr>Breakout Session 4  Funding Agreement Management</vt:lpstr>
      <vt:lpstr>Breakout Session 5  Extraordinary Circumstances</vt:lpstr>
      <vt:lpstr>PowerPoint Presentation</vt:lpstr>
    </vt:vector>
  </TitlesOfParts>
  <Manager>Ray Luoma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 Giroux</dc:creator>
  <cp:lastModifiedBy>Lo, David</cp:lastModifiedBy>
  <cp:revision>641</cp:revision>
  <cp:lastPrinted>2016-07-12T16:37:28Z</cp:lastPrinted>
  <dcterms:created xsi:type="dcterms:W3CDTF">2007-03-13T16:30:24Z</dcterms:created>
  <dcterms:modified xsi:type="dcterms:W3CDTF">2023-01-27T16:28:48Z</dcterms:modified>
</cp:coreProperties>
</file>