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5"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010400" cy="92964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723E6-2E84-46C9-9067-7CCCDA7654B6}">
  <a:tblStyle styleId="{8E4723E6-2E84-46C9-9067-7CCCDA7654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75" autoAdjust="0"/>
  </p:normalViewPr>
  <p:slideViewPr>
    <p:cSldViewPr snapToGrid="0">
      <p:cViewPr varScale="1">
        <p:scale>
          <a:sx n="59" d="100"/>
          <a:sy n="59" d="100"/>
        </p:scale>
        <p:origin x="1512" y="34"/>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9389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photo/action-backboard-ball-basketball-35804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iberatingstructures.com/histo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900"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lang="en-US"/>
          </a:p>
        </p:txBody>
      </p:sp>
    </p:spTree>
    <p:extLst>
      <p:ext uri="{BB962C8B-B14F-4D97-AF65-F5344CB8AC3E}">
        <p14:creationId xmlns:p14="http://schemas.microsoft.com/office/powerpoint/2010/main" val="344481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0bb910c54_0_2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0bb910c54_0_2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fr-CA" sz="900" dirty="0"/>
              <a:t>DITES : </a:t>
            </a:r>
          </a:p>
          <a:p>
            <a:pPr marL="457200" lvl="0" indent="-285750" algn="l" rtl="0">
              <a:lnSpc>
                <a:spcPct val="115000"/>
              </a:lnSpc>
              <a:spcBef>
                <a:spcPts val="0"/>
              </a:spcBef>
              <a:spcAft>
                <a:spcPts val="0"/>
              </a:spcAft>
              <a:buSzPts val="900"/>
              <a:buChar char="●"/>
            </a:pPr>
            <a:r>
              <a:rPr lang="fr-CA" sz="900" dirty="0"/>
              <a:t>Une fois que vous avez expliqué comment votre réunion ou séance sert un objectif plus important, l'étape suivante pour établir des objectifs adaptés est de clarifier le type générique d'OBJECTIF que votre réunion sert. Selon Sam </a:t>
            </a:r>
            <a:r>
              <a:rPr lang="fr-CA" sz="900" dirty="0" err="1"/>
              <a:t>Kaner</a:t>
            </a:r>
            <a:r>
              <a:rPr lang="fr-CA" sz="900" dirty="0"/>
              <a:t>, la plupart des réunions ont un des sept objectifs – ou résultats souhaités. </a:t>
            </a:r>
            <a:r>
              <a:rPr lang="fr-CA" sz="900" b="1" i="1" dirty="0"/>
              <a:t>Ce qui importe, c'est que vous et vos participants sachiez quel objectif vous poursuivez. </a:t>
            </a:r>
            <a:r>
              <a:rPr lang="fr-CA" sz="900" dirty="0"/>
              <a:t>Le fait d'être explicite sur le type d'objectif que vous vous êtes fixé permet aux participants de savoir clairement ce que vous essayez d'accomplir collectivement.</a:t>
            </a:r>
            <a:r>
              <a:rPr lang="fr-CA" sz="900" b="1" i="1" dirty="0"/>
              <a:t> </a:t>
            </a:r>
          </a:p>
          <a:p>
            <a:pPr marL="457200" lvl="0" indent="0" algn="l" rtl="0">
              <a:lnSpc>
                <a:spcPct val="115000"/>
              </a:lnSpc>
              <a:spcBef>
                <a:spcPts val="0"/>
              </a:spcBef>
              <a:spcAft>
                <a:spcPts val="0"/>
              </a:spcAft>
              <a:buNone/>
            </a:pPr>
            <a:endParaRPr sz="900" b="1" i="1" dirty="0"/>
          </a:p>
          <a:p>
            <a:pPr marL="457200" lvl="0" indent="-285750" algn="l" rtl="0">
              <a:lnSpc>
                <a:spcPct val="115000"/>
              </a:lnSpc>
              <a:spcBef>
                <a:spcPts val="0"/>
              </a:spcBef>
              <a:spcAft>
                <a:spcPts val="0"/>
              </a:spcAft>
              <a:buSzPts val="900"/>
              <a:buChar char="●"/>
            </a:pPr>
            <a:r>
              <a:rPr lang="fr-CA" sz="900" dirty="0"/>
              <a:t>En plus de vos objectifs explicites (ou « tangibles »), comme obtenir une décision au sujet de quelque chose, vous pouvez aussi avoir des objectifs implicites (ou « intangibles »), comme créer une communauté ou échanger de l’information. </a:t>
            </a:r>
            <a:r>
              <a:rPr lang="fr-CA" sz="900" b="1" dirty="0"/>
              <a:t>En repensant aux valeurs participatives, le fait de nommer l'objectif permet de renforcer la compréhension mutuelle.</a:t>
            </a:r>
          </a:p>
          <a:p>
            <a:pPr marL="457200" lvl="0" indent="0" algn="l" rtl="0">
              <a:lnSpc>
                <a:spcPct val="115000"/>
              </a:lnSpc>
              <a:spcBef>
                <a:spcPts val="0"/>
              </a:spcBef>
              <a:spcAft>
                <a:spcPts val="0"/>
              </a:spcAft>
              <a:buNone/>
            </a:pPr>
            <a:endParaRPr sz="900" dirty="0"/>
          </a:p>
          <a:p>
            <a:pPr marL="457200" lvl="0" indent="-285750" algn="l" rtl="0">
              <a:lnSpc>
                <a:spcPct val="115000"/>
              </a:lnSpc>
              <a:spcBef>
                <a:spcPts val="0"/>
              </a:spcBef>
              <a:spcAft>
                <a:spcPts val="0"/>
              </a:spcAft>
              <a:buSzPts val="900"/>
              <a:buChar char="●"/>
            </a:pPr>
            <a:r>
              <a:rPr lang="fr-CA" sz="900" dirty="0"/>
              <a:t>En tant que facilitateur, il est essentiel de connaître ses objectifs pour établir un but commun. En tant que participant à une réunion, l'une des choses les plus utiles que vous puissiez faire est de demander aux organisateurs de clarifier l'objectif de la réunion. Cela permet de clarifier les choses pour tout le monde et permet au groupe de participer plus pleinement – et plus efficacement.</a:t>
            </a:r>
          </a:p>
          <a:p>
            <a:pPr marL="457200" lvl="0" indent="0" algn="l" rtl="0">
              <a:spcBef>
                <a:spcPts val="0"/>
              </a:spcBef>
              <a:spcAft>
                <a:spcPts val="0"/>
              </a:spcAft>
              <a:buNone/>
            </a:pPr>
            <a:endParaRPr sz="900" dirty="0"/>
          </a:p>
          <a:p>
            <a:pPr marL="457200" lvl="0" indent="-285750" algn="l" rtl="0">
              <a:spcBef>
                <a:spcPts val="0"/>
              </a:spcBef>
              <a:spcAft>
                <a:spcPts val="0"/>
              </a:spcAft>
              <a:buSzPts val="900"/>
              <a:buChar char="●"/>
            </a:pPr>
            <a:r>
              <a:rPr lang="fr-CA" sz="900" dirty="0"/>
              <a:t>Quels sont-ils?</a:t>
            </a:r>
          </a:p>
          <a:p>
            <a:pPr marL="0" lvl="0" indent="0" algn="l" rtl="0">
              <a:spcBef>
                <a:spcPts val="0"/>
              </a:spcBef>
              <a:spcAft>
                <a:spcPts val="0"/>
              </a:spcAft>
              <a:buNone/>
            </a:pP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Échanger de l'information</a:t>
            </a:r>
            <a:r>
              <a:rPr lang="fr-CA" sz="900" dirty="0"/>
              <a:t> : Faire une annonce, un rapport sur une question ou une présentation.</a:t>
            </a:r>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Apporter des commentaires</a:t>
            </a:r>
            <a:r>
              <a:rPr lang="fr-CA" sz="900" dirty="0"/>
              <a:t> : Lorsque quelqu'un présente des options au groupe aux fins d'avis ou de suggestions, et ne sollicite que les commentaires (par opposition aux décisions) du groupe. Il peut s'agir par exemple de commenter une stratégie, les options budgétaires proposées, un scénario d'événement, etc.</a:t>
            </a:r>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Faire avancer la réflexion</a:t>
            </a:r>
            <a:r>
              <a:rPr lang="fr-CA" sz="900" dirty="0"/>
              <a:t> : Lorsque le travail sur une question donnée comporte plusieurs étapes, il peut être utile de structurer les réunions pour réfléchir à des étapes précises. Il peut s'agir de : définir ou analyser un problème, déterminer les causes profondes, évaluer les options, classer les mesures par ordre de priorité, effectuer des analyses de ressources, créer une carte des jalons, effectuer une évaluation des risques, etc.</a:t>
            </a:r>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Prendre des décisions</a:t>
            </a:r>
            <a:r>
              <a:rPr lang="fr-CA" sz="900" dirty="0"/>
              <a:t> : Lorsque vous souhaitez qu'un groupe aborde un problème et le résolve, l'objectif de la réunion est de prendre une décision. </a:t>
            </a:r>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Améliorer la communication</a:t>
            </a:r>
            <a:r>
              <a:rPr lang="fr-CA" sz="900" dirty="0"/>
              <a:t> : Renforcer les relations de travail au sein d'un groupe et créer un environnement favorable pour avoir des conversations plus stimulantes. Il est important ici de construire une fondation sûre et propice, de créer un espace pour pouvoir parler de manière authentique, donner et recevoir des commentaires.</a:t>
            </a:r>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Renforcer la communauté</a:t>
            </a:r>
            <a:r>
              <a:rPr lang="fr-CA" sz="900" dirty="0"/>
              <a:t> : Promouvoir la camaraderie, renforcer les relations de travail et, de manière générale, remonter le moral. Le café de l'équipe. La célébration d'un anniversaire ou d'une fête. </a:t>
            </a:r>
          </a:p>
          <a:p>
            <a:pPr marL="914400" lvl="0" indent="-285750" algn="l" rtl="0">
              <a:lnSpc>
                <a:spcPct val="115000"/>
              </a:lnSpc>
              <a:spcBef>
                <a:spcPts val="0"/>
              </a:spcBef>
              <a:spcAft>
                <a:spcPts val="0"/>
              </a:spcAft>
              <a:buClr>
                <a:schemeClr val="dk1"/>
              </a:buClr>
              <a:buSzPts val="900"/>
              <a:buFont typeface="Calibri"/>
              <a:buAutoNum type="arabicPeriod"/>
            </a:pPr>
            <a:r>
              <a:rPr lang="fr-CA" sz="900" b="1" dirty="0"/>
              <a:t>Renforcer les capacités</a:t>
            </a:r>
            <a:r>
              <a:rPr lang="fr-CA" sz="900" dirty="0"/>
              <a:t> : Construire des concepts et un langage communs. Lorsque des discussions sur la résolution de problèmes, la prise de décision, les tendances, les meilleures pratiques ou les méthodes sont intégrées dans le travail en cours d'une équipe, cela peut renforcer la maturité et la compétence du groupe dans son ensemble.</a:t>
            </a:r>
          </a:p>
          <a:p>
            <a:pPr marL="0" lvl="0" indent="0" algn="l" rtl="0">
              <a:lnSpc>
                <a:spcPct val="115000"/>
              </a:lnSpc>
              <a:spcBef>
                <a:spcPts val="0"/>
              </a:spcBef>
              <a:spcAft>
                <a:spcPts val="0"/>
              </a:spcAft>
              <a:buNone/>
            </a:pPr>
            <a:endParaRPr sz="900" dirty="0"/>
          </a:p>
          <a:p>
            <a:pPr marL="0" lvl="0" indent="0" algn="l" rtl="0">
              <a:lnSpc>
                <a:spcPct val="115000"/>
              </a:lnSpc>
              <a:spcBef>
                <a:spcPts val="0"/>
              </a:spcBef>
              <a:spcAft>
                <a:spcPts val="0"/>
              </a:spcAft>
              <a:buNone/>
            </a:pPr>
            <a:r>
              <a:rPr lang="fr-CA" sz="900" b="1" dirty="0">
                <a:solidFill>
                  <a:srgbClr val="0B5394"/>
                </a:solidFill>
              </a:rPr>
              <a:t>DEMANDEZ : Lequel de ces objectifs se rapproche le plus du scénario que vous avez choisi? Prenez un moment pour y réfléchir. (5 minutes)</a:t>
            </a:r>
          </a:p>
          <a:p>
            <a:pPr marL="0" lvl="0" indent="0" algn="l" rtl="0">
              <a:lnSpc>
                <a:spcPct val="115000"/>
              </a:lnSpc>
              <a:spcBef>
                <a:spcPts val="0"/>
              </a:spcBef>
              <a:spcAft>
                <a:spcPts val="0"/>
              </a:spcAft>
              <a:buNone/>
            </a:pPr>
            <a:endParaRPr sz="900" dirty="0"/>
          </a:p>
          <a:p>
            <a:pPr marL="0" lvl="0" indent="0" algn="l" rtl="0">
              <a:lnSpc>
                <a:spcPct val="115000"/>
              </a:lnSpc>
              <a:spcBef>
                <a:spcPts val="0"/>
              </a:spcBef>
              <a:spcAft>
                <a:spcPts val="0"/>
              </a:spcAft>
              <a:buNone/>
            </a:pPr>
            <a:r>
              <a:rPr lang="fr-CA" sz="900" dirty="0"/>
              <a:t>DITES : </a:t>
            </a:r>
          </a:p>
          <a:p>
            <a:pPr marL="457200" lvl="0" indent="-285750" algn="l" rtl="0">
              <a:lnSpc>
                <a:spcPct val="115000"/>
              </a:lnSpc>
              <a:spcBef>
                <a:spcPts val="0"/>
              </a:spcBef>
              <a:spcAft>
                <a:spcPts val="0"/>
              </a:spcAft>
              <a:buSzPts val="900"/>
              <a:buChar char="●"/>
            </a:pPr>
            <a:r>
              <a:rPr lang="fr-CA" sz="900" dirty="0"/>
              <a:t>Lorsque vous êtes invité à faciliter, précisez à l'avance le type de réunion que l'on vous demande de soutenir. Le client </a:t>
            </a:r>
            <a:r>
              <a:rPr lang="fr-CA" sz="900" dirty="0" err="1"/>
              <a:t>veut-il</a:t>
            </a:r>
            <a:r>
              <a:rPr lang="fr-CA" sz="900" dirty="0"/>
              <a:t> simplement la gestion de la réunion (comme l'animation et le chronométrage), ou </a:t>
            </a:r>
            <a:r>
              <a:rPr lang="fr-CA" sz="900" dirty="0" err="1"/>
              <a:t>veut-il</a:t>
            </a:r>
            <a:r>
              <a:rPr lang="fr-CA" sz="900" dirty="0"/>
              <a:t> inclure une certaine conception du processus? Si nous nous référons à nos FONDATIONS, cela peut aider à justifier une conception plus poussée.</a:t>
            </a:r>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r>
              <a:rPr lang="fr-CA" sz="900" b="1" dirty="0">
                <a:solidFill>
                  <a:srgbClr val="980000"/>
                </a:solidFill>
              </a:rPr>
              <a:t>GUIDE DE L'UTILISATEUR : Atteindre les objectifs</a:t>
            </a:r>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r>
              <a:rPr lang="fr-CA" sz="900" dirty="0"/>
              <a:t>Source : </a:t>
            </a:r>
            <a:r>
              <a:rPr lang="fr-CA" sz="900" dirty="0" err="1"/>
              <a:t>Kaner</a:t>
            </a:r>
            <a:r>
              <a:rPr lang="fr-CA" sz="900" dirty="0"/>
              <a:t>, Sam. (2014) </a:t>
            </a:r>
            <a:r>
              <a:rPr lang="fr-CA" sz="900" dirty="0" err="1"/>
              <a:t>Facilitator’s</a:t>
            </a:r>
            <a:r>
              <a:rPr lang="fr-CA" sz="900" dirty="0"/>
              <a:t> Guide to </a:t>
            </a:r>
            <a:r>
              <a:rPr lang="fr-CA" sz="900" dirty="0" err="1"/>
              <a:t>Participatory</a:t>
            </a:r>
            <a:r>
              <a:rPr lang="fr-CA" sz="900" dirty="0"/>
              <a:t> </a:t>
            </a:r>
            <a:r>
              <a:rPr lang="fr-CA" sz="900" dirty="0" err="1"/>
              <a:t>Decision-Making</a:t>
            </a:r>
            <a:r>
              <a:rPr lang="fr-CA" sz="900" dirty="0"/>
              <a:t>. 3</a:t>
            </a:r>
            <a:r>
              <a:rPr lang="fr-CA" sz="900" baseline="30000" dirty="0"/>
              <a:t>e</a:t>
            </a:r>
            <a:r>
              <a:rPr lang="fr-CA" sz="900" dirty="0"/>
              <a:t> édition.</a:t>
            </a:r>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r>
              <a:rPr lang="fr-CA" sz="900" dirty="0"/>
              <a:t>RÉFÉRENCE :</a:t>
            </a:r>
          </a:p>
          <a:p>
            <a:pPr marL="0" lvl="0" indent="0" algn="l" rtl="0">
              <a:spcBef>
                <a:spcPts val="0"/>
              </a:spcBef>
              <a:spcAft>
                <a:spcPts val="0"/>
              </a:spcAft>
              <a:buClr>
                <a:schemeClr val="dk1"/>
              </a:buClr>
              <a:buSzPts val="1100"/>
              <a:buFont typeface="Arial"/>
              <a:buNone/>
            </a:pPr>
            <a:r>
              <a:rPr lang="fr-CA" sz="900" dirty="0"/>
              <a:t>Visuel : </a:t>
            </a:r>
            <a:r>
              <a:rPr lang="fr-CA" sz="900" u="sng" dirty="0">
                <a:solidFill>
                  <a:schemeClr val="hlink"/>
                </a:solidFill>
                <a:hlinkClick r:id="rId3"/>
              </a:rPr>
              <a:t>https://www.pexels.com/photo/action-backboard-ball-basketball-358042/</a:t>
            </a:r>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endParaRPr sz="900" dirty="0">
              <a:highlight>
                <a:srgbClr val="FFFF00"/>
              </a:highlight>
            </a:endParaRPr>
          </a:p>
          <a:p>
            <a:pPr marL="0" lvl="0" indent="0" algn="l" rtl="0">
              <a:spcBef>
                <a:spcPts val="0"/>
              </a:spcBef>
              <a:spcAft>
                <a:spcPts val="0"/>
              </a:spcAft>
              <a:buClr>
                <a:schemeClr val="dk1"/>
              </a:buClr>
              <a:buSzPts val="1100"/>
              <a:buFont typeface="Arial"/>
              <a:buNone/>
            </a:pPr>
            <a:endParaRPr sz="900" dirty="0"/>
          </a:p>
        </p:txBody>
      </p:sp>
      <p:sp>
        <p:nvSpPr>
          <p:cNvPr id="186" name="Google Shape;186;g80bb910c54_0_23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extLst>
      <p:ext uri="{BB962C8B-B14F-4D97-AF65-F5344CB8AC3E}">
        <p14:creationId xmlns:p14="http://schemas.microsoft.com/office/powerpoint/2010/main" val="251781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0bb910c54_0_3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0bb910c54_0_33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317500" algn="l" rtl="0">
              <a:spcBef>
                <a:spcPts val="0"/>
              </a:spcBef>
              <a:spcAft>
                <a:spcPts val="0"/>
              </a:spcAft>
              <a:buSzPts val="1400"/>
              <a:buChar char="●"/>
            </a:pPr>
            <a:r>
              <a:rPr lang="fr-CA" dirty="0"/>
              <a:t>Hôte : Rôle de rassembleur, espace d'accueil. Responsabilités : Fournir la plate-forme, assurer la crédibilité de l'invitation, jouer un rôle actif dans la conception de la réunion.</a:t>
            </a:r>
          </a:p>
          <a:p>
            <a:pPr marL="457200" lvl="0" indent="-317500" algn="l" rtl="0">
              <a:spcBef>
                <a:spcPts val="0"/>
              </a:spcBef>
              <a:spcAft>
                <a:spcPts val="0"/>
              </a:spcAft>
              <a:buSzPts val="1400"/>
              <a:buChar char="●"/>
            </a:pPr>
            <a:r>
              <a:rPr lang="fr-CA" dirty="0"/>
              <a:t>Hôte technique : Responsable de la plate-forme et du processus. Responsabilités : Soutenir la conception et les interactions harmonieuses entre les participants et la technologie</a:t>
            </a:r>
          </a:p>
          <a:p>
            <a:pPr marL="457200" lvl="0" indent="-317500" algn="l" rtl="0">
              <a:spcBef>
                <a:spcPts val="0"/>
              </a:spcBef>
              <a:spcAft>
                <a:spcPts val="0"/>
              </a:spcAft>
              <a:buSzPts val="1400"/>
              <a:buChar char="●"/>
            </a:pPr>
            <a:r>
              <a:rPr lang="fr-CA" dirty="0"/>
              <a:t>Soutien technique : Aider les gens à se sentir à l'aise dans l'utilisation de la technologie pour contribuer. Responsabilités : Diriger en coulisses.</a:t>
            </a:r>
          </a:p>
          <a:p>
            <a:pPr marL="457200" lvl="0" indent="-317500" algn="l" rtl="0">
              <a:spcBef>
                <a:spcPts val="0"/>
              </a:spcBef>
              <a:spcAft>
                <a:spcPts val="0"/>
              </a:spcAft>
              <a:buSzPts val="1400"/>
              <a:buChar char="●"/>
            </a:pPr>
            <a:r>
              <a:rPr lang="fr-CA" dirty="0"/>
              <a:t>Gardien : Observer le mode général, faire part d'idées constructives. Responsabilités : Proposer des questions de réflexion, faire part d'observations sur les points de friction ou l'enthousiasme pour aider le groupe à travailler dans le cadre d'un processus collectif </a:t>
            </a:r>
          </a:p>
          <a:p>
            <a:pPr marL="457200" lvl="0" indent="-317500" algn="l" rtl="0">
              <a:spcBef>
                <a:spcPts val="0"/>
              </a:spcBef>
              <a:spcAft>
                <a:spcPts val="0"/>
              </a:spcAft>
              <a:buSzPts val="1400"/>
              <a:buChar char="●"/>
            </a:pPr>
            <a:r>
              <a:rPr lang="fr-CA" dirty="0"/>
              <a:t>Facilitateur : Diriger le processus collectif en convoquant, en concevant un cadre/une question convaincante et en utilisant des méthodes adéquates. Responsabilités : Permettre une pleine participation, une compréhension mutuelle, générer des solutions inclusives, une responsabilité partagée</a:t>
            </a:r>
          </a:p>
          <a:p>
            <a:pPr marL="457200" lvl="0" indent="-317500" algn="l" rtl="0">
              <a:spcBef>
                <a:spcPts val="0"/>
              </a:spcBef>
              <a:spcAft>
                <a:spcPts val="0"/>
              </a:spcAft>
              <a:buSzPts val="1400"/>
              <a:buChar char="●"/>
            </a:pPr>
            <a:r>
              <a:rPr lang="fr-CA" dirty="0"/>
              <a:t>Récolteur : Consigner les idées et les décisions essentielles. Responsabilités : Saisir les idées de manière significative, en utilisant des supports variés. Diffuser la documentation des processus et des résultats.</a:t>
            </a:r>
          </a:p>
        </p:txBody>
      </p:sp>
      <p:sp>
        <p:nvSpPr>
          <p:cNvPr id="193" name="Google Shape;193;g80bb910c54_0_33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42705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0bb910c54_0_4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0bb910c54_0_44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fr-CA"/>
              <a:t>Exemple de 75 minutes</a:t>
            </a:r>
          </a:p>
        </p:txBody>
      </p:sp>
      <p:sp>
        <p:nvSpPr>
          <p:cNvPr id="212" name="Google Shape;212;g80bb910c54_0_44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82997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0bb910c54_0_2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0bb910c54_0_26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24" name="Google Shape;224;g80bb910c54_0_26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264605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8c5641905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8c5641905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4" name="Google Shape;234;g88c5641905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422554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0bb910c54_0_2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80bb910c54_0_28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900"/>
          </a:p>
        </p:txBody>
      </p:sp>
      <p:sp>
        <p:nvSpPr>
          <p:cNvPr id="242" name="Google Shape;242;g80bb910c54_0_28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421461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8c5641905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8c5641905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 name="Google Shape;95;g88c5641905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280407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0bb910c54_0_2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0bb910c54_0_27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3" name="Google Shape;103;g80bb910c54_0_27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54275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0bb910c54_0_3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0bb910c54_0_37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g80bb910c54_0_37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lang="en-US"/>
          </a:p>
        </p:txBody>
      </p:sp>
    </p:spTree>
    <p:extLst>
      <p:ext uri="{BB962C8B-B14F-4D97-AF65-F5344CB8AC3E}">
        <p14:creationId xmlns:p14="http://schemas.microsoft.com/office/powerpoint/2010/main" val="338467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0bb910c54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80bb910c54_0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fr-CA" sz="900">
                <a:solidFill>
                  <a:srgbClr val="3C4043"/>
                </a:solidFill>
              </a:rPr>
              <a:t>Qu'entend-on par facilitation?</a:t>
            </a:r>
          </a:p>
          <a:p>
            <a:pPr marL="0" lvl="0" indent="0" algn="l" rtl="0">
              <a:spcBef>
                <a:spcPts val="0"/>
              </a:spcBef>
              <a:spcAft>
                <a:spcPts val="0"/>
              </a:spcAft>
              <a:buNone/>
            </a:pPr>
            <a:endParaRPr sz="900">
              <a:solidFill>
                <a:srgbClr val="3C4043"/>
              </a:solidFill>
            </a:endParaRPr>
          </a:p>
          <a:p>
            <a:pPr marL="0" lvl="0" indent="0" algn="l" rtl="0">
              <a:spcBef>
                <a:spcPts val="0"/>
              </a:spcBef>
              <a:spcAft>
                <a:spcPts val="0"/>
              </a:spcAft>
              <a:buNone/>
            </a:pPr>
            <a:r>
              <a:rPr lang="fr-CA" sz="900">
                <a:solidFill>
                  <a:srgbClr val="3C4043"/>
                </a:solidFill>
              </a:rPr>
              <a:t>SOURCE : </a:t>
            </a:r>
          </a:p>
          <a:p>
            <a:pPr marL="0" lvl="0" indent="0" algn="l" rtl="0">
              <a:spcBef>
                <a:spcPts val="0"/>
              </a:spcBef>
              <a:spcAft>
                <a:spcPts val="0"/>
              </a:spcAft>
              <a:buNone/>
            </a:pPr>
            <a:r>
              <a:rPr lang="fr-CA" sz="900">
                <a:solidFill>
                  <a:srgbClr val="3C4043"/>
                </a:solidFill>
              </a:rPr>
              <a:t>Henri Lipmanowicz and Keith McCandless (2014) </a:t>
            </a:r>
            <a:r>
              <a:rPr lang="fr-CA" sz="900">
                <a:solidFill>
                  <a:srgbClr val="111111"/>
                </a:solidFill>
                <a:highlight>
                  <a:srgbClr val="FFFFFF"/>
                </a:highlight>
              </a:rPr>
              <a:t>The Surprising Power of Liberating Structures: Simple Rules to Unleash A Culture of Innovation. (Aussi : Site web – </a:t>
            </a:r>
            <a:r>
              <a:rPr lang="fr-CA" sz="900" u="sng">
                <a:solidFill>
                  <a:schemeClr val="hlink"/>
                </a:solidFill>
                <a:highlight>
                  <a:srgbClr val="FFFFFF"/>
                </a:highlight>
                <a:hlinkClick r:id="rId3"/>
              </a:rPr>
              <a:t>http://www.liberatingstructures.com/history/</a:t>
            </a:r>
            <a:r>
              <a:rPr lang="fr-CA" sz="900">
                <a:solidFill>
                  <a:srgbClr val="111111"/>
                </a:solidFill>
                <a:highlight>
                  <a:srgbClr val="FFFFFF"/>
                </a:highlight>
              </a:rPr>
              <a:t>)</a:t>
            </a:r>
          </a:p>
          <a:p>
            <a:pPr marL="0" lvl="0" indent="0" algn="l" rtl="0">
              <a:spcBef>
                <a:spcPts val="0"/>
              </a:spcBef>
              <a:spcAft>
                <a:spcPts val="0"/>
              </a:spcAft>
              <a:buNone/>
            </a:pPr>
            <a:endParaRPr sz="900">
              <a:solidFill>
                <a:srgbClr val="111111"/>
              </a:solidFill>
              <a:highlight>
                <a:srgbClr val="FFFFFF"/>
              </a:highlight>
            </a:endParaRPr>
          </a:p>
          <a:p>
            <a:pPr marL="0" lvl="0" indent="0" algn="l" rtl="0">
              <a:spcBef>
                <a:spcPts val="0"/>
              </a:spcBef>
              <a:spcAft>
                <a:spcPts val="0"/>
              </a:spcAft>
              <a:buNone/>
            </a:pPr>
            <a:endParaRPr sz="900">
              <a:solidFill>
                <a:srgbClr val="111111"/>
              </a:solidFill>
              <a:highlight>
                <a:srgbClr val="FFFFFF"/>
              </a:highlight>
            </a:endParaRPr>
          </a:p>
          <a:p>
            <a:pPr marL="0" lvl="0" indent="0" algn="l" rtl="0">
              <a:spcBef>
                <a:spcPts val="0"/>
              </a:spcBef>
              <a:spcAft>
                <a:spcPts val="0"/>
              </a:spcAft>
              <a:buNone/>
            </a:pPr>
            <a:endParaRPr sz="900">
              <a:solidFill>
                <a:srgbClr val="3C4043"/>
              </a:solidFill>
            </a:endParaRPr>
          </a:p>
          <a:p>
            <a:pPr marL="0" lvl="0" indent="0" algn="l" rtl="0">
              <a:spcBef>
                <a:spcPts val="0"/>
              </a:spcBef>
              <a:spcAft>
                <a:spcPts val="0"/>
              </a:spcAft>
              <a:buNone/>
            </a:pPr>
            <a:endParaRPr sz="900">
              <a:solidFill>
                <a:srgbClr val="3C4043"/>
              </a:solidFill>
              <a:highlight>
                <a:srgbClr val="FFFF00"/>
              </a:highlight>
            </a:endParaRPr>
          </a:p>
        </p:txBody>
      </p:sp>
      <p:sp>
        <p:nvSpPr>
          <p:cNvPr id="119" name="Google Shape;119;g80bb910c54_0_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lang="en-US"/>
          </a:p>
        </p:txBody>
      </p:sp>
    </p:spTree>
    <p:extLst>
      <p:ext uri="{BB962C8B-B14F-4D97-AF65-F5344CB8AC3E}">
        <p14:creationId xmlns:p14="http://schemas.microsoft.com/office/powerpoint/2010/main" val="223156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0bb910c54_0_1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bb910c54_0_12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0" algn="l" rtl="0">
              <a:spcBef>
                <a:spcPts val="0"/>
              </a:spcBef>
              <a:spcAft>
                <a:spcPts val="0"/>
              </a:spcAft>
              <a:buNone/>
            </a:pPr>
            <a:endParaRPr sz="900" dirty="0">
              <a:solidFill>
                <a:srgbClr val="0B5394"/>
              </a:solidFill>
            </a:endParaRPr>
          </a:p>
        </p:txBody>
      </p:sp>
      <p:sp>
        <p:nvSpPr>
          <p:cNvPr id="126" name="Google Shape;126;g80bb910c54_0_12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59608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bb910c54_0_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0bb910c54_0_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fr-CA" sz="900" dirty="0"/>
              <a:t>DITES : </a:t>
            </a:r>
          </a:p>
          <a:p>
            <a:pPr marL="457200" lvl="0" indent="-285750" algn="l" rtl="0">
              <a:spcBef>
                <a:spcPts val="0"/>
              </a:spcBef>
              <a:spcAft>
                <a:spcPts val="0"/>
              </a:spcAft>
              <a:buSzPts val="900"/>
              <a:buChar char="●"/>
            </a:pPr>
            <a:r>
              <a:rPr lang="fr-CA" sz="900" dirty="0"/>
              <a:t>Maintenant, poursuivons notre conversation sur les différents TYPES de réunions et de rassemblements, qui font partie de votre travail actuel ou de vos aspirations futures.</a:t>
            </a:r>
          </a:p>
          <a:p>
            <a:pPr marL="457200" lvl="0" indent="-285750" algn="l" rtl="0">
              <a:spcBef>
                <a:spcPts val="0"/>
              </a:spcBef>
              <a:spcAft>
                <a:spcPts val="0"/>
              </a:spcAft>
              <a:buSzPts val="900"/>
              <a:buChar char="●"/>
            </a:pPr>
            <a:r>
              <a:rPr lang="fr-CA" sz="900" dirty="0"/>
              <a:t>Toutes les réunions, grandes ou petites, partagent un certain nombre d'« éléments de conception » communs. </a:t>
            </a:r>
            <a:r>
              <a:rPr lang="fr-CA" sz="900" dirty="0">
                <a:highlight>
                  <a:srgbClr val="FAFBF8"/>
                </a:highlight>
              </a:rPr>
              <a:t>Nous les appelons des </a:t>
            </a:r>
            <a:r>
              <a:rPr lang="fr-CA" sz="900" b="1" dirty="0">
                <a:highlight>
                  <a:srgbClr val="FAFBF8"/>
                </a:highlight>
              </a:rPr>
              <a:t>éléments de conception</a:t>
            </a:r>
            <a:r>
              <a:rPr lang="fr-CA" sz="900" dirty="0">
                <a:highlight>
                  <a:srgbClr val="FAFBF8"/>
                </a:highlight>
              </a:rPr>
              <a:t>, parce que vous pouvez faire des choix à leur sujet en fonction de ce que vous voulez accomplir. </a:t>
            </a:r>
          </a:p>
          <a:p>
            <a:pPr marL="914400" lvl="1" indent="-285750" algn="l" rtl="0">
              <a:spcBef>
                <a:spcPts val="0"/>
              </a:spcBef>
              <a:spcAft>
                <a:spcPts val="0"/>
              </a:spcAft>
              <a:buClr>
                <a:srgbClr val="222222"/>
              </a:buClr>
              <a:buSzPts val="900"/>
              <a:buChar char="○"/>
            </a:pPr>
            <a:r>
              <a:rPr lang="fr-CA" sz="900" dirty="0">
                <a:solidFill>
                  <a:srgbClr val="222222"/>
                </a:solidFill>
                <a:highlight>
                  <a:srgbClr val="FFFFFF"/>
                </a:highlight>
              </a:rPr>
              <a:t>L'</a:t>
            </a:r>
            <a:r>
              <a:rPr lang="fr-CA" sz="900" b="1" dirty="0">
                <a:solidFill>
                  <a:srgbClr val="222222"/>
                </a:solidFill>
                <a:highlight>
                  <a:srgbClr val="FFFFFF"/>
                </a:highlight>
              </a:rPr>
              <a:t>invitation –</a:t>
            </a:r>
            <a:r>
              <a:rPr lang="fr-CA" sz="900" dirty="0">
                <a:solidFill>
                  <a:srgbClr val="222222"/>
                </a:solidFill>
                <a:highlight>
                  <a:srgbClr val="FFFFFF"/>
                </a:highlight>
              </a:rPr>
              <a:t> pas seulement les mots qui sont écrits pour demander aux gens de participer, mais la façon dont nous formulons ce que nous leur demandons de faire et si vous voulez qu'ils apportent un sentiment particulier (enthousiasme, énergie, anticipation).</a:t>
            </a:r>
          </a:p>
          <a:p>
            <a:pPr marL="914400" lvl="1" indent="-285750" algn="l" rtl="0">
              <a:spcBef>
                <a:spcPts val="0"/>
              </a:spcBef>
              <a:spcAft>
                <a:spcPts val="0"/>
              </a:spcAft>
              <a:buClr>
                <a:srgbClr val="222222"/>
              </a:buClr>
              <a:buSzPts val="900"/>
              <a:buFont typeface="Calibri"/>
              <a:buChar char="○"/>
            </a:pPr>
            <a:r>
              <a:rPr lang="fr-CA" sz="900" dirty="0">
                <a:solidFill>
                  <a:srgbClr val="222222"/>
                </a:solidFill>
                <a:highlight>
                  <a:srgbClr val="FFFFFF"/>
                </a:highlight>
              </a:rPr>
              <a:t>Comment l'</a:t>
            </a:r>
            <a:r>
              <a:rPr lang="fr-CA" sz="900" b="1" dirty="0">
                <a:solidFill>
                  <a:srgbClr val="222222"/>
                </a:solidFill>
                <a:highlight>
                  <a:srgbClr val="FFFFFF"/>
                </a:highlight>
              </a:rPr>
              <a:t>espace</a:t>
            </a:r>
            <a:r>
              <a:rPr lang="fr-CA" sz="900" dirty="0">
                <a:solidFill>
                  <a:srgbClr val="222222"/>
                </a:solidFill>
                <a:highlight>
                  <a:srgbClr val="FFFFFF"/>
                </a:highlight>
              </a:rPr>
              <a:t> est aménagé et quel est le</a:t>
            </a:r>
            <a:r>
              <a:rPr lang="fr-CA" sz="900" b="1" dirty="0">
                <a:solidFill>
                  <a:srgbClr val="222222"/>
                </a:solidFill>
                <a:highlight>
                  <a:srgbClr val="FFFFFF"/>
                </a:highlight>
              </a:rPr>
              <a:t> matériel </a:t>
            </a:r>
            <a:r>
              <a:rPr lang="fr-CA" sz="900" dirty="0">
                <a:solidFill>
                  <a:srgbClr val="222222"/>
                </a:solidFill>
                <a:highlight>
                  <a:srgbClr val="FFFFFF"/>
                </a:highlight>
              </a:rPr>
              <a:t>utilisé </a:t>
            </a:r>
          </a:p>
          <a:p>
            <a:pPr marL="914400" lvl="1" indent="-285750" algn="l" rtl="0">
              <a:spcBef>
                <a:spcPts val="0"/>
              </a:spcBef>
              <a:spcAft>
                <a:spcPts val="0"/>
              </a:spcAft>
              <a:buClr>
                <a:srgbClr val="222222"/>
              </a:buClr>
              <a:buSzPts val="900"/>
              <a:buFont typeface="Calibri"/>
              <a:buChar char="○"/>
            </a:pPr>
            <a:r>
              <a:rPr lang="fr-CA" sz="900" dirty="0">
                <a:solidFill>
                  <a:srgbClr val="222222"/>
                </a:solidFill>
                <a:highlight>
                  <a:srgbClr val="FFFFFF"/>
                </a:highlight>
              </a:rPr>
              <a:t>Comment </a:t>
            </a:r>
            <a:r>
              <a:rPr lang="fr-CA" sz="900" b="1" dirty="0">
                <a:solidFill>
                  <a:srgbClr val="222222"/>
                </a:solidFill>
                <a:highlight>
                  <a:srgbClr val="FFFFFF"/>
                </a:highlight>
              </a:rPr>
              <a:t>la participation</a:t>
            </a:r>
            <a:r>
              <a:rPr lang="fr-CA" sz="900" dirty="0">
                <a:solidFill>
                  <a:srgbClr val="222222"/>
                </a:solidFill>
                <a:highlight>
                  <a:srgbClr val="FFFFFF"/>
                </a:highlight>
              </a:rPr>
              <a:t> est répartie entre les participants </a:t>
            </a:r>
          </a:p>
          <a:p>
            <a:pPr marL="914400" lvl="1" indent="-285750" algn="l" rtl="0">
              <a:spcBef>
                <a:spcPts val="0"/>
              </a:spcBef>
              <a:spcAft>
                <a:spcPts val="0"/>
              </a:spcAft>
              <a:buClr>
                <a:srgbClr val="222222"/>
              </a:buClr>
              <a:buSzPts val="900"/>
              <a:buFont typeface="Calibri"/>
              <a:buChar char="○"/>
            </a:pPr>
            <a:r>
              <a:rPr lang="fr-CA" sz="900" dirty="0">
                <a:solidFill>
                  <a:srgbClr val="222222"/>
                </a:solidFill>
                <a:highlight>
                  <a:srgbClr val="FFFFFF"/>
                </a:highlight>
              </a:rPr>
              <a:t>Comment </a:t>
            </a:r>
            <a:r>
              <a:rPr lang="fr-CA" sz="900" b="1" dirty="0">
                <a:solidFill>
                  <a:srgbClr val="222222"/>
                </a:solidFill>
                <a:highlight>
                  <a:srgbClr val="FFFFFF"/>
                </a:highlight>
              </a:rPr>
              <a:t>les groupes sont configurés</a:t>
            </a:r>
            <a:r>
              <a:rPr lang="fr-CA" sz="900" dirty="0">
                <a:solidFill>
                  <a:srgbClr val="222222"/>
                </a:solidFill>
                <a:highlight>
                  <a:srgbClr val="FFFFFF"/>
                </a:highlight>
              </a:rPr>
              <a:t>, c'est-à-dire qui parle ou interagit? S'agit-il d'un seul présentateur s'adressant à un groupe, ou bien les personnes travaillent-elles en paires, en groupes de quatre, etc.</a:t>
            </a:r>
          </a:p>
          <a:p>
            <a:pPr marL="914400" lvl="1" indent="-285750" algn="l" rtl="0">
              <a:spcBef>
                <a:spcPts val="0"/>
              </a:spcBef>
              <a:spcAft>
                <a:spcPts val="0"/>
              </a:spcAft>
              <a:buClr>
                <a:srgbClr val="222222"/>
              </a:buClr>
              <a:buSzPts val="900"/>
              <a:buFont typeface="Calibri"/>
              <a:buChar char="○"/>
            </a:pPr>
            <a:r>
              <a:rPr lang="fr-CA" sz="900" dirty="0">
                <a:solidFill>
                  <a:srgbClr val="222222"/>
                </a:solidFill>
                <a:highlight>
                  <a:srgbClr val="FFFFFF"/>
                </a:highlight>
              </a:rPr>
              <a:t>La </a:t>
            </a:r>
            <a:r>
              <a:rPr lang="fr-CA" sz="900" b="1" dirty="0">
                <a:solidFill>
                  <a:srgbClr val="222222"/>
                </a:solidFill>
                <a:highlight>
                  <a:srgbClr val="FFFFFF"/>
                </a:highlight>
              </a:rPr>
              <a:t>séquence des activités</a:t>
            </a:r>
            <a:r>
              <a:rPr lang="fr-CA" sz="900" dirty="0">
                <a:solidFill>
                  <a:srgbClr val="222222"/>
                </a:solidFill>
                <a:highlight>
                  <a:srgbClr val="FFFFFF"/>
                </a:highlight>
              </a:rPr>
              <a:t> et le temps alloué à chacune </a:t>
            </a:r>
          </a:p>
          <a:p>
            <a:pPr marL="457200" lvl="0" indent="-285750" algn="l" rtl="0">
              <a:spcBef>
                <a:spcPts val="0"/>
              </a:spcBef>
              <a:spcAft>
                <a:spcPts val="0"/>
              </a:spcAft>
              <a:buClr>
                <a:srgbClr val="222222"/>
              </a:buClr>
              <a:buSzPts val="900"/>
              <a:buChar char="●"/>
            </a:pPr>
            <a:r>
              <a:rPr lang="fr-CA" sz="900" dirty="0">
                <a:solidFill>
                  <a:srgbClr val="222222"/>
                </a:solidFill>
                <a:highlight>
                  <a:srgbClr val="FFFFFF"/>
                </a:highlight>
              </a:rPr>
              <a:t>Étant donné que rien ne se passe sans interaction, ces éléments de conception soit FAVORISENT soit CONTRAIGNENT ce que nous pouvons accomplir.</a:t>
            </a:r>
          </a:p>
          <a:p>
            <a:pPr marL="0" lvl="0" indent="0" algn="l" rtl="0">
              <a:spcBef>
                <a:spcPts val="0"/>
              </a:spcBef>
              <a:spcAft>
                <a:spcPts val="0"/>
              </a:spcAft>
              <a:buNone/>
            </a:pPr>
            <a:endParaRPr sz="900" dirty="0">
              <a:solidFill>
                <a:srgbClr val="222222"/>
              </a:solidFill>
              <a:highlight>
                <a:srgbClr val="FFFFFF"/>
              </a:highlight>
            </a:endParaRPr>
          </a:p>
          <a:p>
            <a:pPr marL="0" lvl="0" indent="0" algn="l" rtl="0">
              <a:spcBef>
                <a:spcPts val="0"/>
              </a:spcBef>
              <a:spcAft>
                <a:spcPts val="0"/>
              </a:spcAft>
              <a:buNone/>
            </a:pPr>
            <a:r>
              <a:rPr lang="fr-CA" sz="900" dirty="0">
                <a:solidFill>
                  <a:srgbClr val="222222"/>
                </a:solidFill>
                <a:highlight>
                  <a:srgbClr val="FFFFFF"/>
                </a:highlight>
              </a:rPr>
              <a:t>EXEMPLE FACULTATIF </a:t>
            </a:r>
          </a:p>
          <a:p>
            <a:pPr marL="457200" lvl="0" indent="-285750" algn="l" rtl="0">
              <a:spcBef>
                <a:spcPts val="0"/>
              </a:spcBef>
              <a:spcAft>
                <a:spcPts val="0"/>
              </a:spcAft>
              <a:buClr>
                <a:srgbClr val="222222"/>
              </a:buClr>
              <a:buSzPts val="900"/>
              <a:buChar char="●"/>
            </a:pPr>
            <a:r>
              <a:rPr lang="fr-CA" sz="900" dirty="0">
                <a:solidFill>
                  <a:srgbClr val="222222"/>
                </a:solidFill>
                <a:highlight>
                  <a:schemeClr val="lt1"/>
                </a:highlight>
              </a:rPr>
              <a:t>Chacun de ces éléments de conception peut être assemblé de manière différente afin d'interagir ou de travailler avec d'autres personnes. </a:t>
            </a:r>
            <a:r>
              <a:rPr lang="fr-CA" sz="900" b="1" dirty="0">
                <a:solidFill>
                  <a:srgbClr val="222222"/>
                </a:solidFill>
                <a:highlight>
                  <a:schemeClr val="lt1"/>
                </a:highlight>
              </a:rPr>
              <a:t>Voici un exemple.</a:t>
            </a:r>
            <a:r>
              <a:rPr lang="fr-CA" sz="900" dirty="0">
                <a:solidFill>
                  <a:srgbClr val="222222"/>
                </a:solidFill>
                <a:highlight>
                  <a:schemeClr val="lt1"/>
                </a:highlight>
              </a:rPr>
              <a:t> Voici les cinq éléments de conception d'une présentation :</a:t>
            </a:r>
          </a:p>
          <a:p>
            <a:pPr marL="914400" lvl="0" indent="-285750" algn="l" rtl="0">
              <a:spcBef>
                <a:spcPts val="0"/>
              </a:spcBef>
              <a:spcAft>
                <a:spcPts val="0"/>
              </a:spcAft>
              <a:buClr>
                <a:srgbClr val="222222"/>
              </a:buClr>
              <a:buSzPts val="900"/>
              <a:buAutoNum type="arabicPeriod"/>
            </a:pPr>
            <a:r>
              <a:rPr lang="fr-CA" sz="900" dirty="0">
                <a:solidFill>
                  <a:srgbClr val="222222"/>
                </a:solidFill>
                <a:highlight>
                  <a:schemeClr val="lt1"/>
                </a:highlight>
              </a:rPr>
              <a:t>Une </a:t>
            </a:r>
            <a:r>
              <a:rPr lang="fr-CA" sz="900" b="1" dirty="0">
                <a:solidFill>
                  <a:srgbClr val="222222"/>
                </a:solidFill>
                <a:highlight>
                  <a:schemeClr val="lt1"/>
                </a:highlight>
              </a:rPr>
              <a:t>invitation</a:t>
            </a:r>
            <a:r>
              <a:rPr lang="fr-CA" sz="900" dirty="0">
                <a:solidFill>
                  <a:srgbClr val="222222"/>
                </a:solidFill>
                <a:highlight>
                  <a:schemeClr val="lt1"/>
                </a:highlight>
              </a:rPr>
              <a:t>, le plus souvent pour venir écouter un orateur, et peut-être poser des questions;</a:t>
            </a:r>
          </a:p>
          <a:p>
            <a:pPr marL="914400" lvl="0" indent="-285750" algn="l" rtl="0">
              <a:spcBef>
                <a:spcPts val="0"/>
              </a:spcBef>
              <a:spcAft>
                <a:spcPts val="0"/>
              </a:spcAft>
              <a:buClr>
                <a:srgbClr val="222222"/>
              </a:buClr>
              <a:buSzPts val="900"/>
              <a:buAutoNum type="arabicPeriod"/>
            </a:pPr>
            <a:r>
              <a:rPr lang="fr-CA" sz="900" b="1" dirty="0">
                <a:solidFill>
                  <a:srgbClr val="222222"/>
                </a:solidFill>
                <a:highlight>
                  <a:schemeClr val="lt1"/>
                </a:highlight>
              </a:rPr>
              <a:t>L'espace et le matériel</a:t>
            </a:r>
            <a:r>
              <a:rPr lang="fr-CA" sz="900" dirty="0">
                <a:solidFill>
                  <a:srgbClr val="222222"/>
                </a:solidFill>
                <a:highlight>
                  <a:schemeClr val="lt1"/>
                </a:highlight>
              </a:rPr>
              <a:t>, y compris probablement des sièges en rangées ou à une table, plus un écran, un projecteur et des diapositives;</a:t>
            </a:r>
          </a:p>
          <a:p>
            <a:pPr marL="914400" lvl="0" indent="-285750" algn="l" rtl="0">
              <a:spcBef>
                <a:spcPts val="0"/>
              </a:spcBef>
              <a:spcAft>
                <a:spcPts val="0"/>
              </a:spcAft>
              <a:buClr>
                <a:srgbClr val="222222"/>
              </a:buClr>
              <a:buSzPts val="900"/>
              <a:buAutoNum type="arabicPeriod"/>
            </a:pPr>
            <a:r>
              <a:rPr lang="fr-CA" sz="900" b="1" dirty="0">
                <a:solidFill>
                  <a:srgbClr val="222222"/>
                </a:solidFill>
                <a:highlight>
                  <a:schemeClr val="lt1"/>
                </a:highlight>
              </a:rPr>
              <a:t>La participation</a:t>
            </a:r>
            <a:r>
              <a:rPr lang="fr-CA" sz="900" dirty="0">
                <a:solidFill>
                  <a:srgbClr val="222222"/>
                </a:solidFill>
                <a:highlight>
                  <a:schemeClr val="lt1"/>
                </a:highlight>
              </a:rPr>
              <a:t> prendrait en grande partie la forme d'une écoute de la présentation, et éventuellement d'une séance de questions et réponses;</a:t>
            </a:r>
          </a:p>
          <a:p>
            <a:pPr marL="914400" lvl="0" indent="-285750" algn="l" rtl="0">
              <a:spcBef>
                <a:spcPts val="0"/>
              </a:spcBef>
              <a:spcAft>
                <a:spcPts val="0"/>
              </a:spcAft>
              <a:buClr>
                <a:srgbClr val="222222"/>
              </a:buClr>
              <a:buSzPts val="900"/>
              <a:buAutoNum type="arabicPeriod"/>
            </a:pPr>
            <a:r>
              <a:rPr lang="fr-CA" sz="900" dirty="0">
                <a:solidFill>
                  <a:srgbClr val="222222"/>
                </a:solidFill>
                <a:highlight>
                  <a:schemeClr val="lt1"/>
                </a:highlight>
              </a:rPr>
              <a:t>La </a:t>
            </a:r>
            <a:r>
              <a:rPr lang="fr-CA" sz="900" b="1" dirty="0">
                <a:solidFill>
                  <a:srgbClr val="222222"/>
                </a:solidFill>
                <a:highlight>
                  <a:schemeClr val="lt1"/>
                </a:highlight>
              </a:rPr>
              <a:t>configuration de groupes</a:t>
            </a:r>
            <a:r>
              <a:rPr lang="fr-CA" sz="900" dirty="0">
                <a:solidFill>
                  <a:srgbClr val="222222"/>
                </a:solidFill>
                <a:highlight>
                  <a:schemeClr val="lt1"/>
                </a:highlight>
              </a:rPr>
              <a:t> comprendrait un présentateur et un groupe d'orateurs;</a:t>
            </a:r>
          </a:p>
          <a:p>
            <a:pPr marL="914400" lvl="0" indent="-285750" algn="l" rtl="0">
              <a:spcBef>
                <a:spcPts val="0"/>
              </a:spcBef>
              <a:spcAft>
                <a:spcPts val="0"/>
              </a:spcAft>
              <a:buClr>
                <a:srgbClr val="222222"/>
              </a:buClr>
              <a:buSzPts val="900"/>
              <a:buAutoNum type="arabicPeriod"/>
            </a:pPr>
            <a:r>
              <a:rPr lang="fr-CA" sz="900" b="1" dirty="0">
                <a:solidFill>
                  <a:srgbClr val="222222"/>
                </a:solidFill>
                <a:highlight>
                  <a:schemeClr val="lt1"/>
                </a:highlight>
              </a:rPr>
              <a:t>Le séquencement et le temps</a:t>
            </a:r>
            <a:r>
              <a:rPr lang="fr-CA" sz="900" dirty="0">
                <a:solidFill>
                  <a:srgbClr val="222222"/>
                </a:solidFill>
                <a:highlight>
                  <a:schemeClr val="lt1"/>
                </a:highlight>
              </a:rPr>
              <a:t> peuvent inclure une présentation des orateurs, la présentation et éventuellement des questions et réponses.</a:t>
            </a:r>
          </a:p>
          <a:p>
            <a:pPr marL="0" lvl="0" indent="0" algn="l" rtl="0">
              <a:spcBef>
                <a:spcPts val="0"/>
              </a:spcBef>
              <a:spcAft>
                <a:spcPts val="0"/>
              </a:spcAft>
              <a:buNone/>
            </a:pPr>
            <a:endParaRPr sz="900" dirty="0">
              <a:solidFill>
                <a:srgbClr val="222222"/>
              </a:solidFill>
              <a:highlight>
                <a:srgbClr val="FFFFFF"/>
              </a:highlight>
            </a:endParaRPr>
          </a:p>
          <a:p>
            <a:pPr marL="0" lvl="0" indent="0" algn="l" rtl="0">
              <a:spcBef>
                <a:spcPts val="0"/>
              </a:spcBef>
              <a:spcAft>
                <a:spcPts val="0"/>
              </a:spcAft>
              <a:buNone/>
            </a:pPr>
            <a:endParaRPr sz="900" dirty="0">
              <a:solidFill>
                <a:srgbClr val="222222"/>
              </a:solidFill>
              <a:highlight>
                <a:srgbClr val="FFFFFF"/>
              </a:highlight>
            </a:endParaRPr>
          </a:p>
          <a:p>
            <a:pPr marL="0" lvl="0" indent="0" algn="l" rtl="0">
              <a:spcBef>
                <a:spcPts val="0"/>
              </a:spcBef>
              <a:spcAft>
                <a:spcPts val="0"/>
              </a:spcAft>
              <a:buNone/>
            </a:pPr>
            <a:r>
              <a:rPr lang="fr-CA" sz="900" dirty="0">
                <a:solidFill>
                  <a:srgbClr val="222222"/>
                </a:solidFill>
                <a:highlight>
                  <a:srgbClr val="FFFFFF"/>
                </a:highlight>
              </a:rPr>
              <a:t>SOURCE : Henri </a:t>
            </a:r>
            <a:r>
              <a:rPr lang="fr-CA" sz="900" dirty="0" err="1">
                <a:solidFill>
                  <a:srgbClr val="222222"/>
                </a:solidFill>
                <a:highlight>
                  <a:srgbClr val="FFFFFF"/>
                </a:highlight>
              </a:rPr>
              <a:t>Lipmanowicz</a:t>
            </a:r>
            <a:r>
              <a:rPr lang="fr-CA" sz="900" dirty="0">
                <a:solidFill>
                  <a:srgbClr val="222222"/>
                </a:solidFill>
                <a:highlight>
                  <a:srgbClr val="FFFFFF"/>
                </a:highlight>
              </a:rPr>
              <a:t>, Keith </a:t>
            </a:r>
            <a:r>
              <a:rPr lang="fr-CA" sz="900" dirty="0" err="1">
                <a:solidFill>
                  <a:srgbClr val="222222"/>
                </a:solidFill>
                <a:highlight>
                  <a:srgbClr val="FFFFFF"/>
                </a:highlight>
              </a:rPr>
              <a:t>McCandless</a:t>
            </a:r>
            <a:r>
              <a:rPr lang="fr-CA" sz="900" dirty="0">
                <a:solidFill>
                  <a:srgbClr val="222222"/>
                </a:solidFill>
                <a:highlight>
                  <a:srgbClr val="FFFFFF"/>
                </a:highlight>
              </a:rPr>
              <a:t>. (2014).</a:t>
            </a:r>
            <a:r>
              <a:rPr lang="fr-CA" sz="900" dirty="0">
                <a:solidFill>
                  <a:srgbClr val="222222"/>
                </a:solidFill>
              </a:rPr>
              <a:t> </a:t>
            </a:r>
            <a:r>
              <a:rPr lang="fr-CA" sz="900" dirty="0">
                <a:solidFill>
                  <a:srgbClr val="222222"/>
                </a:solidFill>
                <a:highlight>
                  <a:srgbClr val="FFFFFF"/>
                </a:highlight>
              </a:rPr>
              <a:t>The </a:t>
            </a:r>
            <a:r>
              <a:rPr lang="fr-CA" sz="900" dirty="0" err="1">
                <a:solidFill>
                  <a:srgbClr val="222222"/>
                </a:solidFill>
                <a:highlight>
                  <a:srgbClr val="FFFFFF"/>
                </a:highlight>
              </a:rPr>
              <a:t>Surprising</a:t>
            </a:r>
            <a:r>
              <a:rPr lang="fr-CA" sz="900" dirty="0">
                <a:solidFill>
                  <a:srgbClr val="222222"/>
                </a:solidFill>
                <a:highlight>
                  <a:srgbClr val="FFFFFF"/>
                </a:highlight>
              </a:rPr>
              <a:t> Power of </a:t>
            </a:r>
            <a:r>
              <a:rPr lang="fr-CA" sz="900" dirty="0" err="1">
                <a:solidFill>
                  <a:srgbClr val="222222"/>
                </a:solidFill>
                <a:highlight>
                  <a:srgbClr val="FFFFFF"/>
                </a:highlight>
              </a:rPr>
              <a:t>Liberating</a:t>
            </a:r>
            <a:r>
              <a:rPr lang="fr-CA" sz="900" dirty="0">
                <a:solidFill>
                  <a:srgbClr val="222222"/>
                </a:solidFill>
                <a:highlight>
                  <a:srgbClr val="FFFFFF"/>
                </a:highlight>
              </a:rPr>
              <a:t> Structures: Simple </a:t>
            </a:r>
            <a:r>
              <a:rPr lang="fr-CA" sz="900" dirty="0" err="1">
                <a:solidFill>
                  <a:srgbClr val="222222"/>
                </a:solidFill>
                <a:highlight>
                  <a:srgbClr val="FFFFFF"/>
                </a:highlight>
              </a:rPr>
              <a:t>Rules</a:t>
            </a:r>
            <a:r>
              <a:rPr lang="fr-CA" sz="900" dirty="0">
                <a:solidFill>
                  <a:srgbClr val="222222"/>
                </a:solidFill>
                <a:highlight>
                  <a:srgbClr val="FFFFFF"/>
                </a:highlight>
              </a:rPr>
              <a:t> to </a:t>
            </a:r>
            <a:r>
              <a:rPr lang="fr-CA" sz="900" dirty="0" err="1">
                <a:solidFill>
                  <a:srgbClr val="222222"/>
                </a:solidFill>
                <a:highlight>
                  <a:srgbClr val="FFFFFF"/>
                </a:highlight>
              </a:rPr>
              <a:t>Unleash</a:t>
            </a:r>
            <a:r>
              <a:rPr lang="fr-CA" sz="900" dirty="0">
                <a:solidFill>
                  <a:srgbClr val="222222"/>
                </a:solidFill>
                <a:highlight>
                  <a:srgbClr val="FFFFFF"/>
                </a:highlight>
              </a:rPr>
              <a:t> A Culture of Innovation. </a:t>
            </a:r>
          </a:p>
          <a:p>
            <a:pPr marL="0" lvl="0" indent="0" algn="l" rtl="0">
              <a:spcBef>
                <a:spcPts val="0"/>
              </a:spcBef>
              <a:spcAft>
                <a:spcPts val="0"/>
              </a:spcAft>
              <a:buNone/>
            </a:pPr>
            <a:endParaRPr sz="900" dirty="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900" dirty="0">
              <a:solidFill>
                <a:srgbClr val="222222"/>
              </a:solidFill>
              <a:highlight>
                <a:srgbClr val="FFFFFF"/>
              </a:highlight>
            </a:endParaRPr>
          </a:p>
        </p:txBody>
      </p:sp>
      <p:sp>
        <p:nvSpPr>
          <p:cNvPr id="145" name="Google Shape;145;g80bb910c54_0_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60891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0bb910c54_0_29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0bb910c54_0_29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9" name="Google Shape;169;g80bb910c54_0_29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22895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0bb910c54_0_3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0bb910c54_0_3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9" name="Google Shape;179;g80bb910c54_0_32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267256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p:nvPr/>
        </p:nvSpPr>
        <p:spPr>
          <a:xfrm>
            <a:off x="10876000" y="5997325"/>
            <a:ext cx="1316100" cy="8607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Portfolio Three">
  <p:cSld name="9_Portfolio Three">
    <p:spTree>
      <p:nvGrpSpPr>
        <p:cNvPr id="1" name="Shape 47"/>
        <p:cNvGrpSpPr/>
        <p:nvPr/>
      </p:nvGrpSpPr>
      <p:grpSpPr>
        <a:xfrm>
          <a:off x="0" y="0"/>
          <a:ext cx="0" cy="0"/>
          <a:chOff x="0" y="0"/>
          <a:chExt cx="0" cy="0"/>
        </a:xfrm>
      </p:grpSpPr>
      <p:sp>
        <p:nvSpPr>
          <p:cNvPr id="48" name="Google Shape;48;p12"/>
          <p:cNvSpPr>
            <a:spLocks noGrp="1"/>
          </p:cNvSpPr>
          <p:nvPr>
            <p:ph type="pic" idx="2"/>
          </p:nvPr>
        </p:nvSpPr>
        <p:spPr>
          <a:xfrm>
            <a:off x="4279203" y="0"/>
            <a:ext cx="7912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
          <p:cNvSpPr txBox="1"/>
          <p:nvPr/>
        </p:nvSpPr>
        <p:spPr>
          <a:xfrm>
            <a:off x="9808306" y="5292813"/>
            <a:ext cx="2607000" cy="136470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3800" b="0" i="0">
                <a:solidFill>
                  <a:schemeClr val="lt1"/>
                </a:solidFill>
                <a:latin typeface="Roboto Medium"/>
                <a:ea typeface="Roboto Medium"/>
                <a:cs typeface="Roboto Medium"/>
                <a:sym typeface="Roboto Medium"/>
              </a:rPr>
              <a:t>‹#›</a:t>
            </a:fld>
            <a:endParaRPr sz="13800" b="0" i="0">
              <a:solidFill>
                <a:schemeClr val="lt1"/>
              </a:solidFill>
              <a:latin typeface="Roboto Medium"/>
              <a:ea typeface="Roboto Medium"/>
              <a:cs typeface="Roboto Medium"/>
              <a:sym typeface="Roboto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27877" y="190501"/>
            <a:ext cx="11336400" cy="1087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5893426" y="6467811"/>
            <a:ext cx="405000" cy="1908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700"/>
            </a:lvl1pPr>
            <a:lvl2pPr marL="0" lvl="1" indent="0" algn="ctr" rtl="0">
              <a:spcBef>
                <a:spcPts val="0"/>
              </a:spcBef>
              <a:buNone/>
              <a:defRPr sz="700"/>
            </a:lvl2pPr>
            <a:lvl3pPr marL="0" lvl="2" indent="0" algn="ctr" rtl="0">
              <a:spcBef>
                <a:spcPts val="0"/>
              </a:spcBef>
              <a:buNone/>
              <a:defRPr sz="700"/>
            </a:lvl3pPr>
            <a:lvl4pPr marL="0" lvl="3" indent="0" algn="ctr" rtl="0">
              <a:spcBef>
                <a:spcPts val="0"/>
              </a:spcBef>
              <a:buNone/>
              <a:defRPr sz="700"/>
            </a:lvl4pPr>
            <a:lvl5pPr marL="0" lvl="4" indent="0" algn="ctr" rtl="0">
              <a:spcBef>
                <a:spcPts val="0"/>
              </a:spcBef>
              <a:buNone/>
              <a:defRPr sz="700"/>
            </a:lvl5pPr>
            <a:lvl6pPr marL="0" lvl="5" indent="0" algn="ctr" rtl="0">
              <a:spcBef>
                <a:spcPts val="0"/>
              </a:spcBef>
              <a:buNone/>
              <a:defRPr sz="700"/>
            </a:lvl6pPr>
            <a:lvl7pPr marL="0" lvl="6" indent="0" algn="ctr" rtl="0">
              <a:spcBef>
                <a:spcPts val="0"/>
              </a:spcBef>
              <a:buNone/>
              <a:defRPr sz="700"/>
            </a:lvl7pPr>
            <a:lvl8pPr marL="0" lvl="7" indent="0" algn="ctr" rtl="0">
              <a:spcBef>
                <a:spcPts val="0"/>
              </a:spcBef>
              <a:buNone/>
              <a:defRPr sz="700"/>
            </a:lvl8pPr>
            <a:lvl9pPr marL="0" lvl="8" indent="0" algn="ctr" rtl="0">
              <a:spcBef>
                <a:spcPts val="0"/>
              </a:spcBef>
              <a:buNone/>
              <a:defRPr sz="700"/>
            </a:lvl9pPr>
          </a:lstStyle>
          <a:p>
            <a:pPr marL="0" lvl="0" indent="0" algn="ctr" rtl="0">
              <a:spcBef>
                <a:spcPts val="0"/>
              </a:spcBef>
              <a:spcAft>
                <a:spcPts val="0"/>
              </a:spcAft>
              <a:buNone/>
            </a:pPr>
            <a:fld id="{00000000-1234-1234-1234-123412341234}" type="slidenum">
              <a:rPr lang="en-US"/>
              <a:t>‹#›</a:t>
            </a:fld>
            <a:endParaRPr/>
          </a:p>
        </p:txBody>
      </p:sp>
      <p:sp>
        <p:nvSpPr>
          <p:cNvPr id="53" name="Google Shape;53;p13"/>
          <p:cNvSpPr txBox="1">
            <a:spLocks noGrp="1"/>
          </p:cNvSpPr>
          <p:nvPr>
            <p:ph type="body" idx="1"/>
          </p:nvPr>
        </p:nvSpPr>
        <p:spPr>
          <a:xfrm>
            <a:off x="427776" y="1600200"/>
            <a:ext cx="11338800" cy="4267200"/>
          </a:xfrm>
          <a:prstGeom prst="rect">
            <a:avLst/>
          </a:prstGeom>
          <a:noFill/>
          <a:ln>
            <a:noFill/>
          </a:ln>
        </p:spPr>
        <p:txBody>
          <a:bodyPr spcFirstLastPara="1" wrap="square" lIns="0" tIns="0" rIns="0" bIns="0" anchor="t" anchorCtr="0">
            <a:noAutofit/>
          </a:bodyPr>
          <a:lstStyle>
            <a:lvl1pPr marL="457200" lvl="0" indent="-514350" algn="l" rtl="0">
              <a:spcBef>
                <a:spcPts val="0"/>
              </a:spcBef>
              <a:spcAft>
                <a:spcPts val="0"/>
              </a:spcAft>
              <a:buClr>
                <a:srgbClr val="8864B3"/>
              </a:buClr>
              <a:buSzPts val="4500"/>
              <a:buFont typeface="Arial"/>
              <a:buChar char="•"/>
              <a:defRPr/>
            </a:lvl1pPr>
            <a:lvl2pPr marL="914400" lvl="1" indent="-457200" algn="l" rtl="0">
              <a:spcBef>
                <a:spcPts val="0"/>
              </a:spcBef>
              <a:spcAft>
                <a:spcPts val="0"/>
              </a:spcAft>
              <a:buSzPts val="3600"/>
              <a:buChar char="•"/>
              <a:defRPr/>
            </a:lvl2pPr>
            <a:lvl3pPr marL="1371600" lvl="2" indent="-298450" algn="l" rtl="0">
              <a:spcBef>
                <a:spcPts val="0"/>
              </a:spcBef>
              <a:spcAft>
                <a:spcPts val="0"/>
              </a:spcAft>
              <a:buSzPts val="1100"/>
              <a:buChar char="•"/>
              <a:defRPr/>
            </a:lvl3pPr>
            <a:lvl4pPr marL="1828800" lvl="3" indent="-285750" algn="l" rtl="0">
              <a:spcBef>
                <a:spcPts val="0"/>
              </a:spcBef>
              <a:spcAft>
                <a:spcPts val="0"/>
              </a:spcAft>
              <a:buSzPts val="900"/>
              <a:buChar char="•"/>
              <a:defRPr/>
            </a:lvl4pPr>
            <a:lvl5pPr marL="2286000" lvl="4" indent="-285750" algn="l" rtl="0">
              <a:spcBef>
                <a:spcPts val="0"/>
              </a:spcBef>
              <a:spcAft>
                <a:spcPts val="0"/>
              </a:spcAft>
              <a:buClr>
                <a:schemeClr val="dk1"/>
              </a:buClr>
              <a:buSzPts val="900"/>
              <a:buChar char="•"/>
              <a:defRPr/>
            </a:lvl5pPr>
            <a:lvl6pPr marL="2743200" lvl="5" indent="-393700" algn="l" rtl="0">
              <a:spcBef>
                <a:spcPts val="500"/>
              </a:spcBef>
              <a:spcAft>
                <a:spcPts val="0"/>
              </a:spcAft>
              <a:buClr>
                <a:srgbClr val="8864B3"/>
              </a:buClr>
              <a:buSzPts val="26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grpSp>
        <p:nvGrpSpPr>
          <p:cNvPr id="54" name="Google Shape;54;p13"/>
          <p:cNvGrpSpPr/>
          <p:nvPr/>
        </p:nvGrpSpPr>
        <p:grpSpPr>
          <a:xfrm>
            <a:off x="266670" y="1423989"/>
            <a:ext cx="11589354" cy="4448173"/>
            <a:chOff x="546100" y="2847978"/>
            <a:chExt cx="23384492" cy="8896346"/>
          </a:xfrm>
        </p:grpSpPr>
        <p:sp>
          <p:nvSpPr>
            <p:cNvPr id="55" name="Google Shape;55;p13"/>
            <p:cNvSpPr/>
            <p:nvPr/>
          </p:nvSpPr>
          <p:spPr>
            <a:xfrm>
              <a:off x="546100" y="3200401"/>
              <a:ext cx="23156100" cy="8529600"/>
            </a:xfrm>
            <a:prstGeom prst="rect">
              <a:avLst/>
            </a:prstGeom>
            <a:gradFill>
              <a:gsLst>
                <a:gs pos="0">
                  <a:srgbClr val="F5F1F8">
                    <a:alpha val="0"/>
                  </a:srgbClr>
                </a:gs>
                <a:gs pos="100000">
                  <a:srgbClr val="C3B0D9"/>
                </a:gs>
              </a:gsLst>
              <a:lin ang="0" scaled="0"/>
            </a:gra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nvGrpSpPr>
            <p:cNvPr id="56" name="Google Shape;56;p13"/>
            <p:cNvGrpSpPr/>
            <p:nvPr/>
          </p:nvGrpSpPr>
          <p:grpSpPr>
            <a:xfrm>
              <a:off x="23559192" y="2847978"/>
              <a:ext cx="371400" cy="8896346"/>
              <a:chOff x="23559192" y="2847978"/>
              <a:chExt cx="371400" cy="8896346"/>
            </a:xfrm>
          </p:grpSpPr>
          <p:sp>
            <p:nvSpPr>
              <p:cNvPr id="57" name="Google Shape;57;p13"/>
              <p:cNvSpPr/>
              <p:nvPr/>
            </p:nvSpPr>
            <p:spPr>
              <a:xfrm>
                <a:off x="23559192" y="2847978"/>
                <a:ext cx="371400" cy="371400"/>
              </a:xfrm>
              <a:prstGeom prst="ellipse">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8" name="Google Shape;58;p13"/>
              <p:cNvSpPr/>
              <p:nvPr/>
            </p:nvSpPr>
            <p:spPr>
              <a:xfrm>
                <a:off x="23702169" y="3057524"/>
                <a:ext cx="85500" cy="8686800"/>
              </a:xfrm>
              <a:prstGeom prst="rect">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 name="Google Shape;67;p15"/>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p:nvPr/>
        </p:nvSpPr>
        <p:spPr>
          <a:xfrm>
            <a:off x="10380000" y="6075725"/>
            <a:ext cx="1812000" cy="782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6"/>
          <p:cNvSpPr txBox="1"/>
          <p:nvPr/>
        </p:nvSpPr>
        <p:spPr>
          <a:xfrm>
            <a:off x="9584900" y="6015625"/>
            <a:ext cx="2607000" cy="842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a:solidFill>
                  <a:srgbClr val="CFE2F3"/>
                </a:solidFill>
                <a:latin typeface="Calibri"/>
                <a:ea typeface="Calibri"/>
                <a:cs typeface="Calibri"/>
                <a:sym typeface="Calibri"/>
              </a:rPr>
              <a:t>‹#›</a:t>
            </a:fld>
            <a:endParaRPr sz="6000" i="0">
              <a:solidFill>
                <a:srgbClr val="CFE2F3"/>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Portfolio Three">
  <p:cSld name="7_Portfolio Three">
    <p:spTree>
      <p:nvGrpSpPr>
        <p:cNvPr id="1" name="Shape 72"/>
        <p:cNvGrpSpPr/>
        <p:nvPr/>
      </p:nvGrpSpPr>
      <p:grpSpPr>
        <a:xfrm>
          <a:off x="0" y="0"/>
          <a:ext cx="0" cy="0"/>
          <a:chOff x="0" y="0"/>
          <a:chExt cx="0" cy="0"/>
        </a:xfrm>
      </p:grpSpPr>
      <p:sp>
        <p:nvSpPr>
          <p:cNvPr id="73" name="Google Shape;73;p17"/>
          <p:cNvSpPr>
            <a:spLocks noGrp="1"/>
          </p:cNvSpPr>
          <p:nvPr>
            <p:ph type="pic" idx="2"/>
          </p:nvPr>
        </p:nvSpPr>
        <p:spPr>
          <a:xfrm>
            <a:off x="4279207" y="0"/>
            <a:ext cx="7912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p:nvPr/>
        </p:nvSpPr>
        <p:spPr>
          <a:xfrm>
            <a:off x="9584900" y="6061399"/>
            <a:ext cx="2607000" cy="7968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i="0">
                <a:solidFill>
                  <a:srgbClr val="CFE2F3"/>
                </a:solidFill>
                <a:latin typeface="Calibri"/>
                <a:ea typeface="Calibri"/>
                <a:cs typeface="Calibri"/>
                <a:sym typeface="Calibri"/>
              </a:rPr>
              <a:t>‹#›</a:t>
            </a:fld>
            <a:endParaRPr sz="6000" i="0">
              <a:solidFill>
                <a:srgbClr val="CFE2F3"/>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27877" y="190501"/>
            <a:ext cx="11336400" cy="1087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5893426" y="6467811"/>
            <a:ext cx="405000" cy="1908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700"/>
            </a:lvl1pPr>
            <a:lvl2pPr marL="0" lvl="1" indent="0" algn="ctr" rtl="0">
              <a:spcBef>
                <a:spcPts val="0"/>
              </a:spcBef>
              <a:buNone/>
              <a:defRPr sz="700"/>
            </a:lvl2pPr>
            <a:lvl3pPr marL="0" lvl="2" indent="0" algn="ctr" rtl="0">
              <a:spcBef>
                <a:spcPts val="0"/>
              </a:spcBef>
              <a:buNone/>
              <a:defRPr sz="700"/>
            </a:lvl3pPr>
            <a:lvl4pPr marL="0" lvl="3" indent="0" algn="ctr" rtl="0">
              <a:spcBef>
                <a:spcPts val="0"/>
              </a:spcBef>
              <a:buNone/>
              <a:defRPr sz="700"/>
            </a:lvl4pPr>
            <a:lvl5pPr marL="0" lvl="4" indent="0" algn="ctr" rtl="0">
              <a:spcBef>
                <a:spcPts val="0"/>
              </a:spcBef>
              <a:buNone/>
              <a:defRPr sz="700"/>
            </a:lvl5pPr>
            <a:lvl6pPr marL="0" lvl="5" indent="0" algn="ctr" rtl="0">
              <a:spcBef>
                <a:spcPts val="0"/>
              </a:spcBef>
              <a:buNone/>
              <a:defRPr sz="700"/>
            </a:lvl6pPr>
            <a:lvl7pPr marL="0" lvl="6" indent="0" algn="ctr" rtl="0">
              <a:spcBef>
                <a:spcPts val="0"/>
              </a:spcBef>
              <a:buNone/>
              <a:defRPr sz="700"/>
            </a:lvl7pPr>
            <a:lvl8pPr marL="0" lvl="7" indent="0" algn="ctr" rtl="0">
              <a:spcBef>
                <a:spcPts val="0"/>
              </a:spcBef>
              <a:buNone/>
              <a:defRPr sz="700"/>
            </a:lvl8pPr>
            <a:lvl9pPr marL="0" lvl="8" indent="0" algn="ctr" rtl="0">
              <a:spcBef>
                <a:spcPts val="0"/>
              </a:spcBef>
              <a:buNone/>
              <a:defRPr sz="700"/>
            </a:lvl9pPr>
          </a:lstStyle>
          <a:p>
            <a:pPr marL="0" lvl="0" indent="0" algn="ctr" rtl="0">
              <a:spcBef>
                <a:spcPts val="0"/>
              </a:spcBef>
              <a:spcAft>
                <a:spcPts val="0"/>
              </a:spcAft>
              <a:buNone/>
            </a:pPr>
            <a:fld id="{00000000-1234-1234-1234-123412341234}" type="slidenum">
              <a:rPr lang="en-US"/>
              <a:t>‹#›</a:t>
            </a:fld>
            <a:endParaRPr/>
          </a:p>
        </p:txBody>
      </p:sp>
      <p:sp>
        <p:nvSpPr>
          <p:cNvPr id="78" name="Google Shape;78;p18"/>
          <p:cNvSpPr txBox="1">
            <a:spLocks noGrp="1"/>
          </p:cNvSpPr>
          <p:nvPr>
            <p:ph type="body" idx="1"/>
          </p:nvPr>
        </p:nvSpPr>
        <p:spPr>
          <a:xfrm>
            <a:off x="427776" y="1600200"/>
            <a:ext cx="11338800" cy="4267200"/>
          </a:xfrm>
          <a:prstGeom prst="rect">
            <a:avLst/>
          </a:prstGeom>
          <a:noFill/>
          <a:ln>
            <a:noFill/>
          </a:ln>
        </p:spPr>
        <p:txBody>
          <a:bodyPr spcFirstLastPara="1" wrap="square" lIns="0" tIns="0" rIns="0" bIns="0" anchor="t" anchorCtr="0">
            <a:noAutofit/>
          </a:bodyPr>
          <a:lstStyle>
            <a:lvl1pPr marL="457200" lvl="0" indent="-514350" algn="l" rtl="0">
              <a:spcBef>
                <a:spcPts val="0"/>
              </a:spcBef>
              <a:spcAft>
                <a:spcPts val="0"/>
              </a:spcAft>
              <a:buClr>
                <a:srgbClr val="8864B3"/>
              </a:buClr>
              <a:buSzPts val="4500"/>
              <a:buFont typeface="Arial"/>
              <a:buChar char="•"/>
              <a:defRPr/>
            </a:lvl1pPr>
            <a:lvl2pPr marL="914400" lvl="1" indent="-457200" algn="l" rtl="0">
              <a:spcBef>
                <a:spcPts val="0"/>
              </a:spcBef>
              <a:spcAft>
                <a:spcPts val="0"/>
              </a:spcAft>
              <a:buSzPts val="3600"/>
              <a:buChar char="•"/>
              <a:defRPr/>
            </a:lvl2pPr>
            <a:lvl3pPr marL="1371600" lvl="2" indent="-298450" algn="l" rtl="0">
              <a:spcBef>
                <a:spcPts val="0"/>
              </a:spcBef>
              <a:spcAft>
                <a:spcPts val="0"/>
              </a:spcAft>
              <a:buSzPts val="1100"/>
              <a:buChar char="•"/>
              <a:defRPr/>
            </a:lvl3pPr>
            <a:lvl4pPr marL="1828800" lvl="3" indent="-285750" algn="l" rtl="0">
              <a:spcBef>
                <a:spcPts val="0"/>
              </a:spcBef>
              <a:spcAft>
                <a:spcPts val="0"/>
              </a:spcAft>
              <a:buSzPts val="900"/>
              <a:buChar char="•"/>
              <a:defRPr/>
            </a:lvl4pPr>
            <a:lvl5pPr marL="2286000" lvl="4" indent="-285750" algn="l" rtl="0">
              <a:spcBef>
                <a:spcPts val="0"/>
              </a:spcBef>
              <a:spcAft>
                <a:spcPts val="0"/>
              </a:spcAft>
              <a:buClr>
                <a:schemeClr val="dk1"/>
              </a:buClr>
              <a:buSzPts val="900"/>
              <a:buChar char="•"/>
              <a:defRPr/>
            </a:lvl5pPr>
            <a:lvl6pPr marL="2743200" lvl="5" indent="-393700" algn="l" rtl="0">
              <a:spcBef>
                <a:spcPts val="500"/>
              </a:spcBef>
              <a:spcAft>
                <a:spcPts val="0"/>
              </a:spcAft>
              <a:buClr>
                <a:srgbClr val="8864B3"/>
              </a:buClr>
              <a:buSzPts val="26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grpSp>
        <p:nvGrpSpPr>
          <p:cNvPr id="79" name="Google Shape;79;p18"/>
          <p:cNvGrpSpPr/>
          <p:nvPr/>
        </p:nvGrpSpPr>
        <p:grpSpPr>
          <a:xfrm>
            <a:off x="266670" y="1423989"/>
            <a:ext cx="11589354" cy="4448173"/>
            <a:chOff x="546100" y="2847978"/>
            <a:chExt cx="23384492" cy="8896346"/>
          </a:xfrm>
        </p:grpSpPr>
        <p:sp>
          <p:nvSpPr>
            <p:cNvPr id="80" name="Google Shape;80;p18"/>
            <p:cNvSpPr/>
            <p:nvPr/>
          </p:nvSpPr>
          <p:spPr>
            <a:xfrm>
              <a:off x="546100" y="3200401"/>
              <a:ext cx="23156100" cy="8529600"/>
            </a:xfrm>
            <a:prstGeom prst="rect">
              <a:avLst/>
            </a:prstGeom>
            <a:gradFill>
              <a:gsLst>
                <a:gs pos="0">
                  <a:srgbClr val="F5F1F8">
                    <a:alpha val="0"/>
                  </a:srgbClr>
                </a:gs>
                <a:gs pos="100000">
                  <a:srgbClr val="C3B0D9"/>
                </a:gs>
              </a:gsLst>
              <a:lin ang="0" scaled="0"/>
            </a:gra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nvGrpSpPr>
            <p:cNvPr id="81" name="Google Shape;81;p18"/>
            <p:cNvGrpSpPr/>
            <p:nvPr/>
          </p:nvGrpSpPr>
          <p:grpSpPr>
            <a:xfrm>
              <a:off x="23559192" y="2847978"/>
              <a:ext cx="371400" cy="8896346"/>
              <a:chOff x="23559192" y="2847978"/>
              <a:chExt cx="371400" cy="8896346"/>
            </a:xfrm>
          </p:grpSpPr>
          <p:sp>
            <p:nvSpPr>
              <p:cNvPr id="82" name="Google Shape;82;p18"/>
              <p:cNvSpPr/>
              <p:nvPr/>
            </p:nvSpPr>
            <p:spPr>
              <a:xfrm>
                <a:off x="23559192" y="2847978"/>
                <a:ext cx="371400" cy="371400"/>
              </a:xfrm>
              <a:prstGeom prst="ellipse">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83" name="Google Shape;83;p18"/>
              <p:cNvSpPr/>
              <p:nvPr/>
            </p:nvSpPr>
            <p:spPr>
              <a:xfrm>
                <a:off x="23702169" y="3057524"/>
                <a:ext cx="85500" cy="8686800"/>
              </a:xfrm>
              <a:prstGeom prst="rect">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Portfolio Three">
  <p:cSld name="6_Portfolio Three">
    <p:spTree>
      <p:nvGrpSpPr>
        <p:cNvPr id="1" name="Shape 20"/>
        <p:cNvGrpSpPr/>
        <p:nvPr/>
      </p:nvGrpSpPr>
      <p:grpSpPr>
        <a:xfrm>
          <a:off x="0" y="0"/>
          <a:ext cx="0" cy="0"/>
          <a:chOff x="0" y="0"/>
          <a:chExt cx="0" cy="0"/>
        </a:xfrm>
      </p:grpSpPr>
      <p:sp>
        <p:nvSpPr>
          <p:cNvPr id="21" name="Google Shape;21;p3"/>
          <p:cNvSpPr>
            <a:spLocks noGrp="1"/>
          </p:cNvSpPr>
          <p:nvPr>
            <p:ph type="pic" idx="2"/>
          </p:nvPr>
        </p:nvSpPr>
        <p:spPr>
          <a:xfrm>
            <a:off x="6" y="0"/>
            <a:ext cx="7905087"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p:nvPr/>
        </p:nvSpPr>
        <p:spPr>
          <a:xfrm>
            <a:off x="10876000" y="6088875"/>
            <a:ext cx="1316100" cy="7692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p:nvPr/>
        </p:nvSpPr>
        <p:spPr>
          <a:xfrm>
            <a:off x="10876000" y="6075725"/>
            <a:ext cx="1316100" cy="782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Portfolio Three">
  <p:cSld name="7_Portfolio Three">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4279207" y="0"/>
            <a:ext cx="7912799"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p:nvPr/>
        </p:nvSpPr>
        <p:spPr>
          <a:xfrm>
            <a:off x="10876000" y="6006475"/>
            <a:ext cx="1316100" cy="851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ceholder">
  <p:cSld name="Placeholder">
    <p:spTree>
      <p:nvGrpSpPr>
        <p:cNvPr id="1" name="Shape 28"/>
        <p:cNvGrpSpPr/>
        <p:nvPr/>
      </p:nvGrpSpPr>
      <p:grpSpPr>
        <a:xfrm>
          <a:off x="0" y="0"/>
          <a:ext cx="0" cy="0"/>
          <a:chOff x="0" y="0"/>
          <a:chExt cx="0" cy="0"/>
        </a:xfrm>
      </p:grpSpPr>
      <p:sp>
        <p:nvSpPr>
          <p:cNvPr id="29" name="Google Shape;29;p6"/>
          <p:cNvSpPr txBox="1"/>
          <p:nvPr/>
        </p:nvSpPr>
        <p:spPr>
          <a:xfrm>
            <a:off x="10876000" y="6098025"/>
            <a:ext cx="1316100" cy="7599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ion Essentials" type="obj">
  <p:cSld name="OBJEC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 name="Google Shape;38;p8"/>
          <p:cNvSpPr txBox="1"/>
          <p:nvPr/>
        </p:nvSpPr>
        <p:spPr>
          <a:xfrm>
            <a:off x="10895900" y="6176975"/>
            <a:ext cx="1296000" cy="7242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9FC5E8"/>
                </a:solidFill>
                <a:latin typeface="Calibri"/>
                <a:ea typeface="Calibri"/>
                <a:cs typeface="Calibri"/>
                <a:sym typeface="Calibri"/>
              </a:rPr>
              <a:t>‹#›</a:t>
            </a:fld>
            <a:endParaRPr sz="6000" b="1" i="0" u="none" strike="noStrike" cap="none">
              <a:solidFill>
                <a:srgbClr val="9FC5E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9"/>
          <p:cNvSpPr txBox="1"/>
          <p:nvPr/>
        </p:nvSpPr>
        <p:spPr>
          <a:xfrm>
            <a:off x="10887600" y="6052250"/>
            <a:ext cx="1304400" cy="7557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a:solidFill>
                  <a:srgbClr val="CFE2F3"/>
                </a:solidFill>
                <a:latin typeface="Calibri"/>
                <a:ea typeface="Calibri"/>
                <a:cs typeface="Calibri"/>
                <a:sym typeface="Calibri"/>
              </a:rPr>
              <a:t>‹#›</a:t>
            </a:fld>
            <a:endParaRPr sz="6000" i="0">
              <a:solidFill>
                <a:srgbClr val="CFE2F3"/>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Portfolio Three">
  <p:cSld name="7_Portfolio Three">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4279207" y="0"/>
            <a:ext cx="7912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0"/>
          <p:cNvSpPr txBox="1"/>
          <p:nvPr/>
        </p:nvSpPr>
        <p:spPr>
          <a:xfrm>
            <a:off x="10804328" y="5292825"/>
            <a:ext cx="1611000" cy="136470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endParaRPr sz="13800" b="0" i="0">
              <a:solidFill>
                <a:schemeClr val="lt1"/>
              </a:solidFill>
              <a:latin typeface="Roboto Medium"/>
              <a:ea typeface="Roboto Medium"/>
              <a:cs typeface="Roboto Medium"/>
              <a:sym typeface="Roboto Medium"/>
            </a:endParaRPr>
          </a:p>
        </p:txBody>
      </p:sp>
      <p:sp>
        <p:nvSpPr>
          <p:cNvPr id="44" name="Google Shape;44;p10"/>
          <p:cNvSpPr txBox="1"/>
          <p:nvPr/>
        </p:nvSpPr>
        <p:spPr>
          <a:xfrm>
            <a:off x="11175900" y="5411850"/>
            <a:ext cx="1016100" cy="13647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i="0">
                <a:solidFill>
                  <a:schemeClr val="lt1"/>
                </a:solidFill>
                <a:latin typeface="Calibri"/>
                <a:ea typeface="Calibri"/>
                <a:cs typeface="Calibri"/>
                <a:sym typeface="Calibri"/>
              </a:rPr>
              <a:t>‹#›</a:t>
            </a:fld>
            <a:endParaRPr sz="6000" i="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Portfolio Three">
  <p:cSld name="8_Portfolio Three">
    <p:spTree>
      <p:nvGrpSpPr>
        <p:cNvPr id="1" name="Shape 45"/>
        <p:cNvGrpSpPr/>
        <p:nvPr/>
      </p:nvGrpSpPr>
      <p:grpSpPr>
        <a:xfrm>
          <a:off x="0" y="0"/>
          <a:ext cx="0" cy="0"/>
          <a:chOff x="0" y="0"/>
          <a:chExt cx="0" cy="0"/>
        </a:xfrm>
      </p:grpSpPr>
      <p:sp>
        <p:nvSpPr>
          <p:cNvPr id="46" name="Google Shape;46;p11"/>
          <p:cNvSpPr>
            <a:spLocks noGrp="1"/>
          </p:cNvSpPr>
          <p:nvPr>
            <p:ph type="pic" idx="2"/>
          </p:nvPr>
        </p:nvSpPr>
        <p:spPr>
          <a:xfrm>
            <a:off x="2" y="0"/>
            <a:ext cx="79050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 name="Google Shape;32;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4.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image" Target="../media/image15.png"/><Relationship Id="rId3" Type="http://schemas.openxmlformats.org/officeDocument/2006/relationships/tags" Target="../tags/tag53.xml"/><Relationship Id="rId21" Type="http://schemas.openxmlformats.org/officeDocument/2006/relationships/image" Target="../media/image7.png"/><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hyperlink" Target="https://networkweaver.com/product/virtual-meeting-role-cards/" TargetMode="External"/><Relationship Id="rId2" Type="http://schemas.openxmlformats.org/officeDocument/2006/relationships/tags" Target="../tags/tag52.xml"/><Relationship Id="rId16" Type="http://schemas.openxmlformats.org/officeDocument/2006/relationships/notesSlide" Target="../notesSlides/notesSlide11.xml"/><Relationship Id="rId20" Type="http://schemas.openxmlformats.org/officeDocument/2006/relationships/image" Target="../media/image16.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slideLayout" Target="../slideLayouts/slideLayout6.xml"/><Relationship Id="rId23" Type="http://schemas.openxmlformats.org/officeDocument/2006/relationships/image" Target="../media/image18.png"/><Relationship Id="rId10" Type="http://schemas.openxmlformats.org/officeDocument/2006/relationships/tags" Target="../tags/tag60.xml"/><Relationship Id="rId19" Type="http://schemas.openxmlformats.org/officeDocument/2006/relationships/image" Target="../media/image10.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s://docs.google.com/document/d/1azNi_GyIOFOb4TedQlUJwL1tGorvqZ87RJFbUhvHtx4/edit?usp=sharing" TargetMode="External"/><Relationship Id="rId13" Type="http://schemas.openxmlformats.org/officeDocument/2006/relationships/hyperlink" Target="https://docs.google.com/document/d/1tB59JaMSJtFk7vR5VctqcY3lZsr-FgJxh3ZGtsBPv7k/edit?usp=sharing" TargetMode="External"/><Relationship Id="rId3" Type="http://schemas.openxmlformats.org/officeDocument/2006/relationships/tags" Target="../tags/tag74.xml"/><Relationship Id="rId7" Type="http://schemas.openxmlformats.org/officeDocument/2006/relationships/notesSlide" Target="../notesSlides/notesSlide13.xml"/><Relationship Id="rId12" Type="http://schemas.openxmlformats.org/officeDocument/2006/relationships/hyperlink" Target="https://docs.google.com/document/d/17_qNuiqPqX1TAejSD4qg2IZ4F78F3DNzFqN00uEyE3Q/edit?usp=sharing"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12.xml"/><Relationship Id="rId11" Type="http://schemas.openxmlformats.org/officeDocument/2006/relationships/hyperlink" Target="https://docs.google.com/document/d/1MFdhO6AZRl9wzUvpatLApjP1WC8n1Wn25mLUEHCSSdE/edit?usp=sharing" TargetMode="External"/><Relationship Id="rId5" Type="http://schemas.openxmlformats.org/officeDocument/2006/relationships/tags" Target="../tags/tag76.xml"/><Relationship Id="rId10" Type="http://schemas.openxmlformats.org/officeDocument/2006/relationships/hyperlink" Target="https://docs.google.com/document/d/1ZrjiHK6ovT9Q5zIzrRtecsHOFbWin--TTJ7y9UKp2HY/edit?usp=sharing" TargetMode="External"/><Relationship Id="rId4" Type="http://schemas.openxmlformats.org/officeDocument/2006/relationships/tags" Target="../tags/tag75.xml"/><Relationship Id="rId9" Type="http://schemas.openxmlformats.org/officeDocument/2006/relationships/hyperlink" Target="https://docs.google.com/document/d/1PRF4jfnKMfvDOubxcHRtydGjAQkL6SclcS6AEPW8Jyc/edit?usp=shar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ocs.google.com/document/d/1MejZMOdVD_TX176yJah8LYhbXRM8GdCpL6dTxr8sweY/edit?usp=sharing" TargetMode="External"/><Relationship Id="rId13" Type="http://schemas.openxmlformats.org/officeDocument/2006/relationships/hyperlink" Target="https://online-collaboration-tools.zeef.com/robin.good" TargetMode="External"/><Relationship Id="rId3" Type="http://schemas.openxmlformats.org/officeDocument/2006/relationships/tags" Target="../tags/tag79.xml"/><Relationship Id="rId7" Type="http://schemas.openxmlformats.org/officeDocument/2006/relationships/hyperlink" Target="https://docs.google.com/presentation/d/1JVHUKf3OpzAFWdredCSBkvzG0x20dd4NKACZbqMwJvM/edit?usp=sharing" TargetMode="External"/><Relationship Id="rId12" Type="http://schemas.openxmlformats.org/officeDocument/2006/relationships/hyperlink" Target="https://docs.google.com/document/d/1rmRSMklCKrPcq7BXfKkVrH5v3aixsYOoDI_hm8WOVrA/edit?usp=sharing"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hyperlink" Target="https://docs.google.com/document/d/19ROm3xFrCmhYgAhOlEsKYB1o85UXngcHhY-5RaO9mD4/edit" TargetMode="External"/><Relationship Id="rId11" Type="http://schemas.openxmlformats.org/officeDocument/2006/relationships/hyperlink" Target="http://www.theworldcafe.com/tools-store/hosting-tool-kit/" TargetMode="External"/><Relationship Id="rId5" Type="http://schemas.openxmlformats.org/officeDocument/2006/relationships/notesSlide" Target="../notesSlides/notesSlide14.xml"/><Relationship Id="rId10" Type="http://schemas.openxmlformats.org/officeDocument/2006/relationships/hyperlink" Target="https://www.robertrichman.com/wp-content/uploads/2019/06/Virtual-open-space-guide-copy.pdf" TargetMode="External"/><Relationship Id="rId4" Type="http://schemas.openxmlformats.org/officeDocument/2006/relationships/slideLayout" Target="../slideLayouts/slideLayout12.xml"/><Relationship Id="rId9" Type="http://schemas.openxmlformats.org/officeDocument/2006/relationships/hyperlink" Target="https://docs.google.com/document/d/1aGe_SotW-XW1Uia_gUdwadzReg9MON4b2EDXx-i5iBE/edit?usp=sharing" TargetMode="External"/><Relationship Id="rId14" Type="http://schemas.openxmlformats.org/officeDocument/2006/relationships/hyperlink" Target="https://networkweaver.com/product/virtual-meeting-role-cards/" TargetMode="External"/></Relationships>
</file>

<file path=ppt/slides/_rels/slide15.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hyperlink" Target="mailto:Susan.Johnston@Canada.ca"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jp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hyperlink" Target="http://www.liberatingstructures.com/"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3.jp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notesSlide" Target="../notesSlides/notesSlide6.xml"/><Relationship Id="rId2" Type="http://schemas.openxmlformats.org/officeDocument/2006/relationships/tags" Target="../tags/tag17.xml"/><Relationship Id="rId16" Type="http://schemas.openxmlformats.org/officeDocument/2006/relationships/image" Target="../media/image6.jp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6.xml"/><Relationship Id="rId5" Type="http://schemas.openxmlformats.org/officeDocument/2006/relationships/tags" Target="../tags/tag20.xml"/><Relationship Id="rId15" Type="http://schemas.openxmlformats.org/officeDocument/2006/relationships/image" Target="../media/image5.jp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image" Target="../media/image11.png"/><Relationship Id="rId3" Type="http://schemas.openxmlformats.org/officeDocument/2006/relationships/tags" Target="../tags/tag28.xml"/><Relationship Id="rId21" Type="http://schemas.openxmlformats.org/officeDocument/2006/relationships/notesSlide" Target="../notesSlides/notesSlide7.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image" Target="../media/image10.png"/><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image" Target="../media/image9.pn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image" Target="../media/image7.png"/><Relationship Id="rId27"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descr="CSPS Purple PPT Template&#10;"/>
          <p:cNvPicPr preferRelativeResize="0"/>
          <p:nvPr>
            <p:custDataLst>
              <p:tags r:id="rId1"/>
            </p:custDataLst>
          </p:nvPr>
        </p:nvPicPr>
        <p:blipFill rotWithShape="1">
          <a:blip r:embed="rId6">
            <a:alphaModFix/>
          </a:blip>
          <a:srcRect/>
          <a:stretch/>
        </p:blipFill>
        <p:spPr>
          <a:xfrm>
            <a:off x="0" y="0"/>
            <a:ext cx="12192000" cy="6858000"/>
          </a:xfrm>
          <a:prstGeom prst="rect">
            <a:avLst/>
          </a:prstGeom>
          <a:noFill/>
          <a:ln>
            <a:noFill/>
          </a:ln>
        </p:spPr>
      </p:pic>
      <p:sp>
        <p:nvSpPr>
          <p:cNvPr id="90" name="Google Shape;90;p19"/>
          <p:cNvSpPr txBox="1"/>
          <p:nvPr>
            <p:custDataLst>
              <p:tags r:id="rId2"/>
            </p:custDataLst>
          </p:nvPr>
        </p:nvSpPr>
        <p:spPr>
          <a:xfrm>
            <a:off x="232225" y="3090950"/>
            <a:ext cx="8136000" cy="11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6000" b="1" dirty="0">
                <a:solidFill>
                  <a:schemeClr val="lt1"/>
                </a:solidFill>
                <a:latin typeface="Calibri"/>
                <a:ea typeface="Calibri"/>
                <a:cs typeface="Calibri"/>
                <a:sym typeface="Calibri"/>
              </a:rPr>
              <a:t>Les éléments essentiels de </a:t>
            </a:r>
            <a:r>
              <a:rPr lang="fr-CA" sz="6000" b="1" dirty="0" smtClean="0">
                <a:solidFill>
                  <a:schemeClr val="lt1"/>
                </a:solidFill>
                <a:latin typeface="Calibri"/>
                <a:ea typeface="Calibri"/>
                <a:cs typeface="Calibri"/>
                <a:sym typeface="Calibri"/>
              </a:rPr>
              <a:t>la facilitation</a:t>
            </a:r>
            <a:endParaRPr lang="fr-CA" sz="6000" b="1" dirty="0">
              <a:solidFill>
                <a:schemeClr val="lt1"/>
              </a:solidFill>
              <a:latin typeface="Calibri"/>
              <a:ea typeface="Calibri"/>
              <a:cs typeface="Calibri"/>
              <a:sym typeface="Calibri"/>
            </a:endParaRPr>
          </a:p>
        </p:txBody>
      </p:sp>
      <p:sp>
        <p:nvSpPr>
          <p:cNvPr id="91" name="Google Shape;91;p19"/>
          <p:cNvSpPr txBox="1"/>
          <p:nvPr>
            <p:custDataLst>
              <p:tags r:id="rId3"/>
            </p:custDataLst>
          </p:nvPr>
        </p:nvSpPr>
        <p:spPr>
          <a:xfrm>
            <a:off x="232225" y="4951375"/>
            <a:ext cx="9096832" cy="6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3200" b="1" dirty="0">
                <a:solidFill>
                  <a:schemeClr val="lt1"/>
                </a:solidFill>
                <a:latin typeface="Calibri"/>
                <a:ea typeface="Calibri"/>
                <a:cs typeface="Calibri"/>
                <a:sym typeface="Calibri"/>
              </a:rPr>
              <a:t>Concevoir des rassemblements virtuels réussis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custDataLst>
              <p:tags r:id="rId1"/>
            </p:custDataLst>
          </p:nvPr>
        </p:nvSpPr>
        <p:spPr>
          <a:xfrm>
            <a:off x="4904200" y="434200"/>
            <a:ext cx="6943200" cy="6037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1" dirty="0">
                <a:solidFill>
                  <a:srgbClr val="0B5394"/>
                </a:solidFill>
              </a:rPr>
              <a:t>Déterminer les objectifs tangibles et intangibles à atteindre</a:t>
            </a:r>
          </a:p>
          <a:p>
            <a:pPr marL="457200" lvl="0" indent="0" algn="l" rtl="0">
              <a:spcBef>
                <a:spcPts val="0"/>
              </a:spcBef>
              <a:spcAft>
                <a:spcPts val="0"/>
              </a:spcAft>
              <a:buNone/>
            </a:pPr>
            <a:endParaRPr sz="2000" dirty="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Échanger de l’information</a:t>
            </a: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Solliciter des commentaires</a:t>
            </a: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Faire avancer la réflexion</a:t>
            </a: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Prendre des décisions</a:t>
            </a: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Améliorer la communication, la dynamique</a:t>
            </a: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Renforcer la communauté</a:t>
            </a:r>
          </a:p>
          <a:p>
            <a:pPr marL="800100" lvl="0" indent="-571500" algn="l" rtl="0">
              <a:lnSpc>
                <a:spcPct val="100000"/>
              </a:lnSpc>
              <a:spcBef>
                <a:spcPts val="0"/>
              </a:spcBef>
              <a:spcAft>
                <a:spcPts val="0"/>
              </a:spcAft>
              <a:buClr>
                <a:srgbClr val="0B5394"/>
              </a:buClr>
              <a:buSzPts val="3600"/>
              <a:buAutoNum type="arabicPeriod"/>
            </a:pPr>
            <a:r>
              <a:rPr lang="fr-CA" sz="3200" dirty="0">
                <a:solidFill>
                  <a:srgbClr val="0B5394"/>
                </a:solidFill>
              </a:rPr>
              <a:t>Renforcer les capacités</a:t>
            </a:r>
          </a:p>
        </p:txBody>
      </p:sp>
      <p:pic>
        <p:nvPicPr>
          <p:cNvPr id="189" name="Google Shape;189;p28"/>
          <p:cNvPicPr preferRelativeResize="0"/>
          <p:nvPr>
            <p:custDataLst>
              <p:tags r:id="rId2"/>
            </p:custDataLst>
          </p:nvPr>
        </p:nvPicPr>
        <p:blipFill rotWithShape="1">
          <a:blip r:embed="rId5">
            <a:alphaModFix/>
          </a:blip>
          <a:srcRect l="21819" r="30921"/>
          <a:stretch/>
        </p:blipFill>
        <p:spPr>
          <a:xfrm>
            <a:off x="0" y="0"/>
            <a:ext cx="4537778" cy="68580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p:nvPr>
            <p:custDataLst>
              <p:tags r:id="rId1"/>
            </p:custDataLst>
          </p:nvPr>
        </p:nvSpPr>
        <p:spPr>
          <a:xfrm>
            <a:off x="169875" y="223850"/>
            <a:ext cx="11925300" cy="11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4800" b="1" dirty="0">
                <a:solidFill>
                  <a:srgbClr val="0B5394"/>
                </a:solidFill>
                <a:latin typeface="Calibri"/>
                <a:ea typeface="Calibri"/>
                <a:cs typeface="Calibri"/>
                <a:sym typeface="Calibri"/>
              </a:rPr>
              <a:t>Six rôles contribuent au succès des réunions virtuelles</a:t>
            </a:r>
          </a:p>
        </p:txBody>
      </p:sp>
      <p:sp>
        <p:nvSpPr>
          <p:cNvPr id="196" name="Google Shape;196;p29"/>
          <p:cNvSpPr txBox="1"/>
          <p:nvPr>
            <p:custDataLst>
              <p:tags r:id="rId2"/>
            </p:custDataLst>
          </p:nvPr>
        </p:nvSpPr>
        <p:spPr>
          <a:xfrm>
            <a:off x="2319875" y="1973950"/>
            <a:ext cx="16077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b="1" dirty="0">
                <a:solidFill>
                  <a:srgbClr val="0B5394"/>
                </a:solidFill>
                <a:latin typeface="Calibri"/>
                <a:ea typeface="Calibri"/>
                <a:cs typeface="Calibri"/>
                <a:sym typeface="Calibri"/>
              </a:rPr>
              <a:t>Hôte</a:t>
            </a:r>
          </a:p>
        </p:txBody>
      </p:sp>
      <p:sp>
        <p:nvSpPr>
          <p:cNvPr id="197" name="Google Shape;197;p29"/>
          <p:cNvSpPr txBox="1"/>
          <p:nvPr>
            <p:custDataLst>
              <p:tags r:id="rId3"/>
            </p:custDataLst>
          </p:nvPr>
        </p:nvSpPr>
        <p:spPr>
          <a:xfrm>
            <a:off x="7794100" y="1973950"/>
            <a:ext cx="28986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b="1">
                <a:solidFill>
                  <a:srgbClr val="0B5394"/>
                </a:solidFill>
                <a:latin typeface="Calibri"/>
                <a:ea typeface="Calibri"/>
                <a:cs typeface="Calibri"/>
                <a:sym typeface="Calibri"/>
              </a:rPr>
              <a:t>Gardien</a:t>
            </a:r>
          </a:p>
        </p:txBody>
      </p:sp>
      <p:sp>
        <p:nvSpPr>
          <p:cNvPr id="198" name="Google Shape;198;p29"/>
          <p:cNvSpPr txBox="1"/>
          <p:nvPr>
            <p:custDataLst>
              <p:tags r:id="rId4"/>
            </p:custDataLst>
          </p:nvPr>
        </p:nvSpPr>
        <p:spPr>
          <a:xfrm>
            <a:off x="7794100" y="3559231"/>
            <a:ext cx="32967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b="1">
                <a:solidFill>
                  <a:srgbClr val="0B5394"/>
                </a:solidFill>
                <a:latin typeface="Calibri"/>
                <a:ea typeface="Calibri"/>
                <a:cs typeface="Calibri"/>
                <a:sym typeface="Calibri"/>
              </a:rPr>
              <a:t>Facilitateur</a:t>
            </a:r>
          </a:p>
        </p:txBody>
      </p:sp>
      <p:sp>
        <p:nvSpPr>
          <p:cNvPr id="199" name="Google Shape;199;p29"/>
          <p:cNvSpPr txBox="1"/>
          <p:nvPr>
            <p:custDataLst>
              <p:tags r:id="rId5"/>
            </p:custDataLst>
          </p:nvPr>
        </p:nvSpPr>
        <p:spPr>
          <a:xfrm>
            <a:off x="7794100" y="5144500"/>
            <a:ext cx="32967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b="1">
                <a:solidFill>
                  <a:srgbClr val="0B5394"/>
                </a:solidFill>
                <a:latin typeface="Calibri"/>
                <a:ea typeface="Calibri"/>
                <a:cs typeface="Calibri"/>
                <a:sym typeface="Calibri"/>
              </a:rPr>
              <a:t>Récolteur</a:t>
            </a:r>
          </a:p>
        </p:txBody>
      </p:sp>
      <p:sp>
        <p:nvSpPr>
          <p:cNvPr id="200" name="Google Shape;200;p29"/>
          <p:cNvSpPr txBox="1"/>
          <p:nvPr>
            <p:custDataLst>
              <p:tags r:id="rId6"/>
            </p:custDataLst>
          </p:nvPr>
        </p:nvSpPr>
        <p:spPr>
          <a:xfrm>
            <a:off x="2319875" y="3559225"/>
            <a:ext cx="30321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b="1">
                <a:solidFill>
                  <a:srgbClr val="0B5394"/>
                </a:solidFill>
                <a:latin typeface="Calibri"/>
                <a:ea typeface="Calibri"/>
                <a:cs typeface="Calibri"/>
                <a:sym typeface="Calibri"/>
              </a:rPr>
              <a:t>Hôte technique</a:t>
            </a:r>
          </a:p>
        </p:txBody>
      </p:sp>
      <p:sp>
        <p:nvSpPr>
          <p:cNvPr id="201" name="Google Shape;201;p29"/>
          <p:cNvSpPr txBox="1"/>
          <p:nvPr>
            <p:custDataLst>
              <p:tags r:id="rId7"/>
            </p:custDataLst>
          </p:nvPr>
        </p:nvSpPr>
        <p:spPr>
          <a:xfrm>
            <a:off x="2319875" y="5122275"/>
            <a:ext cx="35409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b="1" dirty="0">
                <a:solidFill>
                  <a:srgbClr val="0B5394"/>
                </a:solidFill>
                <a:latin typeface="Calibri"/>
                <a:ea typeface="Calibri"/>
                <a:cs typeface="Calibri"/>
                <a:sym typeface="Calibri"/>
              </a:rPr>
              <a:t>Soutien technique</a:t>
            </a:r>
          </a:p>
        </p:txBody>
      </p:sp>
      <p:sp>
        <p:nvSpPr>
          <p:cNvPr id="202" name="Google Shape;202;p29"/>
          <p:cNvSpPr txBox="1"/>
          <p:nvPr>
            <p:custDataLst>
              <p:tags r:id="rId8"/>
            </p:custDataLst>
          </p:nvPr>
        </p:nvSpPr>
        <p:spPr>
          <a:xfrm>
            <a:off x="407000" y="6485700"/>
            <a:ext cx="9747600"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000">
                <a:latin typeface="Calibri"/>
                <a:ea typeface="Calibri"/>
                <a:cs typeface="Calibri"/>
                <a:sym typeface="Calibri"/>
              </a:rPr>
              <a:t>Ressource : </a:t>
            </a:r>
            <a:r>
              <a:rPr lang="fr-CA" sz="1000" u="sng">
                <a:solidFill>
                  <a:srgbClr val="1155CC"/>
                </a:solidFill>
                <a:latin typeface="Calibri"/>
                <a:ea typeface="Calibri"/>
                <a:cs typeface="Calibri"/>
                <a:sym typeface="Calibri"/>
                <a:hlinkClick r:id="rId17"/>
              </a:rPr>
              <a:t>Réunion virtuelle – Fiches de rôle</a:t>
            </a:r>
            <a:r>
              <a:rPr lang="fr-CA" sz="1000">
                <a:solidFill>
                  <a:schemeClr val="dk1"/>
                </a:solidFill>
                <a:latin typeface="Calibri"/>
                <a:ea typeface="Calibri"/>
                <a:cs typeface="Calibri"/>
                <a:sym typeface="Calibri"/>
              </a:rPr>
              <a:t> (Network Weaver)</a:t>
            </a:r>
          </a:p>
        </p:txBody>
      </p:sp>
      <p:pic>
        <p:nvPicPr>
          <p:cNvPr id="203" name="Google Shape;203;p29"/>
          <p:cNvPicPr preferRelativeResize="0"/>
          <p:nvPr>
            <p:custDataLst>
              <p:tags r:id="rId9"/>
            </p:custDataLst>
          </p:nvPr>
        </p:nvPicPr>
        <p:blipFill>
          <a:blip r:embed="rId18">
            <a:alphaModFix/>
          </a:blip>
          <a:stretch>
            <a:fillRect/>
          </a:stretch>
        </p:blipFill>
        <p:spPr>
          <a:xfrm>
            <a:off x="6341850" y="1889837"/>
            <a:ext cx="1311124" cy="1311124"/>
          </a:xfrm>
          <a:prstGeom prst="rect">
            <a:avLst/>
          </a:prstGeom>
          <a:noFill/>
          <a:ln>
            <a:noFill/>
          </a:ln>
        </p:spPr>
      </p:pic>
      <p:pic>
        <p:nvPicPr>
          <p:cNvPr id="204" name="Google Shape;204;p29"/>
          <p:cNvPicPr preferRelativeResize="0"/>
          <p:nvPr>
            <p:custDataLst>
              <p:tags r:id="rId10"/>
            </p:custDataLst>
          </p:nvPr>
        </p:nvPicPr>
        <p:blipFill>
          <a:blip r:embed="rId19">
            <a:alphaModFix/>
          </a:blip>
          <a:stretch>
            <a:fillRect/>
          </a:stretch>
        </p:blipFill>
        <p:spPr>
          <a:xfrm>
            <a:off x="653850" y="3431225"/>
            <a:ext cx="1344500" cy="1344500"/>
          </a:xfrm>
          <a:prstGeom prst="rect">
            <a:avLst/>
          </a:prstGeom>
          <a:noFill/>
          <a:ln>
            <a:noFill/>
          </a:ln>
        </p:spPr>
      </p:pic>
      <p:pic>
        <p:nvPicPr>
          <p:cNvPr id="205" name="Google Shape;205;p29"/>
          <p:cNvPicPr preferRelativeResize="0"/>
          <p:nvPr>
            <p:custDataLst>
              <p:tags r:id="rId11"/>
            </p:custDataLst>
          </p:nvPr>
        </p:nvPicPr>
        <p:blipFill>
          <a:blip r:embed="rId20">
            <a:alphaModFix/>
          </a:blip>
          <a:stretch>
            <a:fillRect/>
          </a:stretch>
        </p:blipFill>
        <p:spPr>
          <a:xfrm>
            <a:off x="653850" y="5021250"/>
            <a:ext cx="1311124" cy="1218925"/>
          </a:xfrm>
          <a:prstGeom prst="rect">
            <a:avLst/>
          </a:prstGeom>
          <a:noFill/>
          <a:ln>
            <a:noFill/>
          </a:ln>
        </p:spPr>
      </p:pic>
      <p:pic>
        <p:nvPicPr>
          <p:cNvPr id="206" name="Google Shape;206;p29"/>
          <p:cNvPicPr preferRelativeResize="0"/>
          <p:nvPr>
            <p:custDataLst>
              <p:tags r:id="rId12"/>
            </p:custDataLst>
          </p:nvPr>
        </p:nvPicPr>
        <p:blipFill>
          <a:blip r:embed="rId21">
            <a:alphaModFix/>
          </a:blip>
          <a:stretch>
            <a:fillRect/>
          </a:stretch>
        </p:blipFill>
        <p:spPr>
          <a:xfrm>
            <a:off x="522238" y="1741550"/>
            <a:ext cx="1607700" cy="1607700"/>
          </a:xfrm>
          <a:prstGeom prst="rect">
            <a:avLst/>
          </a:prstGeom>
          <a:noFill/>
          <a:ln>
            <a:noFill/>
          </a:ln>
        </p:spPr>
      </p:pic>
      <p:pic>
        <p:nvPicPr>
          <p:cNvPr id="207" name="Google Shape;207;p29"/>
          <p:cNvPicPr preferRelativeResize="0"/>
          <p:nvPr>
            <p:custDataLst>
              <p:tags r:id="rId13"/>
            </p:custDataLst>
          </p:nvPr>
        </p:nvPicPr>
        <p:blipFill>
          <a:blip r:embed="rId22">
            <a:alphaModFix/>
          </a:blip>
          <a:stretch>
            <a:fillRect/>
          </a:stretch>
        </p:blipFill>
        <p:spPr>
          <a:xfrm>
            <a:off x="6325163" y="4958472"/>
            <a:ext cx="1344500" cy="1344500"/>
          </a:xfrm>
          <a:prstGeom prst="rect">
            <a:avLst/>
          </a:prstGeom>
          <a:noFill/>
          <a:ln>
            <a:noFill/>
          </a:ln>
        </p:spPr>
      </p:pic>
      <p:pic>
        <p:nvPicPr>
          <p:cNvPr id="208" name="Google Shape;208;p29"/>
          <p:cNvPicPr preferRelativeResize="0"/>
          <p:nvPr>
            <p:custDataLst>
              <p:tags r:id="rId14"/>
            </p:custDataLst>
          </p:nvPr>
        </p:nvPicPr>
        <p:blipFill>
          <a:blip r:embed="rId23">
            <a:alphaModFix/>
          </a:blip>
          <a:stretch>
            <a:fillRect/>
          </a:stretch>
        </p:blipFill>
        <p:spPr>
          <a:xfrm>
            <a:off x="6341850" y="3424159"/>
            <a:ext cx="1311124" cy="1311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custDataLst>
              <p:tags r:id="rId1"/>
            </p:custDataLst>
          </p:nvPr>
        </p:nvSpPr>
        <p:spPr>
          <a:xfrm>
            <a:off x="436950" y="180363"/>
            <a:ext cx="11318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5400" b="1" dirty="0">
                <a:solidFill>
                  <a:srgbClr val="0B5394"/>
                </a:solidFill>
              </a:rPr>
              <a:t>L’objectif guide le processus : exemple</a:t>
            </a:r>
          </a:p>
        </p:txBody>
      </p:sp>
      <p:graphicFrame>
        <p:nvGraphicFramePr>
          <p:cNvPr id="215" name="Google Shape;215;p30"/>
          <p:cNvGraphicFramePr/>
          <p:nvPr>
            <p:custDataLst>
              <p:tags r:id="rId2"/>
            </p:custDataLst>
            <p:extLst>
              <p:ext uri="{D42A27DB-BD31-4B8C-83A1-F6EECF244321}">
                <p14:modId xmlns:p14="http://schemas.microsoft.com/office/powerpoint/2010/main" val="2098687333"/>
              </p:ext>
            </p:extLst>
          </p:nvPr>
        </p:nvGraphicFramePr>
        <p:xfrm>
          <a:off x="90575" y="2102075"/>
          <a:ext cx="5759100" cy="3840300"/>
        </p:xfrm>
        <a:graphic>
          <a:graphicData uri="http://schemas.openxmlformats.org/drawingml/2006/table">
            <a:tbl>
              <a:tblPr>
                <a:noFill/>
                <a:tableStyleId>{8E4723E6-2E84-46C9-9067-7CCCDA7654B6}</a:tableStyleId>
              </a:tblPr>
              <a:tblGrid>
                <a:gridCol w="1218599">
                  <a:extLst>
                    <a:ext uri="{9D8B030D-6E8A-4147-A177-3AD203B41FA5}">
                      <a16:colId xmlns:a16="http://schemas.microsoft.com/office/drawing/2014/main" val="20000"/>
                    </a:ext>
                  </a:extLst>
                </a:gridCol>
                <a:gridCol w="4540501">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fr-CA" sz="1800" b="1" dirty="0">
                          <a:solidFill>
                            <a:srgbClr val="0B5394"/>
                          </a:solidFill>
                          <a:latin typeface="Calibri"/>
                          <a:ea typeface="Calibri"/>
                          <a:cs typeface="Calibri"/>
                          <a:sym typeface="Calibri"/>
                        </a:rPr>
                        <a:t>Avant</a:t>
                      </a:r>
                    </a:p>
                  </a:txBody>
                  <a:tcPr marL="91425" marR="91425" marT="91425" marB="91425">
                    <a:solidFill>
                      <a:srgbClr val="CFE2F3"/>
                    </a:solidFill>
                  </a:tcPr>
                </a:tc>
                <a:tc>
                  <a:txBody>
                    <a:bodyPr/>
                    <a:lstStyle/>
                    <a:p>
                      <a:pPr marL="0" lvl="0" indent="0" algn="l" rtl="0">
                        <a:spcBef>
                          <a:spcPts val="0"/>
                        </a:spcBef>
                        <a:spcAft>
                          <a:spcPts val="0"/>
                        </a:spcAft>
                        <a:buNone/>
                      </a:pPr>
                      <a:r>
                        <a:rPr lang="fr-CA" sz="1800" b="1">
                          <a:solidFill>
                            <a:srgbClr val="0B5394"/>
                          </a:solidFill>
                          <a:latin typeface="Calibri"/>
                          <a:ea typeface="Calibri"/>
                          <a:cs typeface="Calibri"/>
                          <a:sym typeface="Calibri"/>
                        </a:rPr>
                        <a:t>Arriver, inviter les participants à vérifier leur technologie</a:t>
                      </a:r>
                    </a:p>
                  </a:txBody>
                  <a:tcPr marL="91425" marR="91425" marT="91425" marB="91425">
                    <a:solidFill>
                      <a:srgbClr val="CFE2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2 minutes</a:t>
                      </a:r>
                    </a:p>
                  </a:txBody>
                  <a:tcPr marL="91425" marR="91425" marT="91425" marB="91425">
                    <a:solidFill>
                      <a:srgbClr val="EFEFEF"/>
                    </a:solidFill>
                  </a:tcPr>
                </a:tc>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Accueillir, créer une expérience hospitalière</a:t>
                      </a:r>
                    </a:p>
                  </a:txBody>
                  <a:tcPr marL="91425" marR="91425" marT="91425" marB="91425">
                    <a:solidFill>
                      <a:srgbClr val="EFEFEF"/>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fr-CA" sz="1800" b="1">
                          <a:solidFill>
                            <a:srgbClr val="0B5394"/>
                          </a:solidFill>
                          <a:latin typeface="Calibri"/>
                          <a:ea typeface="Calibri"/>
                          <a:cs typeface="Calibri"/>
                          <a:sym typeface="Calibri"/>
                        </a:rPr>
                        <a:t>5 minutes</a:t>
                      </a:r>
                    </a:p>
                  </a:txBody>
                  <a:tcPr marL="91425" marR="91425" marT="91425" marB="91425">
                    <a:solidFill>
                      <a:srgbClr val="CFE2F3"/>
                    </a:solidFill>
                  </a:tcPr>
                </a:tc>
                <a:tc>
                  <a:txBody>
                    <a:bodyPr/>
                    <a:lstStyle/>
                    <a:p>
                      <a:pPr marL="0" lvl="0" indent="0" algn="l" rtl="0">
                        <a:spcBef>
                          <a:spcPts val="0"/>
                        </a:spcBef>
                        <a:spcAft>
                          <a:spcPts val="0"/>
                        </a:spcAft>
                        <a:buNone/>
                      </a:pPr>
                      <a:r>
                        <a:rPr lang="fr-CA" sz="1800" b="1" dirty="0">
                          <a:solidFill>
                            <a:srgbClr val="0B5394"/>
                          </a:solidFill>
                          <a:latin typeface="Calibri"/>
                          <a:ea typeface="Calibri"/>
                          <a:cs typeface="Calibri"/>
                          <a:sym typeface="Calibri"/>
                        </a:rPr>
                        <a:t>Orientation technique (avec brise-glace)</a:t>
                      </a:r>
                    </a:p>
                  </a:txBody>
                  <a:tcPr marL="91425" marR="91425" marT="91425" marB="91425">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5 minutes</a:t>
                      </a:r>
                    </a:p>
                  </a:txBody>
                  <a:tcPr marL="91425" marR="91425" marT="91425" marB="91425">
                    <a:solidFill>
                      <a:srgbClr val="EFEFEF"/>
                    </a:solidFill>
                  </a:tcPr>
                </a:tc>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Exercice de </a:t>
                      </a:r>
                      <a:r>
                        <a:rPr lang="fr-CA" sz="1800" dirty="0" smtClean="0">
                          <a:solidFill>
                            <a:srgbClr val="0B5394"/>
                          </a:solidFill>
                          <a:latin typeface="Calibri"/>
                          <a:ea typeface="Calibri"/>
                          <a:cs typeface="Calibri"/>
                          <a:sym typeface="Calibri"/>
                        </a:rPr>
                        <a:t>l’ici-maintenant </a:t>
                      </a:r>
                      <a:r>
                        <a:rPr lang="fr-CA" sz="1800" dirty="0">
                          <a:solidFill>
                            <a:srgbClr val="0B5394"/>
                          </a:solidFill>
                          <a:latin typeface="Calibri"/>
                          <a:ea typeface="Calibri"/>
                          <a:cs typeface="Calibri"/>
                          <a:sym typeface="Calibri"/>
                        </a:rPr>
                        <a:t>pour concentrer les participants </a:t>
                      </a:r>
                    </a:p>
                    <a:p>
                      <a:pPr marL="0" lvl="0" indent="0" algn="l" rtl="0">
                        <a:spcBef>
                          <a:spcPts val="0"/>
                        </a:spcBef>
                        <a:spcAft>
                          <a:spcPts val="0"/>
                        </a:spcAft>
                        <a:buNone/>
                      </a:pPr>
                      <a:r>
                        <a:rPr lang="fr-CA" sz="1800" dirty="0">
                          <a:solidFill>
                            <a:srgbClr val="0B5394"/>
                          </a:solidFill>
                          <a:latin typeface="Calibri"/>
                          <a:ea typeface="Calibri"/>
                          <a:cs typeface="Calibri"/>
                          <a:sym typeface="Calibri"/>
                        </a:rPr>
                        <a:t>(pleine conscience, aîné, haut fonctionnaire)</a:t>
                      </a:r>
                    </a:p>
                  </a:txBody>
                  <a:tcPr marL="91425" marR="91425" marT="91425" marB="91425">
                    <a:solidFill>
                      <a:srgbClr val="EFEFEF"/>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5 minutes</a:t>
                      </a:r>
                    </a:p>
                  </a:txBody>
                  <a:tcPr marL="91425" marR="91425" marT="91425" marB="91425"/>
                </a:tc>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Aperçu du déroulement de la séance</a:t>
                      </a: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15 minutes</a:t>
                      </a:r>
                    </a:p>
                  </a:txBody>
                  <a:tcPr marL="91425" marR="91425" marT="91425" marB="91425">
                    <a:solidFill>
                      <a:srgbClr val="EFEFEF"/>
                    </a:solidFill>
                  </a:tcPr>
                </a:tc>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Faire le point (utiliser un tableau blanc ou des petits groupes)</a:t>
                      </a:r>
                    </a:p>
                  </a:txBody>
                  <a:tcPr marL="91425" marR="91425" marT="91425" marB="91425">
                    <a:solidFill>
                      <a:srgbClr val="EFEFEF"/>
                    </a:solidFill>
                  </a:tcPr>
                </a:tc>
                <a:extLst>
                  <a:ext uri="{0D108BD9-81ED-4DB2-BD59-A6C34878D82A}">
                    <a16:rowId xmlns:a16="http://schemas.microsoft.com/office/drawing/2014/main" val="10005"/>
                  </a:ext>
                </a:extLst>
              </a:tr>
            </a:tbl>
          </a:graphicData>
        </a:graphic>
      </p:graphicFrame>
      <p:graphicFrame>
        <p:nvGraphicFramePr>
          <p:cNvPr id="216" name="Google Shape;216;p30"/>
          <p:cNvGraphicFramePr/>
          <p:nvPr>
            <p:custDataLst>
              <p:tags r:id="rId3"/>
            </p:custDataLst>
            <p:extLst>
              <p:ext uri="{D42A27DB-BD31-4B8C-83A1-F6EECF244321}">
                <p14:modId xmlns:p14="http://schemas.microsoft.com/office/powerpoint/2010/main" val="2876291919"/>
              </p:ext>
            </p:extLst>
          </p:nvPr>
        </p:nvGraphicFramePr>
        <p:xfrm>
          <a:off x="5990075" y="2102075"/>
          <a:ext cx="5759100" cy="3657450"/>
        </p:xfrm>
        <a:graphic>
          <a:graphicData uri="http://schemas.openxmlformats.org/drawingml/2006/table">
            <a:tbl>
              <a:tblPr>
                <a:noFill/>
                <a:tableStyleId>{8E4723E6-2E84-46C9-9067-7CCCDA7654B6}</a:tableStyleId>
              </a:tblPr>
              <a:tblGrid>
                <a:gridCol w="1277500">
                  <a:extLst>
                    <a:ext uri="{9D8B030D-6E8A-4147-A177-3AD203B41FA5}">
                      <a16:colId xmlns:a16="http://schemas.microsoft.com/office/drawing/2014/main" val="20000"/>
                    </a:ext>
                  </a:extLst>
                </a:gridCol>
                <a:gridCol w="44816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25 minutes</a:t>
                      </a:r>
                    </a:p>
                  </a:txBody>
                  <a:tcPr marL="91425" marR="91425" marT="91425" marB="91425"/>
                </a:tc>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Explorer les questions et le sujet de votre conférence</a:t>
                      </a: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5 minutes</a:t>
                      </a:r>
                    </a:p>
                  </a:txBody>
                  <a:tcPr marL="91425" marR="91425" marT="91425" marB="91425">
                    <a:solidFill>
                      <a:srgbClr val="EFEFEF"/>
                    </a:solidFill>
                  </a:tcPr>
                </a:tc>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Déterminer les prochaines étapes</a:t>
                      </a:r>
                    </a:p>
                  </a:txBody>
                  <a:tcPr marL="91425" marR="91425" marT="91425" marB="91425">
                    <a:solidFill>
                      <a:srgbClr val="EFEFEF"/>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5 minutes</a:t>
                      </a:r>
                    </a:p>
                  </a:txBody>
                  <a:tcPr marL="91425" marR="91425" marT="91425" marB="91425"/>
                </a:tc>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Établir la responsabilité, déterminer ce </a:t>
                      </a:r>
                      <a:r>
                        <a:rPr lang="fr-CA" sz="1800" dirty="0" smtClean="0">
                          <a:solidFill>
                            <a:srgbClr val="0B5394"/>
                          </a:solidFill>
                          <a:latin typeface="Calibri"/>
                          <a:ea typeface="Calibri"/>
                          <a:cs typeface="Calibri"/>
                          <a:sym typeface="Calibri"/>
                        </a:rPr>
                        <a:t>dont </a:t>
                      </a:r>
                      <a:r>
                        <a:rPr lang="fr-CA" sz="1800" dirty="0">
                          <a:solidFill>
                            <a:srgbClr val="0B5394"/>
                          </a:solidFill>
                          <a:latin typeface="Calibri"/>
                          <a:ea typeface="Calibri"/>
                          <a:cs typeface="Calibri"/>
                          <a:sym typeface="Calibri"/>
                        </a:rPr>
                        <a:t>les gens peuvent avoir besoin pour faire un suivi</a:t>
                      </a: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5 minutes</a:t>
                      </a:r>
                    </a:p>
                  </a:txBody>
                  <a:tcPr marL="91425" marR="91425" marT="91425" marB="91425">
                    <a:solidFill>
                      <a:srgbClr val="EFEFEF"/>
                    </a:solidFill>
                  </a:tcPr>
                </a:tc>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Faire le bilan, y compris les leçons à tirer et l'appréciation</a:t>
                      </a:r>
                    </a:p>
                  </a:txBody>
                  <a:tcPr marL="91425" marR="91425" marT="91425" marB="91425">
                    <a:solidFill>
                      <a:srgbClr val="EFEFEF"/>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CA" sz="1800">
                          <a:solidFill>
                            <a:srgbClr val="0B5394"/>
                          </a:solidFill>
                          <a:latin typeface="Calibri"/>
                          <a:ea typeface="Calibri"/>
                          <a:cs typeface="Calibri"/>
                          <a:sym typeface="Calibri"/>
                        </a:rPr>
                        <a:t>Après</a:t>
                      </a:r>
                    </a:p>
                  </a:txBody>
                  <a:tcPr marL="91425" marR="91425" marT="91425" marB="91425"/>
                </a:tc>
                <a:tc>
                  <a:txBody>
                    <a:bodyPr/>
                    <a:lstStyle/>
                    <a:p>
                      <a:pPr marL="0" lvl="0" indent="0" algn="l" rtl="0">
                        <a:spcBef>
                          <a:spcPts val="0"/>
                        </a:spcBef>
                        <a:spcAft>
                          <a:spcPts val="0"/>
                        </a:spcAft>
                        <a:buNone/>
                      </a:pPr>
                      <a:r>
                        <a:rPr lang="fr-CA" sz="1800" dirty="0">
                          <a:solidFill>
                            <a:srgbClr val="0B5394"/>
                          </a:solidFill>
                          <a:latin typeface="Calibri"/>
                          <a:ea typeface="Calibri"/>
                          <a:cs typeface="Calibri"/>
                          <a:sym typeface="Calibri"/>
                        </a:rPr>
                        <a:t>Rester disponible pour des questions, des discussions</a:t>
                      </a:r>
                    </a:p>
                  </a:txBody>
                  <a:tcPr marL="91425" marR="91425" marT="91425" marB="91425"/>
                </a:tc>
                <a:extLst>
                  <a:ext uri="{0D108BD9-81ED-4DB2-BD59-A6C34878D82A}">
                    <a16:rowId xmlns:a16="http://schemas.microsoft.com/office/drawing/2014/main" val="10004"/>
                  </a:ext>
                </a:extLst>
              </a:tr>
            </a:tbl>
          </a:graphicData>
        </a:graphic>
      </p:graphicFrame>
      <p:cxnSp>
        <p:nvCxnSpPr>
          <p:cNvPr id="217" name="Google Shape;217;p30"/>
          <p:cNvCxnSpPr>
            <a:cxnSpLocks/>
            <a:endCxn id="218" idx="1"/>
          </p:cNvCxnSpPr>
          <p:nvPr>
            <p:custDataLst>
              <p:tags r:id="rId4"/>
            </p:custDataLst>
          </p:nvPr>
        </p:nvCxnSpPr>
        <p:spPr>
          <a:xfrm>
            <a:off x="5110825" y="3695700"/>
            <a:ext cx="1145950" cy="2623210"/>
          </a:xfrm>
          <a:prstGeom prst="straightConnector1">
            <a:avLst/>
          </a:prstGeom>
          <a:noFill/>
          <a:ln w="76200" cap="flat" cmpd="sng">
            <a:solidFill>
              <a:srgbClr val="980000"/>
            </a:solidFill>
            <a:prstDash val="solid"/>
            <a:round/>
            <a:headEnd type="none" w="med" len="med"/>
            <a:tailEnd type="stealth" w="med" len="med"/>
          </a:ln>
        </p:spPr>
      </p:cxnSp>
      <p:sp>
        <p:nvSpPr>
          <p:cNvPr id="218" name="Google Shape;218;p30"/>
          <p:cNvSpPr txBox="1"/>
          <p:nvPr>
            <p:custDataLst>
              <p:tags r:id="rId5"/>
            </p:custDataLst>
          </p:nvPr>
        </p:nvSpPr>
        <p:spPr>
          <a:xfrm>
            <a:off x="6256775" y="5872485"/>
            <a:ext cx="5663475" cy="892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000" b="1" dirty="0">
                <a:solidFill>
                  <a:srgbClr val="980000"/>
                </a:solidFill>
                <a:latin typeface="Amatic SC"/>
                <a:ea typeface="Amatic SC"/>
                <a:cs typeface="Amatic SC"/>
                <a:sym typeface="Amatic SC"/>
              </a:rPr>
              <a:t>Assurez-vous que tout le monde peut utiliser les outils, se connecter </a:t>
            </a:r>
            <a:r>
              <a:rPr lang="fr-CA" sz="2000" b="1" dirty="0" smtClean="0">
                <a:solidFill>
                  <a:srgbClr val="980000"/>
                </a:solidFill>
                <a:latin typeface="Amatic SC"/>
                <a:ea typeface="Amatic SC"/>
                <a:cs typeface="Amatic SC"/>
                <a:sym typeface="Amatic SC"/>
              </a:rPr>
              <a:t>avec de </a:t>
            </a:r>
            <a:r>
              <a:rPr lang="fr-CA" sz="2000" b="1" dirty="0">
                <a:solidFill>
                  <a:srgbClr val="980000"/>
                </a:solidFill>
                <a:latin typeface="Amatic SC"/>
                <a:ea typeface="Amatic SC"/>
                <a:cs typeface="Amatic SC"/>
                <a:sym typeface="Amatic SC"/>
              </a:rPr>
              <a:t>l’aide</a:t>
            </a:r>
          </a:p>
        </p:txBody>
      </p:sp>
      <p:cxnSp>
        <p:nvCxnSpPr>
          <p:cNvPr id="219" name="Google Shape;219;p30"/>
          <p:cNvCxnSpPr>
            <a:cxnSpLocks/>
            <a:endCxn id="220" idx="1"/>
          </p:cNvCxnSpPr>
          <p:nvPr>
            <p:custDataLst>
              <p:tags r:id="rId6"/>
            </p:custDataLst>
          </p:nvPr>
        </p:nvCxnSpPr>
        <p:spPr>
          <a:xfrm flipV="1">
            <a:off x="5562600" y="1458500"/>
            <a:ext cx="984675" cy="704819"/>
          </a:xfrm>
          <a:prstGeom prst="straightConnector1">
            <a:avLst/>
          </a:prstGeom>
          <a:noFill/>
          <a:ln w="76200" cap="flat" cmpd="sng">
            <a:solidFill>
              <a:srgbClr val="980000"/>
            </a:solidFill>
            <a:prstDash val="solid"/>
            <a:round/>
            <a:headEnd type="none" w="med" len="med"/>
            <a:tailEnd type="stealth" w="med" len="med"/>
          </a:ln>
        </p:spPr>
      </p:cxnSp>
      <p:sp>
        <p:nvSpPr>
          <p:cNvPr id="220" name="Google Shape;220;p30"/>
          <p:cNvSpPr txBox="1"/>
          <p:nvPr>
            <p:custDataLst>
              <p:tags r:id="rId7"/>
            </p:custDataLst>
          </p:nvPr>
        </p:nvSpPr>
        <p:spPr>
          <a:xfrm>
            <a:off x="6547275" y="1160000"/>
            <a:ext cx="49449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rgbClr val="980000"/>
                </a:solidFill>
                <a:latin typeface="Amatic SC"/>
                <a:ea typeface="Amatic SC"/>
                <a:cs typeface="Amatic SC"/>
                <a:sym typeface="Amatic SC"/>
              </a:rPr>
              <a:t>Essayez les micros, l’activité de tableau blanc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custDataLst>
              <p:tags r:id="rId1"/>
            </p:custDataLst>
          </p:nvPr>
        </p:nvSpPr>
        <p:spPr>
          <a:xfrm>
            <a:off x="143700" y="201450"/>
            <a:ext cx="11904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fr-CA" sz="5400" b="1" dirty="0">
                <a:solidFill>
                  <a:srgbClr val="0B5394"/>
                </a:solidFill>
              </a:rPr>
              <a:t>Renforcement des capacités du GC</a:t>
            </a:r>
          </a:p>
        </p:txBody>
      </p:sp>
      <p:sp>
        <p:nvSpPr>
          <p:cNvPr id="227" name="Google Shape;227;p31"/>
          <p:cNvSpPr txBox="1">
            <a:spLocks noGrp="1"/>
          </p:cNvSpPr>
          <p:nvPr>
            <p:ph type="body" idx="1"/>
            <p:custDataLst>
              <p:tags r:id="rId2"/>
            </p:custDataLst>
          </p:nvPr>
        </p:nvSpPr>
        <p:spPr>
          <a:xfrm>
            <a:off x="5780725" y="2396850"/>
            <a:ext cx="6267575" cy="42432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fr-CA" sz="2000" u="sng" dirty="0">
                <a:solidFill>
                  <a:srgbClr val="0000FF"/>
                </a:solidFill>
                <a:hlinkClick r:id="rId8"/>
              </a:rPr>
              <a:t>Clarifier les besoins des participants</a:t>
            </a:r>
            <a:r>
              <a:rPr lang="fr-CA" sz="2000" dirty="0">
                <a:solidFill>
                  <a:srgbClr val="0B5394"/>
                </a:solidFill>
              </a:rPr>
              <a:t> (liste de vérification)</a:t>
            </a:r>
          </a:p>
          <a:p>
            <a:pPr marL="457200" lvl="0" indent="-381000" algn="l" rtl="0">
              <a:lnSpc>
                <a:spcPct val="100000"/>
              </a:lnSpc>
              <a:spcBef>
                <a:spcPts val="1000"/>
              </a:spcBef>
              <a:spcAft>
                <a:spcPts val="0"/>
              </a:spcAft>
              <a:buSzPts val="2400"/>
              <a:buChar char="•"/>
            </a:pPr>
            <a:r>
              <a:rPr lang="fr-CA" sz="2000" u="sng" dirty="0">
                <a:solidFill>
                  <a:srgbClr val="0000FF"/>
                </a:solidFill>
                <a:hlinkClick r:id="rId9"/>
              </a:rPr>
              <a:t>Essayer, puis essayer à nouveau</a:t>
            </a:r>
            <a:r>
              <a:rPr lang="fr-CA" sz="2000" i="1" dirty="0">
                <a:solidFill>
                  <a:srgbClr val="980000"/>
                </a:solidFill>
              </a:rPr>
              <a:t> (très alpha)</a:t>
            </a:r>
          </a:p>
          <a:p>
            <a:pPr marL="457200" lvl="0" indent="-381000" algn="l" rtl="0">
              <a:lnSpc>
                <a:spcPct val="100000"/>
              </a:lnSpc>
              <a:spcBef>
                <a:spcPts val="1000"/>
              </a:spcBef>
              <a:spcAft>
                <a:spcPts val="0"/>
              </a:spcAft>
              <a:buSzPts val="2400"/>
              <a:buChar char="•"/>
            </a:pPr>
            <a:r>
              <a:rPr lang="fr-CA" sz="2000" u="sng" dirty="0">
                <a:solidFill>
                  <a:srgbClr val="0000FF"/>
                </a:solidFill>
                <a:hlinkClick r:id="rId10"/>
              </a:rPr>
              <a:t>Établir la confiance</a:t>
            </a:r>
            <a:r>
              <a:rPr lang="fr-CA" sz="2000" dirty="0">
                <a:solidFill>
                  <a:srgbClr val="0B5394"/>
                </a:solidFill>
              </a:rPr>
              <a:t> (liste de vérification)</a:t>
            </a:r>
          </a:p>
          <a:p>
            <a:pPr marL="457200" lvl="0" indent="-381000" algn="l" rtl="0">
              <a:lnSpc>
                <a:spcPct val="100000"/>
              </a:lnSpc>
              <a:spcBef>
                <a:spcPts val="1000"/>
              </a:spcBef>
              <a:spcAft>
                <a:spcPts val="0"/>
              </a:spcAft>
              <a:buClr>
                <a:srgbClr val="0000FF"/>
              </a:buClr>
              <a:buSzPts val="2400"/>
              <a:buChar char="•"/>
            </a:pPr>
            <a:r>
              <a:rPr lang="fr-CA" sz="2000" u="sng" dirty="0">
                <a:solidFill>
                  <a:srgbClr val="0000FF"/>
                </a:solidFill>
                <a:hlinkClick r:id="rId11"/>
              </a:rPr>
              <a:t>L’écoute active : Faciliter une meilleure communication </a:t>
            </a:r>
          </a:p>
          <a:p>
            <a:pPr marL="457200" lvl="0" indent="-381000" algn="l" rtl="0">
              <a:lnSpc>
                <a:spcPct val="100000"/>
              </a:lnSpc>
              <a:spcBef>
                <a:spcPts val="1000"/>
              </a:spcBef>
              <a:spcAft>
                <a:spcPts val="0"/>
              </a:spcAft>
              <a:buClr>
                <a:srgbClr val="0000FF"/>
              </a:buClr>
              <a:buSzPts val="2400"/>
              <a:buChar char="•"/>
            </a:pPr>
            <a:r>
              <a:rPr lang="fr-CA" sz="2000" u="sng" dirty="0">
                <a:solidFill>
                  <a:srgbClr val="0000FF"/>
                </a:solidFill>
                <a:hlinkClick r:id="rId12"/>
              </a:rPr>
              <a:t>Relever les défis de la participation</a:t>
            </a:r>
          </a:p>
          <a:p>
            <a:pPr marL="457200" lvl="0" indent="-381000" algn="l" rtl="0">
              <a:lnSpc>
                <a:spcPct val="100000"/>
              </a:lnSpc>
              <a:spcBef>
                <a:spcPts val="1000"/>
              </a:spcBef>
              <a:spcAft>
                <a:spcPts val="1000"/>
              </a:spcAft>
              <a:buClr>
                <a:srgbClr val="0B5394"/>
              </a:buClr>
              <a:buSzPts val="2400"/>
              <a:buChar char="•"/>
            </a:pPr>
            <a:r>
              <a:rPr lang="fr-CA" sz="2000" u="sng" dirty="0">
                <a:solidFill>
                  <a:srgbClr val="0000FF"/>
                </a:solidFill>
                <a:hlinkClick r:id="rId13"/>
              </a:rPr>
              <a:t>On s’améliore par la pratique : Renforcer les muscles de la facilitation</a:t>
            </a:r>
            <a:r>
              <a:rPr lang="fr-CA" sz="2000" dirty="0"/>
              <a:t> (liste de vérification)</a:t>
            </a:r>
          </a:p>
        </p:txBody>
      </p:sp>
      <p:sp>
        <p:nvSpPr>
          <p:cNvPr id="228" name="Google Shape;228;p31"/>
          <p:cNvSpPr txBox="1"/>
          <p:nvPr>
            <p:custDataLst>
              <p:tags r:id="rId3"/>
            </p:custDataLst>
          </p:nvPr>
        </p:nvSpPr>
        <p:spPr>
          <a:xfrm>
            <a:off x="5780725" y="1649250"/>
            <a:ext cx="548735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800" b="1" dirty="0">
                <a:solidFill>
                  <a:srgbClr val="0B5394"/>
                </a:solidFill>
                <a:latin typeface="Calibri"/>
                <a:ea typeface="Calibri"/>
                <a:cs typeface="Calibri"/>
                <a:sym typeface="Calibri"/>
              </a:rPr>
              <a:t>GUIDES DE L’UTILISATEUR (Alpha</a:t>
            </a:r>
            <a:r>
              <a:rPr lang="fr-CA" sz="2800" b="1" dirty="0" smtClean="0">
                <a:solidFill>
                  <a:srgbClr val="0B5394"/>
                </a:solidFill>
                <a:latin typeface="Calibri"/>
                <a:ea typeface="Calibri"/>
                <a:cs typeface="Calibri"/>
                <a:sym typeface="Calibri"/>
              </a:rPr>
              <a:t>)</a:t>
            </a:r>
          </a:p>
          <a:p>
            <a:pPr marL="0" lvl="0" indent="0" algn="l" rtl="0">
              <a:spcBef>
                <a:spcPts val="0"/>
              </a:spcBef>
              <a:spcAft>
                <a:spcPts val="0"/>
              </a:spcAft>
              <a:buNone/>
            </a:pPr>
            <a:r>
              <a:rPr lang="fr-CA" sz="1600" b="1" dirty="0" smtClean="0">
                <a:solidFill>
                  <a:srgbClr val="0B5394"/>
                </a:solidFill>
                <a:latin typeface="Calibri"/>
                <a:ea typeface="Calibri"/>
                <a:cs typeface="Calibri"/>
                <a:sym typeface="Calibri"/>
              </a:rPr>
              <a:t>Les guides sont uniquement offert en anglais pour le moment</a:t>
            </a:r>
            <a:r>
              <a:rPr lang="fr-CA" sz="2800" b="1" dirty="0" smtClean="0">
                <a:solidFill>
                  <a:srgbClr val="0B5394"/>
                </a:solidFill>
                <a:latin typeface="Calibri"/>
                <a:ea typeface="Calibri"/>
                <a:cs typeface="Calibri"/>
                <a:sym typeface="Calibri"/>
              </a:rPr>
              <a:t/>
            </a:r>
            <a:br>
              <a:rPr lang="fr-CA" sz="2800" b="1" dirty="0" smtClean="0">
                <a:solidFill>
                  <a:srgbClr val="0B5394"/>
                </a:solidFill>
                <a:latin typeface="Calibri"/>
                <a:ea typeface="Calibri"/>
                <a:cs typeface="Calibri"/>
                <a:sym typeface="Calibri"/>
              </a:rPr>
            </a:br>
            <a:r>
              <a:rPr lang="fr-CA" sz="2800" b="1" dirty="0" smtClean="0">
                <a:solidFill>
                  <a:srgbClr val="0B5394"/>
                </a:solidFill>
                <a:latin typeface="Calibri"/>
                <a:ea typeface="Calibri"/>
                <a:cs typeface="Calibri"/>
                <a:sym typeface="Calibri"/>
              </a:rPr>
              <a:t/>
            </a:r>
            <a:br>
              <a:rPr lang="fr-CA" sz="2800" b="1" dirty="0" smtClean="0">
                <a:solidFill>
                  <a:srgbClr val="0B5394"/>
                </a:solidFill>
                <a:latin typeface="Calibri"/>
                <a:ea typeface="Calibri"/>
                <a:cs typeface="Calibri"/>
                <a:sym typeface="Calibri"/>
              </a:rPr>
            </a:br>
            <a:endParaRPr lang="fr-CA" sz="2800" b="1" dirty="0">
              <a:solidFill>
                <a:srgbClr val="0B5394"/>
              </a:solidFill>
              <a:latin typeface="Calibri"/>
              <a:ea typeface="Calibri"/>
              <a:cs typeface="Calibri"/>
              <a:sym typeface="Calibri"/>
            </a:endParaRPr>
          </a:p>
        </p:txBody>
      </p:sp>
      <p:sp>
        <p:nvSpPr>
          <p:cNvPr id="229" name="Google Shape;229;p31"/>
          <p:cNvSpPr txBox="1"/>
          <p:nvPr>
            <p:custDataLst>
              <p:tags r:id="rId4"/>
            </p:custDataLst>
          </p:nvPr>
        </p:nvSpPr>
        <p:spPr>
          <a:xfrm>
            <a:off x="677500" y="1649250"/>
            <a:ext cx="548735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800" b="1" dirty="0">
                <a:solidFill>
                  <a:srgbClr val="0B5394"/>
                </a:solidFill>
                <a:latin typeface="Calibri"/>
                <a:ea typeface="Calibri"/>
                <a:cs typeface="Calibri"/>
                <a:sym typeface="Calibri"/>
              </a:rPr>
              <a:t>MINI-COURS</a:t>
            </a:r>
          </a:p>
        </p:txBody>
      </p:sp>
      <p:sp>
        <p:nvSpPr>
          <p:cNvPr id="230" name="Google Shape;230;p31"/>
          <p:cNvSpPr txBox="1">
            <a:spLocks noGrp="1"/>
          </p:cNvSpPr>
          <p:nvPr>
            <p:ph type="body" idx="1"/>
            <p:custDataLst>
              <p:tags r:id="rId5"/>
            </p:custDataLst>
          </p:nvPr>
        </p:nvSpPr>
        <p:spPr>
          <a:xfrm>
            <a:off x="278800" y="2396850"/>
            <a:ext cx="4994974" cy="4243200"/>
          </a:xfrm>
          <a:prstGeom prst="rect">
            <a:avLst/>
          </a:prstGeom>
        </p:spPr>
        <p:txBody>
          <a:bodyPr spcFirstLastPara="1" wrap="square" lIns="91425" tIns="45700" rIns="91425" bIns="45700" anchor="t" anchorCtr="0">
            <a:noAutofit/>
          </a:bodyPr>
          <a:lstStyle/>
          <a:p>
            <a:pPr marL="914400" lvl="1" indent="-381000" algn="l" rtl="0">
              <a:lnSpc>
                <a:spcPct val="115000"/>
              </a:lnSpc>
              <a:spcBef>
                <a:spcPts val="0"/>
              </a:spcBef>
              <a:spcAft>
                <a:spcPts val="0"/>
              </a:spcAft>
              <a:buSzPts val="2400"/>
              <a:buFont typeface="Calibri"/>
              <a:buChar char="❏"/>
            </a:pPr>
            <a:r>
              <a:rPr lang="fr-CA" sz="2000" dirty="0"/>
              <a:t>Les éléments essentiels de la facilitation – Avant-goût</a:t>
            </a:r>
          </a:p>
          <a:p>
            <a:pPr marL="914400" lvl="0" indent="0" algn="l" rtl="0">
              <a:lnSpc>
                <a:spcPct val="115000"/>
              </a:lnSpc>
              <a:spcBef>
                <a:spcPts val="0"/>
              </a:spcBef>
              <a:spcAft>
                <a:spcPts val="0"/>
              </a:spcAft>
              <a:buNone/>
            </a:pPr>
            <a:r>
              <a:rPr lang="fr-CA" sz="2000" i="1" dirty="0"/>
              <a:t>« Dans la salle »</a:t>
            </a:r>
          </a:p>
          <a:p>
            <a:pPr marL="914400" lvl="0" indent="0" algn="l" rtl="0">
              <a:lnSpc>
                <a:spcPct val="115000"/>
              </a:lnSpc>
              <a:spcBef>
                <a:spcPts val="0"/>
              </a:spcBef>
              <a:spcAft>
                <a:spcPts val="0"/>
              </a:spcAft>
              <a:buNone/>
            </a:pPr>
            <a:r>
              <a:rPr lang="fr-CA" sz="2000" dirty="0"/>
              <a:t>17 et 18, 24 et 25, 29 et 30 juin (TC)</a:t>
            </a:r>
          </a:p>
          <a:p>
            <a:pPr marL="914400" lvl="0" indent="0" algn="l" rtl="0">
              <a:lnSpc>
                <a:spcPct val="115000"/>
              </a:lnSpc>
              <a:spcBef>
                <a:spcPts val="0"/>
              </a:spcBef>
              <a:spcAft>
                <a:spcPts val="0"/>
              </a:spcAft>
              <a:buNone/>
            </a:pPr>
            <a:r>
              <a:rPr lang="fr-CA" sz="2000" i="1" dirty="0"/>
              <a:t>« Préparer avec intention »</a:t>
            </a:r>
          </a:p>
          <a:p>
            <a:pPr marL="914400" lvl="0" indent="0" algn="l" rtl="0">
              <a:lnSpc>
                <a:spcPct val="115000"/>
              </a:lnSpc>
              <a:spcBef>
                <a:spcPts val="0"/>
              </a:spcBef>
              <a:spcAft>
                <a:spcPts val="0"/>
              </a:spcAft>
              <a:buNone/>
            </a:pPr>
            <a:r>
              <a:rPr lang="fr-CA" sz="2000" dirty="0"/>
              <a:t>19, 22, 26 juin</a:t>
            </a:r>
          </a:p>
          <a:p>
            <a:pPr marL="914400" lvl="1" indent="-381000" algn="l" rtl="0">
              <a:lnSpc>
                <a:spcPct val="115000"/>
              </a:lnSpc>
              <a:spcBef>
                <a:spcPts val="0"/>
              </a:spcBef>
              <a:spcAft>
                <a:spcPts val="0"/>
              </a:spcAft>
              <a:buSzPts val="2400"/>
              <a:buFont typeface="Calibri"/>
              <a:buChar char="❏"/>
            </a:pPr>
            <a:r>
              <a:rPr lang="fr-CA" sz="2000" dirty="0"/>
              <a:t>Faciliter les réunions virtuelles (</a:t>
            </a:r>
            <a:r>
              <a:rPr lang="fr-CA" sz="2000" dirty="0" smtClean="0"/>
              <a:t>DGPA/CT</a:t>
            </a:r>
            <a:r>
              <a:rPr lang="fr-CA" sz="2000" dirty="0"/>
              <a:t> – en cours d’élaboration)</a:t>
            </a:r>
          </a:p>
          <a:p>
            <a:pPr marL="914400" lvl="1" indent="-381000" algn="l" rtl="0">
              <a:lnSpc>
                <a:spcPct val="115000"/>
              </a:lnSpc>
              <a:spcBef>
                <a:spcPts val="0"/>
              </a:spcBef>
              <a:spcAft>
                <a:spcPts val="0"/>
              </a:spcAft>
              <a:buSzPts val="2400"/>
              <a:buChar char="❏"/>
            </a:pPr>
            <a:r>
              <a:rPr lang="fr-CA" sz="2000" dirty="0"/>
              <a:t>Compétences relatives à WebEx (la magie d’Isa David)</a:t>
            </a:r>
          </a:p>
          <a:p>
            <a:pPr marL="914400" lvl="1" indent="-342900" algn="l" rtl="0">
              <a:lnSpc>
                <a:spcPct val="115000"/>
              </a:lnSpc>
              <a:spcBef>
                <a:spcPts val="0"/>
              </a:spcBef>
              <a:spcAft>
                <a:spcPts val="0"/>
              </a:spcAft>
              <a:buSzPts val="1800"/>
              <a:buChar char="❏"/>
            </a:pPr>
            <a:r>
              <a:rPr lang="fr-CA" sz="2000" dirty="0"/>
              <a:t>C070 Les éléments essentiels de la facilitation : à </a:t>
            </a:r>
            <a:r>
              <a:rPr lang="fr-CA" sz="2000" i="1" dirty="0"/>
              <a:t>venir cet automne!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custDataLst>
              <p:tags r:id="rId1"/>
            </p:custDataLst>
          </p:nvPr>
        </p:nvSpPr>
        <p:spPr>
          <a:xfrm>
            <a:off x="143700" y="201450"/>
            <a:ext cx="11904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fr-CA" sz="4800" b="1" dirty="0">
                <a:solidFill>
                  <a:srgbClr val="0B5394"/>
                </a:solidFill>
              </a:rPr>
              <a:t>On s’améliore par la pratique. Vous en voulez plus?</a:t>
            </a:r>
          </a:p>
        </p:txBody>
      </p:sp>
      <p:sp>
        <p:nvSpPr>
          <p:cNvPr id="237" name="Google Shape;237;p32"/>
          <p:cNvSpPr txBox="1">
            <a:spLocks noGrp="1"/>
          </p:cNvSpPr>
          <p:nvPr>
            <p:ph type="body" idx="1"/>
            <p:custDataLst>
              <p:tags r:id="rId2"/>
            </p:custDataLst>
          </p:nvPr>
        </p:nvSpPr>
        <p:spPr>
          <a:xfrm>
            <a:off x="425975" y="2274750"/>
            <a:ext cx="10920300" cy="4419000"/>
          </a:xfrm>
          <a:prstGeom prst="rect">
            <a:avLst/>
          </a:prstGeom>
        </p:spPr>
        <p:txBody>
          <a:bodyPr spcFirstLastPara="1" wrap="square" lIns="91425" tIns="45700" rIns="91425" bIns="45700" anchor="t" anchorCtr="0">
            <a:noAutofit/>
          </a:bodyPr>
          <a:lstStyle/>
          <a:p>
            <a:pPr marL="914400" lvl="1" indent="-381000" algn="l" rtl="0">
              <a:lnSpc>
                <a:spcPct val="115000"/>
              </a:lnSpc>
              <a:spcBef>
                <a:spcPts val="0"/>
              </a:spcBef>
              <a:spcAft>
                <a:spcPts val="0"/>
              </a:spcAft>
              <a:buClr>
                <a:srgbClr val="0B5394"/>
              </a:buClr>
              <a:buSzPts val="2400"/>
              <a:buFont typeface="Calibri"/>
              <a:buChar char="❏"/>
            </a:pPr>
            <a:r>
              <a:rPr lang="fr-CA" sz="2000" u="sng" dirty="0">
                <a:solidFill>
                  <a:srgbClr val="0B5394"/>
                </a:solidFill>
                <a:hlinkClick r:id="rId6"/>
              </a:rPr>
              <a:t>Ressources sur la facilitation</a:t>
            </a:r>
            <a:r>
              <a:rPr lang="fr-CA" sz="2000" dirty="0">
                <a:solidFill>
                  <a:srgbClr val="0B5394"/>
                </a:solidFill>
                <a:hlinkClick r:id="rId6"/>
              </a:rPr>
              <a:t> </a:t>
            </a:r>
            <a:endParaRPr lang="fr-CA" sz="2000" dirty="0">
              <a:solidFill>
                <a:srgbClr val="0B5394"/>
              </a:solidFill>
            </a:endParaRPr>
          </a:p>
          <a:p>
            <a:pPr marL="914400" lvl="1" indent="-381000" algn="l" rtl="0">
              <a:lnSpc>
                <a:spcPct val="115000"/>
              </a:lnSpc>
              <a:spcBef>
                <a:spcPts val="0"/>
              </a:spcBef>
              <a:spcAft>
                <a:spcPts val="0"/>
              </a:spcAft>
              <a:buSzPts val="2400"/>
              <a:buFont typeface="Calibri"/>
              <a:buChar char="❏"/>
            </a:pPr>
            <a:r>
              <a:rPr lang="fr-CA" sz="2000" dirty="0"/>
              <a:t>L’art de l’animation : </a:t>
            </a:r>
            <a:r>
              <a:rPr lang="fr-CA" sz="2000" u="sng" dirty="0">
                <a:solidFill>
                  <a:srgbClr val="0B5394"/>
                </a:solidFill>
                <a:hlinkClick r:id="rId7"/>
              </a:rPr>
              <a:t>Guide de l’animation et de la récolte de conversations significatives dans des espaces virtuels v1.0</a:t>
            </a:r>
            <a:r>
              <a:rPr lang="fr-CA" sz="2000" dirty="0">
                <a:solidFill>
                  <a:srgbClr val="0B5394"/>
                </a:solidFill>
              </a:rPr>
              <a:t> </a:t>
            </a:r>
          </a:p>
          <a:p>
            <a:pPr marL="914400" lvl="1" indent="-381000" algn="l" rtl="0">
              <a:lnSpc>
                <a:spcPct val="115000"/>
              </a:lnSpc>
              <a:spcBef>
                <a:spcPts val="0"/>
              </a:spcBef>
              <a:spcAft>
                <a:spcPts val="0"/>
              </a:spcAft>
              <a:buSzPts val="2400"/>
              <a:buFont typeface="Calibri"/>
              <a:buChar char="❏"/>
            </a:pPr>
            <a:r>
              <a:rPr lang="fr-CA" sz="2000" u="sng" dirty="0">
                <a:solidFill>
                  <a:srgbClr val="0B5394"/>
                </a:solidFill>
                <a:hlinkClick r:id="rId8"/>
              </a:rPr>
              <a:t>Invitations à des réunions virtuelles</a:t>
            </a:r>
            <a:r>
              <a:rPr lang="fr-CA" sz="2000" dirty="0">
                <a:solidFill>
                  <a:srgbClr val="0B5394"/>
                </a:solidFill>
              </a:rPr>
              <a:t> :</a:t>
            </a:r>
            <a:r>
              <a:rPr lang="fr-CA" sz="2000" dirty="0"/>
              <a:t> Sujets à examiner </a:t>
            </a:r>
          </a:p>
          <a:p>
            <a:pPr marL="914400" lvl="1" indent="-381000" algn="l" rtl="0">
              <a:lnSpc>
                <a:spcPct val="115000"/>
              </a:lnSpc>
              <a:spcBef>
                <a:spcPts val="0"/>
              </a:spcBef>
              <a:spcAft>
                <a:spcPts val="0"/>
              </a:spcAft>
              <a:buClr>
                <a:srgbClr val="0B5394"/>
              </a:buClr>
              <a:buSzPts val="2400"/>
              <a:buFont typeface="Calibri"/>
              <a:buChar char="❏"/>
            </a:pPr>
            <a:r>
              <a:rPr lang="fr-CA" sz="2000" u="sng" dirty="0">
                <a:solidFill>
                  <a:srgbClr val="0B5394"/>
                </a:solidFill>
                <a:hlinkClick r:id="rId9"/>
              </a:rPr>
              <a:t>L’art de l’animation : Le grand accueil</a:t>
            </a:r>
            <a:r>
              <a:rPr lang="fr-CA" sz="2000" dirty="0">
                <a:solidFill>
                  <a:srgbClr val="0B5394"/>
                </a:solidFill>
              </a:rPr>
              <a:t> </a:t>
            </a:r>
          </a:p>
          <a:p>
            <a:pPr marL="914400" lvl="1" indent="-381000" algn="l" rtl="0">
              <a:lnSpc>
                <a:spcPct val="115000"/>
              </a:lnSpc>
              <a:spcBef>
                <a:spcPts val="0"/>
              </a:spcBef>
              <a:spcAft>
                <a:spcPts val="0"/>
              </a:spcAft>
              <a:buClr>
                <a:srgbClr val="0B5394"/>
              </a:buClr>
              <a:buSzPts val="2400"/>
              <a:buFont typeface="Calibri"/>
              <a:buChar char="❏"/>
            </a:pPr>
            <a:r>
              <a:rPr lang="fr-CA" sz="2000" u="sng" dirty="0">
                <a:solidFill>
                  <a:srgbClr val="0B5394"/>
                </a:solidFill>
                <a:hlinkClick r:id="rId10"/>
              </a:rPr>
              <a:t>How to run a </a:t>
            </a:r>
            <a:r>
              <a:rPr lang="fr-CA" sz="2000" u="sng" dirty="0" err="1">
                <a:solidFill>
                  <a:srgbClr val="0B5394"/>
                </a:solidFill>
                <a:hlinkClick r:id="rId10"/>
              </a:rPr>
              <a:t>virtual</a:t>
            </a:r>
            <a:r>
              <a:rPr lang="fr-CA" sz="2000" u="sng" dirty="0">
                <a:solidFill>
                  <a:srgbClr val="0B5394"/>
                </a:solidFill>
                <a:hlinkClick r:id="rId10"/>
              </a:rPr>
              <a:t> Open </a:t>
            </a:r>
            <a:r>
              <a:rPr lang="fr-CA" sz="2000" u="sng" dirty="0" err="1">
                <a:solidFill>
                  <a:srgbClr val="0B5394"/>
                </a:solidFill>
                <a:hlinkClick r:id="rId10"/>
              </a:rPr>
              <a:t>Space</a:t>
            </a:r>
            <a:endParaRPr lang="fr-CA" sz="2000" u="sng" dirty="0">
              <a:solidFill>
                <a:srgbClr val="0B5394"/>
              </a:solidFill>
              <a:hlinkClick r:id="rId10"/>
            </a:endParaRPr>
          </a:p>
          <a:p>
            <a:pPr marL="914400" lvl="1" indent="-381000" algn="l" rtl="0">
              <a:lnSpc>
                <a:spcPct val="115000"/>
              </a:lnSpc>
              <a:spcBef>
                <a:spcPts val="0"/>
              </a:spcBef>
              <a:spcAft>
                <a:spcPts val="0"/>
              </a:spcAft>
              <a:buClr>
                <a:srgbClr val="0B5394"/>
              </a:buClr>
              <a:buSzPts val="2400"/>
              <a:buFont typeface="Calibri"/>
              <a:buChar char="❏"/>
            </a:pPr>
            <a:r>
              <a:rPr lang="fr-CA" sz="2000" u="sng" dirty="0">
                <a:solidFill>
                  <a:srgbClr val="0B5394"/>
                </a:solidFill>
                <a:hlinkClick r:id="rId11"/>
              </a:rPr>
              <a:t>World </a:t>
            </a:r>
            <a:r>
              <a:rPr lang="fr-CA" sz="2000" u="sng" dirty="0" err="1">
                <a:solidFill>
                  <a:srgbClr val="0B5394"/>
                </a:solidFill>
                <a:hlinkClick r:id="rId11"/>
              </a:rPr>
              <a:t>Cafe</a:t>
            </a:r>
            <a:r>
              <a:rPr lang="fr-CA" sz="2000" u="sng" dirty="0">
                <a:solidFill>
                  <a:srgbClr val="0B5394"/>
                </a:solidFill>
                <a:hlinkClick r:id="rId11"/>
              </a:rPr>
              <a:t> </a:t>
            </a:r>
            <a:r>
              <a:rPr lang="fr-CA" sz="2000" u="sng" dirty="0" err="1">
                <a:solidFill>
                  <a:srgbClr val="0B5394"/>
                </a:solidFill>
                <a:hlinkClick r:id="rId11"/>
              </a:rPr>
              <a:t>hosting</a:t>
            </a:r>
            <a:r>
              <a:rPr lang="fr-CA" sz="2000" u="sng" dirty="0">
                <a:solidFill>
                  <a:srgbClr val="0B5394"/>
                </a:solidFill>
                <a:hlinkClick r:id="rId11"/>
              </a:rPr>
              <a:t> toolkit</a:t>
            </a:r>
          </a:p>
          <a:p>
            <a:pPr marL="914400" lvl="1" indent="-381000" algn="l" rtl="0">
              <a:lnSpc>
                <a:spcPct val="115000"/>
              </a:lnSpc>
              <a:spcBef>
                <a:spcPts val="0"/>
              </a:spcBef>
              <a:spcAft>
                <a:spcPts val="0"/>
              </a:spcAft>
              <a:buSzPts val="2400"/>
              <a:buFont typeface="Calibri"/>
              <a:buChar char="❏"/>
            </a:pPr>
            <a:r>
              <a:rPr lang="fr-CA" sz="2000" dirty="0"/>
              <a:t>Outils de collaboration en ligne : </a:t>
            </a:r>
            <a:r>
              <a:rPr lang="fr-CA" sz="2000" u="sng" dirty="0">
                <a:solidFill>
                  <a:srgbClr val="0B5394"/>
                </a:solidFill>
                <a:hlinkClick r:id="rId12"/>
              </a:rPr>
              <a:t>L’art de l’animation – Le choix du facilitateur</a:t>
            </a:r>
            <a:r>
              <a:rPr lang="fr-CA" sz="2000" dirty="0">
                <a:solidFill>
                  <a:srgbClr val="0B5394"/>
                </a:solidFill>
              </a:rPr>
              <a:t>; </a:t>
            </a:r>
            <a:r>
              <a:rPr lang="fr-CA" sz="2000" u="sng" dirty="0">
                <a:solidFill>
                  <a:srgbClr val="0B5394"/>
                </a:solidFill>
                <a:hlinkClick r:id="rId13"/>
              </a:rPr>
              <a:t>Les principaux outils par Robin Good</a:t>
            </a:r>
            <a:r>
              <a:rPr lang="fr-CA" sz="2000" dirty="0"/>
              <a:t>.</a:t>
            </a:r>
          </a:p>
          <a:p>
            <a:pPr marL="914400" lvl="1" indent="-381000" algn="l" rtl="0">
              <a:lnSpc>
                <a:spcPct val="115000"/>
              </a:lnSpc>
              <a:spcBef>
                <a:spcPts val="0"/>
              </a:spcBef>
              <a:spcAft>
                <a:spcPts val="0"/>
              </a:spcAft>
              <a:buSzPts val="2400"/>
              <a:buFont typeface="Calibri"/>
              <a:buChar char="❏"/>
            </a:pPr>
            <a:r>
              <a:rPr lang="fr-CA" sz="2000" u="sng" dirty="0">
                <a:solidFill>
                  <a:srgbClr val="0B5394"/>
                </a:solidFill>
                <a:hlinkClick r:id="rId14"/>
              </a:rPr>
              <a:t>Réunion virtuelle – Fiches de rôle</a:t>
            </a:r>
            <a:r>
              <a:rPr lang="fr-CA" sz="2000" dirty="0"/>
              <a:t> (Network Weaver)</a:t>
            </a:r>
          </a:p>
          <a:p>
            <a:pPr marL="0" lvl="0" indent="0" algn="l" rtl="0">
              <a:lnSpc>
                <a:spcPct val="115000"/>
              </a:lnSpc>
              <a:spcBef>
                <a:spcPts val="0"/>
              </a:spcBef>
              <a:spcAft>
                <a:spcPts val="0"/>
              </a:spcAft>
              <a:buNone/>
            </a:pPr>
            <a:endParaRPr sz="1800" dirty="0"/>
          </a:p>
        </p:txBody>
      </p:sp>
      <p:sp>
        <p:nvSpPr>
          <p:cNvPr id="238" name="Google Shape;238;p32"/>
          <p:cNvSpPr txBox="1"/>
          <p:nvPr>
            <p:custDataLst>
              <p:tags r:id="rId3"/>
            </p:custDataLst>
          </p:nvPr>
        </p:nvSpPr>
        <p:spPr>
          <a:xfrm>
            <a:off x="672375" y="1527150"/>
            <a:ext cx="776670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200" b="1" dirty="0">
                <a:solidFill>
                  <a:srgbClr val="0B5394"/>
                </a:solidFill>
                <a:latin typeface="Calibri"/>
                <a:ea typeface="Calibri"/>
                <a:cs typeface="Calibri"/>
                <a:sym typeface="Calibri"/>
              </a:rPr>
              <a:t>LES RESSOURCES PRÉFÉRÉES DE </a:t>
            </a:r>
            <a:r>
              <a:rPr lang="fr-CA" sz="3200" b="1" dirty="0" smtClean="0">
                <a:solidFill>
                  <a:srgbClr val="0B5394"/>
                </a:solidFill>
                <a:latin typeface="Calibri"/>
                <a:ea typeface="Calibri"/>
                <a:cs typeface="Calibri"/>
                <a:sym typeface="Calibri"/>
              </a:rPr>
              <a:t>SUSAN</a:t>
            </a:r>
          </a:p>
          <a:p>
            <a:pPr lvl="0"/>
            <a:r>
              <a:rPr lang="fr-CA" sz="1600" b="1" dirty="0">
                <a:solidFill>
                  <a:srgbClr val="0B5394"/>
                </a:solidFill>
                <a:latin typeface="Calibri"/>
                <a:ea typeface="Calibri"/>
                <a:cs typeface="Calibri"/>
                <a:sym typeface="Calibri"/>
              </a:rPr>
              <a:t>Les </a:t>
            </a:r>
            <a:r>
              <a:rPr lang="fr-CA" sz="1600" b="1" dirty="0" smtClean="0">
                <a:solidFill>
                  <a:srgbClr val="0B5394"/>
                </a:solidFill>
                <a:latin typeface="Calibri"/>
                <a:ea typeface="Calibri"/>
                <a:cs typeface="Calibri"/>
                <a:sym typeface="Calibri"/>
              </a:rPr>
              <a:t>ressources </a:t>
            </a:r>
            <a:r>
              <a:rPr lang="fr-CA" sz="1600" b="1" dirty="0">
                <a:solidFill>
                  <a:srgbClr val="0B5394"/>
                </a:solidFill>
                <a:latin typeface="Calibri"/>
                <a:ea typeface="Calibri"/>
                <a:cs typeface="Calibri"/>
                <a:sym typeface="Calibri"/>
              </a:rPr>
              <a:t>sont uniquement offert en anglais pour le moment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3" descr="CSPS Purple PPT Template&#10;"/>
          <p:cNvPicPr preferRelativeResize="0"/>
          <p:nvPr>
            <p:custDataLst>
              <p:tags r:id="rId1"/>
            </p:custDataLst>
          </p:nvPr>
        </p:nvPicPr>
        <p:blipFill rotWithShape="1">
          <a:blip r:embed="rId6">
            <a:alphaModFix/>
          </a:blip>
          <a:srcRect/>
          <a:stretch/>
        </p:blipFill>
        <p:spPr>
          <a:xfrm>
            <a:off x="0" y="0"/>
            <a:ext cx="12192000" cy="6858000"/>
          </a:xfrm>
          <a:prstGeom prst="rect">
            <a:avLst/>
          </a:prstGeom>
          <a:noFill/>
          <a:ln>
            <a:noFill/>
          </a:ln>
        </p:spPr>
      </p:pic>
      <p:sp>
        <p:nvSpPr>
          <p:cNvPr id="245" name="Google Shape;245;p33"/>
          <p:cNvSpPr txBox="1"/>
          <p:nvPr>
            <p:custDataLst>
              <p:tags r:id="rId2"/>
            </p:custDataLst>
          </p:nvPr>
        </p:nvSpPr>
        <p:spPr>
          <a:xfrm>
            <a:off x="360225" y="2285975"/>
            <a:ext cx="5320200" cy="9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6000" b="1" dirty="0">
                <a:solidFill>
                  <a:srgbClr val="FFFFFF"/>
                </a:solidFill>
                <a:latin typeface="Calibri"/>
                <a:ea typeface="Calibri"/>
                <a:cs typeface="Calibri"/>
                <a:sym typeface="Calibri"/>
              </a:rPr>
              <a:t>Merci!</a:t>
            </a:r>
          </a:p>
        </p:txBody>
      </p:sp>
      <p:sp>
        <p:nvSpPr>
          <p:cNvPr id="246" name="Google Shape;246;p33"/>
          <p:cNvSpPr txBox="1"/>
          <p:nvPr>
            <p:custDataLst>
              <p:tags r:id="rId3"/>
            </p:custDataLst>
          </p:nvPr>
        </p:nvSpPr>
        <p:spPr>
          <a:xfrm>
            <a:off x="443375" y="3818281"/>
            <a:ext cx="7786200" cy="10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400" i="1" dirty="0">
                <a:solidFill>
                  <a:srgbClr val="FFFFFF"/>
                </a:solidFill>
                <a:latin typeface="Calibri"/>
                <a:ea typeface="Calibri"/>
                <a:cs typeface="Calibri"/>
                <a:sym typeface="Calibri"/>
              </a:rPr>
              <a:t>À venir cet automne</a:t>
            </a:r>
            <a:r>
              <a:rPr lang="fr-CA" sz="2400" dirty="0">
                <a:solidFill>
                  <a:srgbClr val="FFFFFF"/>
                </a:solidFill>
                <a:latin typeface="Calibri"/>
                <a:ea typeface="Calibri"/>
                <a:cs typeface="Calibri"/>
                <a:sym typeface="Calibri"/>
              </a:rPr>
              <a:t> : C070 Les éléments essentiels de la facilitation</a:t>
            </a:r>
          </a:p>
          <a:p>
            <a:pPr marL="0" lvl="0" indent="0" algn="l" rtl="0">
              <a:spcBef>
                <a:spcPts val="0"/>
              </a:spcBef>
              <a:spcAft>
                <a:spcPts val="0"/>
              </a:spcAft>
              <a:buClr>
                <a:schemeClr val="dk1"/>
              </a:buClr>
              <a:buSzPts val="1100"/>
              <a:buFont typeface="Arial"/>
              <a:buNone/>
            </a:pPr>
            <a:r>
              <a:rPr lang="fr-CA" sz="2400" i="1" dirty="0">
                <a:solidFill>
                  <a:srgbClr val="FFFFFF"/>
                </a:solidFill>
                <a:latin typeface="Calibri"/>
                <a:ea typeface="Calibri"/>
                <a:cs typeface="Calibri"/>
                <a:sym typeface="Calibri"/>
              </a:rPr>
              <a:t>Des questions?</a:t>
            </a:r>
            <a:r>
              <a:rPr lang="fr-CA" sz="2400" dirty="0">
                <a:solidFill>
                  <a:srgbClr val="FFFFFF"/>
                </a:solidFill>
                <a:latin typeface="Calibri"/>
                <a:ea typeface="Calibri"/>
                <a:cs typeface="Calibri"/>
                <a:sym typeface="Calibri"/>
              </a:rPr>
              <a:t> </a:t>
            </a:r>
            <a:r>
              <a:rPr lang="fr-CA" sz="2400" u="sng" dirty="0">
                <a:solidFill>
                  <a:srgbClr val="FFFFFF"/>
                </a:solidFill>
                <a:latin typeface="Calibri"/>
                <a:ea typeface="Calibri"/>
                <a:cs typeface="Calibri"/>
                <a:sym typeface="Calibri"/>
                <a:hlinkClick r:id="rId7"/>
              </a:rPr>
              <a:t>Susan.Johnston@Canada.ca</a:t>
            </a:r>
            <a:r>
              <a:rPr lang="fr-CA" sz="2400" dirty="0">
                <a:solidFill>
                  <a:srgbClr val="FFFFFF"/>
                </a:solidFill>
                <a:latin typeface="Calibri"/>
                <a:ea typeface="Calibri"/>
                <a:cs typeface="Calibri"/>
                <a:sym typeface="Calibri"/>
              </a:rPr>
              <a:t> |@</a:t>
            </a:r>
            <a:r>
              <a:rPr lang="fr-CA" sz="2400" dirty="0" err="1">
                <a:solidFill>
                  <a:srgbClr val="FFFFFF"/>
                </a:solidFill>
                <a:latin typeface="Calibri"/>
                <a:ea typeface="Calibri"/>
                <a:cs typeface="Calibri"/>
                <a:sym typeface="Calibri"/>
              </a:rPr>
              <a:t>JoyCuriosity</a:t>
            </a:r>
            <a:endParaRPr lang="fr-CA" sz="2400" dirty="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custDataLst>
              <p:tags r:id="rId1"/>
            </p:custDataLst>
          </p:nvPr>
        </p:nvSpPr>
        <p:spPr>
          <a:xfrm>
            <a:off x="4941025" y="378975"/>
            <a:ext cx="7251000" cy="2461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5400" b="1" dirty="0">
                <a:solidFill>
                  <a:srgbClr val="0B5394"/>
                </a:solidFill>
              </a:rPr>
              <a:t>Aujourd’hui : </a:t>
            </a:r>
          </a:p>
          <a:p>
            <a:pPr marL="0" lvl="0" indent="0" algn="l" rtl="0">
              <a:spcBef>
                <a:spcPts val="0"/>
              </a:spcBef>
              <a:spcAft>
                <a:spcPts val="0"/>
              </a:spcAft>
              <a:buNone/>
            </a:pPr>
            <a:r>
              <a:rPr lang="fr-CA" sz="3200" b="1" i="1" dirty="0">
                <a:solidFill>
                  <a:srgbClr val="0B5394"/>
                </a:solidFill>
              </a:rPr>
              <a:t>Introduction à trois éléments clés pour concevoir des rassemblements virtuels réussis</a:t>
            </a:r>
          </a:p>
        </p:txBody>
      </p:sp>
      <p:pic>
        <p:nvPicPr>
          <p:cNvPr id="98" name="Google Shape;98;p20"/>
          <p:cNvPicPr preferRelativeResize="0"/>
          <p:nvPr>
            <p:custDataLst>
              <p:tags r:id="rId2"/>
            </p:custDataLst>
          </p:nvPr>
        </p:nvPicPr>
        <p:blipFill>
          <a:blip r:embed="rId6">
            <a:alphaModFix/>
          </a:blip>
          <a:stretch>
            <a:fillRect/>
          </a:stretch>
        </p:blipFill>
        <p:spPr>
          <a:xfrm>
            <a:off x="0" y="0"/>
            <a:ext cx="4555125" cy="6857999"/>
          </a:xfrm>
          <a:prstGeom prst="rect">
            <a:avLst/>
          </a:prstGeom>
          <a:noFill/>
          <a:ln>
            <a:noFill/>
          </a:ln>
        </p:spPr>
      </p:pic>
      <p:sp>
        <p:nvSpPr>
          <p:cNvPr id="99" name="Google Shape;99;p20"/>
          <p:cNvSpPr txBox="1"/>
          <p:nvPr>
            <p:custDataLst>
              <p:tags r:id="rId3"/>
            </p:custDataLst>
          </p:nvPr>
        </p:nvSpPr>
        <p:spPr>
          <a:xfrm>
            <a:off x="5070775" y="2628225"/>
            <a:ext cx="6982800" cy="3689700"/>
          </a:xfrm>
          <a:prstGeom prst="rect">
            <a:avLst/>
          </a:prstGeom>
          <a:noFill/>
          <a:ln>
            <a:noFill/>
          </a:ln>
        </p:spPr>
        <p:txBody>
          <a:bodyPr spcFirstLastPara="1" wrap="square" lIns="91425" tIns="91425" rIns="91425" bIns="91425" anchor="t" anchorCtr="0">
            <a:noAutofit/>
          </a:bodyPr>
          <a:lstStyle/>
          <a:p>
            <a:pPr marL="400050" lvl="0" indent="-457200" algn="l" rtl="0">
              <a:lnSpc>
                <a:spcPct val="115000"/>
              </a:lnSpc>
              <a:spcBef>
                <a:spcPts val="0"/>
              </a:spcBef>
              <a:spcAft>
                <a:spcPts val="0"/>
              </a:spcAft>
              <a:buClr>
                <a:srgbClr val="0B5394"/>
              </a:buClr>
              <a:buSzPts val="3600"/>
              <a:buFont typeface="Calibri"/>
              <a:buChar char="●"/>
            </a:pPr>
            <a:r>
              <a:rPr lang="fr-CA" sz="2800" b="1" dirty="0">
                <a:solidFill>
                  <a:srgbClr val="0B5394"/>
                </a:solidFill>
                <a:latin typeface="Calibri"/>
                <a:ea typeface="Calibri"/>
                <a:cs typeface="Calibri"/>
                <a:sym typeface="Calibri"/>
              </a:rPr>
              <a:t>Toutes les réunions partagent cinq éléments communs</a:t>
            </a:r>
          </a:p>
          <a:p>
            <a:pPr marL="400050" lvl="0" indent="-457200" algn="l" rtl="0">
              <a:lnSpc>
                <a:spcPct val="115000"/>
              </a:lnSpc>
              <a:spcBef>
                <a:spcPts val="0"/>
              </a:spcBef>
              <a:spcAft>
                <a:spcPts val="0"/>
              </a:spcAft>
              <a:buClr>
                <a:srgbClr val="0B5394"/>
              </a:buClr>
              <a:buSzPts val="3600"/>
              <a:buFont typeface="Calibri"/>
              <a:buChar char="●"/>
            </a:pPr>
            <a:r>
              <a:rPr lang="fr-CA" sz="2800" b="1" dirty="0">
                <a:solidFill>
                  <a:srgbClr val="0B5394"/>
                </a:solidFill>
                <a:latin typeface="Calibri"/>
                <a:ea typeface="Calibri"/>
                <a:cs typeface="Calibri"/>
                <a:sym typeface="Calibri"/>
              </a:rPr>
              <a:t>Le « virtuel » est simplement un autre espace </a:t>
            </a:r>
          </a:p>
          <a:p>
            <a:pPr marL="400050" lvl="0" indent="-457200" algn="l" rtl="0">
              <a:lnSpc>
                <a:spcPct val="115000"/>
              </a:lnSpc>
              <a:spcBef>
                <a:spcPts val="0"/>
              </a:spcBef>
              <a:spcAft>
                <a:spcPts val="0"/>
              </a:spcAft>
              <a:buClr>
                <a:srgbClr val="0B5394"/>
              </a:buClr>
              <a:buSzPts val="3600"/>
              <a:buFont typeface="Calibri"/>
              <a:buChar char="●"/>
            </a:pPr>
            <a:r>
              <a:rPr lang="fr-CA" sz="2800" b="1" dirty="0">
                <a:solidFill>
                  <a:srgbClr val="0B5394"/>
                </a:solidFill>
                <a:latin typeface="Calibri"/>
                <a:ea typeface="Calibri"/>
                <a:cs typeface="Calibri"/>
                <a:sym typeface="Calibri"/>
              </a:rPr>
              <a:t>Préparer avec intention augmente le rendement de l’investissement de chacun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p:nvPr>
            <p:custDataLst>
              <p:tags r:id="rId1"/>
            </p:custDataLst>
          </p:nvPr>
        </p:nvSpPr>
        <p:spPr>
          <a:xfrm>
            <a:off x="0" y="1618475"/>
            <a:ext cx="12212400" cy="4096525"/>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txBox="1">
            <a:spLocks noGrp="1"/>
          </p:cNvSpPr>
          <p:nvPr>
            <p:ph type="title"/>
            <p:custDataLst>
              <p:tags r:id="rId2"/>
            </p:custDataLst>
          </p:nvPr>
        </p:nvSpPr>
        <p:spPr>
          <a:xfrm>
            <a:off x="471875" y="385475"/>
            <a:ext cx="11087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6000" b="1" dirty="0">
                <a:solidFill>
                  <a:srgbClr val="0B5394"/>
                </a:solidFill>
              </a:rPr>
              <a:t>Facilitation : Dix histoires courtes</a:t>
            </a:r>
          </a:p>
        </p:txBody>
      </p:sp>
      <p:sp>
        <p:nvSpPr>
          <p:cNvPr id="107" name="Google Shape;107;p21"/>
          <p:cNvSpPr txBox="1">
            <a:spLocks noGrp="1"/>
          </p:cNvSpPr>
          <p:nvPr>
            <p:ph type="body" idx="1"/>
            <p:custDataLst>
              <p:tags r:id="rId3"/>
            </p:custDataLst>
          </p:nvPr>
        </p:nvSpPr>
        <p:spPr>
          <a:xfrm>
            <a:off x="471875" y="1512500"/>
            <a:ext cx="10743300" cy="4523700"/>
          </a:xfrm>
          <a:prstGeom prst="rect">
            <a:avLst/>
          </a:prstGeom>
        </p:spPr>
        <p:txBody>
          <a:bodyPr spcFirstLastPara="1" wrap="square" lIns="91425" tIns="45700" rIns="91425" bIns="45700" anchor="t" anchorCtr="0">
            <a:noAutofit/>
          </a:bodyPr>
          <a:lstStyle/>
          <a:p>
            <a:pPr marL="914400" lvl="0" indent="-457200" algn="l" rtl="0">
              <a:lnSpc>
                <a:spcPct val="150000"/>
              </a:lnSpc>
              <a:spcBef>
                <a:spcPts val="0"/>
              </a:spcBef>
              <a:spcAft>
                <a:spcPts val="0"/>
              </a:spcAft>
              <a:buClr>
                <a:srgbClr val="0B5394"/>
              </a:buClr>
              <a:buSzPts val="3600"/>
              <a:buFont typeface="Calibri"/>
              <a:buAutoNum type="arabicPeriod"/>
            </a:pPr>
            <a:r>
              <a:rPr lang="fr-CA" sz="3000" dirty="0">
                <a:solidFill>
                  <a:srgbClr val="0B5394"/>
                </a:solidFill>
              </a:rPr>
              <a:t>Facilitation : Aider les groupes à travailler au mieux.</a:t>
            </a:r>
          </a:p>
          <a:p>
            <a:pPr marL="914400" lvl="0" indent="-457200" algn="l" rtl="0">
              <a:lnSpc>
                <a:spcPct val="150000"/>
              </a:lnSpc>
              <a:spcBef>
                <a:spcPts val="0"/>
              </a:spcBef>
              <a:spcAft>
                <a:spcPts val="0"/>
              </a:spcAft>
              <a:buClr>
                <a:srgbClr val="0B5394"/>
              </a:buClr>
              <a:buSzPts val="3600"/>
              <a:buFont typeface="Calibri"/>
              <a:buAutoNum type="arabicPeriod"/>
            </a:pPr>
            <a:r>
              <a:rPr lang="fr-CA" sz="3000" dirty="0">
                <a:solidFill>
                  <a:srgbClr val="0B5394"/>
                </a:solidFill>
              </a:rPr>
              <a:t>Les valeurs participatives renforcent les solutions inclusives. </a:t>
            </a:r>
          </a:p>
          <a:p>
            <a:pPr marL="914400" lvl="0" indent="-457200" algn="l" rtl="0">
              <a:lnSpc>
                <a:spcPct val="150000"/>
              </a:lnSpc>
              <a:spcBef>
                <a:spcPts val="0"/>
              </a:spcBef>
              <a:spcAft>
                <a:spcPts val="0"/>
              </a:spcAft>
              <a:buClr>
                <a:srgbClr val="0B5394"/>
              </a:buClr>
              <a:buSzPts val="3600"/>
              <a:buFont typeface="Calibri"/>
              <a:buAutoNum type="arabicPeriod"/>
            </a:pPr>
            <a:r>
              <a:rPr lang="fr-CA" sz="3000" b="1" dirty="0">
                <a:solidFill>
                  <a:srgbClr val="0B5394"/>
                </a:solidFill>
              </a:rPr>
              <a:t>Toutes les réunions partagent cinq éléments communs.</a:t>
            </a:r>
          </a:p>
          <a:p>
            <a:pPr marL="914400" lvl="0" indent="-457200" algn="l" rtl="0">
              <a:lnSpc>
                <a:spcPct val="150000"/>
              </a:lnSpc>
              <a:spcBef>
                <a:spcPts val="0"/>
              </a:spcBef>
              <a:spcAft>
                <a:spcPts val="0"/>
              </a:spcAft>
              <a:buClr>
                <a:srgbClr val="0B5394"/>
              </a:buClr>
              <a:buSzPts val="3600"/>
              <a:buFont typeface="Calibri"/>
              <a:buAutoNum type="arabicPeriod"/>
            </a:pPr>
            <a:r>
              <a:rPr lang="fr-CA" sz="3000" b="1" dirty="0">
                <a:solidFill>
                  <a:srgbClr val="0B5394"/>
                </a:solidFill>
              </a:rPr>
              <a:t>Le « virtuel » est simplement un autre espace. </a:t>
            </a:r>
          </a:p>
          <a:p>
            <a:pPr marL="914400" lvl="0" indent="-457200" algn="l" rtl="0">
              <a:lnSpc>
                <a:spcPct val="150000"/>
              </a:lnSpc>
              <a:spcBef>
                <a:spcPts val="0"/>
              </a:spcBef>
              <a:spcAft>
                <a:spcPts val="0"/>
              </a:spcAft>
              <a:buClr>
                <a:srgbClr val="0B5394"/>
              </a:buClr>
              <a:buSzPts val="3600"/>
              <a:buFont typeface="Calibri"/>
              <a:buAutoNum type="arabicPeriod"/>
            </a:pPr>
            <a:r>
              <a:rPr lang="fr-CA" sz="3000" b="1" dirty="0">
                <a:solidFill>
                  <a:srgbClr val="0B5394"/>
                </a:solidFill>
              </a:rPr>
              <a:t>Préparer avec intention augmente le rendement de l’investissement de chacun. </a:t>
            </a:r>
          </a:p>
          <a:p>
            <a:pPr marL="0" lvl="0" indent="0" algn="l" rtl="0">
              <a:lnSpc>
                <a:spcPct val="150000"/>
              </a:lnSpc>
              <a:spcBef>
                <a:spcPts val="0"/>
              </a:spcBef>
              <a:spcAft>
                <a:spcPts val="0"/>
              </a:spcAft>
              <a:buNone/>
            </a:pPr>
            <a:endParaRPr sz="3200" dirty="0">
              <a:solidFill>
                <a:srgbClr val="0B5394"/>
              </a:solidFill>
            </a:endParaRPr>
          </a:p>
          <a:p>
            <a:pPr marL="0" lvl="0" indent="0" algn="l" rtl="0">
              <a:lnSpc>
                <a:spcPct val="150000"/>
              </a:lnSpc>
              <a:spcBef>
                <a:spcPts val="0"/>
              </a:spcBef>
              <a:spcAft>
                <a:spcPts val="0"/>
              </a:spcAft>
              <a:buNone/>
            </a:pPr>
            <a:endParaRPr sz="3200" dirty="0">
              <a:solidFill>
                <a:srgbClr val="0B5394"/>
              </a:solidFill>
            </a:endParaRPr>
          </a:p>
          <a:p>
            <a:pPr marL="0" lvl="0" indent="0" algn="l" rtl="0">
              <a:lnSpc>
                <a:spcPct val="150000"/>
              </a:lnSpc>
              <a:spcBef>
                <a:spcPts val="0"/>
              </a:spcBef>
              <a:spcAft>
                <a:spcPts val="0"/>
              </a:spcAft>
              <a:buNone/>
            </a:pPr>
            <a:endParaRPr sz="3200" dirty="0">
              <a:solidFill>
                <a:srgbClr val="0B53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p:nvPr>
            <p:custDataLst>
              <p:tags r:id="rId1"/>
            </p:custDataLst>
          </p:nvPr>
        </p:nvSpPr>
        <p:spPr>
          <a:xfrm>
            <a:off x="0" y="1628000"/>
            <a:ext cx="12212400" cy="41632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title"/>
            <p:custDataLst>
              <p:tags r:id="rId2"/>
            </p:custDataLst>
          </p:nvPr>
        </p:nvSpPr>
        <p:spPr>
          <a:xfrm>
            <a:off x="223850" y="385475"/>
            <a:ext cx="11742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5400" b="1" dirty="0">
                <a:solidFill>
                  <a:srgbClr val="0B5394"/>
                </a:solidFill>
              </a:rPr>
              <a:t>Facilitation : Dix histoires courtes (suite)</a:t>
            </a:r>
          </a:p>
        </p:txBody>
      </p:sp>
      <p:sp>
        <p:nvSpPr>
          <p:cNvPr id="115" name="Google Shape;115;p22"/>
          <p:cNvSpPr txBox="1">
            <a:spLocks noGrp="1"/>
          </p:cNvSpPr>
          <p:nvPr>
            <p:ph type="body" idx="1"/>
            <p:custDataLst>
              <p:tags r:id="rId3"/>
            </p:custDataLst>
          </p:nvPr>
        </p:nvSpPr>
        <p:spPr>
          <a:xfrm>
            <a:off x="915750" y="1825625"/>
            <a:ext cx="10743300" cy="45237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fr-CA" sz="3200" dirty="0">
                <a:solidFill>
                  <a:srgbClr val="0B5394"/>
                </a:solidFill>
              </a:rPr>
              <a:t>6. Établir la confiance : avant, pendant, après</a:t>
            </a:r>
            <a:r>
              <a:rPr lang="fr-CA" sz="3200" dirty="0">
                <a:solidFill>
                  <a:srgbClr val="0000FF"/>
                </a:solidFill>
              </a:rPr>
              <a:t>.</a:t>
            </a:r>
          </a:p>
          <a:p>
            <a:pPr marL="0" lvl="0" indent="0" algn="l" rtl="0">
              <a:lnSpc>
                <a:spcPct val="150000"/>
              </a:lnSpc>
              <a:spcBef>
                <a:spcPts val="0"/>
              </a:spcBef>
              <a:spcAft>
                <a:spcPts val="0"/>
              </a:spcAft>
              <a:buNone/>
            </a:pPr>
            <a:r>
              <a:rPr lang="fr-CA" sz="3200" dirty="0">
                <a:solidFill>
                  <a:srgbClr val="0B5394"/>
                </a:solidFill>
              </a:rPr>
              <a:t>7. Écouter activement, être présent, proposer des questions</a:t>
            </a:r>
            <a:r>
              <a:rPr lang="fr-CA" sz="3200" dirty="0">
                <a:solidFill>
                  <a:srgbClr val="0000FF"/>
                </a:solidFill>
              </a:rPr>
              <a:t>.</a:t>
            </a:r>
          </a:p>
          <a:p>
            <a:pPr marL="0" lvl="0" indent="0" algn="l" rtl="0">
              <a:lnSpc>
                <a:spcPct val="150000"/>
              </a:lnSpc>
              <a:spcBef>
                <a:spcPts val="0"/>
              </a:spcBef>
              <a:spcAft>
                <a:spcPts val="0"/>
              </a:spcAft>
              <a:buNone/>
            </a:pPr>
            <a:r>
              <a:rPr lang="fr-CA" sz="3200" dirty="0">
                <a:solidFill>
                  <a:srgbClr val="0B5394"/>
                </a:solidFill>
              </a:rPr>
              <a:t>8. Respecter, reconnaître et traiter ce qui ressort. </a:t>
            </a:r>
          </a:p>
          <a:p>
            <a:pPr marL="0" lvl="0" indent="0" algn="l" rtl="0">
              <a:lnSpc>
                <a:spcPct val="150000"/>
              </a:lnSpc>
              <a:spcBef>
                <a:spcPts val="0"/>
              </a:spcBef>
              <a:spcAft>
                <a:spcPts val="0"/>
              </a:spcAft>
              <a:buNone/>
            </a:pPr>
            <a:r>
              <a:rPr lang="fr-CA" sz="3200" dirty="0">
                <a:solidFill>
                  <a:srgbClr val="0B5394"/>
                </a:solidFill>
              </a:rPr>
              <a:t>9. Guider les groupes vers des résultats solides et partagés.</a:t>
            </a:r>
          </a:p>
          <a:p>
            <a:pPr marL="0" lvl="0" indent="0" algn="l" rtl="0">
              <a:lnSpc>
                <a:spcPct val="150000"/>
              </a:lnSpc>
              <a:spcBef>
                <a:spcPts val="0"/>
              </a:spcBef>
              <a:spcAft>
                <a:spcPts val="0"/>
              </a:spcAft>
              <a:buNone/>
            </a:pPr>
            <a:r>
              <a:rPr lang="fr-CA" sz="3200" dirty="0">
                <a:solidFill>
                  <a:srgbClr val="0B5394"/>
                </a:solidFill>
              </a:rPr>
              <a:t>10. Conclure : </a:t>
            </a:r>
            <a:r>
              <a:rPr lang="fr-CA" sz="3200" dirty="0" smtClean="0">
                <a:solidFill>
                  <a:srgbClr val="0B5394"/>
                </a:solidFill>
              </a:rPr>
              <a:t>recueil, </a:t>
            </a:r>
            <a:r>
              <a:rPr lang="fr-CA" sz="3200" dirty="0">
                <a:solidFill>
                  <a:srgbClr val="0B5394"/>
                </a:solidFill>
              </a:rPr>
              <a:t>prochaines étapes, bilan.</a:t>
            </a:r>
          </a:p>
          <a:p>
            <a:pPr marL="0" lvl="0" indent="0" algn="l" rtl="0">
              <a:lnSpc>
                <a:spcPct val="115000"/>
              </a:lnSpc>
              <a:spcBef>
                <a:spcPts val="0"/>
              </a:spcBef>
              <a:spcAft>
                <a:spcPts val="0"/>
              </a:spcAft>
              <a:buNone/>
            </a:pPr>
            <a:endParaRPr sz="2400" dirty="0">
              <a:solidFill>
                <a:srgbClr val="0B5394"/>
              </a:solidFill>
            </a:endParaRPr>
          </a:p>
          <a:p>
            <a:pPr marL="0" lvl="0" indent="0" algn="l" rtl="0">
              <a:lnSpc>
                <a:spcPct val="115000"/>
              </a:lnSpc>
              <a:spcBef>
                <a:spcPts val="0"/>
              </a:spcBef>
              <a:spcAft>
                <a:spcPts val="0"/>
              </a:spcAft>
              <a:buNone/>
            </a:pPr>
            <a:endParaRPr sz="2400" dirty="0">
              <a:solidFill>
                <a:srgbClr val="0B5394"/>
              </a:solidFill>
            </a:endParaRPr>
          </a:p>
          <a:p>
            <a:pPr marL="0" lvl="0" indent="0" algn="l" rtl="0">
              <a:lnSpc>
                <a:spcPct val="115000"/>
              </a:lnSpc>
              <a:spcBef>
                <a:spcPts val="0"/>
              </a:spcBef>
              <a:spcAft>
                <a:spcPts val="0"/>
              </a:spcAft>
              <a:buNone/>
            </a:pPr>
            <a:endParaRPr sz="2400" dirty="0">
              <a:solidFill>
                <a:srgbClr val="0B539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p:nvPr>
            <p:custDataLst>
              <p:tags r:id="rId1"/>
            </p:custDataLst>
          </p:nvPr>
        </p:nvSpPr>
        <p:spPr>
          <a:xfrm>
            <a:off x="491850" y="2263600"/>
            <a:ext cx="11208300" cy="40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3600" dirty="0">
                <a:solidFill>
                  <a:srgbClr val="0B5394"/>
                </a:solidFill>
                <a:latin typeface="Calibri"/>
                <a:ea typeface="Calibri"/>
                <a:cs typeface="Calibri"/>
                <a:sym typeface="Calibri"/>
              </a:rPr>
              <a:t>« </a:t>
            </a:r>
            <a:r>
              <a:rPr lang="fr-CA" sz="3600" i="1" dirty="0">
                <a:solidFill>
                  <a:srgbClr val="0B5394"/>
                </a:solidFill>
                <a:latin typeface="Calibri"/>
                <a:ea typeface="Calibri"/>
                <a:cs typeface="Calibri"/>
                <a:sym typeface="Calibri"/>
              </a:rPr>
              <a:t>De simples changements dans nos modes d’interaction habituels permettent à chacun d’être inclus, </a:t>
            </a:r>
            <a:r>
              <a:rPr lang="fr-CA" sz="3600" i="1" dirty="0" smtClean="0">
                <a:solidFill>
                  <a:srgbClr val="0B5394"/>
                </a:solidFill>
                <a:latin typeface="Calibri"/>
                <a:ea typeface="Calibri"/>
                <a:cs typeface="Calibri"/>
                <a:sym typeface="Calibri"/>
              </a:rPr>
              <a:t>mobilisé </a:t>
            </a:r>
            <a:r>
              <a:rPr lang="fr-CA" sz="3600" i="1" dirty="0">
                <a:solidFill>
                  <a:srgbClr val="0B5394"/>
                </a:solidFill>
                <a:latin typeface="Calibri"/>
                <a:ea typeface="Calibri"/>
                <a:cs typeface="Calibri"/>
                <a:sym typeface="Calibri"/>
              </a:rPr>
              <a:t>et libéré dans la résolution des problèmes, de stimuler l’innovation et d’obtenir des résultats extraordinaires. »</a:t>
            </a:r>
          </a:p>
          <a:p>
            <a:pPr marL="0" lvl="0" indent="0" algn="r" rtl="0">
              <a:spcBef>
                <a:spcPts val="0"/>
              </a:spcBef>
              <a:spcAft>
                <a:spcPts val="0"/>
              </a:spcAft>
              <a:buNone/>
            </a:pPr>
            <a:endParaRPr sz="3600" b="1" dirty="0">
              <a:solidFill>
                <a:srgbClr val="0B5394"/>
              </a:solidFill>
              <a:latin typeface="Calibri"/>
              <a:ea typeface="Calibri"/>
              <a:cs typeface="Calibri"/>
              <a:sym typeface="Calibri"/>
            </a:endParaRPr>
          </a:p>
          <a:p>
            <a:pPr marL="0" lvl="0" indent="0" algn="r" rtl="0">
              <a:spcBef>
                <a:spcPts val="0"/>
              </a:spcBef>
              <a:spcAft>
                <a:spcPts val="0"/>
              </a:spcAft>
              <a:buNone/>
            </a:pPr>
            <a:r>
              <a:rPr lang="fr-CA" sz="3000" dirty="0">
                <a:solidFill>
                  <a:srgbClr val="0B5394"/>
                </a:solidFill>
                <a:latin typeface="Calibri"/>
                <a:ea typeface="Calibri"/>
                <a:cs typeface="Calibri"/>
                <a:sym typeface="Calibri"/>
              </a:rPr>
              <a:t>Henri </a:t>
            </a:r>
            <a:r>
              <a:rPr lang="fr-CA" sz="3000" dirty="0" err="1">
                <a:solidFill>
                  <a:srgbClr val="0B5394"/>
                </a:solidFill>
                <a:latin typeface="Calibri"/>
                <a:ea typeface="Calibri"/>
                <a:cs typeface="Calibri"/>
                <a:sym typeface="Calibri"/>
              </a:rPr>
              <a:t>Lipmanowicz</a:t>
            </a:r>
            <a:r>
              <a:rPr lang="fr-CA" sz="3000" dirty="0">
                <a:solidFill>
                  <a:srgbClr val="0B5394"/>
                </a:solidFill>
                <a:latin typeface="Calibri"/>
                <a:ea typeface="Calibri"/>
                <a:cs typeface="Calibri"/>
                <a:sym typeface="Calibri"/>
              </a:rPr>
              <a:t> et Keith </a:t>
            </a:r>
            <a:r>
              <a:rPr lang="fr-CA" sz="3000" dirty="0" err="1">
                <a:solidFill>
                  <a:srgbClr val="0B5394"/>
                </a:solidFill>
                <a:latin typeface="Calibri"/>
                <a:ea typeface="Calibri"/>
                <a:cs typeface="Calibri"/>
                <a:sym typeface="Calibri"/>
              </a:rPr>
              <a:t>McCandless</a:t>
            </a:r>
            <a:r>
              <a:rPr lang="fr-CA" sz="3000" dirty="0">
                <a:solidFill>
                  <a:srgbClr val="0B5394"/>
                </a:solidFill>
                <a:latin typeface="Calibri"/>
                <a:ea typeface="Calibri"/>
                <a:cs typeface="Calibri"/>
                <a:sym typeface="Calibri"/>
              </a:rPr>
              <a:t>, </a:t>
            </a:r>
          </a:p>
          <a:p>
            <a:pPr marL="0" lvl="0" indent="0" algn="r" rtl="0">
              <a:spcBef>
                <a:spcPts val="0"/>
              </a:spcBef>
              <a:spcAft>
                <a:spcPts val="0"/>
              </a:spcAft>
              <a:buNone/>
            </a:pPr>
            <a:r>
              <a:rPr lang="fr-CA" sz="3000" u="sng" dirty="0">
                <a:solidFill>
                  <a:srgbClr val="0000FF"/>
                </a:solidFill>
                <a:latin typeface="Calibri"/>
                <a:ea typeface="Calibri"/>
                <a:cs typeface="Calibri"/>
                <a:sym typeface="Calibri"/>
                <a:hlinkClick r:id="rId5"/>
              </a:rPr>
              <a:t>Structures libératrices</a:t>
            </a:r>
          </a:p>
        </p:txBody>
      </p:sp>
      <p:sp>
        <p:nvSpPr>
          <p:cNvPr id="122" name="Google Shape;122;p23"/>
          <p:cNvSpPr txBox="1">
            <a:spLocks noGrp="1"/>
          </p:cNvSpPr>
          <p:nvPr>
            <p:ph type="title"/>
            <p:custDataLst>
              <p:tags r:id="rId2"/>
            </p:custDataLst>
          </p:nvPr>
        </p:nvSpPr>
        <p:spPr>
          <a:xfrm>
            <a:off x="334500" y="429500"/>
            <a:ext cx="11523000" cy="164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5400" b="1" dirty="0">
                <a:solidFill>
                  <a:srgbClr val="0B5394"/>
                </a:solidFill>
              </a:rPr>
              <a:t>Aider les groupes à travailler au mieux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p:nvPr>
            <p:custDataLst>
              <p:tags r:id="rId1"/>
            </p:custDataLst>
          </p:nvPr>
        </p:nvSpPr>
        <p:spPr>
          <a:xfrm>
            <a:off x="-12750" y="1916550"/>
            <a:ext cx="12217500" cy="39552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txBox="1">
            <a:spLocks noGrp="1"/>
          </p:cNvSpPr>
          <p:nvPr>
            <p:ph type="title"/>
            <p:custDataLst>
              <p:tags r:id="rId2"/>
            </p:custDataLst>
          </p:nvPr>
        </p:nvSpPr>
        <p:spPr>
          <a:xfrm>
            <a:off x="213550" y="217104"/>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1" dirty="0">
                <a:solidFill>
                  <a:srgbClr val="0B5394"/>
                </a:solidFill>
              </a:rPr>
              <a:t>Les valeurs participatives...</a:t>
            </a:r>
          </a:p>
          <a:p>
            <a:pPr marL="0" lvl="0" indent="0" algn="l" rtl="0">
              <a:spcBef>
                <a:spcPts val="0"/>
              </a:spcBef>
              <a:spcAft>
                <a:spcPts val="0"/>
              </a:spcAft>
              <a:buNone/>
            </a:pPr>
            <a:r>
              <a:rPr lang="fr-CA" b="1" dirty="0">
                <a:solidFill>
                  <a:srgbClr val="0B5394"/>
                </a:solidFill>
              </a:rPr>
              <a:t>... renforcent les solutions inclusives</a:t>
            </a:r>
          </a:p>
        </p:txBody>
      </p:sp>
      <p:sp>
        <p:nvSpPr>
          <p:cNvPr id="130" name="Google Shape;130;p24"/>
          <p:cNvSpPr txBox="1"/>
          <p:nvPr>
            <p:custDataLst>
              <p:tags r:id="rId3"/>
            </p:custDataLst>
          </p:nvPr>
        </p:nvSpPr>
        <p:spPr>
          <a:xfrm>
            <a:off x="194713" y="4514525"/>
            <a:ext cx="26340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3200">
                <a:solidFill>
                  <a:srgbClr val="FFFFFF"/>
                </a:solidFill>
                <a:latin typeface="Calibri"/>
                <a:ea typeface="Calibri"/>
                <a:cs typeface="Calibri"/>
                <a:sym typeface="Calibri"/>
              </a:rPr>
              <a:t>Pleine participation</a:t>
            </a:r>
          </a:p>
        </p:txBody>
      </p:sp>
      <p:sp>
        <p:nvSpPr>
          <p:cNvPr id="131" name="Google Shape;131;p24"/>
          <p:cNvSpPr txBox="1"/>
          <p:nvPr>
            <p:custDataLst>
              <p:tags r:id="rId4"/>
            </p:custDataLst>
          </p:nvPr>
        </p:nvSpPr>
        <p:spPr>
          <a:xfrm>
            <a:off x="3032304" y="4514525"/>
            <a:ext cx="30150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3200">
                <a:solidFill>
                  <a:srgbClr val="FFFFFF"/>
                </a:solidFill>
                <a:latin typeface="Calibri"/>
                <a:ea typeface="Calibri"/>
                <a:cs typeface="Calibri"/>
                <a:sym typeface="Calibri"/>
              </a:rPr>
              <a:t>Compréhension mutuelle</a:t>
            </a:r>
          </a:p>
        </p:txBody>
      </p:sp>
      <p:sp>
        <p:nvSpPr>
          <p:cNvPr id="132" name="Google Shape;132;p24"/>
          <p:cNvSpPr txBox="1"/>
          <p:nvPr>
            <p:custDataLst>
              <p:tags r:id="rId5"/>
            </p:custDataLst>
          </p:nvPr>
        </p:nvSpPr>
        <p:spPr>
          <a:xfrm>
            <a:off x="6250896" y="4514525"/>
            <a:ext cx="26340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3200" dirty="0">
                <a:solidFill>
                  <a:srgbClr val="FFFFFF"/>
                </a:solidFill>
                <a:latin typeface="Calibri"/>
                <a:ea typeface="Calibri"/>
                <a:cs typeface="Calibri"/>
                <a:sym typeface="Calibri"/>
              </a:rPr>
              <a:t>Solutions inclusives</a:t>
            </a:r>
          </a:p>
        </p:txBody>
      </p:sp>
      <p:sp>
        <p:nvSpPr>
          <p:cNvPr id="133" name="Google Shape;133;p24"/>
          <p:cNvSpPr txBox="1"/>
          <p:nvPr>
            <p:custDataLst>
              <p:tags r:id="rId6"/>
            </p:custDataLst>
          </p:nvPr>
        </p:nvSpPr>
        <p:spPr>
          <a:xfrm>
            <a:off x="9088488" y="4514525"/>
            <a:ext cx="29088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3200" dirty="0">
                <a:solidFill>
                  <a:srgbClr val="FFFFFF"/>
                </a:solidFill>
                <a:latin typeface="Calibri"/>
                <a:ea typeface="Calibri"/>
                <a:cs typeface="Calibri"/>
                <a:sym typeface="Calibri"/>
              </a:rPr>
              <a:t>Responsabilité partagée</a:t>
            </a:r>
          </a:p>
        </p:txBody>
      </p:sp>
      <p:grpSp>
        <p:nvGrpSpPr>
          <p:cNvPr id="134" name="Google Shape;134;p24"/>
          <p:cNvGrpSpPr/>
          <p:nvPr>
            <p:custDataLst>
              <p:tags r:id="rId7"/>
            </p:custDataLst>
          </p:nvPr>
        </p:nvGrpSpPr>
        <p:grpSpPr>
          <a:xfrm>
            <a:off x="3098913" y="2124050"/>
            <a:ext cx="3000000" cy="2262374"/>
            <a:chOff x="3098925" y="2012000"/>
            <a:chExt cx="3000000" cy="2262374"/>
          </a:xfrm>
        </p:grpSpPr>
        <p:pic>
          <p:nvPicPr>
            <p:cNvPr id="135" name="Google Shape;135;p24"/>
            <p:cNvPicPr preferRelativeResize="0"/>
            <p:nvPr/>
          </p:nvPicPr>
          <p:blipFill rotWithShape="1">
            <a:blip r:embed="rId13">
              <a:alphaModFix/>
            </a:blip>
            <a:srcRect l="17602" r="4715" b="9379"/>
            <a:stretch/>
          </p:blipFill>
          <p:spPr>
            <a:xfrm>
              <a:off x="3190113" y="2012000"/>
              <a:ext cx="2908800" cy="2262374"/>
            </a:xfrm>
            <a:prstGeom prst="rect">
              <a:avLst/>
            </a:prstGeom>
            <a:noFill/>
            <a:ln>
              <a:noFill/>
            </a:ln>
          </p:spPr>
        </p:pic>
        <p:sp>
          <p:nvSpPr>
            <p:cNvPr id="136" name="Google Shape;136;p24"/>
            <p:cNvSpPr txBox="1"/>
            <p:nvPr/>
          </p:nvSpPr>
          <p:spPr>
            <a:xfrm>
              <a:off x="3098925" y="4066625"/>
              <a:ext cx="3000000" cy="20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CA" sz="900" dirty="0">
                  <a:solidFill>
                    <a:srgbClr val="FFFFFF"/>
                  </a:solidFill>
                  <a:latin typeface="Calibri"/>
                  <a:ea typeface="Calibri"/>
                  <a:cs typeface="Calibri"/>
                  <a:sym typeface="Calibri"/>
                </a:rPr>
                <a:t>Ph</a:t>
              </a:r>
            </a:p>
          </p:txBody>
        </p:sp>
      </p:grpSp>
      <p:grpSp>
        <p:nvGrpSpPr>
          <p:cNvPr id="137" name="Google Shape;137;p24"/>
          <p:cNvGrpSpPr/>
          <p:nvPr>
            <p:custDataLst>
              <p:tags r:id="rId8"/>
            </p:custDataLst>
          </p:nvPr>
        </p:nvGrpSpPr>
        <p:grpSpPr>
          <a:xfrm>
            <a:off x="213550" y="2131000"/>
            <a:ext cx="2757575" cy="2255425"/>
            <a:chOff x="274725" y="3136550"/>
            <a:chExt cx="2757575" cy="2255425"/>
          </a:xfrm>
        </p:grpSpPr>
        <p:pic>
          <p:nvPicPr>
            <p:cNvPr id="138" name="Google Shape;138;p24"/>
            <p:cNvPicPr preferRelativeResize="0"/>
            <p:nvPr/>
          </p:nvPicPr>
          <p:blipFill rotWithShape="1">
            <a:blip r:embed="rId14">
              <a:alphaModFix/>
            </a:blip>
            <a:srcRect l="8992" r="13889"/>
            <a:stretch/>
          </p:blipFill>
          <p:spPr>
            <a:xfrm>
              <a:off x="274725" y="3136550"/>
              <a:ext cx="2634000" cy="2248479"/>
            </a:xfrm>
            <a:prstGeom prst="rect">
              <a:avLst/>
            </a:prstGeom>
            <a:noFill/>
            <a:ln>
              <a:noFill/>
            </a:ln>
          </p:spPr>
        </p:pic>
        <p:sp>
          <p:nvSpPr>
            <p:cNvPr id="139" name="Google Shape;139;p24"/>
            <p:cNvSpPr txBox="1"/>
            <p:nvPr/>
          </p:nvSpPr>
          <p:spPr>
            <a:xfrm>
              <a:off x="763100" y="5188875"/>
              <a:ext cx="2269200" cy="20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900">
                <a:solidFill>
                  <a:srgbClr val="FFFFFF"/>
                </a:solidFill>
                <a:latin typeface="Calibri"/>
                <a:ea typeface="Calibri"/>
                <a:cs typeface="Calibri"/>
                <a:sym typeface="Calibri"/>
              </a:endParaRPr>
            </a:p>
          </p:txBody>
        </p:sp>
      </p:grpSp>
      <p:pic>
        <p:nvPicPr>
          <p:cNvPr id="140" name="Google Shape;140;p24"/>
          <p:cNvPicPr preferRelativeResize="0"/>
          <p:nvPr>
            <p:custDataLst>
              <p:tags r:id="rId9"/>
            </p:custDataLst>
          </p:nvPr>
        </p:nvPicPr>
        <p:blipFill>
          <a:blip r:embed="rId15">
            <a:alphaModFix/>
          </a:blip>
          <a:stretch>
            <a:fillRect/>
          </a:stretch>
        </p:blipFill>
        <p:spPr>
          <a:xfrm>
            <a:off x="9170850" y="2113675"/>
            <a:ext cx="2807578" cy="2273845"/>
          </a:xfrm>
          <a:prstGeom prst="rect">
            <a:avLst/>
          </a:prstGeom>
          <a:noFill/>
          <a:ln>
            <a:noFill/>
          </a:ln>
        </p:spPr>
      </p:pic>
      <p:pic>
        <p:nvPicPr>
          <p:cNvPr id="141" name="Google Shape;141;p24"/>
          <p:cNvPicPr preferRelativeResize="0"/>
          <p:nvPr>
            <p:custDataLst>
              <p:tags r:id="rId10"/>
            </p:custDataLst>
          </p:nvPr>
        </p:nvPicPr>
        <p:blipFill rotWithShape="1">
          <a:blip r:embed="rId16">
            <a:alphaModFix/>
          </a:blip>
          <a:srcRect r="22384"/>
          <a:stretch/>
        </p:blipFill>
        <p:spPr>
          <a:xfrm>
            <a:off x="6317888" y="2127538"/>
            <a:ext cx="2634000" cy="226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p:nvPr>
            <p:custDataLst>
              <p:tags r:id="rId1"/>
            </p:custDataLst>
          </p:nvPr>
        </p:nvSpPr>
        <p:spPr>
          <a:xfrm>
            <a:off x="0" y="1792900"/>
            <a:ext cx="12192000" cy="2879100"/>
          </a:xfrm>
          <a:prstGeom prst="rect">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txBox="1">
            <a:spLocks noGrp="1"/>
          </p:cNvSpPr>
          <p:nvPr>
            <p:ph type="title"/>
            <p:custDataLst>
              <p:tags r:id="rId2"/>
            </p:custDataLst>
          </p:nvPr>
        </p:nvSpPr>
        <p:spPr>
          <a:xfrm>
            <a:off x="177576" y="325350"/>
            <a:ext cx="12014424"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4800" b="1" dirty="0">
                <a:solidFill>
                  <a:srgbClr val="0B5394"/>
                </a:solidFill>
              </a:rPr>
              <a:t>Toutes les réunions partagent cinq éléments communs</a:t>
            </a:r>
          </a:p>
        </p:txBody>
      </p:sp>
      <p:sp>
        <p:nvSpPr>
          <p:cNvPr id="149" name="Google Shape;149;p25"/>
          <p:cNvSpPr txBox="1"/>
          <p:nvPr>
            <p:custDataLst>
              <p:tags r:id="rId3"/>
            </p:custDataLst>
          </p:nvPr>
        </p:nvSpPr>
        <p:spPr>
          <a:xfrm>
            <a:off x="311313" y="4857025"/>
            <a:ext cx="1831200"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800" b="1">
                <a:solidFill>
                  <a:srgbClr val="0B5394"/>
                </a:solidFill>
                <a:latin typeface="Calibri"/>
                <a:ea typeface="Calibri"/>
                <a:cs typeface="Calibri"/>
                <a:sym typeface="Calibri"/>
              </a:rPr>
              <a:t>Invitation</a:t>
            </a:r>
          </a:p>
        </p:txBody>
      </p:sp>
      <p:sp>
        <p:nvSpPr>
          <p:cNvPr id="150" name="Google Shape;150;p25"/>
          <p:cNvSpPr txBox="1"/>
          <p:nvPr>
            <p:custDataLst>
              <p:tags r:id="rId4"/>
            </p:custDataLst>
          </p:nvPr>
        </p:nvSpPr>
        <p:spPr>
          <a:xfrm>
            <a:off x="2404531" y="4857025"/>
            <a:ext cx="18312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800" b="1">
                <a:solidFill>
                  <a:srgbClr val="0B5394"/>
                </a:solidFill>
                <a:latin typeface="Calibri"/>
                <a:ea typeface="Calibri"/>
                <a:cs typeface="Calibri"/>
                <a:sym typeface="Calibri"/>
              </a:rPr>
              <a:t>Espace</a:t>
            </a:r>
          </a:p>
        </p:txBody>
      </p:sp>
      <p:sp>
        <p:nvSpPr>
          <p:cNvPr id="151" name="Google Shape;151;p25"/>
          <p:cNvSpPr txBox="1"/>
          <p:nvPr>
            <p:custDataLst>
              <p:tags r:id="rId5"/>
            </p:custDataLst>
          </p:nvPr>
        </p:nvSpPr>
        <p:spPr>
          <a:xfrm>
            <a:off x="7177769" y="4813850"/>
            <a:ext cx="24180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800" b="1" dirty="0">
                <a:solidFill>
                  <a:srgbClr val="0B5394"/>
                </a:solidFill>
                <a:latin typeface="Calibri"/>
                <a:ea typeface="Calibri"/>
                <a:cs typeface="Calibri"/>
                <a:sym typeface="Calibri"/>
              </a:rPr>
              <a:t>Configuration </a:t>
            </a:r>
            <a:r>
              <a:rPr lang="fr-CA" sz="2800" b="1" dirty="0" smtClean="0">
                <a:solidFill>
                  <a:srgbClr val="0B5394"/>
                </a:solidFill>
                <a:latin typeface="Calibri"/>
                <a:ea typeface="Calibri"/>
                <a:cs typeface="Calibri"/>
                <a:sym typeface="Calibri"/>
              </a:rPr>
              <a:t>du groupe</a:t>
            </a:r>
            <a:endParaRPr lang="fr-CA" sz="2800" b="1" dirty="0">
              <a:solidFill>
                <a:srgbClr val="0B5394"/>
              </a:solidFill>
              <a:latin typeface="Calibri"/>
              <a:ea typeface="Calibri"/>
              <a:cs typeface="Calibri"/>
              <a:sym typeface="Calibri"/>
            </a:endParaRPr>
          </a:p>
        </p:txBody>
      </p:sp>
      <p:sp>
        <p:nvSpPr>
          <p:cNvPr id="152" name="Google Shape;152;p25"/>
          <p:cNvSpPr txBox="1"/>
          <p:nvPr>
            <p:custDataLst>
              <p:tags r:id="rId6"/>
            </p:custDataLst>
          </p:nvPr>
        </p:nvSpPr>
        <p:spPr>
          <a:xfrm>
            <a:off x="4497750" y="4813850"/>
            <a:ext cx="24180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800" b="1">
                <a:solidFill>
                  <a:srgbClr val="0B5394"/>
                </a:solidFill>
                <a:latin typeface="Calibri"/>
                <a:ea typeface="Calibri"/>
                <a:cs typeface="Calibri"/>
                <a:sym typeface="Calibri"/>
              </a:rPr>
              <a:t>Qui parle/écoute</a:t>
            </a:r>
          </a:p>
        </p:txBody>
      </p:sp>
      <p:sp>
        <p:nvSpPr>
          <p:cNvPr id="153" name="Google Shape;153;p25"/>
          <p:cNvSpPr txBox="1"/>
          <p:nvPr>
            <p:custDataLst>
              <p:tags r:id="rId7"/>
            </p:custDataLst>
          </p:nvPr>
        </p:nvSpPr>
        <p:spPr>
          <a:xfrm>
            <a:off x="9697800" y="4857025"/>
            <a:ext cx="24180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800" b="1" dirty="0">
                <a:solidFill>
                  <a:srgbClr val="0B5394"/>
                </a:solidFill>
                <a:latin typeface="Calibri"/>
                <a:ea typeface="Calibri"/>
                <a:cs typeface="Calibri"/>
                <a:sym typeface="Calibri"/>
              </a:rPr>
              <a:t>Séquencement et temps</a:t>
            </a:r>
          </a:p>
        </p:txBody>
      </p:sp>
      <p:pic>
        <p:nvPicPr>
          <p:cNvPr id="154" name="Google Shape;154;p25"/>
          <p:cNvPicPr preferRelativeResize="0"/>
          <p:nvPr>
            <p:custDataLst>
              <p:tags r:id="rId8"/>
            </p:custDataLst>
          </p:nvPr>
        </p:nvPicPr>
        <p:blipFill>
          <a:blip r:embed="rId22">
            <a:alphaModFix/>
          </a:blip>
          <a:stretch>
            <a:fillRect/>
          </a:stretch>
        </p:blipFill>
        <p:spPr>
          <a:xfrm>
            <a:off x="177576" y="2204700"/>
            <a:ext cx="1964950" cy="1964950"/>
          </a:xfrm>
          <a:prstGeom prst="rect">
            <a:avLst/>
          </a:prstGeom>
          <a:noFill/>
          <a:ln>
            <a:noFill/>
          </a:ln>
        </p:spPr>
      </p:pic>
      <p:pic>
        <p:nvPicPr>
          <p:cNvPr id="155" name="Google Shape;155;p25"/>
          <p:cNvPicPr preferRelativeResize="0"/>
          <p:nvPr>
            <p:custDataLst>
              <p:tags r:id="rId9"/>
            </p:custDataLst>
          </p:nvPr>
        </p:nvPicPr>
        <p:blipFill>
          <a:blip r:embed="rId23">
            <a:alphaModFix/>
          </a:blip>
          <a:stretch>
            <a:fillRect/>
          </a:stretch>
        </p:blipFill>
        <p:spPr>
          <a:xfrm>
            <a:off x="10193727" y="3311668"/>
            <a:ext cx="1218925" cy="1218982"/>
          </a:xfrm>
          <a:prstGeom prst="rect">
            <a:avLst/>
          </a:prstGeom>
          <a:noFill/>
          <a:ln>
            <a:noFill/>
          </a:ln>
        </p:spPr>
      </p:pic>
      <p:pic>
        <p:nvPicPr>
          <p:cNvPr id="156" name="Google Shape;156;p25"/>
          <p:cNvPicPr preferRelativeResize="0"/>
          <p:nvPr>
            <p:custDataLst>
              <p:tags r:id="rId10"/>
            </p:custDataLst>
          </p:nvPr>
        </p:nvPicPr>
        <p:blipFill>
          <a:blip r:embed="rId24">
            <a:alphaModFix/>
          </a:blip>
          <a:stretch>
            <a:fillRect/>
          </a:stretch>
        </p:blipFill>
        <p:spPr>
          <a:xfrm>
            <a:off x="10120285" y="1913288"/>
            <a:ext cx="1218925" cy="1218925"/>
          </a:xfrm>
          <a:prstGeom prst="rect">
            <a:avLst/>
          </a:prstGeom>
          <a:noFill/>
          <a:ln>
            <a:noFill/>
          </a:ln>
        </p:spPr>
      </p:pic>
      <p:pic>
        <p:nvPicPr>
          <p:cNvPr id="157" name="Google Shape;157;p25"/>
          <p:cNvPicPr preferRelativeResize="0"/>
          <p:nvPr>
            <p:custDataLst>
              <p:tags r:id="rId11"/>
            </p:custDataLst>
          </p:nvPr>
        </p:nvPicPr>
        <p:blipFill>
          <a:blip r:embed="rId25">
            <a:alphaModFix/>
          </a:blip>
          <a:stretch>
            <a:fillRect/>
          </a:stretch>
        </p:blipFill>
        <p:spPr>
          <a:xfrm>
            <a:off x="2487663" y="2476900"/>
            <a:ext cx="1831200" cy="1831200"/>
          </a:xfrm>
          <a:prstGeom prst="rect">
            <a:avLst/>
          </a:prstGeom>
          <a:noFill/>
          <a:ln>
            <a:noFill/>
          </a:ln>
        </p:spPr>
      </p:pic>
      <p:pic>
        <p:nvPicPr>
          <p:cNvPr id="158" name="Google Shape;158;p25"/>
          <p:cNvPicPr preferRelativeResize="0"/>
          <p:nvPr>
            <p:custDataLst>
              <p:tags r:id="rId12"/>
            </p:custDataLst>
          </p:nvPr>
        </p:nvPicPr>
        <p:blipFill>
          <a:blip r:embed="rId26">
            <a:alphaModFix/>
          </a:blip>
          <a:stretch>
            <a:fillRect/>
          </a:stretch>
        </p:blipFill>
        <p:spPr>
          <a:xfrm>
            <a:off x="4981950" y="2149238"/>
            <a:ext cx="1449600" cy="1449600"/>
          </a:xfrm>
          <a:prstGeom prst="rect">
            <a:avLst/>
          </a:prstGeom>
          <a:noFill/>
          <a:ln>
            <a:noFill/>
          </a:ln>
        </p:spPr>
      </p:pic>
      <p:pic>
        <p:nvPicPr>
          <p:cNvPr id="159" name="Google Shape;159;p25"/>
          <p:cNvPicPr preferRelativeResize="0"/>
          <p:nvPr>
            <p:custDataLst>
              <p:tags r:id="rId13"/>
            </p:custDataLst>
          </p:nvPr>
        </p:nvPicPr>
        <p:blipFill>
          <a:blip r:embed="rId27">
            <a:alphaModFix/>
          </a:blip>
          <a:stretch>
            <a:fillRect/>
          </a:stretch>
        </p:blipFill>
        <p:spPr>
          <a:xfrm>
            <a:off x="4664025" y="3573913"/>
            <a:ext cx="596401" cy="596401"/>
          </a:xfrm>
          <a:prstGeom prst="rect">
            <a:avLst/>
          </a:prstGeom>
          <a:noFill/>
          <a:ln>
            <a:noFill/>
          </a:ln>
        </p:spPr>
      </p:pic>
      <p:pic>
        <p:nvPicPr>
          <p:cNvPr id="160" name="Google Shape;160;p25"/>
          <p:cNvPicPr preferRelativeResize="0"/>
          <p:nvPr>
            <p:custDataLst>
              <p:tags r:id="rId14"/>
            </p:custDataLst>
          </p:nvPr>
        </p:nvPicPr>
        <p:blipFill>
          <a:blip r:embed="rId27">
            <a:alphaModFix/>
          </a:blip>
          <a:stretch>
            <a:fillRect/>
          </a:stretch>
        </p:blipFill>
        <p:spPr>
          <a:xfrm>
            <a:off x="5256288" y="3845975"/>
            <a:ext cx="596401" cy="596401"/>
          </a:xfrm>
          <a:prstGeom prst="rect">
            <a:avLst/>
          </a:prstGeom>
          <a:noFill/>
          <a:ln>
            <a:noFill/>
          </a:ln>
        </p:spPr>
      </p:pic>
      <p:pic>
        <p:nvPicPr>
          <p:cNvPr id="161" name="Google Shape;161;p25"/>
          <p:cNvPicPr preferRelativeResize="0"/>
          <p:nvPr>
            <p:custDataLst>
              <p:tags r:id="rId15"/>
            </p:custDataLst>
          </p:nvPr>
        </p:nvPicPr>
        <p:blipFill>
          <a:blip r:embed="rId27">
            <a:alphaModFix/>
          </a:blip>
          <a:stretch>
            <a:fillRect/>
          </a:stretch>
        </p:blipFill>
        <p:spPr>
          <a:xfrm>
            <a:off x="5869913" y="3586588"/>
            <a:ext cx="596401" cy="596401"/>
          </a:xfrm>
          <a:prstGeom prst="rect">
            <a:avLst/>
          </a:prstGeom>
          <a:noFill/>
          <a:ln>
            <a:noFill/>
          </a:ln>
        </p:spPr>
      </p:pic>
      <p:pic>
        <p:nvPicPr>
          <p:cNvPr id="162" name="Google Shape;162;p25"/>
          <p:cNvPicPr preferRelativeResize="0"/>
          <p:nvPr>
            <p:custDataLst>
              <p:tags r:id="rId16"/>
            </p:custDataLst>
          </p:nvPr>
        </p:nvPicPr>
        <p:blipFill>
          <a:blip r:embed="rId28">
            <a:alphaModFix/>
          </a:blip>
          <a:stretch>
            <a:fillRect/>
          </a:stretch>
        </p:blipFill>
        <p:spPr>
          <a:xfrm>
            <a:off x="7439050" y="2426275"/>
            <a:ext cx="895525" cy="895525"/>
          </a:xfrm>
          <a:prstGeom prst="rect">
            <a:avLst/>
          </a:prstGeom>
          <a:noFill/>
          <a:ln>
            <a:noFill/>
          </a:ln>
        </p:spPr>
      </p:pic>
      <p:pic>
        <p:nvPicPr>
          <p:cNvPr id="163" name="Google Shape;163;p25"/>
          <p:cNvPicPr preferRelativeResize="0"/>
          <p:nvPr>
            <p:custDataLst>
              <p:tags r:id="rId17"/>
            </p:custDataLst>
          </p:nvPr>
        </p:nvPicPr>
        <p:blipFill>
          <a:blip r:embed="rId28">
            <a:alphaModFix/>
          </a:blip>
          <a:stretch>
            <a:fillRect/>
          </a:stretch>
        </p:blipFill>
        <p:spPr>
          <a:xfrm>
            <a:off x="8317575" y="2575838"/>
            <a:ext cx="895525" cy="895525"/>
          </a:xfrm>
          <a:prstGeom prst="rect">
            <a:avLst/>
          </a:prstGeom>
          <a:noFill/>
          <a:ln>
            <a:noFill/>
          </a:ln>
        </p:spPr>
      </p:pic>
      <p:pic>
        <p:nvPicPr>
          <p:cNvPr id="164" name="Google Shape;164;p25"/>
          <p:cNvPicPr preferRelativeResize="0"/>
          <p:nvPr>
            <p:custDataLst>
              <p:tags r:id="rId18"/>
            </p:custDataLst>
          </p:nvPr>
        </p:nvPicPr>
        <p:blipFill>
          <a:blip r:embed="rId28">
            <a:alphaModFix/>
          </a:blip>
          <a:stretch>
            <a:fillRect/>
          </a:stretch>
        </p:blipFill>
        <p:spPr>
          <a:xfrm>
            <a:off x="8317575" y="3546838"/>
            <a:ext cx="895525" cy="895525"/>
          </a:xfrm>
          <a:prstGeom prst="rect">
            <a:avLst/>
          </a:prstGeom>
          <a:noFill/>
          <a:ln>
            <a:noFill/>
          </a:ln>
        </p:spPr>
      </p:pic>
      <p:pic>
        <p:nvPicPr>
          <p:cNvPr id="165" name="Google Shape;165;p25"/>
          <p:cNvPicPr preferRelativeResize="0"/>
          <p:nvPr>
            <p:custDataLst>
              <p:tags r:id="rId19"/>
            </p:custDataLst>
          </p:nvPr>
        </p:nvPicPr>
        <p:blipFill>
          <a:blip r:embed="rId28">
            <a:alphaModFix/>
          </a:blip>
          <a:stretch>
            <a:fillRect/>
          </a:stretch>
        </p:blipFill>
        <p:spPr>
          <a:xfrm>
            <a:off x="7439050" y="3424338"/>
            <a:ext cx="895525" cy="895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custDataLst>
              <p:tags r:id="rId1"/>
            </p:custDataLst>
          </p:nvPr>
        </p:nvSpPr>
        <p:spPr>
          <a:xfrm>
            <a:off x="6068300" y="75"/>
            <a:ext cx="6121500" cy="6858000"/>
          </a:xfrm>
          <a:prstGeom prst="rect">
            <a:avLst/>
          </a:pr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txBox="1">
            <a:spLocks noGrp="1"/>
          </p:cNvSpPr>
          <p:nvPr>
            <p:ph type="title"/>
            <p:custDataLst>
              <p:tags r:id="rId2"/>
            </p:custDataLst>
          </p:nvPr>
        </p:nvSpPr>
        <p:spPr>
          <a:xfrm>
            <a:off x="244200" y="365125"/>
            <a:ext cx="5560800" cy="570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CA" sz="6000" b="1" dirty="0">
                <a:solidFill>
                  <a:srgbClr val="0B5394"/>
                </a:solidFill>
              </a:rPr>
              <a:t>Le « virtuel » est simplement un autre espace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custDataLst>
              <p:tags r:id="rId1"/>
            </p:custDataLst>
          </p:nvPr>
        </p:nvSpPr>
        <p:spPr>
          <a:xfrm>
            <a:off x="424275" y="385475"/>
            <a:ext cx="114165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4000" b="1" dirty="0">
                <a:solidFill>
                  <a:srgbClr val="0B5394"/>
                </a:solidFill>
              </a:rPr>
              <a:t>Préparer avec intention... </a:t>
            </a:r>
          </a:p>
          <a:p>
            <a:pPr marL="0" lvl="0" indent="0" algn="l" rtl="0">
              <a:spcBef>
                <a:spcPts val="0"/>
              </a:spcBef>
              <a:spcAft>
                <a:spcPts val="0"/>
              </a:spcAft>
              <a:buNone/>
            </a:pPr>
            <a:r>
              <a:rPr lang="fr-CA" sz="4000" b="1" dirty="0">
                <a:solidFill>
                  <a:srgbClr val="0B5394"/>
                </a:solidFill>
              </a:rPr>
              <a:t>... augmente le rendement de l’investissement de chacun</a:t>
            </a:r>
          </a:p>
        </p:txBody>
      </p:sp>
      <p:sp>
        <p:nvSpPr>
          <p:cNvPr id="182" name="Google Shape;182;p27"/>
          <p:cNvSpPr txBox="1">
            <a:spLocks noGrp="1"/>
          </p:cNvSpPr>
          <p:nvPr>
            <p:ph type="body" idx="1"/>
            <p:custDataLst>
              <p:tags r:id="rId2"/>
            </p:custDataLst>
          </p:nvPr>
        </p:nvSpPr>
        <p:spPr>
          <a:xfrm>
            <a:off x="551025" y="2070200"/>
            <a:ext cx="10884600" cy="4377000"/>
          </a:xfrm>
          <a:prstGeom prst="rect">
            <a:avLst/>
          </a:prstGeom>
        </p:spPr>
        <p:txBody>
          <a:bodyPr spcFirstLastPara="1" wrap="square" lIns="91425" tIns="45700" rIns="91425" bIns="45700" anchor="t" anchorCtr="0">
            <a:noAutofit/>
          </a:bodyPr>
          <a:lstStyle/>
          <a:p>
            <a:pPr marL="914400" lvl="1" indent="-419100" algn="l" rtl="0">
              <a:lnSpc>
                <a:spcPct val="150000"/>
              </a:lnSpc>
              <a:spcBef>
                <a:spcPts val="0"/>
              </a:spcBef>
              <a:spcAft>
                <a:spcPts val="0"/>
              </a:spcAft>
              <a:buClr>
                <a:srgbClr val="0B5394"/>
              </a:buClr>
              <a:buSzPts val="3000"/>
              <a:buFont typeface="Calibri"/>
              <a:buChar char="❏"/>
            </a:pPr>
            <a:r>
              <a:rPr lang="fr-CA" sz="2600" dirty="0">
                <a:solidFill>
                  <a:srgbClr val="0B5394"/>
                </a:solidFill>
              </a:rPr>
              <a:t>Clarifier les besoins des participants </a:t>
            </a:r>
          </a:p>
          <a:p>
            <a:pPr marL="914400" lvl="1" indent="-419100" algn="l" rtl="0">
              <a:lnSpc>
                <a:spcPct val="150000"/>
              </a:lnSpc>
              <a:spcBef>
                <a:spcPts val="0"/>
              </a:spcBef>
              <a:spcAft>
                <a:spcPts val="0"/>
              </a:spcAft>
              <a:buClr>
                <a:srgbClr val="0B5394"/>
              </a:buClr>
              <a:buSzPts val="3000"/>
              <a:buFont typeface="Calibri"/>
              <a:buChar char="❏"/>
            </a:pPr>
            <a:r>
              <a:rPr lang="fr-CA" sz="2600" b="1" dirty="0">
                <a:solidFill>
                  <a:srgbClr val="0B5394"/>
                </a:solidFill>
              </a:rPr>
              <a:t>Déterminer les objectifs tangibles et intangibles à atteindre </a:t>
            </a:r>
          </a:p>
          <a:p>
            <a:pPr marL="914400" lvl="1" indent="-419100" algn="l" rtl="0">
              <a:lnSpc>
                <a:spcPct val="150000"/>
              </a:lnSpc>
              <a:spcBef>
                <a:spcPts val="0"/>
              </a:spcBef>
              <a:spcAft>
                <a:spcPts val="0"/>
              </a:spcAft>
              <a:buClr>
                <a:srgbClr val="0B5394"/>
              </a:buClr>
              <a:buSzPts val="3000"/>
              <a:buFont typeface="Calibri"/>
              <a:buChar char="❏"/>
            </a:pPr>
            <a:r>
              <a:rPr lang="fr-CA" sz="2600" b="1" dirty="0">
                <a:solidFill>
                  <a:srgbClr val="0B5394"/>
                </a:solidFill>
              </a:rPr>
              <a:t>Le VIRTUEL : Six rôles contribuent au succès des réunions virtuelles</a:t>
            </a:r>
          </a:p>
          <a:p>
            <a:pPr marL="914400" lvl="1" indent="-419100" algn="l" rtl="0">
              <a:lnSpc>
                <a:spcPct val="150000"/>
              </a:lnSpc>
              <a:spcBef>
                <a:spcPts val="0"/>
              </a:spcBef>
              <a:spcAft>
                <a:spcPts val="0"/>
              </a:spcAft>
              <a:buClr>
                <a:srgbClr val="0B5394"/>
              </a:buClr>
              <a:buSzPts val="3000"/>
              <a:buChar char="❏"/>
            </a:pPr>
            <a:r>
              <a:rPr lang="fr-CA" sz="2600" b="1" dirty="0">
                <a:solidFill>
                  <a:srgbClr val="0B5394"/>
                </a:solidFill>
              </a:rPr>
              <a:t>Le but guide le processus : Étapes du VIRTUEL</a:t>
            </a:r>
          </a:p>
          <a:p>
            <a:pPr marL="914400" lvl="1" indent="-419100" algn="l" rtl="0">
              <a:lnSpc>
                <a:spcPct val="150000"/>
              </a:lnSpc>
              <a:spcBef>
                <a:spcPts val="0"/>
              </a:spcBef>
              <a:spcAft>
                <a:spcPts val="0"/>
              </a:spcAft>
              <a:buClr>
                <a:srgbClr val="0B5394"/>
              </a:buClr>
              <a:buSzPts val="3000"/>
              <a:buFont typeface="Calibri"/>
              <a:buChar char="❏"/>
            </a:pPr>
            <a:r>
              <a:rPr lang="fr-CA" sz="2600" dirty="0">
                <a:solidFill>
                  <a:srgbClr val="0B5394"/>
                </a:solidFill>
              </a:rPr>
              <a:t>Essayer, puis essayer à nouveau</a:t>
            </a:r>
          </a:p>
          <a:p>
            <a:pPr marL="914400" lvl="1" indent="-419100" algn="l" rtl="0">
              <a:lnSpc>
                <a:spcPct val="150000"/>
              </a:lnSpc>
              <a:spcBef>
                <a:spcPts val="0"/>
              </a:spcBef>
              <a:spcAft>
                <a:spcPts val="0"/>
              </a:spcAft>
              <a:buClr>
                <a:srgbClr val="0B5394"/>
              </a:buClr>
              <a:buSzPts val="3000"/>
              <a:buChar char="❏"/>
            </a:pPr>
            <a:r>
              <a:rPr lang="fr-CA" sz="2600" dirty="0">
                <a:solidFill>
                  <a:srgbClr val="0B5394"/>
                </a:solidFill>
              </a:rPr>
              <a:t>On s’améliore par la pratique : Renforcer les muscles de la facilitation </a:t>
            </a:r>
          </a:p>
          <a:p>
            <a:pPr marL="914400" lvl="0" indent="0" algn="l" rtl="0">
              <a:lnSpc>
                <a:spcPct val="115000"/>
              </a:lnSpc>
              <a:spcBef>
                <a:spcPts val="0"/>
              </a:spcBef>
              <a:spcAft>
                <a:spcPts val="0"/>
              </a:spcAft>
              <a:buNone/>
            </a:pPr>
            <a:endParaRPr sz="2600" dirty="0">
              <a:solidFill>
                <a:srgbClr val="0B539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eea28f233433132704ee0a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13"/>
</p:tagLst>
</file>

<file path=ppt/tags/tag64.xml><?xml version="1.0" encoding="utf-8"?>
<p:tagLst xmlns:a="http://schemas.openxmlformats.org/drawingml/2006/main" xmlns:r="http://schemas.openxmlformats.org/officeDocument/2006/relationships" xmlns:p="http://schemas.openxmlformats.org/presentationml/2006/main">
  <p:tag name="NUM" val="1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By Design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ilitation Essentials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y Design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2221</Words>
  <Application>Microsoft Office PowerPoint</Application>
  <PresentationFormat>Widescreen</PresentationFormat>
  <Paragraphs>200</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Amatic SC</vt:lpstr>
      <vt:lpstr>Arial</vt:lpstr>
      <vt:lpstr>Calibri</vt:lpstr>
      <vt:lpstr>Roboto Medium</vt:lpstr>
      <vt:lpstr>By Design Theme</vt:lpstr>
      <vt:lpstr>Facilitation Essentials theme</vt:lpstr>
      <vt:lpstr>By Design Theme</vt:lpstr>
      <vt:lpstr>PowerPoint Presentation</vt:lpstr>
      <vt:lpstr>Aujourd’hui :  Introduction à trois éléments clés pour concevoir des rassemblements virtuels réussis</vt:lpstr>
      <vt:lpstr>Facilitation : Dix histoires courtes</vt:lpstr>
      <vt:lpstr>Facilitation : Dix histoires courtes (suite)</vt:lpstr>
      <vt:lpstr>Aider les groupes à travailler au mieux</vt:lpstr>
      <vt:lpstr>Les valeurs participatives... ... renforcent les solutions inclusives</vt:lpstr>
      <vt:lpstr>Toutes les réunions partagent cinq éléments communs</vt:lpstr>
      <vt:lpstr>Le « virtuel » est simplement un autre espace</vt:lpstr>
      <vt:lpstr>Préparer avec intention...  ... augmente le rendement de l’investissement de chacun</vt:lpstr>
      <vt:lpstr>Déterminer les objectifs tangibles et intangibles à atteindre  Échanger de l’information Solliciter des commentaires Faire avancer la réflexion Prendre des décisions Améliorer la communication, la dynamique Renforcer la communauté Renforcer les capacités</vt:lpstr>
      <vt:lpstr>PowerPoint Presentation</vt:lpstr>
      <vt:lpstr>L’objectif guide le processus : exemple</vt:lpstr>
      <vt:lpstr>Renforcement des capacités du GC</vt:lpstr>
      <vt:lpstr>On s’améliore par la pratique. Vous en voulez plus?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Katie Van Den Berg Gunn</dc:creator>
  <cp:lastModifiedBy>John Ryan</cp:lastModifiedBy>
  <cp:revision>11</cp:revision>
  <dcterms:modified xsi:type="dcterms:W3CDTF">2020-07-14T15:39:42Z</dcterms:modified>
</cp:coreProperties>
</file>