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2"/>
  </p:notesMasterIdLst>
  <p:handoutMasterIdLst>
    <p:handoutMasterId r:id="rId13"/>
  </p:handoutMasterIdLst>
  <p:sldIdLst>
    <p:sldId id="299" r:id="rId6"/>
    <p:sldId id="264" r:id="rId7"/>
    <p:sldId id="265" r:id="rId8"/>
    <p:sldId id="266" r:id="rId9"/>
    <p:sldId id="501" r:id="rId10"/>
    <p:sldId id="267" r:id="rId11"/>
  </p:sldIdLst>
  <p:sldSz cx="9144000" cy="6858000" type="screen4x3"/>
  <p:notesSz cx="7010400" cy="92964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FEB0F3-0F03-DA62-66E3-4D54E22907F2}" name="Krewski, Julie" initials="KJ" userId="S::JKREWSKI@tbs-sct.gc.ca::f17a7dcb-f746-4d8b-94f1-9a39005bc84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7EB8BA-4B58-44A0-8491-C2FC43FDD10F}" v="1" dt="2024-04-30T14:41:59.7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510" y="48"/>
      </p:cViewPr>
      <p:guideLst>
        <p:guide orient="horz" pos="2160"/>
        <p:guide orient="horz" pos="482"/>
        <p:guide orient="horz" pos="300"/>
        <p:guide orient="horz" pos="572"/>
        <p:guide pos="2880"/>
        <p:guide pos="49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2024-04-30</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2024-04-30</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708025"/>
            <a:ext cx="4727575" cy="35448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F07109-E5DA-4E88-ACD7-BBE037C22F29}" type="slidenum">
              <a:rPr lang="en-US" smtClean="0"/>
              <a:t>1</a:t>
            </a:fld>
            <a:endParaRPr lang="en-US"/>
          </a:p>
        </p:txBody>
      </p:sp>
      <p:sp>
        <p:nvSpPr>
          <p:cNvPr id="6" name="Header Placeholder 5">
            <a:extLst>
              <a:ext uri="{FF2B5EF4-FFF2-40B4-BE49-F238E27FC236}">
                <a16:creationId xmlns:a16="http://schemas.microsoft.com/office/drawing/2014/main" id="{A070AE0D-CEE8-1F8B-D3A3-718FDEE51F70}"/>
              </a:ext>
            </a:extLst>
          </p:cNvPr>
          <p:cNvSpPr>
            <a:spLocks noGrp="1"/>
          </p:cNvSpPr>
          <p:nvPr>
            <p:ph type="hdr" sz="quarter"/>
          </p:nvPr>
        </p:nvSpPr>
        <p:spPr/>
        <p:txBody>
          <a:bodyPr/>
          <a:lstStyle/>
          <a:p>
            <a:r>
              <a:rPr lang="fr-CA"/>
              <a:t>Ébauche aux fins de discussion</a:t>
            </a:r>
          </a:p>
        </p:txBody>
      </p:sp>
    </p:spTree>
    <p:extLst>
      <p:ext uri="{BB962C8B-B14F-4D97-AF65-F5344CB8AC3E}">
        <p14:creationId xmlns:p14="http://schemas.microsoft.com/office/powerpoint/2010/main" val="2555599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818486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4</a:t>
            </a:fld>
            <a:endParaRPr lang="en-CA"/>
          </a:p>
        </p:txBody>
      </p:sp>
    </p:spTree>
    <p:extLst>
      <p:ext uri="{BB962C8B-B14F-4D97-AF65-F5344CB8AC3E}">
        <p14:creationId xmlns:p14="http://schemas.microsoft.com/office/powerpoint/2010/main" val="2958867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BC0C2C40-CB1C-4820-9151-EC51EC2E7E0F}" type="slidenum">
              <a:rPr lang="en-US" smtClean="0"/>
              <a:t>5</a:t>
            </a:fld>
            <a:endParaRPr lang="en-US"/>
          </a:p>
        </p:txBody>
      </p:sp>
    </p:spTree>
    <p:extLst>
      <p:ext uri="{BB962C8B-B14F-4D97-AF65-F5344CB8AC3E}">
        <p14:creationId xmlns:p14="http://schemas.microsoft.com/office/powerpoint/2010/main" val="1328599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11221990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a:t>Section title</a:t>
            </a:r>
            <a:endParaRPr lang="en-CA"/>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a:t>Photo Caption</a:t>
            </a:r>
            <a:endParaRPr lang="en-CA"/>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Tree>
    <p:extLst>
      <p:ext uri="{BB962C8B-B14F-4D97-AF65-F5344CB8AC3E}">
        <p14:creationId xmlns:p14="http://schemas.microsoft.com/office/powerpoint/2010/main" val="131374067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add text</a:t>
            </a:r>
            <a:endParaRPr lang="en-CA"/>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a:t>Click to insert a picture</a:t>
            </a:r>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a:t>This is</a:t>
            </a:r>
            <a:r>
              <a:rPr lang="en-CA" sz="1200" baseline="0"/>
              <a:t> the sample</a:t>
            </a:r>
            <a:br>
              <a:rPr lang="en-CA" sz="1200" baseline="0"/>
            </a:br>
            <a:r>
              <a:rPr lang="en-CA" sz="1200" baseline="0"/>
              <a:t>icon page.</a:t>
            </a:r>
          </a:p>
          <a:p>
            <a:endParaRPr lang="en-CA" sz="1200"/>
          </a:p>
          <a:p>
            <a:r>
              <a:rPr lang="en-CA" sz="1200"/>
              <a:t>It features a </a:t>
            </a:r>
            <a:br>
              <a:rPr lang="en-CA" sz="1200" baseline="0"/>
            </a:br>
            <a:r>
              <a:rPr lang="en-CA" sz="1200" baseline="0"/>
              <a:t>selection of symbols</a:t>
            </a:r>
            <a:br>
              <a:rPr lang="en-CA" sz="1200" baseline="0"/>
            </a:br>
            <a:r>
              <a:rPr lang="en-CA" sz="1200" baseline="0"/>
              <a:t>for use in your presentation.</a:t>
            </a:r>
          </a:p>
          <a:p>
            <a:endParaRPr lang="en-CA" sz="1200" baseline="0"/>
          </a:p>
          <a:p>
            <a:r>
              <a:rPr lang="en-CA" sz="1200" baseline="0"/>
              <a:t>To use a particular symbol, simply go to the </a:t>
            </a:r>
            <a:r>
              <a:rPr lang="en-CA" sz="1200" b="1" baseline="0"/>
              <a:t>(1) View </a:t>
            </a:r>
            <a:r>
              <a:rPr lang="en-CA" sz="1200" baseline="0"/>
              <a:t>Tab and select </a:t>
            </a:r>
            <a:r>
              <a:rPr lang="en-CA" sz="1200" b="1" baseline="0"/>
              <a:t>Slide Master (2)</a:t>
            </a:r>
            <a:r>
              <a:rPr lang="en-CA" sz="1200" baseline="0"/>
              <a:t>. Navigate to the last layout and select the icon(s) you would like to use. Copy them, return to </a:t>
            </a:r>
            <a:r>
              <a:rPr lang="en-CA" sz="1200" b="1" baseline="0"/>
              <a:t>(3) Normal</a:t>
            </a:r>
            <a:r>
              <a:rPr lang="en-CA" sz="1200" baseline="0"/>
              <a:t> view and paste them on the correct slide. Change the colour by choosing a new shape fill if you wish.</a:t>
            </a:r>
            <a:endParaRPr lang="en-CA" sz="120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1</a:t>
              </a: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2</a:t>
              </a: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3</a:t>
              </a:r>
            </a:p>
          </p:txBody>
        </p:sp>
      </p:grpSp>
      <p:sp>
        <p:nvSpPr>
          <p:cNvPr id="14" name="Freeform 5"/>
          <p:cNvSpPr>
            <a:spLocks/>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a:spLocks/>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a:spLocks/>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a:spLocks/>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a:spLocks/>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a:spLocks/>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a:spLocks/>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a:spLocks/>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a:spLocks/>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a:spLocks/>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a:spLocks/>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a:spLocks/>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a:spLocks/>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a:spLocks/>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a:spLocks/>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a:spLocks/>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a:spLocks/>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a:spLocks/>
          </p:cNvSpPr>
          <p:nvPr userDrawn="1"/>
        </p:nvSpPr>
        <p:spPr bwMode="auto">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a:spLocks/>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a:spLocks/>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a:spLocks/>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a:spLocks/>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a:spLocks/>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a:spLocks/>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2" name="hr"/>
          <p:cNvSpPr txBox="1"/>
          <p:nvPr userDrawn="1"/>
        </p:nvSpPr>
        <p:spPr>
          <a:xfrm>
            <a:off x="0" y="0"/>
            <a:ext cx="9144000" cy="223138"/>
          </a:xfrm>
          <a:prstGeom prst="rect">
            <a:avLst/>
          </a:prstGeom>
          <a:noFill/>
        </p:spPr>
        <p:txBody>
          <a:bodyPr vert="horz" rtlCol="0">
            <a:spAutoFit/>
          </a:bodyPr>
          <a:lstStyle/>
          <a:p>
            <a:pPr algn="r"/>
            <a:endParaRPr lang="en-CA" sz="850" b="0" i="0" u="none" baseline="0">
              <a:solidFill>
                <a:srgbClr val="000000"/>
              </a:solidFill>
              <a:latin typeface="arial"/>
            </a:endParaRPr>
          </a:p>
        </p:txBody>
      </p: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laws-lois.justice.gc.ca/fra/lois/h-6/"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tbs-sct.canada.ca/pol/doc-fra.aspx?id=32621"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tbs-sct.canada.ca/pol/doc-eng.aspx?id=32634"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www.canada.ca/fr/gouvernement/fonctionpublique/dotation/modele-travail-hybride-commun-fonction-publique-federale.html" TargetMode="Externa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tbs-sct.canada.ca/pol/doc-fra.aspx?id=32634" TargetMode="External"/><Relationship Id="rId7" Type="http://schemas.openxmlformats.org/officeDocument/2006/relationships/hyperlink" Target="mailto:wpp-ppt@tbs-sct.gc.ca"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www.canada.ca/fr/gouvernement/fonctionpublique/mieux-etre-inclusion-diversite-fonction-publique/diversite-equite-matiere-emploi/accessibilite-fonction-publique/passeport-accessibilite-milieu-travail-gouvernement-canada/orientation-gestionnaires-passeport-accessibilite-milieu-travail-gc.html" TargetMode="External"/><Relationship Id="rId5" Type="http://schemas.openxmlformats.org/officeDocument/2006/relationships/hyperlink" Target="https://www.canada.ca/fr/gouvernement/fonctionpublique/mieux-etre-inclusion-diversite-fonction-publique/diversite-equite-matiere-emploi/travailler-gouvernement-canada-obligation-prendre-mesures-adaptation-votre-droit-non-discrimination/obligation-prendre-mesures-adaptation-demarche-generale-intention-gestionnaires.html" TargetMode="External"/><Relationship Id="rId4" Type="http://schemas.openxmlformats.org/officeDocument/2006/relationships/hyperlink" Target="https://www.tbs-sct.canada.ca/pol/doc-fra.aspx?id=32634#:~:text=Annexe.%20Proc%C3%A9dures%20obligatoires%20concernant%20l%E2%80%99obligation%20de%20prendre%20des%20mesures%20d%E2%80%99adapt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C183D7F6-B498-43B3-948B-1728B52AA6E4}">
                <adec:decorative xmlns:adec="http://schemas.microsoft.com/office/drawing/2017/decorative" val="0"/>
              </a:ext>
            </a:extLst>
          </p:cNvPr>
          <p:cNvSpPr>
            <a:spLocks noGrp="1"/>
          </p:cNvSpPr>
          <p:nvPr>
            <p:ph type="ctrTitle"/>
            <p:custDataLst>
              <p:tags r:id="rId1"/>
            </p:custDataLst>
          </p:nvPr>
        </p:nvSpPr>
        <p:spPr>
          <a:xfrm>
            <a:off x="127921" y="1994775"/>
            <a:ext cx="8514571" cy="1572823"/>
          </a:xfrm>
        </p:spPr>
        <p:txBody>
          <a:bodyPr>
            <a:normAutofit/>
          </a:bodyPr>
          <a:lstStyle/>
          <a:p>
            <a:pPr algn="ctr"/>
            <a:r>
              <a:rPr lang="fr-CA" sz="3200" baseline="0" dirty="0">
                <a:solidFill>
                  <a:srgbClr val="004D71"/>
                </a:solidFill>
                <a:latin typeface="Arial"/>
                <a:cs typeface="Arial"/>
              </a:rPr>
              <a:t>Obligation de prendre des mesures d’adaptation​</a:t>
            </a:r>
            <a:r>
              <a:rPr lang="fr-CA" sz="3200" dirty="0">
                <a:solidFill>
                  <a:srgbClr val="004D71"/>
                </a:solidFill>
                <a:latin typeface="Arial"/>
                <a:ea typeface="Avenir Next LT Pro"/>
                <a:cs typeface="Arial"/>
              </a:rPr>
              <a:t>​</a:t>
            </a:r>
            <a:br>
              <a:rPr lang="fr-CA" sz="3200" dirty="0">
                <a:latin typeface="Arial"/>
                <a:ea typeface="Avenir Next LT Pro"/>
                <a:cs typeface="Arial"/>
              </a:rPr>
            </a:br>
            <a:r>
              <a:rPr lang="fr-CA" sz="2400" baseline="0" dirty="0">
                <a:solidFill>
                  <a:srgbClr val="004D71"/>
                </a:solidFill>
                <a:latin typeface="Arial"/>
                <a:cs typeface="Arial"/>
              </a:rPr>
              <a:t>Orientation et ressources</a:t>
            </a:r>
            <a:endParaRPr lang="fr-CA" sz="2400" dirty="0">
              <a:solidFill>
                <a:srgbClr val="004D71"/>
              </a:solidFill>
              <a:latin typeface="Arial"/>
              <a:cs typeface="Arial"/>
            </a:endParaRPr>
          </a:p>
        </p:txBody>
      </p:sp>
      <p:sp>
        <p:nvSpPr>
          <p:cNvPr id="2" name="Subtitle 5">
            <a:extLst>
              <a:ext uri="{FF2B5EF4-FFF2-40B4-BE49-F238E27FC236}">
                <a16:creationId xmlns:a16="http://schemas.microsoft.com/office/drawing/2014/main" id="{BA2BFBB0-7AD1-3E5E-7A5E-2CC7EFC3CC35}"/>
              </a:ext>
            </a:extLst>
          </p:cNvPr>
          <p:cNvSpPr txBox="1">
            <a:spLocks/>
          </p:cNvSpPr>
          <p:nvPr>
            <p:custDataLst>
              <p:tags r:id="rId2"/>
            </p:custDataLst>
          </p:nvPr>
        </p:nvSpPr>
        <p:spPr>
          <a:xfrm>
            <a:off x="900406" y="4041963"/>
            <a:ext cx="3475988" cy="1884104"/>
          </a:xfrm>
          <a:prstGeom prst="rect">
            <a:avLst/>
          </a:prstGeom>
        </p:spPr>
        <p:txBody>
          <a:bodyPr lIns="68580" tIns="34290" rIns="68580" bIns="34290" anchor="t">
            <a:noAutofit/>
          </a:bodyPr>
          <a:lstStyle>
            <a:lvl1pPr marL="0" indent="0" algn="l" defTabSz="914400" rtl="0" eaLnBrk="1" latinLnBrk="0" hangingPunct="1">
              <a:spcBef>
                <a:spcPct val="20000"/>
              </a:spcBef>
              <a:buFont typeface="Arial" panose="020B0604020202020204" pitchFamily="34" charset="0"/>
              <a:buNone/>
              <a:defRPr sz="2400" kern="1200">
                <a:solidFill>
                  <a:schemeClr val="accent3"/>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CA" sz="1400" b="1" u="sng">
                <a:solidFill>
                  <a:srgbClr val="004D71"/>
                </a:solidFill>
                <a:latin typeface="Arial"/>
                <a:cs typeface="Arial"/>
              </a:rPr>
              <a:t>Préparé par</a:t>
            </a:r>
          </a:p>
          <a:p>
            <a:endParaRPr lang="fr-CA" sz="1400">
              <a:solidFill>
                <a:srgbClr val="004D71"/>
              </a:solidFill>
              <a:latin typeface="Arial"/>
              <a:cs typeface="Arial"/>
            </a:endParaRPr>
          </a:p>
          <a:p>
            <a:r>
              <a:rPr lang="fr-CA" sz="1400">
                <a:solidFill>
                  <a:srgbClr val="004D71"/>
                </a:solidFill>
                <a:latin typeface="Arial"/>
                <a:cs typeface="Arial"/>
              </a:rPr>
              <a:t>Bureau du dirigeant principal des ressources humaines (BDPRH)</a:t>
            </a:r>
          </a:p>
          <a:p>
            <a:r>
              <a:rPr lang="fr-CA" sz="1400">
                <a:solidFill>
                  <a:srgbClr val="004D71"/>
                </a:solidFill>
                <a:latin typeface="Arial"/>
                <a:cs typeface="Arial"/>
              </a:rPr>
              <a:t>Politiques et Programmes en milieu de travail (PPMT)</a:t>
            </a:r>
          </a:p>
          <a:p>
            <a:r>
              <a:rPr lang="fr-CA" sz="1400">
                <a:solidFill>
                  <a:srgbClr val="004D71"/>
                </a:solidFill>
                <a:latin typeface="Arial"/>
                <a:cs typeface="Arial"/>
              </a:rPr>
              <a:t>mai 2024</a:t>
            </a:r>
          </a:p>
          <a:p>
            <a:endParaRPr lang="en-US" sz="1400">
              <a:solidFill>
                <a:srgbClr val="004D71"/>
              </a:solidFill>
              <a:latin typeface="Arial"/>
              <a:cs typeface="Arial"/>
            </a:endParaRPr>
          </a:p>
          <a:p>
            <a:endParaRPr lang="en-US" sz="1400">
              <a:solidFill>
                <a:srgbClr val="004D71"/>
              </a:solidFill>
              <a:latin typeface="Arial"/>
              <a:cs typeface="Arial"/>
            </a:endParaRPr>
          </a:p>
        </p:txBody>
      </p:sp>
      <p:sp>
        <p:nvSpPr>
          <p:cNvPr id="5" name="Slide Number Placeholder 4">
            <a:extLst>
              <a:ext uri="{FF2B5EF4-FFF2-40B4-BE49-F238E27FC236}">
                <a16:creationId xmlns:a16="http://schemas.microsoft.com/office/drawing/2014/main" id="{56D222DC-1612-3FEE-A182-1A42B78489A4}"/>
              </a:ext>
            </a:extLst>
          </p:cNvPr>
          <p:cNvSpPr>
            <a:spLocks noGrp="1"/>
          </p:cNvSpPr>
          <p:nvPr>
            <p:ph type="sldNum" sz="quarter" idx="12"/>
            <p:custDataLst>
              <p:tags r:id="rId3"/>
            </p:custDataLst>
          </p:nvPr>
        </p:nvSpPr>
        <p:spPr/>
        <p:txBody>
          <a:bodyPr/>
          <a:lstStyle/>
          <a:p>
            <a:fld id="{32D4B517-E49B-41B6-9DBC-23634E0F1CDC}" type="slidenum">
              <a:rPr lang="en-CA" smtClean="0"/>
              <a:t>1</a:t>
            </a:fld>
            <a:endParaRPr lang="en-CA"/>
          </a:p>
        </p:txBody>
      </p:sp>
    </p:spTree>
    <p:extLst>
      <p:ext uri="{BB962C8B-B14F-4D97-AF65-F5344CB8AC3E}">
        <p14:creationId xmlns:p14="http://schemas.microsoft.com/office/powerpoint/2010/main" val="221031761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15516" y="138062"/>
            <a:ext cx="8748971" cy="878670"/>
          </a:xfrm>
        </p:spPr>
        <p:txBody>
          <a:bodyPr>
            <a:normAutofit/>
          </a:bodyPr>
          <a:lstStyle/>
          <a:p>
            <a:r>
              <a:rPr lang="en-CA" sz="2400" dirty="0" err="1">
                <a:solidFill>
                  <a:srgbClr val="004D71"/>
                </a:solidFill>
                <a:latin typeface="Arial"/>
                <a:cs typeface="Arial"/>
              </a:rPr>
              <a:t>L’Obligation</a:t>
            </a:r>
            <a:r>
              <a:rPr lang="en-CA" sz="2400" dirty="0">
                <a:solidFill>
                  <a:srgbClr val="004D71"/>
                </a:solidFill>
                <a:latin typeface="Arial"/>
                <a:cs typeface="Arial"/>
              </a:rPr>
              <a:t> de prendre des </a:t>
            </a:r>
            <a:r>
              <a:rPr lang="en-CA" sz="2400" dirty="0" err="1">
                <a:solidFill>
                  <a:srgbClr val="004D71"/>
                </a:solidFill>
                <a:latin typeface="Arial"/>
                <a:cs typeface="Arial"/>
              </a:rPr>
              <a:t>mesures</a:t>
            </a:r>
            <a:r>
              <a:rPr lang="en-CA" sz="2400" dirty="0">
                <a:solidFill>
                  <a:srgbClr val="004D71"/>
                </a:solidFill>
                <a:latin typeface="Arial"/>
                <a:cs typeface="Arial"/>
              </a:rPr>
              <a:t> </a:t>
            </a:r>
            <a:r>
              <a:rPr lang="en-CA" sz="2400" dirty="0" err="1">
                <a:solidFill>
                  <a:srgbClr val="004D71"/>
                </a:solidFill>
                <a:latin typeface="Arial"/>
                <a:cs typeface="Arial"/>
              </a:rPr>
              <a:t>d’adaptation</a:t>
            </a:r>
            <a:r>
              <a:rPr lang="en-CA" sz="2400" dirty="0">
                <a:solidFill>
                  <a:srgbClr val="004D71"/>
                </a:solidFill>
                <a:latin typeface="Arial"/>
                <a:cs typeface="Arial"/>
              </a:rPr>
              <a:t> - </a:t>
            </a:r>
            <a:r>
              <a:rPr lang="en-CA" sz="2400" dirty="0" err="1">
                <a:solidFill>
                  <a:srgbClr val="004D71"/>
                </a:solidFill>
                <a:latin typeface="Arial"/>
                <a:cs typeface="Arial"/>
              </a:rPr>
              <a:t>simplifiée</a:t>
            </a:r>
            <a:endParaRPr lang="en-CA" sz="2400" dirty="0">
              <a:solidFill>
                <a:srgbClr val="004D71"/>
              </a:solidFill>
              <a:latin typeface="Arial"/>
              <a:cs typeface="Arial"/>
            </a:endParaRPr>
          </a:p>
        </p:txBody>
      </p:sp>
      <p:sp>
        <p:nvSpPr>
          <p:cNvPr id="7" name="Content Placeholder 6"/>
          <p:cNvSpPr>
            <a:spLocks noGrp="1"/>
          </p:cNvSpPr>
          <p:nvPr>
            <p:ph idx="10"/>
          </p:nvPr>
        </p:nvSpPr>
        <p:spPr>
          <a:xfrm>
            <a:off x="323528" y="1196752"/>
            <a:ext cx="8568952" cy="5564698"/>
          </a:xfrm>
        </p:spPr>
        <p:txBody>
          <a:bodyPr lIns="0" tIns="0" rIns="0" bIns="0" anchor="t"/>
          <a:lstStyle/>
          <a:p>
            <a:r>
              <a:rPr lang="en-CA" err="1">
                <a:latin typeface="Arial"/>
                <a:cs typeface="Arial"/>
              </a:rPr>
              <a:t>Qu'est-ce</a:t>
            </a:r>
            <a:r>
              <a:rPr lang="en-CA">
                <a:latin typeface="Arial"/>
                <a:cs typeface="Arial"/>
              </a:rPr>
              <a:t> que </a:t>
            </a:r>
            <a:r>
              <a:rPr lang="en-CA" err="1">
                <a:latin typeface="Arial"/>
                <a:cs typeface="Arial"/>
              </a:rPr>
              <a:t>l'obligation</a:t>
            </a:r>
            <a:r>
              <a:rPr lang="en-CA">
                <a:latin typeface="Arial"/>
                <a:cs typeface="Arial"/>
              </a:rPr>
              <a:t> de prendre des </a:t>
            </a:r>
            <a:r>
              <a:rPr lang="en-CA" err="1">
                <a:latin typeface="Arial"/>
                <a:cs typeface="Arial"/>
              </a:rPr>
              <a:t>mesures</a:t>
            </a:r>
            <a:r>
              <a:rPr lang="en-CA">
                <a:latin typeface="Arial"/>
                <a:cs typeface="Arial"/>
              </a:rPr>
              <a:t> </a:t>
            </a:r>
            <a:r>
              <a:rPr lang="en-CA" err="1">
                <a:latin typeface="Arial"/>
                <a:cs typeface="Arial"/>
              </a:rPr>
              <a:t>d’adaptation</a:t>
            </a:r>
            <a:r>
              <a:rPr lang="en-CA">
                <a:latin typeface="Arial"/>
                <a:cs typeface="Arial"/>
              </a:rPr>
              <a:t>?</a:t>
            </a:r>
          </a:p>
          <a:p>
            <a:endParaRPr lang="en-CA">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CA">
                <a:latin typeface="Arial"/>
                <a:cs typeface="Arial"/>
              </a:rPr>
              <a:t>Une obligation </a:t>
            </a:r>
            <a:r>
              <a:rPr lang="en-CA" err="1">
                <a:latin typeface="Arial"/>
                <a:cs typeface="Arial"/>
              </a:rPr>
              <a:t>légale</a:t>
            </a:r>
            <a:endParaRPr lang="en-CA">
              <a:latin typeface="Arial"/>
              <a:cs typeface="Arial"/>
            </a:endParaRPr>
          </a:p>
          <a:p>
            <a:endParaRPr lang="en-CA">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FR">
                <a:latin typeface="Arial"/>
                <a:cs typeface="Arial"/>
              </a:rPr>
              <a:t>Prévenir la discrimination fondée sur les 13 motifs interdits en vertu de la </a:t>
            </a:r>
            <a:r>
              <a:rPr lang="fr-FR" i="1">
                <a:latin typeface="Arial"/>
                <a:cs typeface="Arial"/>
                <a:hlinkClick r:id="rId3"/>
              </a:rPr>
              <a:t>Loi canadienne sur les droits de la personne</a:t>
            </a:r>
            <a:r>
              <a:rPr lang="fr-FR">
                <a:latin typeface="Arial"/>
                <a:cs typeface="Arial"/>
              </a:rPr>
              <a:t> (LCDP)</a:t>
            </a:r>
          </a:p>
          <a:p>
            <a:endParaRPr lang="fr-FR">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FR" b="0" i="0">
                <a:effectLst/>
                <a:latin typeface="Arial"/>
                <a:cs typeface="Arial"/>
              </a:rPr>
              <a:t>Éliminer les obstacles</a:t>
            </a:r>
            <a:r>
              <a:rPr lang="fr-FR">
                <a:latin typeface="Arial"/>
                <a:cs typeface="Arial"/>
              </a:rPr>
              <a:t> en</a:t>
            </a:r>
            <a:r>
              <a:rPr lang="fr-FR" b="0" i="0">
                <a:effectLst/>
                <a:latin typeface="Arial"/>
                <a:cs typeface="Arial"/>
              </a:rPr>
              <a:t> milieu de travail afin de soutenir la pleine participation des employés</a:t>
            </a:r>
          </a:p>
          <a:p>
            <a:endParaRPr lang="fr-FR" b="0" i="0">
              <a:effectLst/>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a:latin typeface="Arial"/>
                <a:ea typeface="Calibri"/>
                <a:cs typeface="Arial"/>
              </a:rPr>
              <a:t>Le milieu de travail </a:t>
            </a:r>
            <a:r>
              <a:rPr lang="en-US" err="1">
                <a:latin typeface="Arial"/>
                <a:ea typeface="Calibri"/>
                <a:cs typeface="Arial"/>
              </a:rPr>
              <a:t>est</a:t>
            </a:r>
            <a:r>
              <a:rPr lang="en-US">
                <a:latin typeface="Arial"/>
                <a:ea typeface="Calibri"/>
                <a:cs typeface="Arial"/>
              </a:rPr>
              <a:t> </a:t>
            </a:r>
            <a:r>
              <a:rPr lang="en-US" i="1" err="1">
                <a:latin typeface="Arial"/>
                <a:ea typeface="Calibri"/>
                <a:cs typeface="Arial"/>
              </a:rPr>
              <a:t>n’importe</a:t>
            </a:r>
            <a:r>
              <a:rPr lang="en-US" i="1">
                <a:latin typeface="Arial"/>
                <a:ea typeface="Calibri"/>
                <a:cs typeface="Arial"/>
              </a:rPr>
              <a:t> quelle </a:t>
            </a:r>
            <a:r>
              <a:rPr lang="en-US" i="1" err="1">
                <a:latin typeface="Arial"/>
                <a:ea typeface="Calibri"/>
                <a:cs typeface="Arial"/>
              </a:rPr>
              <a:t>endroit</a:t>
            </a:r>
            <a:r>
              <a:rPr lang="en-US" i="1">
                <a:latin typeface="Arial"/>
                <a:ea typeface="Calibri"/>
                <a:cs typeface="Arial"/>
              </a:rPr>
              <a:t> </a:t>
            </a:r>
            <a:r>
              <a:rPr lang="en-US" i="1" err="1">
                <a:latin typeface="Arial"/>
                <a:ea typeface="Calibri"/>
                <a:cs typeface="Arial"/>
              </a:rPr>
              <a:t>où</a:t>
            </a:r>
            <a:r>
              <a:rPr lang="en-US" i="1">
                <a:latin typeface="Arial"/>
                <a:ea typeface="Calibri"/>
                <a:cs typeface="Arial"/>
              </a:rPr>
              <a:t> </a:t>
            </a:r>
            <a:r>
              <a:rPr lang="en-US" err="1">
                <a:latin typeface="Arial"/>
                <a:ea typeface="Calibri"/>
                <a:cs typeface="Arial"/>
              </a:rPr>
              <a:t>l’employé</a:t>
            </a:r>
            <a:r>
              <a:rPr lang="en-US">
                <a:latin typeface="Arial"/>
                <a:ea typeface="Calibri"/>
                <a:cs typeface="Arial"/>
              </a:rPr>
              <a:t> </a:t>
            </a:r>
            <a:r>
              <a:rPr lang="en-US" err="1">
                <a:latin typeface="Arial"/>
                <a:ea typeface="Calibri"/>
                <a:cs typeface="Arial"/>
              </a:rPr>
              <a:t>effectue</a:t>
            </a:r>
            <a:r>
              <a:rPr lang="en-US">
                <a:latin typeface="Arial"/>
                <a:ea typeface="Calibri"/>
                <a:cs typeface="Arial"/>
              </a:rPr>
              <a:t> un travail</a:t>
            </a:r>
          </a:p>
          <a:p>
            <a:pPr marL="342900" indent="-342900">
              <a:buFont typeface="Wingdings" panose="05000000000000000000" pitchFamily="2" charset="2"/>
              <a:buChar char="§"/>
            </a:pPr>
            <a:endParaRPr lang="en-US">
              <a:latin typeface="Arial" panose="020B0604020202020204" pitchFamily="34" charset="0"/>
              <a:ea typeface="Calibri" panose="020F0502020204030204" pitchFamily="34" charset="0"/>
              <a:cs typeface="Arial" panose="020B0604020202020204" pitchFamily="34" charset="0"/>
            </a:endParaRPr>
          </a:p>
          <a:p>
            <a:pPr marL="342900" indent="-342900">
              <a:buFont typeface="Wingdings" panose="05000000000000000000" pitchFamily="2" charset="2"/>
              <a:buChar char="§"/>
            </a:pPr>
            <a:r>
              <a:rPr lang="en-US">
                <a:latin typeface="Arial"/>
                <a:ea typeface="Calibri"/>
                <a:cs typeface="Arial"/>
              </a:rPr>
              <a:t>Conversation continue entre les </a:t>
            </a:r>
            <a:r>
              <a:rPr lang="en-US" err="1">
                <a:latin typeface="Arial"/>
                <a:ea typeface="Calibri"/>
                <a:cs typeface="Arial"/>
              </a:rPr>
              <a:t>gestionnaires</a:t>
            </a:r>
            <a:r>
              <a:rPr lang="en-US">
                <a:latin typeface="Arial"/>
                <a:ea typeface="Calibri"/>
                <a:cs typeface="Arial"/>
              </a:rPr>
              <a:t> et les </a:t>
            </a:r>
            <a:r>
              <a:rPr lang="en-US" err="1">
                <a:latin typeface="Arial"/>
                <a:ea typeface="Calibri"/>
                <a:cs typeface="Arial"/>
              </a:rPr>
              <a:t>employés</a:t>
            </a:r>
            <a:endParaRPr lang="fr-FR" err="1">
              <a:latin typeface="Roboto" panose="02000000000000000000" pitchFamily="2" charset="0"/>
              <a:ea typeface="Calibri"/>
              <a:cs typeface="Arial" panose="020B0604020202020204" pitchFamily="34" charset="0"/>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2</a:t>
            </a:fld>
            <a:endParaRPr lang="en-CA"/>
          </a:p>
        </p:txBody>
      </p:sp>
    </p:spTree>
    <p:extLst>
      <p:ext uri="{BB962C8B-B14F-4D97-AF65-F5344CB8AC3E}">
        <p14:creationId xmlns:p14="http://schemas.microsoft.com/office/powerpoint/2010/main" val="251012831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5FADBF-9507-2C99-716C-FD44923F1A88}"/>
              </a:ext>
            </a:extLst>
          </p:cNvPr>
          <p:cNvSpPr>
            <a:spLocks noGrp="1"/>
          </p:cNvSpPr>
          <p:nvPr>
            <p:ph type="title"/>
          </p:nvPr>
        </p:nvSpPr>
        <p:spPr/>
        <p:txBody>
          <a:bodyPr>
            <a:normAutofit/>
          </a:bodyPr>
          <a:lstStyle/>
          <a:p>
            <a:r>
              <a:rPr lang="en-US" sz="2400">
                <a:solidFill>
                  <a:srgbClr val="004D71"/>
                </a:solidFill>
                <a:latin typeface="Arial" panose="020B0604020202020204" pitchFamily="34" charset="0"/>
                <a:cs typeface="Arial" panose="020B0604020202020204" pitchFamily="34" charset="0"/>
              </a:rPr>
              <a:t>Le Cadre</a:t>
            </a:r>
          </a:p>
        </p:txBody>
      </p:sp>
      <p:sp>
        <p:nvSpPr>
          <p:cNvPr id="2" name="Slide Number Placeholder 1">
            <a:extLst>
              <a:ext uri="{FF2B5EF4-FFF2-40B4-BE49-F238E27FC236}">
                <a16:creationId xmlns:a16="http://schemas.microsoft.com/office/drawing/2014/main" id="{1CF9B388-EDD5-15B7-B566-B79940D59999}"/>
              </a:ext>
            </a:extLst>
          </p:cNvPr>
          <p:cNvSpPr>
            <a:spLocks noGrp="1"/>
          </p:cNvSpPr>
          <p:nvPr>
            <p:ph type="sldNum" sz="quarter" idx="12"/>
          </p:nvPr>
        </p:nvSpPr>
        <p:spPr/>
        <p:txBody>
          <a:bodyPr/>
          <a:lstStyle/>
          <a:p>
            <a:fld id="{32D4B517-E49B-41B6-9DBC-23634E0F1CDC}" type="slidenum">
              <a:rPr lang="en-CA" smtClean="0"/>
              <a:t>3</a:t>
            </a:fld>
            <a:endParaRPr lang="en-CA"/>
          </a:p>
        </p:txBody>
      </p:sp>
      <p:sp>
        <p:nvSpPr>
          <p:cNvPr id="3" name="Content Placeholder 2">
            <a:extLst>
              <a:ext uri="{FF2B5EF4-FFF2-40B4-BE49-F238E27FC236}">
                <a16:creationId xmlns:a16="http://schemas.microsoft.com/office/drawing/2014/main" id="{358BE51D-FA2D-7B65-309A-6835F2173D72}"/>
              </a:ext>
            </a:extLst>
          </p:cNvPr>
          <p:cNvSpPr>
            <a:spLocks noGrp="1"/>
          </p:cNvSpPr>
          <p:nvPr>
            <p:ph idx="10"/>
          </p:nvPr>
        </p:nvSpPr>
        <p:spPr>
          <a:xfrm>
            <a:off x="786210" y="1124744"/>
            <a:ext cx="7571580" cy="5688632"/>
          </a:xfrm>
        </p:spPr>
        <p:txBody>
          <a:bodyPr lIns="0" tIns="0" rIns="0" bIns="0" anchor="t"/>
          <a:lstStyle/>
          <a:p>
            <a:pPr algn="ctr"/>
            <a:r>
              <a:rPr lang="fr-FR" dirty="0">
                <a:latin typeface="Arial"/>
                <a:cs typeface="Arial"/>
              </a:rPr>
              <a:t>La </a:t>
            </a:r>
            <a:r>
              <a:rPr lang="fr-FR" dirty="0">
                <a:latin typeface="Arial"/>
                <a:cs typeface="Arial"/>
                <a:hlinkClick r:id="rId2"/>
              </a:rPr>
              <a:t>Politique sur la gestion des personnes</a:t>
            </a:r>
            <a:endParaRPr lang="fr-FR" dirty="0">
              <a:latin typeface="Arial"/>
              <a:cs typeface="Arial"/>
              <a:hlinkClick r:id="rId2">
                <a:extLst>
                  <a:ext uri="{A12FA001-AC4F-418D-AE19-62706E023703}">
                    <ahyp:hlinkClr xmlns:ahyp="http://schemas.microsoft.com/office/drawing/2018/hyperlinkcolor" val="tx"/>
                  </a:ext>
                </a:extLst>
              </a:hlinkClick>
            </a:endParaRPr>
          </a:p>
          <a:p>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Les responsabilités de l’administrateur général:</a:t>
            </a:r>
          </a:p>
          <a:p>
            <a:endParaRPr lang="fr-FR"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FR" dirty="0">
                <a:latin typeface="Arial" panose="020B0604020202020204" pitchFamily="34" charset="0"/>
                <a:cs typeface="Arial" panose="020B0604020202020204" pitchFamily="34" charset="0"/>
              </a:rPr>
              <a:t>les mesures sont en place pour prévenir la discrimination en vertu de la LCDP</a:t>
            </a:r>
          </a:p>
          <a:p>
            <a:endParaRPr lang="fr-FR"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FR" dirty="0">
                <a:latin typeface="Arial" panose="020B0604020202020204" pitchFamily="34" charset="0"/>
                <a:cs typeface="Arial" panose="020B0604020202020204" pitchFamily="34" charset="0"/>
              </a:rPr>
              <a:t>des mesures positives sont établies pour créer et maintenir un milieu de travail accessible qui est exempt d’obstacles, diversifié et inclusif</a:t>
            </a:r>
          </a:p>
          <a:p>
            <a:pPr marL="342900" indent="-342900">
              <a:buFont typeface="Wingdings" panose="05000000000000000000" pitchFamily="2" charset="2"/>
              <a:buChar char="§"/>
            </a:pPr>
            <a:endParaRPr lang="fr-FR"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FR" dirty="0">
                <a:latin typeface="Arial"/>
                <a:cs typeface="Arial"/>
              </a:rPr>
              <a:t>lorsque les obstacles ne peuvent pas être éliminés, des processus sont en place et sont communiqués afin que toute personne puisse présenter des demandes et faire l’objet de mesures d’adaptation</a:t>
            </a:r>
          </a:p>
          <a:p>
            <a:endParaRPr lang="fr-FR"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081117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1CB4CA-E757-5A48-DE5E-4DC7C52F0E0B}"/>
              </a:ext>
            </a:extLst>
          </p:cNvPr>
          <p:cNvSpPr>
            <a:spLocks noGrp="1"/>
          </p:cNvSpPr>
          <p:nvPr>
            <p:ph type="title"/>
          </p:nvPr>
        </p:nvSpPr>
        <p:spPr/>
        <p:txBody>
          <a:bodyPr/>
          <a:lstStyle/>
          <a:p>
            <a:r>
              <a:rPr lang="en-US">
                <a:solidFill>
                  <a:srgbClr val="004D71"/>
                </a:solidFill>
                <a:latin typeface="Arial"/>
                <a:cs typeface="Arial"/>
              </a:rPr>
              <a:t>Le Cadre... suite</a:t>
            </a:r>
            <a:endParaRPr lang="en-US">
              <a:solidFill>
                <a:srgbClr val="004D7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015DA50-E530-F59E-C54E-CFC2C4E705D2}"/>
              </a:ext>
            </a:extLst>
          </p:cNvPr>
          <p:cNvSpPr>
            <a:spLocks noGrp="1"/>
          </p:cNvSpPr>
          <p:nvPr>
            <p:ph idx="10"/>
          </p:nvPr>
        </p:nvSpPr>
        <p:spPr>
          <a:xfrm>
            <a:off x="287524" y="1124744"/>
            <a:ext cx="8604956" cy="5293146"/>
          </a:xfrm>
        </p:spPr>
        <p:txBody>
          <a:bodyPr lIns="0" tIns="0" rIns="0" bIns="0" anchor="t"/>
          <a:lstStyle/>
          <a:p>
            <a:pPr algn="ctr"/>
            <a:r>
              <a:rPr lang="fr-FR" sz="2300" dirty="0">
                <a:latin typeface="Arial"/>
                <a:cs typeface="Arial"/>
              </a:rPr>
              <a:t>La </a:t>
            </a:r>
            <a:r>
              <a:rPr lang="fr-FR" sz="2300" dirty="0">
                <a:latin typeface="Arial"/>
                <a:cs typeface="Arial"/>
                <a:hlinkClick r:id="rId3"/>
              </a:rPr>
              <a:t>Directive sur l’obligation de prendre des mesures d’adaptation</a:t>
            </a:r>
            <a:endParaRPr lang="fr-FR" sz="2300" dirty="0">
              <a:latin typeface="Arial"/>
              <a:cs typeface="Arial"/>
            </a:endParaRPr>
          </a:p>
          <a:p>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Les responsabilités des gestionnaires et des superviseurs:</a:t>
            </a:r>
          </a:p>
          <a:p>
            <a:endParaRPr lang="fr-FR"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FR" dirty="0">
                <a:latin typeface="Arial"/>
                <a:cs typeface="Arial"/>
              </a:rPr>
              <a:t>Évaluer les demandes de mesures d’adaptation </a:t>
            </a:r>
            <a:r>
              <a:rPr lang="fr-FR" b="1" i="1" dirty="0">
                <a:latin typeface="Arial"/>
                <a:cs typeface="Arial"/>
              </a:rPr>
              <a:t>au cas par cas</a:t>
            </a:r>
          </a:p>
          <a:p>
            <a:pPr marL="1085850" lvl="1" indent="-342900">
              <a:buFont typeface="Arial" panose="020B0604020202020204" pitchFamily="34" charset="0"/>
              <a:buChar char="•"/>
            </a:pPr>
            <a:r>
              <a:rPr lang="fr-FR" dirty="0">
                <a:latin typeface="Arial" panose="020B0604020202020204" pitchFamily="34" charset="0"/>
                <a:cs typeface="Arial" panose="020B0604020202020204" pitchFamily="34" charset="0"/>
              </a:rPr>
              <a:t>jusqu’au point de la contrainte excessive </a:t>
            </a:r>
          </a:p>
          <a:p>
            <a:pPr marL="1085850" lvl="1" indent="-342900">
              <a:buFont typeface="Arial" panose="020B0604020202020204" pitchFamily="34" charset="0"/>
              <a:buChar char="•"/>
            </a:pPr>
            <a:r>
              <a:rPr lang="fr-FR" dirty="0">
                <a:latin typeface="Arial" panose="020B0604020202020204" pitchFamily="34" charset="0"/>
                <a:cs typeface="Arial" panose="020B0604020202020204" pitchFamily="34" charset="0"/>
              </a:rPr>
              <a:t>compte tenu des particularités de la situation</a:t>
            </a:r>
          </a:p>
          <a:p>
            <a:pPr marL="1085850" lvl="1" indent="-342900">
              <a:buFont typeface="Arial" panose="020B0604020202020204" pitchFamily="34" charset="0"/>
              <a:buChar char="•"/>
            </a:pPr>
            <a:r>
              <a:rPr lang="fr-FR" dirty="0">
                <a:latin typeface="Arial" panose="020B0604020202020204" pitchFamily="34" charset="0"/>
                <a:cs typeface="Arial" panose="020B0604020202020204" pitchFamily="34" charset="0"/>
              </a:rPr>
              <a:t>en temps opportun</a:t>
            </a:r>
          </a:p>
          <a:p>
            <a:pPr marL="1085850" lvl="1" indent="-342900">
              <a:buFont typeface="Arial" panose="020B0604020202020204" pitchFamily="34" charset="0"/>
              <a:buChar char="•"/>
            </a:pPr>
            <a:r>
              <a:rPr lang="fr-FR" dirty="0">
                <a:latin typeface="Arial" panose="020B0604020202020204" pitchFamily="34" charset="0"/>
                <a:cs typeface="Arial" panose="020B0604020202020204" pitchFamily="34" charset="0"/>
              </a:rPr>
              <a:t>de manière informelle si possible</a:t>
            </a:r>
          </a:p>
          <a:p>
            <a:pPr marL="1085850" lvl="1" indent="-342900">
              <a:buFont typeface="Arial" panose="020B0604020202020204" pitchFamily="34" charset="0"/>
              <a:buChar char="•"/>
            </a:pPr>
            <a:r>
              <a:rPr lang="fr-FR" dirty="0">
                <a:latin typeface="Arial"/>
                <a:cs typeface="Arial"/>
              </a:rPr>
              <a:t>préserver la dignité et le respect des employés</a:t>
            </a:r>
            <a:endParaRPr lang="fr-FR" dirty="0">
              <a:latin typeface="Arial" panose="020B0604020202020204" pitchFamily="34" charset="0"/>
              <a:cs typeface="Arial" panose="020B0604020202020204" pitchFamily="34" charset="0"/>
            </a:endParaRPr>
          </a:p>
          <a:p>
            <a:pPr marL="1085850" lvl="1" indent="-342900">
              <a:buFont typeface="Arial" panose="020B0604020202020204" pitchFamily="34" charset="0"/>
              <a:buChar char="•"/>
            </a:pPr>
            <a:r>
              <a:rPr lang="fr-FR" b="0" i="0" dirty="0">
                <a:effectLst/>
                <a:latin typeface="Arial" panose="020B0604020202020204" pitchFamily="34" charset="0"/>
                <a:cs typeface="Arial" panose="020B0604020202020204" pitchFamily="34" charset="0"/>
              </a:rPr>
              <a:t>respecter le droit d’une personne à sa vie privée et à la confidentialité</a:t>
            </a:r>
            <a:endParaRPr lang="fr-FR"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7CE8E21C-811A-7309-B352-0EB3413132BC}"/>
              </a:ext>
            </a:extLst>
          </p:cNvPr>
          <p:cNvSpPr>
            <a:spLocks noGrp="1"/>
          </p:cNvSpPr>
          <p:nvPr>
            <p:ph type="sldNum" sz="quarter" idx="12"/>
          </p:nvPr>
        </p:nvSpPr>
        <p:spPr/>
        <p:txBody>
          <a:bodyPr/>
          <a:lstStyle/>
          <a:p>
            <a:fld id="{32D4B517-E49B-41B6-9DBC-23634E0F1CDC}" type="slidenum">
              <a:rPr lang="en-CA" smtClean="0"/>
              <a:t>4</a:t>
            </a:fld>
            <a:endParaRPr lang="en-CA"/>
          </a:p>
        </p:txBody>
      </p:sp>
    </p:spTree>
    <p:extLst>
      <p:ext uri="{BB962C8B-B14F-4D97-AF65-F5344CB8AC3E}">
        <p14:creationId xmlns:p14="http://schemas.microsoft.com/office/powerpoint/2010/main" val="255217136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32DDDE-40CD-4CE3-8008-C316B6BAE021}"/>
              </a:ext>
            </a:extLst>
          </p:cNvPr>
          <p:cNvSpPr>
            <a:spLocks noGrp="1"/>
          </p:cNvSpPr>
          <p:nvPr>
            <p:ph type="title"/>
            <p:custDataLst>
              <p:tags r:id="rId1"/>
            </p:custDataLst>
          </p:nvPr>
        </p:nvSpPr>
        <p:spPr>
          <a:xfrm>
            <a:off x="163309" y="-496110"/>
            <a:ext cx="7237987" cy="2017612"/>
          </a:xfrm>
        </p:spPr>
        <p:txBody>
          <a:bodyPr>
            <a:normAutofit/>
          </a:bodyPr>
          <a:lstStyle/>
          <a:p>
            <a:r>
              <a:rPr lang="fr-CA" sz="2400">
                <a:solidFill>
                  <a:srgbClr val="004D71"/>
                </a:solidFill>
                <a:latin typeface="Calibri"/>
                <a:ea typeface="Calibri"/>
                <a:cs typeface="Calibri"/>
              </a:rPr>
              <a:t>Obligation de prendre des mesures d’adaptation – </a:t>
            </a:r>
            <a:br>
              <a:rPr lang="fr-CA" sz="2400">
                <a:solidFill>
                  <a:srgbClr val="004D71"/>
                </a:solidFill>
                <a:latin typeface="Calibri"/>
                <a:ea typeface="Calibri"/>
                <a:cs typeface="Calibri"/>
              </a:rPr>
            </a:br>
            <a:r>
              <a:rPr lang="fr-CA" sz="2400">
                <a:solidFill>
                  <a:srgbClr val="004D71"/>
                </a:solidFill>
                <a:latin typeface="Calibri"/>
                <a:ea typeface="Calibri"/>
                <a:cs typeface="Calibri"/>
              </a:rPr>
              <a:t>considérations clés pour s’attaquer aux obstacles en milieu de travail</a:t>
            </a:r>
          </a:p>
        </p:txBody>
      </p:sp>
      <p:sp>
        <p:nvSpPr>
          <p:cNvPr id="3" name="Content Placeholder 2">
            <a:extLst>
              <a:ext uri="{FF2B5EF4-FFF2-40B4-BE49-F238E27FC236}">
                <a16:creationId xmlns:a16="http://schemas.microsoft.com/office/drawing/2014/main" id="{92EC28F0-4716-47E1-D758-3B6508AA0664}"/>
              </a:ext>
            </a:extLst>
          </p:cNvPr>
          <p:cNvSpPr>
            <a:spLocks noGrp="1"/>
          </p:cNvSpPr>
          <p:nvPr>
            <p:ph idx="10"/>
            <p:custDataLst>
              <p:tags r:id="rId2"/>
            </p:custDataLst>
          </p:nvPr>
        </p:nvSpPr>
        <p:spPr>
          <a:xfrm>
            <a:off x="168728" y="1040860"/>
            <a:ext cx="8844644" cy="5817140"/>
          </a:xfrm>
        </p:spPr>
        <p:txBody>
          <a:bodyPr/>
          <a:lstStyle/>
          <a:p>
            <a:pPr>
              <a:spcBef>
                <a:spcPts val="0"/>
              </a:spcBef>
            </a:pPr>
            <a:r>
              <a:rPr lang="fr-CA" sz="1800">
                <a:latin typeface="Arial" panose="020B0604020202020204" pitchFamily="34" charset="0"/>
                <a:cs typeface="Arial" panose="020B0604020202020204" pitchFamily="34" charset="0"/>
              </a:rPr>
              <a:t>1. </a:t>
            </a:r>
            <a:r>
              <a:rPr lang="fr-CA" sz="1800" b="1">
                <a:latin typeface="Arial" panose="020B0604020202020204" pitchFamily="34" charset="0"/>
                <a:cs typeface="Arial" panose="020B0604020202020204" pitchFamily="34" charset="0"/>
              </a:rPr>
              <a:t>DOTER</a:t>
            </a:r>
            <a:r>
              <a:rPr lang="fr-CA" sz="1800">
                <a:latin typeface="Arial" panose="020B0604020202020204" pitchFamily="34" charset="0"/>
                <a:cs typeface="Arial" panose="020B0604020202020204" pitchFamily="34" charset="0"/>
              </a:rPr>
              <a:t> les employés des moyens de réussir</a:t>
            </a:r>
          </a:p>
          <a:p>
            <a:pPr>
              <a:spcBef>
                <a:spcPts val="0"/>
              </a:spcBef>
            </a:pPr>
            <a:endParaRPr lang="en-US" sz="1800">
              <a:latin typeface="Arial" panose="020B0604020202020204" pitchFamily="34" charset="0"/>
              <a:cs typeface="Arial" panose="020B0604020202020204" pitchFamily="34" charset="0"/>
            </a:endParaRPr>
          </a:p>
          <a:p>
            <a:pPr>
              <a:spcBef>
                <a:spcPts val="0"/>
              </a:spcBef>
            </a:pPr>
            <a:r>
              <a:rPr lang="fr-CA" sz="1800">
                <a:latin typeface="Arial" panose="020B0604020202020204" pitchFamily="34" charset="0"/>
                <a:cs typeface="Arial" panose="020B0604020202020204" pitchFamily="34" charset="0"/>
              </a:rPr>
              <a:t>2. </a:t>
            </a:r>
            <a:r>
              <a:rPr lang="fr-CA" sz="1800" b="1">
                <a:latin typeface="Arial" panose="020B0604020202020204" pitchFamily="34" charset="0"/>
                <a:cs typeface="Arial" panose="020B0604020202020204" pitchFamily="34" charset="0"/>
              </a:rPr>
              <a:t>RÉDUIRE</a:t>
            </a:r>
            <a:r>
              <a:rPr lang="fr-CA" sz="1800">
                <a:latin typeface="Arial" panose="020B0604020202020204" pitchFamily="34" charset="0"/>
                <a:cs typeface="Arial" panose="020B0604020202020204" pitchFamily="34" charset="0"/>
              </a:rPr>
              <a:t> le fardeau du processus de l’obligation de prendre des mesures d’adaptation et améliorer la rapidité en :</a:t>
            </a:r>
          </a:p>
          <a:p>
            <a:pPr marL="814388" lvl="1" indent="-257175">
              <a:spcBef>
                <a:spcPts val="0"/>
              </a:spcBef>
              <a:buFont typeface="Arial" panose="020B0604020202020204" pitchFamily="34" charset="0"/>
              <a:buChar char="•"/>
            </a:pPr>
            <a:r>
              <a:rPr lang="fr-CA" sz="1800">
                <a:latin typeface="Arial" panose="020B0604020202020204" pitchFamily="34" charset="0"/>
                <a:cs typeface="Arial" panose="020B0604020202020204" pitchFamily="34" charset="0"/>
              </a:rPr>
              <a:t>mettant en œuvre des mesures d’adaptation temporaires</a:t>
            </a:r>
          </a:p>
          <a:p>
            <a:pPr marL="814388" lvl="1" indent="-257175">
              <a:spcBef>
                <a:spcPts val="0"/>
              </a:spcBef>
              <a:buFont typeface="Arial" panose="020B0604020202020204" pitchFamily="34" charset="0"/>
              <a:buChar char="•"/>
            </a:pPr>
            <a:r>
              <a:rPr lang="fr-CA" sz="1800">
                <a:latin typeface="Arial" panose="020B0604020202020204" pitchFamily="34" charset="0"/>
                <a:cs typeface="Arial" panose="020B0604020202020204" pitchFamily="34" charset="0"/>
              </a:rPr>
              <a:t>utilisant des cartes d’achat pour acheter des articles liés à l’adaptation</a:t>
            </a:r>
          </a:p>
          <a:p>
            <a:pPr marL="814388" lvl="1" indent="-257175">
              <a:spcBef>
                <a:spcPts val="0"/>
              </a:spcBef>
              <a:buFont typeface="Arial" panose="020B0604020202020204" pitchFamily="34" charset="0"/>
              <a:buChar char="•"/>
            </a:pPr>
            <a:r>
              <a:rPr lang="fr-CA" sz="1800">
                <a:latin typeface="Arial" panose="020B0604020202020204" pitchFamily="34" charset="0"/>
                <a:cs typeface="Arial" panose="020B0604020202020204" pitchFamily="34" charset="0"/>
              </a:rPr>
              <a:t>veillant à ce que les gestionnaires aient accès aux conseils de spécialistes fonctionnels</a:t>
            </a:r>
          </a:p>
          <a:p>
            <a:pPr lvl="1" indent="0">
              <a:spcBef>
                <a:spcPts val="0"/>
              </a:spcBef>
              <a:buNone/>
            </a:pPr>
            <a:endParaRPr lang="en-US" sz="1800">
              <a:latin typeface="Arial" panose="020B0604020202020204" pitchFamily="34" charset="0"/>
              <a:cs typeface="Arial" panose="020B0604020202020204" pitchFamily="34" charset="0"/>
            </a:endParaRPr>
          </a:p>
          <a:p>
            <a:pPr>
              <a:spcBef>
                <a:spcPts val="0"/>
              </a:spcBef>
            </a:pPr>
            <a:r>
              <a:rPr lang="fr-CA" sz="1800">
                <a:latin typeface="Arial" panose="020B0604020202020204" pitchFamily="34" charset="0"/>
                <a:cs typeface="Arial" panose="020B0604020202020204" pitchFamily="34" charset="0"/>
              </a:rPr>
              <a:t>3.</a:t>
            </a:r>
            <a:r>
              <a:rPr lang="fr-CA" sz="1800" b="1">
                <a:latin typeface="Arial" panose="020B0604020202020204" pitchFamily="34" charset="0"/>
                <a:cs typeface="Arial" panose="020B0604020202020204" pitchFamily="34" charset="0"/>
              </a:rPr>
              <a:t> TRAITER </a:t>
            </a:r>
            <a:r>
              <a:rPr lang="fr-CA" sz="1800">
                <a:latin typeface="Arial" panose="020B0604020202020204" pitchFamily="34" charset="0"/>
                <a:cs typeface="Arial" panose="020B0604020202020204" pitchFamily="34" charset="0"/>
              </a:rPr>
              <a:t>les demandes de mesures d’adaptation liées au modèle de travail hybride commun dans le cadre du processus de l’obligation et </a:t>
            </a:r>
            <a:r>
              <a:rPr lang="fr-CA" sz="1800" u="sng">
                <a:latin typeface="Arial" panose="020B0604020202020204" pitchFamily="34" charset="0"/>
                <a:cs typeface="Arial" panose="020B0604020202020204" pitchFamily="34" charset="0"/>
              </a:rPr>
              <a:t>non</a:t>
            </a:r>
            <a:r>
              <a:rPr lang="fr-CA" sz="1800">
                <a:latin typeface="Arial" panose="020B0604020202020204" pitchFamily="34" charset="0"/>
                <a:cs typeface="Arial" panose="020B0604020202020204" pitchFamily="34" charset="0"/>
              </a:rPr>
              <a:t> dans le cadre du processus pour les </a:t>
            </a:r>
            <a:r>
              <a:rPr lang="fr-CA" sz="180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exceptions</a:t>
            </a:r>
            <a:r>
              <a:rPr lang="fr-CA" sz="1800">
                <a:latin typeface="Arial" panose="020B0604020202020204" pitchFamily="34" charset="0"/>
                <a:cs typeface="Arial" panose="020B0604020202020204" pitchFamily="34" charset="0"/>
              </a:rPr>
              <a:t> à l’Orientation concernant la présence prescrite au lieu de travail. </a:t>
            </a:r>
          </a:p>
          <a:p>
            <a:pPr>
              <a:spcBef>
                <a:spcPts val="0"/>
              </a:spcBef>
            </a:pPr>
            <a:endParaRPr lang="en-US" sz="1800">
              <a:latin typeface="Arial" panose="020B0604020202020204" pitchFamily="34" charset="0"/>
              <a:cs typeface="Arial" panose="020B0604020202020204" pitchFamily="34" charset="0"/>
            </a:endParaRPr>
          </a:p>
          <a:p>
            <a:pPr>
              <a:spcBef>
                <a:spcPts val="0"/>
              </a:spcBef>
            </a:pPr>
            <a:r>
              <a:rPr lang="fr-CA" sz="1800">
                <a:latin typeface="Arial" panose="020B0604020202020204" pitchFamily="34" charset="0"/>
                <a:cs typeface="Arial" panose="020B0604020202020204" pitchFamily="34" charset="0"/>
              </a:rPr>
              <a:t>4. </a:t>
            </a:r>
            <a:r>
              <a:rPr lang="fr-CA" sz="1800" b="1">
                <a:latin typeface="Arial" panose="020B0604020202020204" pitchFamily="34" charset="0"/>
                <a:cs typeface="Arial" panose="020B0604020202020204" pitchFamily="34" charset="0"/>
              </a:rPr>
              <a:t>COMPRENDRE</a:t>
            </a:r>
            <a:r>
              <a:rPr lang="fr-CA" sz="1800">
                <a:latin typeface="Arial" panose="020B0604020202020204" pitchFamily="34" charset="0"/>
                <a:cs typeface="Arial" panose="020B0604020202020204" pitchFamily="34" charset="0"/>
              </a:rPr>
              <a:t> que l’obligation de prendre des mesures d’adaptation s’étend au-delà du lieu de travail traditionnel - les employés peuvent avoir besoin de mesures d’adaptation partout où ils doivent accomplir une tâche</a:t>
            </a:r>
          </a:p>
          <a:p>
            <a:pPr>
              <a:spcBef>
                <a:spcPts val="0"/>
              </a:spcBef>
            </a:pPr>
            <a:endParaRPr lang="en-US" sz="1800">
              <a:latin typeface="Arial" panose="020B0604020202020204" pitchFamily="34" charset="0"/>
              <a:cs typeface="Arial" panose="020B0604020202020204" pitchFamily="34" charset="0"/>
            </a:endParaRPr>
          </a:p>
          <a:p>
            <a:pPr>
              <a:spcBef>
                <a:spcPts val="0"/>
              </a:spcBef>
            </a:pPr>
            <a:r>
              <a:rPr lang="fr-CA" sz="1800">
                <a:latin typeface="Arial" panose="020B0604020202020204" pitchFamily="34" charset="0"/>
                <a:cs typeface="Arial" panose="020B0604020202020204" pitchFamily="34" charset="0"/>
              </a:rPr>
              <a:t>5</a:t>
            </a:r>
            <a:r>
              <a:rPr lang="fr-CA" sz="1800" b="1">
                <a:latin typeface="Arial" panose="020B0604020202020204" pitchFamily="34" charset="0"/>
                <a:cs typeface="Arial" panose="020B0604020202020204" pitchFamily="34" charset="0"/>
              </a:rPr>
              <a:t>. SOUTENIR </a:t>
            </a:r>
            <a:r>
              <a:rPr lang="fr-CA" sz="1800">
                <a:latin typeface="Arial" panose="020B0604020202020204" pitchFamily="34" charset="0"/>
                <a:cs typeface="Arial" panose="020B0604020202020204" pitchFamily="34" charset="0"/>
              </a:rPr>
              <a:t>la mobilité des employés en leur permettant de conserver les aides techniques, l’équipement et le matériel de soutien s’ils partent pour occuper un autre poste dans l’administration publique centrale et ont toujours besoin de ces mesures d’adaptation</a:t>
            </a:r>
          </a:p>
          <a:p>
            <a:pPr algn="l" rtl="0" fontAlgn="base"/>
            <a:r>
              <a:rPr lang="fr-CA" sz="1050" b="1">
                <a:latin typeface="Arial" panose="020B0604020202020204" pitchFamily="34" charset="0"/>
                <a:cs typeface="Arial" panose="020B0604020202020204" pitchFamily="34" charset="0"/>
              </a:rPr>
              <a:t>​</a:t>
            </a:r>
          </a:p>
          <a:p>
            <a:endParaRPr lang="en-US" sz="1350"/>
          </a:p>
        </p:txBody>
      </p:sp>
      <p:sp>
        <p:nvSpPr>
          <p:cNvPr id="2" name="Slide Number Placeholder 1">
            <a:extLst>
              <a:ext uri="{FF2B5EF4-FFF2-40B4-BE49-F238E27FC236}">
                <a16:creationId xmlns:a16="http://schemas.microsoft.com/office/drawing/2014/main" id="{FF8C00AB-B170-25A1-2AF6-CA9FF3C08631}"/>
              </a:ext>
            </a:extLst>
          </p:cNvPr>
          <p:cNvSpPr>
            <a:spLocks noGrp="1"/>
          </p:cNvSpPr>
          <p:nvPr>
            <p:ph type="sldNum" sz="quarter" idx="12"/>
            <p:custDataLst>
              <p:tags r:id="rId3"/>
            </p:custDataLst>
          </p:nvPr>
        </p:nvSpPr>
        <p:spPr/>
        <p:txBody>
          <a:bodyPr/>
          <a:lstStyle/>
          <a:p>
            <a:fld id="{32D4B517-E49B-41B6-9DBC-23634E0F1CDC}" type="slidenum">
              <a:rPr lang="en-CA" smtClean="0"/>
              <a:t>5</a:t>
            </a:fld>
            <a:endParaRPr lang="en-CA"/>
          </a:p>
        </p:txBody>
      </p:sp>
    </p:spTree>
    <p:extLst>
      <p:ext uri="{BB962C8B-B14F-4D97-AF65-F5344CB8AC3E}">
        <p14:creationId xmlns:p14="http://schemas.microsoft.com/office/powerpoint/2010/main" val="321842801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4AD96B-FE28-19EA-3E0F-97CECE9F7642}"/>
              </a:ext>
            </a:extLst>
          </p:cNvPr>
          <p:cNvSpPr>
            <a:spLocks noGrp="1"/>
          </p:cNvSpPr>
          <p:nvPr>
            <p:ph type="title"/>
          </p:nvPr>
        </p:nvSpPr>
        <p:spPr/>
        <p:txBody>
          <a:bodyPr/>
          <a:lstStyle/>
          <a:p>
            <a:r>
              <a:rPr lang="fr-FR" dirty="0">
                <a:solidFill>
                  <a:srgbClr val="004D71"/>
                </a:solidFill>
                <a:latin typeface="Arial"/>
                <a:cs typeface="Arial"/>
              </a:rPr>
              <a:t>Où puis-je trouver de l’aide?</a:t>
            </a:r>
            <a:endParaRPr lang="en-US" dirty="0">
              <a:solidFill>
                <a:srgbClr val="004D71"/>
              </a:solidFill>
              <a:latin typeface="Arial"/>
              <a:cs typeface="Arial"/>
            </a:endParaRPr>
          </a:p>
        </p:txBody>
      </p:sp>
      <p:sp>
        <p:nvSpPr>
          <p:cNvPr id="3" name="Content Placeholder 2">
            <a:extLst>
              <a:ext uri="{FF2B5EF4-FFF2-40B4-BE49-F238E27FC236}">
                <a16:creationId xmlns:a16="http://schemas.microsoft.com/office/drawing/2014/main" id="{A8FC7313-CDCF-4385-F22C-5D8581E78FEB}"/>
              </a:ext>
            </a:extLst>
          </p:cNvPr>
          <p:cNvSpPr>
            <a:spLocks noGrp="1"/>
          </p:cNvSpPr>
          <p:nvPr>
            <p:ph idx="10"/>
          </p:nvPr>
        </p:nvSpPr>
        <p:spPr>
          <a:xfrm>
            <a:off x="647564" y="908720"/>
            <a:ext cx="7571580" cy="5760640"/>
          </a:xfrm>
        </p:spPr>
        <p:txBody>
          <a:bodyPr lIns="0" tIns="0" rIns="0" bIns="0" anchor="t"/>
          <a:lstStyle/>
          <a:p>
            <a:pPr marL="342900" indent="-342900">
              <a:buFont typeface="Wingdings" panose="05000000000000000000" pitchFamily="2" charset="2"/>
              <a:buChar char="§"/>
            </a:pPr>
            <a:endParaRPr lang="fr-FR"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endParaRPr>
          </a:p>
          <a:p>
            <a:pPr marL="342900" indent="-342900">
              <a:buFont typeface="Wingdings" panose="05000000000000000000" pitchFamily="2" charset="2"/>
              <a:buChar char="§"/>
            </a:pPr>
            <a:r>
              <a:rPr lang="fr-FR" sz="1800" dirty="0">
                <a:latin typeface="Arial"/>
                <a:cs typeface="Arial"/>
                <a:hlinkClick r:id="rId3"/>
              </a:rPr>
              <a:t>La Directive sur l’obligation de prendre des mesures d’adaptation</a:t>
            </a:r>
            <a:r>
              <a:rPr lang="fr-FR" sz="1800" dirty="0">
                <a:latin typeface="Arial"/>
                <a:cs typeface="Arial"/>
              </a:rPr>
              <a:t>  comprend les </a:t>
            </a:r>
            <a:r>
              <a:rPr lang="fr-FR" sz="1800" dirty="0">
                <a:latin typeface="Arial"/>
                <a:cs typeface="Arial"/>
                <a:hlinkClick r:id="rId4"/>
              </a:rPr>
              <a:t>démarches obligatoires</a:t>
            </a:r>
          </a:p>
          <a:p>
            <a:pPr marL="342900" indent="-342900">
              <a:buFont typeface="Wingdings" panose="05000000000000000000" pitchFamily="2" charset="2"/>
              <a:buChar char="§"/>
            </a:pPr>
            <a:endParaRPr lang="en-US" sz="18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1800" dirty="0" err="1">
                <a:latin typeface="Arial"/>
                <a:cs typeface="Arial"/>
              </a:rPr>
              <a:t>Appuyée</a:t>
            </a:r>
            <a:r>
              <a:rPr lang="en-US" sz="1800" dirty="0">
                <a:latin typeface="Arial"/>
                <a:cs typeface="Arial"/>
              </a:rPr>
              <a:t> par </a:t>
            </a:r>
            <a:r>
              <a:rPr lang="en-US" sz="1800" dirty="0">
                <a:latin typeface="Arial"/>
                <a:cs typeface="Arial"/>
                <a:hlinkClick r:id="rId5"/>
              </a:rPr>
              <a:t>l’</a:t>
            </a:r>
            <a:r>
              <a:rPr lang="fr-FR" sz="1800" dirty="0">
                <a:latin typeface="Arial"/>
                <a:cs typeface="Arial"/>
                <a:hlinkClick r:id="rId5"/>
              </a:rPr>
              <a:t>Obligation de prendre des mesures d'adaptation : Démarche générale à l'intention des gestionnaires</a:t>
            </a:r>
            <a:r>
              <a:rPr lang="fr-FR" sz="1800" dirty="0">
                <a:latin typeface="Arial"/>
                <a:cs typeface="Arial"/>
              </a:rPr>
              <a:t> (le guide)</a:t>
            </a:r>
            <a:endParaRPr lang="en-US" sz="1800" dirty="0">
              <a:latin typeface="Arial"/>
              <a:cs typeface="Arial"/>
            </a:endParaRPr>
          </a:p>
          <a:p>
            <a:pPr marL="1085850" lvl="1" indent="-342900">
              <a:buFont typeface="Wingdings" panose="05000000000000000000" pitchFamily="2" charset="2"/>
              <a:buChar char="§"/>
            </a:pPr>
            <a:r>
              <a:rPr lang="fr-FR" sz="1600" dirty="0">
                <a:latin typeface="Arial"/>
                <a:cs typeface="Arial"/>
              </a:rPr>
              <a:t>étape par étape vers une approche informelle et collaborative</a:t>
            </a:r>
            <a:endParaRPr lang="en-US" sz="1600" dirty="0">
              <a:latin typeface="Arial"/>
              <a:cs typeface="Arial"/>
            </a:endParaRPr>
          </a:p>
          <a:p>
            <a:pPr marL="1085850" lvl="1" indent="-342900">
              <a:buFont typeface="Wingdings" panose="05000000000000000000" pitchFamily="2" charset="2"/>
              <a:buChar char="§"/>
            </a:pPr>
            <a:r>
              <a:rPr lang="fr-FR" sz="1600" b="0" i="0" dirty="0">
                <a:effectLst/>
                <a:latin typeface="Roboto"/>
                <a:ea typeface="Roboto"/>
                <a:cs typeface="Roboto"/>
              </a:rPr>
              <a:t>comprend des </a:t>
            </a:r>
            <a:r>
              <a:rPr lang="fr-FR" sz="1600" dirty="0">
                <a:latin typeface="Roboto"/>
                <a:ea typeface="Roboto"/>
                <a:cs typeface="Roboto"/>
              </a:rPr>
              <a:t>conseils</a:t>
            </a:r>
            <a:r>
              <a:rPr lang="fr-FR" sz="1600" b="0" i="0" dirty="0">
                <a:effectLst/>
                <a:latin typeface="Roboto"/>
                <a:ea typeface="Roboto"/>
                <a:cs typeface="Roboto"/>
              </a:rPr>
              <a:t> liés à l'utilisation </a:t>
            </a:r>
            <a:r>
              <a:rPr lang="fr-FR" sz="1600" b="0" i="0" dirty="0">
                <a:effectLst/>
                <a:latin typeface="Roboto"/>
                <a:ea typeface="Roboto"/>
                <a:cs typeface="Roboto"/>
                <a:hlinkClick r:id="rId6"/>
              </a:rPr>
              <a:t>du Passeport pour l'accessibilité en milieu de travail du GC</a:t>
            </a:r>
          </a:p>
          <a:p>
            <a:pPr marL="342900" indent="-342900">
              <a:buFont typeface="Wingdings" panose="05000000000000000000" pitchFamily="2" charset="2"/>
              <a:buChar char="§"/>
            </a:pPr>
            <a:endParaRPr lang="en-US" sz="18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US" sz="1800" dirty="0" err="1">
                <a:latin typeface="Arial"/>
                <a:cs typeface="Arial"/>
              </a:rPr>
              <a:t>L’obligation</a:t>
            </a:r>
            <a:r>
              <a:rPr lang="en-US" sz="1800" dirty="0">
                <a:latin typeface="Arial"/>
                <a:cs typeface="Arial"/>
              </a:rPr>
              <a:t> de prendre des </a:t>
            </a:r>
            <a:r>
              <a:rPr lang="en-US" sz="1800" dirty="0" err="1">
                <a:latin typeface="Arial"/>
                <a:cs typeface="Arial"/>
              </a:rPr>
              <a:t>mesures</a:t>
            </a:r>
            <a:r>
              <a:rPr lang="en-US" sz="1800" dirty="0">
                <a:latin typeface="Arial"/>
                <a:cs typeface="Arial"/>
              </a:rPr>
              <a:t> </a:t>
            </a:r>
            <a:r>
              <a:rPr lang="en-US" sz="1800" dirty="0" err="1">
                <a:latin typeface="Arial"/>
                <a:cs typeface="Arial"/>
              </a:rPr>
              <a:t>d’adaptation</a:t>
            </a:r>
            <a:r>
              <a:rPr lang="en-US" sz="1800" dirty="0">
                <a:latin typeface="Arial"/>
                <a:cs typeface="Arial"/>
              </a:rPr>
              <a:t> guide de poche à </a:t>
            </a:r>
            <a:r>
              <a:rPr lang="fr-FR" sz="1800" dirty="0">
                <a:latin typeface="Arial"/>
                <a:cs typeface="Arial"/>
              </a:rPr>
              <a:t>l’intention des gestionnaires</a:t>
            </a:r>
          </a:p>
          <a:p>
            <a:pPr marL="1085850" lvl="1" indent="-342900">
              <a:buFont typeface="Wingdings" panose="05000000000000000000" pitchFamily="2" charset="2"/>
              <a:buChar char="§"/>
            </a:pPr>
            <a:r>
              <a:rPr lang="en-US" sz="1600" dirty="0" err="1">
                <a:latin typeface="Arial"/>
                <a:cs typeface="Arial"/>
              </a:rPr>
              <a:t>une</a:t>
            </a:r>
            <a:r>
              <a:rPr lang="en-US" sz="1600" dirty="0">
                <a:latin typeface="Arial"/>
                <a:cs typeface="Arial"/>
              </a:rPr>
              <a:t> version </a:t>
            </a:r>
            <a:r>
              <a:rPr lang="en-US" sz="1600" dirty="0" err="1">
                <a:latin typeface="Arial"/>
                <a:cs typeface="Arial"/>
              </a:rPr>
              <a:t>condensée</a:t>
            </a:r>
            <a:r>
              <a:rPr lang="en-US" sz="1600" dirty="0">
                <a:latin typeface="Arial"/>
                <a:cs typeface="Arial"/>
              </a:rPr>
              <a:t> du guide</a:t>
            </a:r>
          </a:p>
          <a:p>
            <a:pPr marL="1485900" lvl="2" indent="-342900">
              <a:buFont typeface="Wingdings" panose="05000000000000000000" pitchFamily="2" charset="2"/>
              <a:buChar char="§"/>
            </a:pPr>
            <a:r>
              <a:rPr lang="fr-FR" sz="1600" dirty="0">
                <a:latin typeface="Arial"/>
                <a:cs typeface="Arial"/>
              </a:rPr>
              <a:t>nous apprécions vos commentaires sur le guide à </a:t>
            </a:r>
            <a:r>
              <a:rPr lang="fr-FR" sz="1600" dirty="0">
                <a:latin typeface="Arial"/>
                <a:cs typeface="Arial"/>
                <a:hlinkClick r:id="rId7"/>
              </a:rPr>
              <a:t>wpp-ppt@tbs-sct.gc.ca</a:t>
            </a:r>
          </a:p>
          <a:p>
            <a:endParaRPr lang="en-US" dirty="0">
              <a:latin typeface="Arial" panose="020B0604020202020204" pitchFamily="34" charset="0"/>
              <a:cs typeface="Arial" panose="020B0604020202020204" pitchFamily="34" charset="0"/>
            </a:endParaRPr>
          </a:p>
          <a:p>
            <a:r>
              <a:rPr lang="en-US" sz="1800" dirty="0">
                <a:latin typeface="Arial"/>
                <a:cs typeface="Arial"/>
              </a:rPr>
              <a:t>Encore </a:t>
            </a:r>
            <a:r>
              <a:rPr lang="en-US" sz="1800" dirty="0" err="1">
                <a:latin typeface="Arial"/>
                <a:cs typeface="Arial"/>
              </a:rPr>
              <a:t>besoin</a:t>
            </a:r>
            <a:r>
              <a:rPr lang="en-US" sz="1800" dirty="0">
                <a:latin typeface="Arial"/>
                <a:cs typeface="Arial"/>
              </a:rPr>
              <a:t> </a:t>
            </a:r>
            <a:r>
              <a:rPr lang="en-US" sz="1800" dirty="0" err="1">
                <a:latin typeface="Arial"/>
                <a:cs typeface="Arial"/>
              </a:rPr>
              <a:t>d'aide</a:t>
            </a:r>
            <a:r>
              <a:rPr lang="en-US" sz="1800" dirty="0">
                <a:latin typeface="Arial"/>
                <a:cs typeface="Arial"/>
              </a:rPr>
              <a:t>?</a:t>
            </a:r>
          </a:p>
          <a:p>
            <a:pPr marL="342900" indent="-342900">
              <a:buFont typeface="Wingdings" panose="05000000000000000000" pitchFamily="2" charset="2"/>
              <a:buChar char="§"/>
            </a:pPr>
            <a:r>
              <a:rPr lang="fr-FR" sz="1600" dirty="0">
                <a:latin typeface="Arial"/>
                <a:cs typeface="Arial"/>
              </a:rPr>
              <a:t>Les spécialistes fonctionnels dans votre organisation sont là pour vous soutenir</a:t>
            </a:r>
            <a:endParaRPr lang="en-US" sz="1600" dirty="0">
              <a:latin typeface="Arial"/>
              <a:cs typeface="Arial"/>
            </a:endParaRPr>
          </a:p>
          <a:p>
            <a:endParaRPr lang="en-US" dirty="0"/>
          </a:p>
        </p:txBody>
      </p:sp>
      <p:sp>
        <p:nvSpPr>
          <p:cNvPr id="2" name="Slide Number Placeholder 1">
            <a:extLst>
              <a:ext uri="{FF2B5EF4-FFF2-40B4-BE49-F238E27FC236}">
                <a16:creationId xmlns:a16="http://schemas.microsoft.com/office/drawing/2014/main" id="{66501238-7433-58C0-7F98-8938CA992C49}"/>
              </a:ext>
            </a:extLst>
          </p:cNvPr>
          <p:cNvSpPr>
            <a:spLocks noGrp="1"/>
          </p:cNvSpPr>
          <p:nvPr>
            <p:ph type="sldNum" sz="quarter" idx="12"/>
          </p:nvPr>
        </p:nvSpPr>
        <p:spPr/>
        <p:txBody>
          <a:bodyPr/>
          <a:lstStyle/>
          <a:p>
            <a:fld id="{32D4B517-E49B-41B6-9DBC-23634E0F1CDC}" type="slidenum">
              <a:rPr lang="en-CA" smtClean="0"/>
              <a:t>6</a:t>
            </a:fld>
            <a:endParaRPr lang="en-CA"/>
          </a:p>
        </p:txBody>
      </p:sp>
    </p:spTree>
    <p:extLst>
      <p:ext uri="{BB962C8B-B14F-4D97-AF65-F5344CB8AC3E}">
        <p14:creationId xmlns:p14="http://schemas.microsoft.com/office/powerpoint/2010/main" val="3896360736"/>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6479012e3939330e0887c423&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E860D1223E984692003B2F8D34E609" ma:contentTypeVersion="7" ma:contentTypeDescription="Create a new document." ma:contentTypeScope="" ma:versionID="4c9bcd0fea5e7ea33bc3fafe9f30499a">
  <xsd:schema xmlns:xsd="http://www.w3.org/2001/XMLSchema" xmlns:xs="http://www.w3.org/2001/XMLSchema" xmlns:p="http://schemas.microsoft.com/office/2006/metadata/properties" xmlns:ns2="f4760878-658a-4717-bbd4-0fd9c09fbb13" xmlns:ns3="0406129d-7949-4012-aa34-bff85346a4cf" targetNamespace="http://schemas.microsoft.com/office/2006/metadata/properties" ma:root="true" ma:fieldsID="81ec4f812919b282dd5e4e26516e8b72" ns2:_="" ns3:_="">
    <xsd:import namespace="f4760878-658a-4717-bbd4-0fd9c09fbb13"/>
    <xsd:import namespace="0406129d-7949-4012-aa34-bff85346a4cf"/>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SearchProperties" minOccurs="0"/>
                <xsd:element ref="ns3:MediaServiceObjectDetectorVersion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760878-658a-4717-bbd4-0fd9c09fbb1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06129d-7949-4012-aa34-bff85346a4c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f4760878-658a-4717-bbd4-0fd9c09fbb13">NYDQE6PS2W7K-872766678-1359</_dlc_DocId>
    <_dlc_DocIdUrl xmlns="f4760878-658a-4717-bbd4-0fd9c09fbb13">
      <Url>https://056gc.sharepoint.com/sites/OCHRO-PC-PMCE_BDPRH-PC-GPEC/_layouts/15/DocIdRedir.aspx?ID=NYDQE6PS2W7K-872766678-1359</Url>
      <Description>NYDQE6PS2W7K-872766678-1359</Description>
    </_dlc_DocIdUrl>
  </documentManagement>
</p:properties>
</file>

<file path=customXml/itemProps1.xml><?xml version="1.0" encoding="utf-8"?>
<ds:datastoreItem xmlns:ds="http://schemas.openxmlformats.org/officeDocument/2006/customXml" ds:itemID="{5AF969D2-E561-4030-B6E6-06AD752EF2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760878-658a-4717-bbd4-0fd9c09fbb13"/>
    <ds:schemaRef ds:uri="0406129d-7949-4012-aa34-bff85346a4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0F1A05-F10B-40B9-B7A5-4391FA5806F5}">
  <ds:schemaRefs>
    <ds:schemaRef ds:uri="http://schemas.microsoft.com/sharepoint/v3/contenttype/forms"/>
  </ds:schemaRefs>
</ds:datastoreItem>
</file>

<file path=customXml/itemProps3.xml><?xml version="1.0" encoding="utf-8"?>
<ds:datastoreItem xmlns:ds="http://schemas.openxmlformats.org/officeDocument/2006/customXml" ds:itemID="{51B3DE27-F4B8-4902-8F6D-145A6665E195}">
  <ds:schemaRefs>
    <ds:schemaRef ds:uri="http://schemas.microsoft.com/sharepoint/events"/>
  </ds:schemaRefs>
</ds:datastoreItem>
</file>

<file path=customXml/itemProps4.xml><?xml version="1.0" encoding="utf-8"?>
<ds:datastoreItem xmlns:ds="http://schemas.openxmlformats.org/officeDocument/2006/customXml" ds:itemID="{BB5304B4-01BA-474D-B5A4-73F09FBFC3C4}">
  <ds:schemaRefs>
    <ds:schemaRef ds:uri="0a2405c0-e978-4e37-8b66-3d6c83e1f382"/>
    <ds:schemaRef ds:uri="1193c0df-4daf-4b82-8a80-096786605e7e"/>
    <ds:schemaRef ds:uri="f4760878-658a-4717-bbd4-0fd9c09fbb1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594</Words>
  <Application>Microsoft Office PowerPoint</Application>
  <PresentationFormat>On-screen Show (4:3)</PresentationFormat>
  <Paragraphs>82</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vt:lpstr>
      <vt:lpstr>Calibri</vt:lpstr>
      <vt:lpstr>Roboto</vt:lpstr>
      <vt:lpstr>Wingdings</vt:lpstr>
      <vt:lpstr>Office Theme</vt:lpstr>
      <vt:lpstr>Obligation de prendre des mesures d’adaptation​​ Orientation et ressources</vt:lpstr>
      <vt:lpstr>L’Obligation de prendre des mesures d’adaptation - simplifiée</vt:lpstr>
      <vt:lpstr>Le Cadre</vt:lpstr>
      <vt:lpstr>Le Cadre... suite</vt:lpstr>
      <vt:lpstr>Obligation de prendre des mesures d’adaptation –  considérations clés pour s’attaquer aux obstacles en milieu de travail</vt:lpstr>
      <vt:lpstr>Où puis-je trouver de l’aide?</vt:lpstr>
    </vt:vector>
  </TitlesOfParts>
  <Company>TBS-SCT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Krewski, Julie</cp:lastModifiedBy>
  <cp:revision>18</cp:revision>
  <cp:lastPrinted>2015-12-14T14:59:28Z</cp:lastPrinted>
  <dcterms:created xsi:type="dcterms:W3CDTF">2015-11-06T15:38:40Z</dcterms:created>
  <dcterms:modified xsi:type="dcterms:W3CDTF">2024-04-30T14:41:59Z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0ae614d2-e518-4ef1-a5c0-a3bc3a01a186</vt:lpwstr>
  </property>
  <property fmtid="{D5CDD505-2E9C-101B-9397-08002B2CF9AE}" pid="3" name="TBSSCTCLASSIFICATION">
    <vt:lpwstr>No Classification Selected</vt:lpwstr>
  </property>
  <property fmtid="{D5CDD505-2E9C-101B-9397-08002B2CF9AE}" pid="4" name="SECCLASS">
    <vt:lpwstr>CLASSN</vt:lpwstr>
  </property>
  <property fmtid="{D5CDD505-2E9C-101B-9397-08002B2CF9AE}" pid="5" name="MSIP_Label_3515d617-256d-4284-aedb-1064be1c4b48_Enabled">
    <vt:lpwstr>true</vt:lpwstr>
  </property>
  <property fmtid="{D5CDD505-2E9C-101B-9397-08002B2CF9AE}" pid="6" name="MSIP_Label_3515d617-256d-4284-aedb-1064be1c4b48_SetDate">
    <vt:lpwstr>2023-05-30T13:36:36Z</vt:lpwstr>
  </property>
  <property fmtid="{D5CDD505-2E9C-101B-9397-08002B2CF9AE}" pid="7" name="MSIP_Label_3515d617-256d-4284-aedb-1064be1c4b48_Method">
    <vt:lpwstr>Privileged</vt:lpwstr>
  </property>
  <property fmtid="{D5CDD505-2E9C-101B-9397-08002B2CF9AE}" pid="8" name="MSIP_Label_3515d617-256d-4284-aedb-1064be1c4b48_Name">
    <vt:lpwstr>3515d617-256d-4284-aedb-1064be1c4b48</vt:lpwstr>
  </property>
  <property fmtid="{D5CDD505-2E9C-101B-9397-08002B2CF9AE}" pid="9" name="MSIP_Label_3515d617-256d-4284-aedb-1064be1c4b48_SiteId">
    <vt:lpwstr>6397df10-4595-4047-9c4f-03311282152b</vt:lpwstr>
  </property>
  <property fmtid="{D5CDD505-2E9C-101B-9397-08002B2CF9AE}" pid="10" name="MSIP_Label_3515d617-256d-4284-aedb-1064be1c4b48_ActionId">
    <vt:lpwstr>d4875670-bcb4-4a35-9ed1-3e19be56b1ad</vt:lpwstr>
  </property>
  <property fmtid="{D5CDD505-2E9C-101B-9397-08002B2CF9AE}" pid="11" name="MSIP_Label_3515d617-256d-4284-aedb-1064be1c4b48_ContentBits">
    <vt:lpwstr>0</vt:lpwstr>
  </property>
  <property fmtid="{D5CDD505-2E9C-101B-9397-08002B2CF9AE}" pid="12" name="ContentTypeId">
    <vt:lpwstr>0x010100ADE860D1223E984692003B2F8D34E609</vt:lpwstr>
  </property>
  <property fmtid="{D5CDD505-2E9C-101B-9397-08002B2CF9AE}" pid="13" name="MediaServiceImageTags">
    <vt:lpwstr/>
  </property>
  <property fmtid="{D5CDD505-2E9C-101B-9397-08002B2CF9AE}" pid="14" name="xd_ProgID">
    <vt:lpwstr/>
  </property>
  <property fmtid="{D5CDD505-2E9C-101B-9397-08002B2CF9AE}" pid="15" name="ComplianceAssetId">
    <vt:lpwstr/>
  </property>
  <property fmtid="{D5CDD505-2E9C-101B-9397-08002B2CF9AE}" pid="16" name="TemplateUrl">
    <vt:lpwstr/>
  </property>
  <property fmtid="{D5CDD505-2E9C-101B-9397-08002B2CF9AE}" pid="17" name="_ExtendedDescription">
    <vt:lpwstr/>
  </property>
  <property fmtid="{D5CDD505-2E9C-101B-9397-08002B2CF9AE}" pid="18" name="TriggerFlowInfo">
    <vt:lpwstr/>
  </property>
  <property fmtid="{D5CDD505-2E9C-101B-9397-08002B2CF9AE}" pid="19" name="xd_Signature">
    <vt:bool>false</vt:bool>
  </property>
  <property fmtid="{D5CDD505-2E9C-101B-9397-08002B2CF9AE}" pid="20" name="_dlc_DocIdItemGuid">
    <vt:lpwstr>f76b4d21-b2fe-4f75-b876-aa9ea0e454c4</vt:lpwstr>
  </property>
</Properties>
</file>