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56" r:id="rId5"/>
    <p:sldId id="260" r:id="rId6"/>
    <p:sldId id="295" r:id="rId7"/>
    <p:sldId id="299" r:id="rId8"/>
    <p:sldId id="292" r:id="rId9"/>
    <p:sldId id="293" r:id="rId10"/>
    <p:sldId id="294" r:id="rId11"/>
    <p:sldId id="262" r:id="rId12"/>
    <p:sldId id="287" r:id="rId13"/>
    <p:sldId id="288" r:id="rId14"/>
    <p:sldId id="291" r:id="rId15"/>
    <p:sldId id="264" r:id="rId16"/>
    <p:sldId id="290" r:id="rId17"/>
    <p:sldId id="265" r:id="rId18"/>
    <p:sldId id="296" r:id="rId19"/>
    <p:sldId id="297" r:id="rId20"/>
    <p:sldId id="298" r:id="rId21"/>
    <p:sldId id="282" r:id="rId22"/>
  </p:sldIdLst>
  <p:sldSz cx="12192000" cy="6858000"/>
  <p:notesSz cx="6858000" cy="9144000"/>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zydlo,Iga (ECCC)" initials="K(" lastIdx="5" clrIdx="0">
    <p:extLst>
      <p:ext uri="{19B8F6BF-5375-455C-9EA6-DF929625EA0E}">
        <p15:presenceInfo xmlns:p15="http://schemas.microsoft.com/office/powerpoint/2012/main" userId="S-1-5-21-2086016090-1259623561-1170935872-105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93963" autoAdjust="0"/>
  </p:normalViewPr>
  <p:slideViewPr>
    <p:cSldViewPr>
      <p:cViewPr varScale="1">
        <p:scale>
          <a:sx n="56" d="100"/>
          <a:sy n="56" d="100"/>
        </p:scale>
        <p:origin x="76" y="7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A52D9-8CD2-4DD1-935C-EE339884943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084ABD4-35C6-4DEC-9ACB-03CF3786A191}">
      <dgm:prSet phldrT="[Text]"/>
      <dgm:spPr/>
      <dgm:t>
        <a:bodyPr/>
        <a:lstStyle/>
        <a:p>
          <a:r>
            <a:rPr lang="en-US" dirty="0" smtClean="0"/>
            <a:t>Women in Science and Technology</a:t>
          </a:r>
          <a:endParaRPr lang="en-US" dirty="0"/>
        </a:p>
      </dgm:t>
    </dgm:pt>
    <dgm:pt modelId="{8753E576-ADFF-4D86-A491-19EAB170D06B}" type="parTrans" cxnId="{C3D6286E-D6CB-4F54-AA9D-CBE9C62790AE}">
      <dgm:prSet/>
      <dgm:spPr/>
      <dgm:t>
        <a:bodyPr/>
        <a:lstStyle/>
        <a:p>
          <a:endParaRPr lang="en-US"/>
        </a:p>
      </dgm:t>
    </dgm:pt>
    <dgm:pt modelId="{72DA5D03-1EE6-4E40-9386-7EA09C77203D}" type="sibTrans" cxnId="{C3D6286E-D6CB-4F54-AA9D-CBE9C62790AE}">
      <dgm:prSet/>
      <dgm:spPr/>
      <dgm:t>
        <a:bodyPr/>
        <a:lstStyle/>
        <a:p>
          <a:endParaRPr lang="en-US"/>
        </a:p>
      </dgm:t>
    </dgm:pt>
    <dgm:pt modelId="{04615E79-EEF7-4C7C-AE44-ED5E07F0726B}">
      <dgm:prSet phldrT="[Text]"/>
      <dgm:spPr/>
      <dgm:t>
        <a:bodyPr/>
        <a:lstStyle/>
        <a:p>
          <a:r>
            <a:rPr lang="en-US" dirty="0" smtClean="0"/>
            <a:t>Managers Network</a:t>
          </a:r>
          <a:endParaRPr lang="en-US" dirty="0"/>
        </a:p>
      </dgm:t>
    </dgm:pt>
    <dgm:pt modelId="{DC1B5F94-2502-40EC-B1D1-6671E1CD3B9B}" type="parTrans" cxnId="{04B9A6BA-F083-4688-AB90-1D1D9048B89E}">
      <dgm:prSet/>
      <dgm:spPr/>
      <dgm:t>
        <a:bodyPr/>
        <a:lstStyle/>
        <a:p>
          <a:endParaRPr lang="en-US"/>
        </a:p>
      </dgm:t>
    </dgm:pt>
    <dgm:pt modelId="{96E49822-B6CF-4910-8D09-60A0B4D56495}" type="sibTrans" cxnId="{04B9A6BA-F083-4688-AB90-1D1D9048B89E}">
      <dgm:prSet/>
      <dgm:spPr/>
      <dgm:t>
        <a:bodyPr/>
        <a:lstStyle/>
        <a:p>
          <a:endParaRPr lang="en-US"/>
        </a:p>
      </dgm:t>
    </dgm:pt>
    <dgm:pt modelId="{82E70979-37A1-4F15-A1D1-0D9C03AA5C56}">
      <dgm:prSet phldrT="[Text]"/>
      <dgm:spPr/>
      <dgm:t>
        <a:bodyPr/>
        <a:lstStyle/>
        <a:p>
          <a:r>
            <a:rPr lang="en-US" dirty="0" smtClean="0"/>
            <a:t>Persons with Disabilities Network</a:t>
          </a:r>
          <a:endParaRPr lang="en-US" dirty="0"/>
        </a:p>
      </dgm:t>
    </dgm:pt>
    <dgm:pt modelId="{69B4A85B-EFCA-4B6E-9C56-49F5C7F0F4E4}" type="parTrans" cxnId="{2920F0DB-9CBB-408E-AE07-F92719CE6D76}">
      <dgm:prSet/>
      <dgm:spPr/>
      <dgm:t>
        <a:bodyPr/>
        <a:lstStyle/>
        <a:p>
          <a:endParaRPr lang="en-US"/>
        </a:p>
      </dgm:t>
    </dgm:pt>
    <dgm:pt modelId="{8706D02B-8AA5-4A5F-9F51-11DE3FC5C9F1}" type="sibTrans" cxnId="{2920F0DB-9CBB-408E-AE07-F92719CE6D76}">
      <dgm:prSet/>
      <dgm:spPr/>
      <dgm:t>
        <a:bodyPr/>
        <a:lstStyle/>
        <a:p>
          <a:endParaRPr lang="en-US"/>
        </a:p>
      </dgm:t>
    </dgm:pt>
    <dgm:pt modelId="{E368020A-1ABA-4219-863C-63DBC722B2EB}">
      <dgm:prSet phldrT="[Text]"/>
      <dgm:spPr/>
      <dgm:t>
        <a:bodyPr/>
        <a:lstStyle/>
        <a:p>
          <a:r>
            <a:rPr lang="en-US" dirty="0" smtClean="0"/>
            <a:t>National Youth Network</a:t>
          </a:r>
          <a:endParaRPr lang="en-US" dirty="0"/>
        </a:p>
      </dgm:t>
    </dgm:pt>
    <dgm:pt modelId="{9BA04C8E-548D-4E00-B498-9F1F9702B45E}" type="parTrans" cxnId="{AD43B754-29B1-4471-88B6-09854BEBC3BC}">
      <dgm:prSet/>
      <dgm:spPr/>
      <dgm:t>
        <a:bodyPr/>
        <a:lstStyle/>
        <a:p>
          <a:endParaRPr lang="en-US"/>
        </a:p>
      </dgm:t>
    </dgm:pt>
    <dgm:pt modelId="{5A6793EA-1C1A-4C56-9B06-42C8AFC6C328}" type="sibTrans" cxnId="{AD43B754-29B1-4471-88B6-09854BEBC3BC}">
      <dgm:prSet/>
      <dgm:spPr/>
      <dgm:t>
        <a:bodyPr/>
        <a:lstStyle/>
        <a:p>
          <a:endParaRPr lang="en-US"/>
        </a:p>
      </dgm:t>
    </dgm:pt>
    <dgm:pt modelId="{7C5A33D8-ADA0-4F9D-AFB3-93BA9E611517}">
      <dgm:prSet phldrT="[Text]"/>
      <dgm:spPr/>
      <dgm:t>
        <a:bodyPr/>
        <a:lstStyle/>
        <a:p>
          <a:r>
            <a:rPr lang="en-US" dirty="0" smtClean="0"/>
            <a:t>Respectful Workplace Committee</a:t>
          </a:r>
          <a:endParaRPr lang="en-US" dirty="0"/>
        </a:p>
      </dgm:t>
    </dgm:pt>
    <dgm:pt modelId="{6C480E37-5290-4579-AC9D-96239165E196}" type="parTrans" cxnId="{A1175121-766D-4F50-8DC3-7EF016527F6E}">
      <dgm:prSet/>
      <dgm:spPr/>
      <dgm:t>
        <a:bodyPr/>
        <a:lstStyle/>
        <a:p>
          <a:endParaRPr lang="en-US"/>
        </a:p>
      </dgm:t>
    </dgm:pt>
    <dgm:pt modelId="{B563AEA4-F3D3-47E5-999A-D27A6E2125E6}" type="sibTrans" cxnId="{A1175121-766D-4F50-8DC3-7EF016527F6E}">
      <dgm:prSet/>
      <dgm:spPr/>
      <dgm:t>
        <a:bodyPr/>
        <a:lstStyle/>
        <a:p>
          <a:endParaRPr lang="en-US"/>
        </a:p>
      </dgm:t>
    </dgm:pt>
    <dgm:pt modelId="{0ADEF580-66A6-488F-A275-E03F5559A3D0}">
      <dgm:prSet phldrT="[Text]"/>
      <dgm:spPr/>
      <dgm:t>
        <a:bodyPr/>
        <a:lstStyle/>
        <a:p>
          <a:r>
            <a:rPr lang="en-US" dirty="0" smtClean="0"/>
            <a:t>Indigenous Employees Network</a:t>
          </a:r>
          <a:endParaRPr lang="en-US" dirty="0"/>
        </a:p>
      </dgm:t>
    </dgm:pt>
    <dgm:pt modelId="{AA07FE58-D695-4A67-9BBE-8C4178EEA930}" type="parTrans" cxnId="{D88725C2-38AF-42AE-8103-CC4F4C910E09}">
      <dgm:prSet/>
      <dgm:spPr/>
      <dgm:t>
        <a:bodyPr/>
        <a:lstStyle/>
        <a:p>
          <a:endParaRPr lang="en-US"/>
        </a:p>
      </dgm:t>
    </dgm:pt>
    <dgm:pt modelId="{7A25F179-5220-4C65-916D-E703B6572A59}" type="sibTrans" cxnId="{D88725C2-38AF-42AE-8103-CC4F4C910E09}">
      <dgm:prSet/>
      <dgm:spPr/>
      <dgm:t>
        <a:bodyPr/>
        <a:lstStyle/>
        <a:p>
          <a:endParaRPr lang="en-US"/>
        </a:p>
      </dgm:t>
    </dgm:pt>
    <dgm:pt modelId="{2BF41A53-7F7C-4FDA-B7C9-9E2C52458DBE}">
      <dgm:prSet phldrT="[Text]"/>
      <dgm:spPr/>
      <dgm:t>
        <a:bodyPr/>
        <a:lstStyle/>
        <a:p>
          <a:r>
            <a:rPr lang="en-US" dirty="0" smtClean="0"/>
            <a:t>Green Team</a:t>
          </a:r>
          <a:endParaRPr lang="en-US" dirty="0"/>
        </a:p>
      </dgm:t>
    </dgm:pt>
    <dgm:pt modelId="{A6A3ED4B-E5AB-4AC1-9B34-BBB00EFF2A1E}" type="parTrans" cxnId="{8C69631B-635E-4629-AAF1-0075434A7CBB}">
      <dgm:prSet/>
      <dgm:spPr/>
      <dgm:t>
        <a:bodyPr/>
        <a:lstStyle/>
        <a:p>
          <a:endParaRPr lang="en-US"/>
        </a:p>
      </dgm:t>
    </dgm:pt>
    <dgm:pt modelId="{4C357FD8-0B1B-4999-9A67-C50DF49F9D36}" type="sibTrans" cxnId="{8C69631B-635E-4629-AAF1-0075434A7CBB}">
      <dgm:prSet/>
      <dgm:spPr/>
      <dgm:t>
        <a:bodyPr/>
        <a:lstStyle/>
        <a:p>
          <a:endParaRPr lang="en-US"/>
        </a:p>
      </dgm:t>
    </dgm:pt>
    <dgm:pt modelId="{D203B4D4-DF2F-4BF6-8DDD-F7E536C706CD}">
      <dgm:prSet phldrT="[Text]"/>
      <dgm:spPr/>
      <dgm:t>
        <a:bodyPr/>
        <a:lstStyle/>
        <a:p>
          <a:r>
            <a:rPr lang="en-US" dirty="0" smtClean="0"/>
            <a:t>Government of Canada Workplace Charitable Campaign</a:t>
          </a:r>
          <a:endParaRPr lang="en-US" dirty="0"/>
        </a:p>
      </dgm:t>
    </dgm:pt>
    <dgm:pt modelId="{02E48C6A-01FB-41BE-BFF5-9921CB3096F7}" type="parTrans" cxnId="{0BE9A17B-F862-4A38-A337-514D8877D2BE}">
      <dgm:prSet/>
      <dgm:spPr/>
      <dgm:t>
        <a:bodyPr/>
        <a:lstStyle/>
        <a:p>
          <a:endParaRPr lang="en-US"/>
        </a:p>
      </dgm:t>
    </dgm:pt>
    <dgm:pt modelId="{470C7C10-1713-4693-93E8-4D5ED67336A2}" type="sibTrans" cxnId="{0BE9A17B-F862-4A38-A337-514D8877D2BE}">
      <dgm:prSet/>
      <dgm:spPr/>
      <dgm:t>
        <a:bodyPr/>
        <a:lstStyle/>
        <a:p>
          <a:endParaRPr lang="en-US"/>
        </a:p>
      </dgm:t>
    </dgm:pt>
    <dgm:pt modelId="{5CFF4D15-E594-4F1F-A110-493B61579385}">
      <dgm:prSet phldrT="[Text]"/>
      <dgm:spPr/>
      <dgm:t>
        <a:bodyPr/>
        <a:lstStyle/>
        <a:p>
          <a:r>
            <a:rPr lang="en-US" dirty="0" smtClean="0"/>
            <a:t>Environment Protection Branch Youth</a:t>
          </a:r>
          <a:endParaRPr lang="en-US" dirty="0"/>
        </a:p>
      </dgm:t>
    </dgm:pt>
    <dgm:pt modelId="{1677E1A8-EEEB-47DB-92AC-00BE8C404453}" type="parTrans" cxnId="{3C35A559-F3CC-4D35-A260-58CE3688E8F0}">
      <dgm:prSet/>
      <dgm:spPr/>
      <dgm:t>
        <a:bodyPr/>
        <a:lstStyle/>
        <a:p>
          <a:endParaRPr lang="en-US"/>
        </a:p>
      </dgm:t>
    </dgm:pt>
    <dgm:pt modelId="{D344B03A-DE72-41FC-8BE8-34894612ED99}" type="sibTrans" cxnId="{3C35A559-F3CC-4D35-A260-58CE3688E8F0}">
      <dgm:prSet/>
      <dgm:spPr/>
      <dgm:t>
        <a:bodyPr/>
        <a:lstStyle/>
        <a:p>
          <a:endParaRPr lang="en-US"/>
        </a:p>
      </dgm:t>
    </dgm:pt>
    <dgm:pt modelId="{FC07E151-7CE4-4716-8CE0-B52D3638F2F0}">
      <dgm:prSet phldrT="[Text]"/>
      <dgm:spPr/>
      <dgm:t>
        <a:bodyPr/>
        <a:lstStyle/>
        <a:p>
          <a:r>
            <a:rPr lang="en-US" dirty="0" smtClean="0"/>
            <a:t>LGBTQ2+ Network</a:t>
          </a:r>
          <a:endParaRPr lang="en-US" dirty="0"/>
        </a:p>
      </dgm:t>
    </dgm:pt>
    <dgm:pt modelId="{78EB3A5C-47E0-4C4D-9FC7-03A2C15446F2}" type="parTrans" cxnId="{6B725611-A8BC-41C1-9B59-E40C63835B10}">
      <dgm:prSet/>
      <dgm:spPr/>
      <dgm:t>
        <a:bodyPr/>
        <a:lstStyle/>
        <a:p>
          <a:endParaRPr lang="en-US"/>
        </a:p>
      </dgm:t>
    </dgm:pt>
    <dgm:pt modelId="{16AD8033-9A1D-43F0-98E4-3EE275B13A18}" type="sibTrans" cxnId="{6B725611-A8BC-41C1-9B59-E40C63835B10}">
      <dgm:prSet/>
      <dgm:spPr/>
      <dgm:t>
        <a:bodyPr/>
        <a:lstStyle/>
        <a:p>
          <a:endParaRPr lang="en-US"/>
        </a:p>
      </dgm:t>
    </dgm:pt>
    <dgm:pt modelId="{92673B7D-3278-480C-A1C3-17606CC7BFFA}">
      <dgm:prSet phldrT="[Text]"/>
      <dgm:spPr/>
      <dgm:t>
        <a:bodyPr/>
        <a:lstStyle/>
        <a:p>
          <a:r>
            <a:rPr lang="en-US" dirty="0" smtClean="0"/>
            <a:t>Black Employees Network</a:t>
          </a:r>
          <a:endParaRPr lang="en-US" dirty="0"/>
        </a:p>
      </dgm:t>
    </dgm:pt>
    <dgm:pt modelId="{100F16F8-CAC9-48C7-BDC7-0A812317F150}" type="parTrans" cxnId="{A6BE11B5-76B7-4DF4-BAED-00021FC876D5}">
      <dgm:prSet/>
      <dgm:spPr/>
      <dgm:t>
        <a:bodyPr/>
        <a:lstStyle/>
        <a:p>
          <a:endParaRPr lang="en-US"/>
        </a:p>
      </dgm:t>
    </dgm:pt>
    <dgm:pt modelId="{E6AB6BC0-7A38-4861-851C-F0E9BD09F802}" type="sibTrans" cxnId="{A6BE11B5-76B7-4DF4-BAED-00021FC876D5}">
      <dgm:prSet/>
      <dgm:spPr/>
      <dgm:t>
        <a:bodyPr/>
        <a:lstStyle/>
        <a:p>
          <a:endParaRPr lang="en-US"/>
        </a:p>
      </dgm:t>
    </dgm:pt>
    <dgm:pt modelId="{910E99DA-75E9-42FA-9FEC-514D8DF5A0B4}">
      <dgm:prSet phldrT="[Text]"/>
      <dgm:spPr/>
      <dgm:t>
        <a:bodyPr/>
        <a:lstStyle/>
        <a:p>
          <a:r>
            <a:rPr lang="en-US" dirty="0" smtClean="0"/>
            <a:t>Official Languages Network</a:t>
          </a:r>
          <a:endParaRPr lang="en-US" dirty="0"/>
        </a:p>
      </dgm:t>
    </dgm:pt>
    <dgm:pt modelId="{469D4E8C-7E32-434A-95F4-9D8D780C529F}" type="parTrans" cxnId="{318B3782-0A87-4483-ABA6-CFAAB4A78C0D}">
      <dgm:prSet/>
      <dgm:spPr/>
      <dgm:t>
        <a:bodyPr/>
        <a:lstStyle/>
        <a:p>
          <a:endParaRPr lang="en-US"/>
        </a:p>
      </dgm:t>
    </dgm:pt>
    <dgm:pt modelId="{3D869D3C-9751-4742-8042-E691CC977805}" type="sibTrans" cxnId="{318B3782-0A87-4483-ABA6-CFAAB4A78C0D}">
      <dgm:prSet/>
      <dgm:spPr/>
      <dgm:t>
        <a:bodyPr/>
        <a:lstStyle/>
        <a:p>
          <a:endParaRPr lang="en-US"/>
        </a:p>
      </dgm:t>
    </dgm:pt>
    <dgm:pt modelId="{9AE4A3EE-A720-4F86-A619-B3798D0031CA}">
      <dgm:prSet phldrT="[Text]"/>
      <dgm:spPr/>
      <dgm:t>
        <a:bodyPr/>
        <a:lstStyle/>
        <a:p>
          <a:r>
            <a:rPr lang="en-US" smtClean="0"/>
            <a:t>Visible Minorities Network</a:t>
          </a:r>
          <a:endParaRPr lang="en-US" dirty="0"/>
        </a:p>
      </dgm:t>
    </dgm:pt>
    <dgm:pt modelId="{D52A6038-DB5E-45B9-893D-44642819E5D0}" type="parTrans" cxnId="{60FA76AF-675E-45DB-A721-9F5E8A4751F0}">
      <dgm:prSet/>
      <dgm:spPr/>
      <dgm:t>
        <a:bodyPr/>
        <a:lstStyle/>
        <a:p>
          <a:endParaRPr lang="en-US"/>
        </a:p>
      </dgm:t>
    </dgm:pt>
    <dgm:pt modelId="{D15B691B-4950-465F-BE4C-5AB0B1BF78BF}" type="sibTrans" cxnId="{60FA76AF-675E-45DB-A721-9F5E8A4751F0}">
      <dgm:prSet/>
      <dgm:spPr/>
      <dgm:t>
        <a:bodyPr/>
        <a:lstStyle/>
        <a:p>
          <a:endParaRPr lang="en-US"/>
        </a:p>
      </dgm:t>
    </dgm:pt>
    <dgm:pt modelId="{24066B34-3786-4CE0-A7A4-0E01966A1950}">
      <dgm:prSet phldrT="[Text]"/>
      <dgm:spPr/>
      <dgm:t>
        <a:bodyPr/>
        <a:lstStyle/>
        <a:p>
          <a:r>
            <a:rPr lang="en-US" dirty="0" smtClean="0"/>
            <a:t>Canadian Wildlife Service Youth Network</a:t>
          </a:r>
          <a:endParaRPr lang="en-US" dirty="0"/>
        </a:p>
      </dgm:t>
    </dgm:pt>
    <dgm:pt modelId="{5F90E95A-AAFE-4456-9DE4-6777A9B5C535}" type="parTrans" cxnId="{C7E397A5-A5CC-4ADA-B51D-9E40A69F3CE9}">
      <dgm:prSet/>
      <dgm:spPr/>
      <dgm:t>
        <a:bodyPr/>
        <a:lstStyle/>
        <a:p>
          <a:endParaRPr lang="en-US"/>
        </a:p>
      </dgm:t>
    </dgm:pt>
    <dgm:pt modelId="{A606E338-B040-4CFB-858B-4FFD5661FC42}" type="sibTrans" cxnId="{C7E397A5-A5CC-4ADA-B51D-9E40A69F3CE9}">
      <dgm:prSet/>
      <dgm:spPr/>
      <dgm:t>
        <a:bodyPr/>
        <a:lstStyle/>
        <a:p>
          <a:endParaRPr lang="en-US"/>
        </a:p>
      </dgm:t>
    </dgm:pt>
    <dgm:pt modelId="{C761A81A-6A9F-47B3-9475-73A46BB585E1}">
      <dgm:prSet phldrT="[Text]"/>
      <dgm:spPr/>
      <dgm:t>
        <a:bodyPr/>
        <a:lstStyle/>
        <a:p>
          <a:r>
            <a:rPr lang="en-US" dirty="0" smtClean="0"/>
            <a:t>Mentorship Program</a:t>
          </a:r>
          <a:endParaRPr lang="en-US" dirty="0"/>
        </a:p>
      </dgm:t>
    </dgm:pt>
    <dgm:pt modelId="{13754E66-FCB2-435F-B476-6E36222678E5}" type="parTrans" cxnId="{E7113D65-AD74-4095-B477-9AE99F1FE8B8}">
      <dgm:prSet/>
      <dgm:spPr/>
      <dgm:t>
        <a:bodyPr/>
        <a:lstStyle/>
        <a:p>
          <a:endParaRPr lang="en-US"/>
        </a:p>
      </dgm:t>
    </dgm:pt>
    <dgm:pt modelId="{A9A86C26-644E-401C-B7E5-DAD553670E62}" type="sibTrans" cxnId="{E7113D65-AD74-4095-B477-9AE99F1FE8B8}">
      <dgm:prSet/>
      <dgm:spPr/>
      <dgm:t>
        <a:bodyPr/>
        <a:lstStyle/>
        <a:p>
          <a:endParaRPr lang="en-US"/>
        </a:p>
      </dgm:t>
    </dgm:pt>
    <dgm:pt modelId="{ABF39F3B-8264-4012-A11A-4C6BD9763061}">
      <dgm:prSet phldrT="[Text]"/>
      <dgm:spPr/>
      <dgm:t>
        <a:bodyPr/>
        <a:lstStyle/>
        <a:p>
          <a:r>
            <a:rPr lang="en-US" dirty="0" smtClean="0"/>
            <a:t>Micro-Assignments</a:t>
          </a:r>
          <a:endParaRPr lang="en-US" dirty="0"/>
        </a:p>
      </dgm:t>
    </dgm:pt>
    <dgm:pt modelId="{7149A42C-542B-4799-B9A7-D4C23B556F51}" type="parTrans" cxnId="{67D16D7D-B984-4737-9522-962A82AAC79B}">
      <dgm:prSet/>
      <dgm:spPr/>
      <dgm:t>
        <a:bodyPr/>
        <a:lstStyle/>
        <a:p>
          <a:endParaRPr lang="en-US"/>
        </a:p>
      </dgm:t>
    </dgm:pt>
    <dgm:pt modelId="{1E2711A7-D398-4769-9D29-0FCD4EECA02A}" type="sibTrans" cxnId="{67D16D7D-B984-4737-9522-962A82AAC79B}">
      <dgm:prSet/>
      <dgm:spPr/>
      <dgm:t>
        <a:bodyPr/>
        <a:lstStyle/>
        <a:p>
          <a:endParaRPr lang="en-US"/>
        </a:p>
      </dgm:t>
    </dgm:pt>
    <dgm:pt modelId="{2891E6BA-17C3-4A35-BD00-81C30C17D95E}">
      <dgm:prSet phldrT="[Text]"/>
      <dgm:spPr/>
      <dgm:t>
        <a:bodyPr/>
        <a:lstStyle/>
        <a:p>
          <a:r>
            <a:rPr lang="en-US" dirty="0" smtClean="0"/>
            <a:t>Diversity, Inclusion, and Employment, Equity Action Plan</a:t>
          </a:r>
          <a:endParaRPr lang="en-US" dirty="0"/>
        </a:p>
      </dgm:t>
    </dgm:pt>
    <dgm:pt modelId="{97EE9710-F018-4D78-871F-41E8FBF74D02}" type="parTrans" cxnId="{522A80A6-7D88-440A-B91A-602AD137AAC2}">
      <dgm:prSet/>
      <dgm:spPr/>
      <dgm:t>
        <a:bodyPr/>
        <a:lstStyle/>
        <a:p>
          <a:endParaRPr lang="en-US"/>
        </a:p>
      </dgm:t>
    </dgm:pt>
    <dgm:pt modelId="{502002E1-9211-4E67-A755-6141D6A32839}" type="sibTrans" cxnId="{522A80A6-7D88-440A-B91A-602AD137AAC2}">
      <dgm:prSet/>
      <dgm:spPr/>
      <dgm:t>
        <a:bodyPr/>
        <a:lstStyle/>
        <a:p>
          <a:endParaRPr lang="en-US"/>
        </a:p>
      </dgm:t>
    </dgm:pt>
    <dgm:pt modelId="{50A3BF1D-A099-4B66-ABDC-2E4A26AD721D}">
      <dgm:prSet phldrT="[Text]"/>
      <dgm:spPr/>
      <dgm:t>
        <a:bodyPr/>
        <a:lstStyle/>
        <a:p>
          <a:r>
            <a:rPr lang="en-US" dirty="0" smtClean="0"/>
            <a:t>Mental Health Strategy</a:t>
          </a:r>
          <a:endParaRPr lang="en-US" dirty="0"/>
        </a:p>
      </dgm:t>
    </dgm:pt>
    <dgm:pt modelId="{74497A16-1FE9-488E-BD7A-A0151C05BDF3}" type="parTrans" cxnId="{73BC5B28-B8CA-4A94-B8F4-CE4FEE0BC625}">
      <dgm:prSet/>
      <dgm:spPr/>
      <dgm:t>
        <a:bodyPr/>
        <a:lstStyle/>
        <a:p>
          <a:endParaRPr lang="en-US"/>
        </a:p>
      </dgm:t>
    </dgm:pt>
    <dgm:pt modelId="{04DE606A-66EB-44A4-8934-0B12D65536C4}" type="sibTrans" cxnId="{73BC5B28-B8CA-4A94-B8F4-CE4FEE0BC625}">
      <dgm:prSet/>
      <dgm:spPr/>
      <dgm:t>
        <a:bodyPr/>
        <a:lstStyle/>
        <a:p>
          <a:endParaRPr lang="en-US"/>
        </a:p>
      </dgm:t>
    </dgm:pt>
    <dgm:pt modelId="{94D7A1AB-7615-48EA-84D0-CADD18B0C63C}">
      <dgm:prSet phldrT="[Text]"/>
      <dgm:spPr/>
      <dgm:t>
        <a:bodyPr/>
        <a:lstStyle/>
        <a:p>
          <a:r>
            <a:rPr lang="en-US" dirty="0" smtClean="0"/>
            <a:t>Accessibility Strategy</a:t>
          </a:r>
          <a:endParaRPr lang="en-US" dirty="0"/>
        </a:p>
      </dgm:t>
    </dgm:pt>
    <dgm:pt modelId="{7EC7DC7B-EB48-475B-BC08-6F6326CDE199}" type="parTrans" cxnId="{38D091EA-9A55-402C-B5CD-A69FBE789411}">
      <dgm:prSet/>
      <dgm:spPr/>
      <dgm:t>
        <a:bodyPr/>
        <a:lstStyle/>
        <a:p>
          <a:endParaRPr lang="en-US"/>
        </a:p>
      </dgm:t>
    </dgm:pt>
    <dgm:pt modelId="{A3D6E3BA-4794-4D14-B9DC-476F860F70F1}" type="sibTrans" cxnId="{38D091EA-9A55-402C-B5CD-A69FBE789411}">
      <dgm:prSet/>
      <dgm:spPr/>
      <dgm:t>
        <a:bodyPr/>
        <a:lstStyle/>
        <a:p>
          <a:endParaRPr lang="en-US"/>
        </a:p>
      </dgm:t>
    </dgm:pt>
    <dgm:pt modelId="{D0F05AC9-7F9A-40E3-8CB0-E07B172FADF6}">
      <dgm:prSet phldrT="[Text]"/>
      <dgm:spPr/>
      <dgm:t>
        <a:bodyPr/>
        <a:lstStyle/>
        <a:p>
          <a:r>
            <a:rPr lang="en-US" dirty="0" smtClean="0"/>
            <a:t>Indigenous Recruitment and Retention Strategy</a:t>
          </a:r>
          <a:endParaRPr lang="en-US" dirty="0"/>
        </a:p>
      </dgm:t>
    </dgm:pt>
    <dgm:pt modelId="{91EA5CB1-5121-40CD-A9FA-D0E25A110FF7}" type="parTrans" cxnId="{ABFB584E-4ECB-4276-810C-8F0A2B2493D5}">
      <dgm:prSet/>
      <dgm:spPr/>
      <dgm:t>
        <a:bodyPr/>
        <a:lstStyle/>
        <a:p>
          <a:endParaRPr lang="en-US"/>
        </a:p>
      </dgm:t>
    </dgm:pt>
    <dgm:pt modelId="{3BB86CD0-59E0-4CE7-900D-3D7FED09C41E}" type="sibTrans" cxnId="{ABFB584E-4ECB-4276-810C-8F0A2B2493D5}">
      <dgm:prSet/>
      <dgm:spPr/>
      <dgm:t>
        <a:bodyPr/>
        <a:lstStyle/>
        <a:p>
          <a:endParaRPr lang="en-US"/>
        </a:p>
      </dgm:t>
    </dgm:pt>
    <dgm:pt modelId="{7DCA4B96-A121-4E88-90C7-04631E813570}" type="pres">
      <dgm:prSet presAssocID="{BBCA52D9-8CD2-4DD1-935C-EE339884943F}" presName="diagram" presStyleCnt="0">
        <dgm:presLayoutVars>
          <dgm:dir/>
          <dgm:resizeHandles val="exact"/>
        </dgm:presLayoutVars>
      </dgm:prSet>
      <dgm:spPr/>
      <dgm:t>
        <a:bodyPr/>
        <a:lstStyle/>
        <a:p>
          <a:endParaRPr lang="en-US"/>
        </a:p>
      </dgm:t>
    </dgm:pt>
    <dgm:pt modelId="{554E54C6-CF8E-4723-A8EB-F53193951EBE}" type="pres">
      <dgm:prSet presAssocID="{F084ABD4-35C6-4DEC-9ACB-03CF3786A191}" presName="node" presStyleLbl="node1" presStyleIdx="0" presStyleCnt="20">
        <dgm:presLayoutVars>
          <dgm:bulletEnabled val="1"/>
        </dgm:presLayoutVars>
      </dgm:prSet>
      <dgm:spPr/>
      <dgm:t>
        <a:bodyPr/>
        <a:lstStyle/>
        <a:p>
          <a:endParaRPr lang="en-US"/>
        </a:p>
      </dgm:t>
    </dgm:pt>
    <dgm:pt modelId="{929CF5D4-218A-48C9-B5BB-4CEF74CDD5BE}" type="pres">
      <dgm:prSet presAssocID="{72DA5D03-1EE6-4E40-9386-7EA09C77203D}" presName="sibTrans" presStyleCnt="0"/>
      <dgm:spPr/>
    </dgm:pt>
    <dgm:pt modelId="{C9AFF4B4-C18C-4732-A4CF-B3F3C5362FCF}" type="pres">
      <dgm:prSet presAssocID="{04615E79-EEF7-4C7C-AE44-ED5E07F0726B}" presName="node" presStyleLbl="node1" presStyleIdx="1" presStyleCnt="20">
        <dgm:presLayoutVars>
          <dgm:bulletEnabled val="1"/>
        </dgm:presLayoutVars>
      </dgm:prSet>
      <dgm:spPr/>
      <dgm:t>
        <a:bodyPr/>
        <a:lstStyle/>
        <a:p>
          <a:endParaRPr lang="en-US"/>
        </a:p>
      </dgm:t>
    </dgm:pt>
    <dgm:pt modelId="{87B738F7-C58C-4991-A258-95B9BA7AC3D5}" type="pres">
      <dgm:prSet presAssocID="{96E49822-B6CF-4910-8D09-60A0B4D56495}" presName="sibTrans" presStyleCnt="0"/>
      <dgm:spPr/>
    </dgm:pt>
    <dgm:pt modelId="{4C1A8201-2992-4FBB-BBF2-CE32E3AFE5C8}" type="pres">
      <dgm:prSet presAssocID="{82E70979-37A1-4F15-A1D1-0D9C03AA5C56}" presName="node" presStyleLbl="node1" presStyleIdx="2" presStyleCnt="20">
        <dgm:presLayoutVars>
          <dgm:bulletEnabled val="1"/>
        </dgm:presLayoutVars>
      </dgm:prSet>
      <dgm:spPr/>
      <dgm:t>
        <a:bodyPr/>
        <a:lstStyle/>
        <a:p>
          <a:endParaRPr lang="en-US"/>
        </a:p>
      </dgm:t>
    </dgm:pt>
    <dgm:pt modelId="{75A068D8-60D0-4F6A-B20D-51118F0F54FA}" type="pres">
      <dgm:prSet presAssocID="{8706D02B-8AA5-4A5F-9F51-11DE3FC5C9F1}" presName="sibTrans" presStyleCnt="0"/>
      <dgm:spPr/>
    </dgm:pt>
    <dgm:pt modelId="{283AC0E0-75AD-4F37-B1AB-80ADFC0EF6B3}" type="pres">
      <dgm:prSet presAssocID="{E368020A-1ABA-4219-863C-63DBC722B2EB}" presName="node" presStyleLbl="node1" presStyleIdx="3" presStyleCnt="20">
        <dgm:presLayoutVars>
          <dgm:bulletEnabled val="1"/>
        </dgm:presLayoutVars>
      </dgm:prSet>
      <dgm:spPr/>
      <dgm:t>
        <a:bodyPr/>
        <a:lstStyle/>
        <a:p>
          <a:endParaRPr lang="en-US"/>
        </a:p>
      </dgm:t>
    </dgm:pt>
    <dgm:pt modelId="{E79BB525-FB2D-4606-B922-264D18892AC9}" type="pres">
      <dgm:prSet presAssocID="{5A6793EA-1C1A-4C56-9B06-42C8AFC6C328}" presName="sibTrans" presStyleCnt="0"/>
      <dgm:spPr/>
    </dgm:pt>
    <dgm:pt modelId="{D534CA10-C23D-47F6-B8CC-AA49039A546F}" type="pres">
      <dgm:prSet presAssocID="{7C5A33D8-ADA0-4F9D-AFB3-93BA9E611517}" presName="node" presStyleLbl="node1" presStyleIdx="4" presStyleCnt="20">
        <dgm:presLayoutVars>
          <dgm:bulletEnabled val="1"/>
        </dgm:presLayoutVars>
      </dgm:prSet>
      <dgm:spPr/>
      <dgm:t>
        <a:bodyPr/>
        <a:lstStyle/>
        <a:p>
          <a:endParaRPr lang="en-US"/>
        </a:p>
      </dgm:t>
    </dgm:pt>
    <dgm:pt modelId="{3166BB37-2C2F-44E5-A8AD-BB1273117248}" type="pres">
      <dgm:prSet presAssocID="{B563AEA4-F3D3-47E5-999A-D27A6E2125E6}" presName="sibTrans" presStyleCnt="0"/>
      <dgm:spPr/>
    </dgm:pt>
    <dgm:pt modelId="{F1B1B3BE-54FF-40FD-9C79-8B3CCA2CF802}" type="pres">
      <dgm:prSet presAssocID="{0ADEF580-66A6-488F-A275-E03F5559A3D0}" presName="node" presStyleLbl="node1" presStyleIdx="5" presStyleCnt="20">
        <dgm:presLayoutVars>
          <dgm:bulletEnabled val="1"/>
        </dgm:presLayoutVars>
      </dgm:prSet>
      <dgm:spPr/>
      <dgm:t>
        <a:bodyPr/>
        <a:lstStyle/>
        <a:p>
          <a:endParaRPr lang="en-US"/>
        </a:p>
      </dgm:t>
    </dgm:pt>
    <dgm:pt modelId="{87ACA156-1589-4207-ADFC-E92C3A5FB656}" type="pres">
      <dgm:prSet presAssocID="{7A25F179-5220-4C65-916D-E703B6572A59}" presName="sibTrans" presStyleCnt="0"/>
      <dgm:spPr/>
    </dgm:pt>
    <dgm:pt modelId="{5179A974-06C9-4368-9075-6C64AFBA7B49}" type="pres">
      <dgm:prSet presAssocID="{2BF41A53-7F7C-4FDA-B7C9-9E2C52458DBE}" presName="node" presStyleLbl="node1" presStyleIdx="6" presStyleCnt="20">
        <dgm:presLayoutVars>
          <dgm:bulletEnabled val="1"/>
        </dgm:presLayoutVars>
      </dgm:prSet>
      <dgm:spPr/>
      <dgm:t>
        <a:bodyPr/>
        <a:lstStyle/>
        <a:p>
          <a:endParaRPr lang="en-US"/>
        </a:p>
      </dgm:t>
    </dgm:pt>
    <dgm:pt modelId="{D6695BBD-501D-43D4-92D1-318A5536CC24}" type="pres">
      <dgm:prSet presAssocID="{4C357FD8-0B1B-4999-9A67-C50DF49F9D36}" presName="sibTrans" presStyleCnt="0"/>
      <dgm:spPr/>
    </dgm:pt>
    <dgm:pt modelId="{CE726C51-1699-42CA-8CCA-DAB3158DE0F6}" type="pres">
      <dgm:prSet presAssocID="{D203B4D4-DF2F-4BF6-8DDD-F7E536C706CD}" presName="node" presStyleLbl="node1" presStyleIdx="7" presStyleCnt="20">
        <dgm:presLayoutVars>
          <dgm:bulletEnabled val="1"/>
        </dgm:presLayoutVars>
      </dgm:prSet>
      <dgm:spPr/>
      <dgm:t>
        <a:bodyPr/>
        <a:lstStyle/>
        <a:p>
          <a:endParaRPr lang="en-US"/>
        </a:p>
      </dgm:t>
    </dgm:pt>
    <dgm:pt modelId="{DF904FD4-03BC-4F57-80FD-20BCC91DD71E}" type="pres">
      <dgm:prSet presAssocID="{470C7C10-1713-4693-93E8-4D5ED67336A2}" presName="sibTrans" presStyleCnt="0"/>
      <dgm:spPr/>
    </dgm:pt>
    <dgm:pt modelId="{3112D238-7C78-48FA-A778-C243FFECAF5E}" type="pres">
      <dgm:prSet presAssocID="{5CFF4D15-E594-4F1F-A110-493B61579385}" presName="node" presStyleLbl="node1" presStyleIdx="8" presStyleCnt="20">
        <dgm:presLayoutVars>
          <dgm:bulletEnabled val="1"/>
        </dgm:presLayoutVars>
      </dgm:prSet>
      <dgm:spPr/>
      <dgm:t>
        <a:bodyPr/>
        <a:lstStyle/>
        <a:p>
          <a:endParaRPr lang="en-US"/>
        </a:p>
      </dgm:t>
    </dgm:pt>
    <dgm:pt modelId="{87CEC1FD-0337-4294-970B-0176DD6B4DB8}" type="pres">
      <dgm:prSet presAssocID="{D344B03A-DE72-41FC-8BE8-34894612ED99}" presName="sibTrans" presStyleCnt="0"/>
      <dgm:spPr/>
    </dgm:pt>
    <dgm:pt modelId="{0A3B01B1-DAB7-4767-A5AE-03521DAD82C8}" type="pres">
      <dgm:prSet presAssocID="{FC07E151-7CE4-4716-8CE0-B52D3638F2F0}" presName="node" presStyleLbl="node1" presStyleIdx="9" presStyleCnt="20">
        <dgm:presLayoutVars>
          <dgm:bulletEnabled val="1"/>
        </dgm:presLayoutVars>
      </dgm:prSet>
      <dgm:spPr/>
      <dgm:t>
        <a:bodyPr/>
        <a:lstStyle/>
        <a:p>
          <a:endParaRPr lang="en-US"/>
        </a:p>
      </dgm:t>
    </dgm:pt>
    <dgm:pt modelId="{A273B4F8-3EDE-4527-8A78-18511F74B823}" type="pres">
      <dgm:prSet presAssocID="{16AD8033-9A1D-43F0-98E4-3EE275B13A18}" presName="sibTrans" presStyleCnt="0"/>
      <dgm:spPr/>
    </dgm:pt>
    <dgm:pt modelId="{2EA7738A-C0C6-43C7-9CB9-41F34A3DF2EA}" type="pres">
      <dgm:prSet presAssocID="{92673B7D-3278-480C-A1C3-17606CC7BFFA}" presName="node" presStyleLbl="node1" presStyleIdx="10" presStyleCnt="20">
        <dgm:presLayoutVars>
          <dgm:bulletEnabled val="1"/>
        </dgm:presLayoutVars>
      </dgm:prSet>
      <dgm:spPr/>
      <dgm:t>
        <a:bodyPr/>
        <a:lstStyle/>
        <a:p>
          <a:endParaRPr lang="en-US"/>
        </a:p>
      </dgm:t>
    </dgm:pt>
    <dgm:pt modelId="{14B89436-C604-423A-895E-2E8576B24412}" type="pres">
      <dgm:prSet presAssocID="{E6AB6BC0-7A38-4861-851C-F0E9BD09F802}" presName="sibTrans" presStyleCnt="0"/>
      <dgm:spPr/>
    </dgm:pt>
    <dgm:pt modelId="{2B06AE86-5FDD-4D61-AD71-03C748AC175D}" type="pres">
      <dgm:prSet presAssocID="{910E99DA-75E9-42FA-9FEC-514D8DF5A0B4}" presName="node" presStyleLbl="node1" presStyleIdx="11" presStyleCnt="20">
        <dgm:presLayoutVars>
          <dgm:bulletEnabled val="1"/>
        </dgm:presLayoutVars>
      </dgm:prSet>
      <dgm:spPr/>
      <dgm:t>
        <a:bodyPr/>
        <a:lstStyle/>
        <a:p>
          <a:endParaRPr lang="en-US"/>
        </a:p>
      </dgm:t>
    </dgm:pt>
    <dgm:pt modelId="{3520C006-4C39-4C5D-B0A7-DDAADEB6F9B7}" type="pres">
      <dgm:prSet presAssocID="{3D869D3C-9751-4742-8042-E691CC977805}" presName="sibTrans" presStyleCnt="0"/>
      <dgm:spPr/>
    </dgm:pt>
    <dgm:pt modelId="{B6DC940E-D464-4E91-B974-767CDD4056D7}" type="pres">
      <dgm:prSet presAssocID="{9AE4A3EE-A720-4F86-A619-B3798D0031CA}" presName="node" presStyleLbl="node1" presStyleIdx="12" presStyleCnt="20">
        <dgm:presLayoutVars>
          <dgm:bulletEnabled val="1"/>
        </dgm:presLayoutVars>
      </dgm:prSet>
      <dgm:spPr/>
      <dgm:t>
        <a:bodyPr/>
        <a:lstStyle/>
        <a:p>
          <a:endParaRPr lang="en-US"/>
        </a:p>
      </dgm:t>
    </dgm:pt>
    <dgm:pt modelId="{E69EE561-D66B-4FA1-98D0-BBAAAECC254D}" type="pres">
      <dgm:prSet presAssocID="{D15B691B-4950-465F-BE4C-5AB0B1BF78BF}" presName="sibTrans" presStyleCnt="0"/>
      <dgm:spPr/>
    </dgm:pt>
    <dgm:pt modelId="{4AA30982-663C-41B7-80B4-EEE873C52204}" type="pres">
      <dgm:prSet presAssocID="{24066B34-3786-4CE0-A7A4-0E01966A1950}" presName="node" presStyleLbl="node1" presStyleIdx="13" presStyleCnt="20">
        <dgm:presLayoutVars>
          <dgm:bulletEnabled val="1"/>
        </dgm:presLayoutVars>
      </dgm:prSet>
      <dgm:spPr/>
      <dgm:t>
        <a:bodyPr/>
        <a:lstStyle/>
        <a:p>
          <a:endParaRPr lang="en-US"/>
        </a:p>
      </dgm:t>
    </dgm:pt>
    <dgm:pt modelId="{2BDD6CA9-1A3B-4CCF-8690-1D2CFAAF452D}" type="pres">
      <dgm:prSet presAssocID="{A606E338-B040-4CFB-858B-4FFD5661FC42}" presName="sibTrans" presStyleCnt="0"/>
      <dgm:spPr/>
    </dgm:pt>
    <dgm:pt modelId="{A1350618-DEED-4876-86FA-6CF861DA8DFC}" type="pres">
      <dgm:prSet presAssocID="{C761A81A-6A9F-47B3-9475-73A46BB585E1}" presName="node" presStyleLbl="node1" presStyleIdx="14" presStyleCnt="20">
        <dgm:presLayoutVars>
          <dgm:bulletEnabled val="1"/>
        </dgm:presLayoutVars>
      </dgm:prSet>
      <dgm:spPr/>
      <dgm:t>
        <a:bodyPr/>
        <a:lstStyle/>
        <a:p>
          <a:endParaRPr lang="en-US"/>
        </a:p>
      </dgm:t>
    </dgm:pt>
    <dgm:pt modelId="{A6794FD9-24EE-4FE3-9104-82772C1E845F}" type="pres">
      <dgm:prSet presAssocID="{A9A86C26-644E-401C-B7E5-DAD553670E62}" presName="sibTrans" presStyleCnt="0"/>
      <dgm:spPr/>
    </dgm:pt>
    <dgm:pt modelId="{5B44362A-E2A2-4E97-B2AE-E44764BEE939}" type="pres">
      <dgm:prSet presAssocID="{ABF39F3B-8264-4012-A11A-4C6BD9763061}" presName="node" presStyleLbl="node1" presStyleIdx="15" presStyleCnt="20">
        <dgm:presLayoutVars>
          <dgm:bulletEnabled val="1"/>
        </dgm:presLayoutVars>
      </dgm:prSet>
      <dgm:spPr/>
      <dgm:t>
        <a:bodyPr/>
        <a:lstStyle/>
        <a:p>
          <a:endParaRPr lang="en-US"/>
        </a:p>
      </dgm:t>
    </dgm:pt>
    <dgm:pt modelId="{F7A579E3-3F1D-44E8-A269-A9FBF21D67B8}" type="pres">
      <dgm:prSet presAssocID="{1E2711A7-D398-4769-9D29-0FCD4EECA02A}" presName="sibTrans" presStyleCnt="0"/>
      <dgm:spPr/>
    </dgm:pt>
    <dgm:pt modelId="{74A89553-169D-45A2-AA6E-DE871910EDFA}" type="pres">
      <dgm:prSet presAssocID="{2891E6BA-17C3-4A35-BD00-81C30C17D95E}" presName="node" presStyleLbl="node1" presStyleIdx="16" presStyleCnt="20">
        <dgm:presLayoutVars>
          <dgm:bulletEnabled val="1"/>
        </dgm:presLayoutVars>
      </dgm:prSet>
      <dgm:spPr/>
      <dgm:t>
        <a:bodyPr/>
        <a:lstStyle/>
        <a:p>
          <a:endParaRPr lang="en-US"/>
        </a:p>
      </dgm:t>
    </dgm:pt>
    <dgm:pt modelId="{462AB2C6-CE01-41E7-A0FF-22C392850E25}" type="pres">
      <dgm:prSet presAssocID="{502002E1-9211-4E67-A755-6141D6A32839}" presName="sibTrans" presStyleCnt="0"/>
      <dgm:spPr/>
    </dgm:pt>
    <dgm:pt modelId="{6950E581-D125-4C23-BC4A-A7F4D7FF7F39}" type="pres">
      <dgm:prSet presAssocID="{50A3BF1D-A099-4B66-ABDC-2E4A26AD721D}" presName="node" presStyleLbl="node1" presStyleIdx="17" presStyleCnt="20">
        <dgm:presLayoutVars>
          <dgm:bulletEnabled val="1"/>
        </dgm:presLayoutVars>
      </dgm:prSet>
      <dgm:spPr/>
      <dgm:t>
        <a:bodyPr/>
        <a:lstStyle/>
        <a:p>
          <a:endParaRPr lang="en-US"/>
        </a:p>
      </dgm:t>
    </dgm:pt>
    <dgm:pt modelId="{688624B7-455F-493E-AA6E-6B685ABDC64D}" type="pres">
      <dgm:prSet presAssocID="{04DE606A-66EB-44A4-8934-0B12D65536C4}" presName="sibTrans" presStyleCnt="0"/>
      <dgm:spPr/>
    </dgm:pt>
    <dgm:pt modelId="{4C3F570B-CBE2-446C-9EE1-4D4314A6AF13}" type="pres">
      <dgm:prSet presAssocID="{94D7A1AB-7615-48EA-84D0-CADD18B0C63C}" presName="node" presStyleLbl="node1" presStyleIdx="18" presStyleCnt="20">
        <dgm:presLayoutVars>
          <dgm:bulletEnabled val="1"/>
        </dgm:presLayoutVars>
      </dgm:prSet>
      <dgm:spPr/>
      <dgm:t>
        <a:bodyPr/>
        <a:lstStyle/>
        <a:p>
          <a:endParaRPr lang="en-US"/>
        </a:p>
      </dgm:t>
    </dgm:pt>
    <dgm:pt modelId="{E4603D42-8E89-4952-B625-D0AAD2008620}" type="pres">
      <dgm:prSet presAssocID="{A3D6E3BA-4794-4D14-B9DC-476F860F70F1}" presName="sibTrans" presStyleCnt="0"/>
      <dgm:spPr/>
    </dgm:pt>
    <dgm:pt modelId="{DB8B2CFC-3CD5-41DB-AA3B-56EA020A3FF1}" type="pres">
      <dgm:prSet presAssocID="{D0F05AC9-7F9A-40E3-8CB0-E07B172FADF6}" presName="node" presStyleLbl="node1" presStyleIdx="19" presStyleCnt="20">
        <dgm:presLayoutVars>
          <dgm:bulletEnabled val="1"/>
        </dgm:presLayoutVars>
      </dgm:prSet>
      <dgm:spPr/>
      <dgm:t>
        <a:bodyPr/>
        <a:lstStyle/>
        <a:p>
          <a:endParaRPr lang="en-US"/>
        </a:p>
      </dgm:t>
    </dgm:pt>
  </dgm:ptLst>
  <dgm:cxnLst>
    <dgm:cxn modelId="{DB1549E0-DB61-4AD6-BF3F-31A54B9DF327}" type="presOf" srcId="{BBCA52D9-8CD2-4DD1-935C-EE339884943F}" destId="{7DCA4B96-A121-4E88-90C7-04631E813570}" srcOrd="0" destOrd="0" presId="urn:microsoft.com/office/officeart/2005/8/layout/default"/>
    <dgm:cxn modelId="{3C35A559-F3CC-4D35-A260-58CE3688E8F0}" srcId="{BBCA52D9-8CD2-4DD1-935C-EE339884943F}" destId="{5CFF4D15-E594-4F1F-A110-493B61579385}" srcOrd="8" destOrd="0" parTransId="{1677E1A8-EEEB-47DB-92AC-00BE8C404453}" sibTransId="{D344B03A-DE72-41FC-8BE8-34894612ED99}"/>
    <dgm:cxn modelId="{078488B3-6894-437D-A15F-CCEA4255FA69}" type="presOf" srcId="{7C5A33D8-ADA0-4F9D-AFB3-93BA9E611517}" destId="{D534CA10-C23D-47F6-B8CC-AA49039A546F}" srcOrd="0" destOrd="0" presId="urn:microsoft.com/office/officeart/2005/8/layout/default"/>
    <dgm:cxn modelId="{0BE9A17B-F862-4A38-A337-514D8877D2BE}" srcId="{BBCA52D9-8CD2-4DD1-935C-EE339884943F}" destId="{D203B4D4-DF2F-4BF6-8DDD-F7E536C706CD}" srcOrd="7" destOrd="0" parTransId="{02E48C6A-01FB-41BE-BFF5-9921CB3096F7}" sibTransId="{470C7C10-1713-4693-93E8-4D5ED67336A2}"/>
    <dgm:cxn modelId="{E7113D65-AD74-4095-B477-9AE99F1FE8B8}" srcId="{BBCA52D9-8CD2-4DD1-935C-EE339884943F}" destId="{C761A81A-6A9F-47B3-9475-73A46BB585E1}" srcOrd="14" destOrd="0" parTransId="{13754E66-FCB2-435F-B476-6E36222678E5}" sibTransId="{A9A86C26-644E-401C-B7E5-DAD553670E62}"/>
    <dgm:cxn modelId="{CBEE4E95-5E95-4B6C-A8F6-4522202FDAEF}" type="presOf" srcId="{ABF39F3B-8264-4012-A11A-4C6BD9763061}" destId="{5B44362A-E2A2-4E97-B2AE-E44764BEE939}" srcOrd="0" destOrd="0" presId="urn:microsoft.com/office/officeart/2005/8/layout/default"/>
    <dgm:cxn modelId="{DD58DB3C-045E-44B7-A2A2-E85417998163}" type="presOf" srcId="{D203B4D4-DF2F-4BF6-8DDD-F7E536C706CD}" destId="{CE726C51-1699-42CA-8CCA-DAB3158DE0F6}" srcOrd="0" destOrd="0" presId="urn:microsoft.com/office/officeart/2005/8/layout/default"/>
    <dgm:cxn modelId="{8AE4BB18-C34B-4E3D-BD88-5936B14F4353}" type="presOf" srcId="{910E99DA-75E9-42FA-9FEC-514D8DF5A0B4}" destId="{2B06AE86-5FDD-4D61-AD71-03C748AC175D}" srcOrd="0" destOrd="0" presId="urn:microsoft.com/office/officeart/2005/8/layout/default"/>
    <dgm:cxn modelId="{E98F7C82-A9D8-4F3D-A8F3-44E63785D5C0}" type="presOf" srcId="{F084ABD4-35C6-4DEC-9ACB-03CF3786A191}" destId="{554E54C6-CF8E-4723-A8EB-F53193951EBE}" srcOrd="0" destOrd="0" presId="urn:microsoft.com/office/officeart/2005/8/layout/default"/>
    <dgm:cxn modelId="{3D26D85E-E376-4619-A457-9968D781B077}" type="presOf" srcId="{94D7A1AB-7615-48EA-84D0-CADD18B0C63C}" destId="{4C3F570B-CBE2-446C-9EE1-4D4314A6AF13}" srcOrd="0" destOrd="0" presId="urn:microsoft.com/office/officeart/2005/8/layout/default"/>
    <dgm:cxn modelId="{38D091EA-9A55-402C-B5CD-A69FBE789411}" srcId="{BBCA52D9-8CD2-4DD1-935C-EE339884943F}" destId="{94D7A1AB-7615-48EA-84D0-CADD18B0C63C}" srcOrd="18" destOrd="0" parTransId="{7EC7DC7B-EB48-475B-BC08-6F6326CDE199}" sibTransId="{A3D6E3BA-4794-4D14-B9DC-476F860F70F1}"/>
    <dgm:cxn modelId="{668A5BA1-90CB-4F6A-90C5-AF1F7DE49D88}" type="presOf" srcId="{24066B34-3786-4CE0-A7A4-0E01966A1950}" destId="{4AA30982-663C-41B7-80B4-EEE873C52204}" srcOrd="0" destOrd="0" presId="urn:microsoft.com/office/officeart/2005/8/layout/default"/>
    <dgm:cxn modelId="{DE0CD53A-4799-4C5E-B9D8-4BED7FE5E361}" type="presOf" srcId="{FC07E151-7CE4-4716-8CE0-B52D3638F2F0}" destId="{0A3B01B1-DAB7-4767-A5AE-03521DAD82C8}" srcOrd="0" destOrd="0" presId="urn:microsoft.com/office/officeart/2005/8/layout/default"/>
    <dgm:cxn modelId="{AD43B754-29B1-4471-88B6-09854BEBC3BC}" srcId="{BBCA52D9-8CD2-4DD1-935C-EE339884943F}" destId="{E368020A-1ABA-4219-863C-63DBC722B2EB}" srcOrd="3" destOrd="0" parTransId="{9BA04C8E-548D-4E00-B498-9F1F9702B45E}" sibTransId="{5A6793EA-1C1A-4C56-9B06-42C8AFC6C328}"/>
    <dgm:cxn modelId="{6B725611-A8BC-41C1-9B59-E40C63835B10}" srcId="{BBCA52D9-8CD2-4DD1-935C-EE339884943F}" destId="{FC07E151-7CE4-4716-8CE0-B52D3638F2F0}" srcOrd="9" destOrd="0" parTransId="{78EB3A5C-47E0-4C4D-9FC7-03A2C15446F2}" sibTransId="{16AD8033-9A1D-43F0-98E4-3EE275B13A18}"/>
    <dgm:cxn modelId="{B3470BCB-9982-4425-B435-99990134A1E2}" type="presOf" srcId="{9AE4A3EE-A720-4F86-A619-B3798D0031CA}" destId="{B6DC940E-D464-4E91-B974-767CDD4056D7}" srcOrd="0" destOrd="0" presId="urn:microsoft.com/office/officeart/2005/8/layout/default"/>
    <dgm:cxn modelId="{5A5F08DB-2033-41B3-9EE2-46DAC19A584A}" type="presOf" srcId="{5CFF4D15-E594-4F1F-A110-493B61579385}" destId="{3112D238-7C78-48FA-A778-C243FFECAF5E}" srcOrd="0" destOrd="0" presId="urn:microsoft.com/office/officeart/2005/8/layout/default"/>
    <dgm:cxn modelId="{8871BFA9-5DDD-474B-AA78-6E87DE2E3431}" type="presOf" srcId="{2891E6BA-17C3-4A35-BD00-81C30C17D95E}" destId="{74A89553-169D-45A2-AA6E-DE871910EDFA}" srcOrd="0" destOrd="0" presId="urn:microsoft.com/office/officeart/2005/8/layout/default"/>
    <dgm:cxn modelId="{04B9A6BA-F083-4688-AB90-1D1D9048B89E}" srcId="{BBCA52D9-8CD2-4DD1-935C-EE339884943F}" destId="{04615E79-EEF7-4C7C-AE44-ED5E07F0726B}" srcOrd="1" destOrd="0" parTransId="{DC1B5F94-2502-40EC-B1D1-6671E1CD3B9B}" sibTransId="{96E49822-B6CF-4910-8D09-60A0B4D56495}"/>
    <dgm:cxn modelId="{A1175121-766D-4F50-8DC3-7EF016527F6E}" srcId="{BBCA52D9-8CD2-4DD1-935C-EE339884943F}" destId="{7C5A33D8-ADA0-4F9D-AFB3-93BA9E611517}" srcOrd="4" destOrd="0" parTransId="{6C480E37-5290-4579-AC9D-96239165E196}" sibTransId="{B563AEA4-F3D3-47E5-999A-D27A6E2125E6}"/>
    <dgm:cxn modelId="{318B3782-0A87-4483-ABA6-CFAAB4A78C0D}" srcId="{BBCA52D9-8CD2-4DD1-935C-EE339884943F}" destId="{910E99DA-75E9-42FA-9FEC-514D8DF5A0B4}" srcOrd="11" destOrd="0" parTransId="{469D4E8C-7E32-434A-95F4-9D8D780C529F}" sibTransId="{3D869D3C-9751-4742-8042-E691CC977805}"/>
    <dgm:cxn modelId="{ABFB584E-4ECB-4276-810C-8F0A2B2493D5}" srcId="{BBCA52D9-8CD2-4DD1-935C-EE339884943F}" destId="{D0F05AC9-7F9A-40E3-8CB0-E07B172FADF6}" srcOrd="19" destOrd="0" parTransId="{91EA5CB1-5121-40CD-A9FA-D0E25A110FF7}" sibTransId="{3BB86CD0-59E0-4CE7-900D-3D7FED09C41E}"/>
    <dgm:cxn modelId="{7DFAC6D6-31DC-445A-8E7E-73750B2FFAD7}" type="presOf" srcId="{0ADEF580-66A6-488F-A275-E03F5559A3D0}" destId="{F1B1B3BE-54FF-40FD-9C79-8B3CCA2CF802}" srcOrd="0" destOrd="0" presId="urn:microsoft.com/office/officeart/2005/8/layout/default"/>
    <dgm:cxn modelId="{AEBE5B02-FEA8-4BDD-A24F-834AD9B0C9BE}" type="presOf" srcId="{04615E79-EEF7-4C7C-AE44-ED5E07F0726B}" destId="{C9AFF4B4-C18C-4732-A4CF-B3F3C5362FCF}" srcOrd="0" destOrd="0" presId="urn:microsoft.com/office/officeart/2005/8/layout/default"/>
    <dgm:cxn modelId="{3747605A-C01A-48DD-A050-8894534988BD}" type="presOf" srcId="{92673B7D-3278-480C-A1C3-17606CC7BFFA}" destId="{2EA7738A-C0C6-43C7-9CB9-41F34A3DF2EA}" srcOrd="0" destOrd="0" presId="urn:microsoft.com/office/officeart/2005/8/layout/default"/>
    <dgm:cxn modelId="{2920F0DB-9CBB-408E-AE07-F92719CE6D76}" srcId="{BBCA52D9-8CD2-4DD1-935C-EE339884943F}" destId="{82E70979-37A1-4F15-A1D1-0D9C03AA5C56}" srcOrd="2" destOrd="0" parTransId="{69B4A85B-EFCA-4B6E-9C56-49F5C7F0F4E4}" sibTransId="{8706D02B-8AA5-4A5F-9F51-11DE3FC5C9F1}"/>
    <dgm:cxn modelId="{C47D5C81-06A6-4E23-AD41-ACC593B5BEB4}" type="presOf" srcId="{D0F05AC9-7F9A-40E3-8CB0-E07B172FADF6}" destId="{DB8B2CFC-3CD5-41DB-AA3B-56EA020A3FF1}" srcOrd="0" destOrd="0" presId="urn:microsoft.com/office/officeart/2005/8/layout/default"/>
    <dgm:cxn modelId="{CAA7DE24-98BC-47A2-BA55-871456A19703}" type="presOf" srcId="{E368020A-1ABA-4219-863C-63DBC722B2EB}" destId="{283AC0E0-75AD-4F37-B1AB-80ADFC0EF6B3}" srcOrd="0" destOrd="0" presId="urn:microsoft.com/office/officeart/2005/8/layout/default"/>
    <dgm:cxn modelId="{8C69631B-635E-4629-AAF1-0075434A7CBB}" srcId="{BBCA52D9-8CD2-4DD1-935C-EE339884943F}" destId="{2BF41A53-7F7C-4FDA-B7C9-9E2C52458DBE}" srcOrd="6" destOrd="0" parTransId="{A6A3ED4B-E5AB-4AC1-9B34-BBB00EFF2A1E}" sibTransId="{4C357FD8-0B1B-4999-9A67-C50DF49F9D36}"/>
    <dgm:cxn modelId="{F490C573-C8E4-4624-804E-E3B69470CA44}" type="presOf" srcId="{50A3BF1D-A099-4B66-ABDC-2E4A26AD721D}" destId="{6950E581-D125-4C23-BC4A-A7F4D7FF7F39}" srcOrd="0" destOrd="0" presId="urn:microsoft.com/office/officeart/2005/8/layout/default"/>
    <dgm:cxn modelId="{73BC5B28-B8CA-4A94-B8F4-CE4FEE0BC625}" srcId="{BBCA52D9-8CD2-4DD1-935C-EE339884943F}" destId="{50A3BF1D-A099-4B66-ABDC-2E4A26AD721D}" srcOrd="17" destOrd="0" parTransId="{74497A16-1FE9-488E-BD7A-A0151C05BDF3}" sibTransId="{04DE606A-66EB-44A4-8934-0B12D65536C4}"/>
    <dgm:cxn modelId="{D88725C2-38AF-42AE-8103-CC4F4C910E09}" srcId="{BBCA52D9-8CD2-4DD1-935C-EE339884943F}" destId="{0ADEF580-66A6-488F-A275-E03F5559A3D0}" srcOrd="5" destOrd="0" parTransId="{AA07FE58-D695-4A67-9BBE-8C4178EEA930}" sibTransId="{7A25F179-5220-4C65-916D-E703B6572A59}"/>
    <dgm:cxn modelId="{AAC4E6FA-B963-4394-A6AA-0645E31D4936}" type="presOf" srcId="{82E70979-37A1-4F15-A1D1-0D9C03AA5C56}" destId="{4C1A8201-2992-4FBB-BBF2-CE32E3AFE5C8}" srcOrd="0" destOrd="0" presId="urn:microsoft.com/office/officeart/2005/8/layout/default"/>
    <dgm:cxn modelId="{B973937A-2CC4-4C23-9234-DB5B8A2F8F8B}" type="presOf" srcId="{C761A81A-6A9F-47B3-9475-73A46BB585E1}" destId="{A1350618-DEED-4876-86FA-6CF861DA8DFC}" srcOrd="0" destOrd="0" presId="urn:microsoft.com/office/officeart/2005/8/layout/default"/>
    <dgm:cxn modelId="{67D16D7D-B984-4737-9522-962A82AAC79B}" srcId="{BBCA52D9-8CD2-4DD1-935C-EE339884943F}" destId="{ABF39F3B-8264-4012-A11A-4C6BD9763061}" srcOrd="15" destOrd="0" parTransId="{7149A42C-542B-4799-B9A7-D4C23B556F51}" sibTransId="{1E2711A7-D398-4769-9D29-0FCD4EECA02A}"/>
    <dgm:cxn modelId="{C3D6286E-D6CB-4F54-AA9D-CBE9C62790AE}" srcId="{BBCA52D9-8CD2-4DD1-935C-EE339884943F}" destId="{F084ABD4-35C6-4DEC-9ACB-03CF3786A191}" srcOrd="0" destOrd="0" parTransId="{8753E576-ADFF-4D86-A491-19EAB170D06B}" sibTransId="{72DA5D03-1EE6-4E40-9386-7EA09C77203D}"/>
    <dgm:cxn modelId="{60FA76AF-675E-45DB-A721-9F5E8A4751F0}" srcId="{BBCA52D9-8CD2-4DD1-935C-EE339884943F}" destId="{9AE4A3EE-A720-4F86-A619-B3798D0031CA}" srcOrd="12" destOrd="0" parTransId="{D52A6038-DB5E-45B9-893D-44642819E5D0}" sibTransId="{D15B691B-4950-465F-BE4C-5AB0B1BF78BF}"/>
    <dgm:cxn modelId="{522A80A6-7D88-440A-B91A-602AD137AAC2}" srcId="{BBCA52D9-8CD2-4DD1-935C-EE339884943F}" destId="{2891E6BA-17C3-4A35-BD00-81C30C17D95E}" srcOrd="16" destOrd="0" parTransId="{97EE9710-F018-4D78-871F-41E8FBF74D02}" sibTransId="{502002E1-9211-4E67-A755-6141D6A32839}"/>
    <dgm:cxn modelId="{A6BE11B5-76B7-4DF4-BAED-00021FC876D5}" srcId="{BBCA52D9-8CD2-4DD1-935C-EE339884943F}" destId="{92673B7D-3278-480C-A1C3-17606CC7BFFA}" srcOrd="10" destOrd="0" parTransId="{100F16F8-CAC9-48C7-BDC7-0A812317F150}" sibTransId="{E6AB6BC0-7A38-4861-851C-F0E9BD09F802}"/>
    <dgm:cxn modelId="{C7E397A5-A5CC-4ADA-B51D-9E40A69F3CE9}" srcId="{BBCA52D9-8CD2-4DD1-935C-EE339884943F}" destId="{24066B34-3786-4CE0-A7A4-0E01966A1950}" srcOrd="13" destOrd="0" parTransId="{5F90E95A-AAFE-4456-9DE4-6777A9B5C535}" sibTransId="{A606E338-B040-4CFB-858B-4FFD5661FC42}"/>
    <dgm:cxn modelId="{3B8312D3-7A31-4FAB-8381-B149989A6892}" type="presOf" srcId="{2BF41A53-7F7C-4FDA-B7C9-9E2C52458DBE}" destId="{5179A974-06C9-4368-9075-6C64AFBA7B49}" srcOrd="0" destOrd="0" presId="urn:microsoft.com/office/officeart/2005/8/layout/default"/>
    <dgm:cxn modelId="{77C2E9EC-1DFC-45B3-9ABB-350250A99CCA}" type="presParOf" srcId="{7DCA4B96-A121-4E88-90C7-04631E813570}" destId="{554E54C6-CF8E-4723-A8EB-F53193951EBE}" srcOrd="0" destOrd="0" presId="urn:microsoft.com/office/officeart/2005/8/layout/default"/>
    <dgm:cxn modelId="{6D841CEC-486C-49BC-975F-DACB09F415E3}" type="presParOf" srcId="{7DCA4B96-A121-4E88-90C7-04631E813570}" destId="{929CF5D4-218A-48C9-B5BB-4CEF74CDD5BE}" srcOrd="1" destOrd="0" presId="urn:microsoft.com/office/officeart/2005/8/layout/default"/>
    <dgm:cxn modelId="{FB5C1A16-48C7-4D93-9352-1BFB1964279E}" type="presParOf" srcId="{7DCA4B96-A121-4E88-90C7-04631E813570}" destId="{C9AFF4B4-C18C-4732-A4CF-B3F3C5362FCF}" srcOrd="2" destOrd="0" presId="urn:microsoft.com/office/officeart/2005/8/layout/default"/>
    <dgm:cxn modelId="{63168463-E6B0-4A63-ADD1-A6288CD770D9}" type="presParOf" srcId="{7DCA4B96-A121-4E88-90C7-04631E813570}" destId="{87B738F7-C58C-4991-A258-95B9BA7AC3D5}" srcOrd="3" destOrd="0" presId="urn:microsoft.com/office/officeart/2005/8/layout/default"/>
    <dgm:cxn modelId="{FB5A78FC-2AC6-47D9-BDEB-AF185F6281BD}" type="presParOf" srcId="{7DCA4B96-A121-4E88-90C7-04631E813570}" destId="{4C1A8201-2992-4FBB-BBF2-CE32E3AFE5C8}" srcOrd="4" destOrd="0" presId="urn:microsoft.com/office/officeart/2005/8/layout/default"/>
    <dgm:cxn modelId="{85CE8D43-C171-4BE6-9F4C-C64D9BFA6242}" type="presParOf" srcId="{7DCA4B96-A121-4E88-90C7-04631E813570}" destId="{75A068D8-60D0-4F6A-B20D-51118F0F54FA}" srcOrd="5" destOrd="0" presId="urn:microsoft.com/office/officeart/2005/8/layout/default"/>
    <dgm:cxn modelId="{D94BA4C8-F491-438F-A2D7-DD26E731AF7F}" type="presParOf" srcId="{7DCA4B96-A121-4E88-90C7-04631E813570}" destId="{283AC0E0-75AD-4F37-B1AB-80ADFC0EF6B3}" srcOrd="6" destOrd="0" presId="urn:microsoft.com/office/officeart/2005/8/layout/default"/>
    <dgm:cxn modelId="{E28506B6-B594-4D8D-9579-8861D2C671DE}" type="presParOf" srcId="{7DCA4B96-A121-4E88-90C7-04631E813570}" destId="{E79BB525-FB2D-4606-B922-264D18892AC9}" srcOrd="7" destOrd="0" presId="urn:microsoft.com/office/officeart/2005/8/layout/default"/>
    <dgm:cxn modelId="{941C8BD3-9B3D-4D9B-916F-BB9BAAA36168}" type="presParOf" srcId="{7DCA4B96-A121-4E88-90C7-04631E813570}" destId="{D534CA10-C23D-47F6-B8CC-AA49039A546F}" srcOrd="8" destOrd="0" presId="urn:microsoft.com/office/officeart/2005/8/layout/default"/>
    <dgm:cxn modelId="{E93E46CA-D3C6-4F21-B801-57B559B59F8C}" type="presParOf" srcId="{7DCA4B96-A121-4E88-90C7-04631E813570}" destId="{3166BB37-2C2F-44E5-A8AD-BB1273117248}" srcOrd="9" destOrd="0" presId="urn:microsoft.com/office/officeart/2005/8/layout/default"/>
    <dgm:cxn modelId="{5480F040-5081-424C-8F97-E2026B37899C}" type="presParOf" srcId="{7DCA4B96-A121-4E88-90C7-04631E813570}" destId="{F1B1B3BE-54FF-40FD-9C79-8B3CCA2CF802}" srcOrd="10" destOrd="0" presId="urn:microsoft.com/office/officeart/2005/8/layout/default"/>
    <dgm:cxn modelId="{961D76AD-A8A2-41D6-8550-1C89255C828C}" type="presParOf" srcId="{7DCA4B96-A121-4E88-90C7-04631E813570}" destId="{87ACA156-1589-4207-ADFC-E92C3A5FB656}" srcOrd="11" destOrd="0" presId="urn:microsoft.com/office/officeart/2005/8/layout/default"/>
    <dgm:cxn modelId="{148CB61A-8809-4B70-B7AC-974750C65E03}" type="presParOf" srcId="{7DCA4B96-A121-4E88-90C7-04631E813570}" destId="{5179A974-06C9-4368-9075-6C64AFBA7B49}" srcOrd="12" destOrd="0" presId="urn:microsoft.com/office/officeart/2005/8/layout/default"/>
    <dgm:cxn modelId="{A8B44AA7-2C88-41F8-B298-0CF2338A414F}" type="presParOf" srcId="{7DCA4B96-A121-4E88-90C7-04631E813570}" destId="{D6695BBD-501D-43D4-92D1-318A5536CC24}" srcOrd="13" destOrd="0" presId="urn:microsoft.com/office/officeart/2005/8/layout/default"/>
    <dgm:cxn modelId="{86058248-4425-4EE8-A521-40EF48E1C7D4}" type="presParOf" srcId="{7DCA4B96-A121-4E88-90C7-04631E813570}" destId="{CE726C51-1699-42CA-8CCA-DAB3158DE0F6}" srcOrd="14" destOrd="0" presId="urn:microsoft.com/office/officeart/2005/8/layout/default"/>
    <dgm:cxn modelId="{292B6CB2-D71C-4E93-A13B-9F9857C8CC95}" type="presParOf" srcId="{7DCA4B96-A121-4E88-90C7-04631E813570}" destId="{DF904FD4-03BC-4F57-80FD-20BCC91DD71E}" srcOrd="15" destOrd="0" presId="urn:microsoft.com/office/officeart/2005/8/layout/default"/>
    <dgm:cxn modelId="{2567CF14-3769-491F-9F6F-B6C83E7C6BC3}" type="presParOf" srcId="{7DCA4B96-A121-4E88-90C7-04631E813570}" destId="{3112D238-7C78-48FA-A778-C243FFECAF5E}" srcOrd="16" destOrd="0" presId="urn:microsoft.com/office/officeart/2005/8/layout/default"/>
    <dgm:cxn modelId="{A4905B0F-939B-4206-96AF-E611DFFE2B79}" type="presParOf" srcId="{7DCA4B96-A121-4E88-90C7-04631E813570}" destId="{87CEC1FD-0337-4294-970B-0176DD6B4DB8}" srcOrd="17" destOrd="0" presId="urn:microsoft.com/office/officeart/2005/8/layout/default"/>
    <dgm:cxn modelId="{9C42E46E-F84C-44A0-BA31-51DEE701AA29}" type="presParOf" srcId="{7DCA4B96-A121-4E88-90C7-04631E813570}" destId="{0A3B01B1-DAB7-4767-A5AE-03521DAD82C8}" srcOrd="18" destOrd="0" presId="urn:microsoft.com/office/officeart/2005/8/layout/default"/>
    <dgm:cxn modelId="{D06405F1-77AC-497C-A5E8-B5529FA559AD}" type="presParOf" srcId="{7DCA4B96-A121-4E88-90C7-04631E813570}" destId="{A273B4F8-3EDE-4527-8A78-18511F74B823}" srcOrd="19" destOrd="0" presId="urn:microsoft.com/office/officeart/2005/8/layout/default"/>
    <dgm:cxn modelId="{A975BC30-BCDE-44F2-BE57-A137161D5CB4}" type="presParOf" srcId="{7DCA4B96-A121-4E88-90C7-04631E813570}" destId="{2EA7738A-C0C6-43C7-9CB9-41F34A3DF2EA}" srcOrd="20" destOrd="0" presId="urn:microsoft.com/office/officeart/2005/8/layout/default"/>
    <dgm:cxn modelId="{1AF39708-2272-4415-8F5F-FC0FE19F8CD2}" type="presParOf" srcId="{7DCA4B96-A121-4E88-90C7-04631E813570}" destId="{14B89436-C604-423A-895E-2E8576B24412}" srcOrd="21" destOrd="0" presId="urn:microsoft.com/office/officeart/2005/8/layout/default"/>
    <dgm:cxn modelId="{E38FE83A-57E3-4735-BF0C-C89B0EB617E0}" type="presParOf" srcId="{7DCA4B96-A121-4E88-90C7-04631E813570}" destId="{2B06AE86-5FDD-4D61-AD71-03C748AC175D}" srcOrd="22" destOrd="0" presId="urn:microsoft.com/office/officeart/2005/8/layout/default"/>
    <dgm:cxn modelId="{957E3EE5-2376-491C-8E16-2EDB50FAF38A}" type="presParOf" srcId="{7DCA4B96-A121-4E88-90C7-04631E813570}" destId="{3520C006-4C39-4C5D-B0A7-DDAADEB6F9B7}" srcOrd="23" destOrd="0" presId="urn:microsoft.com/office/officeart/2005/8/layout/default"/>
    <dgm:cxn modelId="{491A3AD0-3EAB-4465-B817-0F503344A4F6}" type="presParOf" srcId="{7DCA4B96-A121-4E88-90C7-04631E813570}" destId="{B6DC940E-D464-4E91-B974-767CDD4056D7}" srcOrd="24" destOrd="0" presId="urn:microsoft.com/office/officeart/2005/8/layout/default"/>
    <dgm:cxn modelId="{A146F860-AC31-4728-93C4-2484FDAA706F}" type="presParOf" srcId="{7DCA4B96-A121-4E88-90C7-04631E813570}" destId="{E69EE561-D66B-4FA1-98D0-BBAAAECC254D}" srcOrd="25" destOrd="0" presId="urn:microsoft.com/office/officeart/2005/8/layout/default"/>
    <dgm:cxn modelId="{B5BAA7DA-A119-4550-B6D3-17740A3299A6}" type="presParOf" srcId="{7DCA4B96-A121-4E88-90C7-04631E813570}" destId="{4AA30982-663C-41B7-80B4-EEE873C52204}" srcOrd="26" destOrd="0" presId="urn:microsoft.com/office/officeart/2005/8/layout/default"/>
    <dgm:cxn modelId="{B80A2030-780D-4D8D-91CD-454CBD6D48EE}" type="presParOf" srcId="{7DCA4B96-A121-4E88-90C7-04631E813570}" destId="{2BDD6CA9-1A3B-4CCF-8690-1D2CFAAF452D}" srcOrd="27" destOrd="0" presId="urn:microsoft.com/office/officeart/2005/8/layout/default"/>
    <dgm:cxn modelId="{991C59A5-A52E-4F58-A167-E57540D75966}" type="presParOf" srcId="{7DCA4B96-A121-4E88-90C7-04631E813570}" destId="{A1350618-DEED-4876-86FA-6CF861DA8DFC}" srcOrd="28" destOrd="0" presId="urn:microsoft.com/office/officeart/2005/8/layout/default"/>
    <dgm:cxn modelId="{C88B9795-FBB8-4B82-9182-94C596A9BD0D}" type="presParOf" srcId="{7DCA4B96-A121-4E88-90C7-04631E813570}" destId="{A6794FD9-24EE-4FE3-9104-82772C1E845F}" srcOrd="29" destOrd="0" presId="urn:microsoft.com/office/officeart/2005/8/layout/default"/>
    <dgm:cxn modelId="{F2B93A05-5B06-4BCC-B941-24D566380C58}" type="presParOf" srcId="{7DCA4B96-A121-4E88-90C7-04631E813570}" destId="{5B44362A-E2A2-4E97-B2AE-E44764BEE939}" srcOrd="30" destOrd="0" presId="urn:microsoft.com/office/officeart/2005/8/layout/default"/>
    <dgm:cxn modelId="{773B8300-1A28-44A1-BBAD-2D1D4BEB17F3}" type="presParOf" srcId="{7DCA4B96-A121-4E88-90C7-04631E813570}" destId="{F7A579E3-3F1D-44E8-A269-A9FBF21D67B8}" srcOrd="31" destOrd="0" presId="urn:microsoft.com/office/officeart/2005/8/layout/default"/>
    <dgm:cxn modelId="{5C5D1B7A-91F4-4064-960D-31E7F8DEF668}" type="presParOf" srcId="{7DCA4B96-A121-4E88-90C7-04631E813570}" destId="{74A89553-169D-45A2-AA6E-DE871910EDFA}" srcOrd="32" destOrd="0" presId="urn:microsoft.com/office/officeart/2005/8/layout/default"/>
    <dgm:cxn modelId="{3AA21F4E-91C7-46DD-BAFC-377283FD525B}" type="presParOf" srcId="{7DCA4B96-A121-4E88-90C7-04631E813570}" destId="{462AB2C6-CE01-41E7-A0FF-22C392850E25}" srcOrd="33" destOrd="0" presId="urn:microsoft.com/office/officeart/2005/8/layout/default"/>
    <dgm:cxn modelId="{6EC6939F-6339-47D7-AE9E-52CD5B3643A4}" type="presParOf" srcId="{7DCA4B96-A121-4E88-90C7-04631E813570}" destId="{6950E581-D125-4C23-BC4A-A7F4D7FF7F39}" srcOrd="34" destOrd="0" presId="urn:microsoft.com/office/officeart/2005/8/layout/default"/>
    <dgm:cxn modelId="{ABF4A819-8283-4EAF-9AE7-5779295C1350}" type="presParOf" srcId="{7DCA4B96-A121-4E88-90C7-04631E813570}" destId="{688624B7-455F-493E-AA6E-6B685ABDC64D}" srcOrd="35" destOrd="0" presId="urn:microsoft.com/office/officeart/2005/8/layout/default"/>
    <dgm:cxn modelId="{EEB917B1-CA6B-4406-B0B0-8C25F89D0943}" type="presParOf" srcId="{7DCA4B96-A121-4E88-90C7-04631E813570}" destId="{4C3F570B-CBE2-446C-9EE1-4D4314A6AF13}" srcOrd="36" destOrd="0" presId="urn:microsoft.com/office/officeart/2005/8/layout/default"/>
    <dgm:cxn modelId="{37A873D2-3487-4245-9450-546B9325D47F}" type="presParOf" srcId="{7DCA4B96-A121-4E88-90C7-04631E813570}" destId="{E4603D42-8E89-4952-B625-D0AAD2008620}" srcOrd="37" destOrd="0" presId="urn:microsoft.com/office/officeart/2005/8/layout/default"/>
    <dgm:cxn modelId="{61669451-4CAC-4F70-8E5E-AAE80861C3C8}" type="presParOf" srcId="{7DCA4B96-A121-4E88-90C7-04631E813570}" destId="{DB8B2CFC-3CD5-41DB-AA3B-56EA020A3FF1}"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300C2-4D72-4F91-9F06-40A7AC5E2F4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8E3C7173-D729-4C7D-BCF0-02778E520FAB}">
      <dgm:prSet phldrT="[Text]"/>
      <dgm:spPr/>
      <dgm:t>
        <a:bodyPr/>
        <a:lstStyle/>
        <a:p>
          <a:r>
            <a:rPr lang="en-US" dirty="0" smtClean="0"/>
            <a:t>ECCC Youth Champion</a:t>
          </a:r>
          <a:endParaRPr lang="en-US" dirty="0"/>
        </a:p>
      </dgm:t>
    </dgm:pt>
    <dgm:pt modelId="{006369C5-4647-4A5B-BE1C-EE1643A95830}" type="parTrans" cxnId="{C097C14D-0438-4840-AE16-39EB2643ACEC}">
      <dgm:prSet/>
      <dgm:spPr/>
      <dgm:t>
        <a:bodyPr/>
        <a:lstStyle/>
        <a:p>
          <a:endParaRPr lang="en-US"/>
        </a:p>
      </dgm:t>
    </dgm:pt>
    <dgm:pt modelId="{8F96F592-3FD8-45A1-9408-5A423D8D0146}" type="sibTrans" cxnId="{C097C14D-0438-4840-AE16-39EB2643ACEC}">
      <dgm:prSet/>
      <dgm:spPr/>
      <dgm:t>
        <a:bodyPr/>
        <a:lstStyle/>
        <a:p>
          <a:endParaRPr lang="en-US"/>
        </a:p>
      </dgm:t>
    </dgm:pt>
    <dgm:pt modelId="{EA796564-7AC0-4EDC-8EBA-CEB8E369FEC6}">
      <dgm:prSet phldrT="[Text]" custT="1"/>
      <dgm:spPr/>
      <dgm:t>
        <a:bodyPr/>
        <a:lstStyle/>
        <a:p>
          <a:r>
            <a:rPr lang="en-US" sz="1200" b="0" i="0" dirty="0" smtClean="0"/>
            <a:t>Michael </a:t>
          </a:r>
          <a:r>
            <a:rPr lang="en-US" sz="1200" b="0" i="0" dirty="0" err="1" smtClean="0"/>
            <a:t>Zinck</a:t>
          </a:r>
          <a:r>
            <a:rPr lang="en-US" sz="1200" b="0" i="0" dirty="0" smtClean="0"/>
            <a:t>, ADM, Public Affairs and Communications is ECCC’s Youth Champion. Michael amplifies youth voices at ECCC, and supports ECCC’s National Youth Network as well as other relevant events and initiatives across the Department. IYED provides strategic and Secretariat support to the Youth Champion.</a:t>
          </a:r>
          <a:endParaRPr lang="en-US" sz="1200" dirty="0"/>
        </a:p>
      </dgm:t>
    </dgm:pt>
    <dgm:pt modelId="{F95BD1E5-AEAD-41EC-B15D-56317D0652B4}" type="parTrans" cxnId="{F0B2CFA2-9709-4812-93EB-A80F62B3D787}">
      <dgm:prSet/>
      <dgm:spPr/>
      <dgm:t>
        <a:bodyPr/>
        <a:lstStyle/>
        <a:p>
          <a:endParaRPr lang="en-US"/>
        </a:p>
      </dgm:t>
    </dgm:pt>
    <dgm:pt modelId="{C7C2E32B-D71B-41D6-82D8-B5336C472701}" type="sibTrans" cxnId="{F0B2CFA2-9709-4812-93EB-A80F62B3D787}">
      <dgm:prSet/>
      <dgm:spPr/>
      <dgm:t>
        <a:bodyPr/>
        <a:lstStyle/>
        <a:p>
          <a:endParaRPr lang="en-US"/>
        </a:p>
      </dgm:t>
    </dgm:pt>
    <dgm:pt modelId="{65846370-4127-4EF1-A086-EBACEE1EDF16}">
      <dgm:prSet phldrT="[Text]"/>
      <dgm:spPr/>
      <dgm:t>
        <a:bodyPr/>
        <a:lstStyle/>
        <a:p>
          <a:r>
            <a:rPr lang="en-US" dirty="0" smtClean="0"/>
            <a:t>Onboarding and ECCC101 Orientation</a:t>
          </a:r>
          <a:endParaRPr lang="en-US" dirty="0"/>
        </a:p>
      </dgm:t>
    </dgm:pt>
    <dgm:pt modelId="{3583605F-1197-48CE-8CAB-3BF1A355E480}" type="parTrans" cxnId="{A9FA0852-598F-4740-9A89-FCCB53B09980}">
      <dgm:prSet/>
      <dgm:spPr/>
      <dgm:t>
        <a:bodyPr/>
        <a:lstStyle/>
        <a:p>
          <a:endParaRPr lang="en-US"/>
        </a:p>
      </dgm:t>
    </dgm:pt>
    <dgm:pt modelId="{B0972C86-53E2-4F9B-8D70-A07C912408AC}" type="sibTrans" cxnId="{A9FA0852-598F-4740-9A89-FCCB53B09980}">
      <dgm:prSet/>
      <dgm:spPr/>
      <dgm:t>
        <a:bodyPr/>
        <a:lstStyle/>
        <a:p>
          <a:endParaRPr lang="en-US"/>
        </a:p>
      </dgm:t>
    </dgm:pt>
    <dgm:pt modelId="{8976B67E-E21B-456A-B246-32127BA33BA4}">
      <dgm:prSet phldrT="[Text]" custT="1"/>
      <dgm:spPr/>
      <dgm:t>
        <a:bodyPr/>
        <a:lstStyle/>
        <a:p>
          <a:r>
            <a:rPr lang="en-US" sz="1200" dirty="0" smtClean="0"/>
            <a:t>IYED runs a week-long orientation program, called ECCC101, on a quarterly basis, to welcome and properly equip new employees as they join the department. IYED also leads other activities to welcome students and new employees to ECCC and contribute to a culture of inclusiveness.</a:t>
          </a:r>
          <a:endParaRPr lang="en-US" sz="1200" dirty="0"/>
        </a:p>
      </dgm:t>
    </dgm:pt>
    <dgm:pt modelId="{E270FD70-1515-4908-8043-2FBF5DBBB2A1}" type="parTrans" cxnId="{4C639644-75D5-45A1-9D0B-6CF0067EE23B}">
      <dgm:prSet/>
      <dgm:spPr/>
      <dgm:t>
        <a:bodyPr/>
        <a:lstStyle/>
        <a:p>
          <a:endParaRPr lang="en-US"/>
        </a:p>
      </dgm:t>
    </dgm:pt>
    <dgm:pt modelId="{726FB388-1D09-4D8D-813B-89B0ABD91584}" type="sibTrans" cxnId="{4C639644-75D5-45A1-9D0B-6CF0067EE23B}">
      <dgm:prSet/>
      <dgm:spPr/>
      <dgm:t>
        <a:bodyPr/>
        <a:lstStyle/>
        <a:p>
          <a:endParaRPr lang="en-US"/>
        </a:p>
      </dgm:t>
    </dgm:pt>
    <dgm:pt modelId="{2915E47C-90FA-4B27-A7F6-DC6C911D1202}">
      <dgm:prSet phldrT="[Text]"/>
      <dgm:spPr/>
      <dgm:t>
        <a:bodyPr/>
        <a:lstStyle/>
        <a:p>
          <a:r>
            <a:rPr lang="en-US" dirty="0" smtClean="0"/>
            <a:t>Centre of Expertise on Youth</a:t>
          </a:r>
          <a:endParaRPr lang="en-US" dirty="0"/>
        </a:p>
      </dgm:t>
    </dgm:pt>
    <dgm:pt modelId="{6C552547-28B8-415C-BBDA-AA5D715058FA}" type="parTrans" cxnId="{2D805F7D-CD00-4797-8905-5382957C30C9}">
      <dgm:prSet/>
      <dgm:spPr/>
      <dgm:t>
        <a:bodyPr/>
        <a:lstStyle/>
        <a:p>
          <a:endParaRPr lang="en-US"/>
        </a:p>
      </dgm:t>
    </dgm:pt>
    <dgm:pt modelId="{CD751228-DE32-4212-B7B2-8D56F47CDDE5}" type="sibTrans" cxnId="{2D805F7D-CD00-4797-8905-5382957C30C9}">
      <dgm:prSet/>
      <dgm:spPr/>
      <dgm:t>
        <a:bodyPr/>
        <a:lstStyle/>
        <a:p>
          <a:endParaRPr lang="en-US"/>
        </a:p>
      </dgm:t>
    </dgm:pt>
    <dgm:pt modelId="{DD8CDEBC-CCCC-4E18-9122-310A90555E5A}">
      <dgm:prSet phldrT="[Text]" custT="1"/>
      <dgm:spPr/>
      <dgm:t>
        <a:bodyPr/>
        <a:lstStyle/>
        <a:p>
          <a:r>
            <a:rPr lang="en-US" sz="1200" dirty="0" smtClean="0"/>
            <a:t>IYED supports youth engagement at ECCC and f</a:t>
          </a:r>
          <a:r>
            <a:rPr lang="en-US" altLang="en-US" sz="1200" dirty="0" smtClean="0">
              <a:cs typeface="Tahoma" panose="020B0604030504040204" pitchFamily="34" charset="0"/>
            </a:rPr>
            <a:t>acilitates engagement with youth organizations, universities, and Indigenous youth</a:t>
          </a:r>
          <a:endParaRPr lang="en-US" sz="1200" dirty="0"/>
        </a:p>
      </dgm:t>
    </dgm:pt>
    <dgm:pt modelId="{FF3FE352-3AEF-4EF7-9A03-EBF56FD301B2}" type="parTrans" cxnId="{2BCF559B-F78D-4955-9805-0D853D99D8B1}">
      <dgm:prSet/>
      <dgm:spPr/>
      <dgm:t>
        <a:bodyPr/>
        <a:lstStyle/>
        <a:p>
          <a:endParaRPr lang="en-US"/>
        </a:p>
      </dgm:t>
    </dgm:pt>
    <dgm:pt modelId="{7142ADE9-19EB-4412-985D-3B7350F6F26C}" type="sibTrans" cxnId="{2BCF559B-F78D-4955-9805-0D853D99D8B1}">
      <dgm:prSet/>
      <dgm:spPr/>
      <dgm:t>
        <a:bodyPr/>
        <a:lstStyle/>
        <a:p>
          <a:endParaRPr lang="en-US"/>
        </a:p>
      </dgm:t>
    </dgm:pt>
    <dgm:pt modelId="{A7C98E72-2B6C-46AC-B5B5-092D4A157F32}">
      <dgm:prSet phldrT="[Text]"/>
      <dgm:spPr/>
      <dgm:t>
        <a:bodyPr/>
        <a:lstStyle/>
        <a:p>
          <a:r>
            <a:rPr lang="en-US" dirty="0" smtClean="0"/>
            <a:t>ECCC National Youth Network</a:t>
          </a:r>
          <a:endParaRPr lang="en-US" dirty="0"/>
        </a:p>
      </dgm:t>
    </dgm:pt>
    <dgm:pt modelId="{DBC4D846-A8F4-4766-909F-81EFF0F2E67C}" type="parTrans" cxnId="{A96D8B6B-4B4E-486F-8808-8F1F8C984155}">
      <dgm:prSet/>
      <dgm:spPr/>
      <dgm:t>
        <a:bodyPr/>
        <a:lstStyle/>
        <a:p>
          <a:endParaRPr lang="en-US"/>
        </a:p>
      </dgm:t>
    </dgm:pt>
    <dgm:pt modelId="{419882E0-3580-44ED-AF99-D7B5A3EA48FB}" type="sibTrans" cxnId="{A96D8B6B-4B4E-486F-8808-8F1F8C984155}">
      <dgm:prSet/>
      <dgm:spPr/>
      <dgm:t>
        <a:bodyPr/>
        <a:lstStyle/>
        <a:p>
          <a:endParaRPr lang="en-US"/>
        </a:p>
      </dgm:t>
    </dgm:pt>
    <dgm:pt modelId="{BC87D898-33E3-4ABB-BF6C-CB0F036AAA10}">
      <dgm:prSet phldrT="[Text]" custT="1"/>
      <dgm:spPr/>
      <dgm:t>
        <a:bodyPr/>
        <a:lstStyle/>
        <a:p>
          <a:r>
            <a:rPr lang="en-US" altLang="en-US" sz="1200" dirty="0" smtClean="0">
              <a:cs typeface="Tahoma" panose="020B0604030504040204" pitchFamily="34" charset="0"/>
            </a:rPr>
            <a:t>IYED leads the ECCC National Youth Network (NYN), which facilitates communications, professional development initiatives, and networking opportunities by connecting and supporting over 1000 students and young employees across the country</a:t>
          </a:r>
          <a:endParaRPr lang="en-US" sz="1200" dirty="0"/>
        </a:p>
      </dgm:t>
    </dgm:pt>
    <dgm:pt modelId="{DA180F1A-3D17-4CA7-8B7B-C4D1224F380A}" type="parTrans" cxnId="{13D9D9DD-5D53-450E-BEFA-3C694C7E9A59}">
      <dgm:prSet/>
      <dgm:spPr/>
      <dgm:t>
        <a:bodyPr/>
        <a:lstStyle/>
        <a:p>
          <a:endParaRPr lang="en-US"/>
        </a:p>
      </dgm:t>
    </dgm:pt>
    <dgm:pt modelId="{4C9571B0-328F-4FEC-B56F-1F9D95F8F7F7}" type="sibTrans" cxnId="{13D9D9DD-5D53-450E-BEFA-3C694C7E9A59}">
      <dgm:prSet/>
      <dgm:spPr/>
      <dgm:t>
        <a:bodyPr/>
        <a:lstStyle/>
        <a:p>
          <a:endParaRPr lang="en-US"/>
        </a:p>
      </dgm:t>
    </dgm:pt>
    <dgm:pt modelId="{BC5B590E-CC11-41D7-BF8A-A91615ED2DFF}">
      <dgm:prSet phldrT="[Text]"/>
      <dgm:spPr/>
      <dgm:t>
        <a:bodyPr/>
        <a:lstStyle/>
        <a:p>
          <a:r>
            <a:rPr lang="en-US" dirty="0" smtClean="0"/>
            <a:t>Environment and Climate Change Youth Council (ECCYC)</a:t>
          </a:r>
          <a:endParaRPr lang="en-US" dirty="0"/>
        </a:p>
      </dgm:t>
    </dgm:pt>
    <dgm:pt modelId="{91DF5A2A-195E-42A7-9786-DB802992AB35}" type="parTrans" cxnId="{58A2EF85-C446-4FAE-810B-15F7645EC638}">
      <dgm:prSet/>
      <dgm:spPr/>
      <dgm:t>
        <a:bodyPr/>
        <a:lstStyle/>
        <a:p>
          <a:endParaRPr lang="en-US"/>
        </a:p>
      </dgm:t>
    </dgm:pt>
    <dgm:pt modelId="{25168F20-073D-44BE-807A-50BAF3782274}" type="sibTrans" cxnId="{58A2EF85-C446-4FAE-810B-15F7645EC638}">
      <dgm:prSet/>
      <dgm:spPr/>
      <dgm:t>
        <a:bodyPr/>
        <a:lstStyle/>
        <a:p>
          <a:endParaRPr lang="en-US"/>
        </a:p>
      </dgm:t>
    </dgm:pt>
    <dgm:pt modelId="{097E9966-F2B0-4B4F-978B-16CB97AC0F4E}">
      <dgm:prSet phldrT="[Text]" custT="1"/>
      <dgm:spPr/>
      <dgm:t>
        <a:bodyPr/>
        <a:lstStyle/>
        <a:p>
          <a:r>
            <a:rPr lang="en-US" sz="1200" dirty="0" smtClean="0"/>
            <a:t>The Minister’s ECCYC will soon be announced, and will include </a:t>
          </a:r>
          <a:r>
            <a:rPr lang="en-US" sz="1200" b="0" i="0" dirty="0" smtClean="0"/>
            <a:t>10 Canadians between the ages of 18-25 who will have meaningful opportunities to engage with government and provide input on the defining environmental issues of our time. </a:t>
          </a:r>
          <a:endParaRPr lang="en-US" sz="1200" dirty="0"/>
        </a:p>
      </dgm:t>
    </dgm:pt>
    <dgm:pt modelId="{9DA252EB-BF2F-4E0D-96E7-16C84CB32FEC}" type="parTrans" cxnId="{B1295C6B-AB40-41AF-B94C-16294C028EB5}">
      <dgm:prSet/>
      <dgm:spPr/>
      <dgm:t>
        <a:bodyPr/>
        <a:lstStyle/>
        <a:p>
          <a:endParaRPr lang="en-US"/>
        </a:p>
      </dgm:t>
    </dgm:pt>
    <dgm:pt modelId="{DB0FB5E0-B395-47D4-8A0F-B2FF9F199740}" type="sibTrans" cxnId="{B1295C6B-AB40-41AF-B94C-16294C028EB5}">
      <dgm:prSet/>
      <dgm:spPr/>
      <dgm:t>
        <a:bodyPr/>
        <a:lstStyle/>
        <a:p>
          <a:endParaRPr lang="en-US"/>
        </a:p>
      </dgm:t>
    </dgm:pt>
    <dgm:pt modelId="{83C91317-72EE-481C-BFC2-333A4234AF02}">
      <dgm:prSet phldrT="[Text]" custT="1"/>
      <dgm:spPr/>
      <dgm:t>
        <a:bodyPr/>
        <a:lstStyle/>
        <a:p>
          <a:r>
            <a:rPr lang="en-US" altLang="en-US" sz="1200" dirty="0" smtClean="0">
              <a:cs typeface="Tahoma" panose="020B0604030504040204" pitchFamily="34" charset="0"/>
            </a:rPr>
            <a:t>IYED implements Canada’s Youth Policy, leads ECCC’s Youth Engagement Framework, reports to PCO’s Youth Secretariat on youth engagement activities related to our mandate, and provides support to the DG Committee on Youth, led by Canadian Heritage</a:t>
          </a:r>
          <a:endParaRPr lang="en-US" sz="1200" dirty="0"/>
        </a:p>
      </dgm:t>
    </dgm:pt>
    <dgm:pt modelId="{CC1F06CF-9EBB-41E7-A940-ED85D7777602}" type="parTrans" cxnId="{56769913-5D55-408C-BC3E-3A0FA6B09D35}">
      <dgm:prSet/>
      <dgm:spPr/>
      <dgm:t>
        <a:bodyPr/>
        <a:lstStyle/>
        <a:p>
          <a:endParaRPr lang="en-US"/>
        </a:p>
      </dgm:t>
    </dgm:pt>
    <dgm:pt modelId="{D18E5F79-529D-4A12-8C72-719A3A36BA79}" type="sibTrans" cxnId="{56769913-5D55-408C-BC3E-3A0FA6B09D35}">
      <dgm:prSet/>
      <dgm:spPr/>
      <dgm:t>
        <a:bodyPr/>
        <a:lstStyle/>
        <a:p>
          <a:endParaRPr lang="en-US"/>
        </a:p>
      </dgm:t>
    </dgm:pt>
    <dgm:pt modelId="{777B74CA-D047-4188-9E3E-ECD9D16DF5A4}" type="pres">
      <dgm:prSet presAssocID="{5B8300C2-4D72-4F91-9F06-40A7AC5E2F40}" presName="Name0" presStyleCnt="0">
        <dgm:presLayoutVars>
          <dgm:dir/>
          <dgm:animLvl val="lvl"/>
          <dgm:resizeHandles val="exact"/>
        </dgm:presLayoutVars>
      </dgm:prSet>
      <dgm:spPr/>
      <dgm:t>
        <a:bodyPr/>
        <a:lstStyle/>
        <a:p>
          <a:endParaRPr lang="en-US"/>
        </a:p>
      </dgm:t>
    </dgm:pt>
    <dgm:pt modelId="{A8908625-858D-4BE3-9137-C4609517388C}" type="pres">
      <dgm:prSet presAssocID="{8E3C7173-D729-4C7D-BCF0-02778E520FAB}" presName="linNode" presStyleCnt="0"/>
      <dgm:spPr/>
    </dgm:pt>
    <dgm:pt modelId="{179837B9-DC15-45AD-92B6-B7ED9B59322D}" type="pres">
      <dgm:prSet presAssocID="{8E3C7173-D729-4C7D-BCF0-02778E520FAB}" presName="parentText" presStyleLbl="node1" presStyleIdx="0" presStyleCnt="5" custScaleX="76899" custScaleY="63390" custLinFactNeighborX="-5988" custLinFactNeighborY="-172">
        <dgm:presLayoutVars>
          <dgm:chMax val="1"/>
          <dgm:bulletEnabled val="1"/>
        </dgm:presLayoutVars>
      </dgm:prSet>
      <dgm:spPr/>
      <dgm:t>
        <a:bodyPr/>
        <a:lstStyle/>
        <a:p>
          <a:endParaRPr lang="en-US"/>
        </a:p>
      </dgm:t>
    </dgm:pt>
    <dgm:pt modelId="{96798275-70F4-4493-A8A7-336FD14255CB}" type="pres">
      <dgm:prSet presAssocID="{8E3C7173-D729-4C7D-BCF0-02778E520FAB}" presName="descendantText" presStyleLbl="alignAccFollowNode1" presStyleIdx="0" presStyleCnt="5" custScaleX="112288" custScaleY="77402">
        <dgm:presLayoutVars>
          <dgm:bulletEnabled val="1"/>
        </dgm:presLayoutVars>
      </dgm:prSet>
      <dgm:spPr/>
      <dgm:t>
        <a:bodyPr/>
        <a:lstStyle/>
        <a:p>
          <a:endParaRPr lang="en-US"/>
        </a:p>
      </dgm:t>
    </dgm:pt>
    <dgm:pt modelId="{917C4E60-DF6C-4314-AC25-E6A3056495E1}" type="pres">
      <dgm:prSet presAssocID="{8F96F592-3FD8-45A1-9408-5A423D8D0146}" presName="sp" presStyleCnt="0"/>
      <dgm:spPr/>
    </dgm:pt>
    <dgm:pt modelId="{A0087F47-D23A-4125-9759-7A88A09DA491}" type="pres">
      <dgm:prSet presAssocID="{65846370-4127-4EF1-A086-EBACEE1EDF16}" presName="linNode" presStyleCnt="0"/>
      <dgm:spPr/>
    </dgm:pt>
    <dgm:pt modelId="{2AE028D7-3F98-40D3-9EC1-C858B2873C62}" type="pres">
      <dgm:prSet presAssocID="{65846370-4127-4EF1-A086-EBACEE1EDF16}" presName="parentText" presStyleLbl="node1" presStyleIdx="1" presStyleCnt="5" custScaleX="76899" custScaleY="70254" custLinFactNeighborX="-5988" custLinFactNeighborY="-172">
        <dgm:presLayoutVars>
          <dgm:chMax val="1"/>
          <dgm:bulletEnabled val="1"/>
        </dgm:presLayoutVars>
      </dgm:prSet>
      <dgm:spPr/>
      <dgm:t>
        <a:bodyPr/>
        <a:lstStyle/>
        <a:p>
          <a:endParaRPr lang="en-US"/>
        </a:p>
      </dgm:t>
    </dgm:pt>
    <dgm:pt modelId="{16643266-2920-4BC9-8CD7-0B4B1EA2BC90}" type="pres">
      <dgm:prSet presAssocID="{65846370-4127-4EF1-A086-EBACEE1EDF16}" presName="descendantText" presStyleLbl="alignAccFollowNode1" presStyleIdx="1" presStyleCnt="5" custScaleX="112288" custScaleY="62648">
        <dgm:presLayoutVars>
          <dgm:bulletEnabled val="1"/>
        </dgm:presLayoutVars>
      </dgm:prSet>
      <dgm:spPr/>
      <dgm:t>
        <a:bodyPr/>
        <a:lstStyle/>
        <a:p>
          <a:endParaRPr lang="en-US"/>
        </a:p>
      </dgm:t>
    </dgm:pt>
    <dgm:pt modelId="{1E9031DE-AB34-4029-8304-E3A44B3FDB9D}" type="pres">
      <dgm:prSet presAssocID="{B0972C86-53E2-4F9B-8D70-A07C912408AC}" presName="sp" presStyleCnt="0"/>
      <dgm:spPr/>
    </dgm:pt>
    <dgm:pt modelId="{9C3F62A6-4BE1-41A5-9B0A-8A4EBC1A8657}" type="pres">
      <dgm:prSet presAssocID="{2915E47C-90FA-4B27-A7F6-DC6C911D1202}" presName="linNode" presStyleCnt="0"/>
      <dgm:spPr/>
    </dgm:pt>
    <dgm:pt modelId="{D5A69A77-52DA-45E7-80F2-D058A1344167}" type="pres">
      <dgm:prSet presAssocID="{2915E47C-90FA-4B27-A7F6-DC6C911D1202}" presName="parentText" presStyleLbl="node1" presStyleIdx="2" presStyleCnt="5" custScaleX="76899" custScaleY="67493" custLinFactNeighborX="-5988" custLinFactNeighborY="-172">
        <dgm:presLayoutVars>
          <dgm:chMax val="1"/>
          <dgm:bulletEnabled val="1"/>
        </dgm:presLayoutVars>
      </dgm:prSet>
      <dgm:spPr/>
      <dgm:t>
        <a:bodyPr/>
        <a:lstStyle/>
        <a:p>
          <a:endParaRPr lang="en-US"/>
        </a:p>
      </dgm:t>
    </dgm:pt>
    <dgm:pt modelId="{75854A72-42AF-4865-9EC9-1DB50C893BAC}" type="pres">
      <dgm:prSet presAssocID="{2915E47C-90FA-4B27-A7F6-DC6C911D1202}" presName="descendantText" presStyleLbl="alignAccFollowNode1" presStyleIdx="2" presStyleCnt="5" custScaleX="112288" custScaleY="86170">
        <dgm:presLayoutVars>
          <dgm:bulletEnabled val="1"/>
        </dgm:presLayoutVars>
      </dgm:prSet>
      <dgm:spPr/>
      <dgm:t>
        <a:bodyPr/>
        <a:lstStyle/>
        <a:p>
          <a:endParaRPr lang="en-US"/>
        </a:p>
      </dgm:t>
    </dgm:pt>
    <dgm:pt modelId="{2A4CFE5B-87F4-4AEF-ABD3-C535FCD9A718}" type="pres">
      <dgm:prSet presAssocID="{CD751228-DE32-4212-B7B2-8D56F47CDDE5}" presName="sp" presStyleCnt="0"/>
      <dgm:spPr/>
    </dgm:pt>
    <dgm:pt modelId="{3DAF7FF7-46C7-4578-84F8-3358B4128E81}" type="pres">
      <dgm:prSet presAssocID="{A7C98E72-2B6C-46AC-B5B5-092D4A157F32}" presName="linNode" presStyleCnt="0"/>
      <dgm:spPr/>
    </dgm:pt>
    <dgm:pt modelId="{25906D7E-7D21-4B34-BF94-882EC19E959C}" type="pres">
      <dgm:prSet presAssocID="{A7C98E72-2B6C-46AC-B5B5-092D4A157F32}" presName="parentText" presStyleLbl="node1" presStyleIdx="3" presStyleCnt="5" custScaleX="76899" custScaleY="68608" custLinFactNeighborX="-5988" custLinFactNeighborY="-172">
        <dgm:presLayoutVars>
          <dgm:chMax val="1"/>
          <dgm:bulletEnabled val="1"/>
        </dgm:presLayoutVars>
      </dgm:prSet>
      <dgm:spPr/>
      <dgm:t>
        <a:bodyPr/>
        <a:lstStyle/>
        <a:p>
          <a:endParaRPr lang="en-US"/>
        </a:p>
      </dgm:t>
    </dgm:pt>
    <dgm:pt modelId="{86953602-B766-4361-A139-A7048EBC836B}" type="pres">
      <dgm:prSet presAssocID="{A7C98E72-2B6C-46AC-B5B5-092D4A157F32}" presName="descendantText" presStyleLbl="alignAccFollowNode1" presStyleIdx="3" presStyleCnt="5" custScaleX="112288" custScaleY="82747">
        <dgm:presLayoutVars>
          <dgm:bulletEnabled val="1"/>
        </dgm:presLayoutVars>
      </dgm:prSet>
      <dgm:spPr/>
      <dgm:t>
        <a:bodyPr/>
        <a:lstStyle/>
        <a:p>
          <a:endParaRPr lang="en-US"/>
        </a:p>
      </dgm:t>
    </dgm:pt>
    <dgm:pt modelId="{65DA1952-247D-4502-91F5-4204A27E21B1}" type="pres">
      <dgm:prSet presAssocID="{419882E0-3580-44ED-AF99-D7B5A3EA48FB}" presName="sp" presStyleCnt="0"/>
      <dgm:spPr/>
    </dgm:pt>
    <dgm:pt modelId="{9A110A89-25AD-417D-983C-2E00079AD8D5}" type="pres">
      <dgm:prSet presAssocID="{BC5B590E-CC11-41D7-BF8A-A91615ED2DFF}" presName="linNode" presStyleCnt="0"/>
      <dgm:spPr/>
    </dgm:pt>
    <dgm:pt modelId="{C2E4441A-92CE-4E10-8D26-99DF3F06CF6E}" type="pres">
      <dgm:prSet presAssocID="{BC5B590E-CC11-41D7-BF8A-A91615ED2DFF}" presName="parentText" presStyleLbl="node1" presStyleIdx="4" presStyleCnt="5" custScaleX="76899" custScaleY="72813" custLinFactNeighborX="-5988" custLinFactNeighborY="-172">
        <dgm:presLayoutVars>
          <dgm:chMax val="1"/>
          <dgm:bulletEnabled val="1"/>
        </dgm:presLayoutVars>
      </dgm:prSet>
      <dgm:spPr/>
      <dgm:t>
        <a:bodyPr/>
        <a:lstStyle/>
        <a:p>
          <a:endParaRPr lang="en-US"/>
        </a:p>
      </dgm:t>
    </dgm:pt>
    <dgm:pt modelId="{344057F8-C8AC-402E-98A2-9CA8B1300F84}" type="pres">
      <dgm:prSet presAssocID="{BC5B590E-CC11-41D7-BF8A-A91615ED2DFF}" presName="descendantText" presStyleLbl="alignAccFollowNode1" presStyleIdx="4" presStyleCnt="5" custScaleX="112288" custScaleY="77302">
        <dgm:presLayoutVars>
          <dgm:bulletEnabled val="1"/>
        </dgm:presLayoutVars>
      </dgm:prSet>
      <dgm:spPr/>
      <dgm:t>
        <a:bodyPr/>
        <a:lstStyle/>
        <a:p>
          <a:endParaRPr lang="en-US"/>
        </a:p>
      </dgm:t>
    </dgm:pt>
  </dgm:ptLst>
  <dgm:cxnLst>
    <dgm:cxn modelId="{56769913-5D55-408C-BC3E-3A0FA6B09D35}" srcId="{2915E47C-90FA-4B27-A7F6-DC6C911D1202}" destId="{83C91317-72EE-481C-BFC2-333A4234AF02}" srcOrd="1" destOrd="0" parTransId="{CC1F06CF-9EBB-41E7-A940-ED85D7777602}" sibTransId="{D18E5F79-529D-4A12-8C72-719A3A36BA79}"/>
    <dgm:cxn modelId="{04FEE3C5-7A3E-43F8-9753-C2FF14912457}" type="presOf" srcId="{83C91317-72EE-481C-BFC2-333A4234AF02}" destId="{75854A72-42AF-4865-9EC9-1DB50C893BAC}" srcOrd="0" destOrd="1" presId="urn:microsoft.com/office/officeart/2005/8/layout/vList5"/>
    <dgm:cxn modelId="{13D9D9DD-5D53-450E-BEFA-3C694C7E9A59}" srcId="{A7C98E72-2B6C-46AC-B5B5-092D4A157F32}" destId="{BC87D898-33E3-4ABB-BF6C-CB0F036AAA10}" srcOrd="0" destOrd="0" parTransId="{DA180F1A-3D17-4CA7-8B7B-C4D1224F380A}" sibTransId="{4C9571B0-328F-4FEC-B56F-1F9D95F8F7F7}"/>
    <dgm:cxn modelId="{ABC15CC9-538B-40B7-BBB6-02D0D0CF913F}" type="presOf" srcId="{097E9966-F2B0-4B4F-978B-16CB97AC0F4E}" destId="{344057F8-C8AC-402E-98A2-9CA8B1300F84}" srcOrd="0" destOrd="0" presId="urn:microsoft.com/office/officeart/2005/8/layout/vList5"/>
    <dgm:cxn modelId="{53AF701F-DDBD-4613-80F6-0200A0DA4566}" type="presOf" srcId="{BC5B590E-CC11-41D7-BF8A-A91615ED2DFF}" destId="{C2E4441A-92CE-4E10-8D26-99DF3F06CF6E}" srcOrd="0" destOrd="0" presId="urn:microsoft.com/office/officeart/2005/8/layout/vList5"/>
    <dgm:cxn modelId="{2BA6D01C-5F7E-4245-9E83-4BDB5AD82BE7}" type="presOf" srcId="{BC87D898-33E3-4ABB-BF6C-CB0F036AAA10}" destId="{86953602-B766-4361-A139-A7048EBC836B}" srcOrd="0" destOrd="0" presId="urn:microsoft.com/office/officeart/2005/8/layout/vList5"/>
    <dgm:cxn modelId="{2D805F7D-CD00-4797-8905-5382957C30C9}" srcId="{5B8300C2-4D72-4F91-9F06-40A7AC5E2F40}" destId="{2915E47C-90FA-4B27-A7F6-DC6C911D1202}" srcOrd="2" destOrd="0" parTransId="{6C552547-28B8-415C-BBDA-AA5D715058FA}" sibTransId="{CD751228-DE32-4212-B7B2-8D56F47CDDE5}"/>
    <dgm:cxn modelId="{CDFFA679-24E1-480A-913B-927BC7602C62}" type="presOf" srcId="{A7C98E72-2B6C-46AC-B5B5-092D4A157F32}" destId="{25906D7E-7D21-4B34-BF94-882EC19E959C}" srcOrd="0" destOrd="0" presId="urn:microsoft.com/office/officeart/2005/8/layout/vList5"/>
    <dgm:cxn modelId="{C097C14D-0438-4840-AE16-39EB2643ACEC}" srcId="{5B8300C2-4D72-4F91-9F06-40A7AC5E2F40}" destId="{8E3C7173-D729-4C7D-BCF0-02778E520FAB}" srcOrd="0" destOrd="0" parTransId="{006369C5-4647-4A5B-BE1C-EE1643A95830}" sibTransId="{8F96F592-3FD8-45A1-9408-5A423D8D0146}"/>
    <dgm:cxn modelId="{A9FA0852-598F-4740-9A89-FCCB53B09980}" srcId="{5B8300C2-4D72-4F91-9F06-40A7AC5E2F40}" destId="{65846370-4127-4EF1-A086-EBACEE1EDF16}" srcOrd="1" destOrd="0" parTransId="{3583605F-1197-48CE-8CAB-3BF1A355E480}" sibTransId="{B0972C86-53E2-4F9B-8D70-A07C912408AC}"/>
    <dgm:cxn modelId="{0ED040F2-E74D-48E5-9EA8-3E75400C241C}" type="presOf" srcId="{DD8CDEBC-CCCC-4E18-9122-310A90555E5A}" destId="{75854A72-42AF-4865-9EC9-1DB50C893BAC}" srcOrd="0" destOrd="0" presId="urn:microsoft.com/office/officeart/2005/8/layout/vList5"/>
    <dgm:cxn modelId="{502153E3-029F-4119-A861-AFD8639B8583}" type="presOf" srcId="{8976B67E-E21B-456A-B246-32127BA33BA4}" destId="{16643266-2920-4BC9-8CD7-0B4B1EA2BC90}" srcOrd="0" destOrd="0" presId="urn:microsoft.com/office/officeart/2005/8/layout/vList5"/>
    <dgm:cxn modelId="{B1295C6B-AB40-41AF-B94C-16294C028EB5}" srcId="{BC5B590E-CC11-41D7-BF8A-A91615ED2DFF}" destId="{097E9966-F2B0-4B4F-978B-16CB97AC0F4E}" srcOrd="0" destOrd="0" parTransId="{9DA252EB-BF2F-4E0D-96E7-16C84CB32FEC}" sibTransId="{DB0FB5E0-B395-47D4-8A0F-B2FF9F199740}"/>
    <dgm:cxn modelId="{368F1EBD-415E-4392-B86F-EDCFE0BFACE3}" type="presOf" srcId="{65846370-4127-4EF1-A086-EBACEE1EDF16}" destId="{2AE028D7-3F98-40D3-9EC1-C858B2873C62}" srcOrd="0" destOrd="0" presId="urn:microsoft.com/office/officeart/2005/8/layout/vList5"/>
    <dgm:cxn modelId="{92F57137-B662-457A-8750-2C43B1498EE1}" type="presOf" srcId="{2915E47C-90FA-4B27-A7F6-DC6C911D1202}" destId="{D5A69A77-52DA-45E7-80F2-D058A1344167}" srcOrd="0" destOrd="0" presId="urn:microsoft.com/office/officeart/2005/8/layout/vList5"/>
    <dgm:cxn modelId="{5A745A3F-BB1A-48CB-AEFB-CACF9F890927}" type="presOf" srcId="{EA796564-7AC0-4EDC-8EBA-CEB8E369FEC6}" destId="{96798275-70F4-4493-A8A7-336FD14255CB}" srcOrd="0" destOrd="0" presId="urn:microsoft.com/office/officeart/2005/8/layout/vList5"/>
    <dgm:cxn modelId="{5FD4CE09-1060-45EC-B3A9-BE5BA9B9ACA1}" type="presOf" srcId="{5B8300C2-4D72-4F91-9F06-40A7AC5E2F40}" destId="{777B74CA-D047-4188-9E3E-ECD9D16DF5A4}" srcOrd="0" destOrd="0" presId="urn:microsoft.com/office/officeart/2005/8/layout/vList5"/>
    <dgm:cxn modelId="{2BCF559B-F78D-4955-9805-0D853D99D8B1}" srcId="{2915E47C-90FA-4B27-A7F6-DC6C911D1202}" destId="{DD8CDEBC-CCCC-4E18-9122-310A90555E5A}" srcOrd="0" destOrd="0" parTransId="{FF3FE352-3AEF-4EF7-9A03-EBF56FD301B2}" sibTransId="{7142ADE9-19EB-4412-985D-3B7350F6F26C}"/>
    <dgm:cxn modelId="{F0B2CFA2-9709-4812-93EB-A80F62B3D787}" srcId="{8E3C7173-D729-4C7D-BCF0-02778E520FAB}" destId="{EA796564-7AC0-4EDC-8EBA-CEB8E369FEC6}" srcOrd="0" destOrd="0" parTransId="{F95BD1E5-AEAD-41EC-B15D-56317D0652B4}" sibTransId="{C7C2E32B-D71B-41D6-82D8-B5336C472701}"/>
    <dgm:cxn modelId="{58A2EF85-C446-4FAE-810B-15F7645EC638}" srcId="{5B8300C2-4D72-4F91-9F06-40A7AC5E2F40}" destId="{BC5B590E-CC11-41D7-BF8A-A91615ED2DFF}" srcOrd="4" destOrd="0" parTransId="{91DF5A2A-195E-42A7-9786-DB802992AB35}" sibTransId="{25168F20-073D-44BE-807A-50BAF3782274}"/>
    <dgm:cxn modelId="{4C639644-75D5-45A1-9D0B-6CF0067EE23B}" srcId="{65846370-4127-4EF1-A086-EBACEE1EDF16}" destId="{8976B67E-E21B-456A-B246-32127BA33BA4}" srcOrd="0" destOrd="0" parTransId="{E270FD70-1515-4908-8043-2FBF5DBBB2A1}" sibTransId="{726FB388-1D09-4D8D-813B-89B0ABD91584}"/>
    <dgm:cxn modelId="{A96D8B6B-4B4E-486F-8808-8F1F8C984155}" srcId="{5B8300C2-4D72-4F91-9F06-40A7AC5E2F40}" destId="{A7C98E72-2B6C-46AC-B5B5-092D4A157F32}" srcOrd="3" destOrd="0" parTransId="{DBC4D846-A8F4-4766-909F-81EFF0F2E67C}" sibTransId="{419882E0-3580-44ED-AF99-D7B5A3EA48FB}"/>
    <dgm:cxn modelId="{B204B9D5-A8E4-4FA0-B1B9-D51D68C966E9}" type="presOf" srcId="{8E3C7173-D729-4C7D-BCF0-02778E520FAB}" destId="{179837B9-DC15-45AD-92B6-B7ED9B59322D}" srcOrd="0" destOrd="0" presId="urn:microsoft.com/office/officeart/2005/8/layout/vList5"/>
    <dgm:cxn modelId="{23E16651-EE23-4B08-AFF0-492667F1DAA0}" type="presParOf" srcId="{777B74CA-D047-4188-9E3E-ECD9D16DF5A4}" destId="{A8908625-858D-4BE3-9137-C4609517388C}" srcOrd="0" destOrd="0" presId="urn:microsoft.com/office/officeart/2005/8/layout/vList5"/>
    <dgm:cxn modelId="{59D455A4-F8F4-4DF9-A84E-4922AA19C571}" type="presParOf" srcId="{A8908625-858D-4BE3-9137-C4609517388C}" destId="{179837B9-DC15-45AD-92B6-B7ED9B59322D}" srcOrd="0" destOrd="0" presId="urn:microsoft.com/office/officeart/2005/8/layout/vList5"/>
    <dgm:cxn modelId="{2BE4A80E-6C07-453E-8063-2285331DAD84}" type="presParOf" srcId="{A8908625-858D-4BE3-9137-C4609517388C}" destId="{96798275-70F4-4493-A8A7-336FD14255CB}" srcOrd="1" destOrd="0" presId="urn:microsoft.com/office/officeart/2005/8/layout/vList5"/>
    <dgm:cxn modelId="{99D0D079-AB15-4C33-ACF5-CA72484CE617}" type="presParOf" srcId="{777B74CA-D047-4188-9E3E-ECD9D16DF5A4}" destId="{917C4E60-DF6C-4314-AC25-E6A3056495E1}" srcOrd="1" destOrd="0" presId="urn:microsoft.com/office/officeart/2005/8/layout/vList5"/>
    <dgm:cxn modelId="{5C2260B5-E979-425F-8D1A-D40E96F67B32}" type="presParOf" srcId="{777B74CA-D047-4188-9E3E-ECD9D16DF5A4}" destId="{A0087F47-D23A-4125-9759-7A88A09DA491}" srcOrd="2" destOrd="0" presId="urn:microsoft.com/office/officeart/2005/8/layout/vList5"/>
    <dgm:cxn modelId="{A69AA7D9-2909-401F-964A-D8C6112BA32A}" type="presParOf" srcId="{A0087F47-D23A-4125-9759-7A88A09DA491}" destId="{2AE028D7-3F98-40D3-9EC1-C858B2873C62}" srcOrd="0" destOrd="0" presId="urn:microsoft.com/office/officeart/2005/8/layout/vList5"/>
    <dgm:cxn modelId="{B204A20D-7B28-449E-A569-7DE022905A05}" type="presParOf" srcId="{A0087F47-D23A-4125-9759-7A88A09DA491}" destId="{16643266-2920-4BC9-8CD7-0B4B1EA2BC90}" srcOrd="1" destOrd="0" presId="urn:microsoft.com/office/officeart/2005/8/layout/vList5"/>
    <dgm:cxn modelId="{ECCEB6E5-2780-4C39-9ADF-04B108D634BC}" type="presParOf" srcId="{777B74CA-D047-4188-9E3E-ECD9D16DF5A4}" destId="{1E9031DE-AB34-4029-8304-E3A44B3FDB9D}" srcOrd="3" destOrd="0" presId="urn:microsoft.com/office/officeart/2005/8/layout/vList5"/>
    <dgm:cxn modelId="{BA369150-594F-40D7-8C6C-2224EF3AC054}" type="presParOf" srcId="{777B74CA-D047-4188-9E3E-ECD9D16DF5A4}" destId="{9C3F62A6-4BE1-41A5-9B0A-8A4EBC1A8657}" srcOrd="4" destOrd="0" presId="urn:microsoft.com/office/officeart/2005/8/layout/vList5"/>
    <dgm:cxn modelId="{E9330C3F-1DB5-4558-AD74-7E19B37AC8A4}" type="presParOf" srcId="{9C3F62A6-4BE1-41A5-9B0A-8A4EBC1A8657}" destId="{D5A69A77-52DA-45E7-80F2-D058A1344167}" srcOrd="0" destOrd="0" presId="urn:microsoft.com/office/officeart/2005/8/layout/vList5"/>
    <dgm:cxn modelId="{D8239CFB-F762-48EB-99F6-581D39D0482A}" type="presParOf" srcId="{9C3F62A6-4BE1-41A5-9B0A-8A4EBC1A8657}" destId="{75854A72-42AF-4865-9EC9-1DB50C893BAC}" srcOrd="1" destOrd="0" presId="urn:microsoft.com/office/officeart/2005/8/layout/vList5"/>
    <dgm:cxn modelId="{C7863514-D5EE-45DF-8AC3-31631CFBB740}" type="presParOf" srcId="{777B74CA-D047-4188-9E3E-ECD9D16DF5A4}" destId="{2A4CFE5B-87F4-4AEF-ABD3-C535FCD9A718}" srcOrd="5" destOrd="0" presId="urn:microsoft.com/office/officeart/2005/8/layout/vList5"/>
    <dgm:cxn modelId="{0F8CEA4C-C5A2-4A6A-8868-F4793A0FAEFD}" type="presParOf" srcId="{777B74CA-D047-4188-9E3E-ECD9D16DF5A4}" destId="{3DAF7FF7-46C7-4578-84F8-3358B4128E81}" srcOrd="6" destOrd="0" presId="urn:microsoft.com/office/officeart/2005/8/layout/vList5"/>
    <dgm:cxn modelId="{7263965F-B127-4863-A842-0C4D819792A4}" type="presParOf" srcId="{3DAF7FF7-46C7-4578-84F8-3358B4128E81}" destId="{25906D7E-7D21-4B34-BF94-882EC19E959C}" srcOrd="0" destOrd="0" presId="urn:microsoft.com/office/officeart/2005/8/layout/vList5"/>
    <dgm:cxn modelId="{5E3FD9E6-AEDD-4713-9FE4-59F21426B0E3}" type="presParOf" srcId="{3DAF7FF7-46C7-4578-84F8-3358B4128E81}" destId="{86953602-B766-4361-A139-A7048EBC836B}" srcOrd="1" destOrd="0" presId="urn:microsoft.com/office/officeart/2005/8/layout/vList5"/>
    <dgm:cxn modelId="{D369D452-5702-451D-AE42-F064606BD245}" type="presParOf" srcId="{777B74CA-D047-4188-9E3E-ECD9D16DF5A4}" destId="{65DA1952-247D-4502-91F5-4204A27E21B1}" srcOrd="7" destOrd="0" presId="urn:microsoft.com/office/officeart/2005/8/layout/vList5"/>
    <dgm:cxn modelId="{2F069729-E385-490B-898A-2C16F159A1A3}" type="presParOf" srcId="{777B74CA-D047-4188-9E3E-ECD9D16DF5A4}" destId="{9A110A89-25AD-417D-983C-2E00079AD8D5}" srcOrd="8" destOrd="0" presId="urn:microsoft.com/office/officeart/2005/8/layout/vList5"/>
    <dgm:cxn modelId="{74F64517-85F4-474C-AAE1-B0C3495504B2}" type="presParOf" srcId="{9A110A89-25AD-417D-983C-2E00079AD8D5}" destId="{C2E4441A-92CE-4E10-8D26-99DF3F06CF6E}" srcOrd="0" destOrd="0" presId="urn:microsoft.com/office/officeart/2005/8/layout/vList5"/>
    <dgm:cxn modelId="{A699E2B9-B9D4-40BA-B9F1-760E54DA1E83}" type="presParOf" srcId="{9A110A89-25AD-417D-983C-2E00079AD8D5}" destId="{344057F8-C8AC-402E-98A2-9CA8B1300F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F3DF3-32DD-44EF-B689-3030DBC24258}"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D592C461-475B-440A-B622-38DC344D032E}">
      <dgm:prSet phldrT="[Text]" custT="1"/>
      <dgm:spPr>
        <a:xfrm>
          <a:off x="822812" y="399261"/>
          <a:ext cx="572332" cy="286097"/>
        </a:xfrm>
        <a:prstGeom prst="rect">
          <a:avLst/>
        </a:prstGeom>
        <a:noFill/>
        <a:ln>
          <a:noFill/>
        </a:ln>
        <a:effectLst/>
      </dgm:spPr>
      <dgm:t>
        <a:bodyPr/>
        <a:lstStyle/>
        <a:p>
          <a:r>
            <a:rPr lang="en-US" sz="1100" dirty="0">
              <a:solidFill>
                <a:srgbClr val="FFC000">
                  <a:lumMod val="50000"/>
                </a:srgbClr>
              </a:solidFill>
              <a:latin typeface="Calibri" panose="020F0502020204030204" pitchFamily="34" charset="0"/>
              <a:ea typeface="+mn-ea"/>
              <a:cs typeface="Calibri" panose="020F0502020204030204" pitchFamily="34" charset="0"/>
            </a:rPr>
            <a:t>Promote</a:t>
          </a:r>
        </a:p>
      </dgm:t>
    </dgm:pt>
    <dgm:pt modelId="{94580185-206E-44DC-BAC7-9F0F8C430355}" type="parTrans" cxnId="{9AC2133F-6B6D-42DB-A0BC-D2DEC0CD46B1}">
      <dgm:prSet/>
      <dgm:spPr/>
      <dgm:t>
        <a:bodyPr/>
        <a:lstStyle/>
        <a:p>
          <a:endParaRPr lang="en-US" sz="2400"/>
        </a:p>
      </dgm:t>
    </dgm:pt>
    <dgm:pt modelId="{60E827BC-552D-490F-9722-DB728E77312E}" type="sibTrans" cxnId="{9AC2133F-6B6D-42DB-A0BC-D2DEC0CD46B1}">
      <dgm:prSet/>
      <dgm:spPr/>
      <dgm:t>
        <a:bodyPr/>
        <a:lstStyle/>
        <a:p>
          <a:endParaRPr lang="en-US" sz="2400"/>
        </a:p>
      </dgm:t>
    </dgm:pt>
    <dgm:pt modelId="{F61454B6-2437-4864-8797-FE84A1C661ED}">
      <dgm:prSet phldrT="[Text]" custT="1"/>
      <dgm:spPr>
        <a:xfrm>
          <a:off x="537903" y="994567"/>
          <a:ext cx="572332" cy="286097"/>
        </a:xfrm>
        <a:prstGeom prst="rect">
          <a:avLst/>
        </a:prstGeom>
        <a:noFill/>
        <a:ln>
          <a:noFill/>
        </a:ln>
        <a:effectLst/>
      </dgm:spPr>
      <dgm:t>
        <a:bodyPr/>
        <a:lstStyle/>
        <a:p>
          <a:r>
            <a:rPr lang="en-US" sz="1100">
              <a:solidFill>
                <a:srgbClr val="70AD47">
                  <a:lumMod val="50000"/>
                </a:srgbClr>
              </a:solidFill>
              <a:latin typeface="Calibri" panose="020F0502020204030204" pitchFamily="34" charset="0"/>
              <a:ea typeface="+mn-ea"/>
              <a:cs typeface="Calibri" panose="020F0502020204030204" pitchFamily="34" charset="0"/>
            </a:rPr>
            <a:t>Listen</a:t>
          </a:r>
        </a:p>
      </dgm:t>
    </dgm:pt>
    <dgm:pt modelId="{19AD618A-5652-417B-8114-12CB9E41378D}" type="parTrans" cxnId="{2322C8DC-5F4E-48EB-8259-E285030E2B71}">
      <dgm:prSet/>
      <dgm:spPr/>
      <dgm:t>
        <a:bodyPr/>
        <a:lstStyle/>
        <a:p>
          <a:endParaRPr lang="en-US" sz="2400"/>
        </a:p>
      </dgm:t>
    </dgm:pt>
    <dgm:pt modelId="{735FDE00-2DC7-40EF-9AAE-44176702A80C}" type="sibTrans" cxnId="{2322C8DC-5F4E-48EB-8259-E285030E2B71}">
      <dgm:prSet/>
      <dgm:spPr/>
      <dgm:t>
        <a:bodyPr/>
        <a:lstStyle/>
        <a:p>
          <a:endParaRPr lang="en-US" sz="2400"/>
        </a:p>
      </dgm:t>
    </dgm:pt>
    <dgm:pt modelId="{AB36B973-E386-44B2-BB1F-5C3AB0AF9D97}">
      <dgm:prSet phldrT="[Text]" custT="1"/>
      <dgm:spPr>
        <a:xfrm>
          <a:off x="824166" y="1590729"/>
          <a:ext cx="572332" cy="286097"/>
        </a:xfrm>
        <a:prstGeom prst="rect">
          <a:avLst/>
        </a:prstGeom>
        <a:noFill/>
        <a:ln>
          <a:noFill/>
        </a:ln>
        <a:effectLst/>
      </dgm:spPr>
      <dgm:t>
        <a:bodyPr/>
        <a:lstStyle/>
        <a:p>
          <a:r>
            <a:rPr lang="en-US" sz="1100" dirty="0">
              <a:solidFill>
                <a:srgbClr val="002060"/>
              </a:solidFill>
              <a:latin typeface="Calibri" panose="020F0502020204030204" pitchFamily="34" charset="0"/>
              <a:ea typeface="+mn-ea"/>
              <a:cs typeface="Calibri" panose="020F0502020204030204" pitchFamily="34" charset="0"/>
            </a:rPr>
            <a:t>Engage</a:t>
          </a:r>
        </a:p>
      </dgm:t>
    </dgm:pt>
    <dgm:pt modelId="{0D8DAEB7-B799-4F66-9426-8C2BA2BD26C5}" type="parTrans" cxnId="{62216105-16C4-45D4-9904-FD93B8EB2903}">
      <dgm:prSet/>
      <dgm:spPr/>
      <dgm:t>
        <a:bodyPr/>
        <a:lstStyle/>
        <a:p>
          <a:endParaRPr lang="en-US" sz="2400"/>
        </a:p>
      </dgm:t>
    </dgm:pt>
    <dgm:pt modelId="{8F0C2E4A-C4FA-4B2D-98E1-4816830D5D6D}" type="sibTrans" cxnId="{62216105-16C4-45D4-9904-FD93B8EB2903}">
      <dgm:prSet/>
      <dgm:spPr/>
      <dgm:t>
        <a:bodyPr/>
        <a:lstStyle/>
        <a:p>
          <a:endParaRPr lang="en-US" sz="2400"/>
        </a:p>
      </dgm:t>
    </dgm:pt>
    <dgm:pt modelId="{E4D226F7-FC67-4C96-B4F4-06ADA976510D}" type="pres">
      <dgm:prSet presAssocID="{76FF3DF3-32DD-44EF-B689-3030DBC24258}" presName="Name0" presStyleCnt="0">
        <dgm:presLayoutVars>
          <dgm:chMax val="7"/>
          <dgm:chPref val="7"/>
          <dgm:dir/>
          <dgm:animLvl val="lvl"/>
        </dgm:presLayoutVars>
      </dgm:prSet>
      <dgm:spPr/>
      <dgm:t>
        <a:bodyPr/>
        <a:lstStyle/>
        <a:p>
          <a:endParaRPr lang="en-US"/>
        </a:p>
      </dgm:t>
    </dgm:pt>
    <dgm:pt modelId="{523B7121-33B5-44BB-BC89-98F2D5C11EB3}" type="pres">
      <dgm:prSet presAssocID="{D592C461-475B-440A-B622-38DC344D032E}" presName="Accent1" presStyleCnt="0"/>
      <dgm:spPr/>
    </dgm:pt>
    <dgm:pt modelId="{8772FC9B-16F1-4274-B22B-965237EE3D6A}" type="pres">
      <dgm:prSet presAssocID="{D592C461-475B-440A-B622-38DC344D032E}" presName="Accent" presStyleLbl="node1" presStyleIdx="0" presStyleCnt="3"/>
      <dgm:spPr>
        <a:xfrm>
          <a:off x="595156" y="27355"/>
          <a:ext cx="1029966" cy="1030123"/>
        </a:xfrm>
        <a:prstGeom prst="circularArrow">
          <a:avLst>
            <a:gd name="adj1" fmla="val 10980"/>
            <a:gd name="adj2" fmla="val 1142322"/>
            <a:gd name="adj3" fmla="val 4500000"/>
            <a:gd name="adj4" fmla="val 10800000"/>
            <a:gd name="adj5" fmla="val 12500"/>
          </a:avLst>
        </a:prstGeom>
        <a:solidFill>
          <a:srgbClr val="FFC409"/>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64BE7EF-DB69-4BB5-82E3-B72C5380B394}" type="pres">
      <dgm:prSet presAssocID="{D592C461-475B-440A-B622-38DC344D032E}" presName="Parent1" presStyleLbl="revTx" presStyleIdx="0" presStyleCnt="3">
        <dgm:presLayoutVars>
          <dgm:chMax val="1"/>
          <dgm:chPref val="1"/>
          <dgm:bulletEnabled val="1"/>
        </dgm:presLayoutVars>
      </dgm:prSet>
      <dgm:spPr/>
      <dgm:t>
        <a:bodyPr/>
        <a:lstStyle/>
        <a:p>
          <a:endParaRPr lang="en-US"/>
        </a:p>
      </dgm:t>
    </dgm:pt>
    <dgm:pt modelId="{2D8EC3EC-D36E-4F36-9283-6FD9725BA0C5}" type="pres">
      <dgm:prSet presAssocID="{F61454B6-2437-4864-8797-FE84A1C661ED}" presName="Accent2" presStyleCnt="0"/>
      <dgm:spPr/>
    </dgm:pt>
    <dgm:pt modelId="{6EEBA1B1-97F8-480F-B010-6A6AF10C27BB}" type="pres">
      <dgm:prSet presAssocID="{F61454B6-2437-4864-8797-FE84A1C661ED}" presName="Accent" presStyleLbl="node1" presStyleIdx="1" presStyleCnt="3"/>
      <dgm:spPr>
        <a:xfrm>
          <a:off x="309086" y="619237"/>
          <a:ext cx="1029966" cy="1030123"/>
        </a:xfrm>
        <a:prstGeom prst="leftCircularArrow">
          <a:avLst>
            <a:gd name="adj1" fmla="val 10980"/>
            <a:gd name="adj2" fmla="val 1142322"/>
            <a:gd name="adj3" fmla="val 6300000"/>
            <a:gd name="adj4" fmla="val 18900000"/>
            <a:gd name="adj5" fmla="val 125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14D3A4E-ACC9-475C-A3C7-5D6A0BC376FE}" type="pres">
      <dgm:prSet presAssocID="{F61454B6-2437-4864-8797-FE84A1C661ED}" presName="Parent2" presStyleLbl="revTx" presStyleIdx="1" presStyleCnt="3">
        <dgm:presLayoutVars>
          <dgm:chMax val="1"/>
          <dgm:chPref val="1"/>
          <dgm:bulletEnabled val="1"/>
        </dgm:presLayoutVars>
      </dgm:prSet>
      <dgm:spPr/>
      <dgm:t>
        <a:bodyPr/>
        <a:lstStyle/>
        <a:p>
          <a:endParaRPr lang="en-US"/>
        </a:p>
      </dgm:t>
    </dgm:pt>
    <dgm:pt modelId="{BD943AED-6208-4876-9710-4C38811BA9FA}" type="pres">
      <dgm:prSet presAssocID="{AB36B973-E386-44B2-BB1F-5C3AB0AF9D97}" presName="Accent3" presStyleCnt="0"/>
      <dgm:spPr/>
    </dgm:pt>
    <dgm:pt modelId="{FADBBCA0-3D6C-49E7-959A-62BC0A5956F9}" type="pres">
      <dgm:prSet presAssocID="{AB36B973-E386-44B2-BB1F-5C3AB0AF9D97}" presName="Accent" presStyleLbl="node1" presStyleIdx="2" presStyleCnt="3"/>
      <dgm:spPr>
        <a:xfrm>
          <a:off x="668462" y="1281949"/>
          <a:ext cx="884901" cy="885255"/>
        </a:xfrm>
        <a:prstGeom prst="blockArc">
          <a:avLst>
            <a:gd name="adj1" fmla="val 13500000"/>
            <a:gd name="adj2" fmla="val 10800000"/>
            <a:gd name="adj3" fmla="val 12740"/>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668DDA5-EE89-47C3-AE71-8880D15B1BE9}" type="pres">
      <dgm:prSet presAssocID="{AB36B973-E386-44B2-BB1F-5C3AB0AF9D97}" presName="Parent3" presStyleLbl="revTx" presStyleIdx="2" presStyleCnt="3">
        <dgm:presLayoutVars>
          <dgm:chMax val="1"/>
          <dgm:chPref val="1"/>
          <dgm:bulletEnabled val="1"/>
        </dgm:presLayoutVars>
      </dgm:prSet>
      <dgm:spPr/>
      <dgm:t>
        <a:bodyPr/>
        <a:lstStyle/>
        <a:p>
          <a:endParaRPr lang="en-US"/>
        </a:p>
      </dgm:t>
    </dgm:pt>
  </dgm:ptLst>
  <dgm:cxnLst>
    <dgm:cxn modelId="{86F224B1-9DC2-49E6-BFD2-215E254E13B1}" type="presOf" srcId="{D592C461-475B-440A-B622-38DC344D032E}" destId="{964BE7EF-DB69-4BB5-82E3-B72C5380B394}" srcOrd="0" destOrd="0" presId="urn:microsoft.com/office/officeart/2009/layout/CircleArrowProcess"/>
    <dgm:cxn modelId="{BB7DE1CD-01D0-40DA-BF4F-6AAC7A531817}" type="presOf" srcId="{F61454B6-2437-4864-8797-FE84A1C661ED}" destId="{A14D3A4E-ACC9-475C-A3C7-5D6A0BC376FE}" srcOrd="0" destOrd="0" presId="urn:microsoft.com/office/officeart/2009/layout/CircleArrowProcess"/>
    <dgm:cxn modelId="{003CB6B2-B194-4762-B02B-D52551B238DF}" type="presOf" srcId="{AB36B973-E386-44B2-BB1F-5C3AB0AF9D97}" destId="{1668DDA5-EE89-47C3-AE71-8880D15B1BE9}" srcOrd="0" destOrd="0" presId="urn:microsoft.com/office/officeart/2009/layout/CircleArrowProcess"/>
    <dgm:cxn modelId="{62216105-16C4-45D4-9904-FD93B8EB2903}" srcId="{76FF3DF3-32DD-44EF-B689-3030DBC24258}" destId="{AB36B973-E386-44B2-BB1F-5C3AB0AF9D97}" srcOrd="2" destOrd="0" parTransId="{0D8DAEB7-B799-4F66-9426-8C2BA2BD26C5}" sibTransId="{8F0C2E4A-C4FA-4B2D-98E1-4816830D5D6D}"/>
    <dgm:cxn modelId="{2322C8DC-5F4E-48EB-8259-E285030E2B71}" srcId="{76FF3DF3-32DD-44EF-B689-3030DBC24258}" destId="{F61454B6-2437-4864-8797-FE84A1C661ED}" srcOrd="1" destOrd="0" parTransId="{19AD618A-5652-417B-8114-12CB9E41378D}" sibTransId="{735FDE00-2DC7-40EF-9AAE-44176702A80C}"/>
    <dgm:cxn modelId="{0E195859-D3F6-47DB-B9C9-D298C61F4E7F}" type="presOf" srcId="{76FF3DF3-32DD-44EF-B689-3030DBC24258}" destId="{E4D226F7-FC67-4C96-B4F4-06ADA976510D}" srcOrd="0" destOrd="0" presId="urn:microsoft.com/office/officeart/2009/layout/CircleArrowProcess"/>
    <dgm:cxn modelId="{9AC2133F-6B6D-42DB-A0BC-D2DEC0CD46B1}" srcId="{76FF3DF3-32DD-44EF-B689-3030DBC24258}" destId="{D592C461-475B-440A-B622-38DC344D032E}" srcOrd="0" destOrd="0" parTransId="{94580185-206E-44DC-BAC7-9F0F8C430355}" sibTransId="{60E827BC-552D-490F-9722-DB728E77312E}"/>
    <dgm:cxn modelId="{9A4C99DD-FA3C-4DA1-953F-5BF4EFD478E5}" type="presParOf" srcId="{E4D226F7-FC67-4C96-B4F4-06ADA976510D}" destId="{523B7121-33B5-44BB-BC89-98F2D5C11EB3}" srcOrd="0" destOrd="0" presId="urn:microsoft.com/office/officeart/2009/layout/CircleArrowProcess"/>
    <dgm:cxn modelId="{7689F2C7-BB00-4AD4-B2E0-C406CBF600CB}" type="presParOf" srcId="{523B7121-33B5-44BB-BC89-98F2D5C11EB3}" destId="{8772FC9B-16F1-4274-B22B-965237EE3D6A}" srcOrd="0" destOrd="0" presId="urn:microsoft.com/office/officeart/2009/layout/CircleArrowProcess"/>
    <dgm:cxn modelId="{CB72007D-4E1B-4B03-B291-8B31B9A73607}" type="presParOf" srcId="{E4D226F7-FC67-4C96-B4F4-06ADA976510D}" destId="{964BE7EF-DB69-4BB5-82E3-B72C5380B394}" srcOrd="1" destOrd="0" presId="urn:microsoft.com/office/officeart/2009/layout/CircleArrowProcess"/>
    <dgm:cxn modelId="{C1F7B4E0-C322-404D-A029-172010C44098}" type="presParOf" srcId="{E4D226F7-FC67-4C96-B4F4-06ADA976510D}" destId="{2D8EC3EC-D36E-4F36-9283-6FD9725BA0C5}" srcOrd="2" destOrd="0" presId="urn:microsoft.com/office/officeart/2009/layout/CircleArrowProcess"/>
    <dgm:cxn modelId="{12222D7E-E6BD-4BCF-8824-868236003BE5}" type="presParOf" srcId="{2D8EC3EC-D36E-4F36-9283-6FD9725BA0C5}" destId="{6EEBA1B1-97F8-480F-B010-6A6AF10C27BB}" srcOrd="0" destOrd="0" presId="urn:microsoft.com/office/officeart/2009/layout/CircleArrowProcess"/>
    <dgm:cxn modelId="{5C9A4BD8-6CEB-4784-9CAE-153D99DA9AA9}" type="presParOf" srcId="{E4D226F7-FC67-4C96-B4F4-06ADA976510D}" destId="{A14D3A4E-ACC9-475C-A3C7-5D6A0BC376FE}" srcOrd="3" destOrd="0" presId="urn:microsoft.com/office/officeart/2009/layout/CircleArrowProcess"/>
    <dgm:cxn modelId="{6C079B23-3C11-49B7-AD38-B722E3CB9C4B}" type="presParOf" srcId="{E4D226F7-FC67-4C96-B4F4-06ADA976510D}" destId="{BD943AED-6208-4876-9710-4C38811BA9FA}" srcOrd="4" destOrd="0" presId="urn:microsoft.com/office/officeart/2009/layout/CircleArrowProcess"/>
    <dgm:cxn modelId="{E55D0A9D-71AF-49B3-A60F-D9173216DD5E}" type="presParOf" srcId="{BD943AED-6208-4876-9710-4C38811BA9FA}" destId="{FADBBCA0-3D6C-49E7-959A-62BC0A5956F9}" srcOrd="0" destOrd="0" presId="urn:microsoft.com/office/officeart/2009/layout/CircleArrowProcess"/>
    <dgm:cxn modelId="{2390C4DD-8CF0-4157-AF4C-CB1BF23D4ADE}" type="presParOf" srcId="{E4D226F7-FC67-4C96-B4F4-06ADA976510D}" destId="{1668DDA5-EE89-47C3-AE71-8880D15B1BE9}" srcOrd="5" destOrd="0" presId="urn:microsoft.com/office/officeart/2009/layout/CircleArrowProcess"/>
  </dgm:cxnLst>
  <dgm:bg/>
  <dgm:whole>
    <a:ln w="31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54C6-CF8E-4723-A8EB-F53193951EBE}">
      <dsp:nvSpPr>
        <dsp:cNvPr id="0" name=""/>
        <dsp:cNvSpPr/>
      </dsp:nvSpPr>
      <dsp:spPr>
        <a:xfrm>
          <a:off x="3171" y="173591"/>
          <a:ext cx="1716918" cy="10301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Women in Science and Technology</a:t>
          </a:r>
          <a:endParaRPr lang="en-US" sz="1400" kern="1200" dirty="0"/>
        </a:p>
      </dsp:txBody>
      <dsp:txXfrm>
        <a:off x="3171" y="173591"/>
        <a:ext cx="1716918" cy="1030151"/>
      </dsp:txXfrm>
    </dsp:sp>
    <dsp:sp modelId="{C9AFF4B4-C18C-4732-A4CF-B3F3C5362FCF}">
      <dsp:nvSpPr>
        <dsp:cNvPr id="0" name=""/>
        <dsp:cNvSpPr/>
      </dsp:nvSpPr>
      <dsp:spPr>
        <a:xfrm>
          <a:off x="1891781" y="173591"/>
          <a:ext cx="1716918" cy="1030151"/>
        </a:xfrm>
        <a:prstGeom prst="rect">
          <a:avLst/>
        </a:prstGeom>
        <a:solidFill>
          <a:schemeClr val="accent3">
            <a:hueOff val="592119"/>
            <a:satOff val="-888"/>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Managers Network</a:t>
          </a:r>
          <a:endParaRPr lang="en-US" sz="1400" kern="1200" dirty="0"/>
        </a:p>
      </dsp:txBody>
      <dsp:txXfrm>
        <a:off x="1891781" y="173591"/>
        <a:ext cx="1716918" cy="1030151"/>
      </dsp:txXfrm>
    </dsp:sp>
    <dsp:sp modelId="{4C1A8201-2992-4FBB-BBF2-CE32E3AFE5C8}">
      <dsp:nvSpPr>
        <dsp:cNvPr id="0" name=""/>
        <dsp:cNvSpPr/>
      </dsp:nvSpPr>
      <dsp:spPr>
        <a:xfrm>
          <a:off x="3780392" y="173591"/>
          <a:ext cx="1716918" cy="1030151"/>
        </a:xfrm>
        <a:prstGeom prst="rect">
          <a:avLst/>
        </a:prstGeom>
        <a:solidFill>
          <a:schemeClr val="accent3">
            <a:hueOff val="1184238"/>
            <a:satOff val="-1777"/>
            <a:lumOff val="-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Persons with Disabilities Network</a:t>
          </a:r>
          <a:endParaRPr lang="en-US" sz="1400" kern="1200" dirty="0"/>
        </a:p>
      </dsp:txBody>
      <dsp:txXfrm>
        <a:off x="3780392" y="173591"/>
        <a:ext cx="1716918" cy="1030151"/>
      </dsp:txXfrm>
    </dsp:sp>
    <dsp:sp modelId="{283AC0E0-75AD-4F37-B1AB-80ADFC0EF6B3}">
      <dsp:nvSpPr>
        <dsp:cNvPr id="0" name=""/>
        <dsp:cNvSpPr/>
      </dsp:nvSpPr>
      <dsp:spPr>
        <a:xfrm>
          <a:off x="5669002" y="173591"/>
          <a:ext cx="1716918" cy="1030151"/>
        </a:xfrm>
        <a:prstGeom prst="rect">
          <a:avLst/>
        </a:prstGeom>
        <a:solidFill>
          <a:schemeClr val="accent3">
            <a:hueOff val="1776357"/>
            <a:satOff val="-2665"/>
            <a:lumOff val="-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National Youth Network</a:t>
          </a:r>
          <a:endParaRPr lang="en-US" sz="1400" kern="1200" dirty="0"/>
        </a:p>
      </dsp:txBody>
      <dsp:txXfrm>
        <a:off x="5669002" y="173591"/>
        <a:ext cx="1716918" cy="1030151"/>
      </dsp:txXfrm>
    </dsp:sp>
    <dsp:sp modelId="{D534CA10-C23D-47F6-B8CC-AA49039A546F}">
      <dsp:nvSpPr>
        <dsp:cNvPr id="0" name=""/>
        <dsp:cNvSpPr/>
      </dsp:nvSpPr>
      <dsp:spPr>
        <a:xfrm>
          <a:off x="7557613" y="173591"/>
          <a:ext cx="1716918" cy="1030151"/>
        </a:xfrm>
        <a:prstGeom prst="rect">
          <a:avLst/>
        </a:prstGeom>
        <a:solidFill>
          <a:schemeClr val="accent3">
            <a:hueOff val="2368477"/>
            <a:satOff val="-3554"/>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Respectful Workplace Committee</a:t>
          </a:r>
          <a:endParaRPr lang="en-US" sz="1400" kern="1200" dirty="0"/>
        </a:p>
      </dsp:txBody>
      <dsp:txXfrm>
        <a:off x="7557613" y="173591"/>
        <a:ext cx="1716918" cy="1030151"/>
      </dsp:txXfrm>
    </dsp:sp>
    <dsp:sp modelId="{F1B1B3BE-54FF-40FD-9C79-8B3CCA2CF802}">
      <dsp:nvSpPr>
        <dsp:cNvPr id="0" name=""/>
        <dsp:cNvSpPr/>
      </dsp:nvSpPr>
      <dsp:spPr>
        <a:xfrm>
          <a:off x="3171" y="1375434"/>
          <a:ext cx="1716918" cy="1030151"/>
        </a:xfrm>
        <a:prstGeom prst="rect">
          <a:avLst/>
        </a:prstGeom>
        <a:solidFill>
          <a:schemeClr val="accent3">
            <a:hueOff val="2960596"/>
            <a:satOff val="-4442"/>
            <a:lumOff val="-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Indigenous Employees Network</a:t>
          </a:r>
          <a:endParaRPr lang="en-US" sz="1400" kern="1200" dirty="0"/>
        </a:p>
      </dsp:txBody>
      <dsp:txXfrm>
        <a:off x="3171" y="1375434"/>
        <a:ext cx="1716918" cy="1030151"/>
      </dsp:txXfrm>
    </dsp:sp>
    <dsp:sp modelId="{5179A974-06C9-4368-9075-6C64AFBA7B49}">
      <dsp:nvSpPr>
        <dsp:cNvPr id="0" name=""/>
        <dsp:cNvSpPr/>
      </dsp:nvSpPr>
      <dsp:spPr>
        <a:xfrm>
          <a:off x="1891781" y="1375434"/>
          <a:ext cx="1716918" cy="1030151"/>
        </a:xfrm>
        <a:prstGeom prst="rect">
          <a:avLst/>
        </a:prstGeom>
        <a:solidFill>
          <a:schemeClr val="accent3">
            <a:hueOff val="3552715"/>
            <a:satOff val="-5331"/>
            <a:lumOff val="-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Green Team</a:t>
          </a:r>
          <a:endParaRPr lang="en-US" sz="1400" kern="1200" dirty="0"/>
        </a:p>
      </dsp:txBody>
      <dsp:txXfrm>
        <a:off x="1891781" y="1375434"/>
        <a:ext cx="1716918" cy="1030151"/>
      </dsp:txXfrm>
    </dsp:sp>
    <dsp:sp modelId="{CE726C51-1699-42CA-8CCA-DAB3158DE0F6}">
      <dsp:nvSpPr>
        <dsp:cNvPr id="0" name=""/>
        <dsp:cNvSpPr/>
      </dsp:nvSpPr>
      <dsp:spPr>
        <a:xfrm>
          <a:off x="3780392" y="1375434"/>
          <a:ext cx="1716918" cy="1030151"/>
        </a:xfrm>
        <a:prstGeom prst="rect">
          <a:avLst/>
        </a:prstGeom>
        <a:solidFill>
          <a:schemeClr val="accent3">
            <a:hueOff val="4144834"/>
            <a:satOff val="-6219"/>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Government of Canada Workplace Charitable Campaign</a:t>
          </a:r>
          <a:endParaRPr lang="en-US" sz="1400" kern="1200" dirty="0"/>
        </a:p>
      </dsp:txBody>
      <dsp:txXfrm>
        <a:off x="3780392" y="1375434"/>
        <a:ext cx="1716918" cy="1030151"/>
      </dsp:txXfrm>
    </dsp:sp>
    <dsp:sp modelId="{3112D238-7C78-48FA-A778-C243FFECAF5E}">
      <dsp:nvSpPr>
        <dsp:cNvPr id="0" name=""/>
        <dsp:cNvSpPr/>
      </dsp:nvSpPr>
      <dsp:spPr>
        <a:xfrm>
          <a:off x="5669002" y="1375434"/>
          <a:ext cx="1716918" cy="1030151"/>
        </a:xfrm>
        <a:prstGeom prst="rect">
          <a:avLst/>
        </a:prstGeom>
        <a:solidFill>
          <a:schemeClr val="accent3">
            <a:hueOff val="4736953"/>
            <a:satOff val="-7107"/>
            <a:lumOff val="-1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Environment Protection Branch Youth</a:t>
          </a:r>
          <a:endParaRPr lang="en-US" sz="1400" kern="1200" dirty="0"/>
        </a:p>
      </dsp:txBody>
      <dsp:txXfrm>
        <a:off x="5669002" y="1375434"/>
        <a:ext cx="1716918" cy="1030151"/>
      </dsp:txXfrm>
    </dsp:sp>
    <dsp:sp modelId="{0A3B01B1-DAB7-4767-A5AE-03521DAD82C8}">
      <dsp:nvSpPr>
        <dsp:cNvPr id="0" name=""/>
        <dsp:cNvSpPr/>
      </dsp:nvSpPr>
      <dsp:spPr>
        <a:xfrm>
          <a:off x="7557613" y="1375434"/>
          <a:ext cx="1716918" cy="1030151"/>
        </a:xfrm>
        <a:prstGeom prst="rect">
          <a:avLst/>
        </a:prstGeom>
        <a:solidFill>
          <a:schemeClr val="accent3">
            <a:hueOff val="5329072"/>
            <a:satOff val="-7996"/>
            <a:lumOff val="-13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LGBTQ2+ Network</a:t>
          </a:r>
          <a:endParaRPr lang="en-US" sz="1400" kern="1200" dirty="0"/>
        </a:p>
      </dsp:txBody>
      <dsp:txXfrm>
        <a:off x="7557613" y="1375434"/>
        <a:ext cx="1716918" cy="1030151"/>
      </dsp:txXfrm>
    </dsp:sp>
    <dsp:sp modelId="{2EA7738A-C0C6-43C7-9CB9-41F34A3DF2EA}">
      <dsp:nvSpPr>
        <dsp:cNvPr id="0" name=""/>
        <dsp:cNvSpPr/>
      </dsp:nvSpPr>
      <dsp:spPr>
        <a:xfrm>
          <a:off x="3171" y="2577277"/>
          <a:ext cx="1716918" cy="1030151"/>
        </a:xfrm>
        <a:prstGeom prst="rect">
          <a:avLst/>
        </a:prstGeom>
        <a:solidFill>
          <a:schemeClr val="accent3">
            <a:hueOff val="5921191"/>
            <a:satOff val="-8884"/>
            <a:lumOff val="-1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Black Employees Network</a:t>
          </a:r>
          <a:endParaRPr lang="en-US" sz="1400" kern="1200" dirty="0"/>
        </a:p>
      </dsp:txBody>
      <dsp:txXfrm>
        <a:off x="3171" y="2577277"/>
        <a:ext cx="1716918" cy="1030151"/>
      </dsp:txXfrm>
    </dsp:sp>
    <dsp:sp modelId="{2B06AE86-5FDD-4D61-AD71-03C748AC175D}">
      <dsp:nvSpPr>
        <dsp:cNvPr id="0" name=""/>
        <dsp:cNvSpPr/>
      </dsp:nvSpPr>
      <dsp:spPr>
        <a:xfrm>
          <a:off x="1891781" y="2577277"/>
          <a:ext cx="1716918" cy="1030151"/>
        </a:xfrm>
        <a:prstGeom prst="rect">
          <a:avLst/>
        </a:prstGeom>
        <a:solidFill>
          <a:schemeClr val="accent3">
            <a:hueOff val="6513311"/>
            <a:satOff val="-9773"/>
            <a:lumOff val="-1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Official Languages Network</a:t>
          </a:r>
          <a:endParaRPr lang="en-US" sz="1400" kern="1200" dirty="0"/>
        </a:p>
      </dsp:txBody>
      <dsp:txXfrm>
        <a:off x="1891781" y="2577277"/>
        <a:ext cx="1716918" cy="1030151"/>
      </dsp:txXfrm>
    </dsp:sp>
    <dsp:sp modelId="{B6DC940E-D464-4E91-B974-767CDD4056D7}">
      <dsp:nvSpPr>
        <dsp:cNvPr id="0" name=""/>
        <dsp:cNvSpPr/>
      </dsp:nvSpPr>
      <dsp:spPr>
        <a:xfrm>
          <a:off x="3780392" y="2577277"/>
          <a:ext cx="1716918" cy="1030151"/>
        </a:xfrm>
        <a:prstGeom prst="rect">
          <a:avLst/>
        </a:prstGeom>
        <a:solidFill>
          <a:schemeClr val="accent3">
            <a:hueOff val="7105429"/>
            <a:satOff val="-10661"/>
            <a:lumOff val="-1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Visible Minorities Network</a:t>
          </a:r>
          <a:endParaRPr lang="en-US" sz="1400" kern="1200" dirty="0"/>
        </a:p>
      </dsp:txBody>
      <dsp:txXfrm>
        <a:off x="3780392" y="2577277"/>
        <a:ext cx="1716918" cy="1030151"/>
      </dsp:txXfrm>
    </dsp:sp>
    <dsp:sp modelId="{4AA30982-663C-41B7-80B4-EEE873C52204}">
      <dsp:nvSpPr>
        <dsp:cNvPr id="0" name=""/>
        <dsp:cNvSpPr/>
      </dsp:nvSpPr>
      <dsp:spPr>
        <a:xfrm>
          <a:off x="5669002" y="2577277"/>
          <a:ext cx="1716918" cy="1030151"/>
        </a:xfrm>
        <a:prstGeom prst="rect">
          <a:avLst/>
        </a:prstGeom>
        <a:solidFill>
          <a:schemeClr val="accent3">
            <a:hueOff val="7697549"/>
            <a:satOff val="-11549"/>
            <a:lumOff val="-1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Canadian Wildlife Service Youth Network</a:t>
          </a:r>
          <a:endParaRPr lang="en-US" sz="1400" kern="1200" dirty="0"/>
        </a:p>
      </dsp:txBody>
      <dsp:txXfrm>
        <a:off x="5669002" y="2577277"/>
        <a:ext cx="1716918" cy="1030151"/>
      </dsp:txXfrm>
    </dsp:sp>
    <dsp:sp modelId="{A1350618-DEED-4876-86FA-6CF861DA8DFC}">
      <dsp:nvSpPr>
        <dsp:cNvPr id="0" name=""/>
        <dsp:cNvSpPr/>
      </dsp:nvSpPr>
      <dsp:spPr>
        <a:xfrm>
          <a:off x="7557613" y="2577277"/>
          <a:ext cx="1716918" cy="1030151"/>
        </a:xfrm>
        <a:prstGeom prst="rect">
          <a:avLst/>
        </a:prstGeom>
        <a:solidFill>
          <a:schemeClr val="accent3">
            <a:hueOff val="8289668"/>
            <a:satOff val="-12438"/>
            <a:lumOff val="-2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Mentorship Program</a:t>
          </a:r>
          <a:endParaRPr lang="en-US" sz="1400" kern="1200" dirty="0"/>
        </a:p>
      </dsp:txBody>
      <dsp:txXfrm>
        <a:off x="7557613" y="2577277"/>
        <a:ext cx="1716918" cy="1030151"/>
      </dsp:txXfrm>
    </dsp:sp>
    <dsp:sp modelId="{5B44362A-E2A2-4E97-B2AE-E44764BEE939}">
      <dsp:nvSpPr>
        <dsp:cNvPr id="0" name=""/>
        <dsp:cNvSpPr/>
      </dsp:nvSpPr>
      <dsp:spPr>
        <a:xfrm>
          <a:off x="3171" y="3779121"/>
          <a:ext cx="1716918" cy="1030151"/>
        </a:xfrm>
        <a:prstGeom prst="rect">
          <a:avLst/>
        </a:prstGeom>
        <a:solidFill>
          <a:schemeClr val="accent3">
            <a:hueOff val="8881787"/>
            <a:satOff val="-13326"/>
            <a:lumOff val="-21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Micro-Assignments</a:t>
          </a:r>
          <a:endParaRPr lang="en-US" sz="1400" kern="1200" dirty="0"/>
        </a:p>
      </dsp:txBody>
      <dsp:txXfrm>
        <a:off x="3171" y="3779121"/>
        <a:ext cx="1716918" cy="1030151"/>
      </dsp:txXfrm>
    </dsp:sp>
    <dsp:sp modelId="{74A89553-169D-45A2-AA6E-DE871910EDFA}">
      <dsp:nvSpPr>
        <dsp:cNvPr id="0" name=""/>
        <dsp:cNvSpPr/>
      </dsp:nvSpPr>
      <dsp:spPr>
        <a:xfrm>
          <a:off x="1891781" y="3779121"/>
          <a:ext cx="1716918" cy="1030151"/>
        </a:xfrm>
        <a:prstGeom prst="rect">
          <a:avLst/>
        </a:prstGeom>
        <a:solidFill>
          <a:schemeClr val="accent3">
            <a:hueOff val="9473906"/>
            <a:satOff val="-14215"/>
            <a:lumOff val="-23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Diversity, Inclusion, and Employment, Equity Action Plan</a:t>
          </a:r>
          <a:endParaRPr lang="en-US" sz="1400" kern="1200" dirty="0"/>
        </a:p>
      </dsp:txBody>
      <dsp:txXfrm>
        <a:off x="1891781" y="3779121"/>
        <a:ext cx="1716918" cy="1030151"/>
      </dsp:txXfrm>
    </dsp:sp>
    <dsp:sp modelId="{6950E581-D125-4C23-BC4A-A7F4D7FF7F39}">
      <dsp:nvSpPr>
        <dsp:cNvPr id="0" name=""/>
        <dsp:cNvSpPr/>
      </dsp:nvSpPr>
      <dsp:spPr>
        <a:xfrm>
          <a:off x="3780392" y="3779121"/>
          <a:ext cx="1716918" cy="1030151"/>
        </a:xfrm>
        <a:prstGeom prst="rect">
          <a:avLst/>
        </a:prstGeom>
        <a:solidFill>
          <a:schemeClr val="accent3">
            <a:hueOff val="10066025"/>
            <a:satOff val="-15103"/>
            <a:lumOff val="-2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Mental Health Strategy</a:t>
          </a:r>
          <a:endParaRPr lang="en-US" sz="1400" kern="1200" dirty="0"/>
        </a:p>
      </dsp:txBody>
      <dsp:txXfrm>
        <a:off x="3780392" y="3779121"/>
        <a:ext cx="1716918" cy="1030151"/>
      </dsp:txXfrm>
    </dsp:sp>
    <dsp:sp modelId="{4C3F570B-CBE2-446C-9EE1-4D4314A6AF13}">
      <dsp:nvSpPr>
        <dsp:cNvPr id="0" name=""/>
        <dsp:cNvSpPr/>
      </dsp:nvSpPr>
      <dsp:spPr>
        <a:xfrm>
          <a:off x="5669002" y="3779121"/>
          <a:ext cx="1716918" cy="1030151"/>
        </a:xfrm>
        <a:prstGeom prst="rect">
          <a:avLst/>
        </a:prstGeom>
        <a:solidFill>
          <a:schemeClr val="accent3">
            <a:hueOff val="10658145"/>
            <a:satOff val="-15992"/>
            <a:lumOff val="-2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Accessibility Strategy</a:t>
          </a:r>
          <a:endParaRPr lang="en-US" sz="1400" kern="1200" dirty="0"/>
        </a:p>
      </dsp:txBody>
      <dsp:txXfrm>
        <a:off x="5669002" y="3779121"/>
        <a:ext cx="1716918" cy="1030151"/>
      </dsp:txXfrm>
    </dsp:sp>
    <dsp:sp modelId="{DB8B2CFC-3CD5-41DB-AA3B-56EA020A3FF1}">
      <dsp:nvSpPr>
        <dsp:cNvPr id="0" name=""/>
        <dsp:cNvSpPr/>
      </dsp:nvSpPr>
      <dsp:spPr>
        <a:xfrm>
          <a:off x="7557613" y="3779121"/>
          <a:ext cx="1716918" cy="10301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Indigenous Recruitment and Retention Strategy</a:t>
          </a:r>
          <a:endParaRPr lang="en-US" sz="1400" kern="1200" dirty="0"/>
        </a:p>
      </dsp:txBody>
      <dsp:txXfrm>
        <a:off x="7557613" y="3779121"/>
        <a:ext cx="1716918" cy="1030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8275-70F4-4493-A8A7-336FD14255CB}">
      <dsp:nvSpPr>
        <dsp:cNvPr id="0" name=""/>
        <dsp:cNvSpPr/>
      </dsp:nvSpPr>
      <dsp:spPr>
        <a:xfrm rot="5400000">
          <a:off x="6580198" y="-3500458"/>
          <a:ext cx="868735" cy="789603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i="0" kern="1200" dirty="0" smtClean="0"/>
            <a:t>Michael </a:t>
          </a:r>
          <a:r>
            <a:rPr lang="en-US" sz="1200" b="0" i="0" kern="1200" dirty="0" err="1" smtClean="0"/>
            <a:t>Zinck</a:t>
          </a:r>
          <a:r>
            <a:rPr lang="en-US" sz="1200" b="0" i="0" kern="1200" dirty="0" smtClean="0"/>
            <a:t>, ADM, Public Affairs and Communications is ECCC’s Youth Champion. Michael amplifies youth voices at ECCC, and supports ECCC’s National Youth Network as well as other relevant events and initiatives across the Department. IYED provides strategic and Secretariat support to the Youth Champion.</a:t>
          </a:r>
          <a:endParaRPr lang="en-US" sz="1200" kern="1200" dirty="0"/>
        </a:p>
      </dsp:txBody>
      <dsp:txXfrm rot="-5400000">
        <a:off x="3066550" y="55598"/>
        <a:ext cx="7853623" cy="783919"/>
      </dsp:txXfrm>
    </dsp:sp>
    <dsp:sp modelId="{179837B9-DC15-45AD-92B6-B7ED9B59322D}">
      <dsp:nvSpPr>
        <dsp:cNvPr id="0" name=""/>
        <dsp:cNvSpPr/>
      </dsp:nvSpPr>
      <dsp:spPr>
        <a:xfrm>
          <a:off x="0" y="475"/>
          <a:ext cx="3041716" cy="889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ECCC Youth Champion</a:t>
          </a:r>
          <a:endParaRPr lang="en-US" sz="2100" kern="1200" dirty="0"/>
        </a:p>
      </dsp:txBody>
      <dsp:txXfrm>
        <a:off x="43414" y="43889"/>
        <a:ext cx="2954888" cy="802508"/>
      </dsp:txXfrm>
    </dsp:sp>
    <dsp:sp modelId="{16643266-2920-4BC9-8CD7-0B4B1EA2BC90}">
      <dsp:nvSpPr>
        <dsp:cNvPr id="0" name=""/>
        <dsp:cNvSpPr/>
      </dsp:nvSpPr>
      <dsp:spPr>
        <a:xfrm rot="5400000">
          <a:off x="6662995" y="-2492824"/>
          <a:ext cx="703141" cy="7896031"/>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IYED runs a week-long orientation program, called ECCC101, on a quarterly basis, to welcome and properly equip new employees as they join the department. IYED also leads other activities to welcome students and new employees to ECCC and contribute to a culture of inclusiveness.</a:t>
          </a:r>
          <a:endParaRPr lang="en-US" sz="1200" kern="1200" dirty="0"/>
        </a:p>
      </dsp:txBody>
      <dsp:txXfrm rot="-5400000">
        <a:off x="3066551" y="1137945"/>
        <a:ext cx="7861706" cy="634491"/>
      </dsp:txXfrm>
    </dsp:sp>
    <dsp:sp modelId="{2AE028D7-3F98-40D3-9EC1-C858B2873C62}">
      <dsp:nvSpPr>
        <dsp:cNvPr id="0" name=""/>
        <dsp:cNvSpPr/>
      </dsp:nvSpPr>
      <dsp:spPr>
        <a:xfrm>
          <a:off x="0" y="959960"/>
          <a:ext cx="3041716" cy="985635"/>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Onboarding and ECCC101 Orientation</a:t>
          </a:r>
          <a:endParaRPr lang="en-US" sz="2100" kern="1200" dirty="0"/>
        </a:p>
      </dsp:txBody>
      <dsp:txXfrm>
        <a:off x="48115" y="1008075"/>
        <a:ext cx="2945486" cy="889405"/>
      </dsp:txXfrm>
    </dsp:sp>
    <dsp:sp modelId="{75854A72-42AF-4865-9EC9-1DB50C893BAC}">
      <dsp:nvSpPr>
        <dsp:cNvPr id="0" name=""/>
        <dsp:cNvSpPr/>
      </dsp:nvSpPr>
      <dsp:spPr>
        <a:xfrm rot="5400000">
          <a:off x="6530993" y="-1446286"/>
          <a:ext cx="967144" cy="7896031"/>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IYED supports youth engagement at ECCC and f</a:t>
          </a:r>
          <a:r>
            <a:rPr lang="en-US" altLang="en-US" sz="1200" kern="1200" dirty="0" smtClean="0">
              <a:cs typeface="Tahoma" panose="020B0604030504040204" pitchFamily="34" charset="0"/>
            </a:rPr>
            <a:t>acilitates engagement with youth organizations, universities, and Indigenous youth</a:t>
          </a:r>
          <a:endParaRPr lang="en-US" sz="1200" kern="1200" dirty="0"/>
        </a:p>
        <a:p>
          <a:pPr marL="114300" lvl="1" indent="-114300" algn="l" defTabSz="533400">
            <a:lnSpc>
              <a:spcPct val="90000"/>
            </a:lnSpc>
            <a:spcBef>
              <a:spcPct val="0"/>
            </a:spcBef>
            <a:spcAft>
              <a:spcPct val="15000"/>
            </a:spcAft>
            <a:buChar char="••"/>
          </a:pPr>
          <a:r>
            <a:rPr lang="en-US" altLang="en-US" sz="1200" kern="1200" dirty="0" smtClean="0">
              <a:cs typeface="Tahoma" panose="020B0604030504040204" pitchFamily="34" charset="0"/>
            </a:rPr>
            <a:t>IYED implements Canada’s Youth Policy, leads ECCC’s Youth Engagement Framework, reports to PCO’s Youth Secretariat on youth engagement activities related to our mandate, and provides support to the DG Committee on Youth, led by Canadian Heritage</a:t>
          </a:r>
          <a:endParaRPr lang="en-US" sz="1200" kern="1200" dirty="0"/>
        </a:p>
      </dsp:txBody>
      <dsp:txXfrm rot="-5400000">
        <a:off x="3066550" y="2065369"/>
        <a:ext cx="7848819" cy="872720"/>
      </dsp:txXfrm>
    </dsp:sp>
    <dsp:sp modelId="{D5A69A77-52DA-45E7-80F2-D058A1344167}">
      <dsp:nvSpPr>
        <dsp:cNvPr id="0" name=""/>
        <dsp:cNvSpPr/>
      </dsp:nvSpPr>
      <dsp:spPr>
        <a:xfrm>
          <a:off x="0" y="2025866"/>
          <a:ext cx="3041716" cy="9469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Centre of Expertise on Youth</a:t>
          </a:r>
          <a:endParaRPr lang="en-US" sz="2100" kern="1200" dirty="0"/>
        </a:p>
      </dsp:txBody>
      <dsp:txXfrm>
        <a:off x="46224" y="2072090"/>
        <a:ext cx="2949268" cy="854452"/>
      </dsp:txXfrm>
    </dsp:sp>
    <dsp:sp modelId="{86953602-B766-4361-A139-A7048EBC836B}">
      <dsp:nvSpPr>
        <dsp:cNvPr id="0" name=""/>
        <dsp:cNvSpPr/>
      </dsp:nvSpPr>
      <dsp:spPr>
        <a:xfrm rot="5400000">
          <a:off x="6550203" y="-411293"/>
          <a:ext cx="928726" cy="7896031"/>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en-US" sz="1200" kern="1200" dirty="0" smtClean="0">
              <a:cs typeface="Tahoma" panose="020B0604030504040204" pitchFamily="34" charset="0"/>
            </a:rPr>
            <a:t>IYED leads the ECCC National Youth Network (NYN), which facilitates communications, professional development initiatives, and networking opportunities by connecting and supporting over 1000 students and young employees across the country</a:t>
          </a:r>
          <a:endParaRPr lang="en-US" sz="1200" kern="1200" dirty="0"/>
        </a:p>
      </dsp:txBody>
      <dsp:txXfrm rot="-5400000">
        <a:off x="3066551" y="3117696"/>
        <a:ext cx="7850694" cy="838052"/>
      </dsp:txXfrm>
    </dsp:sp>
    <dsp:sp modelId="{25906D7E-7D21-4B34-BF94-882EC19E959C}">
      <dsp:nvSpPr>
        <dsp:cNvPr id="0" name=""/>
        <dsp:cNvSpPr/>
      </dsp:nvSpPr>
      <dsp:spPr>
        <a:xfrm>
          <a:off x="0" y="3053037"/>
          <a:ext cx="3041716" cy="962543"/>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ECCC National Youth Network</a:t>
          </a:r>
          <a:endParaRPr lang="en-US" sz="2100" kern="1200" dirty="0"/>
        </a:p>
      </dsp:txBody>
      <dsp:txXfrm>
        <a:off x="46987" y="3100024"/>
        <a:ext cx="2947742" cy="868569"/>
      </dsp:txXfrm>
    </dsp:sp>
    <dsp:sp modelId="{344057F8-C8AC-402E-98A2-9CA8B1300F84}">
      <dsp:nvSpPr>
        <dsp:cNvPr id="0" name=""/>
        <dsp:cNvSpPr/>
      </dsp:nvSpPr>
      <dsp:spPr>
        <a:xfrm rot="5400000">
          <a:off x="6580759" y="650894"/>
          <a:ext cx="867613" cy="7896031"/>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The Minister’s ECCYC will soon be announced, and will include </a:t>
          </a:r>
          <a:r>
            <a:rPr lang="en-US" sz="1200" b="0" i="0" kern="1200" dirty="0" smtClean="0"/>
            <a:t>10 Canadians between the ages of 18-25 who will have meaningful opportunities to engage with government and provide input on the defining environmental issues of our time. </a:t>
          </a:r>
          <a:endParaRPr lang="en-US" sz="1200" kern="1200" dirty="0"/>
        </a:p>
      </dsp:txBody>
      <dsp:txXfrm rot="-5400000">
        <a:off x="3066551" y="4207456"/>
        <a:ext cx="7853678" cy="782907"/>
      </dsp:txXfrm>
    </dsp:sp>
    <dsp:sp modelId="{C2E4441A-92CE-4E10-8D26-99DF3F06CF6E}">
      <dsp:nvSpPr>
        <dsp:cNvPr id="0" name=""/>
        <dsp:cNvSpPr/>
      </dsp:nvSpPr>
      <dsp:spPr>
        <a:xfrm>
          <a:off x="0" y="4085728"/>
          <a:ext cx="3041716" cy="102153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Environment and Climate Change Youth Council (ECCYC)</a:t>
          </a:r>
          <a:endParaRPr lang="en-US" sz="2100" kern="1200" dirty="0"/>
        </a:p>
      </dsp:txBody>
      <dsp:txXfrm>
        <a:off x="49867" y="4135595"/>
        <a:ext cx="2941982" cy="921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FC9B-16F1-4274-B22B-965237EE3D6A}">
      <dsp:nvSpPr>
        <dsp:cNvPr id="0" name=""/>
        <dsp:cNvSpPr/>
      </dsp:nvSpPr>
      <dsp:spPr>
        <a:xfrm>
          <a:off x="878680" y="17703"/>
          <a:ext cx="1520628" cy="1520859"/>
        </a:xfrm>
        <a:prstGeom prst="circularArrow">
          <a:avLst>
            <a:gd name="adj1" fmla="val 10980"/>
            <a:gd name="adj2" fmla="val 1142322"/>
            <a:gd name="adj3" fmla="val 4500000"/>
            <a:gd name="adj4" fmla="val 10800000"/>
            <a:gd name="adj5" fmla="val 12500"/>
          </a:avLst>
        </a:prstGeom>
        <a:solidFill>
          <a:srgbClr val="FFC40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E7EF-DB69-4BB5-82E3-B72C5380B394}">
      <dsp:nvSpPr>
        <dsp:cNvPr id="0" name=""/>
        <dsp:cNvSpPr/>
      </dsp:nvSpPr>
      <dsp:spPr>
        <a:xfrm>
          <a:off x="1214789" y="566780"/>
          <a:ext cx="844983" cy="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FFC000">
                  <a:lumMod val="50000"/>
                </a:srgbClr>
              </a:solidFill>
              <a:latin typeface="Calibri" panose="020F0502020204030204" pitchFamily="34" charset="0"/>
              <a:ea typeface="+mn-ea"/>
              <a:cs typeface="Calibri" panose="020F0502020204030204" pitchFamily="34" charset="0"/>
            </a:rPr>
            <a:t>Promote</a:t>
          </a:r>
        </a:p>
      </dsp:txBody>
      <dsp:txXfrm>
        <a:off x="1214789" y="566780"/>
        <a:ext cx="844983" cy="422390"/>
      </dsp:txXfrm>
    </dsp:sp>
    <dsp:sp modelId="{6EEBA1B1-97F8-480F-B010-6A6AF10C27BB}">
      <dsp:nvSpPr>
        <dsp:cNvPr id="0" name=""/>
        <dsp:cNvSpPr/>
      </dsp:nvSpPr>
      <dsp:spPr>
        <a:xfrm>
          <a:off x="456331" y="891550"/>
          <a:ext cx="1520628" cy="1520859"/>
        </a:xfrm>
        <a:prstGeom prst="leftCircularArrow">
          <a:avLst>
            <a:gd name="adj1" fmla="val 10980"/>
            <a:gd name="adj2" fmla="val 1142322"/>
            <a:gd name="adj3" fmla="val 6300000"/>
            <a:gd name="adj4" fmla="val 18900000"/>
            <a:gd name="adj5" fmla="val 125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D3A4E-ACC9-475C-A3C7-5D6A0BC376FE}">
      <dsp:nvSpPr>
        <dsp:cNvPr id="0" name=""/>
        <dsp:cNvSpPr/>
      </dsp:nvSpPr>
      <dsp:spPr>
        <a:xfrm>
          <a:off x="794153" y="1445681"/>
          <a:ext cx="844983" cy="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rgbClr val="70AD47">
                  <a:lumMod val="50000"/>
                </a:srgbClr>
              </a:solidFill>
              <a:latin typeface="Calibri" panose="020F0502020204030204" pitchFamily="34" charset="0"/>
              <a:ea typeface="+mn-ea"/>
              <a:cs typeface="Calibri" panose="020F0502020204030204" pitchFamily="34" charset="0"/>
            </a:rPr>
            <a:t>Listen</a:t>
          </a:r>
        </a:p>
      </dsp:txBody>
      <dsp:txXfrm>
        <a:off x="794153" y="1445681"/>
        <a:ext cx="844983" cy="422390"/>
      </dsp:txXfrm>
    </dsp:sp>
    <dsp:sp modelId="{FADBBCA0-3D6C-49E7-959A-62BC0A5956F9}">
      <dsp:nvSpPr>
        <dsp:cNvPr id="0" name=""/>
        <dsp:cNvSpPr/>
      </dsp:nvSpPr>
      <dsp:spPr>
        <a:xfrm>
          <a:off x="986909" y="1869968"/>
          <a:ext cx="1306455" cy="1306978"/>
        </a:xfrm>
        <a:prstGeom prst="blockArc">
          <a:avLst>
            <a:gd name="adj1" fmla="val 13500000"/>
            <a:gd name="adj2" fmla="val 10800000"/>
            <a:gd name="adj3" fmla="val 12740"/>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8DDA5-EE89-47C3-AE71-8880D15B1BE9}">
      <dsp:nvSpPr>
        <dsp:cNvPr id="0" name=""/>
        <dsp:cNvSpPr/>
      </dsp:nvSpPr>
      <dsp:spPr>
        <a:xfrm>
          <a:off x="1216788" y="2325847"/>
          <a:ext cx="844983" cy="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2060"/>
              </a:solidFill>
              <a:latin typeface="Calibri" panose="020F0502020204030204" pitchFamily="34" charset="0"/>
              <a:ea typeface="+mn-ea"/>
              <a:cs typeface="Calibri" panose="020F0502020204030204" pitchFamily="34" charset="0"/>
            </a:rPr>
            <a:t>Engage</a:t>
          </a:r>
        </a:p>
      </dsp:txBody>
      <dsp:txXfrm>
        <a:off x="1216788" y="2325847"/>
        <a:ext cx="844983" cy="4223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2964E-D7D4-475D-9F69-11BB7FCF1CF3}" type="datetimeFigureOut">
              <a:rPr lang="en-CA" smtClean="0"/>
              <a:t>2022-07-18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5E881-DBBB-4148-A6D8-43A73E4D5A33}" type="slidenum">
              <a:rPr lang="en-CA" smtClean="0"/>
              <a:t>‹#›</a:t>
            </a:fld>
            <a:endParaRPr lang="en-CA"/>
          </a:p>
        </p:txBody>
      </p:sp>
    </p:spTree>
    <p:extLst>
      <p:ext uri="{BB962C8B-B14F-4D97-AF65-F5344CB8AC3E}">
        <p14:creationId xmlns:p14="http://schemas.microsoft.com/office/powerpoint/2010/main" val="10195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Moderators</a:t>
            </a:r>
            <a:r>
              <a:rPr lang="en-US" baseline="0" dirty="0" smtClean="0"/>
              <a:t> introduce themselves, and share a little about their role at ECCC and in the NYNEC</a:t>
            </a:r>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2</a:t>
            </a:fld>
            <a:endParaRPr lang="en-CA"/>
          </a:p>
        </p:txBody>
      </p:sp>
    </p:spTree>
    <p:extLst>
      <p:ext uri="{BB962C8B-B14F-4D97-AF65-F5344CB8AC3E}">
        <p14:creationId xmlns:p14="http://schemas.microsoft.com/office/powerpoint/2010/main" val="219256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ECCC</a:t>
            </a:r>
            <a:r>
              <a:rPr lang="en-US" baseline="0" dirty="0" smtClean="0"/>
              <a:t> strives to be inclusive with fair, equitable, supportive, welcoming and respectful. We build a culture of care to help remove barriers and retain employees. We also seek to provide opportunity for employees to connect to their peers and build their expertise and knowledge so that they can achieve their goals in public service. This is done through various initiatives, such as our Mentorship programs, strategies, networks, communities of practice, events, micro-assignments and more.</a:t>
            </a:r>
          </a:p>
          <a:p>
            <a:endParaRPr lang="en-US" dirty="0" smtClean="0"/>
          </a:p>
          <a:p>
            <a:r>
              <a:rPr lang="en-US" sz="1400" b="1" dirty="0" smtClean="0">
                <a:solidFill>
                  <a:schemeClr val="bg1"/>
                </a:solidFill>
              </a:rPr>
              <a:t>Diversity, Inclusion and Employment Equity Strategy</a:t>
            </a:r>
            <a:endParaRPr lang="en-US" sz="1400" dirty="0" smtClean="0">
              <a:solidFill>
                <a:schemeClr val="bg1"/>
              </a:solidFill>
            </a:endParaRPr>
          </a:p>
          <a:p>
            <a:r>
              <a:rPr lang="en-US" sz="1200" dirty="0" smtClean="0">
                <a:solidFill>
                  <a:schemeClr val="bg1"/>
                </a:solidFill>
              </a:rPr>
              <a:t>The strategy has two primary pillars (diversity and inclusion) and four sub-pillars (recruitment, employee development,  education and awareness, and government support)</a:t>
            </a:r>
          </a:p>
          <a:p>
            <a:endParaRPr lang="en-US" dirty="0" smtClean="0">
              <a:solidFill>
                <a:schemeClr val="bg1"/>
              </a:solidFill>
            </a:endParaRPr>
          </a:p>
          <a:p>
            <a:r>
              <a:rPr lang="en-US" sz="1400" b="1" dirty="0" smtClean="0">
                <a:solidFill>
                  <a:schemeClr val="bg1"/>
                </a:solidFill>
              </a:rPr>
              <a:t>Micro-Assignments</a:t>
            </a:r>
          </a:p>
          <a:p>
            <a:r>
              <a:rPr lang="en-US" sz="1200" dirty="0" smtClean="0">
                <a:solidFill>
                  <a:schemeClr val="bg1"/>
                </a:solidFill>
              </a:rPr>
              <a:t>Hands-on experience in different areas, allowing employees to learn, develop and expand their skill set</a:t>
            </a:r>
          </a:p>
          <a:p>
            <a:endParaRPr lang="en-US" dirty="0" smtClean="0">
              <a:solidFill>
                <a:schemeClr val="bg1"/>
              </a:solidFill>
            </a:endParaRPr>
          </a:p>
          <a:p>
            <a:r>
              <a:rPr lang="en-US" sz="1400" b="1" dirty="0" smtClean="0">
                <a:solidFill>
                  <a:schemeClr val="bg1"/>
                </a:solidFill>
              </a:rPr>
              <a:t>Mentorship Program</a:t>
            </a:r>
          </a:p>
          <a:p>
            <a:r>
              <a:rPr lang="en-US" sz="1200" dirty="0" smtClean="0">
                <a:solidFill>
                  <a:schemeClr val="bg1"/>
                </a:solidFill>
              </a:rPr>
              <a:t>Provide employees with greater awareness of career options;  Exposure to new ideas, fresh perspective, and thinking; Opportunity to develop new skills, and attain new working relationships; Personal goals and practices; Professional development and networking</a:t>
            </a:r>
          </a:p>
          <a:p>
            <a:endParaRPr lang="en-US" dirty="0" smtClean="0"/>
          </a:p>
          <a:p>
            <a:r>
              <a:rPr lang="fr-FR" sz="1400" b="1" dirty="0" smtClean="0">
                <a:solidFill>
                  <a:schemeClr val="accent2">
                    <a:lumMod val="40000"/>
                    <a:lumOff val="60000"/>
                  </a:schemeClr>
                </a:solidFill>
              </a:rPr>
              <a:t>Diversité, inclusion, et équité en </a:t>
            </a:r>
            <a:br>
              <a:rPr lang="fr-FR" sz="1400" b="1" dirty="0" smtClean="0">
                <a:solidFill>
                  <a:schemeClr val="accent2">
                    <a:lumMod val="40000"/>
                    <a:lumOff val="60000"/>
                  </a:schemeClr>
                </a:solidFill>
              </a:rPr>
            </a:br>
            <a:r>
              <a:rPr lang="fr-FR" sz="1400" b="1" dirty="0" smtClean="0">
                <a:solidFill>
                  <a:schemeClr val="accent2">
                    <a:lumMod val="40000"/>
                    <a:lumOff val="60000"/>
                  </a:schemeClr>
                </a:solidFill>
              </a:rPr>
              <a:t>matière d'emploi </a:t>
            </a:r>
          </a:p>
          <a:p>
            <a:r>
              <a:rPr lang="fr-FR" sz="1200" dirty="0" smtClean="0">
                <a:solidFill>
                  <a:schemeClr val="accent2">
                    <a:lumMod val="40000"/>
                    <a:lumOff val="60000"/>
                  </a:schemeClr>
                </a:solidFill>
                <a:cs typeface="Calibri" panose="020F0502020204030204" pitchFamily="34" charset="0"/>
              </a:rPr>
              <a:t>La stratégie comporte deux piliers principaux (diversité et inclusion) et quatre piliers secondaires (recrutement, développement des employés, éducation et sensibilisation, et soutien à la gouvernance)</a:t>
            </a:r>
          </a:p>
          <a:p>
            <a:endParaRPr lang="en-US" sz="1200" b="1" dirty="0" smtClean="0">
              <a:solidFill>
                <a:schemeClr val="accent2">
                  <a:lumMod val="40000"/>
                  <a:lumOff val="60000"/>
                </a:schemeClr>
              </a:solidFill>
            </a:endParaRPr>
          </a:p>
          <a:p>
            <a:r>
              <a:rPr lang="en-US" sz="1400" b="1" dirty="0" smtClean="0">
                <a:solidFill>
                  <a:schemeClr val="accent2">
                    <a:lumMod val="40000"/>
                    <a:lumOff val="60000"/>
                  </a:schemeClr>
                </a:solidFill>
              </a:rPr>
              <a:t>Micro affectations</a:t>
            </a:r>
            <a:endParaRPr lang="en-CA" sz="1400" dirty="0" smtClean="0">
              <a:solidFill>
                <a:schemeClr val="accent2">
                  <a:lumMod val="40000"/>
                  <a:lumOff val="60000"/>
                </a:schemeClr>
              </a:solidFill>
            </a:endParaRPr>
          </a:p>
          <a:p>
            <a:pPr lvl="0"/>
            <a:r>
              <a:rPr lang="fr-CA" sz="1200" dirty="0" smtClean="0">
                <a:solidFill>
                  <a:schemeClr val="accent2">
                    <a:lumMod val="40000"/>
                    <a:lumOff val="60000"/>
                  </a:schemeClr>
                </a:solidFill>
              </a:rPr>
              <a:t>Les employés bénéficient d’une expérience pratique dans différents domaines, ce qui leur permet de développer leurs compétences. </a:t>
            </a:r>
            <a:endParaRPr lang="en-US" dirty="0" smtClean="0">
              <a:solidFill>
                <a:schemeClr val="accent2">
                  <a:lumMod val="40000"/>
                  <a:lumOff val="60000"/>
                </a:schemeClr>
              </a:solidFill>
            </a:endParaRPr>
          </a:p>
          <a:p>
            <a:endParaRPr lang="en-US" dirty="0" smtClean="0">
              <a:solidFill>
                <a:schemeClr val="accent2">
                  <a:lumMod val="40000"/>
                  <a:lumOff val="60000"/>
                </a:schemeClr>
              </a:solidFill>
            </a:endParaRPr>
          </a:p>
          <a:p>
            <a:r>
              <a:rPr lang="en-US" sz="1400" b="1" dirty="0" err="1" smtClean="0">
                <a:solidFill>
                  <a:schemeClr val="accent2">
                    <a:lumMod val="40000"/>
                    <a:lumOff val="60000"/>
                  </a:schemeClr>
                </a:solidFill>
              </a:rPr>
              <a:t>Programme</a:t>
            </a:r>
            <a:r>
              <a:rPr lang="en-US" sz="1400" b="1" dirty="0" smtClean="0">
                <a:solidFill>
                  <a:schemeClr val="accent2">
                    <a:lumMod val="40000"/>
                    <a:lumOff val="60000"/>
                  </a:schemeClr>
                </a:solidFill>
              </a:rPr>
              <a:t> de </a:t>
            </a:r>
            <a:r>
              <a:rPr lang="en-US" sz="1400" b="1" dirty="0" err="1" smtClean="0">
                <a:solidFill>
                  <a:schemeClr val="accent2">
                    <a:lumMod val="40000"/>
                    <a:lumOff val="60000"/>
                  </a:schemeClr>
                </a:solidFill>
              </a:rPr>
              <a:t>mentorat</a:t>
            </a:r>
            <a:endParaRPr lang="en-US" b="1" dirty="0" smtClean="0">
              <a:solidFill>
                <a:schemeClr val="accent2">
                  <a:lumMod val="40000"/>
                  <a:lumOff val="60000"/>
                </a:schemeClr>
              </a:solidFill>
            </a:endParaRPr>
          </a:p>
          <a:p>
            <a:r>
              <a:rPr lang="fr-CA" sz="1200" dirty="0" smtClean="0">
                <a:solidFill>
                  <a:schemeClr val="accent2">
                    <a:lumMod val="40000"/>
                    <a:lumOff val="60000"/>
                  </a:schemeClr>
                </a:solidFill>
              </a:rPr>
              <a:t>Meilleur connaissance des possibilités de carrière; Découverte de Nouvelles idées, perspectives et manières de penser; Occasion d’acquérir de nouvelles compétences et connaissances; objectifs et pratiques personnelles; Réseautage et perfectionnement</a:t>
            </a:r>
            <a:endParaRPr lang="en-CA" sz="1200" dirty="0" smtClean="0">
              <a:solidFill>
                <a:schemeClr val="accent2">
                  <a:lumMod val="40000"/>
                  <a:lumOff val="60000"/>
                </a:schemeClr>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9075746-33B5-4BC4-BE42-ACE9E5DD66A1}" type="slidenum">
              <a:rPr lang="en-CA" smtClean="0"/>
              <a:t>11</a:t>
            </a:fld>
            <a:endParaRPr lang="en-CA"/>
          </a:p>
        </p:txBody>
      </p:sp>
    </p:spTree>
    <p:extLst>
      <p:ext uri="{BB962C8B-B14F-4D97-AF65-F5344CB8AC3E}">
        <p14:creationId xmlns:p14="http://schemas.microsoft.com/office/powerpoint/2010/main" val="128767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smtClean="0">
                <a:solidFill>
                  <a:srgbClr val="006666"/>
                </a:solidFill>
                <a:latin typeface="Arial" panose="020B0604020202020204" pitchFamily="34" charset="0"/>
                <a:cs typeface="Arial" panose="020B0604020202020204" pitchFamily="34" charset="0"/>
              </a:rPr>
              <a:t>ECCC’s</a:t>
            </a:r>
            <a:r>
              <a:rPr lang="en-CA" sz="2400" baseline="0" dirty="0" smtClean="0">
                <a:solidFill>
                  <a:srgbClr val="006666"/>
                </a:solidFill>
                <a:latin typeface="Arial" panose="020B0604020202020204" pitchFamily="34" charset="0"/>
                <a:cs typeface="Arial" panose="020B0604020202020204" pitchFamily="34" charset="0"/>
              </a:rPr>
              <a:t> created an action plan including </a:t>
            </a:r>
            <a:r>
              <a:rPr lang="en-CA" sz="1200" dirty="0" smtClean="0">
                <a:solidFill>
                  <a:srgbClr val="006666"/>
                </a:solidFill>
                <a:latin typeface="Arial" panose="020B0604020202020204" pitchFamily="34" charset="0"/>
                <a:cs typeface="Arial" panose="020B0604020202020204" pitchFamily="34" charset="0"/>
              </a:rPr>
              <a:t>15 initiatives centred on fostering innovation and excellence, to build a more agile, inclusive and equipped workplace that fosters innovation and excellence . </a:t>
            </a:r>
            <a:r>
              <a:rPr lang="en-CA" sz="1200" baseline="0" dirty="0" smtClean="0">
                <a:solidFill>
                  <a:srgbClr val="006666"/>
                </a:solidFill>
                <a:latin typeface="Arial" panose="020B0604020202020204" pitchFamily="34" charset="0"/>
                <a:cs typeface="Arial" panose="020B0604020202020204" pitchFamily="34" charset="0"/>
              </a:rPr>
              <a:t> </a:t>
            </a:r>
            <a:r>
              <a:rPr lang="en-CA" sz="1200" dirty="0" smtClean="0">
                <a:solidFill>
                  <a:srgbClr val="006666"/>
                </a:solidFill>
                <a:latin typeface="Arial" panose="020B0604020202020204" pitchFamily="34" charset="0"/>
                <a:cs typeface="Arial" panose="020B0604020202020204" pitchFamily="34" charset="0"/>
              </a:rPr>
              <a:t>Although we cannot</a:t>
            </a:r>
            <a:r>
              <a:rPr lang="en-CA" sz="1200" baseline="0" dirty="0" smtClean="0">
                <a:solidFill>
                  <a:srgbClr val="006666"/>
                </a:solidFill>
                <a:latin typeface="Arial" panose="020B0604020202020204" pitchFamily="34" charset="0"/>
                <a:cs typeface="Arial" panose="020B0604020202020204" pitchFamily="34" charset="0"/>
              </a:rPr>
              <a:t> go over them all, we highlight a few in the next slide.</a:t>
            </a:r>
            <a:endParaRPr lang="en-CA"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12</a:t>
            </a:fld>
            <a:endParaRPr lang="en-CA"/>
          </a:p>
        </p:txBody>
      </p:sp>
    </p:spTree>
    <p:extLst>
      <p:ext uri="{BB962C8B-B14F-4D97-AF65-F5344CB8AC3E}">
        <p14:creationId xmlns:p14="http://schemas.microsoft.com/office/powerpoint/2010/main" val="325415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14</a:t>
            </a:fld>
            <a:endParaRPr lang="en-CA"/>
          </a:p>
        </p:txBody>
      </p:sp>
    </p:spTree>
    <p:extLst>
      <p:ext uri="{BB962C8B-B14F-4D97-AF65-F5344CB8AC3E}">
        <p14:creationId xmlns:p14="http://schemas.microsoft.com/office/powerpoint/2010/main" val="9883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b="0" kern="1200" dirty="0" smtClean="0">
                <a:solidFill>
                  <a:schemeClr val="tx1"/>
                </a:solidFill>
                <a:effectLst/>
                <a:latin typeface="+mn-lt"/>
                <a:ea typeface="+mn-ea"/>
                <a:cs typeface="+mn-cs"/>
              </a:rPr>
              <a:t>The FSDS </a:t>
            </a:r>
            <a:r>
              <a:rPr lang="en-US" sz="1400" b="0" kern="1200" dirty="0" smtClean="0">
                <a:solidFill>
                  <a:schemeClr val="tx1"/>
                </a:solidFill>
                <a:effectLst/>
                <a:latin typeface="+mn-lt"/>
                <a:ea typeface="+mn-ea"/>
                <a:cs typeface="+mn-cs"/>
              </a:rPr>
              <a:t>brings</a:t>
            </a:r>
            <a:r>
              <a:rPr lang="en-US" sz="1400" b="0" dirty="0" smtClean="0"/>
              <a:t> together in one place major Government of Canada </a:t>
            </a:r>
            <a:r>
              <a:rPr lang="en-US" altLang="en-US" sz="1400" b="0" dirty="0" smtClean="0"/>
              <a:t>environmental and sustainable development initiatives such as net zero, adaptation and greening government.</a:t>
            </a:r>
            <a:r>
              <a:rPr lang="en-US" altLang="en-US" sz="1400" b="0"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0" baseline="0" dirty="0" smtClean="0"/>
              <a:t>It</a:t>
            </a:r>
            <a:r>
              <a:rPr lang="en-CA" sz="1400" b="0" kern="1200" dirty="0" smtClean="0">
                <a:solidFill>
                  <a:schemeClr val="tx1"/>
                </a:solidFill>
                <a:effectLst/>
                <a:latin typeface="+mn-lt"/>
                <a:ea typeface="+mn-ea"/>
                <a:cs typeface="+mn-cs"/>
              </a:rPr>
              <a:t> drives sustainability across government by gathering and</a:t>
            </a:r>
            <a:r>
              <a:rPr lang="en-CA" sz="1400" b="0" kern="1200" baseline="0" dirty="0" smtClean="0">
                <a:solidFill>
                  <a:schemeClr val="tx1"/>
                </a:solidFill>
                <a:effectLst/>
                <a:latin typeface="+mn-lt"/>
                <a:ea typeface="+mn-ea"/>
                <a:cs typeface="+mn-cs"/>
              </a:rPr>
              <a:t> highlighting </a:t>
            </a:r>
            <a:r>
              <a:rPr lang="en-CA" sz="1400" b="0" kern="1200" dirty="0" smtClean="0">
                <a:solidFill>
                  <a:schemeClr val="tx1"/>
                </a:solidFill>
                <a:effectLst/>
                <a:latin typeface="+mn-lt"/>
                <a:ea typeface="+mn-ea"/>
                <a:cs typeface="+mn-cs"/>
              </a:rPr>
              <a:t>the most prominent targets and actions, and by consulting and mobilizing Canadians on sustainability issues. </a:t>
            </a:r>
            <a:endParaRPr lang="en-CA" sz="14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0" kern="1200" baseline="0" dirty="0" smtClean="0">
                <a:solidFill>
                  <a:schemeClr val="tx1"/>
                </a:solidFill>
                <a:effectLst/>
              </a:rPr>
              <a:t>The strategy takes a whole-of-government approach to sustainable development, with mandatory contributions from 99 federal organizations.</a:t>
            </a:r>
          </a:p>
          <a:p>
            <a:pPr marL="0" indent="0">
              <a:buFont typeface="Arial" panose="020B0604020202020204" pitchFamily="34" charset="0"/>
              <a:buNone/>
            </a:pPr>
            <a:endParaRPr lang="en-US" sz="500" strike="noStrike" kern="1200" dirty="0" smtClean="0">
              <a:solidFill>
                <a:schemeClr val="tx1"/>
              </a:solidFill>
              <a:effectLst/>
            </a:endParaRPr>
          </a:p>
          <a:p>
            <a:pPr marL="0" indent="0">
              <a:buFont typeface="Arial" panose="020B0604020202020204" pitchFamily="34" charset="0"/>
              <a:buNone/>
            </a:pPr>
            <a:r>
              <a:rPr lang="en-US" sz="1400" strike="noStrike" kern="1200" dirty="0" smtClean="0">
                <a:solidFill>
                  <a:schemeClr val="tx1"/>
                </a:solidFill>
                <a:effectLst/>
              </a:rPr>
              <a:t>It</a:t>
            </a:r>
            <a:r>
              <a:rPr lang="en-US" sz="1400" strike="noStrike" kern="1200" baseline="0" dirty="0" smtClean="0">
                <a:solidFill>
                  <a:schemeClr val="tx1"/>
                </a:solidFill>
                <a:effectLst/>
              </a:rPr>
              <a:t> also supports </a:t>
            </a:r>
            <a:r>
              <a:rPr lang="en-US" sz="1400" kern="1200" dirty="0" smtClean="0">
                <a:solidFill>
                  <a:schemeClr val="tx1"/>
                </a:solidFill>
                <a:effectLst/>
              </a:rPr>
              <a:t>Canada’s implementation of the 17 SDGs of the United Nations 2030 Agenda for Sustainable Development, with a focus on their environmental dimensions.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kern="1200" dirty="0" smtClean="0">
              <a:solidFill>
                <a:schemeClr val="tx1"/>
              </a:solidFill>
              <a:effectLst/>
            </a:endParaRPr>
          </a:p>
          <a:p>
            <a:pPr marL="0" lvl="0" indent="0">
              <a:buFont typeface="Arial" panose="020B0604020202020204" pitchFamily="34" charset="0"/>
              <a:buNone/>
            </a:pPr>
            <a:r>
              <a:rPr lang="en-CA" sz="1400" i="0" baseline="0" dirty="0" smtClean="0"/>
              <a:t>We have also designed the next FSDS to complement work being done by Employment and Social Development Canada, who is responsible for the National Strategy on the 2030 Agenda and its Federal Implementation </a:t>
            </a:r>
            <a:r>
              <a:rPr lang="en-CA" sz="1400" i="0" strike="noStrike" baseline="0" dirty="0" smtClean="0"/>
              <a:t>Plan, to </a:t>
            </a:r>
            <a:r>
              <a:rPr lang="en-CA" sz="1400" i="0" baseline="0" dirty="0" smtClean="0"/>
              <a:t>achieve all 17 SDGs.</a:t>
            </a:r>
          </a:p>
          <a:p>
            <a:pPr marL="0" lvl="0" indent="0">
              <a:buFont typeface="Arial" panose="020B0604020202020204" pitchFamily="34" charset="0"/>
              <a:buNone/>
            </a:pPr>
            <a:endParaRPr lang="en-US" sz="1600" i="0" baseline="0" dirty="0" smtClean="0"/>
          </a:p>
          <a:p>
            <a:pPr marL="0" lvl="0" indent="0">
              <a:buFont typeface="Arial" panose="020B0604020202020204" pitchFamily="34" charset="0"/>
              <a:buNone/>
            </a:pPr>
            <a:r>
              <a:rPr lang="en-CA" sz="1400" kern="1200" baseline="0" dirty="0" smtClean="0">
                <a:solidFill>
                  <a:srgbClr val="FF0000"/>
                </a:solidFill>
                <a:effectLst/>
                <a:latin typeface="+mn-lt"/>
                <a:ea typeface="+mn-ea"/>
                <a:cs typeface="+mn-cs"/>
              </a:rPr>
              <a:t>The </a:t>
            </a:r>
            <a:r>
              <a:rPr lang="en-CA" sz="1400" kern="1200" dirty="0" smtClean="0">
                <a:solidFill>
                  <a:srgbClr val="FF0000"/>
                </a:solidFill>
                <a:effectLst/>
                <a:latin typeface="+mn-lt"/>
                <a:ea typeface="+mn-ea"/>
                <a:cs typeface="+mn-cs"/>
              </a:rPr>
              <a:t>frame was informed by past consultation feedback as well as engagement with sustainable development experts, who identified the environmental aspect of sustainable development as a critical aspect of sustainable development in Canada. </a:t>
            </a:r>
          </a:p>
        </p:txBody>
      </p:sp>
      <p:sp>
        <p:nvSpPr>
          <p:cNvPr id="4" name="Slide Number Placeholder 3"/>
          <p:cNvSpPr>
            <a:spLocks noGrp="1"/>
          </p:cNvSpPr>
          <p:nvPr>
            <p:ph type="sldNum" sz="quarter" idx="10"/>
          </p:nvPr>
        </p:nvSpPr>
        <p:spPr/>
        <p:txBody>
          <a:bodyPr/>
          <a:lstStyle/>
          <a:p>
            <a:fld id="{799E22D9-875A-4DA5-A3BB-C19710638D4C}" type="slidenum">
              <a:rPr lang="en-CA" smtClean="0"/>
              <a:t>15</a:t>
            </a:fld>
            <a:endParaRPr lang="en-CA"/>
          </a:p>
        </p:txBody>
      </p:sp>
    </p:spTree>
    <p:extLst>
      <p:ext uri="{BB962C8B-B14F-4D97-AF65-F5344CB8AC3E}">
        <p14:creationId xmlns:p14="http://schemas.microsoft.com/office/powerpoint/2010/main" val="327305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As a part of the Stakeholder</a:t>
            </a:r>
            <a:r>
              <a:rPr lang="en-US" sz="1200" kern="1200" baseline="0" dirty="0" smtClean="0">
                <a:solidFill>
                  <a:schemeClr val="tx1"/>
                </a:solidFill>
                <a:effectLst/>
                <a:latin typeface="+mn-lt"/>
                <a:ea typeface="+mn-ea"/>
                <a:cs typeface="+mn-cs"/>
              </a:rPr>
              <a:t> Relations, one of the most important parts of our job is to run the public consultations on the FSDS</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This means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Informing Canadians about how the Government of Canada is taking action on sustainable development at the federal level;</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Generating feedback from internal and external stakeholders to inform the development of the final FSDS;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Improving and broadening the reach of consultations with the Canadian public, including Francophone communities, youth/young adults, Indigenous and Northern peoples, rural populations, women, gender diverse people, and visible minorities; and,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Supporting an ongoing dialogue between the Government of Canada and Canadians to advance progress on sustainable development in Canada.</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strike="noStrike" kern="1200" baseline="0" dirty="0" smtClean="0">
                <a:solidFill>
                  <a:schemeClr val="tx1"/>
                </a:solidFill>
              </a:rPr>
              <a:t>For the</a:t>
            </a:r>
            <a:r>
              <a:rPr lang="en-CA" sz="1200" strike="noStrike" baseline="0" dirty="0" smtClean="0"/>
              <a:t> </a:t>
            </a:r>
            <a:r>
              <a:rPr lang="en-CA" sz="1200" baseline="0" dirty="0" smtClean="0"/>
              <a:t>consultation </a:t>
            </a:r>
            <a:r>
              <a:rPr lang="en-CA" sz="1200" strike="noStrike" baseline="0" dirty="0" smtClean="0"/>
              <a:t>period on the draft 2022-2026 FSDS which ran from </a:t>
            </a:r>
            <a:r>
              <a:rPr lang="en-CA" sz="1200" baseline="0" dirty="0" smtClean="0"/>
              <a:t>March 11 to July 9 2022, w</a:t>
            </a:r>
            <a:r>
              <a:rPr lang="en-US" altLang="en-US" dirty="0" smtClean="0"/>
              <a:t>e used a handful of methods to reach Canadians, including:</a:t>
            </a:r>
          </a:p>
          <a:p>
            <a:endParaRPr lang="en-US" altLang="en-US" dirty="0" smtClean="0"/>
          </a:p>
          <a:p>
            <a:pPr marL="171450" indent="-171450">
              <a:buFont typeface="Arial" panose="020B0604020202020204" pitchFamily="34" charset="0"/>
              <a:buChar char="•"/>
            </a:pPr>
            <a:r>
              <a:rPr lang="en-US" altLang="en-US" dirty="0" smtClean="0"/>
              <a:t>Our social media channels, including</a:t>
            </a:r>
            <a:r>
              <a:rPr lang="en-US" altLang="en-US" baseline="0" dirty="0" smtClean="0"/>
              <a:t> Facebook, Twitter, LinkedIn, and Instagram</a:t>
            </a:r>
            <a:endParaRPr lang="en-US" altLang="en-US" dirty="0" smtClean="0"/>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PlaceSpeak, an online engagement platform to stimulate</a:t>
            </a:r>
            <a:r>
              <a:rPr lang="en-US" altLang="en-US" baseline="0" dirty="0" smtClean="0"/>
              <a:t> discussion on sustainable development issues found throughout the strategy</a:t>
            </a:r>
            <a:r>
              <a:rPr lang="en-US" altLang="en-US" dirty="0" smtClean="0"/>
              <a:t>;</a:t>
            </a:r>
            <a:r>
              <a:rPr lang="en-US" altLang="en-US" baseline="0" dirty="0" smtClean="0"/>
              <a:t> (we will demonstrate PlaceSpeak a little later)</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The FSDS E-strategy, where stakeholders can sift and sort through content</a:t>
            </a:r>
            <a:r>
              <a:rPr lang="en-US" altLang="en-US" baseline="0" dirty="0" smtClean="0"/>
              <a:t> and </a:t>
            </a:r>
            <a:r>
              <a:rPr lang="en-US" altLang="en-US" dirty="0" smtClean="0"/>
              <a:t>directly submit their comments via an online template; (we</a:t>
            </a:r>
            <a:r>
              <a:rPr lang="en-US" altLang="en-US" baseline="0" dirty="0" smtClean="0"/>
              <a:t> will also demonstrate that in more detail in a moment)</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Hosting thematic public webinars; and,</a:t>
            </a:r>
          </a:p>
          <a:p>
            <a:endParaRPr lang="en-US" altLang="en-US" dirty="0" smtClean="0"/>
          </a:p>
          <a:p>
            <a:pPr marL="171450" indent="-171450">
              <a:buFont typeface="Arial" panose="020B0604020202020204" pitchFamily="34" charset="0"/>
              <a:buChar char="•"/>
            </a:pPr>
            <a:r>
              <a:rPr lang="en-US" altLang="en-US" dirty="0" smtClean="0"/>
              <a:t>Hosting a number of bilateral meetings and targeted outreach with key stakeholders.</a:t>
            </a:r>
          </a:p>
          <a:p>
            <a:pPr marL="171450" indent="-171450">
              <a:buFont typeface="Arial" panose="020B0604020202020204" pitchFamily="34" charset="0"/>
              <a:buChar char="•"/>
            </a:pPr>
            <a:endParaRPr lang="en-US" altLang="en-US" dirty="0" smtClean="0"/>
          </a:p>
          <a:p>
            <a:r>
              <a:rPr lang="en-US" altLang="en-US" dirty="0" smtClean="0"/>
              <a:t>In addition, we will be</a:t>
            </a:r>
            <a:r>
              <a:rPr lang="en-US" altLang="en-US" baseline="0" dirty="0" smtClean="0"/>
              <a:t> hosting a photo contest this year, </a:t>
            </a:r>
            <a:r>
              <a:rPr lang="en-US" altLang="en-US" dirty="0" smtClean="0"/>
              <a:t>inviting Canadians from across the country to show us what a sustainable Canada looks like to them.</a:t>
            </a:r>
          </a:p>
          <a:p>
            <a:r>
              <a:rPr lang="en-US" altLang="en-US" dirty="0" smtClean="0"/>
              <a:t> </a:t>
            </a:r>
          </a:p>
          <a:p>
            <a:endParaRPr lang="en-US" altLang="en-US" dirty="0" smtClean="0"/>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99E22D9-875A-4DA5-A3BB-C19710638D4C}" type="slidenum">
              <a:rPr lang="en-CA" smtClean="0"/>
              <a:t>16</a:t>
            </a:fld>
            <a:endParaRPr lang="en-CA"/>
          </a:p>
        </p:txBody>
      </p:sp>
    </p:spTree>
    <p:extLst>
      <p:ext uri="{BB962C8B-B14F-4D97-AF65-F5344CB8AC3E}">
        <p14:creationId xmlns:p14="http://schemas.microsoft.com/office/powerpoint/2010/main" val="374391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prstClr val="black"/>
                </a:solidFill>
              </a:rPr>
              <a:t>Throughout the consultations, we heard from hundreds of Canadians</a:t>
            </a:r>
            <a:r>
              <a:rPr lang="en-CA" baseline="0" dirty="0" smtClean="0">
                <a:solidFill>
                  <a:prstClr val="black"/>
                </a:solidFill>
              </a:rPr>
              <a:t> and received numerous submissions. </a:t>
            </a:r>
          </a:p>
          <a:p>
            <a:endParaRPr lang="en-CA" baseline="0" dirty="0" smtClean="0">
              <a:solidFill>
                <a:prstClr val="black"/>
              </a:solidFill>
            </a:endParaRPr>
          </a:p>
          <a:p>
            <a:r>
              <a:rPr lang="en-CA" baseline="0" dirty="0" smtClean="0">
                <a:solidFill>
                  <a:prstClr val="black"/>
                </a:solidFill>
              </a:rPr>
              <a:t>Some of the key takeaways were: </a:t>
            </a:r>
            <a:endParaRPr lang="en-CA" dirty="0" smtClean="0">
              <a:solidFill>
                <a:prstClr val="black"/>
              </a:solidFill>
            </a:endParaRPr>
          </a:p>
          <a:p>
            <a:pPr marL="171450" indent="-171450">
              <a:buFont typeface="Arial" panose="020B0604020202020204" pitchFamily="34" charset="0"/>
              <a:buChar char="•"/>
            </a:pPr>
            <a:r>
              <a:rPr lang="en-US" dirty="0" smtClean="0">
                <a:solidFill>
                  <a:prstClr val="black"/>
                </a:solidFill>
              </a:rPr>
              <a:t>Highlighting </a:t>
            </a:r>
            <a:r>
              <a:rPr lang="en-US" baseline="0" dirty="0" smtClean="0">
                <a:solidFill>
                  <a:prstClr val="black"/>
                </a:solidFill>
              </a:rPr>
              <a:t>the importance of having youth actively engaged throughout consultations and the decision-making process</a:t>
            </a:r>
          </a:p>
          <a:p>
            <a:pPr marL="171450" indent="-171450">
              <a:buFont typeface="Arial" panose="020B0604020202020204" pitchFamily="34" charset="0"/>
              <a:buChar char="•"/>
            </a:pPr>
            <a:r>
              <a:rPr lang="en-US" baseline="0" dirty="0" smtClean="0">
                <a:solidFill>
                  <a:prstClr val="black"/>
                </a:solidFill>
              </a:rPr>
              <a:t>We also heard how important it is to define the term “equity” </a:t>
            </a:r>
          </a:p>
          <a:p>
            <a:pPr marL="171450" indent="-171450">
              <a:buFont typeface="Arial" panose="020B0604020202020204" pitchFamily="34" charset="0"/>
              <a:buChar char="•"/>
            </a:pPr>
            <a:r>
              <a:rPr lang="en-US" baseline="0" dirty="0" smtClean="0">
                <a:solidFill>
                  <a:prstClr val="black"/>
                </a:solidFill>
              </a:rPr>
              <a:t>Setting longer-term targets was identified as essential </a:t>
            </a:r>
          </a:p>
          <a:p>
            <a:pPr marL="171450" indent="-171450">
              <a:buFont typeface="Arial" panose="020B0604020202020204" pitchFamily="34" charset="0"/>
              <a:buChar char="•"/>
            </a:pPr>
            <a:r>
              <a:rPr lang="en-US" baseline="0" dirty="0" smtClean="0">
                <a:solidFill>
                  <a:prstClr val="black"/>
                </a:solidFill>
              </a:rPr>
              <a:t>As was the recognition for Indigenous self-governance and support for Indigenous ownership and leadership</a:t>
            </a:r>
          </a:p>
          <a:p>
            <a:pPr marL="171450" indent="-171450">
              <a:buFont typeface="Arial" panose="020B0604020202020204" pitchFamily="34" charset="0"/>
              <a:buChar char="•"/>
            </a:pPr>
            <a:r>
              <a:rPr lang="en-US" baseline="0" dirty="0" smtClean="0">
                <a:solidFill>
                  <a:prstClr val="black"/>
                </a:solidFill>
              </a:rPr>
              <a:t>Finally, people stressed the importance of considering history and culture as a way to integrate Indigenous perspectives. </a:t>
            </a:r>
          </a:p>
          <a:p>
            <a:pPr marL="171450" indent="-171450">
              <a:buFont typeface="Arial" panose="020B0604020202020204" pitchFamily="34" charset="0"/>
              <a:buChar char="•"/>
            </a:pPr>
            <a:endParaRPr lang="en-US" baseline="0" dirty="0" smtClean="0">
              <a:solidFill>
                <a:prstClr val="black"/>
              </a:solidFill>
            </a:endParaRPr>
          </a:p>
          <a:p>
            <a:pPr marL="0" indent="0">
              <a:buFont typeface="Arial" panose="020B0604020202020204" pitchFamily="34" charset="0"/>
              <a:buNone/>
            </a:pPr>
            <a:r>
              <a:rPr lang="en-US" baseline="0" dirty="0" smtClean="0">
                <a:solidFill>
                  <a:prstClr val="black"/>
                </a:solidFill>
              </a:rPr>
              <a:t>Working with stakeholders and members of the public is important to the policy process. It helps us ensure the policies we create are reflecting the priorities of Canadians and helps us address the most pressing issues faced by the </a:t>
            </a:r>
            <a:r>
              <a:rPr lang="en-US" baseline="0" smtClean="0">
                <a:solidFill>
                  <a:prstClr val="black"/>
                </a:solidFill>
              </a:rPr>
              <a:t>public.</a:t>
            </a:r>
            <a:endParaRPr lang="en-CA" dirty="0" smtClean="0"/>
          </a:p>
          <a:p>
            <a:endParaRPr lang="en-CA" dirty="0"/>
          </a:p>
        </p:txBody>
      </p:sp>
      <p:sp>
        <p:nvSpPr>
          <p:cNvPr id="4" name="Slide Number Placeholder 3"/>
          <p:cNvSpPr>
            <a:spLocks noGrp="1"/>
          </p:cNvSpPr>
          <p:nvPr>
            <p:ph type="sldNum" sz="quarter" idx="10"/>
          </p:nvPr>
        </p:nvSpPr>
        <p:spPr/>
        <p:txBody>
          <a:bodyPr/>
          <a:lstStyle/>
          <a:p>
            <a:fld id="{799E22D9-875A-4DA5-A3BB-C19710638D4C}" type="slidenum">
              <a:rPr lang="en-CA" smtClean="0"/>
              <a:t>17</a:t>
            </a:fld>
            <a:endParaRPr lang="en-CA"/>
          </a:p>
        </p:txBody>
      </p:sp>
    </p:spTree>
    <p:extLst>
      <p:ext uri="{BB962C8B-B14F-4D97-AF65-F5344CB8AC3E}">
        <p14:creationId xmlns:p14="http://schemas.microsoft.com/office/powerpoint/2010/main" val="159639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open the floor for a questions, please feel free ask questions in the language of your choice!</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75746-33B5-4BC4-BE42-ACE9E5DD66A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3</a:t>
            </a:fld>
            <a:endParaRPr lang="en-CA"/>
          </a:p>
        </p:txBody>
      </p:sp>
    </p:spTree>
    <p:extLst>
      <p:ext uri="{BB962C8B-B14F-4D97-AF65-F5344CB8AC3E}">
        <p14:creationId xmlns:p14="http://schemas.microsoft.com/office/powerpoint/2010/main" val="418594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8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35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0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7</a:t>
            </a:fld>
            <a:endParaRPr lang="en-CA"/>
          </a:p>
        </p:txBody>
      </p:sp>
    </p:spTree>
    <p:extLst>
      <p:ext uri="{BB962C8B-B14F-4D97-AF65-F5344CB8AC3E}">
        <p14:creationId xmlns:p14="http://schemas.microsoft.com/office/powerpoint/2010/main" val="301878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Environment and Climate Change Canada is the lead federal department for a wide range of environmental issues. The department addresses these issues through various actions including the implementation of the Pan-Canadian Framework on Clean Growth and Climate Change; engaging with our strategic partners including provinces, territories and Indigenous peoples; monitoring; science-based research; policy and regulatory development; and, through the enforcement of environmental laws. The department's programs focus on minimizing threats to Canadians and their environment from pollution; equipping Canadians to make informed decisions on weather, water and climate conditions; and conserving and restoring Canada's natural environment.</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Environnement et Changement climatique Canada est le ministère fédéral responsable d’un vaste éventail d’enjeux liés à l’environnement. Le Ministère aborde ces enjeux par l’entremise de diverses mesures, comme la mise en œuvre du Cadre pancanadien sur la croissance propre et les changements climatiques, la collaboration avec nos partenaires stratégiques, notamment les provinces, les territoires et les peuples autochtones, la surveillance, la recherche scientifique, l’élaboration de politiques et de règlements, ainsi que par l’application des lois environnementales. Les programmes du Ministère visent à minimiser les menaces que représente la pollution pour les Canadiens et pour leur environnement, à doter les Canadiens des outils nécessaires afin de prendre des décisions éclairées quant aux conditions changeantes du temps, de l’eau et du climat, et à préserver et à restaurer l’environnement naturel du Canada.</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the Department of the Environment Act, the powers, duties and functions of the Minister of Environment and Climate Change extend to matters such as:</a:t>
            </a:r>
          </a:p>
          <a:p>
            <a:endParaRPr lang="en-US" dirty="0" smtClean="0"/>
          </a:p>
          <a:p>
            <a:pPr marL="171450" indent="-171450">
              <a:buFont typeface="Arial" panose="020B0604020202020204" pitchFamily="34" charset="0"/>
              <a:buChar char="•"/>
            </a:pPr>
            <a:r>
              <a:rPr lang="en-US" dirty="0" smtClean="0"/>
              <a:t>the preservation and enhancement of the quality of the natural environment, including water, air and soil quality, and the coordination of the relevant policies and programs of the Government of Canada</a:t>
            </a:r>
          </a:p>
          <a:p>
            <a:pPr marL="171450" indent="-171450">
              <a:buFont typeface="Arial" panose="020B0604020202020204" pitchFamily="34" charset="0"/>
              <a:buChar char="•"/>
            </a:pPr>
            <a:r>
              <a:rPr lang="en-US" dirty="0" smtClean="0"/>
              <a:t>renewable resources, including migratory birds and other non-domestic flora and fauna</a:t>
            </a:r>
          </a:p>
          <a:p>
            <a:pPr marL="171450" indent="-171450">
              <a:buFont typeface="Arial" panose="020B0604020202020204" pitchFamily="34" charset="0"/>
              <a:buChar char="•"/>
            </a:pPr>
            <a:r>
              <a:rPr lang="en-US" dirty="0" smtClean="0"/>
              <a:t>meteorology; and</a:t>
            </a:r>
          </a:p>
          <a:p>
            <a:pPr marL="171450" indent="-171450">
              <a:buFont typeface="Arial" panose="020B0604020202020204" pitchFamily="34" charset="0"/>
              <a:buChar char="•"/>
            </a:pPr>
            <a:r>
              <a:rPr lang="en-US" dirty="0" smtClean="0"/>
              <a:t>the enforcement of rules and regulations</a:t>
            </a: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Aux termes de la Loi sur le ministère de l’Environnement, les pouvoirs, les tâches et les fonctions du ministre de l’Environnement et du Changement climatique s’étendent aux domaines suivants :</a:t>
            </a:r>
          </a:p>
          <a:p>
            <a:endParaRPr lang="fr-FR" sz="1200" b="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conservation et l’amélioration de la qualité de l’environnement naturel, notamment celle de l’eau, de l’air et du sol, et la coordination des politiques et programmes pertinents du gouvernement du Canada;</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les ressources naturelles renouvelables, notamment les oiseaux migrateurs et la flore et la faune;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météorologie;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mise en application des règles et des règlements.</a:t>
            </a:r>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8</a:t>
            </a:fld>
            <a:endParaRPr lang="en-CA"/>
          </a:p>
        </p:txBody>
      </p:sp>
    </p:spTree>
    <p:extLst>
      <p:ext uri="{BB962C8B-B14F-4D97-AF65-F5344CB8AC3E}">
        <p14:creationId xmlns:p14="http://schemas.microsoft.com/office/powerpoint/2010/main" val="9680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Environment and Climate Change Canada is the lead federal department for a wide range of environmental issues. The department addresses these issues through various actions including the implementation of the Pan-Canadian Framework on Clean Growth and Climate Change; engaging with our strategic partners including provinces, territories and Indigenous peoples; monitoring; science-based research; policy and regulatory development; and, through the enforcement of environmental laws. The department's programs focus on minimizing threats to Canadians and their environment from pollution; equipping Canadians to make informed decisions on weather, water and climate conditions; and conserving and restoring Canada's natural environment.</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Environnement et Changement climatique Canada est le ministère fédéral responsable d’un vaste éventail d’enjeux liés à l’environnement. Le Ministère aborde ces enjeux par l’entremise de diverses mesures, comme la mise en œuvre du Cadre pancanadien sur la croissance propre et les changements climatiques, la collaboration avec nos partenaires stratégiques, notamment les provinces, les territoires et les peuples autochtones, la surveillance, la recherche scientifique, l’élaboration de politiques et de règlements, ainsi que par l’application des lois environnementales. Les programmes du Ministère visent à minimiser les menaces que représente la pollution pour les Canadiens et pour leur environnement, à doter les Canadiens des outils nécessaires afin de prendre des décisions éclairées quant aux conditions changeantes du temps, de l’eau et du climat, et à préserver et à restaurer l’environnement naturel du Canada.</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the Department of the Environment Act, the powers, duties and functions of the Minister of Environment and Climate Change extend to matters such as:</a:t>
            </a:r>
          </a:p>
          <a:p>
            <a:endParaRPr lang="en-US" dirty="0" smtClean="0"/>
          </a:p>
          <a:p>
            <a:pPr marL="171450" indent="-171450">
              <a:buFont typeface="Arial" panose="020B0604020202020204" pitchFamily="34" charset="0"/>
              <a:buChar char="•"/>
            </a:pPr>
            <a:r>
              <a:rPr lang="en-US" dirty="0" smtClean="0"/>
              <a:t>the preservation and enhancement of the quality of the natural environment, including water, air and soil quality, and the coordination of the relevant policies and programs of the Government of Canada</a:t>
            </a:r>
          </a:p>
          <a:p>
            <a:pPr marL="171450" indent="-171450">
              <a:buFont typeface="Arial" panose="020B0604020202020204" pitchFamily="34" charset="0"/>
              <a:buChar char="•"/>
            </a:pPr>
            <a:r>
              <a:rPr lang="en-US" dirty="0" smtClean="0"/>
              <a:t>renewable resources, including migratory birds and other non-domestic flora and fauna</a:t>
            </a:r>
          </a:p>
          <a:p>
            <a:pPr marL="171450" indent="-171450">
              <a:buFont typeface="Arial" panose="020B0604020202020204" pitchFamily="34" charset="0"/>
              <a:buChar char="•"/>
            </a:pPr>
            <a:r>
              <a:rPr lang="en-US" dirty="0" smtClean="0"/>
              <a:t>meteorology; and</a:t>
            </a:r>
          </a:p>
          <a:p>
            <a:pPr marL="171450" indent="-171450">
              <a:buFont typeface="Arial" panose="020B0604020202020204" pitchFamily="34" charset="0"/>
              <a:buChar char="•"/>
            </a:pPr>
            <a:r>
              <a:rPr lang="en-US" dirty="0" smtClean="0"/>
              <a:t>the enforcement of rules and regulations</a:t>
            </a: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Aux termes de la Loi sur le ministère de l’Environnement, les pouvoirs, les tâches et les fonctions du ministre de l’Environnement et du Changement climatique s’étendent aux domaines suivants :</a:t>
            </a:r>
          </a:p>
          <a:p>
            <a:endParaRPr lang="fr-FR" sz="1200" b="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conservation et l’amélioration de la qualité de l’environnement naturel, notamment celle de l’eau, de l’air et du sol, et la coordination des politiques et programmes pertinents du gouvernement du Canada;</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les ressources naturelles renouvelables, notamment les oiseaux migrateurs et la flore et la faune;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météorologie;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mise en application des règles et des règlements.</a:t>
            </a:r>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9</a:t>
            </a:fld>
            <a:endParaRPr lang="en-CA"/>
          </a:p>
        </p:txBody>
      </p:sp>
    </p:spTree>
    <p:extLst>
      <p:ext uri="{BB962C8B-B14F-4D97-AF65-F5344CB8AC3E}">
        <p14:creationId xmlns:p14="http://schemas.microsoft.com/office/powerpoint/2010/main" val="370430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10</a:t>
            </a:fld>
            <a:endParaRPr lang="en-CA"/>
          </a:p>
        </p:txBody>
      </p:sp>
    </p:spTree>
    <p:extLst>
      <p:ext uri="{BB962C8B-B14F-4D97-AF65-F5344CB8AC3E}">
        <p14:creationId xmlns:p14="http://schemas.microsoft.com/office/powerpoint/2010/main" val="150340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448" y="1412778"/>
            <a:ext cx="10657184" cy="1470025"/>
          </a:xfrm>
        </p:spPr>
        <p:txBody>
          <a:bodyPr/>
          <a:lstStyle>
            <a:lvl1pPr algn="l">
              <a:defRPr b="1" baseline="0">
                <a:solidFill>
                  <a:schemeClr val="tx1"/>
                </a:solidFill>
                <a:latin typeface="+mj-lt"/>
              </a:defRPr>
            </a:lvl1pPr>
          </a:lstStyle>
          <a:p>
            <a:r>
              <a:rPr lang="en-US" dirty="0" smtClean="0"/>
              <a:t>PLACE YOUR TITLE HERE</a:t>
            </a:r>
            <a:endParaRPr lang="en-US" dirty="0"/>
          </a:p>
        </p:txBody>
      </p:sp>
      <p:sp>
        <p:nvSpPr>
          <p:cNvPr id="3" name="Subtitle 2"/>
          <p:cNvSpPr>
            <a:spLocks noGrp="1"/>
          </p:cNvSpPr>
          <p:nvPr>
            <p:ph type="subTitle" idx="1" hasCustomPrompt="1"/>
          </p:nvPr>
        </p:nvSpPr>
        <p:spPr>
          <a:xfrm>
            <a:off x="1134221" y="2883051"/>
            <a:ext cx="6593960" cy="191410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PLACE YOUR </a:t>
            </a:r>
            <a:br>
              <a:rPr lang="en-US" dirty="0" smtClean="0"/>
            </a:br>
            <a:r>
              <a:rPr lang="en-US" dirty="0" smtClean="0"/>
              <a:t>SUB-TITLE HERE</a:t>
            </a:r>
            <a:endParaRPr lang="en-US" dirty="0"/>
          </a:p>
        </p:txBody>
      </p:sp>
      <p:sp>
        <p:nvSpPr>
          <p:cNvPr id="4" name="Date Placeholder 3"/>
          <p:cNvSpPr>
            <a:spLocks noGrp="1"/>
          </p:cNvSpPr>
          <p:nvPr>
            <p:ph type="dt" sz="half" idx="10"/>
          </p:nvPr>
        </p:nvSpPr>
        <p:spPr>
          <a:xfrm>
            <a:off x="551384" y="6356353"/>
            <a:ext cx="2844800" cy="365125"/>
          </a:xfrm>
        </p:spPr>
        <p:txBody>
          <a:bodyPr/>
          <a:lstStyle/>
          <a:p>
            <a:fld id="{6F037ADB-4FB9-482D-A1A4-E1F489B212F5}" type="datetimeFigureOut">
              <a:rPr lang="en-US" smtClean="0"/>
              <a:t>7/18/2022</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cap="all" baseline="0"/>
            </a:lvl1pPr>
          </a:lstStyle>
          <a:p>
            <a:r>
              <a:rPr lang="en-US" dirty="0" smtClean="0"/>
              <a:t>PLACE YOUR TITLE HERE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037ADB-4FB9-482D-A1A4-E1F489B212F5}" type="datetimeFigureOut">
              <a:rPr lang="en-US" smtClean="0"/>
              <a:t>7/18/2022</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37E53-23C2-4B48-85A2-C496EE72FD2C}" type="datetimeFigureOut">
              <a:rPr lang="en-CA" smtClean="0"/>
              <a:t>2022-07-18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62F70F-5A6C-4A68-AE3A-98A28D523D0A}" type="slidenum">
              <a:rPr lang="en-CA" smtClean="0"/>
              <a:t>‹#›</a:t>
            </a:fld>
            <a:endParaRPr lang="en-CA"/>
          </a:p>
        </p:txBody>
      </p:sp>
    </p:spTree>
    <p:extLst>
      <p:ext uri="{BB962C8B-B14F-4D97-AF65-F5344CB8AC3E}">
        <p14:creationId xmlns:p14="http://schemas.microsoft.com/office/powerpoint/2010/main" val="3199012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7/18/2022</a:t>
            </a:fld>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 and Climate Change Canada</a:t>
            </a:r>
            <a:endParaRPr lang="en-US" dirty="0"/>
          </a:p>
        </p:txBody>
      </p:sp>
      <p:sp>
        <p:nvSpPr>
          <p:cNvPr id="3" name="Subtitle 2"/>
          <p:cNvSpPr>
            <a:spLocks noGrp="1"/>
          </p:cNvSpPr>
          <p:nvPr>
            <p:ph type="subTitle" idx="1"/>
          </p:nvPr>
        </p:nvSpPr>
        <p:spPr/>
        <p:txBody>
          <a:bodyPr/>
          <a:lstStyle/>
          <a:p>
            <a:r>
              <a:rPr lang="en-US" dirty="0" smtClean="0"/>
              <a:t>Departmental Showcase</a:t>
            </a:r>
          </a:p>
          <a:p>
            <a:r>
              <a:rPr lang="en-US" dirty="0" smtClean="0"/>
              <a:t>July 19, 2022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7481" y="548680"/>
            <a:ext cx="109728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all" baseline="0">
                <a:solidFill>
                  <a:schemeClr val="tx1"/>
                </a:solidFill>
                <a:latin typeface="+mj-lt"/>
                <a:ea typeface="+mj-ea"/>
                <a:cs typeface="+mj-cs"/>
              </a:defRPr>
            </a:lvl1pPr>
          </a:lstStyle>
          <a:p>
            <a:pPr algn="l"/>
            <a:r>
              <a:rPr lang="en-US" dirty="0" smtClean="0"/>
              <a:t>ECCC Branches</a:t>
            </a:r>
            <a:endParaRPr lang="en-CA" dirty="0"/>
          </a:p>
        </p:txBody>
      </p:sp>
      <p:sp>
        <p:nvSpPr>
          <p:cNvPr id="7" name="Rectangle 6"/>
          <p:cNvSpPr/>
          <p:nvPr/>
        </p:nvSpPr>
        <p:spPr>
          <a:xfrm>
            <a:off x="772117" y="1398786"/>
            <a:ext cx="10643528" cy="4493538"/>
          </a:xfrm>
          <a:prstGeom prst="rect">
            <a:avLst/>
          </a:prstGeom>
        </p:spPr>
        <p:txBody>
          <a:bodyPr wrap="square">
            <a:spAutoFit/>
          </a:bodyPr>
          <a:lstStyle/>
          <a:p>
            <a:pPr marL="285750" lvl="0" indent="-285750">
              <a:buFont typeface="Arial" panose="020B0604020202020204" pitchFamily="34" charset="0"/>
              <a:buChar char="•"/>
              <a:defRPr/>
            </a:pPr>
            <a:r>
              <a:rPr lang="en-US" sz="2200" dirty="0">
                <a:solidFill>
                  <a:prstClr val="black"/>
                </a:solidFill>
              </a:rPr>
              <a:t>Audit and Evaluation</a:t>
            </a:r>
          </a:p>
          <a:p>
            <a:pPr marL="285750" lvl="0" indent="-285750">
              <a:buFont typeface="Arial" panose="020B0604020202020204" pitchFamily="34" charset="0"/>
              <a:buChar char="•"/>
              <a:defRPr/>
            </a:pPr>
            <a:r>
              <a:rPr lang="en-US" sz="2200" dirty="0">
                <a:solidFill>
                  <a:prstClr val="black"/>
                </a:solidFill>
              </a:rPr>
              <a:t>Canadian Wildlife Service</a:t>
            </a:r>
          </a:p>
          <a:p>
            <a:pPr marL="285750" lvl="0" indent="-285750">
              <a:buFont typeface="Arial" panose="020B0604020202020204" pitchFamily="34" charset="0"/>
              <a:buChar char="•"/>
              <a:defRPr/>
            </a:pPr>
            <a:r>
              <a:rPr lang="en-US" sz="2200" dirty="0">
                <a:solidFill>
                  <a:prstClr val="black"/>
                </a:solidFill>
              </a:rPr>
              <a:t>Climate Change Branch</a:t>
            </a:r>
          </a:p>
          <a:p>
            <a:pPr marL="285750" lvl="0" indent="-285750">
              <a:buFont typeface="Arial" panose="020B0604020202020204" pitchFamily="34" charset="0"/>
              <a:buChar char="•"/>
              <a:defRPr/>
            </a:pPr>
            <a:r>
              <a:rPr lang="en-US" sz="2200" dirty="0">
                <a:solidFill>
                  <a:prstClr val="black"/>
                </a:solidFill>
              </a:rPr>
              <a:t>Corporate Services and Finance Branch</a:t>
            </a:r>
          </a:p>
          <a:p>
            <a:pPr marL="285750" lvl="0" indent="-285750">
              <a:buFont typeface="Arial" panose="020B0604020202020204" pitchFamily="34" charset="0"/>
              <a:buChar char="•"/>
              <a:defRPr/>
            </a:pPr>
            <a:r>
              <a:rPr lang="en-US" sz="2200" dirty="0">
                <a:solidFill>
                  <a:prstClr val="black"/>
                </a:solidFill>
              </a:rPr>
              <a:t>Enforcement</a:t>
            </a:r>
          </a:p>
          <a:p>
            <a:pPr marL="285750" lvl="0" indent="-285750">
              <a:buFont typeface="Arial" panose="020B0604020202020204" pitchFamily="34" charset="0"/>
              <a:buChar char="•"/>
              <a:defRPr/>
            </a:pPr>
            <a:r>
              <a:rPr lang="en-US" sz="2200" dirty="0">
                <a:solidFill>
                  <a:prstClr val="black"/>
                </a:solidFill>
              </a:rPr>
              <a:t>Environmental Protection</a:t>
            </a:r>
          </a:p>
          <a:p>
            <a:pPr marL="285750" lvl="0" indent="-285750">
              <a:buFont typeface="Arial" panose="020B0604020202020204" pitchFamily="34" charset="0"/>
              <a:buChar char="•"/>
              <a:defRPr/>
            </a:pPr>
            <a:r>
              <a:rPr lang="en-US" sz="2200" dirty="0">
                <a:solidFill>
                  <a:prstClr val="black"/>
                </a:solidFill>
              </a:rPr>
              <a:t>Human Resources</a:t>
            </a:r>
          </a:p>
          <a:p>
            <a:pPr marL="285750" lvl="0" indent="-285750">
              <a:buFont typeface="Arial" panose="020B0604020202020204" pitchFamily="34" charset="0"/>
              <a:buChar char="•"/>
              <a:defRPr/>
            </a:pPr>
            <a:r>
              <a:rPr lang="en-US" sz="2200" dirty="0">
                <a:solidFill>
                  <a:prstClr val="black"/>
                </a:solidFill>
              </a:rPr>
              <a:t>International Affairs</a:t>
            </a:r>
          </a:p>
          <a:p>
            <a:pPr marL="285750" lvl="0" indent="-285750">
              <a:buFont typeface="Arial" panose="020B0604020202020204" pitchFamily="34" charset="0"/>
              <a:buChar char="•"/>
              <a:defRPr/>
            </a:pPr>
            <a:r>
              <a:rPr lang="en-US" sz="2200" dirty="0">
                <a:solidFill>
                  <a:prstClr val="black"/>
                </a:solidFill>
              </a:rPr>
              <a:t>Legal Services</a:t>
            </a:r>
          </a:p>
          <a:p>
            <a:pPr marL="285750" lvl="0" indent="-285750">
              <a:buFont typeface="Arial" panose="020B0604020202020204" pitchFamily="34" charset="0"/>
              <a:buChar char="•"/>
              <a:defRPr/>
            </a:pPr>
            <a:r>
              <a:rPr lang="en-US" sz="2200" dirty="0">
                <a:solidFill>
                  <a:prstClr val="black"/>
                </a:solidFill>
              </a:rPr>
              <a:t>Meteorological Service of Canada</a:t>
            </a:r>
          </a:p>
          <a:p>
            <a:pPr marL="285750" lvl="0" indent="-285750">
              <a:buFont typeface="Arial" panose="020B0604020202020204" pitchFamily="34" charset="0"/>
              <a:buChar char="•"/>
              <a:defRPr/>
            </a:pPr>
            <a:r>
              <a:rPr lang="en-US" sz="2200" dirty="0">
                <a:solidFill>
                  <a:prstClr val="black"/>
                </a:solidFill>
              </a:rPr>
              <a:t>Public Affairs and Communications Branch</a:t>
            </a:r>
          </a:p>
          <a:p>
            <a:pPr marL="285750" lvl="0" indent="-285750">
              <a:buFont typeface="Arial" panose="020B0604020202020204" pitchFamily="34" charset="0"/>
              <a:buChar char="•"/>
              <a:defRPr/>
            </a:pPr>
            <a:r>
              <a:rPr lang="en-US" sz="2200" dirty="0">
                <a:solidFill>
                  <a:prstClr val="black"/>
                </a:solidFill>
              </a:rPr>
              <a:t>Science and Technology</a:t>
            </a:r>
          </a:p>
          <a:p>
            <a:pPr marL="285750" lvl="0" indent="-285750">
              <a:buFont typeface="Arial" panose="020B0604020202020204" pitchFamily="34" charset="0"/>
              <a:buChar char="•"/>
              <a:defRPr/>
            </a:pPr>
            <a:r>
              <a:rPr lang="en-US" sz="2200" dirty="0">
                <a:solidFill>
                  <a:prstClr val="black"/>
                </a:solidFill>
              </a:rPr>
              <a:t>Strategic Policy and Regional Directors General Offices</a:t>
            </a:r>
            <a:endParaRPr kumimoji="0" lang="en-CA" sz="22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15779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Networks &amp; </a:t>
            </a:r>
            <a:r>
              <a:rPr lang="fr-CA" b="1" dirty="0">
                <a:cs typeface="Calibri Light" panose="020F0302020204030204" pitchFamily="34" charset="0"/>
              </a:rPr>
              <a:t>Initiatives</a:t>
            </a:r>
            <a:r>
              <a:rPr lang="en-US" b="1" dirty="0" smtClean="0"/>
              <a:t/>
            </a:r>
            <a:br>
              <a:rPr lang="en-US" b="1" dirty="0" smtClean="0"/>
            </a:br>
            <a:r>
              <a:rPr lang="en-US" b="1" dirty="0" smtClean="0"/>
              <a:t> </a:t>
            </a:r>
            <a:endParaRPr lang="en-CA" b="1" dirty="0"/>
          </a:p>
        </p:txBody>
      </p:sp>
      <p:graphicFrame>
        <p:nvGraphicFramePr>
          <p:cNvPr id="5" name="Diagram 4"/>
          <p:cNvGraphicFramePr/>
          <p:nvPr>
            <p:extLst>
              <p:ext uri="{D42A27DB-BD31-4B8C-83A1-F6EECF244321}">
                <p14:modId xmlns:p14="http://schemas.microsoft.com/office/powerpoint/2010/main" val="4268026853"/>
              </p:ext>
            </p:extLst>
          </p:nvPr>
        </p:nvGraphicFramePr>
        <p:xfrm>
          <a:off x="1271464" y="1124744"/>
          <a:ext cx="9277703" cy="4982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85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cs typeface="Arial" panose="020B0604020202020204" pitchFamily="34" charset="0"/>
              </a:rPr>
              <a:t>Beyond 2020: </a:t>
            </a:r>
            <a:r>
              <a:rPr lang="en-US" b="1" dirty="0" smtClean="0">
                <a:cs typeface="Arial" panose="020B0604020202020204" pitchFamily="34" charset="0"/>
              </a:rPr>
              <a:t> The </a:t>
            </a:r>
            <a:r>
              <a:rPr lang="en-US" b="1" dirty="0">
                <a:cs typeface="Arial" panose="020B0604020202020204" pitchFamily="34" charset="0"/>
              </a:rPr>
              <a:t>Three Pillars</a:t>
            </a:r>
            <a:r>
              <a:rPr lang="en-CA" sz="3600" b="1" dirty="0">
                <a:cs typeface="Arial" panose="020B0604020202020204" pitchFamily="34" charset="0"/>
              </a:rPr>
              <a:t/>
            </a:r>
            <a:br>
              <a:rPr lang="en-CA" sz="3600" b="1" dirty="0">
                <a:cs typeface="Arial" panose="020B0604020202020204" pitchFamily="34" charset="0"/>
              </a:rPr>
            </a:br>
            <a:endParaRPr lang="en-CA" b="1" dirty="0"/>
          </a:p>
        </p:txBody>
      </p:sp>
      <p:sp>
        <p:nvSpPr>
          <p:cNvPr id="6" name="Subtitle 2"/>
          <p:cNvSpPr txBox="1">
            <a:spLocks/>
          </p:cNvSpPr>
          <p:nvPr/>
        </p:nvSpPr>
        <p:spPr>
          <a:xfrm>
            <a:off x="400472" y="5517232"/>
            <a:ext cx="11391056" cy="1023414"/>
          </a:xfrm>
          <a:prstGeom prst="rect">
            <a:avLst/>
          </a:prstGeom>
          <a:solidFill>
            <a:srgbClr val="006666"/>
          </a:solidFill>
          <a:ln>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000"/>
              </a:spcBef>
              <a:buNone/>
            </a:pPr>
            <a:r>
              <a:rPr lang="en-US" sz="1800" dirty="0" smtClean="0">
                <a:solidFill>
                  <a:prstClr val="white"/>
                </a:solidFill>
                <a:latin typeface="Arial" panose="020B0604020202020204" pitchFamily="34" charset="0"/>
                <a:cs typeface="Arial" panose="020B0604020202020204" pitchFamily="34" charset="0"/>
              </a:rPr>
              <a:t>Beyond2020 is an initiative that strives to work on mindsets and behaviors that build a more agile, better equipped and fundamentally more inclusive public service; to equip public servants with modern tools and structures, improve mental health and well-being, attract and retain top talent and be a diverse and inclusive workforce.  Beyond 2020 is led by the Public Service Renewal Secretariat at PCO. </a:t>
            </a:r>
            <a:endParaRPr lang="en-US" sz="1800" dirty="0">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696682" y="764704"/>
            <a:ext cx="9078429" cy="4569293"/>
          </a:xfrm>
          <a:prstGeom prst="rect">
            <a:avLst/>
          </a:prstGeom>
        </p:spPr>
      </p:pic>
    </p:spTree>
    <p:extLst>
      <p:ext uri="{BB962C8B-B14F-4D97-AF65-F5344CB8AC3E}">
        <p14:creationId xmlns:p14="http://schemas.microsoft.com/office/powerpoint/2010/main" val="324692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332657"/>
            <a:ext cx="9679211" cy="1037690"/>
          </a:xfrm>
        </p:spPr>
        <p:txBody>
          <a:bodyPr>
            <a:noAutofit/>
          </a:bodyPr>
          <a:lstStyle/>
          <a:p>
            <a:r>
              <a:rPr lang="en-CA" sz="2400" dirty="0">
                <a:latin typeface="Arial" panose="020B0604020202020204" pitchFamily="34" charset="0"/>
                <a:cs typeface="Arial" panose="020B0604020202020204" pitchFamily="34" charset="0"/>
              </a:rPr>
              <a:t>ECCC’s Beyond2020 Action Plan 2019-20 to 2021-22 </a:t>
            </a:r>
            <a:r>
              <a:rPr lang="en-CA" sz="3200" dirty="0">
                <a:latin typeface="Arial" panose="020B0604020202020204" pitchFamily="34" charset="0"/>
                <a:cs typeface="Arial" panose="020B0604020202020204" pitchFamily="34" charset="0"/>
              </a:rPr>
              <a:t/>
            </a:r>
            <a:br>
              <a:rPr lang="en-CA" sz="3200" dirty="0">
                <a:latin typeface="Arial" panose="020B0604020202020204" pitchFamily="34" charset="0"/>
                <a:cs typeface="Arial" panose="020B0604020202020204" pitchFamily="34" charset="0"/>
              </a:rPr>
            </a:br>
            <a:r>
              <a:rPr lang="en-CA" sz="1200" dirty="0">
                <a:solidFill>
                  <a:srgbClr val="006666"/>
                </a:solidFill>
                <a:latin typeface="Arial" panose="020B0604020202020204" pitchFamily="34" charset="0"/>
                <a:cs typeface="Arial" panose="020B0604020202020204" pitchFamily="34" charset="0"/>
              </a:rPr>
              <a:t>outlined 15 initiatives to build a more agile, inclusive and equipped workplace that fosters innovation and excellence</a:t>
            </a:r>
            <a:endParaRPr lang="en-CA" sz="1200" dirty="0">
              <a:solidFill>
                <a:srgbClr val="006666"/>
              </a:solidFill>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fld id="{2642EB6F-E6E0-43E0-BD68-5C4D045B8A91}" type="slidenum">
              <a:rPr lang="en-CA">
                <a:latin typeface="Arial" panose="020B0604020202020204" pitchFamily="34" charset="0"/>
                <a:cs typeface="Arial" panose="020B0604020202020204" pitchFamily="34" charset="0"/>
              </a:rPr>
              <a:t>13</a:t>
            </a:fld>
            <a:endParaRPr lang="en-CA"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4297891" y="7010862"/>
            <a:ext cx="450033" cy="45719"/>
          </a:xfrm>
        </p:spPr>
        <p:txBody>
          <a:bodyPr>
            <a:normAutofit fontScale="25000" lnSpcReduction="20000"/>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899694371"/>
              </p:ext>
            </p:extLst>
          </p:nvPr>
        </p:nvGraphicFramePr>
        <p:xfrm>
          <a:off x="1055440" y="1265196"/>
          <a:ext cx="9505056" cy="5091157"/>
        </p:xfrm>
        <a:graphic>
          <a:graphicData uri="http://schemas.openxmlformats.org/drawingml/2006/table">
            <a:tbl>
              <a:tblPr firstRow="1" firstCol="1" bandRow="1">
                <a:tableStyleId>{5C22544A-7EE6-4342-B048-85BDC9FD1C3A}</a:tableStyleId>
              </a:tblPr>
              <a:tblGrid>
                <a:gridCol w="3167674">
                  <a:extLst>
                    <a:ext uri="{9D8B030D-6E8A-4147-A177-3AD203B41FA5}">
                      <a16:colId xmlns:a16="http://schemas.microsoft.com/office/drawing/2014/main" val="2841858942"/>
                    </a:ext>
                  </a:extLst>
                </a:gridCol>
                <a:gridCol w="3168691">
                  <a:extLst>
                    <a:ext uri="{9D8B030D-6E8A-4147-A177-3AD203B41FA5}">
                      <a16:colId xmlns:a16="http://schemas.microsoft.com/office/drawing/2014/main" val="2333765189"/>
                    </a:ext>
                  </a:extLst>
                </a:gridCol>
                <a:gridCol w="3168691">
                  <a:extLst>
                    <a:ext uri="{9D8B030D-6E8A-4147-A177-3AD203B41FA5}">
                      <a16:colId xmlns:a16="http://schemas.microsoft.com/office/drawing/2014/main" val="778322348"/>
                    </a:ext>
                  </a:extLst>
                </a:gridCol>
              </a:tblGrid>
              <a:tr h="297100">
                <a:tc>
                  <a:txBody>
                    <a:bodyPr/>
                    <a:lstStyle/>
                    <a:p>
                      <a:pPr>
                        <a:lnSpc>
                          <a:spcPct val="107000"/>
                        </a:lnSpc>
                        <a:spcAft>
                          <a:spcPts val="0"/>
                        </a:spcAft>
                      </a:pPr>
                      <a:r>
                        <a:rPr lang="en-CA" sz="1800" dirty="0">
                          <a:effectLst/>
                          <a:latin typeface="Arial" panose="020B0604020202020204" pitchFamily="34" charset="0"/>
                          <a:cs typeface="Arial" panose="020B0604020202020204" pitchFamily="34" charset="0"/>
                        </a:rPr>
                        <a:t>AGILE</a:t>
                      </a:r>
                      <a:endParaRPr lang="en-C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4795C"/>
                    </a:solidFill>
                  </a:tcPr>
                </a:tc>
                <a:tc>
                  <a:txBody>
                    <a:bodyPr/>
                    <a:lstStyle/>
                    <a:p>
                      <a:pPr>
                        <a:lnSpc>
                          <a:spcPct val="107000"/>
                        </a:lnSpc>
                        <a:spcAft>
                          <a:spcPts val="0"/>
                        </a:spcAft>
                      </a:pPr>
                      <a:r>
                        <a:rPr lang="en-CA" sz="1800" dirty="0">
                          <a:effectLst/>
                          <a:latin typeface="Arial" panose="020B0604020202020204" pitchFamily="34" charset="0"/>
                          <a:cs typeface="Arial" panose="020B0604020202020204" pitchFamily="34" charset="0"/>
                        </a:rPr>
                        <a:t>INCLUSIVE</a:t>
                      </a:r>
                      <a:endParaRPr lang="en-C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800" dirty="0">
                          <a:effectLst/>
                          <a:latin typeface="Arial" panose="020B0604020202020204" pitchFamily="34" charset="0"/>
                          <a:cs typeface="Arial" panose="020B0604020202020204" pitchFamily="34" charset="0"/>
                        </a:rPr>
                        <a:t>EQUIPPED</a:t>
                      </a:r>
                      <a:endParaRPr lang="en-C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3241397000"/>
                  </a:ext>
                </a:extLst>
              </a:tr>
              <a:tr h="792375">
                <a:tc>
                  <a:txBody>
                    <a:bodyPr/>
                    <a:lstStyle/>
                    <a:p>
                      <a:pPr>
                        <a:lnSpc>
                          <a:spcPct val="107000"/>
                        </a:lnSpc>
                        <a:spcAft>
                          <a:spcPts val="0"/>
                        </a:spcAft>
                      </a:pPr>
                      <a:r>
                        <a:rPr lang="en-CA" sz="1600" b="0" dirty="0">
                          <a:effectLst/>
                          <a:latin typeface="Arial" panose="020B0604020202020204" pitchFamily="34" charset="0"/>
                          <a:cs typeface="Arial" panose="020B0604020202020204" pitchFamily="34" charset="0"/>
                        </a:rPr>
                        <a:t>Micro-Assignments</a:t>
                      </a:r>
                    </a:p>
                    <a:p>
                      <a:pPr>
                        <a:lnSpc>
                          <a:spcPct val="107000"/>
                        </a:lnSpc>
                        <a:spcAft>
                          <a:spcPts val="0"/>
                        </a:spcAft>
                      </a:pPr>
                      <a:r>
                        <a:rPr lang="en-CA" sz="1600" b="0" i="1" dirty="0">
                          <a:effectLst/>
                          <a:latin typeface="Arial" panose="020B0604020202020204" pitchFamily="34" charset="0"/>
                          <a:cs typeface="Arial" panose="020B0604020202020204" pitchFamily="34" charset="0"/>
                        </a:rPr>
                        <a:t>PACB</a:t>
                      </a:r>
                      <a:endParaRPr lang="en-CA" sz="1600" b="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4795C"/>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Mentorship Program</a:t>
                      </a:r>
                    </a:p>
                    <a:p>
                      <a:pPr>
                        <a:lnSpc>
                          <a:spcPct val="107000"/>
                        </a:lnSpc>
                        <a:spcAft>
                          <a:spcPts val="0"/>
                        </a:spcAft>
                      </a:pPr>
                      <a:r>
                        <a:rPr lang="en-CA" sz="1600" b="0" i="1" dirty="0">
                          <a:solidFill>
                            <a:schemeClr val="bg1"/>
                          </a:solidFill>
                          <a:effectLst/>
                          <a:latin typeface="Arial" panose="020B0604020202020204" pitchFamily="34" charset="0"/>
                          <a:cs typeface="Arial" panose="020B0604020202020204" pitchFamily="34" charset="0"/>
                        </a:rPr>
                        <a:t>PACB</a:t>
                      </a:r>
                      <a:endParaRPr lang="en-CA" sz="1600" b="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ECCC101 Department-wide Orientation</a:t>
                      </a:r>
                    </a:p>
                    <a:p>
                      <a:pPr>
                        <a:lnSpc>
                          <a:spcPct val="107000"/>
                        </a:lnSpc>
                        <a:spcAft>
                          <a:spcPts val="0"/>
                        </a:spcAft>
                      </a:pPr>
                      <a:r>
                        <a:rPr lang="en-CA" sz="1600" b="0" i="1" dirty="0">
                          <a:solidFill>
                            <a:schemeClr val="bg1"/>
                          </a:solidFill>
                          <a:effectLst/>
                          <a:latin typeface="Arial" panose="020B0604020202020204" pitchFamily="34" charset="0"/>
                          <a:cs typeface="Arial" panose="020B0604020202020204" pitchFamily="34" charset="0"/>
                        </a:rPr>
                        <a:t>PACB</a:t>
                      </a:r>
                      <a:endParaRPr lang="en-CA" sz="1600" b="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1807885117"/>
                  </a:ext>
                </a:extLst>
              </a:tr>
              <a:tr h="792375">
                <a:tc>
                  <a:txBody>
                    <a:bodyPr/>
                    <a:lstStyle/>
                    <a:p>
                      <a:pPr>
                        <a:lnSpc>
                          <a:spcPct val="107000"/>
                        </a:lnSpc>
                        <a:spcAft>
                          <a:spcPts val="0"/>
                        </a:spcAft>
                      </a:pPr>
                      <a:r>
                        <a:rPr lang="en-CA" sz="1600" b="0" dirty="0" err="1" smtClean="0">
                          <a:effectLst/>
                          <a:latin typeface="Arial" panose="020B0604020202020204" pitchFamily="34" charset="0"/>
                          <a:cs typeface="Arial" panose="020B0604020202020204" pitchFamily="34" charset="0"/>
                        </a:rPr>
                        <a:t>ECCCIntrapreneurs</a:t>
                      </a:r>
                      <a:endParaRPr lang="en-CA" sz="1600" b="0" dirty="0">
                        <a:effectLst/>
                        <a:latin typeface="Arial" panose="020B0604020202020204" pitchFamily="34" charset="0"/>
                        <a:cs typeface="Arial" panose="020B0604020202020204" pitchFamily="34" charset="0"/>
                      </a:endParaRPr>
                    </a:p>
                    <a:p>
                      <a:pPr>
                        <a:lnSpc>
                          <a:spcPct val="107000"/>
                        </a:lnSpc>
                        <a:spcAft>
                          <a:spcPts val="0"/>
                        </a:spcAft>
                      </a:pPr>
                      <a:r>
                        <a:rPr lang="en-CA" sz="1600" b="0" i="1" dirty="0">
                          <a:effectLst/>
                          <a:latin typeface="Arial" panose="020B0604020202020204" pitchFamily="34" charset="0"/>
                          <a:cs typeface="Arial" panose="020B0604020202020204" pitchFamily="34" charset="0"/>
                        </a:rPr>
                        <a:t>PACB</a:t>
                      </a:r>
                      <a:endParaRPr lang="en-CA" sz="1600" b="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4795C"/>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Indigenous Recruitment and Retention Strategy</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HRB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A Digital Plan for ECCC</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CSFB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2420833368"/>
                  </a:ext>
                </a:extLst>
              </a:tr>
              <a:tr h="831995">
                <a:tc>
                  <a:txBody>
                    <a:bodyPr/>
                    <a:lstStyle/>
                    <a:p>
                      <a:pPr>
                        <a:lnSpc>
                          <a:spcPct val="107000"/>
                        </a:lnSpc>
                        <a:spcAft>
                          <a:spcPts val="0"/>
                        </a:spcAft>
                      </a:pPr>
                      <a:r>
                        <a:rPr lang="en-CA" sz="1600" b="0" dirty="0">
                          <a:effectLst/>
                          <a:latin typeface="Arial" panose="020B0604020202020204" pitchFamily="34" charset="0"/>
                          <a:cs typeface="Arial" panose="020B0604020202020204" pitchFamily="34" charset="0"/>
                        </a:rPr>
                        <a:t>Experimentation in Grants and Contributions</a:t>
                      </a:r>
                    </a:p>
                    <a:p>
                      <a:pPr>
                        <a:lnSpc>
                          <a:spcPct val="107000"/>
                        </a:lnSpc>
                        <a:spcAft>
                          <a:spcPts val="0"/>
                        </a:spcAft>
                      </a:pPr>
                      <a:r>
                        <a:rPr lang="en-CA" sz="1600" b="0" i="1" dirty="0">
                          <a:effectLst/>
                          <a:latin typeface="Arial" panose="020B0604020202020204" pitchFamily="34" charset="0"/>
                          <a:cs typeface="Arial" panose="020B0604020202020204" pitchFamily="34" charset="0"/>
                        </a:rPr>
                        <a:t>CSFB (with PACB)</a:t>
                      </a:r>
                      <a:endParaRPr lang="en-CA" sz="1600" b="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4795C"/>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Accessibility Strategy</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HRB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Data and Analytics Strategy</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SPB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72127898"/>
                  </a:ext>
                </a:extLst>
              </a:tr>
              <a:tr h="1056688">
                <a:tc rowSpan="3">
                  <a:txBody>
                    <a:bodyPr/>
                    <a:lstStyle/>
                    <a:p>
                      <a:endParaRPr lang="en-CA" sz="1600" dirty="0">
                        <a:latin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Diversity, Inclusion and Employment Equity Action Plan</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HRB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Flexible Work Arrangements, Training and Teleworking</a:t>
                      </a:r>
                    </a:p>
                    <a:p>
                      <a:pPr>
                        <a:lnSpc>
                          <a:spcPct val="107000"/>
                        </a:lnSpc>
                        <a:spcAft>
                          <a:spcPts val="0"/>
                        </a:spcAft>
                      </a:pPr>
                      <a:r>
                        <a:rPr lang="en-CA" sz="1600" i="1" dirty="0" smtClean="0">
                          <a:solidFill>
                            <a:schemeClr val="bg1"/>
                          </a:solidFill>
                          <a:effectLst/>
                          <a:latin typeface="Arial" panose="020B0604020202020204" pitchFamily="34" charset="0"/>
                          <a:ea typeface="+mn-ea"/>
                          <a:cs typeface="Arial" panose="020B0604020202020204" pitchFamily="34" charset="0"/>
                        </a:rPr>
                        <a:t>HRB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3879032069"/>
                  </a:ext>
                </a:extLst>
              </a:tr>
              <a:tr h="792375">
                <a:tc vMerge="1">
                  <a:txBody>
                    <a:bodyPr/>
                    <a:lstStyle/>
                    <a:p>
                      <a:endParaRPr lang="en-CA"/>
                    </a:p>
                  </a:txBody>
                  <a:tcPr marL="68580" marR="68580" marT="0" marB="0"/>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Mental Health Strategy</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HRB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D91170"/>
                    </a:solidFill>
                  </a:tcPr>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Greening Government Operations</a:t>
                      </a:r>
                    </a:p>
                    <a:p>
                      <a:pPr>
                        <a:lnSpc>
                          <a:spcPct val="107000"/>
                        </a:lnSpc>
                        <a:spcAft>
                          <a:spcPts val="0"/>
                        </a:spcAft>
                      </a:pPr>
                      <a:r>
                        <a:rPr lang="en-CA" sz="1600" i="1" dirty="0">
                          <a:solidFill>
                            <a:schemeClr val="bg1"/>
                          </a:solidFill>
                          <a:effectLst/>
                          <a:latin typeface="Arial" panose="020B0604020202020204" pitchFamily="34" charset="0"/>
                          <a:cs typeface="Arial" panose="020B0604020202020204" pitchFamily="34" charset="0"/>
                        </a:rPr>
                        <a:t>CSFB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3962221944"/>
                  </a:ext>
                </a:extLst>
              </a:tr>
              <a:tr h="528249">
                <a:tc vMerge="1">
                  <a:txBody>
                    <a:bodyPr/>
                    <a:lstStyle/>
                    <a:p>
                      <a:endParaRPr lang="en-CA" dirty="0"/>
                    </a:p>
                  </a:txBody>
                  <a:tcPr marL="68580" marR="68580" marT="0" marB="0"/>
                </a:tc>
                <a:tc>
                  <a:txBody>
                    <a:bodyPr/>
                    <a:lstStyle/>
                    <a:p>
                      <a:pPr>
                        <a:lnSpc>
                          <a:spcPct val="107000"/>
                        </a:lnSpc>
                        <a:spcAft>
                          <a:spcPts val="0"/>
                        </a:spcAft>
                      </a:pPr>
                      <a:r>
                        <a:rPr lang="en-CA" sz="1600" dirty="0">
                          <a:effectLst/>
                          <a:latin typeface="Arial" panose="020B0604020202020204" pitchFamily="34" charset="0"/>
                          <a:cs typeface="Arial" panose="020B0604020202020204" pitchFamily="34" charset="0"/>
                        </a:rPr>
                        <a:t> </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1600" b="0" dirty="0">
                          <a:solidFill>
                            <a:schemeClr val="bg1"/>
                          </a:solidFill>
                          <a:effectLst/>
                          <a:latin typeface="Arial" panose="020B0604020202020204" pitchFamily="34" charset="0"/>
                          <a:cs typeface="Arial" panose="020B0604020202020204" pitchFamily="34" charset="0"/>
                        </a:rPr>
                        <a:t>Laboratories Canada</a:t>
                      </a:r>
                    </a:p>
                    <a:p>
                      <a:pPr>
                        <a:lnSpc>
                          <a:spcPct val="107000"/>
                        </a:lnSpc>
                        <a:spcAft>
                          <a:spcPts val="0"/>
                        </a:spcAft>
                      </a:pPr>
                      <a:r>
                        <a:rPr lang="en-CA" sz="1600" dirty="0">
                          <a:solidFill>
                            <a:schemeClr val="bg1"/>
                          </a:solidFill>
                          <a:effectLst/>
                          <a:latin typeface="Arial" panose="020B0604020202020204" pitchFamily="34" charset="0"/>
                          <a:cs typeface="Arial" panose="020B0604020202020204" pitchFamily="34" charset="0"/>
                        </a:rPr>
                        <a:t>S</a:t>
                      </a:r>
                      <a:r>
                        <a:rPr lang="en-CA" sz="1600" i="1" dirty="0">
                          <a:solidFill>
                            <a:schemeClr val="bg1"/>
                          </a:solidFill>
                          <a:effectLst/>
                          <a:latin typeface="Arial" panose="020B0604020202020204" pitchFamily="34" charset="0"/>
                          <a:cs typeface="Arial" panose="020B0604020202020204" pitchFamily="34" charset="0"/>
                        </a:rPr>
                        <a:t>TB</a:t>
                      </a:r>
                      <a:endParaRPr lang="en-CA"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B738E4"/>
                    </a:solidFill>
                  </a:tcPr>
                </a:tc>
                <a:extLst>
                  <a:ext uri="{0D108BD9-81ED-4DB2-BD59-A6C34878D82A}">
                    <a16:rowId xmlns:a16="http://schemas.microsoft.com/office/drawing/2014/main" val="2284078639"/>
                  </a:ext>
                </a:extLst>
              </a:tr>
            </a:tbl>
          </a:graphicData>
        </a:graphic>
      </p:graphicFrame>
    </p:spTree>
    <p:extLst>
      <p:ext uri="{BB962C8B-B14F-4D97-AF65-F5344CB8AC3E}">
        <p14:creationId xmlns:p14="http://schemas.microsoft.com/office/powerpoint/2010/main" val="427191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96250"/>
            <a:ext cx="11222881" cy="1013800"/>
          </a:xfrm>
        </p:spPr>
        <p:txBody>
          <a:bodyPr>
            <a:normAutofit/>
          </a:bodyPr>
          <a:lstStyle/>
          <a:p>
            <a:pPr algn="l"/>
            <a:r>
              <a:rPr lang="en-US" sz="2500" b="1" dirty="0" smtClean="0">
                <a:cs typeface="Arial" panose="020B0604020202020204" pitchFamily="34" charset="0"/>
              </a:rPr>
              <a:t>Innovation and Youth Engagement Division (IYED)</a:t>
            </a:r>
            <a:br>
              <a:rPr lang="en-US" sz="2500" b="1" dirty="0" smtClean="0">
                <a:cs typeface="Arial" panose="020B0604020202020204" pitchFamily="34" charset="0"/>
              </a:rPr>
            </a:br>
            <a:endParaRPr lang="en-CA" sz="2500" dirty="0"/>
          </a:p>
        </p:txBody>
      </p:sp>
      <p:graphicFrame>
        <p:nvGraphicFramePr>
          <p:cNvPr id="3" name="Diagram 2"/>
          <p:cNvGraphicFramePr/>
          <p:nvPr>
            <p:extLst>
              <p:ext uri="{D42A27DB-BD31-4B8C-83A1-F6EECF244321}">
                <p14:modId xmlns:p14="http://schemas.microsoft.com/office/powerpoint/2010/main" val="635812029"/>
              </p:ext>
            </p:extLst>
          </p:nvPr>
        </p:nvGraphicFramePr>
        <p:xfrm>
          <a:off x="606027" y="1618248"/>
          <a:ext cx="109874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639635" y="758155"/>
            <a:ext cx="7928973" cy="778210"/>
            <a:chOff x="3033608" y="92612"/>
            <a:chExt cx="7928973" cy="776160"/>
          </a:xfrm>
        </p:grpSpPr>
        <p:sp>
          <p:nvSpPr>
            <p:cNvPr id="8" name="Round Same Side Corner Rectangle 7"/>
            <p:cNvSpPr/>
            <p:nvPr/>
          </p:nvSpPr>
          <p:spPr>
            <a:xfrm rot="5400000">
              <a:off x="6644245" y="-3485083"/>
              <a:ext cx="740641" cy="7896031"/>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txBox="1"/>
            <p:nvPr/>
          </p:nvSpPr>
          <p:spPr>
            <a:xfrm>
              <a:off x="3033608" y="200441"/>
              <a:ext cx="7859876" cy="668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p:txBody>
        </p:sp>
      </p:grpSp>
      <p:grpSp>
        <p:nvGrpSpPr>
          <p:cNvPr id="5" name="Group 4"/>
          <p:cNvGrpSpPr/>
          <p:nvPr/>
        </p:nvGrpSpPr>
        <p:grpSpPr>
          <a:xfrm>
            <a:off x="630861" y="711880"/>
            <a:ext cx="3041716" cy="835145"/>
            <a:chOff x="0" y="0"/>
            <a:chExt cx="3041716" cy="925802"/>
          </a:xfrm>
        </p:grpSpPr>
        <p:sp>
          <p:nvSpPr>
            <p:cNvPr id="6" name="Rounded Rectangle 5"/>
            <p:cNvSpPr/>
            <p:nvPr/>
          </p:nvSpPr>
          <p:spPr>
            <a:xfrm>
              <a:off x="0" y="0"/>
              <a:ext cx="3041716" cy="925802"/>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ounded Rectangle 6"/>
            <p:cNvSpPr txBox="1"/>
            <p:nvPr/>
          </p:nvSpPr>
          <p:spPr>
            <a:xfrm>
              <a:off x="45194" y="45194"/>
              <a:ext cx="2951328" cy="835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2100" kern="1200" dirty="0" smtClean="0"/>
                <a:t>Beyond 2020 &amp; Innovation</a:t>
              </a:r>
              <a:endParaRPr lang="en-US" sz="2100" kern="1200" dirty="0"/>
            </a:p>
          </p:txBody>
        </p:sp>
      </p:grpSp>
      <p:sp>
        <p:nvSpPr>
          <p:cNvPr id="10" name="Rectangle 9"/>
          <p:cNvSpPr/>
          <p:nvPr/>
        </p:nvSpPr>
        <p:spPr>
          <a:xfrm>
            <a:off x="3143672" y="780576"/>
            <a:ext cx="8244766" cy="646331"/>
          </a:xfrm>
          <a:prstGeom prst="rect">
            <a:avLst/>
          </a:prstGeom>
        </p:spPr>
        <p:txBody>
          <a:bodyPr wrap="square">
            <a:spAutoFit/>
          </a:bodyPr>
          <a:lstStyle/>
          <a:p>
            <a:pPr marL="806450" lvl="1" indent="-182563">
              <a:buFont typeface="Arial" panose="020B0604020202020204" pitchFamily="34" charset="0"/>
              <a:buChar char="•"/>
            </a:pPr>
            <a:r>
              <a:rPr lang="en-CA" altLang="en-US" sz="1200" dirty="0" smtClean="0"/>
              <a:t>IYED coordinates across ECCC to develop our Beyond2020 Action Plan; builds </a:t>
            </a:r>
            <a:r>
              <a:rPr lang="en-CA" altLang="en-US" sz="1200" dirty="0"/>
              <a:t>capacity and </a:t>
            </a:r>
            <a:r>
              <a:rPr lang="en-CA" altLang="en-US" sz="1200" dirty="0" smtClean="0"/>
              <a:t>provides </a:t>
            </a:r>
            <a:r>
              <a:rPr lang="en-CA" altLang="en-US" sz="1200" dirty="0"/>
              <a:t>expertise in areas such as behavioural insights and user-centred </a:t>
            </a:r>
            <a:r>
              <a:rPr lang="en-CA" altLang="en-US" sz="1200" dirty="0" smtClean="0"/>
              <a:t>design; and supports </a:t>
            </a:r>
            <a:r>
              <a:rPr lang="en-CA" altLang="en-US" sz="1200" dirty="0"/>
              <a:t>innovation through prize-based challenges, experimentation and </a:t>
            </a:r>
            <a:r>
              <a:rPr lang="en-CA" altLang="en-US" sz="1200" dirty="0" smtClean="0"/>
              <a:t>events/learning </a:t>
            </a:r>
            <a:r>
              <a:rPr lang="en-CA" altLang="en-US" sz="1200" dirty="0"/>
              <a:t>opportunities.</a:t>
            </a:r>
          </a:p>
        </p:txBody>
      </p:sp>
    </p:spTree>
    <p:extLst>
      <p:ext uri="{BB962C8B-B14F-4D97-AF65-F5344CB8AC3E}">
        <p14:creationId xmlns:p14="http://schemas.microsoft.com/office/powerpoint/2010/main" val="286704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Draft 2022 to 2026 FSDS</a:t>
            </a:r>
          </a:p>
        </p:txBody>
      </p:sp>
      <p:sp>
        <p:nvSpPr>
          <p:cNvPr id="3" name="Content Placeholder 2"/>
          <p:cNvSpPr>
            <a:spLocks noGrp="1"/>
          </p:cNvSpPr>
          <p:nvPr>
            <p:ph idx="1"/>
          </p:nvPr>
        </p:nvSpPr>
        <p:spPr>
          <a:xfrm>
            <a:off x="1979732" y="1196752"/>
            <a:ext cx="8229600" cy="5184576"/>
          </a:xfrm>
        </p:spPr>
        <p:txBody>
          <a:bodyPr>
            <a:normAutofit/>
          </a:bodyPr>
          <a:lstStyle/>
          <a:p>
            <a:pPr>
              <a:spcBef>
                <a:spcPct val="0"/>
              </a:spcBef>
              <a:spcAft>
                <a:spcPts val="1200"/>
              </a:spcAft>
              <a:defRPr/>
            </a:pPr>
            <a:r>
              <a:rPr lang="en-US" altLang="en-US" sz="2000" dirty="0"/>
              <a:t>First under a strengthened </a:t>
            </a:r>
            <a:r>
              <a:rPr lang="en-US" altLang="en-US" sz="2000" i="1" dirty="0"/>
              <a:t>Federal Sustainable Development Act</a:t>
            </a:r>
          </a:p>
          <a:p>
            <a:pPr>
              <a:spcBef>
                <a:spcPct val="0"/>
              </a:spcBef>
              <a:spcAft>
                <a:spcPts val="1200"/>
              </a:spcAft>
              <a:defRPr/>
            </a:pPr>
            <a:r>
              <a:rPr lang="en-US" altLang="en-US" sz="2000" dirty="0"/>
              <a:t>Supports the 17 SDGs, with a focus on environmental dimensions</a:t>
            </a:r>
          </a:p>
          <a:p>
            <a:pPr lvl="1">
              <a:spcBef>
                <a:spcPct val="0"/>
              </a:spcBef>
              <a:spcAft>
                <a:spcPts val="1200"/>
              </a:spcAft>
              <a:defRPr/>
            </a:pPr>
            <a:r>
              <a:rPr lang="en-US" altLang="en-US" sz="1600" dirty="0"/>
              <a:t>Complements the 2030 Agenda National Strategy and Federal Implementation Plan</a:t>
            </a:r>
          </a:p>
          <a:p>
            <a:pPr lvl="1">
              <a:spcBef>
                <a:spcPct val="0"/>
              </a:spcBef>
              <a:spcAft>
                <a:spcPts val="1200"/>
              </a:spcAft>
              <a:defRPr/>
            </a:pPr>
            <a:r>
              <a:rPr lang="en-US" sz="1600" dirty="0"/>
              <a:t>Brings together in one place major GOC </a:t>
            </a:r>
            <a:r>
              <a:rPr lang="en-US" altLang="en-US" sz="1600" dirty="0"/>
              <a:t>environmental and sustainable development initiatives such as net zero, adaptation and greening government</a:t>
            </a:r>
          </a:p>
          <a:p>
            <a:pPr>
              <a:spcBef>
                <a:spcPct val="0"/>
              </a:spcBef>
              <a:spcAft>
                <a:spcPts val="1200"/>
              </a:spcAft>
              <a:defRPr/>
            </a:pPr>
            <a:r>
              <a:rPr lang="en-US" sz="2000" dirty="0"/>
              <a:t>Incorporates lessons learned from four previous strategies</a:t>
            </a:r>
          </a:p>
          <a:p>
            <a:pPr>
              <a:spcBef>
                <a:spcPct val="0"/>
              </a:spcBef>
              <a:spcAft>
                <a:spcPts val="1200"/>
              </a:spcAft>
              <a:defRPr/>
            </a:pPr>
            <a:endParaRPr lang="en-US" altLang="en-US" sz="2000"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7034" y="3933056"/>
            <a:ext cx="461499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3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Consultations approach</a:t>
            </a:r>
            <a:endParaRPr lang="en-US" dirty="0"/>
          </a:p>
        </p:txBody>
      </p:sp>
      <p:sp>
        <p:nvSpPr>
          <p:cNvPr id="5" name="Rectangle 4"/>
          <p:cNvSpPr/>
          <p:nvPr/>
        </p:nvSpPr>
        <p:spPr>
          <a:xfrm>
            <a:off x="7442324" y="1791123"/>
            <a:ext cx="3240360" cy="3877985"/>
          </a:xfrm>
          <a:prstGeom prst="rect">
            <a:avLst/>
          </a:prstGeom>
        </p:spPr>
        <p:txBody>
          <a:bodyPr wrap="square">
            <a:spAutoFit/>
          </a:bodyPr>
          <a:lstStyle/>
          <a:p>
            <a:pPr marL="285750" indent="-285750">
              <a:buFont typeface="Arial" panose="020B0604020202020204" pitchFamily="34" charset="0"/>
              <a:buChar char="•"/>
            </a:pPr>
            <a:r>
              <a:rPr lang="en-CA" sz="2400" dirty="0"/>
              <a:t>Social Media</a:t>
            </a:r>
          </a:p>
          <a:p>
            <a:pPr marL="285750" indent="-285750">
              <a:buFont typeface="Arial" panose="020B0604020202020204" pitchFamily="34" charset="0"/>
              <a:buChar char="•"/>
            </a:pPr>
            <a:r>
              <a:rPr lang="en-CA" sz="2400" dirty="0"/>
              <a:t>Photo contest</a:t>
            </a:r>
          </a:p>
          <a:p>
            <a:pPr marL="285750" indent="-285750">
              <a:buFont typeface="Arial" panose="020B0604020202020204" pitchFamily="34" charset="0"/>
              <a:buChar char="•"/>
            </a:pPr>
            <a:r>
              <a:rPr lang="en-CA" sz="2400" dirty="0"/>
              <a:t>Webinars</a:t>
            </a:r>
          </a:p>
          <a:p>
            <a:pPr marL="285750" indent="-285750">
              <a:buFont typeface="Arial" panose="020B0604020202020204" pitchFamily="34" charset="0"/>
              <a:buChar char="•"/>
            </a:pPr>
            <a:r>
              <a:rPr lang="en-CA" sz="2400" dirty="0"/>
              <a:t>Targeted outreach </a:t>
            </a:r>
          </a:p>
          <a:p>
            <a:pPr marL="742950" lvl="1" indent="-285750">
              <a:buFont typeface="Arial" panose="020B0604020202020204" pitchFamily="34" charset="0"/>
              <a:buChar char="•"/>
            </a:pPr>
            <a:r>
              <a:rPr lang="en-CA" sz="2400" dirty="0"/>
              <a:t>Indigenous organisations</a:t>
            </a:r>
          </a:p>
          <a:p>
            <a:pPr marL="742950" lvl="1" indent="-285750">
              <a:buFont typeface="Arial" panose="020B0604020202020204" pitchFamily="34" charset="0"/>
              <a:buChar char="•"/>
            </a:pPr>
            <a:r>
              <a:rPr lang="en-CA" sz="2400" dirty="0"/>
              <a:t>Youth </a:t>
            </a:r>
          </a:p>
          <a:p>
            <a:pPr marL="285750" indent="-285750">
              <a:buFont typeface="Arial" panose="020B0604020202020204" pitchFamily="34" charset="0"/>
              <a:buChar char="•"/>
            </a:pPr>
            <a:r>
              <a:rPr lang="en-CA" sz="2400" dirty="0"/>
              <a:t>PlaceSpeak</a:t>
            </a:r>
          </a:p>
          <a:p>
            <a:pPr marL="285750" indent="-285750">
              <a:buFont typeface="Arial" panose="020B0604020202020204" pitchFamily="34" charset="0"/>
              <a:buChar char="•"/>
            </a:pPr>
            <a:r>
              <a:rPr lang="en-CA" sz="2400" dirty="0"/>
              <a:t>E-strategy</a:t>
            </a:r>
          </a:p>
          <a:p>
            <a:r>
              <a:rPr lang="en-CA" sz="3000" dirty="0"/>
              <a:t> </a:t>
            </a:r>
          </a:p>
        </p:txBody>
      </p:sp>
      <p:graphicFrame>
        <p:nvGraphicFramePr>
          <p:cNvPr id="13" name="Diagram 12"/>
          <p:cNvGraphicFramePr>
            <a:graphicFrameLocks/>
          </p:cNvGraphicFramePr>
          <p:nvPr>
            <p:extLst>
              <p:ext uri="{D42A27DB-BD31-4B8C-83A1-F6EECF244321}">
                <p14:modId xmlns:p14="http://schemas.microsoft.com/office/powerpoint/2010/main" val="3567238067"/>
              </p:ext>
            </p:extLst>
          </p:nvPr>
        </p:nvGraphicFramePr>
        <p:xfrm>
          <a:off x="9552384" y="3284984"/>
          <a:ext cx="2855640" cy="319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933" y="1782521"/>
            <a:ext cx="6663195" cy="3672408"/>
          </a:xfrm>
          <a:prstGeom prst="rect">
            <a:avLst/>
          </a:prstGeom>
        </p:spPr>
      </p:pic>
    </p:spTree>
    <p:extLst>
      <p:ext uri="{BB962C8B-B14F-4D97-AF65-F5344CB8AC3E}">
        <p14:creationId xmlns:p14="http://schemas.microsoft.com/office/powerpoint/2010/main" val="2567327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consultation results</a:t>
            </a:r>
            <a:endParaRPr lang="en-CA" dirty="0"/>
          </a:p>
        </p:txBody>
      </p:sp>
      <p:sp>
        <p:nvSpPr>
          <p:cNvPr id="3" name="Content Placeholder 2"/>
          <p:cNvSpPr>
            <a:spLocks noGrp="1"/>
          </p:cNvSpPr>
          <p:nvPr>
            <p:ph idx="1"/>
          </p:nvPr>
        </p:nvSpPr>
        <p:spPr/>
        <p:txBody>
          <a:bodyPr>
            <a:normAutofit/>
          </a:bodyPr>
          <a:lstStyle/>
          <a:p>
            <a:r>
              <a:rPr lang="en-US" dirty="0"/>
              <a:t>What we </a:t>
            </a:r>
            <a:r>
              <a:rPr lang="en-US" dirty="0" smtClean="0"/>
              <a:t>heard during the consultations:</a:t>
            </a:r>
            <a:endParaRPr lang="en-US" dirty="0"/>
          </a:p>
          <a:p>
            <a:pPr lvl="1"/>
            <a:r>
              <a:rPr lang="en-US" dirty="0"/>
              <a:t>Engaging more young people in </a:t>
            </a:r>
            <a:r>
              <a:rPr lang="en-US" dirty="0" smtClean="0"/>
              <a:t>consultations and decision-making</a:t>
            </a:r>
            <a:endParaRPr lang="en-US" dirty="0"/>
          </a:p>
          <a:p>
            <a:pPr lvl="1"/>
            <a:r>
              <a:rPr lang="en-US" dirty="0" smtClean="0"/>
              <a:t>A clearer definition of equity</a:t>
            </a:r>
          </a:p>
          <a:p>
            <a:pPr lvl="1"/>
            <a:r>
              <a:rPr lang="en-US" dirty="0" smtClean="0"/>
              <a:t>Setting </a:t>
            </a:r>
            <a:r>
              <a:rPr lang="en-US" dirty="0"/>
              <a:t>longer-term </a:t>
            </a:r>
            <a:r>
              <a:rPr lang="en-US" dirty="0" smtClean="0"/>
              <a:t>targets</a:t>
            </a:r>
          </a:p>
          <a:p>
            <a:pPr lvl="1"/>
            <a:r>
              <a:rPr lang="en-US" dirty="0" smtClean="0">
                <a:solidFill>
                  <a:prstClr val="black"/>
                </a:solidFill>
              </a:rPr>
              <a:t>Recognition </a:t>
            </a:r>
            <a:r>
              <a:rPr lang="en-US" dirty="0">
                <a:solidFill>
                  <a:prstClr val="black"/>
                </a:solidFill>
              </a:rPr>
              <a:t>of </a:t>
            </a:r>
            <a:r>
              <a:rPr lang="en-US" dirty="0" smtClean="0">
                <a:solidFill>
                  <a:prstClr val="black"/>
                </a:solidFill>
              </a:rPr>
              <a:t>Indigenous </a:t>
            </a:r>
            <a:r>
              <a:rPr lang="en-US" dirty="0">
                <a:solidFill>
                  <a:prstClr val="black"/>
                </a:solidFill>
              </a:rPr>
              <a:t>self-governance and </a:t>
            </a:r>
            <a:r>
              <a:rPr lang="en-US" dirty="0"/>
              <a:t>support for Indigenous ownership and leadership</a:t>
            </a:r>
          </a:p>
          <a:p>
            <a:pPr lvl="1"/>
            <a:r>
              <a:rPr lang="en-US" dirty="0"/>
              <a:t>Consider history and culture as a way to integrate Indigenous perspectives </a:t>
            </a:r>
            <a:endParaRPr lang="en-US" dirty="0">
              <a:solidFill>
                <a:prstClr val="black"/>
              </a:solidFill>
            </a:endParaRPr>
          </a:p>
          <a:p>
            <a:pPr lvl="1"/>
            <a:endParaRPr lang="en-CA" dirty="0"/>
          </a:p>
          <a:p>
            <a:endParaRPr lang="en-CA" dirty="0"/>
          </a:p>
        </p:txBody>
      </p:sp>
    </p:spTree>
    <p:extLst>
      <p:ext uri="{BB962C8B-B14F-4D97-AF65-F5344CB8AC3E}">
        <p14:creationId xmlns:p14="http://schemas.microsoft.com/office/powerpoint/2010/main" val="24572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8888" y="745775"/>
            <a:ext cx="5237018" cy="5735782"/>
          </a:xfrm>
          <a:prstGeom prst="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6500553" y="1436559"/>
            <a:ext cx="4705005" cy="38779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black"/>
                </a:solidFill>
                <a:effectLst/>
                <a:uLnTx/>
                <a:uFillTx/>
                <a:latin typeface="Arial"/>
                <a:ea typeface="+mn-ea"/>
                <a:cs typeface="+mn-cs"/>
              </a:rPr>
              <a:t>Thank</a:t>
            </a:r>
            <a:r>
              <a:rPr kumimoji="0" lang="fr-FR" sz="2400" b="1" i="0" u="none" strike="noStrike" kern="1200" cap="none" spc="0" normalizeH="0" baseline="0" noProof="0" dirty="0">
                <a:ln>
                  <a:noFill/>
                </a:ln>
                <a:solidFill>
                  <a:prstClr val="black"/>
                </a:solidFill>
                <a:effectLst/>
                <a:uLnTx/>
                <a:uFillTx/>
                <a:latin typeface="Arial"/>
                <a:ea typeface="+mn-ea"/>
                <a:cs typeface="+mn-cs"/>
              </a:rPr>
              <a:t> </a:t>
            </a:r>
            <a:r>
              <a:rPr kumimoji="0" lang="fr-FR" sz="2400" b="1" i="0" u="none" strike="noStrike" kern="1200" cap="none" spc="0" normalizeH="0" baseline="0" noProof="0" dirty="0" err="1">
                <a:ln>
                  <a:noFill/>
                </a:ln>
                <a:solidFill>
                  <a:prstClr val="black"/>
                </a:solidFill>
                <a:effectLst/>
                <a:uLnTx/>
                <a:uFillTx/>
                <a:latin typeface="Arial"/>
                <a:ea typeface="+mn-ea"/>
                <a:cs typeface="+mn-cs"/>
              </a:rPr>
              <a:t>you</a:t>
            </a:r>
            <a:r>
              <a:rPr kumimoji="0" lang="fr-FR" sz="2400" b="1" i="0" u="none" strike="noStrike" kern="1200" cap="none" spc="0" normalizeH="0" baseline="0" noProof="0" dirty="0">
                <a:ln>
                  <a:noFill/>
                </a:ln>
                <a:solidFill>
                  <a:prstClr val="black"/>
                </a:solidFill>
                <a:effectLst/>
                <a:uLnTx/>
                <a:uFillTx/>
                <a:latin typeface="Arial"/>
                <a:ea typeface="+mn-ea"/>
                <a:cs typeface="+mn-cs"/>
              </a:rPr>
              <a:t> for </a:t>
            </a:r>
            <a:r>
              <a:rPr kumimoji="0" lang="fr-FR" sz="2400" b="1" i="0" u="none" strike="noStrike" kern="1200" cap="none" spc="0" normalizeH="0" baseline="0" noProof="0" dirty="0" err="1">
                <a:ln>
                  <a:noFill/>
                </a:ln>
                <a:solidFill>
                  <a:prstClr val="black"/>
                </a:solidFill>
                <a:effectLst/>
                <a:uLnTx/>
                <a:uFillTx/>
                <a:latin typeface="Arial"/>
                <a:ea typeface="+mn-ea"/>
                <a:cs typeface="+mn-cs"/>
              </a:rPr>
              <a:t>taking</a:t>
            </a:r>
            <a:r>
              <a:rPr kumimoji="0" lang="fr-FR" sz="2400" b="1" i="0" u="none" strike="noStrike" kern="1200" cap="none" spc="0" normalizeH="0" baseline="0" noProof="0" dirty="0">
                <a:ln>
                  <a:noFill/>
                </a:ln>
                <a:solidFill>
                  <a:prstClr val="black"/>
                </a:solidFill>
                <a:effectLst/>
                <a:uLnTx/>
                <a:uFillTx/>
                <a:latin typeface="Arial"/>
                <a:ea typeface="+mn-ea"/>
                <a:cs typeface="+mn-cs"/>
              </a:rPr>
              <a:t> the time to </a:t>
            </a:r>
            <a:r>
              <a:rPr kumimoji="0" lang="fr-FR" sz="2400" b="1" i="0" u="none" strike="noStrike" kern="1200" cap="none" spc="0" normalizeH="0" baseline="0" noProof="0" dirty="0" err="1">
                <a:ln>
                  <a:noFill/>
                </a:ln>
                <a:solidFill>
                  <a:prstClr val="black"/>
                </a:solidFill>
                <a:effectLst/>
                <a:uLnTx/>
                <a:uFillTx/>
                <a:latin typeface="Arial"/>
                <a:ea typeface="+mn-ea"/>
                <a:cs typeface="+mn-cs"/>
              </a:rPr>
              <a:t>join</a:t>
            </a:r>
            <a:r>
              <a:rPr kumimoji="0" lang="fr-FR" sz="2400" b="1" i="0" u="none" strike="noStrike" kern="1200" cap="none" spc="0" normalizeH="0" baseline="0" noProof="0" dirty="0">
                <a:ln>
                  <a:noFill/>
                </a:ln>
                <a:solidFill>
                  <a:prstClr val="black"/>
                </a:solidFill>
                <a:effectLst/>
                <a:uLnTx/>
                <a:uFillTx/>
                <a:latin typeface="Arial"/>
                <a:ea typeface="+mn-ea"/>
                <a:cs typeface="+mn-cs"/>
              </a:rPr>
              <a:t> us </a:t>
            </a:r>
            <a:r>
              <a:rPr kumimoji="0" lang="fr-FR" sz="2400" b="1" i="0" u="none" strike="noStrike" kern="1200" cap="none" spc="0" normalizeH="0" baseline="0" noProof="0" dirty="0" err="1">
                <a:ln>
                  <a:noFill/>
                </a:ln>
                <a:solidFill>
                  <a:prstClr val="black"/>
                </a:solidFill>
                <a:effectLst/>
                <a:uLnTx/>
                <a:uFillTx/>
                <a:latin typeface="Arial"/>
                <a:ea typeface="+mn-ea"/>
                <a:cs typeface="+mn-cs"/>
              </a:rPr>
              <a:t>today</a:t>
            </a:r>
            <a:r>
              <a:rPr kumimoji="0" lang="fr-FR" sz="2400" b="1" i="0" u="none" strike="noStrike" kern="1200" cap="none" spc="0" normalizeH="0" baseline="0" noProof="0" dirty="0">
                <a:ln>
                  <a:noFill/>
                </a:ln>
                <a:solidFill>
                  <a:prstClr val="black"/>
                </a:solidFill>
                <a:effectLst/>
                <a:uLnTx/>
                <a:uFillTx/>
                <a:latin typeface="Arial"/>
                <a:ea typeface="+mn-ea"/>
                <a:cs typeface="+mn-cs"/>
              </a:rPr>
              <a:t>. </a:t>
            </a:r>
            <a:endParaRPr kumimoji="0" lang="fr-FR" sz="2400" b="1"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a:ea typeface="+mn-ea"/>
                <a:cs typeface="+mn-cs"/>
              </a:rPr>
              <a:t>Our </a:t>
            </a:r>
            <a:r>
              <a:rPr kumimoji="0" lang="fr-FR" sz="2400" b="1" i="0" u="none" strike="noStrike" kern="1200" cap="none" spc="0" normalizeH="0" baseline="0" noProof="0" dirty="0" err="1">
                <a:ln>
                  <a:noFill/>
                </a:ln>
                <a:solidFill>
                  <a:prstClr val="black"/>
                </a:solidFill>
                <a:effectLst/>
                <a:uLnTx/>
                <a:uFillTx/>
                <a:latin typeface="Arial"/>
                <a:ea typeface="+mn-ea"/>
                <a:cs typeface="+mn-cs"/>
              </a:rPr>
              <a:t>panelists</a:t>
            </a:r>
            <a:r>
              <a:rPr kumimoji="0" lang="fr-FR" sz="2400" b="1" i="0" u="none" strike="noStrike" kern="1200" cap="none" spc="0" normalizeH="0" baseline="0" noProof="0" dirty="0">
                <a:ln>
                  <a:noFill/>
                </a:ln>
                <a:solidFill>
                  <a:prstClr val="black"/>
                </a:solidFill>
                <a:effectLst/>
                <a:uLnTx/>
                <a:uFillTx/>
                <a:latin typeface="Arial"/>
                <a:ea typeface="+mn-ea"/>
                <a:cs typeface="+mn-cs"/>
              </a:rPr>
              <a:t> are happy to </a:t>
            </a:r>
            <a:r>
              <a:rPr kumimoji="0" lang="fr-FR" sz="2400" b="1" i="0" u="none" strike="noStrike" kern="1200" cap="none" spc="0" normalizeH="0" baseline="0" noProof="0" dirty="0" err="1">
                <a:ln>
                  <a:noFill/>
                </a:ln>
                <a:solidFill>
                  <a:prstClr val="black"/>
                </a:solidFill>
                <a:effectLst/>
                <a:uLnTx/>
                <a:uFillTx/>
                <a:latin typeface="Arial"/>
                <a:ea typeface="+mn-ea"/>
                <a:cs typeface="+mn-cs"/>
              </a:rPr>
              <a:t>answer</a:t>
            </a:r>
            <a:r>
              <a:rPr kumimoji="0" lang="fr-FR" sz="2400" b="1" i="0" u="none" strike="noStrike" kern="1200" cap="none" spc="0" normalizeH="0" baseline="0" noProof="0" dirty="0">
                <a:ln>
                  <a:noFill/>
                </a:ln>
                <a:solidFill>
                  <a:prstClr val="black"/>
                </a:solidFill>
                <a:effectLst/>
                <a:uLnTx/>
                <a:uFillTx/>
                <a:latin typeface="Arial"/>
                <a:ea typeface="+mn-ea"/>
                <a:cs typeface="+mn-cs"/>
              </a:rPr>
              <a:t> </a:t>
            </a:r>
            <a:r>
              <a:rPr kumimoji="0" lang="fr-FR" sz="2400" b="1" i="0" u="none" strike="noStrike" kern="1200" cap="none" spc="0" normalizeH="0" baseline="0" noProof="0" dirty="0" err="1">
                <a:ln>
                  <a:noFill/>
                </a:ln>
                <a:solidFill>
                  <a:prstClr val="black"/>
                </a:solidFill>
                <a:effectLst/>
                <a:uLnTx/>
                <a:uFillTx/>
                <a:latin typeface="Arial"/>
                <a:ea typeface="+mn-ea"/>
                <a:cs typeface="+mn-cs"/>
              </a:rPr>
              <a:t>any</a:t>
            </a:r>
            <a:r>
              <a:rPr kumimoji="0" lang="fr-FR" sz="2400" b="1" i="0" u="none" strike="noStrike" kern="1200" cap="none" spc="0" normalizeH="0" baseline="0" noProof="0" dirty="0">
                <a:ln>
                  <a:noFill/>
                </a:ln>
                <a:solidFill>
                  <a:prstClr val="black"/>
                </a:solidFill>
                <a:effectLst/>
                <a:uLnTx/>
                <a:uFillTx/>
                <a:latin typeface="Arial"/>
                <a:ea typeface="+mn-ea"/>
                <a:cs typeface="+mn-cs"/>
              </a:rPr>
              <a:t> questions </a:t>
            </a:r>
            <a:r>
              <a:rPr kumimoji="0" lang="fr-FR" sz="2400" b="1" i="0" u="none" strike="noStrike" kern="1200" cap="none" spc="0" normalizeH="0" baseline="0" noProof="0" dirty="0" err="1">
                <a:ln>
                  <a:noFill/>
                </a:ln>
                <a:solidFill>
                  <a:prstClr val="black"/>
                </a:solidFill>
                <a:effectLst/>
                <a:uLnTx/>
                <a:uFillTx/>
                <a:latin typeface="Arial"/>
                <a:ea typeface="+mn-ea"/>
                <a:cs typeface="+mn-cs"/>
              </a:rPr>
              <a:t>you</a:t>
            </a:r>
            <a:r>
              <a:rPr kumimoji="0" lang="fr-FR" sz="2400" b="1" i="0" u="none" strike="noStrike" kern="1200" cap="none" spc="0" normalizeH="0" baseline="0" noProof="0" dirty="0">
                <a:ln>
                  <a:noFill/>
                </a:ln>
                <a:solidFill>
                  <a:prstClr val="black"/>
                </a:solidFill>
                <a:effectLst/>
                <a:uLnTx/>
                <a:uFillTx/>
                <a:latin typeface="Arial"/>
                <a:ea typeface="+mn-ea"/>
                <a:cs typeface="+mn-cs"/>
              </a:rPr>
              <a:t> </a:t>
            </a:r>
            <a:r>
              <a:rPr kumimoji="0" lang="fr-FR" sz="2400" b="1" i="0" u="none" strike="noStrike" kern="1200" cap="none" spc="0" normalizeH="0" baseline="0" noProof="0" dirty="0" err="1">
                <a:ln>
                  <a:noFill/>
                </a:ln>
                <a:solidFill>
                  <a:prstClr val="black"/>
                </a:solidFill>
                <a:effectLst/>
                <a:uLnTx/>
                <a:uFillTx/>
                <a:latin typeface="Arial"/>
                <a:ea typeface="+mn-ea"/>
                <a:cs typeface="+mn-cs"/>
              </a:rPr>
              <a:t>may</a:t>
            </a:r>
            <a:r>
              <a:rPr kumimoji="0" lang="fr-FR" sz="2400" b="1" i="0" u="none" strike="noStrike" kern="1200" cap="none" spc="0" normalizeH="0" baseline="0" noProof="0" dirty="0">
                <a:ln>
                  <a:noFill/>
                </a:ln>
                <a:solidFill>
                  <a:prstClr val="black"/>
                </a:solidFill>
                <a:effectLst/>
                <a:uLnTx/>
                <a:uFillTx/>
                <a:latin typeface="Arial"/>
                <a:ea typeface="+mn-ea"/>
                <a:cs typeface="+mn-cs"/>
              </a:rPr>
              <a:t> have. </a:t>
            </a:r>
            <a:endParaRPr kumimoji="0" lang="fr-FR"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p:cNvSpPr/>
          <p:nvPr/>
        </p:nvSpPr>
        <p:spPr>
          <a:xfrm>
            <a:off x="1857771" y="2459504"/>
            <a:ext cx="241604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0" b="0" i="0" u="none" strike="noStrike" kern="1200" cap="none" spc="0" normalizeH="0" baseline="0" noProof="0" dirty="0">
                <a:ln>
                  <a:noFill/>
                </a:ln>
                <a:solidFill>
                  <a:prstClr val="white"/>
                </a:solidFill>
                <a:effectLst/>
                <a:uLnTx/>
                <a:uFillTx/>
                <a:latin typeface="Arial"/>
                <a:ea typeface="+mn-ea"/>
                <a:cs typeface="+mn-cs"/>
              </a:rPr>
              <a:t>Q&amp;A</a:t>
            </a:r>
            <a:r>
              <a:rPr kumimoji="0" lang="en-CA" sz="1800" b="0" i="0" u="none" strike="noStrike" kern="1200" cap="none" spc="0" normalizeH="0" baseline="0" noProof="0" dirty="0">
                <a:ln>
                  <a:noFill/>
                </a:ln>
                <a:solidFill>
                  <a:prstClr val="white"/>
                </a:solidFill>
                <a:effectLst/>
                <a:uLnTx/>
                <a:uFillTx/>
                <a:latin typeface="Arial"/>
                <a:ea typeface="+mn-ea"/>
                <a:cs typeface="+mn-cs"/>
              </a:rPr>
              <a:t> </a:t>
            </a:r>
            <a:endParaRPr kumimoji="0" lang="en-CA" sz="1800" b="0" i="0" u="none" strike="noStrike" kern="120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7315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2784" y="1417638"/>
            <a:ext cx="11029616" cy="47235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algn="l"/>
            <a:r>
              <a:rPr lang="en-US" dirty="0" smtClean="0"/>
              <a:t>Moderators</a:t>
            </a:r>
            <a:endParaRPr lang="en-CA" dirty="0"/>
          </a:p>
        </p:txBody>
      </p:sp>
      <p:sp>
        <p:nvSpPr>
          <p:cNvPr id="4" name="TextBox 3"/>
          <p:cNvSpPr txBox="1"/>
          <p:nvPr/>
        </p:nvSpPr>
        <p:spPr>
          <a:xfrm>
            <a:off x="810924" y="1883529"/>
            <a:ext cx="3700980" cy="1846659"/>
          </a:xfrm>
          <a:prstGeom prst="rect">
            <a:avLst/>
          </a:prstGeom>
          <a:noFill/>
        </p:spPr>
        <p:txBody>
          <a:bodyPr wrap="square" rtlCol="0">
            <a:spAutoFit/>
          </a:bodyPr>
          <a:lstStyle/>
          <a:p>
            <a:r>
              <a:rPr lang="en-US" b="1" dirty="0" smtClean="0">
                <a:solidFill>
                  <a:schemeClr val="bg1"/>
                </a:solidFill>
              </a:rPr>
              <a:t>Julia McClay (she/her/</a:t>
            </a:r>
            <a:r>
              <a:rPr lang="en-US" b="1" dirty="0" err="1" smtClean="0">
                <a:solidFill>
                  <a:schemeClr val="bg1"/>
                </a:solidFill>
              </a:rPr>
              <a:t>elle</a:t>
            </a:r>
            <a:r>
              <a:rPr lang="en-US" b="1" dirty="0" smtClean="0">
                <a:solidFill>
                  <a:schemeClr val="bg1"/>
                </a:solidFill>
              </a:rPr>
              <a:t>)</a:t>
            </a:r>
          </a:p>
          <a:p>
            <a:r>
              <a:rPr lang="en-US" sz="1600" dirty="0">
                <a:solidFill>
                  <a:schemeClr val="bg1"/>
                </a:solidFill>
              </a:rPr>
              <a:t>Junior Policy </a:t>
            </a:r>
            <a:r>
              <a:rPr lang="en-US" sz="1600" dirty="0" smtClean="0">
                <a:solidFill>
                  <a:schemeClr val="bg1"/>
                </a:solidFill>
              </a:rPr>
              <a:t>Analyst &amp; </a:t>
            </a:r>
          </a:p>
          <a:p>
            <a:r>
              <a:rPr lang="en-US" sz="1600" dirty="0" smtClean="0">
                <a:solidFill>
                  <a:schemeClr val="bg1"/>
                </a:solidFill>
              </a:rPr>
              <a:t>NYN Co-lead</a:t>
            </a:r>
            <a:endParaRPr lang="en-CA" sz="1600" dirty="0">
              <a:solidFill>
                <a:schemeClr val="bg1"/>
              </a:solidFill>
            </a:endParaRPr>
          </a:p>
          <a:p>
            <a:r>
              <a:rPr lang="en-US" sz="1600" dirty="0">
                <a:solidFill>
                  <a:schemeClr val="bg1"/>
                </a:solidFill>
              </a:rPr>
              <a:t>Innovation and Youth Engagement Division</a:t>
            </a:r>
            <a:endParaRPr lang="en-CA" sz="1600" dirty="0">
              <a:solidFill>
                <a:schemeClr val="bg1"/>
              </a:solidFill>
            </a:endParaRPr>
          </a:p>
          <a:p>
            <a:r>
              <a:rPr lang="en-US" sz="1600" dirty="0">
                <a:solidFill>
                  <a:schemeClr val="bg1"/>
                </a:solidFill>
              </a:rPr>
              <a:t>Public Affairs and Communication </a:t>
            </a:r>
            <a:r>
              <a:rPr lang="en-US" sz="1600" dirty="0" smtClean="0">
                <a:solidFill>
                  <a:schemeClr val="bg1"/>
                </a:solidFill>
              </a:rPr>
              <a:t>Branch</a:t>
            </a:r>
            <a:endParaRPr lang="en-CA" sz="1600" dirty="0">
              <a:solidFill>
                <a:schemeClr val="bg1"/>
              </a:solidFill>
            </a:endParaRPr>
          </a:p>
        </p:txBody>
      </p:sp>
      <p:sp>
        <p:nvSpPr>
          <p:cNvPr id="5" name="Rectangle 4"/>
          <p:cNvSpPr/>
          <p:nvPr/>
        </p:nvSpPr>
        <p:spPr>
          <a:xfrm>
            <a:off x="751049" y="3967194"/>
            <a:ext cx="3874430" cy="1354217"/>
          </a:xfrm>
          <a:prstGeom prst="rect">
            <a:avLst/>
          </a:prstGeom>
        </p:spPr>
        <p:txBody>
          <a:bodyPr wrap="square">
            <a:spAutoFit/>
          </a:bodyPr>
          <a:lstStyle/>
          <a:p>
            <a:r>
              <a:rPr lang="en-CA" b="1" dirty="0">
                <a:solidFill>
                  <a:schemeClr val="accent2">
                    <a:lumMod val="60000"/>
                    <a:lumOff val="40000"/>
                  </a:schemeClr>
                </a:solidFill>
              </a:rPr>
              <a:t>Sara Hélène </a:t>
            </a:r>
            <a:r>
              <a:rPr lang="en-CA" b="1" dirty="0" err="1">
                <a:solidFill>
                  <a:schemeClr val="accent2">
                    <a:lumMod val="60000"/>
                    <a:lumOff val="40000"/>
                  </a:schemeClr>
                </a:solidFill>
              </a:rPr>
              <a:t>Dubé</a:t>
            </a:r>
            <a:r>
              <a:rPr lang="en-CA" b="1" dirty="0">
                <a:solidFill>
                  <a:schemeClr val="accent2">
                    <a:lumMod val="60000"/>
                    <a:lumOff val="40000"/>
                  </a:schemeClr>
                </a:solidFill>
              </a:rPr>
              <a:t> </a:t>
            </a:r>
            <a:r>
              <a:rPr lang="en-CA" b="1" dirty="0" smtClean="0">
                <a:solidFill>
                  <a:schemeClr val="accent2">
                    <a:lumMod val="60000"/>
                    <a:lumOff val="40000"/>
                  </a:schemeClr>
                </a:solidFill>
              </a:rPr>
              <a:t>(she/her/</a:t>
            </a:r>
            <a:r>
              <a:rPr lang="en-CA" b="1" dirty="0" err="1" smtClean="0">
                <a:solidFill>
                  <a:schemeClr val="accent2">
                    <a:lumMod val="60000"/>
                    <a:lumOff val="40000"/>
                  </a:schemeClr>
                </a:solidFill>
              </a:rPr>
              <a:t>elle</a:t>
            </a:r>
            <a:r>
              <a:rPr lang="en-CA" b="1" dirty="0" smtClean="0">
                <a:solidFill>
                  <a:schemeClr val="accent2">
                    <a:lumMod val="60000"/>
                    <a:lumOff val="40000"/>
                  </a:schemeClr>
                </a:solidFill>
              </a:rPr>
              <a:t>)</a:t>
            </a:r>
            <a:endParaRPr lang="en-CA" dirty="0">
              <a:solidFill>
                <a:schemeClr val="accent2">
                  <a:lumMod val="60000"/>
                  <a:lumOff val="40000"/>
                </a:schemeClr>
              </a:solidFill>
            </a:endParaRPr>
          </a:p>
          <a:p>
            <a:r>
              <a:rPr lang="en-US" sz="1600" dirty="0" smtClean="0">
                <a:solidFill>
                  <a:schemeClr val="accent2">
                    <a:lumMod val="60000"/>
                    <a:lumOff val="40000"/>
                  </a:schemeClr>
                </a:solidFill>
              </a:rPr>
              <a:t>Researcher Analyst </a:t>
            </a:r>
            <a:r>
              <a:rPr lang="en-CA" sz="1600" dirty="0" smtClean="0">
                <a:solidFill>
                  <a:schemeClr val="accent2">
                    <a:lumMod val="60000"/>
                    <a:lumOff val="40000"/>
                  </a:schemeClr>
                </a:solidFill>
              </a:rPr>
              <a:t>&amp; </a:t>
            </a:r>
            <a:endParaRPr lang="en-CA" sz="1600" dirty="0">
              <a:solidFill>
                <a:schemeClr val="accent2">
                  <a:lumMod val="60000"/>
                  <a:lumOff val="40000"/>
                </a:schemeClr>
              </a:solidFill>
            </a:endParaRPr>
          </a:p>
          <a:p>
            <a:r>
              <a:rPr lang="en-CA" sz="1600" dirty="0" smtClean="0">
                <a:solidFill>
                  <a:schemeClr val="accent2">
                    <a:lumMod val="60000"/>
                    <a:lumOff val="40000"/>
                  </a:schemeClr>
                </a:solidFill>
              </a:rPr>
              <a:t>Executive Member of the NYN</a:t>
            </a:r>
            <a:endParaRPr lang="en-CA" sz="1600" dirty="0">
              <a:solidFill>
                <a:schemeClr val="accent2">
                  <a:lumMod val="60000"/>
                  <a:lumOff val="40000"/>
                </a:schemeClr>
              </a:solidFill>
            </a:endParaRPr>
          </a:p>
          <a:p>
            <a:pPr>
              <a:spcAft>
                <a:spcPts val="0"/>
              </a:spcAft>
            </a:pPr>
            <a:r>
              <a:rPr lang="en-CA" sz="1600" dirty="0" smtClean="0">
                <a:solidFill>
                  <a:schemeClr val="accent2">
                    <a:lumMod val="60000"/>
                    <a:lumOff val="40000"/>
                  </a:schemeClr>
                </a:solidFill>
                <a:latin typeface="+mj-lt"/>
                <a:ea typeface="Calibri" panose="020F0502020204030204" pitchFamily="34" charset="0"/>
              </a:rPr>
              <a:t>Positive Space Ambassador</a:t>
            </a:r>
            <a:endParaRPr lang="en-CA" sz="1600" dirty="0" smtClean="0">
              <a:solidFill>
                <a:schemeClr val="accent2">
                  <a:lumMod val="60000"/>
                  <a:lumOff val="40000"/>
                </a:schemeClr>
              </a:solidFill>
              <a:latin typeface="+mj-lt"/>
            </a:endParaRPr>
          </a:p>
          <a:p>
            <a:r>
              <a:rPr lang="fr-CA" sz="1600" dirty="0">
                <a:solidFill>
                  <a:schemeClr val="accent2">
                    <a:lumMod val="60000"/>
                    <a:lumOff val="40000"/>
                  </a:schemeClr>
                </a:solidFill>
              </a:rPr>
              <a:t>Strategic Policy Branch </a:t>
            </a:r>
            <a:endParaRPr lang="en-CA" sz="1600" dirty="0">
              <a:solidFill>
                <a:schemeClr val="accent2">
                  <a:lumMod val="60000"/>
                  <a:lumOff val="40000"/>
                </a:schemeClr>
              </a:solidFill>
            </a:endParaRPr>
          </a:p>
        </p:txBody>
      </p:sp>
      <p:sp>
        <p:nvSpPr>
          <p:cNvPr id="6" name="Rectangle 5"/>
          <p:cNvSpPr/>
          <p:nvPr/>
        </p:nvSpPr>
        <p:spPr>
          <a:xfrm>
            <a:off x="4081540" y="3913368"/>
            <a:ext cx="7416193" cy="2185214"/>
          </a:xfrm>
          <a:prstGeom prst="rect">
            <a:avLst/>
          </a:prstGeom>
        </p:spPr>
        <p:txBody>
          <a:bodyPr wrap="square">
            <a:spAutoFit/>
          </a:bodyPr>
          <a:lstStyle/>
          <a:p>
            <a:pPr marL="457200">
              <a:spcAft>
                <a:spcPts val="0"/>
              </a:spcAft>
            </a:pPr>
            <a:r>
              <a:rPr lang="en-US" sz="1700" dirty="0" smtClean="0">
                <a:solidFill>
                  <a:schemeClr val="accent2">
                    <a:lumMod val="40000"/>
                    <a:lumOff val="60000"/>
                  </a:schemeClr>
                </a:solidFill>
                <a:latin typeface="Calibri" panose="020F0502020204030204" pitchFamily="34" charset="0"/>
                <a:ea typeface="Calibri" panose="020F0502020204030204" pitchFamily="34" charset="0"/>
              </a:rPr>
              <a:t>Sara </a:t>
            </a:r>
            <a:r>
              <a:rPr lang="en-US" sz="1700" dirty="0">
                <a:solidFill>
                  <a:schemeClr val="accent2">
                    <a:lumMod val="40000"/>
                    <a:lumOff val="60000"/>
                  </a:schemeClr>
                </a:solidFill>
                <a:latin typeface="Calibri" panose="020F0502020204030204" pitchFamily="34" charset="0"/>
                <a:ea typeface="Calibri" panose="020F0502020204030204" pitchFamily="34" charset="0"/>
              </a:rPr>
              <a:t>works in the Sustainable Development </a:t>
            </a:r>
            <a:r>
              <a:rPr lang="en-US" sz="1700" dirty="0" smtClean="0">
                <a:solidFill>
                  <a:schemeClr val="accent2">
                    <a:lumMod val="40000"/>
                    <a:lumOff val="60000"/>
                  </a:schemeClr>
                </a:solidFill>
                <a:latin typeface="Calibri" panose="020F0502020204030204" pitchFamily="34" charset="0"/>
                <a:ea typeface="Calibri" panose="020F0502020204030204" pitchFamily="34" charset="0"/>
              </a:rPr>
              <a:t>Office </a:t>
            </a:r>
            <a:r>
              <a:rPr lang="en-US" sz="1700" dirty="0">
                <a:solidFill>
                  <a:schemeClr val="accent2">
                    <a:lumMod val="40000"/>
                    <a:lumOff val="60000"/>
                  </a:schemeClr>
                </a:solidFill>
                <a:latin typeface="Calibri" panose="020F0502020204030204" pitchFamily="34" charset="0"/>
                <a:ea typeface="Calibri" panose="020F0502020204030204" pitchFamily="34" charset="0"/>
              </a:rPr>
              <a:t>of the Strategic Policy Branch at ECCC. She is a positive person who always wants to help and be involved in the Department. She is a member of the National Youth Network Executive Committee at ECCC, and a Positive Space Ambassador who has contributed to the LGBTQ2+ Network, and ECCC's Mentorship Program. Outside of work, you can often find her exploring outside, or singing and dancing like her life is a musical. Feel free to talk to her in English, French or Italian!</a:t>
            </a:r>
          </a:p>
        </p:txBody>
      </p:sp>
      <p:sp>
        <p:nvSpPr>
          <p:cNvPr id="9" name="Rectangle 8"/>
          <p:cNvSpPr/>
          <p:nvPr/>
        </p:nvSpPr>
        <p:spPr>
          <a:xfrm>
            <a:off x="4613316" y="1862526"/>
            <a:ext cx="6096000" cy="1477328"/>
          </a:xfrm>
          <a:prstGeom prst="rect">
            <a:avLst/>
          </a:prstGeom>
        </p:spPr>
        <p:txBody>
          <a:bodyPr>
            <a:spAutoFit/>
          </a:bodyPr>
          <a:lstStyle/>
          <a:p>
            <a:r>
              <a:rPr lang="en-CA" dirty="0">
                <a:solidFill>
                  <a:schemeClr val="bg1"/>
                </a:solidFill>
                <a:latin typeface="Calibri" panose="020F0502020204030204" pitchFamily="34" charset="0"/>
                <a:ea typeface="Calibri" panose="020F0502020204030204" pitchFamily="34" charset="0"/>
              </a:rPr>
              <a:t>Julia is a Co-op student at ECCC in the innovation and youth engagement division as a junior policy </a:t>
            </a:r>
            <a:r>
              <a:rPr lang="en-CA" dirty="0" smtClean="0">
                <a:solidFill>
                  <a:schemeClr val="bg1"/>
                </a:solidFill>
                <a:latin typeface="Calibri" panose="020F0502020204030204" pitchFamily="34" charset="0"/>
                <a:ea typeface="Calibri" panose="020F0502020204030204" pitchFamily="34" charset="0"/>
              </a:rPr>
              <a:t>analyst and is the co-lead of the department’s National Youth Network. </a:t>
            </a:r>
            <a:r>
              <a:rPr lang="en-CA" dirty="0">
                <a:solidFill>
                  <a:schemeClr val="bg1"/>
                </a:solidFill>
                <a:latin typeface="Calibri" panose="020F0502020204030204" pitchFamily="34" charset="0"/>
                <a:ea typeface="Calibri" panose="020F0502020204030204" pitchFamily="34" charset="0"/>
              </a:rPr>
              <a:t>She is a first-year university student pursuing a B.A. with Honors in Sociology at Concordia University.</a:t>
            </a:r>
            <a:endParaRPr lang="en-CA" dirty="0">
              <a:solidFill>
                <a:schemeClr val="bg1"/>
              </a:solidFill>
            </a:endParaRPr>
          </a:p>
        </p:txBody>
      </p:sp>
    </p:spTree>
    <p:extLst>
      <p:ext uri="{BB962C8B-B14F-4D97-AF65-F5344CB8AC3E}">
        <p14:creationId xmlns:p14="http://schemas.microsoft.com/office/powerpoint/2010/main" val="348086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3392" y="692696"/>
            <a:ext cx="11029616" cy="47235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t>Meet our panel</a:t>
            </a:r>
            <a:endParaRPr lang="en-CA" sz="5500" b="1" dirty="0"/>
          </a:p>
        </p:txBody>
      </p:sp>
    </p:spTree>
    <p:extLst>
      <p:ext uri="{BB962C8B-B14F-4D97-AF65-F5344CB8AC3E}">
        <p14:creationId xmlns:p14="http://schemas.microsoft.com/office/powerpoint/2010/main" val="33351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5360" y="5243324"/>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fr-FR" dirty="0">
              <a:solidFill>
                <a:prstClr val="white"/>
              </a:solidFill>
            </a:endParaRPr>
          </a:p>
        </p:txBody>
      </p:sp>
      <p:sp>
        <p:nvSpPr>
          <p:cNvPr id="2" name="Title 3"/>
          <p:cNvSpPr txBox="1">
            <a:spLocks/>
          </p:cNvSpPr>
          <p:nvPr/>
        </p:nvSpPr>
        <p:spPr>
          <a:xfrm>
            <a:off x="4799856" y="912620"/>
            <a:ext cx="6323048" cy="1336749"/>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dirty="0" smtClean="0">
                <a:solidFill>
                  <a:prstClr val="black"/>
                </a:solidFill>
                <a:latin typeface="Arial"/>
              </a:rPr>
              <a:t>Holly Palen</a:t>
            </a:r>
            <a:endParaRPr kumimoji="0" lang="en-CA" sz="3800" b="1" i="0" u="none" strike="noStrike" kern="1200" cap="all" spc="0" normalizeH="0" baseline="0" noProof="0" dirty="0">
              <a:ln>
                <a:noFill/>
              </a:ln>
              <a:solidFill>
                <a:prstClr val="black"/>
              </a:solidFill>
              <a:effectLst/>
              <a:uLnTx/>
              <a:uFillTx/>
              <a:latin typeface="Arial"/>
              <a:ea typeface="+mj-ea"/>
              <a:cs typeface="+mj-cs"/>
            </a:endParaRPr>
          </a:p>
        </p:txBody>
      </p:sp>
      <p:sp>
        <p:nvSpPr>
          <p:cNvPr id="4" name="Rectangle 3"/>
          <p:cNvSpPr/>
          <p:nvPr/>
        </p:nvSpPr>
        <p:spPr>
          <a:xfrm>
            <a:off x="4943872" y="1622610"/>
            <a:ext cx="6408712" cy="3416320"/>
          </a:xfrm>
          <a:prstGeom prst="rect">
            <a:avLst/>
          </a:prstGeom>
        </p:spPr>
        <p:txBody>
          <a:bodyPr wrap="square">
            <a:spAutoFit/>
          </a:bodyPr>
          <a:lstStyle/>
          <a:p>
            <a:r>
              <a:rPr lang="en-US" dirty="0"/>
              <a:t>Holly Palen is the Director of the Innovation and Youth Engagement Division, Public Affairs and Communications Branch at Environment and Climate Change Canada.  Her experience includes working with the Meteorological Service of Canada as senior advisor to the Assistant Deputy Minister, serving as Reverse Mentor to the Deputy Minister on the DM Committee on Policy Innovation, and as a senior policy analyst at the Treasury Board of Canada Secretariat and at Natural Resources Canada.  Holly holds a Bachelor of Science in Environmental Sciences from the University of Guelph and a Masters in Environmental Studies from Dalhousie University.  </a:t>
            </a:r>
            <a:endParaRPr lang="en-CA" dirty="0"/>
          </a:p>
        </p:txBody>
      </p:sp>
      <p:sp>
        <p:nvSpPr>
          <p:cNvPr id="6" name="Rectangle 5"/>
          <p:cNvSpPr/>
          <p:nvPr/>
        </p:nvSpPr>
        <p:spPr>
          <a:xfrm>
            <a:off x="695400" y="5494560"/>
            <a:ext cx="7056784" cy="646331"/>
          </a:xfrm>
          <a:prstGeom prst="rect">
            <a:avLst/>
          </a:prstGeom>
        </p:spPr>
        <p:txBody>
          <a:bodyPr wrap="square">
            <a:spAutoFit/>
          </a:bodyPr>
          <a:lstStyle/>
          <a:p>
            <a:pPr>
              <a:defRPr/>
            </a:pPr>
            <a:r>
              <a:rPr lang="fr-FR" dirty="0" err="1">
                <a:solidFill>
                  <a:srgbClr val="C0504D">
                    <a:lumMod val="40000"/>
                    <a:lumOff val="60000"/>
                  </a:srgbClr>
                </a:solidFill>
              </a:rPr>
              <a:t>Director</a:t>
            </a:r>
            <a:r>
              <a:rPr lang="fr-FR" dirty="0">
                <a:solidFill>
                  <a:srgbClr val="C0504D">
                    <a:lumMod val="40000"/>
                    <a:lumOff val="60000"/>
                  </a:srgbClr>
                </a:solidFill>
              </a:rPr>
              <a:t>, </a:t>
            </a:r>
            <a:r>
              <a:rPr lang="en-US" dirty="0">
                <a:solidFill>
                  <a:srgbClr val="C0504D">
                    <a:lumMod val="40000"/>
                    <a:lumOff val="60000"/>
                  </a:srgbClr>
                </a:solidFill>
              </a:rPr>
              <a:t>Innovation </a:t>
            </a:r>
            <a:r>
              <a:rPr lang="en-US" dirty="0">
                <a:solidFill>
                  <a:srgbClr val="C0504D">
                    <a:lumMod val="40000"/>
                    <a:lumOff val="60000"/>
                  </a:srgbClr>
                </a:solidFill>
              </a:rPr>
              <a:t>and Youth Engagement Division</a:t>
            </a:r>
            <a:endParaRPr lang="fr-FR" dirty="0">
              <a:solidFill>
                <a:srgbClr val="C0504D">
                  <a:lumMod val="40000"/>
                  <a:lumOff val="60000"/>
                </a:srgbClr>
              </a:solidFill>
            </a:endParaRPr>
          </a:p>
          <a:p>
            <a:pPr>
              <a:defRPr/>
            </a:pPr>
            <a:r>
              <a:rPr lang="en-US" dirty="0">
                <a:solidFill>
                  <a:srgbClr val="C0504D">
                    <a:lumMod val="40000"/>
                    <a:lumOff val="60000"/>
                  </a:srgbClr>
                </a:solidFill>
              </a:rPr>
              <a:t>Public Affairs and Communications Branch </a:t>
            </a:r>
          </a:p>
        </p:txBody>
      </p:sp>
      <p:pic>
        <p:nvPicPr>
          <p:cNvPr id="8" name="Picture 7"/>
          <p:cNvPicPr>
            <a:picLocks noChangeAspect="1"/>
          </p:cNvPicPr>
          <p:nvPr/>
        </p:nvPicPr>
        <p:blipFill>
          <a:blip r:embed="rId3"/>
          <a:stretch>
            <a:fillRect/>
          </a:stretch>
        </p:blipFill>
        <p:spPr>
          <a:xfrm>
            <a:off x="983432" y="622632"/>
            <a:ext cx="3744416" cy="4416298"/>
          </a:xfrm>
          <a:prstGeom prst="rect">
            <a:avLst/>
          </a:prstGeom>
        </p:spPr>
      </p:pic>
    </p:spTree>
    <p:extLst>
      <p:ext uri="{BB962C8B-B14F-4D97-AF65-F5344CB8AC3E}">
        <p14:creationId xmlns:p14="http://schemas.microsoft.com/office/powerpoint/2010/main" val="56245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7368" y="5165192"/>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3"/>
          <p:cNvSpPr txBox="1">
            <a:spLocks/>
          </p:cNvSpPr>
          <p:nvPr/>
        </p:nvSpPr>
        <p:spPr>
          <a:xfrm>
            <a:off x="4640716" y="548680"/>
            <a:ext cx="6799000" cy="1370438"/>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a:noFill/>
                </a:ln>
                <a:solidFill>
                  <a:prstClr val="black"/>
                </a:solidFill>
                <a:effectLst/>
                <a:uLnTx/>
                <a:uFillTx/>
                <a:latin typeface="Arial"/>
                <a:ea typeface="+mj-ea"/>
                <a:cs typeface="+mj-cs"/>
              </a:rPr>
              <a:t>Iga Kurzydlo</a:t>
            </a:r>
          </a:p>
        </p:txBody>
      </p:sp>
      <p:sp>
        <p:nvSpPr>
          <p:cNvPr id="4" name="Rectangle 3"/>
          <p:cNvSpPr/>
          <p:nvPr/>
        </p:nvSpPr>
        <p:spPr>
          <a:xfrm>
            <a:off x="695400" y="5334591"/>
            <a:ext cx="734481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rPr>
              <a:t>Manager, Policy Analysis and Youth, </a:t>
            </a:r>
            <a:endParaRPr lang="en-US" dirty="0">
              <a:solidFill>
                <a:schemeClr val="accent2">
                  <a:lumMod val="40000"/>
                  <a:lumOff val="60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Innovation</a:t>
            </a:r>
            <a:r>
              <a:rPr kumimoji="0" lang="en-US" sz="1800" b="0" i="0" u="none" strike="noStrike" kern="1200" cap="none" spc="0" normalizeH="0" noProof="0" dirty="0" smtClean="0">
                <a:ln>
                  <a:noFill/>
                </a:ln>
                <a:solidFill>
                  <a:schemeClr val="accent2">
                    <a:lumMod val="40000"/>
                    <a:lumOff val="60000"/>
                  </a:schemeClr>
                </a:solidFill>
                <a:effectLst/>
                <a:uLnTx/>
                <a:uFillTx/>
                <a:latin typeface="Arial"/>
                <a:ea typeface="+mn-ea"/>
                <a:cs typeface="+mn-cs"/>
              </a:rPr>
              <a:t> and Youth Engagement Division</a:t>
            </a: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Public </a:t>
            </a: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Affairs and Communications </a:t>
            </a:r>
            <a:r>
              <a:rPr kumimoji="0" lang="en-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Branch </a:t>
            </a:r>
            <a:endPar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endParaRPr>
          </a:p>
        </p:txBody>
      </p:sp>
      <p:sp>
        <p:nvSpPr>
          <p:cNvPr id="5" name="Rectangle 4"/>
          <p:cNvSpPr/>
          <p:nvPr/>
        </p:nvSpPr>
        <p:spPr>
          <a:xfrm>
            <a:off x="5447928" y="1314307"/>
            <a:ext cx="6079413"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Arial"/>
                <a:ea typeface="+mn-ea"/>
                <a:cs typeface="+mn-cs"/>
              </a:rPr>
              <a:t>Iga recently joined ECCC's Innovation and Youth Engagement Division as Manager, Policy Analysis and Youth. She was previously Senior Advisor to the ADM in ECCC's Public Affairs and Communications Branch. Iga has a BA in Political Science (Brock University) and an MA in European and Russian Studies (Carleton University). She completed the Government's Advanced Policy Analyst Program (APAP) and has worked at all three central agencies (Privy Council Office, Finance Canada, Treasury Board Secretariat). She has two kids under four and loves running, travel and perogies (as required by her Polish heritage).</a:t>
            </a:r>
            <a:endParaRPr kumimoji="0" lang="en-C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767408" y="490404"/>
            <a:ext cx="4387634" cy="4392488"/>
          </a:xfrm>
          <a:prstGeom prst="rect">
            <a:avLst/>
          </a:prstGeom>
        </p:spPr>
      </p:pic>
    </p:spTree>
    <p:extLst>
      <p:ext uri="{BB962C8B-B14F-4D97-AF65-F5344CB8AC3E}">
        <p14:creationId xmlns:p14="http://schemas.microsoft.com/office/powerpoint/2010/main" val="128154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428" y="5144268"/>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3"/>
          <p:cNvSpPr txBox="1">
            <a:spLocks/>
          </p:cNvSpPr>
          <p:nvPr/>
        </p:nvSpPr>
        <p:spPr>
          <a:xfrm>
            <a:off x="4871864" y="935158"/>
            <a:ext cx="6323048" cy="1336749"/>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a:noFill/>
                </a:ln>
                <a:solidFill>
                  <a:prstClr val="black"/>
                </a:solidFill>
                <a:effectLst/>
                <a:uLnTx/>
                <a:uFillTx/>
                <a:latin typeface="Arial"/>
                <a:ea typeface="+mj-ea"/>
                <a:cs typeface="+mj-cs"/>
              </a:rPr>
              <a:t>Tina Cobb</a:t>
            </a:r>
            <a:endParaRPr kumimoji="0" lang="en-CA" sz="3800" b="1" i="0" u="none" strike="noStrike" kern="1200" cap="all" spc="0" normalizeH="0" baseline="0" noProof="0" dirty="0">
              <a:ln>
                <a:noFill/>
              </a:ln>
              <a:solidFill>
                <a:prstClr val="black"/>
              </a:solidFill>
              <a:effectLst/>
              <a:uLnTx/>
              <a:uFillTx/>
              <a:latin typeface="Arial"/>
              <a:ea typeface="+mj-ea"/>
              <a:cs typeface="+mj-cs"/>
            </a:endParaRPr>
          </a:p>
        </p:txBody>
      </p:sp>
      <p:sp>
        <p:nvSpPr>
          <p:cNvPr id="3" name="Rectangle 2"/>
          <p:cNvSpPr/>
          <p:nvPr/>
        </p:nvSpPr>
        <p:spPr>
          <a:xfrm>
            <a:off x="695400" y="5301208"/>
            <a:ext cx="705678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Manager, Sustainability </a:t>
            </a:r>
            <a:r>
              <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Directorate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Strategic </a:t>
            </a:r>
            <a:r>
              <a:rPr kumimoji="0" lang="en-CA" sz="1800" b="0" i="0" u="none" strike="noStrike" kern="1200" cap="none" spc="0" normalizeH="0" baseline="0" noProof="0" dirty="0">
                <a:ln>
                  <a:noFill/>
                </a:ln>
                <a:solidFill>
                  <a:schemeClr val="accent2">
                    <a:lumMod val="40000"/>
                    <a:lumOff val="60000"/>
                  </a:schemeClr>
                </a:solidFill>
                <a:effectLst/>
                <a:uLnTx/>
                <a:uFillTx/>
                <a:latin typeface="Arial"/>
                <a:ea typeface="+mn-ea"/>
                <a:cs typeface="+mn-cs"/>
              </a:rPr>
              <a:t>Policy Branch </a:t>
            </a:r>
            <a:endParaRPr kumimoji="0" lang="en-US"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endParaRPr>
          </a:p>
        </p:txBody>
      </p:sp>
      <p:sp>
        <p:nvSpPr>
          <p:cNvPr id="4" name="Rectangle 3"/>
          <p:cNvSpPr/>
          <p:nvPr/>
        </p:nvSpPr>
        <p:spPr>
          <a:xfrm>
            <a:off x="5259515" y="1926698"/>
            <a:ext cx="607941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Tina </a:t>
            </a:r>
            <a:r>
              <a:rPr kumimoji="0" lang="en-CA"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 </a:t>
            </a: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Manager of Stakeholder Relations in Environment and Climate Change Canada’s Sustainability Directorate. Prior to this role, Tina led the Partnerships team at the Sustainable Development Goals Unit at Employment and Social Development Canada where she managed the SDG Funding Program. Tina brings 14 years of Government experience in strategic partnership work and international climate change communications and </a:t>
            </a:r>
            <a:r>
              <a:rPr kumimoji="0" lang="en-CA" sz="1800" b="0" i="0" u="none" strike="noStrike" kern="1200" cap="none" spc="0" normalizeH="0" baseline="0" noProof="0" dirty="0">
                <a:ln>
                  <a:noFill/>
                </a:ln>
                <a:solidFill>
                  <a:prstClr val="black"/>
                </a:solidFill>
                <a:effectLst/>
                <a:uLnTx/>
                <a:uFillTx/>
                <a:latin typeface="Arial"/>
                <a:ea typeface="+mn-ea"/>
                <a:cs typeface="+mn-cs"/>
              </a:rPr>
              <a:t>policy. She is passionate about social impact, the environment, and breaking down organizational silos to make collaboration happen.</a:t>
            </a:r>
          </a:p>
        </p:txBody>
      </p:sp>
      <p:pic>
        <p:nvPicPr>
          <p:cNvPr id="5" name="Picture 4"/>
          <p:cNvPicPr>
            <a:picLocks noChangeAspect="1"/>
          </p:cNvPicPr>
          <p:nvPr/>
        </p:nvPicPr>
        <p:blipFill>
          <a:blip r:embed="rId3"/>
          <a:stretch>
            <a:fillRect/>
          </a:stretch>
        </p:blipFill>
        <p:spPr>
          <a:xfrm>
            <a:off x="1338598" y="764704"/>
            <a:ext cx="3017287" cy="4263172"/>
          </a:xfrm>
          <a:prstGeom prst="rect">
            <a:avLst/>
          </a:prstGeom>
        </p:spPr>
      </p:pic>
    </p:spTree>
    <p:extLst>
      <p:ext uri="{BB962C8B-B14F-4D97-AF65-F5344CB8AC3E}">
        <p14:creationId xmlns:p14="http://schemas.microsoft.com/office/powerpoint/2010/main" val="335068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4428" y="5144268"/>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3"/>
          <p:cNvSpPr txBox="1">
            <a:spLocks/>
          </p:cNvSpPr>
          <p:nvPr/>
        </p:nvSpPr>
        <p:spPr>
          <a:xfrm>
            <a:off x="5469425" y="692696"/>
            <a:ext cx="6290662" cy="1149081"/>
          </a:xfrm>
          <a:prstGeom prst="rect">
            <a:avLst/>
          </a:prstGeom>
        </p:spPr>
        <p:txBody>
          <a:bodyPr>
            <a:normAutofit fontScale="92500" lnSpcReduction="20000"/>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a:noFill/>
                </a:ln>
                <a:solidFill>
                  <a:prstClr val="black"/>
                </a:solidFill>
                <a:effectLst/>
                <a:uLnTx/>
                <a:uFillTx/>
                <a:latin typeface="Arial"/>
                <a:ea typeface="+mj-ea"/>
                <a:cs typeface="+mj-cs"/>
              </a:rPr>
              <a:t>Santana Ochoa </a:t>
            </a:r>
            <a:r>
              <a:rPr kumimoji="0" lang="en-US" sz="4400" b="1" i="0" u="none" strike="noStrike" kern="1200" cap="all" spc="0" normalizeH="0" baseline="0" noProof="0" dirty="0" err="1" smtClean="0">
                <a:ln>
                  <a:noFill/>
                </a:ln>
                <a:solidFill>
                  <a:prstClr val="black"/>
                </a:solidFill>
                <a:effectLst/>
                <a:uLnTx/>
                <a:uFillTx/>
                <a:latin typeface="Arial"/>
                <a:ea typeface="+mj-ea"/>
                <a:cs typeface="+mj-cs"/>
              </a:rPr>
              <a:t>briggs</a:t>
            </a:r>
            <a:endParaRPr kumimoji="0" lang="en-CA" sz="4400" b="1" i="0" u="none" strike="noStrike" kern="1200" cap="all" spc="0" normalizeH="0" baseline="0" noProof="0" dirty="0">
              <a:ln>
                <a:noFill/>
              </a:ln>
              <a:solidFill>
                <a:prstClr val="black"/>
              </a:solidFill>
              <a:effectLst/>
              <a:uLnTx/>
              <a:uFillTx/>
              <a:latin typeface="Arial"/>
              <a:ea typeface="+mj-ea"/>
              <a:cs typeface="+mj-cs"/>
            </a:endParaRPr>
          </a:p>
        </p:txBody>
      </p:sp>
      <p:sp>
        <p:nvSpPr>
          <p:cNvPr id="3" name="Rectangle 2"/>
          <p:cNvSpPr/>
          <p:nvPr/>
        </p:nvSpPr>
        <p:spPr>
          <a:xfrm>
            <a:off x="623392" y="5301208"/>
            <a:ext cx="84602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smtClean="0">
                <a:ln>
                  <a:noFill/>
                </a:ln>
                <a:solidFill>
                  <a:schemeClr val="accent2">
                    <a:lumMod val="40000"/>
                    <a:lumOff val="60000"/>
                  </a:schemeClr>
                </a:solidFill>
                <a:effectLst/>
                <a:uLnTx/>
                <a:uFillTx/>
                <a:latin typeface="Arial"/>
                <a:ea typeface="+mn-ea"/>
                <a:cs typeface="+mn-cs"/>
              </a:rPr>
              <a:t>Research</a:t>
            </a:r>
            <a:r>
              <a:rPr kumimoji="0" lang="fr-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 </a:t>
            </a:r>
            <a:r>
              <a:rPr kumimoji="0" lang="fr-CA" sz="1800" b="0" i="0" u="none" strike="noStrike" kern="1200" cap="none" spc="0" normalizeH="0" baseline="0" noProof="0" dirty="0" err="1" smtClean="0">
                <a:ln>
                  <a:noFill/>
                </a:ln>
                <a:solidFill>
                  <a:schemeClr val="accent2">
                    <a:lumMod val="40000"/>
                    <a:lumOff val="60000"/>
                  </a:schemeClr>
                </a:solidFill>
                <a:effectLst/>
                <a:uLnTx/>
                <a:uFillTx/>
                <a:latin typeface="Arial"/>
                <a:ea typeface="+mn-ea"/>
                <a:cs typeface="+mn-cs"/>
              </a:rPr>
              <a:t>Analyst</a:t>
            </a:r>
            <a:r>
              <a:rPr kumimoji="0" lang="fr-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a:t>
            </a:r>
            <a:r>
              <a:rPr kumimoji="0" lang="fr-CA" sz="1800" b="0" i="0" u="none" strike="noStrike" kern="1200" cap="none" spc="0" normalizeH="0" baseline="0" noProof="0" dirty="0">
                <a:ln>
                  <a:noFill/>
                </a:ln>
                <a:solidFill>
                  <a:schemeClr val="accent2">
                    <a:lumMod val="40000"/>
                    <a:lumOff val="60000"/>
                  </a:schemeClr>
                </a:solidFill>
                <a:effectLst/>
                <a:uLnTx/>
                <a:uFillTx/>
                <a:latin typeface="Arial"/>
                <a:ea typeface="+mn-ea"/>
                <a:cs typeface="+mn-cs"/>
              </a:rPr>
              <a:t> </a:t>
            </a:r>
            <a:r>
              <a:rPr kumimoji="0" lang="fr-CA" sz="1800" b="0" i="0" u="none" strike="noStrike" kern="1200" cap="none" spc="0" normalizeH="0" baseline="0" noProof="0" dirty="0" err="1" smtClean="0">
                <a:ln>
                  <a:noFill/>
                </a:ln>
                <a:solidFill>
                  <a:schemeClr val="accent2">
                    <a:lumMod val="40000"/>
                    <a:lumOff val="60000"/>
                  </a:schemeClr>
                </a:solidFill>
                <a:effectLst/>
                <a:uLnTx/>
                <a:uFillTx/>
                <a:latin typeface="Arial"/>
                <a:ea typeface="+mn-ea"/>
                <a:cs typeface="+mn-cs"/>
              </a:rPr>
              <a:t>Sustainability</a:t>
            </a:r>
            <a:r>
              <a:rPr kumimoji="0" lang="fr-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 </a:t>
            </a:r>
            <a:r>
              <a:rPr kumimoji="0" lang="fr-CA" sz="1800" b="0" i="0" u="none" strike="noStrike" kern="1200" cap="none" spc="0" normalizeH="0" baseline="0" noProof="0" dirty="0" err="1" smtClean="0">
                <a:ln>
                  <a:noFill/>
                </a:ln>
                <a:solidFill>
                  <a:schemeClr val="accent2">
                    <a:lumMod val="40000"/>
                    <a:lumOff val="60000"/>
                  </a:schemeClr>
                </a:solidFill>
                <a:effectLst/>
                <a:uLnTx/>
                <a:uFillTx/>
                <a:latin typeface="Arial"/>
                <a:ea typeface="+mn-ea"/>
                <a:cs typeface="+mn-cs"/>
              </a:rPr>
              <a:t>Directorate</a:t>
            </a:r>
            <a:endParaRPr kumimoji="0" lang="fr-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rPr>
              <a:t>Strategic </a:t>
            </a:r>
            <a:r>
              <a:rPr kumimoji="0" lang="en-CA" sz="1800" b="0" i="0" u="none" strike="noStrike" kern="1200" cap="none" spc="0" normalizeH="0" baseline="0" noProof="0" dirty="0">
                <a:ln>
                  <a:noFill/>
                </a:ln>
                <a:solidFill>
                  <a:schemeClr val="accent2">
                    <a:lumMod val="40000"/>
                    <a:lumOff val="60000"/>
                  </a:schemeClr>
                </a:solidFill>
                <a:effectLst/>
                <a:uLnTx/>
                <a:uFillTx/>
                <a:latin typeface="Arial"/>
                <a:ea typeface="+mn-ea"/>
                <a:cs typeface="+mn-cs"/>
              </a:rPr>
              <a:t>Policy Branch </a:t>
            </a:r>
            <a:endParaRPr kumimoji="0" lang="en-CA" sz="1800" b="0" i="0" u="none" strike="noStrike" kern="1200" cap="none" spc="0" normalizeH="0" baseline="0" noProof="0" dirty="0" smtClean="0">
              <a:ln>
                <a:noFill/>
              </a:ln>
              <a:solidFill>
                <a:schemeClr val="accent2">
                  <a:lumMod val="40000"/>
                  <a:lumOff val="60000"/>
                </a:schemeClr>
              </a:solidFill>
              <a:effectLst/>
              <a:uLnTx/>
              <a:uFillTx/>
              <a:latin typeface="Arial"/>
              <a:ea typeface="+mn-ea"/>
              <a:cs typeface="+mn-cs"/>
            </a:endParaRPr>
          </a:p>
        </p:txBody>
      </p:sp>
      <p:sp>
        <p:nvSpPr>
          <p:cNvPr id="4" name="Rectangle 3"/>
          <p:cNvSpPr/>
          <p:nvPr/>
        </p:nvSpPr>
        <p:spPr>
          <a:xfrm>
            <a:off x="5469425" y="1830358"/>
            <a:ext cx="5955167" cy="157414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Santana is </a:t>
            </a: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research analyst on the Stakeholder Relations team. She is currently finishing her Master’s in Public Policy and </a:t>
            </a:r>
            <a:r>
              <a:rPr kumimoji="0" lang="en-CA"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Administration </a:t>
            </a: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Concordia University. Her background is mainly development studies and she has previously worked in peace education in the non-profit sector. </a:t>
            </a:r>
          </a:p>
        </p:txBody>
      </p:sp>
      <p:pic>
        <p:nvPicPr>
          <p:cNvPr id="5" name="Picture 4"/>
          <p:cNvPicPr>
            <a:picLocks noChangeAspect="1"/>
          </p:cNvPicPr>
          <p:nvPr/>
        </p:nvPicPr>
        <p:blipFill>
          <a:blip r:embed="rId3"/>
          <a:stretch>
            <a:fillRect/>
          </a:stretch>
        </p:blipFill>
        <p:spPr>
          <a:xfrm>
            <a:off x="1080656" y="869805"/>
            <a:ext cx="3892200" cy="4115462"/>
          </a:xfrm>
          <a:prstGeom prst="rect">
            <a:avLst/>
          </a:prstGeom>
        </p:spPr>
      </p:pic>
    </p:spTree>
    <p:extLst>
      <p:ext uri="{BB962C8B-B14F-4D97-AF65-F5344CB8AC3E}">
        <p14:creationId xmlns:p14="http://schemas.microsoft.com/office/powerpoint/2010/main" val="5019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68" y="403325"/>
            <a:ext cx="10972800" cy="850106"/>
          </a:xfrm>
        </p:spPr>
        <p:txBody>
          <a:bodyPr>
            <a:normAutofit/>
          </a:bodyPr>
          <a:lstStyle/>
          <a:p>
            <a:pPr algn="l"/>
            <a:r>
              <a:rPr lang="en-US" dirty="0"/>
              <a:t>Portfolio </a:t>
            </a:r>
            <a:r>
              <a:rPr lang="en-US" dirty="0" smtClean="0"/>
              <a:t>&amp; ECCC overview</a:t>
            </a:r>
            <a:endParaRPr lang="en-CA" dirty="0"/>
          </a:p>
        </p:txBody>
      </p:sp>
      <p:sp>
        <p:nvSpPr>
          <p:cNvPr id="5" name="Rounded Rectangle 4"/>
          <p:cNvSpPr/>
          <p:nvPr/>
        </p:nvSpPr>
        <p:spPr>
          <a:xfrm>
            <a:off x="581193" y="1402757"/>
            <a:ext cx="11029616" cy="51144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2"/>
          <p:cNvSpPr>
            <a:spLocks noGrp="1"/>
          </p:cNvSpPr>
          <p:nvPr>
            <p:ph idx="1"/>
          </p:nvPr>
        </p:nvSpPr>
        <p:spPr>
          <a:xfrm>
            <a:off x="977961" y="1532323"/>
            <a:ext cx="5102669" cy="5564654"/>
          </a:xfrm>
        </p:spPr>
        <p:txBody>
          <a:bodyPr>
            <a:normAutofit/>
          </a:bodyPr>
          <a:lstStyle/>
          <a:p>
            <a:pPr marL="0" indent="0">
              <a:buNone/>
            </a:pPr>
            <a:r>
              <a:rPr lang="en-US" sz="2000" b="1" dirty="0">
                <a:solidFill>
                  <a:schemeClr val="bg1"/>
                </a:solidFill>
              </a:rPr>
              <a:t>The Environment Portfolio consists of</a:t>
            </a:r>
            <a:r>
              <a:rPr lang="en-US" sz="2000" b="1" dirty="0" smtClean="0">
                <a:solidFill>
                  <a:schemeClr val="bg1"/>
                </a:solidFill>
              </a:rPr>
              <a:t>:</a:t>
            </a:r>
          </a:p>
          <a:p>
            <a:pPr marL="0" indent="0">
              <a:buNone/>
            </a:pPr>
            <a:endParaRPr lang="en-US" sz="2000" b="1" dirty="0">
              <a:solidFill>
                <a:schemeClr val="bg1"/>
              </a:solidFill>
            </a:endParaRPr>
          </a:p>
          <a:p>
            <a:pPr>
              <a:buFont typeface="Wingdings" panose="05000000000000000000" pitchFamily="2" charset="2"/>
              <a:buChar char="Ø"/>
            </a:pPr>
            <a:r>
              <a:rPr lang="en-US" sz="2000" dirty="0">
                <a:solidFill>
                  <a:schemeClr val="bg1"/>
                </a:solidFill>
              </a:rPr>
              <a:t>Environment and Climate Change Canada (ECCC), working to protect and conserve Canada’s natural heritage, and ensure a clean, safe and sustainable environment for present and future </a:t>
            </a:r>
            <a:r>
              <a:rPr lang="en-US" sz="2000" dirty="0" smtClean="0">
                <a:solidFill>
                  <a:schemeClr val="bg1"/>
                </a:solidFill>
              </a:rPr>
              <a:t>generations;</a:t>
            </a:r>
          </a:p>
          <a:p>
            <a:pPr>
              <a:buFont typeface="Wingdings" panose="05000000000000000000" pitchFamily="2" charset="2"/>
              <a:buChar char="Ø"/>
            </a:pPr>
            <a:r>
              <a:rPr lang="en-US" sz="2000" dirty="0" smtClean="0">
                <a:solidFill>
                  <a:schemeClr val="bg1"/>
                </a:solidFill>
              </a:rPr>
              <a:t>Parks </a:t>
            </a:r>
            <a:r>
              <a:rPr lang="en-US" sz="2000" dirty="0">
                <a:solidFill>
                  <a:schemeClr val="bg1"/>
                </a:solidFill>
              </a:rPr>
              <a:t>Canada Agency, responsible for national parks, historic sites, and national marine conservation areas; and </a:t>
            </a:r>
            <a:endParaRPr lang="en-US" sz="2000" dirty="0" smtClean="0">
              <a:solidFill>
                <a:schemeClr val="bg1"/>
              </a:solidFill>
            </a:endParaRPr>
          </a:p>
          <a:p>
            <a:pPr>
              <a:buFont typeface="Wingdings" panose="05000000000000000000" pitchFamily="2" charset="2"/>
              <a:buChar char="Ø"/>
            </a:pPr>
            <a:r>
              <a:rPr lang="en-US" sz="2000" dirty="0" smtClean="0">
                <a:solidFill>
                  <a:schemeClr val="bg1"/>
                </a:solidFill>
              </a:rPr>
              <a:t>Impact </a:t>
            </a:r>
            <a:r>
              <a:rPr lang="en-US" sz="2000" dirty="0">
                <a:solidFill>
                  <a:schemeClr val="bg1"/>
                </a:solidFill>
              </a:rPr>
              <a:t>Assessment Agency of Canada, responsible for impact assessments and coordinating Crown Indigenous consultation for potential major projects</a:t>
            </a:r>
          </a:p>
          <a:p>
            <a:pPr marL="0" indent="0">
              <a:buNone/>
            </a:pPr>
            <a:endParaRPr lang="en-CA" sz="2000" b="1" dirty="0">
              <a:solidFill>
                <a:schemeClr val="tx1"/>
              </a:solidFill>
            </a:endParaRPr>
          </a:p>
        </p:txBody>
      </p:sp>
      <p:sp>
        <p:nvSpPr>
          <p:cNvPr id="7" name="Rectangle 6"/>
          <p:cNvSpPr/>
          <p:nvPr/>
        </p:nvSpPr>
        <p:spPr>
          <a:xfrm>
            <a:off x="6312024" y="1532323"/>
            <a:ext cx="5495183" cy="4708981"/>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en-US" sz="2000" b="1" dirty="0">
                <a:solidFill>
                  <a:schemeClr val="accent2">
                    <a:lumMod val="60000"/>
                    <a:lumOff val="40000"/>
                  </a:schemeClr>
                </a:solidFill>
              </a:rPr>
              <a:t>Raison D’</a:t>
            </a:r>
            <a:r>
              <a:rPr lang="en-CA" sz="2000" b="1" dirty="0" err="1">
                <a:solidFill>
                  <a:schemeClr val="accent2">
                    <a:lumMod val="60000"/>
                    <a:lumOff val="40000"/>
                  </a:schemeClr>
                </a:solidFill>
              </a:rPr>
              <a:t>être</a:t>
            </a:r>
            <a:endParaRPr lang="en-CA" sz="2000" b="1" dirty="0">
              <a:solidFill>
                <a:schemeClr val="accent2">
                  <a:lumMod val="60000"/>
                  <a:lumOff val="40000"/>
                </a:schemeClr>
              </a:solidFill>
            </a:endParaRPr>
          </a:p>
          <a:p>
            <a:pPr lvl="0">
              <a:defRPr/>
            </a:pPr>
            <a:endParaRPr lang="en-US" sz="2000" b="1" dirty="0">
              <a:solidFill>
                <a:schemeClr val="accent2">
                  <a:lumMod val="60000"/>
                  <a:lumOff val="40000"/>
                </a:schemeClr>
              </a:solidFill>
            </a:endParaRPr>
          </a:p>
          <a:p>
            <a:pPr lvl="0">
              <a:defRPr/>
            </a:pPr>
            <a:r>
              <a:rPr lang="en-US" sz="2000" dirty="0">
                <a:solidFill>
                  <a:schemeClr val="accent2">
                    <a:lumMod val="60000"/>
                    <a:lumOff val="40000"/>
                  </a:schemeClr>
                </a:solidFill>
              </a:rPr>
              <a:t>ECCC is the lead federal department for strategic action on a wide range of environmental matters including:</a:t>
            </a:r>
          </a:p>
          <a:p>
            <a:pPr lvl="0">
              <a:defRPr/>
            </a:pPr>
            <a:endParaRPr lang="en-US" sz="2000" dirty="0">
              <a:solidFill>
                <a:schemeClr val="accent2">
                  <a:lumMod val="60000"/>
                  <a:lumOff val="40000"/>
                </a:schemeClr>
              </a:solidFill>
            </a:endParaRPr>
          </a:p>
          <a:p>
            <a:pPr marL="171450" lvl="0" indent="-171450">
              <a:buFont typeface="Arial" panose="020B0604020202020204" pitchFamily="34" charset="0"/>
              <a:buChar char="•"/>
              <a:defRPr/>
            </a:pPr>
            <a:r>
              <a:rPr lang="en-US" sz="2000" dirty="0">
                <a:solidFill>
                  <a:schemeClr val="accent2">
                    <a:lumMod val="60000"/>
                    <a:lumOff val="40000"/>
                  </a:schemeClr>
                </a:solidFill>
              </a:rPr>
              <a:t>Taking action on clean growth and climate change</a:t>
            </a:r>
          </a:p>
          <a:p>
            <a:pPr marL="171450" lvl="0" indent="-171450">
              <a:buFont typeface="Arial" panose="020B0604020202020204" pitchFamily="34" charset="0"/>
              <a:buChar char="•"/>
              <a:defRPr/>
            </a:pPr>
            <a:r>
              <a:rPr lang="en-US" sz="2000" dirty="0">
                <a:solidFill>
                  <a:schemeClr val="accent2">
                    <a:lumMod val="60000"/>
                    <a:lumOff val="40000"/>
                  </a:schemeClr>
                </a:solidFill>
              </a:rPr>
              <a:t>Preventing and managing pollution</a:t>
            </a:r>
          </a:p>
          <a:p>
            <a:pPr marL="171450" lvl="0" indent="-171450">
              <a:buFont typeface="Arial" panose="020B0604020202020204" pitchFamily="34" charset="0"/>
              <a:buChar char="•"/>
              <a:defRPr/>
            </a:pPr>
            <a:r>
              <a:rPr lang="en-US" sz="2000" dirty="0">
                <a:solidFill>
                  <a:schemeClr val="accent2">
                    <a:lumMod val="60000"/>
                    <a:lumOff val="40000"/>
                  </a:schemeClr>
                </a:solidFill>
              </a:rPr>
              <a:t>Conserving nature</a:t>
            </a:r>
          </a:p>
          <a:p>
            <a:pPr marL="171450" lvl="0" indent="-171450">
              <a:buFont typeface="Arial" panose="020B0604020202020204" pitchFamily="34" charset="0"/>
              <a:buChar char="•"/>
              <a:defRPr/>
            </a:pPr>
            <a:r>
              <a:rPr lang="en-US" sz="2000" dirty="0">
                <a:solidFill>
                  <a:schemeClr val="accent2">
                    <a:lumMod val="60000"/>
                    <a:lumOff val="40000"/>
                  </a:schemeClr>
                </a:solidFill>
              </a:rPr>
              <a:t>Predicting weather and environmental conditions</a:t>
            </a:r>
          </a:p>
          <a:p>
            <a:endParaRPr lang="fr-FR" sz="2000" b="1" dirty="0">
              <a:solidFill>
                <a:schemeClr val="accent2">
                  <a:lumMod val="60000"/>
                  <a:lumOff val="40000"/>
                </a:schemeClr>
              </a:solidFill>
            </a:endParaRPr>
          </a:p>
          <a:p>
            <a:endParaRPr lang="fr-FR" sz="2000" b="1" dirty="0">
              <a:solidFill>
                <a:schemeClr val="accent2">
                  <a:lumMod val="60000"/>
                  <a:lumOff val="40000"/>
                </a:schemeClr>
              </a:solidFill>
            </a:endParaRPr>
          </a:p>
          <a:p>
            <a:endParaRPr lang="en-CA" sz="2000" dirty="0"/>
          </a:p>
        </p:txBody>
      </p:sp>
    </p:spTree>
    <p:extLst>
      <p:ext uri="{BB962C8B-B14F-4D97-AF65-F5344CB8AC3E}">
        <p14:creationId xmlns:p14="http://schemas.microsoft.com/office/powerpoint/2010/main" val="2129036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normAutofit/>
          </a:bodyPr>
          <a:lstStyle/>
          <a:p>
            <a:pPr algn="l"/>
            <a:r>
              <a:rPr lang="en-US" dirty="0" smtClean="0"/>
              <a:t>KEY PROGRAMMING</a:t>
            </a:r>
            <a:endParaRPr lang="en-CA" dirty="0"/>
          </a:p>
        </p:txBody>
      </p:sp>
      <p:sp>
        <p:nvSpPr>
          <p:cNvPr id="8" name="Rounded Rectangle 4"/>
          <p:cNvSpPr txBox="1">
            <a:spLocks noGrp="1"/>
          </p:cNvSpPr>
          <p:nvPr>
            <p:ph idx="1"/>
          </p:nvPr>
        </p:nvSpPr>
        <p:spPr>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CA" sz="1800" kern="1200" dirty="0" smtClean="0"/>
              <a:t>ECCC is one of the federal government’s most active regulators, addressing toxic chemicals, air pollutants, greenhouse gas emissions, effluent, migratory birds, and species at risk among others</a:t>
            </a:r>
            <a:endParaRPr lang="en-CA" sz="1800" kern="1200" dirty="0"/>
          </a:p>
        </p:txBody>
      </p:sp>
      <p:sp>
        <p:nvSpPr>
          <p:cNvPr id="12" name="Rounded Rectangle 11"/>
          <p:cNvSpPr/>
          <p:nvPr/>
        </p:nvSpPr>
        <p:spPr>
          <a:xfrm>
            <a:off x="966395" y="1124744"/>
            <a:ext cx="4910336" cy="266814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en-US" sz="1900" b="1" dirty="0" smtClean="0">
                <a:solidFill>
                  <a:schemeClr val="accent2">
                    <a:lumMod val="60000"/>
                    <a:lumOff val="40000"/>
                  </a:schemeClr>
                </a:solidFill>
              </a:rPr>
              <a:t>Taking Action on Clean Growth and Climate Change </a:t>
            </a:r>
          </a:p>
          <a:p>
            <a:pPr marL="342900" indent="-342900">
              <a:buFont typeface="Arial" panose="020B0604020202020204" pitchFamily="34" charset="0"/>
              <a:buChar char="•"/>
            </a:pPr>
            <a:r>
              <a:rPr lang="en-US" dirty="0" smtClean="0"/>
              <a:t>Clean </a:t>
            </a:r>
            <a:r>
              <a:rPr lang="en-US" dirty="0"/>
              <a:t>Growth and Climate Change Mitigation, </a:t>
            </a:r>
            <a:r>
              <a:rPr lang="en-US" dirty="0" smtClean="0"/>
              <a:t>including </a:t>
            </a:r>
            <a:r>
              <a:rPr lang="en-US" dirty="0"/>
              <a:t>regulating </a:t>
            </a:r>
            <a:r>
              <a:rPr lang="en-US" dirty="0" smtClean="0"/>
              <a:t>emissions</a:t>
            </a:r>
          </a:p>
          <a:p>
            <a:pPr marL="342900" indent="-342900">
              <a:buFont typeface="Arial" panose="020B0604020202020204" pitchFamily="34" charset="0"/>
              <a:buChar char="•"/>
            </a:pPr>
            <a:r>
              <a:rPr lang="en-US" dirty="0" smtClean="0"/>
              <a:t>International </a:t>
            </a:r>
            <a:r>
              <a:rPr lang="en-US" dirty="0"/>
              <a:t>Climate Change </a:t>
            </a:r>
            <a:r>
              <a:rPr lang="en-US" dirty="0" smtClean="0"/>
              <a:t>Action</a:t>
            </a:r>
          </a:p>
          <a:p>
            <a:pPr marL="342900" indent="-342900">
              <a:buFont typeface="Arial" panose="020B0604020202020204" pitchFamily="34" charset="0"/>
              <a:buChar char="•"/>
            </a:pPr>
            <a:r>
              <a:rPr lang="en-US" dirty="0" smtClean="0"/>
              <a:t>Climate </a:t>
            </a:r>
            <a:r>
              <a:rPr lang="en-US" dirty="0"/>
              <a:t>Change </a:t>
            </a:r>
            <a:r>
              <a:rPr lang="en-US" dirty="0" smtClean="0"/>
              <a:t>Adaptation</a:t>
            </a:r>
          </a:p>
          <a:p>
            <a:pPr marL="342900" indent="-342900">
              <a:buFont typeface="Arial" panose="020B0604020202020204" pitchFamily="34" charset="0"/>
              <a:buChar char="•"/>
            </a:pPr>
            <a:r>
              <a:rPr lang="en-US" dirty="0" smtClean="0"/>
              <a:t>Science</a:t>
            </a:r>
            <a:r>
              <a:rPr lang="en-US" dirty="0"/>
              <a:t>, Monitoring and </a:t>
            </a:r>
            <a:r>
              <a:rPr lang="en-US" dirty="0" smtClean="0"/>
              <a:t>Reporting</a:t>
            </a:r>
          </a:p>
          <a:p>
            <a:pPr algn="ctr"/>
            <a:endParaRPr lang="en-US" sz="1900" b="1" dirty="0"/>
          </a:p>
        </p:txBody>
      </p:sp>
      <p:sp>
        <p:nvSpPr>
          <p:cNvPr id="14" name="Rounded Rectangle 13"/>
          <p:cNvSpPr/>
          <p:nvPr/>
        </p:nvSpPr>
        <p:spPr>
          <a:xfrm>
            <a:off x="6096000" y="1071807"/>
            <a:ext cx="4910336" cy="266814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en-US" sz="1900" b="1" dirty="0" smtClean="0">
                <a:solidFill>
                  <a:schemeClr val="accent2">
                    <a:lumMod val="60000"/>
                    <a:lumOff val="40000"/>
                  </a:schemeClr>
                </a:solidFill>
              </a:rPr>
              <a:t>Preventing &amp; Managing Pollution</a:t>
            </a:r>
          </a:p>
          <a:p>
            <a:pPr marL="342900" indent="-342900">
              <a:buFont typeface="Arial" panose="020B0604020202020204" pitchFamily="34" charset="0"/>
              <a:buChar char="•"/>
            </a:pPr>
            <a:r>
              <a:rPr lang="en-US" dirty="0" smtClean="0"/>
              <a:t>Air Quality</a:t>
            </a:r>
          </a:p>
          <a:p>
            <a:pPr marL="342900" indent="-342900">
              <a:buFont typeface="Arial" panose="020B0604020202020204" pitchFamily="34" charset="0"/>
              <a:buChar char="•"/>
            </a:pPr>
            <a:r>
              <a:rPr lang="en-US" dirty="0" smtClean="0"/>
              <a:t>Water </a:t>
            </a:r>
            <a:r>
              <a:rPr lang="en-US" dirty="0"/>
              <a:t>Quality and Ecosystem </a:t>
            </a:r>
            <a:r>
              <a:rPr lang="en-US" dirty="0" smtClean="0"/>
              <a:t>Partnerships</a:t>
            </a:r>
          </a:p>
          <a:p>
            <a:pPr marL="342900" indent="-342900">
              <a:buFont typeface="Arial" panose="020B0604020202020204" pitchFamily="34" charset="0"/>
              <a:buChar char="•"/>
            </a:pPr>
            <a:r>
              <a:rPr lang="en-US" dirty="0"/>
              <a:t>S</a:t>
            </a:r>
            <a:r>
              <a:rPr lang="en-US" dirty="0" smtClean="0"/>
              <a:t>ubstances </a:t>
            </a:r>
            <a:r>
              <a:rPr lang="en-US" dirty="0"/>
              <a:t>and Waste </a:t>
            </a:r>
            <a:r>
              <a:rPr lang="en-US" dirty="0" smtClean="0"/>
              <a:t>Management</a:t>
            </a:r>
          </a:p>
          <a:p>
            <a:pPr marL="342900" indent="-342900">
              <a:buFont typeface="Arial" panose="020B0604020202020204" pitchFamily="34" charset="0"/>
              <a:buChar char="•"/>
            </a:pPr>
            <a:r>
              <a:rPr lang="en-US" dirty="0" smtClean="0"/>
              <a:t>Compliance </a:t>
            </a:r>
            <a:r>
              <a:rPr lang="en-US" dirty="0"/>
              <a:t>Promotion and Enforcement - Pollution</a:t>
            </a:r>
          </a:p>
          <a:p>
            <a:pPr algn="ctr"/>
            <a:endParaRPr lang="en-US" sz="1900" b="1" dirty="0"/>
          </a:p>
        </p:txBody>
      </p:sp>
      <p:sp>
        <p:nvSpPr>
          <p:cNvPr id="15" name="Rounded Rectangle 14"/>
          <p:cNvSpPr/>
          <p:nvPr/>
        </p:nvSpPr>
        <p:spPr>
          <a:xfrm>
            <a:off x="6100801" y="3977680"/>
            <a:ext cx="4910336" cy="24756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en-US" sz="1900" b="1" dirty="0" smtClean="0">
                <a:solidFill>
                  <a:schemeClr val="accent2">
                    <a:lumMod val="60000"/>
                    <a:lumOff val="40000"/>
                  </a:schemeClr>
                </a:solidFill>
              </a:rPr>
              <a:t>Conserving Nature</a:t>
            </a:r>
          </a:p>
          <a:p>
            <a:pPr marL="342900" indent="-342900">
              <a:buFont typeface="Arial" panose="020B0604020202020204" pitchFamily="34" charset="0"/>
              <a:buChar char="•"/>
            </a:pPr>
            <a:r>
              <a:rPr lang="en-US" dirty="0" smtClean="0"/>
              <a:t>Species </a:t>
            </a:r>
            <a:r>
              <a:rPr lang="en-US" dirty="0"/>
              <a:t>at  Risk</a:t>
            </a:r>
          </a:p>
          <a:p>
            <a:pPr marL="342900" indent="-342900">
              <a:buFont typeface="Arial" panose="020B0604020202020204" pitchFamily="34" charset="0"/>
              <a:buChar char="•"/>
            </a:pPr>
            <a:r>
              <a:rPr lang="en-US" dirty="0"/>
              <a:t>Biodiversity Policy and Partnerships</a:t>
            </a:r>
          </a:p>
          <a:p>
            <a:pPr marL="342900" indent="-342900">
              <a:buFont typeface="Arial" panose="020B0604020202020204" pitchFamily="34" charset="0"/>
              <a:buChar char="•"/>
            </a:pPr>
            <a:r>
              <a:rPr lang="en-US" dirty="0"/>
              <a:t>Migratory Birds and Other Wildlife</a:t>
            </a:r>
          </a:p>
          <a:p>
            <a:pPr marL="342900" indent="-342900">
              <a:buFont typeface="Arial" panose="020B0604020202020204" pitchFamily="34" charset="0"/>
              <a:buChar char="•"/>
            </a:pPr>
            <a:r>
              <a:rPr lang="en-US" dirty="0"/>
              <a:t>Environmental Assessment</a:t>
            </a:r>
          </a:p>
          <a:p>
            <a:pPr marL="342900" indent="-342900">
              <a:buFont typeface="Arial" panose="020B0604020202020204" pitchFamily="34" charset="0"/>
              <a:buChar char="•"/>
            </a:pPr>
            <a:r>
              <a:rPr lang="en-US" dirty="0"/>
              <a:t>Habitat Conservation and Protection</a:t>
            </a:r>
          </a:p>
          <a:p>
            <a:pPr marL="342900" indent="-342900">
              <a:buFont typeface="Arial" panose="020B0604020202020204" pitchFamily="34" charset="0"/>
              <a:buChar char="•"/>
            </a:pPr>
            <a:r>
              <a:rPr lang="en-US" dirty="0"/>
              <a:t>Compliance Promotion and Enforcement - Wildlife</a:t>
            </a:r>
          </a:p>
          <a:p>
            <a:pPr algn="ctr"/>
            <a:endParaRPr lang="en-US" sz="1900" b="1" dirty="0"/>
          </a:p>
        </p:txBody>
      </p:sp>
      <p:sp>
        <p:nvSpPr>
          <p:cNvPr id="16" name="Rounded Rectangle 15"/>
          <p:cNvSpPr/>
          <p:nvPr/>
        </p:nvSpPr>
        <p:spPr>
          <a:xfrm>
            <a:off x="969641" y="3977680"/>
            <a:ext cx="4910336" cy="24756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smtClean="0">
                <a:solidFill>
                  <a:schemeClr val="accent2">
                    <a:lumMod val="60000"/>
                    <a:lumOff val="40000"/>
                  </a:schemeClr>
                </a:solidFill>
              </a:rPr>
              <a:t>Predicting Weather and Environmental Conditions Air Quality</a:t>
            </a:r>
          </a:p>
          <a:p>
            <a:pPr marL="342900" indent="-342900">
              <a:buFont typeface="Arial" panose="020B0604020202020204" pitchFamily="34" charset="0"/>
              <a:buChar char="•"/>
            </a:pPr>
            <a:r>
              <a:rPr lang="en-US" dirty="0" smtClean="0"/>
              <a:t>Weather </a:t>
            </a:r>
            <a:r>
              <a:rPr lang="en-US" dirty="0"/>
              <a:t>and Environmental Observations, Forecasts and Warning</a:t>
            </a:r>
          </a:p>
          <a:p>
            <a:pPr marL="342900" indent="-342900">
              <a:buFont typeface="Arial" panose="020B0604020202020204" pitchFamily="34" charset="0"/>
              <a:buChar char="•"/>
            </a:pPr>
            <a:r>
              <a:rPr lang="en-US" dirty="0"/>
              <a:t>Hydrological Services</a:t>
            </a:r>
          </a:p>
          <a:p>
            <a:pPr algn="ctr"/>
            <a:endParaRPr lang="en-US" sz="1900" b="1" dirty="0"/>
          </a:p>
        </p:txBody>
      </p:sp>
    </p:spTree>
    <p:extLst>
      <p:ext uri="{BB962C8B-B14F-4D97-AF65-F5344CB8AC3E}">
        <p14:creationId xmlns:p14="http://schemas.microsoft.com/office/powerpoint/2010/main" val="219828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CC_Presentaion_WidescreenSize_(GenericsShapes).pptx" id="{4E59E1A2-848A-4873-A768-AFE6C25AF542}" vid="{4B59FFF3-3BA7-4BD0-B436-744A91625D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C4D2572DD1B4A92EEFDDB72E10065" ma:contentTypeVersion="12" ma:contentTypeDescription="Create a new document." ma:contentTypeScope="" ma:versionID="54251a82e39bc9c8fccee484c21ce880">
  <xsd:schema xmlns:xsd="http://www.w3.org/2001/XMLSchema" xmlns:xs="http://www.w3.org/2001/XMLSchema" xmlns:p="http://schemas.microsoft.com/office/2006/metadata/properties" xmlns:ns3="d1762566-ff97-4e85-8fbd-2dce6a296af8" xmlns:ns4="e0f43b34-2f97-4c6f-b782-9110200f30df" targetNamespace="http://schemas.microsoft.com/office/2006/metadata/properties" ma:root="true" ma:fieldsID="9e3bca17412c18c43758ce0fb731c591" ns3:_="" ns4:_="">
    <xsd:import namespace="d1762566-ff97-4e85-8fbd-2dce6a296af8"/>
    <xsd:import namespace="e0f43b34-2f97-4c6f-b782-9110200f3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62566-ff97-4e85-8fbd-2dce6a296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f43b34-2f97-4c6f-b782-9110200f30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A4DF44-EA4C-46DD-BEFA-4313E9A49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62566-ff97-4e85-8fbd-2dce6a296af8"/>
    <ds:schemaRef ds:uri="e0f43b34-2f97-4c6f-b782-9110200f3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A80A5-E996-4AFB-AE99-8EED984C9B80}">
  <ds:schemaRefs>
    <ds:schemaRef ds:uri="http://schemas.microsoft.com/sharepoint/v3/contenttype/forms"/>
  </ds:schemaRefs>
</ds:datastoreItem>
</file>

<file path=customXml/itemProps3.xml><?xml version="1.0" encoding="utf-8"?>
<ds:datastoreItem xmlns:ds="http://schemas.openxmlformats.org/officeDocument/2006/customXml" ds:itemID="{D017B7C4-7C08-4A59-890F-4719C7EEBD0B}">
  <ds:schemaRefs>
    <ds:schemaRef ds:uri="http://purl.org/dc/elements/1.1/"/>
    <ds:schemaRef ds:uri="d1762566-ff97-4e85-8fbd-2dce6a296af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0f43b34-2f97-4c6f-b782-9110200f30d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ECCC_Presentaion_Shapes_Widescreen</Template>
  <TotalTime>571</TotalTime>
  <Words>3448</Words>
  <Application>Microsoft Office PowerPoint</Application>
  <PresentationFormat>Widescreen</PresentationFormat>
  <Paragraphs>316</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 Light</vt:lpstr>
      <vt:lpstr>Calibri</vt:lpstr>
      <vt:lpstr>Wingdings</vt:lpstr>
      <vt:lpstr>Times New Roman</vt:lpstr>
      <vt:lpstr>Tahoma</vt:lpstr>
      <vt:lpstr>Office Theme</vt:lpstr>
      <vt:lpstr>Environment and Climate Change Canada</vt:lpstr>
      <vt:lpstr>Moderators</vt:lpstr>
      <vt:lpstr>PowerPoint Presentation</vt:lpstr>
      <vt:lpstr>PowerPoint Presentation</vt:lpstr>
      <vt:lpstr>PowerPoint Presentation</vt:lpstr>
      <vt:lpstr>PowerPoint Presentation</vt:lpstr>
      <vt:lpstr>PowerPoint Presentation</vt:lpstr>
      <vt:lpstr>Portfolio &amp; ECCC overview</vt:lpstr>
      <vt:lpstr>KEY PROGRAMMING</vt:lpstr>
      <vt:lpstr>PowerPoint Presentation</vt:lpstr>
      <vt:lpstr>Networks &amp; Initiatives  </vt:lpstr>
      <vt:lpstr>Beyond 2020:  The Three Pillars </vt:lpstr>
      <vt:lpstr>ECCC’s Beyond2020 Action Plan 2019-20 to 2021-22  outlined 15 initiatives to build a more agile, inclusive and equipped workplace that fosters innovation and excellence</vt:lpstr>
      <vt:lpstr>Innovation and Youth Engagement Division (IYED) </vt:lpstr>
      <vt:lpstr>The Draft 2022 to 2026 FSDS</vt:lpstr>
      <vt:lpstr>Consultations approach</vt:lpstr>
      <vt:lpstr>consultation results</vt:lpstr>
      <vt:lpstr>PowerPoint Presentation</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Climate Change Canada</dc:title>
  <dc:creator>Tang,Stephanie (ECCC)</dc:creator>
  <cp:lastModifiedBy>Kurzydlo,Iga (ECCC)</cp:lastModifiedBy>
  <cp:revision>52</cp:revision>
  <cp:lastPrinted>2022-07-18T20:05:45Z</cp:lastPrinted>
  <dcterms:created xsi:type="dcterms:W3CDTF">2022-07-12T17:30:04Z</dcterms:created>
  <dcterms:modified xsi:type="dcterms:W3CDTF">2022-07-18T20:59:53Z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0x010100405C4D2572DD1B4A92EEFDDB72E10065</vt:lpwstr>
  </property>
</Properties>
</file>