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63" r:id="rId1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 Jessica" initials="LJ" lastIdx="1" clrIdx="0">
    <p:extLst>
      <p:ext uri="{19B8F6BF-5375-455C-9EA6-DF929625EA0E}">
        <p15:presenceInfo xmlns:p15="http://schemas.microsoft.com/office/powerpoint/2012/main" userId="Ly, Jess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6"/>
    <p:restoredTop sz="86551"/>
  </p:normalViewPr>
  <p:slideViewPr>
    <p:cSldViewPr snapToGrid="0" snapToObjects="1">
      <p:cViewPr varScale="1">
        <p:scale>
          <a:sx n="113" d="100"/>
          <a:sy n="113" d="100"/>
        </p:scale>
        <p:origin x="3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506D7-856B-A040-9EAA-5432B0F8F678}"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A80D5-A065-7F4B-8716-C0A87E00AF5D}" type="slidenum">
              <a:rPr lang="en-US" smtClean="0"/>
              <a:t>‹#›</a:t>
            </a:fld>
            <a:endParaRPr lang="en-US"/>
          </a:p>
        </p:txBody>
      </p:sp>
    </p:spTree>
    <p:extLst>
      <p:ext uri="{BB962C8B-B14F-4D97-AF65-F5344CB8AC3E}">
        <p14:creationId xmlns:p14="http://schemas.microsoft.com/office/powerpoint/2010/main" val="240344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A80D5-A065-7F4B-8716-C0A87E00AF5D}" type="slidenum">
              <a:rPr lang="en-US" smtClean="0"/>
              <a:t>10</a:t>
            </a:fld>
            <a:endParaRPr lang="en-US"/>
          </a:p>
        </p:txBody>
      </p:sp>
    </p:spTree>
    <p:extLst>
      <p:ext uri="{BB962C8B-B14F-4D97-AF65-F5344CB8AC3E}">
        <p14:creationId xmlns:p14="http://schemas.microsoft.com/office/powerpoint/2010/main" val="339487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A80D5-A065-7F4B-8716-C0A87E00AF5D}" type="slidenum">
              <a:rPr lang="en-US" smtClean="0"/>
              <a:t>16</a:t>
            </a:fld>
            <a:endParaRPr lang="en-US"/>
          </a:p>
        </p:txBody>
      </p:sp>
    </p:spTree>
    <p:extLst>
      <p:ext uri="{BB962C8B-B14F-4D97-AF65-F5344CB8AC3E}">
        <p14:creationId xmlns:p14="http://schemas.microsoft.com/office/powerpoint/2010/main" val="406036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uFillTx/>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198" indent="0" algn="ctr">
              <a:buNone/>
              <a:defRPr sz="2000">
                <a:uFillTx/>
              </a:defRPr>
            </a:lvl2pPr>
            <a:lvl3pPr marL="914396" indent="0" algn="ctr">
              <a:buNone/>
              <a:defRPr sz="1800">
                <a:uFillTx/>
              </a:defRPr>
            </a:lvl3pPr>
            <a:lvl4pPr marL="1371595" indent="0" algn="ctr">
              <a:buNone/>
              <a:defRPr sz="1600">
                <a:uFillTx/>
              </a:defRPr>
            </a:lvl4pPr>
            <a:lvl5pPr marL="1828793" indent="0" algn="ctr">
              <a:buNone/>
              <a:defRPr sz="1600">
                <a:uFillTx/>
              </a:defRPr>
            </a:lvl5pPr>
            <a:lvl6pPr marL="2285991" indent="0" algn="ctr">
              <a:buNone/>
              <a:defRPr sz="1600">
                <a:uFillTx/>
              </a:defRPr>
            </a:lvl6pPr>
            <a:lvl7pPr marL="2743189" indent="0" algn="ctr">
              <a:buNone/>
              <a:defRPr sz="1600">
                <a:uFillTx/>
              </a:defRPr>
            </a:lvl7pPr>
            <a:lvl8pPr marL="3200388" indent="0" algn="ctr">
              <a:buNone/>
              <a:defRPr sz="1600">
                <a:uFillTx/>
              </a:defRPr>
            </a:lvl8pPr>
            <a:lvl9pPr marL="3657586" indent="0" algn="ctr">
              <a:buNone/>
              <a:defRPr sz="1600">
                <a:uFillTx/>
              </a:defRPr>
            </a:lvl9pPr>
          </a:lstStyle>
          <a:p>
            <a:r>
              <a:rPr lang="en-US"/>
              <a:t>Click to edit Master subtitle style</a:t>
            </a:r>
            <a:endParaRPr lang="en-US" dirty="0"/>
          </a:p>
        </p:txBody>
      </p:sp>
    </p:spTree>
    <p:extLst>
      <p:ext uri="{BB962C8B-B14F-4D97-AF65-F5344CB8AC3E}">
        <p14:creationId xmlns:p14="http://schemas.microsoft.com/office/powerpoint/2010/main" val="12580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bIns="46800"/>
          <a:lstStyle>
            <a:lvl1pPr>
              <a:defRPr>
                <a:solidFill>
                  <a:srgbClr val="1F326D"/>
                </a:solidFill>
                <a:uFillTx/>
              </a:defRPr>
            </a:lvl1pPr>
          </a:lstStyle>
          <a:p>
            <a:r>
              <a:rPr lang="en-US" dirty="0"/>
              <a:t>Click to edit Master title style</a:t>
            </a:r>
          </a:p>
        </p:txBody>
      </p:sp>
      <p:sp>
        <p:nvSpPr>
          <p:cNvPr id="3" name="Content Placeholder 2"/>
          <p:cNvSpPr>
            <a:spLocks noGrp="1"/>
          </p:cNvSpPr>
          <p:nvPr>
            <p:ph idx="1"/>
          </p:nvPr>
        </p:nvSpPr>
        <p:spPr/>
        <p:txBody>
          <a:bodyPr/>
          <a:lstStyle>
            <a:lvl1pPr>
              <a:defRPr sz="14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47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uFillTx/>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uFillTx/>
              </a:defRPr>
            </a:lvl1pPr>
            <a:lvl2pPr marL="457198" indent="0">
              <a:buNone/>
              <a:defRPr sz="2000">
                <a:solidFill>
                  <a:schemeClr val="tx1">
                    <a:tint val="75000"/>
                  </a:schemeClr>
                </a:solidFill>
                <a:uFillTx/>
              </a:defRPr>
            </a:lvl2pPr>
            <a:lvl3pPr marL="914396" indent="0">
              <a:buNone/>
              <a:defRPr sz="1800">
                <a:solidFill>
                  <a:schemeClr val="tx1">
                    <a:tint val="75000"/>
                  </a:schemeClr>
                </a:solidFill>
                <a:uFillTx/>
              </a:defRPr>
            </a:lvl3pPr>
            <a:lvl4pPr marL="1371595" indent="0">
              <a:buNone/>
              <a:defRPr sz="1600">
                <a:solidFill>
                  <a:schemeClr val="tx1">
                    <a:tint val="75000"/>
                  </a:schemeClr>
                </a:solidFill>
                <a:uFillTx/>
              </a:defRPr>
            </a:lvl4pPr>
            <a:lvl5pPr marL="1828793" indent="0">
              <a:buNone/>
              <a:defRPr sz="1600">
                <a:solidFill>
                  <a:schemeClr val="tx1">
                    <a:tint val="75000"/>
                  </a:schemeClr>
                </a:solidFill>
                <a:uFillTx/>
              </a:defRPr>
            </a:lvl5pPr>
            <a:lvl6pPr marL="2285991" indent="0">
              <a:buNone/>
              <a:defRPr sz="1600">
                <a:solidFill>
                  <a:schemeClr val="tx1">
                    <a:tint val="75000"/>
                  </a:schemeClr>
                </a:solidFill>
                <a:uFillTx/>
              </a:defRPr>
            </a:lvl6pPr>
            <a:lvl7pPr marL="2743189" indent="0">
              <a:buNone/>
              <a:defRPr sz="1600">
                <a:solidFill>
                  <a:schemeClr val="tx1">
                    <a:tint val="75000"/>
                  </a:schemeClr>
                </a:solidFill>
                <a:uFillTx/>
              </a:defRPr>
            </a:lvl7pPr>
            <a:lvl8pPr marL="3200388" indent="0">
              <a:buNone/>
              <a:defRPr sz="1600">
                <a:solidFill>
                  <a:schemeClr val="tx1">
                    <a:tint val="75000"/>
                  </a:schemeClr>
                </a:solidFill>
                <a:uFillTx/>
              </a:defRPr>
            </a:lvl8pPr>
            <a:lvl9pPr marL="3657586" indent="0">
              <a:buNone/>
              <a:defRPr sz="1600">
                <a:solidFill>
                  <a:schemeClr val="tx1">
                    <a:tint val="75000"/>
                  </a:schemeClr>
                </a:solidFill>
                <a:uFillTx/>
              </a:defRPr>
            </a:lvl9pPr>
          </a:lstStyle>
          <a:p>
            <a:pPr lvl="0"/>
            <a:r>
              <a:rPr lang="en-US"/>
              <a:t>Click to edit Master text styles</a:t>
            </a:r>
          </a:p>
        </p:txBody>
      </p:sp>
    </p:spTree>
    <p:extLst>
      <p:ext uri="{BB962C8B-B14F-4D97-AF65-F5344CB8AC3E}">
        <p14:creationId xmlns:p14="http://schemas.microsoft.com/office/powerpoint/2010/main" val="316786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482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284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4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rgbClr val="1F326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97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67A4588-F1A4-B94B-99B8-AEF0E0397F7F}"/>
              </a:ext>
            </a:extLst>
          </p:cNvPr>
          <p:cNvSpPr>
            <a:spLocks noGrp="1"/>
          </p:cNvSpPr>
          <p:nvPr>
            <p:ph type="title"/>
          </p:nvPr>
        </p:nvSpPr>
        <p:spPr bwMode="auto">
          <a:xfrm>
            <a:off x="837952" y="364765"/>
            <a:ext cx="10516098" cy="55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8336871-AC3C-5D42-B2D5-5BF44901F6FD}"/>
              </a:ext>
            </a:extLst>
          </p:cNvPr>
          <p:cNvSpPr>
            <a:spLocks noGrp="1"/>
          </p:cNvSpPr>
          <p:nvPr>
            <p:ph type="body" idx="1"/>
          </p:nvPr>
        </p:nvSpPr>
        <p:spPr bwMode="auto">
          <a:xfrm>
            <a:off x="837952" y="1198202"/>
            <a:ext cx="10516098" cy="497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a:extLst>
              <a:ext uri="{FF2B5EF4-FFF2-40B4-BE49-F238E27FC236}">
                <a16:creationId xmlns:a16="http://schemas.microsoft.com/office/drawing/2014/main" id="{999CB406-FAA2-F143-85BB-F9D8F5D51741}"/>
              </a:ext>
            </a:extLst>
          </p:cNvPr>
          <p:cNvSpPr>
            <a:spLocks/>
          </p:cNvSpPr>
          <p:nvPr/>
        </p:nvSpPr>
        <p:spPr>
          <a:xfrm>
            <a:off x="0" y="0"/>
            <a:ext cx="363569" cy="6858000"/>
          </a:xfrm>
          <a:prstGeom prst="rect">
            <a:avLst/>
          </a:prstGeom>
          <a:solidFill>
            <a:srgbClr val="1F3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uFillTx/>
              </a:defRPr>
            </a:pPr>
            <a:endParaRPr lang="en-US" sz="1227"/>
          </a:p>
        </p:txBody>
      </p:sp>
      <p:sp>
        <p:nvSpPr>
          <p:cNvPr id="2" name="TextBox 1">
            <a:extLst>
              <a:ext uri="{FF2B5EF4-FFF2-40B4-BE49-F238E27FC236}">
                <a16:creationId xmlns:a16="http://schemas.microsoft.com/office/drawing/2014/main" id="{BE07744A-6AB5-0C47-AD1E-9FB9F19567C6}"/>
              </a:ext>
            </a:extLst>
          </p:cNvPr>
          <p:cNvSpPr txBox="1"/>
          <p:nvPr/>
        </p:nvSpPr>
        <p:spPr>
          <a:xfrm>
            <a:off x="10400759" y="6535669"/>
            <a:ext cx="1540976" cy="218201"/>
          </a:xfrm>
          <a:prstGeom prst="rect">
            <a:avLst/>
          </a:prstGeom>
        </p:spPr>
        <p:txBody>
          <a:bodyPr wrap="square" rIns="0" rtlCol="0" anchor="ctr">
            <a:spAutoFit/>
          </a:bodyPr>
          <a:lstStyle/>
          <a:p>
            <a:pPr algn="r"/>
            <a:fld id="{E8A66FE3-1FCB-6D47-B74E-9A51D5E881EB}" type="slidenum">
              <a:rPr lang="en-US" sz="818" smtClean="0">
                <a:solidFill>
                  <a:schemeClr val="bg1">
                    <a:lumMod val="75000"/>
                  </a:schemeClr>
                </a:solidFill>
                <a:latin typeface="Arial" panose="020B0604020202020204" pitchFamily="34" charset="0"/>
                <a:cs typeface="Arial" panose="020B0604020202020204" pitchFamily="34" charset="0"/>
              </a:rPr>
              <a:t>‹#›</a:t>
            </a:fld>
            <a:endParaRPr lang="en-US" sz="818" dirty="0">
              <a:solidFill>
                <a:schemeClr val="bg1">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0E4DE6E-5D83-DE4D-8833-D57835A5F52F}"/>
              </a:ext>
            </a:extLst>
          </p:cNvPr>
          <p:cNvPicPr>
            <a:picLocks noChangeAspect="1"/>
          </p:cNvPicPr>
          <p:nvPr userDrawn="1"/>
        </p:nvPicPr>
        <p:blipFill>
          <a:blip r:embed="rId9"/>
          <a:stretch>
            <a:fillRect/>
          </a:stretch>
        </p:blipFill>
        <p:spPr>
          <a:xfrm>
            <a:off x="11509935" y="298812"/>
            <a:ext cx="431800" cy="431800"/>
          </a:xfrm>
          <a:prstGeom prst="rect">
            <a:avLst/>
          </a:prstGeom>
        </p:spPr>
      </p:pic>
    </p:spTree>
    <p:extLst>
      <p:ext uri="{BB962C8B-B14F-4D97-AF65-F5344CB8AC3E}">
        <p14:creationId xmlns:p14="http://schemas.microsoft.com/office/powerpoint/2010/main" val="3743877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3510" rtl="0" eaLnBrk="1" fontAlgn="base" hangingPunct="1">
        <a:lnSpc>
          <a:spcPct val="100000"/>
        </a:lnSpc>
        <a:spcBef>
          <a:spcPct val="0"/>
        </a:spcBef>
        <a:spcAft>
          <a:spcPct val="0"/>
        </a:spcAft>
        <a:defRPr sz="3200" b="1" kern="1200">
          <a:solidFill>
            <a:srgbClr val="1F326D"/>
          </a:solidFill>
          <a:latin typeface="Arial" panose="020B0604020202020204" pitchFamily="34" charset="0"/>
          <a:ea typeface="Roboto" pitchFamily="2" charset="0"/>
          <a:cs typeface="Arial" panose="020B0604020202020204" pitchFamily="34" charset="0"/>
        </a:defRPr>
      </a:lvl1pPr>
      <a:lvl2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2pPr>
      <a:lvl3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3pPr>
      <a:lvl4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4pPr>
      <a:lvl5pPr algn="l" defTabSz="913510" rtl="0" eaLnBrk="1" fontAlgn="base" hangingPunct="1">
        <a:lnSpc>
          <a:spcPct val="90000"/>
        </a:lnSpc>
        <a:spcBef>
          <a:spcPct val="0"/>
        </a:spcBef>
        <a:spcAft>
          <a:spcPct val="0"/>
        </a:spcAft>
        <a:defRPr sz="1636" b="1">
          <a:solidFill>
            <a:srgbClr val="1F326D"/>
          </a:solidFill>
          <a:latin typeface="Roboto"/>
          <a:ea typeface="Roboto"/>
          <a:cs typeface="Roboto"/>
        </a:defRPr>
      </a:lvl5pPr>
      <a:lvl6pPr marL="311719"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6pPr>
      <a:lvl7pPr marL="623438"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7pPr>
      <a:lvl8pPr marL="935157"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8pPr>
      <a:lvl9pPr marL="1246876" algn="l" defTabSz="913510" rtl="0" eaLnBrk="1" fontAlgn="base" hangingPunct="1">
        <a:lnSpc>
          <a:spcPct val="90000"/>
        </a:lnSpc>
        <a:spcBef>
          <a:spcPct val="0"/>
        </a:spcBef>
        <a:spcAft>
          <a:spcPct val="0"/>
        </a:spcAft>
        <a:defRPr sz="1636" b="1">
          <a:solidFill>
            <a:srgbClr val="1F326D"/>
          </a:solidFill>
          <a:uFillTx/>
          <a:latin typeface="Roboto"/>
          <a:ea typeface="Roboto"/>
          <a:cs typeface="Roboto"/>
        </a:defRPr>
      </a:lvl9pPr>
    </p:titleStyle>
    <p:bodyStyle>
      <a:lvl1pPr algn="l" defTabSz="913510" rtl="0" eaLnBrk="1" fontAlgn="base" hangingPunct="1">
        <a:lnSpc>
          <a:spcPct val="10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396" rtl="0" eaLnBrk="1" latinLnBrk="0" hangingPunct="1">
        <a:defRPr sz="1800" kern="1200">
          <a:solidFill>
            <a:schemeClr val="tx1"/>
          </a:solidFill>
          <a:uFillTx/>
          <a:latin typeface="+mn-lt"/>
          <a:ea typeface="+mn-ea"/>
          <a:cs typeface="+mn-cs"/>
        </a:defRPr>
      </a:lvl1pPr>
      <a:lvl2pPr marL="457198" algn="l" defTabSz="914396" rtl="0" eaLnBrk="1" latinLnBrk="0" hangingPunct="1">
        <a:defRPr sz="1800" kern="1200">
          <a:solidFill>
            <a:schemeClr val="tx1"/>
          </a:solidFill>
          <a:uFillTx/>
          <a:latin typeface="+mn-lt"/>
          <a:ea typeface="+mn-ea"/>
          <a:cs typeface="+mn-cs"/>
        </a:defRPr>
      </a:lvl2pPr>
      <a:lvl3pPr marL="914396" algn="l" defTabSz="914396" rtl="0" eaLnBrk="1" latinLnBrk="0" hangingPunct="1">
        <a:defRPr sz="1800" kern="1200">
          <a:solidFill>
            <a:schemeClr val="tx1"/>
          </a:solidFill>
          <a:uFillTx/>
          <a:latin typeface="+mn-lt"/>
          <a:ea typeface="+mn-ea"/>
          <a:cs typeface="+mn-cs"/>
        </a:defRPr>
      </a:lvl3pPr>
      <a:lvl4pPr marL="1371595" algn="l" defTabSz="914396" rtl="0" eaLnBrk="1" latinLnBrk="0" hangingPunct="1">
        <a:defRPr sz="1800" kern="1200">
          <a:solidFill>
            <a:schemeClr val="tx1"/>
          </a:solidFill>
          <a:uFillTx/>
          <a:latin typeface="+mn-lt"/>
          <a:ea typeface="+mn-ea"/>
          <a:cs typeface="+mn-cs"/>
        </a:defRPr>
      </a:lvl4pPr>
      <a:lvl5pPr marL="1828793" algn="l" defTabSz="914396" rtl="0" eaLnBrk="1" latinLnBrk="0" hangingPunct="1">
        <a:defRPr sz="1800" kern="1200">
          <a:solidFill>
            <a:schemeClr val="tx1"/>
          </a:solidFill>
          <a:uFillTx/>
          <a:latin typeface="+mn-lt"/>
          <a:ea typeface="+mn-ea"/>
          <a:cs typeface="+mn-cs"/>
        </a:defRPr>
      </a:lvl5pPr>
      <a:lvl6pPr marL="2285991" algn="l" defTabSz="914396" rtl="0" eaLnBrk="1" latinLnBrk="0" hangingPunct="1">
        <a:defRPr sz="1800" kern="1200">
          <a:solidFill>
            <a:schemeClr val="tx1"/>
          </a:solidFill>
          <a:uFillTx/>
          <a:latin typeface="+mn-lt"/>
          <a:ea typeface="+mn-ea"/>
          <a:cs typeface="+mn-cs"/>
        </a:defRPr>
      </a:lvl6pPr>
      <a:lvl7pPr marL="2743189" algn="l" defTabSz="914396" rtl="0" eaLnBrk="1" latinLnBrk="0" hangingPunct="1">
        <a:defRPr sz="1800" kern="1200">
          <a:solidFill>
            <a:schemeClr val="tx1"/>
          </a:solidFill>
          <a:uFillTx/>
          <a:latin typeface="+mn-lt"/>
          <a:ea typeface="+mn-ea"/>
          <a:cs typeface="+mn-cs"/>
        </a:defRPr>
      </a:lvl7pPr>
      <a:lvl8pPr marL="3200388" algn="l" defTabSz="914396" rtl="0" eaLnBrk="1" latinLnBrk="0" hangingPunct="1">
        <a:defRPr sz="1800" kern="1200">
          <a:solidFill>
            <a:schemeClr val="tx1"/>
          </a:solidFill>
          <a:uFillTx/>
          <a:latin typeface="+mn-lt"/>
          <a:ea typeface="+mn-ea"/>
          <a:cs typeface="+mn-cs"/>
        </a:defRPr>
      </a:lvl8pPr>
      <a:lvl9pPr marL="3657586" algn="l" defTabSz="914396"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B72B27-A0F1-484A-8EA7-BD109475B1CA}"/>
              </a:ext>
            </a:extLst>
          </p:cNvPr>
          <p:cNvPicPr>
            <a:picLocks noChangeAspect="1"/>
          </p:cNvPicPr>
          <p:nvPr/>
        </p:nvPicPr>
        <p:blipFill>
          <a:blip r:embed="rId2"/>
          <a:stretch>
            <a:fillRect/>
          </a:stretch>
        </p:blipFill>
        <p:spPr>
          <a:xfrm>
            <a:off x="3177937" y="2584458"/>
            <a:ext cx="5836125" cy="1274556"/>
          </a:xfrm>
          <a:prstGeom prst="rect">
            <a:avLst/>
          </a:prstGeom>
        </p:spPr>
      </p:pic>
      <p:sp>
        <p:nvSpPr>
          <p:cNvPr id="7" name="TextBox 6">
            <a:extLst>
              <a:ext uri="{FF2B5EF4-FFF2-40B4-BE49-F238E27FC236}">
                <a16:creationId xmlns:a16="http://schemas.microsoft.com/office/drawing/2014/main" id="{CFA98866-F533-BB45-B6A2-0F8E52BD88D9}"/>
              </a:ext>
            </a:extLst>
          </p:cNvPr>
          <p:cNvSpPr txBox="1"/>
          <p:nvPr/>
        </p:nvSpPr>
        <p:spPr>
          <a:xfrm>
            <a:off x="4356243" y="4099389"/>
            <a:ext cx="1551397" cy="1047964"/>
          </a:xfrm>
          <a:prstGeom prst="rect">
            <a:avLst/>
          </a:prstGeom>
        </p:spPr>
        <p:txBody>
          <a:bodyPr wrap="square" rtlCol="0">
            <a:spAutoFit/>
          </a:bodyPr>
          <a:lstStyle/>
          <a:p>
            <a:endParaRPr lang="en-US" dirty="0"/>
          </a:p>
        </p:txBody>
      </p:sp>
      <p:grpSp>
        <p:nvGrpSpPr>
          <p:cNvPr id="11" name="Group 10">
            <a:extLst>
              <a:ext uri="{FF2B5EF4-FFF2-40B4-BE49-F238E27FC236}">
                <a16:creationId xmlns:a16="http://schemas.microsoft.com/office/drawing/2014/main" id="{535310BA-EB27-7148-B08E-ECCBAFDDA710}"/>
              </a:ext>
            </a:extLst>
          </p:cNvPr>
          <p:cNvGrpSpPr/>
          <p:nvPr/>
        </p:nvGrpSpPr>
        <p:grpSpPr>
          <a:xfrm>
            <a:off x="503433" y="6195316"/>
            <a:ext cx="11212534" cy="273570"/>
            <a:chOff x="503433" y="6195316"/>
            <a:chExt cx="11212534" cy="273570"/>
          </a:xfrm>
        </p:grpSpPr>
        <p:pic>
          <p:nvPicPr>
            <p:cNvPr id="9" name="Picture 8">
              <a:extLst>
                <a:ext uri="{FF2B5EF4-FFF2-40B4-BE49-F238E27FC236}">
                  <a16:creationId xmlns:a16="http://schemas.microsoft.com/office/drawing/2014/main" id="{FEA31BBA-501A-3148-B1A7-6C042E6035DB}"/>
                </a:ext>
              </a:extLst>
            </p:cNvPr>
            <p:cNvPicPr>
              <a:picLocks noChangeAspect="1"/>
            </p:cNvPicPr>
            <p:nvPr/>
          </p:nvPicPr>
          <p:blipFill>
            <a:blip r:embed="rId3"/>
            <a:stretch>
              <a:fillRect/>
            </a:stretch>
          </p:blipFill>
          <p:spPr>
            <a:xfrm>
              <a:off x="503433" y="6195316"/>
              <a:ext cx="2904918" cy="273570"/>
            </a:xfrm>
            <a:prstGeom prst="rect">
              <a:avLst/>
            </a:prstGeom>
          </p:spPr>
        </p:pic>
        <p:pic>
          <p:nvPicPr>
            <p:cNvPr id="10" name="Picture 9">
              <a:extLst>
                <a:ext uri="{FF2B5EF4-FFF2-40B4-BE49-F238E27FC236}">
                  <a16:creationId xmlns:a16="http://schemas.microsoft.com/office/drawing/2014/main" id="{69B1E531-4546-1C41-84F2-6250A6C20B9D}"/>
                </a:ext>
              </a:extLst>
            </p:cNvPr>
            <p:cNvPicPr>
              <a:picLocks noChangeAspect="1"/>
            </p:cNvPicPr>
            <p:nvPr/>
          </p:nvPicPr>
          <p:blipFill>
            <a:blip r:embed="rId4"/>
            <a:stretch>
              <a:fillRect/>
            </a:stretch>
          </p:blipFill>
          <p:spPr>
            <a:xfrm>
              <a:off x="10571947" y="6195316"/>
              <a:ext cx="1144020" cy="273570"/>
            </a:xfrm>
            <a:prstGeom prst="rect">
              <a:avLst/>
            </a:prstGeom>
          </p:spPr>
        </p:pic>
      </p:grpSp>
      <p:sp>
        <p:nvSpPr>
          <p:cNvPr id="12" name="TextBox 11">
            <a:extLst>
              <a:ext uri="{FF2B5EF4-FFF2-40B4-BE49-F238E27FC236}">
                <a16:creationId xmlns:a16="http://schemas.microsoft.com/office/drawing/2014/main" id="{458AD3BF-8D89-3948-ADEE-65E48AFA9063}"/>
              </a:ext>
            </a:extLst>
          </p:cNvPr>
          <p:cNvSpPr txBox="1"/>
          <p:nvPr/>
        </p:nvSpPr>
        <p:spPr>
          <a:xfrm>
            <a:off x="2864776" y="4015997"/>
            <a:ext cx="6462445" cy="400110"/>
          </a:xfrm>
          <a:prstGeom prst="rect">
            <a:avLst/>
          </a:prstGeom>
        </p:spPr>
        <p:txBody>
          <a:bodyPr wrap="square" rtlCol="0">
            <a:spAutoFit/>
          </a:bodyPr>
          <a:lstStyle/>
          <a:p>
            <a:pPr algn="ctr"/>
            <a:r>
              <a:rPr lang="en-US" sz="2000" dirty="0">
                <a:solidFill>
                  <a:schemeClr val="accent4">
                    <a:lumMod val="90000"/>
                  </a:schemeClr>
                </a:solidFill>
                <a:latin typeface="+mj-lt"/>
              </a:rPr>
              <a:t>Spring 2021 | Impact Canada Fellowship Program</a:t>
            </a:r>
          </a:p>
        </p:txBody>
      </p:sp>
    </p:spTree>
    <p:extLst>
      <p:ext uri="{BB962C8B-B14F-4D97-AF65-F5344CB8AC3E}">
        <p14:creationId xmlns:p14="http://schemas.microsoft.com/office/powerpoint/2010/main" val="231790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1A64-A43B-854C-AA5B-BDCC9219DFC6}"/>
              </a:ext>
            </a:extLst>
          </p:cNvPr>
          <p:cNvSpPr>
            <a:spLocks noGrp="1"/>
          </p:cNvSpPr>
          <p:nvPr>
            <p:ph type="title"/>
          </p:nvPr>
        </p:nvSpPr>
        <p:spPr/>
        <p:txBody>
          <a:bodyPr/>
          <a:lstStyle/>
          <a:p>
            <a:r>
              <a:rPr lang="en-US" dirty="0"/>
              <a:t>How it works</a:t>
            </a:r>
          </a:p>
        </p:txBody>
      </p:sp>
      <p:graphicFrame>
        <p:nvGraphicFramePr>
          <p:cNvPr id="6" name="Table 6">
            <a:extLst>
              <a:ext uri="{FF2B5EF4-FFF2-40B4-BE49-F238E27FC236}">
                <a16:creationId xmlns:a16="http://schemas.microsoft.com/office/drawing/2014/main" id="{EFFCD6C5-D3C7-F241-BE17-57C86127B9C0}"/>
              </a:ext>
            </a:extLst>
          </p:cNvPr>
          <p:cNvGraphicFramePr>
            <a:graphicFrameLocks noGrp="1"/>
          </p:cNvGraphicFramePr>
          <p:nvPr>
            <p:ph idx="1"/>
            <p:extLst>
              <p:ext uri="{D42A27DB-BD31-4B8C-83A1-F6EECF244321}">
                <p14:modId xmlns:p14="http://schemas.microsoft.com/office/powerpoint/2010/main" val="1146109590"/>
              </p:ext>
            </p:extLst>
          </p:nvPr>
        </p:nvGraphicFramePr>
        <p:xfrm>
          <a:off x="838200" y="924560"/>
          <a:ext cx="10515597" cy="5340610"/>
        </p:xfrm>
        <a:graphic>
          <a:graphicData uri="http://schemas.openxmlformats.org/drawingml/2006/table">
            <a:tbl>
              <a:tblPr>
                <a:tableStyleId>{5C22544A-7EE6-4342-B048-85BDC9FD1C3A}</a:tableStyleId>
              </a:tblPr>
              <a:tblGrid>
                <a:gridCol w="1228595">
                  <a:extLst>
                    <a:ext uri="{9D8B030D-6E8A-4147-A177-3AD203B41FA5}">
                      <a16:colId xmlns:a16="http://schemas.microsoft.com/office/drawing/2014/main" val="2729650345"/>
                    </a:ext>
                  </a:extLst>
                </a:gridCol>
                <a:gridCol w="8379912">
                  <a:extLst>
                    <a:ext uri="{9D8B030D-6E8A-4147-A177-3AD203B41FA5}">
                      <a16:colId xmlns:a16="http://schemas.microsoft.com/office/drawing/2014/main" val="176869677"/>
                    </a:ext>
                  </a:extLst>
                </a:gridCol>
                <a:gridCol w="907090">
                  <a:extLst>
                    <a:ext uri="{9D8B030D-6E8A-4147-A177-3AD203B41FA5}">
                      <a16:colId xmlns:a16="http://schemas.microsoft.com/office/drawing/2014/main" val="3760761995"/>
                    </a:ext>
                  </a:extLst>
                </a:gridCol>
              </a:tblGrid>
              <a:tr h="955914">
                <a:tc>
                  <a:txBody>
                    <a:bodyPr/>
                    <a:lstStyle/>
                    <a:p>
                      <a:r>
                        <a:rPr lang="en-US" sz="5000" b="1" dirty="0">
                          <a:solidFill>
                            <a:schemeClr val="tx2"/>
                          </a:solidFill>
                        </a:rPr>
                        <a:t>01</a:t>
                      </a:r>
                    </a:p>
                  </a:txBody>
                  <a:tcPr anchor="ctr">
                    <a:lnB w="12700" cap="flat" cmpd="sng" algn="ctr">
                      <a:solidFill>
                        <a:schemeClr val="tx1">
                          <a:lumMod val="75000"/>
                          <a:lumOff val="25000"/>
                        </a:schemeClr>
                      </a:solidFill>
                      <a:prstDash val="solid"/>
                      <a:round/>
                      <a:headEnd type="none" w="med" len="med"/>
                      <a:tailEnd type="none" w="med" len="med"/>
                    </a:lnB>
                    <a:noFill/>
                  </a:tcPr>
                </a:tc>
                <a:tc>
                  <a:txBody>
                    <a:bodyPr/>
                    <a:lstStyle/>
                    <a:p>
                      <a:r>
                        <a:rPr lang="en-US" sz="1200" dirty="0"/>
                        <a:t>Organizations submit a placement proposal to the Fellowship </a:t>
                      </a:r>
                      <a:r>
                        <a:rPr lang="en-US" sz="1200" dirty="0" smtClean="0"/>
                        <a:t>program </a:t>
                      </a:r>
                      <a:r>
                        <a:rPr lang="en-US" sz="1200" dirty="0"/>
                        <a:t>for consideration by Impact Canada.</a:t>
                      </a:r>
                    </a:p>
                  </a:txBody>
                  <a:tcPr anchor="ctr">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en-US" sz="1400" dirty="0"/>
                    </a:p>
                  </a:txBody>
                  <a:tcPr anchor="ctr">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668832307"/>
                  </a:ext>
                </a:extLst>
              </a:tr>
              <a:tr h="1323668">
                <a:tc>
                  <a:txBody>
                    <a:bodyPr/>
                    <a:lstStyle/>
                    <a:p>
                      <a:r>
                        <a:rPr lang="en-US" sz="5000" b="1" dirty="0">
                          <a:solidFill>
                            <a:schemeClr val="tx2"/>
                          </a:solidFill>
                        </a:rPr>
                        <a:t>02</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r>
                        <a:rPr lang="en-US" sz="1200" dirty="0"/>
                        <a:t>Together, Impact Canada’s </a:t>
                      </a:r>
                      <a:r>
                        <a:rPr lang="en-US" sz="1200" dirty="0" smtClean="0"/>
                        <a:t>Center </a:t>
                      </a:r>
                      <a:r>
                        <a:rPr lang="en-US" sz="1200" dirty="0"/>
                        <a:t>of </a:t>
                      </a:r>
                      <a:r>
                        <a:rPr lang="en-US" sz="1200" dirty="0" smtClean="0"/>
                        <a:t>Expertise </a:t>
                      </a:r>
                      <a:r>
                        <a:rPr lang="en-US" sz="1200" dirty="0"/>
                        <a:t>and host organizations selected for placement establish goals and determine project(s) scope, including challenges to be tackled, methodology to be used (experimental method) and timelines. A memoranda of understanding solidifying the terms and conditions of the Fellowship arrangement is signed.</a:t>
                      </a:r>
                    </a:p>
                    <a:p>
                      <a:endParaRPr lang="en-US" sz="1200" dirty="0"/>
                    </a:p>
                    <a:p>
                      <a:r>
                        <a:rPr lang="en-US" sz="1200" b="1" dirty="0"/>
                        <a:t>Did you know?</a:t>
                      </a:r>
                      <a:endParaRPr lang="en-US" sz="1200" dirty="0"/>
                    </a:p>
                    <a:p>
                      <a:r>
                        <a:rPr lang="en-US" sz="1200" dirty="0"/>
                        <a:t>Fellows </a:t>
                      </a:r>
                      <a:r>
                        <a:rPr lang="en-US" sz="1200" b="0" dirty="0"/>
                        <a:t>remain employees of the Privy Council Office </a:t>
                      </a:r>
                      <a:r>
                        <a:rPr lang="en-US" sz="1200" dirty="0"/>
                        <a:t>for the duration of their tenure in the Fellowship program. This means, </a:t>
                      </a:r>
                      <a:r>
                        <a:rPr lang="en-US" sz="1200" b="1" dirty="0"/>
                        <a:t>host organizations do not need to have a classified position</a:t>
                      </a:r>
                      <a:r>
                        <a:rPr lang="en-US" sz="1200" dirty="0"/>
                        <a:t> to host a Fellow. This is purely a financial arrangement. No human resources requirement on the part of host organizations.</a:t>
                      </a:r>
                    </a:p>
                    <a:p>
                      <a:endParaRPr lang="en-US" sz="12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en-US" sz="14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4085698184"/>
                  </a:ext>
                </a:extLst>
              </a:tr>
              <a:tr h="1323668">
                <a:tc>
                  <a:txBody>
                    <a:bodyPr/>
                    <a:lstStyle/>
                    <a:p>
                      <a:r>
                        <a:rPr lang="en-US" sz="5000" b="1" dirty="0">
                          <a:solidFill>
                            <a:schemeClr val="tx2"/>
                          </a:solidFill>
                        </a:rPr>
                        <a:t>03</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r>
                        <a:rPr lang="en-US" sz="1200" dirty="0"/>
                        <a:t>Host organizations welcome Fellows into their work unit, as they would any other employee joining their team! Fellows integrate into host organization, all the while receiving continued leadership, mentoring and coaching from Impact Canada’s </a:t>
                      </a:r>
                      <a:r>
                        <a:rPr lang="en-US" sz="1200" dirty="0" smtClean="0"/>
                        <a:t>Center </a:t>
                      </a:r>
                      <a:r>
                        <a:rPr lang="en-US" sz="1200" dirty="0"/>
                        <a:t>of </a:t>
                      </a:r>
                      <a:r>
                        <a:rPr lang="en-US" sz="1200" dirty="0" smtClean="0"/>
                        <a:t>Expertise</a:t>
                      </a:r>
                      <a:r>
                        <a:rPr lang="en-US" sz="1200" dirty="0"/>
                        <a:t>.</a:t>
                      </a:r>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endParaRPr lang="en-US" sz="1400" dirty="0"/>
                    </a:p>
                  </a:txBody>
                  <a:tcPr anchor="ct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3478826711"/>
                  </a:ext>
                </a:extLst>
              </a:tr>
              <a:tr h="1323668">
                <a:tc>
                  <a:txBody>
                    <a:bodyPr/>
                    <a:lstStyle/>
                    <a:p>
                      <a:r>
                        <a:rPr lang="en-US" sz="5000" b="1" dirty="0">
                          <a:solidFill>
                            <a:schemeClr val="tx2"/>
                          </a:solidFill>
                        </a:rPr>
                        <a:t>04</a:t>
                      </a:r>
                    </a:p>
                  </a:txBody>
                  <a:tcPr anchor="ctr">
                    <a:lnT w="12700" cap="flat" cmpd="sng" algn="ctr">
                      <a:solidFill>
                        <a:schemeClr val="tx1">
                          <a:lumMod val="75000"/>
                          <a:lumOff val="25000"/>
                        </a:schemeClr>
                      </a:solidFill>
                      <a:prstDash val="solid"/>
                      <a:round/>
                      <a:headEnd type="none" w="med" len="med"/>
                      <a:tailEnd type="none" w="med" len="med"/>
                    </a:lnT>
                    <a:noFill/>
                  </a:tcPr>
                </a:tc>
                <a:tc>
                  <a:txBody>
                    <a:bodyPr/>
                    <a:lstStyle/>
                    <a:p>
                      <a:r>
                        <a:rPr lang="en-US" sz="1200" dirty="0"/>
                        <a:t>Host organizations reimburse basic salary costs to PCO and assume responsibility for all operating costs (e.g. training, travel, relocation, conferences, etc.) for the duration of the Fellowship arrangement. Federal departments can report associated expenditures to the Treasury Board Secretariat as part of their department’s commitment to experimentation.</a:t>
                      </a:r>
                    </a:p>
                  </a:txBody>
                  <a:tcPr anchor="ctr">
                    <a:lnT w="12700" cap="flat" cmpd="sng" algn="ctr">
                      <a:solidFill>
                        <a:schemeClr val="tx1">
                          <a:lumMod val="75000"/>
                          <a:lumOff val="25000"/>
                        </a:schemeClr>
                      </a:solidFill>
                      <a:prstDash val="solid"/>
                      <a:round/>
                      <a:headEnd type="none" w="med" len="med"/>
                      <a:tailEnd type="none" w="med" len="med"/>
                    </a:lnT>
                    <a:noFill/>
                  </a:tcPr>
                </a:tc>
                <a:tc>
                  <a:txBody>
                    <a:bodyPr/>
                    <a:lstStyle/>
                    <a:p>
                      <a:endParaRPr lang="en-US" sz="1400" dirty="0"/>
                    </a:p>
                  </a:txBody>
                  <a:tcPr anchor="ctr">
                    <a:lnT w="12700" cap="flat" cmpd="sng" algn="ctr">
                      <a:solidFill>
                        <a:schemeClr val="tx1">
                          <a:lumMod val="75000"/>
                          <a:lumOff val="25000"/>
                        </a:schemeClr>
                      </a:solidFill>
                      <a:prstDash val="solid"/>
                      <a:round/>
                      <a:headEnd type="none" w="med" len="med"/>
                      <a:tailEnd type="none" w="med" len="med"/>
                    </a:lnT>
                    <a:noFill/>
                  </a:tcPr>
                </a:tc>
                <a:extLst>
                  <a:ext uri="{0D108BD9-81ED-4DB2-BD59-A6C34878D82A}">
                    <a16:rowId xmlns:a16="http://schemas.microsoft.com/office/drawing/2014/main" val="1802237731"/>
                  </a:ext>
                </a:extLst>
              </a:tr>
            </a:tbl>
          </a:graphicData>
        </a:graphic>
      </p:graphicFrame>
      <p:sp>
        <p:nvSpPr>
          <p:cNvPr id="16" name="Oval 15">
            <a:extLst>
              <a:ext uri="{FF2B5EF4-FFF2-40B4-BE49-F238E27FC236}">
                <a16:creationId xmlns:a16="http://schemas.microsoft.com/office/drawing/2014/main" id="{103D1EB5-6614-A84A-B4BD-F822FF455CCB}"/>
              </a:ext>
            </a:extLst>
          </p:cNvPr>
          <p:cNvSpPr/>
          <p:nvPr/>
        </p:nvSpPr>
        <p:spPr>
          <a:xfrm>
            <a:off x="10652339" y="924560"/>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BF318E-0786-6345-B6C8-18222AEE0344}"/>
              </a:ext>
            </a:extLst>
          </p:cNvPr>
          <p:cNvPicPr>
            <a:picLocks noChangeAspect="1"/>
          </p:cNvPicPr>
          <p:nvPr/>
        </p:nvPicPr>
        <p:blipFill>
          <a:blip r:embed="rId3"/>
          <a:stretch>
            <a:fillRect/>
          </a:stretch>
        </p:blipFill>
        <p:spPr>
          <a:xfrm>
            <a:off x="10785079" y="1066498"/>
            <a:ext cx="701458" cy="446382"/>
          </a:xfrm>
          <a:prstGeom prst="rect">
            <a:avLst/>
          </a:prstGeom>
        </p:spPr>
      </p:pic>
      <p:sp>
        <p:nvSpPr>
          <p:cNvPr id="17" name="Oval 16">
            <a:extLst>
              <a:ext uri="{FF2B5EF4-FFF2-40B4-BE49-F238E27FC236}">
                <a16:creationId xmlns:a16="http://schemas.microsoft.com/office/drawing/2014/main" id="{39A02E32-2F30-8C44-A864-E20A7CA15871}"/>
              </a:ext>
            </a:extLst>
          </p:cNvPr>
          <p:cNvSpPr/>
          <p:nvPr/>
        </p:nvSpPr>
        <p:spPr>
          <a:xfrm>
            <a:off x="10652339" y="2404691"/>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1044E1-A350-A84A-89DD-951744AA826B}"/>
              </a:ext>
            </a:extLst>
          </p:cNvPr>
          <p:cNvSpPr/>
          <p:nvPr/>
        </p:nvSpPr>
        <p:spPr>
          <a:xfrm>
            <a:off x="10652339" y="3970444"/>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B094BAB-9723-194B-BA8D-B64D8908640E}"/>
              </a:ext>
            </a:extLst>
          </p:cNvPr>
          <p:cNvSpPr/>
          <p:nvPr/>
        </p:nvSpPr>
        <p:spPr>
          <a:xfrm>
            <a:off x="10652339" y="5298203"/>
            <a:ext cx="701458" cy="701458"/>
          </a:xfrm>
          <a:prstGeom prst="ellipse">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A8468AA-A891-D747-9968-5D305E012DE4}"/>
              </a:ext>
            </a:extLst>
          </p:cNvPr>
          <p:cNvPicPr>
            <a:picLocks noChangeAspect="1"/>
          </p:cNvPicPr>
          <p:nvPr/>
        </p:nvPicPr>
        <p:blipFill>
          <a:blip r:embed="rId4"/>
          <a:stretch>
            <a:fillRect/>
          </a:stretch>
        </p:blipFill>
        <p:spPr>
          <a:xfrm>
            <a:off x="10839038" y="2526824"/>
            <a:ext cx="407457" cy="474720"/>
          </a:xfrm>
          <a:prstGeom prst="rect">
            <a:avLst/>
          </a:prstGeom>
        </p:spPr>
      </p:pic>
      <p:pic>
        <p:nvPicPr>
          <p:cNvPr id="13" name="Picture 12">
            <a:extLst>
              <a:ext uri="{FF2B5EF4-FFF2-40B4-BE49-F238E27FC236}">
                <a16:creationId xmlns:a16="http://schemas.microsoft.com/office/drawing/2014/main" id="{D1B69CDB-27D4-2D46-B21A-1D163CA9CCED}"/>
              </a:ext>
            </a:extLst>
          </p:cNvPr>
          <p:cNvPicPr>
            <a:picLocks noChangeAspect="1"/>
          </p:cNvPicPr>
          <p:nvPr/>
        </p:nvPicPr>
        <p:blipFill>
          <a:blip r:embed="rId5"/>
          <a:stretch>
            <a:fillRect/>
          </a:stretch>
        </p:blipFill>
        <p:spPr>
          <a:xfrm>
            <a:off x="10839038" y="4139473"/>
            <a:ext cx="309665" cy="354459"/>
          </a:xfrm>
          <a:prstGeom prst="rect">
            <a:avLst/>
          </a:prstGeom>
        </p:spPr>
      </p:pic>
      <p:pic>
        <p:nvPicPr>
          <p:cNvPr id="14" name="Picture 13">
            <a:extLst>
              <a:ext uri="{FF2B5EF4-FFF2-40B4-BE49-F238E27FC236}">
                <a16:creationId xmlns:a16="http://schemas.microsoft.com/office/drawing/2014/main" id="{D982CF22-96ED-9940-9A83-8D7FFB3ABFCB}"/>
              </a:ext>
            </a:extLst>
          </p:cNvPr>
          <p:cNvPicPr>
            <a:picLocks noChangeAspect="1"/>
          </p:cNvPicPr>
          <p:nvPr/>
        </p:nvPicPr>
        <p:blipFill>
          <a:blip r:embed="rId6"/>
          <a:stretch>
            <a:fillRect/>
          </a:stretch>
        </p:blipFill>
        <p:spPr>
          <a:xfrm>
            <a:off x="10785079" y="5440141"/>
            <a:ext cx="417581" cy="417581"/>
          </a:xfrm>
          <a:prstGeom prst="rect">
            <a:avLst/>
          </a:prstGeom>
        </p:spPr>
      </p:pic>
    </p:spTree>
    <p:extLst>
      <p:ext uri="{BB962C8B-B14F-4D97-AF65-F5344CB8AC3E}">
        <p14:creationId xmlns:p14="http://schemas.microsoft.com/office/powerpoint/2010/main" val="290006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DD4C-EC11-B240-A597-61843D25E5C8}"/>
              </a:ext>
            </a:extLst>
          </p:cNvPr>
          <p:cNvSpPr>
            <a:spLocks noGrp="1"/>
          </p:cNvSpPr>
          <p:nvPr>
            <p:ph type="title"/>
          </p:nvPr>
        </p:nvSpPr>
        <p:spPr/>
        <p:txBody>
          <a:bodyPr/>
          <a:lstStyle/>
          <a:p>
            <a:r>
              <a:rPr lang="en-US" dirty="0"/>
              <a:t>Tailored Onboarding and Continued Development</a:t>
            </a:r>
          </a:p>
        </p:txBody>
      </p:sp>
      <p:sp>
        <p:nvSpPr>
          <p:cNvPr id="3" name="Content Placeholder 2">
            <a:extLst>
              <a:ext uri="{FF2B5EF4-FFF2-40B4-BE49-F238E27FC236}">
                <a16:creationId xmlns:a16="http://schemas.microsoft.com/office/drawing/2014/main" id="{2912527D-0E65-D741-869E-9D8F679EB703}"/>
              </a:ext>
            </a:extLst>
          </p:cNvPr>
          <p:cNvSpPr>
            <a:spLocks noGrp="1"/>
          </p:cNvSpPr>
          <p:nvPr>
            <p:ph idx="1"/>
          </p:nvPr>
        </p:nvSpPr>
        <p:spPr>
          <a:xfrm>
            <a:off x="837952" y="1198203"/>
            <a:ext cx="10516098" cy="559794"/>
          </a:xfrm>
        </p:spPr>
        <p:txBody>
          <a:bodyPr/>
          <a:lstStyle/>
          <a:p>
            <a:pPr>
              <a:lnSpc>
                <a:spcPct val="100000"/>
              </a:lnSpc>
            </a:pPr>
            <a:r>
              <a:rPr lang="en-US" dirty="0"/>
              <a:t>Impact Canada has established a comprehensive management program to effectively support Fellows in their transition into government and their ongoing success as a Fellow.  </a:t>
            </a:r>
          </a:p>
        </p:txBody>
      </p:sp>
      <p:graphicFrame>
        <p:nvGraphicFramePr>
          <p:cNvPr id="4" name="Table 4">
            <a:extLst>
              <a:ext uri="{FF2B5EF4-FFF2-40B4-BE49-F238E27FC236}">
                <a16:creationId xmlns:a16="http://schemas.microsoft.com/office/drawing/2014/main" id="{C0316EDB-422F-E84B-9FC2-7EB65E891FBC}"/>
              </a:ext>
            </a:extLst>
          </p:cNvPr>
          <p:cNvGraphicFramePr>
            <a:graphicFrameLocks noGrp="1"/>
          </p:cNvGraphicFramePr>
          <p:nvPr>
            <p:extLst>
              <p:ext uri="{D42A27DB-BD31-4B8C-83A1-F6EECF244321}">
                <p14:modId xmlns:p14="http://schemas.microsoft.com/office/powerpoint/2010/main" val="3121521291"/>
              </p:ext>
            </p:extLst>
          </p:nvPr>
        </p:nvGraphicFramePr>
        <p:xfrm>
          <a:off x="825590" y="2031640"/>
          <a:ext cx="11075136" cy="2844661"/>
        </p:xfrm>
        <a:graphic>
          <a:graphicData uri="http://schemas.openxmlformats.org/drawingml/2006/table">
            <a:tbl>
              <a:tblPr firstRow="1" bandRow="1">
                <a:tableStyleId>{5C22544A-7EE6-4342-B048-85BDC9FD1C3A}</a:tableStyleId>
              </a:tblPr>
              <a:tblGrid>
                <a:gridCol w="1384392">
                  <a:extLst>
                    <a:ext uri="{9D8B030D-6E8A-4147-A177-3AD203B41FA5}">
                      <a16:colId xmlns:a16="http://schemas.microsoft.com/office/drawing/2014/main" val="2999014225"/>
                    </a:ext>
                  </a:extLst>
                </a:gridCol>
                <a:gridCol w="1384392">
                  <a:extLst>
                    <a:ext uri="{9D8B030D-6E8A-4147-A177-3AD203B41FA5}">
                      <a16:colId xmlns:a16="http://schemas.microsoft.com/office/drawing/2014/main" val="2897067586"/>
                    </a:ext>
                  </a:extLst>
                </a:gridCol>
                <a:gridCol w="1384392">
                  <a:extLst>
                    <a:ext uri="{9D8B030D-6E8A-4147-A177-3AD203B41FA5}">
                      <a16:colId xmlns:a16="http://schemas.microsoft.com/office/drawing/2014/main" val="1749990960"/>
                    </a:ext>
                  </a:extLst>
                </a:gridCol>
                <a:gridCol w="1384392">
                  <a:extLst>
                    <a:ext uri="{9D8B030D-6E8A-4147-A177-3AD203B41FA5}">
                      <a16:colId xmlns:a16="http://schemas.microsoft.com/office/drawing/2014/main" val="1616721088"/>
                    </a:ext>
                  </a:extLst>
                </a:gridCol>
                <a:gridCol w="1384392">
                  <a:extLst>
                    <a:ext uri="{9D8B030D-6E8A-4147-A177-3AD203B41FA5}">
                      <a16:colId xmlns:a16="http://schemas.microsoft.com/office/drawing/2014/main" val="2860978988"/>
                    </a:ext>
                  </a:extLst>
                </a:gridCol>
                <a:gridCol w="1384392">
                  <a:extLst>
                    <a:ext uri="{9D8B030D-6E8A-4147-A177-3AD203B41FA5}">
                      <a16:colId xmlns:a16="http://schemas.microsoft.com/office/drawing/2014/main" val="4144562581"/>
                    </a:ext>
                  </a:extLst>
                </a:gridCol>
                <a:gridCol w="1384392">
                  <a:extLst>
                    <a:ext uri="{9D8B030D-6E8A-4147-A177-3AD203B41FA5}">
                      <a16:colId xmlns:a16="http://schemas.microsoft.com/office/drawing/2014/main" val="2527975737"/>
                    </a:ext>
                  </a:extLst>
                </a:gridCol>
                <a:gridCol w="1384392">
                  <a:extLst>
                    <a:ext uri="{9D8B030D-6E8A-4147-A177-3AD203B41FA5}">
                      <a16:colId xmlns:a16="http://schemas.microsoft.com/office/drawing/2014/main" val="2201273389"/>
                    </a:ext>
                  </a:extLst>
                </a:gridCol>
              </a:tblGrid>
              <a:tr h="772677">
                <a:tc>
                  <a:txBody>
                    <a:bodyPr/>
                    <a:lstStyle/>
                    <a:p>
                      <a:endParaRPr lang="en-US" sz="1500"/>
                    </a:p>
                  </a:txBody>
                  <a:tcPr marL="96301" marR="96301" marT="48151" marB="48151">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US" sz="1500"/>
                    </a:p>
                  </a:txBody>
                  <a:tcPr marL="96301" marR="96301" marT="48151" marB="48151">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21555649"/>
                  </a:ext>
                </a:extLst>
              </a:tr>
              <a:tr h="1577450">
                <a:tc>
                  <a:txBody>
                    <a:bodyPr/>
                    <a:lstStyle/>
                    <a:p>
                      <a:r>
                        <a:rPr lang="en-US" sz="1300" dirty="0"/>
                        <a:t>Tailored orientation sessions</a:t>
                      </a:r>
                    </a:p>
                  </a:txBody>
                  <a:tcPr marL="96301" marR="96301" marT="240753" marB="48151">
                    <a:lnL w="12700" cmpd="sng">
                      <a:noFill/>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Regular meetings with Impact Canada’s Centre of </a:t>
                      </a:r>
                      <a:r>
                        <a:rPr lang="en-US" sz="1300" dirty="0" smtClean="0"/>
                        <a:t>Expertise</a:t>
                      </a:r>
                      <a:endParaRPr lang="en-US"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Bi-monthly bilateral meetings with Impact Canada business line lead</a:t>
                      </a:r>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Quarterly interdisciplinary meetings</a:t>
                      </a:r>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Impact Canada’s senior management meetings </a:t>
                      </a:r>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Monthly bilateral discussions with host and home managers</a:t>
                      </a:r>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Required training and ongoing professional development</a:t>
                      </a:r>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1300" dirty="0"/>
                        <a:t>Ongoing guidance and leadership from host </a:t>
                      </a:r>
                      <a:r>
                        <a:rPr lang="en-US" sz="1300" dirty="0" smtClean="0"/>
                        <a:t>organization and</a:t>
                      </a:r>
                      <a:r>
                        <a:rPr lang="en-US" sz="1300" baseline="0" dirty="0" smtClean="0"/>
                        <a:t> Impact Canada’s Centre of Expertise</a:t>
                      </a:r>
                      <a:endParaRPr lang="en-US" sz="1300" dirty="0"/>
                    </a:p>
                  </a:txBody>
                  <a:tcPr marL="96301" marR="96301" marT="240753" marB="48151">
                    <a:lnL w="12700" cap="flat" cmpd="sng" algn="ctr">
                      <a:solidFill>
                        <a:schemeClr val="tx1">
                          <a:lumMod val="75000"/>
                          <a:lumOff val="2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11606701"/>
                  </a:ext>
                </a:extLst>
              </a:tr>
            </a:tbl>
          </a:graphicData>
        </a:graphic>
      </p:graphicFrame>
      <p:grpSp>
        <p:nvGrpSpPr>
          <p:cNvPr id="13" name="Group 12">
            <a:extLst>
              <a:ext uri="{FF2B5EF4-FFF2-40B4-BE49-F238E27FC236}">
                <a16:creationId xmlns:a16="http://schemas.microsoft.com/office/drawing/2014/main" id="{E1BA156C-C343-BB45-A9E1-8FF0CACB4901}"/>
              </a:ext>
            </a:extLst>
          </p:cNvPr>
          <p:cNvGrpSpPr/>
          <p:nvPr/>
        </p:nvGrpSpPr>
        <p:grpSpPr>
          <a:xfrm>
            <a:off x="837951" y="2033567"/>
            <a:ext cx="11062218" cy="763619"/>
            <a:chOff x="837951" y="2136715"/>
            <a:chExt cx="10503833" cy="725074"/>
          </a:xfrm>
        </p:grpSpPr>
        <p:pic>
          <p:nvPicPr>
            <p:cNvPr id="5" name="Picture 4">
              <a:extLst>
                <a:ext uri="{FF2B5EF4-FFF2-40B4-BE49-F238E27FC236}">
                  <a16:creationId xmlns:a16="http://schemas.microsoft.com/office/drawing/2014/main" id="{F4F6A999-EAF9-414C-BB84-26FB926729DF}"/>
                </a:ext>
              </a:extLst>
            </p:cNvPr>
            <p:cNvPicPr>
              <a:picLocks noChangeAspect="1"/>
            </p:cNvPicPr>
            <p:nvPr/>
          </p:nvPicPr>
          <p:blipFill>
            <a:blip r:embed="rId2"/>
            <a:stretch>
              <a:fillRect/>
            </a:stretch>
          </p:blipFill>
          <p:spPr>
            <a:xfrm>
              <a:off x="837951" y="2136718"/>
              <a:ext cx="1302080" cy="724636"/>
            </a:xfrm>
            <a:prstGeom prst="rect">
              <a:avLst/>
            </a:prstGeom>
          </p:spPr>
        </p:pic>
        <p:pic>
          <p:nvPicPr>
            <p:cNvPr id="6" name="Picture 5">
              <a:extLst>
                <a:ext uri="{FF2B5EF4-FFF2-40B4-BE49-F238E27FC236}">
                  <a16:creationId xmlns:a16="http://schemas.microsoft.com/office/drawing/2014/main" id="{E6C7B770-0181-3849-955F-CBBE20F34A5C}"/>
                </a:ext>
              </a:extLst>
            </p:cNvPr>
            <p:cNvPicPr>
              <a:picLocks noChangeAspect="1"/>
            </p:cNvPicPr>
            <p:nvPr/>
          </p:nvPicPr>
          <p:blipFill>
            <a:blip r:embed="rId3"/>
            <a:stretch>
              <a:fillRect/>
            </a:stretch>
          </p:blipFill>
          <p:spPr>
            <a:xfrm>
              <a:off x="2152487" y="2136717"/>
              <a:ext cx="1302080" cy="724636"/>
            </a:xfrm>
            <a:prstGeom prst="rect">
              <a:avLst/>
            </a:prstGeom>
          </p:spPr>
        </p:pic>
        <p:pic>
          <p:nvPicPr>
            <p:cNvPr id="7" name="Picture 6">
              <a:extLst>
                <a:ext uri="{FF2B5EF4-FFF2-40B4-BE49-F238E27FC236}">
                  <a16:creationId xmlns:a16="http://schemas.microsoft.com/office/drawing/2014/main" id="{B764DFC3-9D08-EC43-986A-0CBBE41E1341}"/>
                </a:ext>
              </a:extLst>
            </p:cNvPr>
            <p:cNvPicPr>
              <a:picLocks noChangeAspect="1"/>
            </p:cNvPicPr>
            <p:nvPr/>
          </p:nvPicPr>
          <p:blipFill>
            <a:blip r:embed="rId4"/>
            <a:stretch>
              <a:fillRect/>
            </a:stretch>
          </p:blipFill>
          <p:spPr>
            <a:xfrm>
              <a:off x="3467023" y="2137153"/>
              <a:ext cx="1302080" cy="724636"/>
            </a:xfrm>
            <a:prstGeom prst="rect">
              <a:avLst/>
            </a:prstGeom>
          </p:spPr>
        </p:pic>
        <p:pic>
          <p:nvPicPr>
            <p:cNvPr id="8" name="Picture 7">
              <a:extLst>
                <a:ext uri="{FF2B5EF4-FFF2-40B4-BE49-F238E27FC236}">
                  <a16:creationId xmlns:a16="http://schemas.microsoft.com/office/drawing/2014/main" id="{B41C9F60-9529-284A-9ED5-5557E572732B}"/>
                </a:ext>
              </a:extLst>
            </p:cNvPr>
            <p:cNvPicPr>
              <a:picLocks noChangeAspect="1"/>
            </p:cNvPicPr>
            <p:nvPr/>
          </p:nvPicPr>
          <p:blipFill>
            <a:blip r:embed="rId5"/>
            <a:stretch>
              <a:fillRect/>
            </a:stretch>
          </p:blipFill>
          <p:spPr>
            <a:xfrm>
              <a:off x="4781559" y="2136716"/>
              <a:ext cx="1302080" cy="724636"/>
            </a:xfrm>
            <a:prstGeom prst="rect">
              <a:avLst/>
            </a:prstGeom>
          </p:spPr>
        </p:pic>
        <p:pic>
          <p:nvPicPr>
            <p:cNvPr id="9" name="Picture 8">
              <a:extLst>
                <a:ext uri="{FF2B5EF4-FFF2-40B4-BE49-F238E27FC236}">
                  <a16:creationId xmlns:a16="http://schemas.microsoft.com/office/drawing/2014/main" id="{90490FB5-9AF6-864B-8D92-66EAB7B4DAD3}"/>
                </a:ext>
              </a:extLst>
            </p:cNvPr>
            <p:cNvPicPr>
              <a:picLocks noChangeAspect="1"/>
            </p:cNvPicPr>
            <p:nvPr/>
          </p:nvPicPr>
          <p:blipFill>
            <a:blip r:embed="rId6"/>
            <a:stretch>
              <a:fillRect/>
            </a:stretch>
          </p:blipFill>
          <p:spPr>
            <a:xfrm>
              <a:off x="6096095" y="2136715"/>
              <a:ext cx="1302080" cy="724636"/>
            </a:xfrm>
            <a:prstGeom prst="rect">
              <a:avLst/>
            </a:prstGeom>
          </p:spPr>
        </p:pic>
        <p:pic>
          <p:nvPicPr>
            <p:cNvPr id="10" name="Picture 9">
              <a:extLst>
                <a:ext uri="{FF2B5EF4-FFF2-40B4-BE49-F238E27FC236}">
                  <a16:creationId xmlns:a16="http://schemas.microsoft.com/office/drawing/2014/main" id="{4D4C3BE3-27CA-1641-A3E7-6F0F99460405}"/>
                </a:ext>
              </a:extLst>
            </p:cNvPr>
            <p:cNvPicPr>
              <a:picLocks noChangeAspect="1"/>
            </p:cNvPicPr>
            <p:nvPr/>
          </p:nvPicPr>
          <p:blipFill>
            <a:blip r:embed="rId7"/>
            <a:stretch>
              <a:fillRect/>
            </a:stretch>
          </p:blipFill>
          <p:spPr>
            <a:xfrm>
              <a:off x="7410631" y="2136715"/>
              <a:ext cx="1302080" cy="724636"/>
            </a:xfrm>
            <a:prstGeom prst="rect">
              <a:avLst/>
            </a:prstGeom>
          </p:spPr>
        </p:pic>
        <p:pic>
          <p:nvPicPr>
            <p:cNvPr id="11" name="Picture 10">
              <a:extLst>
                <a:ext uri="{FF2B5EF4-FFF2-40B4-BE49-F238E27FC236}">
                  <a16:creationId xmlns:a16="http://schemas.microsoft.com/office/drawing/2014/main" id="{60DFACA5-6249-3E43-9E5A-E3DFC795CD87}"/>
                </a:ext>
              </a:extLst>
            </p:cNvPr>
            <p:cNvPicPr>
              <a:picLocks noChangeAspect="1"/>
            </p:cNvPicPr>
            <p:nvPr/>
          </p:nvPicPr>
          <p:blipFill>
            <a:blip r:embed="rId8"/>
            <a:stretch>
              <a:fillRect/>
            </a:stretch>
          </p:blipFill>
          <p:spPr>
            <a:xfrm>
              <a:off x="8725167" y="2136715"/>
              <a:ext cx="1302080" cy="724636"/>
            </a:xfrm>
            <a:prstGeom prst="rect">
              <a:avLst/>
            </a:prstGeom>
          </p:spPr>
        </p:pic>
        <p:pic>
          <p:nvPicPr>
            <p:cNvPr id="12" name="Picture 11">
              <a:extLst>
                <a:ext uri="{FF2B5EF4-FFF2-40B4-BE49-F238E27FC236}">
                  <a16:creationId xmlns:a16="http://schemas.microsoft.com/office/drawing/2014/main" id="{F60A4036-D9A2-EF41-B08A-165E6E34FDB1}"/>
                </a:ext>
              </a:extLst>
            </p:cNvPr>
            <p:cNvPicPr>
              <a:picLocks noChangeAspect="1"/>
            </p:cNvPicPr>
            <p:nvPr/>
          </p:nvPicPr>
          <p:blipFill>
            <a:blip r:embed="rId9"/>
            <a:stretch>
              <a:fillRect/>
            </a:stretch>
          </p:blipFill>
          <p:spPr>
            <a:xfrm>
              <a:off x="10039704" y="2136715"/>
              <a:ext cx="1302080" cy="724636"/>
            </a:xfrm>
            <a:prstGeom prst="rect">
              <a:avLst/>
            </a:prstGeom>
          </p:spPr>
        </p:pic>
      </p:grpSp>
    </p:spTree>
    <p:extLst>
      <p:ext uri="{BB962C8B-B14F-4D97-AF65-F5344CB8AC3E}">
        <p14:creationId xmlns:p14="http://schemas.microsoft.com/office/powerpoint/2010/main" val="290548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DCE6-6266-214E-9DFB-6305CA6A63B2}"/>
              </a:ext>
            </a:extLst>
          </p:cNvPr>
          <p:cNvSpPr>
            <a:spLocks noGrp="1"/>
          </p:cNvSpPr>
          <p:nvPr>
            <p:ph type="title"/>
          </p:nvPr>
        </p:nvSpPr>
        <p:spPr>
          <a:xfrm>
            <a:off x="1687284" y="364765"/>
            <a:ext cx="9666765" cy="559795"/>
          </a:xfrm>
        </p:spPr>
        <p:txBody>
          <a:bodyPr/>
          <a:lstStyle/>
          <a:p>
            <a:r>
              <a:rPr lang="en-US" dirty="0"/>
              <a:t>Early wins</a:t>
            </a:r>
          </a:p>
        </p:txBody>
      </p:sp>
      <p:sp>
        <p:nvSpPr>
          <p:cNvPr id="3" name="Content Placeholder 2">
            <a:extLst>
              <a:ext uri="{FF2B5EF4-FFF2-40B4-BE49-F238E27FC236}">
                <a16:creationId xmlns:a16="http://schemas.microsoft.com/office/drawing/2014/main" id="{394F3751-2717-7948-956E-6A6CD04E6805}"/>
              </a:ext>
            </a:extLst>
          </p:cNvPr>
          <p:cNvSpPr>
            <a:spLocks noGrp="1"/>
          </p:cNvSpPr>
          <p:nvPr>
            <p:ph idx="1"/>
          </p:nvPr>
        </p:nvSpPr>
        <p:spPr>
          <a:xfrm>
            <a:off x="837951" y="1289326"/>
            <a:ext cx="10516097" cy="5180827"/>
          </a:xfrm>
        </p:spPr>
        <p:txBody>
          <a:bodyPr/>
          <a:lstStyle/>
          <a:p>
            <a:pPr marL="285750" indent="-285750">
              <a:buFont typeface="Arial" panose="020B0604020202020204" pitchFamily="34" charset="0"/>
              <a:buChar char="•"/>
            </a:pPr>
            <a:r>
              <a:rPr lang="en-US" dirty="0"/>
              <a:t>In its first year of operation, </a:t>
            </a:r>
            <a:r>
              <a:rPr lang="en-US" b="1" dirty="0"/>
              <a:t>five</a:t>
            </a:r>
            <a:r>
              <a:rPr lang="en-US" dirty="0"/>
              <a:t> recruitment processes were completed.  To date, seven processes were completed with two additional processes underway.</a:t>
            </a:r>
          </a:p>
          <a:p>
            <a:pPr marL="285750" indent="-285750">
              <a:buFont typeface="Arial" panose="020B0604020202020204" pitchFamily="34" charset="0"/>
              <a:buChar char="•"/>
            </a:pPr>
            <a:r>
              <a:rPr lang="en-US" dirty="0"/>
              <a:t>The most efficient process was run in </a:t>
            </a:r>
            <a:r>
              <a:rPr lang="en-US" b="1" dirty="0"/>
              <a:t>42 business days</a:t>
            </a:r>
            <a:r>
              <a:rPr lang="en-US" dirty="0"/>
              <a:t>. On average, </a:t>
            </a:r>
            <a:r>
              <a:rPr lang="en-US" dirty="0" smtClean="0"/>
              <a:t>Fellowship recruitment processes </a:t>
            </a:r>
            <a:r>
              <a:rPr lang="en-US" dirty="0"/>
              <a:t>are completed within 60 business days.</a:t>
            </a:r>
          </a:p>
          <a:p>
            <a:pPr marL="285750" indent="-285750">
              <a:buFont typeface="Arial" panose="020B0604020202020204" pitchFamily="34" charset="0"/>
              <a:buChar char="•"/>
            </a:pPr>
            <a:r>
              <a:rPr lang="en-US" dirty="0"/>
              <a:t>Prior to scaling the program, a mid-term program evaluation was completed by PCO’s Audit &amp; Evaluation to validate the Fellowship program was meeting the objectives it set out:</a:t>
            </a:r>
          </a:p>
          <a:p>
            <a:pPr marL="742505" lvl="1" indent="-285750">
              <a:buFont typeface="Arial" panose="020B0604020202020204" pitchFamily="34" charset="0"/>
              <a:buChar char="•"/>
            </a:pPr>
            <a:r>
              <a:rPr lang="en-US" dirty="0"/>
              <a:t>Yield higher </a:t>
            </a:r>
            <a:r>
              <a:rPr lang="en-US" dirty="0" smtClean="0"/>
              <a:t>caliber </a:t>
            </a:r>
            <a:r>
              <a:rPr lang="en-US" dirty="0"/>
              <a:t>individuals by recruiting based on technical skills;</a:t>
            </a:r>
          </a:p>
          <a:p>
            <a:pPr marL="742505" lvl="1" indent="-285750">
              <a:buFont typeface="Arial" panose="020B0604020202020204" pitchFamily="34" charset="0"/>
              <a:buChar char="•"/>
            </a:pPr>
            <a:r>
              <a:rPr lang="en-US" dirty="0"/>
              <a:t>Facilitate host organizations’ access to pre-qualified subject matter experts to help build capacity within their organization in four key </a:t>
            </a:r>
            <a:r>
              <a:rPr lang="en-US" dirty="0" smtClean="0"/>
              <a:t>areas* </a:t>
            </a:r>
            <a:r>
              <a:rPr lang="en-US" dirty="0"/>
              <a:t>linked to Impact </a:t>
            </a:r>
            <a:r>
              <a:rPr lang="en-US" dirty="0" smtClean="0"/>
              <a:t>Canada’s </a:t>
            </a:r>
            <a:r>
              <a:rPr lang="en-US" dirty="0"/>
              <a:t>business lines;</a:t>
            </a:r>
          </a:p>
          <a:p>
            <a:pPr marL="742505" lvl="1" indent="-285750">
              <a:buFont typeface="Arial" panose="020B0604020202020204" pitchFamily="34" charset="0"/>
              <a:buChar char="•"/>
            </a:pPr>
            <a:r>
              <a:rPr lang="en-US" dirty="0"/>
              <a:t>Administer recruitment processes within 90 calendar days resulting in faster and more timely access to pre-screened subject matter experts</a:t>
            </a:r>
            <a:r>
              <a:rPr lang="en-US" dirty="0" smtClean="0"/>
              <a:t>; </a:t>
            </a:r>
            <a:endParaRPr lang="en-US" dirty="0"/>
          </a:p>
          <a:p>
            <a:pPr marL="742505" lvl="1" indent="-285750">
              <a:buFont typeface="Arial" panose="020B0604020202020204" pitchFamily="34" charset="0"/>
              <a:buChar char="•"/>
            </a:pPr>
            <a:r>
              <a:rPr lang="en-US" dirty="0"/>
              <a:t>Provide external subject matter experts greater access to career opportunities within the public service</a:t>
            </a:r>
          </a:p>
          <a:p>
            <a:pPr marL="285750" indent="-285750">
              <a:buFont typeface="Arial" panose="020B0604020202020204" pitchFamily="34" charset="0"/>
              <a:buChar char="•"/>
            </a:pPr>
            <a:r>
              <a:rPr lang="en-US" dirty="0"/>
              <a:t>In its early days, Fellowship program recruits collectively advanced on </a:t>
            </a:r>
            <a:r>
              <a:rPr lang="en-US" b="1" dirty="0"/>
              <a:t>over a dozen projects </a:t>
            </a:r>
            <a:r>
              <a:rPr lang="en-US" dirty="0"/>
              <a:t>in their placements, several of which involved trials and external partnerships, </a:t>
            </a:r>
            <a:r>
              <a:rPr lang="en-US" b="1" dirty="0"/>
              <a:t>across 10 different departments</a:t>
            </a:r>
            <a:r>
              <a:rPr lang="en-US" dirty="0"/>
              <a:t>.</a:t>
            </a:r>
          </a:p>
          <a:p>
            <a:pPr marL="285750" indent="-285750">
              <a:buFont typeface="Arial" panose="020B0604020202020204" pitchFamily="34" charset="0"/>
              <a:buChar char="•"/>
            </a:pPr>
            <a:r>
              <a:rPr lang="en-US" dirty="0"/>
              <a:t>More recently, a </a:t>
            </a:r>
            <a:r>
              <a:rPr lang="en-US" b="1" dirty="0"/>
              <a:t>dedicated cohort of behavioural scientists </a:t>
            </a:r>
            <a:r>
              <a:rPr lang="en-US" dirty="0"/>
              <a:t>was embedded within PHAC to provide </a:t>
            </a:r>
            <a:r>
              <a:rPr lang="en-US" dirty="0" smtClean="0"/>
              <a:t>directly </a:t>
            </a:r>
            <a:r>
              <a:rPr lang="en-US" dirty="0"/>
              <a:t>support the </a:t>
            </a:r>
            <a:r>
              <a:rPr lang="en-US" dirty="0" smtClean="0"/>
              <a:t>Government’s </a:t>
            </a:r>
            <a:r>
              <a:rPr lang="en-US" dirty="0"/>
              <a:t>response to the COVID-19 pandemic, including the Office of the Chief Public </a:t>
            </a:r>
            <a:r>
              <a:rPr lang="en-US" dirty="0" smtClean="0"/>
              <a:t>Health Officer.</a:t>
            </a:r>
            <a:endParaRPr lang="en-US" dirty="0"/>
          </a:p>
        </p:txBody>
      </p:sp>
      <p:pic>
        <p:nvPicPr>
          <p:cNvPr id="4" name="Picture 3">
            <a:extLst>
              <a:ext uri="{FF2B5EF4-FFF2-40B4-BE49-F238E27FC236}">
                <a16:creationId xmlns:a16="http://schemas.microsoft.com/office/drawing/2014/main" id="{7E15538B-6C47-8D48-A1FB-3214FD00A517}"/>
              </a:ext>
            </a:extLst>
          </p:cNvPr>
          <p:cNvPicPr>
            <a:picLocks noChangeAspect="1"/>
          </p:cNvPicPr>
          <p:nvPr/>
        </p:nvPicPr>
        <p:blipFill>
          <a:blip r:embed="rId2"/>
          <a:stretch>
            <a:fillRect/>
          </a:stretch>
        </p:blipFill>
        <p:spPr>
          <a:xfrm>
            <a:off x="683264" y="-1"/>
            <a:ext cx="1004021" cy="1004021"/>
          </a:xfrm>
          <a:prstGeom prst="rect">
            <a:avLst/>
          </a:prstGeom>
        </p:spPr>
      </p:pic>
      <p:sp>
        <p:nvSpPr>
          <p:cNvPr id="5" name="TextBox 4">
            <a:extLst>
              <a:ext uri="{FF2B5EF4-FFF2-40B4-BE49-F238E27FC236}">
                <a16:creationId xmlns:a16="http://schemas.microsoft.com/office/drawing/2014/main" id="{A7FDE0F3-6767-004E-8231-CCB618591B62}"/>
              </a:ext>
            </a:extLst>
          </p:cNvPr>
          <p:cNvSpPr txBox="1"/>
          <p:nvPr/>
        </p:nvSpPr>
        <p:spPr>
          <a:xfrm>
            <a:off x="837951" y="5729337"/>
            <a:ext cx="10533888" cy="369332"/>
          </a:xfrm>
          <a:prstGeom prst="rect">
            <a:avLst/>
          </a:prstGeom>
        </p:spPr>
        <p:txBody>
          <a:bodyPr wrap="square" rtlCol="0">
            <a:spAutoFit/>
          </a:bodyPr>
          <a:lstStyle/>
          <a:p>
            <a:r>
              <a:rPr lang="en-US" sz="900" dirty="0">
                <a:latin typeface="+mn-lt"/>
              </a:rPr>
              <a:t>* The Fellowship program originally launched in four disciplines (Behavioural Science, Challenge Prizes, Innovative Finance, and Impact Measurement). As the IIU’s priorities have evolved, Behavioural Science and Challenge Prizes have become the focus of the Fellowship program.</a:t>
            </a:r>
          </a:p>
        </p:txBody>
      </p:sp>
    </p:spTree>
    <p:extLst>
      <p:ext uri="{BB962C8B-B14F-4D97-AF65-F5344CB8AC3E}">
        <p14:creationId xmlns:p14="http://schemas.microsoft.com/office/powerpoint/2010/main" val="10763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32CF88-E94E-F84E-B56F-84180068522C}"/>
              </a:ext>
            </a:extLst>
          </p:cNvPr>
          <p:cNvSpPr/>
          <p:nvPr/>
        </p:nvSpPr>
        <p:spPr>
          <a:xfrm>
            <a:off x="6814457" y="0"/>
            <a:ext cx="5366658" cy="6857999"/>
          </a:xfrm>
          <a:prstGeom prst="rect">
            <a:avLst/>
          </a:prstGeom>
          <a:solidFill>
            <a:schemeClr val="tx2"/>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C79C41-AE30-F74E-99B7-D4B21B4FB724}"/>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128AD38D-AA77-D94B-8C81-19F929136860}"/>
              </a:ext>
            </a:extLst>
          </p:cNvPr>
          <p:cNvSpPr>
            <a:spLocks noGrp="1"/>
          </p:cNvSpPr>
          <p:nvPr>
            <p:ph idx="1"/>
          </p:nvPr>
        </p:nvSpPr>
        <p:spPr>
          <a:xfrm>
            <a:off x="837952" y="1198202"/>
            <a:ext cx="5258048" cy="4978977"/>
          </a:xfrm>
        </p:spPr>
        <p:txBody>
          <a:bodyPr/>
          <a:lstStyle/>
          <a:p>
            <a:pPr marL="285750" indent="-285750">
              <a:buFont typeface="Arial" panose="020B0604020202020204" pitchFamily="34" charset="0"/>
              <a:buChar char="•"/>
            </a:pPr>
            <a:r>
              <a:rPr lang="en-US" b="1" dirty="0"/>
              <a:t>Departments continue to express increasing interest </a:t>
            </a:r>
            <a:r>
              <a:rPr lang="en-US" dirty="0"/>
              <a:t>for behavioural science </a:t>
            </a:r>
            <a:r>
              <a:rPr lang="en-US" dirty="0" smtClean="0"/>
              <a:t>and</a:t>
            </a:r>
            <a:r>
              <a:rPr lang="en-US" dirty="0" smtClean="0">
                <a:solidFill>
                  <a:srgbClr val="FF0000"/>
                </a:solidFill>
              </a:rPr>
              <a:t> </a:t>
            </a:r>
            <a:r>
              <a:rPr lang="en-US" dirty="0" smtClean="0"/>
              <a:t>challenge </a:t>
            </a:r>
            <a:r>
              <a:rPr lang="en-US" dirty="0"/>
              <a:t>specialists.</a:t>
            </a:r>
          </a:p>
          <a:p>
            <a:pPr marL="285750" indent="-285750">
              <a:buFont typeface="Arial" panose="020B0604020202020204" pitchFamily="34" charset="0"/>
              <a:buChar char="•"/>
            </a:pPr>
            <a:r>
              <a:rPr lang="en-US" dirty="0"/>
              <a:t>The IIU is working with ECCC and </a:t>
            </a:r>
            <a:r>
              <a:rPr lang="en-US" dirty="0" err="1"/>
              <a:t>NRCan</a:t>
            </a:r>
            <a:r>
              <a:rPr lang="en-US" dirty="0"/>
              <a:t> to introduce a “cohort model” to support the climate change priorities.</a:t>
            </a:r>
          </a:p>
          <a:p>
            <a:pPr marL="285750" indent="-285750">
              <a:buFont typeface="Arial" panose="020B0604020202020204" pitchFamily="34" charset="0"/>
              <a:buChar char="•"/>
            </a:pPr>
            <a:r>
              <a:rPr lang="en-US" dirty="0"/>
              <a:t>The IIU is working in collaboration with the United Kingdom (UK) Government Digital </a:t>
            </a:r>
            <a:r>
              <a:rPr lang="en-US" dirty="0" smtClean="0"/>
              <a:t>Services, </a:t>
            </a:r>
            <a:r>
              <a:rPr lang="en-US" dirty="0"/>
              <a:t>leading on the №10 Innovation Fellowship </a:t>
            </a:r>
            <a:r>
              <a:rPr lang="en-US" dirty="0" err="1" smtClean="0"/>
              <a:t>Programme</a:t>
            </a:r>
            <a:r>
              <a:rPr lang="en-US" dirty="0" smtClean="0"/>
              <a:t>, </a:t>
            </a:r>
            <a:r>
              <a:rPr lang="en-US" dirty="0"/>
              <a:t>to exchange </a:t>
            </a:r>
            <a:r>
              <a:rPr lang="en-US" b="1" dirty="0"/>
              <a:t>best practices and lessons </a:t>
            </a:r>
            <a:r>
              <a:rPr lang="en-US" b="1" dirty="0" smtClean="0"/>
              <a:t>learned</a:t>
            </a:r>
            <a:r>
              <a:rPr lang="en-US" dirty="0" smtClean="0"/>
              <a:t> </a:t>
            </a:r>
            <a:r>
              <a:rPr lang="en-US" dirty="0"/>
              <a:t>specifically around recruitment, host organization placement, onboarding and the continued learning curriculum. Discussions are also underway regarding the conceptualization and implementation of an </a:t>
            </a:r>
            <a:r>
              <a:rPr lang="en-US" b="1" dirty="0"/>
              <a:t>international cohort exchange</a:t>
            </a:r>
            <a:r>
              <a:rPr lang="en-US" dirty="0"/>
              <a:t>, potentially including the Presidential Innovation Fellows in the U.S.A.</a:t>
            </a:r>
          </a:p>
        </p:txBody>
      </p:sp>
      <p:pic>
        <p:nvPicPr>
          <p:cNvPr id="5" name="Picture 4">
            <a:extLst>
              <a:ext uri="{FF2B5EF4-FFF2-40B4-BE49-F238E27FC236}">
                <a16:creationId xmlns:a16="http://schemas.microsoft.com/office/drawing/2014/main" id="{CDC02BC5-6EDE-3C4E-97C9-C82AFF9EF65C}"/>
              </a:ext>
            </a:extLst>
          </p:cNvPr>
          <p:cNvPicPr>
            <a:picLocks noChangeAspect="1"/>
          </p:cNvPicPr>
          <p:nvPr/>
        </p:nvPicPr>
        <p:blipFill>
          <a:blip r:embed="rId2"/>
          <a:stretch>
            <a:fillRect/>
          </a:stretch>
        </p:blipFill>
        <p:spPr>
          <a:xfrm>
            <a:off x="7465786" y="2470149"/>
            <a:ext cx="4064000" cy="1917700"/>
          </a:xfrm>
          <a:prstGeom prst="rect">
            <a:avLst/>
          </a:prstGeom>
        </p:spPr>
      </p:pic>
    </p:spTree>
    <p:extLst>
      <p:ext uri="{BB962C8B-B14F-4D97-AF65-F5344CB8AC3E}">
        <p14:creationId xmlns:p14="http://schemas.microsoft.com/office/powerpoint/2010/main" val="8947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FDD-A49A-404F-B8B2-E1D0E8982311}"/>
              </a:ext>
            </a:extLst>
          </p:cNvPr>
          <p:cNvSpPr>
            <a:spLocks noGrp="1"/>
          </p:cNvSpPr>
          <p:nvPr>
            <p:ph type="title"/>
          </p:nvPr>
        </p:nvSpPr>
        <p:spPr>
          <a:xfrm>
            <a:off x="837952" y="3720739"/>
            <a:ext cx="10516098" cy="559795"/>
          </a:xfrm>
        </p:spPr>
        <p:txBody>
          <a:bodyPr/>
          <a:lstStyle/>
          <a:p>
            <a:pPr algn="ctr"/>
            <a:r>
              <a:rPr lang="en-US" dirty="0">
                <a:solidFill>
                  <a:schemeClr val="bg2"/>
                </a:solidFill>
              </a:rPr>
              <a:t>Connect to learn more</a:t>
            </a:r>
          </a:p>
        </p:txBody>
      </p:sp>
      <p:sp>
        <p:nvSpPr>
          <p:cNvPr id="3" name="Content Placeholder 2">
            <a:extLst>
              <a:ext uri="{FF2B5EF4-FFF2-40B4-BE49-F238E27FC236}">
                <a16:creationId xmlns:a16="http://schemas.microsoft.com/office/drawing/2014/main" id="{38E03F34-126C-A547-BC9A-5B131E7F2189}"/>
              </a:ext>
            </a:extLst>
          </p:cNvPr>
          <p:cNvSpPr>
            <a:spLocks noGrp="1"/>
          </p:cNvSpPr>
          <p:nvPr>
            <p:ph idx="1"/>
          </p:nvPr>
        </p:nvSpPr>
        <p:spPr>
          <a:xfrm>
            <a:off x="837952" y="4395681"/>
            <a:ext cx="10516098" cy="559794"/>
          </a:xfrm>
        </p:spPr>
        <p:txBody>
          <a:bodyPr/>
          <a:lstStyle/>
          <a:p>
            <a:pPr algn="ctr"/>
            <a:r>
              <a:rPr lang="en-US" sz="2400" dirty="0">
                <a:solidFill>
                  <a:schemeClr val="accent3"/>
                </a:solidFill>
              </a:rPr>
              <a:t>Email us at </a:t>
            </a:r>
            <a:r>
              <a:rPr lang="en-US" sz="2400" dirty="0" err="1">
                <a:solidFill>
                  <a:schemeClr val="accent3"/>
                </a:solidFill>
              </a:rPr>
              <a:t>fellowship@pco-bcp.gc.ca</a:t>
            </a:r>
            <a:endParaRPr lang="en-US" sz="2400" dirty="0">
              <a:solidFill>
                <a:schemeClr val="accent3"/>
              </a:solidFill>
            </a:endParaRPr>
          </a:p>
        </p:txBody>
      </p:sp>
      <p:grpSp>
        <p:nvGrpSpPr>
          <p:cNvPr id="6" name="Group 5">
            <a:extLst>
              <a:ext uri="{FF2B5EF4-FFF2-40B4-BE49-F238E27FC236}">
                <a16:creationId xmlns:a16="http://schemas.microsoft.com/office/drawing/2014/main" id="{CF1C7A9E-67D4-494D-9C0F-89DB8B54FE83}"/>
              </a:ext>
            </a:extLst>
          </p:cNvPr>
          <p:cNvGrpSpPr/>
          <p:nvPr/>
        </p:nvGrpSpPr>
        <p:grpSpPr>
          <a:xfrm>
            <a:off x="2752350" y="1805073"/>
            <a:ext cx="2623457" cy="1800519"/>
            <a:chOff x="2452704" y="5842861"/>
            <a:chExt cx="3508971" cy="2408261"/>
          </a:xfrm>
        </p:grpSpPr>
        <p:grpSp>
          <p:nvGrpSpPr>
            <p:cNvPr id="7" name="Group 6">
              <a:extLst>
                <a:ext uri="{FF2B5EF4-FFF2-40B4-BE49-F238E27FC236}">
                  <a16:creationId xmlns:a16="http://schemas.microsoft.com/office/drawing/2014/main" id="{BF540478-A23D-DE4E-BB03-1048D004678B}"/>
                </a:ext>
              </a:extLst>
            </p:cNvPr>
            <p:cNvGrpSpPr/>
            <p:nvPr/>
          </p:nvGrpSpPr>
          <p:grpSpPr>
            <a:xfrm>
              <a:off x="2452704" y="5842861"/>
              <a:ext cx="2130131" cy="2382730"/>
              <a:chOff x="4493824" y="-701434"/>
              <a:chExt cx="4357002" cy="4873670"/>
            </a:xfrm>
          </p:grpSpPr>
          <p:pic>
            <p:nvPicPr>
              <p:cNvPr id="10" name="Picture 9">
                <a:extLst>
                  <a:ext uri="{FF2B5EF4-FFF2-40B4-BE49-F238E27FC236}">
                    <a16:creationId xmlns:a16="http://schemas.microsoft.com/office/drawing/2014/main" id="{4917F882-7CA6-994F-B3FE-E8EF5AE5171F}"/>
                  </a:ext>
                </a:extLst>
              </p:cNvPr>
              <p:cNvPicPr>
                <a:picLocks noChangeAspect="1"/>
              </p:cNvPicPr>
              <p:nvPr/>
            </p:nvPicPr>
            <p:blipFill>
              <a:blip r:embed="rId2"/>
              <a:stretch>
                <a:fillRect/>
              </a:stretch>
            </p:blipFill>
            <p:spPr>
              <a:xfrm>
                <a:off x="7314126" y="-387064"/>
                <a:ext cx="1536700" cy="4559300"/>
              </a:xfrm>
              <a:prstGeom prst="rect">
                <a:avLst/>
              </a:prstGeom>
            </p:spPr>
          </p:pic>
          <p:pic>
            <p:nvPicPr>
              <p:cNvPr id="11" name="Picture 10">
                <a:extLst>
                  <a:ext uri="{FF2B5EF4-FFF2-40B4-BE49-F238E27FC236}">
                    <a16:creationId xmlns:a16="http://schemas.microsoft.com/office/drawing/2014/main" id="{405417FB-8FA6-BE4E-8298-F76E7F1A71DC}"/>
                  </a:ext>
                </a:extLst>
              </p:cNvPr>
              <p:cNvPicPr>
                <a:picLocks noChangeAspect="1"/>
              </p:cNvPicPr>
              <p:nvPr/>
            </p:nvPicPr>
            <p:blipFill>
              <a:blip r:embed="rId3"/>
              <a:stretch>
                <a:fillRect/>
              </a:stretch>
            </p:blipFill>
            <p:spPr>
              <a:xfrm>
                <a:off x="4493824" y="-701434"/>
                <a:ext cx="1422401" cy="4826000"/>
              </a:xfrm>
              <a:prstGeom prst="rect">
                <a:avLst/>
              </a:prstGeom>
            </p:spPr>
          </p:pic>
        </p:grpSp>
        <p:pic>
          <p:nvPicPr>
            <p:cNvPr id="8" name="Picture 7">
              <a:extLst>
                <a:ext uri="{FF2B5EF4-FFF2-40B4-BE49-F238E27FC236}">
                  <a16:creationId xmlns:a16="http://schemas.microsoft.com/office/drawing/2014/main" id="{4496FAE1-EDFC-1748-8D98-DE6B250AAF98}"/>
                </a:ext>
              </a:extLst>
            </p:cNvPr>
            <p:cNvPicPr>
              <a:picLocks noChangeAspect="1"/>
            </p:cNvPicPr>
            <p:nvPr/>
          </p:nvPicPr>
          <p:blipFill>
            <a:blip r:embed="rId4"/>
            <a:stretch>
              <a:fillRect/>
            </a:stretch>
          </p:blipFill>
          <p:spPr>
            <a:xfrm>
              <a:off x="5266266" y="6158685"/>
              <a:ext cx="695409" cy="2092437"/>
            </a:xfrm>
            <a:prstGeom prst="rect">
              <a:avLst/>
            </a:prstGeom>
          </p:spPr>
        </p:pic>
      </p:grpSp>
      <p:grpSp>
        <p:nvGrpSpPr>
          <p:cNvPr id="13" name="Group 12">
            <a:extLst>
              <a:ext uri="{FF2B5EF4-FFF2-40B4-BE49-F238E27FC236}">
                <a16:creationId xmlns:a16="http://schemas.microsoft.com/office/drawing/2014/main" id="{22CB48FB-C58E-624D-852F-EA1275F67BFA}"/>
              </a:ext>
            </a:extLst>
          </p:cNvPr>
          <p:cNvGrpSpPr/>
          <p:nvPr/>
        </p:nvGrpSpPr>
        <p:grpSpPr>
          <a:xfrm>
            <a:off x="6038656" y="2023416"/>
            <a:ext cx="2654935" cy="1563088"/>
            <a:chOff x="8544726" y="1695517"/>
            <a:chExt cx="3691144" cy="2173154"/>
          </a:xfrm>
        </p:grpSpPr>
        <p:pic>
          <p:nvPicPr>
            <p:cNvPr id="15" name="Picture 14">
              <a:extLst>
                <a:ext uri="{FF2B5EF4-FFF2-40B4-BE49-F238E27FC236}">
                  <a16:creationId xmlns:a16="http://schemas.microsoft.com/office/drawing/2014/main" id="{B94E7DCE-8E83-0F4E-A83A-903EA157B257}"/>
                </a:ext>
              </a:extLst>
            </p:cNvPr>
            <p:cNvPicPr>
              <a:picLocks noChangeAspect="1"/>
            </p:cNvPicPr>
            <p:nvPr/>
          </p:nvPicPr>
          <p:blipFill>
            <a:blip r:embed="rId5"/>
            <a:stretch>
              <a:fillRect/>
            </a:stretch>
          </p:blipFill>
          <p:spPr>
            <a:xfrm>
              <a:off x="8544726" y="1695517"/>
              <a:ext cx="695409" cy="2173154"/>
            </a:xfrm>
            <a:prstGeom prst="rect">
              <a:avLst/>
            </a:prstGeom>
          </p:spPr>
        </p:pic>
        <p:pic>
          <p:nvPicPr>
            <p:cNvPr id="16" name="Picture 15">
              <a:extLst>
                <a:ext uri="{FF2B5EF4-FFF2-40B4-BE49-F238E27FC236}">
                  <a16:creationId xmlns:a16="http://schemas.microsoft.com/office/drawing/2014/main" id="{5D85B667-8511-7B4C-9479-FBF60A2A9D99}"/>
                </a:ext>
              </a:extLst>
            </p:cNvPr>
            <p:cNvPicPr>
              <a:picLocks noChangeAspect="1"/>
            </p:cNvPicPr>
            <p:nvPr/>
          </p:nvPicPr>
          <p:blipFill>
            <a:blip r:embed="rId6"/>
            <a:stretch>
              <a:fillRect/>
            </a:stretch>
          </p:blipFill>
          <p:spPr>
            <a:xfrm>
              <a:off x="9881159" y="1856951"/>
              <a:ext cx="751290" cy="2011720"/>
            </a:xfrm>
            <a:prstGeom prst="rect">
              <a:avLst/>
            </a:prstGeom>
          </p:spPr>
        </p:pic>
        <p:pic>
          <p:nvPicPr>
            <p:cNvPr id="17" name="Picture 16">
              <a:extLst>
                <a:ext uri="{FF2B5EF4-FFF2-40B4-BE49-F238E27FC236}">
                  <a16:creationId xmlns:a16="http://schemas.microsoft.com/office/drawing/2014/main" id="{310B2A5F-DD83-DF41-98AF-9CF0DE62F177}"/>
                </a:ext>
              </a:extLst>
            </p:cNvPr>
            <p:cNvPicPr>
              <a:picLocks noChangeAspect="1"/>
            </p:cNvPicPr>
            <p:nvPr/>
          </p:nvPicPr>
          <p:blipFill>
            <a:blip r:embed="rId7"/>
            <a:stretch>
              <a:fillRect/>
            </a:stretch>
          </p:blipFill>
          <p:spPr>
            <a:xfrm>
              <a:off x="11273473" y="2109334"/>
              <a:ext cx="962397" cy="1732314"/>
            </a:xfrm>
            <a:prstGeom prst="rect">
              <a:avLst/>
            </a:prstGeom>
          </p:spPr>
        </p:pic>
      </p:grpSp>
    </p:spTree>
    <p:extLst>
      <p:ext uri="{BB962C8B-B14F-4D97-AF65-F5344CB8AC3E}">
        <p14:creationId xmlns:p14="http://schemas.microsoft.com/office/powerpoint/2010/main" val="20842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813EC-66B3-3147-B412-5BD9A496D2A0}"/>
              </a:ext>
            </a:extLst>
          </p:cNvPr>
          <p:cNvSpPr>
            <a:spLocks noGrp="1"/>
          </p:cNvSpPr>
          <p:nvPr>
            <p:ph type="title"/>
          </p:nvPr>
        </p:nvSpPr>
        <p:spPr/>
        <p:txBody>
          <a:bodyPr/>
          <a:lstStyle/>
          <a:p>
            <a:r>
              <a:rPr lang="en-US" dirty="0"/>
              <a:t>Annex</a:t>
            </a:r>
          </a:p>
        </p:txBody>
      </p:sp>
    </p:spTree>
    <p:extLst>
      <p:ext uri="{BB962C8B-B14F-4D97-AF65-F5344CB8AC3E}">
        <p14:creationId xmlns:p14="http://schemas.microsoft.com/office/powerpoint/2010/main" val="276040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21E5-00F0-9541-8E8A-9F17486E7139}"/>
              </a:ext>
            </a:extLst>
          </p:cNvPr>
          <p:cNvSpPr>
            <a:spLocks noGrp="1"/>
          </p:cNvSpPr>
          <p:nvPr>
            <p:ph type="title"/>
          </p:nvPr>
        </p:nvSpPr>
        <p:spPr/>
        <p:txBody>
          <a:bodyPr/>
          <a:lstStyle/>
          <a:p>
            <a:r>
              <a:rPr lang="en-US" dirty="0">
                <a:solidFill>
                  <a:schemeClr val="bg1"/>
                </a:solidFill>
              </a:rPr>
              <a:t>Recruitment snapshot</a:t>
            </a:r>
          </a:p>
        </p:txBody>
      </p:sp>
      <p:sp>
        <p:nvSpPr>
          <p:cNvPr id="6" name="TextBox 5">
            <a:extLst>
              <a:ext uri="{FF2B5EF4-FFF2-40B4-BE49-F238E27FC236}">
                <a16:creationId xmlns:a16="http://schemas.microsoft.com/office/drawing/2014/main" id="{A7FDE0F3-6767-004E-8231-CCB618591B62}"/>
              </a:ext>
            </a:extLst>
          </p:cNvPr>
          <p:cNvSpPr txBox="1"/>
          <p:nvPr/>
        </p:nvSpPr>
        <p:spPr>
          <a:xfrm>
            <a:off x="1048512" y="6022848"/>
            <a:ext cx="10533888" cy="369332"/>
          </a:xfrm>
          <a:prstGeom prst="rect">
            <a:avLst/>
          </a:prstGeom>
        </p:spPr>
        <p:txBody>
          <a:bodyPr wrap="square" rtlCol="0">
            <a:spAutoFit/>
          </a:bodyPr>
          <a:lstStyle/>
          <a:p>
            <a:r>
              <a:rPr lang="en-US" sz="900" dirty="0">
                <a:solidFill>
                  <a:schemeClr val="bg1"/>
                </a:solidFill>
                <a:latin typeface="+mn-lt"/>
              </a:rPr>
              <a:t>* The Fellowship program originally launched in four disciplines (Behavioural Science, Challenge Prizes, Innovative Finance, and Impact Measurement). As the IIU’s priorities have evolved, Behavioural Science and Challenge Prizes have become the focus of the Fellowship program.</a:t>
            </a:r>
          </a:p>
        </p:txBody>
      </p:sp>
      <p:grpSp>
        <p:nvGrpSpPr>
          <p:cNvPr id="10" name="Group 9">
            <a:extLst>
              <a:ext uri="{FF2B5EF4-FFF2-40B4-BE49-F238E27FC236}">
                <a16:creationId xmlns:a16="http://schemas.microsoft.com/office/drawing/2014/main" id="{3CE62184-C738-1C46-84C5-5B79C0A6131D}"/>
              </a:ext>
            </a:extLst>
          </p:cNvPr>
          <p:cNvGrpSpPr/>
          <p:nvPr/>
        </p:nvGrpSpPr>
        <p:grpSpPr>
          <a:xfrm>
            <a:off x="1774927" y="1664302"/>
            <a:ext cx="8412476" cy="3529395"/>
            <a:chOff x="837950" y="1810511"/>
            <a:chExt cx="8412476" cy="3529395"/>
          </a:xfrm>
        </p:grpSpPr>
        <p:graphicFrame>
          <p:nvGraphicFramePr>
            <p:cNvPr id="5" name="Table 4">
              <a:extLst>
                <a:ext uri="{FF2B5EF4-FFF2-40B4-BE49-F238E27FC236}">
                  <a16:creationId xmlns:a16="http://schemas.microsoft.com/office/drawing/2014/main" id="{93F535A5-1671-C64B-A101-A6BCF6B201B5}"/>
                </a:ext>
              </a:extLst>
            </p:cNvPr>
            <p:cNvGraphicFramePr>
              <a:graphicFrameLocks/>
            </p:cNvGraphicFramePr>
            <p:nvPr>
              <p:extLst>
                <p:ext uri="{D42A27DB-BD31-4B8C-83A1-F6EECF244321}">
                  <p14:modId xmlns:p14="http://schemas.microsoft.com/office/powerpoint/2010/main" val="1206949148"/>
                </p:ext>
              </p:extLst>
            </p:nvPr>
          </p:nvGraphicFramePr>
          <p:xfrm>
            <a:off x="837950" y="1810511"/>
            <a:ext cx="8412476" cy="3529395"/>
          </p:xfrm>
          <a:graphic>
            <a:graphicData uri="http://schemas.openxmlformats.org/drawingml/2006/table">
              <a:tbl>
                <a:tblPr>
                  <a:tableStyleId>{5C22544A-7EE6-4342-B048-85BDC9FD1C3A}</a:tableStyleId>
                </a:tblPr>
                <a:tblGrid>
                  <a:gridCol w="2103119">
                    <a:extLst>
                      <a:ext uri="{9D8B030D-6E8A-4147-A177-3AD203B41FA5}">
                        <a16:colId xmlns:a16="http://schemas.microsoft.com/office/drawing/2014/main" val="606135388"/>
                      </a:ext>
                    </a:extLst>
                  </a:gridCol>
                  <a:gridCol w="2103119">
                    <a:extLst>
                      <a:ext uri="{9D8B030D-6E8A-4147-A177-3AD203B41FA5}">
                        <a16:colId xmlns:a16="http://schemas.microsoft.com/office/drawing/2014/main" val="2533252939"/>
                      </a:ext>
                    </a:extLst>
                  </a:gridCol>
                  <a:gridCol w="2103119">
                    <a:extLst>
                      <a:ext uri="{9D8B030D-6E8A-4147-A177-3AD203B41FA5}">
                        <a16:colId xmlns:a16="http://schemas.microsoft.com/office/drawing/2014/main" val="990659778"/>
                      </a:ext>
                    </a:extLst>
                  </a:gridCol>
                  <a:gridCol w="2103119">
                    <a:extLst>
                      <a:ext uri="{9D8B030D-6E8A-4147-A177-3AD203B41FA5}">
                        <a16:colId xmlns:a16="http://schemas.microsoft.com/office/drawing/2014/main" val="3895660619"/>
                      </a:ext>
                    </a:extLst>
                  </a:gridCol>
                </a:tblGrid>
                <a:tr h="1176465">
                  <a:tc>
                    <a:txBody>
                      <a:bodyPr/>
                      <a:lstStyle/>
                      <a:p>
                        <a:pPr algn="ctr"/>
                        <a:endParaRPr lang="en-US" sz="6400" b="1" dirty="0">
                          <a:solidFill>
                            <a:schemeClr val="bg1"/>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40488"/>
                    </a:ext>
                  </a:extLst>
                </a:tr>
                <a:tr h="1176465">
                  <a:tc>
                    <a:txBody>
                      <a:bodyPr/>
                      <a:lstStyle/>
                      <a:p>
                        <a:pPr algn="ctr"/>
                        <a:r>
                          <a:rPr lang="en-US" sz="6400" b="1" dirty="0" smtClean="0">
                            <a:solidFill>
                              <a:schemeClr val="bg1"/>
                            </a:solidFill>
                          </a:rPr>
                          <a:t>23</a:t>
                        </a:r>
                        <a:endParaRPr lang="en-US" sz="6400" b="1" dirty="0">
                          <a:solidFill>
                            <a:schemeClr val="bg1"/>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400" b="1" dirty="0" smtClean="0">
                            <a:solidFill>
                              <a:schemeClr val="bg1"/>
                            </a:solidFill>
                          </a:rPr>
                          <a:t>14</a:t>
                        </a: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400" b="1" dirty="0">
                            <a:solidFill>
                              <a:schemeClr val="bg1"/>
                            </a:solidFill>
                          </a:rPr>
                          <a:t>4</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400" b="1" dirty="0">
                            <a:solidFill>
                              <a:schemeClr val="bg1"/>
                            </a:solidFill>
                          </a:rPr>
                          <a:t>5</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588432"/>
                    </a:ext>
                  </a:extLst>
                </a:tr>
                <a:tr h="1176465">
                  <a:tc>
                    <a:txBody>
                      <a:bodyPr/>
                      <a:lstStyle/>
                      <a:p>
                        <a:pPr algn="ctr"/>
                        <a:r>
                          <a:rPr lang="en-US" sz="1400" b="0" dirty="0">
                            <a:solidFill>
                              <a:schemeClr val="bg1"/>
                            </a:solidFill>
                          </a:rPr>
                          <a:t>Fellows have been hired* since the </a:t>
                        </a:r>
                        <a:r>
                          <a:rPr lang="en-US" sz="1400" b="0" dirty="0" smtClean="0">
                            <a:solidFill>
                              <a:schemeClr val="bg1"/>
                            </a:solidFill>
                          </a:rPr>
                          <a:t>Fellowship program’s </a:t>
                        </a:r>
                        <a:r>
                          <a:rPr lang="en-US" sz="1400" b="0" dirty="0">
                            <a:solidFill>
                              <a:schemeClr val="bg1"/>
                            </a:solidFill>
                          </a:rPr>
                          <a:t>inception</a:t>
                        </a:r>
                      </a:p>
                    </a:txBody>
                    <a:tcPr>
                      <a:lnL w="12700" cmpd="sng">
                        <a:noFill/>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rPr>
                          <a:t>Fellows are currently in the </a:t>
                        </a:r>
                        <a:r>
                          <a:rPr lang="en-US" sz="1400" b="0" dirty="0" smtClean="0">
                            <a:solidFill>
                              <a:schemeClr val="bg1"/>
                            </a:solidFill>
                          </a:rPr>
                          <a:t>Fellowship program</a:t>
                        </a:r>
                        <a:endParaRPr lang="en-US" sz="1400" b="0" dirty="0">
                          <a:solidFill>
                            <a:schemeClr val="bg1"/>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rPr>
                          <a:t>Fellows exited the </a:t>
                        </a:r>
                        <a:r>
                          <a:rPr lang="en-US" sz="1400" b="0" dirty="0" smtClean="0">
                            <a:solidFill>
                              <a:schemeClr val="bg1"/>
                            </a:solidFill>
                          </a:rPr>
                          <a:t>Fellowship program to </a:t>
                        </a:r>
                        <a:r>
                          <a:rPr lang="en-US" sz="1400" b="1" dirty="0" smtClean="0">
                            <a:solidFill>
                              <a:schemeClr val="bg1"/>
                            </a:solidFill>
                          </a:rPr>
                          <a:t>join </a:t>
                        </a:r>
                        <a:r>
                          <a:rPr lang="en-US" sz="1400" b="1" dirty="0">
                            <a:solidFill>
                              <a:schemeClr val="bg1"/>
                            </a:solidFill>
                          </a:rPr>
                          <a:t>the public service</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rPr>
                          <a:t>Fellows exited the program to pursue studies and/or employment outside the public service </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197630"/>
                    </a:ext>
                  </a:extLst>
                </a:tr>
              </a:tbl>
            </a:graphicData>
          </a:graphic>
        </p:graphicFrame>
        <p:pic>
          <p:nvPicPr>
            <p:cNvPr id="3" name="Picture 2">
              <a:extLst>
                <a:ext uri="{FF2B5EF4-FFF2-40B4-BE49-F238E27FC236}">
                  <a16:creationId xmlns:a16="http://schemas.microsoft.com/office/drawing/2014/main" id="{85E08911-9AF5-F648-81D9-AA024150B889}"/>
                </a:ext>
              </a:extLst>
            </p:cNvPr>
            <p:cNvPicPr>
              <a:picLocks noChangeAspect="1"/>
            </p:cNvPicPr>
            <p:nvPr/>
          </p:nvPicPr>
          <p:blipFill>
            <a:blip r:embed="rId3"/>
            <a:stretch>
              <a:fillRect/>
            </a:stretch>
          </p:blipFill>
          <p:spPr>
            <a:xfrm>
              <a:off x="5662678" y="1950340"/>
              <a:ext cx="866138" cy="866138"/>
            </a:xfrm>
            <a:prstGeom prst="rect">
              <a:avLst/>
            </a:prstGeom>
          </p:spPr>
        </p:pic>
        <p:pic>
          <p:nvPicPr>
            <p:cNvPr id="7" name="Picture 6">
              <a:extLst>
                <a:ext uri="{FF2B5EF4-FFF2-40B4-BE49-F238E27FC236}">
                  <a16:creationId xmlns:a16="http://schemas.microsoft.com/office/drawing/2014/main" id="{2726A2F7-AD27-944E-BA04-361640DB26AD}"/>
                </a:ext>
              </a:extLst>
            </p:cNvPr>
            <p:cNvPicPr>
              <a:picLocks noChangeAspect="1"/>
            </p:cNvPicPr>
            <p:nvPr/>
          </p:nvPicPr>
          <p:blipFill>
            <a:blip r:embed="rId4"/>
            <a:stretch>
              <a:fillRect/>
            </a:stretch>
          </p:blipFill>
          <p:spPr>
            <a:xfrm>
              <a:off x="1612392" y="2068449"/>
              <a:ext cx="601476" cy="601476"/>
            </a:xfrm>
            <a:prstGeom prst="rect">
              <a:avLst/>
            </a:prstGeom>
          </p:spPr>
        </p:pic>
        <p:pic>
          <p:nvPicPr>
            <p:cNvPr id="8" name="Picture 7">
              <a:extLst>
                <a:ext uri="{FF2B5EF4-FFF2-40B4-BE49-F238E27FC236}">
                  <a16:creationId xmlns:a16="http://schemas.microsoft.com/office/drawing/2014/main" id="{773CC802-D16C-EB43-880E-3523DCEDF05C}"/>
                </a:ext>
              </a:extLst>
            </p:cNvPr>
            <p:cNvPicPr>
              <a:picLocks noChangeAspect="1"/>
            </p:cNvPicPr>
            <p:nvPr/>
          </p:nvPicPr>
          <p:blipFill>
            <a:blip r:embed="rId5"/>
            <a:stretch>
              <a:fillRect/>
            </a:stretch>
          </p:blipFill>
          <p:spPr>
            <a:xfrm>
              <a:off x="7758558" y="2041143"/>
              <a:ext cx="657226" cy="657226"/>
            </a:xfrm>
            <a:prstGeom prst="rect">
              <a:avLst/>
            </a:prstGeom>
          </p:spPr>
        </p:pic>
        <p:pic>
          <p:nvPicPr>
            <p:cNvPr id="9" name="Picture 8">
              <a:extLst>
                <a:ext uri="{FF2B5EF4-FFF2-40B4-BE49-F238E27FC236}">
                  <a16:creationId xmlns:a16="http://schemas.microsoft.com/office/drawing/2014/main" id="{088229FA-73E6-7B4A-93B4-6F17315150F2}"/>
                </a:ext>
              </a:extLst>
            </p:cNvPr>
            <p:cNvPicPr>
              <a:picLocks noChangeAspect="1"/>
            </p:cNvPicPr>
            <p:nvPr/>
          </p:nvPicPr>
          <p:blipFill>
            <a:blip r:embed="rId6"/>
            <a:stretch>
              <a:fillRect/>
            </a:stretch>
          </p:blipFill>
          <p:spPr>
            <a:xfrm>
              <a:off x="3688084" y="2068448"/>
              <a:ext cx="601477" cy="601477"/>
            </a:xfrm>
            <a:prstGeom prst="rect">
              <a:avLst/>
            </a:prstGeom>
          </p:spPr>
        </p:pic>
      </p:grpSp>
    </p:spTree>
    <p:extLst>
      <p:ext uri="{BB962C8B-B14F-4D97-AF65-F5344CB8AC3E}">
        <p14:creationId xmlns:p14="http://schemas.microsoft.com/office/powerpoint/2010/main" val="39005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3015-EF01-3941-AA7E-EA468474697A}"/>
              </a:ext>
            </a:extLst>
          </p:cNvPr>
          <p:cNvSpPr>
            <a:spLocks noGrp="1"/>
          </p:cNvSpPr>
          <p:nvPr>
            <p:ph type="title"/>
          </p:nvPr>
        </p:nvSpPr>
        <p:spPr/>
        <p:txBody>
          <a:bodyPr/>
          <a:lstStyle/>
          <a:p>
            <a:r>
              <a:rPr lang="en-US" dirty="0"/>
              <a:t>Overview</a:t>
            </a:r>
          </a:p>
        </p:txBody>
      </p:sp>
      <p:graphicFrame>
        <p:nvGraphicFramePr>
          <p:cNvPr id="6" name="Table 6">
            <a:extLst>
              <a:ext uri="{FF2B5EF4-FFF2-40B4-BE49-F238E27FC236}">
                <a16:creationId xmlns:a16="http://schemas.microsoft.com/office/drawing/2014/main" id="{35FE554B-31D3-6647-8336-76D0FCDE3585}"/>
              </a:ext>
            </a:extLst>
          </p:cNvPr>
          <p:cNvGraphicFramePr>
            <a:graphicFrameLocks noGrp="1"/>
          </p:cNvGraphicFramePr>
          <p:nvPr>
            <p:extLst>
              <p:ext uri="{D42A27DB-BD31-4B8C-83A1-F6EECF244321}">
                <p14:modId xmlns:p14="http://schemas.microsoft.com/office/powerpoint/2010/main" val="839641159"/>
              </p:ext>
            </p:extLst>
          </p:nvPr>
        </p:nvGraphicFramePr>
        <p:xfrm>
          <a:off x="837952" y="4491140"/>
          <a:ext cx="10516098" cy="1463040"/>
        </p:xfrm>
        <a:graphic>
          <a:graphicData uri="http://schemas.openxmlformats.org/drawingml/2006/table">
            <a:tbl>
              <a:tblPr bandRow="1">
                <a:tableStyleId>{5C22544A-7EE6-4342-B048-85BDC9FD1C3A}</a:tableStyleId>
              </a:tblPr>
              <a:tblGrid>
                <a:gridCol w="5258049">
                  <a:extLst>
                    <a:ext uri="{9D8B030D-6E8A-4147-A177-3AD203B41FA5}">
                      <a16:colId xmlns:a16="http://schemas.microsoft.com/office/drawing/2014/main" val="2146329694"/>
                    </a:ext>
                  </a:extLst>
                </a:gridCol>
                <a:gridCol w="5258049">
                  <a:extLst>
                    <a:ext uri="{9D8B030D-6E8A-4147-A177-3AD203B41FA5}">
                      <a16:colId xmlns:a16="http://schemas.microsoft.com/office/drawing/2014/main" val="569403380"/>
                    </a:ext>
                  </a:extLst>
                </a:gridCol>
              </a:tblGrid>
              <a:tr h="370840">
                <a:tc>
                  <a:txBody>
                    <a:bodyPr/>
                    <a:lstStyle/>
                    <a:p>
                      <a:r>
                        <a:rPr lang="en-US" sz="2400" b="1" dirty="0" err="1">
                          <a:solidFill>
                            <a:schemeClr val="tx2"/>
                          </a:solidFill>
                        </a:rPr>
                        <a:t>Behavioural</a:t>
                      </a:r>
                      <a:r>
                        <a:rPr lang="en-US" sz="2400" b="1" dirty="0">
                          <a:solidFill>
                            <a:schemeClr val="tx2"/>
                          </a:solidFill>
                        </a:rPr>
                        <a:t> </a:t>
                      </a:r>
                      <a:r>
                        <a:rPr lang="en-US" sz="2400" b="1" dirty="0" smtClean="0">
                          <a:solidFill>
                            <a:schemeClr val="tx2"/>
                          </a:solidFill>
                        </a:rPr>
                        <a:t>Science</a:t>
                      </a:r>
                      <a:endParaRPr lang="en-US" sz="2400" b="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dirty="0">
                          <a:solidFill>
                            <a:schemeClr val="tx2"/>
                          </a:solidFill>
                        </a:rPr>
                        <a:t>Challenges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6004865"/>
                  </a:ext>
                </a:extLst>
              </a:tr>
              <a:tr h="370840">
                <a:tc>
                  <a:txBody>
                    <a:bodyPr/>
                    <a:lstStyle/>
                    <a:p>
                      <a:r>
                        <a:rPr lang="en-US" sz="1200" dirty="0"/>
                        <a:t>Behavioural Science combines insights and methods from psychology, neuroscience, and other social sciences to understand human </a:t>
                      </a:r>
                      <a:r>
                        <a:rPr lang="en-US" sz="1200" dirty="0" err="1"/>
                        <a:t>behaviour</a:t>
                      </a:r>
                      <a:r>
                        <a:rPr lang="en-US" sz="1200" dirty="0"/>
                        <a:t> and support positive choices.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dirty="0"/>
                        <a:t>Challenges aim to solve big problems, accelerate progress towards ambitious goals, and produce major breakthroughs in human knowledge and practice. They do this by shining a powerful light on an issue or opportunity and providing an incentive for innovators to prioritize the challenge goal.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9349015"/>
                  </a:ext>
                </a:extLst>
              </a:tr>
            </a:tbl>
          </a:graphicData>
        </a:graphic>
      </p:graphicFrame>
      <p:sp>
        <p:nvSpPr>
          <p:cNvPr id="5" name="Content Placeholder 4">
            <a:extLst>
              <a:ext uri="{FF2B5EF4-FFF2-40B4-BE49-F238E27FC236}">
                <a16:creationId xmlns:a16="http://schemas.microsoft.com/office/drawing/2014/main" id="{F5EE6181-9B48-EC40-9ED6-B907BE217254}"/>
              </a:ext>
            </a:extLst>
          </p:cNvPr>
          <p:cNvSpPr>
            <a:spLocks noGrp="1"/>
          </p:cNvSpPr>
          <p:nvPr>
            <p:ph idx="1"/>
          </p:nvPr>
        </p:nvSpPr>
        <p:spPr>
          <a:xfrm>
            <a:off x="837952" y="1198203"/>
            <a:ext cx="10516098" cy="1883326"/>
          </a:xfrm>
        </p:spPr>
        <p:txBody>
          <a:bodyPr/>
          <a:lstStyle/>
          <a:p>
            <a:r>
              <a:rPr lang="en-US" dirty="0"/>
              <a:t>Impact Canada is a whole of government framework for scaling up and mainstreaming </a:t>
            </a:r>
            <a:r>
              <a:rPr lang="en-US" b="1" dirty="0" smtClean="0"/>
              <a:t>outcomes-based</a:t>
            </a:r>
            <a:r>
              <a:rPr lang="en-US" dirty="0" smtClean="0"/>
              <a:t> </a:t>
            </a:r>
            <a:r>
              <a:rPr lang="en-US" dirty="0"/>
              <a:t>policy/program methods, such as Challenges, pay for results and behavioural science; incentivizing new multisectoral partnership models; and developing new impact measurement tools to demonstrate the effectiveness of policy and program interventions. Taken together, these actions are focused on bridging the gap between policy development and effective implementation. </a:t>
            </a:r>
          </a:p>
          <a:p>
            <a:r>
              <a:rPr lang="en-US" dirty="0"/>
              <a:t>The IIU conceptualized and implemented the Fellowship program (January 2018) to </a:t>
            </a:r>
            <a:r>
              <a:rPr lang="en-US" b="1" dirty="0"/>
              <a:t>attract external talent with specialized skills </a:t>
            </a:r>
            <a:r>
              <a:rPr lang="en-US" dirty="0"/>
              <a:t>in key disciplines linked to the Impact Canada mandate – notably Behavioural Science and Challenge Prizes – with </a:t>
            </a:r>
            <a:r>
              <a:rPr lang="en-US" b="1" dirty="0"/>
              <a:t>aim to increase capacity and upskill the existing workforce</a:t>
            </a:r>
            <a:r>
              <a:rPr lang="en-US" dirty="0"/>
              <a:t>.  </a:t>
            </a:r>
          </a:p>
        </p:txBody>
      </p:sp>
      <p:pic>
        <p:nvPicPr>
          <p:cNvPr id="2" name="Picture 1">
            <a:extLst>
              <a:ext uri="{FF2B5EF4-FFF2-40B4-BE49-F238E27FC236}">
                <a16:creationId xmlns:a16="http://schemas.microsoft.com/office/drawing/2014/main" id="{4740E562-9E8F-7A4C-B30F-9A22917220C2}"/>
              </a:ext>
            </a:extLst>
          </p:cNvPr>
          <p:cNvPicPr>
            <a:picLocks noChangeAspect="1"/>
          </p:cNvPicPr>
          <p:nvPr/>
        </p:nvPicPr>
        <p:blipFill>
          <a:blip r:embed="rId2"/>
          <a:stretch>
            <a:fillRect/>
          </a:stretch>
        </p:blipFill>
        <p:spPr>
          <a:xfrm>
            <a:off x="6096000" y="3708526"/>
            <a:ext cx="705676" cy="613881"/>
          </a:xfrm>
          <a:prstGeom prst="rect">
            <a:avLst/>
          </a:prstGeom>
        </p:spPr>
      </p:pic>
      <p:pic>
        <p:nvPicPr>
          <p:cNvPr id="7" name="Picture 6">
            <a:extLst>
              <a:ext uri="{FF2B5EF4-FFF2-40B4-BE49-F238E27FC236}">
                <a16:creationId xmlns:a16="http://schemas.microsoft.com/office/drawing/2014/main" id="{3A33665E-DB03-A948-BA02-BC13F11F7CDE}"/>
              </a:ext>
            </a:extLst>
          </p:cNvPr>
          <p:cNvPicPr>
            <a:picLocks noChangeAspect="1"/>
          </p:cNvPicPr>
          <p:nvPr/>
        </p:nvPicPr>
        <p:blipFill>
          <a:blip r:embed="rId3"/>
          <a:stretch>
            <a:fillRect/>
          </a:stretch>
        </p:blipFill>
        <p:spPr>
          <a:xfrm>
            <a:off x="907705" y="3705111"/>
            <a:ext cx="566166" cy="614204"/>
          </a:xfrm>
          <a:prstGeom prst="rect">
            <a:avLst/>
          </a:prstGeom>
        </p:spPr>
      </p:pic>
    </p:spTree>
    <p:extLst>
      <p:ext uri="{BB962C8B-B14F-4D97-AF65-F5344CB8AC3E}">
        <p14:creationId xmlns:p14="http://schemas.microsoft.com/office/powerpoint/2010/main" val="62710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B929-A587-5845-9EA1-41A122013833}"/>
              </a:ext>
            </a:extLst>
          </p:cNvPr>
          <p:cNvSpPr>
            <a:spLocks noGrp="1"/>
          </p:cNvSpPr>
          <p:nvPr>
            <p:ph type="title"/>
          </p:nvPr>
        </p:nvSpPr>
        <p:spPr/>
        <p:txBody>
          <a:bodyPr/>
          <a:lstStyle/>
          <a:p>
            <a:r>
              <a:rPr lang="en-US" dirty="0"/>
              <a:t>Program components</a:t>
            </a:r>
          </a:p>
        </p:txBody>
      </p:sp>
      <p:graphicFrame>
        <p:nvGraphicFramePr>
          <p:cNvPr id="4" name="Table 4">
            <a:extLst>
              <a:ext uri="{FF2B5EF4-FFF2-40B4-BE49-F238E27FC236}">
                <a16:creationId xmlns:a16="http://schemas.microsoft.com/office/drawing/2014/main" id="{7FE5965C-C0DB-384D-AB70-3ABA1ED89626}"/>
              </a:ext>
            </a:extLst>
          </p:cNvPr>
          <p:cNvGraphicFramePr>
            <a:graphicFrameLocks noGrp="1"/>
          </p:cNvGraphicFramePr>
          <p:nvPr>
            <p:ph idx="1"/>
            <p:extLst>
              <p:ext uri="{D42A27DB-BD31-4B8C-83A1-F6EECF244321}">
                <p14:modId xmlns:p14="http://schemas.microsoft.com/office/powerpoint/2010/main" val="4245948873"/>
              </p:ext>
            </p:extLst>
          </p:nvPr>
        </p:nvGraphicFramePr>
        <p:xfrm>
          <a:off x="838200" y="1736852"/>
          <a:ext cx="10515600" cy="4040950"/>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1794173425"/>
                    </a:ext>
                  </a:extLst>
                </a:gridCol>
                <a:gridCol w="5257800">
                  <a:extLst>
                    <a:ext uri="{9D8B030D-6E8A-4147-A177-3AD203B41FA5}">
                      <a16:colId xmlns:a16="http://schemas.microsoft.com/office/drawing/2014/main" val="2495951400"/>
                    </a:ext>
                  </a:extLst>
                </a:gridCol>
              </a:tblGrid>
              <a:tr h="2034409">
                <a:tc>
                  <a:txBody>
                    <a:bodyPr/>
                    <a:lstStyle/>
                    <a:p>
                      <a:pPr algn="ctr"/>
                      <a:r>
                        <a:rPr lang="en-US" b="1" dirty="0"/>
                        <a:t>Recruitment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b="1" dirty="0"/>
                        <a:t>Establishing </a:t>
                      </a:r>
                      <a:r>
                        <a:rPr lang="en-US" b="1" dirty="0" smtClean="0"/>
                        <a:t>partnerships</a:t>
                      </a:r>
                      <a:r>
                        <a:rPr lang="en-US" b="1" baseline="0" dirty="0" smtClean="0"/>
                        <a:t> &amp;</a:t>
                      </a:r>
                      <a:r>
                        <a:rPr lang="en-US" b="1" dirty="0" smtClean="0"/>
                        <a:t> </a:t>
                      </a:r>
                      <a:endParaRPr lang="en-US" b="1" dirty="0"/>
                    </a:p>
                    <a:p>
                      <a:pPr algn="ctr"/>
                      <a:r>
                        <a:rPr lang="en-US" b="1" dirty="0"/>
                        <a:t>scoping areas of work</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4439650"/>
                  </a:ext>
                </a:extLst>
              </a:tr>
              <a:tr h="2006541">
                <a:tc>
                  <a:txBody>
                    <a:bodyPr/>
                    <a:lstStyle/>
                    <a:p>
                      <a:pPr algn="ctr"/>
                      <a:r>
                        <a:rPr lang="en-US" b="1" dirty="0"/>
                        <a:t>Tailored onboarding sessions </a:t>
                      </a:r>
                    </a:p>
                    <a:p>
                      <a:pPr algn="ctr"/>
                      <a:r>
                        <a:rPr lang="en-US" b="1" dirty="0"/>
                        <a:t>per individual </a:t>
                      </a:r>
                      <a:r>
                        <a:rPr lang="en-US" b="1" dirty="0" smtClean="0"/>
                        <a:t>or cohort  </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b="1" dirty="0"/>
                        <a:t>Ongoing learning &amp; </a:t>
                      </a:r>
                      <a:r>
                        <a:rPr lang="en-US" b="1" dirty="0" smtClean="0"/>
                        <a:t>development,</a:t>
                      </a:r>
                      <a:endParaRPr lang="en-US" b="1" dirty="0"/>
                    </a:p>
                    <a:p>
                      <a:pPr algn="ctr"/>
                      <a:r>
                        <a:rPr lang="en-US" b="1" dirty="0"/>
                        <a:t>coaching &amp; mentoring</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98874038"/>
                  </a:ext>
                </a:extLst>
              </a:tr>
            </a:tbl>
          </a:graphicData>
        </a:graphic>
      </p:graphicFrame>
      <p:pic>
        <p:nvPicPr>
          <p:cNvPr id="3" name="Picture 2">
            <a:extLst>
              <a:ext uri="{FF2B5EF4-FFF2-40B4-BE49-F238E27FC236}">
                <a16:creationId xmlns:a16="http://schemas.microsoft.com/office/drawing/2014/main" id="{CF0EB3EE-E81E-764C-BAA3-D86ED0477A65}"/>
              </a:ext>
            </a:extLst>
          </p:cNvPr>
          <p:cNvPicPr>
            <a:picLocks noChangeAspect="1"/>
          </p:cNvPicPr>
          <p:nvPr/>
        </p:nvPicPr>
        <p:blipFill>
          <a:blip r:embed="rId2"/>
          <a:stretch>
            <a:fillRect/>
          </a:stretch>
        </p:blipFill>
        <p:spPr>
          <a:xfrm>
            <a:off x="3113278" y="1781302"/>
            <a:ext cx="698500" cy="698500"/>
          </a:xfrm>
          <a:prstGeom prst="rect">
            <a:avLst/>
          </a:prstGeom>
        </p:spPr>
      </p:pic>
      <p:pic>
        <p:nvPicPr>
          <p:cNvPr id="5" name="Picture 4">
            <a:extLst>
              <a:ext uri="{FF2B5EF4-FFF2-40B4-BE49-F238E27FC236}">
                <a16:creationId xmlns:a16="http://schemas.microsoft.com/office/drawing/2014/main" id="{480C04AC-E3C0-C141-B2C9-5BE93616172B}"/>
              </a:ext>
            </a:extLst>
          </p:cNvPr>
          <p:cNvPicPr>
            <a:picLocks noChangeAspect="1"/>
          </p:cNvPicPr>
          <p:nvPr/>
        </p:nvPicPr>
        <p:blipFill>
          <a:blip r:embed="rId3"/>
          <a:stretch>
            <a:fillRect/>
          </a:stretch>
        </p:blipFill>
        <p:spPr>
          <a:xfrm>
            <a:off x="8380224" y="1978152"/>
            <a:ext cx="571500" cy="304800"/>
          </a:xfrm>
          <a:prstGeom prst="rect">
            <a:avLst/>
          </a:prstGeom>
        </p:spPr>
      </p:pic>
      <p:pic>
        <p:nvPicPr>
          <p:cNvPr id="7" name="Picture 6">
            <a:extLst>
              <a:ext uri="{FF2B5EF4-FFF2-40B4-BE49-F238E27FC236}">
                <a16:creationId xmlns:a16="http://schemas.microsoft.com/office/drawing/2014/main" id="{36E36CD4-06E9-8A45-AAEF-B760E35D56B7}"/>
              </a:ext>
            </a:extLst>
          </p:cNvPr>
          <p:cNvPicPr>
            <a:picLocks noChangeAspect="1"/>
          </p:cNvPicPr>
          <p:nvPr/>
        </p:nvPicPr>
        <p:blipFill>
          <a:blip r:embed="rId4"/>
          <a:stretch>
            <a:fillRect/>
          </a:stretch>
        </p:blipFill>
        <p:spPr>
          <a:xfrm>
            <a:off x="3170428" y="4127214"/>
            <a:ext cx="584200" cy="266700"/>
          </a:xfrm>
          <a:prstGeom prst="rect">
            <a:avLst/>
          </a:prstGeom>
        </p:spPr>
      </p:pic>
      <p:pic>
        <p:nvPicPr>
          <p:cNvPr id="8" name="Picture 7">
            <a:extLst>
              <a:ext uri="{FF2B5EF4-FFF2-40B4-BE49-F238E27FC236}">
                <a16:creationId xmlns:a16="http://schemas.microsoft.com/office/drawing/2014/main" id="{1F3B9CC5-714C-2046-8EBA-54AE083FB249}"/>
              </a:ext>
            </a:extLst>
          </p:cNvPr>
          <p:cNvPicPr>
            <a:picLocks noChangeAspect="1"/>
          </p:cNvPicPr>
          <p:nvPr/>
        </p:nvPicPr>
        <p:blipFill>
          <a:blip r:embed="rId5"/>
          <a:stretch>
            <a:fillRect/>
          </a:stretch>
        </p:blipFill>
        <p:spPr>
          <a:xfrm>
            <a:off x="8380224" y="4060539"/>
            <a:ext cx="571500" cy="333375"/>
          </a:xfrm>
          <a:prstGeom prst="rect">
            <a:avLst/>
          </a:prstGeom>
        </p:spPr>
      </p:pic>
    </p:spTree>
    <p:extLst>
      <p:ext uri="{BB962C8B-B14F-4D97-AF65-F5344CB8AC3E}">
        <p14:creationId xmlns:p14="http://schemas.microsoft.com/office/powerpoint/2010/main" val="405147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4E3A-F37D-F34F-B4A9-BA48CD7465AC}"/>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DAA26E5A-62A9-6E42-911B-594212E67F77}"/>
              </a:ext>
            </a:extLst>
          </p:cNvPr>
          <p:cNvSpPr>
            <a:spLocks noGrp="1"/>
          </p:cNvSpPr>
          <p:nvPr>
            <p:ph idx="1"/>
          </p:nvPr>
        </p:nvSpPr>
        <p:spPr>
          <a:xfrm>
            <a:off x="837952" y="1198202"/>
            <a:ext cx="10516098" cy="281277"/>
          </a:xfrm>
        </p:spPr>
        <p:txBody>
          <a:bodyPr/>
          <a:lstStyle/>
          <a:p>
            <a:r>
              <a:rPr lang="en-US" sz="1600" dirty="0"/>
              <a:t>Rigorous </a:t>
            </a:r>
            <a:r>
              <a:rPr lang="en-US" sz="1600" dirty="0" smtClean="0"/>
              <a:t>recruitment </a:t>
            </a:r>
            <a:r>
              <a:rPr lang="en-US" sz="1600" dirty="0"/>
              <a:t>p</a:t>
            </a:r>
            <a:r>
              <a:rPr lang="en-US" sz="1600" dirty="0" smtClean="0"/>
              <a:t>rocesses </a:t>
            </a:r>
            <a:r>
              <a:rPr lang="en-US" sz="1600" b="1" dirty="0" smtClean="0"/>
              <a:t>executed in </a:t>
            </a:r>
            <a:r>
              <a:rPr lang="en-US" sz="1600" b="1" dirty="0"/>
              <a:t>90 Days</a:t>
            </a:r>
          </a:p>
        </p:txBody>
      </p:sp>
      <p:graphicFrame>
        <p:nvGraphicFramePr>
          <p:cNvPr id="30" name="Table 30">
            <a:extLst>
              <a:ext uri="{FF2B5EF4-FFF2-40B4-BE49-F238E27FC236}">
                <a16:creationId xmlns:a16="http://schemas.microsoft.com/office/drawing/2014/main" id="{218B24BA-33B6-234D-8E79-B84CA1DE810B}"/>
              </a:ext>
            </a:extLst>
          </p:cNvPr>
          <p:cNvGraphicFramePr>
            <a:graphicFrameLocks noGrp="1"/>
          </p:cNvGraphicFramePr>
          <p:nvPr>
            <p:extLst>
              <p:ext uri="{D42A27DB-BD31-4B8C-83A1-F6EECF244321}">
                <p14:modId xmlns:p14="http://schemas.microsoft.com/office/powerpoint/2010/main" val="3846328328"/>
              </p:ext>
            </p:extLst>
          </p:nvPr>
        </p:nvGraphicFramePr>
        <p:xfrm>
          <a:off x="837951" y="1753122"/>
          <a:ext cx="10516095" cy="4237459"/>
        </p:xfrm>
        <a:graphic>
          <a:graphicData uri="http://schemas.openxmlformats.org/drawingml/2006/table">
            <a:tbl>
              <a:tblPr>
                <a:tableStyleId>{5C22544A-7EE6-4342-B048-85BDC9FD1C3A}</a:tableStyleId>
              </a:tblPr>
              <a:tblGrid>
                <a:gridCol w="2103219">
                  <a:extLst>
                    <a:ext uri="{9D8B030D-6E8A-4147-A177-3AD203B41FA5}">
                      <a16:colId xmlns:a16="http://schemas.microsoft.com/office/drawing/2014/main" val="1505499301"/>
                    </a:ext>
                  </a:extLst>
                </a:gridCol>
                <a:gridCol w="2103219">
                  <a:extLst>
                    <a:ext uri="{9D8B030D-6E8A-4147-A177-3AD203B41FA5}">
                      <a16:colId xmlns:a16="http://schemas.microsoft.com/office/drawing/2014/main" val="1055352661"/>
                    </a:ext>
                  </a:extLst>
                </a:gridCol>
                <a:gridCol w="2103219">
                  <a:extLst>
                    <a:ext uri="{9D8B030D-6E8A-4147-A177-3AD203B41FA5}">
                      <a16:colId xmlns:a16="http://schemas.microsoft.com/office/drawing/2014/main" val="1858153472"/>
                    </a:ext>
                  </a:extLst>
                </a:gridCol>
                <a:gridCol w="2103219">
                  <a:extLst>
                    <a:ext uri="{9D8B030D-6E8A-4147-A177-3AD203B41FA5}">
                      <a16:colId xmlns:a16="http://schemas.microsoft.com/office/drawing/2014/main" val="4231879077"/>
                    </a:ext>
                  </a:extLst>
                </a:gridCol>
                <a:gridCol w="2103219">
                  <a:extLst>
                    <a:ext uri="{9D8B030D-6E8A-4147-A177-3AD203B41FA5}">
                      <a16:colId xmlns:a16="http://schemas.microsoft.com/office/drawing/2014/main" val="3211226192"/>
                    </a:ext>
                  </a:extLst>
                </a:gridCol>
              </a:tblGrid>
              <a:tr h="1004408">
                <a:tc>
                  <a:txBody>
                    <a:bodyPr/>
                    <a:lstStyle/>
                    <a:p>
                      <a:r>
                        <a:rPr lang="en-US" sz="6400" b="1" dirty="0"/>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6400" b="1" dirty="0"/>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542314880"/>
                  </a:ext>
                </a:extLst>
              </a:tr>
              <a:tr h="420888">
                <a:tc>
                  <a:txBody>
                    <a:bodyPr/>
                    <a:lstStyle/>
                    <a:p>
                      <a:r>
                        <a:rPr lang="en-US" sz="1200" b="1" dirty="0"/>
                        <a:t>Process launch</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a:t>Written exam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a:t>Interview</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a:t>Reference and security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a:t>Pre-qualified experts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14542003"/>
                  </a:ext>
                </a:extLst>
              </a:tr>
              <a:tr h="2749771">
                <a:tc>
                  <a:txBody>
                    <a:bodyPr/>
                    <a:lstStyle/>
                    <a:p>
                      <a:r>
                        <a:rPr lang="en-US" sz="1200" dirty="0"/>
                        <a:t>Impact Canada </a:t>
                      </a:r>
                      <a:r>
                        <a:rPr lang="en-US" sz="1200" dirty="0" smtClean="0">
                          <a:solidFill>
                            <a:schemeClr val="tx1"/>
                          </a:solidFill>
                        </a:rPr>
                        <a:t>assesses</a:t>
                      </a:r>
                      <a:r>
                        <a:rPr lang="en-US" sz="1200" dirty="0" smtClean="0"/>
                        <a:t> </a:t>
                      </a:r>
                      <a:r>
                        <a:rPr lang="en-US" sz="1200" dirty="0"/>
                        <a:t>applicants on technical skills. </a:t>
                      </a:r>
                    </a:p>
                    <a:p>
                      <a:endParaRPr lang="en-US" sz="1200" dirty="0"/>
                    </a:p>
                    <a:p>
                      <a:r>
                        <a:rPr lang="en-US" sz="1200" dirty="0" smtClean="0">
                          <a:solidFill>
                            <a:schemeClr val="tx1"/>
                          </a:solidFill>
                        </a:rPr>
                        <a:t>Impact Canada </a:t>
                      </a:r>
                      <a:r>
                        <a:rPr lang="en-US" sz="1200" dirty="0"/>
                        <a:t>has developed tailored intake questions to assess the candidate’s ability to </a:t>
                      </a:r>
                      <a:r>
                        <a:rPr lang="en-US" sz="1200" b="1" dirty="0"/>
                        <a:t>apply their technical skills </a:t>
                      </a:r>
                      <a:r>
                        <a:rPr lang="en-US" sz="1200" dirty="0"/>
                        <a:t>in a particular business line.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en-US" sz="1200" dirty="0"/>
                        <a:t>Applicants who successfully respond to the intake questions are invited to write an exam.  </a:t>
                      </a:r>
                    </a:p>
                    <a:p>
                      <a:endParaRPr lang="en-US" sz="1200" dirty="0"/>
                    </a:p>
                    <a:p>
                      <a:r>
                        <a:rPr lang="en-US" sz="1200" dirty="0"/>
                        <a:t>The written exam is a </a:t>
                      </a:r>
                      <a:r>
                        <a:rPr lang="en-US" sz="1200" b="1" dirty="0"/>
                        <a:t>deep-dive</a:t>
                      </a:r>
                      <a:r>
                        <a:rPr lang="en-US" sz="1200" dirty="0"/>
                        <a:t> assessment of one’s ability to </a:t>
                      </a:r>
                      <a:r>
                        <a:rPr lang="en-US" sz="1200" b="1" dirty="0"/>
                        <a:t>apply their technical skills </a:t>
                      </a:r>
                      <a:r>
                        <a:rPr lang="en-US" sz="1200" dirty="0"/>
                        <a:t>in a particular business line.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en-US" sz="1200" dirty="0"/>
                        <a:t>Applicants who are successful with the written exam are invited to an interview.  </a:t>
                      </a:r>
                    </a:p>
                    <a:p>
                      <a:endParaRPr lang="en-US" sz="1200" dirty="0"/>
                    </a:p>
                    <a:p>
                      <a:r>
                        <a:rPr lang="en-US" sz="1200" dirty="0" smtClean="0"/>
                        <a:t>Applicants are invited to an interview to </a:t>
                      </a:r>
                      <a:r>
                        <a:rPr lang="en-US" sz="1200" b="1" dirty="0" smtClean="0"/>
                        <a:t>further</a:t>
                      </a:r>
                      <a:r>
                        <a:rPr lang="en-US" sz="1200" dirty="0" smtClean="0"/>
                        <a:t> asses their technical skills, with a </a:t>
                      </a:r>
                      <a:r>
                        <a:rPr lang="en-US" sz="1200" b="1" dirty="0" smtClean="0"/>
                        <a:t>focus</a:t>
                      </a:r>
                      <a:r>
                        <a:rPr lang="en-US" sz="1200" dirty="0" smtClean="0"/>
                        <a:t> on their personal suitability (soft skills), to help identify the right fit for the Fellowship program.</a:t>
                      </a:r>
                      <a:endParaRPr lang="en-US" sz="12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en-US" sz="1200" dirty="0"/>
                        <a:t>Applicants who are successful in the interview move onto the references and security verification.</a:t>
                      </a:r>
                    </a:p>
                    <a:p>
                      <a:endParaRPr lang="en-US" sz="1200" dirty="0"/>
                    </a:p>
                    <a:p>
                      <a:r>
                        <a:rPr lang="en-US" sz="1200" dirty="0"/>
                        <a:t>The references are the final assessment phase used to assess one’s personal suitability (soft skills) and, where necessary, concrete examples of the applicant’s technical skills may be further assessed.</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r>
                        <a:rPr lang="en-US" sz="1200" dirty="0"/>
                        <a:t>Expert practitioners pre-qualify in the Fellowship </a:t>
                      </a:r>
                      <a:r>
                        <a:rPr lang="en-US" sz="1200" dirty="0" smtClean="0"/>
                        <a:t>program</a:t>
                      </a:r>
                      <a:r>
                        <a:rPr lang="en-US" sz="1200" baseline="0" dirty="0" smtClean="0"/>
                        <a:t> </a:t>
                      </a:r>
                      <a:r>
                        <a:rPr lang="en-US" sz="1200" dirty="0" smtClean="0"/>
                        <a:t>at </a:t>
                      </a:r>
                      <a:r>
                        <a:rPr lang="en-US" sz="1200" dirty="0"/>
                        <a:t>the EC-06 </a:t>
                      </a:r>
                      <a:r>
                        <a:rPr lang="en-US" sz="1200" dirty="0" smtClean="0"/>
                        <a:t>groups </a:t>
                      </a:r>
                      <a:r>
                        <a:rPr lang="en-US" sz="1200" dirty="0"/>
                        <a:t>and </a:t>
                      </a:r>
                      <a:r>
                        <a:rPr lang="en-US" sz="1200" dirty="0" smtClean="0"/>
                        <a:t>level*, </a:t>
                      </a:r>
                      <a:r>
                        <a:rPr lang="en-US" sz="1200" dirty="0"/>
                        <a:t>and are eligible for appointment into the Fellowship program upon issuance of their </a:t>
                      </a:r>
                      <a:r>
                        <a:rPr lang="en-US" sz="1200" b="1" dirty="0"/>
                        <a:t>SECRET</a:t>
                      </a:r>
                      <a:r>
                        <a:rPr lang="en-US" sz="1200" dirty="0"/>
                        <a:t> security clearance.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24824488"/>
                  </a:ext>
                </a:extLst>
              </a:tr>
            </a:tbl>
          </a:graphicData>
        </a:graphic>
      </p:graphicFrame>
      <p:pic>
        <p:nvPicPr>
          <p:cNvPr id="4" name="Picture 3">
            <a:extLst>
              <a:ext uri="{FF2B5EF4-FFF2-40B4-BE49-F238E27FC236}">
                <a16:creationId xmlns:a16="http://schemas.microsoft.com/office/drawing/2014/main" id="{4FDC3B97-E232-B74E-B3C6-CA9036531B00}"/>
              </a:ext>
            </a:extLst>
          </p:cNvPr>
          <p:cNvPicPr>
            <a:picLocks noChangeAspect="1"/>
          </p:cNvPicPr>
          <p:nvPr/>
        </p:nvPicPr>
        <p:blipFill>
          <a:blip r:embed="rId2"/>
          <a:stretch>
            <a:fillRect/>
          </a:stretch>
        </p:blipFill>
        <p:spPr>
          <a:xfrm>
            <a:off x="1509776" y="1929384"/>
            <a:ext cx="617728" cy="617728"/>
          </a:xfrm>
          <a:prstGeom prst="rect">
            <a:avLst/>
          </a:prstGeom>
        </p:spPr>
      </p:pic>
      <p:pic>
        <p:nvPicPr>
          <p:cNvPr id="5" name="Picture 4">
            <a:extLst>
              <a:ext uri="{FF2B5EF4-FFF2-40B4-BE49-F238E27FC236}">
                <a16:creationId xmlns:a16="http://schemas.microsoft.com/office/drawing/2014/main" id="{9CC9EB93-8196-EB4F-B3F8-E178ED3C5229}"/>
              </a:ext>
            </a:extLst>
          </p:cNvPr>
          <p:cNvPicPr>
            <a:picLocks noChangeAspect="1"/>
          </p:cNvPicPr>
          <p:nvPr/>
        </p:nvPicPr>
        <p:blipFill>
          <a:blip r:embed="rId3"/>
          <a:stretch>
            <a:fillRect/>
          </a:stretch>
        </p:blipFill>
        <p:spPr>
          <a:xfrm>
            <a:off x="3734816" y="1929384"/>
            <a:ext cx="684784" cy="684784"/>
          </a:xfrm>
          <a:prstGeom prst="rect">
            <a:avLst/>
          </a:prstGeom>
        </p:spPr>
      </p:pic>
      <p:pic>
        <p:nvPicPr>
          <p:cNvPr id="6" name="Picture 5">
            <a:extLst>
              <a:ext uri="{FF2B5EF4-FFF2-40B4-BE49-F238E27FC236}">
                <a16:creationId xmlns:a16="http://schemas.microsoft.com/office/drawing/2014/main" id="{A5C57C93-5B18-C446-9542-54FD6A1610CB}"/>
              </a:ext>
            </a:extLst>
          </p:cNvPr>
          <p:cNvPicPr>
            <a:picLocks noChangeAspect="1"/>
          </p:cNvPicPr>
          <p:nvPr/>
        </p:nvPicPr>
        <p:blipFill>
          <a:blip r:embed="rId4"/>
          <a:stretch>
            <a:fillRect/>
          </a:stretch>
        </p:blipFill>
        <p:spPr>
          <a:xfrm>
            <a:off x="5740402" y="1929384"/>
            <a:ext cx="684784" cy="684784"/>
          </a:xfrm>
          <a:prstGeom prst="rect">
            <a:avLst/>
          </a:prstGeom>
        </p:spPr>
      </p:pic>
      <p:pic>
        <p:nvPicPr>
          <p:cNvPr id="7" name="Picture 6">
            <a:extLst>
              <a:ext uri="{FF2B5EF4-FFF2-40B4-BE49-F238E27FC236}">
                <a16:creationId xmlns:a16="http://schemas.microsoft.com/office/drawing/2014/main" id="{DD752F8A-FCFA-B645-A5A0-DB53320ED361}"/>
              </a:ext>
            </a:extLst>
          </p:cNvPr>
          <p:cNvPicPr>
            <a:picLocks noChangeAspect="1"/>
          </p:cNvPicPr>
          <p:nvPr/>
        </p:nvPicPr>
        <p:blipFill>
          <a:blip r:embed="rId5"/>
          <a:stretch>
            <a:fillRect/>
          </a:stretch>
        </p:blipFill>
        <p:spPr>
          <a:xfrm>
            <a:off x="7901432" y="1929384"/>
            <a:ext cx="684784" cy="684784"/>
          </a:xfrm>
          <a:prstGeom prst="rect">
            <a:avLst/>
          </a:prstGeom>
        </p:spPr>
      </p:pic>
      <p:pic>
        <p:nvPicPr>
          <p:cNvPr id="8" name="Picture 7">
            <a:extLst>
              <a:ext uri="{FF2B5EF4-FFF2-40B4-BE49-F238E27FC236}">
                <a16:creationId xmlns:a16="http://schemas.microsoft.com/office/drawing/2014/main" id="{4BD35785-B172-BC48-8A67-46AA4F47AB38}"/>
              </a:ext>
            </a:extLst>
          </p:cNvPr>
          <p:cNvPicPr>
            <a:picLocks noChangeAspect="1"/>
          </p:cNvPicPr>
          <p:nvPr/>
        </p:nvPicPr>
        <p:blipFill>
          <a:blip r:embed="rId6"/>
          <a:stretch>
            <a:fillRect/>
          </a:stretch>
        </p:blipFill>
        <p:spPr>
          <a:xfrm>
            <a:off x="10062462" y="1929384"/>
            <a:ext cx="684784" cy="684784"/>
          </a:xfrm>
          <a:prstGeom prst="rect">
            <a:avLst/>
          </a:prstGeom>
        </p:spPr>
      </p:pic>
      <p:sp>
        <p:nvSpPr>
          <p:cNvPr id="10" name="Content Placeholder 2">
            <a:extLst>
              <a:ext uri="{FF2B5EF4-FFF2-40B4-BE49-F238E27FC236}">
                <a16:creationId xmlns:a16="http://schemas.microsoft.com/office/drawing/2014/main" id="{DAA26E5A-62A9-6E42-911B-594212E67F77}"/>
              </a:ext>
            </a:extLst>
          </p:cNvPr>
          <p:cNvSpPr txBox="1">
            <a:spLocks/>
          </p:cNvSpPr>
          <p:nvPr/>
        </p:nvSpPr>
        <p:spPr bwMode="auto">
          <a:xfrm>
            <a:off x="837952" y="6026204"/>
            <a:ext cx="10516098" cy="28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3510" rtl="0" eaLnBrk="1" fontAlgn="base" hangingPunct="1">
              <a:lnSpc>
                <a:spcPct val="10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10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1200" dirty="0" smtClean="0"/>
              <a:t>*Impact Canada also appoints Fellows at the EC04 group and level</a:t>
            </a:r>
            <a:endParaRPr lang="en-US" sz="1200" b="1" dirty="0"/>
          </a:p>
        </p:txBody>
      </p:sp>
    </p:spTree>
    <p:extLst>
      <p:ext uri="{BB962C8B-B14F-4D97-AF65-F5344CB8AC3E}">
        <p14:creationId xmlns:p14="http://schemas.microsoft.com/office/powerpoint/2010/main" val="108962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20BF-AC97-364B-89BB-948B268FDD5D}"/>
              </a:ext>
            </a:extLst>
          </p:cNvPr>
          <p:cNvSpPr>
            <a:spLocks noGrp="1"/>
          </p:cNvSpPr>
          <p:nvPr>
            <p:ph type="title"/>
          </p:nvPr>
        </p:nvSpPr>
        <p:spPr/>
        <p:txBody>
          <a:bodyPr/>
          <a:lstStyle/>
          <a:p>
            <a:r>
              <a:rPr lang="en-US" dirty="0"/>
              <a:t>Sample </a:t>
            </a:r>
            <a:r>
              <a:rPr lang="en-US" dirty="0" smtClean="0"/>
              <a:t>intake questions</a:t>
            </a:r>
            <a:endParaRPr lang="en-US" dirty="0"/>
          </a:p>
        </p:txBody>
      </p:sp>
      <p:sp>
        <p:nvSpPr>
          <p:cNvPr id="3" name="Content Placeholder 2">
            <a:extLst>
              <a:ext uri="{FF2B5EF4-FFF2-40B4-BE49-F238E27FC236}">
                <a16:creationId xmlns:a16="http://schemas.microsoft.com/office/drawing/2014/main" id="{816977EC-E3E3-704C-B9FF-288254F75247}"/>
              </a:ext>
            </a:extLst>
          </p:cNvPr>
          <p:cNvSpPr>
            <a:spLocks noGrp="1"/>
          </p:cNvSpPr>
          <p:nvPr>
            <p:ph idx="1"/>
          </p:nvPr>
        </p:nvSpPr>
        <p:spPr>
          <a:xfrm>
            <a:off x="837952" y="1198202"/>
            <a:ext cx="10516098" cy="5202598"/>
          </a:xfrm>
        </p:spPr>
        <p:txBody>
          <a:bodyPr/>
          <a:lstStyle/>
          <a:p>
            <a:pPr>
              <a:lnSpc>
                <a:spcPct val="100000"/>
              </a:lnSpc>
            </a:pPr>
            <a:r>
              <a:rPr lang="en-US" sz="2400" b="1" dirty="0"/>
              <a:t>Question 1</a:t>
            </a:r>
          </a:p>
          <a:p>
            <a:pPr>
              <a:lnSpc>
                <a:spcPct val="100000"/>
              </a:lnSpc>
            </a:pPr>
            <a:r>
              <a:rPr lang="en-US" sz="1200" dirty="0"/>
              <a:t>A chain of pharmacies wishes to increase the number of flu vaccinations they administer this season. They </a:t>
            </a:r>
            <a:r>
              <a:rPr lang="en-US" sz="1200" dirty="0" smtClean="0"/>
              <a:t>em</a:t>
            </a:r>
            <a:r>
              <a:rPr lang="en-US" sz="1200" dirty="0" smtClean="0">
                <a:solidFill>
                  <a:schemeClr val="tx1"/>
                </a:solidFill>
              </a:rPr>
              <a:t>ba</a:t>
            </a:r>
            <a:r>
              <a:rPr lang="en-US" sz="1200" dirty="0" smtClean="0"/>
              <a:t>rked </a:t>
            </a:r>
            <a:r>
              <a:rPr lang="en-US" sz="1200" dirty="0"/>
              <a:t>on a study to examine the effect of reminder text messages on signup rates for appointments to receive a flu vaccine. In the study, the pharmacies sent automated text messages to clients who received a flu vaccine in the previous year, reminding them to get a flu vaccine with a link to sign up for an appointment. The pharmacies observed that a significantly higher number of clients signed up for an appointment to get a flu vaccine compared to the previous year. What can you conclude from this finding?</a:t>
            </a:r>
          </a:p>
          <a:p>
            <a:pPr marL="342900" indent="-342900">
              <a:lnSpc>
                <a:spcPct val="100000"/>
              </a:lnSpc>
              <a:buFont typeface="+mj-lt"/>
              <a:buAutoNum type="alphaLcParenR"/>
            </a:pPr>
            <a:r>
              <a:rPr lang="en-US" sz="1200" dirty="0"/>
              <a:t>There is year-to-year variation in the number of flu vaccine appointments. </a:t>
            </a:r>
          </a:p>
          <a:p>
            <a:pPr marL="342900" indent="-342900">
              <a:lnSpc>
                <a:spcPct val="100000"/>
              </a:lnSpc>
              <a:buFont typeface="+mj-lt"/>
              <a:buAutoNum type="alphaLcParenR"/>
            </a:pPr>
            <a:r>
              <a:rPr lang="en-US" sz="1200" dirty="0"/>
              <a:t>Sending reminder text messages increased the number of flu vaccines administered to clients. </a:t>
            </a:r>
          </a:p>
          <a:p>
            <a:pPr marL="342900" indent="-342900">
              <a:lnSpc>
                <a:spcPct val="100000"/>
              </a:lnSpc>
              <a:buFont typeface="+mj-lt"/>
              <a:buAutoNum type="alphaLcParenR"/>
            </a:pPr>
            <a:r>
              <a:rPr lang="en-US" sz="1200" dirty="0"/>
              <a:t>Sending reminder text messages to clients increased the likelihood that someone signed up for an appointment to get a flu vaccine. </a:t>
            </a:r>
          </a:p>
          <a:p>
            <a:pPr marL="342900" indent="-342900">
              <a:lnSpc>
                <a:spcPct val="100000"/>
              </a:lnSpc>
              <a:buFont typeface="+mj-lt"/>
              <a:buAutoNum type="alphaLcParenR"/>
            </a:pPr>
            <a:r>
              <a:rPr lang="en-US" sz="1200" dirty="0"/>
              <a:t>B and C </a:t>
            </a:r>
          </a:p>
          <a:p>
            <a:pPr marL="342900" indent="-342900">
              <a:lnSpc>
                <a:spcPct val="100000"/>
              </a:lnSpc>
              <a:buFont typeface="+mj-lt"/>
              <a:buAutoNum type="alphaLcParenR"/>
            </a:pPr>
            <a:r>
              <a:rPr lang="en-US" sz="1200" dirty="0"/>
              <a:t>None of the above. </a:t>
            </a:r>
          </a:p>
          <a:p>
            <a:pPr>
              <a:lnSpc>
                <a:spcPct val="100000"/>
              </a:lnSpc>
            </a:pPr>
            <a:endParaRPr lang="en-US" sz="1200" dirty="0"/>
          </a:p>
          <a:p>
            <a:pPr>
              <a:lnSpc>
                <a:spcPct val="100000"/>
              </a:lnSpc>
            </a:pPr>
            <a:r>
              <a:rPr lang="en-US" sz="2400" b="1" dirty="0"/>
              <a:t>Question 2</a:t>
            </a:r>
          </a:p>
          <a:p>
            <a:pPr>
              <a:lnSpc>
                <a:spcPct val="100000"/>
              </a:lnSpc>
            </a:pPr>
            <a:r>
              <a:rPr lang="en-US" sz="1200" dirty="0"/>
              <a:t>In 500 words or less, explain how a finding from the behavioural science </a:t>
            </a:r>
            <a:r>
              <a:rPr lang="en-US" sz="1200" dirty="0" smtClean="0"/>
              <a:t>literature </a:t>
            </a:r>
            <a:r>
              <a:rPr lang="en-US" sz="1200" dirty="0"/>
              <a:t>could be applied to improve public policies or programs regarding the health of Canadians. Please describe the finding, reference a public policy or program of choice, and clearly address how it could be applied to improve this public policy or program.</a:t>
            </a:r>
          </a:p>
        </p:txBody>
      </p:sp>
    </p:spTree>
    <p:extLst>
      <p:ext uri="{BB962C8B-B14F-4D97-AF65-F5344CB8AC3E}">
        <p14:creationId xmlns:p14="http://schemas.microsoft.com/office/powerpoint/2010/main" val="399350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1D7FF2-DC1C-2A4D-A84D-AD68FB74C634}"/>
              </a:ext>
            </a:extLst>
          </p:cNvPr>
          <p:cNvSpPr>
            <a:spLocks noGrp="1"/>
          </p:cNvSpPr>
          <p:nvPr>
            <p:ph type="title"/>
          </p:nvPr>
        </p:nvSpPr>
        <p:spPr/>
        <p:txBody>
          <a:bodyPr/>
          <a:lstStyle/>
          <a:p>
            <a:r>
              <a:rPr lang="en-US" dirty="0"/>
              <a:t>Social media</a:t>
            </a:r>
          </a:p>
        </p:txBody>
      </p:sp>
      <p:grpSp>
        <p:nvGrpSpPr>
          <p:cNvPr id="20" name="Group 19">
            <a:extLst>
              <a:ext uri="{FF2B5EF4-FFF2-40B4-BE49-F238E27FC236}">
                <a16:creationId xmlns:a16="http://schemas.microsoft.com/office/drawing/2014/main" id="{23E89B6E-CEF9-EE42-BF57-5108A6EEFB82}"/>
              </a:ext>
            </a:extLst>
          </p:cNvPr>
          <p:cNvGrpSpPr/>
          <p:nvPr/>
        </p:nvGrpSpPr>
        <p:grpSpPr>
          <a:xfrm>
            <a:off x="735763" y="1138937"/>
            <a:ext cx="9884187" cy="5291542"/>
            <a:chOff x="735763" y="1138937"/>
            <a:chExt cx="9102104" cy="4872851"/>
          </a:xfrm>
        </p:grpSpPr>
        <p:pic>
          <p:nvPicPr>
            <p:cNvPr id="6" name="Picture 5">
              <a:extLst>
                <a:ext uri="{FF2B5EF4-FFF2-40B4-BE49-F238E27FC236}">
                  <a16:creationId xmlns:a16="http://schemas.microsoft.com/office/drawing/2014/main" id="{C0C42A8C-E925-9641-9B5F-9F2846807E7F}"/>
                </a:ext>
              </a:extLst>
            </p:cNvPr>
            <p:cNvPicPr>
              <a:picLocks noChangeAspect="1"/>
            </p:cNvPicPr>
            <p:nvPr/>
          </p:nvPicPr>
          <p:blipFill>
            <a:blip r:embed="rId2"/>
            <a:stretch>
              <a:fillRect/>
            </a:stretch>
          </p:blipFill>
          <p:spPr>
            <a:xfrm>
              <a:off x="743659" y="1143000"/>
              <a:ext cx="3004619" cy="2283917"/>
            </a:xfrm>
            <a:prstGeom prst="rect">
              <a:avLst/>
            </a:prstGeom>
          </p:spPr>
        </p:pic>
        <p:pic>
          <p:nvPicPr>
            <p:cNvPr id="11" name="Picture 10">
              <a:extLst>
                <a:ext uri="{FF2B5EF4-FFF2-40B4-BE49-F238E27FC236}">
                  <a16:creationId xmlns:a16="http://schemas.microsoft.com/office/drawing/2014/main" id="{020B5949-41A0-6341-9DCE-98A99E6DB12A}"/>
                </a:ext>
              </a:extLst>
            </p:cNvPr>
            <p:cNvPicPr>
              <a:picLocks noChangeAspect="1"/>
            </p:cNvPicPr>
            <p:nvPr/>
          </p:nvPicPr>
          <p:blipFill>
            <a:blip r:embed="rId3"/>
            <a:stretch>
              <a:fillRect/>
            </a:stretch>
          </p:blipFill>
          <p:spPr>
            <a:xfrm>
              <a:off x="3795486" y="1143001"/>
              <a:ext cx="3004619" cy="2252193"/>
            </a:xfrm>
            <a:prstGeom prst="rect">
              <a:avLst/>
            </a:prstGeom>
          </p:spPr>
        </p:pic>
        <p:pic>
          <p:nvPicPr>
            <p:cNvPr id="13" name="Picture 12">
              <a:extLst>
                <a:ext uri="{FF2B5EF4-FFF2-40B4-BE49-F238E27FC236}">
                  <a16:creationId xmlns:a16="http://schemas.microsoft.com/office/drawing/2014/main" id="{B5FFFAB9-F94A-9749-8711-9A65AEB9E67D}"/>
                </a:ext>
              </a:extLst>
            </p:cNvPr>
            <p:cNvPicPr>
              <a:picLocks noChangeAspect="1"/>
            </p:cNvPicPr>
            <p:nvPr/>
          </p:nvPicPr>
          <p:blipFill>
            <a:blip r:embed="rId4"/>
            <a:stretch>
              <a:fillRect/>
            </a:stretch>
          </p:blipFill>
          <p:spPr>
            <a:xfrm>
              <a:off x="6884799" y="1138937"/>
              <a:ext cx="2953068" cy="2368450"/>
            </a:xfrm>
            <a:prstGeom prst="rect">
              <a:avLst/>
            </a:prstGeom>
          </p:spPr>
        </p:pic>
        <p:pic>
          <p:nvPicPr>
            <p:cNvPr id="15" name="Picture 14">
              <a:extLst>
                <a:ext uri="{FF2B5EF4-FFF2-40B4-BE49-F238E27FC236}">
                  <a16:creationId xmlns:a16="http://schemas.microsoft.com/office/drawing/2014/main" id="{25A62798-A609-0F48-8643-D50B93C5C7FB}"/>
                </a:ext>
              </a:extLst>
            </p:cNvPr>
            <p:cNvPicPr>
              <a:picLocks noChangeAspect="1"/>
            </p:cNvPicPr>
            <p:nvPr/>
          </p:nvPicPr>
          <p:blipFill>
            <a:blip r:embed="rId5"/>
            <a:stretch>
              <a:fillRect/>
            </a:stretch>
          </p:blipFill>
          <p:spPr>
            <a:xfrm>
              <a:off x="735763" y="3645357"/>
              <a:ext cx="2953067" cy="2366431"/>
            </a:xfrm>
            <a:prstGeom prst="rect">
              <a:avLst/>
            </a:prstGeom>
          </p:spPr>
        </p:pic>
        <p:pic>
          <p:nvPicPr>
            <p:cNvPr id="17" name="Picture 16">
              <a:extLst>
                <a:ext uri="{FF2B5EF4-FFF2-40B4-BE49-F238E27FC236}">
                  <a16:creationId xmlns:a16="http://schemas.microsoft.com/office/drawing/2014/main" id="{26854F93-C7EE-C447-A965-D4CBCE537005}"/>
                </a:ext>
              </a:extLst>
            </p:cNvPr>
            <p:cNvPicPr>
              <a:picLocks noChangeAspect="1"/>
            </p:cNvPicPr>
            <p:nvPr/>
          </p:nvPicPr>
          <p:blipFill>
            <a:blip r:embed="rId6"/>
            <a:stretch>
              <a:fillRect/>
            </a:stretch>
          </p:blipFill>
          <p:spPr>
            <a:xfrm>
              <a:off x="3795484" y="3645357"/>
              <a:ext cx="2978094" cy="2366431"/>
            </a:xfrm>
            <a:prstGeom prst="rect">
              <a:avLst/>
            </a:prstGeom>
          </p:spPr>
        </p:pic>
        <p:pic>
          <p:nvPicPr>
            <p:cNvPr id="19" name="Picture 18">
              <a:extLst>
                <a:ext uri="{FF2B5EF4-FFF2-40B4-BE49-F238E27FC236}">
                  <a16:creationId xmlns:a16="http://schemas.microsoft.com/office/drawing/2014/main" id="{5E1AFB48-ACFF-FE4A-BF3E-F77BD90C7E09}"/>
                </a:ext>
              </a:extLst>
            </p:cNvPr>
            <p:cNvPicPr>
              <a:picLocks noChangeAspect="1"/>
            </p:cNvPicPr>
            <p:nvPr/>
          </p:nvPicPr>
          <p:blipFill>
            <a:blip r:embed="rId7"/>
            <a:stretch>
              <a:fillRect/>
            </a:stretch>
          </p:blipFill>
          <p:spPr>
            <a:xfrm>
              <a:off x="6880234" y="3645357"/>
              <a:ext cx="2940122" cy="2187531"/>
            </a:xfrm>
            <a:prstGeom prst="rect">
              <a:avLst/>
            </a:prstGeom>
          </p:spPr>
        </p:pic>
      </p:grpSp>
    </p:spTree>
    <p:extLst>
      <p:ext uri="{BB962C8B-B14F-4D97-AF65-F5344CB8AC3E}">
        <p14:creationId xmlns:p14="http://schemas.microsoft.com/office/powerpoint/2010/main" val="383683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631A-51A9-2245-A863-CDEDD2C72398}"/>
              </a:ext>
            </a:extLst>
          </p:cNvPr>
          <p:cNvSpPr>
            <a:spLocks noGrp="1"/>
          </p:cNvSpPr>
          <p:nvPr>
            <p:ph type="title"/>
          </p:nvPr>
        </p:nvSpPr>
        <p:spPr/>
        <p:txBody>
          <a:bodyPr/>
          <a:lstStyle/>
          <a:p>
            <a:r>
              <a:rPr lang="en-US" dirty="0"/>
              <a:t>Working in partnership with </a:t>
            </a:r>
            <a:r>
              <a:rPr lang="en-US" dirty="0" smtClean="0"/>
              <a:t>PCO </a:t>
            </a:r>
            <a:r>
              <a:rPr lang="en-US" dirty="0"/>
              <a:t>HR</a:t>
            </a:r>
          </a:p>
        </p:txBody>
      </p:sp>
      <p:sp>
        <p:nvSpPr>
          <p:cNvPr id="6" name="Content Placeholder 5">
            <a:extLst>
              <a:ext uri="{FF2B5EF4-FFF2-40B4-BE49-F238E27FC236}">
                <a16:creationId xmlns:a16="http://schemas.microsoft.com/office/drawing/2014/main" id="{98D1000A-64CB-934E-8568-8BD888B15F34}"/>
              </a:ext>
            </a:extLst>
          </p:cNvPr>
          <p:cNvSpPr>
            <a:spLocks noGrp="1"/>
          </p:cNvSpPr>
          <p:nvPr>
            <p:ph idx="1"/>
          </p:nvPr>
        </p:nvSpPr>
        <p:spPr>
          <a:xfrm>
            <a:off x="837952" y="1198204"/>
            <a:ext cx="10516098" cy="372688"/>
          </a:xfrm>
        </p:spPr>
        <p:txBody>
          <a:bodyPr/>
          <a:lstStyle/>
          <a:p>
            <a:r>
              <a:rPr lang="en-US" dirty="0"/>
              <a:t>Processes are led by a small dedicated team within the IIU, with support from PCO HR </a:t>
            </a:r>
          </a:p>
        </p:txBody>
      </p:sp>
      <p:grpSp>
        <p:nvGrpSpPr>
          <p:cNvPr id="13" name="Group 12">
            <a:extLst>
              <a:ext uri="{FF2B5EF4-FFF2-40B4-BE49-F238E27FC236}">
                <a16:creationId xmlns:a16="http://schemas.microsoft.com/office/drawing/2014/main" id="{24F25E14-2125-F341-B674-1B256651316C}"/>
              </a:ext>
            </a:extLst>
          </p:cNvPr>
          <p:cNvGrpSpPr/>
          <p:nvPr/>
        </p:nvGrpSpPr>
        <p:grpSpPr>
          <a:xfrm>
            <a:off x="838200" y="2319796"/>
            <a:ext cx="10515600" cy="2190973"/>
            <a:chOff x="838200" y="2319796"/>
            <a:chExt cx="10515600" cy="2190973"/>
          </a:xfrm>
        </p:grpSpPr>
        <p:graphicFrame>
          <p:nvGraphicFramePr>
            <p:cNvPr id="7" name="Table 4">
              <a:extLst>
                <a:ext uri="{FF2B5EF4-FFF2-40B4-BE49-F238E27FC236}">
                  <a16:creationId xmlns:a16="http://schemas.microsoft.com/office/drawing/2014/main" id="{6244588F-D2C4-2A44-86B3-61741F5047F0}"/>
                </a:ext>
              </a:extLst>
            </p:cNvPr>
            <p:cNvGraphicFramePr>
              <a:graphicFrameLocks/>
            </p:cNvGraphicFramePr>
            <p:nvPr>
              <p:extLst>
                <p:ext uri="{D42A27DB-BD31-4B8C-83A1-F6EECF244321}">
                  <p14:modId xmlns:p14="http://schemas.microsoft.com/office/powerpoint/2010/main" val="2211938871"/>
                </p:ext>
              </p:extLst>
            </p:nvPr>
          </p:nvGraphicFramePr>
          <p:xfrm>
            <a:off x="838200" y="2347231"/>
            <a:ext cx="10515600" cy="2163538"/>
          </p:xfrm>
          <a:graphic>
            <a:graphicData uri="http://schemas.openxmlformats.org/drawingml/2006/table">
              <a:tbl>
                <a:tblPr>
                  <a:tableStyleId>{5C22544A-7EE6-4342-B048-85BDC9FD1C3A}</a:tableStyleId>
                </a:tblPr>
                <a:tblGrid>
                  <a:gridCol w="2108606">
                    <a:extLst>
                      <a:ext uri="{9D8B030D-6E8A-4147-A177-3AD203B41FA5}">
                        <a16:colId xmlns:a16="http://schemas.microsoft.com/office/drawing/2014/main" val="606135388"/>
                      </a:ext>
                    </a:extLst>
                  </a:gridCol>
                  <a:gridCol w="2097634">
                    <a:extLst>
                      <a:ext uri="{9D8B030D-6E8A-4147-A177-3AD203B41FA5}">
                        <a16:colId xmlns:a16="http://schemas.microsoft.com/office/drawing/2014/main" val="2533252939"/>
                      </a:ext>
                    </a:extLst>
                  </a:gridCol>
                  <a:gridCol w="2103120">
                    <a:extLst>
                      <a:ext uri="{9D8B030D-6E8A-4147-A177-3AD203B41FA5}">
                        <a16:colId xmlns:a16="http://schemas.microsoft.com/office/drawing/2014/main" val="990659778"/>
                      </a:ext>
                    </a:extLst>
                  </a:gridCol>
                  <a:gridCol w="2103120">
                    <a:extLst>
                      <a:ext uri="{9D8B030D-6E8A-4147-A177-3AD203B41FA5}">
                        <a16:colId xmlns:a16="http://schemas.microsoft.com/office/drawing/2014/main" val="3653741463"/>
                      </a:ext>
                    </a:extLst>
                  </a:gridCol>
                  <a:gridCol w="2103120">
                    <a:extLst>
                      <a:ext uri="{9D8B030D-6E8A-4147-A177-3AD203B41FA5}">
                        <a16:colId xmlns:a16="http://schemas.microsoft.com/office/drawing/2014/main" val="3990422324"/>
                      </a:ext>
                    </a:extLst>
                  </a:gridCol>
                </a:tblGrid>
                <a:tr h="1081769">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endParaRPr lang="en-US" sz="1400" b="1" dirty="0">
                          <a:solidFill>
                            <a:schemeClr val="tx2"/>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75834"/>
                    </a:ext>
                  </a:extLst>
                </a:tr>
                <a:tr h="1081769">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Entry into Public Service Resourcing </a:t>
                        </a:r>
                        <a:r>
                          <a:rPr lang="en-US" sz="1200" b="1" dirty="0" smtClean="0">
                            <a:solidFill>
                              <a:schemeClr val="tx2"/>
                            </a:solidFill>
                          </a:rPr>
                          <a:t>System</a:t>
                        </a:r>
                        <a:endParaRPr lang="en-US" sz="1200" b="1" dirty="0">
                          <a:solidFill>
                            <a:schemeClr val="tx2"/>
                          </a:solidFill>
                        </a:endParaRPr>
                      </a:p>
                    </a:txBody>
                    <a:tcP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rPr>
                          <a:t>Request</a:t>
                        </a:r>
                        <a:endParaRPr lang="en-US" sz="1200" b="1" dirty="0">
                          <a:solidFill>
                            <a:schemeClr val="tx2"/>
                          </a:solidFill>
                        </a:endParaRPr>
                      </a:p>
                      <a:p>
                        <a:pPr marL="0" marR="0" lvl="0" indent="0" algn="ctr" defTabSz="914396"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PSC clearances</a:t>
                        </a:r>
                      </a:p>
                      <a:p>
                        <a:pPr algn="ctr"/>
                        <a:endParaRPr lang="en-US" sz="1200" b="1" dirty="0">
                          <a:solidFill>
                            <a:schemeClr val="tx2"/>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rPr>
                          <a:t>Review completeness of files </a:t>
                        </a:r>
                        <a:r>
                          <a:rPr lang="en-US" sz="1200" b="1" dirty="0" smtClean="0">
                            <a:solidFill>
                              <a:schemeClr val="tx2"/>
                            </a:solidFill>
                          </a:rPr>
                          <a:t>(evaluation </a:t>
                        </a:r>
                        <a:r>
                          <a:rPr lang="en-US" sz="1200" b="1" dirty="0">
                            <a:solidFill>
                              <a:schemeClr val="tx2"/>
                            </a:solidFill>
                          </a:rPr>
                          <a:t>tools, </a:t>
                        </a:r>
                        <a:r>
                          <a:rPr lang="en-US" sz="1200" b="1" dirty="0" smtClean="0">
                            <a:solidFill>
                              <a:schemeClr val="tx2"/>
                            </a:solidFill>
                          </a:rPr>
                          <a:t>screening board reports)</a:t>
                        </a:r>
                        <a:endParaRPr lang="en-US" sz="1200" b="1" dirty="0">
                          <a:solidFill>
                            <a:schemeClr val="tx2"/>
                          </a:solidFill>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rPr>
                          <a:t>Issuance of </a:t>
                        </a:r>
                      </a:p>
                      <a:p>
                        <a:pPr algn="ctr"/>
                        <a:r>
                          <a:rPr lang="en-US" sz="1200" b="1" dirty="0">
                            <a:solidFill>
                              <a:schemeClr val="tx2"/>
                            </a:solidFill>
                          </a:rPr>
                          <a:t>letters of offers</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rPr>
                          <a:t>Interpretation of HR policies and/or directives, including provision of advice and guidance, as required</a:t>
                        </a:r>
                      </a:p>
                    </a:txBody>
                    <a:tcPr>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195916"/>
                    </a:ext>
                  </a:extLst>
                </a:tr>
              </a:tbl>
            </a:graphicData>
          </a:graphic>
        </p:graphicFrame>
        <p:pic>
          <p:nvPicPr>
            <p:cNvPr id="8" name="Picture 7">
              <a:extLst>
                <a:ext uri="{FF2B5EF4-FFF2-40B4-BE49-F238E27FC236}">
                  <a16:creationId xmlns:a16="http://schemas.microsoft.com/office/drawing/2014/main" id="{0FF85AFC-F870-2E44-94E8-2F1BEFCC81A1}"/>
                </a:ext>
              </a:extLst>
            </p:cNvPr>
            <p:cNvPicPr>
              <a:picLocks noChangeAspect="1"/>
            </p:cNvPicPr>
            <p:nvPr/>
          </p:nvPicPr>
          <p:blipFill>
            <a:blip r:embed="rId2"/>
            <a:stretch>
              <a:fillRect/>
            </a:stretch>
          </p:blipFill>
          <p:spPr>
            <a:xfrm>
              <a:off x="1427480" y="2347231"/>
              <a:ext cx="858520" cy="858520"/>
            </a:xfrm>
            <a:prstGeom prst="rect">
              <a:avLst/>
            </a:prstGeom>
          </p:spPr>
        </p:pic>
        <p:pic>
          <p:nvPicPr>
            <p:cNvPr id="9" name="Picture 8">
              <a:extLst>
                <a:ext uri="{FF2B5EF4-FFF2-40B4-BE49-F238E27FC236}">
                  <a16:creationId xmlns:a16="http://schemas.microsoft.com/office/drawing/2014/main" id="{1BC88788-0A40-3341-A3DF-E3E221034A37}"/>
                </a:ext>
              </a:extLst>
            </p:cNvPr>
            <p:cNvPicPr>
              <a:picLocks noChangeAspect="1"/>
            </p:cNvPicPr>
            <p:nvPr/>
          </p:nvPicPr>
          <p:blipFill>
            <a:blip r:embed="rId3"/>
            <a:stretch>
              <a:fillRect/>
            </a:stretch>
          </p:blipFill>
          <p:spPr>
            <a:xfrm>
              <a:off x="3594608" y="2347229"/>
              <a:ext cx="858521" cy="858521"/>
            </a:xfrm>
            <a:prstGeom prst="rect">
              <a:avLst/>
            </a:prstGeom>
          </p:spPr>
        </p:pic>
        <p:pic>
          <p:nvPicPr>
            <p:cNvPr id="10" name="Picture 9">
              <a:extLst>
                <a:ext uri="{FF2B5EF4-FFF2-40B4-BE49-F238E27FC236}">
                  <a16:creationId xmlns:a16="http://schemas.microsoft.com/office/drawing/2014/main" id="{F8C886C3-1726-5E48-B293-5BA6F3C26845}"/>
                </a:ext>
              </a:extLst>
            </p:cNvPr>
            <p:cNvPicPr>
              <a:picLocks noChangeAspect="1"/>
            </p:cNvPicPr>
            <p:nvPr/>
          </p:nvPicPr>
          <p:blipFill>
            <a:blip r:embed="rId4"/>
            <a:stretch>
              <a:fillRect/>
            </a:stretch>
          </p:blipFill>
          <p:spPr>
            <a:xfrm>
              <a:off x="5755131" y="2524013"/>
              <a:ext cx="681737" cy="681737"/>
            </a:xfrm>
            <a:prstGeom prst="rect">
              <a:avLst/>
            </a:prstGeom>
          </p:spPr>
        </p:pic>
        <p:pic>
          <p:nvPicPr>
            <p:cNvPr id="11" name="Picture 10">
              <a:extLst>
                <a:ext uri="{FF2B5EF4-FFF2-40B4-BE49-F238E27FC236}">
                  <a16:creationId xmlns:a16="http://schemas.microsoft.com/office/drawing/2014/main" id="{EA43467F-F4FE-D147-B56E-4F549187944B}"/>
                </a:ext>
              </a:extLst>
            </p:cNvPr>
            <p:cNvPicPr>
              <a:picLocks noChangeAspect="1"/>
            </p:cNvPicPr>
            <p:nvPr/>
          </p:nvPicPr>
          <p:blipFill>
            <a:blip r:embed="rId5"/>
            <a:stretch>
              <a:fillRect/>
            </a:stretch>
          </p:blipFill>
          <p:spPr>
            <a:xfrm>
              <a:off x="7738870" y="2394980"/>
              <a:ext cx="810770" cy="810770"/>
            </a:xfrm>
            <a:prstGeom prst="rect">
              <a:avLst/>
            </a:prstGeom>
          </p:spPr>
        </p:pic>
        <p:pic>
          <p:nvPicPr>
            <p:cNvPr id="12" name="Picture 11">
              <a:extLst>
                <a:ext uri="{FF2B5EF4-FFF2-40B4-BE49-F238E27FC236}">
                  <a16:creationId xmlns:a16="http://schemas.microsoft.com/office/drawing/2014/main" id="{A85F6721-B25E-534C-AE30-6C497AB7649D}"/>
                </a:ext>
              </a:extLst>
            </p:cNvPr>
            <p:cNvPicPr>
              <a:picLocks noChangeAspect="1"/>
            </p:cNvPicPr>
            <p:nvPr/>
          </p:nvPicPr>
          <p:blipFill>
            <a:blip r:embed="rId6"/>
            <a:stretch>
              <a:fillRect/>
            </a:stretch>
          </p:blipFill>
          <p:spPr>
            <a:xfrm>
              <a:off x="9851642" y="2319796"/>
              <a:ext cx="913385" cy="913385"/>
            </a:xfrm>
            <a:prstGeom prst="rect">
              <a:avLst/>
            </a:prstGeom>
          </p:spPr>
        </p:pic>
      </p:grpSp>
    </p:spTree>
    <p:extLst>
      <p:ext uri="{BB962C8B-B14F-4D97-AF65-F5344CB8AC3E}">
        <p14:creationId xmlns:p14="http://schemas.microsoft.com/office/powerpoint/2010/main" val="48946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8CB9D52-2CF8-7F46-B515-468CBDB5E176}"/>
              </a:ext>
            </a:extLst>
          </p:cNvPr>
          <p:cNvSpPr/>
          <p:nvPr/>
        </p:nvSpPr>
        <p:spPr>
          <a:xfrm>
            <a:off x="6085115" y="1"/>
            <a:ext cx="6096000" cy="2346858"/>
          </a:xfrm>
          <a:prstGeom prst="rect">
            <a:avLst/>
          </a:prstGeom>
          <a:solidFill>
            <a:schemeClr val="accent4"/>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7D06917-6F2C-1341-8257-507351F5B1C9}"/>
              </a:ext>
            </a:extLst>
          </p:cNvPr>
          <p:cNvSpPr/>
          <p:nvPr/>
        </p:nvSpPr>
        <p:spPr>
          <a:xfrm>
            <a:off x="337456" y="3712029"/>
            <a:ext cx="5758543" cy="3145971"/>
          </a:xfrm>
          <a:prstGeom prst="rect">
            <a:avLst/>
          </a:prstGeom>
          <a:solidFill>
            <a:schemeClr val="tx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1C1612-992C-2E48-832B-21C7FC32E18C}"/>
              </a:ext>
            </a:extLst>
          </p:cNvPr>
          <p:cNvSpPr>
            <a:spLocks noGrp="1"/>
          </p:cNvSpPr>
          <p:nvPr>
            <p:ph type="title"/>
          </p:nvPr>
        </p:nvSpPr>
        <p:spPr/>
        <p:txBody>
          <a:bodyPr/>
          <a:lstStyle/>
          <a:p>
            <a:r>
              <a:rPr lang="en-US" dirty="0"/>
              <a:t>Hosting a Fellow</a:t>
            </a:r>
          </a:p>
        </p:txBody>
      </p:sp>
      <p:sp>
        <p:nvSpPr>
          <p:cNvPr id="4" name="Content Placeholder 3">
            <a:extLst>
              <a:ext uri="{FF2B5EF4-FFF2-40B4-BE49-F238E27FC236}">
                <a16:creationId xmlns:a16="http://schemas.microsoft.com/office/drawing/2014/main" id="{55038E4F-7196-1341-8ABF-B255D33D63F9}"/>
              </a:ext>
            </a:extLst>
          </p:cNvPr>
          <p:cNvSpPr>
            <a:spLocks noGrp="1"/>
          </p:cNvSpPr>
          <p:nvPr>
            <p:ph sz="half" idx="1"/>
          </p:nvPr>
        </p:nvSpPr>
        <p:spPr>
          <a:xfrm>
            <a:off x="838200" y="1825625"/>
            <a:ext cx="5181600" cy="3029839"/>
          </a:xfrm>
        </p:spPr>
        <p:txBody>
          <a:bodyPr/>
          <a:lstStyle/>
          <a:p>
            <a:pPr>
              <a:lnSpc>
                <a:spcPct val="100000"/>
              </a:lnSpc>
            </a:pPr>
            <a:r>
              <a:rPr lang="en-US" dirty="0"/>
              <a:t>Organizations leveraging the Impact Canada Fellowship program have benefited from the unique and specialized skillsets of individuals with experience in rigorous program design and evaluation and in building capacity in </a:t>
            </a:r>
            <a:r>
              <a:rPr lang="en-US" dirty="0" smtClean="0">
                <a:solidFill>
                  <a:schemeClr val="tx1"/>
                </a:solidFill>
              </a:rPr>
              <a:t>their</a:t>
            </a:r>
            <a:r>
              <a:rPr lang="en-US" dirty="0" smtClean="0">
                <a:solidFill>
                  <a:srgbClr val="FF0000"/>
                </a:solidFill>
              </a:rPr>
              <a:t> </a:t>
            </a:r>
            <a:r>
              <a:rPr lang="en-US" dirty="0" smtClean="0"/>
              <a:t>organizations</a:t>
            </a:r>
            <a:r>
              <a:rPr lang="en-US" dirty="0"/>
              <a:t>. Fellows remain Privy Council Office employees throughout their placements, ensuring a valuable connection to Impact Canada and central agencies.</a:t>
            </a:r>
          </a:p>
        </p:txBody>
      </p:sp>
      <p:sp>
        <p:nvSpPr>
          <p:cNvPr id="5" name="Content Placeholder 4">
            <a:extLst>
              <a:ext uri="{FF2B5EF4-FFF2-40B4-BE49-F238E27FC236}">
                <a16:creationId xmlns:a16="http://schemas.microsoft.com/office/drawing/2014/main" id="{2CAB2804-3E39-FB49-9092-CCBA85E24E0C}"/>
              </a:ext>
            </a:extLst>
          </p:cNvPr>
          <p:cNvSpPr>
            <a:spLocks noGrp="1"/>
          </p:cNvSpPr>
          <p:nvPr>
            <p:ph sz="half" idx="2"/>
          </p:nvPr>
        </p:nvSpPr>
        <p:spPr>
          <a:xfrm>
            <a:off x="6792686" y="3164345"/>
            <a:ext cx="4561114" cy="3029839"/>
          </a:xfrm>
        </p:spPr>
        <p:txBody>
          <a:bodyPr/>
          <a:lstStyle/>
          <a:p>
            <a:pPr>
              <a:lnSpc>
                <a:spcPct val="100000"/>
              </a:lnSpc>
            </a:pPr>
            <a:r>
              <a:rPr lang="en-US" dirty="0"/>
              <a:t>Subject matter experts hired under the Fellowship program benefit from a connection to Impact Canada and central agencies, as well as to a cohort of other program subject matter experts tackling complex policy issues across multiple organizations.</a:t>
            </a:r>
          </a:p>
          <a:p>
            <a:pPr>
              <a:lnSpc>
                <a:spcPct val="100000"/>
              </a:lnSpc>
            </a:pPr>
            <a:r>
              <a:rPr lang="en-US" dirty="0"/>
              <a:t>Unique to the Fellowship program, subject matter experts receive practical project management and leadership from their host organization, and continued leadership, mentoring, and coaching from Impact Canada’s center of expertise.</a:t>
            </a:r>
          </a:p>
          <a:p>
            <a:pPr>
              <a:lnSpc>
                <a:spcPct val="100000"/>
              </a:lnSpc>
            </a:pPr>
            <a:r>
              <a:rPr lang="en-US" dirty="0"/>
              <a:t>This approach provides an opportunity to build cross-sectoral and interdepartmental partnerships and share leading edge practices.</a:t>
            </a:r>
          </a:p>
        </p:txBody>
      </p:sp>
      <p:sp>
        <p:nvSpPr>
          <p:cNvPr id="7" name="Content Placeholder 3">
            <a:extLst>
              <a:ext uri="{FF2B5EF4-FFF2-40B4-BE49-F238E27FC236}">
                <a16:creationId xmlns:a16="http://schemas.microsoft.com/office/drawing/2014/main" id="{E5E5DC15-CD3F-9F41-81AB-4638C3B177E7}"/>
              </a:ext>
            </a:extLst>
          </p:cNvPr>
          <p:cNvSpPr txBox="1">
            <a:spLocks/>
          </p:cNvSpPr>
          <p:nvPr/>
        </p:nvSpPr>
        <p:spPr bwMode="auto">
          <a:xfrm>
            <a:off x="838200" y="1299532"/>
            <a:ext cx="5181600" cy="43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3510" rtl="0" eaLnBrk="1" fontAlgn="base" hangingPunct="1">
              <a:lnSpc>
                <a:spcPct val="9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ct val="100000"/>
              </a:lnSpc>
            </a:pPr>
            <a:r>
              <a:rPr lang="en-US" sz="2400" b="1" dirty="0">
                <a:solidFill>
                  <a:schemeClr val="tx2"/>
                </a:solidFill>
              </a:rPr>
              <a:t>✅ Organizations win.</a:t>
            </a:r>
          </a:p>
        </p:txBody>
      </p:sp>
      <p:sp>
        <p:nvSpPr>
          <p:cNvPr id="8" name="Content Placeholder 3">
            <a:extLst>
              <a:ext uri="{FF2B5EF4-FFF2-40B4-BE49-F238E27FC236}">
                <a16:creationId xmlns:a16="http://schemas.microsoft.com/office/drawing/2014/main" id="{2E55B574-2657-6E42-ABF7-62F9F75D6E32}"/>
              </a:ext>
            </a:extLst>
          </p:cNvPr>
          <p:cNvSpPr txBox="1">
            <a:spLocks/>
          </p:cNvSpPr>
          <p:nvPr/>
        </p:nvSpPr>
        <p:spPr bwMode="auto">
          <a:xfrm>
            <a:off x="6792686" y="2638252"/>
            <a:ext cx="4561114" cy="43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3510" rtl="0" eaLnBrk="1" fontAlgn="base" hangingPunct="1">
              <a:lnSpc>
                <a:spcPct val="90000"/>
              </a:lnSpc>
              <a:spcBef>
                <a:spcPts val="997"/>
              </a:spcBef>
              <a:spcAft>
                <a:spcPct val="0"/>
              </a:spcAft>
              <a:buFont typeface="Arial" panose="020B0604020202020204" pitchFamily="34" charset="0"/>
              <a:defRPr sz="1400" kern="1200">
                <a:solidFill>
                  <a:srgbClr val="262626"/>
                </a:solidFill>
                <a:latin typeface="Arial" panose="020B0604020202020204" pitchFamily="34" charset="0"/>
                <a:ea typeface="Roboto" pitchFamily="2" charset="0"/>
                <a:cs typeface="Arial" panose="020B0604020202020204" pitchFamily="34" charset="0"/>
              </a:defRPr>
            </a:lvl1pPr>
            <a:lvl2pPr marL="456755"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2pPr>
            <a:lvl3pPr marL="913510"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3pPr>
            <a:lvl4pPr marL="1371347"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4pPr>
            <a:lvl5pPr marL="1828102" algn="l" defTabSz="913510" rtl="0" eaLnBrk="1" fontAlgn="base" hangingPunct="1">
              <a:lnSpc>
                <a:spcPct val="90000"/>
              </a:lnSpc>
              <a:spcBef>
                <a:spcPts val="503"/>
              </a:spcBef>
              <a:spcAft>
                <a:spcPct val="0"/>
              </a:spcAft>
              <a:buFont typeface="Arial" panose="020B0604020202020204" pitchFamily="34" charset="0"/>
              <a:defRPr sz="1200" kern="1200">
                <a:solidFill>
                  <a:srgbClr val="262626"/>
                </a:solidFill>
                <a:latin typeface="Arial" panose="020B0604020202020204" pitchFamily="34" charset="0"/>
                <a:ea typeface="Roboto" pitchFamily="2" charset="0"/>
                <a:cs typeface="Arial" panose="020B0604020202020204" pitchFamily="34" charset="0"/>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ct val="100000"/>
              </a:lnSpc>
            </a:pPr>
            <a:r>
              <a:rPr lang="en-US" sz="2400" b="1" dirty="0">
                <a:solidFill>
                  <a:schemeClr val="tx2"/>
                </a:solidFill>
              </a:rPr>
              <a:t>✅ Fellows win.</a:t>
            </a:r>
          </a:p>
        </p:txBody>
      </p:sp>
      <p:grpSp>
        <p:nvGrpSpPr>
          <p:cNvPr id="9" name="Group 8">
            <a:extLst>
              <a:ext uri="{FF2B5EF4-FFF2-40B4-BE49-F238E27FC236}">
                <a16:creationId xmlns:a16="http://schemas.microsoft.com/office/drawing/2014/main" id="{CF1C7A9E-67D4-494D-9C0F-89DB8B54FE83}"/>
              </a:ext>
            </a:extLst>
          </p:cNvPr>
          <p:cNvGrpSpPr/>
          <p:nvPr/>
        </p:nvGrpSpPr>
        <p:grpSpPr>
          <a:xfrm>
            <a:off x="1452227" y="4367761"/>
            <a:ext cx="3529000" cy="1800519"/>
            <a:chOff x="1241507" y="5842861"/>
            <a:chExt cx="4720168" cy="2408261"/>
          </a:xfrm>
        </p:grpSpPr>
        <p:grpSp>
          <p:nvGrpSpPr>
            <p:cNvPr id="10" name="Group 9">
              <a:extLst>
                <a:ext uri="{FF2B5EF4-FFF2-40B4-BE49-F238E27FC236}">
                  <a16:creationId xmlns:a16="http://schemas.microsoft.com/office/drawing/2014/main" id="{BF540478-A23D-DE4E-BB03-1048D004678B}"/>
                </a:ext>
              </a:extLst>
            </p:cNvPr>
            <p:cNvGrpSpPr/>
            <p:nvPr/>
          </p:nvGrpSpPr>
          <p:grpSpPr>
            <a:xfrm>
              <a:off x="1241507" y="5842861"/>
              <a:ext cx="3341328" cy="2382730"/>
              <a:chOff x="2016423" y="-701434"/>
              <a:chExt cx="6834403" cy="4873670"/>
            </a:xfrm>
          </p:grpSpPr>
          <p:pic>
            <p:nvPicPr>
              <p:cNvPr id="12" name="Picture 11">
                <a:extLst>
                  <a:ext uri="{FF2B5EF4-FFF2-40B4-BE49-F238E27FC236}">
                    <a16:creationId xmlns:a16="http://schemas.microsoft.com/office/drawing/2014/main" id="{4D3EDC4C-91AD-2C48-821A-478B56A86550}"/>
                  </a:ext>
                </a:extLst>
              </p:cNvPr>
              <p:cNvPicPr>
                <a:picLocks noChangeAspect="1"/>
              </p:cNvPicPr>
              <p:nvPr/>
            </p:nvPicPr>
            <p:blipFill>
              <a:blip r:embed="rId2"/>
              <a:stretch>
                <a:fillRect/>
              </a:stretch>
            </p:blipFill>
            <p:spPr>
              <a:xfrm>
                <a:off x="2016423" y="27108"/>
                <a:ext cx="1079500" cy="4114799"/>
              </a:xfrm>
              <a:prstGeom prst="rect">
                <a:avLst/>
              </a:prstGeom>
            </p:spPr>
          </p:pic>
          <p:pic>
            <p:nvPicPr>
              <p:cNvPr id="13" name="Picture 12">
                <a:extLst>
                  <a:ext uri="{FF2B5EF4-FFF2-40B4-BE49-F238E27FC236}">
                    <a16:creationId xmlns:a16="http://schemas.microsoft.com/office/drawing/2014/main" id="{4917F882-7CA6-994F-B3FE-E8EF5AE5171F}"/>
                  </a:ext>
                </a:extLst>
              </p:cNvPr>
              <p:cNvPicPr>
                <a:picLocks noChangeAspect="1"/>
              </p:cNvPicPr>
              <p:nvPr/>
            </p:nvPicPr>
            <p:blipFill>
              <a:blip r:embed="rId3"/>
              <a:stretch>
                <a:fillRect/>
              </a:stretch>
            </p:blipFill>
            <p:spPr>
              <a:xfrm>
                <a:off x="7314126" y="-387064"/>
                <a:ext cx="1536700" cy="4559300"/>
              </a:xfrm>
              <a:prstGeom prst="rect">
                <a:avLst/>
              </a:prstGeom>
            </p:spPr>
          </p:pic>
          <p:pic>
            <p:nvPicPr>
              <p:cNvPr id="14" name="Picture 13">
                <a:extLst>
                  <a:ext uri="{FF2B5EF4-FFF2-40B4-BE49-F238E27FC236}">
                    <a16:creationId xmlns:a16="http://schemas.microsoft.com/office/drawing/2014/main" id="{405417FB-8FA6-BE4E-8298-F76E7F1A71DC}"/>
                  </a:ext>
                </a:extLst>
              </p:cNvPr>
              <p:cNvPicPr>
                <a:picLocks noChangeAspect="1"/>
              </p:cNvPicPr>
              <p:nvPr/>
            </p:nvPicPr>
            <p:blipFill>
              <a:blip r:embed="rId4"/>
              <a:stretch>
                <a:fillRect/>
              </a:stretch>
            </p:blipFill>
            <p:spPr>
              <a:xfrm>
                <a:off x="4493824" y="-701434"/>
                <a:ext cx="1422401" cy="4826000"/>
              </a:xfrm>
              <a:prstGeom prst="rect">
                <a:avLst/>
              </a:prstGeom>
            </p:spPr>
          </p:pic>
        </p:grpSp>
        <p:pic>
          <p:nvPicPr>
            <p:cNvPr id="11" name="Picture 10">
              <a:extLst>
                <a:ext uri="{FF2B5EF4-FFF2-40B4-BE49-F238E27FC236}">
                  <a16:creationId xmlns:a16="http://schemas.microsoft.com/office/drawing/2014/main" id="{4496FAE1-EDFC-1748-8D98-DE6B250AAF98}"/>
                </a:ext>
              </a:extLst>
            </p:cNvPr>
            <p:cNvPicPr>
              <a:picLocks noChangeAspect="1"/>
            </p:cNvPicPr>
            <p:nvPr/>
          </p:nvPicPr>
          <p:blipFill>
            <a:blip r:embed="rId5"/>
            <a:stretch>
              <a:fillRect/>
            </a:stretch>
          </p:blipFill>
          <p:spPr>
            <a:xfrm>
              <a:off x="5266266" y="6158685"/>
              <a:ext cx="695409" cy="2092437"/>
            </a:xfrm>
            <a:prstGeom prst="rect">
              <a:avLst/>
            </a:prstGeom>
          </p:spPr>
        </p:pic>
      </p:grpSp>
      <p:grpSp>
        <p:nvGrpSpPr>
          <p:cNvPr id="18" name="Group 17">
            <a:extLst>
              <a:ext uri="{FF2B5EF4-FFF2-40B4-BE49-F238E27FC236}">
                <a16:creationId xmlns:a16="http://schemas.microsoft.com/office/drawing/2014/main" id="{C06D6580-4083-EF4A-BEA6-DCECFC29316D}"/>
              </a:ext>
            </a:extLst>
          </p:cNvPr>
          <p:cNvGrpSpPr/>
          <p:nvPr/>
        </p:nvGrpSpPr>
        <p:grpSpPr>
          <a:xfrm>
            <a:off x="7385308" y="783771"/>
            <a:ext cx="3495613" cy="1563088"/>
            <a:chOff x="8544726" y="1695517"/>
            <a:chExt cx="4859934" cy="2173154"/>
          </a:xfrm>
        </p:grpSpPr>
        <p:grpSp>
          <p:nvGrpSpPr>
            <p:cNvPr id="19" name="Group 18">
              <a:extLst>
                <a:ext uri="{FF2B5EF4-FFF2-40B4-BE49-F238E27FC236}">
                  <a16:creationId xmlns:a16="http://schemas.microsoft.com/office/drawing/2014/main" id="{22CB48FB-C58E-624D-852F-EA1275F67BFA}"/>
                </a:ext>
              </a:extLst>
            </p:cNvPr>
            <p:cNvGrpSpPr/>
            <p:nvPr/>
          </p:nvGrpSpPr>
          <p:grpSpPr>
            <a:xfrm>
              <a:off x="8544726" y="1695517"/>
              <a:ext cx="3691144" cy="2173154"/>
              <a:chOff x="8544726" y="1695517"/>
              <a:chExt cx="3691144" cy="2173154"/>
            </a:xfrm>
          </p:grpSpPr>
          <p:pic>
            <p:nvPicPr>
              <p:cNvPr id="21" name="Picture 20">
                <a:extLst>
                  <a:ext uri="{FF2B5EF4-FFF2-40B4-BE49-F238E27FC236}">
                    <a16:creationId xmlns:a16="http://schemas.microsoft.com/office/drawing/2014/main" id="{B94E7DCE-8E83-0F4E-A83A-903EA157B257}"/>
                  </a:ext>
                </a:extLst>
              </p:cNvPr>
              <p:cNvPicPr>
                <a:picLocks noChangeAspect="1"/>
              </p:cNvPicPr>
              <p:nvPr/>
            </p:nvPicPr>
            <p:blipFill>
              <a:blip r:embed="rId6"/>
              <a:stretch>
                <a:fillRect/>
              </a:stretch>
            </p:blipFill>
            <p:spPr>
              <a:xfrm>
                <a:off x="8544726" y="1695517"/>
                <a:ext cx="695409" cy="2173154"/>
              </a:xfrm>
              <a:prstGeom prst="rect">
                <a:avLst/>
              </a:prstGeom>
            </p:spPr>
          </p:pic>
          <p:pic>
            <p:nvPicPr>
              <p:cNvPr id="22" name="Picture 21">
                <a:extLst>
                  <a:ext uri="{FF2B5EF4-FFF2-40B4-BE49-F238E27FC236}">
                    <a16:creationId xmlns:a16="http://schemas.microsoft.com/office/drawing/2014/main" id="{5D85B667-8511-7B4C-9479-FBF60A2A9D99}"/>
                  </a:ext>
                </a:extLst>
              </p:cNvPr>
              <p:cNvPicPr>
                <a:picLocks noChangeAspect="1"/>
              </p:cNvPicPr>
              <p:nvPr/>
            </p:nvPicPr>
            <p:blipFill>
              <a:blip r:embed="rId7"/>
              <a:stretch>
                <a:fillRect/>
              </a:stretch>
            </p:blipFill>
            <p:spPr>
              <a:xfrm>
                <a:off x="9881159" y="1856951"/>
                <a:ext cx="751290" cy="2011720"/>
              </a:xfrm>
              <a:prstGeom prst="rect">
                <a:avLst/>
              </a:prstGeom>
            </p:spPr>
          </p:pic>
          <p:pic>
            <p:nvPicPr>
              <p:cNvPr id="23" name="Picture 22">
                <a:extLst>
                  <a:ext uri="{FF2B5EF4-FFF2-40B4-BE49-F238E27FC236}">
                    <a16:creationId xmlns:a16="http://schemas.microsoft.com/office/drawing/2014/main" id="{310B2A5F-DD83-DF41-98AF-9CF0DE62F177}"/>
                  </a:ext>
                </a:extLst>
              </p:cNvPr>
              <p:cNvPicPr>
                <a:picLocks noChangeAspect="1"/>
              </p:cNvPicPr>
              <p:nvPr/>
            </p:nvPicPr>
            <p:blipFill>
              <a:blip r:embed="rId8"/>
              <a:stretch>
                <a:fillRect/>
              </a:stretch>
            </p:blipFill>
            <p:spPr>
              <a:xfrm>
                <a:off x="11273473" y="2109334"/>
                <a:ext cx="962397" cy="1732314"/>
              </a:xfrm>
              <a:prstGeom prst="rect">
                <a:avLst/>
              </a:prstGeom>
            </p:spPr>
          </p:pic>
        </p:grpSp>
        <p:pic>
          <p:nvPicPr>
            <p:cNvPr id="20" name="Picture 19">
              <a:extLst>
                <a:ext uri="{FF2B5EF4-FFF2-40B4-BE49-F238E27FC236}">
                  <a16:creationId xmlns:a16="http://schemas.microsoft.com/office/drawing/2014/main" id="{06CA8AA3-1C21-3B4F-99C4-B11A1CD1DC6B}"/>
                </a:ext>
              </a:extLst>
            </p:cNvPr>
            <p:cNvPicPr>
              <a:picLocks noChangeAspect="1"/>
            </p:cNvPicPr>
            <p:nvPr/>
          </p:nvPicPr>
          <p:blipFill>
            <a:blip r:embed="rId9"/>
            <a:stretch>
              <a:fillRect/>
            </a:stretch>
          </p:blipFill>
          <p:spPr>
            <a:xfrm>
              <a:off x="12876894" y="1856951"/>
              <a:ext cx="527766" cy="2011720"/>
            </a:xfrm>
            <a:prstGeom prst="rect">
              <a:avLst/>
            </a:prstGeom>
          </p:spPr>
        </p:pic>
      </p:grpSp>
    </p:spTree>
    <p:extLst>
      <p:ext uri="{BB962C8B-B14F-4D97-AF65-F5344CB8AC3E}">
        <p14:creationId xmlns:p14="http://schemas.microsoft.com/office/powerpoint/2010/main" val="291041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19A1-2F97-8549-B25E-CA87A523C617}"/>
              </a:ext>
            </a:extLst>
          </p:cNvPr>
          <p:cNvSpPr>
            <a:spLocks noGrp="1"/>
          </p:cNvSpPr>
          <p:nvPr>
            <p:ph type="title"/>
          </p:nvPr>
        </p:nvSpPr>
        <p:spPr/>
        <p:txBody>
          <a:bodyPr/>
          <a:lstStyle/>
          <a:p>
            <a:r>
              <a:rPr lang="en-US" dirty="0">
                <a:solidFill>
                  <a:schemeClr val="bg2"/>
                </a:solidFill>
              </a:rPr>
              <a:t>Program benefits</a:t>
            </a:r>
          </a:p>
        </p:txBody>
      </p:sp>
      <p:graphicFrame>
        <p:nvGraphicFramePr>
          <p:cNvPr id="6" name="Table 5">
            <a:extLst>
              <a:ext uri="{FF2B5EF4-FFF2-40B4-BE49-F238E27FC236}">
                <a16:creationId xmlns:a16="http://schemas.microsoft.com/office/drawing/2014/main" id="{BE786703-EFCA-7441-B65C-B6E69070BBA8}"/>
              </a:ext>
            </a:extLst>
          </p:cNvPr>
          <p:cNvGraphicFramePr>
            <a:graphicFrameLocks/>
          </p:cNvGraphicFramePr>
          <p:nvPr>
            <p:extLst>
              <p:ext uri="{D42A27DB-BD31-4B8C-83A1-F6EECF244321}">
                <p14:modId xmlns:p14="http://schemas.microsoft.com/office/powerpoint/2010/main" val="281147488"/>
              </p:ext>
            </p:extLst>
          </p:nvPr>
        </p:nvGraphicFramePr>
        <p:xfrm>
          <a:off x="837950" y="2155062"/>
          <a:ext cx="10515595" cy="2547876"/>
        </p:xfrm>
        <a:graphic>
          <a:graphicData uri="http://schemas.openxmlformats.org/drawingml/2006/table">
            <a:tbl>
              <a:tblPr>
                <a:tableStyleId>{5C22544A-7EE6-4342-B048-85BDC9FD1C3A}</a:tableStyleId>
              </a:tblPr>
              <a:tblGrid>
                <a:gridCol w="2103119">
                  <a:extLst>
                    <a:ext uri="{9D8B030D-6E8A-4147-A177-3AD203B41FA5}">
                      <a16:colId xmlns:a16="http://schemas.microsoft.com/office/drawing/2014/main" val="606135388"/>
                    </a:ext>
                  </a:extLst>
                </a:gridCol>
                <a:gridCol w="2103119">
                  <a:extLst>
                    <a:ext uri="{9D8B030D-6E8A-4147-A177-3AD203B41FA5}">
                      <a16:colId xmlns:a16="http://schemas.microsoft.com/office/drawing/2014/main" val="2533252939"/>
                    </a:ext>
                  </a:extLst>
                </a:gridCol>
                <a:gridCol w="2103119">
                  <a:extLst>
                    <a:ext uri="{9D8B030D-6E8A-4147-A177-3AD203B41FA5}">
                      <a16:colId xmlns:a16="http://schemas.microsoft.com/office/drawing/2014/main" val="990659778"/>
                    </a:ext>
                  </a:extLst>
                </a:gridCol>
                <a:gridCol w="2103119">
                  <a:extLst>
                    <a:ext uri="{9D8B030D-6E8A-4147-A177-3AD203B41FA5}">
                      <a16:colId xmlns:a16="http://schemas.microsoft.com/office/drawing/2014/main" val="3895660619"/>
                    </a:ext>
                  </a:extLst>
                </a:gridCol>
                <a:gridCol w="2103119">
                  <a:extLst>
                    <a:ext uri="{9D8B030D-6E8A-4147-A177-3AD203B41FA5}">
                      <a16:colId xmlns:a16="http://schemas.microsoft.com/office/drawing/2014/main" val="1089784835"/>
                    </a:ext>
                  </a:extLst>
                </a:gridCol>
              </a:tblGrid>
              <a:tr h="1273938">
                <a:tc>
                  <a:txBody>
                    <a:bodyPr/>
                    <a:lstStyle/>
                    <a:p>
                      <a:pPr algn="ctr"/>
                      <a:endParaRPr lang="en-US" sz="6400" b="1" dirty="0">
                        <a:solidFill>
                          <a:schemeClr val="bg1"/>
                        </a:solidFill>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6400" b="1" dirty="0">
                        <a:solidFill>
                          <a:schemeClr val="bg1"/>
                        </a:solidFill>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588432"/>
                  </a:ext>
                </a:extLst>
              </a:tr>
              <a:tr h="1273938">
                <a:tc>
                  <a:txBody>
                    <a:bodyPr/>
                    <a:lstStyle/>
                    <a:p>
                      <a:pPr algn="ctr"/>
                      <a:r>
                        <a:rPr lang="en-US" sz="1800" b="1" dirty="0">
                          <a:solidFill>
                            <a:schemeClr val="bg1"/>
                          </a:solidFill>
                        </a:rPr>
                        <a:t>Collaboration and partnership</a:t>
                      </a: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bg1"/>
                          </a:solidFill>
                        </a:rPr>
                        <a:t>Flexibility</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bg1"/>
                          </a:solidFill>
                        </a:rPr>
                        <a:t>Rigorous Program Design and Evaluation</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bg1"/>
                          </a:solidFill>
                        </a:rPr>
                        <a:t>Expert Knowledge </a:t>
                      </a:r>
                      <a:br>
                        <a:rPr lang="en-US" sz="1800" b="1" dirty="0">
                          <a:solidFill>
                            <a:schemeClr val="bg1"/>
                          </a:solidFill>
                        </a:rPr>
                      </a:br>
                      <a:r>
                        <a:rPr lang="en-US" sz="1800" b="1" dirty="0">
                          <a:solidFill>
                            <a:schemeClr val="bg1"/>
                          </a:solidFill>
                        </a:rPr>
                        <a:t>and Capacity Building</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bg1"/>
                          </a:solidFill>
                        </a:rPr>
                        <a:t>Experimentation</a:t>
                      </a: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197630"/>
                  </a:ext>
                </a:extLst>
              </a:tr>
            </a:tbl>
          </a:graphicData>
        </a:graphic>
      </p:graphicFrame>
      <p:pic>
        <p:nvPicPr>
          <p:cNvPr id="7" name="Picture 6">
            <a:extLst>
              <a:ext uri="{FF2B5EF4-FFF2-40B4-BE49-F238E27FC236}">
                <a16:creationId xmlns:a16="http://schemas.microsoft.com/office/drawing/2014/main" id="{F29901E1-CD7E-4143-A3A6-CB45C5D61D82}"/>
              </a:ext>
            </a:extLst>
          </p:cNvPr>
          <p:cNvPicPr>
            <a:picLocks noChangeAspect="1"/>
          </p:cNvPicPr>
          <p:nvPr/>
        </p:nvPicPr>
        <p:blipFill>
          <a:blip r:embed="rId2"/>
          <a:stretch>
            <a:fillRect/>
          </a:stretch>
        </p:blipFill>
        <p:spPr>
          <a:xfrm>
            <a:off x="9859078" y="2428945"/>
            <a:ext cx="916067" cy="627712"/>
          </a:xfrm>
          <a:prstGeom prst="rect">
            <a:avLst/>
          </a:prstGeom>
        </p:spPr>
      </p:pic>
      <p:pic>
        <p:nvPicPr>
          <p:cNvPr id="8" name="Picture 7">
            <a:extLst>
              <a:ext uri="{FF2B5EF4-FFF2-40B4-BE49-F238E27FC236}">
                <a16:creationId xmlns:a16="http://schemas.microsoft.com/office/drawing/2014/main" id="{3B8DCF4E-50FE-5F46-B023-86F73A928684}"/>
              </a:ext>
            </a:extLst>
          </p:cNvPr>
          <p:cNvPicPr>
            <a:picLocks noChangeAspect="1"/>
          </p:cNvPicPr>
          <p:nvPr/>
        </p:nvPicPr>
        <p:blipFill>
          <a:blip r:embed="rId3"/>
          <a:stretch>
            <a:fillRect/>
          </a:stretch>
        </p:blipFill>
        <p:spPr>
          <a:xfrm>
            <a:off x="7724705" y="2452484"/>
            <a:ext cx="874874" cy="604173"/>
          </a:xfrm>
          <a:prstGeom prst="rect">
            <a:avLst/>
          </a:prstGeom>
        </p:spPr>
      </p:pic>
      <p:pic>
        <p:nvPicPr>
          <p:cNvPr id="9" name="Picture 8">
            <a:extLst>
              <a:ext uri="{FF2B5EF4-FFF2-40B4-BE49-F238E27FC236}">
                <a16:creationId xmlns:a16="http://schemas.microsoft.com/office/drawing/2014/main" id="{E545972F-53AD-8F4F-BCAB-F1761B8CF774}"/>
              </a:ext>
            </a:extLst>
          </p:cNvPr>
          <p:cNvPicPr>
            <a:picLocks noChangeAspect="1"/>
          </p:cNvPicPr>
          <p:nvPr/>
        </p:nvPicPr>
        <p:blipFill>
          <a:blip r:embed="rId4"/>
          <a:stretch>
            <a:fillRect/>
          </a:stretch>
        </p:blipFill>
        <p:spPr>
          <a:xfrm>
            <a:off x="5778948" y="2476831"/>
            <a:ext cx="633597" cy="633597"/>
          </a:xfrm>
          <a:prstGeom prst="rect">
            <a:avLst/>
          </a:prstGeom>
        </p:spPr>
      </p:pic>
      <p:pic>
        <p:nvPicPr>
          <p:cNvPr id="10" name="Picture 9">
            <a:extLst>
              <a:ext uri="{FF2B5EF4-FFF2-40B4-BE49-F238E27FC236}">
                <a16:creationId xmlns:a16="http://schemas.microsoft.com/office/drawing/2014/main" id="{785F08F4-0B9C-3647-834B-2B8409E0988B}"/>
              </a:ext>
            </a:extLst>
          </p:cNvPr>
          <p:cNvPicPr>
            <a:picLocks noChangeAspect="1"/>
          </p:cNvPicPr>
          <p:nvPr/>
        </p:nvPicPr>
        <p:blipFill>
          <a:blip r:embed="rId5"/>
          <a:stretch>
            <a:fillRect/>
          </a:stretch>
        </p:blipFill>
        <p:spPr>
          <a:xfrm rot="10800000">
            <a:off x="3655573" y="2476831"/>
            <a:ext cx="608096" cy="645366"/>
          </a:xfrm>
          <a:prstGeom prst="rect">
            <a:avLst/>
          </a:prstGeom>
        </p:spPr>
      </p:pic>
      <p:pic>
        <p:nvPicPr>
          <p:cNvPr id="11" name="Picture 10">
            <a:extLst>
              <a:ext uri="{FF2B5EF4-FFF2-40B4-BE49-F238E27FC236}">
                <a16:creationId xmlns:a16="http://schemas.microsoft.com/office/drawing/2014/main" id="{20C01E03-6D8A-E649-A07B-B007043EB895}"/>
              </a:ext>
            </a:extLst>
          </p:cNvPr>
          <p:cNvPicPr>
            <a:picLocks noChangeAspect="1"/>
          </p:cNvPicPr>
          <p:nvPr/>
        </p:nvPicPr>
        <p:blipFill>
          <a:blip r:embed="rId6"/>
          <a:stretch>
            <a:fillRect/>
          </a:stretch>
        </p:blipFill>
        <p:spPr>
          <a:xfrm>
            <a:off x="1492859" y="2570988"/>
            <a:ext cx="798370" cy="551209"/>
          </a:xfrm>
          <a:prstGeom prst="rect">
            <a:avLst/>
          </a:prstGeom>
        </p:spPr>
      </p:pic>
    </p:spTree>
    <p:extLst>
      <p:ext uri="{BB962C8B-B14F-4D97-AF65-F5344CB8AC3E}">
        <p14:creationId xmlns:p14="http://schemas.microsoft.com/office/powerpoint/2010/main" val="1050413558"/>
      </p:ext>
    </p:extLst>
  </p:cSld>
  <p:clrMapOvr>
    <a:masterClrMapping/>
  </p:clrMapOvr>
</p:sld>
</file>

<file path=ppt/theme/theme1.xml><?xml version="1.0" encoding="utf-8"?>
<a:theme xmlns:a="http://schemas.openxmlformats.org/drawingml/2006/main" name="Impact Canada Theme Deck">
  <a:themeElements>
    <a:clrScheme name="Impact Canada May 28">
      <a:dk1>
        <a:srgbClr val="10172C"/>
      </a:dk1>
      <a:lt1>
        <a:srgbClr val="FFFFFF"/>
      </a:lt1>
      <a:dk2>
        <a:srgbClr val="1F3269"/>
      </a:dk2>
      <a:lt2>
        <a:srgbClr val="FFFFFF"/>
      </a:lt2>
      <a:accent1>
        <a:srgbClr val="469EE1"/>
      </a:accent1>
      <a:accent2>
        <a:srgbClr val="E25456"/>
      </a:accent2>
      <a:accent3>
        <a:srgbClr val="51E7F2"/>
      </a:accent3>
      <a:accent4>
        <a:srgbClr val="D9E9F6"/>
      </a:accent4>
      <a:accent5>
        <a:srgbClr val="D84190"/>
      </a:accent5>
      <a:accent6>
        <a:srgbClr val="182851"/>
      </a:accent6>
      <a:hlink>
        <a:srgbClr val="1F3269"/>
      </a:hlink>
      <a:folHlink>
        <a:srgbClr val="B220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Lst>
    <a:ext uri="{05A4C25C-085E-4340-85A3-A5531E510DB2}">
      <thm15:themeFamily xmlns:thm15="http://schemas.microsoft.com/office/thememl/2012/main" name="Impact Canada Theme Deck" id="{2990512B-FC01-2344-A583-24FE15E1D6E0}" vid="{D30F8B24-6C29-5142-B82E-5203A6BA5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Impact Canada Theme Deck</Template>
  <TotalTime>740</TotalTime>
  <Words>1729</Words>
  <Application>Microsoft Office PowerPoint</Application>
  <PresentationFormat>Widescreen</PresentationFormat>
  <Paragraphs>128</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vt:lpstr>
      <vt:lpstr>Impact Canada Theme Deck</vt:lpstr>
      <vt:lpstr>PowerPoint Presentation</vt:lpstr>
      <vt:lpstr>Overview</vt:lpstr>
      <vt:lpstr>Program components</vt:lpstr>
      <vt:lpstr>Recruitment</vt:lpstr>
      <vt:lpstr>Sample intake questions</vt:lpstr>
      <vt:lpstr>Social media</vt:lpstr>
      <vt:lpstr>Working in partnership with PCO HR</vt:lpstr>
      <vt:lpstr>Hosting a Fellow</vt:lpstr>
      <vt:lpstr>Program benefits</vt:lpstr>
      <vt:lpstr>How it works</vt:lpstr>
      <vt:lpstr>Tailored Onboarding and Continued Development</vt:lpstr>
      <vt:lpstr>Early wins</vt:lpstr>
      <vt:lpstr>What’s next</vt:lpstr>
      <vt:lpstr>Connect to learn more</vt:lpstr>
      <vt:lpstr>Annex</vt:lpstr>
      <vt:lpstr>Recruitment snapshot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Soueidan</dc:creator>
  <cp:lastModifiedBy>Anglehart, Valerie</cp:lastModifiedBy>
  <cp:revision>107</cp:revision>
  <dcterms:created xsi:type="dcterms:W3CDTF">2021-04-26T19:02:21Z</dcterms:created>
  <dcterms:modified xsi:type="dcterms:W3CDTF">2021-04-28T11:32:47Z</dcterms:modified>
</cp:coreProperties>
</file>