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2" r:id="rId4"/>
    <p:sldMasterId id="2147483677" r:id="rId5"/>
  </p:sldMasterIdLst>
  <p:notesMasterIdLst>
    <p:notesMasterId r:id="rId22"/>
  </p:notesMasterIdLst>
  <p:handoutMasterIdLst>
    <p:handoutMasterId r:id="rId23"/>
  </p:handoutMasterIdLst>
  <p:sldIdLst>
    <p:sldId id="267" r:id="rId6"/>
    <p:sldId id="350" r:id="rId7"/>
    <p:sldId id="352" r:id="rId8"/>
    <p:sldId id="444" r:id="rId9"/>
    <p:sldId id="464" r:id="rId10"/>
    <p:sldId id="456" r:id="rId11"/>
    <p:sldId id="361" r:id="rId12"/>
    <p:sldId id="453" r:id="rId13"/>
    <p:sldId id="432" r:id="rId14"/>
    <p:sldId id="354" r:id="rId15"/>
    <p:sldId id="463" r:id="rId16"/>
    <p:sldId id="457" r:id="rId17"/>
    <p:sldId id="458" r:id="rId18"/>
    <p:sldId id="459" r:id="rId19"/>
    <p:sldId id="461" r:id="rId20"/>
    <p:sldId id="442"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84A2A83-BB67-4C23-8C06-1CAEB996DB25}">
          <p14:sldIdLst>
            <p14:sldId id="267"/>
            <p14:sldId id="350"/>
            <p14:sldId id="352"/>
            <p14:sldId id="444"/>
            <p14:sldId id="464"/>
            <p14:sldId id="456"/>
            <p14:sldId id="361"/>
            <p14:sldId id="453"/>
            <p14:sldId id="432"/>
            <p14:sldId id="354"/>
            <p14:sldId id="463"/>
            <p14:sldId id="457"/>
            <p14:sldId id="458"/>
            <p14:sldId id="459"/>
            <p14:sldId id="461"/>
          </p14:sldIdLst>
        </p14:section>
        <p14:section name="Untitled Section" id="{3183F12C-4FD6-42D6-A807-F844845A6F87}">
          <p14:sldIdLst>
            <p14:sldId id="44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gus, Mary M [NC]" initials="AMM[" lastIdx="1" clrIdx="7">
    <p:extLst>
      <p:ext uri="{19B8F6BF-5375-455C-9EA6-DF929625EA0E}">
        <p15:presenceInfo xmlns:p15="http://schemas.microsoft.com/office/powerpoint/2012/main" userId="S-1-5-21-2836628367-1582996139-4062659285-500098" providerId="AD"/>
      </p:ext>
    </p:extLst>
  </p:cmAuthor>
  <p:cmAuthor id="1" name="Larocque, Casey CS [NC]" initials="LCC[" lastIdx="0" clrIdx="0">
    <p:extLst>
      <p:ext uri="{19B8F6BF-5375-455C-9EA6-DF929625EA0E}">
        <p15:presenceInfo xmlns:p15="http://schemas.microsoft.com/office/powerpoint/2012/main" userId="S-1-5-21-2836628367-1582996139-4062659285-101680" providerId="AD"/>
      </p:ext>
    </p:extLst>
  </p:cmAuthor>
  <p:cmAuthor id="8" name="Drolet, Keven K [NC]" initials="DKK[" lastIdx="28" clrIdx="8">
    <p:extLst>
      <p:ext uri="{19B8F6BF-5375-455C-9EA6-DF929625EA0E}">
        <p15:presenceInfo xmlns:p15="http://schemas.microsoft.com/office/powerpoint/2012/main" userId="S-1-5-21-2836628367-1582996139-4062659285-274591" providerId="AD"/>
      </p:ext>
    </p:extLst>
  </p:cmAuthor>
  <p:cmAuthor id="2" name="Beaulieu, Nathalie N [NC]" initials="BNN[" lastIdx="2" clrIdx="1">
    <p:extLst>
      <p:ext uri="{19B8F6BF-5375-455C-9EA6-DF929625EA0E}">
        <p15:presenceInfo xmlns:p15="http://schemas.microsoft.com/office/powerpoint/2012/main" userId="S-1-5-21-2836628367-1582996139-4062659285-63419" providerId="AD"/>
      </p:ext>
    </p:extLst>
  </p:cmAuthor>
  <p:cmAuthor id="9" name="Julien, Benoit B [NC]" initials="JBB[" lastIdx="1" clrIdx="9">
    <p:extLst>
      <p:ext uri="{19B8F6BF-5375-455C-9EA6-DF929625EA0E}">
        <p15:presenceInfo xmlns:p15="http://schemas.microsoft.com/office/powerpoint/2012/main" userId="Julien, Benoit B [NC]" providerId="None"/>
      </p:ext>
    </p:extLst>
  </p:cmAuthor>
  <p:cmAuthor id="3" name="Moczulski, Victoria V [NC]" initials="MVV[" lastIdx="13" clrIdx="2">
    <p:extLst>
      <p:ext uri="{19B8F6BF-5375-455C-9EA6-DF929625EA0E}">
        <p15:presenceInfo xmlns:p15="http://schemas.microsoft.com/office/powerpoint/2012/main" userId="S-1-5-21-2836628367-1582996139-4062659285-368314" providerId="AD"/>
      </p:ext>
    </p:extLst>
  </p:cmAuthor>
  <p:cmAuthor id="10" name="Delion, Maren E [NC]" initials="DME[" lastIdx="5" clrIdx="11">
    <p:extLst>
      <p:ext uri="{19B8F6BF-5375-455C-9EA6-DF929625EA0E}">
        <p15:presenceInfo xmlns:p15="http://schemas.microsoft.com/office/powerpoint/2012/main" userId="S-1-5-21-2836628367-1582996139-4062659285-265413" providerId="AD"/>
      </p:ext>
    </p:extLst>
  </p:cmAuthor>
  <p:cmAuthor id="4" name="Hull, Jill JH [NC]" initials="HJJ[" lastIdx="8" clrIdx="5">
    <p:extLst>
      <p:ext uri="{19B8F6BF-5375-455C-9EA6-DF929625EA0E}">
        <p15:presenceInfo xmlns:p15="http://schemas.microsoft.com/office/powerpoint/2012/main" userId="S-1-5-21-2836628367-1582996139-4062659285-633496" providerId="AD"/>
      </p:ext>
    </p:extLst>
  </p:cmAuthor>
  <p:cmAuthor id="11" name="Lefebvre, Guillaume G [NC]" initials="LGG[" lastIdx="2" clrIdx="12">
    <p:extLst>
      <p:ext uri="{19B8F6BF-5375-455C-9EA6-DF929625EA0E}">
        <p15:presenceInfo xmlns:p15="http://schemas.microsoft.com/office/powerpoint/2012/main" userId="S-1-5-21-2836628367-1582996139-4062659285-618484" providerId="AD"/>
      </p:ext>
    </p:extLst>
  </p:cmAuthor>
  <p:cmAuthor id="5" name="Chauret, Celine CJ [NC]" initials="CCC[" lastIdx="1" clrIdx="4">
    <p:extLst>
      <p:ext uri="{19B8F6BF-5375-455C-9EA6-DF929625EA0E}">
        <p15:presenceInfo xmlns:p15="http://schemas.microsoft.com/office/powerpoint/2012/main" userId="S-1-5-21-2836628367-1582996139-4062659285-95896" providerId="AD"/>
      </p:ext>
    </p:extLst>
  </p:cmAuthor>
  <p:cmAuthor id="6" name="Raghubir, Jaya JC [NC]" initials="RJJ[" lastIdx="24" clrIdx="6">
    <p:extLst>
      <p:ext uri="{19B8F6BF-5375-455C-9EA6-DF929625EA0E}">
        <p15:presenceInfo xmlns:p15="http://schemas.microsoft.com/office/powerpoint/2012/main" userId="S-1-5-21-2836628367-1582996139-4062659285-516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9AE"/>
    <a:srgbClr val="F1876C"/>
    <a:srgbClr val="559282"/>
    <a:srgbClr val="01A4B5"/>
    <a:srgbClr val="EC6168"/>
    <a:srgbClr val="CCE7E2"/>
    <a:srgbClr val="4CA28D"/>
    <a:srgbClr val="75CED6"/>
    <a:srgbClr val="DE5372"/>
    <a:srgbClr val="F18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7B883-1157-4E25-9090-B1236EB477A2}" v="4" dt="2022-09-27T16:58:30.105"/>
    <p1510:client id="{5D7E3BE5-C0B4-49B5-B70F-E475AD6D992C}" v="79" dt="2022-09-27T00:05:04.257"/>
    <p1510:client id="{B26006EA-6320-4E6F-8740-4D3265E02988}" v="171" dt="2022-09-26T20:52:53.919"/>
    <p1510:client id="{D5206B2B-4EC6-4B62-81A6-4C7B00920284}" v="1" dt="2022-09-21T14:00:33.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3517" autoAdjust="0"/>
  </p:normalViewPr>
  <p:slideViewPr>
    <p:cSldViewPr snapToGrid="0">
      <p:cViewPr varScale="1">
        <p:scale>
          <a:sx n="91" d="100"/>
          <a:sy n="91" d="100"/>
        </p:scale>
        <p:origin x="534" y="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 Isabelle IR [NC]" userId="S::isabelle.rodrigue@servicecanada.gc.ca::0927272e-35a5-481e-85d0-4db001c8262e" providerId="AD" clId="Web-{D5206B2B-4EC6-4B62-81A6-4C7B00920284}"/>
    <pc:docChg chg="modSld">
      <pc:chgData name="Rodrigue, Isabelle IR [NC]" userId="S::isabelle.rodrigue@servicecanada.gc.ca::0927272e-35a5-481e-85d0-4db001c8262e" providerId="AD" clId="Web-{D5206B2B-4EC6-4B62-81A6-4C7B00920284}" dt="2022-09-21T14:00:33.316" v="0" actId="1076"/>
      <pc:docMkLst>
        <pc:docMk/>
      </pc:docMkLst>
      <pc:sldChg chg="modSp">
        <pc:chgData name="Rodrigue, Isabelle IR [NC]" userId="S::isabelle.rodrigue@servicecanada.gc.ca::0927272e-35a5-481e-85d0-4db001c8262e" providerId="AD" clId="Web-{D5206B2B-4EC6-4B62-81A6-4C7B00920284}" dt="2022-09-21T14:00:33.316" v="0" actId="1076"/>
        <pc:sldMkLst>
          <pc:docMk/>
          <pc:sldMk cId="4015604474" sldId="453"/>
        </pc:sldMkLst>
        <pc:picChg chg="mod">
          <ac:chgData name="Rodrigue, Isabelle IR [NC]" userId="S::isabelle.rodrigue@servicecanada.gc.ca::0927272e-35a5-481e-85d0-4db001c8262e" providerId="AD" clId="Web-{D5206B2B-4EC6-4B62-81A6-4C7B00920284}" dt="2022-09-21T14:00:33.316" v="0" actId="1076"/>
          <ac:picMkLst>
            <pc:docMk/>
            <pc:sldMk cId="4015604474" sldId="453"/>
            <ac:picMk id="65" creationId="{00000000-0000-0000-0000-000000000000}"/>
          </ac:picMkLst>
        </pc:picChg>
      </pc:sldChg>
    </pc:docChg>
  </pc:docChgLst>
  <pc:docChgLst>
    <pc:chgData name="Rodrigue, Isabelle IR [NC]" userId="S::isabelle.rodrigue@servicecanada.gc.ca::0927272e-35a5-481e-85d0-4db001c8262e" providerId="AD" clId="Web-{5D7E3BE5-C0B4-49B5-B70F-E475AD6D992C}"/>
    <pc:docChg chg="modSld">
      <pc:chgData name="Rodrigue, Isabelle IR [NC]" userId="S::isabelle.rodrigue@servicecanada.gc.ca::0927272e-35a5-481e-85d0-4db001c8262e" providerId="AD" clId="Web-{5D7E3BE5-C0B4-49B5-B70F-E475AD6D992C}" dt="2022-09-27T00:05:04.257" v="41" actId="1076"/>
      <pc:docMkLst>
        <pc:docMk/>
      </pc:docMkLst>
      <pc:sldChg chg="modSp">
        <pc:chgData name="Rodrigue, Isabelle IR [NC]" userId="S::isabelle.rodrigue@servicecanada.gc.ca::0927272e-35a5-481e-85d0-4db001c8262e" providerId="AD" clId="Web-{5D7E3BE5-C0B4-49B5-B70F-E475AD6D992C}" dt="2022-09-27T00:04:25.726" v="34" actId="1076"/>
        <pc:sldMkLst>
          <pc:docMk/>
          <pc:sldMk cId="175197012" sldId="354"/>
        </pc:sldMkLst>
        <pc:spChg chg="mod">
          <ac:chgData name="Rodrigue, Isabelle IR [NC]" userId="S::isabelle.rodrigue@servicecanada.gc.ca::0927272e-35a5-481e-85d0-4db001c8262e" providerId="AD" clId="Web-{5D7E3BE5-C0B4-49B5-B70F-E475AD6D992C}" dt="2022-09-27T00:04:25.726" v="34" actId="1076"/>
          <ac:spMkLst>
            <pc:docMk/>
            <pc:sldMk cId="175197012" sldId="354"/>
            <ac:spMk id="15" creationId="{00000000-0000-0000-0000-000000000000}"/>
          </ac:spMkLst>
        </pc:spChg>
        <pc:spChg chg="mod">
          <ac:chgData name="Rodrigue, Isabelle IR [NC]" userId="S::isabelle.rodrigue@servicecanada.gc.ca::0927272e-35a5-481e-85d0-4db001c8262e" providerId="AD" clId="Web-{5D7E3BE5-C0B4-49B5-B70F-E475AD6D992C}" dt="2022-09-27T00:04:09.133" v="30" actId="20577"/>
          <ac:spMkLst>
            <pc:docMk/>
            <pc:sldMk cId="175197012" sldId="354"/>
            <ac:spMk id="49" creationId="{00000000-0000-0000-0000-000000000000}"/>
          </ac:spMkLst>
        </pc:spChg>
      </pc:sldChg>
      <pc:sldChg chg="modSp">
        <pc:chgData name="Rodrigue, Isabelle IR [NC]" userId="S::isabelle.rodrigue@servicecanada.gc.ca::0927272e-35a5-481e-85d0-4db001c8262e" providerId="AD" clId="Web-{5D7E3BE5-C0B4-49B5-B70F-E475AD6D992C}" dt="2022-09-27T00:03:13.618" v="18" actId="20577"/>
        <pc:sldMkLst>
          <pc:docMk/>
          <pc:sldMk cId="820890524" sldId="444"/>
        </pc:sldMkLst>
        <pc:spChg chg="mod">
          <ac:chgData name="Rodrigue, Isabelle IR [NC]" userId="S::isabelle.rodrigue@servicecanada.gc.ca::0927272e-35a5-481e-85d0-4db001c8262e" providerId="AD" clId="Web-{5D7E3BE5-C0B4-49B5-B70F-E475AD6D992C}" dt="2022-09-27T00:03:13.618" v="18" actId="20577"/>
          <ac:spMkLst>
            <pc:docMk/>
            <pc:sldMk cId="820890524" sldId="444"/>
            <ac:spMk id="30" creationId="{00000000-0000-0000-0000-000000000000}"/>
          </ac:spMkLst>
        </pc:spChg>
      </pc:sldChg>
      <pc:sldChg chg="modSp">
        <pc:chgData name="Rodrigue, Isabelle IR [NC]" userId="S::isabelle.rodrigue@servicecanada.gc.ca::0927272e-35a5-481e-85d0-4db001c8262e" providerId="AD" clId="Web-{5D7E3BE5-C0B4-49B5-B70F-E475AD6D992C}" dt="2022-09-27T00:03:51.742" v="28" actId="20577"/>
        <pc:sldMkLst>
          <pc:docMk/>
          <pc:sldMk cId="1290714183" sldId="456"/>
        </pc:sldMkLst>
        <pc:spChg chg="mod">
          <ac:chgData name="Rodrigue, Isabelle IR [NC]" userId="S::isabelle.rodrigue@servicecanada.gc.ca::0927272e-35a5-481e-85d0-4db001c8262e" providerId="AD" clId="Web-{5D7E3BE5-C0B4-49B5-B70F-E475AD6D992C}" dt="2022-09-27T00:03:51.742" v="28" actId="20577"/>
          <ac:spMkLst>
            <pc:docMk/>
            <pc:sldMk cId="1290714183" sldId="456"/>
            <ac:spMk id="16" creationId="{00000000-0000-0000-0000-000000000000}"/>
          </ac:spMkLst>
        </pc:spChg>
      </pc:sldChg>
      <pc:sldChg chg="modSp">
        <pc:chgData name="Rodrigue, Isabelle IR [NC]" userId="S::isabelle.rodrigue@servicecanada.gc.ca::0927272e-35a5-481e-85d0-4db001c8262e" providerId="AD" clId="Web-{5D7E3BE5-C0B4-49B5-B70F-E475AD6D992C}" dt="2022-09-27T00:05:04.257" v="41" actId="1076"/>
        <pc:sldMkLst>
          <pc:docMk/>
          <pc:sldMk cId="2134756040" sldId="459"/>
        </pc:sldMkLst>
        <pc:spChg chg="mod">
          <ac:chgData name="Rodrigue, Isabelle IR [NC]" userId="S::isabelle.rodrigue@servicecanada.gc.ca::0927272e-35a5-481e-85d0-4db001c8262e" providerId="AD" clId="Web-{5D7E3BE5-C0B4-49B5-B70F-E475AD6D992C}" dt="2022-09-27T00:05:04.257" v="41" actId="1076"/>
          <ac:spMkLst>
            <pc:docMk/>
            <pc:sldMk cId="2134756040" sldId="459"/>
            <ac:spMk id="45" creationId="{00000000-0000-0000-0000-000000000000}"/>
          </ac:spMkLst>
        </pc:spChg>
      </pc:sldChg>
      <pc:sldChg chg="modSp">
        <pc:chgData name="Rodrigue, Isabelle IR [NC]" userId="S::isabelle.rodrigue@servicecanada.gc.ca::0927272e-35a5-481e-85d0-4db001c8262e" providerId="AD" clId="Web-{5D7E3BE5-C0B4-49B5-B70F-E475AD6D992C}" dt="2022-09-27T00:04:47.117" v="39" actId="20577"/>
        <pc:sldMkLst>
          <pc:docMk/>
          <pc:sldMk cId="1898354127" sldId="463"/>
        </pc:sldMkLst>
        <pc:spChg chg="mod">
          <ac:chgData name="Rodrigue, Isabelle IR [NC]" userId="S::isabelle.rodrigue@servicecanada.gc.ca::0927272e-35a5-481e-85d0-4db001c8262e" providerId="AD" clId="Web-{5D7E3BE5-C0B4-49B5-B70F-E475AD6D992C}" dt="2022-09-27T00:04:47.117" v="39" actId="20577"/>
          <ac:spMkLst>
            <pc:docMk/>
            <pc:sldMk cId="1898354127" sldId="463"/>
            <ac:spMk id="25" creationId="{00000000-0000-0000-0000-000000000000}"/>
          </ac:spMkLst>
        </pc:spChg>
      </pc:sldChg>
      <pc:sldChg chg="modSp">
        <pc:chgData name="Rodrigue, Isabelle IR [NC]" userId="S::isabelle.rodrigue@servicecanada.gc.ca::0927272e-35a5-481e-85d0-4db001c8262e" providerId="AD" clId="Web-{5D7E3BE5-C0B4-49B5-B70F-E475AD6D992C}" dt="2022-09-27T00:03:27.352" v="23" actId="20577"/>
        <pc:sldMkLst>
          <pc:docMk/>
          <pc:sldMk cId="230347969" sldId="464"/>
        </pc:sldMkLst>
        <pc:spChg chg="mod">
          <ac:chgData name="Rodrigue, Isabelle IR [NC]" userId="S::isabelle.rodrigue@servicecanada.gc.ca::0927272e-35a5-481e-85d0-4db001c8262e" providerId="AD" clId="Web-{5D7E3BE5-C0B4-49B5-B70F-E475AD6D992C}" dt="2022-09-27T00:03:27.352" v="23" actId="20577"/>
          <ac:spMkLst>
            <pc:docMk/>
            <pc:sldMk cId="230347969" sldId="464"/>
            <ac:spMk id="22" creationId="{00000000-0000-0000-0000-000000000000}"/>
          </ac:spMkLst>
        </pc:spChg>
      </pc:sldChg>
    </pc:docChg>
  </pc:docChgLst>
  <pc:docChgLst>
    <pc:chgData name="Lefebvre, Guillaume G [NC]" userId="S::guillaume.x.lefebvre@servicecanada.gc.ca::eeba8b60-ee7f-4867-9b4b-1e3de79b1322" providerId="AD" clId="Web-{B26006EA-6320-4E6F-8740-4D3265E02988}"/>
    <pc:docChg chg="modSld">
      <pc:chgData name="Lefebvre, Guillaume G [NC]" userId="S::guillaume.x.lefebvre@servicecanada.gc.ca::eeba8b60-ee7f-4867-9b4b-1e3de79b1322" providerId="AD" clId="Web-{B26006EA-6320-4E6F-8740-4D3265E02988}" dt="2022-09-26T20:52:53.919" v="90" actId="20577"/>
      <pc:docMkLst>
        <pc:docMk/>
      </pc:docMkLst>
      <pc:sldChg chg="modSp">
        <pc:chgData name="Lefebvre, Guillaume G [NC]" userId="S::guillaume.x.lefebvre@servicecanada.gc.ca::eeba8b60-ee7f-4867-9b4b-1e3de79b1322" providerId="AD" clId="Web-{B26006EA-6320-4E6F-8740-4D3265E02988}" dt="2022-09-26T20:48:20.758" v="45" actId="20577"/>
        <pc:sldMkLst>
          <pc:docMk/>
          <pc:sldMk cId="820890524" sldId="444"/>
        </pc:sldMkLst>
        <pc:spChg chg="mod">
          <ac:chgData name="Lefebvre, Guillaume G [NC]" userId="S::guillaume.x.lefebvre@servicecanada.gc.ca::eeba8b60-ee7f-4867-9b4b-1e3de79b1322" providerId="AD" clId="Web-{B26006EA-6320-4E6F-8740-4D3265E02988}" dt="2022-09-26T20:48:20.758" v="45" actId="20577"/>
          <ac:spMkLst>
            <pc:docMk/>
            <pc:sldMk cId="820890524" sldId="444"/>
            <ac:spMk id="30" creationId="{00000000-0000-0000-0000-000000000000}"/>
          </ac:spMkLst>
        </pc:spChg>
      </pc:sldChg>
      <pc:sldChg chg="modSp">
        <pc:chgData name="Lefebvre, Guillaume G [NC]" userId="S::guillaume.x.lefebvre@servicecanada.gc.ca::eeba8b60-ee7f-4867-9b4b-1e3de79b1322" providerId="AD" clId="Web-{B26006EA-6320-4E6F-8740-4D3265E02988}" dt="2022-09-26T20:52:53.919" v="90" actId="20577"/>
        <pc:sldMkLst>
          <pc:docMk/>
          <pc:sldMk cId="1290714183" sldId="456"/>
        </pc:sldMkLst>
        <pc:spChg chg="mod">
          <ac:chgData name="Lefebvre, Guillaume G [NC]" userId="S::guillaume.x.lefebvre@servicecanada.gc.ca::eeba8b60-ee7f-4867-9b4b-1e3de79b1322" providerId="AD" clId="Web-{B26006EA-6320-4E6F-8740-4D3265E02988}" dt="2022-09-26T20:51:17.808" v="70" actId="20577"/>
          <ac:spMkLst>
            <pc:docMk/>
            <pc:sldMk cId="1290714183" sldId="456"/>
            <ac:spMk id="16" creationId="{00000000-0000-0000-0000-000000000000}"/>
          </ac:spMkLst>
        </pc:spChg>
        <pc:spChg chg="mod">
          <ac:chgData name="Lefebvre, Guillaume G [NC]" userId="S::guillaume.x.lefebvre@servicecanada.gc.ca::eeba8b60-ee7f-4867-9b4b-1e3de79b1322" providerId="AD" clId="Web-{B26006EA-6320-4E6F-8740-4D3265E02988}" dt="2022-09-26T20:52:53.919" v="90" actId="20577"/>
          <ac:spMkLst>
            <pc:docMk/>
            <pc:sldMk cId="1290714183" sldId="456"/>
            <ac:spMk id="56" creationId="{00000000-0000-0000-0000-000000000000}"/>
          </ac:spMkLst>
        </pc:spChg>
        <pc:spChg chg="mod">
          <ac:chgData name="Lefebvre, Guillaume G [NC]" userId="S::guillaume.x.lefebvre@servicecanada.gc.ca::eeba8b60-ee7f-4867-9b4b-1e3de79b1322" providerId="AD" clId="Web-{B26006EA-6320-4E6F-8740-4D3265E02988}" dt="2022-09-26T20:52:04.558" v="74" actId="20577"/>
          <ac:spMkLst>
            <pc:docMk/>
            <pc:sldMk cId="1290714183" sldId="456"/>
            <ac:spMk id="84" creationId="{00000000-0000-0000-0000-000000000000}"/>
          </ac:spMkLst>
        </pc:spChg>
      </pc:sldChg>
      <pc:sldChg chg="modSp">
        <pc:chgData name="Lefebvre, Guillaume G [NC]" userId="S::guillaume.x.lefebvre@servicecanada.gc.ca::eeba8b60-ee7f-4867-9b4b-1e3de79b1322" providerId="AD" clId="Web-{B26006EA-6320-4E6F-8740-4D3265E02988}" dt="2022-09-26T20:50:01.260" v="52" actId="20577"/>
        <pc:sldMkLst>
          <pc:docMk/>
          <pc:sldMk cId="230347969" sldId="464"/>
        </pc:sldMkLst>
        <pc:spChg chg="mod">
          <ac:chgData name="Lefebvre, Guillaume G [NC]" userId="S::guillaume.x.lefebvre@servicecanada.gc.ca::eeba8b60-ee7f-4867-9b4b-1e3de79b1322" providerId="AD" clId="Web-{B26006EA-6320-4E6F-8740-4D3265E02988}" dt="2022-09-26T20:50:01.260" v="52" actId="20577"/>
          <ac:spMkLst>
            <pc:docMk/>
            <pc:sldMk cId="230347969" sldId="464"/>
            <ac:spMk id="22" creationId="{00000000-0000-0000-0000-000000000000}"/>
          </ac:spMkLst>
        </pc:spChg>
      </pc:sldChg>
    </pc:docChg>
  </pc:docChgLst>
  <pc:docChgLst>
    <pc:chgData name="Lefebvre, Guillaume G [NC]" userId="S::guillaume.x.lefebvre@servicecanada.gc.ca::eeba8b60-ee7f-4867-9b4b-1e3de79b1322" providerId="AD" clId="Web-{4817B883-1157-4E25-9090-B1236EB477A2}"/>
    <pc:docChg chg="modSld">
      <pc:chgData name="Lefebvre, Guillaume G [NC]" userId="S::guillaume.x.lefebvre@servicecanada.gc.ca::eeba8b60-ee7f-4867-9b4b-1e3de79b1322" providerId="AD" clId="Web-{4817B883-1157-4E25-9090-B1236EB477A2}" dt="2022-09-27T16:58:28.777" v="0" actId="20577"/>
      <pc:docMkLst>
        <pc:docMk/>
      </pc:docMkLst>
      <pc:sldChg chg="modSp">
        <pc:chgData name="Lefebvre, Guillaume G [NC]" userId="S::guillaume.x.lefebvre@servicecanada.gc.ca::eeba8b60-ee7f-4867-9b4b-1e3de79b1322" providerId="AD" clId="Web-{4817B883-1157-4E25-9090-B1236EB477A2}" dt="2022-09-27T16:58:28.777" v="0" actId="20577"/>
        <pc:sldMkLst>
          <pc:docMk/>
          <pc:sldMk cId="1290714183" sldId="456"/>
        </pc:sldMkLst>
        <pc:spChg chg="mod">
          <ac:chgData name="Lefebvre, Guillaume G [NC]" userId="S::guillaume.x.lefebvre@servicecanada.gc.ca::eeba8b60-ee7f-4867-9b4b-1e3de79b1322" providerId="AD" clId="Web-{4817B883-1157-4E25-9090-B1236EB477A2}" dt="2022-09-27T16:58:28.777" v="0" actId="20577"/>
          <ac:spMkLst>
            <pc:docMk/>
            <pc:sldMk cId="1290714183" sldId="456"/>
            <ac:spMk id="5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B4E0172-D99F-4640-BDD3-4112202630D8}" type="datetimeFigureOut">
              <a:rPr lang="en-CA" smtClean="0"/>
              <a:t>2022-09-27</a:t>
            </a:fld>
            <a:endParaRPr lang="en-CA"/>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D8CC898E-E703-46F1-AA42-3F1B63113047}" type="slidenum">
              <a:rPr lang="en-CA" smtClean="0"/>
              <a:t>‹#›</a:t>
            </a:fld>
            <a:endParaRPr lang="en-CA"/>
          </a:p>
        </p:txBody>
      </p:sp>
    </p:spTree>
    <p:extLst>
      <p:ext uri="{BB962C8B-B14F-4D97-AF65-F5344CB8AC3E}">
        <p14:creationId xmlns:p14="http://schemas.microsoft.com/office/powerpoint/2010/main" val="3497483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33CA089-63BD-4F9C-9304-FC6A21AE2339}" type="datetimeFigureOut">
              <a:rPr lang="en-CA" smtClean="0"/>
              <a:t>2022-09-27</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338916A-E27F-49AC-B948-6B77F7661B8E}" type="slidenum">
              <a:rPr lang="en-CA" smtClean="0"/>
              <a:t>‹#›</a:t>
            </a:fld>
            <a:endParaRPr lang="en-CA"/>
          </a:p>
        </p:txBody>
      </p:sp>
    </p:spTree>
    <p:extLst>
      <p:ext uri="{BB962C8B-B14F-4D97-AF65-F5344CB8AC3E}">
        <p14:creationId xmlns:p14="http://schemas.microsoft.com/office/powerpoint/2010/main" val="34591177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Shape 196"/>
          <p:cNvSpPr txBox="1">
            <a:spLocks noGrp="1"/>
          </p:cNvSpPr>
          <p:nvPr>
            <p:ph type="body" idx="1"/>
          </p:nvPr>
        </p:nvSpPr>
        <p:spPr>
          <a:xfrm>
            <a:off x="701040" y="4473892"/>
            <a:ext cx="5608320" cy="3660458"/>
          </a:xfrm>
          <a:prstGeom prst="rect">
            <a:avLst/>
          </a:prstGeom>
          <a:noFill/>
          <a:ln>
            <a:noFill/>
          </a:ln>
        </p:spPr>
        <p:txBody>
          <a:bodyPr spcFirstLastPara="1" wrap="square" lIns="93168" tIns="46584" rIns="93168" bIns="46584" anchor="t" anchorCtr="0">
            <a:noAutofit/>
          </a:bodyPr>
          <a:lstStyle/>
          <a:p>
            <a:pPr marL="0" indent="0"/>
            <a:endParaRPr dirty="0"/>
          </a:p>
        </p:txBody>
      </p:sp>
      <p:sp>
        <p:nvSpPr>
          <p:cNvPr id="197" name="Shape 197"/>
          <p:cNvSpPr txBox="1">
            <a:spLocks noGrp="1"/>
          </p:cNvSpPr>
          <p:nvPr>
            <p:ph type="sldNum" idx="12"/>
          </p:nvPr>
        </p:nvSpPr>
        <p:spPr>
          <a:xfrm>
            <a:off x="3970939" y="8829971"/>
            <a:ext cx="3037840" cy="466434"/>
          </a:xfrm>
          <a:prstGeom prst="rect">
            <a:avLst/>
          </a:prstGeom>
          <a:noFill/>
          <a:ln>
            <a:noFill/>
          </a:ln>
        </p:spPr>
        <p:txBody>
          <a:bodyPr spcFirstLastPara="1" wrap="square" lIns="93168" tIns="46584" rIns="93168" bIns="4658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353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38916A-E27F-49AC-B948-6B77F7661B8E}" type="slidenum">
              <a:rPr lang="en-CA" smtClean="0"/>
              <a:t>4</a:t>
            </a:fld>
            <a:endParaRPr lang="en-CA"/>
          </a:p>
        </p:txBody>
      </p:sp>
    </p:spTree>
    <p:extLst>
      <p:ext uri="{BB962C8B-B14F-4D97-AF65-F5344CB8AC3E}">
        <p14:creationId xmlns:p14="http://schemas.microsoft.com/office/powerpoint/2010/main" val="29058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338916A-E27F-49AC-B948-6B77F7661B8E}" type="slidenum">
              <a:rPr lang="en-CA" smtClean="0"/>
              <a:t>5</a:t>
            </a:fld>
            <a:endParaRPr lang="en-CA" dirty="0"/>
          </a:p>
        </p:txBody>
      </p:sp>
    </p:spTree>
    <p:extLst>
      <p:ext uri="{BB962C8B-B14F-4D97-AF65-F5344CB8AC3E}">
        <p14:creationId xmlns:p14="http://schemas.microsoft.com/office/powerpoint/2010/main" val="246286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338916A-E27F-49AC-B948-6B77F7661B8E}" type="slidenum">
              <a:rPr lang="en-CA" smtClean="0"/>
              <a:t>6</a:t>
            </a:fld>
            <a:endParaRPr lang="en-CA"/>
          </a:p>
        </p:txBody>
      </p:sp>
    </p:spTree>
    <p:extLst>
      <p:ext uri="{BB962C8B-B14F-4D97-AF65-F5344CB8AC3E}">
        <p14:creationId xmlns:p14="http://schemas.microsoft.com/office/powerpoint/2010/main" val="396958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338916A-E27F-49AC-B948-6B77F7661B8E}" type="slidenum">
              <a:rPr lang="en-CA" smtClean="0"/>
              <a:t>8</a:t>
            </a:fld>
            <a:endParaRPr lang="en-CA"/>
          </a:p>
        </p:txBody>
      </p:sp>
    </p:spTree>
    <p:extLst>
      <p:ext uri="{BB962C8B-B14F-4D97-AF65-F5344CB8AC3E}">
        <p14:creationId xmlns:p14="http://schemas.microsoft.com/office/powerpoint/2010/main" val="116483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338916A-E27F-49AC-B948-6B77F7661B8E}" type="slidenum">
              <a:rPr lang="en-CA" smtClean="0"/>
              <a:t>11</a:t>
            </a:fld>
            <a:endParaRPr lang="en-CA"/>
          </a:p>
        </p:txBody>
      </p:sp>
    </p:spTree>
    <p:extLst>
      <p:ext uri="{BB962C8B-B14F-4D97-AF65-F5344CB8AC3E}">
        <p14:creationId xmlns:p14="http://schemas.microsoft.com/office/powerpoint/2010/main" val="2429995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91530" y="2130426"/>
            <a:ext cx="5417204" cy="1470025"/>
          </a:xfrm>
        </p:spPr>
        <p:txBody>
          <a:bodyPr>
            <a:noAutofit/>
          </a:bodyPr>
          <a:lstStyle>
            <a:lvl1pPr algn="l">
              <a:defRPr sz="36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5991531" y="3886200"/>
            <a:ext cx="5417204"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075BF1-261E-40A7-8513-B006754BC0F4}"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8429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3F0548-CFF8-4440-97A7-171FCA0554C2}"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7507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1C9C1-6919-4F4C-840A-DD1D6D0F529A}"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33774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8" name="Shape 18"/>
          <p:cNvSpPr txBox="1">
            <a:spLocks noGrp="1"/>
          </p:cNvSpPr>
          <p:nvPr>
            <p:ph type="body" idx="1"/>
          </p:nvPr>
        </p:nvSpPr>
        <p:spPr>
          <a:xfrm>
            <a:off x="6008629" y="2397952"/>
            <a:ext cx="5331400" cy="1250156"/>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1pPr>
            <a:lvl2pPr marL="914377" marR="0" lvl="1" indent="-228594"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2pPr>
            <a:lvl3pPr marL="1371566" marR="0" lvl="2" indent="-228594"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Verdana"/>
                <a:ea typeface="Verdana"/>
                <a:cs typeface="Verdana"/>
                <a:sym typeface="Verdana"/>
              </a:defRPr>
            </a:lvl3pPr>
            <a:lvl4pPr marL="1828754" marR="0" lvl="3"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4pPr>
            <a:lvl5pPr marL="2285943" marR="0" lvl="4"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6008629" y="4712152"/>
            <a:ext cx="5009360" cy="9144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3"/>
          </p:nvPr>
        </p:nvSpPr>
        <p:spPr>
          <a:xfrm>
            <a:off x="6021341" y="4128571"/>
            <a:ext cx="5318688" cy="358048"/>
          </a:xfrm>
          <a:prstGeom prst="rect">
            <a:avLst/>
          </a:prstGeom>
          <a:noFill/>
          <a:ln>
            <a:noFill/>
          </a:ln>
        </p:spPr>
        <p:txBody>
          <a:bodyPr spcFirstLastPara="1" wrap="square" lIns="91425" tIns="91425" rIns="91425" bIns="91425" anchor="t" anchorCtr="0"/>
          <a:lstStyle>
            <a:lvl1pPr marL="457189" marR="0" lvl="0" indent="-228594" algn="l" rtl="0">
              <a:lnSpc>
                <a:spcPct val="80000"/>
              </a:lnSpc>
              <a:spcBef>
                <a:spcPts val="0"/>
              </a:spcBef>
              <a:spcAft>
                <a:spcPts val="0"/>
              </a:spcAft>
              <a:buClr>
                <a:schemeClr val="accent5"/>
              </a:buClr>
              <a:buSzPts val="2200"/>
              <a:buFont typeface="Arial"/>
              <a:buNone/>
              <a:defRPr sz="2200" b="1" i="0" u="none" strike="noStrike" cap="none">
                <a:solidFill>
                  <a:schemeClr val="accent5"/>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grpSp>
        <p:nvGrpSpPr>
          <p:cNvPr id="8" name="Group 7"/>
          <p:cNvGrpSpPr/>
          <p:nvPr userDrawn="1"/>
        </p:nvGrpSpPr>
        <p:grpSpPr>
          <a:xfrm>
            <a:off x="9654540" y="127871"/>
            <a:ext cx="2004041" cy="919798"/>
            <a:chOff x="9654540" y="127871"/>
            <a:chExt cx="2004041" cy="919798"/>
          </a:xfrm>
        </p:grpSpPr>
        <p:sp>
          <p:nvSpPr>
            <p:cNvPr id="9" name="Rectangle 8"/>
            <p:cNvSpPr/>
            <p:nvPr userDrawn="1"/>
          </p:nvSpPr>
          <p:spPr>
            <a:xfrm>
              <a:off x="9654540" y="127871"/>
              <a:ext cx="2004041" cy="70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mage result for service canada logo 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3257" y="131887"/>
              <a:ext cx="1635324" cy="9157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userDrawn="1"/>
        </p:nvGrpSpPr>
        <p:grpSpPr>
          <a:xfrm>
            <a:off x="587850" y="353102"/>
            <a:ext cx="4810991" cy="488804"/>
            <a:chOff x="587850" y="353102"/>
            <a:chExt cx="4810991" cy="488804"/>
          </a:xfrm>
        </p:grpSpPr>
        <p:sp>
          <p:nvSpPr>
            <p:cNvPr id="12" name="Rectangle 11"/>
            <p:cNvSpPr/>
            <p:nvPr userDrawn="1"/>
          </p:nvSpPr>
          <p:spPr>
            <a:xfrm>
              <a:off x="587850" y="353102"/>
              <a:ext cx="4810991" cy="467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Image result for esdc logo &quot;png&quot; employment and social"/>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7850" y="467647"/>
              <a:ext cx="4102391" cy="3742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620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1" y="1705670"/>
            <a:ext cx="10418233" cy="1592403"/>
          </a:xfrm>
        </p:spPr>
        <p:txBody>
          <a:bodyPr anchor="b"/>
          <a:lstStyle>
            <a:lvl1pPr>
              <a:lnSpc>
                <a:spcPct val="95000"/>
              </a:lnSpc>
              <a:defRPr sz="2888"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noProof="0"/>
              <a:t>Click to edit Master title style</a:t>
            </a:r>
            <a:endParaRPr lang="en-CA" noProof="0"/>
          </a:p>
        </p:txBody>
      </p:sp>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8572205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389717" y="4800600"/>
            <a:ext cx="73152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7A82AA"/>
              </a:buClr>
              <a:buSzPts val="2000"/>
              <a:buFont typeface="Arial"/>
              <a:buNone/>
              <a:defRPr sz="2000" b="1" i="0" u="none" strike="noStrike" cap="none">
                <a:solidFill>
                  <a:srgbClr val="7A82AA"/>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Shape 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7A82AA"/>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7A82AA"/>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7A82AA"/>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2389717" y="5367337"/>
            <a:ext cx="7315200" cy="8049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280"/>
              </a:spcBef>
              <a:spcAft>
                <a:spcPts val="0"/>
              </a:spcAft>
              <a:buClr>
                <a:srgbClr val="7A82AA"/>
              </a:buClr>
              <a:buSzPts val="1400"/>
              <a:buFont typeface="Arial"/>
              <a:buNone/>
              <a:defRPr sz="1400" b="0" i="0" u="none" strike="noStrike" cap="none">
                <a:solidFill>
                  <a:schemeClr val="dk1"/>
                </a:solidFill>
                <a:latin typeface="Arial"/>
                <a:ea typeface="Arial"/>
                <a:cs typeface="Arial"/>
                <a:sym typeface="Arial"/>
              </a:defRPr>
            </a:lvl1pPr>
            <a:lvl2pPr marL="914377" marR="0" lvl="1" indent="-228594" algn="l" rtl="0">
              <a:lnSpc>
                <a:spcPct val="100000"/>
              </a:lnSpc>
              <a:spcBef>
                <a:spcPts val="240"/>
              </a:spcBef>
              <a:spcAft>
                <a:spcPts val="0"/>
              </a:spcAft>
              <a:buClr>
                <a:srgbClr val="7A82AA"/>
              </a:buClr>
              <a:buSzPts val="1200"/>
              <a:buFont typeface="Arial"/>
              <a:buNone/>
              <a:defRPr sz="1200" b="0" i="0" u="none" strike="noStrike" cap="none">
                <a:solidFill>
                  <a:schemeClr val="dk1"/>
                </a:solidFill>
                <a:latin typeface="Arial"/>
                <a:ea typeface="Arial"/>
                <a:cs typeface="Arial"/>
                <a:sym typeface="Arial"/>
              </a:defRPr>
            </a:lvl2pPr>
            <a:lvl3pPr marL="1371566" marR="0" lvl="2" indent="-228594" algn="l" rtl="0">
              <a:lnSpc>
                <a:spcPct val="100000"/>
              </a:lnSpc>
              <a:spcBef>
                <a:spcPts val="200"/>
              </a:spcBef>
              <a:spcAft>
                <a:spcPts val="0"/>
              </a:spcAft>
              <a:buClr>
                <a:srgbClr val="7A82AA"/>
              </a:buClr>
              <a:buSzPts val="1000"/>
              <a:buFont typeface="Arial"/>
              <a:buNone/>
              <a:defRPr sz="1000" b="0" i="0" u="none" strike="noStrike" cap="none">
                <a:solidFill>
                  <a:schemeClr val="dk1"/>
                </a:solidFill>
                <a:latin typeface="Arial"/>
                <a:ea typeface="Arial"/>
                <a:cs typeface="Arial"/>
                <a:sym typeface="Arial"/>
              </a:defRPr>
            </a:lvl3pPr>
            <a:lvl4pPr marL="1828754" marR="0" lvl="3"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4pPr>
            <a:lvl5pPr marL="2285943" marR="0" lvl="4"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5pPr>
            <a:lvl6pPr marL="2743131" marR="0" lvl="5"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320" marR="0" lvl="6"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509" marR="0" lvl="7"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697" marR="0" lvl="8"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312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097237"/>
            <a:ext cx="10972800" cy="496124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FD9F0-DC05-4BBB-9D4C-23D6FA87A3AF}"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01900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6B571-62F7-4FF8-B81B-E83861DD932E}"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8755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1B0F76-8740-4E1A-9DB5-98C8D8818E6C}" type="datetime1">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3508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BEA8E7-478B-4C0B-824C-F4F3E6861FC4}" type="datetime1">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07073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9C44BD-6777-478C-AF2E-C68B8322F588}" type="datetime1">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84852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D5516-B8F3-44A6-B604-8C714A1C4957}" type="datetime1">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4529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640BD-162D-45BE-B47D-3AA9D5CD8D68}" type="datetime1">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3936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136FB-BF63-4183-B0AE-6A82AAB3EC40}" type="datetime1">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0084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2049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16288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1BE23-21F5-4859-B637-13696262336C}" type="datetime1">
              <a:rPr lang="en-US" smtClean="0"/>
              <a:t>9/27/2022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34923258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818" r:id="rId12"/>
    <p:sldLayoutId id="2147483819" r:id="rId13"/>
  </p:sldLayoutIdLst>
  <p:hf hdr="0" ftr="0" dt="0"/>
  <p:txStyles>
    <p:titleStyle>
      <a:lvl1pPr algn="l" defTabSz="457200" rtl="0" eaLnBrk="1" latinLnBrk="0" hangingPunct="1">
        <a:spcBef>
          <a:spcPct val="0"/>
        </a:spcBef>
        <a:buNone/>
        <a:defRPr sz="1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42900" indent="-342900" algn="l" defTabSz="457200" rtl="0" eaLnBrk="1" latinLnBrk="0" hangingPunct="1">
        <a:spcBef>
          <a:spcPts val="600"/>
        </a:spcBef>
        <a:buFont typeface="Arial"/>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 name="Shape 11"/>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 name="Shape 12"/>
          <p:cNvSpPr txBox="1"/>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a:t>
            </a:fld>
            <a:endParaRPr sz="1200" b="0" i="0" u="none" strike="noStrike" cap="none">
              <a:solidFill>
                <a:srgbClr val="888888"/>
              </a:solidFill>
              <a:latin typeface="Calibri"/>
              <a:ea typeface="Calibri"/>
              <a:cs typeface="Calibri"/>
              <a:sym typeface="Calibri"/>
            </a:endParaRPr>
          </a:p>
        </p:txBody>
      </p:sp>
      <p:sp>
        <p:nvSpPr>
          <p:cNvPr id="13" name="Shape 13"/>
          <p:cNvSpPr txBox="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sp>
        <p:nvSpPr>
          <p:cNvPr id="14" name="Shape 14"/>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346292"/>
      </p:ext>
    </p:extLst>
  </p:cSld>
  <p:clrMap bg1="lt1" tx1="dk1" bg2="dk2" tx2="lt2" accent1="accent1" accent2="accent2" accent3="accent3" accent4="accent4" accent5="accent5" accent6="accent6" hlink="hlink" folHlink="folHlink"/>
  <p:sldLayoutIdLst>
    <p:sldLayoutId id="214748367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014gc.sharepoint.com/sites/DGPSI-DOS-AO-BISB-SDD-BA/SitePages/fr/Home.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702010institute.com/702010-mode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9.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211350" y="3950897"/>
            <a:ext cx="5555079" cy="2268748"/>
          </a:xfrm>
          <a:prstGeom prst="rect">
            <a:avLst/>
          </a:prstGeom>
          <a:noFill/>
          <a:ln>
            <a:noFill/>
          </a:ln>
        </p:spPr>
        <p:txBody>
          <a:bodyPr spcFirstLastPara="1" wrap="square" lIns="91425" tIns="45700" rIns="91425" bIns="45700" anchor="t" anchorCtr="0">
            <a:noAutofit/>
          </a:bodyPr>
          <a:lstStyle/>
          <a:p>
            <a:pPr marL="0" indent="0">
              <a:spcBef>
                <a:spcPts val="0"/>
              </a:spcBef>
            </a:pPr>
            <a:r>
              <a:rPr lang="fr-CA" sz="3200" dirty="0">
                <a:latin typeface="Arial" panose="020B0604020202020204" pitchFamily="34" charset="0"/>
                <a:ea typeface="Arial"/>
                <a:cs typeface="Arial" panose="020B0604020202020204" pitchFamily="34" charset="0"/>
                <a:sym typeface="Arial"/>
              </a:rPr>
              <a:t>Le </a:t>
            </a:r>
            <a:r>
              <a:rPr lang="en-CA" b="0" dirty="0"/>
              <a:t>« </a:t>
            </a:r>
            <a:r>
              <a:rPr lang="fr-CA" sz="3200" dirty="0">
                <a:latin typeface="Arial" panose="020B0604020202020204" pitchFamily="34" charset="0"/>
                <a:ea typeface="Arial"/>
                <a:cs typeface="Arial" panose="020B0604020202020204" pitchFamily="34" charset="0"/>
                <a:sym typeface="Arial"/>
              </a:rPr>
              <a:t>hub </a:t>
            </a:r>
            <a:r>
              <a:rPr lang="en-CA" b="0" dirty="0"/>
              <a:t>»</a:t>
            </a:r>
            <a:r>
              <a:rPr lang="fr-CA" sz="3200" dirty="0">
                <a:latin typeface="Arial" panose="020B0604020202020204" pitchFamily="34" charset="0"/>
                <a:ea typeface="Arial"/>
                <a:cs typeface="Arial" panose="020B0604020202020204" pitchFamily="34" charset="0"/>
                <a:sym typeface="Arial"/>
              </a:rPr>
              <a:t> d’apprentissage</a:t>
            </a:r>
          </a:p>
          <a:p>
            <a:pPr marL="0" indent="0">
              <a:spcBef>
                <a:spcPts val="0"/>
              </a:spcBef>
            </a:pPr>
            <a:r>
              <a:rPr lang="fr-CA" sz="2000" b="0" i="1" dirty="0">
                <a:latin typeface="Arial" panose="020B0604020202020204" pitchFamily="34" charset="0"/>
                <a:ea typeface="Arial"/>
                <a:cs typeface="Arial" panose="020B0604020202020204" pitchFamily="34" charset="0"/>
                <a:sym typeface="Arial"/>
              </a:rPr>
              <a:t>Un cadre de développement professionnel basé sur les compétences</a:t>
            </a:r>
          </a:p>
          <a:p>
            <a:pPr marL="0" indent="0">
              <a:spcBef>
                <a:spcPts val="0"/>
              </a:spcBef>
            </a:pPr>
            <a:endParaRPr lang="fr-CA" sz="1100" b="0" i="1" dirty="0">
              <a:latin typeface="Arial" panose="020B0604020202020204" pitchFamily="34" charset="0"/>
              <a:ea typeface="Arial"/>
              <a:cs typeface="Arial" panose="020B0604020202020204" pitchFamily="34" charset="0"/>
              <a:sym typeface="Arial"/>
            </a:endParaRPr>
          </a:p>
          <a:p>
            <a:pPr marL="0" indent="0">
              <a:spcBef>
                <a:spcPts val="0"/>
              </a:spcBef>
            </a:pPr>
            <a:r>
              <a:rPr lang="fr-CA" sz="2000" b="0" dirty="0">
                <a:latin typeface="Arial" panose="020B0604020202020204" pitchFamily="34" charset="0"/>
                <a:ea typeface="Arial"/>
                <a:cs typeface="Arial" panose="020B0604020202020204" pitchFamily="34" charset="0"/>
                <a:sym typeface="Arial"/>
              </a:rPr>
              <a:t>ÉBAUCHE</a:t>
            </a:r>
          </a:p>
          <a:p>
            <a:pPr marL="0" indent="0">
              <a:spcBef>
                <a:spcPts val="0"/>
              </a:spcBef>
            </a:pPr>
            <a:endParaRPr lang="fr-CA" sz="2000" b="0" dirty="0">
              <a:latin typeface="Arial" panose="020B0604020202020204" pitchFamily="34" charset="0"/>
              <a:ea typeface="Arial"/>
              <a:cs typeface="Arial" panose="020B0604020202020204" pitchFamily="34" charset="0"/>
              <a:sym typeface="Arial"/>
            </a:endParaRPr>
          </a:p>
          <a:p>
            <a:pPr marL="0" indent="0">
              <a:spcBef>
                <a:spcPts val="0"/>
              </a:spcBef>
            </a:pPr>
            <a:r>
              <a:rPr lang="fr-CA" sz="1800" b="0" dirty="0">
                <a:latin typeface="Arial" panose="020B0604020202020204" pitchFamily="34" charset="0"/>
                <a:ea typeface="Arial"/>
                <a:cs typeface="Arial" panose="020B0604020202020204" pitchFamily="34" charset="0"/>
                <a:sym typeface="Arial"/>
              </a:rPr>
              <a:t>Recherche et analytique </a:t>
            </a:r>
          </a:p>
          <a:p>
            <a:pPr marL="0" indent="0">
              <a:spcBef>
                <a:spcPts val="0"/>
              </a:spcBef>
            </a:pPr>
            <a:r>
              <a:rPr lang="fr-CA" sz="1800" b="0" dirty="0">
                <a:latin typeface="Arial" panose="020B0604020202020204" pitchFamily="34" charset="0"/>
                <a:ea typeface="Arial"/>
                <a:cs typeface="Arial" panose="020B0604020202020204" pitchFamily="34" charset="0"/>
                <a:sym typeface="Arial"/>
              </a:rPr>
              <a:t>Septembre 2022</a:t>
            </a:r>
          </a:p>
        </p:txBody>
      </p:sp>
    </p:spTree>
    <p:extLst>
      <p:ext uri="{BB962C8B-B14F-4D97-AF65-F5344CB8AC3E}">
        <p14:creationId xmlns:p14="http://schemas.microsoft.com/office/powerpoint/2010/main" val="40716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10</a:t>
            </a:fld>
            <a:endParaRPr lang="en-US"/>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4" y="154410"/>
            <a:ext cx="8229600"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fr-CA" dirty="0">
                <a:solidFill>
                  <a:schemeClr val="bg1"/>
                </a:solidFill>
              </a:rPr>
              <a:t>Étapes du projet/calendrier</a:t>
            </a:r>
            <a:endParaRPr lang="en-CA" dirty="0">
              <a:solidFill>
                <a:schemeClr val="bg1"/>
              </a:solidFill>
            </a:endParaRPr>
          </a:p>
        </p:txBody>
      </p:sp>
      <p:sp>
        <p:nvSpPr>
          <p:cNvPr id="45" name="TextBox 44"/>
          <p:cNvSpPr txBox="1"/>
          <p:nvPr/>
        </p:nvSpPr>
        <p:spPr>
          <a:xfrm>
            <a:off x="365984" y="1184447"/>
            <a:ext cx="11514980" cy="646331"/>
          </a:xfrm>
          <a:prstGeom prst="rect">
            <a:avLst/>
          </a:prstGeom>
          <a:noFill/>
        </p:spPr>
        <p:txBody>
          <a:bodyPr wrap="square" rtlCol="0">
            <a:spAutoFit/>
          </a:bodyPr>
          <a:lstStyle/>
          <a:p>
            <a:r>
              <a:rPr lang="fr-FR" dirty="0"/>
              <a:t>En utilisant une approche inspirée du </a:t>
            </a:r>
            <a:r>
              <a:rPr lang="fr-CA" dirty="0"/>
              <a:t>« design-</a:t>
            </a:r>
            <a:r>
              <a:rPr lang="fr-CA" dirty="0" err="1"/>
              <a:t>thinking</a:t>
            </a:r>
            <a:r>
              <a:rPr lang="fr-CA" dirty="0"/>
              <a:t> »</a:t>
            </a:r>
            <a:r>
              <a:rPr lang="fr-FR" dirty="0"/>
              <a:t>, </a:t>
            </a:r>
            <a:r>
              <a:rPr lang="fr-FR" b="1" dirty="0"/>
              <a:t>la construction du cadre comprend les étapes principales suivantes : </a:t>
            </a:r>
            <a:endParaRPr lang="en-CA" b="1" dirty="0"/>
          </a:p>
        </p:txBody>
      </p:sp>
      <p:grpSp>
        <p:nvGrpSpPr>
          <p:cNvPr id="6" name="Group 5"/>
          <p:cNvGrpSpPr/>
          <p:nvPr/>
        </p:nvGrpSpPr>
        <p:grpSpPr>
          <a:xfrm>
            <a:off x="695864" y="3665907"/>
            <a:ext cx="10800272" cy="604178"/>
            <a:chOff x="695864" y="5435138"/>
            <a:chExt cx="10800272" cy="604178"/>
          </a:xfrm>
        </p:grpSpPr>
        <p:sp>
          <p:nvSpPr>
            <p:cNvPr id="2" name="Right Arrow 1"/>
            <p:cNvSpPr/>
            <p:nvPr/>
          </p:nvSpPr>
          <p:spPr>
            <a:xfrm>
              <a:off x="695864" y="5435138"/>
              <a:ext cx="10800272" cy="604178"/>
            </a:xfrm>
            <a:prstGeom prst="rightArrow">
              <a:avLst/>
            </a:prstGeom>
            <a:solidFill>
              <a:srgbClr val="F189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2C181334-E59B-BC46-905D-77D39C10A2F2}"/>
                </a:ext>
              </a:extLst>
            </p:cNvPr>
            <p:cNvSpPr/>
            <p:nvPr/>
          </p:nvSpPr>
          <p:spPr>
            <a:xfrm>
              <a:off x="1212326" y="5589924"/>
              <a:ext cx="143020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rPr>
                <a:t>m</a:t>
              </a:r>
              <a:r>
                <a:rPr kumimoji="0" lang="en-US" sz="1400" b="1" i="0" u="none" strike="noStrike" kern="1200" cap="none" spc="0" normalizeH="0" baseline="0" noProof="0" dirty="0" err="1">
                  <a:ln>
                    <a:noFill/>
                  </a:ln>
                  <a:solidFill>
                    <a:schemeClr val="bg1"/>
                  </a:solidFill>
                  <a:effectLst/>
                  <a:uLnTx/>
                  <a:uFillTx/>
                  <a:latin typeface="+mj-lt"/>
                  <a:ea typeface="+mn-ea"/>
                  <a:cs typeface="+mn-cs"/>
                </a:rPr>
                <a:t>ars-mai</a:t>
              </a:r>
              <a:r>
                <a:rPr kumimoji="0" lang="en-US" sz="1400" b="1" i="0" u="none" strike="noStrike" kern="1200" cap="none" spc="0" normalizeH="0" baseline="0" noProof="0" dirty="0">
                  <a:ln>
                    <a:noFill/>
                  </a:ln>
                  <a:solidFill>
                    <a:schemeClr val="bg1"/>
                  </a:solidFill>
                  <a:effectLst/>
                  <a:uLnTx/>
                  <a:uFillTx/>
                  <a:latin typeface="+mj-lt"/>
                  <a:ea typeface="+mn-ea"/>
                  <a:cs typeface="+mn-cs"/>
                </a:rPr>
                <a:t> 2022</a:t>
              </a:r>
              <a:endParaRPr kumimoji="0" lang="en-US" sz="1200" b="1" i="0" u="none" strike="noStrike" kern="1200" cap="none" spc="0" normalizeH="0" baseline="0" noProof="0" dirty="0">
                <a:ln>
                  <a:noFill/>
                </a:ln>
                <a:solidFill>
                  <a:schemeClr val="bg1"/>
                </a:solidFill>
                <a:effectLst/>
                <a:uLnTx/>
                <a:uFillTx/>
                <a:latin typeface="+mj-lt"/>
                <a:ea typeface="+mn-ea"/>
                <a:cs typeface="+mn-cs"/>
              </a:endParaRPr>
            </a:p>
          </p:txBody>
        </p:sp>
        <p:sp>
          <p:nvSpPr>
            <p:cNvPr id="17" name="Rectangle 16">
              <a:extLst>
                <a:ext uri="{FF2B5EF4-FFF2-40B4-BE49-F238E27FC236}">
                  <a16:creationId xmlns:a16="http://schemas.microsoft.com/office/drawing/2014/main" id="{2C181334-E59B-BC46-905D-77D39C10A2F2}"/>
                </a:ext>
              </a:extLst>
            </p:cNvPr>
            <p:cNvSpPr/>
            <p:nvPr/>
          </p:nvSpPr>
          <p:spPr>
            <a:xfrm>
              <a:off x="3822541" y="5589923"/>
              <a:ext cx="131799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rPr>
                <a:t>m</a:t>
              </a:r>
              <a:r>
                <a:rPr kumimoji="0" lang="en-US" sz="1400" b="1" i="0" u="none" strike="noStrike" kern="1200" cap="none" spc="0" normalizeH="0" baseline="0" noProof="0" dirty="0" err="1">
                  <a:ln>
                    <a:noFill/>
                  </a:ln>
                  <a:solidFill>
                    <a:schemeClr val="bg1"/>
                  </a:solidFill>
                  <a:effectLst/>
                  <a:uLnTx/>
                  <a:uFillTx/>
                  <a:latin typeface="+mj-lt"/>
                  <a:ea typeface="+mn-ea"/>
                  <a:cs typeface="+mn-cs"/>
                </a:rPr>
                <a:t>ai</a:t>
              </a:r>
              <a:r>
                <a:rPr kumimoji="0" lang="en-US" sz="1400" b="1" i="0" u="none" strike="noStrike" kern="1200" cap="none" spc="0" normalizeH="0" baseline="0" noProof="0" dirty="0">
                  <a:ln>
                    <a:noFill/>
                  </a:ln>
                  <a:solidFill>
                    <a:schemeClr val="bg1"/>
                  </a:solidFill>
                  <a:effectLst/>
                  <a:uLnTx/>
                  <a:uFillTx/>
                  <a:latin typeface="+mj-lt"/>
                  <a:ea typeface="+mn-ea"/>
                  <a:cs typeface="+mn-cs"/>
                </a:rPr>
                <a:t>-</a:t>
              </a:r>
              <a:r>
                <a:rPr lang="en-US" sz="1400" b="1" dirty="0">
                  <a:solidFill>
                    <a:schemeClr val="bg1"/>
                  </a:solidFill>
                  <a:latin typeface="+mj-lt"/>
                </a:rPr>
                <a:t>j</a:t>
              </a:r>
              <a:r>
                <a:rPr kumimoji="0" lang="en-US" sz="1400" b="1" i="0" u="none" strike="noStrike" kern="1200" cap="none" spc="0" normalizeH="0" baseline="0" noProof="0" dirty="0" err="1">
                  <a:ln>
                    <a:noFill/>
                  </a:ln>
                  <a:solidFill>
                    <a:schemeClr val="bg1"/>
                  </a:solidFill>
                  <a:effectLst/>
                  <a:uLnTx/>
                  <a:uFillTx/>
                  <a:latin typeface="+mj-lt"/>
                  <a:ea typeface="+mn-ea"/>
                  <a:cs typeface="+mn-cs"/>
                </a:rPr>
                <a:t>uin</a:t>
              </a:r>
              <a:r>
                <a:rPr kumimoji="0" lang="en-US" sz="1400" b="1" i="0" u="none" strike="noStrike" kern="1200" cap="none" spc="0" normalizeH="0" baseline="0" noProof="0" dirty="0">
                  <a:ln>
                    <a:noFill/>
                  </a:ln>
                  <a:solidFill>
                    <a:schemeClr val="bg1"/>
                  </a:solidFill>
                  <a:effectLst/>
                  <a:uLnTx/>
                  <a:uFillTx/>
                  <a:latin typeface="+mj-lt"/>
                  <a:ea typeface="+mn-ea"/>
                  <a:cs typeface="+mn-cs"/>
                </a:rPr>
                <a:t> 2022</a:t>
              </a:r>
              <a:endParaRPr kumimoji="0" lang="en-US" sz="1200" b="1" i="0" u="none" strike="noStrike" kern="1200" cap="none" spc="0" normalizeH="0" baseline="0" noProof="0" dirty="0">
                <a:ln>
                  <a:noFill/>
                </a:ln>
                <a:solidFill>
                  <a:schemeClr val="bg1"/>
                </a:solidFill>
                <a:effectLst/>
                <a:uLnTx/>
                <a:uFillTx/>
                <a:latin typeface="+mj-lt"/>
                <a:ea typeface="+mn-ea"/>
                <a:cs typeface="+mn-cs"/>
              </a:endParaRPr>
            </a:p>
          </p:txBody>
        </p:sp>
        <p:sp>
          <p:nvSpPr>
            <p:cNvPr id="18" name="Rectangle 17">
              <a:extLst>
                <a:ext uri="{FF2B5EF4-FFF2-40B4-BE49-F238E27FC236}">
                  <a16:creationId xmlns:a16="http://schemas.microsoft.com/office/drawing/2014/main" id="{2C181334-E59B-BC46-905D-77D39C10A2F2}"/>
                </a:ext>
              </a:extLst>
            </p:cNvPr>
            <p:cNvSpPr/>
            <p:nvPr/>
          </p:nvSpPr>
          <p:spPr>
            <a:xfrm>
              <a:off x="6603100" y="5592323"/>
              <a:ext cx="138531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rPr>
                <a:t>j</a:t>
              </a:r>
              <a:r>
                <a:rPr kumimoji="0" lang="en-US" sz="1400" b="1" i="0" u="none" strike="noStrike" kern="1200" cap="none" spc="0" normalizeH="0" baseline="0" noProof="0" dirty="0" err="1">
                  <a:ln>
                    <a:noFill/>
                  </a:ln>
                  <a:solidFill>
                    <a:schemeClr val="bg1"/>
                  </a:solidFill>
                  <a:effectLst/>
                  <a:uLnTx/>
                  <a:uFillTx/>
                  <a:latin typeface="+mj-lt"/>
                  <a:ea typeface="+mn-ea"/>
                  <a:cs typeface="+mn-cs"/>
                </a:rPr>
                <a:t>uin-août</a:t>
              </a:r>
              <a:r>
                <a:rPr kumimoji="0" lang="en-US" sz="1400" b="1" i="0" u="none" strike="noStrike" kern="1200" cap="none" spc="0" normalizeH="0" baseline="0" noProof="0" dirty="0">
                  <a:ln>
                    <a:noFill/>
                  </a:ln>
                  <a:solidFill>
                    <a:schemeClr val="bg1"/>
                  </a:solidFill>
                  <a:effectLst/>
                  <a:uLnTx/>
                  <a:uFillTx/>
                  <a:latin typeface="+mj-lt"/>
                  <a:ea typeface="+mn-ea"/>
                  <a:cs typeface="+mn-cs"/>
                </a:rPr>
                <a:t> 2022</a:t>
              </a:r>
              <a:endParaRPr kumimoji="0" lang="en-US" sz="1200" b="1" i="0" u="none" strike="noStrike" kern="1200" cap="none" spc="0" normalizeH="0" baseline="0" noProof="0" dirty="0">
                <a:ln>
                  <a:noFill/>
                </a:ln>
                <a:solidFill>
                  <a:schemeClr val="bg1"/>
                </a:solidFill>
                <a:effectLst/>
                <a:uLnTx/>
                <a:uFillTx/>
                <a:latin typeface="+mj-lt"/>
                <a:ea typeface="+mn-ea"/>
                <a:cs typeface="+mn-cs"/>
              </a:endParaRPr>
            </a:p>
          </p:txBody>
        </p:sp>
        <p:sp>
          <p:nvSpPr>
            <p:cNvPr id="19" name="Rectangle 18">
              <a:extLst>
                <a:ext uri="{FF2B5EF4-FFF2-40B4-BE49-F238E27FC236}">
                  <a16:creationId xmlns:a16="http://schemas.microsoft.com/office/drawing/2014/main" id="{2C181334-E59B-BC46-905D-77D39C10A2F2}"/>
                </a:ext>
              </a:extLst>
            </p:cNvPr>
            <p:cNvSpPr/>
            <p:nvPr/>
          </p:nvSpPr>
          <p:spPr>
            <a:xfrm>
              <a:off x="9244391" y="5589922"/>
              <a:ext cx="176362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rPr>
                <a:t>s</a:t>
              </a:r>
              <a:r>
                <a:rPr kumimoji="0" lang="en-US" sz="1400" b="1" i="0" u="none" strike="noStrike" kern="1200" cap="none" spc="0" normalizeH="0" baseline="0" noProof="0" dirty="0" err="1">
                  <a:ln>
                    <a:noFill/>
                  </a:ln>
                  <a:solidFill>
                    <a:schemeClr val="bg1"/>
                  </a:solidFill>
                  <a:effectLst/>
                  <a:uLnTx/>
                  <a:uFillTx/>
                  <a:latin typeface="+mj-lt"/>
                </a:rPr>
                <a:t>ept</a:t>
              </a:r>
              <a:r>
                <a:rPr kumimoji="0" lang="en-US" sz="1400" b="1" i="0" u="none" strike="noStrike" kern="1200" cap="none" spc="0" normalizeH="0" baseline="0" noProof="0" dirty="0">
                  <a:ln>
                    <a:noFill/>
                  </a:ln>
                  <a:solidFill>
                    <a:schemeClr val="bg1"/>
                  </a:solidFill>
                  <a:effectLst/>
                  <a:uLnTx/>
                  <a:uFillTx/>
                  <a:latin typeface="+mj-lt"/>
                </a:rPr>
                <a:t> 2022</a:t>
              </a:r>
              <a:r>
                <a:rPr lang="en-US" sz="1400" b="1" dirty="0">
                  <a:solidFill>
                    <a:schemeClr val="bg1"/>
                  </a:solidFill>
                  <a:latin typeface="+mj-lt"/>
                </a:rPr>
                <a:t>-</a:t>
              </a:r>
              <a:r>
                <a:rPr lang="en-US" sz="1400" b="1" dirty="0" err="1">
                  <a:solidFill>
                    <a:schemeClr val="bg1"/>
                  </a:solidFill>
                  <a:latin typeface="+mj-lt"/>
                </a:rPr>
                <a:t>jan</a:t>
              </a:r>
              <a:r>
                <a:rPr lang="en-US" sz="1400" b="1" dirty="0">
                  <a:solidFill>
                    <a:schemeClr val="bg1"/>
                  </a:solidFill>
                  <a:latin typeface="+mj-lt"/>
                </a:rPr>
                <a:t> </a:t>
              </a:r>
              <a:r>
                <a:rPr kumimoji="0" lang="en-US" sz="1400" b="1" i="0" u="none" strike="noStrike" kern="1200" cap="none" spc="0" normalizeH="0" baseline="0" noProof="0" dirty="0">
                  <a:ln>
                    <a:noFill/>
                  </a:ln>
                  <a:solidFill>
                    <a:schemeClr val="bg1"/>
                  </a:solidFill>
                  <a:effectLst/>
                  <a:uLnTx/>
                  <a:uFillTx/>
                  <a:latin typeface="+mj-lt"/>
                </a:rPr>
                <a:t>2023</a:t>
              </a:r>
              <a:endParaRPr kumimoji="0" lang="en-US" sz="1200" b="1" i="0" u="none" strike="noStrike" kern="1200" cap="none" spc="0" normalizeH="0" baseline="0" noProof="0" dirty="0">
                <a:ln>
                  <a:noFill/>
                </a:ln>
                <a:solidFill>
                  <a:schemeClr val="bg1"/>
                </a:solidFill>
                <a:effectLst/>
                <a:uLnTx/>
                <a:uFillTx/>
                <a:latin typeface="+mj-lt"/>
                <a:ea typeface="+mn-ea"/>
                <a:cs typeface="+mn-cs"/>
              </a:endParaRPr>
            </a:p>
          </p:txBody>
        </p:sp>
      </p:grpSp>
      <p:sp>
        <p:nvSpPr>
          <p:cNvPr id="20" name="TextBox 19"/>
          <p:cNvSpPr txBox="1"/>
          <p:nvPr/>
        </p:nvSpPr>
        <p:spPr>
          <a:xfrm>
            <a:off x="10818779" y="1760108"/>
            <a:ext cx="1258972" cy="476416"/>
          </a:xfrm>
          <a:prstGeom prst="rect">
            <a:avLst/>
          </a:prstGeom>
          <a:solidFill>
            <a:schemeClr val="bg1"/>
          </a:solidFill>
          <a:ln>
            <a:solidFill>
              <a:schemeClr val="tx2"/>
            </a:solidFill>
          </a:ln>
        </p:spPr>
        <p:txBody>
          <a:bodyPr wrap="square" rtlCol="0">
            <a:noAutofit/>
          </a:bodyPr>
          <a:lstStyle/>
          <a:p>
            <a:pPr marL="171450" indent="-171450">
              <a:buFont typeface="Wingdings" panose="05000000000000000000" pitchFamily="2" charset="2"/>
              <a:buChar char="ü"/>
            </a:pPr>
            <a:r>
              <a:rPr lang="fr-CA" sz="1200" dirty="0"/>
              <a:t>Complété</a:t>
            </a:r>
          </a:p>
          <a:p>
            <a:pPr marL="171450" indent="-171450">
              <a:buFont typeface="Arial" panose="020B0604020202020204" pitchFamily="34" charset="0"/>
              <a:buChar char="•"/>
            </a:pPr>
            <a:r>
              <a:rPr lang="fr-CA" sz="1200" dirty="0"/>
              <a:t>En cours</a:t>
            </a:r>
          </a:p>
        </p:txBody>
      </p:sp>
      <p:grpSp>
        <p:nvGrpSpPr>
          <p:cNvPr id="5" name="Group 4"/>
          <p:cNvGrpSpPr/>
          <p:nvPr/>
        </p:nvGrpSpPr>
        <p:grpSpPr>
          <a:xfrm>
            <a:off x="382301" y="1679353"/>
            <a:ext cx="11369097" cy="2091876"/>
            <a:chOff x="585013" y="2115480"/>
            <a:chExt cx="11369097" cy="2201858"/>
          </a:xfrm>
        </p:grpSpPr>
        <p:sp>
          <p:nvSpPr>
            <p:cNvPr id="49" name="TextBox 48"/>
            <p:cNvSpPr txBox="1"/>
            <p:nvPr/>
          </p:nvSpPr>
          <p:spPr>
            <a:xfrm>
              <a:off x="585013" y="2739959"/>
              <a:ext cx="2761271" cy="1562709"/>
            </a:xfrm>
            <a:prstGeom prst="rect">
              <a:avLst/>
            </a:prstGeom>
            <a:noFill/>
          </p:spPr>
          <p:txBody>
            <a:bodyPr wrap="square" lIns="91440" tIns="45720" rIns="91440" bIns="45720" rtlCol="0" anchor="t">
              <a:noAutofit/>
            </a:bodyPr>
            <a:lstStyle/>
            <a:p>
              <a:pPr marL="285750" indent="-285750">
                <a:buFont typeface="Wingdings" panose="05000000000000000000" pitchFamily="2" charset="2"/>
                <a:buChar char="ü"/>
              </a:pPr>
              <a:r>
                <a:rPr lang="fr-FR" sz="1300" dirty="0"/>
                <a:t>Consultations pour comprendre les outils existants et les besoins des employés</a:t>
              </a:r>
            </a:p>
            <a:p>
              <a:pPr marL="285750" indent="-285750">
                <a:buFont typeface="Wingdings" panose="05000000000000000000" pitchFamily="2" charset="2"/>
                <a:buChar char="ü"/>
              </a:pPr>
              <a:r>
                <a:rPr lang="fr-FR" sz="1300" dirty="0"/>
                <a:t>Explorer les points communs entre les compétences des classifications AS, PM et EC</a:t>
              </a:r>
              <a:endParaRPr lang="en-CA" sz="1300" dirty="0"/>
            </a:p>
          </p:txBody>
        </p:sp>
        <p:grpSp>
          <p:nvGrpSpPr>
            <p:cNvPr id="3" name="Group 2"/>
            <p:cNvGrpSpPr/>
            <p:nvPr/>
          </p:nvGrpSpPr>
          <p:grpSpPr>
            <a:xfrm>
              <a:off x="785737" y="2115480"/>
              <a:ext cx="11168373" cy="2201858"/>
              <a:chOff x="785737" y="2115480"/>
              <a:chExt cx="11168373" cy="2201858"/>
            </a:xfrm>
          </p:grpSpPr>
          <p:sp>
            <p:nvSpPr>
              <p:cNvPr id="7" name="TextBox 6"/>
              <p:cNvSpPr txBox="1"/>
              <p:nvPr/>
            </p:nvSpPr>
            <p:spPr>
              <a:xfrm>
                <a:off x="3437095" y="2732122"/>
                <a:ext cx="2761271" cy="1566754"/>
              </a:xfrm>
              <a:prstGeom prst="rect">
                <a:avLst/>
              </a:prstGeom>
              <a:noFill/>
            </p:spPr>
            <p:txBody>
              <a:bodyPr wrap="square" rtlCol="0">
                <a:noAutofit/>
              </a:bodyPr>
              <a:lstStyle/>
              <a:p>
                <a:pPr marL="171450" indent="-171450">
                  <a:buFont typeface="Wingdings" panose="05000000000000000000" pitchFamily="2" charset="2"/>
                  <a:buChar char="ü"/>
                </a:pPr>
                <a:r>
                  <a:rPr lang="fr-FR" sz="1400" dirty="0"/>
                  <a:t>Créer un catalogue de compétences facile à consulter </a:t>
                </a:r>
              </a:p>
              <a:p>
                <a:pPr marL="171450" indent="-171450">
                  <a:buFont typeface="Wingdings" panose="05000000000000000000" pitchFamily="2" charset="2"/>
                  <a:buChar char="ü"/>
                </a:pPr>
                <a:r>
                  <a:rPr lang="fr-FR" sz="1400" dirty="0"/>
                  <a:t>Articuler les différentes composantes nécessaires</a:t>
                </a:r>
              </a:p>
              <a:p>
                <a:pPr marL="171450" indent="-171450">
                  <a:buFont typeface="Wingdings" panose="05000000000000000000" pitchFamily="2" charset="2"/>
                  <a:buChar char="ü"/>
                </a:pPr>
                <a:r>
                  <a:rPr lang="fr-FR" sz="1400" dirty="0"/>
                  <a:t>Première itération d'auto-évaluations</a:t>
                </a:r>
              </a:p>
            </p:txBody>
          </p:sp>
          <p:sp>
            <p:nvSpPr>
              <p:cNvPr id="14" name="TextBox 13"/>
              <p:cNvSpPr txBox="1"/>
              <p:nvPr/>
            </p:nvSpPr>
            <p:spPr>
              <a:xfrm>
                <a:off x="9064275" y="2781549"/>
                <a:ext cx="2889835" cy="1407815"/>
              </a:xfrm>
              <a:prstGeom prst="rect">
                <a:avLst/>
              </a:prstGeom>
              <a:noFill/>
            </p:spPr>
            <p:txBody>
              <a:bodyPr wrap="square" rtlCol="0">
                <a:noAutofit/>
              </a:bodyPr>
              <a:lstStyle/>
              <a:p>
                <a:pPr marL="171450" indent="-171450">
                  <a:buFont typeface="Arial" panose="020B0604020202020204" pitchFamily="34" charset="0"/>
                  <a:buChar char="•"/>
                </a:pPr>
                <a:r>
                  <a:rPr lang="fr-FR" sz="1400" dirty="0"/>
                  <a:t>Ateliers sur le développement professionnel</a:t>
                </a:r>
              </a:p>
              <a:p>
                <a:pPr marL="171450" indent="-171450">
                  <a:buFont typeface="Arial" panose="020B0604020202020204" pitchFamily="34" charset="0"/>
                  <a:buChar char="•"/>
                </a:pPr>
                <a:r>
                  <a:rPr lang="fr-FR" sz="1400" dirty="0"/>
                  <a:t>Tester et raffiner le programme de micro-mission et l’application</a:t>
                </a:r>
              </a:p>
              <a:p>
                <a:pPr marL="171450" indent="-171450">
                  <a:buFont typeface="Arial" panose="020B0604020202020204" pitchFamily="34" charset="0"/>
                  <a:buChar char="•"/>
                </a:pPr>
                <a:r>
                  <a:rPr lang="fr-FR" sz="1400" dirty="0"/>
                  <a:t>Construction du catalogue de ressources avec les partenaires</a:t>
                </a:r>
                <a:endParaRPr lang="en-CA" sz="1400" dirty="0"/>
              </a:p>
            </p:txBody>
          </p:sp>
          <p:sp>
            <p:nvSpPr>
              <p:cNvPr id="15" name="TextBox 14"/>
              <p:cNvSpPr txBox="1"/>
              <p:nvPr/>
            </p:nvSpPr>
            <p:spPr>
              <a:xfrm>
                <a:off x="6079303" y="2697802"/>
                <a:ext cx="2882479" cy="1619536"/>
              </a:xfrm>
              <a:prstGeom prst="rect">
                <a:avLst/>
              </a:prstGeom>
              <a:noFill/>
            </p:spPr>
            <p:txBody>
              <a:bodyPr wrap="square" lIns="91440" tIns="45720" rIns="91440" bIns="45720" rtlCol="0" anchor="t">
                <a:noAutofit/>
              </a:bodyPr>
              <a:lstStyle/>
              <a:p>
                <a:pPr marL="171450" indent="-171450">
                  <a:buFont typeface="Wingdings" panose="05000000000000000000" pitchFamily="2" charset="2"/>
                  <a:buChar char="ü"/>
                </a:pPr>
                <a:r>
                  <a:rPr lang="fr-FR" sz="1400" dirty="0"/>
                  <a:t>Tester, affiner et finaliser</a:t>
                </a:r>
                <a:r>
                  <a:rPr lang="fr-FR" sz="1400" dirty="0">
                    <a:solidFill>
                      <a:srgbClr val="00B050"/>
                    </a:solidFill>
                  </a:rPr>
                  <a:t> </a:t>
                </a:r>
                <a:r>
                  <a:rPr lang="fr-FR" sz="1400" dirty="0"/>
                  <a:t>la première itération des auto-évaluations</a:t>
                </a:r>
              </a:p>
              <a:p>
                <a:pPr marL="171450" indent="-171450">
                  <a:buFont typeface="Wingdings" panose="05000000000000000000" pitchFamily="2" charset="2"/>
                  <a:buChar char="ü"/>
                </a:pPr>
                <a:r>
                  <a:rPr lang="fr-FR" sz="1400" dirty="0"/>
                  <a:t>Développer les</a:t>
                </a:r>
                <a:r>
                  <a:rPr lang="fr-FR" sz="1400" dirty="0">
                    <a:solidFill>
                      <a:srgbClr val="00B050"/>
                    </a:solidFill>
                  </a:rPr>
                  <a:t> </a:t>
                </a:r>
                <a:r>
                  <a:rPr lang="fr-FR" sz="1400" dirty="0"/>
                  <a:t>composantes et déroulement du programme de micro-missions</a:t>
                </a:r>
              </a:p>
              <a:p>
                <a:pPr marL="171450" indent="-171450">
                  <a:buFont typeface="Wingdings" panose="05000000000000000000" pitchFamily="2" charset="2"/>
                  <a:buChar char="ü"/>
                </a:pPr>
                <a:r>
                  <a:rPr lang="fr-FR" sz="1400" dirty="0"/>
                  <a:t>Prototyper une application</a:t>
                </a:r>
                <a:endParaRPr lang="en-CA" sz="1400" dirty="0"/>
              </a:p>
            </p:txBody>
          </p:sp>
          <p:sp>
            <p:nvSpPr>
              <p:cNvPr id="21" name="TextBox 85">
                <a:extLst>
                  <a:ext uri="{FF2B5EF4-FFF2-40B4-BE49-F238E27FC236}">
                    <a16:creationId xmlns:a16="http://schemas.microsoft.com/office/drawing/2014/main" id="{A682FDBE-F1C5-EB4E-9F75-9F8C9FA4A801}"/>
                  </a:ext>
                </a:extLst>
              </p:cNvPr>
              <p:cNvSpPr txBox="1"/>
              <p:nvPr/>
            </p:nvSpPr>
            <p:spPr>
              <a:xfrm>
                <a:off x="785737" y="2353514"/>
                <a:ext cx="2359822" cy="369332"/>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DD5B49"/>
                    </a:solidFill>
                    <a:effectLst/>
                    <a:uLnTx/>
                    <a:uFillTx/>
                    <a:latin typeface="+mj-lt"/>
                    <a:ea typeface="+mn-ea"/>
                    <a:cs typeface="+mn-cs"/>
                  </a:rPr>
                  <a:t>Identifier les besoins</a:t>
                </a:r>
              </a:p>
            </p:txBody>
          </p:sp>
          <p:sp>
            <p:nvSpPr>
              <p:cNvPr id="22" name="TextBox 88">
                <a:extLst>
                  <a:ext uri="{FF2B5EF4-FFF2-40B4-BE49-F238E27FC236}">
                    <a16:creationId xmlns:a16="http://schemas.microsoft.com/office/drawing/2014/main" id="{7978C96C-7A41-9F4A-B0C6-4E486D7A99EB}"/>
                  </a:ext>
                </a:extLst>
              </p:cNvPr>
              <p:cNvSpPr txBox="1"/>
              <p:nvPr/>
            </p:nvSpPr>
            <p:spPr>
              <a:xfrm>
                <a:off x="3576879" y="2115480"/>
                <a:ext cx="2136803" cy="615520"/>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00A4B5"/>
                    </a:solidFill>
                    <a:effectLst/>
                    <a:uLnTx/>
                    <a:uFillTx/>
                    <a:latin typeface="+mj-lt"/>
                    <a:ea typeface="+mn-ea"/>
                    <a:cs typeface="+mn-cs"/>
                  </a:rPr>
                  <a:t>Comprendre</a:t>
                </a:r>
                <a:r>
                  <a:rPr kumimoji="0" lang="fr-CA" sz="1600" b="1" i="0" u="none" strike="noStrike" kern="1200" cap="none" spc="0" normalizeH="0" dirty="0">
                    <a:ln>
                      <a:noFill/>
                    </a:ln>
                    <a:solidFill>
                      <a:srgbClr val="00A4B5"/>
                    </a:solidFill>
                    <a:effectLst/>
                    <a:uLnTx/>
                    <a:uFillTx/>
                    <a:latin typeface="+mj-lt"/>
                    <a:ea typeface="+mn-ea"/>
                    <a:cs typeface="+mn-cs"/>
                  </a:rPr>
                  <a:t> et définir le problème</a:t>
                </a:r>
                <a:endParaRPr kumimoji="0" lang="fr-CA" sz="1600" b="1" i="0" u="none" strike="noStrike" kern="1200" cap="none" spc="0" normalizeH="0" baseline="0" dirty="0">
                  <a:ln>
                    <a:noFill/>
                  </a:ln>
                  <a:solidFill>
                    <a:srgbClr val="00A4B5"/>
                  </a:solidFill>
                  <a:effectLst/>
                  <a:uLnTx/>
                  <a:uFillTx/>
                  <a:latin typeface="+mj-lt"/>
                  <a:ea typeface="+mn-ea"/>
                  <a:cs typeface="+mn-cs"/>
                </a:endParaRPr>
              </a:p>
            </p:txBody>
          </p:sp>
          <p:sp>
            <p:nvSpPr>
              <p:cNvPr id="23" name="TextBox 91">
                <a:extLst>
                  <a:ext uri="{FF2B5EF4-FFF2-40B4-BE49-F238E27FC236}">
                    <a16:creationId xmlns:a16="http://schemas.microsoft.com/office/drawing/2014/main" id="{9FCD1F8C-8099-294F-A0C0-3C5FC876E044}"/>
                  </a:ext>
                </a:extLst>
              </p:cNvPr>
              <p:cNvSpPr txBox="1"/>
              <p:nvPr/>
            </p:nvSpPr>
            <p:spPr>
              <a:xfrm>
                <a:off x="6338015" y="2115480"/>
                <a:ext cx="2281363" cy="615520"/>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4CA28D"/>
                    </a:solidFill>
                    <a:effectLst/>
                    <a:uLnTx/>
                    <a:uFillTx/>
                    <a:latin typeface="+mj-lt"/>
                    <a:ea typeface="+mn-ea"/>
                    <a:cs typeface="+mn-cs"/>
                  </a:rPr>
                  <a:t>Explorer et développer les options</a:t>
                </a:r>
              </a:p>
            </p:txBody>
          </p:sp>
          <p:sp>
            <p:nvSpPr>
              <p:cNvPr id="24" name="TextBox 94">
                <a:extLst>
                  <a:ext uri="{FF2B5EF4-FFF2-40B4-BE49-F238E27FC236}">
                    <a16:creationId xmlns:a16="http://schemas.microsoft.com/office/drawing/2014/main" id="{1A2CEEB4-7848-4A41-92D5-3C6621FC56DE}"/>
                  </a:ext>
                </a:extLst>
              </p:cNvPr>
              <p:cNvSpPr txBox="1"/>
              <p:nvPr/>
            </p:nvSpPr>
            <p:spPr>
              <a:xfrm>
                <a:off x="9444320" y="2125330"/>
                <a:ext cx="1664171" cy="615520"/>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E99586"/>
                    </a:solidFill>
                    <a:effectLst/>
                    <a:uLnTx/>
                    <a:uFillTx/>
                    <a:latin typeface="+mj-lt"/>
                    <a:ea typeface="+mn-ea"/>
                    <a:cs typeface="+mn-cs"/>
                  </a:rPr>
                  <a:t>Essayer et raffiner</a:t>
                </a:r>
              </a:p>
            </p:txBody>
          </p:sp>
        </p:grpSp>
      </p:grpSp>
      <p:sp>
        <p:nvSpPr>
          <p:cNvPr id="29" name="TextBox 85">
            <a:extLst>
              <a:ext uri="{FF2B5EF4-FFF2-40B4-BE49-F238E27FC236}">
                <a16:creationId xmlns:a16="http://schemas.microsoft.com/office/drawing/2014/main" id="{A682FDBE-F1C5-EB4E-9F75-9F8C9FA4A801}"/>
              </a:ext>
            </a:extLst>
          </p:cNvPr>
          <p:cNvSpPr txBox="1"/>
          <p:nvPr/>
        </p:nvSpPr>
        <p:spPr>
          <a:xfrm rot="16200000">
            <a:off x="-599756" y="5066547"/>
            <a:ext cx="1931479" cy="338554"/>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j-lt"/>
                <a:ea typeface="+mn-ea"/>
                <a:cs typeface="+mn-cs"/>
              </a:rPr>
              <a:t>Consultations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101" y="5252217"/>
            <a:ext cx="2474009" cy="467596"/>
          </a:xfrm>
          <a:prstGeom prst="rect">
            <a:avLst/>
          </a:prstGeom>
        </p:spPr>
      </p:pic>
      <p:sp>
        <p:nvSpPr>
          <p:cNvPr id="26" name="Rectangle 25"/>
          <p:cNvSpPr/>
          <p:nvPr/>
        </p:nvSpPr>
        <p:spPr>
          <a:xfrm>
            <a:off x="4222945" y="4467446"/>
            <a:ext cx="45719" cy="153675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30" name="Group 29"/>
          <p:cNvGrpSpPr/>
          <p:nvPr/>
        </p:nvGrpSpPr>
        <p:grpSpPr>
          <a:xfrm>
            <a:off x="954231" y="5353088"/>
            <a:ext cx="2816587" cy="848476"/>
            <a:chOff x="994555" y="5421544"/>
            <a:chExt cx="2816587" cy="848476"/>
          </a:xfrm>
        </p:grpSpPr>
        <p:sp>
          <p:nvSpPr>
            <p:cNvPr id="37" name="TextBox 36"/>
            <p:cNvSpPr txBox="1"/>
            <p:nvPr/>
          </p:nvSpPr>
          <p:spPr>
            <a:xfrm>
              <a:off x="994556" y="5421544"/>
              <a:ext cx="1834749" cy="361086"/>
            </a:xfrm>
            <a:prstGeom prst="rect">
              <a:avLst/>
            </a:prstGeom>
            <a:noFill/>
          </p:spPr>
          <p:txBody>
            <a:bodyPr wrap="square" rtlCol="0">
              <a:noAutofit/>
            </a:bodyPr>
            <a:lstStyle/>
            <a:p>
              <a:r>
                <a:rPr lang="fr-CA" sz="1400" b="1" dirty="0"/>
                <a:t>Innovations RH</a:t>
              </a:r>
              <a:endParaRPr lang="en-CA" sz="1400" b="1" dirty="0"/>
            </a:p>
          </p:txBody>
        </p:sp>
        <p:sp>
          <p:nvSpPr>
            <p:cNvPr id="38" name="TextBox 37"/>
            <p:cNvSpPr txBox="1"/>
            <p:nvPr/>
          </p:nvSpPr>
          <p:spPr>
            <a:xfrm>
              <a:off x="994555" y="5908934"/>
              <a:ext cx="2808750" cy="361086"/>
            </a:xfrm>
            <a:prstGeom prst="rect">
              <a:avLst/>
            </a:prstGeom>
            <a:noFill/>
          </p:spPr>
          <p:txBody>
            <a:bodyPr wrap="square" rtlCol="0">
              <a:noAutofit/>
            </a:bodyPr>
            <a:lstStyle/>
            <a:p>
              <a:r>
                <a:rPr lang="fr-CA" sz="1400" b="1" dirty="0"/>
                <a:t>TI- Recherche et prototypes</a:t>
              </a:r>
              <a:endParaRPr lang="en-CA" sz="1400" b="1" dirty="0"/>
            </a:p>
          </p:txBody>
        </p:sp>
        <p:sp>
          <p:nvSpPr>
            <p:cNvPr id="41" name="TextBox 40"/>
            <p:cNvSpPr txBox="1"/>
            <p:nvPr/>
          </p:nvSpPr>
          <p:spPr>
            <a:xfrm>
              <a:off x="1002392" y="5671863"/>
              <a:ext cx="2808750" cy="361086"/>
            </a:xfrm>
            <a:prstGeom prst="rect">
              <a:avLst/>
            </a:prstGeom>
            <a:noFill/>
          </p:spPr>
          <p:txBody>
            <a:bodyPr wrap="square" rtlCol="0">
              <a:noAutofit/>
            </a:bodyPr>
            <a:lstStyle/>
            <a:p>
              <a:r>
                <a:rPr lang="fr-CA" sz="1400" b="1" dirty="0"/>
                <a:t>Gestion du Talent</a:t>
              </a:r>
              <a:endParaRPr lang="en-CA" sz="1400" b="1" dirty="0"/>
            </a:p>
          </p:txBody>
        </p:sp>
      </p:grpSp>
      <p:sp>
        <p:nvSpPr>
          <p:cNvPr id="50" name="TextBox 49"/>
          <p:cNvSpPr txBox="1"/>
          <p:nvPr/>
        </p:nvSpPr>
        <p:spPr>
          <a:xfrm>
            <a:off x="5576935" y="5743081"/>
            <a:ext cx="2839731" cy="361086"/>
          </a:xfrm>
          <a:prstGeom prst="rect">
            <a:avLst/>
          </a:prstGeom>
          <a:noFill/>
        </p:spPr>
        <p:txBody>
          <a:bodyPr wrap="square" rtlCol="0">
            <a:noAutofit/>
          </a:bodyPr>
          <a:lstStyle/>
          <a:p>
            <a:r>
              <a:rPr lang="fr-CA" sz="1400" b="1" dirty="0"/>
              <a:t>Programme d’agents libres</a:t>
            </a:r>
            <a:endParaRPr lang="en-CA" sz="1400" b="1" dirty="0"/>
          </a:p>
        </p:txBody>
      </p:sp>
      <p:sp>
        <p:nvSpPr>
          <p:cNvPr id="40" name="TextBox 39"/>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pic>
        <p:nvPicPr>
          <p:cNvPr id="11" name="Picture 10"/>
          <p:cNvPicPr>
            <a:picLocks noChangeAspect="1"/>
          </p:cNvPicPr>
          <p:nvPr/>
        </p:nvPicPr>
        <p:blipFill>
          <a:blip r:embed="rId3"/>
          <a:stretch>
            <a:fillRect/>
          </a:stretch>
        </p:blipFill>
        <p:spPr>
          <a:xfrm>
            <a:off x="1448575" y="4821679"/>
            <a:ext cx="2314406" cy="445078"/>
          </a:xfrm>
          <a:prstGeom prst="rect">
            <a:avLst/>
          </a:prstGeom>
        </p:spPr>
      </p:pic>
      <p:pic>
        <p:nvPicPr>
          <p:cNvPr id="32" name="Picture 31"/>
          <p:cNvPicPr>
            <a:picLocks noChangeAspect="1"/>
          </p:cNvPicPr>
          <p:nvPr/>
        </p:nvPicPr>
        <p:blipFill>
          <a:blip r:embed="rId4"/>
          <a:stretch>
            <a:fillRect/>
          </a:stretch>
        </p:blipFill>
        <p:spPr>
          <a:xfrm>
            <a:off x="681432" y="4286426"/>
            <a:ext cx="2719562" cy="410093"/>
          </a:xfrm>
          <a:prstGeom prst="rect">
            <a:avLst/>
          </a:prstGeom>
        </p:spPr>
      </p:pic>
      <p:pic>
        <p:nvPicPr>
          <p:cNvPr id="33" name="Picture 32"/>
          <p:cNvPicPr>
            <a:picLocks noChangeAspect="1"/>
          </p:cNvPicPr>
          <p:nvPr/>
        </p:nvPicPr>
        <p:blipFill>
          <a:blip r:embed="rId5"/>
          <a:stretch>
            <a:fillRect/>
          </a:stretch>
        </p:blipFill>
        <p:spPr>
          <a:xfrm>
            <a:off x="4469150" y="4391057"/>
            <a:ext cx="2229102" cy="430622"/>
          </a:xfrm>
          <a:prstGeom prst="rect">
            <a:avLst/>
          </a:prstGeom>
        </p:spPr>
      </p:pic>
      <p:grpSp>
        <p:nvGrpSpPr>
          <p:cNvPr id="36" name="Group 35"/>
          <p:cNvGrpSpPr/>
          <p:nvPr/>
        </p:nvGrpSpPr>
        <p:grpSpPr>
          <a:xfrm>
            <a:off x="7213158" y="4139154"/>
            <a:ext cx="1767095" cy="1620802"/>
            <a:chOff x="7213158" y="4139154"/>
            <a:chExt cx="1767095" cy="1620802"/>
          </a:xfrm>
        </p:grpSpPr>
        <p:grpSp>
          <p:nvGrpSpPr>
            <p:cNvPr id="28" name="Group 27"/>
            <p:cNvGrpSpPr/>
            <p:nvPr/>
          </p:nvGrpSpPr>
          <p:grpSpPr>
            <a:xfrm>
              <a:off x="7213281" y="4139154"/>
              <a:ext cx="1620802" cy="1620802"/>
              <a:chOff x="7121327" y="4167974"/>
              <a:chExt cx="1620802" cy="1620802"/>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1327" y="4167974"/>
                <a:ext cx="1620802" cy="1620802"/>
              </a:xfrm>
              <a:prstGeom prst="rect">
                <a:avLst/>
              </a:prstGeom>
            </p:spPr>
          </p:pic>
          <p:sp>
            <p:nvSpPr>
              <p:cNvPr id="35" name="TextBox 34"/>
              <p:cNvSpPr txBox="1"/>
              <p:nvPr/>
            </p:nvSpPr>
            <p:spPr>
              <a:xfrm>
                <a:off x="7513684" y="5299586"/>
                <a:ext cx="836088" cy="248030"/>
              </a:xfrm>
              <a:prstGeom prst="rect">
                <a:avLst/>
              </a:prstGeom>
              <a:noFill/>
            </p:spPr>
            <p:txBody>
              <a:bodyPr wrap="square" rtlCol="0">
                <a:noAutofit/>
              </a:bodyPr>
              <a:lstStyle/>
              <a:p>
                <a:pPr algn="ctr"/>
                <a:r>
                  <a:rPr lang="fr-CA" sz="1400" b="1" dirty="0"/>
                  <a:t>BDPI</a:t>
                </a:r>
                <a:endParaRPr lang="en-CA" sz="1400" b="1" dirty="0"/>
              </a:p>
            </p:txBody>
          </p:sp>
        </p:grpSp>
        <p:pic>
          <p:nvPicPr>
            <p:cNvPr id="34" name="Picture 33"/>
            <p:cNvPicPr>
              <a:picLocks noChangeAspect="1"/>
            </p:cNvPicPr>
            <p:nvPr/>
          </p:nvPicPr>
          <p:blipFill>
            <a:blip r:embed="rId7"/>
            <a:stretch>
              <a:fillRect/>
            </a:stretch>
          </p:blipFill>
          <p:spPr>
            <a:xfrm>
              <a:off x="7213158" y="4970832"/>
              <a:ext cx="1767095" cy="295925"/>
            </a:xfrm>
            <a:prstGeom prst="rect">
              <a:avLst/>
            </a:prstGeom>
          </p:spPr>
        </p:pic>
      </p:grpSp>
      <p:pic>
        <p:nvPicPr>
          <p:cNvPr id="39" name="Picture 38"/>
          <p:cNvPicPr>
            <a:picLocks noChangeAspect="1"/>
          </p:cNvPicPr>
          <p:nvPr/>
        </p:nvPicPr>
        <p:blipFill>
          <a:blip r:embed="rId8"/>
          <a:stretch>
            <a:fillRect/>
          </a:stretch>
        </p:blipFill>
        <p:spPr>
          <a:xfrm>
            <a:off x="9314910" y="4683500"/>
            <a:ext cx="2046225" cy="329594"/>
          </a:xfrm>
          <a:prstGeom prst="rect">
            <a:avLst/>
          </a:prstGeom>
        </p:spPr>
      </p:pic>
      <p:grpSp>
        <p:nvGrpSpPr>
          <p:cNvPr id="43" name="Group 42"/>
          <p:cNvGrpSpPr/>
          <p:nvPr/>
        </p:nvGrpSpPr>
        <p:grpSpPr>
          <a:xfrm>
            <a:off x="9160166" y="5556447"/>
            <a:ext cx="1999668" cy="311152"/>
            <a:chOff x="8878133" y="5466968"/>
            <a:chExt cx="2618003" cy="407366"/>
          </a:xfrm>
        </p:grpSpPr>
        <p:pic>
          <p:nvPicPr>
            <p:cNvPr id="31" name="Picture 30"/>
            <p:cNvPicPr>
              <a:picLocks noChangeAspect="1"/>
            </p:cNvPicPr>
            <p:nvPr/>
          </p:nvPicPr>
          <p:blipFill>
            <a:blip r:embed="rId9"/>
            <a:stretch>
              <a:fillRect/>
            </a:stretch>
          </p:blipFill>
          <p:spPr>
            <a:xfrm>
              <a:off x="8878133" y="5494602"/>
              <a:ext cx="2391122" cy="379732"/>
            </a:xfrm>
            <a:prstGeom prst="rect">
              <a:avLst/>
            </a:prstGeom>
          </p:spPr>
        </p:pic>
        <p:pic>
          <p:nvPicPr>
            <p:cNvPr id="42" name="Picture 41"/>
            <p:cNvPicPr>
              <a:picLocks noChangeAspect="1"/>
            </p:cNvPicPr>
            <p:nvPr/>
          </p:nvPicPr>
          <p:blipFill>
            <a:blip r:embed="rId10"/>
            <a:stretch>
              <a:fillRect/>
            </a:stretch>
          </p:blipFill>
          <p:spPr>
            <a:xfrm>
              <a:off x="9625141" y="5466968"/>
              <a:ext cx="1870995" cy="389644"/>
            </a:xfrm>
            <a:prstGeom prst="rect">
              <a:avLst/>
            </a:prstGeom>
          </p:spPr>
        </p:pic>
      </p:grpSp>
    </p:spTree>
    <p:extLst>
      <p:ext uri="{BB962C8B-B14F-4D97-AF65-F5344CB8AC3E}">
        <p14:creationId xmlns:p14="http://schemas.microsoft.com/office/powerpoint/2010/main" val="17519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11</a:t>
            </a:fld>
            <a:endParaRPr lang="en-US"/>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4" y="154410"/>
            <a:ext cx="8229600"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fr-CA" dirty="0">
                <a:solidFill>
                  <a:schemeClr val="bg1"/>
                </a:solidFill>
              </a:rPr>
              <a:t>Prochaines étapes</a:t>
            </a:r>
          </a:p>
        </p:txBody>
      </p:sp>
      <p:sp>
        <p:nvSpPr>
          <p:cNvPr id="19" name="TextBox 18"/>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grpSp>
        <p:nvGrpSpPr>
          <p:cNvPr id="20" name="Group 19"/>
          <p:cNvGrpSpPr/>
          <p:nvPr/>
        </p:nvGrpSpPr>
        <p:grpSpPr>
          <a:xfrm>
            <a:off x="851045" y="1740260"/>
            <a:ext cx="4050163" cy="1514143"/>
            <a:chOff x="316758" y="1661641"/>
            <a:chExt cx="4050163" cy="1514143"/>
          </a:xfrm>
        </p:grpSpPr>
        <p:sp>
          <p:nvSpPr>
            <p:cNvPr id="21" name="TextBox 20"/>
            <p:cNvSpPr txBox="1"/>
            <p:nvPr/>
          </p:nvSpPr>
          <p:spPr>
            <a:xfrm>
              <a:off x="2094774" y="1953035"/>
              <a:ext cx="2272147" cy="1138773"/>
            </a:xfrm>
            <a:prstGeom prst="rect">
              <a:avLst/>
            </a:prstGeom>
            <a:noFill/>
          </p:spPr>
          <p:txBody>
            <a:bodyPr wrap="square" rtlCol="0">
              <a:spAutoFit/>
            </a:bodyPr>
            <a:lstStyle/>
            <a:p>
              <a:r>
                <a:rPr lang="fr-CA" b="1" dirty="0"/>
                <a:t>Essais/Pilote</a:t>
              </a:r>
            </a:p>
            <a:p>
              <a:endParaRPr lang="fr-CA" b="1" dirty="0"/>
            </a:p>
            <a:p>
              <a:pPr marL="285750" indent="-285750">
                <a:buFont typeface="Arial" panose="020B0604020202020204" pitchFamily="34" charset="0"/>
                <a:buChar char="•"/>
              </a:pPr>
              <a:r>
                <a:rPr lang="fr-CA" sz="1600" dirty="0"/>
                <a:t>Application</a:t>
              </a:r>
            </a:p>
            <a:p>
              <a:pPr marL="285750" indent="-285750">
                <a:buFont typeface="Arial" panose="020B0604020202020204" pitchFamily="34" charset="0"/>
                <a:buChar char="•"/>
              </a:pPr>
              <a:r>
                <a:rPr lang="fr-CA" sz="1600" dirty="0"/>
                <a:t>Micro-missions</a:t>
              </a:r>
            </a:p>
          </p:txBody>
        </p:sp>
        <p:pic>
          <p:nvPicPr>
            <p:cNvPr id="23" name="Picture 22"/>
            <p:cNvPicPr>
              <a:picLocks noChangeAspect="1"/>
            </p:cNvPicPr>
            <p:nvPr/>
          </p:nvPicPr>
          <p:blipFill>
            <a:blip r:embed="rId3">
              <a:duotone>
                <a:schemeClr val="accent3">
                  <a:shade val="45000"/>
                  <a:satMod val="135000"/>
                </a:schemeClr>
                <a:prstClr val="white"/>
              </a:duotone>
            </a:blip>
            <a:stretch>
              <a:fillRect/>
            </a:stretch>
          </p:blipFill>
          <p:spPr>
            <a:xfrm>
              <a:off x="316758" y="1661641"/>
              <a:ext cx="1587841" cy="1514143"/>
            </a:xfrm>
            <a:prstGeom prst="rect">
              <a:avLst/>
            </a:prstGeom>
          </p:spPr>
        </p:pic>
      </p:grpSp>
      <p:grpSp>
        <p:nvGrpSpPr>
          <p:cNvPr id="24" name="Group 23"/>
          <p:cNvGrpSpPr/>
          <p:nvPr/>
        </p:nvGrpSpPr>
        <p:grpSpPr>
          <a:xfrm>
            <a:off x="711580" y="3924184"/>
            <a:ext cx="5297989" cy="1846659"/>
            <a:chOff x="1926729" y="3843076"/>
            <a:chExt cx="5297989" cy="1846659"/>
          </a:xfrm>
        </p:grpSpPr>
        <p:sp>
          <p:nvSpPr>
            <p:cNvPr id="25" name="TextBox 24"/>
            <p:cNvSpPr txBox="1"/>
            <p:nvPr/>
          </p:nvSpPr>
          <p:spPr>
            <a:xfrm>
              <a:off x="3844210" y="3843076"/>
              <a:ext cx="3380508" cy="1846659"/>
            </a:xfrm>
            <a:prstGeom prst="rect">
              <a:avLst/>
            </a:prstGeom>
            <a:noFill/>
          </p:spPr>
          <p:txBody>
            <a:bodyPr wrap="square" lIns="91440" tIns="45720" rIns="91440" bIns="45720" rtlCol="0" anchor="t">
              <a:spAutoFit/>
            </a:bodyPr>
            <a:lstStyle/>
            <a:p>
              <a:r>
                <a:rPr lang="fr-CA" b="1" dirty="0"/>
                <a:t>Nouvelles fonctionnalités</a:t>
              </a:r>
            </a:p>
            <a:p>
              <a:endParaRPr lang="en-CA" sz="1600" dirty="0"/>
            </a:p>
            <a:p>
              <a:pPr marL="285750" indent="-285750">
                <a:buFont typeface="Arial" panose="020B0604020202020204" pitchFamily="34" charset="0"/>
                <a:buChar char="•"/>
              </a:pPr>
              <a:r>
                <a:rPr lang="fr-FR" sz="1600" dirty="0" err="1"/>
                <a:t>Auto-identification</a:t>
              </a:r>
              <a:r>
                <a:rPr lang="fr-FR" sz="1600" dirty="0"/>
                <a:t> des employés pour les</a:t>
              </a:r>
              <a:r>
                <a:rPr lang="fr-FR" sz="1600" dirty="0">
                  <a:solidFill>
                    <a:srgbClr val="FF0000"/>
                  </a:solidFill>
                </a:rPr>
                <a:t> </a:t>
              </a:r>
              <a:r>
                <a:rPr lang="fr-FR" sz="1600" dirty="0"/>
                <a:t>opportunités de micro-missions futures </a:t>
              </a:r>
              <a:endParaRPr lang="fr-FR" sz="1600" dirty="0">
                <a:cs typeface="Arial"/>
              </a:endParaRPr>
            </a:p>
            <a:p>
              <a:pPr marL="285750" indent="-285750">
                <a:buFont typeface="Arial" panose="020B0604020202020204" pitchFamily="34" charset="0"/>
                <a:buChar char="•"/>
              </a:pPr>
              <a:r>
                <a:rPr lang="fr-FR" sz="1600" dirty="0"/>
                <a:t>Module d’auto-identification de coaching/mentorat</a:t>
              </a:r>
            </a:p>
          </p:txBody>
        </p:sp>
        <p:pic>
          <p:nvPicPr>
            <p:cNvPr id="26" name="Picture 2" descr="See the source image"/>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6729" y="3941448"/>
              <a:ext cx="1306397" cy="1306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7495335" y="1968180"/>
            <a:ext cx="3981110" cy="1497158"/>
            <a:chOff x="9187023" y="2364356"/>
            <a:chExt cx="3981110" cy="1497158"/>
          </a:xfrm>
        </p:grpSpPr>
        <p:sp>
          <p:nvSpPr>
            <p:cNvPr id="28" name="TextBox 27"/>
            <p:cNvSpPr txBox="1"/>
            <p:nvPr/>
          </p:nvSpPr>
          <p:spPr>
            <a:xfrm>
              <a:off x="9187023" y="2364356"/>
              <a:ext cx="2293777" cy="1384995"/>
            </a:xfrm>
            <a:prstGeom prst="rect">
              <a:avLst/>
            </a:prstGeom>
            <a:noFill/>
          </p:spPr>
          <p:txBody>
            <a:bodyPr wrap="square" rtlCol="0">
              <a:spAutoFit/>
            </a:bodyPr>
            <a:lstStyle/>
            <a:p>
              <a:r>
                <a:rPr lang="fr-CA" b="1" dirty="0"/>
                <a:t>Finalisation</a:t>
              </a:r>
            </a:p>
            <a:p>
              <a:endParaRPr lang="fr-CA" b="1" dirty="0"/>
            </a:p>
            <a:p>
              <a:pPr marL="285750" indent="-285750">
                <a:buFont typeface="Arial" panose="020B0604020202020204" pitchFamily="34" charset="0"/>
                <a:buChar char="•"/>
              </a:pPr>
              <a:r>
                <a:rPr lang="fr-CA" sz="1600" dirty="0"/>
                <a:t>Vie privée</a:t>
              </a:r>
            </a:p>
            <a:p>
              <a:pPr marL="285750" indent="-285750">
                <a:buFont typeface="Arial" panose="020B0604020202020204" pitchFamily="34" charset="0"/>
                <a:buChar char="•"/>
              </a:pPr>
              <a:r>
                <a:rPr lang="fr-CA" sz="1600" dirty="0"/>
                <a:t>Langues officielles</a:t>
              </a:r>
            </a:p>
            <a:p>
              <a:pPr marL="285750" indent="-285750">
                <a:buFont typeface="Arial" panose="020B0604020202020204" pitchFamily="34" charset="0"/>
                <a:buChar char="•"/>
              </a:pPr>
              <a:r>
                <a:rPr lang="fr-CA" sz="1600" dirty="0"/>
                <a:t>Accessibilité</a:t>
              </a:r>
            </a:p>
          </p:txBody>
        </p:sp>
        <p:pic>
          <p:nvPicPr>
            <p:cNvPr id="29" name="Picture 6" descr="See the source image"/>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70975" y="2364356"/>
              <a:ext cx="1497158" cy="14971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495335" y="3924184"/>
            <a:ext cx="4037572" cy="1631216"/>
            <a:chOff x="7987661" y="3999183"/>
            <a:chExt cx="4037572" cy="1631216"/>
          </a:xfrm>
        </p:grpSpPr>
        <p:sp>
          <p:nvSpPr>
            <p:cNvPr id="31" name="TextBox 30"/>
            <p:cNvSpPr txBox="1"/>
            <p:nvPr/>
          </p:nvSpPr>
          <p:spPr>
            <a:xfrm>
              <a:off x="7987661" y="3999183"/>
              <a:ext cx="2623355" cy="1631216"/>
            </a:xfrm>
            <a:prstGeom prst="rect">
              <a:avLst/>
            </a:prstGeom>
            <a:noFill/>
          </p:spPr>
          <p:txBody>
            <a:bodyPr wrap="square" rtlCol="0">
              <a:spAutoFit/>
            </a:bodyPr>
            <a:lstStyle/>
            <a:p>
              <a:r>
                <a:rPr lang="fr-CA" b="1" dirty="0"/>
                <a:t>Créer des synergies</a:t>
              </a:r>
            </a:p>
            <a:p>
              <a:endParaRPr lang="en-CA" dirty="0"/>
            </a:p>
            <a:p>
              <a:pPr marL="285750" indent="-285750">
                <a:buFont typeface="Arial" panose="020B0604020202020204" pitchFamily="34" charset="0"/>
                <a:buChar char="•"/>
              </a:pPr>
              <a:r>
                <a:rPr lang="fr-CA" sz="1600" dirty="0"/>
                <a:t>Relier le projet à d’autres initiatives dans l’ensemble du Ministère et au-delà</a:t>
              </a:r>
              <a:endParaRPr lang="fr-CA" sz="1400" dirty="0"/>
            </a:p>
          </p:txBody>
        </p:sp>
        <p:pic>
          <p:nvPicPr>
            <p:cNvPr id="32" name="Picture 12" descr="See the source image"/>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78836" y="4097555"/>
              <a:ext cx="1246397" cy="12489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835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Application Prototype</a:t>
            </a:r>
          </a:p>
        </p:txBody>
      </p:sp>
      <p:sp>
        <p:nvSpPr>
          <p:cNvPr id="5" name="Slide Number Placeholder 4"/>
          <p:cNvSpPr>
            <a:spLocks noGrp="1"/>
          </p:cNvSpPr>
          <p:nvPr>
            <p:ph type="sldNum" idx="4294967295"/>
          </p:nvPr>
        </p:nvSpPr>
        <p:spPr>
          <a:xfrm>
            <a:off x="10119123" y="5606654"/>
            <a:ext cx="548878" cy="394097"/>
          </a:xfrm>
        </p:spPr>
        <p:txBody>
          <a:bodyPr/>
          <a:lstStyle/>
          <a:p>
            <a:fld id="{00000000-1234-1234-1234-123412341234}" type="slidenum">
              <a:rPr lang="en-US" smtClean="0"/>
              <a:pPr/>
              <a:t>12</a:t>
            </a:fld>
            <a:endParaRPr lang="en-US"/>
          </a:p>
        </p:txBody>
      </p:sp>
      <p:sp>
        <p:nvSpPr>
          <p:cNvPr id="7" name="TextBox 6"/>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Tree>
    <p:extLst>
      <p:ext uri="{BB962C8B-B14F-4D97-AF65-F5344CB8AC3E}">
        <p14:creationId xmlns:p14="http://schemas.microsoft.com/office/powerpoint/2010/main" val="32696054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13</a:t>
            </a:fld>
            <a:endParaRPr lang="en-US"/>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4" y="154410"/>
            <a:ext cx="8229600"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en-CA" dirty="0">
                <a:solidFill>
                  <a:schemeClr val="bg1"/>
                </a:solidFill>
              </a:rPr>
              <a:t>Application Prototype</a:t>
            </a:r>
          </a:p>
        </p:txBody>
      </p:sp>
      <p:sp>
        <p:nvSpPr>
          <p:cNvPr id="45" name="TextBox 44"/>
          <p:cNvSpPr txBox="1"/>
          <p:nvPr/>
        </p:nvSpPr>
        <p:spPr>
          <a:xfrm>
            <a:off x="365984" y="1184447"/>
            <a:ext cx="11514980" cy="369332"/>
          </a:xfrm>
          <a:prstGeom prst="rect">
            <a:avLst/>
          </a:prstGeom>
          <a:noFill/>
        </p:spPr>
        <p:txBody>
          <a:bodyPr wrap="square" rtlCol="0">
            <a:spAutoFit/>
          </a:bodyPr>
          <a:lstStyle/>
          <a:p>
            <a:r>
              <a:rPr lang="fr-FR" b="1" dirty="0"/>
              <a:t>L’application Learning Hub sera accessible à partir du site </a:t>
            </a:r>
            <a:r>
              <a:rPr lang="en-CA" b="1" dirty="0" err="1">
                <a:hlinkClick r:id="rId2"/>
              </a:rPr>
              <a:t>Sharepoint</a:t>
            </a:r>
            <a:r>
              <a:rPr lang="en-CA" b="1" dirty="0"/>
              <a:t>:</a:t>
            </a:r>
          </a:p>
        </p:txBody>
      </p:sp>
      <p:sp>
        <p:nvSpPr>
          <p:cNvPr id="30" name="TextBox 29"/>
          <p:cNvSpPr txBox="1"/>
          <p:nvPr/>
        </p:nvSpPr>
        <p:spPr>
          <a:xfrm>
            <a:off x="8966740" y="3647968"/>
            <a:ext cx="1878543" cy="1200329"/>
          </a:xfrm>
          <a:prstGeom prst="rect">
            <a:avLst/>
          </a:prstGeom>
          <a:noFill/>
        </p:spPr>
        <p:txBody>
          <a:bodyPr wrap="square" rtlCol="0">
            <a:spAutoFit/>
          </a:bodyPr>
          <a:lstStyle/>
          <a:p>
            <a:r>
              <a:rPr lang="fr-CA" dirty="0"/>
              <a:t>Prototype seulement – sujet à changements</a:t>
            </a:r>
          </a:p>
        </p:txBody>
      </p:sp>
      <p:sp>
        <p:nvSpPr>
          <p:cNvPr id="10" name="TextBox 9"/>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pic>
        <p:nvPicPr>
          <p:cNvPr id="2" name="Picture 1"/>
          <p:cNvPicPr>
            <a:picLocks noChangeAspect="1"/>
          </p:cNvPicPr>
          <p:nvPr/>
        </p:nvPicPr>
        <p:blipFill>
          <a:blip r:embed="rId3"/>
          <a:stretch>
            <a:fillRect/>
          </a:stretch>
        </p:blipFill>
        <p:spPr>
          <a:xfrm>
            <a:off x="1461348" y="1900012"/>
            <a:ext cx="7302465" cy="3910965"/>
          </a:xfrm>
          <a:prstGeom prst="rect">
            <a:avLst/>
          </a:prstGeom>
        </p:spPr>
      </p:pic>
    </p:spTree>
    <p:extLst>
      <p:ext uri="{BB962C8B-B14F-4D97-AF65-F5344CB8AC3E}">
        <p14:creationId xmlns:p14="http://schemas.microsoft.com/office/powerpoint/2010/main" val="367449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14</a:t>
            </a:fld>
            <a:endParaRPr lang="en-US"/>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4" y="154410"/>
            <a:ext cx="8229600"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en-CA" dirty="0">
                <a:solidFill>
                  <a:schemeClr val="bg1"/>
                </a:solidFill>
              </a:rPr>
              <a:t>Application Prototype</a:t>
            </a:r>
          </a:p>
        </p:txBody>
      </p:sp>
      <p:sp>
        <p:nvSpPr>
          <p:cNvPr id="45" name="TextBox 44"/>
          <p:cNvSpPr txBox="1"/>
          <p:nvPr/>
        </p:nvSpPr>
        <p:spPr>
          <a:xfrm>
            <a:off x="308281" y="1099315"/>
            <a:ext cx="11514980" cy="646331"/>
          </a:xfrm>
          <a:prstGeom prst="rect">
            <a:avLst/>
          </a:prstGeom>
          <a:noFill/>
        </p:spPr>
        <p:txBody>
          <a:bodyPr wrap="square" lIns="91440" tIns="45720" rIns="91440" bIns="45720" rtlCol="0" anchor="t">
            <a:spAutoFit/>
          </a:bodyPr>
          <a:lstStyle/>
          <a:p>
            <a:r>
              <a:rPr lang="fr-FR" b="1" dirty="0"/>
              <a:t>Quelques instantanés de l’application </a:t>
            </a:r>
            <a:r>
              <a:rPr lang="en-CA" b="1" dirty="0"/>
              <a:t>« </a:t>
            </a:r>
            <a:r>
              <a:rPr lang="fr-CA" b="1" dirty="0">
                <a:latin typeface="Arial" panose="020B0604020202020204" pitchFamily="34" charset="0"/>
                <a:ea typeface="Arial"/>
                <a:cs typeface="Arial" panose="020B0604020202020204" pitchFamily="34" charset="0"/>
                <a:sym typeface="Arial"/>
              </a:rPr>
              <a:t>hub </a:t>
            </a:r>
            <a:r>
              <a:rPr lang="en-CA" b="1" dirty="0"/>
              <a:t>»</a:t>
            </a:r>
            <a:r>
              <a:rPr lang="fr-CA" b="1" dirty="0">
                <a:latin typeface="Arial" panose="020B0604020202020204" pitchFamily="34" charset="0"/>
                <a:ea typeface="Arial"/>
                <a:cs typeface="Arial" panose="020B0604020202020204" pitchFamily="34" charset="0"/>
                <a:sym typeface="Arial"/>
              </a:rPr>
              <a:t> d’apprentissage (en anglais seulement </a:t>
            </a:r>
          </a:p>
          <a:p>
            <a:r>
              <a:rPr lang="fr-CA" b="1" dirty="0">
                <a:latin typeface="Arial"/>
                <a:ea typeface="Arial"/>
                <a:cs typeface="Arial"/>
                <a:sym typeface="Arial"/>
              </a:rPr>
              <a:t>pour le moment)</a:t>
            </a:r>
            <a:r>
              <a:rPr lang="fr-FR" b="1" dirty="0"/>
              <a:t>:</a:t>
            </a:r>
            <a:endParaRPr lang="en-CA"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1808" y="1096192"/>
            <a:ext cx="1798708" cy="895841"/>
          </a:xfrm>
          <a:prstGeom prst="rect">
            <a:avLst/>
          </a:prstGeom>
        </p:spPr>
      </p:pic>
      <p:pic>
        <p:nvPicPr>
          <p:cNvPr id="2" name="Picture 1"/>
          <p:cNvPicPr>
            <a:picLocks noChangeAspect="1"/>
          </p:cNvPicPr>
          <p:nvPr/>
        </p:nvPicPr>
        <p:blipFill>
          <a:blip r:embed="rId3"/>
          <a:stretch>
            <a:fillRect/>
          </a:stretch>
        </p:blipFill>
        <p:spPr>
          <a:xfrm>
            <a:off x="1788384" y="1729821"/>
            <a:ext cx="8371616" cy="4714785"/>
          </a:xfrm>
          <a:prstGeom prst="rect">
            <a:avLst/>
          </a:prstGeom>
          <a:ln>
            <a:solidFill>
              <a:schemeClr val="bg1">
                <a:lumMod val="85000"/>
              </a:schemeClr>
            </a:solidFill>
          </a:ln>
        </p:spPr>
      </p:pic>
      <p:sp>
        <p:nvSpPr>
          <p:cNvPr id="9" name="TextBox 8"/>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Tree>
    <p:extLst>
      <p:ext uri="{BB962C8B-B14F-4D97-AF65-F5344CB8AC3E}">
        <p14:creationId xmlns:p14="http://schemas.microsoft.com/office/powerpoint/2010/main" val="213475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910324" y="2626232"/>
            <a:ext cx="6008021" cy="3372634"/>
          </a:xfrm>
          <a:prstGeom prst="rect">
            <a:avLst/>
          </a:prstGeom>
          <a:ln>
            <a:solidFill>
              <a:schemeClr val="bg1">
                <a:lumMod val="85000"/>
              </a:schemeClr>
            </a:solidFill>
          </a:ln>
        </p:spPr>
      </p:pic>
      <p:sp>
        <p:nvSpPr>
          <p:cNvPr id="4" name="Slide Number Placeholder 3"/>
          <p:cNvSpPr>
            <a:spLocks noGrp="1"/>
          </p:cNvSpPr>
          <p:nvPr>
            <p:ph type="sldNum" sz="quarter" idx="12"/>
          </p:nvPr>
        </p:nvSpPr>
        <p:spPr/>
        <p:txBody>
          <a:bodyPr/>
          <a:lstStyle/>
          <a:p>
            <a:fld id="{2E86C063-E22E-2E4C-A523-54089486E38F}" type="slidenum">
              <a:rPr lang="en-US" smtClean="0"/>
              <a:t>15</a:t>
            </a:fld>
            <a:endParaRPr lang="en-US"/>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4" y="154410"/>
            <a:ext cx="8229600"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en-CA" dirty="0">
                <a:solidFill>
                  <a:schemeClr val="bg1"/>
                </a:solidFill>
              </a:rPr>
              <a:t>Application Prototype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799" y="1076650"/>
            <a:ext cx="2393546" cy="1192098"/>
          </a:xfrm>
          <a:prstGeom prst="rect">
            <a:avLst/>
          </a:prstGeom>
        </p:spPr>
      </p:pic>
      <p:pic>
        <p:nvPicPr>
          <p:cNvPr id="5" name="Picture 4"/>
          <p:cNvPicPr>
            <a:picLocks noChangeAspect="1"/>
          </p:cNvPicPr>
          <p:nvPr/>
        </p:nvPicPr>
        <p:blipFill>
          <a:blip r:embed="rId4"/>
          <a:stretch>
            <a:fillRect/>
          </a:stretch>
        </p:blipFill>
        <p:spPr>
          <a:xfrm>
            <a:off x="332094" y="1365889"/>
            <a:ext cx="5962644" cy="3366187"/>
          </a:xfrm>
          <a:prstGeom prst="rect">
            <a:avLst/>
          </a:prstGeom>
          <a:solidFill>
            <a:schemeClr val="bg1">
              <a:lumMod val="85000"/>
            </a:schemeClr>
          </a:solidFill>
        </p:spPr>
      </p:pic>
      <p:sp>
        <p:nvSpPr>
          <p:cNvPr id="9" name="TextBox 8"/>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Tree>
    <p:extLst>
      <p:ext uri="{BB962C8B-B14F-4D97-AF65-F5344CB8AC3E}">
        <p14:creationId xmlns:p14="http://schemas.microsoft.com/office/powerpoint/2010/main" val="402687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Des questions?</a:t>
            </a:r>
          </a:p>
        </p:txBody>
      </p:sp>
      <p:sp>
        <p:nvSpPr>
          <p:cNvPr id="5" name="Slide Number Placeholder 4"/>
          <p:cNvSpPr>
            <a:spLocks noGrp="1"/>
          </p:cNvSpPr>
          <p:nvPr>
            <p:ph type="sldNum" idx="4294967295"/>
          </p:nvPr>
        </p:nvSpPr>
        <p:spPr>
          <a:xfrm>
            <a:off x="10119123" y="5606654"/>
            <a:ext cx="548878" cy="394097"/>
          </a:xfrm>
        </p:spPr>
        <p:txBody>
          <a:bodyPr/>
          <a:lstStyle/>
          <a:p>
            <a:fld id="{00000000-1234-1234-1234-123412341234}" type="slidenum">
              <a:rPr lang="en-US" smtClean="0"/>
              <a:pPr/>
              <a:t>16</a:t>
            </a:fld>
            <a:endParaRPr lang="en-US"/>
          </a:p>
        </p:txBody>
      </p:sp>
      <p:sp>
        <p:nvSpPr>
          <p:cNvPr id="8" name="Title 1">
            <a:extLst>
              <a:ext uri="{FF2B5EF4-FFF2-40B4-BE49-F238E27FC236}">
                <a16:creationId xmlns:a16="http://schemas.microsoft.com/office/drawing/2014/main" id="{B5620CB4-9BDA-354C-8C99-8BF509E74E15}"/>
              </a:ext>
            </a:extLst>
          </p:cNvPr>
          <p:cNvSpPr txBox="1">
            <a:spLocks/>
          </p:cNvSpPr>
          <p:nvPr/>
        </p:nvSpPr>
        <p:spPr>
          <a:xfrm>
            <a:off x="469901" y="3484019"/>
            <a:ext cx="8229600"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en-CA" sz="2400">
                <a:solidFill>
                  <a:schemeClr val="bg1"/>
                </a:solidFill>
              </a:rPr>
              <a:t>Isabelle.Rodrigue@servicecanada.gc.ca</a:t>
            </a:r>
          </a:p>
        </p:txBody>
      </p:sp>
    </p:spTree>
    <p:extLst>
      <p:ext uri="{BB962C8B-B14F-4D97-AF65-F5344CB8AC3E}">
        <p14:creationId xmlns:p14="http://schemas.microsoft.com/office/powerpoint/2010/main" val="42434685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2</a:t>
            </a:fld>
            <a:endParaRPr lang="en-US" dirty="0"/>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dirty="0"/>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4" y="154410"/>
            <a:ext cx="8229600"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fr-CA" dirty="0">
                <a:solidFill>
                  <a:schemeClr val="bg1"/>
                </a:solidFill>
              </a:rPr>
              <a:t>Table des matières</a:t>
            </a:r>
          </a:p>
        </p:txBody>
      </p:sp>
      <p:sp>
        <p:nvSpPr>
          <p:cNvPr id="54" name="TextBox 23">
            <a:extLst>
              <a:ext uri="{FF2B5EF4-FFF2-40B4-BE49-F238E27FC236}">
                <a16:creationId xmlns:a16="http://schemas.microsoft.com/office/drawing/2014/main" id="{4AEEB936-1E1C-E345-BB79-8F8D095C5022}"/>
              </a:ext>
            </a:extLst>
          </p:cNvPr>
          <p:cNvSpPr txBox="1"/>
          <p:nvPr/>
        </p:nvSpPr>
        <p:spPr>
          <a:xfrm>
            <a:off x="691863" y="2113568"/>
            <a:ext cx="356188" cy="461665"/>
          </a:xfrm>
          <a:prstGeom prst="rect">
            <a:avLst/>
          </a:prstGeom>
          <a:noFill/>
        </p:spPr>
        <p:txBody>
          <a:bodyPr wrap="none" rtlCol="0" anchor="b">
            <a:spAutoFit/>
          </a:bodyPr>
          <a:lstStyle/>
          <a:p>
            <a:pPr defTabSz="342900"/>
            <a:r>
              <a:rPr lang="fr-CA" sz="2400" b="1" dirty="0">
                <a:solidFill>
                  <a:prstClr val="black"/>
                </a:solidFill>
                <a:latin typeface="+mj-lt"/>
              </a:rPr>
              <a:t>1</a:t>
            </a:r>
          </a:p>
        </p:txBody>
      </p:sp>
      <p:sp>
        <p:nvSpPr>
          <p:cNvPr id="55" name="Rectangle: Rounded Corners 28">
            <a:extLst>
              <a:ext uri="{FF2B5EF4-FFF2-40B4-BE49-F238E27FC236}">
                <a16:creationId xmlns:a16="http://schemas.microsoft.com/office/drawing/2014/main" id="{FED06DD1-A077-5046-ADB4-40F99D53E03C}"/>
              </a:ext>
            </a:extLst>
          </p:cNvPr>
          <p:cNvSpPr/>
          <p:nvPr/>
        </p:nvSpPr>
        <p:spPr>
          <a:xfrm>
            <a:off x="1156477" y="2194609"/>
            <a:ext cx="4556268"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defTabSz="342900"/>
            <a:r>
              <a:rPr lang="fr-CA" sz="1400" b="1" cap="all" dirty="0">
                <a:solidFill>
                  <a:prstClr val="black"/>
                </a:solidFill>
                <a:latin typeface="+mj-lt"/>
              </a:rPr>
              <a:t>CONTEXTE</a:t>
            </a:r>
          </a:p>
        </p:txBody>
      </p:sp>
      <p:sp>
        <p:nvSpPr>
          <p:cNvPr id="52" name="Rectangle: Rounded Corners 28">
            <a:extLst>
              <a:ext uri="{FF2B5EF4-FFF2-40B4-BE49-F238E27FC236}">
                <a16:creationId xmlns:a16="http://schemas.microsoft.com/office/drawing/2014/main" id="{03C17D00-26F9-1F4B-87C2-EBF50DB87654}"/>
              </a:ext>
            </a:extLst>
          </p:cNvPr>
          <p:cNvSpPr/>
          <p:nvPr/>
        </p:nvSpPr>
        <p:spPr>
          <a:xfrm>
            <a:off x="4638154" y="2163372"/>
            <a:ext cx="1087841"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defTabSz="342900"/>
            <a:r>
              <a:rPr lang="fr-CA" sz="1600" b="1" cap="all" dirty="0">
                <a:solidFill>
                  <a:prstClr val="black"/>
                </a:solidFill>
                <a:latin typeface="+mj-lt"/>
              </a:rPr>
              <a:t>P. 4-5</a:t>
            </a:r>
          </a:p>
        </p:txBody>
      </p:sp>
      <p:sp>
        <p:nvSpPr>
          <p:cNvPr id="47" name="TextBox 23">
            <a:extLst>
              <a:ext uri="{FF2B5EF4-FFF2-40B4-BE49-F238E27FC236}">
                <a16:creationId xmlns:a16="http://schemas.microsoft.com/office/drawing/2014/main" id="{120C01FC-9A72-914A-9A19-85D73FADFF1F}"/>
              </a:ext>
            </a:extLst>
          </p:cNvPr>
          <p:cNvSpPr txBox="1"/>
          <p:nvPr/>
        </p:nvSpPr>
        <p:spPr>
          <a:xfrm>
            <a:off x="691862" y="2815824"/>
            <a:ext cx="356188" cy="461665"/>
          </a:xfrm>
          <a:prstGeom prst="rect">
            <a:avLst/>
          </a:prstGeom>
          <a:noFill/>
        </p:spPr>
        <p:txBody>
          <a:bodyPr wrap="none" rtlCol="0" anchor="b">
            <a:spAutoFit/>
          </a:bodyPr>
          <a:lstStyle/>
          <a:p>
            <a:pPr defTabSz="342900"/>
            <a:r>
              <a:rPr lang="fr-CA" sz="2400" b="1" dirty="0">
                <a:solidFill>
                  <a:prstClr val="black"/>
                </a:solidFill>
                <a:latin typeface="+mj-lt"/>
              </a:rPr>
              <a:t>2</a:t>
            </a:r>
          </a:p>
        </p:txBody>
      </p:sp>
      <p:sp>
        <p:nvSpPr>
          <p:cNvPr id="48" name="Rectangle: Rounded Corners 28">
            <a:extLst>
              <a:ext uri="{FF2B5EF4-FFF2-40B4-BE49-F238E27FC236}">
                <a16:creationId xmlns:a16="http://schemas.microsoft.com/office/drawing/2014/main" id="{5FBB99C2-1FF3-C141-9A13-0173B7AA275F}"/>
              </a:ext>
            </a:extLst>
          </p:cNvPr>
          <p:cNvSpPr/>
          <p:nvPr/>
        </p:nvSpPr>
        <p:spPr>
          <a:xfrm>
            <a:off x="1807105" y="2885326"/>
            <a:ext cx="4825721"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defTabSz="342900"/>
            <a:endParaRPr lang="fr-CA" sz="1400" b="1" cap="all" dirty="0">
              <a:solidFill>
                <a:prstClr val="black"/>
              </a:solidFill>
              <a:latin typeface="Calibri" panose="020F0502020204030204"/>
            </a:endParaRPr>
          </a:p>
        </p:txBody>
      </p:sp>
      <p:sp>
        <p:nvSpPr>
          <p:cNvPr id="45" name="Rectangle: Rounded Corners 28">
            <a:extLst>
              <a:ext uri="{FF2B5EF4-FFF2-40B4-BE49-F238E27FC236}">
                <a16:creationId xmlns:a16="http://schemas.microsoft.com/office/drawing/2014/main" id="{E141462C-88DF-024E-8D41-19307DF90C4B}"/>
              </a:ext>
            </a:extLst>
          </p:cNvPr>
          <p:cNvSpPr/>
          <p:nvPr/>
        </p:nvSpPr>
        <p:spPr>
          <a:xfrm>
            <a:off x="4638154" y="2885326"/>
            <a:ext cx="1087841"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defTabSz="342900"/>
            <a:r>
              <a:rPr lang="fr-CA" sz="1600" b="1" cap="all" dirty="0">
                <a:solidFill>
                  <a:prstClr val="black"/>
                </a:solidFill>
                <a:latin typeface="+mj-lt"/>
              </a:rPr>
              <a:t>P. 6</a:t>
            </a:r>
          </a:p>
        </p:txBody>
      </p:sp>
      <p:sp>
        <p:nvSpPr>
          <p:cNvPr id="40" name="TextBox 23">
            <a:extLst>
              <a:ext uri="{FF2B5EF4-FFF2-40B4-BE49-F238E27FC236}">
                <a16:creationId xmlns:a16="http://schemas.microsoft.com/office/drawing/2014/main" id="{AF1CAF86-197E-5248-B6E3-CA92B8C154F6}"/>
              </a:ext>
            </a:extLst>
          </p:cNvPr>
          <p:cNvSpPr txBox="1"/>
          <p:nvPr/>
        </p:nvSpPr>
        <p:spPr>
          <a:xfrm>
            <a:off x="691862" y="3518080"/>
            <a:ext cx="356188" cy="461665"/>
          </a:xfrm>
          <a:prstGeom prst="rect">
            <a:avLst/>
          </a:prstGeom>
          <a:noFill/>
        </p:spPr>
        <p:txBody>
          <a:bodyPr wrap="none" rtlCol="0" anchor="b">
            <a:spAutoFit/>
          </a:bodyPr>
          <a:lstStyle/>
          <a:p>
            <a:pPr defTabSz="342900"/>
            <a:r>
              <a:rPr lang="fr-CA" sz="2400" b="1" dirty="0">
                <a:solidFill>
                  <a:prstClr val="black"/>
                </a:solidFill>
                <a:latin typeface="+mj-lt"/>
              </a:rPr>
              <a:t>3</a:t>
            </a:r>
          </a:p>
        </p:txBody>
      </p:sp>
      <p:sp>
        <p:nvSpPr>
          <p:cNvPr id="41" name="Rectangle: Rounded Corners 28">
            <a:extLst>
              <a:ext uri="{FF2B5EF4-FFF2-40B4-BE49-F238E27FC236}">
                <a16:creationId xmlns:a16="http://schemas.microsoft.com/office/drawing/2014/main" id="{DF2F959F-4FD0-F643-9233-26B0F57CB640}"/>
              </a:ext>
            </a:extLst>
          </p:cNvPr>
          <p:cNvSpPr/>
          <p:nvPr/>
        </p:nvSpPr>
        <p:spPr>
          <a:xfrm>
            <a:off x="1807105" y="3587582"/>
            <a:ext cx="4825721"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defTabSz="342900"/>
            <a:endParaRPr lang="fr-CA" sz="1400" b="1" cap="all" dirty="0">
              <a:solidFill>
                <a:prstClr val="black"/>
              </a:solidFill>
              <a:latin typeface="Calibri" panose="020F0502020204030204"/>
            </a:endParaRPr>
          </a:p>
        </p:txBody>
      </p:sp>
      <p:sp>
        <p:nvSpPr>
          <p:cNvPr id="38" name="Rectangle: Rounded Corners 28">
            <a:extLst>
              <a:ext uri="{FF2B5EF4-FFF2-40B4-BE49-F238E27FC236}">
                <a16:creationId xmlns:a16="http://schemas.microsoft.com/office/drawing/2014/main" id="{1258EE76-272A-B748-99E9-DBA7D6F36D34}"/>
              </a:ext>
            </a:extLst>
          </p:cNvPr>
          <p:cNvSpPr/>
          <p:nvPr/>
        </p:nvSpPr>
        <p:spPr>
          <a:xfrm>
            <a:off x="4638154" y="3587582"/>
            <a:ext cx="1087841"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defTabSz="342900"/>
            <a:r>
              <a:rPr lang="fr-CA" sz="1600" b="1" cap="all" dirty="0">
                <a:solidFill>
                  <a:prstClr val="black"/>
                </a:solidFill>
                <a:latin typeface="+mj-lt"/>
              </a:rPr>
              <a:t>P. 8</a:t>
            </a:r>
          </a:p>
        </p:txBody>
      </p:sp>
      <p:sp>
        <p:nvSpPr>
          <p:cNvPr id="17" name="TextBox 23">
            <a:extLst>
              <a:ext uri="{FF2B5EF4-FFF2-40B4-BE49-F238E27FC236}">
                <a16:creationId xmlns:a16="http://schemas.microsoft.com/office/drawing/2014/main" id="{C6988D8B-88F6-8949-904B-6A8BD746354B}"/>
              </a:ext>
            </a:extLst>
          </p:cNvPr>
          <p:cNvSpPr txBox="1"/>
          <p:nvPr/>
        </p:nvSpPr>
        <p:spPr>
          <a:xfrm>
            <a:off x="691859" y="4220336"/>
            <a:ext cx="356188" cy="461665"/>
          </a:xfrm>
          <a:prstGeom prst="rect">
            <a:avLst/>
          </a:prstGeom>
          <a:noFill/>
        </p:spPr>
        <p:txBody>
          <a:bodyPr wrap="none" rtlCol="0" anchor="b">
            <a:spAutoFit/>
          </a:bodyPr>
          <a:lstStyle/>
          <a:p>
            <a:pPr defTabSz="342900"/>
            <a:r>
              <a:rPr lang="fr-CA" sz="2400" b="1" dirty="0">
                <a:solidFill>
                  <a:prstClr val="black"/>
                </a:solidFill>
                <a:latin typeface="+mj-lt"/>
              </a:rPr>
              <a:t>4</a:t>
            </a:r>
          </a:p>
        </p:txBody>
      </p:sp>
      <p:sp>
        <p:nvSpPr>
          <p:cNvPr id="18" name="Rectangle: Rounded Corners 28">
            <a:extLst>
              <a:ext uri="{FF2B5EF4-FFF2-40B4-BE49-F238E27FC236}">
                <a16:creationId xmlns:a16="http://schemas.microsoft.com/office/drawing/2014/main" id="{02907F90-B943-554D-B734-7FB67608AA69}"/>
              </a:ext>
            </a:extLst>
          </p:cNvPr>
          <p:cNvSpPr/>
          <p:nvPr/>
        </p:nvSpPr>
        <p:spPr>
          <a:xfrm>
            <a:off x="1807102" y="4289838"/>
            <a:ext cx="4825721"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defTabSz="342900"/>
            <a:endParaRPr lang="fr-CA" sz="1400" b="1" cap="all" dirty="0">
              <a:solidFill>
                <a:prstClr val="black"/>
              </a:solidFill>
              <a:latin typeface="Calibri" panose="020F0502020204030204"/>
            </a:endParaRPr>
          </a:p>
        </p:txBody>
      </p:sp>
      <p:sp>
        <p:nvSpPr>
          <p:cNvPr id="15" name="Rectangle: Rounded Corners 28">
            <a:extLst>
              <a:ext uri="{FF2B5EF4-FFF2-40B4-BE49-F238E27FC236}">
                <a16:creationId xmlns:a16="http://schemas.microsoft.com/office/drawing/2014/main" id="{DD7B0A5A-7FF2-B34B-AC99-DDD9C11ADA02}"/>
              </a:ext>
            </a:extLst>
          </p:cNvPr>
          <p:cNvSpPr/>
          <p:nvPr/>
        </p:nvSpPr>
        <p:spPr>
          <a:xfrm>
            <a:off x="4638154" y="4289838"/>
            <a:ext cx="1087841"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defTabSz="342900"/>
            <a:r>
              <a:rPr lang="fr-CA" sz="1600" b="1" cap="all" dirty="0">
                <a:solidFill>
                  <a:prstClr val="black"/>
                </a:solidFill>
                <a:latin typeface="+mj-lt"/>
              </a:rPr>
              <a:t>P. 9</a:t>
            </a:r>
          </a:p>
        </p:txBody>
      </p:sp>
      <p:sp>
        <p:nvSpPr>
          <p:cNvPr id="64" name="Rectangle: Rounded Corners 28">
            <a:extLst>
              <a:ext uri="{FF2B5EF4-FFF2-40B4-BE49-F238E27FC236}">
                <a16:creationId xmlns:a16="http://schemas.microsoft.com/office/drawing/2014/main" id="{FED06DD1-A077-5046-ADB4-40F99D53E03C}"/>
              </a:ext>
            </a:extLst>
          </p:cNvPr>
          <p:cNvSpPr/>
          <p:nvPr/>
        </p:nvSpPr>
        <p:spPr>
          <a:xfrm>
            <a:off x="1156477" y="2767959"/>
            <a:ext cx="3737396" cy="548521"/>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defTabSz="342900"/>
            <a:r>
              <a:rPr lang="fr-FR" sz="1400" b="1" cap="all" dirty="0">
                <a:solidFill>
                  <a:prstClr val="black"/>
                </a:solidFill>
                <a:latin typeface="+mj-lt"/>
              </a:rPr>
              <a:t>Le modèle 70-20-10 pour de meilleurs résultats</a:t>
            </a:r>
            <a:endParaRPr lang="fr-CA" sz="1400" b="1" cap="all" dirty="0">
              <a:solidFill>
                <a:prstClr val="black"/>
              </a:solidFill>
              <a:latin typeface="+mj-lt"/>
            </a:endParaRPr>
          </a:p>
        </p:txBody>
      </p:sp>
      <p:sp>
        <p:nvSpPr>
          <p:cNvPr id="66" name="Rectangle: Rounded Corners 28">
            <a:extLst>
              <a:ext uri="{FF2B5EF4-FFF2-40B4-BE49-F238E27FC236}">
                <a16:creationId xmlns:a16="http://schemas.microsoft.com/office/drawing/2014/main" id="{FED06DD1-A077-5046-ADB4-40F99D53E03C}"/>
              </a:ext>
            </a:extLst>
          </p:cNvPr>
          <p:cNvSpPr/>
          <p:nvPr/>
        </p:nvSpPr>
        <p:spPr>
          <a:xfrm>
            <a:off x="1152133" y="3407745"/>
            <a:ext cx="3848492" cy="774383"/>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defTabSz="342900"/>
            <a:r>
              <a:rPr lang="fr-CA" sz="1400" b="1" cap="all" dirty="0">
                <a:solidFill>
                  <a:prstClr val="black"/>
                </a:solidFill>
                <a:latin typeface="+mj-lt"/>
              </a:rPr>
              <a:t>CADRE DE DÉVELOPPEMENT PROFESSIONNEL BASÉ SUR LES COMPÉTENCES</a:t>
            </a:r>
          </a:p>
        </p:txBody>
      </p:sp>
      <p:sp>
        <p:nvSpPr>
          <p:cNvPr id="34" name="Rectangle: Rounded Corners 28">
            <a:extLst>
              <a:ext uri="{FF2B5EF4-FFF2-40B4-BE49-F238E27FC236}">
                <a16:creationId xmlns:a16="http://schemas.microsoft.com/office/drawing/2014/main" id="{B67EBBAE-F5C0-3141-9143-F1B2D7849285}"/>
              </a:ext>
            </a:extLst>
          </p:cNvPr>
          <p:cNvSpPr/>
          <p:nvPr/>
        </p:nvSpPr>
        <p:spPr>
          <a:xfrm>
            <a:off x="7695737" y="2187746"/>
            <a:ext cx="4825721"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defTabSz="342900"/>
            <a:endParaRPr lang="en-CA" sz="1400" b="1" cap="all" dirty="0">
              <a:solidFill>
                <a:prstClr val="black"/>
              </a:solidFill>
              <a:latin typeface="+mj-lt"/>
            </a:endParaRPr>
          </a:p>
        </p:txBody>
      </p:sp>
      <p:sp>
        <p:nvSpPr>
          <p:cNvPr id="27" name="Rectangle: Rounded Corners 28">
            <a:extLst>
              <a:ext uri="{FF2B5EF4-FFF2-40B4-BE49-F238E27FC236}">
                <a16:creationId xmlns:a16="http://schemas.microsoft.com/office/drawing/2014/main" id="{B042CB22-EB13-5C44-B3F8-831D677C098D}"/>
              </a:ext>
            </a:extLst>
          </p:cNvPr>
          <p:cNvSpPr/>
          <p:nvPr/>
        </p:nvSpPr>
        <p:spPr>
          <a:xfrm>
            <a:off x="7695737" y="2890002"/>
            <a:ext cx="4825721"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defTabSz="342900"/>
            <a:endParaRPr lang="en-CA" sz="1400" b="1" cap="all" dirty="0">
              <a:solidFill>
                <a:prstClr val="black"/>
              </a:solidFill>
              <a:latin typeface="+mj-lt"/>
            </a:endParaRPr>
          </a:p>
        </p:txBody>
      </p:sp>
      <p:sp>
        <p:nvSpPr>
          <p:cNvPr id="33" name="TextBox 23">
            <a:extLst>
              <a:ext uri="{FF2B5EF4-FFF2-40B4-BE49-F238E27FC236}">
                <a16:creationId xmlns:a16="http://schemas.microsoft.com/office/drawing/2014/main" id="{FADC0F2D-0242-5F45-A145-0A5BD1CB3E0D}"/>
              </a:ext>
            </a:extLst>
          </p:cNvPr>
          <p:cNvSpPr txBox="1"/>
          <p:nvPr/>
        </p:nvSpPr>
        <p:spPr>
          <a:xfrm>
            <a:off x="691859" y="4843099"/>
            <a:ext cx="356188" cy="461665"/>
          </a:xfrm>
          <a:prstGeom prst="rect">
            <a:avLst/>
          </a:prstGeom>
          <a:noFill/>
        </p:spPr>
        <p:txBody>
          <a:bodyPr wrap="none" rtlCol="0" anchor="b">
            <a:spAutoFit/>
          </a:bodyPr>
          <a:lstStyle/>
          <a:p>
            <a:pPr defTabSz="342900"/>
            <a:r>
              <a:rPr lang="fr-CA" sz="2400" b="1" dirty="0">
                <a:solidFill>
                  <a:prstClr val="black"/>
                </a:solidFill>
                <a:latin typeface="+mj-lt"/>
              </a:rPr>
              <a:t>5</a:t>
            </a:r>
          </a:p>
        </p:txBody>
      </p:sp>
      <p:sp>
        <p:nvSpPr>
          <p:cNvPr id="31" name="Rectangle: Rounded Corners 28">
            <a:extLst>
              <a:ext uri="{FF2B5EF4-FFF2-40B4-BE49-F238E27FC236}">
                <a16:creationId xmlns:a16="http://schemas.microsoft.com/office/drawing/2014/main" id="{3811D2B4-45BF-D549-82B4-0E4AB86157FF}"/>
              </a:ext>
            </a:extLst>
          </p:cNvPr>
          <p:cNvSpPr/>
          <p:nvPr/>
        </p:nvSpPr>
        <p:spPr>
          <a:xfrm>
            <a:off x="4238356" y="4902895"/>
            <a:ext cx="1447731"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defTabSz="342900"/>
            <a:r>
              <a:rPr lang="fr-CA" sz="1600" b="1" cap="all" dirty="0">
                <a:solidFill>
                  <a:prstClr val="black"/>
                </a:solidFill>
                <a:latin typeface="+mj-lt"/>
              </a:rPr>
              <a:t>P. 10</a:t>
            </a:r>
          </a:p>
        </p:txBody>
      </p:sp>
      <p:sp>
        <p:nvSpPr>
          <p:cNvPr id="26" name="TextBox 23">
            <a:extLst>
              <a:ext uri="{FF2B5EF4-FFF2-40B4-BE49-F238E27FC236}">
                <a16:creationId xmlns:a16="http://schemas.microsoft.com/office/drawing/2014/main" id="{418CA62C-652A-DF4C-9FBF-23591B4248FA}"/>
              </a:ext>
            </a:extLst>
          </p:cNvPr>
          <p:cNvSpPr txBox="1"/>
          <p:nvPr/>
        </p:nvSpPr>
        <p:spPr>
          <a:xfrm>
            <a:off x="6590369" y="2102659"/>
            <a:ext cx="356188" cy="461665"/>
          </a:xfrm>
          <a:prstGeom prst="rect">
            <a:avLst/>
          </a:prstGeom>
          <a:noFill/>
        </p:spPr>
        <p:txBody>
          <a:bodyPr wrap="none" rtlCol="0" anchor="b">
            <a:spAutoFit/>
          </a:bodyPr>
          <a:lstStyle/>
          <a:p>
            <a:pPr defTabSz="342900"/>
            <a:r>
              <a:rPr lang="fr-CA" sz="2400" b="1" dirty="0">
                <a:solidFill>
                  <a:prstClr val="black"/>
                </a:solidFill>
                <a:latin typeface="+mj-lt"/>
              </a:rPr>
              <a:t>6</a:t>
            </a:r>
          </a:p>
        </p:txBody>
      </p:sp>
      <p:sp>
        <p:nvSpPr>
          <p:cNvPr id="24" name="Rectangle: Rounded Corners 28">
            <a:extLst>
              <a:ext uri="{FF2B5EF4-FFF2-40B4-BE49-F238E27FC236}">
                <a16:creationId xmlns:a16="http://schemas.microsoft.com/office/drawing/2014/main" id="{FC3E455A-F551-3041-9152-66010778FD8D}"/>
              </a:ext>
            </a:extLst>
          </p:cNvPr>
          <p:cNvSpPr/>
          <p:nvPr/>
        </p:nvSpPr>
        <p:spPr>
          <a:xfrm>
            <a:off x="10368087" y="2130295"/>
            <a:ext cx="917188"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defTabSz="342900"/>
            <a:r>
              <a:rPr lang="fr-CA" sz="1600" b="1" cap="all" dirty="0">
                <a:solidFill>
                  <a:prstClr val="black"/>
                </a:solidFill>
                <a:latin typeface="+mj-lt"/>
              </a:rPr>
              <a:t>P. 11</a:t>
            </a:r>
          </a:p>
        </p:txBody>
      </p:sp>
      <p:sp>
        <p:nvSpPr>
          <p:cNvPr id="60" name="TextBox 23">
            <a:extLst>
              <a:ext uri="{FF2B5EF4-FFF2-40B4-BE49-F238E27FC236}">
                <a16:creationId xmlns:a16="http://schemas.microsoft.com/office/drawing/2014/main" id="{C100B226-057B-4347-88E7-EFAA6E69D648}"/>
              </a:ext>
            </a:extLst>
          </p:cNvPr>
          <p:cNvSpPr txBox="1"/>
          <p:nvPr/>
        </p:nvSpPr>
        <p:spPr>
          <a:xfrm>
            <a:off x="6590368" y="2798798"/>
            <a:ext cx="356188" cy="461665"/>
          </a:xfrm>
          <a:prstGeom prst="rect">
            <a:avLst/>
          </a:prstGeom>
          <a:noFill/>
        </p:spPr>
        <p:txBody>
          <a:bodyPr wrap="none" rtlCol="0" anchor="b">
            <a:spAutoFit/>
          </a:bodyPr>
          <a:lstStyle/>
          <a:p>
            <a:pPr defTabSz="342900"/>
            <a:r>
              <a:rPr lang="fr-CA" sz="2400" b="1" dirty="0">
                <a:solidFill>
                  <a:prstClr val="black"/>
                </a:solidFill>
                <a:latin typeface="+mj-lt"/>
              </a:rPr>
              <a:t>7</a:t>
            </a:r>
          </a:p>
        </p:txBody>
      </p:sp>
      <p:sp>
        <p:nvSpPr>
          <p:cNvPr id="61" name="Rectangle: Rounded Corners 28">
            <a:extLst>
              <a:ext uri="{FF2B5EF4-FFF2-40B4-BE49-F238E27FC236}">
                <a16:creationId xmlns:a16="http://schemas.microsoft.com/office/drawing/2014/main" id="{BAAE919C-B8E9-9F48-B7F7-B85E586BF1A5}"/>
              </a:ext>
            </a:extLst>
          </p:cNvPr>
          <p:cNvSpPr/>
          <p:nvPr/>
        </p:nvSpPr>
        <p:spPr>
          <a:xfrm>
            <a:off x="7105858" y="2900723"/>
            <a:ext cx="2889849"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defTabSz="342900"/>
            <a:r>
              <a:rPr lang="fr-CA" sz="1400" b="1" cap="all" dirty="0">
                <a:solidFill>
                  <a:prstClr val="black"/>
                </a:solidFill>
                <a:latin typeface="+mj-lt"/>
              </a:rPr>
              <a:t>Application prototype</a:t>
            </a:r>
          </a:p>
        </p:txBody>
      </p:sp>
      <p:sp>
        <p:nvSpPr>
          <p:cNvPr id="62" name="Rectangle: Rounded Corners 28">
            <a:extLst>
              <a:ext uri="{FF2B5EF4-FFF2-40B4-BE49-F238E27FC236}">
                <a16:creationId xmlns:a16="http://schemas.microsoft.com/office/drawing/2014/main" id="{09488045-57A4-0343-9936-5012EE122DF9}"/>
              </a:ext>
            </a:extLst>
          </p:cNvPr>
          <p:cNvSpPr/>
          <p:nvPr/>
        </p:nvSpPr>
        <p:spPr>
          <a:xfrm>
            <a:off x="10326808" y="2868300"/>
            <a:ext cx="958467"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defTabSz="342900"/>
            <a:r>
              <a:rPr lang="fr-CA" sz="1600" b="1" cap="all" dirty="0">
                <a:solidFill>
                  <a:prstClr val="black"/>
                </a:solidFill>
                <a:latin typeface="+mj-lt"/>
              </a:rPr>
              <a:t>P. 13-15</a:t>
            </a:r>
          </a:p>
        </p:txBody>
      </p:sp>
      <p:sp>
        <p:nvSpPr>
          <p:cNvPr id="67" name="Rectangle: Rounded Corners 28">
            <a:extLst>
              <a:ext uri="{FF2B5EF4-FFF2-40B4-BE49-F238E27FC236}">
                <a16:creationId xmlns:a16="http://schemas.microsoft.com/office/drawing/2014/main" id="{FED06DD1-A077-5046-ADB4-40F99D53E03C}"/>
              </a:ext>
            </a:extLst>
          </p:cNvPr>
          <p:cNvSpPr/>
          <p:nvPr/>
        </p:nvSpPr>
        <p:spPr>
          <a:xfrm>
            <a:off x="1164407" y="4305970"/>
            <a:ext cx="3729466"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defTabSz="342900"/>
            <a:r>
              <a:rPr lang="fr-CA" sz="1400" b="1" cap="all" dirty="0">
                <a:solidFill>
                  <a:prstClr val="black"/>
                </a:solidFill>
                <a:latin typeface="+mj-lt"/>
              </a:rPr>
              <a:t>Résultats attendus</a:t>
            </a:r>
          </a:p>
        </p:txBody>
      </p:sp>
      <p:sp>
        <p:nvSpPr>
          <p:cNvPr id="68" name="Rectangle: Rounded Corners 28">
            <a:extLst>
              <a:ext uri="{FF2B5EF4-FFF2-40B4-BE49-F238E27FC236}">
                <a16:creationId xmlns:a16="http://schemas.microsoft.com/office/drawing/2014/main" id="{FED06DD1-A077-5046-ADB4-40F99D53E03C}"/>
              </a:ext>
            </a:extLst>
          </p:cNvPr>
          <p:cNvSpPr/>
          <p:nvPr/>
        </p:nvSpPr>
        <p:spPr>
          <a:xfrm>
            <a:off x="1164407" y="4932081"/>
            <a:ext cx="3220950"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defTabSz="342900"/>
            <a:r>
              <a:rPr lang="fr-CA" sz="1400" b="1" cap="all" dirty="0">
                <a:solidFill>
                  <a:prstClr val="black"/>
                </a:solidFill>
                <a:latin typeface="+mj-lt"/>
              </a:rPr>
              <a:t>Étapes du projet/calendrier</a:t>
            </a:r>
          </a:p>
        </p:txBody>
      </p:sp>
      <p:sp>
        <p:nvSpPr>
          <p:cNvPr id="69" name="TextBox 68"/>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
        <p:nvSpPr>
          <p:cNvPr id="72" name="Rectangle 71"/>
          <p:cNvSpPr/>
          <p:nvPr/>
        </p:nvSpPr>
        <p:spPr>
          <a:xfrm>
            <a:off x="6100434" y="2024005"/>
            <a:ext cx="75588" cy="298814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37" name="Rectangle: Rounded Corners 28">
            <a:extLst>
              <a:ext uri="{FF2B5EF4-FFF2-40B4-BE49-F238E27FC236}">
                <a16:creationId xmlns:a16="http://schemas.microsoft.com/office/drawing/2014/main" id="{BAAE919C-B8E9-9F48-B7F7-B85E586BF1A5}"/>
              </a:ext>
            </a:extLst>
          </p:cNvPr>
          <p:cNvSpPr/>
          <p:nvPr/>
        </p:nvSpPr>
        <p:spPr>
          <a:xfrm>
            <a:off x="7112119" y="2182411"/>
            <a:ext cx="2889849" cy="322659"/>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defTabSz="342900"/>
            <a:r>
              <a:rPr lang="fr-CA" sz="1400" b="1" cap="all" dirty="0">
                <a:solidFill>
                  <a:prstClr val="black"/>
                </a:solidFill>
                <a:latin typeface="+mj-lt"/>
              </a:rPr>
              <a:t>Prochaines étapes</a:t>
            </a:r>
          </a:p>
        </p:txBody>
      </p:sp>
    </p:spTree>
    <p:extLst>
      <p:ext uri="{BB962C8B-B14F-4D97-AF65-F5344CB8AC3E}">
        <p14:creationId xmlns:p14="http://schemas.microsoft.com/office/powerpoint/2010/main" val="427107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A" dirty="0"/>
              <a:t>Contexte et objectifs</a:t>
            </a:r>
          </a:p>
        </p:txBody>
      </p:sp>
      <p:sp>
        <p:nvSpPr>
          <p:cNvPr id="5" name="Slide Number Placeholder 4"/>
          <p:cNvSpPr>
            <a:spLocks noGrp="1"/>
          </p:cNvSpPr>
          <p:nvPr>
            <p:ph type="sldNum" idx="4294967295"/>
          </p:nvPr>
        </p:nvSpPr>
        <p:spPr>
          <a:xfrm>
            <a:off x="10119123" y="5606654"/>
            <a:ext cx="548878" cy="394097"/>
          </a:xfrm>
        </p:spPr>
        <p:txBody>
          <a:bodyPr/>
          <a:lstStyle/>
          <a:p>
            <a:fld id="{00000000-1234-1234-1234-123412341234}" type="slidenum">
              <a:rPr lang="en-US" smtClean="0"/>
              <a:pPr/>
              <a:t>3</a:t>
            </a:fld>
            <a:endParaRPr lang="en-US"/>
          </a:p>
        </p:txBody>
      </p:sp>
      <p:sp>
        <p:nvSpPr>
          <p:cNvPr id="7" name="TextBox 6"/>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Tree>
    <p:extLst>
      <p:ext uri="{BB962C8B-B14F-4D97-AF65-F5344CB8AC3E}">
        <p14:creationId xmlns:p14="http://schemas.microsoft.com/office/powerpoint/2010/main" val="22398170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4</a:t>
            </a:fld>
            <a:endParaRPr lang="en-US"/>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A" dirty="0"/>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3" y="154410"/>
            <a:ext cx="9575835" cy="699583"/>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fr-CA" dirty="0">
                <a:solidFill>
                  <a:schemeClr val="bg1"/>
                </a:solidFill>
              </a:rPr>
              <a:t>Contexte – Environnement de travail changeant</a:t>
            </a:r>
          </a:p>
        </p:txBody>
      </p:sp>
      <p:grpSp>
        <p:nvGrpSpPr>
          <p:cNvPr id="23" name="Group 22"/>
          <p:cNvGrpSpPr/>
          <p:nvPr/>
        </p:nvGrpSpPr>
        <p:grpSpPr>
          <a:xfrm>
            <a:off x="821651" y="1607936"/>
            <a:ext cx="4352601" cy="2375030"/>
            <a:chOff x="1317202" y="1779403"/>
            <a:chExt cx="2690018" cy="1467829"/>
          </a:xfrm>
        </p:grpSpPr>
        <p:pic>
          <p:nvPicPr>
            <p:cNvPr id="9" name="Picture 8"/>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167463" y="1779403"/>
              <a:ext cx="1034320" cy="929869"/>
            </a:xfrm>
            <a:prstGeom prst="rect">
              <a:avLst/>
            </a:prstGeom>
          </p:spPr>
        </p:pic>
        <p:sp>
          <p:nvSpPr>
            <p:cNvPr id="28" name="TextBox 27"/>
            <p:cNvSpPr txBox="1"/>
            <p:nvPr/>
          </p:nvSpPr>
          <p:spPr>
            <a:xfrm>
              <a:off x="1317202" y="2809741"/>
              <a:ext cx="2690018" cy="437491"/>
            </a:xfrm>
            <a:prstGeom prst="rect">
              <a:avLst/>
            </a:prstGeom>
            <a:noFill/>
          </p:spPr>
          <p:txBody>
            <a:bodyPr wrap="square" rtlCol="0">
              <a:spAutoFit/>
            </a:bodyPr>
            <a:lstStyle/>
            <a:p>
              <a:pPr algn="ctr"/>
              <a:r>
                <a:rPr lang="fr-CA" sz="2000" b="1" dirty="0">
                  <a:solidFill>
                    <a:srgbClr val="4CA28D"/>
                  </a:solidFill>
                </a:rPr>
                <a:t>Environnement de travail changeant</a:t>
              </a:r>
            </a:p>
          </p:txBody>
        </p:sp>
      </p:grpSp>
      <p:sp>
        <p:nvSpPr>
          <p:cNvPr id="30" name="TextBox 29"/>
          <p:cNvSpPr txBox="1"/>
          <p:nvPr/>
        </p:nvSpPr>
        <p:spPr>
          <a:xfrm>
            <a:off x="6249027" y="1538078"/>
            <a:ext cx="5312538" cy="4462760"/>
          </a:xfrm>
          <a:prstGeom prst="rect">
            <a:avLst/>
          </a:prstGeom>
          <a:noFill/>
        </p:spPr>
        <p:txBody>
          <a:bodyPr wrap="square" lIns="91440" tIns="45720" rIns="91440" bIns="45720" rtlCol="0" anchor="t">
            <a:spAutoFit/>
          </a:bodyPr>
          <a:lstStyle/>
          <a:p>
            <a:pPr marL="285750" indent="-285750">
              <a:spcAft>
                <a:spcPts val="1200"/>
              </a:spcAft>
              <a:buFont typeface="Wingdings" panose="05000000000000000000" pitchFamily="2" charset="2"/>
              <a:buChar char="v"/>
            </a:pPr>
            <a:r>
              <a:rPr lang="fr-FR" dirty="0"/>
              <a:t>Collaboration virtuelle</a:t>
            </a:r>
          </a:p>
          <a:p>
            <a:pPr marL="285750" indent="-285750">
              <a:spcAft>
                <a:spcPts val="1200"/>
              </a:spcAft>
              <a:buFont typeface="Wingdings" panose="05000000000000000000" pitchFamily="2" charset="2"/>
              <a:buChar char="v"/>
            </a:pPr>
            <a:r>
              <a:rPr lang="fr-FR" dirty="0"/>
              <a:t>Modèles de travail flexibles</a:t>
            </a:r>
          </a:p>
          <a:p>
            <a:pPr marL="285750" indent="-285750">
              <a:spcAft>
                <a:spcPts val="1200"/>
              </a:spcAft>
              <a:buFont typeface="Wingdings" panose="05000000000000000000" pitchFamily="2" charset="2"/>
              <a:buChar char="v"/>
            </a:pPr>
            <a:r>
              <a:rPr lang="fr-FR" dirty="0"/>
              <a:t>Projets plus complexes</a:t>
            </a:r>
          </a:p>
          <a:p>
            <a:pPr marL="285750" indent="-285750">
              <a:spcAft>
                <a:spcPts val="1200"/>
              </a:spcAft>
              <a:buFont typeface="Wingdings" panose="05000000000000000000" pitchFamily="2" charset="2"/>
              <a:buChar char="v"/>
            </a:pPr>
            <a:r>
              <a:rPr lang="fr-FR" dirty="0"/>
              <a:t>Multiplication de nouveaux outils techniques, rendant les employés de la fonction publique plus équipés </a:t>
            </a:r>
            <a:r>
              <a:rPr lang="fr-FR" dirty="0"/>
              <a:t>que </a:t>
            </a:r>
            <a:r>
              <a:rPr lang="fr-FR" dirty="0" smtClean="0"/>
              <a:t>jamais</a:t>
            </a:r>
            <a:r>
              <a:rPr lang="fr-FR" dirty="0" smtClean="0">
                <a:cs typeface="Arial"/>
              </a:rPr>
              <a:t> </a:t>
            </a:r>
            <a:r>
              <a:rPr lang="fr-FR" dirty="0" smtClean="0"/>
              <a:t>– </a:t>
            </a:r>
            <a:r>
              <a:rPr lang="fr-FR" dirty="0"/>
              <a:t>mais nécessitant plus de formation </a:t>
            </a:r>
            <a:endParaRPr lang="fr-FR" dirty="0" smtClean="0"/>
          </a:p>
          <a:p>
            <a:pPr marL="285750" indent="-285750">
              <a:spcAft>
                <a:spcPts val="1200"/>
              </a:spcAft>
              <a:buFont typeface="Wingdings" panose="05000000000000000000" pitchFamily="2" charset="2"/>
              <a:buChar char="v"/>
            </a:pPr>
            <a:r>
              <a:rPr lang="fr-FR" dirty="0" smtClean="0"/>
              <a:t>Vitesse </a:t>
            </a:r>
            <a:r>
              <a:rPr lang="fr-FR" dirty="0"/>
              <a:t>croissante des perturbations technologiques </a:t>
            </a:r>
            <a:r>
              <a:rPr lang="fr-FR" dirty="0"/>
              <a:t>– </a:t>
            </a:r>
            <a:r>
              <a:rPr lang="fr-FR" dirty="0"/>
              <a:t>les ministères doivent réfléchir à l’impact que cela aura sur leur</a:t>
            </a:r>
            <a:r>
              <a:rPr lang="fr-FR" dirty="0">
                <a:solidFill>
                  <a:srgbClr val="FF0000"/>
                </a:solidFill>
              </a:rPr>
              <a:t> </a:t>
            </a:r>
            <a:r>
              <a:rPr lang="fr-FR" dirty="0"/>
              <a:t>organisation (par exemple, l’intelligence artificielle) et aux compétences requises pour effectuer ces tâches</a:t>
            </a:r>
            <a:endParaRPr lang="fr-FR" dirty="0">
              <a:solidFill>
                <a:srgbClr val="FF0000"/>
              </a:solidFill>
              <a:cs typeface="Arial"/>
            </a:endParaRPr>
          </a:p>
        </p:txBody>
      </p:sp>
      <p:grpSp>
        <p:nvGrpSpPr>
          <p:cNvPr id="32" name="Group 31"/>
          <p:cNvGrpSpPr/>
          <p:nvPr/>
        </p:nvGrpSpPr>
        <p:grpSpPr>
          <a:xfrm>
            <a:off x="542925" y="4201062"/>
            <a:ext cx="5286375" cy="1740803"/>
            <a:chOff x="1487429" y="1761393"/>
            <a:chExt cx="8938850" cy="1420005"/>
          </a:xfrm>
        </p:grpSpPr>
        <p:sp>
          <p:nvSpPr>
            <p:cNvPr id="33" name="Rectangle 32"/>
            <p:cNvSpPr/>
            <p:nvPr/>
          </p:nvSpPr>
          <p:spPr>
            <a:xfrm>
              <a:off x="1487429" y="1761393"/>
              <a:ext cx="8938850" cy="1420005"/>
            </a:xfrm>
            <a:prstGeom prst="rect">
              <a:avLst/>
            </a:prstGeom>
            <a:solidFill>
              <a:srgbClr val="CCE7E2"/>
            </a:solidFill>
            <a:ln>
              <a:noFill/>
            </a:ln>
            <a:effectLst>
              <a:outerShdw blurRad="190500" dist="38100" dir="2700000" sx="101000" sy="101000" algn="tl" rotWithShape="0">
                <a:prstClr val="black">
                  <a:alpha val="5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34" name="TextBox 33"/>
            <p:cNvSpPr txBox="1"/>
            <p:nvPr/>
          </p:nvSpPr>
          <p:spPr>
            <a:xfrm>
              <a:off x="3780139" y="1821467"/>
              <a:ext cx="6072073" cy="1205084"/>
            </a:xfrm>
            <a:prstGeom prst="rect">
              <a:avLst/>
            </a:prstGeom>
            <a:noFill/>
          </p:spPr>
          <p:txBody>
            <a:bodyPr wrap="square" rtlCol="0">
              <a:spAutoFit/>
            </a:bodyPr>
            <a:lstStyle/>
            <a:p>
              <a:r>
                <a:rPr lang="fr-FR" dirty="0"/>
                <a:t>des compétences de base requises pour exécuter les emplois existants changeront au cours des deux prochaines années</a:t>
              </a:r>
              <a:endParaRPr lang="fr-CA" dirty="0"/>
            </a:p>
          </p:txBody>
        </p:sp>
        <p:sp>
          <p:nvSpPr>
            <p:cNvPr id="35" name="TextBox 34"/>
            <p:cNvSpPr txBox="1"/>
            <p:nvPr/>
          </p:nvSpPr>
          <p:spPr>
            <a:xfrm>
              <a:off x="5916591" y="2852915"/>
              <a:ext cx="4222656" cy="251059"/>
            </a:xfrm>
            <a:prstGeom prst="rect">
              <a:avLst/>
            </a:prstGeom>
            <a:noFill/>
          </p:spPr>
          <p:txBody>
            <a:bodyPr wrap="square" rtlCol="0">
              <a:spAutoFit/>
            </a:bodyPr>
            <a:lstStyle/>
            <a:p>
              <a:pPr algn="r"/>
              <a:r>
                <a:rPr lang="fr-CA" sz="1400" i="1" dirty="0"/>
                <a:t>Forum économique mondial</a:t>
              </a:r>
            </a:p>
          </p:txBody>
        </p:sp>
        <p:sp>
          <p:nvSpPr>
            <p:cNvPr id="36" name="Rectangle 35"/>
            <p:cNvSpPr/>
            <p:nvPr/>
          </p:nvSpPr>
          <p:spPr>
            <a:xfrm>
              <a:off x="1844890" y="2007537"/>
              <a:ext cx="2133750" cy="527224"/>
            </a:xfrm>
            <a:prstGeom prst="rect">
              <a:avLst/>
            </a:prstGeom>
            <a:noFill/>
          </p:spPr>
          <p:txBody>
            <a:bodyPr wrap="none" lIns="91440" tIns="45720" rIns="91440" bIns="45720">
              <a:spAutoFit/>
            </a:bodyPr>
            <a:lstStyle/>
            <a:p>
              <a:pPr algn="ctr"/>
              <a:r>
                <a:rPr lang="fr-CA" sz="3600" b="1" spc="50" dirty="0">
                  <a:ln w="0"/>
                  <a:solidFill>
                    <a:schemeClr val="accent3"/>
                  </a:solidFill>
                  <a:effectLst>
                    <a:innerShdw blurRad="63500" dist="50800" dir="13500000">
                      <a:srgbClr val="000000">
                        <a:alpha val="50000"/>
                      </a:srgbClr>
                    </a:innerShdw>
                  </a:effectLst>
                </a:rPr>
                <a:t>42 %</a:t>
              </a:r>
            </a:p>
          </p:txBody>
        </p:sp>
      </p:grpSp>
      <p:sp>
        <p:nvSpPr>
          <p:cNvPr id="15" name="TextBox 14"/>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Tree>
    <p:extLst>
      <p:ext uri="{BB962C8B-B14F-4D97-AF65-F5344CB8AC3E}">
        <p14:creationId xmlns:p14="http://schemas.microsoft.com/office/powerpoint/2010/main" val="82089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5</a:t>
            </a:fld>
            <a:endParaRPr lang="en-US"/>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dirty="0"/>
          </a:p>
        </p:txBody>
      </p:sp>
      <p:grpSp>
        <p:nvGrpSpPr>
          <p:cNvPr id="8" name="Group 7"/>
          <p:cNvGrpSpPr/>
          <p:nvPr/>
        </p:nvGrpSpPr>
        <p:grpSpPr>
          <a:xfrm>
            <a:off x="1318587" y="1533651"/>
            <a:ext cx="3469830" cy="2141540"/>
            <a:chOff x="7575572" y="1442567"/>
            <a:chExt cx="2524444" cy="1558058"/>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5110" y="1442567"/>
              <a:ext cx="1205367" cy="1212749"/>
            </a:xfrm>
            <a:prstGeom prst="rect">
              <a:avLst/>
            </a:prstGeom>
          </p:spPr>
        </p:pic>
        <p:sp>
          <p:nvSpPr>
            <p:cNvPr id="20" name="TextBox 19"/>
            <p:cNvSpPr txBox="1"/>
            <p:nvPr/>
          </p:nvSpPr>
          <p:spPr>
            <a:xfrm>
              <a:off x="7575572" y="2709529"/>
              <a:ext cx="2524444" cy="291096"/>
            </a:xfrm>
            <a:prstGeom prst="rect">
              <a:avLst/>
            </a:prstGeom>
            <a:noFill/>
          </p:spPr>
          <p:txBody>
            <a:bodyPr wrap="square" rtlCol="0">
              <a:spAutoFit/>
            </a:bodyPr>
            <a:lstStyle/>
            <a:p>
              <a:pPr algn="ctr"/>
              <a:r>
                <a:rPr lang="fr-CA" sz="2000" b="1" dirty="0">
                  <a:solidFill>
                    <a:srgbClr val="4CA28D"/>
                  </a:solidFill>
                </a:rPr>
                <a:t>Main d’œuvre changeante</a:t>
              </a:r>
            </a:p>
          </p:txBody>
        </p:sp>
      </p:grpSp>
      <p:sp>
        <p:nvSpPr>
          <p:cNvPr id="22" name="TextBox 21"/>
          <p:cNvSpPr txBox="1"/>
          <p:nvPr/>
        </p:nvSpPr>
        <p:spPr>
          <a:xfrm>
            <a:off x="5890177" y="1881885"/>
            <a:ext cx="5339125" cy="3877985"/>
          </a:xfrm>
          <a:prstGeom prst="rect">
            <a:avLst/>
          </a:prstGeom>
          <a:noFill/>
        </p:spPr>
        <p:txBody>
          <a:bodyPr wrap="square" lIns="91440" tIns="45720" rIns="91440" bIns="45720" rtlCol="0" anchor="t">
            <a:spAutoFit/>
          </a:bodyPr>
          <a:lstStyle/>
          <a:p>
            <a:pPr marL="285750" indent="-285750">
              <a:spcAft>
                <a:spcPts val="1200"/>
              </a:spcAft>
              <a:buFont typeface="Wingdings" panose="05000000000000000000" pitchFamily="2" charset="2"/>
              <a:buChar char="v"/>
            </a:pPr>
            <a:r>
              <a:rPr lang="fr-FR" dirty="0"/>
              <a:t>Pénurie de main-d'œuvre et roulement du personnel </a:t>
            </a:r>
            <a:r>
              <a:rPr lang="fr-FR" dirty="0"/>
              <a:t>– </a:t>
            </a:r>
            <a:r>
              <a:rPr lang="fr-FR" dirty="0"/>
              <a:t>il est difficile de retenir les employés</a:t>
            </a:r>
          </a:p>
          <a:p>
            <a:pPr marL="285750" indent="-285750">
              <a:spcAft>
                <a:spcPts val="1200"/>
              </a:spcAft>
              <a:buFont typeface="Wingdings" panose="05000000000000000000" pitchFamily="2" charset="2"/>
              <a:buChar char="v"/>
            </a:pPr>
            <a:r>
              <a:rPr lang="fr-FR" dirty="0"/>
              <a:t>Évolution des attentes des employés </a:t>
            </a:r>
            <a:r>
              <a:rPr lang="fr-FR" dirty="0"/>
              <a:t>– </a:t>
            </a:r>
            <a:r>
              <a:rPr lang="fr-FR" dirty="0"/>
              <a:t>comment/où ils travaillent, mobilité entre les emplois/ministères, soutien au développement professionnel </a:t>
            </a:r>
            <a:r>
              <a:rPr lang="fr-FR" dirty="0"/>
              <a:t>– </a:t>
            </a:r>
            <a:r>
              <a:rPr lang="fr-FR" dirty="0"/>
              <a:t>la culture organisationnelle change</a:t>
            </a:r>
          </a:p>
          <a:p>
            <a:pPr marL="285750" indent="-285750">
              <a:spcAft>
                <a:spcPts val="1200"/>
              </a:spcAft>
              <a:buFont typeface="Wingdings" panose="05000000000000000000" pitchFamily="2" charset="2"/>
              <a:buChar char="v"/>
            </a:pPr>
            <a:r>
              <a:rPr lang="fr-FR" dirty="0"/>
              <a:t>Actuellement, le soutien et les outils sont limités pour les employés qui veulent apprendre et se développer</a:t>
            </a:r>
          </a:p>
          <a:p>
            <a:pPr marL="285750" indent="-285750">
              <a:spcAft>
                <a:spcPts val="1200"/>
              </a:spcAft>
              <a:buFont typeface="Wingdings" panose="05000000000000000000" pitchFamily="2" charset="2"/>
              <a:buChar char="v"/>
            </a:pPr>
            <a:r>
              <a:rPr lang="fr-FR" dirty="0"/>
              <a:t>Apprentissage pratique trop peu fréquent</a:t>
            </a:r>
            <a:endParaRPr lang="en-CA" dirty="0"/>
          </a:p>
        </p:txBody>
      </p:sp>
      <p:grpSp>
        <p:nvGrpSpPr>
          <p:cNvPr id="33" name="Group 32"/>
          <p:cNvGrpSpPr/>
          <p:nvPr/>
        </p:nvGrpSpPr>
        <p:grpSpPr>
          <a:xfrm>
            <a:off x="833213" y="3927282"/>
            <a:ext cx="4485732" cy="1844401"/>
            <a:chOff x="2471960" y="1821531"/>
            <a:chExt cx="7585023" cy="1065720"/>
          </a:xfrm>
        </p:grpSpPr>
        <p:sp>
          <p:nvSpPr>
            <p:cNvPr id="34" name="Rectangle 33"/>
            <p:cNvSpPr/>
            <p:nvPr/>
          </p:nvSpPr>
          <p:spPr>
            <a:xfrm>
              <a:off x="2471960" y="1821531"/>
              <a:ext cx="7585023" cy="1065719"/>
            </a:xfrm>
            <a:prstGeom prst="rect">
              <a:avLst/>
            </a:prstGeom>
            <a:solidFill>
              <a:srgbClr val="CCE7E2"/>
            </a:solidFill>
            <a:ln>
              <a:noFill/>
            </a:ln>
            <a:effectLst>
              <a:outerShdw blurRad="190500" dist="38100" dir="2700000" sx="101000" sy="101000" algn="tl" rotWithShape="0">
                <a:prstClr val="black">
                  <a:alpha val="5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6" name="TextBox 35"/>
            <p:cNvSpPr txBox="1"/>
            <p:nvPr/>
          </p:nvSpPr>
          <p:spPr>
            <a:xfrm>
              <a:off x="6289952" y="2636192"/>
              <a:ext cx="3682837" cy="251059"/>
            </a:xfrm>
            <a:prstGeom prst="rect">
              <a:avLst/>
            </a:prstGeom>
            <a:noFill/>
          </p:spPr>
          <p:txBody>
            <a:bodyPr wrap="square" rtlCol="0">
              <a:spAutoFit/>
            </a:bodyPr>
            <a:lstStyle/>
            <a:p>
              <a:pPr algn="r"/>
              <a:r>
                <a:rPr lang="en-CA" sz="1400" i="1" dirty="0"/>
                <a:t>Manpower Group</a:t>
              </a:r>
            </a:p>
          </p:txBody>
        </p:sp>
        <p:sp>
          <p:nvSpPr>
            <p:cNvPr id="37" name="Rectangle 36"/>
            <p:cNvSpPr/>
            <p:nvPr/>
          </p:nvSpPr>
          <p:spPr>
            <a:xfrm>
              <a:off x="5324043" y="1933543"/>
              <a:ext cx="4563227" cy="720242"/>
            </a:xfrm>
            <a:prstGeom prst="rect">
              <a:avLst/>
            </a:prstGeom>
            <a:noFill/>
          </p:spPr>
          <p:txBody>
            <a:bodyPr wrap="square" lIns="91440" tIns="45720" rIns="91440" bIns="45720">
              <a:spAutoFit/>
            </a:bodyPr>
            <a:lstStyle/>
            <a:p>
              <a:r>
                <a:rPr lang="fr-FR" sz="1500" dirty="0"/>
                <a:t>affirment que la possibilité d'acquérir de nouvelles compétences est un facteur déterminant lorsqu'ils envisagent un nouvel emploi</a:t>
              </a:r>
              <a:endParaRPr lang="en-US" sz="1500" b="1" spc="50" dirty="0">
                <a:ln w="0"/>
                <a:solidFill>
                  <a:schemeClr val="accent3"/>
                </a:solidFill>
                <a:effectLst>
                  <a:innerShdw blurRad="63500" dist="50800" dir="13500000">
                    <a:srgbClr val="000000">
                      <a:alpha val="50000"/>
                    </a:srgbClr>
                  </a:innerShdw>
                </a:effectLst>
              </a:endParaRPr>
            </a:p>
          </p:txBody>
        </p:sp>
      </p:grpSp>
      <p:sp>
        <p:nvSpPr>
          <p:cNvPr id="15" name="Rectangle 14"/>
          <p:cNvSpPr/>
          <p:nvPr/>
        </p:nvSpPr>
        <p:spPr>
          <a:xfrm>
            <a:off x="902688" y="4146618"/>
            <a:ext cx="1578333" cy="1015663"/>
          </a:xfrm>
          <a:prstGeom prst="rect">
            <a:avLst/>
          </a:prstGeom>
          <a:noFill/>
        </p:spPr>
        <p:txBody>
          <a:bodyPr wrap="square" lIns="91440" tIns="45720" rIns="91440" bIns="45720">
            <a:spAutoFit/>
          </a:bodyPr>
          <a:lstStyle/>
          <a:p>
            <a:pPr algn="ctr"/>
            <a:r>
              <a:rPr lang="fr-CA" sz="2000" b="1" spc="50" dirty="0">
                <a:ln w="0"/>
                <a:solidFill>
                  <a:schemeClr val="accent3"/>
                </a:solidFill>
                <a:effectLst>
                  <a:innerShdw blurRad="63500" dist="50800" dir="13500000">
                    <a:srgbClr val="000000">
                      <a:alpha val="50000"/>
                    </a:srgbClr>
                  </a:innerShdw>
                </a:effectLst>
              </a:rPr>
              <a:t>4 milléniaux sur 5</a:t>
            </a:r>
          </a:p>
        </p:txBody>
      </p:sp>
      <p:sp>
        <p:nvSpPr>
          <p:cNvPr id="16" name="TextBox 15"/>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
        <p:nvSpPr>
          <p:cNvPr id="18" name="Title 1">
            <a:extLst>
              <a:ext uri="{FF2B5EF4-FFF2-40B4-BE49-F238E27FC236}">
                <a16:creationId xmlns:a16="http://schemas.microsoft.com/office/drawing/2014/main" id="{B5620CB4-9BDA-354C-8C99-8BF509E74E15}"/>
              </a:ext>
            </a:extLst>
          </p:cNvPr>
          <p:cNvSpPr txBox="1">
            <a:spLocks/>
          </p:cNvSpPr>
          <p:nvPr/>
        </p:nvSpPr>
        <p:spPr>
          <a:xfrm>
            <a:off x="332093" y="154410"/>
            <a:ext cx="9575835"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fr-CA" dirty="0">
                <a:solidFill>
                  <a:schemeClr val="bg1"/>
                </a:solidFill>
              </a:rPr>
              <a:t>Contexte – Main d’œuvre changeante</a:t>
            </a:r>
          </a:p>
        </p:txBody>
      </p:sp>
    </p:spTree>
    <p:extLst>
      <p:ext uri="{BB962C8B-B14F-4D97-AF65-F5344CB8AC3E}">
        <p14:creationId xmlns:p14="http://schemas.microsoft.com/office/powerpoint/2010/main" val="23034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6</a:t>
            </a:fld>
            <a:endParaRPr lang="en-US" dirty="0"/>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dirty="0"/>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3" y="154410"/>
            <a:ext cx="10002531" cy="699583"/>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fr-CA" dirty="0">
                <a:solidFill>
                  <a:schemeClr val="bg1"/>
                </a:solidFill>
              </a:rPr>
              <a:t>Le modèle 70-20-10 pour de meilleurs résultats</a:t>
            </a:r>
          </a:p>
        </p:txBody>
      </p:sp>
      <p:sp>
        <p:nvSpPr>
          <p:cNvPr id="16" name="TextBox 15"/>
          <p:cNvSpPr txBox="1"/>
          <p:nvPr/>
        </p:nvSpPr>
        <p:spPr>
          <a:xfrm>
            <a:off x="332094" y="1175047"/>
            <a:ext cx="11540859" cy="923330"/>
          </a:xfrm>
          <a:prstGeom prst="rect">
            <a:avLst/>
          </a:prstGeom>
          <a:noFill/>
        </p:spPr>
        <p:txBody>
          <a:bodyPr wrap="square" lIns="91440" tIns="45720" rIns="91440" bIns="45720" rtlCol="0" anchor="t">
            <a:spAutoFit/>
          </a:bodyPr>
          <a:lstStyle/>
          <a:p>
            <a:r>
              <a:rPr lang="fr-CA" dirty="0"/>
              <a:t>L’apprentissage, ça ressemble</a:t>
            </a:r>
            <a:r>
              <a:rPr lang="fr-CA" dirty="0">
                <a:solidFill>
                  <a:srgbClr val="00B050"/>
                </a:solidFill>
              </a:rPr>
              <a:t> </a:t>
            </a:r>
            <a:r>
              <a:rPr lang="fr-CA" dirty="0"/>
              <a:t>à une tarte. Pour la rendre savoureuse, il faut utiliser les bons ingrédients dans les bonnes proportions. </a:t>
            </a:r>
            <a:r>
              <a:rPr lang="fr-CA" b="1" dirty="0"/>
              <a:t>Les études démontrent que le modèle </a:t>
            </a:r>
            <a:r>
              <a:rPr lang="fr-CA" b="1" i="1" dirty="0"/>
              <a:t>70-20-10 est une recette efficace pour l’apprentissage corporatif</a:t>
            </a:r>
            <a:endParaRPr lang="fr-CA" b="1" dirty="0"/>
          </a:p>
        </p:txBody>
      </p:sp>
      <p:sp>
        <p:nvSpPr>
          <p:cNvPr id="50" name="Rectangle 49"/>
          <p:cNvSpPr/>
          <p:nvPr/>
        </p:nvSpPr>
        <p:spPr>
          <a:xfrm>
            <a:off x="590159" y="6471087"/>
            <a:ext cx="8211741" cy="276999"/>
          </a:xfrm>
          <a:prstGeom prst="rect">
            <a:avLst/>
          </a:prstGeom>
        </p:spPr>
        <p:txBody>
          <a:bodyPr wrap="square">
            <a:spAutoFit/>
          </a:bodyPr>
          <a:lstStyle/>
          <a:p>
            <a:r>
              <a:rPr lang="en-CA" sz="1200" dirty="0">
                <a:hlinkClick r:id="rId3"/>
              </a:rPr>
              <a:t>Source: The 70:20:10 Model - A different view of work, performance and learning (702010institute.com)</a:t>
            </a:r>
            <a:endParaRPr lang="en-CA" sz="1200" dirty="0">
              <a:solidFill>
                <a:schemeClr val="bg1">
                  <a:lumMod val="75000"/>
                </a:schemeClr>
              </a:solidFill>
            </a:endParaRPr>
          </a:p>
        </p:txBody>
      </p:sp>
      <p:grpSp>
        <p:nvGrpSpPr>
          <p:cNvPr id="1038" name="Group 1037"/>
          <p:cNvGrpSpPr/>
          <p:nvPr/>
        </p:nvGrpSpPr>
        <p:grpSpPr>
          <a:xfrm>
            <a:off x="9346949" y="2661773"/>
            <a:ext cx="2502214" cy="2862092"/>
            <a:chOff x="9159448" y="2803417"/>
            <a:chExt cx="2502214" cy="2862092"/>
          </a:xfrm>
        </p:grpSpPr>
        <p:sp>
          <p:nvSpPr>
            <p:cNvPr id="1037" name="Rectangle 1036"/>
            <p:cNvSpPr/>
            <p:nvPr/>
          </p:nvSpPr>
          <p:spPr>
            <a:xfrm>
              <a:off x="9159448" y="2803417"/>
              <a:ext cx="2502214" cy="2862092"/>
            </a:xfrm>
            <a:prstGeom prst="rect">
              <a:avLst/>
            </a:prstGeom>
            <a:solidFill>
              <a:schemeClr val="bg1"/>
            </a:solidFill>
            <a:ln>
              <a:solidFill>
                <a:srgbClr val="63B9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8" name="Rectangle 17"/>
            <p:cNvSpPr/>
            <p:nvPr/>
          </p:nvSpPr>
          <p:spPr>
            <a:xfrm>
              <a:off x="9304476" y="3446559"/>
              <a:ext cx="2296483" cy="2031325"/>
            </a:xfrm>
            <a:prstGeom prst="rect">
              <a:avLst/>
            </a:prstGeom>
          </p:spPr>
          <p:txBody>
            <a:bodyPr wrap="square">
              <a:spAutoFit/>
            </a:bodyPr>
            <a:lstStyle/>
            <a:p>
              <a:pPr marL="285750" indent="-285750">
                <a:buClr>
                  <a:srgbClr val="63B9AE"/>
                </a:buClr>
                <a:buFont typeface="Wingdings" panose="05000000000000000000" pitchFamily="2" charset="2"/>
                <a:buChar char="v"/>
              </a:pPr>
              <a:r>
                <a:rPr lang="fr-FR" dirty="0"/>
                <a:t>Apprenants plus engagés</a:t>
              </a:r>
            </a:p>
            <a:p>
              <a:pPr marL="285750" indent="-285750">
                <a:buClr>
                  <a:srgbClr val="63B9AE"/>
                </a:buClr>
                <a:buFont typeface="Wingdings" panose="05000000000000000000" pitchFamily="2" charset="2"/>
                <a:buChar char="v"/>
              </a:pPr>
              <a:r>
                <a:rPr lang="fr-FR" dirty="0"/>
                <a:t>Taux de rétention plus élevés</a:t>
              </a:r>
            </a:p>
            <a:p>
              <a:pPr marL="285750" indent="-285750">
                <a:buClr>
                  <a:srgbClr val="63B9AE"/>
                </a:buClr>
                <a:buFont typeface="Wingdings" panose="05000000000000000000" pitchFamily="2" charset="2"/>
                <a:buChar char="v"/>
              </a:pPr>
              <a:r>
                <a:rPr lang="fr-FR" dirty="0"/>
                <a:t>Résultats d’apprentissage souhaités</a:t>
              </a:r>
            </a:p>
          </p:txBody>
        </p:sp>
        <p:sp>
          <p:nvSpPr>
            <p:cNvPr id="82" name="TextBox 81"/>
            <p:cNvSpPr txBox="1"/>
            <p:nvPr/>
          </p:nvSpPr>
          <p:spPr>
            <a:xfrm>
              <a:off x="9304476" y="2871738"/>
              <a:ext cx="2212158" cy="400110"/>
            </a:xfrm>
            <a:prstGeom prst="rect">
              <a:avLst/>
            </a:prstGeom>
            <a:noFill/>
          </p:spPr>
          <p:txBody>
            <a:bodyPr wrap="square" rtlCol="0">
              <a:spAutoFit/>
            </a:bodyPr>
            <a:lstStyle/>
            <a:p>
              <a:pPr algn="ctr"/>
              <a:r>
                <a:rPr lang="fr-CA" sz="2000" b="1" i="1" dirty="0">
                  <a:solidFill>
                    <a:srgbClr val="01A4B5"/>
                  </a:solidFill>
                </a:rPr>
                <a:t>Bénéfices</a:t>
              </a:r>
            </a:p>
          </p:txBody>
        </p:sp>
      </p:grpSp>
      <p:grpSp>
        <p:nvGrpSpPr>
          <p:cNvPr id="1036" name="Group 1035"/>
          <p:cNvGrpSpPr/>
          <p:nvPr/>
        </p:nvGrpSpPr>
        <p:grpSpPr>
          <a:xfrm>
            <a:off x="330206" y="2102336"/>
            <a:ext cx="8634162" cy="3881611"/>
            <a:chOff x="441734" y="2210672"/>
            <a:chExt cx="8634162" cy="3881611"/>
          </a:xfrm>
        </p:grpSpPr>
        <p:sp>
          <p:nvSpPr>
            <p:cNvPr id="32" name="TextBox 31"/>
            <p:cNvSpPr txBox="1"/>
            <p:nvPr/>
          </p:nvSpPr>
          <p:spPr>
            <a:xfrm>
              <a:off x="1833705" y="2210672"/>
              <a:ext cx="6217965" cy="400110"/>
            </a:xfrm>
            <a:prstGeom prst="rect">
              <a:avLst/>
            </a:prstGeom>
            <a:noFill/>
          </p:spPr>
          <p:txBody>
            <a:bodyPr wrap="square" rtlCol="0">
              <a:spAutoFit/>
            </a:bodyPr>
            <a:lstStyle/>
            <a:p>
              <a:pPr algn="ctr"/>
              <a:r>
                <a:rPr lang="fr-CA" sz="2000" b="1" dirty="0">
                  <a:solidFill>
                    <a:srgbClr val="01A4B5"/>
                  </a:solidFill>
                </a:rPr>
                <a:t>L’approche 70-20-10</a:t>
              </a:r>
            </a:p>
          </p:txBody>
        </p:sp>
        <p:grpSp>
          <p:nvGrpSpPr>
            <p:cNvPr id="1033" name="Group 1032"/>
            <p:cNvGrpSpPr/>
            <p:nvPr/>
          </p:nvGrpSpPr>
          <p:grpSpPr>
            <a:xfrm>
              <a:off x="441734" y="2814885"/>
              <a:ext cx="2938074" cy="3277398"/>
              <a:chOff x="576324" y="2814885"/>
              <a:chExt cx="2938074" cy="3277398"/>
            </a:xfrm>
          </p:grpSpPr>
          <p:grpSp>
            <p:nvGrpSpPr>
              <p:cNvPr id="1027" name="Group 1026"/>
              <p:cNvGrpSpPr/>
              <p:nvPr/>
            </p:nvGrpSpPr>
            <p:grpSpPr>
              <a:xfrm>
                <a:off x="576324" y="2814885"/>
                <a:ext cx="2938074" cy="2501165"/>
                <a:chOff x="727311" y="2784016"/>
                <a:chExt cx="2938074" cy="2501165"/>
              </a:xfrm>
            </p:grpSpPr>
            <p:grpSp>
              <p:nvGrpSpPr>
                <p:cNvPr id="1025" name="Group 1024"/>
                <p:cNvGrpSpPr/>
                <p:nvPr/>
              </p:nvGrpSpPr>
              <p:grpSpPr>
                <a:xfrm>
                  <a:off x="727311" y="4349524"/>
                  <a:ext cx="2938074" cy="935657"/>
                  <a:chOff x="853901" y="4896527"/>
                  <a:chExt cx="2938074" cy="935657"/>
                </a:xfrm>
              </p:grpSpPr>
              <p:sp>
                <p:nvSpPr>
                  <p:cNvPr id="34" name="TextBox 33"/>
                  <p:cNvSpPr txBox="1"/>
                  <p:nvPr/>
                </p:nvSpPr>
                <p:spPr>
                  <a:xfrm>
                    <a:off x="853901" y="4896527"/>
                    <a:ext cx="2938074" cy="461665"/>
                  </a:xfrm>
                  <a:prstGeom prst="rect">
                    <a:avLst/>
                  </a:prstGeom>
                  <a:noFill/>
                </p:spPr>
                <p:txBody>
                  <a:bodyPr wrap="square" rtlCol="0">
                    <a:spAutoFit/>
                  </a:bodyPr>
                  <a:lstStyle/>
                  <a:p>
                    <a:pPr algn="ctr"/>
                    <a:r>
                      <a:rPr lang="fr-CA" sz="1200" b="1" dirty="0">
                        <a:solidFill>
                          <a:schemeClr val="bg1">
                            <a:lumMod val="65000"/>
                          </a:schemeClr>
                        </a:solidFill>
                      </a:rPr>
                      <a:t>ACCROÎTRE LES CONNAISSANCES PAR L’ENTREMISE…</a:t>
                    </a:r>
                    <a:endParaRPr lang="en-CA" sz="1200" b="1" dirty="0">
                      <a:solidFill>
                        <a:schemeClr val="bg1">
                          <a:lumMod val="65000"/>
                        </a:schemeClr>
                      </a:solidFill>
                    </a:endParaRPr>
                  </a:p>
                </p:txBody>
              </p:sp>
              <p:sp>
                <p:nvSpPr>
                  <p:cNvPr id="35" name="TextBox 34"/>
                  <p:cNvSpPr txBox="1"/>
                  <p:nvPr/>
                </p:nvSpPr>
                <p:spPr>
                  <a:xfrm>
                    <a:off x="1233693" y="5308964"/>
                    <a:ext cx="2274651" cy="523220"/>
                  </a:xfrm>
                  <a:prstGeom prst="rect">
                    <a:avLst/>
                  </a:prstGeom>
                  <a:noFill/>
                </p:spPr>
                <p:txBody>
                  <a:bodyPr wrap="square" rtlCol="0">
                    <a:spAutoFit/>
                  </a:bodyPr>
                  <a:lstStyle/>
                  <a:p>
                    <a:pPr algn="ctr"/>
                    <a:r>
                      <a:rPr lang="en-CA" sz="1400" b="1" dirty="0">
                        <a:solidFill>
                          <a:schemeClr val="accent5"/>
                        </a:solidFill>
                      </a:rPr>
                      <a:t>DES</a:t>
                    </a:r>
                  </a:p>
                  <a:p>
                    <a:pPr algn="ctr"/>
                    <a:r>
                      <a:rPr lang="en-CA" sz="1400" b="1" dirty="0">
                        <a:solidFill>
                          <a:schemeClr val="accent5"/>
                        </a:solidFill>
                      </a:rPr>
                      <a:t>EXPÉRIENCES</a:t>
                    </a:r>
                  </a:p>
                </p:txBody>
              </p:sp>
            </p:grpSp>
            <p:grpSp>
              <p:nvGrpSpPr>
                <p:cNvPr id="1024" name="Group 1023"/>
                <p:cNvGrpSpPr/>
                <p:nvPr/>
              </p:nvGrpSpPr>
              <p:grpSpPr>
                <a:xfrm>
                  <a:off x="1495851" y="2784016"/>
                  <a:ext cx="1497161" cy="1497161"/>
                  <a:chOff x="1407765" y="2825144"/>
                  <a:chExt cx="1926516" cy="1926516"/>
                </a:xfrm>
              </p:grpSpPr>
              <p:grpSp>
                <p:nvGrpSpPr>
                  <p:cNvPr id="6" name="Group 5"/>
                  <p:cNvGrpSpPr/>
                  <p:nvPr/>
                </p:nvGrpSpPr>
                <p:grpSpPr>
                  <a:xfrm>
                    <a:off x="1407765" y="2825144"/>
                    <a:ext cx="1926516" cy="1926516"/>
                    <a:chOff x="1147313" y="2475781"/>
                    <a:chExt cx="3036498" cy="3036498"/>
                  </a:xfrm>
                </p:grpSpPr>
                <p:sp>
                  <p:nvSpPr>
                    <p:cNvPr id="3" name="Donut 2"/>
                    <p:cNvSpPr/>
                    <p:nvPr/>
                  </p:nvSpPr>
                  <p:spPr>
                    <a:xfrm>
                      <a:off x="1147313" y="2475781"/>
                      <a:ext cx="3036498" cy="3036498"/>
                    </a:xfrm>
                    <a:prstGeom prst="donut">
                      <a:avLst>
                        <a:gd name="adj" fmla="val 1573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28" name="Block Arc 27"/>
                    <p:cNvSpPr/>
                    <p:nvPr/>
                  </p:nvSpPr>
                  <p:spPr>
                    <a:xfrm rot="5400000">
                      <a:off x="1147313" y="2475781"/>
                      <a:ext cx="3036498" cy="3036498"/>
                    </a:xfrm>
                    <a:prstGeom prst="blockArc">
                      <a:avLst>
                        <a:gd name="adj1" fmla="val 10737524"/>
                        <a:gd name="adj2" fmla="val 4228271"/>
                        <a:gd name="adj3" fmla="val 14731"/>
                      </a:avLst>
                    </a:prstGeom>
                    <a:solidFill>
                      <a:srgbClr val="F1896E"/>
                    </a:solidFill>
                    <a:ln w="28575" cap="rnd">
                      <a:solidFill>
                        <a:schemeClr val="accent5"/>
                      </a:solidFill>
                    </a:ln>
                    <a:effectLst>
                      <a:outerShdw blurRad="40000" dir="5400000" rotWithShape="0">
                        <a:srgbClr val="000000">
                          <a:alpha val="35000"/>
                        </a:srgbClr>
                      </a:outerShdw>
                      <a:softEdge rad="0"/>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grpSp>
              <p:sp>
                <p:nvSpPr>
                  <p:cNvPr id="47" name="Rectangle 46"/>
                  <p:cNvSpPr/>
                  <p:nvPr/>
                </p:nvSpPr>
                <p:spPr>
                  <a:xfrm>
                    <a:off x="1931247" y="3430240"/>
                    <a:ext cx="1046207" cy="67326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rgbClr val="F1896E"/>
                        </a:solidFill>
                        <a:effectLst/>
                      </a:rPr>
                      <a:t>70</a:t>
                    </a:r>
                    <a:r>
                      <a:rPr lang="en-US" sz="2000" b="1" cap="none" spc="0" dirty="0">
                        <a:ln/>
                        <a:solidFill>
                          <a:srgbClr val="F1896E"/>
                        </a:solidFill>
                        <a:effectLst/>
                      </a:rPr>
                      <a:t>%</a:t>
                    </a:r>
                    <a:endParaRPr lang="en-US" sz="2800" b="1" cap="none" spc="0" dirty="0">
                      <a:ln/>
                      <a:solidFill>
                        <a:srgbClr val="F1896E"/>
                      </a:solidFill>
                      <a:effectLst/>
                    </a:endParaRPr>
                  </a:p>
                </p:txBody>
              </p:sp>
            </p:grpSp>
          </p:grpSp>
          <p:sp>
            <p:nvSpPr>
              <p:cNvPr id="84" name="TextBox 83"/>
              <p:cNvSpPr txBox="1"/>
              <p:nvPr/>
            </p:nvSpPr>
            <p:spPr>
              <a:xfrm>
                <a:off x="771825" y="5322842"/>
                <a:ext cx="2643235" cy="769441"/>
              </a:xfrm>
              <a:prstGeom prst="rect">
                <a:avLst/>
              </a:prstGeom>
              <a:noFill/>
            </p:spPr>
            <p:txBody>
              <a:bodyPr wrap="square" lIns="91440" tIns="45720" rIns="91440" bIns="45720" rtlCol="0" anchor="t">
                <a:spAutoFit/>
              </a:bodyPr>
              <a:lstStyle/>
              <a:p>
                <a:pPr algn="ctr"/>
                <a:r>
                  <a:rPr lang="fr-FR" sz="1100" b="1" dirty="0" smtClean="0">
                    <a:solidFill>
                      <a:schemeClr val="bg1">
                        <a:lumMod val="65000"/>
                      </a:schemeClr>
                    </a:solidFill>
                  </a:rPr>
                  <a:t>Micro-mission </a:t>
                </a:r>
                <a:r>
                  <a:rPr lang="fr-FR" sz="1100" b="1" dirty="0">
                    <a:solidFill>
                      <a:schemeClr val="bg1">
                        <a:lumMod val="65000"/>
                      </a:schemeClr>
                    </a:solidFill>
                  </a:rPr>
                  <a:t>● Formation en cours d’emploi ● Ludification ● </a:t>
                </a:r>
                <a:r>
                  <a:rPr lang="fr-FR" sz="1100" b="1" dirty="0" smtClean="0">
                    <a:solidFill>
                      <a:schemeClr val="bg1">
                        <a:lumMod val="65000"/>
                      </a:schemeClr>
                    </a:solidFill>
                  </a:rPr>
                  <a:t>Simulation en </a:t>
                </a:r>
                <a:r>
                  <a:rPr lang="fr-FR" sz="1100" b="1" dirty="0">
                    <a:solidFill>
                      <a:schemeClr val="bg1">
                        <a:lumMod val="65000"/>
                      </a:schemeClr>
                    </a:solidFill>
                  </a:rPr>
                  <a:t>ligne ● Apprentissage par </a:t>
                </a:r>
                <a:r>
                  <a:rPr lang="fr-FR" sz="1100" b="1" dirty="0" smtClean="0">
                    <a:solidFill>
                      <a:schemeClr val="bg1">
                        <a:lumMod val="65000"/>
                      </a:schemeClr>
                    </a:solidFill>
                  </a:rPr>
                  <a:t>scénario</a:t>
                </a:r>
                <a:endParaRPr lang="en-CA" sz="1100" b="1" dirty="0">
                  <a:solidFill>
                    <a:schemeClr val="bg1">
                      <a:lumMod val="65000"/>
                    </a:schemeClr>
                  </a:solidFill>
                </a:endParaRPr>
              </a:p>
            </p:txBody>
          </p:sp>
        </p:grpSp>
        <p:grpSp>
          <p:nvGrpSpPr>
            <p:cNvPr id="1035" name="Group 1034"/>
            <p:cNvGrpSpPr/>
            <p:nvPr/>
          </p:nvGrpSpPr>
          <p:grpSpPr>
            <a:xfrm>
              <a:off x="6466020" y="2814885"/>
              <a:ext cx="2609876" cy="3108121"/>
              <a:chOff x="6104367" y="2814885"/>
              <a:chExt cx="2609876" cy="3108121"/>
            </a:xfrm>
          </p:grpSpPr>
          <p:grpSp>
            <p:nvGrpSpPr>
              <p:cNvPr id="1029" name="Group 1028"/>
              <p:cNvGrpSpPr/>
              <p:nvPr/>
            </p:nvGrpSpPr>
            <p:grpSpPr>
              <a:xfrm>
                <a:off x="6104367" y="2814885"/>
                <a:ext cx="2609876" cy="2501165"/>
                <a:chOff x="5747053" y="2784016"/>
                <a:chExt cx="2609876" cy="2501165"/>
              </a:xfrm>
            </p:grpSpPr>
            <p:sp>
              <p:nvSpPr>
                <p:cNvPr id="56" name="TextBox 55"/>
                <p:cNvSpPr txBox="1"/>
                <p:nvPr/>
              </p:nvSpPr>
              <p:spPr>
                <a:xfrm>
                  <a:off x="5747053" y="4761961"/>
                  <a:ext cx="2609876" cy="523220"/>
                </a:xfrm>
                <a:prstGeom prst="rect">
                  <a:avLst/>
                </a:prstGeom>
                <a:noFill/>
              </p:spPr>
              <p:txBody>
                <a:bodyPr wrap="square" lIns="91440" tIns="45720" rIns="91440" bIns="45720" rtlCol="0" anchor="t">
                  <a:spAutoFit/>
                </a:bodyPr>
                <a:lstStyle/>
                <a:p>
                  <a:pPr algn="ctr"/>
                  <a:r>
                    <a:rPr lang="en-CA" sz="1400" b="1" dirty="0">
                      <a:solidFill>
                        <a:srgbClr val="63B9AE"/>
                      </a:solidFill>
                    </a:rPr>
                    <a:t>DE FORMATIONS </a:t>
                  </a:r>
                  <a:r>
                    <a:rPr lang="en-CA" sz="1400" b="1" dirty="0" smtClean="0">
                      <a:solidFill>
                        <a:srgbClr val="63B9AE"/>
                      </a:solidFill>
                    </a:rPr>
                    <a:t>TRADITIONNELLES</a:t>
                  </a:r>
                  <a:endParaRPr lang="en-CA" sz="1400" b="1" dirty="0">
                    <a:solidFill>
                      <a:srgbClr val="63B9AE"/>
                    </a:solidFill>
                  </a:endParaRPr>
                </a:p>
              </p:txBody>
            </p:sp>
            <p:grpSp>
              <p:nvGrpSpPr>
                <p:cNvPr id="71" name="Group 70"/>
                <p:cNvGrpSpPr/>
                <p:nvPr/>
              </p:nvGrpSpPr>
              <p:grpSpPr>
                <a:xfrm>
                  <a:off x="6273155" y="2784016"/>
                  <a:ext cx="1497161" cy="1497161"/>
                  <a:chOff x="1407765" y="2825144"/>
                  <a:chExt cx="1926516" cy="1926516"/>
                </a:xfrm>
              </p:grpSpPr>
              <p:grpSp>
                <p:nvGrpSpPr>
                  <p:cNvPr id="72" name="Group 71"/>
                  <p:cNvGrpSpPr/>
                  <p:nvPr/>
                </p:nvGrpSpPr>
                <p:grpSpPr>
                  <a:xfrm>
                    <a:off x="1407765" y="2825144"/>
                    <a:ext cx="1926516" cy="1926516"/>
                    <a:chOff x="1147313" y="2475781"/>
                    <a:chExt cx="3036498" cy="3036498"/>
                  </a:xfrm>
                </p:grpSpPr>
                <p:sp>
                  <p:nvSpPr>
                    <p:cNvPr id="74" name="Donut 73"/>
                    <p:cNvSpPr/>
                    <p:nvPr/>
                  </p:nvSpPr>
                  <p:spPr>
                    <a:xfrm>
                      <a:off x="1147313" y="2475781"/>
                      <a:ext cx="3036498" cy="3036498"/>
                    </a:xfrm>
                    <a:prstGeom prst="donut">
                      <a:avLst>
                        <a:gd name="adj" fmla="val 1573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75" name="Block Arc 74"/>
                    <p:cNvSpPr/>
                    <p:nvPr/>
                  </p:nvSpPr>
                  <p:spPr>
                    <a:xfrm rot="5400000">
                      <a:off x="1147313" y="2475781"/>
                      <a:ext cx="3036498" cy="3036498"/>
                    </a:xfrm>
                    <a:prstGeom prst="blockArc">
                      <a:avLst>
                        <a:gd name="adj1" fmla="val 10737524"/>
                        <a:gd name="adj2" fmla="val 13024359"/>
                        <a:gd name="adj3" fmla="val 14271"/>
                      </a:avLst>
                    </a:prstGeom>
                    <a:solidFill>
                      <a:srgbClr val="A0D3CC"/>
                    </a:solidFill>
                    <a:ln w="28575" cap="rnd">
                      <a:solidFill>
                        <a:srgbClr val="63B9AE"/>
                      </a:solidFill>
                    </a:ln>
                    <a:effectLst>
                      <a:outerShdw blurRad="40000" dir="5400000" rotWithShape="0">
                        <a:srgbClr val="000000">
                          <a:alpha val="35000"/>
                        </a:srgbClr>
                      </a:outerShdw>
                      <a:softEdge rad="0"/>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grpSp>
              <p:sp>
                <p:nvSpPr>
                  <p:cNvPr id="73" name="Rectangle 72"/>
                  <p:cNvSpPr/>
                  <p:nvPr/>
                </p:nvSpPr>
                <p:spPr>
                  <a:xfrm>
                    <a:off x="1931247" y="3430240"/>
                    <a:ext cx="1046207" cy="67326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rgbClr val="63B9AE"/>
                        </a:solidFill>
                        <a:effectLst/>
                      </a:rPr>
                      <a:t>10</a:t>
                    </a:r>
                    <a:r>
                      <a:rPr lang="en-US" sz="2000" b="1" cap="none" spc="0" dirty="0">
                        <a:ln/>
                        <a:solidFill>
                          <a:srgbClr val="63B9AE"/>
                        </a:solidFill>
                        <a:effectLst/>
                      </a:rPr>
                      <a:t>%</a:t>
                    </a:r>
                    <a:endParaRPr lang="en-US" sz="2800" b="1" cap="none" spc="0" dirty="0">
                      <a:ln/>
                      <a:solidFill>
                        <a:srgbClr val="63B9AE"/>
                      </a:solidFill>
                      <a:effectLst/>
                    </a:endParaRPr>
                  </a:p>
                </p:txBody>
              </p:sp>
            </p:grpSp>
          </p:grpSp>
          <p:sp>
            <p:nvSpPr>
              <p:cNvPr id="85" name="TextBox 84"/>
              <p:cNvSpPr txBox="1"/>
              <p:nvPr/>
            </p:nvSpPr>
            <p:spPr>
              <a:xfrm>
                <a:off x="6160732" y="5322842"/>
                <a:ext cx="2531973" cy="600164"/>
              </a:xfrm>
              <a:prstGeom prst="rect">
                <a:avLst/>
              </a:prstGeom>
              <a:noFill/>
            </p:spPr>
            <p:txBody>
              <a:bodyPr wrap="square" rtlCol="0">
                <a:spAutoFit/>
              </a:bodyPr>
              <a:lstStyle/>
              <a:p>
                <a:pPr algn="ctr"/>
                <a:r>
                  <a:rPr lang="fr-FR" sz="1100" b="1" dirty="0">
                    <a:solidFill>
                      <a:schemeClr val="bg1">
                        <a:lumMod val="65000"/>
                      </a:schemeClr>
                    </a:solidFill>
                  </a:rPr>
                  <a:t>Cours d’intégration ● </a:t>
                </a:r>
                <a:r>
                  <a:rPr lang="fr-FR" sz="1100" b="1" dirty="0" smtClean="0">
                    <a:solidFill>
                      <a:schemeClr val="bg1">
                        <a:lumMod val="65000"/>
                      </a:schemeClr>
                    </a:solidFill>
                  </a:rPr>
                  <a:t>Vidéo pédagogique </a:t>
                </a:r>
                <a:r>
                  <a:rPr lang="fr-FR" sz="1100" b="1" dirty="0">
                    <a:solidFill>
                      <a:schemeClr val="bg1">
                        <a:lumMod val="65000"/>
                      </a:schemeClr>
                    </a:solidFill>
                  </a:rPr>
                  <a:t>● </a:t>
                </a:r>
                <a:r>
                  <a:rPr lang="fr-FR" sz="1100" b="1" dirty="0" smtClean="0">
                    <a:solidFill>
                      <a:schemeClr val="bg1">
                        <a:lumMod val="65000"/>
                      </a:schemeClr>
                    </a:solidFill>
                  </a:rPr>
                  <a:t>Conférence </a:t>
                </a:r>
                <a:r>
                  <a:rPr lang="fr-FR" sz="1100" b="1" dirty="0">
                    <a:solidFill>
                      <a:schemeClr val="bg1">
                        <a:lumMod val="65000"/>
                      </a:schemeClr>
                    </a:solidFill>
                  </a:rPr>
                  <a:t>● </a:t>
                </a:r>
                <a:r>
                  <a:rPr lang="fr-FR" sz="1100" b="1" dirty="0" smtClean="0">
                    <a:solidFill>
                      <a:schemeClr val="bg1">
                        <a:lumMod val="65000"/>
                      </a:schemeClr>
                    </a:solidFill>
                  </a:rPr>
                  <a:t>Manuel </a:t>
                </a:r>
                <a:r>
                  <a:rPr lang="fr-FR" sz="1100" b="1" dirty="0">
                    <a:solidFill>
                      <a:schemeClr val="bg1">
                        <a:lumMod val="65000"/>
                      </a:schemeClr>
                    </a:solidFill>
                  </a:rPr>
                  <a:t>● Base de </a:t>
                </a:r>
                <a:r>
                  <a:rPr lang="fr-FR" sz="1100" b="1" dirty="0" smtClean="0">
                    <a:solidFill>
                      <a:schemeClr val="bg1">
                        <a:lumMod val="65000"/>
                      </a:schemeClr>
                    </a:solidFill>
                  </a:rPr>
                  <a:t>connaissance</a:t>
                </a:r>
                <a:endParaRPr lang="en-CA" sz="1100" b="1" dirty="0">
                  <a:solidFill>
                    <a:schemeClr val="bg1">
                      <a:lumMod val="65000"/>
                    </a:schemeClr>
                  </a:solidFill>
                </a:endParaRPr>
              </a:p>
            </p:txBody>
          </p:sp>
        </p:grpSp>
        <p:grpSp>
          <p:nvGrpSpPr>
            <p:cNvPr id="1034" name="Group 1033"/>
            <p:cNvGrpSpPr/>
            <p:nvPr/>
          </p:nvGrpSpPr>
          <p:grpSpPr>
            <a:xfrm>
              <a:off x="3610829" y="2814885"/>
              <a:ext cx="2552332" cy="3117530"/>
              <a:chOff x="3768809" y="2814885"/>
              <a:chExt cx="2552332" cy="3117530"/>
            </a:xfrm>
          </p:grpSpPr>
          <p:grpSp>
            <p:nvGrpSpPr>
              <p:cNvPr id="1028" name="Group 1027"/>
              <p:cNvGrpSpPr/>
              <p:nvPr/>
            </p:nvGrpSpPr>
            <p:grpSpPr>
              <a:xfrm>
                <a:off x="3777824" y="2814885"/>
                <a:ext cx="2457866" cy="2532206"/>
                <a:chOff x="3420510" y="2784016"/>
                <a:chExt cx="2457866" cy="2532206"/>
              </a:xfrm>
            </p:grpSpPr>
            <p:sp>
              <p:nvSpPr>
                <p:cNvPr id="40" name="TextBox 39"/>
                <p:cNvSpPr txBox="1"/>
                <p:nvPr/>
              </p:nvSpPr>
              <p:spPr>
                <a:xfrm>
                  <a:off x="3420510" y="4793002"/>
                  <a:ext cx="2457866" cy="523220"/>
                </a:xfrm>
                <a:prstGeom prst="rect">
                  <a:avLst/>
                </a:prstGeom>
                <a:noFill/>
              </p:spPr>
              <p:txBody>
                <a:bodyPr wrap="square" rtlCol="0">
                  <a:spAutoFit/>
                </a:bodyPr>
                <a:lstStyle/>
                <a:p>
                  <a:pPr algn="ctr"/>
                  <a:r>
                    <a:rPr lang="fr-CA" sz="1400" b="1" dirty="0" smtClean="0">
                      <a:solidFill>
                        <a:srgbClr val="01A4B5"/>
                      </a:solidFill>
                    </a:rPr>
                    <a:t>D’INTERACTIONS</a:t>
                  </a:r>
                  <a:endParaRPr lang="fr-CA" sz="1400" b="1" dirty="0">
                    <a:solidFill>
                      <a:srgbClr val="01A4B5"/>
                    </a:solidFill>
                  </a:endParaRPr>
                </a:p>
                <a:p>
                  <a:pPr algn="ctr"/>
                  <a:r>
                    <a:rPr lang="fr-CA" sz="1400" b="1" dirty="0">
                      <a:solidFill>
                        <a:srgbClr val="01A4B5"/>
                      </a:solidFill>
                    </a:rPr>
                    <a:t>AVEC LES AUTRES</a:t>
                  </a:r>
                  <a:endParaRPr lang="en-CA" sz="1400" b="1" dirty="0">
                    <a:solidFill>
                      <a:srgbClr val="01A4B5"/>
                    </a:solidFill>
                  </a:endParaRPr>
                </a:p>
              </p:txBody>
            </p:sp>
            <p:grpSp>
              <p:nvGrpSpPr>
                <p:cNvPr id="66" name="Group 65"/>
                <p:cNvGrpSpPr/>
                <p:nvPr/>
              </p:nvGrpSpPr>
              <p:grpSpPr>
                <a:xfrm>
                  <a:off x="3884503" y="2784016"/>
                  <a:ext cx="1497161" cy="1497161"/>
                  <a:chOff x="1407765" y="2825144"/>
                  <a:chExt cx="1926516" cy="1926516"/>
                </a:xfrm>
              </p:grpSpPr>
              <p:grpSp>
                <p:nvGrpSpPr>
                  <p:cNvPr id="67" name="Group 66"/>
                  <p:cNvGrpSpPr/>
                  <p:nvPr/>
                </p:nvGrpSpPr>
                <p:grpSpPr>
                  <a:xfrm>
                    <a:off x="1407765" y="2825144"/>
                    <a:ext cx="1926516" cy="1926516"/>
                    <a:chOff x="1147313" y="2475781"/>
                    <a:chExt cx="3036498" cy="3036498"/>
                  </a:xfrm>
                </p:grpSpPr>
                <p:sp>
                  <p:nvSpPr>
                    <p:cNvPr id="69" name="Donut 68"/>
                    <p:cNvSpPr/>
                    <p:nvPr/>
                  </p:nvSpPr>
                  <p:spPr>
                    <a:xfrm>
                      <a:off x="1147313" y="2475781"/>
                      <a:ext cx="3036498" cy="3036498"/>
                    </a:xfrm>
                    <a:prstGeom prst="donut">
                      <a:avLst>
                        <a:gd name="adj" fmla="val 1573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70" name="Block Arc 69"/>
                    <p:cNvSpPr/>
                    <p:nvPr/>
                  </p:nvSpPr>
                  <p:spPr>
                    <a:xfrm rot="5400000">
                      <a:off x="1147313" y="2475781"/>
                      <a:ext cx="3036498" cy="3036498"/>
                    </a:xfrm>
                    <a:prstGeom prst="blockArc">
                      <a:avLst>
                        <a:gd name="adj1" fmla="val 10737524"/>
                        <a:gd name="adj2" fmla="val 14789461"/>
                        <a:gd name="adj3" fmla="val 14839"/>
                      </a:avLst>
                    </a:prstGeom>
                    <a:solidFill>
                      <a:srgbClr val="75CED6"/>
                    </a:solidFill>
                    <a:ln w="28575" cap="rnd">
                      <a:solidFill>
                        <a:srgbClr val="01A4B5"/>
                      </a:solidFill>
                    </a:ln>
                    <a:effectLst>
                      <a:outerShdw blurRad="40000" dir="5400000" rotWithShape="0">
                        <a:srgbClr val="000000">
                          <a:alpha val="35000"/>
                        </a:srgbClr>
                      </a:outerShdw>
                      <a:softEdge rad="0"/>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grpSp>
              <p:sp>
                <p:nvSpPr>
                  <p:cNvPr id="68" name="Rectangle 67"/>
                  <p:cNvSpPr/>
                  <p:nvPr/>
                </p:nvSpPr>
                <p:spPr>
                  <a:xfrm>
                    <a:off x="1931247" y="3430240"/>
                    <a:ext cx="1046207" cy="67326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rgbClr val="01A4B5"/>
                        </a:solidFill>
                        <a:effectLst/>
                      </a:rPr>
                      <a:t>20</a:t>
                    </a:r>
                    <a:r>
                      <a:rPr lang="en-US" sz="2000" b="1" cap="none" spc="0" dirty="0">
                        <a:ln/>
                        <a:solidFill>
                          <a:srgbClr val="01A4B5"/>
                        </a:solidFill>
                        <a:effectLst/>
                      </a:rPr>
                      <a:t>%</a:t>
                    </a:r>
                    <a:endParaRPr lang="en-US" sz="2800" b="1" cap="none" spc="0" dirty="0">
                      <a:ln/>
                      <a:solidFill>
                        <a:srgbClr val="01A4B5"/>
                      </a:solidFill>
                      <a:effectLst/>
                    </a:endParaRPr>
                  </a:p>
                </p:txBody>
              </p:sp>
            </p:grpSp>
          </p:grpSp>
          <p:sp>
            <p:nvSpPr>
              <p:cNvPr id="86" name="TextBox 85"/>
              <p:cNvSpPr txBox="1"/>
              <p:nvPr/>
            </p:nvSpPr>
            <p:spPr>
              <a:xfrm>
                <a:off x="3768809" y="5332251"/>
                <a:ext cx="2552332" cy="600164"/>
              </a:xfrm>
              <a:prstGeom prst="rect">
                <a:avLst/>
              </a:prstGeom>
              <a:noFill/>
            </p:spPr>
            <p:txBody>
              <a:bodyPr wrap="square" rtlCol="0">
                <a:spAutoFit/>
              </a:bodyPr>
              <a:lstStyle/>
              <a:p>
                <a:pPr algn="ctr"/>
                <a:r>
                  <a:rPr lang="fr-FR" sz="1100" b="1" dirty="0">
                    <a:solidFill>
                      <a:schemeClr val="bg1">
                        <a:lumMod val="65000"/>
                      </a:schemeClr>
                    </a:solidFill>
                  </a:rPr>
                  <a:t>Coaching ● Mentorat ● </a:t>
                </a:r>
                <a:r>
                  <a:rPr lang="fr-FR" sz="1100" b="1" dirty="0" smtClean="0">
                    <a:solidFill>
                      <a:schemeClr val="bg1">
                        <a:lumMod val="65000"/>
                      </a:schemeClr>
                    </a:solidFill>
                  </a:rPr>
                  <a:t>Forum </a:t>
                </a:r>
                <a:r>
                  <a:rPr lang="fr-FR" sz="1100" b="1" dirty="0">
                    <a:solidFill>
                      <a:schemeClr val="bg1">
                        <a:lumMod val="65000"/>
                      </a:schemeClr>
                    </a:solidFill>
                  </a:rPr>
                  <a:t>de discussion ● </a:t>
                </a:r>
                <a:r>
                  <a:rPr lang="fr-FR" sz="1100" b="1" dirty="0" smtClean="0">
                    <a:solidFill>
                      <a:schemeClr val="bg1">
                        <a:lumMod val="65000"/>
                      </a:schemeClr>
                    </a:solidFill>
                  </a:rPr>
                  <a:t>Webinaire </a:t>
                </a:r>
                <a:r>
                  <a:rPr lang="fr-FR" sz="1100" b="1" dirty="0">
                    <a:solidFill>
                      <a:schemeClr val="bg1">
                        <a:lumMod val="65000"/>
                      </a:schemeClr>
                    </a:solidFill>
                  </a:rPr>
                  <a:t>● Médias sociaux</a:t>
                </a:r>
                <a:endParaRPr lang="en-CA" sz="1100" b="1" dirty="0">
                  <a:solidFill>
                    <a:schemeClr val="bg1">
                      <a:lumMod val="65000"/>
                    </a:schemeClr>
                  </a:solidFill>
                </a:endParaRPr>
              </a:p>
            </p:txBody>
          </p:sp>
        </p:grpSp>
      </p:grpSp>
      <p:sp>
        <p:nvSpPr>
          <p:cNvPr id="48" name="TextBox 47"/>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
        <p:nvSpPr>
          <p:cNvPr id="49" name="TextBox 48"/>
          <p:cNvSpPr txBox="1"/>
          <p:nvPr/>
        </p:nvSpPr>
        <p:spPr>
          <a:xfrm>
            <a:off x="3251852" y="4268710"/>
            <a:ext cx="2938074" cy="461665"/>
          </a:xfrm>
          <a:prstGeom prst="rect">
            <a:avLst/>
          </a:prstGeom>
          <a:noFill/>
        </p:spPr>
        <p:txBody>
          <a:bodyPr wrap="square" rtlCol="0">
            <a:spAutoFit/>
          </a:bodyPr>
          <a:lstStyle/>
          <a:p>
            <a:pPr algn="ctr"/>
            <a:r>
              <a:rPr lang="fr-CA" sz="1200" b="1" dirty="0">
                <a:solidFill>
                  <a:schemeClr val="bg1">
                    <a:lumMod val="65000"/>
                  </a:schemeClr>
                </a:solidFill>
              </a:rPr>
              <a:t>ACCROÎTRE LES CONNAISSANCES PAR L’ENTREMISE…</a:t>
            </a:r>
            <a:endParaRPr lang="en-CA" sz="1200" b="1" dirty="0">
              <a:solidFill>
                <a:schemeClr val="bg1">
                  <a:lumMod val="65000"/>
                </a:schemeClr>
              </a:solidFill>
            </a:endParaRPr>
          </a:p>
        </p:txBody>
      </p:sp>
      <p:sp>
        <p:nvSpPr>
          <p:cNvPr id="51" name="TextBox 50"/>
          <p:cNvSpPr txBox="1"/>
          <p:nvPr/>
        </p:nvSpPr>
        <p:spPr>
          <a:xfrm>
            <a:off x="6213750" y="4268710"/>
            <a:ext cx="2938074" cy="461665"/>
          </a:xfrm>
          <a:prstGeom prst="rect">
            <a:avLst/>
          </a:prstGeom>
          <a:noFill/>
        </p:spPr>
        <p:txBody>
          <a:bodyPr wrap="square" rtlCol="0">
            <a:spAutoFit/>
          </a:bodyPr>
          <a:lstStyle/>
          <a:p>
            <a:pPr algn="ctr"/>
            <a:r>
              <a:rPr lang="fr-CA" sz="1200" b="1" dirty="0">
                <a:solidFill>
                  <a:schemeClr val="bg1">
                    <a:lumMod val="65000"/>
                  </a:schemeClr>
                </a:solidFill>
              </a:rPr>
              <a:t>ACCROÎTRE LES CONNAISSANCES PAR L’ENTREMISE…</a:t>
            </a:r>
            <a:endParaRPr lang="en-CA" sz="1200" b="1" dirty="0">
              <a:solidFill>
                <a:schemeClr val="bg1">
                  <a:lumMod val="65000"/>
                </a:schemeClr>
              </a:solidFill>
            </a:endParaRPr>
          </a:p>
        </p:txBody>
      </p:sp>
    </p:spTree>
    <p:extLst>
      <p:ext uri="{BB962C8B-B14F-4D97-AF65-F5344CB8AC3E}">
        <p14:creationId xmlns:p14="http://schemas.microsoft.com/office/powerpoint/2010/main" val="129071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69901" y="2031595"/>
            <a:ext cx="10418233" cy="1592403"/>
          </a:xfrm>
        </p:spPr>
        <p:txBody>
          <a:bodyPr>
            <a:normAutofit/>
          </a:bodyPr>
          <a:lstStyle/>
          <a:p>
            <a:r>
              <a:rPr lang="fr-CA" sz="3200" cap="all" dirty="0">
                <a:solidFill>
                  <a:prstClr val="black"/>
                </a:solidFill>
              </a:rPr>
              <a:t/>
            </a:r>
            <a:br>
              <a:rPr lang="fr-CA" sz="3200" cap="all" dirty="0">
                <a:solidFill>
                  <a:prstClr val="black"/>
                </a:solidFill>
              </a:rPr>
            </a:br>
            <a:r>
              <a:rPr lang="fr-CA" dirty="0"/>
              <a:t>Cadre de développement professionnel basé sur les compétences</a:t>
            </a:r>
          </a:p>
        </p:txBody>
      </p:sp>
      <p:sp>
        <p:nvSpPr>
          <p:cNvPr id="5" name="Slide Number Placeholder 4"/>
          <p:cNvSpPr>
            <a:spLocks noGrp="1"/>
          </p:cNvSpPr>
          <p:nvPr>
            <p:ph type="sldNum" idx="4294967295"/>
          </p:nvPr>
        </p:nvSpPr>
        <p:spPr>
          <a:xfrm>
            <a:off x="10119123" y="5606654"/>
            <a:ext cx="548878" cy="394097"/>
          </a:xfrm>
        </p:spPr>
        <p:txBody>
          <a:bodyPr/>
          <a:lstStyle/>
          <a:p>
            <a:fld id="{00000000-1234-1234-1234-123412341234}" type="slidenum">
              <a:rPr lang="en-US" smtClean="0"/>
              <a:pPr/>
              <a:t>7</a:t>
            </a:fld>
            <a:endParaRPr lang="en-US"/>
          </a:p>
        </p:txBody>
      </p:sp>
      <p:sp>
        <p:nvSpPr>
          <p:cNvPr id="7" name="TextBox 6"/>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Tree>
    <p:extLst>
      <p:ext uri="{BB962C8B-B14F-4D97-AF65-F5344CB8AC3E}">
        <p14:creationId xmlns:p14="http://schemas.microsoft.com/office/powerpoint/2010/main" val="34992017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8</a:t>
            </a:fld>
            <a:endParaRPr lang="en-US"/>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3" y="154410"/>
            <a:ext cx="11503349"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fr-CA" sz="3200" dirty="0">
                <a:solidFill>
                  <a:schemeClr val="bg1"/>
                </a:solidFill>
              </a:rPr>
              <a:t>Cadre de développement professionnel</a:t>
            </a:r>
          </a:p>
        </p:txBody>
      </p:sp>
      <p:sp>
        <p:nvSpPr>
          <p:cNvPr id="63" name="TextBox 56">
            <a:extLst>
              <a:ext uri="{FF2B5EF4-FFF2-40B4-BE49-F238E27FC236}">
                <a16:creationId xmlns:a16="http://schemas.microsoft.com/office/drawing/2014/main" id="{F55C4862-52FF-41E4-979A-015C067F60D4}"/>
              </a:ext>
            </a:extLst>
          </p:cNvPr>
          <p:cNvSpPr txBox="1"/>
          <p:nvPr/>
        </p:nvSpPr>
        <p:spPr>
          <a:xfrm>
            <a:off x="404987" y="1083827"/>
            <a:ext cx="11632747" cy="36933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b="1" dirty="0"/>
              <a:t>Les composantes du  « hub » d’apprentissage comprennent:</a:t>
            </a:r>
          </a:p>
        </p:txBody>
      </p:sp>
      <p:sp>
        <p:nvSpPr>
          <p:cNvPr id="65" name="TextBox 64"/>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grpSp>
        <p:nvGrpSpPr>
          <p:cNvPr id="68" name="Group 67"/>
          <p:cNvGrpSpPr/>
          <p:nvPr/>
        </p:nvGrpSpPr>
        <p:grpSpPr>
          <a:xfrm>
            <a:off x="8320571" y="3089819"/>
            <a:ext cx="3228338" cy="2176017"/>
            <a:chOff x="10786396" y="1495388"/>
            <a:chExt cx="3422357" cy="2176017"/>
          </a:xfrm>
        </p:grpSpPr>
        <p:pic>
          <p:nvPicPr>
            <p:cNvPr id="69" name="Graphic 4" descr="Users">
              <a:extLst>
                <a:ext uri="{FF2B5EF4-FFF2-40B4-BE49-F238E27FC236}">
                  <a16:creationId xmlns:a16="http://schemas.microsoft.com/office/drawing/2014/main" id="{F9DB2316-EABA-469D-B9F5-28B159ED0AC7}"/>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207506" y="1495388"/>
              <a:ext cx="631538" cy="631538"/>
            </a:xfrm>
            <a:prstGeom prst="rect">
              <a:avLst/>
            </a:prstGeom>
          </p:spPr>
        </p:pic>
        <p:grpSp>
          <p:nvGrpSpPr>
            <p:cNvPr id="70" name="Group 69">
              <a:extLst>
                <a:ext uri="{FF2B5EF4-FFF2-40B4-BE49-F238E27FC236}">
                  <a16:creationId xmlns:a16="http://schemas.microsoft.com/office/drawing/2014/main" id="{114C64DF-4371-456C-8C0E-4ED827E2C8DE}"/>
                </a:ext>
              </a:extLst>
            </p:cNvPr>
            <p:cNvGrpSpPr/>
            <p:nvPr/>
          </p:nvGrpSpPr>
          <p:grpSpPr>
            <a:xfrm>
              <a:off x="10786396" y="1519479"/>
              <a:ext cx="3422357" cy="2151926"/>
              <a:chOff x="-588294" y="4529228"/>
              <a:chExt cx="3870371" cy="2151926"/>
            </a:xfrm>
          </p:grpSpPr>
          <p:sp>
            <p:nvSpPr>
              <p:cNvPr id="71" name="TextBox 52">
                <a:extLst>
                  <a:ext uri="{FF2B5EF4-FFF2-40B4-BE49-F238E27FC236}">
                    <a16:creationId xmlns:a16="http://schemas.microsoft.com/office/drawing/2014/main" id="{9861F816-E4DC-4560-87D2-76579B958E39}"/>
                  </a:ext>
                </a:extLst>
              </p:cNvPr>
              <p:cNvSpPr txBox="1"/>
              <p:nvPr/>
            </p:nvSpPr>
            <p:spPr>
              <a:xfrm>
                <a:off x="-588294" y="4529228"/>
                <a:ext cx="2589737" cy="58477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cap="all" noProof="1">
                    <a:solidFill>
                      <a:srgbClr val="E99586"/>
                    </a:solidFill>
                  </a:rPr>
                  <a:t>Affectations en micro-missioN</a:t>
                </a:r>
              </a:p>
            </p:txBody>
          </p:sp>
          <p:sp>
            <p:nvSpPr>
              <p:cNvPr id="72" name="TextBox 53">
                <a:extLst>
                  <a:ext uri="{FF2B5EF4-FFF2-40B4-BE49-F238E27FC236}">
                    <a16:creationId xmlns:a16="http://schemas.microsoft.com/office/drawing/2014/main" id="{46FF79CF-2048-45DD-AE2A-DC4F9B8C9660}"/>
                  </a:ext>
                </a:extLst>
              </p:cNvPr>
              <p:cNvSpPr txBox="1"/>
              <p:nvPr/>
            </p:nvSpPr>
            <p:spPr>
              <a:xfrm>
                <a:off x="-563224" y="5111494"/>
                <a:ext cx="3845301" cy="1569660"/>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noProof="1">
                    <a:solidFill>
                      <a:schemeClr val="tx1">
                        <a:lumMod val="65000"/>
                        <a:lumOff val="35000"/>
                      </a:schemeClr>
                    </a:solidFill>
                  </a:rPr>
                  <a:t>Un cadre et des outils pour un programme de micro-mission basé sur l'adéquation des compétences, et offrant des opportunités internes aux employés </a:t>
                </a:r>
                <a:r>
                  <a:rPr lang="fr-FR" sz="1200" b="1" noProof="1">
                    <a:solidFill>
                      <a:schemeClr val="tx1">
                        <a:lumMod val="65000"/>
                        <a:lumOff val="35000"/>
                      </a:schemeClr>
                    </a:solidFill>
                  </a:rPr>
                  <a:t>pour approfondir leurs compétences dans différents contextes </a:t>
                </a:r>
                <a:r>
                  <a:rPr lang="fr-FR" sz="1200" noProof="1">
                    <a:solidFill>
                      <a:schemeClr val="tx1">
                        <a:lumMod val="65000"/>
                        <a:lumOff val="35000"/>
                      </a:schemeClr>
                    </a:solidFill>
                  </a:rPr>
                  <a:t>et leur donnant un </a:t>
                </a:r>
                <a:r>
                  <a:rPr lang="fr-FR" sz="1200" b="1" noProof="1">
                    <a:solidFill>
                      <a:schemeClr val="tx1">
                        <a:lumMod val="65000"/>
                        <a:lumOff val="35000"/>
                      </a:schemeClr>
                    </a:solidFill>
                  </a:rPr>
                  <a:t>espace pour intégrer leur apprentissage dans leur travail quotidien </a:t>
                </a:r>
                <a:r>
                  <a:rPr lang="fr-FR" sz="1200" noProof="1">
                    <a:solidFill>
                      <a:schemeClr val="tx1">
                        <a:lumMod val="65000"/>
                        <a:lumOff val="35000"/>
                      </a:schemeClr>
                    </a:solidFill>
                  </a:rPr>
                  <a:t>(</a:t>
                </a:r>
                <a:r>
                  <a:rPr lang="fr-CA" sz="1200" dirty="0"/>
                  <a:t>«</a:t>
                </a:r>
                <a:r>
                  <a:rPr lang="fr-CA" sz="1200" b="1" dirty="0"/>
                  <a:t> </a:t>
                </a:r>
                <a:r>
                  <a:rPr lang="fr-FR" sz="1200" noProof="1">
                    <a:solidFill>
                      <a:schemeClr val="tx1">
                        <a:lumMod val="65000"/>
                        <a:lumOff val="35000"/>
                      </a:schemeClr>
                    </a:solidFill>
                  </a:rPr>
                  <a:t>aftercare </a:t>
                </a:r>
                <a:r>
                  <a:rPr lang="fr-CA" sz="1200" dirty="0"/>
                  <a:t>»</a:t>
                </a:r>
                <a:r>
                  <a:rPr lang="fr-FR" sz="1200" noProof="1">
                    <a:solidFill>
                      <a:schemeClr val="tx1">
                        <a:lumMod val="65000"/>
                        <a:lumOff val="35000"/>
                      </a:schemeClr>
                    </a:solidFill>
                  </a:rPr>
                  <a:t>)</a:t>
                </a:r>
                <a:endParaRPr lang="en-US" sz="1200" noProof="1">
                  <a:solidFill>
                    <a:schemeClr val="tx1">
                      <a:lumMod val="65000"/>
                      <a:lumOff val="35000"/>
                    </a:schemeClr>
                  </a:solidFill>
                </a:endParaRPr>
              </a:p>
            </p:txBody>
          </p:sp>
        </p:grpSp>
      </p:grpSp>
      <p:grpSp>
        <p:nvGrpSpPr>
          <p:cNvPr id="73" name="Group 72"/>
          <p:cNvGrpSpPr/>
          <p:nvPr/>
        </p:nvGrpSpPr>
        <p:grpSpPr>
          <a:xfrm>
            <a:off x="181068" y="3381019"/>
            <a:ext cx="3502333" cy="2165980"/>
            <a:chOff x="-69529" y="3523932"/>
            <a:chExt cx="3502333" cy="2165980"/>
          </a:xfrm>
        </p:grpSpPr>
        <p:grpSp>
          <p:nvGrpSpPr>
            <p:cNvPr id="74" name="Group 73">
              <a:extLst>
                <a:ext uri="{FF2B5EF4-FFF2-40B4-BE49-F238E27FC236}">
                  <a16:creationId xmlns:a16="http://schemas.microsoft.com/office/drawing/2014/main" id="{F18266DC-7107-4747-BE1F-54F54C3F90A4}"/>
                </a:ext>
              </a:extLst>
            </p:cNvPr>
            <p:cNvGrpSpPr/>
            <p:nvPr/>
          </p:nvGrpSpPr>
          <p:grpSpPr>
            <a:xfrm>
              <a:off x="-69529" y="3523932"/>
              <a:ext cx="3502333" cy="2165980"/>
              <a:chOff x="-202111" y="4515174"/>
              <a:chExt cx="3960818" cy="2165980"/>
            </a:xfrm>
          </p:grpSpPr>
          <p:sp>
            <p:nvSpPr>
              <p:cNvPr id="76" name="TextBox 64">
                <a:extLst>
                  <a:ext uri="{FF2B5EF4-FFF2-40B4-BE49-F238E27FC236}">
                    <a16:creationId xmlns:a16="http://schemas.microsoft.com/office/drawing/2014/main" id="{D37E3CDC-3F49-4AB4-93C5-1B3B028A4BB5}"/>
                  </a:ext>
                </a:extLst>
              </p:cNvPr>
              <p:cNvSpPr txBox="1"/>
              <p:nvPr/>
            </p:nvSpPr>
            <p:spPr>
              <a:xfrm>
                <a:off x="658877" y="4515174"/>
                <a:ext cx="2799988" cy="58477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cap="all" noProof="1">
                    <a:solidFill>
                      <a:schemeClr val="accent5"/>
                    </a:solidFill>
                  </a:rPr>
                  <a:t>TROUSSE D’OUTILS D’AUTO-éVALUATION</a:t>
                </a:r>
              </a:p>
            </p:txBody>
          </p:sp>
          <p:sp>
            <p:nvSpPr>
              <p:cNvPr id="77" name="TextBox 66">
                <a:extLst>
                  <a:ext uri="{FF2B5EF4-FFF2-40B4-BE49-F238E27FC236}">
                    <a16:creationId xmlns:a16="http://schemas.microsoft.com/office/drawing/2014/main" id="{039123AA-9BC9-420D-A2F6-5A326A228676}"/>
                  </a:ext>
                </a:extLst>
              </p:cNvPr>
              <p:cNvSpPr txBox="1"/>
              <p:nvPr/>
            </p:nvSpPr>
            <p:spPr>
              <a:xfrm>
                <a:off x="-202111" y="5111494"/>
                <a:ext cx="3960818" cy="1569660"/>
              </a:xfrm>
              <a:prstGeom prst="rect">
                <a:avLst/>
              </a:prstGeom>
              <a:solidFill>
                <a:schemeClr val="bg1"/>
              </a:solid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200" noProof="1">
                    <a:solidFill>
                      <a:schemeClr val="tx1">
                        <a:lumMod val="65000"/>
                        <a:lumOff val="35000"/>
                      </a:schemeClr>
                    </a:solidFill>
                  </a:rPr>
                  <a:t>Un ensemble d'outils de réflexion permettant aux employés de </a:t>
                </a:r>
                <a:r>
                  <a:rPr lang="fr-FR" sz="1200" b="1" noProof="1">
                    <a:solidFill>
                      <a:schemeClr val="tx1">
                        <a:lumMod val="65000"/>
                        <a:lumOff val="35000"/>
                      </a:schemeClr>
                    </a:solidFill>
                  </a:rPr>
                  <a:t>faire le point sur leurs objectifs de carrière et de s'auto-évaluer par rapport aux outils, techniques et compétences qu'ils ont acquis</a:t>
                </a:r>
                <a:r>
                  <a:rPr lang="fr-FR" sz="1200" noProof="1">
                    <a:solidFill>
                      <a:schemeClr val="tx1">
                        <a:lumMod val="65000"/>
                        <a:lumOff val="35000"/>
                      </a:schemeClr>
                    </a:solidFill>
                  </a:rPr>
                  <a:t> afin de déterminer les objectifs d'apprentissage, et aussi pour aider à comprendre notre main d’œuvre et leurs besoins afin d'informer les offres d'apprentissage actuelles et futures</a:t>
                </a:r>
              </a:p>
            </p:txBody>
          </p:sp>
        </p:grpSp>
        <p:pic>
          <p:nvPicPr>
            <p:cNvPr id="75" name="Graphic 40" descr="Tools">
              <a:extLst>
                <a:ext uri="{FF2B5EF4-FFF2-40B4-BE49-F238E27FC236}">
                  <a16:creationId xmlns:a16="http://schemas.microsoft.com/office/drawing/2014/main" id="{F00874F6-A27E-4164-A57A-713D83DEF7BC}"/>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42705" y="3615963"/>
              <a:ext cx="343429" cy="343429"/>
            </a:xfrm>
            <a:prstGeom prst="rect">
              <a:avLst/>
            </a:prstGeom>
          </p:spPr>
        </p:pic>
      </p:grpSp>
      <p:grpSp>
        <p:nvGrpSpPr>
          <p:cNvPr id="78" name="Group 77"/>
          <p:cNvGrpSpPr/>
          <p:nvPr/>
        </p:nvGrpSpPr>
        <p:grpSpPr>
          <a:xfrm>
            <a:off x="7281321" y="1701240"/>
            <a:ext cx="3991485" cy="1261783"/>
            <a:chOff x="7557901" y="1372963"/>
            <a:chExt cx="3991485" cy="1261783"/>
          </a:xfrm>
        </p:grpSpPr>
        <p:grpSp>
          <p:nvGrpSpPr>
            <p:cNvPr id="79" name="Group 78">
              <a:extLst>
                <a:ext uri="{FF2B5EF4-FFF2-40B4-BE49-F238E27FC236}">
                  <a16:creationId xmlns:a16="http://schemas.microsoft.com/office/drawing/2014/main" id="{3DD14FB4-A122-4E37-A3E1-1EDE99F1895D}"/>
                </a:ext>
              </a:extLst>
            </p:cNvPr>
            <p:cNvGrpSpPr/>
            <p:nvPr/>
          </p:nvGrpSpPr>
          <p:grpSpPr>
            <a:xfrm>
              <a:off x="7557901" y="1414725"/>
              <a:ext cx="3991485" cy="1220021"/>
              <a:chOff x="-151354" y="4537804"/>
              <a:chExt cx="4514004" cy="1220021"/>
            </a:xfrm>
          </p:grpSpPr>
          <p:sp>
            <p:nvSpPr>
              <p:cNvPr id="81" name="TextBox 49">
                <a:extLst>
                  <a:ext uri="{FF2B5EF4-FFF2-40B4-BE49-F238E27FC236}">
                    <a16:creationId xmlns:a16="http://schemas.microsoft.com/office/drawing/2014/main" id="{01052D65-33B8-435D-A792-4B7DB287E51F}"/>
                  </a:ext>
                </a:extLst>
              </p:cNvPr>
              <p:cNvSpPr txBox="1"/>
              <p:nvPr/>
            </p:nvSpPr>
            <p:spPr>
              <a:xfrm>
                <a:off x="-151354" y="4537804"/>
                <a:ext cx="3884789" cy="58477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cap="all" noProof="1">
                    <a:solidFill>
                      <a:srgbClr val="01A4B5"/>
                    </a:solidFill>
                  </a:rPr>
                  <a:t>Ressources d'apprentissage sélectionnées</a:t>
                </a:r>
              </a:p>
            </p:txBody>
          </p:sp>
          <p:sp>
            <p:nvSpPr>
              <p:cNvPr id="82" name="TextBox 50">
                <a:extLst>
                  <a:ext uri="{FF2B5EF4-FFF2-40B4-BE49-F238E27FC236}">
                    <a16:creationId xmlns:a16="http://schemas.microsoft.com/office/drawing/2014/main" id="{DD64B006-D21C-4617-8BD9-1B65BB7A3940}"/>
                  </a:ext>
                </a:extLst>
              </p:cNvPr>
              <p:cNvSpPr txBox="1"/>
              <p:nvPr/>
            </p:nvSpPr>
            <p:spPr>
              <a:xfrm>
                <a:off x="-151353" y="5111494"/>
                <a:ext cx="4514003" cy="646331"/>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noProof="1">
                    <a:solidFill>
                      <a:schemeClr val="tx1">
                        <a:lumMod val="65000"/>
                        <a:lumOff val="35000"/>
                      </a:schemeClr>
                    </a:solidFill>
                  </a:rPr>
                  <a:t>Un ensemble d'articles, de cours, de vidéos et d'autres supports </a:t>
                </a:r>
                <a:r>
                  <a:rPr lang="fr-FR" sz="1200" b="1" noProof="1">
                    <a:solidFill>
                      <a:schemeClr val="tx1">
                        <a:lumMod val="65000"/>
                        <a:lumOff val="35000"/>
                      </a:schemeClr>
                    </a:solidFill>
                  </a:rPr>
                  <a:t>d'apprentissage existants, organisés par compétences et dotés d'un mécanisme d'évaluation</a:t>
                </a:r>
                <a:endParaRPr lang="en-US" sz="1200" b="1" noProof="1">
                  <a:solidFill>
                    <a:schemeClr val="tx1">
                      <a:lumMod val="65000"/>
                      <a:lumOff val="35000"/>
                    </a:schemeClr>
                  </a:solidFill>
                </a:endParaRPr>
              </a:p>
            </p:txBody>
          </p:sp>
        </p:grpSp>
        <p:pic>
          <p:nvPicPr>
            <p:cNvPr id="80" name="Picture 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082896" y="1372963"/>
              <a:ext cx="466490" cy="564231"/>
            </a:xfrm>
            <a:prstGeom prst="rect">
              <a:avLst/>
            </a:prstGeom>
          </p:spPr>
        </p:pic>
      </p:grpSp>
      <p:sp>
        <p:nvSpPr>
          <p:cNvPr id="83" name="TextBox 82"/>
          <p:cNvSpPr txBox="1"/>
          <p:nvPr/>
        </p:nvSpPr>
        <p:spPr>
          <a:xfrm>
            <a:off x="639512" y="5603883"/>
            <a:ext cx="10909388" cy="584775"/>
          </a:xfrm>
          <a:prstGeom prst="rect">
            <a:avLst/>
          </a:prstGeom>
          <a:noFill/>
        </p:spPr>
        <p:txBody>
          <a:bodyPr wrap="square" rtlCol="0">
            <a:spAutoFit/>
          </a:bodyPr>
          <a:lstStyle/>
          <a:p>
            <a:pPr algn="ctr"/>
            <a:r>
              <a:rPr lang="fr-FR" sz="1600" b="1" dirty="0"/>
              <a:t>D'après nos consultations, la demande est forte pour ce type d'outils - ils pourraient potentiellement</a:t>
            </a:r>
          </a:p>
          <a:p>
            <a:pPr algn="ctr"/>
            <a:r>
              <a:rPr lang="fr-FR" sz="1600" b="1" dirty="0"/>
              <a:t>être étendus à d'autres branches et organisations afin de développer leurs propres employés</a:t>
            </a:r>
          </a:p>
        </p:txBody>
      </p:sp>
      <p:grpSp>
        <p:nvGrpSpPr>
          <p:cNvPr id="84" name="Group 83"/>
          <p:cNvGrpSpPr/>
          <p:nvPr/>
        </p:nvGrpSpPr>
        <p:grpSpPr>
          <a:xfrm>
            <a:off x="3770621" y="2708659"/>
            <a:ext cx="4372766" cy="2552477"/>
            <a:chOff x="3544284" y="2488244"/>
            <a:chExt cx="5078966" cy="2964701"/>
          </a:xfrm>
        </p:grpSpPr>
        <p:grpSp>
          <p:nvGrpSpPr>
            <p:cNvPr id="85" name="Group 84"/>
            <p:cNvGrpSpPr/>
            <p:nvPr/>
          </p:nvGrpSpPr>
          <p:grpSpPr>
            <a:xfrm>
              <a:off x="3544284" y="2488244"/>
              <a:ext cx="5078966" cy="2964701"/>
              <a:chOff x="3428035" y="2328345"/>
              <a:chExt cx="5535074" cy="3230944"/>
            </a:xfrm>
          </p:grpSpPr>
          <p:grpSp>
            <p:nvGrpSpPr>
              <p:cNvPr id="87" name="Group 86">
                <a:extLst>
                  <a:ext uri="{FF2B5EF4-FFF2-40B4-BE49-F238E27FC236}">
                    <a16:creationId xmlns:a16="http://schemas.microsoft.com/office/drawing/2014/main" id="{118919AA-3563-4A4D-B3C7-A12DD89105C7}"/>
                  </a:ext>
                </a:extLst>
              </p:cNvPr>
              <p:cNvGrpSpPr/>
              <p:nvPr/>
            </p:nvGrpSpPr>
            <p:grpSpPr>
              <a:xfrm>
                <a:off x="3428035" y="2328345"/>
                <a:ext cx="5535074" cy="3230944"/>
                <a:chOff x="3328463" y="1813528"/>
                <a:chExt cx="5535074" cy="3230944"/>
              </a:xfrm>
            </p:grpSpPr>
            <p:sp>
              <p:nvSpPr>
                <p:cNvPr id="92" name="Freeform: Shape 24">
                  <a:extLst>
                    <a:ext uri="{FF2B5EF4-FFF2-40B4-BE49-F238E27FC236}">
                      <a16:creationId xmlns:a16="http://schemas.microsoft.com/office/drawing/2014/main" id="{942E200C-A644-4702-A65A-497DC48B3FE4}"/>
                    </a:ext>
                  </a:extLst>
                </p:cNvPr>
                <p:cNvSpPr/>
                <p:nvPr/>
              </p:nvSpPr>
              <p:spPr>
                <a:xfrm>
                  <a:off x="3328463" y="3946890"/>
                  <a:ext cx="2724840" cy="1097582"/>
                </a:xfrm>
                <a:custGeom>
                  <a:avLst/>
                  <a:gdLst>
                    <a:gd name="connsiteX0" fmla="*/ 610400 w 2219341"/>
                    <a:gd name="connsiteY0" fmla="*/ 0 h 893964"/>
                    <a:gd name="connsiteX1" fmla="*/ 1171726 w 2219341"/>
                    <a:gd name="connsiteY1" fmla="*/ 458495 h 893964"/>
                    <a:gd name="connsiteX2" fmla="*/ 1817996 w 2219341"/>
                    <a:gd name="connsiteY2" fmla="*/ 643146 h 893964"/>
                    <a:gd name="connsiteX3" fmla="*/ 1866204 w 2219341"/>
                    <a:gd name="connsiteY3" fmla="*/ 640813 h 893964"/>
                    <a:gd name="connsiteX4" fmla="*/ 2201293 w 2219341"/>
                    <a:gd name="connsiteY4" fmla="*/ 482832 h 893964"/>
                    <a:gd name="connsiteX5" fmla="*/ 2212562 w 2219341"/>
                    <a:gd name="connsiteY5" fmla="*/ 469798 h 893964"/>
                    <a:gd name="connsiteX6" fmla="*/ 2219341 w 2219341"/>
                    <a:gd name="connsiteY6" fmla="*/ 470021 h 893964"/>
                    <a:gd name="connsiteX7" fmla="*/ 2208705 w 2219341"/>
                    <a:gd name="connsiteY7" fmla="*/ 507568 h 893964"/>
                    <a:gd name="connsiteX8" fmla="*/ 1318837 w 2219341"/>
                    <a:gd name="connsiteY8" fmla="*/ 893811 h 893964"/>
                    <a:gd name="connsiteX9" fmla="*/ 0 w 2219341"/>
                    <a:gd name="connsiteY9" fmla="*/ 358847 h 893964"/>
                    <a:gd name="connsiteX10" fmla="*/ 610400 w 2219341"/>
                    <a:gd name="connsiteY10" fmla="*/ 0 h 89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9341" h="893964">
                      <a:moveTo>
                        <a:pt x="610400" y="0"/>
                      </a:moveTo>
                      <a:cubicBezTo>
                        <a:pt x="754821" y="169528"/>
                        <a:pt x="940819" y="339054"/>
                        <a:pt x="1171726" y="458495"/>
                      </a:cubicBezTo>
                      <a:cubicBezTo>
                        <a:pt x="1412271" y="583056"/>
                        <a:pt x="1634500" y="646349"/>
                        <a:pt x="1817996" y="643146"/>
                      </a:cubicBezTo>
                      <a:cubicBezTo>
                        <a:pt x="1834416" y="642860"/>
                        <a:pt x="1850417" y="642069"/>
                        <a:pt x="1866204" y="640813"/>
                      </a:cubicBezTo>
                      <a:cubicBezTo>
                        <a:pt x="2009097" y="628638"/>
                        <a:pt x="2123023" y="574403"/>
                        <a:pt x="2201293" y="482832"/>
                      </a:cubicBezTo>
                      <a:cubicBezTo>
                        <a:pt x="2205118" y="478543"/>
                        <a:pt x="2208736" y="474088"/>
                        <a:pt x="2212562" y="469798"/>
                      </a:cubicBezTo>
                      <a:cubicBezTo>
                        <a:pt x="2214821" y="469759"/>
                        <a:pt x="2217184" y="469888"/>
                        <a:pt x="2219341" y="470021"/>
                      </a:cubicBezTo>
                      <a:cubicBezTo>
                        <a:pt x="2216378" y="482569"/>
                        <a:pt x="2212800" y="495171"/>
                        <a:pt x="2208705" y="507568"/>
                      </a:cubicBezTo>
                      <a:cubicBezTo>
                        <a:pt x="2132278" y="734092"/>
                        <a:pt x="1842903" y="899719"/>
                        <a:pt x="1318837" y="893811"/>
                      </a:cubicBezTo>
                      <a:cubicBezTo>
                        <a:pt x="548244" y="885254"/>
                        <a:pt x="0" y="358847"/>
                        <a:pt x="0" y="358847"/>
                      </a:cubicBezTo>
                      <a:cubicBezTo>
                        <a:pt x="0" y="358847"/>
                        <a:pt x="243338" y="149368"/>
                        <a:pt x="6104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sp>
              <p:nvSpPr>
                <p:cNvPr id="93" name="Freeform: Shape 19">
                  <a:extLst>
                    <a:ext uri="{FF2B5EF4-FFF2-40B4-BE49-F238E27FC236}">
                      <a16:creationId xmlns:a16="http://schemas.microsoft.com/office/drawing/2014/main" id="{B492EE1D-49AF-47D3-84BE-6631E9460AC3}"/>
                    </a:ext>
                  </a:extLst>
                </p:cNvPr>
                <p:cNvSpPr/>
                <p:nvPr/>
              </p:nvSpPr>
              <p:spPr>
                <a:xfrm>
                  <a:off x="4709678" y="2086365"/>
                  <a:ext cx="859447" cy="1232902"/>
                </a:xfrm>
                <a:custGeom>
                  <a:avLst/>
                  <a:gdLst>
                    <a:gd name="connsiteX0" fmla="*/ 34381 w 700007"/>
                    <a:gd name="connsiteY0" fmla="*/ 0 h 1004180"/>
                    <a:gd name="connsiteX1" fmla="*/ 700007 w 700007"/>
                    <a:gd name="connsiteY1" fmla="*/ 408327 h 1004180"/>
                    <a:gd name="connsiteX2" fmla="*/ 574894 w 700007"/>
                    <a:gd name="connsiteY2" fmla="*/ 1004180 h 1004180"/>
                    <a:gd name="connsiteX3" fmla="*/ 553890 w 700007"/>
                    <a:gd name="connsiteY3" fmla="*/ 993049 h 1004180"/>
                    <a:gd name="connsiteX4" fmla="*/ 41263 w 700007"/>
                    <a:gd name="connsiteY4" fmla="*/ 819594 h 1004180"/>
                    <a:gd name="connsiteX5" fmla="*/ 34381 w 700007"/>
                    <a:gd name="connsiteY5" fmla="*/ 0 h 100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007" h="1004180">
                      <a:moveTo>
                        <a:pt x="34381" y="0"/>
                      </a:moveTo>
                      <a:cubicBezTo>
                        <a:pt x="132714" y="39579"/>
                        <a:pt x="424634" y="169162"/>
                        <a:pt x="700007" y="408327"/>
                      </a:cubicBezTo>
                      <a:cubicBezTo>
                        <a:pt x="633515" y="583211"/>
                        <a:pt x="583730" y="784597"/>
                        <a:pt x="574894" y="1004180"/>
                      </a:cubicBezTo>
                      <a:cubicBezTo>
                        <a:pt x="567884" y="1000594"/>
                        <a:pt x="561041" y="996820"/>
                        <a:pt x="553890" y="993049"/>
                      </a:cubicBezTo>
                      <a:cubicBezTo>
                        <a:pt x="382464" y="904347"/>
                        <a:pt x="207423" y="850527"/>
                        <a:pt x="41263" y="819594"/>
                      </a:cubicBezTo>
                      <a:cubicBezTo>
                        <a:pt x="-35118" y="437725"/>
                        <a:pt x="14108" y="106783"/>
                        <a:pt x="3438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sp>
              <p:nvSpPr>
                <p:cNvPr id="94" name="Freeform: Shape 20">
                  <a:extLst>
                    <a:ext uri="{FF2B5EF4-FFF2-40B4-BE49-F238E27FC236}">
                      <a16:creationId xmlns:a16="http://schemas.microsoft.com/office/drawing/2014/main" id="{6245CB1A-88BC-4042-BF12-3B0497992E36}"/>
                    </a:ext>
                  </a:extLst>
                </p:cNvPr>
                <p:cNvSpPr/>
                <p:nvPr/>
              </p:nvSpPr>
              <p:spPr>
                <a:xfrm>
                  <a:off x="3681560" y="3133997"/>
                  <a:ext cx="2261340" cy="1531344"/>
                </a:xfrm>
                <a:custGeom>
                  <a:avLst/>
                  <a:gdLst>
                    <a:gd name="connsiteX0" fmla="*/ 419075 w 1841827"/>
                    <a:gd name="connsiteY0" fmla="*/ 597 h 1247256"/>
                    <a:gd name="connsiteX1" fmla="*/ 819300 w 1841827"/>
                    <a:gd name="connsiteY1" fmla="*/ 27787 h 1247256"/>
                    <a:gd name="connsiteX2" fmla="*/ 853080 w 1841827"/>
                    <a:gd name="connsiteY2" fmla="*/ 33820 h 1247256"/>
                    <a:gd name="connsiteX3" fmla="*/ 888562 w 1841827"/>
                    <a:gd name="connsiteY3" fmla="*/ 40611 h 1247256"/>
                    <a:gd name="connsiteX4" fmla="*/ 1356517 w 1841827"/>
                    <a:gd name="connsiteY4" fmla="*/ 202856 h 1247256"/>
                    <a:gd name="connsiteX5" fmla="*/ 1405338 w 1841827"/>
                    <a:gd name="connsiteY5" fmla="*/ 229222 h 1247256"/>
                    <a:gd name="connsiteX6" fmla="*/ 1433755 w 1841827"/>
                    <a:gd name="connsiteY6" fmla="*/ 566269 h 1247256"/>
                    <a:gd name="connsiteX7" fmla="*/ 1709849 w 1841827"/>
                    <a:gd name="connsiteY7" fmla="*/ 1070560 h 1247256"/>
                    <a:gd name="connsiteX8" fmla="*/ 1768477 w 1841827"/>
                    <a:gd name="connsiteY8" fmla="*/ 1102708 h 1247256"/>
                    <a:gd name="connsiteX9" fmla="*/ 1835554 w 1841827"/>
                    <a:gd name="connsiteY9" fmla="*/ 1125717 h 1247256"/>
                    <a:gd name="connsiteX10" fmla="*/ 1841827 w 1841827"/>
                    <a:gd name="connsiteY10" fmla="*/ 1127309 h 1247256"/>
                    <a:gd name="connsiteX11" fmla="*/ 1567051 w 1841827"/>
                    <a:gd name="connsiteY11" fmla="*/ 1244924 h 1247256"/>
                    <a:gd name="connsiteX12" fmla="*/ 907706 w 1841827"/>
                    <a:gd name="connsiteY12" fmla="*/ 1069678 h 1247256"/>
                    <a:gd name="connsiteX13" fmla="*/ 380373 w 1841827"/>
                    <a:gd name="connsiteY13" fmla="*/ 643707 h 1247256"/>
                    <a:gd name="connsiteX14" fmla="*/ 0 w 1841827"/>
                    <a:gd name="connsiteY14" fmla="*/ 49743 h 1247256"/>
                    <a:gd name="connsiteX15" fmla="*/ 419075 w 1841827"/>
                    <a:gd name="connsiteY15" fmla="*/ 597 h 12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827" h="1247256">
                      <a:moveTo>
                        <a:pt x="419075" y="597"/>
                      </a:moveTo>
                      <a:cubicBezTo>
                        <a:pt x="538785" y="-2134"/>
                        <a:pt x="675135" y="4104"/>
                        <a:pt x="819300" y="27787"/>
                      </a:cubicBezTo>
                      <a:cubicBezTo>
                        <a:pt x="830558" y="29655"/>
                        <a:pt x="841905" y="31827"/>
                        <a:pt x="853080" y="33820"/>
                      </a:cubicBezTo>
                      <a:cubicBezTo>
                        <a:pt x="865018" y="35980"/>
                        <a:pt x="876706" y="38328"/>
                        <a:pt x="888562" y="40611"/>
                      </a:cubicBezTo>
                      <a:cubicBezTo>
                        <a:pt x="1041097" y="71121"/>
                        <a:pt x="1200317" y="121987"/>
                        <a:pt x="1356517" y="202856"/>
                      </a:cubicBezTo>
                      <a:cubicBezTo>
                        <a:pt x="1373294" y="211494"/>
                        <a:pt x="1389481" y="220202"/>
                        <a:pt x="1405338" y="229222"/>
                      </a:cubicBezTo>
                      <a:cubicBezTo>
                        <a:pt x="1405291" y="352247"/>
                        <a:pt x="1414940" y="465079"/>
                        <a:pt x="1433755" y="566269"/>
                      </a:cubicBezTo>
                      <a:cubicBezTo>
                        <a:pt x="1478374" y="806436"/>
                        <a:pt x="1574009" y="981073"/>
                        <a:pt x="1709849" y="1070560"/>
                      </a:cubicBezTo>
                      <a:cubicBezTo>
                        <a:pt x="1728549" y="1082932"/>
                        <a:pt x="1748147" y="1093586"/>
                        <a:pt x="1768477" y="1102708"/>
                      </a:cubicBezTo>
                      <a:cubicBezTo>
                        <a:pt x="1789997" y="1112296"/>
                        <a:pt x="1812411" y="1119864"/>
                        <a:pt x="1835554" y="1125717"/>
                      </a:cubicBezTo>
                      <a:cubicBezTo>
                        <a:pt x="1837756" y="1126165"/>
                        <a:pt x="1839794" y="1126858"/>
                        <a:pt x="1841827" y="1127309"/>
                      </a:cubicBezTo>
                      <a:cubicBezTo>
                        <a:pt x="1774980" y="1194818"/>
                        <a:pt x="1682001" y="1235140"/>
                        <a:pt x="1567051" y="1244924"/>
                      </a:cubicBezTo>
                      <a:cubicBezTo>
                        <a:pt x="1386959" y="1260278"/>
                        <a:pt x="1159035" y="1199616"/>
                        <a:pt x="907706" y="1069678"/>
                      </a:cubicBezTo>
                      <a:cubicBezTo>
                        <a:pt x="692659" y="958547"/>
                        <a:pt x="517838" y="802061"/>
                        <a:pt x="380373" y="643707"/>
                      </a:cubicBezTo>
                      <a:cubicBezTo>
                        <a:pt x="163668" y="394028"/>
                        <a:pt x="39972" y="139688"/>
                        <a:pt x="0" y="49743"/>
                      </a:cubicBezTo>
                      <a:cubicBezTo>
                        <a:pt x="66253" y="34613"/>
                        <a:pt x="219556" y="5149"/>
                        <a:pt x="419075" y="597"/>
                      </a:cubicBezTo>
                      <a:close/>
                    </a:path>
                  </a:pathLst>
                </a:custGeom>
                <a:solidFill>
                  <a:srgbClr val="4CA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sp>
              <p:nvSpPr>
                <p:cNvPr id="95" name="Freeform: Shape 71">
                  <a:extLst>
                    <a:ext uri="{FF2B5EF4-FFF2-40B4-BE49-F238E27FC236}">
                      <a16:creationId xmlns:a16="http://schemas.microsoft.com/office/drawing/2014/main" id="{9B43E26A-006C-41D7-8520-32A3350FA39F}"/>
                    </a:ext>
                  </a:extLst>
                </p:cNvPr>
                <p:cNvSpPr/>
                <p:nvPr/>
              </p:nvSpPr>
              <p:spPr>
                <a:xfrm flipH="1">
                  <a:off x="6620198" y="2086365"/>
                  <a:ext cx="860474" cy="1232902"/>
                </a:xfrm>
                <a:custGeom>
                  <a:avLst/>
                  <a:gdLst>
                    <a:gd name="connsiteX0" fmla="*/ 34381 w 700007"/>
                    <a:gd name="connsiteY0" fmla="*/ 0 h 1004180"/>
                    <a:gd name="connsiteX1" fmla="*/ 700007 w 700007"/>
                    <a:gd name="connsiteY1" fmla="*/ 408327 h 1004180"/>
                    <a:gd name="connsiteX2" fmla="*/ 574894 w 700007"/>
                    <a:gd name="connsiteY2" fmla="*/ 1004180 h 1004180"/>
                    <a:gd name="connsiteX3" fmla="*/ 553890 w 700007"/>
                    <a:gd name="connsiteY3" fmla="*/ 993049 h 1004180"/>
                    <a:gd name="connsiteX4" fmla="*/ 41263 w 700007"/>
                    <a:gd name="connsiteY4" fmla="*/ 819594 h 1004180"/>
                    <a:gd name="connsiteX5" fmla="*/ 34381 w 700007"/>
                    <a:gd name="connsiteY5" fmla="*/ 0 h 100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007" h="1004180">
                      <a:moveTo>
                        <a:pt x="34381" y="0"/>
                      </a:moveTo>
                      <a:cubicBezTo>
                        <a:pt x="132714" y="39579"/>
                        <a:pt x="424634" y="169162"/>
                        <a:pt x="700007" y="408327"/>
                      </a:cubicBezTo>
                      <a:cubicBezTo>
                        <a:pt x="633515" y="583211"/>
                        <a:pt x="583730" y="784597"/>
                        <a:pt x="574894" y="1004180"/>
                      </a:cubicBezTo>
                      <a:cubicBezTo>
                        <a:pt x="567884" y="1000594"/>
                        <a:pt x="561041" y="996820"/>
                        <a:pt x="553890" y="993049"/>
                      </a:cubicBezTo>
                      <a:cubicBezTo>
                        <a:pt x="382464" y="904347"/>
                        <a:pt x="207423" y="850527"/>
                        <a:pt x="41263" y="819594"/>
                      </a:cubicBezTo>
                      <a:cubicBezTo>
                        <a:pt x="-35118" y="437725"/>
                        <a:pt x="14108" y="106783"/>
                        <a:pt x="34381" y="0"/>
                      </a:cubicBezTo>
                      <a:close/>
                    </a:path>
                  </a:pathLst>
                </a:custGeom>
                <a:solidFill>
                  <a:srgbClr val="01A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sp>
              <p:nvSpPr>
                <p:cNvPr id="96" name="Freeform: Shape 72">
                  <a:extLst>
                    <a:ext uri="{FF2B5EF4-FFF2-40B4-BE49-F238E27FC236}">
                      <a16:creationId xmlns:a16="http://schemas.microsoft.com/office/drawing/2014/main" id="{193DAA89-2D61-4E6E-9876-110537FD5CC2}"/>
                    </a:ext>
                  </a:extLst>
                </p:cNvPr>
                <p:cNvSpPr/>
                <p:nvPr/>
              </p:nvSpPr>
              <p:spPr>
                <a:xfrm flipH="1">
                  <a:off x="6245977" y="3133997"/>
                  <a:ext cx="2264041" cy="1531344"/>
                </a:xfrm>
                <a:custGeom>
                  <a:avLst/>
                  <a:gdLst>
                    <a:gd name="connsiteX0" fmla="*/ 419075 w 1841827"/>
                    <a:gd name="connsiteY0" fmla="*/ 597 h 1247256"/>
                    <a:gd name="connsiteX1" fmla="*/ 819300 w 1841827"/>
                    <a:gd name="connsiteY1" fmla="*/ 27787 h 1247256"/>
                    <a:gd name="connsiteX2" fmla="*/ 853080 w 1841827"/>
                    <a:gd name="connsiteY2" fmla="*/ 33820 h 1247256"/>
                    <a:gd name="connsiteX3" fmla="*/ 888562 w 1841827"/>
                    <a:gd name="connsiteY3" fmla="*/ 40611 h 1247256"/>
                    <a:gd name="connsiteX4" fmla="*/ 1356517 w 1841827"/>
                    <a:gd name="connsiteY4" fmla="*/ 202856 h 1247256"/>
                    <a:gd name="connsiteX5" fmla="*/ 1405338 w 1841827"/>
                    <a:gd name="connsiteY5" fmla="*/ 229222 h 1247256"/>
                    <a:gd name="connsiteX6" fmla="*/ 1433755 w 1841827"/>
                    <a:gd name="connsiteY6" fmla="*/ 566269 h 1247256"/>
                    <a:gd name="connsiteX7" fmla="*/ 1709849 w 1841827"/>
                    <a:gd name="connsiteY7" fmla="*/ 1070560 h 1247256"/>
                    <a:gd name="connsiteX8" fmla="*/ 1768477 w 1841827"/>
                    <a:gd name="connsiteY8" fmla="*/ 1102708 h 1247256"/>
                    <a:gd name="connsiteX9" fmla="*/ 1835554 w 1841827"/>
                    <a:gd name="connsiteY9" fmla="*/ 1125717 h 1247256"/>
                    <a:gd name="connsiteX10" fmla="*/ 1841827 w 1841827"/>
                    <a:gd name="connsiteY10" fmla="*/ 1127309 h 1247256"/>
                    <a:gd name="connsiteX11" fmla="*/ 1567051 w 1841827"/>
                    <a:gd name="connsiteY11" fmla="*/ 1244924 h 1247256"/>
                    <a:gd name="connsiteX12" fmla="*/ 907706 w 1841827"/>
                    <a:gd name="connsiteY12" fmla="*/ 1069678 h 1247256"/>
                    <a:gd name="connsiteX13" fmla="*/ 380373 w 1841827"/>
                    <a:gd name="connsiteY13" fmla="*/ 643707 h 1247256"/>
                    <a:gd name="connsiteX14" fmla="*/ 0 w 1841827"/>
                    <a:gd name="connsiteY14" fmla="*/ 49743 h 1247256"/>
                    <a:gd name="connsiteX15" fmla="*/ 419075 w 1841827"/>
                    <a:gd name="connsiteY15" fmla="*/ 597 h 12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827" h="1247256">
                      <a:moveTo>
                        <a:pt x="419075" y="597"/>
                      </a:moveTo>
                      <a:cubicBezTo>
                        <a:pt x="538785" y="-2134"/>
                        <a:pt x="675135" y="4104"/>
                        <a:pt x="819300" y="27787"/>
                      </a:cubicBezTo>
                      <a:cubicBezTo>
                        <a:pt x="830558" y="29655"/>
                        <a:pt x="841905" y="31827"/>
                        <a:pt x="853080" y="33820"/>
                      </a:cubicBezTo>
                      <a:cubicBezTo>
                        <a:pt x="865018" y="35980"/>
                        <a:pt x="876706" y="38328"/>
                        <a:pt x="888562" y="40611"/>
                      </a:cubicBezTo>
                      <a:cubicBezTo>
                        <a:pt x="1041097" y="71121"/>
                        <a:pt x="1200317" y="121987"/>
                        <a:pt x="1356517" y="202856"/>
                      </a:cubicBezTo>
                      <a:cubicBezTo>
                        <a:pt x="1373294" y="211494"/>
                        <a:pt x="1389481" y="220202"/>
                        <a:pt x="1405338" y="229222"/>
                      </a:cubicBezTo>
                      <a:cubicBezTo>
                        <a:pt x="1405291" y="352247"/>
                        <a:pt x="1414940" y="465079"/>
                        <a:pt x="1433755" y="566269"/>
                      </a:cubicBezTo>
                      <a:cubicBezTo>
                        <a:pt x="1478374" y="806436"/>
                        <a:pt x="1574009" y="981073"/>
                        <a:pt x="1709849" y="1070560"/>
                      </a:cubicBezTo>
                      <a:cubicBezTo>
                        <a:pt x="1728549" y="1082932"/>
                        <a:pt x="1748147" y="1093586"/>
                        <a:pt x="1768477" y="1102708"/>
                      </a:cubicBezTo>
                      <a:cubicBezTo>
                        <a:pt x="1789997" y="1112296"/>
                        <a:pt x="1812411" y="1119864"/>
                        <a:pt x="1835554" y="1125717"/>
                      </a:cubicBezTo>
                      <a:cubicBezTo>
                        <a:pt x="1837756" y="1126165"/>
                        <a:pt x="1839794" y="1126858"/>
                        <a:pt x="1841827" y="1127309"/>
                      </a:cubicBezTo>
                      <a:cubicBezTo>
                        <a:pt x="1774980" y="1194818"/>
                        <a:pt x="1682001" y="1235140"/>
                        <a:pt x="1567051" y="1244924"/>
                      </a:cubicBezTo>
                      <a:cubicBezTo>
                        <a:pt x="1386959" y="1260278"/>
                        <a:pt x="1159035" y="1199616"/>
                        <a:pt x="907706" y="1069678"/>
                      </a:cubicBezTo>
                      <a:cubicBezTo>
                        <a:pt x="692659" y="958547"/>
                        <a:pt x="517838" y="802061"/>
                        <a:pt x="380373" y="643707"/>
                      </a:cubicBezTo>
                      <a:cubicBezTo>
                        <a:pt x="163668" y="394028"/>
                        <a:pt x="39972" y="139688"/>
                        <a:pt x="0" y="49743"/>
                      </a:cubicBezTo>
                      <a:cubicBezTo>
                        <a:pt x="66253" y="34613"/>
                        <a:pt x="219556" y="5149"/>
                        <a:pt x="419075" y="59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sp>
              <p:nvSpPr>
                <p:cNvPr id="97" name="Freeform: Shape 73">
                  <a:extLst>
                    <a:ext uri="{FF2B5EF4-FFF2-40B4-BE49-F238E27FC236}">
                      <a16:creationId xmlns:a16="http://schemas.microsoft.com/office/drawing/2014/main" id="{C67B2545-48A0-4472-9E82-19706F389716}"/>
                    </a:ext>
                  </a:extLst>
                </p:cNvPr>
                <p:cNvSpPr/>
                <p:nvPr/>
              </p:nvSpPr>
              <p:spPr>
                <a:xfrm flipH="1">
                  <a:off x="6135442" y="3946890"/>
                  <a:ext cx="2728095" cy="1097582"/>
                </a:xfrm>
                <a:custGeom>
                  <a:avLst/>
                  <a:gdLst>
                    <a:gd name="connsiteX0" fmla="*/ 610400 w 2219341"/>
                    <a:gd name="connsiteY0" fmla="*/ 0 h 893964"/>
                    <a:gd name="connsiteX1" fmla="*/ 1171726 w 2219341"/>
                    <a:gd name="connsiteY1" fmla="*/ 458495 h 893964"/>
                    <a:gd name="connsiteX2" fmla="*/ 1817996 w 2219341"/>
                    <a:gd name="connsiteY2" fmla="*/ 643146 h 893964"/>
                    <a:gd name="connsiteX3" fmla="*/ 1866204 w 2219341"/>
                    <a:gd name="connsiteY3" fmla="*/ 640813 h 893964"/>
                    <a:gd name="connsiteX4" fmla="*/ 2201293 w 2219341"/>
                    <a:gd name="connsiteY4" fmla="*/ 482832 h 893964"/>
                    <a:gd name="connsiteX5" fmla="*/ 2212562 w 2219341"/>
                    <a:gd name="connsiteY5" fmla="*/ 469798 h 893964"/>
                    <a:gd name="connsiteX6" fmla="*/ 2219341 w 2219341"/>
                    <a:gd name="connsiteY6" fmla="*/ 470021 h 893964"/>
                    <a:gd name="connsiteX7" fmla="*/ 2208705 w 2219341"/>
                    <a:gd name="connsiteY7" fmla="*/ 507568 h 893964"/>
                    <a:gd name="connsiteX8" fmla="*/ 1318837 w 2219341"/>
                    <a:gd name="connsiteY8" fmla="*/ 893811 h 893964"/>
                    <a:gd name="connsiteX9" fmla="*/ 0 w 2219341"/>
                    <a:gd name="connsiteY9" fmla="*/ 358847 h 893964"/>
                    <a:gd name="connsiteX10" fmla="*/ 610400 w 2219341"/>
                    <a:gd name="connsiteY10" fmla="*/ 0 h 89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9341" h="893964">
                      <a:moveTo>
                        <a:pt x="610400" y="0"/>
                      </a:moveTo>
                      <a:cubicBezTo>
                        <a:pt x="754821" y="169528"/>
                        <a:pt x="940819" y="339054"/>
                        <a:pt x="1171726" y="458495"/>
                      </a:cubicBezTo>
                      <a:cubicBezTo>
                        <a:pt x="1412271" y="583056"/>
                        <a:pt x="1634500" y="646349"/>
                        <a:pt x="1817996" y="643146"/>
                      </a:cubicBezTo>
                      <a:cubicBezTo>
                        <a:pt x="1834416" y="642860"/>
                        <a:pt x="1850417" y="642069"/>
                        <a:pt x="1866204" y="640813"/>
                      </a:cubicBezTo>
                      <a:cubicBezTo>
                        <a:pt x="2009097" y="628638"/>
                        <a:pt x="2123023" y="574403"/>
                        <a:pt x="2201293" y="482832"/>
                      </a:cubicBezTo>
                      <a:cubicBezTo>
                        <a:pt x="2205118" y="478543"/>
                        <a:pt x="2208736" y="474088"/>
                        <a:pt x="2212562" y="469798"/>
                      </a:cubicBezTo>
                      <a:cubicBezTo>
                        <a:pt x="2214821" y="469759"/>
                        <a:pt x="2217184" y="469888"/>
                        <a:pt x="2219341" y="470021"/>
                      </a:cubicBezTo>
                      <a:cubicBezTo>
                        <a:pt x="2216378" y="482569"/>
                        <a:pt x="2212800" y="495171"/>
                        <a:pt x="2208705" y="507568"/>
                      </a:cubicBezTo>
                      <a:cubicBezTo>
                        <a:pt x="2132278" y="734092"/>
                        <a:pt x="1842903" y="899719"/>
                        <a:pt x="1318837" y="893811"/>
                      </a:cubicBezTo>
                      <a:cubicBezTo>
                        <a:pt x="548244" y="885254"/>
                        <a:pt x="0" y="358847"/>
                        <a:pt x="0" y="358847"/>
                      </a:cubicBezTo>
                      <a:cubicBezTo>
                        <a:pt x="0" y="358847"/>
                        <a:pt x="243338" y="149368"/>
                        <a:pt x="610400" y="0"/>
                      </a:cubicBezTo>
                      <a:close/>
                    </a:path>
                  </a:pathLst>
                </a:cu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grpSp>
              <p:nvGrpSpPr>
                <p:cNvPr id="98" name="Group 97">
                  <a:extLst>
                    <a:ext uri="{FF2B5EF4-FFF2-40B4-BE49-F238E27FC236}">
                      <a16:creationId xmlns:a16="http://schemas.microsoft.com/office/drawing/2014/main" id="{4BDAA297-7249-4F80-8657-908AA8A84279}"/>
                    </a:ext>
                  </a:extLst>
                </p:cNvPr>
                <p:cNvGrpSpPr/>
                <p:nvPr/>
              </p:nvGrpSpPr>
              <p:grpSpPr>
                <a:xfrm>
                  <a:off x="3879126" y="2488474"/>
                  <a:ext cx="2174177" cy="2416122"/>
                  <a:chOff x="3481864" y="2390418"/>
                  <a:chExt cx="2174177" cy="2416122"/>
                </a:xfrm>
              </p:grpSpPr>
              <p:sp>
                <p:nvSpPr>
                  <p:cNvPr id="104" name="Freeform: Shape 14">
                    <a:extLst>
                      <a:ext uri="{FF2B5EF4-FFF2-40B4-BE49-F238E27FC236}">
                        <a16:creationId xmlns:a16="http://schemas.microsoft.com/office/drawing/2014/main" id="{B93C6B6A-932A-44F7-9458-C7658D7F8369}"/>
                      </a:ext>
                    </a:extLst>
                  </p:cNvPr>
                  <p:cNvSpPr/>
                  <p:nvPr/>
                </p:nvSpPr>
                <p:spPr>
                  <a:xfrm>
                    <a:off x="4841821" y="3237616"/>
                    <a:ext cx="703817" cy="1277422"/>
                  </a:xfrm>
                  <a:custGeom>
                    <a:avLst/>
                    <a:gdLst>
                      <a:gd name="connsiteX0" fmla="*/ 7005 w 703817"/>
                      <a:gd name="connsiteY0" fmla="*/ 0 h 1277422"/>
                      <a:gd name="connsiteX1" fmla="*/ 107968 w 703817"/>
                      <a:gd name="connsiteY1" fmla="*/ 47386 h 1277422"/>
                      <a:gd name="connsiteX2" fmla="*/ 167909 w 703817"/>
                      <a:gd name="connsiteY2" fmla="*/ 79757 h 1277422"/>
                      <a:gd name="connsiteX3" fmla="*/ 202799 w 703817"/>
                      <a:gd name="connsiteY3" fmla="*/ 493573 h 1277422"/>
                      <a:gd name="connsiteX4" fmla="*/ 541778 w 703817"/>
                      <a:gd name="connsiteY4" fmla="*/ 1112727 h 1277422"/>
                      <a:gd name="connsiteX5" fmla="*/ 613760 w 703817"/>
                      <a:gd name="connsiteY5" fmla="*/ 1152197 h 1277422"/>
                      <a:gd name="connsiteX6" fmla="*/ 696115 w 703817"/>
                      <a:gd name="connsiteY6" fmla="*/ 1180447 h 1277422"/>
                      <a:gd name="connsiteX7" fmla="*/ 703817 w 703817"/>
                      <a:gd name="connsiteY7" fmla="*/ 1182402 h 1277422"/>
                      <a:gd name="connsiteX8" fmla="*/ 636326 w 703817"/>
                      <a:gd name="connsiteY8" fmla="*/ 1238243 h 1277422"/>
                      <a:gd name="connsiteX9" fmla="*/ 564203 w 703817"/>
                      <a:gd name="connsiteY9" fmla="*/ 1277422 h 1277422"/>
                      <a:gd name="connsiteX10" fmla="*/ 550049 w 703817"/>
                      <a:gd name="connsiteY10" fmla="*/ 1275850 h 1277422"/>
                      <a:gd name="connsiteX11" fmla="*/ 522760 w 703817"/>
                      <a:gd name="connsiteY11" fmla="*/ 1271756 h 1277422"/>
                      <a:gd name="connsiteX12" fmla="*/ 500469 w 703817"/>
                      <a:gd name="connsiteY12" fmla="*/ 1267304 h 1277422"/>
                      <a:gd name="connsiteX13" fmla="*/ 427327 w 703817"/>
                      <a:gd name="connsiteY13" fmla="*/ 1242630 h 1277422"/>
                      <a:gd name="connsiteX14" fmla="*/ 38382 w 703817"/>
                      <a:gd name="connsiteY14" fmla="*/ 603768 h 1277422"/>
                      <a:gd name="connsiteX15" fmla="*/ 57 w 703817"/>
                      <a:gd name="connsiteY15" fmla="*/ 179936 h 1277422"/>
                      <a:gd name="connsiteX16" fmla="*/ 111 w 703817"/>
                      <a:gd name="connsiteY16" fmla="*/ 131288 h 1277422"/>
                      <a:gd name="connsiteX17" fmla="*/ 79 w 703817"/>
                      <a:gd name="connsiteY17" fmla="*/ 118931 h 1277422"/>
                      <a:gd name="connsiteX18" fmla="*/ 1146 w 703817"/>
                      <a:gd name="connsiteY18" fmla="*/ 83542 h 1277422"/>
                      <a:gd name="connsiteX19" fmla="*/ 7005 w 703817"/>
                      <a:gd name="connsiteY19" fmla="*/ 0 h 127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817" h="1277422">
                        <a:moveTo>
                          <a:pt x="7005" y="0"/>
                        </a:moveTo>
                        <a:lnTo>
                          <a:pt x="107968" y="47386"/>
                        </a:lnTo>
                        <a:cubicBezTo>
                          <a:pt x="128566" y="57991"/>
                          <a:pt x="148440" y="68683"/>
                          <a:pt x="167909" y="79757"/>
                        </a:cubicBezTo>
                        <a:cubicBezTo>
                          <a:pt x="167851" y="230804"/>
                          <a:pt x="179698" y="369335"/>
                          <a:pt x="202799" y="493573"/>
                        </a:cubicBezTo>
                        <a:cubicBezTo>
                          <a:pt x="257580" y="788443"/>
                          <a:pt x="374998" y="1002858"/>
                          <a:pt x="541778" y="1112727"/>
                        </a:cubicBezTo>
                        <a:cubicBezTo>
                          <a:pt x="564738" y="1127917"/>
                          <a:pt x="588800" y="1140998"/>
                          <a:pt x="613760" y="1152197"/>
                        </a:cubicBezTo>
                        <a:cubicBezTo>
                          <a:pt x="640182" y="1163969"/>
                          <a:pt x="667701" y="1173261"/>
                          <a:pt x="696115" y="1180447"/>
                        </a:cubicBezTo>
                        <a:cubicBezTo>
                          <a:pt x="698819" y="1180997"/>
                          <a:pt x="701321" y="1181848"/>
                          <a:pt x="703817" y="1182402"/>
                        </a:cubicBezTo>
                        <a:cubicBezTo>
                          <a:pt x="683299" y="1203123"/>
                          <a:pt x="660776" y="1221759"/>
                          <a:pt x="636326" y="1238243"/>
                        </a:cubicBezTo>
                        <a:lnTo>
                          <a:pt x="564203" y="1277422"/>
                        </a:lnTo>
                        <a:lnTo>
                          <a:pt x="550049" y="1275850"/>
                        </a:lnTo>
                        <a:cubicBezTo>
                          <a:pt x="540881" y="1274705"/>
                          <a:pt x="531708" y="1273299"/>
                          <a:pt x="522760" y="1271756"/>
                        </a:cubicBezTo>
                        <a:cubicBezTo>
                          <a:pt x="515240" y="1270580"/>
                          <a:pt x="507715" y="1269142"/>
                          <a:pt x="500469" y="1267304"/>
                        </a:cubicBezTo>
                        <a:cubicBezTo>
                          <a:pt x="475197" y="1261331"/>
                          <a:pt x="450967" y="1252973"/>
                          <a:pt x="427327" y="1242630"/>
                        </a:cubicBezTo>
                        <a:cubicBezTo>
                          <a:pt x="236320" y="1158612"/>
                          <a:pt x="100687" y="934198"/>
                          <a:pt x="38382" y="603768"/>
                        </a:cubicBezTo>
                        <a:cubicBezTo>
                          <a:pt x="14486" y="477466"/>
                          <a:pt x="1358" y="335452"/>
                          <a:pt x="57" y="179936"/>
                        </a:cubicBezTo>
                        <a:cubicBezTo>
                          <a:pt x="19" y="163765"/>
                          <a:pt x="-73" y="147726"/>
                          <a:pt x="111" y="131288"/>
                        </a:cubicBezTo>
                        <a:cubicBezTo>
                          <a:pt x="42" y="127083"/>
                          <a:pt x="-23" y="123139"/>
                          <a:pt x="79" y="118931"/>
                        </a:cubicBezTo>
                        <a:cubicBezTo>
                          <a:pt x="337" y="106961"/>
                          <a:pt x="940" y="95249"/>
                          <a:pt x="1146" y="83542"/>
                        </a:cubicBezTo>
                        <a:lnTo>
                          <a:pt x="7005" y="0"/>
                        </a:lnTo>
                        <a:close/>
                      </a:path>
                    </a:pathLst>
                  </a:custGeom>
                  <a:solidFill>
                    <a:srgbClr val="333333">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sp>
                <p:nvSpPr>
                  <p:cNvPr id="105" name="Freeform: Shape 27">
                    <a:extLst>
                      <a:ext uri="{FF2B5EF4-FFF2-40B4-BE49-F238E27FC236}">
                        <a16:creationId xmlns:a16="http://schemas.microsoft.com/office/drawing/2014/main" id="{8117821D-EF4E-47DD-A5B6-01A3BFA757A8}"/>
                      </a:ext>
                    </a:extLst>
                  </p:cNvPr>
                  <p:cNvSpPr/>
                  <p:nvPr/>
                </p:nvSpPr>
                <p:spPr>
                  <a:xfrm>
                    <a:off x="4338552" y="2390418"/>
                    <a:ext cx="833310" cy="830792"/>
                  </a:xfrm>
                  <a:custGeom>
                    <a:avLst/>
                    <a:gdLst>
                      <a:gd name="connsiteX0" fmla="*/ 711752 w 833310"/>
                      <a:gd name="connsiteY0" fmla="*/ 0 h 830792"/>
                      <a:gd name="connsiteX1" fmla="*/ 833310 w 833310"/>
                      <a:gd name="connsiteY1" fmla="*/ 99222 h 830792"/>
                      <a:gd name="connsiteX2" fmla="*/ 696799 w 833310"/>
                      <a:gd name="connsiteY2" fmla="*/ 632943 h 830792"/>
                      <a:gd name="connsiteX3" fmla="*/ 691925 w 833310"/>
                      <a:gd name="connsiteY3" fmla="*/ 689341 h 830792"/>
                      <a:gd name="connsiteX4" fmla="*/ 691925 w 833310"/>
                      <a:gd name="connsiteY4" fmla="*/ 689341 h 830792"/>
                      <a:gd name="connsiteX5" fmla="*/ 679701 w 833310"/>
                      <a:gd name="connsiteY5" fmla="*/ 830792 h 830792"/>
                      <a:gd name="connsiteX6" fmla="*/ 679700 w 833310"/>
                      <a:gd name="connsiteY6" fmla="*/ 830792 h 830792"/>
                      <a:gd name="connsiteX7" fmla="*/ 679700 w 833310"/>
                      <a:gd name="connsiteY7" fmla="*/ 830792 h 830792"/>
                      <a:gd name="connsiteX8" fmla="*/ 653912 w 833310"/>
                      <a:gd name="connsiteY8" fmla="*/ 817126 h 830792"/>
                      <a:gd name="connsiteX9" fmla="*/ 516864 w 833310"/>
                      <a:gd name="connsiteY9" fmla="*/ 753224 h 830792"/>
                      <a:gd name="connsiteX10" fmla="*/ 516864 w 833310"/>
                      <a:gd name="connsiteY10" fmla="*/ 753224 h 830792"/>
                      <a:gd name="connsiteX11" fmla="*/ 495467 w 833310"/>
                      <a:gd name="connsiteY11" fmla="*/ 743247 h 830792"/>
                      <a:gd name="connsiteX12" fmla="*/ 24526 w 833310"/>
                      <a:gd name="connsiteY12" fmla="*/ 604163 h 830792"/>
                      <a:gd name="connsiteX13" fmla="*/ 0 w 833310"/>
                      <a:gd name="connsiteY13" fmla="*/ 454739 h 830792"/>
                      <a:gd name="connsiteX14" fmla="*/ 176312 w 833310"/>
                      <a:gd name="connsiteY14" fmla="*/ 495725 h 830792"/>
                      <a:gd name="connsiteX15" fmla="*/ 365009 w 833310"/>
                      <a:gd name="connsiteY15" fmla="*/ 552750 h 830792"/>
                      <a:gd name="connsiteX16" fmla="*/ 534348 w 833310"/>
                      <a:gd name="connsiteY16" fmla="*/ 617201 h 830792"/>
                      <a:gd name="connsiteX17" fmla="*/ 540632 w 833310"/>
                      <a:gd name="connsiteY17" fmla="*/ 573878 h 830792"/>
                      <a:gd name="connsiteX18" fmla="*/ 648476 w 833310"/>
                      <a:gd name="connsiteY18" fmla="*/ 162599 h 830792"/>
                      <a:gd name="connsiteX19" fmla="*/ 663740 w 833310"/>
                      <a:gd name="connsiteY19" fmla="*/ 119718 h 830792"/>
                      <a:gd name="connsiteX20" fmla="*/ 678868 w 833310"/>
                      <a:gd name="connsiteY20" fmla="*/ 78942 h 83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3310" h="830792">
                        <a:moveTo>
                          <a:pt x="711752" y="0"/>
                        </a:moveTo>
                        <a:lnTo>
                          <a:pt x="833310" y="99222"/>
                        </a:lnTo>
                        <a:cubicBezTo>
                          <a:pt x="772082" y="260260"/>
                          <a:pt x="722393" y="439601"/>
                          <a:pt x="696799" y="632943"/>
                        </a:cubicBezTo>
                        <a:lnTo>
                          <a:pt x="691925" y="689341"/>
                        </a:lnTo>
                        <a:lnTo>
                          <a:pt x="691925" y="689341"/>
                        </a:lnTo>
                        <a:lnTo>
                          <a:pt x="679701" y="830792"/>
                        </a:lnTo>
                        <a:lnTo>
                          <a:pt x="679700" y="830792"/>
                        </a:lnTo>
                        <a:lnTo>
                          <a:pt x="679700" y="830792"/>
                        </a:lnTo>
                        <a:cubicBezTo>
                          <a:pt x="671094" y="826389"/>
                          <a:pt x="662692" y="821756"/>
                          <a:pt x="653912" y="817126"/>
                        </a:cubicBezTo>
                        <a:lnTo>
                          <a:pt x="516864" y="753224"/>
                        </a:lnTo>
                        <a:lnTo>
                          <a:pt x="516864" y="753224"/>
                        </a:lnTo>
                        <a:lnTo>
                          <a:pt x="495467" y="743247"/>
                        </a:lnTo>
                        <a:cubicBezTo>
                          <a:pt x="336669" y="676937"/>
                          <a:pt x="177531" y="632647"/>
                          <a:pt x="24526" y="604163"/>
                        </a:cubicBezTo>
                        <a:lnTo>
                          <a:pt x="0" y="454739"/>
                        </a:lnTo>
                        <a:lnTo>
                          <a:pt x="176312" y="495725"/>
                        </a:lnTo>
                        <a:cubicBezTo>
                          <a:pt x="238864" y="512360"/>
                          <a:pt x="301844" y="531287"/>
                          <a:pt x="365009" y="552750"/>
                        </a:cubicBezTo>
                        <a:lnTo>
                          <a:pt x="534348" y="617201"/>
                        </a:lnTo>
                        <a:lnTo>
                          <a:pt x="540632" y="573878"/>
                        </a:lnTo>
                        <a:cubicBezTo>
                          <a:pt x="566451" y="427384"/>
                          <a:pt x="604148" y="289665"/>
                          <a:pt x="648476" y="162599"/>
                        </a:cubicBezTo>
                        <a:cubicBezTo>
                          <a:pt x="653410" y="148177"/>
                          <a:pt x="658575" y="133881"/>
                          <a:pt x="663740" y="119718"/>
                        </a:cubicBezTo>
                        <a:cubicBezTo>
                          <a:pt x="668744" y="106083"/>
                          <a:pt x="673690" y="92318"/>
                          <a:pt x="678868" y="78942"/>
                        </a:cubicBezTo>
                        <a:close/>
                      </a:path>
                    </a:pathLst>
                  </a:custGeom>
                  <a:solidFill>
                    <a:srgbClr val="333333">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sp>
                <p:nvSpPr>
                  <p:cNvPr id="106" name="Freeform: Shape 26">
                    <a:extLst>
                      <a:ext uri="{FF2B5EF4-FFF2-40B4-BE49-F238E27FC236}">
                        <a16:creationId xmlns:a16="http://schemas.microsoft.com/office/drawing/2014/main" id="{423E9B02-4FAF-4067-801A-A18A9FB0F503}"/>
                      </a:ext>
                    </a:extLst>
                  </p:cNvPr>
                  <p:cNvSpPr/>
                  <p:nvPr/>
                </p:nvSpPr>
                <p:spPr>
                  <a:xfrm>
                    <a:off x="3481864" y="3848834"/>
                    <a:ext cx="2174177" cy="957706"/>
                  </a:xfrm>
                  <a:custGeom>
                    <a:avLst/>
                    <a:gdLst>
                      <a:gd name="connsiteX0" fmla="*/ 198768 w 2174177"/>
                      <a:gd name="connsiteY0" fmla="*/ 0 h 957706"/>
                      <a:gd name="connsiteX1" fmla="*/ 887947 w 2174177"/>
                      <a:gd name="connsiteY1" fmla="*/ 562927 h 957706"/>
                      <a:gd name="connsiteX2" fmla="*/ 1681418 w 2174177"/>
                      <a:gd name="connsiteY2" fmla="*/ 789635 h 957706"/>
                      <a:gd name="connsiteX3" fmla="*/ 1740606 w 2174177"/>
                      <a:gd name="connsiteY3" fmla="*/ 786771 h 957706"/>
                      <a:gd name="connsiteX4" fmla="*/ 2152018 w 2174177"/>
                      <a:gd name="connsiteY4" fmla="*/ 592807 h 957706"/>
                      <a:gd name="connsiteX5" fmla="*/ 2165854 w 2174177"/>
                      <a:gd name="connsiteY5" fmla="*/ 576804 h 957706"/>
                      <a:gd name="connsiteX6" fmla="*/ 2174177 w 2174177"/>
                      <a:gd name="connsiteY6" fmla="*/ 577078 h 957706"/>
                      <a:gd name="connsiteX7" fmla="*/ 2161119 w 2174177"/>
                      <a:gd name="connsiteY7" fmla="*/ 623177 h 957706"/>
                      <a:gd name="connsiteX8" fmla="*/ 1943847 w 2174177"/>
                      <a:gd name="connsiteY8" fmla="*/ 897355 h 957706"/>
                      <a:gd name="connsiteX9" fmla="*/ 1856335 w 2174177"/>
                      <a:gd name="connsiteY9" fmla="*/ 947158 h 957706"/>
                      <a:gd name="connsiteX10" fmla="*/ 1813536 w 2174177"/>
                      <a:gd name="connsiteY10" fmla="*/ 953947 h 957706"/>
                      <a:gd name="connsiteX11" fmla="*/ 751055 w 2174177"/>
                      <a:gd name="connsiteY11" fmla="*/ 671552 h 957706"/>
                      <a:gd name="connsiteX12" fmla="*/ 78795 w 2174177"/>
                      <a:gd name="connsiteY12" fmla="*/ 174856 h 957706"/>
                      <a:gd name="connsiteX13" fmla="*/ 0 w 2174177"/>
                      <a:gd name="connsiteY13" fmla="*/ 90633 h 957706"/>
                      <a:gd name="connsiteX14" fmla="*/ 37175 w 2174177"/>
                      <a:gd name="connsiteY14" fmla="*/ 71584 h 957706"/>
                      <a:gd name="connsiteX15" fmla="*/ 198768 w 2174177"/>
                      <a:gd name="connsiteY15" fmla="*/ 0 h 95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4177" h="957706">
                        <a:moveTo>
                          <a:pt x="198768" y="0"/>
                        </a:moveTo>
                        <a:cubicBezTo>
                          <a:pt x="376084" y="208141"/>
                          <a:pt x="604446" y="416280"/>
                          <a:pt x="887947" y="562927"/>
                        </a:cubicBezTo>
                        <a:cubicBezTo>
                          <a:pt x="1183281" y="715859"/>
                          <a:pt x="1456127" y="793568"/>
                          <a:pt x="1681418" y="789635"/>
                        </a:cubicBezTo>
                        <a:cubicBezTo>
                          <a:pt x="1701578" y="789284"/>
                          <a:pt x="1721223" y="788313"/>
                          <a:pt x="1740606" y="786771"/>
                        </a:cubicBezTo>
                        <a:cubicBezTo>
                          <a:pt x="1916046" y="771823"/>
                          <a:pt x="2055921" y="705235"/>
                          <a:pt x="2152018" y="592807"/>
                        </a:cubicBezTo>
                        <a:cubicBezTo>
                          <a:pt x="2156715" y="587541"/>
                          <a:pt x="2161157" y="582071"/>
                          <a:pt x="2165854" y="576804"/>
                        </a:cubicBezTo>
                        <a:cubicBezTo>
                          <a:pt x="2168628" y="576756"/>
                          <a:pt x="2171529" y="576915"/>
                          <a:pt x="2174177" y="577078"/>
                        </a:cubicBezTo>
                        <a:cubicBezTo>
                          <a:pt x="2170539" y="592484"/>
                          <a:pt x="2166146" y="607956"/>
                          <a:pt x="2161119" y="623177"/>
                        </a:cubicBezTo>
                        <a:cubicBezTo>
                          <a:pt x="2125931" y="727472"/>
                          <a:pt x="2053976" y="821252"/>
                          <a:pt x="1943847" y="897355"/>
                        </a:cubicBezTo>
                        <a:lnTo>
                          <a:pt x="1856335" y="947158"/>
                        </a:lnTo>
                        <a:lnTo>
                          <a:pt x="1813536" y="953947"/>
                        </a:lnTo>
                        <a:cubicBezTo>
                          <a:pt x="1523333" y="978689"/>
                          <a:pt x="1156052" y="880937"/>
                          <a:pt x="751055" y="671552"/>
                        </a:cubicBezTo>
                        <a:cubicBezTo>
                          <a:pt x="491157" y="537243"/>
                          <a:pt x="267720" y="361824"/>
                          <a:pt x="78795" y="174856"/>
                        </a:cubicBezTo>
                        <a:lnTo>
                          <a:pt x="0" y="90633"/>
                        </a:lnTo>
                        <a:lnTo>
                          <a:pt x="37175" y="71584"/>
                        </a:lnTo>
                        <a:cubicBezTo>
                          <a:pt x="88474" y="47001"/>
                          <a:pt x="142434" y="22924"/>
                          <a:pt x="198768" y="0"/>
                        </a:cubicBezTo>
                        <a:close/>
                      </a:path>
                    </a:pathLst>
                  </a:custGeom>
                  <a:solidFill>
                    <a:srgbClr val="333333">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grpSp>
            <p:grpSp>
              <p:nvGrpSpPr>
                <p:cNvPr id="99" name="Group 98">
                  <a:extLst>
                    <a:ext uri="{FF2B5EF4-FFF2-40B4-BE49-F238E27FC236}">
                      <a16:creationId xmlns:a16="http://schemas.microsoft.com/office/drawing/2014/main" id="{871F7448-6F5E-4E7C-9CFA-3E08D3600C6F}"/>
                    </a:ext>
                  </a:extLst>
                </p:cNvPr>
                <p:cNvGrpSpPr/>
                <p:nvPr/>
              </p:nvGrpSpPr>
              <p:grpSpPr>
                <a:xfrm flipH="1">
                  <a:off x="6135442" y="2488474"/>
                  <a:ext cx="2176272" cy="2416122"/>
                  <a:chOff x="3481864" y="2390418"/>
                  <a:chExt cx="2174177" cy="2416122"/>
                </a:xfrm>
              </p:grpSpPr>
              <p:sp>
                <p:nvSpPr>
                  <p:cNvPr id="101" name="Freeform: Shape 30">
                    <a:extLst>
                      <a:ext uri="{FF2B5EF4-FFF2-40B4-BE49-F238E27FC236}">
                        <a16:creationId xmlns:a16="http://schemas.microsoft.com/office/drawing/2014/main" id="{DDC2DCB7-BD79-40E7-8672-8532C20C7EC1}"/>
                      </a:ext>
                    </a:extLst>
                  </p:cNvPr>
                  <p:cNvSpPr/>
                  <p:nvPr/>
                </p:nvSpPr>
                <p:spPr>
                  <a:xfrm>
                    <a:off x="4841821" y="3237616"/>
                    <a:ext cx="703817" cy="1277422"/>
                  </a:xfrm>
                  <a:custGeom>
                    <a:avLst/>
                    <a:gdLst>
                      <a:gd name="connsiteX0" fmla="*/ 7005 w 703817"/>
                      <a:gd name="connsiteY0" fmla="*/ 0 h 1277422"/>
                      <a:gd name="connsiteX1" fmla="*/ 107968 w 703817"/>
                      <a:gd name="connsiteY1" fmla="*/ 47386 h 1277422"/>
                      <a:gd name="connsiteX2" fmla="*/ 167909 w 703817"/>
                      <a:gd name="connsiteY2" fmla="*/ 79757 h 1277422"/>
                      <a:gd name="connsiteX3" fmla="*/ 202799 w 703817"/>
                      <a:gd name="connsiteY3" fmla="*/ 493573 h 1277422"/>
                      <a:gd name="connsiteX4" fmla="*/ 541778 w 703817"/>
                      <a:gd name="connsiteY4" fmla="*/ 1112727 h 1277422"/>
                      <a:gd name="connsiteX5" fmla="*/ 613760 w 703817"/>
                      <a:gd name="connsiteY5" fmla="*/ 1152197 h 1277422"/>
                      <a:gd name="connsiteX6" fmla="*/ 696115 w 703817"/>
                      <a:gd name="connsiteY6" fmla="*/ 1180447 h 1277422"/>
                      <a:gd name="connsiteX7" fmla="*/ 703817 w 703817"/>
                      <a:gd name="connsiteY7" fmla="*/ 1182402 h 1277422"/>
                      <a:gd name="connsiteX8" fmla="*/ 636326 w 703817"/>
                      <a:gd name="connsiteY8" fmla="*/ 1238243 h 1277422"/>
                      <a:gd name="connsiteX9" fmla="*/ 564203 w 703817"/>
                      <a:gd name="connsiteY9" fmla="*/ 1277422 h 1277422"/>
                      <a:gd name="connsiteX10" fmla="*/ 550049 w 703817"/>
                      <a:gd name="connsiteY10" fmla="*/ 1275850 h 1277422"/>
                      <a:gd name="connsiteX11" fmla="*/ 522760 w 703817"/>
                      <a:gd name="connsiteY11" fmla="*/ 1271756 h 1277422"/>
                      <a:gd name="connsiteX12" fmla="*/ 500469 w 703817"/>
                      <a:gd name="connsiteY12" fmla="*/ 1267304 h 1277422"/>
                      <a:gd name="connsiteX13" fmla="*/ 427327 w 703817"/>
                      <a:gd name="connsiteY13" fmla="*/ 1242630 h 1277422"/>
                      <a:gd name="connsiteX14" fmla="*/ 38382 w 703817"/>
                      <a:gd name="connsiteY14" fmla="*/ 603768 h 1277422"/>
                      <a:gd name="connsiteX15" fmla="*/ 57 w 703817"/>
                      <a:gd name="connsiteY15" fmla="*/ 179936 h 1277422"/>
                      <a:gd name="connsiteX16" fmla="*/ 111 w 703817"/>
                      <a:gd name="connsiteY16" fmla="*/ 131288 h 1277422"/>
                      <a:gd name="connsiteX17" fmla="*/ 79 w 703817"/>
                      <a:gd name="connsiteY17" fmla="*/ 118931 h 1277422"/>
                      <a:gd name="connsiteX18" fmla="*/ 1146 w 703817"/>
                      <a:gd name="connsiteY18" fmla="*/ 83542 h 1277422"/>
                      <a:gd name="connsiteX19" fmla="*/ 7005 w 703817"/>
                      <a:gd name="connsiteY19" fmla="*/ 0 h 127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817" h="1277422">
                        <a:moveTo>
                          <a:pt x="7005" y="0"/>
                        </a:moveTo>
                        <a:lnTo>
                          <a:pt x="107968" y="47386"/>
                        </a:lnTo>
                        <a:cubicBezTo>
                          <a:pt x="128566" y="57991"/>
                          <a:pt x="148440" y="68683"/>
                          <a:pt x="167909" y="79757"/>
                        </a:cubicBezTo>
                        <a:cubicBezTo>
                          <a:pt x="167851" y="230804"/>
                          <a:pt x="179698" y="369335"/>
                          <a:pt x="202799" y="493573"/>
                        </a:cubicBezTo>
                        <a:cubicBezTo>
                          <a:pt x="257580" y="788443"/>
                          <a:pt x="374998" y="1002858"/>
                          <a:pt x="541778" y="1112727"/>
                        </a:cubicBezTo>
                        <a:cubicBezTo>
                          <a:pt x="564738" y="1127917"/>
                          <a:pt x="588800" y="1140998"/>
                          <a:pt x="613760" y="1152197"/>
                        </a:cubicBezTo>
                        <a:cubicBezTo>
                          <a:pt x="640182" y="1163969"/>
                          <a:pt x="667701" y="1173261"/>
                          <a:pt x="696115" y="1180447"/>
                        </a:cubicBezTo>
                        <a:cubicBezTo>
                          <a:pt x="698819" y="1180997"/>
                          <a:pt x="701321" y="1181848"/>
                          <a:pt x="703817" y="1182402"/>
                        </a:cubicBezTo>
                        <a:cubicBezTo>
                          <a:pt x="683299" y="1203123"/>
                          <a:pt x="660776" y="1221759"/>
                          <a:pt x="636326" y="1238243"/>
                        </a:cubicBezTo>
                        <a:lnTo>
                          <a:pt x="564203" y="1277422"/>
                        </a:lnTo>
                        <a:lnTo>
                          <a:pt x="550049" y="1275850"/>
                        </a:lnTo>
                        <a:cubicBezTo>
                          <a:pt x="540881" y="1274705"/>
                          <a:pt x="531708" y="1273299"/>
                          <a:pt x="522760" y="1271756"/>
                        </a:cubicBezTo>
                        <a:cubicBezTo>
                          <a:pt x="515240" y="1270580"/>
                          <a:pt x="507715" y="1269142"/>
                          <a:pt x="500469" y="1267304"/>
                        </a:cubicBezTo>
                        <a:cubicBezTo>
                          <a:pt x="475197" y="1261331"/>
                          <a:pt x="450967" y="1252973"/>
                          <a:pt x="427327" y="1242630"/>
                        </a:cubicBezTo>
                        <a:cubicBezTo>
                          <a:pt x="236320" y="1158612"/>
                          <a:pt x="100687" y="934198"/>
                          <a:pt x="38382" y="603768"/>
                        </a:cubicBezTo>
                        <a:cubicBezTo>
                          <a:pt x="14486" y="477466"/>
                          <a:pt x="1358" y="335452"/>
                          <a:pt x="57" y="179936"/>
                        </a:cubicBezTo>
                        <a:cubicBezTo>
                          <a:pt x="19" y="163765"/>
                          <a:pt x="-73" y="147726"/>
                          <a:pt x="111" y="131288"/>
                        </a:cubicBezTo>
                        <a:cubicBezTo>
                          <a:pt x="42" y="127083"/>
                          <a:pt x="-23" y="123139"/>
                          <a:pt x="79" y="118931"/>
                        </a:cubicBezTo>
                        <a:cubicBezTo>
                          <a:pt x="337" y="106961"/>
                          <a:pt x="940" y="95249"/>
                          <a:pt x="1146" y="83542"/>
                        </a:cubicBezTo>
                        <a:lnTo>
                          <a:pt x="7005" y="0"/>
                        </a:lnTo>
                        <a:close/>
                      </a:path>
                    </a:pathLst>
                  </a:custGeom>
                  <a:solidFill>
                    <a:srgbClr val="333333">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sp>
                <p:nvSpPr>
                  <p:cNvPr id="102" name="Freeform: Shape 31">
                    <a:extLst>
                      <a:ext uri="{FF2B5EF4-FFF2-40B4-BE49-F238E27FC236}">
                        <a16:creationId xmlns:a16="http://schemas.microsoft.com/office/drawing/2014/main" id="{21185C29-49B9-49C5-92F4-95AE3D1BDE4B}"/>
                      </a:ext>
                    </a:extLst>
                  </p:cNvPr>
                  <p:cNvSpPr/>
                  <p:nvPr/>
                </p:nvSpPr>
                <p:spPr>
                  <a:xfrm>
                    <a:off x="4338552" y="2390418"/>
                    <a:ext cx="833310" cy="830792"/>
                  </a:xfrm>
                  <a:custGeom>
                    <a:avLst/>
                    <a:gdLst>
                      <a:gd name="connsiteX0" fmla="*/ 711752 w 833310"/>
                      <a:gd name="connsiteY0" fmla="*/ 0 h 830792"/>
                      <a:gd name="connsiteX1" fmla="*/ 833310 w 833310"/>
                      <a:gd name="connsiteY1" fmla="*/ 99222 h 830792"/>
                      <a:gd name="connsiteX2" fmla="*/ 696799 w 833310"/>
                      <a:gd name="connsiteY2" fmla="*/ 632943 h 830792"/>
                      <a:gd name="connsiteX3" fmla="*/ 691925 w 833310"/>
                      <a:gd name="connsiteY3" fmla="*/ 689341 h 830792"/>
                      <a:gd name="connsiteX4" fmla="*/ 691925 w 833310"/>
                      <a:gd name="connsiteY4" fmla="*/ 689341 h 830792"/>
                      <a:gd name="connsiteX5" fmla="*/ 679701 w 833310"/>
                      <a:gd name="connsiteY5" fmla="*/ 830792 h 830792"/>
                      <a:gd name="connsiteX6" fmla="*/ 679700 w 833310"/>
                      <a:gd name="connsiteY6" fmla="*/ 830792 h 830792"/>
                      <a:gd name="connsiteX7" fmla="*/ 679700 w 833310"/>
                      <a:gd name="connsiteY7" fmla="*/ 830792 h 830792"/>
                      <a:gd name="connsiteX8" fmla="*/ 653912 w 833310"/>
                      <a:gd name="connsiteY8" fmla="*/ 817126 h 830792"/>
                      <a:gd name="connsiteX9" fmla="*/ 516864 w 833310"/>
                      <a:gd name="connsiteY9" fmla="*/ 753224 h 830792"/>
                      <a:gd name="connsiteX10" fmla="*/ 516864 w 833310"/>
                      <a:gd name="connsiteY10" fmla="*/ 753224 h 830792"/>
                      <a:gd name="connsiteX11" fmla="*/ 495467 w 833310"/>
                      <a:gd name="connsiteY11" fmla="*/ 743247 h 830792"/>
                      <a:gd name="connsiteX12" fmla="*/ 24526 w 833310"/>
                      <a:gd name="connsiteY12" fmla="*/ 604163 h 830792"/>
                      <a:gd name="connsiteX13" fmla="*/ 0 w 833310"/>
                      <a:gd name="connsiteY13" fmla="*/ 454739 h 830792"/>
                      <a:gd name="connsiteX14" fmla="*/ 176312 w 833310"/>
                      <a:gd name="connsiteY14" fmla="*/ 495725 h 830792"/>
                      <a:gd name="connsiteX15" fmla="*/ 365009 w 833310"/>
                      <a:gd name="connsiteY15" fmla="*/ 552750 h 830792"/>
                      <a:gd name="connsiteX16" fmla="*/ 534348 w 833310"/>
                      <a:gd name="connsiteY16" fmla="*/ 617201 h 830792"/>
                      <a:gd name="connsiteX17" fmla="*/ 540632 w 833310"/>
                      <a:gd name="connsiteY17" fmla="*/ 573878 h 830792"/>
                      <a:gd name="connsiteX18" fmla="*/ 648476 w 833310"/>
                      <a:gd name="connsiteY18" fmla="*/ 162599 h 830792"/>
                      <a:gd name="connsiteX19" fmla="*/ 663740 w 833310"/>
                      <a:gd name="connsiteY19" fmla="*/ 119718 h 830792"/>
                      <a:gd name="connsiteX20" fmla="*/ 678868 w 833310"/>
                      <a:gd name="connsiteY20" fmla="*/ 78942 h 83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3310" h="830792">
                        <a:moveTo>
                          <a:pt x="711752" y="0"/>
                        </a:moveTo>
                        <a:lnTo>
                          <a:pt x="833310" y="99222"/>
                        </a:lnTo>
                        <a:cubicBezTo>
                          <a:pt x="772082" y="260260"/>
                          <a:pt x="722393" y="439601"/>
                          <a:pt x="696799" y="632943"/>
                        </a:cubicBezTo>
                        <a:lnTo>
                          <a:pt x="691925" y="689341"/>
                        </a:lnTo>
                        <a:lnTo>
                          <a:pt x="691925" y="689341"/>
                        </a:lnTo>
                        <a:lnTo>
                          <a:pt x="679701" y="830792"/>
                        </a:lnTo>
                        <a:lnTo>
                          <a:pt x="679700" y="830792"/>
                        </a:lnTo>
                        <a:lnTo>
                          <a:pt x="679700" y="830792"/>
                        </a:lnTo>
                        <a:cubicBezTo>
                          <a:pt x="671094" y="826389"/>
                          <a:pt x="662692" y="821756"/>
                          <a:pt x="653912" y="817126"/>
                        </a:cubicBezTo>
                        <a:lnTo>
                          <a:pt x="516864" y="753224"/>
                        </a:lnTo>
                        <a:lnTo>
                          <a:pt x="516864" y="753224"/>
                        </a:lnTo>
                        <a:lnTo>
                          <a:pt x="495467" y="743247"/>
                        </a:lnTo>
                        <a:cubicBezTo>
                          <a:pt x="336669" y="676937"/>
                          <a:pt x="177531" y="632647"/>
                          <a:pt x="24526" y="604163"/>
                        </a:cubicBezTo>
                        <a:lnTo>
                          <a:pt x="0" y="454739"/>
                        </a:lnTo>
                        <a:lnTo>
                          <a:pt x="176312" y="495725"/>
                        </a:lnTo>
                        <a:cubicBezTo>
                          <a:pt x="238864" y="512360"/>
                          <a:pt x="301844" y="531287"/>
                          <a:pt x="365009" y="552750"/>
                        </a:cubicBezTo>
                        <a:lnTo>
                          <a:pt x="534348" y="617201"/>
                        </a:lnTo>
                        <a:lnTo>
                          <a:pt x="540632" y="573878"/>
                        </a:lnTo>
                        <a:cubicBezTo>
                          <a:pt x="566451" y="427384"/>
                          <a:pt x="604148" y="289665"/>
                          <a:pt x="648476" y="162599"/>
                        </a:cubicBezTo>
                        <a:cubicBezTo>
                          <a:pt x="653410" y="148177"/>
                          <a:pt x="658575" y="133881"/>
                          <a:pt x="663740" y="119718"/>
                        </a:cubicBezTo>
                        <a:cubicBezTo>
                          <a:pt x="668744" y="106083"/>
                          <a:pt x="673690" y="92318"/>
                          <a:pt x="678868" y="78942"/>
                        </a:cubicBezTo>
                        <a:close/>
                      </a:path>
                    </a:pathLst>
                  </a:custGeom>
                  <a:solidFill>
                    <a:srgbClr val="333333">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sp>
                <p:nvSpPr>
                  <p:cNvPr id="103" name="Freeform: Shape 32">
                    <a:extLst>
                      <a:ext uri="{FF2B5EF4-FFF2-40B4-BE49-F238E27FC236}">
                        <a16:creationId xmlns:a16="http://schemas.microsoft.com/office/drawing/2014/main" id="{45129DF4-9D21-4E75-BF52-26D32E7D80CB}"/>
                      </a:ext>
                    </a:extLst>
                  </p:cNvPr>
                  <p:cNvSpPr/>
                  <p:nvPr/>
                </p:nvSpPr>
                <p:spPr>
                  <a:xfrm>
                    <a:off x="3481864" y="3848834"/>
                    <a:ext cx="2174177" cy="957706"/>
                  </a:xfrm>
                  <a:custGeom>
                    <a:avLst/>
                    <a:gdLst>
                      <a:gd name="connsiteX0" fmla="*/ 198768 w 2174177"/>
                      <a:gd name="connsiteY0" fmla="*/ 0 h 957706"/>
                      <a:gd name="connsiteX1" fmla="*/ 887947 w 2174177"/>
                      <a:gd name="connsiteY1" fmla="*/ 562927 h 957706"/>
                      <a:gd name="connsiteX2" fmla="*/ 1681418 w 2174177"/>
                      <a:gd name="connsiteY2" fmla="*/ 789635 h 957706"/>
                      <a:gd name="connsiteX3" fmla="*/ 1740606 w 2174177"/>
                      <a:gd name="connsiteY3" fmla="*/ 786771 h 957706"/>
                      <a:gd name="connsiteX4" fmla="*/ 2152018 w 2174177"/>
                      <a:gd name="connsiteY4" fmla="*/ 592807 h 957706"/>
                      <a:gd name="connsiteX5" fmla="*/ 2165854 w 2174177"/>
                      <a:gd name="connsiteY5" fmla="*/ 576804 h 957706"/>
                      <a:gd name="connsiteX6" fmla="*/ 2174177 w 2174177"/>
                      <a:gd name="connsiteY6" fmla="*/ 577078 h 957706"/>
                      <a:gd name="connsiteX7" fmla="*/ 2161119 w 2174177"/>
                      <a:gd name="connsiteY7" fmla="*/ 623177 h 957706"/>
                      <a:gd name="connsiteX8" fmla="*/ 1943847 w 2174177"/>
                      <a:gd name="connsiteY8" fmla="*/ 897355 h 957706"/>
                      <a:gd name="connsiteX9" fmla="*/ 1856335 w 2174177"/>
                      <a:gd name="connsiteY9" fmla="*/ 947158 h 957706"/>
                      <a:gd name="connsiteX10" fmla="*/ 1813536 w 2174177"/>
                      <a:gd name="connsiteY10" fmla="*/ 953947 h 957706"/>
                      <a:gd name="connsiteX11" fmla="*/ 751055 w 2174177"/>
                      <a:gd name="connsiteY11" fmla="*/ 671552 h 957706"/>
                      <a:gd name="connsiteX12" fmla="*/ 78795 w 2174177"/>
                      <a:gd name="connsiteY12" fmla="*/ 174856 h 957706"/>
                      <a:gd name="connsiteX13" fmla="*/ 0 w 2174177"/>
                      <a:gd name="connsiteY13" fmla="*/ 90633 h 957706"/>
                      <a:gd name="connsiteX14" fmla="*/ 37175 w 2174177"/>
                      <a:gd name="connsiteY14" fmla="*/ 71584 h 957706"/>
                      <a:gd name="connsiteX15" fmla="*/ 198768 w 2174177"/>
                      <a:gd name="connsiteY15" fmla="*/ 0 h 95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4177" h="957706">
                        <a:moveTo>
                          <a:pt x="198768" y="0"/>
                        </a:moveTo>
                        <a:cubicBezTo>
                          <a:pt x="376084" y="208141"/>
                          <a:pt x="604446" y="416280"/>
                          <a:pt x="887947" y="562927"/>
                        </a:cubicBezTo>
                        <a:cubicBezTo>
                          <a:pt x="1183281" y="715859"/>
                          <a:pt x="1456127" y="793568"/>
                          <a:pt x="1681418" y="789635"/>
                        </a:cubicBezTo>
                        <a:cubicBezTo>
                          <a:pt x="1701578" y="789284"/>
                          <a:pt x="1721223" y="788313"/>
                          <a:pt x="1740606" y="786771"/>
                        </a:cubicBezTo>
                        <a:cubicBezTo>
                          <a:pt x="1916046" y="771823"/>
                          <a:pt x="2055921" y="705235"/>
                          <a:pt x="2152018" y="592807"/>
                        </a:cubicBezTo>
                        <a:cubicBezTo>
                          <a:pt x="2156715" y="587541"/>
                          <a:pt x="2161157" y="582071"/>
                          <a:pt x="2165854" y="576804"/>
                        </a:cubicBezTo>
                        <a:cubicBezTo>
                          <a:pt x="2168628" y="576756"/>
                          <a:pt x="2171529" y="576915"/>
                          <a:pt x="2174177" y="577078"/>
                        </a:cubicBezTo>
                        <a:cubicBezTo>
                          <a:pt x="2170539" y="592484"/>
                          <a:pt x="2166146" y="607956"/>
                          <a:pt x="2161119" y="623177"/>
                        </a:cubicBezTo>
                        <a:cubicBezTo>
                          <a:pt x="2125931" y="727472"/>
                          <a:pt x="2053976" y="821252"/>
                          <a:pt x="1943847" y="897355"/>
                        </a:cubicBezTo>
                        <a:lnTo>
                          <a:pt x="1856335" y="947158"/>
                        </a:lnTo>
                        <a:lnTo>
                          <a:pt x="1813536" y="953947"/>
                        </a:lnTo>
                        <a:cubicBezTo>
                          <a:pt x="1523333" y="978689"/>
                          <a:pt x="1156052" y="880937"/>
                          <a:pt x="751055" y="671552"/>
                        </a:cubicBezTo>
                        <a:cubicBezTo>
                          <a:pt x="491157" y="537243"/>
                          <a:pt x="267720" y="361824"/>
                          <a:pt x="78795" y="174856"/>
                        </a:cubicBezTo>
                        <a:lnTo>
                          <a:pt x="0" y="90633"/>
                        </a:lnTo>
                        <a:lnTo>
                          <a:pt x="37175" y="71584"/>
                        </a:lnTo>
                        <a:cubicBezTo>
                          <a:pt x="88474" y="47001"/>
                          <a:pt x="142434" y="22924"/>
                          <a:pt x="198768" y="0"/>
                        </a:cubicBezTo>
                        <a:close/>
                      </a:path>
                    </a:pathLst>
                  </a:custGeom>
                  <a:solidFill>
                    <a:srgbClr val="333333">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grpSp>
            <p:sp>
              <p:nvSpPr>
                <p:cNvPr id="100" name="Freeform: Shape 33">
                  <a:extLst>
                    <a:ext uri="{FF2B5EF4-FFF2-40B4-BE49-F238E27FC236}">
                      <a16:creationId xmlns:a16="http://schemas.microsoft.com/office/drawing/2014/main" id="{8669E3B5-3FBC-46FA-854A-5DBD25D87DB6}"/>
                    </a:ext>
                  </a:extLst>
                </p:cNvPr>
                <p:cNvSpPr/>
                <p:nvPr/>
              </p:nvSpPr>
              <p:spPr>
                <a:xfrm>
                  <a:off x="5487836" y="1813528"/>
                  <a:ext cx="1224891" cy="2670553"/>
                </a:xfrm>
                <a:custGeom>
                  <a:avLst/>
                  <a:gdLst>
                    <a:gd name="connsiteX0" fmla="*/ 512747 w 997655"/>
                    <a:gd name="connsiteY0" fmla="*/ 0 h 2175125"/>
                    <a:gd name="connsiteX1" fmla="*/ 862176 w 997655"/>
                    <a:gd name="connsiteY1" fmla="*/ 611735 h 2175125"/>
                    <a:gd name="connsiteX2" fmla="*/ 874200 w 997655"/>
                    <a:gd name="connsiteY2" fmla="*/ 643040 h 2175125"/>
                    <a:gd name="connsiteX3" fmla="*/ 886443 w 997655"/>
                    <a:gd name="connsiteY3" fmla="*/ 676156 h 2175125"/>
                    <a:gd name="connsiteX4" fmla="*/ 995949 w 997655"/>
                    <a:gd name="connsiteY4" fmla="*/ 1211728 h 2175125"/>
                    <a:gd name="connsiteX5" fmla="*/ 997281 w 997655"/>
                    <a:gd name="connsiteY5" fmla="*/ 1248255 h 2175125"/>
                    <a:gd name="connsiteX6" fmla="*/ 997604 w 997655"/>
                    <a:gd name="connsiteY6" fmla="*/ 1285303 h 2175125"/>
                    <a:gd name="connsiteX7" fmla="*/ 997626 w 997655"/>
                    <a:gd name="connsiteY7" fmla="*/ 1297184 h 2175125"/>
                    <a:gd name="connsiteX8" fmla="*/ 974528 w 997655"/>
                    <a:gd name="connsiteY8" fmla="*/ 1583446 h 2175125"/>
                    <a:gd name="connsiteX9" fmla="*/ 966358 w 997655"/>
                    <a:gd name="connsiteY9" fmla="*/ 1629805 h 2175125"/>
                    <a:gd name="connsiteX10" fmla="*/ 956229 w 997655"/>
                    <a:gd name="connsiteY10" fmla="*/ 1677911 h 2175125"/>
                    <a:gd name="connsiteX11" fmla="*/ 841172 w 997655"/>
                    <a:gd name="connsiteY11" fmla="*/ 1967188 h 2175125"/>
                    <a:gd name="connsiteX12" fmla="*/ 628953 w 997655"/>
                    <a:gd name="connsiteY12" fmla="*/ 2149718 h 2175125"/>
                    <a:gd name="connsiteX13" fmla="*/ 567203 w 997655"/>
                    <a:gd name="connsiteY13" fmla="*/ 2167913 h 2175125"/>
                    <a:gd name="connsiteX14" fmla="*/ 552665 w 997655"/>
                    <a:gd name="connsiteY14" fmla="*/ 2170281 h 2175125"/>
                    <a:gd name="connsiteX15" fmla="*/ 534798 w 997655"/>
                    <a:gd name="connsiteY15" fmla="*/ 2172809 h 2175125"/>
                    <a:gd name="connsiteX16" fmla="*/ 514833 w 997655"/>
                    <a:gd name="connsiteY16" fmla="*/ 2174566 h 2175125"/>
                    <a:gd name="connsiteX17" fmla="*/ 499613 w 997655"/>
                    <a:gd name="connsiteY17" fmla="*/ 2174933 h 2175125"/>
                    <a:gd name="connsiteX18" fmla="*/ 499289 w 997655"/>
                    <a:gd name="connsiteY18" fmla="*/ 2174939 h 2175125"/>
                    <a:gd name="connsiteX19" fmla="*/ 491700 w 997655"/>
                    <a:gd name="connsiteY19" fmla="*/ 2175072 h 2175125"/>
                    <a:gd name="connsiteX20" fmla="*/ 488647 w 997655"/>
                    <a:gd name="connsiteY20" fmla="*/ 2175125 h 2175125"/>
                    <a:gd name="connsiteX21" fmla="*/ 484385 w 997655"/>
                    <a:gd name="connsiteY21" fmla="*/ 2174897 h 2175125"/>
                    <a:gd name="connsiteX22" fmla="*/ 475770 w 997655"/>
                    <a:gd name="connsiteY22" fmla="*/ 2174543 h 2175125"/>
                    <a:gd name="connsiteX23" fmla="*/ 474424 w 997655"/>
                    <a:gd name="connsiteY23" fmla="*/ 2174366 h 2175125"/>
                    <a:gd name="connsiteX24" fmla="*/ 462056 w 997655"/>
                    <a:gd name="connsiteY24" fmla="*/ 2173776 h 2175125"/>
                    <a:gd name="connsiteX25" fmla="*/ 448007 w 997655"/>
                    <a:gd name="connsiteY25" fmla="*/ 2172309 h 2175125"/>
                    <a:gd name="connsiteX26" fmla="*/ 425781 w 997655"/>
                    <a:gd name="connsiteY26" fmla="*/ 2169174 h 2175125"/>
                    <a:gd name="connsiteX27" fmla="*/ 407625 w 997655"/>
                    <a:gd name="connsiteY27" fmla="*/ 2165764 h 2175125"/>
                    <a:gd name="connsiteX28" fmla="*/ 348052 w 997655"/>
                    <a:gd name="connsiteY28" fmla="*/ 2146868 h 2175125"/>
                    <a:gd name="connsiteX29" fmla="*/ 31262 w 997655"/>
                    <a:gd name="connsiteY29" fmla="*/ 1657607 h 2175125"/>
                    <a:gd name="connsiteX30" fmla="*/ 47 w 997655"/>
                    <a:gd name="connsiteY30" fmla="*/ 1333023 h 2175125"/>
                    <a:gd name="connsiteX31" fmla="*/ 91 w 997655"/>
                    <a:gd name="connsiteY31" fmla="*/ 1295767 h 2175125"/>
                    <a:gd name="connsiteX32" fmla="*/ 65 w 997655"/>
                    <a:gd name="connsiteY32" fmla="*/ 1286304 h 2175125"/>
                    <a:gd name="connsiteX33" fmla="*/ 934 w 997655"/>
                    <a:gd name="connsiteY33" fmla="*/ 1259202 h 2175125"/>
                    <a:gd name="connsiteX34" fmla="*/ 118270 w 997655"/>
                    <a:gd name="connsiteY34" fmla="*/ 670936 h 2175125"/>
                    <a:gd name="connsiteX35" fmla="*/ 130703 w 997655"/>
                    <a:gd name="connsiteY35" fmla="*/ 638096 h 2175125"/>
                    <a:gd name="connsiteX36" fmla="*/ 143024 w 997655"/>
                    <a:gd name="connsiteY36" fmla="*/ 606869 h 2175125"/>
                    <a:gd name="connsiteX37" fmla="*/ 512747 w 997655"/>
                    <a:gd name="connsiteY37" fmla="*/ 0 h 21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7655" h="2175125">
                      <a:moveTo>
                        <a:pt x="512747" y="0"/>
                      </a:moveTo>
                      <a:cubicBezTo>
                        <a:pt x="564986" y="65443"/>
                        <a:pt x="737701" y="295223"/>
                        <a:pt x="862176" y="611735"/>
                      </a:cubicBezTo>
                      <a:cubicBezTo>
                        <a:pt x="866248" y="622236"/>
                        <a:pt x="870313" y="632436"/>
                        <a:pt x="874200" y="643040"/>
                      </a:cubicBezTo>
                      <a:cubicBezTo>
                        <a:pt x="878279" y="653945"/>
                        <a:pt x="882546" y="665047"/>
                        <a:pt x="886443" y="676156"/>
                      </a:cubicBezTo>
                      <a:cubicBezTo>
                        <a:pt x="944248" y="837761"/>
                        <a:pt x="987550" y="1019556"/>
                        <a:pt x="995949" y="1211728"/>
                      </a:cubicBezTo>
                      <a:cubicBezTo>
                        <a:pt x="996532" y="1223902"/>
                        <a:pt x="997068" y="1236075"/>
                        <a:pt x="997281" y="1248255"/>
                      </a:cubicBezTo>
                      <a:cubicBezTo>
                        <a:pt x="997497" y="1260636"/>
                        <a:pt x="997711" y="1272917"/>
                        <a:pt x="997604" y="1285303"/>
                      </a:cubicBezTo>
                      <a:cubicBezTo>
                        <a:pt x="997487" y="1289232"/>
                        <a:pt x="997739" y="1293054"/>
                        <a:pt x="997626" y="1297184"/>
                      </a:cubicBezTo>
                      <a:cubicBezTo>
                        <a:pt x="996550" y="1399907"/>
                        <a:pt x="988735" y="1495800"/>
                        <a:pt x="974528" y="1583446"/>
                      </a:cubicBezTo>
                      <a:cubicBezTo>
                        <a:pt x="972117" y="1599096"/>
                        <a:pt x="969332" y="1614550"/>
                        <a:pt x="966358" y="1629805"/>
                      </a:cubicBezTo>
                      <a:cubicBezTo>
                        <a:pt x="963125" y="1646073"/>
                        <a:pt x="959844" y="1662241"/>
                        <a:pt x="956229" y="1677911"/>
                      </a:cubicBezTo>
                      <a:cubicBezTo>
                        <a:pt x="929804" y="1792051"/>
                        <a:pt x="891241" y="1889689"/>
                        <a:pt x="841172" y="1967188"/>
                      </a:cubicBezTo>
                      <a:cubicBezTo>
                        <a:pt x="783166" y="2056707"/>
                        <a:pt x="711154" y="2117976"/>
                        <a:pt x="628953" y="2149718"/>
                      </a:cubicBezTo>
                      <a:cubicBezTo>
                        <a:pt x="609141" y="2157515"/>
                        <a:pt x="588601" y="2163411"/>
                        <a:pt x="567203" y="2167913"/>
                      </a:cubicBezTo>
                      <a:cubicBezTo>
                        <a:pt x="562452" y="2168802"/>
                        <a:pt x="557559" y="2169592"/>
                        <a:pt x="552665" y="2170281"/>
                      </a:cubicBezTo>
                      <a:cubicBezTo>
                        <a:pt x="546758" y="2171290"/>
                        <a:pt x="540850" y="2172199"/>
                        <a:pt x="534798" y="2172809"/>
                      </a:cubicBezTo>
                      <a:cubicBezTo>
                        <a:pt x="528190" y="2173427"/>
                        <a:pt x="521628" y="2174046"/>
                        <a:pt x="514833" y="2174566"/>
                      </a:cubicBezTo>
                      <a:cubicBezTo>
                        <a:pt x="509795" y="2174957"/>
                        <a:pt x="504703" y="2174845"/>
                        <a:pt x="499613" y="2174933"/>
                      </a:cubicBezTo>
                      <a:cubicBezTo>
                        <a:pt x="499613" y="2174933"/>
                        <a:pt x="499474" y="2174936"/>
                        <a:pt x="499289" y="2174939"/>
                      </a:cubicBezTo>
                      <a:cubicBezTo>
                        <a:pt x="496744" y="2174983"/>
                        <a:pt x="494199" y="2175028"/>
                        <a:pt x="491700" y="2175072"/>
                      </a:cubicBezTo>
                      <a:cubicBezTo>
                        <a:pt x="490683" y="2175089"/>
                        <a:pt x="489664" y="2175107"/>
                        <a:pt x="488647" y="2175125"/>
                      </a:cubicBezTo>
                      <a:cubicBezTo>
                        <a:pt x="487304" y="2175047"/>
                        <a:pt x="485911" y="2174870"/>
                        <a:pt x="484385" y="2174897"/>
                      </a:cubicBezTo>
                      <a:cubicBezTo>
                        <a:pt x="481516" y="2174947"/>
                        <a:pt x="478642" y="2174695"/>
                        <a:pt x="475770" y="2174543"/>
                      </a:cubicBezTo>
                      <a:cubicBezTo>
                        <a:pt x="475258" y="2174351"/>
                        <a:pt x="474933" y="2174357"/>
                        <a:pt x="474424" y="2174366"/>
                      </a:cubicBezTo>
                      <a:cubicBezTo>
                        <a:pt x="470347" y="2174135"/>
                        <a:pt x="466133" y="2174007"/>
                        <a:pt x="462056" y="2173776"/>
                      </a:cubicBezTo>
                      <a:cubicBezTo>
                        <a:pt x="457329" y="2173456"/>
                        <a:pt x="452739" y="2172931"/>
                        <a:pt x="448007" y="2172309"/>
                      </a:cubicBezTo>
                      <a:cubicBezTo>
                        <a:pt x="440540" y="2171432"/>
                        <a:pt x="433069" y="2170355"/>
                        <a:pt x="425781" y="2169174"/>
                      </a:cubicBezTo>
                      <a:cubicBezTo>
                        <a:pt x="419656" y="2168273"/>
                        <a:pt x="413527" y="2167172"/>
                        <a:pt x="407625" y="2165764"/>
                      </a:cubicBezTo>
                      <a:cubicBezTo>
                        <a:pt x="387041" y="2161190"/>
                        <a:pt x="367306" y="2154789"/>
                        <a:pt x="348052" y="2146868"/>
                      </a:cubicBezTo>
                      <a:cubicBezTo>
                        <a:pt x="192480" y="2082524"/>
                        <a:pt x="82009" y="1910661"/>
                        <a:pt x="31262" y="1657607"/>
                      </a:cubicBezTo>
                      <a:cubicBezTo>
                        <a:pt x="11799" y="1560881"/>
                        <a:pt x="1107" y="1452122"/>
                        <a:pt x="47" y="1333023"/>
                      </a:cubicBezTo>
                      <a:cubicBezTo>
                        <a:pt x="16" y="1320639"/>
                        <a:pt x="-59" y="1308356"/>
                        <a:pt x="91" y="1295767"/>
                      </a:cubicBezTo>
                      <a:cubicBezTo>
                        <a:pt x="35" y="1292547"/>
                        <a:pt x="-18" y="1289526"/>
                        <a:pt x="65" y="1286304"/>
                      </a:cubicBezTo>
                      <a:cubicBezTo>
                        <a:pt x="275" y="1277137"/>
                        <a:pt x="766" y="1268167"/>
                        <a:pt x="934" y="1259202"/>
                      </a:cubicBezTo>
                      <a:cubicBezTo>
                        <a:pt x="6967" y="1042714"/>
                        <a:pt x="54085" y="843934"/>
                        <a:pt x="118270" y="670936"/>
                      </a:cubicBezTo>
                      <a:cubicBezTo>
                        <a:pt x="122289" y="659891"/>
                        <a:pt x="126496" y="648943"/>
                        <a:pt x="130703" y="638096"/>
                      </a:cubicBezTo>
                      <a:cubicBezTo>
                        <a:pt x="134778" y="627654"/>
                        <a:pt x="138807" y="617112"/>
                        <a:pt x="143024" y="606869"/>
                      </a:cubicBezTo>
                      <a:cubicBezTo>
                        <a:pt x="274586" y="284680"/>
                        <a:pt x="457513" y="62688"/>
                        <a:pt x="512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1"/>
                </a:p>
              </p:txBody>
            </p:sp>
          </p:grpSp>
          <p:pic>
            <p:nvPicPr>
              <p:cNvPr id="88" name="Graphic 40" descr="Tools">
                <a:extLst>
                  <a:ext uri="{FF2B5EF4-FFF2-40B4-BE49-F238E27FC236}">
                    <a16:creationId xmlns:a16="http://schemas.microsoft.com/office/drawing/2014/main" id="{F00874F6-A27E-4164-A57A-713D83DEF7B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911802" y="2922349"/>
                <a:ext cx="343429" cy="343429"/>
              </a:xfrm>
              <a:prstGeom prst="rect">
                <a:avLst/>
              </a:prstGeom>
            </p:spPr>
          </p:pic>
          <p:pic>
            <p:nvPicPr>
              <p:cNvPr id="89" name="Graphic 74" descr="Users">
                <a:extLst>
                  <a:ext uri="{FF2B5EF4-FFF2-40B4-BE49-F238E27FC236}">
                    <a16:creationId xmlns:a16="http://schemas.microsoft.com/office/drawing/2014/main" id="{F14DFDFC-C98A-437B-BB1F-53D336162BE9}"/>
                  </a:ext>
                </a:extLst>
              </p:cNvPr>
              <p:cNvPicPr>
                <a:picLocks noChangeAspect="1"/>
              </p:cNvPicPr>
              <p:nvPr/>
            </p:nvPicPr>
            <p:blipFill>
              <a:blip r:embed="rId9" cstate="print">
                <a:biLevel thresh="75000"/>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830996" y="3678483"/>
                <a:ext cx="491174" cy="491174"/>
              </a:xfrm>
              <a:prstGeom prst="rect">
                <a:avLst/>
              </a:prstGeom>
              <a:ln>
                <a:noFill/>
              </a:ln>
            </p:spPr>
          </p:pic>
          <p:pic>
            <p:nvPicPr>
              <p:cNvPr id="90" name="Picture 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20176" y="3648814"/>
                <a:ext cx="731644" cy="731644"/>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5007602" y="4339418"/>
                <a:ext cx="2304839" cy="428544"/>
              </a:xfrm>
              <a:prstGeom prst="rect">
                <a:avLst/>
              </a:prstGeom>
              <a:noFill/>
            </p:spPr>
            <p:txBody>
              <a:bodyPr wrap="square" rtlCol="0">
                <a:spAutoFit/>
              </a:bodyPr>
              <a:lstStyle/>
              <a:p>
                <a:pPr algn="ctr"/>
                <a:r>
                  <a:rPr lang="fr-CA" sz="1600" b="1" dirty="0"/>
                  <a:t>COMPÉTENCES</a:t>
                </a:r>
                <a:endParaRPr lang="en-CA" sz="1600" b="1" dirty="0"/>
              </a:p>
            </p:txBody>
          </p:sp>
        </p:grpSp>
        <p:pic>
          <p:nvPicPr>
            <p:cNvPr id="86" name="Picture 4"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8764" y="3051314"/>
              <a:ext cx="411882" cy="4118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7" name="Group 106"/>
          <p:cNvGrpSpPr/>
          <p:nvPr/>
        </p:nvGrpSpPr>
        <p:grpSpPr>
          <a:xfrm>
            <a:off x="900829" y="1565958"/>
            <a:ext cx="3758198" cy="1782595"/>
            <a:chOff x="872308" y="1620037"/>
            <a:chExt cx="3758198" cy="1782595"/>
          </a:xfrm>
        </p:grpSpPr>
        <p:grpSp>
          <p:nvGrpSpPr>
            <p:cNvPr id="108" name="Group 107">
              <a:extLst>
                <a:ext uri="{FF2B5EF4-FFF2-40B4-BE49-F238E27FC236}">
                  <a16:creationId xmlns:a16="http://schemas.microsoft.com/office/drawing/2014/main" id="{3008EE5B-D166-46FD-9D31-90E52A346DDE}"/>
                </a:ext>
              </a:extLst>
            </p:cNvPr>
            <p:cNvGrpSpPr/>
            <p:nvPr/>
          </p:nvGrpSpPr>
          <p:grpSpPr>
            <a:xfrm>
              <a:off x="872308" y="1620037"/>
              <a:ext cx="3758198" cy="1782595"/>
              <a:chOff x="-1219889" y="4529228"/>
              <a:chExt cx="4250179" cy="1782595"/>
            </a:xfrm>
          </p:grpSpPr>
          <p:sp>
            <p:nvSpPr>
              <p:cNvPr id="110" name="TextBox 55">
                <a:extLst>
                  <a:ext uri="{FF2B5EF4-FFF2-40B4-BE49-F238E27FC236}">
                    <a16:creationId xmlns:a16="http://schemas.microsoft.com/office/drawing/2014/main" id="{DEE3D8E2-A556-40A5-97C2-724B02CC803B}"/>
                  </a:ext>
                </a:extLst>
              </p:cNvPr>
              <p:cNvSpPr txBox="1"/>
              <p:nvPr/>
            </p:nvSpPr>
            <p:spPr>
              <a:xfrm>
                <a:off x="-394150" y="4529228"/>
                <a:ext cx="3424440" cy="58477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cap="all" noProof="1">
                    <a:solidFill>
                      <a:schemeClr val="accent3"/>
                    </a:solidFill>
                  </a:rPr>
                  <a:t>UNE TAXONOMIE SIMPLIFIÉE DES COMPÉTENCES</a:t>
                </a:r>
              </a:p>
            </p:txBody>
          </p:sp>
          <p:sp>
            <p:nvSpPr>
              <p:cNvPr id="111" name="TextBox 56">
                <a:extLst>
                  <a:ext uri="{FF2B5EF4-FFF2-40B4-BE49-F238E27FC236}">
                    <a16:creationId xmlns:a16="http://schemas.microsoft.com/office/drawing/2014/main" id="{F55C4862-52FF-41E4-979A-015C067F60D4}"/>
                  </a:ext>
                </a:extLst>
              </p:cNvPr>
              <p:cNvSpPr txBox="1"/>
              <p:nvPr/>
            </p:nvSpPr>
            <p:spPr>
              <a:xfrm>
                <a:off x="-1219889" y="5111494"/>
                <a:ext cx="4228041" cy="120032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200" b="1" noProof="1">
                    <a:solidFill>
                      <a:schemeClr val="tx1">
                        <a:lumMod val="65000"/>
                        <a:lumOff val="35000"/>
                      </a:schemeClr>
                    </a:solidFill>
                  </a:rPr>
                  <a:t>Une taxonomie des compétences (y compris les compétences transférables) remaniée</a:t>
                </a:r>
                <a:r>
                  <a:rPr lang="fr-FR" sz="1200" noProof="1">
                    <a:solidFill>
                      <a:schemeClr val="tx1">
                        <a:lumMod val="65000"/>
                        <a:lumOff val="35000"/>
                      </a:schemeClr>
                    </a:solidFill>
                  </a:rPr>
                  <a:t>, facile à utiliser et concrète, qui alimente le cadre et qui sert de référence pour toutes les classifications et tous les contextes de travail afin de s’assurer que tous les employés utilisent le même langage</a:t>
                </a:r>
                <a:endParaRPr lang="en-US" sz="1200" noProof="1">
                  <a:solidFill>
                    <a:schemeClr val="tx1">
                      <a:lumMod val="65000"/>
                      <a:lumOff val="35000"/>
                    </a:schemeClr>
                  </a:solidFill>
                </a:endParaRPr>
              </a:p>
            </p:txBody>
          </p:sp>
        </p:grpSp>
        <p:pic>
          <p:nvPicPr>
            <p:cNvPr id="109" name="Picture 2" descr="See the source image"/>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8919" y="1627996"/>
              <a:ext cx="536713" cy="5367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560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9</a:t>
            </a:fld>
            <a:endParaRPr lang="en-US"/>
          </a:p>
        </p:txBody>
      </p:sp>
      <p:sp>
        <p:nvSpPr>
          <p:cNvPr id="58" name="Rectangle 57">
            <a:extLst>
              <a:ext uri="{FF2B5EF4-FFF2-40B4-BE49-F238E27FC236}">
                <a16:creationId xmlns:a16="http://schemas.microsoft.com/office/drawing/2014/main" id="{94551C19-4D84-5E41-ADC3-B38E5625AF74}"/>
              </a:ext>
            </a:extLst>
          </p:cNvPr>
          <p:cNvSpPr/>
          <p:nvPr/>
        </p:nvSpPr>
        <p:spPr>
          <a:xfrm>
            <a:off x="0" y="0"/>
            <a:ext cx="12192000" cy="1008405"/>
          </a:xfrm>
          <a:prstGeom prst="rect">
            <a:avLst/>
          </a:prstGeom>
          <a:solidFill>
            <a:schemeClr val="accent3">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59" name="Title 1">
            <a:extLst>
              <a:ext uri="{FF2B5EF4-FFF2-40B4-BE49-F238E27FC236}">
                <a16:creationId xmlns:a16="http://schemas.microsoft.com/office/drawing/2014/main" id="{B5620CB4-9BDA-354C-8C99-8BF509E74E15}"/>
              </a:ext>
            </a:extLst>
          </p:cNvPr>
          <p:cNvSpPr txBox="1">
            <a:spLocks/>
          </p:cNvSpPr>
          <p:nvPr/>
        </p:nvSpPr>
        <p:spPr>
          <a:xfrm>
            <a:off x="332094" y="154410"/>
            <a:ext cx="8229600" cy="69958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fr-CA" dirty="0">
                <a:solidFill>
                  <a:schemeClr val="bg1"/>
                </a:solidFill>
              </a:rPr>
              <a:t>Résultats attendus</a:t>
            </a:r>
          </a:p>
        </p:txBody>
      </p:sp>
      <p:sp>
        <p:nvSpPr>
          <p:cNvPr id="8" name="TextBox 7"/>
          <p:cNvSpPr txBox="1"/>
          <p:nvPr/>
        </p:nvSpPr>
        <p:spPr>
          <a:xfrm>
            <a:off x="418227" y="1153654"/>
            <a:ext cx="11540859" cy="646331"/>
          </a:xfrm>
          <a:prstGeom prst="rect">
            <a:avLst/>
          </a:prstGeom>
          <a:noFill/>
        </p:spPr>
        <p:txBody>
          <a:bodyPr wrap="square" rtlCol="0">
            <a:spAutoFit/>
          </a:bodyPr>
          <a:lstStyle/>
          <a:p>
            <a:r>
              <a:rPr lang="fr-FR" b="1" dirty="0"/>
              <a:t>Nous souhaitons que ce projet permette d'atteindre les résultats suivants, </a:t>
            </a:r>
            <a:r>
              <a:rPr lang="fr-FR" dirty="0"/>
              <a:t>tant pour les employeurs que pour les employés :</a:t>
            </a:r>
            <a:endParaRPr lang="en-CA" dirty="0"/>
          </a:p>
        </p:txBody>
      </p:sp>
      <p:grpSp>
        <p:nvGrpSpPr>
          <p:cNvPr id="7" name="Group 6"/>
          <p:cNvGrpSpPr/>
          <p:nvPr/>
        </p:nvGrpSpPr>
        <p:grpSpPr>
          <a:xfrm>
            <a:off x="729863" y="1857440"/>
            <a:ext cx="6137662" cy="4184384"/>
            <a:chOff x="574587" y="2215392"/>
            <a:chExt cx="6137662" cy="4184384"/>
          </a:xfrm>
        </p:grpSpPr>
        <p:sp>
          <p:nvSpPr>
            <p:cNvPr id="9" name="TextBox 8"/>
            <p:cNvSpPr txBox="1"/>
            <p:nvPr/>
          </p:nvSpPr>
          <p:spPr>
            <a:xfrm>
              <a:off x="2005981" y="2215392"/>
              <a:ext cx="2868195" cy="461665"/>
            </a:xfrm>
            <a:prstGeom prst="rect">
              <a:avLst/>
            </a:prstGeom>
            <a:noFill/>
          </p:spPr>
          <p:txBody>
            <a:bodyPr wrap="square" lIns="91440" tIns="45720" rIns="91440" bIns="45720" rtlCol="0" anchor="t">
              <a:spAutoFit/>
            </a:bodyPr>
            <a:lstStyle/>
            <a:p>
              <a:pPr algn="ctr"/>
              <a:r>
                <a:rPr lang="fr-CA" sz="2400" b="1" dirty="0">
                  <a:solidFill>
                    <a:schemeClr val="accent3"/>
                  </a:solidFill>
                  <a:ea typeface="+mn-lt"/>
                  <a:cs typeface="+mn-lt"/>
                </a:rPr>
                <a:t>EMPLOYEURS</a:t>
              </a:r>
              <a:endParaRPr lang="en-CA" sz="2400" b="1" dirty="0">
                <a:solidFill>
                  <a:schemeClr val="accent3"/>
                </a:solidFill>
              </a:endParaRPr>
            </a:p>
          </p:txBody>
        </p:sp>
        <p:sp>
          <p:nvSpPr>
            <p:cNvPr id="10" name="TextBox 9"/>
            <p:cNvSpPr txBox="1"/>
            <p:nvPr/>
          </p:nvSpPr>
          <p:spPr>
            <a:xfrm>
              <a:off x="574587" y="2752624"/>
              <a:ext cx="6137662" cy="3647152"/>
            </a:xfrm>
            <a:prstGeom prst="rect">
              <a:avLst/>
            </a:prstGeom>
            <a:noFill/>
          </p:spPr>
          <p:txBody>
            <a:bodyPr wrap="square" rtlCol="0">
              <a:spAutoFit/>
            </a:bodyPr>
            <a:lstStyle/>
            <a:p>
              <a:pPr marL="450850" indent="-450850">
                <a:spcAft>
                  <a:spcPts val="600"/>
                </a:spcAft>
                <a:buFont typeface="Wingdings" panose="05000000000000000000" pitchFamily="2" charset="2"/>
                <a:buChar char="v"/>
              </a:pPr>
              <a:r>
                <a:rPr lang="fr-FR" sz="1600" dirty="0"/>
                <a:t>Une meilleure compréhension des compétences des individus et des équipes, une meilleure identification des lacunes et un recrutement plus ciblé</a:t>
              </a:r>
            </a:p>
            <a:p>
              <a:pPr marL="450850" indent="-450850">
                <a:spcAft>
                  <a:spcPts val="600"/>
                </a:spcAft>
                <a:buFont typeface="Wingdings" panose="05000000000000000000" pitchFamily="2" charset="2"/>
                <a:buChar char="v"/>
              </a:pPr>
              <a:r>
                <a:rPr lang="fr-FR" sz="1600" dirty="0"/>
                <a:t>Des employés plus productifs et plus efficaces qui contribuent plus pleinement aux résultats de l'organisation</a:t>
              </a:r>
            </a:p>
            <a:p>
              <a:pPr marL="450850" indent="-450850">
                <a:spcAft>
                  <a:spcPts val="600"/>
                </a:spcAft>
                <a:buFont typeface="Wingdings" panose="05000000000000000000" pitchFamily="2" charset="2"/>
                <a:buChar char="v"/>
              </a:pPr>
              <a:r>
                <a:rPr lang="fr-FR" sz="1600" dirty="0"/>
                <a:t>Un meilleur retour sur investissement des opportunités de formation</a:t>
              </a:r>
            </a:p>
            <a:p>
              <a:pPr marL="450850" indent="-450850">
                <a:spcAft>
                  <a:spcPts val="600"/>
                </a:spcAft>
                <a:buFont typeface="Wingdings" panose="05000000000000000000" pitchFamily="2" charset="2"/>
                <a:buChar char="v"/>
              </a:pPr>
              <a:r>
                <a:rPr lang="fr-FR" sz="1600" dirty="0"/>
                <a:t>Des offres d'apprentissage collectif mieux informées</a:t>
              </a:r>
            </a:p>
            <a:p>
              <a:pPr marL="450850" indent="-450850">
                <a:spcAft>
                  <a:spcPts val="600"/>
                </a:spcAft>
                <a:buFont typeface="Wingdings" panose="05000000000000000000" pitchFamily="2" charset="2"/>
                <a:buChar char="v"/>
              </a:pPr>
              <a:r>
                <a:rPr lang="fr-FR" sz="1600" dirty="0"/>
                <a:t>Des taux de rétention plus élevés</a:t>
              </a:r>
            </a:p>
            <a:p>
              <a:pPr marL="450850" indent="-450850">
                <a:spcAft>
                  <a:spcPts val="600"/>
                </a:spcAft>
                <a:buFont typeface="Wingdings" panose="05000000000000000000" pitchFamily="2" charset="2"/>
                <a:buChar char="v"/>
              </a:pPr>
              <a:r>
                <a:rPr lang="fr-FR" sz="1600" dirty="0"/>
                <a:t>Amélioration du bien-être des employés</a:t>
              </a:r>
            </a:p>
            <a:p>
              <a:pPr marL="450850" indent="-450850">
                <a:spcAft>
                  <a:spcPts val="600"/>
                </a:spcAft>
                <a:buFont typeface="Wingdings" panose="05000000000000000000" pitchFamily="2" charset="2"/>
                <a:buChar char="v"/>
              </a:pPr>
              <a:r>
                <a:rPr lang="fr-FR" sz="1600" dirty="0"/>
                <a:t>Des dépenses de personnel réduites</a:t>
              </a:r>
            </a:p>
            <a:p>
              <a:pPr marL="450850" indent="-450850">
                <a:spcAft>
                  <a:spcPts val="600"/>
                </a:spcAft>
                <a:buFont typeface="Wingdings" panose="05000000000000000000" pitchFamily="2" charset="2"/>
                <a:buChar char="v"/>
              </a:pPr>
              <a:r>
                <a:rPr lang="fr-FR" sz="1600" dirty="0"/>
                <a:t>Meilleure gestion du changement et des risques</a:t>
              </a:r>
            </a:p>
          </p:txBody>
        </p:sp>
      </p:grpSp>
      <p:grpSp>
        <p:nvGrpSpPr>
          <p:cNvPr id="11" name="Group 10"/>
          <p:cNvGrpSpPr/>
          <p:nvPr/>
        </p:nvGrpSpPr>
        <p:grpSpPr>
          <a:xfrm>
            <a:off x="7401295" y="1857440"/>
            <a:ext cx="4028706" cy="3645775"/>
            <a:chOff x="591840" y="2112829"/>
            <a:chExt cx="4028706" cy="3645775"/>
          </a:xfrm>
        </p:grpSpPr>
        <p:sp>
          <p:nvSpPr>
            <p:cNvPr id="12" name="TextBox 11"/>
            <p:cNvSpPr txBox="1"/>
            <p:nvPr/>
          </p:nvSpPr>
          <p:spPr>
            <a:xfrm>
              <a:off x="1065702" y="2112829"/>
              <a:ext cx="2868195" cy="461665"/>
            </a:xfrm>
            <a:prstGeom prst="rect">
              <a:avLst/>
            </a:prstGeom>
            <a:noFill/>
          </p:spPr>
          <p:txBody>
            <a:bodyPr wrap="square" lIns="91440" tIns="45720" rIns="91440" bIns="45720" rtlCol="0" anchor="t">
              <a:spAutoFit/>
            </a:bodyPr>
            <a:lstStyle/>
            <a:p>
              <a:pPr algn="ctr"/>
              <a:r>
                <a:rPr lang="fr-CA" sz="2400" b="1" dirty="0">
                  <a:solidFill>
                    <a:schemeClr val="accent3"/>
                  </a:solidFill>
                  <a:ea typeface="+mn-lt"/>
                  <a:cs typeface="+mn-lt"/>
                </a:rPr>
                <a:t>EMPLOYÉS</a:t>
              </a:r>
              <a:endParaRPr lang="en-CA" sz="2400" b="1" dirty="0">
                <a:solidFill>
                  <a:schemeClr val="accent3"/>
                </a:solidFill>
              </a:endParaRPr>
            </a:p>
          </p:txBody>
        </p:sp>
        <p:sp>
          <p:nvSpPr>
            <p:cNvPr id="13" name="TextBox 12"/>
            <p:cNvSpPr txBox="1"/>
            <p:nvPr/>
          </p:nvSpPr>
          <p:spPr>
            <a:xfrm>
              <a:off x="591840" y="2650061"/>
              <a:ext cx="4028706" cy="3108543"/>
            </a:xfrm>
            <a:prstGeom prst="rect">
              <a:avLst/>
            </a:prstGeom>
            <a:noFill/>
          </p:spPr>
          <p:txBody>
            <a:bodyPr wrap="square" rtlCol="0">
              <a:spAutoFit/>
            </a:bodyPr>
            <a:lstStyle/>
            <a:p>
              <a:pPr marL="450850" indent="-450850">
                <a:spcAft>
                  <a:spcPts val="1200"/>
                </a:spcAft>
                <a:buFont typeface="Wingdings" panose="05000000000000000000" pitchFamily="2" charset="2"/>
                <a:buChar char="v"/>
              </a:pPr>
              <a:r>
                <a:rPr lang="fr-FR" sz="1600" dirty="0"/>
                <a:t>Un meilleur soutien grâce à une approche plus intégrée et concrète de l'apprentissage et du développement professionnel</a:t>
              </a:r>
            </a:p>
            <a:p>
              <a:pPr marL="450850" indent="-450850">
                <a:spcAft>
                  <a:spcPts val="1200"/>
                </a:spcAft>
                <a:buFont typeface="Wingdings" panose="05000000000000000000" pitchFamily="2" charset="2"/>
                <a:buChar char="v"/>
              </a:pPr>
              <a:r>
                <a:rPr lang="fr-FR" sz="1600" dirty="0"/>
                <a:t>Plus de temps, d'espace et d'opportunités pour apprendre en faisant et pour intégrer l'apprentissage dans le travail</a:t>
              </a:r>
            </a:p>
            <a:p>
              <a:pPr marL="450850" indent="-450850">
                <a:spcAft>
                  <a:spcPts val="1200"/>
                </a:spcAft>
                <a:buFont typeface="Wingdings" panose="05000000000000000000" pitchFamily="2" charset="2"/>
                <a:buChar char="v"/>
              </a:pPr>
              <a:r>
                <a:rPr lang="fr-FR" sz="1600" dirty="0"/>
                <a:t>Mieux équipés pour se développer dans leur poste actuel ou pour concourir pour leur prochain poste</a:t>
              </a:r>
              <a:endParaRPr lang="en-CA" sz="1600" dirty="0"/>
            </a:p>
          </p:txBody>
        </p:sp>
      </p:grpSp>
      <p:sp>
        <p:nvSpPr>
          <p:cNvPr id="14" name="TextBox 13"/>
          <p:cNvSpPr txBox="1"/>
          <p:nvPr/>
        </p:nvSpPr>
        <p:spPr>
          <a:xfrm>
            <a:off x="10233892" y="319535"/>
            <a:ext cx="1397392" cy="369332"/>
          </a:xfrm>
          <a:prstGeom prst="rect">
            <a:avLst/>
          </a:prstGeom>
          <a:noFill/>
        </p:spPr>
        <p:txBody>
          <a:bodyPr wrap="square" rtlCol="0">
            <a:spAutoFit/>
          </a:bodyPr>
          <a:lstStyle/>
          <a:p>
            <a:pPr algn="r"/>
            <a:r>
              <a:rPr lang="en-CA" b="1" dirty="0">
                <a:solidFill>
                  <a:schemeClr val="bg1"/>
                </a:solidFill>
              </a:rPr>
              <a:t>ÉBAUCHE</a:t>
            </a:r>
          </a:p>
        </p:txBody>
      </p:sp>
    </p:spTree>
    <p:extLst>
      <p:ext uri="{BB962C8B-B14F-4D97-AF65-F5344CB8AC3E}">
        <p14:creationId xmlns:p14="http://schemas.microsoft.com/office/powerpoint/2010/main" val="2396402038"/>
      </p:ext>
    </p:extLst>
  </p:cSld>
  <p:clrMapOvr>
    <a:masterClrMapping/>
  </p:clrMapOvr>
</p:sld>
</file>

<file path=ppt/theme/theme1.xml><?xml version="1.0" encoding="utf-8"?>
<a:theme xmlns:a="http://schemas.openxmlformats.org/drawingml/2006/main" name="SAC - ESDC template ">
  <a:themeElements>
    <a:clrScheme name="ESDC - Colour 1">
      <a:dk1>
        <a:srgbClr val="000000"/>
      </a:dk1>
      <a:lt1>
        <a:sysClr val="window" lastClr="FFFFFF"/>
      </a:lt1>
      <a:dk2>
        <a:srgbClr val="188394"/>
      </a:dk2>
      <a:lt2>
        <a:srgbClr val="96D9DC"/>
      </a:lt2>
      <a:accent1>
        <a:srgbClr val="C90031"/>
      </a:accent1>
      <a:accent2>
        <a:srgbClr val="DE5372"/>
      </a:accent2>
      <a:accent3>
        <a:srgbClr val="4CA28D"/>
      </a:accent3>
      <a:accent4>
        <a:srgbClr val="87C6B6"/>
      </a:accent4>
      <a:accent5>
        <a:srgbClr val="DD5B49"/>
      </a:accent5>
      <a:accent6>
        <a:srgbClr val="E99586"/>
      </a:accent6>
      <a:hlink>
        <a:srgbClr val="0000FF"/>
      </a:hlink>
      <a:folHlink>
        <a:srgbClr val="96D9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DSC Palette 1">
  <a:themeElements>
    <a:clrScheme name="ESDC Pallette 1">
      <a:dk1>
        <a:srgbClr val="000000"/>
      </a:dk1>
      <a:lt1>
        <a:srgbClr val="FFFFFF"/>
      </a:lt1>
      <a:dk2>
        <a:srgbClr val="1F497D"/>
      </a:dk2>
      <a:lt2>
        <a:srgbClr val="EEECE1"/>
      </a:lt2>
      <a:accent1>
        <a:srgbClr val="01A4B5"/>
      </a:accent1>
      <a:accent2>
        <a:srgbClr val="63B9AE"/>
      </a:accent2>
      <a:accent3>
        <a:srgbClr val="E63D52"/>
      </a:accent3>
      <a:accent4>
        <a:srgbClr val="F18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CD907205F8AA4B9A6E9713DB2B342A" ma:contentTypeVersion="12" ma:contentTypeDescription="Create a new document." ma:contentTypeScope="" ma:versionID="ee99657170a7a215d855feaa3b330a1f">
  <xsd:schema xmlns:xsd="http://www.w3.org/2001/XMLSchema" xmlns:xs="http://www.w3.org/2001/XMLSchema" xmlns:p="http://schemas.microsoft.com/office/2006/metadata/properties" xmlns:ns2="2c042cc8-cc34-4cda-baaf-50b34099491b" xmlns:ns3="eacff5cd-de67-4460-835a-b3ce774ab734" targetNamespace="http://schemas.microsoft.com/office/2006/metadata/properties" ma:root="true" ma:fieldsID="737dc477d2a1af9b39c68867986b19f1" ns2:_="" ns3:_="">
    <xsd:import namespace="2c042cc8-cc34-4cda-baaf-50b34099491b"/>
    <xsd:import namespace="eacff5cd-de67-4460-835a-b3ce774ab7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42cc8-cc34-4cda-baaf-50b340994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cff5cd-de67-4460-835a-b3ce774ab7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D41B38-717F-4D6D-918E-71416B2D001B}">
  <ds:schemaRefs>
    <ds:schemaRef ds:uri="2c042cc8-cc34-4cda-baaf-50b34099491b"/>
    <ds:schemaRef ds:uri="eacff5cd-de67-4460-835a-b3ce774ab7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3FE0F0-A173-457D-AF19-C62D9B18E3B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c042cc8-cc34-4cda-baaf-50b34099491b"/>
    <ds:schemaRef ds:uri="http://purl.org/dc/dcmitype/"/>
    <ds:schemaRef ds:uri="http://schemas.microsoft.com/office/infopath/2007/PartnerControls"/>
    <ds:schemaRef ds:uri="eacff5cd-de67-4460-835a-b3ce774ab734"/>
    <ds:schemaRef ds:uri="http://www.w3.org/XML/1998/namespace"/>
  </ds:schemaRefs>
</ds:datastoreItem>
</file>

<file path=customXml/itemProps3.xml><?xml version="1.0" encoding="utf-8"?>
<ds:datastoreItem xmlns:ds="http://schemas.openxmlformats.org/officeDocument/2006/customXml" ds:itemID="{85C26E18-7016-4381-B074-2554ADC8D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1363</TotalTime>
  <Words>1090</Words>
  <Application>Microsoft Office PowerPoint</Application>
  <PresentationFormat>Widescreen</PresentationFormat>
  <Paragraphs>191</Paragraphs>
  <Slides>16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Open Sans</vt:lpstr>
      <vt:lpstr>Segoe UI</vt:lpstr>
      <vt:lpstr>Verdana</vt:lpstr>
      <vt:lpstr>Wingdings</vt:lpstr>
      <vt:lpstr>SAC - ESDC template </vt:lpstr>
      <vt:lpstr>EDSC Palette 1</vt:lpstr>
      <vt:lpstr>PowerPoint Presentation</vt:lpstr>
      <vt:lpstr>PowerPoint Presentation</vt:lpstr>
      <vt:lpstr>Contexte et objectifs</vt:lpstr>
      <vt:lpstr>PowerPoint Presentation</vt:lpstr>
      <vt:lpstr>PowerPoint Presentation</vt:lpstr>
      <vt:lpstr>PowerPoint Presentation</vt:lpstr>
      <vt:lpstr> Cadre de développement professionnel basé sur les compétences</vt:lpstr>
      <vt:lpstr>PowerPoint Presentation</vt:lpstr>
      <vt:lpstr>PowerPoint Presentation</vt:lpstr>
      <vt:lpstr>PowerPoint Presentation</vt:lpstr>
      <vt:lpstr>PowerPoint Presentation</vt:lpstr>
      <vt:lpstr>Application Prototype</vt:lpstr>
      <vt:lpstr>PowerPoint Presentation</vt:lpstr>
      <vt:lpstr>PowerPoint Presentation</vt:lpstr>
      <vt:lpstr>PowerPoint Presentation</vt:lpstr>
      <vt:lpstr>Des questions?</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Saunders, Kayla</dc:creator>
  <cp:lastModifiedBy>Lefebvre, Guillaume G [NC]</cp:lastModifiedBy>
  <cp:revision>132</cp:revision>
  <cp:lastPrinted>2019-09-19T18:49:55Z</cp:lastPrinted>
  <dcterms:created xsi:type="dcterms:W3CDTF">2019-04-10T11:10:47Z</dcterms:created>
  <dcterms:modified xsi:type="dcterms:W3CDTF">2022-09-27T18:36:02Z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0x0101002CCD907205F8AA4B9A6E9713DB2B342A</vt:lpwstr>
  </property>
</Properties>
</file>