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Dick-Belisle" initials="ED" lastIdx="4" clrIdx="0">
    <p:extLst>
      <p:ext uri="{19B8F6BF-5375-455C-9EA6-DF929625EA0E}">
        <p15:presenceInfo xmlns:p15="http://schemas.microsoft.com/office/powerpoint/2012/main" userId="S::Emilie.Dick-Belisle@tpsgc-pwgsc.gc.ca::df8b0ed3-6a33-4731-83b9-a3fbec7bbc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5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1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image" Target="../media/image4.svg"/><Relationship Id="rId47" Type="http://schemas.openxmlformats.org/officeDocument/2006/relationships/hyperlink" Target="https://intranet.atssc-scdata.gc.ca/hr-benefits/forms/employee-arrival-form-fr.html" TargetMode="External"/><Relationship Id="rId50" Type="http://schemas.openxmlformats.org/officeDocument/2006/relationships/hyperlink" Target="https://catalogue.csps-efpc.gc.ca/product?catalog=COR451&amp;cm_locale=fr" TargetMode="Externa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slideLayout" Target="../slideLayouts/slideLayout7.xml"/><Relationship Id="rId46" Type="http://schemas.openxmlformats.org/officeDocument/2006/relationships/image" Target="../media/image8.sv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image" Target="../media/image2.svg"/><Relationship Id="rId45" Type="http://schemas.openxmlformats.org/officeDocument/2006/relationships/image" Target="../media/image7.png"/><Relationship Id="rId53" Type="http://schemas.openxmlformats.org/officeDocument/2006/relationships/hyperlink" Target="https://catalogue.csps-efpc.gc.ca/product?catalog=COR254&amp;cm_locale=fr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hyperlink" Target="https://catalogue.csps-efpc.gc.ca/product?catalog=COR250&amp;cm_locale=fr" TargetMode="Externa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image" Target="../media/image6.svg"/><Relationship Id="rId52" Type="http://schemas.openxmlformats.org/officeDocument/2006/relationships/hyperlink" Target="https://catalogue.csps-efpc.gc.ca/product?catalog=COR253&amp;cm_locale=fr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image" Target="../media/image5.png"/><Relationship Id="rId48" Type="http://schemas.openxmlformats.org/officeDocument/2006/relationships/hyperlink" Target="mailto:Training-Formation@tribunal.gc.ca" TargetMode="External"/><Relationship Id="rId8" Type="http://schemas.openxmlformats.org/officeDocument/2006/relationships/tags" Target="../tags/tag8.xml"/><Relationship Id="rId51" Type="http://schemas.openxmlformats.org/officeDocument/2006/relationships/hyperlink" Target="https://catalogue.csps-efpc.gc.ca/product?catalog=COR152&amp;cm_locale=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8232256" y="1101530"/>
            <a:ext cx="582960" cy="582960"/>
          </a:xfrm>
          <a:prstGeom prst="rect">
            <a:avLst/>
          </a:prstGeom>
        </p:spPr>
      </p:pic>
      <p:pic>
        <p:nvPicPr>
          <p:cNvPr id="18" name="Graphic 17" descr="Desk outline">
            <a:extLst>
              <a:ext uri="{FF2B5EF4-FFF2-40B4-BE49-F238E27FC236}">
                <a16:creationId xmlns:a16="http://schemas.microsoft.com/office/drawing/2014/main" id="{F7EF2FB3-3C32-4E68-9DEF-EF22A3E7598F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532099" y="1061545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837266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462572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Employé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637778" y="1602584"/>
            <a:ext cx="1855928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b="1" dirty="0">
                <a:solidFill>
                  <a:srgbClr val="00CCFF"/>
                </a:solidFill>
              </a:rPr>
              <a:t>Coordonnateur de la 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144549" y="1682538"/>
            <a:ext cx="1517332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b="1" dirty="0">
                <a:solidFill>
                  <a:srgbClr val="00CCFF"/>
                </a:solidFill>
              </a:rPr>
              <a:t>Responsables des finances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>
            <p:custDataLst>
              <p:tags r:id="rId16"/>
            </p:custDataLst>
          </p:nvPr>
        </p:nvGrpSpPr>
        <p:grpSpPr>
          <a:xfrm>
            <a:off x="2467308" y="213430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25821" y="219666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>
            <p:custDataLst>
              <p:tags r:id="rId18"/>
            </p:custDataLst>
          </p:nvPr>
        </p:nvGrpSpPr>
        <p:grpSpPr>
          <a:xfrm>
            <a:off x="4833449" y="211852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>
            <p:custDataLst>
              <p:tags r:id="rId19"/>
            </p:custDataLst>
          </p:nvPr>
        </p:nvGrpSpPr>
        <p:grpSpPr>
          <a:xfrm>
            <a:off x="7195062" y="211982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>
            <p:custDataLst>
              <p:tags r:id="rId20"/>
            </p:custDataLst>
          </p:nvPr>
        </p:nvGrpSpPr>
        <p:grpSpPr>
          <a:xfrm>
            <a:off x="9540345" y="212643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>
            <p:custDataLst>
              <p:tags r:id="rId21"/>
            </p:custDataLst>
          </p:nvPr>
        </p:nvGrpSpPr>
        <p:grpSpPr>
          <a:xfrm>
            <a:off x="11785382" y="211916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481305" y="213566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872952" y="214130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83795" y="213505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133877" y="213954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778471" y="213570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41338" y="2271542"/>
            <a:ext cx="20495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Demandez à ce que l’employé obtienne la délégation du pouvoir de signer des documents financiers au moyen du </a:t>
            </a:r>
            <a:r>
              <a:rPr lang="fr-CA" sz="11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7"/>
              </a:rPr>
              <a:t>Formulaire d’arrivée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faites parvenir un courriel à l’adresse </a:t>
            </a:r>
            <a:r>
              <a:rPr lang="fr-CA" sz="11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Training-Formation@tribunal.gc.ca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150" dirty="0"/>
          </a:p>
          <a:p>
            <a:endParaRPr lang="fr-CA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826395" y="2260145"/>
            <a:ext cx="20495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Suivez les cours pertinents du programme de formation sur la délégation de pouvoirs et envoyez vos certificats à l’adresse </a:t>
            </a:r>
            <a:r>
              <a:rPr lang="fr-CA" sz="13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Training-Formation@tribunal.gc.ca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300" dirty="0"/>
          </a:p>
          <a:p>
            <a:endParaRPr lang="fr-CA" sz="1300" dirty="0"/>
          </a:p>
          <a:p>
            <a:endParaRPr lang="fr-CA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187585" y="2200938"/>
            <a:ext cx="20495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Faites parvenir un courriel au </a:t>
            </a:r>
            <a:r>
              <a:rPr lang="fr-CA" sz="12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coordonnateur de la formation obligatoire</a:t>
            </a:r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50" dirty="0">
                <a:ea typeface="Calibri" panose="020F0502020204030204" pitchFamily="34" charset="0"/>
                <a:cs typeface="Times New Roman" panose="02020603050405020304" pitchFamily="18" charset="0"/>
              </a:rPr>
              <a:t>pour confirmer qu’</a:t>
            </a:r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CA" sz="1250" dirty="0">
                <a:cs typeface="Times New Roman" panose="02020603050405020304" pitchFamily="18" charset="0"/>
              </a:rPr>
              <a:t>délégation du pouvoir de signer des documents financiers est nécessaire pour votre employé.</a:t>
            </a:r>
          </a:p>
          <a:p>
            <a:endParaRPr lang="fr-CA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593565" y="2390792"/>
            <a:ext cx="2049517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Transmettez le courriel du gestionnaire ainsi que les certificats de cours de l'employé à l'équipe des politiques financières</a:t>
            </a:r>
            <a:r>
              <a:rPr lang="fr-CA" sz="1300" dirty="0"/>
              <a:t>.</a:t>
            </a:r>
          </a:p>
          <a:p>
            <a:endParaRPr lang="fr-CA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894832" y="2392951"/>
            <a:ext cx="20495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Émettez une </a:t>
            </a:r>
            <a:r>
              <a:rPr lang="fr-CA" sz="1300" dirty="0"/>
              <a:t>carte de spécimen de signature 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(nécessaire pour </a:t>
            </a:r>
            <a:r>
              <a:rPr lang="fr-CA" sz="1300" dirty="0"/>
              <a:t>exercer la délégation du pouvoir de signer des documents financiers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CA" sz="13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FORMATION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829593CE-5FF6-4E2A-8C2C-E9BC2A91814C}"/>
              </a:ext>
            </a:extLst>
          </p:cNvPr>
          <p:cNvGraphicFramePr>
            <a:graphicFrameLocks noGrp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4212132206"/>
              </p:ext>
            </p:extLst>
          </p:nvPr>
        </p:nvGraphicFramePr>
        <p:xfrm>
          <a:off x="530119" y="4981903"/>
          <a:ext cx="5382677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2677">
                  <a:extLst>
                    <a:ext uri="{9D8B030D-6E8A-4147-A177-3AD203B41FA5}">
                      <a16:colId xmlns:a16="http://schemas.microsoft.com/office/drawing/2014/main" val="36667473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Utiliser les fonds publics de manière responsable (COR250) (anciennement G380)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431557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Pratiquer l’approvisionnement responsable (COR451) (anciennement G381)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 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633133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Gérer les personnes de manière efficace (COR152) (anciennement G382)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25693"/>
                  </a:ext>
                </a:extLst>
              </a:tr>
            </a:tbl>
          </a:graphicData>
        </a:graphic>
      </p:graphicFrame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2043132488"/>
              </p:ext>
            </p:extLst>
          </p:nvPr>
        </p:nvGraphicFramePr>
        <p:xfrm>
          <a:off x="6333571" y="5021773"/>
          <a:ext cx="5328309" cy="1353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309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Validation des connaissances relatives à la délégation de pouvoirs pour les cadres (COR253) (anciennement G610)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(prérequis : COR250, COR451 et COR152 ou l’équivalent)</a:t>
                      </a:r>
                      <a:b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3"/>
                        </a:rPr>
                        <a:t>Revalidation des connaissances relatives à la délégation de pouvoirs pour les cadres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</a:rPr>
                        <a:t> (COR254) (anciennement G610-1)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</a:rPr>
                      </a:br>
                      <a: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(prérequis : COR253)</a:t>
                      </a:r>
                      <a:b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D5A76A5B-2C54-469B-8BD2-F9D2FAF386B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30119" y="4572808"/>
            <a:ext cx="538267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Superviseurs et gestionnaires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27225" y="4606438"/>
            <a:ext cx="53283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Cadres supérieurs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25821" y="232040"/>
            <a:ext cx="1161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Délégation du pouvoir de signer des documents financiers</a:t>
            </a:r>
          </a:p>
        </p:txBody>
      </p:sp>
    </p:spTree>
    <p:extLst>
      <p:ext uri="{BB962C8B-B14F-4D97-AF65-F5344CB8AC3E}">
        <p14:creationId xmlns:p14="http://schemas.microsoft.com/office/powerpoint/2010/main" val="4230780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41</cp:revision>
  <dcterms:created xsi:type="dcterms:W3CDTF">2022-02-24T12:07:28Z</dcterms:created>
  <dcterms:modified xsi:type="dcterms:W3CDTF">2022-04-22T18:32:34Z</dcterms:modified>
</cp:coreProperties>
</file>