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3" r:id="rId2"/>
    <p:sldId id="287" r:id="rId3"/>
    <p:sldId id="288" r:id="rId4"/>
    <p:sldId id="289" r:id="rId5"/>
    <p:sldId id="277" r:id="rId6"/>
    <p:sldId id="276" r:id="rId7"/>
    <p:sldId id="270" r:id="rId8"/>
    <p:sldId id="290" r:id="rId9"/>
    <p:sldId id="291" r:id="rId10"/>
  </p:sldIdLst>
  <p:sldSz cx="9144000" cy="6858000" type="screen4x3"/>
  <p:notesSz cx="7010400" cy="92964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2">
          <p15:clr>
            <a:srgbClr val="A4A3A4"/>
          </p15:clr>
        </p15:guide>
        <p15:guide id="3" orient="horz" pos="300">
          <p15:clr>
            <a:srgbClr val="A4A3A4"/>
          </p15:clr>
        </p15:guide>
        <p15:guide id="4" orient="horz" pos="572">
          <p15:clr>
            <a:srgbClr val="A4A3A4"/>
          </p15:clr>
        </p15:guide>
        <p15:guide id="5" pos="2880">
          <p15:clr>
            <a:srgbClr val="A4A3A4"/>
          </p15:clr>
        </p15:guide>
        <p15:guide id="6" pos="49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ndas, Barbara" initials="DB" lastIdx="9" clrIdx="0">
    <p:extLst>
      <p:ext uri="{19B8F6BF-5375-455C-9EA6-DF929625EA0E}">
        <p15:presenceInfo xmlns:p15="http://schemas.microsoft.com/office/powerpoint/2012/main" userId="S-1-5-21-667784661-3259641414-1538980133-62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E48"/>
    <a:srgbClr val="004D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34553" autoAdjust="0"/>
    <p:restoredTop sz="86405" autoAdjust="0"/>
  </p:normalViewPr>
  <p:slideViewPr>
    <p:cSldViewPr showGuides="1">
      <p:cViewPr varScale="1">
        <p:scale>
          <a:sx n="101" d="100"/>
          <a:sy n="101" d="100"/>
        </p:scale>
        <p:origin x="1176" y="102"/>
      </p:cViewPr>
      <p:guideLst>
        <p:guide orient="horz" pos="2160"/>
        <p:guide orient="horz" pos="482"/>
        <p:guide orient="horz" pos="300"/>
        <p:guide orient="horz" pos="572"/>
        <p:guide pos="2880"/>
        <p:guide pos="499"/>
      </p:guideLst>
    </p:cSldViewPr>
  </p:slideViewPr>
  <p:outlineViewPr>
    <p:cViewPr>
      <p:scale>
        <a:sx n="33" d="100"/>
        <a:sy n="33" d="100"/>
      </p:scale>
      <p:origin x="0" y="-3450"/>
    </p:cViewPr>
  </p:outlineViewPr>
  <p:notesTextViewPr>
    <p:cViewPr>
      <p:scale>
        <a:sx n="3" d="2"/>
        <a:sy n="3" d="2"/>
      </p:scale>
      <p:origin x="0" y="0"/>
    </p:cViewPr>
  </p:notesTextViewPr>
  <p:sorterViewPr>
    <p:cViewPr>
      <p:scale>
        <a:sx n="200" d="100"/>
        <a:sy n="200" d="100"/>
      </p:scale>
      <p:origin x="0" y="-2874"/>
    </p:cViewPr>
  </p:sorterViewPr>
  <p:notesViewPr>
    <p:cSldViewPr>
      <p:cViewPr>
        <p:scale>
          <a:sx n="150" d="100"/>
          <a:sy n="150" d="100"/>
        </p:scale>
        <p:origin x="1680" y="4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2018-06-13</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2018-06-13</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2</a:t>
            </a:fld>
            <a:endParaRPr lang="en-CA"/>
          </a:p>
        </p:txBody>
      </p:sp>
    </p:spTree>
    <p:extLst>
      <p:ext uri="{BB962C8B-B14F-4D97-AF65-F5344CB8AC3E}">
        <p14:creationId xmlns:p14="http://schemas.microsoft.com/office/powerpoint/2010/main" val="3031064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3</a:t>
            </a:fld>
            <a:endParaRPr lang="en-CA"/>
          </a:p>
        </p:txBody>
      </p:sp>
    </p:spTree>
    <p:extLst>
      <p:ext uri="{BB962C8B-B14F-4D97-AF65-F5344CB8AC3E}">
        <p14:creationId xmlns:p14="http://schemas.microsoft.com/office/powerpoint/2010/main" val="2145022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5</a:t>
            </a:fld>
            <a:endParaRPr lang="en-CA"/>
          </a:p>
        </p:txBody>
      </p:sp>
    </p:spTree>
    <p:extLst>
      <p:ext uri="{BB962C8B-B14F-4D97-AF65-F5344CB8AC3E}">
        <p14:creationId xmlns:p14="http://schemas.microsoft.com/office/powerpoint/2010/main" val="616997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6</a:t>
            </a:fld>
            <a:endParaRPr lang="en-CA"/>
          </a:p>
        </p:txBody>
      </p:sp>
    </p:spTree>
    <p:extLst>
      <p:ext uri="{BB962C8B-B14F-4D97-AF65-F5344CB8AC3E}">
        <p14:creationId xmlns:p14="http://schemas.microsoft.com/office/powerpoint/2010/main" val="3955628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7</a:t>
            </a:fld>
            <a:endParaRPr lang="en-CA"/>
          </a:p>
        </p:txBody>
      </p:sp>
    </p:spTree>
    <p:extLst>
      <p:ext uri="{BB962C8B-B14F-4D97-AF65-F5344CB8AC3E}">
        <p14:creationId xmlns:p14="http://schemas.microsoft.com/office/powerpoint/2010/main" val="2502661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dirty="0" smtClean="0"/>
              <a:t>Section title</a:t>
            </a:r>
            <a:endParaRPr lang="en-CA" dirty="0"/>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dirty="0" smtClean="0"/>
              <a:t>Title</a:t>
            </a:r>
            <a:endParaRPr lang="en-CA" dirty="0"/>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dirty="0" smtClean="0"/>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5166169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200" indent="0">
              <a:buNone/>
              <a:defRPr/>
            </a:lvl2pPr>
          </a:lstStyle>
          <a:p>
            <a:pPr lvl="0"/>
            <a:r>
              <a:rPr lang="en-US" dirty="0" smtClean="0"/>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Tree>
    <p:extLst>
      <p:ext uri="{BB962C8B-B14F-4D97-AF65-F5344CB8AC3E}">
        <p14:creationId xmlns:p14="http://schemas.microsoft.com/office/powerpoint/2010/main" val="20771134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dirty="0" smtClean="0"/>
              <a:t>Photo Caption</a:t>
            </a:r>
            <a:endParaRPr lang="en-CA" dirty="0"/>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419844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Tree>
    <p:extLst>
      <p:ext uri="{BB962C8B-B14F-4D97-AF65-F5344CB8AC3E}">
        <p14:creationId xmlns:p14="http://schemas.microsoft.com/office/powerpoint/2010/main" val="13137406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add text</a:t>
            </a:r>
            <a:endParaRPr lang="en-CA" dirty="0"/>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39582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19834737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dirty="0" smtClean="0"/>
              <a:t>This is</a:t>
            </a:r>
            <a:r>
              <a:rPr lang="en-CA" sz="1200" baseline="0" dirty="0" smtClean="0"/>
              <a:t> the sample</a:t>
            </a:r>
            <a:br>
              <a:rPr lang="en-CA" sz="1200" baseline="0" dirty="0" smtClean="0"/>
            </a:br>
            <a:r>
              <a:rPr lang="en-CA" sz="1200" baseline="0" dirty="0" smtClean="0"/>
              <a:t>icon page.</a:t>
            </a:r>
          </a:p>
          <a:p>
            <a:endParaRPr lang="en-CA" sz="1200" dirty="0" smtClean="0"/>
          </a:p>
          <a:p>
            <a:r>
              <a:rPr lang="en-CA" sz="1200" dirty="0" smtClean="0"/>
              <a:t>It features a </a:t>
            </a:r>
            <a:r>
              <a:rPr lang="en-CA" sz="1200" baseline="0" dirty="0" smtClean="0"/>
              <a:t/>
            </a:r>
            <a:br>
              <a:rPr lang="en-CA" sz="1200" baseline="0" dirty="0" smtClean="0"/>
            </a:br>
            <a:r>
              <a:rPr lang="en-CA" sz="1200" baseline="0" dirty="0" smtClean="0"/>
              <a:t>selection of symbols</a:t>
            </a:r>
            <a:br>
              <a:rPr lang="en-CA" sz="1200" baseline="0" dirty="0" smtClean="0"/>
            </a:br>
            <a:r>
              <a:rPr lang="en-CA" sz="1200" baseline="0" dirty="0" smtClean="0"/>
              <a:t>for use in your presentation.</a:t>
            </a:r>
          </a:p>
          <a:p>
            <a:endParaRPr lang="en-CA" sz="1200" baseline="0" dirty="0" smtClean="0"/>
          </a:p>
          <a:p>
            <a:r>
              <a:rPr lang="en-CA" sz="1200" baseline="0" dirty="0" smtClean="0"/>
              <a:t>To use a particular symbol, simply go to the </a:t>
            </a:r>
            <a:r>
              <a:rPr lang="en-CA" sz="1200" b="1" baseline="0" dirty="0" smtClean="0"/>
              <a:t>(1) View </a:t>
            </a:r>
            <a:r>
              <a:rPr lang="en-CA" sz="1200" baseline="0" dirty="0" smtClean="0"/>
              <a:t>Tab and select </a:t>
            </a:r>
            <a:r>
              <a:rPr lang="en-CA" sz="1200" b="1" baseline="0" dirty="0" smtClean="0"/>
              <a:t>Slide Master (2)</a:t>
            </a:r>
            <a:r>
              <a:rPr lang="en-CA" sz="1200" baseline="0" dirty="0" smtClean="0"/>
              <a:t>. Navigate to the last layout and select the icon(s) you would like to use. Copy them, return to </a:t>
            </a:r>
            <a:r>
              <a:rPr lang="en-CA" sz="1200" b="1" baseline="0" dirty="0" smtClean="0"/>
              <a:t>(3) Normal</a:t>
            </a:r>
            <a:r>
              <a:rPr lang="en-CA" sz="1200" baseline="0" dirty="0" smtClean="0"/>
              <a:t> view and paste them on the correct slide. Change the colour by choosing a new shape fill if you wish.</a:t>
            </a:r>
            <a:endParaRPr lang="en-CA" sz="1200" dirty="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1</a:t>
              </a:r>
              <a:endParaRPr lang="en-CA" b="1" dirty="0">
                <a:solidFill>
                  <a:schemeClr val="bg2"/>
                </a:solidFill>
              </a:endParaRP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2</a:t>
              </a:r>
              <a:endParaRPr lang="en-CA" b="1" dirty="0">
                <a:solidFill>
                  <a:schemeClr val="bg2"/>
                </a:solidFill>
              </a:endParaRP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3</a:t>
              </a:r>
              <a:endParaRPr lang="en-CA" b="1" dirty="0">
                <a:solidFill>
                  <a:schemeClr val="bg2"/>
                </a:solidFill>
              </a:endParaRPr>
            </a:p>
          </p:txBody>
        </p:sp>
      </p:grpSp>
      <p:sp>
        <p:nvSpPr>
          <p:cNvPr id="14" name="Freeform 5"/>
          <p:cNvSpPr>
            <a:spLocks/>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a:spLocks/>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a:spLocks/>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a:spLocks/>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a:spLocks/>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a:spLocks/>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a:spLocks/>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a:spLocks/>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a:spLocks/>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a:spLocks/>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a:spLocks/>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a:spLocks/>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a:spLocks/>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a:spLocks/>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a:spLocks/>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a:spLocks/>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a:spLocks/>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a:spLocks/>
          </p:cNvSpPr>
          <p:nvPr userDrawn="1"/>
        </p:nvSpPr>
        <p:spPr bwMode="auto">
          <a:xfrm>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a:spLocks/>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a:spLocks/>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a:spLocks/>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a:spLocks/>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a:spLocks/>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a:spLocks/>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4967809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2" name="hr"/>
          <p:cNvSpPr txBox="1"/>
          <p:nvPr userDrawn="1"/>
        </p:nvSpPr>
        <p:spPr>
          <a:xfrm>
            <a:off x="0" y="0"/>
            <a:ext cx="9144000" cy="276999"/>
          </a:xfrm>
          <a:prstGeom prst="rect">
            <a:avLst/>
          </a:prstGeom>
          <a:noFill/>
        </p:spPr>
        <p:txBody>
          <a:bodyPr vert="horz" rtlCol="0">
            <a:spAutoFit/>
          </a:bodyPr>
          <a:lstStyle/>
          <a:p>
            <a:pPr algn="r"/>
            <a:endParaRPr lang="en-CA" sz="1200" b="0" i="0" u="none" baseline="0">
              <a:solidFill>
                <a:srgbClr val="000000"/>
              </a:solidFill>
              <a:latin typeface="arial"/>
            </a:endParaRP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1.xml"/><Relationship Id="rId5" Type="http://schemas.openxmlformats.org/officeDocument/2006/relationships/slideLayout" Target="../slideLayouts/slideLayout3.xml"/><Relationship Id="rId4"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mailto:ippd-dpiprp@tbs-sct.gc.ca" TargetMode="External"/><Relationship Id="rId3" Type="http://schemas.openxmlformats.org/officeDocument/2006/relationships/tags" Target="../tags/tag11.xml"/><Relationship Id="rId7" Type="http://schemas.openxmlformats.org/officeDocument/2006/relationships/notesSlide" Target="../notesSlides/notesSlide5.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slideLayout" Target="../slideLayouts/slideLayout3.xml"/><Relationship Id="rId5" Type="http://schemas.openxmlformats.org/officeDocument/2006/relationships/tags" Target="../tags/tag13.xml"/><Relationship Id="rId4" Type="http://schemas.openxmlformats.org/officeDocument/2006/relationships/tags" Target="../tags/tag1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altLang="en-US" dirty="0" smtClean="0"/>
              <a:t>Amendments to privacy policies</a:t>
            </a:r>
            <a:r>
              <a:rPr lang="en-CA" altLang="en-US" b="1" dirty="0">
                <a:solidFill>
                  <a:srgbClr val="6695A9"/>
                </a:solidFill>
                <a:latin typeface="Calibri" pitchFamily="34" charset="0"/>
              </a:rPr>
              <a:t/>
            </a:r>
            <a:br>
              <a:rPr lang="en-CA" altLang="en-US" b="1" dirty="0">
                <a:solidFill>
                  <a:srgbClr val="6695A9"/>
                </a:solidFill>
                <a:latin typeface="Calibri" pitchFamily="34" charset="0"/>
              </a:rPr>
            </a:br>
            <a:endParaRPr lang="en-CA" dirty="0"/>
          </a:p>
        </p:txBody>
      </p:sp>
      <p:sp>
        <p:nvSpPr>
          <p:cNvPr id="3" name="Text Placeholder 2"/>
          <p:cNvSpPr>
            <a:spLocks noGrp="1"/>
          </p:cNvSpPr>
          <p:nvPr>
            <p:ph type="body" sz="quarter" idx="13"/>
          </p:nvPr>
        </p:nvSpPr>
        <p:spPr>
          <a:xfrm>
            <a:off x="827584" y="2674739"/>
            <a:ext cx="7704856" cy="3238537"/>
          </a:xfrm>
        </p:spPr>
        <p:txBody>
          <a:bodyPr/>
          <a:lstStyle/>
          <a:p>
            <a:pPr marL="342900" indent="-342900">
              <a:buFont typeface="Arial" panose="020B0604020202020204" pitchFamily="34" charset="0"/>
              <a:buChar char="•"/>
            </a:pPr>
            <a:r>
              <a:rPr lang="en-CA" altLang="en-US" dirty="0">
                <a:solidFill>
                  <a:srgbClr val="004D71"/>
                </a:solidFill>
              </a:rPr>
              <a:t>30-day response or written </a:t>
            </a:r>
            <a:r>
              <a:rPr lang="en-CA" altLang="en-US" dirty="0" smtClean="0">
                <a:solidFill>
                  <a:srgbClr val="004D71"/>
                </a:solidFill>
              </a:rPr>
              <a:t>explanation guarantee</a:t>
            </a:r>
          </a:p>
          <a:p>
            <a:r>
              <a:rPr lang="en-CA" altLang="en-US" dirty="0"/>
              <a:t/>
            </a:r>
            <a:br>
              <a:rPr lang="en-CA" altLang="en-US" dirty="0"/>
            </a:br>
            <a:endParaRPr lang="en-CA" altLang="en-US" dirty="0"/>
          </a:p>
          <a:p>
            <a:pPr>
              <a:lnSpc>
                <a:spcPct val="90000"/>
              </a:lnSpc>
            </a:pPr>
            <a:r>
              <a:rPr lang="en-CA" altLang="en-US" sz="2000" dirty="0" smtClean="0"/>
              <a:t>Update to the ATIP Community</a:t>
            </a:r>
          </a:p>
          <a:p>
            <a:pPr>
              <a:lnSpc>
                <a:spcPct val="90000"/>
              </a:lnSpc>
            </a:pPr>
            <a:r>
              <a:rPr lang="en-CA" altLang="en-US" sz="2000" dirty="0" smtClean="0"/>
              <a:t>June 19, 2018</a:t>
            </a:r>
            <a:endParaRPr lang="en-CA" altLang="en-US" sz="2000" dirty="0"/>
          </a:p>
        </p:txBody>
      </p:sp>
      <p:sp>
        <p:nvSpPr>
          <p:cNvPr id="4" name="Slide Number Placeholder 3"/>
          <p:cNvSpPr>
            <a:spLocks noGrp="1"/>
          </p:cNvSpPr>
          <p:nvPr>
            <p:ph type="sldNum" sz="quarter" idx="12"/>
          </p:nvPr>
        </p:nvSpPr>
        <p:spPr/>
        <p:txBody>
          <a:bodyPr/>
          <a:lstStyle/>
          <a:p>
            <a:fld id="{32D4B517-E49B-41B6-9DBC-23634E0F1CDC}" type="slidenum">
              <a:rPr lang="en-CA" smtClean="0"/>
              <a:t>1</a:t>
            </a:fld>
            <a:endParaRPr lang="en-CA"/>
          </a:p>
        </p:txBody>
      </p:sp>
      <p:sp>
        <p:nvSpPr>
          <p:cNvPr id="7" name="TextBox 6"/>
          <p:cNvSpPr txBox="1"/>
          <p:nvPr/>
        </p:nvSpPr>
        <p:spPr>
          <a:xfrm>
            <a:off x="830536" y="5987018"/>
            <a:ext cx="2232248" cy="369332"/>
          </a:xfrm>
          <a:prstGeom prst="rect">
            <a:avLst/>
          </a:prstGeom>
          <a:noFill/>
        </p:spPr>
        <p:txBody>
          <a:bodyPr wrap="square" rtlCol="0">
            <a:spAutoFit/>
          </a:bodyPr>
          <a:lstStyle/>
          <a:p>
            <a:r>
              <a:rPr lang="en-CA" dirty="0" err="1" smtClean="0"/>
              <a:t>GCDocs</a:t>
            </a:r>
            <a:r>
              <a:rPr lang="en-CA" dirty="0" smtClean="0"/>
              <a:t> 31465815</a:t>
            </a:r>
            <a:endParaRPr lang="en-CA" dirty="0">
              <a:solidFill>
                <a:srgbClr val="333E48"/>
              </a:solidFill>
            </a:endParaRPr>
          </a:p>
        </p:txBody>
      </p:sp>
    </p:spTree>
    <p:extLst>
      <p:ext uri="{BB962C8B-B14F-4D97-AF65-F5344CB8AC3E}">
        <p14:creationId xmlns:p14="http://schemas.microsoft.com/office/powerpoint/2010/main" val="11305871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2</a:t>
            </a:fld>
            <a:endParaRPr lang="en-CA"/>
          </a:p>
        </p:txBody>
      </p:sp>
      <p:sp>
        <p:nvSpPr>
          <p:cNvPr id="5" name="Slide Number Placeholder 1"/>
          <p:cNvSpPr txBox="1">
            <a:spLocks/>
          </p:cNvSpPr>
          <p:nvPr/>
        </p:nvSpPr>
        <p:spPr>
          <a:xfrm>
            <a:off x="6768244" y="6325123"/>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p>
        </p:txBody>
      </p:sp>
      <p:grpSp>
        <p:nvGrpSpPr>
          <p:cNvPr id="6" name="Group 5"/>
          <p:cNvGrpSpPr/>
          <p:nvPr/>
        </p:nvGrpSpPr>
        <p:grpSpPr>
          <a:xfrm>
            <a:off x="620671" y="1032115"/>
            <a:ext cx="7905750" cy="3805386"/>
            <a:chOff x="842714" y="397210"/>
            <a:chExt cx="7905750" cy="2801840"/>
          </a:xfrm>
        </p:grpSpPr>
        <p:grpSp>
          <p:nvGrpSpPr>
            <p:cNvPr id="7" name="Group 6"/>
            <p:cNvGrpSpPr/>
            <p:nvPr/>
          </p:nvGrpSpPr>
          <p:grpSpPr>
            <a:xfrm>
              <a:off x="842714" y="397210"/>
              <a:ext cx="7905750" cy="2579516"/>
              <a:chOff x="842714" y="1112726"/>
              <a:chExt cx="7905750" cy="2579516"/>
            </a:xfrm>
          </p:grpSpPr>
          <p:sp>
            <p:nvSpPr>
              <p:cNvPr id="9" name="Rounded Rectangle 8"/>
              <p:cNvSpPr/>
              <p:nvPr>
                <p:custDataLst>
                  <p:tags r:id="rId3"/>
                </p:custDataLst>
              </p:nvPr>
            </p:nvSpPr>
            <p:spPr>
              <a:xfrm>
                <a:off x="842714" y="1401620"/>
                <a:ext cx="7905750" cy="2290622"/>
              </a:xfrm>
              <a:prstGeom prst="roundRect">
                <a:avLst/>
              </a:prstGeom>
              <a:noFill/>
              <a:ln w="19050">
                <a:solidFill>
                  <a:srgbClr val="00517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latin typeface="Calibri" panose="020F0502020204030204" pitchFamily="34" charset="0"/>
                </a:endParaRPr>
              </a:p>
            </p:txBody>
          </p:sp>
          <p:sp>
            <p:nvSpPr>
              <p:cNvPr id="10" name="Rectangle 9"/>
              <p:cNvSpPr/>
              <p:nvPr/>
            </p:nvSpPr>
            <p:spPr>
              <a:xfrm>
                <a:off x="842714" y="1700808"/>
                <a:ext cx="7896225" cy="1140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spcBef>
                    <a:spcPts val="1200"/>
                  </a:spcBef>
                  <a:spcAft>
                    <a:spcPts val="1200"/>
                  </a:spcAft>
                </a:pPr>
                <a:endParaRPr lang="en-CA" dirty="0">
                  <a:solidFill>
                    <a:schemeClr val="tx1">
                      <a:lumMod val="65000"/>
                      <a:lumOff val="35000"/>
                    </a:schemeClr>
                  </a:solidFill>
                  <a:latin typeface="Calibri" panose="020F0502020204030204" pitchFamily="34" charset="0"/>
                  <a:cs typeface="Arial" pitchFamily="34" charset="0"/>
                </a:endParaRPr>
              </a:p>
            </p:txBody>
          </p:sp>
          <p:sp>
            <p:nvSpPr>
              <p:cNvPr id="11" name="Rounded Rectangle 10"/>
              <p:cNvSpPr/>
              <p:nvPr>
                <p:custDataLst>
                  <p:tags r:id="rId4"/>
                </p:custDataLst>
              </p:nvPr>
            </p:nvSpPr>
            <p:spPr>
              <a:xfrm>
                <a:off x="6876256" y="1112726"/>
                <a:ext cx="1785070" cy="403245"/>
              </a:xfrm>
              <a:prstGeom prst="roundRect">
                <a:avLst/>
              </a:prstGeom>
              <a:solidFill>
                <a:srgbClr val="005172"/>
              </a:solidFill>
              <a:ln>
                <a:solidFill>
                  <a:srgbClr val="00517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CA" b="1" dirty="0" smtClean="0">
                    <a:latin typeface="Calibri" panose="020F0502020204030204" pitchFamily="34" charset="0"/>
                  </a:rPr>
                  <a:t>Context</a:t>
                </a:r>
                <a:endParaRPr lang="en-CA" b="1" dirty="0">
                  <a:latin typeface="Calibri" panose="020F0502020204030204" pitchFamily="34" charset="0"/>
                </a:endParaRPr>
              </a:p>
            </p:txBody>
          </p:sp>
        </p:grpSp>
        <p:sp>
          <p:nvSpPr>
            <p:cNvPr id="8" name="Rectangle 7"/>
            <p:cNvSpPr/>
            <p:nvPr/>
          </p:nvSpPr>
          <p:spPr>
            <a:xfrm>
              <a:off x="852239" y="706587"/>
              <a:ext cx="7896225" cy="2492463"/>
            </a:xfrm>
            <a:prstGeom prst="rect">
              <a:avLst/>
            </a:prstGeom>
            <a:noFill/>
          </p:spPr>
          <p:txBody>
            <a:bodyPr wrap="square" anchor="t" anchorCtr="0">
              <a:noAutofit/>
            </a:bodyPr>
            <a:lstStyle/>
            <a:p>
              <a:pPr>
                <a:defRPr/>
              </a:pPr>
              <a:endParaRPr lang="en-US" dirty="0" smtClean="0">
                <a:solidFill>
                  <a:srgbClr val="004D71"/>
                </a:solidFill>
                <a:latin typeface="Calibri" panose="020F0502020204030204" pitchFamily="34" charset="0"/>
                <a:cs typeface="Arial" pitchFamily="34" charset="0"/>
              </a:endParaRPr>
            </a:p>
            <a:p>
              <a:pPr>
                <a:defRPr/>
              </a:pPr>
              <a:r>
                <a:rPr lang="en-US" dirty="0" smtClean="0">
                  <a:solidFill>
                    <a:srgbClr val="004D71"/>
                  </a:solidFill>
                  <a:latin typeface="Calibri" panose="020F0502020204030204" pitchFamily="34" charset="0"/>
                  <a:cs typeface="Arial" pitchFamily="34" charset="0"/>
                </a:rPr>
                <a:t>Budget </a:t>
              </a:r>
              <a:r>
                <a:rPr lang="en-US" dirty="0">
                  <a:solidFill>
                    <a:srgbClr val="004D71"/>
                  </a:solidFill>
                  <a:latin typeface="Calibri" panose="020F0502020204030204" pitchFamily="34" charset="0"/>
                  <a:cs typeface="Arial" pitchFamily="34" charset="0"/>
                </a:rPr>
                <a:t>2016: </a:t>
              </a:r>
              <a:r>
                <a:rPr lang="en-CA" dirty="0">
                  <a:solidFill>
                    <a:srgbClr val="004D71"/>
                  </a:solidFill>
                  <a:latin typeface="Calibri" panose="020F0502020204030204" pitchFamily="34" charset="0"/>
                  <a:ea typeface="Calibri" panose="020F0502020204030204" pitchFamily="34" charset="0"/>
                  <a:cs typeface="Times New Roman" panose="02020603050405020304" pitchFamily="18" charset="0"/>
                </a:rPr>
                <a:t>“should a [personal information] request take longer than 30 days to fulfill, the Government will provide a written explanation for the delay to the requester and to the Privacy </a:t>
              </a:r>
              <a:r>
                <a:rPr lang="en-CA" dirty="0" smtClean="0">
                  <a:solidFill>
                    <a:srgbClr val="004D71"/>
                  </a:solidFill>
                  <a:latin typeface="Calibri" panose="020F0502020204030204" pitchFamily="34" charset="0"/>
                  <a:ea typeface="Calibri" panose="020F0502020204030204" pitchFamily="34" charset="0"/>
                  <a:cs typeface="Times New Roman" panose="02020603050405020304" pitchFamily="18" charset="0"/>
                </a:rPr>
                <a:t>Commissioner”</a:t>
              </a:r>
              <a:r>
                <a:rPr lang="en-US" dirty="0" smtClean="0">
                  <a:solidFill>
                    <a:srgbClr val="004D71"/>
                  </a:solidFill>
                  <a:latin typeface="Calibri" panose="020F0502020204030204" pitchFamily="34" charset="0"/>
                  <a:cs typeface="Arial" pitchFamily="34" charset="0"/>
                </a:rPr>
                <a:t> </a:t>
              </a:r>
            </a:p>
            <a:p>
              <a:pPr>
                <a:defRPr/>
              </a:pPr>
              <a:endParaRPr lang="en-US" dirty="0">
                <a:solidFill>
                  <a:srgbClr val="004D71"/>
                </a:solidFill>
                <a:latin typeface="Calibri" panose="020F0502020204030204" pitchFamily="34" charset="0"/>
                <a:cs typeface="Arial" pitchFamily="34" charset="0"/>
              </a:endParaRPr>
            </a:p>
            <a:p>
              <a:pPr>
                <a:defRPr/>
              </a:pPr>
              <a:r>
                <a:rPr lang="en-US" dirty="0" smtClean="0">
                  <a:solidFill>
                    <a:srgbClr val="004D71"/>
                  </a:solidFill>
                  <a:latin typeface="Calibri" panose="020F0502020204030204" pitchFamily="34" charset="0"/>
                  <a:cs typeface="Arial" pitchFamily="34" charset="0"/>
                </a:rPr>
                <a:t>Proposed approach informed by consultations with the top 20 request-receiving institutions and with the Office of the Privacy Commissioner.</a:t>
              </a:r>
            </a:p>
            <a:p>
              <a:pPr>
                <a:defRPr/>
              </a:pPr>
              <a:endParaRPr lang="en-US" dirty="0">
                <a:solidFill>
                  <a:srgbClr val="004D71"/>
                </a:solidFill>
                <a:latin typeface="Calibri" panose="020F0502020204030204" pitchFamily="34" charset="0"/>
                <a:cs typeface="Arial" pitchFamily="34" charset="0"/>
              </a:endParaRPr>
            </a:p>
            <a:p>
              <a:pPr>
                <a:defRPr/>
              </a:pPr>
              <a:r>
                <a:rPr lang="en-US" dirty="0">
                  <a:solidFill>
                    <a:srgbClr val="004D71"/>
                  </a:solidFill>
                  <a:latin typeface="Calibri" panose="020F0502020204030204" pitchFamily="34" charset="0"/>
                  <a:cs typeface="Arial" pitchFamily="34" charset="0"/>
                </a:rPr>
                <a:t>W</a:t>
              </a:r>
              <a:r>
                <a:rPr lang="en-US" dirty="0" smtClean="0">
                  <a:solidFill>
                    <a:srgbClr val="004D71"/>
                  </a:solidFill>
                  <a:latin typeface="Calibri" panose="020F0502020204030204" pitchFamily="34" charset="0"/>
                  <a:cs typeface="Arial" pitchFamily="34" charset="0"/>
                </a:rPr>
                <a:t>ould meet </a:t>
              </a:r>
              <a:r>
                <a:rPr lang="en-US" dirty="0">
                  <a:solidFill>
                    <a:srgbClr val="004D71"/>
                  </a:solidFill>
                  <a:latin typeface="Calibri" panose="020F0502020204030204" pitchFamily="34" charset="0"/>
                  <a:cs typeface="Arial" pitchFamily="34" charset="0"/>
                </a:rPr>
                <a:t>the Government’s commitment while balancing the resource concerns of institutions and the Office of the Privacy Commissioner.</a:t>
              </a:r>
            </a:p>
            <a:p>
              <a:pPr>
                <a:defRPr/>
              </a:pPr>
              <a:endParaRPr lang="en-US" dirty="0" smtClean="0">
                <a:solidFill>
                  <a:srgbClr val="004D71"/>
                </a:solidFill>
                <a:latin typeface="Calibri" panose="020F0502020204030204" pitchFamily="34" charset="0"/>
                <a:cs typeface="Arial" pitchFamily="34" charset="0"/>
              </a:endParaRPr>
            </a:p>
            <a:p>
              <a:pPr>
                <a:defRPr/>
              </a:pPr>
              <a:endParaRPr lang="en-US" dirty="0">
                <a:solidFill>
                  <a:srgbClr val="004D71"/>
                </a:solidFill>
                <a:latin typeface="Calibri" panose="020F0502020204030204" pitchFamily="34" charset="0"/>
                <a:cs typeface="Arial" pitchFamily="34" charset="0"/>
              </a:endParaRPr>
            </a:p>
            <a:p>
              <a:pPr>
                <a:defRPr/>
              </a:pPr>
              <a:endParaRPr lang="en-US" dirty="0">
                <a:solidFill>
                  <a:srgbClr val="004D71"/>
                </a:solidFill>
                <a:latin typeface="Calibri" panose="020F0502020204030204" pitchFamily="34" charset="0"/>
                <a:cs typeface="Arial" pitchFamily="34" charset="0"/>
              </a:endParaRPr>
            </a:p>
            <a:p>
              <a:pPr>
                <a:defRPr/>
              </a:pPr>
              <a:endParaRPr lang="en-US" dirty="0">
                <a:solidFill>
                  <a:srgbClr val="004D71"/>
                </a:solidFill>
                <a:latin typeface="Calibri" panose="020F0502020204030204" pitchFamily="34" charset="0"/>
                <a:cs typeface="Arial" pitchFamily="34" charset="0"/>
              </a:endParaRPr>
            </a:p>
            <a:p>
              <a:pPr>
                <a:defRPr/>
              </a:pPr>
              <a:endParaRPr lang="en-US" dirty="0" smtClean="0">
                <a:solidFill>
                  <a:srgbClr val="004D71"/>
                </a:solidFill>
                <a:latin typeface="Calibri" panose="020F0502020204030204" pitchFamily="34" charset="0"/>
                <a:cs typeface="Arial" pitchFamily="34" charset="0"/>
              </a:endParaRPr>
            </a:p>
          </p:txBody>
        </p:sp>
      </p:grpSp>
      <p:grpSp>
        <p:nvGrpSpPr>
          <p:cNvPr id="12" name="Group 11"/>
          <p:cNvGrpSpPr/>
          <p:nvPr/>
        </p:nvGrpSpPr>
        <p:grpSpPr>
          <a:xfrm>
            <a:off x="630196" y="4720396"/>
            <a:ext cx="7924408" cy="1419878"/>
            <a:chOff x="842714" y="452958"/>
            <a:chExt cx="7905750" cy="1672444"/>
          </a:xfrm>
        </p:grpSpPr>
        <p:grpSp>
          <p:nvGrpSpPr>
            <p:cNvPr id="13" name="Group 12"/>
            <p:cNvGrpSpPr/>
            <p:nvPr/>
          </p:nvGrpSpPr>
          <p:grpSpPr>
            <a:xfrm>
              <a:off x="842714" y="452958"/>
              <a:ext cx="7905750" cy="1672444"/>
              <a:chOff x="842714" y="1168474"/>
              <a:chExt cx="7905750" cy="1672444"/>
            </a:xfrm>
          </p:grpSpPr>
          <p:sp>
            <p:nvSpPr>
              <p:cNvPr id="15" name="Rounded Rectangle 14"/>
              <p:cNvSpPr/>
              <p:nvPr>
                <p:custDataLst>
                  <p:tags r:id="rId1"/>
                </p:custDataLst>
              </p:nvPr>
            </p:nvSpPr>
            <p:spPr>
              <a:xfrm>
                <a:off x="842714" y="1473841"/>
                <a:ext cx="7905750" cy="1367077"/>
              </a:xfrm>
              <a:prstGeom prst="roundRect">
                <a:avLst/>
              </a:prstGeom>
              <a:noFill/>
              <a:ln w="19050">
                <a:solidFill>
                  <a:srgbClr val="00517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latin typeface="Calibri" panose="020F0502020204030204" pitchFamily="34" charset="0"/>
                </a:endParaRPr>
              </a:p>
            </p:txBody>
          </p:sp>
          <p:sp>
            <p:nvSpPr>
              <p:cNvPr id="16" name="Rectangle 15"/>
              <p:cNvSpPr/>
              <p:nvPr/>
            </p:nvSpPr>
            <p:spPr>
              <a:xfrm>
                <a:off x="842714" y="1700808"/>
                <a:ext cx="7896225" cy="8314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spcBef>
                    <a:spcPts val="1200"/>
                  </a:spcBef>
                  <a:spcAft>
                    <a:spcPts val="1200"/>
                  </a:spcAft>
                </a:pPr>
                <a:endParaRPr lang="en-CA" dirty="0">
                  <a:solidFill>
                    <a:schemeClr val="tx1">
                      <a:lumMod val="65000"/>
                      <a:lumOff val="35000"/>
                    </a:schemeClr>
                  </a:solidFill>
                  <a:latin typeface="Calibri" panose="020F0502020204030204" pitchFamily="34" charset="0"/>
                  <a:cs typeface="Arial" pitchFamily="34" charset="0"/>
                </a:endParaRPr>
              </a:p>
            </p:txBody>
          </p:sp>
          <p:sp>
            <p:nvSpPr>
              <p:cNvPr id="17" name="Rounded Rectangle 16"/>
              <p:cNvSpPr/>
              <p:nvPr>
                <p:custDataLst>
                  <p:tags r:id="rId2"/>
                </p:custDataLst>
              </p:nvPr>
            </p:nvSpPr>
            <p:spPr>
              <a:xfrm>
                <a:off x="1101329" y="1168474"/>
                <a:ext cx="2808312" cy="390237"/>
              </a:xfrm>
              <a:prstGeom prst="roundRect">
                <a:avLst/>
              </a:prstGeom>
              <a:solidFill>
                <a:srgbClr val="005172"/>
              </a:solidFill>
              <a:ln>
                <a:solidFill>
                  <a:srgbClr val="00517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CA" b="1" dirty="0" smtClean="0">
                    <a:latin typeface="Calibri" panose="020F0502020204030204" pitchFamily="34" charset="0"/>
                  </a:rPr>
                  <a:t>Alignment with Priorities</a:t>
                </a:r>
                <a:endParaRPr lang="en-CA" b="1" dirty="0">
                  <a:latin typeface="Calibri" panose="020F0502020204030204" pitchFamily="34" charset="0"/>
                </a:endParaRPr>
              </a:p>
            </p:txBody>
          </p:sp>
        </p:grpSp>
        <p:sp>
          <p:nvSpPr>
            <p:cNvPr id="14" name="Rectangle 13"/>
            <p:cNvSpPr/>
            <p:nvPr/>
          </p:nvSpPr>
          <p:spPr>
            <a:xfrm>
              <a:off x="852239" y="1075524"/>
              <a:ext cx="7896225" cy="928576"/>
            </a:xfrm>
            <a:prstGeom prst="rect">
              <a:avLst/>
            </a:prstGeom>
          </p:spPr>
          <p:txBody>
            <a:bodyPr wrap="square" anchor="t" anchorCtr="0">
              <a:noAutofit/>
            </a:bodyPr>
            <a:lstStyle/>
            <a:p>
              <a:pPr marL="285750" indent="-285750">
                <a:buFont typeface="Arial" panose="020B0604020202020204" pitchFamily="34" charset="0"/>
                <a:buChar char="•"/>
                <a:defRPr/>
              </a:pPr>
              <a:r>
                <a:rPr lang="en-US" dirty="0" smtClean="0">
                  <a:solidFill>
                    <a:srgbClr val="004D71"/>
                  </a:solidFill>
                  <a:latin typeface="Calibri" panose="020F0502020204030204" pitchFamily="34" charset="0"/>
                  <a:cs typeface="Arial" pitchFamily="34" charset="0"/>
                </a:rPr>
                <a:t>Improving service for Canadians</a:t>
              </a:r>
            </a:p>
            <a:p>
              <a:pPr marL="285750" indent="-285750">
                <a:buFont typeface="Arial" panose="020B0604020202020204" pitchFamily="34" charset="0"/>
                <a:buChar char="•"/>
                <a:defRPr/>
              </a:pPr>
              <a:r>
                <a:rPr lang="en-US" dirty="0" smtClean="0">
                  <a:solidFill>
                    <a:srgbClr val="004D71"/>
                  </a:solidFill>
                  <a:latin typeface="Calibri" panose="020F0502020204030204" pitchFamily="34" charset="0"/>
                  <a:cs typeface="Arial" pitchFamily="34" charset="0"/>
                </a:rPr>
                <a:t>Increasing transparency</a:t>
              </a:r>
            </a:p>
            <a:p>
              <a:pPr marL="285750" indent="-285750">
                <a:buFont typeface="Arial" panose="020B0604020202020204" pitchFamily="34" charset="0"/>
                <a:buChar char="•"/>
                <a:defRPr/>
              </a:pPr>
              <a:r>
                <a:rPr lang="en-US" dirty="0" smtClean="0">
                  <a:solidFill>
                    <a:srgbClr val="004D71"/>
                  </a:solidFill>
                  <a:latin typeface="Calibri" panose="020F0502020204030204" pitchFamily="34" charset="0"/>
                  <a:cs typeface="Arial" pitchFamily="34" charset="0"/>
                </a:rPr>
                <a:t>Open Government Action Plan Commitment (deadline June 30, 2018)</a:t>
              </a:r>
            </a:p>
            <a:p>
              <a:pPr>
                <a:defRPr/>
              </a:pPr>
              <a:endParaRPr lang="en-US" dirty="0" smtClean="0">
                <a:solidFill>
                  <a:srgbClr val="004D71"/>
                </a:solidFill>
                <a:latin typeface="Calibri" panose="020F0502020204030204" pitchFamily="34" charset="0"/>
                <a:cs typeface="Arial" pitchFamily="34" charset="0"/>
              </a:endParaRPr>
            </a:p>
          </p:txBody>
        </p:sp>
      </p:grpSp>
      <p:sp>
        <p:nvSpPr>
          <p:cNvPr id="18" name="Text Placeholder 2"/>
          <p:cNvSpPr txBox="1">
            <a:spLocks/>
          </p:cNvSpPr>
          <p:nvPr/>
        </p:nvSpPr>
        <p:spPr>
          <a:xfrm>
            <a:off x="621107" y="302252"/>
            <a:ext cx="7341193"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kern="1200" baseline="0">
                <a:solidFill>
                  <a:schemeClr val="accent1"/>
                </a:solidFill>
                <a:latin typeface="Calibri" panose="020F0502020204030204" pitchFamily="34" charset="0"/>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CA" dirty="0" smtClean="0">
                <a:solidFill>
                  <a:srgbClr val="004D71"/>
                </a:solidFill>
              </a:rPr>
              <a:t>Government commitment</a:t>
            </a:r>
            <a:endParaRPr lang="en-CA" dirty="0">
              <a:solidFill>
                <a:srgbClr val="004D71"/>
              </a:solidFill>
            </a:endParaRPr>
          </a:p>
        </p:txBody>
      </p:sp>
    </p:spTree>
    <p:extLst>
      <p:ext uri="{BB962C8B-B14F-4D97-AF65-F5344CB8AC3E}">
        <p14:creationId xmlns:p14="http://schemas.microsoft.com/office/powerpoint/2010/main" val="4380103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3</a:t>
            </a:fld>
            <a:endParaRPr lang="en-CA"/>
          </a:p>
        </p:txBody>
      </p:sp>
      <p:sp>
        <p:nvSpPr>
          <p:cNvPr id="5"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p>
        </p:txBody>
      </p:sp>
      <p:grpSp>
        <p:nvGrpSpPr>
          <p:cNvPr id="6" name="Group 5"/>
          <p:cNvGrpSpPr/>
          <p:nvPr/>
        </p:nvGrpSpPr>
        <p:grpSpPr>
          <a:xfrm>
            <a:off x="656752" y="1412776"/>
            <a:ext cx="8367256" cy="4902542"/>
            <a:chOff x="687202" y="1635096"/>
            <a:chExt cx="8367256" cy="3852546"/>
          </a:xfrm>
        </p:grpSpPr>
        <p:sp>
          <p:nvSpPr>
            <p:cNvPr id="7" name="Rounded Rectangle 6"/>
            <p:cNvSpPr/>
            <p:nvPr>
              <p:custDataLst>
                <p:tags r:id="rId1"/>
              </p:custDataLst>
            </p:nvPr>
          </p:nvSpPr>
          <p:spPr>
            <a:xfrm>
              <a:off x="3883694" y="1635096"/>
              <a:ext cx="5170764" cy="32766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Rounded Rectangle 7"/>
            <p:cNvSpPr/>
            <p:nvPr>
              <p:custDataLst>
                <p:tags r:id="rId2"/>
              </p:custDataLst>
            </p:nvPr>
          </p:nvSpPr>
          <p:spPr>
            <a:xfrm>
              <a:off x="3883694" y="2811106"/>
              <a:ext cx="4204682" cy="2021241"/>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Rounded Rectangle 8"/>
            <p:cNvSpPr/>
            <p:nvPr>
              <p:custDataLst>
                <p:tags r:id="rId3"/>
              </p:custDataLst>
            </p:nvPr>
          </p:nvSpPr>
          <p:spPr>
            <a:xfrm>
              <a:off x="3987919" y="3637493"/>
              <a:ext cx="3699720" cy="1155251"/>
            </a:xfrm>
            <a:prstGeom prst="round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TextBox 6"/>
            <p:cNvSpPr txBox="1"/>
            <p:nvPr/>
          </p:nvSpPr>
          <p:spPr>
            <a:xfrm>
              <a:off x="4233263" y="3612326"/>
              <a:ext cx="1090363" cy="5232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chemeClr val="bg1"/>
                  </a:solidFill>
                </a:rPr>
                <a:t>5,248 </a:t>
              </a:r>
              <a:endParaRPr lang="en-US" sz="2800" dirty="0">
                <a:solidFill>
                  <a:schemeClr val="bg1"/>
                </a:solidFill>
              </a:endParaRPr>
            </a:p>
          </p:txBody>
        </p:sp>
        <p:sp>
          <p:nvSpPr>
            <p:cNvPr id="11" name="TextBox 8"/>
            <p:cNvSpPr txBox="1"/>
            <p:nvPr/>
          </p:nvSpPr>
          <p:spPr>
            <a:xfrm>
              <a:off x="4233263" y="2807958"/>
              <a:ext cx="1191352" cy="5232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chemeClr val="bg1"/>
                  </a:solidFill>
                </a:rPr>
                <a:t>18,189</a:t>
              </a:r>
              <a:endParaRPr lang="en-US" sz="2800" b="1" dirty="0">
                <a:solidFill>
                  <a:schemeClr val="bg1"/>
                </a:solidFill>
              </a:endParaRPr>
            </a:p>
          </p:txBody>
        </p:sp>
        <p:sp>
          <p:nvSpPr>
            <p:cNvPr id="12" name="TextBox 9"/>
            <p:cNvSpPr txBox="1"/>
            <p:nvPr/>
          </p:nvSpPr>
          <p:spPr>
            <a:xfrm>
              <a:off x="4216893" y="1869663"/>
              <a:ext cx="1191352" cy="5232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chemeClr val="bg1"/>
                  </a:solidFill>
                </a:rPr>
                <a:t>65,713</a:t>
              </a:r>
              <a:endParaRPr lang="en-US" sz="2800" b="1" dirty="0">
                <a:solidFill>
                  <a:schemeClr val="bg1"/>
                </a:solidFill>
              </a:endParaRPr>
            </a:p>
          </p:txBody>
        </p:sp>
        <p:sp>
          <p:nvSpPr>
            <p:cNvPr id="13" name="TextBox 13"/>
            <p:cNvSpPr txBox="1"/>
            <p:nvPr/>
          </p:nvSpPr>
          <p:spPr>
            <a:xfrm>
              <a:off x="4233263" y="3987450"/>
              <a:ext cx="4175161" cy="65301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solidFill>
                    <a:schemeClr val="bg1"/>
                  </a:solidFill>
                </a:rPr>
                <a:t>extensions claimed.* </a:t>
              </a:r>
              <a:br>
                <a:rPr lang="en-US" sz="1600" dirty="0" smtClean="0">
                  <a:solidFill>
                    <a:schemeClr val="bg1"/>
                  </a:solidFill>
                </a:rPr>
              </a:br>
              <a:r>
                <a:rPr lang="en-US" sz="1600" dirty="0" smtClean="0">
                  <a:solidFill>
                    <a:schemeClr val="bg1"/>
                  </a:solidFill>
                </a:rPr>
                <a:t>86% cited “unreasonable </a:t>
              </a:r>
              <a:br>
                <a:rPr lang="en-US" sz="1600" dirty="0" smtClean="0">
                  <a:solidFill>
                    <a:schemeClr val="bg1"/>
                  </a:solidFill>
                </a:rPr>
              </a:br>
              <a:r>
                <a:rPr lang="en-US" sz="1600" dirty="0" smtClean="0">
                  <a:solidFill>
                    <a:schemeClr val="bg1"/>
                  </a:solidFill>
                </a:rPr>
                <a:t>interference with operations” </a:t>
              </a:r>
              <a:r>
                <a:rPr lang="en-US" sz="1200" dirty="0" smtClean="0">
                  <a:solidFill>
                    <a:schemeClr val="bg1"/>
                  </a:solidFill>
                </a:rPr>
                <a:t>(15(a)(</a:t>
              </a:r>
              <a:r>
                <a:rPr lang="en-US" sz="1200" dirty="0" err="1" smtClean="0">
                  <a:solidFill>
                    <a:schemeClr val="bg1"/>
                  </a:solidFill>
                </a:rPr>
                <a:t>i</a:t>
              </a:r>
              <a:r>
                <a:rPr lang="en-US" sz="1200" dirty="0" smtClean="0">
                  <a:solidFill>
                    <a:schemeClr val="bg1"/>
                  </a:solidFill>
                </a:rPr>
                <a:t>))</a:t>
              </a:r>
              <a:endParaRPr lang="en-US" sz="1200" dirty="0">
                <a:solidFill>
                  <a:schemeClr val="bg1"/>
                </a:solidFill>
              </a:endParaRPr>
            </a:p>
          </p:txBody>
        </p:sp>
        <p:sp>
          <p:nvSpPr>
            <p:cNvPr id="14" name="TextBox 14"/>
            <p:cNvSpPr txBox="1"/>
            <p:nvPr/>
          </p:nvSpPr>
          <p:spPr>
            <a:xfrm>
              <a:off x="4233263" y="3149436"/>
              <a:ext cx="3953583" cy="26604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solidFill>
                    <a:schemeClr val="bg1"/>
                  </a:solidFill>
                </a:rPr>
                <a:t>requests exceeded the initial 30-day timeline</a:t>
              </a:r>
              <a:endParaRPr lang="en-US" sz="1600" dirty="0">
                <a:solidFill>
                  <a:schemeClr val="bg1"/>
                </a:solidFill>
              </a:endParaRPr>
            </a:p>
          </p:txBody>
        </p:sp>
        <p:sp>
          <p:nvSpPr>
            <p:cNvPr id="15" name="TextBox 15"/>
            <p:cNvSpPr txBox="1"/>
            <p:nvPr/>
          </p:nvSpPr>
          <p:spPr>
            <a:xfrm>
              <a:off x="4221157" y="2220802"/>
              <a:ext cx="3567643" cy="4595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chemeClr val="bg1"/>
                  </a:solidFill>
                </a:rPr>
                <a:t>p</a:t>
              </a:r>
              <a:r>
                <a:rPr lang="en-US" sz="1600" dirty="0" smtClean="0">
                  <a:solidFill>
                    <a:schemeClr val="bg1"/>
                  </a:solidFill>
                </a:rPr>
                <a:t>ersonal information requests closed by </a:t>
              </a:r>
              <a:br>
                <a:rPr lang="en-US" sz="1600" dirty="0" smtClean="0">
                  <a:solidFill>
                    <a:schemeClr val="bg1"/>
                  </a:solidFill>
                </a:rPr>
              </a:br>
              <a:r>
                <a:rPr lang="en-US" sz="1600" dirty="0" smtClean="0">
                  <a:solidFill>
                    <a:schemeClr val="bg1"/>
                  </a:solidFill>
                </a:rPr>
                <a:t>federal institutions in 2016-17</a:t>
              </a:r>
              <a:endParaRPr lang="en-US" sz="1600" dirty="0">
                <a:solidFill>
                  <a:schemeClr val="bg1"/>
                </a:solidFill>
              </a:endParaRPr>
            </a:p>
          </p:txBody>
        </p:sp>
        <p:sp>
          <p:nvSpPr>
            <p:cNvPr id="16" name="TextBox 22"/>
            <p:cNvSpPr txBox="1"/>
            <p:nvPr/>
          </p:nvSpPr>
          <p:spPr>
            <a:xfrm>
              <a:off x="687202" y="1883944"/>
              <a:ext cx="2876444" cy="360369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Section 15 of the </a:t>
              </a:r>
              <a:br>
                <a:rPr lang="en-US" sz="2000" dirty="0"/>
              </a:br>
              <a:r>
                <a:rPr lang="en-US" sz="2000" i="1" dirty="0"/>
                <a:t>Privacy </a:t>
              </a:r>
              <a:r>
                <a:rPr lang="en-US" sz="2000" i="1" dirty="0" smtClean="0"/>
                <a:t>Act</a:t>
              </a:r>
              <a:r>
                <a:rPr lang="en-US" sz="2000" dirty="0" smtClean="0"/>
                <a:t>:</a:t>
              </a:r>
            </a:p>
            <a:p>
              <a:endParaRPr lang="en-US" sz="2000" dirty="0"/>
            </a:p>
            <a:p>
              <a:pPr marL="342900" indent="-342900">
                <a:buFontTx/>
                <a:buChar char="-"/>
              </a:pPr>
              <a:r>
                <a:rPr lang="en-US" sz="2000" b="1" dirty="0" smtClean="0"/>
                <a:t>Initial 30-day</a:t>
              </a:r>
              <a:r>
                <a:rPr lang="en-US" sz="2000" dirty="0" smtClean="0"/>
                <a:t> timeline for personal information requests</a:t>
              </a:r>
            </a:p>
            <a:p>
              <a:pPr marL="342900" indent="-342900">
                <a:buFontTx/>
                <a:buChar char="-"/>
              </a:pPr>
              <a:endParaRPr lang="en-US" sz="2000" dirty="0" smtClean="0"/>
            </a:p>
            <a:p>
              <a:pPr marL="342900" indent="-342900">
                <a:buFontTx/>
                <a:buChar char="-"/>
              </a:pPr>
              <a:r>
                <a:rPr lang="en-US" sz="2000" b="1" dirty="0" smtClean="0"/>
                <a:t>Further 30-day extension </a:t>
              </a:r>
              <a:r>
                <a:rPr lang="en-US" sz="2000" dirty="0" smtClean="0"/>
                <a:t>permitted on certain grounds</a:t>
              </a:r>
            </a:p>
            <a:p>
              <a:pPr marL="342900" indent="-342900">
                <a:buFontTx/>
                <a:buChar char="-"/>
              </a:pPr>
              <a:endParaRPr lang="en-US" sz="2000" dirty="0"/>
            </a:p>
            <a:p>
              <a:pPr marL="342900" indent="-342900">
                <a:buFontTx/>
                <a:buChar char="-"/>
              </a:pPr>
              <a:r>
                <a:rPr lang="en-US" sz="2000" b="1" dirty="0" smtClean="0"/>
                <a:t>Must notify</a:t>
              </a:r>
              <a:r>
                <a:rPr lang="en-US" sz="2000" dirty="0" smtClean="0"/>
                <a:t> requester of the extension and right to complain</a:t>
              </a:r>
            </a:p>
            <a:p>
              <a:endParaRPr lang="en-US" sz="1200" dirty="0"/>
            </a:p>
          </p:txBody>
        </p:sp>
      </p:grpSp>
      <p:sp>
        <p:nvSpPr>
          <p:cNvPr id="17" name="TextBox 16"/>
          <p:cNvSpPr txBox="1"/>
          <p:nvPr/>
        </p:nvSpPr>
        <p:spPr>
          <a:xfrm>
            <a:off x="3957468" y="5769260"/>
            <a:ext cx="4420505" cy="276999"/>
          </a:xfrm>
          <a:prstGeom prst="rect">
            <a:avLst/>
          </a:prstGeom>
          <a:noFill/>
        </p:spPr>
        <p:txBody>
          <a:bodyPr wrap="square" rtlCol="0">
            <a:spAutoFit/>
          </a:bodyPr>
          <a:lstStyle/>
          <a:p>
            <a:r>
              <a:rPr lang="en-CA" sz="1200" dirty="0" smtClean="0"/>
              <a:t>* Institutions failed to give notice of an extension in 12,941 cases. </a:t>
            </a:r>
            <a:endParaRPr lang="en-CA" sz="1200" dirty="0"/>
          </a:p>
        </p:txBody>
      </p:sp>
      <p:sp>
        <p:nvSpPr>
          <p:cNvPr id="18" name="Text Placeholder 2"/>
          <p:cNvSpPr txBox="1">
            <a:spLocks/>
          </p:cNvSpPr>
          <p:nvPr/>
        </p:nvSpPr>
        <p:spPr>
          <a:xfrm>
            <a:off x="649298" y="291731"/>
            <a:ext cx="8279186"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kern="1200" baseline="0">
                <a:solidFill>
                  <a:schemeClr val="accent1"/>
                </a:solidFill>
                <a:latin typeface="Calibri" panose="020F0502020204030204" pitchFamily="34" charset="0"/>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CA" dirty="0" smtClean="0">
                <a:solidFill>
                  <a:srgbClr val="004D71"/>
                </a:solidFill>
              </a:rPr>
              <a:t>Extensions: current practice</a:t>
            </a:r>
            <a:endParaRPr lang="en-CA" dirty="0">
              <a:solidFill>
                <a:srgbClr val="004D71"/>
              </a:solidFill>
            </a:endParaRPr>
          </a:p>
        </p:txBody>
      </p:sp>
    </p:spTree>
    <p:extLst>
      <p:ext uri="{BB962C8B-B14F-4D97-AF65-F5344CB8AC3E}">
        <p14:creationId xmlns:p14="http://schemas.microsoft.com/office/powerpoint/2010/main" val="26392803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smtClean="0"/>
              <a:t>4</a:t>
            </a:r>
            <a:endParaRPr lang="en-CA" dirty="0"/>
          </a:p>
        </p:txBody>
      </p:sp>
      <p:sp>
        <p:nvSpPr>
          <p:cNvPr id="6" name="Content Placeholder 3"/>
          <p:cNvSpPr>
            <a:spLocks noGrp="1"/>
          </p:cNvSpPr>
          <p:nvPr>
            <p:ph idx="10"/>
          </p:nvPr>
        </p:nvSpPr>
        <p:spPr>
          <a:xfrm>
            <a:off x="786210" y="1124744"/>
            <a:ext cx="7571580" cy="5293146"/>
          </a:xfrm>
        </p:spPr>
        <p:txBody>
          <a:bodyPr/>
          <a:lstStyle/>
          <a:p>
            <a:r>
              <a:rPr lang="en-CA" b="1" dirty="0" smtClean="0"/>
              <a:t>Directive on </a:t>
            </a:r>
            <a:r>
              <a:rPr lang="en-CA" b="1" dirty="0" smtClean="0">
                <a:solidFill>
                  <a:schemeClr val="accent6">
                    <a:lumMod val="75000"/>
                  </a:schemeClr>
                </a:solidFill>
              </a:rPr>
              <a:t>Personal Information </a:t>
            </a:r>
            <a:r>
              <a:rPr lang="en-CA" b="1" dirty="0" smtClean="0"/>
              <a:t>Requests and Correction of Personal Information</a:t>
            </a:r>
          </a:p>
          <a:p>
            <a:endParaRPr lang="en-CA" dirty="0" smtClean="0"/>
          </a:p>
          <a:p>
            <a:r>
              <a:rPr lang="en-CA" dirty="0" smtClean="0"/>
              <a:t>4.2 	Heads of government institutions or their delegates are 	responsible for:</a:t>
            </a:r>
          </a:p>
          <a:p>
            <a:r>
              <a:rPr lang="en-CA" dirty="0" smtClean="0"/>
              <a:t>	…</a:t>
            </a:r>
          </a:p>
          <a:p>
            <a:pPr marL="457200" lvl="1" indent="0">
              <a:buNone/>
            </a:pPr>
            <a:r>
              <a:rPr lang="en-CA" b="1" dirty="0" smtClean="0">
                <a:solidFill>
                  <a:schemeClr val="accent6">
                    <a:lumMod val="75000"/>
                  </a:schemeClr>
                </a:solidFill>
              </a:rPr>
              <a:t>4.2.7 	Providing a written explanation to the requester when 		a request for access to personal information takes 			more than 30 days to fulfil;</a:t>
            </a:r>
          </a:p>
          <a:p>
            <a:pPr marL="457200" lvl="1" indent="0">
              <a:buNone/>
            </a:pPr>
            <a:r>
              <a:rPr lang="en-CA" b="1" dirty="0" smtClean="0">
                <a:solidFill>
                  <a:schemeClr val="accent6">
                    <a:lumMod val="75000"/>
                  </a:schemeClr>
                </a:solidFill>
              </a:rPr>
              <a:t>4.2.8 	Reporting on the number of, and reasons for, 			extensions in the institution’s annual report to 			Parliament.</a:t>
            </a:r>
            <a:endParaRPr lang="en-CA" b="1" dirty="0">
              <a:solidFill>
                <a:schemeClr val="accent6">
                  <a:lumMod val="75000"/>
                </a:schemeClr>
              </a:solidFill>
            </a:endParaRPr>
          </a:p>
        </p:txBody>
      </p:sp>
      <p:sp>
        <p:nvSpPr>
          <p:cNvPr id="7" name="Text Placeholder 2"/>
          <p:cNvSpPr txBox="1">
            <a:spLocks/>
          </p:cNvSpPr>
          <p:nvPr/>
        </p:nvSpPr>
        <p:spPr>
          <a:xfrm>
            <a:off x="786210" y="381824"/>
            <a:ext cx="7900590"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kern="1200" baseline="0">
                <a:solidFill>
                  <a:schemeClr val="accent1"/>
                </a:solidFill>
                <a:latin typeface="Calibri" panose="020F0502020204030204" pitchFamily="34" charset="0"/>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CA" dirty="0" smtClean="0">
                <a:solidFill>
                  <a:srgbClr val="004D71"/>
                </a:solidFill>
              </a:rPr>
              <a:t>Approach</a:t>
            </a:r>
          </a:p>
          <a:p>
            <a:endParaRPr lang="en-CA" dirty="0">
              <a:solidFill>
                <a:srgbClr val="004D71"/>
              </a:solidFill>
            </a:endParaRPr>
          </a:p>
        </p:txBody>
      </p:sp>
    </p:spTree>
    <p:extLst>
      <p:ext uri="{BB962C8B-B14F-4D97-AF65-F5344CB8AC3E}">
        <p14:creationId xmlns:p14="http://schemas.microsoft.com/office/powerpoint/2010/main" val="27219112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5</a:t>
            </a:fld>
            <a:endParaRPr lang="en-CA"/>
          </a:p>
        </p:txBody>
      </p:sp>
      <p:sp>
        <p:nvSpPr>
          <p:cNvPr id="3" name="Text Placeholder 2"/>
          <p:cNvSpPr>
            <a:spLocks noGrp="1"/>
          </p:cNvSpPr>
          <p:nvPr>
            <p:ph type="body" sz="quarter" idx="11"/>
          </p:nvPr>
        </p:nvSpPr>
        <p:spPr>
          <a:xfrm>
            <a:off x="683568" y="246074"/>
            <a:ext cx="5432982" cy="878670"/>
          </a:xfrm>
        </p:spPr>
        <p:txBody>
          <a:bodyPr/>
          <a:lstStyle/>
          <a:p>
            <a:r>
              <a:rPr lang="en-CA" dirty="0" smtClean="0"/>
              <a:t>New reporting requirements</a:t>
            </a:r>
            <a:endParaRPr lang="en-CA" dirty="0"/>
          </a:p>
        </p:txBody>
      </p:sp>
      <p:graphicFrame>
        <p:nvGraphicFramePr>
          <p:cNvPr id="7" name="Content Placeholder 6"/>
          <p:cNvGraphicFramePr>
            <a:graphicFrameLocks noGrp="1"/>
          </p:cNvGraphicFramePr>
          <p:nvPr>
            <p:ph idx="10"/>
            <p:extLst>
              <p:ext uri="{D42A27DB-BD31-4B8C-83A1-F6EECF244321}">
                <p14:modId xmlns:p14="http://schemas.microsoft.com/office/powerpoint/2010/main" val="3496433743"/>
              </p:ext>
            </p:extLst>
          </p:nvPr>
        </p:nvGraphicFramePr>
        <p:xfrm>
          <a:off x="323529" y="1120800"/>
          <a:ext cx="8363272" cy="3388320"/>
        </p:xfrm>
        <a:graphic>
          <a:graphicData uri="http://schemas.openxmlformats.org/drawingml/2006/table">
            <a:tbl>
              <a:tblPr>
                <a:tableStyleId>{5C22544A-7EE6-4342-B048-85BDC9FD1C3A}</a:tableStyleId>
              </a:tblPr>
              <a:tblGrid>
                <a:gridCol w="1224135"/>
                <a:gridCol w="800807"/>
                <a:gridCol w="819373"/>
                <a:gridCol w="744215"/>
                <a:gridCol w="1055985"/>
                <a:gridCol w="1116124"/>
                <a:gridCol w="828092"/>
                <a:gridCol w="720080"/>
                <a:gridCol w="1054461"/>
              </a:tblGrid>
              <a:tr h="532820">
                <a:tc gridSpan="9">
                  <a:txBody>
                    <a:bodyPr/>
                    <a:lstStyle/>
                    <a:p>
                      <a:pPr algn="l" fontAlgn="ctr"/>
                      <a:r>
                        <a:rPr lang="en-US" sz="1600" b="1" u="none" strike="noStrike" dirty="0">
                          <a:effectLst/>
                        </a:rPr>
                        <a:t> Reasons for </a:t>
                      </a:r>
                      <a:r>
                        <a:rPr lang="en-US" sz="1600" b="1" u="none" strike="noStrike" dirty="0" smtClean="0">
                          <a:effectLst/>
                        </a:rPr>
                        <a:t>extensions</a:t>
                      </a:r>
                      <a:endParaRPr lang="en-US" sz="1600" b="1" i="0" u="none" strike="noStrike" dirty="0">
                        <a:solidFill>
                          <a:srgbClr val="000000"/>
                        </a:solidFill>
                        <a:effectLst/>
                        <a:latin typeface="Arial" panose="020B0604020202020204" pitchFamily="34" charset="0"/>
                      </a:endParaRPr>
                    </a:p>
                  </a:txBody>
                  <a:tcPr marL="79146" marR="8794" marT="8794" marB="0" anchor="ctr">
                    <a:solidFill>
                      <a:schemeClr val="accent1">
                        <a:tint val="2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pPr algn="l" fontAlgn="b"/>
                      <a:endParaRPr lang="en-CA" sz="1000" b="0" i="0" u="none" strike="noStrike" dirty="0">
                        <a:solidFill>
                          <a:srgbClr val="000000"/>
                        </a:solidFill>
                        <a:effectLst/>
                        <a:latin typeface="Arial" panose="020B0604020202020204" pitchFamily="34" charset="0"/>
                      </a:endParaRPr>
                    </a:p>
                  </a:txBody>
                  <a:tcPr marL="8794" marR="8794" marT="8794" marB="0" anchor="b"/>
                </a:tc>
                <a:tc hMerge="1">
                  <a:txBody>
                    <a:bodyPr/>
                    <a:lstStyle/>
                    <a:p>
                      <a:pPr algn="l" fontAlgn="b"/>
                      <a:endParaRPr lang="en-CA" sz="1000" b="0" i="0" u="none" strike="noStrike">
                        <a:solidFill>
                          <a:srgbClr val="000000"/>
                        </a:solidFill>
                        <a:effectLst/>
                        <a:latin typeface="Arial" panose="020B0604020202020204" pitchFamily="34" charset="0"/>
                      </a:endParaRPr>
                    </a:p>
                  </a:txBody>
                  <a:tcPr marL="8794" marR="8794" marT="8794" marB="0" anchor="b"/>
                </a:tc>
                <a:tc hMerge="1">
                  <a:txBody>
                    <a:bodyPr/>
                    <a:lstStyle/>
                    <a:p>
                      <a:pPr algn="l" fontAlgn="b"/>
                      <a:endParaRPr lang="en-CA" sz="1000" b="0" i="0" u="none" strike="noStrike">
                        <a:solidFill>
                          <a:srgbClr val="000000"/>
                        </a:solidFill>
                        <a:effectLst/>
                        <a:latin typeface="Arial" panose="020B0604020202020204" pitchFamily="34" charset="0"/>
                      </a:endParaRPr>
                    </a:p>
                  </a:txBody>
                  <a:tcPr marL="8794" marR="8794" marT="8794" marB="0" anchor="b"/>
                </a:tc>
                <a:tc hMerge="1">
                  <a:txBody>
                    <a:bodyPr/>
                    <a:lstStyle/>
                    <a:p>
                      <a:pPr algn="l" fontAlgn="b"/>
                      <a:endParaRPr lang="en-CA" sz="1000" b="0" i="0" u="none" strike="noStrike">
                        <a:solidFill>
                          <a:srgbClr val="000000"/>
                        </a:solidFill>
                        <a:effectLst/>
                        <a:latin typeface="Arial" panose="020B0604020202020204" pitchFamily="34" charset="0"/>
                      </a:endParaRPr>
                    </a:p>
                  </a:txBody>
                  <a:tcPr marL="8794" marR="8794" marT="8794" marB="0" anchor="b"/>
                </a:tc>
              </a:tr>
              <a:tr h="763211">
                <a:tc rowSpan="2">
                  <a:txBody>
                    <a:bodyPr/>
                    <a:lstStyle/>
                    <a:p>
                      <a:pPr algn="ctr" fontAlgn="b"/>
                      <a:r>
                        <a:rPr lang="en-US" sz="1600" u="none" strike="noStrike" dirty="0" smtClean="0">
                          <a:effectLst/>
                        </a:rPr>
                        <a:t>Number of Requests </a:t>
                      </a:r>
                      <a:r>
                        <a:rPr lang="en-US" sz="1600" u="none" strike="noStrike" dirty="0">
                          <a:effectLst/>
                        </a:rPr>
                        <a:t>Where an Extension Was Taken</a:t>
                      </a:r>
                      <a:endParaRPr lang="en-US" sz="1600" b="1" i="0" u="none" strike="noStrike" dirty="0">
                        <a:solidFill>
                          <a:srgbClr val="000000"/>
                        </a:solidFill>
                        <a:effectLst/>
                        <a:latin typeface="Arial" panose="020B0604020202020204" pitchFamily="34" charset="0"/>
                      </a:endParaRPr>
                    </a:p>
                  </a:txBody>
                  <a:tcPr marL="8794" marR="8794" marT="8794" marB="0" anchor="b"/>
                </a:tc>
                <a:tc gridSpan="4">
                  <a:txBody>
                    <a:bodyPr/>
                    <a:lstStyle/>
                    <a:p>
                      <a:pPr algn="ctr" fontAlgn="b"/>
                      <a:r>
                        <a:rPr lang="en-US" sz="1600" b="1" u="none" strike="noStrike" dirty="0" smtClean="0">
                          <a:effectLst/>
                        </a:rPr>
                        <a:t>15a</a:t>
                      </a:r>
                      <a:r>
                        <a:rPr lang="en-US" sz="1600" b="1" u="none" strike="noStrike" dirty="0">
                          <a:effectLst/>
                        </a:rPr>
                        <a:t>)(</a:t>
                      </a:r>
                      <a:r>
                        <a:rPr lang="en-US" sz="1600" b="1" u="none" strike="noStrike" dirty="0" err="1">
                          <a:effectLst/>
                        </a:rPr>
                        <a:t>i</a:t>
                      </a:r>
                      <a:r>
                        <a:rPr lang="en-US" sz="1600" b="1" u="none" strike="noStrike" dirty="0">
                          <a:effectLst/>
                        </a:rPr>
                        <a:t>) Unreasonable Interference </a:t>
                      </a:r>
                      <a:r>
                        <a:rPr lang="en-US" sz="1600" b="1" u="none" strike="noStrike" dirty="0" smtClean="0">
                          <a:effectLst/>
                        </a:rPr>
                        <a:t/>
                      </a:r>
                      <a:br>
                        <a:rPr lang="en-US" sz="1600" b="1" u="none" strike="noStrike" dirty="0" smtClean="0">
                          <a:effectLst/>
                        </a:rPr>
                      </a:br>
                      <a:r>
                        <a:rPr lang="en-US" sz="1600" b="1" u="none" strike="noStrike" dirty="0" smtClean="0">
                          <a:effectLst/>
                        </a:rPr>
                        <a:t>with </a:t>
                      </a:r>
                      <a:r>
                        <a:rPr lang="en-US" sz="1600" b="1" u="none" strike="noStrike" dirty="0">
                          <a:effectLst/>
                        </a:rPr>
                        <a:t>Operations</a:t>
                      </a:r>
                      <a:endParaRPr lang="en-US" sz="1600" b="1" i="0" u="none" strike="noStrike" dirty="0">
                        <a:solidFill>
                          <a:srgbClr val="000000"/>
                        </a:solidFill>
                        <a:effectLst/>
                        <a:latin typeface="Arial" panose="020B0604020202020204" pitchFamily="34" charset="0"/>
                      </a:endParaRPr>
                    </a:p>
                  </a:txBody>
                  <a:tcPr marL="8794" marR="8794" marT="8794" marB="0" anchor="b"/>
                </a:tc>
                <a:tc hMerge="1">
                  <a:txBody>
                    <a:bodyPr/>
                    <a:lstStyle/>
                    <a:p>
                      <a:endParaRPr lang="en-CA"/>
                    </a:p>
                  </a:txBody>
                  <a:tcPr/>
                </a:tc>
                <a:tc hMerge="1">
                  <a:txBody>
                    <a:bodyPr/>
                    <a:lstStyle/>
                    <a:p>
                      <a:endParaRPr lang="en-CA"/>
                    </a:p>
                  </a:txBody>
                  <a:tcPr/>
                </a:tc>
                <a:tc hMerge="1">
                  <a:txBody>
                    <a:bodyPr/>
                    <a:lstStyle/>
                    <a:p>
                      <a:endParaRPr lang="en-CA"/>
                    </a:p>
                  </a:txBody>
                  <a:tcPr/>
                </a:tc>
                <a:tc gridSpan="3">
                  <a:txBody>
                    <a:bodyPr/>
                    <a:lstStyle/>
                    <a:p>
                      <a:pPr algn="ctr" fontAlgn="b"/>
                      <a:r>
                        <a:rPr lang="en-CA" sz="1600" b="1" u="none" strike="noStrike" dirty="0" smtClean="0">
                          <a:effectLst/>
                        </a:rPr>
                        <a:t>15a</a:t>
                      </a:r>
                      <a:r>
                        <a:rPr lang="en-CA" sz="1600" b="1" u="none" strike="noStrike" dirty="0">
                          <a:effectLst/>
                        </a:rPr>
                        <a:t>)(ii)</a:t>
                      </a:r>
                      <a:br>
                        <a:rPr lang="en-CA" sz="1600" b="1" u="none" strike="noStrike" dirty="0">
                          <a:effectLst/>
                        </a:rPr>
                      </a:br>
                      <a:r>
                        <a:rPr lang="en-CA" sz="1600" b="1" u="none" strike="noStrike" dirty="0" smtClean="0">
                          <a:effectLst/>
                        </a:rPr>
                        <a:t>Consultations</a:t>
                      </a:r>
                      <a:endParaRPr lang="en-CA" sz="1600" b="1" i="0" u="none" strike="noStrike" dirty="0">
                        <a:solidFill>
                          <a:srgbClr val="000000"/>
                        </a:solidFill>
                        <a:effectLst/>
                        <a:latin typeface="Arial" panose="020B0604020202020204" pitchFamily="34" charset="0"/>
                      </a:endParaRPr>
                    </a:p>
                  </a:txBody>
                  <a:tcPr marL="8794" marR="8794" marT="8794" marB="0" anchor="b"/>
                </a:tc>
                <a:tc hMerge="1">
                  <a:txBody>
                    <a:bodyPr/>
                    <a:lstStyle/>
                    <a:p>
                      <a:endParaRPr lang="en-CA"/>
                    </a:p>
                  </a:txBody>
                  <a:tcPr/>
                </a:tc>
                <a:tc hMerge="1">
                  <a:txBody>
                    <a:bodyPr/>
                    <a:lstStyle/>
                    <a:p>
                      <a:endParaRPr lang="en-CA"/>
                    </a:p>
                  </a:txBody>
                  <a:tcPr/>
                </a:tc>
                <a:tc rowSpan="2">
                  <a:txBody>
                    <a:bodyPr/>
                    <a:lstStyle/>
                    <a:p>
                      <a:pPr algn="ctr" fontAlgn="t"/>
                      <a:r>
                        <a:rPr lang="en-CA" sz="1600" b="1" u="none" strike="noStrike" dirty="0" smtClean="0">
                          <a:effectLst/>
                        </a:rPr>
                        <a:t>15b</a:t>
                      </a:r>
                      <a:r>
                        <a:rPr lang="en-CA" sz="1600" b="1" u="none" strike="noStrike" dirty="0">
                          <a:effectLst/>
                        </a:rPr>
                        <a:t>)</a:t>
                      </a:r>
                      <a:br>
                        <a:rPr lang="en-CA" sz="1600" b="1" u="none" strike="noStrike" dirty="0">
                          <a:effectLst/>
                        </a:rPr>
                      </a:br>
                      <a:r>
                        <a:rPr lang="en-CA" sz="1600" b="1" u="none" strike="noStrike" dirty="0">
                          <a:effectLst/>
                        </a:rPr>
                        <a:t>Translation or conversion</a:t>
                      </a:r>
                      <a:endParaRPr lang="en-CA" sz="1600" b="1" i="0" u="none" strike="noStrike" dirty="0">
                        <a:solidFill>
                          <a:srgbClr val="000000"/>
                        </a:solidFill>
                        <a:effectLst/>
                        <a:latin typeface="Arial" panose="020B0604020202020204" pitchFamily="34" charset="0"/>
                      </a:endParaRPr>
                    </a:p>
                  </a:txBody>
                  <a:tcPr marL="8794" marR="8794" marT="8794" marB="0"/>
                </a:tc>
              </a:tr>
              <a:tr h="1517356">
                <a:tc vMerge="1">
                  <a:txBody>
                    <a:bodyPr/>
                    <a:lstStyle/>
                    <a:p>
                      <a:endParaRPr lang="en-CA"/>
                    </a:p>
                  </a:txBody>
                  <a:tcPr/>
                </a:tc>
                <a:tc>
                  <a:txBody>
                    <a:bodyPr/>
                    <a:lstStyle/>
                    <a:p>
                      <a:pPr algn="ctr" fontAlgn="b"/>
                      <a:r>
                        <a:rPr lang="en-US" sz="1600" u="none" strike="noStrike" dirty="0" smtClean="0">
                          <a:effectLst/>
                        </a:rPr>
                        <a:t>Further </a:t>
                      </a:r>
                      <a:r>
                        <a:rPr lang="en-US" sz="1600" u="none" strike="noStrike" dirty="0" smtClean="0">
                          <a:effectLst/>
                        </a:rPr>
                        <a:t>review required</a:t>
                      </a:r>
                      <a:endParaRPr lang="en-US" sz="1600" b="1" i="0" u="none" strike="noStrike" dirty="0">
                        <a:solidFill>
                          <a:srgbClr val="000000"/>
                        </a:solidFill>
                        <a:effectLst/>
                        <a:latin typeface="Arial" panose="020B0604020202020204" pitchFamily="34" charset="0"/>
                      </a:endParaRPr>
                    </a:p>
                  </a:txBody>
                  <a:tcPr marL="8794" marR="8794" marT="8794" marB="0" anchor="b">
                    <a:noFill/>
                  </a:tcPr>
                </a:tc>
                <a:tc>
                  <a:txBody>
                    <a:bodyPr/>
                    <a:lstStyle/>
                    <a:p>
                      <a:pPr algn="ctr" fontAlgn="b"/>
                      <a:r>
                        <a:rPr lang="en-CA" sz="1600" u="none" strike="noStrike" dirty="0">
                          <a:effectLst/>
                        </a:rPr>
                        <a:t>Large volume of pages</a:t>
                      </a:r>
                      <a:endParaRPr lang="en-CA" sz="1600" b="1" i="0" u="none" strike="noStrike" dirty="0">
                        <a:solidFill>
                          <a:srgbClr val="000000"/>
                        </a:solidFill>
                        <a:effectLst/>
                        <a:latin typeface="Arial" panose="020B0604020202020204" pitchFamily="34" charset="0"/>
                      </a:endParaRPr>
                    </a:p>
                  </a:txBody>
                  <a:tcPr marL="8794" marR="8794" marT="8794" marB="0" anchor="b"/>
                </a:tc>
                <a:tc>
                  <a:txBody>
                    <a:bodyPr/>
                    <a:lstStyle/>
                    <a:p>
                      <a:pPr algn="ctr" fontAlgn="b"/>
                      <a:r>
                        <a:rPr lang="en-CA" sz="1600" u="none" strike="noStrike" dirty="0">
                          <a:effectLst/>
                        </a:rPr>
                        <a:t>Large volume of requests</a:t>
                      </a:r>
                      <a:endParaRPr lang="en-CA" sz="1600" b="1" i="0" u="none" strike="noStrike" dirty="0">
                        <a:solidFill>
                          <a:srgbClr val="000000"/>
                        </a:solidFill>
                        <a:effectLst/>
                        <a:latin typeface="Arial" panose="020B0604020202020204" pitchFamily="34" charset="0"/>
                      </a:endParaRPr>
                    </a:p>
                  </a:txBody>
                  <a:tcPr marL="8794" marR="8794" marT="8794" marB="0" anchor="b">
                    <a:noFill/>
                  </a:tcPr>
                </a:tc>
                <a:tc>
                  <a:txBody>
                    <a:bodyPr/>
                    <a:lstStyle/>
                    <a:p>
                      <a:pPr algn="ctr" fontAlgn="b"/>
                      <a:r>
                        <a:rPr lang="en-US" sz="1600" u="none" strike="noStrike" dirty="0">
                          <a:effectLst/>
                        </a:rPr>
                        <a:t>Documents are difficult to obtain</a:t>
                      </a:r>
                      <a:endParaRPr lang="en-US" sz="1600" b="1" i="0" u="none" strike="noStrike" dirty="0">
                        <a:solidFill>
                          <a:srgbClr val="000000"/>
                        </a:solidFill>
                        <a:effectLst/>
                        <a:latin typeface="Arial" panose="020B0604020202020204" pitchFamily="34" charset="0"/>
                      </a:endParaRPr>
                    </a:p>
                  </a:txBody>
                  <a:tcPr marL="8794" marR="8794" marT="8794" marB="0" anchor="b"/>
                </a:tc>
                <a:tc>
                  <a:txBody>
                    <a:bodyPr/>
                    <a:lstStyle/>
                    <a:p>
                      <a:pPr algn="ctr" fontAlgn="b"/>
                      <a:r>
                        <a:rPr lang="en-CA" sz="1600" u="none" strike="noStrike" dirty="0">
                          <a:effectLst/>
                        </a:rPr>
                        <a:t>Cabinet Confidence (Section 70)</a:t>
                      </a:r>
                      <a:endParaRPr lang="en-CA" sz="1600" b="1" i="0" u="none" strike="noStrike" dirty="0">
                        <a:solidFill>
                          <a:srgbClr val="000000"/>
                        </a:solidFill>
                        <a:effectLst/>
                        <a:latin typeface="Arial" panose="020B0604020202020204" pitchFamily="34" charset="0"/>
                      </a:endParaRPr>
                    </a:p>
                  </a:txBody>
                  <a:tcPr marL="8794" marR="8794" marT="8794" marB="0" anchor="b">
                    <a:noFill/>
                  </a:tcPr>
                </a:tc>
                <a:tc>
                  <a:txBody>
                    <a:bodyPr/>
                    <a:lstStyle/>
                    <a:p>
                      <a:pPr algn="ctr" fontAlgn="b"/>
                      <a:r>
                        <a:rPr lang="en-CA" sz="1600" u="none" strike="noStrike" dirty="0">
                          <a:effectLst/>
                        </a:rPr>
                        <a:t>External</a:t>
                      </a:r>
                      <a:endParaRPr lang="en-CA" sz="1600" b="1" i="0" u="none" strike="noStrike" dirty="0">
                        <a:solidFill>
                          <a:srgbClr val="000000"/>
                        </a:solidFill>
                        <a:effectLst/>
                        <a:latin typeface="Arial" panose="020B0604020202020204" pitchFamily="34" charset="0"/>
                      </a:endParaRPr>
                    </a:p>
                  </a:txBody>
                  <a:tcPr marL="8794" marR="8794" marT="8794" marB="0" anchor="b"/>
                </a:tc>
                <a:tc>
                  <a:txBody>
                    <a:bodyPr/>
                    <a:lstStyle/>
                    <a:p>
                      <a:pPr algn="ctr" fontAlgn="b"/>
                      <a:r>
                        <a:rPr lang="en-CA" sz="1600" u="none" strike="noStrike" dirty="0">
                          <a:effectLst/>
                        </a:rPr>
                        <a:t>Internal</a:t>
                      </a:r>
                      <a:endParaRPr lang="en-CA" sz="1600" b="1" i="0" u="none" strike="noStrike" dirty="0">
                        <a:solidFill>
                          <a:srgbClr val="000000"/>
                        </a:solidFill>
                        <a:effectLst/>
                        <a:latin typeface="Arial" panose="020B0604020202020204" pitchFamily="34" charset="0"/>
                      </a:endParaRPr>
                    </a:p>
                  </a:txBody>
                  <a:tcPr marL="8794" marR="8794" marT="8794" marB="0" anchor="b">
                    <a:noFill/>
                  </a:tcPr>
                </a:tc>
                <a:tc vMerge="1">
                  <a:txBody>
                    <a:bodyPr/>
                    <a:lstStyle/>
                    <a:p>
                      <a:endParaRPr lang="en-CA"/>
                    </a:p>
                  </a:txBody>
                  <a:tcPr/>
                </a:tc>
              </a:tr>
              <a:tr h="574933">
                <a:tc>
                  <a:txBody>
                    <a:bodyPr/>
                    <a:lstStyle/>
                    <a:p>
                      <a:pPr algn="l" fontAlgn="ctr"/>
                      <a:r>
                        <a:rPr lang="en-CA" sz="1600" u="none" strike="noStrike" dirty="0" smtClean="0">
                          <a:effectLst/>
                        </a:rPr>
                        <a:t>Total</a:t>
                      </a:r>
                      <a:endParaRPr lang="en-CA" sz="1600" b="0" i="0" u="none" strike="noStrike" dirty="0">
                        <a:solidFill>
                          <a:srgbClr val="000000"/>
                        </a:solidFill>
                        <a:effectLst/>
                        <a:latin typeface="Arial" panose="020B0604020202020204" pitchFamily="34" charset="0"/>
                      </a:endParaRPr>
                    </a:p>
                  </a:txBody>
                  <a:tcPr marL="79146" marR="8794" marT="8794" marB="0" anchor="ctr"/>
                </a:tc>
                <a:tc>
                  <a:txBody>
                    <a:bodyPr/>
                    <a:lstStyle/>
                    <a:p>
                      <a:pPr algn="r" fontAlgn="ctr"/>
                      <a:r>
                        <a:rPr lang="en-CA" sz="1600" u="none" strike="noStrike" dirty="0">
                          <a:effectLst/>
                        </a:rPr>
                        <a:t>0</a:t>
                      </a:r>
                      <a:endParaRPr lang="en-CA" sz="1600" b="0" i="0" u="none" strike="noStrike" dirty="0">
                        <a:solidFill>
                          <a:srgbClr val="000000"/>
                        </a:solidFill>
                        <a:effectLst/>
                        <a:latin typeface="Arial" panose="020B0604020202020204" pitchFamily="34" charset="0"/>
                      </a:endParaRPr>
                    </a:p>
                  </a:txBody>
                  <a:tcPr marL="8794" marR="8794" marT="8794" marB="0" anchor="ctr">
                    <a:noFill/>
                  </a:tcPr>
                </a:tc>
                <a:tc>
                  <a:txBody>
                    <a:bodyPr/>
                    <a:lstStyle/>
                    <a:p>
                      <a:pPr algn="r" fontAlgn="ctr"/>
                      <a:r>
                        <a:rPr lang="en-CA" sz="1600" u="none" strike="noStrike" dirty="0">
                          <a:effectLst/>
                        </a:rPr>
                        <a:t>0</a:t>
                      </a:r>
                      <a:endParaRPr lang="en-CA" sz="1600" b="0" i="0" u="none" strike="noStrike" dirty="0">
                        <a:solidFill>
                          <a:srgbClr val="000000"/>
                        </a:solidFill>
                        <a:effectLst/>
                        <a:latin typeface="Arial" panose="020B0604020202020204" pitchFamily="34" charset="0"/>
                      </a:endParaRPr>
                    </a:p>
                  </a:txBody>
                  <a:tcPr marL="8794" marR="8794" marT="8794" marB="0" anchor="ctr"/>
                </a:tc>
                <a:tc>
                  <a:txBody>
                    <a:bodyPr/>
                    <a:lstStyle/>
                    <a:p>
                      <a:pPr algn="r" fontAlgn="ctr"/>
                      <a:r>
                        <a:rPr lang="en-CA" sz="1600" u="none" strike="noStrike" dirty="0">
                          <a:effectLst/>
                        </a:rPr>
                        <a:t>0</a:t>
                      </a:r>
                      <a:endParaRPr lang="en-CA" sz="1600" b="0" i="0" u="none" strike="noStrike" dirty="0">
                        <a:solidFill>
                          <a:srgbClr val="000000"/>
                        </a:solidFill>
                        <a:effectLst/>
                        <a:latin typeface="Arial" panose="020B0604020202020204" pitchFamily="34" charset="0"/>
                      </a:endParaRPr>
                    </a:p>
                  </a:txBody>
                  <a:tcPr marL="8794" marR="8794" marT="8794" marB="0" anchor="ctr">
                    <a:noFill/>
                  </a:tcPr>
                </a:tc>
                <a:tc>
                  <a:txBody>
                    <a:bodyPr/>
                    <a:lstStyle/>
                    <a:p>
                      <a:pPr algn="r" fontAlgn="ctr"/>
                      <a:r>
                        <a:rPr lang="en-CA" sz="1600" u="none" strike="noStrike" dirty="0">
                          <a:effectLst/>
                        </a:rPr>
                        <a:t>0</a:t>
                      </a:r>
                      <a:endParaRPr lang="en-CA" sz="1600" b="0" i="0" u="none" strike="noStrike" dirty="0">
                        <a:solidFill>
                          <a:srgbClr val="000000"/>
                        </a:solidFill>
                        <a:effectLst/>
                        <a:latin typeface="Arial" panose="020B0604020202020204" pitchFamily="34" charset="0"/>
                      </a:endParaRPr>
                    </a:p>
                  </a:txBody>
                  <a:tcPr marL="8794" marR="8794" marT="8794" marB="0" anchor="ctr"/>
                </a:tc>
                <a:tc>
                  <a:txBody>
                    <a:bodyPr/>
                    <a:lstStyle/>
                    <a:p>
                      <a:pPr algn="r" fontAlgn="ctr"/>
                      <a:r>
                        <a:rPr lang="en-CA" sz="1600" u="none" strike="noStrike" dirty="0">
                          <a:effectLst/>
                        </a:rPr>
                        <a:t>0</a:t>
                      </a:r>
                      <a:endParaRPr lang="en-CA" sz="1600" b="0" i="0" u="none" strike="noStrike" dirty="0">
                        <a:solidFill>
                          <a:srgbClr val="000000"/>
                        </a:solidFill>
                        <a:effectLst/>
                        <a:latin typeface="Arial" panose="020B0604020202020204" pitchFamily="34" charset="0"/>
                      </a:endParaRPr>
                    </a:p>
                  </a:txBody>
                  <a:tcPr marL="8794" marR="8794" marT="8794" marB="0" anchor="ctr">
                    <a:noFill/>
                  </a:tcPr>
                </a:tc>
                <a:tc>
                  <a:txBody>
                    <a:bodyPr/>
                    <a:lstStyle/>
                    <a:p>
                      <a:pPr algn="r" fontAlgn="ctr"/>
                      <a:r>
                        <a:rPr lang="en-CA" sz="1600" u="none" strike="noStrike" dirty="0">
                          <a:effectLst/>
                        </a:rPr>
                        <a:t>0</a:t>
                      </a:r>
                      <a:endParaRPr lang="en-CA" sz="1600" b="0" i="0" u="none" strike="noStrike" dirty="0">
                        <a:solidFill>
                          <a:srgbClr val="000000"/>
                        </a:solidFill>
                        <a:effectLst/>
                        <a:latin typeface="Arial" panose="020B0604020202020204" pitchFamily="34" charset="0"/>
                      </a:endParaRPr>
                    </a:p>
                  </a:txBody>
                  <a:tcPr marL="8794" marR="8794" marT="8794" marB="0" anchor="ctr"/>
                </a:tc>
                <a:tc>
                  <a:txBody>
                    <a:bodyPr/>
                    <a:lstStyle/>
                    <a:p>
                      <a:pPr algn="r" fontAlgn="ctr"/>
                      <a:r>
                        <a:rPr lang="en-CA" sz="1600" u="none" strike="noStrike" dirty="0">
                          <a:effectLst/>
                        </a:rPr>
                        <a:t>0</a:t>
                      </a:r>
                      <a:endParaRPr lang="en-CA" sz="1600" b="0" i="0" u="none" strike="noStrike" dirty="0">
                        <a:solidFill>
                          <a:srgbClr val="000000"/>
                        </a:solidFill>
                        <a:effectLst/>
                        <a:latin typeface="Arial" panose="020B0604020202020204" pitchFamily="34" charset="0"/>
                      </a:endParaRPr>
                    </a:p>
                  </a:txBody>
                  <a:tcPr marL="8794" marR="8794" marT="8794" marB="0" anchor="ctr">
                    <a:noFill/>
                  </a:tcPr>
                </a:tc>
                <a:tc>
                  <a:txBody>
                    <a:bodyPr/>
                    <a:lstStyle/>
                    <a:p>
                      <a:pPr algn="r" fontAlgn="ctr"/>
                      <a:r>
                        <a:rPr lang="en-CA" sz="1600" u="none" strike="noStrike" dirty="0">
                          <a:effectLst/>
                        </a:rPr>
                        <a:t>0</a:t>
                      </a:r>
                      <a:endParaRPr lang="en-CA" sz="1600" b="0" i="0" u="none" strike="noStrike" dirty="0">
                        <a:solidFill>
                          <a:srgbClr val="000000"/>
                        </a:solidFill>
                        <a:effectLst/>
                        <a:latin typeface="Arial" panose="020B0604020202020204" pitchFamily="34" charset="0"/>
                      </a:endParaRPr>
                    </a:p>
                  </a:txBody>
                  <a:tcPr marL="8794" marR="8794" marT="8794" marB="0" anchor="ctr"/>
                </a:tc>
              </a:tr>
            </a:tbl>
          </a:graphicData>
        </a:graphic>
      </p:graphicFrame>
    </p:spTree>
    <p:extLst>
      <p:ext uri="{BB962C8B-B14F-4D97-AF65-F5344CB8AC3E}">
        <p14:creationId xmlns:p14="http://schemas.microsoft.com/office/powerpoint/2010/main" val="31093946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6</a:t>
            </a:fld>
            <a:endParaRPr lang="en-CA"/>
          </a:p>
        </p:txBody>
      </p:sp>
      <p:sp>
        <p:nvSpPr>
          <p:cNvPr id="3" name="Text Placeholder 2"/>
          <p:cNvSpPr>
            <a:spLocks noGrp="1"/>
          </p:cNvSpPr>
          <p:nvPr>
            <p:ph type="body" sz="quarter" idx="11"/>
          </p:nvPr>
        </p:nvSpPr>
        <p:spPr>
          <a:xfrm>
            <a:off x="755576" y="282248"/>
            <a:ext cx="5432982" cy="878670"/>
          </a:xfrm>
        </p:spPr>
        <p:txBody>
          <a:bodyPr/>
          <a:lstStyle/>
          <a:p>
            <a:r>
              <a:rPr lang="en-CA" dirty="0" smtClean="0"/>
              <a:t>Model written explanations</a:t>
            </a:r>
            <a:endParaRPr lang="en-CA" dirty="0"/>
          </a:p>
        </p:txBody>
      </p:sp>
      <p:sp>
        <p:nvSpPr>
          <p:cNvPr id="4" name="Content Placeholder 3"/>
          <p:cNvSpPr>
            <a:spLocks noGrp="1"/>
          </p:cNvSpPr>
          <p:nvPr>
            <p:ph idx="10"/>
          </p:nvPr>
        </p:nvSpPr>
        <p:spPr>
          <a:xfrm>
            <a:off x="755576" y="1232756"/>
            <a:ext cx="6810126" cy="2407397"/>
          </a:xfrm>
        </p:spPr>
        <p:txBody>
          <a:bodyPr/>
          <a:lstStyle/>
          <a:p>
            <a:pPr marL="342900" indent="-342900">
              <a:buFont typeface="Arial" panose="020B0604020202020204" pitchFamily="34" charset="0"/>
              <a:buChar char="•"/>
            </a:pPr>
            <a:r>
              <a:rPr lang="en-CA" dirty="0" smtClean="0"/>
              <a:t>Provided as a resource </a:t>
            </a:r>
          </a:p>
          <a:p>
            <a:pPr marL="342900" indent="-342900">
              <a:buFont typeface="Arial" panose="020B0604020202020204" pitchFamily="34" charset="0"/>
              <a:buChar char="•"/>
            </a:pPr>
            <a:r>
              <a:rPr lang="en-CA" dirty="0" smtClean="0"/>
              <a:t>May be adapted as required</a:t>
            </a:r>
          </a:p>
          <a:p>
            <a:pPr marL="342900" indent="-342900">
              <a:buFont typeface="Arial" panose="020B0604020202020204" pitchFamily="34" charset="0"/>
              <a:buChar char="•"/>
            </a:pPr>
            <a:r>
              <a:rPr lang="en-CA" dirty="0" smtClean="0"/>
              <a:t>Intended to provide requesters with a plain-language explanation for the delay</a:t>
            </a:r>
          </a:p>
          <a:p>
            <a:pPr marL="342900" indent="-342900">
              <a:buFont typeface="Arial" panose="020B0604020202020204" pitchFamily="34" charset="0"/>
              <a:buChar char="•"/>
            </a:pPr>
            <a:r>
              <a:rPr lang="en-CA" dirty="0" smtClean="0"/>
              <a:t>Does not change legislative requirements</a:t>
            </a:r>
          </a:p>
          <a:p>
            <a:endParaRPr lang="en-CA" dirty="0"/>
          </a:p>
          <a:p>
            <a:r>
              <a:rPr lang="en-CA" dirty="0" smtClean="0"/>
              <a:t>Example:</a:t>
            </a:r>
          </a:p>
          <a:p>
            <a:endParaRPr lang="en-CA" dirty="0" smtClean="0"/>
          </a:p>
        </p:txBody>
      </p:sp>
      <p:sp>
        <p:nvSpPr>
          <p:cNvPr id="6" name="Freeform 5"/>
          <p:cNvSpPr>
            <a:spLocks noEditPoints="1"/>
          </p:cNvSpPr>
          <p:nvPr/>
        </p:nvSpPr>
        <p:spPr bwMode="auto">
          <a:xfrm>
            <a:off x="2045112" y="4161068"/>
            <a:ext cx="366648" cy="310878"/>
          </a:xfrm>
          <a:custGeom>
            <a:avLst/>
            <a:gdLst>
              <a:gd name="T0" fmla="*/ 470 w 486"/>
              <a:gd name="T1" fmla="*/ 204 h 412"/>
              <a:gd name="T2" fmla="*/ 430 w 486"/>
              <a:gd name="T3" fmla="*/ 187 h 412"/>
              <a:gd name="T4" fmla="*/ 365 w 486"/>
              <a:gd name="T5" fmla="*/ 187 h 412"/>
              <a:gd name="T6" fmla="*/ 345 w 486"/>
              <a:gd name="T7" fmla="*/ 179 h 412"/>
              <a:gd name="T8" fmla="*/ 337 w 486"/>
              <a:gd name="T9" fmla="*/ 159 h 412"/>
              <a:gd name="T10" fmla="*/ 337 w 486"/>
              <a:gd name="T11" fmla="*/ 150 h 412"/>
              <a:gd name="T12" fmla="*/ 359 w 486"/>
              <a:gd name="T13" fmla="*/ 97 h 412"/>
              <a:gd name="T14" fmla="*/ 411 w 486"/>
              <a:gd name="T15" fmla="*/ 75 h 412"/>
              <a:gd name="T16" fmla="*/ 430 w 486"/>
              <a:gd name="T17" fmla="*/ 75 h 412"/>
              <a:gd name="T18" fmla="*/ 443 w 486"/>
              <a:gd name="T19" fmla="*/ 69 h 412"/>
              <a:gd name="T20" fmla="*/ 449 w 486"/>
              <a:gd name="T21" fmla="*/ 56 h 412"/>
              <a:gd name="T22" fmla="*/ 449 w 486"/>
              <a:gd name="T23" fmla="*/ 19 h 412"/>
              <a:gd name="T24" fmla="*/ 443 w 486"/>
              <a:gd name="T25" fmla="*/ 5 h 412"/>
              <a:gd name="T26" fmla="*/ 430 w 486"/>
              <a:gd name="T27" fmla="*/ 0 h 412"/>
              <a:gd name="T28" fmla="*/ 411 w 486"/>
              <a:gd name="T29" fmla="*/ 0 h 412"/>
              <a:gd name="T30" fmla="*/ 353 w 486"/>
              <a:gd name="T31" fmla="*/ 12 h 412"/>
              <a:gd name="T32" fmla="*/ 306 w 486"/>
              <a:gd name="T33" fmla="*/ 44 h 412"/>
              <a:gd name="T34" fmla="*/ 274 w 486"/>
              <a:gd name="T35" fmla="*/ 92 h 412"/>
              <a:gd name="T36" fmla="*/ 262 w 486"/>
              <a:gd name="T37" fmla="*/ 150 h 412"/>
              <a:gd name="T38" fmla="*/ 262 w 486"/>
              <a:gd name="T39" fmla="*/ 356 h 412"/>
              <a:gd name="T40" fmla="*/ 278 w 486"/>
              <a:gd name="T41" fmla="*/ 395 h 412"/>
              <a:gd name="T42" fmla="*/ 318 w 486"/>
              <a:gd name="T43" fmla="*/ 412 h 412"/>
              <a:gd name="T44" fmla="*/ 430 w 486"/>
              <a:gd name="T45" fmla="*/ 412 h 412"/>
              <a:gd name="T46" fmla="*/ 470 w 486"/>
              <a:gd name="T47" fmla="*/ 395 h 412"/>
              <a:gd name="T48" fmla="*/ 486 w 486"/>
              <a:gd name="T49" fmla="*/ 356 h 412"/>
              <a:gd name="T50" fmla="*/ 486 w 486"/>
              <a:gd name="T51" fmla="*/ 243 h 412"/>
              <a:gd name="T52" fmla="*/ 470 w 486"/>
              <a:gd name="T53" fmla="*/ 204 h 412"/>
              <a:gd name="T54" fmla="*/ 208 w 486"/>
              <a:gd name="T55" fmla="*/ 204 h 412"/>
              <a:gd name="T56" fmla="*/ 168 w 486"/>
              <a:gd name="T57" fmla="*/ 187 h 412"/>
              <a:gd name="T58" fmla="*/ 103 w 486"/>
              <a:gd name="T59" fmla="*/ 187 h 412"/>
              <a:gd name="T60" fmla="*/ 83 w 486"/>
              <a:gd name="T61" fmla="*/ 179 h 412"/>
              <a:gd name="T62" fmla="*/ 75 w 486"/>
              <a:gd name="T63" fmla="*/ 159 h 412"/>
              <a:gd name="T64" fmla="*/ 75 w 486"/>
              <a:gd name="T65" fmla="*/ 150 h 412"/>
              <a:gd name="T66" fmla="*/ 96 w 486"/>
              <a:gd name="T67" fmla="*/ 97 h 412"/>
              <a:gd name="T68" fmla="*/ 149 w 486"/>
              <a:gd name="T69" fmla="*/ 75 h 412"/>
              <a:gd name="T70" fmla="*/ 168 w 486"/>
              <a:gd name="T71" fmla="*/ 75 h 412"/>
              <a:gd name="T72" fmla="*/ 181 w 486"/>
              <a:gd name="T73" fmla="*/ 69 h 412"/>
              <a:gd name="T74" fmla="*/ 187 w 486"/>
              <a:gd name="T75" fmla="*/ 56 h 412"/>
              <a:gd name="T76" fmla="*/ 187 w 486"/>
              <a:gd name="T77" fmla="*/ 19 h 412"/>
              <a:gd name="T78" fmla="*/ 181 w 486"/>
              <a:gd name="T79" fmla="*/ 5 h 412"/>
              <a:gd name="T80" fmla="*/ 168 w 486"/>
              <a:gd name="T81" fmla="*/ 0 h 412"/>
              <a:gd name="T82" fmla="*/ 149 w 486"/>
              <a:gd name="T83" fmla="*/ 0 h 412"/>
              <a:gd name="T84" fmla="*/ 91 w 486"/>
              <a:gd name="T85" fmla="*/ 12 h 412"/>
              <a:gd name="T86" fmla="*/ 43 w 486"/>
              <a:gd name="T87" fmla="*/ 44 h 412"/>
              <a:gd name="T88" fmla="*/ 11 w 486"/>
              <a:gd name="T89" fmla="*/ 92 h 412"/>
              <a:gd name="T90" fmla="*/ 0 w 486"/>
              <a:gd name="T91" fmla="*/ 150 h 412"/>
              <a:gd name="T92" fmla="*/ 0 w 486"/>
              <a:gd name="T93" fmla="*/ 356 h 412"/>
              <a:gd name="T94" fmla="*/ 16 w 486"/>
              <a:gd name="T95" fmla="*/ 395 h 412"/>
              <a:gd name="T96" fmla="*/ 56 w 486"/>
              <a:gd name="T97" fmla="*/ 412 h 412"/>
              <a:gd name="T98" fmla="*/ 168 w 486"/>
              <a:gd name="T99" fmla="*/ 412 h 412"/>
              <a:gd name="T100" fmla="*/ 208 w 486"/>
              <a:gd name="T101" fmla="*/ 395 h 412"/>
              <a:gd name="T102" fmla="*/ 224 w 486"/>
              <a:gd name="T103" fmla="*/ 356 h 412"/>
              <a:gd name="T104" fmla="*/ 224 w 486"/>
              <a:gd name="T105" fmla="*/ 243 h 412"/>
              <a:gd name="T106" fmla="*/ 208 w 486"/>
              <a:gd name="T107" fmla="*/ 204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86" h="412">
                <a:moveTo>
                  <a:pt x="470" y="204"/>
                </a:moveTo>
                <a:cubicBezTo>
                  <a:pt x="459" y="193"/>
                  <a:pt x="446" y="187"/>
                  <a:pt x="430" y="187"/>
                </a:cubicBezTo>
                <a:cubicBezTo>
                  <a:pt x="365" y="187"/>
                  <a:pt x="365" y="187"/>
                  <a:pt x="365" y="187"/>
                </a:cubicBezTo>
                <a:cubicBezTo>
                  <a:pt x="357" y="187"/>
                  <a:pt x="350" y="184"/>
                  <a:pt x="345" y="179"/>
                </a:cubicBezTo>
                <a:cubicBezTo>
                  <a:pt x="339" y="174"/>
                  <a:pt x="337" y="167"/>
                  <a:pt x="337" y="159"/>
                </a:cubicBezTo>
                <a:cubicBezTo>
                  <a:pt x="337" y="150"/>
                  <a:pt x="337" y="150"/>
                  <a:pt x="337" y="150"/>
                </a:cubicBezTo>
                <a:cubicBezTo>
                  <a:pt x="337" y="129"/>
                  <a:pt x="344" y="111"/>
                  <a:pt x="359" y="97"/>
                </a:cubicBezTo>
                <a:cubicBezTo>
                  <a:pt x="373" y="82"/>
                  <a:pt x="391" y="75"/>
                  <a:pt x="411" y="75"/>
                </a:cubicBezTo>
                <a:cubicBezTo>
                  <a:pt x="430" y="75"/>
                  <a:pt x="430" y="75"/>
                  <a:pt x="430" y="75"/>
                </a:cubicBezTo>
                <a:cubicBezTo>
                  <a:pt x="435" y="75"/>
                  <a:pt x="440" y="73"/>
                  <a:pt x="443" y="69"/>
                </a:cubicBezTo>
                <a:cubicBezTo>
                  <a:pt x="447" y="66"/>
                  <a:pt x="449" y="61"/>
                  <a:pt x="449" y="56"/>
                </a:cubicBezTo>
                <a:cubicBezTo>
                  <a:pt x="449" y="19"/>
                  <a:pt x="449" y="19"/>
                  <a:pt x="449" y="19"/>
                </a:cubicBezTo>
                <a:cubicBezTo>
                  <a:pt x="449" y="14"/>
                  <a:pt x="447" y="9"/>
                  <a:pt x="443" y="5"/>
                </a:cubicBezTo>
                <a:cubicBezTo>
                  <a:pt x="440" y="2"/>
                  <a:pt x="435" y="0"/>
                  <a:pt x="430" y="0"/>
                </a:cubicBezTo>
                <a:cubicBezTo>
                  <a:pt x="411" y="0"/>
                  <a:pt x="411" y="0"/>
                  <a:pt x="411" y="0"/>
                </a:cubicBezTo>
                <a:cubicBezTo>
                  <a:pt x="391" y="0"/>
                  <a:pt x="372" y="4"/>
                  <a:pt x="353" y="12"/>
                </a:cubicBezTo>
                <a:cubicBezTo>
                  <a:pt x="335" y="20"/>
                  <a:pt x="319" y="30"/>
                  <a:pt x="306" y="44"/>
                </a:cubicBezTo>
                <a:cubicBezTo>
                  <a:pt x="292" y="57"/>
                  <a:pt x="281" y="73"/>
                  <a:pt x="274" y="92"/>
                </a:cubicBezTo>
                <a:cubicBezTo>
                  <a:pt x="266" y="110"/>
                  <a:pt x="262" y="129"/>
                  <a:pt x="262" y="150"/>
                </a:cubicBezTo>
                <a:cubicBezTo>
                  <a:pt x="262" y="356"/>
                  <a:pt x="262" y="356"/>
                  <a:pt x="262" y="356"/>
                </a:cubicBezTo>
                <a:cubicBezTo>
                  <a:pt x="262" y="371"/>
                  <a:pt x="267" y="385"/>
                  <a:pt x="278" y="395"/>
                </a:cubicBezTo>
                <a:cubicBezTo>
                  <a:pt x="289" y="406"/>
                  <a:pt x="302" y="412"/>
                  <a:pt x="318" y="412"/>
                </a:cubicBezTo>
                <a:cubicBezTo>
                  <a:pt x="430" y="412"/>
                  <a:pt x="430" y="412"/>
                  <a:pt x="430" y="412"/>
                </a:cubicBezTo>
                <a:cubicBezTo>
                  <a:pt x="446" y="412"/>
                  <a:pt x="459" y="406"/>
                  <a:pt x="470" y="395"/>
                </a:cubicBezTo>
                <a:cubicBezTo>
                  <a:pt x="481" y="385"/>
                  <a:pt x="486" y="371"/>
                  <a:pt x="486" y="356"/>
                </a:cubicBezTo>
                <a:cubicBezTo>
                  <a:pt x="486" y="243"/>
                  <a:pt x="486" y="243"/>
                  <a:pt x="486" y="243"/>
                </a:cubicBezTo>
                <a:cubicBezTo>
                  <a:pt x="486" y="228"/>
                  <a:pt x="481" y="214"/>
                  <a:pt x="470" y="204"/>
                </a:cubicBezTo>
                <a:close/>
                <a:moveTo>
                  <a:pt x="208" y="204"/>
                </a:moveTo>
                <a:cubicBezTo>
                  <a:pt x="197" y="193"/>
                  <a:pt x="184" y="187"/>
                  <a:pt x="168" y="187"/>
                </a:cubicBezTo>
                <a:cubicBezTo>
                  <a:pt x="103" y="187"/>
                  <a:pt x="103" y="187"/>
                  <a:pt x="103" y="187"/>
                </a:cubicBezTo>
                <a:cubicBezTo>
                  <a:pt x="95" y="187"/>
                  <a:pt x="88" y="184"/>
                  <a:pt x="83" y="179"/>
                </a:cubicBezTo>
                <a:cubicBezTo>
                  <a:pt x="77" y="174"/>
                  <a:pt x="75" y="167"/>
                  <a:pt x="75" y="159"/>
                </a:cubicBezTo>
                <a:cubicBezTo>
                  <a:pt x="75" y="150"/>
                  <a:pt x="75" y="150"/>
                  <a:pt x="75" y="150"/>
                </a:cubicBezTo>
                <a:cubicBezTo>
                  <a:pt x="75" y="129"/>
                  <a:pt x="82" y="111"/>
                  <a:pt x="96" y="97"/>
                </a:cubicBezTo>
                <a:cubicBezTo>
                  <a:pt x="111" y="82"/>
                  <a:pt x="129" y="75"/>
                  <a:pt x="149" y="75"/>
                </a:cubicBezTo>
                <a:cubicBezTo>
                  <a:pt x="168" y="75"/>
                  <a:pt x="168" y="75"/>
                  <a:pt x="168" y="75"/>
                </a:cubicBezTo>
                <a:cubicBezTo>
                  <a:pt x="173" y="75"/>
                  <a:pt x="178" y="73"/>
                  <a:pt x="181" y="69"/>
                </a:cubicBezTo>
                <a:cubicBezTo>
                  <a:pt x="185" y="66"/>
                  <a:pt x="187" y="61"/>
                  <a:pt x="187" y="56"/>
                </a:cubicBezTo>
                <a:cubicBezTo>
                  <a:pt x="187" y="19"/>
                  <a:pt x="187" y="19"/>
                  <a:pt x="187" y="19"/>
                </a:cubicBezTo>
                <a:cubicBezTo>
                  <a:pt x="187" y="14"/>
                  <a:pt x="185" y="9"/>
                  <a:pt x="181" y="5"/>
                </a:cubicBezTo>
                <a:cubicBezTo>
                  <a:pt x="178" y="2"/>
                  <a:pt x="173" y="0"/>
                  <a:pt x="168" y="0"/>
                </a:cubicBezTo>
                <a:cubicBezTo>
                  <a:pt x="149" y="0"/>
                  <a:pt x="149" y="0"/>
                  <a:pt x="149" y="0"/>
                </a:cubicBezTo>
                <a:cubicBezTo>
                  <a:pt x="129" y="0"/>
                  <a:pt x="110" y="4"/>
                  <a:pt x="91" y="12"/>
                </a:cubicBezTo>
                <a:cubicBezTo>
                  <a:pt x="73" y="20"/>
                  <a:pt x="57" y="30"/>
                  <a:pt x="43" y="44"/>
                </a:cubicBezTo>
                <a:cubicBezTo>
                  <a:pt x="30" y="57"/>
                  <a:pt x="19" y="73"/>
                  <a:pt x="11" y="92"/>
                </a:cubicBezTo>
                <a:cubicBezTo>
                  <a:pt x="4" y="110"/>
                  <a:pt x="0" y="129"/>
                  <a:pt x="0" y="150"/>
                </a:cubicBezTo>
                <a:cubicBezTo>
                  <a:pt x="0" y="356"/>
                  <a:pt x="0" y="356"/>
                  <a:pt x="0" y="356"/>
                </a:cubicBezTo>
                <a:cubicBezTo>
                  <a:pt x="0" y="371"/>
                  <a:pt x="5" y="385"/>
                  <a:pt x="16" y="395"/>
                </a:cubicBezTo>
                <a:cubicBezTo>
                  <a:pt x="27" y="406"/>
                  <a:pt x="40" y="412"/>
                  <a:pt x="56" y="412"/>
                </a:cubicBezTo>
                <a:cubicBezTo>
                  <a:pt x="168" y="412"/>
                  <a:pt x="168" y="412"/>
                  <a:pt x="168" y="412"/>
                </a:cubicBezTo>
                <a:cubicBezTo>
                  <a:pt x="184" y="412"/>
                  <a:pt x="197" y="406"/>
                  <a:pt x="208" y="395"/>
                </a:cubicBezTo>
                <a:cubicBezTo>
                  <a:pt x="219" y="385"/>
                  <a:pt x="224" y="371"/>
                  <a:pt x="224" y="356"/>
                </a:cubicBezTo>
                <a:cubicBezTo>
                  <a:pt x="224" y="243"/>
                  <a:pt x="224" y="243"/>
                  <a:pt x="224" y="243"/>
                </a:cubicBezTo>
                <a:cubicBezTo>
                  <a:pt x="224" y="228"/>
                  <a:pt x="219" y="214"/>
                  <a:pt x="208" y="204"/>
                </a:cubicBez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solidFill>
                <a:schemeClr val="accent6">
                  <a:lumMod val="75000"/>
                </a:schemeClr>
              </a:solidFill>
            </a:endParaRPr>
          </a:p>
        </p:txBody>
      </p:sp>
      <p:sp>
        <p:nvSpPr>
          <p:cNvPr id="5" name="TextBox 4"/>
          <p:cNvSpPr txBox="1"/>
          <p:nvPr/>
        </p:nvSpPr>
        <p:spPr>
          <a:xfrm>
            <a:off x="2411760" y="4149080"/>
            <a:ext cx="5004556" cy="2308324"/>
          </a:xfrm>
          <a:prstGeom prst="rect">
            <a:avLst/>
          </a:prstGeom>
          <a:noFill/>
        </p:spPr>
        <p:txBody>
          <a:bodyPr wrap="square" rtlCol="0">
            <a:spAutoFit/>
          </a:bodyPr>
          <a:lstStyle/>
          <a:p>
            <a:r>
              <a:rPr lang="en-CA" sz="2400" b="1" dirty="0" smtClean="0">
                <a:solidFill>
                  <a:schemeClr val="accent6">
                    <a:lumMod val="75000"/>
                  </a:schemeClr>
                </a:solidFill>
              </a:rPr>
              <a:t>We will require additional time beyond the initial 30 days specified in the Privacy Act to respond to your request because we need to consult with external organizations such as provincial or territorial governments.</a:t>
            </a:r>
            <a:endParaRPr lang="en-CA" sz="2400" b="1" dirty="0">
              <a:solidFill>
                <a:schemeClr val="accent6">
                  <a:lumMod val="75000"/>
                </a:schemeClr>
              </a:solidFill>
            </a:endParaRPr>
          </a:p>
        </p:txBody>
      </p:sp>
    </p:spTree>
    <p:extLst>
      <p:ext uri="{BB962C8B-B14F-4D97-AF65-F5344CB8AC3E}">
        <p14:creationId xmlns:p14="http://schemas.microsoft.com/office/powerpoint/2010/main" val="16323415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7</a:t>
            </a:fld>
            <a:endParaRPr lang="en-CA"/>
          </a:p>
        </p:txBody>
      </p:sp>
      <p:sp>
        <p:nvSpPr>
          <p:cNvPr id="3" name="Text Placeholder 2"/>
          <p:cNvSpPr>
            <a:spLocks noGrp="1"/>
          </p:cNvSpPr>
          <p:nvPr>
            <p:ph type="body" sz="quarter" idx="11"/>
          </p:nvPr>
        </p:nvSpPr>
        <p:spPr>
          <a:xfrm>
            <a:off x="611560" y="255829"/>
            <a:ext cx="7956884" cy="878670"/>
          </a:xfrm>
        </p:spPr>
        <p:txBody>
          <a:bodyPr/>
          <a:lstStyle/>
          <a:p>
            <a:r>
              <a:rPr lang="en-CA" dirty="0" smtClean="0"/>
              <a:t>Next </a:t>
            </a:r>
            <a:r>
              <a:rPr lang="en-CA" dirty="0"/>
              <a:t>Steps</a:t>
            </a:r>
          </a:p>
          <a:p>
            <a:endParaRPr lang="en-CA" dirty="0"/>
          </a:p>
        </p:txBody>
      </p:sp>
      <p:sp>
        <p:nvSpPr>
          <p:cNvPr id="12" name="Oval 11"/>
          <p:cNvSpPr/>
          <p:nvPr>
            <p:custDataLst>
              <p:tags r:id="rId1"/>
            </p:custDataLst>
          </p:nvPr>
        </p:nvSpPr>
        <p:spPr>
          <a:xfrm>
            <a:off x="2447577" y="1651338"/>
            <a:ext cx="1280160" cy="128016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ndParaRPr>
          </a:p>
        </p:txBody>
      </p:sp>
      <p:sp>
        <p:nvSpPr>
          <p:cNvPr id="13" name="Freeform 12"/>
          <p:cNvSpPr>
            <a:spLocks noEditPoints="1"/>
          </p:cNvSpPr>
          <p:nvPr>
            <p:custDataLst>
              <p:tags r:id="rId2"/>
            </p:custDataLst>
          </p:nvPr>
        </p:nvSpPr>
        <p:spPr bwMode="auto">
          <a:xfrm>
            <a:off x="2695736" y="2053322"/>
            <a:ext cx="755369" cy="545755"/>
          </a:xfrm>
          <a:custGeom>
            <a:avLst/>
            <a:gdLst>
              <a:gd name="T0" fmla="*/ 1067 w 1200"/>
              <a:gd name="T1" fmla="*/ 617 h 867"/>
              <a:gd name="T2" fmla="*/ 228 w 1200"/>
              <a:gd name="T3" fmla="*/ 95 h 867"/>
              <a:gd name="T4" fmla="*/ 1200 w 1200"/>
              <a:gd name="T5" fmla="*/ 867 h 867"/>
              <a:gd name="T6" fmla="*/ 730 w 1200"/>
              <a:gd name="T7" fmla="*/ 826 h 867"/>
              <a:gd name="T8" fmla="*/ 587 w 1200"/>
              <a:gd name="T9" fmla="*/ 645 h 867"/>
              <a:gd name="T10" fmla="*/ 1067 w 1200"/>
              <a:gd name="T11" fmla="*/ 645 h 867"/>
              <a:gd name="T12" fmla="*/ 932 w 1200"/>
              <a:gd name="T13" fmla="*/ 700 h 867"/>
              <a:gd name="T14" fmla="*/ 965 w 1200"/>
              <a:gd name="T15" fmla="*/ 717 h 867"/>
              <a:gd name="T16" fmla="*/ 901 w 1200"/>
              <a:gd name="T17" fmla="*/ 743 h 867"/>
              <a:gd name="T18" fmla="*/ 863 w 1200"/>
              <a:gd name="T19" fmla="*/ 676 h 867"/>
              <a:gd name="T20" fmla="*/ 863 w 1200"/>
              <a:gd name="T21" fmla="*/ 676 h 867"/>
              <a:gd name="T22" fmla="*/ 882 w 1200"/>
              <a:gd name="T23" fmla="*/ 717 h 867"/>
              <a:gd name="T24" fmla="*/ 841 w 1200"/>
              <a:gd name="T25" fmla="*/ 700 h 867"/>
              <a:gd name="T26" fmla="*/ 758 w 1200"/>
              <a:gd name="T27" fmla="*/ 743 h 867"/>
              <a:gd name="T28" fmla="*/ 718 w 1200"/>
              <a:gd name="T29" fmla="*/ 676 h 867"/>
              <a:gd name="T30" fmla="*/ 718 w 1200"/>
              <a:gd name="T31" fmla="*/ 676 h 867"/>
              <a:gd name="T32" fmla="*/ 647 w 1200"/>
              <a:gd name="T33" fmla="*/ 700 h 867"/>
              <a:gd name="T34" fmla="*/ 613 w 1200"/>
              <a:gd name="T35" fmla="*/ 717 h 867"/>
              <a:gd name="T36" fmla="*/ 628 w 1200"/>
              <a:gd name="T37" fmla="*/ 676 h 867"/>
              <a:gd name="T38" fmla="*/ 594 w 1200"/>
              <a:gd name="T39" fmla="*/ 743 h 867"/>
              <a:gd name="T40" fmla="*/ 594 w 1200"/>
              <a:gd name="T41" fmla="*/ 743 h 867"/>
              <a:gd name="T42" fmla="*/ 504 w 1200"/>
              <a:gd name="T43" fmla="*/ 700 h 867"/>
              <a:gd name="T44" fmla="*/ 473 w 1200"/>
              <a:gd name="T45" fmla="*/ 717 h 867"/>
              <a:gd name="T46" fmla="*/ 483 w 1200"/>
              <a:gd name="T47" fmla="*/ 676 h 867"/>
              <a:gd name="T48" fmla="*/ 449 w 1200"/>
              <a:gd name="T49" fmla="*/ 743 h 867"/>
              <a:gd name="T50" fmla="*/ 449 w 1200"/>
              <a:gd name="T51" fmla="*/ 743 h 867"/>
              <a:gd name="T52" fmla="*/ 359 w 1200"/>
              <a:gd name="T53" fmla="*/ 700 h 867"/>
              <a:gd name="T54" fmla="*/ 328 w 1200"/>
              <a:gd name="T55" fmla="*/ 717 h 867"/>
              <a:gd name="T56" fmla="*/ 340 w 1200"/>
              <a:gd name="T57" fmla="*/ 676 h 867"/>
              <a:gd name="T58" fmla="*/ 309 w 1200"/>
              <a:gd name="T59" fmla="*/ 743 h 867"/>
              <a:gd name="T60" fmla="*/ 309 w 1200"/>
              <a:gd name="T61" fmla="*/ 743 h 867"/>
              <a:gd name="T62" fmla="*/ 216 w 1200"/>
              <a:gd name="T63" fmla="*/ 700 h 867"/>
              <a:gd name="T64" fmla="*/ 238 w 1200"/>
              <a:gd name="T65" fmla="*/ 743 h 867"/>
              <a:gd name="T66" fmla="*/ 145 w 1200"/>
              <a:gd name="T67" fmla="*/ 781 h 867"/>
              <a:gd name="T68" fmla="*/ 261 w 1200"/>
              <a:gd name="T69" fmla="*/ 781 h 867"/>
              <a:gd name="T70" fmla="*/ 261 w 1200"/>
              <a:gd name="T71" fmla="*/ 781 h 867"/>
              <a:gd name="T72" fmla="*/ 333 w 1200"/>
              <a:gd name="T73" fmla="*/ 755 h 867"/>
              <a:gd name="T74" fmla="*/ 352 w 1200"/>
              <a:gd name="T75" fmla="*/ 755 h 867"/>
              <a:gd name="T76" fmla="*/ 475 w 1200"/>
              <a:gd name="T77" fmla="*/ 781 h 867"/>
              <a:gd name="T78" fmla="*/ 475 w 1200"/>
              <a:gd name="T79" fmla="*/ 781 h 867"/>
              <a:gd name="T80" fmla="*/ 685 w 1200"/>
              <a:gd name="T81" fmla="*/ 755 h 867"/>
              <a:gd name="T82" fmla="*/ 737 w 1200"/>
              <a:gd name="T83" fmla="*/ 743 h 867"/>
              <a:gd name="T84" fmla="*/ 711 w 1200"/>
              <a:gd name="T85" fmla="*/ 781 h 867"/>
              <a:gd name="T86" fmla="*/ 834 w 1200"/>
              <a:gd name="T87" fmla="*/ 781 h 867"/>
              <a:gd name="T88" fmla="*/ 834 w 1200"/>
              <a:gd name="T89" fmla="*/ 781 h 867"/>
              <a:gd name="T90" fmla="*/ 906 w 1200"/>
              <a:gd name="T91" fmla="*/ 755 h 867"/>
              <a:gd name="T92" fmla="*/ 925 w 1200"/>
              <a:gd name="T93" fmla="*/ 755 h 867"/>
              <a:gd name="T94" fmla="*/ 989 w 1200"/>
              <a:gd name="T95" fmla="*/ 781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00" h="867">
                <a:moveTo>
                  <a:pt x="1067" y="0"/>
                </a:moveTo>
                <a:lnTo>
                  <a:pt x="135" y="0"/>
                </a:lnTo>
                <a:lnTo>
                  <a:pt x="135" y="617"/>
                </a:lnTo>
                <a:lnTo>
                  <a:pt x="1067" y="617"/>
                </a:lnTo>
                <a:lnTo>
                  <a:pt x="1067" y="0"/>
                </a:lnTo>
                <a:close/>
                <a:moveTo>
                  <a:pt x="972" y="521"/>
                </a:moveTo>
                <a:lnTo>
                  <a:pt x="228" y="521"/>
                </a:lnTo>
                <a:lnTo>
                  <a:pt x="228" y="95"/>
                </a:lnTo>
                <a:lnTo>
                  <a:pt x="972" y="95"/>
                </a:lnTo>
                <a:lnTo>
                  <a:pt x="972" y="521"/>
                </a:lnTo>
                <a:close/>
                <a:moveTo>
                  <a:pt x="1200" y="826"/>
                </a:moveTo>
                <a:lnTo>
                  <a:pt x="1200" y="867"/>
                </a:lnTo>
                <a:lnTo>
                  <a:pt x="0" y="867"/>
                </a:lnTo>
                <a:lnTo>
                  <a:pt x="0" y="826"/>
                </a:lnTo>
                <a:lnTo>
                  <a:pt x="475" y="826"/>
                </a:lnTo>
                <a:lnTo>
                  <a:pt x="730" y="826"/>
                </a:lnTo>
                <a:lnTo>
                  <a:pt x="1200" y="826"/>
                </a:lnTo>
                <a:close/>
                <a:moveTo>
                  <a:pt x="1067" y="645"/>
                </a:moveTo>
                <a:lnTo>
                  <a:pt x="613" y="645"/>
                </a:lnTo>
                <a:lnTo>
                  <a:pt x="587" y="645"/>
                </a:lnTo>
                <a:lnTo>
                  <a:pt x="135" y="645"/>
                </a:lnTo>
                <a:lnTo>
                  <a:pt x="7" y="815"/>
                </a:lnTo>
                <a:lnTo>
                  <a:pt x="1193" y="815"/>
                </a:lnTo>
                <a:lnTo>
                  <a:pt x="1067" y="645"/>
                </a:lnTo>
                <a:close/>
                <a:moveTo>
                  <a:pt x="932" y="676"/>
                </a:moveTo>
                <a:lnTo>
                  <a:pt x="984" y="676"/>
                </a:lnTo>
                <a:lnTo>
                  <a:pt x="984" y="700"/>
                </a:lnTo>
                <a:lnTo>
                  <a:pt x="932" y="700"/>
                </a:lnTo>
                <a:lnTo>
                  <a:pt x="932" y="676"/>
                </a:lnTo>
                <a:close/>
                <a:moveTo>
                  <a:pt x="1015" y="743"/>
                </a:moveTo>
                <a:lnTo>
                  <a:pt x="965" y="743"/>
                </a:lnTo>
                <a:lnTo>
                  <a:pt x="965" y="717"/>
                </a:lnTo>
                <a:lnTo>
                  <a:pt x="1015" y="717"/>
                </a:lnTo>
                <a:lnTo>
                  <a:pt x="1015" y="743"/>
                </a:lnTo>
                <a:close/>
                <a:moveTo>
                  <a:pt x="951" y="743"/>
                </a:moveTo>
                <a:lnTo>
                  <a:pt x="901" y="743"/>
                </a:lnTo>
                <a:lnTo>
                  <a:pt x="901" y="717"/>
                </a:lnTo>
                <a:lnTo>
                  <a:pt x="951" y="717"/>
                </a:lnTo>
                <a:lnTo>
                  <a:pt x="951" y="743"/>
                </a:lnTo>
                <a:close/>
                <a:moveTo>
                  <a:pt x="863" y="676"/>
                </a:moveTo>
                <a:lnTo>
                  <a:pt x="913" y="676"/>
                </a:lnTo>
                <a:lnTo>
                  <a:pt x="913" y="700"/>
                </a:lnTo>
                <a:lnTo>
                  <a:pt x="863" y="700"/>
                </a:lnTo>
                <a:lnTo>
                  <a:pt x="863" y="676"/>
                </a:lnTo>
                <a:close/>
                <a:moveTo>
                  <a:pt x="882" y="743"/>
                </a:moveTo>
                <a:lnTo>
                  <a:pt x="830" y="743"/>
                </a:lnTo>
                <a:lnTo>
                  <a:pt x="830" y="717"/>
                </a:lnTo>
                <a:lnTo>
                  <a:pt x="882" y="717"/>
                </a:lnTo>
                <a:lnTo>
                  <a:pt x="882" y="743"/>
                </a:lnTo>
                <a:close/>
                <a:moveTo>
                  <a:pt x="792" y="676"/>
                </a:moveTo>
                <a:lnTo>
                  <a:pt x="841" y="676"/>
                </a:lnTo>
                <a:lnTo>
                  <a:pt x="841" y="700"/>
                </a:lnTo>
                <a:lnTo>
                  <a:pt x="792" y="700"/>
                </a:lnTo>
                <a:lnTo>
                  <a:pt x="792" y="676"/>
                </a:lnTo>
                <a:close/>
                <a:moveTo>
                  <a:pt x="811" y="743"/>
                </a:moveTo>
                <a:lnTo>
                  <a:pt x="758" y="743"/>
                </a:lnTo>
                <a:lnTo>
                  <a:pt x="758" y="717"/>
                </a:lnTo>
                <a:lnTo>
                  <a:pt x="811" y="717"/>
                </a:lnTo>
                <a:lnTo>
                  <a:pt x="811" y="743"/>
                </a:lnTo>
                <a:close/>
                <a:moveTo>
                  <a:pt x="718" y="676"/>
                </a:moveTo>
                <a:lnTo>
                  <a:pt x="768" y="676"/>
                </a:lnTo>
                <a:lnTo>
                  <a:pt x="768" y="700"/>
                </a:lnTo>
                <a:lnTo>
                  <a:pt x="718" y="700"/>
                </a:lnTo>
                <a:lnTo>
                  <a:pt x="718" y="676"/>
                </a:lnTo>
                <a:close/>
                <a:moveTo>
                  <a:pt x="647" y="676"/>
                </a:moveTo>
                <a:lnTo>
                  <a:pt x="696" y="676"/>
                </a:lnTo>
                <a:lnTo>
                  <a:pt x="696" y="700"/>
                </a:lnTo>
                <a:lnTo>
                  <a:pt x="647" y="700"/>
                </a:lnTo>
                <a:lnTo>
                  <a:pt x="647" y="676"/>
                </a:lnTo>
                <a:close/>
                <a:moveTo>
                  <a:pt x="666" y="743"/>
                </a:moveTo>
                <a:lnTo>
                  <a:pt x="613" y="743"/>
                </a:lnTo>
                <a:lnTo>
                  <a:pt x="613" y="717"/>
                </a:lnTo>
                <a:lnTo>
                  <a:pt x="666" y="717"/>
                </a:lnTo>
                <a:lnTo>
                  <a:pt x="666" y="743"/>
                </a:lnTo>
                <a:close/>
                <a:moveTo>
                  <a:pt x="575" y="676"/>
                </a:moveTo>
                <a:lnTo>
                  <a:pt x="628" y="676"/>
                </a:lnTo>
                <a:lnTo>
                  <a:pt x="628" y="700"/>
                </a:lnTo>
                <a:lnTo>
                  <a:pt x="575" y="700"/>
                </a:lnTo>
                <a:lnTo>
                  <a:pt x="575" y="676"/>
                </a:lnTo>
                <a:close/>
                <a:moveTo>
                  <a:pt x="594" y="743"/>
                </a:moveTo>
                <a:lnTo>
                  <a:pt x="544" y="743"/>
                </a:lnTo>
                <a:lnTo>
                  <a:pt x="544" y="717"/>
                </a:lnTo>
                <a:lnTo>
                  <a:pt x="594" y="717"/>
                </a:lnTo>
                <a:lnTo>
                  <a:pt x="594" y="743"/>
                </a:lnTo>
                <a:close/>
                <a:moveTo>
                  <a:pt x="504" y="676"/>
                </a:moveTo>
                <a:lnTo>
                  <a:pt x="556" y="676"/>
                </a:lnTo>
                <a:lnTo>
                  <a:pt x="556" y="700"/>
                </a:lnTo>
                <a:lnTo>
                  <a:pt x="504" y="700"/>
                </a:lnTo>
                <a:lnTo>
                  <a:pt x="504" y="676"/>
                </a:lnTo>
                <a:close/>
                <a:moveTo>
                  <a:pt x="523" y="743"/>
                </a:moveTo>
                <a:lnTo>
                  <a:pt x="473" y="743"/>
                </a:lnTo>
                <a:lnTo>
                  <a:pt x="473" y="717"/>
                </a:lnTo>
                <a:lnTo>
                  <a:pt x="523" y="717"/>
                </a:lnTo>
                <a:lnTo>
                  <a:pt x="523" y="743"/>
                </a:lnTo>
                <a:close/>
                <a:moveTo>
                  <a:pt x="430" y="676"/>
                </a:moveTo>
                <a:lnTo>
                  <a:pt x="483" y="676"/>
                </a:lnTo>
                <a:lnTo>
                  <a:pt x="483" y="700"/>
                </a:lnTo>
                <a:lnTo>
                  <a:pt x="430" y="700"/>
                </a:lnTo>
                <a:lnTo>
                  <a:pt x="430" y="676"/>
                </a:lnTo>
                <a:close/>
                <a:moveTo>
                  <a:pt x="449" y="743"/>
                </a:moveTo>
                <a:lnTo>
                  <a:pt x="399" y="743"/>
                </a:lnTo>
                <a:lnTo>
                  <a:pt x="399" y="717"/>
                </a:lnTo>
                <a:lnTo>
                  <a:pt x="449" y="717"/>
                </a:lnTo>
                <a:lnTo>
                  <a:pt x="449" y="743"/>
                </a:lnTo>
                <a:close/>
                <a:moveTo>
                  <a:pt x="359" y="676"/>
                </a:moveTo>
                <a:lnTo>
                  <a:pt x="411" y="676"/>
                </a:lnTo>
                <a:lnTo>
                  <a:pt x="411" y="700"/>
                </a:lnTo>
                <a:lnTo>
                  <a:pt x="359" y="700"/>
                </a:lnTo>
                <a:lnTo>
                  <a:pt x="359" y="676"/>
                </a:lnTo>
                <a:close/>
                <a:moveTo>
                  <a:pt x="378" y="743"/>
                </a:moveTo>
                <a:lnTo>
                  <a:pt x="328" y="743"/>
                </a:lnTo>
                <a:lnTo>
                  <a:pt x="328" y="717"/>
                </a:lnTo>
                <a:lnTo>
                  <a:pt x="378" y="717"/>
                </a:lnTo>
                <a:lnTo>
                  <a:pt x="378" y="743"/>
                </a:lnTo>
                <a:close/>
                <a:moveTo>
                  <a:pt x="290" y="676"/>
                </a:moveTo>
                <a:lnTo>
                  <a:pt x="340" y="676"/>
                </a:lnTo>
                <a:lnTo>
                  <a:pt x="340" y="700"/>
                </a:lnTo>
                <a:lnTo>
                  <a:pt x="290" y="700"/>
                </a:lnTo>
                <a:lnTo>
                  <a:pt x="290" y="676"/>
                </a:lnTo>
                <a:close/>
                <a:moveTo>
                  <a:pt x="309" y="743"/>
                </a:moveTo>
                <a:lnTo>
                  <a:pt x="257" y="743"/>
                </a:lnTo>
                <a:lnTo>
                  <a:pt x="257" y="717"/>
                </a:lnTo>
                <a:lnTo>
                  <a:pt x="309" y="717"/>
                </a:lnTo>
                <a:lnTo>
                  <a:pt x="309" y="743"/>
                </a:lnTo>
                <a:close/>
                <a:moveTo>
                  <a:pt x="216" y="676"/>
                </a:moveTo>
                <a:lnTo>
                  <a:pt x="269" y="676"/>
                </a:lnTo>
                <a:lnTo>
                  <a:pt x="269" y="700"/>
                </a:lnTo>
                <a:lnTo>
                  <a:pt x="216" y="700"/>
                </a:lnTo>
                <a:lnTo>
                  <a:pt x="216" y="676"/>
                </a:lnTo>
                <a:close/>
                <a:moveTo>
                  <a:pt x="185" y="717"/>
                </a:moveTo>
                <a:lnTo>
                  <a:pt x="238" y="717"/>
                </a:lnTo>
                <a:lnTo>
                  <a:pt x="238" y="743"/>
                </a:lnTo>
                <a:lnTo>
                  <a:pt x="185" y="743"/>
                </a:lnTo>
                <a:lnTo>
                  <a:pt x="185" y="717"/>
                </a:lnTo>
                <a:close/>
                <a:moveTo>
                  <a:pt x="195" y="781"/>
                </a:moveTo>
                <a:lnTo>
                  <a:pt x="145" y="781"/>
                </a:lnTo>
                <a:lnTo>
                  <a:pt x="145" y="755"/>
                </a:lnTo>
                <a:lnTo>
                  <a:pt x="195" y="755"/>
                </a:lnTo>
                <a:lnTo>
                  <a:pt x="195" y="781"/>
                </a:lnTo>
                <a:close/>
                <a:moveTo>
                  <a:pt x="261" y="781"/>
                </a:moveTo>
                <a:lnTo>
                  <a:pt x="209" y="781"/>
                </a:lnTo>
                <a:lnTo>
                  <a:pt x="209" y="755"/>
                </a:lnTo>
                <a:lnTo>
                  <a:pt x="261" y="755"/>
                </a:lnTo>
                <a:lnTo>
                  <a:pt x="261" y="781"/>
                </a:lnTo>
                <a:close/>
                <a:moveTo>
                  <a:pt x="333" y="781"/>
                </a:moveTo>
                <a:lnTo>
                  <a:pt x="280" y="781"/>
                </a:lnTo>
                <a:lnTo>
                  <a:pt x="280" y="755"/>
                </a:lnTo>
                <a:lnTo>
                  <a:pt x="333" y="755"/>
                </a:lnTo>
                <a:lnTo>
                  <a:pt x="333" y="781"/>
                </a:lnTo>
                <a:close/>
                <a:moveTo>
                  <a:pt x="402" y="781"/>
                </a:moveTo>
                <a:lnTo>
                  <a:pt x="352" y="781"/>
                </a:lnTo>
                <a:lnTo>
                  <a:pt x="352" y="755"/>
                </a:lnTo>
                <a:lnTo>
                  <a:pt x="402" y="755"/>
                </a:lnTo>
                <a:lnTo>
                  <a:pt x="402" y="781"/>
                </a:lnTo>
                <a:lnTo>
                  <a:pt x="402" y="781"/>
                </a:lnTo>
                <a:close/>
                <a:moveTo>
                  <a:pt x="475" y="781"/>
                </a:moveTo>
                <a:lnTo>
                  <a:pt x="423" y="781"/>
                </a:lnTo>
                <a:lnTo>
                  <a:pt x="423" y="755"/>
                </a:lnTo>
                <a:lnTo>
                  <a:pt x="475" y="755"/>
                </a:lnTo>
                <a:lnTo>
                  <a:pt x="475" y="781"/>
                </a:lnTo>
                <a:close/>
                <a:moveTo>
                  <a:pt x="685" y="781"/>
                </a:moveTo>
                <a:lnTo>
                  <a:pt x="497" y="781"/>
                </a:lnTo>
                <a:lnTo>
                  <a:pt x="497" y="755"/>
                </a:lnTo>
                <a:lnTo>
                  <a:pt x="685" y="755"/>
                </a:lnTo>
                <a:lnTo>
                  <a:pt x="685" y="781"/>
                </a:lnTo>
                <a:close/>
                <a:moveTo>
                  <a:pt x="685" y="717"/>
                </a:moveTo>
                <a:lnTo>
                  <a:pt x="737" y="717"/>
                </a:lnTo>
                <a:lnTo>
                  <a:pt x="737" y="743"/>
                </a:lnTo>
                <a:lnTo>
                  <a:pt x="685" y="743"/>
                </a:lnTo>
                <a:lnTo>
                  <a:pt x="685" y="717"/>
                </a:lnTo>
                <a:close/>
                <a:moveTo>
                  <a:pt x="761" y="781"/>
                </a:moveTo>
                <a:lnTo>
                  <a:pt x="711" y="781"/>
                </a:lnTo>
                <a:lnTo>
                  <a:pt x="711" y="755"/>
                </a:lnTo>
                <a:lnTo>
                  <a:pt x="761" y="755"/>
                </a:lnTo>
                <a:lnTo>
                  <a:pt x="761" y="781"/>
                </a:lnTo>
                <a:close/>
                <a:moveTo>
                  <a:pt x="834" y="781"/>
                </a:moveTo>
                <a:lnTo>
                  <a:pt x="782" y="781"/>
                </a:lnTo>
                <a:lnTo>
                  <a:pt x="782" y="755"/>
                </a:lnTo>
                <a:lnTo>
                  <a:pt x="834" y="755"/>
                </a:lnTo>
                <a:lnTo>
                  <a:pt x="834" y="781"/>
                </a:lnTo>
                <a:close/>
                <a:moveTo>
                  <a:pt x="906" y="781"/>
                </a:moveTo>
                <a:lnTo>
                  <a:pt x="856" y="781"/>
                </a:lnTo>
                <a:lnTo>
                  <a:pt x="856" y="755"/>
                </a:lnTo>
                <a:lnTo>
                  <a:pt x="906" y="755"/>
                </a:lnTo>
                <a:lnTo>
                  <a:pt x="906" y="781"/>
                </a:lnTo>
                <a:close/>
                <a:moveTo>
                  <a:pt x="977" y="781"/>
                </a:moveTo>
                <a:lnTo>
                  <a:pt x="925" y="781"/>
                </a:lnTo>
                <a:lnTo>
                  <a:pt x="925" y="755"/>
                </a:lnTo>
                <a:lnTo>
                  <a:pt x="977" y="755"/>
                </a:lnTo>
                <a:lnTo>
                  <a:pt x="977" y="781"/>
                </a:lnTo>
                <a:close/>
                <a:moveTo>
                  <a:pt x="1041" y="781"/>
                </a:moveTo>
                <a:lnTo>
                  <a:pt x="989" y="781"/>
                </a:lnTo>
                <a:lnTo>
                  <a:pt x="989" y="755"/>
                </a:lnTo>
                <a:lnTo>
                  <a:pt x="1041" y="755"/>
                </a:lnTo>
                <a:lnTo>
                  <a:pt x="1041" y="781"/>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latin typeface="Calibri" panose="020F0502020204030204" pitchFamily="34" charset="0"/>
            </a:endParaRPr>
          </a:p>
        </p:txBody>
      </p:sp>
      <p:grpSp>
        <p:nvGrpSpPr>
          <p:cNvPr id="14" name="Group 13"/>
          <p:cNvGrpSpPr>
            <a:grpSpLocks noChangeAspect="1"/>
          </p:cNvGrpSpPr>
          <p:nvPr/>
        </p:nvGrpSpPr>
        <p:grpSpPr bwMode="auto">
          <a:xfrm>
            <a:off x="2929255" y="2112677"/>
            <a:ext cx="274593" cy="310216"/>
            <a:chOff x="1727" y="1475"/>
            <a:chExt cx="185" cy="209"/>
          </a:xfrm>
        </p:grpSpPr>
        <p:sp>
          <p:nvSpPr>
            <p:cNvPr id="15" name="AutoShape 16"/>
            <p:cNvSpPr>
              <a:spLocks noChangeAspect="1" noChangeArrowheads="1" noTextEdit="1"/>
            </p:cNvSpPr>
            <p:nvPr/>
          </p:nvSpPr>
          <p:spPr bwMode="auto">
            <a:xfrm>
              <a:off x="1732" y="1478"/>
              <a:ext cx="178"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latin typeface="Calibri" panose="020F0502020204030204" pitchFamily="34" charset="0"/>
              </a:endParaRPr>
            </a:p>
          </p:txBody>
        </p:sp>
        <p:sp>
          <p:nvSpPr>
            <p:cNvPr id="16" name="Oval 15"/>
            <p:cNvSpPr>
              <a:spLocks noChangeArrowheads="1"/>
            </p:cNvSpPr>
            <p:nvPr>
              <p:custDataLst>
                <p:tags r:id="rId4"/>
              </p:custDataLst>
            </p:nvPr>
          </p:nvSpPr>
          <p:spPr bwMode="auto">
            <a:xfrm>
              <a:off x="1764" y="1475"/>
              <a:ext cx="114" cy="116"/>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latin typeface="Calibri" panose="020F0502020204030204" pitchFamily="34" charset="0"/>
              </a:endParaRPr>
            </a:p>
          </p:txBody>
        </p:sp>
        <p:sp>
          <p:nvSpPr>
            <p:cNvPr id="17" name="Freeform 16"/>
            <p:cNvSpPr>
              <a:spLocks/>
            </p:cNvSpPr>
            <p:nvPr>
              <p:custDataLst>
                <p:tags r:id="rId5"/>
              </p:custDataLst>
            </p:nvPr>
          </p:nvSpPr>
          <p:spPr bwMode="auto">
            <a:xfrm>
              <a:off x="1727" y="1596"/>
              <a:ext cx="185" cy="88"/>
            </a:xfrm>
            <a:custGeom>
              <a:avLst/>
              <a:gdLst>
                <a:gd name="T0" fmla="*/ 38 w 75"/>
                <a:gd name="T1" fmla="*/ 1 h 36"/>
                <a:gd name="T2" fmla="*/ 2 w 75"/>
                <a:gd name="T3" fmla="*/ 36 h 36"/>
                <a:gd name="T4" fmla="*/ 74 w 75"/>
                <a:gd name="T5" fmla="*/ 36 h 36"/>
                <a:gd name="T6" fmla="*/ 38 w 75"/>
                <a:gd name="T7" fmla="*/ 1 h 36"/>
              </a:gdLst>
              <a:ahLst/>
              <a:cxnLst>
                <a:cxn ang="0">
                  <a:pos x="T0" y="T1"/>
                </a:cxn>
                <a:cxn ang="0">
                  <a:pos x="T2" y="T3"/>
                </a:cxn>
                <a:cxn ang="0">
                  <a:pos x="T4" y="T5"/>
                </a:cxn>
                <a:cxn ang="0">
                  <a:pos x="T6" y="T7"/>
                </a:cxn>
              </a:cxnLst>
              <a:rect l="0" t="0" r="r" b="b"/>
              <a:pathLst>
                <a:path w="75" h="36">
                  <a:moveTo>
                    <a:pt x="38" y="1"/>
                  </a:moveTo>
                  <a:cubicBezTo>
                    <a:pt x="0" y="0"/>
                    <a:pt x="2" y="36"/>
                    <a:pt x="2" y="36"/>
                  </a:cubicBezTo>
                  <a:cubicBezTo>
                    <a:pt x="74" y="36"/>
                    <a:pt x="74" y="36"/>
                    <a:pt x="74" y="36"/>
                  </a:cubicBezTo>
                  <a:cubicBezTo>
                    <a:pt x="74" y="36"/>
                    <a:pt x="75" y="1"/>
                    <a:pt x="38"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latin typeface="Calibri" panose="020F0502020204030204" pitchFamily="34" charset="0"/>
              </a:endParaRPr>
            </a:p>
          </p:txBody>
        </p:sp>
      </p:grpSp>
      <p:sp>
        <p:nvSpPr>
          <p:cNvPr id="18" name="TextBox 17"/>
          <p:cNvSpPr txBox="1"/>
          <p:nvPr/>
        </p:nvSpPr>
        <p:spPr>
          <a:xfrm>
            <a:off x="2123728" y="3110822"/>
            <a:ext cx="1905000" cy="369332"/>
          </a:xfrm>
          <a:prstGeom prst="rect">
            <a:avLst/>
          </a:prstGeom>
          <a:noFill/>
        </p:spPr>
        <p:txBody>
          <a:bodyPr wrap="square" rtlCol="0">
            <a:spAutoFit/>
          </a:bodyPr>
          <a:lstStyle/>
          <a:p>
            <a:pPr algn="ctr"/>
            <a:r>
              <a:rPr lang="en-US" b="1" dirty="0" smtClean="0">
                <a:solidFill>
                  <a:srgbClr val="004D71"/>
                </a:solidFill>
                <a:latin typeface="Calibri" panose="020F0502020204030204" pitchFamily="34" charset="0"/>
                <a:cs typeface="Arial" pitchFamily="34" charset="0"/>
              </a:rPr>
              <a:t>Implementation</a:t>
            </a:r>
            <a:endParaRPr lang="en-US" b="1" dirty="0">
              <a:solidFill>
                <a:srgbClr val="004D71"/>
              </a:solidFill>
              <a:latin typeface="Calibri" panose="020F0502020204030204" pitchFamily="34" charset="0"/>
              <a:cs typeface="Arial" pitchFamily="34" charset="0"/>
            </a:endParaRPr>
          </a:p>
        </p:txBody>
      </p:sp>
      <p:sp>
        <p:nvSpPr>
          <p:cNvPr id="19" name="Oval 18"/>
          <p:cNvSpPr/>
          <p:nvPr>
            <p:custDataLst>
              <p:tags r:id="rId3"/>
            </p:custDataLst>
          </p:nvPr>
        </p:nvSpPr>
        <p:spPr>
          <a:xfrm>
            <a:off x="5255889" y="1700808"/>
            <a:ext cx="1280160" cy="1280160"/>
          </a:xfrm>
          <a:prstGeom prst="ellipse">
            <a:avLst/>
          </a:prstGeom>
          <a:solidFill>
            <a:srgbClr val="669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ndParaRPr>
          </a:p>
        </p:txBody>
      </p:sp>
      <p:sp>
        <p:nvSpPr>
          <p:cNvPr id="20" name="TextBox 19"/>
          <p:cNvSpPr txBox="1"/>
          <p:nvPr/>
        </p:nvSpPr>
        <p:spPr>
          <a:xfrm>
            <a:off x="4932040" y="3104964"/>
            <a:ext cx="1905000" cy="369332"/>
          </a:xfrm>
          <a:prstGeom prst="rect">
            <a:avLst/>
          </a:prstGeom>
          <a:noFill/>
        </p:spPr>
        <p:txBody>
          <a:bodyPr wrap="square" rtlCol="0">
            <a:spAutoFit/>
          </a:bodyPr>
          <a:lstStyle/>
          <a:p>
            <a:pPr algn="ctr"/>
            <a:r>
              <a:rPr lang="en-US" b="1" dirty="0" smtClean="0">
                <a:solidFill>
                  <a:srgbClr val="004D71"/>
                </a:solidFill>
                <a:latin typeface="Calibri" panose="020F0502020204030204" pitchFamily="34" charset="0"/>
                <a:cs typeface="Arial" pitchFamily="34" charset="0"/>
              </a:rPr>
              <a:t>Effective date</a:t>
            </a:r>
            <a:endParaRPr lang="en-US" b="1" dirty="0">
              <a:solidFill>
                <a:srgbClr val="004D71"/>
              </a:solidFill>
              <a:latin typeface="Calibri" panose="020F0502020204030204" pitchFamily="34" charset="0"/>
              <a:cs typeface="Arial" pitchFamily="34" charset="0"/>
            </a:endParaRPr>
          </a:p>
        </p:txBody>
      </p:sp>
      <p:sp>
        <p:nvSpPr>
          <p:cNvPr id="21" name="TextBox 20"/>
          <p:cNvSpPr txBox="1"/>
          <p:nvPr/>
        </p:nvSpPr>
        <p:spPr>
          <a:xfrm>
            <a:off x="4680012" y="3443518"/>
            <a:ext cx="2772308" cy="3139321"/>
          </a:xfrm>
          <a:prstGeom prst="rect">
            <a:avLst/>
          </a:prstGeom>
          <a:noFill/>
        </p:spPr>
        <p:txBody>
          <a:bodyPr wrap="square" rtlCol="0">
            <a:spAutoFit/>
          </a:bodyPr>
          <a:lstStyle/>
          <a:p>
            <a:pPr marL="171450" indent="-171450">
              <a:buFont typeface="Arial" panose="020B0604020202020204" pitchFamily="34" charset="0"/>
              <a:buChar char="•"/>
            </a:pPr>
            <a:r>
              <a:rPr lang="en-US" dirty="0" smtClean="0">
                <a:solidFill>
                  <a:srgbClr val="004D71"/>
                </a:solidFill>
                <a:latin typeface="Calibri" panose="020F0502020204030204" pitchFamily="34" charset="0"/>
                <a:cs typeface="Arial" pitchFamily="34" charset="0"/>
              </a:rPr>
              <a:t>Proposed to take effect October 1, 2018</a:t>
            </a:r>
          </a:p>
          <a:p>
            <a:pPr marL="171450" indent="-171450">
              <a:buFont typeface="Arial" panose="020B0604020202020204" pitchFamily="34" charset="0"/>
              <a:buChar char="•"/>
            </a:pPr>
            <a:endParaRPr lang="en-US" dirty="0">
              <a:solidFill>
                <a:srgbClr val="004D71"/>
              </a:solidFill>
              <a:latin typeface="Calibri" panose="020F0502020204030204" pitchFamily="34" charset="0"/>
              <a:cs typeface="Arial" pitchFamily="34" charset="0"/>
            </a:endParaRPr>
          </a:p>
          <a:p>
            <a:pPr marL="171450" indent="-171450">
              <a:buFont typeface="Arial" panose="020B0604020202020204" pitchFamily="34" charset="0"/>
              <a:buChar char="•"/>
            </a:pPr>
            <a:r>
              <a:rPr lang="en-US" dirty="0" smtClean="0">
                <a:solidFill>
                  <a:srgbClr val="004D71"/>
                </a:solidFill>
                <a:latin typeface="Calibri" panose="020F0502020204030204" pitchFamily="34" charset="0"/>
                <a:cs typeface="Arial" pitchFamily="34" charset="0"/>
              </a:rPr>
              <a:t>Institutions are encouraged to change their business process to begin providing a written explanation for extensions to the </a:t>
            </a:r>
            <a:r>
              <a:rPr lang="en-US" dirty="0">
                <a:solidFill>
                  <a:srgbClr val="004D71"/>
                </a:solidFill>
                <a:latin typeface="Calibri" panose="020F0502020204030204" pitchFamily="34" charset="0"/>
                <a:cs typeface="Arial" pitchFamily="34" charset="0"/>
              </a:rPr>
              <a:t>requester </a:t>
            </a:r>
            <a:r>
              <a:rPr lang="en-US" dirty="0" smtClean="0">
                <a:solidFill>
                  <a:srgbClr val="004D71"/>
                </a:solidFill>
                <a:latin typeface="Calibri" panose="020F0502020204030204" pitchFamily="34" charset="0"/>
                <a:cs typeface="Arial" pitchFamily="34" charset="0"/>
              </a:rPr>
              <a:t>in advance of October 1, 2018</a:t>
            </a:r>
          </a:p>
        </p:txBody>
      </p:sp>
      <p:sp>
        <p:nvSpPr>
          <p:cNvPr id="22" name="Freeform 21"/>
          <p:cNvSpPr>
            <a:spLocks noEditPoints="1"/>
          </p:cNvSpPr>
          <p:nvPr/>
        </p:nvSpPr>
        <p:spPr bwMode="auto">
          <a:xfrm>
            <a:off x="5595764" y="2053322"/>
            <a:ext cx="571500" cy="616857"/>
          </a:xfrm>
          <a:custGeom>
            <a:avLst/>
            <a:gdLst>
              <a:gd name="T0" fmla="*/ 148 w 160"/>
              <a:gd name="T1" fmla="*/ 25 h 173"/>
              <a:gd name="T2" fmla="*/ 135 w 160"/>
              <a:gd name="T3" fmla="*/ 16 h 173"/>
              <a:gd name="T4" fmla="*/ 120 w 160"/>
              <a:gd name="T5" fmla="*/ 0 h 173"/>
              <a:gd name="T6" fmla="*/ 103 w 160"/>
              <a:gd name="T7" fmla="*/ 5 h 173"/>
              <a:gd name="T8" fmla="*/ 98 w 160"/>
              <a:gd name="T9" fmla="*/ 25 h 173"/>
              <a:gd name="T10" fmla="*/ 61 w 160"/>
              <a:gd name="T11" fmla="*/ 16 h 173"/>
              <a:gd name="T12" fmla="*/ 46 w 160"/>
              <a:gd name="T13" fmla="*/ 0 h 173"/>
              <a:gd name="T14" fmla="*/ 29 w 160"/>
              <a:gd name="T15" fmla="*/ 5 h 173"/>
              <a:gd name="T16" fmla="*/ 24 w 160"/>
              <a:gd name="T17" fmla="*/ 25 h 173"/>
              <a:gd name="T18" fmla="*/ 3 w 160"/>
              <a:gd name="T19" fmla="*/ 29 h 173"/>
              <a:gd name="T20" fmla="*/ 0 w 160"/>
              <a:gd name="T21" fmla="*/ 161 h 173"/>
              <a:gd name="T22" fmla="*/ 12 w 160"/>
              <a:gd name="T23" fmla="*/ 173 h 173"/>
              <a:gd name="T24" fmla="*/ 156 w 160"/>
              <a:gd name="T25" fmla="*/ 169 h 173"/>
              <a:gd name="T26" fmla="*/ 160 w 160"/>
              <a:gd name="T27" fmla="*/ 37 h 173"/>
              <a:gd name="T28" fmla="*/ 122 w 160"/>
              <a:gd name="T29" fmla="*/ 46 h 173"/>
              <a:gd name="T30" fmla="*/ 114 w 160"/>
              <a:gd name="T31" fmla="*/ 47 h 173"/>
              <a:gd name="T32" fmla="*/ 111 w 160"/>
              <a:gd name="T33" fmla="*/ 44 h 173"/>
              <a:gd name="T34" fmla="*/ 111 w 160"/>
              <a:gd name="T35" fmla="*/ 14 h 173"/>
              <a:gd name="T36" fmla="*/ 120 w 160"/>
              <a:gd name="T37" fmla="*/ 13 h 173"/>
              <a:gd name="T38" fmla="*/ 123 w 160"/>
              <a:gd name="T39" fmla="*/ 16 h 173"/>
              <a:gd name="T40" fmla="*/ 122 w 160"/>
              <a:gd name="T41" fmla="*/ 46 h 173"/>
              <a:gd name="T42" fmla="*/ 148 w 160"/>
              <a:gd name="T43" fmla="*/ 62 h 173"/>
              <a:gd name="T44" fmla="*/ 120 w 160"/>
              <a:gd name="T45" fmla="*/ 90 h 173"/>
              <a:gd name="T46" fmla="*/ 83 w 160"/>
              <a:gd name="T47" fmla="*/ 62 h 173"/>
              <a:gd name="T48" fmla="*/ 114 w 160"/>
              <a:gd name="T49" fmla="*/ 90 h 173"/>
              <a:gd name="T50" fmla="*/ 83 w 160"/>
              <a:gd name="T51" fmla="*/ 62 h 173"/>
              <a:gd name="T52" fmla="*/ 148 w 160"/>
              <a:gd name="T53" fmla="*/ 96 h 173"/>
              <a:gd name="T54" fmla="*/ 120 w 160"/>
              <a:gd name="T55" fmla="*/ 127 h 173"/>
              <a:gd name="T56" fmla="*/ 48 w 160"/>
              <a:gd name="T57" fmla="*/ 46 h 173"/>
              <a:gd name="T58" fmla="*/ 40 w 160"/>
              <a:gd name="T59" fmla="*/ 47 h 173"/>
              <a:gd name="T60" fmla="*/ 37 w 160"/>
              <a:gd name="T61" fmla="*/ 44 h 173"/>
              <a:gd name="T62" fmla="*/ 37 w 160"/>
              <a:gd name="T63" fmla="*/ 14 h 173"/>
              <a:gd name="T64" fmla="*/ 46 w 160"/>
              <a:gd name="T65" fmla="*/ 13 h 173"/>
              <a:gd name="T66" fmla="*/ 49 w 160"/>
              <a:gd name="T67" fmla="*/ 16 h 173"/>
              <a:gd name="T68" fmla="*/ 48 w 160"/>
              <a:gd name="T69" fmla="*/ 46 h 173"/>
              <a:gd name="T70" fmla="*/ 114 w 160"/>
              <a:gd name="T71" fmla="*/ 96 h 173"/>
              <a:gd name="T72" fmla="*/ 83 w 160"/>
              <a:gd name="T73" fmla="*/ 127 h 173"/>
              <a:gd name="T74" fmla="*/ 120 w 160"/>
              <a:gd name="T75" fmla="*/ 133 h 173"/>
              <a:gd name="T76" fmla="*/ 148 w 160"/>
              <a:gd name="T77" fmla="*/ 161 h 173"/>
              <a:gd name="T78" fmla="*/ 120 w 160"/>
              <a:gd name="T79" fmla="*/ 133 h 173"/>
              <a:gd name="T80" fmla="*/ 77 w 160"/>
              <a:gd name="T81" fmla="*/ 62 h 173"/>
              <a:gd name="T82" fmla="*/ 46 w 160"/>
              <a:gd name="T83" fmla="*/ 90 h 173"/>
              <a:gd name="T84" fmla="*/ 83 w 160"/>
              <a:gd name="T85" fmla="*/ 133 h 173"/>
              <a:gd name="T86" fmla="*/ 114 w 160"/>
              <a:gd name="T87" fmla="*/ 161 h 173"/>
              <a:gd name="T88" fmla="*/ 83 w 160"/>
              <a:gd name="T89" fmla="*/ 133 h 173"/>
              <a:gd name="T90" fmla="*/ 40 w 160"/>
              <a:gd name="T91" fmla="*/ 62 h 173"/>
              <a:gd name="T92" fmla="*/ 12 w 160"/>
              <a:gd name="T93" fmla="*/ 90 h 173"/>
              <a:gd name="T94" fmla="*/ 46 w 160"/>
              <a:gd name="T95" fmla="*/ 96 h 173"/>
              <a:gd name="T96" fmla="*/ 77 w 160"/>
              <a:gd name="T97" fmla="*/ 127 h 173"/>
              <a:gd name="T98" fmla="*/ 46 w 160"/>
              <a:gd name="T99" fmla="*/ 96 h 173"/>
              <a:gd name="T100" fmla="*/ 40 w 160"/>
              <a:gd name="T101" fmla="*/ 96 h 173"/>
              <a:gd name="T102" fmla="*/ 12 w 160"/>
              <a:gd name="T103" fmla="*/ 127 h 173"/>
              <a:gd name="T104" fmla="*/ 46 w 160"/>
              <a:gd name="T105" fmla="*/ 133 h 173"/>
              <a:gd name="T106" fmla="*/ 77 w 160"/>
              <a:gd name="T107" fmla="*/ 161 h 173"/>
              <a:gd name="T108" fmla="*/ 46 w 160"/>
              <a:gd name="T109" fmla="*/ 133 h 173"/>
              <a:gd name="T110" fmla="*/ 40 w 160"/>
              <a:gd name="T111" fmla="*/ 133 h 173"/>
              <a:gd name="T112" fmla="*/ 12 w 160"/>
              <a:gd name="T113" fmla="*/ 16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 h="173">
                <a:moveTo>
                  <a:pt x="156" y="29"/>
                </a:moveTo>
                <a:cubicBezTo>
                  <a:pt x="154" y="26"/>
                  <a:pt x="151" y="25"/>
                  <a:pt x="148" y="25"/>
                </a:cubicBezTo>
                <a:cubicBezTo>
                  <a:pt x="135" y="25"/>
                  <a:pt x="135" y="25"/>
                  <a:pt x="135" y="25"/>
                </a:cubicBezTo>
                <a:cubicBezTo>
                  <a:pt x="135" y="16"/>
                  <a:pt x="135" y="16"/>
                  <a:pt x="135" y="16"/>
                </a:cubicBezTo>
                <a:cubicBezTo>
                  <a:pt x="135" y="12"/>
                  <a:pt x="134" y="8"/>
                  <a:pt x="131" y="5"/>
                </a:cubicBezTo>
                <a:cubicBezTo>
                  <a:pt x="128" y="2"/>
                  <a:pt x="124" y="0"/>
                  <a:pt x="120" y="0"/>
                </a:cubicBezTo>
                <a:cubicBezTo>
                  <a:pt x="114" y="0"/>
                  <a:pt x="114" y="0"/>
                  <a:pt x="114" y="0"/>
                </a:cubicBezTo>
                <a:cubicBezTo>
                  <a:pt x="109" y="0"/>
                  <a:pt x="106" y="2"/>
                  <a:pt x="103" y="5"/>
                </a:cubicBezTo>
                <a:cubicBezTo>
                  <a:pt x="100" y="8"/>
                  <a:pt x="98" y="12"/>
                  <a:pt x="98" y="16"/>
                </a:cubicBezTo>
                <a:cubicBezTo>
                  <a:pt x="98" y="25"/>
                  <a:pt x="98" y="25"/>
                  <a:pt x="98" y="25"/>
                </a:cubicBezTo>
                <a:cubicBezTo>
                  <a:pt x="61" y="25"/>
                  <a:pt x="61" y="25"/>
                  <a:pt x="61" y="25"/>
                </a:cubicBezTo>
                <a:cubicBezTo>
                  <a:pt x="61" y="16"/>
                  <a:pt x="61" y="16"/>
                  <a:pt x="61" y="16"/>
                </a:cubicBezTo>
                <a:cubicBezTo>
                  <a:pt x="61" y="12"/>
                  <a:pt x="60" y="8"/>
                  <a:pt x="57" y="5"/>
                </a:cubicBezTo>
                <a:cubicBezTo>
                  <a:pt x="54" y="2"/>
                  <a:pt x="50" y="0"/>
                  <a:pt x="46" y="0"/>
                </a:cubicBezTo>
                <a:cubicBezTo>
                  <a:pt x="40" y="0"/>
                  <a:pt x="40" y="0"/>
                  <a:pt x="40" y="0"/>
                </a:cubicBezTo>
                <a:cubicBezTo>
                  <a:pt x="35" y="0"/>
                  <a:pt x="32" y="2"/>
                  <a:pt x="29" y="5"/>
                </a:cubicBezTo>
                <a:cubicBezTo>
                  <a:pt x="26" y="8"/>
                  <a:pt x="24" y="12"/>
                  <a:pt x="24" y="16"/>
                </a:cubicBezTo>
                <a:cubicBezTo>
                  <a:pt x="24" y="25"/>
                  <a:pt x="24" y="25"/>
                  <a:pt x="24" y="25"/>
                </a:cubicBezTo>
                <a:cubicBezTo>
                  <a:pt x="12" y="25"/>
                  <a:pt x="12" y="25"/>
                  <a:pt x="12" y="25"/>
                </a:cubicBezTo>
                <a:cubicBezTo>
                  <a:pt x="9" y="25"/>
                  <a:pt x="6" y="26"/>
                  <a:pt x="3" y="29"/>
                </a:cubicBezTo>
                <a:cubicBezTo>
                  <a:pt x="1" y="31"/>
                  <a:pt x="0" y="34"/>
                  <a:pt x="0" y="37"/>
                </a:cubicBezTo>
                <a:cubicBezTo>
                  <a:pt x="0" y="161"/>
                  <a:pt x="0" y="161"/>
                  <a:pt x="0" y="161"/>
                </a:cubicBezTo>
                <a:cubicBezTo>
                  <a:pt x="0" y="164"/>
                  <a:pt x="1" y="167"/>
                  <a:pt x="3" y="169"/>
                </a:cubicBezTo>
                <a:cubicBezTo>
                  <a:pt x="6" y="172"/>
                  <a:pt x="9" y="173"/>
                  <a:pt x="12" y="173"/>
                </a:cubicBezTo>
                <a:cubicBezTo>
                  <a:pt x="148" y="173"/>
                  <a:pt x="148" y="173"/>
                  <a:pt x="148" y="173"/>
                </a:cubicBezTo>
                <a:cubicBezTo>
                  <a:pt x="151" y="173"/>
                  <a:pt x="154" y="172"/>
                  <a:pt x="156" y="169"/>
                </a:cubicBezTo>
                <a:cubicBezTo>
                  <a:pt x="159" y="167"/>
                  <a:pt x="160" y="164"/>
                  <a:pt x="160" y="161"/>
                </a:cubicBezTo>
                <a:cubicBezTo>
                  <a:pt x="160" y="37"/>
                  <a:pt x="160" y="37"/>
                  <a:pt x="160" y="37"/>
                </a:cubicBezTo>
                <a:cubicBezTo>
                  <a:pt x="160" y="34"/>
                  <a:pt x="159" y="31"/>
                  <a:pt x="156" y="29"/>
                </a:cubicBezTo>
                <a:close/>
                <a:moveTo>
                  <a:pt x="122" y="46"/>
                </a:moveTo>
                <a:cubicBezTo>
                  <a:pt x="120" y="47"/>
                  <a:pt x="120" y="47"/>
                  <a:pt x="120" y="47"/>
                </a:cubicBezTo>
                <a:cubicBezTo>
                  <a:pt x="114" y="47"/>
                  <a:pt x="114" y="47"/>
                  <a:pt x="114" y="47"/>
                </a:cubicBezTo>
                <a:cubicBezTo>
                  <a:pt x="111" y="46"/>
                  <a:pt x="111" y="46"/>
                  <a:pt x="111" y="46"/>
                </a:cubicBezTo>
                <a:cubicBezTo>
                  <a:pt x="111" y="44"/>
                  <a:pt x="111" y="44"/>
                  <a:pt x="111" y="44"/>
                </a:cubicBezTo>
                <a:cubicBezTo>
                  <a:pt x="111" y="16"/>
                  <a:pt x="111" y="16"/>
                  <a:pt x="111" y="16"/>
                </a:cubicBezTo>
                <a:cubicBezTo>
                  <a:pt x="111" y="14"/>
                  <a:pt x="111" y="14"/>
                  <a:pt x="111" y="14"/>
                </a:cubicBezTo>
                <a:cubicBezTo>
                  <a:pt x="114" y="13"/>
                  <a:pt x="114" y="13"/>
                  <a:pt x="114" y="13"/>
                </a:cubicBezTo>
                <a:cubicBezTo>
                  <a:pt x="120" y="13"/>
                  <a:pt x="120" y="13"/>
                  <a:pt x="120" y="13"/>
                </a:cubicBezTo>
                <a:cubicBezTo>
                  <a:pt x="122" y="14"/>
                  <a:pt x="122" y="14"/>
                  <a:pt x="122" y="14"/>
                </a:cubicBezTo>
                <a:cubicBezTo>
                  <a:pt x="123" y="16"/>
                  <a:pt x="123" y="16"/>
                  <a:pt x="123" y="16"/>
                </a:cubicBezTo>
                <a:cubicBezTo>
                  <a:pt x="123" y="44"/>
                  <a:pt x="123" y="44"/>
                  <a:pt x="123" y="44"/>
                </a:cubicBezTo>
                <a:lnTo>
                  <a:pt x="122" y="46"/>
                </a:lnTo>
                <a:close/>
                <a:moveTo>
                  <a:pt x="120" y="62"/>
                </a:moveTo>
                <a:cubicBezTo>
                  <a:pt x="148" y="62"/>
                  <a:pt x="148" y="62"/>
                  <a:pt x="148" y="62"/>
                </a:cubicBezTo>
                <a:cubicBezTo>
                  <a:pt x="148" y="90"/>
                  <a:pt x="148" y="90"/>
                  <a:pt x="148" y="90"/>
                </a:cubicBezTo>
                <a:cubicBezTo>
                  <a:pt x="120" y="90"/>
                  <a:pt x="120" y="90"/>
                  <a:pt x="120" y="90"/>
                </a:cubicBezTo>
                <a:lnTo>
                  <a:pt x="120" y="62"/>
                </a:lnTo>
                <a:close/>
                <a:moveTo>
                  <a:pt x="83" y="62"/>
                </a:moveTo>
                <a:cubicBezTo>
                  <a:pt x="114" y="62"/>
                  <a:pt x="114" y="62"/>
                  <a:pt x="114" y="62"/>
                </a:cubicBezTo>
                <a:cubicBezTo>
                  <a:pt x="114" y="90"/>
                  <a:pt x="114" y="90"/>
                  <a:pt x="114" y="90"/>
                </a:cubicBezTo>
                <a:cubicBezTo>
                  <a:pt x="83" y="90"/>
                  <a:pt x="83" y="90"/>
                  <a:pt x="83" y="90"/>
                </a:cubicBezTo>
                <a:lnTo>
                  <a:pt x="83" y="62"/>
                </a:lnTo>
                <a:close/>
                <a:moveTo>
                  <a:pt x="120" y="96"/>
                </a:moveTo>
                <a:cubicBezTo>
                  <a:pt x="148" y="96"/>
                  <a:pt x="148" y="96"/>
                  <a:pt x="148" y="96"/>
                </a:cubicBezTo>
                <a:cubicBezTo>
                  <a:pt x="148" y="127"/>
                  <a:pt x="148" y="127"/>
                  <a:pt x="148" y="127"/>
                </a:cubicBezTo>
                <a:cubicBezTo>
                  <a:pt x="120" y="127"/>
                  <a:pt x="120" y="127"/>
                  <a:pt x="120" y="127"/>
                </a:cubicBezTo>
                <a:lnTo>
                  <a:pt x="120" y="96"/>
                </a:lnTo>
                <a:close/>
                <a:moveTo>
                  <a:pt x="48" y="46"/>
                </a:moveTo>
                <a:cubicBezTo>
                  <a:pt x="46" y="47"/>
                  <a:pt x="46" y="47"/>
                  <a:pt x="46" y="47"/>
                </a:cubicBezTo>
                <a:cubicBezTo>
                  <a:pt x="40" y="47"/>
                  <a:pt x="40" y="47"/>
                  <a:pt x="40" y="47"/>
                </a:cubicBezTo>
                <a:cubicBezTo>
                  <a:pt x="37" y="46"/>
                  <a:pt x="37" y="46"/>
                  <a:pt x="37" y="46"/>
                </a:cubicBezTo>
                <a:cubicBezTo>
                  <a:pt x="37" y="44"/>
                  <a:pt x="37" y="44"/>
                  <a:pt x="37" y="44"/>
                </a:cubicBezTo>
                <a:cubicBezTo>
                  <a:pt x="37" y="16"/>
                  <a:pt x="37" y="16"/>
                  <a:pt x="37" y="16"/>
                </a:cubicBezTo>
                <a:cubicBezTo>
                  <a:pt x="37" y="14"/>
                  <a:pt x="37" y="14"/>
                  <a:pt x="37" y="14"/>
                </a:cubicBezTo>
                <a:cubicBezTo>
                  <a:pt x="40" y="13"/>
                  <a:pt x="40" y="13"/>
                  <a:pt x="40" y="13"/>
                </a:cubicBezTo>
                <a:cubicBezTo>
                  <a:pt x="46" y="13"/>
                  <a:pt x="46" y="13"/>
                  <a:pt x="46" y="13"/>
                </a:cubicBezTo>
                <a:cubicBezTo>
                  <a:pt x="48" y="14"/>
                  <a:pt x="48" y="14"/>
                  <a:pt x="48" y="14"/>
                </a:cubicBezTo>
                <a:cubicBezTo>
                  <a:pt x="49" y="16"/>
                  <a:pt x="49" y="16"/>
                  <a:pt x="49" y="16"/>
                </a:cubicBezTo>
                <a:cubicBezTo>
                  <a:pt x="49" y="44"/>
                  <a:pt x="49" y="44"/>
                  <a:pt x="49" y="44"/>
                </a:cubicBezTo>
                <a:lnTo>
                  <a:pt x="48" y="46"/>
                </a:lnTo>
                <a:close/>
                <a:moveTo>
                  <a:pt x="83" y="96"/>
                </a:moveTo>
                <a:cubicBezTo>
                  <a:pt x="114" y="96"/>
                  <a:pt x="114" y="96"/>
                  <a:pt x="114" y="96"/>
                </a:cubicBezTo>
                <a:cubicBezTo>
                  <a:pt x="114" y="127"/>
                  <a:pt x="114" y="127"/>
                  <a:pt x="114" y="127"/>
                </a:cubicBezTo>
                <a:cubicBezTo>
                  <a:pt x="83" y="127"/>
                  <a:pt x="83" y="127"/>
                  <a:pt x="83" y="127"/>
                </a:cubicBezTo>
                <a:lnTo>
                  <a:pt x="83" y="96"/>
                </a:lnTo>
                <a:close/>
                <a:moveTo>
                  <a:pt x="120" y="133"/>
                </a:moveTo>
                <a:cubicBezTo>
                  <a:pt x="148" y="133"/>
                  <a:pt x="148" y="133"/>
                  <a:pt x="148" y="133"/>
                </a:cubicBezTo>
                <a:cubicBezTo>
                  <a:pt x="148" y="161"/>
                  <a:pt x="148" y="161"/>
                  <a:pt x="148" y="161"/>
                </a:cubicBezTo>
                <a:cubicBezTo>
                  <a:pt x="120" y="161"/>
                  <a:pt x="120" y="161"/>
                  <a:pt x="120" y="161"/>
                </a:cubicBezTo>
                <a:lnTo>
                  <a:pt x="120" y="133"/>
                </a:lnTo>
                <a:close/>
                <a:moveTo>
                  <a:pt x="46" y="62"/>
                </a:moveTo>
                <a:cubicBezTo>
                  <a:pt x="77" y="62"/>
                  <a:pt x="77" y="62"/>
                  <a:pt x="77" y="62"/>
                </a:cubicBezTo>
                <a:cubicBezTo>
                  <a:pt x="77" y="90"/>
                  <a:pt x="77" y="90"/>
                  <a:pt x="77" y="90"/>
                </a:cubicBezTo>
                <a:cubicBezTo>
                  <a:pt x="46" y="90"/>
                  <a:pt x="46" y="90"/>
                  <a:pt x="46" y="90"/>
                </a:cubicBezTo>
                <a:lnTo>
                  <a:pt x="46" y="62"/>
                </a:lnTo>
                <a:close/>
                <a:moveTo>
                  <a:pt x="83" y="133"/>
                </a:moveTo>
                <a:cubicBezTo>
                  <a:pt x="114" y="133"/>
                  <a:pt x="114" y="133"/>
                  <a:pt x="114" y="133"/>
                </a:cubicBezTo>
                <a:cubicBezTo>
                  <a:pt x="114" y="161"/>
                  <a:pt x="114" y="161"/>
                  <a:pt x="114" y="161"/>
                </a:cubicBezTo>
                <a:cubicBezTo>
                  <a:pt x="83" y="161"/>
                  <a:pt x="83" y="161"/>
                  <a:pt x="83" y="161"/>
                </a:cubicBezTo>
                <a:lnTo>
                  <a:pt x="83" y="133"/>
                </a:lnTo>
                <a:close/>
                <a:moveTo>
                  <a:pt x="12" y="62"/>
                </a:moveTo>
                <a:cubicBezTo>
                  <a:pt x="40" y="62"/>
                  <a:pt x="40" y="62"/>
                  <a:pt x="40" y="62"/>
                </a:cubicBezTo>
                <a:cubicBezTo>
                  <a:pt x="40" y="90"/>
                  <a:pt x="40" y="90"/>
                  <a:pt x="40" y="90"/>
                </a:cubicBezTo>
                <a:cubicBezTo>
                  <a:pt x="12" y="90"/>
                  <a:pt x="12" y="90"/>
                  <a:pt x="12" y="90"/>
                </a:cubicBezTo>
                <a:lnTo>
                  <a:pt x="12" y="62"/>
                </a:lnTo>
                <a:close/>
                <a:moveTo>
                  <a:pt x="46" y="96"/>
                </a:moveTo>
                <a:cubicBezTo>
                  <a:pt x="77" y="96"/>
                  <a:pt x="77" y="96"/>
                  <a:pt x="77" y="96"/>
                </a:cubicBezTo>
                <a:cubicBezTo>
                  <a:pt x="77" y="127"/>
                  <a:pt x="77" y="127"/>
                  <a:pt x="77" y="127"/>
                </a:cubicBezTo>
                <a:cubicBezTo>
                  <a:pt x="46" y="127"/>
                  <a:pt x="46" y="127"/>
                  <a:pt x="46" y="127"/>
                </a:cubicBezTo>
                <a:lnTo>
                  <a:pt x="46" y="96"/>
                </a:lnTo>
                <a:close/>
                <a:moveTo>
                  <a:pt x="12" y="96"/>
                </a:moveTo>
                <a:cubicBezTo>
                  <a:pt x="40" y="96"/>
                  <a:pt x="40" y="96"/>
                  <a:pt x="40" y="96"/>
                </a:cubicBezTo>
                <a:cubicBezTo>
                  <a:pt x="40" y="127"/>
                  <a:pt x="40" y="127"/>
                  <a:pt x="40" y="127"/>
                </a:cubicBezTo>
                <a:cubicBezTo>
                  <a:pt x="12" y="127"/>
                  <a:pt x="12" y="127"/>
                  <a:pt x="12" y="127"/>
                </a:cubicBezTo>
                <a:lnTo>
                  <a:pt x="12" y="96"/>
                </a:lnTo>
                <a:close/>
                <a:moveTo>
                  <a:pt x="46" y="133"/>
                </a:moveTo>
                <a:cubicBezTo>
                  <a:pt x="77" y="133"/>
                  <a:pt x="77" y="133"/>
                  <a:pt x="77" y="133"/>
                </a:cubicBezTo>
                <a:cubicBezTo>
                  <a:pt x="77" y="161"/>
                  <a:pt x="77" y="161"/>
                  <a:pt x="77" y="161"/>
                </a:cubicBezTo>
                <a:cubicBezTo>
                  <a:pt x="46" y="161"/>
                  <a:pt x="46" y="161"/>
                  <a:pt x="46" y="161"/>
                </a:cubicBezTo>
                <a:lnTo>
                  <a:pt x="46" y="133"/>
                </a:lnTo>
                <a:close/>
                <a:moveTo>
                  <a:pt x="12" y="133"/>
                </a:moveTo>
                <a:cubicBezTo>
                  <a:pt x="40" y="133"/>
                  <a:pt x="40" y="133"/>
                  <a:pt x="40" y="133"/>
                </a:cubicBezTo>
                <a:cubicBezTo>
                  <a:pt x="40" y="161"/>
                  <a:pt x="40" y="161"/>
                  <a:pt x="40" y="161"/>
                </a:cubicBezTo>
                <a:cubicBezTo>
                  <a:pt x="12" y="161"/>
                  <a:pt x="12" y="161"/>
                  <a:pt x="12" y="161"/>
                </a:cubicBezTo>
                <a:lnTo>
                  <a:pt x="12" y="133"/>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23" name="TextBox 22"/>
          <p:cNvSpPr txBox="1"/>
          <p:nvPr/>
        </p:nvSpPr>
        <p:spPr>
          <a:xfrm>
            <a:off x="1919132" y="3443518"/>
            <a:ext cx="2472847" cy="2831544"/>
          </a:xfrm>
          <a:prstGeom prst="rect">
            <a:avLst/>
          </a:prstGeom>
          <a:noFill/>
        </p:spPr>
        <p:txBody>
          <a:bodyPr wrap="square" rtlCol="0">
            <a:spAutoFit/>
          </a:bodyPr>
          <a:lstStyle/>
          <a:p>
            <a:pPr marL="171450" indent="-171450">
              <a:buFont typeface="Arial" panose="020B0604020202020204" pitchFamily="34" charset="0"/>
              <a:buChar char="•"/>
            </a:pPr>
            <a:r>
              <a:rPr lang="en-US" dirty="0" err="1" smtClean="0">
                <a:solidFill>
                  <a:srgbClr val="004D71"/>
                </a:solidFill>
                <a:latin typeface="Calibri" panose="020F0502020204030204" pitchFamily="34" charset="0"/>
                <a:cs typeface="Arial" pitchFamily="34" charset="0"/>
              </a:rPr>
              <a:t>GCPedia</a:t>
            </a:r>
            <a:r>
              <a:rPr lang="en-US" dirty="0" smtClean="0">
                <a:solidFill>
                  <a:srgbClr val="004D71"/>
                </a:solidFill>
                <a:latin typeface="Calibri" panose="020F0502020204030204" pitchFamily="34" charset="0"/>
                <a:cs typeface="Arial" pitchFamily="34" charset="0"/>
              </a:rPr>
              <a:t> for departments/agencies </a:t>
            </a:r>
            <a:endParaRPr lang="en-US" dirty="0">
              <a:solidFill>
                <a:srgbClr val="004D71"/>
              </a:solidFill>
              <a:latin typeface="Calibri" panose="020F0502020204030204" pitchFamily="34" charset="0"/>
              <a:cs typeface="Arial" pitchFamily="34" charset="0"/>
            </a:endParaRPr>
          </a:p>
          <a:p>
            <a:endParaRPr lang="en-US" dirty="0">
              <a:solidFill>
                <a:srgbClr val="004D71"/>
              </a:solidFill>
              <a:latin typeface="Calibri" panose="020F0502020204030204" pitchFamily="34" charset="0"/>
              <a:cs typeface="Arial" pitchFamily="34" charset="0"/>
            </a:endParaRPr>
          </a:p>
          <a:p>
            <a:pPr marL="171450" indent="-171450">
              <a:buFont typeface="Arial" panose="020B0604020202020204" pitchFamily="34" charset="0"/>
              <a:buChar char="•"/>
            </a:pPr>
            <a:r>
              <a:rPr lang="en-US" dirty="0" err="1" smtClean="0">
                <a:solidFill>
                  <a:srgbClr val="004D71"/>
                </a:solidFill>
                <a:latin typeface="Calibri" panose="020F0502020204030204" pitchFamily="34" charset="0"/>
                <a:cs typeface="Arial" pitchFamily="34" charset="0"/>
              </a:rPr>
              <a:t>GCWiki</a:t>
            </a:r>
            <a:r>
              <a:rPr lang="en-US" dirty="0" smtClean="0">
                <a:solidFill>
                  <a:srgbClr val="004D71"/>
                </a:solidFill>
                <a:latin typeface="Calibri" panose="020F0502020204030204" pitchFamily="34" charset="0"/>
                <a:cs typeface="Arial" pitchFamily="34" charset="0"/>
              </a:rPr>
              <a:t> for Crown corporations and others</a:t>
            </a:r>
            <a:endParaRPr lang="en-US" dirty="0">
              <a:solidFill>
                <a:srgbClr val="004D71"/>
              </a:solidFill>
              <a:latin typeface="Calibri" panose="020F0502020204030204" pitchFamily="34" charset="0"/>
              <a:cs typeface="Arial" pitchFamily="34" charset="0"/>
            </a:endParaRPr>
          </a:p>
          <a:p>
            <a:pPr marL="171450" indent="-171450">
              <a:buFont typeface="Arial" panose="020B0604020202020204" pitchFamily="34" charset="0"/>
              <a:buChar char="•"/>
            </a:pPr>
            <a:endParaRPr lang="en-US" dirty="0" smtClean="0">
              <a:solidFill>
                <a:srgbClr val="004D71"/>
              </a:solidFill>
              <a:latin typeface="Calibri" panose="020F0502020204030204" pitchFamily="34" charset="0"/>
              <a:cs typeface="Arial" pitchFamily="34" charset="0"/>
            </a:endParaRPr>
          </a:p>
          <a:p>
            <a:pPr marL="171450" indent="-171450">
              <a:buFont typeface="Arial" panose="020B0604020202020204" pitchFamily="34" charset="0"/>
              <a:buChar char="•"/>
            </a:pPr>
            <a:r>
              <a:rPr lang="en-US" dirty="0">
                <a:solidFill>
                  <a:srgbClr val="004D71"/>
                </a:solidFill>
                <a:latin typeface="Calibri" panose="020F0502020204030204" pitchFamily="34" charset="0"/>
                <a:cs typeface="Arial" pitchFamily="34" charset="0"/>
              </a:rPr>
              <a:t>Email</a:t>
            </a:r>
            <a:r>
              <a:rPr lang="en-US" dirty="0" smtClean="0">
                <a:solidFill>
                  <a:srgbClr val="004D71"/>
                </a:solidFill>
                <a:latin typeface="Calibri" panose="020F0502020204030204" pitchFamily="34" charset="0"/>
                <a:cs typeface="Arial" pitchFamily="34" charset="0"/>
              </a:rPr>
              <a:t>: </a:t>
            </a:r>
            <a:r>
              <a:rPr lang="en-US" dirty="0" smtClean="0">
                <a:solidFill>
                  <a:srgbClr val="004D71"/>
                </a:solidFill>
                <a:latin typeface="Calibri" panose="020F0502020204030204" pitchFamily="34" charset="0"/>
                <a:cs typeface="Arial" pitchFamily="34" charset="0"/>
                <a:hlinkClick r:id="rId8"/>
              </a:rPr>
              <a:t>ippd-dpiprp@tbs-sct.gc.ca</a:t>
            </a:r>
            <a:r>
              <a:rPr lang="en-US" dirty="0" smtClean="0">
                <a:solidFill>
                  <a:srgbClr val="004D71"/>
                </a:solidFill>
                <a:latin typeface="Calibri" panose="020F0502020204030204" pitchFamily="34" charset="0"/>
                <a:cs typeface="Arial" pitchFamily="34" charset="0"/>
              </a:rPr>
              <a:t> </a:t>
            </a:r>
            <a:endParaRPr lang="en-US" dirty="0">
              <a:solidFill>
                <a:srgbClr val="004D71"/>
              </a:solidFill>
              <a:latin typeface="Calibri" panose="020F0502020204030204" pitchFamily="34" charset="0"/>
              <a:cs typeface="Arial" pitchFamily="34" charset="0"/>
            </a:endParaRPr>
          </a:p>
          <a:p>
            <a:endParaRPr lang="en-US" sz="1600" dirty="0" smtClean="0">
              <a:solidFill>
                <a:srgbClr val="004D71"/>
              </a:solidFill>
              <a:latin typeface="Calibri" panose="020F0502020204030204" pitchFamily="34" charset="0"/>
              <a:cs typeface="Arial" pitchFamily="34" charset="0"/>
            </a:endParaRPr>
          </a:p>
        </p:txBody>
      </p:sp>
    </p:spTree>
    <p:extLst>
      <p:ext uri="{BB962C8B-B14F-4D97-AF65-F5344CB8AC3E}">
        <p14:creationId xmlns:p14="http://schemas.microsoft.com/office/powerpoint/2010/main" val="34506441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8</a:t>
            </a:fld>
            <a:endParaRPr lang="en-CA"/>
          </a:p>
        </p:txBody>
      </p:sp>
      <p:sp>
        <p:nvSpPr>
          <p:cNvPr id="3" name="Text Placeholder 2"/>
          <p:cNvSpPr>
            <a:spLocks noGrp="1"/>
          </p:cNvSpPr>
          <p:nvPr>
            <p:ph type="body" sz="quarter" idx="11"/>
          </p:nvPr>
        </p:nvSpPr>
        <p:spPr/>
        <p:txBody>
          <a:bodyPr/>
          <a:lstStyle/>
          <a:p>
            <a:r>
              <a:rPr lang="en-US" dirty="0" smtClean="0"/>
              <a:t>Annex: Model Written Explanations</a:t>
            </a:r>
            <a:endParaRPr lang="en-CA" dirty="0"/>
          </a:p>
        </p:txBody>
      </p:sp>
      <p:pic>
        <p:nvPicPr>
          <p:cNvPr id="5" name="Content Placeholder 4"/>
          <p:cNvPicPr>
            <a:picLocks noGrp="1" noChangeAspect="1"/>
          </p:cNvPicPr>
          <p:nvPr>
            <p:ph idx="10"/>
          </p:nvPr>
        </p:nvPicPr>
        <p:blipFill>
          <a:blip r:embed="rId2"/>
          <a:stretch>
            <a:fillRect/>
          </a:stretch>
        </p:blipFill>
        <p:spPr>
          <a:xfrm>
            <a:off x="1598890" y="1125538"/>
            <a:ext cx="5946220" cy="5292725"/>
          </a:xfrm>
          <a:prstGeom prst="rect">
            <a:avLst/>
          </a:prstGeom>
        </p:spPr>
      </p:pic>
    </p:spTree>
    <p:extLst>
      <p:ext uri="{BB962C8B-B14F-4D97-AF65-F5344CB8AC3E}">
        <p14:creationId xmlns:p14="http://schemas.microsoft.com/office/powerpoint/2010/main" val="1601285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9</a:t>
            </a:fld>
            <a:endParaRPr lang="en-CA"/>
          </a:p>
        </p:txBody>
      </p:sp>
      <p:sp>
        <p:nvSpPr>
          <p:cNvPr id="3" name="Text Placeholder 2"/>
          <p:cNvSpPr>
            <a:spLocks noGrp="1"/>
          </p:cNvSpPr>
          <p:nvPr>
            <p:ph type="body" sz="quarter" idx="11"/>
          </p:nvPr>
        </p:nvSpPr>
        <p:spPr>
          <a:xfrm>
            <a:off x="759198" y="138062"/>
            <a:ext cx="7598591" cy="878670"/>
          </a:xfrm>
        </p:spPr>
        <p:txBody>
          <a:bodyPr/>
          <a:lstStyle/>
          <a:p>
            <a:r>
              <a:rPr lang="en-US" dirty="0" smtClean="0"/>
              <a:t>Annex: Model Written Explanations (continued)</a:t>
            </a:r>
            <a:endParaRPr lang="en-CA" dirty="0"/>
          </a:p>
        </p:txBody>
      </p:sp>
      <p:pic>
        <p:nvPicPr>
          <p:cNvPr id="5" name="Content Placeholder 4"/>
          <p:cNvPicPr>
            <a:picLocks noGrp="1" noChangeAspect="1"/>
          </p:cNvPicPr>
          <p:nvPr>
            <p:ph idx="10"/>
          </p:nvPr>
        </p:nvPicPr>
        <p:blipFill>
          <a:blip r:embed="rId2"/>
          <a:stretch>
            <a:fillRect/>
          </a:stretch>
        </p:blipFill>
        <p:spPr>
          <a:xfrm>
            <a:off x="1607855" y="1125538"/>
            <a:ext cx="5928291" cy="5292725"/>
          </a:xfrm>
          <a:prstGeom prst="rect">
            <a:avLst/>
          </a:prstGeom>
        </p:spPr>
      </p:pic>
    </p:spTree>
    <p:extLst>
      <p:ext uri="{BB962C8B-B14F-4D97-AF65-F5344CB8AC3E}">
        <p14:creationId xmlns:p14="http://schemas.microsoft.com/office/powerpoint/2010/main" val="36868206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5b219645393732255ce44d4b&quot;,&quot;SmartGridHorizontal&quot;:0,&quot;LinkedExcelSources&quot;:{},&quot;LinkedProjectSources&quot;:{},&quot;FlowConfig&quot;:{&quot;Canvas&quot;:{&quot;Slide&quot;:-1,&quot;Width&quot;:0,&quot;Height&quot;:0},&quot;Timeline&quot;:{&quot;Actions&quot;:[]}},&quot;LinkedSlideMergeSources&quot;:{}}"/>
</p:tagLst>
</file>

<file path=ppt/tags/tag10.xml><?xml version="1.0" encoding="utf-8"?>
<p:tagLst xmlns:a="http://schemas.openxmlformats.org/drawingml/2006/main" xmlns:r="http://schemas.openxmlformats.org/officeDocument/2006/relationships" xmlns:p="http://schemas.openxmlformats.org/presentationml/2006/main">
  <p:tag name="ENGAGE" val="{&quot;IsSmartGrid&quot;:false,&quot;FillColor&quot;:{&quot;ColorIndex&quot;:1,&quot;ColorModifier&quot;:0}}"/>
</p:tagLst>
</file>

<file path=ppt/tags/tag1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1,&quot;BrightnessModifier&quot;:0}}"/>
</p:tagLst>
</file>

<file path=ppt/tags/tag12.xml><?xml version="1.0" encoding="utf-8"?>
<p:tagLst xmlns:a="http://schemas.openxmlformats.org/drawingml/2006/main" xmlns:r="http://schemas.openxmlformats.org/officeDocument/2006/relationships" xmlns:p="http://schemas.openxmlformats.org/presentationml/2006/main">
  <p:tag name="ENGAGE" val="{&quot;IsSmartGrid&quot;:false,&quot;FillColor&quot;:{&quot;ColorIndex&quot;:1,&quot;ColorModifier&quot;:0}}"/>
</p:tagLst>
</file>

<file path=ppt/tags/tag13.xml><?xml version="1.0" encoding="utf-8"?>
<p:tagLst xmlns:a="http://schemas.openxmlformats.org/drawingml/2006/main" xmlns:r="http://schemas.openxmlformats.org/officeDocument/2006/relationships" xmlns:p="http://schemas.openxmlformats.org/presentationml/2006/main">
  <p:tag name="ENGAGE" val="{&quot;IsSmartGrid&quot;:false,&quot;FillColor&quot;:{&quot;ColorIndex&quot;:1,&quot;ColorModifier&quot;:0}}"/>
</p:tagLst>
</file>

<file path=ppt/tags/tag2.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1,&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4,&quot;ColorModifier&quot;:0,&quot;BrightnessModifier&quot;:0}}"/>
</p:tagLst>
</file>

<file path=ppt/tags/tag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9.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2926</TotalTime>
  <Words>363</Words>
  <Application>Microsoft Office PowerPoint</Application>
  <PresentationFormat>On-screen Show (4:3)</PresentationFormat>
  <Paragraphs>100</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맑은 고딕</vt:lpstr>
      <vt:lpstr>Arial</vt:lpstr>
      <vt:lpstr>Arial</vt:lpstr>
      <vt:lpstr>Calibri</vt:lpstr>
      <vt:lpstr>Times New Roman</vt:lpstr>
      <vt:lpstr>Office Theme</vt:lpstr>
      <vt:lpstr>Amendments to privacy policies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TBS-SCT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Dundas, Barbara</cp:lastModifiedBy>
  <cp:revision>294</cp:revision>
  <cp:lastPrinted>2018-06-13T22:06:52Z</cp:lastPrinted>
  <dcterms:created xsi:type="dcterms:W3CDTF">2015-11-06T15:38:40Z</dcterms:created>
  <dcterms:modified xsi:type="dcterms:W3CDTF">2018-06-13T22:10:13Z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d88522d1-c3b5-4780-8c4d-8d8d834dbcb5</vt:lpwstr>
  </property>
  <property fmtid="{D5CDD505-2E9C-101B-9397-08002B2CF9AE}" pid="3" name="TBSSCTCLASSIFICATION">
    <vt:lpwstr>No Classification Selected</vt:lpwstr>
  </property>
  <property fmtid="{D5CDD505-2E9C-101B-9397-08002B2CF9AE}" pid="4" name="SECCLASS">
    <vt:lpwstr>CLASSN</vt:lpwstr>
  </property>
</Properties>
</file>