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6" r:id="rId4"/>
  </p:sldMasterIdLst>
  <p:notesMasterIdLst>
    <p:notesMasterId r:id="rId14"/>
  </p:notesMasterIdLst>
  <p:sldIdLst>
    <p:sldId id="256" r:id="rId5"/>
    <p:sldId id="257" r:id="rId6"/>
    <p:sldId id="258" r:id="rId7"/>
    <p:sldId id="259" r:id="rId8"/>
    <p:sldId id="260" r:id="rId9"/>
    <p:sldId id="261" r:id="rId10"/>
    <p:sldId id="262" r:id="rId11"/>
    <p:sldId id="263" r:id="rId12"/>
    <p:sldId id="264"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06" autoAdjust="0"/>
    <p:restoredTop sz="94660"/>
  </p:normalViewPr>
  <p:slideViewPr>
    <p:cSldViewPr snapToGrid="0">
      <p:cViewPr varScale="1">
        <p:scale>
          <a:sx n="103" d="100"/>
          <a:sy n="103" d="100"/>
        </p:scale>
        <p:origin x="798"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presProps" Target="pres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322D0D3-352A-4081-9993-0C4511AB32A9}" type="datetimeFigureOut">
              <a:rPr lang="en-US" smtClean="0"/>
              <a:t>10/10/2023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57DA282-E71D-421B-83BD-A5D69AC8F065}" type="slidenum">
              <a:rPr lang="en-US" smtClean="0"/>
              <a:t>‹#›</a:t>
            </a:fld>
            <a:endParaRPr lang="en-US"/>
          </a:p>
        </p:txBody>
      </p:sp>
    </p:spTree>
    <p:extLst>
      <p:ext uri="{BB962C8B-B14F-4D97-AF65-F5344CB8AC3E}">
        <p14:creationId xmlns:p14="http://schemas.microsoft.com/office/powerpoint/2010/main" val="411176130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E774BB5-0567-4098-A99F-315FA42759CE}"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2473793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FCB2063-0E2A-4CC4-B2D3-7F60526DB82E}"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40421679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88BA383-20A0-4EBC-9F82-1D321C3E4F37}"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D4F7D2-4580-480E-AD45-A12C01EC06B2}" type="slidenum">
              <a:rPr lang="en-US" smtClean="0"/>
              <a:t>‹#›</a:t>
            </a:fld>
            <a:endParaRPr lang="en-US"/>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87049688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FFB07934-18F4-45D3-BF4A-221DBE74C08E}" type="datetime1">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10589949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E7F72178-B831-4A74-8049-9D5149D274D2}" type="datetime1">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D4F7D2-4580-480E-AD45-A12C01EC06B2}" type="slidenum">
              <a:rPr lang="en-US" smtClean="0"/>
              <a:t>‹#›</a:t>
            </a:fld>
            <a:endParaRPr lang="en-US"/>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445867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27FEC16A-ECA4-4943-84EC-CA72DD72CFD0}" type="datetime1">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11582241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E3814FF-1E20-4545-9963-1E7C9FCBF4DA}"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24037933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6ADEAC7-9CB9-4AD8-BC86-B2C4814D9E6A}"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12788218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D3BBDF6-98A9-4265-9C95-C0400D3977B0}"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24756976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7F67F071-E11D-429E-BD59-A7885632B756}" type="datetime1">
              <a:rPr lang="en-US" smtClean="0"/>
              <a:t>10/10/2023</a:t>
            </a:fld>
            <a:endParaRPr lang="en-US"/>
          </a:p>
        </p:txBody>
      </p:sp>
      <p:sp>
        <p:nvSpPr>
          <p:cNvPr id="5" name="Footer Placeholder 4"/>
          <p:cNvSpPr>
            <a:spLocks noGrp="1"/>
          </p:cNvSpPr>
          <p:nvPr>
            <p:ph type="ftr" sz="quarter" idx="11"/>
          </p:nvPr>
        </p:nvSpPr>
        <p:spPr/>
        <p:txBody>
          <a:bodyPr/>
          <a:lstStyle/>
          <a:p>
            <a:endParaRPr lang="en-US"/>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27798042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F183F56-1E0A-4AE9-A934-5136E18A4061}" type="datetime1">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3718906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D511CA2-C56B-4157-8823-F014431AA7A4}" type="datetime1">
              <a:rPr lang="en-US" smtClean="0"/>
              <a:t>10/10/2023</a:t>
            </a:fld>
            <a:endParaRPr lang="en-US"/>
          </a:p>
        </p:txBody>
      </p:sp>
      <p:sp>
        <p:nvSpPr>
          <p:cNvPr id="8" name="Footer Placeholder 7"/>
          <p:cNvSpPr>
            <a:spLocks noGrp="1"/>
          </p:cNvSpPr>
          <p:nvPr>
            <p:ph type="ftr" sz="quarter" idx="11"/>
          </p:nvPr>
        </p:nvSpPr>
        <p:spPr/>
        <p:txBody>
          <a:bodyPr/>
          <a:lstStyle/>
          <a:p>
            <a:endParaRPr lang="en-US"/>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29499229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5327B49-327D-4FDE-987F-43F8CA2DFCDB}" type="datetime1">
              <a:rPr lang="en-US" smtClean="0"/>
              <a:t>10/10/2023</a:t>
            </a:fld>
            <a:endParaRPr lang="en-US"/>
          </a:p>
        </p:txBody>
      </p:sp>
      <p:sp>
        <p:nvSpPr>
          <p:cNvPr id="4" name="Footer Placeholder 3"/>
          <p:cNvSpPr>
            <a:spLocks noGrp="1"/>
          </p:cNvSpPr>
          <p:nvPr>
            <p:ph type="ftr" sz="quarter" idx="11"/>
          </p:nvPr>
        </p:nvSpPr>
        <p:spPr/>
        <p:txBody>
          <a:bodyPr/>
          <a:lstStyle/>
          <a:p>
            <a:endParaRPr lang="en-US"/>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15043075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4EC0D0-0BD2-4040-A81B-FCDEC840B910}" type="datetime1">
              <a:rPr lang="en-US" smtClean="0"/>
              <a:t>10/10/2023</a:t>
            </a:fld>
            <a:endParaRPr lang="en-US"/>
          </a:p>
        </p:txBody>
      </p:sp>
      <p:sp>
        <p:nvSpPr>
          <p:cNvPr id="3" name="Footer Placeholder 2"/>
          <p:cNvSpPr>
            <a:spLocks noGrp="1"/>
          </p:cNvSpPr>
          <p:nvPr>
            <p:ph type="ftr" sz="quarter" idx="11"/>
          </p:nvPr>
        </p:nvSpPr>
        <p:spPr/>
        <p:txBody>
          <a:bodyPr/>
          <a:lstStyle/>
          <a:p>
            <a:endParaRPr lang="en-US"/>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342883256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D7D9D9B2-6540-4145-9109-E3DDA644CEDE}" type="datetime1">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4022741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6FBF5324-718A-477A-8D32-68DE4146929E}" type="datetime1">
              <a:rPr lang="en-US" smtClean="0"/>
              <a:t>10/10/2023</a:t>
            </a:fld>
            <a:endParaRPr lang="en-US"/>
          </a:p>
        </p:txBody>
      </p:sp>
      <p:sp>
        <p:nvSpPr>
          <p:cNvPr id="6" name="Footer Placeholder 5"/>
          <p:cNvSpPr>
            <a:spLocks noGrp="1"/>
          </p:cNvSpPr>
          <p:nvPr>
            <p:ph type="ftr" sz="quarter" idx="11"/>
          </p:nvPr>
        </p:nvSpPr>
        <p:spPr/>
        <p:txBody>
          <a:bodyPr/>
          <a:lstStyle/>
          <a:p>
            <a:endParaRPr lang="en-US"/>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63D4F7D2-4580-480E-AD45-A12C01EC06B2}" type="slidenum">
              <a:rPr lang="en-US" smtClean="0"/>
              <a:t>‹#›</a:t>
            </a:fld>
            <a:endParaRPr lang="en-US"/>
          </a:p>
        </p:txBody>
      </p:sp>
    </p:spTree>
    <p:extLst>
      <p:ext uri="{BB962C8B-B14F-4D97-AF65-F5344CB8AC3E}">
        <p14:creationId xmlns:p14="http://schemas.microsoft.com/office/powerpoint/2010/main" val="5323520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a:solidFill>
            <a:schemeClr val="accent1">
              <a:lumMod val="75000"/>
              <a:alpha val="40000"/>
            </a:schemeClr>
          </a:solidFill>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grp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grp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grp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grp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grp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grp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grp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grp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grp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grp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grp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grpFill/>
            <a:ln>
              <a:noFill/>
            </a:ln>
          </p:spPr>
        </p:sp>
      </p:grpSp>
      <p:grpSp>
        <p:nvGrpSpPr>
          <p:cNvPr id="10" name="Group 9"/>
          <p:cNvGrpSpPr/>
          <p:nvPr/>
        </p:nvGrpSpPr>
        <p:grpSpPr>
          <a:xfrm>
            <a:off x="27221" y="-30"/>
            <a:ext cx="2356674" cy="6853283"/>
            <a:chOff x="6627813" y="195452"/>
            <a:chExt cx="1952625" cy="5678299"/>
          </a:xfrm>
          <a:solidFill>
            <a:schemeClr val="accent1"/>
          </a:solidFill>
        </p:grpSpPr>
        <p:sp>
          <p:nvSpPr>
            <p:cNvPr id="11" name="Freeform 27"/>
            <p:cNvSpPr/>
            <p:nvPr/>
          </p:nvSpPr>
          <p:spPr bwMode="auto">
            <a:xfrm>
              <a:off x="6627813" y="195452"/>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grp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grp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grp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grp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grp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grp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grp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grp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grp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grp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grp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grpFill/>
            <a:ln>
              <a:noFill/>
            </a:ln>
          </p:spPr>
        </p:sp>
      </p:grpSp>
      <p:sp>
        <p:nvSpPr>
          <p:cNvPr id="7" name="Rectangle 6"/>
          <p:cNvSpPr/>
          <p:nvPr/>
        </p:nvSpPr>
        <p:spPr>
          <a:xfrm>
            <a:off x="0" y="0"/>
            <a:ext cx="182880" cy="68580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A73118FE-BD24-44BE-B199-833058914C91}" type="datetime1">
              <a:rPr lang="en-US" smtClean="0"/>
              <a:t>10/10/2023</a:t>
            </a:fld>
            <a:endParaRPr lang="en-US"/>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63D4F7D2-4580-480E-AD45-A12C01EC06B2}" type="slidenum">
              <a:rPr lang="en-US" smtClean="0"/>
              <a:t>‹#›</a:t>
            </a:fld>
            <a:endParaRPr lang="en-US"/>
          </a:p>
        </p:txBody>
      </p:sp>
    </p:spTree>
    <p:extLst>
      <p:ext uri="{BB962C8B-B14F-4D97-AF65-F5344CB8AC3E}">
        <p14:creationId xmlns:p14="http://schemas.microsoft.com/office/powerpoint/2010/main" val="3984400181"/>
      </p:ext>
    </p:extLst>
  </p:cSld>
  <p:clrMap bg1="lt1" tx1="dk1" bg2="lt2" tx2="dk2" accent1="accent1" accent2="accent2" accent3="accent3" accent4="accent4" accent5="accent5" accent6="accent6" hlink="hlink" folHlink="folHlink"/>
  <p:sldLayoutIdLst>
    <p:sldLayoutId id="2147483747" r:id="rId1"/>
    <p:sldLayoutId id="2147483748" r:id="rId2"/>
    <p:sldLayoutId id="2147483749" r:id="rId3"/>
    <p:sldLayoutId id="2147483750" r:id="rId4"/>
    <p:sldLayoutId id="2147483751" r:id="rId5"/>
    <p:sldLayoutId id="2147483752" r:id="rId6"/>
    <p:sldLayoutId id="2147483753" r:id="rId7"/>
    <p:sldLayoutId id="2147483754" r:id="rId8"/>
    <p:sldLayoutId id="2147483755" r:id="rId9"/>
    <p:sldLayoutId id="2147483756" r:id="rId10"/>
    <p:sldLayoutId id="2147483757" r:id="rId11"/>
    <p:sldLayoutId id="2147483758" r:id="rId12"/>
    <p:sldLayoutId id="2147483759" r:id="rId13"/>
    <p:sldLayoutId id="2147483760" r:id="rId14"/>
    <p:sldLayoutId id="2147483761" r:id="rId15"/>
    <p:sldLayoutId id="2147483762" r:id="rId16"/>
  </p:sldLayoutIdLst>
  <p:hf hdr="0" ftr="0" dt="0"/>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tags" Target="../tags/tag3.xml"/><Relationship Id="rId2" Type="http://schemas.openxmlformats.org/officeDocument/2006/relationships/tags" Target="../tags/tag2.xml"/><Relationship Id="rId1" Type="http://schemas.openxmlformats.org/officeDocument/2006/relationships/tags" Target="../tags/tag1.xml"/><Relationship Id="rId4"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 Id="rId4"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tags" Target="../tags/tag9.xml"/><Relationship Id="rId2" Type="http://schemas.openxmlformats.org/officeDocument/2006/relationships/tags" Target="../tags/tag8.xml"/><Relationship Id="rId1" Type="http://schemas.openxmlformats.org/officeDocument/2006/relationships/tags" Target="../tags/tag7.xml"/><Relationship Id="rId4"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tags" Target="../tags/tag10.xml"/><Relationship Id="rId4"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tags" Target="../tags/tag15.xml"/><Relationship Id="rId2" Type="http://schemas.openxmlformats.org/officeDocument/2006/relationships/tags" Target="../tags/tag14.xml"/><Relationship Id="rId1" Type="http://schemas.openxmlformats.org/officeDocument/2006/relationships/tags" Target="../tags/tag13.xml"/><Relationship Id="rId4"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tags" Target="../tags/tag18.xml"/><Relationship Id="rId2" Type="http://schemas.openxmlformats.org/officeDocument/2006/relationships/tags" Target="../tags/tag17.xml"/><Relationship Id="rId1" Type="http://schemas.openxmlformats.org/officeDocument/2006/relationships/tags" Target="../tags/tag16.xml"/><Relationship Id="rId4"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tags" Target="../tags/tag21.xml"/><Relationship Id="rId2" Type="http://schemas.openxmlformats.org/officeDocument/2006/relationships/tags" Target="../tags/tag20.xml"/><Relationship Id="rId1" Type="http://schemas.openxmlformats.org/officeDocument/2006/relationships/tags" Target="../tags/tag19.xml"/><Relationship Id="rId4"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tags" Target="../tags/tag24.xml"/><Relationship Id="rId2" Type="http://schemas.openxmlformats.org/officeDocument/2006/relationships/tags" Target="../tags/tag23.xml"/><Relationship Id="rId1" Type="http://schemas.openxmlformats.org/officeDocument/2006/relationships/tags" Target="../tags/tag22.xml"/><Relationship Id="rId4"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tags" Target="../tags/tag27.xml"/><Relationship Id="rId2" Type="http://schemas.openxmlformats.org/officeDocument/2006/relationships/tags" Target="../tags/tag26.xml"/><Relationship Id="rId1" Type="http://schemas.openxmlformats.org/officeDocument/2006/relationships/tags" Target="../tags/tag25.xml"/><Relationship Id="rId4"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custDataLst>
              <p:tags r:id="rId1"/>
            </p:custDataLst>
          </p:nvPr>
        </p:nvSpPr>
        <p:spPr>
          <a:xfrm>
            <a:off x="2589213" y="2192058"/>
            <a:ext cx="8915399" cy="2585323"/>
          </a:xfrm>
        </p:spPr>
        <p:txBody>
          <a:bodyPr>
            <a:spAutoFit/>
          </a:bodyPr>
          <a:lstStyle/>
          <a:p>
            <a:pPr algn="ctr"/>
            <a:r>
              <a:rPr lang="fr-CA" dirty="0"/>
              <a:t>Lignes directrices pratiques en préparation aux entrevues</a:t>
            </a:r>
            <a:br>
              <a:rPr lang="fr-CA" dirty="0"/>
            </a:br>
            <a:endParaRPr lang="fr-CA" dirty="0"/>
          </a:p>
        </p:txBody>
      </p:sp>
      <p:sp>
        <p:nvSpPr>
          <p:cNvPr id="3" name="Subtitle 2"/>
          <p:cNvSpPr>
            <a:spLocks noGrp="1"/>
          </p:cNvSpPr>
          <p:nvPr>
            <p:ph type="subTitle" idx="1"/>
            <p:custDataLst>
              <p:tags r:id="rId2"/>
            </p:custDataLst>
          </p:nvPr>
        </p:nvSpPr>
        <p:spPr>
          <a:xfrm>
            <a:off x="2589213" y="4777379"/>
            <a:ext cx="8915399" cy="1179810"/>
          </a:xfrm>
        </p:spPr>
        <p:txBody>
          <a:bodyPr>
            <a:spAutoFit/>
          </a:bodyPr>
          <a:lstStyle/>
          <a:p>
            <a:endParaRPr lang="en-CA" dirty="0"/>
          </a:p>
          <a:p>
            <a:r>
              <a:rPr lang="fr-CA" dirty="0"/>
              <a:t>Programme des navigateurs de carrière autochtones (PNCA)</a:t>
            </a:r>
          </a:p>
          <a:p>
            <a:pPr algn="ctr"/>
            <a:r>
              <a:rPr lang="fr-CA" dirty="0"/>
              <a:t>Cercle du savoir sur l’inclusion autochtone</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1</a:t>
            </a:fld>
            <a:endParaRPr lang="en-US"/>
          </a:p>
        </p:txBody>
      </p:sp>
    </p:spTree>
    <p:extLst>
      <p:ext uri="{BB962C8B-B14F-4D97-AF65-F5344CB8AC3E}">
        <p14:creationId xmlns:p14="http://schemas.microsoft.com/office/powerpoint/2010/main" val="1871912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592925" y="624110"/>
            <a:ext cx="8911687" cy="646331"/>
          </a:xfrm>
        </p:spPr>
        <p:txBody>
          <a:bodyPr>
            <a:spAutoFit/>
          </a:bodyPr>
          <a:lstStyle/>
          <a:p>
            <a:r>
              <a:rPr lang="fr-CA" dirty="0"/>
              <a:t>Principes fondamentaux de réussite</a:t>
            </a:r>
          </a:p>
        </p:txBody>
      </p:sp>
      <p:sp>
        <p:nvSpPr>
          <p:cNvPr id="3" name="Content Placeholder 2"/>
          <p:cNvSpPr>
            <a:spLocks noGrp="1"/>
          </p:cNvSpPr>
          <p:nvPr>
            <p:ph idx="1"/>
            <p:custDataLst>
              <p:tags r:id="rId2"/>
            </p:custDataLst>
          </p:nvPr>
        </p:nvSpPr>
        <p:spPr>
          <a:xfrm>
            <a:off x="2589212" y="1661532"/>
            <a:ext cx="8915400" cy="4985980"/>
          </a:xfrm>
        </p:spPr>
        <p:txBody>
          <a:bodyPr>
            <a:spAutoFit/>
          </a:bodyPr>
          <a:lstStyle/>
          <a:p>
            <a:endParaRPr lang="en-CA" dirty="0"/>
          </a:p>
          <a:p>
            <a:r>
              <a:rPr lang="fr-CA" sz="1700" dirty="0">
                <a:solidFill>
                  <a:schemeClr val="tx1"/>
                </a:solidFill>
              </a:rPr>
              <a:t>Comprendre les critères de mérite (et le profil de compétences en leadership, le cas échéant) en démontrant clairement : </a:t>
            </a:r>
          </a:p>
          <a:p>
            <a:pPr lvl="1"/>
            <a:r>
              <a:rPr lang="fr-CA" sz="1500" dirty="0">
                <a:solidFill>
                  <a:schemeClr val="tx1"/>
                </a:solidFill>
              </a:rPr>
              <a:t>comment répondre à chaque élément des critères de mérite par des exemples d’expérience passée (« quoi »). </a:t>
            </a:r>
          </a:p>
          <a:p>
            <a:pPr lvl="1"/>
            <a:r>
              <a:rPr lang="fr-CA" sz="1500" dirty="0">
                <a:solidFill>
                  <a:schemeClr val="tx1"/>
                </a:solidFill>
              </a:rPr>
              <a:t>« Comment » vous l’avez fait? « Pourquoi » vous l’avez fait de cette façon?</a:t>
            </a:r>
          </a:p>
          <a:p>
            <a:pPr marL="0" indent="0">
              <a:buNone/>
            </a:pPr>
            <a:endParaRPr lang="en-CA" sz="1600" dirty="0"/>
          </a:p>
          <a:p>
            <a:r>
              <a:rPr lang="fr-CA" sz="1700" dirty="0"/>
              <a:t>Réfléchir à la manière de communiquer et de maîtriser votre message durant l’entrevue.</a:t>
            </a:r>
          </a:p>
          <a:p>
            <a:pPr lvl="1"/>
            <a:r>
              <a:rPr lang="fr-CA" sz="1500" dirty="0"/>
              <a:t>Élaborer </a:t>
            </a:r>
            <a:r>
              <a:rPr lang="fr-CA" sz="1500" dirty="0">
                <a:solidFill>
                  <a:srgbClr val="0070C0"/>
                </a:solidFill>
              </a:rPr>
              <a:t>des exemples</a:t>
            </a:r>
            <a:r>
              <a:rPr lang="fr-CA" sz="1500" dirty="0"/>
              <a:t> d’expériences vécues, de réalisations personnelles et de leçons apprises, qui vous permettront de répondre aux questions de l’entrevue avec </a:t>
            </a:r>
            <a:r>
              <a:rPr lang="fr-CA" sz="1500" dirty="0">
                <a:solidFill>
                  <a:schemeClr val="tx1"/>
                </a:solidFill>
              </a:rPr>
              <a:t>confiance et clarté.</a:t>
            </a:r>
          </a:p>
          <a:p>
            <a:pPr lvl="1"/>
            <a:r>
              <a:rPr lang="fr-CA" sz="1500" dirty="0"/>
              <a:t>Bien comprendre </a:t>
            </a:r>
            <a:r>
              <a:rPr lang="fr-CA" sz="1500" dirty="0">
                <a:solidFill>
                  <a:srgbClr val="0070C0"/>
                </a:solidFill>
              </a:rPr>
              <a:t>vos forces et vos faiblesses</a:t>
            </a:r>
            <a:r>
              <a:rPr lang="fr-CA" sz="1500" dirty="0"/>
              <a:t> et être prêt à en discuter.</a:t>
            </a:r>
          </a:p>
          <a:p>
            <a:pPr marL="0" indent="0">
              <a:buNone/>
            </a:pPr>
            <a:endParaRPr lang="en-CA" sz="1700" dirty="0"/>
          </a:p>
          <a:p>
            <a:r>
              <a:rPr lang="fr-CA" sz="1700" dirty="0"/>
              <a:t>Savoir tout ce qu’il y a à savoir sur les renseignements détaillés dans votre curriculum vitae, la lettre de présentation, vos notes biographiques et la lettre d’intérêt que vous avez transmis au cours du processus de demande, le cas échéant.</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2</a:t>
            </a:fld>
            <a:endParaRPr lang="en-US"/>
          </a:p>
        </p:txBody>
      </p:sp>
    </p:spTree>
    <p:extLst>
      <p:ext uri="{BB962C8B-B14F-4D97-AF65-F5344CB8AC3E}">
        <p14:creationId xmlns:p14="http://schemas.microsoft.com/office/powerpoint/2010/main" val="3237690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592925" y="624110"/>
            <a:ext cx="8911687" cy="646331"/>
          </a:xfrm>
        </p:spPr>
        <p:txBody>
          <a:bodyPr>
            <a:spAutoFit/>
          </a:bodyPr>
          <a:lstStyle/>
          <a:p>
            <a:r>
              <a:rPr lang="fr-CA" dirty="0"/>
              <a:t>Caractéristiques d’une entrevue réussie</a:t>
            </a:r>
          </a:p>
        </p:txBody>
      </p:sp>
      <p:sp>
        <p:nvSpPr>
          <p:cNvPr id="3" name="Content Placeholder 2"/>
          <p:cNvSpPr>
            <a:spLocks noGrp="1"/>
          </p:cNvSpPr>
          <p:nvPr>
            <p:ph idx="1"/>
            <p:custDataLst>
              <p:tags r:id="rId2"/>
            </p:custDataLst>
          </p:nvPr>
        </p:nvSpPr>
        <p:spPr>
          <a:xfrm>
            <a:off x="2592925" y="1572322"/>
            <a:ext cx="8915400" cy="4633332"/>
          </a:xfrm>
        </p:spPr>
        <p:txBody>
          <a:bodyPr>
            <a:normAutofit fontScale="85000" lnSpcReduction="10000"/>
          </a:bodyPr>
          <a:lstStyle/>
          <a:p>
            <a:r>
              <a:rPr lang="fr-CA" dirty="0"/>
              <a:t>Gérez votre temps pour vous assurer de répondre à chaque question à un rythme régulier.</a:t>
            </a:r>
          </a:p>
          <a:p>
            <a:pPr lvl="1"/>
            <a:r>
              <a:rPr lang="fr-CA" dirty="0"/>
              <a:t>C’est votre entrevue, c’est à vous de la diriger.</a:t>
            </a:r>
          </a:p>
          <a:p>
            <a:pPr marL="457200" lvl="1" indent="0">
              <a:buNone/>
            </a:pPr>
            <a:endParaRPr lang="en-CA" dirty="0"/>
          </a:p>
          <a:p>
            <a:r>
              <a:rPr lang="fr-CA" dirty="0"/>
              <a:t>Gérez votre langage corporel afin d’éviter que les membres du comité de sélection ne soient distraits et ne ils puissent se concentrer sur votre message.</a:t>
            </a:r>
          </a:p>
          <a:p>
            <a:pPr lvl="1"/>
            <a:r>
              <a:rPr lang="fr-CA" dirty="0"/>
              <a:t>Évitez les sources de distraction et n’agitez pas trop les mains.</a:t>
            </a:r>
          </a:p>
          <a:p>
            <a:endParaRPr lang="en-CA" dirty="0"/>
          </a:p>
          <a:p>
            <a:r>
              <a:rPr lang="fr-CA" dirty="0"/>
              <a:t>Répondez aux questions et communiquez votre message avec conviction, clarté et concision.</a:t>
            </a:r>
          </a:p>
          <a:p>
            <a:pPr lvl="1"/>
            <a:r>
              <a:rPr lang="fr-CA" dirty="0"/>
              <a:t>Vous devez afficher une attitude positive et éviter de créer des drapeaux jaunes ou rouges!</a:t>
            </a:r>
          </a:p>
          <a:p>
            <a:pPr marL="0" indent="0">
              <a:buNone/>
            </a:pPr>
            <a:endParaRPr lang="en-CA" dirty="0"/>
          </a:p>
          <a:p>
            <a:r>
              <a:rPr lang="fr-CA" dirty="0"/>
              <a:t>Faites en sorte que les membres du comité de sélection retiennent votre message en le communiquant clairement (pour de plus amples renseignements, veuillez consulter la page 8).</a:t>
            </a:r>
          </a:p>
          <a:p>
            <a:pPr lvl="2"/>
            <a:r>
              <a:rPr lang="fr-CA" dirty="0"/>
              <a:t>Commencez par une introduction, dans laquelle vous expliquez comment vous répondrez à la question (« quoi »).</a:t>
            </a:r>
          </a:p>
          <a:p>
            <a:pPr lvl="2"/>
            <a:r>
              <a:rPr lang="fr-CA" dirty="0"/>
              <a:t>Répondez clairement en montrant que vous savez gérer différents types de questions (« comment » « pourquoi »). </a:t>
            </a:r>
          </a:p>
          <a:p>
            <a:pPr lvl="2"/>
            <a:r>
              <a:rPr lang="fr-CA" dirty="0"/>
              <a:t>Formulez une conclusion résumant comment vous avez répondu à la question. (fermez la boucle)</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3</a:t>
            </a:fld>
            <a:endParaRPr lang="en-US"/>
          </a:p>
        </p:txBody>
      </p:sp>
    </p:spTree>
    <p:extLst>
      <p:ext uri="{BB962C8B-B14F-4D97-AF65-F5344CB8AC3E}">
        <p14:creationId xmlns:p14="http://schemas.microsoft.com/office/powerpoint/2010/main" val="424489871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592925" y="624110"/>
            <a:ext cx="8911687" cy="646331"/>
          </a:xfrm>
        </p:spPr>
        <p:txBody>
          <a:bodyPr>
            <a:spAutoFit/>
          </a:bodyPr>
          <a:lstStyle/>
          <a:p>
            <a:r>
              <a:rPr lang="fr-CA" dirty="0"/>
              <a:t>Ce que l’introduction vous permet de faire.</a:t>
            </a:r>
          </a:p>
        </p:txBody>
      </p:sp>
      <p:sp>
        <p:nvSpPr>
          <p:cNvPr id="3" name="Content Placeholder 2"/>
          <p:cNvSpPr>
            <a:spLocks noGrp="1"/>
          </p:cNvSpPr>
          <p:nvPr>
            <p:ph idx="1"/>
            <p:custDataLst>
              <p:tags r:id="rId2"/>
            </p:custDataLst>
          </p:nvPr>
        </p:nvSpPr>
        <p:spPr/>
        <p:txBody>
          <a:bodyPr>
            <a:normAutofit lnSpcReduction="10000"/>
          </a:bodyPr>
          <a:lstStyle/>
          <a:p>
            <a:r>
              <a:rPr lang="fr-CA" dirty="0"/>
              <a:t>Dicter le rythme de l’entrevue.</a:t>
            </a:r>
          </a:p>
          <a:p>
            <a:pPr lvl="1"/>
            <a:r>
              <a:rPr lang="fr-CA" dirty="0"/>
              <a:t>Quelle approche comptez-vous adopter pour gérer votre stress et votre nervosité? La prise de conscience fait partie de votre préparation à l’entrevue.</a:t>
            </a:r>
          </a:p>
          <a:p>
            <a:pPr lvl="1"/>
            <a:r>
              <a:rPr lang="fr-CA" dirty="0"/>
              <a:t>Si les membres du comité de sélection vous demandent de choisir entre répondre aux questions dans l’ordre de votre choix ou y répondre selon l’ordre de celles-ci dans les documents de préparation à l’entrevue, faites un choix judicieux.</a:t>
            </a:r>
          </a:p>
          <a:p>
            <a:pPr marL="457200" lvl="1" indent="0">
              <a:buNone/>
            </a:pPr>
            <a:endParaRPr lang="en-CA" dirty="0"/>
          </a:p>
          <a:p>
            <a:r>
              <a:rPr lang="fr-CA" dirty="0"/>
              <a:t>Faites bonne impression auprès des membres du comité de sélection en adoptant une attitude positive.</a:t>
            </a:r>
          </a:p>
          <a:p>
            <a:pPr lvl="1"/>
            <a:r>
              <a:rPr lang="fr-CA" dirty="0"/>
              <a:t>Vous devez réfléchir à au moins deux ou trois façons de réagir pour briser la glace </a:t>
            </a:r>
          </a:p>
          <a:p>
            <a:pPr lvl="1"/>
            <a:r>
              <a:rPr lang="fr-CA" dirty="0"/>
              <a:t>Soyez concentré, c’est votre entrevue, et vous devez décider comment gérer les premières minutes pour donner le ton à l’entrevue.</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4</a:t>
            </a:fld>
            <a:endParaRPr lang="en-US"/>
          </a:p>
        </p:txBody>
      </p:sp>
    </p:spTree>
    <p:extLst>
      <p:ext uri="{BB962C8B-B14F-4D97-AF65-F5344CB8AC3E}">
        <p14:creationId xmlns:p14="http://schemas.microsoft.com/office/powerpoint/2010/main" val="16708916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592925" y="624110"/>
            <a:ext cx="8911687" cy="1200329"/>
          </a:xfrm>
        </p:spPr>
        <p:txBody>
          <a:bodyPr>
            <a:spAutoFit/>
          </a:bodyPr>
          <a:lstStyle/>
          <a:p>
            <a:r>
              <a:rPr lang="fr-CA" dirty="0"/>
              <a:t>Ce que le « corps » de l’entrevue vous permet de faire.</a:t>
            </a:r>
          </a:p>
        </p:txBody>
      </p:sp>
      <p:sp>
        <p:nvSpPr>
          <p:cNvPr id="3" name="Content Placeholder 2"/>
          <p:cNvSpPr>
            <a:spLocks noGrp="1"/>
          </p:cNvSpPr>
          <p:nvPr>
            <p:ph idx="1"/>
            <p:custDataLst>
              <p:tags r:id="rId2"/>
            </p:custDataLst>
          </p:nvPr>
        </p:nvSpPr>
        <p:spPr/>
        <p:txBody>
          <a:bodyPr>
            <a:normAutofit fontScale="92500" lnSpcReduction="10000"/>
          </a:bodyPr>
          <a:lstStyle/>
          <a:p>
            <a:r>
              <a:rPr lang="fr-CA" dirty="0"/>
              <a:t>Présenter les éléments clés que vous souhaitez communiquer, et établir la façon dont vous souhaitez les intégrer à vos réponses.</a:t>
            </a:r>
          </a:p>
          <a:p>
            <a:pPr lvl="1"/>
            <a:r>
              <a:rPr lang="fr-CA" dirty="0"/>
              <a:t>Essentiellement, vous êtes dans un contexte idéal pour démontrer vos compétences en matière de communication et de réflexion stratégique; montrez que vous savez intégrer vos principaux messages à vos réponses de façon logique.</a:t>
            </a:r>
          </a:p>
          <a:p>
            <a:pPr marL="0" indent="0">
              <a:buNone/>
            </a:pPr>
            <a:endParaRPr lang="en-CA" dirty="0"/>
          </a:p>
          <a:p>
            <a:r>
              <a:rPr lang="fr-CA" dirty="0"/>
              <a:t>Appropriez-vous les questions.</a:t>
            </a:r>
          </a:p>
          <a:p>
            <a:pPr lvl="1"/>
            <a:r>
              <a:rPr lang="fr-CA" dirty="0"/>
              <a:t>Au-delà des critères fondés sur les connaissances, il n’y a pas de bonnes ou de mauvaises réponses pour démontrer vos compétences, vos habiletés et vos capacités. Il s’agit plutôt d’une occasion de créer une impression percutante avec les messages que vous donnez, de répondre aux questions calmement et clairement. </a:t>
            </a:r>
          </a:p>
          <a:p>
            <a:pPr lvl="1"/>
            <a:r>
              <a:rPr lang="fr-CA" dirty="0"/>
              <a:t>Présentez clairement votre vision du leadership, vos perspectives stratégiques pour le poste en question, et les qualités faisant de vous un excellent candidat. Deux ou trois raisons pour lesquelles ils devraient vous offrir de vous joindre à leur organisation et d’occuper le poste visé.</a:t>
            </a:r>
          </a:p>
          <a:p>
            <a:pPr marL="457200" lvl="1" indent="0">
              <a:buNone/>
            </a:pPr>
            <a:endParaRPr lang="en-CA" dirty="0"/>
          </a:p>
          <a:p>
            <a:pPr marL="457200" lvl="1" indent="0">
              <a:buNone/>
            </a:pPr>
            <a:endParaRPr lang="en-US" dirty="0"/>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5</a:t>
            </a:fld>
            <a:endParaRPr lang="en-US"/>
          </a:p>
        </p:txBody>
      </p:sp>
    </p:spTree>
    <p:extLst>
      <p:ext uri="{BB962C8B-B14F-4D97-AF65-F5344CB8AC3E}">
        <p14:creationId xmlns:p14="http://schemas.microsoft.com/office/powerpoint/2010/main" val="22707156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289977" y="624110"/>
            <a:ext cx="9214636" cy="1200329"/>
          </a:xfrm>
        </p:spPr>
        <p:txBody>
          <a:bodyPr>
            <a:spAutoFit/>
          </a:bodyPr>
          <a:lstStyle/>
          <a:p>
            <a:r>
              <a:rPr lang="fr-CA" dirty="0"/>
              <a:t>Ce que la « conclusion » de l’entrevue vous permet de faire.</a:t>
            </a:r>
          </a:p>
        </p:txBody>
      </p:sp>
      <p:sp>
        <p:nvSpPr>
          <p:cNvPr id="3" name="Content Placeholder 2"/>
          <p:cNvSpPr>
            <a:spLocks noGrp="1"/>
          </p:cNvSpPr>
          <p:nvPr>
            <p:ph idx="1"/>
            <p:custDataLst>
              <p:tags r:id="rId2"/>
            </p:custDataLst>
          </p:nvPr>
        </p:nvSpPr>
        <p:spPr/>
        <p:txBody>
          <a:bodyPr/>
          <a:lstStyle/>
          <a:p>
            <a:endParaRPr lang="en-CA" dirty="0"/>
          </a:p>
          <a:p>
            <a:r>
              <a:rPr lang="fr-CA" dirty="0"/>
              <a:t>Faire preuve de détermination, de passion et d’enthousiasme à l’égard du poste.</a:t>
            </a:r>
          </a:p>
          <a:p>
            <a:endParaRPr lang="en-CA" dirty="0"/>
          </a:p>
          <a:p>
            <a:r>
              <a:rPr lang="fr-CA" dirty="0"/>
              <a:t>Rappeler pourquoi vous pensez être la personne candidate idéale pour relever les défis et répondre aux attentes.</a:t>
            </a:r>
          </a:p>
          <a:p>
            <a:endParaRPr lang="en-CA" dirty="0"/>
          </a:p>
          <a:p>
            <a:r>
              <a:rPr lang="fr-CA" dirty="0"/>
              <a:t>À la fin de l’entrevue, mettez l’accent sur les éléments positifs qui vous font ressortir du lot et renforcez ce que vous voulez qu’ils se rappellent.</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6</a:t>
            </a:fld>
            <a:endParaRPr lang="en-US"/>
          </a:p>
        </p:txBody>
      </p:sp>
    </p:spTree>
    <p:extLst>
      <p:ext uri="{BB962C8B-B14F-4D97-AF65-F5344CB8AC3E}">
        <p14:creationId xmlns:p14="http://schemas.microsoft.com/office/powerpoint/2010/main" val="9549989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592925" y="624110"/>
            <a:ext cx="8911687" cy="1200329"/>
          </a:xfrm>
        </p:spPr>
        <p:txBody>
          <a:bodyPr>
            <a:spAutoFit/>
          </a:bodyPr>
          <a:lstStyle/>
          <a:p>
            <a:r>
              <a:rPr lang="fr-CA" dirty="0"/>
              <a:t>Répondre à une question d’entrevue au moyen d’une approche stratégique en trois étapes</a:t>
            </a:r>
          </a:p>
        </p:txBody>
      </p:sp>
      <p:sp>
        <p:nvSpPr>
          <p:cNvPr id="3" name="Content Placeholder 2"/>
          <p:cNvSpPr>
            <a:spLocks noGrp="1"/>
          </p:cNvSpPr>
          <p:nvPr>
            <p:ph idx="1"/>
            <p:custDataLst>
              <p:tags r:id="rId2"/>
            </p:custDataLst>
          </p:nvPr>
        </p:nvSpPr>
        <p:spPr>
          <a:xfrm>
            <a:off x="2258170" y="1904999"/>
            <a:ext cx="9246442" cy="4555435"/>
          </a:xfrm>
        </p:spPr>
        <p:txBody>
          <a:bodyPr>
            <a:normAutofit fontScale="92500" lnSpcReduction="20000"/>
          </a:bodyPr>
          <a:lstStyle/>
          <a:p>
            <a:pPr marL="0" indent="0">
              <a:buNone/>
            </a:pPr>
            <a:r>
              <a:rPr lang="fr-CA" sz="1600" dirty="0"/>
              <a:t>1.  Introduction</a:t>
            </a:r>
          </a:p>
          <a:p>
            <a:pPr marL="800100" lvl="1" indent="-342900">
              <a:buAutoNum type="alphaLcPeriod"/>
            </a:pPr>
            <a:r>
              <a:rPr lang="fr-CA" sz="1300" dirty="0"/>
              <a:t>Dirigez la question en formulant une réponse qui tient compte de vos expériences.</a:t>
            </a:r>
          </a:p>
          <a:p>
            <a:pPr marL="800100" lvl="1" indent="-342900">
              <a:buAutoNum type="alphaLcPeriod"/>
            </a:pPr>
            <a:r>
              <a:rPr lang="fr-CA" sz="1300" dirty="0"/>
              <a:t>Définissez les idées principales qui vous semblent pertinentes pour répondre à la question (au plus trois idées principales).</a:t>
            </a:r>
          </a:p>
          <a:p>
            <a:pPr>
              <a:buAutoNum type="arabicPeriod" startAt="3"/>
            </a:pPr>
            <a:endParaRPr lang="en-CA" sz="1600" dirty="0"/>
          </a:p>
          <a:p>
            <a:pPr>
              <a:buAutoNum type="arabicPeriod" startAt="2"/>
            </a:pPr>
            <a:r>
              <a:rPr lang="fr-CA" sz="1600" dirty="0"/>
              <a:t>Dans votre réponse, vous devez détailler vos idées principales en les appuyant par au plus trois éléments clés.</a:t>
            </a:r>
          </a:p>
          <a:p>
            <a:pPr marL="800100" lvl="1" indent="-342900">
              <a:buAutoNum type="alphaLcPeriod"/>
            </a:pPr>
            <a:r>
              <a:rPr lang="fr-CA" sz="1300" dirty="0"/>
              <a:t>Présentez votre première idée principale et détaillez-la en expliquant concrètement ce que vous feriez ou ce que vous avez fait par le passé, à l’aide d’au plus trois exemples concrets.</a:t>
            </a:r>
          </a:p>
          <a:p>
            <a:pPr marL="800100" lvl="1" indent="-342900">
              <a:buAutoNum type="alphaLcPeriod"/>
            </a:pPr>
            <a:r>
              <a:rPr lang="fr-CA" sz="1300" dirty="0"/>
              <a:t>Présentez votre deuxième idée principale, ainsi qu’une troisième, si vous le souhaitez, et donnez-en les détails à l’aide d’éléments clés.</a:t>
            </a:r>
          </a:p>
          <a:p>
            <a:pPr marL="800100" lvl="1" indent="-342900">
              <a:buAutoNum type="alphaLcPeriod"/>
            </a:pPr>
            <a:r>
              <a:rPr lang="fr-CA" sz="1300" dirty="0"/>
              <a:t>Notez que vous devez marquer la transition entre chaque idée principale pour aider les membres du comité de sélection à comprendre que vous avez terminé de présenter la première idée et que vous passez maintenant à la deuxième. Si vous avez une troisième idée principale pour répondre à une question, faites une autre transition. Exemple type : Je vais vous présenter trois expériences de travail qui démontrent que (présenter votre première idée principale) – premier, deuxième et troisième éléments clés. Passons à ma (deuxième idée principale), etc.</a:t>
            </a:r>
          </a:p>
          <a:p>
            <a:pPr>
              <a:buAutoNum type="arabicPeriod" startAt="3"/>
            </a:pPr>
            <a:endParaRPr lang="en-CA" sz="1600" dirty="0"/>
          </a:p>
          <a:p>
            <a:pPr>
              <a:buAutoNum type="arabicPeriod" startAt="3"/>
            </a:pPr>
            <a:r>
              <a:rPr lang="fr-CA" sz="1600" dirty="0"/>
              <a:t>Dans votre conclusion, vous devez faire un retour sur votre réponse et mettre l’accent sur les éléments que vous voulez que les membres du comité de sélection retiennent.</a:t>
            </a:r>
          </a:p>
          <a:p>
            <a:pPr marL="800100" lvl="1" indent="-342900">
              <a:buAutoNum type="alphaLcPeriod"/>
            </a:pPr>
            <a:r>
              <a:rPr lang="fr-CA" sz="1300" dirty="0"/>
              <a:t>Répétez les idées principales que vous venez de présenter.</a:t>
            </a:r>
          </a:p>
          <a:p>
            <a:pPr marL="800100" lvl="1" indent="-342900">
              <a:buAutoNum type="alphaLcPeriod"/>
            </a:pPr>
            <a:r>
              <a:rPr lang="fr-CA" sz="1300" dirty="0"/>
              <a:t>Présentez un résumé des mesures concrètes que VOUS avez prises.</a:t>
            </a:r>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7</a:t>
            </a:fld>
            <a:endParaRPr lang="en-US"/>
          </a:p>
        </p:txBody>
      </p:sp>
    </p:spTree>
    <p:extLst>
      <p:ext uri="{BB962C8B-B14F-4D97-AF65-F5344CB8AC3E}">
        <p14:creationId xmlns:p14="http://schemas.microsoft.com/office/powerpoint/2010/main" val="38512907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091193" y="624110"/>
            <a:ext cx="9413419" cy="1077218"/>
          </a:xfrm>
        </p:spPr>
        <p:txBody>
          <a:bodyPr>
            <a:spAutoFit/>
          </a:bodyPr>
          <a:lstStyle/>
          <a:p>
            <a:r>
              <a:rPr lang="fr-CA" sz="3200" dirty="0"/>
              <a:t>L’élaboration de vos messages clés et de vos idées principales demande réflexion et pratique</a:t>
            </a:r>
          </a:p>
        </p:txBody>
      </p:sp>
      <p:sp>
        <p:nvSpPr>
          <p:cNvPr id="3" name="Content Placeholder 2"/>
          <p:cNvSpPr>
            <a:spLocks noGrp="1"/>
          </p:cNvSpPr>
          <p:nvPr>
            <p:ph idx="1"/>
            <p:custDataLst>
              <p:tags r:id="rId2"/>
            </p:custDataLst>
          </p:nvPr>
        </p:nvSpPr>
        <p:spPr>
          <a:xfrm>
            <a:off x="2091193" y="2029522"/>
            <a:ext cx="9413419" cy="4343400"/>
          </a:xfrm>
        </p:spPr>
        <p:txBody>
          <a:bodyPr>
            <a:normAutofit fontScale="92500" lnSpcReduction="20000"/>
          </a:bodyPr>
          <a:lstStyle/>
          <a:p>
            <a:r>
              <a:rPr lang="fr-CA" dirty="0"/>
              <a:t>Pour détailler vos idées principales, vous devez décrire concrètement vos expériences et réalisations passées.</a:t>
            </a:r>
          </a:p>
          <a:p>
            <a:pPr lvl="1"/>
            <a:r>
              <a:rPr lang="fr-CA" dirty="0"/>
              <a:t>Quelles expériences souhaitez-vous inclure dans vos idées principales pour démontrer que vous respectez les critères essentiels du poste?</a:t>
            </a:r>
          </a:p>
          <a:p>
            <a:pPr marL="457200" lvl="1" indent="0">
              <a:buNone/>
            </a:pPr>
            <a:endParaRPr lang="en-CA" dirty="0"/>
          </a:p>
          <a:p>
            <a:pPr lvl="1"/>
            <a:r>
              <a:rPr lang="fr-CA" dirty="0"/>
              <a:t>Quels exemples de réalisations souhaitez-vous donner pour démontrer comment vous avez mis à profit vos compétences, vos capacités et vos habilités clés dans le passé? vous devez donner des exemples de chaque élément évalué durant l’entrevue. </a:t>
            </a:r>
          </a:p>
          <a:p>
            <a:pPr lvl="1"/>
            <a:endParaRPr lang="en-CA" dirty="0"/>
          </a:p>
          <a:p>
            <a:pPr lvl="1"/>
            <a:r>
              <a:rPr lang="fr-CA" dirty="0"/>
              <a:t>Quels exemples de leçons apprises aimeriez-vous donner pour démontrer que vous pouvez, d’une part, relever des défis, et d’autre part, apprendre de façon continue?</a:t>
            </a:r>
          </a:p>
          <a:p>
            <a:pPr lvl="2"/>
            <a:r>
              <a:rPr lang="fr-CA" dirty="0"/>
              <a:t>Si l’on vous demande de parler d’un point faible, assurez-vous de ne pas donner l’impression aux membres du comité de sélection que vous représentez un risque, et démontrez que vous êtes conscient de vos forces et faiblesses.</a:t>
            </a:r>
          </a:p>
          <a:p>
            <a:pPr lvl="2"/>
            <a:r>
              <a:rPr lang="fr-CA" dirty="0"/>
              <a:t>Parlez de vos points faibles comme des éléments à améliorer ou sur lesquels vous travaillez de façon suivie. Donnez des exemples sur la manière dont vous le faites ou l’avez fait. Évitez de créer un drapeau jaune ou un médiocre drapeau rouge sur votre candidature et votre potentiel pour le poste, et démontrez clairement que votre développement professionnel et déroulement de carrière sont vos priorités.</a:t>
            </a:r>
          </a:p>
          <a:p>
            <a:pPr lvl="2"/>
            <a:endParaRPr lang="en-CA" dirty="0"/>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8</a:t>
            </a:fld>
            <a:endParaRPr lang="en-US"/>
          </a:p>
        </p:txBody>
      </p:sp>
    </p:spTree>
    <p:extLst>
      <p:ext uri="{BB962C8B-B14F-4D97-AF65-F5344CB8AC3E}">
        <p14:creationId xmlns:p14="http://schemas.microsoft.com/office/powerpoint/2010/main" val="27198007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custDataLst>
              <p:tags r:id="rId1"/>
            </p:custDataLst>
          </p:nvPr>
        </p:nvSpPr>
        <p:spPr>
          <a:xfrm>
            <a:off x="2592925" y="624110"/>
            <a:ext cx="8911687" cy="954107"/>
          </a:xfrm>
        </p:spPr>
        <p:txBody>
          <a:bodyPr>
            <a:spAutoFit/>
          </a:bodyPr>
          <a:lstStyle/>
          <a:p>
            <a:r>
              <a:rPr lang="fr-CA" sz="2800" dirty="0"/>
              <a:t>Les entrevues visent à faire part de VOTRE une histoire de manière convaincante et avec confiance et clarté. </a:t>
            </a:r>
          </a:p>
        </p:txBody>
      </p:sp>
      <p:sp>
        <p:nvSpPr>
          <p:cNvPr id="3" name="Content Placeholder 2"/>
          <p:cNvSpPr>
            <a:spLocks noGrp="1"/>
          </p:cNvSpPr>
          <p:nvPr>
            <p:ph idx="1"/>
            <p:custDataLst>
              <p:tags r:id="rId2"/>
            </p:custDataLst>
          </p:nvPr>
        </p:nvSpPr>
        <p:spPr>
          <a:xfrm>
            <a:off x="2589212" y="2133599"/>
            <a:ext cx="8915400" cy="4055327"/>
          </a:xfrm>
        </p:spPr>
        <p:txBody>
          <a:bodyPr>
            <a:normAutofit fontScale="85000" lnSpcReduction="10000"/>
          </a:bodyPr>
          <a:lstStyle/>
          <a:p>
            <a:r>
              <a:rPr lang="fr-CA" dirty="0"/>
              <a:t>Si vous êtes bien préparé, les questions de l’entrevue ne devraient pas avoir d’importance, car vous pourrez vous les approprier en racontant VOTRE histoire, selon une approche stratégique et structurée.</a:t>
            </a:r>
          </a:p>
          <a:p>
            <a:pPr lvl="1"/>
            <a:r>
              <a:rPr lang="fr-CA" dirty="0"/>
              <a:t>L’entrevue porte sur VOUS! Prenez‑la en main et profitez‑en!</a:t>
            </a:r>
          </a:p>
          <a:p>
            <a:pPr marL="0" indent="0">
              <a:buNone/>
            </a:pPr>
            <a:endParaRPr lang="en-CA" dirty="0"/>
          </a:p>
          <a:p>
            <a:r>
              <a:rPr lang="fr-CA" dirty="0"/>
              <a:t>La pratique de la façon dont vous prévoyez de communiquer vos idées et vos messages clés fait toute la différence. Ne sous-estimez pas le temps et les efforts nécessaires pour atteindre la confiance et la clarté.</a:t>
            </a:r>
          </a:p>
          <a:p>
            <a:pPr lvl="1"/>
            <a:r>
              <a:rPr lang="fr-CA" dirty="0"/>
              <a:t>Quel est votre parcours professionnel?</a:t>
            </a:r>
          </a:p>
          <a:p>
            <a:pPr lvl="1"/>
            <a:r>
              <a:rPr lang="fr-CA" dirty="0"/>
              <a:t>Quelles sont vos valeurs personnelles et comment les appliquez‑vous au milieu de travail?</a:t>
            </a:r>
          </a:p>
          <a:p>
            <a:pPr lvl="1"/>
            <a:r>
              <a:rPr lang="fr-CA" dirty="0"/>
              <a:t>Quelles sont vos histoires de leadership convaincantes - nous en avons tous, car le leadership se trouve à tous les niveaux de l’organisation, et comment allez-vous les intégrer aux messages clés que vous souhaitez que les membres du jury d’entrevue se souviennent?</a:t>
            </a:r>
          </a:p>
          <a:p>
            <a:pPr lvl="2"/>
            <a:r>
              <a:rPr lang="fr-CA" dirty="0"/>
              <a:t>Vous devez donner des exemples concrets qui démontrent vos compétences et la façon dont vous répondez aux exigences essentielles du poste.</a:t>
            </a:r>
          </a:p>
          <a:p>
            <a:pPr lvl="2"/>
            <a:r>
              <a:rPr lang="fr-CA" dirty="0"/>
              <a:t>Vous devez clairement expliquer pourquoi vous vous sentez à la hauteur du défi; votre vision et vos perspectives stratégiques; et, en fin de compte, votre proposition de valeur pour l’entreprise.</a:t>
            </a:r>
          </a:p>
          <a:p>
            <a:endParaRPr lang="en-US" dirty="0"/>
          </a:p>
        </p:txBody>
      </p:sp>
      <p:sp>
        <p:nvSpPr>
          <p:cNvPr id="4" name="Slide Number Placeholder 3"/>
          <p:cNvSpPr>
            <a:spLocks noGrp="1"/>
          </p:cNvSpPr>
          <p:nvPr>
            <p:ph type="sldNum" sz="quarter" idx="12"/>
            <p:custDataLst>
              <p:tags r:id="rId3"/>
            </p:custDataLst>
          </p:nvPr>
        </p:nvSpPr>
        <p:spPr/>
        <p:txBody>
          <a:bodyPr/>
          <a:lstStyle/>
          <a:p>
            <a:fld id="{63D4F7D2-4580-480E-AD45-A12C01EC06B2}" type="slidenum">
              <a:rPr lang="en-US" smtClean="0"/>
              <a:t>9</a:t>
            </a:fld>
            <a:endParaRPr lang="en-US"/>
          </a:p>
        </p:txBody>
      </p:sp>
    </p:spTree>
    <p:extLst>
      <p:ext uri="{BB962C8B-B14F-4D97-AF65-F5344CB8AC3E}">
        <p14:creationId xmlns:p14="http://schemas.microsoft.com/office/powerpoint/2010/main" val="39421343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NUM" val="1"/>
</p:tagLst>
</file>

<file path=ppt/tags/tag10.xml><?xml version="1.0" encoding="utf-8"?>
<p:tagLst xmlns:a="http://schemas.openxmlformats.org/drawingml/2006/main" xmlns:r="http://schemas.openxmlformats.org/officeDocument/2006/relationships" xmlns:p="http://schemas.openxmlformats.org/presentationml/2006/main">
  <p:tag name="NUM" val="1"/>
</p:tagLst>
</file>

<file path=ppt/tags/tag11.xml><?xml version="1.0" encoding="utf-8"?>
<p:tagLst xmlns:a="http://schemas.openxmlformats.org/drawingml/2006/main" xmlns:r="http://schemas.openxmlformats.org/officeDocument/2006/relationships" xmlns:p="http://schemas.openxmlformats.org/presentationml/2006/main">
  <p:tag name="NUM" val="2"/>
</p:tagLst>
</file>

<file path=ppt/tags/tag12.xml><?xml version="1.0" encoding="utf-8"?>
<p:tagLst xmlns:a="http://schemas.openxmlformats.org/drawingml/2006/main" xmlns:r="http://schemas.openxmlformats.org/officeDocument/2006/relationships" xmlns:p="http://schemas.openxmlformats.org/presentationml/2006/main">
  <p:tag name="NUM" val="3"/>
</p:tagLst>
</file>

<file path=ppt/tags/tag13.xml><?xml version="1.0" encoding="utf-8"?>
<p:tagLst xmlns:a="http://schemas.openxmlformats.org/drawingml/2006/main" xmlns:r="http://schemas.openxmlformats.org/officeDocument/2006/relationships" xmlns:p="http://schemas.openxmlformats.org/presentationml/2006/main">
  <p:tag name="NUM" val="1"/>
</p:tagLst>
</file>

<file path=ppt/tags/tag14.xml><?xml version="1.0" encoding="utf-8"?>
<p:tagLst xmlns:a="http://schemas.openxmlformats.org/drawingml/2006/main" xmlns:r="http://schemas.openxmlformats.org/officeDocument/2006/relationships" xmlns:p="http://schemas.openxmlformats.org/presentationml/2006/main">
  <p:tag name="NUM" val="2"/>
</p:tagLst>
</file>

<file path=ppt/tags/tag15.xml><?xml version="1.0" encoding="utf-8"?>
<p:tagLst xmlns:a="http://schemas.openxmlformats.org/drawingml/2006/main" xmlns:r="http://schemas.openxmlformats.org/officeDocument/2006/relationships" xmlns:p="http://schemas.openxmlformats.org/presentationml/2006/main">
  <p:tag name="NUM" val="3"/>
</p:tagLst>
</file>

<file path=ppt/tags/tag16.xml><?xml version="1.0" encoding="utf-8"?>
<p:tagLst xmlns:a="http://schemas.openxmlformats.org/drawingml/2006/main" xmlns:r="http://schemas.openxmlformats.org/officeDocument/2006/relationships" xmlns:p="http://schemas.openxmlformats.org/presentationml/2006/main">
  <p:tag name="NUM" val="1"/>
</p:tagLst>
</file>

<file path=ppt/tags/tag17.xml><?xml version="1.0" encoding="utf-8"?>
<p:tagLst xmlns:a="http://schemas.openxmlformats.org/drawingml/2006/main" xmlns:r="http://schemas.openxmlformats.org/officeDocument/2006/relationships" xmlns:p="http://schemas.openxmlformats.org/presentationml/2006/main">
  <p:tag name="NUM" val="2"/>
</p:tagLst>
</file>

<file path=ppt/tags/tag18.xml><?xml version="1.0" encoding="utf-8"?>
<p:tagLst xmlns:a="http://schemas.openxmlformats.org/drawingml/2006/main" xmlns:r="http://schemas.openxmlformats.org/officeDocument/2006/relationships" xmlns:p="http://schemas.openxmlformats.org/presentationml/2006/main">
  <p:tag name="NUM" val="3"/>
</p:tagLst>
</file>

<file path=ppt/tags/tag19.xml><?xml version="1.0" encoding="utf-8"?>
<p:tagLst xmlns:a="http://schemas.openxmlformats.org/drawingml/2006/main" xmlns:r="http://schemas.openxmlformats.org/officeDocument/2006/relationships" xmlns:p="http://schemas.openxmlformats.org/presentationml/2006/main">
  <p:tag name="NUM" val="1"/>
</p:tagLst>
</file>

<file path=ppt/tags/tag2.xml><?xml version="1.0" encoding="utf-8"?>
<p:tagLst xmlns:a="http://schemas.openxmlformats.org/drawingml/2006/main" xmlns:r="http://schemas.openxmlformats.org/officeDocument/2006/relationships" xmlns:p="http://schemas.openxmlformats.org/presentationml/2006/main">
  <p:tag name="NUM" val="2"/>
</p:tagLst>
</file>

<file path=ppt/tags/tag20.xml><?xml version="1.0" encoding="utf-8"?>
<p:tagLst xmlns:a="http://schemas.openxmlformats.org/drawingml/2006/main" xmlns:r="http://schemas.openxmlformats.org/officeDocument/2006/relationships" xmlns:p="http://schemas.openxmlformats.org/presentationml/2006/main">
  <p:tag name="NUM" val="2"/>
</p:tagLst>
</file>

<file path=ppt/tags/tag21.xml><?xml version="1.0" encoding="utf-8"?>
<p:tagLst xmlns:a="http://schemas.openxmlformats.org/drawingml/2006/main" xmlns:r="http://schemas.openxmlformats.org/officeDocument/2006/relationships" xmlns:p="http://schemas.openxmlformats.org/presentationml/2006/main">
  <p:tag name="NUM" val="3"/>
</p:tagLst>
</file>

<file path=ppt/tags/tag22.xml><?xml version="1.0" encoding="utf-8"?>
<p:tagLst xmlns:a="http://schemas.openxmlformats.org/drawingml/2006/main" xmlns:r="http://schemas.openxmlformats.org/officeDocument/2006/relationships" xmlns:p="http://schemas.openxmlformats.org/presentationml/2006/main">
  <p:tag name="NUM" val="1"/>
</p:tagLst>
</file>

<file path=ppt/tags/tag23.xml><?xml version="1.0" encoding="utf-8"?>
<p:tagLst xmlns:a="http://schemas.openxmlformats.org/drawingml/2006/main" xmlns:r="http://schemas.openxmlformats.org/officeDocument/2006/relationships" xmlns:p="http://schemas.openxmlformats.org/presentationml/2006/main">
  <p:tag name="NUM" val="2"/>
</p:tagLst>
</file>

<file path=ppt/tags/tag24.xml><?xml version="1.0" encoding="utf-8"?>
<p:tagLst xmlns:a="http://schemas.openxmlformats.org/drawingml/2006/main" xmlns:r="http://schemas.openxmlformats.org/officeDocument/2006/relationships" xmlns:p="http://schemas.openxmlformats.org/presentationml/2006/main">
  <p:tag name="NUM" val="3"/>
</p:tagLst>
</file>

<file path=ppt/tags/tag25.xml><?xml version="1.0" encoding="utf-8"?>
<p:tagLst xmlns:a="http://schemas.openxmlformats.org/drawingml/2006/main" xmlns:r="http://schemas.openxmlformats.org/officeDocument/2006/relationships" xmlns:p="http://schemas.openxmlformats.org/presentationml/2006/main">
  <p:tag name="NUM" val="1"/>
</p:tagLst>
</file>

<file path=ppt/tags/tag26.xml><?xml version="1.0" encoding="utf-8"?>
<p:tagLst xmlns:a="http://schemas.openxmlformats.org/drawingml/2006/main" xmlns:r="http://schemas.openxmlformats.org/officeDocument/2006/relationships" xmlns:p="http://schemas.openxmlformats.org/presentationml/2006/main">
  <p:tag name="NUM" val="2"/>
</p:tagLst>
</file>

<file path=ppt/tags/tag27.xml><?xml version="1.0" encoding="utf-8"?>
<p:tagLst xmlns:a="http://schemas.openxmlformats.org/drawingml/2006/main" xmlns:r="http://schemas.openxmlformats.org/officeDocument/2006/relationships" xmlns:p="http://schemas.openxmlformats.org/presentationml/2006/main">
  <p:tag name="NUM" val="3"/>
</p:tagLst>
</file>

<file path=ppt/tags/tag3.xml><?xml version="1.0" encoding="utf-8"?>
<p:tagLst xmlns:a="http://schemas.openxmlformats.org/drawingml/2006/main" xmlns:r="http://schemas.openxmlformats.org/officeDocument/2006/relationships" xmlns:p="http://schemas.openxmlformats.org/presentationml/2006/main">
  <p:tag name="NUM" val="3"/>
</p:tagLst>
</file>

<file path=ppt/tags/tag4.xml><?xml version="1.0" encoding="utf-8"?>
<p:tagLst xmlns:a="http://schemas.openxmlformats.org/drawingml/2006/main" xmlns:r="http://schemas.openxmlformats.org/officeDocument/2006/relationships" xmlns:p="http://schemas.openxmlformats.org/presentationml/2006/main">
  <p:tag name="NUM" val="1"/>
</p:tagLst>
</file>

<file path=ppt/tags/tag5.xml><?xml version="1.0" encoding="utf-8"?>
<p:tagLst xmlns:a="http://schemas.openxmlformats.org/drawingml/2006/main" xmlns:r="http://schemas.openxmlformats.org/officeDocument/2006/relationships" xmlns:p="http://schemas.openxmlformats.org/presentationml/2006/main">
  <p:tag name="NUM" val="2"/>
</p:tagLst>
</file>

<file path=ppt/tags/tag6.xml><?xml version="1.0" encoding="utf-8"?>
<p:tagLst xmlns:a="http://schemas.openxmlformats.org/drawingml/2006/main" xmlns:r="http://schemas.openxmlformats.org/officeDocument/2006/relationships" xmlns:p="http://schemas.openxmlformats.org/presentationml/2006/main">
  <p:tag name="NUM" val="3"/>
</p:tagLst>
</file>

<file path=ppt/tags/tag7.xml><?xml version="1.0" encoding="utf-8"?>
<p:tagLst xmlns:a="http://schemas.openxmlformats.org/drawingml/2006/main" xmlns:r="http://schemas.openxmlformats.org/officeDocument/2006/relationships" xmlns:p="http://schemas.openxmlformats.org/presentationml/2006/main">
  <p:tag name="NUM" val="1"/>
</p:tagLst>
</file>

<file path=ppt/tags/tag8.xml><?xml version="1.0" encoding="utf-8"?>
<p:tagLst xmlns:a="http://schemas.openxmlformats.org/drawingml/2006/main" xmlns:r="http://schemas.openxmlformats.org/officeDocument/2006/relationships" xmlns:p="http://schemas.openxmlformats.org/presentationml/2006/main">
  <p:tag name="NUM" val="2"/>
</p:tagLst>
</file>

<file path=ppt/tags/tag9.xml><?xml version="1.0" encoding="utf-8"?>
<p:tagLst xmlns:a="http://schemas.openxmlformats.org/drawingml/2006/main" xmlns:r="http://schemas.openxmlformats.org/officeDocument/2006/relationships" xmlns:p="http://schemas.openxmlformats.org/presentationml/2006/main">
  <p:tag name="NUM" val="3"/>
</p:tagLst>
</file>

<file path=ppt/theme/theme1.xml><?xml version="1.0" encoding="utf-8"?>
<a:theme xmlns:a="http://schemas.openxmlformats.org/drawingml/2006/main" name="Wisp">
  <a:themeElements>
    <a:clrScheme name="Red">
      <a:dk1>
        <a:sysClr val="windowText" lastClr="000000"/>
      </a:dk1>
      <a:lt1>
        <a:sysClr val="window" lastClr="FFFFFF"/>
      </a:lt1>
      <a:dk2>
        <a:srgbClr val="323232"/>
      </a:dk2>
      <a:lt2>
        <a:srgbClr val="E5C243"/>
      </a:lt2>
      <a:accent1>
        <a:srgbClr val="A5300F"/>
      </a:accent1>
      <a:accent2>
        <a:srgbClr val="D55816"/>
      </a:accent2>
      <a:accent3>
        <a:srgbClr val="E19825"/>
      </a:accent3>
      <a:accent4>
        <a:srgbClr val="B19C7D"/>
      </a:accent4>
      <a:accent5>
        <a:srgbClr val="7F5F52"/>
      </a:accent5>
      <a:accent6>
        <a:srgbClr val="B27D49"/>
      </a:accent6>
      <a:hlink>
        <a:srgbClr val="6B9F25"/>
      </a:hlink>
      <a:folHlink>
        <a:srgbClr val="B26B0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F20B7C8E-B819-43F3-AAF9-EE50B1A8363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3e03c588-d3b4-4c73-92e4-f0d3f459af95">
      <Terms xmlns="http://schemas.microsoft.com/office/infopath/2007/PartnerControls"/>
    </lcf76f155ced4ddcb4097134ff3c332f>
    <TaxCatchAll xmlns="f5782675-2c85-4f00-aa55-618af04c4564"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7277A658A6C5094ABD1C7A0F531C202D" ma:contentTypeVersion="17" ma:contentTypeDescription="Create a new document." ma:contentTypeScope="" ma:versionID="3baae95f279dc1d967e3c766f04953d4">
  <xsd:schema xmlns:xsd="http://www.w3.org/2001/XMLSchema" xmlns:xs="http://www.w3.org/2001/XMLSchema" xmlns:p="http://schemas.microsoft.com/office/2006/metadata/properties" xmlns:ns2="3e03c588-d3b4-4c73-92e4-f0d3f459af95" xmlns:ns3="f5782675-2c85-4f00-aa55-618af04c4564" targetNamespace="http://schemas.microsoft.com/office/2006/metadata/properties" ma:root="true" ma:fieldsID="a656c2f61ae085a289891c55c2e2192a" ns2:_="" ns3:_="">
    <xsd:import namespace="3e03c588-d3b4-4c73-92e4-f0d3f459af95"/>
    <xsd:import namespace="f5782675-2c85-4f00-aa55-618af04c4564"/>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GenerationTime" minOccurs="0"/>
                <xsd:element ref="ns2:MediaServiceEventHashCode" minOccurs="0"/>
                <xsd:element ref="ns2:MediaServiceOCR" minOccurs="0"/>
                <xsd:element ref="ns3:SharedWithUsers" minOccurs="0"/>
                <xsd:element ref="ns3:SharedWithDetails" minOccurs="0"/>
                <xsd:element ref="ns2:MediaLengthInSeconds" minOccurs="0"/>
                <xsd:element ref="ns2:lcf76f155ced4ddcb4097134ff3c332f" minOccurs="0"/>
                <xsd:element ref="ns3:TaxCatchAll" minOccurs="0"/>
                <xsd:element ref="ns2:MediaServiceObjectDetectorVersions" minOccurs="0"/>
                <xsd:element ref="ns2: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03c588-d3b4-4c73-92e4-f0d3f459af9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element name="MediaLengthInSeconds" ma:index="19" nillable="true" ma:displayName="MediaLengthInSeconds" ma:hidden="true" ma:internalName="MediaLengthInSeconds" ma:readOnly="true">
      <xsd:simpleType>
        <xsd:restriction base="dms:Unknown"/>
      </xsd:simpleType>
    </xsd:element>
    <xsd:element name="lcf76f155ced4ddcb4097134ff3c332f" ma:index="21" nillable="true" ma:taxonomy="true" ma:internalName="lcf76f155ced4ddcb4097134ff3c332f" ma:taxonomyFieldName="MediaServiceImageTags" ma:displayName="Image Tags" ma:readOnly="false" ma:fieldId="{5cf76f15-5ced-4ddc-b409-7134ff3c332f}" ma:taxonomyMulti="true" ma:sspId="ffa28693-5a28-4a4d-bc3d-8334bb0f731a"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3" nillable="true" ma:displayName="MediaServiceObjectDetectorVersions" ma:hidden="true" ma:indexed="true" ma:internalName="MediaServiceObjectDetectorVersions" ma:readOnly="true">
      <xsd:simpleType>
        <xsd:restriction base="dms:Text"/>
      </xsd:simpleType>
    </xsd:element>
    <xsd:element name="MediaServiceLocation" ma:index="24" nillable="true" ma:displayName="Location" ma:indexed="true"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f5782675-2c85-4f00-aa55-618af04c4564"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2" nillable="true" ma:displayName="Taxonomy Catch All Column" ma:hidden="true" ma:list="{e18ef04c-c436-4ec3-a8bd-ead295251d53}" ma:internalName="TaxCatchAll" ma:showField="CatchAllData" ma:web="f5782675-2c85-4f00-aa55-618af04c4564">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F0D372A-737E-40BB-A9BE-587C630B63C6}">
  <ds:schemaRefs>
    <ds:schemaRef ds:uri="http://schemas.microsoft.com/office/2006/metadata/properties"/>
    <ds:schemaRef ds:uri="http://schemas.microsoft.com/office/infopath/2007/PartnerControls"/>
    <ds:schemaRef ds:uri="3e03c588-d3b4-4c73-92e4-f0d3f459af95"/>
    <ds:schemaRef ds:uri="f5782675-2c85-4f00-aa55-618af04c4564"/>
  </ds:schemaRefs>
</ds:datastoreItem>
</file>

<file path=customXml/itemProps2.xml><?xml version="1.0" encoding="utf-8"?>
<ds:datastoreItem xmlns:ds="http://schemas.openxmlformats.org/officeDocument/2006/customXml" ds:itemID="{2E19907D-29BD-4632-8921-8A91917972C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e03c588-d3b4-4c73-92e4-f0d3f459af95"/>
    <ds:schemaRef ds:uri="f5782675-2c85-4f00-aa55-618af04c456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39528E4D-0517-4974-8CD9-31ED892C7DF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Wisp</Template>
  <TotalTime>3220</TotalTime>
  <Words>1487</Words>
  <Application>Microsoft Office PowerPoint</Application>
  <PresentationFormat>Widescreen</PresentationFormat>
  <Paragraphs>92</Paragraphs>
  <Slides>9</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9</vt:i4>
      </vt:variant>
    </vt:vector>
  </HeadingPairs>
  <TitlesOfParts>
    <vt:vector size="14" baseType="lpstr">
      <vt:lpstr>Arial</vt:lpstr>
      <vt:lpstr>Calibri</vt:lpstr>
      <vt:lpstr>Calibri Light</vt:lpstr>
      <vt:lpstr>Wingdings 3</vt:lpstr>
      <vt:lpstr>Wisp</vt:lpstr>
      <vt:lpstr>Lignes directrices pratiques en préparation aux entrevues </vt:lpstr>
      <vt:lpstr>Principes fondamentaux de réussite</vt:lpstr>
      <vt:lpstr>Caractéristiques d’une entrevue réussie</vt:lpstr>
      <vt:lpstr>Ce que l’introduction vous permet de faire.</vt:lpstr>
      <vt:lpstr>Ce que le « corps » de l’entrevue vous permet de faire.</vt:lpstr>
      <vt:lpstr>Ce que la « conclusion » de l’entrevue vous permet de faire.</vt:lpstr>
      <vt:lpstr>Répondre à une question d’entrevue au moyen d’une approche stratégique en trois étapes</vt:lpstr>
      <vt:lpstr>L’élaboration de vos messages clés et de vos idées principales demande réflexion et pratique</vt:lpstr>
      <vt:lpstr>Les entrevues visent à faire part de VOTRE une histoire de manière convaincante et avec confiance et clarté. </vt:lpstr>
    </vt:vector>
  </TitlesOfParts>
  <Company>Privy Council Office/Bureau du Conseil privé</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Interviews</dc:title>
  <dc:creator>Brazeau, Michel</dc:creator>
  <cp:lastModifiedBy>Michèle Elliott</cp:lastModifiedBy>
  <cp:revision>40</cp:revision>
  <dcterms:created xsi:type="dcterms:W3CDTF">2019-12-03T16:09:23Z</dcterms:created>
  <dcterms:modified xsi:type="dcterms:W3CDTF">2023-10-10T16:23:00Z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adb4b7a6-9caa-4b32-95da-d5cfefd952da_Enabled">
    <vt:lpwstr>true</vt:lpwstr>
  </property>
  <property fmtid="{D5CDD505-2E9C-101B-9397-08002B2CF9AE}" pid="3" name="MSIP_Label_adb4b7a6-9caa-4b32-95da-d5cfefd952da_SetDate">
    <vt:lpwstr>2022-12-02T17:32:06Z</vt:lpwstr>
  </property>
  <property fmtid="{D5CDD505-2E9C-101B-9397-08002B2CF9AE}" pid="4" name="MSIP_Label_adb4b7a6-9caa-4b32-95da-d5cfefd952da_Method">
    <vt:lpwstr>Standard</vt:lpwstr>
  </property>
  <property fmtid="{D5CDD505-2E9C-101B-9397-08002B2CF9AE}" pid="5" name="MSIP_Label_adb4b7a6-9caa-4b32-95da-d5cfefd952da_Name">
    <vt:lpwstr>Unclassified</vt:lpwstr>
  </property>
  <property fmtid="{D5CDD505-2E9C-101B-9397-08002B2CF9AE}" pid="6" name="MSIP_Label_adb4b7a6-9caa-4b32-95da-d5cfefd952da_SiteId">
    <vt:lpwstr>7969f40a-ef10-4cad-a9c2-ea2ca603743a</vt:lpwstr>
  </property>
  <property fmtid="{D5CDD505-2E9C-101B-9397-08002B2CF9AE}" pid="7" name="MSIP_Label_adb4b7a6-9caa-4b32-95da-d5cfefd952da_ActionId">
    <vt:lpwstr>ee2a6ffd-0ae4-4fea-839c-105e10f00d73</vt:lpwstr>
  </property>
  <property fmtid="{D5CDD505-2E9C-101B-9397-08002B2CF9AE}" pid="8" name="MSIP_Label_adb4b7a6-9caa-4b32-95da-d5cfefd952da_ContentBits">
    <vt:lpwstr>0</vt:lpwstr>
  </property>
  <property fmtid="{D5CDD505-2E9C-101B-9397-08002B2CF9AE}" pid="9" name="ContentTypeId">
    <vt:lpwstr>0x0101007277A658A6C5094ABD1C7A0F531C202D</vt:lpwstr>
  </property>
  <property fmtid="{D5CDD505-2E9C-101B-9397-08002B2CF9AE}" pid="10" name="MediaServiceImageTags">
    <vt:lpwstr/>
  </property>
  <property fmtid="{D5CDD505-2E9C-101B-9397-08002B2CF9AE}" pid="11" name="MSIP_Label_834ed4f5-eae4-40c7-82be-b1cdf720a1b9_Enabled">
    <vt:lpwstr>true</vt:lpwstr>
  </property>
  <property fmtid="{D5CDD505-2E9C-101B-9397-08002B2CF9AE}" pid="12" name="MSIP_Label_834ed4f5-eae4-40c7-82be-b1cdf720a1b9_SetDate">
    <vt:lpwstr>2023-09-29T19:23:43Z</vt:lpwstr>
  </property>
  <property fmtid="{D5CDD505-2E9C-101B-9397-08002B2CF9AE}" pid="13" name="MSIP_Label_834ed4f5-eae4-40c7-82be-b1cdf720a1b9_Method">
    <vt:lpwstr>Standard</vt:lpwstr>
  </property>
  <property fmtid="{D5CDD505-2E9C-101B-9397-08002B2CF9AE}" pid="14" name="MSIP_Label_834ed4f5-eae4-40c7-82be-b1cdf720a1b9_Name">
    <vt:lpwstr>Unclassified - Non classifié</vt:lpwstr>
  </property>
  <property fmtid="{D5CDD505-2E9C-101B-9397-08002B2CF9AE}" pid="15" name="MSIP_Label_834ed4f5-eae4-40c7-82be-b1cdf720a1b9_SiteId">
    <vt:lpwstr>e0d54a3c-7bbe-4a64-9d46-f9f84a41c833</vt:lpwstr>
  </property>
  <property fmtid="{D5CDD505-2E9C-101B-9397-08002B2CF9AE}" pid="16" name="MSIP_Label_834ed4f5-eae4-40c7-82be-b1cdf720a1b9_ActionId">
    <vt:lpwstr>3b0e217f-bfdb-4e19-bab2-35fd3ba715ae</vt:lpwstr>
  </property>
  <property fmtid="{D5CDD505-2E9C-101B-9397-08002B2CF9AE}" pid="17" name="MSIP_Label_834ed4f5-eae4-40c7-82be-b1cdf720a1b9_ContentBits">
    <vt:lpwstr>0</vt:lpwstr>
  </property>
</Properties>
</file>