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4"/>
  </p:sldMasterIdLst>
  <p:notesMasterIdLst>
    <p:notesMasterId r:id="rId12"/>
  </p:notesMasterIdLst>
  <p:sldIdLst>
    <p:sldId id="256" r:id="rId5"/>
    <p:sldId id="265" r:id="rId6"/>
    <p:sldId id="307" r:id="rId7"/>
    <p:sldId id="306" r:id="rId8"/>
    <p:sldId id="268" r:id="rId9"/>
    <p:sldId id="308" r:id="rId10"/>
    <p:sldId id="276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932A47D-620B-441E-B2B5-F857CAF4EBCE}">
          <p14:sldIdLst>
            <p14:sldId id="256"/>
            <p14:sldId id="265"/>
            <p14:sldId id="307"/>
            <p14:sldId id="306"/>
            <p14:sldId id="268"/>
            <p14:sldId id="308"/>
            <p14:sldId id="276"/>
          </p14:sldIdLst>
        </p14:section>
        <p14:section name="Resources" id="{0D3F395D-F414-451E-A36E-08AC83D55D1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ottier, Simon (StatCan)" initials="TS(" lastIdx="3" clrIdx="0">
    <p:extLst>
      <p:ext uri="{19B8F6BF-5375-455C-9EA6-DF929625EA0E}">
        <p15:presenceInfo xmlns:p15="http://schemas.microsoft.com/office/powerpoint/2012/main" userId="S-1-5-21-2049858745-1453675396-1560899681-172034" providerId="AD"/>
      </p:ext>
    </p:extLst>
  </p:cmAuthor>
  <p:cmAuthor id="2" name="Le Moullec, Jean (StatCan)" initials="LMJ(" lastIdx="3" clrIdx="1">
    <p:extLst>
      <p:ext uri="{19B8F6BF-5375-455C-9EA6-DF929625EA0E}">
        <p15:presenceInfo xmlns:p15="http://schemas.microsoft.com/office/powerpoint/2012/main" userId="S-1-5-21-2049858745-1453675396-1560899681-176643" providerId="AD"/>
      </p:ext>
    </p:extLst>
  </p:cmAuthor>
  <p:cmAuthor id="3" name="Hoque, Ekramul (StatCan)" initials="HE(" lastIdx="1" clrIdx="2">
    <p:extLst>
      <p:ext uri="{19B8F6BF-5375-455C-9EA6-DF929625EA0E}">
        <p15:presenceInfo xmlns:p15="http://schemas.microsoft.com/office/powerpoint/2012/main" userId="S-1-5-21-2049858745-1453675396-1560899681-173444" providerId="AD"/>
      </p:ext>
    </p:extLst>
  </p:cmAuthor>
  <p:cmAuthor id="4" name="Le Moullec, Jean (StatCan)" initials="L(" lastIdx="1" clrIdx="3">
    <p:extLst>
      <p:ext uri="{19B8F6BF-5375-455C-9EA6-DF929625EA0E}">
        <p15:presenceInfo xmlns:p15="http://schemas.microsoft.com/office/powerpoint/2012/main" userId="S::jean.lemoullec@statcan.gc.ca::9b0a1a2f-747d-4b51-8127-d8ae985f934a" providerId="AD"/>
      </p:ext>
    </p:extLst>
  </p:cmAuthor>
  <p:cmAuthor id="5" name="Michaël Bélanger-Duchesne" initials="MB" lastIdx="6" clrIdx="4">
    <p:extLst>
      <p:ext uri="{19B8F6BF-5375-455C-9EA6-DF929625EA0E}">
        <p15:presenceInfo xmlns:p15="http://schemas.microsoft.com/office/powerpoint/2012/main" userId="Michaël Bélanger-Duchesne" providerId="None"/>
      </p:ext>
    </p:extLst>
  </p:cmAuthor>
  <p:cmAuthor id="6" name="Bélanger-Duchesne, Michaël (StatCan)" initials="B(" lastIdx="5" clrIdx="5">
    <p:extLst>
      <p:ext uri="{19B8F6BF-5375-455C-9EA6-DF929625EA0E}">
        <p15:presenceInfo xmlns:p15="http://schemas.microsoft.com/office/powerpoint/2012/main" userId="S::michael.belanger-duchesne@statcan.gc.ca::a06ecd2d-1d4e-4419-ba43-89c36ca3e8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895" autoAdjust="0"/>
  </p:normalViewPr>
  <p:slideViewPr>
    <p:cSldViewPr snapToGrid="0">
      <p:cViewPr varScale="1">
        <p:scale>
          <a:sx n="89" d="100"/>
          <a:sy n="89" d="100"/>
        </p:scale>
        <p:origin x="140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40851-127B-412A-9CF6-CF5F2077C48D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1BBA0-3E31-48CC-B640-AD1E370CECC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705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1BBA0-3E31-48CC-B640-AD1E370CECC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821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1BBA0-3E31-48CC-B640-AD1E370CECC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9136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1BBA0-3E31-48CC-B640-AD1E370CECCF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7817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1BBA0-3E31-48CC-B640-AD1E370CECC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712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1BBA0-3E31-48CC-B640-AD1E370CECCF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4342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1BBA0-3E31-48CC-B640-AD1E370CECC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509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1BBA0-3E31-48CC-B640-AD1E370CECCF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2694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2927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64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5217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7027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6248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8873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7335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3681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051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700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33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920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491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758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812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217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600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082469-F7BA-442C-B2AE-D4FBDE3B7E31}" type="datetimeFigureOut">
              <a:rPr lang="en-CA" smtClean="0"/>
              <a:t>2022-10-17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BB3CD0-3C9A-461D-B6A9-EC560AD5B100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012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ekram.hoque@statcan.gc.ca" TargetMode="External"/><Relationship Id="rId3" Type="http://schemas.openxmlformats.org/officeDocument/2006/relationships/hyperlink" Target="mailto:michael.belanger-duchesne@statcan.gc.ca" TargetMode="External"/><Relationship Id="rId7" Type="http://schemas.openxmlformats.org/officeDocument/2006/relationships/hyperlink" Target="mailto:jean.lemoullec@statcan.gc.c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exandria.sacca@statcan.gc.ca" TargetMode="External"/><Relationship Id="rId5" Type="http://schemas.openxmlformats.org/officeDocument/2006/relationships/hyperlink" Target="mailto:YousefAli.Linares@statcan.gc.ca" TargetMode="External"/><Relationship Id="rId4" Type="http://schemas.openxmlformats.org/officeDocument/2006/relationships/hyperlink" Target="mailto:Olivia.Lamarre@statcan.gc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06613-066E-42ED-BE15-FCA76E7B1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3751" y="1960629"/>
            <a:ext cx="7491447" cy="1262194"/>
          </a:xfrm>
        </p:spPr>
        <p:txBody>
          <a:bodyPr>
            <a:normAutofit fontScale="90000"/>
          </a:bodyPr>
          <a:lstStyle/>
          <a:p>
            <a:r>
              <a:rPr lang="en-CA" sz="4800"/>
              <a:t>HR Talent Bank: Skill Finder Tool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D56B2C-25C4-47C6-A39F-FEF09A92E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3886" y="3429000"/>
            <a:ext cx="6987645" cy="477410"/>
          </a:xfrm>
        </p:spPr>
        <p:txBody>
          <a:bodyPr>
            <a:normAutofit fontScale="40000" lnSpcReduction="20000"/>
          </a:bodyPr>
          <a:lstStyle/>
          <a:p>
            <a:r>
              <a:rPr lang="en-CA" sz="5100" b="1"/>
              <a:t>A proof-of-concept on automating the detection of skills</a:t>
            </a:r>
            <a:r>
              <a:rPr lang="en-CA"/>
              <a:t>​</a:t>
            </a:r>
            <a:br>
              <a:rPr lang="en-CA"/>
            </a:br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5F7932-4DB2-4789-8760-6B079853D3A3}"/>
              </a:ext>
            </a:extLst>
          </p:cNvPr>
          <p:cNvSpPr/>
          <p:nvPr/>
        </p:nvSpPr>
        <p:spPr>
          <a:xfrm>
            <a:off x="6096000" y="4021268"/>
            <a:ext cx="55055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>
                <a:solidFill>
                  <a:srgbClr val="000000"/>
                </a:solidFill>
                <a:latin typeface="Calibri" panose="020F0502020204030204" pitchFamily="34" charset="0"/>
              </a:rPr>
              <a:t>Collaboration between Data Science Division and Equity, Talent Development and Workforce Strategy Division</a:t>
            </a:r>
            <a:endParaRPr lang="en-CA" sz="16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D01AFF-E638-424A-A9FA-5041ACE928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619" y="320992"/>
            <a:ext cx="4801872" cy="621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465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4A4EF-74D2-45CC-95E3-763F1C99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113" y="271067"/>
            <a:ext cx="10018713" cy="1009649"/>
          </a:xfrm>
        </p:spPr>
        <p:txBody>
          <a:bodyPr>
            <a:normAutofit/>
          </a:bodyPr>
          <a:lstStyle/>
          <a:p>
            <a:pPr algn="l"/>
            <a:r>
              <a:rPr lang="en-CA" b="1"/>
              <a:t>Talent Bank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78BFB-B343-41E8-AFBA-4D25974C5B9D}"/>
              </a:ext>
            </a:extLst>
          </p:cNvPr>
          <p:cNvSpPr txBox="1"/>
          <p:nvPr/>
        </p:nvSpPr>
        <p:spPr>
          <a:xfrm>
            <a:off x="4984893" y="1808645"/>
            <a:ext cx="6899537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CA" sz="2400"/>
              <a:t>A Career Mobility Tool designed for StatCan employees to communicate their skills and learning interests for career growth opportunities like mentorship, assignments, micro-missions and growth-gigs. </a:t>
            </a:r>
            <a:r>
              <a:rPr lang="en-US" sz="2400"/>
              <a:t>​</a:t>
            </a:r>
          </a:p>
          <a:p>
            <a:pPr fontAlgn="base"/>
            <a:endParaRPr lang="en-US" sz="2400"/>
          </a:p>
          <a:p>
            <a:pPr fontAlgn="base"/>
            <a:r>
              <a:rPr lang="en-CA" sz="2400"/>
              <a:t>Hiring managers looking to staff a position with interested candidates that meet their search criteria can use the Talent Bank inventory. </a:t>
            </a:r>
          </a:p>
          <a:p>
            <a:pPr fontAlgn="base"/>
            <a:endParaRPr lang="en-US" sz="2400"/>
          </a:p>
          <a:p>
            <a:pPr fontAlgn="base"/>
            <a:endParaRPr lang="en-CA" b="1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0EB5B3-3D7C-4D25-9C02-087660D65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80" y="531126"/>
            <a:ext cx="4734002" cy="612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45D135-6C52-4A0F-8980-0898923BD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04" y="1163182"/>
            <a:ext cx="7355245" cy="4675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0D6042-3190-46D2-9285-3E94D938EA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574" y="2686668"/>
            <a:ext cx="3482091" cy="2484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948344-CD2D-4EDD-9877-5E9DB7BAA5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7352" y="101728"/>
            <a:ext cx="3566536" cy="248404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E59CDAD-DECE-4EE6-BA60-4F55CFCBD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5000" y="185849"/>
            <a:ext cx="8473421" cy="664828"/>
          </a:xfrm>
        </p:spPr>
        <p:txBody>
          <a:bodyPr>
            <a:normAutofit fontScale="90000"/>
          </a:bodyPr>
          <a:lstStyle/>
          <a:p>
            <a:r>
              <a:rPr lang="en-CA"/>
              <a:t>Talent Bank Form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2B6DB1-4B59-4BEA-B4A9-1CE5E801C7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9575" y="5271607"/>
            <a:ext cx="3482090" cy="245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8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4A4EF-74D2-45CC-95E3-763F1C99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803" y="0"/>
            <a:ext cx="10018713" cy="1009649"/>
          </a:xfrm>
        </p:spPr>
        <p:txBody>
          <a:bodyPr>
            <a:normAutofit/>
          </a:bodyPr>
          <a:lstStyle/>
          <a:p>
            <a:r>
              <a:rPr lang="en-CA" sz="4800" b="1"/>
              <a:t>Skill Finder Tool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78BFB-B343-41E8-AFBA-4D25974C5B9D}"/>
              </a:ext>
            </a:extLst>
          </p:cNvPr>
          <p:cNvSpPr txBox="1"/>
          <p:nvPr/>
        </p:nvSpPr>
        <p:spPr>
          <a:xfrm>
            <a:off x="4700141" y="1669072"/>
            <a:ext cx="7167417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endParaRPr lang="en-CA" sz="2400"/>
          </a:p>
          <a:p>
            <a:pPr fontAlgn="base"/>
            <a:r>
              <a:rPr lang="en-CA" sz="3200"/>
              <a:t>The </a:t>
            </a:r>
            <a:r>
              <a:rPr lang="en-CA" sz="3200" b="1"/>
              <a:t>Skill Finder Tool </a:t>
            </a:r>
            <a:r>
              <a:rPr lang="en-CA" sz="3200">
                <a:ea typeface="+mn-lt"/>
                <a:cs typeface="+mn-lt"/>
              </a:rPr>
              <a:t>enables the search for candidates with </a:t>
            </a:r>
            <a:r>
              <a:rPr lang="en-CA" sz="3200">
                <a:ea typeface="+mn-lt"/>
                <a:cs typeface="Calibri"/>
              </a:rPr>
              <a:t>a</a:t>
            </a:r>
            <a:r>
              <a:rPr lang="en-CA" sz="3200">
                <a:cs typeface="Calibri"/>
              </a:rPr>
              <a:t> simple </a:t>
            </a:r>
            <a:r>
              <a:rPr lang="en-CA" sz="3200" b="1">
                <a:cs typeface="Calibri"/>
              </a:rPr>
              <a:t>keyword and dropdown menu search</a:t>
            </a:r>
            <a:r>
              <a:rPr lang="en-CA" sz="3200">
                <a:cs typeface="Calibri"/>
              </a:rPr>
              <a:t> that filters candidates on their self-reported skills in the Talent Bank, and unstructured information in their CVs.</a:t>
            </a:r>
          </a:p>
          <a:p>
            <a:pPr fontAlgn="base"/>
            <a:endParaRPr lang="en-CA" sz="2400">
              <a:cs typeface="Calibri"/>
            </a:endParaRPr>
          </a:p>
          <a:p>
            <a:pPr fontAlgn="base"/>
            <a:endParaRPr lang="en-CA" sz="2400">
              <a:cs typeface="Calibri"/>
            </a:endParaRPr>
          </a:p>
          <a:p>
            <a:pPr fontAlgn="base"/>
            <a:endParaRPr lang="en-CA" sz="2400">
              <a:ea typeface="+mn-lt"/>
              <a:cs typeface="+mn-lt"/>
            </a:endParaRPr>
          </a:p>
          <a:p>
            <a:pPr fontAlgn="base"/>
            <a:endParaRPr lang="en-CA" b="1">
              <a:ea typeface="+mn-lt"/>
              <a:cs typeface="+mn-lt"/>
            </a:endParaRPr>
          </a:p>
          <a:p>
            <a:pPr fontAlgn="base"/>
            <a:endParaRPr lang="en-CA" b="1">
              <a:ea typeface="+mn-lt"/>
              <a:cs typeface="+mn-lt"/>
            </a:endParaRPr>
          </a:p>
          <a:p>
            <a:pPr fontAlgn="base"/>
            <a:endParaRPr lang="en-CA" b="1">
              <a:ea typeface="+mn-lt"/>
              <a:cs typeface="+mn-lt"/>
            </a:endParaRPr>
          </a:p>
          <a:p>
            <a:pPr fontAlgn="base"/>
            <a:endParaRPr lang="en-CA" b="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0E9CD9-202E-498C-BC9D-537B3A15612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00" y="1009649"/>
            <a:ext cx="3472399" cy="449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64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4A4EF-74D2-45CC-95E3-763F1C99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466" y="148465"/>
            <a:ext cx="10018713" cy="746246"/>
          </a:xfrm>
        </p:spPr>
        <p:txBody>
          <a:bodyPr/>
          <a:lstStyle/>
          <a:p>
            <a:r>
              <a:rPr lang="en-CA" b="1"/>
              <a:t>Current</a:t>
            </a:r>
            <a:r>
              <a:rPr lang="en-CA">
                <a:solidFill>
                  <a:srgbClr val="00B050"/>
                </a:solidFill>
              </a:rPr>
              <a:t> </a:t>
            </a:r>
            <a:r>
              <a:rPr lang="en-CA" b="1"/>
              <a:t>Skills Finder Tool Prototype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18ADA62-B1EF-5A16-A2C9-A04827C41A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93"/>
          <a:stretch/>
        </p:blipFill>
        <p:spPr>
          <a:xfrm>
            <a:off x="2524351" y="928902"/>
            <a:ext cx="7630767" cy="575933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C4E108-1FF2-4AD0-BEBF-931F4AC960DE}"/>
              </a:ext>
            </a:extLst>
          </p:cNvPr>
          <p:cNvCxnSpPr>
            <a:cxnSpLocks/>
          </p:cNvCxnSpPr>
          <p:nvPr/>
        </p:nvCxnSpPr>
        <p:spPr>
          <a:xfrm>
            <a:off x="2126512" y="2776460"/>
            <a:ext cx="706184" cy="58513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CFDE0B-26D8-4CDF-A0FC-D5FF34369966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-7196046" y="7215524"/>
            <a:ext cx="793221" cy="34019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4">
            <a:extLst>
              <a:ext uri="{FF2B5EF4-FFF2-40B4-BE49-F238E27FC236}">
                <a16:creationId xmlns:a16="http://schemas.microsoft.com/office/drawing/2014/main" id="{4BFC4B36-A6EF-4E71-BEB8-D9C49E08B19E}"/>
              </a:ext>
            </a:extLst>
          </p:cNvPr>
          <p:cNvSpPr txBox="1"/>
          <p:nvPr/>
        </p:nvSpPr>
        <p:spPr>
          <a:xfrm>
            <a:off x="981158" y="2222461"/>
            <a:ext cx="154319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/>
              <a:t>1. Search box to type in single or multiple keywords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E337A0DF-59D1-4DA4-9216-EC84DA9F9982}"/>
              </a:ext>
            </a:extLst>
          </p:cNvPr>
          <p:cNvSpPr txBox="1"/>
          <p:nvPr/>
        </p:nvSpPr>
        <p:spPr>
          <a:xfrm>
            <a:off x="774088" y="4091212"/>
            <a:ext cx="1633091" cy="83099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/>
              <a:t>2. Checkboxes to use skill taxonomy from the Talent Bank as search a filter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9A2CB44F-7C1B-470B-B866-BABE23AE7AB9}"/>
              </a:ext>
            </a:extLst>
          </p:cNvPr>
          <p:cNvSpPr txBox="1"/>
          <p:nvPr/>
        </p:nvSpPr>
        <p:spPr>
          <a:xfrm>
            <a:off x="10195722" y="2314795"/>
            <a:ext cx="1996278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/>
              <a:t>6. Export shortlisted candidates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464D72A-0CB5-428A-A8C6-F51BC593CFBE}"/>
              </a:ext>
            </a:extLst>
          </p:cNvPr>
          <p:cNvCxnSpPr>
            <a:cxnSpLocks/>
          </p:cNvCxnSpPr>
          <p:nvPr/>
        </p:nvCxnSpPr>
        <p:spPr>
          <a:xfrm flipH="1">
            <a:off x="9292856" y="2784741"/>
            <a:ext cx="902866" cy="53228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9">
            <a:extLst>
              <a:ext uri="{FF2B5EF4-FFF2-40B4-BE49-F238E27FC236}">
                <a16:creationId xmlns:a16="http://schemas.microsoft.com/office/drawing/2014/main" id="{2009FBB2-0048-4E08-A1B9-F1DCDACBD9D6}"/>
              </a:ext>
            </a:extLst>
          </p:cNvPr>
          <p:cNvSpPr txBox="1"/>
          <p:nvPr/>
        </p:nvSpPr>
        <p:spPr>
          <a:xfrm>
            <a:off x="10195723" y="3266888"/>
            <a:ext cx="1996277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/>
              <a:t>3. Search Results showcasing details captured in Talent Bank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856300-3BA4-4347-A846-ED8170570718}"/>
              </a:ext>
            </a:extLst>
          </p:cNvPr>
          <p:cNvCxnSpPr>
            <a:cxnSpLocks/>
          </p:cNvCxnSpPr>
          <p:nvPr/>
        </p:nvCxnSpPr>
        <p:spPr>
          <a:xfrm flipH="1">
            <a:off x="9692176" y="3785501"/>
            <a:ext cx="503548" cy="67504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1">
            <a:extLst>
              <a:ext uri="{FF2B5EF4-FFF2-40B4-BE49-F238E27FC236}">
                <a16:creationId xmlns:a16="http://schemas.microsoft.com/office/drawing/2014/main" id="{E46D804E-D040-40ED-B470-7B31B6888484}"/>
              </a:ext>
            </a:extLst>
          </p:cNvPr>
          <p:cNvSpPr txBox="1"/>
          <p:nvPr/>
        </p:nvSpPr>
        <p:spPr>
          <a:xfrm>
            <a:off x="10159430" y="4467217"/>
            <a:ext cx="1996277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/>
              <a:t>4. Link to view full resume where they reside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F2227F-E2CC-4A38-897B-1A8D5854392B}"/>
              </a:ext>
            </a:extLst>
          </p:cNvPr>
          <p:cNvCxnSpPr>
            <a:cxnSpLocks/>
          </p:cNvCxnSpPr>
          <p:nvPr/>
        </p:nvCxnSpPr>
        <p:spPr>
          <a:xfrm flipH="1">
            <a:off x="5688348" y="4922209"/>
            <a:ext cx="4474843" cy="149338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3">
            <a:extLst>
              <a:ext uri="{FF2B5EF4-FFF2-40B4-BE49-F238E27FC236}">
                <a16:creationId xmlns:a16="http://schemas.microsoft.com/office/drawing/2014/main" id="{16CBC47C-C8CD-431D-B61F-F1AC8AF9A91D}"/>
              </a:ext>
            </a:extLst>
          </p:cNvPr>
          <p:cNvSpPr txBox="1"/>
          <p:nvPr/>
        </p:nvSpPr>
        <p:spPr>
          <a:xfrm>
            <a:off x="10195720" y="5612206"/>
            <a:ext cx="1963745" cy="46166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200"/>
              <a:t>5. Shortlist matched candidates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571EC9D-2D9D-4834-88BD-160212850816}"/>
              </a:ext>
            </a:extLst>
          </p:cNvPr>
          <p:cNvCxnSpPr>
            <a:cxnSpLocks/>
          </p:cNvCxnSpPr>
          <p:nvPr/>
        </p:nvCxnSpPr>
        <p:spPr>
          <a:xfrm flipH="1">
            <a:off x="9477045" y="6073871"/>
            <a:ext cx="1158759" cy="61436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350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4A4EF-74D2-45CC-95E3-763F1C99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381" y="-67791"/>
            <a:ext cx="10018713" cy="1009649"/>
          </a:xfrm>
        </p:spPr>
        <p:txBody>
          <a:bodyPr>
            <a:normAutofit/>
          </a:bodyPr>
          <a:lstStyle/>
          <a:p>
            <a:r>
              <a:rPr lang="en-CA" b="1"/>
              <a:t>Quest for the Skills Gap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78BFB-B343-41E8-AFBA-4D25974C5B9D}"/>
              </a:ext>
            </a:extLst>
          </p:cNvPr>
          <p:cNvSpPr txBox="1"/>
          <p:nvPr/>
        </p:nvSpPr>
        <p:spPr>
          <a:xfrm>
            <a:off x="644973" y="985178"/>
            <a:ext cx="11081908" cy="35086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en-CA" sz="2400"/>
              <a:t>The Talent Bank Form captures in-supply skills. The more participation by employees, the clearer the picture of the workforce skills and learning interests.</a:t>
            </a:r>
          </a:p>
          <a:p>
            <a:pPr fontAlgn="base"/>
            <a:endParaRPr lang="en-CA" sz="2400"/>
          </a:p>
          <a:p>
            <a:pPr fontAlgn="base"/>
            <a:r>
              <a:rPr lang="en-CA" sz="2400"/>
              <a:t>The Skills Finder Tool logs what managers "search",  capturing in-demand</a:t>
            </a:r>
            <a:r>
              <a:rPr lang="en-CA" sz="2400">
                <a:ea typeface="+mn-lt"/>
                <a:cs typeface="+mn-lt"/>
              </a:rPr>
              <a:t> skills</a:t>
            </a:r>
            <a:r>
              <a:rPr lang="en-CA" sz="2400"/>
              <a:t>.  </a:t>
            </a:r>
          </a:p>
          <a:p>
            <a:pPr fontAlgn="base"/>
            <a:endParaRPr lang="en-CA" sz="2400"/>
          </a:p>
          <a:p>
            <a:pPr fontAlgn="base"/>
            <a:r>
              <a:rPr lang="en-CA" sz="2400"/>
              <a:t>This allows an organization to measure the operational needs, align planning and activities and share with employees to support career development.</a:t>
            </a:r>
            <a:endParaRPr lang="en-US" sz="2400"/>
          </a:p>
          <a:p>
            <a:pPr fontAlgn="base"/>
            <a:endParaRPr lang="en-CA" b="1">
              <a:ea typeface="+mn-lt"/>
              <a:cs typeface="+mn-lt"/>
            </a:endParaRPr>
          </a:p>
          <a:p>
            <a:pPr fontAlgn="base"/>
            <a:endParaRPr lang="en-CA" b="1">
              <a:ea typeface="+mn-lt"/>
              <a:cs typeface="+mn-lt"/>
            </a:endParaRPr>
          </a:p>
          <a:p>
            <a:pPr fontAlgn="base"/>
            <a:endParaRPr lang="en-CA" b="1"/>
          </a:p>
        </p:txBody>
      </p:sp>
      <p:pic>
        <p:nvPicPr>
          <p:cNvPr id="5" name="Picture 7" descr="Table&#10;&#10;Description automatically generated">
            <a:extLst>
              <a:ext uri="{FF2B5EF4-FFF2-40B4-BE49-F238E27FC236}">
                <a16:creationId xmlns:a16="http://schemas.microsoft.com/office/drawing/2014/main" id="{801C1B6D-2AE2-4740-AFAA-F08ACCB30D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4768"/>
          <a:stretch/>
        </p:blipFill>
        <p:spPr>
          <a:xfrm>
            <a:off x="6812641" y="3786585"/>
            <a:ext cx="2948417" cy="254186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22AC151-B11E-4681-A379-6C6A44FF8F79}"/>
              </a:ext>
            </a:extLst>
          </p:cNvPr>
          <p:cNvGrpSpPr/>
          <p:nvPr/>
        </p:nvGrpSpPr>
        <p:grpSpPr>
          <a:xfrm>
            <a:off x="2017289" y="2939297"/>
            <a:ext cx="3617673" cy="4316964"/>
            <a:chOff x="-238940" y="-1459684"/>
            <a:chExt cx="5299519" cy="685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1D4F3DE-B120-4268-B1B3-D7C5404B1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8940" y="-1459684"/>
              <a:ext cx="5299519" cy="6858000"/>
            </a:xfrm>
            <a:prstGeom prst="rect">
              <a:avLst/>
            </a:prstGeom>
          </p:spPr>
        </p:pic>
        <p:pic>
          <p:nvPicPr>
            <p:cNvPr id="7" name="Picture 5" descr="Text&#10;&#10;Description automatically generated">
              <a:extLst>
                <a:ext uri="{FF2B5EF4-FFF2-40B4-BE49-F238E27FC236}">
                  <a16:creationId xmlns:a16="http://schemas.microsoft.com/office/drawing/2014/main" id="{2FCA3B9A-99A1-4876-86E2-9BB449F27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5060" y="875939"/>
              <a:ext cx="2653860" cy="2279273"/>
            </a:xfrm>
            <a:prstGeom prst="rect">
              <a:avLst/>
            </a:prstGeom>
            <a:noFill/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BE784A2-FCCB-4205-8048-72B60C0DCDA5}"/>
              </a:ext>
            </a:extLst>
          </p:cNvPr>
          <p:cNvSpPr txBox="1"/>
          <p:nvPr/>
        </p:nvSpPr>
        <p:spPr>
          <a:xfrm>
            <a:off x="5855515" y="6367301"/>
            <a:ext cx="506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* Data captured during testing with managers</a:t>
            </a:r>
          </a:p>
        </p:txBody>
      </p:sp>
    </p:spTree>
    <p:extLst>
      <p:ext uri="{BB962C8B-B14F-4D97-AF65-F5344CB8AC3E}">
        <p14:creationId xmlns:p14="http://schemas.microsoft.com/office/powerpoint/2010/main" val="4029588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051D-B0D4-4B61-A5EB-94FD500BC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251" y="1052435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en-CA"/>
              <a:t>Questions and Comments</a:t>
            </a:r>
            <a:br>
              <a:rPr lang="en-CA"/>
            </a:br>
            <a:r>
              <a:rPr lang="en-CA"/>
              <a:t/>
            </a:r>
            <a:br>
              <a:rPr lang="en-CA"/>
            </a:br>
            <a:r>
              <a:rPr lang="en-CA"/>
              <a:t/>
            </a:r>
            <a:br>
              <a:rPr lang="en-CA"/>
            </a:br>
            <a:endParaRPr lang="en-CA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96FA65-4400-4E2B-AB57-8F78A8B80214}"/>
              </a:ext>
            </a:extLst>
          </p:cNvPr>
          <p:cNvSpPr txBox="1"/>
          <p:nvPr/>
        </p:nvSpPr>
        <p:spPr>
          <a:xfrm>
            <a:off x="1339702" y="3048973"/>
            <a:ext cx="50681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/>
              <a:t>Michaël Bélanger-Duchesne:</a:t>
            </a:r>
          </a:p>
          <a:p>
            <a:r>
              <a:rPr lang="en-CA">
                <a:hlinkClick r:id="rId3"/>
              </a:rPr>
              <a:t>michael.belanger-duchesne@statcan.gc.ca</a:t>
            </a:r>
            <a:endParaRPr lang="en-CA"/>
          </a:p>
          <a:p>
            <a:endParaRPr lang="en-CA"/>
          </a:p>
          <a:p>
            <a:r>
              <a:rPr lang="en-CA"/>
              <a:t>Olivia Lamarre: </a:t>
            </a:r>
            <a:r>
              <a:rPr lang="en-CA">
                <a:hlinkClick r:id="rId4"/>
              </a:rPr>
              <a:t>Olivia.Lamarre3@statcan.gc.ca</a:t>
            </a:r>
            <a:endParaRPr lang="en-CA"/>
          </a:p>
          <a:p>
            <a:endParaRPr lang="en-CA"/>
          </a:p>
          <a:p>
            <a:r>
              <a:rPr lang="en-CA"/>
              <a:t>Yousef Ali  Linares: </a:t>
            </a:r>
            <a:r>
              <a:rPr lang="en-CA">
                <a:hlinkClick r:id="rId5"/>
              </a:rPr>
              <a:t>YousefAli.Linares@statcan.gc.ca</a:t>
            </a:r>
            <a:endParaRPr lang="en-CA"/>
          </a:p>
          <a:p>
            <a:endParaRPr lang="en-CA"/>
          </a:p>
          <a:p>
            <a:r>
              <a:rPr lang="en-CA"/>
              <a:t>Alexandria Sacca: </a:t>
            </a:r>
            <a:r>
              <a:rPr lang="en-CA">
                <a:hlinkClick r:id="rId6"/>
              </a:rPr>
              <a:t>alexandria.sacca@statcan.gc.ca</a:t>
            </a:r>
            <a:endParaRPr lang="en-CA"/>
          </a:p>
          <a:p>
            <a:endParaRPr lang="en-CA"/>
          </a:p>
          <a:p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D6B85-EC34-4D3B-AD7F-33873B444EF9}"/>
              </a:ext>
            </a:extLst>
          </p:cNvPr>
          <p:cNvSpPr txBox="1"/>
          <p:nvPr/>
        </p:nvSpPr>
        <p:spPr>
          <a:xfrm>
            <a:off x="1339702" y="2194280"/>
            <a:ext cx="526335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 sz="2000" b="1">
                <a:solidFill>
                  <a:srgbClr val="000000"/>
                </a:solidFill>
              </a:rPr>
              <a:t>Equity</a:t>
            </a:r>
            <a:r>
              <a:rPr lang="en-CA" sz="2000" b="1">
                <a:ea typeface="+mn-lt"/>
                <a:cs typeface="+mn-lt"/>
              </a:rPr>
              <a:t>, Talent Development and Workforce Strategy Division</a:t>
            </a:r>
            <a:r>
              <a:rPr lang="en-CA" sz="2000" b="1">
                <a:solidFill>
                  <a:srgbClr val="FF0000"/>
                </a:solidFill>
              </a:rPr>
              <a:t> </a:t>
            </a:r>
            <a:r>
              <a:rPr lang="en-CA" sz="2000" b="1"/>
              <a:t>- ETDWSD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53841-4128-435F-BC85-5F4F6B80853B}"/>
              </a:ext>
            </a:extLst>
          </p:cNvPr>
          <p:cNvSpPr txBox="1"/>
          <p:nvPr/>
        </p:nvSpPr>
        <p:spPr>
          <a:xfrm>
            <a:off x="6776482" y="2194280"/>
            <a:ext cx="4791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/>
              <a:t>Imagery Analytics and Applied AI - </a:t>
            </a:r>
            <a:r>
              <a:rPr lang="en-CA" sz="2000" b="1" err="1"/>
              <a:t>DScD</a:t>
            </a:r>
            <a:endParaRPr lang="en-CA" sz="20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E97686-851B-4C25-A186-AE52733737DB}"/>
              </a:ext>
            </a:extLst>
          </p:cNvPr>
          <p:cNvSpPr txBox="1"/>
          <p:nvPr/>
        </p:nvSpPr>
        <p:spPr>
          <a:xfrm>
            <a:off x="6776482" y="2805034"/>
            <a:ext cx="506818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CA"/>
              <a:t>Jean Le Moullec: </a:t>
            </a:r>
            <a:r>
              <a:rPr lang="en-CA">
                <a:hlinkClick r:id="rId7"/>
              </a:rPr>
              <a:t>jean.lemoullec@statcan.gc.ca</a:t>
            </a:r>
            <a:endParaRPr lang="en-CA"/>
          </a:p>
          <a:p>
            <a:endParaRPr lang="en-CA"/>
          </a:p>
          <a:p>
            <a:r>
              <a:rPr lang="en-CA"/>
              <a:t>Ekramul Hoque: </a:t>
            </a:r>
            <a:r>
              <a:rPr lang="en-CA">
                <a:hlinkClick r:id="rId8"/>
              </a:rPr>
              <a:t>ekram.hoque@statcan.gc.ca</a:t>
            </a:r>
            <a:endParaRPr lang="en-CA"/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07461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5710079|-4252114|-14342875|-15434978|-10997635|Statistics Canada&quot;,&quot;Id&quot;:&quot;61f8440f3543302d3c365485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27B2E591D8824A83226FE8BFFD411D" ma:contentTypeVersion="2" ma:contentTypeDescription="Create a new document." ma:contentTypeScope="" ma:versionID="bb35133326e6fb4f5c65ddcd170f986a">
  <xsd:schema xmlns:xsd="http://www.w3.org/2001/XMLSchema" xmlns:xs="http://www.w3.org/2001/XMLSchema" xmlns:p="http://schemas.microsoft.com/office/2006/metadata/properties" xmlns:ns2="4f059e05-32c2-400b-8ba2-e35ef3079dd9" targetNamespace="http://schemas.microsoft.com/office/2006/metadata/properties" ma:root="true" ma:fieldsID="ab0ad92124e5c61a52a4b1ed044aa1af" ns2:_="">
    <xsd:import namespace="4f059e05-32c2-400b-8ba2-e35ef3079d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59e05-32c2-400b-8ba2-e35ef3079d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D80851-FBF4-411A-A795-BA76E56E158D}">
  <ds:schemaRefs>
    <ds:schemaRef ds:uri="4f059e05-32c2-400b-8ba2-e35ef3079d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E8AB17D-BDF5-4FC0-9C71-00CD830B9433}">
  <ds:schemaRefs>
    <ds:schemaRef ds:uri="http://purl.org/dc/dcmitype/"/>
    <ds:schemaRef ds:uri="http://schemas.microsoft.com/office/infopath/2007/PartnerControls"/>
    <ds:schemaRef ds:uri="4f059e05-32c2-400b-8ba2-e35ef3079dd9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92EA9F4-01E4-4A75-AA19-C40DB897F3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</TotalTime>
  <Words>336</Words>
  <Application>Microsoft Office PowerPoint</Application>
  <PresentationFormat>Grand écran</PresentationFormat>
  <Paragraphs>52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Parallax</vt:lpstr>
      <vt:lpstr>HR Talent Bank: Skill Finder Tool</vt:lpstr>
      <vt:lpstr>Talent Bank Overview</vt:lpstr>
      <vt:lpstr>Talent Bank Form </vt:lpstr>
      <vt:lpstr>Skill Finder Tool</vt:lpstr>
      <vt:lpstr>Current Skills Finder Tool Prototype</vt:lpstr>
      <vt:lpstr>Quest for the Skills Gap</vt:lpstr>
      <vt:lpstr>Questions and Comments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Schafer, Michel - BRM/GRA</dc:creator>
  <cp:lastModifiedBy>Sakr, Lara L [NC]</cp:lastModifiedBy>
  <cp:revision>7</cp:revision>
  <dcterms:created xsi:type="dcterms:W3CDTF">2022-01-31T16:15:02Z</dcterms:created>
  <dcterms:modified xsi:type="dcterms:W3CDTF">2022-10-17T13:28:04Z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0x0101009527B2E591D8824A83226FE8BFFD411D</vt:lpwstr>
  </property>
  <property fmtid="{D5CDD505-2E9C-101B-9397-08002B2CF9AE}" pid="3" name="_dlc_DocIdItemGuid">
    <vt:lpwstr>03bd84c5-16ff-41fe-8edc-204f16bc694e</vt:lpwstr>
  </property>
  <property fmtid="{D5CDD505-2E9C-101B-9397-08002B2CF9AE}" pid="4" name="MediaServiceImageTags">
    <vt:lpwstr/>
  </property>
  <property fmtid="{D5CDD505-2E9C-101B-9397-08002B2CF9AE}" pid="5" name="_AdHocReviewCycleID">
    <vt:i4>-744623325</vt:i4>
  </property>
  <property fmtid="{D5CDD505-2E9C-101B-9397-08002B2CF9AE}" pid="6" name="_NewReviewCycle">
    <vt:lpwstr/>
  </property>
  <property fmtid="{D5CDD505-2E9C-101B-9397-08002B2CF9AE}" pid="7" name="_EmailSubject">
    <vt:lpwstr>Talent Bank presentation</vt:lpwstr>
  </property>
  <property fmtid="{D5CDD505-2E9C-101B-9397-08002B2CF9AE}" pid="8" name="_AuthorEmail">
    <vt:lpwstr>olivia.lamarre3@statcan.gc.ca</vt:lpwstr>
  </property>
  <property fmtid="{D5CDD505-2E9C-101B-9397-08002B2CF9AE}" pid="9" name="_AuthorEmailDisplayName">
    <vt:lpwstr>Lamarre, Olivia (StatCan)</vt:lpwstr>
  </property>
  <property fmtid="{D5CDD505-2E9C-101B-9397-08002B2CF9AE}" pid="10" name="_PreviousAdHocReviewCycleID">
    <vt:i4>1914784028</vt:i4>
  </property>
</Properties>
</file>