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789" r:id="rId3"/>
    <p:sldId id="788" r:id="rId4"/>
    <p:sldId id="799" r:id="rId5"/>
    <p:sldId id="261" r:id="rId6"/>
    <p:sldId id="798" r:id="rId7"/>
    <p:sldId id="787" r:id="rId8"/>
    <p:sldId id="800" r:id="rId9"/>
    <p:sldId id="801" r:id="rId10"/>
    <p:sldId id="263" r:id="rId11"/>
    <p:sldId id="802"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0" autoAdjust="0"/>
    <p:restoredTop sz="66227" autoAdjust="0"/>
  </p:normalViewPr>
  <p:slideViewPr>
    <p:cSldViewPr snapToGrid="0">
      <p:cViewPr varScale="1">
        <p:scale>
          <a:sx n="106" d="100"/>
          <a:sy n="106" d="100"/>
        </p:scale>
        <p:origin x="217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1AC61-D965-4696-AFFA-98BEF2EF1D0B}"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46915-F791-4E6D-9707-3B358293762F}" type="slidenum">
              <a:rPr lang="en-US" smtClean="0"/>
              <a:t>‹#›</a:t>
            </a:fld>
            <a:endParaRPr lang="en-US"/>
          </a:p>
        </p:txBody>
      </p:sp>
    </p:spTree>
    <p:extLst>
      <p:ext uri="{BB962C8B-B14F-4D97-AF65-F5344CB8AC3E}">
        <p14:creationId xmlns:p14="http://schemas.microsoft.com/office/powerpoint/2010/main" val="2852002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200" b="0" i="0" u="none" strike="noStrike" kern="1200" cap="none" spc="0" normalizeH="0" baseline="0" noProof="0" dirty="0">
                <a:ln>
                  <a:noFill/>
                </a:ln>
                <a:solidFill>
                  <a:srgbClr val="000000"/>
                </a:solidFill>
                <a:effectLst/>
                <a:uLnTx/>
                <a:uFillTx/>
                <a:latin typeface="+mn-lt"/>
                <a:ea typeface="+mn-ea"/>
                <a:cs typeface="+mn-cs"/>
              </a:rPr>
              <a:t>These form the foundation of the government's shift to becoming more agile, open, and user-focused. </a:t>
            </a:r>
            <a:endParaRPr lang="en-CA" dirty="0"/>
          </a:p>
        </p:txBody>
      </p:sp>
      <p:sp>
        <p:nvSpPr>
          <p:cNvPr id="4" name="Footer Placeholder 3"/>
          <p:cNvSpPr>
            <a:spLocks noGrp="1"/>
          </p:cNvSpPr>
          <p:nvPr>
            <p:ph type="ftr" sz="quarter" idx="4"/>
          </p:nvPr>
        </p:nvSpPr>
        <p:spPr/>
        <p:txBody>
          <a:bodyPr/>
          <a:lstStyle/>
          <a:p>
            <a:endParaRPr lang="en-CA"/>
          </a:p>
        </p:txBody>
      </p:sp>
      <p:sp>
        <p:nvSpPr>
          <p:cNvPr id="5" name="Slide Number Placeholder 4"/>
          <p:cNvSpPr>
            <a:spLocks noGrp="1"/>
          </p:cNvSpPr>
          <p:nvPr>
            <p:ph type="sldNum" sz="quarter" idx="5"/>
          </p:nvPr>
        </p:nvSpPr>
        <p:spPr/>
        <p:txBody>
          <a:bodyPr/>
          <a:lstStyle/>
          <a:p>
            <a:fld id="{D5F41ECD-418C-4AB5-ADF5-C67B207842DC}" type="slidenum">
              <a:rPr lang="en-CA" smtClean="0"/>
              <a:t>7</a:t>
            </a:fld>
            <a:endParaRPr lang="en-CA"/>
          </a:p>
        </p:txBody>
      </p:sp>
    </p:spTree>
    <p:extLst>
      <p:ext uri="{BB962C8B-B14F-4D97-AF65-F5344CB8AC3E}">
        <p14:creationId xmlns:p14="http://schemas.microsoft.com/office/powerpoint/2010/main" val="1731749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en-US" dirty="0"/>
              <a:t>Lesson #1 – Pay passionate attention to your user</a:t>
            </a:r>
          </a:p>
          <a:p>
            <a:pPr lvl="1">
              <a:spcBef>
                <a:spcPts val="600"/>
              </a:spcBef>
            </a:pPr>
            <a:r>
              <a:rPr lang="en-US" sz="2200" i="0" dirty="0">
                <a:solidFill>
                  <a:srgbClr val="292929"/>
                </a:solidFill>
                <a:effectLst/>
              </a:rPr>
              <a:t>The roadmap often exists in the minds of the users you’re designing things for.</a:t>
            </a:r>
            <a:endParaRPr lang="en-US" sz="2200" dirty="0"/>
          </a:p>
          <a:p>
            <a:pPr marL="0" indent="0">
              <a:spcBef>
                <a:spcPts val="600"/>
              </a:spcBef>
              <a:buNone/>
            </a:pPr>
            <a:r>
              <a:rPr lang="en-US" dirty="0"/>
              <a:t>Lesson #2 – Design an 11-star experience</a:t>
            </a:r>
          </a:p>
          <a:p>
            <a:pPr lvl="1">
              <a:spcBef>
                <a:spcPts val="600"/>
              </a:spcBef>
            </a:pPr>
            <a:r>
              <a:rPr lang="en-US" sz="2200" dirty="0"/>
              <a:t>Ask: “What can we do to surprise you? What can we do, not to make this better, but to make you tell everyone about it?:</a:t>
            </a:r>
          </a:p>
          <a:p>
            <a:pPr lvl="1">
              <a:spcBef>
                <a:spcPts val="600"/>
              </a:spcBef>
            </a:pPr>
            <a:r>
              <a:rPr lang="en-US" sz="2200" i="0" dirty="0">
                <a:solidFill>
                  <a:srgbClr val="292929"/>
                </a:solidFill>
                <a:effectLst/>
              </a:rPr>
              <a:t>There’s some sweet spot between “They showed up and they opened the door” and “I went to space.” That’s the sweet spot. You have to design the extreme to come backwards.</a:t>
            </a:r>
            <a:endParaRPr lang="en-US" sz="2200" dirty="0"/>
          </a:p>
          <a:p>
            <a:pPr marL="0" indent="0">
              <a:spcBef>
                <a:spcPts val="600"/>
              </a:spcBef>
              <a:buNone/>
            </a:pPr>
            <a:r>
              <a:rPr lang="en-US" dirty="0"/>
              <a:t>Lesson #3 – Create a magical experience… and then figure out what part of that magical experience can scale</a:t>
            </a:r>
          </a:p>
          <a:p>
            <a:pPr lvl="1">
              <a:spcBef>
                <a:spcPts val="600"/>
              </a:spcBef>
            </a:pPr>
            <a:r>
              <a:rPr lang="en-US" sz="2200" dirty="0"/>
              <a:t>“We are </a:t>
            </a:r>
            <a:r>
              <a:rPr lang="en-US" sz="2200" dirty="0" err="1"/>
              <a:t>are</a:t>
            </a:r>
            <a:r>
              <a:rPr lang="en-US" sz="2200" dirty="0"/>
              <a:t> confident on an unscalable basis that we know how to create a trip that deeply moved somebody – that was better than anything they’ve ever experience. The question is: Can we develop a technology that scales and do it 100 million times?”</a:t>
            </a:r>
          </a:p>
          <a:p>
            <a:pPr marL="0" indent="0">
              <a:spcBef>
                <a:spcPts val="600"/>
              </a:spcBef>
              <a:buNone/>
            </a:pPr>
            <a:r>
              <a:rPr lang="en-US" dirty="0"/>
              <a:t>Lesson #4 – Take advantage of the time before you scale</a:t>
            </a:r>
          </a:p>
          <a:p>
            <a:pPr lvl="1">
              <a:spcBef>
                <a:spcPts val="600"/>
              </a:spcBef>
            </a:pPr>
            <a:r>
              <a:rPr lang="en-US" sz="2200" dirty="0"/>
              <a:t>Your product changes less the bigger you get because there’s more customers, more blowback, more systems, more legacy.</a:t>
            </a:r>
          </a:p>
          <a:p>
            <a:pPr lvl="1">
              <a:spcBef>
                <a:spcPts val="600"/>
              </a:spcBef>
            </a:pPr>
            <a:r>
              <a:rPr lang="en-US" sz="2200" dirty="0"/>
              <a:t>The most innovative leaps you’ll ever make are going to be when you’re really, really small.</a:t>
            </a:r>
            <a:endParaRPr lang="en-CA" sz="2200" dirty="0"/>
          </a:p>
          <a:p>
            <a:endParaRPr lang="en-CA" dirty="0"/>
          </a:p>
        </p:txBody>
      </p:sp>
      <p:sp>
        <p:nvSpPr>
          <p:cNvPr id="4" name="Slide Number Placeholder 3"/>
          <p:cNvSpPr>
            <a:spLocks noGrp="1"/>
          </p:cNvSpPr>
          <p:nvPr>
            <p:ph type="sldNum" sz="quarter" idx="5"/>
          </p:nvPr>
        </p:nvSpPr>
        <p:spPr/>
        <p:txBody>
          <a:bodyPr/>
          <a:lstStyle/>
          <a:p>
            <a:fld id="{4DD46915-F791-4E6D-9707-3B358293762F}" type="slidenum">
              <a:rPr lang="en-US" smtClean="0"/>
              <a:t>9</a:t>
            </a:fld>
            <a:endParaRPr lang="en-US"/>
          </a:p>
        </p:txBody>
      </p:sp>
    </p:spTree>
    <p:extLst>
      <p:ext uri="{BB962C8B-B14F-4D97-AF65-F5344CB8AC3E}">
        <p14:creationId xmlns:p14="http://schemas.microsoft.com/office/powerpoint/2010/main" val="168773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C8C23-91C5-45EC-8C6E-25156FDF3A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703D05-B7DC-4B14-A633-4900CF404B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4E752A-1D72-4BCF-9CE6-B5485C90F073}"/>
              </a:ext>
            </a:extLst>
          </p:cNvPr>
          <p:cNvSpPr>
            <a:spLocks noGrp="1"/>
          </p:cNvSpPr>
          <p:nvPr>
            <p:ph type="dt" sz="half" idx="10"/>
          </p:nvPr>
        </p:nvSpPr>
        <p:spPr/>
        <p:txBody>
          <a:bodyPr/>
          <a:lstStyle/>
          <a:p>
            <a:fld id="{EE4A521F-0833-4F9C-A568-135B7C599B23}" type="datetime1">
              <a:rPr lang="en-US" smtClean="0"/>
              <a:t>11/21/2022</a:t>
            </a:fld>
            <a:endParaRPr lang="en-US"/>
          </a:p>
        </p:txBody>
      </p:sp>
      <p:sp>
        <p:nvSpPr>
          <p:cNvPr id="5" name="Footer Placeholder 4">
            <a:extLst>
              <a:ext uri="{FF2B5EF4-FFF2-40B4-BE49-F238E27FC236}">
                <a16:creationId xmlns:a16="http://schemas.microsoft.com/office/drawing/2014/main" id="{A2D57E0A-4551-4F54-9244-93A90A434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E7867-D55F-461A-885B-D66AD1DA6722}"/>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169800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64D0D-F5E1-4B0D-AFFE-6C111DAECB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58F737-6FED-4F8A-AE43-2FA5189A2D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69845-B289-49AB-AB6F-187E77A4FF91}"/>
              </a:ext>
            </a:extLst>
          </p:cNvPr>
          <p:cNvSpPr>
            <a:spLocks noGrp="1"/>
          </p:cNvSpPr>
          <p:nvPr>
            <p:ph type="dt" sz="half" idx="10"/>
          </p:nvPr>
        </p:nvSpPr>
        <p:spPr/>
        <p:txBody>
          <a:bodyPr/>
          <a:lstStyle/>
          <a:p>
            <a:fld id="{61A0BBD6-C826-4222-AC1F-4E2A4A9E7921}" type="datetime1">
              <a:rPr lang="en-US" smtClean="0"/>
              <a:t>11/21/2022</a:t>
            </a:fld>
            <a:endParaRPr lang="en-US"/>
          </a:p>
        </p:txBody>
      </p:sp>
      <p:sp>
        <p:nvSpPr>
          <p:cNvPr id="5" name="Footer Placeholder 4">
            <a:extLst>
              <a:ext uri="{FF2B5EF4-FFF2-40B4-BE49-F238E27FC236}">
                <a16:creationId xmlns:a16="http://schemas.microsoft.com/office/drawing/2014/main" id="{FC32272A-8CF0-45B8-9C41-B60FEF0CB2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CEBBF-0A38-438C-8A15-7CD701E4AD23}"/>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306693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133898-7D74-4C16-B52F-9B39B48684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ED234-B764-4CF2-A7F2-4D50448954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1779D1-44F2-4B2F-8890-FCD27429050E}"/>
              </a:ext>
            </a:extLst>
          </p:cNvPr>
          <p:cNvSpPr>
            <a:spLocks noGrp="1"/>
          </p:cNvSpPr>
          <p:nvPr>
            <p:ph type="dt" sz="half" idx="10"/>
          </p:nvPr>
        </p:nvSpPr>
        <p:spPr/>
        <p:txBody>
          <a:bodyPr/>
          <a:lstStyle/>
          <a:p>
            <a:fld id="{E4A88ED2-359A-4CA4-819F-F2C402BDAB65}" type="datetime1">
              <a:rPr lang="en-US" smtClean="0"/>
              <a:t>11/21/2022</a:t>
            </a:fld>
            <a:endParaRPr lang="en-US"/>
          </a:p>
        </p:txBody>
      </p:sp>
      <p:sp>
        <p:nvSpPr>
          <p:cNvPr id="5" name="Footer Placeholder 4">
            <a:extLst>
              <a:ext uri="{FF2B5EF4-FFF2-40B4-BE49-F238E27FC236}">
                <a16:creationId xmlns:a16="http://schemas.microsoft.com/office/drawing/2014/main" id="{5B3DD0DD-EE2F-44A8-936A-CF52C99CF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4F4DC-36E4-41F4-8B15-BF1668416085}"/>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26190939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772408"/>
            <a:ext cx="12192000" cy="380873"/>
          </a:xfrm>
          <a:prstGeom prst="rect">
            <a:avLst/>
          </a:prstGeom>
        </p:spPr>
      </p:pic>
      <p:sp>
        <p:nvSpPr>
          <p:cNvPr id="8" name="Text Placeholder 7"/>
          <p:cNvSpPr>
            <a:spLocks noGrp="1"/>
          </p:cNvSpPr>
          <p:nvPr>
            <p:ph type="body" sz="quarter" idx="11" hasCustomPrompt="1"/>
          </p:nvPr>
        </p:nvSpPr>
        <p:spPr>
          <a:xfrm>
            <a:off x="1041801" y="228909"/>
            <a:ext cx="7243976" cy="679339"/>
          </a:xfrm>
          <a:prstGeom prst="rect">
            <a:avLst/>
          </a:prstGeom>
        </p:spPr>
        <p:txBody>
          <a:bodyPr lIns="0" tIns="0" rIns="0" bIns="0"/>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800" baseline="0">
                <a:solidFill>
                  <a:schemeClr val="tx1"/>
                </a:solidFill>
                <a:latin typeface="Calibri" panose="020F0502020204030204" pitchFamily="34" charset="0"/>
              </a:defRPr>
            </a:lvl1pPr>
            <a:lvl2pPr marL="457200" indent="0">
              <a:buNone/>
              <a:defRPr/>
            </a:lvl2pPr>
          </a:lstStyle>
          <a:p>
            <a:pPr lvl="0"/>
            <a:r>
              <a:rPr lang="en-US" dirty="0"/>
              <a:t>Header text</a:t>
            </a:r>
          </a:p>
        </p:txBody>
      </p:sp>
      <p:sp>
        <p:nvSpPr>
          <p:cNvPr id="9" name="Content Placeholder 2"/>
          <p:cNvSpPr>
            <a:spLocks noGrp="1"/>
          </p:cNvSpPr>
          <p:nvPr>
            <p:ph idx="10" hasCustomPrompt="1"/>
          </p:nvPr>
        </p:nvSpPr>
        <p:spPr>
          <a:xfrm>
            <a:off x="1077816" y="1124744"/>
            <a:ext cx="10095440" cy="5293146"/>
          </a:xfrm>
          <a:prstGeom prst="rect">
            <a:avLst/>
          </a:prstGeom>
        </p:spPr>
        <p:txBody>
          <a:bodyPr lIns="0" tIns="0" rIns="0" bIns="0"/>
          <a:lstStyle>
            <a:lvl1pPr marL="0" indent="0">
              <a:buNone/>
              <a:defRPr sz="2200">
                <a:solidFill>
                  <a:schemeClr val="tx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a:t>Click to add text</a:t>
            </a:r>
          </a:p>
        </p:txBody>
      </p:sp>
    </p:spTree>
    <p:extLst>
      <p:ext uri="{BB962C8B-B14F-4D97-AF65-F5344CB8AC3E}">
        <p14:creationId xmlns:p14="http://schemas.microsoft.com/office/powerpoint/2010/main" val="24543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43150-C714-49A6-8D1C-4A14115A0A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FBE42-C15E-4E16-ADFF-DF3080E4C1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27398A-AB39-4AB1-8ABA-495C7F22AC21}"/>
              </a:ext>
            </a:extLst>
          </p:cNvPr>
          <p:cNvSpPr>
            <a:spLocks noGrp="1"/>
          </p:cNvSpPr>
          <p:nvPr>
            <p:ph type="dt" sz="half" idx="10"/>
          </p:nvPr>
        </p:nvSpPr>
        <p:spPr/>
        <p:txBody>
          <a:bodyPr/>
          <a:lstStyle/>
          <a:p>
            <a:fld id="{0258FBAA-5126-4A34-A402-B641A0287022}" type="datetime1">
              <a:rPr lang="en-US" smtClean="0"/>
              <a:t>11/21/2022</a:t>
            </a:fld>
            <a:endParaRPr lang="en-US"/>
          </a:p>
        </p:txBody>
      </p:sp>
      <p:sp>
        <p:nvSpPr>
          <p:cNvPr id="5" name="Footer Placeholder 4">
            <a:extLst>
              <a:ext uri="{FF2B5EF4-FFF2-40B4-BE49-F238E27FC236}">
                <a16:creationId xmlns:a16="http://schemas.microsoft.com/office/drawing/2014/main" id="{5A3EEA9F-1E93-48E9-8AC1-F31B6601AB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4D1D2E-D334-4A7A-8CA3-53490FAFD4EC}"/>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265177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6BEB0-4C0D-4933-8945-29AD696C02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E3CA06-02A7-4470-9534-8835C030C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2A9E5E-88B9-42F0-9C0A-E3E2B7EC52D4}"/>
              </a:ext>
            </a:extLst>
          </p:cNvPr>
          <p:cNvSpPr>
            <a:spLocks noGrp="1"/>
          </p:cNvSpPr>
          <p:nvPr>
            <p:ph type="dt" sz="half" idx="10"/>
          </p:nvPr>
        </p:nvSpPr>
        <p:spPr/>
        <p:txBody>
          <a:bodyPr/>
          <a:lstStyle/>
          <a:p>
            <a:fld id="{13950CB0-3FD3-4122-9704-2C451835D213}" type="datetime1">
              <a:rPr lang="en-US" smtClean="0"/>
              <a:t>11/21/2022</a:t>
            </a:fld>
            <a:endParaRPr lang="en-US"/>
          </a:p>
        </p:txBody>
      </p:sp>
      <p:sp>
        <p:nvSpPr>
          <p:cNvPr id="5" name="Footer Placeholder 4">
            <a:extLst>
              <a:ext uri="{FF2B5EF4-FFF2-40B4-BE49-F238E27FC236}">
                <a16:creationId xmlns:a16="http://schemas.microsoft.com/office/drawing/2014/main" id="{8C67FD80-2DAB-43F9-A72D-BC975705D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55907-5669-403A-A9C7-1CEC982122E5}"/>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129044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B7FC8-B8EB-46CE-BCC5-FFD1A47C7F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7DA17-B310-4BAF-A375-B9B215C83F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309222-6079-432B-A04B-3888F216C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324C17-7A30-4496-AA81-D66287677A63}"/>
              </a:ext>
            </a:extLst>
          </p:cNvPr>
          <p:cNvSpPr>
            <a:spLocks noGrp="1"/>
          </p:cNvSpPr>
          <p:nvPr>
            <p:ph type="dt" sz="half" idx="10"/>
          </p:nvPr>
        </p:nvSpPr>
        <p:spPr/>
        <p:txBody>
          <a:bodyPr/>
          <a:lstStyle/>
          <a:p>
            <a:fld id="{373C5B93-7714-4F46-9582-1D0680AD68FF}" type="datetime1">
              <a:rPr lang="en-US" smtClean="0"/>
              <a:t>11/21/2022</a:t>
            </a:fld>
            <a:endParaRPr lang="en-US"/>
          </a:p>
        </p:txBody>
      </p:sp>
      <p:sp>
        <p:nvSpPr>
          <p:cNvPr id="6" name="Footer Placeholder 5">
            <a:extLst>
              <a:ext uri="{FF2B5EF4-FFF2-40B4-BE49-F238E27FC236}">
                <a16:creationId xmlns:a16="http://schemas.microsoft.com/office/drawing/2014/main" id="{DB84AC65-DDEE-4E55-92DA-807CACA1D9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7AC7D-81A8-4A86-AFDB-26B1746DE6B2}"/>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73497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9BD53-930C-42AB-87FF-4A17B283E0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C360FF-7485-4150-A8A8-BCEBE1CAB2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5B1FB4-6FE2-4072-AF57-BC4FDAD26C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1EF0-C377-4E51-A7FA-BEB098169C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4D9C95-D9BB-46FE-B0D4-06FC09E9F6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CAD4F4-1856-455E-9055-B98A81A4FB65}"/>
              </a:ext>
            </a:extLst>
          </p:cNvPr>
          <p:cNvSpPr>
            <a:spLocks noGrp="1"/>
          </p:cNvSpPr>
          <p:nvPr>
            <p:ph type="dt" sz="half" idx="10"/>
          </p:nvPr>
        </p:nvSpPr>
        <p:spPr/>
        <p:txBody>
          <a:bodyPr/>
          <a:lstStyle/>
          <a:p>
            <a:fld id="{14EB1F10-9557-4C53-8214-0AED18046727}" type="datetime1">
              <a:rPr lang="en-US" smtClean="0"/>
              <a:t>11/21/2022</a:t>
            </a:fld>
            <a:endParaRPr lang="en-US"/>
          </a:p>
        </p:txBody>
      </p:sp>
      <p:sp>
        <p:nvSpPr>
          <p:cNvPr id="8" name="Footer Placeholder 7">
            <a:extLst>
              <a:ext uri="{FF2B5EF4-FFF2-40B4-BE49-F238E27FC236}">
                <a16:creationId xmlns:a16="http://schemas.microsoft.com/office/drawing/2014/main" id="{4F1F3CD4-4C75-49FA-BAFC-49BE975414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7F73B8-88F2-41A5-963A-7682AF9DD75C}"/>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175300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B4786-8146-471A-BB18-8B2B7F101D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92DAD5-4D93-428B-86EC-27BB5FBF0108}"/>
              </a:ext>
            </a:extLst>
          </p:cNvPr>
          <p:cNvSpPr>
            <a:spLocks noGrp="1"/>
          </p:cNvSpPr>
          <p:nvPr>
            <p:ph type="dt" sz="half" idx="10"/>
          </p:nvPr>
        </p:nvSpPr>
        <p:spPr/>
        <p:txBody>
          <a:bodyPr/>
          <a:lstStyle/>
          <a:p>
            <a:fld id="{690D9B12-88F3-4ADD-9FB2-745969522F1B}" type="datetime1">
              <a:rPr lang="en-US" smtClean="0"/>
              <a:t>11/21/2022</a:t>
            </a:fld>
            <a:endParaRPr lang="en-US"/>
          </a:p>
        </p:txBody>
      </p:sp>
      <p:sp>
        <p:nvSpPr>
          <p:cNvPr id="4" name="Footer Placeholder 3">
            <a:extLst>
              <a:ext uri="{FF2B5EF4-FFF2-40B4-BE49-F238E27FC236}">
                <a16:creationId xmlns:a16="http://schemas.microsoft.com/office/drawing/2014/main" id="{CE8A7199-4D26-44BF-AEEB-BF9D15062C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3DD464-1462-490A-9348-C502CAD152CB}"/>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236851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8B5599-42A8-4724-8BA4-14A33A5A974B}"/>
              </a:ext>
            </a:extLst>
          </p:cNvPr>
          <p:cNvSpPr>
            <a:spLocks noGrp="1"/>
          </p:cNvSpPr>
          <p:nvPr>
            <p:ph type="dt" sz="half" idx="10"/>
          </p:nvPr>
        </p:nvSpPr>
        <p:spPr/>
        <p:txBody>
          <a:bodyPr/>
          <a:lstStyle/>
          <a:p>
            <a:fld id="{A6EA6978-AE23-4061-AEC4-1F7ED3873DD2}" type="datetime1">
              <a:rPr lang="en-US" smtClean="0"/>
              <a:t>11/21/2022</a:t>
            </a:fld>
            <a:endParaRPr lang="en-US"/>
          </a:p>
        </p:txBody>
      </p:sp>
      <p:sp>
        <p:nvSpPr>
          <p:cNvPr id="3" name="Footer Placeholder 2">
            <a:extLst>
              <a:ext uri="{FF2B5EF4-FFF2-40B4-BE49-F238E27FC236}">
                <a16:creationId xmlns:a16="http://schemas.microsoft.com/office/drawing/2014/main" id="{1757AFBE-E45B-4BE6-AB6C-2942199831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D79BF5-E9FC-4772-B39E-FA15851A7815}"/>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1938961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D76A-D4B3-401B-8675-1F82C4B7C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69B60E-5075-4EE4-95CC-2F5F641D0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08743-3146-4688-A8D1-435482D37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6A22E-0656-4B8B-9CAB-373499387D0F}"/>
              </a:ext>
            </a:extLst>
          </p:cNvPr>
          <p:cNvSpPr>
            <a:spLocks noGrp="1"/>
          </p:cNvSpPr>
          <p:nvPr>
            <p:ph type="dt" sz="half" idx="10"/>
          </p:nvPr>
        </p:nvSpPr>
        <p:spPr/>
        <p:txBody>
          <a:bodyPr/>
          <a:lstStyle/>
          <a:p>
            <a:fld id="{47CB3838-3F26-4CCA-8CCD-8B2B19F96AC6}" type="datetime1">
              <a:rPr lang="en-US" smtClean="0"/>
              <a:t>11/21/2022</a:t>
            </a:fld>
            <a:endParaRPr lang="en-US"/>
          </a:p>
        </p:txBody>
      </p:sp>
      <p:sp>
        <p:nvSpPr>
          <p:cNvPr id="6" name="Footer Placeholder 5">
            <a:extLst>
              <a:ext uri="{FF2B5EF4-FFF2-40B4-BE49-F238E27FC236}">
                <a16:creationId xmlns:a16="http://schemas.microsoft.com/office/drawing/2014/main" id="{490CBBD9-2BE7-49FD-A98E-23D0414874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2BA9E-8FCE-4B52-B9FF-DC3AE3311E76}"/>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160424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1D607-B2CE-4707-840B-3106B15981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72C147-F982-4784-BDE0-FD41C6C870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A8B7F7-12F9-4635-9E44-15156D406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3B5AFC-328C-4946-A75E-FF7376FC9C7B}"/>
              </a:ext>
            </a:extLst>
          </p:cNvPr>
          <p:cNvSpPr>
            <a:spLocks noGrp="1"/>
          </p:cNvSpPr>
          <p:nvPr>
            <p:ph type="dt" sz="half" idx="10"/>
          </p:nvPr>
        </p:nvSpPr>
        <p:spPr/>
        <p:txBody>
          <a:bodyPr/>
          <a:lstStyle/>
          <a:p>
            <a:fld id="{14556176-26DE-4A3A-A554-88F19D14D9C7}" type="datetime1">
              <a:rPr lang="en-US" smtClean="0"/>
              <a:t>11/21/2022</a:t>
            </a:fld>
            <a:endParaRPr lang="en-US"/>
          </a:p>
        </p:txBody>
      </p:sp>
      <p:sp>
        <p:nvSpPr>
          <p:cNvPr id="6" name="Footer Placeholder 5">
            <a:extLst>
              <a:ext uri="{FF2B5EF4-FFF2-40B4-BE49-F238E27FC236}">
                <a16:creationId xmlns:a16="http://schemas.microsoft.com/office/drawing/2014/main" id="{FF8DFAB8-80D8-4555-A9A9-798773F1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BDA9C-221C-4C24-97FB-0FCAE82DAD02}"/>
              </a:ext>
            </a:extLst>
          </p:cNvPr>
          <p:cNvSpPr>
            <a:spLocks noGrp="1"/>
          </p:cNvSpPr>
          <p:nvPr>
            <p:ph type="sldNum" sz="quarter" idx="12"/>
          </p:nvPr>
        </p:nvSpPr>
        <p:spPr/>
        <p:txBody>
          <a:bodyPr/>
          <a:lstStyle/>
          <a:p>
            <a:fld id="{E743FB0E-1381-415F-A881-56F68D5F60E4}" type="slidenum">
              <a:rPr lang="en-US" smtClean="0"/>
              <a:t>‹#›</a:t>
            </a:fld>
            <a:endParaRPr lang="en-US"/>
          </a:p>
        </p:txBody>
      </p:sp>
    </p:spTree>
    <p:extLst>
      <p:ext uri="{BB962C8B-B14F-4D97-AF65-F5344CB8AC3E}">
        <p14:creationId xmlns:p14="http://schemas.microsoft.com/office/powerpoint/2010/main" val="451524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C82BA-ED69-46BA-A6BE-A41F95067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457796-8E22-4BEC-9178-009AD4BD0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03D7B-AF95-4129-A4C3-C948A2BD10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937E6-EE0C-4F8D-940E-32EAFDC46B01}" type="datetime1">
              <a:rPr lang="en-US" smtClean="0"/>
              <a:t>11/21/2022</a:t>
            </a:fld>
            <a:endParaRPr lang="en-US"/>
          </a:p>
        </p:txBody>
      </p:sp>
      <p:sp>
        <p:nvSpPr>
          <p:cNvPr id="5" name="Footer Placeholder 4">
            <a:extLst>
              <a:ext uri="{FF2B5EF4-FFF2-40B4-BE49-F238E27FC236}">
                <a16:creationId xmlns:a16="http://schemas.microsoft.com/office/drawing/2014/main" id="{3BB61770-FB8C-4E3C-9B14-DBC47F5980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1760CC-2153-4BE3-A820-AD190028AB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3FB0E-1381-415F-A881-56F68D5F60E4}" type="slidenum">
              <a:rPr lang="en-US" smtClean="0"/>
              <a:t>‹#›</a:t>
            </a:fld>
            <a:endParaRPr lang="en-US"/>
          </a:p>
        </p:txBody>
      </p:sp>
    </p:spTree>
    <p:extLst>
      <p:ext uri="{BB962C8B-B14F-4D97-AF65-F5344CB8AC3E}">
        <p14:creationId xmlns:p14="http://schemas.microsoft.com/office/powerpoint/2010/main" val="118820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arc.Brouillard@dfo-mpo.gc.ca"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6B26-4110-453B-9AB6-7AEA14DA7A8F}"/>
              </a:ext>
            </a:extLst>
          </p:cNvPr>
          <p:cNvSpPr>
            <a:spLocks noGrp="1"/>
          </p:cNvSpPr>
          <p:nvPr>
            <p:ph type="ctrTitle"/>
          </p:nvPr>
        </p:nvSpPr>
        <p:spPr/>
        <p:txBody>
          <a:bodyPr/>
          <a:lstStyle/>
          <a:p>
            <a:r>
              <a:rPr lang="en-US" dirty="0"/>
              <a:t>Building Modern Digital Services</a:t>
            </a:r>
          </a:p>
        </p:txBody>
      </p:sp>
    </p:spTree>
    <p:extLst>
      <p:ext uri="{BB962C8B-B14F-4D97-AF65-F5344CB8AC3E}">
        <p14:creationId xmlns:p14="http://schemas.microsoft.com/office/powerpoint/2010/main" val="723492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EA42D93-FF24-4A6A-87F5-9B2BCC3DB277}"/>
              </a:ext>
            </a:extLst>
          </p:cNvPr>
          <p:cNvSpPr/>
          <p:nvPr/>
        </p:nvSpPr>
        <p:spPr>
          <a:xfrm>
            <a:off x="2040860" y="2743704"/>
            <a:ext cx="8110280" cy="3112032"/>
          </a:xfrm>
          <a:prstGeom prst="rect">
            <a:avLst/>
          </a:prstGeom>
          <a:solidFill>
            <a:schemeClr val="accent1">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0242D1CC-79F6-4D0D-8798-5EB206B3D886}"/>
              </a:ext>
            </a:extLst>
          </p:cNvPr>
          <p:cNvSpPr>
            <a:spLocks noGrp="1"/>
          </p:cNvSpPr>
          <p:nvPr>
            <p:ph type="title"/>
          </p:nvPr>
        </p:nvSpPr>
        <p:spPr>
          <a:xfrm>
            <a:off x="-1" y="0"/>
            <a:ext cx="12191999" cy="1325563"/>
          </a:xfrm>
        </p:spPr>
        <p:txBody>
          <a:bodyPr vert="horz" lIns="91440" tIns="45720" rIns="91440" bIns="45720" rtlCol="0" anchor="ctr">
            <a:normAutofit/>
          </a:bodyPr>
          <a:lstStyle/>
          <a:p>
            <a:r>
              <a:rPr lang="en-US" dirty="0">
                <a:solidFill>
                  <a:schemeClr val="accent1">
                    <a:lumMod val="75000"/>
                  </a:schemeClr>
                </a:solidFill>
              </a:rPr>
              <a:t>What this means for us?</a:t>
            </a:r>
          </a:p>
        </p:txBody>
      </p:sp>
      <p:sp>
        <p:nvSpPr>
          <p:cNvPr id="3" name="Content Placeholder 2">
            <a:extLst>
              <a:ext uri="{FF2B5EF4-FFF2-40B4-BE49-F238E27FC236}">
                <a16:creationId xmlns:a16="http://schemas.microsoft.com/office/drawing/2014/main" id="{DE33AFB6-267F-4ED1-B4B3-31802A98840B}"/>
              </a:ext>
            </a:extLst>
          </p:cNvPr>
          <p:cNvSpPr>
            <a:spLocks noGrp="1"/>
          </p:cNvSpPr>
          <p:nvPr>
            <p:ph idx="1"/>
          </p:nvPr>
        </p:nvSpPr>
        <p:spPr>
          <a:xfrm>
            <a:off x="1" y="1629569"/>
            <a:ext cx="12192000" cy="803530"/>
          </a:xfrm>
          <a:solidFill>
            <a:schemeClr val="tx2">
              <a:lumMod val="20000"/>
              <a:lumOff val="80000"/>
            </a:schemeClr>
          </a:solidFill>
        </p:spPr>
        <p:txBody>
          <a:bodyPr vert="horz" lIns="91440" tIns="45720" rIns="91440" bIns="91440" rtlCol="0">
            <a:normAutofit/>
          </a:bodyPr>
          <a:lstStyle/>
          <a:p>
            <a:pPr marL="457200" lvl="1" indent="0">
              <a:buNone/>
            </a:pPr>
            <a:r>
              <a:rPr lang="en-US" sz="1800" dirty="0">
                <a:solidFill>
                  <a:schemeClr val="tx2"/>
                </a:solidFill>
                <a:latin typeface="Roboto-Light"/>
              </a:rPr>
              <a:t>Key Client Interactions push us to think about service design from the client experience lens, pushing us out of our comfort zones of how best towards our activity based delivering services today.</a:t>
            </a:r>
          </a:p>
        </p:txBody>
      </p:sp>
      <p:sp>
        <p:nvSpPr>
          <p:cNvPr id="4" name="Slide Number Placeholder 3">
            <a:extLst>
              <a:ext uri="{FF2B5EF4-FFF2-40B4-BE49-F238E27FC236}">
                <a16:creationId xmlns:a16="http://schemas.microsoft.com/office/drawing/2014/main" id="{AB6715CF-F4A8-4895-B025-D4FDD3367427}"/>
              </a:ext>
            </a:extLst>
          </p:cNvPr>
          <p:cNvSpPr>
            <a:spLocks noGrp="1"/>
          </p:cNvSpPr>
          <p:nvPr>
            <p:ph type="sldNum" sz="quarter" idx="12"/>
          </p:nvPr>
        </p:nvSpPr>
        <p:spPr/>
        <p:txBody>
          <a:bodyPr/>
          <a:lstStyle/>
          <a:p>
            <a:fld id="{E743FB0E-1381-415F-A881-56F68D5F60E4}" type="slidenum">
              <a:rPr lang="en-US" smtClean="0"/>
              <a:t>10</a:t>
            </a:fld>
            <a:endParaRPr lang="en-US"/>
          </a:p>
        </p:txBody>
      </p:sp>
      <p:sp>
        <p:nvSpPr>
          <p:cNvPr id="6" name="Rectangle: Rounded Corners 5">
            <a:extLst>
              <a:ext uri="{FF2B5EF4-FFF2-40B4-BE49-F238E27FC236}">
                <a16:creationId xmlns:a16="http://schemas.microsoft.com/office/drawing/2014/main" id="{96F02F35-05AB-4F06-B94E-A43057F5EAD7}"/>
              </a:ext>
            </a:extLst>
          </p:cNvPr>
          <p:cNvSpPr/>
          <p:nvPr/>
        </p:nvSpPr>
        <p:spPr>
          <a:xfrm>
            <a:off x="2067337" y="3857964"/>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1. Account Registration / Enrollment</a:t>
            </a:r>
            <a:endParaRPr lang="en-CA" sz="1200" dirty="0"/>
          </a:p>
        </p:txBody>
      </p:sp>
      <p:sp>
        <p:nvSpPr>
          <p:cNvPr id="7" name="Rectangle: Rounded Corners 6">
            <a:extLst>
              <a:ext uri="{FF2B5EF4-FFF2-40B4-BE49-F238E27FC236}">
                <a16:creationId xmlns:a16="http://schemas.microsoft.com/office/drawing/2014/main" id="{3973CDA7-A220-4CCD-91DE-E9324B9A110E}"/>
              </a:ext>
            </a:extLst>
          </p:cNvPr>
          <p:cNvSpPr/>
          <p:nvPr/>
        </p:nvSpPr>
        <p:spPr>
          <a:xfrm>
            <a:off x="3763617"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2. Authentication / Entitlement</a:t>
            </a:r>
            <a:endParaRPr lang="en-CA" sz="1200" dirty="0"/>
          </a:p>
        </p:txBody>
      </p:sp>
      <p:sp>
        <p:nvSpPr>
          <p:cNvPr id="8" name="Rectangle: Rounded Corners 7">
            <a:extLst>
              <a:ext uri="{FF2B5EF4-FFF2-40B4-BE49-F238E27FC236}">
                <a16:creationId xmlns:a16="http://schemas.microsoft.com/office/drawing/2014/main" id="{77D66C0E-4758-4CFF-90AC-6C4387D92497}"/>
              </a:ext>
            </a:extLst>
          </p:cNvPr>
          <p:cNvSpPr/>
          <p:nvPr/>
        </p:nvSpPr>
        <p:spPr>
          <a:xfrm>
            <a:off x="5446643" y="38788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9" name="Rectangle: Rounded Corners 8">
            <a:extLst>
              <a:ext uri="{FF2B5EF4-FFF2-40B4-BE49-F238E27FC236}">
                <a16:creationId xmlns:a16="http://schemas.microsoft.com/office/drawing/2014/main" id="{F6059228-9C98-4854-B61F-C2C838E8D88E}"/>
              </a:ext>
            </a:extLst>
          </p:cNvPr>
          <p:cNvSpPr/>
          <p:nvPr/>
        </p:nvSpPr>
        <p:spPr>
          <a:xfrm>
            <a:off x="7142913"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 Decision</a:t>
            </a:r>
            <a:endParaRPr lang="en-CA" sz="1200" dirty="0"/>
          </a:p>
        </p:txBody>
      </p:sp>
      <p:sp>
        <p:nvSpPr>
          <p:cNvPr id="10" name="Rectangle: Rounded Corners 9">
            <a:extLst>
              <a:ext uri="{FF2B5EF4-FFF2-40B4-BE49-F238E27FC236}">
                <a16:creationId xmlns:a16="http://schemas.microsoft.com/office/drawing/2014/main" id="{E7E9DB3F-06A4-4E98-A6D7-A5B327D0D26B}"/>
              </a:ext>
            </a:extLst>
          </p:cNvPr>
          <p:cNvSpPr/>
          <p:nvPr/>
        </p:nvSpPr>
        <p:spPr>
          <a:xfrm>
            <a:off x="8852427" y="3878373"/>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 Issuance </a:t>
            </a:r>
          </a:p>
          <a:p>
            <a:pPr algn="ctr"/>
            <a:r>
              <a:rPr lang="en-US" sz="1200" dirty="0"/>
              <a:t>(Final Output)</a:t>
            </a:r>
            <a:endParaRPr lang="en-CA" sz="1200" dirty="0"/>
          </a:p>
        </p:txBody>
      </p:sp>
      <p:sp>
        <p:nvSpPr>
          <p:cNvPr id="11" name="Rectangle 10">
            <a:extLst>
              <a:ext uri="{FF2B5EF4-FFF2-40B4-BE49-F238E27FC236}">
                <a16:creationId xmlns:a16="http://schemas.microsoft.com/office/drawing/2014/main" id="{0B577F1C-F622-4497-995B-8B684655B3C9}"/>
              </a:ext>
            </a:extLst>
          </p:cNvPr>
          <p:cNvSpPr/>
          <p:nvPr/>
        </p:nvSpPr>
        <p:spPr>
          <a:xfrm>
            <a:off x="2073942" y="4627216"/>
            <a:ext cx="8077198" cy="304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6. Issue Resolution and Feedback</a:t>
            </a:r>
            <a:endParaRPr lang="en-CA" sz="1200" dirty="0"/>
          </a:p>
        </p:txBody>
      </p:sp>
      <p:sp>
        <p:nvSpPr>
          <p:cNvPr id="12" name="Arrow: Right 11">
            <a:extLst>
              <a:ext uri="{FF2B5EF4-FFF2-40B4-BE49-F238E27FC236}">
                <a16:creationId xmlns:a16="http://schemas.microsoft.com/office/drawing/2014/main" id="{FA58E152-0C98-4CA0-9038-AAA8DD9B5E27}"/>
              </a:ext>
            </a:extLst>
          </p:cNvPr>
          <p:cNvSpPr/>
          <p:nvPr/>
        </p:nvSpPr>
        <p:spPr>
          <a:xfrm>
            <a:off x="3372677" y="4054095"/>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Arrow: Right 12">
            <a:extLst>
              <a:ext uri="{FF2B5EF4-FFF2-40B4-BE49-F238E27FC236}">
                <a16:creationId xmlns:a16="http://schemas.microsoft.com/office/drawing/2014/main" id="{5A1E6E3E-39EA-4F2C-B6BD-9EAAAF98DDA6}"/>
              </a:ext>
            </a:extLst>
          </p:cNvPr>
          <p:cNvSpPr/>
          <p:nvPr/>
        </p:nvSpPr>
        <p:spPr>
          <a:xfrm>
            <a:off x="5062330" y="4074504"/>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Arrow: Right 13">
            <a:extLst>
              <a:ext uri="{FF2B5EF4-FFF2-40B4-BE49-F238E27FC236}">
                <a16:creationId xmlns:a16="http://schemas.microsoft.com/office/drawing/2014/main" id="{731D89E8-D947-49CB-93D7-A98F10A78B94}"/>
              </a:ext>
            </a:extLst>
          </p:cNvPr>
          <p:cNvSpPr/>
          <p:nvPr/>
        </p:nvSpPr>
        <p:spPr>
          <a:xfrm>
            <a:off x="6751979" y="4080599"/>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Arrow: Right 14">
            <a:extLst>
              <a:ext uri="{FF2B5EF4-FFF2-40B4-BE49-F238E27FC236}">
                <a16:creationId xmlns:a16="http://schemas.microsoft.com/office/drawing/2014/main" id="{0F047CFE-A639-4188-8151-679B52333317}"/>
              </a:ext>
            </a:extLst>
          </p:cNvPr>
          <p:cNvSpPr/>
          <p:nvPr/>
        </p:nvSpPr>
        <p:spPr>
          <a:xfrm>
            <a:off x="8454866" y="4084842"/>
            <a:ext cx="384313" cy="2107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a:extLst>
              <a:ext uri="{FF2B5EF4-FFF2-40B4-BE49-F238E27FC236}">
                <a16:creationId xmlns:a16="http://schemas.microsoft.com/office/drawing/2014/main" id="{BE5031FB-6EB5-4CB5-96EA-F7D1768A3884}"/>
              </a:ext>
            </a:extLst>
          </p:cNvPr>
          <p:cNvSpPr/>
          <p:nvPr/>
        </p:nvSpPr>
        <p:spPr>
          <a:xfrm>
            <a:off x="2034591" y="5862460"/>
            <a:ext cx="8116549" cy="30426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7. API Integration</a:t>
            </a:r>
            <a:endParaRPr lang="en-CA" sz="1200" dirty="0"/>
          </a:p>
        </p:txBody>
      </p:sp>
      <p:pic>
        <p:nvPicPr>
          <p:cNvPr id="19" name="Picture 18" descr="Map&#10;&#10;Description automatically generated">
            <a:extLst>
              <a:ext uri="{FF2B5EF4-FFF2-40B4-BE49-F238E27FC236}">
                <a16:creationId xmlns:a16="http://schemas.microsoft.com/office/drawing/2014/main" id="{7420BBEB-CCE3-43D6-9FA4-4A0F1A9FCC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4591" y="2747338"/>
            <a:ext cx="8103101" cy="1076074"/>
          </a:xfrm>
          <a:prstGeom prst="rect">
            <a:avLst/>
          </a:prstGeom>
        </p:spPr>
      </p:pic>
      <p:sp>
        <p:nvSpPr>
          <p:cNvPr id="20" name="Rectangle 19">
            <a:extLst>
              <a:ext uri="{FF2B5EF4-FFF2-40B4-BE49-F238E27FC236}">
                <a16:creationId xmlns:a16="http://schemas.microsoft.com/office/drawing/2014/main" id="{EB054736-14A7-4954-A2C1-C7920AD5EBE4}"/>
              </a:ext>
            </a:extLst>
          </p:cNvPr>
          <p:cNvSpPr/>
          <p:nvPr/>
        </p:nvSpPr>
        <p:spPr>
          <a:xfrm>
            <a:off x="2040859" y="3826502"/>
            <a:ext cx="3021472" cy="1306607"/>
          </a:xfrm>
          <a:prstGeom prst="rect">
            <a:avLst/>
          </a:prstGeom>
          <a:solidFill>
            <a:schemeClr val="accent2">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dirty="0"/>
              <a:t>Sign-in Canada</a:t>
            </a:r>
            <a:endParaRPr lang="en-CA" dirty="0"/>
          </a:p>
        </p:txBody>
      </p:sp>
      <p:sp>
        <p:nvSpPr>
          <p:cNvPr id="22" name="Rectangle: Rounded Corners 21">
            <a:extLst>
              <a:ext uri="{FF2B5EF4-FFF2-40B4-BE49-F238E27FC236}">
                <a16:creationId xmlns:a16="http://schemas.microsoft.com/office/drawing/2014/main" id="{4CCF60EB-AEE0-4A8C-A2C7-2041C3EDAC6B}"/>
              </a:ext>
            </a:extLst>
          </p:cNvPr>
          <p:cNvSpPr/>
          <p:nvPr/>
        </p:nvSpPr>
        <p:spPr>
          <a:xfrm>
            <a:off x="5446643" y="40312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4" name="Rectangle: Rounded Corners 23">
            <a:extLst>
              <a:ext uri="{FF2B5EF4-FFF2-40B4-BE49-F238E27FC236}">
                <a16:creationId xmlns:a16="http://schemas.microsoft.com/office/drawing/2014/main" id="{4D607769-E70C-4695-8975-35D31050351D}"/>
              </a:ext>
            </a:extLst>
          </p:cNvPr>
          <p:cNvSpPr/>
          <p:nvPr/>
        </p:nvSpPr>
        <p:spPr>
          <a:xfrm>
            <a:off x="5446645" y="41836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5" name="Rectangle: Rounded Corners 24">
            <a:extLst>
              <a:ext uri="{FF2B5EF4-FFF2-40B4-BE49-F238E27FC236}">
                <a16:creationId xmlns:a16="http://schemas.microsoft.com/office/drawing/2014/main" id="{158CB3DB-AD07-4D22-9C46-2F09A663CAC6}"/>
              </a:ext>
            </a:extLst>
          </p:cNvPr>
          <p:cNvSpPr/>
          <p:nvPr/>
        </p:nvSpPr>
        <p:spPr>
          <a:xfrm>
            <a:off x="5453573" y="43360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6" name="Rectangle: Rounded Corners 25">
            <a:extLst>
              <a:ext uri="{FF2B5EF4-FFF2-40B4-BE49-F238E27FC236}">
                <a16:creationId xmlns:a16="http://schemas.microsoft.com/office/drawing/2014/main" id="{3919FDFF-7F2B-4E19-9338-DD0D40C6E314}"/>
              </a:ext>
            </a:extLst>
          </p:cNvPr>
          <p:cNvSpPr/>
          <p:nvPr/>
        </p:nvSpPr>
        <p:spPr>
          <a:xfrm>
            <a:off x="5453574" y="44884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7" name="Rectangle: Rounded Corners 26">
            <a:extLst>
              <a:ext uri="{FF2B5EF4-FFF2-40B4-BE49-F238E27FC236}">
                <a16:creationId xmlns:a16="http://schemas.microsoft.com/office/drawing/2014/main" id="{867C719F-4D96-4263-A2D4-0AD9A483586A}"/>
              </a:ext>
            </a:extLst>
          </p:cNvPr>
          <p:cNvSpPr/>
          <p:nvPr/>
        </p:nvSpPr>
        <p:spPr>
          <a:xfrm>
            <a:off x="5453574" y="46408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8" name="Rectangle: Rounded Corners 27">
            <a:extLst>
              <a:ext uri="{FF2B5EF4-FFF2-40B4-BE49-F238E27FC236}">
                <a16:creationId xmlns:a16="http://schemas.microsoft.com/office/drawing/2014/main" id="{85619D2B-7B69-4F77-8AB3-E73D73D1E5D0}"/>
              </a:ext>
            </a:extLst>
          </p:cNvPr>
          <p:cNvSpPr/>
          <p:nvPr/>
        </p:nvSpPr>
        <p:spPr>
          <a:xfrm>
            <a:off x="5453575" y="47932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29" name="Rectangle: Rounded Corners 28">
            <a:extLst>
              <a:ext uri="{FF2B5EF4-FFF2-40B4-BE49-F238E27FC236}">
                <a16:creationId xmlns:a16="http://schemas.microsoft.com/office/drawing/2014/main" id="{D041BD9A-4B91-4800-84E0-68CE61E7A178}"/>
              </a:ext>
            </a:extLst>
          </p:cNvPr>
          <p:cNvSpPr/>
          <p:nvPr/>
        </p:nvSpPr>
        <p:spPr>
          <a:xfrm>
            <a:off x="5453577" y="4945608"/>
            <a:ext cx="1298713" cy="602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 Application / Form</a:t>
            </a:r>
            <a:endParaRPr lang="en-CA" sz="1200" dirty="0"/>
          </a:p>
        </p:txBody>
      </p:sp>
      <p:sp>
        <p:nvSpPr>
          <p:cNvPr id="30" name="Rectangle 29">
            <a:extLst>
              <a:ext uri="{FF2B5EF4-FFF2-40B4-BE49-F238E27FC236}">
                <a16:creationId xmlns:a16="http://schemas.microsoft.com/office/drawing/2014/main" id="{767C4F4D-74AD-408C-A509-42EFC20A600B}"/>
              </a:ext>
            </a:extLst>
          </p:cNvPr>
          <p:cNvSpPr/>
          <p:nvPr/>
        </p:nvSpPr>
        <p:spPr>
          <a:xfrm>
            <a:off x="7129669" y="3819934"/>
            <a:ext cx="3015202" cy="1306607"/>
          </a:xfrm>
          <a:prstGeom prst="rect">
            <a:avLst/>
          </a:prstGeom>
          <a:solidFill>
            <a:schemeClr val="accent2">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r>
              <a:rPr lang="en-US" dirty="0" err="1"/>
              <a:t>MyGC</a:t>
            </a:r>
            <a:r>
              <a:rPr lang="en-US" dirty="0"/>
              <a:t> Service Centre</a:t>
            </a:r>
            <a:endParaRPr lang="en-CA" dirty="0"/>
          </a:p>
        </p:txBody>
      </p:sp>
    </p:spTree>
    <p:extLst>
      <p:ext uri="{BB962C8B-B14F-4D97-AF65-F5344CB8AC3E}">
        <p14:creationId xmlns:p14="http://schemas.microsoft.com/office/powerpoint/2010/main" val="62501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1" nodeType="clickEffect">
                                  <p:stCondLst>
                                    <p:cond delay="0"/>
                                  </p:stCondLst>
                                  <p:childTnLst>
                                    <p:animMotion origin="layout" path="M -3.70797E-17 -2.96296E-6 L -0.0013 0.13333 " pathEditMode="relative" rAng="0" ptsTypes="AA">
                                      <p:cBhvr>
                                        <p:cTn id="38" dur="2000" fill="hold"/>
                                        <p:tgtEl>
                                          <p:spTgt spid="11"/>
                                        </p:tgtEl>
                                        <p:attrNameLst>
                                          <p:attrName>ppt_x</p:attrName>
                                          <p:attrName>ppt_y</p:attrName>
                                        </p:attrNameLst>
                                      </p:cBhvr>
                                      <p:rCtr x="0" y="6782"/>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500"/>
                                  </p:stCondLst>
                                  <p:childTnLst>
                                    <p:set>
                                      <p:cBhvr>
                                        <p:cTn id="52" dur="1" fill="hold">
                                          <p:stCondLst>
                                            <p:cond delay="0"/>
                                          </p:stCondLst>
                                        </p:cTn>
                                        <p:tgtEl>
                                          <p:spTgt spid="24"/>
                                        </p:tgtEl>
                                        <p:attrNameLst>
                                          <p:attrName>style.visibility</p:attrName>
                                        </p:attrNameLst>
                                      </p:cBhvr>
                                      <p:to>
                                        <p:strVal val="visible"/>
                                      </p:to>
                                    </p:set>
                                    <p:anim calcmode="lin" valueType="num">
                                      <p:cBhvr additive="base">
                                        <p:cTn id="53" dur="500" fill="hold"/>
                                        <p:tgtEl>
                                          <p:spTgt spid="24"/>
                                        </p:tgtEl>
                                        <p:attrNameLst>
                                          <p:attrName>ppt_x</p:attrName>
                                        </p:attrNameLst>
                                      </p:cBhvr>
                                      <p:tavLst>
                                        <p:tav tm="0">
                                          <p:val>
                                            <p:strVal val="#ppt_x"/>
                                          </p:val>
                                        </p:tav>
                                        <p:tav tm="100000">
                                          <p:val>
                                            <p:strVal val="#ppt_x"/>
                                          </p:val>
                                        </p:tav>
                                      </p:tavLst>
                                    </p:anim>
                                    <p:anim calcmode="lin" valueType="num">
                                      <p:cBhvr additive="base">
                                        <p:cTn id="54" dur="500" fill="hold"/>
                                        <p:tgtEl>
                                          <p:spTgt spid="2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100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1500"/>
                                  </p:stCondLst>
                                  <p:childTnLst>
                                    <p:set>
                                      <p:cBhvr>
                                        <p:cTn id="60" dur="1" fill="hold">
                                          <p:stCondLst>
                                            <p:cond delay="0"/>
                                          </p:stCondLst>
                                        </p:cTn>
                                        <p:tgtEl>
                                          <p:spTgt spid="26"/>
                                        </p:tgtEl>
                                        <p:attrNameLst>
                                          <p:attrName>style.visibility</p:attrName>
                                        </p:attrNameLst>
                                      </p:cBhvr>
                                      <p:to>
                                        <p:strVal val="visible"/>
                                      </p:to>
                                    </p:set>
                                    <p:anim calcmode="lin" valueType="num">
                                      <p:cBhvr additive="base">
                                        <p:cTn id="61" dur="500" fill="hold"/>
                                        <p:tgtEl>
                                          <p:spTgt spid="26"/>
                                        </p:tgtEl>
                                        <p:attrNameLst>
                                          <p:attrName>ppt_x</p:attrName>
                                        </p:attrNameLst>
                                      </p:cBhvr>
                                      <p:tavLst>
                                        <p:tav tm="0">
                                          <p:val>
                                            <p:strVal val="#ppt_x"/>
                                          </p:val>
                                        </p:tav>
                                        <p:tav tm="100000">
                                          <p:val>
                                            <p:strVal val="#ppt_x"/>
                                          </p:val>
                                        </p:tav>
                                      </p:tavLst>
                                    </p:anim>
                                    <p:anim calcmode="lin" valueType="num">
                                      <p:cBhvr additive="base">
                                        <p:cTn id="62" dur="500" fill="hold"/>
                                        <p:tgtEl>
                                          <p:spTgt spid="26"/>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200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250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300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P spid="7" grpId="0" animBg="1"/>
      <p:bldP spid="8" grpId="0" animBg="1"/>
      <p:bldP spid="9" grpId="0" animBg="1"/>
      <p:bldP spid="10" grpId="0" animBg="1"/>
      <p:bldP spid="11" grpId="0" animBg="1"/>
      <p:bldP spid="11" grpId="1" animBg="1"/>
      <p:bldP spid="12" grpId="0" animBg="1"/>
      <p:bldP spid="13" grpId="0" animBg="1"/>
      <p:bldP spid="14" grpId="0" animBg="1"/>
      <p:bldP spid="15" grpId="0" animBg="1"/>
      <p:bldP spid="16" grpId="0" animBg="1"/>
      <p:bldP spid="20" grpId="0" animBg="1"/>
      <p:bldP spid="22" grpId="0" animBg="1"/>
      <p:bldP spid="24" grpId="0" animBg="1"/>
      <p:bldP spid="25" grpId="0" animBg="1"/>
      <p:bldP spid="26" grpId="0" animBg="1"/>
      <p:bldP spid="27" grpId="0" animBg="1"/>
      <p:bldP spid="28" grpId="0" animBg="1"/>
      <p:bldP spid="29" grpId="0" animBg="1"/>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A0178-3DC9-4821-8B9B-32C031B13F36}"/>
              </a:ext>
            </a:extLst>
          </p:cNvPr>
          <p:cNvSpPr>
            <a:spLocks noGrp="1"/>
          </p:cNvSpPr>
          <p:nvPr>
            <p:ph type="title"/>
          </p:nvPr>
        </p:nvSpPr>
        <p:spPr>
          <a:xfrm>
            <a:off x="0" y="16033"/>
            <a:ext cx="12192000" cy="1104425"/>
          </a:xfrm>
        </p:spPr>
        <p:txBody>
          <a:bodyPr/>
          <a:lstStyle/>
          <a:p>
            <a:r>
              <a:rPr lang="en-US" dirty="0"/>
              <a:t>Calls to action</a:t>
            </a:r>
            <a:endParaRPr lang="en-CA" dirty="0"/>
          </a:p>
        </p:txBody>
      </p:sp>
      <p:sp>
        <p:nvSpPr>
          <p:cNvPr id="3" name="Content Placeholder 2">
            <a:extLst>
              <a:ext uri="{FF2B5EF4-FFF2-40B4-BE49-F238E27FC236}">
                <a16:creationId xmlns:a16="http://schemas.microsoft.com/office/drawing/2014/main" id="{02784420-BD76-4FAA-A79A-5479176C4916}"/>
              </a:ext>
            </a:extLst>
          </p:cNvPr>
          <p:cNvSpPr>
            <a:spLocks noGrp="1"/>
          </p:cNvSpPr>
          <p:nvPr>
            <p:ph idx="1"/>
          </p:nvPr>
        </p:nvSpPr>
        <p:spPr>
          <a:xfrm>
            <a:off x="506730" y="1253330"/>
            <a:ext cx="10591800" cy="5021739"/>
          </a:xfrm>
        </p:spPr>
        <p:txBody>
          <a:bodyPr>
            <a:normAutofit lnSpcReduction="10000"/>
          </a:bodyPr>
          <a:lstStyle/>
          <a:p>
            <a:r>
              <a:rPr lang="en-US" dirty="0"/>
              <a:t>Do things differently</a:t>
            </a:r>
          </a:p>
          <a:p>
            <a:pPr lvl="1"/>
            <a:r>
              <a:rPr lang="en-US" dirty="0"/>
              <a:t>Add outcomes as the primary focus of investments</a:t>
            </a:r>
          </a:p>
          <a:p>
            <a:pPr lvl="1"/>
            <a:r>
              <a:rPr lang="en-US" dirty="0"/>
              <a:t>Take a Product Management approach</a:t>
            </a:r>
          </a:p>
          <a:p>
            <a:pPr lvl="1"/>
            <a:r>
              <a:rPr lang="en-US" dirty="0"/>
              <a:t>Use Agile development</a:t>
            </a:r>
          </a:p>
          <a:p>
            <a:r>
              <a:rPr lang="en-US" dirty="0"/>
              <a:t>Put the User at the centre of everything</a:t>
            </a:r>
          </a:p>
          <a:p>
            <a:pPr lvl="1"/>
            <a:r>
              <a:rPr lang="en-CA" dirty="0"/>
              <a:t>Pay passionate attention to your Users</a:t>
            </a:r>
          </a:p>
          <a:p>
            <a:pPr lvl="1"/>
            <a:r>
              <a:rPr lang="en-CA" dirty="0"/>
              <a:t>Design an 11-star experience</a:t>
            </a:r>
          </a:p>
          <a:p>
            <a:pPr lvl="1"/>
            <a:r>
              <a:rPr lang="en-CA" dirty="0"/>
              <a:t>Figure out what can scale</a:t>
            </a:r>
          </a:p>
          <a:p>
            <a:pPr lvl="1"/>
            <a:r>
              <a:rPr lang="en-CA" dirty="0"/>
              <a:t>Take risks while you’re still small</a:t>
            </a:r>
          </a:p>
          <a:p>
            <a:r>
              <a:rPr lang="en-CA" dirty="0"/>
              <a:t>Think outside the box</a:t>
            </a:r>
          </a:p>
          <a:p>
            <a:pPr lvl="1"/>
            <a:r>
              <a:rPr lang="en-CA" dirty="0"/>
              <a:t>Develop systems that are interoperable</a:t>
            </a:r>
          </a:p>
          <a:p>
            <a:pPr lvl="1"/>
            <a:r>
              <a:rPr lang="en-CA" dirty="0"/>
              <a:t>Hide complexity from your users</a:t>
            </a:r>
          </a:p>
        </p:txBody>
      </p:sp>
      <p:sp>
        <p:nvSpPr>
          <p:cNvPr id="4" name="Slide Number Placeholder 3">
            <a:extLst>
              <a:ext uri="{FF2B5EF4-FFF2-40B4-BE49-F238E27FC236}">
                <a16:creationId xmlns:a16="http://schemas.microsoft.com/office/drawing/2014/main" id="{AEBC8338-EC6F-43C4-B628-C29617B89430}"/>
              </a:ext>
            </a:extLst>
          </p:cNvPr>
          <p:cNvSpPr>
            <a:spLocks noGrp="1"/>
          </p:cNvSpPr>
          <p:nvPr>
            <p:ph type="sldNum" sz="quarter" idx="12"/>
          </p:nvPr>
        </p:nvSpPr>
        <p:spPr/>
        <p:txBody>
          <a:bodyPr/>
          <a:lstStyle/>
          <a:p>
            <a:fld id="{E743FB0E-1381-415F-A881-56F68D5F60E4}" type="slidenum">
              <a:rPr lang="en-US" smtClean="0"/>
              <a:t>11</a:t>
            </a:fld>
            <a:endParaRPr lang="en-US"/>
          </a:p>
        </p:txBody>
      </p:sp>
    </p:spTree>
    <p:extLst>
      <p:ext uri="{BB962C8B-B14F-4D97-AF65-F5344CB8AC3E}">
        <p14:creationId xmlns:p14="http://schemas.microsoft.com/office/powerpoint/2010/main" val="851879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DD652-357A-4422-93FC-316AE245DE7E}"/>
              </a:ext>
            </a:extLst>
          </p:cNvPr>
          <p:cNvSpPr>
            <a:spLocks noGrp="1"/>
          </p:cNvSpPr>
          <p:nvPr>
            <p:ph type="title"/>
          </p:nvPr>
        </p:nvSpPr>
        <p:spPr/>
        <p:txBody>
          <a:bodyPr/>
          <a:lstStyle/>
          <a:p>
            <a:r>
              <a:rPr lang="en-US" dirty="0"/>
              <a:t>Thank You!</a:t>
            </a:r>
            <a:endParaRPr lang="en-CA" dirty="0"/>
          </a:p>
        </p:txBody>
      </p:sp>
      <p:sp>
        <p:nvSpPr>
          <p:cNvPr id="3" name="Text Placeholder 2">
            <a:extLst>
              <a:ext uri="{FF2B5EF4-FFF2-40B4-BE49-F238E27FC236}">
                <a16:creationId xmlns:a16="http://schemas.microsoft.com/office/drawing/2014/main" id="{4EFB672B-C3FD-42C0-9320-1290FC387F29}"/>
              </a:ext>
            </a:extLst>
          </p:cNvPr>
          <p:cNvSpPr>
            <a:spLocks noGrp="1"/>
          </p:cNvSpPr>
          <p:nvPr>
            <p:ph type="body" idx="1"/>
          </p:nvPr>
        </p:nvSpPr>
        <p:spPr/>
        <p:txBody>
          <a:bodyPr>
            <a:normAutofit fontScale="92500" lnSpcReduction="20000"/>
          </a:bodyPr>
          <a:lstStyle/>
          <a:p>
            <a:r>
              <a:rPr lang="en-US" dirty="0"/>
              <a:t>Marc Brouillard</a:t>
            </a:r>
          </a:p>
          <a:p>
            <a:r>
              <a:rPr lang="en-US" dirty="0"/>
              <a:t>Chief Digital Officer, DFO</a:t>
            </a:r>
          </a:p>
          <a:p>
            <a:r>
              <a:rPr lang="en-US" dirty="0">
                <a:hlinkClick r:id="rId2"/>
              </a:rPr>
              <a:t>Marc.Brouillard@dfo-mpo.gc.ca</a:t>
            </a:r>
            <a:endParaRPr lang="en-US" dirty="0"/>
          </a:p>
          <a:p>
            <a:r>
              <a:rPr lang="en-US" dirty="0"/>
              <a:t>@MarcBrouillard</a:t>
            </a:r>
            <a:endParaRPr lang="en-CA" dirty="0"/>
          </a:p>
        </p:txBody>
      </p:sp>
    </p:spTree>
    <p:extLst>
      <p:ext uri="{BB962C8B-B14F-4D97-AF65-F5344CB8AC3E}">
        <p14:creationId xmlns:p14="http://schemas.microsoft.com/office/powerpoint/2010/main" val="283881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D1CC-79F6-4D0D-8798-5EB206B3D886}"/>
              </a:ext>
            </a:extLst>
          </p:cNvPr>
          <p:cNvSpPr>
            <a:spLocks noGrp="1"/>
          </p:cNvSpPr>
          <p:nvPr>
            <p:ph type="title"/>
          </p:nvPr>
        </p:nvSpPr>
        <p:spPr>
          <a:xfrm>
            <a:off x="0" y="643466"/>
            <a:ext cx="12192000" cy="1185110"/>
          </a:xfrm>
        </p:spPr>
        <p:txBody>
          <a:bodyPr vert="horz" lIns="91440" tIns="45720" rIns="91440" bIns="45720" rtlCol="0" anchor="ctr">
            <a:normAutofit/>
          </a:bodyPr>
          <a:lstStyle/>
          <a:p>
            <a:pPr algn="ctr"/>
            <a:r>
              <a:rPr lang="en-US" dirty="0">
                <a:solidFill>
                  <a:schemeClr val="accent1">
                    <a:lumMod val="75000"/>
                  </a:schemeClr>
                </a:solidFill>
              </a:rPr>
              <a:t>CIO vs. CDO</a:t>
            </a:r>
          </a:p>
        </p:txBody>
      </p:sp>
      <p:sp>
        <p:nvSpPr>
          <p:cNvPr id="4" name="Slide Number Placeholder 3">
            <a:extLst>
              <a:ext uri="{FF2B5EF4-FFF2-40B4-BE49-F238E27FC236}">
                <a16:creationId xmlns:a16="http://schemas.microsoft.com/office/drawing/2014/main" id="{AB6715CF-F4A8-4895-B025-D4FDD3367427}"/>
              </a:ext>
            </a:extLst>
          </p:cNvPr>
          <p:cNvSpPr>
            <a:spLocks noGrp="1"/>
          </p:cNvSpPr>
          <p:nvPr>
            <p:ph type="sldNum" sz="quarter" idx="12"/>
          </p:nvPr>
        </p:nvSpPr>
        <p:spPr/>
        <p:txBody>
          <a:bodyPr/>
          <a:lstStyle/>
          <a:p>
            <a:fld id="{E743FB0E-1381-415F-A881-56F68D5F60E4}" type="slidenum">
              <a:rPr lang="en-US" smtClean="0"/>
              <a:t>2</a:t>
            </a:fld>
            <a:endParaRPr lang="en-US"/>
          </a:p>
        </p:txBody>
      </p:sp>
      <p:sp>
        <p:nvSpPr>
          <p:cNvPr id="7" name="Content Placeholder 6">
            <a:extLst>
              <a:ext uri="{FF2B5EF4-FFF2-40B4-BE49-F238E27FC236}">
                <a16:creationId xmlns:a16="http://schemas.microsoft.com/office/drawing/2014/main" id="{5F828F26-FEED-4BD0-B1A6-E5684D85116D}"/>
              </a:ext>
            </a:extLst>
          </p:cNvPr>
          <p:cNvSpPr>
            <a:spLocks noGrp="1"/>
          </p:cNvSpPr>
          <p:nvPr>
            <p:ph idx="1"/>
          </p:nvPr>
        </p:nvSpPr>
        <p:spPr>
          <a:xfrm>
            <a:off x="0" y="1687196"/>
            <a:ext cx="12192000" cy="4351338"/>
          </a:xfrm>
        </p:spPr>
        <p:txBody>
          <a:bodyPr>
            <a:normAutofit/>
          </a:bodyPr>
          <a:lstStyle/>
          <a:p>
            <a:pPr marL="0" indent="0">
              <a:buNone/>
            </a:pPr>
            <a:endParaRPr lang="en-US" sz="4400" dirty="0"/>
          </a:p>
          <a:p>
            <a:pPr marL="0" indent="0">
              <a:buNone/>
            </a:pPr>
            <a:r>
              <a:rPr lang="en-CA" sz="4400" dirty="0"/>
              <a:t>CIO = IM, IT, Data, Cyber Security</a:t>
            </a:r>
          </a:p>
          <a:p>
            <a:pPr marL="0" indent="0">
              <a:buNone/>
            </a:pPr>
            <a:endParaRPr lang="en-CA" sz="4400" dirty="0"/>
          </a:p>
          <a:p>
            <a:pPr marL="0" indent="0">
              <a:buNone/>
            </a:pPr>
            <a:r>
              <a:rPr lang="en-CA" sz="4400" dirty="0"/>
              <a:t>CDO = IM, IT, Data, Cyber Security</a:t>
            </a:r>
            <a:endParaRPr lang="en-CA" sz="4400" b="1" u="sng" dirty="0"/>
          </a:p>
        </p:txBody>
      </p:sp>
      <p:sp>
        <p:nvSpPr>
          <p:cNvPr id="8" name="TextBox 7">
            <a:extLst>
              <a:ext uri="{FF2B5EF4-FFF2-40B4-BE49-F238E27FC236}">
                <a16:creationId xmlns:a16="http://schemas.microsoft.com/office/drawing/2014/main" id="{4D3A6EE6-4A36-41B4-9FFE-5D62A655EE8D}"/>
              </a:ext>
            </a:extLst>
          </p:cNvPr>
          <p:cNvSpPr txBox="1"/>
          <p:nvPr/>
        </p:nvSpPr>
        <p:spPr>
          <a:xfrm>
            <a:off x="7745118" y="3784254"/>
            <a:ext cx="4449616" cy="830997"/>
          </a:xfrm>
          <a:prstGeom prst="rect">
            <a:avLst/>
          </a:prstGeom>
          <a:noFill/>
        </p:spPr>
        <p:txBody>
          <a:bodyPr wrap="none" rtlCol="0">
            <a:spAutoFit/>
          </a:bodyPr>
          <a:lstStyle/>
          <a:p>
            <a:r>
              <a:rPr lang="en-CA" sz="4800" dirty="0"/>
              <a:t>+ </a:t>
            </a:r>
            <a:r>
              <a:rPr lang="en-CA" sz="4800" b="1" u="sng" dirty="0"/>
              <a:t>Digital Service!</a:t>
            </a:r>
            <a:endParaRPr lang="en-CA" sz="4800" dirty="0"/>
          </a:p>
        </p:txBody>
      </p:sp>
    </p:spTree>
    <p:extLst>
      <p:ext uri="{BB962C8B-B14F-4D97-AF65-F5344CB8AC3E}">
        <p14:creationId xmlns:p14="http://schemas.microsoft.com/office/powerpoint/2010/main" val="18967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39CF9-7CA5-49F2-A85A-C1F4CA23EF53}"/>
              </a:ext>
            </a:extLst>
          </p:cNvPr>
          <p:cNvSpPr>
            <a:spLocks noGrp="1"/>
          </p:cNvSpPr>
          <p:nvPr>
            <p:ph type="title"/>
          </p:nvPr>
        </p:nvSpPr>
        <p:spPr>
          <a:xfrm>
            <a:off x="0" y="0"/>
            <a:ext cx="12192000" cy="1325563"/>
          </a:xfrm>
        </p:spPr>
        <p:txBody>
          <a:bodyPr/>
          <a:lstStyle/>
          <a:p>
            <a:r>
              <a:rPr lang="en-US" dirty="0"/>
              <a:t>This is the </a:t>
            </a:r>
            <a:r>
              <a:rPr lang="en-US" b="1" i="1" dirty="0"/>
              <a:t>Digital</a:t>
            </a:r>
            <a:r>
              <a:rPr lang="en-US" dirty="0"/>
              <a:t> way…</a:t>
            </a:r>
            <a:endParaRPr lang="en-CA" dirty="0"/>
          </a:p>
        </p:txBody>
      </p:sp>
      <p:sp>
        <p:nvSpPr>
          <p:cNvPr id="3" name="Rectangle 2">
            <a:extLst>
              <a:ext uri="{FF2B5EF4-FFF2-40B4-BE49-F238E27FC236}">
                <a16:creationId xmlns:a16="http://schemas.microsoft.com/office/drawing/2014/main" id="{8C21B869-670B-4B5C-B508-EB8084EC5E08}"/>
              </a:ext>
            </a:extLst>
          </p:cNvPr>
          <p:cNvSpPr/>
          <p:nvPr/>
        </p:nvSpPr>
        <p:spPr>
          <a:xfrm>
            <a:off x="26974" y="3444324"/>
            <a:ext cx="1442882" cy="84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Outcomes</a:t>
            </a:r>
          </a:p>
          <a:p>
            <a:pPr algn="ctr"/>
            <a:r>
              <a:rPr lang="en-US" dirty="0"/>
              <a:t>Based Investments</a:t>
            </a:r>
          </a:p>
        </p:txBody>
      </p:sp>
      <p:sp>
        <p:nvSpPr>
          <p:cNvPr id="4" name="Rectangle 3">
            <a:extLst>
              <a:ext uri="{FF2B5EF4-FFF2-40B4-BE49-F238E27FC236}">
                <a16:creationId xmlns:a16="http://schemas.microsoft.com/office/drawing/2014/main" id="{DAEB1542-D272-4DC4-BFF5-CCE660210A7E}"/>
              </a:ext>
            </a:extLst>
          </p:cNvPr>
          <p:cNvSpPr/>
          <p:nvPr/>
        </p:nvSpPr>
        <p:spPr>
          <a:xfrm>
            <a:off x="1555130" y="3444324"/>
            <a:ext cx="1442882" cy="848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Milestone Governance</a:t>
            </a:r>
          </a:p>
        </p:txBody>
      </p:sp>
      <p:sp>
        <p:nvSpPr>
          <p:cNvPr id="5" name="Rectangle 4">
            <a:extLst>
              <a:ext uri="{FF2B5EF4-FFF2-40B4-BE49-F238E27FC236}">
                <a16:creationId xmlns:a16="http://schemas.microsoft.com/office/drawing/2014/main" id="{D68F7F98-6BC3-40D3-A542-6DEE9CFAB323}"/>
              </a:ext>
            </a:extLst>
          </p:cNvPr>
          <p:cNvSpPr/>
          <p:nvPr/>
        </p:nvSpPr>
        <p:spPr>
          <a:xfrm>
            <a:off x="3083286" y="3444324"/>
            <a:ext cx="1442882" cy="848298"/>
          </a:xfrm>
          <a:prstGeom prst="rect">
            <a:avLst/>
          </a:prstGeom>
          <a:gradFill flip="none" rotWithShape="1">
            <a:gsLst>
              <a:gs pos="0">
                <a:srgbClr val="00B050"/>
              </a:gs>
              <a:gs pos="46000">
                <a:schemeClr val="accent5">
                  <a:lumMod val="95000"/>
                  <a:lumOff val="5000"/>
                </a:schemeClr>
              </a:gs>
              <a:gs pos="100000">
                <a:schemeClr val="accent5">
                  <a:lumMod val="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Product Management</a:t>
            </a:r>
          </a:p>
        </p:txBody>
      </p:sp>
      <p:sp>
        <p:nvSpPr>
          <p:cNvPr id="6" name="Rectangle 5">
            <a:extLst>
              <a:ext uri="{FF2B5EF4-FFF2-40B4-BE49-F238E27FC236}">
                <a16:creationId xmlns:a16="http://schemas.microsoft.com/office/drawing/2014/main" id="{857E2DEB-A954-4447-A578-9E71445D61FD}"/>
              </a:ext>
            </a:extLst>
          </p:cNvPr>
          <p:cNvSpPr/>
          <p:nvPr/>
        </p:nvSpPr>
        <p:spPr>
          <a:xfrm>
            <a:off x="4611442" y="3444324"/>
            <a:ext cx="1442882" cy="84829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 Centric</a:t>
            </a:r>
          </a:p>
          <a:p>
            <a:pPr algn="ctr"/>
            <a:r>
              <a:rPr lang="en-US" dirty="0"/>
              <a:t>Design</a:t>
            </a:r>
          </a:p>
        </p:txBody>
      </p:sp>
      <p:sp>
        <p:nvSpPr>
          <p:cNvPr id="7" name="Rectangle 6">
            <a:extLst>
              <a:ext uri="{FF2B5EF4-FFF2-40B4-BE49-F238E27FC236}">
                <a16:creationId xmlns:a16="http://schemas.microsoft.com/office/drawing/2014/main" id="{ADB0D2B9-17EF-402B-90B8-3BFD6DB238E6}"/>
              </a:ext>
            </a:extLst>
          </p:cNvPr>
          <p:cNvSpPr/>
          <p:nvPr/>
        </p:nvSpPr>
        <p:spPr>
          <a:xfrm>
            <a:off x="6139598" y="3444324"/>
            <a:ext cx="1442882" cy="848298"/>
          </a:xfrm>
          <a:prstGeom prst="rect">
            <a:avLst/>
          </a:prstGeom>
          <a:gradFill flip="none" rotWithShape="1">
            <a:gsLst>
              <a:gs pos="0">
                <a:srgbClr val="00B050"/>
              </a:gs>
              <a:gs pos="46000">
                <a:srgbClr val="FFFF00">
                  <a:lumMod val="54000"/>
                </a:srgbClr>
              </a:gs>
              <a:gs pos="100000">
                <a:srgbClr val="FFFF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Agile Development</a:t>
            </a:r>
          </a:p>
        </p:txBody>
      </p:sp>
      <p:sp>
        <p:nvSpPr>
          <p:cNvPr id="8" name="Rectangle 7">
            <a:extLst>
              <a:ext uri="{FF2B5EF4-FFF2-40B4-BE49-F238E27FC236}">
                <a16:creationId xmlns:a16="http://schemas.microsoft.com/office/drawing/2014/main" id="{783BA802-13EB-4792-9982-85CE20DCA23B}"/>
              </a:ext>
            </a:extLst>
          </p:cNvPr>
          <p:cNvSpPr/>
          <p:nvPr/>
        </p:nvSpPr>
        <p:spPr>
          <a:xfrm>
            <a:off x="7667754"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DevSecOps</a:t>
            </a:r>
          </a:p>
        </p:txBody>
      </p:sp>
      <p:sp>
        <p:nvSpPr>
          <p:cNvPr id="9" name="Rectangle 8">
            <a:extLst>
              <a:ext uri="{FF2B5EF4-FFF2-40B4-BE49-F238E27FC236}">
                <a16:creationId xmlns:a16="http://schemas.microsoft.com/office/drawing/2014/main" id="{1B53C2A5-125C-4524-A31D-7A8C8EFE45CD}"/>
              </a:ext>
            </a:extLst>
          </p:cNvPr>
          <p:cNvSpPr/>
          <p:nvPr/>
        </p:nvSpPr>
        <p:spPr>
          <a:xfrm>
            <a:off x="9195910"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Integration / Deployment</a:t>
            </a:r>
          </a:p>
        </p:txBody>
      </p:sp>
      <p:sp>
        <p:nvSpPr>
          <p:cNvPr id="10" name="Rectangle 9">
            <a:extLst>
              <a:ext uri="{FF2B5EF4-FFF2-40B4-BE49-F238E27FC236}">
                <a16:creationId xmlns:a16="http://schemas.microsoft.com/office/drawing/2014/main" id="{E16660B7-D666-4524-B1AE-C79E4F274A59}"/>
              </a:ext>
            </a:extLst>
          </p:cNvPr>
          <p:cNvSpPr/>
          <p:nvPr/>
        </p:nvSpPr>
        <p:spPr>
          <a:xfrm>
            <a:off x="10724066" y="3444324"/>
            <a:ext cx="1442882" cy="84829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Cloud Automation</a:t>
            </a:r>
          </a:p>
        </p:txBody>
      </p:sp>
      <p:sp>
        <p:nvSpPr>
          <p:cNvPr id="11" name="Right Brace 10">
            <a:extLst>
              <a:ext uri="{FF2B5EF4-FFF2-40B4-BE49-F238E27FC236}">
                <a16:creationId xmlns:a16="http://schemas.microsoft.com/office/drawing/2014/main" id="{FA5325D4-9233-4747-99C5-B5CFBD6D52C8}"/>
              </a:ext>
            </a:extLst>
          </p:cNvPr>
          <p:cNvSpPr/>
          <p:nvPr/>
        </p:nvSpPr>
        <p:spPr>
          <a:xfrm rot="5400000">
            <a:off x="7309796" y="658926"/>
            <a:ext cx="630642" cy="9083662"/>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2" name="Right Brace 11">
            <a:extLst>
              <a:ext uri="{FF2B5EF4-FFF2-40B4-BE49-F238E27FC236}">
                <a16:creationId xmlns:a16="http://schemas.microsoft.com/office/drawing/2014/main" id="{14A76717-D215-4001-BF08-F36D2DD05595}"/>
              </a:ext>
            </a:extLst>
          </p:cNvPr>
          <p:cNvSpPr/>
          <p:nvPr/>
        </p:nvSpPr>
        <p:spPr>
          <a:xfrm rot="16200000">
            <a:off x="3490368" y="-1155535"/>
            <a:ext cx="630642" cy="7553587"/>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
        <p:nvSpPr>
          <p:cNvPr id="13" name="TextBox 12">
            <a:extLst>
              <a:ext uri="{FF2B5EF4-FFF2-40B4-BE49-F238E27FC236}">
                <a16:creationId xmlns:a16="http://schemas.microsoft.com/office/drawing/2014/main" id="{E844FAB7-FF27-4198-AFBA-97031BBDAFEF}"/>
              </a:ext>
            </a:extLst>
          </p:cNvPr>
          <p:cNvSpPr txBox="1"/>
          <p:nvPr/>
        </p:nvSpPr>
        <p:spPr>
          <a:xfrm>
            <a:off x="2172657" y="1721161"/>
            <a:ext cx="3276666" cy="584775"/>
          </a:xfrm>
          <a:prstGeom prst="rect">
            <a:avLst/>
          </a:prstGeom>
          <a:noFill/>
        </p:spPr>
        <p:txBody>
          <a:bodyPr wrap="none" rtlCol="0">
            <a:spAutoFit/>
          </a:bodyPr>
          <a:lstStyle/>
          <a:p>
            <a:r>
              <a:rPr lang="en-US" sz="3200" dirty="0"/>
              <a:t>Manage the thing!</a:t>
            </a:r>
            <a:endParaRPr lang="en-CA" sz="3200" dirty="0"/>
          </a:p>
        </p:txBody>
      </p:sp>
      <p:sp>
        <p:nvSpPr>
          <p:cNvPr id="14" name="TextBox 13">
            <a:extLst>
              <a:ext uri="{FF2B5EF4-FFF2-40B4-BE49-F238E27FC236}">
                <a16:creationId xmlns:a16="http://schemas.microsoft.com/office/drawing/2014/main" id="{6C4DA6CE-7471-43B2-92C3-3184D2780DFF}"/>
              </a:ext>
            </a:extLst>
          </p:cNvPr>
          <p:cNvSpPr txBox="1"/>
          <p:nvPr/>
        </p:nvSpPr>
        <p:spPr>
          <a:xfrm>
            <a:off x="6435724" y="5546203"/>
            <a:ext cx="2390398" cy="584775"/>
          </a:xfrm>
          <a:prstGeom prst="rect">
            <a:avLst/>
          </a:prstGeom>
          <a:noFill/>
        </p:spPr>
        <p:txBody>
          <a:bodyPr wrap="none" rtlCol="0">
            <a:spAutoFit/>
          </a:bodyPr>
          <a:lstStyle/>
          <a:p>
            <a:r>
              <a:rPr lang="en-US" sz="3200" dirty="0"/>
              <a:t>Do the thing!</a:t>
            </a:r>
            <a:endParaRPr lang="en-CA" sz="3200" dirty="0"/>
          </a:p>
        </p:txBody>
      </p:sp>
      <p:sp>
        <p:nvSpPr>
          <p:cNvPr id="15" name="Arrow: Curved Up 14">
            <a:extLst>
              <a:ext uri="{FF2B5EF4-FFF2-40B4-BE49-F238E27FC236}">
                <a16:creationId xmlns:a16="http://schemas.microsoft.com/office/drawing/2014/main" id="{FD786ACD-CEC3-46C1-BF7A-3DF9B9711F2E}"/>
              </a:ext>
            </a:extLst>
          </p:cNvPr>
          <p:cNvSpPr/>
          <p:nvPr/>
        </p:nvSpPr>
        <p:spPr>
          <a:xfrm>
            <a:off x="1084521" y="4302644"/>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6" name="Arrow: Curved Up 15">
            <a:extLst>
              <a:ext uri="{FF2B5EF4-FFF2-40B4-BE49-F238E27FC236}">
                <a16:creationId xmlns:a16="http://schemas.microsoft.com/office/drawing/2014/main" id="{C3DA03EE-FED8-41DE-AAEA-104BFCD301DA}"/>
              </a:ext>
            </a:extLst>
          </p:cNvPr>
          <p:cNvSpPr/>
          <p:nvPr/>
        </p:nvSpPr>
        <p:spPr>
          <a:xfrm>
            <a:off x="2604983" y="4306192"/>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7" name="Arrow: Curved Up 16">
            <a:extLst>
              <a:ext uri="{FF2B5EF4-FFF2-40B4-BE49-F238E27FC236}">
                <a16:creationId xmlns:a16="http://schemas.microsoft.com/office/drawing/2014/main" id="{AADEFDDF-6C2A-4B8D-BF9E-075AC4CBDF76}"/>
              </a:ext>
            </a:extLst>
          </p:cNvPr>
          <p:cNvSpPr/>
          <p:nvPr/>
        </p:nvSpPr>
        <p:spPr>
          <a:xfrm>
            <a:off x="4153797" y="4311493"/>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8" name="Arrow: Curved Up 17">
            <a:extLst>
              <a:ext uri="{FF2B5EF4-FFF2-40B4-BE49-F238E27FC236}">
                <a16:creationId xmlns:a16="http://schemas.microsoft.com/office/drawing/2014/main" id="{620DC100-1E90-4AA3-9B6F-A7F78AB01836}"/>
              </a:ext>
            </a:extLst>
          </p:cNvPr>
          <p:cNvSpPr/>
          <p:nvPr/>
        </p:nvSpPr>
        <p:spPr>
          <a:xfrm>
            <a:off x="5668223" y="4311492"/>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9" name="Arrow: Curved Up 18">
            <a:extLst>
              <a:ext uri="{FF2B5EF4-FFF2-40B4-BE49-F238E27FC236}">
                <a16:creationId xmlns:a16="http://schemas.microsoft.com/office/drawing/2014/main" id="{A9C5BDAA-3F17-4979-9162-6954BC72939B}"/>
              </a:ext>
            </a:extLst>
          </p:cNvPr>
          <p:cNvSpPr/>
          <p:nvPr/>
        </p:nvSpPr>
        <p:spPr>
          <a:xfrm>
            <a:off x="7203358" y="4311492"/>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0" name="Arrow: Curved Up 19">
            <a:extLst>
              <a:ext uri="{FF2B5EF4-FFF2-40B4-BE49-F238E27FC236}">
                <a16:creationId xmlns:a16="http://schemas.microsoft.com/office/drawing/2014/main" id="{9F8A8872-CBC4-4B63-8ADC-8FC2E0FD6561}"/>
              </a:ext>
            </a:extLst>
          </p:cNvPr>
          <p:cNvSpPr/>
          <p:nvPr/>
        </p:nvSpPr>
        <p:spPr>
          <a:xfrm>
            <a:off x="8716719" y="4303771"/>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1" name="Arrow: Curved Up 20">
            <a:extLst>
              <a:ext uri="{FF2B5EF4-FFF2-40B4-BE49-F238E27FC236}">
                <a16:creationId xmlns:a16="http://schemas.microsoft.com/office/drawing/2014/main" id="{A04C7A93-E541-4D75-A9CC-EAE8C96CF565}"/>
              </a:ext>
            </a:extLst>
          </p:cNvPr>
          <p:cNvSpPr/>
          <p:nvPr/>
        </p:nvSpPr>
        <p:spPr>
          <a:xfrm>
            <a:off x="10266867" y="4306166"/>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2" name="Arrow: Curved Up 21">
            <a:extLst>
              <a:ext uri="{FF2B5EF4-FFF2-40B4-BE49-F238E27FC236}">
                <a16:creationId xmlns:a16="http://schemas.microsoft.com/office/drawing/2014/main" id="{07F6A20F-CFB6-47F3-BCC2-3608099DB044}"/>
              </a:ext>
            </a:extLst>
          </p:cNvPr>
          <p:cNvSpPr/>
          <p:nvPr/>
        </p:nvSpPr>
        <p:spPr>
          <a:xfrm rot="10800000">
            <a:off x="1077433" y="3074388"/>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3" name="Arrow: Curved Up 22">
            <a:extLst>
              <a:ext uri="{FF2B5EF4-FFF2-40B4-BE49-F238E27FC236}">
                <a16:creationId xmlns:a16="http://schemas.microsoft.com/office/drawing/2014/main" id="{3F7E7395-14B8-4BE0-B020-5D44370DC977}"/>
              </a:ext>
            </a:extLst>
          </p:cNvPr>
          <p:cNvSpPr/>
          <p:nvPr/>
        </p:nvSpPr>
        <p:spPr>
          <a:xfrm rot="10800000">
            <a:off x="2597895" y="3077936"/>
            <a:ext cx="857693" cy="36150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4" name="Arrow: Curved Up 23">
            <a:extLst>
              <a:ext uri="{FF2B5EF4-FFF2-40B4-BE49-F238E27FC236}">
                <a16:creationId xmlns:a16="http://schemas.microsoft.com/office/drawing/2014/main" id="{46D049FC-BA33-4B53-BE5E-89D4467CFB8D}"/>
              </a:ext>
            </a:extLst>
          </p:cNvPr>
          <p:cNvSpPr/>
          <p:nvPr/>
        </p:nvSpPr>
        <p:spPr>
          <a:xfrm rot="10800000">
            <a:off x="4146709" y="3083237"/>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5" name="Arrow: Curved Up 24">
            <a:extLst>
              <a:ext uri="{FF2B5EF4-FFF2-40B4-BE49-F238E27FC236}">
                <a16:creationId xmlns:a16="http://schemas.microsoft.com/office/drawing/2014/main" id="{7499F888-3694-4A90-B387-CC501CA8B44A}"/>
              </a:ext>
            </a:extLst>
          </p:cNvPr>
          <p:cNvSpPr/>
          <p:nvPr/>
        </p:nvSpPr>
        <p:spPr>
          <a:xfrm rot="10800000">
            <a:off x="5661135" y="3083236"/>
            <a:ext cx="857693" cy="361507"/>
          </a:xfrm>
          <a:prstGeom prst="curved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6" name="Arrow: Curved Up 25">
            <a:extLst>
              <a:ext uri="{FF2B5EF4-FFF2-40B4-BE49-F238E27FC236}">
                <a16:creationId xmlns:a16="http://schemas.microsoft.com/office/drawing/2014/main" id="{81AC9BA0-ED9D-4B5E-9F9C-ACFDB6187994}"/>
              </a:ext>
            </a:extLst>
          </p:cNvPr>
          <p:cNvSpPr/>
          <p:nvPr/>
        </p:nvSpPr>
        <p:spPr>
          <a:xfrm rot="10800000">
            <a:off x="7196270" y="3083236"/>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7" name="Arrow: Curved Up 26">
            <a:extLst>
              <a:ext uri="{FF2B5EF4-FFF2-40B4-BE49-F238E27FC236}">
                <a16:creationId xmlns:a16="http://schemas.microsoft.com/office/drawing/2014/main" id="{A2E626B5-BCE4-4EC5-A8A1-6A4473C0D0FC}"/>
              </a:ext>
            </a:extLst>
          </p:cNvPr>
          <p:cNvSpPr/>
          <p:nvPr/>
        </p:nvSpPr>
        <p:spPr>
          <a:xfrm rot="10800000">
            <a:off x="8709631" y="3075515"/>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8" name="Arrow: Curved Up 27">
            <a:extLst>
              <a:ext uri="{FF2B5EF4-FFF2-40B4-BE49-F238E27FC236}">
                <a16:creationId xmlns:a16="http://schemas.microsoft.com/office/drawing/2014/main" id="{013894A7-6351-40F0-A950-8E112B1466FA}"/>
              </a:ext>
            </a:extLst>
          </p:cNvPr>
          <p:cNvSpPr/>
          <p:nvPr/>
        </p:nvSpPr>
        <p:spPr>
          <a:xfrm rot="10800000">
            <a:off x="10259779" y="3077910"/>
            <a:ext cx="857693" cy="36150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29" name="TextBox 28">
            <a:extLst>
              <a:ext uri="{FF2B5EF4-FFF2-40B4-BE49-F238E27FC236}">
                <a16:creationId xmlns:a16="http://schemas.microsoft.com/office/drawing/2014/main" id="{1B2B8619-CCAE-4816-97D5-3225606B7704}"/>
              </a:ext>
            </a:extLst>
          </p:cNvPr>
          <p:cNvSpPr txBox="1"/>
          <p:nvPr/>
        </p:nvSpPr>
        <p:spPr>
          <a:xfrm>
            <a:off x="10677956" y="492311"/>
            <a:ext cx="1535101" cy="2062103"/>
          </a:xfrm>
          <a:prstGeom prst="rect">
            <a:avLst/>
          </a:prstGeom>
          <a:noFill/>
        </p:spPr>
        <p:txBody>
          <a:bodyPr wrap="square" rtlCol="0">
            <a:spAutoFit/>
          </a:bodyPr>
          <a:lstStyle/>
          <a:p>
            <a:pPr algn="ctr"/>
            <a:r>
              <a:rPr lang="en-US" sz="3200" dirty="0"/>
              <a:t>The thing lives here!</a:t>
            </a:r>
            <a:endParaRPr lang="en-CA" sz="3200" dirty="0"/>
          </a:p>
        </p:txBody>
      </p:sp>
      <p:sp>
        <p:nvSpPr>
          <p:cNvPr id="30" name="Arrow: Down 29">
            <a:extLst>
              <a:ext uri="{FF2B5EF4-FFF2-40B4-BE49-F238E27FC236}">
                <a16:creationId xmlns:a16="http://schemas.microsoft.com/office/drawing/2014/main" id="{23A4C838-1A4F-431A-9A79-73B49D166237}"/>
              </a:ext>
            </a:extLst>
          </p:cNvPr>
          <p:cNvSpPr/>
          <p:nvPr/>
        </p:nvSpPr>
        <p:spPr>
          <a:xfrm>
            <a:off x="11271296" y="2521456"/>
            <a:ext cx="348422" cy="792418"/>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TextBox 30">
            <a:extLst>
              <a:ext uri="{FF2B5EF4-FFF2-40B4-BE49-F238E27FC236}">
                <a16:creationId xmlns:a16="http://schemas.microsoft.com/office/drawing/2014/main" id="{08DDC09F-FCC0-4AE6-B4EE-D71082B7EA83}"/>
              </a:ext>
            </a:extLst>
          </p:cNvPr>
          <p:cNvSpPr txBox="1"/>
          <p:nvPr/>
        </p:nvSpPr>
        <p:spPr>
          <a:xfrm>
            <a:off x="1166457" y="4311492"/>
            <a:ext cx="667170" cy="276999"/>
          </a:xfrm>
          <a:prstGeom prst="rect">
            <a:avLst/>
          </a:prstGeom>
          <a:noFill/>
        </p:spPr>
        <p:txBody>
          <a:bodyPr wrap="none" rtlCol="0">
            <a:spAutoFit/>
          </a:bodyPr>
          <a:lstStyle/>
          <a:p>
            <a:r>
              <a:rPr lang="en-US" sz="1200" dirty="0"/>
              <a:t>Enables</a:t>
            </a:r>
            <a:endParaRPr lang="en-CA" sz="1200" dirty="0"/>
          </a:p>
        </p:txBody>
      </p:sp>
      <p:sp>
        <p:nvSpPr>
          <p:cNvPr id="32" name="TextBox 31">
            <a:extLst>
              <a:ext uri="{FF2B5EF4-FFF2-40B4-BE49-F238E27FC236}">
                <a16:creationId xmlns:a16="http://schemas.microsoft.com/office/drawing/2014/main" id="{D537F195-3B4B-4385-9433-BA876F9B06AA}"/>
              </a:ext>
            </a:extLst>
          </p:cNvPr>
          <p:cNvSpPr txBox="1"/>
          <p:nvPr/>
        </p:nvSpPr>
        <p:spPr>
          <a:xfrm>
            <a:off x="2694006" y="4301050"/>
            <a:ext cx="667170" cy="276999"/>
          </a:xfrm>
          <a:prstGeom prst="rect">
            <a:avLst/>
          </a:prstGeom>
          <a:noFill/>
        </p:spPr>
        <p:txBody>
          <a:bodyPr wrap="none" rtlCol="0">
            <a:spAutoFit/>
          </a:bodyPr>
          <a:lstStyle/>
          <a:p>
            <a:r>
              <a:rPr lang="en-US" sz="1200" dirty="0"/>
              <a:t>Enables</a:t>
            </a:r>
            <a:endParaRPr lang="en-CA" sz="1200" dirty="0"/>
          </a:p>
        </p:txBody>
      </p:sp>
      <p:sp>
        <p:nvSpPr>
          <p:cNvPr id="33" name="TextBox 32">
            <a:extLst>
              <a:ext uri="{FF2B5EF4-FFF2-40B4-BE49-F238E27FC236}">
                <a16:creationId xmlns:a16="http://schemas.microsoft.com/office/drawing/2014/main" id="{050CAE7F-39D4-4B29-B206-2525548169B8}"/>
              </a:ext>
            </a:extLst>
          </p:cNvPr>
          <p:cNvSpPr txBox="1"/>
          <p:nvPr/>
        </p:nvSpPr>
        <p:spPr>
          <a:xfrm>
            <a:off x="4238735" y="4292622"/>
            <a:ext cx="667170" cy="276999"/>
          </a:xfrm>
          <a:prstGeom prst="rect">
            <a:avLst/>
          </a:prstGeom>
          <a:noFill/>
        </p:spPr>
        <p:txBody>
          <a:bodyPr wrap="none" rtlCol="0">
            <a:spAutoFit/>
          </a:bodyPr>
          <a:lstStyle/>
          <a:p>
            <a:r>
              <a:rPr lang="en-US" sz="1200" dirty="0"/>
              <a:t>Enables</a:t>
            </a:r>
            <a:endParaRPr lang="en-CA" sz="1200" dirty="0"/>
          </a:p>
        </p:txBody>
      </p:sp>
      <p:sp>
        <p:nvSpPr>
          <p:cNvPr id="34" name="TextBox 33">
            <a:extLst>
              <a:ext uri="{FF2B5EF4-FFF2-40B4-BE49-F238E27FC236}">
                <a16:creationId xmlns:a16="http://schemas.microsoft.com/office/drawing/2014/main" id="{CA586AB8-8EB8-46B5-932A-55A90D0A0D35}"/>
              </a:ext>
            </a:extLst>
          </p:cNvPr>
          <p:cNvSpPr txBox="1"/>
          <p:nvPr/>
        </p:nvSpPr>
        <p:spPr>
          <a:xfrm>
            <a:off x="5748465" y="4301049"/>
            <a:ext cx="667170" cy="276999"/>
          </a:xfrm>
          <a:prstGeom prst="rect">
            <a:avLst/>
          </a:prstGeom>
          <a:noFill/>
        </p:spPr>
        <p:txBody>
          <a:bodyPr wrap="none" rtlCol="0">
            <a:spAutoFit/>
          </a:bodyPr>
          <a:lstStyle/>
          <a:p>
            <a:r>
              <a:rPr lang="en-US" sz="1200" dirty="0"/>
              <a:t>Enables</a:t>
            </a:r>
            <a:endParaRPr lang="en-CA" sz="1200" dirty="0"/>
          </a:p>
        </p:txBody>
      </p:sp>
      <p:sp>
        <p:nvSpPr>
          <p:cNvPr id="35" name="TextBox 34">
            <a:extLst>
              <a:ext uri="{FF2B5EF4-FFF2-40B4-BE49-F238E27FC236}">
                <a16:creationId xmlns:a16="http://schemas.microsoft.com/office/drawing/2014/main" id="{86E00415-5EEC-496D-AC1E-4548F4588914}"/>
              </a:ext>
            </a:extLst>
          </p:cNvPr>
          <p:cNvSpPr txBox="1"/>
          <p:nvPr/>
        </p:nvSpPr>
        <p:spPr>
          <a:xfrm>
            <a:off x="7264024" y="4311491"/>
            <a:ext cx="667170" cy="276999"/>
          </a:xfrm>
          <a:prstGeom prst="rect">
            <a:avLst/>
          </a:prstGeom>
          <a:noFill/>
        </p:spPr>
        <p:txBody>
          <a:bodyPr wrap="none" rtlCol="0">
            <a:spAutoFit/>
          </a:bodyPr>
          <a:lstStyle/>
          <a:p>
            <a:r>
              <a:rPr lang="en-US" sz="1200" dirty="0"/>
              <a:t>Enables</a:t>
            </a:r>
            <a:endParaRPr lang="en-CA" sz="1200" dirty="0"/>
          </a:p>
        </p:txBody>
      </p:sp>
      <p:sp>
        <p:nvSpPr>
          <p:cNvPr id="36" name="TextBox 35">
            <a:extLst>
              <a:ext uri="{FF2B5EF4-FFF2-40B4-BE49-F238E27FC236}">
                <a16:creationId xmlns:a16="http://schemas.microsoft.com/office/drawing/2014/main" id="{0B024755-A3EA-4D1D-A529-84AA7DF7079C}"/>
              </a:ext>
            </a:extLst>
          </p:cNvPr>
          <p:cNvSpPr txBox="1"/>
          <p:nvPr/>
        </p:nvSpPr>
        <p:spPr>
          <a:xfrm>
            <a:off x="8796034" y="4308549"/>
            <a:ext cx="667170" cy="276999"/>
          </a:xfrm>
          <a:prstGeom prst="rect">
            <a:avLst/>
          </a:prstGeom>
          <a:noFill/>
        </p:spPr>
        <p:txBody>
          <a:bodyPr wrap="none" rtlCol="0">
            <a:spAutoFit/>
          </a:bodyPr>
          <a:lstStyle/>
          <a:p>
            <a:r>
              <a:rPr lang="en-US" sz="1200" dirty="0"/>
              <a:t>Enables</a:t>
            </a:r>
            <a:endParaRPr lang="en-CA" sz="1200" dirty="0"/>
          </a:p>
        </p:txBody>
      </p:sp>
      <p:sp>
        <p:nvSpPr>
          <p:cNvPr id="37" name="TextBox 36">
            <a:extLst>
              <a:ext uri="{FF2B5EF4-FFF2-40B4-BE49-F238E27FC236}">
                <a16:creationId xmlns:a16="http://schemas.microsoft.com/office/drawing/2014/main" id="{B70901A0-F189-4A67-BFE5-23FC44B8DB12}"/>
              </a:ext>
            </a:extLst>
          </p:cNvPr>
          <p:cNvSpPr txBox="1"/>
          <p:nvPr/>
        </p:nvSpPr>
        <p:spPr>
          <a:xfrm>
            <a:off x="10345221" y="4301048"/>
            <a:ext cx="667170" cy="276999"/>
          </a:xfrm>
          <a:prstGeom prst="rect">
            <a:avLst/>
          </a:prstGeom>
          <a:noFill/>
        </p:spPr>
        <p:txBody>
          <a:bodyPr wrap="none" rtlCol="0">
            <a:spAutoFit/>
          </a:bodyPr>
          <a:lstStyle/>
          <a:p>
            <a:r>
              <a:rPr lang="en-US" sz="1200" dirty="0"/>
              <a:t>Enables</a:t>
            </a:r>
            <a:endParaRPr lang="en-CA" sz="1200" dirty="0"/>
          </a:p>
        </p:txBody>
      </p:sp>
      <p:sp>
        <p:nvSpPr>
          <p:cNvPr id="38" name="TextBox 37">
            <a:extLst>
              <a:ext uri="{FF2B5EF4-FFF2-40B4-BE49-F238E27FC236}">
                <a16:creationId xmlns:a16="http://schemas.microsoft.com/office/drawing/2014/main" id="{00EAE585-D1B3-4466-BD7A-9AC3A831EBE4}"/>
              </a:ext>
            </a:extLst>
          </p:cNvPr>
          <p:cNvSpPr txBox="1"/>
          <p:nvPr/>
        </p:nvSpPr>
        <p:spPr>
          <a:xfrm>
            <a:off x="1169354" y="3152001"/>
            <a:ext cx="726546" cy="276999"/>
          </a:xfrm>
          <a:prstGeom prst="rect">
            <a:avLst/>
          </a:prstGeom>
          <a:noFill/>
        </p:spPr>
        <p:txBody>
          <a:bodyPr wrap="none" rtlCol="0">
            <a:spAutoFit/>
          </a:bodyPr>
          <a:lstStyle/>
          <a:p>
            <a:r>
              <a:rPr lang="en-US" sz="1200" dirty="0"/>
              <a:t>Requires</a:t>
            </a:r>
            <a:endParaRPr lang="en-CA" sz="1200" dirty="0"/>
          </a:p>
        </p:txBody>
      </p:sp>
      <p:sp>
        <p:nvSpPr>
          <p:cNvPr id="39" name="TextBox 38">
            <a:extLst>
              <a:ext uri="{FF2B5EF4-FFF2-40B4-BE49-F238E27FC236}">
                <a16:creationId xmlns:a16="http://schemas.microsoft.com/office/drawing/2014/main" id="{86268A1E-5574-475E-983A-672141A6D3E7}"/>
              </a:ext>
            </a:extLst>
          </p:cNvPr>
          <p:cNvSpPr txBox="1"/>
          <p:nvPr/>
        </p:nvSpPr>
        <p:spPr>
          <a:xfrm>
            <a:off x="2696104" y="3148454"/>
            <a:ext cx="726546" cy="276999"/>
          </a:xfrm>
          <a:prstGeom prst="rect">
            <a:avLst/>
          </a:prstGeom>
          <a:noFill/>
        </p:spPr>
        <p:txBody>
          <a:bodyPr wrap="none" rtlCol="0">
            <a:spAutoFit/>
          </a:bodyPr>
          <a:lstStyle/>
          <a:p>
            <a:r>
              <a:rPr lang="en-US" sz="1200" dirty="0"/>
              <a:t>Requires</a:t>
            </a:r>
            <a:endParaRPr lang="en-CA" sz="1200" dirty="0"/>
          </a:p>
        </p:txBody>
      </p:sp>
      <p:sp>
        <p:nvSpPr>
          <p:cNvPr id="40" name="TextBox 39">
            <a:extLst>
              <a:ext uri="{FF2B5EF4-FFF2-40B4-BE49-F238E27FC236}">
                <a16:creationId xmlns:a16="http://schemas.microsoft.com/office/drawing/2014/main" id="{67BAF7CA-C1EE-4879-9F36-F60448EF802F}"/>
              </a:ext>
            </a:extLst>
          </p:cNvPr>
          <p:cNvSpPr txBox="1"/>
          <p:nvPr/>
        </p:nvSpPr>
        <p:spPr>
          <a:xfrm>
            <a:off x="4242134" y="3135465"/>
            <a:ext cx="726546" cy="276999"/>
          </a:xfrm>
          <a:prstGeom prst="rect">
            <a:avLst/>
          </a:prstGeom>
          <a:noFill/>
        </p:spPr>
        <p:txBody>
          <a:bodyPr wrap="none" rtlCol="0">
            <a:spAutoFit/>
          </a:bodyPr>
          <a:lstStyle/>
          <a:p>
            <a:r>
              <a:rPr lang="en-US" sz="1200" dirty="0"/>
              <a:t>Requires</a:t>
            </a:r>
            <a:endParaRPr lang="en-CA" sz="1200" dirty="0"/>
          </a:p>
        </p:txBody>
      </p:sp>
      <p:sp>
        <p:nvSpPr>
          <p:cNvPr id="41" name="TextBox 40">
            <a:extLst>
              <a:ext uri="{FF2B5EF4-FFF2-40B4-BE49-F238E27FC236}">
                <a16:creationId xmlns:a16="http://schemas.microsoft.com/office/drawing/2014/main" id="{CFBC6A37-1FF7-470B-A5A9-B2D9905CF8E3}"/>
              </a:ext>
            </a:extLst>
          </p:cNvPr>
          <p:cNvSpPr txBox="1"/>
          <p:nvPr/>
        </p:nvSpPr>
        <p:spPr>
          <a:xfrm>
            <a:off x="5754550" y="3148454"/>
            <a:ext cx="726546" cy="276999"/>
          </a:xfrm>
          <a:prstGeom prst="rect">
            <a:avLst/>
          </a:prstGeom>
          <a:noFill/>
        </p:spPr>
        <p:txBody>
          <a:bodyPr wrap="none" rtlCol="0">
            <a:spAutoFit/>
          </a:bodyPr>
          <a:lstStyle/>
          <a:p>
            <a:r>
              <a:rPr lang="en-US" sz="1200" dirty="0"/>
              <a:t>Requires</a:t>
            </a:r>
            <a:endParaRPr lang="en-CA" sz="1200" dirty="0"/>
          </a:p>
        </p:txBody>
      </p:sp>
      <p:sp>
        <p:nvSpPr>
          <p:cNvPr id="42" name="TextBox 41">
            <a:extLst>
              <a:ext uri="{FF2B5EF4-FFF2-40B4-BE49-F238E27FC236}">
                <a16:creationId xmlns:a16="http://schemas.microsoft.com/office/drawing/2014/main" id="{FF043560-2A5A-4E98-B700-41BB4009F494}"/>
              </a:ext>
            </a:extLst>
          </p:cNvPr>
          <p:cNvSpPr txBox="1"/>
          <p:nvPr/>
        </p:nvSpPr>
        <p:spPr>
          <a:xfrm>
            <a:off x="7276890" y="3135463"/>
            <a:ext cx="726546" cy="276999"/>
          </a:xfrm>
          <a:prstGeom prst="rect">
            <a:avLst/>
          </a:prstGeom>
          <a:noFill/>
        </p:spPr>
        <p:txBody>
          <a:bodyPr wrap="none" rtlCol="0">
            <a:spAutoFit/>
          </a:bodyPr>
          <a:lstStyle/>
          <a:p>
            <a:r>
              <a:rPr lang="en-US" sz="1200" dirty="0"/>
              <a:t>Requires</a:t>
            </a:r>
            <a:endParaRPr lang="en-CA" sz="1200" dirty="0"/>
          </a:p>
        </p:txBody>
      </p:sp>
      <p:sp>
        <p:nvSpPr>
          <p:cNvPr id="43" name="TextBox 42">
            <a:extLst>
              <a:ext uri="{FF2B5EF4-FFF2-40B4-BE49-F238E27FC236}">
                <a16:creationId xmlns:a16="http://schemas.microsoft.com/office/drawing/2014/main" id="{AA76D421-A3FC-46CB-80A6-04840867639D}"/>
              </a:ext>
            </a:extLst>
          </p:cNvPr>
          <p:cNvSpPr txBox="1"/>
          <p:nvPr/>
        </p:nvSpPr>
        <p:spPr>
          <a:xfrm>
            <a:off x="8823733" y="3135442"/>
            <a:ext cx="726546" cy="276999"/>
          </a:xfrm>
          <a:prstGeom prst="rect">
            <a:avLst/>
          </a:prstGeom>
          <a:noFill/>
        </p:spPr>
        <p:txBody>
          <a:bodyPr wrap="none" rtlCol="0">
            <a:spAutoFit/>
          </a:bodyPr>
          <a:lstStyle/>
          <a:p>
            <a:r>
              <a:rPr lang="en-US" sz="1200" dirty="0"/>
              <a:t>Requires</a:t>
            </a:r>
            <a:endParaRPr lang="en-CA" sz="1200" dirty="0"/>
          </a:p>
        </p:txBody>
      </p:sp>
      <p:sp>
        <p:nvSpPr>
          <p:cNvPr id="44" name="TextBox 43">
            <a:extLst>
              <a:ext uri="{FF2B5EF4-FFF2-40B4-BE49-F238E27FC236}">
                <a16:creationId xmlns:a16="http://schemas.microsoft.com/office/drawing/2014/main" id="{CAD4EEAA-F2DB-4AD7-A53B-DDB5366C484B}"/>
              </a:ext>
            </a:extLst>
          </p:cNvPr>
          <p:cNvSpPr txBox="1"/>
          <p:nvPr/>
        </p:nvSpPr>
        <p:spPr>
          <a:xfrm>
            <a:off x="10353194" y="3116642"/>
            <a:ext cx="726546" cy="276999"/>
          </a:xfrm>
          <a:prstGeom prst="rect">
            <a:avLst/>
          </a:prstGeom>
          <a:noFill/>
        </p:spPr>
        <p:txBody>
          <a:bodyPr wrap="none" rtlCol="0">
            <a:spAutoFit/>
          </a:bodyPr>
          <a:lstStyle/>
          <a:p>
            <a:r>
              <a:rPr lang="en-US" sz="1200" dirty="0"/>
              <a:t>Requires</a:t>
            </a:r>
            <a:endParaRPr lang="en-CA" sz="1200" dirty="0"/>
          </a:p>
        </p:txBody>
      </p:sp>
    </p:spTree>
    <p:extLst>
      <p:ext uri="{BB962C8B-B14F-4D97-AF65-F5344CB8AC3E}">
        <p14:creationId xmlns:p14="http://schemas.microsoft.com/office/powerpoint/2010/main" val="395990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CD76A52F-88A2-4B60-8329-9E1A46F81E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79838" cy="6858000"/>
          </a:xfrm>
        </p:spPr>
      </p:pic>
      <p:sp>
        <p:nvSpPr>
          <p:cNvPr id="2" name="Title 1">
            <a:extLst>
              <a:ext uri="{FF2B5EF4-FFF2-40B4-BE49-F238E27FC236}">
                <a16:creationId xmlns:a16="http://schemas.microsoft.com/office/drawing/2014/main" id="{D7FEA360-6184-4BEB-9C91-998DB4F12138}"/>
              </a:ext>
            </a:extLst>
          </p:cNvPr>
          <p:cNvSpPr>
            <a:spLocks noGrp="1"/>
          </p:cNvSpPr>
          <p:nvPr>
            <p:ph type="title"/>
          </p:nvPr>
        </p:nvSpPr>
        <p:spPr>
          <a:xfrm>
            <a:off x="0" y="-3008"/>
            <a:ext cx="12192000" cy="1137150"/>
          </a:xfrm>
        </p:spPr>
        <p:txBody>
          <a:bodyPr/>
          <a:lstStyle/>
          <a:p>
            <a:r>
              <a:rPr lang="en-US" dirty="0">
                <a:solidFill>
                  <a:schemeClr val="bg1"/>
                </a:solidFill>
              </a:rPr>
              <a:t>Outcomes Based Investments</a:t>
            </a:r>
            <a:endParaRPr lang="en-CA" dirty="0">
              <a:solidFill>
                <a:schemeClr val="bg1"/>
              </a:solidFill>
            </a:endParaRPr>
          </a:p>
        </p:txBody>
      </p:sp>
    </p:spTree>
    <p:extLst>
      <p:ext uri="{BB962C8B-B14F-4D97-AF65-F5344CB8AC3E}">
        <p14:creationId xmlns:p14="http://schemas.microsoft.com/office/powerpoint/2010/main" val="182916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A360-6184-4BEB-9C91-998DB4F12138}"/>
              </a:ext>
            </a:extLst>
          </p:cNvPr>
          <p:cNvSpPr>
            <a:spLocks noGrp="1"/>
          </p:cNvSpPr>
          <p:nvPr>
            <p:ph type="title"/>
          </p:nvPr>
        </p:nvSpPr>
        <p:spPr>
          <a:xfrm>
            <a:off x="0" y="-3008"/>
            <a:ext cx="12192000" cy="1137150"/>
          </a:xfrm>
        </p:spPr>
        <p:txBody>
          <a:bodyPr/>
          <a:lstStyle/>
          <a:p>
            <a:r>
              <a:rPr lang="en-US" dirty="0"/>
              <a:t>Project vs Product Mindset</a:t>
            </a:r>
            <a:endParaRPr lang="en-CA" dirty="0"/>
          </a:p>
        </p:txBody>
      </p:sp>
      <p:pic>
        <p:nvPicPr>
          <p:cNvPr id="5" name="Content Placeholder 4" descr="Shape&#10;&#10;Description automatically generated">
            <a:extLst>
              <a:ext uri="{FF2B5EF4-FFF2-40B4-BE49-F238E27FC236}">
                <a16:creationId xmlns:a16="http://schemas.microsoft.com/office/drawing/2014/main" id="{B1E84F6F-6B40-495D-BE51-523134ABD7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6056" y="1366200"/>
            <a:ext cx="10199888" cy="4125600"/>
          </a:xfrm>
        </p:spPr>
      </p:pic>
    </p:spTree>
    <p:extLst>
      <p:ext uri="{BB962C8B-B14F-4D97-AF65-F5344CB8AC3E}">
        <p14:creationId xmlns:p14="http://schemas.microsoft.com/office/powerpoint/2010/main" val="2462986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meline&#10;&#10;Description automatically generated">
            <a:extLst>
              <a:ext uri="{FF2B5EF4-FFF2-40B4-BE49-F238E27FC236}">
                <a16:creationId xmlns:a16="http://schemas.microsoft.com/office/drawing/2014/main" id="{AF243614-BC39-4544-940C-5A280A2D73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430" y="739031"/>
            <a:ext cx="8043139" cy="5379938"/>
          </a:xfrm>
          <a:prstGeom prst="rect">
            <a:avLst/>
          </a:prstGeom>
        </p:spPr>
      </p:pic>
      <p:sp>
        <p:nvSpPr>
          <p:cNvPr id="4" name="Title 1">
            <a:extLst>
              <a:ext uri="{FF2B5EF4-FFF2-40B4-BE49-F238E27FC236}">
                <a16:creationId xmlns:a16="http://schemas.microsoft.com/office/drawing/2014/main" id="{3EE2E0F9-194E-4811-B985-27117510BAD5}"/>
              </a:ext>
            </a:extLst>
          </p:cNvPr>
          <p:cNvSpPr txBox="1">
            <a:spLocks/>
          </p:cNvSpPr>
          <p:nvPr/>
        </p:nvSpPr>
        <p:spPr>
          <a:xfrm>
            <a:off x="0" y="0"/>
            <a:ext cx="121920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Agile vs. Waterfall</a:t>
            </a:r>
            <a:endParaRPr lang="en-CA" dirty="0"/>
          </a:p>
        </p:txBody>
      </p:sp>
    </p:spTree>
    <p:extLst>
      <p:ext uri="{BB962C8B-B14F-4D97-AF65-F5344CB8AC3E}">
        <p14:creationId xmlns:p14="http://schemas.microsoft.com/office/powerpoint/2010/main" val="87816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9526AD-43D5-422E-9CA3-04E38E67BC48}"/>
              </a:ext>
            </a:extLst>
          </p:cNvPr>
          <p:cNvSpPr>
            <a:spLocks noGrp="1"/>
          </p:cNvSpPr>
          <p:nvPr>
            <p:ph type="body" sz="quarter" idx="11"/>
          </p:nvPr>
        </p:nvSpPr>
        <p:spPr>
          <a:xfrm>
            <a:off x="0" y="0"/>
            <a:ext cx="12191999" cy="969107"/>
          </a:xfrm>
        </p:spPr>
        <p:txBody>
          <a:bodyPr anchor="ctr" anchorCtr="0">
            <a:normAutofit/>
          </a:bodyPr>
          <a:lstStyle/>
          <a:p>
            <a:pPr>
              <a:lnSpc>
                <a:spcPct val="90000"/>
              </a:lnSpc>
            </a:pPr>
            <a:r>
              <a:rPr lang="en-US" sz="3200" dirty="0"/>
              <a:t>The Government of Canada Digital Standards</a:t>
            </a:r>
            <a:endParaRPr lang="en-CA" sz="3200" dirty="0"/>
          </a:p>
        </p:txBody>
      </p:sp>
      <p:pic>
        <p:nvPicPr>
          <p:cNvPr id="5" name="Picture 4" descr="Company name&#10;&#10;Description automatically generated">
            <a:extLst>
              <a:ext uri="{FF2B5EF4-FFF2-40B4-BE49-F238E27FC236}">
                <a16:creationId xmlns:a16="http://schemas.microsoft.com/office/drawing/2014/main" id="{5A0D5669-140A-47BF-A074-6A61AAE9BB47}"/>
              </a:ext>
            </a:extLst>
          </p:cNvPr>
          <p:cNvPicPr>
            <a:picLocks noChangeAspect="1"/>
          </p:cNvPicPr>
          <p:nvPr/>
        </p:nvPicPr>
        <p:blipFill>
          <a:blip r:embed="rId3"/>
          <a:stretch>
            <a:fillRect/>
          </a:stretch>
        </p:blipFill>
        <p:spPr>
          <a:xfrm>
            <a:off x="3339598" y="1124744"/>
            <a:ext cx="5557108" cy="5293146"/>
          </a:xfrm>
          <a:prstGeom prst="rect">
            <a:avLst/>
          </a:prstGeom>
          <a:noFill/>
        </p:spPr>
      </p:pic>
    </p:spTree>
    <p:extLst>
      <p:ext uri="{BB962C8B-B14F-4D97-AF65-F5344CB8AC3E}">
        <p14:creationId xmlns:p14="http://schemas.microsoft.com/office/powerpoint/2010/main" val="189165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B81A7FC-F90F-4CCC-B7EA-68A5D63E5D2D}"/>
              </a:ext>
            </a:extLst>
          </p:cNvPr>
          <p:cNvSpPr/>
          <p:nvPr/>
        </p:nvSpPr>
        <p:spPr>
          <a:xfrm>
            <a:off x="654996" y="2064255"/>
            <a:ext cx="10306374" cy="3259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You knock on the door, they open the door, they let you in. Great. That’s not a big deal. You’re not going to tell every friend about it. You might say, ‘I used Airbnb. It worked.’</a:t>
            </a:r>
            <a:endParaRPr lang="en-CA" sz="3200" dirty="0"/>
          </a:p>
        </p:txBody>
      </p:sp>
      <p:sp>
        <p:nvSpPr>
          <p:cNvPr id="24" name="Rectangle 23">
            <a:extLst>
              <a:ext uri="{FF2B5EF4-FFF2-40B4-BE49-F238E27FC236}">
                <a16:creationId xmlns:a16="http://schemas.microsoft.com/office/drawing/2014/main" id="{6CF347A5-5A69-41E9-9A20-64375EFBFEBB}"/>
              </a:ext>
            </a:extLst>
          </p:cNvPr>
          <p:cNvSpPr/>
          <p:nvPr/>
        </p:nvSpPr>
        <p:spPr>
          <a:xfrm>
            <a:off x="654996" y="2085273"/>
            <a:ext cx="10306374" cy="3238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0" i="0" dirty="0">
                <a:solidFill>
                  <a:schemeClr val="bg1"/>
                </a:solidFill>
                <a:effectLst/>
                <a:latin typeface="source-serif-pro"/>
              </a:rPr>
              <a:t>You knock on the door, the host opens and shows you around. On the table would be a welcome gift. It would be a bottle of wine, maybe some candy. You’d open the fridge. There’s water. You go to the bathroom, there’s toiletries. The whole thing is great. That’s a 6-star experience. You’d say, ‘Wow I love this more than a hotel. I’m definitely going to use Airbnb again. It worked. Better than I expected.’</a:t>
            </a:r>
            <a:endParaRPr lang="en-CA" sz="2800" dirty="0">
              <a:solidFill>
                <a:schemeClr val="bg1"/>
              </a:solidFill>
            </a:endParaRPr>
          </a:p>
        </p:txBody>
      </p:sp>
      <p:sp>
        <p:nvSpPr>
          <p:cNvPr id="25" name="Rectangle 24">
            <a:extLst>
              <a:ext uri="{FF2B5EF4-FFF2-40B4-BE49-F238E27FC236}">
                <a16:creationId xmlns:a16="http://schemas.microsoft.com/office/drawing/2014/main" id="{327BD1C4-D5EB-4D9C-9D60-A66077E33EDB}"/>
              </a:ext>
            </a:extLst>
          </p:cNvPr>
          <p:cNvSpPr/>
          <p:nvPr/>
        </p:nvSpPr>
        <p:spPr>
          <a:xfrm>
            <a:off x="654996" y="2075482"/>
            <a:ext cx="10306374" cy="32483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0" i="0" dirty="0">
                <a:solidFill>
                  <a:schemeClr val="bg1"/>
                </a:solidFill>
                <a:effectLst/>
                <a:latin typeface="source-serif-pro"/>
              </a:rPr>
              <a:t>You knock on the door. The host opens. Get in. ‘Welcome. Here’s my full kitchen. I know you like surfing. There’s a surfboard waiting for you. I’ve booked lessons for you. It’s going to be an amazing experience. By the way here’s my car. You can use my car. And I also want to surprise you. There’s this best restaurant in the city of San Francisco. I got you a table there.’ And you’re like, ‘Whoa. This is way beyond.’</a:t>
            </a:r>
            <a:endParaRPr lang="en-CA" sz="2800" dirty="0">
              <a:solidFill>
                <a:schemeClr val="bg1"/>
              </a:solidFill>
            </a:endParaRPr>
          </a:p>
        </p:txBody>
      </p:sp>
      <p:sp>
        <p:nvSpPr>
          <p:cNvPr id="26" name="Rectangle 25">
            <a:extLst>
              <a:ext uri="{FF2B5EF4-FFF2-40B4-BE49-F238E27FC236}">
                <a16:creationId xmlns:a16="http://schemas.microsoft.com/office/drawing/2014/main" id="{D60A019D-97D7-4F54-8001-1AA783031301}"/>
              </a:ext>
            </a:extLst>
          </p:cNvPr>
          <p:cNvSpPr/>
          <p:nvPr/>
        </p:nvSpPr>
        <p:spPr>
          <a:xfrm>
            <a:off x="654996" y="2067950"/>
            <a:ext cx="10306374" cy="3255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0" i="0" dirty="0">
                <a:solidFill>
                  <a:schemeClr val="bg1"/>
                </a:solidFill>
                <a:effectLst/>
                <a:latin typeface="source-serif-pro"/>
              </a:rPr>
              <a:t>A 10-star check in would be The Beatles check in. In 1964. I’d get off the plane and there’d be 5,000 high school kids cheering my name with cars welcoming me to the country. I’d get to the front yard of your house and there’d be a press conference for me, and it would be just an unbelievable experience. </a:t>
            </a:r>
            <a:endParaRPr lang="en-CA" sz="3200" dirty="0">
              <a:solidFill>
                <a:schemeClr val="bg1"/>
              </a:solidFill>
            </a:endParaRPr>
          </a:p>
        </p:txBody>
      </p:sp>
      <p:sp>
        <p:nvSpPr>
          <p:cNvPr id="27" name="Rectangle 26">
            <a:extLst>
              <a:ext uri="{FF2B5EF4-FFF2-40B4-BE49-F238E27FC236}">
                <a16:creationId xmlns:a16="http://schemas.microsoft.com/office/drawing/2014/main" id="{6D09AFA9-D089-4A30-9467-4EA32F7890D3}"/>
              </a:ext>
            </a:extLst>
          </p:cNvPr>
          <p:cNvSpPr/>
          <p:nvPr/>
        </p:nvSpPr>
        <p:spPr>
          <a:xfrm>
            <a:off x="654996" y="2082340"/>
            <a:ext cx="10306374" cy="3230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0" i="0" dirty="0">
                <a:solidFill>
                  <a:schemeClr val="bg1"/>
                </a:solidFill>
                <a:effectLst/>
                <a:latin typeface="source-serif-pro"/>
              </a:rPr>
              <a:t>I would show up at the airport and you’d be there with Elon Musk and you’re saying: ‘You’re going to space!’</a:t>
            </a:r>
            <a:endParaRPr lang="en-CA" sz="3200" dirty="0">
              <a:solidFill>
                <a:schemeClr val="bg1"/>
              </a:solidFill>
            </a:endParaRPr>
          </a:p>
        </p:txBody>
      </p:sp>
      <p:sp>
        <p:nvSpPr>
          <p:cNvPr id="2" name="Title 1">
            <a:extLst>
              <a:ext uri="{FF2B5EF4-FFF2-40B4-BE49-F238E27FC236}">
                <a16:creationId xmlns:a16="http://schemas.microsoft.com/office/drawing/2014/main" id="{1E50D6D6-79AD-4C92-9897-CBD13AC1CBF4}"/>
              </a:ext>
            </a:extLst>
          </p:cNvPr>
          <p:cNvSpPr>
            <a:spLocks noGrp="1"/>
          </p:cNvSpPr>
          <p:nvPr>
            <p:ph type="title"/>
          </p:nvPr>
        </p:nvSpPr>
        <p:spPr>
          <a:xfrm>
            <a:off x="0" y="1"/>
            <a:ext cx="12192000" cy="998620"/>
          </a:xfrm>
        </p:spPr>
        <p:txBody>
          <a:bodyPr/>
          <a:lstStyle/>
          <a:p>
            <a:r>
              <a:rPr lang="en-US" dirty="0"/>
              <a:t>The Ultimate User Experience…</a:t>
            </a:r>
            <a:endParaRPr lang="en-CA" dirty="0"/>
          </a:p>
        </p:txBody>
      </p:sp>
      <p:sp>
        <p:nvSpPr>
          <p:cNvPr id="4" name="Slide Number Placeholder 3">
            <a:extLst>
              <a:ext uri="{FF2B5EF4-FFF2-40B4-BE49-F238E27FC236}">
                <a16:creationId xmlns:a16="http://schemas.microsoft.com/office/drawing/2014/main" id="{965248ED-38CD-4237-9820-57DD2182A011}"/>
              </a:ext>
            </a:extLst>
          </p:cNvPr>
          <p:cNvSpPr>
            <a:spLocks noGrp="1"/>
          </p:cNvSpPr>
          <p:nvPr>
            <p:ph type="sldNum" sz="quarter" idx="12"/>
          </p:nvPr>
        </p:nvSpPr>
        <p:spPr/>
        <p:txBody>
          <a:bodyPr/>
          <a:lstStyle/>
          <a:p>
            <a:fld id="{E743FB0E-1381-415F-A881-56F68D5F60E4}" type="slidenum">
              <a:rPr lang="en-US" smtClean="0"/>
              <a:t>8</a:t>
            </a:fld>
            <a:endParaRPr lang="en-US"/>
          </a:p>
        </p:txBody>
      </p:sp>
      <p:sp>
        <p:nvSpPr>
          <p:cNvPr id="11" name="Star: 5 Points 10">
            <a:extLst>
              <a:ext uri="{FF2B5EF4-FFF2-40B4-BE49-F238E27FC236}">
                <a16:creationId xmlns:a16="http://schemas.microsoft.com/office/drawing/2014/main" id="{7A23EDCE-DC9E-40BB-8791-ED603C155062}"/>
              </a:ext>
            </a:extLst>
          </p:cNvPr>
          <p:cNvSpPr/>
          <p:nvPr/>
        </p:nvSpPr>
        <p:spPr>
          <a:xfrm>
            <a:off x="350196" y="1147864"/>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Star: 5 Points 11">
            <a:extLst>
              <a:ext uri="{FF2B5EF4-FFF2-40B4-BE49-F238E27FC236}">
                <a16:creationId xmlns:a16="http://schemas.microsoft.com/office/drawing/2014/main" id="{493D9675-EC32-4AA8-8B02-CB1E7773F2FF}"/>
              </a:ext>
            </a:extLst>
          </p:cNvPr>
          <p:cNvSpPr/>
          <p:nvPr/>
        </p:nvSpPr>
        <p:spPr>
          <a:xfrm>
            <a:off x="941508" y="114176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Star: 5 Points 12">
            <a:extLst>
              <a:ext uri="{FF2B5EF4-FFF2-40B4-BE49-F238E27FC236}">
                <a16:creationId xmlns:a16="http://schemas.microsoft.com/office/drawing/2014/main" id="{1B243A18-6E63-47A8-AB98-EE476AD7B908}"/>
              </a:ext>
            </a:extLst>
          </p:cNvPr>
          <p:cNvSpPr/>
          <p:nvPr/>
        </p:nvSpPr>
        <p:spPr>
          <a:xfrm>
            <a:off x="1538916" y="114176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Star: 5 Points 13">
            <a:extLst>
              <a:ext uri="{FF2B5EF4-FFF2-40B4-BE49-F238E27FC236}">
                <a16:creationId xmlns:a16="http://schemas.microsoft.com/office/drawing/2014/main" id="{83F5CFCD-B306-4E12-8697-6DD8271C1C1F}"/>
              </a:ext>
            </a:extLst>
          </p:cNvPr>
          <p:cNvSpPr/>
          <p:nvPr/>
        </p:nvSpPr>
        <p:spPr>
          <a:xfrm>
            <a:off x="2130228" y="1135672"/>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Star: 5 Points 14">
            <a:extLst>
              <a:ext uri="{FF2B5EF4-FFF2-40B4-BE49-F238E27FC236}">
                <a16:creationId xmlns:a16="http://schemas.microsoft.com/office/drawing/2014/main" id="{14AB405F-00FE-4B65-BCAF-E722F7D6A4AD}"/>
              </a:ext>
            </a:extLst>
          </p:cNvPr>
          <p:cNvSpPr/>
          <p:nvPr/>
        </p:nvSpPr>
        <p:spPr>
          <a:xfrm>
            <a:off x="2721540" y="1130541"/>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Star: 5 Points 15">
            <a:extLst>
              <a:ext uri="{FF2B5EF4-FFF2-40B4-BE49-F238E27FC236}">
                <a16:creationId xmlns:a16="http://schemas.microsoft.com/office/drawing/2014/main" id="{5E77CBEB-DDA8-4DA4-B7CF-9209617293C0}"/>
              </a:ext>
            </a:extLst>
          </p:cNvPr>
          <p:cNvSpPr/>
          <p:nvPr/>
        </p:nvSpPr>
        <p:spPr>
          <a:xfrm>
            <a:off x="3312852" y="1124445"/>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Star: 5 Points 16">
            <a:extLst>
              <a:ext uri="{FF2B5EF4-FFF2-40B4-BE49-F238E27FC236}">
                <a16:creationId xmlns:a16="http://schemas.microsoft.com/office/drawing/2014/main" id="{48079E31-EB53-4537-B420-F05D31138646}"/>
              </a:ext>
            </a:extLst>
          </p:cNvPr>
          <p:cNvSpPr/>
          <p:nvPr/>
        </p:nvSpPr>
        <p:spPr>
          <a:xfrm>
            <a:off x="3910260" y="1124445"/>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Star: 5 Points 17">
            <a:extLst>
              <a:ext uri="{FF2B5EF4-FFF2-40B4-BE49-F238E27FC236}">
                <a16:creationId xmlns:a16="http://schemas.microsoft.com/office/drawing/2014/main" id="{64F91628-03AF-4DDA-9FD4-37B76FEA158C}"/>
              </a:ext>
            </a:extLst>
          </p:cNvPr>
          <p:cNvSpPr/>
          <p:nvPr/>
        </p:nvSpPr>
        <p:spPr>
          <a:xfrm>
            <a:off x="4501572" y="1118349"/>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Star: 5 Points 18">
            <a:extLst>
              <a:ext uri="{FF2B5EF4-FFF2-40B4-BE49-F238E27FC236}">
                <a16:creationId xmlns:a16="http://schemas.microsoft.com/office/drawing/2014/main" id="{A3C52FFE-3730-4BA6-881B-42A52957CDAB}"/>
              </a:ext>
            </a:extLst>
          </p:cNvPr>
          <p:cNvSpPr/>
          <p:nvPr/>
        </p:nvSpPr>
        <p:spPr>
          <a:xfrm>
            <a:off x="5098980" y="1114654"/>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Star: 5 Points 19">
            <a:extLst>
              <a:ext uri="{FF2B5EF4-FFF2-40B4-BE49-F238E27FC236}">
                <a16:creationId xmlns:a16="http://schemas.microsoft.com/office/drawing/2014/main" id="{99CABE58-92DC-4D88-89D6-A893A51F7CE6}"/>
              </a:ext>
            </a:extLst>
          </p:cNvPr>
          <p:cNvSpPr/>
          <p:nvPr/>
        </p:nvSpPr>
        <p:spPr>
          <a:xfrm>
            <a:off x="5690292" y="110855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Star: 5 Points 20">
            <a:extLst>
              <a:ext uri="{FF2B5EF4-FFF2-40B4-BE49-F238E27FC236}">
                <a16:creationId xmlns:a16="http://schemas.microsoft.com/office/drawing/2014/main" id="{756ED1D9-404A-48B3-8096-770383305E36}"/>
              </a:ext>
            </a:extLst>
          </p:cNvPr>
          <p:cNvSpPr/>
          <p:nvPr/>
        </p:nvSpPr>
        <p:spPr>
          <a:xfrm>
            <a:off x="6287700" y="1108558"/>
            <a:ext cx="544749" cy="544749"/>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45177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D6D6-79AD-4C92-9897-CBD13AC1CBF4}"/>
              </a:ext>
            </a:extLst>
          </p:cNvPr>
          <p:cNvSpPr>
            <a:spLocks noGrp="1"/>
          </p:cNvSpPr>
          <p:nvPr>
            <p:ph type="title"/>
          </p:nvPr>
        </p:nvSpPr>
        <p:spPr>
          <a:xfrm>
            <a:off x="0" y="1"/>
            <a:ext cx="12192000" cy="998620"/>
          </a:xfrm>
        </p:spPr>
        <p:txBody>
          <a:bodyPr/>
          <a:lstStyle/>
          <a:p>
            <a:r>
              <a:rPr lang="en-US" dirty="0"/>
              <a:t>Lessons from the 11-star experience</a:t>
            </a:r>
            <a:endParaRPr lang="en-CA" dirty="0"/>
          </a:p>
        </p:txBody>
      </p:sp>
      <p:sp>
        <p:nvSpPr>
          <p:cNvPr id="3" name="Content Placeholder 2">
            <a:extLst>
              <a:ext uri="{FF2B5EF4-FFF2-40B4-BE49-F238E27FC236}">
                <a16:creationId xmlns:a16="http://schemas.microsoft.com/office/drawing/2014/main" id="{E98EF106-B316-4295-91CC-3124B3782E41}"/>
              </a:ext>
            </a:extLst>
          </p:cNvPr>
          <p:cNvSpPr>
            <a:spLocks noGrp="1"/>
          </p:cNvSpPr>
          <p:nvPr>
            <p:ph idx="1"/>
          </p:nvPr>
        </p:nvSpPr>
        <p:spPr>
          <a:xfrm>
            <a:off x="139766" y="1112152"/>
            <a:ext cx="11678854" cy="5425808"/>
          </a:xfrm>
        </p:spPr>
        <p:txBody>
          <a:bodyPr>
            <a:normAutofit/>
          </a:bodyPr>
          <a:lstStyle/>
          <a:p>
            <a:pPr marL="0" indent="0">
              <a:spcBef>
                <a:spcPts val="600"/>
              </a:spcBef>
              <a:buNone/>
            </a:pPr>
            <a:endParaRPr lang="en-US" dirty="0"/>
          </a:p>
          <a:p>
            <a:pPr marL="0" indent="0">
              <a:spcBef>
                <a:spcPts val="1200"/>
              </a:spcBef>
              <a:spcAft>
                <a:spcPts val="1200"/>
              </a:spcAft>
              <a:buNone/>
            </a:pPr>
            <a:r>
              <a:rPr lang="en-US" dirty="0"/>
              <a:t>Lesson #1 – Pay passionate attention to your user</a:t>
            </a:r>
          </a:p>
          <a:p>
            <a:pPr marL="0" indent="0">
              <a:spcBef>
                <a:spcPts val="1200"/>
              </a:spcBef>
              <a:spcAft>
                <a:spcPts val="1200"/>
              </a:spcAft>
              <a:buNone/>
            </a:pPr>
            <a:r>
              <a:rPr lang="en-US" dirty="0"/>
              <a:t>Lesson #2 – Design an 11-star experience</a:t>
            </a:r>
          </a:p>
          <a:p>
            <a:pPr marL="0" indent="0">
              <a:spcBef>
                <a:spcPts val="1200"/>
              </a:spcBef>
              <a:spcAft>
                <a:spcPts val="1200"/>
              </a:spcAft>
              <a:buNone/>
            </a:pPr>
            <a:r>
              <a:rPr lang="en-US" dirty="0"/>
              <a:t>Lesson #3 – Create a magical experience… and then figure out what part of that magical experience can scale</a:t>
            </a:r>
          </a:p>
          <a:p>
            <a:pPr marL="0" indent="0">
              <a:spcBef>
                <a:spcPts val="1200"/>
              </a:spcBef>
              <a:spcAft>
                <a:spcPts val="1200"/>
              </a:spcAft>
              <a:buNone/>
            </a:pPr>
            <a:r>
              <a:rPr lang="en-US" dirty="0"/>
              <a:t>Lesson #4 – Take advantage of the time before you scale</a:t>
            </a:r>
          </a:p>
        </p:txBody>
      </p:sp>
      <p:sp>
        <p:nvSpPr>
          <p:cNvPr id="4" name="Slide Number Placeholder 3">
            <a:extLst>
              <a:ext uri="{FF2B5EF4-FFF2-40B4-BE49-F238E27FC236}">
                <a16:creationId xmlns:a16="http://schemas.microsoft.com/office/drawing/2014/main" id="{965248ED-38CD-4237-9820-57DD2182A011}"/>
              </a:ext>
            </a:extLst>
          </p:cNvPr>
          <p:cNvSpPr>
            <a:spLocks noGrp="1"/>
          </p:cNvSpPr>
          <p:nvPr>
            <p:ph type="sldNum" sz="quarter" idx="12"/>
          </p:nvPr>
        </p:nvSpPr>
        <p:spPr/>
        <p:txBody>
          <a:bodyPr/>
          <a:lstStyle/>
          <a:p>
            <a:fld id="{E743FB0E-1381-415F-A881-56F68D5F60E4}" type="slidenum">
              <a:rPr lang="en-US" smtClean="0"/>
              <a:t>9</a:t>
            </a:fld>
            <a:endParaRPr lang="en-US"/>
          </a:p>
        </p:txBody>
      </p:sp>
    </p:spTree>
    <p:extLst>
      <p:ext uri="{BB962C8B-B14F-4D97-AF65-F5344CB8AC3E}">
        <p14:creationId xmlns:p14="http://schemas.microsoft.com/office/powerpoint/2010/main" val="53948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15155</TotalTime>
  <Words>937</Words>
  <Application>Microsoft Office PowerPoint</Application>
  <PresentationFormat>Widescreen</PresentationFormat>
  <Paragraphs>110</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Roboto-Light</vt:lpstr>
      <vt:lpstr>source-serif-pro</vt:lpstr>
      <vt:lpstr>Office Theme</vt:lpstr>
      <vt:lpstr>Building Modern Digital Services</vt:lpstr>
      <vt:lpstr>CIO vs. CDO</vt:lpstr>
      <vt:lpstr>This is the Digital way…</vt:lpstr>
      <vt:lpstr>Outcomes Based Investments</vt:lpstr>
      <vt:lpstr>Project vs Product Mindset</vt:lpstr>
      <vt:lpstr>PowerPoint Presentation</vt:lpstr>
      <vt:lpstr>PowerPoint Presentation</vt:lpstr>
      <vt:lpstr>The Ultimate User Experience…</vt:lpstr>
      <vt:lpstr>Lessons from the 11-star experience</vt:lpstr>
      <vt:lpstr>What this means for us?</vt:lpstr>
      <vt:lpstr>Calls to action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Kiefl, Richard</dc:creator>
  <cp:lastModifiedBy>Brouillard, Marc</cp:lastModifiedBy>
  <cp:revision>32</cp:revision>
  <dcterms:created xsi:type="dcterms:W3CDTF">2022-11-03T13:17:49Z</dcterms:created>
  <dcterms:modified xsi:type="dcterms:W3CDTF">2022-11-21T14:07:53Z</dcterms:modified>
</cp:coreProperties>
</file>