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2" r:id="rId2"/>
    <p:sldMasterId id="2147483676" r:id="rId3"/>
  </p:sldMasterIdLst>
  <p:notesMasterIdLst>
    <p:notesMasterId r:id="rId32"/>
  </p:notesMasterIdLst>
  <p:sldIdLst>
    <p:sldId id="256" r:id="rId4"/>
    <p:sldId id="393" r:id="rId5"/>
    <p:sldId id="395" r:id="rId6"/>
    <p:sldId id="397" r:id="rId7"/>
    <p:sldId id="396" r:id="rId8"/>
    <p:sldId id="391" r:id="rId9"/>
    <p:sldId id="342" r:id="rId10"/>
    <p:sldId id="398" r:id="rId11"/>
    <p:sldId id="375" r:id="rId12"/>
    <p:sldId id="362" r:id="rId13"/>
    <p:sldId id="386" r:id="rId14"/>
    <p:sldId id="382" r:id="rId15"/>
    <p:sldId id="384" r:id="rId16"/>
    <p:sldId id="385" r:id="rId17"/>
    <p:sldId id="400" r:id="rId18"/>
    <p:sldId id="365" r:id="rId19"/>
    <p:sldId id="361" r:id="rId20"/>
    <p:sldId id="338" r:id="rId21"/>
    <p:sldId id="270" r:id="rId22"/>
    <p:sldId id="401" r:id="rId23"/>
    <p:sldId id="381" r:id="rId24"/>
    <p:sldId id="399" r:id="rId25"/>
    <p:sldId id="288" r:id="rId26"/>
    <p:sldId id="294" r:id="rId27"/>
    <p:sldId id="290" r:id="rId28"/>
    <p:sldId id="293" r:id="rId29"/>
    <p:sldId id="296" r:id="rId30"/>
    <p:sldId id="29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dnikoff, Steven (HC/SC)" initials="BS(" lastIdx="0" clrIdx="0">
    <p:extLst>
      <p:ext uri="{19B8F6BF-5375-455C-9EA6-DF929625EA0E}">
        <p15:presenceInfo xmlns:p15="http://schemas.microsoft.com/office/powerpoint/2012/main" userId="S-1-5-21-3874007654-1566841883-3423792957-65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C6D1D2"/>
    <a:srgbClr val="8D9299"/>
    <a:srgbClr val="FEC306"/>
    <a:srgbClr val="F8F9FB"/>
    <a:srgbClr val="EFE5F7"/>
    <a:srgbClr val="FED962"/>
    <a:srgbClr val="FEDD72"/>
    <a:srgbClr val="82A4AC"/>
    <a:srgbClr val="3A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4" autoAdjust="0"/>
    <p:restoredTop sz="95441" autoAdjust="0"/>
  </p:normalViewPr>
  <p:slideViewPr>
    <p:cSldViewPr snapToGrid="0">
      <p:cViewPr varScale="1">
        <p:scale>
          <a:sx n="82" d="100"/>
          <a:sy n="82" d="100"/>
        </p:scale>
        <p:origin x="63"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2D6E1-7A8E-4AFA-8BC1-F31FFF323D97}" type="datetimeFigureOut">
              <a:rPr lang="en-CA" smtClean="0"/>
              <a:t>2022-05-03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D5ABD-49B2-4E60-9400-23D702987D00}" type="slidenum">
              <a:rPr lang="en-CA" smtClean="0"/>
              <a:t>‹N°›</a:t>
            </a:fld>
            <a:endParaRPr lang="en-CA"/>
          </a:p>
        </p:txBody>
      </p:sp>
    </p:spTree>
    <p:extLst>
      <p:ext uri="{BB962C8B-B14F-4D97-AF65-F5344CB8AC3E}">
        <p14:creationId xmlns:p14="http://schemas.microsoft.com/office/powerpoint/2010/main" val="2000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a:t>
            </a:fld>
            <a:endParaRPr lang="en-CA"/>
          </a:p>
        </p:txBody>
      </p:sp>
    </p:spTree>
    <p:extLst>
      <p:ext uri="{BB962C8B-B14F-4D97-AF65-F5344CB8AC3E}">
        <p14:creationId xmlns:p14="http://schemas.microsoft.com/office/powerpoint/2010/main" val="369112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0000"/>
              </a:lnSpc>
              <a:spcBef>
                <a:spcPts val="600"/>
              </a:spcBef>
              <a:buFont typeface="Arial" panose="020B0604020202020204" pitchFamily="34" charset="0"/>
              <a:buChar char="•"/>
            </a:pPr>
            <a:r>
              <a:rPr lang="en-CA" dirty="0" smtClean="0"/>
              <a:t>Architecture Assurance &amp; Guidance service</a:t>
            </a:r>
          </a:p>
          <a:p>
            <a:pPr marL="285750" indent="-285750">
              <a:lnSpc>
                <a:spcPct val="100000"/>
              </a:lnSpc>
              <a:spcBef>
                <a:spcPts val="600"/>
              </a:spcBef>
              <a:buFont typeface="Arial" panose="020B0604020202020204" pitchFamily="34" charset="0"/>
              <a:buChar char="•"/>
            </a:pPr>
            <a:r>
              <a:rPr lang="en-CA" dirty="0" smtClean="0"/>
              <a:t>Education &amp; Evangelization service</a:t>
            </a:r>
          </a:p>
          <a:p>
            <a:pPr marL="285750" indent="-285750">
              <a:lnSpc>
                <a:spcPct val="100000"/>
              </a:lnSpc>
              <a:spcBef>
                <a:spcPts val="600"/>
              </a:spcBef>
              <a:buFont typeface="Arial" panose="020B0604020202020204" pitchFamily="34" charset="0"/>
              <a:buChar char="•"/>
            </a:pPr>
            <a:r>
              <a:rPr lang="en-CA" dirty="0" smtClean="0"/>
              <a:t>Strategic Consulting / </a:t>
            </a:r>
            <a:r>
              <a:rPr lang="en-CA" dirty="0" err="1" smtClean="0"/>
              <a:t>Roadmapping</a:t>
            </a:r>
            <a:r>
              <a:rPr lang="en-CA" dirty="0" smtClean="0"/>
              <a:t> service </a:t>
            </a:r>
          </a:p>
          <a:p>
            <a:pPr marL="285750" indent="-285750">
              <a:lnSpc>
                <a:spcPct val="100000"/>
              </a:lnSpc>
              <a:spcBef>
                <a:spcPts val="600"/>
              </a:spcBef>
              <a:buFont typeface="Arial" panose="020B0604020202020204" pitchFamily="34" charset="0"/>
              <a:buChar char="•"/>
            </a:pPr>
            <a:r>
              <a:rPr lang="en-CA" dirty="0" smtClean="0"/>
              <a:t>Blueprinting service</a:t>
            </a:r>
          </a:p>
          <a:p>
            <a:pPr marL="285750" indent="-285750">
              <a:lnSpc>
                <a:spcPct val="100000"/>
              </a:lnSpc>
              <a:spcBef>
                <a:spcPts val="600"/>
              </a:spcBef>
              <a:buFont typeface="Arial" panose="020B0604020202020204" pitchFamily="34" charset="0"/>
              <a:buChar char="•"/>
            </a:pPr>
            <a:r>
              <a:rPr lang="en-CA" dirty="0" smtClean="0"/>
              <a:t>Research &amp; Innovation service</a:t>
            </a:r>
          </a:p>
          <a:p>
            <a:pPr marL="285750" indent="-285750">
              <a:lnSpc>
                <a:spcPct val="100000"/>
              </a:lnSpc>
              <a:spcBef>
                <a:spcPts val="600"/>
              </a:spcBef>
              <a:buFont typeface="Arial" panose="020B0604020202020204" pitchFamily="34" charset="0"/>
              <a:buChar char="•"/>
            </a:pPr>
            <a:endParaRPr lang="fr-CA" dirty="0" smtClean="0"/>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Highlight opportunities to maximize enterprise value from transformation and/or reduce enterprise risks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Ensure alignment of tactical design decisions with enterprise/strategic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Oversee adherence to enterprise design decisions &amp; policies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Champion &amp; oversee the implementation of enterprise capabilities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Enable Business solutions planners &amp; designers to align with strategic direction and leverage existing assets</a:t>
            </a:r>
            <a:endParaRPr lang="en-CA"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cs typeface="Times New Roman" panose="02020603050405020304" pitchFamily="18" charset="0"/>
              </a:rPr>
              <a:t>Allow more open collaboration between IT and business units; promoting enterprise-thinking</a:t>
            </a:r>
            <a:endParaRPr lang="en-CA" sz="1600" dirty="0" smtClean="0">
              <a:latin typeface="Calibri" panose="020F0502020204030204" pitchFamily="34" charset="0"/>
              <a:ea typeface="MS PGothic" panose="020B0600070205080204" pitchFamily="34" charset="-128"/>
              <a:cs typeface="Times New Roman" panose="02020603050405020304" pitchFamily="18" charset="0"/>
            </a:endParaRPr>
          </a:p>
          <a:p>
            <a:pPr marL="342900" lvl="0" indent="-342900">
              <a:lnSpc>
                <a:spcPct val="115000"/>
              </a:lnSpc>
              <a:buFont typeface="Symbol" panose="05050102010706020507" pitchFamily="18" charset="2"/>
              <a:buChar char=""/>
            </a:pPr>
            <a:r>
              <a:rPr lang="en-CA" sz="1200" dirty="0" smtClean="0">
                <a:latin typeface="Arial" panose="020B0604020202020204" pitchFamily="34" charset="0"/>
                <a:ea typeface="MS PGothic" panose="020B0600070205080204" pitchFamily="34" charset="-128"/>
              </a:rPr>
              <a:t>Mature the enterprise capacity to innovate and adapt as a whole</a:t>
            </a: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14</a:t>
            </a:fld>
            <a:endParaRPr lang="en-CA"/>
          </a:p>
        </p:txBody>
      </p:sp>
    </p:spTree>
    <p:extLst>
      <p:ext uri="{BB962C8B-B14F-4D97-AF65-F5344CB8AC3E}">
        <p14:creationId xmlns:p14="http://schemas.microsoft.com/office/powerpoint/2010/main" val="127258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15</a:t>
            </a:fld>
            <a:endParaRPr lang="en-CA"/>
          </a:p>
        </p:txBody>
      </p:sp>
    </p:spTree>
    <p:extLst>
      <p:ext uri="{BB962C8B-B14F-4D97-AF65-F5344CB8AC3E}">
        <p14:creationId xmlns:p14="http://schemas.microsoft.com/office/powerpoint/2010/main" val="158689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 </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18</a:t>
            </a:fld>
            <a:endParaRPr lang="en-CA"/>
          </a:p>
        </p:txBody>
      </p:sp>
    </p:spTree>
    <p:extLst>
      <p:ext uri="{BB962C8B-B14F-4D97-AF65-F5344CB8AC3E}">
        <p14:creationId xmlns:p14="http://schemas.microsoft.com/office/powerpoint/2010/main" val="400994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21</a:t>
            </a:fld>
            <a:endParaRPr lang="en-CA"/>
          </a:p>
        </p:txBody>
      </p:sp>
    </p:spTree>
    <p:extLst>
      <p:ext uri="{BB962C8B-B14F-4D97-AF65-F5344CB8AC3E}">
        <p14:creationId xmlns:p14="http://schemas.microsoft.com/office/powerpoint/2010/main" val="293714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8032" y="355278"/>
            <a:ext cx="6990897" cy="1202976"/>
          </a:xfrm>
          <a:prstGeom prst="rect">
            <a:avLst/>
          </a:prstGeom>
          <a:noFill/>
          <a:ln w="12700" algn="ctr">
            <a:noFill/>
            <a:miter lim="800000"/>
            <a:headEnd/>
            <a:tailEnd/>
          </a:ln>
          <a:effectLst/>
        </p:spPr>
        <p:txBody>
          <a:bodyPr lIns="96881" tIns="48439" rIns="96881" bIns="48439"/>
          <a:lstStyle/>
          <a:p>
            <a:pPr defTabSz="966713">
              <a:spcBef>
                <a:spcPts val="307"/>
              </a:spcBef>
              <a:spcAft>
                <a:spcPts val="307"/>
              </a:spcAft>
            </a:pPr>
            <a:r>
              <a:rPr lang="en-US" sz="1300" b="1" dirty="0"/>
              <a:t>Do not expect that all stakeholders will automatically support an enterprise architecture effort that will be all things to all people. At specific points in time, the usage pattern of enterprise architecture will shift, depending on people and other environmental demands of the EA effort. Use stakeholder analysis and an enterprise architecture maturity assessment to understand what is the possible value that EA can deliver, realistically, today.</a:t>
            </a:r>
          </a:p>
        </p:txBody>
      </p:sp>
      <p:sp>
        <p:nvSpPr>
          <p:cNvPr id="5" name="Slide Image Placeholder 4"/>
          <p:cNvSpPr>
            <a:spLocks noGrp="1" noRot="1" noChangeAspect="1"/>
          </p:cNvSpPr>
          <p:nvPr>
            <p:ph type="sldImg"/>
          </p:nvPr>
        </p:nvSpPr>
        <p:spPr>
          <a:xfrm>
            <a:off x="331788" y="1760538"/>
            <a:ext cx="6623050" cy="3725862"/>
          </a:xfrm>
        </p:spPr>
      </p:sp>
      <p:sp>
        <p:nvSpPr>
          <p:cNvPr id="6" name="Notes Placeholder 5"/>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363714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defRPr/>
            </a:pPr>
            <a:r>
              <a:rPr lang="fr-CA" dirty="0" smtClean="0"/>
              <a:t>« BA + EA = BFF</a:t>
            </a:r>
            <a:r>
              <a:rPr lang="fr-CA" baseline="0" dirty="0" smtClean="0"/>
              <a:t> </a:t>
            </a:r>
            <a:r>
              <a:rPr lang="fr-CA" dirty="0" smtClean="0"/>
              <a:t>»</a:t>
            </a:r>
            <a:endParaRPr lang="en-CA" dirty="0" smtClean="0"/>
          </a:p>
          <a:p>
            <a:r>
              <a:rPr lang="en-CA" dirty="0" smtClean="0"/>
              <a:t>Mike Rosen, Chief Scientist, Wilton Consulting Group</a:t>
            </a:r>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24</a:t>
            </a:fld>
            <a:endParaRPr lang="en-CA"/>
          </a:p>
        </p:txBody>
      </p:sp>
    </p:spTree>
    <p:extLst>
      <p:ext uri="{BB962C8B-B14F-4D97-AF65-F5344CB8AC3E}">
        <p14:creationId xmlns:p14="http://schemas.microsoft.com/office/powerpoint/2010/main" val="146781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1760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77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What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can</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you</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do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that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EA;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doesn’t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cost</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 fortune but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still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helps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deliver</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the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well</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as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ensure</a:t>
            </a:r>
            <a:r>
              <a:rPr lang="fr-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those</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projects</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are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strategically</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CA" baseline="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aligned</a:t>
            </a:r>
            <a:r>
              <a:rPr lang="fr-CA" baseline="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fr-CA" dirty="0" smtClean="0">
              <a:solidFill>
                <a:schemeClr val="tx2"/>
              </a:solidFill>
            </a:endParaRPr>
          </a:p>
          <a:p>
            <a:endParaRPr lang="fr-CA" dirty="0" smtClean="0">
              <a:solidFill>
                <a:schemeClr val="tx2"/>
              </a:solidFill>
            </a:endParaRPr>
          </a:p>
          <a:p>
            <a:r>
              <a:rPr lang="fr-CA" dirty="0" smtClean="0">
                <a:solidFill>
                  <a:schemeClr val="tx2"/>
                </a:solidFill>
              </a:rPr>
              <a:t>Key questions: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WHY? A common vision of EA and its value proposition</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By</a:t>
            </a:r>
            <a:r>
              <a:rPr lang="en-CA" sz="1800" b="0" baseline="0" dirty="0" smtClean="0">
                <a:latin typeface="Arial" panose="020B0604020202020204" pitchFamily="34" charset="0"/>
                <a:cs typeface="Arial" panose="020B0604020202020204" pitchFamily="34" charset="0"/>
              </a:rPr>
              <a:t> WHO? For </a:t>
            </a:r>
            <a:r>
              <a:rPr lang="en-CA" sz="1800" b="0" baseline="0" dirty="0" err="1" smtClean="0">
                <a:latin typeface="Arial" panose="020B0604020202020204" pitchFamily="34" charset="0"/>
                <a:cs typeface="Arial" panose="020B0604020202020204" pitchFamily="34" charset="0"/>
              </a:rPr>
              <a:t>WHO?</a:t>
            </a:r>
            <a:r>
              <a:rPr lang="en-CA" sz="1800" b="0" dirty="0" err="1" smtClean="0">
                <a:latin typeface="Arial" panose="020B0604020202020204" pitchFamily="34" charset="0"/>
                <a:cs typeface="Arial" panose="020B0604020202020204" pitchFamily="34" charset="0"/>
              </a:rPr>
              <a:t>Minimal</a:t>
            </a:r>
            <a:r>
              <a:rPr lang="en-CA" sz="1800" b="0" dirty="0" smtClean="0">
                <a:latin typeface="Arial" panose="020B0604020202020204" pitchFamily="34" charset="0"/>
                <a:cs typeface="Arial" panose="020B0604020202020204" pitchFamily="34" charset="0"/>
              </a:rPr>
              <a:t> Stakeholders and Roles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WHAT? HOW? Minimal Services with Key Activities</a:t>
            </a:r>
          </a:p>
          <a:p>
            <a:pPr marL="742950" lvl="1" indent="-285750">
              <a:lnSpc>
                <a:spcPct val="108000"/>
              </a:lnSpc>
              <a:spcBef>
                <a:spcPts val="600"/>
              </a:spcBef>
              <a:buFont typeface="Arial" panose="020B0604020202020204" pitchFamily="34" charset="0"/>
              <a:buChar char="•"/>
            </a:pPr>
            <a:r>
              <a:rPr lang="en-CA" sz="1800" b="0" dirty="0" smtClean="0">
                <a:latin typeface="Arial" panose="020B0604020202020204" pitchFamily="34" charset="0"/>
                <a:cs typeface="Arial" panose="020B0604020202020204" pitchFamily="34" charset="0"/>
              </a:rPr>
              <a:t>Minimal </a:t>
            </a:r>
            <a:r>
              <a:rPr lang="en-CA" sz="1800" b="0" dirty="0" err="1" smtClean="0">
                <a:latin typeface="Arial" panose="020B0604020202020204" pitchFamily="34" charset="0"/>
                <a:cs typeface="Arial" panose="020B0604020202020204" pitchFamily="34" charset="0"/>
              </a:rPr>
              <a:t>Metamodel</a:t>
            </a:r>
            <a:r>
              <a:rPr lang="en-CA" sz="1800" b="0" dirty="0" smtClean="0">
                <a:latin typeface="Arial" panose="020B0604020202020204" pitchFamily="34" charset="0"/>
                <a:cs typeface="Arial" panose="020B0604020202020204" pitchFamily="34" charset="0"/>
              </a:rPr>
              <a:t> and Knowledgebase (EA </a:t>
            </a:r>
            <a:r>
              <a:rPr lang="en-CA" sz="1800" dirty="0" smtClean="0">
                <a:latin typeface="Arial" panose="020B0604020202020204" pitchFamily="34" charset="0"/>
                <a:cs typeface="Arial" panose="020B0604020202020204" pitchFamily="34" charset="0"/>
              </a:rPr>
              <a:t>Repository)</a:t>
            </a:r>
          </a:p>
          <a:p>
            <a:r>
              <a:rPr lang="fr-CA" dirty="0" err="1" smtClean="0">
                <a:solidFill>
                  <a:schemeClr val="tx2"/>
                </a:solidFill>
              </a:rPr>
              <a:t>Also</a:t>
            </a:r>
            <a:r>
              <a:rPr lang="fr-CA" dirty="0" smtClean="0">
                <a:solidFill>
                  <a:schemeClr val="tx2"/>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chemeClr val="tx2"/>
                </a:solidFill>
              </a:rPr>
              <a:t>What would be a desirable evolution/growth path from there?</a:t>
            </a:r>
          </a:p>
          <a:p>
            <a:pPr marL="171450" indent="-171450">
              <a:buFont typeface="Arial" panose="020B0604020202020204" pitchFamily="34" charset="0"/>
              <a:buChar char="•"/>
            </a:pPr>
            <a:r>
              <a:rPr lang="en-CA" dirty="0" smtClean="0">
                <a:solidFill>
                  <a:schemeClr val="tx2"/>
                </a:solidFill>
              </a:rPr>
              <a:t>What does this mean for Business Architecture?</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MVEA should be based on what WORKED, not on what COULD work, what should work or what we want EA to be</a:t>
            </a: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3</a:t>
            </a:fld>
            <a:endParaRPr lang="en-CA"/>
          </a:p>
        </p:txBody>
      </p:sp>
    </p:spTree>
    <p:extLst>
      <p:ext uri="{BB962C8B-B14F-4D97-AF65-F5344CB8AC3E}">
        <p14:creationId xmlns:p14="http://schemas.microsoft.com/office/powerpoint/2010/main" val="187297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And:</a:t>
            </a:r>
          </a:p>
          <a:p>
            <a:pPr marL="171450" indent="-171450">
              <a:lnSpc>
                <a:spcPct val="108000"/>
              </a:lnSpc>
              <a:spcBef>
                <a:spcPts val="600"/>
              </a:spcBef>
              <a:buFont typeface="Arial" panose="020B0604020202020204" pitchFamily="34" charset="0"/>
              <a:buChar char="•"/>
            </a:pPr>
            <a:r>
              <a:rPr lang="en-CA" sz="1200" dirty="0" smtClean="0"/>
              <a:t>Shouldn’t have to “sell” EA or BA </a:t>
            </a:r>
          </a:p>
          <a:p>
            <a:pPr marL="171450" indent="-171450">
              <a:lnSpc>
                <a:spcPct val="108000"/>
              </a:lnSpc>
              <a:spcBef>
                <a:spcPts val="600"/>
              </a:spcBef>
              <a:buFont typeface="Arial" panose="020B0604020202020204" pitchFamily="34" charset="0"/>
              <a:buChar char="•"/>
            </a:pPr>
            <a:r>
              <a:rPr lang="fr-CA" sz="1200" dirty="0" err="1" smtClean="0"/>
              <a:t>Pretty</a:t>
            </a:r>
            <a:r>
              <a:rPr lang="fr-CA" sz="1200" dirty="0" smtClean="0"/>
              <a:t> </a:t>
            </a:r>
            <a:r>
              <a:rPr lang="fr-CA" sz="1200" dirty="0" err="1" smtClean="0"/>
              <a:t>much</a:t>
            </a:r>
            <a:r>
              <a:rPr lang="fr-CA" sz="1200" dirty="0" smtClean="0"/>
              <a:t> all </a:t>
            </a:r>
            <a:r>
              <a:rPr lang="fr-CA" sz="1200" dirty="0" err="1" smtClean="0"/>
              <a:t>Depts</a:t>
            </a:r>
            <a:r>
              <a:rPr lang="fr-CA" sz="1200" dirty="0" smtClean="0"/>
              <a:t> have an EARB </a:t>
            </a:r>
            <a:r>
              <a:rPr lang="fr-CA" sz="1200" dirty="0" err="1" smtClean="0"/>
              <a:t>now</a:t>
            </a:r>
            <a:r>
              <a:rPr lang="fr-CA" sz="1200" dirty="0" smtClean="0"/>
              <a:t>.. But are </a:t>
            </a:r>
            <a:r>
              <a:rPr lang="fr-CA" sz="1200" dirty="0" err="1" smtClean="0"/>
              <a:t>they</a:t>
            </a:r>
            <a:r>
              <a:rPr lang="fr-CA" sz="1200" dirty="0" smtClean="0"/>
              <a:t> </a:t>
            </a:r>
            <a:r>
              <a:rPr lang="fr-CA" sz="1200" dirty="0" err="1" smtClean="0"/>
              <a:t>getting</a:t>
            </a:r>
            <a:r>
              <a:rPr lang="fr-CA" sz="1200" dirty="0" smtClean="0"/>
              <a:t> value </a:t>
            </a:r>
            <a:r>
              <a:rPr lang="fr-CA" sz="1200" dirty="0" err="1" smtClean="0"/>
              <a:t>from</a:t>
            </a:r>
            <a:r>
              <a:rPr lang="fr-CA" sz="1200" dirty="0" smtClean="0"/>
              <a:t> </a:t>
            </a:r>
            <a:r>
              <a:rPr lang="fr-CA" sz="1200" dirty="0" err="1" smtClean="0"/>
              <a:t>it</a:t>
            </a:r>
            <a:r>
              <a:rPr lang="fr-CA" sz="1200" dirty="0" smtClean="0"/>
              <a:t>??</a:t>
            </a:r>
            <a:endParaRPr lang="en-CA" sz="1200"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5</a:t>
            </a:fld>
            <a:endParaRPr lang="en-CA"/>
          </a:p>
        </p:txBody>
      </p:sp>
    </p:spTree>
    <p:extLst>
      <p:ext uri="{BB962C8B-B14F-4D97-AF65-F5344CB8AC3E}">
        <p14:creationId xmlns:p14="http://schemas.microsoft.com/office/powerpoint/2010/main" val="81828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Source: Kevin </a:t>
            </a:r>
            <a:r>
              <a:rPr lang="fr-CA" dirty="0" err="1" smtClean="0"/>
              <a:t>Brennan</a:t>
            </a:r>
            <a:r>
              <a:rPr lang="fr-CA" dirty="0" smtClean="0"/>
              <a:t> https://www.cutter.com/article/urban-planner-metaphor-ea-490976,</a:t>
            </a:r>
            <a:r>
              <a:rPr lang="fr-CA" baseline="0" dirty="0" smtClean="0"/>
              <a:t> </a:t>
            </a:r>
            <a:r>
              <a:rPr lang="fr-CA" baseline="0" dirty="0" err="1" smtClean="0"/>
              <a:t>cited</a:t>
            </a:r>
            <a:r>
              <a:rPr lang="fr-CA" baseline="0" dirty="0" smtClean="0"/>
              <a:t> in a RCMP </a:t>
            </a:r>
            <a:r>
              <a:rPr lang="fr-CA" baseline="0" dirty="0" err="1" smtClean="0"/>
              <a:t>deck</a:t>
            </a:r>
            <a:endParaRPr lang="fr-CA" dirty="0" smtClean="0"/>
          </a:p>
          <a:p>
            <a:endParaRPr lang="fr-CA" dirty="0" smtClean="0"/>
          </a:p>
          <a:p>
            <a:r>
              <a:rPr lang="en-CA" sz="1200" b="0" i="0" kern="1200" dirty="0" smtClean="0">
                <a:solidFill>
                  <a:schemeClr val="tx1"/>
                </a:solidFill>
                <a:effectLst/>
                <a:latin typeface="+mn-lt"/>
                <a:ea typeface="+mn-ea"/>
                <a:cs typeface="+mn-cs"/>
              </a:rPr>
              <a:t>“The urban planner is somewhat analogous to the enterprise architect and enterprise architecture team in that the urban planning team needs to understand what the building architect (solution architect) does, but also need to understand a wide range of topics that the building architect doesn’t need to deal with” </a:t>
            </a:r>
          </a:p>
          <a:p>
            <a:r>
              <a:rPr lang="fr-CA" sz="1200" b="0" i="0" kern="1200" dirty="0" smtClean="0">
                <a:solidFill>
                  <a:schemeClr val="tx1"/>
                </a:solidFill>
                <a:effectLst/>
                <a:latin typeface="+mn-lt"/>
                <a:ea typeface="+mn-ea"/>
                <a:cs typeface="+mn-cs"/>
              </a:rPr>
              <a:t>- Doug </a:t>
            </a:r>
            <a:r>
              <a:rPr lang="fr-CA" sz="1200" b="0" i="0" kern="1200" dirty="0" err="1" smtClean="0">
                <a:solidFill>
                  <a:schemeClr val="tx1"/>
                </a:solidFill>
                <a:effectLst/>
                <a:latin typeface="+mn-lt"/>
                <a:ea typeface="+mn-ea"/>
                <a:cs typeface="+mn-cs"/>
              </a:rPr>
              <a:t>McDavid</a:t>
            </a:r>
            <a:r>
              <a:rPr lang="fr-CA" sz="1200" b="0" i="0" kern="1200" dirty="0" smtClean="0">
                <a:solidFill>
                  <a:schemeClr val="tx1"/>
                </a:solidFill>
                <a:effectLst/>
                <a:latin typeface="+mn-lt"/>
                <a:ea typeface="+mn-ea"/>
                <a:cs typeface="+mn-cs"/>
              </a:rPr>
              <a:t> https://www.linkedin.com/pulse/architecture-sandwich-doug-mcdavid</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Arial" panose="020B0604020202020204" pitchFamily="34" charset="0"/>
                <a:cs typeface="Arial" panose="020B0604020202020204" pitchFamily="34" charset="0"/>
              </a:rPr>
              <a:t>What is our mission, our goal? It isn’t to build a blueprint of the organization and it isn’t to describe our organization’s operating model in terms of capabilities and technologies. Our mission, if we choose to accept it, is to architect our organization for long term success and sustainability.”</a:t>
            </a:r>
            <a:endParaRPr lang="fr-CA" sz="1200" dirty="0" smtClean="0">
              <a:latin typeface="Arial" panose="020B0604020202020204" pitchFamily="34" charset="0"/>
              <a:cs typeface="Arial" panose="020B0604020202020204" pitchFamily="34" charset="0"/>
            </a:endParaRP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7</a:t>
            </a:fld>
            <a:endParaRPr lang="en-CA"/>
          </a:p>
        </p:txBody>
      </p:sp>
    </p:spTree>
    <p:extLst>
      <p:ext uri="{BB962C8B-B14F-4D97-AF65-F5344CB8AC3E}">
        <p14:creationId xmlns:p14="http://schemas.microsoft.com/office/powerpoint/2010/main" val="66874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spcBef>
                <a:spcPts val="400"/>
              </a:spcBef>
              <a:buFont typeface="Arial" panose="020B0604020202020204" pitchFamily="34" charset="0"/>
              <a:buChar char="•"/>
            </a:pPr>
            <a:r>
              <a:rPr lang="en-CA" sz="1400" dirty="0" smtClean="0"/>
              <a:t>Guide investments to reusable solution, solution components and solution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Provide a conceptual framework (a “mental model” of the business problem and solution, with proper context) to help guide/prioritize activities and decision-making</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Clarify/show the business, information, data, application and technology implications - for better/more informed designs</a:t>
            </a:r>
          </a:p>
          <a:p>
            <a:pPr marL="742950" lvl="1" indent="-285750">
              <a:spcBef>
                <a:spcPts val="2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Help identify any gaps in the requirements. Identify reuse opportunities from/for the enterprise. Ensure enterprise integration and sustainability, post-project.</a:t>
            </a:r>
          </a:p>
          <a:p>
            <a:pPr marL="285750" lvl="0" indent="-285750">
              <a:spcBef>
                <a:spcPts val="400"/>
              </a:spcBef>
              <a:buFont typeface="Arial" panose="020B0604020202020204" pitchFamily="34" charset="0"/>
              <a:buChar char="•"/>
            </a:pPr>
            <a:r>
              <a:rPr lang="en-CA" sz="1400" dirty="0" smtClean="0"/>
              <a:t>Making sure that the right enterprise infrastructure is created along the way</a:t>
            </a:r>
          </a:p>
          <a:p>
            <a:pPr marL="285750" lvl="0" indent="-285750">
              <a:spcBef>
                <a:spcPts val="400"/>
              </a:spcBef>
              <a:buFont typeface="Arial" panose="020B0604020202020204" pitchFamily="34" charset="0"/>
              <a:buChar char="•"/>
            </a:pPr>
            <a:r>
              <a:rPr lang="en-CA" sz="1400" dirty="0" smtClean="0"/>
              <a:t>Identify and mitigate risks to the enterprise</a:t>
            </a:r>
          </a:p>
          <a:p>
            <a:pPr marL="285750" lvl="0" indent="-285750">
              <a:spcBef>
                <a:spcPts val="400"/>
              </a:spcBef>
              <a:buFont typeface="Arial" panose="020B0604020202020204" pitchFamily="34" charset="0"/>
              <a:buChar char="•"/>
            </a:pPr>
            <a:r>
              <a:rPr lang="en-CA" sz="1400" dirty="0" smtClean="0"/>
              <a:t>Identify and expand opportunities for the enterprise</a:t>
            </a:r>
          </a:p>
          <a:p>
            <a:pPr marL="285750" indent="-285750">
              <a:spcBef>
                <a:spcPts val="400"/>
              </a:spcBef>
              <a:buFont typeface="Arial" panose="020B0604020202020204" pitchFamily="34" charset="0"/>
              <a:buChar char="•"/>
            </a:pPr>
            <a:r>
              <a:rPr lang="en-US" sz="1400" dirty="0" smtClean="0"/>
              <a:t>An EA Program to “align and manage the development of capabilities with established business priorities.” </a:t>
            </a:r>
            <a:endParaRPr lang="en-CA" sz="1400" dirty="0" smtClean="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8</a:t>
            </a:fld>
            <a:endParaRPr lang="en-CA"/>
          </a:p>
        </p:txBody>
      </p:sp>
    </p:spTree>
    <p:extLst>
      <p:ext uri="{BB962C8B-B14F-4D97-AF65-F5344CB8AC3E}">
        <p14:creationId xmlns:p14="http://schemas.microsoft.com/office/powerpoint/2010/main" val="151994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An architecture </a:t>
            </a:r>
            <a:r>
              <a:rPr lang="fr-CA" dirty="0" err="1" smtClean="0"/>
              <a:t>is</a:t>
            </a:r>
            <a:r>
              <a:rPr lang="fr-CA" dirty="0" smtClean="0"/>
              <a:t> </a:t>
            </a:r>
            <a:r>
              <a:rPr lang="fr-CA" dirty="0" err="1" smtClean="0"/>
              <a:t>both</a:t>
            </a:r>
            <a:r>
              <a:rPr lang="fr-CA" dirty="0" smtClean="0"/>
              <a:t> </a:t>
            </a:r>
            <a:r>
              <a:rPr lang="fr-CA" b="1" i="1" dirty="0" smtClean="0"/>
              <a:t>descriptive</a:t>
            </a:r>
            <a:r>
              <a:rPr lang="fr-CA" dirty="0" smtClean="0"/>
              <a:t> and </a:t>
            </a:r>
            <a:r>
              <a:rPr lang="fr-CA" b="1" i="1" dirty="0" smtClean="0"/>
              <a:t>prescriptive</a:t>
            </a:r>
          </a:p>
          <a:p>
            <a:endParaRPr lang="en-CA" dirty="0"/>
          </a:p>
        </p:txBody>
      </p:sp>
      <p:sp>
        <p:nvSpPr>
          <p:cNvPr id="4" name="Espace réservé du numéro de diapositive 3"/>
          <p:cNvSpPr>
            <a:spLocks noGrp="1"/>
          </p:cNvSpPr>
          <p:nvPr>
            <p:ph type="sldNum" sz="quarter" idx="10"/>
          </p:nvPr>
        </p:nvSpPr>
        <p:spPr/>
        <p:txBody>
          <a:bodyPr/>
          <a:lstStyle/>
          <a:p>
            <a:fld id="{8244299B-AF40-4E16-A127-3DD2FCD56E8F}" type="slidenum">
              <a:rPr lang="en-CA" smtClean="0"/>
              <a:t>9</a:t>
            </a:fld>
            <a:endParaRPr lang="en-CA"/>
          </a:p>
        </p:txBody>
      </p:sp>
    </p:spTree>
    <p:extLst>
      <p:ext uri="{BB962C8B-B14F-4D97-AF65-F5344CB8AC3E}">
        <p14:creationId xmlns:p14="http://schemas.microsoft.com/office/powerpoint/2010/main" val="379369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Those</a:t>
            </a:r>
            <a:r>
              <a:rPr lang="fr-CA" dirty="0" smtClean="0"/>
              <a:t> </a:t>
            </a:r>
            <a:r>
              <a:rPr lang="fr-CA" dirty="0" err="1" smtClean="0"/>
              <a:t>different</a:t>
            </a:r>
            <a:r>
              <a:rPr lang="fr-CA" dirty="0" smtClean="0"/>
              <a:t> Op </a:t>
            </a:r>
            <a:r>
              <a:rPr lang="fr-CA" dirty="0" err="1" smtClean="0"/>
              <a:t>Models</a:t>
            </a:r>
            <a:r>
              <a:rPr lang="fr-CA" dirty="0" smtClean="0"/>
              <a:t> </a:t>
            </a:r>
            <a:r>
              <a:rPr lang="fr-CA" dirty="0" err="1" smtClean="0"/>
              <a:t>would</a:t>
            </a:r>
            <a:r>
              <a:rPr lang="fr-CA" dirty="0" smtClean="0"/>
              <a:t> </a:t>
            </a:r>
            <a:r>
              <a:rPr lang="fr-CA" dirty="0" err="1" smtClean="0"/>
              <a:t>be</a:t>
            </a:r>
            <a:r>
              <a:rPr lang="fr-CA" dirty="0" smtClean="0"/>
              <a:t> </a:t>
            </a:r>
            <a:r>
              <a:rPr lang="fr-CA" dirty="0" err="1" smtClean="0"/>
              <a:t>based</a:t>
            </a:r>
            <a:r>
              <a:rPr lang="fr-CA" dirty="0" smtClean="0"/>
              <a:t> on the </a:t>
            </a:r>
            <a:r>
              <a:rPr lang="fr-CA" dirty="0" err="1" smtClean="0"/>
              <a:t>environment</a:t>
            </a:r>
            <a:r>
              <a:rPr lang="fr-CA" dirty="0" smtClean="0"/>
              <a:t>, the EA Unit</a:t>
            </a:r>
            <a:r>
              <a:rPr lang="fr-CA" baseline="0" dirty="0" smtClean="0"/>
              <a:t> </a:t>
            </a:r>
            <a:r>
              <a:rPr lang="fr-CA" baseline="0" dirty="0" err="1" smtClean="0"/>
              <a:t>capacity</a:t>
            </a:r>
            <a:r>
              <a:rPr lang="fr-CA" baseline="0" dirty="0" smtClean="0"/>
              <a:t>, the </a:t>
            </a:r>
            <a:r>
              <a:rPr lang="fr-CA" baseline="0" dirty="0" err="1" smtClean="0"/>
              <a:t>organizational</a:t>
            </a:r>
            <a:r>
              <a:rPr lang="fr-CA" baseline="0" dirty="0" smtClean="0"/>
              <a:t> </a:t>
            </a:r>
            <a:r>
              <a:rPr lang="fr-CA" baseline="0" dirty="0" err="1" smtClean="0"/>
              <a:t>needs</a:t>
            </a:r>
            <a:r>
              <a:rPr lang="fr-CA" baseline="0" dirty="0" smtClean="0"/>
              <a:t> &amp; </a:t>
            </a:r>
            <a:r>
              <a:rPr lang="fr-CA" baseline="0" dirty="0" err="1" smtClean="0"/>
              <a:t>priorities</a:t>
            </a:r>
            <a:r>
              <a:rPr lang="fr-CA" baseline="0" dirty="0" smtClean="0"/>
              <a:t>, etc.</a:t>
            </a:r>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11</a:t>
            </a:fld>
            <a:endParaRPr lang="en-CA"/>
          </a:p>
        </p:txBody>
      </p:sp>
    </p:spTree>
    <p:extLst>
      <p:ext uri="{BB962C8B-B14F-4D97-AF65-F5344CB8AC3E}">
        <p14:creationId xmlns:p14="http://schemas.microsoft.com/office/powerpoint/2010/main" val="172479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15000"/>
              </a:lnSpc>
              <a:buFont typeface="Symbol" panose="05050102010706020507" pitchFamily="18" charset="2"/>
              <a:buNone/>
            </a:pPr>
            <a:endParaRPr lang="en-CA" sz="1200" dirty="0" smtClean="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12</a:t>
            </a:fld>
            <a:endParaRPr lang="en-CA"/>
          </a:p>
        </p:txBody>
      </p:sp>
    </p:spTree>
    <p:extLst>
      <p:ext uri="{BB962C8B-B14F-4D97-AF65-F5344CB8AC3E}">
        <p14:creationId xmlns:p14="http://schemas.microsoft.com/office/powerpoint/2010/main" val="190911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smtClean="0"/>
              <a:t>Context</a:t>
            </a:r>
            <a:r>
              <a:rPr lang="fr-CA" dirty="0" smtClean="0"/>
              <a:t> to MVEA:</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 Enterprise Solution Architecture »</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a:t>
            </a:r>
            <a:r>
              <a:rPr lang="fr-CA" sz="1200" dirty="0" err="1" smtClean="0">
                <a:latin typeface="Arial" panose="020B0604020202020204" pitchFamily="34" charset="0"/>
                <a:cs typeface="Arial" panose="020B0604020202020204" pitchFamily="34" charset="0"/>
              </a:rPr>
              <a:t>enterprise-coordinated</a:t>
            </a:r>
            <a:r>
              <a:rPr lang="fr-CA" sz="1200" dirty="0" smtClean="0">
                <a:latin typeface="Arial" panose="020B0604020202020204" pitchFamily="34" charset="0"/>
                <a:cs typeface="Arial" panose="020B0604020202020204" pitchFamily="34" charset="0"/>
              </a:rPr>
              <a:t> solution Architecture practice</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No (or </a:t>
            </a:r>
            <a:r>
              <a:rPr lang="fr-CA" sz="1200" dirty="0" err="1" smtClean="0">
                <a:latin typeface="Arial" panose="020B0604020202020204" pitchFamily="34" charset="0"/>
                <a:cs typeface="Arial" panose="020B0604020202020204" pitchFamily="34" charset="0"/>
              </a:rPr>
              <a:t>low-maturity</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PPM</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Enterprise architecture </a:t>
            </a:r>
            <a:r>
              <a:rPr lang="fr-CA" sz="1200" dirty="0" err="1" smtClean="0">
                <a:latin typeface="Arial" panose="020B0604020202020204" pitchFamily="34" charset="0"/>
                <a:cs typeface="Arial" panose="020B0604020202020204" pitchFamily="34" charset="0"/>
              </a:rPr>
              <a:t>might</a:t>
            </a:r>
            <a:r>
              <a:rPr lang="fr-CA" sz="1200" dirty="0" smtClean="0">
                <a:latin typeface="Arial" panose="020B0604020202020204" pitchFamily="34" charset="0"/>
                <a:cs typeface="Arial" panose="020B0604020202020204" pitchFamily="34" charset="0"/>
              </a:rPr>
              <a:t> focus on one or more business </a:t>
            </a:r>
            <a:r>
              <a:rPr lang="fr-CA" sz="1200" dirty="0" err="1" smtClean="0">
                <a:latin typeface="Arial" panose="020B0604020202020204" pitchFamily="34" charset="0"/>
                <a:cs typeface="Arial" panose="020B0604020202020204" pitchFamily="34" charset="0"/>
              </a:rPr>
              <a:t>domains</a:t>
            </a:r>
            <a:r>
              <a:rPr lang="fr-CA" sz="1200" dirty="0" smtClean="0">
                <a:latin typeface="Arial" panose="020B0604020202020204" pitchFamily="34" charset="0"/>
                <a:cs typeface="Arial" panose="020B0604020202020204" pitchFamily="34" charset="0"/>
              </a:rPr>
              <a:t> and not </a:t>
            </a:r>
            <a:r>
              <a:rPr lang="fr-CA" sz="1200" dirty="0" err="1" smtClean="0">
                <a:latin typeface="Arial" panose="020B0604020202020204" pitchFamily="34" charset="0"/>
                <a:cs typeface="Arial" panose="020B0604020202020204" pitchFamily="34" charset="0"/>
              </a:rPr>
              <a:t>cover</a:t>
            </a:r>
            <a:r>
              <a:rPr lang="fr-CA" sz="1200" dirty="0" smtClean="0">
                <a:latin typeface="Arial" panose="020B0604020202020204" pitchFamily="34" charset="0"/>
                <a:cs typeface="Arial" panose="020B0604020202020204" pitchFamily="34" charset="0"/>
              </a:rPr>
              <a:t> the </a:t>
            </a:r>
            <a:r>
              <a:rPr lang="fr-CA" sz="1200" dirty="0" err="1" smtClean="0">
                <a:latin typeface="Arial" panose="020B0604020202020204" pitchFamily="34" charset="0"/>
                <a:cs typeface="Arial" panose="020B0604020202020204" pitchFamily="34" charset="0"/>
              </a:rPr>
              <a:t>whole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enterprise</a:t>
            </a:r>
            <a:endParaRPr lang="fr-CA" sz="1200" dirty="0" smtClean="0">
              <a:latin typeface="Arial" panose="020B0604020202020204" pitchFamily="34" charset="0"/>
              <a:cs typeface="Arial" panose="020B0604020202020204" pitchFamily="34" charset="0"/>
            </a:endParaRPr>
          </a:p>
          <a:p>
            <a:endParaRPr lang="fr-CA" dirty="0" smtClean="0"/>
          </a:p>
          <a:p>
            <a:r>
              <a:rPr lang="fr-CA" dirty="0" err="1" smtClean="0"/>
              <a:t>Context</a:t>
            </a:r>
            <a:r>
              <a:rPr lang="fr-CA" dirty="0" smtClean="0"/>
              <a:t> to Strategic EA:</a:t>
            </a:r>
          </a:p>
          <a:p>
            <a:pPr marL="285750" indent="-285750">
              <a:lnSpc>
                <a:spcPct val="110000"/>
              </a:lnSpc>
              <a:buFont typeface="Arial" panose="020B0604020202020204" pitchFamily="34" charset="0"/>
              <a:buChar char="•"/>
            </a:pPr>
            <a:r>
              <a:rPr lang="fr-CA" sz="1200" dirty="0" err="1" smtClean="0">
                <a:latin typeface="Arial" panose="020B0604020202020204" pitchFamily="34" charset="0"/>
                <a:cs typeface="Arial" panose="020B0604020202020204" pitchFamily="34" charset="0"/>
              </a:rPr>
              <a:t>Established</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organizational-level</a:t>
            </a:r>
            <a:r>
              <a:rPr lang="fr-CA" sz="1200" dirty="0" smtClean="0">
                <a:latin typeface="Arial" panose="020B0604020202020204" pitchFamily="34" charset="0"/>
                <a:cs typeface="Arial" panose="020B0604020202020204" pitchFamily="34" charset="0"/>
              </a:rPr>
              <a:t> transformation leadership</a:t>
            </a:r>
          </a:p>
          <a:p>
            <a:pPr marL="285750" indent="-285750">
              <a:lnSpc>
                <a:spcPct val="110000"/>
              </a:lnSpc>
              <a:buFont typeface="Arial" panose="020B0604020202020204" pitchFamily="34" charset="0"/>
              <a:buChar char="•"/>
            </a:pPr>
            <a:r>
              <a:rPr lang="fr-CA" sz="1200" dirty="0" smtClean="0">
                <a:latin typeface="Arial" panose="020B0604020202020204" pitchFamily="34" charset="0"/>
                <a:cs typeface="Arial" panose="020B0604020202020204" pitchFamily="34" charset="0"/>
              </a:rPr>
              <a:t>Architecture-</a:t>
            </a:r>
            <a:r>
              <a:rPr lang="fr-CA" sz="1200" dirty="0" err="1" smtClean="0">
                <a:latin typeface="Arial" panose="020B0604020202020204" pitchFamily="34" charset="0"/>
                <a:cs typeface="Arial" panose="020B0604020202020204" pitchFamily="34" charset="0"/>
              </a:rPr>
              <a:t>domain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representation</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allows</a:t>
            </a:r>
            <a:r>
              <a:rPr lang="fr-CA" sz="1200" dirty="0" smtClean="0">
                <a:latin typeface="Arial" panose="020B0604020202020204" pitchFamily="34" charset="0"/>
                <a:cs typeface="Arial" panose="020B0604020202020204" pitchFamily="34" charset="0"/>
              </a:rPr>
              <a:t> for </a:t>
            </a:r>
            <a:r>
              <a:rPr lang="fr-CA" sz="1200" dirty="0" err="1" smtClean="0">
                <a:latin typeface="Arial" panose="020B0604020202020204" pitchFamily="34" charset="0"/>
                <a:cs typeface="Arial" panose="020B0604020202020204" pitchFamily="34" charset="0"/>
              </a:rPr>
              <a:t>ar</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hitgecture</a:t>
            </a:r>
            <a:r>
              <a:rPr lang="fr-CA" sz="1200" dirty="0" smtClean="0">
                <a:latin typeface="Arial" panose="020B0604020202020204" pitchFamily="34" charset="0"/>
                <a:cs typeface="Arial" panose="020B0604020202020204" pitchFamily="34" charset="0"/>
              </a:rPr>
              <a:t> </a:t>
            </a:r>
            <a:r>
              <a:rPr lang="fr-CA" sz="1200" dirty="0" err="1" smtClean="0">
                <a:latin typeface="Arial" panose="020B0604020202020204" pitchFamily="34" charset="0"/>
                <a:cs typeface="Arial" panose="020B0604020202020204" pitchFamily="34" charset="0"/>
              </a:rPr>
              <a:t>roadmapping</a:t>
            </a:r>
            <a:endParaRPr lang="fr-CA" sz="1200" dirty="0" smtClean="0">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fr-CA" sz="1200" dirty="0" smtClean="0">
              <a:latin typeface="Arial" panose="020B0604020202020204" pitchFamily="34" charset="0"/>
              <a:cs typeface="Arial" panose="020B0604020202020204" pitchFamily="34" charset="0"/>
            </a:endParaRPr>
          </a:p>
          <a:p>
            <a:pPr marL="0" indent="0">
              <a:lnSpc>
                <a:spcPct val="110000"/>
              </a:lnSpc>
              <a:buFont typeface="Arial" panose="020B0604020202020204" pitchFamily="34" charset="0"/>
              <a:buNone/>
            </a:pPr>
            <a:r>
              <a:rPr lang="fr-CA" sz="1200" dirty="0" err="1" smtClean="0">
                <a:latin typeface="Arial" panose="020B0604020202020204" pitchFamily="34" charset="0"/>
                <a:cs typeface="Arial" panose="020B0604020202020204" pitchFamily="34" charset="0"/>
              </a:rPr>
              <a:t>Context</a:t>
            </a:r>
            <a:r>
              <a:rPr lang="fr-CA" sz="1200" dirty="0" smtClean="0">
                <a:latin typeface="Arial" panose="020B0604020202020204" pitchFamily="34" charset="0"/>
                <a:cs typeface="Arial" panose="020B0604020202020204" pitchFamily="34" charset="0"/>
              </a:rPr>
              <a:t> to Embedded EA:</a:t>
            </a:r>
          </a:p>
          <a:p>
            <a:pPr marL="285750" indent="-285750">
              <a:lnSpc>
                <a:spcPct val="110000"/>
              </a:lnSpc>
              <a:buFont typeface="Arial" panose="020B0604020202020204" pitchFamily="34" charset="0"/>
              <a:buChar char="•"/>
            </a:pPr>
            <a:r>
              <a:rPr lang="fr-CA" sz="1200" b="0" dirty="0" smtClean="0">
                <a:latin typeface="Arial" panose="020B0604020202020204" pitchFamily="34" charset="0"/>
                <a:cs typeface="Arial" panose="020B0604020202020204" pitchFamily="34" charset="0"/>
              </a:rPr>
              <a:t>« Self-Service EA / EA as an </a:t>
            </a:r>
            <a:r>
              <a:rPr lang="fr-CA" sz="1200" b="0" dirty="0" err="1" smtClean="0">
                <a:latin typeface="Arial" panose="020B0604020202020204" pitchFamily="34" charset="0"/>
                <a:cs typeface="Arial" panose="020B0604020202020204" pitchFamily="34" charset="0"/>
              </a:rPr>
              <a:t>organizational</a:t>
            </a:r>
            <a:r>
              <a:rPr lang="fr-CA" sz="1200" b="0" dirty="0" smtClean="0">
                <a:latin typeface="Arial" panose="020B0604020202020204" pitchFamily="34" charset="0"/>
                <a:cs typeface="Arial" panose="020B0604020202020204" pitchFamily="34" charset="0"/>
              </a:rPr>
              <a:t> culture »</a:t>
            </a:r>
          </a:p>
          <a:p>
            <a:pPr marL="0" indent="0">
              <a:lnSpc>
                <a:spcPct val="110000"/>
              </a:lnSpc>
              <a:buFont typeface="Arial" panose="020B0604020202020204" pitchFamily="34" charset="0"/>
              <a:buNone/>
            </a:pPr>
            <a:endParaRPr lang="fr-CA" sz="1200" dirty="0" smtClean="0">
              <a:latin typeface="Arial" panose="020B0604020202020204" pitchFamily="34" charset="0"/>
              <a:cs typeface="Arial" panose="020B0604020202020204" pitchFamily="34" charset="0"/>
            </a:endParaRPr>
          </a:p>
          <a:p>
            <a:endParaRPr lang="fr-CA" dirty="0" smtClean="0"/>
          </a:p>
          <a:p>
            <a:endParaRPr lang="en-CA" dirty="0"/>
          </a:p>
        </p:txBody>
      </p:sp>
      <p:sp>
        <p:nvSpPr>
          <p:cNvPr id="4" name="Espace réservé du numéro de diapositive 3"/>
          <p:cNvSpPr>
            <a:spLocks noGrp="1"/>
          </p:cNvSpPr>
          <p:nvPr>
            <p:ph type="sldNum" sz="quarter" idx="10"/>
          </p:nvPr>
        </p:nvSpPr>
        <p:spPr/>
        <p:txBody>
          <a:bodyPr/>
          <a:lstStyle/>
          <a:p>
            <a:fld id="{9C5D5ABD-49B2-4E60-9400-23D702987D00}" type="slidenum">
              <a:rPr lang="en-CA" smtClean="0"/>
              <a:t>13</a:t>
            </a:fld>
            <a:endParaRPr lang="en-CA"/>
          </a:p>
        </p:txBody>
      </p:sp>
    </p:spTree>
    <p:extLst>
      <p:ext uri="{BB962C8B-B14F-4D97-AF65-F5344CB8AC3E}">
        <p14:creationId xmlns:p14="http://schemas.microsoft.com/office/powerpoint/2010/main" val="27026154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icture containing text, device, gauge&#10;&#10;Description automatically generated">
            <a:extLst>
              <a:ext uri="{FF2B5EF4-FFF2-40B4-BE49-F238E27FC236}">
                <a16:creationId xmlns:a16="http://schemas.microsoft.com/office/drawing/2014/main" id="{FA07E2DB-A1DB-436E-8352-3E9E839E548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137148" y="121322"/>
            <a:ext cx="6054852" cy="6736678"/>
          </a:xfrm>
          <a:prstGeom prst="rect">
            <a:avLst/>
          </a:prstGeom>
        </p:spPr>
      </p:pic>
      <p:grpSp>
        <p:nvGrpSpPr>
          <p:cNvPr id="10" name="Group 9"/>
          <p:cNvGrpSpPr/>
          <p:nvPr userDrawn="1"/>
        </p:nvGrpSpPr>
        <p:grpSpPr>
          <a:xfrm>
            <a:off x="134963" y="240585"/>
            <a:ext cx="11719297" cy="409664"/>
            <a:chOff x="263917" y="504895"/>
            <a:chExt cx="11719297" cy="409664"/>
          </a:xfrm>
        </p:grpSpPr>
        <p:grpSp>
          <p:nvGrpSpPr>
            <p:cNvPr id="11" name="Group 10"/>
            <p:cNvGrpSpPr/>
            <p:nvPr userDrawn="1"/>
          </p:nvGrpSpPr>
          <p:grpSpPr>
            <a:xfrm>
              <a:off x="263917" y="504895"/>
              <a:ext cx="6131815" cy="409664"/>
              <a:chOff x="-3699" y="608418"/>
              <a:chExt cx="6677891" cy="459184"/>
            </a:xfrm>
          </p:grpSpPr>
          <p:sp>
            <p:nvSpPr>
              <p:cNvPr id="13" name="Rectangle 12"/>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4"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2"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5"/>
            <a:srcRect t="21796" b="21796"/>
            <a:stretch/>
          </p:blipFill>
          <p:spPr>
            <a:xfrm>
              <a:off x="11197562" y="594237"/>
              <a:ext cx="785652" cy="226902"/>
            </a:xfrm>
            <a:prstGeom prst="rect">
              <a:avLst/>
            </a:prstGeom>
          </p:spPr>
        </p:pic>
      </p:grpSp>
      <p:sp>
        <p:nvSpPr>
          <p:cNvPr id="15" name="Title 1">
            <a:extLst>
              <a:ext uri="{FF2B5EF4-FFF2-40B4-BE49-F238E27FC236}">
                <a16:creationId xmlns:a16="http://schemas.microsoft.com/office/drawing/2014/main" id="{14961B3D-2C5B-4ED0-8A5E-36DE44DDD28F}"/>
              </a:ext>
            </a:extLst>
          </p:cNvPr>
          <p:cNvSpPr>
            <a:spLocks noGrp="1"/>
          </p:cNvSpPr>
          <p:nvPr>
            <p:ph type="ctrTitle"/>
          </p:nvPr>
        </p:nvSpPr>
        <p:spPr>
          <a:xfrm>
            <a:off x="381000" y="3178606"/>
            <a:ext cx="6054853" cy="1020297"/>
          </a:xfrm>
        </p:spPr>
        <p:txBody>
          <a:bodyPr lIns="0" tIns="0" rIns="0" bIns="0" anchor="b" anchorCtr="0">
            <a:noAutofit/>
          </a:bodyPr>
          <a:lstStyle>
            <a:lvl1pPr>
              <a:defRPr lang="en-US" sz="5000" b="1" i="0" kern="1200" cap="none" dirty="0">
                <a:solidFill>
                  <a:schemeClr val="tx1"/>
                </a:solidFill>
                <a:latin typeface="Arial" panose="020B0604020202020204" pitchFamily="34" charset="0"/>
                <a:ea typeface="+mj-ea"/>
                <a:cs typeface="Arial" panose="020B0604020202020204" pitchFamily="34" charset="0"/>
              </a:defRPr>
            </a:lvl1pPr>
          </a:lstStyle>
          <a:p>
            <a:pPr algn="l"/>
            <a:endParaRPr lang="en-US" dirty="0">
              <a:cs typeface="Arial"/>
            </a:endParaRPr>
          </a:p>
        </p:txBody>
      </p:sp>
      <p:sp>
        <p:nvSpPr>
          <p:cNvPr id="16" name="Subtitle 2">
            <a:extLst>
              <a:ext uri="{FF2B5EF4-FFF2-40B4-BE49-F238E27FC236}">
                <a16:creationId xmlns:a16="http://schemas.microsoft.com/office/drawing/2014/main" id="{654201ED-B336-4D5F-B22C-DBBD90DA6179}"/>
              </a:ext>
            </a:extLst>
          </p:cNvPr>
          <p:cNvSpPr>
            <a:spLocks noGrp="1"/>
          </p:cNvSpPr>
          <p:nvPr>
            <p:ph type="subTitle" idx="1"/>
          </p:nvPr>
        </p:nvSpPr>
        <p:spPr>
          <a:xfrm>
            <a:off x="381000" y="4412243"/>
            <a:ext cx="8378563" cy="840981"/>
          </a:xfrm>
        </p:spPr>
        <p:txBody>
          <a:bodyPr vert="horz" lIns="0" tIns="0" rIns="0" bIns="0" rtlCol="0" anchor="t" anchorCtr="0">
            <a:noAutofit/>
          </a:bodyPr>
          <a:lstStyle>
            <a:lvl1pPr marL="0" indent="0" algn="l" defTabSz="457200" rtl="0" eaLnBrk="1" latinLnBrk="0" hangingPunct="1">
              <a:spcBef>
                <a:spcPct val="0"/>
              </a:spcBef>
              <a:buNone/>
              <a:defRPr lang="en-US" sz="2000" b="0" i="0" kern="1200" cap="none" dirty="0">
                <a:solidFill>
                  <a:schemeClr val="tx1"/>
                </a:solidFill>
                <a:latin typeface="Arial" panose="020B0604020202020204" pitchFamily="34" charset="0"/>
                <a:ea typeface="+mj-ea"/>
                <a:cs typeface="Arial" panose="020B0604020202020204" pitchFamily="34" charset="0"/>
              </a:defRPr>
            </a:lvl1pPr>
          </a:lstStyle>
          <a:p>
            <a:pPr lvl="0">
              <a:spcBef>
                <a:spcPct val="0"/>
              </a:spcBef>
              <a:buNone/>
            </a:pPr>
            <a:endParaRPr lang="en-US" dirty="0">
              <a:cs typeface="Arial"/>
            </a:endParaRPr>
          </a:p>
        </p:txBody>
      </p:sp>
    </p:spTree>
    <p:extLst>
      <p:ext uri="{BB962C8B-B14F-4D97-AF65-F5344CB8AC3E}">
        <p14:creationId xmlns:p14="http://schemas.microsoft.com/office/powerpoint/2010/main" val="70757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3" name="Rectangle 2"/>
          <p:cNvSpPr/>
          <p:nvPr userDrawn="1"/>
        </p:nvSpPr>
        <p:spPr>
          <a:xfrm>
            <a:off x="627017" y="0"/>
            <a:ext cx="10933612" cy="6858000"/>
          </a:xfrm>
          <a:prstGeom prst="rect">
            <a:avLst/>
          </a:prstGeom>
          <a:solidFill>
            <a:srgbClr val="FFFFFF">
              <a:alpha val="7411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8" name="Group 7">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9"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142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a:xfrm>
            <a:off x="460375" y="1325564"/>
            <a:ext cx="11272838" cy="46608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auto">
          <a:xfrm>
            <a:off x="460375" y="228600"/>
            <a:ext cx="11272838" cy="535531"/>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9041530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a:p>
        </p:txBody>
      </p:sp>
    </p:spTree>
    <p:extLst>
      <p:ext uri="{BB962C8B-B14F-4D97-AF65-F5344CB8AC3E}">
        <p14:creationId xmlns:p14="http://schemas.microsoft.com/office/powerpoint/2010/main" val="416122330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50280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85384"/>
          </a:xfrm>
          <a:prstGeom prst="rect">
            <a:avLst/>
          </a:prstGeom>
        </p:spPr>
      </p:pic>
      <p:sp>
        <p:nvSpPr>
          <p:cNvPr id="2" name="Title 1"/>
          <p:cNvSpPr>
            <a:spLocks noGrp="1"/>
          </p:cNvSpPr>
          <p:nvPr>
            <p:ph type="ctrTitle"/>
          </p:nvPr>
        </p:nvSpPr>
        <p:spPr>
          <a:xfrm>
            <a:off x="914402" y="2130425"/>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0" indent="0" algn="ctr">
              <a:buNone/>
              <a:defRPr>
                <a:solidFill>
                  <a:schemeClr val="tx1">
                    <a:tint val="75000"/>
                  </a:schemeClr>
                </a:solidFill>
              </a:defRPr>
            </a:lvl3pPr>
            <a:lvl4pPr marL="1371391" indent="0" algn="ctr">
              <a:buNone/>
              <a:defRPr>
                <a:solidFill>
                  <a:schemeClr val="tx1">
                    <a:tint val="75000"/>
                  </a:schemeClr>
                </a:solidFill>
              </a:defRPr>
            </a:lvl4pPr>
            <a:lvl5pPr marL="1828522" indent="0" algn="ctr">
              <a:buNone/>
              <a:defRPr>
                <a:solidFill>
                  <a:schemeClr val="tx1">
                    <a:tint val="75000"/>
                  </a:schemeClr>
                </a:solidFill>
              </a:defRPr>
            </a:lvl5pPr>
            <a:lvl6pPr marL="2285652" indent="0" algn="ctr">
              <a:buNone/>
              <a:defRPr>
                <a:solidFill>
                  <a:schemeClr val="tx1">
                    <a:tint val="75000"/>
                  </a:schemeClr>
                </a:solidFill>
              </a:defRPr>
            </a:lvl6pPr>
            <a:lvl7pPr marL="2742783" indent="0" algn="ctr">
              <a:buNone/>
              <a:defRPr>
                <a:solidFill>
                  <a:schemeClr val="tx1">
                    <a:tint val="75000"/>
                  </a:schemeClr>
                </a:solidFill>
              </a:defRPr>
            </a:lvl7pPr>
            <a:lvl8pPr marL="3199913" indent="0" algn="ctr">
              <a:buNone/>
              <a:defRPr>
                <a:solidFill>
                  <a:schemeClr val="tx1">
                    <a:tint val="75000"/>
                  </a:schemeClr>
                </a:solidFill>
              </a:defRPr>
            </a:lvl8pPr>
            <a:lvl9pPr marL="3657043" indent="0" algn="ctr">
              <a:buNone/>
              <a:defRPr>
                <a:solidFill>
                  <a:schemeClr val="tx1">
                    <a:tint val="75000"/>
                  </a:schemeClr>
                </a:solidFill>
              </a:defRPr>
            </a:lvl9pPr>
          </a:lstStyle>
          <a:p>
            <a:r>
              <a:rPr lang="en-US" smtClean="0"/>
              <a:t>Click to edit Master subtitle style</a:t>
            </a:r>
            <a:endParaRPr lang="en-CA"/>
          </a:p>
        </p:txBody>
      </p:sp>
    </p:spTree>
    <p:extLst>
      <p:ext uri="{BB962C8B-B14F-4D97-AF65-F5344CB8AC3E}">
        <p14:creationId xmlns:p14="http://schemas.microsoft.com/office/powerpoint/2010/main" val="356492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6" name="Slide Number Placeholder 5"/>
          <p:cNvSpPr>
            <a:spLocks noGrp="1"/>
          </p:cNvSpPr>
          <p:nvPr>
            <p:ph type="sldNum" sz="quarter" idx="12"/>
          </p:nvPr>
        </p:nvSpPr>
        <p:spPr>
          <a:xfrm>
            <a:off x="8915830" y="6499218"/>
            <a:ext cx="2844801" cy="365125"/>
          </a:xfrm>
        </p:spPr>
        <p:txBody>
          <a:bodyPr/>
          <a:lstStyle>
            <a:lvl1pPr>
              <a:defRPr>
                <a:solidFill>
                  <a:schemeClr val="bg1">
                    <a:lumMod val="75000"/>
                  </a:schemeClr>
                </a:solidFill>
              </a:defRPr>
            </a:lvl1pPr>
          </a:lstStyle>
          <a:p>
            <a:fld id="{658C0A6B-A9E3-4D41-91A4-6975CF6F8F7C}" type="slidenum">
              <a:rPr lang="en-CA" smtClean="0"/>
              <a:pPr/>
              <a:t>‹N°›</a:t>
            </a:fld>
            <a:endParaRPr lang="en-CA" dirty="0"/>
          </a:p>
        </p:txBody>
      </p:sp>
    </p:spTree>
    <p:extLst>
      <p:ext uri="{BB962C8B-B14F-4D97-AF65-F5344CB8AC3E}">
        <p14:creationId xmlns:p14="http://schemas.microsoft.com/office/powerpoint/2010/main" val="269754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a:xfrm>
            <a:off x="963086" y="4406901"/>
            <a:ext cx="10363200" cy="1362075"/>
          </a:xfrm>
        </p:spPr>
        <p:txBody>
          <a:bodyPr anchor="t"/>
          <a:lstStyle>
            <a:lvl1pPr algn="l">
              <a:defRPr sz="3979" b="1" cap="all"/>
            </a:lvl1pPr>
          </a:lstStyle>
          <a:p>
            <a:r>
              <a:rPr lang="en-US" smtClean="0"/>
              <a:t>Click to edit Master title style</a:t>
            </a:r>
            <a:endParaRPr lang="en-CA"/>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027">
                <a:solidFill>
                  <a:schemeClr val="tx1">
                    <a:tint val="75000"/>
                  </a:schemeClr>
                </a:solidFill>
              </a:defRPr>
            </a:lvl1pPr>
            <a:lvl2pPr marL="457131" indent="0">
              <a:buNone/>
              <a:defRPr sz="1802">
                <a:solidFill>
                  <a:schemeClr val="tx1">
                    <a:tint val="75000"/>
                  </a:schemeClr>
                </a:solidFill>
              </a:defRPr>
            </a:lvl2pPr>
            <a:lvl3pPr marL="914260" indent="0">
              <a:buNone/>
              <a:defRPr sz="1577">
                <a:solidFill>
                  <a:schemeClr val="tx1">
                    <a:tint val="75000"/>
                  </a:schemeClr>
                </a:solidFill>
              </a:defRPr>
            </a:lvl3pPr>
            <a:lvl4pPr marL="1371391" indent="0">
              <a:buNone/>
              <a:defRPr sz="1427">
                <a:solidFill>
                  <a:schemeClr val="tx1">
                    <a:tint val="75000"/>
                  </a:schemeClr>
                </a:solidFill>
              </a:defRPr>
            </a:lvl4pPr>
            <a:lvl5pPr marL="1828522" indent="0">
              <a:buNone/>
              <a:defRPr sz="1427">
                <a:solidFill>
                  <a:schemeClr val="tx1">
                    <a:tint val="75000"/>
                  </a:schemeClr>
                </a:solidFill>
              </a:defRPr>
            </a:lvl5pPr>
            <a:lvl6pPr marL="2285652" indent="0">
              <a:buNone/>
              <a:defRPr sz="1427">
                <a:solidFill>
                  <a:schemeClr val="tx1">
                    <a:tint val="75000"/>
                  </a:schemeClr>
                </a:solidFill>
              </a:defRPr>
            </a:lvl6pPr>
            <a:lvl7pPr marL="2742783" indent="0">
              <a:buNone/>
              <a:defRPr sz="1427">
                <a:solidFill>
                  <a:schemeClr val="tx1">
                    <a:tint val="75000"/>
                  </a:schemeClr>
                </a:solidFill>
              </a:defRPr>
            </a:lvl7pPr>
            <a:lvl8pPr marL="3199913" indent="0">
              <a:buNone/>
              <a:defRPr sz="1427">
                <a:solidFill>
                  <a:schemeClr val="tx1">
                    <a:tint val="75000"/>
                  </a:schemeClr>
                </a:solidFill>
              </a:defRPr>
            </a:lvl8pPr>
            <a:lvl9pPr marL="3657043" indent="0">
              <a:buNone/>
              <a:defRPr sz="142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dirty="0"/>
          </a:p>
        </p:txBody>
      </p:sp>
    </p:spTree>
    <p:extLst>
      <p:ext uri="{BB962C8B-B14F-4D97-AF65-F5344CB8AC3E}">
        <p14:creationId xmlns:p14="http://schemas.microsoft.com/office/powerpoint/2010/main" val="33452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9" name="TextBox 8"/>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1" y="1600203"/>
            <a:ext cx="5384800" cy="4525963"/>
          </a:xfrm>
        </p:spPr>
        <p:txBody>
          <a:bodyPr/>
          <a:lstStyle>
            <a:lvl1pPr>
              <a:defRPr sz="2778"/>
            </a:lvl1pPr>
            <a:lvl2pPr>
              <a:defRPr sz="2403"/>
            </a:lvl2pPr>
            <a:lvl3pPr>
              <a:defRPr sz="2027"/>
            </a:lvl3pPr>
            <a:lvl4pPr>
              <a:defRPr sz="1802"/>
            </a:lvl4pPr>
            <a:lvl5pPr>
              <a:defRPr sz="1802"/>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46915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11" name="TextBox 10"/>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403" b="1"/>
            </a:lvl1pPr>
            <a:lvl2pPr marL="457131" indent="0">
              <a:buNone/>
              <a:defRPr sz="2027" b="1"/>
            </a:lvl2pPr>
            <a:lvl3pPr marL="914260" indent="0">
              <a:buNone/>
              <a:defRPr sz="1802" b="1"/>
            </a:lvl3pPr>
            <a:lvl4pPr marL="1371391" indent="0">
              <a:buNone/>
              <a:defRPr sz="1577" b="1"/>
            </a:lvl4pPr>
            <a:lvl5pPr marL="1828522" indent="0">
              <a:buNone/>
              <a:defRPr sz="1577" b="1"/>
            </a:lvl5pPr>
            <a:lvl6pPr marL="2285652" indent="0">
              <a:buNone/>
              <a:defRPr sz="1577" b="1"/>
            </a:lvl6pPr>
            <a:lvl7pPr marL="2742783" indent="0">
              <a:buNone/>
              <a:defRPr sz="1577" b="1"/>
            </a:lvl7pPr>
            <a:lvl8pPr marL="3199913" indent="0">
              <a:buNone/>
              <a:defRPr sz="1577" b="1"/>
            </a:lvl8pPr>
            <a:lvl9pPr marL="3657043"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3"/>
            </a:lvl1pPr>
            <a:lvl2pPr>
              <a:defRPr sz="2027"/>
            </a:lvl2pPr>
            <a:lvl3pPr>
              <a:defRPr sz="1802"/>
            </a:lvl3pPr>
            <a:lvl4pPr>
              <a:defRPr sz="1577"/>
            </a:lvl4pPr>
            <a:lvl5pPr>
              <a:defRPr sz="1577"/>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87565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7" name="TextBox 6"/>
          <p:cNvSpPr txBox="1"/>
          <p:nvPr userDrawn="1"/>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141893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6"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37"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38" name="Straight Connector 37"/>
          <p:cNvCxnSpPr/>
          <p:nvPr userDrawn="1"/>
        </p:nvCxnSpPr>
        <p:spPr>
          <a:xfrm>
            <a:off x="308610" y="1009248"/>
            <a:ext cx="11601450" cy="0"/>
          </a:xfrm>
          <a:prstGeom prst="line">
            <a:avLst/>
          </a:prstGeom>
          <a:ln>
            <a:solidFill>
              <a:srgbClr val="E8DFD2"/>
            </a:solidFill>
          </a:ln>
        </p:spPr>
        <p:style>
          <a:lnRef idx="3">
            <a:schemeClr val="accent1"/>
          </a:lnRef>
          <a:fillRef idx="0">
            <a:schemeClr val="accent1"/>
          </a:fillRef>
          <a:effectRef idx="2">
            <a:schemeClr val="accent1"/>
          </a:effectRef>
          <a:fontRef idx="minor">
            <a:schemeClr val="tx1"/>
          </a:fontRef>
        </p:style>
      </p:cxnSp>
      <p:sp>
        <p:nvSpPr>
          <p:cNvPr id="39"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40"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558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77930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27" b="1"/>
            </a:lvl1pPr>
          </a:lstStyle>
          <a:p>
            <a:r>
              <a:rPr lang="en-US" smtClean="0"/>
              <a:t>Click to edit Master title style</a:t>
            </a:r>
            <a:endParaRPr lang="en-CA"/>
          </a:p>
        </p:txBody>
      </p:sp>
      <p:sp>
        <p:nvSpPr>
          <p:cNvPr id="3" name="Content Placeholder 2"/>
          <p:cNvSpPr>
            <a:spLocks noGrp="1"/>
          </p:cNvSpPr>
          <p:nvPr>
            <p:ph idx="1"/>
          </p:nvPr>
        </p:nvSpPr>
        <p:spPr>
          <a:xfrm>
            <a:off x="4766734" y="273053"/>
            <a:ext cx="6815667" cy="5853113"/>
          </a:xfrm>
        </p:spPr>
        <p:txBody>
          <a:bodyPr/>
          <a:lstStyle>
            <a:lvl1pPr>
              <a:defRPr sz="3228"/>
            </a:lvl1pPr>
            <a:lvl2pPr>
              <a:defRPr sz="2778"/>
            </a:lvl2pPr>
            <a:lvl3pPr>
              <a:defRPr sz="2403"/>
            </a:lvl3pPr>
            <a:lvl4pPr>
              <a:defRPr sz="2027"/>
            </a:lvl4pPr>
            <a:lvl5pPr>
              <a:defRPr sz="2027"/>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70278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27" b="1"/>
            </a:lvl1pPr>
          </a:lstStyle>
          <a:p>
            <a:r>
              <a:rPr lang="en-US" smtClean="0"/>
              <a:t>Click to edit Master title style</a:t>
            </a:r>
            <a:endParaRPr lang="en-CA"/>
          </a:p>
        </p:txBody>
      </p:sp>
      <p:sp>
        <p:nvSpPr>
          <p:cNvPr id="3" name="Picture Placeholder 2"/>
          <p:cNvSpPr>
            <a:spLocks noGrp="1"/>
          </p:cNvSpPr>
          <p:nvPr>
            <p:ph type="pic" idx="1"/>
          </p:nvPr>
        </p:nvSpPr>
        <p:spPr>
          <a:xfrm>
            <a:off x="2389718" y="612776"/>
            <a:ext cx="7315200" cy="4114800"/>
          </a:xfrm>
        </p:spPr>
        <p:txBody>
          <a:bodyPr/>
          <a:lstStyle>
            <a:lvl1pPr marL="0" indent="0">
              <a:buNone/>
              <a:defRPr sz="3228"/>
            </a:lvl1pPr>
            <a:lvl2pPr marL="457131" indent="0">
              <a:buNone/>
              <a:defRPr sz="2778"/>
            </a:lvl2pPr>
            <a:lvl3pPr marL="914260" indent="0">
              <a:buNone/>
              <a:defRPr sz="2403"/>
            </a:lvl3pPr>
            <a:lvl4pPr marL="1371391" indent="0">
              <a:buNone/>
              <a:defRPr sz="2027"/>
            </a:lvl4pPr>
            <a:lvl5pPr marL="1828522" indent="0">
              <a:buNone/>
              <a:defRPr sz="2027"/>
            </a:lvl5pPr>
            <a:lvl6pPr marL="2285652" indent="0">
              <a:buNone/>
              <a:defRPr sz="2027"/>
            </a:lvl6pPr>
            <a:lvl7pPr marL="2742783" indent="0">
              <a:buNone/>
              <a:defRPr sz="2027"/>
            </a:lvl7pPr>
            <a:lvl8pPr marL="3199913" indent="0">
              <a:buNone/>
              <a:defRPr sz="2027"/>
            </a:lvl8pPr>
            <a:lvl9pPr marL="3657043" indent="0">
              <a:buNone/>
              <a:defRPr sz="2027"/>
            </a:lvl9pPr>
          </a:lstStyle>
          <a:p>
            <a:r>
              <a:rPr lang="en-US" smtClean="0"/>
              <a:t>Click icon to add picture</a:t>
            </a:r>
            <a:endParaRPr lang="en-CA"/>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27"/>
            </a:lvl1pPr>
            <a:lvl2pPr marL="457131" indent="0">
              <a:buNone/>
              <a:defRPr sz="1201"/>
            </a:lvl2pPr>
            <a:lvl3pPr marL="914260" indent="0">
              <a:buNone/>
              <a:defRPr sz="976"/>
            </a:lvl3pPr>
            <a:lvl4pPr marL="1371391" indent="0">
              <a:buNone/>
              <a:defRPr sz="901"/>
            </a:lvl4pPr>
            <a:lvl5pPr marL="1828522" indent="0">
              <a:buNone/>
              <a:defRPr sz="901"/>
            </a:lvl5pPr>
            <a:lvl6pPr marL="2285652" indent="0">
              <a:buNone/>
              <a:defRPr sz="901"/>
            </a:lvl6pPr>
            <a:lvl7pPr marL="2742783" indent="0">
              <a:buNone/>
              <a:defRPr sz="901"/>
            </a:lvl7pPr>
            <a:lvl8pPr marL="3199913" indent="0">
              <a:buNone/>
              <a:defRPr sz="901"/>
            </a:lvl8pPr>
            <a:lvl9pPr marL="3657043" indent="0">
              <a:buNone/>
              <a:defRPr sz="90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231209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93175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1"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t>‹N°›</a:t>
            </a:fld>
            <a:endParaRPr lang="en-CA"/>
          </a:p>
        </p:txBody>
      </p:sp>
    </p:spTree>
    <p:extLst>
      <p:ext uri="{BB962C8B-B14F-4D97-AF65-F5344CB8AC3E}">
        <p14:creationId xmlns:p14="http://schemas.microsoft.com/office/powerpoint/2010/main" val="550856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60032" cy="6285932"/>
          </a:xfrm>
          <a:prstGeom prst="rect">
            <a:avLst/>
          </a:prstGeom>
        </p:spPr>
      </p:pic>
      <p:grpSp>
        <p:nvGrpSpPr>
          <p:cNvPr id="21" name="Group 20"/>
          <p:cNvGrpSpPr/>
          <p:nvPr userDrawn="1"/>
        </p:nvGrpSpPr>
        <p:grpSpPr>
          <a:xfrm>
            <a:off x="0" y="6073540"/>
            <a:ext cx="12192000" cy="792000"/>
            <a:chOff x="0" y="6073540"/>
            <a:chExt cx="12192000" cy="792000"/>
          </a:xfrm>
        </p:grpSpPr>
        <p:sp>
          <p:nvSpPr>
            <p:cNvPr id="20" name="Rectangle 19"/>
            <p:cNvSpPr/>
            <p:nvPr userDrawn="1"/>
          </p:nvSpPr>
          <p:spPr>
            <a:xfrm>
              <a:off x="0" y="607354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t="88561" r="73314"/>
            <a:stretch/>
          </p:blipFill>
          <p:spPr>
            <a:xfrm>
              <a:off x="0" y="6073541"/>
              <a:ext cx="2439453" cy="784459"/>
            </a:xfrm>
            <a:prstGeom prst="rect">
              <a:avLst/>
            </a:prstGeom>
          </p:spPr>
        </p:pic>
      </p:grpSp>
      <p:sp>
        <p:nvSpPr>
          <p:cNvPr id="14" name="Rectangle 13"/>
          <p:cNvSpPr/>
          <p:nvPr userDrawn="1"/>
        </p:nvSpPr>
        <p:spPr>
          <a:xfrm>
            <a:off x="4860032" y="0"/>
            <a:ext cx="7331968" cy="6073540"/>
          </a:xfrm>
          <a:prstGeom prst="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50800" dist="38100" dir="2700000" algn="tl" rotWithShape="0">
                  <a:prstClr val="black">
                    <a:alpha val="40000"/>
                  </a:prstClr>
                </a:outerShdw>
              </a:effectLst>
            </a:endParaRPr>
          </a:p>
        </p:txBody>
      </p:sp>
      <p:sp>
        <p:nvSpPr>
          <p:cNvPr id="2" name="Title 1"/>
          <p:cNvSpPr>
            <a:spLocks noGrp="1"/>
          </p:cNvSpPr>
          <p:nvPr>
            <p:ph type="ctrTitle" hasCustomPrompt="1"/>
          </p:nvPr>
        </p:nvSpPr>
        <p:spPr>
          <a:xfrm>
            <a:off x="5108894" y="1122363"/>
            <a:ext cx="6890917" cy="1400120"/>
          </a:xfrm>
        </p:spPr>
        <p:txBody>
          <a:bodyPr anchor="b">
            <a:normAutofit/>
          </a:bodyPr>
          <a:lstStyle>
            <a:lvl1pPr algn="ctr">
              <a:defRPr sz="3200">
                <a:solidFill>
                  <a:schemeClr val="bg1"/>
                </a:solidFill>
              </a:defRPr>
            </a:lvl1pPr>
          </a:lstStyle>
          <a:p>
            <a:r>
              <a:rPr lang="en-US"/>
              <a:t>Title</a:t>
            </a:r>
            <a:endParaRPr lang="en-CA"/>
          </a:p>
        </p:txBody>
      </p:sp>
      <p:sp>
        <p:nvSpPr>
          <p:cNvPr id="3" name="Subtitle 2"/>
          <p:cNvSpPr>
            <a:spLocks noGrp="1"/>
          </p:cNvSpPr>
          <p:nvPr>
            <p:ph type="subTitle" idx="1" hasCustomPrompt="1"/>
          </p:nvPr>
        </p:nvSpPr>
        <p:spPr>
          <a:xfrm>
            <a:off x="5108895" y="3602038"/>
            <a:ext cx="6861666"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style</a:t>
            </a:r>
            <a:endParaRPr lang="en-CA"/>
          </a:p>
        </p:txBody>
      </p:sp>
      <p:sp>
        <p:nvSpPr>
          <p:cNvPr id="4" name="Date Placeholder 3"/>
          <p:cNvSpPr>
            <a:spLocks noGrp="1"/>
          </p:cNvSpPr>
          <p:nvPr>
            <p:ph type="dt" sz="half" idx="10"/>
          </p:nvPr>
        </p:nvSpPr>
        <p:spPr/>
        <p:txBody>
          <a:bodyPr/>
          <a:lstStyle/>
          <a:p>
            <a:fld id="{C2EEAFCF-D3D2-451D-B02A-DDA351892223}" type="datetime4">
              <a:rPr lang="en-CA" smtClean="0"/>
              <a:t>May 3,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7" name="Rectangle 6"/>
          <p:cNvSpPr/>
          <p:nvPr userDrawn="1"/>
        </p:nvSpPr>
        <p:spPr>
          <a:xfrm>
            <a:off x="44605" y="181671"/>
            <a:ext cx="12147395" cy="355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83319" t="92849" b="2997"/>
          <a:stretch/>
        </p:blipFill>
        <p:spPr>
          <a:xfrm>
            <a:off x="10660030" y="226360"/>
            <a:ext cx="1524854" cy="284889"/>
          </a:xfrm>
          <a:prstGeom prst="rect">
            <a:avLst/>
          </a:prstGeom>
        </p:spPr>
      </p:pic>
    </p:spTree>
    <p:extLst>
      <p:ext uri="{BB962C8B-B14F-4D97-AF65-F5344CB8AC3E}">
        <p14:creationId xmlns:p14="http://schemas.microsoft.com/office/powerpoint/2010/main" val="229165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932EDC-134F-40C8-A7C7-B5E4149CC258}" type="datetime4">
              <a:rPr lang="en-CA" smtClean="0"/>
              <a:t>May 3,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52032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a:xfrm>
            <a:off x="3105150" y="1196298"/>
            <a:ext cx="5943600" cy="498066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F6A1DABD-295F-4D39-A4D8-C1196EFDD0F0}" type="datetime4">
              <a:rPr lang="en-CA" smtClean="0"/>
              <a:t>May 3,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sp>
        <p:nvSpPr>
          <p:cNvPr id="11" name="Content Placeholder 2"/>
          <p:cNvSpPr>
            <a:spLocks noGrp="1"/>
          </p:cNvSpPr>
          <p:nvPr>
            <p:ph idx="13"/>
          </p:nvPr>
        </p:nvSpPr>
        <p:spPr>
          <a:xfrm>
            <a:off x="228600" y="1196297"/>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2"/>
          <p:cNvSpPr>
            <a:spLocks noGrp="1"/>
          </p:cNvSpPr>
          <p:nvPr>
            <p:ph idx="14"/>
          </p:nvPr>
        </p:nvSpPr>
        <p:spPr>
          <a:xfrm>
            <a:off x="9191625" y="1196296"/>
            <a:ext cx="2733675" cy="498066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3" name="Picture 12"/>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10" name="TextBox 9"/>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299952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5127067" cy="6858001"/>
          </a:xfrm>
          <a:prstGeom prst="rect">
            <a:avLst/>
          </a:prstGeom>
        </p:spPr>
      </p:pic>
      <p:sp>
        <p:nvSpPr>
          <p:cNvPr id="2" name="Title 1"/>
          <p:cNvSpPr>
            <a:spLocks noGrp="1"/>
          </p:cNvSpPr>
          <p:nvPr>
            <p:ph type="title"/>
          </p:nvPr>
        </p:nvSpPr>
        <p:spPr>
          <a:xfrm>
            <a:off x="5127066" y="3767138"/>
            <a:ext cx="7064934" cy="795337"/>
          </a:xfrm>
        </p:spPr>
        <p:style>
          <a:lnRef idx="0">
            <a:schemeClr val="accent2"/>
          </a:lnRef>
          <a:fillRef idx="3">
            <a:schemeClr val="accent2"/>
          </a:fillRef>
          <a:effectRef idx="3">
            <a:schemeClr val="accent2"/>
          </a:effectRef>
          <a:fontRef idx="none"/>
        </p:style>
        <p:txBody>
          <a:bodyPr anchor="b">
            <a:normAutofit/>
          </a:bodyPr>
          <a:lstStyle>
            <a:lvl1pPr>
              <a:defRPr sz="2400">
                <a:solidFill>
                  <a:schemeClr val="bg1"/>
                </a:solidFill>
              </a:defRPr>
            </a:lvl1pPr>
          </a:lstStyle>
          <a:p>
            <a:r>
              <a:rPr lang="en-US"/>
              <a:t>Click to edit Master title style</a:t>
            </a:r>
            <a:endParaRPr lang="en-CA"/>
          </a:p>
        </p:txBody>
      </p:sp>
      <p:sp>
        <p:nvSpPr>
          <p:cNvPr id="3" name="Text Placeholder 2"/>
          <p:cNvSpPr>
            <a:spLocks noGrp="1"/>
          </p:cNvSpPr>
          <p:nvPr>
            <p:ph type="body" idx="1"/>
          </p:nvPr>
        </p:nvSpPr>
        <p:spPr>
          <a:xfrm>
            <a:off x="6057900" y="4589463"/>
            <a:ext cx="5289550" cy="1500187"/>
          </a:xfrm>
        </p:spPr>
        <p:txBody>
          <a:bodyPr>
            <a:normAutofit/>
          </a:bodyPr>
          <a:lstStyle>
            <a:lvl1pPr marL="0" indent="0">
              <a:buNone/>
              <a:defRPr sz="1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26076-3C3E-484A-A710-96785735FC70}" type="datetime4">
              <a:rPr lang="en-CA" smtClean="0"/>
              <a:t>May 3,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903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176338"/>
            <a:ext cx="51816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34B2B0D-0F6C-4BA5-9680-B9F675F9C795}" type="datetime4">
              <a:rPr lang="en-CA" smtClean="0"/>
              <a:t>May 3,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307330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17642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176338"/>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443409" y="1176337"/>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249EDB-8725-4BF5-847D-B467443A4B88}" type="datetime4">
              <a:rPr lang="en-CA" smtClean="0"/>
              <a:t>May 3,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
        <p:nvSpPr>
          <p:cNvPr id="8" name="Content Placeholder 3"/>
          <p:cNvSpPr>
            <a:spLocks noGrp="1"/>
          </p:cNvSpPr>
          <p:nvPr>
            <p:ph sz="half" idx="13"/>
          </p:nvPr>
        </p:nvSpPr>
        <p:spPr>
          <a:xfrm>
            <a:off x="8091487" y="1176336"/>
            <a:ext cx="3240000" cy="5000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643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16400"/>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15727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19300"/>
            <a:ext cx="5157787" cy="4170363"/>
          </a:xfrm>
        </p:spPr>
        <p:txBody>
          <a:bodyPr/>
          <a:lstStyle>
            <a:lvl1pPr>
              <a:defRPr>
                <a:solidFill>
                  <a:schemeClr val="accent4"/>
                </a:solidFill>
              </a:defRPr>
            </a:lvl1pPr>
            <a:lvl2pPr>
              <a:defRPr>
                <a:solidFill>
                  <a:schemeClr val="accent4"/>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15727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19300"/>
            <a:ext cx="5183188" cy="4170363"/>
          </a:xfrm>
        </p:spPr>
        <p:txBody>
          <a:bodyPr/>
          <a:lstStyle>
            <a:lvl1pPr>
              <a:defRPr>
                <a:solidFill>
                  <a:schemeClr val="accent3"/>
                </a:solidFill>
              </a:defRPr>
            </a:lvl1pPr>
            <a:lvl2pPr>
              <a:defRPr>
                <a:solidFill>
                  <a:schemeClr val="accent3"/>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39F23F2-A8FA-4F8C-B8FE-CF596B1C3AF0}" type="datetime4">
              <a:rPr lang="en-CA" smtClean="0"/>
              <a:t>May 3, 2022</a:t>
            </a:fld>
            <a:endParaRPr lang="en-CA"/>
          </a:p>
        </p:txBody>
      </p:sp>
      <p:sp>
        <p:nvSpPr>
          <p:cNvPr id="8" name="Footer Placeholder 7"/>
          <p:cNvSpPr>
            <a:spLocks noGrp="1"/>
          </p:cNvSpPr>
          <p:nvPr>
            <p:ph type="ftr" sz="quarter" idx="11"/>
          </p:nvPr>
        </p:nvSpPr>
        <p:spPr/>
        <p:txBody>
          <a:bodyPr/>
          <a:lstStyle/>
          <a:p>
            <a:r>
              <a:rPr lang="en-CA"/>
              <a:t>Each other  | Our Communities | Our Partners | Information </a:t>
            </a:r>
          </a:p>
        </p:txBody>
      </p:sp>
      <p:sp>
        <p:nvSpPr>
          <p:cNvPr id="9" name="Slide Number Placeholder 8"/>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049477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2"/>
          </a:lnRef>
          <a:fillRef idx="3">
            <a:schemeClr val="accent2"/>
          </a:fillRef>
          <a:effectRef idx="3">
            <a:schemeClr val="accent2"/>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fld id="{2BC19EF8-09B7-4AAE-8E4F-C3C8145FD08F}" type="datetime4">
              <a:rPr lang="en-CA" smtClean="0"/>
              <a:t>May 3,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pic>
        <p:nvPicPr>
          <p:cNvPr id="9" name="Picture 8"/>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3326509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715939"/>
          </a:xfrm>
        </p:spPr>
        <p:style>
          <a:lnRef idx="0">
            <a:schemeClr val="accent4"/>
          </a:lnRef>
          <a:fillRef idx="3">
            <a:schemeClr val="accent4"/>
          </a:fillRef>
          <a:effectRef idx="3">
            <a:schemeClr val="accent4"/>
          </a:effectRef>
          <a:fontRef idx="none"/>
        </p:style>
        <p:txBody>
          <a:bodyPr lIns="972000"/>
          <a:lstStyle>
            <a:lvl1pPr>
              <a:defRPr>
                <a:solidFill>
                  <a:schemeClr val="bg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lvl1pPr>
              <a:defRPr>
                <a:solidFill>
                  <a:schemeClr val="bg1">
                    <a:alpha val="44000"/>
                  </a:schemeClr>
                </a:solidFill>
              </a:defRPr>
            </a:lvl1pPr>
          </a:lstStyle>
          <a:p>
            <a:fld id="{5E1C8163-E86D-4A0A-9FA9-B9E326691EAC}" type="datetime4">
              <a:rPr lang="en-CA" smtClean="0"/>
              <a:t>May 3, 2022</a:t>
            </a:fld>
            <a:endParaRPr lang="en-CA"/>
          </a:p>
        </p:txBody>
      </p:sp>
      <p:sp>
        <p:nvSpPr>
          <p:cNvPr id="5" name="Footer Placeholder 4"/>
          <p:cNvSpPr>
            <a:spLocks noGrp="1"/>
          </p:cNvSpPr>
          <p:nvPr>
            <p:ph type="ftr" sz="quarter" idx="11"/>
          </p:nvPr>
        </p:nvSpPr>
        <p:spPr/>
        <p:txBody>
          <a:bodyPr/>
          <a:lstStyle>
            <a:lvl1pPr>
              <a:defRPr>
                <a:solidFill>
                  <a:schemeClr val="bg1">
                    <a:alpha val="44000"/>
                  </a:schemeClr>
                </a:solidFill>
              </a:defRPr>
            </a:lvl1p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lvl1pPr>
              <a:defRPr>
                <a:solidFill>
                  <a:schemeClr val="bg1">
                    <a:alpha val="44000"/>
                  </a:schemeClr>
                </a:solidFill>
              </a:defRPr>
            </a:lvl1pPr>
          </a:lstStyle>
          <a:p>
            <a:fld id="{6B941A0C-80CC-4230-A4ED-F56224C365BC}" type="slidenum">
              <a:rPr lang="en-CA" smtClean="0"/>
              <a:pPr/>
              <a:t>‹N°›</a:t>
            </a:fld>
            <a:endParaRPr lang="en-CA"/>
          </a:p>
        </p:txBody>
      </p:sp>
      <p:pic>
        <p:nvPicPr>
          <p:cNvPr id="7" name="Picture 6"/>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8" name="TextBox 7"/>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4070838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D379814-1055-4AE6-AA92-B3AEA5D52077}" type="datetime4">
              <a:rPr lang="en-CA" smtClean="0"/>
              <a:t>May 3, 2022</a:t>
            </a:fld>
            <a:endParaRPr lang="en-CA"/>
          </a:p>
        </p:txBody>
      </p:sp>
      <p:sp>
        <p:nvSpPr>
          <p:cNvPr id="4" name="Footer Placeholder 3"/>
          <p:cNvSpPr>
            <a:spLocks noGrp="1"/>
          </p:cNvSpPr>
          <p:nvPr>
            <p:ph type="ftr" sz="quarter" idx="11"/>
          </p:nvPr>
        </p:nvSpPr>
        <p:spPr/>
        <p:txBody>
          <a:bodyPr/>
          <a:lstStyle/>
          <a:p>
            <a:r>
              <a:rPr lang="en-CA"/>
              <a:t>Each other  | Our Communities | Our Partners | Information </a:t>
            </a:r>
          </a:p>
        </p:txBody>
      </p:sp>
      <p:sp>
        <p:nvSpPr>
          <p:cNvPr id="5" name="Slide Number Placeholder 4"/>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89735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20C0-4C2A-4AC8-B28C-84CECB37905D}" type="datetime4">
              <a:rPr lang="en-CA" smtClean="0"/>
              <a:t>May 3, 2022</a:t>
            </a:fld>
            <a:endParaRPr lang="en-CA"/>
          </a:p>
        </p:txBody>
      </p:sp>
      <p:sp>
        <p:nvSpPr>
          <p:cNvPr id="3" name="Footer Placeholder 2"/>
          <p:cNvSpPr>
            <a:spLocks noGrp="1"/>
          </p:cNvSpPr>
          <p:nvPr>
            <p:ph type="ftr" sz="quarter" idx="11"/>
          </p:nvPr>
        </p:nvSpPr>
        <p:spPr/>
        <p:txBody>
          <a:bodyPr/>
          <a:lstStyle/>
          <a:p>
            <a:r>
              <a:rPr lang="en-CA"/>
              <a:t>Each other  | Our Communities | Our Partners | Information </a:t>
            </a:r>
          </a:p>
        </p:txBody>
      </p:sp>
      <p:sp>
        <p:nvSpPr>
          <p:cNvPr id="4" name="Slide Number Placeholder 3"/>
          <p:cNvSpPr>
            <a:spLocks noGrp="1"/>
          </p:cNvSpPr>
          <p:nvPr>
            <p:ph type="sldNum" sz="quarter" idx="12"/>
          </p:nvPr>
        </p:nvSpPr>
        <p:spPr/>
        <p:txBody>
          <a:bodyPr/>
          <a:lstStyle/>
          <a:p>
            <a:fld id="{6B941A0C-80CC-4230-A4ED-F56224C365BC}" type="slidenum">
              <a:rPr lang="en-CA" smtClean="0"/>
              <a:t>‹N°›</a:t>
            </a:fld>
            <a:endParaRPr lang="en-CA"/>
          </a:p>
        </p:txBody>
      </p:sp>
      <p:pic>
        <p:nvPicPr>
          <p:cNvPr id="5" name="Picture 4"/>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11320462" y="6218914"/>
            <a:ext cx="652463" cy="784459"/>
          </a:xfrm>
          <a:prstGeom prst="rect">
            <a:avLst/>
          </a:prstGeom>
        </p:spPr>
      </p:pic>
      <p:sp>
        <p:nvSpPr>
          <p:cNvPr id="6" name="TextBox 5"/>
          <p:cNvSpPr txBox="1"/>
          <p:nvPr userDrawn="1"/>
        </p:nvSpPr>
        <p:spPr>
          <a:xfrm>
            <a:off x="8802894" y="6426478"/>
            <a:ext cx="916557" cy="369332"/>
          </a:xfrm>
          <a:prstGeom prst="rect">
            <a:avLst/>
          </a:prstGeom>
          <a:noFill/>
        </p:spPr>
        <p:txBody>
          <a:bodyPr wrap="square" rtlCol="0">
            <a:spAutoFit/>
          </a:bodyPr>
          <a:lstStyle/>
          <a:p>
            <a:r>
              <a:rPr lang="en-CA" b="1">
                <a:solidFill>
                  <a:schemeClr val="accent4"/>
                </a:solidFill>
              </a:rPr>
              <a:t>DRAFT</a:t>
            </a:r>
          </a:p>
        </p:txBody>
      </p:sp>
    </p:spTree>
    <p:extLst>
      <p:ext uri="{BB962C8B-B14F-4D97-AF65-F5344CB8AC3E}">
        <p14:creationId xmlns:p14="http://schemas.microsoft.com/office/powerpoint/2010/main" val="2199673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05">
          <p15:clr>
            <a:srgbClr val="FBAE40"/>
          </p15:clr>
        </p15:guide>
        <p15:guide id="4" pos="75">
          <p15:clr>
            <a:srgbClr val="FBAE40"/>
          </p15:clr>
        </p15:guide>
        <p15:guide id="5" orient="horz" pos="96">
          <p15:clr>
            <a:srgbClr val="FBAE40"/>
          </p15:clr>
        </p15:guide>
        <p15:guide id="6" orient="horz" pos="4247">
          <p15:clr>
            <a:srgbClr val="FBAE40"/>
          </p15:clr>
        </p15:guide>
        <p15:guide id="7"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Content Placeholder 2"/>
          <p:cNvSpPr>
            <a:spLocks noGrp="1"/>
          </p:cNvSpPr>
          <p:nvPr>
            <p:ph idx="1"/>
          </p:nvPr>
        </p:nvSpPr>
        <p:spPr>
          <a:xfrm>
            <a:off x="5183188" y="457201"/>
            <a:ext cx="6172200" cy="5895974"/>
          </a:xfrm>
        </p:spPr>
        <p:txBody>
          <a:bodyPr/>
          <a:lstStyle>
            <a:lvl1pPr>
              <a:defRPr sz="2000"/>
            </a:lvl1pPr>
            <a:lvl2pPr>
              <a:defRPr sz="1800"/>
            </a:lvl2pPr>
            <a:lvl3pPr>
              <a:defRPr sz="1600"/>
            </a:lvl3pPr>
            <a:lvl4pPr>
              <a:defRPr sz="1400"/>
            </a:lvl4pPr>
            <a:lvl5pPr>
              <a:defRPr sz="105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FFBD1-0BAC-4542-AACF-22EF430F8B31}" type="datetime4">
              <a:rPr lang="en-CA" smtClean="0"/>
              <a:t>May 3,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2803049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6400"/>
          </a:xfrm>
        </p:spPr>
        <p:txBody>
          <a:bodyPr anchor="b">
            <a:noAutofit/>
          </a:bodyPr>
          <a:lstStyle>
            <a:lvl1pPr>
              <a:defRPr sz="2800"/>
            </a:lvl1pPr>
          </a:lstStyle>
          <a:p>
            <a:r>
              <a:rPr lang="en-US"/>
              <a:t>Click to edit Master title style</a:t>
            </a:r>
            <a:endParaRPr lang="en-CA"/>
          </a:p>
        </p:txBody>
      </p:sp>
      <p:sp>
        <p:nvSpPr>
          <p:cNvPr id="3" name="Picture Placeholder 2"/>
          <p:cNvSpPr>
            <a:spLocks noGrp="1"/>
          </p:cNvSpPr>
          <p:nvPr>
            <p:ph type="pic" idx="1"/>
          </p:nvPr>
        </p:nvSpPr>
        <p:spPr>
          <a:xfrm>
            <a:off x="5183188" y="457200"/>
            <a:ext cx="6172200" cy="588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1FD645-F409-4F38-B09C-B05DB76DDC41}" type="datetime4">
              <a:rPr lang="en-CA" smtClean="0"/>
              <a:t>May 3, 2022</a:t>
            </a:fld>
            <a:endParaRPr lang="en-CA"/>
          </a:p>
        </p:txBody>
      </p:sp>
      <p:sp>
        <p:nvSpPr>
          <p:cNvPr id="6" name="Footer Placeholder 5"/>
          <p:cNvSpPr>
            <a:spLocks noGrp="1"/>
          </p:cNvSpPr>
          <p:nvPr>
            <p:ph type="ftr" sz="quarter" idx="11"/>
          </p:nvPr>
        </p:nvSpPr>
        <p:spPr/>
        <p:txBody>
          <a:bodyPr/>
          <a:lstStyle/>
          <a:p>
            <a:r>
              <a:rPr lang="en-CA"/>
              <a:t>Each other  | Our Communities | Our Partners | Information </a:t>
            </a:r>
          </a:p>
        </p:txBody>
      </p:sp>
      <p:sp>
        <p:nvSpPr>
          <p:cNvPr id="7" name="Slide Number Placeholder 6"/>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1251850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22837D-DFC7-4DE3-933E-4E2154C9D563}" type="datetime4">
              <a:rPr lang="en-CA" smtClean="0"/>
              <a:t>May 3,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194375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2D3E728-B75F-4C36-B24D-7573CD634243}" type="datetime4">
              <a:rPr lang="en-CA" smtClean="0"/>
              <a:t>May 3, 2022</a:t>
            </a:fld>
            <a:endParaRPr lang="en-CA"/>
          </a:p>
        </p:txBody>
      </p:sp>
      <p:sp>
        <p:nvSpPr>
          <p:cNvPr id="5" name="Footer Placeholder 4"/>
          <p:cNvSpPr>
            <a:spLocks noGrp="1"/>
          </p:cNvSpPr>
          <p:nvPr>
            <p:ph type="ftr" sz="quarter" idx="11"/>
          </p:nvPr>
        </p:nvSpPr>
        <p:spPr/>
        <p:txBody>
          <a:bodyPr/>
          <a:lstStyle/>
          <a:p>
            <a:r>
              <a:rPr lang="en-CA"/>
              <a:t>Each other  | Our Communities | Our Partners | Information </a:t>
            </a:r>
          </a:p>
        </p:txBody>
      </p:sp>
      <p:sp>
        <p:nvSpPr>
          <p:cNvPr id="6" name="Slide Number Placeholder 5"/>
          <p:cNvSpPr>
            <a:spLocks noGrp="1"/>
          </p:cNvSpPr>
          <p:nvPr>
            <p:ph type="sldNum" sz="quarter" idx="12"/>
          </p:nvPr>
        </p:nvSpPr>
        <p:spPr/>
        <p:txBody>
          <a:bodyPr/>
          <a:lstStyle/>
          <a:p>
            <a:fld id="{6B941A0C-80CC-4230-A4ED-F56224C365BC}" type="slidenum">
              <a:rPr lang="en-CA" smtClean="0"/>
              <a:t>‹N°›</a:t>
            </a:fld>
            <a:endParaRPr lang="en-CA"/>
          </a:p>
        </p:txBody>
      </p:sp>
    </p:spTree>
    <p:extLst>
      <p:ext uri="{BB962C8B-B14F-4D97-AF65-F5344CB8AC3E}">
        <p14:creationId xmlns:p14="http://schemas.microsoft.com/office/powerpoint/2010/main" val="49960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4639"/>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1"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FEC306"/>
            </a:solidFill>
          </a:ln>
        </p:spPr>
        <p:style>
          <a:lnRef idx="3">
            <a:schemeClr val="accent1"/>
          </a:lnRef>
          <a:fillRef idx="0">
            <a:schemeClr val="accent1"/>
          </a:fillRef>
          <a:effectRef idx="2">
            <a:schemeClr val="accent1"/>
          </a:effectRef>
          <a:fontRef idx="minor">
            <a:schemeClr val="tx1"/>
          </a:fontRef>
        </p:style>
      </p:cxnSp>
      <p:sp>
        <p:nvSpPr>
          <p:cNvPr id="11"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sp>
        <p:nvSpPr>
          <p:cNvPr id="12"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Tree>
    <p:extLst>
      <p:ext uri="{BB962C8B-B14F-4D97-AF65-F5344CB8AC3E}">
        <p14:creationId xmlns:p14="http://schemas.microsoft.com/office/powerpoint/2010/main" val="673656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AD_DimensionalS">
    <p:bg>
      <p:bgPr>
        <a:solidFill>
          <a:schemeClr val="bg1"/>
        </a:solidFill>
        <a:effectLst/>
      </p:bgPr>
    </p:bg>
    <p:spTree>
      <p:nvGrpSpPr>
        <p:cNvPr id="1" name=""/>
        <p:cNvGrpSpPr/>
        <p:nvPr/>
      </p:nvGrpSpPr>
      <p:grpSpPr>
        <a:xfrm>
          <a:off x="0" y="0"/>
          <a:ext cx="0" cy="0"/>
          <a:chOff x="0" y="0"/>
          <a:chExt cx="0" cy="0"/>
        </a:xfrm>
      </p:grpSpPr>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pic>
        <p:nvPicPr>
          <p:cNvPr id="11" name="Picture 10">
            <a:extLst>
              <a:ext uri="{FF2B5EF4-FFF2-40B4-BE49-F238E27FC236}">
                <a16:creationId xmlns:a16="http://schemas.microsoft.com/office/drawing/2014/main" id="{1F65CDA8-94AA-423E-8002-516AF1222A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12224" y="380999"/>
            <a:ext cx="2895618" cy="494769"/>
          </a:xfrm>
          <a:prstGeom prst="rect">
            <a:avLst/>
          </a:prstGeom>
        </p:spPr>
      </p:pic>
      <p:pic>
        <p:nvPicPr>
          <p:cNvPr id="10" name="Picture 9">
            <a:extLst>
              <a:ext uri="{FF2B5EF4-FFF2-40B4-BE49-F238E27FC236}">
                <a16:creationId xmlns:a16="http://schemas.microsoft.com/office/drawing/2014/main" id="{059F9310-9B0E-4409-894B-69EB48E3D6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538" y="890505"/>
            <a:ext cx="2819918" cy="2970543"/>
          </a:xfrm>
          <a:prstGeom prst="rect">
            <a:avLst/>
          </a:prstGeom>
        </p:spPr>
      </p:pic>
      <p:sp>
        <p:nvSpPr>
          <p:cNvPr id="16" name="SubTitle">
            <a:extLst>
              <a:ext uri="{FF2B5EF4-FFF2-40B4-BE49-F238E27FC236}">
                <a16:creationId xmlns:a16="http://schemas.microsoft.com/office/drawing/2014/main" id="{56AD486A-7D02-4E7B-AB1A-2336CABE57FF}"/>
              </a:ext>
            </a:extLst>
          </p:cNvPr>
          <p:cNvSpPr>
            <a:spLocks noGrp="1"/>
          </p:cNvSpPr>
          <p:nvPr>
            <p:ph type="body" sz="quarter" idx="12" hasCustomPrompt="1"/>
          </p:nvPr>
        </p:nvSpPr>
        <p:spPr>
          <a:xfrm>
            <a:off x="2318655" y="2998906"/>
            <a:ext cx="8747367" cy="584712"/>
          </a:xfrm>
        </p:spPr>
        <p:txBody>
          <a:bodyPr wrap="square" tIns="0" anchor="b">
            <a:spAutoFit/>
          </a:bodyPr>
          <a:lstStyle>
            <a:lvl1pPr marL="0" indent="0">
              <a:lnSpc>
                <a:spcPct val="70000"/>
              </a:lnSpc>
              <a:buNone/>
              <a:defRPr sz="5300" b="1" i="0" cap="all" spc="-50" baseline="0">
                <a:solidFill>
                  <a:schemeClr val="tx1"/>
                </a:solidFill>
                <a:latin typeface="Arial Black" panose="020B0A04020102020204" pitchFamily="34" charset="0"/>
              </a:defRPr>
            </a:lvl1pPr>
          </a:lstStyle>
          <a:p>
            <a:pPr lvl="0"/>
            <a:r>
              <a:rPr lang="en-US"/>
              <a:t>Generic title here</a:t>
            </a:r>
          </a:p>
        </p:txBody>
      </p:sp>
    </p:spTree>
    <p:extLst>
      <p:ext uri="{BB962C8B-B14F-4D97-AF65-F5344CB8AC3E}">
        <p14:creationId xmlns:p14="http://schemas.microsoft.com/office/powerpoint/2010/main" val="888879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oint Agenda, dark red background">
    <p:spTree>
      <p:nvGrpSpPr>
        <p:cNvPr id="1" name=""/>
        <p:cNvGrpSpPr/>
        <p:nvPr/>
      </p:nvGrpSpPr>
      <p:grpSpPr>
        <a:xfrm>
          <a:off x="0" y="0"/>
          <a:ext cx="0" cy="0"/>
          <a:chOff x="0" y="0"/>
          <a:chExt cx="0" cy="0"/>
        </a:xfrm>
      </p:grpSpPr>
      <p:sp>
        <p:nvSpPr>
          <p:cNvPr id="3" name="Shape 551">
            <a:extLst>
              <a:ext uri="{FF2B5EF4-FFF2-40B4-BE49-F238E27FC236}">
                <a16:creationId xmlns:a16="http://schemas.microsoft.com/office/drawing/2014/main" id="{F151F4E7-4C70-481F-A13E-57F1E247CE56}"/>
              </a:ext>
            </a:extLst>
          </p:cNvPr>
          <p:cNvSpPr/>
          <p:nvPr userDrawn="1">
            <p:custDataLst>
              <p:tags r:id="rId1"/>
            </p:custDataLst>
          </p:nvPr>
        </p:nvSpPr>
        <p:spPr bwMode="gray">
          <a:xfrm>
            <a:off x="0" y="-6908"/>
            <a:ext cx="12192000" cy="6871816"/>
          </a:xfrm>
          <a:prstGeom prst="rect">
            <a:avLst/>
          </a:prstGeom>
          <a:solidFill>
            <a:schemeClr val="accent2"/>
          </a:solidFill>
          <a:ln w="12700">
            <a:miter lim="400000"/>
          </a:ln>
        </p:spPr>
        <p:txBody>
          <a:bodyPr lIns="60957" tIns="60957" rIns="60957" bIns="6095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sng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4" name="Title 10">
            <a:extLst>
              <a:ext uri="{FF2B5EF4-FFF2-40B4-BE49-F238E27FC236}">
                <a16:creationId xmlns:a16="http://schemas.microsoft.com/office/drawing/2014/main" id="{72007F72-CB6A-435E-873A-48DFB345CBA6}"/>
              </a:ext>
            </a:extLst>
          </p:cNvPr>
          <p:cNvSpPr>
            <a:spLocks noGrp="1"/>
          </p:cNvSpPr>
          <p:nvPr>
            <p:ph type="title" hasCustomPrompt="1"/>
          </p:nvPr>
        </p:nvSpPr>
        <p:spPr bwMode="gray">
          <a:xfrm>
            <a:off x="665592" y="1003258"/>
            <a:ext cx="3168000" cy="504000"/>
          </a:xfrm>
          <a:prstGeom prst="rect">
            <a:avLst/>
          </a:prstGeom>
        </p:spPr>
        <p:txBody>
          <a:bodyPr lIns="0" tIns="0" rIns="0" bIns="0" anchor="ctr">
            <a:noAutofit/>
          </a:bodyPr>
          <a:lstStyle>
            <a:lvl1pPr marL="0" algn="r" defTabSz="914400">
              <a:lnSpc>
                <a:spcPct val="100000"/>
              </a:lnSpc>
              <a:defRPr lang="en-US" sz="3600" b="1" kern="1200" cap="all" baseline="0" noProof="0" dirty="0">
                <a:solidFill>
                  <a:schemeClr val="bg1"/>
                </a:solidFill>
                <a:latin typeface="Arial Black" panose="020B0A04020102020204" pitchFamily="34" charset="0"/>
                <a:ea typeface="+mn-ea"/>
                <a:cs typeface="+mn-cs"/>
              </a:defRPr>
            </a:lvl1pPr>
          </a:lstStyle>
          <a:p>
            <a:pPr marL="0" lvl="0" defTabSz="914400"/>
            <a:r>
              <a:rPr lang="en-GB" noProof="0" dirty="0"/>
              <a:t>Agenda</a:t>
            </a:r>
          </a:p>
        </p:txBody>
      </p:sp>
      <p:sp>
        <p:nvSpPr>
          <p:cNvPr id="41" name="Text Placeholder 37">
            <a:extLst>
              <a:ext uri="{FF2B5EF4-FFF2-40B4-BE49-F238E27FC236}">
                <a16:creationId xmlns:a16="http://schemas.microsoft.com/office/drawing/2014/main" id="{D062D94E-43EF-4A76-8ECE-AFC34D74D689}"/>
              </a:ext>
            </a:extLst>
          </p:cNvPr>
          <p:cNvSpPr>
            <a:spLocks noGrp="1"/>
          </p:cNvSpPr>
          <p:nvPr>
            <p:ph type="body" sz="quarter" idx="13" hasCustomPrompt="1"/>
          </p:nvPr>
        </p:nvSpPr>
        <p:spPr>
          <a:xfrm>
            <a:off x="8220532" y="159609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40" name="Text Placeholder 37">
            <a:extLst>
              <a:ext uri="{FF2B5EF4-FFF2-40B4-BE49-F238E27FC236}">
                <a16:creationId xmlns:a16="http://schemas.microsoft.com/office/drawing/2014/main" id="{BDE94E03-AAAF-4AD0-8C84-718908E11939}"/>
              </a:ext>
            </a:extLst>
          </p:cNvPr>
          <p:cNvSpPr>
            <a:spLocks noGrp="1"/>
          </p:cNvSpPr>
          <p:nvPr>
            <p:ph type="body" sz="quarter" idx="12" hasCustomPrompt="1"/>
          </p:nvPr>
        </p:nvSpPr>
        <p:spPr>
          <a:xfrm>
            <a:off x="4800152" y="5179834"/>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39" name="Text Placeholder 37">
            <a:extLst>
              <a:ext uri="{FF2B5EF4-FFF2-40B4-BE49-F238E27FC236}">
                <a16:creationId xmlns:a16="http://schemas.microsoft.com/office/drawing/2014/main" id="{83CF843E-8BE2-44AA-9E47-23ED8999B91B}"/>
              </a:ext>
            </a:extLst>
          </p:cNvPr>
          <p:cNvSpPr>
            <a:spLocks noGrp="1"/>
          </p:cNvSpPr>
          <p:nvPr>
            <p:ph type="body" sz="quarter" idx="11" hasCustomPrompt="1"/>
          </p:nvPr>
        </p:nvSpPr>
        <p:spPr>
          <a:xfrm>
            <a:off x="4800152" y="344000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2" name="Rechteck 1">
            <a:extLst>
              <a:ext uri="{FF2B5EF4-FFF2-40B4-BE49-F238E27FC236}">
                <a16:creationId xmlns:a16="http://schemas.microsoft.com/office/drawing/2014/main" id="{DCD8C534-7FCC-4FD7-B9BA-4B916352644D}"/>
              </a:ext>
            </a:extLst>
          </p:cNvPr>
          <p:cNvSpPr/>
          <p:nvPr userDrawn="1">
            <p:custDataLst>
              <p:tags r:id="rId2"/>
            </p:custDataLst>
          </p:nvPr>
        </p:nvSpPr>
        <p:spPr bwMode="gray">
          <a:xfrm>
            <a:off x="480015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1.</a:t>
            </a:r>
          </a:p>
        </p:txBody>
      </p:sp>
      <p:sp>
        <p:nvSpPr>
          <p:cNvPr id="24" name="Rechteck 23">
            <a:extLst>
              <a:ext uri="{FF2B5EF4-FFF2-40B4-BE49-F238E27FC236}">
                <a16:creationId xmlns:a16="http://schemas.microsoft.com/office/drawing/2014/main" id="{893D6FCE-C194-4A73-8E12-7AD203253F79}"/>
              </a:ext>
            </a:extLst>
          </p:cNvPr>
          <p:cNvSpPr/>
          <p:nvPr userDrawn="1">
            <p:custDataLst>
              <p:tags r:id="rId3"/>
            </p:custDataLst>
          </p:nvPr>
        </p:nvSpPr>
        <p:spPr bwMode="gray">
          <a:xfrm>
            <a:off x="8220532" y="552670"/>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4.</a:t>
            </a:r>
          </a:p>
        </p:txBody>
      </p:sp>
      <p:sp>
        <p:nvSpPr>
          <p:cNvPr id="26" name="Rechteck 27">
            <a:extLst>
              <a:ext uri="{FF2B5EF4-FFF2-40B4-BE49-F238E27FC236}">
                <a16:creationId xmlns:a16="http://schemas.microsoft.com/office/drawing/2014/main" id="{71465F25-5537-430A-B04E-FB85338AFE0E}"/>
              </a:ext>
            </a:extLst>
          </p:cNvPr>
          <p:cNvSpPr/>
          <p:nvPr userDrawn="1">
            <p:custDataLst>
              <p:tags r:id="rId4"/>
            </p:custDataLst>
          </p:nvPr>
        </p:nvSpPr>
        <p:spPr bwMode="gray">
          <a:xfrm>
            <a:off x="4800152" y="2503751"/>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2.</a:t>
            </a:r>
          </a:p>
        </p:txBody>
      </p:sp>
      <p:sp>
        <p:nvSpPr>
          <p:cNvPr id="30" name="Rechteck 31">
            <a:extLst>
              <a:ext uri="{FF2B5EF4-FFF2-40B4-BE49-F238E27FC236}">
                <a16:creationId xmlns:a16="http://schemas.microsoft.com/office/drawing/2014/main" id="{04E70F32-B36D-437F-A9EF-C53425E3B3D9}"/>
              </a:ext>
            </a:extLst>
          </p:cNvPr>
          <p:cNvSpPr/>
          <p:nvPr userDrawn="1">
            <p:custDataLst>
              <p:tags r:id="rId5"/>
            </p:custDataLst>
          </p:nvPr>
        </p:nvSpPr>
        <p:spPr bwMode="gray">
          <a:xfrm>
            <a:off x="4800152" y="4243578"/>
            <a:ext cx="2664000" cy="936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3.</a:t>
            </a:r>
          </a:p>
        </p:txBody>
      </p:sp>
      <p:sp>
        <p:nvSpPr>
          <p:cNvPr id="32" name="Shape 554">
            <a:extLst>
              <a:ext uri="{FF2B5EF4-FFF2-40B4-BE49-F238E27FC236}">
                <a16:creationId xmlns:a16="http://schemas.microsoft.com/office/drawing/2014/main" id="{3C0331E4-9796-4D88-B31C-C9286A152BB2}"/>
              </a:ext>
            </a:extLst>
          </p:cNvPr>
          <p:cNvSpPr/>
          <p:nvPr userDrawn="1">
            <p:custDataLst>
              <p:tags r:id="rId6"/>
            </p:custDataLst>
          </p:nvPr>
        </p:nvSpPr>
        <p:spPr bwMode="gray">
          <a:xfrm>
            <a:off x="480015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Shape 554">
            <a:extLst>
              <a:ext uri="{FF2B5EF4-FFF2-40B4-BE49-F238E27FC236}">
                <a16:creationId xmlns:a16="http://schemas.microsoft.com/office/drawing/2014/main" id="{869835C3-81CD-4694-864E-F69BEFAF1732}"/>
              </a:ext>
            </a:extLst>
          </p:cNvPr>
          <p:cNvSpPr/>
          <p:nvPr userDrawn="1"/>
        </p:nvSpPr>
        <p:spPr bwMode="gray">
          <a:xfrm>
            <a:off x="8220532" y="1488926"/>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Shape 554">
            <a:extLst>
              <a:ext uri="{FF2B5EF4-FFF2-40B4-BE49-F238E27FC236}">
                <a16:creationId xmlns:a16="http://schemas.microsoft.com/office/drawing/2014/main" id="{7A971194-B5A4-4413-BB1F-A6480301C6F9}"/>
              </a:ext>
            </a:extLst>
          </p:cNvPr>
          <p:cNvSpPr/>
          <p:nvPr userDrawn="1"/>
        </p:nvSpPr>
        <p:spPr bwMode="gray">
          <a:xfrm>
            <a:off x="4800152" y="3439855"/>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Shape 554">
            <a:extLst>
              <a:ext uri="{FF2B5EF4-FFF2-40B4-BE49-F238E27FC236}">
                <a16:creationId xmlns:a16="http://schemas.microsoft.com/office/drawing/2014/main" id="{13E7A30B-DE6A-4078-B490-D72495EB120F}"/>
              </a:ext>
            </a:extLst>
          </p:cNvPr>
          <p:cNvSpPr/>
          <p:nvPr userDrawn="1">
            <p:custDataLst>
              <p:tags r:id="rId7"/>
            </p:custDataLst>
          </p:nvPr>
        </p:nvSpPr>
        <p:spPr bwMode="gray">
          <a:xfrm>
            <a:off x="4800152" y="5179770"/>
            <a:ext cx="2664000" cy="0"/>
          </a:xfrm>
          <a:prstGeom prst="line">
            <a:avLst/>
          </a:prstGeom>
          <a:ln w="9525" cap="rnd">
            <a:solidFill>
              <a:schemeClr val="bg1"/>
            </a:solidFill>
            <a:round/>
          </a:ln>
        </p:spPr>
        <p:txBody>
          <a:bodyPr lIns="60957" tIns="60957" rIns="60957" bIns="6095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 Placeholder 37">
            <a:extLst>
              <a:ext uri="{FF2B5EF4-FFF2-40B4-BE49-F238E27FC236}">
                <a16:creationId xmlns:a16="http://schemas.microsoft.com/office/drawing/2014/main" id="{22102B34-50F3-424A-B8FB-7E6C0E77BD3C}"/>
              </a:ext>
            </a:extLst>
          </p:cNvPr>
          <p:cNvSpPr>
            <a:spLocks noGrp="1"/>
          </p:cNvSpPr>
          <p:nvPr>
            <p:ph type="body" sz="quarter" idx="15" hasCustomPrompt="1"/>
          </p:nvPr>
        </p:nvSpPr>
        <p:spPr>
          <a:xfrm>
            <a:off x="4800152" y="1488926"/>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
        <p:nvSpPr>
          <p:cNvPr id="23" name="Inhaltsplatzhalter 13">
            <a:extLst>
              <a:ext uri="{FF2B5EF4-FFF2-40B4-BE49-F238E27FC236}">
                <a16:creationId xmlns:a16="http://schemas.microsoft.com/office/drawing/2014/main" id="{E8491097-1F76-45BF-98E6-137084DDABB3}"/>
              </a:ext>
            </a:extLst>
          </p:cNvPr>
          <p:cNvSpPr txBox="1">
            <a:spLocks/>
          </p:cNvSpPr>
          <p:nvPr userDrawn="1"/>
        </p:nvSpPr>
        <p:spPr>
          <a:xfrm>
            <a:off x="11282152" y="6508170"/>
            <a:ext cx="528848" cy="227013"/>
          </a:xfrm>
          <a:prstGeom prst="rect">
            <a:avLst/>
          </a:prstGeom>
        </p:spPr>
        <p:txBody>
          <a:bodyPr lIns="0" tIns="47992"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EB578BD5-E3A8-4354-91BC-79CE4598B8D1}"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 Placeholder 37">
            <a:extLst>
              <a:ext uri="{FF2B5EF4-FFF2-40B4-BE49-F238E27FC236}">
                <a16:creationId xmlns:a16="http://schemas.microsoft.com/office/drawing/2014/main" id="{D062D94E-43EF-4A76-8ECE-AFC34D74D689}"/>
              </a:ext>
            </a:extLst>
          </p:cNvPr>
          <p:cNvSpPr>
            <a:spLocks noGrp="1"/>
          </p:cNvSpPr>
          <p:nvPr>
            <p:ph type="body" sz="quarter" idx="16" hasCustomPrompt="1"/>
          </p:nvPr>
        </p:nvSpPr>
        <p:spPr>
          <a:xfrm>
            <a:off x="8220532" y="3845557"/>
            <a:ext cx="2664000" cy="57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defRPr lang="de-DE" sz="2400" b="0" dirty="0">
                <a:solidFill>
                  <a:schemeClr val="bg1"/>
                </a:solidFill>
                <a:latin typeface="+mn-lt"/>
              </a:defRPr>
            </a:lvl1pPr>
          </a:lstStyle>
          <a:p>
            <a:pPr marL="0" lvl="0" defTabSz="914400"/>
            <a:r>
              <a:rPr lang="en-GB" noProof="0"/>
              <a:t>Agenda Bullet</a:t>
            </a:r>
          </a:p>
        </p:txBody>
      </p:sp>
    </p:spTree>
    <p:extLst>
      <p:ext uri="{BB962C8B-B14F-4D97-AF65-F5344CB8AC3E}">
        <p14:creationId xmlns:p14="http://schemas.microsoft.com/office/powerpoint/2010/main" val="1699174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AD_KeylineM">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FAB020F1-34D5-4246-A1BE-D146090D4822}"/>
              </a:ext>
            </a:extLst>
          </p:cNvPr>
          <p:cNvSpPr>
            <a:spLocks noChangeAspect="1"/>
          </p:cNvSpPr>
          <p:nvPr userDrawn="1"/>
        </p:nvSpPr>
        <p:spPr bwMode="auto">
          <a:xfrm>
            <a:off x="6295417" y="944908"/>
            <a:ext cx="4752527" cy="4921484"/>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noFill/>
          <a:ln w="69850">
            <a:solidFill>
              <a:srgbClr val="FF0000"/>
            </a:solidFill>
          </a:ln>
        </p:spPr>
        <p:txBody>
          <a:bodyPr vert="horz" wrap="square" lIns="91440" tIns="45720" rIns="91440" bIns="45720" numCol="1" anchor="t" anchorCtr="0" compatLnSpc="1">
            <a:prstTxWarp prst="textNoShape">
              <a:avLst/>
            </a:prstTxWarp>
          </a:bodyPr>
          <a:lstStyle/>
          <a:p>
            <a:endParaRPr lang="en-US">
              <a:latin typeface="Graphik" panose="020B0503030202060203" pitchFamily="34" charset="0"/>
            </a:endParaRPr>
          </a:p>
        </p:txBody>
      </p:sp>
      <p:sp>
        <p:nvSpPr>
          <p:cNvPr id="6" name="SubTitle"/>
          <p:cNvSpPr>
            <a:spLocks noGrp="1"/>
          </p:cNvSpPr>
          <p:nvPr userDrawn="1">
            <p:ph type="body" sz="quarter" idx="12" hasCustomPrompt="1"/>
          </p:nvPr>
        </p:nvSpPr>
        <p:spPr>
          <a:xfrm>
            <a:off x="381000" y="2814896"/>
            <a:ext cx="9637764" cy="692434"/>
          </a:xfrm>
        </p:spPr>
        <p:txBody>
          <a:bodyPr wrap="square" lIns="0" tIns="0" rIns="0" bIns="0" anchor="t">
            <a:spAutoFit/>
          </a:bodyPr>
          <a:lstStyle>
            <a:lvl1pPr marL="0" indent="0">
              <a:lnSpc>
                <a:spcPct val="70000"/>
              </a:lnSpc>
              <a:buNone/>
              <a:defRPr sz="9000" b="1" i="0" cap="all" spc="-50" baseline="0">
                <a:solidFill>
                  <a:schemeClr val="tx1"/>
                </a:solidFill>
                <a:latin typeface="Arial Black" panose="020B0A04020102020204" pitchFamily="34" charset="0"/>
              </a:defRPr>
            </a:lvl1pPr>
          </a:lstStyle>
          <a:p>
            <a:pPr lvl="0"/>
            <a:r>
              <a:rPr lang="en-US"/>
              <a:t>Generic title here</a:t>
            </a:r>
          </a:p>
        </p:txBody>
      </p:sp>
      <p:pic>
        <p:nvPicPr>
          <p:cNvPr id="12" name="Acc_MobilityBLACK"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4827" y="541385"/>
            <a:ext cx="3430214" cy="527557"/>
          </a:xfrm>
          <a:prstGeom prst="rect">
            <a:avLst/>
          </a:prstGeom>
        </p:spPr>
      </p:pic>
      <p:pic>
        <p:nvPicPr>
          <p:cNvPr id="13" name="Acc_InteractiveBLACK"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94486" y="551413"/>
            <a:ext cx="3443260" cy="518866"/>
          </a:xfrm>
          <a:prstGeom prst="rect">
            <a:avLst/>
          </a:prstGeom>
        </p:spPr>
      </p:pic>
      <p:pic>
        <p:nvPicPr>
          <p:cNvPr id="14" name="Acc_AnalyticsBLACK"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6099" y="541708"/>
            <a:ext cx="3428941" cy="528482"/>
          </a:xfrm>
          <a:prstGeom prst="rect">
            <a:avLst/>
          </a:prstGeom>
        </p:spPr>
      </p:pic>
    </p:spTree>
    <p:extLst>
      <p:ext uri="{BB962C8B-B14F-4D97-AF65-F5344CB8AC3E}">
        <p14:creationId xmlns:p14="http://schemas.microsoft.com/office/powerpoint/2010/main" val="33654639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968">
          <p15:clr>
            <a:srgbClr val="5ACBF0"/>
          </p15:clr>
        </p15:guide>
        <p15:guide id="2" pos="709">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eefor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CE063-97CA-4022-8D8E-B0FFF27ADB8B}"/>
              </a:ext>
            </a:extLst>
          </p:cNvPr>
          <p:cNvSpPr>
            <a:spLocks noGrp="1"/>
          </p:cNvSpPr>
          <p:nvPr>
            <p:ph type="body" sz="quarter" idx="13" hasCustomPrompt="1"/>
          </p:nvPr>
        </p:nvSpPr>
        <p:spPr>
          <a:xfrm>
            <a:off x="381002" y="836712"/>
            <a:ext cx="11474448" cy="720179"/>
          </a:xfrm>
        </p:spPr>
        <p:txBody>
          <a:bodyPr lIns="0" tIns="0" rIns="0" bIns="0"/>
          <a:lstStyle>
            <a:lvl1pPr>
              <a:lnSpc>
                <a:spcPct val="80000"/>
              </a:lnSpc>
              <a:defRPr lang="en-US" sz="2400" b="0" i="0" kern="1200" cap="all" spc="0" baseline="0" dirty="0">
                <a:solidFill>
                  <a:schemeClr val="accent1"/>
                </a:solidFill>
                <a:latin typeface="Arial Black" panose="020B0A04020102020204" pitchFamily="34" charset="0"/>
                <a:ea typeface="Arial Black" panose="020B0A04020102020204" pitchFamily="34" charset="0"/>
                <a:cs typeface="Arial Black" panose="020B0A04020102020204" pitchFamily="34" charset="0"/>
              </a:defRPr>
            </a:lvl1pPr>
          </a:lstStyle>
          <a:p>
            <a:pPr lvl="0"/>
            <a:r>
              <a:rPr lang="en-US"/>
              <a:t>Click to edit Subtitle style</a:t>
            </a:r>
          </a:p>
        </p:txBody>
      </p:sp>
      <p:sp>
        <p:nvSpPr>
          <p:cNvPr id="5" name="Title Placeholder 1">
            <a:extLst>
              <a:ext uri="{FF2B5EF4-FFF2-40B4-BE49-F238E27FC236}">
                <a16:creationId xmlns:a16="http://schemas.microsoft.com/office/drawing/2014/main" id="{A0DC0F54-F49E-4B8A-A7FE-E19D46DF2349}"/>
              </a:ext>
            </a:extLst>
          </p:cNvPr>
          <p:cNvSpPr>
            <a:spLocks noGrp="1"/>
          </p:cNvSpPr>
          <p:nvPr>
            <p:ph type="title"/>
          </p:nvPr>
        </p:nvSpPr>
        <p:spPr>
          <a:xfrm>
            <a:off x="381000" y="380999"/>
            <a:ext cx="11430000" cy="455713"/>
          </a:xfrm>
          <a:prstGeom prst="rect">
            <a:avLst/>
          </a:prstGeom>
        </p:spPr>
        <p:txBody>
          <a:bodyPr vert="horz" lIns="0" tIns="45720" rIns="0" bIns="0" rtlCol="0" anchor="t" anchorCtr="0">
            <a:normAutofit/>
          </a:bodyPr>
          <a:lstStyle/>
          <a:p>
            <a:r>
              <a:rPr lang="en-US"/>
              <a:t>Click to edit Master title style</a:t>
            </a:r>
          </a:p>
        </p:txBody>
      </p:sp>
    </p:spTree>
    <p:extLst>
      <p:ext uri="{BB962C8B-B14F-4D97-AF65-F5344CB8AC3E}">
        <p14:creationId xmlns:p14="http://schemas.microsoft.com/office/powerpoint/2010/main" val="1994789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Master: White Centered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A643D-36BB-47FA-9866-158DBB6E616B}"/>
              </a:ext>
            </a:extLst>
          </p:cNvPr>
          <p:cNvPicPr>
            <a:picLocks noChangeAspect="1"/>
          </p:cNvPicPr>
          <p:nvPr userDrawn="1"/>
        </p:nvPicPr>
        <p:blipFill>
          <a:blip r:embed="rId2"/>
          <a:stretch>
            <a:fillRect/>
          </a:stretch>
        </p:blipFill>
        <p:spPr>
          <a:xfrm>
            <a:off x="3886961" y="965882"/>
            <a:ext cx="4309200" cy="4469930"/>
          </a:xfrm>
          <a:prstGeom prst="rect">
            <a:avLst/>
          </a:prstGeom>
        </p:spPr>
      </p:pic>
      <p:sp>
        <p:nvSpPr>
          <p:cNvPr id="2" name="Title 1"/>
          <p:cNvSpPr>
            <a:spLocks noGrp="1"/>
          </p:cNvSpPr>
          <p:nvPr>
            <p:ph type="ctrTitle" hasCustomPrompt="1"/>
          </p:nvPr>
        </p:nvSpPr>
        <p:spPr>
          <a:xfrm>
            <a:off x="1849582" y="1943100"/>
            <a:ext cx="4246418" cy="2857500"/>
          </a:xfrm>
        </p:spPr>
        <p:txBody>
          <a:bodyPr tIns="0" anchor="ctr" anchorCtr="0">
            <a:noAutofit/>
          </a:bodyPr>
          <a:lstStyle>
            <a:lvl1pPr algn="l">
              <a:lnSpc>
                <a:spcPct val="70000"/>
              </a:lnSpc>
              <a:defRPr sz="6000">
                <a:solidFill>
                  <a:schemeClr val="tx1"/>
                </a:solidFill>
                <a:latin typeface="Graphik Black" panose="020B0A03030202060203" pitchFamily="34" charset="0"/>
              </a:defRPr>
            </a:lvl1pPr>
          </a:lstStyle>
          <a:p>
            <a:r>
              <a:rPr lang="en-US"/>
              <a:t>Click to edit title</a:t>
            </a:r>
          </a:p>
        </p:txBody>
      </p:sp>
      <p:sp>
        <p:nvSpPr>
          <p:cNvPr id="8" name="Text Placeholder 7"/>
          <p:cNvSpPr>
            <a:spLocks noGrp="1"/>
          </p:cNvSpPr>
          <p:nvPr>
            <p:ph type="body" sz="quarter" idx="13" hasCustomPrompt="1"/>
          </p:nvPr>
        </p:nvSpPr>
        <p:spPr>
          <a:xfrm>
            <a:off x="9525000" y="436417"/>
            <a:ext cx="2286000" cy="3512127"/>
          </a:xfrm>
        </p:spPr>
        <p:txBody>
          <a:bodyPr>
            <a:noAutofit/>
          </a:bodyPr>
          <a:lstStyle>
            <a:lvl1pPr marL="0" indent="0">
              <a:lnSpc>
                <a:spcPct val="70000"/>
              </a:lnSpc>
              <a:defRPr sz="2800" b="1" baseline="0">
                <a:solidFill>
                  <a:schemeClr val="tx1"/>
                </a:solidFill>
                <a:latin typeface="+mn-lt"/>
              </a:defRPr>
            </a:lvl1pPr>
            <a:lvl2pPr marL="0" indent="0">
              <a:lnSpc>
                <a:spcPct val="100000"/>
              </a:lnSpc>
              <a:spcBef>
                <a:spcPts val="600"/>
              </a:spcBef>
              <a:spcAft>
                <a:spcPts val="0"/>
              </a:spcAft>
              <a:defRPr sz="2000" b="0" cap="none" baseline="0">
                <a:solidFill>
                  <a:schemeClr val="tx1"/>
                </a:solidFill>
                <a:latin typeface="+mn-lt"/>
              </a:defRPr>
            </a:lvl2pPr>
            <a:lvl3pPr marL="0" indent="0">
              <a:lnSpc>
                <a:spcPct val="100000"/>
              </a:lnSpc>
              <a:spcBef>
                <a:spcPts val="600"/>
              </a:spcBef>
              <a:spcAft>
                <a:spcPts val="0"/>
              </a:spcAft>
              <a:defRPr sz="1800" b="0" cap="none" baseline="0">
                <a:solidFill>
                  <a:schemeClr val="tx1"/>
                </a:solidFill>
                <a:latin typeface="+mn-lt"/>
              </a:defRPr>
            </a:lvl3pPr>
            <a:lvl4pPr marL="0" indent="0">
              <a:lnSpc>
                <a:spcPct val="100000"/>
              </a:lnSpc>
              <a:spcBef>
                <a:spcPts val="600"/>
              </a:spcBef>
              <a:buNone/>
              <a:defRPr sz="1800" b="0" cap="none" baseline="0">
                <a:solidFill>
                  <a:schemeClr val="tx1"/>
                </a:solidFill>
                <a:latin typeface="+mn-lt"/>
              </a:defRPr>
            </a:lvl4pPr>
            <a:lvl5pPr marL="0" indent="0">
              <a:lnSpc>
                <a:spcPct val="100000"/>
              </a:lnSpc>
              <a:spcBef>
                <a:spcPts val="600"/>
              </a:spcBef>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BF4E928D-759C-4D3A-8AE9-80D54B8631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2809"/>
          <a:stretch/>
        </p:blipFill>
        <p:spPr>
          <a:xfrm>
            <a:off x="7927684" y="5851498"/>
            <a:ext cx="2220363" cy="671609"/>
          </a:xfrm>
          <a:prstGeom prst="rect">
            <a:avLst/>
          </a:prstGeom>
        </p:spPr>
      </p:pic>
    </p:spTree>
    <p:extLst>
      <p:ext uri="{BB962C8B-B14F-4D97-AF65-F5344CB8AC3E}">
        <p14:creationId xmlns:p14="http://schemas.microsoft.com/office/powerpoint/2010/main" val="4007004335"/>
      </p:ext>
    </p:extLst>
  </p:cSld>
  <p:clrMapOvr>
    <a:masterClrMapping/>
  </p:clrMapOvr>
  <p:extLst>
    <p:ext uri="{DCECCB84-F9BA-43D5-87BE-67443E8EF086}">
      <p15:sldGuideLst xmlns:p15="http://schemas.microsoft.com/office/powerpoint/2012/main">
        <p15:guide id="1" pos="3840">
          <p15:clr>
            <a:srgbClr val="FBAE40"/>
          </p15:clr>
        </p15:guide>
        <p15:guide id="2" pos="60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rgbClr val="FEC3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314930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re 15">
            <a:extLst>
              <a:ext uri="{FF2B5EF4-FFF2-40B4-BE49-F238E27FC236}">
                <a16:creationId xmlns:a16="http://schemas.microsoft.com/office/drawing/2014/main" id="{BF54DC26-5A73-4C96-97BE-3D7BF4546771}"/>
              </a:ext>
            </a:extLst>
          </p:cNvPr>
          <p:cNvSpPr>
            <a:spLocks noGrp="1"/>
          </p:cNvSpPr>
          <p:nvPr>
            <p:ph type="title" hasCustomPrompt="1"/>
          </p:nvPr>
        </p:nvSpPr>
        <p:spPr>
          <a:xfrm>
            <a:off x="379827" y="270832"/>
            <a:ext cx="11431174" cy="667512"/>
          </a:xfrm>
        </p:spPr>
        <p:txBody>
          <a:bodyPr>
            <a:normAutofit/>
          </a:bodyPr>
          <a:lstStyle>
            <a:lvl1pPr>
              <a:defRPr sz="3200" b="1">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title</a:t>
            </a:r>
            <a:endParaRPr lang="fr-CA" dirty="0"/>
          </a:p>
        </p:txBody>
      </p:sp>
      <p:sp>
        <p:nvSpPr>
          <p:cNvPr id="29" name="Rectangle 28">
            <a:extLst>
              <a:ext uri="{FF2B5EF4-FFF2-40B4-BE49-F238E27FC236}">
                <a16:creationId xmlns:a16="http://schemas.microsoft.com/office/drawing/2014/main" id="{961EE013-6913-419C-B620-AB39EC99FAE5}"/>
              </a:ext>
            </a:extLst>
          </p:cNvPr>
          <p:cNvSpPr/>
          <p:nvPr userDrawn="1"/>
        </p:nvSpPr>
        <p:spPr>
          <a:xfrm>
            <a:off x="0" y="6309360"/>
            <a:ext cx="12192000" cy="548640"/>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Slide Number Placeholder 5">
            <a:extLst>
              <a:ext uri="{FF2B5EF4-FFF2-40B4-BE49-F238E27FC236}">
                <a16:creationId xmlns:a16="http://schemas.microsoft.com/office/drawing/2014/main" id="{F8AA28D4-6980-4B90-8AA7-C191F146F884}"/>
              </a:ext>
            </a:extLst>
          </p:cNvPr>
          <p:cNvSpPr>
            <a:spLocks noGrp="1"/>
          </p:cNvSpPr>
          <p:nvPr>
            <p:ph type="sldNum" sz="quarter" idx="4"/>
          </p:nvPr>
        </p:nvSpPr>
        <p:spPr>
          <a:xfrm>
            <a:off x="11233091" y="6510528"/>
            <a:ext cx="758039" cy="200055"/>
          </a:xfrm>
          <a:prstGeom prst="rect">
            <a:avLst/>
          </a:prstGeom>
        </p:spPr>
        <p:txBody>
          <a:bodyPr vert="horz" wrap="square" lIns="91440" tIns="0" rIns="91440" bIns="45720" rtlCol="0" anchor="t">
            <a:spAutoFit/>
          </a:bodyPr>
          <a:lstStyle>
            <a:lvl1pPr algn="l">
              <a:defRPr sz="1000" b="0" i="0">
                <a:solidFill>
                  <a:schemeClr val="tx1"/>
                </a:solidFill>
                <a:latin typeface="Arial" panose="020B0604020202020204" pitchFamily="34" charset="0"/>
                <a:cs typeface="Arial" panose="020B0604020202020204" pitchFamily="34" charset="0"/>
              </a:defRPr>
            </a:lvl1pPr>
          </a:lstStyle>
          <a:p>
            <a:fld id="{C2CFCAEE-9001-4833-86ED-EE890F7E4795}" type="slidenum">
              <a:rPr lang="en-CA" smtClean="0"/>
              <a:pPr/>
              <a:t>‹N°›</a:t>
            </a:fld>
            <a:endParaRPr lang="en-CA" dirty="0"/>
          </a:p>
        </p:txBody>
      </p:sp>
      <p:grpSp>
        <p:nvGrpSpPr>
          <p:cNvPr id="32" name="Group 31">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33"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sp>
        <p:nvSpPr>
          <p:cNvPr id="31" name="Espace réservé du contenu 16">
            <a:extLst>
              <a:ext uri="{FF2B5EF4-FFF2-40B4-BE49-F238E27FC236}">
                <a16:creationId xmlns:a16="http://schemas.microsoft.com/office/drawing/2014/main" id="{CFEB372A-5D29-45BF-9788-912F7BB03DF7}"/>
              </a:ext>
            </a:extLst>
          </p:cNvPr>
          <p:cNvSpPr>
            <a:spLocks noGrp="1"/>
          </p:cNvSpPr>
          <p:nvPr>
            <p:ph idx="1" hasCustomPrompt="1"/>
          </p:nvPr>
        </p:nvSpPr>
        <p:spPr>
          <a:xfrm>
            <a:off x="379827" y="1169324"/>
            <a:ext cx="11442239" cy="4867536"/>
          </a:xfrm>
        </p:spPr>
        <p:txBody>
          <a:bodyPr>
            <a:normAutofit/>
          </a:bodyPr>
          <a:lstStyle>
            <a:lvl1pPr>
              <a:defRPr sz="2000">
                <a:latin typeface="Arial" panose="020B0604020202020204" pitchFamily="34" charset="0"/>
                <a:cs typeface="Arial" panose="020B0604020202020204" pitchFamily="34" charset="0"/>
              </a:defRPr>
            </a:lvl1pPr>
          </a:lstStyle>
          <a:p>
            <a:r>
              <a:rPr lang="fr-CA" dirty="0" smtClean="0"/>
              <a:t>Click to </a:t>
            </a:r>
            <a:r>
              <a:rPr lang="fr-CA" dirty="0" err="1" smtClean="0"/>
              <a:t>add</a:t>
            </a:r>
            <a:r>
              <a:rPr lang="fr-CA" dirty="0" smtClean="0"/>
              <a:t> </a:t>
            </a:r>
            <a:r>
              <a:rPr lang="fr-CA" dirty="0" err="1" smtClean="0"/>
              <a:t>text</a:t>
            </a:r>
            <a:endParaRPr lang="fr-CA" dirty="0"/>
          </a:p>
        </p:txBody>
      </p:sp>
      <p:cxnSp>
        <p:nvCxnSpPr>
          <p:cNvPr id="10" name="Straight Connector 9"/>
          <p:cNvCxnSpPr/>
          <p:nvPr userDrawn="1"/>
        </p:nvCxnSpPr>
        <p:spPr>
          <a:xfrm>
            <a:off x="308610" y="1009248"/>
            <a:ext cx="11601450" cy="0"/>
          </a:xfrm>
          <a:prstGeom prst="line">
            <a:avLst/>
          </a:prstGeom>
          <a:ln>
            <a:solidFill>
              <a:srgbClr val="EDEDE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585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B9A98-CCCD-41F2-BD93-8D855D1A6FDD}"/>
              </a:ext>
            </a:extLst>
          </p:cNvPr>
          <p:cNvSpPr/>
          <p:nvPr userDrawn="1"/>
        </p:nvSpPr>
        <p:spPr>
          <a:xfrm>
            <a:off x="0" y="1017224"/>
            <a:ext cx="12192000" cy="5840776"/>
          </a:xfrm>
          <a:prstGeom prst="rect">
            <a:avLst/>
          </a:prstGeom>
          <a:solidFill>
            <a:srgbClr val="EDED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itle 1"/>
          <p:cNvSpPr>
            <a:spLocks noGrp="1"/>
          </p:cNvSpPr>
          <p:nvPr>
            <p:ph type="title" hasCustomPrompt="1"/>
          </p:nvPr>
        </p:nvSpPr>
        <p:spPr>
          <a:xfrm>
            <a:off x="381000" y="3017634"/>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16" name="Text Placeholder 2"/>
          <p:cNvSpPr>
            <a:spLocks noGrp="1"/>
          </p:cNvSpPr>
          <p:nvPr>
            <p:ph type="body" idx="1" hasCustomPrompt="1"/>
          </p:nvPr>
        </p:nvSpPr>
        <p:spPr>
          <a:xfrm>
            <a:off x="381000" y="3964437"/>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grpSp>
        <p:nvGrpSpPr>
          <p:cNvPr id="17" name="Group 16"/>
          <p:cNvGrpSpPr/>
          <p:nvPr userDrawn="1"/>
        </p:nvGrpSpPr>
        <p:grpSpPr>
          <a:xfrm>
            <a:off x="134963" y="240585"/>
            <a:ext cx="11719297" cy="409664"/>
            <a:chOff x="263917" y="504895"/>
            <a:chExt cx="11719297" cy="409664"/>
          </a:xfrm>
        </p:grpSpPr>
        <p:grpSp>
          <p:nvGrpSpPr>
            <p:cNvPr id="18" name="Group 17"/>
            <p:cNvGrpSpPr/>
            <p:nvPr userDrawn="1"/>
          </p:nvGrpSpPr>
          <p:grpSpPr>
            <a:xfrm>
              <a:off x="263917" y="504895"/>
              <a:ext cx="6131815" cy="409664"/>
              <a:chOff x="-3699" y="608418"/>
              <a:chExt cx="6677891" cy="459184"/>
            </a:xfrm>
          </p:grpSpPr>
          <p:sp>
            <p:nvSpPr>
              <p:cNvPr id="20" name="Rectangle 19"/>
              <p:cNvSpPr/>
              <p:nvPr userDrawn="1"/>
            </p:nvSpPr>
            <p:spPr>
              <a:xfrm>
                <a:off x="-3699" y="608418"/>
                <a:ext cx="6677891" cy="459184"/>
              </a:xfrm>
              <a:prstGeom prst="rect">
                <a:avLst/>
              </a:prstGeom>
            </p:spPr>
            <p:txBody>
              <a:bodyPr wrap="square">
                <a:spAutoFit/>
              </a:bodyPr>
              <a:lstStyle/>
              <a:p>
                <a:pPr>
                  <a:lnSpc>
                    <a:spcPct val="107000"/>
                  </a:lnSpc>
                  <a:spcAft>
                    <a:spcPts val="0"/>
                  </a:spcAft>
                </a:pPr>
                <a:r>
                  <a:rPr lang="en-CA" sz="1000" dirty="0">
                    <a:effectLst/>
                    <a:latin typeface="Arial" panose="020B0604020202020204" pitchFamily="34" charset="0"/>
                    <a:ea typeface="Calibri" panose="020F0502020204030204" pitchFamily="34" charset="0"/>
                    <a:cs typeface="Arial" panose="020B0604020202020204" pitchFamily="34" charset="0"/>
                  </a:rPr>
                  <a:t>	Health Canada and the Public         Santé Canada et </a:t>
                </a:r>
                <a:r>
                  <a:rPr lang="fr-CA" sz="1000" noProof="0" dirty="0">
                    <a:effectLst/>
                    <a:latin typeface="Arial" panose="020B0604020202020204" pitchFamily="34" charset="0"/>
                    <a:ea typeface="Calibri" panose="020F0502020204030204" pitchFamily="34" charset="0"/>
                    <a:cs typeface="Arial" panose="020B0604020202020204" pitchFamily="34" charset="0"/>
                  </a:rPr>
                  <a:t>l’Agence</a:t>
                </a:r>
                <a:r>
                  <a:rPr lang="en-CA"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fr-CA" sz="1000" dirty="0">
                    <a:effectLst/>
                    <a:latin typeface="Arial" panose="020B0604020202020204" pitchFamily="34" charset="0"/>
                    <a:ea typeface="Calibri" panose="020F0502020204030204" pitchFamily="34" charset="0"/>
                    <a:cs typeface="Arial" panose="020B0604020202020204" pitchFamily="34" charset="0"/>
                  </a:rPr>
                  <a:t>	</a:t>
                </a:r>
                <a:r>
                  <a:rPr lang="en-CA" sz="1000" noProof="0" dirty="0">
                    <a:effectLst/>
                    <a:latin typeface="Arial" panose="020B0604020202020204" pitchFamily="34" charset="0"/>
                    <a:ea typeface="Calibri" panose="020F0502020204030204" pitchFamily="34" charset="0"/>
                    <a:cs typeface="Arial" panose="020B0604020202020204" pitchFamily="34" charset="0"/>
                  </a:rPr>
                  <a:t>Health</a:t>
                </a:r>
                <a:r>
                  <a:rPr lang="fr-CA" sz="1000" dirty="0">
                    <a:effectLst/>
                    <a:latin typeface="Arial" panose="020B0604020202020204" pitchFamily="34" charset="0"/>
                    <a:ea typeface="Calibri" panose="020F0502020204030204" pitchFamily="34" charset="0"/>
                    <a:cs typeface="Arial" panose="020B0604020202020204" pitchFamily="34" charset="0"/>
                  </a:rPr>
                  <a:t> Agency of Canada                de la santé publique du Canada     </a:t>
                </a:r>
                <a:endParaRPr lang="en-CA"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4A675B-CE0C-4102-AA79-49BB37B42605}"/>
                  </a:ext>
                </a:extLst>
              </p:cNvPr>
              <p:cNvPicPr/>
              <p:nvPr userDrawn="1"/>
            </p:nvPicPr>
            <p:blipFill rotWithShape="1">
              <a:blip r:embed="rId2" cstate="print">
                <a:extLst>
                  <a:ext uri="{28A0092B-C50C-407E-A947-70E740481C1C}">
                    <a14:useLocalDpi xmlns:a14="http://schemas.microsoft.com/office/drawing/2010/main" val="0"/>
                  </a:ext>
                </a:extLst>
              </a:blip>
              <a:srcRect l="2376" t="27594" r="79829" b="29271"/>
              <a:stretch/>
            </p:blipFill>
            <p:spPr bwMode="auto">
              <a:xfrm>
                <a:off x="362001" y="676974"/>
                <a:ext cx="661035" cy="317500"/>
              </a:xfrm>
              <a:prstGeom prst="rect">
                <a:avLst/>
              </a:prstGeom>
              <a:ln>
                <a:noFill/>
              </a:ln>
              <a:extLst>
                <a:ext uri="{53640926-AAD7-44D8-BBD7-CCE9431645EC}">
                  <a14:shadowObscured xmlns:a14="http://schemas.microsoft.com/office/drawing/2010/main"/>
                </a:ext>
              </a:extLst>
            </p:spPr>
          </p:pic>
        </p:grpSp>
        <p:pic>
          <p:nvPicPr>
            <p:cNvPr id="19" name="Picture 22" descr="Logo, company name&#10;&#10;Description automatically generated">
              <a:extLst>
                <a:ext uri="{FF2B5EF4-FFF2-40B4-BE49-F238E27FC236}">
                  <a16:creationId xmlns:a16="http://schemas.microsoft.com/office/drawing/2014/main" id="{AED391FF-A536-45F9-9BA9-A6EEABB231F7}"/>
                </a:ext>
              </a:extLst>
            </p:cNvPr>
            <p:cNvPicPr>
              <a:picLocks noChangeAspect="1"/>
            </p:cNvPicPr>
            <p:nvPr userDrawn="1"/>
          </p:nvPicPr>
          <p:blipFill rotWithShape="1">
            <a:blip r:embed="rId3"/>
            <a:srcRect t="21796" b="21796"/>
            <a:stretch/>
          </p:blipFill>
          <p:spPr>
            <a:xfrm>
              <a:off x="11197562" y="594237"/>
              <a:ext cx="785652" cy="226902"/>
            </a:xfrm>
            <a:prstGeom prst="rect">
              <a:avLst/>
            </a:prstGeom>
          </p:spPr>
        </p:pic>
      </p:grpSp>
    </p:spTree>
    <p:extLst>
      <p:ext uri="{BB962C8B-B14F-4D97-AF65-F5344CB8AC3E}">
        <p14:creationId xmlns:p14="http://schemas.microsoft.com/office/powerpoint/2010/main" val="415696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75" name="Group 74"/>
          <p:cNvGrpSpPr/>
          <p:nvPr userDrawn="1"/>
        </p:nvGrpSpPr>
        <p:grpSpPr>
          <a:xfrm>
            <a:off x="2097" y="3220894"/>
            <a:ext cx="12189903" cy="3655578"/>
            <a:chOff x="2097" y="3220894"/>
            <a:chExt cx="12189903" cy="3655578"/>
          </a:xfrm>
        </p:grpSpPr>
        <p:sp>
          <p:nvSpPr>
            <p:cNvPr id="8" name="Isosceles Triangle 7"/>
            <p:cNvSpPr/>
            <p:nvPr userDrawn="1"/>
          </p:nvSpPr>
          <p:spPr>
            <a:xfrm>
              <a:off x="2097" y="4191000"/>
              <a:ext cx="11945064" cy="2667000"/>
            </a:xfrm>
            <a:prstGeom prst="triangle">
              <a:avLst>
                <a:gd name="adj" fmla="val 0"/>
              </a:avLst>
            </a:prstGeom>
            <a:solidFill>
              <a:srgbClr val="E8DFD2">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p:cNvSpPr/>
            <p:nvPr userDrawn="1"/>
          </p:nvSpPr>
          <p:spPr>
            <a:xfrm>
              <a:off x="4025900" y="4209472"/>
              <a:ext cx="8166100" cy="2667000"/>
            </a:xfrm>
            <a:prstGeom prst="triangle">
              <a:avLst>
                <a:gd name="adj" fmla="val 100000"/>
              </a:avLst>
            </a:prstGeom>
            <a:solidFill>
              <a:srgbClr val="FEC306">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userDrawn="1"/>
          </p:nvGrpSpPr>
          <p:grpSpPr>
            <a:xfrm>
              <a:off x="7477988" y="3782311"/>
              <a:ext cx="1339288" cy="1701715"/>
              <a:chOff x="566738" y="3563938"/>
              <a:chExt cx="885826" cy="1082676"/>
            </a:xfrm>
            <a:solidFill>
              <a:schemeClr val="bg2">
                <a:lumMod val="50000"/>
              </a:schemeClr>
            </a:solidFill>
          </p:grpSpPr>
          <p:sp>
            <p:nvSpPr>
              <p:cNvPr id="11" name="Freeform 92"/>
              <p:cNvSpPr>
                <a:spLocks/>
              </p:cNvSpPr>
              <p:nvPr/>
            </p:nvSpPr>
            <p:spPr bwMode="auto">
              <a:xfrm>
                <a:off x="800101" y="4349751"/>
                <a:ext cx="279400" cy="296863"/>
              </a:xfrm>
              <a:custGeom>
                <a:avLst/>
                <a:gdLst>
                  <a:gd name="T0" fmla="*/ 88 w 176"/>
                  <a:gd name="T1" fmla="*/ 0 h 187"/>
                  <a:gd name="T2" fmla="*/ 176 w 176"/>
                  <a:gd name="T3" fmla="*/ 95 h 187"/>
                  <a:gd name="T4" fmla="*/ 66 w 176"/>
                  <a:gd name="T5" fmla="*/ 187 h 187"/>
                  <a:gd name="T6" fmla="*/ 0 w 176"/>
                  <a:gd name="T7" fmla="*/ 79 h 187"/>
                  <a:gd name="T8" fmla="*/ 88 w 176"/>
                  <a:gd name="T9" fmla="*/ 0 h 187"/>
                  <a:gd name="T10" fmla="*/ 88 w 176"/>
                  <a:gd name="T11" fmla="*/ 0 h 187"/>
                  <a:gd name="T12" fmla="*/ 88 w 17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76" h="187">
                    <a:moveTo>
                      <a:pt x="88" y="0"/>
                    </a:moveTo>
                    <a:lnTo>
                      <a:pt x="176" y="95"/>
                    </a:lnTo>
                    <a:lnTo>
                      <a:pt x="66" y="187"/>
                    </a:lnTo>
                    <a:lnTo>
                      <a:pt x="0" y="79"/>
                    </a:lnTo>
                    <a:lnTo>
                      <a:pt x="88" y="0"/>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2" name="Freeform 93"/>
              <p:cNvSpPr>
                <a:spLocks/>
              </p:cNvSpPr>
              <p:nvPr/>
            </p:nvSpPr>
            <p:spPr bwMode="auto">
              <a:xfrm>
                <a:off x="977901" y="4197351"/>
                <a:ext cx="296863" cy="265113"/>
              </a:xfrm>
              <a:custGeom>
                <a:avLst/>
                <a:gdLst>
                  <a:gd name="T0" fmla="*/ 0 w 187"/>
                  <a:gd name="T1" fmla="*/ 80 h 167"/>
                  <a:gd name="T2" fmla="*/ 92 w 187"/>
                  <a:gd name="T3" fmla="*/ 167 h 167"/>
                  <a:gd name="T4" fmla="*/ 187 w 187"/>
                  <a:gd name="T5" fmla="*/ 80 h 167"/>
                  <a:gd name="T6" fmla="*/ 94 w 187"/>
                  <a:gd name="T7" fmla="*/ 0 h 167"/>
                  <a:gd name="T8" fmla="*/ 0 w 187"/>
                  <a:gd name="T9" fmla="*/ 80 h 167"/>
                  <a:gd name="T10" fmla="*/ 0 w 187"/>
                  <a:gd name="T11" fmla="*/ 80 h 167"/>
                  <a:gd name="T12" fmla="*/ 0 w 187"/>
                  <a:gd name="T13" fmla="*/ 80 h 167"/>
                </a:gdLst>
                <a:ahLst/>
                <a:cxnLst>
                  <a:cxn ang="0">
                    <a:pos x="T0" y="T1"/>
                  </a:cxn>
                  <a:cxn ang="0">
                    <a:pos x="T2" y="T3"/>
                  </a:cxn>
                  <a:cxn ang="0">
                    <a:pos x="T4" y="T5"/>
                  </a:cxn>
                  <a:cxn ang="0">
                    <a:pos x="T6" y="T7"/>
                  </a:cxn>
                  <a:cxn ang="0">
                    <a:pos x="T8" y="T9"/>
                  </a:cxn>
                  <a:cxn ang="0">
                    <a:pos x="T10" y="T11"/>
                  </a:cxn>
                  <a:cxn ang="0">
                    <a:pos x="T12" y="T13"/>
                  </a:cxn>
                </a:cxnLst>
                <a:rect l="0" t="0" r="r" b="b"/>
                <a:pathLst>
                  <a:path w="187" h="167">
                    <a:moveTo>
                      <a:pt x="0" y="80"/>
                    </a:moveTo>
                    <a:lnTo>
                      <a:pt x="92" y="167"/>
                    </a:lnTo>
                    <a:lnTo>
                      <a:pt x="187" y="80"/>
                    </a:lnTo>
                    <a:lnTo>
                      <a:pt x="94" y="0"/>
                    </a:lnTo>
                    <a:lnTo>
                      <a:pt x="0" y="80"/>
                    </a:lnTo>
                    <a:lnTo>
                      <a:pt x="0" y="8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3" name="Freeform 94"/>
              <p:cNvSpPr>
                <a:spLocks/>
              </p:cNvSpPr>
              <p:nvPr/>
            </p:nvSpPr>
            <p:spPr bwMode="auto">
              <a:xfrm>
                <a:off x="1155701" y="4054476"/>
                <a:ext cx="296863" cy="225425"/>
              </a:xfrm>
              <a:custGeom>
                <a:avLst/>
                <a:gdLst>
                  <a:gd name="T0" fmla="*/ 0 w 187"/>
                  <a:gd name="T1" fmla="*/ 68 h 142"/>
                  <a:gd name="T2" fmla="*/ 95 w 187"/>
                  <a:gd name="T3" fmla="*/ 142 h 142"/>
                  <a:gd name="T4" fmla="*/ 187 w 187"/>
                  <a:gd name="T5" fmla="*/ 56 h 142"/>
                  <a:gd name="T6" fmla="*/ 81 w 187"/>
                  <a:gd name="T7" fmla="*/ 0 h 142"/>
                  <a:gd name="T8" fmla="*/ 0 w 187"/>
                  <a:gd name="T9" fmla="*/ 68 h 142"/>
                  <a:gd name="T10" fmla="*/ 0 w 187"/>
                  <a:gd name="T11" fmla="*/ 68 h 142"/>
                  <a:gd name="T12" fmla="*/ 0 w 187"/>
                  <a:gd name="T13" fmla="*/ 68 h 142"/>
                </a:gdLst>
                <a:ahLst/>
                <a:cxnLst>
                  <a:cxn ang="0">
                    <a:pos x="T0" y="T1"/>
                  </a:cxn>
                  <a:cxn ang="0">
                    <a:pos x="T2" y="T3"/>
                  </a:cxn>
                  <a:cxn ang="0">
                    <a:pos x="T4" y="T5"/>
                  </a:cxn>
                  <a:cxn ang="0">
                    <a:pos x="T6" y="T7"/>
                  </a:cxn>
                  <a:cxn ang="0">
                    <a:pos x="T8" y="T9"/>
                  </a:cxn>
                  <a:cxn ang="0">
                    <a:pos x="T10" y="T11"/>
                  </a:cxn>
                  <a:cxn ang="0">
                    <a:pos x="T12" y="T13"/>
                  </a:cxn>
                </a:cxnLst>
                <a:rect l="0" t="0" r="r" b="b"/>
                <a:pathLst>
                  <a:path w="187" h="142">
                    <a:moveTo>
                      <a:pt x="0" y="68"/>
                    </a:moveTo>
                    <a:lnTo>
                      <a:pt x="95" y="142"/>
                    </a:lnTo>
                    <a:lnTo>
                      <a:pt x="187" y="56"/>
                    </a:lnTo>
                    <a:lnTo>
                      <a:pt x="81" y="0"/>
                    </a:lnTo>
                    <a:lnTo>
                      <a:pt x="0" y="68"/>
                    </a:lnTo>
                    <a:lnTo>
                      <a:pt x="0" y="68"/>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4" name="Freeform 95"/>
              <p:cNvSpPr>
                <a:spLocks/>
              </p:cNvSpPr>
              <p:nvPr/>
            </p:nvSpPr>
            <p:spPr bwMode="auto">
              <a:xfrm>
                <a:off x="1022351" y="3965576"/>
                <a:ext cx="227013" cy="184150"/>
              </a:xfrm>
              <a:custGeom>
                <a:avLst/>
                <a:gdLst>
                  <a:gd name="T0" fmla="*/ 70 w 143"/>
                  <a:gd name="T1" fmla="*/ 0 h 116"/>
                  <a:gd name="T2" fmla="*/ 0 w 143"/>
                  <a:gd name="T3" fmla="*/ 60 h 116"/>
                  <a:gd name="T4" fmla="*/ 66 w 143"/>
                  <a:gd name="T5" fmla="*/ 116 h 116"/>
                  <a:gd name="T6" fmla="*/ 143 w 143"/>
                  <a:gd name="T7" fmla="*/ 50 h 116"/>
                  <a:gd name="T8" fmla="*/ 70 w 143"/>
                  <a:gd name="T9" fmla="*/ 0 h 116"/>
                  <a:gd name="T10" fmla="*/ 70 w 143"/>
                  <a:gd name="T11" fmla="*/ 0 h 116"/>
                  <a:gd name="T12" fmla="*/ 70 w 1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43" h="116">
                    <a:moveTo>
                      <a:pt x="70" y="0"/>
                    </a:moveTo>
                    <a:lnTo>
                      <a:pt x="0" y="60"/>
                    </a:lnTo>
                    <a:lnTo>
                      <a:pt x="66" y="116"/>
                    </a:lnTo>
                    <a:lnTo>
                      <a:pt x="143" y="50"/>
                    </a:lnTo>
                    <a:lnTo>
                      <a:pt x="70" y="0"/>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5" name="Freeform 96"/>
              <p:cNvSpPr>
                <a:spLocks/>
              </p:cNvSpPr>
              <p:nvPr/>
            </p:nvSpPr>
            <p:spPr bwMode="auto">
              <a:xfrm>
                <a:off x="873126" y="4083051"/>
                <a:ext cx="231775" cy="203200"/>
              </a:xfrm>
              <a:custGeom>
                <a:avLst/>
                <a:gdLst>
                  <a:gd name="T0" fmla="*/ 146 w 146"/>
                  <a:gd name="T1" fmla="*/ 60 h 128"/>
                  <a:gd name="T2" fmla="*/ 74 w 146"/>
                  <a:gd name="T3" fmla="*/ 0 h 128"/>
                  <a:gd name="T4" fmla="*/ 0 w 146"/>
                  <a:gd name="T5" fmla="*/ 58 h 128"/>
                  <a:gd name="T6" fmla="*/ 44 w 146"/>
                  <a:gd name="T7" fmla="*/ 128 h 128"/>
                  <a:gd name="T8" fmla="*/ 146 w 146"/>
                  <a:gd name="T9" fmla="*/ 60 h 128"/>
                  <a:gd name="T10" fmla="*/ 146 w 146"/>
                  <a:gd name="T11" fmla="*/ 60 h 128"/>
                  <a:gd name="T12" fmla="*/ 146 w 146"/>
                  <a:gd name="T13" fmla="*/ 60 h 128"/>
                </a:gdLst>
                <a:ahLst/>
                <a:cxnLst>
                  <a:cxn ang="0">
                    <a:pos x="T0" y="T1"/>
                  </a:cxn>
                  <a:cxn ang="0">
                    <a:pos x="T2" y="T3"/>
                  </a:cxn>
                  <a:cxn ang="0">
                    <a:pos x="T4" y="T5"/>
                  </a:cxn>
                  <a:cxn ang="0">
                    <a:pos x="T6" y="T7"/>
                  </a:cxn>
                  <a:cxn ang="0">
                    <a:pos x="T8" y="T9"/>
                  </a:cxn>
                  <a:cxn ang="0">
                    <a:pos x="T10" y="T11"/>
                  </a:cxn>
                  <a:cxn ang="0">
                    <a:pos x="T12" y="T13"/>
                  </a:cxn>
                </a:cxnLst>
                <a:rect l="0" t="0" r="r" b="b"/>
                <a:pathLst>
                  <a:path w="146" h="128">
                    <a:moveTo>
                      <a:pt x="146" y="60"/>
                    </a:moveTo>
                    <a:lnTo>
                      <a:pt x="74" y="0"/>
                    </a:lnTo>
                    <a:lnTo>
                      <a:pt x="0" y="58"/>
                    </a:lnTo>
                    <a:lnTo>
                      <a:pt x="44" y="128"/>
                    </a:lnTo>
                    <a:lnTo>
                      <a:pt x="146" y="60"/>
                    </a:lnTo>
                    <a:lnTo>
                      <a:pt x="146" y="60"/>
                    </a:lnTo>
                    <a:lnTo>
                      <a:pt x="14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6" name="Freeform 97"/>
              <p:cNvSpPr>
                <a:spLocks/>
              </p:cNvSpPr>
              <p:nvPr/>
            </p:nvSpPr>
            <p:spPr bwMode="auto">
              <a:xfrm>
                <a:off x="693738" y="4194176"/>
                <a:ext cx="214313" cy="261938"/>
              </a:xfrm>
              <a:custGeom>
                <a:avLst/>
                <a:gdLst>
                  <a:gd name="T0" fmla="*/ 135 w 135"/>
                  <a:gd name="T1" fmla="*/ 82 h 165"/>
                  <a:gd name="T2" fmla="*/ 81 w 135"/>
                  <a:gd name="T3" fmla="*/ 0 h 165"/>
                  <a:gd name="T4" fmla="*/ 0 w 135"/>
                  <a:gd name="T5" fmla="*/ 82 h 165"/>
                  <a:gd name="T6" fmla="*/ 48 w 135"/>
                  <a:gd name="T7" fmla="*/ 165 h 165"/>
                  <a:gd name="T8" fmla="*/ 135 w 135"/>
                  <a:gd name="T9" fmla="*/ 82 h 165"/>
                  <a:gd name="T10" fmla="*/ 135 w 135"/>
                  <a:gd name="T11" fmla="*/ 82 h 165"/>
                  <a:gd name="T12" fmla="*/ 135 w 135"/>
                  <a:gd name="T13" fmla="*/ 82 h 165"/>
                </a:gdLst>
                <a:ahLst/>
                <a:cxnLst>
                  <a:cxn ang="0">
                    <a:pos x="T0" y="T1"/>
                  </a:cxn>
                  <a:cxn ang="0">
                    <a:pos x="T2" y="T3"/>
                  </a:cxn>
                  <a:cxn ang="0">
                    <a:pos x="T4" y="T5"/>
                  </a:cxn>
                  <a:cxn ang="0">
                    <a:pos x="T6" y="T7"/>
                  </a:cxn>
                  <a:cxn ang="0">
                    <a:pos x="T8" y="T9"/>
                  </a:cxn>
                  <a:cxn ang="0">
                    <a:pos x="T10" y="T11"/>
                  </a:cxn>
                  <a:cxn ang="0">
                    <a:pos x="T12" y="T13"/>
                  </a:cxn>
                </a:cxnLst>
                <a:rect l="0" t="0" r="r" b="b"/>
                <a:pathLst>
                  <a:path w="135" h="165">
                    <a:moveTo>
                      <a:pt x="135" y="82"/>
                    </a:moveTo>
                    <a:lnTo>
                      <a:pt x="81" y="0"/>
                    </a:lnTo>
                    <a:lnTo>
                      <a:pt x="0" y="82"/>
                    </a:lnTo>
                    <a:lnTo>
                      <a:pt x="48" y="165"/>
                    </a:lnTo>
                    <a:lnTo>
                      <a:pt x="135" y="82"/>
                    </a:lnTo>
                    <a:lnTo>
                      <a:pt x="135" y="82"/>
                    </a:lnTo>
                    <a:lnTo>
                      <a:pt x="13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7" name="Freeform 98"/>
              <p:cNvSpPr>
                <a:spLocks/>
              </p:cNvSpPr>
              <p:nvPr/>
            </p:nvSpPr>
            <p:spPr bwMode="auto">
              <a:xfrm>
                <a:off x="769938" y="3990976"/>
                <a:ext cx="185738" cy="158750"/>
              </a:xfrm>
              <a:custGeom>
                <a:avLst/>
                <a:gdLst>
                  <a:gd name="T0" fmla="*/ 0 w 117"/>
                  <a:gd name="T1" fmla="*/ 58 h 100"/>
                  <a:gd name="T2" fmla="*/ 57 w 117"/>
                  <a:gd name="T3" fmla="*/ 100 h 100"/>
                  <a:gd name="T4" fmla="*/ 117 w 117"/>
                  <a:gd name="T5" fmla="*/ 28 h 100"/>
                  <a:gd name="T6" fmla="*/ 57 w 117"/>
                  <a:gd name="T7" fmla="*/ 0 h 100"/>
                  <a:gd name="T8" fmla="*/ 0 w 117"/>
                  <a:gd name="T9" fmla="*/ 58 h 100"/>
                  <a:gd name="T10" fmla="*/ 0 w 117"/>
                  <a:gd name="T11" fmla="*/ 58 h 100"/>
                  <a:gd name="T12" fmla="*/ 0 w 117"/>
                  <a:gd name="T13" fmla="*/ 58 h 100"/>
                </a:gdLst>
                <a:ahLst/>
                <a:cxnLst>
                  <a:cxn ang="0">
                    <a:pos x="T0" y="T1"/>
                  </a:cxn>
                  <a:cxn ang="0">
                    <a:pos x="T2" y="T3"/>
                  </a:cxn>
                  <a:cxn ang="0">
                    <a:pos x="T4" y="T5"/>
                  </a:cxn>
                  <a:cxn ang="0">
                    <a:pos x="T6" y="T7"/>
                  </a:cxn>
                  <a:cxn ang="0">
                    <a:pos x="T8" y="T9"/>
                  </a:cxn>
                  <a:cxn ang="0">
                    <a:pos x="T10" y="T11"/>
                  </a:cxn>
                  <a:cxn ang="0">
                    <a:pos x="T12" y="T13"/>
                  </a:cxn>
                </a:cxnLst>
                <a:rect l="0" t="0" r="r" b="b"/>
                <a:pathLst>
                  <a:path w="117" h="100">
                    <a:moveTo>
                      <a:pt x="0" y="58"/>
                    </a:moveTo>
                    <a:lnTo>
                      <a:pt x="57" y="100"/>
                    </a:lnTo>
                    <a:lnTo>
                      <a:pt x="117" y="28"/>
                    </a:lnTo>
                    <a:lnTo>
                      <a:pt x="57" y="0"/>
                    </a:lnTo>
                    <a:lnTo>
                      <a:pt x="0" y="58"/>
                    </a:lnTo>
                    <a:lnTo>
                      <a:pt x="0" y="58"/>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8" name="Freeform 99"/>
              <p:cNvSpPr>
                <a:spLocks/>
              </p:cNvSpPr>
              <p:nvPr/>
            </p:nvSpPr>
            <p:spPr bwMode="auto">
              <a:xfrm>
                <a:off x="879476" y="3883026"/>
                <a:ext cx="155575" cy="120650"/>
              </a:xfrm>
              <a:custGeom>
                <a:avLst/>
                <a:gdLst>
                  <a:gd name="T0" fmla="*/ 0 w 98"/>
                  <a:gd name="T1" fmla="*/ 30 h 76"/>
                  <a:gd name="T2" fmla="*/ 22 w 98"/>
                  <a:gd name="T3" fmla="*/ 76 h 76"/>
                  <a:gd name="T4" fmla="*/ 98 w 98"/>
                  <a:gd name="T5" fmla="*/ 30 h 76"/>
                  <a:gd name="T6" fmla="*/ 68 w 98"/>
                  <a:gd name="T7" fmla="*/ 0 h 76"/>
                  <a:gd name="T8" fmla="*/ 0 w 98"/>
                  <a:gd name="T9" fmla="*/ 30 h 76"/>
                  <a:gd name="T10" fmla="*/ 0 w 98"/>
                  <a:gd name="T11" fmla="*/ 30 h 76"/>
                  <a:gd name="T12" fmla="*/ 0 w 98"/>
                  <a:gd name="T13" fmla="*/ 30 h 76"/>
                </a:gdLst>
                <a:ahLst/>
                <a:cxnLst>
                  <a:cxn ang="0">
                    <a:pos x="T0" y="T1"/>
                  </a:cxn>
                  <a:cxn ang="0">
                    <a:pos x="T2" y="T3"/>
                  </a:cxn>
                  <a:cxn ang="0">
                    <a:pos x="T4" y="T5"/>
                  </a:cxn>
                  <a:cxn ang="0">
                    <a:pos x="T6" y="T7"/>
                  </a:cxn>
                  <a:cxn ang="0">
                    <a:pos x="T8" y="T9"/>
                  </a:cxn>
                  <a:cxn ang="0">
                    <a:pos x="T10" y="T11"/>
                  </a:cxn>
                  <a:cxn ang="0">
                    <a:pos x="T12" y="T13"/>
                  </a:cxn>
                </a:cxnLst>
                <a:rect l="0" t="0" r="r" b="b"/>
                <a:pathLst>
                  <a:path w="98" h="76">
                    <a:moveTo>
                      <a:pt x="0" y="30"/>
                    </a:moveTo>
                    <a:lnTo>
                      <a:pt x="22" y="76"/>
                    </a:lnTo>
                    <a:lnTo>
                      <a:pt x="98" y="30"/>
                    </a:lnTo>
                    <a:lnTo>
                      <a:pt x="68" y="0"/>
                    </a:lnTo>
                    <a:lnTo>
                      <a:pt x="0" y="30"/>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19" name="Freeform 100"/>
              <p:cNvSpPr>
                <a:spLocks/>
              </p:cNvSpPr>
              <p:nvPr/>
            </p:nvSpPr>
            <p:spPr bwMode="auto">
              <a:xfrm>
                <a:off x="566738" y="4076701"/>
                <a:ext cx="196850" cy="139700"/>
              </a:xfrm>
              <a:custGeom>
                <a:avLst/>
                <a:gdLst>
                  <a:gd name="T0" fmla="*/ 124 w 124"/>
                  <a:gd name="T1" fmla="*/ 16 h 88"/>
                  <a:gd name="T2" fmla="*/ 64 w 124"/>
                  <a:gd name="T3" fmla="*/ 0 h 88"/>
                  <a:gd name="T4" fmla="*/ 0 w 124"/>
                  <a:gd name="T5" fmla="*/ 60 h 88"/>
                  <a:gd name="T6" fmla="*/ 64 w 124"/>
                  <a:gd name="T7" fmla="*/ 88 h 88"/>
                  <a:gd name="T8" fmla="*/ 124 w 124"/>
                  <a:gd name="T9" fmla="*/ 16 h 88"/>
                  <a:gd name="T10" fmla="*/ 124 w 124"/>
                  <a:gd name="T11" fmla="*/ 16 h 88"/>
                  <a:gd name="T12" fmla="*/ 124 w 124"/>
                  <a:gd name="T13" fmla="*/ 16 h 88"/>
                </a:gdLst>
                <a:ahLst/>
                <a:cxnLst>
                  <a:cxn ang="0">
                    <a:pos x="T0" y="T1"/>
                  </a:cxn>
                  <a:cxn ang="0">
                    <a:pos x="T2" y="T3"/>
                  </a:cxn>
                  <a:cxn ang="0">
                    <a:pos x="T4" y="T5"/>
                  </a:cxn>
                  <a:cxn ang="0">
                    <a:pos x="T6" y="T7"/>
                  </a:cxn>
                  <a:cxn ang="0">
                    <a:pos x="T8" y="T9"/>
                  </a:cxn>
                  <a:cxn ang="0">
                    <a:pos x="T10" y="T11"/>
                  </a:cxn>
                  <a:cxn ang="0">
                    <a:pos x="T12" y="T13"/>
                  </a:cxn>
                </a:cxnLst>
                <a:rect l="0" t="0" r="r" b="b"/>
                <a:pathLst>
                  <a:path w="124" h="88">
                    <a:moveTo>
                      <a:pt x="124" y="16"/>
                    </a:moveTo>
                    <a:lnTo>
                      <a:pt x="64" y="0"/>
                    </a:lnTo>
                    <a:lnTo>
                      <a:pt x="0" y="60"/>
                    </a:lnTo>
                    <a:lnTo>
                      <a:pt x="64" y="88"/>
                    </a:lnTo>
                    <a:lnTo>
                      <a:pt x="124" y="16"/>
                    </a:lnTo>
                    <a:lnTo>
                      <a:pt x="124" y="16"/>
                    </a:lnTo>
                    <a:lnTo>
                      <a:pt x="12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0" name="Freeform 101"/>
              <p:cNvSpPr>
                <a:spLocks/>
              </p:cNvSpPr>
              <p:nvPr/>
            </p:nvSpPr>
            <p:spPr bwMode="auto">
              <a:xfrm>
                <a:off x="879476" y="3779838"/>
                <a:ext cx="98425" cy="84138"/>
              </a:xfrm>
              <a:custGeom>
                <a:avLst/>
                <a:gdLst>
                  <a:gd name="T0" fmla="*/ 0 w 62"/>
                  <a:gd name="T1" fmla="*/ 20 h 53"/>
                  <a:gd name="T2" fmla="*/ 0 w 62"/>
                  <a:gd name="T3" fmla="*/ 53 h 53"/>
                  <a:gd name="T4" fmla="*/ 62 w 62"/>
                  <a:gd name="T5" fmla="*/ 20 h 53"/>
                  <a:gd name="T6" fmla="*/ 52 w 62"/>
                  <a:gd name="T7" fmla="*/ 0 h 53"/>
                  <a:gd name="T8" fmla="*/ 0 w 62"/>
                  <a:gd name="T9" fmla="*/ 20 h 53"/>
                  <a:gd name="T10" fmla="*/ 0 w 62"/>
                  <a:gd name="T11" fmla="*/ 20 h 53"/>
                  <a:gd name="T12" fmla="*/ 0 w 62"/>
                  <a:gd name="T13" fmla="*/ 20 h 53"/>
                </a:gdLst>
                <a:ahLst/>
                <a:cxnLst>
                  <a:cxn ang="0">
                    <a:pos x="T0" y="T1"/>
                  </a:cxn>
                  <a:cxn ang="0">
                    <a:pos x="T2" y="T3"/>
                  </a:cxn>
                  <a:cxn ang="0">
                    <a:pos x="T4" y="T5"/>
                  </a:cxn>
                  <a:cxn ang="0">
                    <a:pos x="T6" y="T7"/>
                  </a:cxn>
                  <a:cxn ang="0">
                    <a:pos x="T8" y="T9"/>
                  </a:cxn>
                  <a:cxn ang="0">
                    <a:pos x="T10" y="T11"/>
                  </a:cxn>
                  <a:cxn ang="0">
                    <a:pos x="T12" y="T13"/>
                  </a:cxn>
                </a:cxnLst>
                <a:rect l="0" t="0" r="r" b="b"/>
                <a:pathLst>
                  <a:path w="62" h="53">
                    <a:moveTo>
                      <a:pt x="0" y="20"/>
                    </a:moveTo>
                    <a:lnTo>
                      <a:pt x="0" y="53"/>
                    </a:lnTo>
                    <a:lnTo>
                      <a:pt x="62" y="20"/>
                    </a:lnTo>
                    <a:lnTo>
                      <a:pt x="52" y="0"/>
                    </a:lnTo>
                    <a:lnTo>
                      <a:pt x="0" y="20"/>
                    </a:lnTo>
                    <a:lnTo>
                      <a:pt x="0"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1" name="Freeform 102"/>
              <p:cNvSpPr>
                <a:spLocks/>
              </p:cNvSpPr>
              <p:nvPr/>
            </p:nvSpPr>
            <p:spPr bwMode="auto">
              <a:xfrm>
                <a:off x="706438" y="3889376"/>
                <a:ext cx="87313" cy="101600"/>
              </a:xfrm>
              <a:custGeom>
                <a:avLst/>
                <a:gdLst>
                  <a:gd name="T0" fmla="*/ 44 w 55"/>
                  <a:gd name="T1" fmla="*/ 0 h 64"/>
                  <a:gd name="T2" fmla="*/ 0 w 55"/>
                  <a:gd name="T3" fmla="*/ 34 h 64"/>
                  <a:gd name="T4" fmla="*/ 20 w 55"/>
                  <a:gd name="T5" fmla="*/ 64 h 64"/>
                  <a:gd name="T6" fmla="*/ 55 w 55"/>
                  <a:gd name="T7" fmla="*/ 30 h 64"/>
                  <a:gd name="T8" fmla="*/ 44 w 55"/>
                  <a:gd name="T9" fmla="*/ 0 h 64"/>
                  <a:gd name="T10" fmla="*/ 44 w 55"/>
                  <a:gd name="T11" fmla="*/ 0 h 64"/>
                  <a:gd name="T12" fmla="*/ 44 w 5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5" h="64">
                    <a:moveTo>
                      <a:pt x="44" y="0"/>
                    </a:moveTo>
                    <a:lnTo>
                      <a:pt x="0" y="34"/>
                    </a:lnTo>
                    <a:lnTo>
                      <a:pt x="20" y="64"/>
                    </a:lnTo>
                    <a:lnTo>
                      <a:pt x="55" y="30"/>
                    </a:lnTo>
                    <a:lnTo>
                      <a:pt x="44" y="0"/>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2" name="Freeform 103"/>
              <p:cNvSpPr>
                <a:spLocks/>
              </p:cNvSpPr>
              <p:nvPr/>
            </p:nvSpPr>
            <p:spPr bwMode="auto">
              <a:xfrm>
                <a:off x="566738" y="3984626"/>
                <a:ext cx="95250" cy="73025"/>
              </a:xfrm>
              <a:custGeom>
                <a:avLst/>
                <a:gdLst>
                  <a:gd name="T0" fmla="*/ 60 w 60"/>
                  <a:gd name="T1" fmla="*/ 12 h 46"/>
                  <a:gd name="T2" fmla="*/ 24 w 60"/>
                  <a:gd name="T3" fmla="*/ 46 h 46"/>
                  <a:gd name="T4" fmla="*/ 0 w 60"/>
                  <a:gd name="T5" fmla="*/ 28 h 46"/>
                  <a:gd name="T6" fmla="*/ 34 w 60"/>
                  <a:gd name="T7" fmla="*/ 0 h 46"/>
                  <a:gd name="T8" fmla="*/ 60 w 60"/>
                  <a:gd name="T9" fmla="*/ 12 h 46"/>
                  <a:gd name="T10" fmla="*/ 60 w 60"/>
                  <a:gd name="T11" fmla="*/ 12 h 46"/>
                  <a:gd name="T12" fmla="*/ 60 w 60"/>
                  <a:gd name="T13" fmla="*/ 12 h 46"/>
                </a:gdLst>
                <a:ahLst/>
                <a:cxnLst>
                  <a:cxn ang="0">
                    <a:pos x="T0" y="T1"/>
                  </a:cxn>
                  <a:cxn ang="0">
                    <a:pos x="T2" y="T3"/>
                  </a:cxn>
                  <a:cxn ang="0">
                    <a:pos x="T4" y="T5"/>
                  </a:cxn>
                  <a:cxn ang="0">
                    <a:pos x="T6" y="T7"/>
                  </a:cxn>
                  <a:cxn ang="0">
                    <a:pos x="T8" y="T9"/>
                  </a:cxn>
                  <a:cxn ang="0">
                    <a:pos x="T10" y="T11"/>
                  </a:cxn>
                  <a:cxn ang="0">
                    <a:pos x="T12" y="T13"/>
                  </a:cxn>
                </a:cxnLst>
                <a:rect l="0" t="0" r="r" b="b"/>
                <a:pathLst>
                  <a:path w="60" h="46">
                    <a:moveTo>
                      <a:pt x="60" y="12"/>
                    </a:moveTo>
                    <a:lnTo>
                      <a:pt x="24" y="46"/>
                    </a:lnTo>
                    <a:lnTo>
                      <a:pt x="0" y="28"/>
                    </a:lnTo>
                    <a:lnTo>
                      <a:pt x="34" y="0"/>
                    </a:lnTo>
                    <a:lnTo>
                      <a:pt x="60" y="12"/>
                    </a:lnTo>
                    <a:lnTo>
                      <a:pt x="60" y="12"/>
                    </a:lnTo>
                    <a:lnTo>
                      <a:pt x="6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3" name="Freeform 104"/>
              <p:cNvSpPr>
                <a:spLocks/>
              </p:cNvSpPr>
              <p:nvPr/>
            </p:nvSpPr>
            <p:spPr bwMode="auto">
              <a:xfrm>
                <a:off x="1089026" y="3563938"/>
                <a:ext cx="79375" cy="69850"/>
              </a:xfrm>
              <a:custGeom>
                <a:avLst/>
                <a:gdLst>
                  <a:gd name="T0" fmla="*/ 50 w 50"/>
                  <a:gd name="T1" fmla="*/ 0 h 44"/>
                  <a:gd name="T2" fmla="*/ 50 w 50"/>
                  <a:gd name="T3" fmla="*/ 16 h 44"/>
                  <a:gd name="T4" fmla="*/ 0 w 50"/>
                  <a:gd name="T5" fmla="*/ 44 h 44"/>
                  <a:gd name="T6" fmla="*/ 0 w 50"/>
                  <a:gd name="T7" fmla="*/ 22 h 44"/>
                  <a:gd name="T8" fmla="*/ 50 w 50"/>
                  <a:gd name="T9" fmla="*/ 0 h 44"/>
                  <a:gd name="T10" fmla="*/ 50 w 50"/>
                  <a:gd name="T11" fmla="*/ 0 h 44"/>
                  <a:gd name="T12" fmla="*/ 50 w 5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50" y="0"/>
                    </a:moveTo>
                    <a:lnTo>
                      <a:pt x="50" y="16"/>
                    </a:lnTo>
                    <a:lnTo>
                      <a:pt x="0" y="44"/>
                    </a:lnTo>
                    <a:lnTo>
                      <a:pt x="0" y="22"/>
                    </a:lnTo>
                    <a:lnTo>
                      <a:pt x="50" y="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4" name="Freeform 105"/>
              <p:cNvSpPr>
                <a:spLocks/>
              </p:cNvSpPr>
              <p:nvPr/>
            </p:nvSpPr>
            <p:spPr bwMode="auto">
              <a:xfrm>
                <a:off x="955676" y="3656013"/>
                <a:ext cx="66675" cy="76200"/>
              </a:xfrm>
              <a:custGeom>
                <a:avLst/>
                <a:gdLst>
                  <a:gd name="T0" fmla="*/ 42 w 42"/>
                  <a:gd name="T1" fmla="*/ 22 h 48"/>
                  <a:gd name="T2" fmla="*/ 12 w 42"/>
                  <a:gd name="T3" fmla="*/ 48 h 48"/>
                  <a:gd name="T4" fmla="*/ 0 w 42"/>
                  <a:gd name="T5" fmla="*/ 34 h 48"/>
                  <a:gd name="T6" fmla="*/ 42 w 42"/>
                  <a:gd name="T7" fmla="*/ 0 h 48"/>
                  <a:gd name="T8" fmla="*/ 42 w 42"/>
                  <a:gd name="T9" fmla="*/ 22 h 48"/>
                  <a:gd name="T10" fmla="*/ 42 w 42"/>
                  <a:gd name="T11" fmla="*/ 22 h 48"/>
                  <a:gd name="T12" fmla="*/ 42 w 42"/>
                  <a:gd name="T13" fmla="*/ 22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42" y="22"/>
                    </a:moveTo>
                    <a:lnTo>
                      <a:pt x="12" y="48"/>
                    </a:lnTo>
                    <a:lnTo>
                      <a:pt x="0" y="34"/>
                    </a:lnTo>
                    <a:lnTo>
                      <a:pt x="42" y="0"/>
                    </a:lnTo>
                    <a:lnTo>
                      <a:pt x="42" y="22"/>
                    </a:lnTo>
                    <a:lnTo>
                      <a:pt x="42" y="22"/>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5" name="Freeform 106"/>
              <p:cNvSpPr>
                <a:spLocks/>
              </p:cNvSpPr>
              <p:nvPr/>
            </p:nvSpPr>
            <p:spPr bwMode="auto">
              <a:xfrm>
                <a:off x="806451" y="3773488"/>
                <a:ext cx="25400" cy="46038"/>
              </a:xfrm>
              <a:custGeom>
                <a:avLst/>
                <a:gdLst>
                  <a:gd name="T0" fmla="*/ 16 w 16"/>
                  <a:gd name="T1" fmla="*/ 0 h 29"/>
                  <a:gd name="T2" fmla="*/ 0 w 16"/>
                  <a:gd name="T3" fmla="*/ 16 h 29"/>
                  <a:gd name="T4" fmla="*/ 0 w 16"/>
                  <a:gd name="T5" fmla="*/ 29 h 29"/>
                  <a:gd name="T6" fmla="*/ 16 w 16"/>
                  <a:gd name="T7" fmla="*/ 18 h 29"/>
                  <a:gd name="T8" fmla="*/ 16 w 16"/>
                  <a:gd name="T9" fmla="*/ 0 h 29"/>
                  <a:gd name="T10" fmla="*/ 16 w 16"/>
                  <a:gd name="T11" fmla="*/ 0 h 29"/>
                  <a:gd name="T12" fmla="*/ 16 w 1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6" y="0"/>
                    </a:moveTo>
                    <a:lnTo>
                      <a:pt x="0" y="16"/>
                    </a:lnTo>
                    <a:lnTo>
                      <a:pt x="0" y="29"/>
                    </a:lnTo>
                    <a:lnTo>
                      <a:pt x="16" y="18"/>
                    </a:lnTo>
                    <a:lnTo>
                      <a:pt x="16" y="0"/>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6" name="Freeform 107"/>
              <p:cNvSpPr>
                <a:spLocks/>
              </p:cNvSpPr>
              <p:nvPr/>
            </p:nvSpPr>
            <p:spPr bwMode="auto">
              <a:xfrm>
                <a:off x="677863" y="3860801"/>
                <a:ext cx="25400" cy="47625"/>
              </a:xfrm>
              <a:custGeom>
                <a:avLst/>
                <a:gdLst>
                  <a:gd name="T0" fmla="*/ 16 w 16"/>
                  <a:gd name="T1" fmla="*/ 18 h 30"/>
                  <a:gd name="T2" fmla="*/ 0 w 16"/>
                  <a:gd name="T3" fmla="*/ 30 h 30"/>
                  <a:gd name="T4" fmla="*/ 0 w 16"/>
                  <a:gd name="T5" fmla="*/ 14 h 30"/>
                  <a:gd name="T6" fmla="*/ 16 w 16"/>
                  <a:gd name="T7" fmla="*/ 0 h 30"/>
                  <a:gd name="T8" fmla="*/ 16 w 16"/>
                  <a:gd name="T9" fmla="*/ 18 h 30"/>
                  <a:gd name="T10" fmla="*/ 16 w 16"/>
                  <a:gd name="T11" fmla="*/ 18 h 30"/>
                  <a:gd name="T12" fmla="*/ 16 w 1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18"/>
                    </a:moveTo>
                    <a:lnTo>
                      <a:pt x="0" y="30"/>
                    </a:lnTo>
                    <a:lnTo>
                      <a:pt x="0" y="14"/>
                    </a:lnTo>
                    <a:lnTo>
                      <a:pt x="16" y="0"/>
                    </a:lnTo>
                    <a:lnTo>
                      <a:pt x="16" y="18"/>
                    </a:lnTo>
                    <a:lnTo>
                      <a:pt x="16"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27" name="Group 26"/>
            <p:cNvGrpSpPr/>
            <p:nvPr userDrawn="1"/>
          </p:nvGrpSpPr>
          <p:grpSpPr>
            <a:xfrm>
              <a:off x="8577302" y="4705094"/>
              <a:ext cx="1380088" cy="1392309"/>
              <a:chOff x="2379663" y="3651251"/>
              <a:chExt cx="912813" cy="885824"/>
            </a:xfrm>
            <a:solidFill>
              <a:schemeClr val="bg2">
                <a:lumMod val="50000"/>
              </a:schemeClr>
            </a:solidFill>
          </p:grpSpPr>
          <p:sp>
            <p:nvSpPr>
              <p:cNvPr id="28" name="Freeform 112"/>
              <p:cNvSpPr>
                <a:spLocks/>
              </p:cNvSpPr>
              <p:nvPr/>
            </p:nvSpPr>
            <p:spPr bwMode="auto">
              <a:xfrm>
                <a:off x="2379663" y="3932238"/>
                <a:ext cx="214313" cy="204787"/>
              </a:xfrm>
              <a:custGeom>
                <a:avLst/>
                <a:gdLst>
                  <a:gd name="T0" fmla="*/ 78 w 81"/>
                  <a:gd name="T1" fmla="*/ 53 h 77"/>
                  <a:gd name="T2" fmla="*/ 21 w 81"/>
                  <a:gd name="T3" fmla="*/ 76 h 77"/>
                  <a:gd name="T4" fmla="*/ 16 w 81"/>
                  <a:gd name="T5" fmla="*/ 74 h 77"/>
                  <a:gd name="T6" fmla="*/ 1 w 81"/>
                  <a:gd name="T7" fmla="*/ 28 h 77"/>
                  <a:gd name="T8" fmla="*/ 3 w 81"/>
                  <a:gd name="T9" fmla="*/ 23 h 77"/>
                  <a:gd name="T10" fmla="*/ 56 w 81"/>
                  <a:gd name="T11" fmla="*/ 1 h 77"/>
                  <a:gd name="T12" fmla="*/ 61 w 81"/>
                  <a:gd name="T13" fmla="*/ 3 h 77"/>
                  <a:gd name="T14" fmla="*/ 80 w 81"/>
                  <a:gd name="T15" fmla="*/ 48 h 77"/>
                  <a:gd name="T16" fmla="*/ 78 w 81"/>
                  <a:gd name="T17"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7">
                    <a:moveTo>
                      <a:pt x="78" y="53"/>
                    </a:moveTo>
                    <a:cubicBezTo>
                      <a:pt x="21" y="76"/>
                      <a:pt x="21" y="76"/>
                      <a:pt x="21" y="76"/>
                    </a:cubicBezTo>
                    <a:cubicBezTo>
                      <a:pt x="19" y="77"/>
                      <a:pt x="17" y="76"/>
                      <a:pt x="16" y="74"/>
                    </a:cubicBezTo>
                    <a:cubicBezTo>
                      <a:pt x="1" y="28"/>
                      <a:pt x="1" y="28"/>
                      <a:pt x="1" y="28"/>
                    </a:cubicBezTo>
                    <a:cubicBezTo>
                      <a:pt x="0" y="26"/>
                      <a:pt x="1" y="24"/>
                      <a:pt x="3" y="23"/>
                    </a:cubicBezTo>
                    <a:cubicBezTo>
                      <a:pt x="56" y="1"/>
                      <a:pt x="56" y="1"/>
                      <a:pt x="56" y="1"/>
                    </a:cubicBezTo>
                    <a:cubicBezTo>
                      <a:pt x="58" y="0"/>
                      <a:pt x="61" y="1"/>
                      <a:pt x="61" y="3"/>
                    </a:cubicBezTo>
                    <a:cubicBezTo>
                      <a:pt x="80" y="48"/>
                      <a:pt x="80" y="48"/>
                      <a:pt x="80" y="48"/>
                    </a:cubicBezTo>
                    <a:cubicBezTo>
                      <a:pt x="81" y="50"/>
                      <a:pt x="80" y="52"/>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29" name="Freeform 113"/>
              <p:cNvSpPr>
                <a:spLocks/>
              </p:cNvSpPr>
              <p:nvPr/>
            </p:nvSpPr>
            <p:spPr bwMode="auto">
              <a:xfrm>
                <a:off x="2600326" y="3821113"/>
                <a:ext cx="222250" cy="185737"/>
              </a:xfrm>
              <a:custGeom>
                <a:avLst/>
                <a:gdLst>
                  <a:gd name="T0" fmla="*/ 81 w 84"/>
                  <a:gd name="T1" fmla="*/ 55 h 70"/>
                  <a:gd name="T2" fmla="*/ 19 w 84"/>
                  <a:gd name="T3" fmla="*/ 69 h 70"/>
                  <a:gd name="T4" fmla="*/ 13 w 84"/>
                  <a:gd name="T5" fmla="*/ 67 h 70"/>
                  <a:gd name="T6" fmla="*/ 1 w 84"/>
                  <a:gd name="T7" fmla="*/ 19 h 70"/>
                  <a:gd name="T8" fmla="*/ 4 w 84"/>
                  <a:gd name="T9" fmla="*/ 15 h 70"/>
                  <a:gd name="T10" fmla="*/ 62 w 84"/>
                  <a:gd name="T11" fmla="*/ 1 h 70"/>
                  <a:gd name="T12" fmla="*/ 67 w 84"/>
                  <a:gd name="T13" fmla="*/ 3 h 70"/>
                  <a:gd name="T14" fmla="*/ 84 w 84"/>
                  <a:gd name="T15" fmla="*/ 50 h 70"/>
                  <a:gd name="T16" fmla="*/ 81 w 84"/>
                  <a:gd name="T1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81" y="55"/>
                    </a:moveTo>
                    <a:cubicBezTo>
                      <a:pt x="19" y="69"/>
                      <a:pt x="19" y="69"/>
                      <a:pt x="19" y="69"/>
                    </a:cubicBezTo>
                    <a:cubicBezTo>
                      <a:pt x="16" y="70"/>
                      <a:pt x="14" y="69"/>
                      <a:pt x="13" y="67"/>
                    </a:cubicBezTo>
                    <a:cubicBezTo>
                      <a:pt x="1" y="19"/>
                      <a:pt x="1" y="19"/>
                      <a:pt x="1" y="19"/>
                    </a:cubicBezTo>
                    <a:cubicBezTo>
                      <a:pt x="0" y="18"/>
                      <a:pt x="2" y="16"/>
                      <a:pt x="4" y="15"/>
                    </a:cubicBezTo>
                    <a:cubicBezTo>
                      <a:pt x="62" y="1"/>
                      <a:pt x="62" y="1"/>
                      <a:pt x="62" y="1"/>
                    </a:cubicBezTo>
                    <a:cubicBezTo>
                      <a:pt x="64" y="0"/>
                      <a:pt x="66" y="1"/>
                      <a:pt x="67" y="3"/>
                    </a:cubicBezTo>
                    <a:cubicBezTo>
                      <a:pt x="84" y="50"/>
                      <a:pt x="84" y="50"/>
                      <a:pt x="84" y="50"/>
                    </a:cubicBezTo>
                    <a:cubicBezTo>
                      <a:pt x="84" y="52"/>
                      <a:pt x="83" y="54"/>
                      <a:pt x="8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0" name="Freeform 114"/>
              <p:cNvSpPr>
                <a:spLocks/>
              </p:cNvSpPr>
              <p:nvPr/>
            </p:nvSpPr>
            <p:spPr bwMode="auto">
              <a:xfrm>
                <a:off x="2836863" y="3651251"/>
                <a:ext cx="179388" cy="142875"/>
              </a:xfrm>
              <a:custGeom>
                <a:avLst/>
                <a:gdLst>
                  <a:gd name="T0" fmla="*/ 66 w 68"/>
                  <a:gd name="T1" fmla="*/ 36 h 54"/>
                  <a:gd name="T2" fmla="*/ 22 w 68"/>
                  <a:gd name="T3" fmla="*/ 53 h 54"/>
                  <a:gd name="T4" fmla="*/ 18 w 68"/>
                  <a:gd name="T5" fmla="*/ 52 h 54"/>
                  <a:gd name="T6" fmla="*/ 1 w 68"/>
                  <a:gd name="T7" fmla="*/ 21 h 54"/>
                  <a:gd name="T8" fmla="*/ 3 w 68"/>
                  <a:gd name="T9" fmla="*/ 17 h 54"/>
                  <a:gd name="T10" fmla="*/ 43 w 68"/>
                  <a:gd name="T11" fmla="*/ 1 h 54"/>
                  <a:gd name="T12" fmla="*/ 47 w 68"/>
                  <a:gd name="T13" fmla="*/ 2 h 54"/>
                  <a:gd name="T14" fmla="*/ 67 w 68"/>
                  <a:gd name="T15" fmla="*/ 32 h 54"/>
                  <a:gd name="T16" fmla="*/ 66 w 68"/>
                  <a:gd name="T1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4">
                    <a:moveTo>
                      <a:pt x="66" y="36"/>
                    </a:moveTo>
                    <a:cubicBezTo>
                      <a:pt x="22" y="53"/>
                      <a:pt x="22" y="53"/>
                      <a:pt x="22" y="53"/>
                    </a:cubicBezTo>
                    <a:cubicBezTo>
                      <a:pt x="21" y="54"/>
                      <a:pt x="19" y="53"/>
                      <a:pt x="18" y="52"/>
                    </a:cubicBezTo>
                    <a:cubicBezTo>
                      <a:pt x="1" y="21"/>
                      <a:pt x="1" y="21"/>
                      <a:pt x="1" y="21"/>
                    </a:cubicBezTo>
                    <a:cubicBezTo>
                      <a:pt x="0" y="19"/>
                      <a:pt x="1" y="18"/>
                      <a:pt x="3" y="17"/>
                    </a:cubicBezTo>
                    <a:cubicBezTo>
                      <a:pt x="43" y="1"/>
                      <a:pt x="43" y="1"/>
                      <a:pt x="43" y="1"/>
                    </a:cubicBezTo>
                    <a:cubicBezTo>
                      <a:pt x="44" y="0"/>
                      <a:pt x="46" y="1"/>
                      <a:pt x="47" y="2"/>
                    </a:cubicBezTo>
                    <a:cubicBezTo>
                      <a:pt x="67" y="32"/>
                      <a:pt x="67" y="32"/>
                      <a:pt x="67" y="32"/>
                    </a:cubicBezTo>
                    <a:cubicBezTo>
                      <a:pt x="68" y="34"/>
                      <a:pt x="67" y="35"/>
                      <a:pt x="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1" name="Freeform 115"/>
              <p:cNvSpPr>
                <a:spLocks/>
              </p:cNvSpPr>
              <p:nvPr/>
            </p:nvSpPr>
            <p:spPr bwMode="auto">
              <a:xfrm>
                <a:off x="2432051" y="4090988"/>
                <a:ext cx="239713" cy="228600"/>
              </a:xfrm>
              <a:custGeom>
                <a:avLst/>
                <a:gdLst>
                  <a:gd name="T0" fmla="*/ 86 w 90"/>
                  <a:gd name="T1" fmla="*/ 62 h 86"/>
                  <a:gd name="T2" fmla="*/ 24 w 90"/>
                  <a:gd name="T3" fmla="*/ 85 h 86"/>
                  <a:gd name="T4" fmla="*/ 19 w 90"/>
                  <a:gd name="T5" fmla="*/ 83 h 86"/>
                  <a:gd name="T6" fmla="*/ 1 w 90"/>
                  <a:gd name="T7" fmla="*/ 29 h 86"/>
                  <a:gd name="T8" fmla="*/ 4 w 90"/>
                  <a:gd name="T9" fmla="*/ 24 h 86"/>
                  <a:gd name="T10" fmla="*/ 61 w 90"/>
                  <a:gd name="T11" fmla="*/ 1 h 86"/>
                  <a:gd name="T12" fmla="*/ 67 w 90"/>
                  <a:gd name="T13" fmla="*/ 3 h 86"/>
                  <a:gd name="T14" fmla="*/ 89 w 90"/>
                  <a:gd name="T15" fmla="*/ 56 h 86"/>
                  <a:gd name="T16" fmla="*/ 86 w 90"/>
                  <a:gd name="T17"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6">
                    <a:moveTo>
                      <a:pt x="86" y="62"/>
                    </a:moveTo>
                    <a:cubicBezTo>
                      <a:pt x="24" y="85"/>
                      <a:pt x="24" y="85"/>
                      <a:pt x="24" y="85"/>
                    </a:cubicBezTo>
                    <a:cubicBezTo>
                      <a:pt x="22" y="86"/>
                      <a:pt x="19" y="85"/>
                      <a:pt x="19" y="83"/>
                    </a:cubicBezTo>
                    <a:cubicBezTo>
                      <a:pt x="1" y="29"/>
                      <a:pt x="1" y="29"/>
                      <a:pt x="1" y="29"/>
                    </a:cubicBezTo>
                    <a:cubicBezTo>
                      <a:pt x="0" y="27"/>
                      <a:pt x="2" y="25"/>
                      <a:pt x="4" y="24"/>
                    </a:cubicBezTo>
                    <a:cubicBezTo>
                      <a:pt x="61" y="1"/>
                      <a:pt x="61" y="1"/>
                      <a:pt x="61" y="1"/>
                    </a:cubicBezTo>
                    <a:cubicBezTo>
                      <a:pt x="64" y="0"/>
                      <a:pt x="66" y="1"/>
                      <a:pt x="67" y="3"/>
                    </a:cubicBezTo>
                    <a:cubicBezTo>
                      <a:pt x="89" y="56"/>
                      <a:pt x="89" y="56"/>
                      <a:pt x="89" y="56"/>
                    </a:cubicBezTo>
                    <a:cubicBezTo>
                      <a:pt x="90" y="58"/>
                      <a:pt x="89" y="61"/>
                      <a:pt x="86"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2" name="Freeform 116"/>
              <p:cNvSpPr>
                <a:spLocks/>
              </p:cNvSpPr>
              <p:nvPr/>
            </p:nvSpPr>
            <p:spPr bwMode="auto">
              <a:xfrm>
                <a:off x="2644776" y="4006850"/>
                <a:ext cx="263525" cy="225425"/>
              </a:xfrm>
              <a:custGeom>
                <a:avLst/>
                <a:gdLst>
                  <a:gd name="T0" fmla="*/ 95 w 99"/>
                  <a:gd name="T1" fmla="*/ 60 h 85"/>
                  <a:gd name="T2" fmla="*/ 30 w 99"/>
                  <a:gd name="T3" fmla="*/ 85 h 85"/>
                  <a:gd name="T4" fmla="*/ 24 w 99"/>
                  <a:gd name="T5" fmla="*/ 82 h 85"/>
                  <a:gd name="T6" fmla="*/ 1 w 99"/>
                  <a:gd name="T7" fmla="*/ 30 h 85"/>
                  <a:gd name="T8" fmla="*/ 4 w 99"/>
                  <a:gd name="T9" fmla="*/ 24 h 85"/>
                  <a:gd name="T10" fmla="*/ 63 w 99"/>
                  <a:gd name="T11" fmla="*/ 1 h 85"/>
                  <a:gd name="T12" fmla="*/ 69 w 99"/>
                  <a:gd name="T13" fmla="*/ 2 h 85"/>
                  <a:gd name="T14" fmla="*/ 97 w 99"/>
                  <a:gd name="T15" fmla="*/ 54 h 85"/>
                  <a:gd name="T16" fmla="*/ 95 w 99"/>
                  <a:gd name="T17"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5">
                    <a:moveTo>
                      <a:pt x="95" y="60"/>
                    </a:moveTo>
                    <a:cubicBezTo>
                      <a:pt x="30" y="85"/>
                      <a:pt x="30" y="85"/>
                      <a:pt x="30" y="85"/>
                    </a:cubicBezTo>
                    <a:cubicBezTo>
                      <a:pt x="28" y="85"/>
                      <a:pt x="25" y="84"/>
                      <a:pt x="24" y="82"/>
                    </a:cubicBezTo>
                    <a:cubicBezTo>
                      <a:pt x="1" y="30"/>
                      <a:pt x="1" y="30"/>
                      <a:pt x="1" y="30"/>
                    </a:cubicBezTo>
                    <a:cubicBezTo>
                      <a:pt x="0" y="28"/>
                      <a:pt x="1" y="25"/>
                      <a:pt x="4" y="24"/>
                    </a:cubicBezTo>
                    <a:cubicBezTo>
                      <a:pt x="63" y="1"/>
                      <a:pt x="63" y="1"/>
                      <a:pt x="63" y="1"/>
                    </a:cubicBezTo>
                    <a:cubicBezTo>
                      <a:pt x="66" y="0"/>
                      <a:pt x="68" y="0"/>
                      <a:pt x="69" y="2"/>
                    </a:cubicBezTo>
                    <a:cubicBezTo>
                      <a:pt x="97" y="54"/>
                      <a:pt x="97" y="54"/>
                      <a:pt x="97" y="54"/>
                    </a:cubicBezTo>
                    <a:cubicBezTo>
                      <a:pt x="99" y="56"/>
                      <a:pt x="97" y="59"/>
                      <a:pt x="9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3" name="Freeform 117"/>
              <p:cNvSpPr>
                <a:spLocks/>
              </p:cNvSpPr>
              <p:nvPr/>
            </p:nvSpPr>
            <p:spPr bwMode="auto">
              <a:xfrm>
                <a:off x="2878138" y="3846513"/>
                <a:ext cx="260350" cy="219075"/>
              </a:xfrm>
              <a:custGeom>
                <a:avLst/>
                <a:gdLst>
                  <a:gd name="T0" fmla="*/ 96 w 98"/>
                  <a:gd name="T1" fmla="*/ 41 h 82"/>
                  <a:gd name="T2" fmla="*/ 46 w 98"/>
                  <a:gd name="T3" fmla="*/ 80 h 82"/>
                  <a:gd name="T4" fmla="*/ 39 w 98"/>
                  <a:gd name="T5" fmla="*/ 80 h 82"/>
                  <a:gd name="T6" fmla="*/ 1 w 98"/>
                  <a:gd name="T7" fmla="*/ 44 h 82"/>
                  <a:gd name="T8" fmla="*/ 2 w 98"/>
                  <a:gd name="T9" fmla="*/ 39 h 82"/>
                  <a:gd name="T10" fmla="*/ 48 w 98"/>
                  <a:gd name="T11" fmla="*/ 2 h 82"/>
                  <a:gd name="T12" fmla="*/ 54 w 98"/>
                  <a:gd name="T13" fmla="*/ 1 h 82"/>
                  <a:gd name="T14" fmla="*/ 96 w 98"/>
                  <a:gd name="T15" fmla="*/ 35 h 82"/>
                  <a:gd name="T16" fmla="*/ 96 w 98"/>
                  <a:gd name="T17"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2">
                    <a:moveTo>
                      <a:pt x="96" y="41"/>
                    </a:moveTo>
                    <a:cubicBezTo>
                      <a:pt x="46" y="80"/>
                      <a:pt x="46" y="80"/>
                      <a:pt x="46" y="80"/>
                    </a:cubicBezTo>
                    <a:cubicBezTo>
                      <a:pt x="44" y="82"/>
                      <a:pt x="41" y="82"/>
                      <a:pt x="39" y="80"/>
                    </a:cubicBezTo>
                    <a:cubicBezTo>
                      <a:pt x="1" y="44"/>
                      <a:pt x="1" y="44"/>
                      <a:pt x="1" y="44"/>
                    </a:cubicBezTo>
                    <a:cubicBezTo>
                      <a:pt x="0" y="43"/>
                      <a:pt x="0" y="41"/>
                      <a:pt x="2" y="39"/>
                    </a:cubicBezTo>
                    <a:cubicBezTo>
                      <a:pt x="48" y="2"/>
                      <a:pt x="48" y="2"/>
                      <a:pt x="48" y="2"/>
                    </a:cubicBezTo>
                    <a:cubicBezTo>
                      <a:pt x="50" y="0"/>
                      <a:pt x="52" y="0"/>
                      <a:pt x="54" y="1"/>
                    </a:cubicBezTo>
                    <a:cubicBezTo>
                      <a:pt x="96" y="35"/>
                      <a:pt x="96" y="35"/>
                      <a:pt x="96" y="35"/>
                    </a:cubicBezTo>
                    <a:cubicBezTo>
                      <a:pt x="98" y="37"/>
                      <a:pt x="98" y="39"/>
                      <a:pt x="9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4" name="Freeform 118"/>
              <p:cNvSpPr>
                <a:spLocks/>
              </p:cNvSpPr>
              <p:nvPr/>
            </p:nvSpPr>
            <p:spPr bwMode="auto">
              <a:xfrm>
                <a:off x="2497138" y="4279900"/>
                <a:ext cx="265113" cy="257175"/>
              </a:xfrm>
              <a:custGeom>
                <a:avLst/>
                <a:gdLst>
                  <a:gd name="T0" fmla="*/ 96 w 100"/>
                  <a:gd name="T1" fmla="*/ 72 h 97"/>
                  <a:gd name="T2" fmla="*/ 28 w 100"/>
                  <a:gd name="T3" fmla="*/ 96 h 97"/>
                  <a:gd name="T4" fmla="*/ 22 w 100"/>
                  <a:gd name="T5" fmla="*/ 93 h 97"/>
                  <a:gd name="T6" fmla="*/ 1 w 100"/>
                  <a:gd name="T7" fmla="*/ 30 h 97"/>
                  <a:gd name="T8" fmla="*/ 4 w 100"/>
                  <a:gd name="T9" fmla="*/ 24 h 97"/>
                  <a:gd name="T10" fmla="*/ 66 w 100"/>
                  <a:gd name="T11" fmla="*/ 1 h 97"/>
                  <a:gd name="T12" fmla="*/ 72 w 100"/>
                  <a:gd name="T13" fmla="*/ 3 h 97"/>
                  <a:gd name="T14" fmla="*/ 99 w 100"/>
                  <a:gd name="T15" fmla="*/ 66 h 97"/>
                  <a:gd name="T16" fmla="*/ 96 w 100"/>
                  <a:gd name="T17"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7">
                    <a:moveTo>
                      <a:pt x="96" y="72"/>
                    </a:moveTo>
                    <a:cubicBezTo>
                      <a:pt x="28" y="96"/>
                      <a:pt x="28" y="96"/>
                      <a:pt x="28" y="96"/>
                    </a:cubicBezTo>
                    <a:cubicBezTo>
                      <a:pt x="25" y="97"/>
                      <a:pt x="22" y="96"/>
                      <a:pt x="22" y="93"/>
                    </a:cubicBezTo>
                    <a:cubicBezTo>
                      <a:pt x="1" y="30"/>
                      <a:pt x="1" y="30"/>
                      <a:pt x="1" y="30"/>
                    </a:cubicBezTo>
                    <a:cubicBezTo>
                      <a:pt x="0" y="28"/>
                      <a:pt x="1" y="25"/>
                      <a:pt x="4" y="24"/>
                    </a:cubicBezTo>
                    <a:cubicBezTo>
                      <a:pt x="66" y="1"/>
                      <a:pt x="66" y="1"/>
                      <a:pt x="66" y="1"/>
                    </a:cubicBezTo>
                    <a:cubicBezTo>
                      <a:pt x="69" y="0"/>
                      <a:pt x="72" y="1"/>
                      <a:pt x="72" y="3"/>
                    </a:cubicBezTo>
                    <a:cubicBezTo>
                      <a:pt x="99" y="66"/>
                      <a:pt x="99" y="66"/>
                      <a:pt x="99" y="66"/>
                    </a:cubicBezTo>
                    <a:cubicBezTo>
                      <a:pt x="100" y="68"/>
                      <a:pt x="99" y="71"/>
                      <a:pt x="9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5" name="Freeform 119"/>
              <p:cNvSpPr>
                <a:spLocks/>
              </p:cNvSpPr>
              <p:nvPr/>
            </p:nvSpPr>
            <p:spPr bwMode="auto">
              <a:xfrm>
                <a:off x="2727326" y="4189413"/>
                <a:ext cx="292100" cy="257175"/>
              </a:xfrm>
              <a:custGeom>
                <a:avLst/>
                <a:gdLst>
                  <a:gd name="T0" fmla="*/ 107 w 110"/>
                  <a:gd name="T1" fmla="*/ 71 h 97"/>
                  <a:gd name="T2" fmla="*/ 35 w 110"/>
                  <a:gd name="T3" fmla="*/ 96 h 97"/>
                  <a:gd name="T4" fmla="*/ 28 w 110"/>
                  <a:gd name="T5" fmla="*/ 94 h 97"/>
                  <a:gd name="T6" fmla="*/ 1 w 110"/>
                  <a:gd name="T7" fmla="*/ 31 h 97"/>
                  <a:gd name="T8" fmla="*/ 4 w 110"/>
                  <a:gd name="T9" fmla="*/ 25 h 97"/>
                  <a:gd name="T10" fmla="*/ 69 w 110"/>
                  <a:gd name="T11" fmla="*/ 1 h 97"/>
                  <a:gd name="T12" fmla="*/ 76 w 110"/>
                  <a:gd name="T13" fmla="*/ 3 h 97"/>
                  <a:gd name="T14" fmla="*/ 109 w 110"/>
                  <a:gd name="T15" fmla="*/ 64 h 97"/>
                  <a:gd name="T16" fmla="*/ 107 w 110"/>
                  <a:gd name="T1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7">
                    <a:moveTo>
                      <a:pt x="107" y="71"/>
                    </a:moveTo>
                    <a:cubicBezTo>
                      <a:pt x="35" y="96"/>
                      <a:pt x="35" y="96"/>
                      <a:pt x="35" y="96"/>
                    </a:cubicBezTo>
                    <a:cubicBezTo>
                      <a:pt x="33" y="97"/>
                      <a:pt x="30" y="96"/>
                      <a:pt x="28" y="94"/>
                    </a:cubicBezTo>
                    <a:cubicBezTo>
                      <a:pt x="1" y="31"/>
                      <a:pt x="1" y="31"/>
                      <a:pt x="1" y="31"/>
                    </a:cubicBezTo>
                    <a:cubicBezTo>
                      <a:pt x="0" y="29"/>
                      <a:pt x="1" y="26"/>
                      <a:pt x="4" y="25"/>
                    </a:cubicBezTo>
                    <a:cubicBezTo>
                      <a:pt x="69" y="1"/>
                      <a:pt x="69" y="1"/>
                      <a:pt x="69" y="1"/>
                    </a:cubicBezTo>
                    <a:cubicBezTo>
                      <a:pt x="72" y="0"/>
                      <a:pt x="75" y="1"/>
                      <a:pt x="76" y="3"/>
                    </a:cubicBezTo>
                    <a:cubicBezTo>
                      <a:pt x="109" y="64"/>
                      <a:pt x="109" y="64"/>
                      <a:pt x="109" y="64"/>
                    </a:cubicBezTo>
                    <a:cubicBezTo>
                      <a:pt x="110" y="67"/>
                      <a:pt x="109" y="70"/>
                      <a:pt x="10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6" name="Freeform 120"/>
              <p:cNvSpPr>
                <a:spLocks/>
              </p:cNvSpPr>
              <p:nvPr/>
            </p:nvSpPr>
            <p:spPr bwMode="auto">
              <a:xfrm>
                <a:off x="2968626" y="4094163"/>
                <a:ext cx="323850" cy="260350"/>
              </a:xfrm>
              <a:custGeom>
                <a:avLst/>
                <a:gdLst>
                  <a:gd name="T0" fmla="*/ 118 w 122"/>
                  <a:gd name="T1" fmla="*/ 70 h 98"/>
                  <a:gd name="T2" fmla="*/ 43 w 122"/>
                  <a:gd name="T3" fmla="*/ 97 h 98"/>
                  <a:gd name="T4" fmla="*/ 36 w 122"/>
                  <a:gd name="T5" fmla="*/ 94 h 98"/>
                  <a:gd name="T6" fmla="*/ 1 w 122"/>
                  <a:gd name="T7" fmla="*/ 33 h 98"/>
                  <a:gd name="T8" fmla="*/ 3 w 122"/>
                  <a:gd name="T9" fmla="*/ 27 h 98"/>
                  <a:gd name="T10" fmla="*/ 72 w 122"/>
                  <a:gd name="T11" fmla="*/ 1 h 98"/>
                  <a:gd name="T12" fmla="*/ 79 w 122"/>
                  <a:gd name="T13" fmla="*/ 3 h 98"/>
                  <a:gd name="T14" fmla="*/ 120 w 122"/>
                  <a:gd name="T15" fmla="*/ 64 h 98"/>
                  <a:gd name="T16" fmla="*/ 118 w 122"/>
                  <a:gd name="T17"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98">
                    <a:moveTo>
                      <a:pt x="118" y="70"/>
                    </a:moveTo>
                    <a:cubicBezTo>
                      <a:pt x="43" y="97"/>
                      <a:pt x="43" y="97"/>
                      <a:pt x="43" y="97"/>
                    </a:cubicBezTo>
                    <a:cubicBezTo>
                      <a:pt x="40" y="98"/>
                      <a:pt x="37" y="97"/>
                      <a:pt x="36" y="94"/>
                    </a:cubicBezTo>
                    <a:cubicBezTo>
                      <a:pt x="1" y="33"/>
                      <a:pt x="1" y="33"/>
                      <a:pt x="1" y="33"/>
                    </a:cubicBezTo>
                    <a:cubicBezTo>
                      <a:pt x="0" y="30"/>
                      <a:pt x="1" y="28"/>
                      <a:pt x="3" y="27"/>
                    </a:cubicBezTo>
                    <a:cubicBezTo>
                      <a:pt x="72" y="1"/>
                      <a:pt x="72" y="1"/>
                      <a:pt x="72" y="1"/>
                    </a:cubicBezTo>
                    <a:cubicBezTo>
                      <a:pt x="74" y="0"/>
                      <a:pt x="78" y="1"/>
                      <a:pt x="79" y="3"/>
                    </a:cubicBezTo>
                    <a:cubicBezTo>
                      <a:pt x="120" y="64"/>
                      <a:pt x="120" y="64"/>
                      <a:pt x="120" y="64"/>
                    </a:cubicBezTo>
                    <a:cubicBezTo>
                      <a:pt x="122" y="66"/>
                      <a:pt x="121" y="69"/>
                      <a:pt x="11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37" name="Group 36"/>
            <p:cNvGrpSpPr/>
            <p:nvPr userDrawn="1"/>
          </p:nvGrpSpPr>
          <p:grpSpPr>
            <a:xfrm>
              <a:off x="10036634" y="3936236"/>
              <a:ext cx="1740112" cy="1220144"/>
              <a:chOff x="4048126" y="3729038"/>
              <a:chExt cx="1150938" cy="776288"/>
            </a:xfrm>
            <a:solidFill>
              <a:schemeClr val="bg2">
                <a:lumMod val="50000"/>
              </a:schemeClr>
            </a:solidFill>
          </p:grpSpPr>
          <p:sp>
            <p:nvSpPr>
              <p:cNvPr id="38" name="Freeform 125"/>
              <p:cNvSpPr>
                <a:spLocks/>
              </p:cNvSpPr>
              <p:nvPr/>
            </p:nvSpPr>
            <p:spPr bwMode="auto">
              <a:xfrm>
                <a:off x="4048126" y="4014788"/>
                <a:ext cx="149225" cy="147638"/>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5"/>
                      <a:pt x="0" y="62"/>
                    </a:cubicBezTo>
                    <a:cubicBezTo>
                      <a:pt x="0" y="4"/>
                      <a:pt x="0" y="4"/>
                      <a:pt x="0" y="4"/>
                    </a:cubicBezTo>
                    <a:cubicBezTo>
                      <a:pt x="0" y="2"/>
                      <a:pt x="2" y="0"/>
                      <a:pt x="4" y="0"/>
                    </a:cubicBezTo>
                    <a:cubicBezTo>
                      <a:pt x="63" y="0"/>
                      <a:pt x="63" y="0"/>
                      <a:pt x="63" y="0"/>
                    </a:cubicBezTo>
                    <a:cubicBezTo>
                      <a:pt x="65" y="0"/>
                      <a:pt x="67" y="2"/>
                      <a:pt x="67" y="4"/>
                    </a:cubicBezTo>
                    <a:cubicBezTo>
                      <a:pt x="67" y="62"/>
                      <a:pt x="67" y="62"/>
                      <a:pt x="67" y="62"/>
                    </a:cubicBezTo>
                    <a:cubicBezTo>
                      <a:pt x="67" y="65"/>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39" name="Freeform 126"/>
              <p:cNvSpPr>
                <a:spLocks/>
              </p:cNvSpPr>
              <p:nvPr/>
            </p:nvSpPr>
            <p:spPr bwMode="auto">
              <a:xfrm>
                <a:off x="4289426" y="3995738"/>
                <a:ext cx="123825" cy="125413"/>
              </a:xfrm>
              <a:custGeom>
                <a:avLst/>
                <a:gdLst>
                  <a:gd name="T0" fmla="*/ 52 w 55"/>
                  <a:gd name="T1" fmla="*/ 56 h 56"/>
                  <a:gd name="T2" fmla="*/ 3 w 55"/>
                  <a:gd name="T3" fmla="*/ 56 h 56"/>
                  <a:gd name="T4" fmla="*/ 0 w 55"/>
                  <a:gd name="T5" fmla="*/ 52 h 56"/>
                  <a:gd name="T6" fmla="*/ 0 w 55"/>
                  <a:gd name="T7" fmla="*/ 4 h 56"/>
                  <a:gd name="T8" fmla="*/ 3 w 55"/>
                  <a:gd name="T9" fmla="*/ 0 h 56"/>
                  <a:gd name="T10" fmla="*/ 52 w 55"/>
                  <a:gd name="T11" fmla="*/ 0 h 56"/>
                  <a:gd name="T12" fmla="*/ 55 w 55"/>
                  <a:gd name="T13" fmla="*/ 4 h 56"/>
                  <a:gd name="T14" fmla="*/ 55 w 55"/>
                  <a:gd name="T15" fmla="*/ 52 h 56"/>
                  <a:gd name="T16" fmla="*/ 52 w 55"/>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6">
                    <a:moveTo>
                      <a:pt x="52" y="56"/>
                    </a:moveTo>
                    <a:cubicBezTo>
                      <a:pt x="3" y="56"/>
                      <a:pt x="3" y="56"/>
                      <a:pt x="3" y="56"/>
                    </a:cubicBezTo>
                    <a:cubicBezTo>
                      <a:pt x="2" y="56"/>
                      <a:pt x="0" y="54"/>
                      <a:pt x="0" y="52"/>
                    </a:cubicBezTo>
                    <a:cubicBezTo>
                      <a:pt x="0" y="4"/>
                      <a:pt x="0" y="4"/>
                      <a:pt x="0" y="4"/>
                    </a:cubicBezTo>
                    <a:cubicBezTo>
                      <a:pt x="0" y="2"/>
                      <a:pt x="2" y="0"/>
                      <a:pt x="3" y="0"/>
                    </a:cubicBezTo>
                    <a:cubicBezTo>
                      <a:pt x="52" y="0"/>
                      <a:pt x="52" y="0"/>
                      <a:pt x="52" y="0"/>
                    </a:cubicBezTo>
                    <a:cubicBezTo>
                      <a:pt x="54" y="0"/>
                      <a:pt x="55" y="2"/>
                      <a:pt x="55" y="4"/>
                    </a:cubicBezTo>
                    <a:cubicBezTo>
                      <a:pt x="55" y="52"/>
                      <a:pt x="55" y="52"/>
                      <a:pt x="55" y="52"/>
                    </a:cubicBezTo>
                    <a:cubicBezTo>
                      <a:pt x="55" y="54"/>
                      <a:pt x="54" y="56"/>
                      <a:pt x="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0" name="Freeform 127"/>
              <p:cNvSpPr>
                <a:spLocks/>
              </p:cNvSpPr>
              <p:nvPr/>
            </p:nvSpPr>
            <p:spPr bwMode="auto">
              <a:xfrm>
                <a:off x="4048126" y="4184650"/>
                <a:ext cx="149225" cy="149225"/>
              </a:xfrm>
              <a:custGeom>
                <a:avLst/>
                <a:gdLst>
                  <a:gd name="T0" fmla="*/ 63 w 67"/>
                  <a:gd name="T1" fmla="*/ 67 h 67"/>
                  <a:gd name="T2" fmla="*/ 4 w 67"/>
                  <a:gd name="T3" fmla="*/ 67 h 67"/>
                  <a:gd name="T4" fmla="*/ 0 w 67"/>
                  <a:gd name="T5" fmla="*/ 63 h 67"/>
                  <a:gd name="T6" fmla="*/ 0 w 67"/>
                  <a:gd name="T7" fmla="*/ 4 h 67"/>
                  <a:gd name="T8" fmla="*/ 4 w 67"/>
                  <a:gd name="T9" fmla="*/ 0 h 67"/>
                  <a:gd name="T10" fmla="*/ 63 w 67"/>
                  <a:gd name="T11" fmla="*/ 0 h 67"/>
                  <a:gd name="T12" fmla="*/ 67 w 67"/>
                  <a:gd name="T13" fmla="*/ 4 h 67"/>
                  <a:gd name="T14" fmla="*/ 67 w 67"/>
                  <a:gd name="T15" fmla="*/ 63 h 67"/>
                  <a:gd name="T16" fmla="*/ 63 w 67"/>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7">
                    <a:moveTo>
                      <a:pt x="63" y="67"/>
                    </a:moveTo>
                    <a:cubicBezTo>
                      <a:pt x="4" y="67"/>
                      <a:pt x="4" y="67"/>
                      <a:pt x="4" y="67"/>
                    </a:cubicBezTo>
                    <a:cubicBezTo>
                      <a:pt x="2" y="67"/>
                      <a:pt x="0" y="65"/>
                      <a:pt x="0" y="63"/>
                    </a:cubicBezTo>
                    <a:cubicBezTo>
                      <a:pt x="0" y="4"/>
                      <a:pt x="0" y="4"/>
                      <a:pt x="0" y="4"/>
                    </a:cubicBezTo>
                    <a:cubicBezTo>
                      <a:pt x="0" y="2"/>
                      <a:pt x="2" y="0"/>
                      <a:pt x="4" y="0"/>
                    </a:cubicBezTo>
                    <a:cubicBezTo>
                      <a:pt x="63" y="0"/>
                      <a:pt x="63" y="0"/>
                      <a:pt x="63" y="0"/>
                    </a:cubicBezTo>
                    <a:cubicBezTo>
                      <a:pt x="65" y="0"/>
                      <a:pt x="67" y="2"/>
                      <a:pt x="67" y="4"/>
                    </a:cubicBezTo>
                    <a:cubicBezTo>
                      <a:pt x="67" y="63"/>
                      <a:pt x="67" y="63"/>
                      <a:pt x="67" y="63"/>
                    </a:cubicBezTo>
                    <a:cubicBezTo>
                      <a:pt x="67" y="65"/>
                      <a:pt x="65" y="67"/>
                      <a:pt x="6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1" name="Freeform 128"/>
              <p:cNvSpPr>
                <a:spLocks/>
              </p:cNvSpPr>
              <p:nvPr/>
            </p:nvSpPr>
            <p:spPr bwMode="auto">
              <a:xfrm>
                <a:off x="4252913" y="4178300"/>
                <a:ext cx="138113" cy="136525"/>
              </a:xfrm>
              <a:custGeom>
                <a:avLst/>
                <a:gdLst>
                  <a:gd name="T0" fmla="*/ 58 w 61"/>
                  <a:gd name="T1" fmla="*/ 61 h 61"/>
                  <a:gd name="T2" fmla="*/ 4 w 61"/>
                  <a:gd name="T3" fmla="*/ 61 h 61"/>
                  <a:gd name="T4" fmla="*/ 0 w 61"/>
                  <a:gd name="T5" fmla="*/ 57 h 61"/>
                  <a:gd name="T6" fmla="*/ 0 w 61"/>
                  <a:gd name="T7" fmla="*/ 4 h 61"/>
                  <a:gd name="T8" fmla="*/ 4 w 61"/>
                  <a:gd name="T9" fmla="*/ 0 h 61"/>
                  <a:gd name="T10" fmla="*/ 58 w 61"/>
                  <a:gd name="T11" fmla="*/ 0 h 61"/>
                  <a:gd name="T12" fmla="*/ 61 w 61"/>
                  <a:gd name="T13" fmla="*/ 4 h 61"/>
                  <a:gd name="T14" fmla="*/ 61 w 61"/>
                  <a:gd name="T15" fmla="*/ 57 h 61"/>
                  <a:gd name="T16" fmla="*/ 58 w 61"/>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58" y="61"/>
                    </a:moveTo>
                    <a:cubicBezTo>
                      <a:pt x="4" y="61"/>
                      <a:pt x="4" y="61"/>
                      <a:pt x="4" y="61"/>
                    </a:cubicBezTo>
                    <a:cubicBezTo>
                      <a:pt x="2" y="61"/>
                      <a:pt x="0" y="59"/>
                      <a:pt x="0" y="57"/>
                    </a:cubicBezTo>
                    <a:cubicBezTo>
                      <a:pt x="0" y="4"/>
                      <a:pt x="0" y="4"/>
                      <a:pt x="0" y="4"/>
                    </a:cubicBezTo>
                    <a:cubicBezTo>
                      <a:pt x="0" y="2"/>
                      <a:pt x="2" y="0"/>
                      <a:pt x="4" y="0"/>
                    </a:cubicBezTo>
                    <a:cubicBezTo>
                      <a:pt x="58" y="0"/>
                      <a:pt x="58" y="0"/>
                      <a:pt x="58" y="0"/>
                    </a:cubicBezTo>
                    <a:cubicBezTo>
                      <a:pt x="60" y="0"/>
                      <a:pt x="61" y="2"/>
                      <a:pt x="61" y="4"/>
                    </a:cubicBezTo>
                    <a:cubicBezTo>
                      <a:pt x="61" y="57"/>
                      <a:pt x="61" y="57"/>
                      <a:pt x="61" y="57"/>
                    </a:cubicBezTo>
                    <a:cubicBezTo>
                      <a:pt x="61" y="59"/>
                      <a:pt x="60" y="61"/>
                      <a:pt x="5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2" name="Freeform 129"/>
              <p:cNvSpPr>
                <a:spLocks/>
              </p:cNvSpPr>
              <p:nvPr/>
            </p:nvSpPr>
            <p:spPr bwMode="auto">
              <a:xfrm>
                <a:off x="4048126" y="4356100"/>
                <a:ext cx="149225" cy="149225"/>
              </a:xfrm>
              <a:custGeom>
                <a:avLst/>
                <a:gdLst>
                  <a:gd name="T0" fmla="*/ 63 w 67"/>
                  <a:gd name="T1" fmla="*/ 66 h 66"/>
                  <a:gd name="T2" fmla="*/ 4 w 67"/>
                  <a:gd name="T3" fmla="*/ 66 h 66"/>
                  <a:gd name="T4" fmla="*/ 0 w 67"/>
                  <a:gd name="T5" fmla="*/ 62 h 66"/>
                  <a:gd name="T6" fmla="*/ 0 w 67"/>
                  <a:gd name="T7" fmla="*/ 4 h 66"/>
                  <a:gd name="T8" fmla="*/ 4 w 67"/>
                  <a:gd name="T9" fmla="*/ 0 h 66"/>
                  <a:gd name="T10" fmla="*/ 63 w 67"/>
                  <a:gd name="T11" fmla="*/ 0 h 66"/>
                  <a:gd name="T12" fmla="*/ 67 w 67"/>
                  <a:gd name="T13" fmla="*/ 4 h 66"/>
                  <a:gd name="T14" fmla="*/ 67 w 67"/>
                  <a:gd name="T15" fmla="*/ 62 h 66"/>
                  <a:gd name="T16" fmla="*/ 63 w 6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63" y="66"/>
                    </a:moveTo>
                    <a:cubicBezTo>
                      <a:pt x="4" y="66"/>
                      <a:pt x="4" y="66"/>
                      <a:pt x="4" y="66"/>
                    </a:cubicBezTo>
                    <a:cubicBezTo>
                      <a:pt x="2" y="66"/>
                      <a:pt x="0" y="64"/>
                      <a:pt x="0" y="62"/>
                    </a:cubicBezTo>
                    <a:cubicBezTo>
                      <a:pt x="0" y="4"/>
                      <a:pt x="0" y="4"/>
                      <a:pt x="0" y="4"/>
                    </a:cubicBezTo>
                    <a:cubicBezTo>
                      <a:pt x="0" y="1"/>
                      <a:pt x="2" y="0"/>
                      <a:pt x="4" y="0"/>
                    </a:cubicBezTo>
                    <a:cubicBezTo>
                      <a:pt x="63" y="0"/>
                      <a:pt x="63" y="0"/>
                      <a:pt x="63" y="0"/>
                    </a:cubicBezTo>
                    <a:cubicBezTo>
                      <a:pt x="65" y="0"/>
                      <a:pt x="67" y="1"/>
                      <a:pt x="67" y="4"/>
                    </a:cubicBezTo>
                    <a:cubicBezTo>
                      <a:pt x="67" y="62"/>
                      <a:pt x="67" y="62"/>
                      <a:pt x="67" y="62"/>
                    </a:cubicBezTo>
                    <a:cubicBezTo>
                      <a:pt x="67" y="64"/>
                      <a:pt x="65" y="66"/>
                      <a:pt x="6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3" name="Freeform 130"/>
              <p:cNvSpPr>
                <a:spLocks/>
              </p:cNvSpPr>
              <p:nvPr/>
            </p:nvSpPr>
            <p:spPr bwMode="auto">
              <a:xfrm>
                <a:off x="4229101" y="4356100"/>
                <a:ext cx="147638" cy="149225"/>
              </a:xfrm>
              <a:custGeom>
                <a:avLst/>
                <a:gdLst>
                  <a:gd name="T0" fmla="*/ 62 w 66"/>
                  <a:gd name="T1" fmla="*/ 66 h 66"/>
                  <a:gd name="T2" fmla="*/ 4 w 66"/>
                  <a:gd name="T3" fmla="*/ 66 h 66"/>
                  <a:gd name="T4" fmla="*/ 0 w 66"/>
                  <a:gd name="T5" fmla="*/ 62 h 66"/>
                  <a:gd name="T6" fmla="*/ 0 w 66"/>
                  <a:gd name="T7" fmla="*/ 4 h 66"/>
                  <a:gd name="T8" fmla="*/ 4 w 66"/>
                  <a:gd name="T9" fmla="*/ 0 h 66"/>
                  <a:gd name="T10" fmla="*/ 62 w 66"/>
                  <a:gd name="T11" fmla="*/ 0 h 66"/>
                  <a:gd name="T12" fmla="*/ 66 w 66"/>
                  <a:gd name="T13" fmla="*/ 4 h 66"/>
                  <a:gd name="T14" fmla="*/ 66 w 66"/>
                  <a:gd name="T15" fmla="*/ 62 h 66"/>
                  <a:gd name="T16" fmla="*/ 62 w 6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62" y="66"/>
                    </a:moveTo>
                    <a:cubicBezTo>
                      <a:pt x="4" y="66"/>
                      <a:pt x="4" y="66"/>
                      <a:pt x="4" y="66"/>
                    </a:cubicBezTo>
                    <a:cubicBezTo>
                      <a:pt x="1" y="66"/>
                      <a:pt x="0" y="64"/>
                      <a:pt x="0" y="62"/>
                    </a:cubicBezTo>
                    <a:cubicBezTo>
                      <a:pt x="0" y="4"/>
                      <a:pt x="0" y="4"/>
                      <a:pt x="0" y="4"/>
                    </a:cubicBezTo>
                    <a:cubicBezTo>
                      <a:pt x="0" y="1"/>
                      <a:pt x="1" y="0"/>
                      <a:pt x="4" y="0"/>
                    </a:cubicBezTo>
                    <a:cubicBezTo>
                      <a:pt x="62" y="0"/>
                      <a:pt x="62" y="0"/>
                      <a:pt x="62" y="0"/>
                    </a:cubicBezTo>
                    <a:cubicBezTo>
                      <a:pt x="64" y="0"/>
                      <a:pt x="66" y="1"/>
                      <a:pt x="66" y="4"/>
                    </a:cubicBezTo>
                    <a:cubicBezTo>
                      <a:pt x="66" y="62"/>
                      <a:pt x="66" y="62"/>
                      <a:pt x="66" y="62"/>
                    </a:cubicBezTo>
                    <a:cubicBezTo>
                      <a:pt x="66" y="64"/>
                      <a:pt x="64" y="66"/>
                      <a:pt x="6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4" name="Freeform 131"/>
              <p:cNvSpPr>
                <a:spLocks/>
              </p:cNvSpPr>
              <p:nvPr/>
            </p:nvSpPr>
            <p:spPr bwMode="auto">
              <a:xfrm>
                <a:off x="4462463" y="3927475"/>
                <a:ext cx="95250" cy="98425"/>
              </a:xfrm>
              <a:custGeom>
                <a:avLst/>
                <a:gdLst>
                  <a:gd name="T0" fmla="*/ 40 w 43"/>
                  <a:gd name="T1" fmla="*/ 44 h 44"/>
                  <a:gd name="T2" fmla="*/ 21 w 43"/>
                  <a:gd name="T3" fmla="*/ 44 h 44"/>
                  <a:gd name="T4" fmla="*/ 2 w 43"/>
                  <a:gd name="T5" fmla="*/ 44 h 44"/>
                  <a:gd name="T6" fmla="*/ 0 w 43"/>
                  <a:gd name="T7" fmla="*/ 41 h 44"/>
                  <a:gd name="T8" fmla="*/ 0 w 43"/>
                  <a:gd name="T9" fmla="*/ 22 h 44"/>
                  <a:gd name="T10" fmla="*/ 0 w 43"/>
                  <a:gd name="T11" fmla="*/ 3 h 44"/>
                  <a:gd name="T12" fmla="*/ 2 w 43"/>
                  <a:gd name="T13" fmla="*/ 0 h 44"/>
                  <a:gd name="T14" fmla="*/ 21 w 43"/>
                  <a:gd name="T15" fmla="*/ 0 h 44"/>
                  <a:gd name="T16" fmla="*/ 40 w 43"/>
                  <a:gd name="T17" fmla="*/ 0 h 44"/>
                  <a:gd name="T18" fmla="*/ 43 w 43"/>
                  <a:gd name="T19" fmla="*/ 3 h 44"/>
                  <a:gd name="T20" fmla="*/ 43 w 43"/>
                  <a:gd name="T21" fmla="*/ 22 h 44"/>
                  <a:gd name="T22" fmla="*/ 43 w 43"/>
                  <a:gd name="T23" fmla="*/ 41 h 44"/>
                  <a:gd name="T24" fmla="*/ 40 w 43"/>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40" y="44"/>
                    </a:moveTo>
                    <a:cubicBezTo>
                      <a:pt x="21" y="44"/>
                      <a:pt x="21" y="44"/>
                      <a:pt x="21" y="44"/>
                    </a:cubicBezTo>
                    <a:cubicBezTo>
                      <a:pt x="2" y="44"/>
                      <a:pt x="2" y="44"/>
                      <a:pt x="2" y="44"/>
                    </a:cubicBezTo>
                    <a:cubicBezTo>
                      <a:pt x="1" y="44"/>
                      <a:pt x="0" y="42"/>
                      <a:pt x="0" y="41"/>
                    </a:cubicBezTo>
                    <a:cubicBezTo>
                      <a:pt x="0" y="22"/>
                      <a:pt x="0" y="22"/>
                      <a:pt x="0" y="22"/>
                    </a:cubicBezTo>
                    <a:cubicBezTo>
                      <a:pt x="0" y="3"/>
                      <a:pt x="0" y="3"/>
                      <a:pt x="0" y="3"/>
                    </a:cubicBezTo>
                    <a:cubicBezTo>
                      <a:pt x="0" y="2"/>
                      <a:pt x="1" y="0"/>
                      <a:pt x="2" y="0"/>
                    </a:cubicBezTo>
                    <a:cubicBezTo>
                      <a:pt x="21" y="0"/>
                      <a:pt x="21" y="0"/>
                      <a:pt x="21" y="0"/>
                    </a:cubicBezTo>
                    <a:cubicBezTo>
                      <a:pt x="40" y="0"/>
                      <a:pt x="40" y="0"/>
                      <a:pt x="40" y="0"/>
                    </a:cubicBezTo>
                    <a:cubicBezTo>
                      <a:pt x="42" y="0"/>
                      <a:pt x="43" y="2"/>
                      <a:pt x="43" y="3"/>
                    </a:cubicBezTo>
                    <a:cubicBezTo>
                      <a:pt x="43" y="22"/>
                      <a:pt x="43" y="22"/>
                      <a:pt x="43" y="22"/>
                    </a:cubicBezTo>
                    <a:cubicBezTo>
                      <a:pt x="43" y="41"/>
                      <a:pt x="43" y="41"/>
                      <a:pt x="43" y="41"/>
                    </a:cubicBezTo>
                    <a:cubicBezTo>
                      <a:pt x="43" y="42"/>
                      <a:pt x="42" y="44"/>
                      <a:pt x="4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5" name="Freeform 132"/>
              <p:cNvSpPr>
                <a:spLocks/>
              </p:cNvSpPr>
              <p:nvPr/>
            </p:nvSpPr>
            <p:spPr bwMode="auto">
              <a:xfrm>
                <a:off x="4579938" y="3810000"/>
                <a:ext cx="80963" cy="82550"/>
              </a:xfrm>
              <a:custGeom>
                <a:avLst/>
                <a:gdLst>
                  <a:gd name="T0" fmla="*/ 18 w 36"/>
                  <a:gd name="T1" fmla="*/ 0 h 37"/>
                  <a:gd name="T2" fmla="*/ 33 w 36"/>
                  <a:gd name="T3" fmla="*/ 1 h 37"/>
                  <a:gd name="T4" fmla="*/ 35 w 36"/>
                  <a:gd name="T5" fmla="*/ 3 h 37"/>
                  <a:gd name="T6" fmla="*/ 36 w 36"/>
                  <a:gd name="T7" fmla="*/ 19 h 37"/>
                  <a:gd name="T8" fmla="*/ 36 w 36"/>
                  <a:gd name="T9" fmla="*/ 34 h 37"/>
                  <a:gd name="T10" fmla="*/ 33 w 36"/>
                  <a:gd name="T11" fmla="*/ 36 h 37"/>
                  <a:gd name="T12" fmla="*/ 18 w 36"/>
                  <a:gd name="T13" fmla="*/ 37 h 37"/>
                  <a:gd name="T14" fmla="*/ 3 w 36"/>
                  <a:gd name="T15" fmla="*/ 36 h 37"/>
                  <a:gd name="T16" fmla="*/ 1 w 36"/>
                  <a:gd name="T17" fmla="*/ 34 h 37"/>
                  <a:gd name="T18" fmla="*/ 0 w 36"/>
                  <a:gd name="T19" fmla="*/ 19 h 37"/>
                  <a:gd name="T20" fmla="*/ 1 w 36"/>
                  <a:gd name="T21" fmla="*/ 3 h 37"/>
                  <a:gd name="T22" fmla="*/ 3 w 36"/>
                  <a:gd name="T23" fmla="*/ 1 h 37"/>
                  <a:gd name="T24" fmla="*/ 18 w 3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7">
                    <a:moveTo>
                      <a:pt x="18" y="0"/>
                    </a:moveTo>
                    <a:cubicBezTo>
                      <a:pt x="19" y="0"/>
                      <a:pt x="32" y="1"/>
                      <a:pt x="33" y="1"/>
                    </a:cubicBezTo>
                    <a:cubicBezTo>
                      <a:pt x="34" y="1"/>
                      <a:pt x="35" y="2"/>
                      <a:pt x="35" y="3"/>
                    </a:cubicBezTo>
                    <a:cubicBezTo>
                      <a:pt x="36" y="4"/>
                      <a:pt x="36" y="18"/>
                      <a:pt x="36" y="19"/>
                    </a:cubicBezTo>
                    <a:cubicBezTo>
                      <a:pt x="36" y="19"/>
                      <a:pt x="36" y="33"/>
                      <a:pt x="36" y="34"/>
                    </a:cubicBezTo>
                    <a:cubicBezTo>
                      <a:pt x="35" y="35"/>
                      <a:pt x="34" y="36"/>
                      <a:pt x="33" y="36"/>
                    </a:cubicBezTo>
                    <a:cubicBezTo>
                      <a:pt x="33" y="36"/>
                      <a:pt x="19" y="37"/>
                      <a:pt x="18" y="37"/>
                    </a:cubicBezTo>
                    <a:cubicBezTo>
                      <a:pt x="17" y="37"/>
                      <a:pt x="4" y="37"/>
                      <a:pt x="3" y="36"/>
                    </a:cubicBezTo>
                    <a:cubicBezTo>
                      <a:pt x="2" y="36"/>
                      <a:pt x="1" y="35"/>
                      <a:pt x="1" y="34"/>
                    </a:cubicBezTo>
                    <a:cubicBezTo>
                      <a:pt x="0" y="33"/>
                      <a:pt x="0" y="20"/>
                      <a:pt x="0" y="19"/>
                    </a:cubicBezTo>
                    <a:cubicBezTo>
                      <a:pt x="0" y="18"/>
                      <a:pt x="0" y="4"/>
                      <a:pt x="1" y="3"/>
                    </a:cubicBezTo>
                    <a:cubicBezTo>
                      <a:pt x="1" y="2"/>
                      <a:pt x="2" y="1"/>
                      <a:pt x="3" y="1"/>
                    </a:cubicBezTo>
                    <a:cubicBezTo>
                      <a:pt x="3" y="1"/>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6" name="Freeform 133"/>
              <p:cNvSpPr>
                <a:spLocks/>
              </p:cNvSpPr>
              <p:nvPr/>
            </p:nvSpPr>
            <p:spPr bwMode="auto">
              <a:xfrm>
                <a:off x="4719638" y="3744913"/>
                <a:ext cx="66675" cy="68263"/>
              </a:xfrm>
              <a:custGeom>
                <a:avLst/>
                <a:gdLst>
                  <a:gd name="T0" fmla="*/ 15 w 30"/>
                  <a:gd name="T1" fmla="*/ 0 h 30"/>
                  <a:gd name="T2" fmla="*/ 27 w 30"/>
                  <a:gd name="T3" fmla="*/ 2 h 30"/>
                  <a:gd name="T4" fmla="*/ 28 w 30"/>
                  <a:gd name="T5" fmla="*/ 4 h 30"/>
                  <a:gd name="T6" fmla="*/ 30 w 30"/>
                  <a:gd name="T7" fmla="*/ 15 h 30"/>
                  <a:gd name="T8" fmla="*/ 29 w 30"/>
                  <a:gd name="T9" fmla="*/ 26 h 30"/>
                  <a:gd name="T10" fmla="*/ 27 w 30"/>
                  <a:gd name="T11" fmla="*/ 28 h 30"/>
                  <a:gd name="T12" fmla="*/ 15 w 30"/>
                  <a:gd name="T13" fmla="*/ 30 h 30"/>
                  <a:gd name="T14" fmla="*/ 4 w 30"/>
                  <a:gd name="T15" fmla="*/ 29 h 30"/>
                  <a:gd name="T16" fmla="*/ 2 w 30"/>
                  <a:gd name="T17" fmla="*/ 27 h 30"/>
                  <a:gd name="T18" fmla="*/ 0 w 30"/>
                  <a:gd name="T19" fmla="*/ 15 h 30"/>
                  <a:gd name="T20" fmla="*/ 2 w 30"/>
                  <a:gd name="T21" fmla="*/ 4 h 30"/>
                  <a:gd name="T22" fmla="*/ 4 w 30"/>
                  <a:gd name="T23" fmla="*/ 2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7" y="0"/>
                      <a:pt x="25" y="1"/>
                      <a:pt x="27" y="2"/>
                    </a:cubicBezTo>
                    <a:cubicBezTo>
                      <a:pt x="27" y="2"/>
                      <a:pt x="28" y="3"/>
                      <a:pt x="28" y="4"/>
                    </a:cubicBezTo>
                    <a:cubicBezTo>
                      <a:pt x="29" y="5"/>
                      <a:pt x="30" y="13"/>
                      <a:pt x="30" y="15"/>
                    </a:cubicBezTo>
                    <a:cubicBezTo>
                      <a:pt x="30" y="17"/>
                      <a:pt x="30" y="25"/>
                      <a:pt x="29" y="26"/>
                    </a:cubicBezTo>
                    <a:cubicBezTo>
                      <a:pt x="28" y="27"/>
                      <a:pt x="28" y="28"/>
                      <a:pt x="27" y="28"/>
                    </a:cubicBezTo>
                    <a:cubicBezTo>
                      <a:pt x="26" y="29"/>
                      <a:pt x="17" y="30"/>
                      <a:pt x="15" y="30"/>
                    </a:cubicBezTo>
                    <a:cubicBezTo>
                      <a:pt x="13" y="30"/>
                      <a:pt x="5" y="30"/>
                      <a:pt x="4" y="29"/>
                    </a:cubicBezTo>
                    <a:cubicBezTo>
                      <a:pt x="3" y="29"/>
                      <a:pt x="3" y="28"/>
                      <a:pt x="2" y="27"/>
                    </a:cubicBezTo>
                    <a:cubicBezTo>
                      <a:pt x="1" y="26"/>
                      <a:pt x="0" y="17"/>
                      <a:pt x="0" y="15"/>
                    </a:cubicBezTo>
                    <a:cubicBezTo>
                      <a:pt x="0" y="13"/>
                      <a:pt x="1" y="5"/>
                      <a:pt x="2" y="4"/>
                    </a:cubicBezTo>
                    <a:cubicBezTo>
                      <a:pt x="2" y="3"/>
                      <a:pt x="3" y="2"/>
                      <a:pt x="4" y="2"/>
                    </a:cubicBezTo>
                    <a:cubicBezTo>
                      <a:pt x="5" y="1"/>
                      <a:pt x="13"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7" name="Freeform 134"/>
              <p:cNvSpPr>
                <a:spLocks/>
              </p:cNvSpPr>
              <p:nvPr/>
            </p:nvSpPr>
            <p:spPr bwMode="auto">
              <a:xfrm>
                <a:off x="4846638" y="3729038"/>
                <a:ext cx="53975" cy="53975"/>
              </a:xfrm>
              <a:custGeom>
                <a:avLst/>
                <a:gdLst>
                  <a:gd name="T0" fmla="*/ 24 w 24"/>
                  <a:gd name="T1" fmla="*/ 12 h 24"/>
                  <a:gd name="T2" fmla="*/ 21 w 24"/>
                  <a:gd name="T3" fmla="*/ 20 h 24"/>
                  <a:gd name="T4" fmla="*/ 12 w 24"/>
                  <a:gd name="T5" fmla="*/ 24 h 24"/>
                  <a:gd name="T6" fmla="*/ 4 w 24"/>
                  <a:gd name="T7" fmla="*/ 20 h 24"/>
                  <a:gd name="T8" fmla="*/ 0 w 24"/>
                  <a:gd name="T9" fmla="*/ 12 h 24"/>
                  <a:gd name="T10" fmla="*/ 12 w 24"/>
                  <a:gd name="T11" fmla="*/ 0 h 24"/>
                  <a:gd name="T12" fmla="*/ 24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2"/>
                    </a:moveTo>
                    <a:cubicBezTo>
                      <a:pt x="24" y="15"/>
                      <a:pt x="23" y="18"/>
                      <a:pt x="21" y="20"/>
                    </a:cubicBezTo>
                    <a:cubicBezTo>
                      <a:pt x="19" y="22"/>
                      <a:pt x="16" y="24"/>
                      <a:pt x="12" y="24"/>
                    </a:cubicBezTo>
                    <a:cubicBezTo>
                      <a:pt x="9" y="24"/>
                      <a:pt x="6" y="22"/>
                      <a:pt x="4" y="20"/>
                    </a:cubicBezTo>
                    <a:cubicBezTo>
                      <a:pt x="2" y="18"/>
                      <a:pt x="0" y="15"/>
                      <a:pt x="0" y="12"/>
                    </a:cubicBezTo>
                    <a:cubicBezTo>
                      <a:pt x="0" y="5"/>
                      <a:pt x="6" y="0"/>
                      <a:pt x="12" y="0"/>
                    </a:cubicBezTo>
                    <a:cubicBezTo>
                      <a:pt x="19" y="0"/>
                      <a:pt x="24" y="5"/>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8" name="Freeform 135"/>
              <p:cNvSpPr>
                <a:spLocks/>
              </p:cNvSpPr>
              <p:nvPr/>
            </p:nvSpPr>
            <p:spPr bwMode="auto">
              <a:xfrm>
                <a:off x="4416426" y="4137025"/>
                <a:ext cx="111125" cy="107950"/>
              </a:xfrm>
              <a:custGeom>
                <a:avLst/>
                <a:gdLst>
                  <a:gd name="T0" fmla="*/ 46 w 49"/>
                  <a:gd name="T1" fmla="*/ 48 h 48"/>
                  <a:gd name="T2" fmla="*/ 25 w 49"/>
                  <a:gd name="T3" fmla="*/ 48 h 48"/>
                  <a:gd name="T4" fmla="*/ 3 w 49"/>
                  <a:gd name="T5" fmla="*/ 48 h 48"/>
                  <a:gd name="T6" fmla="*/ 0 w 49"/>
                  <a:gd name="T7" fmla="*/ 45 h 48"/>
                  <a:gd name="T8" fmla="*/ 0 w 49"/>
                  <a:gd name="T9" fmla="*/ 24 h 48"/>
                  <a:gd name="T10" fmla="*/ 0 w 49"/>
                  <a:gd name="T11" fmla="*/ 2 h 48"/>
                  <a:gd name="T12" fmla="*/ 3 w 49"/>
                  <a:gd name="T13" fmla="*/ 0 h 48"/>
                  <a:gd name="T14" fmla="*/ 25 w 49"/>
                  <a:gd name="T15" fmla="*/ 0 h 48"/>
                  <a:gd name="T16" fmla="*/ 46 w 49"/>
                  <a:gd name="T17" fmla="*/ 0 h 48"/>
                  <a:gd name="T18" fmla="*/ 49 w 49"/>
                  <a:gd name="T19" fmla="*/ 2 h 48"/>
                  <a:gd name="T20" fmla="*/ 49 w 49"/>
                  <a:gd name="T21" fmla="*/ 24 h 48"/>
                  <a:gd name="T22" fmla="*/ 49 w 49"/>
                  <a:gd name="T23" fmla="*/ 45 h 48"/>
                  <a:gd name="T24" fmla="*/ 46 w 49"/>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8">
                    <a:moveTo>
                      <a:pt x="46" y="48"/>
                    </a:moveTo>
                    <a:cubicBezTo>
                      <a:pt x="25" y="48"/>
                      <a:pt x="25" y="48"/>
                      <a:pt x="25" y="48"/>
                    </a:cubicBezTo>
                    <a:cubicBezTo>
                      <a:pt x="3" y="48"/>
                      <a:pt x="3" y="48"/>
                      <a:pt x="3" y="48"/>
                    </a:cubicBezTo>
                    <a:cubicBezTo>
                      <a:pt x="2" y="48"/>
                      <a:pt x="0" y="47"/>
                      <a:pt x="0" y="45"/>
                    </a:cubicBezTo>
                    <a:cubicBezTo>
                      <a:pt x="0" y="24"/>
                      <a:pt x="0" y="24"/>
                      <a:pt x="0" y="24"/>
                    </a:cubicBezTo>
                    <a:cubicBezTo>
                      <a:pt x="0" y="2"/>
                      <a:pt x="0" y="2"/>
                      <a:pt x="0" y="2"/>
                    </a:cubicBezTo>
                    <a:cubicBezTo>
                      <a:pt x="0" y="1"/>
                      <a:pt x="2" y="0"/>
                      <a:pt x="3" y="0"/>
                    </a:cubicBezTo>
                    <a:cubicBezTo>
                      <a:pt x="25" y="0"/>
                      <a:pt x="25" y="0"/>
                      <a:pt x="25" y="0"/>
                    </a:cubicBezTo>
                    <a:cubicBezTo>
                      <a:pt x="46" y="0"/>
                      <a:pt x="46" y="0"/>
                      <a:pt x="46" y="0"/>
                    </a:cubicBezTo>
                    <a:cubicBezTo>
                      <a:pt x="48" y="0"/>
                      <a:pt x="49" y="1"/>
                      <a:pt x="49" y="2"/>
                    </a:cubicBezTo>
                    <a:cubicBezTo>
                      <a:pt x="49" y="24"/>
                      <a:pt x="49" y="24"/>
                      <a:pt x="49" y="24"/>
                    </a:cubicBezTo>
                    <a:cubicBezTo>
                      <a:pt x="49" y="45"/>
                      <a:pt x="49" y="45"/>
                      <a:pt x="49" y="45"/>
                    </a:cubicBezTo>
                    <a:cubicBezTo>
                      <a:pt x="49" y="47"/>
                      <a:pt x="48" y="48"/>
                      <a:pt x="4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49" name="Freeform 136"/>
              <p:cNvSpPr>
                <a:spLocks/>
              </p:cNvSpPr>
              <p:nvPr/>
            </p:nvSpPr>
            <p:spPr bwMode="auto">
              <a:xfrm>
                <a:off x="4567238" y="3987800"/>
                <a:ext cx="93663" cy="93663"/>
              </a:xfrm>
              <a:custGeom>
                <a:avLst/>
                <a:gdLst>
                  <a:gd name="T0" fmla="*/ 1 w 42"/>
                  <a:gd name="T1" fmla="*/ 3 h 42"/>
                  <a:gd name="T2" fmla="*/ 4 w 42"/>
                  <a:gd name="T3" fmla="*/ 1 h 42"/>
                  <a:gd name="T4" fmla="*/ 21 w 42"/>
                  <a:gd name="T5" fmla="*/ 0 h 42"/>
                  <a:gd name="T6" fmla="*/ 38 w 42"/>
                  <a:gd name="T7" fmla="*/ 1 h 42"/>
                  <a:gd name="T8" fmla="*/ 41 w 42"/>
                  <a:gd name="T9" fmla="*/ 3 h 42"/>
                  <a:gd name="T10" fmla="*/ 42 w 42"/>
                  <a:gd name="T11" fmla="*/ 21 h 42"/>
                  <a:gd name="T12" fmla="*/ 41 w 42"/>
                  <a:gd name="T13" fmla="*/ 38 h 42"/>
                  <a:gd name="T14" fmla="*/ 39 w 42"/>
                  <a:gd name="T15" fmla="*/ 41 h 42"/>
                  <a:gd name="T16" fmla="*/ 21 w 42"/>
                  <a:gd name="T17" fmla="*/ 42 h 42"/>
                  <a:gd name="T18" fmla="*/ 3 w 42"/>
                  <a:gd name="T19" fmla="*/ 41 h 42"/>
                  <a:gd name="T20" fmla="*/ 1 w 42"/>
                  <a:gd name="T21" fmla="*/ 38 h 42"/>
                  <a:gd name="T22" fmla="*/ 0 w 42"/>
                  <a:gd name="T23" fmla="*/ 21 h 42"/>
                  <a:gd name="T24" fmla="*/ 1 w 42"/>
                  <a:gd name="T2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1" y="3"/>
                    </a:moveTo>
                    <a:cubicBezTo>
                      <a:pt x="1" y="2"/>
                      <a:pt x="2" y="1"/>
                      <a:pt x="4" y="1"/>
                    </a:cubicBezTo>
                    <a:cubicBezTo>
                      <a:pt x="5" y="0"/>
                      <a:pt x="20" y="0"/>
                      <a:pt x="21" y="0"/>
                    </a:cubicBezTo>
                    <a:cubicBezTo>
                      <a:pt x="22" y="0"/>
                      <a:pt x="37" y="0"/>
                      <a:pt x="38" y="1"/>
                    </a:cubicBezTo>
                    <a:cubicBezTo>
                      <a:pt x="40" y="1"/>
                      <a:pt x="41" y="2"/>
                      <a:pt x="41" y="3"/>
                    </a:cubicBezTo>
                    <a:cubicBezTo>
                      <a:pt x="42" y="4"/>
                      <a:pt x="42" y="20"/>
                      <a:pt x="42" y="21"/>
                    </a:cubicBezTo>
                    <a:cubicBezTo>
                      <a:pt x="42" y="22"/>
                      <a:pt x="42" y="38"/>
                      <a:pt x="41" y="38"/>
                    </a:cubicBezTo>
                    <a:cubicBezTo>
                      <a:pt x="41" y="40"/>
                      <a:pt x="40" y="41"/>
                      <a:pt x="39" y="41"/>
                    </a:cubicBezTo>
                    <a:cubicBezTo>
                      <a:pt x="38" y="42"/>
                      <a:pt x="22" y="42"/>
                      <a:pt x="21" y="42"/>
                    </a:cubicBezTo>
                    <a:cubicBezTo>
                      <a:pt x="20" y="42"/>
                      <a:pt x="4" y="42"/>
                      <a:pt x="3" y="41"/>
                    </a:cubicBezTo>
                    <a:cubicBezTo>
                      <a:pt x="2" y="41"/>
                      <a:pt x="1" y="40"/>
                      <a:pt x="1" y="38"/>
                    </a:cubicBezTo>
                    <a:cubicBezTo>
                      <a:pt x="0" y="38"/>
                      <a:pt x="0" y="22"/>
                      <a:pt x="0" y="21"/>
                    </a:cubicBezTo>
                    <a:cubicBezTo>
                      <a:pt x="0" y="20"/>
                      <a:pt x="0"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0" name="Freeform 137"/>
              <p:cNvSpPr>
                <a:spLocks/>
              </p:cNvSpPr>
              <p:nvPr/>
            </p:nvSpPr>
            <p:spPr bwMode="auto">
              <a:xfrm>
                <a:off x="4729163" y="3884613"/>
                <a:ext cx="82550" cy="82550"/>
              </a:xfrm>
              <a:custGeom>
                <a:avLst/>
                <a:gdLst>
                  <a:gd name="T0" fmla="*/ 3 w 37"/>
                  <a:gd name="T1" fmla="*/ 4 h 37"/>
                  <a:gd name="T2" fmla="*/ 5 w 37"/>
                  <a:gd name="T3" fmla="*/ 2 h 37"/>
                  <a:gd name="T4" fmla="*/ 18 w 37"/>
                  <a:gd name="T5" fmla="*/ 0 h 37"/>
                  <a:gd name="T6" fmla="*/ 31 w 37"/>
                  <a:gd name="T7" fmla="*/ 2 h 37"/>
                  <a:gd name="T8" fmla="*/ 34 w 37"/>
                  <a:gd name="T9" fmla="*/ 4 h 37"/>
                  <a:gd name="T10" fmla="*/ 37 w 37"/>
                  <a:gd name="T11" fmla="*/ 19 h 37"/>
                  <a:gd name="T12" fmla="*/ 35 w 37"/>
                  <a:gd name="T13" fmla="*/ 32 h 37"/>
                  <a:gd name="T14" fmla="*/ 33 w 37"/>
                  <a:gd name="T15" fmla="*/ 34 h 37"/>
                  <a:gd name="T16" fmla="*/ 18 w 37"/>
                  <a:gd name="T17" fmla="*/ 37 h 37"/>
                  <a:gd name="T18" fmla="*/ 4 w 37"/>
                  <a:gd name="T19" fmla="*/ 34 h 37"/>
                  <a:gd name="T20" fmla="*/ 2 w 37"/>
                  <a:gd name="T21" fmla="*/ 32 h 37"/>
                  <a:gd name="T22" fmla="*/ 0 w 37"/>
                  <a:gd name="T23" fmla="*/ 19 h 37"/>
                  <a:gd name="T24" fmla="*/ 3 w 37"/>
                  <a:gd name="T2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3" y="4"/>
                    </a:moveTo>
                    <a:cubicBezTo>
                      <a:pt x="3" y="3"/>
                      <a:pt x="4" y="3"/>
                      <a:pt x="5" y="2"/>
                    </a:cubicBezTo>
                    <a:cubicBezTo>
                      <a:pt x="7" y="1"/>
                      <a:pt x="16" y="0"/>
                      <a:pt x="18" y="0"/>
                    </a:cubicBezTo>
                    <a:cubicBezTo>
                      <a:pt x="21" y="0"/>
                      <a:pt x="30" y="1"/>
                      <a:pt x="31" y="2"/>
                    </a:cubicBezTo>
                    <a:cubicBezTo>
                      <a:pt x="32" y="3"/>
                      <a:pt x="33" y="3"/>
                      <a:pt x="34" y="4"/>
                    </a:cubicBezTo>
                    <a:cubicBezTo>
                      <a:pt x="35" y="6"/>
                      <a:pt x="37" y="16"/>
                      <a:pt x="37" y="19"/>
                    </a:cubicBezTo>
                    <a:cubicBezTo>
                      <a:pt x="37" y="21"/>
                      <a:pt x="35" y="30"/>
                      <a:pt x="35" y="32"/>
                    </a:cubicBezTo>
                    <a:cubicBezTo>
                      <a:pt x="34" y="33"/>
                      <a:pt x="33" y="34"/>
                      <a:pt x="33" y="34"/>
                    </a:cubicBezTo>
                    <a:cubicBezTo>
                      <a:pt x="31" y="36"/>
                      <a:pt x="21" y="37"/>
                      <a:pt x="18" y="37"/>
                    </a:cubicBezTo>
                    <a:cubicBezTo>
                      <a:pt x="15" y="37"/>
                      <a:pt x="6" y="36"/>
                      <a:pt x="4" y="34"/>
                    </a:cubicBezTo>
                    <a:cubicBezTo>
                      <a:pt x="3" y="34"/>
                      <a:pt x="2" y="33"/>
                      <a:pt x="2" y="32"/>
                    </a:cubicBezTo>
                    <a:cubicBezTo>
                      <a:pt x="1" y="30"/>
                      <a:pt x="0" y="21"/>
                      <a:pt x="0" y="19"/>
                    </a:cubicBezTo>
                    <a:cubicBezTo>
                      <a:pt x="0" y="16"/>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1" name="Freeform 138"/>
              <p:cNvSpPr>
                <a:spLocks/>
              </p:cNvSpPr>
              <p:nvPr/>
            </p:nvSpPr>
            <p:spPr bwMode="auto">
              <a:xfrm>
                <a:off x="4845051" y="3848100"/>
                <a:ext cx="66675" cy="68263"/>
              </a:xfrm>
              <a:custGeom>
                <a:avLst/>
                <a:gdLst>
                  <a:gd name="T0" fmla="*/ 30 w 30"/>
                  <a:gd name="T1" fmla="*/ 15 h 30"/>
                  <a:gd name="T2" fmla="*/ 26 w 30"/>
                  <a:gd name="T3" fmla="*/ 26 h 30"/>
                  <a:gd name="T4" fmla="*/ 15 w 30"/>
                  <a:gd name="T5" fmla="*/ 30 h 30"/>
                  <a:gd name="T6" fmla="*/ 4 w 30"/>
                  <a:gd name="T7" fmla="*/ 26 h 30"/>
                  <a:gd name="T8" fmla="*/ 0 w 30"/>
                  <a:gd name="T9" fmla="*/ 15 h 30"/>
                  <a:gd name="T10" fmla="*/ 4 w 30"/>
                  <a:gd name="T11" fmla="*/ 4 h 30"/>
                  <a:gd name="T12" fmla="*/ 15 w 30"/>
                  <a:gd name="T13" fmla="*/ 0 h 30"/>
                  <a:gd name="T14" fmla="*/ 26 w 30"/>
                  <a:gd name="T15" fmla="*/ 4 h 30"/>
                  <a:gd name="T16" fmla="*/ 30 w 30"/>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15"/>
                    </a:moveTo>
                    <a:cubicBezTo>
                      <a:pt x="30" y="19"/>
                      <a:pt x="28" y="23"/>
                      <a:pt x="26" y="26"/>
                    </a:cubicBezTo>
                    <a:cubicBezTo>
                      <a:pt x="23" y="28"/>
                      <a:pt x="19" y="30"/>
                      <a:pt x="15" y="30"/>
                    </a:cubicBezTo>
                    <a:cubicBezTo>
                      <a:pt x="11" y="30"/>
                      <a:pt x="7" y="28"/>
                      <a:pt x="4" y="26"/>
                    </a:cubicBezTo>
                    <a:cubicBezTo>
                      <a:pt x="1" y="23"/>
                      <a:pt x="0" y="19"/>
                      <a:pt x="0" y="15"/>
                    </a:cubicBezTo>
                    <a:cubicBezTo>
                      <a:pt x="0" y="11"/>
                      <a:pt x="1" y="7"/>
                      <a:pt x="4" y="4"/>
                    </a:cubicBezTo>
                    <a:cubicBezTo>
                      <a:pt x="7" y="1"/>
                      <a:pt x="11" y="0"/>
                      <a:pt x="15" y="0"/>
                    </a:cubicBezTo>
                    <a:cubicBezTo>
                      <a:pt x="19" y="0"/>
                      <a:pt x="23" y="1"/>
                      <a:pt x="26" y="4"/>
                    </a:cubicBezTo>
                    <a:cubicBezTo>
                      <a:pt x="28" y="7"/>
                      <a:pt x="30" y="11"/>
                      <a:pt x="3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2" name="Freeform 139"/>
              <p:cNvSpPr>
                <a:spLocks/>
              </p:cNvSpPr>
              <p:nvPr/>
            </p:nvSpPr>
            <p:spPr bwMode="auto">
              <a:xfrm>
                <a:off x="4410076" y="4354513"/>
                <a:ext cx="147638" cy="150813"/>
              </a:xfrm>
              <a:custGeom>
                <a:avLst/>
                <a:gdLst>
                  <a:gd name="T0" fmla="*/ 62 w 66"/>
                  <a:gd name="T1" fmla="*/ 67 h 67"/>
                  <a:gd name="T2" fmla="*/ 33 w 66"/>
                  <a:gd name="T3" fmla="*/ 67 h 67"/>
                  <a:gd name="T4" fmla="*/ 4 w 66"/>
                  <a:gd name="T5" fmla="*/ 67 h 67"/>
                  <a:gd name="T6" fmla="*/ 0 w 66"/>
                  <a:gd name="T7" fmla="*/ 62 h 67"/>
                  <a:gd name="T8" fmla="*/ 0 w 66"/>
                  <a:gd name="T9" fmla="*/ 33 h 67"/>
                  <a:gd name="T10" fmla="*/ 0 w 66"/>
                  <a:gd name="T11" fmla="*/ 4 h 67"/>
                  <a:gd name="T12" fmla="*/ 4 w 66"/>
                  <a:gd name="T13" fmla="*/ 0 h 67"/>
                  <a:gd name="T14" fmla="*/ 33 w 66"/>
                  <a:gd name="T15" fmla="*/ 0 h 67"/>
                  <a:gd name="T16" fmla="*/ 62 w 66"/>
                  <a:gd name="T17" fmla="*/ 0 h 67"/>
                  <a:gd name="T18" fmla="*/ 66 w 66"/>
                  <a:gd name="T19" fmla="*/ 4 h 67"/>
                  <a:gd name="T20" fmla="*/ 66 w 66"/>
                  <a:gd name="T21" fmla="*/ 33 h 67"/>
                  <a:gd name="T22" fmla="*/ 66 w 66"/>
                  <a:gd name="T23" fmla="*/ 62 h 67"/>
                  <a:gd name="T24" fmla="*/ 62 w 66"/>
                  <a:gd name="T2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7">
                    <a:moveTo>
                      <a:pt x="62" y="67"/>
                    </a:moveTo>
                    <a:cubicBezTo>
                      <a:pt x="33" y="67"/>
                      <a:pt x="33" y="67"/>
                      <a:pt x="33" y="67"/>
                    </a:cubicBezTo>
                    <a:cubicBezTo>
                      <a:pt x="4" y="67"/>
                      <a:pt x="4" y="67"/>
                      <a:pt x="4" y="67"/>
                    </a:cubicBezTo>
                    <a:cubicBezTo>
                      <a:pt x="2" y="67"/>
                      <a:pt x="0" y="65"/>
                      <a:pt x="0" y="62"/>
                    </a:cubicBezTo>
                    <a:cubicBezTo>
                      <a:pt x="0" y="33"/>
                      <a:pt x="0" y="33"/>
                      <a:pt x="0" y="33"/>
                    </a:cubicBezTo>
                    <a:cubicBezTo>
                      <a:pt x="0" y="4"/>
                      <a:pt x="0" y="4"/>
                      <a:pt x="0" y="4"/>
                    </a:cubicBezTo>
                    <a:cubicBezTo>
                      <a:pt x="0" y="2"/>
                      <a:pt x="2" y="0"/>
                      <a:pt x="4" y="0"/>
                    </a:cubicBezTo>
                    <a:cubicBezTo>
                      <a:pt x="33" y="0"/>
                      <a:pt x="33" y="0"/>
                      <a:pt x="33" y="0"/>
                    </a:cubicBezTo>
                    <a:cubicBezTo>
                      <a:pt x="62" y="0"/>
                      <a:pt x="62" y="0"/>
                      <a:pt x="62" y="0"/>
                    </a:cubicBezTo>
                    <a:cubicBezTo>
                      <a:pt x="65" y="0"/>
                      <a:pt x="66" y="2"/>
                      <a:pt x="66" y="4"/>
                    </a:cubicBezTo>
                    <a:cubicBezTo>
                      <a:pt x="66" y="33"/>
                      <a:pt x="66" y="33"/>
                      <a:pt x="66" y="33"/>
                    </a:cubicBezTo>
                    <a:cubicBezTo>
                      <a:pt x="66" y="62"/>
                      <a:pt x="66" y="62"/>
                      <a:pt x="66" y="62"/>
                    </a:cubicBezTo>
                    <a:cubicBezTo>
                      <a:pt x="66" y="65"/>
                      <a:pt x="65" y="67"/>
                      <a:pt x="6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3" name="Freeform 140"/>
              <p:cNvSpPr>
                <a:spLocks/>
              </p:cNvSpPr>
              <p:nvPr/>
            </p:nvSpPr>
            <p:spPr bwMode="auto">
              <a:xfrm>
                <a:off x="4549776" y="4151313"/>
                <a:ext cx="130175" cy="128588"/>
              </a:xfrm>
              <a:custGeom>
                <a:avLst/>
                <a:gdLst>
                  <a:gd name="T0" fmla="*/ 1 w 58"/>
                  <a:gd name="T1" fmla="*/ 4 h 58"/>
                  <a:gd name="T2" fmla="*/ 5 w 58"/>
                  <a:gd name="T3" fmla="*/ 1 h 58"/>
                  <a:gd name="T4" fmla="*/ 29 w 58"/>
                  <a:gd name="T5" fmla="*/ 0 h 58"/>
                  <a:gd name="T6" fmla="*/ 53 w 58"/>
                  <a:gd name="T7" fmla="*/ 1 h 58"/>
                  <a:gd name="T8" fmla="*/ 57 w 58"/>
                  <a:gd name="T9" fmla="*/ 4 h 58"/>
                  <a:gd name="T10" fmla="*/ 58 w 58"/>
                  <a:gd name="T11" fmla="*/ 29 h 58"/>
                  <a:gd name="T12" fmla="*/ 57 w 58"/>
                  <a:gd name="T13" fmla="*/ 53 h 58"/>
                  <a:gd name="T14" fmla="*/ 54 w 58"/>
                  <a:gd name="T15" fmla="*/ 57 h 58"/>
                  <a:gd name="T16" fmla="*/ 29 w 58"/>
                  <a:gd name="T17" fmla="*/ 58 h 58"/>
                  <a:gd name="T18" fmla="*/ 4 w 58"/>
                  <a:gd name="T19" fmla="*/ 57 h 58"/>
                  <a:gd name="T20" fmla="*/ 1 w 58"/>
                  <a:gd name="T21" fmla="*/ 53 h 58"/>
                  <a:gd name="T22" fmla="*/ 0 w 58"/>
                  <a:gd name="T23" fmla="*/ 29 h 58"/>
                  <a:gd name="T24" fmla="*/ 1 w 58"/>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8">
                    <a:moveTo>
                      <a:pt x="1" y="4"/>
                    </a:moveTo>
                    <a:cubicBezTo>
                      <a:pt x="1" y="2"/>
                      <a:pt x="3" y="1"/>
                      <a:pt x="5" y="1"/>
                    </a:cubicBezTo>
                    <a:cubicBezTo>
                      <a:pt x="5" y="0"/>
                      <a:pt x="28" y="0"/>
                      <a:pt x="29" y="0"/>
                    </a:cubicBezTo>
                    <a:cubicBezTo>
                      <a:pt x="30" y="0"/>
                      <a:pt x="53" y="0"/>
                      <a:pt x="53" y="1"/>
                    </a:cubicBezTo>
                    <a:cubicBezTo>
                      <a:pt x="55" y="1"/>
                      <a:pt x="57" y="2"/>
                      <a:pt x="57" y="4"/>
                    </a:cubicBezTo>
                    <a:cubicBezTo>
                      <a:pt x="58" y="5"/>
                      <a:pt x="58" y="28"/>
                      <a:pt x="58" y="29"/>
                    </a:cubicBezTo>
                    <a:cubicBezTo>
                      <a:pt x="58" y="30"/>
                      <a:pt x="58" y="53"/>
                      <a:pt x="57" y="53"/>
                    </a:cubicBezTo>
                    <a:cubicBezTo>
                      <a:pt x="57" y="55"/>
                      <a:pt x="56" y="57"/>
                      <a:pt x="54" y="57"/>
                    </a:cubicBezTo>
                    <a:cubicBezTo>
                      <a:pt x="53" y="58"/>
                      <a:pt x="30" y="58"/>
                      <a:pt x="29" y="58"/>
                    </a:cubicBezTo>
                    <a:cubicBezTo>
                      <a:pt x="28" y="58"/>
                      <a:pt x="5" y="58"/>
                      <a:pt x="4" y="57"/>
                    </a:cubicBezTo>
                    <a:cubicBezTo>
                      <a:pt x="2" y="57"/>
                      <a:pt x="1" y="55"/>
                      <a:pt x="1" y="53"/>
                    </a:cubicBezTo>
                    <a:cubicBezTo>
                      <a:pt x="0" y="53"/>
                      <a:pt x="0" y="30"/>
                      <a:pt x="0" y="29"/>
                    </a:cubicBezTo>
                    <a:cubicBezTo>
                      <a:pt x="0" y="28"/>
                      <a:pt x="1"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4" name="Freeform 141"/>
              <p:cNvSpPr>
                <a:spLocks/>
              </p:cNvSpPr>
              <p:nvPr/>
            </p:nvSpPr>
            <p:spPr bwMode="auto">
              <a:xfrm>
                <a:off x="4730751" y="3989388"/>
                <a:ext cx="112713" cy="109538"/>
              </a:xfrm>
              <a:custGeom>
                <a:avLst/>
                <a:gdLst>
                  <a:gd name="T0" fmla="*/ 3 w 50"/>
                  <a:gd name="T1" fmla="*/ 4 h 49"/>
                  <a:gd name="T2" fmla="*/ 5 w 50"/>
                  <a:gd name="T3" fmla="*/ 1 h 49"/>
                  <a:gd name="T4" fmla="*/ 25 w 50"/>
                  <a:gd name="T5" fmla="*/ 0 h 49"/>
                  <a:gd name="T6" fmla="*/ 45 w 50"/>
                  <a:gd name="T7" fmla="*/ 1 h 49"/>
                  <a:gd name="T8" fmla="*/ 47 w 50"/>
                  <a:gd name="T9" fmla="*/ 4 h 49"/>
                  <a:gd name="T10" fmla="*/ 50 w 50"/>
                  <a:gd name="T11" fmla="*/ 25 h 49"/>
                  <a:gd name="T12" fmla="*/ 48 w 50"/>
                  <a:gd name="T13" fmla="*/ 44 h 49"/>
                  <a:gd name="T14" fmla="*/ 45 w 50"/>
                  <a:gd name="T15" fmla="*/ 47 h 49"/>
                  <a:gd name="T16" fmla="*/ 25 w 50"/>
                  <a:gd name="T17" fmla="*/ 49 h 49"/>
                  <a:gd name="T18" fmla="*/ 5 w 50"/>
                  <a:gd name="T19" fmla="*/ 47 h 49"/>
                  <a:gd name="T20" fmla="*/ 2 w 50"/>
                  <a:gd name="T21" fmla="*/ 44 h 49"/>
                  <a:gd name="T22" fmla="*/ 0 w 50"/>
                  <a:gd name="T23" fmla="*/ 25 h 49"/>
                  <a:gd name="T24" fmla="*/ 3 w 50"/>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3" y="4"/>
                    </a:moveTo>
                    <a:cubicBezTo>
                      <a:pt x="3" y="3"/>
                      <a:pt x="4" y="2"/>
                      <a:pt x="5" y="1"/>
                    </a:cubicBezTo>
                    <a:cubicBezTo>
                      <a:pt x="7" y="0"/>
                      <a:pt x="23" y="0"/>
                      <a:pt x="25" y="0"/>
                    </a:cubicBezTo>
                    <a:cubicBezTo>
                      <a:pt x="27" y="0"/>
                      <a:pt x="43" y="0"/>
                      <a:pt x="45" y="1"/>
                    </a:cubicBezTo>
                    <a:cubicBezTo>
                      <a:pt x="46" y="2"/>
                      <a:pt x="47" y="3"/>
                      <a:pt x="47" y="4"/>
                    </a:cubicBezTo>
                    <a:cubicBezTo>
                      <a:pt x="49" y="6"/>
                      <a:pt x="50" y="22"/>
                      <a:pt x="50" y="25"/>
                    </a:cubicBezTo>
                    <a:cubicBezTo>
                      <a:pt x="50" y="26"/>
                      <a:pt x="49" y="43"/>
                      <a:pt x="48" y="44"/>
                    </a:cubicBezTo>
                    <a:cubicBezTo>
                      <a:pt x="48" y="46"/>
                      <a:pt x="47" y="47"/>
                      <a:pt x="45" y="47"/>
                    </a:cubicBezTo>
                    <a:cubicBezTo>
                      <a:pt x="44" y="49"/>
                      <a:pt x="27" y="49"/>
                      <a:pt x="25" y="49"/>
                    </a:cubicBezTo>
                    <a:cubicBezTo>
                      <a:pt x="23" y="49"/>
                      <a:pt x="6" y="49"/>
                      <a:pt x="5" y="47"/>
                    </a:cubicBezTo>
                    <a:cubicBezTo>
                      <a:pt x="3" y="47"/>
                      <a:pt x="2" y="46"/>
                      <a:pt x="2" y="44"/>
                    </a:cubicBezTo>
                    <a:cubicBezTo>
                      <a:pt x="1" y="43"/>
                      <a:pt x="0" y="26"/>
                      <a:pt x="0" y="25"/>
                    </a:cubicBezTo>
                    <a:cubicBezTo>
                      <a:pt x="0" y="22"/>
                      <a:pt x="1" y="6"/>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5" name="Freeform 142"/>
              <p:cNvSpPr>
                <a:spLocks/>
              </p:cNvSpPr>
              <p:nvPr/>
            </p:nvSpPr>
            <p:spPr bwMode="auto">
              <a:xfrm>
                <a:off x="4930776" y="3875088"/>
                <a:ext cx="93663" cy="93663"/>
              </a:xfrm>
              <a:custGeom>
                <a:avLst/>
                <a:gdLst>
                  <a:gd name="T0" fmla="*/ 4 w 42"/>
                  <a:gd name="T1" fmla="*/ 5 h 42"/>
                  <a:gd name="T2" fmla="*/ 6 w 42"/>
                  <a:gd name="T3" fmla="*/ 3 h 42"/>
                  <a:gd name="T4" fmla="*/ 21 w 42"/>
                  <a:gd name="T5" fmla="*/ 0 h 42"/>
                  <a:gd name="T6" fmla="*/ 36 w 42"/>
                  <a:gd name="T7" fmla="*/ 3 h 42"/>
                  <a:gd name="T8" fmla="*/ 38 w 42"/>
                  <a:gd name="T9" fmla="*/ 5 h 42"/>
                  <a:gd name="T10" fmla="*/ 42 w 42"/>
                  <a:gd name="T11" fmla="*/ 21 h 42"/>
                  <a:gd name="T12" fmla="*/ 39 w 42"/>
                  <a:gd name="T13" fmla="*/ 36 h 42"/>
                  <a:gd name="T14" fmla="*/ 37 w 42"/>
                  <a:gd name="T15" fmla="*/ 38 h 42"/>
                  <a:gd name="T16" fmla="*/ 21 w 42"/>
                  <a:gd name="T17" fmla="*/ 42 h 42"/>
                  <a:gd name="T18" fmla="*/ 5 w 42"/>
                  <a:gd name="T19" fmla="*/ 38 h 42"/>
                  <a:gd name="T20" fmla="*/ 3 w 42"/>
                  <a:gd name="T21" fmla="*/ 36 h 42"/>
                  <a:gd name="T22" fmla="*/ 0 w 42"/>
                  <a:gd name="T23" fmla="*/ 21 h 42"/>
                  <a:gd name="T24" fmla="*/ 4 w 42"/>
                  <a:gd name="T2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5"/>
                    </a:moveTo>
                    <a:cubicBezTo>
                      <a:pt x="4" y="4"/>
                      <a:pt x="5" y="3"/>
                      <a:pt x="6" y="3"/>
                    </a:cubicBezTo>
                    <a:cubicBezTo>
                      <a:pt x="9" y="1"/>
                      <a:pt x="18" y="0"/>
                      <a:pt x="21" y="0"/>
                    </a:cubicBezTo>
                    <a:cubicBezTo>
                      <a:pt x="24" y="0"/>
                      <a:pt x="34" y="1"/>
                      <a:pt x="36" y="3"/>
                    </a:cubicBezTo>
                    <a:cubicBezTo>
                      <a:pt x="37" y="3"/>
                      <a:pt x="38" y="4"/>
                      <a:pt x="38" y="5"/>
                    </a:cubicBezTo>
                    <a:cubicBezTo>
                      <a:pt x="41" y="7"/>
                      <a:pt x="42" y="18"/>
                      <a:pt x="42" y="21"/>
                    </a:cubicBezTo>
                    <a:cubicBezTo>
                      <a:pt x="42" y="24"/>
                      <a:pt x="41" y="33"/>
                      <a:pt x="39" y="36"/>
                    </a:cubicBezTo>
                    <a:cubicBezTo>
                      <a:pt x="39" y="37"/>
                      <a:pt x="38" y="38"/>
                      <a:pt x="37" y="38"/>
                    </a:cubicBezTo>
                    <a:cubicBezTo>
                      <a:pt x="35" y="40"/>
                      <a:pt x="25" y="42"/>
                      <a:pt x="21" y="42"/>
                    </a:cubicBezTo>
                    <a:cubicBezTo>
                      <a:pt x="18" y="42"/>
                      <a:pt x="7" y="40"/>
                      <a:pt x="5" y="38"/>
                    </a:cubicBezTo>
                    <a:cubicBezTo>
                      <a:pt x="4" y="38"/>
                      <a:pt x="3" y="37"/>
                      <a:pt x="3" y="36"/>
                    </a:cubicBezTo>
                    <a:cubicBezTo>
                      <a:pt x="2" y="33"/>
                      <a:pt x="0" y="24"/>
                      <a:pt x="0" y="21"/>
                    </a:cubicBezTo>
                    <a:cubicBezTo>
                      <a:pt x="0" y="18"/>
                      <a:pt x="2"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6" name="Freeform 143"/>
              <p:cNvSpPr>
                <a:spLocks/>
              </p:cNvSpPr>
              <p:nvPr/>
            </p:nvSpPr>
            <p:spPr bwMode="auto">
              <a:xfrm>
                <a:off x="5124451" y="3816350"/>
                <a:ext cx="74613" cy="76200"/>
              </a:xfrm>
              <a:custGeom>
                <a:avLst/>
                <a:gdLst>
                  <a:gd name="T0" fmla="*/ 33 w 33"/>
                  <a:gd name="T1" fmla="*/ 17 h 34"/>
                  <a:gd name="T2" fmla="*/ 28 w 33"/>
                  <a:gd name="T3" fmla="*/ 29 h 34"/>
                  <a:gd name="T4" fmla="*/ 17 w 33"/>
                  <a:gd name="T5" fmla="*/ 34 h 34"/>
                  <a:gd name="T6" fmla="*/ 5 w 33"/>
                  <a:gd name="T7" fmla="*/ 29 h 34"/>
                  <a:gd name="T8" fmla="*/ 0 w 33"/>
                  <a:gd name="T9" fmla="*/ 17 h 34"/>
                  <a:gd name="T10" fmla="*/ 5 w 33"/>
                  <a:gd name="T11" fmla="*/ 5 h 34"/>
                  <a:gd name="T12" fmla="*/ 17 w 33"/>
                  <a:gd name="T13" fmla="*/ 0 h 34"/>
                  <a:gd name="T14" fmla="*/ 28 w 33"/>
                  <a:gd name="T15" fmla="*/ 5 h 34"/>
                  <a:gd name="T16" fmla="*/ 33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17"/>
                    </a:moveTo>
                    <a:cubicBezTo>
                      <a:pt x="33" y="22"/>
                      <a:pt x="31" y="26"/>
                      <a:pt x="28" y="29"/>
                    </a:cubicBezTo>
                    <a:cubicBezTo>
                      <a:pt x="25" y="32"/>
                      <a:pt x="21" y="34"/>
                      <a:pt x="17" y="34"/>
                    </a:cubicBezTo>
                    <a:cubicBezTo>
                      <a:pt x="12" y="34"/>
                      <a:pt x="8" y="32"/>
                      <a:pt x="5" y="29"/>
                    </a:cubicBezTo>
                    <a:cubicBezTo>
                      <a:pt x="2" y="26"/>
                      <a:pt x="0" y="22"/>
                      <a:pt x="0" y="17"/>
                    </a:cubicBezTo>
                    <a:cubicBezTo>
                      <a:pt x="0" y="12"/>
                      <a:pt x="2" y="8"/>
                      <a:pt x="5" y="5"/>
                    </a:cubicBezTo>
                    <a:cubicBezTo>
                      <a:pt x="8" y="2"/>
                      <a:pt x="12" y="0"/>
                      <a:pt x="17" y="0"/>
                    </a:cubicBezTo>
                    <a:cubicBezTo>
                      <a:pt x="21" y="0"/>
                      <a:pt x="25" y="2"/>
                      <a:pt x="28" y="5"/>
                    </a:cubicBezTo>
                    <a:cubicBezTo>
                      <a:pt x="31" y="8"/>
                      <a:pt x="33" y="12"/>
                      <a:pt x="3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nvGrpSpPr>
            <p:cNvPr id="57" name="Group 56"/>
            <p:cNvGrpSpPr/>
            <p:nvPr userDrawn="1"/>
          </p:nvGrpSpPr>
          <p:grpSpPr>
            <a:xfrm>
              <a:off x="8645669" y="3220894"/>
              <a:ext cx="1581700" cy="1382332"/>
              <a:chOff x="5934075" y="757238"/>
              <a:chExt cx="1046163" cy="879476"/>
            </a:xfrm>
            <a:solidFill>
              <a:schemeClr val="bg2">
                <a:lumMod val="50000"/>
              </a:schemeClr>
            </a:solidFill>
          </p:grpSpPr>
          <p:sp>
            <p:nvSpPr>
              <p:cNvPr id="58" name="Freeform 22"/>
              <p:cNvSpPr>
                <a:spLocks/>
              </p:cNvSpPr>
              <p:nvPr/>
            </p:nvSpPr>
            <p:spPr bwMode="auto">
              <a:xfrm>
                <a:off x="6502400" y="930276"/>
                <a:ext cx="477838" cy="477838"/>
              </a:xfrm>
              <a:custGeom>
                <a:avLst/>
                <a:gdLst>
                  <a:gd name="T0" fmla="*/ 190 w 190"/>
                  <a:gd name="T1" fmla="*/ 89 h 190"/>
                  <a:gd name="T2" fmla="*/ 190 w 190"/>
                  <a:gd name="T3" fmla="*/ 119 h 190"/>
                  <a:gd name="T4" fmla="*/ 185 w 190"/>
                  <a:gd name="T5" fmla="*/ 124 h 190"/>
                  <a:gd name="T6" fmla="*/ 168 w 190"/>
                  <a:gd name="T7" fmla="*/ 124 h 190"/>
                  <a:gd name="T8" fmla="*/ 158 w 190"/>
                  <a:gd name="T9" fmla="*/ 148 h 190"/>
                  <a:gd name="T10" fmla="*/ 170 w 190"/>
                  <a:gd name="T11" fmla="*/ 160 h 190"/>
                  <a:gd name="T12" fmla="*/ 170 w 190"/>
                  <a:gd name="T13" fmla="*/ 167 h 190"/>
                  <a:gd name="T14" fmla="*/ 149 w 190"/>
                  <a:gd name="T15" fmla="*/ 188 h 190"/>
                  <a:gd name="T16" fmla="*/ 143 w 190"/>
                  <a:gd name="T17" fmla="*/ 188 h 190"/>
                  <a:gd name="T18" fmla="*/ 130 w 190"/>
                  <a:gd name="T19" fmla="*/ 176 h 190"/>
                  <a:gd name="T20" fmla="*/ 117 w 190"/>
                  <a:gd name="T21" fmla="*/ 182 h 190"/>
                  <a:gd name="T22" fmla="*/ 114 w 190"/>
                  <a:gd name="T23" fmla="*/ 158 h 190"/>
                  <a:gd name="T24" fmla="*/ 148 w 190"/>
                  <a:gd name="T25" fmla="*/ 104 h 190"/>
                  <a:gd name="T26" fmla="*/ 86 w 190"/>
                  <a:gd name="T27" fmla="*/ 43 h 190"/>
                  <a:gd name="T28" fmla="*/ 35 w 190"/>
                  <a:gd name="T29" fmla="*/ 71 h 190"/>
                  <a:gd name="T30" fmla="*/ 11 w 190"/>
                  <a:gd name="T31" fmla="*/ 66 h 190"/>
                  <a:gd name="T32" fmla="*/ 14 w 190"/>
                  <a:gd name="T33" fmla="*/ 60 h 190"/>
                  <a:gd name="T34" fmla="*/ 2 w 190"/>
                  <a:gd name="T35" fmla="*/ 48 h 190"/>
                  <a:gd name="T36" fmla="*/ 2 w 190"/>
                  <a:gd name="T37" fmla="*/ 41 h 190"/>
                  <a:gd name="T38" fmla="*/ 23 w 190"/>
                  <a:gd name="T39" fmla="*/ 20 h 190"/>
                  <a:gd name="T40" fmla="*/ 30 w 190"/>
                  <a:gd name="T41" fmla="*/ 20 h 190"/>
                  <a:gd name="T42" fmla="*/ 42 w 190"/>
                  <a:gd name="T43" fmla="*/ 32 h 190"/>
                  <a:gd name="T44" fmla="*/ 67 w 190"/>
                  <a:gd name="T45" fmla="*/ 22 h 190"/>
                  <a:gd name="T46" fmla="*/ 67 w 190"/>
                  <a:gd name="T47" fmla="*/ 5 h 190"/>
                  <a:gd name="T48" fmla="*/ 72 w 190"/>
                  <a:gd name="T49" fmla="*/ 0 h 190"/>
                  <a:gd name="T50" fmla="*/ 101 w 190"/>
                  <a:gd name="T51" fmla="*/ 0 h 190"/>
                  <a:gd name="T52" fmla="*/ 106 w 190"/>
                  <a:gd name="T53" fmla="*/ 5 h 190"/>
                  <a:gd name="T54" fmla="*/ 106 w 190"/>
                  <a:gd name="T55" fmla="*/ 22 h 190"/>
                  <a:gd name="T56" fmla="*/ 130 w 190"/>
                  <a:gd name="T57" fmla="*/ 32 h 190"/>
                  <a:gd name="T58" fmla="*/ 143 w 190"/>
                  <a:gd name="T59" fmla="*/ 20 h 190"/>
                  <a:gd name="T60" fmla="*/ 149 w 190"/>
                  <a:gd name="T61" fmla="*/ 20 h 190"/>
                  <a:gd name="T62" fmla="*/ 170 w 190"/>
                  <a:gd name="T63" fmla="*/ 41 h 190"/>
                  <a:gd name="T64" fmla="*/ 170 w 190"/>
                  <a:gd name="T65" fmla="*/ 48 h 190"/>
                  <a:gd name="T66" fmla="*/ 158 w 190"/>
                  <a:gd name="T67" fmla="*/ 60 h 190"/>
                  <a:gd name="T68" fmla="*/ 168 w 190"/>
                  <a:gd name="T69" fmla="*/ 84 h 190"/>
                  <a:gd name="T70" fmla="*/ 185 w 190"/>
                  <a:gd name="T71" fmla="*/ 84 h 190"/>
                  <a:gd name="T72" fmla="*/ 190 w 190"/>
                  <a:gd name="T73"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190" y="89"/>
                    </a:moveTo>
                    <a:cubicBezTo>
                      <a:pt x="190" y="119"/>
                      <a:pt x="190" y="119"/>
                      <a:pt x="190" y="119"/>
                    </a:cubicBezTo>
                    <a:cubicBezTo>
                      <a:pt x="190" y="121"/>
                      <a:pt x="188" y="124"/>
                      <a:pt x="185" y="124"/>
                    </a:cubicBezTo>
                    <a:cubicBezTo>
                      <a:pt x="168" y="124"/>
                      <a:pt x="168" y="124"/>
                      <a:pt x="168" y="124"/>
                    </a:cubicBezTo>
                    <a:cubicBezTo>
                      <a:pt x="166" y="132"/>
                      <a:pt x="163" y="141"/>
                      <a:pt x="158" y="148"/>
                    </a:cubicBezTo>
                    <a:cubicBezTo>
                      <a:pt x="170" y="160"/>
                      <a:pt x="170" y="160"/>
                      <a:pt x="170" y="160"/>
                    </a:cubicBezTo>
                    <a:cubicBezTo>
                      <a:pt x="172" y="162"/>
                      <a:pt x="172" y="165"/>
                      <a:pt x="170" y="167"/>
                    </a:cubicBezTo>
                    <a:cubicBezTo>
                      <a:pt x="149" y="188"/>
                      <a:pt x="149" y="188"/>
                      <a:pt x="149" y="188"/>
                    </a:cubicBezTo>
                    <a:cubicBezTo>
                      <a:pt x="148" y="190"/>
                      <a:pt x="144" y="190"/>
                      <a:pt x="143" y="188"/>
                    </a:cubicBezTo>
                    <a:cubicBezTo>
                      <a:pt x="130" y="176"/>
                      <a:pt x="130" y="176"/>
                      <a:pt x="130" y="176"/>
                    </a:cubicBezTo>
                    <a:cubicBezTo>
                      <a:pt x="126" y="178"/>
                      <a:pt x="122" y="181"/>
                      <a:pt x="117" y="182"/>
                    </a:cubicBezTo>
                    <a:cubicBezTo>
                      <a:pt x="117" y="174"/>
                      <a:pt x="116" y="166"/>
                      <a:pt x="114" y="158"/>
                    </a:cubicBezTo>
                    <a:cubicBezTo>
                      <a:pt x="134" y="148"/>
                      <a:pt x="148" y="128"/>
                      <a:pt x="148" y="104"/>
                    </a:cubicBezTo>
                    <a:cubicBezTo>
                      <a:pt x="148" y="70"/>
                      <a:pt x="120" y="43"/>
                      <a:pt x="86" y="43"/>
                    </a:cubicBezTo>
                    <a:cubicBezTo>
                      <a:pt x="65" y="43"/>
                      <a:pt x="46" y="54"/>
                      <a:pt x="35" y="71"/>
                    </a:cubicBezTo>
                    <a:cubicBezTo>
                      <a:pt x="27" y="69"/>
                      <a:pt x="19" y="67"/>
                      <a:pt x="11" y="66"/>
                    </a:cubicBezTo>
                    <a:cubicBezTo>
                      <a:pt x="12" y="64"/>
                      <a:pt x="13" y="62"/>
                      <a:pt x="14" y="60"/>
                    </a:cubicBezTo>
                    <a:cubicBezTo>
                      <a:pt x="2" y="48"/>
                      <a:pt x="2" y="48"/>
                      <a:pt x="2" y="48"/>
                    </a:cubicBezTo>
                    <a:cubicBezTo>
                      <a:pt x="0" y="46"/>
                      <a:pt x="0" y="43"/>
                      <a:pt x="2" y="41"/>
                    </a:cubicBezTo>
                    <a:cubicBezTo>
                      <a:pt x="23" y="20"/>
                      <a:pt x="23" y="20"/>
                      <a:pt x="23" y="20"/>
                    </a:cubicBezTo>
                    <a:cubicBezTo>
                      <a:pt x="25" y="18"/>
                      <a:pt x="28" y="18"/>
                      <a:pt x="30" y="20"/>
                    </a:cubicBezTo>
                    <a:cubicBezTo>
                      <a:pt x="42" y="32"/>
                      <a:pt x="42" y="32"/>
                      <a:pt x="42" y="32"/>
                    </a:cubicBezTo>
                    <a:cubicBezTo>
                      <a:pt x="50" y="27"/>
                      <a:pt x="58" y="24"/>
                      <a:pt x="67" y="22"/>
                    </a:cubicBezTo>
                    <a:cubicBezTo>
                      <a:pt x="67" y="5"/>
                      <a:pt x="67" y="5"/>
                      <a:pt x="67" y="5"/>
                    </a:cubicBezTo>
                    <a:cubicBezTo>
                      <a:pt x="67" y="2"/>
                      <a:pt x="69" y="0"/>
                      <a:pt x="72" y="0"/>
                    </a:cubicBezTo>
                    <a:cubicBezTo>
                      <a:pt x="101" y="0"/>
                      <a:pt x="101" y="0"/>
                      <a:pt x="101" y="0"/>
                    </a:cubicBezTo>
                    <a:cubicBezTo>
                      <a:pt x="104" y="0"/>
                      <a:pt x="106" y="2"/>
                      <a:pt x="106" y="5"/>
                    </a:cubicBezTo>
                    <a:cubicBezTo>
                      <a:pt x="106" y="22"/>
                      <a:pt x="106" y="22"/>
                      <a:pt x="106" y="22"/>
                    </a:cubicBezTo>
                    <a:cubicBezTo>
                      <a:pt x="115" y="24"/>
                      <a:pt x="123" y="27"/>
                      <a:pt x="130" y="32"/>
                    </a:cubicBezTo>
                    <a:cubicBezTo>
                      <a:pt x="143" y="20"/>
                      <a:pt x="143" y="20"/>
                      <a:pt x="143" y="20"/>
                    </a:cubicBezTo>
                    <a:cubicBezTo>
                      <a:pt x="144" y="18"/>
                      <a:pt x="148" y="18"/>
                      <a:pt x="149" y="20"/>
                    </a:cubicBezTo>
                    <a:cubicBezTo>
                      <a:pt x="170" y="41"/>
                      <a:pt x="170" y="41"/>
                      <a:pt x="170" y="41"/>
                    </a:cubicBezTo>
                    <a:cubicBezTo>
                      <a:pt x="172" y="43"/>
                      <a:pt x="172" y="46"/>
                      <a:pt x="170" y="48"/>
                    </a:cubicBezTo>
                    <a:cubicBezTo>
                      <a:pt x="158" y="60"/>
                      <a:pt x="158" y="60"/>
                      <a:pt x="158" y="60"/>
                    </a:cubicBezTo>
                    <a:cubicBezTo>
                      <a:pt x="163" y="67"/>
                      <a:pt x="166" y="75"/>
                      <a:pt x="168" y="84"/>
                    </a:cubicBezTo>
                    <a:cubicBezTo>
                      <a:pt x="185" y="84"/>
                      <a:pt x="185" y="84"/>
                      <a:pt x="185" y="84"/>
                    </a:cubicBezTo>
                    <a:cubicBezTo>
                      <a:pt x="188" y="84"/>
                      <a:pt x="190" y="86"/>
                      <a:pt x="19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59" name="Freeform 23"/>
              <p:cNvSpPr>
                <a:spLocks noEditPoints="1"/>
              </p:cNvSpPr>
              <p:nvPr/>
            </p:nvSpPr>
            <p:spPr bwMode="auto">
              <a:xfrm>
                <a:off x="6243638" y="1114426"/>
                <a:ext cx="522288" cy="522288"/>
              </a:xfrm>
              <a:custGeom>
                <a:avLst/>
                <a:gdLst>
                  <a:gd name="T0" fmla="*/ 208 w 208"/>
                  <a:gd name="T1" fmla="*/ 90 h 208"/>
                  <a:gd name="T2" fmla="*/ 208 w 208"/>
                  <a:gd name="T3" fmla="*/ 119 h 208"/>
                  <a:gd name="T4" fmla="*/ 203 w 208"/>
                  <a:gd name="T5" fmla="*/ 124 h 208"/>
                  <a:gd name="T6" fmla="*/ 186 w 208"/>
                  <a:gd name="T7" fmla="*/ 124 h 208"/>
                  <a:gd name="T8" fmla="*/ 176 w 208"/>
                  <a:gd name="T9" fmla="*/ 148 h 208"/>
                  <a:gd name="T10" fmla="*/ 188 w 208"/>
                  <a:gd name="T11" fmla="*/ 161 h 208"/>
                  <a:gd name="T12" fmla="*/ 188 w 208"/>
                  <a:gd name="T13" fmla="*/ 167 h 208"/>
                  <a:gd name="T14" fmla="*/ 167 w 208"/>
                  <a:gd name="T15" fmla="*/ 188 h 208"/>
                  <a:gd name="T16" fmla="*/ 160 w 208"/>
                  <a:gd name="T17" fmla="*/ 188 h 208"/>
                  <a:gd name="T18" fmla="*/ 148 w 208"/>
                  <a:gd name="T19" fmla="*/ 176 h 208"/>
                  <a:gd name="T20" fmla="*/ 124 w 208"/>
                  <a:gd name="T21" fmla="*/ 186 h 208"/>
                  <a:gd name="T22" fmla="*/ 124 w 208"/>
                  <a:gd name="T23" fmla="*/ 203 h 208"/>
                  <a:gd name="T24" fmla="*/ 119 w 208"/>
                  <a:gd name="T25" fmla="*/ 208 h 208"/>
                  <a:gd name="T26" fmla="*/ 89 w 208"/>
                  <a:gd name="T27" fmla="*/ 208 h 208"/>
                  <a:gd name="T28" fmla="*/ 84 w 208"/>
                  <a:gd name="T29" fmla="*/ 203 h 208"/>
                  <a:gd name="T30" fmla="*/ 84 w 208"/>
                  <a:gd name="T31" fmla="*/ 186 h 208"/>
                  <a:gd name="T32" fmla="*/ 60 w 208"/>
                  <a:gd name="T33" fmla="*/ 176 h 208"/>
                  <a:gd name="T34" fmla="*/ 48 w 208"/>
                  <a:gd name="T35" fmla="*/ 188 h 208"/>
                  <a:gd name="T36" fmla="*/ 41 w 208"/>
                  <a:gd name="T37" fmla="*/ 188 h 208"/>
                  <a:gd name="T38" fmla="*/ 20 w 208"/>
                  <a:gd name="T39" fmla="*/ 167 h 208"/>
                  <a:gd name="T40" fmla="*/ 20 w 208"/>
                  <a:gd name="T41" fmla="*/ 161 h 208"/>
                  <a:gd name="T42" fmla="*/ 32 w 208"/>
                  <a:gd name="T43" fmla="*/ 148 h 208"/>
                  <a:gd name="T44" fmla="*/ 22 w 208"/>
                  <a:gd name="T45" fmla="*/ 124 h 208"/>
                  <a:gd name="T46" fmla="*/ 5 w 208"/>
                  <a:gd name="T47" fmla="*/ 124 h 208"/>
                  <a:gd name="T48" fmla="*/ 0 w 208"/>
                  <a:gd name="T49" fmla="*/ 119 h 208"/>
                  <a:gd name="T50" fmla="*/ 0 w 208"/>
                  <a:gd name="T51" fmla="*/ 90 h 208"/>
                  <a:gd name="T52" fmla="*/ 0 w 208"/>
                  <a:gd name="T53" fmla="*/ 88 h 208"/>
                  <a:gd name="T54" fmla="*/ 2 w 208"/>
                  <a:gd name="T55" fmla="*/ 86 h 208"/>
                  <a:gd name="T56" fmla="*/ 5 w 208"/>
                  <a:gd name="T57" fmla="*/ 85 h 208"/>
                  <a:gd name="T58" fmla="*/ 22 w 208"/>
                  <a:gd name="T59" fmla="*/ 85 h 208"/>
                  <a:gd name="T60" fmla="*/ 32 w 208"/>
                  <a:gd name="T61" fmla="*/ 60 h 208"/>
                  <a:gd name="T62" fmla="*/ 20 w 208"/>
                  <a:gd name="T63" fmla="*/ 48 h 208"/>
                  <a:gd name="T64" fmla="*/ 20 w 208"/>
                  <a:gd name="T65" fmla="*/ 41 h 208"/>
                  <a:gd name="T66" fmla="*/ 41 w 208"/>
                  <a:gd name="T67" fmla="*/ 20 h 208"/>
                  <a:gd name="T68" fmla="*/ 48 w 208"/>
                  <a:gd name="T69" fmla="*/ 20 h 208"/>
                  <a:gd name="T70" fmla="*/ 60 w 208"/>
                  <a:gd name="T71" fmla="*/ 32 h 208"/>
                  <a:gd name="T72" fmla="*/ 84 w 208"/>
                  <a:gd name="T73" fmla="*/ 22 h 208"/>
                  <a:gd name="T74" fmla="*/ 84 w 208"/>
                  <a:gd name="T75" fmla="*/ 5 h 208"/>
                  <a:gd name="T76" fmla="*/ 89 w 208"/>
                  <a:gd name="T77" fmla="*/ 0 h 208"/>
                  <a:gd name="T78" fmla="*/ 119 w 208"/>
                  <a:gd name="T79" fmla="*/ 0 h 208"/>
                  <a:gd name="T80" fmla="*/ 124 w 208"/>
                  <a:gd name="T81" fmla="*/ 5 h 208"/>
                  <a:gd name="T82" fmla="*/ 124 w 208"/>
                  <a:gd name="T83" fmla="*/ 22 h 208"/>
                  <a:gd name="T84" fmla="*/ 148 w 208"/>
                  <a:gd name="T85" fmla="*/ 32 h 208"/>
                  <a:gd name="T86" fmla="*/ 160 w 208"/>
                  <a:gd name="T87" fmla="*/ 20 h 208"/>
                  <a:gd name="T88" fmla="*/ 167 w 208"/>
                  <a:gd name="T89" fmla="*/ 20 h 208"/>
                  <a:gd name="T90" fmla="*/ 188 w 208"/>
                  <a:gd name="T91" fmla="*/ 41 h 208"/>
                  <a:gd name="T92" fmla="*/ 188 w 208"/>
                  <a:gd name="T93" fmla="*/ 48 h 208"/>
                  <a:gd name="T94" fmla="*/ 176 w 208"/>
                  <a:gd name="T95" fmla="*/ 60 h 208"/>
                  <a:gd name="T96" fmla="*/ 186 w 208"/>
                  <a:gd name="T97" fmla="*/ 85 h 208"/>
                  <a:gd name="T98" fmla="*/ 203 w 208"/>
                  <a:gd name="T99" fmla="*/ 85 h 208"/>
                  <a:gd name="T100" fmla="*/ 208 w 208"/>
                  <a:gd name="T101" fmla="*/ 90 h 208"/>
                  <a:gd name="T102" fmla="*/ 151 w 208"/>
                  <a:gd name="T103" fmla="*/ 104 h 208"/>
                  <a:gd name="T104" fmla="*/ 104 w 208"/>
                  <a:gd name="T105" fmla="*/ 57 h 208"/>
                  <a:gd name="T106" fmla="*/ 57 w 208"/>
                  <a:gd name="T107" fmla="*/ 104 h 208"/>
                  <a:gd name="T108" fmla="*/ 104 w 208"/>
                  <a:gd name="T109" fmla="*/ 152 h 208"/>
                  <a:gd name="T110" fmla="*/ 151 w 208"/>
                  <a:gd name="T11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8">
                    <a:moveTo>
                      <a:pt x="208" y="90"/>
                    </a:moveTo>
                    <a:cubicBezTo>
                      <a:pt x="208" y="119"/>
                      <a:pt x="208" y="119"/>
                      <a:pt x="208" y="119"/>
                    </a:cubicBezTo>
                    <a:cubicBezTo>
                      <a:pt x="208" y="122"/>
                      <a:pt x="206" y="124"/>
                      <a:pt x="203" y="124"/>
                    </a:cubicBezTo>
                    <a:cubicBezTo>
                      <a:pt x="186" y="124"/>
                      <a:pt x="186" y="124"/>
                      <a:pt x="186" y="124"/>
                    </a:cubicBezTo>
                    <a:cubicBezTo>
                      <a:pt x="184" y="133"/>
                      <a:pt x="180" y="141"/>
                      <a:pt x="176" y="148"/>
                    </a:cubicBezTo>
                    <a:cubicBezTo>
                      <a:pt x="188" y="161"/>
                      <a:pt x="188" y="161"/>
                      <a:pt x="188" y="161"/>
                    </a:cubicBezTo>
                    <a:cubicBezTo>
                      <a:pt x="190" y="162"/>
                      <a:pt x="190" y="166"/>
                      <a:pt x="188" y="167"/>
                    </a:cubicBezTo>
                    <a:cubicBezTo>
                      <a:pt x="167" y="188"/>
                      <a:pt x="167" y="188"/>
                      <a:pt x="167" y="188"/>
                    </a:cubicBezTo>
                    <a:cubicBezTo>
                      <a:pt x="165" y="190"/>
                      <a:pt x="162" y="190"/>
                      <a:pt x="160" y="188"/>
                    </a:cubicBezTo>
                    <a:cubicBezTo>
                      <a:pt x="148" y="176"/>
                      <a:pt x="148" y="176"/>
                      <a:pt x="148" y="176"/>
                    </a:cubicBezTo>
                    <a:cubicBezTo>
                      <a:pt x="141" y="181"/>
                      <a:pt x="132" y="184"/>
                      <a:pt x="124" y="186"/>
                    </a:cubicBezTo>
                    <a:cubicBezTo>
                      <a:pt x="124" y="203"/>
                      <a:pt x="124" y="203"/>
                      <a:pt x="124" y="203"/>
                    </a:cubicBezTo>
                    <a:cubicBezTo>
                      <a:pt x="124" y="206"/>
                      <a:pt x="121" y="208"/>
                      <a:pt x="119" y="208"/>
                    </a:cubicBezTo>
                    <a:cubicBezTo>
                      <a:pt x="89" y="208"/>
                      <a:pt x="89" y="208"/>
                      <a:pt x="89" y="208"/>
                    </a:cubicBezTo>
                    <a:cubicBezTo>
                      <a:pt x="86" y="208"/>
                      <a:pt x="84" y="206"/>
                      <a:pt x="84" y="203"/>
                    </a:cubicBezTo>
                    <a:cubicBezTo>
                      <a:pt x="84" y="186"/>
                      <a:pt x="84" y="186"/>
                      <a:pt x="84" y="186"/>
                    </a:cubicBezTo>
                    <a:cubicBezTo>
                      <a:pt x="76" y="184"/>
                      <a:pt x="67" y="181"/>
                      <a:pt x="60" y="176"/>
                    </a:cubicBezTo>
                    <a:cubicBezTo>
                      <a:pt x="48" y="188"/>
                      <a:pt x="48" y="188"/>
                      <a:pt x="48" y="188"/>
                    </a:cubicBezTo>
                    <a:cubicBezTo>
                      <a:pt x="46" y="190"/>
                      <a:pt x="43" y="190"/>
                      <a:pt x="41" y="188"/>
                    </a:cubicBezTo>
                    <a:cubicBezTo>
                      <a:pt x="20" y="167"/>
                      <a:pt x="20" y="167"/>
                      <a:pt x="20" y="167"/>
                    </a:cubicBezTo>
                    <a:cubicBezTo>
                      <a:pt x="18" y="166"/>
                      <a:pt x="18" y="162"/>
                      <a:pt x="20" y="161"/>
                    </a:cubicBezTo>
                    <a:cubicBezTo>
                      <a:pt x="32" y="148"/>
                      <a:pt x="32" y="148"/>
                      <a:pt x="32" y="148"/>
                    </a:cubicBezTo>
                    <a:cubicBezTo>
                      <a:pt x="27" y="141"/>
                      <a:pt x="24" y="133"/>
                      <a:pt x="22" y="124"/>
                    </a:cubicBezTo>
                    <a:cubicBezTo>
                      <a:pt x="5" y="124"/>
                      <a:pt x="5" y="124"/>
                      <a:pt x="5" y="124"/>
                    </a:cubicBezTo>
                    <a:cubicBezTo>
                      <a:pt x="2" y="124"/>
                      <a:pt x="0" y="122"/>
                      <a:pt x="0" y="119"/>
                    </a:cubicBezTo>
                    <a:cubicBezTo>
                      <a:pt x="0" y="90"/>
                      <a:pt x="0" y="90"/>
                      <a:pt x="0" y="90"/>
                    </a:cubicBezTo>
                    <a:cubicBezTo>
                      <a:pt x="0" y="89"/>
                      <a:pt x="0" y="88"/>
                      <a:pt x="0" y="88"/>
                    </a:cubicBezTo>
                    <a:cubicBezTo>
                      <a:pt x="1" y="87"/>
                      <a:pt x="2" y="86"/>
                      <a:pt x="2" y="86"/>
                    </a:cubicBezTo>
                    <a:cubicBezTo>
                      <a:pt x="3" y="85"/>
                      <a:pt x="4" y="85"/>
                      <a:pt x="5" y="85"/>
                    </a:cubicBezTo>
                    <a:cubicBezTo>
                      <a:pt x="22" y="85"/>
                      <a:pt x="22" y="85"/>
                      <a:pt x="22" y="85"/>
                    </a:cubicBezTo>
                    <a:cubicBezTo>
                      <a:pt x="24" y="76"/>
                      <a:pt x="27" y="68"/>
                      <a:pt x="32" y="60"/>
                    </a:cubicBezTo>
                    <a:cubicBezTo>
                      <a:pt x="20" y="48"/>
                      <a:pt x="20" y="48"/>
                      <a:pt x="20" y="48"/>
                    </a:cubicBezTo>
                    <a:cubicBezTo>
                      <a:pt x="18" y="46"/>
                      <a:pt x="18" y="43"/>
                      <a:pt x="20" y="41"/>
                    </a:cubicBezTo>
                    <a:cubicBezTo>
                      <a:pt x="41" y="20"/>
                      <a:pt x="41" y="20"/>
                      <a:pt x="41" y="20"/>
                    </a:cubicBezTo>
                    <a:cubicBezTo>
                      <a:pt x="43" y="18"/>
                      <a:pt x="46" y="18"/>
                      <a:pt x="48" y="20"/>
                    </a:cubicBezTo>
                    <a:cubicBezTo>
                      <a:pt x="60" y="32"/>
                      <a:pt x="60" y="32"/>
                      <a:pt x="60" y="32"/>
                    </a:cubicBezTo>
                    <a:cubicBezTo>
                      <a:pt x="67" y="28"/>
                      <a:pt x="76" y="24"/>
                      <a:pt x="84" y="22"/>
                    </a:cubicBezTo>
                    <a:cubicBezTo>
                      <a:pt x="84" y="5"/>
                      <a:pt x="84" y="5"/>
                      <a:pt x="84" y="5"/>
                    </a:cubicBezTo>
                    <a:cubicBezTo>
                      <a:pt x="84" y="3"/>
                      <a:pt x="86" y="0"/>
                      <a:pt x="89" y="0"/>
                    </a:cubicBezTo>
                    <a:cubicBezTo>
                      <a:pt x="119" y="0"/>
                      <a:pt x="119" y="0"/>
                      <a:pt x="119" y="0"/>
                    </a:cubicBezTo>
                    <a:cubicBezTo>
                      <a:pt x="121" y="0"/>
                      <a:pt x="124" y="3"/>
                      <a:pt x="124" y="5"/>
                    </a:cubicBezTo>
                    <a:cubicBezTo>
                      <a:pt x="124" y="22"/>
                      <a:pt x="124" y="22"/>
                      <a:pt x="124" y="22"/>
                    </a:cubicBezTo>
                    <a:cubicBezTo>
                      <a:pt x="132" y="24"/>
                      <a:pt x="141" y="28"/>
                      <a:pt x="148" y="32"/>
                    </a:cubicBezTo>
                    <a:cubicBezTo>
                      <a:pt x="160" y="20"/>
                      <a:pt x="160" y="20"/>
                      <a:pt x="160" y="20"/>
                    </a:cubicBezTo>
                    <a:cubicBezTo>
                      <a:pt x="162" y="18"/>
                      <a:pt x="165" y="18"/>
                      <a:pt x="167" y="20"/>
                    </a:cubicBezTo>
                    <a:cubicBezTo>
                      <a:pt x="188" y="41"/>
                      <a:pt x="188" y="41"/>
                      <a:pt x="188" y="41"/>
                    </a:cubicBezTo>
                    <a:cubicBezTo>
                      <a:pt x="190" y="43"/>
                      <a:pt x="190" y="46"/>
                      <a:pt x="188" y="48"/>
                    </a:cubicBezTo>
                    <a:cubicBezTo>
                      <a:pt x="176" y="60"/>
                      <a:pt x="176" y="60"/>
                      <a:pt x="176" y="60"/>
                    </a:cubicBezTo>
                    <a:cubicBezTo>
                      <a:pt x="180" y="68"/>
                      <a:pt x="184" y="76"/>
                      <a:pt x="186" y="85"/>
                    </a:cubicBezTo>
                    <a:cubicBezTo>
                      <a:pt x="203" y="85"/>
                      <a:pt x="203" y="85"/>
                      <a:pt x="203" y="85"/>
                    </a:cubicBezTo>
                    <a:cubicBezTo>
                      <a:pt x="206" y="85"/>
                      <a:pt x="208" y="87"/>
                      <a:pt x="208" y="90"/>
                    </a:cubicBezTo>
                    <a:close/>
                    <a:moveTo>
                      <a:pt x="151" y="104"/>
                    </a:moveTo>
                    <a:cubicBezTo>
                      <a:pt x="151" y="78"/>
                      <a:pt x="130" y="57"/>
                      <a:pt x="104" y="57"/>
                    </a:cubicBezTo>
                    <a:cubicBezTo>
                      <a:pt x="78" y="57"/>
                      <a:pt x="57" y="78"/>
                      <a:pt x="57" y="104"/>
                    </a:cubicBezTo>
                    <a:cubicBezTo>
                      <a:pt x="57" y="130"/>
                      <a:pt x="78" y="152"/>
                      <a:pt x="104" y="152"/>
                    </a:cubicBezTo>
                    <a:cubicBezTo>
                      <a:pt x="130" y="152"/>
                      <a:pt x="151" y="130"/>
                      <a:pt x="1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0" name="Freeform 24"/>
              <p:cNvSpPr>
                <a:spLocks/>
              </p:cNvSpPr>
              <p:nvPr/>
            </p:nvSpPr>
            <p:spPr bwMode="auto">
              <a:xfrm>
                <a:off x="6010275" y="757238"/>
                <a:ext cx="514350" cy="239713"/>
              </a:xfrm>
              <a:custGeom>
                <a:avLst/>
                <a:gdLst>
                  <a:gd name="T0" fmla="*/ 324 w 324"/>
                  <a:gd name="T1" fmla="*/ 0 h 151"/>
                  <a:gd name="T2" fmla="*/ 324 w 324"/>
                  <a:gd name="T3" fmla="*/ 151 h 151"/>
                  <a:gd name="T4" fmla="*/ 308 w 324"/>
                  <a:gd name="T5" fmla="*/ 146 h 151"/>
                  <a:gd name="T6" fmla="*/ 308 w 324"/>
                  <a:gd name="T7" fmla="*/ 16 h 151"/>
                  <a:gd name="T8" fmla="*/ 17 w 324"/>
                  <a:gd name="T9" fmla="*/ 16 h 151"/>
                  <a:gd name="T10" fmla="*/ 17 w 324"/>
                  <a:gd name="T11" fmla="*/ 56 h 151"/>
                  <a:gd name="T12" fmla="*/ 0 w 324"/>
                  <a:gd name="T13" fmla="*/ 49 h 151"/>
                  <a:gd name="T14" fmla="*/ 0 w 324"/>
                  <a:gd name="T15" fmla="*/ 0 h 151"/>
                  <a:gd name="T16" fmla="*/ 324 w 32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151">
                    <a:moveTo>
                      <a:pt x="324" y="0"/>
                    </a:moveTo>
                    <a:lnTo>
                      <a:pt x="324" y="151"/>
                    </a:lnTo>
                    <a:lnTo>
                      <a:pt x="308" y="146"/>
                    </a:lnTo>
                    <a:lnTo>
                      <a:pt x="308" y="16"/>
                    </a:lnTo>
                    <a:lnTo>
                      <a:pt x="17" y="16"/>
                    </a:lnTo>
                    <a:lnTo>
                      <a:pt x="17" y="56"/>
                    </a:lnTo>
                    <a:lnTo>
                      <a:pt x="0" y="49"/>
                    </a:lnTo>
                    <a:lnTo>
                      <a:pt x="0" y="0"/>
                    </a:lnTo>
                    <a:lnTo>
                      <a:pt x="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1" name="Freeform 25"/>
              <p:cNvSpPr>
                <a:spLocks noEditPoints="1"/>
              </p:cNvSpPr>
              <p:nvPr/>
            </p:nvSpPr>
            <p:spPr bwMode="auto">
              <a:xfrm>
                <a:off x="6243638" y="915988"/>
                <a:ext cx="231775" cy="230188"/>
              </a:xfrm>
              <a:custGeom>
                <a:avLst/>
                <a:gdLst>
                  <a:gd name="T0" fmla="*/ 92 w 92"/>
                  <a:gd name="T1" fmla="*/ 40 h 92"/>
                  <a:gd name="T2" fmla="*/ 92 w 92"/>
                  <a:gd name="T3" fmla="*/ 53 h 92"/>
                  <a:gd name="T4" fmla="*/ 90 w 92"/>
                  <a:gd name="T5" fmla="*/ 55 h 92"/>
                  <a:gd name="T6" fmla="*/ 82 w 92"/>
                  <a:gd name="T7" fmla="*/ 55 h 92"/>
                  <a:gd name="T8" fmla="*/ 78 w 92"/>
                  <a:gd name="T9" fmla="*/ 65 h 92"/>
                  <a:gd name="T10" fmla="*/ 83 w 92"/>
                  <a:gd name="T11" fmla="*/ 71 h 92"/>
                  <a:gd name="T12" fmla="*/ 83 w 92"/>
                  <a:gd name="T13" fmla="*/ 74 h 92"/>
                  <a:gd name="T14" fmla="*/ 74 w 92"/>
                  <a:gd name="T15" fmla="*/ 83 h 92"/>
                  <a:gd name="T16" fmla="*/ 71 w 92"/>
                  <a:gd name="T17" fmla="*/ 83 h 92"/>
                  <a:gd name="T18" fmla="*/ 65 w 92"/>
                  <a:gd name="T19" fmla="*/ 78 h 92"/>
                  <a:gd name="T20" fmla="*/ 55 w 92"/>
                  <a:gd name="T21" fmla="*/ 82 h 92"/>
                  <a:gd name="T22" fmla="*/ 55 w 92"/>
                  <a:gd name="T23" fmla="*/ 90 h 92"/>
                  <a:gd name="T24" fmla="*/ 52 w 92"/>
                  <a:gd name="T25" fmla="*/ 92 h 92"/>
                  <a:gd name="T26" fmla="*/ 39 w 92"/>
                  <a:gd name="T27" fmla="*/ 92 h 92"/>
                  <a:gd name="T28" fmla="*/ 37 w 92"/>
                  <a:gd name="T29" fmla="*/ 90 h 92"/>
                  <a:gd name="T30" fmla="*/ 37 w 92"/>
                  <a:gd name="T31" fmla="*/ 82 h 92"/>
                  <a:gd name="T32" fmla="*/ 26 w 92"/>
                  <a:gd name="T33" fmla="*/ 78 h 92"/>
                  <a:gd name="T34" fmla="*/ 21 w 92"/>
                  <a:gd name="T35" fmla="*/ 83 h 92"/>
                  <a:gd name="T36" fmla="*/ 18 w 92"/>
                  <a:gd name="T37" fmla="*/ 83 h 92"/>
                  <a:gd name="T38" fmla="*/ 9 w 92"/>
                  <a:gd name="T39" fmla="*/ 74 h 92"/>
                  <a:gd name="T40" fmla="*/ 9 w 92"/>
                  <a:gd name="T41" fmla="*/ 71 h 92"/>
                  <a:gd name="T42" fmla="*/ 14 w 92"/>
                  <a:gd name="T43" fmla="*/ 65 h 92"/>
                  <a:gd name="T44" fmla="*/ 10 w 92"/>
                  <a:gd name="T45" fmla="*/ 55 h 92"/>
                  <a:gd name="T46" fmla="*/ 2 w 92"/>
                  <a:gd name="T47" fmla="*/ 55 h 92"/>
                  <a:gd name="T48" fmla="*/ 0 w 92"/>
                  <a:gd name="T49" fmla="*/ 53 h 92"/>
                  <a:gd name="T50" fmla="*/ 0 w 92"/>
                  <a:gd name="T51" fmla="*/ 40 h 92"/>
                  <a:gd name="T52" fmla="*/ 2 w 92"/>
                  <a:gd name="T53" fmla="*/ 37 h 92"/>
                  <a:gd name="T54" fmla="*/ 10 w 92"/>
                  <a:gd name="T55" fmla="*/ 37 h 92"/>
                  <a:gd name="T56" fmla="*/ 14 w 92"/>
                  <a:gd name="T57" fmla="*/ 27 h 92"/>
                  <a:gd name="T58" fmla="*/ 9 w 92"/>
                  <a:gd name="T59" fmla="*/ 21 h 92"/>
                  <a:gd name="T60" fmla="*/ 9 w 92"/>
                  <a:gd name="T61" fmla="*/ 18 h 92"/>
                  <a:gd name="T62" fmla="*/ 18 w 92"/>
                  <a:gd name="T63" fmla="*/ 9 h 92"/>
                  <a:gd name="T64" fmla="*/ 21 w 92"/>
                  <a:gd name="T65" fmla="*/ 9 h 92"/>
                  <a:gd name="T66" fmla="*/ 26 w 92"/>
                  <a:gd name="T67" fmla="*/ 14 h 92"/>
                  <a:gd name="T68" fmla="*/ 37 w 92"/>
                  <a:gd name="T69" fmla="*/ 10 h 92"/>
                  <a:gd name="T70" fmla="*/ 37 w 92"/>
                  <a:gd name="T71" fmla="*/ 2 h 92"/>
                  <a:gd name="T72" fmla="*/ 39 w 92"/>
                  <a:gd name="T73" fmla="*/ 0 h 92"/>
                  <a:gd name="T74" fmla="*/ 52 w 92"/>
                  <a:gd name="T75" fmla="*/ 0 h 92"/>
                  <a:gd name="T76" fmla="*/ 55 w 92"/>
                  <a:gd name="T77" fmla="*/ 2 h 92"/>
                  <a:gd name="T78" fmla="*/ 55 w 92"/>
                  <a:gd name="T79" fmla="*/ 10 h 92"/>
                  <a:gd name="T80" fmla="*/ 65 w 92"/>
                  <a:gd name="T81" fmla="*/ 14 h 92"/>
                  <a:gd name="T82" fmla="*/ 71 w 92"/>
                  <a:gd name="T83" fmla="*/ 9 h 92"/>
                  <a:gd name="T84" fmla="*/ 74 w 92"/>
                  <a:gd name="T85" fmla="*/ 9 h 92"/>
                  <a:gd name="T86" fmla="*/ 83 w 92"/>
                  <a:gd name="T87" fmla="*/ 18 h 92"/>
                  <a:gd name="T88" fmla="*/ 83 w 92"/>
                  <a:gd name="T89" fmla="*/ 21 h 92"/>
                  <a:gd name="T90" fmla="*/ 78 w 92"/>
                  <a:gd name="T91" fmla="*/ 27 h 92"/>
                  <a:gd name="T92" fmla="*/ 82 w 92"/>
                  <a:gd name="T93" fmla="*/ 37 h 92"/>
                  <a:gd name="T94" fmla="*/ 90 w 92"/>
                  <a:gd name="T95" fmla="*/ 37 h 92"/>
                  <a:gd name="T96" fmla="*/ 92 w 92"/>
                  <a:gd name="T97" fmla="*/ 40 h 92"/>
                  <a:gd name="T98" fmla="*/ 67 w 92"/>
                  <a:gd name="T99" fmla="*/ 46 h 92"/>
                  <a:gd name="T100" fmla="*/ 46 w 92"/>
                  <a:gd name="T101" fmla="*/ 25 h 92"/>
                  <a:gd name="T102" fmla="*/ 25 w 92"/>
                  <a:gd name="T103" fmla="*/ 46 h 92"/>
                  <a:gd name="T104" fmla="*/ 46 w 92"/>
                  <a:gd name="T105" fmla="*/ 67 h 92"/>
                  <a:gd name="T106" fmla="*/ 67 w 92"/>
                  <a:gd name="T10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2">
                    <a:moveTo>
                      <a:pt x="92" y="40"/>
                    </a:moveTo>
                    <a:cubicBezTo>
                      <a:pt x="92" y="53"/>
                      <a:pt x="92" y="53"/>
                      <a:pt x="92" y="53"/>
                    </a:cubicBezTo>
                    <a:cubicBezTo>
                      <a:pt x="92" y="54"/>
                      <a:pt x="91" y="55"/>
                      <a:pt x="90" y="55"/>
                    </a:cubicBezTo>
                    <a:cubicBezTo>
                      <a:pt x="82" y="55"/>
                      <a:pt x="82" y="55"/>
                      <a:pt x="82" y="55"/>
                    </a:cubicBezTo>
                    <a:cubicBezTo>
                      <a:pt x="81" y="59"/>
                      <a:pt x="80" y="62"/>
                      <a:pt x="78" y="65"/>
                    </a:cubicBezTo>
                    <a:cubicBezTo>
                      <a:pt x="83" y="71"/>
                      <a:pt x="83" y="71"/>
                      <a:pt x="83" y="71"/>
                    </a:cubicBezTo>
                    <a:cubicBezTo>
                      <a:pt x="84" y="72"/>
                      <a:pt x="84" y="73"/>
                      <a:pt x="83" y="74"/>
                    </a:cubicBezTo>
                    <a:cubicBezTo>
                      <a:pt x="74" y="83"/>
                      <a:pt x="74" y="83"/>
                      <a:pt x="74" y="83"/>
                    </a:cubicBezTo>
                    <a:cubicBezTo>
                      <a:pt x="73" y="84"/>
                      <a:pt x="71" y="84"/>
                      <a:pt x="71" y="83"/>
                    </a:cubicBezTo>
                    <a:cubicBezTo>
                      <a:pt x="65" y="78"/>
                      <a:pt x="65" y="78"/>
                      <a:pt x="65" y="78"/>
                    </a:cubicBezTo>
                    <a:cubicBezTo>
                      <a:pt x="62" y="80"/>
                      <a:pt x="58" y="81"/>
                      <a:pt x="55" y="82"/>
                    </a:cubicBezTo>
                    <a:cubicBezTo>
                      <a:pt x="55" y="90"/>
                      <a:pt x="55" y="90"/>
                      <a:pt x="55" y="90"/>
                    </a:cubicBezTo>
                    <a:cubicBezTo>
                      <a:pt x="55" y="91"/>
                      <a:pt x="54" y="92"/>
                      <a:pt x="52" y="92"/>
                    </a:cubicBezTo>
                    <a:cubicBezTo>
                      <a:pt x="39" y="92"/>
                      <a:pt x="39" y="92"/>
                      <a:pt x="39" y="92"/>
                    </a:cubicBezTo>
                    <a:cubicBezTo>
                      <a:pt x="38" y="92"/>
                      <a:pt x="37" y="91"/>
                      <a:pt x="37" y="90"/>
                    </a:cubicBezTo>
                    <a:cubicBezTo>
                      <a:pt x="37" y="82"/>
                      <a:pt x="37" y="82"/>
                      <a:pt x="37" y="82"/>
                    </a:cubicBezTo>
                    <a:cubicBezTo>
                      <a:pt x="33" y="81"/>
                      <a:pt x="30" y="80"/>
                      <a:pt x="26" y="78"/>
                    </a:cubicBezTo>
                    <a:cubicBezTo>
                      <a:pt x="21" y="83"/>
                      <a:pt x="21" y="83"/>
                      <a:pt x="21" y="83"/>
                    </a:cubicBezTo>
                    <a:cubicBezTo>
                      <a:pt x="20" y="84"/>
                      <a:pt x="19" y="84"/>
                      <a:pt x="18" y="83"/>
                    </a:cubicBezTo>
                    <a:cubicBezTo>
                      <a:pt x="9" y="74"/>
                      <a:pt x="9" y="74"/>
                      <a:pt x="9" y="74"/>
                    </a:cubicBezTo>
                    <a:cubicBezTo>
                      <a:pt x="8" y="73"/>
                      <a:pt x="8" y="72"/>
                      <a:pt x="9" y="71"/>
                    </a:cubicBezTo>
                    <a:cubicBezTo>
                      <a:pt x="14" y="65"/>
                      <a:pt x="14" y="65"/>
                      <a:pt x="14" y="65"/>
                    </a:cubicBezTo>
                    <a:cubicBezTo>
                      <a:pt x="12" y="62"/>
                      <a:pt x="11" y="59"/>
                      <a:pt x="10" y="55"/>
                    </a:cubicBezTo>
                    <a:cubicBezTo>
                      <a:pt x="2" y="55"/>
                      <a:pt x="2" y="55"/>
                      <a:pt x="2" y="55"/>
                    </a:cubicBezTo>
                    <a:cubicBezTo>
                      <a:pt x="1" y="55"/>
                      <a:pt x="0" y="54"/>
                      <a:pt x="0" y="53"/>
                    </a:cubicBezTo>
                    <a:cubicBezTo>
                      <a:pt x="0" y="40"/>
                      <a:pt x="0" y="40"/>
                      <a:pt x="0" y="40"/>
                    </a:cubicBezTo>
                    <a:cubicBezTo>
                      <a:pt x="0" y="38"/>
                      <a:pt x="1" y="37"/>
                      <a:pt x="2" y="37"/>
                    </a:cubicBezTo>
                    <a:cubicBezTo>
                      <a:pt x="10" y="37"/>
                      <a:pt x="10" y="37"/>
                      <a:pt x="10" y="37"/>
                    </a:cubicBezTo>
                    <a:cubicBezTo>
                      <a:pt x="11" y="33"/>
                      <a:pt x="12" y="30"/>
                      <a:pt x="14" y="27"/>
                    </a:cubicBezTo>
                    <a:cubicBezTo>
                      <a:pt x="9" y="21"/>
                      <a:pt x="9" y="21"/>
                      <a:pt x="9" y="21"/>
                    </a:cubicBezTo>
                    <a:cubicBezTo>
                      <a:pt x="8" y="20"/>
                      <a:pt x="8" y="19"/>
                      <a:pt x="9" y="18"/>
                    </a:cubicBezTo>
                    <a:cubicBezTo>
                      <a:pt x="18" y="9"/>
                      <a:pt x="18" y="9"/>
                      <a:pt x="18" y="9"/>
                    </a:cubicBezTo>
                    <a:cubicBezTo>
                      <a:pt x="19" y="8"/>
                      <a:pt x="20" y="8"/>
                      <a:pt x="21" y="9"/>
                    </a:cubicBezTo>
                    <a:cubicBezTo>
                      <a:pt x="26" y="14"/>
                      <a:pt x="26" y="14"/>
                      <a:pt x="26" y="14"/>
                    </a:cubicBezTo>
                    <a:cubicBezTo>
                      <a:pt x="30" y="12"/>
                      <a:pt x="33" y="11"/>
                      <a:pt x="37" y="10"/>
                    </a:cubicBezTo>
                    <a:cubicBezTo>
                      <a:pt x="37" y="2"/>
                      <a:pt x="37" y="2"/>
                      <a:pt x="37" y="2"/>
                    </a:cubicBezTo>
                    <a:cubicBezTo>
                      <a:pt x="37" y="1"/>
                      <a:pt x="38" y="0"/>
                      <a:pt x="39" y="0"/>
                    </a:cubicBezTo>
                    <a:cubicBezTo>
                      <a:pt x="52" y="0"/>
                      <a:pt x="52" y="0"/>
                      <a:pt x="52" y="0"/>
                    </a:cubicBezTo>
                    <a:cubicBezTo>
                      <a:pt x="54" y="0"/>
                      <a:pt x="55" y="1"/>
                      <a:pt x="55" y="2"/>
                    </a:cubicBezTo>
                    <a:cubicBezTo>
                      <a:pt x="55" y="10"/>
                      <a:pt x="55" y="10"/>
                      <a:pt x="55" y="10"/>
                    </a:cubicBezTo>
                    <a:cubicBezTo>
                      <a:pt x="58" y="11"/>
                      <a:pt x="62" y="12"/>
                      <a:pt x="65" y="14"/>
                    </a:cubicBezTo>
                    <a:cubicBezTo>
                      <a:pt x="71" y="9"/>
                      <a:pt x="71" y="9"/>
                      <a:pt x="71" y="9"/>
                    </a:cubicBezTo>
                    <a:cubicBezTo>
                      <a:pt x="71" y="8"/>
                      <a:pt x="73" y="8"/>
                      <a:pt x="74" y="9"/>
                    </a:cubicBezTo>
                    <a:cubicBezTo>
                      <a:pt x="83" y="18"/>
                      <a:pt x="83" y="18"/>
                      <a:pt x="83" y="18"/>
                    </a:cubicBezTo>
                    <a:cubicBezTo>
                      <a:pt x="84" y="19"/>
                      <a:pt x="84" y="20"/>
                      <a:pt x="83" y="21"/>
                    </a:cubicBezTo>
                    <a:cubicBezTo>
                      <a:pt x="78" y="27"/>
                      <a:pt x="78" y="27"/>
                      <a:pt x="78" y="27"/>
                    </a:cubicBezTo>
                    <a:cubicBezTo>
                      <a:pt x="80" y="30"/>
                      <a:pt x="81" y="33"/>
                      <a:pt x="82" y="37"/>
                    </a:cubicBezTo>
                    <a:cubicBezTo>
                      <a:pt x="90" y="37"/>
                      <a:pt x="90" y="37"/>
                      <a:pt x="90" y="37"/>
                    </a:cubicBezTo>
                    <a:cubicBezTo>
                      <a:pt x="91" y="37"/>
                      <a:pt x="92" y="38"/>
                      <a:pt x="92" y="40"/>
                    </a:cubicBezTo>
                    <a:close/>
                    <a:moveTo>
                      <a:pt x="67" y="46"/>
                    </a:moveTo>
                    <a:cubicBezTo>
                      <a:pt x="67" y="35"/>
                      <a:pt x="57" y="25"/>
                      <a:pt x="46" y="25"/>
                    </a:cubicBezTo>
                    <a:cubicBezTo>
                      <a:pt x="34" y="25"/>
                      <a:pt x="25" y="35"/>
                      <a:pt x="25" y="46"/>
                    </a:cubicBezTo>
                    <a:cubicBezTo>
                      <a:pt x="25" y="58"/>
                      <a:pt x="34" y="67"/>
                      <a:pt x="46" y="67"/>
                    </a:cubicBezTo>
                    <a:cubicBezTo>
                      <a:pt x="57" y="67"/>
                      <a:pt x="67" y="58"/>
                      <a:pt x="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2" name="Rectangle 26"/>
              <p:cNvSpPr>
                <a:spLocks noChangeArrowheads="1"/>
              </p:cNvSpPr>
              <p:nvPr/>
            </p:nvSpPr>
            <p:spPr bwMode="auto">
              <a:xfrm>
                <a:off x="6330950" y="860426"/>
                <a:ext cx="13176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3" name="Rectangle 27"/>
              <p:cNvSpPr>
                <a:spLocks noChangeArrowheads="1"/>
              </p:cNvSpPr>
              <p:nvPr/>
            </p:nvSpPr>
            <p:spPr bwMode="auto">
              <a:xfrm>
                <a:off x="6270625" y="817563"/>
                <a:ext cx="19208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4" name="Freeform 28"/>
              <p:cNvSpPr>
                <a:spLocks/>
              </p:cNvSpPr>
              <p:nvPr/>
            </p:nvSpPr>
            <p:spPr bwMode="auto">
              <a:xfrm>
                <a:off x="6223000" y="1244601"/>
                <a:ext cx="28575" cy="90488"/>
              </a:xfrm>
              <a:custGeom>
                <a:avLst/>
                <a:gdLst>
                  <a:gd name="T0" fmla="*/ 11 w 11"/>
                  <a:gd name="T1" fmla="*/ 6 h 36"/>
                  <a:gd name="T2" fmla="*/ 11 w 11"/>
                  <a:gd name="T3" fmla="*/ 31 h 36"/>
                  <a:gd name="T4" fmla="*/ 10 w 11"/>
                  <a:gd name="T5" fmla="*/ 34 h 36"/>
                  <a:gd name="T6" fmla="*/ 8 w 11"/>
                  <a:gd name="T7" fmla="*/ 36 h 36"/>
                  <a:gd name="T8" fmla="*/ 6 w 11"/>
                  <a:gd name="T9" fmla="*/ 36 h 36"/>
                  <a:gd name="T10" fmla="*/ 4 w 11"/>
                  <a:gd name="T11" fmla="*/ 36 h 36"/>
                  <a:gd name="T12" fmla="*/ 0 w 11"/>
                  <a:gd name="T13" fmla="*/ 31 h 36"/>
                  <a:gd name="T14" fmla="*/ 0 w 11"/>
                  <a:gd name="T15" fmla="*/ 6 h 36"/>
                  <a:gd name="T16" fmla="*/ 4 w 11"/>
                  <a:gd name="T17" fmla="*/ 0 h 36"/>
                  <a:gd name="T18" fmla="*/ 6 w 11"/>
                  <a:gd name="T19" fmla="*/ 0 h 36"/>
                  <a:gd name="T20" fmla="*/ 11 w 11"/>
                  <a:gd name="T2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6">
                    <a:moveTo>
                      <a:pt x="11" y="6"/>
                    </a:moveTo>
                    <a:cubicBezTo>
                      <a:pt x="11" y="31"/>
                      <a:pt x="11" y="31"/>
                      <a:pt x="11" y="31"/>
                    </a:cubicBezTo>
                    <a:cubicBezTo>
                      <a:pt x="11" y="32"/>
                      <a:pt x="10" y="33"/>
                      <a:pt x="10" y="34"/>
                    </a:cubicBezTo>
                    <a:cubicBezTo>
                      <a:pt x="9" y="34"/>
                      <a:pt x="9" y="35"/>
                      <a:pt x="8" y="36"/>
                    </a:cubicBezTo>
                    <a:cubicBezTo>
                      <a:pt x="8" y="36"/>
                      <a:pt x="7" y="36"/>
                      <a:pt x="6" y="36"/>
                    </a:cubicBezTo>
                    <a:cubicBezTo>
                      <a:pt x="4" y="36"/>
                      <a:pt x="4" y="36"/>
                      <a:pt x="4" y="36"/>
                    </a:cubicBezTo>
                    <a:cubicBezTo>
                      <a:pt x="1" y="36"/>
                      <a:pt x="0" y="34"/>
                      <a:pt x="0" y="31"/>
                    </a:cubicBezTo>
                    <a:cubicBezTo>
                      <a:pt x="0" y="6"/>
                      <a:pt x="0" y="6"/>
                      <a:pt x="0" y="6"/>
                    </a:cubicBezTo>
                    <a:cubicBezTo>
                      <a:pt x="0" y="3"/>
                      <a:pt x="1"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5" name="Freeform 29"/>
              <p:cNvSpPr>
                <a:spLocks noEditPoints="1"/>
              </p:cNvSpPr>
              <p:nvPr/>
            </p:nvSpPr>
            <p:spPr bwMode="auto">
              <a:xfrm>
                <a:off x="5934075" y="822326"/>
                <a:ext cx="312738" cy="311150"/>
              </a:xfrm>
              <a:custGeom>
                <a:avLst/>
                <a:gdLst>
                  <a:gd name="T0" fmla="*/ 124 w 124"/>
                  <a:gd name="T1" fmla="*/ 53 h 124"/>
                  <a:gd name="T2" fmla="*/ 124 w 124"/>
                  <a:gd name="T3" fmla="*/ 71 h 124"/>
                  <a:gd name="T4" fmla="*/ 121 w 124"/>
                  <a:gd name="T5" fmla="*/ 74 h 124"/>
                  <a:gd name="T6" fmla="*/ 111 w 124"/>
                  <a:gd name="T7" fmla="*/ 74 h 124"/>
                  <a:gd name="T8" fmla="*/ 105 w 124"/>
                  <a:gd name="T9" fmla="*/ 88 h 124"/>
                  <a:gd name="T10" fmla="*/ 112 w 124"/>
                  <a:gd name="T11" fmla="*/ 96 h 124"/>
                  <a:gd name="T12" fmla="*/ 112 w 124"/>
                  <a:gd name="T13" fmla="*/ 100 h 124"/>
                  <a:gd name="T14" fmla="*/ 100 w 124"/>
                  <a:gd name="T15" fmla="*/ 112 h 124"/>
                  <a:gd name="T16" fmla="*/ 96 w 124"/>
                  <a:gd name="T17" fmla="*/ 112 h 124"/>
                  <a:gd name="T18" fmla="*/ 88 w 124"/>
                  <a:gd name="T19" fmla="*/ 105 h 124"/>
                  <a:gd name="T20" fmla="*/ 74 w 124"/>
                  <a:gd name="T21" fmla="*/ 111 h 124"/>
                  <a:gd name="T22" fmla="*/ 74 w 124"/>
                  <a:gd name="T23" fmla="*/ 121 h 124"/>
                  <a:gd name="T24" fmla="*/ 71 w 124"/>
                  <a:gd name="T25" fmla="*/ 124 h 124"/>
                  <a:gd name="T26" fmla="*/ 53 w 124"/>
                  <a:gd name="T27" fmla="*/ 124 h 124"/>
                  <a:gd name="T28" fmla="*/ 51 w 124"/>
                  <a:gd name="T29" fmla="*/ 121 h 124"/>
                  <a:gd name="T30" fmla="*/ 51 w 124"/>
                  <a:gd name="T31" fmla="*/ 111 h 124"/>
                  <a:gd name="T32" fmla="*/ 36 w 124"/>
                  <a:gd name="T33" fmla="*/ 105 h 124"/>
                  <a:gd name="T34" fmla="*/ 29 w 124"/>
                  <a:gd name="T35" fmla="*/ 112 h 124"/>
                  <a:gd name="T36" fmla="*/ 25 w 124"/>
                  <a:gd name="T37" fmla="*/ 112 h 124"/>
                  <a:gd name="T38" fmla="*/ 12 w 124"/>
                  <a:gd name="T39" fmla="*/ 100 h 124"/>
                  <a:gd name="T40" fmla="*/ 12 w 124"/>
                  <a:gd name="T41" fmla="*/ 96 h 124"/>
                  <a:gd name="T42" fmla="*/ 19 w 124"/>
                  <a:gd name="T43" fmla="*/ 88 h 124"/>
                  <a:gd name="T44" fmla="*/ 13 w 124"/>
                  <a:gd name="T45" fmla="*/ 74 h 124"/>
                  <a:gd name="T46" fmla="*/ 3 w 124"/>
                  <a:gd name="T47" fmla="*/ 74 h 124"/>
                  <a:gd name="T48" fmla="*/ 0 w 124"/>
                  <a:gd name="T49" fmla="*/ 71 h 124"/>
                  <a:gd name="T50" fmla="*/ 0 w 124"/>
                  <a:gd name="T51" fmla="*/ 53 h 124"/>
                  <a:gd name="T52" fmla="*/ 3 w 124"/>
                  <a:gd name="T53" fmla="*/ 50 h 124"/>
                  <a:gd name="T54" fmla="*/ 13 w 124"/>
                  <a:gd name="T55" fmla="*/ 50 h 124"/>
                  <a:gd name="T56" fmla="*/ 19 w 124"/>
                  <a:gd name="T57" fmla="*/ 36 h 124"/>
                  <a:gd name="T58" fmla="*/ 12 w 124"/>
                  <a:gd name="T59" fmla="*/ 29 h 124"/>
                  <a:gd name="T60" fmla="*/ 12 w 124"/>
                  <a:gd name="T61" fmla="*/ 25 h 124"/>
                  <a:gd name="T62" fmla="*/ 25 w 124"/>
                  <a:gd name="T63" fmla="*/ 12 h 124"/>
                  <a:gd name="T64" fmla="*/ 29 w 124"/>
                  <a:gd name="T65" fmla="*/ 12 h 124"/>
                  <a:gd name="T66" fmla="*/ 36 w 124"/>
                  <a:gd name="T67" fmla="*/ 19 h 124"/>
                  <a:gd name="T68" fmla="*/ 51 w 124"/>
                  <a:gd name="T69" fmla="*/ 13 h 124"/>
                  <a:gd name="T70" fmla="*/ 51 w 124"/>
                  <a:gd name="T71" fmla="*/ 3 h 124"/>
                  <a:gd name="T72" fmla="*/ 53 w 124"/>
                  <a:gd name="T73" fmla="*/ 0 h 124"/>
                  <a:gd name="T74" fmla="*/ 71 w 124"/>
                  <a:gd name="T75" fmla="*/ 0 h 124"/>
                  <a:gd name="T76" fmla="*/ 74 w 124"/>
                  <a:gd name="T77" fmla="*/ 3 h 124"/>
                  <a:gd name="T78" fmla="*/ 74 w 124"/>
                  <a:gd name="T79" fmla="*/ 13 h 124"/>
                  <a:gd name="T80" fmla="*/ 88 w 124"/>
                  <a:gd name="T81" fmla="*/ 19 h 124"/>
                  <a:gd name="T82" fmla="*/ 96 w 124"/>
                  <a:gd name="T83" fmla="*/ 12 h 124"/>
                  <a:gd name="T84" fmla="*/ 100 w 124"/>
                  <a:gd name="T85" fmla="*/ 12 h 124"/>
                  <a:gd name="T86" fmla="*/ 112 w 124"/>
                  <a:gd name="T87" fmla="*/ 25 h 124"/>
                  <a:gd name="T88" fmla="*/ 112 w 124"/>
                  <a:gd name="T89" fmla="*/ 29 h 124"/>
                  <a:gd name="T90" fmla="*/ 105 w 124"/>
                  <a:gd name="T91" fmla="*/ 36 h 124"/>
                  <a:gd name="T92" fmla="*/ 111 w 124"/>
                  <a:gd name="T93" fmla="*/ 50 h 124"/>
                  <a:gd name="T94" fmla="*/ 121 w 124"/>
                  <a:gd name="T95" fmla="*/ 50 h 124"/>
                  <a:gd name="T96" fmla="*/ 124 w 124"/>
                  <a:gd name="T97" fmla="*/ 53 h 124"/>
                  <a:gd name="T98" fmla="*/ 90 w 124"/>
                  <a:gd name="T99" fmla="*/ 62 h 124"/>
                  <a:gd name="T100" fmla="*/ 62 w 124"/>
                  <a:gd name="T101" fmla="*/ 34 h 124"/>
                  <a:gd name="T102" fmla="*/ 34 w 124"/>
                  <a:gd name="T103" fmla="*/ 62 h 124"/>
                  <a:gd name="T104" fmla="*/ 62 w 124"/>
                  <a:gd name="T105" fmla="*/ 90 h 124"/>
                  <a:gd name="T106" fmla="*/ 90 w 124"/>
                  <a:gd name="T107"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24">
                    <a:moveTo>
                      <a:pt x="124" y="53"/>
                    </a:moveTo>
                    <a:cubicBezTo>
                      <a:pt x="124" y="71"/>
                      <a:pt x="124" y="71"/>
                      <a:pt x="124" y="71"/>
                    </a:cubicBezTo>
                    <a:cubicBezTo>
                      <a:pt x="124" y="73"/>
                      <a:pt x="123" y="74"/>
                      <a:pt x="121" y="74"/>
                    </a:cubicBezTo>
                    <a:cubicBezTo>
                      <a:pt x="111" y="74"/>
                      <a:pt x="111" y="74"/>
                      <a:pt x="111" y="74"/>
                    </a:cubicBezTo>
                    <a:cubicBezTo>
                      <a:pt x="110" y="79"/>
                      <a:pt x="108" y="84"/>
                      <a:pt x="105" y="88"/>
                    </a:cubicBezTo>
                    <a:cubicBezTo>
                      <a:pt x="112" y="96"/>
                      <a:pt x="112" y="96"/>
                      <a:pt x="112" y="96"/>
                    </a:cubicBezTo>
                    <a:cubicBezTo>
                      <a:pt x="113" y="97"/>
                      <a:pt x="113" y="99"/>
                      <a:pt x="112" y="100"/>
                    </a:cubicBezTo>
                    <a:cubicBezTo>
                      <a:pt x="100" y="112"/>
                      <a:pt x="100" y="112"/>
                      <a:pt x="100" y="112"/>
                    </a:cubicBezTo>
                    <a:cubicBezTo>
                      <a:pt x="99" y="113"/>
                      <a:pt x="97" y="113"/>
                      <a:pt x="96" y="112"/>
                    </a:cubicBezTo>
                    <a:cubicBezTo>
                      <a:pt x="88" y="105"/>
                      <a:pt x="88" y="105"/>
                      <a:pt x="88" y="105"/>
                    </a:cubicBezTo>
                    <a:cubicBezTo>
                      <a:pt x="84" y="108"/>
                      <a:pt x="79" y="110"/>
                      <a:pt x="74" y="111"/>
                    </a:cubicBezTo>
                    <a:cubicBezTo>
                      <a:pt x="74" y="121"/>
                      <a:pt x="74" y="121"/>
                      <a:pt x="74" y="121"/>
                    </a:cubicBezTo>
                    <a:cubicBezTo>
                      <a:pt x="74" y="123"/>
                      <a:pt x="73" y="124"/>
                      <a:pt x="71" y="124"/>
                    </a:cubicBezTo>
                    <a:cubicBezTo>
                      <a:pt x="53" y="124"/>
                      <a:pt x="53" y="124"/>
                      <a:pt x="53" y="124"/>
                    </a:cubicBezTo>
                    <a:cubicBezTo>
                      <a:pt x="52" y="124"/>
                      <a:pt x="51" y="123"/>
                      <a:pt x="51" y="121"/>
                    </a:cubicBezTo>
                    <a:cubicBezTo>
                      <a:pt x="51" y="111"/>
                      <a:pt x="51" y="111"/>
                      <a:pt x="51" y="111"/>
                    </a:cubicBezTo>
                    <a:cubicBezTo>
                      <a:pt x="45" y="110"/>
                      <a:pt x="40" y="108"/>
                      <a:pt x="36" y="105"/>
                    </a:cubicBezTo>
                    <a:cubicBezTo>
                      <a:pt x="29" y="112"/>
                      <a:pt x="29" y="112"/>
                      <a:pt x="29" y="112"/>
                    </a:cubicBezTo>
                    <a:cubicBezTo>
                      <a:pt x="28" y="113"/>
                      <a:pt x="26" y="113"/>
                      <a:pt x="25" y="112"/>
                    </a:cubicBezTo>
                    <a:cubicBezTo>
                      <a:pt x="12" y="100"/>
                      <a:pt x="12" y="100"/>
                      <a:pt x="12" y="100"/>
                    </a:cubicBezTo>
                    <a:cubicBezTo>
                      <a:pt x="11" y="99"/>
                      <a:pt x="11" y="97"/>
                      <a:pt x="12" y="96"/>
                    </a:cubicBezTo>
                    <a:cubicBezTo>
                      <a:pt x="19" y="88"/>
                      <a:pt x="19" y="88"/>
                      <a:pt x="19" y="88"/>
                    </a:cubicBezTo>
                    <a:cubicBezTo>
                      <a:pt x="17" y="84"/>
                      <a:pt x="15" y="79"/>
                      <a:pt x="13" y="74"/>
                    </a:cubicBezTo>
                    <a:cubicBezTo>
                      <a:pt x="3" y="74"/>
                      <a:pt x="3" y="74"/>
                      <a:pt x="3" y="74"/>
                    </a:cubicBezTo>
                    <a:cubicBezTo>
                      <a:pt x="2" y="74"/>
                      <a:pt x="0" y="73"/>
                      <a:pt x="0" y="71"/>
                    </a:cubicBezTo>
                    <a:cubicBezTo>
                      <a:pt x="0" y="53"/>
                      <a:pt x="0" y="53"/>
                      <a:pt x="0" y="53"/>
                    </a:cubicBezTo>
                    <a:cubicBezTo>
                      <a:pt x="0" y="52"/>
                      <a:pt x="2" y="50"/>
                      <a:pt x="3" y="50"/>
                    </a:cubicBezTo>
                    <a:cubicBezTo>
                      <a:pt x="13" y="50"/>
                      <a:pt x="13" y="50"/>
                      <a:pt x="13" y="50"/>
                    </a:cubicBezTo>
                    <a:cubicBezTo>
                      <a:pt x="15" y="45"/>
                      <a:pt x="17" y="40"/>
                      <a:pt x="19" y="36"/>
                    </a:cubicBezTo>
                    <a:cubicBezTo>
                      <a:pt x="12" y="29"/>
                      <a:pt x="12" y="29"/>
                      <a:pt x="12" y="29"/>
                    </a:cubicBezTo>
                    <a:cubicBezTo>
                      <a:pt x="11" y="28"/>
                      <a:pt x="11" y="26"/>
                      <a:pt x="12" y="25"/>
                    </a:cubicBezTo>
                    <a:cubicBezTo>
                      <a:pt x="25" y="12"/>
                      <a:pt x="25" y="12"/>
                      <a:pt x="25" y="12"/>
                    </a:cubicBezTo>
                    <a:cubicBezTo>
                      <a:pt x="26" y="11"/>
                      <a:pt x="28" y="11"/>
                      <a:pt x="29" y="12"/>
                    </a:cubicBezTo>
                    <a:cubicBezTo>
                      <a:pt x="36" y="19"/>
                      <a:pt x="36" y="19"/>
                      <a:pt x="36" y="19"/>
                    </a:cubicBezTo>
                    <a:cubicBezTo>
                      <a:pt x="40" y="17"/>
                      <a:pt x="45" y="15"/>
                      <a:pt x="51" y="13"/>
                    </a:cubicBezTo>
                    <a:cubicBezTo>
                      <a:pt x="51" y="3"/>
                      <a:pt x="51" y="3"/>
                      <a:pt x="51" y="3"/>
                    </a:cubicBezTo>
                    <a:cubicBezTo>
                      <a:pt x="51" y="2"/>
                      <a:pt x="52" y="0"/>
                      <a:pt x="53" y="0"/>
                    </a:cubicBezTo>
                    <a:cubicBezTo>
                      <a:pt x="71" y="0"/>
                      <a:pt x="71" y="0"/>
                      <a:pt x="71" y="0"/>
                    </a:cubicBezTo>
                    <a:cubicBezTo>
                      <a:pt x="73" y="0"/>
                      <a:pt x="74" y="2"/>
                      <a:pt x="74" y="3"/>
                    </a:cubicBezTo>
                    <a:cubicBezTo>
                      <a:pt x="74" y="13"/>
                      <a:pt x="74" y="13"/>
                      <a:pt x="74" y="13"/>
                    </a:cubicBezTo>
                    <a:cubicBezTo>
                      <a:pt x="79" y="15"/>
                      <a:pt x="84" y="17"/>
                      <a:pt x="88" y="19"/>
                    </a:cubicBezTo>
                    <a:cubicBezTo>
                      <a:pt x="96" y="12"/>
                      <a:pt x="96" y="12"/>
                      <a:pt x="96" y="12"/>
                    </a:cubicBezTo>
                    <a:cubicBezTo>
                      <a:pt x="97" y="11"/>
                      <a:pt x="99" y="11"/>
                      <a:pt x="100" y="12"/>
                    </a:cubicBezTo>
                    <a:cubicBezTo>
                      <a:pt x="112" y="25"/>
                      <a:pt x="112" y="25"/>
                      <a:pt x="112" y="25"/>
                    </a:cubicBezTo>
                    <a:cubicBezTo>
                      <a:pt x="113" y="26"/>
                      <a:pt x="113" y="28"/>
                      <a:pt x="112" y="29"/>
                    </a:cubicBezTo>
                    <a:cubicBezTo>
                      <a:pt x="105" y="36"/>
                      <a:pt x="105" y="36"/>
                      <a:pt x="105" y="36"/>
                    </a:cubicBezTo>
                    <a:cubicBezTo>
                      <a:pt x="108" y="40"/>
                      <a:pt x="110" y="45"/>
                      <a:pt x="111" y="50"/>
                    </a:cubicBezTo>
                    <a:cubicBezTo>
                      <a:pt x="121" y="50"/>
                      <a:pt x="121" y="50"/>
                      <a:pt x="121" y="50"/>
                    </a:cubicBezTo>
                    <a:cubicBezTo>
                      <a:pt x="123" y="50"/>
                      <a:pt x="124" y="52"/>
                      <a:pt x="124" y="53"/>
                    </a:cubicBezTo>
                    <a:close/>
                    <a:moveTo>
                      <a:pt x="90" y="62"/>
                    </a:moveTo>
                    <a:cubicBezTo>
                      <a:pt x="90" y="47"/>
                      <a:pt x="78" y="34"/>
                      <a:pt x="62" y="34"/>
                    </a:cubicBezTo>
                    <a:cubicBezTo>
                      <a:pt x="47" y="34"/>
                      <a:pt x="34" y="47"/>
                      <a:pt x="34" y="62"/>
                    </a:cubicBezTo>
                    <a:cubicBezTo>
                      <a:pt x="34" y="78"/>
                      <a:pt x="47" y="90"/>
                      <a:pt x="62" y="90"/>
                    </a:cubicBezTo>
                    <a:cubicBezTo>
                      <a:pt x="78" y="90"/>
                      <a:pt x="90" y="78"/>
                      <a:pt x="9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6" name="Freeform 30"/>
              <p:cNvSpPr>
                <a:spLocks noEditPoints="1"/>
              </p:cNvSpPr>
              <p:nvPr/>
            </p:nvSpPr>
            <p:spPr bwMode="auto">
              <a:xfrm>
                <a:off x="6135688" y="1244601"/>
                <a:ext cx="63500"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5" y="38"/>
                      <a:pt x="0" y="33"/>
                      <a:pt x="0" y="26"/>
                    </a:cubicBezTo>
                    <a:cubicBezTo>
                      <a:pt x="0" y="11"/>
                      <a:pt x="0" y="11"/>
                      <a:pt x="0" y="11"/>
                    </a:cubicBezTo>
                    <a:cubicBezTo>
                      <a:pt x="0" y="5"/>
                      <a:pt x="5" y="0"/>
                      <a:pt x="12" y="0"/>
                    </a:cubicBezTo>
                    <a:cubicBezTo>
                      <a:pt x="13" y="0"/>
                      <a:pt x="13" y="0"/>
                      <a:pt x="13" y="0"/>
                    </a:cubicBezTo>
                    <a:cubicBezTo>
                      <a:pt x="19" y="0"/>
                      <a:pt x="25" y="5"/>
                      <a:pt x="25" y="11"/>
                    </a:cubicBezTo>
                    <a:close/>
                    <a:moveTo>
                      <a:pt x="18" y="23"/>
                    </a:moveTo>
                    <a:cubicBezTo>
                      <a:pt x="18" y="14"/>
                      <a:pt x="18" y="14"/>
                      <a:pt x="18" y="14"/>
                    </a:cubicBezTo>
                    <a:cubicBezTo>
                      <a:pt x="18" y="11"/>
                      <a:pt x="15"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5"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7" name="Freeform 31"/>
              <p:cNvSpPr>
                <a:spLocks noEditPoints="1"/>
              </p:cNvSpPr>
              <p:nvPr/>
            </p:nvSpPr>
            <p:spPr bwMode="auto">
              <a:xfrm>
                <a:off x="6075363" y="1360488"/>
                <a:ext cx="60325" cy="95250"/>
              </a:xfrm>
              <a:custGeom>
                <a:avLst/>
                <a:gdLst>
                  <a:gd name="T0" fmla="*/ 24 w 24"/>
                  <a:gd name="T1" fmla="*/ 11 h 38"/>
                  <a:gd name="T2" fmla="*/ 24 w 24"/>
                  <a:gd name="T3" fmla="*/ 27 h 38"/>
                  <a:gd name="T4" fmla="*/ 13 w 24"/>
                  <a:gd name="T5" fmla="*/ 38 h 38"/>
                  <a:gd name="T6" fmla="*/ 12 w 24"/>
                  <a:gd name="T7" fmla="*/ 38 h 38"/>
                  <a:gd name="T8" fmla="*/ 0 w 24"/>
                  <a:gd name="T9" fmla="*/ 27 h 38"/>
                  <a:gd name="T10" fmla="*/ 0 w 24"/>
                  <a:gd name="T11" fmla="*/ 11 h 38"/>
                  <a:gd name="T12" fmla="*/ 12 w 24"/>
                  <a:gd name="T13" fmla="*/ 0 h 38"/>
                  <a:gd name="T14" fmla="*/ 13 w 24"/>
                  <a:gd name="T15" fmla="*/ 0 h 38"/>
                  <a:gd name="T16" fmla="*/ 24 w 24"/>
                  <a:gd name="T17" fmla="*/ 11 h 38"/>
                  <a:gd name="T18" fmla="*/ 17 w 24"/>
                  <a:gd name="T19" fmla="*/ 23 h 38"/>
                  <a:gd name="T20" fmla="*/ 17 w 24"/>
                  <a:gd name="T21" fmla="*/ 15 h 38"/>
                  <a:gd name="T22" fmla="*/ 12 w 24"/>
                  <a:gd name="T23" fmla="*/ 8 h 38"/>
                  <a:gd name="T24" fmla="*/ 12 w 24"/>
                  <a:gd name="T25" fmla="*/ 8 h 38"/>
                  <a:gd name="T26" fmla="*/ 7 w 24"/>
                  <a:gd name="T27" fmla="*/ 15 h 38"/>
                  <a:gd name="T28" fmla="*/ 7 w 24"/>
                  <a:gd name="T29" fmla="*/ 23 h 38"/>
                  <a:gd name="T30" fmla="*/ 12 w 24"/>
                  <a:gd name="T31" fmla="*/ 30 h 38"/>
                  <a:gd name="T32" fmla="*/ 12 w 24"/>
                  <a:gd name="T33" fmla="*/ 30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7"/>
                      <a:pt x="24" y="27"/>
                      <a:pt x="24" y="27"/>
                    </a:cubicBezTo>
                    <a:cubicBezTo>
                      <a:pt x="24" y="33"/>
                      <a:pt x="19" y="38"/>
                      <a:pt x="13" y="38"/>
                    </a:cubicBezTo>
                    <a:cubicBezTo>
                      <a:pt x="12" y="38"/>
                      <a:pt x="12" y="38"/>
                      <a:pt x="12" y="38"/>
                    </a:cubicBezTo>
                    <a:cubicBezTo>
                      <a:pt x="5" y="38"/>
                      <a:pt x="0" y="33"/>
                      <a:pt x="0" y="27"/>
                    </a:cubicBezTo>
                    <a:cubicBezTo>
                      <a:pt x="0" y="11"/>
                      <a:pt x="0" y="11"/>
                      <a:pt x="0" y="11"/>
                    </a:cubicBezTo>
                    <a:cubicBezTo>
                      <a:pt x="0" y="5"/>
                      <a:pt x="5" y="0"/>
                      <a:pt x="12" y="0"/>
                    </a:cubicBezTo>
                    <a:cubicBezTo>
                      <a:pt x="13" y="0"/>
                      <a:pt x="13" y="0"/>
                      <a:pt x="13" y="0"/>
                    </a:cubicBezTo>
                    <a:cubicBezTo>
                      <a:pt x="19" y="0"/>
                      <a:pt x="24" y="5"/>
                      <a:pt x="24" y="11"/>
                    </a:cubicBezTo>
                    <a:close/>
                    <a:moveTo>
                      <a:pt x="17" y="23"/>
                    </a:moveTo>
                    <a:cubicBezTo>
                      <a:pt x="17" y="15"/>
                      <a:pt x="17" y="15"/>
                      <a:pt x="17" y="15"/>
                    </a:cubicBezTo>
                    <a:cubicBezTo>
                      <a:pt x="17" y="11"/>
                      <a:pt x="15" y="8"/>
                      <a:pt x="12" y="8"/>
                    </a:cubicBezTo>
                    <a:cubicBezTo>
                      <a:pt x="12" y="8"/>
                      <a:pt x="12" y="8"/>
                      <a:pt x="12" y="8"/>
                    </a:cubicBezTo>
                    <a:cubicBezTo>
                      <a:pt x="9" y="8"/>
                      <a:pt x="7" y="11"/>
                      <a:pt x="7" y="15"/>
                    </a:cubicBezTo>
                    <a:cubicBezTo>
                      <a:pt x="7" y="23"/>
                      <a:pt x="7" y="23"/>
                      <a:pt x="7" y="23"/>
                    </a:cubicBezTo>
                    <a:cubicBezTo>
                      <a:pt x="7" y="27"/>
                      <a:pt x="9" y="30"/>
                      <a:pt x="12" y="30"/>
                    </a:cubicBezTo>
                    <a:cubicBezTo>
                      <a:pt x="12" y="30"/>
                      <a:pt x="12" y="30"/>
                      <a:pt x="12" y="30"/>
                    </a:cubicBezTo>
                    <a:cubicBezTo>
                      <a:pt x="15" y="30"/>
                      <a:pt x="17" y="27"/>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8" name="Freeform 32"/>
              <p:cNvSpPr>
                <a:spLocks/>
              </p:cNvSpPr>
              <p:nvPr/>
            </p:nvSpPr>
            <p:spPr bwMode="auto">
              <a:xfrm>
                <a:off x="6088063" y="1244601"/>
                <a:ext cx="26988" cy="90488"/>
              </a:xfrm>
              <a:custGeom>
                <a:avLst/>
                <a:gdLst>
                  <a:gd name="T0" fmla="*/ 11 w 11"/>
                  <a:gd name="T1" fmla="*/ 6 h 36"/>
                  <a:gd name="T2" fmla="*/ 11 w 11"/>
                  <a:gd name="T3" fmla="*/ 31 h 36"/>
                  <a:gd name="T4" fmla="*/ 7 w 11"/>
                  <a:gd name="T5" fmla="*/ 36 h 36"/>
                  <a:gd name="T6" fmla="*/ 4 w 11"/>
                  <a:gd name="T7" fmla="*/ 36 h 36"/>
                  <a:gd name="T8" fmla="*/ 0 w 11"/>
                  <a:gd name="T9" fmla="*/ 31 h 36"/>
                  <a:gd name="T10" fmla="*/ 0 w 11"/>
                  <a:gd name="T11" fmla="*/ 6 h 36"/>
                  <a:gd name="T12" fmla="*/ 4 w 11"/>
                  <a:gd name="T13" fmla="*/ 0 h 36"/>
                  <a:gd name="T14" fmla="*/ 7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7" y="36"/>
                    </a:cubicBezTo>
                    <a:cubicBezTo>
                      <a:pt x="4" y="36"/>
                      <a:pt x="4" y="36"/>
                      <a:pt x="4" y="36"/>
                    </a:cubicBezTo>
                    <a:cubicBezTo>
                      <a:pt x="2" y="36"/>
                      <a:pt x="0" y="34"/>
                      <a:pt x="0" y="31"/>
                    </a:cubicBezTo>
                    <a:cubicBezTo>
                      <a:pt x="0" y="6"/>
                      <a:pt x="0" y="6"/>
                      <a:pt x="0" y="6"/>
                    </a:cubicBezTo>
                    <a:cubicBezTo>
                      <a:pt x="0" y="3"/>
                      <a:pt x="2" y="0"/>
                      <a:pt x="4" y="0"/>
                    </a:cubicBezTo>
                    <a:cubicBezTo>
                      <a:pt x="7" y="0"/>
                      <a:pt x="7" y="0"/>
                      <a:pt x="7"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69" name="Freeform 33"/>
              <p:cNvSpPr>
                <a:spLocks noEditPoints="1"/>
              </p:cNvSpPr>
              <p:nvPr/>
            </p:nvSpPr>
            <p:spPr bwMode="auto">
              <a:xfrm>
                <a:off x="6002338" y="1131888"/>
                <a:ext cx="60325" cy="95250"/>
              </a:xfrm>
              <a:custGeom>
                <a:avLst/>
                <a:gdLst>
                  <a:gd name="T0" fmla="*/ 24 w 24"/>
                  <a:gd name="T1" fmla="*/ 12 h 38"/>
                  <a:gd name="T2" fmla="*/ 24 w 24"/>
                  <a:gd name="T3" fmla="*/ 27 h 38"/>
                  <a:gd name="T4" fmla="*/ 12 w 24"/>
                  <a:gd name="T5" fmla="*/ 38 h 38"/>
                  <a:gd name="T6" fmla="*/ 11 w 24"/>
                  <a:gd name="T7" fmla="*/ 38 h 38"/>
                  <a:gd name="T8" fmla="*/ 0 w 24"/>
                  <a:gd name="T9" fmla="*/ 27 h 38"/>
                  <a:gd name="T10" fmla="*/ 0 w 24"/>
                  <a:gd name="T11" fmla="*/ 12 h 38"/>
                  <a:gd name="T12" fmla="*/ 11 w 24"/>
                  <a:gd name="T13" fmla="*/ 0 h 38"/>
                  <a:gd name="T14" fmla="*/ 12 w 24"/>
                  <a:gd name="T15" fmla="*/ 0 h 38"/>
                  <a:gd name="T16" fmla="*/ 24 w 24"/>
                  <a:gd name="T17" fmla="*/ 12 h 38"/>
                  <a:gd name="T18" fmla="*/ 17 w 24"/>
                  <a:gd name="T19" fmla="*/ 24 h 38"/>
                  <a:gd name="T20" fmla="*/ 17 w 24"/>
                  <a:gd name="T21" fmla="*/ 15 h 38"/>
                  <a:gd name="T22" fmla="*/ 12 w 24"/>
                  <a:gd name="T23" fmla="*/ 9 h 38"/>
                  <a:gd name="T24" fmla="*/ 11 w 24"/>
                  <a:gd name="T25" fmla="*/ 9 h 38"/>
                  <a:gd name="T26" fmla="*/ 6 w 24"/>
                  <a:gd name="T27" fmla="*/ 15 h 38"/>
                  <a:gd name="T28" fmla="*/ 6 w 24"/>
                  <a:gd name="T29" fmla="*/ 24 h 38"/>
                  <a:gd name="T30" fmla="*/ 11 w 24"/>
                  <a:gd name="T31" fmla="*/ 30 h 38"/>
                  <a:gd name="T32" fmla="*/ 12 w 24"/>
                  <a:gd name="T33" fmla="*/ 30 h 38"/>
                  <a:gd name="T34" fmla="*/ 17 w 24"/>
                  <a:gd name="T3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2"/>
                    </a:moveTo>
                    <a:cubicBezTo>
                      <a:pt x="24" y="27"/>
                      <a:pt x="24" y="27"/>
                      <a:pt x="24" y="27"/>
                    </a:cubicBezTo>
                    <a:cubicBezTo>
                      <a:pt x="24" y="33"/>
                      <a:pt x="19" y="38"/>
                      <a:pt x="12" y="38"/>
                    </a:cubicBezTo>
                    <a:cubicBezTo>
                      <a:pt x="11" y="38"/>
                      <a:pt x="11" y="38"/>
                      <a:pt x="11" y="38"/>
                    </a:cubicBezTo>
                    <a:cubicBezTo>
                      <a:pt x="5" y="38"/>
                      <a:pt x="0" y="33"/>
                      <a:pt x="0" y="27"/>
                    </a:cubicBezTo>
                    <a:cubicBezTo>
                      <a:pt x="0" y="12"/>
                      <a:pt x="0" y="12"/>
                      <a:pt x="0" y="12"/>
                    </a:cubicBezTo>
                    <a:cubicBezTo>
                      <a:pt x="0" y="5"/>
                      <a:pt x="5" y="0"/>
                      <a:pt x="11" y="0"/>
                    </a:cubicBezTo>
                    <a:cubicBezTo>
                      <a:pt x="12" y="0"/>
                      <a:pt x="12" y="0"/>
                      <a:pt x="12" y="0"/>
                    </a:cubicBezTo>
                    <a:cubicBezTo>
                      <a:pt x="19" y="0"/>
                      <a:pt x="24" y="5"/>
                      <a:pt x="24" y="12"/>
                    </a:cubicBezTo>
                    <a:close/>
                    <a:moveTo>
                      <a:pt x="17" y="24"/>
                    </a:moveTo>
                    <a:cubicBezTo>
                      <a:pt x="17" y="15"/>
                      <a:pt x="17" y="15"/>
                      <a:pt x="17" y="15"/>
                    </a:cubicBezTo>
                    <a:cubicBezTo>
                      <a:pt x="17" y="12"/>
                      <a:pt x="15" y="9"/>
                      <a:pt x="12" y="9"/>
                    </a:cubicBezTo>
                    <a:cubicBezTo>
                      <a:pt x="11" y="9"/>
                      <a:pt x="11" y="9"/>
                      <a:pt x="11" y="9"/>
                    </a:cubicBezTo>
                    <a:cubicBezTo>
                      <a:pt x="9" y="9"/>
                      <a:pt x="6" y="12"/>
                      <a:pt x="6" y="15"/>
                    </a:cubicBezTo>
                    <a:cubicBezTo>
                      <a:pt x="6" y="24"/>
                      <a:pt x="6" y="24"/>
                      <a:pt x="6" y="24"/>
                    </a:cubicBezTo>
                    <a:cubicBezTo>
                      <a:pt x="6" y="27"/>
                      <a:pt x="9" y="30"/>
                      <a:pt x="11" y="30"/>
                    </a:cubicBezTo>
                    <a:cubicBezTo>
                      <a:pt x="12" y="30"/>
                      <a:pt x="12" y="30"/>
                      <a:pt x="12" y="30"/>
                    </a:cubicBezTo>
                    <a:cubicBezTo>
                      <a:pt x="15" y="30"/>
                      <a:pt x="17" y="27"/>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0" name="Freeform 34"/>
              <p:cNvSpPr>
                <a:spLocks noEditPoints="1"/>
              </p:cNvSpPr>
              <p:nvPr/>
            </p:nvSpPr>
            <p:spPr bwMode="auto">
              <a:xfrm>
                <a:off x="6000750" y="1244601"/>
                <a:ext cx="61913" cy="95250"/>
              </a:xfrm>
              <a:custGeom>
                <a:avLst/>
                <a:gdLst>
                  <a:gd name="T0" fmla="*/ 25 w 25"/>
                  <a:gd name="T1" fmla="*/ 11 h 38"/>
                  <a:gd name="T2" fmla="*/ 25 w 25"/>
                  <a:gd name="T3" fmla="*/ 26 h 38"/>
                  <a:gd name="T4" fmla="*/ 13 w 25"/>
                  <a:gd name="T5" fmla="*/ 38 h 38"/>
                  <a:gd name="T6" fmla="*/ 12 w 25"/>
                  <a:gd name="T7" fmla="*/ 38 h 38"/>
                  <a:gd name="T8" fmla="*/ 0 w 25"/>
                  <a:gd name="T9" fmla="*/ 26 h 38"/>
                  <a:gd name="T10" fmla="*/ 0 w 25"/>
                  <a:gd name="T11" fmla="*/ 11 h 38"/>
                  <a:gd name="T12" fmla="*/ 12 w 25"/>
                  <a:gd name="T13" fmla="*/ 0 h 38"/>
                  <a:gd name="T14" fmla="*/ 13 w 25"/>
                  <a:gd name="T15" fmla="*/ 0 h 38"/>
                  <a:gd name="T16" fmla="*/ 25 w 25"/>
                  <a:gd name="T17" fmla="*/ 11 h 38"/>
                  <a:gd name="T18" fmla="*/ 18 w 25"/>
                  <a:gd name="T19" fmla="*/ 23 h 38"/>
                  <a:gd name="T20" fmla="*/ 18 w 25"/>
                  <a:gd name="T21" fmla="*/ 14 h 38"/>
                  <a:gd name="T22" fmla="*/ 13 w 25"/>
                  <a:gd name="T23" fmla="*/ 8 h 38"/>
                  <a:gd name="T24" fmla="*/ 12 w 25"/>
                  <a:gd name="T25" fmla="*/ 8 h 38"/>
                  <a:gd name="T26" fmla="*/ 7 w 25"/>
                  <a:gd name="T27" fmla="*/ 14 h 38"/>
                  <a:gd name="T28" fmla="*/ 7 w 25"/>
                  <a:gd name="T29" fmla="*/ 23 h 38"/>
                  <a:gd name="T30" fmla="*/ 12 w 25"/>
                  <a:gd name="T31" fmla="*/ 29 h 38"/>
                  <a:gd name="T32" fmla="*/ 13 w 25"/>
                  <a:gd name="T33" fmla="*/ 29 h 38"/>
                  <a:gd name="T34" fmla="*/ 18 w 25"/>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8">
                    <a:moveTo>
                      <a:pt x="25" y="11"/>
                    </a:moveTo>
                    <a:cubicBezTo>
                      <a:pt x="25" y="26"/>
                      <a:pt x="25" y="26"/>
                      <a:pt x="25" y="26"/>
                    </a:cubicBezTo>
                    <a:cubicBezTo>
                      <a:pt x="25" y="33"/>
                      <a:pt x="19" y="38"/>
                      <a:pt x="13" y="38"/>
                    </a:cubicBezTo>
                    <a:cubicBezTo>
                      <a:pt x="12" y="38"/>
                      <a:pt x="12" y="38"/>
                      <a:pt x="12" y="38"/>
                    </a:cubicBezTo>
                    <a:cubicBezTo>
                      <a:pt x="6" y="38"/>
                      <a:pt x="0" y="33"/>
                      <a:pt x="0" y="26"/>
                    </a:cubicBezTo>
                    <a:cubicBezTo>
                      <a:pt x="0" y="11"/>
                      <a:pt x="0" y="11"/>
                      <a:pt x="0" y="11"/>
                    </a:cubicBezTo>
                    <a:cubicBezTo>
                      <a:pt x="0" y="5"/>
                      <a:pt x="6" y="0"/>
                      <a:pt x="12" y="0"/>
                    </a:cubicBezTo>
                    <a:cubicBezTo>
                      <a:pt x="13" y="0"/>
                      <a:pt x="13" y="0"/>
                      <a:pt x="13" y="0"/>
                    </a:cubicBezTo>
                    <a:cubicBezTo>
                      <a:pt x="19" y="0"/>
                      <a:pt x="25" y="5"/>
                      <a:pt x="25" y="11"/>
                    </a:cubicBezTo>
                    <a:close/>
                    <a:moveTo>
                      <a:pt x="18" y="23"/>
                    </a:moveTo>
                    <a:cubicBezTo>
                      <a:pt x="18" y="14"/>
                      <a:pt x="18" y="14"/>
                      <a:pt x="18" y="14"/>
                    </a:cubicBezTo>
                    <a:cubicBezTo>
                      <a:pt x="18" y="11"/>
                      <a:pt x="16" y="8"/>
                      <a:pt x="13" y="8"/>
                    </a:cubicBezTo>
                    <a:cubicBezTo>
                      <a:pt x="12" y="8"/>
                      <a:pt x="12" y="8"/>
                      <a:pt x="12" y="8"/>
                    </a:cubicBezTo>
                    <a:cubicBezTo>
                      <a:pt x="9" y="8"/>
                      <a:pt x="7" y="11"/>
                      <a:pt x="7" y="14"/>
                    </a:cubicBezTo>
                    <a:cubicBezTo>
                      <a:pt x="7" y="23"/>
                      <a:pt x="7" y="23"/>
                      <a:pt x="7" y="23"/>
                    </a:cubicBezTo>
                    <a:cubicBezTo>
                      <a:pt x="7" y="26"/>
                      <a:pt x="9" y="29"/>
                      <a:pt x="12" y="29"/>
                    </a:cubicBezTo>
                    <a:cubicBezTo>
                      <a:pt x="13" y="29"/>
                      <a:pt x="13" y="29"/>
                      <a:pt x="13" y="29"/>
                    </a:cubicBezTo>
                    <a:cubicBezTo>
                      <a:pt x="16" y="29"/>
                      <a:pt x="18" y="26"/>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1" name="Freeform 35"/>
              <p:cNvSpPr>
                <a:spLocks/>
              </p:cNvSpPr>
              <p:nvPr/>
            </p:nvSpPr>
            <p:spPr bwMode="auto">
              <a:xfrm>
                <a:off x="6022975" y="1362076"/>
                <a:ext cx="26988" cy="90488"/>
              </a:xfrm>
              <a:custGeom>
                <a:avLst/>
                <a:gdLst>
                  <a:gd name="T0" fmla="*/ 11 w 11"/>
                  <a:gd name="T1" fmla="*/ 5 h 36"/>
                  <a:gd name="T2" fmla="*/ 11 w 11"/>
                  <a:gd name="T3" fmla="*/ 31 h 36"/>
                  <a:gd name="T4" fmla="*/ 7 w 11"/>
                  <a:gd name="T5" fmla="*/ 36 h 36"/>
                  <a:gd name="T6" fmla="*/ 4 w 11"/>
                  <a:gd name="T7" fmla="*/ 36 h 36"/>
                  <a:gd name="T8" fmla="*/ 0 w 11"/>
                  <a:gd name="T9" fmla="*/ 31 h 36"/>
                  <a:gd name="T10" fmla="*/ 0 w 11"/>
                  <a:gd name="T11" fmla="*/ 5 h 36"/>
                  <a:gd name="T12" fmla="*/ 4 w 11"/>
                  <a:gd name="T13" fmla="*/ 0 h 36"/>
                  <a:gd name="T14" fmla="*/ 7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1"/>
                      <a:pt x="11" y="31"/>
                      <a:pt x="11" y="31"/>
                    </a:cubicBezTo>
                    <a:cubicBezTo>
                      <a:pt x="11" y="34"/>
                      <a:pt x="9" y="36"/>
                      <a:pt x="7" y="36"/>
                    </a:cubicBezTo>
                    <a:cubicBezTo>
                      <a:pt x="4" y="36"/>
                      <a:pt x="4" y="36"/>
                      <a:pt x="4" y="36"/>
                    </a:cubicBezTo>
                    <a:cubicBezTo>
                      <a:pt x="2" y="36"/>
                      <a:pt x="0" y="34"/>
                      <a:pt x="0" y="31"/>
                    </a:cubicBezTo>
                    <a:cubicBezTo>
                      <a:pt x="0" y="5"/>
                      <a:pt x="0" y="5"/>
                      <a:pt x="0" y="5"/>
                    </a:cubicBezTo>
                    <a:cubicBezTo>
                      <a:pt x="0" y="3"/>
                      <a:pt x="2" y="0"/>
                      <a:pt x="4" y="0"/>
                    </a:cubicBezTo>
                    <a:cubicBezTo>
                      <a:pt x="7" y="0"/>
                      <a:pt x="7" y="0"/>
                      <a:pt x="7" y="0"/>
                    </a:cubicBezTo>
                    <a:cubicBezTo>
                      <a:pt x="9" y="0"/>
                      <a:pt x="11" y="3"/>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2" name="Freeform 36"/>
              <p:cNvSpPr>
                <a:spLocks noEditPoints="1"/>
              </p:cNvSpPr>
              <p:nvPr/>
            </p:nvSpPr>
            <p:spPr bwMode="auto">
              <a:xfrm>
                <a:off x="5937250" y="1360488"/>
                <a:ext cx="60325" cy="95250"/>
              </a:xfrm>
              <a:custGeom>
                <a:avLst/>
                <a:gdLst>
                  <a:gd name="T0" fmla="*/ 24 w 24"/>
                  <a:gd name="T1" fmla="*/ 11 h 38"/>
                  <a:gd name="T2" fmla="*/ 24 w 24"/>
                  <a:gd name="T3" fmla="*/ 26 h 38"/>
                  <a:gd name="T4" fmla="*/ 13 w 24"/>
                  <a:gd name="T5" fmla="*/ 38 h 38"/>
                  <a:gd name="T6" fmla="*/ 11 w 24"/>
                  <a:gd name="T7" fmla="*/ 38 h 38"/>
                  <a:gd name="T8" fmla="*/ 0 w 24"/>
                  <a:gd name="T9" fmla="*/ 26 h 38"/>
                  <a:gd name="T10" fmla="*/ 0 w 24"/>
                  <a:gd name="T11" fmla="*/ 11 h 38"/>
                  <a:gd name="T12" fmla="*/ 11 w 24"/>
                  <a:gd name="T13" fmla="*/ 0 h 38"/>
                  <a:gd name="T14" fmla="*/ 13 w 24"/>
                  <a:gd name="T15" fmla="*/ 0 h 38"/>
                  <a:gd name="T16" fmla="*/ 24 w 24"/>
                  <a:gd name="T17" fmla="*/ 11 h 38"/>
                  <a:gd name="T18" fmla="*/ 17 w 24"/>
                  <a:gd name="T19" fmla="*/ 23 h 38"/>
                  <a:gd name="T20" fmla="*/ 17 w 24"/>
                  <a:gd name="T21" fmla="*/ 14 h 38"/>
                  <a:gd name="T22" fmla="*/ 12 w 24"/>
                  <a:gd name="T23" fmla="*/ 8 h 38"/>
                  <a:gd name="T24" fmla="*/ 12 w 24"/>
                  <a:gd name="T25" fmla="*/ 8 h 38"/>
                  <a:gd name="T26" fmla="*/ 7 w 24"/>
                  <a:gd name="T27" fmla="*/ 14 h 38"/>
                  <a:gd name="T28" fmla="*/ 7 w 24"/>
                  <a:gd name="T29" fmla="*/ 23 h 38"/>
                  <a:gd name="T30" fmla="*/ 12 w 24"/>
                  <a:gd name="T31" fmla="*/ 29 h 38"/>
                  <a:gd name="T32" fmla="*/ 12 w 24"/>
                  <a:gd name="T33" fmla="*/ 29 h 38"/>
                  <a:gd name="T34" fmla="*/ 17 w 24"/>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38">
                    <a:moveTo>
                      <a:pt x="24" y="11"/>
                    </a:moveTo>
                    <a:cubicBezTo>
                      <a:pt x="24" y="26"/>
                      <a:pt x="24" y="26"/>
                      <a:pt x="24" y="26"/>
                    </a:cubicBezTo>
                    <a:cubicBezTo>
                      <a:pt x="24" y="32"/>
                      <a:pt x="19" y="38"/>
                      <a:pt x="13" y="38"/>
                    </a:cubicBezTo>
                    <a:cubicBezTo>
                      <a:pt x="11" y="38"/>
                      <a:pt x="11" y="38"/>
                      <a:pt x="11" y="38"/>
                    </a:cubicBezTo>
                    <a:cubicBezTo>
                      <a:pt x="5" y="38"/>
                      <a:pt x="0" y="32"/>
                      <a:pt x="0" y="26"/>
                    </a:cubicBezTo>
                    <a:cubicBezTo>
                      <a:pt x="0" y="11"/>
                      <a:pt x="0" y="11"/>
                      <a:pt x="0" y="11"/>
                    </a:cubicBezTo>
                    <a:cubicBezTo>
                      <a:pt x="0" y="5"/>
                      <a:pt x="5" y="0"/>
                      <a:pt x="11" y="0"/>
                    </a:cubicBezTo>
                    <a:cubicBezTo>
                      <a:pt x="13" y="0"/>
                      <a:pt x="13" y="0"/>
                      <a:pt x="13" y="0"/>
                    </a:cubicBezTo>
                    <a:cubicBezTo>
                      <a:pt x="19" y="0"/>
                      <a:pt x="24" y="5"/>
                      <a:pt x="24" y="11"/>
                    </a:cubicBezTo>
                    <a:close/>
                    <a:moveTo>
                      <a:pt x="17" y="23"/>
                    </a:moveTo>
                    <a:cubicBezTo>
                      <a:pt x="17" y="14"/>
                      <a:pt x="17" y="14"/>
                      <a:pt x="17" y="14"/>
                    </a:cubicBezTo>
                    <a:cubicBezTo>
                      <a:pt x="17" y="11"/>
                      <a:pt x="15" y="8"/>
                      <a:pt x="12" y="8"/>
                    </a:cubicBezTo>
                    <a:cubicBezTo>
                      <a:pt x="12" y="8"/>
                      <a:pt x="12" y="8"/>
                      <a:pt x="12" y="8"/>
                    </a:cubicBezTo>
                    <a:cubicBezTo>
                      <a:pt x="9" y="8"/>
                      <a:pt x="7" y="11"/>
                      <a:pt x="7" y="14"/>
                    </a:cubicBezTo>
                    <a:cubicBezTo>
                      <a:pt x="7" y="23"/>
                      <a:pt x="7" y="23"/>
                      <a:pt x="7" y="23"/>
                    </a:cubicBezTo>
                    <a:cubicBezTo>
                      <a:pt x="7" y="26"/>
                      <a:pt x="9" y="29"/>
                      <a:pt x="12" y="29"/>
                    </a:cubicBezTo>
                    <a:cubicBezTo>
                      <a:pt x="12" y="29"/>
                      <a:pt x="12" y="29"/>
                      <a:pt x="12" y="29"/>
                    </a:cubicBezTo>
                    <a:cubicBezTo>
                      <a:pt x="15" y="29"/>
                      <a:pt x="17" y="26"/>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3" name="Freeform 37"/>
              <p:cNvSpPr>
                <a:spLocks/>
              </p:cNvSpPr>
              <p:nvPr/>
            </p:nvSpPr>
            <p:spPr bwMode="auto">
              <a:xfrm>
                <a:off x="5949950" y="1133476"/>
                <a:ext cx="26988" cy="90488"/>
              </a:xfrm>
              <a:custGeom>
                <a:avLst/>
                <a:gdLst>
                  <a:gd name="T0" fmla="*/ 11 w 11"/>
                  <a:gd name="T1" fmla="*/ 6 h 36"/>
                  <a:gd name="T2" fmla="*/ 11 w 11"/>
                  <a:gd name="T3" fmla="*/ 31 h 36"/>
                  <a:gd name="T4" fmla="*/ 6 w 11"/>
                  <a:gd name="T5" fmla="*/ 36 h 36"/>
                  <a:gd name="T6" fmla="*/ 4 w 11"/>
                  <a:gd name="T7" fmla="*/ 36 h 36"/>
                  <a:gd name="T8" fmla="*/ 0 w 11"/>
                  <a:gd name="T9" fmla="*/ 31 h 36"/>
                  <a:gd name="T10" fmla="*/ 0 w 11"/>
                  <a:gd name="T11" fmla="*/ 6 h 36"/>
                  <a:gd name="T12" fmla="*/ 4 w 11"/>
                  <a:gd name="T13" fmla="*/ 0 h 36"/>
                  <a:gd name="T14" fmla="*/ 6 w 11"/>
                  <a:gd name="T15" fmla="*/ 0 h 36"/>
                  <a:gd name="T16" fmla="*/ 11 w 11"/>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6"/>
                    </a:moveTo>
                    <a:cubicBezTo>
                      <a:pt x="11" y="31"/>
                      <a:pt x="11" y="31"/>
                      <a:pt x="11" y="31"/>
                    </a:cubicBezTo>
                    <a:cubicBezTo>
                      <a:pt x="11" y="34"/>
                      <a:pt x="9" y="36"/>
                      <a:pt x="6" y="36"/>
                    </a:cubicBezTo>
                    <a:cubicBezTo>
                      <a:pt x="4" y="36"/>
                      <a:pt x="4" y="36"/>
                      <a:pt x="4" y="36"/>
                    </a:cubicBezTo>
                    <a:cubicBezTo>
                      <a:pt x="2" y="36"/>
                      <a:pt x="0" y="34"/>
                      <a:pt x="0" y="31"/>
                    </a:cubicBezTo>
                    <a:cubicBezTo>
                      <a:pt x="0" y="6"/>
                      <a:pt x="0" y="6"/>
                      <a:pt x="0" y="6"/>
                    </a:cubicBezTo>
                    <a:cubicBezTo>
                      <a:pt x="0" y="3"/>
                      <a:pt x="2" y="0"/>
                      <a:pt x="4" y="0"/>
                    </a:cubicBezTo>
                    <a:cubicBezTo>
                      <a:pt x="6" y="0"/>
                      <a:pt x="6" y="0"/>
                      <a:pt x="6" y="0"/>
                    </a:cubicBezTo>
                    <a:cubicBezTo>
                      <a:pt x="9" y="0"/>
                      <a:pt x="11" y="3"/>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sp>
            <p:nvSpPr>
              <p:cNvPr id="74" name="Freeform 38"/>
              <p:cNvSpPr>
                <a:spLocks/>
              </p:cNvSpPr>
              <p:nvPr/>
            </p:nvSpPr>
            <p:spPr bwMode="auto">
              <a:xfrm>
                <a:off x="5949950" y="1247776"/>
                <a:ext cx="26988" cy="88900"/>
              </a:xfrm>
              <a:custGeom>
                <a:avLst/>
                <a:gdLst>
                  <a:gd name="T0" fmla="*/ 11 w 11"/>
                  <a:gd name="T1" fmla="*/ 5 h 36"/>
                  <a:gd name="T2" fmla="*/ 11 w 11"/>
                  <a:gd name="T3" fmla="*/ 30 h 36"/>
                  <a:gd name="T4" fmla="*/ 6 w 11"/>
                  <a:gd name="T5" fmla="*/ 36 h 36"/>
                  <a:gd name="T6" fmla="*/ 4 w 11"/>
                  <a:gd name="T7" fmla="*/ 36 h 36"/>
                  <a:gd name="T8" fmla="*/ 0 w 11"/>
                  <a:gd name="T9" fmla="*/ 30 h 36"/>
                  <a:gd name="T10" fmla="*/ 0 w 11"/>
                  <a:gd name="T11" fmla="*/ 5 h 36"/>
                  <a:gd name="T12" fmla="*/ 4 w 11"/>
                  <a:gd name="T13" fmla="*/ 0 h 36"/>
                  <a:gd name="T14" fmla="*/ 6 w 11"/>
                  <a:gd name="T15" fmla="*/ 0 h 36"/>
                  <a:gd name="T16" fmla="*/ 11 w 11"/>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6">
                    <a:moveTo>
                      <a:pt x="11" y="5"/>
                    </a:moveTo>
                    <a:cubicBezTo>
                      <a:pt x="11" y="30"/>
                      <a:pt x="11" y="30"/>
                      <a:pt x="11" y="30"/>
                    </a:cubicBezTo>
                    <a:cubicBezTo>
                      <a:pt x="11" y="33"/>
                      <a:pt x="9" y="36"/>
                      <a:pt x="6" y="36"/>
                    </a:cubicBezTo>
                    <a:cubicBezTo>
                      <a:pt x="4" y="36"/>
                      <a:pt x="4" y="36"/>
                      <a:pt x="4" y="36"/>
                    </a:cubicBezTo>
                    <a:cubicBezTo>
                      <a:pt x="1" y="36"/>
                      <a:pt x="0" y="33"/>
                      <a:pt x="0" y="30"/>
                    </a:cubicBezTo>
                    <a:cubicBezTo>
                      <a:pt x="0" y="5"/>
                      <a:pt x="0" y="5"/>
                      <a:pt x="0" y="5"/>
                    </a:cubicBezTo>
                    <a:cubicBezTo>
                      <a:pt x="0" y="2"/>
                      <a:pt x="1" y="0"/>
                      <a:pt x="4" y="0"/>
                    </a:cubicBezTo>
                    <a:cubicBezTo>
                      <a:pt x="6" y="0"/>
                      <a:pt x="6" y="0"/>
                      <a:pt x="6" y="0"/>
                    </a:cubicBezTo>
                    <a:cubicBezTo>
                      <a:pt x="9" y="0"/>
                      <a:pt x="11" y="2"/>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Arial"/>
                </a:endParaRPr>
              </a:p>
            </p:txBody>
          </p:sp>
        </p:grpSp>
      </p:grpSp>
      <p:sp>
        <p:nvSpPr>
          <p:cNvPr id="76" name="Title 1"/>
          <p:cNvSpPr>
            <a:spLocks noGrp="1"/>
          </p:cNvSpPr>
          <p:nvPr>
            <p:ph type="title" hasCustomPrompt="1"/>
          </p:nvPr>
        </p:nvSpPr>
        <p:spPr>
          <a:xfrm>
            <a:off x="381000" y="2546142"/>
            <a:ext cx="7543800" cy="822960"/>
          </a:xfrm>
        </p:spPr>
        <p:txBody>
          <a:bodyPr anchor="t"/>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a:t>Click to </a:t>
            </a:r>
            <a:r>
              <a:rPr lang="en-US" dirty="0" smtClean="0"/>
              <a:t>add title</a:t>
            </a:r>
            <a:endParaRPr lang="en-US" dirty="0"/>
          </a:p>
        </p:txBody>
      </p:sp>
      <p:sp>
        <p:nvSpPr>
          <p:cNvPr id="77" name="Text Placeholder 2"/>
          <p:cNvSpPr>
            <a:spLocks noGrp="1"/>
          </p:cNvSpPr>
          <p:nvPr>
            <p:ph type="body" idx="1" hasCustomPrompt="1"/>
          </p:nvPr>
        </p:nvSpPr>
        <p:spPr>
          <a:xfrm>
            <a:off x="381000" y="3492945"/>
            <a:ext cx="7543800" cy="134512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endParaRPr lang="en-US" dirty="0"/>
          </a:p>
        </p:txBody>
      </p:sp>
    </p:spTree>
    <p:extLst>
      <p:ext uri="{BB962C8B-B14F-4D97-AF65-F5344CB8AC3E}">
        <p14:creationId xmlns:p14="http://schemas.microsoft.com/office/powerpoint/2010/main" val="14622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60910296-201B-4DFE-86CE-8A6CB4BFC3EF}"/>
              </a:ext>
            </a:extLst>
          </p:cNvPr>
          <p:cNvSpPr>
            <a:spLocks noGrp="1"/>
          </p:cNvSpPr>
          <p:nvPr>
            <p:ph type="sldNum" sz="quarter" idx="4"/>
          </p:nvPr>
        </p:nvSpPr>
        <p:spPr>
          <a:xfrm>
            <a:off x="11233091" y="6510528"/>
            <a:ext cx="758039" cy="200055"/>
          </a:xfrm>
          <a:prstGeom prst="rect">
            <a:avLst/>
          </a:prstGeom>
        </p:spPr>
        <p:txBody>
          <a:bodyPr vert="horz" lIns="91440" tIns="0" rIns="91440" bIns="45720" rtlCol="0" anchor="t">
            <a:spAutoFit/>
          </a:bodyPr>
          <a:lstStyle>
            <a:lvl1pPr algn="l">
              <a:defRPr sz="1000" b="0" i="0">
                <a:solidFill>
                  <a:schemeClr val="tx2"/>
                </a:solidFill>
              </a:defRPr>
            </a:lvl1pPr>
          </a:lstStyle>
          <a:p>
            <a:fld id="{C2CFCAEE-9001-4833-86ED-EE890F7E4795}" type="slidenum">
              <a:rPr lang="en-CA" smtClean="0"/>
              <a:pPr/>
              <a:t>‹N°›</a:t>
            </a:fld>
            <a:endParaRPr lang="en-CA" dirty="0"/>
          </a:p>
        </p:txBody>
      </p:sp>
      <p:sp>
        <p:nvSpPr>
          <p:cNvPr id="13" name="Footer Placeholder 18">
            <a:extLst>
              <a:ext uri="{FF2B5EF4-FFF2-40B4-BE49-F238E27FC236}">
                <a16:creationId xmlns:a16="http://schemas.microsoft.com/office/drawing/2014/main" id="{637BC550-9088-41D0-82FF-916F4D36B554}"/>
              </a:ext>
            </a:extLst>
          </p:cNvPr>
          <p:cNvSpPr>
            <a:spLocks noGrp="1"/>
          </p:cNvSpPr>
          <p:nvPr>
            <p:ph type="ftr" sz="quarter" idx="3"/>
          </p:nvPr>
        </p:nvSpPr>
        <p:spPr>
          <a:xfrm>
            <a:off x="6863661" y="6510528"/>
            <a:ext cx="4114800" cy="200055"/>
          </a:xfrm>
          <a:prstGeom prst="rect">
            <a:avLst/>
          </a:prstGeom>
          <a:noFill/>
        </p:spPr>
        <p:txBody>
          <a:bodyPr wrap="square" lIns="0" tIns="0" rIns="0" rtlCol="0" anchor="t">
            <a:spAutoFit/>
          </a:bodyPr>
          <a:lstStyle>
            <a:lvl1pPr>
              <a:defRPr lang="en-US" sz="1000" spc="100" baseline="0">
                <a:solidFill>
                  <a:schemeClr val="tx2"/>
                </a:solidFill>
              </a:defRPr>
            </a:lvl1pPr>
          </a:lstStyle>
          <a:p>
            <a:r>
              <a:rPr lang="en-US" dirty="0"/>
              <a:t>PUBLIC HEALTH AGENCY OF CANADA</a:t>
            </a:r>
          </a:p>
        </p:txBody>
      </p:sp>
      <p:pic>
        <p:nvPicPr>
          <p:cNvPr id="4" name="Picture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20"/>
          <a:stretch/>
        </p:blipFill>
        <p:spPr>
          <a:xfrm>
            <a:off x="0" y="-1"/>
            <a:ext cx="12192000" cy="6858001"/>
          </a:xfrm>
          <a:prstGeom prst="rect">
            <a:avLst/>
          </a:prstGeom>
        </p:spPr>
      </p:pic>
      <p:sp>
        <p:nvSpPr>
          <p:cNvPr id="2" name="TextBox 1"/>
          <p:cNvSpPr txBox="1"/>
          <p:nvPr userDrawn="1"/>
        </p:nvSpPr>
        <p:spPr>
          <a:xfrm>
            <a:off x="1581665" y="1816443"/>
            <a:ext cx="2854411" cy="926757"/>
          </a:xfrm>
          <a:prstGeom prst="rect">
            <a:avLst/>
          </a:prstGeom>
          <a:solidFill>
            <a:schemeClr val="bg1"/>
          </a:solidFill>
          <a:ln>
            <a:solidFill>
              <a:schemeClr val="bg1"/>
            </a:solidFill>
          </a:ln>
        </p:spPr>
        <p:txBody>
          <a:bodyPr wrap="square" rtlCol="0">
            <a:normAutofit/>
          </a:bodyPr>
          <a:lstStyle/>
          <a:p>
            <a:pPr algn="l"/>
            <a:endParaRPr lang="en-CA" dirty="0" smtClean="0">
              <a:solidFill>
                <a:schemeClr val="bg1"/>
              </a:solidFill>
            </a:endParaRPr>
          </a:p>
        </p:txBody>
      </p:sp>
      <p:sp>
        <p:nvSpPr>
          <p:cNvPr id="6" name="Footer Placeholder 5">
            <a:extLst>
              <a:ext uri="{FF2B5EF4-FFF2-40B4-BE49-F238E27FC236}">
                <a16:creationId xmlns:a16="http://schemas.microsoft.com/office/drawing/2014/main" id="{370685AC-95D5-4E1E-B894-2932B5C42956}"/>
              </a:ext>
            </a:extLst>
          </p:cNvPr>
          <p:cNvSpPr txBox="1">
            <a:spLocks/>
          </p:cNvSpPr>
          <p:nvPr userDrawn="1"/>
        </p:nvSpPr>
        <p:spPr>
          <a:xfrm>
            <a:off x="5357813" y="6510528"/>
            <a:ext cx="5547093" cy="200055"/>
          </a:xfrm>
          <a:prstGeom prst="rect">
            <a:avLst/>
          </a:prstGeom>
          <a:noFill/>
        </p:spPr>
        <p:txBody>
          <a:bodyPr wrap="square" lIns="0" tIns="0" rIns="0" rtlCol="0" anchor="t">
            <a:spAutoFit/>
          </a:bodyPr>
          <a:lstStyle>
            <a:defPPr>
              <a:defRPr lang="en-US"/>
            </a:defPPr>
            <a:lvl1pPr marL="0" algn="r" defTabSz="914400" rtl="0" eaLnBrk="1" latinLnBrk="0" hangingPunct="1">
              <a:defRPr lang="en-US" sz="1000" kern="1200" spc="1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pc="300" dirty="0">
                <a:solidFill>
                  <a:schemeClr val="tx1"/>
                </a:solidFill>
                <a:latin typeface="Arial" panose="020B0604020202020204" pitchFamily="34" charset="0"/>
                <a:cs typeface="Arial" panose="020B0604020202020204" pitchFamily="34" charset="0"/>
              </a:rPr>
              <a:t>HEALTH CANADA | PUBLIC HEALTH AGENCY OF CANADA</a:t>
            </a:r>
          </a:p>
        </p:txBody>
      </p:sp>
      <p:grpSp>
        <p:nvGrpSpPr>
          <p:cNvPr id="7" name="Group 6">
            <a:extLst>
              <a:ext uri="{FF2B5EF4-FFF2-40B4-BE49-F238E27FC236}">
                <a16:creationId xmlns:a16="http://schemas.microsoft.com/office/drawing/2014/main" id="{E6362AFD-6F68-40DE-A8FE-6061BE2F7F43}"/>
              </a:ext>
            </a:extLst>
          </p:cNvPr>
          <p:cNvGrpSpPr/>
          <p:nvPr userDrawn="1"/>
        </p:nvGrpSpPr>
        <p:grpSpPr>
          <a:xfrm>
            <a:off x="11060057" y="6536533"/>
            <a:ext cx="91438" cy="90487"/>
            <a:chOff x="11060057" y="6550819"/>
            <a:chExt cx="91438" cy="90487"/>
          </a:xfrm>
          <a:solidFill>
            <a:schemeClr val="tx1"/>
          </a:solidFill>
        </p:grpSpPr>
        <p:sp>
          <p:nvSpPr>
            <p:cNvPr id="8" name="Arrow: Chevron 23">
              <a:extLst>
                <a:ext uri="{FF2B5EF4-FFF2-40B4-BE49-F238E27FC236}">
                  <a16:creationId xmlns:a16="http://schemas.microsoft.com/office/drawing/2014/main" id="{7F22AD14-C112-4440-89D1-AC93947211FE}"/>
                </a:ext>
              </a:extLst>
            </p:cNvPr>
            <p:cNvSpPr/>
            <p:nvPr userDrawn="1"/>
          </p:nvSpPr>
          <p:spPr>
            <a:xfrm>
              <a:off x="11060057"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Arrow: Chevron 24">
              <a:extLst>
                <a:ext uri="{FF2B5EF4-FFF2-40B4-BE49-F238E27FC236}">
                  <a16:creationId xmlns:a16="http://schemas.microsoft.com/office/drawing/2014/main" id="{75B43B4C-811A-40BB-92D8-0746106BA03E}"/>
                </a:ext>
              </a:extLst>
            </p:cNvPr>
            <p:cNvSpPr/>
            <p:nvPr userDrawn="1"/>
          </p:nvSpPr>
          <p:spPr>
            <a:xfrm>
              <a:off x="11105776" y="6550819"/>
              <a:ext cx="45719" cy="90487"/>
            </a:xfrm>
            <a:prstGeom prst="chevron">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8376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0.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9.jpe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8.png"/><Relationship Id="rId28" Type="http://schemas.openxmlformats.org/officeDocument/2006/relationships/image" Target="../media/image1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F8D38-01E6-410B-BF60-F05E6ED28EA1}" type="datetimeFigureOut">
              <a:rPr lang="en-CA" smtClean="0"/>
              <a:t>2022-05-03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EE6C8-EEDD-4656-8D8B-67C81F1A0C63}" type="slidenum">
              <a:rPr lang="en-CA" smtClean="0"/>
              <a:t>‹N°›</a:t>
            </a:fld>
            <a:endParaRPr lang="en-CA"/>
          </a:p>
        </p:txBody>
      </p:sp>
    </p:spTree>
    <p:extLst>
      <p:ext uri="{BB962C8B-B14F-4D97-AF65-F5344CB8AC3E}">
        <p14:creationId xmlns:p14="http://schemas.microsoft.com/office/powerpoint/2010/main" val="47601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60" r:id="rId9"/>
    <p:sldLayoutId id="2147483661" r:id="rId10"/>
    <p:sldLayoutId id="2147483674" r:id="rId11"/>
    <p:sldLayoutId id="2147483675"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7385"/>
            <a:ext cx="12192000" cy="6858000"/>
          </a:xfrm>
          <a:prstGeom prst="rect">
            <a:avLst/>
          </a:prstGeom>
        </p:spPr>
      </p:pic>
      <p:sp>
        <p:nvSpPr>
          <p:cNvPr id="8" name="TextBox 7"/>
          <p:cNvSpPr txBox="1"/>
          <p:nvPr/>
        </p:nvSpPr>
        <p:spPr>
          <a:xfrm>
            <a:off x="0" y="1"/>
            <a:ext cx="12192000" cy="369635"/>
          </a:xfrm>
          <a:prstGeom prst="rect">
            <a:avLst/>
          </a:prstGeom>
          <a:solidFill>
            <a:srgbClr val="99001F"/>
          </a:solidFill>
        </p:spPr>
        <p:txBody>
          <a:bodyPr wrap="square" lIns="91424" tIns="45711" rIns="91424" bIns="45711" rtlCol="0">
            <a:spAutoFit/>
          </a:bodyPr>
          <a:lstStyle/>
          <a:p>
            <a:endParaRPr lang="en-US" sz="1802"/>
          </a:p>
        </p:txBody>
      </p:sp>
      <p:sp>
        <p:nvSpPr>
          <p:cNvPr id="2" name="Title Placeholder 1"/>
          <p:cNvSpPr>
            <a:spLocks noGrp="1"/>
          </p:cNvSpPr>
          <p:nvPr>
            <p:ph type="title"/>
          </p:nvPr>
        </p:nvSpPr>
        <p:spPr>
          <a:xfrm>
            <a:off x="609600" y="274639"/>
            <a:ext cx="10972800" cy="1143000"/>
          </a:xfrm>
          <a:prstGeom prst="rect">
            <a:avLst/>
          </a:prstGeom>
        </p:spPr>
        <p:txBody>
          <a:bodyPr vert="horz" lIns="121772" tIns="60885" rIns="121772" bIns="6088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121772" tIns="60885" rIns="121772" bIns="608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2" y="6356351"/>
            <a:ext cx="2844801" cy="365125"/>
          </a:xfrm>
          <a:prstGeom prst="rect">
            <a:avLst/>
          </a:prstGeom>
        </p:spPr>
        <p:txBody>
          <a:bodyPr vert="horz" lIns="121772" tIns="60885" rIns="121772" bIns="60885" rtlCol="0" anchor="ctr"/>
          <a:lstStyle>
            <a:lvl1pPr algn="l">
              <a:defRPr sz="1201">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1" y="6356351"/>
            <a:ext cx="3860799" cy="365125"/>
          </a:xfrm>
          <a:prstGeom prst="rect">
            <a:avLst/>
          </a:prstGeom>
        </p:spPr>
        <p:txBody>
          <a:bodyPr vert="horz" lIns="121772" tIns="60885" rIns="121772" bIns="60885" rtlCol="0" anchor="ctr"/>
          <a:lstStyle>
            <a:lvl1pPr algn="ctr">
              <a:defRPr sz="1201">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1" cy="365125"/>
          </a:xfrm>
          <a:prstGeom prst="rect">
            <a:avLst/>
          </a:prstGeom>
        </p:spPr>
        <p:txBody>
          <a:bodyPr vert="horz" lIns="121772" tIns="60885" rIns="121772" bIns="60885" rtlCol="0" anchor="ctr"/>
          <a:lstStyle>
            <a:lvl1pPr algn="r">
              <a:defRPr sz="1201">
                <a:solidFill>
                  <a:schemeClr val="tx1">
                    <a:tint val="75000"/>
                  </a:schemeClr>
                </a:solidFill>
              </a:defRPr>
            </a:lvl1pPr>
          </a:lstStyle>
          <a:p>
            <a:fld id="{658C0A6B-A9E3-4D41-91A4-6975CF6F8F7C}" type="slidenum">
              <a:rPr lang="en-CA" smtClean="0"/>
              <a:t>‹N°›</a:t>
            </a:fld>
            <a:endParaRPr lang="en-CA"/>
          </a:p>
        </p:txBody>
      </p:sp>
    </p:spTree>
    <p:extLst>
      <p:ext uri="{BB962C8B-B14F-4D97-AF65-F5344CB8AC3E}">
        <p14:creationId xmlns:p14="http://schemas.microsoft.com/office/powerpoint/2010/main" val="38761843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260" rtl="0" eaLnBrk="1" latinLnBrk="0" hangingPunct="1">
        <a:spcBef>
          <a:spcPct val="0"/>
        </a:spcBef>
        <a:buNone/>
        <a:defRPr sz="4430" kern="1200">
          <a:solidFill>
            <a:schemeClr val="tx1"/>
          </a:solidFill>
          <a:latin typeface="+mj-lt"/>
          <a:ea typeface="+mj-ea"/>
          <a:cs typeface="+mj-cs"/>
        </a:defRPr>
      </a:lvl1pPr>
    </p:titleStyle>
    <p:bodyStyle>
      <a:lvl1pPr marL="342848" indent="-342848" algn="l" defTabSz="914260" rtl="0" eaLnBrk="1" latinLnBrk="0" hangingPunct="1">
        <a:spcBef>
          <a:spcPct val="20000"/>
        </a:spcBef>
        <a:buFont typeface="Arial" panose="020B0604020202020204" pitchFamily="34" charset="0"/>
        <a:buChar char="•"/>
        <a:defRPr sz="3228" kern="1200">
          <a:solidFill>
            <a:schemeClr val="tx1"/>
          </a:solidFill>
          <a:latin typeface="+mn-lt"/>
          <a:ea typeface="+mn-ea"/>
          <a:cs typeface="+mn-cs"/>
        </a:defRPr>
      </a:lvl1pPr>
      <a:lvl2pPr marL="742837" indent="-285706" algn="l" defTabSz="914260" rtl="0" eaLnBrk="1" latinLnBrk="0" hangingPunct="1">
        <a:spcBef>
          <a:spcPct val="20000"/>
        </a:spcBef>
        <a:buFont typeface="Arial" panose="020B0604020202020204" pitchFamily="34" charset="0"/>
        <a:buChar char="–"/>
        <a:defRPr sz="2778" kern="1200">
          <a:solidFill>
            <a:schemeClr val="tx1"/>
          </a:solidFill>
          <a:latin typeface="+mn-lt"/>
          <a:ea typeface="+mn-ea"/>
          <a:cs typeface="+mn-cs"/>
        </a:defRPr>
      </a:lvl2pPr>
      <a:lvl3pPr marL="1142826" indent="-228565" algn="l" defTabSz="914260" rtl="0" eaLnBrk="1" latinLnBrk="0" hangingPunct="1">
        <a:spcBef>
          <a:spcPct val="20000"/>
        </a:spcBef>
        <a:buFont typeface="Arial" panose="020B0604020202020204" pitchFamily="34" charset="0"/>
        <a:buChar char="•"/>
        <a:defRPr sz="2403" kern="1200">
          <a:solidFill>
            <a:schemeClr val="tx1"/>
          </a:solidFill>
          <a:latin typeface="+mn-lt"/>
          <a:ea typeface="+mn-ea"/>
          <a:cs typeface="+mn-cs"/>
        </a:defRPr>
      </a:lvl3pPr>
      <a:lvl4pPr marL="159995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4pPr>
      <a:lvl5pPr marL="2057086"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5pPr>
      <a:lvl6pPr marL="2514217"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6pPr>
      <a:lvl7pPr marL="2971348"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7pPr>
      <a:lvl8pPr marL="342847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8pPr>
      <a:lvl9pPr marL="3885609" indent="-228565" algn="l" defTabSz="914260" rtl="0" eaLnBrk="1" latinLnBrk="0" hangingPunct="1">
        <a:spcBef>
          <a:spcPct val="20000"/>
        </a:spcBef>
        <a:buFont typeface="Arial" panose="020B0604020202020204" pitchFamily="34" charset="0"/>
        <a:buChar char="•"/>
        <a:defRPr sz="2027" kern="1200">
          <a:solidFill>
            <a:schemeClr val="tx1"/>
          </a:solidFill>
          <a:latin typeface="+mn-lt"/>
          <a:ea typeface="+mn-ea"/>
          <a:cs typeface="+mn-cs"/>
        </a:defRPr>
      </a:lvl9pPr>
    </p:bodyStyle>
    <p:otherStyle>
      <a:defPPr>
        <a:defRPr lang="en-US"/>
      </a:defPPr>
      <a:lvl1pPr marL="0" algn="l" defTabSz="914260" rtl="0" eaLnBrk="1" latinLnBrk="0" hangingPunct="1">
        <a:defRPr sz="1802" kern="1200">
          <a:solidFill>
            <a:schemeClr val="tx1"/>
          </a:solidFill>
          <a:latin typeface="+mn-lt"/>
          <a:ea typeface="+mn-ea"/>
          <a:cs typeface="+mn-cs"/>
        </a:defRPr>
      </a:lvl1pPr>
      <a:lvl2pPr marL="457131" algn="l" defTabSz="914260" rtl="0" eaLnBrk="1" latinLnBrk="0" hangingPunct="1">
        <a:defRPr sz="1802" kern="1200">
          <a:solidFill>
            <a:schemeClr val="tx1"/>
          </a:solidFill>
          <a:latin typeface="+mn-lt"/>
          <a:ea typeface="+mn-ea"/>
          <a:cs typeface="+mn-cs"/>
        </a:defRPr>
      </a:lvl2pPr>
      <a:lvl3pPr marL="914260" algn="l" defTabSz="914260" rtl="0" eaLnBrk="1" latinLnBrk="0" hangingPunct="1">
        <a:defRPr sz="1802" kern="1200">
          <a:solidFill>
            <a:schemeClr val="tx1"/>
          </a:solidFill>
          <a:latin typeface="+mn-lt"/>
          <a:ea typeface="+mn-ea"/>
          <a:cs typeface="+mn-cs"/>
        </a:defRPr>
      </a:lvl3pPr>
      <a:lvl4pPr marL="1371391" algn="l" defTabSz="914260" rtl="0" eaLnBrk="1" latinLnBrk="0" hangingPunct="1">
        <a:defRPr sz="1802" kern="1200">
          <a:solidFill>
            <a:schemeClr val="tx1"/>
          </a:solidFill>
          <a:latin typeface="+mn-lt"/>
          <a:ea typeface="+mn-ea"/>
          <a:cs typeface="+mn-cs"/>
        </a:defRPr>
      </a:lvl4pPr>
      <a:lvl5pPr marL="1828522" algn="l" defTabSz="914260" rtl="0" eaLnBrk="1" latinLnBrk="0" hangingPunct="1">
        <a:defRPr sz="1802" kern="1200">
          <a:solidFill>
            <a:schemeClr val="tx1"/>
          </a:solidFill>
          <a:latin typeface="+mn-lt"/>
          <a:ea typeface="+mn-ea"/>
          <a:cs typeface="+mn-cs"/>
        </a:defRPr>
      </a:lvl5pPr>
      <a:lvl6pPr marL="2285652" algn="l" defTabSz="914260" rtl="0" eaLnBrk="1" latinLnBrk="0" hangingPunct="1">
        <a:defRPr sz="1802" kern="1200">
          <a:solidFill>
            <a:schemeClr val="tx1"/>
          </a:solidFill>
          <a:latin typeface="+mn-lt"/>
          <a:ea typeface="+mn-ea"/>
          <a:cs typeface="+mn-cs"/>
        </a:defRPr>
      </a:lvl6pPr>
      <a:lvl7pPr marL="2742783" algn="l" defTabSz="914260" rtl="0" eaLnBrk="1" latinLnBrk="0" hangingPunct="1">
        <a:defRPr sz="1802" kern="1200">
          <a:solidFill>
            <a:schemeClr val="tx1"/>
          </a:solidFill>
          <a:latin typeface="+mn-lt"/>
          <a:ea typeface="+mn-ea"/>
          <a:cs typeface="+mn-cs"/>
        </a:defRPr>
      </a:lvl7pPr>
      <a:lvl8pPr marL="3199913" algn="l" defTabSz="914260" rtl="0" eaLnBrk="1" latinLnBrk="0" hangingPunct="1">
        <a:defRPr sz="1802" kern="1200">
          <a:solidFill>
            <a:schemeClr val="tx1"/>
          </a:solidFill>
          <a:latin typeface="+mn-lt"/>
          <a:ea typeface="+mn-ea"/>
          <a:cs typeface="+mn-cs"/>
        </a:defRPr>
      </a:lvl8pPr>
      <a:lvl9pPr marL="3657043" algn="l" defTabSz="914260" rtl="0" eaLnBrk="1" latinLnBrk="0" hangingPunct="1">
        <a:defRPr sz="180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3"/>
          <a:stretch>
            <a:fillRect/>
          </a:stretch>
        </p:blipFill>
        <p:spPr>
          <a:xfrm>
            <a:off x="0" y="0"/>
            <a:ext cx="749873" cy="6858594"/>
          </a:xfrm>
          <a:prstGeom prst="rect">
            <a:avLst/>
          </a:prstGeom>
        </p:spPr>
      </p:pic>
      <p:sp>
        <p:nvSpPr>
          <p:cNvPr id="2" name="Title Placeholder 1"/>
          <p:cNvSpPr>
            <a:spLocks noGrp="1"/>
          </p:cNvSpPr>
          <p:nvPr>
            <p:ph type="title"/>
          </p:nvPr>
        </p:nvSpPr>
        <p:spPr>
          <a:xfrm>
            <a:off x="838200" y="365125"/>
            <a:ext cx="10515600" cy="71593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196298"/>
            <a:ext cx="10515600" cy="49806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9814866" y="6500813"/>
            <a:ext cx="1107388" cy="220662"/>
          </a:xfrm>
          <a:prstGeom prst="rect">
            <a:avLst/>
          </a:prstGeom>
        </p:spPr>
        <p:txBody>
          <a:bodyPr vert="horz" lIns="91440" tIns="45720" rIns="91440" bIns="45720" rtlCol="0" anchor="ctr"/>
          <a:lstStyle>
            <a:lvl1pPr algn="r">
              <a:defRPr sz="800">
                <a:solidFill>
                  <a:schemeClr val="accent2"/>
                </a:solidFill>
              </a:defRPr>
            </a:lvl1pPr>
          </a:lstStyle>
          <a:p>
            <a:fld id="{0A9A32FB-8DF6-4906-A3C3-F3109295F377}" type="datetime4">
              <a:rPr lang="en-CA" smtClean="0"/>
              <a:t>May 3, 2022</a:t>
            </a:fld>
            <a:endParaRPr lang="en-CA"/>
          </a:p>
        </p:txBody>
      </p:sp>
      <p:sp>
        <p:nvSpPr>
          <p:cNvPr id="5" name="Footer Placeholder 4"/>
          <p:cNvSpPr>
            <a:spLocks noGrp="1"/>
          </p:cNvSpPr>
          <p:nvPr>
            <p:ph type="ftr" sz="quarter" idx="3"/>
          </p:nvPr>
        </p:nvSpPr>
        <p:spPr>
          <a:xfrm>
            <a:off x="3918449" y="6500813"/>
            <a:ext cx="4114800" cy="220662"/>
          </a:xfrm>
          <a:prstGeom prst="rect">
            <a:avLst/>
          </a:prstGeom>
        </p:spPr>
        <p:txBody>
          <a:bodyPr vert="horz" lIns="91440" tIns="45720" rIns="91440" bIns="45720" rtlCol="0" anchor="ctr"/>
          <a:lstStyle>
            <a:lvl1pPr algn="ctr">
              <a:defRPr sz="1000">
                <a:solidFill>
                  <a:schemeClr val="accent2">
                    <a:alpha val="44000"/>
                  </a:schemeClr>
                </a:solidFill>
              </a:defRPr>
            </a:lvl1pPr>
          </a:lstStyle>
          <a:p>
            <a:r>
              <a:rPr lang="en-CA" b="1" i="1" cap="all">
                <a:solidFill>
                  <a:srgbClr val="6E7889"/>
                </a:solidFill>
              </a:rPr>
              <a:t>Each other  </a:t>
            </a:r>
            <a:r>
              <a:rPr lang="en-CA" cap="all">
                <a:solidFill>
                  <a:srgbClr val="6E7889"/>
                </a:solidFill>
              </a:rPr>
              <a:t>|</a:t>
            </a:r>
            <a:r>
              <a:rPr lang="en-CA" b="1" i="1" cap="all">
                <a:solidFill>
                  <a:srgbClr val="6E7889"/>
                </a:solidFill>
              </a:rPr>
              <a:t> </a:t>
            </a:r>
            <a:r>
              <a:rPr lang="en-CA" b="1" i="1" cap="all">
                <a:solidFill>
                  <a:srgbClr val="DD993E"/>
                </a:solidFill>
              </a:rPr>
              <a:t>Our Communities </a:t>
            </a:r>
            <a:r>
              <a:rPr lang="en-CA" cap="all">
                <a:solidFill>
                  <a:srgbClr val="6E7889"/>
                </a:solidFill>
              </a:rPr>
              <a:t>|</a:t>
            </a:r>
            <a:r>
              <a:rPr lang="en-CA" b="1" i="1" cap="all">
                <a:solidFill>
                  <a:srgbClr val="DD993E"/>
                </a:solidFill>
              </a:rPr>
              <a:t> </a:t>
            </a:r>
            <a:r>
              <a:rPr lang="en-CA" b="1" i="1" cap="all">
                <a:solidFill>
                  <a:srgbClr val="5D9B79"/>
                </a:solidFill>
              </a:rPr>
              <a:t>Our Partners </a:t>
            </a:r>
            <a:r>
              <a:rPr lang="en-CA" cap="all">
                <a:solidFill>
                  <a:srgbClr val="6E7889"/>
                </a:solidFill>
              </a:rPr>
              <a:t>|</a:t>
            </a:r>
            <a:r>
              <a:rPr lang="en-CA" b="1" i="1" cap="all">
                <a:solidFill>
                  <a:srgbClr val="5D9B79"/>
                </a:solidFill>
              </a:rPr>
              <a:t> </a:t>
            </a:r>
            <a:r>
              <a:rPr lang="en-CA" b="1" i="1" cap="all">
                <a:solidFill>
                  <a:srgbClr val="397C87"/>
                </a:solidFill>
              </a:rPr>
              <a:t>Information</a:t>
            </a:r>
            <a:r>
              <a:rPr lang="en-CA" b="1" i="1" cap="all">
                <a:solidFill>
                  <a:srgbClr val="DD993E"/>
                </a:solidFill>
              </a:rPr>
              <a:t> </a:t>
            </a:r>
          </a:p>
        </p:txBody>
      </p:sp>
      <p:sp>
        <p:nvSpPr>
          <p:cNvPr id="6" name="Slide Number Placeholder 5"/>
          <p:cNvSpPr>
            <a:spLocks noGrp="1"/>
          </p:cNvSpPr>
          <p:nvPr>
            <p:ph type="sldNum" sz="quarter" idx="4"/>
          </p:nvPr>
        </p:nvSpPr>
        <p:spPr>
          <a:xfrm>
            <a:off x="10922254" y="6500813"/>
            <a:ext cx="431545" cy="220662"/>
          </a:xfrm>
          <a:prstGeom prst="rect">
            <a:avLst/>
          </a:prstGeom>
        </p:spPr>
        <p:txBody>
          <a:bodyPr vert="horz" lIns="91440" tIns="45720" rIns="91440" bIns="45720" rtlCol="0" anchor="ctr"/>
          <a:lstStyle>
            <a:lvl1pPr algn="r">
              <a:defRPr sz="1200">
                <a:solidFill>
                  <a:schemeClr val="accent2"/>
                </a:solidFill>
                <a:latin typeface="+mj-lt"/>
              </a:defRPr>
            </a:lvl1pPr>
          </a:lstStyle>
          <a:p>
            <a:fld id="{6B941A0C-80CC-4230-A4ED-F56224C365BC}" type="slidenum">
              <a:rPr lang="en-CA" smtClean="0"/>
              <a:pPr/>
              <a:t>‹N°›</a:t>
            </a:fld>
            <a:endParaRPr lang="en-CA"/>
          </a:p>
        </p:txBody>
      </p:sp>
      <p:sp>
        <p:nvSpPr>
          <p:cNvPr id="7" name="Rectangle 6"/>
          <p:cNvSpPr/>
          <p:nvPr userDrawn="1"/>
        </p:nvSpPr>
        <p:spPr>
          <a:xfrm>
            <a:off x="-532329" y="737612"/>
            <a:ext cx="463958" cy="2513474"/>
          </a:xfrm>
          <a:prstGeom prst="rect">
            <a:avLst/>
          </a:prstGeom>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8" name="Rectangle 7"/>
          <p:cNvSpPr/>
          <p:nvPr userDrawn="1"/>
        </p:nvSpPr>
        <p:spPr>
          <a:xfrm>
            <a:off x="-460826" y="784463"/>
            <a:ext cx="331736" cy="340242"/>
          </a:xfrm>
          <a:prstGeom prst="rect">
            <a:avLst/>
          </a:prstGeom>
          <a:solidFill>
            <a:srgbClr val="192B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460826" y="1196298"/>
            <a:ext cx="331736" cy="340242"/>
          </a:xfrm>
          <a:prstGeom prst="rect">
            <a:avLst/>
          </a:prstGeom>
          <a:solidFill>
            <a:srgbClr val="5D93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60826" y="1608133"/>
            <a:ext cx="331736" cy="340242"/>
          </a:xfrm>
          <a:prstGeom prst="rect">
            <a:avLst/>
          </a:prstGeom>
          <a:solidFill>
            <a:srgbClr val="6BB9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460826" y="2031310"/>
            <a:ext cx="331736" cy="340242"/>
          </a:xfrm>
          <a:prstGeom prst="rect">
            <a:avLst/>
          </a:prstGeom>
          <a:solidFill>
            <a:srgbClr val="F63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460826" y="2443145"/>
            <a:ext cx="331736" cy="340242"/>
          </a:xfrm>
          <a:prstGeom prst="rect">
            <a:avLst/>
          </a:prstGeom>
          <a:solidFill>
            <a:srgbClr val="8021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460826" y="2854980"/>
            <a:ext cx="331736" cy="340242"/>
          </a:xfrm>
          <a:prstGeom prst="rect">
            <a:avLst/>
          </a:prstGeom>
          <a:solidFill>
            <a:srgbClr val="4213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88561" r="92863"/>
          <a:stretch/>
        </p:blipFill>
        <p:spPr>
          <a:xfrm>
            <a:off x="-88327" y="6163240"/>
            <a:ext cx="652463" cy="784459"/>
          </a:xfrm>
          <a:prstGeom prst="rect">
            <a:avLst/>
          </a:prstGeom>
        </p:spPr>
      </p:pic>
      <p:pic>
        <p:nvPicPr>
          <p:cNvPr id="16" name="Picture 15"/>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419" y="503611"/>
            <a:ext cx="398971" cy="468001"/>
          </a:xfrm>
          <a:prstGeom prst="rect">
            <a:avLst/>
          </a:prstGeom>
        </p:spPr>
      </p:pic>
      <p:pic>
        <p:nvPicPr>
          <p:cNvPr id="23" name="Picture 2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89090" y="3429297"/>
            <a:ext cx="360000" cy="360000"/>
          </a:xfrm>
          <a:prstGeom prst="rect">
            <a:avLst/>
          </a:prstGeom>
        </p:spPr>
      </p:pic>
      <p:pic>
        <p:nvPicPr>
          <p:cNvPr id="24" name="Picture 2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89090" y="4737931"/>
            <a:ext cx="360000" cy="360000"/>
          </a:xfrm>
          <a:prstGeom prst="rect">
            <a:avLst/>
          </a:prstGeom>
        </p:spPr>
      </p:pic>
      <p:pic>
        <p:nvPicPr>
          <p:cNvPr id="25" name="Picture 24"/>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89090" y="3868715"/>
            <a:ext cx="360000" cy="360000"/>
          </a:xfrm>
          <a:prstGeom prst="rect">
            <a:avLst/>
          </a:prstGeom>
        </p:spPr>
      </p:pic>
      <p:pic>
        <p:nvPicPr>
          <p:cNvPr id="26" name="Picture 25"/>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89090" y="4303323"/>
            <a:ext cx="360000" cy="360000"/>
          </a:xfrm>
          <a:prstGeom prst="rect">
            <a:avLst/>
          </a:prstGeom>
        </p:spPr>
      </p:pic>
      <p:pic>
        <p:nvPicPr>
          <p:cNvPr id="27" name="Picture 26"/>
          <p:cNvPicPr>
            <a:picLocks noChangeAspect="1"/>
          </p:cNvPicPr>
          <p:nvPr userDrawn="1"/>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329" y="5232213"/>
            <a:ext cx="398971" cy="468001"/>
          </a:xfrm>
          <a:prstGeom prst="rect">
            <a:avLst/>
          </a:prstGeom>
        </p:spPr>
      </p:pic>
    </p:spTree>
    <p:extLst>
      <p:ext uri="{BB962C8B-B14F-4D97-AF65-F5344CB8AC3E}">
        <p14:creationId xmlns:p14="http://schemas.microsoft.com/office/powerpoint/2010/main" val="24650819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p:txStyles>
    <p:titleStyle>
      <a:lvl1pPr algn="l" defTabSz="914400" rtl="0" eaLnBrk="1" latinLnBrk="0" hangingPunct="1">
        <a:lnSpc>
          <a:spcPct val="90000"/>
        </a:lnSpc>
        <a:spcBef>
          <a:spcPct val="0"/>
        </a:spcBef>
        <a:buNone/>
        <a:defRPr sz="2800" kern="1200">
          <a:solidFill>
            <a:schemeClr val="accent1"/>
          </a:solidFill>
          <a:effectLst>
            <a:outerShdw blurRad="50800" dist="38100" dir="2700000" algn="tl" rotWithShape="0">
              <a:prstClr val="black">
                <a:alpha val="40000"/>
              </a:prstClr>
            </a:outerShdw>
          </a:effectLst>
          <a:latin typeface="+mj-lt"/>
          <a:ea typeface="+mj-ea"/>
          <a:cs typeface="+mj-cs"/>
        </a:defRPr>
      </a:lvl1pPr>
    </p:titleStyle>
    <p:bodyStyle>
      <a:lvl1pPr marL="228600" indent="-144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j-lt"/>
          <a:ea typeface="+mn-ea"/>
          <a:cs typeface="+mn-cs"/>
        </a:defRPr>
      </a:lvl1pPr>
      <a:lvl2pPr marL="447675" indent="-90488" algn="l" defTabSz="7200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28650" indent="-90488" algn="l" defTabSz="7200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804863" indent="-85725" algn="l" defTabSz="7200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85838" indent="-90488" algn="l" defTabSz="720000" rtl="0" eaLnBrk="1" latinLnBrk="0" hangingPunct="1">
        <a:lnSpc>
          <a:spcPct val="10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35200"/>
            <a:ext cx="8075706" cy="1963703"/>
          </a:xfrm>
        </p:spPr>
        <p:txBody>
          <a:bodyPr/>
          <a:lstStyle/>
          <a:p>
            <a:r>
              <a:rPr lang="en-CA" sz="4800" dirty="0" smtClean="0"/>
              <a:t>Minimum Viable </a:t>
            </a:r>
            <a:r>
              <a:rPr lang="en-CA" sz="4300" dirty="0" smtClean="0"/>
              <a:t/>
            </a:r>
            <a:br>
              <a:rPr lang="en-CA" sz="4300" dirty="0" smtClean="0"/>
            </a:br>
            <a:r>
              <a:rPr lang="en-CA" sz="3500" dirty="0" smtClean="0"/>
              <a:t>Enterprise and Business </a:t>
            </a:r>
            <a:br>
              <a:rPr lang="en-CA" sz="3500" dirty="0" smtClean="0"/>
            </a:br>
            <a:r>
              <a:rPr lang="en-CA" sz="4800" dirty="0" smtClean="0"/>
              <a:t>Architecture</a:t>
            </a:r>
            <a:endParaRPr lang="en-CA" sz="3500" dirty="0"/>
          </a:p>
        </p:txBody>
      </p:sp>
      <p:sp>
        <p:nvSpPr>
          <p:cNvPr id="5" name="Subtitle 4"/>
          <p:cNvSpPr>
            <a:spLocks noGrp="1"/>
          </p:cNvSpPr>
          <p:nvPr>
            <p:ph type="subTitle" idx="1"/>
          </p:nvPr>
        </p:nvSpPr>
        <p:spPr/>
        <p:txBody>
          <a:bodyPr/>
          <a:lstStyle/>
          <a:p>
            <a:r>
              <a:rPr lang="en-CA" dirty="0" smtClean="0"/>
              <a:t>For discussion purpose</a:t>
            </a:r>
          </a:p>
          <a:p>
            <a:r>
              <a:rPr lang="en-CA" dirty="0" smtClean="0"/>
              <a:t>Last update: April 2022</a:t>
            </a:r>
            <a:endParaRPr lang="en-CA" dirty="0"/>
          </a:p>
        </p:txBody>
      </p:sp>
    </p:spTree>
    <p:extLst>
      <p:ext uri="{BB962C8B-B14F-4D97-AF65-F5344CB8AC3E}">
        <p14:creationId xmlns:p14="http://schemas.microsoft.com/office/powerpoint/2010/main" val="326416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pPr>
              <a:lnSpc>
                <a:spcPct val="108000"/>
              </a:lnSpc>
            </a:pPr>
            <a:r>
              <a:rPr lang="en-CA" dirty="0" smtClean="0"/>
              <a:t>4. MVEA </a:t>
            </a:r>
            <a:r>
              <a:rPr lang="en-CA" dirty="0"/>
              <a:t>practice elements</a:t>
            </a:r>
          </a:p>
        </p:txBody>
      </p:sp>
    </p:spTree>
    <p:extLst>
      <p:ext uri="{BB962C8B-B14F-4D97-AF65-F5344CB8AC3E}">
        <p14:creationId xmlns:p14="http://schemas.microsoft.com/office/powerpoint/2010/main" val="350398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26"/>
          <p:cNvSpPr/>
          <p:nvPr>
            <p:custDataLst>
              <p:tags r:id="rId1"/>
            </p:custDataLst>
          </p:nvPr>
        </p:nvSpPr>
        <p:spPr>
          <a:xfrm>
            <a:off x="9137300"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AutoShape 16"/>
          <p:cNvSpPr>
            <a:spLocks noChangeAspect="1" noChangeArrowheads="1" noTextEdit="1"/>
          </p:cNvSpPr>
          <p:nvPr/>
        </p:nvSpPr>
        <p:spPr bwMode="auto">
          <a:xfrm>
            <a:off x="9394340"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35" name="Freeform 6"/>
          <p:cNvSpPr>
            <a:spLocks noChangeAspect="1" noEditPoints="1"/>
          </p:cNvSpPr>
          <p:nvPr/>
        </p:nvSpPr>
        <p:spPr bwMode="auto">
          <a:xfrm>
            <a:off x="9504821"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28" name="Group 34"/>
          <p:cNvGrpSpPr>
            <a:grpSpLocks noChangeAspect="1"/>
          </p:cNvGrpSpPr>
          <p:nvPr/>
        </p:nvGrpSpPr>
        <p:grpSpPr>
          <a:xfrm>
            <a:off x="9383061" y="2237948"/>
            <a:ext cx="516952" cy="546458"/>
            <a:chOff x="2468445" y="1523817"/>
            <a:chExt cx="2804473" cy="2964541"/>
          </a:xfrm>
          <a:solidFill>
            <a:schemeClr val="bg1"/>
          </a:solidFill>
        </p:grpSpPr>
        <p:sp>
          <p:nvSpPr>
            <p:cNvPr id="2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2" name="Titre 1"/>
          <p:cNvSpPr>
            <a:spLocks noGrp="1"/>
          </p:cNvSpPr>
          <p:nvPr>
            <p:ph type="title"/>
          </p:nvPr>
        </p:nvSpPr>
        <p:spPr/>
        <p:txBody>
          <a:bodyPr/>
          <a:lstStyle/>
          <a:p>
            <a:r>
              <a:rPr lang="en-CA" dirty="0" smtClean="0"/>
              <a:t>EA Operating Model Patterns</a:t>
            </a:r>
            <a:endParaRPr lang="en-CA" dirty="0"/>
          </a:p>
        </p:txBody>
      </p:sp>
      <p:sp>
        <p:nvSpPr>
          <p:cNvPr id="3" name="Espace réservé du contenu 2"/>
          <p:cNvSpPr>
            <a:spLocks noGrp="1"/>
          </p:cNvSpPr>
          <p:nvPr>
            <p:ph idx="1"/>
          </p:nvPr>
        </p:nvSpPr>
        <p:spPr>
          <a:xfrm>
            <a:off x="379827" y="1169324"/>
            <a:ext cx="11442239" cy="425558"/>
          </a:xfrm>
        </p:spPr>
        <p:txBody>
          <a:bodyPr/>
          <a:lstStyle/>
          <a:p>
            <a:pPr marL="0" indent="0">
              <a:buNone/>
            </a:pPr>
            <a:r>
              <a:rPr lang="en-CA" dirty="0"/>
              <a:t>Three </a:t>
            </a:r>
            <a:r>
              <a:rPr lang="en-CA" dirty="0" smtClean="0"/>
              <a:t>“iterations</a:t>
            </a:r>
            <a:r>
              <a:rPr lang="en-CA" dirty="0"/>
              <a:t>” of EA </a:t>
            </a:r>
            <a:r>
              <a:rPr lang="en-CA" dirty="0" smtClean="0"/>
              <a:t>Operating Models based on capacity more than maturity:</a:t>
            </a:r>
            <a:endParaRPr lang="en-CA" dirty="0"/>
          </a:p>
        </p:txBody>
      </p:sp>
      <p:sp>
        <p:nvSpPr>
          <p:cNvPr id="12" name="ZoneTexte 11"/>
          <p:cNvSpPr txBox="1"/>
          <p:nvPr/>
        </p:nvSpPr>
        <p:spPr>
          <a:xfrm>
            <a:off x="754653"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252652" y="3043266"/>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38554"/>
          </a:xfrm>
          <a:prstGeom prst="rect">
            <a:avLst/>
          </a:prstGeom>
          <a:noFill/>
        </p:spPr>
        <p:txBody>
          <a:bodyPr wrap="square" rtlCol="0">
            <a:spAutoFit/>
          </a:bodyPr>
          <a:lstStyle/>
          <a:p>
            <a:pPr algn="ct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5" name="ZoneTexte 4"/>
          <p:cNvSpPr txBox="1"/>
          <p:nvPr/>
        </p:nvSpPr>
        <p:spPr>
          <a:xfrm>
            <a:off x="1094210" y="3457681"/>
            <a:ext cx="3280566" cy="2223686"/>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An EA “Light”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tactical</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reactive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Often, but not necessarily, IT-driven</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Focused on engaging with and advising major initiatives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No knowledgebase; highly dependant on the knowledge of individual architects</a:t>
            </a:r>
            <a:endParaRPr lang="en-CA" sz="1400" dirty="0">
              <a:latin typeface="Arial" panose="020B0604020202020204" pitchFamily="34" charset="0"/>
              <a:cs typeface="Arial" panose="020B0604020202020204" pitchFamily="34" charset="0"/>
            </a:endParaRPr>
          </a:p>
        </p:txBody>
      </p:sp>
      <p:sp>
        <p:nvSpPr>
          <p:cNvPr id="10"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ZoneTexte 21"/>
          <p:cNvSpPr txBox="1"/>
          <p:nvPr/>
        </p:nvSpPr>
        <p:spPr>
          <a:xfrm>
            <a:off x="4862398" y="3457681"/>
            <a:ext cx="2867330" cy="218521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 fully established EA </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Strategic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Mix of Reactive and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but still mostly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some enterprise knowledgebase used to store &amp; generate artefacts</a:t>
            </a:r>
            <a:endParaRPr lang="en-CA" sz="1400" dirty="0">
              <a:latin typeface="Arial" panose="020B0604020202020204" pitchFamily="34" charset="0"/>
              <a:cs typeface="Arial" panose="020B0604020202020204" pitchFamily="34" charset="0"/>
            </a:endParaRPr>
          </a:p>
        </p:txBody>
      </p:sp>
      <p:sp>
        <p:nvSpPr>
          <p:cNvPr id="23" name="ZoneTexte 22"/>
          <p:cNvSpPr txBox="1"/>
          <p:nvPr/>
        </p:nvSpPr>
        <p:spPr>
          <a:xfrm>
            <a:off x="8569815" y="3457681"/>
            <a:ext cx="3078326" cy="2146742"/>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Strategic – overseeing tactical alignment</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Mostly Pre-emptive / Anticipative</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Business-driven and both business &amp; IT-centric</a:t>
            </a:r>
          </a:p>
          <a:p>
            <a:pPr marL="285750" indent="-285750">
              <a:spcAft>
                <a:spcPts val="3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Includes an enterprise knowledgebase accessed and leveraged by non-architects to produce insight </a:t>
            </a:r>
            <a:endParaRPr lang="en-CA" sz="1400" dirty="0">
              <a:latin typeface="Arial" panose="020B0604020202020204" pitchFamily="34" charset="0"/>
              <a:cs typeface="Arial" panose="020B0604020202020204" pitchFamily="34" charset="0"/>
            </a:endParaRPr>
          </a:p>
        </p:txBody>
      </p:sp>
      <p:sp>
        <p:nvSpPr>
          <p:cNvPr id="24"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5"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471788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Scope</a:t>
            </a:r>
            <a:endParaRPr lang="en-CA" dirty="0"/>
          </a:p>
        </p:txBody>
      </p:sp>
      <p:pic>
        <p:nvPicPr>
          <p:cNvPr id="3" name="Image 2"/>
          <p:cNvPicPr>
            <a:picLocks noChangeAspect="1"/>
          </p:cNvPicPr>
          <p:nvPr/>
        </p:nvPicPr>
        <p:blipFill>
          <a:blip r:embed="rId3"/>
          <a:stretch>
            <a:fillRect/>
          </a:stretch>
        </p:blipFill>
        <p:spPr>
          <a:xfrm>
            <a:off x="217314" y="2451864"/>
            <a:ext cx="3823803" cy="2775154"/>
          </a:xfrm>
          <a:prstGeom prst="rect">
            <a:avLst/>
          </a:prstGeom>
        </p:spPr>
      </p:pic>
      <p:pic>
        <p:nvPicPr>
          <p:cNvPr id="31" name="Image 30"/>
          <p:cNvPicPr>
            <a:picLocks noChangeAspect="1"/>
          </p:cNvPicPr>
          <p:nvPr/>
        </p:nvPicPr>
        <p:blipFill>
          <a:blip r:embed="rId3"/>
          <a:stretch>
            <a:fillRect/>
          </a:stretch>
        </p:blipFill>
        <p:spPr>
          <a:xfrm>
            <a:off x="4116731" y="2451864"/>
            <a:ext cx="3823803" cy="2775154"/>
          </a:xfrm>
          <a:prstGeom prst="rect">
            <a:avLst/>
          </a:prstGeom>
        </p:spPr>
      </p:pic>
      <p:pic>
        <p:nvPicPr>
          <p:cNvPr id="32" name="Image 31"/>
          <p:cNvPicPr>
            <a:picLocks noChangeAspect="1"/>
          </p:cNvPicPr>
          <p:nvPr/>
        </p:nvPicPr>
        <p:blipFill>
          <a:blip r:embed="rId3"/>
          <a:stretch>
            <a:fillRect/>
          </a:stretch>
        </p:blipFill>
        <p:spPr>
          <a:xfrm>
            <a:off x="8091761" y="2451864"/>
            <a:ext cx="3823803" cy="2775154"/>
          </a:xfrm>
          <a:prstGeom prst="rect">
            <a:avLst/>
          </a:prstGeom>
        </p:spPr>
      </p:pic>
      <p:sp>
        <p:nvSpPr>
          <p:cNvPr id="35" name="Ellipse 34"/>
          <p:cNvSpPr/>
          <p:nvPr/>
        </p:nvSpPr>
        <p:spPr>
          <a:xfrm>
            <a:off x="1672015" y="3532951"/>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Ellipse 35"/>
          <p:cNvSpPr>
            <a:spLocks noChangeAspect="1"/>
          </p:cNvSpPr>
          <p:nvPr/>
        </p:nvSpPr>
        <p:spPr>
          <a:xfrm>
            <a:off x="5380547" y="3053619"/>
            <a:ext cx="1609835" cy="1510990"/>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Ellipse 37"/>
          <p:cNvSpPr>
            <a:spLocks noChangeAspect="1"/>
          </p:cNvSpPr>
          <p:nvPr/>
        </p:nvSpPr>
        <p:spPr>
          <a:xfrm>
            <a:off x="8948059" y="2696157"/>
            <a:ext cx="2332490" cy="2189274"/>
          </a:xfrm>
          <a:prstGeom prst="ellipse">
            <a:avLst/>
          </a:prstGeom>
          <a:solidFill>
            <a:srgbClr val="FED962">
              <a:alpha val="4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llipse 11"/>
          <p:cNvSpPr/>
          <p:nvPr/>
        </p:nvSpPr>
        <p:spPr>
          <a:xfrm>
            <a:off x="9646586" y="2974764"/>
            <a:ext cx="1208502" cy="113429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ZoneTexte 12"/>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5" name="ZoneTexte 14"/>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62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Stakeholders</a:t>
            </a:r>
            <a:endParaRPr lang="en-CA" dirty="0"/>
          </a:p>
        </p:txBody>
      </p:sp>
      <p:sp>
        <p:nvSpPr>
          <p:cNvPr id="3" name="ZoneTexte 2"/>
          <p:cNvSpPr txBox="1"/>
          <p:nvPr/>
        </p:nvSpPr>
        <p:spPr>
          <a:xfrm>
            <a:off x="581025" y="2192692"/>
            <a:ext cx="4084281" cy="1346522"/>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Domain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(might not be under EA functional authority)</a:t>
            </a:r>
            <a:endParaRPr lang="en-CA" sz="1200" dirty="0" smtClean="0">
              <a:solidFill>
                <a:schemeClr val="accent5"/>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Some Solution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a:solidFill>
                  <a:schemeClr val="accent5"/>
                </a:solidFill>
                <a:latin typeface="Arial" panose="020B0604020202020204" pitchFamily="34" charset="0"/>
                <a:cs typeface="Arial" panose="020B0604020202020204" pitchFamily="34" charset="0"/>
              </a:rPr>
              <a:t>(might not be under EA functional authority)</a:t>
            </a:r>
            <a:endParaRPr lang="en-CA" sz="1200" dirty="0">
              <a:solidFill>
                <a:schemeClr val="accent5"/>
              </a:solidFill>
              <a:latin typeface="Arial" panose="020B0604020202020204" pitchFamily="34" charset="0"/>
              <a:cs typeface="Arial" panose="020B0604020202020204" pitchFamily="34" charset="0"/>
            </a:endParaRPr>
          </a:p>
        </p:txBody>
      </p:sp>
      <p:sp>
        <p:nvSpPr>
          <p:cNvPr id="13" name="ZoneTexte 12"/>
          <p:cNvSpPr txBox="1"/>
          <p:nvPr/>
        </p:nvSpPr>
        <p:spPr>
          <a:xfrm>
            <a:off x="4558919" y="2192692"/>
            <a:ext cx="3623526" cy="1400383"/>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(framed by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(framed by EA)</a:t>
            </a:r>
          </a:p>
        </p:txBody>
      </p:sp>
      <p:sp>
        <p:nvSpPr>
          <p:cNvPr id="14" name="ZoneTexte 13"/>
          <p:cNvSpPr txBox="1"/>
          <p:nvPr/>
        </p:nvSpPr>
        <p:spPr>
          <a:xfrm>
            <a:off x="8536813" y="2192692"/>
            <a:ext cx="3655188" cy="1623521"/>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Practitioners: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Architects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Segment / Portfolio Architects </a:t>
            </a:r>
            <a:br>
              <a:rPr lang="en-CA" sz="1200" dirty="0" smtClean="0">
                <a:solidFill>
                  <a:schemeClr val="accent5"/>
                </a:solidFill>
                <a:latin typeface="Arial" panose="020B0604020202020204" pitchFamily="34" charset="0"/>
                <a:cs typeface="Arial" panose="020B0604020202020204" pitchFamily="34" charset="0"/>
              </a:rPr>
            </a:br>
            <a:r>
              <a:rPr lang="en-CA" sz="1050" dirty="0" smtClean="0">
                <a:solidFill>
                  <a:schemeClr val="accent5"/>
                </a:solidFill>
                <a:latin typeface="Arial" panose="020B0604020202020204" pitchFamily="34" charset="0"/>
                <a:cs typeface="Arial" panose="020B0604020202020204" pitchFamily="34" charset="0"/>
              </a:rPr>
              <a:t>(for larger organizations)</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Domain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t>
            </a:r>
            <a:r>
              <a:rPr lang="en-CA" sz="1050" dirty="0" smtClean="0">
                <a:solidFill>
                  <a:schemeClr val="accent5"/>
                </a:solidFill>
                <a:latin typeface="Arial" panose="020B0604020202020204" pitchFamily="34" charset="0"/>
                <a:cs typeface="Arial" panose="020B0604020202020204" pitchFamily="34" charset="0"/>
              </a:rPr>
              <a:t>(contributing to EA)</a:t>
            </a:r>
          </a:p>
          <a:p>
            <a:pPr marL="285750" indent="-285750">
              <a:spcAft>
                <a:spcPts val="2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Technical Architects?</a:t>
            </a:r>
          </a:p>
        </p:txBody>
      </p:sp>
      <p:sp>
        <p:nvSpPr>
          <p:cNvPr id="15" name="ZoneTexte 14"/>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6" name="ZoneTexte 15"/>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7" name="ZoneTexte 16"/>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8" name="ZoneTexte 17"/>
          <p:cNvSpPr txBox="1"/>
          <p:nvPr/>
        </p:nvSpPr>
        <p:spPr>
          <a:xfrm>
            <a:off x="581024" y="3995013"/>
            <a:ext cx="3691299" cy="162967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a:solidFill>
                  <a:schemeClr val="accent5"/>
                </a:solidFill>
                <a:latin typeface="Arial" panose="020B0604020202020204" pitchFamily="34" charset="0"/>
                <a:cs typeface="Arial" panose="020B0604020202020204" pitchFamily="34" charset="0"/>
              </a:rPr>
              <a:t>Project and Programme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Data Analysts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Solution Architects &amp; Engineers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Service Managers and Centers of Expertise</a:t>
            </a:r>
            <a:endParaRPr lang="en-CA" sz="1200" dirty="0">
              <a:solidFill>
                <a:schemeClr val="accent5"/>
              </a:solidFill>
              <a:latin typeface="Arial" panose="020B0604020202020204" pitchFamily="34" charset="0"/>
              <a:cs typeface="Arial" panose="020B0604020202020204" pitchFamily="34" charset="0"/>
            </a:endParaRPr>
          </a:p>
        </p:txBody>
      </p:sp>
      <p:sp>
        <p:nvSpPr>
          <p:cNvPr id="19" name="ZoneTexte 18"/>
          <p:cNvSpPr txBox="1"/>
          <p:nvPr/>
        </p:nvSpPr>
        <p:spPr>
          <a:xfrm>
            <a:off x="4558918" y="3995013"/>
            <a:ext cx="3371005" cy="1832809"/>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IT Business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Enterprise Project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Data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Owners / Executives</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20" name="ZoneTexte 19"/>
          <p:cNvSpPr txBox="1"/>
          <p:nvPr/>
        </p:nvSpPr>
        <p:spPr>
          <a:xfrm>
            <a:off x="8536813" y="3995014"/>
            <a:ext cx="3274188" cy="1794337"/>
          </a:xfrm>
          <a:prstGeom prst="rect">
            <a:avLst/>
          </a:prstGeom>
          <a:noFill/>
        </p:spPr>
        <p:txBody>
          <a:bodyPr wrap="square" rtlCol="0">
            <a:spAutoFit/>
          </a:bodyPr>
          <a:lstStyle/>
          <a:p>
            <a:pPr>
              <a:spcAft>
                <a:spcPts val="600"/>
              </a:spcAft>
            </a:pPr>
            <a:r>
              <a:rPr lang="en-CA" sz="1400" b="1" i="1" dirty="0" smtClean="0">
                <a:solidFill>
                  <a:schemeClr val="accent5"/>
                </a:solidFill>
                <a:latin typeface="Arial" panose="020B0604020202020204" pitchFamily="34" charset="0"/>
                <a:cs typeface="Arial" panose="020B0604020202020204" pitchFamily="34" charset="0"/>
              </a:rPr>
              <a:t>Core EA Clients &amp; Partners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Vendor and IT Relationship Managers</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Application and Technology Portfolio Management Office</a:t>
            </a:r>
          </a:p>
          <a:p>
            <a:pPr marL="285750" lvl="1" indent="-285750">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Chief Digital Office</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Senior Governance Bodies </a:t>
            </a:r>
          </a:p>
          <a:p>
            <a:pPr marL="285750" lvl="1" indent="-285750">
              <a:lnSpc>
                <a:spcPct val="90000"/>
              </a:lnSpc>
              <a:spcAft>
                <a:spcPts val="300"/>
              </a:spcAft>
              <a:buFont typeface="Arial" panose="020B0604020202020204" pitchFamily="34" charset="0"/>
              <a:buChar char="•"/>
            </a:pPr>
            <a:r>
              <a:rPr lang="en-CA" sz="1200" dirty="0" smtClean="0">
                <a:solidFill>
                  <a:schemeClr val="accent5"/>
                </a:solidFill>
                <a:latin typeface="Arial" panose="020B0604020202020204" pitchFamily="34" charset="0"/>
                <a:cs typeface="Arial" panose="020B0604020202020204" pitchFamily="34" charset="0"/>
              </a:rPr>
              <a:t>Business &amp; IT Planners</a:t>
            </a:r>
            <a:endParaRPr lang="en-CA" sz="1200" dirty="0">
              <a:solidFill>
                <a:schemeClr val="accent5"/>
              </a:solidFill>
              <a:latin typeface="Arial" panose="020B0604020202020204" pitchFamily="34" charset="0"/>
              <a:cs typeface="Arial" panose="020B0604020202020204" pitchFamily="34" charset="0"/>
            </a:endParaRPr>
          </a:p>
        </p:txBody>
      </p:sp>
      <p:sp>
        <p:nvSpPr>
          <p:cNvPr id="4" name="Rectangle 3"/>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500359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Key Services and Activities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fr-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81024" y="2045130"/>
            <a:ext cx="3290427" cy="3542635"/>
          </a:xfrm>
        </p:spPr>
        <p:txBody>
          <a:bodyPr>
            <a:noAutofit/>
          </a:bodyPr>
          <a:lstStyle/>
          <a:p>
            <a:r>
              <a:rPr lang="en-CA" sz="1200" dirty="0" smtClean="0">
                <a:solidFill>
                  <a:schemeClr val="bg2">
                    <a:lumMod val="25000"/>
                  </a:schemeClr>
                </a:solidFill>
              </a:rPr>
              <a:t>Advisory </a:t>
            </a:r>
            <a:r>
              <a:rPr lang="en-CA" sz="1200" dirty="0">
                <a:solidFill>
                  <a:schemeClr val="bg2">
                    <a:lumMod val="25000"/>
                  </a:schemeClr>
                </a:solidFill>
              </a:rPr>
              <a:t>Service </a:t>
            </a:r>
            <a:r>
              <a:rPr lang="en-CA" sz="1200" dirty="0" smtClean="0">
                <a:solidFill>
                  <a:schemeClr val="bg2">
                    <a:lumMod val="25000"/>
                  </a:schemeClr>
                </a:solidFill>
              </a:rPr>
              <a:t>– Major Initiatives </a:t>
            </a:r>
            <a:r>
              <a:rPr lang="en-CA" sz="1200" dirty="0">
                <a:solidFill>
                  <a:schemeClr val="bg2">
                    <a:lumMod val="25000"/>
                  </a:schemeClr>
                </a:solidFill>
              </a:rPr>
              <a:t>&amp; </a:t>
            </a:r>
            <a:r>
              <a:rPr lang="en-CA" sz="1200" dirty="0" smtClean="0">
                <a:solidFill>
                  <a:schemeClr val="bg2">
                    <a:lumMod val="25000"/>
                  </a:schemeClr>
                </a:solidFill>
              </a:rPr>
              <a:t>Projects</a:t>
            </a:r>
          </a:p>
          <a:p>
            <a:r>
              <a:rPr lang="en-CA" sz="1200" dirty="0" smtClean="0">
                <a:solidFill>
                  <a:schemeClr val="bg2">
                    <a:lumMod val="25000"/>
                  </a:schemeClr>
                </a:solidFill>
              </a:rPr>
              <a:t>Establish standards, principles </a:t>
            </a:r>
            <a:r>
              <a:rPr lang="en-CA" sz="1200" dirty="0">
                <a:solidFill>
                  <a:schemeClr val="bg2">
                    <a:lumMod val="25000"/>
                  </a:schemeClr>
                </a:solidFill>
              </a:rPr>
              <a:t>and </a:t>
            </a:r>
            <a:r>
              <a:rPr lang="en-CA" sz="1200" dirty="0" smtClean="0">
                <a:solidFill>
                  <a:schemeClr val="bg2">
                    <a:lumMod val="25000"/>
                  </a:schemeClr>
                </a:solidFill>
              </a:rPr>
              <a:t>guidelines and actively promote and align transformation efforts to those standards</a:t>
            </a:r>
          </a:p>
          <a:p>
            <a:r>
              <a:rPr lang="en-CA" sz="1200" dirty="0" smtClean="0">
                <a:solidFill>
                  <a:schemeClr val="bg2">
                    <a:lumMod val="25000"/>
                  </a:schemeClr>
                </a:solidFill>
              </a:rPr>
              <a:t>Architecture Development and “Evangelization” service: strengthen </a:t>
            </a:r>
            <a:r>
              <a:rPr lang="en-CA" sz="1200" dirty="0">
                <a:solidFill>
                  <a:schemeClr val="bg2">
                    <a:lumMod val="25000"/>
                  </a:schemeClr>
                </a:solidFill>
              </a:rPr>
              <a:t>and spread the enterprise perspective</a:t>
            </a:r>
          </a:p>
          <a:p>
            <a:endParaRPr lang="en-CA" sz="1200" dirty="0" smtClean="0">
              <a:solidFill>
                <a:schemeClr val="bg2">
                  <a:lumMod val="25000"/>
                </a:schemeClr>
              </a:solidFill>
            </a:endParaRPr>
          </a:p>
        </p:txBody>
      </p:sp>
      <p:sp>
        <p:nvSpPr>
          <p:cNvPr id="13" name="Espace réservé du contenu 3"/>
          <p:cNvSpPr txBox="1">
            <a:spLocks/>
          </p:cNvSpPr>
          <p:nvPr/>
        </p:nvSpPr>
        <p:spPr>
          <a:xfrm>
            <a:off x="4400355" y="2045129"/>
            <a:ext cx="3240000" cy="3542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solidFill>
                  <a:schemeClr val="bg2">
                    <a:lumMod val="25000"/>
                  </a:schemeClr>
                </a:solidFill>
              </a:rPr>
              <a:t>Advisory Service – Major Initiatives &amp; Projects</a:t>
            </a:r>
          </a:p>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actively promote and align transformation efforts to 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Advise innovative proof of concepts to drive HC-PHAC architecture </a:t>
            </a:r>
          </a:p>
        </p:txBody>
      </p:sp>
      <p:sp>
        <p:nvSpPr>
          <p:cNvPr id="14" name="Espace réservé du contenu 3"/>
          <p:cNvSpPr txBox="1">
            <a:spLocks/>
          </p:cNvSpPr>
          <p:nvPr/>
        </p:nvSpPr>
        <p:spPr>
          <a:xfrm>
            <a:off x="8452952" y="2045128"/>
            <a:ext cx="3240000" cy="4019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smtClean="0">
                <a:solidFill>
                  <a:schemeClr val="bg2">
                    <a:lumMod val="25000"/>
                  </a:schemeClr>
                </a:solidFill>
              </a:rPr>
              <a:t>Maintain </a:t>
            </a:r>
            <a:r>
              <a:rPr lang="en-CA" sz="1200" dirty="0">
                <a:solidFill>
                  <a:schemeClr val="bg2">
                    <a:lumMod val="25000"/>
                  </a:schemeClr>
                </a:solidFill>
              </a:rPr>
              <a:t>standards, principles and guidelines and </a:t>
            </a:r>
            <a:r>
              <a:rPr lang="en-CA" sz="1200" dirty="0" smtClean="0">
                <a:solidFill>
                  <a:schemeClr val="bg2">
                    <a:lumMod val="25000"/>
                  </a:schemeClr>
                </a:solidFill>
              </a:rPr>
              <a:t>oversee alignment to </a:t>
            </a:r>
            <a:r>
              <a:rPr lang="en-CA" sz="1200" dirty="0">
                <a:solidFill>
                  <a:schemeClr val="bg2">
                    <a:lumMod val="25000"/>
                  </a:schemeClr>
                </a:solidFill>
              </a:rPr>
              <a:t>those standards</a:t>
            </a:r>
          </a:p>
          <a:p>
            <a:r>
              <a:rPr lang="en-CA" sz="1200" dirty="0" smtClean="0">
                <a:solidFill>
                  <a:schemeClr val="bg2">
                    <a:lumMod val="25000"/>
                  </a:schemeClr>
                </a:solidFill>
              </a:rPr>
              <a:t>Advisory Service - Investment Portfolio &amp; Plans</a:t>
            </a:r>
          </a:p>
          <a:p>
            <a:r>
              <a:rPr lang="en-CA" sz="1200" dirty="0" smtClean="0">
                <a:solidFill>
                  <a:schemeClr val="bg2">
                    <a:lumMod val="25000"/>
                  </a:schemeClr>
                </a:solidFill>
              </a:rPr>
              <a:t>Collaborate with business lines to identify opportunities for improved business value through digital enablement.</a:t>
            </a:r>
          </a:p>
          <a:p>
            <a:r>
              <a:rPr lang="en-CA" sz="1200" dirty="0" smtClean="0">
                <a:solidFill>
                  <a:schemeClr val="bg2">
                    <a:lumMod val="25000"/>
                  </a:schemeClr>
                </a:solidFill>
              </a:rPr>
              <a:t>Develop IM/IT Strategies to realize the capabilities required by the Organization</a:t>
            </a:r>
          </a:p>
          <a:p>
            <a:r>
              <a:rPr lang="en-CA" sz="1200" dirty="0" smtClean="0">
                <a:solidFill>
                  <a:schemeClr val="bg2">
                    <a:lumMod val="25000"/>
                  </a:schemeClr>
                </a:solidFill>
              </a:rPr>
              <a:t>Oversee innovative proof of concepts to drive HC-PHAC architecture </a:t>
            </a:r>
          </a:p>
          <a:p>
            <a:r>
              <a:rPr lang="en-CA" sz="1200" dirty="0" smtClean="0">
                <a:solidFill>
                  <a:schemeClr val="bg2">
                    <a:lumMod val="25000"/>
                  </a:schemeClr>
                </a:solidFill>
              </a:rPr>
              <a:t>Actively participate in the delivery of digital change within the organization to achieve its digital transformation, especially through  the introduction of key capabilities and innovative technology.</a:t>
            </a:r>
          </a:p>
        </p:txBody>
      </p:sp>
      <p:sp>
        <p:nvSpPr>
          <p:cNvPr id="16" name="Rectangle 15"/>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93318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22729" y="1398494"/>
            <a:ext cx="3949594" cy="4595052"/>
          </a:xfrm>
          <a:prstGeom prst="rect">
            <a:avLst/>
          </a:prstGeom>
          <a:noFill/>
          <a:ln w="952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CA" dirty="0"/>
          </a:p>
        </p:txBody>
      </p:sp>
      <p:sp>
        <p:nvSpPr>
          <p:cNvPr id="2" name="Titre 1"/>
          <p:cNvSpPr>
            <a:spLocks noGrp="1"/>
          </p:cNvSpPr>
          <p:nvPr>
            <p:ph type="title"/>
          </p:nvPr>
        </p:nvSpPr>
        <p:spPr/>
        <p:txBody>
          <a:bodyPr/>
          <a:lstStyle/>
          <a:p>
            <a:r>
              <a:rPr lang="en-CA" dirty="0" smtClean="0"/>
              <a:t>Knowledgebase + Key Artefacts/Deliverables</a:t>
            </a:r>
            <a:endParaRPr lang="en-CA" dirty="0"/>
          </a:p>
        </p:txBody>
      </p:sp>
      <p:sp>
        <p:nvSpPr>
          <p:cNvPr id="9" name="ZoneTexte 8"/>
          <p:cNvSpPr txBox="1"/>
          <p:nvPr/>
        </p:nvSpPr>
        <p:spPr>
          <a:xfrm>
            <a:off x="581025"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0" name="ZoneTexte 9"/>
          <p:cNvSpPr txBox="1"/>
          <p:nvPr/>
        </p:nvSpPr>
        <p:spPr>
          <a:xfrm>
            <a:off x="8536812"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1" name="ZoneTexte 10"/>
          <p:cNvSpPr txBox="1"/>
          <p:nvPr/>
        </p:nvSpPr>
        <p:spPr>
          <a:xfrm>
            <a:off x="4558918" y="1571625"/>
            <a:ext cx="2781300"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2" name="Espace réservé du contenu 3"/>
          <p:cNvSpPr>
            <a:spLocks noGrp="1"/>
          </p:cNvSpPr>
          <p:nvPr>
            <p:ph idx="1"/>
          </p:nvPr>
        </p:nvSpPr>
        <p:spPr>
          <a:xfrm>
            <a:off x="559780" y="2053777"/>
            <a:ext cx="3470110" cy="1533933"/>
          </a:xfrm>
        </p:spPr>
        <p:txBody>
          <a:bodyPr>
            <a:noAutofit/>
          </a:bodyPr>
          <a:lstStyle/>
          <a:p>
            <a:pPr marL="0" indent="0">
              <a:lnSpc>
                <a:spcPct val="100000"/>
              </a:lnSpc>
              <a:buNone/>
            </a:pPr>
            <a:r>
              <a:rPr lang="en-CA" sz="1200" b="1" i="1" dirty="0" smtClean="0"/>
              <a:t>Knowledgebase:</a:t>
            </a:r>
          </a:p>
          <a:p>
            <a:pPr>
              <a:lnSpc>
                <a:spcPct val="100000"/>
              </a:lnSpc>
            </a:pPr>
            <a:r>
              <a:rPr lang="en-CA" sz="1200" dirty="0" smtClean="0"/>
              <a:t>Single window to EA with a centralized information store for architecture artefacts and deliverables</a:t>
            </a:r>
          </a:p>
          <a:p>
            <a:pPr>
              <a:lnSpc>
                <a:spcPct val="100000"/>
              </a:lnSpc>
            </a:pPr>
            <a:r>
              <a:rPr lang="en-CA" sz="1200" dirty="0" smtClean="0"/>
              <a:t>Basic/Foundational Enterprise [Architecture] Repository, used by architects only, with the following core concepts </a:t>
            </a:r>
          </a:p>
        </p:txBody>
      </p:sp>
      <p:sp>
        <p:nvSpPr>
          <p:cNvPr id="13" name="Espace réservé du contenu 3"/>
          <p:cNvSpPr txBox="1">
            <a:spLocks/>
          </p:cNvSpPr>
          <p:nvPr/>
        </p:nvSpPr>
        <p:spPr>
          <a:xfrm>
            <a:off x="4561713" y="2045130"/>
            <a:ext cx="3395271" cy="14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pPr>
            <a:r>
              <a:rPr lang="en-CA" sz="1200" dirty="0" smtClean="0"/>
              <a:t>Extended Enterprise [Architecture] Repository offered as a service to partners</a:t>
            </a:r>
          </a:p>
        </p:txBody>
      </p:sp>
      <p:sp>
        <p:nvSpPr>
          <p:cNvPr id="14" name="Espace réservé du contenu 3"/>
          <p:cNvSpPr txBox="1">
            <a:spLocks/>
          </p:cNvSpPr>
          <p:nvPr/>
        </p:nvSpPr>
        <p:spPr>
          <a:xfrm>
            <a:off x="8488807" y="2045129"/>
            <a:ext cx="3375095" cy="1099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200" b="1" i="1" dirty="0" smtClean="0"/>
              <a:t>Knowledgebase:</a:t>
            </a:r>
          </a:p>
          <a:p>
            <a:pPr>
              <a:lnSpc>
                <a:spcPct val="100000"/>
              </a:lnSpc>
              <a:spcAft>
                <a:spcPts val="1200"/>
              </a:spcAft>
            </a:pPr>
            <a:r>
              <a:rPr lang="en-CA" sz="1200" dirty="0" smtClean="0"/>
              <a:t>Extended Enterprise [Architecture] Repository offered as a service to clients</a:t>
            </a:r>
            <a:br>
              <a:rPr lang="en-CA" sz="1200" dirty="0" smtClean="0"/>
            </a:br>
            <a:endParaRPr lang="en-CA" sz="1200" dirty="0" smtClean="0"/>
          </a:p>
        </p:txBody>
      </p:sp>
      <p:sp>
        <p:nvSpPr>
          <p:cNvPr id="4" name="Rectangle 3"/>
          <p:cNvSpPr/>
          <p:nvPr/>
        </p:nvSpPr>
        <p:spPr>
          <a:xfrm>
            <a:off x="5266667" y="3701845"/>
            <a:ext cx="5869210" cy="1769715"/>
          </a:xfrm>
          <a:prstGeom prst="rect">
            <a:avLst/>
          </a:prstGeom>
        </p:spPr>
        <p:txBody>
          <a:bodyPr wrap="square">
            <a:spAutoFit/>
          </a:bodyPr>
          <a:lstStyle/>
          <a:p>
            <a:pPr>
              <a:lnSpc>
                <a:spcPct val="100000"/>
              </a:lnSpc>
              <a:spcAft>
                <a:spcPts val="1200"/>
              </a:spcAft>
            </a:pPr>
            <a:r>
              <a:rPr lang="en-CA" sz="1200" dirty="0" smtClean="0">
                <a:latin typeface="Arial" panose="020B0604020202020204" pitchFamily="34" charset="0"/>
                <a:cs typeface="Arial" panose="020B0604020202020204" pitchFamily="34" charset="0"/>
              </a:rPr>
              <a:t>Additional enterprise objects to support Strategic and Embedded EA could include:</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Services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Information Concepts / Business Data Entities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Business Processes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Strategic Outcomes</a:t>
            </a: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Application Services / </a:t>
            </a:r>
            <a:r>
              <a:rPr lang="en-CA" sz="1200" dirty="0" err="1" smtClean="0">
                <a:latin typeface="Arial" panose="020B0604020202020204" pitchFamily="34" charset="0"/>
                <a:cs typeface="Arial" panose="020B0604020202020204" pitchFamily="34" charset="0"/>
              </a:rPr>
              <a:t>Microservices</a:t>
            </a:r>
            <a:endParaRPr lang="en-CA" sz="1200" dirty="0" smtClean="0">
              <a:latin typeface="Arial" panose="020B0604020202020204" pitchFamily="34" charset="0"/>
              <a:cs typeface="Arial" panose="020B0604020202020204" pitchFamily="34" charset="0"/>
            </a:endParaRPr>
          </a:p>
          <a:p>
            <a:pPr marL="628650" lvl="1" indent="-171450">
              <a:lnSpc>
                <a:spcPct val="100000"/>
              </a:lnSpc>
              <a:spcBef>
                <a:spcPts val="300"/>
              </a:spcBef>
              <a:buFont typeface="Arial" panose="020B0604020202020204" pitchFamily="34" charset="0"/>
              <a:buChar char="•"/>
            </a:pPr>
            <a:r>
              <a:rPr lang="en-CA"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0" name="Flèche droite 29"/>
          <p:cNvSpPr/>
          <p:nvPr/>
        </p:nvSpPr>
        <p:spPr>
          <a:xfrm>
            <a:off x="4501650" y="4255963"/>
            <a:ext cx="524637" cy="961826"/>
          </a:xfrm>
          <a:prstGeom prst="rightArrow">
            <a:avLst>
              <a:gd name="adj1" fmla="val 50000"/>
              <a:gd name="adj2" fmla="val 67548"/>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dirty="0"/>
          </a:p>
        </p:txBody>
      </p:sp>
      <p:pic>
        <p:nvPicPr>
          <p:cNvPr id="6" name="Image 5"/>
          <p:cNvPicPr>
            <a:picLocks noChangeAspect="1"/>
          </p:cNvPicPr>
          <p:nvPr/>
        </p:nvPicPr>
        <p:blipFill>
          <a:blip r:embed="rId3"/>
          <a:stretch>
            <a:fillRect/>
          </a:stretch>
        </p:blipFill>
        <p:spPr>
          <a:xfrm>
            <a:off x="581025" y="3908818"/>
            <a:ext cx="3552080" cy="1763620"/>
          </a:xfrm>
          <a:prstGeom prst="rect">
            <a:avLst/>
          </a:prstGeom>
        </p:spPr>
      </p:pic>
    </p:spTree>
    <p:extLst>
      <p:ext uri="{BB962C8B-B14F-4D97-AF65-F5344CB8AC3E}">
        <p14:creationId xmlns:p14="http://schemas.microsoft.com/office/powerpoint/2010/main" val="3893281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2"/>
            <a:ext cx="5373313" cy="822960"/>
          </a:xfrm>
        </p:spPr>
        <p:txBody>
          <a:bodyPr>
            <a:normAutofit fontScale="90000"/>
          </a:bodyPr>
          <a:lstStyle/>
          <a:p>
            <a:r>
              <a:rPr lang="en-CA" dirty="0" smtClean="0"/>
              <a:t>5. Implications for Business Architecture</a:t>
            </a:r>
            <a:endParaRPr lang="en-CA" dirty="0"/>
          </a:p>
        </p:txBody>
      </p:sp>
    </p:spTree>
    <p:extLst>
      <p:ext uri="{BB962C8B-B14F-4D97-AF65-F5344CB8AC3E}">
        <p14:creationId xmlns:p14="http://schemas.microsoft.com/office/powerpoint/2010/main" val="247956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Business Architecture</a:t>
            </a:r>
            <a:endParaRPr lang="en-CA" dirty="0"/>
          </a:p>
        </p:txBody>
      </p:sp>
      <p:sp>
        <p:nvSpPr>
          <p:cNvPr id="4" name="TextBox 15"/>
          <p:cNvSpPr txBox="1"/>
          <p:nvPr/>
        </p:nvSpPr>
        <p:spPr>
          <a:xfrm>
            <a:off x="5689402" y="3356024"/>
            <a:ext cx="5842395" cy="1569660"/>
          </a:xfrm>
          <a:prstGeom prst="rect">
            <a:avLst/>
          </a:prstGeom>
          <a:noFill/>
        </p:spPr>
        <p:txBody>
          <a:bodyPr wrap="square" rtlCol="0">
            <a:spAutoFit/>
          </a:bodyPr>
          <a:lstStyle/>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a clear understanding of the business problem </a:t>
            </a:r>
            <a:r>
              <a:rPr lang="en-CA" sz="1200" b="1" dirty="0">
                <a:solidFill>
                  <a:schemeClr val="tx2"/>
                </a:solidFill>
                <a:latin typeface="Arial" panose="020B0604020202020204" pitchFamily="34" charset="0"/>
                <a:cs typeface="Arial" panose="020B0604020202020204" pitchFamily="34" charset="0"/>
              </a:rPr>
              <a:t>before</a:t>
            </a:r>
            <a:r>
              <a:rPr lang="en-CA" sz="1200" dirty="0">
                <a:solidFill>
                  <a:schemeClr val="tx2"/>
                </a:solidFill>
                <a:latin typeface="Arial" panose="020B0604020202020204" pitchFamily="34" charset="0"/>
                <a:cs typeface="Arial" panose="020B0604020202020204" pitchFamily="34" charset="0"/>
              </a:rPr>
              <a:t> discussing solutions.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Early engagement with TBS to ensure alignment prior to proceeding with the investment planning process.</a:t>
            </a:r>
          </a:p>
          <a:p>
            <a:pPr marL="285750" indent="-285750">
              <a:buFont typeface="Arial" panose="020B0604020202020204" pitchFamily="34" charset="0"/>
              <a:buChar char="•"/>
            </a:pPr>
            <a:endParaRPr lang="en-CA"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solidFill>
                  <a:schemeClr val="tx2"/>
                </a:solidFill>
                <a:latin typeface="Arial" panose="020B0604020202020204" pitchFamily="34" charset="0"/>
                <a:cs typeface="Arial" panose="020B0604020202020204" pitchFamily="34" charset="0"/>
              </a:rPr>
              <a:t>Ensure that investments are conceived in a manner that aligns with the Government of Canada’s Digital Standards.</a:t>
            </a:r>
          </a:p>
        </p:txBody>
      </p:sp>
      <p:pic>
        <p:nvPicPr>
          <p:cNvPr id="5"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809" y="1508196"/>
            <a:ext cx="1579235" cy="800786"/>
          </a:xfrm>
          <a:prstGeom prst="rect">
            <a:avLst/>
          </a:prstGeom>
        </p:spPr>
      </p:pic>
      <p:sp>
        <p:nvSpPr>
          <p:cNvPr id="6" name="Rectangle 5"/>
          <p:cNvSpPr/>
          <p:nvPr/>
        </p:nvSpPr>
        <p:spPr>
          <a:xfrm>
            <a:off x="2027548" y="1441820"/>
            <a:ext cx="8183252" cy="1087477"/>
          </a:xfrm>
          <a:prstGeom prst="rect">
            <a:avLst/>
          </a:prstGeom>
        </p:spPr>
        <p:txBody>
          <a:bodyPr wrap="square">
            <a:spAutoFit/>
          </a:bodyPr>
          <a:lstStyle/>
          <a:p>
            <a:pPr algn="ctr"/>
            <a:r>
              <a:rPr lang="en-CA" sz="2400" b="1" dirty="0">
                <a:solidFill>
                  <a:prstClr val="black"/>
                </a:solidFill>
              </a:rPr>
              <a:t>“Let’s work the problem, people. </a:t>
            </a:r>
          </a:p>
          <a:p>
            <a:pPr algn="ctr">
              <a:spcAft>
                <a:spcPts val="800"/>
              </a:spcAft>
            </a:pPr>
            <a:r>
              <a:rPr lang="en-CA" sz="2400" b="1" dirty="0">
                <a:solidFill>
                  <a:prstClr val="black"/>
                </a:solidFill>
              </a:rPr>
              <a:t>Let’s not make things worse by guessing.” </a:t>
            </a:r>
          </a:p>
          <a:p>
            <a:pPr algn="ctr"/>
            <a:r>
              <a:rPr lang="en-CA" sz="1000" dirty="0">
                <a:solidFill>
                  <a:prstClr val="black"/>
                </a:solidFill>
              </a:rPr>
              <a:t>Gene </a:t>
            </a:r>
            <a:r>
              <a:rPr lang="en-CA" sz="1000" dirty="0" err="1">
                <a:solidFill>
                  <a:prstClr val="black"/>
                </a:solidFill>
              </a:rPr>
              <a:t>Kranz</a:t>
            </a:r>
            <a:r>
              <a:rPr lang="en-CA" sz="1000" dirty="0">
                <a:solidFill>
                  <a:prstClr val="black"/>
                </a:solidFill>
              </a:rPr>
              <a:t>, Flight Director Apollo 13</a:t>
            </a:r>
          </a:p>
        </p:txBody>
      </p:sp>
      <p:sp>
        <p:nvSpPr>
          <p:cNvPr id="7" name="TextBox 14"/>
          <p:cNvSpPr txBox="1"/>
          <p:nvPr/>
        </p:nvSpPr>
        <p:spPr>
          <a:xfrm>
            <a:off x="5689402" y="2928222"/>
            <a:ext cx="5359113" cy="369332"/>
          </a:xfrm>
          <a:prstGeom prst="rect">
            <a:avLst/>
          </a:prstGeom>
          <a:noFill/>
        </p:spPr>
        <p:txBody>
          <a:bodyPr wrap="square" rtlCol="0">
            <a:spAutoFit/>
          </a:bodyPr>
          <a:lstStyle/>
          <a:p>
            <a:r>
              <a:rPr lang="en-CA" b="1" dirty="0" smtClean="0">
                <a:solidFill>
                  <a:schemeClr val="tx2"/>
                </a:solidFill>
                <a:latin typeface="Arial" panose="020B0604020202020204" pitchFamily="34" charset="0"/>
                <a:cs typeface="Arial" panose="020B0604020202020204" pitchFamily="34" charset="0"/>
              </a:rPr>
              <a:t>Explore </a:t>
            </a:r>
            <a:r>
              <a:rPr lang="en-CA" b="1" dirty="0">
                <a:solidFill>
                  <a:schemeClr val="tx2"/>
                </a:solidFill>
                <a:latin typeface="Arial" panose="020B0604020202020204" pitchFamily="34" charset="0"/>
                <a:cs typeface="Arial" panose="020B0604020202020204" pitchFamily="34" charset="0"/>
              </a:rPr>
              <a:t>and Refine the Business Problem</a:t>
            </a:r>
            <a:endParaRPr lang="en-CA" sz="2800" b="1" dirty="0">
              <a:solidFill>
                <a:schemeClr val="tx2"/>
              </a:solidFill>
              <a:latin typeface="Arial" panose="020B0604020202020204" pitchFamily="34" charset="0"/>
              <a:cs typeface="Arial" panose="020B0604020202020204" pitchFamily="34" charset="0"/>
            </a:endParaRPr>
          </a:p>
        </p:txBody>
      </p:sp>
      <p:sp>
        <p:nvSpPr>
          <p:cNvPr id="8" name="Rounded Rectangle 2"/>
          <p:cNvSpPr/>
          <p:nvPr/>
        </p:nvSpPr>
        <p:spPr>
          <a:xfrm>
            <a:off x="2027548" y="1323434"/>
            <a:ext cx="8183252" cy="1296144"/>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2"/>
          <p:cNvGrpSpPr/>
          <p:nvPr/>
        </p:nvGrpSpPr>
        <p:grpSpPr>
          <a:xfrm>
            <a:off x="3718929" y="3356025"/>
            <a:ext cx="1687037" cy="1603866"/>
            <a:chOff x="3599892" y="2339082"/>
            <a:chExt cx="1687037" cy="1603866"/>
          </a:xfrm>
        </p:grpSpPr>
        <p:sp>
          <p:nvSpPr>
            <p:cNvPr id="10" name="Oval 13"/>
            <p:cNvSpPr/>
            <p:nvPr/>
          </p:nvSpPr>
          <p:spPr>
            <a:xfrm>
              <a:off x="3599892" y="2339082"/>
              <a:ext cx="1687037" cy="1603866"/>
            </a:xfrm>
            <a:prstGeom prst="ellips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prstClr val="white"/>
                </a:solidFill>
                <a:latin typeface="Arial" panose="020B0604020202020204" pitchFamily="34" charset="0"/>
                <a:cs typeface="Arial" panose="020B0604020202020204" pitchFamily="34" charset="0"/>
              </a:endParaRPr>
            </a:p>
          </p:txBody>
        </p:sp>
        <p:sp>
          <p:nvSpPr>
            <p:cNvPr id="11" name="TextBox 21"/>
            <p:cNvSpPr txBox="1"/>
            <p:nvPr/>
          </p:nvSpPr>
          <p:spPr>
            <a:xfrm>
              <a:off x="3879794" y="2451435"/>
              <a:ext cx="1048685" cy="1446550"/>
            </a:xfrm>
            <a:prstGeom prst="rect">
              <a:avLst/>
            </a:prstGeom>
            <a:noFill/>
          </p:spPr>
          <p:txBody>
            <a:bodyPr wrap="none" rtlCol="0">
              <a:spAutoFit/>
            </a:bodyPr>
            <a:lstStyle/>
            <a:p>
              <a:r>
                <a:rPr lang="en-US" sz="8800" b="1" dirty="0">
                  <a:solidFill>
                    <a:srgbClr val="009900"/>
                  </a:solidFill>
                  <a:latin typeface="Arial" panose="020B0604020202020204" pitchFamily="34" charset="0"/>
                  <a:cs typeface="Arial" panose="020B0604020202020204" pitchFamily="34" charset="0"/>
                  <a:sym typeface="Wingdings 2" panose="05020102010507070707" pitchFamily="18" charset="2"/>
                </a:rPr>
                <a:t></a:t>
              </a:r>
              <a:endParaRPr lang="en-US" sz="8800" b="1" dirty="0">
                <a:solidFill>
                  <a:srgbClr val="009900"/>
                </a:solidFill>
                <a:latin typeface="Arial" panose="020B0604020202020204" pitchFamily="34" charset="0"/>
                <a:cs typeface="Arial" panose="020B0604020202020204" pitchFamily="34" charset="0"/>
              </a:endParaRPr>
            </a:p>
          </p:txBody>
        </p:sp>
      </p:grpSp>
      <p:sp>
        <p:nvSpPr>
          <p:cNvPr id="12" name="TextBox 27"/>
          <p:cNvSpPr txBox="1"/>
          <p:nvPr/>
        </p:nvSpPr>
        <p:spPr>
          <a:xfrm>
            <a:off x="5689401" y="5340893"/>
            <a:ext cx="3762568" cy="369332"/>
          </a:xfrm>
          <a:prstGeom prst="rect">
            <a:avLst/>
          </a:prstGeom>
          <a:noFill/>
        </p:spPr>
        <p:txBody>
          <a:bodyPr wrap="none" rtlCol="0">
            <a:spAutoFit/>
          </a:bodyPr>
          <a:lstStyle/>
          <a:p>
            <a:r>
              <a:rPr lang="en-CA" b="1" dirty="0">
                <a:solidFill>
                  <a:schemeClr val="tx2"/>
                </a:solidFill>
                <a:latin typeface="Arial" panose="020B0604020202020204" pitchFamily="34" charset="0"/>
                <a:cs typeface="Arial" panose="020B0604020202020204" pitchFamily="34" charset="0"/>
              </a:rPr>
              <a:t>Don’t Jump Directly to Solutions</a:t>
            </a:r>
          </a:p>
        </p:txBody>
      </p:sp>
      <p:sp>
        <p:nvSpPr>
          <p:cNvPr id="13" name="ZoneTexte 12"/>
          <p:cNvSpPr txBox="1"/>
          <p:nvPr/>
        </p:nvSpPr>
        <p:spPr>
          <a:xfrm>
            <a:off x="717860" y="2928222"/>
            <a:ext cx="2619375" cy="2092881"/>
          </a:xfrm>
          <a:prstGeom prst="rect">
            <a:avLst/>
          </a:prstGeom>
          <a:noFill/>
        </p:spPr>
        <p:txBody>
          <a:bodyPr wrap="square" rtlCol="0">
            <a:spAutoFit/>
          </a:bodyPr>
          <a:lstStyle/>
          <a:p>
            <a:pPr>
              <a:spcAft>
                <a:spcPts val="1200"/>
              </a:spcAft>
            </a:pPr>
            <a:r>
              <a:rPr lang="en-CA" sz="2000" b="1" dirty="0" smtClean="0">
                <a:latin typeface="Arial" panose="020B0604020202020204" pitchFamily="34" charset="0"/>
                <a:cs typeface="Arial" panose="020B0604020202020204" pitchFamily="34" charset="0"/>
              </a:rPr>
              <a:t>About:</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focus</a:t>
            </a:r>
          </a:p>
          <a:p>
            <a:pPr marL="342900" indent="-342900">
              <a:spcAft>
                <a:spcPts val="1200"/>
              </a:spcAft>
              <a:buFont typeface="Arial" panose="020B0604020202020204" pitchFamily="34" charset="0"/>
              <a:buChar char="•"/>
            </a:pPr>
            <a:r>
              <a:rPr lang="en-CA" b="1" dirty="0" smtClean="0">
                <a:latin typeface="Arial" panose="020B0604020202020204" pitchFamily="34" charset="0"/>
                <a:cs typeface="Arial" panose="020B0604020202020204" pitchFamily="34" charset="0"/>
              </a:rPr>
              <a:t>Business problems and opportunities focus</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242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Different Levels of BA Practice</a:t>
            </a:r>
            <a:endParaRPr lang="en-CA" dirty="0"/>
          </a:p>
        </p:txBody>
      </p:sp>
      <p:sp>
        <p:nvSpPr>
          <p:cNvPr id="5" name="Rounded Rectangle 26"/>
          <p:cNvSpPr/>
          <p:nvPr>
            <p:custDataLst>
              <p:tags r:id="rId1"/>
            </p:custDataLst>
          </p:nvPr>
        </p:nvSpPr>
        <p:spPr>
          <a:xfrm>
            <a:off x="9214989" y="1887017"/>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AutoShape 16"/>
          <p:cNvSpPr>
            <a:spLocks noChangeAspect="1" noChangeArrowheads="1" noTextEdit="1"/>
          </p:cNvSpPr>
          <p:nvPr/>
        </p:nvSpPr>
        <p:spPr bwMode="auto">
          <a:xfrm>
            <a:off x="9472029" y="2104222"/>
            <a:ext cx="506464" cy="58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7" name="Freeform 6"/>
          <p:cNvSpPr>
            <a:spLocks noChangeAspect="1" noEditPoints="1"/>
          </p:cNvSpPr>
          <p:nvPr/>
        </p:nvSpPr>
        <p:spPr bwMode="auto">
          <a:xfrm>
            <a:off x="9582510" y="1947595"/>
            <a:ext cx="276962" cy="254009"/>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8" name="Group 34"/>
          <p:cNvGrpSpPr>
            <a:grpSpLocks noChangeAspect="1"/>
          </p:cNvGrpSpPr>
          <p:nvPr/>
        </p:nvGrpSpPr>
        <p:grpSpPr>
          <a:xfrm>
            <a:off x="9460750" y="2237948"/>
            <a:ext cx="516952" cy="546458"/>
            <a:chOff x="2468445" y="1523817"/>
            <a:chExt cx="2804473" cy="2964541"/>
          </a:xfrm>
          <a:solidFill>
            <a:schemeClr val="bg1"/>
          </a:solidFill>
        </p:grpSpPr>
        <p:sp>
          <p:nvSpPr>
            <p:cNvPr id="9" name="Freeform 30"/>
            <p:cNvSpPr>
              <a:spLocks/>
            </p:cNvSpPr>
            <p:nvPr/>
          </p:nvSpPr>
          <p:spPr bwMode="auto">
            <a:xfrm>
              <a:off x="2645984" y="1523817"/>
              <a:ext cx="2473325" cy="1547813"/>
            </a:xfrm>
            <a:custGeom>
              <a:avLst/>
              <a:gdLst>
                <a:gd name="T0" fmla="*/ 40 w 657"/>
                <a:gd name="T1" fmla="*/ 411 h 411"/>
                <a:gd name="T2" fmla="*/ 40 w 657"/>
                <a:gd name="T3" fmla="*/ 105 h 411"/>
                <a:gd name="T4" fmla="*/ 99 w 657"/>
                <a:gd name="T5" fmla="*/ 39 h 411"/>
                <a:gd name="T6" fmla="*/ 562 w 657"/>
                <a:gd name="T7" fmla="*/ 39 h 411"/>
                <a:gd name="T8" fmla="*/ 621 w 657"/>
                <a:gd name="T9" fmla="*/ 105 h 411"/>
                <a:gd name="T10" fmla="*/ 621 w 657"/>
                <a:gd name="T11" fmla="*/ 401 h 411"/>
                <a:gd name="T12" fmla="*/ 657 w 657"/>
                <a:gd name="T13" fmla="*/ 377 h 411"/>
                <a:gd name="T14" fmla="*/ 657 w 657"/>
                <a:gd name="T15" fmla="*/ 72 h 411"/>
                <a:gd name="T16" fmla="*/ 590 w 657"/>
                <a:gd name="T17" fmla="*/ 0 h 411"/>
                <a:gd name="T18" fmla="*/ 67 w 657"/>
                <a:gd name="T19" fmla="*/ 0 h 411"/>
                <a:gd name="T20" fmla="*/ 0 w 657"/>
                <a:gd name="T21" fmla="*/ 72 h 411"/>
                <a:gd name="T22" fmla="*/ 0 w 657"/>
                <a:gd name="T23" fmla="*/ 386 h 411"/>
                <a:gd name="T24" fmla="*/ 40 w 657"/>
                <a:gd name="T25"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411">
                  <a:moveTo>
                    <a:pt x="40" y="411"/>
                  </a:moveTo>
                  <a:cubicBezTo>
                    <a:pt x="40" y="105"/>
                    <a:pt x="40" y="105"/>
                    <a:pt x="40" y="105"/>
                  </a:cubicBezTo>
                  <a:cubicBezTo>
                    <a:pt x="40" y="54"/>
                    <a:pt x="53" y="39"/>
                    <a:pt x="99" y="39"/>
                  </a:cubicBezTo>
                  <a:cubicBezTo>
                    <a:pt x="562" y="39"/>
                    <a:pt x="562" y="39"/>
                    <a:pt x="562" y="39"/>
                  </a:cubicBezTo>
                  <a:cubicBezTo>
                    <a:pt x="606" y="39"/>
                    <a:pt x="621" y="57"/>
                    <a:pt x="621" y="105"/>
                  </a:cubicBezTo>
                  <a:cubicBezTo>
                    <a:pt x="621" y="401"/>
                    <a:pt x="621" y="401"/>
                    <a:pt x="621" y="401"/>
                  </a:cubicBezTo>
                  <a:cubicBezTo>
                    <a:pt x="657" y="377"/>
                    <a:pt x="657" y="377"/>
                    <a:pt x="657" y="377"/>
                  </a:cubicBezTo>
                  <a:cubicBezTo>
                    <a:pt x="657" y="72"/>
                    <a:pt x="657" y="72"/>
                    <a:pt x="657" y="72"/>
                  </a:cubicBezTo>
                  <a:cubicBezTo>
                    <a:pt x="657" y="32"/>
                    <a:pt x="627" y="0"/>
                    <a:pt x="590" y="0"/>
                  </a:cubicBezTo>
                  <a:cubicBezTo>
                    <a:pt x="67" y="0"/>
                    <a:pt x="67" y="0"/>
                    <a:pt x="67" y="0"/>
                  </a:cubicBezTo>
                  <a:cubicBezTo>
                    <a:pt x="30" y="0"/>
                    <a:pt x="0" y="32"/>
                    <a:pt x="0" y="72"/>
                  </a:cubicBezTo>
                  <a:cubicBezTo>
                    <a:pt x="0" y="386"/>
                    <a:pt x="0" y="386"/>
                    <a:pt x="0" y="386"/>
                  </a:cubicBezTo>
                  <a:cubicBezTo>
                    <a:pt x="40" y="411"/>
                    <a:pt x="40" y="411"/>
                    <a:pt x="40" y="4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31"/>
            <p:cNvSpPr>
              <a:spLocks noEditPoints="1"/>
            </p:cNvSpPr>
            <p:nvPr/>
          </p:nvSpPr>
          <p:spPr bwMode="auto">
            <a:xfrm>
              <a:off x="3887030" y="2286495"/>
              <a:ext cx="1385888" cy="2201863"/>
            </a:xfrm>
            <a:custGeom>
              <a:avLst/>
              <a:gdLst>
                <a:gd name="T0" fmla="*/ 4 w 368"/>
                <a:gd name="T1" fmla="*/ 243 h 585"/>
                <a:gd name="T2" fmla="*/ 53 w 368"/>
                <a:gd name="T3" fmla="*/ 202 h 585"/>
                <a:gd name="T4" fmla="*/ 331 w 368"/>
                <a:gd name="T5" fmla="*/ 131 h 585"/>
                <a:gd name="T6" fmla="*/ 355 w 368"/>
                <a:gd name="T7" fmla="*/ 157 h 585"/>
                <a:gd name="T8" fmla="*/ 200 w 368"/>
                <a:gd name="T9" fmla="*/ 261 h 585"/>
                <a:gd name="T10" fmla="*/ 5 w 368"/>
                <a:gd name="T11" fmla="*/ 442 h 585"/>
                <a:gd name="T12" fmla="*/ 4 w 368"/>
                <a:gd name="T13" fmla="*/ 243 h 585"/>
                <a:gd name="T14" fmla="*/ 14 w 368"/>
                <a:gd name="T15" fmla="*/ 84 h 585"/>
                <a:gd name="T16" fmla="*/ 104 w 368"/>
                <a:gd name="T17" fmla="*/ 168 h 585"/>
                <a:gd name="T18" fmla="*/ 194 w 368"/>
                <a:gd name="T19" fmla="*/ 84 h 585"/>
                <a:gd name="T20" fmla="*/ 104 w 368"/>
                <a:gd name="T21" fmla="*/ 0 h 585"/>
                <a:gd name="T22" fmla="*/ 14 w 368"/>
                <a:gd name="T23" fmla="*/ 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 h="585">
                  <a:moveTo>
                    <a:pt x="4" y="243"/>
                  </a:moveTo>
                  <a:cubicBezTo>
                    <a:pt x="4" y="217"/>
                    <a:pt x="16" y="200"/>
                    <a:pt x="53" y="202"/>
                  </a:cubicBezTo>
                  <a:cubicBezTo>
                    <a:pt x="107" y="203"/>
                    <a:pt x="213" y="216"/>
                    <a:pt x="331" y="131"/>
                  </a:cubicBezTo>
                  <a:cubicBezTo>
                    <a:pt x="354" y="115"/>
                    <a:pt x="368" y="136"/>
                    <a:pt x="355" y="157"/>
                  </a:cubicBezTo>
                  <a:cubicBezTo>
                    <a:pt x="328" y="189"/>
                    <a:pt x="278" y="229"/>
                    <a:pt x="200" y="261"/>
                  </a:cubicBezTo>
                  <a:cubicBezTo>
                    <a:pt x="282" y="540"/>
                    <a:pt x="0" y="585"/>
                    <a:pt x="5" y="442"/>
                  </a:cubicBezTo>
                  <a:cubicBezTo>
                    <a:pt x="5" y="446"/>
                    <a:pt x="4" y="243"/>
                    <a:pt x="4" y="243"/>
                  </a:cubicBezTo>
                  <a:moveTo>
                    <a:pt x="14" y="84"/>
                  </a:moveTo>
                  <a:cubicBezTo>
                    <a:pt x="14" y="130"/>
                    <a:pt x="54" y="168"/>
                    <a:pt x="104" y="168"/>
                  </a:cubicBezTo>
                  <a:cubicBezTo>
                    <a:pt x="153" y="168"/>
                    <a:pt x="194" y="130"/>
                    <a:pt x="194" y="84"/>
                  </a:cubicBezTo>
                  <a:cubicBezTo>
                    <a:pt x="194" y="37"/>
                    <a:pt x="153" y="0"/>
                    <a:pt x="104" y="0"/>
                  </a:cubicBezTo>
                  <a:cubicBezTo>
                    <a:pt x="54" y="0"/>
                    <a:pt x="14" y="37"/>
                    <a:pt x="1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1" name="Freeform 26"/>
            <p:cNvSpPr>
              <a:spLocks noEditPoints="1"/>
            </p:cNvSpPr>
            <p:nvPr/>
          </p:nvSpPr>
          <p:spPr bwMode="auto">
            <a:xfrm>
              <a:off x="2468445" y="2276971"/>
              <a:ext cx="2052639" cy="2206627"/>
            </a:xfrm>
            <a:custGeom>
              <a:avLst/>
              <a:gdLst>
                <a:gd name="T0" fmla="*/ 529 w 544"/>
                <a:gd name="T1" fmla="*/ 243 h 585"/>
                <a:gd name="T2" fmla="*/ 455 w 544"/>
                <a:gd name="T3" fmla="*/ 306 h 585"/>
                <a:gd name="T4" fmla="*/ 364 w 544"/>
                <a:gd name="T5" fmla="*/ 301 h 585"/>
                <a:gd name="T6" fmla="*/ 363 w 544"/>
                <a:gd name="T7" fmla="*/ 442 h 585"/>
                <a:gd name="T8" fmla="*/ 168 w 544"/>
                <a:gd name="T9" fmla="*/ 262 h 585"/>
                <a:gd name="T10" fmla="*/ 13 w 544"/>
                <a:gd name="T11" fmla="*/ 157 h 585"/>
                <a:gd name="T12" fmla="*/ 36 w 544"/>
                <a:gd name="T13" fmla="*/ 131 h 585"/>
                <a:gd name="T14" fmla="*/ 315 w 544"/>
                <a:gd name="T15" fmla="*/ 202 h 585"/>
                <a:gd name="T16" fmla="*/ 354 w 544"/>
                <a:gd name="T17" fmla="*/ 213 h 585"/>
                <a:gd name="T18" fmla="*/ 358 w 544"/>
                <a:gd name="T19" fmla="*/ 217 h 585"/>
                <a:gd name="T20" fmla="*/ 498 w 544"/>
                <a:gd name="T21" fmla="*/ 224 h 585"/>
                <a:gd name="T22" fmla="*/ 529 w 544"/>
                <a:gd name="T23" fmla="*/ 243 h 585"/>
                <a:gd name="T24" fmla="*/ 274 w 544"/>
                <a:gd name="T25" fmla="*/ 168 h 585"/>
                <a:gd name="T26" fmla="*/ 364 w 544"/>
                <a:gd name="T27" fmla="*/ 84 h 585"/>
                <a:gd name="T28" fmla="*/ 274 w 544"/>
                <a:gd name="T29" fmla="*/ 0 h 585"/>
                <a:gd name="T30" fmla="*/ 184 w 544"/>
                <a:gd name="T31" fmla="*/ 84 h 585"/>
                <a:gd name="T32" fmla="*/ 274 w 544"/>
                <a:gd name="T33" fmla="*/ 16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585">
                  <a:moveTo>
                    <a:pt x="529" y="243"/>
                  </a:moveTo>
                  <a:cubicBezTo>
                    <a:pt x="520" y="265"/>
                    <a:pt x="499" y="296"/>
                    <a:pt x="455" y="306"/>
                  </a:cubicBezTo>
                  <a:cubicBezTo>
                    <a:pt x="410" y="316"/>
                    <a:pt x="396" y="309"/>
                    <a:pt x="364" y="301"/>
                  </a:cubicBezTo>
                  <a:cubicBezTo>
                    <a:pt x="363" y="361"/>
                    <a:pt x="363" y="445"/>
                    <a:pt x="363" y="442"/>
                  </a:cubicBezTo>
                  <a:cubicBezTo>
                    <a:pt x="368" y="585"/>
                    <a:pt x="86" y="541"/>
                    <a:pt x="168" y="262"/>
                  </a:cubicBezTo>
                  <a:cubicBezTo>
                    <a:pt x="90" y="230"/>
                    <a:pt x="40" y="189"/>
                    <a:pt x="13" y="157"/>
                  </a:cubicBezTo>
                  <a:cubicBezTo>
                    <a:pt x="0" y="137"/>
                    <a:pt x="14" y="116"/>
                    <a:pt x="36" y="131"/>
                  </a:cubicBezTo>
                  <a:cubicBezTo>
                    <a:pt x="155" y="216"/>
                    <a:pt x="261" y="204"/>
                    <a:pt x="315" y="202"/>
                  </a:cubicBezTo>
                  <a:cubicBezTo>
                    <a:pt x="334" y="201"/>
                    <a:pt x="346" y="206"/>
                    <a:pt x="354" y="213"/>
                  </a:cubicBezTo>
                  <a:cubicBezTo>
                    <a:pt x="355" y="215"/>
                    <a:pt x="357" y="216"/>
                    <a:pt x="358" y="217"/>
                  </a:cubicBezTo>
                  <a:cubicBezTo>
                    <a:pt x="413" y="268"/>
                    <a:pt x="459" y="278"/>
                    <a:pt x="498" y="224"/>
                  </a:cubicBezTo>
                  <a:cubicBezTo>
                    <a:pt x="518" y="196"/>
                    <a:pt x="544" y="207"/>
                    <a:pt x="529" y="243"/>
                  </a:cubicBezTo>
                  <a:close/>
                  <a:moveTo>
                    <a:pt x="274" y="168"/>
                  </a:moveTo>
                  <a:cubicBezTo>
                    <a:pt x="324" y="168"/>
                    <a:pt x="364" y="130"/>
                    <a:pt x="364" y="84"/>
                  </a:cubicBezTo>
                  <a:cubicBezTo>
                    <a:pt x="364" y="38"/>
                    <a:pt x="324" y="0"/>
                    <a:pt x="274" y="0"/>
                  </a:cubicBezTo>
                  <a:cubicBezTo>
                    <a:pt x="225" y="0"/>
                    <a:pt x="184" y="38"/>
                    <a:pt x="184" y="84"/>
                  </a:cubicBezTo>
                  <a:cubicBezTo>
                    <a:pt x="184" y="130"/>
                    <a:pt x="225" y="168"/>
                    <a:pt x="27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2" name="ZoneTexte 11"/>
          <p:cNvSpPr txBox="1"/>
          <p:nvPr/>
        </p:nvSpPr>
        <p:spPr>
          <a:xfrm>
            <a:off x="754653" y="3045863"/>
            <a:ext cx="2781300" cy="338554"/>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Minimum Viable EA:</a:t>
            </a:r>
            <a:endParaRPr lang="en-CA" sz="1600" b="1" dirty="0">
              <a:latin typeface="Arial" panose="020B0604020202020204" pitchFamily="34" charset="0"/>
              <a:cs typeface="Arial" panose="020B0604020202020204" pitchFamily="34" charset="0"/>
            </a:endParaRPr>
          </a:p>
        </p:txBody>
      </p:sp>
      <p:sp>
        <p:nvSpPr>
          <p:cNvPr id="13" name="ZoneTexte 12"/>
          <p:cNvSpPr txBox="1"/>
          <p:nvPr/>
        </p:nvSpPr>
        <p:spPr>
          <a:xfrm>
            <a:off x="8330341" y="3043266"/>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Embedded EA:</a:t>
            </a:r>
            <a:endParaRPr lang="en-CA" sz="1600" b="1" dirty="0">
              <a:latin typeface="Arial" panose="020B0604020202020204" pitchFamily="34" charset="0"/>
              <a:cs typeface="Arial" panose="020B0604020202020204" pitchFamily="34" charset="0"/>
            </a:endParaRPr>
          </a:p>
        </p:txBody>
      </p:sp>
      <p:sp>
        <p:nvSpPr>
          <p:cNvPr id="14" name="ZoneTexte 13"/>
          <p:cNvSpPr txBox="1"/>
          <p:nvPr/>
        </p:nvSpPr>
        <p:spPr>
          <a:xfrm>
            <a:off x="4542497" y="3045863"/>
            <a:ext cx="2781300" cy="358240"/>
          </a:xfrm>
          <a:prstGeom prst="rect">
            <a:avLst/>
          </a:prstGeom>
          <a:noFill/>
        </p:spPr>
        <p:txBody>
          <a:bodyPr wrap="square" rtlCol="0">
            <a:spAutoFit/>
          </a:bodyPr>
          <a:lstStyle/>
          <a:p>
            <a:pPr algn="ctr">
              <a:lnSpc>
                <a:spcPct val="108000"/>
              </a:lnSpc>
            </a:pPr>
            <a:r>
              <a:rPr lang="en-CA" sz="1600" b="1" dirty="0" smtClean="0">
                <a:latin typeface="Arial" panose="020B0604020202020204" pitchFamily="34" charset="0"/>
                <a:cs typeface="Arial" panose="020B0604020202020204" pitchFamily="34" charset="0"/>
              </a:rPr>
              <a:t>Strategic EA:</a:t>
            </a:r>
            <a:endParaRPr lang="en-CA" sz="1600" b="1" dirty="0">
              <a:latin typeface="Arial" panose="020B0604020202020204" pitchFamily="34" charset="0"/>
              <a:cs typeface="Arial" panose="020B0604020202020204" pitchFamily="34" charset="0"/>
            </a:endParaRPr>
          </a:p>
        </p:txBody>
      </p:sp>
      <p:sp>
        <p:nvSpPr>
          <p:cNvPr id="15" name="Rounded Rectangle 25"/>
          <p:cNvSpPr/>
          <p:nvPr>
            <p:custDataLst>
              <p:tags r:id="rId2"/>
            </p:custDataLst>
          </p:nvPr>
        </p:nvSpPr>
        <p:spPr>
          <a:xfrm>
            <a:off x="5427145" y="1873618"/>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Rounded Rectangle 24"/>
          <p:cNvSpPr/>
          <p:nvPr>
            <p:custDataLst>
              <p:tags r:id="rId3"/>
            </p:custDataLst>
          </p:nvPr>
        </p:nvSpPr>
        <p:spPr>
          <a:xfrm>
            <a:off x="1639301" y="1867285"/>
            <a:ext cx="1012004" cy="1012004"/>
          </a:xfrm>
          <a:prstGeom prst="roundRect">
            <a:avLst/>
          </a:prstGeom>
          <a:solidFill>
            <a:srgbClr val="B8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reeform 14"/>
          <p:cNvSpPr>
            <a:spLocks noChangeAspect="1" noEditPoints="1"/>
          </p:cNvSpPr>
          <p:nvPr/>
        </p:nvSpPr>
        <p:spPr bwMode="auto">
          <a:xfrm>
            <a:off x="1849475" y="2140442"/>
            <a:ext cx="586957" cy="505156"/>
          </a:xfrm>
          <a:custGeom>
            <a:avLst/>
            <a:gdLst>
              <a:gd name="T0" fmla="*/ 74 w 173"/>
              <a:gd name="T1" fmla="*/ 75 h 149"/>
              <a:gd name="T2" fmla="*/ 74 w 173"/>
              <a:gd name="T3" fmla="*/ 49 h 149"/>
              <a:gd name="T4" fmla="*/ 148 w 173"/>
              <a:gd name="T5" fmla="*/ 16 h 149"/>
              <a:gd name="T6" fmla="*/ 148 w 173"/>
              <a:gd name="T7" fmla="*/ 108 h 149"/>
              <a:gd name="T8" fmla="*/ 74 w 173"/>
              <a:gd name="T9" fmla="*/ 75 h 149"/>
              <a:gd name="T10" fmla="*/ 161 w 173"/>
              <a:gd name="T11" fmla="*/ 13 h 149"/>
              <a:gd name="T12" fmla="*/ 157 w 173"/>
              <a:gd name="T13" fmla="*/ 4 h 149"/>
              <a:gd name="T14" fmla="*/ 148 w 173"/>
              <a:gd name="T15" fmla="*/ 0 h 149"/>
              <a:gd name="T16" fmla="*/ 62 w 173"/>
              <a:gd name="T17" fmla="*/ 37 h 149"/>
              <a:gd name="T18" fmla="*/ 16 w 173"/>
              <a:gd name="T19" fmla="*/ 37 h 149"/>
              <a:gd name="T20" fmla="*/ 5 w 173"/>
              <a:gd name="T21" fmla="*/ 42 h 149"/>
              <a:gd name="T22" fmla="*/ 0 w 173"/>
              <a:gd name="T23" fmla="*/ 53 h 149"/>
              <a:gd name="T24" fmla="*/ 0 w 173"/>
              <a:gd name="T25" fmla="*/ 71 h 149"/>
              <a:gd name="T26" fmla="*/ 5 w 173"/>
              <a:gd name="T27" fmla="*/ 82 h 149"/>
              <a:gd name="T28" fmla="*/ 16 w 173"/>
              <a:gd name="T29" fmla="*/ 87 h 149"/>
              <a:gd name="T30" fmla="*/ 28 w 173"/>
              <a:gd name="T31" fmla="*/ 87 h 149"/>
              <a:gd name="T32" fmla="*/ 25 w 173"/>
              <a:gd name="T33" fmla="*/ 97 h 149"/>
              <a:gd name="T34" fmla="*/ 25 w 173"/>
              <a:gd name="T35" fmla="*/ 107 h 149"/>
              <a:gd name="T36" fmla="*/ 27 w 173"/>
              <a:gd name="T37" fmla="*/ 117 h 149"/>
              <a:gd name="T38" fmla="*/ 29 w 173"/>
              <a:gd name="T39" fmla="*/ 125 h 149"/>
              <a:gd name="T40" fmla="*/ 32 w 173"/>
              <a:gd name="T41" fmla="*/ 134 h 149"/>
              <a:gd name="T42" fmla="*/ 35 w 173"/>
              <a:gd name="T43" fmla="*/ 143 h 149"/>
              <a:gd name="T44" fmla="*/ 47 w 173"/>
              <a:gd name="T45" fmla="*/ 148 h 149"/>
              <a:gd name="T46" fmla="*/ 64 w 173"/>
              <a:gd name="T47" fmla="*/ 147 h 149"/>
              <a:gd name="T48" fmla="*/ 74 w 173"/>
              <a:gd name="T49" fmla="*/ 139 h 149"/>
              <a:gd name="T50" fmla="*/ 68 w 173"/>
              <a:gd name="T51" fmla="*/ 134 h 149"/>
              <a:gd name="T52" fmla="*/ 64 w 173"/>
              <a:gd name="T53" fmla="*/ 129 h 149"/>
              <a:gd name="T54" fmla="*/ 61 w 173"/>
              <a:gd name="T55" fmla="*/ 124 h 149"/>
              <a:gd name="T56" fmla="*/ 60 w 173"/>
              <a:gd name="T57" fmla="*/ 118 h 149"/>
              <a:gd name="T58" fmla="*/ 62 w 173"/>
              <a:gd name="T59" fmla="*/ 112 h 149"/>
              <a:gd name="T60" fmla="*/ 58 w 173"/>
              <a:gd name="T61" fmla="*/ 103 h 149"/>
              <a:gd name="T62" fmla="*/ 61 w 173"/>
              <a:gd name="T63" fmla="*/ 93 h 149"/>
              <a:gd name="T64" fmla="*/ 70 w 173"/>
              <a:gd name="T65" fmla="*/ 87 h 149"/>
              <a:gd name="T66" fmla="*/ 148 w 173"/>
              <a:gd name="T67" fmla="*/ 124 h 149"/>
              <a:gd name="T68" fmla="*/ 157 w 173"/>
              <a:gd name="T69" fmla="*/ 120 h 149"/>
              <a:gd name="T70" fmla="*/ 161 w 173"/>
              <a:gd name="T71" fmla="*/ 111 h 149"/>
              <a:gd name="T72" fmla="*/ 161 w 173"/>
              <a:gd name="T73" fmla="*/ 74 h 149"/>
              <a:gd name="T74" fmla="*/ 169 w 173"/>
              <a:gd name="T75" fmla="*/ 71 h 149"/>
              <a:gd name="T76" fmla="*/ 173 w 173"/>
              <a:gd name="T77" fmla="*/ 62 h 149"/>
              <a:gd name="T78" fmla="*/ 169 w 173"/>
              <a:gd name="T79" fmla="*/ 53 h 149"/>
              <a:gd name="T80" fmla="*/ 161 w 173"/>
              <a:gd name="T81" fmla="*/ 50 h 149"/>
              <a:gd name="T82" fmla="*/ 161 w 173"/>
              <a:gd name="T83" fmla="*/ 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149">
                <a:moveTo>
                  <a:pt x="74" y="75"/>
                </a:moveTo>
                <a:cubicBezTo>
                  <a:pt x="74" y="49"/>
                  <a:pt x="74" y="49"/>
                  <a:pt x="74" y="49"/>
                </a:cubicBezTo>
                <a:cubicBezTo>
                  <a:pt x="98" y="46"/>
                  <a:pt x="123" y="35"/>
                  <a:pt x="148" y="16"/>
                </a:cubicBezTo>
                <a:cubicBezTo>
                  <a:pt x="148" y="108"/>
                  <a:pt x="148" y="108"/>
                  <a:pt x="148" y="108"/>
                </a:cubicBezTo>
                <a:cubicBezTo>
                  <a:pt x="123" y="89"/>
                  <a:pt x="99" y="78"/>
                  <a:pt x="74" y="75"/>
                </a:cubicBezTo>
                <a:close/>
                <a:moveTo>
                  <a:pt x="161" y="13"/>
                </a:moveTo>
                <a:cubicBezTo>
                  <a:pt x="161" y="9"/>
                  <a:pt x="160" y="6"/>
                  <a:pt x="157" y="4"/>
                </a:cubicBezTo>
                <a:cubicBezTo>
                  <a:pt x="155" y="2"/>
                  <a:pt x="152" y="0"/>
                  <a:pt x="148" y="0"/>
                </a:cubicBezTo>
                <a:cubicBezTo>
                  <a:pt x="119" y="25"/>
                  <a:pt x="90" y="37"/>
                  <a:pt x="62" y="37"/>
                </a:cubicBezTo>
                <a:cubicBezTo>
                  <a:pt x="16" y="37"/>
                  <a:pt x="16" y="37"/>
                  <a:pt x="16" y="37"/>
                </a:cubicBezTo>
                <a:cubicBezTo>
                  <a:pt x="12" y="37"/>
                  <a:pt x="8" y="39"/>
                  <a:pt x="5" y="42"/>
                </a:cubicBezTo>
                <a:cubicBezTo>
                  <a:pt x="2" y="45"/>
                  <a:pt x="0" y="48"/>
                  <a:pt x="0" y="53"/>
                </a:cubicBezTo>
                <a:cubicBezTo>
                  <a:pt x="0" y="71"/>
                  <a:pt x="0" y="71"/>
                  <a:pt x="0" y="71"/>
                </a:cubicBezTo>
                <a:cubicBezTo>
                  <a:pt x="0" y="75"/>
                  <a:pt x="2" y="79"/>
                  <a:pt x="5" y="82"/>
                </a:cubicBezTo>
                <a:cubicBezTo>
                  <a:pt x="8" y="85"/>
                  <a:pt x="12" y="87"/>
                  <a:pt x="16" y="87"/>
                </a:cubicBezTo>
                <a:cubicBezTo>
                  <a:pt x="28" y="87"/>
                  <a:pt x="28" y="87"/>
                  <a:pt x="28" y="87"/>
                </a:cubicBezTo>
                <a:cubicBezTo>
                  <a:pt x="26" y="90"/>
                  <a:pt x="26" y="94"/>
                  <a:pt x="25" y="97"/>
                </a:cubicBezTo>
                <a:cubicBezTo>
                  <a:pt x="25" y="101"/>
                  <a:pt x="25" y="104"/>
                  <a:pt x="25" y="107"/>
                </a:cubicBezTo>
                <a:cubicBezTo>
                  <a:pt x="25" y="110"/>
                  <a:pt x="26" y="113"/>
                  <a:pt x="27" y="117"/>
                </a:cubicBezTo>
                <a:cubicBezTo>
                  <a:pt x="27" y="120"/>
                  <a:pt x="28" y="123"/>
                  <a:pt x="29" y="125"/>
                </a:cubicBezTo>
                <a:cubicBezTo>
                  <a:pt x="29" y="127"/>
                  <a:pt x="30" y="130"/>
                  <a:pt x="32" y="134"/>
                </a:cubicBezTo>
                <a:cubicBezTo>
                  <a:pt x="33" y="138"/>
                  <a:pt x="34" y="141"/>
                  <a:pt x="35" y="143"/>
                </a:cubicBezTo>
                <a:cubicBezTo>
                  <a:pt x="38" y="145"/>
                  <a:pt x="42" y="147"/>
                  <a:pt x="47" y="148"/>
                </a:cubicBezTo>
                <a:cubicBezTo>
                  <a:pt x="53" y="149"/>
                  <a:pt x="58" y="148"/>
                  <a:pt x="64" y="147"/>
                </a:cubicBezTo>
                <a:cubicBezTo>
                  <a:pt x="69" y="145"/>
                  <a:pt x="73" y="143"/>
                  <a:pt x="74" y="139"/>
                </a:cubicBezTo>
                <a:cubicBezTo>
                  <a:pt x="72" y="137"/>
                  <a:pt x="70" y="135"/>
                  <a:pt x="68" y="134"/>
                </a:cubicBezTo>
                <a:cubicBezTo>
                  <a:pt x="67" y="133"/>
                  <a:pt x="65" y="131"/>
                  <a:pt x="64" y="129"/>
                </a:cubicBezTo>
                <a:cubicBezTo>
                  <a:pt x="62" y="127"/>
                  <a:pt x="61" y="126"/>
                  <a:pt x="61" y="124"/>
                </a:cubicBezTo>
                <a:cubicBezTo>
                  <a:pt x="60" y="122"/>
                  <a:pt x="60" y="120"/>
                  <a:pt x="60" y="118"/>
                </a:cubicBezTo>
                <a:cubicBezTo>
                  <a:pt x="60" y="116"/>
                  <a:pt x="61" y="114"/>
                  <a:pt x="62" y="112"/>
                </a:cubicBezTo>
                <a:cubicBezTo>
                  <a:pt x="60" y="110"/>
                  <a:pt x="59" y="107"/>
                  <a:pt x="58" y="103"/>
                </a:cubicBezTo>
                <a:cubicBezTo>
                  <a:pt x="58" y="100"/>
                  <a:pt x="59" y="96"/>
                  <a:pt x="61" y="93"/>
                </a:cubicBezTo>
                <a:cubicBezTo>
                  <a:pt x="63" y="90"/>
                  <a:pt x="66" y="88"/>
                  <a:pt x="70" y="87"/>
                </a:cubicBezTo>
                <a:cubicBezTo>
                  <a:pt x="96" y="89"/>
                  <a:pt x="122" y="101"/>
                  <a:pt x="148" y="124"/>
                </a:cubicBezTo>
                <a:cubicBezTo>
                  <a:pt x="152" y="124"/>
                  <a:pt x="155" y="122"/>
                  <a:pt x="157" y="120"/>
                </a:cubicBezTo>
                <a:cubicBezTo>
                  <a:pt x="160" y="118"/>
                  <a:pt x="161" y="115"/>
                  <a:pt x="161" y="111"/>
                </a:cubicBezTo>
                <a:cubicBezTo>
                  <a:pt x="161" y="74"/>
                  <a:pt x="161" y="74"/>
                  <a:pt x="161" y="74"/>
                </a:cubicBezTo>
                <a:cubicBezTo>
                  <a:pt x="164" y="74"/>
                  <a:pt x="167" y="73"/>
                  <a:pt x="169" y="71"/>
                </a:cubicBezTo>
                <a:cubicBezTo>
                  <a:pt x="172" y="68"/>
                  <a:pt x="173" y="65"/>
                  <a:pt x="173" y="62"/>
                </a:cubicBezTo>
                <a:cubicBezTo>
                  <a:pt x="173" y="59"/>
                  <a:pt x="172" y="56"/>
                  <a:pt x="169" y="53"/>
                </a:cubicBezTo>
                <a:cubicBezTo>
                  <a:pt x="167" y="51"/>
                  <a:pt x="164" y="50"/>
                  <a:pt x="161" y="50"/>
                </a:cubicBezTo>
                <a:lnTo>
                  <a:pt x="161"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1"/>
          <p:cNvSpPr>
            <a:spLocks noChangeAspect="1" noEditPoints="1"/>
          </p:cNvSpPr>
          <p:nvPr/>
        </p:nvSpPr>
        <p:spPr bwMode="auto">
          <a:xfrm>
            <a:off x="5642716" y="2172820"/>
            <a:ext cx="586958" cy="440399"/>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9" name="ZoneTexte 18"/>
          <p:cNvSpPr txBox="1"/>
          <p:nvPr/>
        </p:nvSpPr>
        <p:spPr>
          <a:xfrm>
            <a:off x="721460" y="3457681"/>
            <a:ext cx="3105042" cy="1061573"/>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Minimal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embedded within the EA practice through some of the EA deliverables and activities</a:t>
            </a:r>
          </a:p>
        </p:txBody>
      </p:sp>
      <p:sp>
        <p:nvSpPr>
          <p:cNvPr id="20" name="ZoneTexte 19"/>
          <p:cNvSpPr txBox="1"/>
          <p:nvPr/>
        </p:nvSpPr>
        <p:spPr>
          <a:xfrm>
            <a:off x="4467163" y="3457681"/>
            <a:ext cx="3344103" cy="1488484"/>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Strategic Business Architecture: </a:t>
            </a: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formalized as an EA domain with a Business Architect role (full-time or not) included in the overall Organization architecture framework &amp; practice</a:t>
            </a:r>
          </a:p>
        </p:txBody>
      </p:sp>
      <p:sp>
        <p:nvSpPr>
          <p:cNvPr id="21" name="ZoneTexte 20"/>
          <p:cNvSpPr txBox="1"/>
          <p:nvPr/>
        </p:nvSpPr>
        <p:spPr>
          <a:xfrm>
            <a:off x="8228166" y="3457681"/>
            <a:ext cx="3041673" cy="1044260"/>
          </a:xfrm>
          <a:prstGeom prst="rect">
            <a:avLst/>
          </a:prstGeom>
          <a:noFill/>
        </p:spPr>
        <p:txBody>
          <a:bodyPr wrap="square" rtlCol="0">
            <a:spAutoFit/>
          </a:bodyPr>
          <a:lstStyle/>
          <a:p>
            <a:pPr>
              <a:lnSpc>
                <a:spcPct val="108000"/>
              </a:lnSpc>
              <a:spcAft>
                <a:spcPts val="300"/>
              </a:spcAft>
            </a:pPr>
            <a:r>
              <a:rPr lang="en-CA" sz="1400" b="1" i="1" dirty="0" smtClean="0">
                <a:latin typeface="Arial" panose="020B0604020202020204" pitchFamily="34" charset="0"/>
                <a:cs typeface="Arial" panose="020B0604020202020204" pitchFamily="34" charset="0"/>
              </a:rPr>
              <a:t>Enterprise Business Architecture</a:t>
            </a:r>
            <a:r>
              <a:rPr lang="en-CA" sz="1400" dirty="0" smtClean="0">
                <a:latin typeface="Arial" panose="020B0604020202020204" pitchFamily="34" charset="0"/>
                <a:cs typeface="Arial" panose="020B0604020202020204" pitchFamily="34" charset="0"/>
              </a:rPr>
              <a:t>:</a:t>
            </a:r>
          </a:p>
          <a:p>
            <a:pPr>
              <a:lnSpc>
                <a:spcPct val="108000"/>
              </a:lnSpc>
              <a:spcAft>
                <a:spcPts val="300"/>
              </a:spcAft>
            </a:pPr>
            <a:r>
              <a:rPr lang="en-CA" sz="1400" dirty="0" smtClean="0">
                <a:latin typeface="Arial" panose="020B0604020202020204" pitchFamily="34" charset="0"/>
                <a:cs typeface="Arial" panose="020B0604020202020204" pitchFamily="34" charset="0"/>
              </a:rPr>
              <a:t>Business </a:t>
            </a:r>
            <a:r>
              <a:rPr lang="en-CA" sz="1400" dirty="0">
                <a:latin typeface="Arial" panose="020B0604020202020204" pitchFamily="34" charset="0"/>
                <a:cs typeface="Arial" panose="020B0604020202020204" pitchFamily="34" charset="0"/>
              </a:rPr>
              <a:t>Architecture is elevated to an enterprise practice, lives outside EA and serves business purposes</a:t>
            </a:r>
          </a:p>
        </p:txBody>
      </p:sp>
    </p:spTree>
    <p:extLst>
      <p:ext uri="{BB962C8B-B14F-4D97-AF65-F5344CB8AC3E}">
        <p14:creationId xmlns:p14="http://schemas.microsoft.com/office/powerpoint/2010/main" val="1750862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6. Discussion</a:t>
            </a:r>
            <a:endParaRPr lang="en-CA" dirty="0"/>
          </a:p>
        </p:txBody>
      </p:sp>
      <p:pic>
        <p:nvPicPr>
          <p:cNvPr id="1026" name="Picture 2" descr="461 Panel Discussion Illustrations &amp; Clip Art - iSto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543" y="5083628"/>
            <a:ext cx="3447143" cy="172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79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Outline</a:t>
            </a:r>
            <a:endParaRPr lang="en-CA" dirty="0"/>
          </a:p>
        </p:txBody>
      </p:sp>
      <p:sp>
        <p:nvSpPr>
          <p:cNvPr id="3" name="Espace réservé du contenu 2"/>
          <p:cNvSpPr>
            <a:spLocks noGrp="1"/>
          </p:cNvSpPr>
          <p:nvPr>
            <p:ph idx="1"/>
          </p:nvPr>
        </p:nvSpPr>
        <p:spPr>
          <a:xfrm>
            <a:off x="379827" y="1169324"/>
            <a:ext cx="9941538" cy="1938441"/>
          </a:xfrm>
        </p:spPr>
        <p:txBody>
          <a:bodyPr>
            <a:noAutofit/>
          </a:bodyPr>
          <a:lstStyle/>
          <a:p>
            <a:pPr marL="457200" indent="-457200">
              <a:lnSpc>
                <a:spcPct val="108000"/>
              </a:lnSpc>
              <a:buAutoNum type="arabicPeriod"/>
            </a:pPr>
            <a:r>
              <a:rPr lang="en-CA" sz="2400" dirty="0" smtClean="0"/>
              <a:t>Purpose</a:t>
            </a:r>
          </a:p>
          <a:p>
            <a:pPr marL="457200" indent="-457200">
              <a:lnSpc>
                <a:spcPct val="108000"/>
              </a:lnSpc>
              <a:buFont typeface="Arial" panose="020B0604020202020204" pitchFamily="34" charset="0"/>
              <a:buAutoNum type="arabicPeriod"/>
            </a:pPr>
            <a:r>
              <a:rPr lang="en-CA" sz="2400" dirty="0" smtClean="0"/>
              <a:t>Context</a:t>
            </a:r>
          </a:p>
          <a:p>
            <a:pPr marL="457200" indent="-457200">
              <a:lnSpc>
                <a:spcPct val="108000"/>
              </a:lnSpc>
              <a:buFont typeface="Arial" panose="020B0604020202020204" pitchFamily="34" charset="0"/>
              <a:buAutoNum type="arabicPeriod"/>
            </a:pPr>
            <a:r>
              <a:rPr lang="en-CA" sz="2400" dirty="0" smtClean="0"/>
              <a:t>Vision for EA and EBA</a:t>
            </a:r>
          </a:p>
          <a:p>
            <a:pPr marL="457200" indent="-457200">
              <a:lnSpc>
                <a:spcPct val="108000"/>
              </a:lnSpc>
              <a:buFont typeface="Arial" panose="020B0604020202020204" pitchFamily="34" charset="0"/>
              <a:buAutoNum type="arabicPeriod"/>
            </a:pPr>
            <a:r>
              <a:rPr lang="en-CA" sz="2400" dirty="0" smtClean="0"/>
              <a:t>MVEA practice elements</a:t>
            </a:r>
          </a:p>
          <a:p>
            <a:pPr marL="457200" indent="-457200">
              <a:lnSpc>
                <a:spcPct val="108000"/>
              </a:lnSpc>
              <a:buFont typeface="Arial" panose="020B0604020202020204" pitchFamily="34" charset="0"/>
              <a:buAutoNum type="arabicPeriod"/>
            </a:pPr>
            <a:r>
              <a:rPr lang="en-CA" sz="2400" dirty="0" smtClean="0"/>
              <a:t>Implications for Business Architecture</a:t>
            </a:r>
          </a:p>
          <a:p>
            <a:pPr marL="457200" indent="-457200">
              <a:lnSpc>
                <a:spcPct val="108000"/>
              </a:lnSpc>
              <a:buFont typeface="Arial" panose="020B0604020202020204" pitchFamily="34" charset="0"/>
              <a:buAutoNum type="arabicPeriod"/>
            </a:pPr>
            <a:r>
              <a:rPr lang="fr-CA" sz="2400" dirty="0" smtClean="0"/>
              <a:t>DISCUSSION!</a:t>
            </a:r>
            <a:endParaRPr lang="en-CA" sz="2400" dirty="0"/>
          </a:p>
        </p:txBody>
      </p:sp>
    </p:spTree>
    <p:extLst>
      <p:ext uri="{BB962C8B-B14F-4D97-AF65-F5344CB8AC3E}">
        <p14:creationId xmlns:p14="http://schemas.microsoft.com/office/powerpoint/2010/main" val="706395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err="1" smtClean="0"/>
              <a:t>Appendix</a:t>
            </a:r>
            <a:endParaRPr lang="en-CA" dirty="0"/>
          </a:p>
        </p:txBody>
      </p:sp>
    </p:spTree>
    <p:extLst>
      <p:ext uri="{BB962C8B-B14F-4D97-AF65-F5344CB8AC3E}">
        <p14:creationId xmlns:p14="http://schemas.microsoft.com/office/powerpoint/2010/main" val="278206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smtClean="0"/>
              <a:t>across HC-PHAC investment lifecycle</a:t>
            </a:r>
            <a:endParaRPr lang="en-CA" sz="1800" i="1" dirty="0"/>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099588" y="2830372"/>
            <a:ext cx="2052083"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Clarify enterprise strategy (official, emerging and shadow) and describe the resulting enterprise future state</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define or reframe transformation and innovation opportunities aligned to business outcomes</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CA" sz="1600" b="1" spc="100" dirty="0">
                <a:solidFill>
                  <a:schemeClr val="tx1"/>
                </a:solidFill>
              </a:rPr>
              <a:t>Solution  Architecture</a:t>
            </a:r>
          </a:p>
        </p:txBody>
      </p:sp>
      <p:sp>
        <p:nvSpPr>
          <p:cNvPr id="109" name="ZoneTexte 108"/>
          <p:cNvSpPr txBox="1"/>
          <p:nvPr/>
        </p:nvSpPr>
        <p:spPr>
          <a:xfrm>
            <a:off x="6474543" y="3134423"/>
            <a:ext cx="2980834" cy="1277273"/>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Embed value / enterprise design requirements into </a:t>
            </a:r>
            <a:r>
              <a:rPr lang="en-CA" sz="1200" kern="0" dirty="0" smtClean="0">
                <a:solidFill>
                  <a:schemeClr val="accent1">
                    <a:lumMod val="50000"/>
                  </a:schemeClr>
                </a:solidFill>
              </a:rPr>
              <a:t>conceptual </a:t>
            </a:r>
            <a:r>
              <a:rPr lang="en-CA" sz="1200" kern="0" dirty="0">
                <a:solidFill>
                  <a:schemeClr val="accent1">
                    <a:lumMod val="50000"/>
                  </a:schemeClr>
                </a:solidFill>
              </a:rPr>
              <a:t>solution design to maximize enterprise alignment and outcomes</a:t>
            </a:r>
          </a:p>
          <a:p>
            <a:pPr marL="132301" lvl="0" indent="-132301" defTabSz="914260">
              <a:spcAft>
                <a:spcPts val="600"/>
              </a:spcAft>
              <a:buFont typeface="Arial" panose="020B0604020202020204" pitchFamily="34" charset="0"/>
              <a:buChar char="•"/>
              <a:defRPr/>
            </a:pPr>
            <a:r>
              <a:rPr lang="en-CA" sz="1200" kern="0" dirty="0" smtClean="0">
                <a:solidFill>
                  <a:schemeClr val="accent1">
                    <a:lumMod val="50000"/>
                  </a:schemeClr>
                </a:solidFill>
              </a:rPr>
              <a:t>Identify major </a:t>
            </a:r>
            <a:r>
              <a:rPr lang="en-CA" sz="1200" kern="0" dirty="0">
                <a:solidFill>
                  <a:schemeClr val="accent1">
                    <a:lumMod val="50000"/>
                  </a:schemeClr>
                </a:solidFill>
              </a:rPr>
              <a:t>projects’ interdependencies and re-use opportunities</a:t>
            </a:r>
          </a:p>
        </p:txBody>
      </p:sp>
      <p:sp>
        <p:nvSpPr>
          <p:cNvPr id="22" name="Rectangle 21"/>
          <p:cNvSpPr/>
          <p:nvPr/>
        </p:nvSpPr>
        <p:spPr>
          <a:xfrm>
            <a:off x="226822" y="5585700"/>
            <a:ext cx="1332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100" dirty="0">
                <a:solidFill>
                  <a:schemeClr val="tx1"/>
                </a:solidFill>
              </a:rPr>
              <a:t>Minimum Viable </a:t>
            </a:r>
            <a:r>
              <a:rPr lang="fr-CA" sz="1100" dirty="0" smtClean="0">
                <a:solidFill>
                  <a:schemeClr val="tx1"/>
                </a:solidFill>
              </a:rPr>
              <a:t>EA</a:t>
            </a:r>
            <a:endParaRPr lang="en-CA" sz="1100" dirty="0">
              <a:solidFill>
                <a:schemeClr val="tx1"/>
              </a:solidFill>
            </a:endParaRPr>
          </a:p>
        </p:txBody>
      </p:sp>
      <p:sp>
        <p:nvSpPr>
          <p:cNvPr id="38" name="ZoneTexte 37"/>
          <p:cNvSpPr txBox="1"/>
          <p:nvPr/>
        </p:nvSpPr>
        <p:spPr>
          <a:xfrm>
            <a:off x="226822" y="5953193"/>
            <a:ext cx="1332000" cy="252000"/>
          </a:xfrm>
          <a:prstGeom prst="rect">
            <a:avLst/>
          </a:prstGeom>
          <a:solidFill>
            <a:srgbClr val="C6D1D2"/>
          </a:solidFill>
          <a:ln>
            <a:solidFill>
              <a:schemeClr val="tx1">
                <a:lumMod val="65000"/>
                <a:lumOff val="35000"/>
              </a:schemeClr>
            </a:solidFill>
          </a:ln>
        </p:spPr>
        <p:txBody>
          <a:bodyPr wrap="square" rtlCol="0">
            <a:spAutoFit/>
          </a:bodyPr>
          <a:lstStyle/>
          <a:p>
            <a:r>
              <a:rPr lang="fr-CA" sz="1100" dirty="0" smtClean="0"/>
              <a:t>Strategic EA</a:t>
            </a:r>
            <a:endParaRPr lang="en-CA" sz="1100" dirty="0"/>
          </a:p>
        </p:txBody>
      </p:sp>
      <p:sp>
        <p:nvSpPr>
          <p:cNvPr id="10" name="ZoneTexte 9"/>
          <p:cNvSpPr txBox="1"/>
          <p:nvPr/>
        </p:nvSpPr>
        <p:spPr>
          <a:xfrm>
            <a:off x="156302" y="5183948"/>
            <a:ext cx="1511710" cy="369332"/>
          </a:xfrm>
          <a:prstGeom prst="rect">
            <a:avLst/>
          </a:prstGeom>
          <a:noFill/>
        </p:spPr>
        <p:txBody>
          <a:bodyPr wrap="square" rtlCol="0">
            <a:spAutoFit/>
          </a:bodyPr>
          <a:lstStyle/>
          <a:p>
            <a:r>
              <a:rPr lang="en-CA" i="1" cap="small" dirty="0" smtClean="0"/>
              <a:t>Legend:</a:t>
            </a:r>
            <a:endParaRPr lang="en-CA" i="1" cap="small" dirty="0"/>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103" name="ZoneTexte 102"/>
          <p:cNvSpPr txBox="1"/>
          <p:nvPr/>
        </p:nvSpPr>
        <p:spPr>
          <a:xfrm>
            <a:off x="4225413" y="2840114"/>
            <a:ext cx="2249130" cy="2015936"/>
          </a:xfrm>
          <a:prstGeom prst="rect">
            <a:avLst/>
          </a:prstGeom>
          <a:noFill/>
        </p:spPr>
        <p:txBody>
          <a:bodyPr wrap="square" rtlCol="0">
            <a:spAutoFit/>
          </a:bodyPr>
          <a:lstStyle/>
          <a:p>
            <a:pPr marL="132301" lvl="0" indent="-132301" defTabSz="914260">
              <a:spcAft>
                <a:spcPts val="600"/>
              </a:spcAft>
              <a:buFont typeface="Arial" panose="020B0604020202020204" pitchFamily="34" charset="0"/>
              <a:buChar char="•"/>
              <a:defRPr/>
            </a:pPr>
            <a:r>
              <a:rPr lang="en-CA" sz="1200" kern="0" dirty="0">
                <a:solidFill>
                  <a:schemeClr val="accent6">
                    <a:lumMod val="75000"/>
                    <a:lumOff val="25000"/>
                  </a:schemeClr>
                </a:solidFill>
              </a:rPr>
              <a:t>Establish more </a:t>
            </a:r>
            <a:r>
              <a:rPr lang="en-CA" sz="1200" kern="0" dirty="0" smtClean="0">
                <a:solidFill>
                  <a:schemeClr val="accent6">
                    <a:lumMod val="75000"/>
                    <a:lumOff val="25000"/>
                  </a:schemeClr>
                </a:solidFill>
              </a:rPr>
              <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transparent</a:t>
            </a:r>
            <a:r>
              <a:rPr lang="en-CA" sz="1200" kern="0" dirty="0">
                <a:solidFill>
                  <a:schemeClr val="accent6">
                    <a:lumMod val="75000"/>
                    <a:lumOff val="25000"/>
                  </a:schemeClr>
                </a:solidFill>
              </a:rPr>
              <a:t>, </a:t>
            </a:r>
            <a:r>
              <a:rPr lang="en-CA" sz="1200" kern="0" dirty="0" smtClean="0">
                <a:solidFill>
                  <a:schemeClr val="accent6">
                    <a:lumMod val="75000"/>
                    <a:lumOff val="25000"/>
                  </a:schemeClr>
                </a:solidFill>
              </a:rPr>
              <a:t>evidence-</a:t>
            </a:r>
            <a:br>
              <a:rPr lang="en-CA" sz="1200" kern="0" dirty="0" smtClean="0">
                <a:solidFill>
                  <a:schemeClr val="accent6">
                    <a:lumMod val="75000"/>
                    <a:lumOff val="25000"/>
                  </a:schemeClr>
                </a:solidFill>
              </a:rPr>
            </a:br>
            <a:r>
              <a:rPr lang="en-CA" sz="1200" kern="0" dirty="0" smtClean="0">
                <a:solidFill>
                  <a:schemeClr val="accent6">
                    <a:lumMod val="75000"/>
                    <a:lumOff val="25000"/>
                  </a:schemeClr>
                </a:solidFill>
              </a:rPr>
              <a:t>based </a:t>
            </a:r>
            <a:r>
              <a:rPr lang="en-CA" sz="1200" kern="0" dirty="0">
                <a:solidFill>
                  <a:schemeClr val="accent6">
                    <a:lumMod val="75000"/>
                    <a:lumOff val="25000"/>
                  </a:schemeClr>
                </a:solidFill>
              </a:rPr>
              <a:t>decision-making on investment portfolio that reflects and leverages the enterprise needs and plans</a:t>
            </a:r>
          </a:p>
          <a:p>
            <a:pPr marL="132301" lvl="0" indent="-132301" defTabSz="914260">
              <a:spcAft>
                <a:spcPts val="600"/>
              </a:spcAft>
              <a:buFont typeface="Arial" panose="020B0604020202020204" pitchFamily="34" charset="0"/>
              <a:buChar char="•"/>
              <a:defRPr/>
            </a:pPr>
            <a:r>
              <a:rPr lang="en-CA" sz="1200" kern="0" dirty="0">
                <a:solidFill>
                  <a:schemeClr val="accent1">
                    <a:lumMod val="50000"/>
                  </a:schemeClr>
                </a:solidFill>
              </a:rPr>
              <a:t>Help clearly articulate business impacts, benefits, constraints and integration potential of proposed change</a:t>
            </a:r>
          </a:p>
        </p:txBody>
      </p:sp>
      <p:sp>
        <p:nvSpPr>
          <p:cNvPr id="12" name="ZoneTexte 11"/>
          <p:cNvSpPr txBox="1"/>
          <p:nvPr/>
        </p:nvSpPr>
        <p:spPr>
          <a:xfrm>
            <a:off x="8472949" y="5585700"/>
            <a:ext cx="3259394" cy="369332"/>
          </a:xfrm>
          <a:prstGeom prst="rect">
            <a:avLst/>
          </a:prstGeom>
          <a:noFill/>
        </p:spPr>
        <p:txBody>
          <a:bodyPr wrap="square" rtlCol="0">
            <a:spAutoFit/>
          </a:bodyPr>
          <a:lstStyle/>
          <a:p>
            <a:pPr algn="r"/>
            <a:r>
              <a:rPr lang="fr-CA" b="1" i="1" dirty="0" smtClean="0"/>
              <a:t>Architecture objectives</a:t>
            </a:r>
            <a:endParaRPr lang="en-CA" b="1" i="1" dirty="0"/>
          </a:p>
        </p:txBody>
      </p:sp>
    </p:spTree>
    <p:extLst>
      <p:ext uri="{BB962C8B-B14F-4D97-AF65-F5344CB8AC3E}">
        <p14:creationId xmlns:p14="http://schemas.microsoft.com/office/powerpoint/2010/main" val="4192479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50"/>
          <p:cNvSpPr/>
          <p:nvPr/>
        </p:nvSpPr>
        <p:spPr bwMode="auto">
          <a:xfrm>
            <a:off x="600319" y="1632746"/>
            <a:ext cx="2340000" cy="636942"/>
          </a:xfrm>
          <a:prstGeom prst="homePlate">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4" name="Pentagon 48"/>
          <p:cNvSpPr/>
          <p:nvPr/>
        </p:nvSpPr>
        <p:spPr bwMode="auto">
          <a:xfrm>
            <a:off x="7115377" y="1636316"/>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30" name="Pentagon 54"/>
          <p:cNvSpPr/>
          <p:nvPr/>
        </p:nvSpPr>
        <p:spPr bwMode="auto">
          <a:xfrm flipH="1">
            <a:off x="9287062" y="1631554"/>
            <a:ext cx="2340000" cy="636942"/>
          </a:xfrm>
          <a:custGeom>
            <a:avLst/>
            <a:gdLst>
              <a:gd name="connsiteX0" fmla="*/ 0 w 1583391"/>
              <a:gd name="connsiteY0" fmla="*/ 0 h 636942"/>
              <a:gd name="connsiteX1" fmla="*/ 1264920 w 1583391"/>
              <a:gd name="connsiteY1" fmla="*/ 0 h 636942"/>
              <a:gd name="connsiteX2" fmla="*/ 1583391 w 1583391"/>
              <a:gd name="connsiteY2" fmla="*/ 318471 h 636942"/>
              <a:gd name="connsiteX3" fmla="*/ 1264920 w 1583391"/>
              <a:gd name="connsiteY3" fmla="*/ 636942 h 636942"/>
              <a:gd name="connsiteX4" fmla="*/ 0 w 1583391"/>
              <a:gd name="connsiteY4" fmla="*/ 636942 h 636942"/>
              <a:gd name="connsiteX5" fmla="*/ 0 w 1583391"/>
              <a:gd name="connsiteY5" fmla="*/ 0 h 636942"/>
              <a:gd name="connsiteX0" fmla="*/ 0 w 1264920"/>
              <a:gd name="connsiteY0" fmla="*/ 0 h 636942"/>
              <a:gd name="connsiteX1" fmla="*/ 1264920 w 1264920"/>
              <a:gd name="connsiteY1" fmla="*/ 0 h 636942"/>
              <a:gd name="connsiteX2" fmla="*/ 95513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2666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43353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6269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66400 w 1264920"/>
              <a:gd name="connsiteY2" fmla="*/ 31225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42455 w 1264920"/>
              <a:gd name="connsiteY2" fmla="*/ 318471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21979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133680 w 1264920"/>
              <a:gd name="connsiteY2" fmla="*/ 330912 h 636942"/>
              <a:gd name="connsiteX3" fmla="*/ 1264920 w 1264920"/>
              <a:gd name="connsiteY3" fmla="*/ 636942 h 636942"/>
              <a:gd name="connsiteX4" fmla="*/ 0 w 1264920"/>
              <a:gd name="connsiteY4" fmla="*/ 636942 h 636942"/>
              <a:gd name="connsiteX5" fmla="*/ 0 w 1264920"/>
              <a:gd name="connsiteY5" fmla="*/ 0 h 636942"/>
              <a:gd name="connsiteX0" fmla="*/ 0 w 1264920"/>
              <a:gd name="connsiteY0" fmla="*/ 0 h 636942"/>
              <a:gd name="connsiteX1" fmla="*/ 1264920 w 1264920"/>
              <a:gd name="connsiteY1" fmla="*/ 0 h 636942"/>
              <a:gd name="connsiteX2" fmla="*/ 1089967 w 1264920"/>
              <a:gd name="connsiteY2" fmla="*/ 324691 h 636942"/>
              <a:gd name="connsiteX3" fmla="*/ 1264920 w 1264920"/>
              <a:gd name="connsiteY3" fmla="*/ 636942 h 636942"/>
              <a:gd name="connsiteX4" fmla="*/ 0 w 1264920"/>
              <a:gd name="connsiteY4" fmla="*/ 636942 h 636942"/>
              <a:gd name="connsiteX5" fmla="*/ 0 w 1264920"/>
              <a:gd name="connsiteY5" fmla="*/ 0 h 63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920" h="636942">
                <a:moveTo>
                  <a:pt x="0" y="0"/>
                </a:moveTo>
                <a:lnTo>
                  <a:pt x="1264920" y="0"/>
                </a:lnTo>
                <a:lnTo>
                  <a:pt x="1089967" y="324691"/>
                </a:lnTo>
                <a:lnTo>
                  <a:pt x="1264920" y="636942"/>
                </a:lnTo>
                <a:lnTo>
                  <a:pt x="0" y="636942"/>
                </a:lnTo>
                <a:lnTo>
                  <a:pt x="0" y="0"/>
                </a:lnTo>
                <a:close/>
              </a:path>
            </a:pathLst>
          </a:cu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0" name="Pentagon 48"/>
          <p:cNvSpPr/>
          <p:nvPr/>
        </p:nvSpPr>
        <p:spPr bwMode="auto">
          <a:xfrm>
            <a:off x="4943691" y="1639693"/>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72" name="Pentagon 48"/>
          <p:cNvSpPr/>
          <p:nvPr/>
        </p:nvSpPr>
        <p:spPr bwMode="auto">
          <a:xfrm>
            <a:off x="2772005" y="1641079"/>
            <a:ext cx="2340000" cy="636942"/>
          </a:xfrm>
          <a:prstGeom prst="chevron">
            <a:avLst/>
          </a:prstGeom>
          <a:gradFill rotWithShape="1">
            <a:gsLst>
              <a:gs pos="0">
                <a:srgbClr val="BBE0E3">
                  <a:gamma/>
                  <a:tint val="0"/>
                  <a:invGamma/>
                </a:srgbClr>
              </a:gs>
              <a:gs pos="100000">
                <a:srgbClr val="BBE0E3"/>
              </a:gs>
            </a:gsLst>
            <a:path path="rect">
              <a:fillToRect l="50000" t="50000" r="50000" b="50000"/>
            </a:path>
          </a:gradFill>
          <a:ln w="9525">
            <a:solidFill>
              <a:srgbClr val="000000"/>
            </a:solidFill>
            <a:prstDash val="solid"/>
            <a:round/>
            <a:headEnd/>
            <a:tailEnd/>
          </a:ln>
          <a:extLst/>
        </p:spPr>
        <p:txBody>
          <a:bodyPr lIns="91398" tIns="45699" rIns="91398" bIns="45699">
            <a:noAutofit/>
          </a:bodyPr>
          <a:lstStyle/>
          <a:p>
            <a:pPr algn="ctr" defTabSz="914001">
              <a:defRPr/>
            </a:pPr>
            <a:endParaRPr lang="en-CA" sz="2400" kern="0" dirty="0">
              <a:solidFill>
                <a:srgbClr val="000000"/>
              </a:solidFill>
              <a:cs typeface="Arial" charset="0"/>
            </a:endParaRPr>
          </a:p>
        </p:txBody>
      </p:sp>
      <p:sp>
        <p:nvSpPr>
          <p:cNvPr id="2" name="Titre 1"/>
          <p:cNvSpPr>
            <a:spLocks noGrp="1"/>
          </p:cNvSpPr>
          <p:nvPr>
            <p:ph type="title"/>
          </p:nvPr>
        </p:nvSpPr>
        <p:spPr/>
        <p:txBody>
          <a:bodyPr/>
          <a:lstStyle/>
          <a:p>
            <a:r>
              <a:rPr lang="en-CA" dirty="0" smtClean="0"/>
              <a:t>Architecture Guidance &amp; Assurance </a:t>
            </a:r>
            <a:r>
              <a:rPr lang="en-CA" sz="1800" i="1" dirty="0"/>
              <a:t>across HC-PHAC investment lifecycle</a:t>
            </a:r>
          </a:p>
        </p:txBody>
      </p:sp>
      <p:sp>
        <p:nvSpPr>
          <p:cNvPr id="5" name="Rectangle 43"/>
          <p:cNvSpPr>
            <a:spLocks noChangeArrowheads="1"/>
          </p:cNvSpPr>
          <p:nvPr/>
        </p:nvSpPr>
        <p:spPr bwMode="auto">
          <a:xfrm>
            <a:off x="7424450" y="1734140"/>
            <a:ext cx="1704746" cy="5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Solution</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Design to Deployment</a:t>
            </a:r>
            <a:endParaRPr lang="en-CA" altLang="en-US" sz="1200" b="1" kern="0" dirty="0">
              <a:solidFill>
                <a:srgbClr val="000000"/>
              </a:solidFill>
              <a:latin typeface="Calibri" panose="020F0502020204030204" pitchFamily="34" charset="0"/>
            </a:endParaRPr>
          </a:p>
        </p:txBody>
      </p:sp>
      <p:sp>
        <p:nvSpPr>
          <p:cNvPr id="19" name="Rectangle 43"/>
          <p:cNvSpPr>
            <a:spLocks noChangeArrowheads="1"/>
          </p:cNvSpPr>
          <p:nvPr/>
        </p:nvSpPr>
        <p:spPr bwMode="auto">
          <a:xfrm>
            <a:off x="909392" y="1734140"/>
            <a:ext cx="1704746"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Strategic</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a:t>
            </a:r>
            <a:endParaRPr lang="en-CA" altLang="en-US" sz="1400" kern="0" dirty="0">
              <a:solidFill>
                <a:srgbClr val="000000"/>
              </a:solidFill>
              <a:latin typeface="Calibri" panose="020F0502020204030204" pitchFamily="34" charset="0"/>
            </a:endParaRPr>
          </a:p>
        </p:txBody>
      </p:sp>
      <p:sp>
        <p:nvSpPr>
          <p:cNvPr id="31" name="Rectangle 43"/>
          <p:cNvSpPr>
            <a:spLocks noChangeArrowheads="1"/>
          </p:cNvSpPr>
          <p:nvPr/>
        </p:nvSpPr>
        <p:spPr bwMode="auto">
          <a:xfrm>
            <a:off x="9659664" y="1734472"/>
            <a:ext cx="1722842" cy="63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ct val="10000"/>
              </a:spcBef>
              <a:buFontTx/>
              <a:buNone/>
              <a:defRPr/>
            </a:pPr>
            <a:r>
              <a:rPr lang="en-CA" altLang="en-US" sz="1800" b="1" kern="0" dirty="0" smtClean="0">
                <a:solidFill>
                  <a:srgbClr val="000000"/>
                </a:solidFill>
                <a:latin typeface="Calibri" panose="020F0502020204030204" pitchFamily="34" charset="0"/>
              </a:rPr>
              <a:t>Delivery</a:t>
            </a:r>
            <a:br>
              <a:rPr lang="en-CA" altLang="en-US" sz="18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Benefit Realization</a:t>
            </a:r>
            <a:endParaRPr lang="en-CA" altLang="en-US" sz="1400" b="1" kern="0" dirty="0">
              <a:solidFill>
                <a:srgbClr val="000000"/>
              </a:solidFill>
              <a:latin typeface="Calibri" panose="020F0502020204030204" pitchFamily="34" charset="0"/>
            </a:endParaRPr>
          </a:p>
        </p:txBody>
      </p:sp>
      <p:sp>
        <p:nvSpPr>
          <p:cNvPr id="71" name="Rectangle 43"/>
          <p:cNvSpPr>
            <a:spLocks noChangeArrowheads="1"/>
          </p:cNvSpPr>
          <p:nvPr/>
        </p:nvSpPr>
        <p:spPr bwMode="auto">
          <a:xfrm>
            <a:off x="5307159" y="1735579"/>
            <a:ext cx="1656075" cy="52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Initiative</a:t>
            </a:r>
            <a:r>
              <a:rPr lang="en-CA" altLang="en-US" sz="1400" b="1" kern="0" dirty="0" smtClean="0">
                <a:solidFill>
                  <a:srgbClr val="000000"/>
                </a:solidFill>
                <a:latin typeface="Calibri" panose="020F0502020204030204" pitchFamily="34" charset="0"/>
              </a:rPr>
              <a:t>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Definition and Planning</a:t>
            </a:r>
            <a:endParaRPr lang="en-CA" altLang="en-US" sz="1200" b="1" kern="0" dirty="0">
              <a:solidFill>
                <a:srgbClr val="000000"/>
              </a:solidFill>
              <a:latin typeface="Calibri" panose="020F0502020204030204" pitchFamily="34" charset="0"/>
            </a:endParaRPr>
          </a:p>
        </p:txBody>
      </p:sp>
      <p:sp>
        <p:nvSpPr>
          <p:cNvPr id="73" name="Rectangle 43"/>
          <p:cNvSpPr>
            <a:spLocks noChangeArrowheads="1"/>
          </p:cNvSpPr>
          <p:nvPr/>
        </p:nvSpPr>
        <p:spPr bwMode="auto">
          <a:xfrm>
            <a:off x="3081078" y="1734140"/>
            <a:ext cx="1704746" cy="55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800" b="1" kern="0" dirty="0" smtClean="0">
                <a:solidFill>
                  <a:srgbClr val="000000"/>
                </a:solidFill>
                <a:latin typeface="Calibri" panose="020F0502020204030204" pitchFamily="34" charset="0"/>
              </a:rPr>
              <a:t>Portfolio</a:t>
            </a:r>
            <a:r>
              <a:rPr lang="en-CA" altLang="en-US" sz="1400" b="1" kern="0" dirty="0" smtClean="0">
                <a:solidFill>
                  <a:srgbClr val="000000"/>
                </a:solidFill>
                <a:latin typeface="Calibri" panose="020F0502020204030204" pitchFamily="34" charset="0"/>
              </a:rPr>
              <a:t/>
            </a:r>
            <a:br>
              <a:rPr lang="en-CA" altLang="en-US" sz="1400" b="1" kern="0" dirty="0" smtClean="0">
                <a:solidFill>
                  <a:srgbClr val="000000"/>
                </a:solidFill>
                <a:latin typeface="Calibri" panose="020F0502020204030204" pitchFamily="34" charset="0"/>
              </a:rPr>
            </a:br>
            <a:r>
              <a:rPr lang="en-CA" altLang="en-US" sz="1200" b="1" kern="0" dirty="0" smtClean="0">
                <a:solidFill>
                  <a:srgbClr val="000000"/>
                </a:solidFill>
                <a:latin typeface="Calibri" panose="020F0502020204030204" pitchFamily="34" charset="0"/>
              </a:rPr>
              <a:t>Planning and Management</a:t>
            </a:r>
            <a:endParaRPr lang="en-CA" altLang="en-US" sz="1200" b="1" kern="0" dirty="0">
              <a:solidFill>
                <a:srgbClr val="000000"/>
              </a:solidFill>
              <a:latin typeface="Calibri" panose="020F0502020204030204" pitchFamily="34" charset="0"/>
            </a:endParaRPr>
          </a:p>
        </p:txBody>
      </p:sp>
      <p:sp>
        <p:nvSpPr>
          <p:cNvPr id="131" name="ZoneTexte 130"/>
          <p:cNvSpPr txBox="1"/>
          <p:nvPr/>
        </p:nvSpPr>
        <p:spPr>
          <a:xfrm>
            <a:off x="600319" y="1101007"/>
            <a:ext cx="10963420" cy="369332"/>
          </a:xfrm>
          <a:prstGeom prst="rect">
            <a:avLst/>
          </a:prstGeom>
          <a:noFill/>
        </p:spPr>
        <p:txBody>
          <a:bodyPr wrap="square" rtlCol="0">
            <a:spAutoFit/>
          </a:bodyPr>
          <a:lstStyle/>
          <a:p>
            <a:pPr algn="ctr"/>
            <a:r>
              <a:rPr lang="en-CA" b="1" cap="small" spc="190" dirty="0" smtClean="0"/>
              <a:t>Investment Lifecycle</a:t>
            </a:r>
            <a:endParaRPr lang="en-CA" b="1" cap="small" spc="190" dirty="0"/>
          </a:p>
        </p:txBody>
      </p:sp>
      <p:sp>
        <p:nvSpPr>
          <p:cNvPr id="102" name="ZoneTexte 101"/>
          <p:cNvSpPr txBox="1"/>
          <p:nvPr/>
        </p:nvSpPr>
        <p:spPr>
          <a:xfrm>
            <a:off x="2400319" y="2830372"/>
            <a:ext cx="1643786" cy="938719"/>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Enterprise </a:t>
            </a:r>
            <a:r>
              <a:rPr kumimoji="0" lang="en-CA" sz="1050" b="0" i="0" u="none" strike="noStrike" kern="0" cap="none" spc="0" normalizeH="0" baseline="0" dirty="0">
                <a:ln>
                  <a:noFill/>
                </a:ln>
                <a:solidFill>
                  <a:schemeClr val="accent1">
                    <a:lumMod val="50000"/>
                  </a:schemeClr>
                </a:solidFill>
                <a:effectLst/>
                <a:uLnTx/>
                <a:uFillTx/>
              </a:rPr>
              <a:t>Frameworks,  Reference Models and Standards</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a:ln>
                  <a:noFill/>
                </a:ln>
                <a:solidFill>
                  <a:schemeClr val="accent6">
                    <a:lumMod val="75000"/>
                    <a:lumOff val="25000"/>
                  </a:schemeClr>
                </a:solidFill>
                <a:effectLst/>
                <a:uLnTx/>
                <a:uFillTx/>
              </a:rPr>
              <a:t>Enterprise Capabilities Portfolio Management</a:t>
            </a:r>
          </a:p>
        </p:txBody>
      </p:sp>
      <p:sp>
        <p:nvSpPr>
          <p:cNvPr id="103" name="ZoneTexte 102"/>
          <p:cNvSpPr txBox="1"/>
          <p:nvPr/>
        </p:nvSpPr>
        <p:spPr>
          <a:xfrm>
            <a:off x="4044105" y="2830372"/>
            <a:ext cx="185187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6">
                    <a:lumMod val="75000"/>
                    <a:lumOff val="25000"/>
                  </a:schemeClr>
                </a:solidFill>
                <a:effectLst/>
                <a:uLnTx/>
                <a:uFillTx/>
              </a:rPr>
              <a:t>Enterprise Architecture Capability-based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dirty="0" smtClean="0">
                <a:ln>
                  <a:noFill/>
                </a:ln>
                <a:solidFill>
                  <a:schemeClr val="accent1">
                    <a:lumMod val="50000"/>
                  </a:schemeClr>
                </a:solidFill>
                <a:effectLst/>
                <a:uLnTx/>
                <a:uFillTx/>
              </a:rPr>
              <a:t>Concept Case Review</a:t>
            </a:r>
          </a:p>
        </p:txBody>
      </p:sp>
      <p:sp>
        <p:nvSpPr>
          <p:cNvPr id="104" name="Rectangle 103"/>
          <p:cNvSpPr/>
          <p:nvPr/>
        </p:nvSpPr>
        <p:spPr>
          <a:xfrm>
            <a:off x="2099588" y="2473586"/>
            <a:ext cx="6042925" cy="31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spc="100" dirty="0" smtClean="0">
                <a:solidFill>
                  <a:schemeClr val="tx1"/>
                </a:solidFill>
              </a:rPr>
              <a:t>Enterprise Architecture</a:t>
            </a:r>
            <a:endParaRPr lang="en-CA" sz="1600" b="1" spc="100" dirty="0">
              <a:solidFill>
                <a:schemeClr val="tx1"/>
              </a:solidFill>
            </a:endParaRPr>
          </a:p>
        </p:txBody>
      </p:sp>
      <p:sp>
        <p:nvSpPr>
          <p:cNvPr id="105" name="Rectangle 104"/>
          <p:cNvSpPr/>
          <p:nvPr/>
        </p:nvSpPr>
        <p:spPr>
          <a:xfrm>
            <a:off x="6032058" y="2796792"/>
            <a:ext cx="3423319" cy="318057"/>
          </a:xfrm>
          <a:prstGeom prst="rect">
            <a:avLst/>
          </a:prstGeom>
          <a:gradFill flip="none" rotWithShape="1">
            <a:gsLst>
              <a:gs pos="0">
                <a:srgbClr val="FEC306"/>
              </a:gs>
              <a:gs pos="100000">
                <a:srgbClr val="FEC306"/>
              </a:gs>
            </a:gsLst>
            <a:lin ang="2700000" scaled="1"/>
            <a:tileRect/>
          </a:gra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600" b="1" spc="100" dirty="0">
                <a:solidFill>
                  <a:schemeClr val="tx1"/>
                </a:solidFill>
              </a:rPr>
              <a:t>Solution  Architecture</a:t>
            </a:r>
          </a:p>
        </p:txBody>
      </p:sp>
      <p:sp>
        <p:nvSpPr>
          <p:cNvPr id="108" name="ZoneTexte 107"/>
          <p:cNvSpPr txBox="1"/>
          <p:nvPr/>
        </p:nvSpPr>
        <p:spPr>
          <a:xfrm>
            <a:off x="6258984" y="3130356"/>
            <a:ext cx="1551516" cy="815608"/>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smtClean="0">
                <a:ln>
                  <a:noFill/>
                </a:ln>
                <a:solidFill>
                  <a:schemeClr val="accent1">
                    <a:lumMod val="50000"/>
                  </a:schemeClr>
                </a:solidFill>
                <a:effectLst/>
                <a:uLnTx/>
                <a:uFillTx/>
              </a:rPr>
              <a:t>Solution Architecture QA and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Business Analysis QA</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Option Analysis QA</a:t>
            </a:r>
          </a:p>
        </p:txBody>
      </p:sp>
      <p:sp>
        <p:nvSpPr>
          <p:cNvPr id="109" name="ZoneTexte 108"/>
          <p:cNvSpPr txBox="1"/>
          <p:nvPr/>
        </p:nvSpPr>
        <p:spPr>
          <a:xfrm>
            <a:off x="7810500" y="3134423"/>
            <a:ext cx="1752600" cy="615553"/>
          </a:xfrm>
          <a:prstGeom prst="rect">
            <a:avLst/>
          </a:prstGeom>
          <a:noFill/>
        </p:spPr>
        <p:txBody>
          <a:bodyPr wrap="square" rtlCol="0">
            <a:spAutoFit/>
          </a:bodyPr>
          <a:lstStyle/>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Procurement Guidance</a:t>
            </a:r>
          </a:p>
          <a:p>
            <a:pPr marL="132301" marR="0" lvl="0" indent="-132301" defTabSz="91426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CA" sz="1050" b="0" i="0" u="none" strike="noStrike" kern="0" cap="none" spc="0" normalizeH="0" baseline="0" noProof="0" dirty="0">
                <a:ln>
                  <a:noFill/>
                </a:ln>
                <a:effectLst/>
                <a:uLnTx/>
                <a:uFillTx/>
              </a:rPr>
              <a:t>Technical Architecture Guidance</a:t>
            </a:r>
          </a:p>
        </p:txBody>
      </p:sp>
      <p:sp>
        <p:nvSpPr>
          <p:cNvPr id="6" name="Étoile à 5 branches 5"/>
          <p:cNvSpPr/>
          <p:nvPr/>
        </p:nvSpPr>
        <p:spPr>
          <a:xfrm>
            <a:off x="7034742" y="2487170"/>
            <a:ext cx="276225" cy="238125"/>
          </a:xfrm>
          <a:prstGeom prst="star5">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3" name="ZoneTexte 112"/>
          <p:cNvSpPr txBox="1"/>
          <p:nvPr/>
        </p:nvSpPr>
        <p:spPr>
          <a:xfrm>
            <a:off x="8333131" y="2504553"/>
            <a:ext cx="2462688" cy="253916"/>
          </a:xfrm>
          <a:prstGeom prst="rect">
            <a:avLst/>
          </a:prstGeom>
          <a:noFill/>
        </p:spPr>
        <p:txBody>
          <a:bodyPr wrap="square" rtlCol="0">
            <a:spAutoFit/>
          </a:bodyPr>
          <a:lstStyle/>
          <a:p>
            <a:pPr marR="0" lvl="0" defTabSz="914260" eaLnBrk="1" fontAlgn="auto" latinLnBrk="0" hangingPunct="1">
              <a:lnSpc>
                <a:spcPct val="100000"/>
              </a:lnSpc>
              <a:spcBef>
                <a:spcPts val="0"/>
              </a:spcBef>
              <a:spcAft>
                <a:spcPts val="300"/>
              </a:spcAft>
              <a:buClrTx/>
              <a:buSzTx/>
              <a:tabLst/>
              <a:defRPr/>
            </a:pPr>
            <a:r>
              <a:rPr kumimoji="0" lang="en-CA" sz="1050" b="1" i="1" u="none" strike="noStrike" kern="0" cap="none" spc="0" normalizeH="0" baseline="0" noProof="0" dirty="0" smtClean="0">
                <a:ln>
                  <a:noFill/>
                </a:ln>
                <a:solidFill>
                  <a:schemeClr val="tx1">
                    <a:lumMod val="95000"/>
                    <a:lumOff val="5000"/>
                  </a:schemeClr>
                </a:solidFill>
                <a:effectLst/>
                <a:uLnTx/>
                <a:uFillTx/>
              </a:rPr>
              <a:t>EARB: Conceptual</a:t>
            </a:r>
            <a:r>
              <a:rPr kumimoji="0" lang="en-CA" sz="1050" b="1" i="1" u="none" strike="noStrike" kern="0" cap="none" spc="0" normalizeH="0" noProof="0" dirty="0" smtClean="0">
                <a:ln>
                  <a:noFill/>
                </a:ln>
                <a:solidFill>
                  <a:schemeClr val="tx1">
                    <a:lumMod val="95000"/>
                    <a:lumOff val="5000"/>
                  </a:schemeClr>
                </a:solidFill>
                <a:effectLst/>
                <a:uLnTx/>
                <a:uFillTx/>
              </a:rPr>
              <a:t> design endorsement</a:t>
            </a:r>
            <a:endParaRPr kumimoji="0" lang="en-CA" sz="1050" b="1" i="1" u="none" strike="noStrike" kern="0" cap="none" spc="0" normalizeH="0" baseline="0" noProof="0" dirty="0">
              <a:ln>
                <a:noFill/>
              </a:ln>
              <a:solidFill>
                <a:schemeClr val="tx1">
                  <a:lumMod val="95000"/>
                  <a:lumOff val="5000"/>
                </a:schemeClr>
              </a:solidFill>
              <a:effectLst/>
              <a:uLnTx/>
              <a:uFillTx/>
            </a:endParaRPr>
          </a:p>
        </p:txBody>
      </p:sp>
      <p:sp>
        <p:nvSpPr>
          <p:cNvPr id="22" name="Rectangle 21"/>
          <p:cNvSpPr/>
          <p:nvPr/>
        </p:nvSpPr>
        <p:spPr>
          <a:xfrm>
            <a:off x="226822" y="5585700"/>
            <a:ext cx="1332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100" dirty="0">
                <a:solidFill>
                  <a:schemeClr val="tx1"/>
                </a:solidFill>
              </a:rPr>
              <a:t>Minimum Viable </a:t>
            </a:r>
            <a:r>
              <a:rPr lang="fr-CA" sz="1100" dirty="0" smtClean="0">
                <a:solidFill>
                  <a:schemeClr val="tx1"/>
                </a:solidFill>
              </a:rPr>
              <a:t>EA</a:t>
            </a:r>
            <a:endParaRPr lang="en-CA" sz="1100" dirty="0">
              <a:solidFill>
                <a:schemeClr val="tx1"/>
              </a:solidFill>
            </a:endParaRPr>
          </a:p>
        </p:txBody>
      </p:sp>
      <p:sp>
        <p:nvSpPr>
          <p:cNvPr id="25" name="Organigramme : Disque magnétique 24"/>
          <p:cNvSpPr/>
          <p:nvPr/>
        </p:nvSpPr>
        <p:spPr>
          <a:xfrm>
            <a:off x="2975500"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6" name="Rectangle 25"/>
          <p:cNvSpPr>
            <a:spLocks noChangeArrowheads="1"/>
          </p:cNvSpPr>
          <p:nvPr/>
        </p:nvSpPr>
        <p:spPr bwMode="auto">
          <a:xfrm>
            <a:off x="2696357"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Application Portfolio</a:t>
            </a:r>
            <a:endParaRPr lang="en-CA" altLang="en-US" sz="1050" kern="0" dirty="0">
              <a:solidFill>
                <a:srgbClr val="000000"/>
              </a:solidFill>
              <a:latin typeface="Calibri" panose="020F0502020204030204" pitchFamily="34" charset="0"/>
            </a:endParaRPr>
          </a:p>
        </p:txBody>
      </p:sp>
      <p:sp>
        <p:nvSpPr>
          <p:cNvPr id="27" name="Organigramme : Disque magnétique 26"/>
          <p:cNvSpPr/>
          <p:nvPr/>
        </p:nvSpPr>
        <p:spPr>
          <a:xfrm>
            <a:off x="5603808" y="4955012"/>
            <a:ext cx="495764" cy="329681"/>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a:spLocks noChangeArrowheads="1"/>
          </p:cNvSpPr>
          <p:nvPr/>
        </p:nvSpPr>
        <p:spPr bwMode="auto">
          <a:xfrm>
            <a:off x="5324665"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EA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Repository</a:t>
            </a:r>
          </a:p>
        </p:txBody>
      </p:sp>
      <p:sp>
        <p:nvSpPr>
          <p:cNvPr id="29" name="Organigramme : Disque magnétique 28"/>
          <p:cNvSpPr/>
          <p:nvPr/>
        </p:nvSpPr>
        <p:spPr>
          <a:xfrm>
            <a:off x="4289654" y="4955012"/>
            <a:ext cx="495764" cy="329681"/>
          </a:xfrm>
          <a:prstGeom prst="flowChartMagneticDisk">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32" name="Rectangle 31"/>
          <p:cNvSpPr>
            <a:spLocks noChangeArrowheads="1"/>
          </p:cNvSpPr>
          <p:nvPr/>
        </p:nvSpPr>
        <p:spPr bwMode="auto">
          <a:xfrm>
            <a:off x="4010511" y="5336372"/>
            <a:ext cx="1054049" cy="3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spcBef>
                <a:spcPct val="20000"/>
              </a:spcBef>
              <a:buChar char="•"/>
              <a:defRPr sz="4300">
                <a:solidFill>
                  <a:schemeClr val="tx1"/>
                </a:solidFill>
                <a:latin typeface="Arial" charset="0"/>
                <a:cs typeface="Arial" charset="0"/>
              </a:defRPr>
            </a:lvl1pPr>
            <a:lvl2pPr marL="742950" indent="-285750" eaLnBrk="0" hangingPunct="0">
              <a:spcBef>
                <a:spcPct val="20000"/>
              </a:spcBef>
              <a:buChar char="–"/>
              <a:defRPr sz="3700">
                <a:solidFill>
                  <a:schemeClr val="tx1"/>
                </a:solidFill>
                <a:latin typeface="Arial" charset="0"/>
                <a:cs typeface="Arial" charset="0"/>
              </a:defRPr>
            </a:lvl2pPr>
            <a:lvl3pPr marL="1143000" indent="-228600" eaLnBrk="0" hangingPunct="0">
              <a:spcBef>
                <a:spcPct val="20000"/>
              </a:spcBef>
              <a:buChar char="•"/>
              <a:defRPr sz="3200">
                <a:solidFill>
                  <a:schemeClr val="tx1"/>
                </a:solidFill>
                <a:latin typeface="Arial" charset="0"/>
                <a:cs typeface="Arial" charset="0"/>
              </a:defRPr>
            </a:lvl3pPr>
            <a:lvl4pPr marL="1600200" indent="-228600" eaLnBrk="0" hangingPunct="0">
              <a:spcBef>
                <a:spcPct val="20000"/>
              </a:spcBef>
              <a:buChar char="–"/>
              <a:defRPr sz="2700">
                <a:solidFill>
                  <a:schemeClr val="tx1"/>
                </a:solidFill>
                <a:latin typeface="Arial" charset="0"/>
                <a:cs typeface="Arial" charset="0"/>
              </a:defRPr>
            </a:lvl4pPr>
            <a:lvl5pPr marL="2057400" indent="-228600" eaLnBrk="0" hangingPunct="0">
              <a:spcBef>
                <a:spcPct val="20000"/>
              </a:spcBef>
              <a:buChar char="»"/>
              <a:defRPr sz="2700">
                <a:solidFill>
                  <a:schemeClr val="tx1"/>
                </a:solidFill>
                <a:latin typeface="Arial" charset="0"/>
                <a:cs typeface="Arial" charset="0"/>
              </a:defRPr>
            </a:lvl5pPr>
            <a:lvl6pPr marL="2514600" indent="-228600" eaLnBrk="0" fontAlgn="base" hangingPunct="0">
              <a:spcBef>
                <a:spcPct val="20000"/>
              </a:spcBef>
              <a:spcAft>
                <a:spcPct val="0"/>
              </a:spcAft>
              <a:buChar char="»"/>
              <a:defRPr sz="2700">
                <a:solidFill>
                  <a:schemeClr val="tx1"/>
                </a:solidFill>
                <a:latin typeface="Arial" charset="0"/>
                <a:cs typeface="Arial" charset="0"/>
              </a:defRPr>
            </a:lvl6pPr>
            <a:lvl7pPr marL="2971800" indent="-228600" eaLnBrk="0" fontAlgn="base" hangingPunct="0">
              <a:spcBef>
                <a:spcPct val="20000"/>
              </a:spcBef>
              <a:spcAft>
                <a:spcPct val="0"/>
              </a:spcAft>
              <a:buChar char="»"/>
              <a:defRPr sz="2700">
                <a:solidFill>
                  <a:schemeClr val="tx1"/>
                </a:solidFill>
                <a:latin typeface="Arial" charset="0"/>
                <a:cs typeface="Arial" charset="0"/>
              </a:defRPr>
            </a:lvl7pPr>
            <a:lvl8pPr marL="3429000" indent="-228600" eaLnBrk="0" fontAlgn="base" hangingPunct="0">
              <a:spcBef>
                <a:spcPct val="20000"/>
              </a:spcBef>
              <a:spcAft>
                <a:spcPct val="0"/>
              </a:spcAft>
              <a:buChar char="»"/>
              <a:defRPr sz="2700">
                <a:solidFill>
                  <a:schemeClr val="tx1"/>
                </a:solidFill>
                <a:latin typeface="Arial" charset="0"/>
                <a:cs typeface="Arial" charset="0"/>
              </a:defRPr>
            </a:lvl8pPr>
            <a:lvl9pPr marL="3886200" indent="-228600" eaLnBrk="0" fontAlgn="base" hangingPunct="0">
              <a:spcBef>
                <a:spcPct val="20000"/>
              </a:spcBef>
              <a:spcAft>
                <a:spcPct val="0"/>
              </a:spcAft>
              <a:buChar char="»"/>
              <a:defRPr sz="2700">
                <a:solidFill>
                  <a:schemeClr val="tx1"/>
                </a:solidFill>
                <a:latin typeface="Arial" charset="0"/>
                <a:cs typeface="Arial" charset="0"/>
              </a:defRPr>
            </a:lvl9pPr>
          </a:lstStyle>
          <a:p>
            <a:pPr algn="ctr" defTabSz="914001">
              <a:spcBef>
                <a:spcPts val="0"/>
              </a:spcBef>
              <a:buFontTx/>
              <a:buNone/>
              <a:defRPr/>
            </a:pPr>
            <a:r>
              <a:rPr lang="en-CA" altLang="en-US" sz="1050" b="1" kern="0" dirty="0" smtClean="0">
                <a:solidFill>
                  <a:srgbClr val="000000"/>
                </a:solidFill>
                <a:latin typeface="Calibri" panose="020F0502020204030204" pitchFamily="34" charset="0"/>
              </a:rPr>
              <a:t>Project </a:t>
            </a:r>
            <a:br>
              <a:rPr lang="en-CA" altLang="en-US" sz="1050" b="1" kern="0" dirty="0" smtClean="0">
                <a:solidFill>
                  <a:srgbClr val="000000"/>
                </a:solidFill>
                <a:latin typeface="Calibri" panose="020F0502020204030204" pitchFamily="34" charset="0"/>
              </a:rPr>
            </a:br>
            <a:r>
              <a:rPr lang="en-CA" altLang="en-US" sz="1050" b="1" kern="0" dirty="0" smtClean="0">
                <a:solidFill>
                  <a:srgbClr val="000000"/>
                </a:solidFill>
                <a:latin typeface="Calibri" panose="020F0502020204030204" pitchFamily="34" charset="0"/>
              </a:rPr>
              <a:t>Portfolio</a:t>
            </a:r>
            <a:endParaRPr lang="en-CA" altLang="en-US" sz="1050" kern="0" dirty="0">
              <a:solidFill>
                <a:srgbClr val="000000"/>
              </a:solidFill>
              <a:latin typeface="Calibri" panose="020F0502020204030204" pitchFamily="34" charset="0"/>
            </a:endParaRPr>
          </a:p>
        </p:txBody>
      </p:sp>
      <p:sp>
        <p:nvSpPr>
          <p:cNvPr id="33" name="Rectangle 32"/>
          <p:cNvSpPr/>
          <p:nvPr/>
        </p:nvSpPr>
        <p:spPr>
          <a:xfrm>
            <a:off x="6167827" y="4906245"/>
            <a:ext cx="2146895" cy="840230"/>
          </a:xfrm>
          <a:prstGeom prst="rect">
            <a:avLst/>
          </a:prstGeom>
        </p:spPr>
        <p:txBody>
          <a:bodyPr wrap="square">
            <a:spAutoFit/>
          </a:bodyPr>
          <a:lstStyle/>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Strategic </a:t>
            </a:r>
            <a:r>
              <a:rPr lang="fr-CA" altLang="en-US" sz="900" kern="0" dirty="0" smtClean="0">
                <a:solidFill>
                  <a:srgbClr val="000000"/>
                </a:solidFill>
                <a:latin typeface="Calibri" panose="020F0502020204030204" pitchFamily="34" charset="0"/>
              </a:rPr>
              <a:t>Objectives</a:t>
            </a:r>
          </a:p>
          <a:p>
            <a:pPr marL="180975" indent="-180975" defTabSz="914001">
              <a:lnSpc>
                <a:spcPct val="90000"/>
              </a:lnSpc>
              <a:spcBef>
                <a:spcPts val="0"/>
              </a:spcBef>
              <a:buFont typeface="Arial" panose="020B0604020202020204" pitchFamily="34" charset="0"/>
              <a:buChar char="•"/>
              <a:defRPr/>
            </a:pPr>
            <a:r>
              <a:rPr lang="fr-CA" altLang="en-US" sz="900" kern="0" dirty="0" smtClean="0">
                <a:solidFill>
                  <a:srgbClr val="000000"/>
                </a:solidFill>
                <a:latin typeface="Calibri" panose="020F0502020204030204" pitchFamily="34" charset="0"/>
              </a:rPr>
              <a:t>Business Programs and Branches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Initiatives</a:t>
            </a: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Capabilities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Enterprise </a:t>
            </a:r>
            <a:r>
              <a:rPr lang="fr-CA" altLang="en-US" sz="900" kern="0" dirty="0" err="1">
                <a:solidFill>
                  <a:srgbClr val="000000"/>
                </a:solidFill>
                <a:latin typeface="Calibri" panose="020F0502020204030204" pitchFamily="34" charset="0"/>
              </a:rPr>
              <a:t>Requirements</a:t>
            </a:r>
            <a:endParaRPr lang="fr-CA" altLang="en-US" sz="900" kern="0" dirty="0">
              <a:solidFill>
                <a:srgbClr val="000000"/>
              </a:solidFill>
              <a:latin typeface="Calibri" panose="020F0502020204030204" pitchFamily="34" charset="0"/>
            </a:endParaRPr>
          </a:p>
          <a:p>
            <a:pPr marL="180975" indent="-180975" defTabSz="914001">
              <a:lnSpc>
                <a:spcPct val="90000"/>
              </a:lnSpc>
              <a:spcBef>
                <a:spcPts val="0"/>
              </a:spcBef>
              <a:buFont typeface="Arial" panose="020B0604020202020204" pitchFamily="34" charset="0"/>
              <a:buChar char="•"/>
              <a:defRPr/>
            </a:pPr>
            <a:r>
              <a:rPr lang="fr-CA" altLang="en-US" sz="900" kern="0" dirty="0">
                <a:solidFill>
                  <a:srgbClr val="000000"/>
                </a:solidFill>
                <a:latin typeface="Calibri" panose="020F0502020204030204" pitchFamily="34" charset="0"/>
              </a:rPr>
              <a:t>Applications </a:t>
            </a:r>
            <a:r>
              <a:rPr lang="fr-CA" altLang="en-US" sz="900" kern="0" dirty="0" smtClean="0">
                <a:solidFill>
                  <a:srgbClr val="000000"/>
                </a:solidFill>
                <a:latin typeface="Calibri" panose="020F0502020204030204" pitchFamily="34" charset="0"/>
              </a:rPr>
              <a:t> </a:t>
            </a:r>
            <a:endParaRPr lang="en-CA" altLang="en-US" sz="900" kern="0" dirty="0">
              <a:solidFill>
                <a:srgbClr val="000000"/>
              </a:solidFill>
              <a:latin typeface="Calibri" panose="020F0502020204030204" pitchFamily="34" charset="0"/>
            </a:endParaRPr>
          </a:p>
        </p:txBody>
      </p:sp>
      <p:sp>
        <p:nvSpPr>
          <p:cNvPr id="34" name="Rectangle 33"/>
          <p:cNvSpPr/>
          <p:nvPr/>
        </p:nvSpPr>
        <p:spPr>
          <a:xfrm>
            <a:off x="1815707" y="4283144"/>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Application &amp; Technology Portfolio Management</a:t>
            </a:r>
            <a:endParaRPr lang="en-CA" sz="1200" b="1" spc="100" dirty="0">
              <a:solidFill>
                <a:schemeClr val="tx1"/>
              </a:solidFill>
            </a:endParaRPr>
          </a:p>
        </p:txBody>
      </p:sp>
      <p:sp>
        <p:nvSpPr>
          <p:cNvPr id="35" name="Rectangle 34"/>
          <p:cNvSpPr/>
          <p:nvPr/>
        </p:nvSpPr>
        <p:spPr>
          <a:xfrm>
            <a:off x="1815707" y="4569533"/>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IT Business Relationship Management</a:t>
            </a:r>
            <a:endParaRPr lang="en-CA" sz="1200" b="1" spc="100" dirty="0">
              <a:solidFill>
                <a:schemeClr val="tx1"/>
              </a:solidFill>
            </a:endParaRPr>
          </a:p>
        </p:txBody>
      </p:sp>
      <p:sp>
        <p:nvSpPr>
          <p:cNvPr id="36" name="Rectangle 35"/>
          <p:cNvSpPr/>
          <p:nvPr/>
        </p:nvSpPr>
        <p:spPr>
          <a:xfrm>
            <a:off x="1815707" y="3996755"/>
            <a:ext cx="9748032" cy="184828"/>
          </a:xfrm>
          <a:prstGeom prst="rect">
            <a:avLst/>
          </a:prstGeom>
          <a:solidFill>
            <a:schemeClr val="accent4">
              <a:alpha val="50000"/>
            </a:schemeClr>
          </a:solidFill>
          <a:ln w="31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200" b="1" spc="100" dirty="0" smtClean="0">
                <a:solidFill>
                  <a:schemeClr val="tx1"/>
                </a:solidFill>
              </a:rPr>
              <a:t>Digital Transformation Enablement (Project Portfolio Management</a:t>
            </a:r>
            <a:endParaRPr lang="en-CA" sz="1200" b="1" spc="100" dirty="0">
              <a:solidFill>
                <a:schemeClr val="tx1"/>
              </a:solidFill>
            </a:endParaRPr>
          </a:p>
        </p:txBody>
      </p:sp>
      <p:cxnSp>
        <p:nvCxnSpPr>
          <p:cNvPr id="8" name="Connecteur droit avec flèche 7"/>
          <p:cNvCxnSpPr>
            <a:endCxn id="113" idx="1"/>
          </p:cNvCxnSpPr>
          <p:nvPr/>
        </p:nvCxnSpPr>
        <p:spPr>
          <a:xfrm flipV="1">
            <a:off x="7303593" y="2631511"/>
            <a:ext cx="1029538" cy="1105"/>
          </a:xfrm>
          <a:prstGeom prst="straightConnector1">
            <a:avLst/>
          </a:prstGeom>
          <a:ln>
            <a:solidFill>
              <a:schemeClr val="tx1"/>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26822" y="5953193"/>
            <a:ext cx="1332000" cy="252000"/>
          </a:xfrm>
          <a:prstGeom prst="rect">
            <a:avLst/>
          </a:prstGeom>
          <a:solidFill>
            <a:srgbClr val="C6D1D2"/>
          </a:solidFill>
          <a:ln>
            <a:solidFill>
              <a:schemeClr val="tx1">
                <a:lumMod val="65000"/>
                <a:lumOff val="35000"/>
              </a:schemeClr>
            </a:solidFill>
          </a:ln>
        </p:spPr>
        <p:txBody>
          <a:bodyPr wrap="square" rtlCol="0">
            <a:spAutoFit/>
          </a:bodyPr>
          <a:lstStyle/>
          <a:p>
            <a:r>
              <a:rPr lang="fr-CA" sz="1100" dirty="0" smtClean="0"/>
              <a:t>Strategic EA</a:t>
            </a:r>
            <a:endParaRPr lang="en-CA" sz="1100" dirty="0"/>
          </a:p>
        </p:txBody>
      </p:sp>
      <p:sp>
        <p:nvSpPr>
          <p:cNvPr id="10" name="ZoneTexte 9"/>
          <p:cNvSpPr txBox="1"/>
          <p:nvPr/>
        </p:nvSpPr>
        <p:spPr>
          <a:xfrm>
            <a:off x="156302" y="5183948"/>
            <a:ext cx="1511710" cy="369332"/>
          </a:xfrm>
          <a:prstGeom prst="rect">
            <a:avLst/>
          </a:prstGeom>
          <a:noFill/>
        </p:spPr>
        <p:txBody>
          <a:bodyPr wrap="square" rtlCol="0">
            <a:spAutoFit/>
          </a:bodyPr>
          <a:lstStyle/>
          <a:p>
            <a:r>
              <a:rPr lang="en-CA" i="1" cap="small" dirty="0" smtClean="0"/>
              <a:t>Legend:</a:t>
            </a:r>
            <a:endParaRPr lang="en-CA" i="1" cap="small" dirty="0"/>
          </a:p>
        </p:txBody>
      </p:sp>
      <p:sp>
        <p:nvSpPr>
          <p:cNvPr id="46" name="Rectangle avec flèche vers la droite 45"/>
          <p:cNvSpPr/>
          <p:nvPr/>
        </p:nvSpPr>
        <p:spPr>
          <a:xfrm>
            <a:off x="820947" y="2438920"/>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Strategic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47" name="Rectangle avec flèche vers la droite 46"/>
          <p:cNvSpPr/>
          <p:nvPr/>
        </p:nvSpPr>
        <p:spPr>
          <a:xfrm>
            <a:off x="820946" y="3085113"/>
            <a:ext cx="1153285" cy="47845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000" dirty="0" smtClean="0">
                <a:solidFill>
                  <a:schemeClr val="tx1">
                    <a:lumMod val="85000"/>
                    <a:lumOff val="15000"/>
                  </a:schemeClr>
                </a:solidFill>
              </a:rPr>
              <a:t>Policy </a:t>
            </a:r>
            <a:br>
              <a:rPr lang="en-CA" sz="1000" dirty="0" smtClean="0">
                <a:solidFill>
                  <a:schemeClr val="tx1">
                    <a:lumMod val="85000"/>
                    <a:lumOff val="15000"/>
                  </a:schemeClr>
                </a:solidFill>
              </a:rPr>
            </a:br>
            <a:r>
              <a:rPr lang="en-CA" sz="1000" dirty="0" smtClean="0">
                <a:solidFill>
                  <a:schemeClr val="tx1">
                    <a:lumMod val="85000"/>
                    <a:lumOff val="15000"/>
                  </a:schemeClr>
                </a:solidFill>
              </a:rPr>
              <a:t>requirements</a:t>
            </a:r>
            <a:endParaRPr lang="en-CA" sz="1000" dirty="0">
              <a:solidFill>
                <a:schemeClr val="tx1">
                  <a:lumMod val="85000"/>
                  <a:lumOff val="15000"/>
                </a:schemeClr>
              </a:solidFill>
            </a:endParaRPr>
          </a:p>
        </p:txBody>
      </p:sp>
      <p:sp>
        <p:nvSpPr>
          <p:cNvPr id="39" name="ZoneTexte 38"/>
          <p:cNvSpPr txBox="1"/>
          <p:nvPr/>
        </p:nvSpPr>
        <p:spPr>
          <a:xfrm>
            <a:off x="8472949" y="5585700"/>
            <a:ext cx="3259394" cy="369332"/>
          </a:xfrm>
          <a:prstGeom prst="rect">
            <a:avLst/>
          </a:prstGeom>
          <a:noFill/>
        </p:spPr>
        <p:txBody>
          <a:bodyPr wrap="square" rtlCol="0">
            <a:spAutoFit/>
          </a:bodyPr>
          <a:lstStyle/>
          <a:p>
            <a:pPr algn="r"/>
            <a:r>
              <a:rPr lang="fr-CA" b="1" i="1" dirty="0" smtClean="0"/>
              <a:t>Architecture Delivery</a:t>
            </a:r>
            <a:endParaRPr lang="en-CA" b="1" i="1" dirty="0"/>
          </a:p>
        </p:txBody>
      </p:sp>
    </p:spTree>
    <p:extLst>
      <p:ext uri="{BB962C8B-B14F-4D97-AF65-F5344CB8AC3E}">
        <p14:creationId xmlns:p14="http://schemas.microsoft.com/office/powerpoint/2010/main" val="253683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Value is Needed and Expected From EA?</a:t>
            </a:r>
            <a:endParaRPr lang="en-US" dirty="0"/>
          </a:p>
        </p:txBody>
      </p:sp>
      <p:sp>
        <p:nvSpPr>
          <p:cNvPr id="6" name="TextBox 5"/>
          <p:cNvSpPr txBox="1"/>
          <p:nvPr/>
        </p:nvSpPr>
        <p:spPr>
          <a:xfrm rot="16200000">
            <a:off x="-267029" y="3460560"/>
            <a:ext cx="1303433" cy="367566"/>
          </a:xfrm>
          <a:prstGeom prst="rect">
            <a:avLst/>
          </a:prstGeom>
          <a:noFill/>
        </p:spPr>
        <p:txBody>
          <a:bodyPr wrap="none" rtlCol="0">
            <a:noAutofit/>
          </a:bodyPr>
          <a:lstStyle/>
          <a:p>
            <a:r>
              <a:rPr lang="en-US" sz="1800" b="1" dirty="0"/>
              <a:t>EXAMPLES</a:t>
            </a:r>
          </a:p>
        </p:txBody>
      </p:sp>
      <p:sp>
        <p:nvSpPr>
          <p:cNvPr id="22" name="Freeform 21"/>
          <p:cNvSpPr/>
          <p:nvPr/>
        </p:nvSpPr>
        <p:spPr bwMode="gray">
          <a:xfrm>
            <a:off x="3095855" y="2038060"/>
            <a:ext cx="8150214" cy="699964"/>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Identify and proactively address risks and business opportunities resulting from cloud, social media, big data, mobility, internet of things, and so on. </a:t>
            </a:r>
          </a:p>
          <a:p>
            <a:pPr marL="84535" lvl="1" indent="-84535" algn="l" defTabSz="366713">
              <a:spcBef>
                <a:spcPct val="0"/>
              </a:spcBef>
              <a:spcAft>
                <a:spcPct val="15000"/>
              </a:spcAft>
              <a:buClr>
                <a:srgbClr val="00529B"/>
              </a:buClr>
              <a:buChar char="••"/>
            </a:pPr>
            <a:r>
              <a:rPr lang="en-US" sz="1200" dirty="0"/>
              <a:t>Plan how business capabilities need to evolve to address those risks and opportunities.</a:t>
            </a:r>
          </a:p>
        </p:txBody>
      </p:sp>
      <p:sp>
        <p:nvSpPr>
          <p:cNvPr id="24" name="Freeform 23"/>
          <p:cNvSpPr/>
          <p:nvPr/>
        </p:nvSpPr>
        <p:spPr bwMode="gray">
          <a:xfrm>
            <a:off x="568470" y="1975443"/>
            <a:ext cx="2527385" cy="816863"/>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Address Emerging Technologies</a:t>
            </a:r>
          </a:p>
        </p:txBody>
      </p:sp>
      <p:sp>
        <p:nvSpPr>
          <p:cNvPr id="25" name="Freeform 24"/>
          <p:cNvSpPr/>
          <p:nvPr/>
        </p:nvSpPr>
        <p:spPr bwMode="gray">
          <a:xfrm>
            <a:off x="3095855" y="291981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Reduce time to market of new products/services.</a:t>
            </a:r>
          </a:p>
          <a:p>
            <a:pPr marL="84535" lvl="1" indent="-84535" algn="l" defTabSz="366713">
              <a:spcBef>
                <a:spcPct val="0"/>
              </a:spcBef>
              <a:spcAft>
                <a:spcPct val="15000"/>
              </a:spcAft>
              <a:buClr>
                <a:srgbClr val="00529B"/>
              </a:buClr>
              <a:buChar char="••"/>
            </a:pPr>
            <a:r>
              <a:rPr lang="en-US" sz="1200" dirty="0"/>
              <a:t>Enable new functionality needed.</a:t>
            </a:r>
          </a:p>
          <a:p>
            <a:pPr marL="84535" lvl="1" indent="-84535" algn="l" defTabSz="366713">
              <a:spcBef>
                <a:spcPct val="0"/>
              </a:spcBef>
              <a:spcAft>
                <a:spcPct val="15000"/>
              </a:spcAft>
              <a:buClr>
                <a:srgbClr val="00529B"/>
              </a:buClr>
              <a:buChar char="••"/>
            </a:pPr>
            <a:r>
              <a:rPr lang="en-US" sz="1200" dirty="0"/>
              <a:t>Enable interoperability and agility in response to changing needs.</a:t>
            </a:r>
          </a:p>
        </p:txBody>
      </p:sp>
      <p:sp>
        <p:nvSpPr>
          <p:cNvPr id="26" name="Freeform 25"/>
          <p:cNvSpPr/>
          <p:nvPr/>
        </p:nvSpPr>
        <p:spPr bwMode="gray">
          <a:xfrm>
            <a:off x="568470" y="284777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Increase Speed and Agility</a:t>
            </a:r>
          </a:p>
        </p:txBody>
      </p:sp>
      <p:sp>
        <p:nvSpPr>
          <p:cNvPr id="27" name="Freeform 26"/>
          <p:cNvSpPr/>
          <p:nvPr/>
        </p:nvSpPr>
        <p:spPr bwMode="gray">
          <a:xfrm>
            <a:off x="3095855" y="3850654"/>
            <a:ext cx="8150214" cy="434532"/>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Improve alignment of IT initiatives with strategic business needs.</a:t>
            </a:r>
          </a:p>
          <a:p>
            <a:pPr marL="84535" lvl="1" indent="-84535" algn="l" defTabSz="366713">
              <a:spcBef>
                <a:spcPct val="0"/>
              </a:spcBef>
              <a:spcAft>
                <a:spcPct val="15000"/>
              </a:spcAft>
              <a:buClr>
                <a:srgbClr val="00529B"/>
              </a:buClr>
              <a:buChar char="••"/>
            </a:pPr>
            <a:r>
              <a:rPr lang="en-US" sz="1200" dirty="0"/>
              <a:t>Reduce chance of "dead-end" technology investments.</a:t>
            </a:r>
          </a:p>
        </p:txBody>
      </p:sp>
      <p:sp>
        <p:nvSpPr>
          <p:cNvPr id="28" name="Freeform 27"/>
          <p:cNvSpPr/>
          <p:nvPr/>
        </p:nvSpPr>
        <p:spPr bwMode="gray">
          <a:xfrm>
            <a:off x="568470" y="3808123"/>
            <a:ext cx="2527385" cy="507102"/>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Reduce Risk</a:t>
            </a:r>
          </a:p>
        </p:txBody>
      </p:sp>
      <p:sp>
        <p:nvSpPr>
          <p:cNvPr id="29" name="Freeform 28"/>
          <p:cNvSpPr/>
          <p:nvPr/>
        </p:nvSpPr>
        <p:spPr bwMode="gray">
          <a:xfrm>
            <a:off x="3095855" y="4387886"/>
            <a:ext cx="8150214" cy="78541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Increase economies of scale through standards.</a:t>
            </a:r>
          </a:p>
          <a:p>
            <a:pPr marL="84535" lvl="1" indent="-84535" algn="l" defTabSz="366713">
              <a:spcBef>
                <a:spcPct val="0"/>
              </a:spcBef>
              <a:spcAft>
                <a:spcPct val="15000"/>
              </a:spcAft>
              <a:buClr>
                <a:srgbClr val="00529B"/>
              </a:buClr>
              <a:buChar char="••"/>
            </a:pPr>
            <a:r>
              <a:rPr lang="en-US" sz="1200" dirty="0"/>
              <a:t>Eliminate unused solutions, applications and technologies.</a:t>
            </a:r>
          </a:p>
          <a:p>
            <a:pPr marL="84535" lvl="1" indent="-84535" algn="l" defTabSz="366713">
              <a:spcBef>
                <a:spcPct val="0"/>
              </a:spcBef>
              <a:spcAft>
                <a:spcPct val="15000"/>
              </a:spcAft>
              <a:buClr>
                <a:srgbClr val="00529B"/>
              </a:buClr>
              <a:buChar char="••"/>
            </a:pPr>
            <a:r>
              <a:rPr lang="en-US" sz="1200" dirty="0"/>
              <a:t>Deliver a manageable IT environment.</a:t>
            </a:r>
          </a:p>
        </p:txBody>
      </p:sp>
      <p:sp>
        <p:nvSpPr>
          <p:cNvPr id="30" name="Freeform 29"/>
          <p:cNvSpPr/>
          <p:nvPr/>
        </p:nvSpPr>
        <p:spPr bwMode="gray">
          <a:xfrm>
            <a:off x="568470" y="4344124"/>
            <a:ext cx="2527385" cy="916588"/>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Operational Efficiency</a:t>
            </a:r>
          </a:p>
        </p:txBody>
      </p:sp>
      <p:sp>
        <p:nvSpPr>
          <p:cNvPr id="31" name="Freeform 30"/>
          <p:cNvSpPr/>
          <p:nvPr/>
        </p:nvSpPr>
        <p:spPr bwMode="gray">
          <a:xfrm>
            <a:off x="3095855" y="5344558"/>
            <a:ext cx="8150214" cy="534628"/>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4"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Focus investment where it produces the most business value.</a:t>
            </a:r>
          </a:p>
          <a:p>
            <a:pPr marL="84535" lvl="1" indent="-84535" algn="l" defTabSz="366713">
              <a:spcBef>
                <a:spcPct val="0"/>
              </a:spcBef>
              <a:spcAft>
                <a:spcPct val="15000"/>
              </a:spcAft>
              <a:buClr>
                <a:srgbClr val="00529B"/>
              </a:buClr>
              <a:buChar char="••"/>
            </a:pPr>
            <a:r>
              <a:rPr lang="en-US" sz="1200" dirty="0"/>
              <a:t>Improve user experience by reducing complexity.</a:t>
            </a:r>
          </a:p>
        </p:txBody>
      </p:sp>
      <p:sp>
        <p:nvSpPr>
          <p:cNvPr id="32" name="Freeform 31"/>
          <p:cNvSpPr/>
          <p:nvPr/>
        </p:nvSpPr>
        <p:spPr bwMode="gray">
          <a:xfrm>
            <a:off x="568470" y="5296779"/>
            <a:ext cx="2527385" cy="623916"/>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Improve Effectiveness</a:t>
            </a:r>
          </a:p>
        </p:txBody>
      </p:sp>
      <p:sp>
        <p:nvSpPr>
          <p:cNvPr id="33" name="Freeform 32"/>
          <p:cNvSpPr/>
          <p:nvPr/>
        </p:nvSpPr>
        <p:spPr bwMode="gray">
          <a:xfrm>
            <a:off x="3095855" y="1065790"/>
            <a:ext cx="8150214" cy="820795"/>
          </a:xfrm>
          <a:custGeom>
            <a:avLst/>
            <a:gdLst>
              <a:gd name="connsiteX0" fmla="*/ 120942 w 725635"/>
              <a:gd name="connsiteY0" fmla="*/ 0 h 5464549"/>
              <a:gd name="connsiteX1" fmla="*/ 604693 w 725635"/>
              <a:gd name="connsiteY1" fmla="*/ 0 h 5464549"/>
              <a:gd name="connsiteX2" fmla="*/ 725635 w 725635"/>
              <a:gd name="connsiteY2" fmla="*/ 120942 h 5464549"/>
              <a:gd name="connsiteX3" fmla="*/ 725635 w 725635"/>
              <a:gd name="connsiteY3" fmla="*/ 5464549 h 5464549"/>
              <a:gd name="connsiteX4" fmla="*/ 725635 w 725635"/>
              <a:gd name="connsiteY4" fmla="*/ 5464549 h 5464549"/>
              <a:gd name="connsiteX5" fmla="*/ 0 w 725635"/>
              <a:gd name="connsiteY5" fmla="*/ 5464549 h 5464549"/>
              <a:gd name="connsiteX6" fmla="*/ 0 w 725635"/>
              <a:gd name="connsiteY6" fmla="*/ 5464549 h 5464549"/>
              <a:gd name="connsiteX7" fmla="*/ 0 w 725635"/>
              <a:gd name="connsiteY7" fmla="*/ 120942 h 5464549"/>
              <a:gd name="connsiteX8" fmla="*/ 120942 w 725635"/>
              <a:gd name="connsiteY8" fmla="*/ 0 h 54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635" h="5464549">
                <a:moveTo>
                  <a:pt x="725635" y="910782"/>
                </a:moveTo>
                <a:lnTo>
                  <a:pt x="725635" y="4553767"/>
                </a:lnTo>
                <a:cubicBezTo>
                  <a:pt x="725635" y="5056773"/>
                  <a:pt x="718445" y="5464545"/>
                  <a:pt x="709575" y="5464545"/>
                </a:cubicBezTo>
                <a:lnTo>
                  <a:pt x="0" y="5464545"/>
                </a:lnTo>
                <a:lnTo>
                  <a:pt x="0" y="5464545"/>
                </a:lnTo>
                <a:lnTo>
                  <a:pt x="0" y="4"/>
                </a:lnTo>
                <a:lnTo>
                  <a:pt x="0" y="4"/>
                </a:lnTo>
                <a:lnTo>
                  <a:pt x="709575" y="4"/>
                </a:lnTo>
                <a:cubicBezTo>
                  <a:pt x="718445" y="4"/>
                  <a:pt x="725635" y="407776"/>
                  <a:pt x="725635" y="91078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33" tIns="42283" rIns="0" bIns="42284" numCol="1" spcCol="1270" anchor="ctr" anchorCtr="0">
            <a:noAutofit/>
          </a:bodyPr>
          <a:lstStyle/>
          <a:p>
            <a:pPr marL="84535" lvl="1" indent="-84535" algn="l" defTabSz="366713">
              <a:spcBef>
                <a:spcPct val="0"/>
              </a:spcBef>
              <a:spcAft>
                <a:spcPct val="15000"/>
              </a:spcAft>
              <a:buClr>
                <a:srgbClr val="00529B"/>
              </a:buClr>
              <a:buChar char="••"/>
            </a:pPr>
            <a:r>
              <a:rPr lang="en-US" sz="1200" dirty="0"/>
              <a:t>Use ecosystem modeling to identify new business models</a:t>
            </a:r>
          </a:p>
          <a:p>
            <a:pPr marL="84535" lvl="1" indent="-84535" algn="l" defTabSz="366713">
              <a:spcBef>
                <a:spcPct val="0"/>
              </a:spcBef>
              <a:spcAft>
                <a:spcPct val="15000"/>
              </a:spcAft>
              <a:buClr>
                <a:srgbClr val="00529B"/>
              </a:buClr>
              <a:buChar char="••"/>
            </a:pPr>
            <a:r>
              <a:rPr lang="en-US" sz="1200" dirty="0"/>
              <a:t>Explore how disruptive technologies will impact current business model</a:t>
            </a:r>
          </a:p>
          <a:p>
            <a:pPr marL="84535" lvl="1" indent="-84535" algn="l" defTabSz="366713">
              <a:spcBef>
                <a:spcPct val="0"/>
              </a:spcBef>
              <a:spcAft>
                <a:spcPct val="15000"/>
              </a:spcAft>
              <a:buClr>
                <a:srgbClr val="00529B"/>
              </a:buClr>
              <a:buChar char="••"/>
            </a:pPr>
            <a:r>
              <a:rPr lang="en-US" sz="1200" dirty="0"/>
              <a:t>Evolve business capabilities to accommodate right blend of agility, reliability, security and scalability    </a:t>
            </a:r>
          </a:p>
        </p:txBody>
      </p:sp>
      <p:sp>
        <p:nvSpPr>
          <p:cNvPr id="34" name="Freeform 33"/>
          <p:cNvSpPr/>
          <p:nvPr/>
        </p:nvSpPr>
        <p:spPr bwMode="gray">
          <a:xfrm>
            <a:off x="568470" y="1003705"/>
            <a:ext cx="2527385" cy="957875"/>
          </a:xfrm>
          <a:custGeom>
            <a:avLst/>
            <a:gdLst>
              <a:gd name="connsiteX0" fmla="*/ 0 w 3073808"/>
              <a:gd name="connsiteY0" fmla="*/ 151177 h 907044"/>
              <a:gd name="connsiteX1" fmla="*/ 151177 w 3073808"/>
              <a:gd name="connsiteY1" fmla="*/ 0 h 907044"/>
              <a:gd name="connsiteX2" fmla="*/ 2922631 w 3073808"/>
              <a:gd name="connsiteY2" fmla="*/ 0 h 907044"/>
              <a:gd name="connsiteX3" fmla="*/ 3073808 w 3073808"/>
              <a:gd name="connsiteY3" fmla="*/ 151177 h 907044"/>
              <a:gd name="connsiteX4" fmla="*/ 3073808 w 3073808"/>
              <a:gd name="connsiteY4" fmla="*/ 755867 h 907044"/>
              <a:gd name="connsiteX5" fmla="*/ 2922631 w 3073808"/>
              <a:gd name="connsiteY5" fmla="*/ 907044 h 907044"/>
              <a:gd name="connsiteX6" fmla="*/ 151177 w 3073808"/>
              <a:gd name="connsiteY6" fmla="*/ 907044 h 907044"/>
              <a:gd name="connsiteX7" fmla="*/ 0 w 3073808"/>
              <a:gd name="connsiteY7" fmla="*/ 755867 h 907044"/>
              <a:gd name="connsiteX8" fmla="*/ 0 w 3073808"/>
              <a:gd name="connsiteY8" fmla="*/ 151177 h 9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808" h="907044">
                <a:moveTo>
                  <a:pt x="0" y="151177"/>
                </a:moveTo>
                <a:cubicBezTo>
                  <a:pt x="0" y="67684"/>
                  <a:pt x="67684" y="0"/>
                  <a:pt x="151177" y="0"/>
                </a:cubicBezTo>
                <a:lnTo>
                  <a:pt x="2922631" y="0"/>
                </a:lnTo>
                <a:cubicBezTo>
                  <a:pt x="3006124" y="0"/>
                  <a:pt x="3073808" y="67684"/>
                  <a:pt x="3073808" y="151177"/>
                </a:cubicBezTo>
                <a:lnTo>
                  <a:pt x="3073808" y="755867"/>
                </a:lnTo>
                <a:cubicBezTo>
                  <a:pt x="3073808" y="839360"/>
                  <a:pt x="3006124" y="907044"/>
                  <a:pt x="2922631" y="907044"/>
                </a:cubicBezTo>
                <a:lnTo>
                  <a:pt x="151177" y="907044"/>
                </a:lnTo>
                <a:cubicBezTo>
                  <a:pt x="67684" y="907044"/>
                  <a:pt x="0" y="839360"/>
                  <a:pt x="0" y="755867"/>
                </a:cubicBezTo>
                <a:lnTo>
                  <a:pt x="0" y="15117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67499" rIns="0" bIns="67499" numCol="1" spcCol="1270" anchor="ctr" anchorCtr="0">
            <a:noAutofit/>
          </a:bodyPr>
          <a:lstStyle/>
          <a:p>
            <a:pPr defTabSz="800100">
              <a:spcBef>
                <a:spcPct val="0"/>
              </a:spcBef>
              <a:spcAft>
                <a:spcPct val="35000"/>
              </a:spcAft>
            </a:pPr>
            <a:r>
              <a:rPr lang="en-US" sz="1600" b="1" dirty="0"/>
              <a:t>Enable Digital Business</a:t>
            </a:r>
          </a:p>
        </p:txBody>
      </p:sp>
    </p:spTree>
    <p:extLst>
      <p:ext uri="{BB962C8B-B14F-4D97-AF65-F5344CB8AC3E}">
        <p14:creationId xmlns:p14="http://schemas.microsoft.com/office/powerpoint/2010/main" val="33179396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How much of EA is best?</a:t>
            </a:r>
            <a:endParaRPr lang="en-CA"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084" y="1035339"/>
            <a:ext cx="8747292" cy="519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35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27652" y="132859"/>
            <a:ext cx="10515600" cy="1325563"/>
          </a:xfrm>
        </p:spPr>
        <p:txBody>
          <a:bodyPr/>
          <a:lstStyle/>
          <a:p>
            <a:r>
              <a:rPr lang="en-US" dirty="0" smtClean="0"/>
              <a:t>How can we leverage opportunities to rebalance EA?</a:t>
            </a:r>
            <a:endParaRPr lang="en-US" dirty="0"/>
          </a:p>
        </p:txBody>
      </p:sp>
      <p:grpSp>
        <p:nvGrpSpPr>
          <p:cNvPr id="42" name="Group 41"/>
          <p:cNvGrpSpPr/>
          <p:nvPr/>
        </p:nvGrpSpPr>
        <p:grpSpPr bwMode="gray">
          <a:xfrm>
            <a:off x="2112735" y="1141354"/>
            <a:ext cx="8195058" cy="5234766"/>
            <a:chOff x="1602770" y="1532358"/>
            <a:chExt cx="6390247" cy="4333024"/>
          </a:xfrm>
        </p:grpSpPr>
        <p:sp>
          <p:nvSpPr>
            <p:cNvPr id="43" name="Rectangle 5"/>
            <p:cNvSpPr>
              <a:spLocks noChangeArrowheads="1"/>
            </p:cNvSpPr>
            <p:nvPr/>
          </p:nvSpPr>
          <p:spPr bwMode="gray">
            <a:xfrm>
              <a:off x="2411427" y="1853077"/>
              <a:ext cx="4588183" cy="3689967"/>
            </a:xfrm>
            <a:prstGeom prst="rect">
              <a:avLst/>
            </a:prstGeom>
            <a:solidFill>
              <a:schemeClr val="bg1">
                <a:lumMod val="95000"/>
              </a:schemeClr>
            </a:solidFill>
            <a:ln w="12700" algn="ctr">
              <a:solidFill>
                <a:schemeClr val="accent1"/>
              </a:solidFill>
              <a:miter lim="800000"/>
              <a:headEnd type="none" w="lg" len="lg"/>
              <a:tailEnd type="none" w="lg" len="lg"/>
            </a:ln>
          </p:spPr>
          <p:txBody>
            <a:bodyPr anchor="ctr"/>
            <a:lstStyle/>
            <a:p>
              <a:pPr algn="ctr" eaLnBrk="0" hangingPunct="0">
                <a:lnSpc>
                  <a:spcPct val="90000"/>
                </a:lnSpc>
                <a:spcBef>
                  <a:spcPct val="50000"/>
                </a:spcBef>
                <a:spcAft>
                  <a:spcPct val="10000"/>
                </a:spcAft>
              </a:pPr>
              <a:endParaRPr lang="en-US" sz="2000" b="1" dirty="0"/>
            </a:p>
          </p:txBody>
        </p:sp>
        <p:sp>
          <p:nvSpPr>
            <p:cNvPr id="44" name="Line 8"/>
            <p:cNvSpPr>
              <a:spLocks noChangeShapeType="1"/>
            </p:cNvSpPr>
            <p:nvPr/>
          </p:nvSpPr>
          <p:spPr bwMode="gray">
            <a:xfrm>
              <a:off x="4705518" y="3839909"/>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5" name="Line 9"/>
            <p:cNvSpPr>
              <a:spLocks noChangeShapeType="1"/>
            </p:cNvSpPr>
            <p:nvPr/>
          </p:nvSpPr>
          <p:spPr bwMode="gray">
            <a:xfrm flipV="1">
              <a:off x="2475819"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6" name="Line 10"/>
            <p:cNvSpPr>
              <a:spLocks noChangeShapeType="1"/>
            </p:cNvSpPr>
            <p:nvPr/>
          </p:nvSpPr>
          <p:spPr bwMode="gray">
            <a:xfrm flipH="1">
              <a:off x="4885085" y="3698060"/>
              <a:ext cx="2057400" cy="0"/>
            </a:xfrm>
            <a:prstGeom prst="line">
              <a:avLst/>
            </a:prstGeom>
            <a:noFill/>
            <a:ln w="28575">
              <a:solidFill>
                <a:schemeClr val="tx1"/>
              </a:solidFill>
              <a:round/>
              <a:headEnd type="triangle" w="lg" len="lg"/>
              <a:tailEnd type="none" w="lg" len="lg"/>
            </a:ln>
          </p:spPr>
          <p:txBody>
            <a:bodyPr wrap="none" anchor="ctr"/>
            <a:lstStyle/>
            <a:p>
              <a:endParaRPr lang="en-US" dirty="0"/>
            </a:p>
          </p:txBody>
        </p:sp>
        <p:sp>
          <p:nvSpPr>
            <p:cNvPr id="47" name="Line 11"/>
            <p:cNvSpPr>
              <a:spLocks noChangeShapeType="1"/>
            </p:cNvSpPr>
            <p:nvPr/>
          </p:nvSpPr>
          <p:spPr bwMode="gray">
            <a:xfrm flipV="1">
              <a:off x="4705518" y="1913354"/>
              <a:ext cx="0" cy="1645920"/>
            </a:xfrm>
            <a:prstGeom prst="line">
              <a:avLst/>
            </a:prstGeom>
            <a:noFill/>
            <a:ln w="28575">
              <a:solidFill>
                <a:schemeClr val="tx1"/>
              </a:solidFill>
              <a:round/>
              <a:headEnd type="none" w="lg" len="lg"/>
              <a:tailEnd type="triangle" w="lg" len="lg"/>
            </a:ln>
          </p:spPr>
          <p:txBody>
            <a:bodyPr wrap="none" anchor="ctr"/>
            <a:lstStyle/>
            <a:p>
              <a:endParaRPr lang="en-US" dirty="0"/>
            </a:p>
          </p:txBody>
        </p:sp>
        <p:sp>
          <p:nvSpPr>
            <p:cNvPr id="48" name="Text Box 12"/>
            <p:cNvSpPr txBox="1">
              <a:spLocks noChangeArrowheads="1"/>
            </p:cNvSpPr>
            <p:nvPr/>
          </p:nvSpPr>
          <p:spPr bwMode="gray">
            <a:xfrm>
              <a:off x="3825823" y="1532358"/>
              <a:ext cx="1759393"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Enterprise Scope</a:t>
              </a:r>
            </a:p>
          </p:txBody>
        </p:sp>
        <p:sp>
          <p:nvSpPr>
            <p:cNvPr id="49" name="Text Box 13"/>
            <p:cNvSpPr txBox="1">
              <a:spLocks noChangeArrowheads="1"/>
            </p:cNvSpPr>
            <p:nvPr/>
          </p:nvSpPr>
          <p:spPr bwMode="gray">
            <a:xfrm>
              <a:off x="4033785" y="5571117"/>
              <a:ext cx="1358321" cy="294265"/>
            </a:xfrm>
            <a:prstGeom prst="rect">
              <a:avLst/>
            </a:prstGeom>
            <a:noFill/>
            <a:ln w="12700" algn="ctr">
              <a:noFill/>
              <a:miter lim="800000"/>
              <a:headEnd type="none" w="lg" len="lg"/>
              <a:tailEnd type="none" w="lg" len="lg"/>
            </a:ln>
          </p:spPr>
          <p:txBody>
            <a:bodyPr wrap="square">
              <a:spAutoFit/>
            </a:bodyPr>
            <a:lstStyle/>
            <a:p>
              <a:pPr algn="ctr" eaLnBrk="0" hangingPunct="0">
                <a:lnSpc>
                  <a:spcPct val="90000"/>
                </a:lnSpc>
                <a:spcBef>
                  <a:spcPct val="50000"/>
                </a:spcBef>
                <a:spcAft>
                  <a:spcPct val="10000"/>
                </a:spcAft>
              </a:pPr>
              <a:r>
                <a:rPr lang="en-US" sz="1800" b="1" dirty="0">
                  <a:solidFill>
                    <a:srgbClr val="00529B"/>
                  </a:solidFill>
                </a:rPr>
                <a:t>Local Scope</a:t>
              </a:r>
            </a:p>
          </p:txBody>
        </p:sp>
        <p:sp>
          <p:nvSpPr>
            <p:cNvPr id="50" name="Text Box 14"/>
            <p:cNvSpPr txBox="1">
              <a:spLocks noChangeArrowheads="1"/>
            </p:cNvSpPr>
            <p:nvPr/>
          </p:nvSpPr>
          <p:spPr bwMode="gray">
            <a:xfrm>
              <a:off x="1602770" y="3457995"/>
              <a:ext cx="800632"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50000"/>
                </a:spcBef>
                <a:spcAft>
                  <a:spcPct val="10000"/>
                </a:spcAft>
              </a:pPr>
              <a:r>
                <a:rPr lang="en-US" sz="1800" b="1" dirty="0">
                  <a:solidFill>
                    <a:srgbClr val="00529B"/>
                  </a:solidFill>
                </a:rPr>
                <a:t>Tactical</a:t>
              </a:r>
              <a:br>
                <a:rPr lang="en-US" sz="1800" b="1" dirty="0">
                  <a:solidFill>
                    <a:srgbClr val="00529B"/>
                  </a:solidFill>
                </a:rPr>
              </a:br>
              <a:r>
                <a:rPr lang="en-US" sz="1800" b="1" dirty="0">
                  <a:solidFill>
                    <a:srgbClr val="00529B"/>
                  </a:solidFill>
                </a:rPr>
                <a:t>Focus</a:t>
              </a:r>
            </a:p>
          </p:txBody>
        </p:sp>
        <p:sp>
          <p:nvSpPr>
            <p:cNvPr id="51" name="Text Box 15"/>
            <p:cNvSpPr txBox="1">
              <a:spLocks noChangeArrowheads="1"/>
            </p:cNvSpPr>
            <p:nvPr/>
          </p:nvSpPr>
          <p:spPr bwMode="gray">
            <a:xfrm>
              <a:off x="7029039" y="3457995"/>
              <a:ext cx="963978" cy="508998"/>
            </a:xfrm>
            <a:prstGeom prst="rect">
              <a:avLst/>
            </a:prstGeom>
            <a:noFill/>
            <a:ln w="12700" algn="ctr">
              <a:noFill/>
              <a:miter lim="800000"/>
              <a:headEnd type="none" w="lg" len="lg"/>
              <a:tailEnd type="none" w="lg" len="lg"/>
            </a:ln>
          </p:spPr>
          <p:txBody>
            <a:bodyPr wrap="none">
              <a:spAutoFit/>
            </a:bodyPr>
            <a:lstStyle/>
            <a:p>
              <a:pPr algn="ctr" eaLnBrk="0" hangingPunct="0">
                <a:lnSpc>
                  <a:spcPct val="90000"/>
                </a:lnSpc>
                <a:spcBef>
                  <a:spcPct val="30000"/>
                </a:spcBef>
                <a:spcAft>
                  <a:spcPct val="10000"/>
                </a:spcAft>
              </a:pPr>
              <a:r>
                <a:rPr lang="en-US" sz="1800" b="1" dirty="0">
                  <a:solidFill>
                    <a:srgbClr val="00529B"/>
                  </a:solidFill>
                </a:rPr>
                <a:t>Strategic </a:t>
              </a:r>
              <a:br>
                <a:rPr lang="en-US" sz="1800" b="1" dirty="0">
                  <a:solidFill>
                    <a:srgbClr val="00529B"/>
                  </a:solidFill>
                </a:rPr>
              </a:br>
              <a:r>
                <a:rPr lang="en-US" sz="1800" b="1" dirty="0">
                  <a:solidFill>
                    <a:srgbClr val="00529B"/>
                  </a:solidFill>
                </a:rPr>
                <a:t>Focus</a:t>
              </a:r>
            </a:p>
          </p:txBody>
        </p:sp>
      </p:grpSp>
      <p:sp>
        <p:nvSpPr>
          <p:cNvPr id="56" name="Rectangle 55"/>
          <p:cNvSpPr/>
          <p:nvPr/>
        </p:nvSpPr>
        <p:spPr bwMode="gray">
          <a:xfrm>
            <a:off x="3362326" y="1519513"/>
            <a:ext cx="2630750" cy="360099"/>
          </a:xfrm>
          <a:prstGeom prst="rect">
            <a:avLst/>
          </a:prstGeom>
        </p:spPr>
        <p:txBody>
          <a:bodyPr wrap="square" tIns="91440">
            <a:spAutoFit/>
          </a:bodyPr>
          <a:lstStyle/>
          <a:p>
            <a:r>
              <a:rPr lang="en-US" sz="1600" dirty="0"/>
              <a:t>Operations Architecture:</a:t>
            </a:r>
          </a:p>
        </p:txBody>
      </p:sp>
      <p:sp>
        <p:nvSpPr>
          <p:cNvPr id="57" name="Rectangle 56"/>
          <p:cNvSpPr/>
          <p:nvPr/>
        </p:nvSpPr>
        <p:spPr bwMode="gray">
          <a:xfrm>
            <a:off x="3516704" y="3768234"/>
            <a:ext cx="2344965" cy="360099"/>
          </a:xfrm>
          <a:prstGeom prst="rect">
            <a:avLst/>
          </a:prstGeom>
        </p:spPr>
        <p:txBody>
          <a:bodyPr wrap="square" tIns="91440">
            <a:spAutoFit/>
          </a:bodyPr>
          <a:lstStyle/>
          <a:p>
            <a:r>
              <a:rPr lang="en-US" sz="1600" dirty="0"/>
              <a:t>Project Architecture:</a:t>
            </a:r>
          </a:p>
        </p:txBody>
      </p:sp>
      <p:sp>
        <p:nvSpPr>
          <p:cNvPr id="58" name="Rectangle 57"/>
          <p:cNvSpPr/>
          <p:nvPr/>
        </p:nvSpPr>
        <p:spPr bwMode="gray">
          <a:xfrm>
            <a:off x="6312832" y="1519513"/>
            <a:ext cx="2547769" cy="360099"/>
          </a:xfrm>
          <a:prstGeom prst="rect">
            <a:avLst/>
          </a:prstGeom>
        </p:spPr>
        <p:txBody>
          <a:bodyPr wrap="square" tIns="91440">
            <a:spAutoFit/>
          </a:bodyPr>
          <a:lstStyle/>
          <a:p>
            <a:r>
              <a:rPr lang="en-US" sz="1600" dirty="0"/>
              <a:t>Enterprise Architecture:</a:t>
            </a:r>
          </a:p>
        </p:txBody>
      </p:sp>
      <p:sp>
        <p:nvSpPr>
          <p:cNvPr id="59" name="Rectangle 58"/>
          <p:cNvSpPr/>
          <p:nvPr/>
        </p:nvSpPr>
        <p:spPr bwMode="gray">
          <a:xfrm>
            <a:off x="6312833" y="3768234"/>
            <a:ext cx="2547768" cy="360099"/>
          </a:xfrm>
          <a:prstGeom prst="rect">
            <a:avLst/>
          </a:prstGeom>
        </p:spPr>
        <p:txBody>
          <a:bodyPr wrap="square" tIns="91440">
            <a:spAutoFit/>
          </a:bodyPr>
          <a:lstStyle/>
          <a:p>
            <a:r>
              <a:rPr lang="en-US" sz="1600" dirty="0"/>
              <a:t>Program Architecture:</a:t>
            </a:r>
          </a:p>
        </p:txBody>
      </p:sp>
      <p:sp>
        <p:nvSpPr>
          <p:cNvPr id="60" name="Rectangle 59"/>
          <p:cNvSpPr/>
          <p:nvPr/>
        </p:nvSpPr>
        <p:spPr bwMode="gray">
          <a:xfrm>
            <a:off x="6188651" y="1876306"/>
            <a:ext cx="2762158" cy="1460913"/>
          </a:xfrm>
          <a:prstGeom prst="rect">
            <a:avLst/>
          </a:prstGeom>
        </p:spPr>
        <p:txBody>
          <a:bodyPr wrap="square">
            <a:spAutoFit/>
          </a:bodyPr>
          <a:lstStyle/>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Address risks &amp; opportunities from disruptive technologies?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Improve investment management?</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Support budget cuts?</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Identify services that can be shared?</a:t>
            </a:r>
          </a:p>
          <a:p>
            <a:pPr marL="182880" indent="-182880" algn="l">
              <a:spcBef>
                <a:spcPts val="300"/>
              </a:spcBef>
              <a:spcAft>
                <a:spcPts val="100"/>
              </a:spcAft>
              <a:buClr>
                <a:srgbClr val="46A33F"/>
              </a:buClr>
              <a:buFont typeface="Wingdings" panose="05000000000000000000" pitchFamily="2" charset="2"/>
              <a:buChar char="§"/>
            </a:pPr>
            <a:r>
              <a:rPr lang="en-US" sz="1200" dirty="0">
                <a:solidFill>
                  <a:srgbClr val="388232"/>
                </a:solidFill>
              </a:rPr>
              <a:t>Help M&amp;A or divestitures?</a:t>
            </a:r>
          </a:p>
        </p:txBody>
      </p:sp>
      <p:sp>
        <p:nvSpPr>
          <p:cNvPr id="61" name="Rectangle 60"/>
          <p:cNvSpPr/>
          <p:nvPr/>
        </p:nvSpPr>
        <p:spPr bwMode="gray">
          <a:xfrm>
            <a:off x="6188651" y="4163660"/>
            <a:ext cx="2762157" cy="1477328"/>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Support major business unit planning?</a:t>
            </a:r>
          </a:p>
          <a:p>
            <a:pPr marL="182880" indent="-182880" algn="l">
              <a:buClr>
                <a:srgbClr val="46A33F"/>
              </a:buClr>
              <a:buFont typeface="Wingdings" panose="05000000000000000000" pitchFamily="2" charset="2"/>
              <a:buChar char="§"/>
            </a:pPr>
            <a:r>
              <a:rPr lang="en-US" sz="1200" dirty="0">
                <a:solidFill>
                  <a:srgbClr val="388232"/>
                </a:solidFill>
              </a:rPr>
              <a:t>Ensure that major systems upgrades build new holistic and integrated capabilities? </a:t>
            </a:r>
          </a:p>
          <a:p>
            <a:pPr marL="182880" indent="-182880" algn="l">
              <a:buClr>
                <a:srgbClr val="46A33F"/>
              </a:buClr>
              <a:buFont typeface="Wingdings" panose="05000000000000000000" pitchFamily="2" charset="2"/>
              <a:buChar char="§"/>
            </a:pPr>
            <a:r>
              <a:rPr lang="en-US" sz="1200" dirty="0">
                <a:solidFill>
                  <a:srgbClr val="388232"/>
                </a:solidFill>
              </a:rPr>
              <a:t>Enable pace layering?</a:t>
            </a: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2" name="Rectangle 61"/>
          <p:cNvSpPr/>
          <p:nvPr/>
        </p:nvSpPr>
        <p:spPr bwMode="gray">
          <a:xfrm>
            <a:off x="3223692" y="4163661"/>
            <a:ext cx="2762157" cy="1717393"/>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Reduce project risk?</a:t>
            </a:r>
          </a:p>
          <a:p>
            <a:pPr marL="182880" indent="-182880" algn="l">
              <a:buClr>
                <a:srgbClr val="46A33F"/>
              </a:buClr>
              <a:buFont typeface="Wingdings" panose="05000000000000000000" pitchFamily="2" charset="2"/>
              <a:buChar char="§"/>
            </a:pPr>
            <a:r>
              <a:rPr lang="en-US" sz="1200" dirty="0">
                <a:solidFill>
                  <a:srgbClr val="388232"/>
                </a:solidFill>
              </a:rPr>
              <a:t>Support reuse of existing enterprise services?</a:t>
            </a:r>
          </a:p>
          <a:p>
            <a:pPr marL="182880" indent="-182880" algn="l">
              <a:buClr>
                <a:srgbClr val="46A33F"/>
              </a:buClr>
              <a:buFont typeface="Wingdings" panose="05000000000000000000" pitchFamily="2" charset="2"/>
              <a:buChar char="§"/>
            </a:pPr>
            <a:r>
              <a:rPr lang="en-US" sz="1200" dirty="0">
                <a:solidFill>
                  <a:srgbClr val="388232"/>
                </a:solidFill>
              </a:rPr>
              <a:t>Ensure development of new services that other solutions can leverage?</a:t>
            </a:r>
          </a:p>
          <a:p>
            <a:pPr marL="225425" indent="-225425" algn="l">
              <a:buClr>
                <a:srgbClr val="46A33F"/>
              </a:buClr>
              <a:buFont typeface="Wingdings" panose="05000000000000000000" pitchFamily="2" charset="2"/>
              <a:buChar char="§"/>
            </a:pPr>
            <a:endParaRPr lang="en-US" sz="1200" dirty="0">
              <a:solidFill>
                <a:srgbClr val="388232"/>
              </a:solidFill>
            </a:endParaRP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63" name="Rectangle 62"/>
          <p:cNvSpPr/>
          <p:nvPr/>
        </p:nvSpPr>
        <p:spPr bwMode="gray">
          <a:xfrm>
            <a:off x="3230919" y="1876306"/>
            <a:ext cx="2762157" cy="1643527"/>
          </a:xfrm>
          <a:prstGeom prst="rect">
            <a:avLst/>
          </a:prstGeom>
        </p:spPr>
        <p:txBody>
          <a:bodyPr wrap="square">
            <a:spAutoFit/>
          </a:bodyPr>
          <a:lstStyle/>
          <a:p>
            <a:pPr marL="182880" indent="-182880" algn="l">
              <a:buClr>
                <a:srgbClr val="46A33F"/>
              </a:buClr>
              <a:buFont typeface="Wingdings" panose="05000000000000000000" pitchFamily="2" charset="2"/>
              <a:buChar char="§"/>
            </a:pPr>
            <a:r>
              <a:rPr lang="en-US" sz="1200" dirty="0">
                <a:solidFill>
                  <a:srgbClr val="388232"/>
                </a:solidFill>
              </a:rPr>
              <a:t>Identify enterprise infrastructure services that can be shared or upgraded?</a:t>
            </a:r>
          </a:p>
          <a:p>
            <a:pPr marL="182880" indent="-182880" algn="l">
              <a:buClr>
                <a:srgbClr val="46A33F"/>
              </a:buClr>
              <a:buFont typeface="Wingdings" panose="05000000000000000000" pitchFamily="2" charset="2"/>
              <a:buChar char="§"/>
            </a:pPr>
            <a:r>
              <a:rPr lang="en-US" sz="1200" dirty="0">
                <a:solidFill>
                  <a:srgbClr val="388232"/>
                </a:solidFill>
              </a:rPr>
              <a:t>Identify cost savings?</a:t>
            </a:r>
          </a:p>
          <a:p>
            <a:pPr marL="182880" indent="-182880" algn="l">
              <a:buClr>
                <a:srgbClr val="46A33F"/>
              </a:buClr>
              <a:buFont typeface="Wingdings" panose="05000000000000000000" pitchFamily="2" charset="2"/>
              <a:buChar char="§"/>
            </a:pPr>
            <a:r>
              <a:rPr lang="en-US" sz="1200" dirty="0">
                <a:solidFill>
                  <a:srgbClr val="388232"/>
                </a:solidFill>
              </a:rPr>
              <a:t>Implement enterprisewide strategic capabilities such as collaboration, app integration or mobility?</a:t>
            </a:r>
          </a:p>
          <a:p>
            <a:pPr marL="171450" indent="-171450" algn="l">
              <a:buClr>
                <a:srgbClr val="46A33F"/>
              </a:buClr>
              <a:buFont typeface="Wingdings" panose="05000000000000000000" pitchFamily="2" charset="2"/>
              <a:buChar char="§"/>
            </a:pPr>
            <a:endParaRPr lang="en-US" sz="1200" dirty="0">
              <a:solidFill>
                <a:srgbClr val="388232"/>
              </a:solidFill>
            </a:endParaRPr>
          </a:p>
        </p:txBody>
      </p:sp>
      <p:sp>
        <p:nvSpPr>
          <p:cNvPr id="3" name="ZoneTexte 2"/>
          <p:cNvSpPr txBox="1"/>
          <p:nvPr/>
        </p:nvSpPr>
        <p:spPr>
          <a:xfrm>
            <a:off x="10349610" y="6504252"/>
            <a:ext cx="1694844" cy="246221"/>
          </a:xfrm>
          <a:prstGeom prst="rect">
            <a:avLst/>
          </a:prstGeom>
          <a:noFill/>
        </p:spPr>
        <p:txBody>
          <a:bodyPr wrap="square" rtlCol="0">
            <a:spAutoFit/>
          </a:bodyPr>
          <a:lstStyle/>
          <a:p>
            <a:r>
              <a:rPr lang="fr-CA" sz="1000" dirty="0" err="1" smtClean="0">
                <a:latin typeface="Segoe UI Emoji" panose="020B0502040204020203" pitchFamily="34" charset="0"/>
                <a:ea typeface="Segoe UI Emoji" panose="020B0502040204020203" pitchFamily="34" charset="0"/>
              </a:rPr>
              <a:t>Graphic</a:t>
            </a:r>
            <a:r>
              <a:rPr lang="fr-CA" sz="1000" dirty="0" smtClean="0">
                <a:latin typeface="Segoe UI Emoji" panose="020B0502040204020203" pitchFamily="34" charset="0"/>
                <a:ea typeface="Segoe UI Emoji" panose="020B0502040204020203" pitchFamily="34" charset="0"/>
              </a:rPr>
              <a:t> </a:t>
            </a:r>
            <a:r>
              <a:rPr lang="fr-CA" sz="1000" dirty="0" err="1" smtClean="0">
                <a:latin typeface="Segoe UI Emoji" panose="020B0502040204020203" pitchFamily="34" charset="0"/>
                <a:ea typeface="Segoe UI Emoji" panose="020B0502040204020203" pitchFamily="34" charset="0"/>
              </a:rPr>
              <a:t>from</a:t>
            </a:r>
            <a:r>
              <a:rPr lang="fr-CA" sz="1000" dirty="0" smtClean="0">
                <a:latin typeface="Segoe UI Emoji" panose="020B0502040204020203" pitchFamily="34" charset="0"/>
                <a:ea typeface="Segoe UI Emoji" panose="020B0502040204020203" pitchFamily="34" charset="0"/>
              </a:rPr>
              <a:t> </a:t>
            </a:r>
            <a:r>
              <a:rPr lang="fr-CA" sz="1000" dirty="0" smtClean="0"/>
              <a:t>Gartner</a:t>
            </a:r>
            <a:endParaRPr lang="en-CA" sz="1000" dirty="0"/>
          </a:p>
        </p:txBody>
      </p:sp>
    </p:spTree>
    <p:extLst>
      <p:ext uri="{BB962C8B-B14F-4D97-AF65-F5344CB8AC3E}">
        <p14:creationId xmlns:p14="http://schemas.microsoft.com/office/powerpoint/2010/main" val="38761419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BMO EBA </a:t>
            </a:r>
            <a:r>
              <a:rPr lang="fr-CA" dirty="0" err="1" smtClean="0"/>
              <a:t>Lifecycle</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70" y="1110618"/>
            <a:ext cx="7416197" cy="441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925088" y="5417535"/>
            <a:ext cx="1008112" cy="46019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lnSpc>
                <a:spcPct val="85000"/>
              </a:lnSpc>
            </a:pPr>
            <a:r>
              <a:rPr lang="fr-CA" sz="1400" b="1" cap="small" dirty="0" err="1" smtClean="0">
                <a:solidFill>
                  <a:schemeClr val="accent2">
                    <a:lumMod val="25000"/>
                  </a:schemeClr>
                </a:solidFill>
              </a:rPr>
              <a:t>Core</a:t>
            </a:r>
            <a:r>
              <a:rPr lang="fr-CA" sz="1400" b="1" cap="small" dirty="0" smtClean="0">
                <a:solidFill>
                  <a:schemeClr val="accent2">
                    <a:lumMod val="25000"/>
                  </a:schemeClr>
                </a:solidFill>
              </a:rPr>
              <a:t> BA </a:t>
            </a:r>
            <a:br>
              <a:rPr lang="fr-CA" sz="1400" b="1" cap="small" dirty="0" smtClean="0">
                <a:solidFill>
                  <a:schemeClr val="accent2">
                    <a:lumMod val="25000"/>
                  </a:schemeClr>
                </a:solidFill>
              </a:rPr>
            </a:br>
            <a:r>
              <a:rPr lang="fr-CA" sz="1400" b="1" cap="small" dirty="0" smtClean="0">
                <a:solidFill>
                  <a:schemeClr val="accent2">
                    <a:lumMod val="25000"/>
                  </a:schemeClr>
                </a:solidFill>
              </a:rPr>
              <a:t>focus</a:t>
            </a:r>
            <a:endParaRPr lang="fr-CA" sz="1400" b="1" cap="small" dirty="0">
              <a:solidFill>
                <a:schemeClr val="accent2">
                  <a:lumMod val="25000"/>
                </a:schemeClr>
              </a:solidFill>
            </a:endParaRPr>
          </a:p>
        </p:txBody>
      </p:sp>
      <p:sp>
        <p:nvSpPr>
          <p:cNvPr id="6" name="ZoneTexte 5"/>
          <p:cNvSpPr txBox="1"/>
          <p:nvPr/>
        </p:nvSpPr>
        <p:spPr>
          <a:xfrm>
            <a:off x="3900273" y="5353614"/>
            <a:ext cx="3612728" cy="625812"/>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Guide and direct initiative planning and solution design</a:t>
            </a:r>
          </a:p>
          <a:p>
            <a:pPr marL="182563" indent="-182563">
              <a:spcAft>
                <a:spcPts val="200"/>
              </a:spcAft>
              <a:buFont typeface="Arial" panose="020B0604020202020204" pitchFamily="34" charset="0"/>
              <a:buChar char="•"/>
            </a:pPr>
            <a:r>
              <a:rPr lang="en-CA" sz="1100" dirty="0" smtClean="0">
                <a:solidFill>
                  <a:schemeClr val="accent2">
                    <a:lumMod val="25000"/>
                  </a:schemeClr>
                </a:solidFill>
              </a:rPr>
              <a:t>Provide alignment and traceability between strategy and execution; and between business and technology</a:t>
            </a:r>
            <a:endParaRPr lang="en-CA" sz="1100" dirty="0">
              <a:solidFill>
                <a:schemeClr val="accent2">
                  <a:lumMod val="25000"/>
                </a:schemeClr>
              </a:solidFill>
            </a:endParaRPr>
          </a:p>
        </p:txBody>
      </p:sp>
      <p:sp>
        <p:nvSpPr>
          <p:cNvPr id="7" name="ZoneTexte 6"/>
          <p:cNvSpPr txBox="1"/>
          <p:nvPr/>
        </p:nvSpPr>
        <p:spPr>
          <a:xfrm>
            <a:off x="1268904" y="5353614"/>
            <a:ext cx="1646912" cy="600164"/>
          </a:xfrm>
          <a:prstGeom prst="rect">
            <a:avLst/>
          </a:prstGeom>
          <a:noFill/>
          <a:effectLst>
            <a:outerShdw blurRad="50800" dist="38100" dir="8100000" algn="tr" rotWithShape="0">
              <a:prstClr val="black">
                <a:alpha val="40000"/>
              </a:prstClr>
            </a:outerShdw>
          </a:effectLst>
        </p:spPr>
        <p:txBody>
          <a:bodyPr wrap="square" rtlCol="0">
            <a:spAutoFit/>
          </a:bodyPr>
          <a:lstStyle/>
          <a:p>
            <a:pPr marL="182563" indent="-182563">
              <a:spcAft>
                <a:spcPts val="200"/>
              </a:spcAft>
              <a:buFont typeface="Arial" panose="020B0604020202020204" pitchFamily="34" charset="0"/>
              <a:buChar char="•"/>
            </a:pPr>
            <a:r>
              <a:rPr lang="en-CA" sz="1100" dirty="0" smtClean="0">
                <a:solidFill>
                  <a:schemeClr val="accent2">
                    <a:lumMod val="25000"/>
                  </a:schemeClr>
                </a:solidFill>
              </a:rPr>
              <a:t>Support and enable strategy development and strategic planning</a:t>
            </a:r>
            <a:endParaRPr lang="en-CA" sz="1100" dirty="0">
              <a:solidFill>
                <a:schemeClr val="accent2">
                  <a:lumMod val="25000"/>
                </a:schemeClr>
              </a:solidFill>
            </a:endParaRPr>
          </a:p>
        </p:txBody>
      </p:sp>
      <p:sp>
        <p:nvSpPr>
          <p:cNvPr id="9" name="Accolade fermante 8"/>
          <p:cNvSpPr/>
          <p:nvPr/>
        </p:nvSpPr>
        <p:spPr>
          <a:xfrm>
            <a:off x="3771125"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0" name="Accolade fermante 9"/>
          <p:cNvSpPr/>
          <p:nvPr/>
        </p:nvSpPr>
        <p:spPr>
          <a:xfrm rot="10800000">
            <a:off x="2925088" y="5480314"/>
            <a:ext cx="144016" cy="305638"/>
          </a:xfrm>
          <a:prstGeom prst="rightBrace">
            <a:avLst>
              <a:gd name="adj1" fmla="val 32143"/>
              <a:gd name="adj2" fmla="val 50000"/>
            </a:avLst>
          </a:prstGeom>
          <a:ln w="12700">
            <a:solidFill>
              <a:schemeClr val="bg2">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solidFill>
                <a:schemeClr val="accent2">
                  <a:lumMod val="25000"/>
                </a:schemeClr>
              </a:solidFill>
            </a:endParaRPr>
          </a:p>
        </p:txBody>
      </p:sp>
      <p:sp>
        <p:nvSpPr>
          <p:cNvPr id="11" name="ZoneTexte 10"/>
          <p:cNvSpPr txBox="1"/>
          <p:nvPr/>
        </p:nvSpPr>
        <p:spPr>
          <a:xfrm>
            <a:off x="8901404" y="2071396"/>
            <a:ext cx="2332653" cy="1384995"/>
          </a:xfrm>
          <a:prstGeom prst="rect">
            <a:avLst/>
          </a:prstGeom>
          <a:noFill/>
        </p:spPr>
        <p:txBody>
          <a:bodyPr wrap="square" rtlCol="0">
            <a:spAutoFit/>
          </a:bodyPr>
          <a:lstStyle/>
          <a:p>
            <a:r>
              <a:rPr lang="fr-CA" dirty="0" smtClean="0"/>
              <a:t>‘Architecture’ stage:</a:t>
            </a:r>
          </a:p>
          <a:p>
            <a:pPr marL="285750" indent="-285750">
              <a:spcBef>
                <a:spcPts val="600"/>
              </a:spcBef>
              <a:buFont typeface="Arial" panose="020B0604020202020204" pitchFamily="34" charset="0"/>
              <a:buChar char="•"/>
            </a:pPr>
            <a:r>
              <a:rPr lang="fr-CA" sz="1400" dirty="0" smtClean="0"/>
              <a:t>Future state architecture and standards</a:t>
            </a:r>
          </a:p>
          <a:p>
            <a:pPr marL="285750" indent="-285750">
              <a:spcBef>
                <a:spcPts val="600"/>
              </a:spcBef>
              <a:buFont typeface="Arial" panose="020B0604020202020204" pitchFamily="34" charset="0"/>
              <a:buChar char="•"/>
            </a:pPr>
            <a:r>
              <a:rPr lang="fr-CA" sz="1400" dirty="0" err="1" smtClean="0"/>
              <a:t>Alignment</a:t>
            </a:r>
            <a:r>
              <a:rPr lang="fr-CA" sz="1400" dirty="0" smtClean="0"/>
              <a:t> with IT </a:t>
            </a:r>
            <a:r>
              <a:rPr lang="fr-CA" sz="1400" dirty="0" err="1" smtClean="0"/>
              <a:t>Strategy</a:t>
            </a:r>
            <a:r>
              <a:rPr lang="fr-CA" sz="1400" dirty="0" smtClean="0"/>
              <a:t>?</a:t>
            </a:r>
            <a:endParaRPr lang="en-CA" sz="1400" dirty="0"/>
          </a:p>
        </p:txBody>
      </p:sp>
    </p:spTree>
    <p:extLst>
      <p:ext uri="{BB962C8B-B14F-4D97-AF65-F5344CB8AC3E}">
        <p14:creationId xmlns:p14="http://schemas.microsoft.com/office/powerpoint/2010/main" val="70608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Business Architecture </a:t>
            </a:r>
            <a:r>
              <a:rPr lang="fr-CA" dirty="0" err="1" smtClean="0"/>
              <a:t>enabling</a:t>
            </a:r>
            <a:r>
              <a:rPr lang="fr-CA" dirty="0" smtClean="0"/>
              <a:t> </a:t>
            </a:r>
            <a:r>
              <a:rPr lang="fr-CA" dirty="0" err="1" smtClean="0"/>
              <a:t>Strategy</a:t>
            </a:r>
            <a:r>
              <a:rPr lang="fr-CA" dirty="0" smtClean="0"/>
              <a:t> </a:t>
            </a:r>
            <a:r>
              <a:rPr lang="fr-CA" dirty="0" err="1" smtClean="0"/>
              <a:t>Execution</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362" y="1157125"/>
            <a:ext cx="89789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280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Business Architecture </a:t>
            </a:r>
            <a:r>
              <a:rPr lang="fr-CA" dirty="0" err="1" smtClean="0"/>
              <a:t>enabling</a:t>
            </a:r>
            <a:r>
              <a:rPr lang="fr-CA" dirty="0" smtClean="0"/>
              <a:t> Solution Design &amp; </a:t>
            </a:r>
            <a:r>
              <a:rPr lang="fr-CA" dirty="0" err="1" smtClean="0"/>
              <a:t>Deployment</a:t>
            </a:r>
            <a:r>
              <a:rPr lang="fr-CA" dirty="0" smtClean="0"/>
              <a:t> </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45" y="1103928"/>
            <a:ext cx="90170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449116" y="6098511"/>
            <a:ext cx="4577825" cy="215444"/>
          </a:xfrm>
          <a:prstGeom prst="rect">
            <a:avLst/>
          </a:prstGeom>
          <a:noFill/>
        </p:spPr>
        <p:txBody>
          <a:bodyPr wrap="square" rtlCol="0">
            <a:spAutoFit/>
          </a:bodyPr>
          <a:lstStyle/>
          <a:p>
            <a:pPr algn="r"/>
            <a:r>
              <a:rPr lang="fr-CA" sz="800" i="1" dirty="0" smtClean="0">
                <a:latin typeface="Segoe UI Emoji" panose="020B0502040204020203" pitchFamily="34" charset="0"/>
                <a:ea typeface="Segoe UI Emoji" panose="020B0502040204020203" pitchFamily="34" charset="0"/>
              </a:rPr>
              <a:t>Source: A Guide to the Business Architecture Body of </a:t>
            </a:r>
            <a:r>
              <a:rPr lang="fr-CA" sz="800" i="1" dirty="0" err="1" smtClean="0">
                <a:latin typeface="Segoe UI Emoji" panose="020B0502040204020203" pitchFamily="34" charset="0"/>
                <a:ea typeface="Segoe UI Emoji" panose="020B0502040204020203" pitchFamily="34" charset="0"/>
              </a:rPr>
              <a:t>Knowledge</a:t>
            </a:r>
            <a:r>
              <a:rPr lang="fr-CA" sz="800" i="1" baseline="30000" dirty="0" smtClean="0">
                <a:latin typeface="Segoe UI Emoji" panose="020B0502040204020203" pitchFamily="34" charset="0"/>
                <a:ea typeface="Segoe UI Emoji" panose="020B0502040204020203" pitchFamily="34" charset="0"/>
              </a:rPr>
              <a:t>®</a:t>
            </a:r>
            <a:r>
              <a:rPr lang="fr-CA" sz="800" i="1" dirty="0" smtClean="0">
                <a:latin typeface="Segoe UI Emoji" panose="020B0502040204020203" pitchFamily="34" charset="0"/>
                <a:ea typeface="Segoe UI Emoji" panose="020B0502040204020203" pitchFamily="34" charset="0"/>
              </a:rPr>
              <a:t> (BIZBOK</a:t>
            </a:r>
            <a:r>
              <a:rPr lang="fr-CA" sz="800" i="1" baseline="30000" dirty="0">
                <a:latin typeface="Segoe UI Emoji" panose="020B0502040204020203" pitchFamily="34" charset="0"/>
                <a:ea typeface="Segoe UI Emoji" panose="020B0502040204020203" pitchFamily="34" charset="0"/>
              </a:rPr>
              <a:t> ®</a:t>
            </a:r>
            <a:r>
              <a:rPr lang="fr-CA" sz="800" i="1" dirty="0" smtClean="0">
                <a:latin typeface="Segoe UI Emoji" panose="020B0502040204020203" pitchFamily="34" charset="0"/>
                <a:ea typeface="Segoe UI Emoji" panose="020B0502040204020203" pitchFamily="34" charset="0"/>
              </a:rPr>
              <a:t> Guide)</a:t>
            </a:r>
            <a:endParaRPr lang="en-CA" sz="800" i="1" dirty="0"/>
          </a:p>
        </p:txBody>
      </p:sp>
    </p:spTree>
    <p:extLst>
      <p:ext uri="{BB962C8B-B14F-4D97-AF65-F5344CB8AC3E}">
        <p14:creationId xmlns:p14="http://schemas.microsoft.com/office/powerpoint/2010/main" val="351708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1. Purpose</a:t>
            </a:r>
            <a:endParaRPr lang="en-CA" dirty="0"/>
          </a:p>
        </p:txBody>
      </p:sp>
      <p:sp>
        <p:nvSpPr>
          <p:cNvPr id="3" name="Espace réservé du contenu 2"/>
          <p:cNvSpPr>
            <a:spLocks noGrp="1"/>
          </p:cNvSpPr>
          <p:nvPr>
            <p:ph idx="1"/>
          </p:nvPr>
        </p:nvSpPr>
        <p:spPr>
          <a:xfrm>
            <a:off x="379826" y="1169324"/>
            <a:ext cx="10592973" cy="5207569"/>
          </a:xfrm>
        </p:spPr>
        <p:txBody>
          <a:bodyPr>
            <a:noAutofit/>
          </a:bodyPr>
          <a:lstStyle/>
          <a:p>
            <a:pPr marL="0" indent="0">
              <a:lnSpc>
                <a:spcPct val="108000"/>
              </a:lnSpc>
              <a:spcBef>
                <a:spcPts val="1800"/>
              </a:spcBef>
              <a:buNone/>
            </a:pPr>
            <a:r>
              <a:rPr lang="en-CA" dirty="0" smtClean="0"/>
              <a:t>Purpose of this presentation is to set the table and evaluate interest to co-develop a </a:t>
            </a:r>
            <a:r>
              <a:rPr lang="en-CA" b="1" i="1" dirty="0" smtClean="0"/>
              <a:t>Minimum Viable Enterprise and Business Architecture Practice </a:t>
            </a:r>
            <a:r>
              <a:rPr lang="en-CA" dirty="0" smtClean="0"/>
              <a:t>across the GC, </a:t>
            </a:r>
            <a:br>
              <a:rPr lang="en-CA" dirty="0" smtClean="0"/>
            </a:br>
            <a:r>
              <a:rPr lang="en-CA" dirty="0" smtClean="0"/>
              <a:t>which would:</a:t>
            </a:r>
          </a:p>
          <a:p>
            <a:pPr lvl="1">
              <a:lnSpc>
                <a:spcPct val="108000"/>
              </a:lnSpc>
              <a:spcBef>
                <a:spcPts val="600"/>
              </a:spcBef>
            </a:pPr>
            <a:r>
              <a:rPr lang="en-CA" sz="1800" dirty="0" smtClean="0">
                <a:latin typeface="Arial" panose="020B0604020202020204" pitchFamily="34" charset="0"/>
                <a:cs typeface="Arial" panose="020B0604020202020204" pitchFamily="34" charset="0"/>
              </a:rPr>
              <a:t>Support smaller departments and agencies in establishing a viable and sustainable EA practice</a:t>
            </a:r>
          </a:p>
          <a:p>
            <a:pPr lvl="1">
              <a:lnSpc>
                <a:spcPct val="108000"/>
              </a:lnSpc>
              <a:spcBef>
                <a:spcPts val="600"/>
              </a:spcBef>
            </a:pPr>
            <a:r>
              <a:rPr lang="en-CA" sz="1800" dirty="0" smtClean="0">
                <a:latin typeface="Arial" panose="020B0604020202020204" pitchFamily="34" charset="0"/>
                <a:cs typeface="Arial" panose="020B0604020202020204" pitchFamily="34" charset="0"/>
              </a:rPr>
              <a:t>Serve as a formal baseline / lowest common denominator for a GC EA practice</a:t>
            </a:r>
          </a:p>
          <a:p>
            <a:pPr marL="0" indent="0">
              <a:lnSpc>
                <a:spcPct val="108000"/>
              </a:lnSpc>
              <a:spcBef>
                <a:spcPts val="0"/>
              </a:spcBef>
              <a:buNone/>
            </a:pPr>
            <a:endParaRPr lang="en-CA" sz="1800" dirty="0" smtClean="0"/>
          </a:p>
          <a:p>
            <a:pPr marL="0" indent="0">
              <a:lnSpc>
                <a:spcPct val="108000"/>
              </a:lnSpc>
              <a:spcBef>
                <a:spcPts val="0"/>
              </a:spcBef>
              <a:buNone/>
            </a:pPr>
            <a:r>
              <a:rPr lang="en-CA" sz="1800" dirty="0" smtClean="0"/>
              <a:t>From there, departments could add whatever suits their specific architecture needs, as long as we would share common foundations:</a:t>
            </a:r>
          </a:p>
          <a:p>
            <a:pPr lvl="1">
              <a:lnSpc>
                <a:spcPct val="108000"/>
              </a:lnSpc>
              <a:spcBef>
                <a:spcPts val="600"/>
              </a:spcBef>
            </a:pPr>
            <a:r>
              <a:rPr lang="en-CA" sz="1800" b="1" dirty="0" smtClean="0">
                <a:latin typeface="Arial" panose="020B0604020202020204" pitchFamily="34" charset="0"/>
                <a:cs typeface="Arial" panose="020B0604020202020204" pitchFamily="34" charset="0"/>
              </a:rPr>
              <a:t>A common vision of EA </a:t>
            </a:r>
            <a:r>
              <a:rPr lang="en-CA" sz="1800" dirty="0" smtClean="0">
                <a:latin typeface="Arial" panose="020B0604020202020204" pitchFamily="34" charset="0"/>
                <a:cs typeface="Arial" panose="020B0604020202020204" pitchFamily="34" charset="0"/>
              </a:rPr>
              <a:t>with a minimal value proposition</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Stakeholders and Roles</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Services with Key Activities</a:t>
            </a:r>
          </a:p>
          <a:p>
            <a:pPr lvl="1">
              <a:lnSpc>
                <a:spcPct val="108000"/>
              </a:lnSpc>
              <a:spcBef>
                <a:spcPts val="600"/>
              </a:spcBef>
            </a:pPr>
            <a:r>
              <a:rPr lang="en-CA" sz="1800" b="1" smtClean="0">
                <a:latin typeface="Arial" panose="020B0604020202020204" pitchFamily="34" charset="0"/>
                <a:cs typeface="Arial" panose="020B0604020202020204" pitchFamily="34" charset="0"/>
              </a:rPr>
              <a:t>Minimal </a:t>
            </a:r>
            <a:r>
              <a:rPr lang="en-CA" sz="1800" b="1" dirty="0" err="1" smtClean="0">
                <a:latin typeface="Arial" panose="020B0604020202020204" pitchFamily="34" charset="0"/>
                <a:cs typeface="Arial" panose="020B0604020202020204" pitchFamily="34" charset="0"/>
              </a:rPr>
              <a:t>Metamodel</a:t>
            </a:r>
            <a:r>
              <a:rPr lang="en-CA" sz="1800" b="1" dirty="0" smtClean="0">
                <a:latin typeface="Arial" panose="020B0604020202020204" pitchFamily="34" charset="0"/>
                <a:cs typeface="Arial" panose="020B0604020202020204" pitchFamily="34" charset="0"/>
              </a:rPr>
              <a:t> and Knowledgebase </a:t>
            </a:r>
            <a:r>
              <a:rPr lang="en-CA" sz="1800" dirty="0" smtClean="0">
                <a:latin typeface="Arial" panose="020B0604020202020204" pitchFamily="34" charset="0"/>
                <a:cs typeface="Arial" panose="020B0604020202020204" pitchFamily="34" charset="0"/>
              </a:rPr>
              <a:t>(EA Repository)</a:t>
            </a:r>
          </a:p>
          <a:p>
            <a:pPr marL="0" indent="0">
              <a:lnSpc>
                <a:spcPct val="108000"/>
              </a:lnSpc>
              <a:spcBef>
                <a:spcPts val="600"/>
              </a:spcBef>
              <a:buNone/>
            </a:pPr>
            <a:endParaRPr lang="en-CA" sz="1800" dirty="0"/>
          </a:p>
        </p:txBody>
      </p:sp>
    </p:spTree>
    <p:extLst>
      <p:ext uri="{BB962C8B-B14F-4D97-AF65-F5344CB8AC3E}">
        <p14:creationId xmlns:p14="http://schemas.microsoft.com/office/powerpoint/2010/main" val="95037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 Context - EA in HC/PHAC</a:t>
            </a:r>
            <a:endParaRPr lang="en-CA" dirty="0"/>
          </a:p>
        </p:txBody>
      </p:sp>
      <p:sp>
        <p:nvSpPr>
          <p:cNvPr id="4" name="ZoneTexte 3"/>
          <p:cNvSpPr txBox="1"/>
          <p:nvPr/>
        </p:nvSpPr>
        <p:spPr>
          <a:xfrm>
            <a:off x="8229600" y="1440328"/>
            <a:ext cx="3581401" cy="4604421"/>
          </a:xfrm>
          <a:prstGeom prst="rect">
            <a:avLst/>
          </a:prstGeom>
          <a:solidFill>
            <a:schemeClr val="accent1">
              <a:lumMod val="20000"/>
              <a:lumOff val="80000"/>
              <a:alpha val="50000"/>
            </a:schemeClr>
          </a:solidFill>
        </p:spPr>
        <p:txBody>
          <a:bodyPr wrap="square" rtlCol="0">
            <a:noAutofit/>
          </a:bodyPr>
          <a:lstStyle/>
          <a:p>
            <a:r>
              <a:rPr lang="en-CA" sz="2400" b="1" dirty="0" smtClean="0"/>
              <a:t>HOW  </a:t>
            </a:r>
          </a:p>
          <a:p>
            <a:endParaRPr lang="en-CA" sz="1400" dirty="0" smtClean="0"/>
          </a:p>
          <a:p>
            <a:pPr marL="179388" indent="-179388">
              <a:spcBef>
                <a:spcPts val="300"/>
              </a:spcBef>
              <a:buFont typeface="Arial" panose="020B0604020202020204" pitchFamily="34" charset="0"/>
              <a:buChar char="•"/>
            </a:pPr>
            <a:r>
              <a:rPr lang="en-CA" sz="1400" dirty="0"/>
              <a:t>A high-level EA Framework and a limited set of enterprise reference models</a:t>
            </a:r>
          </a:p>
          <a:p>
            <a:pPr marL="179388" indent="-179388">
              <a:spcBef>
                <a:spcPts val="300"/>
              </a:spcBef>
              <a:buFont typeface="Arial" panose="020B0604020202020204" pitchFamily="34" charset="0"/>
              <a:buChar char="•"/>
            </a:pPr>
            <a:r>
              <a:rPr lang="en-CA" sz="1400" dirty="0"/>
              <a:t>Few formal architecture artefacts &amp; deliverable templates</a:t>
            </a:r>
          </a:p>
          <a:p>
            <a:pPr marL="179388" indent="-179388">
              <a:spcBef>
                <a:spcPts val="300"/>
              </a:spcBef>
              <a:buFont typeface="Arial" panose="020B0604020202020204" pitchFamily="34" charset="0"/>
              <a:buChar char="•"/>
            </a:pPr>
            <a:r>
              <a:rPr lang="en-CA" sz="1400" dirty="0"/>
              <a:t>HC/PHAC </a:t>
            </a:r>
            <a:r>
              <a:rPr lang="en-CA" sz="1400" dirty="0" smtClean="0"/>
              <a:t>Architecture Review Board soon </a:t>
            </a:r>
            <a:r>
              <a:rPr lang="en-CA" sz="1400" dirty="0"/>
              <a:t>to celebrate its </a:t>
            </a:r>
            <a:r>
              <a:rPr lang="en-CA" sz="1400" dirty="0" smtClean="0"/>
              <a:t>2</a:t>
            </a:r>
            <a:r>
              <a:rPr lang="en-CA" sz="1400" baseline="30000" dirty="0" smtClean="0"/>
              <a:t>nd</a:t>
            </a:r>
            <a:r>
              <a:rPr lang="en-CA" sz="1400" dirty="0" smtClean="0"/>
              <a:t> anniversary</a:t>
            </a:r>
            <a:r>
              <a:rPr lang="en-CA" sz="1400" dirty="0"/>
              <a:t>, has created traction and </a:t>
            </a:r>
            <a:r>
              <a:rPr lang="en-CA" sz="1400" dirty="0" smtClean="0"/>
              <a:t>interest but is still IT-centric</a:t>
            </a:r>
            <a:endParaRPr lang="en-CA" sz="1400" dirty="0"/>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Limited documented EA </a:t>
            </a:r>
            <a:r>
              <a:rPr lang="en-CA" sz="1400" dirty="0" smtClean="0"/>
              <a:t>practice and blueprint</a:t>
            </a:r>
            <a:endParaRPr lang="en-CA" sz="1400" dirty="0"/>
          </a:p>
          <a:p>
            <a:pPr marL="179388" indent="-179388">
              <a:spcBef>
                <a:spcPts val="300"/>
              </a:spcBef>
              <a:buFont typeface="Arial" panose="020B0604020202020204" pitchFamily="34" charset="0"/>
              <a:buChar char="•"/>
            </a:pPr>
            <a:r>
              <a:rPr lang="en-CA" sz="1400" dirty="0" smtClean="0"/>
              <a:t>Small set of Reference Models - not consistently  </a:t>
            </a:r>
            <a:r>
              <a:rPr lang="en-CA" sz="1400" dirty="0"/>
              <a:t>leveraged nor maintained</a:t>
            </a:r>
          </a:p>
          <a:p>
            <a:pPr marL="179388" indent="-179388">
              <a:spcBef>
                <a:spcPts val="300"/>
              </a:spcBef>
              <a:buFont typeface="Arial" panose="020B0604020202020204" pitchFamily="34" charset="0"/>
              <a:buChar char="•"/>
            </a:pPr>
            <a:r>
              <a:rPr lang="en-CA" sz="1400" dirty="0" smtClean="0"/>
              <a:t>Need to reposition EA to better support agile practices, </a:t>
            </a:r>
            <a:r>
              <a:rPr lang="en-CA" sz="1400" dirty="0"/>
              <a:t>experimentation and product </a:t>
            </a:r>
            <a:r>
              <a:rPr lang="en-CA" sz="1400" dirty="0" smtClean="0"/>
              <a:t>management</a:t>
            </a:r>
            <a:endParaRPr lang="en-CA" sz="1400" dirty="0"/>
          </a:p>
        </p:txBody>
      </p:sp>
      <p:sp>
        <p:nvSpPr>
          <p:cNvPr id="5" name="ZoneTexte 4"/>
          <p:cNvSpPr txBox="1"/>
          <p:nvPr/>
        </p:nvSpPr>
        <p:spPr>
          <a:xfrm>
            <a:off x="4402068" y="1440329"/>
            <a:ext cx="3568587" cy="4604421"/>
          </a:xfrm>
          <a:prstGeom prst="rect">
            <a:avLst/>
          </a:prstGeom>
          <a:solidFill>
            <a:schemeClr val="accent4">
              <a:lumMod val="20000"/>
              <a:lumOff val="80000"/>
              <a:alpha val="50000"/>
            </a:schemeClr>
          </a:solidFill>
        </p:spPr>
        <p:txBody>
          <a:bodyPr wrap="square" rtlCol="0">
            <a:noAutofit/>
          </a:bodyPr>
          <a:lstStyle/>
          <a:p>
            <a:r>
              <a:rPr lang="en-CA" sz="2400" b="1" dirty="0" smtClean="0"/>
              <a:t>WHAT and WHY</a:t>
            </a:r>
          </a:p>
          <a:p>
            <a:endParaRPr lang="en-CA" sz="1400" dirty="0" smtClean="0"/>
          </a:p>
          <a:p>
            <a:pPr marL="179388" indent="-179388">
              <a:spcBef>
                <a:spcPts val="300"/>
              </a:spcBef>
              <a:buFont typeface="Arial" panose="020B0604020202020204" pitchFamily="34" charset="0"/>
              <a:buChar char="•"/>
            </a:pPr>
            <a:r>
              <a:rPr lang="en-CA" sz="1400" dirty="0" smtClean="0"/>
              <a:t>Initial </a:t>
            </a:r>
            <a:r>
              <a:rPr lang="en-CA" sz="1400" dirty="0"/>
              <a:t>focus was about developing &amp; « enforcing » an EA framework</a:t>
            </a:r>
          </a:p>
          <a:p>
            <a:pPr marL="179388" indent="-179388">
              <a:spcBef>
                <a:spcPts val="300"/>
              </a:spcBef>
              <a:buFont typeface="Arial" panose="020B0604020202020204" pitchFamily="34" charset="0"/>
              <a:buChar char="•"/>
            </a:pPr>
            <a:r>
              <a:rPr lang="en-CA" sz="1400" dirty="0"/>
              <a:t>Mandate has </a:t>
            </a:r>
            <a:r>
              <a:rPr lang="en-CA" sz="1400" dirty="0" smtClean="0"/>
              <a:t>evolved to be more </a:t>
            </a:r>
            <a:r>
              <a:rPr lang="en-CA" sz="1400" dirty="0"/>
              <a:t>flexible and </a:t>
            </a:r>
            <a:r>
              <a:rPr lang="en-CA" sz="1400" dirty="0" smtClean="0"/>
              <a:t>“organic” </a:t>
            </a:r>
            <a:r>
              <a:rPr lang="en-CA" sz="1400" dirty="0"/>
              <a:t>– mixing strategic &amp; tactical guidance; </a:t>
            </a:r>
            <a:r>
              <a:rPr lang="en-CA" sz="1400" dirty="0" smtClean="0"/>
              <a:t>approached as an </a:t>
            </a:r>
            <a:r>
              <a:rPr lang="en-CA" sz="1400" dirty="0"/>
              <a:t>“internal management consultancy</a:t>
            </a:r>
            <a:r>
              <a:rPr lang="en-CA" sz="1400" dirty="0" smtClean="0"/>
              <a:t>” service</a:t>
            </a:r>
          </a:p>
          <a:p>
            <a:pPr marL="179388" indent="-179388">
              <a:spcBef>
                <a:spcPts val="300"/>
              </a:spcBef>
              <a:buFont typeface="Arial" panose="020B0604020202020204" pitchFamily="34" charset="0"/>
              <a:buChar char="•"/>
            </a:pPr>
            <a:r>
              <a:rPr lang="en-CA" sz="1400" dirty="0" smtClean="0"/>
              <a:t>Been taking a more active role as a catalyst to </a:t>
            </a:r>
            <a:r>
              <a:rPr lang="en-CA" sz="1400" dirty="0"/>
              <a:t>some enterprise-level </a:t>
            </a:r>
            <a:r>
              <a:rPr lang="en-CA" sz="1400" dirty="0" smtClean="0"/>
              <a:t>initiatives such as: ICAM service; Data and interoperability standards; Low-Code platforms</a:t>
            </a:r>
            <a:endParaRPr lang="en-CA" sz="1400" dirty="0"/>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No documented EA </a:t>
            </a:r>
            <a:r>
              <a:rPr lang="en-CA" sz="1400" dirty="0" smtClean="0"/>
              <a:t>Program</a:t>
            </a:r>
            <a:endParaRPr lang="en-CA" sz="1400" dirty="0"/>
          </a:p>
          <a:p>
            <a:pPr marL="179388" indent="-179388">
              <a:spcBef>
                <a:spcPts val="300"/>
              </a:spcBef>
              <a:buFont typeface="Arial" panose="020B0604020202020204" pitchFamily="34" charset="0"/>
              <a:buChar char="•"/>
            </a:pPr>
            <a:r>
              <a:rPr lang="en-CA" sz="1400" dirty="0" smtClean="0"/>
              <a:t>Diversified business making it more difficult to promote an “enterprise </a:t>
            </a:r>
            <a:r>
              <a:rPr lang="en-CA" sz="1400" dirty="0"/>
              <a:t>culture” </a:t>
            </a:r>
            <a:r>
              <a:rPr lang="en-CA" sz="1400" dirty="0" smtClean="0"/>
              <a:t> </a:t>
            </a:r>
          </a:p>
          <a:p>
            <a:pPr marL="179388" indent="-179388">
              <a:spcBef>
                <a:spcPts val="300"/>
              </a:spcBef>
              <a:buFont typeface="Arial" panose="020B0604020202020204" pitchFamily="34" charset="0"/>
              <a:buChar char="•"/>
            </a:pPr>
            <a:r>
              <a:rPr lang="en-CA" sz="1400" dirty="0"/>
              <a:t>No formal engagement model for enterprise </a:t>
            </a:r>
            <a:r>
              <a:rPr lang="en-CA" sz="1400" dirty="0" smtClean="0"/>
              <a:t>projects and other potential opportunities</a:t>
            </a:r>
            <a:endParaRPr lang="en-CA" sz="1400" dirty="0"/>
          </a:p>
          <a:p>
            <a:pPr marL="179388" indent="-179388">
              <a:spcBef>
                <a:spcPts val="300"/>
              </a:spcBef>
              <a:buFont typeface="Arial" panose="020B0604020202020204" pitchFamily="34" charset="0"/>
              <a:buChar char="•"/>
            </a:pPr>
            <a:endParaRPr lang="en-CA" sz="1400" dirty="0"/>
          </a:p>
        </p:txBody>
      </p:sp>
      <p:sp>
        <p:nvSpPr>
          <p:cNvPr id="6" name="ZoneTexte 5"/>
          <p:cNvSpPr txBox="1"/>
          <p:nvPr/>
        </p:nvSpPr>
        <p:spPr>
          <a:xfrm>
            <a:off x="421217" y="1440329"/>
            <a:ext cx="3721905" cy="4604421"/>
          </a:xfrm>
          <a:prstGeom prst="rect">
            <a:avLst/>
          </a:prstGeom>
          <a:solidFill>
            <a:schemeClr val="tx2">
              <a:lumMod val="10000"/>
              <a:lumOff val="90000"/>
              <a:alpha val="50000"/>
            </a:schemeClr>
          </a:solidFill>
        </p:spPr>
        <p:txBody>
          <a:bodyPr wrap="square" rtlCol="0">
            <a:noAutofit/>
          </a:bodyPr>
          <a:lstStyle/>
          <a:p>
            <a:r>
              <a:rPr lang="en-CA" sz="2400" b="1" dirty="0" smtClean="0"/>
              <a:t>WHO  </a:t>
            </a:r>
          </a:p>
          <a:p>
            <a:endParaRPr lang="en-CA" sz="1400" dirty="0" smtClean="0"/>
          </a:p>
          <a:p>
            <a:pPr marL="179388" indent="-179388">
              <a:spcBef>
                <a:spcPts val="300"/>
              </a:spcBef>
              <a:buFont typeface="Arial" panose="020B0604020202020204" pitchFamily="34" charset="0"/>
              <a:buChar char="•"/>
            </a:pPr>
            <a:r>
              <a:rPr lang="en-CA" sz="1400" dirty="0" smtClean="0"/>
              <a:t>EA was re-established in HC-PHAC 5 </a:t>
            </a:r>
            <a:r>
              <a:rPr lang="en-CA" sz="1400" dirty="0"/>
              <a:t>years </a:t>
            </a:r>
            <a:r>
              <a:rPr lang="en-CA" sz="1400" dirty="0" smtClean="0"/>
              <a:t>ago. At first, having its own Directorate within Corporate Services Branch, then joined the IT Directorate in 2021, which upgraded to a Digital Transformation Branch in 2022</a:t>
            </a:r>
          </a:p>
          <a:p>
            <a:pPr marL="179388" indent="-179388">
              <a:spcBef>
                <a:spcPts val="300"/>
              </a:spcBef>
              <a:buFont typeface="Arial" panose="020B0604020202020204" pitchFamily="34" charset="0"/>
              <a:buChar char="•"/>
            </a:pPr>
            <a:r>
              <a:rPr lang="en-CA" sz="1400" dirty="0" smtClean="0"/>
              <a:t>3 FTE at the moment, sometimes partnering with consultants hired by business areas </a:t>
            </a:r>
          </a:p>
          <a:p>
            <a:pPr marL="179388" indent="-179388">
              <a:spcBef>
                <a:spcPts val="300"/>
              </a:spcBef>
              <a:buFont typeface="Arial" panose="020B0604020202020204" pitchFamily="34" charset="0"/>
              <a:buChar char="•"/>
            </a:pPr>
            <a:r>
              <a:rPr lang="en-CA" sz="1400" dirty="0" smtClean="0"/>
              <a:t>Part of an Architecture and Innovation Division, which includes Application and Technology Portfolio Management and Digital Innovation Enablement</a:t>
            </a:r>
          </a:p>
          <a:p>
            <a:endParaRPr lang="en-CA" sz="1400" dirty="0" smtClean="0"/>
          </a:p>
          <a:p>
            <a:r>
              <a:rPr lang="en-CA" sz="1400" b="1" i="1" dirty="0" smtClean="0"/>
              <a:t>Challenges</a:t>
            </a:r>
          </a:p>
          <a:p>
            <a:pPr marL="179388" indent="-179388">
              <a:spcBef>
                <a:spcPts val="300"/>
              </a:spcBef>
              <a:buFont typeface="Arial" panose="020B0604020202020204" pitchFamily="34" charset="0"/>
              <a:buChar char="•"/>
            </a:pPr>
            <a:r>
              <a:rPr lang="en-CA" sz="1400" dirty="0"/>
              <a:t>Small dedicated architecture team</a:t>
            </a:r>
          </a:p>
          <a:p>
            <a:pPr marL="179388" indent="-179388">
              <a:spcBef>
                <a:spcPts val="300"/>
              </a:spcBef>
              <a:buFont typeface="Arial" panose="020B0604020202020204" pitchFamily="34" charset="0"/>
              <a:buChar char="•"/>
            </a:pPr>
            <a:r>
              <a:rPr lang="en-CA" sz="1400" dirty="0"/>
              <a:t>No </a:t>
            </a:r>
            <a:r>
              <a:rPr lang="en-CA" sz="1400" dirty="0" smtClean="0"/>
              <a:t>formal </a:t>
            </a:r>
            <a:r>
              <a:rPr lang="en-CA" sz="1400" dirty="0"/>
              <a:t>solution </a:t>
            </a:r>
            <a:r>
              <a:rPr lang="en-CA" sz="1400" dirty="0" smtClean="0"/>
              <a:t>architecture practice</a:t>
            </a:r>
            <a:endParaRPr lang="en-CA" sz="1400" dirty="0"/>
          </a:p>
          <a:p>
            <a:pPr marL="179388" indent="-179388">
              <a:spcBef>
                <a:spcPts val="300"/>
              </a:spcBef>
              <a:buFont typeface="Arial" panose="020B0604020202020204" pitchFamily="34" charset="0"/>
              <a:buChar char="•"/>
            </a:pPr>
            <a:r>
              <a:rPr lang="en-CA" sz="1400" dirty="0" smtClean="0"/>
              <a:t>Lacking </a:t>
            </a:r>
            <a:r>
              <a:rPr lang="en-CA" sz="1400" dirty="0"/>
              <a:t>capacity to follow through with some of </a:t>
            </a:r>
            <a:r>
              <a:rPr lang="en-CA" sz="1400" dirty="0" smtClean="0"/>
              <a:t>the more </a:t>
            </a:r>
            <a:r>
              <a:rPr lang="en-CA" sz="1400" dirty="0"/>
              <a:t>strategic initiatives</a:t>
            </a:r>
          </a:p>
        </p:txBody>
      </p:sp>
    </p:spTree>
    <p:extLst>
      <p:ext uri="{BB962C8B-B14F-4D97-AF65-F5344CB8AC3E}">
        <p14:creationId xmlns:p14="http://schemas.microsoft.com/office/powerpoint/2010/main" val="420988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2. Context – GC EA and EBA  </a:t>
            </a:r>
            <a:endParaRPr lang="en-CA" dirty="0"/>
          </a:p>
        </p:txBody>
      </p:sp>
      <p:sp>
        <p:nvSpPr>
          <p:cNvPr id="10" name="Espace réservé du contenu 9"/>
          <p:cNvSpPr>
            <a:spLocks noGrp="1"/>
          </p:cNvSpPr>
          <p:nvPr>
            <p:ph idx="1"/>
          </p:nvPr>
        </p:nvSpPr>
        <p:spPr/>
        <p:txBody>
          <a:bodyPr>
            <a:noAutofit/>
          </a:bodyPr>
          <a:lstStyle/>
          <a:p>
            <a:pPr>
              <a:lnSpc>
                <a:spcPct val="108000"/>
              </a:lnSpc>
              <a:spcBef>
                <a:spcPts val="0"/>
              </a:spcBef>
              <a:spcAft>
                <a:spcPts val="1200"/>
              </a:spcAft>
            </a:pPr>
            <a:r>
              <a:rPr lang="en-CA" sz="1800" dirty="0" smtClean="0"/>
              <a:t>EA practice and value proposition across the GC have improved in the last few years but are still inconsistent</a:t>
            </a:r>
          </a:p>
          <a:p>
            <a:pPr>
              <a:lnSpc>
                <a:spcPct val="108000"/>
              </a:lnSpc>
              <a:spcBef>
                <a:spcPts val="0"/>
              </a:spcBef>
              <a:spcAft>
                <a:spcPts val="1200"/>
              </a:spcAft>
            </a:pPr>
            <a:r>
              <a:rPr lang="en-CA" sz="1800" dirty="0" smtClean="0"/>
              <a:t>Some departments continue to struggle to establish EA as a </a:t>
            </a:r>
            <a:r>
              <a:rPr lang="en-CA" sz="1800" u="sng" dirty="0" smtClean="0"/>
              <a:t>valuable</a:t>
            </a:r>
            <a:r>
              <a:rPr lang="en-CA" sz="1800" dirty="0" smtClean="0"/>
              <a:t> partner and service – instead of just another compliance mechanism</a:t>
            </a:r>
          </a:p>
          <a:p>
            <a:pPr>
              <a:lnSpc>
                <a:spcPct val="108000"/>
              </a:lnSpc>
              <a:spcBef>
                <a:spcPts val="0"/>
              </a:spcBef>
              <a:spcAft>
                <a:spcPts val="1200"/>
              </a:spcAft>
            </a:pPr>
            <a:r>
              <a:rPr lang="en-CA" sz="1800" dirty="0" smtClean="0"/>
              <a:t>This in turns reflects on business architecture, which inherits those challenges</a:t>
            </a:r>
          </a:p>
          <a:p>
            <a:pPr>
              <a:lnSpc>
                <a:spcPct val="108000"/>
              </a:lnSpc>
              <a:spcBef>
                <a:spcPts val="0"/>
              </a:spcBef>
              <a:spcAft>
                <a:spcPts val="1200"/>
              </a:spcAft>
            </a:pPr>
            <a:r>
              <a:rPr lang="en-CA" sz="1800" dirty="0" smtClean="0"/>
              <a:t>GC EARB template is being reviewed which provides opportunities for enterprise and business architecture</a:t>
            </a:r>
          </a:p>
          <a:p>
            <a:pPr>
              <a:lnSpc>
                <a:spcPct val="108000"/>
              </a:lnSpc>
              <a:spcBef>
                <a:spcPts val="0"/>
              </a:spcBef>
              <a:spcAft>
                <a:spcPts val="1200"/>
              </a:spcAft>
            </a:pPr>
            <a:r>
              <a:rPr lang="en-CA" sz="1800" dirty="0" smtClean="0"/>
              <a:t>GC BCM is being reviewed which provides opportunities for business architecture</a:t>
            </a:r>
          </a:p>
          <a:p>
            <a:pPr>
              <a:lnSpc>
                <a:spcPct val="108000"/>
              </a:lnSpc>
              <a:spcBef>
                <a:spcPts val="0"/>
              </a:spcBef>
              <a:spcAft>
                <a:spcPts val="1200"/>
              </a:spcAft>
            </a:pPr>
            <a:r>
              <a:rPr lang="en-CA" sz="1800" dirty="0" smtClean="0"/>
              <a:t>“</a:t>
            </a:r>
            <a:r>
              <a:rPr lang="en-CA" sz="1800" i="1" dirty="0" smtClean="0"/>
              <a:t>Enterprise Architecture: Big Ideas for Small Departments and Agencies</a:t>
            </a:r>
            <a:r>
              <a:rPr lang="en-CA" sz="1800" dirty="0" smtClean="0"/>
              <a:t>” presented by Gary Doucet in 2019 and based on his previous work as Chief Architect for the GC, as a lot of the ingredients</a:t>
            </a:r>
          </a:p>
          <a:p>
            <a:pPr>
              <a:lnSpc>
                <a:spcPct val="108000"/>
              </a:lnSpc>
              <a:spcBef>
                <a:spcPts val="0"/>
              </a:spcBef>
              <a:spcAft>
                <a:spcPts val="1200"/>
              </a:spcAft>
            </a:pPr>
            <a:r>
              <a:rPr lang="en-CA" sz="1800" dirty="0" smtClean="0"/>
              <a:t>Participants in the newly (re-)established GC Business Architecture WG led by PSPC are showing interest in defining a common, « minimum viable » enterprise and business architecture practice </a:t>
            </a:r>
          </a:p>
          <a:p>
            <a:pPr marL="0" indent="0">
              <a:lnSpc>
                <a:spcPct val="108000"/>
              </a:lnSpc>
              <a:spcBef>
                <a:spcPts val="0"/>
              </a:spcBef>
              <a:spcAft>
                <a:spcPts val="1200"/>
              </a:spcAft>
              <a:buNone/>
            </a:pPr>
            <a:endParaRPr lang="en-CA" dirty="0" smtClean="0"/>
          </a:p>
          <a:p>
            <a:pPr>
              <a:spcBef>
                <a:spcPts val="0"/>
              </a:spcBef>
              <a:spcAft>
                <a:spcPts val="1200"/>
              </a:spcAft>
            </a:pPr>
            <a:endParaRPr lang="en-CA" sz="1800" dirty="0"/>
          </a:p>
        </p:txBody>
      </p:sp>
    </p:spTree>
    <p:extLst>
      <p:ext uri="{BB962C8B-B14F-4D97-AF65-F5344CB8AC3E}">
        <p14:creationId xmlns:p14="http://schemas.microsoft.com/office/powerpoint/2010/main" val="185905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6141"/>
            <a:ext cx="7543800" cy="1400707"/>
          </a:xfrm>
        </p:spPr>
        <p:txBody>
          <a:bodyPr>
            <a:normAutofit/>
          </a:bodyPr>
          <a:lstStyle/>
          <a:p>
            <a:r>
              <a:rPr lang="en-CA" dirty="0" smtClean="0"/>
              <a:t>3. Vision for EA and EBA</a:t>
            </a:r>
            <a:endParaRPr lang="en-CA" dirty="0"/>
          </a:p>
        </p:txBody>
      </p:sp>
    </p:spTree>
    <p:extLst>
      <p:ext uri="{BB962C8B-B14F-4D97-AF65-F5344CB8AC3E}">
        <p14:creationId xmlns:p14="http://schemas.microsoft.com/office/powerpoint/2010/main" val="207524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(1 of 3)</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499" y="2340341"/>
            <a:ext cx="5911884" cy="23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72671" y="2523220"/>
            <a:ext cx="4051302" cy="954107"/>
          </a:xfrm>
          <a:prstGeom prst="rect">
            <a:avLst/>
          </a:prstGeom>
          <a:solidFill>
            <a:schemeClr val="bg1">
              <a:alpha val="85000"/>
            </a:schemeClr>
          </a:solidFill>
          <a:ln w="38100" cmpd="thinThick">
            <a:solidFill>
              <a:srgbClr val="FFC000">
                <a:alpha val="65000"/>
              </a:srgbClr>
            </a:solidFill>
          </a:ln>
        </p:spPr>
        <p:txBody>
          <a:bodyPr wrap="square">
            <a:spAutoFit/>
          </a:bodyPr>
          <a:lstStyle/>
          <a:p>
            <a:pPr algn="just"/>
            <a:r>
              <a:rPr lang="en-CA" sz="1400" dirty="0" smtClean="0">
                <a:latin typeface="Arial" panose="020B0604020202020204" pitchFamily="34" charset="0"/>
                <a:cs typeface="Arial" panose="020B0604020202020204" pitchFamily="34" charset="0"/>
              </a:rPr>
              <a:t>“Architects </a:t>
            </a:r>
            <a:r>
              <a:rPr lang="en-CA" sz="1400" dirty="0">
                <a:latin typeface="Arial" panose="020B0604020202020204" pitchFamily="34" charset="0"/>
                <a:cs typeface="Arial" panose="020B0604020202020204" pitchFamily="34" charset="0"/>
              </a:rPr>
              <a:t>are largely on the wrong track. </a:t>
            </a:r>
            <a:r>
              <a:rPr lang="en-CA" sz="1400" dirty="0" smtClean="0">
                <a:latin typeface="Arial" panose="020B0604020202020204" pitchFamily="34" charset="0"/>
                <a:cs typeface="Arial" panose="020B0604020202020204" pitchFamily="34" charset="0"/>
              </a:rPr>
              <a:t>They </a:t>
            </a:r>
            <a:r>
              <a:rPr lang="en-CA" sz="1400" dirty="0">
                <a:latin typeface="Arial" panose="020B0604020202020204" pitchFamily="34" charset="0"/>
                <a:cs typeface="Arial" panose="020B0604020202020204" pitchFamily="34" charset="0"/>
              </a:rPr>
              <a:t>are focused on how to create a well-structured enterprise architecture instead of how to create a </a:t>
            </a:r>
            <a:r>
              <a:rPr lang="en-CA" sz="1400" b="1" dirty="0">
                <a:latin typeface="Arial" panose="020B0604020202020204" pitchFamily="34" charset="0"/>
                <a:cs typeface="Arial" panose="020B0604020202020204" pitchFamily="34" charset="0"/>
              </a:rPr>
              <a:t>well-architected organization</a:t>
            </a:r>
            <a:r>
              <a:rPr lang="en-CA" sz="1400" dirty="0" smtClean="0">
                <a:latin typeface="Arial" panose="020B0604020202020204" pitchFamily="34" charset="0"/>
                <a:cs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sp>
        <p:nvSpPr>
          <p:cNvPr id="7" name="Rectangle 6"/>
          <p:cNvSpPr/>
          <p:nvPr/>
        </p:nvSpPr>
        <p:spPr>
          <a:xfrm>
            <a:off x="838199" y="1498286"/>
            <a:ext cx="10515601" cy="685059"/>
          </a:xfrm>
          <a:prstGeom prst="rect">
            <a:avLst/>
          </a:prstGeom>
        </p:spPr>
        <p:txBody>
          <a:bodyPr wrap="square">
            <a:spAutoFit/>
          </a:bodyPr>
          <a:lstStyle/>
          <a:p>
            <a:pPr>
              <a:lnSpc>
                <a:spcPct val="107000"/>
              </a:lnSpc>
              <a:spcAft>
                <a:spcPts val="800"/>
              </a:spcAft>
            </a:pPr>
            <a:r>
              <a:rPr lang="en-CA" b="1" i="1" dirty="0" smtClean="0">
                <a:latin typeface="Arial" panose="020B0604020202020204" pitchFamily="34" charset="0"/>
                <a:ea typeface="Calibri" panose="020F0502020204030204" pitchFamily="34" charset="0"/>
                <a:cs typeface="Times New Roman" panose="02020603050405020304" pitchFamily="18" charset="0"/>
              </a:rPr>
              <a:t>What is EA? </a:t>
            </a:r>
            <a:r>
              <a:rPr lang="en-CA" i="1" dirty="0" smtClean="0">
                <a:latin typeface="Arial" panose="020B0604020202020204" pitchFamily="34" charset="0"/>
                <a:ea typeface="Calibri" panose="020F0502020204030204" pitchFamily="34" charset="0"/>
                <a:cs typeface="Times New Roman" panose="02020603050405020304" pitchFamily="18" charset="0"/>
              </a:rPr>
              <a:t>“Enterprise </a:t>
            </a:r>
            <a:r>
              <a:rPr lang="en-CA" i="1" dirty="0">
                <a:latin typeface="Arial" panose="020B0604020202020204" pitchFamily="34" charset="0"/>
                <a:ea typeface="Calibri" panose="020F0502020204030204" pitchFamily="34" charset="0"/>
                <a:cs typeface="Times New Roman" panose="02020603050405020304" pitchFamily="18" charset="0"/>
              </a:rPr>
              <a:t>Architecture is the design, improvement and optimisation </a:t>
            </a:r>
            <a:r>
              <a:rPr lang="en-CA" i="1" dirty="0" smtClean="0">
                <a:latin typeface="Arial" panose="020B0604020202020204" pitchFamily="34" charset="0"/>
                <a:ea typeface="Calibri" panose="020F0502020204030204" pitchFamily="34" charset="0"/>
                <a:cs typeface="Times New Roman" panose="02020603050405020304" pitchFamily="18" charset="0"/>
              </a:rPr>
              <a:t>of </a:t>
            </a:r>
            <a:br>
              <a:rPr lang="en-CA" i="1" dirty="0" smtClean="0">
                <a:latin typeface="Arial" panose="020B0604020202020204" pitchFamily="34" charset="0"/>
                <a:ea typeface="Calibri" panose="020F0502020204030204" pitchFamily="34" charset="0"/>
                <a:cs typeface="Times New Roman" panose="02020603050405020304" pitchFamily="18" charset="0"/>
              </a:rPr>
            </a:br>
            <a:r>
              <a:rPr lang="en-CA" i="1" dirty="0" smtClean="0">
                <a:latin typeface="Arial" panose="020B0604020202020204" pitchFamily="34" charset="0"/>
                <a:ea typeface="Calibri" panose="020F0502020204030204" pitchFamily="34" charset="0"/>
                <a:cs typeface="Times New Roman" panose="02020603050405020304" pitchFamily="18" charset="0"/>
              </a:rPr>
              <a:t>information-intensive </a:t>
            </a:r>
            <a:r>
              <a:rPr lang="en-CA" i="1" dirty="0">
                <a:latin typeface="Arial" panose="020B0604020202020204" pitchFamily="34" charset="0"/>
                <a:ea typeface="Calibri" panose="020F0502020204030204" pitchFamily="34" charset="0"/>
                <a:cs typeface="Times New Roman" panose="02020603050405020304" pitchFamily="18" charset="0"/>
              </a:rPr>
              <a:t>business </a:t>
            </a:r>
            <a:r>
              <a:rPr lang="en-CA" i="1" dirty="0" smtClean="0">
                <a:latin typeface="Arial" panose="020B0604020202020204" pitchFamily="34" charset="0"/>
                <a:ea typeface="Calibri" panose="020F0502020204030204" pitchFamily="34" charset="0"/>
                <a:cs typeface="Times New Roman" panose="02020603050405020304" pitchFamily="18" charset="0"/>
              </a:rPr>
              <a:t>systems”</a:t>
            </a:r>
            <a:r>
              <a:rPr lang="en-CA" dirty="0" smtClean="0">
                <a:latin typeface="Arial" panose="020B0604020202020204" pitchFamily="34" charset="0"/>
                <a:ea typeface="Calibri" panose="020F0502020204030204" pitchFamily="34" charset="0"/>
                <a:cs typeface="Times New Roman" panose="02020603050405020304" pitchFamily="18" charset="0"/>
              </a:rPr>
              <a:t> </a:t>
            </a:r>
            <a:r>
              <a:rPr lang="en-CA" sz="1000" dirty="0" smtClean="0">
                <a:latin typeface="Arial" panose="020B0604020202020204" pitchFamily="34" charset="0"/>
                <a:ea typeface="Calibri" panose="020F0502020204030204" pitchFamily="34" charset="0"/>
                <a:cs typeface="Times New Roman" panose="02020603050405020304" pitchFamily="18" charset="0"/>
              </a:rPr>
              <a:t>– Graham </a:t>
            </a:r>
            <a:r>
              <a:rPr lang="en-CA" sz="1000" dirty="0" err="1" smtClean="0">
                <a:latin typeface="Arial" panose="020B0604020202020204" pitchFamily="34" charset="0"/>
                <a:ea typeface="Calibri" panose="020F0502020204030204" pitchFamily="34" charset="0"/>
                <a:cs typeface="Times New Roman" panose="02020603050405020304" pitchFamily="18" charset="0"/>
              </a:rPr>
              <a:t>Berrisford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3"/>
          <p:cNvSpPr txBox="1">
            <a:spLocks/>
          </p:cNvSpPr>
          <p:nvPr/>
        </p:nvSpPr>
        <p:spPr>
          <a:xfrm>
            <a:off x="2615291" y="4914935"/>
            <a:ext cx="6961416" cy="434685"/>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CA" sz="1600" dirty="0">
                <a:latin typeface="Arial" panose="020B0604020202020204" pitchFamily="34" charset="0"/>
                <a:cs typeface="Arial" panose="020B0604020202020204" pitchFamily="34" charset="0"/>
              </a:rPr>
              <a:t>Enterprise Architects are the </a:t>
            </a:r>
            <a:r>
              <a:rPr lang="en-CA" sz="1600" i="1" dirty="0" smtClean="0">
                <a:latin typeface="Arial" panose="020B0604020202020204" pitchFamily="34" charset="0"/>
                <a:cs typeface="Arial" panose="020B0604020202020204" pitchFamily="34" charset="0"/>
              </a:rPr>
              <a:t>urban planners </a:t>
            </a:r>
            <a:r>
              <a:rPr lang="en-CA" sz="1600" dirty="0">
                <a:latin typeface="Arial" panose="020B0604020202020204" pitchFamily="34" charset="0"/>
                <a:cs typeface="Arial" panose="020B0604020202020204" pitchFamily="34" charset="0"/>
              </a:rPr>
              <a:t>of </a:t>
            </a:r>
            <a:r>
              <a:rPr lang="en-CA" sz="1600" dirty="0" smtClean="0">
                <a:latin typeface="Arial" panose="020B0604020202020204" pitchFamily="34" charset="0"/>
                <a:cs typeface="Arial" panose="020B0604020202020204" pitchFamily="34" charset="0"/>
              </a:rPr>
              <a:t>digital organizations.</a:t>
            </a:r>
            <a:br>
              <a:rPr lang="en-CA" sz="1600" dirty="0" smtClean="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They </a:t>
            </a:r>
            <a:r>
              <a:rPr lang="en-CA" sz="1600" dirty="0" smtClean="0">
                <a:latin typeface="Arial" panose="020B0604020202020204" pitchFamily="34" charset="0"/>
                <a:cs typeface="Arial" panose="020B0604020202020204" pitchFamily="34" charset="0"/>
              </a:rPr>
              <a:t>provide </a:t>
            </a:r>
            <a:r>
              <a:rPr lang="en-CA" sz="1600" dirty="0">
                <a:latin typeface="Arial" panose="020B0604020202020204" pitchFamily="34" charset="0"/>
                <a:cs typeface="Arial" panose="020B0604020202020204" pitchFamily="34" charset="0"/>
              </a:rPr>
              <a:t>a </a:t>
            </a:r>
            <a:r>
              <a:rPr lang="en-CA" sz="1600" dirty="0" smtClean="0">
                <a:latin typeface="Arial" panose="020B0604020202020204" pitchFamily="34" charset="0"/>
                <a:cs typeface="Arial" panose="020B0604020202020204" pitchFamily="34" charset="0"/>
              </a:rPr>
              <a:t>“</a:t>
            </a:r>
            <a:r>
              <a:rPr lang="en-CA" sz="1600" i="1" dirty="0" smtClean="0">
                <a:latin typeface="Arial" panose="020B0604020202020204" pitchFamily="34" charset="0"/>
                <a:cs typeface="Arial" panose="020B0604020202020204" pitchFamily="34" charset="0"/>
              </a:rPr>
              <a:t>framework </a:t>
            </a:r>
            <a:r>
              <a:rPr lang="en-CA" sz="1600" i="1" dirty="0">
                <a:latin typeface="Arial" panose="020B0604020202020204" pitchFamily="34" charset="0"/>
                <a:cs typeface="Arial" panose="020B0604020202020204" pitchFamily="34" charset="0"/>
              </a:rPr>
              <a:t>to digital transformation</a:t>
            </a:r>
            <a:r>
              <a:rPr lang="en-CA" sz="1600" dirty="0">
                <a:latin typeface="Arial" panose="020B0604020202020204" pitchFamily="34" charset="0"/>
                <a:cs typeface="Arial" panose="020B0604020202020204" pitchFamily="34" charset="0"/>
              </a:rPr>
              <a:t>”</a:t>
            </a:r>
          </a:p>
          <a:p>
            <a:pPr marL="0" indent="0" algn="ctr">
              <a:buNone/>
            </a:pPr>
            <a:endParaRPr lang="en-CA" sz="1600" dirty="0">
              <a:latin typeface="Arial" panose="020B0604020202020204" pitchFamily="34" charset="0"/>
              <a:cs typeface="Arial" panose="020B0604020202020204" pitchFamily="34" charset="0"/>
            </a:endParaRPr>
          </a:p>
          <a:p>
            <a:pPr marL="0" indent="0" algn="ctr">
              <a:buNone/>
            </a:pPr>
            <a:r>
              <a:rPr lang="en-CA" sz="1600" dirty="0">
                <a:latin typeface="Arial" panose="020B0604020202020204" pitchFamily="34" charset="0"/>
                <a:cs typeface="Arial" panose="020B0604020202020204" pitchFamily="34" charset="0"/>
              </a:rPr>
              <a:t> </a:t>
            </a:r>
          </a:p>
        </p:txBody>
      </p:sp>
      <p:sp>
        <p:nvSpPr>
          <p:cNvPr id="10" name="Rectangle 9"/>
          <p:cNvSpPr/>
          <p:nvPr/>
        </p:nvSpPr>
        <p:spPr>
          <a:xfrm>
            <a:off x="838199" y="5640078"/>
            <a:ext cx="5398828"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“The </a:t>
            </a:r>
            <a:r>
              <a:rPr lang="en-CA" sz="1200" i="1" dirty="0">
                <a:latin typeface="Arial" panose="020B0604020202020204" pitchFamily="34" charset="0"/>
                <a:cs typeface="Arial" panose="020B0604020202020204" pitchFamily="34" charset="0"/>
              </a:rPr>
              <a:t>urban planner looks at how all the individual buildings fit together, considers how the structure and layout of a city affect the lives of its inhabitants, and helps to realize the overall vision of the </a:t>
            </a:r>
            <a:r>
              <a:rPr lang="en-CA" sz="1200" i="1" dirty="0" smtClean="0">
                <a:latin typeface="Arial" panose="020B0604020202020204" pitchFamily="34" charset="0"/>
                <a:cs typeface="Arial" panose="020B0604020202020204" pitchFamily="34" charset="0"/>
              </a:rPr>
              <a:t>city”</a:t>
            </a:r>
            <a:endParaRPr lang="en-CA" sz="1200" i="1" dirty="0">
              <a:latin typeface="Arial" panose="020B0604020202020204" pitchFamily="34" charset="0"/>
              <a:cs typeface="Arial" panose="020B0604020202020204" pitchFamily="34" charset="0"/>
            </a:endParaRPr>
          </a:p>
        </p:txBody>
      </p:sp>
      <p:sp>
        <p:nvSpPr>
          <p:cNvPr id="11" name="Rectangle 10"/>
          <p:cNvSpPr/>
          <p:nvPr/>
        </p:nvSpPr>
        <p:spPr>
          <a:xfrm>
            <a:off x="6342113" y="5645814"/>
            <a:ext cx="4460090" cy="646331"/>
          </a:xfrm>
          <a:prstGeom prst="rect">
            <a:avLst/>
          </a:prstGeom>
        </p:spPr>
        <p:txBody>
          <a:bodyPr wrap="square">
            <a:spAutoFit/>
          </a:bodyPr>
          <a:lstStyle/>
          <a:p>
            <a:pPr algn="ctr"/>
            <a:r>
              <a:rPr lang="en-CA" sz="1200" i="1" dirty="0" smtClean="0">
                <a:latin typeface="Arial" panose="020B0604020202020204" pitchFamily="34" charset="0"/>
                <a:cs typeface="Arial" panose="020B0604020202020204" pitchFamily="34" charset="0"/>
              </a:rPr>
              <a:t>“Urban planners </a:t>
            </a:r>
            <a:r>
              <a:rPr lang="en-CA" sz="1200" i="1" dirty="0">
                <a:latin typeface="Arial" panose="020B0604020202020204" pitchFamily="34" charset="0"/>
                <a:cs typeface="Arial" panose="020B0604020202020204" pitchFamily="34" charset="0"/>
              </a:rPr>
              <a:t>not only </a:t>
            </a:r>
            <a:r>
              <a:rPr lang="en-CA" sz="1200" i="1" dirty="0" smtClean="0">
                <a:latin typeface="Arial" panose="020B0604020202020204" pitchFamily="34" charset="0"/>
                <a:cs typeface="Arial" panose="020B0604020202020204" pitchFamily="34" charset="0"/>
              </a:rPr>
              <a:t>set </a:t>
            </a:r>
            <a:r>
              <a:rPr lang="en-CA" sz="1200" i="1" dirty="0">
                <a:latin typeface="Arial" panose="020B0604020202020204" pitchFamily="34" charset="0"/>
                <a:cs typeface="Arial" panose="020B0604020202020204" pitchFamily="34" charset="0"/>
              </a:rPr>
              <a:t>building codes and plans common services such as roads and water, they actively participate in making </a:t>
            </a:r>
            <a:r>
              <a:rPr lang="en-CA" sz="1200" i="1" dirty="0" smtClean="0">
                <a:latin typeface="Arial" panose="020B0604020202020204" pitchFamily="34" charset="0"/>
                <a:cs typeface="Arial" panose="020B0604020202020204" pitchFamily="34" charset="0"/>
              </a:rPr>
              <a:t>those plans </a:t>
            </a:r>
            <a:r>
              <a:rPr lang="en-CA" sz="1200" i="1" dirty="0">
                <a:latin typeface="Arial" panose="020B0604020202020204" pitchFamily="34" charset="0"/>
                <a:cs typeface="Arial" panose="020B0604020202020204" pitchFamily="34" charset="0"/>
              </a:rPr>
              <a:t>a reality</a:t>
            </a:r>
            <a:r>
              <a:rPr lang="en-CA" sz="1200" i="1" dirty="0" smtClean="0">
                <a:latin typeface="Arial" panose="020B0604020202020204" pitchFamily="34" charset="0"/>
                <a:cs typeface="Arial" panose="020B0604020202020204" pitchFamily="34" charset="0"/>
              </a:rPr>
              <a:t>.”</a:t>
            </a:r>
            <a:endParaRPr lang="en-CA"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8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(2 </a:t>
            </a:r>
            <a:r>
              <a:rPr lang="en-US" sz="3200" dirty="0"/>
              <a:t>of 3)</a:t>
            </a:r>
          </a:p>
        </p:txBody>
      </p:sp>
      <p:sp>
        <p:nvSpPr>
          <p:cNvPr id="3" name="Rectangle 2"/>
          <p:cNvSpPr/>
          <p:nvPr/>
        </p:nvSpPr>
        <p:spPr>
          <a:xfrm>
            <a:off x="6232368" y="3312396"/>
            <a:ext cx="5370523" cy="3066993"/>
          </a:xfrm>
          <a:prstGeom prst="rect">
            <a:avLst/>
          </a:prstGeom>
          <a:noFill/>
        </p:spPr>
        <p:txBody>
          <a:bodyPr wrap="square">
            <a:spAutoFit/>
          </a:bodyPr>
          <a:lstStyle/>
          <a:p>
            <a:pPr marL="0" lvl="1">
              <a:lnSpc>
                <a:spcPct val="105000"/>
              </a:lnSpc>
              <a:spcBef>
                <a:spcPts val="1000"/>
              </a:spcBef>
              <a:spcAft>
                <a:spcPts val="600"/>
              </a:spcAft>
            </a:pPr>
            <a:r>
              <a:rPr lang="en-CA" dirty="0" smtClean="0">
                <a:latin typeface="Arial" panose="020B0604020202020204" pitchFamily="34" charset="0"/>
                <a:cs typeface="Arial" panose="020B0604020202020204" pitchFamily="34" charset="0"/>
              </a:rPr>
              <a:t>Additional Value Items (not an exhaustive list):</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the Department/Agency to develop more </a:t>
            </a:r>
            <a:r>
              <a:rPr lang="en-CA" sz="1600" b="1" dirty="0" smtClean="0">
                <a:latin typeface="Arial" panose="020B0604020202020204" pitchFamily="34" charset="0"/>
                <a:cs typeface="Arial" panose="020B0604020202020204" pitchFamily="34" charset="0"/>
              </a:rPr>
              <a:t>strategic Investment plans</a:t>
            </a:r>
          </a:p>
          <a:p>
            <a:pPr marL="342900" lvl="1" indent="-342900">
              <a:lnSpc>
                <a:spcPct val="105000"/>
              </a:lnSpc>
              <a:spcBef>
                <a:spcPts val="1000"/>
              </a:spcBef>
              <a:spcAft>
                <a:spcPts val="600"/>
              </a:spcAft>
              <a:buFont typeface="Arial" panose="020B0604020202020204" pitchFamily="34" charset="0"/>
              <a:buChar char="•"/>
            </a:pPr>
            <a:r>
              <a:rPr lang="en-CA" sz="1600" b="1" dirty="0" smtClean="0">
                <a:latin typeface="Arial" panose="020B0604020202020204" pitchFamily="34" charset="0"/>
                <a:cs typeface="Arial" panose="020B0604020202020204" pitchFamily="34" charset="0"/>
              </a:rPr>
              <a:t>Reduces overall complexity </a:t>
            </a:r>
            <a:r>
              <a:rPr lang="en-CA" sz="1600" dirty="0" smtClean="0">
                <a:latin typeface="Arial" panose="020B0604020202020204" pitchFamily="34" charset="0"/>
                <a:cs typeface="Arial" panose="020B0604020202020204" pitchFamily="34" charset="0"/>
              </a:rPr>
              <a:t>and improves operational </a:t>
            </a:r>
            <a:r>
              <a:rPr lang="en-CA" sz="1600" b="1" dirty="0" smtClean="0">
                <a:latin typeface="Arial" panose="020B0604020202020204" pitchFamily="34" charset="0"/>
                <a:cs typeface="Arial" panose="020B0604020202020204" pitchFamily="34" charset="0"/>
              </a:rPr>
              <a:t>sustainability</a:t>
            </a:r>
            <a:r>
              <a:rPr lang="en-CA" sz="1600" dirty="0" smtClean="0">
                <a:latin typeface="Arial" panose="020B0604020202020204" pitchFamily="34" charset="0"/>
                <a:cs typeface="Arial" panose="020B0604020202020204" pitchFamily="34" charset="0"/>
              </a:rPr>
              <a:t>; foster longer-term operating model transformation</a:t>
            </a: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Enables employees at all levels to embrace a </a:t>
            </a:r>
            <a:r>
              <a:rPr lang="en-CA" sz="1600" b="1" dirty="0" smtClean="0">
                <a:latin typeface="Arial" panose="020B0604020202020204" pitchFamily="34" charset="0"/>
                <a:cs typeface="Arial" panose="020B0604020202020204" pitchFamily="34" charset="0"/>
              </a:rPr>
              <a:t>culture of continuous innovation </a:t>
            </a:r>
            <a:r>
              <a:rPr lang="en-CA" sz="1600" dirty="0" smtClean="0">
                <a:latin typeface="Arial" panose="020B0604020202020204" pitchFamily="34" charset="0"/>
                <a:cs typeface="Arial" panose="020B0604020202020204" pitchFamily="34" charset="0"/>
              </a:rPr>
              <a:t>and adopt a horizontal approach in furthering government business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920268" y="3323386"/>
            <a:ext cx="5180855" cy="3066993"/>
          </a:xfrm>
          <a:prstGeom prst="rect">
            <a:avLst/>
          </a:prstGeom>
          <a:noFill/>
        </p:spPr>
        <p:txBody>
          <a:bodyPr wrap="square">
            <a:spAutoFit/>
          </a:bodyPr>
          <a:lstStyle/>
          <a:p>
            <a:pPr marL="0" lvl="1">
              <a:lnSpc>
                <a:spcPct val="105000"/>
              </a:lnSpc>
              <a:spcBef>
                <a:spcPts val="1000"/>
              </a:spcBef>
              <a:spcAft>
                <a:spcPts val="600"/>
              </a:spcAft>
            </a:pPr>
            <a:r>
              <a:rPr lang="fr-CA" dirty="0" smtClean="0">
                <a:latin typeface="Arial" panose="020B0604020202020204" pitchFamily="34" charset="0"/>
                <a:cs typeface="Arial" panose="020B0604020202020204" pitchFamily="34" charset="0"/>
              </a:rPr>
              <a:t>Minimal Value Items:</a:t>
            </a:r>
            <a:endParaRPr lang="en-CA" dirty="0" smtClean="0">
              <a:latin typeface="Arial" panose="020B0604020202020204" pitchFamily="34" charset="0"/>
              <a:cs typeface="Arial" panose="020B0604020202020204" pitchFamily="34" charset="0"/>
            </a:endParaRPr>
          </a:p>
          <a:p>
            <a:pPr marL="342900" lvl="1" indent="-342900">
              <a:lnSpc>
                <a:spcPct val="105000"/>
              </a:lnSpc>
              <a:spcBef>
                <a:spcPts val="10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Brings </a:t>
            </a:r>
            <a:r>
              <a:rPr lang="en-CA" sz="1600" dirty="0">
                <a:latin typeface="Arial" panose="020B0604020202020204" pitchFamily="34" charset="0"/>
                <a:cs typeface="Arial" panose="020B0604020202020204" pitchFamily="34" charset="0"/>
              </a:rPr>
              <a:t>a broad view to investment decisions; </a:t>
            </a:r>
            <a:r>
              <a:rPr lang="en-CA" sz="1600" b="1" dirty="0">
                <a:latin typeface="Arial" panose="020B0604020202020204" pitchFamily="34" charset="0"/>
                <a:cs typeface="Arial" panose="020B0604020202020204" pitchFamily="34" charset="0"/>
              </a:rPr>
              <a:t>maximizes investment returns</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aligning </a:t>
            </a:r>
            <a:r>
              <a:rPr lang="en-CA" sz="1600" dirty="0">
                <a:latin typeface="Arial" panose="020B0604020202020204" pitchFamily="34" charset="0"/>
                <a:cs typeface="Arial" panose="020B0604020202020204" pitchFamily="34" charset="0"/>
              </a:rPr>
              <a:t>short-term &amp; local needs with long-term &amp; strategic </a:t>
            </a:r>
            <a:r>
              <a:rPr lang="en-CA" sz="1600" dirty="0" smtClean="0">
                <a:latin typeface="Arial" panose="020B0604020202020204" pitchFamily="34" charset="0"/>
                <a:cs typeface="Arial" panose="020B0604020202020204" pitchFamily="34" charset="0"/>
              </a:rPr>
              <a:t>direction</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Guide </a:t>
            </a:r>
            <a:r>
              <a:rPr lang="en-CA" sz="1600" b="1" dirty="0">
                <a:latin typeface="Arial" panose="020B0604020202020204" pitchFamily="34" charset="0"/>
                <a:cs typeface="Arial" panose="020B0604020202020204" pitchFamily="34" charset="0"/>
              </a:rPr>
              <a:t>investments to reusable solutions</a:t>
            </a:r>
            <a:r>
              <a:rPr lang="en-CA" sz="1600" dirty="0">
                <a:latin typeface="Arial" panose="020B0604020202020204" pitchFamily="34" charset="0"/>
                <a:cs typeface="Arial" panose="020B0604020202020204" pitchFamily="34" charset="0"/>
              </a:rPr>
              <a:t>, solution components and solution </a:t>
            </a:r>
            <a:r>
              <a:rPr lang="en-CA" sz="1600" dirty="0" smtClean="0">
                <a:latin typeface="Arial" panose="020B0604020202020204" pitchFamily="34" charset="0"/>
                <a:cs typeface="Arial" panose="020B0604020202020204" pitchFamily="34" charset="0"/>
              </a:rPr>
              <a:t>designs</a:t>
            </a:r>
          </a:p>
          <a:p>
            <a:pPr marL="342900" lvl="1" indent="-342900">
              <a:lnSpc>
                <a:spcPct val="105000"/>
              </a:lnSpc>
              <a:spcBef>
                <a:spcPts val="1000"/>
              </a:spcBef>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Ensures that </a:t>
            </a:r>
            <a:r>
              <a:rPr lang="en-CA" sz="1600" b="1" dirty="0">
                <a:latin typeface="Arial" panose="020B0604020202020204" pitchFamily="34" charset="0"/>
                <a:cs typeface="Arial" panose="020B0604020202020204" pitchFamily="34" charset="0"/>
              </a:rPr>
              <a:t>decisions are deliberate </a:t>
            </a:r>
            <a:r>
              <a:rPr lang="en-CA" sz="1600" dirty="0">
                <a:latin typeface="Arial" panose="020B0604020202020204" pitchFamily="34" charset="0"/>
                <a:cs typeface="Arial" panose="020B0604020202020204" pitchFamily="34" charset="0"/>
              </a:rPr>
              <a:t>in cases where a program will not use an enterprise </a:t>
            </a:r>
            <a:r>
              <a:rPr lang="en-CA" sz="1600" dirty="0" smtClean="0">
                <a:latin typeface="Arial" panose="020B0604020202020204" pitchFamily="34" charset="0"/>
                <a:cs typeface="Arial" panose="020B0604020202020204" pitchFamily="34" charset="0"/>
              </a:rPr>
              <a:t>solution</a:t>
            </a:r>
            <a:endParaRPr lang="en-CA" sz="1600" dirty="0">
              <a:latin typeface="Arial" panose="020B0604020202020204" pitchFamily="34" charset="0"/>
              <a:cs typeface="Arial" panose="020B0604020202020204" pitchFamily="34" charset="0"/>
            </a:endParaRPr>
          </a:p>
        </p:txBody>
      </p:sp>
      <p:sp>
        <p:nvSpPr>
          <p:cNvPr id="10" name="Rectangle 9"/>
          <p:cNvSpPr/>
          <p:nvPr/>
        </p:nvSpPr>
        <p:spPr>
          <a:xfrm>
            <a:off x="838199" y="1501633"/>
            <a:ext cx="10467109" cy="646331"/>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What is EA’s purpose</a:t>
            </a:r>
            <a:r>
              <a:rPr lang="en-CA" i="1" dirty="0" smtClean="0">
                <a:latin typeface="Arial" panose="020B0604020202020204" pitchFamily="34" charset="0"/>
                <a:cs typeface="Arial" panose="020B0604020202020204" pitchFamily="34" charset="0"/>
              </a:rPr>
              <a:t>? “The </a:t>
            </a:r>
            <a:r>
              <a:rPr lang="en-CA" i="1" dirty="0">
                <a:latin typeface="Arial" panose="020B0604020202020204" pitchFamily="34" charset="0"/>
                <a:cs typeface="Arial" panose="020B0604020202020204" pitchFamily="34" charset="0"/>
              </a:rPr>
              <a:t>primary purpose of Enterprise Architecture is to inform, </a:t>
            </a:r>
            <a:r>
              <a:rPr lang="en-CA" i="1" dirty="0" smtClean="0">
                <a:latin typeface="Arial" panose="020B0604020202020204" pitchFamily="34" charset="0"/>
                <a:cs typeface="Arial" panose="020B0604020202020204" pitchFamily="34" charset="0"/>
              </a:rPr>
              <a:t>guide </a:t>
            </a:r>
            <a:r>
              <a:rPr lang="en-CA" i="1" dirty="0">
                <a:latin typeface="Arial" panose="020B0604020202020204" pitchFamily="34" charset="0"/>
                <a:cs typeface="Arial" panose="020B0604020202020204" pitchFamily="34" charset="0"/>
              </a:rPr>
              <a:t>and constrain </a:t>
            </a:r>
            <a:r>
              <a:rPr lang="en-CA" i="1" dirty="0" smtClean="0">
                <a:latin typeface="Arial" panose="020B0604020202020204" pitchFamily="34" charset="0"/>
                <a:cs typeface="Arial" panose="020B0604020202020204" pitchFamily="34" charset="0"/>
              </a:rPr>
              <a:t>the </a:t>
            </a:r>
            <a:r>
              <a:rPr lang="en-CA" i="1" dirty="0">
                <a:latin typeface="Arial" panose="020B0604020202020204" pitchFamily="34" charset="0"/>
                <a:cs typeface="Arial" panose="020B0604020202020204" pitchFamily="34" charset="0"/>
              </a:rPr>
              <a:t>decisions made by an enterprise, especially those related to investments.” </a:t>
            </a:r>
            <a:r>
              <a:rPr lang="en-CA" sz="1200" dirty="0" smtClean="0">
                <a:latin typeface="Arial" panose="020B0604020202020204" pitchFamily="34" charset="0"/>
                <a:cs typeface="Arial" panose="020B0604020202020204" pitchFamily="34" charset="0"/>
              </a:rPr>
              <a:t>- DNDAF</a:t>
            </a:r>
            <a:endParaRPr lang="en-CA" sz="12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stretch>
            <a:fillRect/>
          </a:stretch>
        </p:blipFill>
        <p:spPr>
          <a:xfrm>
            <a:off x="934180" y="2372653"/>
            <a:ext cx="10296000" cy="687913"/>
          </a:xfrm>
          <a:prstGeom prst="rect">
            <a:avLst/>
          </a:prstGeom>
        </p:spPr>
      </p:pic>
    </p:spTree>
    <p:extLst>
      <p:ext uri="{BB962C8B-B14F-4D97-AF65-F5344CB8AC3E}">
        <p14:creationId xmlns:p14="http://schemas.microsoft.com/office/powerpoint/2010/main" val="379373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Let’s first agree on an EA vision… </a:t>
            </a:r>
            <a:r>
              <a:rPr lang="en-US" sz="3200" dirty="0" smtClean="0"/>
              <a:t>(3 of 3)</a:t>
            </a:r>
            <a:endParaRPr lang="en-US" sz="3200" dirty="0"/>
          </a:p>
        </p:txBody>
      </p:sp>
      <p:pic>
        <p:nvPicPr>
          <p:cNvPr id="44" name="Picture 2" descr="EA con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76" y="2010325"/>
            <a:ext cx="4862954" cy="430979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812487" y="6340811"/>
            <a:ext cx="3795656" cy="215444"/>
          </a:xfrm>
          <a:prstGeom prst="rect">
            <a:avLst/>
          </a:prstGeom>
        </p:spPr>
        <p:txBody>
          <a:bodyPr wrap="square">
            <a:spAutoFit/>
          </a:bodyPr>
          <a:lstStyle/>
          <a:p>
            <a:pPr algn="ctr"/>
            <a:r>
              <a:rPr lang="en-CA" sz="800" dirty="0">
                <a:solidFill>
                  <a:schemeClr val="tx1">
                    <a:lumMod val="65000"/>
                    <a:lumOff val="35000"/>
                  </a:schemeClr>
                </a:solidFill>
              </a:rPr>
              <a:t>https://pubs.opengroup.org/dpbok/standard/chap-arch-portfolio.html#defining-ea</a:t>
            </a:r>
          </a:p>
        </p:txBody>
      </p:sp>
      <p:sp>
        <p:nvSpPr>
          <p:cNvPr id="23" name="Rectangle 22"/>
          <p:cNvSpPr/>
          <p:nvPr/>
        </p:nvSpPr>
        <p:spPr>
          <a:xfrm>
            <a:off x="838199" y="1501633"/>
            <a:ext cx="10768782" cy="369332"/>
          </a:xfrm>
          <a:prstGeom prst="rect">
            <a:avLst/>
          </a:prstGeom>
        </p:spPr>
        <p:txBody>
          <a:bodyPr wrap="square">
            <a:spAutoFit/>
          </a:bodyPr>
          <a:lstStyle/>
          <a:p>
            <a:r>
              <a:rPr lang="en-CA" b="1" i="1" dirty="0" smtClean="0">
                <a:latin typeface="Arial" panose="020B0604020202020204" pitchFamily="34" charset="0"/>
                <a:cs typeface="Arial" panose="020B0604020202020204" pitchFamily="34" charset="0"/>
              </a:rPr>
              <a:t>How does EA work</a:t>
            </a:r>
            <a:r>
              <a:rPr lang="en-CA" i="1" dirty="0" smtClean="0">
                <a:latin typeface="Arial" panose="020B0604020202020204" pitchFamily="34" charset="0"/>
                <a:cs typeface="Arial" panose="020B0604020202020204" pitchFamily="34" charset="0"/>
              </a:rPr>
              <a:t>? “An </a:t>
            </a:r>
            <a:r>
              <a:rPr lang="en-CA" i="1" dirty="0">
                <a:latin typeface="Arial" panose="020B0604020202020204" pitchFamily="34" charset="0"/>
                <a:cs typeface="Arial" panose="020B0604020202020204" pitchFamily="34" charset="0"/>
              </a:rPr>
              <a:t>enterprise architecture </a:t>
            </a:r>
            <a:r>
              <a:rPr lang="en-CA" i="1" dirty="0" smtClean="0">
                <a:latin typeface="Arial" panose="020B0604020202020204" pitchFamily="34" charset="0"/>
                <a:cs typeface="Arial" panose="020B0604020202020204" pitchFamily="34" charset="0"/>
              </a:rPr>
              <a:t>is </a:t>
            </a:r>
            <a:r>
              <a:rPr lang="en-CA" i="1" dirty="0">
                <a:latin typeface="Arial" panose="020B0604020202020204" pitchFamily="34" charset="0"/>
                <a:cs typeface="Arial" panose="020B0604020202020204" pitchFamily="34" charset="0"/>
              </a:rPr>
              <a:t>a </a:t>
            </a:r>
            <a:r>
              <a:rPr lang="en-CA" i="1" dirty="0" smtClean="0">
                <a:latin typeface="Arial" panose="020B0604020202020204" pitchFamily="34" charset="0"/>
                <a:cs typeface="Arial" panose="020B0604020202020204" pitchFamily="34" charset="0"/>
              </a:rPr>
              <a:t>corporate asset that </a:t>
            </a:r>
            <a:r>
              <a:rPr lang="en-CA" i="1" dirty="0">
                <a:latin typeface="Arial" panose="020B0604020202020204" pitchFamily="34" charset="0"/>
                <a:cs typeface="Arial" panose="020B0604020202020204" pitchFamily="34" charset="0"/>
              </a:rPr>
              <a:t>is both a practice and a tool</a:t>
            </a:r>
            <a:r>
              <a:rPr lang="en-CA" i="1"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sp>
        <p:nvSpPr>
          <p:cNvPr id="8" name="Rectangle 7"/>
          <p:cNvSpPr/>
          <p:nvPr/>
        </p:nvSpPr>
        <p:spPr>
          <a:xfrm>
            <a:off x="6166698" y="2057950"/>
            <a:ext cx="5493395" cy="4485843"/>
          </a:xfrm>
          <a:prstGeom prst="rect">
            <a:avLst/>
          </a:prstGeom>
        </p:spPr>
        <p:txBody>
          <a:bodyPr wrap="square">
            <a:spAutoFit/>
          </a:bodyPr>
          <a:lstStyle/>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as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the means to deliver and maintain the enterprise information required for enterprise decision-making</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24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to </a:t>
            </a:r>
            <a:r>
              <a:rPr lang="en-CA" sz="1600" dirty="0" smtClean="0">
                <a:solidFill>
                  <a:srgbClr val="002060"/>
                </a:solidFill>
                <a:latin typeface="Arial" panose="020B0604020202020204" pitchFamily="34" charset="0"/>
                <a:cs typeface="Arial" panose="020B0604020202020204" pitchFamily="34" charset="0"/>
              </a:rPr>
              <a:t>“</a:t>
            </a:r>
            <a:r>
              <a:rPr lang="en-CA" sz="1600" i="1" dirty="0" smtClean="0">
                <a:solidFill>
                  <a:srgbClr val="002060"/>
                </a:solidFill>
                <a:latin typeface="Arial" panose="020B0604020202020204" pitchFamily="34" charset="0"/>
                <a:cs typeface="Arial" panose="020B0604020202020204" pitchFamily="34" charset="0"/>
              </a:rPr>
              <a:t>align and manage the development of capabilities with established business priorities</a:t>
            </a:r>
            <a:r>
              <a:rPr lang="en-CA" sz="1600" dirty="0" smtClean="0">
                <a:solidFill>
                  <a:srgbClr val="002060"/>
                </a:solidFill>
                <a:latin typeface="Arial" panose="020B0604020202020204" pitchFamily="34" charset="0"/>
                <a:cs typeface="Arial" panose="020B0604020202020204" pitchFamily="34" charset="0"/>
              </a:rPr>
              <a:t>” </a:t>
            </a:r>
          </a:p>
          <a:p>
            <a:pPr marL="342900" lvl="1" indent="-342900">
              <a:lnSpc>
                <a:spcPct val="105000"/>
              </a:lnSpc>
              <a:spcAft>
                <a:spcPts val="800"/>
              </a:spcAft>
              <a:buFont typeface="Arial" panose="020B0604020202020204" pitchFamily="34" charset="0"/>
              <a:buChar char="•"/>
              <a:tabLst>
                <a:tab pos="457200" algn="l"/>
              </a:tabLst>
            </a:pPr>
            <a:r>
              <a:rPr lang="en-CA" sz="1600" dirty="0" smtClean="0">
                <a:latin typeface="Arial" panose="020B0604020202020204" pitchFamily="34" charset="0"/>
                <a:cs typeface="Arial" panose="020B0604020202020204" pitchFamily="34" charset="0"/>
              </a:rPr>
              <a:t>An EA Program that is…</a:t>
            </a:r>
          </a:p>
          <a:p>
            <a:pPr marL="800100" lvl="2" indent="-342900">
              <a:lnSpc>
                <a:spcPct val="105000"/>
              </a:lnSpc>
              <a:spcAft>
                <a:spcPts val="8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Business outcome-driven</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8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EA supporting the delivery of business value and business priorities; EA can’t simply be a “compliance stick” in this fast-evolving digital era</a:t>
            </a:r>
          </a:p>
          <a:p>
            <a:pPr marL="800100" lvl="2" indent="-342900">
              <a:lnSpc>
                <a:spcPct val="105000"/>
              </a:lnSpc>
              <a:spcAft>
                <a:spcPts val="200"/>
              </a:spcAft>
              <a:buFont typeface="Arial" panose="020B0604020202020204" pitchFamily="34" charset="0"/>
              <a:buChar char="•"/>
              <a:tabLst>
                <a:tab pos="457200" algn="l"/>
              </a:tabLst>
            </a:pPr>
            <a:r>
              <a:rPr lang="en-CA" sz="1600" b="1" i="1" dirty="0" smtClean="0">
                <a:solidFill>
                  <a:schemeClr val="tx1">
                    <a:lumMod val="85000"/>
                    <a:lumOff val="15000"/>
                  </a:schemeClr>
                </a:solidFill>
                <a:latin typeface="Arial" panose="020B0604020202020204" pitchFamily="34" charset="0"/>
                <a:cs typeface="Arial" panose="020B0604020202020204" pitchFamily="34" charset="0"/>
              </a:rPr>
              <a:t>Actionable and Just-Enough, Just-in-Time</a:t>
            </a:r>
            <a:r>
              <a:rPr lang="en-CA" sz="16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providing actionable guidance to initiatives and services through </a:t>
            </a:r>
            <a:r>
              <a:rPr lang="en-CA" sz="1400" dirty="0">
                <a:solidFill>
                  <a:schemeClr val="tx1">
                    <a:lumMod val="85000"/>
                    <a:lumOff val="15000"/>
                  </a:schemeClr>
                </a:solidFill>
                <a:latin typeface="Arial" panose="020B0604020202020204" pitchFamily="34" charset="0"/>
                <a:cs typeface="Arial" panose="020B0604020202020204" pitchFamily="34" charset="0"/>
              </a:rPr>
              <a:t>“signature-ready recommendations</a:t>
            </a:r>
            <a:r>
              <a:rPr lang="en-CA" sz="1400" dirty="0" smtClean="0">
                <a:solidFill>
                  <a:schemeClr val="tx1">
                    <a:lumMod val="85000"/>
                    <a:lumOff val="15000"/>
                  </a:schemeClr>
                </a:solidFill>
                <a:latin typeface="Arial" panose="020B0604020202020204" pitchFamily="34" charset="0"/>
                <a:cs typeface="Arial" panose="020B0604020202020204" pitchFamily="34" charset="0"/>
              </a:rPr>
              <a:t>”; </a:t>
            </a:r>
          </a:p>
          <a:p>
            <a:pPr marL="800100" lvl="2" indent="-342900">
              <a:lnSpc>
                <a:spcPct val="105000"/>
              </a:lnSpc>
              <a:spcAft>
                <a:spcPts val="200"/>
              </a:spcAft>
              <a:buClr>
                <a:schemeClr val="bg1"/>
              </a:buClr>
              <a:buFont typeface="Arial" panose="020B0604020202020204" pitchFamily="34" charset="0"/>
              <a:buChar char="•"/>
              <a:tabLst>
                <a:tab pos="457200" algn="l"/>
              </a:tabLst>
            </a:pPr>
            <a:r>
              <a:rPr lang="en-CA" sz="1400" dirty="0" smtClean="0">
                <a:solidFill>
                  <a:schemeClr val="tx1">
                    <a:lumMod val="85000"/>
                    <a:lumOff val="15000"/>
                  </a:schemeClr>
                </a:solidFill>
                <a:latin typeface="Arial" panose="020B0604020202020204" pitchFamily="34" charset="0"/>
                <a:cs typeface="Arial" panose="020B0604020202020204" pitchFamily="34" charset="0"/>
              </a:rPr>
              <a:t>As per Gary Doucet: “</a:t>
            </a:r>
            <a:r>
              <a:rPr lang="en-CA" sz="1400" i="1" dirty="0" smtClean="0">
                <a:solidFill>
                  <a:schemeClr val="tx1">
                    <a:lumMod val="85000"/>
                    <a:lumOff val="15000"/>
                  </a:schemeClr>
                </a:solidFill>
                <a:latin typeface="Arial" panose="020B0604020202020204" pitchFamily="34" charset="0"/>
                <a:cs typeface="Arial" panose="020B0604020202020204" pitchFamily="34" charset="0"/>
              </a:rPr>
              <a:t>Think global, Act local</a:t>
            </a:r>
            <a:r>
              <a:rPr lang="en-CA" sz="1400" dirty="0" smtClean="0">
                <a:solidFill>
                  <a:schemeClr val="tx1">
                    <a:lumMod val="85000"/>
                    <a:lumOff val="1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628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4710106|-16091469|-9996495|-16756834|-11447983|Santé Canada&quot;,&quot;Id&quot;:&quot;6271520f4131313fe8c2dc5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Digital Transformation Branch">
      <a:dk1>
        <a:srgbClr val="000000"/>
      </a:dk1>
      <a:lt1>
        <a:srgbClr val="FFFFFF"/>
      </a:lt1>
      <a:dk2>
        <a:srgbClr val="262F3C"/>
      </a:dk2>
      <a:lt2>
        <a:srgbClr val="EDEDED"/>
      </a:lt2>
      <a:accent1>
        <a:srgbClr val="FEC306"/>
      </a:accent1>
      <a:accent2>
        <a:srgbClr val="E8DFD2"/>
      </a:accent2>
      <a:accent3>
        <a:srgbClr val="EDEDED"/>
      </a:accent3>
      <a:accent4>
        <a:srgbClr val="8EA4A6"/>
      </a:accent4>
      <a:accent5>
        <a:srgbClr val="3A5258"/>
      </a:accent5>
      <a:accent6>
        <a:srgbClr val="262F3C"/>
      </a:accent6>
      <a:hlink>
        <a:srgbClr val="264674"/>
      </a:hlink>
      <a:folHlink>
        <a:srgbClr val="2646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 PHAC SC AG Dec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y Sunset 6-Colors">
      <a:dk1>
        <a:srgbClr val="192B3F"/>
      </a:dk1>
      <a:lt1>
        <a:sysClr val="window" lastClr="FFFFFF"/>
      </a:lt1>
      <a:dk2>
        <a:srgbClr val="5D93AF"/>
      </a:dk2>
      <a:lt2>
        <a:srgbClr val="E7E6E6"/>
      </a:lt2>
      <a:accent1>
        <a:srgbClr val="192B3F"/>
      </a:accent1>
      <a:accent2>
        <a:srgbClr val="5D93AF"/>
      </a:accent2>
      <a:accent3>
        <a:srgbClr val="6BB9A3"/>
      </a:accent3>
      <a:accent4>
        <a:srgbClr val="F63E24"/>
      </a:accent4>
      <a:accent5>
        <a:srgbClr val="802125"/>
      </a:accent5>
      <a:accent6>
        <a:srgbClr val="421319"/>
      </a:accent6>
      <a:hlink>
        <a:srgbClr val="0563C1"/>
      </a:hlink>
      <a:folHlink>
        <a:srgbClr val="954F72"/>
      </a:folHlink>
    </a:clrScheme>
    <a:fontScheme name="My Readable Fonts">
      <a:majorFont>
        <a:latin typeface="Arial"/>
        <a:ea typeface=""/>
        <a:cs typeface=""/>
      </a:majorFont>
      <a:minorFont>
        <a:latin typeface="Calibri Light"/>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S_ExecutivePresentation_v1.potx" id="{05A9E5CA-6A3C-468B-9820-FDF99BAC6AF7}" vid="{A6CC823C-684F-4842-ADA4-AEDDD8C409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7234</TotalTime>
  <Words>3207</Words>
  <Application>Microsoft Office PowerPoint</Application>
  <PresentationFormat>Grand écran</PresentationFormat>
  <Paragraphs>409</Paragraphs>
  <Slides>28</Slides>
  <Notes>16</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28</vt:i4>
      </vt:variant>
    </vt:vector>
  </HeadingPairs>
  <TitlesOfParts>
    <vt:vector size="43" baseType="lpstr">
      <vt:lpstr>MS PGothic</vt:lpstr>
      <vt:lpstr>Arial</vt:lpstr>
      <vt:lpstr>Arial Black</vt:lpstr>
      <vt:lpstr>Calibri</vt:lpstr>
      <vt:lpstr>Calibri Light</vt:lpstr>
      <vt:lpstr>Graphik</vt:lpstr>
      <vt:lpstr>Graphik Black</vt:lpstr>
      <vt:lpstr>Segoe UI Emoji</vt:lpstr>
      <vt:lpstr>Symbol</vt:lpstr>
      <vt:lpstr>Times New Roman</vt:lpstr>
      <vt:lpstr>Wingdings</vt:lpstr>
      <vt:lpstr>Wingdings 2</vt:lpstr>
      <vt:lpstr>Office Theme</vt:lpstr>
      <vt:lpstr>HC PHAC SC AG Deck1</vt:lpstr>
      <vt:lpstr>1_Office Theme</vt:lpstr>
      <vt:lpstr>Minimum Viable  Enterprise and Business  Architecture</vt:lpstr>
      <vt:lpstr>Outline</vt:lpstr>
      <vt:lpstr>1. Purpose</vt:lpstr>
      <vt:lpstr>2. Context - EA in HC/PHAC</vt:lpstr>
      <vt:lpstr>2. Context – GC EA and EBA  </vt:lpstr>
      <vt:lpstr>3. Vision for EA and EBA</vt:lpstr>
      <vt:lpstr>Let’s first agree on an EA vision… (1 of 3)</vt:lpstr>
      <vt:lpstr>Let’s first agree on an EA vision… (2 of 3)</vt:lpstr>
      <vt:lpstr>Let’s first agree on an EA vision… (3 of 3)</vt:lpstr>
      <vt:lpstr>4. MVEA practice elements</vt:lpstr>
      <vt:lpstr>EA Operating Model Patterns</vt:lpstr>
      <vt:lpstr>Scope</vt:lpstr>
      <vt:lpstr>Key Stakeholders</vt:lpstr>
      <vt:lpstr>Key Services and Activities</vt:lpstr>
      <vt:lpstr>Knowledgebase + Key Artefacts/Deliverables</vt:lpstr>
      <vt:lpstr>5. Implications for Business Architecture</vt:lpstr>
      <vt:lpstr>Business Architecture</vt:lpstr>
      <vt:lpstr>Different Levels of BA Practice</vt:lpstr>
      <vt:lpstr>6. Discussion</vt:lpstr>
      <vt:lpstr>Appendix</vt:lpstr>
      <vt:lpstr>Architecture Guidance &amp; Assurance across HC-PHAC investment lifecycle</vt:lpstr>
      <vt:lpstr>Architecture Guidance &amp; Assurance across HC-PHAC investment lifecycle</vt:lpstr>
      <vt:lpstr>What Value is Needed and Expected From EA?</vt:lpstr>
      <vt:lpstr>How much of EA is best?</vt:lpstr>
      <vt:lpstr>How can we leverage opportunities to rebalance EA?</vt:lpstr>
      <vt:lpstr>BMO EBA Lifecycle</vt:lpstr>
      <vt:lpstr>Business Architecture enabling Strategy Execution</vt:lpstr>
      <vt:lpstr>Business Architecture enabling Solution Design &amp; Deployment </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steven.bednikoff@hc-sc.gc.ca</dc:creator>
  <cp:lastModifiedBy>Bednikoff, Steven (HC/SC)</cp:lastModifiedBy>
  <cp:revision>332</cp:revision>
  <dcterms:created xsi:type="dcterms:W3CDTF">2022-01-13T19:53:20Z</dcterms:created>
  <dcterms:modified xsi:type="dcterms:W3CDTF">2022-05-03T16:02:24Z</dcterms:modified>
</cp:coreProperties>
</file>