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6"/>
  </p:notesMasterIdLst>
  <p:handoutMasterIdLst>
    <p:handoutMasterId r:id="rId77"/>
  </p:handoutMasterIdLst>
  <p:sldIdLst>
    <p:sldId id="256" r:id="rId2"/>
    <p:sldId id="452" r:id="rId3"/>
    <p:sldId id="453" r:id="rId4"/>
    <p:sldId id="435" r:id="rId5"/>
    <p:sldId id="437" r:id="rId6"/>
    <p:sldId id="454" r:id="rId7"/>
    <p:sldId id="405" r:id="rId8"/>
    <p:sldId id="407" r:id="rId9"/>
    <p:sldId id="455" r:id="rId10"/>
    <p:sldId id="410" r:id="rId11"/>
    <p:sldId id="411" r:id="rId12"/>
    <p:sldId id="438" r:id="rId13"/>
    <p:sldId id="419" r:id="rId14"/>
    <p:sldId id="456" r:id="rId15"/>
    <p:sldId id="329" r:id="rId16"/>
    <p:sldId id="457" r:id="rId17"/>
    <p:sldId id="337" r:id="rId18"/>
    <p:sldId id="339" r:id="rId19"/>
    <p:sldId id="458" r:id="rId20"/>
    <p:sldId id="344" r:id="rId21"/>
    <p:sldId id="459" r:id="rId22"/>
    <p:sldId id="346" r:id="rId23"/>
    <p:sldId id="460" r:id="rId24"/>
    <p:sldId id="402" r:id="rId25"/>
    <p:sldId id="461" r:id="rId26"/>
    <p:sldId id="400" r:id="rId27"/>
    <p:sldId id="430" r:id="rId28"/>
    <p:sldId id="431" r:id="rId29"/>
    <p:sldId id="462" r:id="rId30"/>
    <p:sldId id="429" r:id="rId31"/>
    <p:sldId id="463" r:id="rId32"/>
    <p:sldId id="424" r:id="rId33"/>
    <p:sldId id="464" r:id="rId34"/>
    <p:sldId id="350" r:id="rId35"/>
    <p:sldId id="351" r:id="rId36"/>
    <p:sldId id="432" r:id="rId37"/>
    <p:sldId id="434" r:id="rId38"/>
    <p:sldId id="352" r:id="rId39"/>
    <p:sldId id="353" r:id="rId40"/>
    <p:sldId id="354" r:id="rId41"/>
    <p:sldId id="358" r:id="rId42"/>
    <p:sldId id="359" r:id="rId43"/>
    <p:sldId id="360" r:id="rId44"/>
    <p:sldId id="361" r:id="rId45"/>
    <p:sldId id="362" r:id="rId46"/>
    <p:sldId id="363" r:id="rId47"/>
    <p:sldId id="433" r:id="rId48"/>
    <p:sldId id="365" r:id="rId49"/>
    <p:sldId id="366" r:id="rId50"/>
    <p:sldId id="367" r:id="rId51"/>
    <p:sldId id="369" r:id="rId52"/>
    <p:sldId id="370" r:id="rId53"/>
    <p:sldId id="371" r:id="rId54"/>
    <p:sldId id="372" r:id="rId55"/>
    <p:sldId id="373" r:id="rId56"/>
    <p:sldId id="374" r:id="rId57"/>
    <p:sldId id="375" r:id="rId58"/>
    <p:sldId id="376" r:id="rId59"/>
    <p:sldId id="377" r:id="rId60"/>
    <p:sldId id="379" r:id="rId61"/>
    <p:sldId id="381" r:id="rId62"/>
    <p:sldId id="382" r:id="rId63"/>
    <p:sldId id="383" r:id="rId64"/>
    <p:sldId id="384" r:id="rId65"/>
    <p:sldId id="385" r:id="rId66"/>
    <p:sldId id="386" r:id="rId67"/>
    <p:sldId id="387" r:id="rId68"/>
    <p:sldId id="389" r:id="rId69"/>
    <p:sldId id="390" r:id="rId70"/>
    <p:sldId id="391" r:id="rId71"/>
    <p:sldId id="392" r:id="rId72"/>
    <p:sldId id="393" r:id="rId73"/>
    <p:sldId id="394" r:id="rId74"/>
    <p:sldId id="395"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z Mathews" initials="R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F0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87791" autoAdjust="0"/>
  </p:normalViewPr>
  <p:slideViewPr>
    <p:cSldViewPr snapToGrid="0" snapToObjects="1">
      <p:cViewPr varScale="1">
        <p:scale>
          <a:sx n="103" d="100"/>
          <a:sy n="103" d="100"/>
        </p:scale>
        <p:origin x="1762"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8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6DE57-8385-0247-BEC0-99249BF238FA}" type="datetimeFigureOut">
              <a:t>7/10/2019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4F779B-4BA3-1049-96DD-F0F05269DEAF}" type="slidenum">
              <a:t>‹#›</a:t>
            </a:fld>
            <a:endParaRPr lang="en-US"/>
          </a:p>
        </p:txBody>
      </p:sp>
    </p:spTree>
    <p:extLst>
      <p:ext uri="{BB962C8B-B14F-4D97-AF65-F5344CB8AC3E}">
        <p14:creationId xmlns:p14="http://schemas.microsoft.com/office/powerpoint/2010/main" val="574483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11632-AF48-FC4B-A082-8C387D3BE013}" type="datetimeFigureOut">
              <a:t>7/10/2019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78105-A7FD-9548-9FC6-12BDA270A623}" type="slidenum">
              <a:t>‹#›</a:t>
            </a:fld>
            <a:endParaRPr lang="en-US"/>
          </a:p>
        </p:txBody>
      </p:sp>
    </p:spTree>
    <p:extLst>
      <p:ext uri="{BB962C8B-B14F-4D97-AF65-F5344CB8AC3E}">
        <p14:creationId xmlns:p14="http://schemas.microsoft.com/office/powerpoint/2010/main" val="446747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50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defTabSz="915772">
              <a:buFontTx/>
              <a:buChar char="-"/>
              <a:defRPr/>
            </a:pPr>
            <a:r>
              <a:rPr lang="en-US" dirty="0" smtClean="0">
                <a:solidFill>
                  <a:srgbClr val="000000"/>
                </a:solidFill>
                <a:latin typeface="arial" panose="020B0604020202020204" pitchFamily="34" charset="0"/>
              </a:rPr>
              <a:t>View all SAS macro variables defined in your current SAS session. Use this window to see changes to the macro variables while you work in SAS Enterprise Guide and to quickly evaluate a macro expression.</a:t>
            </a:r>
          </a:p>
          <a:p>
            <a:pPr marL="171707" indent="-171707" defTabSz="915772">
              <a:buFontTx/>
              <a:buChar char="-"/>
              <a:defRPr/>
            </a:pPr>
            <a:r>
              <a:rPr lang="en-US" dirty="0" smtClean="0">
                <a:solidFill>
                  <a:srgbClr val="000000"/>
                </a:solidFill>
                <a:latin typeface="arial" panose="020B0604020202020204" pitchFamily="34" charset="0"/>
              </a:rPr>
              <a:t>View all SAS system options defined for your current SAS session.</a:t>
            </a: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94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91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73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35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98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22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487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5772" rtl="0" eaLnBrk="1" fontAlgn="auto" latinLnBrk="0" hangingPunct="1">
              <a:lnSpc>
                <a:spcPct val="100000"/>
              </a:lnSpc>
              <a:spcBef>
                <a:spcPts val="0"/>
              </a:spcBef>
              <a:spcAft>
                <a:spcPts val="0"/>
              </a:spcAft>
              <a:buClrTx/>
              <a:buSzTx/>
              <a:buFontTx/>
              <a:buNone/>
              <a:tabLst/>
              <a:defRPr/>
            </a:pPr>
            <a:r>
              <a:rPr lang="en-US" dirty="0" smtClean="0"/>
              <a:t>Lower &amp;</a:t>
            </a:r>
            <a:r>
              <a:rPr lang="en-US" baseline="0" dirty="0" smtClean="0"/>
              <a:t> upper functions new in </a:t>
            </a:r>
            <a:r>
              <a:rPr lang="en-US" baseline="0" dirty="0" err="1" smtClean="0"/>
              <a:t>sas</a:t>
            </a:r>
            <a:r>
              <a:rPr lang="en-US" baseline="0" dirty="0" smtClean="0"/>
              <a:t> 9.3</a:t>
            </a:r>
            <a:endParaRPr lang="en-US" dirty="0" smtClean="0"/>
          </a:p>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61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577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20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67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563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-SAS Enterprise Guide 7.12 added a Save All feature and changed the behavior of the default Save operation to be a more intuitive contextual save. </a:t>
            </a:r>
          </a:p>
          <a:p>
            <a:r>
              <a:rPr lang="en-US" dirty="0" smtClean="0"/>
              <a:t>-Prior to this change, the standard Save operation (</a:t>
            </a:r>
            <a:r>
              <a:rPr lang="en-US" dirty="0" err="1" smtClean="0"/>
              <a:t>Ctrl+S</a:t>
            </a:r>
            <a:r>
              <a:rPr lang="en-US" dirty="0" smtClean="0"/>
              <a:t>) always saved the SAS Enterprise Guide project. </a:t>
            </a:r>
          </a:p>
          <a:p>
            <a:r>
              <a:rPr lang="en-US" dirty="0" smtClean="0"/>
              <a:t>-This was particularly confusing when editing an external SAS program. </a:t>
            </a:r>
          </a:p>
          <a:p>
            <a:r>
              <a:rPr lang="en-US" dirty="0" smtClean="0"/>
              <a:t>-For example, </a:t>
            </a:r>
            <a:r>
              <a:rPr lang="en-US" dirty="0" err="1" smtClean="0"/>
              <a:t>Ctrl+S</a:t>
            </a:r>
            <a:r>
              <a:rPr lang="en-US" dirty="0" smtClean="0"/>
              <a:t> is a standard keyboard shortcut for saving a document you are editing. However, if you were editing a .</a:t>
            </a:r>
            <a:r>
              <a:rPr lang="en-US" dirty="0" err="1" smtClean="0"/>
              <a:t>sas</a:t>
            </a:r>
            <a:r>
              <a:rPr lang="en-US" dirty="0" smtClean="0"/>
              <a:t> file and pressed </a:t>
            </a:r>
            <a:r>
              <a:rPr lang="en-US" dirty="0" err="1" smtClean="0"/>
              <a:t>Ctrl+S</a:t>
            </a:r>
            <a:r>
              <a:rPr lang="en-US" dirty="0" smtClean="0"/>
              <a:t>, SAS Enterprise Guide did not save the .</a:t>
            </a:r>
            <a:r>
              <a:rPr lang="en-US" dirty="0" err="1" smtClean="0"/>
              <a:t>sas</a:t>
            </a:r>
            <a:r>
              <a:rPr lang="en-US" dirty="0" smtClean="0"/>
              <a:t> file. Rather, it saved the SAS Enterprise Guide project. Then, realizing the user probably actually expected the .</a:t>
            </a:r>
            <a:r>
              <a:rPr lang="en-US" dirty="0" err="1" smtClean="0"/>
              <a:t>sas</a:t>
            </a:r>
            <a:r>
              <a:rPr lang="en-US" dirty="0" smtClean="0"/>
              <a:t> file to be saved, Enterprise Guide would prompt the user if they also wanted to save the program. This was not a very good experience. </a:t>
            </a:r>
          </a:p>
          <a:p>
            <a:r>
              <a:rPr lang="en-US" dirty="0" smtClean="0"/>
              <a:t>-The expected behavior is that pressing </a:t>
            </a:r>
            <a:r>
              <a:rPr lang="en-US" dirty="0" err="1" smtClean="0"/>
              <a:t>Ctrl+S</a:t>
            </a:r>
            <a:r>
              <a:rPr lang="en-US" dirty="0" smtClean="0"/>
              <a:t> automatically saves the document you are editing, without prompting. This is how SAS Enterprise Guide now behaves. The default save (</a:t>
            </a:r>
            <a:r>
              <a:rPr lang="en-US" dirty="0" err="1" smtClean="0"/>
              <a:t>Ctrl+S</a:t>
            </a:r>
            <a:r>
              <a:rPr lang="en-US" dirty="0" smtClean="0"/>
              <a:t>) is now contextual. If you are working on an embedded program, the default save saves the project, since embedded programs are stored in the project. If you are working on an external file, the default save saves the external file. The default save behavior for all other items that are not independently savable is to save the project</a:t>
            </a:r>
          </a:p>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67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9283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254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08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501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030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0029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49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45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All releases have included note project items.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-One limitation in earlier releases is that note contents can be viewed only by opening the note.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-SAS Enterprise Guide 6.1 has added the ability to keep notes in an open state, providing a simple way to annotate complex process flows, as shown in the</a:t>
            </a:r>
            <a:r>
              <a:rPr lang="en-US" baseline="0" dirty="0" smtClean="0"/>
              <a:t> image</a:t>
            </a:r>
            <a:endParaRPr lang="en-US" dirty="0" smtClean="0"/>
          </a:p>
          <a:p>
            <a:endParaRPr lang="fr-CA" dirty="0"/>
          </a:p>
        </p:txBody>
      </p:sp>
      <p:sp>
        <p:nvSpPr>
          <p:cNvPr id="4" name="Slide Number Placeholder 3"/>
          <p:cNvSpPr>
            <a:spLocks noGrp="1"/>
          </p:cNvSpPr>
          <p:nvPr>
            <p:ph type="sldNum" sz="quarter" idx="10"/>
          </p:nvPr>
        </p:nvSpPr>
        <p:spPr/>
        <p:txBody>
          <a:bodyPr/>
          <a:lstStyle/>
          <a:p>
            <a:fld id="{60378105-A7FD-9548-9FC6-12BDA270A623}" type="slidenum">
              <a:rPr lang="fr-CA" smtClean="0"/>
              <a:t>38</a:t>
            </a:fld>
            <a:endParaRPr lang="fr-CA"/>
          </a:p>
        </p:txBody>
      </p:sp>
    </p:spTree>
    <p:extLst>
      <p:ext uri="{BB962C8B-B14F-4D97-AF65-F5344CB8AC3E}">
        <p14:creationId xmlns:p14="http://schemas.microsoft.com/office/powerpoint/2010/main" val="162062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899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384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r>
              <a:rPr lang="en-US" dirty="0" smtClean="0">
                <a:solidFill>
                  <a:srgbClr val="000000"/>
                </a:solidFill>
                <a:latin typeface="arial" panose="020B0604020202020204" pitchFamily="34" charset="0"/>
              </a:rPr>
              <a:t>Use grid option forced</a:t>
            </a:r>
            <a:r>
              <a:rPr lang="en-US" baseline="0" dirty="0" smtClean="0">
                <a:solidFill>
                  <a:srgbClr val="000000"/>
                </a:solidFill>
                <a:latin typeface="arial" panose="020B0604020202020204" pitchFamily="34" charset="0"/>
              </a:rPr>
              <a:t>/used automatically</a:t>
            </a:r>
            <a:br>
              <a:rPr lang="en-US" baseline="0" dirty="0" smtClean="0">
                <a:solidFill>
                  <a:srgbClr val="000000"/>
                </a:solidFill>
                <a:latin typeface="arial" panose="020B0604020202020204" pitchFamily="34" charset="0"/>
              </a:rPr>
            </a:br>
            <a:r>
              <a:rPr lang="en-US" baseline="0" dirty="0" smtClean="0">
                <a:solidFill>
                  <a:srgbClr val="000000"/>
                </a:solidFill>
                <a:latin typeface="arial" panose="020B0604020202020204" pitchFamily="34" charset="0"/>
              </a:rPr>
              <a:t>job slots per user</a:t>
            </a: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296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Catalog and Formats Explorer</a:t>
            </a:r>
            <a:endParaRPr lang="en-CA" dirty="0" smtClean="0"/>
          </a:p>
          <a:p>
            <a:r>
              <a:rPr lang="en-CA" dirty="0" smtClean="0"/>
              <a:t>Starting in SAS Enterprise Guide 7.15, the Catalog and Formats Explorer is available. (In previous releases, this functionality was available as a downloadable custom task.) </a:t>
            </a:r>
          </a:p>
          <a:p>
            <a:r>
              <a:rPr lang="en-CA" dirty="0" smtClean="0"/>
              <a:t>With the Catalog and Formats Explorer, you can explore SAS libraries and the catalogs in those libraries. You can view the metadata (name, description, created and modified dates) for every catalog entry. You can view the contents of some entry types, such as SOURCE entries and format entries. You can also delete entries</a:t>
            </a:r>
          </a:p>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68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Prior to SAS 9.4M4, using a screen reader with PDF files created by ODS did not work because the PDF files created by ODS are not “tagged.” </a:t>
            </a:r>
          </a:p>
          <a:p>
            <a:pPr fontAlgn="base"/>
            <a:r>
              <a:rPr lang="en-US" dirty="0" smtClean="0"/>
              <a:t>Tags in a PDF file are not visible in Adobe Reader when the file is opened. But, when a PDF file is tagged, the file contains underlying metadata to facilitate screen readers verbalizing the results. Here’s an example of the same PROC PRINT step above written to two different PDF files using SAS 9.4M4. I created the tagged.pdf file using the ACCESSIBLE preproduction destination option, so the file includes tags, making it accessible using assistive technology.</a:t>
            </a:r>
            <a:endParaRPr lang="en-US" dirty="0" smtClean="0">
              <a:solidFill>
                <a:srgbClr val="000000"/>
              </a:solidFill>
            </a:endParaRPr>
          </a:p>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5090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27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31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baseline="0" dirty="0" smtClean="0">
                <a:solidFill>
                  <a:schemeClr val="tx2"/>
                </a:solidFill>
                <a:effectLst/>
                <a:latin typeface="Arial" pitchFamily="34" charset="0"/>
                <a:ea typeface="+mn-ea"/>
                <a:cs typeface="Arial" pitchFamily="34" charset="0"/>
              </a:rPr>
              <a:t>When SAS Add-In for Microsoft Office was first created over a decade ago, SAS programmers were told to check their skills at the door. This new product was for </a:t>
            </a:r>
            <a:r>
              <a:rPr lang="en-US" sz="1200" b="1" i="0" kern="1200" baseline="0" dirty="0" smtClean="0">
                <a:solidFill>
                  <a:schemeClr val="tx2"/>
                </a:solidFill>
                <a:effectLst/>
                <a:latin typeface="Arial" pitchFamily="34" charset="0"/>
                <a:ea typeface="+mn-ea"/>
                <a:cs typeface="Arial" pitchFamily="34" charset="0"/>
              </a:rPr>
              <a:t>non-programmers only</a:t>
            </a:r>
            <a:r>
              <a:rPr lang="en-US" sz="1200" b="0" i="0" kern="1200" baseline="0" dirty="0" smtClean="0">
                <a:solidFill>
                  <a:schemeClr val="tx2"/>
                </a:solidFill>
                <a:effectLst/>
                <a:latin typeface="Arial" pitchFamily="34" charset="0"/>
                <a:ea typeface="+mn-ea"/>
                <a:cs typeface="Arial" pitchFamily="34" charset="0"/>
              </a:rPr>
              <a:t>. SAS programmers were invited to contribute to the experience by packaging their code in SAS stored processes, which end users would then run using point-and-click menus. But there was no way to write and run your SAS programs directly in Microsoft Excel or Word or PowerPoint.</a:t>
            </a:r>
          </a:p>
          <a:p>
            <a:pPr fontAlgn="base"/>
            <a:r>
              <a:rPr lang="en-US" sz="1200" b="0" i="0" kern="1200" baseline="0" dirty="0" smtClean="0">
                <a:solidFill>
                  <a:schemeClr val="tx2"/>
                </a:solidFill>
                <a:effectLst/>
                <a:latin typeface="Arial" pitchFamily="34" charset="0"/>
                <a:ea typeface="+mn-ea"/>
                <a:cs typeface="Arial" pitchFamily="34" charset="0"/>
              </a:rPr>
              <a:t>This was a comfort to many SAS administrators, who wanted to provide SAS analytics to their end users but didn't want them to have to learn to program. Or perhaps to even </a:t>
            </a:r>
            <a:r>
              <a:rPr lang="en-US" sz="1200" b="0" i="1" kern="1200" baseline="0" dirty="0" smtClean="0">
                <a:solidFill>
                  <a:schemeClr val="tx2"/>
                </a:solidFill>
                <a:effectLst/>
                <a:latin typeface="Arial" pitchFamily="34" charset="0"/>
                <a:ea typeface="+mn-ea"/>
                <a:cs typeface="Arial" pitchFamily="34" charset="0"/>
              </a:rPr>
              <a:t>allow them</a:t>
            </a:r>
            <a:r>
              <a:rPr lang="en-US" sz="1200" b="0" i="0" kern="1200" baseline="0" dirty="0" smtClean="0">
                <a:solidFill>
                  <a:schemeClr val="tx2"/>
                </a:solidFill>
                <a:effectLst/>
                <a:latin typeface="Arial" pitchFamily="34" charset="0"/>
                <a:ea typeface="+mn-ea"/>
                <a:cs typeface="Arial" pitchFamily="34" charset="0"/>
              </a:rPr>
              <a:t> to program. But, times have changed. Citizen data scientists have been practicing their coding skills, and now they want to mix it up in Microsoft Office. In response to this demand, SAS R&amp;D has added the SAS programming environment -- the parts that make sense, anyway -- into SAS Add-In for Microsoft Office. You can write programs, run them, and drop the results into any part of your Microsoft Office document.</a:t>
            </a:r>
          </a:p>
          <a:p>
            <a:pPr fontAlgn="base"/>
            <a:r>
              <a:rPr lang="en-US" sz="1200" b="0" i="0" kern="1200" baseline="0" dirty="0" smtClean="0">
                <a:solidFill>
                  <a:schemeClr val="tx2"/>
                </a:solidFill>
                <a:effectLst/>
                <a:latin typeface="Arial" pitchFamily="34" charset="0"/>
                <a:ea typeface="+mn-ea"/>
                <a:cs typeface="Arial" pitchFamily="34" charset="0"/>
              </a:rPr>
              <a:t>Here's a short screencast of how it works in Microsoft Excel:</a:t>
            </a:r>
          </a:p>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886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182880" fontAlgn="base">
              <a:defRPr/>
            </a:pPr>
            <a:r>
              <a:rPr lang="en-US" sz="1200" baseline="0" dirty="0" smtClean="0"/>
              <a:t>When opening data into a Microsoft Excel PivotTable, you can also select OLAP data as a data source by selecting the OLAP Servers node in the Open Data Source dialog box. </a:t>
            </a:r>
          </a:p>
          <a:p>
            <a:pPr lvl="0" defTabSz="182880" fontAlgn="base">
              <a:defRPr/>
            </a:pPr>
            <a:r>
              <a:rPr lang="en-US" sz="1200" baseline="0" dirty="0" smtClean="0"/>
              <a:t>After selecting a data source, the Modify Data Source dialog box displays. Depending on the data source, you might be able to limit variables or filter the data. </a:t>
            </a:r>
          </a:p>
          <a:p>
            <a:pPr lvl="0" defTabSz="182880" fontAlgn="base">
              <a:defRPr/>
            </a:pPr>
            <a:r>
              <a:rPr lang="en-US" sz="1200" baseline="0" dirty="0" smtClean="0"/>
              <a:t>You cannot sort data that is opened into a Microsoft Excel PivotTable. </a:t>
            </a:r>
          </a:p>
          <a:p>
            <a:pPr lvl="0" defTabSz="182880" fontAlgn="base">
              <a:defRPr/>
            </a:pPr>
            <a:r>
              <a:rPr lang="en-US" sz="1200" baseline="0" dirty="0" smtClean="0"/>
              <a:t>After you click OK in the Modify Data Source dialog box, the variables are displayed in the field list in the Microsoft Excel PivotTable. </a:t>
            </a:r>
          </a:p>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970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182880" fontAlgn="base">
              <a:defRPr/>
            </a:pPr>
            <a:r>
              <a:rPr lang="en-US" sz="1200" baseline="0" dirty="0" smtClean="0"/>
              <a:t>When opening data into a Microsoft Excel PivotTable, you can also select OLAP data as a data source by selecting the OLAP Servers node in the Open Data Source dialog box. </a:t>
            </a:r>
          </a:p>
          <a:p>
            <a:pPr lvl="0" defTabSz="182880" fontAlgn="base">
              <a:defRPr/>
            </a:pPr>
            <a:r>
              <a:rPr lang="en-US" sz="1200" baseline="0" dirty="0" smtClean="0"/>
              <a:t>After selecting a data source, the Modify Data Source dialog box displays. Depending on the data source, you might be able to limit variables or filter the data. </a:t>
            </a:r>
          </a:p>
          <a:p>
            <a:pPr lvl="0" defTabSz="182880" fontAlgn="base">
              <a:defRPr/>
            </a:pPr>
            <a:r>
              <a:rPr lang="en-US" sz="1200" baseline="0" dirty="0" smtClean="0"/>
              <a:t>You cannot sort data that is opened into a Microsoft Excel PivotTable. </a:t>
            </a:r>
          </a:p>
          <a:p>
            <a:pPr lvl="0" defTabSz="182880" fontAlgn="base">
              <a:defRPr/>
            </a:pPr>
            <a:r>
              <a:rPr lang="en-US" sz="1200" baseline="0" dirty="0" smtClean="0"/>
              <a:t>After you click OK in the Modify Data Source dialog box, the variables are displayed in the field list in the Microsoft Excel PivotTable. </a:t>
            </a:r>
          </a:p>
          <a:p>
            <a:pPr marL="0" indent="0" defTabSz="915772">
              <a:buFontTx/>
              <a:buNone/>
              <a:defRPr/>
            </a:pPr>
            <a:endParaRPr lang="en-US"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16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32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378105-A7FD-9548-9FC6-12BDA270A623}"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31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eaLnBrk="0" fontAlgn="base" hangingPunct="0">
              <a:spcBef>
                <a:spcPct val="0"/>
              </a:spcBef>
              <a:spcAft>
                <a:spcPct val="0"/>
              </a:spcAft>
            </a:pPr>
            <a:r>
              <a:rPr lang="en-US" altLang="en-US" dirty="0" smtClean="0">
                <a:solidFill>
                  <a:srgbClr val="333333"/>
                </a:solidFill>
              </a:rPr>
              <a:t>This is one of the biggies. If you have SAS programs in your SAS Enterprise Guide project, you can now track your changes in those programs using standard source control management methods.</a:t>
            </a:r>
          </a:p>
          <a:p>
            <a:pPr defTabSz="915772" eaLnBrk="0" fontAlgn="base" hangingPunct="0">
              <a:spcBef>
                <a:spcPct val="0"/>
              </a:spcBef>
              <a:spcAft>
                <a:spcPct val="0"/>
              </a:spcAft>
            </a:pPr>
            <a:endParaRPr lang="en-US" altLang="en-US" dirty="0" smtClean="0">
              <a:solidFill>
                <a:srgbClr val="333333"/>
              </a:solidFill>
            </a:endParaRPr>
          </a:p>
          <a:p>
            <a:pPr defTabSz="915772" eaLnBrk="0" fontAlgn="base" hangingPunct="0">
              <a:spcBef>
                <a:spcPct val="0"/>
              </a:spcBef>
              <a:spcAft>
                <a:spcPct val="0"/>
              </a:spcAft>
              <a:defRPr/>
            </a:pPr>
            <a:r>
              <a:rPr lang="en-US" altLang="en-US" dirty="0" smtClean="0">
                <a:solidFill>
                  <a:srgbClr val="333333"/>
                </a:solidFill>
              </a:rPr>
              <a:t>GIT </a:t>
            </a:r>
            <a:r>
              <a:rPr lang="en-US" dirty="0" smtClean="0"/>
              <a:t>The program history feature relies on a "hyperlocal" </a:t>
            </a:r>
            <a:r>
              <a:rPr lang="en-US" dirty="0" err="1" smtClean="0"/>
              <a:t>Git</a:t>
            </a:r>
            <a:r>
              <a:rPr lang="en-US" dirty="0" smtClean="0"/>
              <a:t> repository within your EGP file, so you can't use this to track changes to SAS programs that you store </a:t>
            </a:r>
            <a:r>
              <a:rPr lang="en-US" i="1" dirty="0" smtClean="0"/>
              <a:t>outside</a:t>
            </a:r>
            <a:r>
              <a:rPr lang="en-US" dirty="0" smtClean="0"/>
              <a:t> of the project</a:t>
            </a:r>
          </a:p>
          <a:p>
            <a:pPr defTabSz="915772" eaLnBrk="0" fontAlgn="base" hangingPunct="0">
              <a:spcBef>
                <a:spcPct val="0"/>
              </a:spcBef>
              <a:spcAft>
                <a:spcPct val="0"/>
              </a:spcAft>
              <a:defRPr/>
            </a:pPr>
            <a:r>
              <a:rPr lang="en-US" b="1" dirty="0" smtClean="0"/>
              <a:t>But</a:t>
            </a:r>
            <a:r>
              <a:rPr lang="en-US" dirty="0" smtClean="0"/>
              <a:t> SAS Enterprise Guide 7.1 also supports integration with a file-system-based </a:t>
            </a:r>
            <a:r>
              <a:rPr lang="en-US" dirty="0" err="1" smtClean="0"/>
              <a:t>Git</a:t>
            </a:r>
            <a:r>
              <a:rPr lang="en-US" dirty="0" smtClean="0"/>
              <a:t> repository </a:t>
            </a:r>
            <a:r>
              <a:rPr lang="en-US" i="1" dirty="0" smtClean="0"/>
              <a:t>if</a:t>
            </a:r>
            <a:r>
              <a:rPr lang="en-US" dirty="0" smtClean="0"/>
              <a:t> you set one up using other tools. The SAS integrated menus/tools will still help you to see your program's heritage.</a:t>
            </a:r>
          </a:p>
          <a:p>
            <a:endParaRPr lang="fr-CA" dirty="0"/>
          </a:p>
        </p:txBody>
      </p:sp>
      <p:sp>
        <p:nvSpPr>
          <p:cNvPr id="4" name="Slide Number Placeholder 3"/>
          <p:cNvSpPr>
            <a:spLocks noGrp="1"/>
          </p:cNvSpPr>
          <p:nvPr>
            <p:ph type="sldNum" sz="quarter" idx="10"/>
          </p:nvPr>
        </p:nvSpPr>
        <p:spPr/>
        <p:txBody>
          <a:bodyPr/>
          <a:lstStyle/>
          <a:p>
            <a:fld id="{60378105-A7FD-9548-9FC6-12BDA270A623}" type="slidenum">
              <a:rPr lang="fr-CA" smtClean="0"/>
              <a:t>41</a:t>
            </a:fld>
            <a:endParaRPr lang="fr-CA"/>
          </a:p>
        </p:txBody>
      </p:sp>
    </p:spTree>
    <p:extLst>
      <p:ext uri="{BB962C8B-B14F-4D97-AF65-F5344CB8AC3E}">
        <p14:creationId xmlns:p14="http://schemas.microsoft.com/office/powerpoint/2010/main" val="202563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solidFill>
                  <a:srgbClr val="000000"/>
                </a:solidFill>
                <a:latin typeface="arial" panose="020B0604020202020204" pitchFamily="34" charset="0"/>
              </a:rPr>
              <a:t>By default, when you select or search for a word in the Program Editor, all other occurrences of that word are also highlighted</a:t>
            </a:r>
            <a:endParaRPr lang="en-US" altLang="en-US" dirty="0" smtClean="0">
              <a:solidFill>
                <a:srgbClr val="333333"/>
              </a:solidFill>
            </a:endParaRPr>
          </a:p>
          <a:p>
            <a:pPr defTabSz="915772">
              <a:defRPr/>
            </a:pPr>
            <a:endParaRPr lang="en-US" altLang="en-US" dirty="0" smtClean="0">
              <a:solidFill>
                <a:srgbClr val="333333"/>
              </a:solidFill>
            </a:endParaRPr>
          </a:p>
          <a:p>
            <a:pPr defTabSz="915772">
              <a:defRPr/>
            </a:pPr>
            <a:r>
              <a:rPr lang="en-US" altLang="en-US" dirty="0" smtClean="0">
                <a:solidFill>
                  <a:srgbClr val="333333"/>
                </a:solidFill>
              </a:rPr>
              <a:t>Useful for finding all occurrences of a variable name, data set name, or an embarrassing misspelling.</a:t>
            </a:r>
            <a:endParaRPr lang="en-US" altLang="en-US" sz="1100" b="1" dirty="0" smtClean="0">
              <a:solidFill>
                <a:srgbClr val="333333"/>
              </a:solidFill>
            </a:endParaRPr>
          </a:p>
        </p:txBody>
      </p:sp>
      <p:sp>
        <p:nvSpPr>
          <p:cNvPr id="4" name="Slide Number Placeholder 3"/>
          <p:cNvSpPr>
            <a:spLocks noGrp="1"/>
          </p:cNvSpPr>
          <p:nvPr>
            <p:ph type="sldNum" sz="quarter" idx="10"/>
          </p:nvPr>
        </p:nvSpPr>
        <p:spPr/>
        <p:txBody>
          <a:bodyPr/>
          <a:lstStyle/>
          <a:p>
            <a:fld id="{60378105-A7FD-9548-9FC6-12BDA270A623}" type="slidenum">
              <a:rPr lang="fr-CA" smtClean="0"/>
              <a:t>42</a:t>
            </a:fld>
            <a:endParaRPr lang="fr-CA"/>
          </a:p>
        </p:txBody>
      </p:sp>
    </p:spTree>
    <p:extLst>
      <p:ext uri="{BB962C8B-B14F-4D97-AF65-F5344CB8AC3E}">
        <p14:creationId xmlns:p14="http://schemas.microsoft.com/office/powerpoint/2010/main" val="362801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solidFill>
                  <a:srgbClr val="000000"/>
                </a:solidFill>
                <a:latin typeface="arial" panose="020B0604020202020204" pitchFamily="34" charset="0"/>
              </a:rPr>
              <a:t>Displayed with the Project Log window and includes an aggregated list of all the messages that have been generated in the project log.</a:t>
            </a:r>
          </a:p>
          <a:p>
            <a:pPr defTabSz="915772">
              <a:defRPr/>
            </a:pPr>
            <a:endParaRPr lang="en-US" altLang="en-US" dirty="0" smtClean="0">
              <a:solidFill>
                <a:srgbClr val="333333"/>
              </a:solidFill>
            </a:endParaRPr>
          </a:p>
          <a:p>
            <a:pPr defTabSz="915772">
              <a:defRPr/>
            </a:pPr>
            <a:r>
              <a:rPr lang="en-US" altLang="en-US" dirty="0" smtClean="0">
                <a:solidFill>
                  <a:srgbClr val="333333"/>
                </a:solidFill>
              </a:rPr>
              <a:t>Simplifying your journey through the log content.</a:t>
            </a:r>
            <a:endParaRPr lang="en-US" altLang="en-US" dirty="0">
              <a:solidFill>
                <a:schemeClr val="tx1"/>
              </a:solidFill>
            </a:endParaRPr>
          </a:p>
        </p:txBody>
      </p:sp>
      <p:sp>
        <p:nvSpPr>
          <p:cNvPr id="4" name="Slide Number Placeholder 3"/>
          <p:cNvSpPr>
            <a:spLocks noGrp="1"/>
          </p:cNvSpPr>
          <p:nvPr>
            <p:ph type="sldNum" sz="quarter" idx="10"/>
          </p:nvPr>
        </p:nvSpPr>
        <p:spPr/>
        <p:txBody>
          <a:bodyPr/>
          <a:lstStyle/>
          <a:p>
            <a:fld id="{60378105-A7FD-9548-9FC6-12BDA270A623}" type="slidenum">
              <a:rPr lang="fr-CA" smtClean="0"/>
              <a:t>43</a:t>
            </a:fld>
            <a:endParaRPr lang="fr-CA"/>
          </a:p>
        </p:txBody>
      </p:sp>
    </p:spTree>
    <p:extLst>
      <p:ext uri="{BB962C8B-B14F-4D97-AF65-F5344CB8AC3E}">
        <p14:creationId xmlns:p14="http://schemas.microsoft.com/office/powerpoint/2010/main" val="222752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solidFill>
                  <a:srgbClr val="000000"/>
                </a:solidFill>
                <a:latin typeface="arial" panose="020B0604020202020204" pitchFamily="34" charset="0"/>
              </a:rPr>
              <a:t>Displayed with the Project Log window and includes an aggregated list of all the messages that have been generated in the project log.</a:t>
            </a:r>
          </a:p>
          <a:p>
            <a:pPr defTabSz="915772">
              <a:defRPr/>
            </a:pPr>
            <a:endParaRPr lang="en-US" altLang="en-US" dirty="0" smtClean="0">
              <a:solidFill>
                <a:srgbClr val="333333"/>
              </a:solidFill>
            </a:endParaRPr>
          </a:p>
          <a:p>
            <a:pPr defTabSz="915772">
              <a:defRPr/>
            </a:pPr>
            <a:r>
              <a:rPr lang="en-US" altLang="en-US" dirty="0" smtClean="0">
                <a:solidFill>
                  <a:srgbClr val="333333"/>
                </a:solidFill>
              </a:rPr>
              <a:t>Simplifying your journey through the log content.</a:t>
            </a:r>
            <a:endParaRPr lang="en-US" altLang="en-US" dirty="0">
              <a:solidFill>
                <a:schemeClr val="tx1"/>
              </a:solidFill>
            </a:endParaRPr>
          </a:p>
        </p:txBody>
      </p:sp>
      <p:sp>
        <p:nvSpPr>
          <p:cNvPr id="4" name="Slide Number Placeholder 3"/>
          <p:cNvSpPr>
            <a:spLocks noGrp="1"/>
          </p:cNvSpPr>
          <p:nvPr>
            <p:ph type="sldNum" sz="quarter" idx="10"/>
          </p:nvPr>
        </p:nvSpPr>
        <p:spPr/>
        <p:txBody>
          <a:bodyPr/>
          <a:lstStyle/>
          <a:p>
            <a:fld id="{60378105-A7FD-9548-9FC6-12BDA270A623}" type="slidenum">
              <a:rPr lang="fr-CA" smtClean="0"/>
              <a:t>44</a:t>
            </a:fld>
            <a:endParaRPr lang="fr-CA"/>
          </a:p>
        </p:txBody>
      </p:sp>
    </p:spTree>
    <p:extLst>
      <p:ext uri="{BB962C8B-B14F-4D97-AF65-F5344CB8AC3E}">
        <p14:creationId xmlns:p14="http://schemas.microsoft.com/office/powerpoint/2010/main" val="2383123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sz="3000">
                <a:solidFill>
                  <a:srgbClr val="4F0D1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789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5610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0201"/>
            <a:ext cx="2057400" cy="567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450201"/>
            <a:ext cx="6192837" cy="567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48555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8709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5970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37951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E40D50F-0626-7A4B-A742-09CCAA5CF4F6}" type="slidenum">
              <a:t>‹#›</a:t>
            </a:fld>
            <a:endParaRPr lang="en-US"/>
          </a:p>
        </p:txBody>
      </p:sp>
      <p:sp>
        <p:nvSpPr>
          <p:cNvPr id="10" name="TextBox 9"/>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11"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395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869" y="456920"/>
            <a:ext cx="8581679" cy="581609"/>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E40D50F-0626-7A4B-A742-09CCAA5CF4F6}" type="slidenum">
              <a:t>‹#›</a:t>
            </a:fld>
            <a:endParaRPr lang="en-US"/>
          </a:p>
        </p:txBody>
      </p:sp>
      <p:sp>
        <p:nvSpPr>
          <p:cNvPr id="6" name="TextBox 5"/>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7"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6278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E40D50F-0626-7A4B-A742-09CCAA5CF4F6}" type="slidenum">
              <a:t>‹#›</a:t>
            </a:fld>
            <a:endParaRPr lang="en-US"/>
          </a:p>
        </p:txBody>
      </p:sp>
      <p:sp>
        <p:nvSpPr>
          <p:cNvPr id="5" name="TextBox 4"/>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6"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71613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58"/>
            <a:ext cx="3008313" cy="96474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70358"/>
            <a:ext cx="5111750" cy="56558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1739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Tree>
    <p:extLst>
      <p:ext uri="{BB962C8B-B14F-4D97-AF65-F5344CB8AC3E}">
        <p14:creationId xmlns:p14="http://schemas.microsoft.com/office/powerpoint/2010/main" val="270047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0001"/>
            <a:ext cx="9144000" cy="6858000"/>
          </a:xfrm>
          <a:prstGeom prst="rect">
            <a:avLst/>
          </a:prstGeom>
        </p:spPr>
      </p:pic>
      <p:sp>
        <p:nvSpPr>
          <p:cNvPr id="2" name="Title Placeholder 1"/>
          <p:cNvSpPr>
            <a:spLocks noGrp="1"/>
          </p:cNvSpPr>
          <p:nvPr>
            <p:ph type="title"/>
          </p:nvPr>
        </p:nvSpPr>
        <p:spPr>
          <a:xfrm>
            <a:off x="284869" y="274638"/>
            <a:ext cx="8581679" cy="763891"/>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284869" y="1139416"/>
            <a:ext cx="8581679" cy="48959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24818" y="6449568"/>
            <a:ext cx="568529" cy="365125"/>
          </a:xfrm>
          <a:prstGeom prst="rect">
            <a:avLst/>
          </a:prstGeom>
        </p:spPr>
        <p:txBody>
          <a:bodyPr vert="horz" lIns="91440" tIns="45720" rIns="91440" bIns="45720" rtlCol="0" anchor="ctr"/>
          <a:lstStyle>
            <a:lvl1pPr algn="l">
              <a:defRPr sz="1100" b="0" i="0">
                <a:solidFill>
                  <a:schemeClr val="bg1"/>
                </a:solidFill>
              </a:defRPr>
            </a:lvl1pPr>
          </a:lstStyle>
          <a:p>
            <a:fld id="{5E40D50F-0626-7A4B-A742-09CCAA5CF4F6}" type="slidenum">
              <a:rPr lang="en-US"/>
              <a:pPr/>
              <a:t>‹#›</a:t>
            </a:fld>
            <a:endParaRPr lang="en-US"/>
          </a:p>
        </p:txBody>
      </p:sp>
    </p:spTree>
    <p:extLst>
      <p:ext uri="{BB962C8B-B14F-4D97-AF65-F5344CB8AC3E}">
        <p14:creationId xmlns:p14="http://schemas.microsoft.com/office/powerpoint/2010/main" val="17608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cap="none">
          <a:solidFill>
            <a:srgbClr val="4F0D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cpedia.gc.ca/wiki/SAS_9.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o.documentation.sas.com/?docsetId=lefunctionsref&amp;docsetTarget=titlepage.htm&amp;docsetVersion=9.4&amp;locale=en" TargetMode="External"/><Relationship Id="rId2" Type="http://schemas.openxmlformats.org/officeDocument/2006/relationships/hyperlink" Target="https://go.documentation.sas.com/?docsetId=whatsnew&amp;docsetTarget=n0rea2eviczgein14r5cbzxv1a94.htm&amp;docsetVersion=9.4_3.4&amp;locale=en" TargetMode="External"/><Relationship Id="rId1" Type="http://schemas.openxmlformats.org/officeDocument/2006/relationships/slideLayout" Target="../slideLayouts/slideLayout2.xml"/><Relationship Id="rId4" Type="http://schemas.openxmlformats.org/officeDocument/2006/relationships/hyperlink" Target="http://support.sas.com/software/maintenance/index.html#mra9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blogs.sas.com/content/sasdummy/i18n-and-l10n-lazy-terms-for-important-work/"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blogs.sas.com/content/sasdummy/files/2014/10/eg71_commit.png" TargetMode="Externa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logs.sas.com/content/sasdummy/files/2014/10/eg71_newscm.png"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blogs.sas.com/content/sasdummy/2011/11/22/inspecting-sas-macro-variables-in-sas-enterprise-gu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blogs.sas.com/content/sasdummy/2011/12/16/a-sas-options-viewer-for-sas-enterprise-guid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54" y="1915849"/>
            <a:ext cx="8504309" cy="1020297"/>
          </a:xfrm>
        </p:spPr>
        <p:txBody>
          <a:bodyPr anchor="b" anchorCtr="0">
            <a:noAutofit/>
          </a:bodyPr>
          <a:lstStyle/>
          <a:p>
            <a:pPr algn="l"/>
            <a:r>
              <a:rPr lang="en-US" dirty="0" smtClean="0">
                <a:cs typeface="Arial"/>
              </a:rPr>
              <a:t>SAS GRID 9.4</a:t>
            </a:r>
            <a:endParaRPr lang="en-US" dirty="0">
              <a:cs typeface="Arial"/>
            </a:endParaRPr>
          </a:p>
        </p:txBody>
      </p:sp>
      <p:sp>
        <p:nvSpPr>
          <p:cNvPr id="3" name="Subtitle 2"/>
          <p:cNvSpPr>
            <a:spLocks noGrp="1"/>
          </p:cNvSpPr>
          <p:nvPr>
            <p:ph type="subTitle" idx="1"/>
          </p:nvPr>
        </p:nvSpPr>
        <p:spPr>
          <a:xfrm>
            <a:off x="255254" y="3004343"/>
            <a:ext cx="8504309" cy="840981"/>
          </a:xfrm>
        </p:spPr>
        <p:txBody>
          <a:bodyPr>
            <a:noAutofit/>
          </a:bodyPr>
          <a:lstStyle/>
          <a:p>
            <a:r>
              <a:rPr lang="fr-CA" b="1" dirty="0">
                <a:hlinkClick r:id="rId2"/>
              </a:rPr>
              <a:t>http://www.gcpedia.gc.ca/wiki/SAS_9.4</a:t>
            </a:r>
            <a:endParaRPr lang="en-CA" dirty="0"/>
          </a:p>
          <a:p>
            <a:pPr algn="l"/>
            <a:endParaRPr lang="en-US" dirty="0">
              <a:cs typeface="Arial"/>
            </a:endParaRPr>
          </a:p>
        </p:txBody>
      </p:sp>
    </p:spTree>
    <p:extLst>
      <p:ext uri="{BB962C8B-B14F-4D97-AF65-F5344CB8AC3E}">
        <p14:creationId xmlns:p14="http://schemas.microsoft.com/office/powerpoint/2010/main" val="105021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Path References</a:t>
            </a:r>
            <a:endParaRPr lang="en-CA" dirty="0"/>
          </a:p>
        </p:txBody>
      </p:sp>
      <p:sp>
        <p:nvSpPr>
          <p:cNvPr id="3" name="Content Placeholder 2"/>
          <p:cNvSpPr>
            <a:spLocks noGrp="1"/>
          </p:cNvSpPr>
          <p:nvPr>
            <p:ph idx="1"/>
          </p:nvPr>
        </p:nvSpPr>
        <p:spPr/>
        <p:txBody>
          <a:bodyPr/>
          <a:lstStyle/>
          <a:p>
            <a:r>
              <a:rPr lang="en-CA" dirty="0" smtClean="0"/>
              <a:t>Home folder:</a:t>
            </a:r>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10</a:t>
            </a:fld>
            <a:endParaRPr lang="en-CA"/>
          </a:p>
        </p:txBody>
      </p:sp>
      <p:sp>
        <p:nvSpPr>
          <p:cNvPr id="5" name="Text Placeholder 4"/>
          <p:cNvSpPr>
            <a:spLocks noGrp="1"/>
          </p:cNvSpPr>
          <p:nvPr>
            <p:ph type="body" sz="quarter" idx="13"/>
          </p:nvPr>
        </p:nvSpPr>
        <p:spPr/>
        <p:txBody>
          <a:bodyPr/>
          <a:lstStyle/>
          <a:p>
            <a:r>
              <a:rPr lang="en-US" dirty="0"/>
              <a:t>SAS GRID 9.4 </a:t>
            </a:r>
            <a:r>
              <a:rPr lang="en-US" dirty="0" smtClean="0"/>
              <a:t>– Review Paths, Partitions, Storage</a:t>
            </a:r>
            <a:endParaRPr lang="en-US" dirty="0"/>
          </a:p>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66255"/>
            <a:ext cx="87058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4163" y="2615764"/>
            <a:ext cx="8640762" cy="369332"/>
          </a:xfrm>
          <a:prstGeom prst="rect">
            <a:avLst/>
          </a:prstGeom>
        </p:spPr>
        <p:txBody>
          <a:bodyPr wrap="square">
            <a:spAutoFit/>
          </a:bodyPr>
          <a:lstStyle/>
          <a:p>
            <a:pPr marL="285750" indent="-285750">
              <a:buFont typeface="Arial" panose="020B0604020202020204" pitchFamily="34" charset="0"/>
              <a:buChar char="•"/>
            </a:pPr>
            <a:r>
              <a:rPr lang="en-CA" dirty="0" smtClean="0"/>
              <a:t>Shared folders:</a:t>
            </a:r>
            <a:endParaRPr lang="en-CA"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989663"/>
            <a:ext cx="87058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15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40D50F-0626-7A4B-A742-09CCAA5CF4F6}" type="slidenum">
              <a:rPr lang="en-CA" smtClean="0"/>
              <a:t>11</a:t>
            </a:fld>
            <a:endParaRPr lang="en-CA"/>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60" y="707083"/>
            <a:ext cx="1348740" cy="9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63" y="1775440"/>
            <a:ext cx="2758440" cy="4549140"/>
          </a:xfrm>
          <a:prstGeom prst="rect">
            <a:avLst/>
          </a:prstGeom>
          <a:noFill/>
          <a:ln w="0">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847208" y="1400863"/>
            <a:ext cx="1376039" cy="307777"/>
          </a:xfrm>
          <a:prstGeom prst="rect">
            <a:avLst/>
          </a:prstGeom>
          <a:noFill/>
        </p:spPr>
        <p:txBody>
          <a:bodyPr wrap="square" rtlCol="0">
            <a:spAutoFit/>
          </a:bodyPr>
          <a:lstStyle/>
          <a:p>
            <a:r>
              <a:rPr lang="en-CA" sz="1400" dirty="0" smtClean="0"/>
              <a:t>Grid SAS 9.4</a:t>
            </a:r>
            <a:endParaRPr lang="en-CA" sz="1400" dirty="0"/>
          </a:p>
        </p:txBody>
      </p:sp>
      <p:sp>
        <p:nvSpPr>
          <p:cNvPr id="12" name="TextBox 11"/>
          <p:cNvSpPr txBox="1"/>
          <p:nvPr/>
        </p:nvSpPr>
        <p:spPr>
          <a:xfrm>
            <a:off x="1093288" y="381367"/>
            <a:ext cx="1376039" cy="307777"/>
          </a:xfrm>
          <a:prstGeom prst="rect">
            <a:avLst/>
          </a:prstGeom>
          <a:noFill/>
        </p:spPr>
        <p:txBody>
          <a:bodyPr wrap="square" rtlCol="0">
            <a:spAutoFit/>
          </a:bodyPr>
          <a:lstStyle/>
          <a:p>
            <a:r>
              <a:rPr lang="en-CA" sz="1400" dirty="0" smtClean="0"/>
              <a:t>Grid SAS 9.3</a:t>
            </a:r>
            <a:endParaRPr lang="en-CA" sz="1400" dirty="0"/>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798" y="1809750"/>
            <a:ext cx="21431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625" y="19050"/>
            <a:ext cx="4924425" cy="800219"/>
          </a:xfrm>
          <a:prstGeom prst="rect">
            <a:avLst/>
          </a:prstGeom>
          <a:noFill/>
        </p:spPr>
        <p:txBody>
          <a:bodyPr wrap="square" rtlCol="0">
            <a:spAutoFit/>
          </a:bodyPr>
          <a:lstStyle/>
          <a:p>
            <a:r>
              <a:rPr lang="en-US" sz="1500" dirty="0">
                <a:solidFill>
                  <a:schemeClr val="bg1"/>
                </a:solidFill>
              </a:rPr>
              <a:t>SAS GRID 9.4 – </a:t>
            </a:r>
            <a:r>
              <a:rPr lang="en-US" sz="1600" dirty="0">
                <a:solidFill>
                  <a:schemeClr val="bg1"/>
                </a:solidFill>
              </a:rPr>
              <a:t>Review Paths, Partitions, Storage</a:t>
            </a:r>
          </a:p>
          <a:p>
            <a:endParaRPr lang="en-US" sz="1500" dirty="0">
              <a:solidFill>
                <a:schemeClr val="bg1"/>
              </a:solidFill>
            </a:endParaRPr>
          </a:p>
          <a:p>
            <a:endParaRPr lang="fr-CA" sz="1500" dirty="0"/>
          </a:p>
        </p:txBody>
      </p:sp>
    </p:spTree>
    <p:extLst>
      <p:ext uri="{BB962C8B-B14F-4D97-AF65-F5344CB8AC3E}">
        <p14:creationId xmlns:p14="http://schemas.microsoft.com/office/powerpoint/2010/main" val="156606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Partitions and Storage Space</a:t>
            </a:r>
            <a:endParaRPr lang="en-US" dirty="0"/>
          </a:p>
        </p:txBody>
      </p:sp>
      <p:sp>
        <p:nvSpPr>
          <p:cNvPr id="3" name="Content Placeholder 2"/>
          <p:cNvSpPr>
            <a:spLocks noGrp="1"/>
          </p:cNvSpPr>
          <p:nvPr>
            <p:ph idx="1"/>
          </p:nvPr>
        </p:nvSpPr>
        <p:spPr/>
        <p:txBody>
          <a:bodyPr/>
          <a:lstStyle/>
          <a:p>
            <a:pPr lvl="1"/>
            <a:r>
              <a:rPr lang="en-CA" dirty="0" smtClean="0"/>
              <a:t>The shared drives in the Grid 9.3 environments have been setup as partitions in the new Grid 9.4 environment.</a:t>
            </a:r>
          </a:p>
          <a:p>
            <a:pPr lvl="1"/>
            <a:r>
              <a:rPr lang="en-CA" dirty="0" smtClean="0"/>
              <a:t>Each partition was allocated 40% more space than the shared folder used on the Grid 9.3.</a:t>
            </a:r>
          </a:p>
          <a:p>
            <a:pPr lvl="1"/>
            <a:r>
              <a:rPr lang="en-CA" dirty="0" smtClean="0"/>
              <a:t>Partitioning was introduced to support data management/governance efforts (best practices).  Custodians and users will be expected to manage their allotted space.</a:t>
            </a:r>
          </a:p>
          <a:p>
            <a:pPr lvl="1"/>
            <a:r>
              <a:rPr lang="en-CA" dirty="0" smtClean="0"/>
              <a:t>IMSD is devising processes to monitor partition space usage.</a:t>
            </a:r>
          </a:p>
          <a:p>
            <a:pPr lvl="1"/>
            <a:r>
              <a:rPr lang="en-CA" dirty="0" smtClean="0"/>
              <a:t>Pre-migration, the Grid 9.4 environment had 16TB storage space available as compared with 6TB on the current 9.3 environment.</a:t>
            </a:r>
          </a:p>
          <a:p>
            <a:pPr lvl="1"/>
            <a:r>
              <a:rPr lang="en-CA" dirty="0" smtClean="0"/>
              <a:t>An additional 50TB has been ordered.  Procuring additional storage takes approximately 6 months.</a:t>
            </a:r>
          </a:p>
          <a:p>
            <a:pPr lvl="1"/>
            <a:r>
              <a:rPr lang="en-CA" dirty="0" smtClean="0"/>
              <a:t>Custodians will be able to draw down from the available storage space where they can show that they have implemented data governance practices.</a:t>
            </a:r>
            <a:endParaRPr lang="fr-CA"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a:t>
            </a:r>
            <a:r>
              <a:rPr lang="en-US" dirty="0"/>
              <a:t>Review Paths, Partitions, Storage</a:t>
            </a:r>
          </a:p>
        </p:txBody>
      </p:sp>
    </p:spTree>
    <p:extLst>
      <p:ext uri="{BB962C8B-B14F-4D97-AF65-F5344CB8AC3E}">
        <p14:creationId xmlns:p14="http://schemas.microsoft.com/office/powerpoint/2010/main" val="275355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Paths, Partitions, Storage</a:t>
            </a:r>
          </a:p>
        </p:txBody>
      </p:sp>
      <p:sp>
        <p:nvSpPr>
          <p:cNvPr id="3" name="Content Placeholder 2"/>
          <p:cNvSpPr>
            <a:spLocks noGrp="1"/>
          </p:cNvSpPr>
          <p:nvPr>
            <p:ph idx="1"/>
          </p:nvPr>
        </p:nvSpPr>
        <p:spPr>
          <a:xfrm>
            <a:off x="284869" y="884450"/>
            <a:ext cx="8581679" cy="4895921"/>
          </a:xfrm>
        </p:spPr>
        <p:txBody>
          <a:bodyPr/>
          <a:lstStyle/>
          <a:p>
            <a:pPr marL="457200" lvl="1" indent="0">
              <a:buNone/>
            </a:pPr>
            <a:endParaRPr lang="en-US" dirty="0" smtClean="0"/>
          </a:p>
          <a:p>
            <a:r>
              <a:rPr lang="en-US" dirty="0" smtClean="0"/>
              <a:t>Storage can grow</a:t>
            </a:r>
          </a:p>
          <a:p>
            <a:pPr lvl="1"/>
            <a:r>
              <a:rPr lang="en-US" dirty="0" smtClean="0"/>
              <a:t>IMSD investigation implementation of:</a:t>
            </a:r>
          </a:p>
          <a:p>
            <a:pPr lvl="2"/>
            <a:r>
              <a:rPr lang="en-US" dirty="0" smtClean="0"/>
              <a:t>Methods to track available space in group partitions</a:t>
            </a:r>
          </a:p>
          <a:p>
            <a:pPr lvl="2"/>
            <a:r>
              <a:rPr lang="en-US" dirty="0" smtClean="0"/>
              <a:t>Notifying custodians when a certain % of storage use is reached for their partition</a:t>
            </a:r>
          </a:p>
          <a:p>
            <a:pPr lvl="2"/>
            <a:r>
              <a:rPr lang="en-US" dirty="0" smtClean="0"/>
              <a:t>Custodian access to view partition consumption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a:t>
            </a:r>
            <a:r>
              <a:rPr lang="en-US" dirty="0"/>
              <a:t>Review Paths, Partitions, Storage</a:t>
            </a:r>
          </a:p>
        </p:txBody>
      </p:sp>
    </p:spTree>
    <p:extLst>
      <p:ext uri="{BB962C8B-B14F-4D97-AF65-F5344CB8AC3E}">
        <p14:creationId xmlns:p14="http://schemas.microsoft.com/office/powerpoint/2010/main" val="389318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2180187"/>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14</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102450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9" y="426823"/>
            <a:ext cx="8581679" cy="601767"/>
          </a:xfrm>
        </p:spPr>
        <p:txBody>
          <a:bodyPr/>
          <a:lstStyle/>
          <a:p>
            <a:r>
              <a:rPr lang="en-US" dirty="0" smtClean="0"/>
              <a:t>Drive </a:t>
            </a:r>
            <a:r>
              <a:rPr lang="en-US" dirty="0"/>
              <a:t>Mapping (SAMBA</a:t>
            </a:r>
            <a:r>
              <a:rPr lang="en-US" dirty="0" smtClean="0"/>
              <a:t>) Replacement</a:t>
            </a:r>
            <a:endParaRPr lang="en-US" dirty="0"/>
          </a:p>
        </p:txBody>
      </p:sp>
      <p:sp>
        <p:nvSpPr>
          <p:cNvPr id="3" name="Content Placeholder 2"/>
          <p:cNvSpPr>
            <a:spLocks noGrp="1"/>
          </p:cNvSpPr>
          <p:nvPr>
            <p:ph idx="1"/>
          </p:nvPr>
        </p:nvSpPr>
        <p:spPr/>
        <p:txBody>
          <a:bodyPr/>
          <a:lstStyle/>
          <a:p>
            <a:r>
              <a:rPr lang="en-US" dirty="0" smtClean="0"/>
              <a:t>SAMBA is not an acceptable solution to transfer files from mapped drives directly to SAS Grid (SAMBA, as it is now, is a security risk)</a:t>
            </a:r>
          </a:p>
          <a:p>
            <a:r>
              <a:rPr lang="en-US" dirty="0" smtClean="0"/>
              <a:t>Investigation into alternate acceptable applications </a:t>
            </a:r>
            <a:r>
              <a:rPr lang="en-US" dirty="0" smtClean="0"/>
              <a:t>has led to planned testing of ExpanDrive as a desktop solution (July)</a:t>
            </a:r>
            <a:endParaRPr lang="en-US" dirty="0" smtClean="0">
              <a:solidFill>
                <a:srgbClr val="00B0F0"/>
              </a:solidFill>
            </a:endParaRPr>
          </a:p>
          <a:p>
            <a:r>
              <a:rPr lang="en-US" dirty="0" smtClean="0"/>
              <a:t>Current Workaround</a:t>
            </a:r>
            <a:r>
              <a:rPr lang="en-US" dirty="0" smtClean="0"/>
              <a:t>:</a:t>
            </a:r>
          </a:p>
          <a:p>
            <a:pPr lvl="1"/>
            <a:r>
              <a:rPr lang="en-US" dirty="0" smtClean="0"/>
              <a:t>Use of </a:t>
            </a:r>
            <a:r>
              <a:rPr lang="en-US" dirty="0" err="1" smtClean="0"/>
              <a:t>Filezilla</a:t>
            </a:r>
            <a:r>
              <a:rPr lang="en-US" dirty="0" smtClean="0"/>
              <a:t> to SFTP the files from mapped drive to users’ workstation (to potentially code protected external drive) and then onto SAS Grid.</a:t>
            </a:r>
          </a:p>
          <a:p>
            <a:pPr lvl="1"/>
            <a:r>
              <a:rPr lang="en-US" dirty="0" smtClean="0"/>
              <a:t>You need to consider, given your own data agreements, if the work around is suitable or if it blocks you from migrating?</a:t>
            </a:r>
          </a:p>
          <a:p>
            <a:r>
              <a:rPr lang="en-US" dirty="0">
                <a:solidFill>
                  <a:schemeClr val="tx1"/>
                </a:solidFill>
              </a:rPr>
              <a:t>Requirement to transfer/receive data directly impacts batch </a:t>
            </a:r>
            <a:r>
              <a:rPr lang="en-US" dirty="0" smtClean="0">
                <a:solidFill>
                  <a:schemeClr val="tx1"/>
                </a:solidFill>
              </a:rPr>
              <a:t>selection/timing</a:t>
            </a:r>
            <a:endParaRPr lang="en-US" dirty="0" smtClean="0"/>
          </a:p>
          <a:p>
            <a:r>
              <a:rPr lang="en-US" dirty="0" smtClean="0"/>
              <a:t>If you are impacted by the absence of the direct data transfer solution, it is important to identify yourself as such in the initial migration meeting.</a:t>
            </a:r>
            <a:br>
              <a:rPr lang="en-US" dirty="0" smtClean="0"/>
            </a:br>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15</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a:t>Drive Mapping (SAMBA) Replacement</a:t>
            </a:r>
            <a:endParaRPr lang="en-US" dirty="0"/>
          </a:p>
        </p:txBody>
      </p:sp>
    </p:spTree>
    <p:extLst>
      <p:ext uri="{BB962C8B-B14F-4D97-AF65-F5344CB8AC3E}">
        <p14:creationId xmlns:p14="http://schemas.microsoft.com/office/powerpoint/2010/main" val="91053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2522152"/>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16</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1749495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Upgrading PC SAS Users</a:t>
            </a:r>
            <a:endParaRPr lang="en-US" dirty="0"/>
          </a:p>
        </p:txBody>
      </p:sp>
      <p:sp>
        <p:nvSpPr>
          <p:cNvPr id="3" name="Content Placeholder 2"/>
          <p:cNvSpPr>
            <a:spLocks noGrp="1"/>
          </p:cNvSpPr>
          <p:nvPr>
            <p:ph idx="1"/>
          </p:nvPr>
        </p:nvSpPr>
        <p:spPr>
          <a:xfrm>
            <a:off x="284870" y="1222544"/>
            <a:ext cx="4461698" cy="4895921"/>
          </a:xfrm>
        </p:spPr>
        <p:txBody>
          <a:bodyPr/>
          <a:lstStyle/>
          <a:p>
            <a:r>
              <a:rPr lang="en-US" dirty="0" smtClean="0">
                <a:solidFill>
                  <a:schemeClr val="tx1"/>
                </a:solidFill>
              </a:rPr>
              <a:t>Grid users use Enterprise Guide (EG)  vs PC SAS users which are local to their workstation</a:t>
            </a:r>
          </a:p>
          <a:p>
            <a:pPr lvl="1"/>
            <a:r>
              <a:rPr lang="en-US" dirty="0" smtClean="0"/>
              <a:t>EG users connect to the SAS Grid to do their work.  Intranet connection required!</a:t>
            </a:r>
          </a:p>
          <a:p>
            <a:pPr lvl="1"/>
            <a:r>
              <a:rPr lang="en-US" dirty="0" smtClean="0"/>
              <a:t>PC SAS users need to acquire a license</a:t>
            </a:r>
          </a:p>
          <a:p>
            <a:pPr lvl="1"/>
            <a:r>
              <a:rPr lang="en-US" dirty="0" smtClean="0"/>
              <a:t>PC SAS users see: </a:t>
            </a:r>
            <a:br>
              <a:rPr lang="en-US" dirty="0" smtClean="0"/>
            </a:br>
            <a:r>
              <a:rPr lang="en-US" dirty="0" smtClean="0"/>
              <a:t>“SAS 9.&lt;version&gt;” under their SAS folder. (see image)</a:t>
            </a:r>
          </a:p>
          <a:p>
            <a:pPr lvl="1"/>
            <a:r>
              <a:rPr lang="en-US" dirty="0" smtClean="0"/>
              <a:t>PC SAS users can’t easily share their data sets</a:t>
            </a:r>
          </a:p>
          <a:p>
            <a:pPr lvl="1"/>
            <a:r>
              <a:rPr lang="en-US" dirty="0"/>
              <a:t>PC SAS users aren’t required to be online to perform their work</a:t>
            </a:r>
            <a:r>
              <a:rPr lang="en-US" dirty="0" smtClean="0"/>
              <a:t>.</a:t>
            </a:r>
          </a:p>
          <a:p>
            <a:pPr marL="457200" lvl="1" indent="0">
              <a:buNone/>
            </a:pP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Upgrading PC SAS Users</a:t>
            </a:r>
            <a:endParaRPr lang="en-US" dirty="0"/>
          </a:p>
        </p:txBody>
      </p:sp>
      <p:pic>
        <p:nvPicPr>
          <p:cNvPr id="8" name="Picture 7"/>
          <p:cNvPicPr>
            <a:picLocks noChangeAspect="1"/>
          </p:cNvPicPr>
          <p:nvPr/>
        </p:nvPicPr>
        <p:blipFill>
          <a:blip r:embed="rId2"/>
          <a:stretch>
            <a:fillRect/>
          </a:stretch>
        </p:blipFill>
        <p:spPr>
          <a:xfrm>
            <a:off x="4951413" y="1154363"/>
            <a:ext cx="3914775" cy="4572000"/>
          </a:xfrm>
          <a:prstGeom prst="rect">
            <a:avLst/>
          </a:prstGeom>
        </p:spPr>
      </p:pic>
    </p:spTree>
    <p:extLst>
      <p:ext uri="{BB962C8B-B14F-4D97-AF65-F5344CB8AC3E}">
        <p14:creationId xmlns:p14="http://schemas.microsoft.com/office/powerpoint/2010/main" val="232312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Upgrading PC SAS Users With SAS EG</a:t>
            </a:r>
            <a:endParaRPr lang="en-US" dirty="0">
              <a:solidFill>
                <a:schemeClr val="tx1"/>
              </a:solidFill>
            </a:endParaRPr>
          </a:p>
        </p:txBody>
      </p:sp>
      <p:sp>
        <p:nvSpPr>
          <p:cNvPr id="3" name="Content Placeholder 2"/>
          <p:cNvSpPr>
            <a:spLocks noGrp="1"/>
          </p:cNvSpPr>
          <p:nvPr>
            <p:ph idx="1"/>
          </p:nvPr>
        </p:nvSpPr>
        <p:spPr/>
        <p:txBody>
          <a:bodyPr/>
          <a:lstStyle/>
          <a:p>
            <a:r>
              <a:rPr lang="en-CA" sz="2000" dirty="0" smtClean="0">
                <a:solidFill>
                  <a:schemeClr val="tx1"/>
                </a:solidFill>
                <a:latin typeface="Calibri" panose="020F0502020204030204" pitchFamily="34" charset="0"/>
                <a:ea typeface="Calibri" panose="020F0502020204030204" pitchFamily="34" charset="0"/>
              </a:rPr>
              <a:t>PC </a:t>
            </a:r>
            <a:r>
              <a:rPr lang="en-CA" sz="2000" dirty="0">
                <a:solidFill>
                  <a:schemeClr val="tx1"/>
                </a:solidFill>
                <a:latin typeface="Calibri" panose="020F0502020204030204" pitchFamily="34" charset="0"/>
                <a:ea typeface="Calibri" panose="020F0502020204030204" pitchFamily="34" charset="0"/>
              </a:rPr>
              <a:t>SAS </a:t>
            </a:r>
            <a:r>
              <a:rPr lang="en-CA" sz="2000" dirty="0" smtClean="0">
                <a:solidFill>
                  <a:schemeClr val="tx1"/>
                </a:solidFill>
                <a:latin typeface="Calibri" panose="020F0502020204030204" pitchFamily="34" charset="0"/>
                <a:ea typeface="Calibri" panose="020F0502020204030204" pitchFamily="34" charset="0"/>
              </a:rPr>
              <a:t>users </a:t>
            </a:r>
            <a:r>
              <a:rPr lang="en-CA" sz="2000" dirty="0">
                <a:solidFill>
                  <a:schemeClr val="tx1"/>
                </a:solidFill>
                <a:latin typeface="Calibri" panose="020F0502020204030204" pitchFamily="34" charset="0"/>
                <a:ea typeface="Calibri" panose="020F0502020204030204" pitchFamily="34" charset="0"/>
              </a:rPr>
              <a:t>must </a:t>
            </a:r>
            <a:r>
              <a:rPr lang="en-CA" sz="2000" b="1" u="sng" dirty="0">
                <a:solidFill>
                  <a:schemeClr val="tx1"/>
                </a:solidFill>
                <a:latin typeface="Calibri" panose="020F0502020204030204" pitchFamily="34" charset="0"/>
                <a:ea typeface="Calibri" panose="020F0502020204030204" pitchFamily="34" charset="0"/>
              </a:rPr>
              <a:t>not</a:t>
            </a:r>
            <a:r>
              <a:rPr lang="en-CA" sz="2000" dirty="0">
                <a:solidFill>
                  <a:schemeClr val="tx1"/>
                </a:solidFill>
                <a:latin typeface="Calibri" panose="020F0502020204030204" pitchFamily="34" charset="0"/>
                <a:ea typeface="Calibri" panose="020F0502020204030204" pitchFamily="34" charset="0"/>
              </a:rPr>
              <a:t> proceed with the EG 7.1 installation until after PC SAS 9.3 &amp; EG 5.1 have been </a:t>
            </a:r>
            <a:r>
              <a:rPr lang="en-CA" sz="2000" dirty="0" smtClean="0">
                <a:solidFill>
                  <a:schemeClr val="tx1"/>
                </a:solidFill>
                <a:latin typeface="Calibri" panose="020F0502020204030204" pitchFamily="34" charset="0"/>
                <a:ea typeface="Calibri" panose="020F0502020204030204" pitchFamily="34" charset="0"/>
              </a:rPr>
              <a:t>uninstalled.  </a:t>
            </a:r>
          </a:p>
          <a:p>
            <a:pPr marL="0" indent="0">
              <a:buNone/>
            </a:pPr>
            <a:endParaRPr lang="en-CA" sz="2000" dirty="0" smtClean="0">
              <a:solidFill>
                <a:schemeClr val="tx1"/>
              </a:solidFill>
              <a:latin typeface="Calibri" panose="020F0502020204030204" pitchFamily="34" charset="0"/>
              <a:ea typeface="Calibri" panose="020F0502020204030204" pitchFamily="34" charset="0"/>
            </a:endParaRPr>
          </a:p>
          <a:p>
            <a:r>
              <a:rPr lang="en-CA" sz="2000" dirty="0" smtClean="0">
                <a:solidFill>
                  <a:schemeClr val="tx1"/>
                </a:solidFill>
                <a:latin typeface="Calibri" panose="020F0502020204030204" pitchFamily="34" charset="0"/>
                <a:ea typeface="Calibri" panose="020F0502020204030204" pitchFamily="34" charset="0"/>
              </a:rPr>
              <a:t>The EG 7.1 software will still be pushed via </a:t>
            </a:r>
            <a:br>
              <a:rPr lang="en-CA" sz="2000" dirty="0" smtClean="0">
                <a:solidFill>
                  <a:schemeClr val="tx1"/>
                </a:solidFill>
                <a:latin typeface="Calibri" panose="020F0502020204030204" pitchFamily="34" charset="0"/>
                <a:ea typeface="Calibri" panose="020F0502020204030204" pitchFamily="34" charset="0"/>
              </a:rPr>
            </a:br>
            <a:r>
              <a:rPr lang="en-CA" sz="2000" dirty="0" smtClean="0">
                <a:solidFill>
                  <a:schemeClr val="tx1"/>
                </a:solidFill>
                <a:latin typeface="Calibri" panose="020F0502020204030204" pitchFamily="34" charset="0"/>
                <a:ea typeface="Calibri" panose="020F0502020204030204" pitchFamily="34" charset="0"/>
              </a:rPr>
              <a:t>the IBM Big Fix Support Center</a:t>
            </a:r>
          </a:p>
          <a:p>
            <a:pPr marL="0" indent="0">
              <a:buNone/>
            </a:pPr>
            <a:endParaRPr lang="en-CA" sz="2000" dirty="0">
              <a:solidFill>
                <a:schemeClr val="tx1"/>
              </a:solidFill>
              <a:latin typeface="Calibri" panose="020F0502020204030204" pitchFamily="34" charset="0"/>
              <a:ea typeface="Calibri" panose="020F0502020204030204" pitchFamily="34" charset="0"/>
            </a:endParaRPr>
          </a:p>
          <a:p>
            <a:r>
              <a:rPr lang="en-CA" sz="2000" dirty="0" smtClean="0">
                <a:solidFill>
                  <a:schemeClr val="tx1"/>
                </a:solidFill>
                <a:latin typeface="Calibri" panose="020F0502020204030204" pitchFamily="34" charset="0"/>
                <a:ea typeface="Calibri" panose="020F0502020204030204" pitchFamily="34" charset="0"/>
              </a:rPr>
              <a:t>Uninstallation/Installation of EG and PC SAS software will be performed by Desktop Support in the Regions, our HC SAS team in the NCR</a:t>
            </a:r>
          </a:p>
          <a:p>
            <a:endParaRPr lang="en-CA" sz="2000" dirty="0" smtClean="0">
              <a:solidFill>
                <a:schemeClr val="tx1"/>
              </a:solidFill>
              <a:latin typeface="Calibri" panose="020F0502020204030204" pitchFamily="34" charset="0"/>
              <a:ea typeface="Calibri" panose="020F0502020204030204" pitchFamily="34" charset="0"/>
            </a:endParaRPr>
          </a:p>
          <a:p>
            <a:r>
              <a:rPr lang="en-CA" sz="2000" dirty="0" smtClean="0">
                <a:solidFill>
                  <a:schemeClr val="tx1"/>
                </a:solidFill>
                <a:latin typeface="Calibri" panose="020F0502020204030204" pitchFamily="34" charset="0"/>
                <a:ea typeface="Calibri" panose="020F0502020204030204" pitchFamily="34" charset="0"/>
              </a:rPr>
              <a:t>Order of uninstall / install:  PC SAS, EG &lt;reboot&gt; EG,PC SAS</a:t>
            </a:r>
          </a:p>
          <a:p>
            <a:endParaRPr lang="en-CA" sz="2000" dirty="0" smtClean="0">
              <a:solidFill>
                <a:schemeClr val="tx1"/>
              </a:solidFill>
              <a:latin typeface="Calibri" panose="020F0502020204030204" pitchFamily="34" charset="0"/>
              <a:ea typeface="Calibri" panose="020F0502020204030204" pitchFamily="34" charset="0"/>
            </a:endParaRPr>
          </a:p>
          <a:p>
            <a:r>
              <a:rPr lang="en-CA" sz="2000" dirty="0" smtClean="0">
                <a:solidFill>
                  <a:schemeClr val="tx1"/>
                </a:solidFill>
                <a:latin typeface="Calibri" panose="020F0502020204030204" pitchFamily="34" charset="0"/>
                <a:ea typeface="Calibri" panose="020F0502020204030204" pitchFamily="34" charset="0"/>
              </a:rPr>
              <a:t>“PC SAS only” users are outside the scope of SAS Grid Migration.  IMSD *may* upgrade you prior based on resource avail.- all pc </a:t>
            </a:r>
            <a:r>
              <a:rPr lang="en-CA" sz="2000" dirty="0" err="1" smtClean="0">
                <a:solidFill>
                  <a:schemeClr val="tx1"/>
                </a:solidFill>
                <a:latin typeface="Calibri" panose="020F0502020204030204" pitchFamily="34" charset="0"/>
                <a:ea typeface="Calibri" panose="020F0502020204030204" pitchFamily="34" charset="0"/>
              </a:rPr>
              <a:t>sas</a:t>
            </a:r>
            <a:endParaRPr lang="en-CA" sz="2000" dirty="0" smtClean="0">
              <a:solidFill>
                <a:schemeClr val="tx1"/>
              </a:solidFill>
              <a:latin typeface="Calibri" panose="020F0502020204030204" pitchFamily="34" charset="0"/>
              <a:ea typeface="Calibri" panose="020F0502020204030204" pitchFamily="34" charset="0"/>
            </a:endParaRPr>
          </a:p>
          <a:p>
            <a:endParaRPr lang="en-CA" sz="3200" dirty="0">
              <a:solidFill>
                <a:schemeClr val="tx1"/>
              </a:solidFill>
              <a:latin typeface="Calibri" panose="020F0502020204030204" pitchFamily="34" charset="0"/>
              <a:ea typeface="Calibri" panose="020F0502020204030204" pitchFamily="34" charset="0"/>
            </a:endParaRPr>
          </a:p>
          <a:p>
            <a:pPr marL="0" indent="0">
              <a:buNone/>
            </a:pPr>
            <a:endParaRPr lang="en-US" dirty="0" smtClean="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Upgrading PC SAS Users</a:t>
            </a:r>
            <a:endParaRPr lang="en-US" dirty="0"/>
          </a:p>
        </p:txBody>
      </p:sp>
      <p:pic>
        <p:nvPicPr>
          <p:cNvPr id="6" name="Picture 5"/>
          <p:cNvPicPr>
            <a:picLocks noChangeAspect="1"/>
          </p:cNvPicPr>
          <p:nvPr/>
        </p:nvPicPr>
        <p:blipFill>
          <a:blip r:embed="rId2"/>
          <a:stretch>
            <a:fillRect/>
          </a:stretch>
        </p:blipFill>
        <p:spPr>
          <a:xfrm>
            <a:off x="5548312" y="2195512"/>
            <a:ext cx="559529" cy="766763"/>
          </a:xfrm>
          <a:prstGeom prst="rect">
            <a:avLst/>
          </a:prstGeom>
        </p:spPr>
      </p:pic>
    </p:spTree>
    <p:extLst>
      <p:ext uri="{BB962C8B-B14F-4D97-AF65-F5344CB8AC3E}">
        <p14:creationId xmlns:p14="http://schemas.microsoft.com/office/powerpoint/2010/main" val="235606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2871553"/>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19</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215601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a:t>
            </a:r>
            <a:r>
              <a:rPr lang="en-US" dirty="0" smtClean="0"/>
              <a:t>Replacement</a:t>
            </a:r>
          </a:p>
          <a:p>
            <a:r>
              <a:rPr lang="en-US" dirty="0" smtClean="0"/>
              <a:t>Upgrading </a:t>
            </a:r>
            <a:r>
              <a:rPr lang="en-US" dirty="0" smtClean="0"/>
              <a:t>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43999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Management</a:t>
            </a:r>
            <a:endParaRPr lang="en-US" dirty="0"/>
          </a:p>
        </p:txBody>
      </p:sp>
      <p:sp>
        <p:nvSpPr>
          <p:cNvPr id="3" name="Content Placeholder 2"/>
          <p:cNvSpPr>
            <a:spLocks noGrp="1"/>
          </p:cNvSpPr>
          <p:nvPr>
            <p:ph idx="1"/>
          </p:nvPr>
        </p:nvSpPr>
        <p:spPr/>
        <p:txBody>
          <a:bodyPr/>
          <a:lstStyle/>
          <a:p>
            <a:r>
              <a:rPr lang="en-US" dirty="0" smtClean="0"/>
              <a:t>With the new SAS 9.4 Grid, implementation of data management best practices</a:t>
            </a:r>
          </a:p>
          <a:p>
            <a:pPr lvl="1"/>
            <a:r>
              <a:rPr lang="en-US" dirty="0" smtClean="0"/>
              <a:t>Directory structures</a:t>
            </a:r>
          </a:p>
          <a:p>
            <a:pPr lvl="1"/>
            <a:r>
              <a:rPr lang="en-US" dirty="0" smtClean="0"/>
              <a:t>Reduction in duplication of data</a:t>
            </a:r>
          </a:p>
          <a:p>
            <a:pPr lvl="1"/>
            <a:r>
              <a:rPr lang="en-US" dirty="0" smtClean="0"/>
              <a:t>User access to data</a:t>
            </a:r>
          </a:p>
          <a:p>
            <a:pPr marL="457200" lvl="1" indent="0">
              <a:buNone/>
            </a:pPr>
            <a:endParaRPr lang="en-US" dirty="0" smtClean="0"/>
          </a:p>
          <a:p>
            <a:r>
              <a:rPr lang="en-US" dirty="0" smtClean="0"/>
              <a:t>IMSD has brought in a resource to work with business lines to introduce and implement common best practices.</a:t>
            </a:r>
          </a:p>
          <a:p>
            <a:r>
              <a:rPr lang="en-US" dirty="0" smtClean="0"/>
              <a:t>~50 business lines, lengthy process to properly communicate and assist in implementation.  Ongoing, evolving process.</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20</a:t>
            </a:fld>
            <a:endParaRPr lang="en-US"/>
          </a:p>
        </p:txBody>
      </p:sp>
      <p:sp>
        <p:nvSpPr>
          <p:cNvPr id="5" name="Text Placeholder 4"/>
          <p:cNvSpPr>
            <a:spLocks noGrp="1"/>
          </p:cNvSpPr>
          <p:nvPr>
            <p:ph type="body" sz="quarter" idx="13"/>
          </p:nvPr>
        </p:nvSpPr>
        <p:spPr/>
        <p:txBody>
          <a:bodyPr/>
          <a:lstStyle/>
          <a:p>
            <a:r>
              <a:rPr lang="en-US" dirty="0" smtClean="0"/>
              <a:t>SAS GRID 9.4 – Data </a:t>
            </a:r>
            <a:r>
              <a:rPr lang="en-US" dirty="0"/>
              <a:t>Management</a:t>
            </a:r>
          </a:p>
        </p:txBody>
      </p:sp>
    </p:spTree>
    <p:extLst>
      <p:ext uri="{BB962C8B-B14F-4D97-AF65-F5344CB8AC3E}">
        <p14:creationId xmlns:p14="http://schemas.microsoft.com/office/powerpoint/2010/main" val="417789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3220955"/>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21</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1203658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idx="1"/>
          </p:nvPr>
        </p:nvSpPr>
        <p:spPr/>
        <p:txBody>
          <a:bodyPr/>
          <a:lstStyle/>
          <a:p>
            <a:r>
              <a:rPr lang="en-US" dirty="0" smtClean="0"/>
              <a:t>With the SAS 9.3 Grid, performance was reduced to increase stability – especially impacting long running jobs with high I/O</a:t>
            </a:r>
          </a:p>
          <a:p>
            <a:r>
              <a:rPr lang="en-US" dirty="0" smtClean="0"/>
              <a:t>With SAS 9.4, IMSD is implementing proactive monitoring</a:t>
            </a:r>
            <a:r>
              <a:rPr lang="en-US" dirty="0"/>
              <a:t> </a:t>
            </a:r>
            <a:r>
              <a:rPr lang="en-US" dirty="0" smtClean="0"/>
              <a:t>to adjust and optimize as environment use evolves.</a:t>
            </a:r>
          </a:p>
          <a:p>
            <a:r>
              <a:rPr lang="en-US" dirty="0" smtClean="0"/>
              <a:t>We will be providing users a best practice information which will describe how to configure SAS EG7.1 to optimize execution time for longer jobs as encountered in prod UAT testing.</a:t>
            </a:r>
          </a:p>
          <a:p>
            <a:r>
              <a:rPr lang="en-US" dirty="0" smtClean="0"/>
              <a:t>Partitions by business line will limit all groups being impacted by low disk space</a:t>
            </a:r>
          </a:p>
          <a:p>
            <a:r>
              <a:rPr lang="en-US" dirty="0" smtClean="0"/>
              <a:t>Expectation is that each</a:t>
            </a:r>
            <a:r>
              <a:rPr lang="en-US" dirty="0"/>
              <a:t> </a:t>
            </a:r>
            <a:r>
              <a:rPr lang="en-US" dirty="0" smtClean="0"/>
              <a:t>business line will manage their own partition space</a:t>
            </a:r>
          </a:p>
          <a:p>
            <a:r>
              <a:rPr lang="en-US" dirty="0" smtClean="0"/>
              <a:t>SAS users workarounds with respect to storage constraints should be eliminated with growth process negotiated with SSC.</a:t>
            </a:r>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22</a:t>
            </a:fld>
            <a:endParaRPr lang="en-US"/>
          </a:p>
        </p:txBody>
      </p:sp>
      <p:sp>
        <p:nvSpPr>
          <p:cNvPr id="5" name="Text Placeholder 4"/>
          <p:cNvSpPr>
            <a:spLocks noGrp="1"/>
          </p:cNvSpPr>
          <p:nvPr>
            <p:ph type="body" sz="quarter" idx="13"/>
          </p:nvPr>
        </p:nvSpPr>
        <p:spPr/>
        <p:txBody>
          <a:bodyPr/>
          <a:lstStyle/>
          <a:p>
            <a:r>
              <a:rPr lang="en-US" dirty="0" smtClean="0"/>
              <a:t>SAS GRID 9.4 </a:t>
            </a:r>
            <a:r>
              <a:rPr lang="en-US" dirty="0" smtClean="0"/>
              <a:t>–Improvements</a:t>
            </a:r>
            <a:endParaRPr lang="en-US" dirty="0"/>
          </a:p>
        </p:txBody>
      </p:sp>
    </p:spTree>
    <p:extLst>
      <p:ext uri="{BB962C8B-B14F-4D97-AF65-F5344CB8AC3E}">
        <p14:creationId xmlns:p14="http://schemas.microsoft.com/office/powerpoint/2010/main" val="87732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3555486"/>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23</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3125517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DAIS/DEXA</a:t>
            </a:r>
            <a:endParaRPr lang="en-US" dirty="0"/>
          </a:p>
        </p:txBody>
      </p:sp>
      <p:sp>
        <p:nvSpPr>
          <p:cNvPr id="3" name="Content Placeholder 2"/>
          <p:cNvSpPr>
            <a:spLocks noGrp="1"/>
          </p:cNvSpPr>
          <p:nvPr>
            <p:ph idx="1"/>
          </p:nvPr>
        </p:nvSpPr>
        <p:spPr/>
        <p:txBody>
          <a:bodyPr/>
          <a:lstStyle/>
          <a:p>
            <a:r>
              <a:rPr lang="en-US" dirty="0" smtClean="0">
                <a:solidFill>
                  <a:schemeClr val="tx1"/>
                </a:solidFill>
              </a:rPr>
              <a:t>Data from legacy platforms (DAIS/DEXA) will be brought onto the 9.4 SAS Grid after 9.3 migration is complete.</a:t>
            </a:r>
          </a:p>
          <a:p>
            <a:pPr lvl="1"/>
            <a:r>
              <a:rPr lang="en-US" dirty="0" smtClean="0">
                <a:solidFill>
                  <a:schemeClr val="tx1"/>
                </a:solidFill>
              </a:rPr>
              <a:t>Timelines </a:t>
            </a:r>
            <a:r>
              <a:rPr lang="en-US" dirty="0" smtClean="0">
                <a:solidFill>
                  <a:schemeClr val="tx1"/>
                </a:solidFill>
              </a:rPr>
              <a:t>are still being determined </a:t>
            </a:r>
            <a:endParaRPr lang="en-US" dirty="0" smtClean="0">
              <a:solidFill>
                <a:schemeClr val="tx1"/>
              </a:solidFill>
            </a:endParaRPr>
          </a:p>
          <a:p>
            <a:pPr lvl="1"/>
            <a:r>
              <a:rPr lang="en-US" dirty="0" smtClean="0">
                <a:solidFill>
                  <a:schemeClr val="tx1"/>
                </a:solidFill>
              </a:rPr>
              <a:t>DEXA </a:t>
            </a:r>
            <a:r>
              <a:rPr lang="en-US" dirty="0" smtClean="0">
                <a:solidFill>
                  <a:schemeClr val="tx1"/>
                </a:solidFill>
              </a:rPr>
              <a:t>business owner has been engaged to plan transition</a:t>
            </a:r>
            <a:endParaRPr lang="en-US" sz="1900" dirty="0" smtClean="0">
              <a:solidFill>
                <a:schemeClr val="tx1"/>
              </a:solidFill>
            </a:endParaRPr>
          </a:p>
          <a:p>
            <a:pPr lvl="1"/>
            <a:r>
              <a:rPr lang="en-US" sz="1900" dirty="0" smtClean="0">
                <a:solidFill>
                  <a:schemeClr val="tx1"/>
                </a:solidFill>
              </a:rPr>
              <a:t>When DEXA is on the SAS Grid, users will no longer need to copy information, rather access the data directly in the Grid.</a:t>
            </a:r>
          </a:p>
          <a:p>
            <a:pPr lvl="1"/>
            <a:r>
              <a:rPr lang="en-US" sz="1900" dirty="0" smtClean="0">
                <a:solidFill>
                  <a:schemeClr val="tx1"/>
                </a:solidFill>
              </a:rPr>
              <a:t>Inline with the improved data management practices, users should be documenting how to handle the new approach.  </a:t>
            </a:r>
          </a:p>
          <a:p>
            <a:pPr lvl="1"/>
            <a:r>
              <a:rPr lang="en-US" sz="1900" dirty="0" smtClean="0">
                <a:solidFill>
                  <a:schemeClr val="tx1"/>
                </a:solidFill>
              </a:rPr>
              <a:t>DAIS approach is an </a:t>
            </a:r>
            <a:r>
              <a:rPr lang="en-US" sz="1900" dirty="0">
                <a:solidFill>
                  <a:schemeClr val="tx1"/>
                </a:solidFill>
              </a:rPr>
              <a:t>iterative migration over </a:t>
            </a:r>
            <a:r>
              <a:rPr lang="en-US" sz="1900" dirty="0" smtClean="0">
                <a:solidFill>
                  <a:schemeClr val="tx1"/>
                </a:solidFill>
              </a:rPr>
              <a:t>this fiscal year (dependent </a:t>
            </a:r>
            <a:r>
              <a:rPr lang="en-US" sz="1900" dirty="0">
                <a:solidFill>
                  <a:schemeClr val="tx1"/>
                </a:solidFill>
              </a:rPr>
              <a:t>on resolution of direct data transfer [SAMBA] replacement)</a:t>
            </a:r>
          </a:p>
          <a:p>
            <a:pPr marL="457200" lvl="1" indent="0">
              <a:buNone/>
            </a:pPr>
            <a:endParaRPr lang="en-US" sz="1900"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WHAT HAS CHANGED – DAIS/DEXA</a:t>
            </a:r>
            <a:endParaRPr lang="en-US" dirty="0"/>
          </a:p>
        </p:txBody>
      </p:sp>
    </p:spTree>
    <p:extLst>
      <p:ext uri="{BB962C8B-B14F-4D97-AF65-F5344CB8AC3E}">
        <p14:creationId xmlns:p14="http://schemas.microsoft.com/office/powerpoint/2010/main" val="407616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3904884"/>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25</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1270911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Migration </a:t>
            </a:r>
            <a:r>
              <a:rPr lang="en-US" dirty="0" smtClean="0"/>
              <a:t>Plans</a:t>
            </a:r>
            <a:endParaRPr lang="en-US" dirty="0"/>
          </a:p>
        </p:txBody>
      </p:sp>
      <p:sp>
        <p:nvSpPr>
          <p:cNvPr id="3" name="Content Placeholder 2"/>
          <p:cNvSpPr>
            <a:spLocks noGrp="1"/>
          </p:cNvSpPr>
          <p:nvPr>
            <p:ph idx="1"/>
          </p:nvPr>
        </p:nvSpPr>
        <p:spPr>
          <a:xfrm>
            <a:off x="207963" y="1313380"/>
            <a:ext cx="8581679" cy="4895921"/>
          </a:xfrm>
        </p:spPr>
        <p:txBody>
          <a:bodyPr/>
          <a:lstStyle/>
          <a:p>
            <a:r>
              <a:rPr lang="en-CA" dirty="0">
                <a:solidFill>
                  <a:schemeClr val="tx1"/>
                </a:solidFill>
              </a:rPr>
              <a:t>Hot </a:t>
            </a:r>
            <a:r>
              <a:rPr lang="en-CA" dirty="0" smtClean="0">
                <a:solidFill>
                  <a:schemeClr val="tx1"/>
                </a:solidFill>
              </a:rPr>
              <a:t>Fix – Target </a:t>
            </a:r>
            <a:r>
              <a:rPr lang="en-CA" dirty="0" smtClean="0">
                <a:solidFill>
                  <a:schemeClr val="tx1"/>
                </a:solidFill>
              </a:rPr>
              <a:t>before end </a:t>
            </a:r>
            <a:r>
              <a:rPr lang="en-CA" dirty="0" smtClean="0">
                <a:solidFill>
                  <a:schemeClr val="tx1"/>
                </a:solidFill>
              </a:rPr>
              <a:t>of calendar year</a:t>
            </a:r>
            <a:endParaRPr lang="en-CA" dirty="0">
              <a:solidFill>
                <a:schemeClr val="tx1"/>
              </a:solidFill>
            </a:endParaRPr>
          </a:p>
          <a:p>
            <a:pPr lvl="1"/>
            <a:r>
              <a:rPr lang="en-US" dirty="0">
                <a:solidFill>
                  <a:schemeClr val="tx1"/>
                </a:solidFill>
              </a:rPr>
              <a:t>Addresses issue with </a:t>
            </a:r>
            <a:r>
              <a:rPr lang="fr-CA" dirty="0">
                <a:solidFill>
                  <a:schemeClr val="tx1"/>
                </a:solidFill>
              </a:rPr>
              <a:t>PROC IMPORT </a:t>
            </a:r>
            <a:r>
              <a:rPr lang="en-CA" dirty="0">
                <a:solidFill>
                  <a:schemeClr val="tx1"/>
                </a:solidFill>
              </a:rPr>
              <a:t>dropping the </a:t>
            </a:r>
            <a:r>
              <a:rPr lang="fr-CA" dirty="0">
                <a:solidFill>
                  <a:schemeClr val="tx1"/>
                </a:solidFill>
              </a:rPr>
              <a:t>time portion of a date time </a:t>
            </a:r>
            <a:r>
              <a:rPr lang="fr-CA" dirty="0" smtClean="0">
                <a:solidFill>
                  <a:schemeClr val="tx1"/>
                </a:solidFill>
              </a:rPr>
              <a:t>value</a:t>
            </a:r>
            <a:endParaRPr lang="fr-CA" dirty="0" smtClean="0">
              <a:solidFill>
                <a:schemeClr val="tx1"/>
              </a:solidFill>
            </a:endParaRPr>
          </a:p>
          <a:p>
            <a:pPr marL="457200" lvl="1" indent="0">
              <a:buNone/>
            </a:pPr>
            <a:endParaRPr lang="en-US" dirty="0" smtClean="0">
              <a:solidFill>
                <a:schemeClr val="tx1"/>
              </a:solidFill>
            </a:endParaRPr>
          </a:p>
          <a:p>
            <a:r>
              <a:rPr lang="en-US" dirty="0" smtClean="0">
                <a:solidFill>
                  <a:schemeClr val="tx1"/>
                </a:solidFill>
              </a:rPr>
              <a:t>M6 Upgrade – Target next fiscal year</a:t>
            </a:r>
          </a:p>
          <a:p>
            <a:pPr lvl="1"/>
            <a:r>
              <a:rPr lang="en-CA" sz="1900" dirty="0" smtClean="0">
                <a:solidFill>
                  <a:schemeClr val="tx1"/>
                </a:solidFill>
              </a:rPr>
              <a:t>M6 </a:t>
            </a:r>
            <a:r>
              <a:rPr lang="en-CA" sz="1900" dirty="0">
                <a:solidFill>
                  <a:schemeClr val="tx1"/>
                </a:solidFill>
              </a:rPr>
              <a:t>Upgrade needs to happen to apply </a:t>
            </a:r>
            <a:r>
              <a:rPr lang="en-CA" sz="1900" dirty="0" smtClean="0">
                <a:solidFill>
                  <a:schemeClr val="tx1"/>
                </a:solidFill>
              </a:rPr>
              <a:t>a fix for transition from flash (discontinued support) to HTML5</a:t>
            </a:r>
          </a:p>
          <a:p>
            <a:pPr marL="457200" lvl="1" indent="0">
              <a:buNone/>
            </a:pPr>
            <a:endParaRPr lang="en-CA" sz="1900" dirty="0">
              <a:solidFill>
                <a:schemeClr val="tx1"/>
              </a:solidFill>
            </a:endParaRPr>
          </a:p>
          <a:p>
            <a:pPr marL="0" indent="0">
              <a:buNone/>
            </a:pPr>
            <a:endParaRPr lang="en-US" dirty="0" smtClean="0">
              <a:solidFill>
                <a:schemeClr val="tx1"/>
              </a:solidFill>
            </a:endParaRPr>
          </a:p>
          <a:p>
            <a:r>
              <a:rPr lang="en-US" dirty="0" smtClean="0">
                <a:solidFill>
                  <a:schemeClr val="tx1"/>
                </a:solidFill>
              </a:rPr>
              <a:t>Working </a:t>
            </a:r>
            <a:r>
              <a:rPr lang="en-US" dirty="0">
                <a:solidFill>
                  <a:schemeClr val="tx1"/>
                </a:solidFill>
              </a:rPr>
              <a:t>to get rights from SSC for: Scheduler, custodian visibility of data access, batch </a:t>
            </a:r>
            <a:r>
              <a:rPr lang="en-US" dirty="0" smtClean="0">
                <a:solidFill>
                  <a:schemeClr val="tx1"/>
                </a:solidFill>
              </a:rPr>
              <a:t>execution</a:t>
            </a:r>
            <a:endParaRPr lang="en-CA" dirty="0" smtClean="0">
              <a:solidFill>
                <a:schemeClr val="tx1"/>
              </a:solidFill>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26</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a:t>Post Migration </a:t>
            </a:r>
            <a:r>
              <a:rPr lang="en-US" dirty="0" smtClean="0"/>
              <a:t>Plans</a:t>
            </a:r>
            <a:endParaRPr lang="en-US" dirty="0"/>
          </a:p>
        </p:txBody>
      </p:sp>
    </p:spTree>
    <p:extLst>
      <p:ext uri="{BB962C8B-B14F-4D97-AF65-F5344CB8AC3E}">
        <p14:creationId xmlns:p14="http://schemas.microsoft.com/office/powerpoint/2010/main" val="148203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Migration </a:t>
            </a:r>
            <a:r>
              <a:rPr lang="en-US" dirty="0" smtClean="0"/>
              <a:t>Plans</a:t>
            </a:r>
            <a:endParaRPr lang="en-US" dirty="0"/>
          </a:p>
        </p:txBody>
      </p:sp>
      <p:sp>
        <p:nvSpPr>
          <p:cNvPr id="3" name="Content Placeholder 2"/>
          <p:cNvSpPr>
            <a:spLocks noGrp="1"/>
          </p:cNvSpPr>
          <p:nvPr>
            <p:ph idx="1"/>
          </p:nvPr>
        </p:nvSpPr>
        <p:spPr>
          <a:xfrm>
            <a:off x="207963" y="1313380"/>
            <a:ext cx="8581679" cy="4895921"/>
          </a:xfrm>
        </p:spPr>
        <p:txBody>
          <a:bodyPr/>
          <a:lstStyle/>
          <a:p>
            <a:r>
              <a:rPr lang="en-CA" dirty="0" smtClean="0">
                <a:solidFill>
                  <a:schemeClr val="tx1"/>
                </a:solidFill>
              </a:rPr>
              <a:t>Visual Analytics (VA)</a:t>
            </a:r>
          </a:p>
          <a:p>
            <a:pPr lvl="1"/>
            <a:r>
              <a:rPr lang="en-CA" sz="1900" dirty="0" err="1" smtClean="0">
                <a:solidFill>
                  <a:schemeClr val="tx1"/>
                </a:solidFill>
              </a:rPr>
              <a:t>PoC</a:t>
            </a:r>
            <a:r>
              <a:rPr lang="en-CA" sz="1900" dirty="0" smtClean="0">
                <a:solidFill>
                  <a:schemeClr val="tx1"/>
                </a:solidFill>
              </a:rPr>
              <a:t> </a:t>
            </a:r>
            <a:r>
              <a:rPr lang="en-CA" sz="1900" dirty="0" smtClean="0">
                <a:solidFill>
                  <a:schemeClr val="tx1"/>
                </a:solidFill>
              </a:rPr>
              <a:t>planning post migration</a:t>
            </a:r>
            <a:endParaRPr lang="en-CA" sz="1900" dirty="0" smtClean="0">
              <a:solidFill>
                <a:schemeClr val="tx1"/>
              </a:solidFill>
            </a:endParaRPr>
          </a:p>
          <a:p>
            <a:pPr lvl="1"/>
            <a:r>
              <a:rPr lang="en-CA" sz="1900" dirty="0" smtClean="0">
                <a:solidFill>
                  <a:schemeClr val="tx1"/>
                </a:solidFill>
              </a:rPr>
              <a:t>VA on SAS 9.4 works with Flash only</a:t>
            </a:r>
          </a:p>
          <a:p>
            <a:pPr lvl="1"/>
            <a:r>
              <a:rPr lang="en-CA" sz="1900" dirty="0" smtClean="0">
                <a:solidFill>
                  <a:schemeClr val="tx1"/>
                </a:solidFill>
              </a:rPr>
              <a:t>VA on VIYA works with HTML5</a:t>
            </a:r>
          </a:p>
          <a:p>
            <a:pPr lvl="1"/>
            <a:r>
              <a:rPr lang="en-CA" sz="1900" dirty="0" smtClean="0">
                <a:solidFill>
                  <a:schemeClr val="tx1"/>
                </a:solidFill>
              </a:rPr>
              <a:t>Constraints:</a:t>
            </a:r>
          </a:p>
          <a:p>
            <a:pPr lvl="2"/>
            <a:r>
              <a:rPr lang="en-CA" sz="1900" dirty="0" smtClean="0">
                <a:solidFill>
                  <a:schemeClr val="tx1"/>
                </a:solidFill>
              </a:rPr>
              <a:t>Protected B (SSC) vs non-classified (Cloud)</a:t>
            </a:r>
            <a:endParaRPr lang="en-CA" sz="1900" dirty="0">
              <a:solidFill>
                <a:schemeClr val="tx1"/>
              </a:solidFill>
            </a:endParaRPr>
          </a:p>
          <a:p>
            <a:pPr marL="457200" lvl="1" indent="0">
              <a:buNone/>
            </a:pPr>
            <a:r>
              <a:rPr lang="en-CA" sz="1900" dirty="0" smtClean="0">
                <a:solidFill>
                  <a:schemeClr val="tx1"/>
                </a:solidFill>
              </a:rPr>
              <a:t> </a:t>
            </a:r>
            <a:endParaRPr lang="en-CA" sz="1900"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27</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a:t>Post Migration </a:t>
            </a:r>
            <a:r>
              <a:rPr lang="en-US" dirty="0" smtClean="0"/>
              <a:t>Plans</a:t>
            </a:r>
            <a:endParaRPr lang="en-US" dirty="0"/>
          </a:p>
        </p:txBody>
      </p:sp>
    </p:spTree>
    <p:extLst>
      <p:ext uri="{BB962C8B-B14F-4D97-AF65-F5344CB8AC3E}">
        <p14:creationId xmlns:p14="http://schemas.microsoft.com/office/powerpoint/2010/main" val="268944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Migration </a:t>
            </a:r>
            <a:r>
              <a:rPr lang="en-US" dirty="0" smtClean="0"/>
              <a:t>Plans</a:t>
            </a:r>
            <a:endParaRPr lang="en-US" dirty="0"/>
          </a:p>
        </p:txBody>
      </p:sp>
      <p:sp>
        <p:nvSpPr>
          <p:cNvPr id="3" name="Content Placeholder 2"/>
          <p:cNvSpPr>
            <a:spLocks noGrp="1"/>
          </p:cNvSpPr>
          <p:nvPr>
            <p:ph idx="1"/>
          </p:nvPr>
        </p:nvSpPr>
        <p:spPr>
          <a:xfrm>
            <a:off x="207963" y="1284805"/>
            <a:ext cx="8581679" cy="4895921"/>
          </a:xfrm>
        </p:spPr>
        <p:txBody>
          <a:bodyPr/>
          <a:lstStyle/>
          <a:p>
            <a:r>
              <a:rPr lang="en-CA" dirty="0" smtClean="0">
                <a:solidFill>
                  <a:schemeClr val="tx1"/>
                </a:solidFill>
              </a:rPr>
              <a:t>DMS: DQ/DI</a:t>
            </a:r>
          </a:p>
          <a:p>
            <a:pPr lvl="1"/>
            <a:r>
              <a:rPr lang="en-CA" dirty="0" smtClean="0">
                <a:solidFill>
                  <a:schemeClr val="tx1"/>
                </a:solidFill>
              </a:rPr>
              <a:t>DMS software only installed for those with identified need.</a:t>
            </a:r>
          </a:p>
          <a:p>
            <a:pPr lvl="1"/>
            <a:r>
              <a:rPr lang="en-US" dirty="0" smtClean="0">
                <a:solidFill>
                  <a:schemeClr val="tx1"/>
                </a:solidFill>
              </a:rPr>
              <a:t>DI is an ETL tool installed on Grid</a:t>
            </a:r>
          </a:p>
          <a:p>
            <a:pPr lvl="1"/>
            <a:r>
              <a:rPr lang="en-US" dirty="0" smtClean="0">
                <a:solidFill>
                  <a:schemeClr val="tx1"/>
                </a:solidFill>
              </a:rPr>
              <a:t>DQ does fuzzy matching for different data – knowledge base and desktop license required in addition to what is on Grid.  Currently we hold licenses for 5 users -  who has interest?</a:t>
            </a:r>
          </a:p>
          <a:p>
            <a:pPr lvl="1"/>
            <a:r>
              <a:rPr lang="en-US" dirty="0" smtClean="0">
                <a:solidFill>
                  <a:schemeClr val="tx1"/>
                </a:solidFill>
              </a:rPr>
              <a:t>DQ build local and promote to Grid </a:t>
            </a:r>
          </a:p>
          <a:p>
            <a:pPr lvl="1"/>
            <a:r>
              <a:rPr lang="en-US" dirty="0" smtClean="0">
                <a:solidFill>
                  <a:schemeClr val="tx1"/>
                </a:solidFill>
              </a:rPr>
              <a:t>IMSD is investigating bringing in a SAS SME to help with introduction of feature</a:t>
            </a:r>
          </a:p>
          <a:p>
            <a:pPr lvl="1"/>
            <a:r>
              <a:rPr lang="en-US" dirty="0" smtClean="0">
                <a:solidFill>
                  <a:schemeClr val="tx1"/>
                </a:solidFill>
              </a:rPr>
              <a:t>DQ Cost recovered model.  The more licenses, the cheaper per seat</a:t>
            </a:r>
          </a:p>
          <a:p>
            <a:r>
              <a:rPr lang="en-US" dirty="0" smtClean="0">
                <a:solidFill>
                  <a:schemeClr val="tx1"/>
                </a:solidFill>
              </a:rPr>
              <a:t>Data Management</a:t>
            </a:r>
          </a:p>
          <a:p>
            <a:pPr lvl="1"/>
            <a:r>
              <a:rPr lang="en-US" dirty="0" smtClean="0">
                <a:solidFill>
                  <a:schemeClr val="tx1"/>
                </a:solidFill>
              </a:rPr>
              <a:t>Resource for best practices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28</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a:t>Post Migration </a:t>
            </a:r>
            <a:r>
              <a:rPr lang="en-US" dirty="0" smtClean="0"/>
              <a:t>Plans</a:t>
            </a:r>
            <a:endParaRPr lang="en-US" dirty="0"/>
          </a:p>
        </p:txBody>
      </p:sp>
    </p:spTree>
    <p:extLst>
      <p:ext uri="{BB962C8B-B14F-4D97-AF65-F5344CB8AC3E}">
        <p14:creationId xmlns:p14="http://schemas.microsoft.com/office/powerpoint/2010/main" val="3993558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4291462"/>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29</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290905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1139416"/>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3</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3938760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Grid Maintenance</a:t>
            </a:r>
          </a:p>
        </p:txBody>
      </p:sp>
      <p:sp>
        <p:nvSpPr>
          <p:cNvPr id="3" name="Content Placeholder 2"/>
          <p:cNvSpPr>
            <a:spLocks noGrp="1"/>
          </p:cNvSpPr>
          <p:nvPr>
            <p:ph idx="1"/>
          </p:nvPr>
        </p:nvSpPr>
        <p:spPr/>
        <p:txBody>
          <a:bodyPr/>
          <a:lstStyle/>
          <a:p>
            <a:r>
              <a:rPr lang="en-US" dirty="0" smtClean="0"/>
              <a:t>Due to instabilities, the SAS 9.3 Grid didn’t have planned maintenance windows as no changes could be made.</a:t>
            </a:r>
          </a:p>
          <a:p>
            <a:r>
              <a:rPr lang="en-US" dirty="0" smtClean="0"/>
              <a:t>With a new SAS 9.4 Grid, the expectation is to have patching performed at the OS level and at the application level</a:t>
            </a:r>
          </a:p>
          <a:p>
            <a:pPr lvl="1"/>
            <a:r>
              <a:rPr lang="en-US" dirty="0" smtClean="0"/>
              <a:t>This will lead to planned and advertised service outages</a:t>
            </a:r>
          </a:p>
          <a:p>
            <a:pPr lvl="1"/>
            <a:r>
              <a:rPr lang="en-US" dirty="0" smtClean="0"/>
              <a:t>Frequency of application &amp; OS patching to be determined</a:t>
            </a:r>
          </a:p>
          <a:p>
            <a:pPr lvl="1"/>
            <a:r>
              <a:rPr lang="en-CA" dirty="0"/>
              <a:t>SSC current maintenance schedule (August, November, February and May).  IMSD </a:t>
            </a:r>
            <a:r>
              <a:rPr lang="en-CA" dirty="0" smtClean="0"/>
              <a:t>plans to align </a:t>
            </a:r>
            <a:r>
              <a:rPr lang="en-CA" dirty="0"/>
              <a:t>to </a:t>
            </a:r>
            <a:r>
              <a:rPr lang="en-CA" dirty="0" smtClean="0"/>
              <a:t>this schedule.</a:t>
            </a:r>
            <a:endParaRPr lang="en-CA" dirty="0"/>
          </a:p>
          <a:p>
            <a:pPr lvl="1"/>
            <a:r>
              <a:rPr lang="en-US" dirty="0"/>
              <a:t>Objective is to have maintenance window not more than twice per </a:t>
            </a:r>
            <a:r>
              <a:rPr lang="en-US" dirty="0" smtClean="0"/>
              <a:t>quarter</a:t>
            </a:r>
          </a:p>
          <a:p>
            <a:pPr lvl="1"/>
            <a:r>
              <a:rPr lang="en-US" dirty="0" smtClean="0"/>
              <a:t>Security patches are not included in the targeted frequency as they usually require quicker action</a:t>
            </a:r>
          </a:p>
          <a:p>
            <a:pPr lvl="1"/>
            <a:r>
              <a:rPr lang="en-US" dirty="0" smtClean="0"/>
              <a:t>Intent to publish dates in advance so users can plan their jobs.</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30</a:t>
            </a:fld>
            <a:endParaRPr lang="en-US"/>
          </a:p>
        </p:txBody>
      </p:sp>
      <p:sp>
        <p:nvSpPr>
          <p:cNvPr id="5" name="Text Placeholder 4"/>
          <p:cNvSpPr>
            <a:spLocks noGrp="1"/>
          </p:cNvSpPr>
          <p:nvPr>
            <p:ph type="body" sz="quarter" idx="13"/>
          </p:nvPr>
        </p:nvSpPr>
        <p:spPr/>
        <p:txBody>
          <a:bodyPr/>
          <a:lstStyle/>
          <a:p>
            <a:r>
              <a:rPr lang="en-US" dirty="0" smtClean="0"/>
              <a:t>SAS GRID 9.4 – Planned </a:t>
            </a:r>
            <a:r>
              <a:rPr lang="en-US" dirty="0"/>
              <a:t>Grid Maintenance</a:t>
            </a:r>
          </a:p>
        </p:txBody>
      </p:sp>
    </p:spTree>
    <p:extLst>
      <p:ext uri="{BB962C8B-B14F-4D97-AF65-F5344CB8AC3E}">
        <p14:creationId xmlns:p14="http://schemas.microsoft.com/office/powerpoint/2010/main" val="233296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4633432"/>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31</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1423788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Function/Code enhancements</a:t>
            </a:r>
          </a:p>
        </p:txBody>
      </p:sp>
      <p:sp>
        <p:nvSpPr>
          <p:cNvPr id="3" name="Content Placeholder 2"/>
          <p:cNvSpPr>
            <a:spLocks noGrp="1"/>
          </p:cNvSpPr>
          <p:nvPr>
            <p:ph idx="1"/>
          </p:nvPr>
        </p:nvSpPr>
        <p:spPr/>
        <p:txBody>
          <a:bodyPr/>
          <a:lstStyle/>
          <a:p>
            <a:r>
              <a:rPr lang="en-US" dirty="0" smtClean="0"/>
              <a:t>Given this is the first upgrade/change to the SAS Grid in quite some time, there are numerous code enhancements and changes.</a:t>
            </a:r>
          </a:p>
          <a:p>
            <a:r>
              <a:rPr lang="en-US" dirty="0" smtClean="0"/>
              <a:t>Pertinent details of what is new up to SAS 9.4</a:t>
            </a:r>
            <a:r>
              <a:rPr lang="en-US" b="1" u="sng" dirty="0" smtClean="0"/>
              <a:t>M5</a:t>
            </a:r>
            <a:r>
              <a:rPr lang="en-US" dirty="0" smtClean="0"/>
              <a:t> can be found here (</a:t>
            </a:r>
            <a:r>
              <a:rPr lang="en-US" sz="1400" dirty="0" smtClean="0"/>
              <a:t>The grid is not on M6 yet and any changes related to M6 can be ignored for now</a:t>
            </a:r>
            <a:r>
              <a:rPr lang="en-US" dirty="0" smtClean="0"/>
              <a:t>):</a:t>
            </a:r>
          </a:p>
          <a:p>
            <a:pPr marL="0" indent="0">
              <a:buNone/>
            </a:pPr>
            <a:endParaRPr lang="en-US" dirty="0" smtClean="0"/>
          </a:p>
          <a:p>
            <a:pPr lvl="1"/>
            <a:r>
              <a:rPr lang="en-CA" u="sng" dirty="0" smtClean="0">
                <a:hlinkClick r:id="rId2"/>
              </a:rPr>
              <a:t>What's New in SAS 9.4</a:t>
            </a:r>
            <a:endParaRPr lang="en-US" dirty="0" smtClean="0"/>
          </a:p>
          <a:p>
            <a:pPr lvl="1"/>
            <a:r>
              <a:rPr lang="en-CA" dirty="0" smtClean="0">
                <a:hlinkClick r:id="rId3"/>
              </a:rPr>
              <a:t>SAS® 9.4 Functions and CALL Routines: Reference, Fifth Edition </a:t>
            </a:r>
            <a:endParaRPr lang="en-CA" dirty="0" smtClean="0"/>
          </a:p>
          <a:p>
            <a:pPr lvl="1"/>
            <a:r>
              <a:rPr lang="en-CA" dirty="0" smtClean="0">
                <a:hlinkClick r:id="rId4"/>
              </a:rPr>
              <a:t>SAS 9.3 M2</a:t>
            </a:r>
            <a:endParaRPr lang="en-CA" dirty="0" smtClean="0"/>
          </a:p>
          <a:p>
            <a:pPr lvl="1"/>
            <a:endParaRPr lang="en-CA" b="1" u="sng" dirty="0">
              <a:solidFill>
                <a:srgbClr val="FF0000"/>
              </a:solidFill>
            </a:endParaRPr>
          </a:p>
          <a:p>
            <a:pPr marL="457200" lvl="1" indent="0">
              <a:buNone/>
            </a:pPr>
            <a:endParaRPr lang="en-US" b="1" u="sng"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32</a:t>
            </a:fld>
            <a:endParaRPr lang="en-US"/>
          </a:p>
        </p:txBody>
      </p:sp>
      <p:sp>
        <p:nvSpPr>
          <p:cNvPr id="5" name="Text Placeholder 4"/>
          <p:cNvSpPr>
            <a:spLocks noGrp="1"/>
          </p:cNvSpPr>
          <p:nvPr>
            <p:ph type="body" sz="quarter" idx="13"/>
          </p:nvPr>
        </p:nvSpPr>
        <p:spPr/>
        <p:txBody>
          <a:bodyPr/>
          <a:lstStyle/>
          <a:p>
            <a:r>
              <a:rPr lang="en-US" dirty="0" smtClean="0"/>
              <a:t>SAS GRID 9.4 – Function/Code </a:t>
            </a:r>
            <a:r>
              <a:rPr lang="en-US" dirty="0"/>
              <a:t>enhancements</a:t>
            </a:r>
          </a:p>
        </p:txBody>
      </p:sp>
    </p:spTree>
    <p:extLst>
      <p:ext uri="{BB962C8B-B14F-4D97-AF65-F5344CB8AC3E}">
        <p14:creationId xmlns:p14="http://schemas.microsoft.com/office/powerpoint/2010/main" val="208992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4953098"/>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33</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3802633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Guide Improvements</a:t>
            </a:r>
            <a:endParaRPr lang="en-US" dirty="0"/>
          </a:p>
        </p:txBody>
      </p:sp>
      <p:sp>
        <p:nvSpPr>
          <p:cNvPr id="3" name="Content Placeholder 2"/>
          <p:cNvSpPr>
            <a:spLocks noGrp="1"/>
          </p:cNvSpPr>
          <p:nvPr>
            <p:ph idx="1"/>
          </p:nvPr>
        </p:nvSpPr>
        <p:spPr/>
        <p:txBody>
          <a:bodyPr/>
          <a:lstStyle/>
          <a:p>
            <a:pPr marL="457200" lvl="1" indent="0">
              <a:buNone/>
            </a:pPr>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05831212"/>
              </p:ext>
            </p:extLst>
          </p:nvPr>
        </p:nvGraphicFramePr>
        <p:xfrm>
          <a:off x="2019992" y="2502593"/>
          <a:ext cx="4896197" cy="1010920"/>
        </p:xfrm>
        <a:graphic>
          <a:graphicData uri="http://schemas.openxmlformats.org/drawingml/2006/table">
            <a:tbl>
              <a:tblPr firstRow="1" bandRow="1">
                <a:tableStyleId>{5C22544A-7EE6-4342-B048-85BDC9FD1C3A}</a:tableStyleId>
              </a:tblPr>
              <a:tblGrid>
                <a:gridCol w="4896197">
                  <a:extLst>
                    <a:ext uri="{9D8B030D-6E8A-4147-A177-3AD203B41FA5}">
                      <a16:colId xmlns:a16="http://schemas.microsoft.com/office/drawing/2014/main" val="2759975756"/>
                    </a:ext>
                  </a:extLst>
                </a:gridCol>
              </a:tblGrid>
              <a:tr h="370840">
                <a:tc>
                  <a:txBody>
                    <a:bodyPr/>
                    <a:lstStyle/>
                    <a:p>
                      <a:pPr algn="ctr" fontAlgn="ctr"/>
                      <a:r>
                        <a:rPr lang="en-US" sz="1800" b="1" dirty="0" smtClean="0"/>
                        <a:t>Summary of Changes</a:t>
                      </a:r>
                      <a:endParaRPr lang="fr-CA" sz="1100" dirty="0" smtClean="0"/>
                    </a:p>
                    <a:p>
                      <a:pPr algn="ctr"/>
                      <a:endParaRPr lang="fr-CA" dirty="0"/>
                    </a:p>
                  </a:txBody>
                  <a:tcPr/>
                </a:tc>
                <a:extLst>
                  <a:ext uri="{0D108BD9-81ED-4DB2-BD59-A6C34878D82A}">
                    <a16:rowId xmlns:a16="http://schemas.microsoft.com/office/drawing/2014/main" val="1444975899"/>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smtClean="0"/>
                        <a:t>5.1 </a:t>
                      </a:r>
                      <a:r>
                        <a:rPr lang="en-US" sz="1800" b="1" dirty="0" smtClean="0">
                          <a:solidFill>
                            <a:schemeClr val="tx1"/>
                          </a:solidFill>
                          <a:sym typeface="Wingdings" panose="05000000000000000000" pitchFamily="2" charset="2"/>
                        </a:rPr>
                        <a:t></a:t>
                      </a:r>
                      <a:r>
                        <a:rPr lang="en-US" sz="1800" b="1" dirty="0" smtClean="0">
                          <a:solidFill>
                            <a:schemeClr val="tx1"/>
                          </a:solidFill>
                        </a:rPr>
                        <a:t> 7.15</a:t>
                      </a:r>
                      <a:endParaRPr lang="fr-CA" sz="1100"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11521750"/>
                  </a:ext>
                </a:extLst>
              </a:tr>
            </a:tbl>
          </a:graphicData>
        </a:graphic>
      </p:graphicFrame>
    </p:spTree>
    <p:extLst>
      <p:ext uri="{BB962C8B-B14F-4D97-AF65-F5344CB8AC3E}">
        <p14:creationId xmlns:p14="http://schemas.microsoft.com/office/powerpoint/2010/main" val="312711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solidFill>
                <a:srgbClr val="FF0000"/>
              </a:solidFill>
            </a:endParaRPr>
          </a:p>
        </p:txBody>
      </p:sp>
      <p:sp>
        <p:nvSpPr>
          <p:cNvPr id="3" name="Content Placeholder 2"/>
          <p:cNvSpPr>
            <a:spLocks noGrp="1"/>
          </p:cNvSpPr>
          <p:nvPr>
            <p:ph idx="1"/>
          </p:nvPr>
        </p:nvSpPr>
        <p:spPr/>
        <p:txBody>
          <a:bodyPr/>
          <a:lstStyle/>
          <a:p>
            <a:pPr marL="457200" lvl="1" indent="0">
              <a:buNone/>
            </a:pPr>
            <a:endParaRPr lang="en-US" dirty="0" smtClean="0"/>
          </a:p>
          <a:p>
            <a:pPr lvl="1"/>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7" name="Rectangle 6"/>
          <p:cNvSpPr/>
          <p:nvPr/>
        </p:nvSpPr>
        <p:spPr>
          <a:xfrm>
            <a:off x="490451" y="1354976"/>
            <a:ext cx="8376097" cy="4244239"/>
          </a:xfrm>
          <a:prstGeom prst="rect">
            <a:avLst/>
          </a:prstGeom>
        </p:spPr>
        <p:txBody>
          <a:bodyPr wrap="square">
            <a:spAutoFit/>
          </a:bodyPr>
          <a:lstStyle/>
          <a:p>
            <a:pPr marL="285750" indent="-285750">
              <a:buFont typeface="Arial" panose="020B0604020202020204" pitchFamily="34" charset="0"/>
              <a:buChar char="•"/>
            </a:pPr>
            <a:r>
              <a:rPr lang="en-US" sz="1900" dirty="0"/>
              <a:t>Process</a:t>
            </a:r>
            <a:r>
              <a:rPr lang="en-US" dirty="0"/>
              <a:t> flow annotation "Sticky note" </a:t>
            </a:r>
            <a:r>
              <a:rPr lang="en-US" dirty="0" smtClean="0"/>
              <a:t>style</a:t>
            </a:r>
          </a:p>
          <a:p>
            <a:pPr marL="285750" indent="-285750">
              <a:buFont typeface="Arial" panose="020B0604020202020204" pitchFamily="34" charset="0"/>
              <a:buChar char="•"/>
            </a:pPr>
            <a:r>
              <a:rPr lang="en-US" sz="1900" dirty="0" smtClean="0"/>
              <a:t>Navigate </a:t>
            </a:r>
            <a:r>
              <a:rPr lang="en-US" sz="1900" dirty="0"/>
              <a:t>warnings and errors in Log Summary </a:t>
            </a:r>
            <a:r>
              <a:rPr lang="en-US" sz="1900" dirty="0" smtClean="0"/>
              <a:t>view</a:t>
            </a:r>
          </a:p>
          <a:p>
            <a:pPr marL="285750" indent="-285750">
              <a:buFont typeface="Arial" panose="020B0604020202020204" pitchFamily="34" charset="0"/>
              <a:buChar char="•"/>
            </a:pPr>
            <a:r>
              <a:rPr lang="en-US" sz="1900" dirty="0" smtClean="0"/>
              <a:t>Analyze </a:t>
            </a:r>
            <a:r>
              <a:rPr lang="en-US" sz="1900" dirty="0"/>
              <a:t>programs for </a:t>
            </a:r>
            <a:r>
              <a:rPr lang="en-US" sz="1900" dirty="0" smtClean="0"/>
              <a:t>internationalization</a:t>
            </a:r>
          </a:p>
          <a:p>
            <a:pPr marL="342900" lvl="0" indent="-342900">
              <a:spcBef>
                <a:spcPct val="20000"/>
              </a:spcBef>
              <a:buFont typeface="Arial"/>
              <a:buChar char="•"/>
              <a:defRPr/>
            </a:pPr>
            <a:r>
              <a:rPr lang="en-US" sz="1900" b="1" dirty="0">
                <a:solidFill>
                  <a:prstClr val="black">
                    <a:lumMod val="75000"/>
                    <a:lumOff val="25000"/>
                  </a:prstClr>
                </a:solidFill>
              </a:rPr>
              <a:t>Copy and paste process flows</a:t>
            </a:r>
          </a:p>
          <a:p>
            <a:pPr marL="342900" lvl="0" indent="-342900">
              <a:spcBef>
                <a:spcPct val="20000"/>
              </a:spcBef>
              <a:buFont typeface="Arial"/>
              <a:buChar char="•"/>
              <a:defRPr/>
            </a:pPr>
            <a:r>
              <a:rPr lang="en-US" sz="1900" b="1" dirty="0">
                <a:solidFill>
                  <a:prstClr val="black">
                    <a:lumMod val="75000"/>
                    <a:lumOff val="25000"/>
                  </a:prstClr>
                </a:solidFill>
              </a:rPr>
              <a:t>Filter list of tasks </a:t>
            </a:r>
            <a:r>
              <a:rPr lang="en-US" sz="1900" dirty="0">
                <a:solidFill>
                  <a:prstClr val="black">
                    <a:lumMod val="75000"/>
                    <a:lumOff val="25000"/>
                  </a:prstClr>
                </a:solidFill>
              </a:rPr>
              <a:t>by predefined categories or by SAS procedure</a:t>
            </a:r>
          </a:p>
          <a:p>
            <a:pPr marL="342900" lvl="0" indent="-342900">
              <a:spcBef>
                <a:spcPct val="20000"/>
              </a:spcBef>
              <a:buFont typeface="Arial"/>
              <a:buChar char="•"/>
              <a:defRPr/>
            </a:pPr>
            <a:r>
              <a:rPr lang="en-US" sz="1900" dirty="0">
                <a:solidFill>
                  <a:prstClr val="black">
                    <a:lumMod val="75000"/>
                    <a:lumOff val="25000"/>
                  </a:prstClr>
                </a:solidFill>
              </a:rPr>
              <a:t>Track changes made to programs with the new </a:t>
            </a:r>
            <a:r>
              <a:rPr lang="en-US" sz="1900" b="1" dirty="0">
                <a:solidFill>
                  <a:prstClr val="black">
                    <a:lumMod val="75000"/>
                    <a:lumOff val="25000"/>
                  </a:prstClr>
                </a:solidFill>
              </a:rPr>
              <a:t>program history </a:t>
            </a:r>
            <a:r>
              <a:rPr lang="en-US" sz="1900" dirty="0">
                <a:solidFill>
                  <a:prstClr val="black">
                    <a:lumMod val="75000"/>
                    <a:lumOff val="25000"/>
                  </a:prstClr>
                </a:solidFill>
              </a:rPr>
              <a:t>feature </a:t>
            </a:r>
          </a:p>
          <a:p>
            <a:pPr marL="342900" lvl="0" indent="-342900">
              <a:spcBef>
                <a:spcPct val="20000"/>
              </a:spcBef>
              <a:buFont typeface="Arial"/>
              <a:buChar char="•"/>
              <a:defRPr/>
            </a:pPr>
            <a:r>
              <a:rPr lang="en-US" sz="1900" dirty="0">
                <a:solidFill>
                  <a:prstClr val="black">
                    <a:lumMod val="75000"/>
                    <a:lumOff val="25000"/>
                  </a:prstClr>
                </a:solidFill>
              </a:rPr>
              <a:t>Quickly access any tasks that you recently opened or that you marked as favorites</a:t>
            </a:r>
          </a:p>
          <a:p>
            <a:pPr marL="342900" lvl="0" indent="-342900">
              <a:spcBef>
                <a:spcPct val="20000"/>
              </a:spcBef>
              <a:buFont typeface="Arial"/>
              <a:buChar char="•"/>
              <a:defRPr/>
            </a:pPr>
            <a:r>
              <a:rPr lang="en-US" sz="1900" b="1" dirty="0">
                <a:solidFill>
                  <a:prstClr val="black">
                    <a:lumMod val="75000"/>
                    <a:lumOff val="25000"/>
                  </a:prstClr>
                </a:solidFill>
              </a:rPr>
              <a:t>Smart highlighting </a:t>
            </a:r>
            <a:r>
              <a:rPr lang="en-US" sz="1900" dirty="0">
                <a:solidFill>
                  <a:prstClr val="black">
                    <a:lumMod val="75000"/>
                    <a:lumOff val="25000"/>
                  </a:prstClr>
                </a:solidFill>
              </a:rPr>
              <a:t>-all occurrences of a word when you select/search for it in the Program </a:t>
            </a:r>
            <a:r>
              <a:rPr lang="en-US" sz="1900" dirty="0" smtClean="0">
                <a:solidFill>
                  <a:prstClr val="black">
                    <a:lumMod val="75000"/>
                    <a:lumOff val="25000"/>
                  </a:prstClr>
                </a:solidFill>
              </a:rPr>
              <a:t>Editor</a:t>
            </a:r>
          </a:p>
          <a:p>
            <a:pPr marL="342900" lvl="0" indent="-342900">
              <a:spcBef>
                <a:spcPct val="20000"/>
              </a:spcBef>
              <a:buFont typeface="Arial"/>
              <a:buChar char="•"/>
              <a:defRPr/>
            </a:pPr>
            <a:r>
              <a:rPr lang="en-US" sz="1900" b="1" dirty="0" smtClean="0">
                <a:solidFill>
                  <a:prstClr val="black">
                    <a:lumMod val="75000"/>
                    <a:lumOff val="25000"/>
                  </a:prstClr>
                </a:solidFill>
              </a:rPr>
              <a:t>Project </a:t>
            </a:r>
            <a:r>
              <a:rPr lang="en-US" sz="1900" b="1" dirty="0">
                <a:solidFill>
                  <a:prstClr val="black">
                    <a:lumMod val="75000"/>
                    <a:lumOff val="25000"/>
                  </a:prstClr>
                </a:solidFill>
              </a:rPr>
              <a:t>Log Summary </a:t>
            </a:r>
            <a:r>
              <a:rPr lang="en-US" sz="1900" dirty="0">
                <a:solidFill>
                  <a:prstClr val="black">
                    <a:lumMod val="75000"/>
                    <a:lumOff val="25000"/>
                  </a:prstClr>
                </a:solidFill>
              </a:rPr>
              <a:t>window includes an aggregated list of all messages generated in the project </a:t>
            </a:r>
            <a:r>
              <a:rPr lang="en-US" sz="1900" dirty="0" smtClean="0">
                <a:solidFill>
                  <a:prstClr val="black">
                    <a:lumMod val="75000"/>
                    <a:lumOff val="25000"/>
                  </a:prstClr>
                </a:solidFill>
              </a:rPr>
              <a:t>log</a:t>
            </a:r>
          </a:p>
          <a:p>
            <a:pPr marL="285750" indent="-285750">
              <a:buFont typeface="Arial" panose="020B0604020202020204" pitchFamily="34" charset="0"/>
              <a:buChar char="•"/>
            </a:pPr>
            <a:endParaRPr lang="en-US" sz="1900" b="1" dirty="0"/>
          </a:p>
        </p:txBody>
      </p:sp>
    </p:spTree>
    <p:extLst>
      <p:ext uri="{BB962C8B-B14F-4D97-AF65-F5344CB8AC3E}">
        <p14:creationId xmlns:p14="http://schemas.microsoft.com/office/powerpoint/2010/main" val="4167810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1" name="Content Placeholder 4"/>
          <p:cNvSpPr txBox="1">
            <a:spLocks/>
          </p:cNvSpPr>
          <p:nvPr/>
        </p:nvSpPr>
        <p:spPr>
          <a:xfrm>
            <a:off x="411162" y="1160236"/>
            <a:ext cx="8232776" cy="28127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US" sz="1900" dirty="0" smtClean="0"/>
              <a:t>View all SAS macro variables defined in your current SAS session with the </a:t>
            </a:r>
            <a:r>
              <a:rPr lang="en-US" sz="1900" b="1" dirty="0" smtClean="0"/>
              <a:t>SAS Macro Variable Viewer</a:t>
            </a:r>
          </a:p>
          <a:p>
            <a:pPr lvl="0">
              <a:defRPr/>
            </a:pPr>
            <a:r>
              <a:rPr lang="en-US" sz="1900" dirty="0" smtClean="0"/>
              <a:t>View all the SAS system options defined for your current SAS session with </a:t>
            </a:r>
            <a:r>
              <a:rPr lang="en-US" sz="1900" b="1" dirty="0" smtClean="0"/>
              <a:t>SAS System Options Viewer</a:t>
            </a:r>
          </a:p>
          <a:p>
            <a:pPr lvl="0">
              <a:defRPr/>
            </a:pPr>
            <a:r>
              <a:rPr lang="en-US" sz="1900" b="1" dirty="0" smtClean="0"/>
              <a:t>Search </a:t>
            </a:r>
            <a:r>
              <a:rPr lang="en-US" sz="1900" b="1" dirty="0"/>
              <a:t>your project </a:t>
            </a:r>
            <a:r>
              <a:rPr lang="en-US" sz="1900" dirty="0"/>
              <a:t>for text that you specify or </a:t>
            </a:r>
            <a:r>
              <a:rPr lang="en-US" sz="1900" b="1" dirty="0"/>
              <a:t>search for a task</a:t>
            </a:r>
            <a:r>
              <a:rPr lang="en-US" sz="1900" dirty="0"/>
              <a:t> by name, SAS procedure, or keyword.</a:t>
            </a:r>
          </a:p>
          <a:p>
            <a:pPr lvl="0">
              <a:defRPr/>
            </a:pPr>
            <a:r>
              <a:rPr lang="en-US" sz="1900" dirty="0"/>
              <a:t>Open the </a:t>
            </a:r>
            <a:r>
              <a:rPr lang="en-US" sz="1900" b="1" dirty="0"/>
              <a:t>Query Builder </a:t>
            </a:r>
            <a:r>
              <a:rPr lang="en-US" sz="1900" dirty="0"/>
              <a:t>with </a:t>
            </a:r>
            <a:r>
              <a:rPr lang="en-US" sz="1900" b="1" dirty="0"/>
              <a:t>multiple tables </a:t>
            </a:r>
            <a:r>
              <a:rPr lang="en-US" sz="1900" dirty="0"/>
              <a:t>selected.</a:t>
            </a:r>
          </a:p>
          <a:p>
            <a:pPr lvl="0">
              <a:defRPr/>
            </a:pPr>
            <a:r>
              <a:rPr lang="en-US" sz="1900" dirty="0"/>
              <a:t>Access the data in SAS Visual Analytics with the </a:t>
            </a:r>
            <a:r>
              <a:rPr lang="en-US" sz="1900" b="1" dirty="0"/>
              <a:t>Upload to LASR </a:t>
            </a:r>
            <a:r>
              <a:rPr lang="en-US" sz="1900" dirty="0"/>
              <a:t>task that lets you upload data to SAS LASR Analytic Server</a:t>
            </a:r>
          </a:p>
          <a:p>
            <a:r>
              <a:rPr lang="en-US" sz="1900" dirty="0" smtClean="0"/>
              <a:t>Quickly </a:t>
            </a:r>
            <a:r>
              <a:rPr lang="en-US" sz="1900" dirty="0"/>
              <a:t>filter data by using a </a:t>
            </a:r>
            <a:r>
              <a:rPr lang="en-US" sz="1900" b="1" dirty="0"/>
              <a:t>WHERE</a:t>
            </a:r>
            <a:r>
              <a:rPr lang="en-US" sz="1900" dirty="0"/>
              <a:t> expression</a:t>
            </a:r>
          </a:p>
          <a:p>
            <a:r>
              <a:rPr lang="en-US" sz="1900" b="1" dirty="0"/>
              <a:t>Create case-insensitive filters </a:t>
            </a:r>
            <a:r>
              <a:rPr lang="en-US" sz="1900" dirty="0"/>
              <a:t>in the Query Builder or when you filter and sort your data by using the Filter and Sort task</a:t>
            </a:r>
          </a:p>
          <a:p>
            <a:r>
              <a:rPr lang="en-US" sz="1900" dirty="0"/>
              <a:t>Enable SAS Enterprise Guide to </a:t>
            </a:r>
            <a:r>
              <a:rPr lang="en-US" sz="1900" b="1" dirty="0"/>
              <a:t>automatically check </a:t>
            </a:r>
            <a:r>
              <a:rPr lang="en-US" sz="1900" dirty="0"/>
              <a:t>for software </a:t>
            </a:r>
            <a:r>
              <a:rPr lang="en-US" sz="1900" dirty="0" smtClean="0"/>
              <a:t>updates</a:t>
            </a:r>
            <a:endParaRPr lang="en-US" sz="1900" dirty="0"/>
          </a:p>
        </p:txBody>
      </p:sp>
    </p:spTree>
    <p:extLst>
      <p:ext uri="{BB962C8B-B14F-4D97-AF65-F5344CB8AC3E}">
        <p14:creationId xmlns:p14="http://schemas.microsoft.com/office/powerpoint/2010/main" val="374543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a:t>
            </a:r>
            <a:r>
              <a:rPr lang="en-US" dirty="0" err="1" smtClean="0"/>
              <a:t>Improvemets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1" name="Content Placeholder 4"/>
          <p:cNvSpPr txBox="1">
            <a:spLocks/>
          </p:cNvSpPr>
          <p:nvPr/>
        </p:nvSpPr>
        <p:spPr>
          <a:xfrm>
            <a:off x="411162" y="1026886"/>
            <a:ext cx="8232776" cy="28127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b="1" dirty="0" smtClean="0"/>
              <a:t>Copy </a:t>
            </a:r>
            <a:r>
              <a:rPr lang="en-US" sz="1900" b="1" dirty="0"/>
              <a:t>and paste prompts </a:t>
            </a:r>
            <a:r>
              <a:rPr lang="en-US" sz="1900" dirty="0"/>
              <a:t>within the same project or into another SAS Enterprise Guide project.</a:t>
            </a:r>
          </a:p>
          <a:p>
            <a:r>
              <a:rPr lang="en-US" sz="1900" b="1" dirty="0"/>
              <a:t>Add data and reports </a:t>
            </a:r>
            <a:r>
              <a:rPr lang="en-US" sz="1900" dirty="0"/>
              <a:t>to your list of </a:t>
            </a:r>
            <a:r>
              <a:rPr lang="en-US" sz="1900" b="1" dirty="0"/>
              <a:t>favorites</a:t>
            </a:r>
          </a:p>
          <a:p>
            <a:r>
              <a:rPr lang="en-US" sz="1900" b="1" dirty="0"/>
              <a:t>Export</a:t>
            </a:r>
            <a:r>
              <a:rPr lang="en-US" sz="1900" dirty="0"/>
              <a:t> a SAS Visual Analytics report to </a:t>
            </a:r>
            <a:r>
              <a:rPr lang="en-US" sz="1900" dirty="0" smtClean="0"/>
              <a:t>PDF</a:t>
            </a:r>
          </a:p>
          <a:p>
            <a:pPr>
              <a:buFont typeface="Arial" panose="020B0604020202020204" pitchFamily="34" charset="0"/>
              <a:buChar char="•"/>
            </a:pPr>
            <a:r>
              <a:rPr lang="en-US" sz="1900" dirty="0"/>
              <a:t>Process flow action if error</a:t>
            </a:r>
          </a:p>
          <a:p>
            <a:pPr>
              <a:buFont typeface="Arial" panose="020B0604020202020204" pitchFamily="34" charset="0"/>
              <a:buChar char="•"/>
            </a:pPr>
            <a:r>
              <a:rPr lang="en-US" sz="1900" dirty="0" smtClean="0"/>
              <a:t>Copy </a:t>
            </a:r>
            <a:r>
              <a:rPr lang="en-US" sz="1900" dirty="0"/>
              <a:t>files task</a:t>
            </a:r>
          </a:p>
          <a:p>
            <a:pPr>
              <a:buFont typeface="Arial" panose="020B0604020202020204" pitchFamily="34" charset="0"/>
              <a:buChar char="•"/>
            </a:pPr>
            <a:r>
              <a:rPr lang="en-US" sz="1900" dirty="0" smtClean="0"/>
              <a:t>New </a:t>
            </a:r>
            <a:r>
              <a:rPr lang="en-US" sz="1900" dirty="0"/>
              <a:t>graph format</a:t>
            </a:r>
          </a:p>
          <a:p>
            <a:pPr>
              <a:buFont typeface="Arial" panose="020B0604020202020204" pitchFamily="34" charset="0"/>
              <a:buChar char="•"/>
            </a:pPr>
            <a:r>
              <a:rPr lang="en-US" sz="1900" dirty="0" smtClean="0"/>
              <a:t>Data </a:t>
            </a:r>
            <a:r>
              <a:rPr lang="en-US" sz="1900" dirty="0"/>
              <a:t>step </a:t>
            </a:r>
            <a:r>
              <a:rPr lang="en-US" sz="1900" dirty="0" smtClean="0"/>
              <a:t>debugger</a:t>
            </a:r>
          </a:p>
          <a:p>
            <a:r>
              <a:rPr lang="en-US" sz="2000" dirty="0"/>
              <a:t>Create accessible PDF files.</a:t>
            </a:r>
          </a:p>
          <a:p>
            <a:r>
              <a:rPr lang="en-US" sz="2000" dirty="0"/>
              <a:t>Open script files in the text editor</a:t>
            </a:r>
            <a:r>
              <a:rPr lang="en-US" sz="2000" dirty="0" smtClean="0"/>
              <a:t>.</a:t>
            </a:r>
          </a:p>
          <a:p>
            <a:r>
              <a:rPr lang="en-US" sz="2000" dirty="0" smtClean="0"/>
              <a:t>New Catalog and Formats Explorer</a:t>
            </a:r>
            <a:endParaRPr lang="en-US" sz="2000" dirty="0"/>
          </a:p>
          <a:p>
            <a:r>
              <a:rPr lang="en-US" sz="2000" dirty="0" smtClean="0"/>
              <a:t>Support </a:t>
            </a:r>
            <a:r>
              <a:rPr lang="en-US" sz="2000" dirty="0"/>
              <a:t>for project log operations (such as clear, export, and send via email) using automation.</a:t>
            </a:r>
          </a:p>
          <a:p>
            <a:r>
              <a:rPr lang="en-US" sz="2000" dirty="0"/>
              <a:t>Integration with SAS </a:t>
            </a:r>
            <a:r>
              <a:rPr lang="en-US" sz="2000" dirty="0" err="1"/>
              <a:t>Viya</a:t>
            </a:r>
            <a:r>
              <a:rPr lang="en-US" sz="2000" dirty="0"/>
              <a:t>. SAS Enterprise Guide enables you to run </a:t>
            </a:r>
            <a:r>
              <a:rPr lang="en-US" sz="2000" dirty="0" err="1"/>
              <a:t>Viya</a:t>
            </a:r>
            <a:r>
              <a:rPr lang="en-US" sz="2000" dirty="0"/>
              <a:t> tasks from SAS Studio. You can also submit Cloud Analytic Services (CAS) code</a:t>
            </a:r>
            <a:endParaRPr lang="en-US" sz="1900" dirty="0"/>
          </a:p>
          <a:p>
            <a:endParaRPr lang="en-US" sz="1900" dirty="0"/>
          </a:p>
          <a:p>
            <a:pPr marL="0" indent="0">
              <a:buNone/>
            </a:pPr>
            <a:endParaRPr lang="en-US" sz="1900" dirty="0"/>
          </a:p>
        </p:txBody>
      </p:sp>
    </p:spTree>
    <p:extLst>
      <p:ext uri="{BB962C8B-B14F-4D97-AF65-F5344CB8AC3E}">
        <p14:creationId xmlns:p14="http://schemas.microsoft.com/office/powerpoint/2010/main" val="2922975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endParaRPr lang="en-US" dirty="0">
              <a:solidFill>
                <a:srgbClr val="FF0000"/>
              </a:solidFill>
            </a:endParaRPr>
          </a:p>
        </p:txBody>
      </p:sp>
      <p:sp>
        <p:nvSpPr>
          <p:cNvPr id="3" name="Content Placeholder 2"/>
          <p:cNvSpPr>
            <a:spLocks noGrp="1"/>
          </p:cNvSpPr>
          <p:nvPr>
            <p:ph idx="1"/>
          </p:nvPr>
        </p:nvSpPr>
        <p:spPr/>
        <p:txBody>
          <a:bodyPr/>
          <a:lstStyle/>
          <a:p>
            <a:pPr marL="457200" lvl="1" indent="0">
              <a:buNone/>
            </a:pPr>
            <a:endParaRPr lang="en-US" dirty="0" smtClean="0"/>
          </a:p>
          <a:p>
            <a:pPr lvl="1"/>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7" name="Rectangle 6"/>
          <p:cNvSpPr/>
          <p:nvPr/>
        </p:nvSpPr>
        <p:spPr>
          <a:xfrm>
            <a:off x="490451" y="1354976"/>
            <a:ext cx="6367549" cy="384721"/>
          </a:xfrm>
          <a:prstGeom prst="rect">
            <a:avLst/>
          </a:prstGeom>
        </p:spPr>
        <p:txBody>
          <a:bodyPr wrap="square">
            <a:spAutoFit/>
          </a:bodyPr>
          <a:lstStyle/>
          <a:p>
            <a:pPr marL="285750" indent="-285750">
              <a:buFont typeface="Arial" panose="020B0604020202020204" pitchFamily="34" charset="0"/>
              <a:buChar char="•"/>
            </a:pPr>
            <a:r>
              <a:rPr lang="en-US" sz="1900" dirty="0"/>
              <a:t>Process</a:t>
            </a:r>
            <a:r>
              <a:rPr lang="en-US" dirty="0"/>
              <a:t> flow annotation "Sticky note" </a:t>
            </a:r>
            <a:r>
              <a:rPr lang="en-US" dirty="0" smtClean="0"/>
              <a:t>style</a:t>
            </a:r>
          </a:p>
        </p:txBody>
      </p:sp>
      <p:pic>
        <p:nvPicPr>
          <p:cNvPr id="8" name="Picture 2" descr="http://blogs.sas.com/content/sasdummy/files/2014/02/stickynote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069" y="1822969"/>
            <a:ext cx="5763022" cy="20340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http://blogs.sas.com/content/sasdummy/files/2014/02/stickynote61men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282" y="3941200"/>
            <a:ext cx="2719116" cy="980531"/>
          </a:xfrm>
          <a:prstGeom prst="rect">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4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p:txBody>
          <a:bodyPr/>
          <a:lstStyle/>
          <a:p>
            <a:pPr marL="457200" lvl="1" indent="0">
              <a:buNone/>
            </a:pPr>
            <a:endParaRPr lang="en-US" dirty="0" smtClean="0"/>
          </a:p>
          <a:p>
            <a:pPr lvl="1"/>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7" name="Rectangle 6"/>
          <p:cNvSpPr/>
          <p:nvPr/>
        </p:nvSpPr>
        <p:spPr>
          <a:xfrm>
            <a:off x="490451" y="1354976"/>
            <a:ext cx="6367549" cy="400110"/>
          </a:xfrm>
          <a:prstGeom prst="rect">
            <a:avLst/>
          </a:prstGeom>
        </p:spPr>
        <p:txBody>
          <a:bodyPr wrap="square">
            <a:spAutoFit/>
          </a:bodyPr>
          <a:lstStyle/>
          <a:p>
            <a:pPr marL="285750" lvl="0" indent="-285750">
              <a:buFont typeface="Arial" panose="020B0604020202020204" pitchFamily="34" charset="0"/>
              <a:buChar char="•"/>
            </a:pPr>
            <a:r>
              <a:rPr lang="en-US" sz="2000" dirty="0"/>
              <a:t>Navigate warnings and errors in Log Summary view</a:t>
            </a:r>
            <a:endParaRPr kumimoji="0" lang="en-US" sz="1800" b="0" i="0" u="none" strike="noStrike" kern="1200" cap="none" spc="0" normalizeH="0" baseline="0" noProof="0" dirty="0" smtClean="0">
              <a:ln>
                <a:noFill/>
              </a:ln>
              <a:effectLst/>
              <a:uLnTx/>
              <a:uFillTx/>
              <a:latin typeface="Arial"/>
            </a:endParaRPr>
          </a:p>
        </p:txBody>
      </p:sp>
      <p:pic>
        <p:nvPicPr>
          <p:cNvPr id="10" name="Picture 2" descr="C:\Users\sascrh\AppData\Local\Temp\SNAGHTML27965e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18" y="1803141"/>
            <a:ext cx="5985164" cy="3779834"/>
          </a:xfrm>
          <a:prstGeom prst="rect">
            <a:avLst/>
          </a:prstGeom>
          <a:noFill/>
          <a:effectLst>
            <a:outerShdw blurRad="508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8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User Acceptance Testing - Results</a:t>
            </a:r>
            <a:endParaRPr lang="en-CA" dirty="0"/>
          </a:p>
        </p:txBody>
      </p:sp>
      <p:sp>
        <p:nvSpPr>
          <p:cNvPr id="3" name="Content Placeholder 2"/>
          <p:cNvSpPr>
            <a:spLocks noGrp="1"/>
          </p:cNvSpPr>
          <p:nvPr>
            <p:ph idx="1"/>
          </p:nvPr>
        </p:nvSpPr>
        <p:spPr/>
        <p:txBody>
          <a:bodyPr/>
          <a:lstStyle/>
          <a:p>
            <a:pPr lvl="1"/>
            <a:r>
              <a:rPr lang="en-US" sz="1400" dirty="0" smtClean="0">
                <a:solidFill>
                  <a:schemeClr val="tx1"/>
                </a:solidFill>
              </a:rPr>
              <a:t>Two User Acceptance Testing Cycles were conducted: one in the Development environment and the second in the Production environment.</a:t>
            </a:r>
          </a:p>
          <a:p>
            <a:pPr lvl="1"/>
            <a:r>
              <a:rPr lang="en-US" sz="1400" dirty="0" smtClean="0">
                <a:solidFill>
                  <a:schemeClr val="tx1"/>
                </a:solidFill>
              </a:rPr>
              <a:t>At the end of each cycle, the testers were asked whether the Grid 9.4 performed as well as or better than the Grid 9.3 environment</a:t>
            </a:r>
          </a:p>
          <a:p>
            <a:pPr lvl="1"/>
            <a:r>
              <a:rPr lang="en-US" sz="1400" dirty="0" smtClean="0">
                <a:solidFill>
                  <a:schemeClr val="tx1"/>
                </a:solidFill>
              </a:rPr>
              <a:t>The first cycle, on the Development environment, took place July – August:</a:t>
            </a:r>
          </a:p>
          <a:p>
            <a:pPr lvl="1"/>
            <a:endParaRPr lang="en-US" sz="1400" dirty="0">
              <a:solidFill>
                <a:schemeClr val="tx2"/>
              </a:solidFill>
            </a:endParaRPr>
          </a:p>
          <a:p>
            <a:pPr lvl="1"/>
            <a:endParaRPr lang="en-US" sz="1400" dirty="0" smtClean="0">
              <a:solidFill>
                <a:schemeClr val="tx2"/>
              </a:solidFill>
            </a:endParaRPr>
          </a:p>
          <a:p>
            <a:pPr marL="457200" lvl="1" indent="0">
              <a:buNone/>
            </a:pPr>
            <a:endParaRPr lang="en-US" sz="1400" dirty="0">
              <a:solidFill>
                <a:schemeClr val="tx2"/>
              </a:solidFill>
            </a:endParaRPr>
          </a:p>
          <a:p>
            <a:pPr lvl="1"/>
            <a:endParaRPr lang="en-US" sz="1400" dirty="0" smtClean="0">
              <a:solidFill>
                <a:schemeClr val="tx2"/>
              </a:solidFill>
            </a:endParaRPr>
          </a:p>
          <a:p>
            <a:pPr marL="857250" lvl="2" indent="0">
              <a:buNone/>
            </a:pPr>
            <a:endParaRPr lang="en-US" sz="900" dirty="0" smtClean="0">
              <a:solidFill>
                <a:schemeClr val="tx2"/>
              </a:solidFill>
              <a:latin typeface="Calibri" panose="020F0502020204030204" pitchFamily="34" charset="0"/>
            </a:endParaRPr>
          </a:p>
          <a:p>
            <a:pPr marL="857250" lvl="2" indent="0">
              <a:spcBef>
                <a:spcPts val="0"/>
              </a:spcBef>
              <a:buNone/>
            </a:pPr>
            <a:endParaRPr lang="en-US" sz="900" dirty="0" smtClean="0">
              <a:solidFill>
                <a:schemeClr val="tx2"/>
              </a:solidFill>
              <a:latin typeface="Calibri" panose="020F0502020204030204" pitchFamily="34" charset="0"/>
            </a:endParaRPr>
          </a:p>
          <a:p>
            <a:pPr lvl="1"/>
            <a:r>
              <a:rPr lang="en-US" sz="1400" dirty="0" smtClean="0">
                <a:solidFill>
                  <a:schemeClr val="tx1"/>
                </a:solidFill>
              </a:rPr>
              <a:t>The second cycle, on the Production environment, took place January – March:</a:t>
            </a:r>
          </a:p>
          <a:p>
            <a:pPr lvl="1"/>
            <a:endParaRPr lang="en-US" sz="1400" dirty="0">
              <a:solidFill>
                <a:schemeClr val="tx2"/>
              </a:solidFill>
            </a:endParaRPr>
          </a:p>
          <a:p>
            <a:pPr lvl="1"/>
            <a:endParaRPr lang="en-US" sz="1400" dirty="0" smtClean="0">
              <a:solidFill>
                <a:schemeClr val="tx2"/>
              </a:solidFill>
            </a:endParaRPr>
          </a:p>
          <a:p>
            <a:pPr lvl="1"/>
            <a:endParaRPr lang="en-US" sz="1400" dirty="0">
              <a:solidFill>
                <a:schemeClr val="tx2"/>
              </a:solidFill>
            </a:endParaRPr>
          </a:p>
          <a:p>
            <a:pPr lvl="1"/>
            <a:endParaRPr lang="en-US" sz="1400" dirty="0" smtClean="0">
              <a:solidFill>
                <a:schemeClr val="tx2"/>
              </a:solidFill>
            </a:endParaRPr>
          </a:p>
          <a:p>
            <a:pPr lvl="1"/>
            <a:endParaRPr lang="en-US" sz="1400" dirty="0">
              <a:solidFill>
                <a:schemeClr val="tx2"/>
              </a:solidFill>
            </a:endParaRPr>
          </a:p>
          <a:p>
            <a:pPr lvl="1"/>
            <a:endParaRPr lang="en-US" sz="1400" dirty="0" smtClean="0">
              <a:solidFill>
                <a:schemeClr val="tx2"/>
              </a:solidFill>
            </a:endParaRPr>
          </a:p>
          <a:p>
            <a:pPr marL="457200" lvl="1" indent="0">
              <a:buNone/>
            </a:pPr>
            <a:endParaRPr lang="en-US" sz="1400" dirty="0" smtClean="0">
              <a:solidFill>
                <a:schemeClr val="tx1"/>
              </a:solidFill>
            </a:endParaRPr>
          </a:p>
          <a:p>
            <a:pPr marL="57150" indent="0">
              <a:buNone/>
            </a:pPr>
            <a:r>
              <a:rPr lang="en-US" sz="1600" dirty="0" smtClean="0">
                <a:solidFill>
                  <a:schemeClr val="tx1"/>
                </a:solidFill>
              </a:rPr>
              <a:t>(</a:t>
            </a:r>
            <a:r>
              <a:rPr lang="en-US" sz="1600" dirty="0">
                <a:solidFill>
                  <a:schemeClr val="tx1"/>
                </a:solidFill>
              </a:rPr>
              <a:t>PC SAS 9.4 and SAS EG 7.1 were tested with Windows 10 and MS Office 2016</a:t>
            </a:r>
            <a:r>
              <a:rPr lang="en-US" sz="1600" dirty="0" smtClean="0">
                <a:solidFill>
                  <a:schemeClr val="tx1"/>
                </a:solidFill>
              </a:rPr>
              <a:t>)</a:t>
            </a:r>
          </a:p>
          <a:p>
            <a:pPr lvl="1"/>
            <a:endParaRPr lang="en-US" sz="1400" dirty="0" smtClean="0">
              <a:solidFill>
                <a:schemeClr val="tx2"/>
              </a:solidFill>
            </a:endParaRPr>
          </a:p>
          <a:p>
            <a:pPr lvl="1"/>
            <a:endParaRPr lang="en-US" sz="1400" dirty="0">
              <a:solidFill>
                <a:schemeClr val="tx2"/>
              </a:solidFill>
            </a:endParaRPr>
          </a:p>
          <a:p>
            <a:pPr lvl="1"/>
            <a:endParaRPr lang="en-US" sz="1400" dirty="0" smtClean="0">
              <a:solidFill>
                <a:schemeClr val="tx2"/>
              </a:solidFill>
            </a:endParaRPr>
          </a:p>
          <a:p>
            <a:pPr lvl="1"/>
            <a:endParaRPr lang="en-US" sz="1400" dirty="0">
              <a:solidFill>
                <a:schemeClr val="tx2"/>
              </a:solidFill>
            </a:endParaRPr>
          </a:p>
          <a:p>
            <a:pPr lvl="1">
              <a:spcBef>
                <a:spcPts val="0"/>
              </a:spcBef>
            </a:pPr>
            <a:endParaRPr lang="en-US" sz="1400" dirty="0" smtClean="0">
              <a:solidFill>
                <a:schemeClr val="tx2"/>
              </a:solidFill>
            </a:endParaRPr>
          </a:p>
          <a:p>
            <a:pPr marL="457200" lvl="1" indent="0">
              <a:spcBef>
                <a:spcPts val="0"/>
              </a:spcBef>
              <a:buNone/>
            </a:pPr>
            <a:endParaRPr lang="en-US" sz="1400" dirty="0" smtClean="0">
              <a:solidFill>
                <a:schemeClr val="tx2"/>
              </a:solidFill>
            </a:endParaRPr>
          </a:p>
        </p:txBody>
      </p:sp>
      <p:sp>
        <p:nvSpPr>
          <p:cNvPr id="4" name="Slide Number Placeholder 3"/>
          <p:cNvSpPr>
            <a:spLocks noGrp="1"/>
          </p:cNvSpPr>
          <p:nvPr>
            <p:ph type="sldNum" sz="quarter" idx="12"/>
          </p:nvPr>
        </p:nvSpPr>
        <p:spPr/>
        <p:txBody>
          <a:bodyPr/>
          <a:lstStyle/>
          <a:p>
            <a:fld id="{5E40D50F-0626-7A4B-A742-09CCAA5CF4F6}" type="slidenum">
              <a:rPr lang="en-CA" smtClean="0"/>
              <a:t>4</a:t>
            </a:fld>
            <a:endParaRPr lang="en-CA"/>
          </a:p>
        </p:txBody>
      </p:sp>
      <p:sp>
        <p:nvSpPr>
          <p:cNvPr id="5" name="Text Placeholder 4"/>
          <p:cNvSpPr>
            <a:spLocks noGrp="1"/>
          </p:cNvSpPr>
          <p:nvPr>
            <p:ph type="body" sz="quarter" idx="13"/>
          </p:nvPr>
        </p:nvSpPr>
        <p:spPr/>
        <p:txBody>
          <a:bodyPr/>
          <a:lstStyle/>
          <a:p>
            <a:r>
              <a:rPr lang="en-US" dirty="0"/>
              <a:t>SAS GRID </a:t>
            </a:r>
            <a:r>
              <a:rPr lang="en-US" dirty="0" smtClean="0"/>
              <a:t>Replacement Project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48" y="2404470"/>
            <a:ext cx="3560445" cy="122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960" y="4010048"/>
            <a:ext cx="3527108" cy="131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296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p:txBody>
          <a:bodyPr/>
          <a:lstStyle/>
          <a:p>
            <a:pPr marL="457200" lvl="1" indent="0">
              <a:buNone/>
            </a:pPr>
            <a:endParaRPr lang="en-US" dirty="0" smtClean="0"/>
          </a:p>
          <a:p>
            <a:pPr lvl="1"/>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7" name="Rectangle 6"/>
          <p:cNvSpPr/>
          <p:nvPr/>
        </p:nvSpPr>
        <p:spPr>
          <a:xfrm>
            <a:off x="490451" y="1354976"/>
            <a:ext cx="6367549" cy="400110"/>
          </a:xfrm>
          <a:prstGeom prst="rect">
            <a:avLst/>
          </a:prstGeom>
        </p:spPr>
        <p:txBody>
          <a:bodyPr wrap="square">
            <a:spAutoFit/>
          </a:bodyPr>
          <a:lstStyle/>
          <a:p>
            <a:pPr marL="285750" lvl="0" indent="-285750">
              <a:buFont typeface="Arial" panose="020B0604020202020204" pitchFamily="34" charset="0"/>
              <a:buChar char="•"/>
            </a:pPr>
            <a:r>
              <a:rPr lang="en-US" sz="2000" dirty="0" smtClean="0"/>
              <a:t>Analyze programs for internationalization</a:t>
            </a:r>
            <a:endParaRPr kumimoji="0" lang="en-US" sz="1800" b="0" i="0" u="none" strike="noStrike" kern="1200" cap="none" spc="0" normalizeH="0" baseline="0" noProof="0" dirty="0" smtClean="0">
              <a:ln>
                <a:noFill/>
              </a:ln>
              <a:effectLst/>
              <a:uLnTx/>
              <a:uFillTx/>
              <a:latin typeface="Arial"/>
            </a:endParaRPr>
          </a:p>
        </p:txBody>
      </p:sp>
      <p:pic>
        <p:nvPicPr>
          <p:cNvPr id="8" name="Picture 2" descr="C:\Users\sascrh\AppData\Local\Temp\SNAGHTML55382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88" y="1727456"/>
            <a:ext cx="5489537" cy="39308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17172" y="1555031"/>
            <a:ext cx="2493989" cy="4185761"/>
          </a:xfrm>
          <a:prstGeom prst="rect">
            <a:avLst/>
          </a:prstGeom>
        </p:spPr>
        <p:txBody>
          <a:bodyPr wrap="square">
            <a:spAutoFit/>
          </a:bodyPr>
          <a:lstStyle/>
          <a:p>
            <a:r>
              <a:rPr lang="en-US" sz="1900" dirty="0">
                <a:latin typeface="+mj-lt"/>
              </a:rPr>
              <a:t>The ability to analyze a SAS program to determine whether there are any possible </a:t>
            </a:r>
            <a:r>
              <a:rPr lang="en-US" sz="1900" b="1" dirty="0">
                <a:latin typeface="+mj-lt"/>
              </a:rPr>
              <a:t>internationalization</a:t>
            </a:r>
            <a:r>
              <a:rPr lang="en-US" sz="1900" dirty="0">
                <a:latin typeface="+mj-lt"/>
              </a:rPr>
              <a:t> issues.  </a:t>
            </a:r>
          </a:p>
          <a:p>
            <a:r>
              <a:rPr lang="en-US" sz="1900" dirty="0">
                <a:latin typeface="+mj-lt"/>
              </a:rPr>
              <a:t>SAS Enterprise Guide lists the lines of code that might be affected and suggests substitutions when possible</a:t>
            </a:r>
          </a:p>
        </p:txBody>
      </p:sp>
      <p:sp>
        <p:nvSpPr>
          <p:cNvPr id="11" name="Rectangle 10"/>
          <p:cNvSpPr/>
          <p:nvPr/>
        </p:nvSpPr>
        <p:spPr>
          <a:xfrm>
            <a:off x="515287" y="5633928"/>
            <a:ext cx="6686550" cy="300082"/>
          </a:xfrm>
          <a:prstGeom prst="rect">
            <a:avLst/>
          </a:prstGeom>
        </p:spPr>
        <p:txBody>
          <a:bodyPr wrap="square">
            <a:spAutoFit/>
          </a:bodyPr>
          <a:lstStyle/>
          <a:p>
            <a:r>
              <a:rPr lang="en-US" sz="1350" dirty="0">
                <a:hlinkClick r:id="rId4"/>
              </a:rPr>
              <a:t>http://blogs.sas.com/content/sasdummy/i18n-and-l10n-lazy-terms-for-important-work/</a:t>
            </a:r>
            <a:r>
              <a:rPr lang="en-US" sz="1350" dirty="0"/>
              <a:t> </a:t>
            </a:r>
          </a:p>
        </p:txBody>
      </p:sp>
    </p:spTree>
    <p:extLst>
      <p:ext uri="{BB962C8B-B14F-4D97-AF65-F5344CB8AC3E}">
        <p14:creationId xmlns:p14="http://schemas.microsoft.com/office/powerpoint/2010/main" val="955127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6"/>
            <a:ext cx="8581679" cy="4895921"/>
          </a:xfrm>
        </p:spPr>
        <p:txBody>
          <a:bodyPr/>
          <a:lstStyle/>
          <a:p>
            <a:pPr marL="457200" lvl="1" indent="0">
              <a:buNone/>
            </a:pPr>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Track program</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history-source control integration</a:t>
            </a:r>
            <a:endParaRPr kumimoji="0" lang="en-US" sz="19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7" name="Picture 4" descr="eg71_commi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2411" y="1944684"/>
            <a:ext cx="3516062" cy="2000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g71_bla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6609" y="1986115"/>
            <a:ext cx="2942070" cy="22298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42885" y="3985142"/>
            <a:ext cx="3086100" cy="253916"/>
          </a:xfrm>
          <a:prstGeom prst="rect">
            <a:avLst/>
          </a:prstGeom>
          <a:noFill/>
        </p:spPr>
        <p:txBody>
          <a:bodyPr wrap="square" rtlCol="0">
            <a:spAutoFit/>
          </a:bodyPr>
          <a:lstStyle/>
          <a:p>
            <a:r>
              <a:rPr lang="en-US" sz="1050" dirty="0"/>
              <a:t>. </a:t>
            </a:r>
          </a:p>
        </p:txBody>
      </p:sp>
      <p:pic>
        <p:nvPicPr>
          <p:cNvPr id="11" name="Picture 2" descr="eg71_newsc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3105" y="3742655"/>
            <a:ext cx="5055577" cy="13144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2217608" y="2975715"/>
            <a:ext cx="4144430" cy="738664"/>
          </a:xfrm>
          <a:prstGeom prst="rect">
            <a:avLst/>
          </a:prstGeom>
          <a:solidFill>
            <a:schemeClr val="accent1">
              <a:lumMod val="20000"/>
              <a:lumOff val="80000"/>
            </a:schemeClr>
          </a:solidFill>
          <a:ln>
            <a:noFill/>
          </a:ln>
          <a:effectLs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333333"/>
                </a:solidFill>
                <a:cs typeface="Arial" panose="020B0604020202020204" pitchFamily="34" charset="0"/>
              </a:rPr>
              <a:t>You can "commit", view history, revert changes, compare versions, and even see an annotated "blame" view that shows exactly when you introduced a change that broke your program.</a:t>
            </a:r>
            <a:endParaRPr lang="en-US" altLang="en-US" sz="1200" dirty="0">
              <a:solidFill>
                <a:srgbClr val="628CB2"/>
              </a:solidFill>
              <a:cs typeface="Arial" panose="020B0604020202020204" pitchFamily="34" charset="0"/>
            </a:endParaRPr>
          </a:p>
        </p:txBody>
      </p:sp>
    </p:spTree>
    <p:extLst>
      <p:ext uri="{BB962C8B-B14F-4D97-AF65-F5344CB8AC3E}">
        <p14:creationId xmlns:p14="http://schemas.microsoft.com/office/powerpoint/2010/main" val="346918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lvl="1"/>
            <a:r>
              <a:rPr lang="en-US" altLang="en-US" dirty="0" smtClean="0">
                <a:solidFill>
                  <a:srgbClr val="333333"/>
                </a:solidFill>
                <a:cs typeface="Arial" panose="020B0604020202020204" pitchFamily="34" charset="0"/>
              </a:rPr>
              <a:t>Double-click </a:t>
            </a:r>
            <a:r>
              <a:rPr lang="en-US" altLang="en-US" dirty="0">
                <a:solidFill>
                  <a:srgbClr val="333333"/>
                </a:solidFill>
                <a:cs typeface="Arial" panose="020B0604020202020204" pitchFamily="34" charset="0"/>
              </a:rPr>
              <a:t>on a word in the editor to highlight it, and instantly see all other occurrences of that word highlighted in your program view. </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Smart highlighting</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in the program editor</a:t>
            </a:r>
            <a:endParaRPr kumimoji="0" lang="en-US" sz="19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13" name="Picture 4" descr="eg71_smarthigh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2" y="2609903"/>
            <a:ext cx="4390811" cy="32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85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lvl="1"/>
            <a:r>
              <a:rPr lang="en-US" altLang="en-US" dirty="0">
                <a:solidFill>
                  <a:srgbClr val="333333"/>
                </a:solidFill>
                <a:cs typeface="Arial" panose="020B0604020202020204" pitchFamily="34" charset="0"/>
              </a:rPr>
              <a:t>The Project Log shows you a complete aggregated view of your SAS logs within your project</a:t>
            </a:r>
            <a:r>
              <a:rPr lang="en-US" altLang="en-US" dirty="0">
                <a:solidFill>
                  <a:srgbClr val="628CB2"/>
                </a:solidFill>
                <a:cs typeface="Arial" panose="020B0604020202020204" pitchFamily="34" charset="0"/>
              </a:rPr>
              <a:t>  </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Project log summary window</a:t>
            </a:r>
            <a:endParaRPr kumimoji="0" lang="en-US" sz="1900" b="0"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9" name="Picture 9" descr="eg71_projlog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78" y="2896742"/>
            <a:ext cx="8402555" cy="174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11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Project level search</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Rectangle 9"/>
          <p:cNvSpPr>
            <a:spLocks noChangeArrowheads="1"/>
          </p:cNvSpPr>
          <p:nvPr/>
        </p:nvSpPr>
        <p:spPr bwMode="auto">
          <a:xfrm>
            <a:off x="682752" y="2028230"/>
            <a:ext cx="2218944"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333333"/>
                </a:solidFill>
                <a:latin typeface="+mj-lt"/>
                <a:cs typeface="Arial" panose="020B0604020202020204" pitchFamily="34" charset="0"/>
              </a:rPr>
              <a:t>New built-in search feature that allows you to search the current project for text in any project element, including tasks, programs, and results.</a:t>
            </a:r>
            <a:r>
              <a:rPr lang="en-US" altLang="en-US" sz="1900" dirty="0">
                <a:solidFill>
                  <a:srgbClr val="628CB2"/>
                </a:solidFill>
                <a:latin typeface="+mj-lt"/>
                <a:cs typeface="Arial" panose="020B0604020202020204" pitchFamily="34" charset="0"/>
              </a:rPr>
              <a:t>                 </a:t>
            </a:r>
          </a:p>
        </p:txBody>
      </p:sp>
      <p:pic>
        <p:nvPicPr>
          <p:cNvPr id="11" name="Picture 2" descr="eg71f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3" y="1838247"/>
            <a:ext cx="4773981" cy="344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49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SAS</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Macro Variable viewer and SAS System Options viewer</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Rectangle 8"/>
          <p:cNvSpPr>
            <a:spLocks noChangeArrowheads="1"/>
          </p:cNvSpPr>
          <p:nvPr/>
        </p:nvSpPr>
        <p:spPr bwMode="auto">
          <a:xfrm>
            <a:off x="3828788" y="2090250"/>
            <a:ext cx="405765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333333"/>
                </a:solidFill>
                <a:latin typeface="+mj-lt"/>
                <a:cs typeface="Arial" panose="020B0604020202020204" pitchFamily="34" charset="0"/>
              </a:rPr>
              <a:t>The</a:t>
            </a:r>
            <a:r>
              <a:rPr lang="en-US" altLang="en-US" sz="1900" dirty="0">
                <a:solidFill>
                  <a:srgbClr val="628CB2"/>
                </a:solidFill>
                <a:latin typeface="+mj-lt"/>
                <a:cs typeface="Arial" panose="020B0604020202020204" pitchFamily="34" charset="0"/>
                <a:hlinkClick r:id="rId3"/>
              </a:rPr>
              <a:t> macro variable viewer</a:t>
            </a:r>
            <a:r>
              <a:rPr lang="en-US" altLang="en-US" sz="1900" dirty="0">
                <a:solidFill>
                  <a:srgbClr val="333333"/>
                </a:solidFill>
                <a:latin typeface="+mj-lt"/>
                <a:cs typeface="Arial" panose="020B0604020202020204" pitchFamily="34" charset="0"/>
              </a:rPr>
              <a:t> shows all of the current SAS macro variables and their values, plus allows a quick method to evaluate macro expressions. </a:t>
            </a:r>
          </a:p>
          <a:p>
            <a:endParaRPr lang="en-US" altLang="en-US" sz="1900" dirty="0">
              <a:solidFill>
                <a:srgbClr val="333333"/>
              </a:solidFill>
              <a:latin typeface="+mj-lt"/>
              <a:cs typeface="Arial" panose="020B0604020202020204" pitchFamily="34" charset="0"/>
            </a:endParaRPr>
          </a:p>
          <a:p>
            <a:r>
              <a:rPr lang="en-US" altLang="en-US" sz="1900" dirty="0">
                <a:solidFill>
                  <a:srgbClr val="333333"/>
                </a:solidFill>
                <a:latin typeface="+mj-lt"/>
                <a:cs typeface="Arial" panose="020B0604020202020204" pitchFamily="34" charset="0"/>
              </a:rPr>
              <a:t>The </a:t>
            </a:r>
            <a:r>
              <a:rPr lang="en-US" altLang="en-US" sz="1900" dirty="0">
                <a:solidFill>
                  <a:srgbClr val="628CB2"/>
                </a:solidFill>
                <a:latin typeface="+mj-lt"/>
                <a:cs typeface="Arial" panose="020B0604020202020204" pitchFamily="34" charset="0"/>
                <a:hlinkClick r:id="rId4"/>
              </a:rPr>
              <a:t>system options viewer</a:t>
            </a:r>
            <a:r>
              <a:rPr lang="en-US" altLang="en-US" sz="1900" dirty="0">
                <a:solidFill>
                  <a:srgbClr val="333333"/>
                </a:solidFill>
                <a:latin typeface="+mj-lt"/>
                <a:cs typeface="Arial" panose="020B0604020202020204" pitchFamily="34" charset="0"/>
              </a:rPr>
              <a:t> shows all of the SAS options, with their values </a:t>
            </a:r>
            <a:r>
              <a:rPr lang="en-US" altLang="en-US" sz="1900" dirty="0" smtClean="0">
                <a:solidFill>
                  <a:srgbClr val="333333"/>
                </a:solidFill>
                <a:latin typeface="+mj-lt"/>
                <a:cs typeface="Arial" panose="020B0604020202020204" pitchFamily="34" charset="0"/>
              </a:rPr>
              <a:t>and</a:t>
            </a:r>
            <a:r>
              <a:rPr lang="en-US" altLang="en-US" sz="1900" dirty="0" smtClean="0">
                <a:solidFill>
                  <a:srgbClr val="333333"/>
                </a:solidFill>
                <a:cs typeface="Arial" panose="020B0604020202020204" pitchFamily="34" charset="0"/>
              </a:rPr>
              <a:t> meanings.</a:t>
            </a:r>
            <a:endParaRPr lang="en-US" altLang="en-US" sz="675" dirty="0">
              <a:solidFill>
                <a:srgbClr val="628CB2"/>
              </a:solidFill>
              <a:cs typeface="Arial" panose="020B0604020202020204" pitchFamily="34" charset="0"/>
            </a:endParaRPr>
          </a:p>
        </p:txBody>
      </p:sp>
      <p:pic>
        <p:nvPicPr>
          <p:cNvPr id="12" name="Picture 2" descr="eg71_newto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816" y="1873794"/>
            <a:ext cx="2291334" cy="291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82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Query Builder can launch multiple data sets</a:t>
            </a:r>
          </a:p>
        </p:txBody>
      </p:sp>
      <p:pic>
        <p:nvPicPr>
          <p:cNvPr id="10" name="Picture 9"/>
          <p:cNvPicPr>
            <a:picLocks noChangeAspect="1"/>
          </p:cNvPicPr>
          <p:nvPr/>
        </p:nvPicPr>
        <p:blipFill>
          <a:blip r:embed="rId3"/>
          <a:stretch>
            <a:fillRect/>
          </a:stretch>
        </p:blipFill>
        <p:spPr>
          <a:xfrm>
            <a:off x="1428753" y="1810297"/>
            <a:ext cx="6020919" cy="2966281"/>
          </a:xfrm>
          <a:prstGeom prst="rect">
            <a:avLst/>
          </a:prstGeom>
        </p:spPr>
      </p:pic>
    </p:spTree>
    <p:extLst>
      <p:ext uri="{BB962C8B-B14F-4D97-AF65-F5344CB8AC3E}">
        <p14:creationId xmlns:p14="http://schemas.microsoft.com/office/powerpoint/2010/main" val="1629189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900" noProof="0" dirty="0" smtClean="0">
                <a:solidFill>
                  <a:schemeClr val="tx1"/>
                </a:solidFill>
                <a:latin typeface="Arial"/>
              </a:rPr>
              <a:t>Migrating from older versions</a:t>
            </a:r>
          </a:p>
          <a:p>
            <a:pPr lvl="1">
              <a:defRPr/>
            </a:pPr>
            <a:r>
              <a:rPr lang="en-US" sz="1900" noProof="0" dirty="0" smtClean="0">
                <a:solidFill>
                  <a:schemeClr val="tx1"/>
                </a:solidFill>
                <a:latin typeface="Arial"/>
              </a:rPr>
              <a:t>Recommended Steps:</a:t>
            </a:r>
          </a:p>
          <a:p>
            <a:pPr lvl="2">
              <a:defRPr/>
            </a:pPr>
            <a:r>
              <a:rPr kumimoji="0" lang="en-US" sz="1900" i="0" u="none" strike="noStrike" kern="1200" cap="none" spc="0" normalizeH="0" baseline="0" dirty="0" smtClean="0">
                <a:ln>
                  <a:noFill/>
                </a:ln>
                <a:solidFill>
                  <a:schemeClr val="tx1"/>
                </a:solidFill>
                <a:effectLst/>
                <a:uLnTx/>
                <a:uFillTx/>
                <a:latin typeface="Arial"/>
              </a:rPr>
              <a:t>Copy / backup first</a:t>
            </a:r>
          </a:p>
          <a:p>
            <a:pPr lvl="2">
              <a:defRPr/>
            </a:pPr>
            <a:r>
              <a:rPr lang="en-US" sz="1900" noProof="0" dirty="0" smtClean="0">
                <a:solidFill>
                  <a:schemeClr val="tx1"/>
                </a:solidFill>
                <a:latin typeface="Arial"/>
              </a:rPr>
              <a:t>Version difference will be altered</a:t>
            </a:r>
          </a:p>
          <a:p>
            <a:pPr lvl="2">
              <a:defRPr/>
            </a:pPr>
            <a:r>
              <a:rPr kumimoji="0" lang="en-US" sz="1900" i="0" u="none" strike="noStrike" kern="1200" cap="none" spc="0" normalizeH="0" baseline="0" dirty="0" smtClean="0">
                <a:ln>
                  <a:noFill/>
                </a:ln>
                <a:solidFill>
                  <a:schemeClr val="tx1"/>
                </a:solidFill>
                <a:effectLst/>
                <a:uLnTx/>
                <a:uFillTx/>
                <a:latin typeface="Arial"/>
              </a:rPr>
              <a:t>Test!</a:t>
            </a:r>
          </a:p>
          <a:p>
            <a:pPr lvl="2">
              <a:defRPr/>
            </a:pPr>
            <a:r>
              <a:rPr lang="en-US" sz="1900" noProof="0" dirty="0" smtClean="0">
                <a:solidFill>
                  <a:schemeClr val="tx1"/>
                </a:solidFill>
                <a:latin typeface="Arial"/>
              </a:rPr>
              <a:t>Save a new copy as v7.x</a:t>
            </a:r>
            <a:endParaRPr kumimoji="0" lang="en-US" sz="1900" i="0" u="none" strike="noStrike" kern="1200" cap="none" spc="0" normalizeH="0" baseline="0" noProof="0" dirty="0">
              <a:ln>
                <a:noFill/>
              </a:ln>
              <a:solidFill>
                <a:schemeClr val="tx1"/>
              </a:solidFill>
              <a:effectLst/>
              <a:uLnTx/>
              <a:uFillTx/>
              <a:latin typeface="Arial"/>
            </a:endParaRPr>
          </a:p>
        </p:txBody>
      </p:sp>
      <p:sp>
        <p:nvSpPr>
          <p:cNvPr id="6" name="Title 5"/>
          <p:cNvSpPr>
            <a:spLocks noGrp="1"/>
          </p:cNvSpPr>
          <p:nvPr>
            <p:ph type="title"/>
          </p:nvPr>
        </p:nvSpPr>
        <p:spPr/>
        <p:txBody>
          <a:bodyPr/>
          <a:lstStyle/>
          <a:p>
            <a:r>
              <a:rPr lang="en-CA" dirty="0" smtClean="0"/>
              <a:t>EG Improvements</a:t>
            </a:r>
            <a:endParaRPr lang="fr-CA" dirty="0"/>
          </a:p>
        </p:txBody>
      </p:sp>
      <p:pic>
        <p:nvPicPr>
          <p:cNvPr id="12" name="Picture 11"/>
          <p:cNvPicPr>
            <a:picLocks noChangeAspect="1"/>
          </p:cNvPicPr>
          <p:nvPr/>
        </p:nvPicPr>
        <p:blipFill>
          <a:blip r:embed="rId3"/>
          <a:stretch>
            <a:fillRect/>
          </a:stretch>
        </p:blipFill>
        <p:spPr>
          <a:xfrm>
            <a:off x="1733282" y="3325930"/>
            <a:ext cx="5504109" cy="2563052"/>
          </a:xfrm>
          <a:prstGeom prst="rect">
            <a:avLst/>
          </a:prstGeom>
        </p:spPr>
      </p:pic>
    </p:spTree>
    <p:extLst>
      <p:ext uri="{BB962C8B-B14F-4D97-AF65-F5344CB8AC3E}">
        <p14:creationId xmlns:p14="http://schemas.microsoft.com/office/powerpoint/2010/main" val="1972171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Copy data</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Content Placeholder 4"/>
          <p:cNvSpPr txBox="1">
            <a:spLocks/>
          </p:cNvSpPr>
          <p:nvPr/>
        </p:nvSpPr>
        <p:spPr>
          <a:xfrm>
            <a:off x="284869" y="1607072"/>
            <a:ext cx="8405107" cy="11334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900" dirty="0" smtClean="0"/>
              <a:t>Select the data that you want within the SAS Enterprise Guide data grid. You don't need to select all columns or all cells within the data set. With the selection active, right-click and select </a:t>
            </a:r>
            <a:r>
              <a:rPr lang="en-US" sz="1900" b="1" dirty="0" smtClean="0"/>
              <a:t>Copy with headers</a:t>
            </a:r>
            <a:endParaRPr lang="en-US" sz="1900" dirty="0"/>
          </a:p>
        </p:txBody>
      </p:sp>
      <p:pic>
        <p:nvPicPr>
          <p:cNvPr id="11" name="Picture 2" descr="http://blogs.sas.com/content/sasdummy/files/2015/08/hd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74" y="3164907"/>
            <a:ext cx="6952752" cy="229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24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Copy An Entire Project Flow</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Content Placeholder 4"/>
          <p:cNvSpPr txBox="1">
            <a:spLocks/>
          </p:cNvSpPr>
          <p:nvPr/>
        </p:nvSpPr>
        <p:spPr>
          <a:xfrm>
            <a:off x="284869" y="1665128"/>
            <a:ext cx="8405107" cy="11334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900" dirty="0" smtClean="0"/>
              <a:t>Right-click </a:t>
            </a:r>
            <a:r>
              <a:rPr lang="en-US" sz="1900" dirty="0"/>
              <a:t>on the flow name within the Project Tree, then select </a:t>
            </a:r>
            <a:r>
              <a:rPr lang="en-US" sz="1900" b="1" dirty="0"/>
              <a:t>Copy</a:t>
            </a:r>
            <a:r>
              <a:rPr lang="en-US" sz="1900" dirty="0"/>
              <a:t>. In your destination project, right-click on an empty spot within the Project Tree and you'll see that </a:t>
            </a:r>
            <a:r>
              <a:rPr lang="en-US" sz="1900" b="1" dirty="0"/>
              <a:t>Paste</a:t>
            </a:r>
            <a:r>
              <a:rPr lang="en-US" sz="1900" dirty="0"/>
              <a:t> is enabled. When you paste, you'll see the entire flow transfer over, including the links and layout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1900" b="0" i="0" u="none" strike="noStrike" kern="1200" cap="none" spc="0" normalizeH="0" baseline="0" noProof="0" dirty="0">
              <a:ln>
                <a:noFill/>
              </a:ln>
              <a:solidFill>
                <a:prstClr val="black">
                  <a:lumMod val="75000"/>
                  <a:lumOff val="25000"/>
                </a:prstClr>
              </a:solidFill>
              <a:effectLst/>
              <a:uLnTx/>
              <a:uFillTx/>
              <a:latin typeface="Arial"/>
            </a:endParaRPr>
          </a:p>
        </p:txBody>
      </p:sp>
      <p:pic>
        <p:nvPicPr>
          <p:cNvPr id="10" name="Picture 2" descr="http://blogs.sas.com/content/sasdummy/files/2015/07/copypas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56" y="3518029"/>
            <a:ext cx="8015746" cy="243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54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Risks Accepted by SAS Steering Committee (April 2019)</a:t>
            </a:r>
            <a:endParaRPr lang="en-CA" dirty="0"/>
          </a:p>
        </p:txBody>
      </p:sp>
      <p:sp>
        <p:nvSpPr>
          <p:cNvPr id="3" name="Content Placeholder 2"/>
          <p:cNvSpPr>
            <a:spLocks noGrp="1"/>
          </p:cNvSpPr>
          <p:nvPr>
            <p:ph idx="1"/>
          </p:nvPr>
        </p:nvSpPr>
        <p:spPr/>
        <p:txBody>
          <a:bodyPr/>
          <a:lstStyle/>
          <a:p>
            <a:pPr lvl="1"/>
            <a:r>
              <a:rPr lang="en-US" sz="1900" dirty="0" smtClean="0">
                <a:solidFill>
                  <a:schemeClr val="tx1"/>
                </a:solidFill>
              </a:rPr>
              <a:t>A solution to replace the full functionality offered by the Drive Mappings available in the Grid 9.3 environment has not been identified</a:t>
            </a:r>
          </a:p>
          <a:p>
            <a:pPr lvl="2"/>
            <a:r>
              <a:rPr lang="en-US" sz="1900" dirty="0" smtClean="0">
                <a:solidFill>
                  <a:schemeClr val="tx1"/>
                </a:solidFill>
              </a:rPr>
              <a:t>The FileZilla </a:t>
            </a:r>
            <a:r>
              <a:rPr lang="en-US" sz="1900" dirty="0">
                <a:solidFill>
                  <a:schemeClr val="tx1"/>
                </a:solidFill>
              </a:rPr>
              <a:t>(</a:t>
            </a:r>
            <a:r>
              <a:rPr lang="en-US" sz="1900" dirty="0" err="1">
                <a:solidFill>
                  <a:schemeClr val="tx1"/>
                </a:solidFill>
              </a:rPr>
              <a:t>sftp</a:t>
            </a:r>
            <a:r>
              <a:rPr lang="en-US" sz="1900" dirty="0">
                <a:solidFill>
                  <a:schemeClr val="tx1"/>
                </a:solidFill>
              </a:rPr>
              <a:t> utility) </a:t>
            </a:r>
            <a:r>
              <a:rPr lang="en-US" sz="1900" dirty="0" smtClean="0">
                <a:solidFill>
                  <a:schemeClr val="tx1"/>
                </a:solidFill>
              </a:rPr>
              <a:t>software which will be pushed to Grid users covers the functionality </a:t>
            </a:r>
            <a:r>
              <a:rPr lang="en-US" sz="1900" dirty="0">
                <a:solidFill>
                  <a:schemeClr val="tx1"/>
                </a:solidFill>
              </a:rPr>
              <a:t>to upload files to and download files from the new </a:t>
            </a:r>
            <a:r>
              <a:rPr lang="en-US" sz="1900" dirty="0" smtClean="0">
                <a:solidFill>
                  <a:schemeClr val="tx1"/>
                </a:solidFill>
              </a:rPr>
              <a:t>Grid, but it </a:t>
            </a:r>
            <a:r>
              <a:rPr lang="en-US" sz="1900" dirty="0">
                <a:solidFill>
                  <a:schemeClr val="tx1"/>
                </a:solidFill>
              </a:rPr>
              <a:t>does not allow for direct load and access to SAS data</a:t>
            </a:r>
            <a:r>
              <a:rPr lang="en-US" sz="1900" dirty="0" smtClean="0">
                <a:solidFill>
                  <a:schemeClr val="tx1"/>
                </a:solidFill>
              </a:rPr>
              <a:t>. </a:t>
            </a:r>
            <a:endParaRPr lang="en-US" sz="1900" dirty="0">
              <a:solidFill>
                <a:schemeClr val="tx1"/>
              </a:solidFill>
            </a:endParaRPr>
          </a:p>
          <a:p>
            <a:pPr lvl="1"/>
            <a:r>
              <a:rPr lang="en-US" sz="1900" dirty="0" smtClean="0">
                <a:solidFill>
                  <a:schemeClr val="tx1"/>
                </a:solidFill>
              </a:rPr>
              <a:t>Loss </a:t>
            </a:r>
            <a:r>
              <a:rPr lang="en-US" sz="1900" dirty="0" smtClean="0">
                <a:solidFill>
                  <a:schemeClr val="tx1"/>
                </a:solidFill>
              </a:rPr>
              <a:t>of SAS </a:t>
            </a:r>
            <a:r>
              <a:rPr lang="en-US" sz="1900" dirty="0" smtClean="0">
                <a:solidFill>
                  <a:schemeClr val="tx1"/>
                </a:solidFill>
              </a:rPr>
              <a:t>Consultant</a:t>
            </a:r>
            <a:endParaRPr lang="en-US" sz="1900" dirty="0" smtClean="0">
              <a:solidFill>
                <a:schemeClr val="tx1"/>
              </a:solidFill>
            </a:endParaRPr>
          </a:p>
          <a:p>
            <a:pPr lvl="1"/>
            <a:r>
              <a:rPr lang="en-US" sz="1900" dirty="0" smtClean="0">
                <a:solidFill>
                  <a:schemeClr val="tx1"/>
                </a:solidFill>
              </a:rPr>
              <a:t>SSC </a:t>
            </a:r>
            <a:r>
              <a:rPr lang="en-US" sz="1900" dirty="0">
                <a:solidFill>
                  <a:schemeClr val="tx1"/>
                </a:solidFill>
              </a:rPr>
              <a:t>does not have a dedicated SAS Administrator and lacks </a:t>
            </a:r>
            <a:r>
              <a:rPr lang="en-US" sz="1900" dirty="0" smtClean="0">
                <a:solidFill>
                  <a:schemeClr val="tx1"/>
                </a:solidFill>
              </a:rPr>
              <a:t>the capability </a:t>
            </a:r>
            <a:r>
              <a:rPr lang="en-US" sz="1900" dirty="0">
                <a:solidFill>
                  <a:schemeClr val="tx1"/>
                </a:solidFill>
              </a:rPr>
              <a:t>of strong troubleshooting skills (heavy reliance on SAS </a:t>
            </a:r>
            <a:r>
              <a:rPr lang="en-US" sz="1900" dirty="0" smtClean="0">
                <a:solidFill>
                  <a:schemeClr val="tx1"/>
                </a:solidFill>
              </a:rPr>
              <a:t>consultant to resolve issues</a:t>
            </a:r>
            <a:r>
              <a:rPr lang="en-US" sz="1900" dirty="0" smtClean="0">
                <a:solidFill>
                  <a:schemeClr val="tx1"/>
                </a:solidFill>
              </a:rPr>
              <a:t>).</a:t>
            </a:r>
          </a:p>
          <a:p>
            <a:pPr marL="457200" lvl="1" indent="0">
              <a:buNone/>
            </a:pPr>
            <a:r>
              <a:rPr lang="en-US" sz="2000" dirty="0" smtClean="0">
                <a:solidFill>
                  <a:schemeClr val="tx1"/>
                </a:solidFill>
              </a:rPr>
              <a:t>Update: </a:t>
            </a:r>
          </a:p>
          <a:p>
            <a:pPr lvl="1"/>
            <a:r>
              <a:rPr lang="en-US" sz="2000" dirty="0" smtClean="0">
                <a:solidFill>
                  <a:schemeClr val="tx1"/>
                </a:solidFill>
              </a:rPr>
              <a:t>ExpanDrive will be tested (July) to replace full functionality offered for mapped drives.  Timeline of availability procurement </a:t>
            </a:r>
            <a:r>
              <a:rPr lang="en-US" sz="2000" dirty="0" err="1" smtClean="0">
                <a:solidFill>
                  <a:schemeClr val="tx1"/>
                </a:solidFill>
              </a:rPr>
              <a:t>dependant</a:t>
            </a:r>
            <a:r>
              <a:rPr lang="en-US" sz="2000" dirty="0" smtClean="0">
                <a:solidFill>
                  <a:schemeClr val="tx1"/>
                </a:solidFill>
              </a:rPr>
              <a:t>.</a:t>
            </a:r>
          </a:p>
          <a:p>
            <a:pPr lvl="1"/>
            <a:r>
              <a:rPr lang="en-US" sz="2000" dirty="0" smtClean="0">
                <a:solidFill>
                  <a:schemeClr val="tx1"/>
                </a:solidFill>
              </a:rPr>
              <a:t>SAS Consultant returned since May</a:t>
            </a:r>
            <a:endParaRPr lang="en-US" sz="1900" dirty="0" smtClean="0">
              <a:solidFill>
                <a:schemeClr val="tx1"/>
              </a:solidFill>
            </a:endParaRPr>
          </a:p>
          <a:p>
            <a:pPr marL="514350" lvl="1" indent="0">
              <a:buNone/>
            </a:pPr>
            <a:endParaRPr lang="en-US" sz="1400" dirty="0" smtClean="0">
              <a:solidFill>
                <a:schemeClr val="tx2"/>
              </a:solidFill>
            </a:endParaRPr>
          </a:p>
          <a:p>
            <a:pPr marL="514350" lvl="1" indent="0">
              <a:buNone/>
            </a:pPr>
            <a:endParaRPr lang="en-US" sz="1400" dirty="0">
              <a:solidFill>
                <a:schemeClr val="tx2"/>
              </a:solidFill>
            </a:endParaRPr>
          </a:p>
          <a:p>
            <a:pPr marL="514350" lvl="1" indent="0">
              <a:buNone/>
            </a:pPr>
            <a:endParaRPr lang="en-US" sz="1400" dirty="0" smtClean="0">
              <a:solidFill>
                <a:schemeClr val="tx2"/>
              </a:solidFill>
            </a:endParaRPr>
          </a:p>
          <a:p>
            <a:pPr marL="514350" lvl="1" indent="0">
              <a:buNone/>
            </a:pPr>
            <a:endParaRPr lang="en-US" sz="1400" dirty="0">
              <a:solidFill>
                <a:schemeClr val="tx2"/>
              </a:solidFill>
            </a:endParaRPr>
          </a:p>
          <a:p>
            <a:pPr marL="514350" lvl="1" indent="0">
              <a:buNone/>
            </a:pPr>
            <a:endParaRPr lang="en-US" sz="1400" dirty="0" smtClean="0">
              <a:solidFill>
                <a:schemeClr val="tx2"/>
              </a:solidFill>
            </a:endParaRPr>
          </a:p>
          <a:p>
            <a:pPr marL="514350" lvl="1" indent="0">
              <a:buNone/>
            </a:pPr>
            <a:endParaRPr lang="en-US" sz="1400" dirty="0">
              <a:solidFill>
                <a:schemeClr val="tx2"/>
              </a:solidFill>
            </a:endParaRPr>
          </a:p>
          <a:p>
            <a:pPr marL="514350" lvl="1" indent="0">
              <a:buNone/>
            </a:pPr>
            <a:endParaRPr lang="en-US" sz="1400" dirty="0" smtClean="0">
              <a:solidFill>
                <a:schemeClr val="tx2"/>
              </a:solidFill>
            </a:endParaRPr>
          </a:p>
          <a:p>
            <a:pPr marL="514350" lvl="1" indent="0">
              <a:buNone/>
            </a:pPr>
            <a:endParaRPr lang="en-US" sz="1400" dirty="0">
              <a:solidFill>
                <a:schemeClr val="tx2"/>
              </a:solidFill>
            </a:endParaRPr>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5</a:t>
            </a:fld>
            <a:endParaRPr lang="en-CA"/>
          </a:p>
        </p:txBody>
      </p:sp>
      <p:sp>
        <p:nvSpPr>
          <p:cNvPr id="5" name="Text Placeholder 4"/>
          <p:cNvSpPr>
            <a:spLocks noGrp="1"/>
          </p:cNvSpPr>
          <p:nvPr>
            <p:ph type="body" sz="quarter" idx="13"/>
          </p:nvPr>
        </p:nvSpPr>
        <p:spPr/>
        <p:txBody>
          <a:bodyPr/>
          <a:lstStyle/>
          <a:p>
            <a:r>
              <a:rPr lang="en-US" dirty="0"/>
              <a:t>SAS GRID Replacement Project</a:t>
            </a:r>
          </a:p>
        </p:txBody>
      </p:sp>
    </p:spTree>
    <p:extLst>
      <p:ext uri="{BB962C8B-B14F-4D97-AF65-F5344CB8AC3E}">
        <p14:creationId xmlns:p14="http://schemas.microsoft.com/office/powerpoint/2010/main" val="218850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Copy portion</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of process flow (“Rubberband”)</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1" name="Content Placeholder 4"/>
          <p:cNvSpPr txBox="1">
            <a:spLocks/>
          </p:cNvSpPr>
          <p:nvPr/>
        </p:nvSpPr>
        <p:spPr>
          <a:xfrm>
            <a:off x="458787" y="1919102"/>
            <a:ext cx="2118889" cy="10435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a:t>
            </a:r>
            <a:r>
              <a:rPr lang="en-US" sz="1900" dirty="0" smtClean="0"/>
              <a:t>o copy just a portion of the process flow, click-drag the cursor to "rubberband" a selection of connected items.</a:t>
            </a:r>
            <a:r>
              <a:rPr lang="en-US" dirty="0" smtClean="0"/>
              <a:t> </a:t>
            </a:r>
            <a:endParaRPr lang="en-US" dirty="0"/>
          </a:p>
        </p:txBody>
      </p:sp>
      <p:pic>
        <p:nvPicPr>
          <p:cNvPr id="12" name="Picture 2" descr="copysel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140" y="1819826"/>
            <a:ext cx="5539228" cy="33504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026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Subset data WHERE</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clause</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Content Placeholder 3"/>
          <p:cNvSpPr txBox="1">
            <a:spLocks/>
          </p:cNvSpPr>
          <p:nvPr/>
        </p:nvSpPr>
        <p:spPr>
          <a:xfrm>
            <a:off x="433141" y="1810152"/>
            <a:ext cx="7952040" cy="11076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base"/>
            <a:r>
              <a:rPr lang="en-US" sz="1700" dirty="0" smtClean="0"/>
              <a:t>With the latest update, you can now subset your data </a:t>
            </a:r>
            <a:r>
              <a:rPr lang="en-US" sz="1700" b="1" dirty="0" smtClean="0"/>
              <a:t>in the data grid</a:t>
            </a:r>
            <a:r>
              <a:rPr lang="en-US" sz="1700" dirty="0" smtClean="0"/>
              <a:t> by typing a WHERE clause filter. The new </a:t>
            </a:r>
            <a:r>
              <a:rPr lang="en-US" sz="1700" b="1" dirty="0" smtClean="0"/>
              <a:t>Where</a:t>
            </a:r>
            <a:r>
              <a:rPr lang="en-US" sz="1700" dirty="0" smtClean="0"/>
              <a:t> button appears at the top of the data grid.</a:t>
            </a:r>
          </a:p>
          <a:p>
            <a:pPr lvl="1" fontAlgn="base"/>
            <a:r>
              <a:rPr lang="en-US" sz="1700" dirty="0" smtClean="0"/>
              <a:t>Simply click the button, and type a filter expression into the text field. Hit the Enter key to apply the filter:</a:t>
            </a:r>
          </a:p>
          <a:p>
            <a:endParaRPr lang="en-US" sz="1900" dirty="0"/>
          </a:p>
        </p:txBody>
      </p:sp>
      <p:pic>
        <p:nvPicPr>
          <p:cNvPr id="10" name="Picture 2" descr="http://blogs.sas.com/content/sasdummy/files/2015/05/where_e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35" y="3780141"/>
            <a:ext cx="7952040" cy="240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59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Build case-insensitive</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filters</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1" name="Content Placeholder 3"/>
          <p:cNvSpPr txBox="1">
            <a:spLocks/>
          </p:cNvSpPr>
          <p:nvPr/>
        </p:nvSpPr>
        <p:spPr>
          <a:xfrm>
            <a:off x="289750" y="1757677"/>
            <a:ext cx="8063341" cy="8171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r>
              <a:rPr lang="en-US" sz="1700" dirty="0" smtClean="0"/>
              <a:t>Build more complex expressions too just like you can expect with SAS. For example, transforming the variable being compared to lower case so that case-insensitive filters are easier to build:</a:t>
            </a:r>
            <a:endParaRPr lang="en-US" sz="1700" dirty="0"/>
          </a:p>
        </p:txBody>
      </p:sp>
      <p:pic>
        <p:nvPicPr>
          <p:cNvPr id="12" name="Picture 4" descr="http://blogs.sas.com/content/sasdummy/files/2015/05/where_ex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636" y="3021055"/>
            <a:ext cx="6392731" cy="27598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157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a:xfrm>
            <a:off x="5521197" y="4035859"/>
            <a:ext cx="56852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Flexibilit</a:t>
            </a:r>
            <a:r>
              <a:rPr lang="en-US" sz="1900" b="1" noProof="0" dirty="0">
                <a:solidFill>
                  <a:prstClr val="black">
                    <a:lumMod val="75000"/>
                    <a:lumOff val="25000"/>
                  </a:prstClr>
                </a:solidFill>
                <a:latin typeface="Arial"/>
              </a:rPr>
              <a:t>y</a:t>
            </a:r>
            <a:r>
              <a:rPr lang="en-US" sz="1900" b="1" dirty="0" smtClean="0">
                <a:solidFill>
                  <a:prstClr val="black">
                    <a:lumMod val="75000"/>
                    <a:lumOff val="25000"/>
                  </a:prstClr>
                </a:solidFill>
                <a:latin typeface="Arial"/>
              </a:rPr>
              <a:t> with operators</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Content Placeholder 3"/>
          <p:cNvSpPr txBox="1">
            <a:spLocks/>
          </p:cNvSpPr>
          <p:nvPr/>
        </p:nvSpPr>
        <p:spPr>
          <a:xfrm>
            <a:off x="458787" y="1607827"/>
            <a:ext cx="8231190" cy="8080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700" dirty="0" smtClean="0"/>
              <a:t>If you have continuous variables e.g. a date variable, you can subset by using BETWEEN to specify the boundaries you want to see:</a:t>
            </a:r>
            <a:endParaRPr lang="en-US" sz="1700" dirty="0"/>
          </a:p>
        </p:txBody>
      </p:sp>
      <p:pic>
        <p:nvPicPr>
          <p:cNvPr id="10" name="Picture 2" descr="http://blogs.sas.com/content/sasdummy/files/2015/05/where_ex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680" y="2681028"/>
            <a:ext cx="6897194" cy="293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83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Other functions…</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1" name="Content Placeholder 3"/>
          <p:cNvSpPr txBox="1">
            <a:spLocks/>
          </p:cNvSpPr>
          <p:nvPr/>
        </p:nvSpPr>
        <p:spPr>
          <a:xfrm>
            <a:off x="514070" y="1553386"/>
            <a:ext cx="8063611" cy="4256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latin typeface="+mj-lt"/>
              </a:rPr>
              <a:t>Or transform that continuous range to a category (such as a YEAR) with a SAS function, on </a:t>
            </a:r>
            <a:r>
              <a:rPr lang="en-US" sz="1700" dirty="0" smtClean="0">
                <a:latin typeface="+mj-lt"/>
              </a:rPr>
              <a:t>the</a:t>
            </a:r>
            <a:r>
              <a:rPr lang="en-US" dirty="0" smtClean="0">
                <a:latin typeface="+mj-lt"/>
              </a:rPr>
              <a:t> fly:</a:t>
            </a:r>
            <a:endParaRPr lang="en-US" dirty="0">
              <a:latin typeface="+mj-lt"/>
            </a:endParaRPr>
          </a:p>
        </p:txBody>
      </p:sp>
      <p:pic>
        <p:nvPicPr>
          <p:cNvPr id="12" name="Picture 2" descr="http://blogs.sas.com/content/sasdummy/files/2015/05/where_ex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083" y="2385467"/>
            <a:ext cx="3898763" cy="34816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467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Overview</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Content Placeholder 3"/>
          <p:cNvSpPr txBox="1">
            <a:spLocks/>
          </p:cNvSpPr>
          <p:nvPr/>
        </p:nvSpPr>
        <p:spPr>
          <a:xfrm>
            <a:off x="364678" y="1893906"/>
            <a:ext cx="8054420" cy="315088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1900" dirty="0" smtClean="0">
                <a:solidFill>
                  <a:schemeClr val="tx1"/>
                </a:solidFill>
              </a:rPr>
              <a:t>Generate results in </a:t>
            </a:r>
            <a:r>
              <a:rPr lang="en-US" sz="1900" b="1" dirty="0" smtClean="0">
                <a:solidFill>
                  <a:schemeClr val="tx1"/>
                </a:solidFill>
              </a:rPr>
              <a:t>Microsoft Excel and Microsoft PowerPoint </a:t>
            </a:r>
            <a:r>
              <a:rPr lang="en-US" sz="1900" dirty="0" smtClean="0">
                <a:solidFill>
                  <a:schemeClr val="tx1"/>
                </a:solidFill>
              </a:rPr>
              <a:t>formats and specify options for those formats.</a:t>
            </a:r>
          </a:p>
          <a:p>
            <a:pPr lvl="1">
              <a:buFont typeface="Arial" panose="020B0604020202020204" pitchFamily="34" charset="0"/>
              <a:buChar char="•"/>
            </a:pPr>
            <a:r>
              <a:rPr lang="en-US" sz="1900" dirty="0" smtClean="0">
                <a:solidFill>
                  <a:schemeClr val="tx1"/>
                </a:solidFill>
              </a:rPr>
              <a:t>New </a:t>
            </a:r>
            <a:r>
              <a:rPr lang="en-US" sz="1900" b="1" dirty="0" smtClean="0">
                <a:solidFill>
                  <a:schemeClr val="tx1"/>
                </a:solidFill>
              </a:rPr>
              <a:t>Save All </a:t>
            </a:r>
            <a:r>
              <a:rPr lang="en-US" sz="1900" dirty="0" smtClean="0">
                <a:solidFill>
                  <a:schemeClr val="tx1"/>
                </a:solidFill>
              </a:rPr>
              <a:t>option. The default behavior of the save option now saves the active item in the project.</a:t>
            </a:r>
          </a:p>
          <a:p>
            <a:pPr lvl="1">
              <a:buFont typeface="Arial" panose="020B0604020202020204" pitchFamily="34" charset="0"/>
              <a:buChar char="•"/>
            </a:pPr>
            <a:r>
              <a:rPr lang="en-US" sz="1900" b="1" dirty="0" smtClean="0">
                <a:solidFill>
                  <a:schemeClr val="tx1"/>
                </a:solidFill>
              </a:rPr>
              <a:t>Zoom</a:t>
            </a:r>
            <a:r>
              <a:rPr lang="en-US" sz="1900" dirty="0" smtClean="0">
                <a:solidFill>
                  <a:schemeClr val="tx1"/>
                </a:solidFill>
              </a:rPr>
              <a:t> the contents of items in the workspace, such as programs, data, HTML results, and process flows.</a:t>
            </a:r>
          </a:p>
          <a:p>
            <a:pPr lvl="1">
              <a:buFont typeface="Arial" panose="020B0604020202020204" pitchFamily="34" charset="0"/>
              <a:buChar char="•"/>
            </a:pPr>
            <a:r>
              <a:rPr lang="en-US" sz="1900" dirty="0" smtClean="0">
                <a:solidFill>
                  <a:schemeClr val="tx1"/>
                </a:solidFill>
              </a:rPr>
              <a:t>Open externally referenced files in their default associated applications.</a:t>
            </a:r>
            <a:endParaRPr lang="en-US" sz="1900" dirty="0">
              <a:solidFill>
                <a:schemeClr val="tx1"/>
              </a:solidFill>
            </a:endParaRPr>
          </a:p>
        </p:txBody>
      </p:sp>
    </p:spTree>
    <p:extLst>
      <p:ext uri="{BB962C8B-B14F-4D97-AF65-F5344CB8AC3E}">
        <p14:creationId xmlns:p14="http://schemas.microsoft.com/office/powerpoint/2010/main" val="2491905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Save All</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10" name="Picture 9"/>
          <p:cNvPicPr>
            <a:picLocks noChangeAspect="1"/>
          </p:cNvPicPr>
          <p:nvPr/>
        </p:nvPicPr>
        <p:blipFill>
          <a:blip r:embed="rId3"/>
          <a:stretch>
            <a:fillRect/>
          </a:stretch>
        </p:blipFill>
        <p:spPr>
          <a:xfrm>
            <a:off x="1791648" y="1506474"/>
            <a:ext cx="6202181" cy="4234088"/>
          </a:xfrm>
          <a:prstGeom prst="rect">
            <a:avLst/>
          </a:prstGeom>
        </p:spPr>
      </p:pic>
    </p:spTree>
    <p:extLst>
      <p:ext uri="{BB962C8B-B14F-4D97-AF65-F5344CB8AC3E}">
        <p14:creationId xmlns:p14="http://schemas.microsoft.com/office/powerpoint/2010/main" val="3018494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New destinations Excel</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and PowerPoint</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9" name="Picture 8"/>
          <p:cNvPicPr>
            <a:picLocks noChangeAspect="1"/>
          </p:cNvPicPr>
          <p:nvPr/>
        </p:nvPicPr>
        <p:blipFill>
          <a:blip r:embed="rId3"/>
          <a:stretch>
            <a:fillRect/>
          </a:stretch>
        </p:blipFill>
        <p:spPr>
          <a:xfrm>
            <a:off x="1695761" y="1979558"/>
            <a:ext cx="5752478" cy="3697223"/>
          </a:xfrm>
          <a:prstGeom prst="rect">
            <a:avLst/>
          </a:prstGeom>
        </p:spPr>
      </p:pic>
    </p:spTree>
    <p:extLst>
      <p:ext uri="{BB962C8B-B14F-4D97-AF65-F5344CB8AC3E}">
        <p14:creationId xmlns:p14="http://schemas.microsoft.com/office/powerpoint/2010/main" val="23675268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New destinations Excel</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and PowerPoint</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10" name="Picture 9"/>
          <p:cNvPicPr>
            <a:picLocks noChangeAspect="1"/>
          </p:cNvPicPr>
          <p:nvPr/>
        </p:nvPicPr>
        <p:blipFill>
          <a:blip r:embed="rId3"/>
          <a:stretch>
            <a:fillRect/>
          </a:stretch>
        </p:blipFill>
        <p:spPr>
          <a:xfrm>
            <a:off x="1447262" y="2107413"/>
            <a:ext cx="6051576" cy="3543239"/>
          </a:xfrm>
          <a:prstGeom prst="rect">
            <a:avLst/>
          </a:prstGeom>
        </p:spPr>
      </p:pic>
    </p:spTree>
    <p:extLst>
      <p:ext uri="{BB962C8B-B14F-4D97-AF65-F5344CB8AC3E}">
        <p14:creationId xmlns:p14="http://schemas.microsoft.com/office/powerpoint/2010/main" val="3636920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New destinations Excel</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and PowerPoint</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9" name="Picture 8"/>
          <p:cNvPicPr>
            <a:picLocks noChangeAspect="1"/>
          </p:cNvPicPr>
          <p:nvPr/>
        </p:nvPicPr>
        <p:blipFill>
          <a:blip r:embed="rId3"/>
          <a:stretch>
            <a:fillRect/>
          </a:stretch>
        </p:blipFill>
        <p:spPr>
          <a:xfrm>
            <a:off x="3438127" y="1497344"/>
            <a:ext cx="5641820" cy="3783549"/>
          </a:xfrm>
          <a:prstGeom prst="rect">
            <a:avLst/>
          </a:prstGeom>
        </p:spPr>
      </p:pic>
      <p:pic>
        <p:nvPicPr>
          <p:cNvPr id="10" name="Picture 9"/>
          <p:cNvPicPr>
            <a:picLocks noChangeAspect="1"/>
          </p:cNvPicPr>
          <p:nvPr/>
        </p:nvPicPr>
        <p:blipFill>
          <a:blip r:embed="rId4"/>
          <a:stretch>
            <a:fillRect/>
          </a:stretch>
        </p:blipFill>
        <p:spPr>
          <a:xfrm>
            <a:off x="300511" y="1497344"/>
            <a:ext cx="4407331" cy="2960356"/>
          </a:xfrm>
          <a:prstGeom prst="rect">
            <a:avLst/>
          </a:prstGeom>
        </p:spPr>
      </p:pic>
    </p:spTree>
    <p:extLst>
      <p:ext uri="{BB962C8B-B14F-4D97-AF65-F5344CB8AC3E}">
        <p14:creationId xmlns:p14="http://schemas.microsoft.com/office/powerpoint/2010/main" val="3630874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1481383"/>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6</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32870447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marL="457200" lvl="1" indent="0">
              <a:buNone/>
            </a:pPr>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60</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Zoom for process flow, data grid,</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log and code</a:t>
            </a: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 </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10" name="Picture 9"/>
          <p:cNvPicPr>
            <a:picLocks noChangeAspect="1"/>
          </p:cNvPicPr>
          <p:nvPr/>
        </p:nvPicPr>
        <p:blipFill>
          <a:blip r:embed="rId3"/>
          <a:stretch>
            <a:fillRect/>
          </a:stretch>
        </p:blipFill>
        <p:spPr>
          <a:xfrm>
            <a:off x="1698358" y="2192275"/>
            <a:ext cx="5836927" cy="3207851"/>
          </a:xfrm>
          <a:prstGeom prst="rect">
            <a:avLst/>
          </a:prstGeom>
        </p:spPr>
      </p:pic>
      <p:sp>
        <p:nvSpPr>
          <p:cNvPr id="11" name="Left Arrow 10"/>
          <p:cNvSpPr/>
          <p:nvPr/>
        </p:nvSpPr>
        <p:spPr>
          <a:xfrm rot="10184923">
            <a:off x="5784061" y="5430552"/>
            <a:ext cx="850687" cy="9161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dirty="0">
              <a:solidFill>
                <a:schemeClr val="accent1"/>
              </a:solidFill>
            </a:endParaRPr>
          </a:p>
        </p:txBody>
      </p:sp>
    </p:spTree>
    <p:extLst>
      <p:ext uri="{BB962C8B-B14F-4D97-AF65-F5344CB8AC3E}">
        <p14:creationId xmlns:p14="http://schemas.microsoft.com/office/powerpoint/2010/main" val="3729389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Data step debugger</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Content Placeholder 5"/>
          <p:cNvSpPr txBox="1">
            <a:spLocks/>
          </p:cNvSpPr>
          <p:nvPr/>
        </p:nvSpPr>
        <p:spPr>
          <a:xfrm>
            <a:off x="458787" y="1700463"/>
            <a:ext cx="8058849" cy="21597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700" dirty="0" smtClean="0"/>
              <a:t>A tool that enables you to find logic errors in a DATA step program. </a:t>
            </a:r>
          </a:p>
          <a:p>
            <a:pPr lvl="1"/>
            <a:endParaRPr lang="en-US" sz="1700" dirty="0" smtClean="0"/>
          </a:p>
          <a:p>
            <a:pPr lvl="1"/>
            <a:r>
              <a:rPr lang="en-US" sz="1700" dirty="0" smtClean="0"/>
              <a:t>With the DATA Step Debugger, you can watch the variable values in a program change as the program runs. </a:t>
            </a:r>
          </a:p>
          <a:p>
            <a:pPr lvl="1"/>
            <a:endParaRPr lang="en-US" sz="1700" dirty="0" smtClean="0"/>
          </a:p>
          <a:p>
            <a:pPr lvl="1"/>
            <a:r>
              <a:rPr lang="en-US" sz="1700" dirty="0" smtClean="0"/>
              <a:t>You can execute the program line by line, and you can also set specific breakpoints in the program</a:t>
            </a:r>
          </a:p>
          <a:p>
            <a:endParaRPr lang="en-US" sz="1900" dirty="0"/>
          </a:p>
        </p:txBody>
      </p:sp>
    </p:spTree>
    <p:extLst>
      <p:ext uri="{BB962C8B-B14F-4D97-AF65-F5344CB8AC3E}">
        <p14:creationId xmlns:p14="http://schemas.microsoft.com/office/powerpoint/2010/main" val="8712294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marL="457200" lvl="1" indent="0">
              <a:buNone/>
            </a:pPr>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Data step debugger</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9" name="Content Placeholder 4"/>
          <p:cNvPicPr>
            <a:picLocks noChangeAspect="1"/>
          </p:cNvPicPr>
          <p:nvPr/>
        </p:nvPicPr>
        <p:blipFill>
          <a:blip r:embed="rId3"/>
          <a:stretch>
            <a:fillRect/>
          </a:stretch>
        </p:blipFill>
        <p:spPr>
          <a:xfrm>
            <a:off x="883102" y="1637724"/>
            <a:ext cx="7377799" cy="4246563"/>
          </a:xfrm>
          <a:prstGeom prst="rect">
            <a:avLst/>
          </a:prstGeom>
        </p:spPr>
      </p:pic>
    </p:spTree>
    <p:extLst>
      <p:ext uri="{BB962C8B-B14F-4D97-AF65-F5344CB8AC3E}">
        <p14:creationId xmlns:p14="http://schemas.microsoft.com/office/powerpoint/2010/main" val="11503549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Data step debugger</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pic>
        <p:nvPicPr>
          <p:cNvPr id="10" name="Picture 9"/>
          <p:cNvPicPr>
            <a:picLocks noChangeAspect="1"/>
          </p:cNvPicPr>
          <p:nvPr/>
        </p:nvPicPr>
        <p:blipFill>
          <a:blip r:embed="rId3"/>
          <a:stretch>
            <a:fillRect/>
          </a:stretch>
        </p:blipFill>
        <p:spPr>
          <a:xfrm>
            <a:off x="676277" y="1704063"/>
            <a:ext cx="7591425" cy="4149051"/>
          </a:xfrm>
          <a:prstGeom prst="rect">
            <a:avLst/>
          </a:prstGeom>
        </p:spPr>
      </p:pic>
      <p:cxnSp>
        <p:nvCxnSpPr>
          <p:cNvPr id="12" name="Straight Arrow Connector 11"/>
          <p:cNvCxnSpPr/>
          <p:nvPr/>
        </p:nvCxnSpPr>
        <p:spPr>
          <a:xfrm flipH="1">
            <a:off x="7592291" y="5429250"/>
            <a:ext cx="824346" cy="6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951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64</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New graph</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format</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Text Placeholder 4"/>
          <p:cNvSpPr txBox="1">
            <a:spLocks/>
          </p:cNvSpPr>
          <p:nvPr/>
        </p:nvSpPr>
        <p:spPr>
          <a:xfrm flipH="1">
            <a:off x="626364" y="1761259"/>
            <a:ext cx="7891272" cy="27432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New graph format</a:t>
            </a:r>
            <a:endParaRPr lang="en-US" dirty="0"/>
          </a:p>
        </p:txBody>
      </p:sp>
      <p:sp>
        <p:nvSpPr>
          <p:cNvPr id="11" name="Content Placeholder 3"/>
          <p:cNvSpPr txBox="1">
            <a:spLocks/>
          </p:cNvSpPr>
          <p:nvPr/>
        </p:nvSpPr>
        <p:spPr>
          <a:xfrm>
            <a:off x="626365" y="1761259"/>
            <a:ext cx="2586068" cy="30458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t>Starting with this release, the default graph format is PNG. Use the new </a:t>
            </a:r>
            <a:r>
              <a:rPr lang="en-US" sz="1900" b="1" dirty="0" smtClean="0"/>
              <a:t>Graph Format</a:t>
            </a:r>
            <a:r>
              <a:rPr lang="en-US" sz="1900" dirty="0" smtClean="0"/>
              <a:t> for Built-in Graph Tasks option to set the default format for the graph tasks, such as Bar Chart, Line Chart, and Pie Chart</a:t>
            </a:r>
            <a:endParaRPr lang="en-US" sz="1900" dirty="0"/>
          </a:p>
        </p:txBody>
      </p:sp>
      <p:pic>
        <p:nvPicPr>
          <p:cNvPr id="13" name="Picture 12"/>
          <p:cNvPicPr>
            <a:picLocks noChangeAspect="1"/>
          </p:cNvPicPr>
          <p:nvPr/>
        </p:nvPicPr>
        <p:blipFill>
          <a:blip r:embed="rId3"/>
          <a:stretch>
            <a:fillRect/>
          </a:stretch>
        </p:blipFill>
        <p:spPr>
          <a:xfrm>
            <a:off x="3863581" y="1410703"/>
            <a:ext cx="4403120" cy="4360454"/>
          </a:xfrm>
          <a:prstGeom prst="rect">
            <a:avLst/>
          </a:prstGeom>
        </p:spPr>
      </p:pic>
      <p:cxnSp>
        <p:nvCxnSpPr>
          <p:cNvPr id="14" name="Straight Arrow Connector 13"/>
          <p:cNvCxnSpPr/>
          <p:nvPr/>
        </p:nvCxnSpPr>
        <p:spPr>
          <a:xfrm>
            <a:off x="2782389" y="3313213"/>
            <a:ext cx="2090401" cy="772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00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endParaRPr lang="en-US" dirty="0">
              <a:solidFill>
                <a:srgbClr val="FF0000"/>
              </a:solidFill>
            </a:endParaRP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65</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Copy files task</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Text Placeholder 4"/>
          <p:cNvSpPr txBox="1">
            <a:spLocks/>
          </p:cNvSpPr>
          <p:nvPr/>
        </p:nvSpPr>
        <p:spPr>
          <a:xfrm flipH="1">
            <a:off x="626364" y="1761259"/>
            <a:ext cx="7891272" cy="27432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New graph format</a:t>
            </a:r>
            <a:endParaRPr lang="en-US" dirty="0"/>
          </a:p>
        </p:txBody>
      </p:sp>
      <p:sp>
        <p:nvSpPr>
          <p:cNvPr id="15" name="Content Placeholder 3"/>
          <p:cNvSpPr txBox="1">
            <a:spLocks/>
          </p:cNvSpPr>
          <p:nvPr/>
        </p:nvSpPr>
        <p:spPr>
          <a:xfrm>
            <a:off x="4675022" y="1686739"/>
            <a:ext cx="3093581" cy="31567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t>Transfer files from local computer to a SAS server, or from a SAS server to local computer by using the Copy Files task. </a:t>
            </a:r>
          </a:p>
          <a:p>
            <a:r>
              <a:rPr lang="en-US" sz="1900" dirty="0" smtClean="0"/>
              <a:t>The Copy Files task works in a similar way to an FTP application. However, this task relies on the SAS protocols to complete the file transfers and does not require an FTP server.</a:t>
            </a:r>
            <a:endParaRPr lang="en-US" sz="1900" dirty="0"/>
          </a:p>
        </p:txBody>
      </p:sp>
      <p:pic>
        <p:nvPicPr>
          <p:cNvPr id="16" name="Picture 15"/>
          <p:cNvPicPr>
            <a:picLocks noChangeAspect="1"/>
          </p:cNvPicPr>
          <p:nvPr/>
        </p:nvPicPr>
        <p:blipFill>
          <a:blip r:embed="rId3"/>
          <a:stretch>
            <a:fillRect/>
          </a:stretch>
        </p:blipFill>
        <p:spPr>
          <a:xfrm>
            <a:off x="1344924" y="1765118"/>
            <a:ext cx="3051891" cy="4040798"/>
          </a:xfrm>
          <a:prstGeom prst="rect">
            <a:avLst/>
          </a:prstGeom>
        </p:spPr>
      </p:pic>
    </p:spTree>
    <p:extLst>
      <p:ext uri="{BB962C8B-B14F-4D97-AF65-F5344CB8AC3E}">
        <p14:creationId xmlns:p14="http://schemas.microsoft.com/office/powerpoint/2010/main" val="1505956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a:t>
            </a:r>
            <a:r>
              <a:rPr lang="en-US" dirty="0" smtClean="0"/>
              <a:t>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Copy files task</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9" name="Text Placeholder 4"/>
          <p:cNvSpPr txBox="1">
            <a:spLocks/>
          </p:cNvSpPr>
          <p:nvPr/>
        </p:nvSpPr>
        <p:spPr>
          <a:xfrm flipH="1">
            <a:off x="626364" y="1761259"/>
            <a:ext cx="7891272" cy="27432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New graph format</a:t>
            </a:r>
            <a:endParaRPr lang="en-US" dirty="0"/>
          </a:p>
        </p:txBody>
      </p:sp>
      <p:pic>
        <p:nvPicPr>
          <p:cNvPr id="10" name="Picture 9"/>
          <p:cNvPicPr>
            <a:picLocks noChangeAspect="1"/>
          </p:cNvPicPr>
          <p:nvPr/>
        </p:nvPicPr>
        <p:blipFill>
          <a:blip r:embed="rId3"/>
          <a:stretch>
            <a:fillRect/>
          </a:stretch>
        </p:blipFill>
        <p:spPr>
          <a:xfrm>
            <a:off x="2729142" y="1616203"/>
            <a:ext cx="3728576" cy="4330706"/>
          </a:xfrm>
          <a:prstGeom prst="rect">
            <a:avLst/>
          </a:prstGeom>
        </p:spPr>
      </p:pic>
    </p:spTree>
    <p:extLst>
      <p:ext uri="{BB962C8B-B14F-4D97-AF65-F5344CB8AC3E}">
        <p14:creationId xmlns:p14="http://schemas.microsoft.com/office/powerpoint/2010/main" val="21875390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marL="457200" lvl="1" indent="0">
              <a:buNone/>
            </a:pPr>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67</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Process flow action if error</a:t>
            </a:r>
            <a:endParaRPr kumimoji="0" lang="en-US" sz="1900" b="1" i="0" u="none" strike="noStrike" kern="1200" cap="none" spc="0" normalizeH="0" baseline="0" noProof="0" dirty="0">
              <a:ln>
                <a:noFill/>
              </a:ln>
              <a:solidFill>
                <a:srgbClr val="FF0000"/>
              </a:solidFill>
              <a:effectLst/>
              <a:uLnTx/>
              <a:uFillTx/>
              <a:latin typeface="Arial"/>
              <a:ea typeface="+mn-ea"/>
              <a:cs typeface="+mn-cs"/>
            </a:endParaRPr>
          </a:p>
        </p:txBody>
      </p:sp>
      <p:sp>
        <p:nvSpPr>
          <p:cNvPr id="9" name="Text Placeholder 4"/>
          <p:cNvSpPr txBox="1">
            <a:spLocks/>
          </p:cNvSpPr>
          <p:nvPr/>
        </p:nvSpPr>
        <p:spPr>
          <a:xfrm flipH="1">
            <a:off x="626364" y="1761259"/>
            <a:ext cx="7891272" cy="274320"/>
          </a:xfrm>
          <a:prstGeom prst="rect">
            <a:avLst/>
          </a:prstGeom>
        </p:spPr>
        <p:txBody>
          <a:bodyPr vert="horz" lIns="91440" tIns="45720" rIns="91440" bIns="45720" rtlCol="0" anchor="ctr"/>
          <a:lstStyle>
            <a:defPPr>
              <a:defRPr lang="en-US"/>
            </a:defPPr>
            <a:lvl1pPr marL="0" algn="l" defTabSz="457200" rtl="0" eaLnBrk="1" latinLnBrk="0" hangingPunct="1">
              <a:defRPr sz="11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New graph format</a:t>
            </a:r>
            <a:endParaRPr lang="en-US" dirty="0"/>
          </a:p>
        </p:txBody>
      </p:sp>
      <p:pic>
        <p:nvPicPr>
          <p:cNvPr id="11" name="Picture 10"/>
          <p:cNvPicPr>
            <a:picLocks noChangeAspect="1"/>
          </p:cNvPicPr>
          <p:nvPr/>
        </p:nvPicPr>
        <p:blipFill>
          <a:blip r:embed="rId3"/>
          <a:stretch>
            <a:fillRect/>
          </a:stretch>
        </p:blipFill>
        <p:spPr>
          <a:xfrm>
            <a:off x="777833" y="1791736"/>
            <a:ext cx="5563972" cy="4060493"/>
          </a:xfrm>
          <a:prstGeom prst="rect">
            <a:avLst/>
          </a:prstGeom>
        </p:spPr>
      </p:pic>
      <p:cxnSp>
        <p:nvCxnSpPr>
          <p:cNvPr id="12" name="Straight Arrow Connector 11"/>
          <p:cNvCxnSpPr/>
          <p:nvPr/>
        </p:nvCxnSpPr>
        <p:spPr>
          <a:xfrm flipH="1">
            <a:off x="3715321" y="3176769"/>
            <a:ext cx="9462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844937" y="1791737"/>
            <a:ext cx="2049682" cy="28729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smtClean="0"/>
              <a:t>You can specify whether to continue executing a process flow if an error is encountered</a:t>
            </a:r>
            <a:endParaRPr lang="en-US" sz="1900" dirty="0"/>
          </a:p>
        </p:txBody>
      </p:sp>
    </p:spTree>
    <p:extLst>
      <p:ext uri="{BB962C8B-B14F-4D97-AF65-F5344CB8AC3E}">
        <p14:creationId xmlns:p14="http://schemas.microsoft.com/office/powerpoint/2010/main" val="14934692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68</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Catalogue and Formats Explorer</a:t>
            </a:r>
          </a:p>
          <a:p>
            <a:pPr marL="0" indent="0">
              <a:buNone/>
              <a:defRPr/>
            </a:pPr>
            <a:endPar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lvl="1"/>
            <a:r>
              <a:rPr lang="en-US" sz="1900" dirty="0"/>
              <a:t>Explore SAS libraries and the catalogs in those libraries with the Catalog and Formats Explorer. </a:t>
            </a:r>
          </a:p>
          <a:p>
            <a:pPr marL="285750" indent="-285750">
              <a:buClr>
                <a:srgbClr val="3E6998"/>
              </a:buClr>
              <a:buFont typeface="Arial" panose="020B0604020202020204" pitchFamily="34" charset="0"/>
              <a:buChar char="•"/>
            </a:pPr>
            <a:endParaRPr lang="en-US" sz="1900" dirty="0">
              <a:solidFill>
                <a:srgbClr val="000000"/>
              </a:solidFill>
            </a:endParaRPr>
          </a:p>
          <a:p>
            <a:pPr lvl="1"/>
            <a:r>
              <a:rPr lang="en-US" sz="1900" dirty="0"/>
              <a:t>View the metadata (name, description, created and modified dates) for every catalog entry, view  contents of some entry types, such as SOURCE entries and format entries, and delete entries. </a:t>
            </a:r>
          </a:p>
          <a:p>
            <a:pPr>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Content Placeholder 1"/>
          <p:cNvSpPr txBox="1">
            <a:spLocks/>
          </p:cNvSpPr>
          <p:nvPr/>
        </p:nvSpPr>
        <p:spPr>
          <a:xfrm>
            <a:off x="335418" y="1806910"/>
            <a:ext cx="7891272" cy="3431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latin typeface="+mj-lt"/>
            </a:endParaRPr>
          </a:p>
        </p:txBody>
      </p:sp>
    </p:spTree>
    <p:extLst>
      <p:ext uri="{BB962C8B-B14F-4D97-AF65-F5344CB8AC3E}">
        <p14:creationId xmlns:p14="http://schemas.microsoft.com/office/powerpoint/2010/main" val="1120578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Create Accessible PDF</a:t>
            </a:r>
          </a:p>
          <a:p>
            <a:pPr marL="0" indent="0">
              <a:buNone/>
              <a:defRPr/>
            </a:pPr>
            <a:endPar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endParaRPr>
          </a:p>
          <a:p>
            <a:pPr lvl="1">
              <a:defRPr/>
            </a:pPr>
            <a:r>
              <a:rPr lang="en-US" sz="1800" dirty="0"/>
              <a:t>Accessible output is generated in a way that it can be read by a screen reader to someone with low or no vision, visualized by someone with low vision or color blindness, or navigated by someone with limited mobility</a:t>
            </a:r>
            <a:endParaRPr kumimoji="0" lang="en-US" sz="17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Content Placeholder 1"/>
          <p:cNvSpPr txBox="1">
            <a:spLocks/>
          </p:cNvSpPr>
          <p:nvPr/>
        </p:nvSpPr>
        <p:spPr>
          <a:xfrm>
            <a:off x="335418" y="1806910"/>
            <a:ext cx="7891272" cy="3431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latin typeface="+mj-lt"/>
            </a:endParaRPr>
          </a:p>
        </p:txBody>
      </p:sp>
    </p:spTree>
    <p:extLst>
      <p:ext uri="{BB962C8B-B14F-4D97-AF65-F5344CB8AC3E}">
        <p14:creationId xmlns:p14="http://schemas.microsoft.com/office/powerpoint/2010/main" val="105427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Collection</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7</a:t>
            </a:fld>
            <a:endParaRPr lang="en-CA"/>
          </a:p>
        </p:txBody>
      </p:sp>
      <p:sp>
        <p:nvSpPr>
          <p:cNvPr id="5" name="Text Placeholder 4"/>
          <p:cNvSpPr>
            <a:spLocks noGrp="1"/>
          </p:cNvSpPr>
          <p:nvPr>
            <p:ph type="body" sz="quarter" idx="13"/>
          </p:nvPr>
        </p:nvSpPr>
        <p:spPr/>
        <p:txBody>
          <a:bodyPr/>
          <a:lstStyle/>
          <a:p>
            <a:r>
              <a:rPr lang="en-US" dirty="0"/>
              <a:t>SAS GRID 9.4 </a:t>
            </a:r>
            <a:r>
              <a:rPr lang="en-US" dirty="0" smtClean="0"/>
              <a:t>– Migration Planning: Information Collection</a:t>
            </a:r>
            <a:endParaRPr lang="en-US" dirty="0"/>
          </a:p>
          <a:p>
            <a:endParaRPr lang="en-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163" y="1090669"/>
            <a:ext cx="8582025" cy="408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84869" y="5186831"/>
            <a:ext cx="8581319" cy="523220"/>
          </a:xfrm>
          <a:prstGeom prst="rect">
            <a:avLst/>
          </a:prstGeom>
        </p:spPr>
        <p:txBody>
          <a:bodyPr wrap="square">
            <a:spAutoFit/>
          </a:bodyPr>
          <a:lstStyle/>
          <a:p>
            <a:pPr marL="285750" indent="-285750">
              <a:buFont typeface="Arial" panose="020B0604020202020204" pitchFamily="34" charset="0"/>
              <a:buChar char="•"/>
            </a:pPr>
            <a:r>
              <a:rPr lang="en-US" sz="1400" dirty="0" smtClean="0"/>
              <a:t>This information, along with the shared folder groups, is key to helping us plan with whom you should be migrated.</a:t>
            </a:r>
            <a:endParaRPr lang="en-US" sz="1400" dirty="0"/>
          </a:p>
        </p:txBody>
      </p:sp>
    </p:spTree>
    <p:extLst>
      <p:ext uri="{BB962C8B-B14F-4D97-AF65-F5344CB8AC3E}">
        <p14:creationId xmlns:p14="http://schemas.microsoft.com/office/powerpoint/2010/main" val="16598444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70</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Create Accessible PDF</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Content Placeholder 1"/>
          <p:cNvSpPr txBox="1">
            <a:spLocks/>
          </p:cNvSpPr>
          <p:nvPr/>
        </p:nvSpPr>
        <p:spPr>
          <a:xfrm>
            <a:off x="335418" y="1806910"/>
            <a:ext cx="7891272" cy="3431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latin typeface="+mj-lt"/>
            </a:endParaRPr>
          </a:p>
        </p:txBody>
      </p:sp>
      <p:sp>
        <p:nvSpPr>
          <p:cNvPr id="11" name="Rectangle 2"/>
          <p:cNvSpPr>
            <a:spLocks noChangeArrowheads="1"/>
          </p:cNvSpPr>
          <p:nvPr/>
        </p:nvSpPr>
        <p:spPr bwMode="auto">
          <a:xfrm>
            <a:off x="755269" y="2232088"/>
            <a:ext cx="7699664" cy="1661993"/>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800" eaLnBrk="0" fontAlgn="base" hangingPunct="0">
              <a:spcBef>
                <a:spcPct val="0"/>
              </a:spcBef>
              <a:spcAft>
                <a:spcPct val="0"/>
              </a:spcAft>
            </a:pPr>
            <a:r>
              <a:rPr lang="en-US" altLang="en-US" dirty="0" err="1">
                <a:solidFill>
                  <a:srgbClr val="110000"/>
                </a:solidFill>
                <a:latin typeface="Courier New" panose="02070309020205020404" pitchFamily="49" charset="0"/>
                <a:cs typeface="Courier New" panose="02070309020205020404" pitchFamily="49" charset="0"/>
              </a:rPr>
              <a:t>ods</a:t>
            </a:r>
            <a:r>
              <a:rPr lang="en-US" altLang="en-US" dirty="0">
                <a:solidFill>
                  <a:srgbClr val="11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pdf</a:t>
            </a:r>
            <a:r>
              <a:rPr lang="en-US" altLang="en-US" dirty="0">
                <a:solidFill>
                  <a:srgbClr val="11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file</a:t>
            </a:r>
            <a:r>
              <a:rPr lang="en-US" altLang="en-US" dirty="0">
                <a:solidFill>
                  <a:srgbClr val="110000"/>
                </a:solidFill>
                <a:latin typeface="Courier New" panose="02070309020205020404" pitchFamily="49" charset="0"/>
                <a:cs typeface="Courier New" panose="02070309020205020404" pitchFamily="49" charset="0"/>
              </a:rPr>
              <a:t>=</a:t>
            </a:r>
            <a:r>
              <a:rPr lang="en-US" altLang="en-US" dirty="0">
                <a:solidFill>
                  <a:srgbClr val="A020F0"/>
                </a:solidFill>
                <a:latin typeface="Courier New" panose="02070309020205020404" pitchFamily="49" charset="0"/>
                <a:cs typeface="Courier New" panose="02070309020205020404" pitchFamily="49" charset="0"/>
              </a:rPr>
              <a:t>"c:</a:t>
            </a:r>
            <a:r>
              <a:rPr lang="en-US" altLang="en-US" b="1" dirty="0">
                <a:solidFill>
                  <a:srgbClr val="000099"/>
                </a:solidFill>
                <a:latin typeface="Courier New" panose="02070309020205020404" pitchFamily="49" charset="0"/>
                <a:cs typeface="Courier New" panose="02070309020205020404" pitchFamily="49" charset="0"/>
              </a:rPr>
              <a:t>\t</a:t>
            </a:r>
            <a:r>
              <a:rPr lang="en-US" altLang="en-US" dirty="0">
                <a:solidFill>
                  <a:srgbClr val="A020F0"/>
                </a:solidFill>
                <a:latin typeface="Courier New" panose="02070309020205020404" pitchFamily="49" charset="0"/>
                <a:cs typeface="Courier New" panose="02070309020205020404" pitchFamily="49" charset="0"/>
              </a:rPr>
              <a:t>emp</a:t>
            </a:r>
            <a:r>
              <a:rPr lang="en-US" altLang="en-US" b="1" dirty="0">
                <a:solidFill>
                  <a:srgbClr val="000099"/>
                </a:solidFill>
                <a:latin typeface="Courier New" panose="02070309020205020404" pitchFamily="49" charset="0"/>
                <a:cs typeface="Courier New" panose="02070309020205020404" pitchFamily="49" charset="0"/>
              </a:rPr>
              <a:t>\u</a:t>
            </a:r>
            <a:r>
              <a:rPr lang="en-US" altLang="en-US" dirty="0">
                <a:solidFill>
                  <a:srgbClr val="A020F0"/>
                </a:solidFill>
                <a:latin typeface="Courier New" panose="02070309020205020404" pitchFamily="49" charset="0"/>
                <a:cs typeface="Courier New" panose="02070309020205020404" pitchFamily="49" charset="0"/>
              </a:rPr>
              <a:t>ntagged_default.pdf"</a:t>
            </a:r>
            <a:r>
              <a:rPr lang="en-US" altLang="en-US" dirty="0">
                <a:solidFill>
                  <a:srgbClr val="110000"/>
                </a:solidFill>
                <a:latin typeface="Courier New" panose="02070309020205020404" pitchFamily="49" charset="0"/>
                <a:cs typeface="Courier New" panose="02070309020205020404" pitchFamily="49" charset="0"/>
              </a:rPr>
              <a:t>; </a:t>
            </a:r>
          </a:p>
          <a:p>
            <a:pPr defTabSz="685800" eaLnBrk="0" fontAlgn="base" hangingPunct="0">
              <a:spcBef>
                <a:spcPct val="0"/>
              </a:spcBef>
              <a:spcAft>
                <a:spcPct val="0"/>
              </a:spcAft>
            </a:pPr>
            <a:r>
              <a:rPr lang="en-US" altLang="en-US" dirty="0" err="1">
                <a:solidFill>
                  <a:srgbClr val="110000"/>
                </a:solidFill>
                <a:latin typeface="Courier New" panose="02070309020205020404" pitchFamily="49" charset="0"/>
                <a:cs typeface="Courier New" panose="02070309020205020404" pitchFamily="49" charset="0"/>
              </a:rPr>
              <a:t>ods</a:t>
            </a:r>
            <a:r>
              <a:rPr lang="en-US" altLang="en-US" dirty="0">
                <a:solidFill>
                  <a:srgbClr val="11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pdf</a:t>
            </a:r>
            <a:r>
              <a:rPr lang="en-US" altLang="en-US" dirty="0">
                <a:solidFill>
                  <a:srgbClr val="110000"/>
                </a:solidFill>
                <a:latin typeface="Courier New" panose="02070309020205020404" pitchFamily="49" charset="0"/>
                <a:cs typeface="Courier New" panose="02070309020205020404" pitchFamily="49" charset="0"/>
              </a:rPr>
              <a:t> </a:t>
            </a:r>
            <a:r>
              <a:rPr lang="en-US" altLang="en-US" dirty="0">
                <a:solidFill>
                  <a:srgbClr val="66CC66"/>
                </a:solidFill>
                <a:latin typeface="Courier New" panose="02070309020205020404" pitchFamily="49" charset="0"/>
                <a:cs typeface="Courier New" panose="02070309020205020404" pitchFamily="49" charset="0"/>
              </a:rPr>
              <a:t>(</a:t>
            </a:r>
            <a:r>
              <a:rPr lang="en-US" altLang="en-US" dirty="0">
                <a:solidFill>
                  <a:srgbClr val="110000"/>
                </a:solidFill>
                <a:latin typeface="Courier New" panose="02070309020205020404" pitchFamily="49" charset="0"/>
                <a:cs typeface="Courier New" panose="02070309020205020404" pitchFamily="49" charset="0"/>
              </a:rPr>
              <a:t>id=a</a:t>
            </a:r>
            <a:r>
              <a:rPr lang="en-US" altLang="en-US" dirty="0">
                <a:solidFill>
                  <a:srgbClr val="66CC66"/>
                </a:solidFill>
                <a:latin typeface="Courier New" panose="02070309020205020404" pitchFamily="49" charset="0"/>
                <a:cs typeface="Courier New" panose="02070309020205020404" pitchFamily="49" charset="0"/>
              </a:rPr>
              <a:t>)</a:t>
            </a:r>
            <a:r>
              <a:rPr lang="en-US" altLang="en-US" dirty="0">
                <a:solidFill>
                  <a:srgbClr val="11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file</a:t>
            </a:r>
            <a:r>
              <a:rPr lang="en-US" altLang="en-US" dirty="0">
                <a:solidFill>
                  <a:srgbClr val="110000"/>
                </a:solidFill>
                <a:latin typeface="Courier New" panose="02070309020205020404" pitchFamily="49" charset="0"/>
                <a:cs typeface="Courier New" panose="02070309020205020404" pitchFamily="49" charset="0"/>
              </a:rPr>
              <a:t>=</a:t>
            </a:r>
            <a:r>
              <a:rPr lang="en-US" altLang="en-US" dirty="0">
                <a:solidFill>
                  <a:srgbClr val="A020F0"/>
                </a:solidFill>
                <a:latin typeface="Courier New" panose="02070309020205020404" pitchFamily="49" charset="0"/>
                <a:cs typeface="Courier New" panose="02070309020205020404" pitchFamily="49" charset="0"/>
              </a:rPr>
              <a:t>"c:</a:t>
            </a:r>
            <a:r>
              <a:rPr lang="en-US" altLang="en-US" b="1" dirty="0">
                <a:solidFill>
                  <a:srgbClr val="000099"/>
                </a:solidFill>
                <a:latin typeface="Courier New" panose="02070309020205020404" pitchFamily="49" charset="0"/>
                <a:cs typeface="Courier New" panose="02070309020205020404" pitchFamily="49" charset="0"/>
              </a:rPr>
              <a:t>\t</a:t>
            </a:r>
            <a:r>
              <a:rPr lang="en-US" altLang="en-US" dirty="0">
                <a:solidFill>
                  <a:srgbClr val="A020F0"/>
                </a:solidFill>
                <a:latin typeface="Courier New" panose="02070309020205020404" pitchFamily="49" charset="0"/>
                <a:cs typeface="Courier New" panose="02070309020205020404" pitchFamily="49" charset="0"/>
              </a:rPr>
              <a:t>emp</a:t>
            </a:r>
            <a:r>
              <a:rPr lang="en-US" altLang="en-US" b="1" dirty="0">
                <a:solidFill>
                  <a:srgbClr val="000099"/>
                </a:solidFill>
                <a:latin typeface="Courier New" panose="02070309020205020404" pitchFamily="49" charset="0"/>
                <a:cs typeface="Courier New" panose="02070309020205020404" pitchFamily="49" charset="0"/>
              </a:rPr>
              <a:t>\t</a:t>
            </a:r>
            <a:r>
              <a:rPr lang="en-US" altLang="en-US" dirty="0">
                <a:solidFill>
                  <a:srgbClr val="A020F0"/>
                </a:solidFill>
                <a:latin typeface="Courier New" panose="02070309020205020404" pitchFamily="49" charset="0"/>
                <a:cs typeface="Courier New" panose="02070309020205020404" pitchFamily="49" charset="0"/>
              </a:rPr>
              <a:t>agged.pdf"</a:t>
            </a:r>
            <a:r>
              <a:rPr lang="en-US" altLang="en-US" dirty="0">
                <a:solidFill>
                  <a:srgbClr val="110000"/>
                </a:solidFill>
                <a:latin typeface="Courier New" panose="02070309020205020404" pitchFamily="49" charset="0"/>
                <a:cs typeface="Courier New" panose="02070309020205020404" pitchFamily="49" charset="0"/>
              </a:rPr>
              <a:t> accessible;   </a:t>
            </a:r>
          </a:p>
          <a:p>
            <a:pPr defTabSz="685800" eaLnBrk="0" fontAlgn="base" hangingPunct="0">
              <a:spcBef>
                <a:spcPct val="0"/>
              </a:spcBef>
              <a:spcAft>
                <a:spcPct val="0"/>
              </a:spcAft>
            </a:pPr>
            <a:r>
              <a:rPr lang="en-US" altLang="en-US" b="1" dirty="0">
                <a:solidFill>
                  <a:srgbClr val="000080"/>
                </a:solidFill>
                <a:latin typeface="Courier New" panose="02070309020205020404" pitchFamily="49" charset="0"/>
                <a:cs typeface="Courier New" panose="02070309020205020404" pitchFamily="49" charset="0"/>
              </a:rPr>
              <a:t>proc print</a:t>
            </a:r>
            <a:r>
              <a:rPr lang="en-US" altLang="en-US" dirty="0">
                <a:solidFill>
                  <a:srgbClr val="110000"/>
                </a:solidFill>
                <a:latin typeface="Courier New" panose="02070309020205020404" pitchFamily="49" charset="0"/>
                <a:cs typeface="Courier New" panose="02070309020205020404" pitchFamily="49" charset="0"/>
              </a:rPr>
              <a:t> </a:t>
            </a:r>
            <a:r>
              <a:rPr lang="en-US" altLang="en-US" b="1" dirty="0">
                <a:solidFill>
                  <a:srgbClr val="000080"/>
                </a:solidFill>
                <a:latin typeface="Courier New" panose="02070309020205020404" pitchFamily="49" charset="0"/>
                <a:cs typeface="Courier New" panose="02070309020205020404" pitchFamily="49" charset="0"/>
              </a:rPr>
              <a:t>data</a:t>
            </a:r>
            <a:r>
              <a:rPr lang="en-US" altLang="en-US" dirty="0">
                <a:solidFill>
                  <a:srgbClr val="110000"/>
                </a:solidFill>
                <a:latin typeface="Courier New" panose="02070309020205020404" pitchFamily="49" charset="0"/>
                <a:cs typeface="Courier New" panose="02070309020205020404" pitchFamily="49" charset="0"/>
              </a:rPr>
              <a:t>=</a:t>
            </a:r>
            <a:r>
              <a:rPr lang="en-US" altLang="en-US" dirty="0" err="1">
                <a:solidFill>
                  <a:srgbClr val="110000"/>
                </a:solidFill>
                <a:latin typeface="Courier New" panose="02070309020205020404" pitchFamily="49" charset="0"/>
                <a:cs typeface="Courier New" panose="02070309020205020404" pitchFamily="49" charset="0"/>
              </a:rPr>
              <a:t>sashelp.cars</a:t>
            </a:r>
            <a:r>
              <a:rPr lang="en-US" altLang="en-US" dirty="0">
                <a:solidFill>
                  <a:srgbClr val="66CC66"/>
                </a:solidFill>
                <a:latin typeface="Courier New" panose="02070309020205020404" pitchFamily="49" charset="0"/>
                <a:cs typeface="Courier New" panose="02070309020205020404" pitchFamily="49" charset="0"/>
              </a:rPr>
              <a:t>(</a:t>
            </a:r>
            <a:r>
              <a:rPr lang="en-US" altLang="en-US" dirty="0" err="1">
                <a:solidFill>
                  <a:srgbClr val="110000"/>
                </a:solidFill>
                <a:latin typeface="Courier New" panose="02070309020205020404" pitchFamily="49" charset="0"/>
                <a:cs typeface="Courier New" panose="02070309020205020404" pitchFamily="49" charset="0"/>
              </a:rPr>
              <a:t>obs</a:t>
            </a:r>
            <a:r>
              <a:rPr lang="en-US" altLang="en-US" dirty="0">
                <a:solidFill>
                  <a:srgbClr val="110000"/>
                </a:solidFill>
                <a:latin typeface="Courier New" panose="02070309020205020404" pitchFamily="49" charset="0"/>
                <a:cs typeface="Courier New" panose="02070309020205020404" pitchFamily="49" charset="0"/>
              </a:rPr>
              <a:t>=</a:t>
            </a:r>
            <a:r>
              <a:rPr lang="en-US" altLang="en-US" b="1" dirty="0">
                <a:solidFill>
                  <a:srgbClr val="2E8B57"/>
                </a:solidFill>
                <a:latin typeface="Courier New" panose="02070309020205020404" pitchFamily="49" charset="0"/>
                <a:cs typeface="Courier New" panose="02070309020205020404" pitchFamily="49" charset="0"/>
              </a:rPr>
              <a:t>5</a:t>
            </a:r>
            <a:r>
              <a:rPr lang="en-US" altLang="en-US" dirty="0">
                <a:solidFill>
                  <a:srgbClr val="66CC66"/>
                </a:solidFill>
                <a:latin typeface="Courier New" panose="02070309020205020404" pitchFamily="49" charset="0"/>
                <a:cs typeface="Courier New" panose="02070309020205020404" pitchFamily="49" charset="0"/>
              </a:rPr>
              <a:t>)</a:t>
            </a:r>
            <a:r>
              <a:rPr lang="en-US" altLang="en-US" dirty="0">
                <a:solidFill>
                  <a:srgbClr val="110000"/>
                </a:solidFill>
                <a:latin typeface="Courier New" panose="02070309020205020404" pitchFamily="49" charset="0"/>
                <a:cs typeface="Courier New" panose="02070309020205020404" pitchFamily="49" charset="0"/>
              </a:rPr>
              <a:t>; </a:t>
            </a:r>
          </a:p>
          <a:p>
            <a:pPr defTabSz="685800" eaLnBrk="0" fontAlgn="base" hangingPunct="0">
              <a:spcBef>
                <a:spcPct val="0"/>
              </a:spcBef>
              <a:spcAft>
                <a:spcPct val="0"/>
              </a:spcAft>
            </a:pPr>
            <a:r>
              <a:rPr lang="en-US" altLang="en-US" dirty="0" err="1">
                <a:solidFill>
                  <a:srgbClr val="0000FF"/>
                </a:solidFill>
                <a:latin typeface="Courier New" panose="02070309020205020404" pitchFamily="49" charset="0"/>
                <a:cs typeface="Courier New" panose="02070309020205020404" pitchFamily="49" charset="0"/>
              </a:rPr>
              <a:t>var</a:t>
            </a:r>
            <a:r>
              <a:rPr lang="en-US" altLang="en-US" dirty="0">
                <a:solidFill>
                  <a:srgbClr val="110000"/>
                </a:solidFill>
                <a:latin typeface="Courier New" panose="02070309020205020404" pitchFamily="49" charset="0"/>
                <a:cs typeface="Courier New" panose="02070309020205020404" pitchFamily="49" charset="0"/>
              </a:rPr>
              <a:t> type origin; </a:t>
            </a:r>
          </a:p>
          <a:p>
            <a:pPr defTabSz="685800" eaLnBrk="0" fontAlgn="base" hangingPunct="0">
              <a:spcBef>
                <a:spcPct val="0"/>
              </a:spcBef>
              <a:spcAft>
                <a:spcPct val="0"/>
              </a:spcAft>
            </a:pPr>
            <a:r>
              <a:rPr lang="en-US" altLang="en-US" b="1" dirty="0">
                <a:solidFill>
                  <a:srgbClr val="000080"/>
                </a:solidFill>
                <a:latin typeface="Courier New" panose="02070309020205020404" pitchFamily="49" charset="0"/>
                <a:cs typeface="Courier New" panose="02070309020205020404" pitchFamily="49" charset="0"/>
              </a:rPr>
              <a:t>run</a:t>
            </a:r>
            <a:r>
              <a:rPr lang="en-US" altLang="en-US" dirty="0">
                <a:solidFill>
                  <a:srgbClr val="110000"/>
                </a:solidFill>
                <a:latin typeface="Courier New" panose="02070309020205020404" pitchFamily="49" charset="0"/>
                <a:cs typeface="Courier New" panose="02070309020205020404" pitchFamily="49" charset="0"/>
              </a:rPr>
              <a:t>;   </a:t>
            </a:r>
          </a:p>
          <a:p>
            <a:pPr defTabSz="685800" eaLnBrk="0" fontAlgn="base" hangingPunct="0">
              <a:spcBef>
                <a:spcPct val="0"/>
              </a:spcBef>
              <a:spcAft>
                <a:spcPct val="0"/>
              </a:spcAft>
            </a:pPr>
            <a:r>
              <a:rPr lang="en-US" altLang="en-US" dirty="0" err="1">
                <a:solidFill>
                  <a:srgbClr val="110000"/>
                </a:solidFill>
                <a:latin typeface="Courier New" panose="02070309020205020404" pitchFamily="49" charset="0"/>
                <a:cs typeface="Courier New" panose="02070309020205020404" pitchFamily="49" charset="0"/>
              </a:rPr>
              <a:t>ods</a:t>
            </a:r>
            <a:r>
              <a:rPr lang="en-US" altLang="en-US" dirty="0">
                <a:solidFill>
                  <a:srgbClr val="11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_all_</a:t>
            </a:r>
            <a:r>
              <a:rPr lang="en-US" altLang="en-US" dirty="0">
                <a:solidFill>
                  <a:srgbClr val="11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close</a:t>
            </a:r>
            <a:r>
              <a:rPr lang="en-US" altLang="en-US" dirty="0">
                <a:solidFill>
                  <a:srgbClr val="110000"/>
                </a:solidFill>
                <a:latin typeface="Courier New" panose="02070309020205020404" pitchFamily="49" charset="0"/>
                <a:cs typeface="Courier New" panose="02070309020205020404" pitchFamily="49" charset="0"/>
              </a:rPr>
              <a:t>;</a:t>
            </a:r>
            <a:r>
              <a:rPr lang="en-US" altLang="en-US"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422597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Create Accessible PDF</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Content Placeholder 1"/>
          <p:cNvSpPr txBox="1">
            <a:spLocks/>
          </p:cNvSpPr>
          <p:nvPr/>
        </p:nvSpPr>
        <p:spPr>
          <a:xfrm>
            <a:off x="335418" y="1806910"/>
            <a:ext cx="7891272" cy="3431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latin typeface="+mj-lt"/>
            </a:endParaRPr>
          </a:p>
        </p:txBody>
      </p:sp>
      <p:pic>
        <p:nvPicPr>
          <p:cNvPr id="9" name="Picture 2" descr="https://blogs.sas.com/content/sgf/files/2017/03/Accessible-ODS-results-with-SA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06" y="1657077"/>
            <a:ext cx="2743200" cy="14430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blogs.sas.com/content/sgf/files/2017/03/Accessible-ODS-results-with-SAS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338" y="1122234"/>
            <a:ext cx="3671888" cy="42862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9889" y="3613884"/>
            <a:ext cx="3376054" cy="1215717"/>
          </a:xfrm>
          <a:prstGeom prst="rect">
            <a:avLst/>
          </a:prstGeom>
        </p:spPr>
        <p:txBody>
          <a:bodyPr wrap="square">
            <a:spAutoFit/>
          </a:bodyPr>
          <a:lstStyle/>
          <a:p>
            <a:r>
              <a:rPr lang="en-US" dirty="0">
                <a:solidFill>
                  <a:srgbClr val="333333"/>
                </a:solidFill>
                <a:latin typeface="+mj-lt"/>
              </a:rPr>
              <a:t>A screen reader uses the HTML-like </a:t>
            </a:r>
            <a:r>
              <a:rPr lang="en-US" sz="1900" dirty="0">
                <a:solidFill>
                  <a:srgbClr val="333333"/>
                </a:solidFill>
                <a:latin typeface="+mj-lt"/>
              </a:rPr>
              <a:t>markup</a:t>
            </a:r>
            <a:r>
              <a:rPr lang="en-US" dirty="0">
                <a:solidFill>
                  <a:srgbClr val="333333"/>
                </a:solidFill>
                <a:latin typeface="+mj-lt"/>
              </a:rPr>
              <a:t> shown above to verbalize the file to someone with low or no vision.</a:t>
            </a:r>
            <a:endParaRPr lang="en-US" dirty="0">
              <a:latin typeface="+mj-lt"/>
            </a:endParaRPr>
          </a:p>
        </p:txBody>
      </p:sp>
    </p:spTree>
    <p:extLst>
      <p:ext uri="{BB962C8B-B14F-4D97-AF65-F5344CB8AC3E}">
        <p14:creationId xmlns:p14="http://schemas.microsoft.com/office/powerpoint/2010/main" val="27548683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Improvements</a:t>
            </a:r>
            <a:endParaRPr lang="en-US" dirty="0"/>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What’s New</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 SAS Office Analytics-AMO</a:t>
            </a: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1" name="TextBox 10"/>
          <p:cNvSpPr txBox="1"/>
          <p:nvPr/>
        </p:nvSpPr>
        <p:spPr>
          <a:xfrm>
            <a:off x="510286" y="1542007"/>
            <a:ext cx="8476938" cy="384721"/>
          </a:xfrm>
          <a:prstGeom prst="rect">
            <a:avLst/>
          </a:prstGeom>
          <a:noFill/>
        </p:spPr>
        <p:txBody>
          <a:bodyPr wrap="square" rtlCol="0">
            <a:spAutoFit/>
          </a:bodyPr>
          <a:lstStyle/>
          <a:p>
            <a:r>
              <a:rPr lang="en-US" sz="1900" dirty="0">
                <a:latin typeface="+mj-lt"/>
              </a:rPr>
              <a:t>Write &amp; Run your SAS program directly in Microsoft Excel/Word/ </a:t>
            </a:r>
            <a:r>
              <a:rPr lang="en-US" sz="1900" dirty="0" smtClean="0">
                <a:latin typeface="+mj-lt"/>
              </a:rPr>
              <a:t>PowerPoint</a:t>
            </a:r>
            <a:endParaRPr lang="en-US" sz="1900" dirty="0">
              <a:latin typeface="+mj-lt"/>
            </a:endParaRPr>
          </a:p>
        </p:txBody>
      </p:sp>
      <p:pic>
        <p:nvPicPr>
          <p:cNvPr id="14" name="Picture 2" descr="SAS programming in AM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3549" y="2349919"/>
            <a:ext cx="6429375"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76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3" name="Content Placeholder 2"/>
          <p:cNvSpPr>
            <a:spLocks noGrp="1"/>
          </p:cNvSpPr>
          <p:nvPr>
            <p:ph idx="1"/>
          </p:nvPr>
        </p:nvSpPr>
        <p:spPr>
          <a:xfrm>
            <a:off x="284869" y="895577"/>
            <a:ext cx="8581679" cy="2067080"/>
          </a:xfrm>
        </p:spPr>
        <p:txBody>
          <a:bodyPr/>
          <a:lstStyle/>
          <a:p>
            <a:pPr marL="457200" lvl="1" indent="0">
              <a:buNone/>
            </a:pPr>
            <a:endParaRPr lang="en-US" dirty="0" smtClean="0"/>
          </a:p>
          <a:p>
            <a:pPr lvl="1"/>
            <a:endParaRPr lang="en-US" dirty="0" smtClean="0"/>
          </a:p>
          <a:p>
            <a:pPr marL="457200" lvl="1" indent="0">
              <a:buNone/>
            </a:pPr>
            <a:endParaRPr lang="en-US" altLang="en-US" dirty="0" smtClean="0">
              <a:solidFill>
                <a:srgbClr val="333333"/>
              </a:solidFill>
              <a:cs typeface="Arial" panose="020B0604020202020204" pitchFamily="34" charset="0"/>
            </a:endParaRPr>
          </a:p>
          <a:p>
            <a:pPr marL="0" indent="0">
              <a:buNone/>
            </a:pPr>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17035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What’s New</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 SAS Office Analytics-AMO</a:t>
            </a:r>
          </a:p>
          <a:p>
            <a:pPr lvl="1">
              <a:defRPr/>
            </a:pPr>
            <a:r>
              <a:rPr lang="en-US" sz="1700" dirty="0"/>
              <a:t>Opening SAS data sources into a Microsoft Excel Pivot table</a:t>
            </a:r>
          </a:p>
          <a:p>
            <a:pPr>
              <a:defRPr/>
            </a:pPr>
            <a:endParaRPr kumimoji="0" lang="en-US" sz="1900" b="1" i="0" u="none" strike="noStrike" kern="1200" cap="none" spc="0" normalizeH="0" baseline="0" noProof="0" dirty="0">
              <a:ln>
                <a:noFill/>
              </a:ln>
              <a:solidFill>
                <a:srgbClr val="FF0000"/>
              </a:solidFill>
              <a:effectLst/>
              <a:uLnTx/>
              <a:uFillTx/>
              <a:latin typeface="Arial"/>
              <a:ea typeface="+mn-ea"/>
              <a:cs typeface="+mn-cs"/>
            </a:endParaRPr>
          </a:p>
        </p:txBody>
      </p:sp>
      <p:pic>
        <p:nvPicPr>
          <p:cNvPr id="9" name="Picture 2" descr="http://www.bi-notes.com/wp-content/uploads/2012/02/020912_1250_SASAddInto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059" y="2624106"/>
            <a:ext cx="3071813" cy="27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891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Improvements</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E40D50F-0626-7A4B-A742-09CCAA5CF4F6}"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74</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p:txBody>
          <a:bodyPr/>
          <a:lstStyle/>
          <a:p>
            <a:r>
              <a:rPr lang="en-US" dirty="0" smtClean="0"/>
              <a:t>SAS GRID 9.4 – EG Improvements</a:t>
            </a:r>
            <a:endParaRPr lang="en-US" dirty="0"/>
          </a:p>
        </p:txBody>
      </p:sp>
      <p:sp>
        <p:nvSpPr>
          <p:cNvPr id="8" name="Content Placeholder 4"/>
          <p:cNvSpPr txBox="1">
            <a:spLocks/>
          </p:cNvSpPr>
          <p:nvPr/>
        </p:nvSpPr>
        <p:spPr>
          <a:xfrm>
            <a:off x="458787" y="1075105"/>
            <a:ext cx="8232776" cy="38498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1900" b="1" i="0" u="none" strike="noStrike" kern="1200" cap="none" spc="0" normalizeH="0" baseline="0" noProof="0" dirty="0" smtClean="0">
                <a:ln>
                  <a:noFill/>
                </a:ln>
                <a:solidFill>
                  <a:prstClr val="black">
                    <a:lumMod val="75000"/>
                    <a:lumOff val="25000"/>
                  </a:prstClr>
                </a:solidFill>
                <a:effectLst/>
                <a:uLnTx/>
                <a:uFillTx/>
                <a:latin typeface="Arial"/>
                <a:ea typeface="+mn-ea"/>
                <a:cs typeface="+mn-cs"/>
              </a:rPr>
              <a:t>What’s New</a:t>
            </a:r>
            <a:r>
              <a:rPr kumimoji="0" lang="en-US" sz="1900" b="1" i="0" u="none" strike="noStrike" kern="1200" cap="none" spc="0" normalizeH="0" noProof="0" dirty="0" smtClean="0">
                <a:ln>
                  <a:noFill/>
                </a:ln>
                <a:solidFill>
                  <a:prstClr val="black">
                    <a:lumMod val="75000"/>
                    <a:lumOff val="25000"/>
                  </a:prstClr>
                </a:solidFill>
                <a:effectLst/>
                <a:uLnTx/>
                <a:uFillTx/>
                <a:latin typeface="Arial"/>
                <a:ea typeface="+mn-ea"/>
                <a:cs typeface="+mn-cs"/>
              </a:rPr>
              <a:t> – SAS Office Analytics-AMO</a:t>
            </a:r>
          </a:p>
          <a:p>
            <a:pPr lvl="1">
              <a:defRPr/>
            </a:pPr>
            <a:r>
              <a:rPr lang="en-US" sz="1700" dirty="0"/>
              <a:t>Refreshing Your MS Office Report with SAS Data</a:t>
            </a:r>
          </a:p>
          <a:p>
            <a:pPr>
              <a:defRPr/>
            </a:pPr>
            <a:endParaRPr kumimoji="0" lang="en-US" sz="19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Rectangle 9"/>
          <p:cNvSpPr/>
          <p:nvPr/>
        </p:nvSpPr>
        <p:spPr>
          <a:xfrm>
            <a:off x="3782130" y="2472470"/>
            <a:ext cx="5004362" cy="2431435"/>
          </a:xfrm>
          <a:prstGeom prst="rect">
            <a:avLst/>
          </a:prstGeom>
        </p:spPr>
        <p:txBody>
          <a:bodyPr wrap="square">
            <a:spAutoFit/>
          </a:bodyPr>
          <a:lstStyle/>
          <a:p>
            <a:pPr fontAlgn="base"/>
            <a:r>
              <a:rPr lang="en-US" sz="1900" dirty="0">
                <a:latin typeface="+mj-lt"/>
              </a:rPr>
              <a:t>In the past, you would have had to cut-and-paste or type the data!. With the SAS connection, you can create the report once and then each month/week/day simply click the</a:t>
            </a:r>
            <a:r>
              <a:rPr lang="en-US" sz="1900" b="1" dirty="0">
                <a:latin typeface="+mj-lt"/>
              </a:rPr>
              <a:t> Refresh</a:t>
            </a:r>
            <a:r>
              <a:rPr lang="en-US" sz="1900" dirty="0">
                <a:latin typeface="+mj-lt"/>
              </a:rPr>
              <a:t> icon to have your new data</a:t>
            </a:r>
          </a:p>
          <a:p>
            <a:pPr fontAlgn="base"/>
            <a:endParaRPr lang="en-US" sz="1900" b="1" dirty="0">
              <a:solidFill>
                <a:srgbClr val="505050"/>
              </a:solidFill>
              <a:latin typeface="+mj-lt"/>
            </a:endParaRPr>
          </a:p>
          <a:p>
            <a:pPr fontAlgn="base"/>
            <a:r>
              <a:rPr lang="en-US" sz="1900" b="1" dirty="0">
                <a:latin typeface="+mj-lt"/>
              </a:rPr>
              <a:t>Tip!</a:t>
            </a:r>
            <a:r>
              <a:rPr lang="en-US" sz="1900" dirty="0">
                <a:latin typeface="+mj-lt"/>
              </a:rPr>
              <a:t> Notice that you can export the data directly to a Excel pivot table.</a:t>
            </a:r>
          </a:p>
        </p:txBody>
      </p:sp>
      <p:pic>
        <p:nvPicPr>
          <p:cNvPr id="12" name="Picture 2" descr="http://www.bi-notes.com/wp-content/uploads/2012/02/020912_1250_SASAddInto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80" y="2766477"/>
            <a:ext cx="3071813" cy="27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511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a:t>
            </a:r>
            <a:r>
              <a:rPr lang="en-CA" dirty="0" smtClean="0"/>
              <a:t>Session</a:t>
            </a:r>
            <a:endParaRPr lang="en-CA" dirty="0"/>
          </a:p>
        </p:txBody>
      </p:sp>
      <p:sp>
        <p:nvSpPr>
          <p:cNvPr id="3" name="Content Placeholder 2"/>
          <p:cNvSpPr>
            <a:spLocks noGrp="1"/>
          </p:cNvSpPr>
          <p:nvPr>
            <p:ph idx="1"/>
          </p:nvPr>
        </p:nvSpPr>
        <p:spPr/>
        <p:txBody>
          <a:bodyPr/>
          <a:lstStyle/>
          <a:p>
            <a:r>
              <a:rPr lang="en-CA" sz="1400" dirty="0" smtClean="0">
                <a:solidFill>
                  <a:schemeClr val="tx1"/>
                </a:solidFill>
              </a:rPr>
              <a:t>Main delay in migration process is user engagement.  All SAS Grid users need to engage in the migration process when called upon.</a:t>
            </a:r>
            <a:endParaRPr lang="en-CA" sz="1400" dirty="0" smtClean="0">
              <a:solidFill>
                <a:schemeClr val="tx1"/>
              </a:solidFill>
            </a:endParaRPr>
          </a:p>
          <a:p>
            <a:r>
              <a:rPr lang="en-CA" sz="1400" dirty="0" smtClean="0">
                <a:solidFill>
                  <a:schemeClr val="tx1"/>
                </a:solidFill>
              </a:rPr>
              <a:t>Explain what the migration process entails…</a:t>
            </a:r>
          </a:p>
          <a:p>
            <a:r>
              <a:rPr lang="en-CA" sz="1400" dirty="0" smtClean="0">
                <a:solidFill>
                  <a:schemeClr val="tx1"/>
                </a:solidFill>
              </a:rPr>
              <a:t>Phase 1 Tasks for users (week one) :</a:t>
            </a:r>
          </a:p>
          <a:p>
            <a:pPr lvl="1"/>
            <a:r>
              <a:rPr lang="en-CA" sz="1400" dirty="0" smtClean="0">
                <a:solidFill>
                  <a:srgbClr val="FF0000"/>
                </a:solidFill>
              </a:rPr>
              <a:t>Complete installation of the SAS Enterprise Guide 7.1 </a:t>
            </a:r>
            <a:r>
              <a:rPr lang="en-CA" sz="1400" dirty="0" smtClean="0">
                <a:solidFill>
                  <a:srgbClr val="FF0000"/>
                </a:solidFill>
              </a:rPr>
              <a:t> - IMSD may push this in advanced as there are delays </a:t>
            </a:r>
            <a:r>
              <a:rPr lang="en-CA" sz="1400" dirty="0" smtClean="0">
                <a:solidFill>
                  <a:srgbClr val="FF0000"/>
                </a:solidFill>
              </a:rPr>
              <a:t>being experienced in this step</a:t>
            </a:r>
            <a:endParaRPr lang="en-CA" sz="1400" dirty="0" smtClean="0">
              <a:solidFill>
                <a:srgbClr val="00B0F0"/>
              </a:solidFill>
            </a:endParaRPr>
          </a:p>
          <a:p>
            <a:pPr lvl="1"/>
            <a:r>
              <a:rPr lang="en-CA" sz="1400" dirty="0" smtClean="0"/>
              <a:t>Configure and test connection to the Grid 9.3 environment</a:t>
            </a:r>
          </a:p>
          <a:p>
            <a:pPr lvl="1"/>
            <a:r>
              <a:rPr lang="en-CA" sz="1400" dirty="0" smtClean="0"/>
              <a:t>Run some code in the Grid 9.3 environment</a:t>
            </a:r>
          </a:p>
          <a:p>
            <a:pPr lvl="1"/>
            <a:r>
              <a:rPr lang="en-CA" sz="1400" dirty="0" smtClean="0"/>
              <a:t>Respond to phase 1 sign-off email (granting IMSD permission to proceed with the creation of your Grid 9.4 account and the migration of the home folder)</a:t>
            </a:r>
          </a:p>
          <a:p>
            <a:pPr marL="400050"/>
            <a:r>
              <a:rPr lang="en-CA" sz="1400" dirty="0" smtClean="0"/>
              <a:t>Phase 3 Tasks for users (week two):</a:t>
            </a:r>
          </a:p>
          <a:p>
            <a:pPr lvl="1"/>
            <a:r>
              <a:rPr lang="en-CA" sz="1400" dirty="0"/>
              <a:t>Configure and test connection the Grid </a:t>
            </a:r>
            <a:r>
              <a:rPr lang="en-CA" sz="1400" dirty="0" smtClean="0"/>
              <a:t>9.4 environment</a:t>
            </a:r>
          </a:p>
          <a:p>
            <a:pPr lvl="1"/>
            <a:r>
              <a:rPr lang="en-CA" sz="1400" dirty="0" smtClean="0"/>
              <a:t>Verify and validate that your home folder files have been copied successfully</a:t>
            </a:r>
            <a:endParaRPr lang="en-CA" sz="1400" dirty="0"/>
          </a:p>
          <a:p>
            <a:pPr lvl="1"/>
            <a:r>
              <a:rPr lang="en-CA" sz="1400" dirty="0"/>
              <a:t>Run some code in the Grid </a:t>
            </a:r>
            <a:r>
              <a:rPr lang="en-CA" sz="1400" dirty="0" smtClean="0"/>
              <a:t>9.4 </a:t>
            </a:r>
            <a:r>
              <a:rPr lang="en-CA" sz="1400" dirty="0"/>
              <a:t>environment</a:t>
            </a:r>
          </a:p>
          <a:p>
            <a:pPr lvl="1"/>
            <a:r>
              <a:rPr lang="en-CA" sz="1400" dirty="0"/>
              <a:t>Respond to phase </a:t>
            </a:r>
            <a:r>
              <a:rPr lang="en-CA" sz="1400" dirty="0" smtClean="0"/>
              <a:t>3 </a:t>
            </a:r>
            <a:r>
              <a:rPr lang="en-CA" sz="1400" dirty="0"/>
              <a:t>sign-off email (granting IMSD permission to proceed with </a:t>
            </a:r>
            <a:r>
              <a:rPr lang="en-CA" sz="1400" dirty="0" smtClean="0"/>
              <a:t>disabling your </a:t>
            </a:r>
            <a:r>
              <a:rPr lang="en-CA" sz="1400" dirty="0"/>
              <a:t>Grid </a:t>
            </a:r>
            <a:r>
              <a:rPr lang="en-CA" sz="1400" dirty="0" smtClean="0"/>
              <a:t>9.3 account)</a:t>
            </a:r>
          </a:p>
          <a:p>
            <a:r>
              <a:rPr lang="en-CA" sz="1400" dirty="0" smtClean="0"/>
              <a:t>In phase 1, users are invited to attend one of two FileZilla Demos</a:t>
            </a:r>
          </a:p>
          <a:p>
            <a:r>
              <a:rPr lang="en-CA" sz="1400" dirty="0" smtClean="0"/>
              <a:t>In phase 3, users are invited to attend one of two Q &amp; A sessions</a:t>
            </a:r>
          </a:p>
          <a:p>
            <a:r>
              <a:rPr lang="en-CA" sz="1400" dirty="0" smtClean="0"/>
              <a:t>Explain </a:t>
            </a:r>
            <a:r>
              <a:rPr lang="en-CA" sz="1400" dirty="0"/>
              <a:t>some changes you should expect (new software </a:t>
            </a:r>
            <a:r>
              <a:rPr lang="en-CA" sz="1400" dirty="0" smtClean="0"/>
              <a:t>SAS EG </a:t>
            </a:r>
            <a:r>
              <a:rPr lang="en-CA" sz="1400" dirty="0"/>
              <a:t>7.1 &amp; FileZilla, paths, code changes, connection profile configuration, </a:t>
            </a:r>
            <a:r>
              <a:rPr lang="en-CA" sz="1400" dirty="0" smtClean="0"/>
              <a:t>partitioning.)</a:t>
            </a:r>
            <a:endParaRPr lang="en-CA" sz="1400" dirty="0"/>
          </a:p>
          <a:p>
            <a:endParaRPr lang="en-CA" dirty="0" smtClean="0"/>
          </a:p>
          <a:p>
            <a:pPr marL="0" indent="0">
              <a:buNone/>
            </a:pP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8</a:t>
            </a:fld>
            <a:endParaRPr lang="en-CA"/>
          </a:p>
        </p:txBody>
      </p:sp>
      <p:sp>
        <p:nvSpPr>
          <p:cNvPr id="5" name="Text Placeholder 4"/>
          <p:cNvSpPr>
            <a:spLocks noGrp="1"/>
          </p:cNvSpPr>
          <p:nvPr>
            <p:ph type="body" sz="quarter" idx="13"/>
          </p:nvPr>
        </p:nvSpPr>
        <p:spPr/>
        <p:txBody>
          <a:bodyPr/>
          <a:lstStyle/>
          <a:p>
            <a:r>
              <a:rPr lang="en-US" dirty="0" smtClean="0"/>
              <a:t>SAS GRID 9.4 – Migration Planning: Information Session</a:t>
            </a:r>
            <a:endParaRPr lang="en-US" dirty="0"/>
          </a:p>
        </p:txBody>
      </p:sp>
    </p:spTree>
    <p:extLst>
      <p:ext uri="{BB962C8B-B14F-4D97-AF65-F5344CB8AC3E}">
        <p14:creationId xmlns:p14="http://schemas.microsoft.com/office/powerpoint/2010/main" val="56482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1860525"/>
            <a:ext cx="8879047" cy="3750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a:solidFill>
                  <a:schemeClr val="tx1"/>
                </a:solidFill>
              </a:rPr>
              <a:t>SAS GRID Replacement Project</a:t>
            </a:r>
          </a:p>
          <a:p>
            <a:r>
              <a:rPr lang="en-US" dirty="0" smtClean="0"/>
              <a:t>Migration Planning</a:t>
            </a:r>
          </a:p>
          <a:p>
            <a:r>
              <a:rPr lang="en-US" dirty="0"/>
              <a:t>Review Paths, Partitions, Storage</a:t>
            </a:r>
          </a:p>
          <a:p>
            <a:r>
              <a:rPr lang="en-US" dirty="0"/>
              <a:t>Drive Mapping (SAMBA) Replacement</a:t>
            </a:r>
            <a:endParaRPr lang="en-US" dirty="0" smtClean="0"/>
          </a:p>
          <a:p>
            <a:r>
              <a:rPr lang="en-US" dirty="0" smtClean="0"/>
              <a:t>Upgrading PC SAS Users</a:t>
            </a:r>
          </a:p>
          <a:p>
            <a:r>
              <a:rPr lang="en-US" dirty="0" smtClean="0"/>
              <a:t>Data </a:t>
            </a:r>
            <a:r>
              <a:rPr lang="en-US" dirty="0"/>
              <a:t>Management</a:t>
            </a:r>
          </a:p>
          <a:p>
            <a:r>
              <a:rPr lang="en-US" dirty="0" smtClean="0"/>
              <a:t>Improvements</a:t>
            </a:r>
            <a:endParaRPr lang="en-US" dirty="0"/>
          </a:p>
          <a:p>
            <a:r>
              <a:rPr lang="en-US" dirty="0"/>
              <a:t>DAIS/DEXA</a:t>
            </a:r>
            <a:endParaRPr lang="en-US" dirty="0" smtClean="0"/>
          </a:p>
          <a:p>
            <a:r>
              <a:rPr lang="en-US" dirty="0"/>
              <a:t>Post Migration </a:t>
            </a:r>
            <a:r>
              <a:rPr lang="en-US" dirty="0" smtClean="0"/>
              <a:t>Plans</a:t>
            </a:r>
          </a:p>
          <a:p>
            <a:r>
              <a:rPr lang="en-US" dirty="0"/>
              <a:t>Planned Grid </a:t>
            </a:r>
            <a:r>
              <a:rPr lang="en-US" dirty="0" smtClean="0"/>
              <a:t>Maintenance</a:t>
            </a:r>
            <a:endParaRPr lang="en-US" dirty="0"/>
          </a:p>
          <a:p>
            <a:r>
              <a:rPr lang="en-US" dirty="0" smtClean="0"/>
              <a:t>Function/Code </a:t>
            </a:r>
            <a:r>
              <a:rPr lang="en-US" dirty="0" smtClean="0"/>
              <a:t>enhancements</a:t>
            </a:r>
            <a:endParaRPr lang="en-US" dirty="0"/>
          </a:p>
          <a:p>
            <a:r>
              <a:rPr lang="en-US" dirty="0"/>
              <a:t>EG improvements </a:t>
            </a:r>
            <a:endParaRPr lang="en-US" dirty="0" smtClean="0"/>
          </a:p>
          <a:p>
            <a:endParaRPr lang="en-US" dirty="0"/>
          </a:p>
        </p:txBody>
      </p:sp>
      <p:sp>
        <p:nvSpPr>
          <p:cNvPr id="4" name="Slide Number Placeholder 3"/>
          <p:cNvSpPr>
            <a:spLocks noGrp="1"/>
          </p:cNvSpPr>
          <p:nvPr>
            <p:ph type="sldNum" sz="quarter" idx="12"/>
          </p:nvPr>
        </p:nvSpPr>
        <p:spPr/>
        <p:txBody>
          <a:bodyPr/>
          <a:lstStyle/>
          <a:p>
            <a:fld id="{5E40D50F-0626-7A4B-A742-09CCAA5CF4F6}" type="slidenum">
              <a:rPr lang="en-US"/>
              <a:t>9</a:t>
            </a:fld>
            <a:endParaRPr lang="en-US"/>
          </a:p>
        </p:txBody>
      </p:sp>
      <p:sp>
        <p:nvSpPr>
          <p:cNvPr id="5" name="Text Placeholder 4"/>
          <p:cNvSpPr>
            <a:spLocks noGrp="1"/>
          </p:cNvSpPr>
          <p:nvPr>
            <p:ph type="body" sz="quarter" idx="13"/>
          </p:nvPr>
        </p:nvSpPr>
        <p:spPr/>
        <p:txBody>
          <a:bodyPr/>
          <a:lstStyle/>
          <a:p>
            <a:r>
              <a:rPr lang="en-US" dirty="0" smtClean="0"/>
              <a:t>SAS GRID 9.4 – </a:t>
            </a:r>
            <a:r>
              <a:rPr lang="en-US" dirty="0" smtClean="0"/>
              <a:t>Content</a:t>
            </a:r>
            <a:endParaRPr lang="en-US" dirty="0"/>
          </a:p>
        </p:txBody>
      </p:sp>
    </p:spTree>
    <p:extLst>
      <p:ext uri="{BB962C8B-B14F-4D97-AF65-F5344CB8AC3E}">
        <p14:creationId xmlns:p14="http://schemas.microsoft.com/office/powerpoint/2010/main" val="2988002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25131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~2513100</Template>
  <TotalTime>2208</TotalTime>
  <Words>4962</Words>
  <Application>Microsoft Office PowerPoint</Application>
  <PresentationFormat>On-screen Show (4:3)</PresentationFormat>
  <Paragraphs>866</Paragraphs>
  <Slides>74</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Arial</vt:lpstr>
      <vt:lpstr>Calibri</vt:lpstr>
      <vt:lpstr>Courier New</vt:lpstr>
      <vt:lpstr>Wingdings</vt:lpstr>
      <vt:lpstr>~2513100</vt:lpstr>
      <vt:lpstr>SAS GRID 9.4</vt:lpstr>
      <vt:lpstr>Content</vt:lpstr>
      <vt:lpstr>Content</vt:lpstr>
      <vt:lpstr>User Acceptance Testing - Results</vt:lpstr>
      <vt:lpstr>Risks Accepted by SAS Steering Committee (April 2019)</vt:lpstr>
      <vt:lpstr>Content</vt:lpstr>
      <vt:lpstr>Information Collection</vt:lpstr>
      <vt:lpstr>Information Session</vt:lpstr>
      <vt:lpstr>Content</vt:lpstr>
      <vt:lpstr>Path References</vt:lpstr>
      <vt:lpstr>PowerPoint Presentation</vt:lpstr>
      <vt:lpstr>Partitions and Storage Space</vt:lpstr>
      <vt:lpstr>Review Paths, Partitions, Storage</vt:lpstr>
      <vt:lpstr>Content</vt:lpstr>
      <vt:lpstr>Drive Mapping (SAMBA) Replacement</vt:lpstr>
      <vt:lpstr>Content</vt:lpstr>
      <vt:lpstr>Upgrading PC SAS Users</vt:lpstr>
      <vt:lpstr>Upgrading PC SAS Users With SAS EG</vt:lpstr>
      <vt:lpstr>Content</vt:lpstr>
      <vt:lpstr>Data Management</vt:lpstr>
      <vt:lpstr>Content</vt:lpstr>
      <vt:lpstr>Improvements</vt:lpstr>
      <vt:lpstr>Content</vt:lpstr>
      <vt:lpstr>DAIS/DEXA</vt:lpstr>
      <vt:lpstr>Content</vt:lpstr>
      <vt:lpstr>Post Migration Plans</vt:lpstr>
      <vt:lpstr>Post Migration Plans</vt:lpstr>
      <vt:lpstr>Post Migration Plans</vt:lpstr>
      <vt:lpstr>Content</vt:lpstr>
      <vt:lpstr>Planned Grid Maintenance</vt:lpstr>
      <vt:lpstr>Content</vt:lpstr>
      <vt:lpstr>Function/Code enhancements</vt:lpstr>
      <vt:lpstr>Content</vt:lpstr>
      <vt:lpstr>Enterprise Guide Improvements</vt:lpstr>
      <vt:lpstr>EG Improvements</vt:lpstr>
      <vt:lpstr>EG Improvements</vt:lpstr>
      <vt:lpstr>EG Improvemets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lpstr>EG Improvements</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Mireille  Charbonneau</dc:creator>
  <cp:lastModifiedBy>Jason Robinson</cp:lastModifiedBy>
  <cp:revision>199</cp:revision>
  <cp:lastPrinted>2015-10-30T16:33:26Z</cp:lastPrinted>
  <dcterms:created xsi:type="dcterms:W3CDTF">2016-01-07T18:33:43Z</dcterms:created>
  <dcterms:modified xsi:type="dcterms:W3CDTF">2019-07-10T12:56:28Z</dcterms:modified>
</cp:coreProperties>
</file>