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4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5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7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8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7" r:id="rId2"/>
    <p:sldId id="295" r:id="rId3"/>
    <p:sldId id="296" r:id="rId4"/>
    <p:sldId id="297" r:id="rId5"/>
    <p:sldId id="289" r:id="rId6"/>
    <p:sldId id="294" r:id="rId7"/>
    <p:sldId id="287" r:id="rId8"/>
    <p:sldId id="291" r:id="rId9"/>
    <p:sldId id="290" r:id="rId10"/>
    <p:sldId id="292" r:id="rId11"/>
    <p:sldId id="278" r:id="rId12"/>
    <p:sldId id="293" r:id="rId13"/>
    <p:sldId id="29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B0"/>
    <a:srgbClr val="C1DFE9"/>
    <a:srgbClr val="00B050"/>
    <a:srgbClr val="25C519"/>
    <a:srgbClr val="3AE42C"/>
    <a:srgbClr val="9BE325"/>
    <a:srgbClr val="BCEC6E"/>
    <a:srgbClr val="FF5050"/>
    <a:srgbClr val="461E64"/>
    <a:srgbClr val="6A9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90" autoAdjust="0"/>
    <p:restoredTop sz="87788" autoAdjust="0"/>
  </p:normalViewPr>
  <p:slideViewPr>
    <p:cSldViewPr snapToGrid="0">
      <p:cViewPr varScale="1">
        <p:scale>
          <a:sx n="105" d="100"/>
          <a:sy n="105" d="100"/>
        </p:scale>
        <p:origin x="845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14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D3235-77B6-4D34-9ED3-3D8AE63A1550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D1C69-CA55-48E0-8401-84FDDF86BB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23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6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8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1C69-CA55-48E0-8401-84FDDF86BB7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3453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1C69-CA55-48E0-8401-84FDDF86BB7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410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D1C69-CA55-48E0-8401-84FDDF86BB7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23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43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9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76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50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78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78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804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215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419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73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00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99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4BF9-D4D0-4D65-89F5-9DBEEE51A1AE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35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4BF9-D4D0-4D65-89F5-9DBEEE51A1AE}" type="datetimeFigureOut">
              <a:rPr lang="en-CA" smtClean="0"/>
              <a:t>2020-05-08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BADE-6444-43DE-804B-507932B484D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2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97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37.png"/><Relationship Id="rId18" Type="http://schemas.openxmlformats.org/officeDocument/2006/relationships/image" Target="../media/image26.sv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20.svg"/><Relationship Id="rId17" Type="http://schemas.openxmlformats.org/officeDocument/2006/relationships/image" Target="../media/image39.png"/><Relationship Id="rId2" Type="http://schemas.openxmlformats.org/officeDocument/2006/relationships/tags" Target="../tags/tag104.xml"/><Relationship Id="rId16" Type="http://schemas.openxmlformats.org/officeDocument/2006/relationships/image" Target="../media/image24.svg"/><Relationship Id="rId20" Type="http://schemas.openxmlformats.org/officeDocument/2006/relationships/image" Target="../media/image41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36.png"/><Relationship Id="rId5" Type="http://schemas.openxmlformats.org/officeDocument/2006/relationships/tags" Target="../tags/tag107.xml"/><Relationship Id="rId15" Type="http://schemas.openxmlformats.org/officeDocument/2006/relationships/image" Target="../media/image38.png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40.jpg"/><Relationship Id="rId4" Type="http://schemas.openxmlformats.org/officeDocument/2006/relationships/tags" Target="../tags/tag10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image" Target="../media/image2.png"/><Relationship Id="rId39" Type="http://schemas.openxmlformats.org/officeDocument/2006/relationships/hyperlink" Target="https://www.google.ca/url?sa=i&amp;rct=j&amp;q=&amp;esrc=s&amp;source=imgres&amp;cd=&amp;cad=rja&amp;uact=8&amp;ved=0ahUKEwiFy5Pior3RAhVF2IMKHdXiATIQjRwIBw&amp;url=https://www.instagram-brand.com/&amp;psig=AFQjCNFwxX9g6C90xaN5vEiYZRlzg__d6A&amp;ust=1484333350165552" TargetMode="Externa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34" Type="http://schemas.openxmlformats.org/officeDocument/2006/relationships/image" Target="../media/image8.png"/><Relationship Id="rId42" Type="http://schemas.openxmlformats.org/officeDocument/2006/relationships/image" Target="../media/image13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notesSlide" Target="../notesSlides/notesSlide2.xml"/><Relationship Id="rId33" Type="http://schemas.openxmlformats.org/officeDocument/2006/relationships/hyperlink" Target="https://www.google.ca/url?sa=i&amp;rct=j&amp;q=&amp;esrc=s&amp;source=images&amp;cd=&amp;cad=rja&amp;uact=8&amp;ved=0ahUKEwjngbqSlqLKAhXFNj4KHe5KBwoQjRwIBw&amp;url=https://twitter.com/linkedin&amp;bvm=bv.111396085,d.dmo&amp;psig=AFQjCNE5Ms-We-wIFBCSVxCsadgg13fo_Q&amp;ust=1452615917484654" TargetMode="External"/><Relationship Id="rId38" Type="http://schemas.openxmlformats.org/officeDocument/2006/relationships/image" Target="../media/image10.png"/><Relationship Id="rId46" Type="http://schemas.openxmlformats.org/officeDocument/2006/relationships/image" Target="../media/image17.png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image" Target="../media/image4.png"/><Relationship Id="rId41" Type="http://schemas.openxmlformats.org/officeDocument/2006/relationships/image" Target="../media/image12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slideLayout" Target="../slideLayouts/slideLayout7.xml"/><Relationship Id="rId32" Type="http://schemas.openxmlformats.org/officeDocument/2006/relationships/image" Target="../media/image7.png"/><Relationship Id="rId37" Type="http://schemas.openxmlformats.org/officeDocument/2006/relationships/hyperlink" Target="https://www.google.ca/url?sa=i&amp;rct=j&amp;q=&amp;esrc=s&amp;source=images&amp;cd=&amp;cad=rja&amp;uact=8&amp;ved=0ahUKEwjBpM7slaLKAhWKOT4KHX-pAAYQjRwIBw&amp;url=https://play.google.com/store/apps/details?id%3Dcom.facebook.katana&amp;psig=AFQjCNFupunVXCpEdXM-FWoXsOvNrT9cqw&amp;ust=1452615839159436" TargetMode="External"/><Relationship Id="rId40" Type="http://schemas.openxmlformats.org/officeDocument/2006/relationships/image" Target="../media/image11.png"/><Relationship Id="rId45" Type="http://schemas.openxmlformats.org/officeDocument/2006/relationships/image" Target="../media/image16.png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image" Target="../media/image3.png"/><Relationship Id="rId36" Type="http://schemas.openxmlformats.org/officeDocument/2006/relationships/image" Target="../media/image9.png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image" Target="../media/image6.png"/><Relationship Id="rId44" Type="http://schemas.openxmlformats.org/officeDocument/2006/relationships/image" Target="../media/image15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hyperlink" Target="https://www.google.ca/url?sa=i&amp;rct=j&amp;q=&amp;esrc=s&amp;source=images&amp;cd=&amp;cad=rja&amp;uact=8&amp;ved=0ahUKEwi83OrB8MDWAhVMuBoKHaYxBjsQjRwIBw&amp;url=https://twitter.com/gcdocs&amp;psig=AFQjCNFkIySR58zfFztTb4iuEYzhyQqK1Q&amp;ust=1506447484818891" TargetMode="External"/><Relationship Id="rId30" Type="http://schemas.openxmlformats.org/officeDocument/2006/relationships/image" Target="../media/image5.png"/><Relationship Id="rId35" Type="http://schemas.openxmlformats.org/officeDocument/2006/relationships/hyperlink" Target="https://www.google.ca/url?sa=i&amp;rct=j&amp;q=&amp;esrc=s&amp;source=images&amp;cd=&amp;cad=rja&amp;uact=8&amp;ved=&amp;url=https://play.google.com/store/apps/details?id%3Dcom.twitter.android&amp;bvm=bv.111396085,d.dmo&amp;psig=AFQjCNFTCHhrlld8C7V2KdJ2cJL9oCVOQQ&amp;ust=1452615874225357" TargetMode="External"/><Relationship Id="rId4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9" Type="http://schemas.openxmlformats.org/officeDocument/2006/relationships/notesSlide" Target="../notesSlides/notesSlide3.xml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tags" Target="../tags/tag61.xml"/><Relationship Id="rId42" Type="http://schemas.openxmlformats.org/officeDocument/2006/relationships/image" Target="../media/image20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tags" Target="../tags/tag60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tags" Target="../tags/tag56.xml"/><Relationship Id="rId41" Type="http://schemas.openxmlformats.org/officeDocument/2006/relationships/image" Target="../media/image19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tags" Target="../tags/tag59.xml"/><Relationship Id="rId37" Type="http://schemas.openxmlformats.org/officeDocument/2006/relationships/tags" Target="../tags/tag64.xml"/><Relationship Id="rId40" Type="http://schemas.openxmlformats.org/officeDocument/2006/relationships/image" Target="../media/image18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36" Type="http://schemas.openxmlformats.org/officeDocument/2006/relationships/tags" Target="../tags/tag63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tags" Target="../tags/tag58.xml"/><Relationship Id="rId44" Type="http://schemas.openxmlformats.org/officeDocument/2006/relationships/image" Target="../media/image22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tags" Target="../tags/tag57.xml"/><Relationship Id="rId35" Type="http://schemas.openxmlformats.org/officeDocument/2006/relationships/tags" Target="../tags/tag62.xml"/><Relationship Id="rId4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image" Target="../media/image23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66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10" Type="http://schemas.openxmlformats.org/officeDocument/2006/relationships/tags" Target="../tags/tag74.xml"/><Relationship Id="rId19" Type="http://schemas.openxmlformats.org/officeDocument/2006/relationships/image" Target="../media/image24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30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>
            <p:custDataLst>
              <p:tags r:id="rId1"/>
            </p:custDataLst>
          </p:nvPr>
        </p:nvSpPr>
        <p:spPr>
          <a:xfrm>
            <a:off x="7931499" y="4383886"/>
            <a:ext cx="4018961" cy="17771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>
              <a:spcAft>
                <a:spcPts val="600"/>
              </a:spcAft>
              <a:buNone/>
            </a:pPr>
            <a:r>
              <a:rPr lang="fr-CA" sz="2000" dirty="0">
                <a:latin typeface="Arial Narrow" panose="020B0606020202030204" pitchFamily="34" charset="0"/>
              </a:rPr>
              <a:t>Série d’apprentissage virtuel du </a:t>
            </a:r>
            <a:r>
              <a:rPr lang="fr-CA" sz="2000" dirty="0" smtClean="0">
                <a:latin typeface="Arial Narrow" panose="020B0606020202030204" pitchFamily="34" charset="0"/>
              </a:rPr>
              <a:t>RJFF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</a:p>
          <a:p>
            <a:pPr algn="r">
              <a:spcAft>
                <a:spcPts val="600"/>
              </a:spcAft>
              <a:buNone/>
            </a:pPr>
            <a:r>
              <a:rPr lang="en-US" sz="2000" dirty="0" smtClean="0">
                <a:latin typeface="Arial Narrow" panose="020B0606020202030204" pitchFamily="34" charset="0"/>
              </a:rPr>
              <a:t>Le </a:t>
            </a:r>
            <a:r>
              <a:rPr lang="en-US" sz="2000" dirty="0">
                <a:latin typeface="Arial Narrow" panose="020B0606020202030204" pitchFamily="34" charset="0"/>
              </a:rPr>
              <a:t>7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latin typeface="Arial Narrow" panose="020B0606020202030204" pitchFamily="34" charset="0"/>
              </a:rPr>
              <a:t>mai</a:t>
            </a:r>
            <a:r>
              <a:rPr lang="en-US" sz="2000" dirty="0" smtClean="0">
                <a:latin typeface="Arial Narrow" panose="020B0606020202030204" pitchFamily="34" charset="0"/>
              </a:rPr>
              <a:t> 2020</a:t>
            </a:r>
          </a:p>
          <a:p>
            <a:pPr algn="r">
              <a:spcAft>
                <a:spcPts val="600"/>
              </a:spcAft>
              <a:buNone/>
            </a:pPr>
            <a:r>
              <a:rPr lang="en-US" sz="2000" dirty="0" smtClean="0">
                <a:latin typeface="Arial Narrow" panose="020B0606020202030204" pitchFamily="34" charset="0"/>
              </a:rPr>
              <a:t>Joy Moskovic, </a:t>
            </a:r>
          </a:p>
          <a:p>
            <a:pPr algn="r">
              <a:spcAft>
                <a:spcPts val="600"/>
              </a:spcAft>
            </a:pPr>
            <a:r>
              <a:rPr lang="fr-CA" sz="2000" dirty="0">
                <a:latin typeface="Arial Narrow" panose="020B0606020202030204" pitchFamily="34" charset="0"/>
              </a:rPr>
              <a:t>Division de la mobilisation numérique, </a:t>
            </a:r>
            <a:r>
              <a:rPr lang="fr-CA" sz="2000" dirty="0" smtClean="0">
                <a:latin typeface="Arial Narrow" panose="020B0606020202030204" pitchFamily="34" charset="0"/>
              </a:rPr>
              <a:t>SCT</a:t>
            </a:r>
            <a:endParaRPr lang="fr-CA" sz="2000" dirty="0">
              <a:latin typeface="Arial Narrow" panose="020B0606020202030204" pitchFamily="34" charset="0"/>
            </a:endParaRPr>
          </a:p>
          <a:p>
            <a:pPr algn="r">
              <a:spcAft>
                <a:spcPts val="600"/>
              </a:spcAft>
              <a:buNone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algn="l">
              <a:lnSpc>
                <a:spcPts val="4630"/>
              </a:lnSpc>
              <a:spcAft>
                <a:spcPts val="600"/>
              </a:spcAft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Object 3"/>
          <p:cNvSpPr/>
          <p:nvPr>
            <p:custDataLst>
              <p:tags r:id="rId2"/>
            </p:custDataLst>
          </p:nvPr>
        </p:nvSpPr>
        <p:spPr>
          <a:xfrm>
            <a:off x="380905" y="331311"/>
            <a:ext cx="11808047" cy="19283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805"/>
              </a:lnSpc>
              <a:spcAft>
                <a:spcPts val="60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5"/>
          <p:cNvSpPr/>
          <p:nvPr>
            <p:custDataLst>
              <p:tags r:id="rId3"/>
            </p:custDataLst>
          </p:nvPr>
        </p:nvSpPr>
        <p:spPr>
          <a:xfrm>
            <a:off x="0" y="6489398"/>
            <a:ext cx="12188952" cy="366887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  <p:pic>
        <p:nvPicPr>
          <p:cNvPr id="1026" name="Picture 2" descr="GCwi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04" y="571500"/>
            <a:ext cx="4176940" cy="5389600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l="506" r="949"/>
          <a:stretch/>
        </p:blipFill>
        <p:spPr>
          <a:xfrm>
            <a:off x="236220" y="76857"/>
            <a:ext cx="11864340" cy="6658566"/>
          </a:xfrm>
          <a:prstGeom prst="rect">
            <a:avLst/>
          </a:prstGeom>
          <a:ln w="15875">
            <a:solidFill>
              <a:srgbClr val="7030A0"/>
            </a:solidFill>
          </a:ln>
        </p:spPr>
      </p:pic>
      <p:sp>
        <p:nvSpPr>
          <p:cNvPr id="3" name="Object 1"/>
          <p:cNvSpPr/>
          <p:nvPr>
            <p:custDataLst>
              <p:tags r:id="rId2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583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>
            <p:custDataLst>
              <p:tags r:id="rId1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  <a:ln w="98425"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" name="Object 2"/>
          <p:cNvSpPr/>
          <p:nvPr>
            <p:custDataLst>
              <p:tags r:id="rId2"/>
            </p:custDataLst>
          </p:nvPr>
        </p:nvSpPr>
        <p:spPr>
          <a:xfrm>
            <a:off x="476131" y="401855"/>
            <a:ext cx="3402449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GCwiki</a:t>
            </a:r>
            <a:r>
              <a:rPr lang="en-US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: Aide </a:t>
            </a:r>
            <a:endParaRPr lang="en-US" dirty="0">
              <a:latin typeface="+mj-lt"/>
            </a:endParaRPr>
          </a:p>
        </p:txBody>
      </p:sp>
      <p:sp>
        <p:nvSpPr>
          <p:cNvPr id="18" name="Object 29"/>
          <p:cNvSpPr/>
          <p:nvPr>
            <p:custDataLst>
              <p:tags r:id="rId3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22</a:t>
            </a:r>
            <a:endParaRPr lang="en-US" dirty="0">
              <a:latin typeface="+mj-lt"/>
            </a:endParaRPr>
          </a:p>
        </p:txBody>
      </p:sp>
      <p:sp>
        <p:nvSpPr>
          <p:cNvPr id="62" name="Rectangle 61"/>
          <p:cNvSpPr/>
          <p:nvPr>
            <p:custDataLst>
              <p:tags r:id="rId4"/>
            </p:custDataLst>
          </p:nvPr>
        </p:nvSpPr>
        <p:spPr>
          <a:xfrm>
            <a:off x="3524923" y="1743455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Notched Right Arrow 6"/>
          <p:cNvSpPr/>
          <p:nvPr>
            <p:custDataLst>
              <p:tags r:id="rId5"/>
            </p:custDataLst>
          </p:nvPr>
        </p:nvSpPr>
        <p:spPr>
          <a:xfrm>
            <a:off x="2773680" y="3139440"/>
            <a:ext cx="1188720" cy="571500"/>
          </a:xfrm>
          <a:prstGeom prst="notchedRightArrow">
            <a:avLst/>
          </a:prstGeom>
          <a:gradFill>
            <a:gsLst>
              <a:gs pos="0">
                <a:srgbClr val="00A0B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t="9210" b="21224"/>
          <a:stretch/>
        </p:blipFill>
        <p:spPr>
          <a:xfrm>
            <a:off x="1148640" y="1419823"/>
            <a:ext cx="1412308" cy="495155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8530" y="-3810"/>
            <a:ext cx="6626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3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7541" y="1223940"/>
            <a:ext cx="4019438" cy="5123769"/>
          </a:xfrm>
          <a:prstGeom prst="rect">
            <a:avLst/>
          </a:prstGeom>
          <a:ln w="28575">
            <a:solidFill>
              <a:srgbClr val="00A0B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1" y="2079058"/>
            <a:ext cx="6172239" cy="4268651"/>
          </a:xfrm>
          <a:prstGeom prst="rect">
            <a:avLst/>
          </a:prstGeom>
          <a:ln w="28575">
            <a:solidFill>
              <a:srgbClr val="00A0B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Complètement bloqué(e)? Communiquer avec le Soutien des OutilsGC</a:t>
            </a:r>
            <a:endParaRPr lang="fr-CA" dirty="0"/>
          </a:p>
        </p:txBody>
      </p:sp>
      <p:sp>
        <p:nvSpPr>
          <p:cNvPr id="8" name="Notched Right Arrow 7"/>
          <p:cNvSpPr/>
          <p:nvPr>
            <p:custDataLst>
              <p:tags r:id="rId2"/>
            </p:custDataLst>
          </p:nvPr>
        </p:nvSpPr>
        <p:spPr>
          <a:xfrm>
            <a:off x="6410872" y="3847804"/>
            <a:ext cx="1084217" cy="731157"/>
          </a:xfrm>
          <a:prstGeom prst="notchedRightArrow">
            <a:avLst/>
          </a:prstGeom>
          <a:gradFill>
            <a:gsLst>
              <a:gs pos="0">
                <a:srgbClr val="00A0B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A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bject 1"/>
          <p:cNvSpPr/>
          <p:nvPr>
            <p:custDataLst>
              <p:tags r:id="rId3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93257" y="3280229"/>
            <a:ext cx="1741714" cy="362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741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/>
          <p:nvPr>
            <p:custDataLst>
              <p:tags r:id="rId1"/>
            </p:custDataLst>
          </p:nvPr>
        </p:nvSpPr>
        <p:spPr>
          <a:xfrm>
            <a:off x="3362619" y="2241591"/>
            <a:ext cx="342814" cy="342814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  <p:txBody>
          <a:bodyPr/>
          <a:lstStyle/>
          <a:p>
            <a:endParaRPr lang="en-CA"/>
          </a:p>
        </p:txBody>
      </p:sp>
      <p:grpSp>
        <p:nvGrpSpPr>
          <p:cNvPr id="22" name="Group 21"/>
          <p:cNvGrpSpPr/>
          <p:nvPr>
            <p:custDataLst>
              <p:tags r:id="rId2"/>
            </p:custDataLst>
          </p:nvPr>
        </p:nvGrpSpPr>
        <p:grpSpPr>
          <a:xfrm>
            <a:off x="459867" y="279509"/>
            <a:ext cx="8051088" cy="4134225"/>
            <a:chOff x="459867" y="279509"/>
            <a:chExt cx="8051088" cy="4134225"/>
          </a:xfrm>
          <a:effectLst/>
        </p:grpSpPr>
        <p:grpSp>
          <p:nvGrpSpPr>
            <p:cNvPr id="21" name="Group 20"/>
            <p:cNvGrpSpPr/>
            <p:nvPr/>
          </p:nvGrpSpPr>
          <p:grpSpPr>
            <a:xfrm>
              <a:off x="3368741" y="279509"/>
              <a:ext cx="5142214" cy="4134225"/>
              <a:chOff x="6665833" y="1155603"/>
              <a:chExt cx="5332667" cy="4252051"/>
            </a:xfrm>
          </p:grpSpPr>
          <p:pic>
            <p:nvPicPr>
              <p:cNvPr id="5" name="Object 4" descr="preencoded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6759706" y="3247362"/>
                <a:ext cx="171258" cy="17140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" name="Object 2"/>
              <p:cNvSpPr/>
              <p:nvPr/>
            </p:nvSpPr>
            <p:spPr>
              <a:xfrm>
                <a:off x="6665834" y="1155603"/>
                <a:ext cx="5332666" cy="5285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ts val="5494"/>
                  </a:lnSpc>
                  <a:spcAft>
                    <a:spcPts val="600"/>
                  </a:spcAft>
                  <a:buNone/>
                </a:pPr>
                <a:r>
                  <a:rPr lang="en-US" sz="5300" dirty="0" smtClean="0">
                    <a:latin typeface="+mj-lt"/>
                    <a:ea typeface="Source Sans Pro SemiBold" pitchFamily="34" charset="-122"/>
                    <a:cs typeface="Source Sans Pro SemiBold" pitchFamily="34" charset="-120"/>
                  </a:rPr>
                  <a:t>Joy Moskovic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4" name="Object 3"/>
              <p:cNvSpPr/>
              <p:nvPr/>
            </p:nvSpPr>
            <p:spPr>
              <a:xfrm>
                <a:off x="6665833" y="1807151"/>
                <a:ext cx="5332666" cy="800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>
                  <a:spcAft>
                    <a:spcPts val="600"/>
                  </a:spcAft>
                </a:pPr>
                <a:r>
                  <a:rPr lang="en-US" dirty="0" err="1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Gestionnaire</a:t>
                </a:r>
                <a:r>
                  <a:rPr lang="en-US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, </a:t>
                </a:r>
                <a:r>
                  <a:rPr lang="fr-CA" dirty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Sensibilisation et mobilisation</a:t>
                </a:r>
                <a:r>
                  <a:rPr lang="en-US" dirty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, </a:t>
                </a:r>
                <a:r>
                  <a:rPr lang="en-US" dirty="0" err="1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Mobilisation</a:t>
                </a:r>
                <a:r>
                  <a:rPr lang="en-US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 </a:t>
                </a:r>
                <a:r>
                  <a:rPr lang="en-US" dirty="0" err="1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numérique</a:t>
                </a:r>
                <a:endParaRPr lang="en-US" dirty="0">
                  <a:latin typeface="+mj-lt"/>
                  <a:ea typeface="Source Sans Pro Regular" pitchFamily="34" charset="-122"/>
                  <a:cs typeface="Source Sans Pro Regular" pitchFamily="34" charset="-120"/>
                </a:endParaRPr>
              </a:p>
              <a:p>
                <a:pPr>
                  <a:lnSpc>
                    <a:spcPts val="2337"/>
                  </a:lnSpc>
                  <a:spcAft>
                    <a:spcPts val="600"/>
                  </a:spcAft>
                </a:pPr>
                <a:r>
                  <a:rPr lang="fr-CA" dirty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Bureau du dirigeant principal de l’information</a:t>
                </a:r>
              </a:p>
              <a:p>
                <a:pPr>
                  <a:lnSpc>
                    <a:spcPts val="2337"/>
                  </a:lnSpc>
                  <a:spcAft>
                    <a:spcPts val="600"/>
                  </a:spcAft>
                </a:pPr>
                <a:r>
                  <a:rPr lang="fr-CA" dirty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Secrétariat du Conseil du Trésor du Canada </a:t>
                </a:r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7151487" y="3254230"/>
                <a:ext cx="4847012" cy="185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ts val="2057"/>
                  </a:lnSpc>
                  <a:spcAft>
                    <a:spcPts val="600"/>
                  </a:spcAft>
                  <a:buNone/>
                </a:pPr>
                <a:r>
                  <a:rPr lang="en-US" sz="1700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Joy.moskovic@tbs-sct.gc.ca</a:t>
                </a:r>
                <a:endParaRPr lang="en-US" dirty="0">
                  <a:latin typeface="+mj-lt"/>
                </a:endParaRPr>
              </a:p>
            </p:txBody>
          </p:sp>
          <p:pic>
            <p:nvPicPr>
              <p:cNvPr id="8" name="Object 7" descr="preencoded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6751537" y="3751139"/>
                <a:ext cx="171407" cy="14390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9" name="Object 8"/>
              <p:cNvSpPr/>
              <p:nvPr/>
            </p:nvSpPr>
            <p:spPr>
              <a:xfrm>
                <a:off x="6665833" y="3651683"/>
                <a:ext cx="342814" cy="342814"/>
              </a:xfrm>
              <a:prstGeom prst="ellipse">
                <a:avLst/>
              </a:prstGeom>
              <a:noFill/>
              <a:ln w="25400">
                <a:noFill/>
                <a:prstDash val="solid"/>
                <a:miter lim="800000"/>
              </a:ln>
            </p:spPr>
          </p:sp>
          <p:sp>
            <p:nvSpPr>
              <p:cNvPr id="10" name="Object 9"/>
              <p:cNvSpPr/>
              <p:nvPr/>
            </p:nvSpPr>
            <p:spPr>
              <a:xfrm>
                <a:off x="7151487" y="3706114"/>
                <a:ext cx="4847012" cy="185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ts val="2057"/>
                  </a:lnSpc>
                  <a:spcAft>
                    <a:spcPts val="600"/>
                  </a:spcAft>
                  <a:buNone/>
                </a:pPr>
                <a:r>
                  <a:rPr lang="en-US" sz="1700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@</a:t>
                </a:r>
                <a:r>
                  <a:rPr lang="en-US" sz="1700" dirty="0" err="1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joymosk</a:t>
                </a:r>
                <a:endParaRPr lang="en-US" dirty="0">
                  <a:latin typeface="+mj-lt"/>
                </a:endParaRPr>
              </a:p>
            </p:txBody>
          </p:sp>
          <p:pic>
            <p:nvPicPr>
              <p:cNvPr id="11" name="Object 10" descr="preencoded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p:blipFill>
            <p:spPr>
              <a:xfrm>
                <a:off x="6751537" y="4270653"/>
                <a:ext cx="171407" cy="17140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" name="Object 11"/>
              <p:cNvSpPr/>
              <p:nvPr/>
            </p:nvSpPr>
            <p:spPr>
              <a:xfrm>
                <a:off x="6665833" y="4184949"/>
                <a:ext cx="342814" cy="342814"/>
              </a:xfrm>
              <a:prstGeom prst="ellipse">
                <a:avLst/>
              </a:prstGeom>
              <a:noFill/>
              <a:ln w="25400">
                <a:noFill/>
                <a:prstDash val="solid"/>
                <a:miter lim="800000"/>
              </a:ln>
            </p:spPr>
          </p:sp>
          <p:sp>
            <p:nvSpPr>
              <p:cNvPr id="13" name="Object 12"/>
              <p:cNvSpPr/>
              <p:nvPr/>
            </p:nvSpPr>
            <p:spPr>
              <a:xfrm>
                <a:off x="7151487" y="4239381"/>
                <a:ext cx="4847012" cy="185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>
                  <a:lnSpc>
                    <a:spcPts val="2057"/>
                  </a:lnSpc>
                  <a:spcAft>
                    <a:spcPts val="600"/>
                  </a:spcAft>
                </a:pPr>
                <a:r>
                  <a:rPr lang="en-US" sz="1700" dirty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http://ca.linkedin.com/in/joymoskovic</a:t>
                </a:r>
                <a:endParaRPr lang="en-US" sz="1700" dirty="0" smtClean="0">
                  <a:latin typeface="+mj-lt"/>
                  <a:ea typeface="Source Sans Pro Regular" pitchFamily="34" charset="-122"/>
                  <a:cs typeface="Source Sans Pro Regular" pitchFamily="34" charset="-120"/>
                </a:endParaRPr>
              </a:p>
            </p:txBody>
          </p:sp>
          <p:pic>
            <p:nvPicPr>
              <p:cNvPr id="14" name="Object 13" descr="preencoded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tretch>
                <a:fillRect/>
              </a:stretch>
            </p:blipFill>
            <p:spPr>
              <a:xfrm>
                <a:off x="6759706" y="4803920"/>
                <a:ext cx="155069" cy="17140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5" name="Object 14"/>
              <p:cNvSpPr/>
              <p:nvPr/>
            </p:nvSpPr>
            <p:spPr>
              <a:xfrm>
                <a:off x="6665833" y="4718216"/>
                <a:ext cx="342814" cy="342814"/>
              </a:xfrm>
              <a:prstGeom prst="ellipse">
                <a:avLst/>
              </a:prstGeom>
              <a:noFill/>
              <a:ln w="25400">
                <a:noFill/>
                <a:prstDash val="solid"/>
                <a:miter lim="800000"/>
              </a:ln>
            </p:spPr>
          </p:sp>
          <p:sp>
            <p:nvSpPr>
              <p:cNvPr id="16" name="Object 15"/>
              <p:cNvSpPr/>
              <p:nvPr/>
            </p:nvSpPr>
            <p:spPr>
              <a:xfrm>
                <a:off x="7151487" y="4772647"/>
                <a:ext cx="4847012" cy="185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 algn="l">
                  <a:lnSpc>
                    <a:spcPts val="2057"/>
                  </a:lnSpc>
                  <a:spcAft>
                    <a:spcPts val="600"/>
                  </a:spcAft>
                  <a:buNone/>
                </a:pPr>
                <a:r>
                  <a:rPr lang="en-US" sz="1700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613-406-5801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7" name="Object 16"/>
              <p:cNvSpPr/>
              <p:nvPr/>
            </p:nvSpPr>
            <p:spPr>
              <a:xfrm>
                <a:off x="6665833" y="5200537"/>
                <a:ext cx="5332666" cy="207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t"/>
              <a:lstStyle/>
              <a:p>
                <a:pPr>
                  <a:lnSpc>
                    <a:spcPts val="2337"/>
                  </a:lnSpc>
                  <a:spcAft>
                    <a:spcPts val="600"/>
                  </a:spcAft>
                </a:pPr>
                <a:r>
                  <a:rPr lang="fr-CA" sz="2000" dirty="0">
                    <a:ea typeface="Source Sans Pro Regular" pitchFamily="34" charset="-122"/>
                    <a:cs typeface="Source Sans Pro Regular" pitchFamily="34" charset="-120"/>
                  </a:rPr>
                  <a:t>Ajoutez-moi comme collègue sur </a:t>
                </a:r>
                <a:r>
                  <a:rPr lang="fr-CA" sz="2000" dirty="0" err="1">
                    <a:ea typeface="Source Sans Pro Regular" pitchFamily="34" charset="-122"/>
                    <a:cs typeface="Source Sans Pro Regular" pitchFamily="34" charset="-120"/>
                  </a:rPr>
                  <a:t>GCconnex</a:t>
                </a:r>
                <a:r>
                  <a:rPr lang="fr-CA" sz="2000" dirty="0">
                    <a:ea typeface="Source Sans Pro Regular" pitchFamily="34" charset="-122"/>
                    <a:cs typeface="Source Sans Pro Regular" pitchFamily="34" charset="-120"/>
                  </a:rPr>
                  <a:t> ou </a:t>
                </a:r>
                <a:r>
                  <a:rPr lang="fr-CA" sz="2000" dirty="0" err="1" smtClean="0">
                    <a:ea typeface="Source Sans Pro Regular" pitchFamily="34" charset="-122"/>
                    <a:cs typeface="Source Sans Pro Regular" pitchFamily="34" charset="-120"/>
                  </a:rPr>
                  <a:t>GCcollab</a:t>
                </a:r>
                <a:r>
                  <a:rPr lang="en-US" sz="2000" b="1" dirty="0" smtClean="0">
                    <a:latin typeface="+mj-lt"/>
                    <a:ea typeface="Source Sans Pro Regular" pitchFamily="34" charset="-122"/>
                    <a:cs typeface="Source Sans Pro Regular" pitchFamily="34" charset="-120"/>
                  </a:rPr>
                  <a:t>!</a:t>
                </a:r>
                <a:endParaRPr lang="en-US" sz="2000" b="1" dirty="0">
                  <a:latin typeface="+mj-lt"/>
                </a:endParaRP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867" y="321522"/>
              <a:ext cx="2439141" cy="243914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Object 29"/>
          <p:cNvSpPr/>
          <p:nvPr>
            <p:custDataLst>
              <p:tags r:id="rId3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24</a:t>
            </a:r>
            <a:endParaRPr lang="en-US" dirty="0">
              <a:latin typeface="+mj-lt"/>
            </a:endParaRPr>
          </a:p>
        </p:txBody>
      </p:sp>
      <p:pic>
        <p:nvPicPr>
          <p:cNvPr id="23" name="Object 14" descr="preencoded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6" t="-5556" r="-5556" b="-5556"/>
          <a:stretch/>
        </p:blipFill>
        <p:spPr>
          <a:xfrm>
            <a:off x="257744" y="5574323"/>
            <a:ext cx="967146" cy="967146"/>
          </a:xfrm>
          <a:prstGeom prst="ellipse">
            <a:avLst/>
          </a:prstGeom>
        </p:spPr>
      </p:pic>
      <p:sp>
        <p:nvSpPr>
          <p:cNvPr id="25" name="Object 16"/>
          <p:cNvSpPr/>
          <p:nvPr>
            <p:custDataLst>
              <p:tags r:id="rId5"/>
            </p:custDataLst>
          </p:nvPr>
        </p:nvSpPr>
        <p:spPr>
          <a:xfrm>
            <a:off x="1295638" y="5704680"/>
            <a:ext cx="7373578" cy="7832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Suivez</a:t>
            </a:r>
            <a:r>
              <a:rPr lang="en-US" sz="24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-nous sur Twitter</a:t>
            </a:r>
            <a:r>
              <a:rPr lang="en-US" sz="2400" u="sng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/>
            </a:r>
            <a:br>
              <a:rPr lang="en-US" sz="2400" u="sng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24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@</a:t>
            </a:r>
            <a:r>
              <a:rPr lang="fr-CA" sz="2400" dirty="0" err="1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MobiNumérique</a:t>
            </a:r>
            <a:r>
              <a:rPr lang="en-US" sz="2400" dirty="0" smtClean="0">
                <a:latin typeface="+mj-lt"/>
                <a:ea typeface="Source Sans Pro SemiBold" pitchFamily="34" charset="-122"/>
                <a:cs typeface="Source Sans Pro SemiBold" pitchFamily="34" charset="-120"/>
              </a:rPr>
              <a:t>, </a:t>
            </a:r>
            <a:r>
              <a:rPr lang="en-US" sz="24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@GCcollab, @GCconnex, @</a:t>
            </a:r>
            <a:r>
              <a:rPr lang="en-US" sz="24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Gcpedia</a:t>
            </a:r>
            <a:r>
              <a:rPr lang="en-US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27" name="Rectangle 26"/>
          <p:cNvSpPr/>
          <p:nvPr>
            <p:custDataLst>
              <p:tags r:id="rId6"/>
            </p:custDataLst>
          </p:nvPr>
        </p:nvSpPr>
        <p:spPr>
          <a:xfrm>
            <a:off x="129396" y="0"/>
            <a:ext cx="8704053" cy="4908430"/>
          </a:xfrm>
          <a:prstGeom prst="rect">
            <a:avLst/>
          </a:prstGeom>
          <a:noFill/>
          <a:ln w="34925" cmpd="dbl">
            <a:solidFill>
              <a:srgbClr val="00A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>
            <p:custDataLst>
              <p:tags r:id="rId7"/>
            </p:custDataLst>
          </p:nvPr>
        </p:nvSpPr>
        <p:spPr>
          <a:xfrm>
            <a:off x="129395" y="5376660"/>
            <a:ext cx="8704053" cy="1481340"/>
          </a:xfrm>
          <a:prstGeom prst="rect">
            <a:avLst/>
          </a:prstGeom>
          <a:noFill/>
          <a:ln w="34925" cmpd="dbl">
            <a:solidFill>
              <a:srgbClr val="00A0B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bject 1"/>
          <p:cNvSpPr/>
          <p:nvPr>
            <p:custDataLst>
              <p:tags r:id="rId8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964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229" y="2971144"/>
            <a:ext cx="1790916" cy="1023381"/>
          </a:xfrm>
          <a:prstGeom prst="rect">
            <a:avLst/>
          </a:prstGeom>
        </p:spPr>
      </p:pic>
      <p:sp>
        <p:nvSpPr>
          <p:cNvPr id="2" name="Object 1"/>
          <p:cNvSpPr/>
          <p:nvPr>
            <p:custDataLst>
              <p:tags r:id="rId2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  <p:sp>
        <p:nvSpPr>
          <p:cNvPr id="3" name="Object 2"/>
          <p:cNvSpPr/>
          <p:nvPr>
            <p:custDataLst>
              <p:tags r:id="rId3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Le gouvernement du Canada</a:t>
            </a:r>
            <a:endParaRPr lang="fr-CA" dirty="0">
              <a:latin typeface="+mj-lt"/>
            </a:endParaRPr>
          </a:p>
        </p:txBody>
      </p:sp>
      <p:sp>
        <p:nvSpPr>
          <p:cNvPr id="4" name="Object 3"/>
          <p:cNvSpPr/>
          <p:nvPr>
            <p:custDataLst>
              <p:tags r:id="rId4"/>
            </p:custDataLst>
          </p:nvPr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37"/>
              </a:lnSpc>
              <a:spcAft>
                <a:spcPts val="600"/>
              </a:spcAft>
              <a:buNone/>
            </a:pPr>
            <a:r>
              <a:rPr lang="fr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Accès aux outils de collaboration</a:t>
            </a:r>
            <a:endParaRPr lang="fr-CA" dirty="0">
              <a:latin typeface="+mj-lt"/>
            </a:endParaRPr>
          </a:p>
        </p:txBody>
      </p: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1440645" y="1757979"/>
            <a:ext cx="1199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37424A"/>
                </a:solidFill>
                <a:latin typeface="+mj-lt"/>
              </a:rPr>
              <a:t>Outils externes</a:t>
            </a:r>
            <a:br>
              <a:rPr lang="fr-CA" b="1" dirty="0" smtClean="0">
                <a:solidFill>
                  <a:srgbClr val="37424A"/>
                </a:solidFill>
                <a:latin typeface="+mj-lt"/>
              </a:rPr>
            </a:br>
            <a:endParaRPr lang="fr-CA" b="1" dirty="0" smtClean="0">
              <a:solidFill>
                <a:srgbClr val="37424A"/>
              </a:solidFill>
              <a:latin typeface="+mj-lt"/>
            </a:endParaRPr>
          </a:p>
        </p:txBody>
      </p:sp>
      <p:cxnSp>
        <p:nvCxnSpPr>
          <p:cNvPr id="6" name="Straight Arrow Connector 5"/>
          <p:cNvCxnSpPr/>
          <p:nvPr>
            <p:custDataLst>
              <p:tags r:id="rId6"/>
            </p:custDataLst>
          </p:nvPr>
        </p:nvCxnSpPr>
        <p:spPr>
          <a:xfrm>
            <a:off x="2668433" y="2022672"/>
            <a:ext cx="1184548" cy="381638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>
            <p:custDataLst>
              <p:tags r:id="rId7"/>
            </p:custDataLst>
          </p:nvPr>
        </p:nvSpPr>
        <p:spPr>
          <a:xfrm>
            <a:off x="8695380" y="4165131"/>
            <a:ext cx="141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 smtClean="0">
                <a:solidFill>
                  <a:srgbClr val="37424A"/>
                </a:solidFill>
                <a:latin typeface="+mj-lt"/>
              </a:rPr>
              <a:t>OutilsGC</a:t>
            </a:r>
            <a:r>
              <a:rPr lang="fr-CA" b="1" dirty="0" smtClean="0">
                <a:solidFill>
                  <a:srgbClr val="37424A"/>
                </a:solidFill>
                <a:latin typeface="+mj-lt"/>
              </a:rPr>
              <a:t> </a:t>
            </a:r>
          </a:p>
          <a:p>
            <a:r>
              <a:rPr lang="fr-CA" b="1" dirty="0">
                <a:solidFill>
                  <a:srgbClr val="37424A"/>
                </a:solidFill>
                <a:latin typeface="+mj-lt"/>
              </a:rPr>
              <a:t>d</a:t>
            </a:r>
            <a:r>
              <a:rPr lang="fr-CA" b="1" dirty="0" smtClean="0">
                <a:solidFill>
                  <a:srgbClr val="37424A"/>
                </a:solidFill>
                <a:latin typeface="+mj-lt"/>
              </a:rPr>
              <a:t>ans l’ensemble du GC</a:t>
            </a:r>
          </a:p>
        </p:txBody>
      </p:sp>
      <p:cxnSp>
        <p:nvCxnSpPr>
          <p:cNvPr id="8" name="Straight Arrow Connector 7"/>
          <p:cNvCxnSpPr/>
          <p:nvPr>
            <p:custDataLst>
              <p:tags r:id="rId8"/>
            </p:custDataLst>
          </p:nvPr>
        </p:nvCxnSpPr>
        <p:spPr>
          <a:xfrm flipH="1">
            <a:off x="7397305" y="4650335"/>
            <a:ext cx="1337986" cy="161127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9"/>
            </p:custDataLst>
          </p:nvPr>
        </p:nvSpPr>
        <p:spPr>
          <a:xfrm>
            <a:off x="2247400" y="5271001"/>
            <a:ext cx="1655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37424A"/>
                </a:solidFill>
                <a:latin typeface="+mj-lt"/>
              </a:rPr>
              <a:t>Outils ministériels </a:t>
            </a:r>
            <a:endParaRPr lang="fr-CA" b="1" dirty="0">
              <a:solidFill>
                <a:srgbClr val="37424A"/>
              </a:solidFill>
              <a:latin typeface="+mj-lt"/>
            </a:endParaRPr>
          </a:p>
        </p:txBody>
      </p:sp>
      <p:cxnSp>
        <p:nvCxnSpPr>
          <p:cNvPr id="10" name="Straight Arrow Connector 9"/>
          <p:cNvCxnSpPr/>
          <p:nvPr>
            <p:custDataLst>
              <p:tags r:id="rId10"/>
            </p:custDataLst>
          </p:nvPr>
        </p:nvCxnSpPr>
        <p:spPr>
          <a:xfrm>
            <a:off x="3951067" y="5707448"/>
            <a:ext cx="1341035" cy="7552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Image result for gcdocs">
            <a:hlinkClick r:id="rId27"/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533" y="5444836"/>
            <a:ext cx="488309" cy="4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01" r="10251"/>
          <a:stretch/>
        </p:blipFill>
        <p:spPr>
          <a:xfrm>
            <a:off x="6653869" y="4404853"/>
            <a:ext cx="602337" cy="599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102" y="4100592"/>
            <a:ext cx="626191" cy="6121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6005797" y="4120837"/>
            <a:ext cx="630419" cy="5995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7576" y="4293568"/>
            <a:ext cx="734526" cy="713535"/>
          </a:xfrm>
          <a:prstGeom prst="rect">
            <a:avLst/>
          </a:prstGeom>
        </p:spPr>
      </p:pic>
      <p:grpSp>
        <p:nvGrpSpPr>
          <p:cNvPr id="33" name="Group 32"/>
          <p:cNvGrpSpPr/>
          <p:nvPr>
            <p:custDataLst>
              <p:tags r:id="rId16"/>
            </p:custDataLst>
          </p:nvPr>
        </p:nvGrpSpPr>
        <p:grpSpPr>
          <a:xfrm>
            <a:off x="3571859" y="1630591"/>
            <a:ext cx="5011655" cy="1432621"/>
            <a:chOff x="3526557" y="1894164"/>
            <a:chExt cx="5011655" cy="1432621"/>
          </a:xfrm>
          <a:noFill/>
        </p:grpSpPr>
        <p:pic>
          <p:nvPicPr>
            <p:cNvPr id="11" name="Picture 10" descr="https://pbs.twimg.com/profile_images/614583061448036352/CBpFkPaz.png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09408">
              <a:off x="4467903" y="2179126"/>
              <a:ext cx="612000" cy="556364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12" name="Picture 11" descr="https://lh3.ggpht.com/lSLM0xhCA1RZOwaQcjhlwmsvaIQYaP3c5qbDKCgLALhydrgExnaSKZdGa8S3YtRuVA=w300">
              <a:hlinkClick r:id="rId35"/>
            </p:cNvPr>
            <p:cNvPicPr>
              <a:picLocks noChangeAspect="1" noChangeArrowheads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210694">
              <a:off x="7913418" y="2710062"/>
              <a:ext cx="624794" cy="567995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14" name="Picture 9" descr="https://lh3.googleusercontent.com/ZZPdzvlpK9r_Df9C3M7j1rNRi7hhHRvPhlklJ3lfi5jk86Jd1s0Y5wcQ1QgbVaAP5Q=w300">
              <a:hlinkClick r:id="rId37"/>
            </p:cNvPr>
            <p:cNvPicPr>
              <a:picLocks noChangeAspect="1" noChangeArrowheads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41462">
              <a:off x="3526557" y="2847996"/>
              <a:ext cx="526668" cy="478789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15" name="Picture 2" descr="Image result for instagram logo png">
              <a:hlinkClick r:id="rId39"/>
            </p:cNvPr>
            <p:cNvPicPr>
              <a:picLocks noChangeAspect="1" noChangeArrowheads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56946">
              <a:off x="6926825" y="2185465"/>
              <a:ext cx="592834" cy="592834"/>
            </a:xfrm>
            <a:prstGeom prst="rect">
              <a:avLst/>
            </a:prstGeom>
            <a:grpFill/>
            <a:ln w="85725">
              <a:noFill/>
            </a:ln>
            <a:extLst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199" y="1894164"/>
              <a:ext cx="790735" cy="824438"/>
            </a:xfrm>
            <a:prstGeom prst="rect">
              <a:avLst/>
            </a:prstGeom>
            <a:grpFill/>
            <a:ln w="85725">
              <a:noFill/>
            </a:ln>
          </p:spPr>
        </p:pic>
      </p:grpSp>
      <p:sp>
        <p:nvSpPr>
          <p:cNvPr id="24" name="Object 29"/>
          <p:cNvSpPr/>
          <p:nvPr>
            <p:custDataLst>
              <p:tags r:id="rId17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2</a:t>
            </a:r>
            <a:endParaRPr lang="en-US" dirty="0">
              <a:latin typeface="+mj-lt"/>
            </a:endParaRPr>
          </a:p>
        </p:txBody>
      </p:sp>
      <p:sp>
        <p:nvSpPr>
          <p:cNvPr id="25" name="TextBox 24"/>
          <p:cNvSpPr txBox="1"/>
          <p:nvPr>
            <p:custDataLst>
              <p:tags r:id="rId18"/>
            </p:custDataLst>
          </p:nvPr>
        </p:nvSpPr>
        <p:spPr>
          <a:xfrm>
            <a:off x="847661" y="3173821"/>
            <a:ext cx="2334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37424A"/>
                </a:solidFill>
                <a:latin typeface="+mj-lt"/>
              </a:rPr>
              <a:t>Fondé sur </a:t>
            </a:r>
            <a:r>
              <a:rPr lang="fr-CA" b="1" dirty="0" err="1" smtClean="0">
                <a:solidFill>
                  <a:srgbClr val="37424A"/>
                </a:solidFill>
                <a:latin typeface="+mj-lt"/>
              </a:rPr>
              <a:t>CompteGC</a:t>
            </a:r>
            <a:r>
              <a:rPr lang="fr-CA" b="1" dirty="0" smtClean="0">
                <a:solidFill>
                  <a:srgbClr val="37424A"/>
                </a:solidFill>
                <a:latin typeface="+mj-lt"/>
              </a:rPr>
              <a:t>– inclut l’accès à </a:t>
            </a:r>
            <a:r>
              <a:rPr lang="fr-CA" b="1" dirty="0" err="1" smtClean="0">
                <a:solidFill>
                  <a:srgbClr val="37424A"/>
                </a:solidFill>
                <a:latin typeface="+mj-lt"/>
              </a:rPr>
              <a:t>GCwiki</a:t>
            </a:r>
            <a:r>
              <a:rPr lang="fr-CA" b="1" dirty="0" smtClean="0">
                <a:solidFill>
                  <a:srgbClr val="37424A"/>
                </a:solidFill>
                <a:latin typeface="+mj-lt"/>
              </a:rPr>
              <a:t> et à </a:t>
            </a:r>
            <a:r>
              <a:rPr lang="fr-CA" b="1" dirty="0" err="1" smtClean="0">
                <a:solidFill>
                  <a:srgbClr val="37424A"/>
                </a:solidFill>
                <a:latin typeface="+mj-lt"/>
              </a:rPr>
              <a:t>GCmessage</a:t>
            </a:r>
            <a:r>
              <a:rPr lang="fr-CA" b="1" dirty="0" smtClean="0">
                <a:solidFill>
                  <a:srgbClr val="37424A"/>
                </a:solidFill>
                <a:latin typeface="+mj-lt"/>
              </a:rPr>
              <a:t> </a:t>
            </a:r>
          </a:p>
        </p:txBody>
      </p:sp>
      <p:cxnSp>
        <p:nvCxnSpPr>
          <p:cNvPr id="26" name="Straight Arrow Connector 25"/>
          <p:cNvCxnSpPr/>
          <p:nvPr>
            <p:custDataLst>
              <p:tags r:id="rId19"/>
            </p:custDataLst>
          </p:nvPr>
        </p:nvCxnSpPr>
        <p:spPr>
          <a:xfrm>
            <a:off x="3046079" y="3654212"/>
            <a:ext cx="401990" cy="1"/>
          </a:xfrm>
          <a:prstGeom prst="straightConnector1">
            <a:avLst/>
          </a:prstGeom>
          <a:ln w="38100">
            <a:solidFill>
              <a:srgbClr val="37424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/>
          <p:nvPr>
            <p:custDataLst>
              <p:tags r:id="rId20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3533495" y="3341585"/>
            <a:ext cx="1375670" cy="4906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43"/>
          <a:srcRect b="26206"/>
          <a:stretch/>
        </p:blipFill>
        <p:spPr>
          <a:xfrm>
            <a:off x="7268544" y="3179296"/>
            <a:ext cx="872157" cy="815229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9925978" y="4393554"/>
            <a:ext cx="1105734" cy="25678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grpSp>
        <p:nvGrpSpPr>
          <p:cNvPr id="13" name="Group 12"/>
          <p:cNvGrpSpPr/>
          <p:nvPr>
            <p:custDataLst>
              <p:tags r:id="rId23"/>
            </p:custDataLst>
          </p:nvPr>
        </p:nvGrpSpPr>
        <p:grpSpPr>
          <a:xfrm>
            <a:off x="9650722" y="3047953"/>
            <a:ext cx="1477353" cy="784281"/>
            <a:chOff x="9412614" y="3227008"/>
            <a:chExt cx="1656246" cy="869761"/>
          </a:xfrm>
        </p:grpSpPr>
        <p:pic>
          <p:nvPicPr>
            <p:cNvPr id="29" name="Picture 28"/>
            <p:cNvPicPr preferRelativeResize="0">
              <a:picLocks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9934031" y="3227008"/>
              <a:ext cx="613413" cy="504008"/>
            </a:xfrm>
            <a:prstGeom prst="rect">
              <a:avLst/>
            </a:prstGeom>
            <a:ln w="22225">
              <a:solidFill>
                <a:schemeClr val="bg1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9412614" y="3802836"/>
              <a:ext cx="1656246" cy="293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3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owchart: Terminator 38"/>
          <p:cNvSpPr/>
          <p:nvPr>
            <p:custDataLst>
              <p:tags r:id="rId1"/>
            </p:custDataLst>
          </p:nvPr>
        </p:nvSpPr>
        <p:spPr>
          <a:xfrm>
            <a:off x="476132" y="1647352"/>
            <a:ext cx="10550930" cy="536535"/>
          </a:xfrm>
          <a:prstGeom prst="flowChartTerminator">
            <a:avLst/>
          </a:prstGeom>
          <a:solidFill>
            <a:srgbClr val="1C5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1200" dirty="0">
              <a:latin typeface="+mj-lt"/>
            </a:endParaRPr>
          </a:p>
        </p:txBody>
      </p:sp>
      <p:sp>
        <p:nvSpPr>
          <p:cNvPr id="2" name="Object 1"/>
          <p:cNvSpPr/>
          <p:nvPr>
            <p:custDataLst>
              <p:tags r:id="rId2"/>
            </p:custDataLst>
          </p:nvPr>
        </p:nvSpPr>
        <p:spPr>
          <a:xfrm>
            <a:off x="0" y="0"/>
            <a:ext cx="76181" cy="1263651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3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fr-CA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OutilsGC</a:t>
            </a: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– Aperçu </a:t>
            </a:r>
            <a:endParaRPr lang="fr-CA" dirty="0">
              <a:latin typeface="+mj-lt"/>
            </a:endParaRPr>
          </a:p>
        </p:txBody>
      </p:sp>
      <p:sp>
        <p:nvSpPr>
          <p:cNvPr id="4" name="Object 3"/>
          <p:cNvSpPr/>
          <p:nvPr>
            <p:custDataLst>
              <p:tags r:id="rId4"/>
            </p:custDataLst>
          </p:nvPr>
        </p:nvSpPr>
        <p:spPr>
          <a:xfrm>
            <a:off x="596449" y="2401632"/>
            <a:ext cx="714196" cy="714196"/>
          </a:xfrm>
          <a:prstGeom prst="ellipse">
            <a:avLst/>
          </a:prstGeom>
          <a:noFill/>
        </p:spPr>
      </p:sp>
      <p:pic>
        <p:nvPicPr>
          <p:cNvPr id="5" name="Object 4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449" y="2401632"/>
            <a:ext cx="714196" cy="714196"/>
          </a:xfrm>
          <a:prstGeom prst="ellipse">
            <a:avLst/>
          </a:prstGeom>
        </p:spPr>
      </p:pic>
      <p:sp>
        <p:nvSpPr>
          <p:cNvPr id="6" name="Object 5"/>
          <p:cNvSpPr/>
          <p:nvPr>
            <p:custDataLst>
              <p:tags r:id="rId6"/>
            </p:custDataLst>
          </p:nvPr>
        </p:nvSpPr>
        <p:spPr>
          <a:xfrm>
            <a:off x="596449" y="2401632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7" name="Object 6"/>
          <p:cNvSpPr/>
          <p:nvPr>
            <p:custDataLst>
              <p:tags r:id="rId7"/>
            </p:custDataLst>
          </p:nvPr>
        </p:nvSpPr>
        <p:spPr>
          <a:xfrm>
            <a:off x="1501098" y="2350210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fr-CA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CompteGC</a:t>
            </a:r>
            <a:endParaRPr lang="fr-CA" dirty="0">
              <a:latin typeface="+mj-lt"/>
            </a:endParaRPr>
          </a:p>
        </p:txBody>
      </p:sp>
      <p:sp>
        <p:nvSpPr>
          <p:cNvPr id="8" name="Object 7"/>
          <p:cNvSpPr/>
          <p:nvPr>
            <p:custDataLst>
              <p:tags r:id="rId8"/>
            </p:custDataLst>
          </p:nvPr>
        </p:nvSpPr>
        <p:spPr>
          <a:xfrm>
            <a:off x="1501098" y="2652801"/>
            <a:ext cx="2904399" cy="20549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Application externe</a:t>
            </a: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Comprend l’accès à :</a:t>
            </a: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b="1" dirty="0" err="1" smtClean="0">
                <a:solidFill>
                  <a:srgbClr val="333333"/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GCcollab</a:t>
            </a:r>
            <a:r>
              <a:rPr lang="fr-CA" sz="1600" b="1" dirty="0" smtClean="0">
                <a:solidFill>
                  <a:srgbClr val="333333"/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, </a:t>
            </a:r>
            <a:r>
              <a:rPr lang="fr-CA" sz="1600" b="1" dirty="0" err="1" smtClean="0">
                <a:solidFill>
                  <a:srgbClr val="333333"/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GCwiki</a:t>
            </a:r>
            <a:endParaRPr lang="fr-CA" sz="1600" b="1" dirty="0" smtClean="0">
              <a:solidFill>
                <a:srgbClr val="333333"/>
              </a:solidFill>
              <a:latin typeface="+mj-lt"/>
              <a:ea typeface="Source Sans Pro Regular" pitchFamily="34" charset="-122"/>
              <a:cs typeface="Source Sans Pro Regular" pitchFamily="34" charset="-120"/>
            </a:endParaRP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b="1" dirty="0" err="1" smtClean="0">
                <a:solidFill>
                  <a:srgbClr val="333333"/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GCmessage</a:t>
            </a:r>
            <a:endParaRPr lang="fr-CA" sz="1600" b="1" dirty="0" smtClean="0">
              <a:solidFill>
                <a:srgbClr val="333333"/>
              </a:solidFill>
              <a:latin typeface="+mj-lt"/>
              <a:ea typeface="Source Sans Pro Regular" pitchFamily="34" charset="-122"/>
              <a:cs typeface="Source Sans Pro Regular" pitchFamily="34" charset="-120"/>
            </a:endParaRPr>
          </a:p>
        </p:txBody>
      </p:sp>
      <p:sp>
        <p:nvSpPr>
          <p:cNvPr id="9" name="Object 8"/>
          <p:cNvSpPr/>
          <p:nvPr>
            <p:custDataLst>
              <p:tags r:id="rId9"/>
            </p:custDataLst>
          </p:nvPr>
        </p:nvSpPr>
        <p:spPr>
          <a:xfrm>
            <a:off x="4380405" y="2401632"/>
            <a:ext cx="714196" cy="714196"/>
          </a:xfrm>
          <a:prstGeom prst="ellipse">
            <a:avLst/>
          </a:prstGeom>
          <a:noFill/>
        </p:spPr>
      </p:sp>
      <p:pic>
        <p:nvPicPr>
          <p:cNvPr id="10" name="Object 9" descr="preencoded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0405" y="2401632"/>
            <a:ext cx="714196" cy="714196"/>
          </a:xfrm>
          <a:prstGeom prst="ellipse">
            <a:avLst/>
          </a:prstGeom>
        </p:spPr>
      </p:pic>
      <p:sp>
        <p:nvSpPr>
          <p:cNvPr id="11" name="Object 10"/>
          <p:cNvSpPr/>
          <p:nvPr>
            <p:custDataLst>
              <p:tags r:id="rId11"/>
            </p:custDataLst>
          </p:nvPr>
        </p:nvSpPr>
        <p:spPr>
          <a:xfrm>
            <a:off x="4380405" y="2401632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12" name="Object 11"/>
          <p:cNvSpPr/>
          <p:nvPr>
            <p:custDataLst>
              <p:tags r:id="rId12"/>
            </p:custDataLst>
          </p:nvPr>
        </p:nvSpPr>
        <p:spPr>
          <a:xfrm>
            <a:off x="5285053" y="2348008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GCconnex</a:t>
            </a:r>
            <a:endParaRPr lang="en-US" dirty="0">
              <a:latin typeface="+mj-lt"/>
            </a:endParaRPr>
          </a:p>
        </p:txBody>
      </p:sp>
      <p:sp>
        <p:nvSpPr>
          <p:cNvPr id="13" name="Object 12"/>
          <p:cNvSpPr/>
          <p:nvPr>
            <p:custDataLst>
              <p:tags r:id="rId13"/>
            </p:custDataLst>
          </p:nvPr>
        </p:nvSpPr>
        <p:spPr>
          <a:xfrm>
            <a:off x="5285053" y="2656358"/>
            <a:ext cx="2904399" cy="1785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Interne seulement</a:t>
            </a:r>
            <a:endParaRPr lang="fr-CA" dirty="0">
              <a:latin typeface="+mj-lt"/>
            </a:endParaRPr>
          </a:p>
        </p:txBody>
      </p:sp>
      <p:sp>
        <p:nvSpPr>
          <p:cNvPr id="14" name="Object 13"/>
          <p:cNvSpPr/>
          <p:nvPr>
            <p:custDataLst>
              <p:tags r:id="rId14"/>
            </p:custDataLst>
          </p:nvPr>
        </p:nvSpPr>
        <p:spPr>
          <a:xfrm>
            <a:off x="4380405" y="4361543"/>
            <a:ext cx="714196" cy="714196"/>
          </a:xfrm>
          <a:prstGeom prst="ellipse">
            <a:avLst/>
          </a:prstGeom>
          <a:noFill/>
        </p:spPr>
      </p:sp>
      <p:pic>
        <p:nvPicPr>
          <p:cNvPr id="15" name="Object 14" descr="preencoded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0405" y="4323041"/>
            <a:ext cx="714196" cy="714196"/>
          </a:xfrm>
          <a:prstGeom prst="ellipse">
            <a:avLst/>
          </a:prstGeom>
        </p:spPr>
      </p:pic>
      <p:sp>
        <p:nvSpPr>
          <p:cNvPr id="16" name="Object 15"/>
          <p:cNvSpPr/>
          <p:nvPr>
            <p:custDataLst>
              <p:tags r:id="rId16"/>
            </p:custDataLst>
          </p:nvPr>
        </p:nvSpPr>
        <p:spPr>
          <a:xfrm>
            <a:off x="4380405" y="4323041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17" name="Object 16"/>
          <p:cNvSpPr/>
          <p:nvPr>
            <p:custDataLst>
              <p:tags r:id="rId17"/>
            </p:custDataLst>
          </p:nvPr>
        </p:nvSpPr>
        <p:spPr>
          <a:xfrm>
            <a:off x="5285053" y="4271629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GCpédia</a:t>
            </a:r>
            <a:endParaRPr lang="en-US" dirty="0">
              <a:latin typeface="+mj-lt"/>
            </a:endParaRPr>
          </a:p>
        </p:txBody>
      </p:sp>
      <p:sp>
        <p:nvSpPr>
          <p:cNvPr id="18" name="Object 17"/>
          <p:cNvSpPr/>
          <p:nvPr>
            <p:custDataLst>
              <p:tags r:id="rId18"/>
            </p:custDataLst>
          </p:nvPr>
        </p:nvSpPr>
        <p:spPr>
          <a:xfrm>
            <a:off x="5285053" y="4569769"/>
            <a:ext cx="2904399" cy="11548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Interne seulement</a:t>
            </a:r>
            <a:endParaRPr lang="fr-CA" dirty="0">
              <a:latin typeface="+mj-lt"/>
            </a:endParaRPr>
          </a:p>
        </p:txBody>
      </p:sp>
      <p:sp>
        <p:nvSpPr>
          <p:cNvPr id="19" name="Object 18"/>
          <p:cNvSpPr/>
          <p:nvPr>
            <p:custDataLst>
              <p:tags r:id="rId19"/>
            </p:custDataLst>
          </p:nvPr>
        </p:nvSpPr>
        <p:spPr>
          <a:xfrm>
            <a:off x="7519478" y="2401632"/>
            <a:ext cx="714196" cy="714196"/>
          </a:xfrm>
          <a:prstGeom prst="ellipse">
            <a:avLst/>
          </a:prstGeom>
          <a:noFill/>
        </p:spPr>
      </p:sp>
      <p:pic>
        <p:nvPicPr>
          <p:cNvPr id="20" name="Object 19" descr="preencoded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9478" y="2401632"/>
            <a:ext cx="714196" cy="714196"/>
          </a:xfrm>
          <a:prstGeom prst="ellipse">
            <a:avLst/>
          </a:prstGeom>
        </p:spPr>
      </p:pic>
      <p:sp>
        <p:nvSpPr>
          <p:cNvPr id="21" name="Object 20"/>
          <p:cNvSpPr/>
          <p:nvPr>
            <p:custDataLst>
              <p:tags r:id="rId21"/>
            </p:custDataLst>
          </p:nvPr>
        </p:nvSpPr>
        <p:spPr>
          <a:xfrm>
            <a:off x="7519478" y="2401632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22" name="Object 21"/>
          <p:cNvSpPr/>
          <p:nvPr>
            <p:custDataLst>
              <p:tags r:id="rId22"/>
            </p:custDataLst>
          </p:nvPr>
        </p:nvSpPr>
        <p:spPr>
          <a:xfrm>
            <a:off x="8424127" y="2350210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GCintranet</a:t>
            </a:r>
            <a:endParaRPr lang="en-US" dirty="0">
              <a:latin typeface="+mj-lt"/>
            </a:endParaRPr>
          </a:p>
        </p:txBody>
      </p:sp>
      <p:sp>
        <p:nvSpPr>
          <p:cNvPr id="23" name="Object 22"/>
          <p:cNvSpPr/>
          <p:nvPr>
            <p:custDataLst>
              <p:tags r:id="rId23"/>
            </p:custDataLst>
          </p:nvPr>
        </p:nvSpPr>
        <p:spPr>
          <a:xfrm>
            <a:off x="8424127" y="2652801"/>
            <a:ext cx="2904399" cy="100247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3"/>
              </a:lnSpc>
              <a:spcAft>
                <a:spcPts val="600"/>
              </a:spcAft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Interne seulement</a:t>
            </a:r>
          </a:p>
          <a:p>
            <a:pPr>
              <a:lnSpc>
                <a:spcPts val="1963"/>
              </a:lnSpc>
              <a:spcAft>
                <a:spcPts val="600"/>
              </a:spcAft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Moyen de communication central et reconnu permettant de rejoindre tous les fonctionnaires</a:t>
            </a:r>
            <a:endParaRPr lang="fr-CA" sz="1600" dirty="0">
              <a:solidFill>
                <a:srgbClr val="000000">
                  <a:alpha val="58000"/>
                </a:srgbClr>
              </a:solidFill>
              <a:latin typeface="+mj-lt"/>
              <a:ea typeface="Source Sans Pro Regular" pitchFamily="34" charset="-122"/>
              <a:cs typeface="Source Sans Pro Regular" pitchFamily="34" charset="-120"/>
            </a:endParaRPr>
          </a:p>
        </p:txBody>
      </p:sp>
      <p:sp>
        <p:nvSpPr>
          <p:cNvPr id="24" name="Object 23"/>
          <p:cNvSpPr/>
          <p:nvPr>
            <p:custDataLst>
              <p:tags r:id="rId24"/>
            </p:custDataLst>
          </p:nvPr>
        </p:nvSpPr>
        <p:spPr>
          <a:xfrm>
            <a:off x="7408786" y="4131408"/>
            <a:ext cx="714196" cy="714196"/>
          </a:xfrm>
          <a:prstGeom prst="ellipse">
            <a:avLst/>
          </a:prstGeom>
          <a:noFill/>
        </p:spPr>
      </p:sp>
      <p:pic>
        <p:nvPicPr>
          <p:cNvPr id="25" name="Object 24" descr="preencoded.pn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8786" y="4131408"/>
            <a:ext cx="714196" cy="714196"/>
          </a:xfrm>
          <a:prstGeom prst="ellipse">
            <a:avLst/>
          </a:prstGeom>
        </p:spPr>
      </p:pic>
      <p:sp>
        <p:nvSpPr>
          <p:cNvPr id="26" name="Object 25"/>
          <p:cNvSpPr/>
          <p:nvPr>
            <p:custDataLst>
              <p:tags r:id="rId26"/>
            </p:custDataLst>
          </p:nvPr>
        </p:nvSpPr>
        <p:spPr>
          <a:xfrm>
            <a:off x="7408786" y="4131408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27" name="Object 26"/>
          <p:cNvSpPr/>
          <p:nvPr>
            <p:custDataLst>
              <p:tags r:id="rId27"/>
            </p:custDataLst>
          </p:nvPr>
        </p:nvSpPr>
        <p:spPr>
          <a:xfrm>
            <a:off x="8313435" y="4281140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GCannuaire</a:t>
            </a: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– SAGE</a:t>
            </a:r>
            <a:endParaRPr lang="fr-CA" sz="1900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28" name="Object 27"/>
          <p:cNvSpPr/>
          <p:nvPr>
            <p:custDataLst>
              <p:tags r:id="rId28"/>
            </p:custDataLst>
          </p:nvPr>
        </p:nvSpPr>
        <p:spPr>
          <a:xfrm>
            <a:off x="8313435" y="4569769"/>
            <a:ext cx="2904399" cy="753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3"/>
              </a:lnSpc>
              <a:spcAft>
                <a:spcPts val="600"/>
              </a:spcAft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Interne seulement</a:t>
            </a:r>
          </a:p>
          <a:p>
            <a:pPr algn="l">
              <a:lnSpc>
                <a:spcPts val="1963"/>
              </a:lnSpc>
              <a:spcAft>
                <a:spcPts val="600"/>
              </a:spcAft>
              <a:buNone/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Annuaire des fonctionnaires fédéraux – Accès complet</a:t>
            </a:r>
            <a:endParaRPr lang="fr-CA" dirty="0">
              <a:latin typeface="+mj-lt"/>
            </a:endParaRPr>
          </a:p>
        </p:txBody>
      </p:sp>
      <p:sp>
        <p:nvSpPr>
          <p:cNvPr id="31" name="Object 3"/>
          <p:cNvSpPr/>
          <p:nvPr>
            <p:custDataLst>
              <p:tags r:id="rId29"/>
            </p:custDataLst>
          </p:nvPr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37"/>
              </a:lnSpc>
              <a:spcAft>
                <a:spcPts val="600"/>
              </a:spcAft>
              <a:buNone/>
            </a:pPr>
            <a:r>
              <a:rPr lang="fr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Tirer parti des outils</a:t>
            </a:r>
            <a:endParaRPr lang="fr-CA" dirty="0">
              <a:latin typeface="+mj-lt"/>
            </a:endParaRPr>
          </a:p>
        </p:txBody>
      </p:sp>
      <p:sp>
        <p:nvSpPr>
          <p:cNvPr id="32" name="Object 29"/>
          <p:cNvSpPr/>
          <p:nvPr>
            <p:custDataLst>
              <p:tags r:id="rId30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7</a:t>
            </a:r>
          </a:p>
        </p:txBody>
      </p:sp>
      <p:sp>
        <p:nvSpPr>
          <p:cNvPr id="30" name="TextBox 29"/>
          <p:cNvSpPr txBox="1"/>
          <p:nvPr>
            <p:custDataLst>
              <p:tags r:id="rId31"/>
            </p:custDataLst>
          </p:nvPr>
        </p:nvSpPr>
        <p:spPr>
          <a:xfrm>
            <a:off x="1416600" y="1740317"/>
            <a:ext cx="23559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b="1" dirty="0" smtClean="0">
                <a:solidFill>
                  <a:schemeClr val="bg1"/>
                </a:solidFill>
                <a:latin typeface="+mj-lt"/>
              </a:rPr>
              <a:t>COLLABORATION </a:t>
            </a:r>
            <a:r>
              <a:rPr lang="en-CA" sz="1500" b="1" dirty="0" smtClean="0">
                <a:solidFill>
                  <a:schemeClr val="bg1"/>
                </a:solidFill>
              </a:rPr>
              <a:t>EXTERNE </a:t>
            </a:r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>
            <p:custDataLst>
              <p:tags r:id="rId32"/>
            </p:custDataLst>
          </p:nvPr>
        </p:nvSpPr>
        <p:spPr>
          <a:xfrm>
            <a:off x="5285053" y="1739136"/>
            <a:ext cx="46298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b="1" dirty="0">
                <a:solidFill>
                  <a:schemeClr val="bg1"/>
                </a:solidFill>
              </a:rPr>
              <a:t>COLLABORATION AU SEIN DU RÉSEAU INTERNE DU </a:t>
            </a:r>
            <a:r>
              <a:rPr lang="en-CA" sz="1500" b="1" dirty="0" smtClean="0">
                <a:solidFill>
                  <a:schemeClr val="bg1"/>
                </a:solidFill>
              </a:rPr>
              <a:t>#GC</a:t>
            </a:r>
            <a:endParaRPr lang="en-CA" sz="1500" b="1" dirty="0">
              <a:solidFill>
                <a:schemeClr val="bg1"/>
              </a:solidFill>
            </a:endParaRPr>
          </a:p>
        </p:txBody>
      </p:sp>
      <p:sp>
        <p:nvSpPr>
          <p:cNvPr id="34" name="Object 23"/>
          <p:cNvSpPr/>
          <p:nvPr>
            <p:custDataLst>
              <p:tags r:id="rId33"/>
            </p:custDataLst>
          </p:nvPr>
        </p:nvSpPr>
        <p:spPr>
          <a:xfrm>
            <a:off x="596449" y="4332562"/>
            <a:ext cx="714196" cy="714196"/>
          </a:xfrm>
          <a:prstGeom prst="ellipse">
            <a:avLst/>
          </a:prstGeom>
          <a:noFill/>
        </p:spPr>
      </p:sp>
      <p:pic>
        <p:nvPicPr>
          <p:cNvPr id="35" name="Object 24" descr="preencoded.pn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449" y="4332562"/>
            <a:ext cx="714196" cy="714196"/>
          </a:xfrm>
          <a:prstGeom prst="ellipse">
            <a:avLst/>
          </a:prstGeom>
        </p:spPr>
      </p:pic>
      <p:sp>
        <p:nvSpPr>
          <p:cNvPr id="36" name="Object 25"/>
          <p:cNvSpPr/>
          <p:nvPr>
            <p:custDataLst>
              <p:tags r:id="rId35"/>
            </p:custDataLst>
          </p:nvPr>
        </p:nvSpPr>
        <p:spPr>
          <a:xfrm>
            <a:off x="596449" y="4332562"/>
            <a:ext cx="714196" cy="714196"/>
          </a:xfrm>
          <a:prstGeom prst="ellipse">
            <a:avLst/>
          </a:prstGeom>
          <a:noFill/>
          <a:ln w="25400">
            <a:solidFill>
              <a:srgbClr val="00A0B0"/>
            </a:solidFill>
            <a:prstDash val="solid"/>
            <a:miter lim="800000"/>
          </a:ln>
        </p:spPr>
      </p:sp>
      <p:sp>
        <p:nvSpPr>
          <p:cNvPr id="37" name="Object 26"/>
          <p:cNvSpPr/>
          <p:nvPr>
            <p:custDataLst>
              <p:tags r:id="rId36"/>
            </p:custDataLst>
          </p:nvPr>
        </p:nvSpPr>
        <p:spPr>
          <a:xfrm>
            <a:off x="1501098" y="4281140"/>
            <a:ext cx="2904399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62"/>
              </a:lnSpc>
              <a:spcAft>
                <a:spcPts val="600"/>
              </a:spcAft>
              <a:buNone/>
            </a:pPr>
            <a:r>
              <a:rPr lang="fr-CA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GCannuaire</a:t>
            </a: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– SAGE</a:t>
            </a:r>
            <a:endParaRPr lang="fr-CA" dirty="0">
              <a:latin typeface="+mj-lt"/>
            </a:endParaRPr>
          </a:p>
        </p:txBody>
      </p:sp>
      <p:sp>
        <p:nvSpPr>
          <p:cNvPr id="38" name="Object 27"/>
          <p:cNvSpPr/>
          <p:nvPr>
            <p:custDataLst>
              <p:tags r:id="rId37"/>
            </p:custDataLst>
          </p:nvPr>
        </p:nvSpPr>
        <p:spPr>
          <a:xfrm>
            <a:off x="1501098" y="4563984"/>
            <a:ext cx="2904399" cy="753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3"/>
              </a:lnSpc>
              <a:spcAft>
                <a:spcPts val="600"/>
              </a:spcAft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Application externe</a:t>
            </a:r>
          </a:p>
          <a:p>
            <a:pPr>
              <a:lnSpc>
                <a:spcPts val="1963"/>
              </a:lnSpc>
              <a:spcAft>
                <a:spcPts val="600"/>
              </a:spcAft>
            </a:pPr>
            <a:r>
              <a:rPr lang="fr-CA" sz="16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Annuaire des fonctionnaires fédéraux – Accès partiel</a:t>
            </a:r>
            <a:endParaRPr lang="fr-CA" sz="1600" dirty="0">
              <a:solidFill>
                <a:srgbClr val="000000">
                  <a:alpha val="58000"/>
                </a:srgbClr>
              </a:solidFill>
              <a:latin typeface="+mj-lt"/>
              <a:ea typeface="Source Sans Pro Regular" pitchFamily="34" charset="-122"/>
              <a:cs typeface="Source Sans Pro Regular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852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ject 13" descr="https://storage.googleapis.com/firebase-beautifulslides-static-assets/images/frames/Microsoft Surface Pro 4.3cb1f7ef3f649913f5f0c4d71ccb7481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86" y="1960760"/>
            <a:ext cx="5742784" cy="3971496"/>
          </a:xfrm>
          <a:prstGeom prst="rect">
            <a:avLst/>
          </a:prstGeom>
        </p:spPr>
      </p:pic>
      <p:sp>
        <p:nvSpPr>
          <p:cNvPr id="2" name="Object 1"/>
          <p:cNvSpPr/>
          <p:nvPr>
            <p:custDataLst>
              <p:tags r:id="rId2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</p:sp>
      <p:sp>
        <p:nvSpPr>
          <p:cNvPr id="3" name="Object 2"/>
          <p:cNvSpPr/>
          <p:nvPr>
            <p:custDataLst>
              <p:tags r:id="rId3"/>
            </p:custDataLst>
          </p:nvPr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24"/>
              </a:lnSpc>
              <a:spcAft>
                <a:spcPts val="600"/>
              </a:spcAft>
            </a:pP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Qu’est-ce que </a:t>
            </a:r>
            <a:r>
              <a:rPr lang="fr-CA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GCwiki</a:t>
            </a: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(wiki </a:t>
            </a:r>
            <a:r>
              <a:rPr lang="fr-CA" sz="38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GCcollab</a:t>
            </a:r>
            <a:r>
              <a:rPr lang="fr-CA" sz="38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)</a:t>
            </a:r>
            <a:endParaRPr lang="fr-CA" dirty="0">
              <a:latin typeface="+mj-lt"/>
            </a:endParaRPr>
          </a:p>
        </p:txBody>
      </p:sp>
      <p:sp>
        <p:nvSpPr>
          <p:cNvPr id="4" name="Object 3"/>
          <p:cNvSpPr/>
          <p:nvPr>
            <p:custDataLst>
              <p:tags r:id="rId4"/>
            </p:custDataLst>
          </p:nvPr>
        </p:nvSpPr>
        <p:spPr>
          <a:xfrm>
            <a:off x="476131" y="1022253"/>
            <a:ext cx="11617595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337"/>
              </a:lnSpc>
              <a:spcAft>
                <a:spcPts val="600"/>
              </a:spcAft>
            </a:pPr>
            <a:r>
              <a:rPr lang="fr-CA" sz="19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Une place publique : </a:t>
            </a:r>
            <a:r>
              <a:rPr lang="fr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Un </a:t>
            </a:r>
            <a:r>
              <a:rPr lang="fr-CA" sz="19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espace en ligne pour créer des liens et partager des idées à travers des </a:t>
            </a:r>
            <a:r>
              <a:rPr lang="fr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collectivités interdisciplinaires </a:t>
            </a:r>
            <a:r>
              <a:rPr lang="fr-CA" sz="1900" dirty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afin de créer des </a:t>
            </a:r>
            <a:r>
              <a:rPr lang="fr-CA" sz="19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solutions.</a:t>
            </a:r>
            <a:endParaRPr lang="en-US" dirty="0">
              <a:latin typeface="+mj-lt"/>
            </a:endParaRPr>
          </a:p>
        </p:txBody>
      </p:sp>
      <p:sp>
        <p:nvSpPr>
          <p:cNvPr id="5" name="Object 4"/>
          <p:cNvSpPr/>
          <p:nvPr>
            <p:custDataLst>
              <p:tags r:id="rId5"/>
            </p:custDataLst>
          </p:nvPr>
        </p:nvSpPr>
        <p:spPr>
          <a:xfrm>
            <a:off x="6727813" y="1572815"/>
            <a:ext cx="144043" cy="133317"/>
          </a:xfrm>
          <a:prstGeom prst="ellipse">
            <a:avLst/>
          </a:prstGeom>
          <a:solidFill>
            <a:srgbClr val="00A0B0"/>
          </a:solidFill>
        </p:spPr>
        <p:txBody>
          <a:bodyPr/>
          <a:lstStyle/>
          <a:p>
            <a:endParaRPr lang="fr-CA"/>
          </a:p>
        </p:txBody>
      </p:sp>
      <p:sp>
        <p:nvSpPr>
          <p:cNvPr id="6" name="Object 5"/>
          <p:cNvSpPr/>
          <p:nvPr>
            <p:custDataLst>
              <p:tags r:id="rId6"/>
            </p:custDataLst>
          </p:nvPr>
        </p:nvSpPr>
        <p:spPr>
          <a:xfrm>
            <a:off x="7006632" y="1513849"/>
            <a:ext cx="4156667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Les pages sont visibles par l’entremise d’Internet.</a:t>
            </a:r>
            <a:endParaRPr lang="fr-CA" sz="1900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7" name="Object 6"/>
          <p:cNvSpPr/>
          <p:nvPr>
            <p:custDataLst>
              <p:tags r:id="rId7"/>
            </p:custDataLst>
          </p:nvPr>
        </p:nvSpPr>
        <p:spPr>
          <a:xfrm>
            <a:off x="6727813" y="2037095"/>
            <a:ext cx="144043" cy="133317"/>
          </a:xfrm>
          <a:prstGeom prst="ellipse">
            <a:avLst/>
          </a:prstGeom>
          <a:solidFill>
            <a:srgbClr val="00A0B0"/>
          </a:solidFill>
        </p:spPr>
        <p:txBody>
          <a:bodyPr/>
          <a:lstStyle/>
          <a:p>
            <a:endParaRPr lang="fr-CA"/>
          </a:p>
        </p:txBody>
      </p:sp>
      <p:sp>
        <p:nvSpPr>
          <p:cNvPr id="8" name="Object 7"/>
          <p:cNvSpPr/>
          <p:nvPr>
            <p:custDataLst>
              <p:tags r:id="rId8"/>
            </p:custDataLst>
          </p:nvPr>
        </p:nvSpPr>
        <p:spPr>
          <a:xfrm>
            <a:off x="7006632" y="1990227"/>
            <a:ext cx="4156667" cy="4562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Les pages ne peuvent être modifiées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que par les utilisateurs qui ont un</a:t>
            </a:r>
            <a:b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</a:br>
            <a:r>
              <a:rPr lang="fr-CA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CompteGC</a:t>
            </a: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valide.</a:t>
            </a:r>
            <a:endParaRPr lang="fr-CA" sz="1900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9" name="Object 8"/>
          <p:cNvSpPr/>
          <p:nvPr>
            <p:custDataLst>
              <p:tags r:id="rId9"/>
            </p:custDataLst>
          </p:nvPr>
        </p:nvSpPr>
        <p:spPr>
          <a:xfrm>
            <a:off x="7006632" y="2793396"/>
            <a:ext cx="4156667" cy="3707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683"/>
              </a:lnSpc>
              <a:spcAft>
                <a:spcPts val="600"/>
              </a:spcAft>
            </a:pPr>
            <a:r>
              <a:rPr lang="fr-CA" sz="1400" dirty="0" smtClean="0">
                <a:solidFill>
                  <a:srgbClr val="000000">
                    <a:alpha val="58000"/>
                  </a:srgbClr>
                </a:solidFill>
                <a:ea typeface="Source Sans Pro Regular" pitchFamily="34" charset="-122"/>
                <a:cs typeface="Source Sans Pro Regular" pitchFamily="34" charset="-120"/>
              </a:rPr>
              <a:t>Vous serez automatiquement abonné aux mises à</a:t>
            </a:r>
            <a:br>
              <a:rPr lang="fr-CA" sz="1400" dirty="0" smtClean="0">
                <a:solidFill>
                  <a:srgbClr val="000000">
                    <a:alpha val="58000"/>
                  </a:srgbClr>
                </a:solidFill>
                <a:ea typeface="Source Sans Pro Regular" pitchFamily="34" charset="-122"/>
                <a:cs typeface="Source Sans Pro Regular" pitchFamily="34" charset="-120"/>
              </a:rPr>
            </a:br>
            <a:r>
              <a:rPr lang="fr-CA" sz="1400" dirty="0" smtClean="0">
                <a:solidFill>
                  <a:srgbClr val="000000">
                    <a:alpha val="58000"/>
                  </a:srgbClr>
                </a:solidFill>
                <a:ea typeface="Source Sans Pro Regular" pitchFamily="34" charset="-122"/>
                <a:cs typeface="Source Sans Pro Regular" pitchFamily="34" charset="-120"/>
              </a:rPr>
              <a:t>jour lorsqu’une page que vous créez est modifiée</a:t>
            </a:r>
            <a:r>
              <a:rPr lang="fr-CA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  <a:cs typeface="Source Sans Pro Regular" pitchFamily="34" charset="-120"/>
              </a:rPr>
              <a:t>.</a:t>
            </a:r>
            <a:endParaRPr lang="fr-CA" dirty="0">
              <a:latin typeface="+mj-lt"/>
            </a:endParaRPr>
          </a:p>
        </p:txBody>
      </p:sp>
      <p:sp>
        <p:nvSpPr>
          <p:cNvPr id="10" name="Object 9"/>
          <p:cNvSpPr/>
          <p:nvPr>
            <p:custDataLst>
              <p:tags r:id="rId10"/>
            </p:custDataLst>
          </p:nvPr>
        </p:nvSpPr>
        <p:spPr>
          <a:xfrm>
            <a:off x="6727813" y="3392726"/>
            <a:ext cx="144043" cy="133317"/>
          </a:xfrm>
          <a:prstGeom prst="ellipse">
            <a:avLst/>
          </a:prstGeom>
          <a:solidFill>
            <a:srgbClr val="00A0B0"/>
          </a:solidFill>
        </p:spPr>
        <p:txBody>
          <a:bodyPr/>
          <a:lstStyle/>
          <a:p>
            <a:endParaRPr lang="fr-CA"/>
          </a:p>
        </p:txBody>
      </p:sp>
      <p:sp>
        <p:nvSpPr>
          <p:cNvPr id="11" name="Object 10"/>
          <p:cNvSpPr/>
          <p:nvPr>
            <p:custDataLst>
              <p:tags r:id="rId11"/>
            </p:custDataLst>
          </p:nvPr>
        </p:nvSpPr>
        <p:spPr>
          <a:xfrm>
            <a:off x="7006632" y="3353793"/>
            <a:ext cx="4156667" cy="9544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Excellent pour les annonces et les mises à jour, ou pour faire part de vos idées et de vos projets au fur et à mesure qu’ils se développent.</a:t>
            </a:r>
          </a:p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fr-CA" sz="19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Conçu pour la collaboration. Tout utilisateur connecté peut faire des modifications. Cependant, </a:t>
            </a: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c’est </a:t>
            </a:r>
            <a:r>
              <a:rPr lang="fr-CA" sz="19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rare et vous pouvez surveiller votre contenu pour voir </a:t>
            </a: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s’il </a:t>
            </a:r>
            <a:r>
              <a:rPr lang="fr-CA" sz="19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a été </a:t>
            </a: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modifié.</a:t>
            </a:r>
            <a:endParaRPr lang="fr-CA" sz="1900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13" name="Object 12"/>
          <p:cNvSpPr/>
          <p:nvPr>
            <p:custDataLst>
              <p:tags r:id="rId12"/>
            </p:custDataLst>
          </p:nvPr>
        </p:nvSpPr>
        <p:spPr>
          <a:xfrm>
            <a:off x="6746863" y="5860356"/>
            <a:ext cx="133317" cy="133317"/>
          </a:xfrm>
          <a:prstGeom prst="ellipse">
            <a:avLst/>
          </a:prstGeom>
          <a:solidFill>
            <a:srgbClr val="00A0B0"/>
          </a:solidFill>
        </p:spPr>
        <p:txBody>
          <a:bodyPr/>
          <a:lstStyle/>
          <a:p>
            <a:endParaRPr lang="en-CA"/>
          </a:p>
        </p:txBody>
      </p:sp>
      <p:sp>
        <p:nvSpPr>
          <p:cNvPr id="14" name="Object 13"/>
          <p:cNvSpPr/>
          <p:nvPr>
            <p:custDataLst>
              <p:tags r:id="rId13"/>
            </p:custDataLst>
          </p:nvPr>
        </p:nvSpPr>
        <p:spPr>
          <a:xfrm>
            <a:off x="7016158" y="5808472"/>
            <a:ext cx="3847138" cy="2071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1962"/>
              </a:lnSpc>
              <a:spcAft>
                <a:spcPts val="600"/>
              </a:spcAft>
            </a:pPr>
            <a:r>
              <a:rPr lang="en-US" sz="1900" dirty="0" err="1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Utilise</a:t>
            </a:r>
            <a:r>
              <a:rPr lang="en-US" sz="2000" dirty="0">
                <a:ea typeface="Source Sans Pro Regular" pitchFamily="34" charset="-122"/>
                <a:cs typeface="Source Sans Pro Regular" pitchFamily="34" charset="-120"/>
              </a:rPr>
              <a:t> </a:t>
            </a:r>
            <a:r>
              <a:rPr lang="en-US" sz="19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Media Wiki (</a:t>
            </a:r>
            <a:r>
              <a:rPr lang="en-US" sz="1900" dirty="0" err="1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comme</a:t>
            </a:r>
            <a:r>
              <a:rPr lang="en-US" sz="19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</a:t>
            </a:r>
            <a:r>
              <a:rPr lang="en-US" sz="1900" dirty="0" err="1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GCpédia</a:t>
            </a:r>
            <a:r>
              <a:rPr lang="en-US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 </a:t>
            </a:r>
            <a:r>
              <a:rPr lang="en-US" sz="19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et Wikipedia). </a:t>
            </a:r>
            <a:r>
              <a:rPr lang="fr-CA" sz="1900" dirty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Les codages HTML et CSS sont restreints</a:t>
            </a:r>
            <a:r>
              <a:rPr lang="fr-CA" sz="1900" dirty="0" smtClean="0">
                <a:solidFill>
                  <a:srgbClr val="333333"/>
                </a:solidFill>
                <a:latin typeface="+mj-lt"/>
                <a:ea typeface="Source Sans Pro SemiBold" pitchFamily="34" charset="-122"/>
                <a:cs typeface="Source Sans Pro SemiBold" pitchFamily="34" charset="-120"/>
              </a:rPr>
              <a:t>.</a:t>
            </a:r>
            <a:endParaRPr lang="fr-CA" sz="1900" dirty="0">
              <a:solidFill>
                <a:srgbClr val="333333"/>
              </a:solidFill>
              <a:latin typeface="+mj-lt"/>
              <a:ea typeface="Source Sans Pro SemiBold" pitchFamily="34" charset="-122"/>
              <a:cs typeface="Source Sans Pro SemiBold" pitchFamily="34" charset="-120"/>
            </a:endParaRPr>
          </a:p>
        </p:txBody>
      </p:sp>
      <p:sp>
        <p:nvSpPr>
          <p:cNvPr id="18" name="Object 29"/>
          <p:cNvSpPr/>
          <p:nvPr>
            <p:custDataLst>
              <p:tags r:id="rId14"/>
            </p:custDataLst>
          </p:nvPr>
        </p:nvSpPr>
        <p:spPr>
          <a:xfrm>
            <a:off x="11532406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 smtClean="0">
                <a:solidFill>
                  <a:srgbClr val="000000">
                    <a:alpha val="58000"/>
                  </a:srgbClr>
                </a:solidFill>
                <a:latin typeface="+mj-lt"/>
                <a:ea typeface="Source Sans Pro Regular" pitchFamily="34" charset="-122"/>
              </a:rPr>
              <a:t>19</a:t>
            </a:r>
            <a:endParaRPr lang="en-US" dirty="0">
              <a:latin typeface="+mj-lt"/>
            </a:endParaRPr>
          </a:p>
        </p:txBody>
      </p:sp>
      <p:sp>
        <p:nvSpPr>
          <p:cNvPr id="21" name="Object 9"/>
          <p:cNvSpPr/>
          <p:nvPr>
            <p:custDataLst>
              <p:tags r:id="rId15"/>
            </p:custDataLst>
          </p:nvPr>
        </p:nvSpPr>
        <p:spPr>
          <a:xfrm>
            <a:off x="6737338" y="4497626"/>
            <a:ext cx="144043" cy="133317"/>
          </a:xfrm>
          <a:prstGeom prst="ellipse">
            <a:avLst/>
          </a:prstGeom>
          <a:solidFill>
            <a:srgbClr val="00A0B0"/>
          </a:solidFill>
        </p:spPr>
        <p:txBody>
          <a:bodyPr/>
          <a:lstStyle/>
          <a:p>
            <a:endParaRPr lang="fr-C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9"/>
          <a:srcRect b="16664"/>
          <a:stretch/>
        </p:blipFill>
        <p:spPr>
          <a:xfrm>
            <a:off x="923210" y="2280823"/>
            <a:ext cx="4940535" cy="329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Pourquoi utiliser </a:t>
            </a:r>
            <a:r>
              <a:rPr lang="fr-CA" dirty="0" err="1" smtClean="0"/>
              <a:t>GCwiki</a:t>
            </a:r>
            <a:r>
              <a:rPr lang="fr-CA" dirty="0" smtClean="0"/>
              <a:t>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Partage de contenu et </a:t>
            </a:r>
            <a:r>
              <a:rPr lang="fr-CA" dirty="0" smtClean="0"/>
              <a:t>d’informations </a:t>
            </a:r>
            <a:r>
              <a:rPr lang="fr-CA" dirty="0"/>
              <a:t>au sein du GC et avec </a:t>
            </a:r>
            <a:r>
              <a:rPr lang="fr-CA" dirty="0" smtClean="0"/>
              <a:t>des intervenants </a:t>
            </a:r>
            <a:r>
              <a:rPr lang="fr-CA" dirty="0"/>
              <a:t>externes </a:t>
            </a:r>
          </a:p>
          <a:p>
            <a:r>
              <a:rPr lang="fr-CA" dirty="0"/>
              <a:t>Contenu </a:t>
            </a:r>
            <a:r>
              <a:rPr lang="fr-CA" dirty="0" smtClean="0"/>
              <a:t>Web informel</a:t>
            </a:r>
          </a:p>
        </p:txBody>
      </p:sp>
      <p:sp>
        <p:nvSpPr>
          <p:cNvPr id="4" name="Object 1"/>
          <p:cNvSpPr/>
          <p:nvPr>
            <p:custDataLst>
              <p:tags r:id="rId3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925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/>
              <a:t>Utilisation accrue depuis la pandémie de la COVID-19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659462" y="3901780"/>
            <a:ext cx="9685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1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ages </a:t>
            </a:r>
            <a:r>
              <a:rPr lang="en-CA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vues</a:t>
            </a:r>
            <a:endParaRPr lang="en-CA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0986" y="4178779"/>
            <a:ext cx="10711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Utilisateurs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4"/>
          <a:srcRect b="2698"/>
          <a:stretch/>
        </p:blipFill>
        <p:spPr>
          <a:xfrm>
            <a:off x="903517" y="1825626"/>
            <a:ext cx="11343673" cy="4261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5722" y="3701726"/>
            <a:ext cx="12917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vues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9543" y="1780133"/>
            <a:ext cx="3512457" cy="8251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 mars 2020 – 5 </a:t>
            </a:r>
            <a:r>
              <a:rPr lang="en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r>
              <a:rPr lang="en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Comparé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à 19 </a:t>
            </a:r>
            <a:r>
              <a:rPr lang="en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janvier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12 mars 2020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5722" y="4019912"/>
            <a:ext cx="12917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Pages </a:t>
            </a:r>
            <a:r>
              <a:rPr lang="en-CA" sz="1200" dirty="0" err="1">
                <a:latin typeface="Arial" panose="020B0604020202020204" pitchFamily="34" charset="0"/>
                <a:cs typeface="Arial" panose="020B0604020202020204" pitchFamily="34" charset="0"/>
              </a:rPr>
              <a:t>vues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0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1" y="1484199"/>
            <a:ext cx="6420011" cy="3491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8883" y="158636"/>
            <a:ext cx="11031415" cy="1325563"/>
          </a:xfrm>
        </p:spPr>
        <p:txBody>
          <a:bodyPr/>
          <a:lstStyle/>
          <a:p>
            <a:r>
              <a:rPr lang="fr-CA" dirty="0" err="1"/>
              <a:t>GCwiki</a:t>
            </a:r>
            <a:r>
              <a:rPr lang="fr-CA" dirty="0"/>
              <a:t> – Partage d’information pendant la pandémie de </a:t>
            </a:r>
            <a:r>
              <a:rPr lang="fr-CA" dirty="0" smtClean="0"/>
              <a:t>la COVID-19</a:t>
            </a:r>
            <a:endParaRPr lang="en-CA" dirty="0"/>
          </a:p>
        </p:txBody>
      </p:sp>
      <p:sp>
        <p:nvSpPr>
          <p:cNvPr id="6" name="Object 1"/>
          <p:cNvSpPr/>
          <p:nvPr>
            <p:custDataLst>
              <p:tags r:id="rId2"/>
            </p:custDataLst>
          </p:nvPr>
        </p:nvSpPr>
        <p:spPr>
          <a:xfrm>
            <a:off x="0" y="8626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4012"/>
          <a:stretch/>
        </p:blipFill>
        <p:spPr>
          <a:xfrm>
            <a:off x="5399808" y="1457477"/>
            <a:ext cx="6996874" cy="3680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24665"/>
          <a:stretch/>
        </p:blipFill>
        <p:spPr>
          <a:xfrm>
            <a:off x="2317161" y="3639746"/>
            <a:ext cx="7538039" cy="32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13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0980" y="365125"/>
            <a:ext cx="10294620" cy="1325563"/>
          </a:xfrm>
        </p:spPr>
        <p:txBody>
          <a:bodyPr/>
          <a:lstStyle/>
          <a:p>
            <a:r>
              <a:rPr lang="fr-CA" dirty="0" smtClean="0"/>
              <a:t>Comment créer une page?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3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CA" dirty="0" smtClean="0"/>
              <a:t>Par l’entremise de la barre recherche</a:t>
            </a:r>
          </a:p>
          <a:p>
            <a:pPr marL="514350" indent="-514350">
              <a:lnSpc>
                <a:spcPct val="3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CA" dirty="0" smtClean="0"/>
              <a:t>Par l’entremise de la barre d’adresse (URL)</a:t>
            </a:r>
          </a:p>
          <a:p>
            <a:pPr>
              <a:lnSpc>
                <a:spcPct val="300000"/>
              </a:lnSpc>
              <a:spcBef>
                <a:spcPts val="600"/>
              </a:spcBef>
            </a:pPr>
            <a:endParaRPr lang="fr-CA" dirty="0" smtClean="0"/>
          </a:p>
          <a:p>
            <a:pPr marL="0" indent="0">
              <a:lnSpc>
                <a:spcPct val="300000"/>
              </a:lnSpc>
              <a:spcBef>
                <a:spcPts val="600"/>
              </a:spcBef>
              <a:buNone/>
            </a:pPr>
            <a:r>
              <a:rPr lang="fr-CA" dirty="0" smtClean="0"/>
              <a:t>3.       </a:t>
            </a:r>
            <a:r>
              <a:rPr lang="fr-CA" dirty="0"/>
              <a:t>Par l’entremise </a:t>
            </a:r>
            <a:r>
              <a:rPr lang="fr-CA" dirty="0" smtClean="0"/>
              <a:t>du </a:t>
            </a:r>
            <a:r>
              <a:rPr lang="fr-CA" dirty="0" err="1" smtClean="0"/>
              <a:t>wikicode</a:t>
            </a:r>
            <a:endParaRPr lang="fr-CA" dirty="0" smtClean="0"/>
          </a:p>
          <a:p>
            <a:pPr>
              <a:spcBef>
                <a:spcPts val="600"/>
              </a:spcBef>
            </a:pPr>
            <a:r>
              <a:rPr lang="fr-CA" sz="2200" dirty="0" smtClean="0"/>
              <a:t>Créer des liens internes sur des pages existantes en utilisant le </a:t>
            </a:r>
            <a:r>
              <a:rPr lang="fr-CA" sz="2200" dirty="0" err="1" smtClean="0"/>
              <a:t>wikicode</a:t>
            </a:r>
            <a:r>
              <a:rPr lang="fr-CA" sz="2200" dirty="0" smtClean="0"/>
              <a:t> [[Exemple]]. </a:t>
            </a:r>
          </a:p>
          <a:p>
            <a:pPr>
              <a:spcBef>
                <a:spcPts val="600"/>
              </a:spcBef>
            </a:pPr>
            <a:r>
              <a:rPr lang="fr-CA" sz="2200" dirty="0" smtClean="0"/>
              <a:t>Cela produit un lien rouge; cliquez sur ce lien.</a:t>
            </a:r>
          </a:p>
          <a:p>
            <a:pPr>
              <a:spcBef>
                <a:spcPts val="600"/>
              </a:spcBef>
            </a:pPr>
            <a:r>
              <a:rPr lang="fr-CA" sz="2200" dirty="0" smtClean="0"/>
              <a:t>Le lien vous amènera au lien de la page, et vous serez invité(e) à créer la page.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10" name="Object 1"/>
          <p:cNvSpPr/>
          <p:nvPr>
            <p:custDataLst>
              <p:tags r:id="rId3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944" y="1825625"/>
            <a:ext cx="5717047" cy="129494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-167" r="23431"/>
          <a:stretch/>
        </p:blipFill>
        <p:spPr>
          <a:xfrm>
            <a:off x="4835772" y="3709931"/>
            <a:ext cx="6674123" cy="1114581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919916" y="3709931"/>
            <a:ext cx="3499856" cy="291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432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520" y="94260"/>
            <a:ext cx="10515600" cy="1325563"/>
          </a:xfrm>
        </p:spPr>
        <p:txBody>
          <a:bodyPr/>
          <a:lstStyle/>
          <a:p>
            <a:r>
              <a:rPr lang="fr-CA" dirty="0" smtClean="0"/>
              <a:t>Comment ajouter ou modifier du contenu sur </a:t>
            </a:r>
            <a:r>
              <a:rPr lang="fr-CA" dirty="0" err="1" smtClean="0"/>
              <a:t>GCwiki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5780" y="1419824"/>
            <a:ext cx="10828020" cy="5095276"/>
          </a:xfrm>
        </p:spPr>
        <p:txBody>
          <a:bodyPr>
            <a:normAutofit fontScale="25000" lnSpcReduction="20000"/>
          </a:bodyPr>
          <a:lstStyle/>
          <a:p>
            <a:r>
              <a:rPr lang="fr-CA" sz="9600" b="1" dirty="0" smtClean="0"/>
              <a:t>Vous devez être connecté(e).</a:t>
            </a:r>
          </a:p>
          <a:p>
            <a:r>
              <a:rPr lang="fr-CA" sz="8000" dirty="0" smtClean="0"/>
              <a:t>Cliquez sur </a:t>
            </a:r>
            <a:r>
              <a:rPr lang="fr-CA" sz="8000" b="1" dirty="0" smtClean="0"/>
              <a:t>Modifier </a:t>
            </a:r>
            <a:r>
              <a:rPr lang="fr-CA" sz="8000" dirty="0" smtClean="0"/>
              <a:t>en haut de la page. </a:t>
            </a:r>
          </a:p>
          <a:p>
            <a:r>
              <a:rPr lang="fr-CA" sz="8000" dirty="0" smtClean="0"/>
              <a:t>Fonctions de base de modification de texte. Cliquez simplement sur le contenu de la page que vous souhaitez modifier et commencez!</a:t>
            </a:r>
          </a:p>
          <a:p>
            <a:r>
              <a:rPr lang="fr-CA" sz="8000" dirty="0" smtClean="0"/>
              <a:t>Ou codez vous-même le document au moyen de Media Wiki (ressources sur </a:t>
            </a:r>
            <a:r>
              <a:rPr lang="fr-CA" sz="8000" dirty="0" err="1" smtClean="0"/>
              <a:t>GCpédia</a:t>
            </a:r>
            <a:r>
              <a:rPr lang="fr-CA" sz="8000" dirty="0" smtClean="0"/>
              <a:t>, MediaWiki.org ou </a:t>
            </a:r>
            <a:r>
              <a:rPr lang="fr-CA" sz="8000" dirty="0" err="1" smtClean="0"/>
              <a:t>Wikipedia</a:t>
            </a:r>
            <a:r>
              <a:rPr lang="fr-CA" sz="8000" dirty="0" smtClean="0"/>
              <a:t>)</a:t>
            </a:r>
          </a:p>
          <a:p>
            <a:pPr marL="0" indent="0">
              <a:buNone/>
            </a:pPr>
            <a:endParaRPr lang="fr-CA" sz="8000" b="1" dirty="0" smtClean="0"/>
          </a:p>
          <a:p>
            <a:pPr marL="0" indent="0">
              <a:buNone/>
            </a:pPr>
            <a:r>
              <a:rPr lang="fr-CA" sz="8000" b="1" dirty="0" err="1" smtClean="0"/>
              <a:t>Prévisualiser</a:t>
            </a:r>
            <a:endParaRPr lang="fr-CA" sz="8000" dirty="0" smtClean="0"/>
          </a:p>
          <a:p>
            <a:r>
              <a:rPr lang="fr-CA" sz="8000" dirty="0" smtClean="0"/>
              <a:t>Cliquez sur le bouton </a:t>
            </a:r>
            <a:r>
              <a:rPr lang="fr-CA" sz="800" dirty="0" smtClean="0"/>
              <a:t> </a:t>
            </a:r>
            <a:r>
              <a:rPr lang="fr-CA" sz="8000" b="1" dirty="0" err="1" smtClean="0"/>
              <a:t>Prévisualiser</a:t>
            </a:r>
            <a:r>
              <a:rPr lang="fr-CA" sz="8000" dirty="0" smtClean="0"/>
              <a:t>,</a:t>
            </a:r>
            <a:r>
              <a:rPr lang="fr-CA" sz="8000" b="1" dirty="0" smtClean="0"/>
              <a:t> </a:t>
            </a:r>
            <a:r>
              <a:rPr lang="fr-CA" sz="8000" dirty="0" smtClean="0"/>
              <a:t>en bas, pour voir les modifications que vous avez apportées, avant de sauvegarder. </a:t>
            </a:r>
            <a:r>
              <a:rPr lang="fr-CA" sz="11200" b="1" dirty="0" smtClean="0"/>
              <a:t>N’oubliez pas d’enregistrer la page ensuite! </a:t>
            </a:r>
            <a:r>
              <a:rPr lang="fr-CA" sz="8000" dirty="0" smtClean="0"/>
              <a:t/>
            </a:r>
            <a:br>
              <a:rPr lang="fr-CA" sz="8000" dirty="0" smtClean="0"/>
            </a:br>
            <a:endParaRPr lang="fr-CA" sz="8000" dirty="0" smtClean="0"/>
          </a:p>
          <a:p>
            <a:pPr marL="0" indent="0">
              <a:buNone/>
            </a:pPr>
            <a:r>
              <a:rPr lang="fr-CA" sz="8000" b="1" dirty="0" smtClean="0"/>
              <a:t>Enregistrement des modifications </a:t>
            </a:r>
            <a:endParaRPr lang="fr-CA" sz="8000" dirty="0" smtClean="0"/>
          </a:p>
          <a:p>
            <a:r>
              <a:rPr lang="fr-CA" sz="8000" dirty="0" smtClean="0"/>
              <a:t>Une fois que vous êtes satisfait(e) du résultat, vous pouvez :</a:t>
            </a:r>
          </a:p>
          <a:p>
            <a:pPr lvl="1"/>
            <a:r>
              <a:rPr lang="fr-CA" sz="7600" dirty="0"/>
              <a:t>a</a:t>
            </a:r>
            <a:r>
              <a:rPr lang="fr-CA" sz="7600" dirty="0" smtClean="0"/>
              <a:t>ller dans la partie </a:t>
            </a:r>
            <a:r>
              <a:rPr lang="fr-CA" sz="7600" b="1" dirty="0"/>
              <a:t>R</a:t>
            </a:r>
            <a:r>
              <a:rPr lang="fr-CA" sz="7600" b="1" dirty="0" smtClean="0"/>
              <a:t>ésumé des modifications </a:t>
            </a:r>
            <a:r>
              <a:rPr lang="fr-CA" sz="7600" dirty="0" smtClean="0"/>
              <a:t>et noter les changements dans la fenêtre </a:t>
            </a:r>
            <a:r>
              <a:rPr lang="fr-CA" sz="7600" b="1" dirty="0" smtClean="0"/>
              <a:t>Résumé</a:t>
            </a:r>
            <a:r>
              <a:rPr lang="fr-CA" sz="7600" dirty="0" smtClean="0"/>
              <a:t>;</a:t>
            </a:r>
          </a:p>
          <a:p>
            <a:pPr lvl="1"/>
            <a:r>
              <a:rPr lang="fr-CA" sz="7600" dirty="0"/>
              <a:t>s</a:t>
            </a:r>
            <a:r>
              <a:rPr lang="fr-CA" sz="7600" dirty="0" smtClean="0"/>
              <a:t>i vous ne voulez pas envoyer de notification, cochez la case</a:t>
            </a:r>
            <a:r>
              <a:rPr lang="fr-CA" sz="7600" b="1" dirty="0" smtClean="0"/>
              <a:t> Modification mineure; </a:t>
            </a:r>
            <a:endParaRPr lang="fr-CA" sz="7600" dirty="0" smtClean="0"/>
          </a:p>
          <a:p>
            <a:pPr lvl="1"/>
            <a:r>
              <a:rPr lang="fr-CA" sz="7600" dirty="0" smtClean="0"/>
              <a:t>et ensuite, cliquez sur </a:t>
            </a:r>
            <a:r>
              <a:rPr lang="fr-CA" sz="7600" b="1" dirty="0" smtClean="0"/>
              <a:t>Publier</a:t>
            </a:r>
            <a:r>
              <a:rPr lang="fr-CA" sz="7600" dirty="0" smtClean="0"/>
              <a:t>.</a:t>
            </a:r>
            <a:endParaRPr lang="fr-CA" dirty="0"/>
          </a:p>
        </p:txBody>
      </p:sp>
      <p:sp>
        <p:nvSpPr>
          <p:cNvPr id="4" name="Object 1"/>
          <p:cNvSpPr/>
          <p:nvPr>
            <p:custDataLst>
              <p:tags r:id="rId3"/>
            </p:custDataLst>
          </p:nvPr>
        </p:nvSpPr>
        <p:spPr>
          <a:xfrm>
            <a:off x="0" y="0"/>
            <a:ext cx="76181" cy="1419823"/>
          </a:xfrm>
          <a:prstGeom prst="rect">
            <a:avLst/>
          </a:prstGeom>
          <a:solidFill>
            <a:srgbClr val="00A0B0"/>
          </a:solidFill>
        </p:spPr>
        <p:txBody>
          <a:bodyPr/>
          <a:lstStyle/>
          <a:p>
            <a:endParaRPr lang="en-CA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374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eb5b9063341450418a4a90c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Widescreen</PresentationFormat>
  <Paragraphs>100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Source Sans Pro Regular</vt:lpstr>
      <vt:lpstr>Source Sans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Pourquoi utiliser GCwiki?</vt:lpstr>
      <vt:lpstr>Utilisation accrue depuis la pandémie de la COVID-19</vt:lpstr>
      <vt:lpstr>GCwiki – Partage d’information pendant la pandémie de la COVID-19</vt:lpstr>
      <vt:lpstr>Comment créer une page?</vt:lpstr>
      <vt:lpstr>Comment ajouter ou modifier du contenu sur GCwiki</vt:lpstr>
      <vt:lpstr>PowerPoint Presentation</vt:lpstr>
      <vt:lpstr>PowerPoint Presentation</vt:lpstr>
      <vt:lpstr>Complètement bloqué(e)? Communiquer avec le Soutien des OutilsGC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2020-05-08T19:54:35Z</dcterms:created>
  <dcterms:modified xsi:type="dcterms:W3CDTF">2020-05-08T19:54:47Z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154c7451-aafa-4200-8caa-6390ce5cd5e5</vt:lpwstr>
  </property>
  <property fmtid="{D5CDD505-2E9C-101B-9397-08002B2CF9AE}" pid="3" name="SECCLASS">
    <vt:lpwstr>CLASSU</vt:lpwstr>
  </property>
  <property fmtid="{D5CDD505-2E9C-101B-9397-08002B2CF9AE}" pid="4" name="TBSSCTCLASSIFICATION">
    <vt:lpwstr>UNCLASSIFIED</vt:lpwstr>
  </property>
  <property fmtid="{D5CDD505-2E9C-101B-9397-08002B2CF9AE}" pid="5" name="TBSSCTVISUALMARKINGNO">
    <vt:lpwstr>NO</vt:lpwstr>
  </property>
</Properties>
</file>