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213" r:id="rId1"/>
  </p:sldMasterIdLst>
  <p:notesMasterIdLst>
    <p:notesMasterId r:id="rId15"/>
  </p:notesMasterIdLst>
  <p:sldIdLst>
    <p:sldId id="285" r:id="rId2"/>
    <p:sldId id="263" r:id="rId3"/>
    <p:sldId id="286" r:id="rId4"/>
    <p:sldId id="268" r:id="rId5"/>
    <p:sldId id="283" r:id="rId6"/>
    <p:sldId id="287" r:id="rId7"/>
    <p:sldId id="266" r:id="rId8"/>
    <p:sldId id="267" r:id="rId9"/>
    <p:sldId id="274" r:id="rId10"/>
    <p:sldId id="288" r:id="rId11"/>
    <p:sldId id="275" r:id="rId12"/>
    <p:sldId id="278" r:id="rId13"/>
    <p:sldId id="2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1" autoAdjust="0"/>
    <p:restoredTop sz="56779" autoAdjust="0"/>
  </p:normalViewPr>
  <p:slideViewPr>
    <p:cSldViewPr snapToGrid="0">
      <p:cViewPr varScale="1">
        <p:scale>
          <a:sx n="64" d="100"/>
          <a:sy n="64" d="100"/>
        </p:scale>
        <p:origin x="130" y="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F902FE-BE16-481E-A951-4AB0C13AFE71}" type="datetimeFigureOut">
              <a:rPr lang="en-CA" smtClean="0"/>
              <a:t>2020-10-05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1FB892-0513-47F7-AF45-6B099013D8CC}" type="slidenum">
              <a:rPr lang="en-CA" smtClean="0"/>
              <a:t>‹#›</a:t>
            </a:fld>
            <a:endParaRPr lang="en-CA"/>
          </a:p>
        </p:txBody>
      </p:sp>
    </p:spTree>
    <p:extLst>
      <p:ext uri="{BB962C8B-B14F-4D97-AF65-F5344CB8AC3E}">
        <p14:creationId xmlns:p14="http://schemas.microsoft.com/office/powerpoint/2010/main" val="1231335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inboxzero.com/"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canadiangovernmentexecutive.ca/2013/09/11/the-full-potential-of-a-day/"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hbr.org/2018/12/how-timeboxing-works-and-why-it-will-make-you-more-productiv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edium.com/lessons-from-startup-ceos/what-i-learned-about-to-do-lists-from-23-years-of-trial-and-error-129dbb641f51?source=friends_link&amp;sk=a494a4b206e71d0594e5852506575a96"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odoist.com/productivity-methods/pomodoro-techniqu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medium.com/@alltopstartups/eat-the-frogs-first-thing-in-the-morning-and-other-better-work-habits-7070f9e79822"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amzn.to/2GGUZ9h"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sychologytoday.com/ca/blog/mindfully-present-fully-alive/201804/the-only-way-eat-elephan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Introduction to Todd and Ericka</a:t>
            </a:r>
          </a:p>
          <a:p>
            <a:endParaRPr lang="en-CA" dirty="0" smtClean="0"/>
          </a:p>
          <a:p>
            <a:endParaRPr lang="en-CA" dirty="0" smtClean="0"/>
          </a:p>
          <a:p>
            <a:endParaRPr lang="en-CA" dirty="0" smtClean="0"/>
          </a:p>
          <a:p>
            <a:r>
              <a:rPr lang="en-CA" dirty="0" smtClean="0"/>
              <a:t>Jodi:</a:t>
            </a:r>
          </a:p>
          <a:p>
            <a:r>
              <a:rPr lang="en-CA" dirty="0" smtClean="0"/>
              <a:t>I </a:t>
            </a:r>
            <a:r>
              <a:rPr lang="en-CA" dirty="0" smtClean="0"/>
              <a:t>have worked from</a:t>
            </a:r>
            <a:r>
              <a:rPr lang="en-CA" baseline="0" dirty="0" smtClean="0"/>
              <a:t> home for five years, and at the time I really had to find strategies that would help me work smarter, not harder. The job I was doing at the time used to be done by four people, so every moment counted. I ready tons of articles and talked to coworkers about their productivity hacks, and listened to podcasts to trial and error what worked for me and my work preferences. This presentation will cover some of my favourite tips and tricks.</a:t>
            </a:r>
            <a:endParaRPr lang="en-CA" dirty="0"/>
          </a:p>
        </p:txBody>
      </p:sp>
      <p:sp>
        <p:nvSpPr>
          <p:cNvPr id="4" name="Slide Number Placeholder 3"/>
          <p:cNvSpPr>
            <a:spLocks noGrp="1"/>
          </p:cNvSpPr>
          <p:nvPr>
            <p:ph type="sldNum" sz="quarter" idx="10"/>
          </p:nvPr>
        </p:nvSpPr>
        <p:spPr/>
        <p:txBody>
          <a:bodyPr/>
          <a:lstStyle/>
          <a:p>
            <a:fld id="{311FB892-0513-47F7-AF45-6B099013D8CC}" type="slidenum">
              <a:rPr lang="en-CA" smtClean="0"/>
              <a:t>1</a:t>
            </a:fld>
            <a:endParaRPr lang="en-CA"/>
          </a:p>
        </p:txBody>
      </p:sp>
    </p:spTree>
    <p:extLst>
      <p:ext uri="{BB962C8B-B14F-4D97-AF65-F5344CB8AC3E}">
        <p14:creationId xmlns:p14="http://schemas.microsoft.com/office/powerpoint/2010/main" val="3115263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TODD</a:t>
            </a:r>
            <a:endParaRPr lang="en-CA" dirty="0" smtClean="0"/>
          </a:p>
        </p:txBody>
      </p:sp>
      <p:sp>
        <p:nvSpPr>
          <p:cNvPr id="4" name="Slide Number Placeholder 3"/>
          <p:cNvSpPr>
            <a:spLocks noGrp="1"/>
          </p:cNvSpPr>
          <p:nvPr>
            <p:ph type="sldNum" sz="quarter" idx="10"/>
          </p:nvPr>
        </p:nvSpPr>
        <p:spPr/>
        <p:txBody>
          <a:bodyPr/>
          <a:lstStyle/>
          <a:p>
            <a:fld id="{311FB892-0513-47F7-AF45-6B099013D8CC}" type="slidenum">
              <a:rPr lang="en-CA" smtClean="0"/>
              <a:t>10</a:t>
            </a:fld>
            <a:endParaRPr lang="en-CA"/>
          </a:p>
        </p:txBody>
      </p:sp>
    </p:spTree>
    <p:extLst>
      <p:ext uri="{BB962C8B-B14F-4D97-AF65-F5344CB8AC3E}">
        <p14:creationId xmlns:p14="http://schemas.microsoft.com/office/powerpoint/2010/main" val="4070623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smtClean="0">
                <a:solidFill>
                  <a:schemeClr val="tx1"/>
                </a:solidFill>
                <a:effectLst/>
                <a:latin typeface="+mn-lt"/>
                <a:ea typeface="+mn-ea"/>
                <a:cs typeface="+mn-cs"/>
              </a:rPr>
              <a:t>One way to improve productivity</a:t>
            </a:r>
            <a:r>
              <a:rPr lang="en-CA" sz="1200" b="0" i="0" kern="1200" baseline="0" dirty="0" smtClean="0">
                <a:solidFill>
                  <a:schemeClr val="tx1"/>
                </a:solidFill>
                <a:effectLst/>
                <a:latin typeface="+mn-lt"/>
                <a:ea typeface="+mn-ea"/>
                <a:cs typeface="+mn-cs"/>
              </a:rPr>
              <a:t> in a short burst, is to schedule a </a:t>
            </a:r>
            <a:r>
              <a:rPr lang="en-CA" sz="1200" b="0" i="0" kern="1200" baseline="0" dirty="0" err="1" smtClean="0">
                <a:solidFill>
                  <a:schemeClr val="tx1"/>
                </a:solidFill>
                <a:effectLst/>
                <a:latin typeface="+mn-lt"/>
                <a:ea typeface="+mn-ea"/>
                <a:cs typeface="+mn-cs"/>
              </a:rPr>
              <a:t>coworking</a:t>
            </a:r>
            <a:r>
              <a:rPr lang="en-CA" sz="1200" b="0" i="0" kern="1200" baseline="0" dirty="0" smtClean="0">
                <a:solidFill>
                  <a:schemeClr val="tx1"/>
                </a:solidFill>
                <a:effectLst/>
                <a:latin typeface="+mn-lt"/>
                <a:ea typeface="+mn-ea"/>
                <a:cs typeface="+mn-cs"/>
              </a:rPr>
              <a:t> session.  You can do this by asking a colleague on your team, or any other worker you like. The key is to pick someone who won’t do a lot of talking. Then, call or video call each other, state what you’re going to work on, and when you’ll check in next, and get to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baseline="0" dirty="0" err="1" smtClean="0">
                <a:solidFill>
                  <a:schemeClr val="tx1"/>
                </a:solidFill>
                <a:effectLst/>
                <a:latin typeface="+mn-lt"/>
                <a:ea typeface="+mn-ea"/>
                <a:cs typeface="+mn-cs"/>
              </a:rPr>
              <a:t>Focusmate</a:t>
            </a:r>
            <a:r>
              <a:rPr lang="en-CA" sz="1200" b="0" i="0" kern="1200" baseline="0" dirty="0" smtClean="0">
                <a:solidFill>
                  <a:schemeClr val="tx1"/>
                </a:solidFill>
                <a:effectLst/>
                <a:latin typeface="+mn-lt"/>
                <a:ea typeface="+mn-ea"/>
                <a:cs typeface="+mn-cs"/>
              </a:rPr>
              <a:t> is a platform that will match you up with a </a:t>
            </a:r>
            <a:r>
              <a:rPr lang="en-CA" sz="1200" b="0" i="0" kern="1200" baseline="0" dirty="0" err="1" smtClean="0">
                <a:solidFill>
                  <a:schemeClr val="tx1"/>
                </a:solidFill>
                <a:effectLst/>
                <a:latin typeface="+mn-lt"/>
                <a:ea typeface="+mn-ea"/>
                <a:cs typeface="+mn-cs"/>
              </a:rPr>
              <a:t>virtuall</a:t>
            </a:r>
            <a:r>
              <a:rPr lang="en-CA" sz="1200" b="0" i="0" kern="1200" baseline="0" dirty="0" smtClean="0">
                <a:solidFill>
                  <a:schemeClr val="tx1"/>
                </a:solidFill>
                <a:effectLst/>
                <a:latin typeface="+mn-lt"/>
                <a:ea typeface="+mn-ea"/>
                <a:cs typeface="+mn-cs"/>
              </a:rPr>
              <a:t> accountability partner somewhere else in the world. </a:t>
            </a:r>
            <a:endParaRPr lang="en-CA" sz="1200" b="0" i="0" kern="1200" dirty="0" smtClean="0">
              <a:solidFill>
                <a:schemeClr val="tx1"/>
              </a:solidFill>
              <a:effectLst/>
              <a:latin typeface="+mn-lt"/>
              <a:ea typeface="+mn-ea"/>
              <a:cs typeface="+mn-cs"/>
            </a:endParaRPr>
          </a:p>
          <a:p>
            <a:endParaRPr lang="en-CA" dirty="0" smtClean="0"/>
          </a:p>
          <a:p>
            <a:r>
              <a:rPr lang="en-CA" sz="1200" b="1" i="0" kern="1200" dirty="0" smtClean="0">
                <a:solidFill>
                  <a:schemeClr val="tx1"/>
                </a:solidFill>
                <a:effectLst/>
                <a:latin typeface="+mn-lt"/>
                <a:ea typeface="+mn-ea"/>
                <a:cs typeface="+mn-cs"/>
              </a:rPr>
              <a:t>1. Decide </a:t>
            </a:r>
            <a:r>
              <a:rPr lang="en-CA" sz="1200" b="1" i="0" kern="1200" dirty="0" smtClean="0">
                <a:solidFill>
                  <a:schemeClr val="tx1"/>
                </a:solidFill>
                <a:effectLst/>
                <a:latin typeface="+mn-lt"/>
                <a:ea typeface="+mn-ea"/>
                <a:cs typeface="+mn-cs"/>
              </a:rPr>
              <a:t>when to work</a:t>
            </a:r>
            <a:r>
              <a:rPr lang="en-CA" sz="1200" b="0" i="0" kern="1200" dirty="0" smtClean="0">
                <a:solidFill>
                  <a:schemeClr val="tx1"/>
                </a:solidFill>
                <a:effectLst/>
                <a:latin typeface="+mn-lt"/>
                <a:ea typeface="+mn-ea"/>
                <a:cs typeface="+mn-cs"/>
              </a:rPr>
              <a:t/>
            </a:r>
            <a:br>
              <a:rPr lang="en-CA" sz="1200" b="0" i="0" kern="1200" dirty="0" smtClean="0">
                <a:solidFill>
                  <a:schemeClr val="tx1"/>
                </a:solidFill>
                <a:effectLst/>
                <a:latin typeface="+mn-lt"/>
                <a:ea typeface="+mn-ea"/>
                <a:cs typeface="+mn-cs"/>
              </a:rPr>
            </a:br>
            <a:r>
              <a:rPr lang="en-CA" sz="1200" b="0" i="0" kern="1200" dirty="0" smtClean="0">
                <a:solidFill>
                  <a:schemeClr val="tx1"/>
                </a:solidFill>
                <a:effectLst/>
                <a:latin typeface="+mn-lt"/>
                <a:ea typeface="+mn-ea"/>
                <a:cs typeface="+mn-cs"/>
              </a:rPr>
              <a:t>Select the times when you want to be productive. We’ll send an email to confirm your sessions.</a:t>
            </a:r>
          </a:p>
          <a:p>
            <a:endParaRPr lang="en-CA" sz="1200" b="1" i="0" kern="1200" dirty="0" smtClean="0">
              <a:solidFill>
                <a:schemeClr val="tx1"/>
              </a:solidFill>
              <a:effectLst/>
              <a:latin typeface="+mn-lt"/>
              <a:ea typeface="+mn-ea"/>
              <a:cs typeface="+mn-cs"/>
            </a:endParaRPr>
          </a:p>
          <a:p>
            <a:r>
              <a:rPr lang="en-CA" sz="1200" b="1" i="0" kern="1200" dirty="0" smtClean="0">
                <a:solidFill>
                  <a:schemeClr val="tx1"/>
                </a:solidFill>
                <a:effectLst/>
                <a:latin typeface="+mn-lt"/>
                <a:ea typeface="+mn-ea"/>
                <a:cs typeface="+mn-cs"/>
              </a:rPr>
              <a:t>2</a:t>
            </a:r>
            <a:r>
              <a:rPr lang="en-CA" sz="1200" b="1" i="0" kern="1200" baseline="0" dirty="0" smtClean="0">
                <a:solidFill>
                  <a:schemeClr val="tx1"/>
                </a:solidFill>
                <a:effectLst/>
                <a:latin typeface="+mn-lt"/>
                <a:ea typeface="+mn-ea"/>
                <a:cs typeface="+mn-cs"/>
              </a:rPr>
              <a:t> </a:t>
            </a:r>
            <a:r>
              <a:rPr lang="en-CA" sz="1200" b="1" i="0" kern="1200" dirty="0" smtClean="0">
                <a:solidFill>
                  <a:schemeClr val="tx1"/>
                </a:solidFill>
                <a:effectLst/>
                <a:latin typeface="+mn-lt"/>
                <a:ea typeface="+mn-ea"/>
                <a:cs typeface="+mn-cs"/>
              </a:rPr>
              <a:t>Launch </a:t>
            </a:r>
            <a:r>
              <a:rPr lang="en-CA" sz="1200" b="1" i="0" kern="1200" dirty="0" smtClean="0">
                <a:solidFill>
                  <a:schemeClr val="tx1"/>
                </a:solidFill>
                <a:effectLst/>
                <a:latin typeface="+mn-lt"/>
                <a:ea typeface="+mn-ea"/>
                <a:cs typeface="+mn-cs"/>
              </a:rPr>
              <a:t>your video session</a:t>
            </a:r>
            <a:r>
              <a:rPr lang="en-CA" sz="1200" b="0" i="0" kern="1200" dirty="0" smtClean="0">
                <a:solidFill>
                  <a:schemeClr val="tx1"/>
                </a:solidFill>
                <a:effectLst/>
                <a:latin typeface="+mn-lt"/>
                <a:ea typeface="+mn-ea"/>
                <a:cs typeface="+mn-cs"/>
              </a:rPr>
              <a:t/>
            </a:r>
            <a:br>
              <a:rPr lang="en-CA" sz="1200" b="0" i="0" kern="1200" dirty="0" smtClean="0">
                <a:solidFill>
                  <a:schemeClr val="tx1"/>
                </a:solidFill>
                <a:effectLst/>
                <a:latin typeface="+mn-lt"/>
                <a:ea typeface="+mn-ea"/>
                <a:cs typeface="+mn-cs"/>
              </a:rPr>
            </a:br>
            <a:r>
              <a:rPr lang="en-CA" sz="1200" b="0" i="0" kern="1200" dirty="0" smtClean="0">
                <a:solidFill>
                  <a:schemeClr val="tx1"/>
                </a:solidFill>
                <a:effectLst/>
                <a:latin typeface="+mn-lt"/>
                <a:ea typeface="+mn-ea"/>
                <a:cs typeface="+mn-cs"/>
              </a:rPr>
              <a:t>Start each 50-minute session by greeting your partner and declaring your goal. Then get to work.</a:t>
            </a:r>
          </a:p>
          <a:p>
            <a:endParaRPr lang="en-CA" sz="1200" b="0" i="0" kern="1200" dirty="0" smtClean="0">
              <a:solidFill>
                <a:schemeClr val="tx1"/>
              </a:solidFill>
              <a:effectLst/>
              <a:latin typeface="+mn-lt"/>
              <a:ea typeface="+mn-ea"/>
              <a:cs typeface="+mn-cs"/>
            </a:endParaRPr>
          </a:p>
          <a:p>
            <a:r>
              <a:rPr lang="en-CA" sz="1200" b="1" i="0" kern="1200" dirty="0" smtClean="0">
                <a:solidFill>
                  <a:schemeClr val="tx1"/>
                </a:solidFill>
                <a:effectLst/>
                <a:latin typeface="+mn-lt"/>
                <a:ea typeface="+mn-ea"/>
                <a:cs typeface="+mn-cs"/>
              </a:rPr>
              <a:t>3 Get </a:t>
            </a:r>
            <a:r>
              <a:rPr lang="en-CA" sz="1200" b="1" i="0" kern="1200" dirty="0" smtClean="0">
                <a:solidFill>
                  <a:schemeClr val="tx1"/>
                </a:solidFill>
                <a:effectLst/>
                <a:latin typeface="+mn-lt"/>
                <a:ea typeface="+mn-ea"/>
                <a:cs typeface="+mn-cs"/>
              </a:rPr>
              <a:t>your work done</a:t>
            </a:r>
            <a:r>
              <a:rPr lang="en-CA" sz="1200" b="0" i="0" kern="1200" dirty="0" smtClean="0">
                <a:solidFill>
                  <a:schemeClr val="tx1"/>
                </a:solidFill>
                <a:effectLst/>
                <a:latin typeface="+mn-lt"/>
                <a:ea typeface="+mn-ea"/>
                <a:cs typeface="+mn-cs"/>
              </a:rPr>
              <a:t/>
            </a:r>
            <a:br>
              <a:rPr lang="en-CA" sz="1200" b="0" i="0" kern="1200" dirty="0" smtClean="0">
                <a:solidFill>
                  <a:schemeClr val="tx1"/>
                </a:solidFill>
                <a:effectLst/>
                <a:latin typeface="+mn-lt"/>
                <a:ea typeface="+mn-ea"/>
                <a:cs typeface="+mn-cs"/>
              </a:rPr>
            </a:br>
            <a:r>
              <a:rPr lang="en-CA" sz="1200" b="0" i="0" kern="1200" dirty="0" smtClean="0">
                <a:solidFill>
                  <a:schemeClr val="tx1"/>
                </a:solidFill>
                <a:effectLst/>
                <a:latin typeface="+mn-lt"/>
                <a:ea typeface="+mn-ea"/>
                <a:cs typeface="+mn-cs"/>
              </a:rPr>
              <a:t>Work quietly in tandem with your </a:t>
            </a:r>
            <a:r>
              <a:rPr lang="en-CA" sz="1200" b="0" i="0" kern="1200" dirty="0" err="1" smtClean="0">
                <a:solidFill>
                  <a:schemeClr val="tx1"/>
                </a:solidFill>
                <a:effectLst/>
                <a:latin typeface="+mn-lt"/>
                <a:ea typeface="+mn-ea"/>
                <a:cs typeface="+mn-cs"/>
              </a:rPr>
              <a:t>Focusmate</a:t>
            </a:r>
            <a:r>
              <a:rPr lang="en-CA" sz="1200" b="0" i="0" kern="1200" dirty="0" smtClean="0">
                <a:solidFill>
                  <a:schemeClr val="tx1"/>
                </a:solidFill>
                <a:effectLst/>
                <a:latin typeface="+mn-lt"/>
                <a:ea typeface="+mn-ea"/>
                <a:cs typeface="+mn-cs"/>
              </a:rPr>
              <a:t> and experience the power of human accountability.</a:t>
            </a:r>
          </a:p>
          <a:p>
            <a:endParaRPr lang="en-CA" dirty="0" smtClean="0"/>
          </a:p>
          <a:p>
            <a:r>
              <a:rPr lang="en-CA" dirty="0" smtClean="0"/>
              <a:t>Three free sessions a week - $5 a month for unlimited</a:t>
            </a:r>
          </a:p>
          <a:p>
            <a:r>
              <a:rPr lang="en-CA" dirty="0" smtClean="0"/>
              <a:t/>
            </a:r>
            <a:br>
              <a:rPr lang="en-CA" dirty="0" smtClean="0"/>
            </a:br>
            <a:r>
              <a:rPr lang="en-CA" dirty="0" smtClean="0"/>
              <a:t>I have done over 60 sessions and find it particularly</a:t>
            </a:r>
            <a:r>
              <a:rPr lang="en-CA" baseline="0" dirty="0" smtClean="0"/>
              <a:t> useful for things I may be procrastinating on. Highly recommend it!</a:t>
            </a:r>
          </a:p>
          <a:p>
            <a:r>
              <a:rPr lang="en-CA" baseline="0" dirty="0" smtClean="0"/>
              <a:t>It is not for networking or collaborating, it is two people getting things done knowing someone is there virtually to keep you accountable. It may sound creepy but it really works!</a:t>
            </a:r>
            <a:endParaRPr lang="en-CA" dirty="0" smtClean="0"/>
          </a:p>
        </p:txBody>
      </p:sp>
      <p:sp>
        <p:nvSpPr>
          <p:cNvPr id="4" name="Slide Number Placeholder 3"/>
          <p:cNvSpPr>
            <a:spLocks noGrp="1"/>
          </p:cNvSpPr>
          <p:nvPr>
            <p:ph type="sldNum" sz="quarter" idx="10"/>
          </p:nvPr>
        </p:nvSpPr>
        <p:spPr/>
        <p:txBody>
          <a:bodyPr/>
          <a:lstStyle/>
          <a:p>
            <a:fld id="{311FB892-0513-47F7-AF45-6B099013D8CC}" type="slidenum">
              <a:rPr lang="en-CA" smtClean="0"/>
              <a:t>11</a:t>
            </a:fld>
            <a:endParaRPr lang="en-CA"/>
          </a:p>
        </p:txBody>
      </p:sp>
    </p:spTree>
    <p:extLst>
      <p:ext uri="{BB962C8B-B14F-4D97-AF65-F5344CB8AC3E}">
        <p14:creationId xmlns:p14="http://schemas.microsoft.com/office/powerpoint/2010/main" val="667311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Lots of resources out there, blogs,</a:t>
            </a:r>
            <a:r>
              <a:rPr lang="en-CA" baseline="0" dirty="0" smtClean="0"/>
              <a:t> podcasts, book summaries and of course books.</a:t>
            </a:r>
            <a:endParaRPr lang="en-CA" dirty="0"/>
          </a:p>
        </p:txBody>
      </p:sp>
      <p:sp>
        <p:nvSpPr>
          <p:cNvPr id="4" name="Slide Number Placeholder 3"/>
          <p:cNvSpPr>
            <a:spLocks noGrp="1"/>
          </p:cNvSpPr>
          <p:nvPr>
            <p:ph type="sldNum" sz="quarter" idx="10"/>
          </p:nvPr>
        </p:nvSpPr>
        <p:spPr/>
        <p:txBody>
          <a:bodyPr/>
          <a:lstStyle/>
          <a:p>
            <a:fld id="{311FB892-0513-47F7-AF45-6B099013D8CC}" type="slidenum">
              <a:rPr lang="en-CA" smtClean="0"/>
              <a:t>12</a:t>
            </a:fld>
            <a:endParaRPr lang="en-CA"/>
          </a:p>
        </p:txBody>
      </p:sp>
    </p:spTree>
    <p:extLst>
      <p:ext uri="{BB962C8B-B14F-4D97-AF65-F5344CB8AC3E}">
        <p14:creationId xmlns:p14="http://schemas.microsoft.com/office/powerpoint/2010/main" val="211904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There is no one size fits all approach. You need to find out what works best</a:t>
            </a:r>
            <a:r>
              <a:rPr lang="en-CA" baseline="0" dirty="0" smtClean="0"/>
              <a:t> for you. What works for me, may not work for you, but the only way to know is trying things out, one at a time, to see how they feel and not just implement everything at once, it is too much change and you will not stick with it. </a:t>
            </a:r>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311FB892-0513-47F7-AF45-6B099013D8CC}" type="slidenum">
              <a:rPr lang="en-CA" smtClean="0"/>
              <a:t>13</a:t>
            </a:fld>
            <a:endParaRPr lang="en-CA"/>
          </a:p>
        </p:txBody>
      </p:sp>
    </p:spTree>
    <p:extLst>
      <p:ext uri="{BB962C8B-B14F-4D97-AF65-F5344CB8AC3E}">
        <p14:creationId xmlns:p14="http://schemas.microsoft.com/office/powerpoint/2010/main" val="2966439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Starting off, we have a tip for you about how to get things under control when you’re starting to feel like they’re going off the rails. </a:t>
            </a:r>
          </a:p>
          <a:p>
            <a:endParaRPr lang="en-CA" dirty="0" smtClean="0"/>
          </a:p>
          <a:p>
            <a:r>
              <a:rPr lang="en-CA" dirty="0" smtClean="0"/>
              <a:t>A Life</a:t>
            </a:r>
            <a:r>
              <a:rPr lang="en-CA" baseline="0" dirty="0" smtClean="0"/>
              <a:t> Repair day is about going slow to move faster. What do I mean? </a:t>
            </a:r>
          </a:p>
          <a:p>
            <a:endParaRPr lang="en-CA" baseline="0" dirty="0" smtClean="0"/>
          </a:p>
          <a:p>
            <a:r>
              <a:rPr lang="en-CA" baseline="0" dirty="0" smtClean="0"/>
              <a:t>I mean making the space to deal with all the things that are piling up. </a:t>
            </a:r>
            <a:r>
              <a:rPr lang="en-CA" sz="1200" b="0" i="0" kern="1200" dirty="0" smtClean="0">
                <a:solidFill>
                  <a:schemeClr val="tx1"/>
                </a:solidFill>
                <a:effectLst/>
                <a:latin typeface="+mn-lt"/>
                <a:ea typeface="+mn-ea"/>
                <a:cs typeface="+mn-cs"/>
              </a:rPr>
              <a:t>It starts with attaining</a:t>
            </a:r>
            <a:r>
              <a:rPr lang="en-CA" sz="1200" b="0" i="0" kern="1200" dirty="0" smtClean="0">
                <a:solidFill>
                  <a:schemeClr val="tx1"/>
                </a:solidFill>
                <a:effectLst/>
                <a:latin typeface="+mn-lt"/>
                <a:ea typeface="+mn-ea"/>
                <a:cs typeface="+mn-cs"/>
              </a:rPr>
              <a:t> </a:t>
            </a:r>
            <a:r>
              <a:rPr lang="en-CA" sz="1200" b="0" i="0" u="none" strike="noStrike" kern="1200" dirty="0" smtClean="0">
                <a:solidFill>
                  <a:schemeClr val="tx1"/>
                </a:solidFill>
                <a:effectLst/>
                <a:latin typeface="+mn-lt"/>
                <a:ea typeface="+mn-ea"/>
                <a:cs typeface="+mn-cs"/>
                <a:hlinkClick r:id="rId3"/>
              </a:rPr>
              <a:t>“Inbox zero</a:t>
            </a:r>
            <a:r>
              <a:rPr lang="en-CA" sz="1200" b="0" i="0" u="none" strike="noStrike" kern="1200" dirty="0" smtClean="0">
                <a:solidFill>
                  <a:schemeClr val="tx1"/>
                </a:solidFill>
                <a:effectLst/>
                <a:latin typeface="+mn-lt"/>
                <a:ea typeface="+mn-ea"/>
                <a:cs typeface="+mn-cs"/>
                <a:hlinkClick r:id="rId3"/>
              </a:rPr>
              <a:t>”</a:t>
            </a:r>
            <a:r>
              <a:rPr lang="en-CA" sz="1200" b="0" i="0" u="none" strike="noStrike" kern="1200" dirty="0" smtClean="0">
                <a:solidFill>
                  <a:schemeClr val="tx1"/>
                </a:solidFill>
                <a:effectLst/>
                <a:latin typeface="+mn-lt"/>
                <a:ea typeface="+mn-ea"/>
                <a:cs typeface="+mn-cs"/>
              </a:rPr>
              <a:t>…and then goes much further. Jodi</a:t>
            </a:r>
            <a:r>
              <a:rPr lang="en-CA" sz="1200" b="0" i="0" u="none" strike="noStrike" kern="1200" baseline="0" dirty="0" smtClean="0">
                <a:solidFill>
                  <a:schemeClr val="tx1"/>
                </a:solidFill>
                <a:effectLst/>
                <a:latin typeface="+mn-lt"/>
                <a:ea typeface="+mn-ea"/>
                <a:cs typeface="+mn-cs"/>
              </a:rPr>
              <a:t> find it takes her about </a:t>
            </a:r>
            <a:r>
              <a:rPr lang="en-CA" sz="1200" b="0" i="0" kern="1200" dirty="0" smtClean="0">
                <a:solidFill>
                  <a:schemeClr val="tx1"/>
                </a:solidFill>
                <a:effectLst/>
                <a:latin typeface="+mn-lt"/>
                <a:ea typeface="+mn-ea"/>
                <a:cs typeface="+mn-cs"/>
              </a:rPr>
              <a:t>two-six</a:t>
            </a:r>
            <a:r>
              <a:rPr lang="en-CA" sz="1200" b="0" i="0" kern="1200" baseline="0" dirty="0" smtClean="0">
                <a:solidFill>
                  <a:schemeClr val="tx1"/>
                </a:solidFill>
                <a:effectLst/>
                <a:latin typeface="+mn-lt"/>
                <a:ea typeface="+mn-ea"/>
                <a:cs typeface="+mn-cs"/>
              </a:rPr>
              <a:t> </a:t>
            </a:r>
            <a:r>
              <a:rPr lang="en-CA" sz="1200" b="0" i="0" kern="1200" dirty="0" smtClean="0">
                <a:solidFill>
                  <a:schemeClr val="tx1"/>
                </a:solidFill>
                <a:effectLst/>
                <a:latin typeface="+mn-lt"/>
                <a:ea typeface="+mn-ea"/>
                <a:cs typeface="+mn-cs"/>
              </a:rPr>
              <a:t>hours to complete everything on this </a:t>
            </a:r>
            <a:r>
              <a:rPr lang="en-CA" sz="1200" b="0" i="0" kern="1200" dirty="0" smtClean="0">
                <a:solidFill>
                  <a:schemeClr val="tx1"/>
                </a:solidFill>
                <a:effectLst/>
                <a:latin typeface="+mn-lt"/>
                <a:ea typeface="+mn-ea"/>
                <a:cs typeface="+mn-cs"/>
              </a:rPr>
              <a:t>list</a:t>
            </a:r>
            <a:r>
              <a:rPr lang="en-CA" sz="1200" b="0" i="0" kern="1200" baseline="0" dirty="0" smtClean="0">
                <a:solidFill>
                  <a:schemeClr val="tx1"/>
                </a:solidFill>
                <a:effectLst/>
                <a:latin typeface="+mn-lt"/>
                <a:ea typeface="+mn-ea"/>
                <a:cs typeface="+mn-cs"/>
              </a:rPr>
              <a:t>:</a:t>
            </a:r>
            <a:endParaRPr lang="en-CA" sz="1200" b="0" i="0" kern="1200" dirty="0" smtClean="0">
              <a:solidFill>
                <a:schemeClr val="tx1"/>
              </a:solidFill>
              <a:effectLst/>
              <a:latin typeface="+mn-lt"/>
              <a:ea typeface="+mn-ea"/>
              <a:cs typeface="+mn-cs"/>
            </a:endParaRPr>
          </a:p>
          <a:p>
            <a:pPr lvl="1"/>
            <a:r>
              <a:rPr lang="en-CA" sz="1200" b="0" i="0" kern="1200" dirty="0" smtClean="0">
                <a:solidFill>
                  <a:schemeClr val="tx1"/>
                </a:solidFill>
                <a:effectLst/>
                <a:latin typeface="+mn-lt"/>
                <a:ea typeface="+mn-ea"/>
                <a:cs typeface="+mn-cs"/>
              </a:rPr>
              <a:t>Every email answered (yes, every email – for all your email addresses).</a:t>
            </a:r>
          </a:p>
          <a:p>
            <a:pPr lvl="1"/>
            <a:r>
              <a:rPr lang="en-CA" sz="1200" b="0" i="0" kern="1200" dirty="0" smtClean="0">
                <a:solidFill>
                  <a:schemeClr val="tx1"/>
                </a:solidFill>
                <a:effectLst/>
                <a:latin typeface="+mn-lt"/>
                <a:ea typeface="+mn-ea"/>
                <a:cs typeface="+mn-cs"/>
              </a:rPr>
              <a:t>Every piece of paper, envelope, and post-it filed or thrown away,</a:t>
            </a:r>
            <a:r>
              <a:rPr lang="en-CA" sz="1200" b="0" i="0" kern="1200" baseline="0" dirty="0" smtClean="0">
                <a:solidFill>
                  <a:schemeClr val="tx1"/>
                </a:solidFill>
                <a:effectLst/>
                <a:latin typeface="+mn-lt"/>
                <a:ea typeface="+mn-ea"/>
                <a:cs typeface="+mn-cs"/>
              </a:rPr>
              <a:t> including digital clutter.</a:t>
            </a:r>
            <a:endParaRPr lang="en-CA" sz="1200" b="0" i="0" kern="1200" dirty="0" smtClean="0">
              <a:solidFill>
                <a:schemeClr val="tx1"/>
              </a:solidFill>
              <a:effectLst/>
              <a:latin typeface="+mn-lt"/>
              <a:ea typeface="+mn-ea"/>
              <a:cs typeface="+mn-cs"/>
            </a:endParaRPr>
          </a:p>
          <a:p>
            <a:pPr lvl="1"/>
            <a:r>
              <a:rPr lang="en-CA" sz="1200" b="0" i="0" kern="1200" dirty="0" smtClean="0">
                <a:solidFill>
                  <a:schemeClr val="tx1"/>
                </a:solidFill>
                <a:effectLst/>
                <a:latin typeface="+mn-lt"/>
                <a:ea typeface="+mn-ea"/>
                <a:cs typeface="+mn-cs"/>
              </a:rPr>
              <a:t>Your system of physical/electronic files is up-to-date.</a:t>
            </a:r>
          </a:p>
          <a:p>
            <a:pPr lvl="1"/>
            <a:r>
              <a:rPr lang="en-CA" sz="1200" b="0" i="0" kern="1200" dirty="0" smtClean="0">
                <a:solidFill>
                  <a:schemeClr val="tx1"/>
                </a:solidFill>
                <a:effectLst/>
                <a:latin typeface="+mn-lt"/>
                <a:ea typeface="+mn-ea"/>
                <a:cs typeface="+mn-cs"/>
              </a:rPr>
              <a:t>Every text on your smartphone is answered.</a:t>
            </a:r>
          </a:p>
          <a:p>
            <a:pPr lvl="1"/>
            <a:r>
              <a:rPr lang="en-CA" sz="1200" b="0" i="0" kern="1200" dirty="0" smtClean="0">
                <a:solidFill>
                  <a:schemeClr val="tx1"/>
                </a:solidFill>
                <a:effectLst/>
                <a:latin typeface="+mn-lt"/>
                <a:ea typeface="+mn-ea"/>
                <a:cs typeface="+mn-cs"/>
              </a:rPr>
              <a:t>Your physical desktop is clear, and your computer desktop is free of </a:t>
            </a:r>
            <a:r>
              <a:rPr lang="en-CA" sz="1200" b="0" i="0" kern="1200" dirty="0" smtClean="0">
                <a:solidFill>
                  <a:schemeClr val="tx1"/>
                </a:solidFill>
                <a:effectLst/>
                <a:latin typeface="+mn-lt"/>
                <a:ea typeface="+mn-ea"/>
                <a:cs typeface="+mn-cs"/>
              </a:rPr>
              <a:t>stray </a:t>
            </a:r>
            <a:r>
              <a:rPr lang="en-CA" sz="1200" b="0" i="0" kern="1200" dirty="0" smtClean="0">
                <a:solidFill>
                  <a:schemeClr val="tx1"/>
                </a:solidFill>
                <a:effectLst/>
                <a:latin typeface="+mn-lt"/>
                <a:ea typeface="+mn-ea"/>
                <a:cs typeface="+mn-cs"/>
              </a:rPr>
              <a:t>files.</a:t>
            </a:r>
          </a:p>
          <a:p>
            <a:pPr lvl="1"/>
            <a:r>
              <a:rPr lang="en-CA" sz="1200" b="0" i="0" kern="1200" dirty="0" smtClean="0">
                <a:solidFill>
                  <a:schemeClr val="tx1"/>
                </a:solidFill>
                <a:effectLst/>
                <a:latin typeface="+mn-lt"/>
                <a:ea typeface="+mn-ea"/>
                <a:cs typeface="+mn-cs"/>
              </a:rPr>
              <a:t>Your in-box (literal and virtual) is empty.</a:t>
            </a:r>
          </a:p>
          <a:p>
            <a:pPr lvl="1"/>
            <a:r>
              <a:rPr lang="en-CA" sz="1200" b="0" i="0" kern="1200" dirty="0" smtClean="0">
                <a:solidFill>
                  <a:schemeClr val="tx1"/>
                </a:solidFill>
                <a:effectLst/>
                <a:latin typeface="+mn-lt"/>
                <a:ea typeface="+mn-ea"/>
                <a:cs typeface="+mn-cs"/>
              </a:rPr>
              <a:t>Everything is backed up.</a:t>
            </a:r>
          </a:p>
          <a:p>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It is such a freeing feeling, getting caught up on all the little things – it really makes a difference</a:t>
            </a:r>
            <a:r>
              <a:rPr lang="en-CA" sz="1200" b="0" i="0" kern="1200" baseline="0" dirty="0" smtClean="0">
                <a:solidFill>
                  <a:schemeClr val="tx1"/>
                </a:solidFill>
                <a:effectLst/>
                <a:latin typeface="+mn-lt"/>
                <a:ea typeface="+mn-ea"/>
                <a:cs typeface="+mn-cs"/>
              </a:rPr>
              <a:t> to have that clean slate and to take away that feeling of overwhelm</a:t>
            </a:r>
            <a:r>
              <a:rPr lang="en-CA" sz="1200" b="0" i="0" kern="1200" baseline="0" dirty="0" smtClean="0">
                <a:solidFill>
                  <a:schemeClr val="tx1"/>
                </a:solidFill>
                <a:effectLst/>
                <a:latin typeface="+mn-lt"/>
                <a:ea typeface="+mn-ea"/>
                <a:cs typeface="+mn-cs"/>
              </a:rPr>
              <a:t>.</a:t>
            </a:r>
          </a:p>
          <a:p>
            <a:endParaRPr lang="en-CA" sz="1200" b="0" i="0" kern="1200" baseline="0" dirty="0" smtClean="0">
              <a:solidFill>
                <a:schemeClr val="tx1"/>
              </a:solidFill>
              <a:effectLst/>
              <a:latin typeface="+mn-lt"/>
              <a:ea typeface="+mn-ea"/>
              <a:cs typeface="+mn-cs"/>
            </a:endParaRPr>
          </a:p>
          <a:p>
            <a:r>
              <a:rPr lang="en-CA" sz="1200" b="0" i="0" kern="1200" baseline="0" dirty="0" smtClean="0">
                <a:solidFill>
                  <a:schemeClr val="tx1"/>
                </a:solidFill>
                <a:effectLst/>
                <a:latin typeface="+mn-lt"/>
                <a:ea typeface="+mn-ea"/>
                <a:cs typeface="+mn-cs"/>
              </a:rPr>
              <a:t>I find this is also a useful way to delete my transitory email – something that’s so important to reduce the volume you need to sort through in case there’s an ATIP request. </a:t>
            </a:r>
          </a:p>
          <a:p>
            <a:endParaRPr lang="en-CA"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dirty="0" smtClean="0">
                <a:solidFill>
                  <a:schemeClr val="tx1"/>
                </a:solidFill>
                <a:effectLst/>
                <a:latin typeface="+mn-lt"/>
                <a:ea typeface="+mn-ea"/>
                <a:cs typeface="+mn-cs"/>
              </a:rPr>
              <a:t>Todd,</a:t>
            </a:r>
            <a:r>
              <a:rPr lang="en-CA" sz="1200" b="1" i="0" kern="1200" baseline="0" dirty="0" smtClean="0">
                <a:solidFill>
                  <a:schemeClr val="tx1"/>
                </a:solidFill>
                <a:effectLst/>
                <a:latin typeface="+mn-lt"/>
                <a:ea typeface="+mn-ea"/>
                <a:cs typeface="+mn-cs"/>
              </a:rPr>
              <a:t> any comments?</a:t>
            </a:r>
            <a:endParaRPr lang="en-CA" sz="1200" b="1" i="0" kern="1200" dirty="0" smtClean="0">
              <a:solidFill>
                <a:schemeClr val="tx1"/>
              </a:solidFill>
              <a:effectLst/>
              <a:latin typeface="+mn-lt"/>
              <a:ea typeface="+mn-ea"/>
              <a:cs typeface="+mn-cs"/>
            </a:endParaRPr>
          </a:p>
          <a:p>
            <a:endParaRPr lang="en-CA" sz="1200" b="0" i="0" kern="1200" baseline="0" dirty="0" smtClean="0">
              <a:solidFill>
                <a:schemeClr val="tx1"/>
              </a:solidFill>
              <a:effectLst/>
              <a:latin typeface="+mn-lt"/>
              <a:ea typeface="+mn-ea"/>
              <a:cs typeface="+mn-cs"/>
            </a:endParaRPr>
          </a:p>
          <a:p>
            <a:endParaRPr lang="en-CA" sz="1200" b="0" i="0" kern="1200" baseline="0" dirty="0" smtClean="0">
              <a:solidFill>
                <a:schemeClr val="tx1"/>
              </a:solidFill>
              <a:effectLst/>
              <a:latin typeface="+mn-lt"/>
              <a:ea typeface="+mn-ea"/>
              <a:cs typeface="+mn-cs"/>
            </a:endParaRPr>
          </a:p>
          <a:p>
            <a:endParaRPr lang="en-CA" sz="1200" b="0" i="0" kern="1200" baseline="0" dirty="0" smtClean="0">
              <a:solidFill>
                <a:schemeClr val="tx1"/>
              </a:solidFill>
              <a:effectLst/>
              <a:latin typeface="+mn-lt"/>
              <a:ea typeface="+mn-ea"/>
              <a:cs typeface="+mn-cs"/>
            </a:endParaRPr>
          </a:p>
          <a:p>
            <a:endParaRPr lang="en-CA" sz="1200" b="0" i="0" u="sng" kern="1200" dirty="0" smtClean="0">
              <a:solidFill>
                <a:schemeClr val="tx1"/>
              </a:solidFill>
              <a:effectLst/>
              <a:latin typeface="+mn-lt"/>
              <a:ea typeface="+mn-ea"/>
              <a:cs typeface="+mn-cs"/>
            </a:endParaRPr>
          </a:p>
          <a:p>
            <a:endParaRPr lang="en-CA" sz="1200" b="0" i="0" u="sng" kern="1200" dirty="0" smtClean="0">
              <a:solidFill>
                <a:schemeClr val="tx1"/>
              </a:solidFill>
              <a:effectLst/>
              <a:latin typeface="+mn-lt"/>
              <a:ea typeface="+mn-ea"/>
              <a:cs typeface="+mn-cs"/>
            </a:endParaRPr>
          </a:p>
          <a:p>
            <a:endParaRPr lang="en-CA" sz="1200" b="0" i="0" u="sng" kern="1200" dirty="0" smtClean="0">
              <a:solidFill>
                <a:schemeClr val="tx1"/>
              </a:solidFill>
              <a:effectLst/>
              <a:latin typeface="+mn-lt"/>
              <a:ea typeface="+mn-ea"/>
              <a:cs typeface="+mn-cs"/>
            </a:endParaRPr>
          </a:p>
          <a:p>
            <a:endParaRPr lang="en-CA" dirty="0" smtClean="0"/>
          </a:p>
          <a:p>
            <a:r>
              <a:rPr lang="en-CA" dirty="0" smtClean="0"/>
              <a:t>Resources:</a:t>
            </a:r>
          </a:p>
          <a:p>
            <a:r>
              <a:rPr lang="en-CA" dirty="0" smtClean="0"/>
              <a:t>This is something that I do once or twice a year</a:t>
            </a:r>
            <a:r>
              <a:rPr lang="en-CA" baseline="0" dirty="0" smtClean="0"/>
              <a:t> and wrote about it 7 years ago in Canadian Government Executive magazine.</a:t>
            </a:r>
            <a:endParaRPr lang="en-CA" dirty="0" smtClean="0"/>
          </a:p>
          <a:p>
            <a:r>
              <a:rPr lang="en-CA" dirty="0" smtClean="0"/>
              <a:t>https://canadiangovernmentexecutive.ca/2013/09/11/the-full-potential-of-a-day/ </a:t>
            </a:r>
          </a:p>
          <a:p>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u="sng" kern="1200" dirty="0" smtClean="0">
                <a:solidFill>
                  <a:schemeClr val="tx1"/>
                </a:solidFill>
                <a:effectLst/>
                <a:latin typeface="+mn-lt"/>
                <a:ea typeface="+mn-ea"/>
                <a:cs typeface="+mn-cs"/>
                <a:hlinkClick r:id="rId4"/>
              </a:rPr>
              <a:t>The Full Potential of a Day</a:t>
            </a:r>
            <a:endParaRPr lang="en-CA" sz="1200" u="sng" kern="1200" dirty="0" smtClean="0">
              <a:solidFill>
                <a:schemeClr val="tx1"/>
              </a:solidFill>
              <a:effectLst/>
              <a:latin typeface="+mn-lt"/>
              <a:ea typeface="+mn-ea"/>
              <a:cs typeface="+mn-cs"/>
            </a:endParaRPr>
          </a:p>
          <a:p>
            <a:endParaRPr lang="en-CA" dirty="0" smtClean="0"/>
          </a:p>
          <a:p>
            <a:endParaRPr lang="en-CA"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11FB892-0513-47F7-AF45-6B099013D8CC}" type="slidenum">
              <a:rPr lang="en-CA" smtClean="0"/>
              <a:t>2</a:t>
            </a:fld>
            <a:endParaRPr lang="en-CA"/>
          </a:p>
        </p:txBody>
      </p:sp>
    </p:spTree>
    <p:extLst>
      <p:ext uri="{BB962C8B-B14F-4D97-AF65-F5344CB8AC3E}">
        <p14:creationId xmlns:p14="http://schemas.microsoft.com/office/powerpoint/2010/main" val="2396221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u="none" kern="1200" dirty="0" smtClean="0">
                <a:solidFill>
                  <a:schemeClr val="tx1"/>
                </a:solidFill>
                <a:effectLst/>
                <a:latin typeface="+mn-lt"/>
                <a:ea typeface="+mn-ea"/>
                <a:cs typeface="+mn-cs"/>
              </a:rPr>
              <a:t>If</a:t>
            </a:r>
            <a:r>
              <a:rPr lang="en-CA" sz="1200" u="none" kern="1200" baseline="0" dirty="0" smtClean="0">
                <a:solidFill>
                  <a:schemeClr val="tx1"/>
                </a:solidFill>
                <a:effectLst/>
                <a:latin typeface="+mn-lt"/>
                <a:ea typeface="+mn-ea"/>
                <a:cs typeface="+mn-cs"/>
              </a:rPr>
              <a:t> you’re feeling like you’re not sure where the time is going, then tracking how you spend it for a week or two is helpful. There may be some tweaks you can do to your schedule to make it work better for you. Or if you find you are spending hours on auto-pilot activities, you can be more mindful of how you are using your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u="non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dirty="0" smtClean="0">
                <a:solidFill>
                  <a:schemeClr val="tx1"/>
                </a:solidFill>
                <a:effectLst/>
                <a:latin typeface="+mn-lt"/>
                <a:ea typeface="+mn-ea"/>
                <a:cs typeface="+mn-cs"/>
              </a:rPr>
              <a:t>Tracking your time takes less time and attention than you might think.</a:t>
            </a:r>
            <a:r>
              <a:rPr lang="en-CA" sz="1200" b="0" i="0" kern="1200" dirty="0" smtClean="0">
                <a:solidFill>
                  <a:schemeClr val="tx1"/>
                </a:solidFill>
                <a:effectLst/>
                <a:latin typeface="+mn-lt"/>
                <a:ea typeface="+mn-ea"/>
                <a:cs typeface="+mn-cs"/>
              </a:rPr>
              <a:t> It takes just a few seconds to jot down what you worked on during each half-hour chunk of time, and once you settle into the practice, you can update your time tracking sheet every hour or two, recalling what you just did.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dirty="0" smtClean="0">
                <a:solidFill>
                  <a:schemeClr val="tx1"/>
                </a:solidFill>
                <a:effectLst/>
                <a:latin typeface="+mn-lt"/>
                <a:ea typeface="+mn-ea"/>
                <a:cs typeface="+mn-cs"/>
              </a:rPr>
              <a:t>Todd,</a:t>
            </a:r>
            <a:r>
              <a:rPr lang="en-CA" sz="1200" b="1" i="0" kern="1200" baseline="0" dirty="0" smtClean="0">
                <a:solidFill>
                  <a:schemeClr val="tx1"/>
                </a:solidFill>
                <a:effectLst/>
                <a:latin typeface="+mn-lt"/>
                <a:ea typeface="+mn-ea"/>
                <a:cs typeface="+mn-cs"/>
              </a:rPr>
              <a:t> anything to add?</a:t>
            </a:r>
            <a:endParaRPr lang="en-CA" sz="1200" b="1"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dirty="0" smtClean="0">
                <a:solidFill>
                  <a:schemeClr val="tx1"/>
                </a:solidFill>
                <a:effectLst/>
                <a:latin typeface="+mn-lt"/>
                <a:ea typeface="+mn-ea"/>
                <a:cs typeface="+mn-cs"/>
              </a:rPr>
              <a:t>Resources: </a:t>
            </a:r>
            <a:endParaRPr lang="en-CA" sz="1200" u="non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u="sng" kern="1200" dirty="0" smtClean="0">
                <a:solidFill>
                  <a:schemeClr val="tx1"/>
                </a:solidFill>
                <a:effectLst/>
                <a:latin typeface="+mn-lt"/>
                <a:ea typeface="+mn-ea"/>
                <a:cs typeface="+mn-cs"/>
                <a:hlinkClick r:id="rId3"/>
              </a:rPr>
              <a:t>How </a:t>
            </a:r>
            <a:r>
              <a:rPr lang="en-CA" sz="1200" u="sng" kern="1200" dirty="0" err="1" smtClean="0">
                <a:solidFill>
                  <a:schemeClr val="tx1"/>
                </a:solidFill>
                <a:effectLst/>
                <a:latin typeface="+mn-lt"/>
                <a:ea typeface="+mn-ea"/>
                <a:cs typeface="+mn-cs"/>
                <a:hlinkClick r:id="rId3"/>
              </a:rPr>
              <a:t>Timeboxing</a:t>
            </a:r>
            <a:r>
              <a:rPr lang="en-CA" sz="1200" u="sng" kern="1200" dirty="0" smtClean="0">
                <a:solidFill>
                  <a:schemeClr val="tx1"/>
                </a:solidFill>
                <a:effectLst/>
                <a:latin typeface="+mn-lt"/>
                <a:ea typeface="+mn-ea"/>
                <a:cs typeface="+mn-cs"/>
                <a:hlinkClick r:id="rId3"/>
              </a:rPr>
              <a:t> Works and Why It Will Make You More </a:t>
            </a:r>
            <a:r>
              <a:rPr lang="en-CA" sz="1200" u="sng" kern="1200" dirty="0" smtClean="0">
                <a:solidFill>
                  <a:schemeClr val="tx1"/>
                </a:solidFill>
                <a:effectLst/>
                <a:latin typeface="+mn-lt"/>
                <a:ea typeface="+mn-ea"/>
                <a:cs typeface="+mn-cs"/>
                <a:hlinkClick r:id="rId3"/>
              </a:rPr>
              <a:t>Productive</a:t>
            </a:r>
            <a:r>
              <a:rPr lang="en-CA" sz="1200" u="none" kern="1200" dirty="0" smtClean="0">
                <a:solidFill>
                  <a:schemeClr val="tx1"/>
                </a:solidFill>
                <a:effectLst/>
                <a:latin typeface="+mn-lt"/>
                <a:ea typeface="+mn-ea"/>
                <a:cs typeface="+mn-cs"/>
              </a:rPr>
              <a:t>-</a:t>
            </a:r>
            <a:r>
              <a:rPr lang="en-CA" sz="1200" u="none" kern="1200" baseline="0" dirty="0" smtClean="0">
                <a:solidFill>
                  <a:schemeClr val="tx1"/>
                </a:solidFill>
                <a:effectLst/>
                <a:latin typeface="+mn-lt"/>
                <a:ea typeface="+mn-ea"/>
                <a:cs typeface="+mn-cs"/>
              </a:rPr>
              <a:t> </a:t>
            </a:r>
            <a:r>
              <a:rPr lang="en-CA" sz="1200" u="none" kern="1200" dirty="0" smtClean="0">
                <a:solidFill>
                  <a:schemeClr val="tx1"/>
                </a:solidFill>
                <a:effectLst/>
                <a:latin typeface="+mn-lt"/>
                <a:ea typeface="+mn-ea"/>
                <a:cs typeface="+mn-cs"/>
              </a:rPr>
              <a:t>https</a:t>
            </a:r>
            <a:r>
              <a:rPr lang="en-CA" sz="1200" u="none" kern="1200" dirty="0" smtClean="0">
                <a:solidFill>
                  <a:schemeClr val="tx1"/>
                </a:solidFill>
                <a:effectLst/>
                <a:latin typeface="+mn-lt"/>
                <a:ea typeface="+mn-ea"/>
                <a:cs typeface="+mn-cs"/>
              </a:rPr>
              <a:t>://alifeofproductivity.com/how-to-track-your-time/</a:t>
            </a:r>
          </a:p>
          <a:p>
            <a:endParaRPr lang="en-CA" dirty="0" smtClean="0"/>
          </a:p>
        </p:txBody>
      </p:sp>
      <p:sp>
        <p:nvSpPr>
          <p:cNvPr id="4" name="Slide Number Placeholder 3"/>
          <p:cNvSpPr>
            <a:spLocks noGrp="1"/>
          </p:cNvSpPr>
          <p:nvPr>
            <p:ph type="sldNum" sz="quarter" idx="10"/>
          </p:nvPr>
        </p:nvSpPr>
        <p:spPr/>
        <p:txBody>
          <a:bodyPr/>
          <a:lstStyle/>
          <a:p>
            <a:fld id="{311FB892-0513-47F7-AF45-6B099013D8CC}" type="slidenum">
              <a:rPr lang="en-CA" smtClean="0"/>
              <a:t>3</a:t>
            </a:fld>
            <a:endParaRPr lang="en-CA"/>
          </a:p>
        </p:txBody>
      </p:sp>
    </p:spTree>
    <p:extLst>
      <p:ext uri="{BB962C8B-B14F-4D97-AF65-F5344CB8AC3E}">
        <p14:creationId xmlns:p14="http://schemas.microsoft.com/office/powerpoint/2010/main" val="3637554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mn-lt"/>
                <a:ea typeface="+mn-ea"/>
                <a:cs typeface="+mn-cs"/>
              </a:rPr>
              <a:t>Email can be overwhelming,</a:t>
            </a:r>
            <a:r>
              <a:rPr lang="en-CA" sz="1200" b="0" i="0" kern="1200" baseline="0" dirty="0" smtClean="0">
                <a:solidFill>
                  <a:schemeClr val="tx1"/>
                </a:solidFill>
                <a:effectLst/>
                <a:latin typeface="+mn-lt"/>
                <a:ea typeface="+mn-ea"/>
                <a:cs typeface="+mn-cs"/>
              </a:rPr>
              <a:t> some days you may reflect on what you did at the end of the day and you may say “all I did today is write and respond to emails”. When you reply to emails you are fulfilling other people’s to do list, and yes you need to do that however if you have three things on your plate for the day and every time you get an email notification you drop everything, open it and then start responding, you are putting that ahead of all of your other priorities.</a:t>
            </a:r>
          </a:p>
          <a:p>
            <a:r>
              <a:rPr lang="en-CA" sz="1200" b="0" i="0" kern="1200" baseline="0" dirty="0" smtClean="0">
                <a:solidFill>
                  <a:schemeClr val="tx1"/>
                </a:solidFill>
                <a:effectLst/>
                <a:latin typeface="+mn-lt"/>
                <a:ea typeface="+mn-ea"/>
                <a:cs typeface="+mn-cs"/>
              </a:rPr>
              <a:t/>
            </a:r>
            <a:br>
              <a:rPr lang="en-CA" sz="1200" b="0" i="0" kern="1200" baseline="0" dirty="0" smtClean="0">
                <a:solidFill>
                  <a:schemeClr val="tx1"/>
                </a:solidFill>
                <a:effectLst/>
                <a:latin typeface="+mn-lt"/>
                <a:ea typeface="+mn-ea"/>
                <a:cs typeface="+mn-cs"/>
              </a:rPr>
            </a:br>
            <a:r>
              <a:rPr lang="en-CA" sz="1200" b="0" i="0" kern="1200" baseline="0" dirty="0" smtClean="0">
                <a:solidFill>
                  <a:schemeClr val="tx1"/>
                </a:solidFill>
                <a:effectLst/>
                <a:latin typeface="+mn-lt"/>
                <a:ea typeface="+mn-ea"/>
                <a:cs typeface="+mn-cs"/>
              </a:rPr>
              <a:t>First turn your notifications off, it can take up to 20 minutes to get back on track with your productivity every time you are interrupted by an email. Communicate with your team that you will be checking email X number of times a day (and if they need to reach you urgently to pick up the phone and call. Otherwise you will be working on your priorities for the day.</a:t>
            </a:r>
          </a:p>
          <a:p>
            <a:endParaRPr lang="en-CA" sz="1200" b="0" i="0" kern="1200" baseline="0" dirty="0" smtClean="0">
              <a:solidFill>
                <a:schemeClr val="tx1"/>
              </a:solidFill>
              <a:effectLst/>
              <a:latin typeface="+mn-lt"/>
              <a:ea typeface="+mn-ea"/>
              <a:cs typeface="+mn-cs"/>
            </a:endParaRPr>
          </a:p>
          <a:p>
            <a:r>
              <a:rPr lang="en-CA" sz="1200" b="0" i="0" kern="1200" baseline="0" dirty="0" smtClean="0">
                <a:solidFill>
                  <a:schemeClr val="tx1"/>
                </a:solidFill>
                <a:effectLst/>
                <a:latin typeface="+mn-lt"/>
                <a:ea typeface="+mn-ea"/>
                <a:cs typeface="+mn-cs"/>
              </a:rPr>
              <a:t>Put the email in jail, lock it up so you are not tempted to check it every second. When you do check it here is a great process to follow:</a:t>
            </a:r>
            <a:endParaRPr lang="en-CA" sz="1200" b="0" i="0" kern="1200" dirty="0" smtClean="0">
              <a:solidFill>
                <a:schemeClr val="tx1"/>
              </a:solidFill>
              <a:effectLst/>
              <a:latin typeface="+mn-lt"/>
              <a:ea typeface="+mn-ea"/>
              <a:cs typeface="+mn-cs"/>
            </a:endParaRPr>
          </a:p>
          <a:p>
            <a:endParaRPr lang="en-CA" sz="1200" b="1" i="0" kern="1200" dirty="0" smtClean="0">
              <a:solidFill>
                <a:schemeClr val="tx1"/>
              </a:solidFill>
              <a:effectLst/>
              <a:latin typeface="+mn-lt"/>
              <a:ea typeface="+mn-ea"/>
              <a:cs typeface="+mn-cs"/>
            </a:endParaRPr>
          </a:p>
          <a:p>
            <a:r>
              <a:rPr lang="en-CA" sz="1200" b="1" i="0" kern="1200" dirty="0" smtClean="0">
                <a:solidFill>
                  <a:schemeClr val="tx1"/>
                </a:solidFill>
                <a:effectLst/>
                <a:latin typeface="+mn-lt"/>
                <a:ea typeface="+mn-ea"/>
                <a:cs typeface="+mn-cs"/>
              </a:rPr>
              <a:t>R</a:t>
            </a:r>
            <a:r>
              <a:rPr lang="en-CA" sz="1200" b="0" i="0" kern="1200" dirty="0" smtClean="0">
                <a:solidFill>
                  <a:schemeClr val="tx1"/>
                </a:solidFill>
                <a:effectLst/>
                <a:latin typeface="+mn-lt"/>
                <a:ea typeface="+mn-ea"/>
                <a:cs typeface="+mn-cs"/>
              </a:rPr>
              <a:t>espond to it, if you can in two minutes or less.</a:t>
            </a:r>
          </a:p>
          <a:p>
            <a:r>
              <a:rPr lang="en-CA" sz="1200" b="1" i="0" kern="1200" dirty="0" smtClean="0">
                <a:solidFill>
                  <a:schemeClr val="tx1"/>
                </a:solidFill>
                <a:effectLst/>
                <a:latin typeface="+mn-lt"/>
                <a:ea typeface="+mn-ea"/>
                <a:cs typeface="+mn-cs"/>
              </a:rPr>
              <a:t>A</a:t>
            </a:r>
            <a:r>
              <a:rPr lang="en-CA" sz="1200" b="0" i="0" kern="1200" dirty="0" smtClean="0">
                <a:solidFill>
                  <a:schemeClr val="tx1"/>
                </a:solidFill>
                <a:effectLst/>
                <a:latin typeface="+mn-lt"/>
                <a:ea typeface="+mn-ea"/>
                <a:cs typeface="+mn-cs"/>
              </a:rPr>
              <a:t>cknowledge it, and </a:t>
            </a:r>
            <a:r>
              <a:rPr lang="en-CA" sz="1200" b="1" i="0" kern="1200" dirty="0" smtClean="0">
                <a:solidFill>
                  <a:schemeClr val="tx1"/>
                </a:solidFill>
                <a:effectLst/>
                <a:latin typeface="+mn-lt"/>
                <a:ea typeface="+mn-ea"/>
                <a:cs typeface="+mn-cs"/>
              </a:rPr>
              <a:t>S</a:t>
            </a:r>
            <a:r>
              <a:rPr lang="en-CA" sz="1200" b="0" i="0" kern="1200" dirty="0" smtClean="0">
                <a:solidFill>
                  <a:schemeClr val="tx1"/>
                </a:solidFill>
                <a:effectLst/>
                <a:latin typeface="+mn-lt"/>
                <a:ea typeface="+mn-ea"/>
                <a:cs typeface="+mn-cs"/>
              </a:rPr>
              <a:t>chedule a time to deal with it. A good respons</a:t>
            </a:r>
            <a:r>
              <a:rPr lang="en-CA" sz="1200" b="0" i="0" kern="1200" baseline="0" dirty="0" smtClean="0">
                <a:solidFill>
                  <a:schemeClr val="tx1"/>
                </a:solidFill>
                <a:effectLst/>
                <a:latin typeface="+mn-lt"/>
                <a:ea typeface="+mn-ea"/>
                <a:cs typeface="+mn-cs"/>
              </a:rPr>
              <a:t>e “I am on it” or I will have that for you by XX date so the recipient knows you received it. </a:t>
            </a:r>
            <a:endParaRPr lang="en-CA" sz="1200" b="0" i="0" kern="1200" baseline="0" dirty="0" smtClean="0">
              <a:solidFill>
                <a:schemeClr val="tx1"/>
              </a:solidFill>
              <a:effectLst/>
              <a:latin typeface="+mn-lt"/>
              <a:ea typeface="+mn-ea"/>
              <a:cs typeface="+mn-cs"/>
            </a:endParaRPr>
          </a:p>
          <a:p>
            <a:endParaRPr lang="en-CA"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dirty="0" smtClean="0">
                <a:solidFill>
                  <a:schemeClr val="tx1"/>
                </a:solidFill>
                <a:effectLst/>
                <a:latin typeface="+mn-lt"/>
                <a:ea typeface="+mn-ea"/>
                <a:cs typeface="+mn-cs"/>
              </a:rPr>
              <a:t>Todd,</a:t>
            </a:r>
            <a:r>
              <a:rPr lang="en-CA" sz="1200" b="1" i="0" kern="1200" baseline="0" dirty="0" smtClean="0">
                <a:solidFill>
                  <a:schemeClr val="tx1"/>
                </a:solidFill>
                <a:effectLst/>
                <a:latin typeface="+mn-lt"/>
                <a:ea typeface="+mn-ea"/>
                <a:cs typeface="+mn-cs"/>
              </a:rPr>
              <a:t> any comments?</a:t>
            </a:r>
            <a:endParaRPr lang="en-CA" sz="1200" b="1" i="0" kern="1200" dirty="0" smtClean="0">
              <a:solidFill>
                <a:schemeClr val="tx1"/>
              </a:solidFill>
              <a:effectLst/>
              <a:latin typeface="+mn-lt"/>
              <a:ea typeface="+mn-ea"/>
              <a:cs typeface="+mn-cs"/>
            </a:endParaRPr>
          </a:p>
          <a:p>
            <a:endParaRPr lang="en-CA" sz="1200" b="0" i="0" kern="1200" baseline="0" dirty="0" smtClean="0">
              <a:solidFill>
                <a:schemeClr val="tx1"/>
              </a:solidFill>
              <a:effectLst/>
              <a:latin typeface="+mn-lt"/>
              <a:ea typeface="+mn-ea"/>
              <a:cs typeface="+mn-cs"/>
            </a:endParaRPr>
          </a:p>
          <a:p>
            <a:endParaRPr lang="en-CA" sz="1200" b="0" i="0" kern="1200" baseline="0" dirty="0" smtClean="0">
              <a:solidFill>
                <a:schemeClr val="tx1"/>
              </a:solidFill>
              <a:effectLst/>
              <a:latin typeface="+mn-lt"/>
              <a:ea typeface="+mn-ea"/>
              <a:cs typeface="+mn-cs"/>
            </a:endParaRPr>
          </a:p>
          <a:p>
            <a:endParaRPr lang="en-CA" sz="1200" b="0" i="0" kern="1200" baseline="0" dirty="0" smtClean="0">
              <a:solidFill>
                <a:schemeClr val="tx1"/>
              </a:solidFill>
              <a:effectLst/>
              <a:latin typeface="+mn-lt"/>
              <a:ea typeface="+mn-ea"/>
              <a:cs typeface="+mn-cs"/>
            </a:endParaRPr>
          </a:p>
          <a:p>
            <a:r>
              <a:rPr lang="en-CA" sz="1200" b="0" i="0" kern="1200" baseline="0" dirty="0" smtClean="0">
                <a:solidFill>
                  <a:schemeClr val="tx1"/>
                </a:solidFill>
                <a:effectLst/>
                <a:latin typeface="+mn-lt"/>
                <a:ea typeface="+mn-ea"/>
                <a:cs typeface="+mn-cs"/>
              </a:rPr>
              <a:t>~~~~~~~~~~~~If asked via questions for more details on this technique:~~~~~~~~~~~</a:t>
            </a:r>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 This is what you do when an email is really a trigger for a task that’s too long to complete during your email session. If it’s an hour-long task, it goes in the calendar; if it’s just three minutes, then it goes on your to-do list (which I’ve written a </a:t>
            </a:r>
            <a:r>
              <a:rPr lang="en-CA" sz="1200" b="0" i="0" u="none" strike="noStrike" kern="1200" dirty="0" smtClean="0">
                <a:solidFill>
                  <a:schemeClr val="tx1"/>
                </a:solidFill>
                <a:effectLst/>
                <a:latin typeface="+mn-lt"/>
                <a:ea typeface="+mn-ea"/>
                <a:cs typeface="+mn-cs"/>
                <a:hlinkClick r:id="rId3"/>
              </a:rPr>
              <a:t>separate article</a:t>
            </a:r>
            <a:r>
              <a:rPr lang="en-CA" sz="1200" b="0" i="0" kern="1200" dirty="0" smtClean="0">
                <a:solidFill>
                  <a:schemeClr val="tx1"/>
                </a:solidFill>
                <a:effectLst/>
                <a:latin typeface="+mn-lt"/>
                <a:ea typeface="+mn-ea"/>
                <a:cs typeface="+mn-cs"/>
              </a:rPr>
              <a:t> on). But simply telling the other person that you’ve got it is much more important than it looks. It’s pretty irritating to wonder, five days after emailing someone, whether they got your message or not. What impresses you is when the recipient (a) confirms they got your message, (b) tells you what they’re going to do about it, and (c) promises to deliver by a deadline. You can get the same kudos, when the boot is on the other foot and you’re the respondent, by simply remembering that the </a:t>
            </a:r>
            <a:r>
              <a:rPr lang="en-CA" sz="1200" b="1" i="0" kern="1200" dirty="0" smtClean="0">
                <a:solidFill>
                  <a:schemeClr val="tx1"/>
                </a:solidFill>
                <a:effectLst/>
                <a:latin typeface="+mn-lt"/>
                <a:ea typeface="+mn-ea"/>
                <a:cs typeface="+mn-cs"/>
              </a:rPr>
              <a:t>AS</a:t>
            </a:r>
            <a:r>
              <a:rPr lang="en-CA" sz="1200" b="0" i="0" kern="1200" dirty="0" smtClean="0">
                <a:solidFill>
                  <a:schemeClr val="tx1"/>
                </a:solidFill>
                <a:effectLst/>
                <a:latin typeface="+mn-lt"/>
                <a:ea typeface="+mn-ea"/>
                <a:cs typeface="+mn-cs"/>
              </a:rPr>
              <a:t> is a two-step: acknowledge </a:t>
            </a:r>
            <a:r>
              <a:rPr lang="en-CA" sz="1200" b="0" i="1" kern="1200" dirty="0" smtClean="0">
                <a:solidFill>
                  <a:schemeClr val="tx1"/>
                </a:solidFill>
                <a:effectLst/>
                <a:latin typeface="+mn-lt"/>
                <a:ea typeface="+mn-ea"/>
                <a:cs typeface="+mn-cs"/>
              </a:rPr>
              <a:t>and</a:t>
            </a:r>
            <a:r>
              <a:rPr lang="en-CA" sz="1200" b="0" i="0" kern="1200" dirty="0" smtClean="0">
                <a:solidFill>
                  <a:schemeClr val="tx1"/>
                </a:solidFill>
                <a:effectLst/>
                <a:latin typeface="+mn-lt"/>
                <a:ea typeface="+mn-ea"/>
                <a:cs typeface="+mn-cs"/>
              </a:rPr>
              <a:t> schedule, and making sure that your acknowledgement contains those ingredients.</a:t>
            </a:r>
          </a:p>
          <a:p>
            <a:endParaRPr lang="en-CA" dirty="0"/>
          </a:p>
        </p:txBody>
      </p:sp>
      <p:sp>
        <p:nvSpPr>
          <p:cNvPr id="4" name="Slide Number Placeholder 3"/>
          <p:cNvSpPr>
            <a:spLocks noGrp="1"/>
          </p:cNvSpPr>
          <p:nvPr>
            <p:ph type="sldNum" sz="quarter" idx="10"/>
          </p:nvPr>
        </p:nvSpPr>
        <p:spPr/>
        <p:txBody>
          <a:bodyPr/>
          <a:lstStyle/>
          <a:p>
            <a:fld id="{311FB892-0513-47F7-AF45-6B099013D8CC}" type="slidenum">
              <a:rPr lang="en-CA" smtClean="0"/>
              <a:t>4</a:t>
            </a:fld>
            <a:endParaRPr lang="en-CA"/>
          </a:p>
        </p:txBody>
      </p:sp>
    </p:spTree>
    <p:extLst>
      <p:ext uri="{BB962C8B-B14F-4D97-AF65-F5344CB8AC3E}">
        <p14:creationId xmlns:p14="http://schemas.microsoft.com/office/powerpoint/2010/main" val="1975304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u="sng" kern="1200" dirty="0" smtClean="0">
                <a:solidFill>
                  <a:schemeClr val="tx1"/>
                </a:solidFill>
                <a:effectLst/>
                <a:latin typeface="+mn-lt"/>
                <a:ea typeface="+mn-ea"/>
                <a:cs typeface="+mn-cs"/>
                <a:hlinkClick r:id="rId3"/>
              </a:rPr>
              <a:t>The </a:t>
            </a:r>
            <a:r>
              <a:rPr lang="en-CA" sz="1200" u="sng" kern="1200" dirty="0" err="1" smtClean="0">
                <a:solidFill>
                  <a:schemeClr val="tx1"/>
                </a:solidFill>
                <a:effectLst/>
                <a:latin typeface="+mn-lt"/>
                <a:ea typeface="+mn-ea"/>
                <a:cs typeface="+mn-cs"/>
                <a:hlinkClick r:id="rId3"/>
              </a:rPr>
              <a:t>Pomodoro</a:t>
            </a:r>
            <a:r>
              <a:rPr lang="en-CA" sz="1200" u="sng" kern="1200" dirty="0" smtClean="0">
                <a:solidFill>
                  <a:schemeClr val="tx1"/>
                </a:solidFill>
                <a:effectLst/>
                <a:latin typeface="+mn-lt"/>
                <a:ea typeface="+mn-ea"/>
                <a:cs typeface="+mn-cs"/>
                <a:hlinkClick r:id="rId3"/>
              </a:rPr>
              <a:t> Technique</a:t>
            </a:r>
            <a:r>
              <a:rPr lang="en-CA" sz="1200" u="sng" kern="1200" dirty="0" smtClean="0">
                <a:solidFill>
                  <a:schemeClr val="tx1"/>
                </a:solidFill>
                <a:effectLst/>
                <a:latin typeface="+mn-lt"/>
                <a:ea typeface="+mn-ea"/>
                <a:cs typeface="+mn-cs"/>
              </a:rPr>
              <a:t> (additional info in references)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u="sng"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u="none" kern="1200" dirty="0" smtClean="0">
                <a:solidFill>
                  <a:schemeClr val="tx1"/>
                </a:solidFill>
                <a:effectLst/>
                <a:latin typeface="+mn-lt"/>
                <a:ea typeface="+mn-ea"/>
                <a:cs typeface="+mn-cs"/>
              </a:rPr>
              <a:t>Airplane mode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u="none" kern="1200" dirty="0" smtClean="0">
                <a:solidFill>
                  <a:schemeClr val="tx1"/>
                </a:solidFill>
                <a:effectLst/>
                <a:latin typeface="+mn-lt"/>
                <a:ea typeface="+mn-ea"/>
                <a:cs typeface="+mn-cs"/>
              </a:rPr>
              <a:t>It won’t feel comfortable…be dedicated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u="non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dirty="0" smtClean="0">
                <a:solidFill>
                  <a:schemeClr val="tx1"/>
                </a:solidFill>
                <a:effectLst/>
                <a:latin typeface="+mn-lt"/>
                <a:ea typeface="+mn-ea"/>
                <a:cs typeface="+mn-cs"/>
              </a:rPr>
              <a:t>Todd,</a:t>
            </a:r>
            <a:r>
              <a:rPr lang="en-CA" sz="1200" b="1" i="0" kern="1200" baseline="0" dirty="0" smtClean="0">
                <a:solidFill>
                  <a:schemeClr val="tx1"/>
                </a:solidFill>
                <a:effectLst/>
                <a:latin typeface="+mn-lt"/>
                <a:ea typeface="+mn-ea"/>
                <a:cs typeface="+mn-cs"/>
              </a:rPr>
              <a:t> any comments?</a:t>
            </a:r>
            <a:endParaRPr lang="en-CA" sz="1200" b="0" u="non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u="sng"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u="none" kern="1200" dirty="0" smtClean="0">
                <a:solidFill>
                  <a:schemeClr val="tx1"/>
                </a:solidFill>
                <a:effectLst/>
                <a:latin typeface="+mn-lt"/>
                <a:ea typeface="+mn-ea"/>
                <a:cs typeface="+mn-cs"/>
              </a:rPr>
              <a:t>This is great for the type</a:t>
            </a:r>
            <a:r>
              <a:rPr lang="en-CA" sz="1200" b="0" u="none" kern="1200" baseline="0" dirty="0" smtClean="0">
                <a:solidFill>
                  <a:schemeClr val="tx1"/>
                </a:solidFill>
                <a:effectLst/>
                <a:latin typeface="+mn-lt"/>
                <a:ea typeface="+mn-ea"/>
                <a:cs typeface="+mn-cs"/>
              </a:rPr>
              <a:t> of </a:t>
            </a:r>
            <a:r>
              <a:rPr lang="en-CA" sz="1200" b="0" u="none" kern="1200" dirty="0" smtClean="0">
                <a:solidFill>
                  <a:schemeClr val="tx1"/>
                </a:solidFill>
                <a:effectLst/>
                <a:latin typeface="+mn-lt"/>
                <a:ea typeface="+mn-ea"/>
                <a:cs typeface="+mn-cs"/>
              </a:rPr>
              <a:t>work that requires single-tasking or full focus. Developing a strategy, writing a report, evaluating findings from an</a:t>
            </a:r>
            <a:r>
              <a:rPr lang="en-CA" sz="1200" b="0" u="none" kern="1200" baseline="0" dirty="0" smtClean="0">
                <a:solidFill>
                  <a:schemeClr val="tx1"/>
                </a:solidFill>
                <a:effectLst/>
                <a:latin typeface="+mn-lt"/>
                <a:ea typeface="+mn-ea"/>
                <a:cs typeface="+mn-cs"/>
              </a:rPr>
              <a:t> initiative </a:t>
            </a:r>
            <a:r>
              <a:rPr lang="en-CA" sz="1200" b="0" u="none" kern="1200" baseline="0" dirty="0" err="1" smtClean="0">
                <a:solidFill>
                  <a:schemeClr val="tx1"/>
                </a:solidFill>
                <a:effectLst/>
                <a:latin typeface="+mn-lt"/>
                <a:ea typeface="+mn-ea"/>
                <a:cs typeface="+mn-cs"/>
              </a:rPr>
              <a:t>etc</a:t>
            </a:r>
            <a:endParaRPr lang="en-CA" sz="1200" b="0" u="non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u="non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u="none" kern="1200" dirty="0" smtClean="0">
                <a:solidFill>
                  <a:schemeClr val="tx1"/>
                </a:solidFill>
                <a:effectLst/>
                <a:latin typeface="+mn-lt"/>
                <a:ea typeface="+mn-ea"/>
                <a:cs typeface="+mn-cs"/>
              </a:rPr>
              <a:t>In</a:t>
            </a:r>
            <a:r>
              <a:rPr lang="en-CA" sz="1200" b="0" u="none" kern="1200" baseline="0" dirty="0" smtClean="0">
                <a:solidFill>
                  <a:schemeClr val="tx1"/>
                </a:solidFill>
                <a:effectLst/>
                <a:latin typeface="+mn-lt"/>
                <a:ea typeface="+mn-ea"/>
                <a:cs typeface="+mn-cs"/>
              </a:rPr>
              <a:t> order to be successful it is good to block time in your calendar, and let your team know that you are doing deep work and won’t be checking emails until after the allotted time. (Read the slide to walk through 3 steps)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u="none"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When you’re ready to start, set a timer for 25 minutes, you can either get a kitchen timer (a </a:t>
            </a:r>
            <a:r>
              <a:rPr lang="en-CA" sz="1200" b="0" i="0" kern="1200" dirty="0" err="1" smtClean="0">
                <a:solidFill>
                  <a:schemeClr val="tx1"/>
                </a:solidFill>
                <a:effectLst/>
                <a:latin typeface="+mn-lt"/>
                <a:ea typeface="+mn-ea"/>
                <a:cs typeface="+mn-cs"/>
              </a:rPr>
              <a:t>pomodoro</a:t>
            </a:r>
            <a:r>
              <a:rPr lang="en-CA" sz="1200" b="0" i="0" kern="1200" dirty="0" smtClean="0">
                <a:solidFill>
                  <a:schemeClr val="tx1"/>
                </a:solidFill>
                <a:effectLst/>
                <a:latin typeface="+mn-lt"/>
                <a:ea typeface="+mn-ea"/>
                <a:cs typeface="+mn-cs"/>
              </a:rPr>
              <a:t> – Italian word</a:t>
            </a:r>
            <a:r>
              <a:rPr lang="en-CA" sz="1200" b="0" i="0" kern="1200" baseline="0" dirty="0" smtClean="0">
                <a:solidFill>
                  <a:schemeClr val="tx1"/>
                </a:solidFill>
                <a:effectLst/>
                <a:latin typeface="+mn-lt"/>
                <a:ea typeface="+mn-ea"/>
                <a:cs typeface="+mn-cs"/>
              </a:rPr>
              <a:t> for tomato). I did have a </a:t>
            </a:r>
            <a:r>
              <a:rPr lang="en-CA" sz="1200" b="0" i="0" kern="1200" baseline="0" dirty="0" err="1" smtClean="0">
                <a:solidFill>
                  <a:schemeClr val="tx1"/>
                </a:solidFill>
                <a:effectLst/>
                <a:latin typeface="+mn-lt"/>
                <a:ea typeface="+mn-ea"/>
                <a:cs typeface="+mn-cs"/>
              </a:rPr>
              <a:t>pomodoro</a:t>
            </a:r>
            <a:r>
              <a:rPr lang="en-CA" sz="1200" b="0" i="0" kern="1200" baseline="0" dirty="0" smtClean="0">
                <a:solidFill>
                  <a:schemeClr val="tx1"/>
                </a:solidFill>
                <a:effectLst/>
                <a:latin typeface="+mn-lt"/>
                <a:ea typeface="+mn-ea"/>
                <a:cs typeface="+mn-cs"/>
              </a:rPr>
              <a:t> timer but it broke so I now just ask Alexa to start timer for me</a:t>
            </a:r>
            <a:r>
              <a:rPr lang="en-CA" sz="1200" b="0" i="0" kern="1200" dirty="0" smtClean="0">
                <a:solidFill>
                  <a:schemeClr val="tx1"/>
                </a:solidFill>
                <a:effectLst/>
                <a:latin typeface="+mn-lt"/>
                <a:ea typeface="+mn-ea"/>
                <a:cs typeface="+mn-cs"/>
              </a:rPr>
              <a:t>. Set your cell phone to airplane mode, turn off your email, and silence all other distractions. Then start on the timer.</a:t>
            </a:r>
          </a:p>
          <a:p>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During the 25 minutes, you must focus on that task without interruption. And unless the building burns down, do nothing but work on that task until the timer goes off. You may hit the wall, but keep going. The vast majority of people find they can work on that task “in the zone” until the timer goes off.</a:t>
            </a:r>
          </a:p>
          <a:p>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After 25 minutes, you have a choice: keep working or take a break. If you keep working, reset the timer to 25 minutes and go through the process again, without interruption until the next 25 minutes are up. If you decide to take a break, it can be short (such as refilling your coffee cup), medium (returning a phone call) or long (going into a meeting, or working out).</a:t>
            </a:r>
          </a:p>
          <a:p>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This technique will save you so much time – in three hours I was able to develop two presentations from scratch and write an article. This would have taken me a full day if I hadn’t used this strategy; having zero interruptions kept me concentrated on the task at hand</a:t>
            </a:r>
            <a:r>
              <a:rPr lang="en-CA" sz="1200" b="0" i="0" kern="1200" dirty="0" smtClean="0">
                <a:solidFill>
                  <a:schemeClr val="tx1"/>
                </a:solidFill>
                <a:effectLst/>
                <a:latin typeface="+mn-lt"/>
                <a:ea typeface="+mn-ea"/>
                <a:cs typeface="+mn-cs"/>
              </a:rPr>
              <a:t>.</a:t>
            </a:r>
          </a:p>
          <a:p>
            <a:endParaRPr lang="en-CA"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dirty="0" smtClean="0">
                <a:solidFill>
                  <a:schemeClr val="tx1"/>
                </a:solidFill>
                <a:effectLst/>
                <a:latin typeface="+mn-lt"/>
                <a:ea typeface="+mn-ea"/>
                <a:cs typeface="+mn-cs"/>
              </a:rPr>
              <a:t>Todd,</a:t>
            </a:r>
            <a:r>
              <a:rPr lang="en-CA" sz="1200" b="1" i="0" kern="1200" baseline="0" dirty="0" smtClean="0">
                <a:solidFill>
                  <a:schemeClr val="tx1"/>
                </a:solidFill>
                <a:effectLst/>
                <a:latin typeface="+mn-lt"/>
                <a:ea typeface="+mn-ea"/>
                <a:cs typeface="+mn-cs"/>
              </a:rPr>
              <a:t> any comments?</a:t>
            </a:r>
            <a:endParaRPr lang="en-CA" sz="1200" b="1" i="0" kern="1200" dirty="0" smtClean="0">
              <a:solidFill>
                <a:schemeClr val="tx1"/>
              </a:solidFill>
              <a:effectLst/>
              <a:latin typeface="+mn-lt"/>
              <a:ea typeface="+mn-ea"/>
              <a:cs typeface="+mn-cs"/>
            </a:endParaRPr>
          </a:p>
          <a:p>
            <a:endParaRPr lang="en-CA"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u="non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u="none"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311FB892-0513-47F7-AF45-6B099013D8CC}" type="slidenum">
              <a:rPr lang="en-CA" smtClean="0"/>
              <a:t>5</a:t>
            </a:fld>
            <a:endParaRPr lang="en-CA"/>
          </a:p>
        </p:txBody>
      </p:sp>
    </p:spTree>
    <p:extLst>
      <p:ext uri="{BB962C8B-B14F-4D97-AF65-F5344CB8AC3E}">
        <p14:creationId xmlns:p14="http://schemas.microsoft.com/office/powerpoint/2010/main" val="1945230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TODD</a:t>
            </a:r>
          </a:p>
          <a:p>
            <a:endParaRPr lang="en-US" dirty="0" smtClean="0"/>
          </a:p>
          <a:p>
            <a:r>
              <a:rPr lang="en-US" dirty="0" smtClean="0"/>
              <a:t>Multitasking</a:t>
            </a:r>
            <a:r>
              <a:rPr lang="en-US" baseline="0" dirty="0" smtClean="0"/>
              <a:t> game</a:t>
            </a:r>
          </a:p>
          <a:p>
            <a:endParaRPr lang="en-US" baseline="0" dirty="0" smtClean="0"/>
          </a:p>
          <a:p>
            <a:endParaRPr lang="en-US" baseline="0" dirty="0" smtClean="0"/>
          </a:p>
          <a:p>
            <a:r>
              <a:rPr lang="en-US" baseline="0" dirty="0" smtClean="0"/>
              <a:t>Write </a:t>
            </a:r>
          </a:p>
          <a:p>
            <a:r>
              <a:rPr lang="en-US" baseline="0" dirty="0" smtClean="0"/>
              <a:t>“Multitasking is hard” and 12345678910111213141516171819120</a:t>
            </a:r>
          </a:p>
          <a:p>
            <a:endParaRPr lang="en-US" baseline="0" dirty="0" smtClean="0"/>
          </a:p>
          <a:p>
            <a:r>
              <a:rPr lang="en-US" baseline="0" dirty="0" smtClean="0"/>
              <a:t>NOW do both at the same time</a:t>
            </a:r>
          </a:p>
          <a:p>
            <a:endParaRPr lang="en-US" baseline="0" dirty="0" smtClean="0"/>
          </a:p>
          <a:p>
            <a:endParaRPr lang="en-US" baseline="0" dirty="0" smtClean="0"/>
          </a:p>
          <a:p>
            <a:r>
              <a:rPr lang="en-US" baseline="0" dirty="0" smtClean="0"/>
              <a:t>Multi</a:t>
            </a:r>
          </a:p>
          <a:p>
            <a:r>
              <a:rPr lang="en-US" baseline="0" dirty="0" smtClean="0"/>
              <a:t>1234</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11FB892-0513-47F7-AF45-6B099013D8CC}" type="slidenum">
              <a:rPr lang="en-CA" smtClean="0"/>
              <a:t>6</a:t>
            </a:fld>
            <a:endParaRPr lang="en-CA"/>
          </a:p>
        </p:txBody>
      </p:sp>
    </p:spTree>
    <p:extLst>
      <p:ext uri="{BB962C8B-B14F-4D97-AF65-F5344CB8AC3E}">
        <p14:creationId xmlns:p14="http://schemas.microsoft.com/office/powerpoint/2010/main" val="3445555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u="sng" kern="1200" dirty="0" smtClean="0">
                <a:solidFill>
                  <a:schemeClr val="tx1"/>
                </a:solidFill>
                <a:effectLst/>
                <a:latin typeface="+mn-lt"/>
                <a:ea typeface="+mn-ea"/>
                <a:cs typeface="+mn-cs"/>
                <a:hlinkClick r:id="rId3"/>
              </a:rPr>
              <a:t>Eat The Frogs First Thing in The Morning (And Other Better Work Habits)</a:t>
            </a:r>
            <a:endParaRPr lang="en-CA" sz="1200" u="sng"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u="sng" kern="1200" dirty="0" smtClean="0">
              <a:solidFill>
                <a:schemeClr val="tx1"/>
              </a:solidFill>
              <a:effectLst/>
              <a:latin typeface="+mn-lt"/>
              <a:ea typeface="+mn-ea"/>
              <a:cs typeface="+mn-cs"/>
            </a:endParaRPr>
          </a:p>
          <a:p>
            <a:r>
              <a:rPr lang="en-CA" sz="1200" b="1" i="0" kern="1200" dirty="0" smtClean="0">
                <a:solidFill>
                  <a:schemeClr val="tx1"/>
                </a:solidFill>
                <a:effectLst/>
                <a:latin typeface="+mn-lt"/>
                <a:ea typeface="+mn-ea"/>
                <a:cs typeface="+mn-cs"/>
              </a:rPr>
              <a:t>Get that uncomfortable frog out of the way!</a:t>
            </a:r>
          </a:p>
          <a:p>
            <a:r>
              <a:rPr lang="en-CA" sz="1200" b="0" i="1" kern="1200" dirty="0" smtClean="0">
                <a:solidFill>
                  <a:schemeClr val="tx1"/>
                </a:solidFill>
                <a:effectLst/>
                <a:latin typeface="+mn-lt"/>
                <a:ea typeface="+mn-ea"/>
                <a:cs typeface="+mn-cs"/>
              </a:rPr>
              <a:t>“If it’s your job to eat a frog, it’s best to do it First Thing in the Morning. And if it’s your job to eat two frogs, it’s best to eat the BIGGEST one first.” — </a:t>
            </a:r>
            <a:r>
              <a:rPr lang="en-CA" sz="1200" b="1" i="0" kern="1200" dirty="0" smtClean="0">
                <a:solidFill>
                  <a:schemeClr val="tx1"/>
                </a:solidFill>
                <a:effectLst/>
                <a:latin typeface="+mn-lt"/>
                <a:ea typeface="+mn-ea"/>
                <a:cs typeface="+mn-cs"/>
              </a:rPr>
              <a:t>Mark Twain</a:t>
            </a:r>
          </a:p>
          <a:p>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You </a:t>
            </a:r>
            <a:r>
              <a:rPr lang="en-CA" sz="1200" b="0" i="0" kern="1200" dirty="0" smtClean="0">
                <a:solidFill>
                  <a:schemeClr val="tx1"/>
                </a:solidFill>
                <a:effectLst/>
                <a:latin typeface="+mn-lt"/>
                <a:ea typeface="+mn-ea"/>
                <a:cs typeface="+mn-cs"/>
              </a:rPr>
              <a:t>might know </a:t>
            </a:r>
            <a:r>
              <a:rPr lang="en-CA" sz="1200" b="0" i="0" kern="1200" dirty="0" smtClean="0">
                <a:solidFill>
                  <a:schemeClr val="tx1"/>
                </a:solidFill>
                <a:effectLst/>
                <a:latin typeface="+mn-lt"/>
                <a:ea typeface="+mn-ea"/>
                <a:cs typeface="+mn-cs"/>
              </a:rPr>
              <a:t>about Brian Tracy’s </a:t>
            </a:r>
            <a:r>
              <a:rPr lang="en-CA" sz="1200" b="0" i="0" kern="1200" dirty="0" err="1" smtClean="0">
                <a:solidFill>
                  <a:schemeClr val="tx1"/>
                </a:solidFill>
                <a:effectLst/>
                <a:latin typeface="+mn-lt"/>
                <a:ea typeface="+mn-ea"/>
                <a:cs typeface="+mn-cs"/>
              </a:rPr>
              <a:t>famous“eat</a:t>
            </a:r>
            <a:r>
              <a:rPr lang="en-CA" sz="1200" b="0" i="0" kern="1200" dirty="0" smtClean="0">
                <a:solidFill>
                  <a:schemeClr val="tx1"/>
                </a:solidFill>
                <a:effectLst/>
                <a:latin typeface="+mn-lt"/>
                <a:ea typeface="+mn-ea"/>
                <a:cs typeface="+mn-cs"/>
              </a:rPr>
              <a:t>-a-frog”-technique from his classic time-management book, </a:t>
            </a:r>
            <a:r>
              <a:rPr lang="en-CA" sz="1200" b="0" i="0" u="none" strike="noStrike" kern="1200" dirty="0" smtClean="0">
                <a:solidFill>
                  <a:schemeClr val="tx1"/>
                </a:solidFill>
                <a:effectLst/>
                <a:latin typeface="+mn-lt"/>
                <a:ea typeface="+mn-ea"/>
                <a:cs typeface="+mn-cs"/>
                <a:hlinkClick r:id="rId4"/>
              </a:rPr>
              <a:t>Eat That Frog!: 21 Great Ways to Stop Procrastinating and Get More Done in Less Time</a:t>
            </a:r>
            <a:r>
              <a:rPr lang="en-CA" sz="1200" b="0" i="0" kern="1200" dirty="0" smtClean="0">
                <a:solidFill>
                  <a:schemeClr val="tx1"/>
                </a:solidFill>
                <a:effectLst/>
                <a:latin typeface="+mn-lt"/>
                <a:ea typeface="+mn-ea"/>
                <a:cs typeface="+mn-cs"/>
              </a:rPr>
              <a:t>.</a:t>
            </a:r>
          </a:p>
          <a:p>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In the morning, right after getting up, you complete the most unwanted task you can think of for that day (= the frog). Focus on the </a:t>
            </a:r>
            <a:r>
              <a:rPr lang="en-CA" sz="1200" b="1" i="1" kern="1200" dirty="0" smtClean="0">
                <a:solidFill>
                  <a:schemeClr val="tx1"/>
                </a:solidFill>
                <a:effectLst/>
                <a:latin typeface="+mn-lt"/>
                <a:ea typeface="+mn-ea"/>
                <a:cs typeface="+mn-cs"/>
              </a:rPr>
              <a:t>things you don’t want to do, but actually need to do. </a:t>
            </a:r>
            <a:r>
              <a:rPr lang="en-CA" sz="1200" b="0" i="0" kern="1200" dirty="0" smtClean="0">
                <a:solidFill>
                  <a:schemeClr val="tx1"/>
                </a:solidFill>
                <a:effectLst/>
                <a:latin typeface="+mn-lt"/>
                <a:ea typeface="+mn-ea"/>
                <a:cs typeface="+mn-cs"/>
              </a:rPr>
              <a:t>The biggest, ugly, distasteful things that need to be done, but tend not to</a:t>
            </a:r>
            <a:r>
              <a:rPr lang="en-CA" sz="1200" b="0" i="0" kern="1200" dirty="0" smtClean="0">
                <a:solidFill>
                  <a:schemeClr val="tx1"/>
                </a:solidFill>
                <a:effectLst/>
                <a:latin typeface="+mn-lt"/>
                <a:ea typeface="+mn-ea"/>
                <a:cs typeface="+mn-cs"/>
              </a:rPr>
              <a:t>.</a:t>
            </a:r>
            <a:endParaRPr lang="en-CA" sz="1200" u="sng"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u="sng"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u="sng" kern="1200" dirty="0" smtClean="0">
                <a:solidFill>
                  <a:schemeClr val="tx1"/>
                </a:solidFill>
                <a:effectLst/>
                <a:latin typeface="+mn-lt"/>
                <a:ea typeface="+mn-ea"/>
                <a:cs typeface="+mn-cs"/>
              </a:rPr>
              <a:t>If more</a:t>
            </a:r>
            <a:r>
              <a:rPr lang="en-CA" sz="1200" u="sng" kern="1200" baseline="0" dirty="0" smtClean="0">
                <a:solidFill>
                  <a:schemeClr val="tx1"/>
                </a:solidFill>
                <a:effectLst/>
                <a:latin typeface="+mn-lt"/>
                <a:ea typeface="+mn-ea"/>
                <a:cs typeface="+mn-cs"/>
              </a:rPr>
              <a:t> time or during questions&gt;</a:t>
            </a:r>
            <a:endParaRPr lang="en-CA" sz="1200" u="sng" kern="1200" dirty="0" smtClean="0">
              <a:solidFill>
                <a:schemeClr val="tx1"/>
              </a:solidFill>
              <a:effectLst/>
              <a:latin typeface="+mn-lt"/>
              <a:ea typeface="+mn-ea"/>
              <a:cs typeface="+mn-cs"/>
            </a:endParaRPr>
          </a:p>
          <a:p>
            <a:r>
              <a:rPr lang="en-CA" sz="1200" b="1" i="0" kern="1200" dirty="0" smtClean="0">
                <a:solidFill>
                  <a:schemeClr val="tx1"/>
                </a:solidFill>
                <a:effectLst/>
                <a:latin typeface="+mn-lt"/>
                <a:ea typeface="+mn-ea"/>
                <a:cs typeface="+mn-cs"/>
              </a:rPr>
              <a:t>How do I spot the famous frog?</a:t>
            </a:r>
          </a:p>
          <a:p>
            <a:r>
              <a:rPr lang="en-CA" sz="1200" b="0" i="0" kern="1200" dirty="0" smtClean="0">
                <a:solidFill>
                  <a:schemeClr val="tx1"/>
                </a:solidFill>
                <a:effectLst/>
                <a:latin typeface="+mn-lt"/>
                <a:ea typeface="+mn-ea"/>
                <a:cs typeface="+mn-cs"/>
              </a:rPr>
              <a:t>To get a better overview of your tasks, divide your to-do list in these four categories:</a:t>
            </a:r>
          </a:p>
          <a:p>
            <a:r>
              <a:rPr lang="en-CA" sz="1200" b="0" i="0" kern="1200" dirty="0" smtClean="0">
                <a:solidFill>
                  <a:schemeClr val="tx1"/>
                </a:solidFill>
                <a:effectLst/>
                <a:latin typeface="+mn-lt"/>
                <a:ea typeface="+mn-ea"/>
                <a:cs typeface="+mn-cs"/>
              </a:rPr>
              <a:t>— Things you </a:t>
            </a:r>
            <a:r>
              <a:rPr lang="en-CA" sz="1200" b="1" i="0" kern="1200" dirty="0" smtClean="0">
                <a:solidFill>
                  <a:schemeClr val="tx1"/>
                </a:solidFill>
                <a:effectLst/>
                <a:latin typeface="+mn-lt"/>
                <a:ea typeface="+mn-ea"/>
                <a:cs typeface="+mn-cs"/>
              </a:rPr>
              <a:t>don’t want</a:t>
            </a:r>
            <a:r>
              <a:rPr lang="en-CA" sz="1200" b="0" i="0" kern="1200" dirty="0" smtClean="0">
                <a:solidFill>
                  <a:schemeClr val="tx1"/>
                </a:solidFill>
                <a:effectLst/>
                <a:latin typeface="+mn-lt"/>
                <a:ea typeface="+mn-ea"/>
                <a:cs typeface="+mn-cs"/>
              </a:rPr>
              <a:t> to do, but actually </a:t>
            </a:r>
            <a:r>
              <a:rPr lang="en-CA" sz="1200" b="1" i="0" kern="1200" dirty="0" smtClean="0">
                <a:solidFill>
                  <a:schemeClr val="tx1"/>
                </a:solidFill>
                <a:effectLst/>
                <a:latin typeface="+mn-lt"/>
                <a:ea typeface="+mn-ea"/>
                <a:cs typeface="+mn-cs"/>
              </a:rPr>
              <a:t>need</a:t>
            </a:r>
            <a:r>
              <a:rPr lang="en-CA" sz="1200" b="0" i="0" kern="1200" dirty="0" smtClean="0">
                <a:solidFill>
                  <a:schemeClr val="tx1"/>
                </a:solidFill>
                <a:effectLst/>
                <a:latin typeface="+mn-lt"/>
                <a:ea typeface="+mn-ea"/>
                <a:cs typeface="+mn-cs"/>
              </a:rPr>
              <a:t> to do.</a:t>
            </a:r>
            <a:br>
              <a:rPr lang="en-CA" sz="1200" b="0" i="0" kern="1200" dirty="0" smtClean="0">
                <a:solidFill>
                  <a:schemeClr val="tx1"/>
                </a:solidFill>
                <a:effectLst/>
                <a:latin typeface="+mn-lt"/>
                <a:ea typeface="+mn-ea"/>
                <a:cs typeface="+mn-cs"/>
              </a:rPr>
            </a:br>
            <a:r>
              <a:rPr lang="en-CA" sz="1200" b="0" i="0" kern="1200" dirty="0" smtClean="0">
                <a:solidFill>
                  <a:schemeClr val="tx1"/>
                </a:solidFill>
                <a:effectLst/>
                <a:latin typeface="+mn-lt"/>
                <a:ea typeface="+mn-ea"/>
                <a:cs typeface="+mn-cs"/>
              </a:rPr>
              <a:t>— Things you </a:t>
            </a:r>
            <a:r>
              <a:rPr lang="en-CA" sz="1200" b="1" i="0" kern="1200" dirty="0" smtClean="0">
                <a:solidFill>
                  <a:schemeClr val="tx1"/>
                </a:solidFill>
                <a:effectLst/>
                <a:latin typeface="+mn-lt"/>
                <a:ea typeface="+mn-ea"/>
                <a:cs typeface="+mn-cs"/>
              </a:rPr>
              <a:t>want</a:t>
            </a:r>
            <a:r>
              <a:rPr lang="en-CA" sz="1200" b="0" i="0" kern="1200" dirty="0" smtClean="0">
                <a:solidFill>
                  <a:schemeClr val="tx1"/>
                </a:solidFill>
                <a:effectLst/>
                <a:latin typeface="+mn-lt"/>
                <a:ea typeface="+mn-ea"/>
                <a:cs typeface="+mn-cs"/>
              </a:rPr>
              <a:t> to do and actually </a:t>
            </a:r>
            <a:r>
              <a:rPr lang="en-CA" sz="1200" b="1" i="0" kern="1200" dirty="0" smtClean="0">
                <a:solidFill>
                  <a:schemeClr val="tx1"/>
                </a:solidFill>
                <a:effectLst/>
                <a:latin typeface="+mn-lt"/>
                <a:ea typeface="+mn-ea"/>
                <a:cs typeface="+mn-cs"/>
              </a:rPr>
              <a:t>need</a:t>
            </a:r>
            <a:r>
              <a:rPr lang="en-CA" sz="1200" b="0" i="0" kern="1200" dirty="0" smtClean="0">
                <a:solidFill>
                  <a:schemeClr val="tx1"/>
                </a:solidFill>
                <a:effectLst/>
                <a:latin typeface="+mn-lt"/>
                <a:ea typeface="+mn-ea"/>
                <a:cs typeface="+mn-cs"/>
              </a:rPr>
              <a:t> to do.</a:t>
            </a:r>
            <a:br>
              <a:rPr lang="en-CA" sz="1200" b="0" i="0" kern="1200" dirty="0" smtClean="0">
                <a:solidFill>
                  <a:schemeClr val="tx1"/>
                </a:solidFill>
                <a:effectLst/>
                <a:latin typeface="+mn-lt"/>
                <a:ea typeface="+mn-ea"/>
                <a:cs typeface="+mn-cs"/>
              </a:rPr>
            </a:br>
            <a:r>
              <a:rPr lang="en-CA" sz="1200" b="0" i="0" kern="1200" dirty="0" smtClean="0">
                <a:solidFill>
                  <a:schemeClr val="tx1"/>
                </a:solidFill>
                <a:effectLst/>
                <a:latin typeface="+mn-lt"/>
                <a:ea typeface="+mn-ea"/>
                <a:cs typeface="+mn-cs"/>
              </a:rPr>
              <a:t>— Things you </a:t>
            </a:r>
            <a:r>
              <a:rPr lang="en-CA" sz="1200" b="1" i="0" kern="1200" dirty="0" smtClean="0">
                <a:solidFill>
                  <a:schemeClr val="tx1"/>
                </a:solidFill>
                <a:effectLst/>
                <a:latin typeface="+mn-lt"/>
                <a:ea typeface="+mn-ea"/>
                <a:cs typeface="+mn-cs"/>
              </a:rPr>
              <a:t>want</a:t>
            </a:r>
            <a:r>
              <a:rPr lang="en-CA" sz="1200" b="0" i="0" kern="1200" dirty="0" smtClean="0">
                <a:solidFill>
                  <a:schemeClr val="tx1"/>
                </a:solidFill>
                <a:effectLst/>
                <a:latin typeface="+mn-lt"/>
                <a:ea typeface="+mn-ea"/>
                <a:cs typeface="+mn-cs"/>
              </a:rPr>
              <a:t> to do, but actually </a:t>
            </a:r>
            <a:r>
              <a:rPr lang="en-CA" sz="1200" b="1" i="0" kern="1200" dirty="0" smtClean="0">
                <a:solidFill>
                  <a:schemeClr val="tx1"/>
                </a:solidFill>
                <a:effectLst/>
                <a:latin typeface="+mn-lt"/>
                <a:ea typeface="+mn-ea"/>
                <a:cs typeface="+mn-cs"/>
              </a:rPr>
              <a:t>don’t need</a:t>
            </a:r>
            <a:r>
              <a:rPr lang="en-CA" sz="1200" b="0" i="0" kern="1200" dirty="0" smtClean="0">
                <a:solidFill>
                  <a:schemeClr val="tx1"/>
                </a:solidFill>
                <a:effectLst/>
                <a:latin typeface="+mn-lt"/>
                <a:ea typeface="+mn-ea"/>
                <a:cs typeface="+mn-cs"/>
              </a:rPr>
              <a:t> to do.</a:t>
            </a:r>
            <a:br>
              <a:rPr lang="en-CA" sz="1200" b="0" i="0" kern="1200" dirty="0" smtClean="0">
                <a:solidFill>
                  <a:schemeClr val="tx1"/>
                </a:solidFill>
                <a:effectLst/>
                <a:latin typeface="+mn-lt"/>
                <a:ea typeface="+mn-ea"/>
                <a:cs typeface="+mn-cs"/>
              </a:rPr>
            </a:br>
            <a:r>
              <a:rPr lang="en-CA" sz="1200" b="0" i="0" kern="1200" dirty="0" smtClean="0">
                <a:solidFill>
                  <a:schemeClr val="tx1"/>
                </a:solidFill>
                <a:effectLst/>
                <a:latin typeface="+mn-lt"/>
                <a:ea typeface="+mn-ea"/>
                <a:cs typeface="+mn-cs"/>
              </a:rPr>
              <a:t>— Things you </a:t>
            </a:r>
            <a:r>
              <a:rPr lang="en-CA" sz="1200" b="1" i="0" kern="1200" dirty="0" smtClean="0">
                <a:solidFill>
                  <a:schemeClr val="tx1"/>
                </a:solidFill>
                <a:effectLst/>
                <a:latin typeface="+mn-lt"/>
                <a:ea typeface="+mn-ea"/>
                <a:cs typeface="+mn-cs"/>
              </a:rPr>
              <a:t>don’t want</a:t>
            </a:r>
            <a:r>
              <a:rPr lang="en-CA" sz="1200" b="0" i="0" kern="1200" dirty="0" smtClean="0">
                <a:solidFill>
                  <a:schemeClr val="tx1"/>
                </a:solidFill>
                <a:effectLst/>
                <a:latin typeface="+mn-lt"/>
                <a:ea typeface="+mn-ea"/>
                <a:cs typeface="+mn-cs"/>
              </a:rPr>
              <a:t> to do, and actually </a:t>
            </a:r>
            <a:r>
              <a:rPr lang="en-CA" sz="1200" b="1" i="0" kern="1200" dirty="0" smtClean="0">
                <a:solidFill>
                  <a:schemeClr val="tx1"/>
                </a:solidFill>
                <a:effectLst/>
                <a:latin typeface="+mn-lt"/>
                <a:ea typeface="+mn-ea"/>
                <a:cs typeface="+mn-cs"/>
              </a:rPr>
              <a:t>don’t need</a:t>
            </a:r>
            <a:r>
              <a:rPr lang="en-CA" sz="1200" b="0" i="0" kern="1200" dirty="0" smtClean="0">
                <a:solidFill>
                  <a:schemeClr val="tx1"/>
                </a:solidFill>
                <a:effectLst/>
                <a:latin typeface="+mn-lt"/>
                <a:ea typeface="+mn-ea"/>
                <a:cs typeface="+mn-cs"/>
              </a:rPr>
              <a:t> to 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dirty="0" smtClean="0">
                <a:solidFill>
                  <a:schemeClr val="tx1"/>
                </a:solidFill>
                <a:effectLst/>
                <a:latin typeface="+mn-lt"/>
                <a:ea typeface="+mn-ea"/>
                <a:cs typeface="+mn-cs"/>
              </a:rPr>
              <a:t>Todd,</a:t>
            </a:r>
            <a:r>
              <a:rPr lang="en-CA" sz="1200" b="1" i="0" kern="1200" baseline="0" dirty="0" smtClean="0">
                <a:solidFill>
                  <a:schemeClr val="tx1"/>
                </a:solidFill>
                <a:effectLst/>
                <a:latin typeface="+mn-lt"/>
                <a:ea typeface="+mn-ea"/>
                <a:cs typeface="+mn-cs"/>
              </a:rPr>
              <a:t> any comments?</a:t>
            </a:r>
            <a:endParaRPr lang="en-CA" sz="1200" b="0" u="none" kern="1200" dirty="0" smtClean="0">
              <a:solidFill>
                <a:schemeClr val="tx1"/>
              </a:solidFill>
              <a:effectLst/>
              <a:latin typeface="+mn-lt"/>
              <a:ea typeface="+mn-ea"/>
              <a:cs typeface="+mn-cs"/>
            </a:endParaRPr>
          </a:p>
          <a:p>
            <a:endParaRPr lang="en-CA" b="1" dirty="0"/>
          </a:p>
        </p:txBody>
      </p:sp>
      <p:sp>
        <p:nvSpPr>
          <p:cNvPr id="4" name="Slide Number Placeholder 3"/>
          <p:cNvSpPr>
            <a:spLocks noGrp="1"/>
          </p:cNvSpPr>
          <p:nvPr>
            <p:ph type="sldNum" sz="quarter" idx="10"/>
          </p:nvPr>
        </p:nvSpPr>
        <p:spPr/>
        <p:txBody>
          <a:bodyPr/>
          <a:lstStyle/>
          <a:p>
            <a:fld id="{311FB892-0513-47F7-AF45-6B099013D8CC}" type="slidenum">
              <a:rPr lang="en-CA" smtClean="0"/>
              <a:t>7</a:t>
            </a:fld>
            <a:endParaRPr lang="en-CA"/>
          </a:p>
        </p:txBody>
      </p:sp>
    </p:spTree>
    <p:extLst>
      <p:ext uri="{BB962C8B-B14F-4D97-AF65-F5344CB8AC3E}">
        <p14:creationId xmlns:p14="http://schemas.microsoft.com/office/powerpoint/2010/main" val="3580694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u="sng" kern="1200" dirty="0" smtClean="0">
                <a:solidFill>
                  <a:schemeClr val="tx1"/>
                </a:solidFill>
                <a:effectLst/>
                <a:latin typeface="+mn-lt"/>
                <a:ea typeface="+mn-ea"/>
                <a:cs typeface="+mn-cs"/>
                <a:hlinkClick r:id="rId3"/>
              </a:rPr>
              <a:t>The Only Way to Eat an Elephant</a:t>
            </a:r>
            <a:endParaRPr lang="en-CA" sz="1200" u="sng"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u="sng"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https://www.psychologytoday.com/ca/blog/mindfully-present-fully-alive/201804/the-only-way-eat-elephant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Desmond Tutu once wisely said that “there is only one way to eat an elephant: a bite at a time.” What he meant by this is that everything in life that seems daunting, overwhelming, and even impossible can be accomplished gradually by taking on just a little at a time.</a:t>
            </a:r>
          </a:p>
          <a:p>
            <a:r>
              <a:rPr lang="en-CA" sz="1200" b="0" i="0" kern="1200" dirty="0" smtClean="0">
                <a:solidFill>
                  <a:schemeClr val="tx1"/>
                </a:solidFill>
                <a:effectLst/>
                <a:latin typeface="+mn-lt"/>
                <a:ea typeface="+mn-ea"/>
                <a:cs typeface="+mn-cs"/>
              </a:rPr>
              <a:t>If you’ve ever wanted to accomplish something major, you know that getting started can be a bit of a challenge. Maybe you have some vague idea about what you want but no clue how to get it. Or perhaps you sit down to think about everything you have to do and get completely intimidated, freezing up and feeling incapable of taking the first step.</a:t>
            </a:r>
          </a:p>
          <a:p>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If you can just commit to even five</a:t>
            </a:r>
            <a:r>
              <a:rPr lang="en-CA" sz="1200" b="0" i="0" kern="1200" baseline="0" dirty="0" smtClean="0">
                <a:solidFill>
                  <a:schemeClr val="tx1"/>
                </a:solidFill>
                <a:effectLst/>
                <a:latin typeface="+mn-lt"/>
                <a:ea typeface="+mn-ea"/>
                <a:cs typeface="+mn-cs"/>
              </a:rPr>
              <a:t> minutes of 1 item related to the large task, you will get that done. And then the next, and then the next. Soon you will have ¼ of the work completed and so on. Getting started is the key – breaking things up into manageable bit size chunks.</a:t>
            </a:r>
            <a:endParaRPr lang="en-CA"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r>
              <a:rPr lang="en-CA" b="1" i="1" dirty="0" smtClean="0">
                <a:solidFill>
                  <a:srgbClr val="FF0000"/>
                </a:solidFill>
              </a:rPr>
              <a:t>The more elephants you eat, the more you will want to eat an elephant </a:t>
            </a:r>
            <a:r>
              <a:rPr lang="en-CA" b="1" i="1" dirty="0" err="1" smtClean="0">
                <a:solidFill>
                  <a:srgbClr val="FF0000"/>
                </a:solidFill>
              </a:rPr>
              <a:t>tmo</a:t>
            </a:r>
            <a:r>
              <a:rPr lang="en-CA" b="1" i="1" dirty="0" smtClean="0">
                <a:solidFill>
                  <a:srgbClr val="FF0000"/>
                </a:solidFill>
              </a:rPr>
              <a:t>.</a:t>
            </a:r>
          </a:p>
          <a:p>
            <a:endParaRPr lang="en-CA" b="1" i="1"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i="0" kern="1200" dirty="0" smtClean="0">
                <a:solidFill>
                  <a:schemeClr val="tx1"/>
                </a:solidFill>
                <a:effectLst/>
                <a:latin typeface="+mn-lt"/>
                <a:ea typeface="+mn-ea"/>
                <a:cs typeface="+mn-cs"/>
              </a:rPr>
              <a:t>Todd,</a:t>
            </a:r>
            <a:r>
              <a:rPr lang="en-CA" sz="1200" b="1" i="0" kern="1200" baseline="0" dirty="0" smtClean="0">
                <a:solidFill>
                  <a:schemeClr val="tx1"/>
                </a:solidFill>
                <a:effectLst/>
                <a:latin typeface="+mn-lt"/>
                <a:ea typeface="+mn-ea"/>
                <a:cs typeface="+mn-cs"/>
              </a:rPr>
              <a:t> any comments?</a:t>
            </a:r>
            <a:endParaRPr lang="en-CA" sz="1200" b="0" u="none" kern="1200" dirty="0" smtClean="0">
              <a:solidFill>
                <a:schemeClr val="tx1"/>
              </a:solidFill>
              <a:effectLst/>
              <a:latin typeface="+mn-lt"/>
              <a:ea typeface="+mn-ea"/>
              <a:cs typeface="+mn-cs"/>
            </a:endParaRPr>
          </a:p>
          <a:p>
            <a:endParaRPr lang="en-CA" b="1" i="1" dirty="0">
              <a:solidFill>
                <a:srgbClr val="FF0000"/>
              </a:solidFill>
            </a:endParaRPr>
          </a:p>
        </p:txBody>
      </p:sp>
      <p:sp>
        <p:nvSpPr>
          <p:cNvPr id="4" name="Slide Number Placeholder 3"/>
          <p:cNvSpPr>
            <a:spLocks noGrp="1"/>
          </p:cNvSpPr>
          <p:nvPr>
            <p:ph type="sldNum" sz="quarter" idx="10"/>
          </p:nvPr>
        </p:nvSpPr>
        <p:spPr/>
        <p:txBody>
          <a:bodyPr/>
          <a:lstStyle/>
          <a:p>
            <a:fld id="{311FB892-0513-47F7-AF45-6B099013D8CC}" type="slidenum">
              <a:rPr lang="en-CA" smtClean="0"/>
              <a:t>8</a:t>
            </a:fld>
            <a:endParaRPr lang="en-CA"/>
          </a:p>
        </p:txBody>
      </p:sp>
    </p:spTree>
    <p:extLst>
      <p:ext uri="{BB962C8B-B14F-4D97-AF65-F5344CB8AC3E}">
        <p14:creationId xmlns:p14="http://schemas.microsoft.com/office/powerpoint/2010/main" val="2988449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u="sng" kern="1200" dirty="0" smtClean="0">
                <a:solidFill>
                  <a:schemeClr val="tx1"/>
                </a:solidFill>
                <a:effectLst/>
                <a:latin typeface="+mn-lt"/>
                <a:ea typeface="+mn-ea"/>
                <a:cs typeface="+mn-cs"/>
              </a:rPr>
              <a:t>https://canadiangovernmentexecutive.ca/2015/02/05/a-blank-page/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u="sng"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u="sng" kern="1200" dirty="0" smtClean="0">
                <a:solidFill>
                  <a:schemeClr val="tx1"/>
                </a:solidFill>
                <a:effectLst/>
                <a:latin typeface="+mn-lt"/>
                <a:ea typeface="+mn-ea"/>
                <a:cs typeface="+mn-cs"/>
              </a:rPr>
              <a:t>How Trello cured my writer’s block</a:t>
            </a:r>
            <a:r>
              <a:rPr lang="en-CA" sz="1200" u="sng" kern="1200" baseline="0" dirty="0" smtClean="0">
                <a:solidFill>
                  <a:schemeClr val="tx1"/>
                </a:solidFill>
                <a:effectLst/>
                <a:latin typeface="+mn-lt"/>
                <a:ea typeface="+mn-ea"/>
                <a:cs typeface="+mn-cs"/>
              </a:rPr>
              <a:t> (article above)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u="sng"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u="sng"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u="none" kern="1200" baseline="0" dirty="0" smtClean="0">
                <a:solidFill>
                  <a:schemeClr val="tx1"/>
                </a:solidFill>
                <a:effectLst/>
                <a:latin typeface="+mn-lt"/>
                <a:ea typeface="+mn-ea"/>
                <a:cs typeface="+mn-cs"/>
              </a:rPr>
              <a:t>I use Trello for every aspect of my life, it has been a game changer in keeping me paperless, but being able to track </a:t>
            </a:r>
            <a:r>
              <a:rPr lang="en-CA" sz="1200" u="none" kern="1200" baseline="0" dirty="0" smtClean="0">
                <a:solidFill>
                  <a:schemeClr val="tx1"/>
                </a:solidFill>
                <a:effectLst/>
                <a:latin typeface="+mn-lt"/>
                <a:ea typeface="+mn-ea"/>
                <a:cs typeface="+mn-cs"/>
              </a:rPr>
              <a:t>everything </a:t>
            </a:r>
            <a:r>
              <a:rPr lang="en-CA" sz="1200" u="none" kern="1200" baseline="0" dirty="0" smtClean="0">
                <a:solidFill>
                  <a:schemeClr val="tx1"/>
                </a:solidFill>
                <a:effectLst/>
                <a:latin typeface="+mn-lt"/>
                <a:ea typeface="+mn-ea"/>
                <a:cs typeface="+mn-cs"/>
              </a:rPr>
              <a:t>I work on individually and as a team, both personally and professionally.</a:t>
            </a:r>
            <a:endParaRPr lang="en-CA" sz="1200" u="non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311FB892-0513-47F7-AF45-6B099013D8CC}" type="slidenum">
              <a:rPr lang="en-CA" smtClean="0"/>
              <a:t>9</a:t>
            </a:fld>
            <a:endParaRPr lang="en-CA"/>
          </a:p>
        </p:txBody>
      </p:sp>
    </p:spTree>
    <p:extLst>
      <p:ext uri="{BB962C8B-B14F-4D97-AF65-F5344CB8AC3E}">
        <p14:creationId xmlns:p14="http://schemas.microsoft.com/office/powerpoint/2010/main" val="195953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2020-10-05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3894881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pPr/>
              <a:t>2020-10-05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57327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pPr/>
              <a:t>2020-10-05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54330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pPr/>
              <a:t>2020-10-05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12720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2020-10-05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9535001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A87A34-81AB-432B-8DAE-1953F412C126}" type="datetimeFigureOut">
              <a:rPr lang="en-US" smtClean="0"/>
              <a:pPr/>
              <a:t>2020-10-05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23691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A87A34-81AB-432B-8DAE-1953F412C126}" type="datetimeFigureOut">
              <a:rPr lang="en-US" smtClean="0"/>
              <a:pPr/>
              <a:t>2020-10-05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74294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A87A34-81AB-432B-8DAE-1953F412C126}" type="datetimeFigureOut">
              <a:rPr lang="en-US" smtClean="0"/>
              <a:t>2020-10-05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72965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2020-10-05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72253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2020-10-05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5087062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2020-10-05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8426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2020-10-05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60672216"/>
      </p:ext>
    </p:extLst>
  </p:cSld>
  <p:clrMap bg1="lt1" tx1="dk1" bg2="lt2" tx2="dk2" accent1="accent1" accent2="accent2" accent3="accent3" accent4="accent4" accent5="accent5" accent6="accent6" hlink="hlink" folHlink="folHlink"/>
  <p:sldLayoutIdLst>
    <p:sldLayoutId id="2147484214" r:id="rId1"/>
    <p:sldLayoutId id="2147484215" r:id="rId2"/>
    <p:sldLayoutId id="2147484216" r:id="rId3"/>
    <p:sldLayoutId id="2147484217" r:id="rId4"/>
    <p:sldLayoutId id="2147484218" r:id="rId5"/>
    <p:sldLayoutId id="2147484219" r:id="rId6"/>
    <p:sldLayoutId id="2147484220" r:id="rId7"/>
    <p:sldLayoutId id="2147484221" r:id="rId8"/>
    <p:sldLayoutId id="2147484222" r:id="rId9"/>
    <p:sldLayoutId id="2147484223" r:id="rId10"/>
    <p:sldLayoutId id="21474842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fif"/></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9091" y="689956"/>
            <a:ext cx="10174778" cy="1785543"/>
          </a:xfrm>
        </p:spPr>
        <p:txBody>
          <a:bodyPr>
            <a:noAutofit/>
          </a:bodyPr>
          <a:lstStyle/>
          <a:p>
            <a:pPr algn="ctr"/>
            <a:r>
              <a:rPr lang="en-CA" b="1" dirty="0"/>
              <a:t> How </a:t>
            </a:r>
            <a:r>
              <a:rPr lang="en-CA" b="1" dirty="0" smtClean="0"/>
              <a:t>To Be More </a:t>
            </a:r>
            <a:r>
              <a:rPr lang="en-CA" b="1" dirty="0"/>
              <a:t>Productive: </a:t>
            </a:r>
            <a:r>
              <a:rPr lang="en-CA" b="1" dirty="0" smtClean="0"/>
              <a:t/>
            </a:r>
            <a:br>
              <a:rPr lang="en-CA" b="1" dirty="0" smtClean="0"/>
            </a:br>
            <a:r>
              <a:rPr lang="en-CA" sz="4400" b="1" dirty="0" smtClean="0"/>
              <a:t>Strategies </a:t>
            </a:r>
            <a:r>
              <a:rPr lang="en-CA" sz="4400" b="1" dirty="0"/>
              <a:t>for managing your workload in </a:t>
            </a:r>
            <a:r>
              <a:rPr lang="en-CA" sz="4400" b="1" dirty="0" smtClean="0"/>
              <a:t/>
            </a:r>
            <a:br>
              <a:rPr lang="en-CA" sz="4400" b="1" dirty="0" smtClean="0"/>
            </a:br>
            <a:r>
              <a:rPr lang="en-CA" sz="4400" b="1" dirty="0" smtClean="0"/>
              <a:t>non-traditional </a:t>
            </a:r>
            <a:r>
              <a:rPr lang="en-CA" sz="4400" b="1" dirty="0"/>
              <a:t>settings</a:t>
            </a:r>
          </a:p>
        </p:txBody>
      </p:sp>
      <p:sp>
        <p:nvSpPr>
          <p:cNvPr id="3" name="Subtitle 2"/>
          <p:cNvSpPr>
            <a:spLocks noGrp="1"/>
          </p:cNvSpPr>
          <p:nvPr>
            <p:ph type="subTitle" idx="1"/>
          </p:nvPr>
        </p:nvSpPr>
        <p:spPr>
          <a:xfrm>
            <a:off x="6581554" y="3519246"/>
            <a:ext cx="4125240" cy="1071095"/>
          </a:xfrm>
        </p:spPr>
        <p:txBody>
          <a:bodyPr>
            <a:noAutofit/>
          </a:bodyPr>
          <a:lstStyle/>
          <a:p>
            <a:pPr>
              <a:lnSpc>
                <a:spcPct val="100000"/>
              </a:lnSpc>
              <a:spcBef>
                <a:spcPts val="0"/>
              </a:spcBef>
            </a:pPr>
            <a:r>
              <a:rPr lang="en-CA" sz="2400" dirty="0" smtClean="0"/>
              <a:t>Todd Scanlan</a:t>
            </a:r>
          </a:p>
          <a:p>
            <a:pPr>
              <a:lnSpc>
                <a:spcPct val="100000"/>
              </a:lnSpc>
              <a:spcBef>
                <a:spcPts val="0"/>
              </a:spcBef>
            </a:pPr>
            <a:r>
              <a:rPr lang="en-CA" sz="2400" dirty="0" smtClean="0"/>
              <a:t>Jodi LeBlanc</a:t>
            </a:r>
          </a:p>
          <a:p>
            <a:pPr>
              <a:lnSpc>
                <a:spcPct val="100000"/>
              </a:lnSpc>
              <a:spcBef>
                <a:spcPts val="0"/>
              </a:spcBef>
            </a:pPr>
            <a:r>
              <a:rPr lang="en-CA" sz="2400" dirty="0" smtClean="0"/>
              <a:t>Ericka Stephens-Rennie</a:t>
            </a:r>
            <a:endParaRPr lang="en-CA"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091" y="2683317"/>
            <a:ext cx="4612020" cy="3069090"/>
          </a:xfrm>
          <a:prstGeom prst="rect">
            <a:avLst/>
          </a:prstGeom>
        </p:spPr>
      </p:pic>
    </p:spTree>
    <p:extLst>
      <p:ext uri="{BB962C8B-B14F-4D97-AF65-F5344CB8AC3E}">
        <p14:creationId xmlns:p14="http://schemas.microsoft.com/office/powerpoint/2010/main" val="3103121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4" y="575638"/>
            <a:ext cx="10189026" cy="1049235"/>
          </a:xfrm>
        </p:spPr>
        <p:txBody>
          <a:bodyPr>
            <a:noAutofit/>
          </a:bodyPr>
          <a:lstStyle/>
          <a:p>
            <a:r>
              <a:rPr lang="en-CA" b="1" dirty="0" smtClean="0"/>
              <a:t>How Kanban Helps</a:t>
            </a:r>
            <a:endParaRPr lang="en-CA"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6041" y="-182447"/>
            <a:ext cx="5084747" cy="7190550"/>
          </a:xfrm>
          <a:prstGeom prst="rect">
            <a:avLst/>
          </a:prstGeom>
        </p:spPr>
      </p:pic>
    </p:spTree>
    <p:extLst>
      <p:ext uri="{BB962C8B-B14F-4D97-AF65-F5344CB8AC3E}">
        <p14:creationId xmlns:p14="http://schemas.microsoft.com/office/powerpoint/2010/main" val="3248147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Tool Tip #2: </a:t>
            </a:r>
            <a:r>
              <a:rPr lang="en-CA" b="1" dirty="0" err="1" smtClean="0"/>
              <a:t>Focusmate</a:t>
            </a:r>
            <a:endParaRPr lang="en-CA" b="1"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3186" y="2235704"/>
            <a:ext cx="6864716" cy="3844241"/>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4422" y="2543435"/>
            <a:ext cx="4342447" cy="2889701"/>
          </a:xfrm>
          <a:prstGeom prst="rect">
            <a:avLst/>
          </a:prstGeom>
        </p:spPr>
      </p:pic>
    </p:spTree>
    <p:extLst>
      <p:ext uri="{BB962C8B-B14F-4D97-AF65-F5344CB8AC3E}">
        <p14:creationId xmlns:p14="http://schemas.microsoft.com/office/powerpoint/2010/main" val="2782882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Resources</a:t>
            </a:r>
            <a:endParaRPr lang="en-CA" dirty="0"/>
          </a:p>
        </p:txBody>
      </p:sp>
      <p:pic>
        <p:nvPicPr>
          <p:cNvPr id="4" name="Content Placeholder 3"/>
          <p:cNvPicPr>
            <a:picLocks noGrp="1" noChangeAspect="1"/>
          </p:cNvPicPr>
          <p:nvPr>
            <p:ph idx="1"/>
          </p:nvPr>
        </p:nvPicPr>
        <p:blipFill rotWithShape="1">
          <a:blip r:embed="rId3"/>
          <a:srcRect l="10822" t="33876" r="5316" b="39420"/>
          <a:stretch/>
        </p:blipFill>
        <p:spPr>
          <a:xfrm>
            <a:off x="469109" y="2357077"/>
            <a:ext cx="11236668" cy="2011679"/>
          </a:xfrm>
          <a:prstGeom prst="rect">
            <a:avLst/>
          </a:prstGeom>
        </p:spPr>
      </p:pic>
    </p:spTree>
    <p:extLst>
      <p:ext uri="{BB962C8B-B14F-4D97-AF65-F5344CB8AC3E}">
        <p14:creationId xmlns:p14="http://schemas.microsoft.com/office/powerpoint/2010/main" val="384676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151832-5C44-4417-A1C3-4D37A168F435}"/>
              </a:ext>
            </a:extLst>
          </p:cNvPr>
          <p:cNvSpPr>
            <a:spLocks noGrp="1"/>
          </p:cNvSpPr>
          <p:nvPr>
            <p:ph type="title"/>
          </p:nvPr>
        </p:nvSpPr>
        <p:spPr/>
        <p:txBody>
          <a:bodyPr/>
          <a:lstStyle/>
          <a:p>
            <a:r>
              <a:rPr lang="en-CA" dirty="0"/>
              <a:t>Find what works best for you</a:t>
            </a:r>
          </a:p>
        </p:txBody>
      </p:sp>
      <p:pic>
        <p:nvPicPr>
          <p:cNvPr id="5" name="Content Placeholder 4">
            <a:extLst>
              <a:ext uri="{FF2B5EF4-FFF2-40B4-BE49-F238E27FC236}">
                <a16:creationId xmlns:a16="http://schemas.microsoft.com/office/drawing/2014/main" xmlns="" id="{89DCC9F2-0E63-4390-AFC6-6640D0F7F626}"/>
              </a:ext>
            </a:extLst>
          </p:cNvPr>
          <p:cNvPicPr>
            <a:picLocks noGrp="1" noChangeAspect="1"/>
          </p:cNvPicPr>
          <p:nvPr>
            <p:ph idx="1"/>
          </p:nvPr>
        </p:nvPicPr>
        <p:blipFill>
          <a:blip r:embed="rId3"/>
          <a:stretch>
            <a:fillRect/>
          </a:stretch>
        </p:blipFill>
        <p:spPr>
          <a:xfrm>
            <a:off x="2996417" y="1876037"/>
            <a:ext cx="5739619" cy="3926059"/>
          </a:xfrm>
        </p:spPr>
      </p:pic>
    </p:spTree>
    <p:extLst>
      <p:ext uri="{BB962C8B-B14F-4D97-AF65-F5344CB8AC3E}">
        <p14:creationId xmlns:p14="http://schemas.microsoft.com/office/powerpoint/2010/main" val="172715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B238EE-E7DC-4304-A853-60F0E642064E}"/>
              </a:ext>
            </a:extLst>
          </p:cNvPr>
          <p:cNvSpPr>
            <a:spLocks noGrp="1"/>
          </p:cNvSpPr>
          <p:nvPr>
            <p:ph type="title"/>
          </p:nvPr>
        </p:nvSpPr>
        <p:spPr/>
        <p:txBody>
          <a:bodyPr/>
          <a:lstStyle/>
          <a:p>
            <a:r>
              <a:rPr lang="en-CA" b="1" dirty="0" smtClean="0"/>
              <a:t>Schedule a Life </a:t>
            </a:r>
            <a:r>
              <a:rPr lang="en-CA" b="1" dirty="0"/>
              <a:t>Repair Day</a:t>
            </a:r>
          </a:p>
        </p:txBody>
      </p:sp>
      <p:pic>
        <p:nvPicPr>
          <p:cNvPr id="5" name="Content Placeholder 4">
            <a:extLst>
              <a:ext uri="{FF2B5EF4-FFF2-40B4-BE49-F238E27FC236}">
                <a16:creationId xmlns:a16="http://schemas.microsoft.com/office/drawing/2014/main" xmlns="" id="{2C57849E-B464-44E3-86D2-1C8F0BB92FFF}"/>
              </a:ext>
            </a:extLst>
          </p:cNvPr>
          <p:cNvPicPr>
            <a:picLocks noGrp="1" noChangeAspect="1"/>
          </p:cNvPicPr>
          <p:nvPr>
            <p:ph idx="1"/>
          </p:nvPr>
        </p:nvPicPr>
        <p:blipFill>
          <a:blip r:embed="rId3"/>
          <a:stretch>
            <a:fillRect/>
          </a:stretch>
        </p:blipFill>
        <p:spPr>
          <a:xfrm>
            <a:off x="3918257" y="2002559"/>
            <a:ext cx="5085066" cy="3828524"/>
          </a:xfrm>
        </p:spPr>
      </p:pic>
    </p:spTree>
    <p:extLst>
      <p:ext uri="{BB962C8B-B14F-4D97-AF65-F5344CB8AC3E}">
        <p14:creationId xmlns:p14="http://schemas.microsoft.com/office/powerpoint/2010/main" val="3399629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74" y="575638"/>
            <a:ext cx="10189026" cy="1049235"/>
          </a:xfrm>
        </p:spPr>
        <p:txBody>
          <a:bodyPr>
            <a:noAutofit/>
          </a:bodyPr>
          <a:lstStyle/>
          <a:p>
            <a:r>
              <a:rPr lang="en-CA" b="1" dirty="0" smtClean="0"/>
              <a:t>Everyday, y</a:t>
            </a:r>
            <a:r>
              <a:rPr lang="en-CA" b="1" dirty="0" smtClean="0"/>
              <a:t>ou get 24 gold coins… </a:t>
            </a:r>
            <a:br>
              <a:rPr lang="en-CA" b="1" dirty="0" smtClean="0"/>
            </a:br>
            <a:r>
              <a:rPr lang="en-CA" b="1" dirty="0" smtClean="0"/>
              <a:t>how will you spend them?</a:t>
            </a:r>
            <a:endParaRPr lang="en-CA" b="1" dirty="0"/>
          </a:p>
        </p:txBody>
      </p:sp>
      <p:pic>
        <p:nvPicPr>
          <p:cNvPr id="4" name="Picture 3"/>
          <p:cNvPicPr>
            <a:picLocks noChangeAspect="1"/>
          </p:cNvPicPr>
          <p:nvPr/>
        </p:nvPicPr>
        <p:blipFill rotWithShape="1">
          <a:blip r:embed="rId3"/>
          <a:srcRect l="10577" t="20516" r="13741" b="9918"/>
          <a:stretch/>
        </p:blipFill>
        <p:spPr>
          <a:xfrm>
            <a:off x="1765399" y="2208008"/>
            <a:ext cx="8835375" cy="4565980"/>
          </a:xfrm>
          <a:prstGeom prst="rect">
            <a:avLst/>
          </a:prstGeom>
        </p:spPr>
      </p:pic>
    </p:spTree>
    <p:extLst>
      <p:ext uri="{BB962C8B-B14F-4D97-AF65-F5344CB8AC3E}">
        <p14:creationId xmlns:p14="http://schemas.microsoft.com/office/powerpoint/2010/main" val="1152738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4D0421-25A5-4B17-A84B-DF072E9CCFD8}"/>
              </a:ext>
            </a:extLst>
          </p:cNvPr>
          <p:cNvSpPr>
            <a:spLocks noGrp="1"/>
          </p:cNvSpPr>
          <p:nvPr>
            <p:ph type="title"/>
          </p:nvPr>
        </p:nvSpPr>
        <p:spPr/>
        <p:txBody>
          <a:bodyPr/>
          <a:lstStyle/>
          <a:p>
            <a:r>
              <a:rPr lang="en-CA" b="1" dirty="0" smtClean="0"/>
              <a:t>Don’t Live Life in an Email </a:t>
            </a:r>
            <a:r>
              <a:rPr lang="en-CA" b="1" dirty="0"/>
              <a:t>jail</a:t>
            </a:r>
          </a:p>
        </p:txBody>
      </p:sp>
      <p:pic>
        <p:nvPicPr>
          <p:cNvPr id="5" name="Content Placeholder 4">
            <a:extLst>
              <a:ext uri="{FF2B5EF4-FFF2-40B4-BE49-F238E27FC236}">
                <a16:creationId xmlns:a16="http://schemas.microsoft.com/office/drawing/2014/main" xmlns="" id="{03EE852E-0EDC-4DEF-9579-8976E9AAD3B3}"/>
              </a:ext>
            </a:extLst>
          </p:cNvPr>
          <p:cNvPicPr>
            <a:picLocks noGrp="1" noChangeAspect="1"/>
          </p:cNvPicPr>
          <p:nvPr>
            <p:ph idx="1"/>
          </p:nvPr>
        </p:nvPicPr>
        <p:blipFill>
          <a:blip r:embed="rId3"/>
          <a:stretch>
            <a:fillRect/>
          </a:stretch>
        </p:blipFill>
        <p:spPr>
          <a:xfrm>
            <a:off x="3169217" y="1888611"/>
            <a:ext cx="5525379" cy="3587568"/>
          </a:xfrm>
        </p:spPr>
      </p:pic>
    </p:spTree>
    <p:extLst>
      <p:ext uri="{BB962C8B-B14F-4D97-AF65-F5344CB8AC3E}">
        <p14:creationId xmlns:p14="http://schemas.microsoft.com/office/powerpoint/2010/main" val="664633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7469" y="0"/>
            <a:ext cx="9348875" cy="6858000"/>
          </a:xfrm>
        </p:spPr>
      </p:pic>
    </p:spTree>
    <p:extLst>
      <p:ext uri="{BB962C8B-B14F-4D97-AF65-F5344CB8AC3E}">
        <p14:creationId xmlns:p14="http://schemas.microsoft.com/office/powerpoint/2010/main" val="2540500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Multitasking is Hard</a:t>
            </a:r>
            <a:endParaRPr lang="en-US" b="1" dirty="0"/>
          </a:p>
        </p:txBody>
      </p:sp>
      <p:pic>
        <p:nvPicPr>
          <p:cNvPr id="1026"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6595" y="1547492"/>
            <a:ext cx="9338810" cy="5310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402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DEF7C4E4-7DF5-4DDC-ACD5-46EC4A71A5A4}"/>
              </a:ext>
            </a:extLst>
          </p:cNvPr>
          <p:cNvPicPr>
            <a:picLocks noChangeAspect="1"/>
          </p:cNvPicPr>
          <p:nvPr/>
        </p:nvPicPr>
        <p:blipFill>
          <a:blip r:embed="rId3"/>
          <a:stretch>
            <a:fillRect/>
          </a:stretch>
        </p:blipFill>
        <p:spPr>
          <a:xfrm>
            <a:off x="2448638" y="-108355"/>
            <a:ext cx="9276192" cy="7038993"/>
          </a:xfrm>
          <a:prstGeom prst="rect">
            <a:avLst/>
          </a:prstGeom>
        </p:spPr>
      </p:pic>
      <p:sp>
        <p:nvSpPr>
          <p:cNvPr id="2" name="Title 1">
            <a:extLst>
              <a:ext uri="{FF2B5EF4-FFF2-40B4-BE49-F238E27FC236}">
                <a16:creationId xmlns:a16="http://schemas.microsoft.com/office/drawing/2014/main" xmlns="" id="{E8DFC451-49A4-4E4F-8A9D-06291A92DBE5}"/>
              </a:ext>
            </a:extLst>
          </p:cNvPr>
          <p:cNvSpPr>
            <a:spLocks noGrp="1"/>
          </p:cNvSpPr>
          <p:nvPr>
            <p:ph type="title"/>
          </p:nvPr>
        </p:nvSpPr>
        <p:spPr/>
        <p:txBody>
          <a:bodyPr/>
          <a:lstStyle/>
          <a:p>
            <a:r>
              <a:rPr lang="en-CA" b="1" dirty="0"/>
              <a:t>Eat your </a:t>
            </a:r>
            <a:r>
              <a:rPr lang="en-CA" b="1" dirty="0" smtClean="0"/>
              <a:t>Frogs First</a:t>
            </a:r>
            <a:endParaRPr lang="en-CA" b="1" dirty="0"/>
          </a:p>
        </p:txBody>
      </p:sp>
    </p:spTree>
    <p:extLst>
      <p:ext uri="{BB962C8B-B14F-4D97-AF65-F5344CB8AC3E}">
        <p14:creationId xmlns:p14="http://schemas.microsoft.com/office/powerpoint/2010/main" val="1935793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C942EA-1347-45AA-8D77-FDA967D224BB}"/>
              </a:ext>
            </a:extLst>
          </p:cNvPr>
          <p:cNvSpPr>
            <a:spLocks noGrp="1"/>
          </p:cNvSpPr>
          <p:nvPr>
            <p:ph type="title"/>
          </p:nvPr>
        </p:nvSpPr>
        <p:spPr/>
        <p:txBody>
          <a:bodyPr/>
          <a:lstStyle/>
          <a:p>
            <a:r>
              <a:rPr lang="en-CA" b="1" dirty="0"/>
              <a:t>How to Eat an elephant? How to eat a potato </a:t>
            </a:r>
            <a:r>
              <a:rPr lang="en-CA" b="1" dirty="0" smtClean="0"/>
              <a:t>field (for vegetarians)?</a:t>
            </a:r>
            <a:endParaRPr lang="en-CA" b="1" dirty="0"/>
          </a:p>
        </p:txBody>
      </p:sp>
      <p:pic>
        <p:nvPicPr>
          <p:cNvPr id="5" name="Content Placeholder 4">
            <a:extLst>
              <a:ext uri="{FF2B5EF4-FFF2-40B4-BE49-F238E27FC236}">
                <a16:creationId xmlns:a16="http://schemas.microsoft.com/office/drawing/2014/main" xmlns="" id="{07DB2BC5-05C7-4AF9-A305-F15C4FCCE430}"/>
              </a:ext>
            </a:extLst>
          </p:cNvPr>
          <p:cNvPicPr>
            <a:picLocks noGrp="1" noChangeAspect="1"/>
          </p:cNvPicPr>
          <p:nvPr>
            <p:ph idx="1"/>
          </p:nvPr>
        </p:nvPicPr>
        <p:blipFill>
          <a:blip r:embed="rId3"/>
          <a:stretch>
            <a:fillRect/>
          </a:stretch>
        </p:blipFill>
        <p:spPr>
          <a:xfrm>
            <a:off x="952500" y="2374399"/>
            <a:ext cx="5143500" cy="2762250"/>
          </a:xfrm>
        </p:spPr>
      </p:pic>
      <p:pic>
        <p:nvPicPr>
          <p:cNvPr id="7" name="Picture 6">
            <a:extLst>
              <a:ext uri="{FF2B5EF4-FFF2-40B4-BE49-F238E27FC236}">
                <a16:creationId xmlns:a16="http://schemas.microsoft.com/office/drawing/2014/main" xmlns="" id="{7E82C478-92A5-4D55-823C-23F94975E43C}"/>
              </a:ext>
            </a:extLst>
          </p:cNvPr>
          <p:cNvPicPr>
            <a:picLocks noChangeAspect="1"/>
          </p:cNvPicPr>
          <p:nvPr/>
        </p:nvPicPr>
        <p:blipFill>
          <a:blip r:embed="rId4"/>
          <a:stretch>
            <a:fillRect/>
          </a:stretch>
        </p:blipFill>
        <p:spPr>
          <a:xfrm>
            <a:off x="6491214" y="2374399"/>
            <a:ext cx="5143501" cy="2857500"/>
          </a:xfrm>
          <a:prstGeom prst="rect">
            <a:avLst/>
          </a:prstGeom>
        </p:spPr>
      </p:pic>
    </p:spTree>
    <p:extLst>
      <p:ext uri="{BB962C8B-B14F-4D97-AF65-F5344CB8AC3E}">
        <p14:creationId xmlns:p14="http://schemas.microsoft.com/office/powerpoint/2010/main" val="2652239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2C23AD-CF97-4062-BBB3-C0D720E92EB4}"/>
              </a:ext>
            </a:extLst>
          </p:cNvPr>
          <p:cNvSpPr>
            <a:spLocks noGrp="1"/>
          </p:cNvSpPr>
          <p:nvPr>
            <p:ph type="title"/>
          </p:nvPr>
        </p:nvSpPr>
        <p:spPr>
          <a:xfrm>
            <a:off x="942258" y="547636"/>
            <a:ext cx="9603275" cy="1049235"/>
          </a:xfrm>
        </p:spPr>
        <p:txBody>
          <a:bodyPr/>
          <a:lstStyle/>
          <a:p>
            <a:r>
              <a:rPr lang="en-CA" b="1" dirty="0" smtClean="0"/>
              <a:t>Tool Tip #1: Trello (or any Kanban board)</a:t>
            </a:r>
            <a:endParaRPr lang="en-CA" b="1" dirty="0"/>
          </a:p>
        </p:txBody>
      </p:sp>
      <p:sp>
        <p:nvSpPr>
          <p:cNvPr id="3" name="Content Placeholder 2">
            <a:extLst>
              <a:ext uri="{FF2B5EF4-FFF2-40B4-BE49-F238E27FC236}">
                <a16:creationId xmlns:a16="http://schemas.microsoft.com/office/drawing/2014/main" xmlns="" id="{AB672088-12CD-4CE1-89A9-D7478F105167}"/>
              </a:ext>
            </a:extLst>
          </p:cNvPr>
          <p:cNvSpPr>
            <a:spLocks noGrp="1"/>
          </p:cNvSpPr>
          <p:nvPr>
            <p:ph idx="1"/>
          </p:nvPr>
        </p:nvSpPr>
        <p:spPr>
          <a:xfrm>
            <a:off x="914087" y="1508519"/>
            <a:ext cx="10363826" cy="3424107"/>
          </a:xfrm>
        </p:spPr>
        <p:txBody>
          <a:bodyPr>
            <a:normAutofit/>
          </a:bodyPr>
          <a:lstStyle/>
          <a:p>
            <a:r>
              <a:rPr lang="en-CA" sz="3000" dirty="0"/>
              <a:t>Trello is </a:t>
            </a:r>
            <a:r>
              <a:rPr lang="en-CA" sz="3000" dirty="0" smtClean="0"/>
              <a:t>an easy</a:t>
            </a:r>
            <a:r>
              <a:rPr lang="en-CA" sz="3000" dirty="0"/>
              <a:t>, free, flexible, and visual way </a:t>
            </a:r>
            <a:r>
              <a:rPr lang="en-CA" sz="3000" dirty="0" smtClean="0"/>
              <a:t>to digitally </a:t>
            </a:r>
            <a:r>
              <a:rPr lang="en-CA" sz="3000" dirty="0"/>
              <a:t>manage your projects and organize anything</a:t>
            </a:r>
          </a:p>
          <a:p>
            <a:endParaRPr lang="en-CA" sz="3000" dirty="0"/>
          </a:p>
        </p:txBody>
      </p:sp>
      <p:pic>
        <p:nvPicPr>
          <p:cNvPr id="5" name="Picture 4">
            <a:extLst>
              <a:ext uri="{FF2B5EF4-FFF2-40B4-BE49-F238E27FC236}">
                <a16:creationId xmlns:a16="http://schemas.microsoft.com/office/drawing/2014/main" xmlns="" id="{A30ADF3E-26DC-4A89-BC60-392814CBDC8A}"/>
              </a:ext>
            </a:extLst>
          </p:cNvPr>
          <p:cNvPicPr>
            <a:picLocks noChangeAspect="1"/>
          </p:cNvPicPr>
          <p:nvPr/>
        </p:nvPicPr>
        <p:blipFill>
          <a:blip r:embed="rId3"/>
          <a:stretch>
            <a:fillRect/>
          </a:stretch>
        </p:blipFill>
        <p:spPr>
          <a:xfrm>
            <a:off x="72961" y="2744456"/>
            <a:ext cx="5329033" cy="3262449"/>
          </a:xfrm>
          <a:prstGeom prst="rect">
            <a:avLst/>
          </a:prstGeom>
        </p:spPr>
      </p:pic>
      <p:pic>
        <p:nvPicPr>
          <p:cNvPr id="7" name="Picture 6">
            <a:extLst>
              <a:ext uri="{FF2B5EF4-FFF2-40B4-BE49-F238E27FC236}">
                <a16:creationId xmlns:a16="http://schemas.microsoft.com/office/drawing/2014/main" xmlns="" id="{4CA2D03F-6091-4655-A00C-9936A8A4215A}"/>
              </a:ext>
            </a:extLst>
          </p:cNvPr>
          <p:cNvPicPr>
            <a:picLocks noChangeAspect="1"/>
          </p:cNvPicPr>
          <p:nvPr/>
        </p:nvPicPr>
        <p:blipFill>
          <a:blip r:embed="rId4"/>
          <a:stretch>
            <a:fillRect/>
          </a:stretch>
        </p:blipFill>
        <p:spPr>
          <a:xfrm>
            <a:off x="6571676" y="2744457"/>
            <a:ext cx="5620323" cy="3390350"/>
          </a:xfrm>
          <a:prstGeom prst="rect">
            <a:avLst/>
          </a:prstGeom>
        </p:spPr>
      </p:pic>
      <p:pic>
        <p:nvPicPr>
          <p:cNvPr id="9" name="Picture 8">
            <a:extLst>
              <a:ext uri="{FF2B5EF4-FFF2-40B4-BE49-F238E27FC236}">
                <a16:creationId xmlns:a16="http://schemas.microsoft.com/office/drawing/2014/main" xmlns="" id="{D7540C06-0D69-4355-86D3-940604D80732}"/>
              </a:ext>
            </a:extLst>
          </p:cNvPr>
          <p:cNvPicPr>
            <a:picLocks noChangeAspect="1"/>
          </p:cNvPicPr>
          <p:nvPr/>
        </p:nvPicPr>
        <p:blipFill>
          <a:blip r:embed="rId5"/>
          <a:stretch>
            <a:fillRect/>
          </a:stretch>
        </p:blipFill>
        <p:spPr>
          <a:xfrm>
            <a:off x="5164862" y="3794365"/>
            <a:ext cx="1862276" cy="1418433"/>
          </a:xfrm>
          <a:prstGeom prst="rect">
            <a:avLst/>
          </a:prstGeom>
        </p:spPr>
      </p:pic>
    </p:spTree>
    <p:extLst>
      <p:ext uri="{BB962C8B-B14F-4D97-AF65-F5344CB8AC3E}">
        <p14:creationId xmlns:p14="http://schemas.microsoft.com/office/powerpoint/2010/main" val="39417170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1126</TotalTime>
  <Words>1394</Words>
  <Application>Microsoft Office PowerPoint</Application>
  <PresentationFormat>Widescreen</PresentationFormat>
  <Paragraphs>177</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 How To Be More Productive:  Strategies for managing your workload in  non-traditional settings</vt:lpstr>
      <vt:lpstr>Schedule a Life Repair Day</vt:lpstr>
      <vt:lpstr>Everyday, you get 24 gold coins…  how will you spend them?</vt:lpstr>
      <vt:lpstr>Don’t Live Life in an Email jail</vt:lpstr>
      <vt:lpstr>PowerPoint Presentation</vt:lpstr>
      <vt:lpstr>Multitasking is Hard</vt:lpstr>
      <vt:lpstr>Eat your Frogs First</vt:lpstr>
      <vt:lpstr>How to Eat an elephant? How to eat a potato field (for vegetarians)?</vt:lpstr>
      <vt:lpstr>Tool Tip #1: Trello (or any Kanban board)</vt:lpstr>
      <vt:lpstr>How Kanban Helps</vt:lpstr>
      <vt:lpstr>Tool Tip #2: Focusmate</vt:lpstr>
      <vt:lpstr>Resources</vt:lpstr>
      <vt:lpstr>Find what works best for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Igniting your Productivity with trello</dc:title>
  <dc:creator>Jodi LeBlanc</dc:creator>
  <cp:lastModifiedBy>Stephens-Rennie, Ericka</cp:lastModifiedBy>
  <cp:revision>51</cp:revision>
  <dcterms:created xsi:type="dcterms:W3CDTF">2018-11-20T12:59:43Z</dcterms:created>
  <dcterms:modified xsi:type="dcterms:W3CDTF">2020-10-06T03:24:31Z</dcterms:modified>
</cp:coreProperties>
</file>