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7.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comments/comment2.xml" ContentType="application/vnd.openxmlformats-officedocument.presentationml.comment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3.xml" ContentType="application/vnd.openxmlformats-officedocument.presentationml.tags+xml"/>
  <Override PartName="/ppt/notesSlides/notesSlide23.xml" ContentType="application/vnd.openxmlformats-officedocument.presentationml.notesSlide+xml"/>
  <Override PartName="/ppt/comments/comment4.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0.xml" ContentType="application/vnd.openxmlformats-officedocument.presentationml.notesSlide+xml"/>
  <Override PartName="/ppt/comments/comment5.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16" r:id="rId2"/>
    <p:sldMasterId id="2147483898" r:id="rId3"/>
    <p:sldMasterId id="2147483918" r:id="rId4"/>
    <p:sldMasterId id="2147483937" r:id="rId5"/>
    <p:sldMasterId id="2147483956" r:id="rId6"/>
    <p:sldMasterId id="2147483988" r:id="rId7"/>
  </p:sldMasterIdLst>
  <p:notesMasterIdLst>
    <p:notesMasterId r:id="rId47"/>
  </p:notesMasterIdLst>
  <p:sldIdLst>
    <p:sldId id="257" r:id="rId8"/>
    <p:sldId id="299" r:id="rId9"/>
    <p:sldId id="311" r:id="rId10"/>
    <p:sldId id="298" r:id="rId11"/>
    <p:sldId id="318" r:id="rId12"/>
    <p:sldId id="300" r:id="rId13"/>
    <p:sldId id="301" r:id="rId14"/>
    <p:sldId id="302" r:id="rId15"/>
    <p:sldId id="303" r:id="rId16"/>
    <p:sldId id="304" r:id="rId17"/>
    <p:sldId id="305" r:id="rId18"/>
    <p:sldId id="306" r:id="rId19"/>
    <p:sldId id="317" r:id="rId20"/>
    <p:sldId id="307" r:id="rId21"/>
    <p:sldId id="308" r:id="rId22"/>
    <p:sldId id="309" r:id="rId23"/>
    <p:sldId id="272" r:id="rId24"/>
    <p:sldId id="291" r:id="rId25"/>
    <p:sldId id="288" r:id="rId26"/>
    <p:sldId id="312" r:id="rId27"/>
    <p:sldId id="313" r:id="rId28"/>
    <p:sldId id="320" r:id="rId29"/>
    <p:sldId id="321" r:id="rId30"/>
    <p:sldId id="322" r:id="rId31"/>
    <p:sldId id="323" r:id="rId32"/>
    <p:sldId id="324" r:id="rId33"/>
    <p:sldId id="325" r:id="rId34"/>
    <p:sldId id="314" r:id="rId35"/>
    <p:sldId id="276" r:id="rId36"/>
    <p:sldId id="278" r:id="rId37"/>
    <p:sldId id="277" r:id="rId38"/>
    <p:sldId id="281" r:id="rId39"/>
    <p:sldId id="279" r:id="rId40"/>
    <p:sldId id="326" r:id="rId41"/>
    <p:sldId id="282" r:id="rId42"/>
    <p:sldId id="327" r:id="rId43"/>
    <p:sldId id="280" r:id="rId44"/>
    <p:sldId id="283" r:id="rId45"/>
    <p:sldId id="287" r:id="rId46"/>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8D9B98-B0C8-499A-818A-891226311F37}">
          <p14:sldIdLst>
            <p14:sldId id="257"/>
            <p14:sldId id="299"/>
            <p14:sldId id="311"/>
            <p14:sldId id="298"/>
            <p14:sldId id="318"/>
          </p14:sldIdLst>
        </p14:section>
        <p14:section name="Présentation générique du Milieudetravail GC" id="{BBDBB123-5968-470A-AFFD-F2E0AE473771}">
          <p14:sldIdLst>
            <p14:sldId id="300"/>
            <p14:sldId id="301"/>
            <p14:sldId id="302"/>
            <p14:sldId id="303"/>
            <p14:sldId id="304"/>
            <p14:sldId id="305"/>
            <p14:sldId id="306"/>
            <p14:sldId id="317"/>
            <p14:sldId id="307"/>
            <p14:sldId id="308"/>
            <p14:sldId id="309"/>
            <p14:sldId id="272"/>
            <p14:sldId id="291"/>
            <p14:sldId id="288"/>
            <p14:sldId id="312"/>
            <p14:sldId id="313"/>
            <p14:sldId id="320"/>
            <p14:sldId id="321"/>
            <p14:sldId id="322"/>
            <p14:sldId id="323"/>
            <p14:sldId id="324"/>
            <p14:sldId id="325"/>
            <p14:sldId id="314"/>
          </p14:sldIdLst>
        </p14:section>
        <p14:section name="L'état présent de notre miieu de travail" id="{449056EC-09EE-41ED-A500-C5D870F6D3E7}">
          <p14:sldIdLst>
            <p14:sldId id="276"/>
            <p14:sldId id="278"/>
          </p14:sldIdLst>
        </p14:section>
        <p14:section name="Impacts de la situation de la pandémie" id="{3143AA7C-4A2E-4982-8E4A-5D45DB9AD50D}">
          <p14:sldIdLst>
            <p14:sldId id="277"/>
            <p14:sldId id="281"/>
          </p14:sldIdLst>
        </p14:section>
        <p14:section name="Opportunités for modernisation et de changement" id="{F7CBB1A5-F4EC-46DE-B839-5DBEF2C3AE4E}">
          <p14:sldIdLst>
            <p14:sldId id="279"/>
            <p14:sldId id="326"/>
            <p14:sldId id="282"/>
            <p14:sldId id="327"/>
          </p14:sldIdLst>
        </p14:section>
        <p14:section name="Initiatives de transformation en cours" id="{1200342D-C9B3-41A3-B096-C389C547C617}">
          <p14:sldIdLst>
            <p14:sldId id="280"/>
            <p14:sldId id="283"/>
          </p14:sldIdLst>
        </p14:section>
        <p14:section name="Sommaire" id="{6DF172EE-C707-4159-83B6-D617ABB30430}">
          <p14:sldIdLst>
            <p14:sldId id="28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Penney" initials="MP" lastIdx="13" clrIdx="0">
    <p:extLst>
      <p:ext uri="{19B8F6BF-5375-455C-9EA6-DF929625EA0E}">
        <p15:presenceInfo xmlns:p15="http://schemas.microsoft.com/office/powerpoint/2012/main" userId="S-1-5-21-1097746622-914383597-1481268402-295973" providerId="AD"/>
      </p:ext>
    </p:extLst>
  </p:cmAuthor>
  <p:cmAuthor id="2" name="Isabelle Filion" initials="IF" lastIdx="1" clrIdx="1">
    <p:extLst>
      <p:ext uri="{19B8F6BF-5375-455C-9EA6-DF929625EA0E}">
        <p15:presenceInfo xmlns:p15="http://schemas.microsoft.com/office/powerpoint/2012/main" userId="S-1-5-21-1097746622-914383597-1481268402-3085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769" autoAdjust="0"/>
  </p:normalViewPr>
  <p:slideViewPr>
    <p:cSldViewPr snapToGrid="0">
      <p:cViewPr varScale="1">
        <p:scale>
          <a:sx n="47" d="100"/>
          <a:sy n="47" d="100"/>
        </p:scale>
        <p:origin x="56"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19T14:46:57.494" idx="5">
    <p:pos x="7213" y="3784"/>
    <p:text>needs description</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2-19T14:44:39.400" idx="4">
    <p:pos x="7612" y="1371"/>
    <p:text>this is English, needs French picture and alt text</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2-19T15:04:21.383" idx="9">
    <p:pos x="1821" y="1167"/>
    <p:text>company logos will need alt text "Corporate logo of X"</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2-19T15:16:30.960" idx="12">
    <p:pos x="7347" y="799"/>
    <p:text>needs alt text</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2-19T14:42:40.556" idx="3">
    <p:pos x="7292" y="1299"/>
    <p:text>need alt text since it is being used as a subheader</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C185A-F2EA-4777-A624-D06172BACBDD}" type="datetimeFigureOut">
              <a:rPr lang="en-CA" smtClean="0"/>
              <a:t>2021-04-19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54238-7FBE-43DC-B921-0E8CB8A52C26}" type="slidenum">
              <a:rPr lang="en-CA" smtClean="0"/>
              <a:t>‹#›</a:t>
            </a:fld>
            <a:endParaRPr lang="en-CA"/>
          </a:p>
        </p:txBody>
      </p:sp>
    </p:spTree>
    <p:extLst>
      <p:ext uri="{BB962C8B-B14F-4D97-AF65-F5344CB8AC3E}">
        <p14:creationId xmlns:p14="http://schemas.microsoft.com/office/powerpoint/2010/main" val="331402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ure-net.org/images/Annual_Conference_2019/ABW_practice_guide_public.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46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Il s’agit ici d’un </a:t>
            </a:r>
            <a:r>
              <a:rPr lang="fr-CA" sz="1200" b="1" kern="1200" dirty="0" smtClean="0">
                <a:solidFill>
                  <a:schemeClr val="tx1"/>
                </a:solidFill>
                <a:effectLst/>
                <a:latin typeface="+mn-lt"/>
                <a:ea typeface="+mn-ea"/>
                <a:cs typeface="+mn-cs"/>
              </a:rPr>
              <a:t>MILIEU</a:t>
            </a:r>
            <a:r>
              <a:rPr lang="fr-CA" sz="1200" kern="120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DE TRAVAIL</a:t>
            </a:r>
            <a:r>
              <a:rPr lang="fr-CA" sz="1200" kern="1200" dirty="0" smtClean="0">
                <a:solidFill>
                  <a:schemeClr val="tx1"/>
                </a:solidFill>
                <a:effectLst/>
                <a:latin typeface="+mn-lt"/>
                <a:ea typeface="+mn-ea"/>
                <a:cs typeface="+mn-cs"/>
              </a:rPr>
              <a:t> AXÉ SUR LES ACTIVITÉS (MTAA), un environnement qui s’inscrit dans une nouvelle façon de travailler et qui est basé sur le principe du </a:t>
            </a:r>
            <a:r>
              <a:rPr lang="fr-CA" sz="1200" b="1" kern="1200" dirty="0" smtClean="0">
                <a:solidFill>
                  <a:schemeClr val="tx1"/>
                </a:solidFill>
                <a:effectLst/>
                <a:latin typeface="+mn-lt"/>
                <a:ea typeface="+mn-ea"/>
                <a:cs typeface="+mn-cs"/>
              </a:rPr>
              <a:t>travail axé sur les activités</a:t>
            </a:r>
            <a:r>
              <a:rPr lang="fr-CA" sz="1200" kern="12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[CLIQUEZ POUR ANIMER LA DIAPOSITIVE]</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a:t>
            </a:r>
            <a:r>
              <a:rPr lang="fr-CA" sz="1200" b="1" kern="1200" dirty="0" smtClean="0">
                <a:solidFill>
                  <a:schemeClr val="tx1"/>
                </a:solidFill>
                <a:effectLst/>
                <a:latin typeface="+mn-lt"/>
                <a:ea typeface="+mn-ea"/>
                <a:cs typeface="+mn-cs"/>
              </a:rPr>
              <a:t>TRAVAIL </a:t>
            </a:r>
            <a:r>
              <a:rPr lang="fr-CA" sz="1200" kern="1200" dirty="0" smtClean="0">
                <a:solidFill>
                  <a:schemeClr val="tx1"/>
                </a:solidFill>
                <a:effectLst/>
                <a:latin typeface="+mn-lt"/>
                <a:ea typeface="+mn-ea"/>
                <a:cs typeface="+mn-cs"/>
              </a:rPr>
              <a:t>AXÉ SUR LES ACTIVITÉS est un concept qui reconnaît que tout au long de la journée, les employés s’engagent dans une myriade d’activités et pour s’adapter à ces différentes activités, ils ont besoin de différents types de </a:t>
            </a:r>
            <a:r>
              <a:rPr lang="fr-CA" sz="1200" b="1" kern="1200" dirty="0" smtClean="0">
                <a:solidFill>
                  <a:schemeClr val="tx1"/>
                </a:solidFill>
                <a:effectLst/>
                <a:latin typeface="+mn-lt"/>
                <a:ea typeface="+mn-ea"/>
                <a:cs typeface="+mn-cs"/>
              </a:rPr>
              <a:t>points de travail</a:t>
            </a:r>
            <a:r>
              <a:rPr lang="fr-CA" sz="1200" kern="1200" dirty="0" smtClean="0">
                <a:solidFill>
                  <a:schemeClr val="tx1"/>
                </a:solidFill>
                <a:effectLst/>
                <a:latin typeface="+mn-lt"/>
                <a:ea typeface="+mn-ea"/>
                <a:cs typeface="+mn-cs"/>
              </a:rPr>
              <a:t>. Un milieu de travail axé sur les activités met l’accent sur les employés et leur laisse la liberté de décider eux-mêmes comment travailler, à quel endroit, avec quels outils et avec quels collaborateurs. </a:t>
            </a:r>
            <a:endParaRPr lang="en-CA" dirty="0" smtClean="0"/>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Source</a:t>
            </a:r>
            <a:r>
              <a:rPr lang="en-CA" baseline="0" dirty="0" smtClean="0"/>
              <a:t> </a:t>
            </a:r>
            <a:r>
              <a:rPr lang="en-CA" dirty="0" smtClean="0">
                <a:hlinkClick r:id="rId3"/>
              </a:rPr>
              <a:t>https://www.pure-net.org/images/Annual_Conference_2019/ABW_practice_guide_public.pdf</a:t>
            </a:r>
            <a:r>
              <a:rPr lang="en-CA" dirty="0" smtClean="0"/>
              <a:t> p. 4.</a:t>
            </a:r>
            <a:r>
              <a:rPr lang="en-CA" baseline="0" dirty="0" smtClean="0"/>
              <a:t>  </a:t>
            </a:r>
            <a:r>
              <a:rPr lang="en-CA" dirty="0" smtClean="0"/>
              <a:t>A way of working ABW is a way of working and not just a design concept. The core idea is that employees work in a mobile and flexible fashion, making their own decisions as to where and when to work. WHY DO IT? There is an obvious financial incentive for adopting ABW, as the concept allows organizations to make better use of their office space. Just as important, however, is the concept’s aim to empower employees by giving them more control over where and when they work.</a:t>
            </a:r>
          </a:p>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13</a:t>
            </a:fld>
            <a:endParaRPr lang="en-CA"/>
          </a:p>
        </p:txBody>
      </p:sp>
    </p:spTree>
    <p:extLst>
      <p:ext uri="{BB962C8B-B14F-4D97-AF65-F5344CB8AC3E}">
        <p14:creationId xmlns:p14="http://schemas.microsoft.com/office/powerpoint/2010/main" val="341524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fr-CA" sz="1200" kern="1200" dirty="0">
              <a:solidFill>
                <a:schemeClr val="tx1"/>
              </a:solidFill>
              <a:effectLst/>
              <a:latin typeface="+mn-lt"/>
              <a:ea typeface="+mn-ea"/>
              <a:cs typeface="+mn-cs"/>
            </a:endParaRPr>
          </a:p>
        </p:txBody>
      </p:sp>
      <p:sp>
        <p:nvSpPr>
          <p:cNvPr id="5" name="Slide Number Placeholder 4"/>
          <p:cNvSpPr>
            <a:spLocks noGrp="1"/>
          </p:cNvSpPr>
          <p:nvPr>
            <p:ph type="sldNum" sz="quarter" idx="10"/>
          </p:nvPr>
        </p:nvSpPr>
        <p:spPr/>
        <p:txBody>
          <a:bodyPr/>
          <a:lstStyle/>
          <a:p>
            <a:fld id="{11F9BAFD-0AFE-FC47-B839-C833EEBF7EC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2984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11F9BAFD-0AFE-FC47-B839-C833EEBF7EC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23082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dirty="0" smtClean="0"/>
              <a:t>-</a:t>
            </a:r>
            <a:r>
              <a:rPr lang="fr-CA" b="0" baseline="0" dirty="0" smtClean="0"/>
              <a:t> </a:t>
            </a:r>
            <a:r>
              <a:rPr lang="fr-CA" b="0" baseline="0" dirty="0" err="1" smtClean="0"/>
              <a:t>Only</a:t>
            </a:r>
            <a:r>
              <a:rPr lang="fr-CA" b="0" baseline="0" dirty="0" smtClean="0"/>
              <a:t> </a:t>
            </a:r>
            <a:r>
              <a:rPr lang="fr-CA" b="0" baseline="0" dirty="0" err="1" smtClean="0"/>
              <a:t>name</a:t>
            </a:r>
            <a:r>
              <a:rPr lang="fr-CA" b="0" baseline="0" dirty="0" smtClean="0"/>
              <a:t> the 5 </a:t>
            </a:r>
            <a:r>
              <a:rPr lang="fr-CA" b="0" baseline="0" dirty="0" err="1" smtClean="0"/>
              <a:t>principles</a:t>
            </a:r>
            <a:r>
              <a:rPr lang="fr-CA" b="0" baseline="0" dirty="0" smtClean="0"/>
              <a:t> </a:t>
            </a:r>
            <a:r>
              <a:rPr lang="fr-CA" b="0" baseline="0" dirty="0" err="1" smtClean="0"/>
              <a:t>here</a:t>
            </a:r>
            <a:r>
              <a:rPr lang="fr-CA" b="0" baseline="0" dirty="0" smtClean="0"/>
              <a:t>, </a:t>
            </a:r>
            <a:r>
              <a:rPr lang="fr-CA" b="0" baseline="0" dirty="0" err="1" smtClean="0"/>
              <a:t>elaborate</a:t>
            </a:r>
            <a:r>
              <a:rPr lang="fr-CA" b="0" baseline="0" dirty="0" smtClean="0"/>
              <a:t> on </a:t>
            </a:r>
            <a:r>
              <a:rPr lang="fr-CA" b="0" baseline="0" dirty="0" err="1" smtClean="0"/>
              <a:t>next</a:t>
            </a:r>
            <a:r>
              <a:rPr lang="fr-CA" b="0" baseline="0" dirty="0" smtClean="0"/>
              <a:t> slides</a:t>
            </a:r>
            <a:endParaRPr lang="en-CA" b="0"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364768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17</a:t>
            </a:fld>
            <a:endParaRPr lang="en-CA"/>
          </a:p>
        </p:txBody>
      </p:sp>
    </p:spTree>
    <p:extLst>
      <p:ext uri="{BB962C8B-B14F-4D97-AF65-F5344CB8AC3E}">
        <p14:creationId xmlns:p14="http://schemas.microsoft.com/office/powerpoint/2010/main" val="168519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latin typeface="Arial" charset="0"/>
              <a:ea typeface="Arial" charset="0"/>
              <a:cs typeface="Arial" charset="0"/>
            </a:endParaRPr>
          </a:p>
          <a:p>
            <a:pPr marL="171450" indent="-171450">
              <a:buFont typeface="Arial" panose="020B0604020202020204" pitchFamily="34" charset="0"/>
              <a:buChar char="•"/>
            </a:pPr>
            <a:endParaRPr lang="fr-FR" b="0" dirty="0" smtClean="0">
              <a:latin typeface="Arial" charset="0"/>
              <a:ea typeface="Arial" charset="0"/>
              <a:cs typeface="Arial" charset="0"/>
            </a:endParaRPr>
          </a:p>
          <a:p>
            <a:pPr marL="171450" indent="-171450">
              <a:buFont typeface="Arial" panose="020B0604020202020204" pitchFamily="34" charset="0"/>
              <a:buChar char="•"/>
            </a:pPr>
            <a:r>
              <a:rPr lang="fr-FR" b="0" dirty="0" smtClean="0">
                <a:latin typeface="Arial" charset="0"/>
                <a:ea typeface="Arial" charset="0"/>
                <a:cs typeface="Arial" charset="0"/>
              </a:rPr>
              <a:t>Les outils numériques et une culture de la confiance offrent aux employés mobilité et flexibilité et leur permettent de travailler de manière plus productive. </a:t>
            </a:r>
          </a:p>
          <a:p>
            <a:pPr marL="171450" indent="-171450">
              <a:buFont typeface="Arial" panose="020B0604020202020204" pitchFamily="34" charset="0"/>
              <a:buChar char="•"/>
            </a:pPr>
            <a:endParaRPr lang="fr-FR" b="0" dirty="0" smtClean="0">
              <a:latin typeface="Arial" charset="0"/>
              <a:ea typeface="Arial" charset="0"/>
              <a:cs typeface="Arial" charset="0"/>
            </a:endParaRPr>
          </a:p>
          <a:p>
            <a:pPr marL="171450" indent="-171450">
              <a:buFont typeface="Arial" panose="020B0604020202020204" pitchFamily="34" charset="0"/>
              <a:buChar char="•"/>
            </a:pPr>
            <a:r>
              <a:rPr lang="fr-FR" b="0" dirty="0" smtClean="0">
                <a:latin typeface="Arial" charset="0"/>
                <a:ea typeface="Arial" charset="0"/>
                <a:cs typeface="Arial" charset="0"/>
              </a:rPr>
              <a:t>Elle favorise la collaboration au sein des équipes, dans le service, entre les services et plus encore.</a:t>
            </a:r>
          </a:p>
          <a:p>
            <a:pPr marL="171450" indent="-171450">
              <a:buFont typeface="Arial" panose="020B0604020202020204" pitchFamily="34" charset="0"/>
              <a:buChar char="•"/>
            </a:pPr>
            <a:endParaRPr lang="fr-FR" b="0" dirty="0" smtClean="0">
              <a:latin typeface="Arial" charset="0"/>
              <a:ea typeface="Arial" charset="0"/>
              <a:cs typeface="Arial" charset="0"/>
            </a:endParaRPr>
          </a:p>
          <a:p>
            <a:pPr marL="171450" indent="-171450">
              <a:buFont typeface="Arial" panose="020B0604020202020204" pitchFamily="34" charset="0"/>
              <a:buChar char="•"/>
            </a:pPr>
            <a:r>
              <a:rPr lang="fr-FR" b="0" dirty="0" smtClean="0">
                <a:latin typeface="Arial" charset="0"/>
                <a:ea typeface="Arial" charset="0"/>
                <a:cs typeface="Arial" charset="0"/>
              </a:rPr>
              <a:t>La flexibilité permet l'intégration de l'équilibre entre vie professionnelle et vie privée. Par exemple, elle rend le temps de trajet à nos employés en leur permettant de travailler où ils veulent. La flexibilité et les conceptions centrées sur l'utilisateur permettent également aux employés de choisir comment et où travailler, non seulement en fonction de leur activité, de leur tâche ou de leur prestation, mais aussi en fonction de leur état d'esprit au cours d'une journée donnée.</a:t>
            </a:r>
          </a:p>
          <a:p>
            <a:pPr marL="171450" indent="-171450">
              <a:buFont typeface="Arial" panose="020B0604020202020204" pitchFamily="34" charset="0"/>
              <a:buChar char="•"/>
            </a:pPr>
            <a:endParaRPr lang="fr-FR" b="0" dirty="0" smtClean="0">
              <a:latin typeface="Arial" charset="0"/>
              <a:ea typeface="Arial" charset="0"/>
              <a:cs typeface="Arial" charset="0"/>
            </a:endParaRPr>
          </a:p>
          <a:p>
            <a:pPr marL="171450" indent="-171450">
              <a:buFont typeface="Arial" panose="020B0604020202020204" pitchFamily="34" charset="0"/>
              <a:buChar char="•"/>
            </a:pPr>
            <a:r>
              <a:rPr lang="fr-FR" b="0" dirty="0" smtClean="0">
                <a:latin typeface="Arial" charset="0"/>
                <a:ea typeface="Arial" charset="0"/>
                <a:cs typeface="Arial" charset="0"/>
              </a:rPr>
              <a:t>Cela nous permet d'attirer de nouveaux et jeunes talents au fur et à mesure que les gens prennent leur retraite. Met le GC dans la course comme employeur de choix avec d'autres entreprises privées et innovantes.</a:t>
            </a:r>
          </a:p>
          <a:p>
            <a:pPr marL="171450" indent="-171450">
              <a:buFont typeface="Arial" panose="020B0604020202020204" pitchFamily="34" charset="0"/>
              <a:buChar char="•"/>
            </a:pPr>
            <a:endParaRPr lang="fr-FR" b="0" dirty="0" smtClean="0">
              <a:latin typeface="Arial" charset="0"/>
              <a:ea typeface="Arial" charset="0"/>
              <a:cs typeface="Arial" charset="0"/>
            </a:endParaRPr>
          </a:p>
          <a:p>
            <a:pPr marL="171450" indent="-171450">
              <a:buFont typeface="Arial" panose="020B0604020202020204" pitchFamily="34" charset="0"/>
              <a:buChar char="•"/>
            </a:pPr>
            <a:r>
              <a:rPr lang="fr-FR" b="0" dirty="0" smtClean="0">
                <a:latin typeface="Arial" charset="0"/>
                <a:ea typeface="Arial" charset="0"/>
                <a:cs typeface="Arial" charset="0"/>
              </a:rPr>
              <a:t>Optimise les propriétés/installations existantes et crée une meilleure efficacité opérationnelle ; économise de l'argent en réduisant les espaces de bureau vides.</a:t>
            </a:r>
          </a:p>
          <a:p>
            <a:pPr marL="457200" lvl="1" indent="0">
              <a:buFont typeface="Arial" panose="020B0604020202020204" pitchFamily="34" charset="0"/>
              <a:buNone/>
            </a:pPr>
            <a:endParaRPr lang="en-US" b="0" dirty="0" smtClean="0">
              <a:latin typeface="Arial" charset="0"/>
              <a:ea typeface="Arial" charset="0"/>
              <a:cs typeface="Arial" charset="0"/>
            </a:endParaRPr>
          </a:p>
          <a:p>
            <a:endParaRPr lang="en-CA" dirty="0"/>
          </a:p>
        </p:txBody>
      </p:sp>
      <p:sp>
        <p:nvSpPr>
          <p:cNvPr id="5" name="Slide Number Placeholder 4"/>
          <p:cNvSpPr>
            <a:spLocks noGrp="1"/>
          </p:cNvSpPr>
          <p:nvPr>
            <p:ph type="sldNum" sz="quarter" idx="10"/>
          </p:nvPr>
        </p:nvSpPr>
        <p:spPr/>
        <p:txBody>
          <a:bodyPr/>
          <a:lstStyle/>
          <a:p>
            <a:fld id="{11F9BAFD-0AFE-FC47-B839-C833EEBF7ECA}" type="slidenum">
              <a:rPr lang="en-US" smtClean="0"/>
              <a:t>18</a:t>
            </a:fld>
            <a:endParaRPr lang="en-US" dirty="0"/>
          </a:p>
        </p:txBody>
      </p:sp>
    </p:spTree>
    <p:extLst>
      <p:ext uri="{BB962C8B-B14F-4D97-AF65-F5344CB8AC3E}">
        <p14:creationId xmlns:p14="http://schemas.microsoft.com/office/powerpoint/2010/main" val="2582278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La modernisation du lieu de travail est un sujet au goût</a:t>
            </a:r>
            <a:r>
              <a:rPr lang="fr-FR" baseline="0" dirty="0" smtClean="0"/>
              <a:t> du jour.</a:t>
            </a:r>
            <a:r>
              <a:rPr lang="fr-FR" dirty="0" smtClean="0"/>
              <a:t>  De nombreuses firmes</a:t>
            </a:r>
            <a:r>
              <a:rPr lang="fr-FR" baseline="0" dirty="0" smtClean="0"/>
              <a:t> de consultation</a:t>
            </a:r>
            <a:r>
              <a:rPr lang="fr-FR" dirty="0" smtClean="0"/>
              <a:t> offrent ce service au Canada et en Europe. Ce ne sont là que quelques exemples. </a:t>
            </a:r>
          </a:p>
        </p:txBody>
      </p:sp>
      <p:sp>
        <p:nvSpPr>
          <p:cNvPr id="4" name="Slide Number Placeholder 3"/>
          <p:cNvSpPr>
            <a:spLocks noGrp="1"/>
          </p:cNvSpPr>
          <p:nvPr>
            <p:ph type="sldNum" sz="quarter" idx="10"/>
          </p:nvPr>
        </p:nvSpPr>
        <p:spPr/>
        <p:txBody>
          <a:bodyPr/>
          <a:lstStyle/>
          <a:p>
            <a:fld id="{41454238-7FBE-43DC-B921-0E8CB8A52C26}" type="slidenum">
              <a:rPr lang="en-CA" smtClean="0"/>
              <a:t>19</a:t>
            </a:fld>
            <a:endParaRPr lang="en-CA"/>
          </a:p>
        </p:txBody>
      </p:sp>
    </p:spTree>
    <p:extLst>
      <p:ext uri="{BB962C8B-B14F-4D97-AF65-F5344CB8AC3E}">
        <p14:creationId xmlns:p14="http://schemas.microsoft.com/office/powerpoint/2010/main" val="2122338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Diapo 6 </a:t>
            </a:r>
            <a:r>
              <a:rPr lang="en-US" sz="1200" b="1" spc="-80" dirty="0" err="1" smtClean="0">
                <a:solidFill>
                  <a:srgbClr val="808080">
                    <a:lumMod val="10000"/>
                  </a:srgbClr>
                </a:solidFill>
                <a:ea typeface="+mn-ea"/>
                <a:cs typeface="Segoe UI" panose="020B0502040204020203" pitchFamily="34" charset="0"/>
              </a:rPr>
              <a:t>Mise</a:t>
            </a:r>
            <a:r>
              <a:rPr lang="en-US" sz="1200" b="1" spc="-80" dirty="0" smtClean="0">
                <a:solidFill>
                  <a:srgbClr val="808080">
                    <a:lumMod val="10000"/>
                  </a:srgbClr>
                </a:solidFill>
                <a:ea typeface="+mn-ea"/>
                <a:cs typeface="Segoe UI" panose="020B0502040204020203" pitchFamily="34" charset="0"/>
              </a:rPr>
              <a:t> à jour sur les </a:t>
            </a:r>
            <a:r>
              <a:rPr lang="en-US" sz="1200" b="1" spc="-80" dirty="0" err="1" smtClean="0">
                <a:solidFill>
                  <a:srgbClr val="808080">
                    <a:lumMod val="10000"/>
                  </a:srgbClr>
                </a:solidFill>
                <a:ea typeface="+mn-ea"/>
                <a:cs typeface="Segoe UI" panose="020B0502040204020203" pitchFamily="34" charset="0"/>
              </a:rPr>
              <a:t>biens</a:t>
            </a:r>
            <a:r>
              <a:rPr lang="en-US" sz="1200" b="1" spc="-80" dirty="0" smtClean="0">
                <a:solidFill>
                  <a:srgbClr val="808080">
                    <a:lumMod val="10000"/>
                  </a:srgbClr>
                </a:solidFill>
                <a:ea typeface="+mn-ea"/>
                <a:cs typeface="Segoe UI" panose="020B0502040204020203" pitchFamily="34" charset="0"/>
              </a:rPr>
              <a:t> </a:t>
            </a:r>
            <a:r>
              <a:rPr lang="en-US" sz="1200" b="1" spc="-80" dirty="0" err="1" smtClean="0">
                <a:solidFill>
                  <a:srgbClr val="808080">
                    <a:lumMod val="10000"/>
                  </a:srgbClr>
                </a:solidFill>
                <a:ea typeface="+mn-ea"/>
                <a:cs typeface="Segoe UI" panose="020B0502040204020203" pitchFamily="34" charset="0"/>
              </a:rPr>
              <a:t>immobiliers</a:t>
            </a:r>
            <a:r>
              <a:rPr lang="en-US" sz="1200" b="1" spc="-80" dirty="0" smtClean="0">
                <a:solidFill>
                  <a:srgbClr val="808080">
                    <a:lumMod val="10000"/>
                  </a:srgbClr>
                </a:solidFill>
                <a:ea typeface="+mn-ea"/>
                <a:cs typeface="Segoe UI" panose="020B0502040204020203" pitchFamily="34" charset="0"/>
              </a:rPr>
              <a:t> </a:t>
            </a:r>
            <a:r>
              <a:rPr lang="en-US" sz="1200" b="1" spc="-80" dirty="0" err="1" smtClean="0">
                <a:solidFill>
                  <a:srgbClr val="808080">
                    <a:lumMod val="10000"/>
                  </a:srgbClr>
                </a:solidFill>
                <a:ea typeface="+mn-ea"/>
                <a:cs typeface="Segoe UI" panose="020B0502040204020203" pitchFamily="34" charset="0"/>
              </a:rPr>
              <a:t>dans</a:t>
            </a:r>
            <a:r>
              <a:rPr lang="en-US" sz="1200" b="1" spc="-80" dirty="0" smtClean="0">
                <a:solidFill>
                  <a:srgbClr val="808080">
                    <a:lumMod val="10000"/>
                  </a:srgbClr>
                </a:solidFill>
                <a:ea typeface="+mn-ea"/>
                <a:cs typeface="Segoe UI" panose="020B0502040204020203" pitchFamily="34" charset="0"/>
              </a:rPr>
              <a:t> la </a:t>
            </a:r>
            <a:r>
              <a:rPr lang="en-US" sz="1200" b="1" spc="-80" dirty="0" err="1" smtClean="0">
                <a:ea typeface="+mn-ea"/>
                <a:cs typeface="Segoe UI" panose="020B0502040204020203" pitchFamily="34" charset="0"/>
              </a:rPr>
              <a:t>R</a:t>
            </a:r>
            <a:r>
              <a:rPr lang="en-US" sz="1200" b="1" spc="-80" dirty="0" err="1" smtClean="0">
                <a:solidFill>
                  <a:srgbClr val="808080">
                    <a:lumMod val="10000"/>
                  </a:srgbClr>
                </a:solidFill>
                <a:ea typeface="+mn-ea"/>
                <a:cs typeface="Segoe UI" panose="020B0502040204020203" pitchFamily="34" charset="0"/>
              </a:rPr>
              <a:t>égion</a:t>
            </a:r>
            <a:r>
              <a:rPr lang="en-US" sz="1200" b="1" spc="-80" dirty="0" smtClean="0">
                <a:solidFill>
                  <a:srgbClr val="808080">
                    <a:lumMod val="10000"/>
                  </a:srgbClr>
                </a:solidFill>
                <a:ea typeface="+mn-ea"/>
                <a:cs typeface="Segoe UI" panose="020B0502040204020203" pitchFamily="34" charset="0"/>
              </a:rPr>
              <a:t> du Qu</a:t>
            </a:r>
            <a:r>
              <a:rPr lang="en-US" sz="1200" b="1" spc="-80" dirty="0" smtClean="0">
                <a:solidFill>
                  <a:srgbClr val="808080">
                    <a:lumMod val="10000"/>
                  </a:srgbClr>
                </a:solidFill>
                <a:latin typeface="Arial" panose="020B0604020202020204" pitchFamily="34" charset="0"/>
                <a:ea typeface="+mn-ea"/>
                <a:cs typeface="Arial" panose="020B0604020202020204" pitchFamily="34" charset="0"/>
              </a:rPr>
              <a:t>é</a:t>
            </a:r>
            <a:r>
              <a:rPr lang="en-US" sz="1200" b="1" spc="-80" dirty="0" smtClean="0">
                <a:solidFill>
                  <a:srgbClr val="808080">
                    <a:lumMod val="10000"/>
                  </a:srgbClr>
                </a:solidFill>
                <a:ea typeface="+mn-ea"/>
                <a:cs typeface="Segoe UI" panose="020B0502040204020203" pitchFamily="34" charset="0"/>
              </a:rPr>
              <a:t>bec</a:t>
            </a:r>
            <a:r>
              <a:rPr lang="en-US" sz="1200" spc="-80" dirty="0" smtClean="0">
                <a:cs typeface="Segoe UI" panose="020B0502040204020203" pitchFamily="34" charset="0"/>
              </a:rPr>
              <a:t>, </a:t>
            </a:r>
            <a:r>
              <a:rPr lang="fr-CA" dirty="0" smtClean="0">
                <a:solidFill>
                  <a:srgbClr val="585A5C"/>
                </a:solidFill>
              </a:rPr>
              <a:t>Exposé présenté durant la réunion virtuelle de l'automne 2020 du Conseil fédéral du Québec</a:t>
            </a:r>
          </a:p>
          <a:p>
            <a:r>
              <a:rPr lang="fr-CA" dirty="0" smtClean="0">
                <a:solidFill>
                  <a:srgbClr val="585A5C"/>
                </a:solidFill>
              </a:rPr>
              <a:t>Services immobiliers, 26 novembre 2020</a:t>
            </a:r>
          </a:p>
          <a:p>
            <a:pPr lvl="1"/>
            <a:endParaRPr lang="en-US" sz="1200" dirty="0" smtClean="0"/>
          </a:p>
          <a:p>
            <a:endParaRPr lang="en-US" sz="1200" dirty="0" smtClean="0"/>
          </a:p>
          <a:p>
            <a:r>
              <a:rPr lang="fr-FR" sz="1200" dirty="0" smtClean="0"/>
              <a:t>Nous sommes passés par la fermeture.</a:t>
            </a:r>
          </a:p>
          <a:p>
            <a:r>
              <a:rPr lang="fr-FR" sz="1200" dirty="0" smtClean="0"/>
              <a:t>Nous avons nettoyé les bâtiments.</a:t>
            </a:r>
          </a:p>
          <a:p>
            <a:r>
              <a:rPr lang="fr-FR" sz="1200" dirty="0" smtClean="0"/>
              <a:t>Nous avons préparé le retour.</a:t>
            </a:r>
          </a:p>
          <a:p>
            <a:endParaRPr lang="fr-FR" sz="1200" dirty="0" smtClean="0"/>
          </a:p>
          <a:p>
            <a:r>
              <a:rPr lang="fr-FR" sz="1200" dirty="0" smtClean="0"/>
              <a:t>Mais, la nature du travail a évolué. Les gens ne déménagent pas tous pour retourner au bureau.</a:t>
            </a:r>
          </a:p>
          <a:p>
            <a:endParaRPr lang="fr-FR" sz="1200" dirty="0" smtClean="0"/>
          </a:p>
          <a:p>
            <a:r>
              <a:rPr lang="fr-FR" sz="1200" dirty="0" smtClean="0"/>
              <a:t>La discussion est passée à autre chose. La "nouvelle normalité" n'est pas seulement l'ancienne méthode + la</a:t>
            </a:r>
            <a:r>
              <a:rPr lang="fr-FR" sz="1200" baseline="0" dirty="0" smtClean="0"/>
              <a:t> distanciation</a:t>
            </a:r>
            <a:r>
              <a:rPr lang="fr-FR" sz="1200" dirty="0" smtClean="0"/>
              <a:t> et les masques.</a:t>
            </a:r>
          </a:p>
          <a:p>
            <a:r>
              <a:rPr lang="fr-FR" sz="1200" dirty="0" smtClean="0"/>
              <a:t>Il s'agit de reconnaître ce que le bureau a été, depuis sa conception, n'est plus aussi simpliste qu’un endroit où nous allons travailler.</a:t>
            </a:r>
          </a:p>
          <a:p>
            <a:endParaRPr lang="fr-FR" sz="1200" dirty="0" smtClean="0"/>
          </a:p>
          <a:p>
            <a:r>
              <a:rPr lang="fr-FR" sz="1200" dirty="0" smtClean="0"/>
              <a:t>Le travail est une activité, pas un lieu. </a:t>
            </a:r>
          </a:p>
          <a:p>
            <a:r>
              <a:rPr lang="fr-FR" sz="1200" dirty="0" smtClean="0"/>
              <a:t>Mais cela soulève la question suivante : quel est le rôle du lieu, alors ?</a:t>
            </a:r>
          </a:p>
          <a:p>
            <a:endParaRPr lang="fr-FR" sz="1200" dirty="0" smtClean="0"/>
          </a:p>
          <a:p>
            <a:r>
              <a:rPr lang="fr-FR" sz="1200" dirty="0" smtClean="0"/>
              <a:t>C'est ce que l'on entend par préparer la "prochaine normalité".</a:t>
            </a:r>
          </a:p>
          <a:p>
            <a:endParaRPr lang="en-US" baseline="0" dirty="0" smtClean="0"/>
          </a:p>
          <a:p>
            <a:r>
              <a:rPr lang="fr-FR" baseline="0" dirty="0" smtClean="0"/>
              <a:t>Si les biens immobiliers doivent jouer un rôle dans l'avenir du travail au sein de la fonction publique du Canada, il faut définir leur finalité.</a:t>
            </a:r>
          </a:p>
          <a:p>
            <a:r>
              <a:rPr lang="fr-FR" baseline="0" dirty="0" smtClean="0"/>
              <a:t>C'est le nouveau défi</a:t>
            </a:r>
          </a:p>
          <a:p>
            <a:endParaRPr lang="fr-FR" baseline="0" dirty="0" smtClean="0"/>
          </a:p>
          <a:p>
            <a:r>
              <a:rPr lang="fr-FR" baseline="0" dirty="0" smtClean="0"/>
              <a:t>Tout comme le bureau d'autrefois ne convenait pas à toutes les tâches et à toutes les personnes, l'actuel "tout le monde travaille à la maison" est également imparfait. La réponse à la grande question sur la finalité de l'espace de travail se situe entre les deux :</a:t>
            </a:r>
          </a:p>
          <a:p>
            <a:r>
              <a:rPr lang="fr-FR" baseline="0" dirty="0" smtClean="0"/>
              <a:t>Collaboration : certaines personnalités bénéficient davantage de la présence physique, et il existe des situations où le fait de réunir l'équipe contribue à renforcer le moral et l'identité du groupe </a:t>
            </a:r>
          </a:p>
          <a:p>
            <a:r>
              <a:rPr lang="fr-FR" baseline="0" dirty="0" smtClean="0"/>
              <a:t>Flexibilité : toutes les tâches ne peuvent pas être accomplies à partir de divers endroits éloignés, et les gens bénéficient d'une variété d'environnements</a:t>
            </a:r>
          </a:p>
          <a:p>
            <a:r>
              <a:rPr lang="fr-FR" baseline="0" dirty="0" smtClean="0"/>
              <a:t>Innovation : la créativité peut être stimulée par l'interaction avec les autres sans le filtre de la technologie</a:t>
            </a:r>
          </a:p>
          <a:p>
            <a:pPr marL="171450" indent="-171450">
              <a:buFontTx/>
              <a:buChar char="-"/>
            </a:pPr>
            <a:endParaRPr lang="en-US" baseline="0" dirty="0" smtClean="0"/>
          </a:p>
          <a:p>
            <a:pPr marL="0" indent="0">
              <a:buFontTx/>
              <a:buNone/>
            </a:pP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20</a:t>
            </a:fld>
            <a:endParaRPr lang="en-CA"/>
          </a:p>
        </p:txBody>
      </p:sp>
    </p:spTree>
    <p:extLst>
      <p:ext uri="{BB962C8B-B14F-4D97-AF65-F5344CB8AC3E}">
        <p14:creationId xmlns:p14="http://schemas.microsoft.com/office/powerpoint/2010/main" val="979961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Diapo 5 </a:t>
            </a:r>
            <a:r>
              <a:rPr lang="en-US" sz="1200" b="1" spc="-80" dirty="0" err="1" smtClean="0">
                <a:solidFill>
                  <a:srgbClr val="808080">
                    <a:lumMod val="10000"/>
                  </a:srgbClr>
                </a:solidFill>
                <a:ea typeface="+mn-ea"/>
                <a:cs typeface="Segoe UI" panose="020B0502040204020203" pitchFamily="34" charset="0"/>
              </a:rPr>
              <a:t>Mise</a:t>
            </a:r>
            <a:r>
              <a:rPr lang="en-US" sz="1200" b="1" spc="-80" dirty="0" smtClean="0">
                <a:solidFill>
                  <a:srgbClr val="808080">
                    <a:lumMod val="10000"/>
                  </a:srgbClr>
                </a:solidFill>
                <a:ea typeface="+mn-ea"/>
                <a:cs typeface="Segoe UI" panose="020B0502040204020203" pitchFamily="34" charset="0"/>
              </a:rPr>
              <a:t> à jour sur les </a:t>
            </a:r>
            <a:r>
              <a:rPr lang="en-US" sz="1200" b="1" spc="-80" dirty="0" err="1" smtClean="0">
                <a:solidFill>
                  <a:srgbClr val="808080">
                    <a:lumMod val="10000"/>
                  </a:srgbClr>
                </a:solidFill>
                <a:ea typeface="+mn-ea"/>
                <a:cs typeface="Segoe UI" panose="020B0502040204020203" pitchFamily="34" charset="0"/>
              </a:rPr>
              <a:t>biens</a:t>
            </a:r>
            <a:r>
              <a:rPr lang="en-US" sz="1200" b="1" spc="-80" dirty="0" smtClean="0">
                <a:solidFill>
                  <a:srgbClr val="808080">
                    <a:lumMod val="10000"/>
                  </a:srgbClr>
                </a:solidFill>
                <a:ea typeface="+mn-ea"/>
                <a:cs typeface="Segoe UI" panose="020B0502040204020203" pitchFamily="34" charset="0"/>
              </a:rPr>
              <a:t> </a:t>
            </a:r>
            <a:r>
              <a:rPr lang="en-US" sz="1200" b="1" spc="-80" dirty="0" err="1" smtClean="0">
                <a:solidFill>
                  <a:srgbClr val="808080">
                    <a:lumMod val="10000"/>
                  </a:srgbClr>
                </a:solidFill>
                <a:ea typeface="+mn-ea"/>
                <a:cs typeface="Segoe UI" panose="020B0502040204020203" pitchFamily="34" charset="0"/>
              </a:rPr>
              <a:t>immobiliers</a:t>
            </a:r>
            <a:r>
              <a:rPr lang="en-US" sz="1200" b="1" spc="-80" dirty="0" smtClean="0">
                <a:solidFill>
                  <a:srgbClr val="808080">
                    <a:lumMod val="10000"/>
                  </a:srgbClr>
                </a:solidFill>
                <a:ea typeface="+mn-ea"/>
                <a:cs typeface="Segoe UI" panose="020B0502040204020203" pitchFamily="34" charset="0"/>
              </a:rPr>
              <a:t> </a:t>
            </a:r>
            <a:r>
              <a:rPr lang="en-US" sz="1200" b="1" spc="-80" dirty="0" err="1" smtClean="0">
                <a:solidFill>
                  <a:srgbClr val="808080">
                    <a:lumMod val="10000"/>
                  </a:srgbClr>
                </a:solidFill>
                <a:ea typeface="+mn-ea"/>
                <a:cs typeface="Segoe UI" panose="020B0502040204020203" pitchFamily="34" charset="0"/>
              </a:rPr>
              <a:t>dans</a:t>
            </a:r>
            <a:r>
              <a:rPr lang="en-US" sz="1200" b="1" spc="-80" dirty="0" smtClean="0">
                <a:solidFill>
                  <a:srgbClr val="808080">
                    <a:lumMod val="10000"/>
                  </a:srgbClr>
                </a:solidFill>
                <a:ea typeface="+mn-ea"/>
                <a:cs typeface="Segoe UI" panose="020B0502040204020203" pitchFamily="34" charset="0"/>
              </a:rPr>
              <a:t> la </a:t>
            </a:r>
            <a:r>
              <a:rPr lang="en-US" sz="1200" b="1" spc="-80" dirty="0" err="1" smtClean="0">
                <a:ea typeface="+mn-ea"/>
                <a:cs typeface="Segoe UI" panose="020B0502040204020203" pitchFamily="34" charset="0"/>
              </a:rPr>
              <a:t>R</a:t>
            </a:r>
            <a:r>
              <a:rPr lang="en-US" sz="1200" b="1" spc="-80" dirty="0" err="1" smtClean="0">
                <a:solidFill>
                  <a:srgbClr val="808080">
                    <a:lumMod val="10000"/>
                  </a:srgbClr>
                </a:solidFill>
                <a:ea typeface="+mn-ea"/>
                <a:cs typeface="Segoe UI" panose="020B0502040204020203" pitchFamily="34" charset="0"/>
              </a:rPr>
              <a:t>égion</a:t>
            </a:r>
            <a:r>
              <a:rPr lang="en-US" sz="1200" b="1" spc="-80" dirty="0" smtClean="0">
                <a:solidFill>
                  <a:srgbClr val="808080">
                    <a:lumMod val="10000"/>
                  </a:srgbClr>
                </a:solidFill>
                <a:ea typeface="+mn-ea"/>
                <a:cs typeface="Segoe UI" panose="020B0502040204020203" pitchFamily="34" charset="0"/>
              </a:rPr>
              <a:t> du Qu</a:t>
            </a:r>
            <a:r>
              <a:rPr lang="en-US" sz="1200" b="1" spc="-80" dirty="0" smtClean="0">
                <a:solidFill>
                  <a:srgbClr val="808080">
                    <a:lumMod val="10000"/>
                  </a:srgbClr>
                </a:solidFill>
                <a:latin typeface="Arial" panose="020B0604020202020204" pitchFamily="34" charset="0"/>
                <a:ea typeface="+mn-ea"/>
                <a:cs typeface="Arial" panose="020B0604020202020204" pitchFamily="34" charset="0"/>
              </a:rPr>
              <a:t>é</a:t>
            </a:r>
            <a:r>
              <a:rPr lang="en-US" sz="1200" b="1" spc="-80" dirty="0" smtClean="0">
                <a:solidFill>
                  <a:srgbClr val="808080">
                    <a:lumMod val="10000"/>
                  </a:srgbClr>
                </a:solidFill>
                <a:ea typeface="+mn-ea"/>
                <a:cs typeface="Segoe UI" panose="020B0502040204020203" pitchFamily="34" charset="0"/>
              </a:rPr>
              <a:t>bec</a:t>
            </a:r>
            <a:r>
              <a:rPr lang="en-US" sz="1200" spc="-80" dirty="0" smtClean="0">
                <a:cs typeface="Segoe UI" panose="020B0502040204020203" pitchFamily="34" charset="0"/>
              </a:rPr>
              <a:t>, </a:t>
            </a:r>
            <a:r>
              <a:rPr lang="fr-CA" dirty="0" smtClean="0">
                <a:solidFill>
                  <a:srgbClr val="585A5C"/>
                </a:solidFill>
              </a:rPr>
              <a:t>Exposé présenté durant la réunion virtuelle de l'automne 2020 du Conseil fédéral du Québec</a:t>
            </a:r>
          </a:p>
          <a:p>
            <a:r>
              <a:rPr lang="fr-CA" dirty="0" smtClean="0">
                <a:solidFill>
                  <a:srgbClr val="585A5C"/>
                </a:solidFill>
              </a:rPr>
              <a:t>Services immobiliers, 26 novembre 2020</a:t>
            </a:r>
          </a:p>
          <a:p>
            <a:pPr lvl="1"/>
            <a:endParaRPr lang="en-US" sz="1200" dirty="0" smtClean="0"/>
          </a:p>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21</a:t>
            </a:fld>
            <a:endParaRPr lang="en-CA"/>
          </a:p>
        </p:txBody>
      </p:sp>
    </p:spTree>
    <p:extLst>
      <p:ext uri="{BB962C8B-B14F-4D97-AF65-F5344CB8AC3E}">
        <p14:creationId xmlns:p14="http://schemas.microsoft.com/office/powerpoint/2010/main" val="1764880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3E4248"/>
              </a:buClr>
              <a:buSzPts val="1400"/>
            </a:pPr>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72083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Link to the Communication </a:t>
            </a:r>
            <a:r>
              <a:rPr lang="fr-CA" dirty="0" err="1" smtClean="0"/>
              <a:t>Toolkit</a:t>
            </a:r>
            <a:r>
              <a:rPr lang="fr-CA" dirty="0" smtClean="0"/>
              <a:t>: https://www.gcpedia.gc.ca/wiki/GCworkplace/Communications_Tool_kit : </a:t>
            </a:r>
            <a:r>
              <a:rPr lang="en-CA" sz="1200" b="0" kern="1200" dirty="0" smtClean="0">
                <a:solidFill>
                  <a:schemeClr val="tx1"/>
                </a:solidFill>
                <a:effectLst/>
                <a:latin typeface="+mn-lt"/>
                <a:ea typeface="+mn-ea"/>
                <a:cs typeface="+mn-cs"/>
              </a:rPr>
              <a:t>Tools for change managers, change management practitioners and communications officers to engage, inform and support employees within their organization, including</a:t>
            </a:r>
            <a:r>
              <a:rPr lang="en-CA" sz="1200" b="0" kern="1200" baseline="0" dirty="0" smtClean="0">
                <a:solidFill>
                  <a:schemeClr val="tx1"/>
                </a:solidFill>
                <a:effectLst/>
                <a:latin typeface="+mn-lt"/>
                <a:ea typeface="+mn-ea"/>
                <a:cs typeface="+mn-cs"/>
              </a:rPr>
              <a:t> </a:t>
            </a:r>
            <a:r>
              <a:rPr lang="en-CA" sz="1200" b="0" kern="1200" baseline="0" dirty="0" err="1" smtClean="0">
                <a:solidFill>
                  <a:schemeClr val="tx1"/>
                </a:solidFill>
                <a:effectLst/>
                <a:latin typeface="+mn-lt"/>
                <a:ea typeface="+mn-ea"/>
                <a:cs typeface="+mn-cs"/>
              </a:rPr>
              <a:t>mythbusters</a:t>
            </a:r>
            <a:r>
              <a:rPr lang="en-CA" sz="1200" b="0" kern="1200" baseline="0" dirty="0" smtClean="0">
                <a:solidFill>
                  <a:schemeClr val="tx1"/>
                </a:solidFill>
                <a:effectLst/>
                <a:latin typeface="+mn-lt"/>
                <a:ea typeface="+mn-ea"/>
                <a:cs typeface="+mn-cs"/>
              </a:rPr>
              <a:t>, videos </a:t>
            </a:r>
          </a:p>
          <a:p>
            <a:endParaRPr lang="en-CA" b="1" dirty="0" smtClean="0"/>
          </a:p>
          <a:p>
            <a:r>
              <a:rPr lang="en-CA" dirty="0" smtClean="0"/>
              <a:t>Link to the presentation:</a:t>
            </a:r>
            <a:r>
              <a:rPr lang="en-CA" baseline="0" dirty="0" smtClean="0"/>
              <a:t> Milieu de travail GC, </a:t>
            </a:r>
            <a:r>
              <a:rPr lang="en-CA" baseline="0" dirty="0" err="1" smtClean="0"/>
              <a:t>démystifié</a:t>
            </a:r>
            <a:r>
              <a:rPr lang="en-CA" baseline="0" dirty="0" smtClean="0"/>
              <a:t>: </a:t>
            </a:r>
            <a:r>
              <a:rPr lang="en-CA" dirty="0" smtClean="0"/>
              <a:t>https://gcdocs.gc.ca/tpsgc-pwgsc/llisapi.dll/open/304857188</a:t>
            </a:r>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88514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166123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39327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6700" indent="-266700">
              <a:buFont typeface="Wingdings" panose="05000000000000000000" pitchFamily="2" charset="2"/>
              <a:buChar char="ü"/>
            </a:pPr>
            <a:r>
              <a:rPr lang="en-US" sz="1200" smtClean="0">
                <a:cs typeface="Arial" panose="020B0604020202020204" pitchFamily="34" charset="0"/>
              </a:rPr>
              <a:t>Flexible and accessible workspaces and equipment to collaborate and accommodate fluctuations</a:t>
            </a:r>
          </a:p>
          <a:p>
            <a:pPr marL="266700" indent="-266700">
              <a:buFont typeface="Wingdings" panose="05000000000000000000" pitchFamily="2" charset="2"/>
              <a:buChar char="ü"/>
            </a:pPr>
            <a:r>
              <a:rPr lang="en-US" sz="1200" dirty="0" smtClean="0">
                <a:cs typeface="Arial" panose="020B0604020202020204" pitchFamily="34" charset="0"/>
              </a:rPr>
              <a:t>Virtual and physical space </a:t>
            </a:r>
          </a:p>
          <a:p>
            <a:pPr marL="266700" indent="-266700">
              <a:buFont typeface="Wingdings" panose="05000000000000000000" pitchFamily="2" charset="2"/>
              <a:buChar char="ü"/>
            </a:pPr>
            <a:r>
              <a:rPr lang="en-US" sz="1200" dirty="0" smtClean="0">
                <a:cs typeface="Arial" panose="020B0604020202020204" pitchFamily="34" charset="0"/>
              </a:rPr>
              <a:t>Common </a:t>
            </a:r>
            <a:r>
              <a:rPr lang="en-US" sz="1200" dirty="0" err="1" smtClean="0">
                <a:cs typeface="Arial" panose="020B0604020202020204" pitchFamily="34" charset="0"/>
              </a:rPr>
              <a:t>coworking</a:t>
            </a:r>
            <a:r>
              <a:rPr lang="en-US" sz="1200" dirty="0" smtClean="0">
                <a:cs typeface="Arial" panose="020B0604020202020204" pitchFamily="34" charset="0"/>
              </a:rPr>
              <a:t> spaces, campus style workspaces</a:t>
            </a:r>
          </a:p>
          <a:p>
            <a:pPr marL="266700" indent="-266700">
              <a:buFont typeface="Wingdings" panose="05000000000000000000" pitchFamily="2" charset="2"/>
              <a:buChar char="ü"/>
            </a:pPr>
            <a:r>
              <a:rPr lang="en-US" sz="1200" dirty="0" smtClean="0">
                <a:cs typeface="Arial" panose="020B0604020202020204" pitchFamily="34" charset="0"/>
              </a:rPr>
              <a:t>A purpose or usage based space allocation model</a:t>
            </a:r>
          </a:p>
          <a:p>
            <a:pPr marL="266700" indent="-266700">
              <a:buFont typeface="Wingdings" panose="05000000000000000000" pitchFamily="2" charset="2"/>
              <a:buChar char="ü"/>
            </a:pPr>
            <a:r>
              <a:rPr lang="en-US" sz="1200" dirty="0" smtClean="0">
                <a:cs typeface="Arial" panose="020B0604020202020204" pitchFamily="34" charset="0"/>
              </a:rPr>
              <a:t>Optimized real-estate model to balance digital, urban, and rural needs with physical and remote requirements</a:t>
            </a:r>
          </a:p>
          <a:p>
            <a:pPr marL="266700" indent="-266700">
              <a:buFont typeface="Wingdings" panose="05000000000000000000" pitchFamily="2" charset="2"/>
              <a:buChar char="ü"/>
            </a:pPr>
            <a:r>
              <a:rPr lang="en-US" sz="1200" dirty="0" smtClean="0">
                <a:cs typeface="Arial" panose="020B0604020202020204" pitchFamily="34" charset="0"/>
              </a:rPr>
              <a:t>Tools and collaboration technologies enabling virtual workspaces</a:t>
            </a:r>
          </a:p>
          <a:p>
            <a:pPr marL="266700" indent="-266700">
              <a:buFont typeface="Wingdings" panose="05000000000000000000" pitchFamily="2" charset="2"/>
              <a:buChar char="ü"/>
            </a:pPr>
            <a:r>
              <a:rPr lang="en-US" sz="1200" dirty="0" smtClean="0">
                <a:cs typeface="Arial" panose="020B0604020202020204" pitchFamily="34" charset="0"/>
              </a:rPr>
              <a:t>Data secure technology solutions</a:t>
            </a:r>
          </a:p>
          <a:p>
            <a:pPr marL="266700" indent="-266700">
              <a:buFont typeface="Wingdings" panose="05000000000000000000" pitchFamily="2" charset="2"/>
              <a:buChar char="ü"/>
            </a:pPr>
            <a:r>
              <a:rPr lang="en-US" sz="1200" dirty="0" smtClean="0">
                <a:cs typeface="Arial" panose="020B0604020202020204" pitchFamily="34" charset="0"/>
              </a:rPr>
              <a:t>Transition to cloud computing</a:t>
            </a:r>
          </a:p>
          <a:p>
            <a:pPr marL="266700" indent="-266700">
              <a:buFont typeface="Wingdings" panose="05000000000000000000" pitchFamily="2" charset="2"/>
              <a:buChar char="ü"/>
            </a:pPr>
            <a:r>
              <a:rPr lang="en-US" sz="1200" dirty="0" smtClean="0">
                <a:cs typeface="Arial" panose="020B0604020202020204" pitchFamily="34" charset="0"/>
              </a:rPr>
              <a:t>Acquiring the top talent</a:t>
            </a:r>
          </a:p>
          <a:p>
            <a:pPr marL="266700" indent="-266700">
              <a:buFont typeface="Wingdings" panose="05000000000000000000" pitchFamily="2" charset="2"/>
              <a:buChar char="ü"/>
            </a:pPr>
            <a:r>
              <a:rPr lang="en-US" sz="1200" dirty="0" smtClean="0">
                <a:cs typeface="Arial" panose="020B0604020202020204" pitchFamily="34" charset="0"/>
              </a:rPr>
              <a:t>Distributed talent coast-to-coast</a:t>
            </a:r>
          </a:p>
          <a:p>
            <a:pPr marL="266700" indent="-266700">
              <a:buFont typeface="Wingdings" panose="05000000000000000000" pitchFamily="2" charset="2"/>
              <a:buChar char="ü"/>
            </a:pPr>
            <a:r>
              <a:rPr lang="en-US" sz="1200" dirty="0" smtClean="0">
                <a:cs typeface="Arial" panose="020B0604020202020204" pitchFamily="34" charset="0"/>
              </a:rPr>
              <a:t>Learning the flow of work to develop future skills</a:t>
            </a:r>
          </a:p>
          <a:p>
            <a:pPr marL="266700" indent="-266700">
              <a:buFont typeface="Wingdings" panose="05000000000000000000" pitchFamily="2" charset="2"/>
              <a:buChar char="ü"/>
            </a:pPr>
            <a:r>
              <a:rPr lang="en-US" sz="1200" dirty="0" smtClean="0">
                <a:cs typeface="Arial" panose="020B0604020202020204" pitchFamily="34" charset="0"/>
              </a:rPr>
              <a:t>Innovative and creative solutions, leveraging diversity of thought across the government</a:t>
            </a:r>
          </a:p>
          <a:p>
            <a:pPr marL="266700" indent="-266700">
              <a:buFont typeface="Wingdings" panose="05000000000000000000" pitchFamily="2" charset="2"/>
              <a:buChar char="ü"/>
            </a:pPr>
            <a:r>
              <a:rPr lang="en-US" sz="1200" dirty="0" smtClean="0">
                <a:cs typeface="Arial" panose="020B0604020202020204" pitchFamily="34" charset="0"/>
              </a:rPr>
              <a:t>Agility, culture and tools to mobilize and pivot quickly</a:t>
            </a:r>
          </a:p>
          <a:p>
            <a:pPr marL="266700" indent="-266700">
              <a:buFont typeface="Wingdings" panose="05000000000000000000" pitchFamily="2" charset="2"/>
              <a:buChar char="ü"/>
            </a:pPr>
            <a:r>
              <a:rPr lang="en-US" sz="1200" dirty="0" smtClean="0">
                <a:cs typeface="Arial" panose="020B0604020202020204" pitchFamily="34" charset="0"/>
              </a:rPr>
              <a:t>Management of distributed team based on results</a:t>
            </a:r>
            <a:endParaRPr lang="fr-CA" sz="1200" smtClean="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5644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Diapo 5 </a:t>
            </a:r>
            <a:r>
              <a:rPr lang="en-US" sz="1200" b="1" spc="-80" dirty="0" err="1" smtClean="0">
                <a:solidFill>
                  <a:srgbClr val="808080">
                    <a:lumMod val="10000"/>
                  </a:srgbClr>
                </a:solidFill>
                <a:ea typeface="+mn-ea"/>
                <a:cs typeface="Segoe UI" panose="020B0502040204020203" pitchFamily="34" charset="0"/>
              </a:rPr>
              <a:t>Mise</a:t>
            </a:r>
            <a:r>
              <a:rPr lang="en-US" sz="1200" b="1" spc="-80" dirty="0" smtClean="0">
                <a:solidFill>
                  <a:srgbClr val="808080">
                    <a:lumMod val="10000"/>
                  </a:srgbClr>
                </a:solidFill>
                <a:ea typeface="+mn-ea"/>
                <a:cs typeface="Segoe UI" panose="020B0502040204020203" pitchFamily="34" charset="0"/>
              </a:rPr>
              <a:t> à jour sur les </a:t>
            </a:r>
            <a:r>
              <a:rPr lang="en-US" sz="1200" b="1" spc="-80" dirty="0" err="1" smtClean="0">
                <a:solidFill>
                  <a:srgbClr val="808080">
                    <a:lumMod val="10000"/>
                  </a:srgbClr>
                </a:solidFill>
                <a:ea typeface="+mn-ea"/>
                <a:cs typeface="Segoe UI" panose="020B0502040204020203" pitchFamily="34" charset="0"/>
              </a:rPr>
              <a:t>biens</a:t>
            </a:r>
            <a:r>
              <a:rPr lang="en-US" sz="1200" b="1" spc="-80" dirty="0" smtClean="0">
                <a:solidFill>
                  <a:srgbClr val="808080">
                    <a:lumMod val="10000"/>
                  </a:srgbClr>
                </a:solidFill>
                <a:ea typeface="+mn-ea"/>
                <a:cs typeface="Segoe UI" panose="020B0502040204020203" pitchFamily="34" charset="0"/>
              </a:rPr>
              <a:t> </a:t>
            </a:r>
            <a:r>
              <a:rPr lang="en-US" sz="1200" b="1" spc="-80" dirty="0" err="1" smtClean="0">
                <a:solidFill>
                  <a:srgbClr val="808080">
                    <a:lumMod val="10000"/>
                  </a:srgbClr>
                </a:solidFill>
                <a:ea typeface="+mn-ea"/>
                <a:cs typeface="Segoe UI" panose="020B0502040204020203" pitchFamily="34" charset="0"/>
              </a:rPr>
              <a:t>immobiliers</a:t>
            </a:r>
            <a:r>
              <a:rPr lang="en-US" sz="1200" b="1" spc="-80" dirty="0" smtClean="0">
                <a:solidFill>
                  <a:srgbClr val="808080">
                    <a:lumMod val="10000"/>
                  </a:srgbClr>
                </a:solidFill>
                <a:ea typeface="+mn-ea"/>
                <a:cs typeface="Segoe UI" panose="020B0502040204020203" pitchFamily="34" charset="0"/>
              </a:rPr>
              <a:t> </a:t>
            </a:r>
            <a:r>
              <a:rPr lang="en-US" sz="1200" b="1" spc="-80" dirty="0" err="1" smtClean="0">
                <a:solidFill>
                  <a:srgbClr val="808080">
                    <a:lumMod val="10000"/>
                  </a:srgbClr>
                </a:solidFill>
                <a:ea typeface="+mn-ea"/>
                <a:cs typeface="Segoe UI" panose="020B0502040204020203" pitchFamily="34" charset="0"/>
              </a:rPr>
              <a:t>dans</a:t>
            </a:r>
            <a:r>
              <a:rPr lang="en-US" sz="1200" b="1" spc="-80" dirty="0" smtClean="0">
                <a:solidFill>
                  <a:srgbClr val="808080">
                    <a:lumMod val="10000"/>
                  </a:srgbClr>
                </a:solidFill>
                <a:ea typeface="+mn-ea"/>
                <a:cs typeface="Segoe UI" panose="020B0502040204020203" pitchFamily="34" charset="0"/>
              </a:rPr>
              <a:t> la </a:t>
            </a:r>
            <a:r>
              <a:rPr lang="en-US" sz="1200" b="1" spc="-80" dirty="0" err="1" smtClean="0">
                <a:ea typeface="+mn-ea"/>
                <a:cs typeface="Segoe UI" panose="020B0502040204020203" pitchFamily="34" charset="0"/>
              </a:rPr>
              <a:t>R</a:t>
            </a:r>
            <a:r>
              <a:rPr lang="en-US" sz="1200" b="1" spc="-80" dirty="0" err="1" smtClean="0">
                <a:solidFill>
                  <a:srgbClr val="808080">
                    <a:lumMod val="10000"/>
                  </a:srgbClr>
                </a:solidFill>
                <a:ea typeface="+mn-ea"/>
                <a:cs typeface="Segoe UI" panose="020B0502040204020203" pitchFamily="34" charset="0"/>
              </a:rPr>
              <a:t>égion</a:t>
            </a:r>
            <a:r>
              <a:rPr lang="en-US" sz="1200" b="1" spc="-80" dirty="0" smtClean="0">
                <a:solidFill>
                  <a:srgbClr val="808080">
                    <a:lumMod val="10000"/>
                  </a:srgbClr>
                </a:solidFill>
                <a:ea typeface="+mn-ea"/>
                <a:cs typeface="Segoe UI" panose="020B0502040204020203" pitchFamily="34" charset="0"/>
              </a:rPr>
              <a:t> du Qu</a:t>
            </a:r>
            <a:r>
              <a:rPr lang="en-US" sz="1200" b="1" spc="-80" dirty="0" smtClean="0">
                <a:solidFill>
                  <a:srgbClr val="808080">
                    <a:lumMod val="10000"/>
                  </a:srgbClr>
                </a:solidFill>
                <a:latin typeface="Arial" panose="020B0604020202020204" pitchFamily="34" charset="0"/>
                <a:ea typeface="+mn-ea"/>
                <a:cs typeface="Arial" panose="020B0604020202020204" pitchFamily="34" charset="0"/>
              </a:rPr>
              <a:t>é</a:t>
            </a:r>
            <a:r>
              <a:rPr lang="en-US" sz="1200" b="1" spc="-80" dirty="0" smtClean="0">
                <a:solidFill>
                  <a:srgbClr val="808080">
                    <a:lumMod val="10000"/>
                  </a:srgbClr>
                </a:solidFill>
                <a:ea typeface="+mn-ea"/>
                <a:cs typeface="Segoe UI" panose="020B0502040204020203" pitchFamily="34" charset="0"/>
              </a:rPr>
              <a:t>bec</a:t>
            </a:r>
            <a:r>
              <a:rPr lang="en-US" sz="1200" spc="-80" dirty="0" smtClean="0">
                <a:cs typeface="Segoe UI" panose="020B0502040204020203" pitchFamily="34" charset="0"/>
              </a:rPr>
              <a:t>, </a:t>
            </a:r>
            <a:r>
              <a:rPr lang="fr-CA" dirty="0" smtClean="0">
                <a:solidFill>
                  <a:srgbClr val="585A5C"/>
                </a:solidFill>
              </a:rPr>
              <a:t>Exposé présenté durant la réunion virtuelle de l'automne 2020 du Conseil fédéral du Québec</a:t>
            </a:r>
          </a:p>
          <a:p>
            <a:r>
              <a:rPr lang="fr-CA" dirty="0" smtClean="0">
                <a:solidFill>
                  <a:srgbClr val="585A5C"/>
                </a:solidFill>
              </a:rPr>
              <a:t>Services immobiliers, 26 novembre 2020</a:t>
            </a:r>
          </a:p>
          <a:p>
            <a:endParaRPr lang="fr-CA" dirty="0" smtClean="0">
              <a:solidFill>
                <a:srgbClr val="585A5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5B9BD5"/>
                </a:solidFill>
                <a:latin typeface="Arial" panose="020B0604020202020204" pitchFamily="34" charset="0"/>
                <a:cs typeface="Arial" panose="020B0604020202020204" pitchFamily="34" charset="0"/>
              </a:rPr>
              <a:t>Version </a:t>
            </a:r>
            <a:r>
              <a:rPr lang="en-US" sz="1200" b="1" dirty="0" err="1" smtClean="0">
                <a:solidFill>
                  <a:srgbClr val="5B9BD5"/>
                </a:solidFill>
                <a:latin typeface="Arial" panose="020B0604020202020204" pitchFamily="34" charset="0"/>
                <a:cs typeface="Arial" panose="020B0604020202020204" pitchFamily="34" charset="0"/>
              </a:rPr>
              <a:t>datée</a:t>
            </a:r>
            <a:r>
              <a:rPr lang="en-US" sz="1200" b="1" dirty="0" smtClean="0">
                <a:solidFill>
                  <a:srgbClr val="5B9BD5"/>
                </a:solidFill>
                <a:latin typeface="Arial" panose="020B0604020202020204" pitchFamily="34" charset="0"/>
                <a:cs typeface="Arial" panose="020B0604020202020204" pitchFamily="34" charset="0"/>
              </a:rPr>
              <a:t>:</a:t>
            </a:r>
            <a:r>
              <a:rPr lang="en-US" sz="1200" b="1" baseline="0" dirty="0" smtClean="0">
                <a:solidFill>
                  <a:srgbClr val="5B9BD5"/>
                </a:solidFill>
                <a:latin typeface="Arial" panose="020B0604020202020204" pitchFamily="34" charset="0"/>
                <a:cs typeface="Arial" panose="020B0604020202020204" pitchFamily="34" charset="0"/>
              </a:rPr>
              <a:t> 22 </a:t>
            </a:r>
            <a:r>
              <a:rPr lang="en-US" sz="1200" b="1" baseline="0" dirty="0" err="1" smtClean="0">
                <a:solidFill>
                  <a:srgbClr val="5B9BD5"/>
                </a:solidFill>
                <a:latin typeface="Arial" panose="020B0604020202020204" pitchFamily="34" charset="0"/>
                <a:cs typeface="Arial" panose="020B0604020202020204" pitchFamily="34" charset="0"/>
              </a:rPr>
              <a:t>o</a:t>
            </a:r>
            <a:r>
              <a:rPr lang="en-US" sz="1200" b="1" dirty="0" err="1" smtClean="0">
                <a:solidFill>
                  <a:srgbClr val="5B9BD5"/>
                </a:solidFill>
                <a:latin typeface="Arial" panose="020B0604020202020204" pitchFamily="34" charset="0"/>
                <a:cs typeface="Arial" panose="020B0604020202020204" pitchFamily="34" charset="0"/>
              </a:rPr>
              <a:t>ctobre</a:t>
            </a:r>
            <a:r>
              <a:rPr lang="en-US" sz="1200" b="1" dirty="0" smtClean="0">
                <a:solidFill>
                  <a:srgbClr val="5B9BD5"/>
                </a:solidFill>
                <a:latin typeface="Arial" panose="020B0604020202020204" pitchFamily="34" charset="0"/>
                <a:cs typeface="Arial" panose="020B0604020202020204" pitchFamily="34" charset="0"/>
              </a:rPr>
              <a:t>, 2020</a:t>
            </a:r>
          </a:p>
          <a:p>
            <a:endParaRPr lang="fr-CA" dirty="0" smtClean="0">
              <a:solidFill>
                <a:srgbClr val="585A5C"/>
              </a:solidFill>
            </a:endParaRPr>
          </a:p>
        </p:txBody>
      </p:sp>
      <p:sp>
        <p:nvSpPr>
          <p:cNvPr id="4" name="Slide Number Placeholder 3"/>
          <p:cNvSpPr>
            <a:spLocks noGrp="1"/>
          </p:cNvSpPr>
          <p:nvPr>
            <p:ph type="sldNum" sz="quarter" idx="10"/>
          </p:nvPr>
        </p:nvSpPr>
        <p:spPr/>
        <p:txBody>
          <a:bodyPr/>
          <a:lstStyle/>
          <a:p>
            <a:fld id="{41454238-7FBE-43DC-B921-0E8CB8A52C26}" type="slidenum">
              <a:rPr lang="en-CA" smtClean="0"/>
              <a:t>28</a:t>
            </a:fld>
            <a:endParaRPr lang="en-CA"/>
          </a:p>
        </p:txBody>
      </p:sp>
    </p:spTree>
    <p:extLst>
      <p:ext uri="{BB962C8B-B14F-4D97-AF65-F5344CB8AC3E}">
        <p14:creationId xmlns:p14="http://schemas.microsoft.com/office/powerpoint/2010/main" val="906889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Dans cette diapo, le client remplira l’état actuel de son organisation.</a:t>
            </a:r>
            <a:r>
              <a:rPr lang="fr-CA"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smtClean="0"/>
          </a:p>
          <a:p>
            <a:r>
              <a:rPr lang="fr-CA" baseline="0" dirty="0" smtClean="0"/>
              <a:t>Sur la page </a:t>
            </a:r>
            <a:r>
              <a:rPr lang="fr-CA" baseline="0" dirty="0" err="1" smtClean="0"/>
              <a:t>Gcpedia</a:t>
            </a:r>
            <a:r>
              <a:rPr lang="fr-CA" baseline="0" dirty="0" smtClean="0"/>
              <a:t>, https://www.gcpedia.gc.ca/wiki/Livret_num%C3%A9rique_de_la_gestion_du_changement, vous allez trouver des outils qui vous aideront à évaluer l’état de votre organisation. </a:t>
            </a:r>
            <a:r>
              <a:rPr lang="fr-FR" baseline="0" dirty="0" smtClean="0"/>
              <a:t>Remplir ces outils peut vous aider à exploiter ces informations. </a:t>
            </a:r>
          </a:p>
          <a:p>
            <a:pPr rtl="0"/>
            <a:endParaRPr lang="en-CA" b="1" u="sng" dirty="0" smtClean="0">
              <a:effectLst/>
            </a:endParaRPr>
          </a:p>
          <a:p>
            <a:pPr rtl="0"/>
            <a:r>
              <a:rPr lang="en-CA" b="1" u="sng" dirty="0" err="1" smtClean="0">
                <a:effectLst/>
              </a:rPr>
              <a:t>Outil</a:t>
            </a:r>
            <a:r>
              <a:rPr lang="en-CA" b="1" u="sng" baseline="0" dirty="0" smtClean="0">
                <a:effectLst/>
              </a:rPr>
              <a:t> </a:t>
            </a:r>
            <a:r>
              <a:rPr lang="en-CA" b="1" u="sng" baseline="0" dirty="0" err="1" smtClean="0">
                <a:effectLst/>
              </a:rPr>
              <a:t>d’évaluation</a:t>
            </a:r>
            <a:r>
              <a:rPr lang="en-CA" b="1" u="sng" baseline="0" dirty="0" smtClean="0">
                <a:effectLst/>
              </a:rPr>
              <a:t> de </a:t>
            </a:r>
            <a:r>
              <a:rPr lang="en-CA" b="1" u="sng" baseline="0" dirty="0" err="1" smtClean="0">
                <a:effectLst/>
              </a:rPr>
              <a:t>l’état</a:t>
            </a:r>
            <a:r>
              <a:rPr lang="en-CA" b="1" u="sng" baseline="0" dirty="0" smtClean="0">
                <a:effectLst/>
              </a:rPr>
              <a:t> de preparation au </a:t>
            </a:r>
            <a:r>
              <a:rPr lang="en-CA" b="1" u="sng" baseline="0" dirty="0" err="1" smtClean="0">
                <a:effectLst/>
              </a:rPr>
              <a:t>projet</a:t>
            </a:r>
            <a:endParaRPr lang="en-CA" b="1" u="sng"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smtClean="0">
                <a:effectLst/>
              </a:rPr>
              <a:t>Cet</a:t>
            </a:r>
            <a:r>
              <a:rPr lang="en-CA" dirty="0" smtClean="0">
                <a:effectLst/>
              </a:rPr>
              <a:t> </a:t>
            </a:r>
            <a:r>
              <a:rPr lang="en-CA" dirty="0" err="1" smtClean="0">
                <a:effectLst/>
              </a:rPr>
              <a:t>outil</a:t>
            </a:r>
            <a:r>
              <a:rPr lang="en-CA" dirty="0" smtClean="0">
                <a:effectLst/>
              </a:rPr>
              <a:t> </a:t>
            </a:r>
            <a:r>
              <a:rPr lang="en-CA" dirty="0" err="1" smtClean="0">
                <a:effectLst/>
              </a:rPr>
              <a:t>d’évaluation</a:t>
            </a:r>
            <a:r>
              <a:rPr lang="en-CA" dirty="0" smtClean="0">
                <a:effectLst/>
              </a:rPr>
              <a:t> </a:t>
            </a:r>
            <a:r>
              <a:rPr lang="en-CA" dirty="0" err="1" smtClean="0">
                <a:effectLst/>
              </a:rPr>
              <a:t>est</a:t>
            </a:r>
            <a:r>
              <a:rPr lang="en-CA" dirty="0" smtClean="0">
                <a:effectLst/>
              </a:rPr>
              <a:t> </a:t>
            </a:r>
            <a:r>
              <a:rPr lang="en-CA" dirty="0" err="1" smtClean="0">
                <a:effectLst/>
              </a:rPr>
              <a:t>utilisé</a:t>
            </a:r>
            <a:r>
              <a:rPr lang="en-CA" dirty="0" smtClean="0">
                <a:effectLst/>
              </a:rPr>
              <a:t> au début d’un </a:t>
            </a:r>
            <a:r>
              <a:rPr lang="en-CA" dirty="0" err="1" smtClean="0">
                <a:effectLst/>
              </a:rPr>
              <a:t>projet</a:t>
            </a:r>
            <a:r>
              <a:rPr lang="en-CA" dirty="0" smtClean="0">
                <a:effectLst/>
              </a:rPr>
              <a:t> de modernisation du milieu de travail, </a:t>
            </a:r>
            <a:r>
              <a:rPr lang="en-CA" dirty="0" err="1" smtClean="0">
                <a:effectLst/>
              </a:rPr>
              <a:t>il</a:t>
            </a:r>
            <a:r>
              <a:rPr lang="en-CA" dirty="0" smtClean="0">
                <a:effectLst/>
              </a:rPr>
              <a:t> </a:t>
            </a:r>
            <a:r>
              <a:rPr lang="en-CA" dirty="0" err="1" smtClean="0">
                <a:effectLst/>
              </a:rPr>
              <a:t>permet</a:t>
            </a:r>
            <a:r>
              <a:rPr lang="en-CA" dirty="0" smtClean="0">
                <a:effectLst/>
              </a:rPr>
              <a:t> de </a:t>
            </a:r>
            <a:r>
              <a:rPr lang="en-CA" dirty="0" err="1" smtClean="0">
                <a:effectLst/>
              </a:rPr>
              <a:t>cerner</a:t>
            </a:r>
            <a:r>
              <a:rPr lang="en-CA" dirty="0" smtClean="0">
                <a:effectLst/>
              </a:rPr>
              <a:t> les </a:t>
            </a:r>
            <a:r>
              <a:rPr lang="en-CA" dirty="0" err="1" smtClean="0">
                <a:effectLst/>
              </a:rPr>
              <a:t>éléments</a:t>
            </a:r>
            <a:r>
              <a:rPr lang="en-CA" dirty="0" smtClean="0">
                <a:effectLst/>
              </a:rPr>
              <a:t> </a:t>
            </a:r>
            <a:r>
              <a:rPr lang="en-CA" dirty="0" err="1" smtClean="0">
                <a:effectLst/>
              </a:rPr>
              <a:t>habilitants</a:t>
            </a:r>
            <a:r>
              <a:rPr lang="en-CA" dirty="0" smtClean="0">
                <a:effectLst/>
              </a:rPr>
              <a:t> </a:t>
            </a:r>
            <a:r>
              <a:rPr lang="en-CA" dirty="0" err="1" smtClean="0">
                <a:effectLst/>
              </a:rPr>
              <a:t>importants</a:t>
            </a:r>
            <a:r>
              <a:rPr lang="en-CA" dirty="0" smtClean="0">
                <a:effectLst/>
              </a:rPr>
              <a:t> qui </a:t>
            </a:r>
            <a:r>
              <a:rPr lang="en-CA" dirty="0" err="1" smtClean="0">
                <a:effectLst/>
              </a:rPr>
              <a:t>sont</a:t>
            </a:r>
            <a:r>
              <a:rPr lang="en-CA" dirty="0" smtClean="0">
                <a:effectLst/>
              </a:rPr>
              <a:t> </a:t>
            </a:r>
            <a:r>
              <a:rPr lang="en-CA" dirty="0" err="1" smtClean="0">
                <a:effectLst/>
              </a:rPr>
              <a:t>nécessaires</a:t>
            </a:r>
            <a:r>
              <a:rPr lang="en-CA" dirty="0" smtClean="0">
                <a:effectLst/>
              </a:rPr>
              <a:t> à la </a:t>
            </a:r>
            <a:r>
              <a:rPr lang="en-CA" dirty="0" err="1" smtClean="0">
                <a:effectLst/>
              </a:rPr>
              <a:t>réussite</a:t>
            </a:r>
            <a:r>
              <a:rPr lang="en-CA" dirty="0" smtClean="0">
                <a:effectLst/>
              </a:rPr>
              <a:t> du </a:t>
            </a:r>
            <a:r>
              <a:rPr lang="en-CA" dirty="0" err="1" smtClean="0">
                <a:effectLst/>
              </a:rPr>
              <a:t>projet</a:t>
            </a:r>
            <a:r>
              <a:rPr lang="en-CA" dirty="0" smtClean="0">
                <a:effectLst/>
              </a:rPr>
              <a:t>. </a:t>
            </a:r>
            <a:r>
              <a:rPr lang="en-CA" dirty="0" err="1" smtClean="0">
                <a:effectLst/>
              </a:rPr>
              <a:t>L’évaluation</a:t>
            </a:r>
            <a:r>
              <a:rPr lang="en-CA" dirty="0" smtClean="0">
                <a:effectLst/>
              </a:rPr>
              <a:t> </a:t>
            </a:r>
            <a:r>
              <a:rPr lang="en-CA" dirty="0" err="1" smtClean="0">
                <a:effectLst/>
              </a:rPr>
              <a:t>est</a:t>
            </a:r>
            <a:r>
              <a:rPr lang="en-CA" dirty="0" smtClean="0">
                <a:effectLst/>
              </a:rPr>
              <a:t> </a:t>
            </a:r>
            <a:r>
              <a:rPr lang="en-CA" dirty="0" err="1" smtClean="0">
                <a:effectLst/>
              </a:rPr>
              <a:t>généralement</a:t>
            </a:r>
            <a:r>
              <a:rPr lang="en-CA" dirty="0" smtClean="0">
                <a:effectLst/>
              </a:rPr>
              <a:t> </a:t>
            </a:r>
            <a:r>
              <a:rPr lang="en-CA" dirty="0" err="1" smtClean="0">
                <a:effectLst/>
              </a:rPr>
              <a:t>réalisée</a:t>
            </a:r>
            <a:r>
              <a:rPr lang="en-CA" dirty="0" smtClean="0">
                <a:effectLst/>
              </a:rPr>
              <a:t> par </a:t>
            </a:r>
            <a:r>
              <a:rPr lang="en-CA" dirty="0" err="1" smtClean="0">
                <a:effectLst/>
              </a:rPr>
              <a:t>l’équipe</a:t>
            </a:r>
            <a:r>
              <a:rPr lang="en-CA" dirty="0" smtClean="0">
                <a:effectLst/>
              </a:rPr>
              <a:t> de </a:t>
            </a:r>
            <a:r>
              <a:rPr lang="en-CA" dirty="0" err="1" smtClean="0">
                <a:effectLst/>
              </a:rPr>
              <a:t>projet</a:t>
            </a:r>
            <a:r>
              <a:rPr lang="en-CA" dirty="0" smtClean="0">
                <a:effectLst/>
              </a:rPr>
              <a:t> </a:t>
            </a:r>
            <a:r>
              <a:rPr lang="en-CA" dirty="0" err="1" smtClean="0">
                <a:effectLst/>
              </a:rPr>
              <a:t>en</a:t>
            </a:r>
            <a:r>
              <a:rPr lang="en-CA" dirty="0" smtClean="0">
                <a:effectLst/>
              </a:rPr>
              <a:t> collaboration avec les </a:t>
            </a:r>
            <a:r>
              <a:rPr lang="en-CA" dirty="0" err="1" smtClean="0">
                <a:effectLst/>
              </a:rPr>
              <a:t>représentants</a:t>
            </a:r>
            <a:r>
              <a:rPr lang="en-CA" dirty="0" smtClean="0">
                <a:effectLst/>
              </a:rPr>
              <a:t> des </a:t>
            </a:r>
            <a:r>
              <a:rPr lang="en-CA" dirty="0" err="1" smtClean="0">
                <a:effectLst/>
              </a:rPr>
              <a:t>secteurs</a:t>
            </a:r>
            <a:r>
              <a:rPr lang="en-CA" dirty="0" smtClean="0">
                <a:effectLst/>
              </a:rPr>
              <a:t> </a:t>
            </a:r>
            <a:r>
              <a:rPr lang="en-CA" dirty="0" err="1" smtClean="0">
                <a:effectLst/>
              </a:rPr>
              <a:t>clés</a:t>
            </a:r>
            <a:r>
              <a:rPr lang="en-CA" dirty="0" smtClean="0">
                <a:effectLst/>
              </a:rPr>
              <a:t> </a:t>
            </a:r>
            <a:r>
              <a:rPr lang="en-CA" dirty="0" err="1" smtClean="0">
                <a:effectLst/>
              </a:rPr>
              <a:t>habilitants</a:t>
            </a:r>
            <a:r>
              <a:rPr lang="en-CA" dirty="0" smtClean="0">
                <a:effectLst/>
              </a:rPr>
              <a:t> (TI, GI, RH, </a:t>
            </a:r>
            <a:r>
              <a:rPr lang="en-CA" dirty="0" err="1" smtClean="0">
                <a:effectLst/>
              </a:rPr>
              <a:t>sécurité</a:t>
            </a:r>
            <a:r>
              <a:rPr lang="en-CA" dirty="0" smtClean="0">
                <a:effectLst/>
              </a:rPr>
              <a:t>, installations et </a:t>
            </a:r>
            <a:r>
              <a:rPr lang="en-CA" dirty="0" err="1" smtClean="0">
                <a:effectLst/>
              </a:rPr>
              <a:t>biens</a:t>
            </a:r>
            <a:r>
              <a:rPr lang="en-CA" dirty="0" smtClean="0">
                <a:effectLst/>
              </a:rPr>
              <a:t>).</a:t>
            </a:r>
            <a:r>
              <a:rPr lang="fr-CA" dirty="0" smtClean="0">
                <a:effectLst/>
              </a:rPr>
              <a:t> https://www.gcpedia.gc.ca/wiki/Livret_num%C3%A9rique_de_la_gestion_du_changement </a:t>
            </a:r>
            <a:endParaRPr lang="en-CA" dirty="0" smtClean="0">
              <a:effectLst/>
            </a:endParaRPr>
          </a:p>
          <a:p>
            <a:pPr rtl="0"/>
            <a:endParaRPr lang="en-CA" dirty="0" smtClean="0">
              <a:effectLst/>
            </a:endParaRPr>
          </a:p>
          <a:p>
            <a:pPr rtl="0"/>
            <a:r>
              <a:rPr lang="en-CA" dirty="0" err="1" smtClean="0">
                <a:effectLst/>
              </a:rPr>
              <a:t>Cet</a:t>
            </a:r>
            <a:r>
              <a:rPr lang="en-CA" dirty="0" smtClean="0">
                <a:effectLst/>
              </a:rPr>
              <a:t> </a:t>
            </a:r>
            <a:r>
              <a:rPr lang="en-CA" dirty="0" err="1" smtClean="0">
                <a:effectLst/>
              </a:rPr>
              <a:t>outil</a:t>
            </a:r>
            <a:r>
              <a:rPr lang="en-CA" dirty="0" smtClean="0">
                <a:effectLst/>
              </a:rPr>
              <a:t> </a:t>
            </a:r>
            <a:r>
              <a:rPr lang="en-CA" dirty="0" err="1" smtClean="0">
                <a:effectLst/>
              </a:rPr>
              <a:t>fournit</a:t>
            </a:r>
            <a:r>
              <a:rPr lang="en-CA" dirty="0" smtClean="0">
                <a:effectLst/>
              </a:rPr>
              <a:t> un portrait </a:t>
            </a:r>
            <a:r>
              <a:rPr lang="en-CA" dirty="0" err="1" smtClean="0">
                <a:effectLst/>
              </a:rPr>
              <a:t>général</a:t>
            </a:r>
            <a:r>
              <a:rPr lang="en-CA" dirty="0" smtClean="0">
                <a:effectLst/>
              </a:rPr>
              <a:t> de </a:t>
            </a:r>
            <a:r>
              <a:rPr lang="en-CA" dirty="0" err="1" smtClean="0">
                <a:effectLst/>
              </a:rPr>
              <a:t>l’organisation</a:t>
            </a:r>
            <a:r>
              <a:rPr lang="en-CA" dirty="0" smtClean="0">
                <a:effectLst/>
              </a:rPr>
              <a:t>, qui </a:t>
            </a:r>
            <a:r>
              <a:rPr lang="en-CA" dirty="0" err="1" smtClean="0">
                <a:effectLst/>
              </a:rPr>
              <a:t>peut</a:t>
            </a:r>
            <a:r>
              <a:rPr lang="en-CA" dirty="0" smtClean="0">
                <a:effectLst/>
              </a:rPr>
              <a:t> </a:t>
            </a:r>
            <a:r>
              <a:rPr lang="en-CA" dirty="0" err="1" smtClean="0">
                <a:effectLst/>
              </a:rPr>
              <a:t>être</a:t>
            </a:r>
            <a:r>
              <a:rPr lang="en-CA" dirty="0" smtClean="0">
                <a:effectLst/>
              </a:rPr>
              <a:t> </a:t>
            </a:r>
            <a:r>
              <a:rPr lang="en-CA" dirty="0" err="1" smtClean="0">
                <a:effectLst/>
              </a:rPr>
              <a:t>utilisé</a:t>
            </a:r>
            <a:r>
              <a:rPr lang="en-CA" dirty="0" smtClean="0">
                <a:effectLst/>
              </a:rPr>
              <a:t> pour : </a:t>
            </a:r>
          </a:p>
          <a:p>
            <a:pPr rtl="0"/>
            <a:r>
              <a:rPr lang="en-CA" dirty="0" smtClean="0">
                <a:effectLst/>
              </a:rPr>
              <a:t>- </a:t>
            </a:r>
            <a:r>
              <a:rPr lang="en-CA" dirty="0" err="1" smtClean="0">
                <a:effectLst/>
              </a:rPr>
              <a:t>définir</a:t>
            </a:r>
            <a:r>
              <a:rPr lang="en-CA" dirty="0" smtClean="0">
                <a:effectLst/>
              </a:rPr>
              <a:t> </a:t>
            </a:r>
            <a:r>
              <a:rPr lang="en-CA" dirty="0" err="1" smtClean="0">
                <a:effectLst/>
              </a:rPr>
              <a:t>l’état</a:t>
            </a:r>
            <a:r>
              <a:rPr lang="en-CA" dirty="0" smtClean="0">
                <a:effectLst/>
              </a:rPr>
              <a:t> de </a:t>
            </a:r>
            <a:r>
              <a:rPr lang="en-CA" dirty="0" err="1" smtClean="0">
                <a:effectLst/>
              </a:rPr>
              <a:t>préparation</a:t>
            </a:r>
            <a:r>
              <a:rPr lang="en-CA" dirty="0" smtClean="0">
                <a:effectLst/>
              </a:rPr>
              <a:t> au </a:t>
            </a:r>
            <a:r>
              <a:rPr lang="en-CA" dirty="0" err="1" smtClean="0">
                <a:effectLst/>
              </a:rPr>
              <a:t>changement</a:t>
            </a:r>
            <a:r>
              <a:rPr lang="en-CA" dirty="0" smtClean="0">
                <a:effectLst/>
              </a:rPr>
              <a:t> de </a:t>
            </a:r>
            <a:r>
              <a:rPr lang="en-CA" dirty="0" err="1" smtClean="0">
                <a:effectLst/>
              </a:rPr>
              <a:t>l’organisation</a:t>
            </a:r>
            <a:r>
              <a:rPr lang="en-CA" dirty="0" smtClean="0">
                <a:effectLst/>
              </a:rPr>
              <a:t>,</a:t>
            </a:r>
          </a:p>
          <a:p>
            <a:pPr rtl="0"/>
            <a:r>
              <a:rPr lang="en-CA" dirty="0" smtClean="0">
                <a:effectLst/>
              </a:rPr>
              <a:t>- </a:t>
            </a:r>
            <a:r>
              <a:rPr lang="en-CA" dirty="0" err="1" smtClean="0">
                <a:effectLst/>
              </a:rPr>
              <a:t>cerner</a:t>
            </a:r>
            <a:r>
              <a:rPr lang="en-CA" dirty="0" smtClean="0">
                <a:effectLst/>
              </a:rPr>
              <a:t> les </a:t>
            </a:r>
            <a:r>
              <a:rPr lang="en-CA" dirty="0" err="1" smtClean="0">
                <a:effectLst/>
              </a:rPr>
              <a:t>défis</a:t>
            </a:r>
            <a:r>
              <a:rPr lang="en-CA" dirty="0" smtClean="0">
                <a:effectLst/>
              </a:rPr>
              <a:t>, les </a:t>
            </a:r>
            <a:r>
              <a:rPr lang="en-CA" dirty="0" err="1" smtClean="0">
                <a:effectLst/>
              </a:rPr>
              <a:t>lacunes</a:t>
            </a:r>
            <a:r>
              <a:rPr lang="en-CA" dirty="0" smtClean="0">
                <a:effectLst/>
              </a:rPr>
              <a:t> et les </a:t>
            </a:r>
            <a:r>
              <a:rPr lang="en-CA" dirty="0" err="1" smtClean="0">
                <a:effectLst/>
              </a:rPr>
              <a:t>possibilités</a:t>
            </a:r>
            <a:r>
              <a:rPr lang="en-CA" dirty="0" smtClean="0">
                <a:effectLst/>
              </a:rPr>
              <a:t> </a:t>
            </a:r>
            <a:r>
              <a:rPr lang="en-CA" dirty="0" err="1" smtClean="0">
                <a:effectLst/>
              </a:rPr>
              <a:t>afin</a:t>
            </a:r>
            <a:r>
              <a:rPr lang="en-CA" dirty="0" smtClean="0">
                <a:effectLst/>
              </a:rPr>
              <a:t> de les </a:t>
            </a:r>
            <a:r>
              <a:rPr lang="en-CA" dirty="0" err="1" smtClean="0">
                <a:effectLst/>
              </a:rPr>
              <a:t>gérer</a:t>
            </a:r>
            <a:r>
              <a:rPr lang="en-CA" dirty="0" smtClean="0">
                <a:effectLst/>
              </a:rPr>
              <a:t> au </a:t>
            </a:r>
            <a:r>
              <a:rPr lang="en-CA" dirty="0" err="1" smtClean="0">
                <a:effectLst/>
              </a:rPr>
              <a:t>préalable</a:t>
            </a:r>
            <a:r>
              <a:rPr lang="en-CA" dirty="0" smtClean="0">
                <a:effectLst/>
              </a:rPr>
              <a:t>, </a:t>
            </a:r>
            <a:r>
              <a:rPr lang="en-CA" dirty="0" err="1" smtClean="0">
                <a:effectLst/>
              </a:rPr>
              <a:t>ou</a:t>
            </a:r>
            <a:r>
              <a:rPr lang="en-CA" dirty="0" smtClean="0">
                <a:effectLst/>
              </a:rPr>
              <a:t> </a:t>
            </a:r>
            <a:r>
              <a:rPr lang="en-CA" dirty="0" err="1" smtClean="0">
                <a:effectLst/>
              </a:rPr>
              <a:t>dans</a:t>
            </a:r>
            <a:r>
              <a:rPr lang="en-CA" dirty="0" smtClean="0">
                <a:effectLst/>
              </a:rPr>
              <a:t> le cadre du </a:t>
            </a:r>
            <a:r>
              <a:rPr lang="en-CA" dirty="0" err="1" smtClean="0">
                <a:effectLst/>
              </a:rPr>
              <a:t>projet</a:t>
            </a:r>
            <a:r>
              <a:rPr lang="en-CA" dirty="0" smtClean="0">
                <a:effectLst/>
              </a:rPr>
              <a:t> de modernisation du milieu de travail.</a:t>
            </a:r>
          </a:p>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30</a:t>
            </a:fld>
            <a:endParaRPr lang="en-CA"/>
          </a:p>
        </p:txBody>
      </p:sp>
    </p:spTree>
    <p:extLst>
      <p:ext uri="{BB962C8B-B14F-4D97-AF65-F5344CB8AC3E}">
        <p14:creationId xmlns:p14="http://schemas.microsoft.com/office/powerpoint/2010/main" val="2080325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31</a:t>
            </a:fld>
            <a:endParaRPr lang="en-CA"/>
          </a:p>
        </p:txBody>
      </p:sp>
    </p:spTree>
    <p:extLst>
      <p:ext uri="{BB962C8B-B14F-4D97-AF65-F5344CB8AC3E}">
        <p14:creationId xmlns:p14="http://schemas.microsoft.com/office/powerpoint/2010/main" val="3403540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t>
            </a:r>
            <a:r>
              <a:rPr lang="fr-FR" dirty="0" smtClean="0"/>
              <a:t>Avez-vous demandé à vos employés de remplir un</a:t>
            </a:r>
            <a:r>
              <a:rPr lang="fr-FR" baseline="0" dirty="0" smtClean="0"/>
              <a:t> sondage</a:t>
            </a:r>
            <a:r>
              <a:rPr lang="fr-FR" dirty="0" smtClean="0"/>
              <a:t> pendant la pandémie ?  Avez-vous des résultats qui pourraient compléter cette étude de cas? Ex : 70% des employés souhaitent continuer à </a:t>
            </a:r>
            <a:r>
              <a:rPr lang="fr-FR" dirty="0" err="1" smtClean="0"/>
              <a:t>télétravailler</a:t>
            </a:r>
            <a:r>
              <a:rPr lang="fr-FR" dirty="0" smtClean="0"/>
              <a:t> après la pandémie ; 65% des employés sont satisfaits des plateformes</a:t>
            </a:r>
            <a:r>
              <a:rPr lang="fr-FR" baseline="0" dirty="0" smtClean="0"/>
              <a:t> collaboratives</a:t>
            </a:r>
            <a:r>
              <a:rPr lang="fr-FR" dirty="0" smtClean="0"/>
              <a:t> utilisées pour les réunions ; etc. </a:t>
            </a:r>
          </a:p>
          <a:p>
            <a:r>
              <a:rPr lang="fr-FR" dirty="0" smtClean="0"/>
              <a:t>- Inclure les données avant et après</a:t>
            </a:r>
            <a:r>
              <a:rPr lang="fr-FR" baseline="0" dirty="0" smtClean="0"/>
              <a:t> la pandémie</a:t>
            </a:r>
            <a:r>
              <a:rPr lang="fr-FR" dirty="0" smtClean="0"/>
              <a:t> </a:t>
            </a:r>
          </a:p>
        </p:txBody>
      </p:sp>
      <p:sp>
        <p:nvSpPr>
          <p:cNvPr id="4" name="Slide Number Placeholder 3"/>
          <p:cNvSpPr>
            <a:spLocks noGrp="1"/>
          </p:cNvSpPr>
          <p:nvPr>
            <p:ph type="sldNum" sz="quarter" idx="10"/>
          </p:nvPr>
        </p:nvSpPr>
        <p:spPr/>
        <p:txBody>
          <a:bodyPr/>
          <a:lstStyle/>
          <a:p>
            <a:fld id="{41454238-7FBE-43DC-B921-0E8CB8A52C26}" type="slidenum">
              <a:rPr lang="en-CA" smtClean="0"/>
              <a:t>32</a:t>
            </a:fld>
            <a:endParaRPr lang="en-CA"/>
          </a:p>
        </p:txBody>
      </p:sp>
    </p:spTree>
    <p:extLst>
      <p:ext uri="{BB962C8B-B14F-4D97-AF65-F5344CB8AC3E}">
        <p14:creationId xmlns:p14="http://schemas.microsoft.com/office/powerpoint/2010/main" val="707244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33</a:t>
            </a:fld>
            <a:endParaRPr lang="en-CA"/>
          </a:p>
        </p:txBody>
      </p:sp>
    </p:spTree>
    <p:extLst>
      <p:ext uri="{BB962C8B-B14F-4D97-AF65-F5344CB8AC3E}">
        <p14:creationId xmlns:p14="http://schemas.microsoft.com/office/powerpoint/2010/main" val="3281764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3E4248"/>
              </a:buClr>
              <a:buSzPts val="1400"/>
            </a:pPr>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557269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dirty="0" smtClean="0"/>
              <a:t>Recherchez</a:t>
            </a:r>
            <a:r>
              <a:rPr lang="fr-CA" baseline="0" dirty="0" smtClean="0"/>
              <a:t> votre Plan ministériel– qui inclut la vision, les objectifs stratégiques – et trouvez un lien entre ceux-ci et les objectifs du Milieu de travail GC.</a:t>
            </a:r>
          </a:p>
          <a:p>
            <a:pPr marL="171450" indent="-171450">
              <a:buFontTx/>
              <a:buChar char="-"/>
            </a:pPr>
            <a:r>
              <a:rPr lang="fr-CA" baseline="0" dirty="0" smtClean="0"/>
              <a:t>Par exemple, tout les employés doivent suivre le </a:t>
            </a:r>
            <a:r>
              <a:rPr lang="fr-CA" b="1" baseline="0" dirty="0" smtClean="0"/>
              <a:t>Renouvellement de la Fonction publique: Au-delà de 2020. </a:t>
            </a:r>
            <a:r>
              <a:rPr lang="fr-CA" baseline="0" dirty="0" smtClean="0"/>
              <a:t>https://www.canada.ca/fr/conseil-prive/services/objectif-2020/au-dela-2020.html</a:t>
            </a:r>
          </a:p>
          <a:p>
            <a:endParaRPr lang="en-CA" sz="1200" b="1"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Démontrez</a:t>
            </a:r>
            <a:r>
              <a:rPr lang="en-CA" sz="1200" kern="1200" baseline="0" dirty="0" smtClean="0">
                <a:solidFill>
                  <a:schemeClr val="tx1"/>
                </a:solidFill>
                <a:effectLst/>
                <a:latin typeface="+mn-lt"/>
                <a:ea typeface="+mn-ea"/>
                <a:cs typeface="+mn-cs"/>
              </a:rPr>
              <a:t> comment le Milieu de travail GC </a:t>
            </a:r>
            <a:r>
              <a:rPr lang="en-CA" sz="1200" kern="1200" baseline="0" dirty="0" err="1" smtClean="0">
                <a:solidFill>
                  <a:schemeClr val="tx1"/>
                </a:solidFill>
                <a:effectLst/>
                <a:latin typeface="+mn-lt"/>
                <a:ea typeface="+mn-ea"/>
                <a:cs typeface="+mn-cs"/>
              </a:rPr>
              <a:t>peut</a:t>
            </a:r>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vous</a:t>
            </a:r>
            <a:r>
              <a:rPr lang="en-CA" sz="1200" kern="1200" baseline="0" dirty="0" smtClean="0">
                <a:solidFill>
                  <a:schemeClr val="tx1"/>
                </a:solidFill>
                <a:effectLst/>
                <a:latin typeface="+mn-lt"/>
                <a:ea typeface="+mn-ea"/>
                <a:cs typeface="+mn-cs"/>
              </a:rPr>
              <a:t> aider à </a:t>
            </a:r>
            <a:r>
              <a:rPr lang="en-CA" sz="1200" kern="1200" baseline="0" dirty="0" err="1" smtClean="0">
                <a:solidFill>
                  <a:schemeClr val="tx1"/>
                </a:solidFill>
                <a:effectLst/>
                <a:latin typeface="+mn-lt"/>
                <a:ea typeface="+mn-ea"/>
                <a:cs typeface="+mn-cs"/>
              </a:rPr>
              <a:t>rencontrer</a:t>
            </a:r>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ces</a:t>
            </a:r>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objectifs</a:t>
            </a:r>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stratégiques</a:t>
            </a:r>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voir</a:t>
            </a:r>
            <a:r>
              <a:rPr lang="en-CA" sz="1200" kern="1200" baseline="0" dirty="0" smtClean="0">
                <a:solidFill>
                  <a:schemeClr val="tx1"/>
                </a:solidFill>
                <a:effectLst/>
                <a:latin typeface="+mn-lt"/>
                <a:ea typeface="+mn-ea"/>
                <a:cs typeface="+mn-cs"/>
              </a:rPr>
              <a:t> la </a:t>
            </a:r>
            <a:r>
              <a:rPr lang="en-CA" sz="1200" kern="1200" baseline="0" dirty="0" err="1" smtClean="0">
                <a:solidFill>
                  <a:schemeClr val="tx1"/>
                </a:solidFill>
                <a:effectLst/>
                <a:latin typeface="+mn-lt"/>
                <a:ea typeface="+mn-ea"/>
                <a:cs typeface="+mn-cs"/>
              </a:rPr>
              <a:t>prochaine</a:t>
            </a:r>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diapo</a:t>
            </a:r>
            <a:r>
              <a:rPr lang="en-CA" sz="1200" kern="1200" baseline="0" dirty="0" smtClean="0">
                <a:solidFill>
                  <a:schemeClr val="tx1"/>
                </a:solidFill>
                <a:effectLst/>
                <a:latin typeface="+mn-lt"/>
                <a:ea typeface="+mn-ea"/>
                <a:cs typeface="+mn-cs"/>
              </a:rPr>
              <a:t>)</a:t>
            </a:r>
            <a:endParaRPr lang="fr-CA" baseline="0" dirty="0" smtClean="0"/>
          </a:p>
        </p:txBody>
      </p:sp>
      <p:sp>
        <p:nvSpPr>
          <p:cNvPr id="4" name="Slide Number Placeholder 3"/>
          <p:cNvSpPr>
            <a:spLocks noGrp="1"/>
          </p:cNvSpPr>
          <p:nvPr>
            <p:ph type="sldNum" sz="quarter" idx="10"/>
          </p:nvPr>
        </p:nvSpPr>
        <p:spPr/>
        <p:txBody>
          <a:bodyPr/>
          <a:lstStyle/>
          <a:p>
            <a:fld id="{41454238-7FBE-43DC-B921-0E8CB8A52C26}" type="slidenum">
              <a:rPr lang="en-CA" smtClean="0"/>
              <a:t>35</a:t>
            </a:fld>
            <a:endParaRPr lang="en-CA"/>
          </a:p>
        </p:txBody>
      </p:sp>
    </p:spTree>
    <p:extLst>
      <p:ext uri="{BB962C8B-B14F-4D97-AF65-F5344CB8AC3E}">
        <p14:creationId xmlns:p14="http://schemas.microsoft.com/office/powerpoint/2010/main" val="221043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36285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5" name="Slide Number Placeholder 4"/>
          <p:cNvSpPr>
            <a:spLocks noGrp="1"/>
          </p:cNvSpPr>
          <p:nvPr>
            <p:ph type="sldNum" sz="quarter" idx="10"/>
          </p:nvPr>
        </p:nvSpPr>
        <p:spPr/>
        <p:txBody>
          <a:bodyPr/>
          <a:lstStyle/>
          <a:p>
            <a:fld id="{11F9BAFD-0AFE-FC47-B839-C833EEBF7EC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75583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37</a:t>
            </a:fld>
            <a:endParaRPr lang="en-CA"/>
          </a:p>
        </p:txBody>
      </p:sp>
    </p:spTree>
    <p:extLst>
      <p:ext uri="{BB962C8B-B14F-4D97-AF65-F5344CB8AC3E}">
        <p14:creationId xmlns:p14="http://schemas.microsoft.com/office/powerpoint/2010/main" val="2820019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38</a:t>
            </a:fld>
            <a:endParaRPr lang="en-CA"/>
          </a:p>
        </p:txBody>
      </p:sp>
    </p:spTree>
    <p:extLst>
      <p:ext uri="{BB962C8B-B14F-4D97-AF65-F5344CB8AC3E}">
        <p14:creationId xmlns:p14="http://schemas.microsoft.com/office/powerpoint/2010/main" val="50272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Faire ressortir</a:t>
            </a:r>
            <a:r>
              <a:rPr lang="fr-CA" baseline="0" dirty="0" smtClean="0"/>
              <a:t> les élément les plus importants, ce qui va convaincre, les faits saillants, etc. Pour faire un beau wrap-up. </a:t>
            </a:r>
          </a:p>
          <a:p>
            <a:endParaRPr lang="fr-CA" baseline="0" dirty="0" smtClean="0"/>
          </a:p>
        </p:txBody>
      </p:sp>
      <p:sp>
        <p:nvSpPr>
          <p:cNvPr id="4" name="Slide Number Placeholder 3"/>
          <p:cNvSpPr>
            <a:spLocks noGrp="1"/>
          </p:cNvSpPr>
          <p:nvPr>
            <p:ph type="sldNum" sz="quarter" idx="10"/>
          </p:nvPr>
        </p:nvSpPr>
        <p:spPr/>
        <p:txBody>
          <a:bodyPr/>
          <a:lstStyle/>
          <a:p>
            <a:fld id="{41454238-7FBE-43DC-B921-0E8CB8A52C26}" type="slidenum">
              <a:rPr lang="en-CA" smtClean="0"/>
              <a:t>39</a:t>
            </a:fld>
            <a:endParaRPr lang="en-CA"/>
          </a:p>
        </p:txBody>
      </p:sp>
    </p:spTree>
    <p:extLst>
      <p:ext uri="{BB962C8B-B14F-4D97-AF65-F5344CB8AC3E}">
        <p14:creationId xmlns:p14="http://schemas.microsoft.com/office/powerpoint/2010/main" val="266054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9BAFD-0AFE-FC47-B839-C833EEBF7EC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4050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F9BAFD-0AFE-FC47-B839-C833EEBF7EC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0709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1F9BAFD-0AFE-FC47-B839-C833EEBF7ECA}" type="slidenum">
              <a:rPr lang="en-US" smtClean="0">
                <a:solidFill>
                  <a:prstClr val="black"/>
                </a:solidFill>
              </a:rPr>
              <a:pPr/>
              <a:t>8</a:t>
            </a:fld>
            <a:endParaRPr lang="fr-FR" dirty="0">
              <a:solidFill>
                <a:prstClr val="black"/>
              </a:solidFill>
            </a:endParaRPr>
          </a:p>
        </p:txBody>
      </p:sp>
    </p:spTree>
    <p:extLst>
      <p:ext uri="{BB962C8B-B14F-4D97-AF65-F5344CB8AC3E}">
        <p14:creationId xmlns:p14="http://schemas.microsoft.com/office/powerpoint/2010/main" val="287963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5" name="Slide Number Placeholder 4"/>
          <p:cNvSpPr>
            <a:spLocks noGrp="1"/>
          </p:cNvSpPr>
          <p:nvPr>
            <p:ph type="sldNum" sz="quarter" idx="10"/>
          </p:nvPr>
        </p:nvSpPr>
        <p:spPr/>
        <p:txBody>
          <a:bodyPr/>
          <a:lstStyle/>
          <a:p>
            <a:fld id="{11F9BAFD-0AFE-FC47-B839-C833EEBF7EC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33808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4094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FB24C1-AF5D-4DB8-8ED9-FD899DEDE52F}" type="slidenum">
              <a:rPr lang="en-CA" smtClean="0">
                <a:solidFill>
                  <a:prstClr val="black"/>
                </a:solidFill>
              </a:rPr>
              <a:pPr/>
              <a:t>11</a:t>
            </a:fld>
            <a:endParaRPr lang="fr-FR" dirty="0">
              <a:solidFill>
                <a:prstClr val="black"/>
              </a:solidFill>
            </a:endParaRPr>
          </a:p>
        </p:txBody>
      </p:sp>
    </p:spTree>
    <p:extLst>
      <p:ext uri="{BB962C8B-B14F-4D97-AF65-F5344CB8AC3E}">
        <p14:creationId xmlns:p14="http://schemas.microsoft.com/office/powerpoint/2010/main" val="124325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xml"/><Relationship Id="rId1" Type="http://schemas.openxmlformats.org/officeDocument/2006/relationships/vmlDrawing" Target="../drawings/vmlDrawing17.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10" Type="http://schemas.openxmlformats.org/officeDocument/2006/relationships/image" Target="../media/image5.jpeg"/><Relationship Id="rId4" Type="http://schemas.openxmlformats.org/officeDocument/2006/relationships/image" Target="../media/image2.jpg"/><Relationship Id="rId9"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B548F67-DCC9-4737-951A-D6E737223589}" type="datetimeFigureOut">
              <a:rPr lang="en-CA" smtClean="0"/>
              <a:t>2021-04-19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17E7AD-7A2B-43A8-B31D-826EB615170C}" type="slidenum">
              <a:rPr lang="en-CA" smtClean="0"/>
              <a:t>‹#›</a:t>
            </a:fld>
            <a:endParaRPr lang="en-CA"/>
          </a:p>
        </p:txBody>
      </p:sp>
    </p:spTree>
    <p:extLst>
      <p:ext uri="{BB962C8B-B14F-4D97-AF65-F5344CB8AC3E}">
        <p14:creationId xmlns:p14="http://schemas.microsoft.com/office/powerpoint/2010/main" val="322281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B548F67-DCC9-4737-951A-D6E737223589}" type="datetimeFigureOut">
              <a:rPr lang="en-CA" smtClean="0"/>
              <a:t>2021-04-19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17E7AD-7A2B-43A8-B31D-826EB615170C}" type="slidenum">
              <a:rPr lang="en-CA" smtClean="0"/>
              <a:t>‹#›</a:t>
            </a:fld>
            <a:endParaRPr lang="en-CA"/>
          </a:p>
        </p:txBody>
      </p:sp>
    </p:spTree>
    <p:extLst>
      <p:ext uri="{BB962C8B-B14F-4D97-AF65-F5344CB8AC3E}">
        <p14:creationId xmlns:p14="http://schemas.microsoft.com/office/powerpoint/2010/main" val="24448169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4"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301272787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4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rotWithShape="1">
          <a:blip r:embed="rId6">
            <a:extLst>
              <a:ext uri="{28A0092B-C50C-407E-A947-70E740481C1C}">
                <a14:useLocalDpi xmlns:a14="http://schemas.microsoft.com/office/drawing/2010/main" val="0"/>
              </a:ext>
            </a:extLst>
          </a:blip>
          <a:srcRect l="68133" t="9742"/>
          <a:stretch/>
        </p:blipFill>
        <p:spPr>
          <a:xfrm>
            <a:off x="8986684" y="865239"/>
            <a:ext cx="3205316" cy="5992761"/>
          </a:xfrm>
          <a:prstGeom prst="rect">
            <a:avLst/>
          </a:prstGeom>
        </p:spPr>
      </p:pic>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54498390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71159424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38"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922602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6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92115051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00711942"/>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9965046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6860238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9189717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585603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B548F67-DCC9-4737-951A-D6E737223589}" type="datetimeFigureOut">
              <a:rPr lang="en-CA" smtClean="0"/>
              <a:t>2021-04-19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17E7AD-7A2B-43A8-B31D-826EB615170C}" type="slidenum">
              <a:rPr lang="en-CA" smtClean="0"/>
              <a:t>‹#›</a:t>
            </a:fld>
            <a:endParaRPr lang="en-CA"/>
          </a:p>
        </p:txBody>
      </p:sp>
    </p:spTree>
    <p:extLst>
      <p:ext uri="{BB962C8B-B14F-4D97-AF65-F5344CB8AC3E}">
        <p14:creationId xmlns:p14="http://schemas.microsoft.com/office/powerpoint/2010/main" val="35678596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705125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029627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6393799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4380435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3701826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41" t="10303" r="11092"/>
          <a:stretch/>
        </p:blipFill>
        <p:spPr>
          <a:xfrm>
            <a:off x="8020168" y="1376745"/>
            <a:ext cx="4171832" cy="2454592"/>
          </a:xfrm>
          <a:prstGeom prst="rect">
            <a:avLst/>
          </a:prstGeom>
        </p:spPr>
      </p:pic>
    </p:spTree>
    <p:extLst>
      <p:ext uri="{BB962C8B-B14F-4D97-AF65-F5344CB8AC3E}">
        <p14:creationId xmlns:p14="http://schemas.microsoft.com/office/powerpoint/2010/main" val="260593401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sign principles">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100" r="18527" b="10549"/>
          <a:stretch/>
        </p:blipFill>
        <p:spPr>
          <a:xfrm>
            <a:off x="4693921" y="1481181"/>
            <a:ext cx="7112032" cy="4734268"/>
          </a:xfrm>
          <a:prstGeom prst="rect">
            <a:avLst/>
          </a:prstGeom>
        </p:spPr>
      </p:pic>
      <p:sp>
        <p:nvSpPr>
          <p:cNvPr id="6" name="Rectangle 5"/>
          <p:cNvSpPr/>
          <p:nvPr userDrawn="1"/>
        </p:nvSpPr>
        <p:spPr>
          <a:xfrm rot="-5400000">
            <a:off x="2300555" y="734285"/>
            <a:ext cx="4759773" cy="6253565"/>
          </a:xfrm>
          <a:prstGeom prst="rect">
            <a:avLst/>
          </a:prstGeom>
          <a:gradFill flip="none" rotWithShape="1">
            <a:gsLst>
              <a:gs pos="0">
                <a:schemeClr val="accent6">
                  <a:alpha val="0"/>
                </a:schemeClr>
              </a:gs>
              <a:gs pos="44000">
                <a:schemeClr val="bg2">
                  <a:lumMod val="100000"/>
                  <a:alpha val="74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7" name="Rectangle 6"/>
          <p:cNvSpPr/>
          <p:nvPr userDrawn="1"/>
        </p:nvSpPr>
        <p:spPr>
          <a:xfrm>
            <a:off x="615234" y="5412954"/>
            <a:ext cx="4102553"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8" name="Rectangle 7"/>
          <p:cNvSpPr/>
          <p:nvPr userDrawn="1"/>
        </p:nvSpPr>
        <p:spPr>
          <a:xfrm>
            <a:off x="591367" y="2504466"/>
            <a:ext cx="4102552" cy="82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9" name="Rectangle 8"/>
          <p:cNvSpPr/>
          <p:nvPr userDrawn="1"/>
        </p:nvSpPr>
        <p:spPr>
          <a:xfrm>
            <a:off x="591365" y="1540324"/>
            <a:ext cx="4102553" cy="82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10" name="Rectangle 9"/>
          <p:cNvSpPr/>
          <p:nvPr userDrawn="1"/>
        </p:nvSpPr>
        <p:spPr>
          <a:xfrm>
            <a:off x="591368" y="3457930"/>
            <a:ext cx="4102553" cy="82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13" name="Rectangle 12"/>
          <p:cNvSpPr/>
          <p:nvPr userDrawn="1"/>
        </p:nvSpPr>
        <p:spPr>
          <a:xfrm>
            <a:off x="615233" y="4461950"/>
            <a:ext cx="4102553" cy="8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Tree>
    <p:extLst>
      <p:ext uri="{BB962C8B-B14F-4D97-AF65-F5344CB8AC3E}">
        <p14:creationId xmlns:p14="http://schemas.microsoft.com/office/powerpoint/2010/main" val="2564909810"/>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8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563781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8865596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160670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descr="girl-pp-cove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0"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userDrawn="1"/>
        </p:nvSpPr>
        <p:spPr>
          <a:xfrm>
            <a:off x="10133" y="-9848"/>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GCworkplace-FullColour-FR.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85682" y="422911"/>
            <a:ext cx="2906818" cy="567491"/>
          </a:xfrm>
          <a:prstGeom prst="rect">
            <a:avLst/>
          </a:prstGeom>
        </p:spPr>
      </p:pic>
      <p:sp>
        <p:nvSpPr>
          <p:cNvPr id="2" name="Title 1">
            <a:extLst>
              <a:ext uri="{FF2B5EF4-FFF2-40B4-BE49-F238E27FC236}">
                <a16:creationId xmlns:a16="http://schemas.microsoft.com/office/drawing/2014/main" xmlns=""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xmlns=""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xmlns=""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
        <p:nvSpPr>
          <p:cNvPr id="9" name="Rectangle 8"/>
          <p:cNvSpPr/>
          <p:nvPr userDrawn="1"/>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descr="Image result for canada wordmark">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3" name="Picture 12">
            <a:extLst>
              <a:ext uri="{FF2B5EF4-FFF2-40B4-BE49-F238E27FC236}">
                <a16:creationId xmlns="" xmlns:a16="http://schemas.microsoft.com/office/drawing/2014/main" id="{89CA9733-78EF-5F49-81C1-064DE89D526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84346214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0850359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922949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4215322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3287365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10"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11928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7150130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48321" y="1013552"/>
            <a:ext cx="11100755" cy="510449"/>
          </a:xfrm>
          <a:prstGeom prst="rect">
            <a:avLst/>
          </a:prstGeom>
        </p:spPr>
        <p:txBody>
          <a:bodyPr lIns="0" tIns="0" rIns="0" bIns="0">
            <a:noAutofit/>
          </a:bodyPr>
          <a:lstStyle>
            <a:lvl1pPr marL="0" indent="0">
              <a:lnSpc>
                <a:spcPct val="100000"/>
              </a:lnSpc>
              <a:spcBef>
                <a:spcPts val="600"/>
              </a:spcBef>
              <a:buNone/>
              <a:defRPr sz="1600" b="0">
                <a:solidFill>
                  <a:srgbClr val="575757"/>
                </a:solidFill>
                <a:latin typeface="+mn-lt"/>
              </a:defRPr>
            </a:lvl1pPr>
          </a:lstStyle>
          <a:p>
            <a:pPr lvl="0"/>
            <a:r>
              <a:rPr lang="en-CA" noProof="0" dirty="0"/>
              <a:t>Click to add subtitle</a:t>
            </a:r>
          </a:p>
        </p:txBody>
      </p:sp>
      <p:sp>
        <p:nvSpPr>
          <p:cNvPr id="11" name="Title Placeholder 1"/>
          <p:cNvSpPr>
            <a:spLocks noGrp="1"/>
          </p:cNvSpPr>
          <p:nvPr>
            <p:ph type="title" hasCustomPrompt="1"/>
          </p:nvPr>
        </p:nvSpPr>
        <p:spPr>
          <a:xfrm>
            <a:off x="548321" y="200025"/>
            <a:ext cx="11100755" cy="698500"/>
          </a:xfrm>
          <a:prstGeom prst="rect">
            <a:avLst/>
          </a:prstGeom>
        </p:spPr>
        <p:txBody>
          <a:bodyPr vert="horz" lIns="0" tIns="0" rIns="0" bIns="0" rtlCol="0" anchor="b" anchorCtr="0">
            <a:noAutofit/>
          </a:bodyPr>
          <a:lstStyle>
            <a:lvl1pPr>
              <a:lnSpc>
                <a:spcPct val="100000"/>
              </a:lnSpc>
              <a:defRPr sz="2200">
                <a:latin typeface="+mj-lt"/>
              </a:defRPr>
            </a:lvl1pPr>
          </a:lstStyle>
          <a:p>
            <a:r>
              <a:rPr lang="en-CA" noProof="0" dirty="0"/>
              <a:t>Click to add title</a:t>
            </a:r>
          </a:p>
        </p:txBody>
      </p:sp>
      <p:cxnSp>
        <p:nvCxnSpPr>
          <p:cNvPr id="3" name="Straight Connector 2"/>
          <p:cNvCxnSpPr/>
          <p:nvPr userDrawn="1"/>
        </p:nvCxnSpPr>
        <p:spPr>
          <a:xfrm>
            <a:off x="548321" y="960800"/>
            <a:ext cx="11100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49698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954">
          <p15:clr>
            <a:srgbClr val="FBAE40"/>
          </p15:clr>
        </p15:guide>
        <p15:guide id="2" pos="3840">
          <p15:clr>
            <a:srgbClr val="FBAE40"/>
          </p15:clr>
        </p15:guide>
        <p15:guide id="3" pos="3768">
          <p15:clr>
            <a:srgbClr val="FBAE40"/>
          </p15:clr>
        </p15:guide>
        <p15:guide id="4" pos="3912">
          <p15:clr>
            <a:srgbClr val="FBAE40"/>
          </p15:clr>
        </p15:guide>
        <p15:guide id="5" orient="horz" pos="98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48321" y="1013552"/>
            <a:ext cx="11100755" cy="510449"/>
          </a:xfrm>
          <a:prstGeom prst="rect">
            <a:avLst/>
          </a:prstGeom>
        </p:spPr>
        <p:txBody>
          <a:bodyPr lIns="0" tIns="0" rIns="0" bIns="0">
            <a:noAutofit/>
          </a:bodyPr>
          <a:lstStyle>
            <a:lvl1pPr marL="0" indent="0">
              <a:lnSpc>
                <a:spcPct val="100000"/>
              </a:lnSpc>
              <a:spcBef>
                <a:spcPts val="600"/>
              </a:spcBef>
              <a:buNone/>
              <a:defRPr sz="1600" b="0">
                <a:solidFill>
                  <a:srgbClr val="575757"/>
                </a:solidFill>
                <a:latin typeface="+mn-lt"/>
              </a:defRPr>
            </a:lvl1pPr>
          </a:lstStyle>
          <a:p>
            <a:pPr lvl="0"/>
            <a:r>
              <a:rPr lang="en-CA" noProof="0" dirty="0"/>
              <a:t>Click to add subtitle</a:t>
            </a:r>
          </a:p>
        </p:txBody>
      </p:sp>
      <p:sp>
        <p:nvSpPr>
          <p:cNvPr id="11" name="Title Placeholder 1"/>
          <p:cNvSpPr>
            <a:spLocks noGrp="1"/>
          </p:cNvSpPr>
          <p:nvPr>
            <p:ph type="title" hasCustomPrompt="1"/>
          </p:nvPr>
        </p:nvSpPr>
        <p:spPr>
          <a:xfrm>
            <a:off x="548321" y="200025"/>
            <a:ext cx="11100755" cy="698500"/>
          </a:xfrm>
          <a:prstGeom prst="rect">
            <a:avLst/>
          </a:prstGeom>
        </p:spPr>
        <p:txBody>
          <a:bodyPr vert="horz" lIns="0" tIns="0" rIns="0" bIns="0" rtlCol="0" anchor="b" anchorCtr="0">
            <a:noAutofit/>
          </a:bodyPr>
          <a:lstStyle>
            <a:lvl1pPr>
              <a:lnSpc>
                <a:spcPct val="100000"/>
              </a:lnSpc>
              <a:defRPr sz="2200">
                <a:latin typeface="+mj-lt"/>
              </a:defRPr>
            </a:lvl1pPr>
          </a:lstStyle>
          <a:p>
            <a:r>
              <a:rPr lang="en-CA" noProof="0" dirty="0"/>
              <a:t>Click to add title</a:t>
            </a:r>
          </a:p>
        </p:txBody>
      </p:sp>
      <p:cxnSp>
        <p:nvCxnSpPr>
          <p:cNvPr id="3" name="Straight Connector 2"/>
          <p:cNvCxnSpPr/>
          <p:nvPr userDrawn="1"/>
        </p:nvCxnSpPr>
        <p:spPr>
          <a:xfrm>
            <a:off x="548321" y="960800"/>
            <a:ext cx="11100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duotone>
              <a:srgbClr val="4CB6A0">
                <a:shade val="45000"/>
                <a:satMod val="135000"/>
              </a:srgbClr>
              <a:prstClr val="white"/>
            </a:duotone>
            <a:extLst>
              <a:ext uri="{28A0092B-C50C-407E-A947-70E740481C1C}">
                <a14:useLocalDpi xmlns:a14="http://schemas.microsoft.com/office/drawing/2010/main" val="0"/>
              </a:ext>
            </a:extLst>
          </a:blip>
          <a:stretch>
            <a:fillRect/>
          </a:stretch>
        </p:blipFill>
        <p:spPr>
          <a:xfrm>
            <a:off x="485415" y="1513734"/>
            <a:ext cx="3439062" cy="3439062"/>
          </a:xfrm>
          <a:prstGeom prst="rect">
            <a:avLst/>
          </a:prstGeom>
        </p:spPr>
      </p:pic>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8838167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954">
          <p15:clr>
            <a:srgbClr val="FBAE40"/>
          </p15:clr>
        </p15:guide>
        <p15:guide id="2" pos="3840">
          <p15:clr>
            <a:srgbClr val="FBAE40"/>
          </p15:clr>
        </p15:guide>
        <p15:guide id="3" pos="3768">
          <p15:clr>
            <a:srgbClr val="FBAE40"/>
          </p15:clr>
        </p15:guide>
        <p15:guide id="4" pos="3912">
          <p15:clr>
            <a:srgbClr val="FBAE40"/>
          </p15:clr>
        </p15:guide>
        <p15:guide id="5" orient="horz" pos="984">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587156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E1CDBB-3E6C-46A1-856B-F1C4F622E7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B5B55BCD-2C63-42A0-BC76-27E1D1D6F3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A82961C3-A24A-4072-8690-7F8A3A29A2D3}"/>
              </a:ext>
            </a:extLst>
          </p:cNvPr>
          <p:cNvSpPr>
            <a:spLocks noGrp="1"/>
          </p:cNvSpPr>
          <p:nvPr>
            <p:ph type="dt" sz="half" idx="10"/>
          </p:nvPr>
        </p:nvSpPr>
        <p:spPr>
          <a:xfrm>
            <a:off x="609600" y="6356352"/>
            <a:ext cx="2844800" cy="365125"/>
          </a:xfrm>
          <a:prstGeom prst="rect">
            <a:avLst/>
          </a:prstGeom>
        </p:spPr>
        <p:txBody>
          <a:bodyPr/>
          <a:lstStyle/>
          <a:p>
            <a:endParaRPr lang="en-CA" dirty="0">
              <a:solidFill>
                <a:srgbClr val="000000"/>
              </a:solidFill>
            </a:endParaRPr>
          </a:p>
        </p:txBody>
      </p:sp>
      <p:sp>
        <p:nvSpPr>
          <p:cNvPr id="5" name="Footer Placeholder 4">
            <a:extLst>
              <a:ext uri="{FF2B5EF4-FFF2-40B4-BE49-F238E27FC236}">
                <a16:creationId xmlns:a16="http://schemas.microsoft.com/office/drawing/2014/main" xmlns="" id="{6FB2E1FD-36CD-4CF4-AA30-AE9E967F3626}"/>
              </a:ext>
            </a:extLst>
          </p:cNvPr>
          <p:cNvSpPr>
            <a:spLocks noGrp="1"/>
          </p:cNvSpPr>
          <p:nvPr>
            <p:ph type="ftr" sz="quarter" idx="11"/>
          </p:nvPr>
        </p:nvSpPr>
        <p:spPr>
          <a:xfrm>
            <a:off x="4165600" y="6356352"/>
            <a:ext cx="3860800" cy="365125"/>
          </a:xfrm>
          <a:prstGeom prst="rect">
            <a:avLst/>
          </a:prstGeom>
        </p:spPr>
        <p:txBody>
          <a:bodyPr/>
          <a:lstStyle/>
          <a:p>
            <a:endParaRPr lang="en-CA" dirty="0">
              <a:solidFill>
                <a:srgbClr val="000000"/>
              </a:solidFill>
            </a:endParaRPr>
          </a:p>
        </p:txBody>
      </p:sp>
      <p:sp>
        <p:nvSpPr>
          <p:cNvPr id="6" name="Slide Number Placeholder 5">
            <a:extLst>
              <a:ext uri="{FF2B5EF4-FFF2-40B4-BE49-F238E27FC236}">
                <a16:creationId xmlns:a16="http://schemas.microsoft.com/office/drawing/2014/main" xmlns="" id="{E46CE123-B385-4407-93CA-FBF9E9C245A9}"/>
              </a:ext>
            </a:extLst>
          </p:cNvPr>
          <p:cNvSpPr>
            <a:spLocks noGrp="1"/>
          </p:cNvSpPr>
          <p:nvPr>
            <p:ph type="sldNum" sz="quarter" idx="12"/>
          </p:nvPr>
        </p:nvSpPr>
        <p:spPr>
          <a:xfrm>
            <a:off x="8737600" y="6356352"/>
            <a:ext cx="2844800" cy="365125"/>
          </a:xfrm>
          <a:prstGeom prst="rect">
            <a:avLst/>
          </a:prstGeom>
        </p:spPr>
        <p:txBody>
          <a:bodyPr/>
          <a:lstStyle/>
          <a:p>
            <a:fld id="{9EF731D2-3804-4D75-AFD1-6954DB8D479E}" type="slidenum">
              <a:rPr lang="en-CA">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300578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72483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B6AE3B67-33F8-3E4E-ACAC-FA6694458291}"/>
              </a:ext>
            </a:extLst>
          </p:cNvPr>
          <p:cNvCxnSpPr/>
          <p:nvPr userDrawn="1"/>
        </p:nvCxnSpPr>
        <p:spPr>
          <a:xfrm>
            <a:off x="1008063" y="3213100"/>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 xmlns:a16="http://schemas.microsoft.com/office/drawing/2014/main" id="{E9851FAD-4B8F-9A4A-8D15-96B4DB6F845D}"/>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E9F3DF0E-AB27-4D17-A056-C5176A79AE6E}" type="slidenum">
              <a:rPr lang="en-CA" sz="1000" b="1">
                <a:solidFill>
                  <a:srgbClr val="808080">
                    <a:lumMod val="75000"/>
                  </a:srgbClr>
                </a:solidFill>
                <a:cs typeface="Arial" pitchFamily="34" charset="0"/>
              </a:rPr>
              <a:pPr algn="ctr">
                <a:defRPr/>
              </a:pPr>
              <a:t>‹#›</a:t>
            </a:fld>
            <a:endParaRPr lang="en-US" sz="1000" b="1" dirty="0">
              <a:solidFill>
                <a:srgbClr val="808080">
                  <a:lumMod val="75000"/>
                </a:srgbClr>
              </a:solidFill>
              <a:cs typeface="Arial" pitchFamily="34" charset="0"/>
            </a:endParaRPr>
          </a:p>
        </p:txBody>
      </p:sp>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125413"/>
            <a:ext cx="1119981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 close up of an object&#10;&#10;Description automatically generat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 close up of a logo&#10;&#10;Description automatically generat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1026"/>
          <p:cNvSpPr>
            <a:spLocks noGrp="1" noChangeArrowheads="1"/>
          </p:cNvSpPr>
          <p:nvPr>
            <p:ph type="ctrTitle"/>
          </p:nvPr>
        </p:nvSpPr>
        <p:spPr>
          <a:xfrm>
            <a:off x="914400" y="2286000"/>
            <a:ext cx="10363200" cy="1143000"/>
          </a:xfrm>
        </p:spPr>
        <p:txBody>
          <a:bodyPr/>
          <a:lstStyle>
            <a:lvl1pPr algn="l">
              <a:defRPr b="0"/>
            </a:lvl1pPr>
          </a:lstStyle>
          <a:p>
            <a:r>
              <a:rPr lang="en-US" dirty="0"/>
              <a:t>Click to edit Master title style</a:t>
            </a:r>
          </a:p>
        </p:txBody>
      </p:sp>
      <p:sp>
        <p:nvSpPr>
          <p:cNvPr id="3075" name="Rectangle 1027"/>
          <p:cNvSpPr>
            <a:spLocks noGrp="1" noChangeArrowheads="1"/>
          </p:cNvSpPr>
          <p:nvPr>
            <p:ph type="subTitle" idx="1"/>
          </p:nvPr>
        </p:nvSpPr>
        <p:spPr>
          <a:xfrm>
            <a:off x="914400" y="3310731"/>
            <a:ext cx="8534400" cy="1752600"/>
          </a:xfrm>
        </p:spPr>
        <p:txBody>
          <a:bodyPr/>
          <a:lstStyle>
            <a:lvl1pPr marL="0" indent="0" algn="l">
              <a:buFontTx/>
              <a:buNone/>
              <a:defRPr sz="1800"/>
            </a:lvl1pPr>
          </a:lstStyle>
          <a:p>
            <a:r>
              <a:rPr lang="en-US" dirty="0"/>
              <a:t>Click to edit Master subtitle style</a:t>
            </a:r>
          </a:p>
        </p:txBody>
      </p:sp>
    </p:spTree>
    <p:extLst>
      <p:ext uri="{BB962C8B-B14F-4D97-AF65-F5344CB8AC3E}">
        <p14:creationId xmlns:p14="http://schemas.microsoft.com/office/powerpoint/2010/main" val="2289361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72287791-A643-614B-ACD8-3674FD4D0564}"/>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116632"/>
            <a:ext cx="9648395"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6381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6048BA53-E56E-9440-B139-896FB040C1D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329" y="116632"/>
            <a:ext cx="9601067"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9240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5F685BD2-BA5D-264E-9852-6AED9DA8F49D}"/>
              </a:ext>
            </a:extLst>
          </p:cNvPr>
          <p:cNvCxnSpPr/>
          <p:nvPr userDrawn="1"/>
        </p:nvCxnSpPr>
        <p:spPr>
          <a:xfrm>
            <a:off x="1008063" y="4581525"/>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4581131"/>
            <a:ext cx="10363200" cy="1362075"/>
          </a:xfrm>
        </p:spPr>
        <p:txBody>
          <a:bodyPr anchor="t"/>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963084" y="308094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83126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1EBFB0BF-C4C8-5444-AEDE-B67E01F883B7}"/>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16632"/>
            <a:ext cx="9402465" cy="998984"/>
          </a:xfrm>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8128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449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 xmlns:a16="http://schemas.microsoft.com/office/drawing/2014/main" id="{9CE9150F-B82A-BE40-8395-83C8F3F97BB1}"/>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683" y="260648"/>
            <a:ext cx="10972800" cy="72008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12235" y="11330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235" y="1886843"/>
            <a:ext cx="5386917"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2" y="11330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2" y="1886843"/>
            <a:ext cx="5389033"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220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B548F67-DCC9-4737-951A-D6E737223589}" type="datetimeFigureOut">
              <a:rPr lang="en-CA" smtClean="0"/>
              <a:t>2021-04-19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17E7AD-7A2B-43A8-B31D-826EB615170C}" type="slidenum">
              <a:rPr lang="en-CA" smtClean="0"/>
              <a:t>‹#›</a:t>
            </a:fld>
            <a:endParaRPr lang="en-CA"/>
          </a:p>
        </p:txBody>
      </p:sp>
    </p:spTree>
    <p:extLst>
      <p:ext uri="{BB962C8B-B14F-4D97-AF65-F5344CB8AC3E}">
        <p14:creationId xmlns:p14="http://schemas.microsoft.com/office/powerpoint/2010/main" val="960267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6C004A5E-1480-D647-BF04-A4FF903CE5B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88640"/>
            <a:ext cx="9402465" cy="84388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2346912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36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404663"/>
            <a:ext cx="4011084" cy="9361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404664"/>
            <a:ext cx="6815667" cy="5256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51916"/>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01074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EFB24D56-8E91-B149-A703-2EFBCFFCE677}"/>
              </a:ext>
            </a:extLst>
          </p:cNvPr>
          <p:cNvCxnSpPr>
            <a:cxnSpLocks/>
          </p:cNvCxnSpPr>
          <p:nvPr userDrawn="1"/>
        </p:nvCxnSpPr>
        <p:spPr>
          <a:xfrm>
            <a:off x="2389188" y="4859338"/>
            <a:ext cx="47625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2389717" y="4863283"/>
            <a:ext cx="7315200" cy="725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2389717" y="4296545"/>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332659"/>
            <a:ext cx="73152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3355786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5" y="402284"/>
            <a:ext cx="3685181" cy="253710"/>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Mobilizing COVID-19 Rapid response Area</a:t>
            </a:r>
          </a:p>
        </p:txBody>
      </p:sp>
    </p:spTree>
    <p:extLst>
      <p:ext uri="{BB962C8B-B14F-4D97-AF65-F5344CB8AC3E}">
        <p14:creationId xmlns:p14="http://schemas.microsoft.com/office/powerpoint/2010/main" val="3572483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284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4" name="Straight Connector 3"/>
          <p:cNvCxnSpPr>
            <a:cxnSpLocks/>
          </p:cNvCxnSpPr>
          <p:nvPr userDrawn="1"/>
        </p:nvCxnSpPr>
        <p:spPr>
          <a:xfrm flipH="1">
            <a:off x="0" y="908050"/>
            <a:ext cx="9647238" cy="0"/>
          </a:xfrm>
          <a:prstGeom prst="line">
            <a:avLst/>
          </a:prstGeom>
          <a:ln w="25400">
            <a:solidFill>
              <a:srgbClr val="862E21"/>
            </a:solidFill>
          </a:ln>
        </p:spPr>
        <p:style>
          <a:lnRef idx="1">
            <a:schemeClr val="accent1"/>
          </a:lnRef>
          <a:fillRef idx="0">
            <a:schemeClr val="accent1"/>
          </a:fillRef>
          <a:effectRef idx="0">
            <a:schemeClr val="accent1"/>
          </a:effectRef>
          <a:fontRef idx="minor">
            <a:schemeClr val="tx1"/>
          </a:fontRef>
        </p:style>
      </p:cxnSp>
      <p:grpSp>
        <p:nvGrpSpPr>
          <p:cNvPr id="5" name="Group 14"/>
          <p:cNvGrpSpPr>
            <a:grpSpLocks/>
          </p:cNvGrpSpPr>
          <p:nvPr userDrawn="1"/>
        </p:nvGrpSpPr>
        <p:grpSpPr bwMode="auto">
          <a:xfrm>
            <a:off x="452438" y="1331913"/>
            <a:ext cx="6946900" cy="93662"/>
            <a:chOff x="469900" y="1779379"/>
            <a:chExt cx="11252200" cy="0"/>
          </a:xfrm>
        </p:grpSpPr>
        <p:cxnSp>
          <p:nvCxnSpPr>
            <p:cNvPr id="6" name="Straight Connector 5"/>
            <p:cNvCxnSpPr/>
            <p:nvPr/>
          </p:nvCxnSpPr>
          <p:spPr>
            <a:xfrm>
              <a:off x="469900" y="1779379"/>
              <a:ext cx="228849" cy="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8749" y="1779379"/>
              <a:ext cx="228850"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5598" y="1779379"/>
              <a:ext cx="10776502" cy="0"/>
            </a:xfrm>
            <a:prstGeom prst="line">
              <a:avLst/>
            </a:prstGeom>
            <a:ln w="6350">
              <a:solidFill>
                <a:schemeClr val="accent6"/>
              </a:solidFill>
              <a:prstDash val="sysDot"/>
              <a:tailEnd type="oval" w="sm" len="sm"/>
            </a:ln>
          </p:spPr>
          <p:style>
            <a:lnRef idx="1">
              <a:schemeClr val="accent1"/>
            </a:lnRef>
            <a:fillRef idx="0">
              <a:schemeClr val="accent1"/>
            </a:fillRef>
            <a:effectRef idx="0">
              <a:schemeClr val="accent1"/>
            </a:effectRef>
            <a:fontRef idx="minor">
              <a:schemeClr val="tx1"/>
            </a:fontRef>
          </p:style>
        </p:cxnSp>
      </p:grpSp>
      <p:sp>
        <p:nvSpPr>
          <p:cNvPr id="9" name="Rectangle 9"/>
          <p:cNvSpPr>
            <a:spLocks noChangeArrowheads="1"/>
          </p:cNvSpPr>
          <p:nvPr userDrawn="1"/>
        </p:nvSpPr>
        <p:spPr bwMode="gray">
          <a:xfrm>
            <a:off x="12099925" y="1670050"/>
            <a:ext cx="92075" cy="4629150"/>
          </a:xfrm>
          <a:prstGeom prst="rect">
            <a:avLst/>
          </a:prstGeom>
          <a:solidFill>
            <a:schemeClr val="accent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88900" tIns="88900" rIns="88900" bIns="889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6000"/>
              </a:lnSpc>
              <a:spcBef>
                <a:spcPct val="0"/>
              </a:spcBef>
              <a:buFont typeface="Wingdings 2" panose="05020102010507070707" pitchFamily="18" charset="2"/>
              <a:buNone/>
              <a:defRPr/>
            </a:pPr>
            <a:endParaRPr lang="en-US" altLang="en-US" sz="1600" b="1">
              <a:solidFill>
                <a:srgbClr val="FFFFFF"/>
              </a:solidFill>
              <a:latin typeface="Times New Roman" panose="02020603050405020304" pitchFamily="18" charset="0"/>
            </a:endParaRPr>
          </a:p>
        </p:txBody>
      </p:sp>
      <p:sp>
        <p:nvSpPr>
          <p:cNvPr id="3" name="Content Placeholder 2"/>
          <p:cNvSpPr>
            <a:spLocks noGrp="1"/>
          </p:cNvSpPr>
          <p:nvPr>
            <p:ph idx="1"/>
          </p:nvPr>
        </p:nvSpPr>
        <p:spPr>
          <a:xfrm>
            <a:off x="663777" y="1556792"/>
            <a:ext cx="10363200" cy="411480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608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4" y="402284"/>
            <a:ext cx="2926080" cy="141425"/>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BREADCRUMBS</a:t>
            </a:r>
          </a:p>
        </p:txBody>
      </p:sp>
    </p:spTree>
    <p:extLst>
      <p:ext uri="{BB962C8B-B14F-4D97-AF65-F5344CB8AC3E}">
        <p14:creationId xmlns:p14="http://schemas.microsoft.com/office/powerpoint/2010/main" val="1086629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5" y="402284"/>
            <a:ext cx="3685181" cy="253710"/>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Mobilizing COVID-19 Rapid response Area</a:t>
            </a:r>
          </a:p>
        </p:txBody>
      </p:sp>
    </p:spTree>
    <p:extLst>
      <p:ext uri="{BB962C8B-B14F-4D97-AF65-F5344CB8AC3E}">
        <p14:creationId xmlns:p14="http://schemas.microsoft.com/office/powerpoint/2010/main" val="3837547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85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548F67-DCC9-4737-951A-D6E737223589}" type="datetimeFigureOut">
              <a:rPr lang="en-CA" smtClean="0"/>
              <a:t>2021-04-19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17E7AD-7A2B-43A8-B31D-826EB615170C}" type="slidenum">
              <a:rPr lang="en-CA" smtClean="0"/>
              <a:t>‹#›</a:t>
            </a:fld>
            <a:endParaRPr lang="en-CA"/>
          </a:p>
        </p:txBody>
      </p:sp>
    </p:spTree>
    <p:extLst>
      <p:ext uri="{BB962C8B-B14F-4D97-AF65-F5344CB8AC3E}">
        <p14:creationId xmlns:p14="http://schemas.microsoft.com/office/powerpoint/2010/main" val="3915086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0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118256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0"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3361983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B6AE3B67-33F8-3E4E-ACAC-FA6694458291}"/>
              </a:ext>
            </a:extLst>
          </p:cNvPr>
          <p:cNvCxnSpPr/>
          <p:nvPr userDrawn="1"/>
        </p:nvCxnSpPr>
        <p:spPr>
          <a:xfrm>
            <a:off x="1008063" y="3213100"/>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 xmlns:a16="http://schemas.microsoft.com/office/drawing/2014/main" id="{E9851FAD-4B8F-9A4A-8D15-96B4DB6F845D}"/>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E9F3DF0E-AB27-4D17-A056-C5176A79AE6E}" type="slidenum">
              <a:rPr lang="en-CA" sz="1000" b="1">
                <a:solidFill>
                  <a:srgbClr val="808080">
                    <a:lumMod val="75000"/>
                  </a:srgbClr>
                </a:solidFill>
                <a:cs typeface="Arial" pitchFamily="34" charset="0"/>
              </a:rPr>
              <a:pPr algn="ctr">
                <a:defRPr/>
              </a:pPr>
              <a:t>‹#›</a:t>
            </a:fld>
            <a:endParaRPr lang="en-US" sz="1000" b="1" dirty="0">
              <a:solidFill>
                <a:srgbClr val="808080">
                  <a:lumMod val="75000"/>
                </a:srgbClr>
              </a:solidFill>
              <a:cs typeface="Arial" pitchFamily="34" charset="0"/>
            </a:endParaRPr>
          </a:p>
        </p:txBody>
      </p:sp>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125413"/>
            <a:ext cx="1119981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 close up of an object&#10;&#10;Description automatically generat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 close up of a logo&#10;&#10;Description automatically generat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1026"/>
          <p:cNvSpPr>
            <a:spLocks noGrp="1" noChangeArrowheads="1"/>
          </p:cNvSpPr>
          <p:nvPr>
            <p:ph type="ctrTitle"/>
          </p:nvPr>
        </p:nvSpPr>
        <p:spPr>
          <a:xfrm>
            <a:off x="914400" y="2286000"/>
            <a:ext cx="10363200" cy="1143000"/>
          </a:xfrm>
        </p:spPr>
        <p:txBody>
          <a:bodyPr/>
          <a:lstStyle>
            <a:lvl1pPr algn="l">
              <a:defRPr b="0"/>
            </a:lvl1pPr>
          </a:lstStyle>
          <a:p>
            <a:r>
              <a:rPr lang="en-US" dirty="0"/>
              <a:t>Click to edit Master title style</a:t>
            </a:r>
          </a:p>
        </p:txBody>
      </p:sp>
      <p:sp>
        <p:nvSpPr>
          <p:cNvPr id="3075" name="Rectangle 1027"/>
          <p:cNvSpPr>
            <a:spLocks noGrp="1" noChangeArrowheads="1"/>
          </p:cNvSpPr>
          <p:nvPr>
            <p:ph type="subTitle" idx="1"/>
          </p:nvPr>
        </p:nvSpPr>
        <p:spPr>
          <a:xfrm>
            <a:off x="914400" y="3310731"/>
            <a:ext cx="8534400" cy="1752600"/>
          </a:xfrm>
        </p:spPr>
        <p:txBody>
          <a:bodyPr/>
          <a:lstStyle>
            <a:lvl1pPr marL="0" indent="0" algn="l">
              <a:buFontTx/>
              <a:buNone/>
              <a:defRPr sz="1800"/>
            </a:lvl1pPr>
          </a:lstStyle>
          <a:p>
            <a:r>
              <a:rPr lang="en-US" dirty="0"/>
              <a:t>Click to edit Master subtitle style</a:t>
            </a:r>
          </a:p>
        </p:txBody>
      </p:sp>
    </p:spTree>
    <p:extLst>
      <p:ext uri="{BB962C8B-B14F-4D97-AF65-F5344CB8AC3E}">
        <p14:creationId xmlns:p14="http://schemas.microsoft.com/office/powerpoint/2010/main" val="617514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72287791-A643-614B-ACD8-3674FD4D0564}"/>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116632"/>
            <a:ext cx="9648395"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351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6048BA53-E56E-9440-B139-896FB040C1D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329" y="116632"/>
            <a:ext cx="9601067"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7694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5F685BD2-BA5D-264E-9852-6AED9DA8F49D}"/>
              </a:ext>
            </a:extLst>
          </p:cNvPr>
          <p:cNvCxnSpPr/>
          <p:nvPr userDrawn="1"/>
        </p:nvCxnSpPr>
        <p:spPr>
          <a:xfrm>
            <a:off x="1008063" y="4581525"/>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4581131"/>
            <a:ext cx="10363200" cy="1362075"/>
          </a:xfrm>
        </p:spPr>
        <p:txBody>
          <a:bodyPr anchor="t"/>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963084" y="308094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345397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1EBFB0BF-C4C8-5444-AEDE-B67E01F883B7}"/>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16632"/>
            <a:ext cx="9402465" cy="998984"/>
          </a:xfrm>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8128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9113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 xmlns:a16="http://schemas.microsoft.com/office/drawing/2014/main" id="{9CE9150F-B82A-BE40-8395-83C8F3F97BB1}"/>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683" y="260648"/>
            <a:ext cx="10972800" cy="72008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12235" y="11330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235" y="1886843"/>
            <a:ext cx="5386917"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2" y="11330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2" y="1886843"/>
            <a:ext cx="5389033"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668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6C004A5E-1480-D647-BF04-A4FF903CE5B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88640"/>
            <a:ext cx="9402465" cy="84388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802795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31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B548F67-DCC9-4737-951A-D6E737223589}" type="datetimeFigureOut">
              <a:rPr lang="en-CA" smtClean="0"/>
              <a:t>2021-04-19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17E7AD-7A2B-43A8-B31D-826EB615170C}" type="slidenum">
              <a:rPr lang="en-CA" smtClean="0"/>
              <a:t>‹#›</a:t>
            </a:fld>
            <a:endParaRPr lang="en-CA"/>
          </a:p>
        </p:txBody>
      </p:sp>
    </p:spTree>
    <p:extLst>
      <p:ext uri="{BB962C8B-B14F-4D97-AF65-F5344CB8AC3E}">
        <p14:creationId xmlns:p14="http://schemas.microsoft.com/office/powerpoint/2010/main" val="7335621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404663"/>
            <a:ext cx="4011084" cy="9361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404664"/>
            <a:ext cx="6815667" cy="5256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51916"/>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0702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EFB24D56-8E91-B149-A703-2EFBCFFCE677}"/>
              </a:ext>
            </a:extLst>
          </p:cNvPr>
          <p:cNvCxnSpPr>
            <a:cxnSpLocks/>
          </p:cNvCxnSpPr>
          <p:nvPr userDrawn="1"/>
        </p:nvCxnSpPr>
        <p:spPr>
          <a:xfrm>
            <a:off x="2389188" y="4859338"/>
            <a:ext cx="47625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2389717" y="4863283"/>
            <a:ext cx="7315200" cy="725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2389717" y="4296545"/>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332659"/>
            <a:ext cx="73152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1668061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5" y="402284"/>
            <a:ext cx="3685181" cy="253710"/>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Mobilizing COVID-19 Rapid response Area</a:t>
            </a:r>
          </a:p>
        </p:txBody>
      </p:sp>
    </p:spTree>
    <p:extLst>
      <p:ext uri="{BB962C8B-B14F-4D97-AF65-F5344CB8AC3E}">
        <p14:creationId xmlns:p14="http://schemas.microsoft.com/office/powerpoint/2010/main" val="1313853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978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4" name="Straight Connector 3"/>
          <p:cNvCxnSpPr>
            <a:cxnSpLocks/>
          </p:cNvCxnSpPr>
          <p:nvPr userDrawn="1"/>
        </p:nvCxnSpPr>
        <p:spPr>
          <a:xfrm flipH="1">
            <a:off x="0" y="908050"/>
            <a:ext cx="9647238" cy="0"/>
          </a:xfrm>
          <a:prstGeom prst="line">
            <a:avLst/>
          </a:prstGeom>
          <a:ln w="25400">
            <a:solidFill>
              <a:srgbClr val="862E21"/>
            </a:solidFill>
          </a:ln>
        </p:spPr>
        <p:style>
          <a:lnRef idx="1">
            <a:schemeClr val="accent1"/>
          </a:lnRef>
          <a:fillRef idx="0">
            <a:schemeClr val="accent1"/>
          </a:fillRef>
          <a:effectRef idx="0">
            <a:schemeClr val="accent1"/>
          </a:effectRef>
          <a:fontRef idx="minor">
            <a:schemeClr val="tx1"/>
          </a:fontRef>
        </p:style>
      </p:cxnSp>
      <p:grpSp>
        <p:nvGrpSpPr>
          <p:cNvPr id="5" name="Group 14"/>
          <p:cNvGrpSpPr>
            <a:grpSpLocks/>
          </p:cNvGrpSpPr>
          <p:nvPr userDrawn="1"/>
        </p:nvGrpSpPr>
        <p:grpSpPr bwMode="auto">
          <a:xfrm>
            <a:off x="452438" y="1331913"/>
            <a:ext cx="6946900" cy="93662"/>
            <a:chOff x="469900" y="1779379"/>
            <a:chExt cx="11252200" cy="0"/>
          </a:xfrm>
        </p:grpSpPr>
        <p:cxnSp>
          <p:nvCxnSpPr>
            <p:cNvPr id="6" name="Straight Connector 5"/>
            <p:cNvCxnSpPr/>
            <p:nvPr/>
          </p:nvCxnSpPr>
          <p:spPr>
            <a:xfrm>
              <a:off x="469900" y="1779379"/>
              <a:ext cx="228849" cy="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8749" y="1779379"/>
              <a:ext cx="228850"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5598" y="1779379"/>
              <a:ext cx="10776502" cy="0"/>
            </a:xfrm>
            <a:prstGeom prst="line">
              <a:avLst/>
            </a:prstGeom>
            <a:ln w="6350">
              <a:solidFill>
                <a:schemeClr val="accent6"/>
              </a:solidFill>
              <a:prstDash val="sysDot"/>
              <a:tailEnd type="oval" w="sm" len="sm"/>
            </a:ln>
          </p:spPr>
          <p:style>
            <a:lnRef idx="1">
              <a:schemeClr val="accent1"/>
            </a:lnRef>
            <a:fillRef idx="0">
              <a:schemeClr val="accent1"/>
            </a:fillRef>
            <a:effectRef idx="0">
              <a:schemeClr val="accent1"/>
            </a:effectRef>
            <a:fontRef idx="minor">
              <a:schemeClr val="tx1"/>
            </a:fontRef>
          </p:style>
        </p:cxnSp>
      </p:grpSp>
      <p:sp>
        <p:nvSpPr>
          <p:cNvPr id="9" name="Rectangle 9"/>
          <p:cNvSpPr>
            <a:spLocks noChangeArrowheads="1"/>
          </p:cNvSpPr>
          <p:nvPr userDrawn="1"/>
        </p:nvSpPr>
        <p:spPr bwMode="gray">
          <a:xfrm>
            <a:off x="12099925" y="1670050"/>
            <a:ext cx="92075" cy="4629150"/>
          </a:xfrm>
          <a:prstGeom prst="rect">
            <a:avLst/>
          </a:prstGeom>
          <a:solidFill>
            <a:schemeClr val="accent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88900" tIns="88900" rIns="88900" bIns="889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6000"/>
              </a:lnSpc>
              <a:spcBef>
                <a:spcPct val="0"/>
              </a:spcBef>
              <a:buFont typeface="Wingdings 2" panose="05020102010507070707" pitchFamily="18" charset="2"/>
              <a:buNone/>
              <a:defRPr/>
            </a:pPr>
            <a:endParaRPr lang="en-US" altLang="en-US" sz="1600" b="1">
              <a:solidFill>
                <a:srgbClr val="FFFFFF"/>
              </a:solidFill>
              <a:latin typeface="Times New Roman" panose="02020603050405020304" pitchFamily="18" charset="0"/>
            </a:endParaRPr>
          </a:p>
        </p:txBody>
      </p:sp>
      <p:sp>
        <p:nvSpPr>
          <p:cNvPr id="3" name="Content Placeholder 2"/>
          <p:cNvSpPr>
            <a:spLocks noGrp="1"/>
          </p:cNvSpPr>
          <p:nvPr>
            <p:ph idx="1"/>
          </p:nvPr>
        </p:nvSpPr>
        <p:spPr>
          <a:xfrm>
            <a:off x="663777" y="1556792"/>
            <a:ext cx="10363200" cy="411480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5819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4" y="402284"/>
            <a:ext cx="2926080" cy="141425"/>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BREADCRUMBS</a:t>
            </a:r>
          </a:p>
        </p:txBody>
      </p:sp>
    </p:spTree>
    <p:extLst>
      <p:ext uri="{BB962C8B-B14F-4D97-AF65-F5344CB8AC3E}">
        <p14:creationId xmlns:p14="http://schemas.microsoft.com/office/powerpoint/2010/main" val="2374131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5" y="402284"/>
            <a:ext cx="3685181" cy="253710"/>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Mobilizing COVID-19 Rapid response Area</a:t>
            </a:r>
          </a:p>
        </p:txBody>
      </p:sp>
    </p:spTree>
    <p:extLst>
      <p:ext uri="{BB962C8B-B14F-4D97-AF65-F5344CB8AC3E}">
        <p14:creationId xmlns:p14="http://schemas.microsoft.com/office/powerpoint/2010/main" val="9866893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018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54"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100677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8"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69521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B548F67-DCC9-4737-951A-D6E737223589}" type="datetimeFigureOut">
              <a:rPr lang="en-CA" smtClean="0"/>
              <a:t>2021-04-19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617E7AD-7A2B-43A8-B31D-826EB615170C}" type="slidenum">
              <a:rPr lang="en-CA" smtClean="0"/>
              <a:t>‹#›</a:t>
            </a:fld>
            <a:endParaRPr lang="en-CA"/>
          </a:p>
        </p:txBody>
      </p:sp>
    </p:spTree>
    <p:extLst>
      <p:ext uri="{BB962C8B-B14F-4D97-AF65-F5344CB8AC3E}">
        <p14:creationId xmlns:p14="http://schemas.microsoft.com/office/powerpoint/2010/main" val="1317947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B6AE3B67-33F8-3E4E-ACAC-FA6694458291}"/>
              </a:ext>
            </a:extLst>
          </p:cNvPr>
          <p:cNvCxnSpPr/>
          <p:nvPr userDrawn="1"/>
        </p:nvCxnSpPr>
        <p:spPr>
          <a:xfrm>
            <a:off x="1008063" y="3213100"/>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 xmlns:a16="http://schemas.microsoft.com/office/drawing/2014/main" id="{E9851FAD-4B8F-9A4A-8D15-96B4DB6F845D}"/>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E9F3DF0E-AB27-4D17-A056-C5176A79AE6E}" type="slidenum">
              <a:rPr lang="en-CA" sz="1000" b="1">
                <a:solidFill>
                  <a:srgbClr val="808080">
                    <a:lumMod val="75000"/>
                  </a:srgbClr>
                </a:solidFill>
                <a:cs typeface="Arial" pitchFamily="34" charset="0"/>
              </a:rPr>
              <a:pPr algn="ctr">
                <a:defRPr/>
              </a:pPr>
              <a:t>‹#›</a:t>
            </a:fld>
            <a:endParaRPr lang="en-US" sz="1000" b="1" dirty="0">
              <a:solidFill>
                <a:srgbClr val="808080">
                  <a:lumMod val="75000"/>
                </a:srgbClr>
              </a:solidFill>
              <a:cs typeface="Arial" pitchFamily="34" charset="0"/>
            </a:endParaRPr>
          </a:p>
        </p:txBody>
      </p:sp>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125413"/>
            <a:ext cx="1119981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 close up of an object&#10;&#10;Description automatically generat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 close up of a logo&#10;&#10;Description automatically generat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1026"/>
          <p:cNvSpPr>
            <a:spLocks noGrp="1" noChangeArrowheads="1"/>
          </p:cNvSpPr>
          <p:nvPr>
            <p:ph type="ctrTitle"/>
          </p:nvPr>
        </p:nvSpPr>
        <p:spPr>
          <a:xfrm>
            <a:off x="914400" y="2286000"/>
            <a:ext cx="10363200" cy="1143000"/>
          </a:xfrm>
        </p:spPr>
        <p:txBody>
          <a:bodyPr/>
          <a:lstStyle>
            <a:lvl1pPr algn="l">
              <a:defRPr b="0"/>
            </a:lvl1pPr>
          </a:lstStyle>
          <a:p>
            <a:r>
              <a:rPr lang="en-US" dirty="0"/>
              <a:t>Click to edit Master title style</a:t>
            </a:r>
          </a:p>
        </p:txBody>
      </p:sp>
      <p:sp>
        <p:nvSpPr>
          <p:cNvPr id="3075" name="Rectangle 1027"/>
          <p:cNvSpPr>
            <a:spLocks noGrp="1" noChangeArrowheads="1"/>
          </p:cNvSpPr>
          <p:nvPr>
            <p:ph type="subTitle" idx="1"/>
          </p:nvPr>
        </p:nvSpPr>
        <p:spPr>
          <a:xfrm>
            <a:off x="914400" y="3310731"/>
            <a:ext cx="8534400" cy="1752600"/>
          </a:xfrm>
        </p:spPr>
        <p:txBody>
          <a:bodyPr/>
          <a:lstStyle>
            <a:lvl1pPr marL="0" indent="0" algn="l">
              <a:buFontTx/>
              <a:buNone/>
              <a:defRPr sz="1800"/>
            </a:lvl1pPr>
          </a:lstStyle>
          <a:p>
            <a:r>
              <a:rPr lang="en-US" dirty="0"/>
              <a:t>Click to edit Master subtitle style</a:t>
            </a:r>
          </a:p>
        </p:txBody>
      </p:sp>
    </p:spTree>
    <p:extLst>
      <p:ext uri="{BB962C8B-B14F-4D97-AF65-F5344CB8AC3E}">
        <p14:creationId xmlns:p14="http://schemas.microsoft.com/office/powerpoint/2010/main" val="2340706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72287791-A643-614B-ACD8-3674FD4D0564}"/>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116632"/>
            <a:ext cx="9648395"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578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6048BA53-E56E-9440-B139-896FB040C1D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329" y="116632"/>
            <a:ext cx="9601067"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1147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5F685BD2-BA5D-264E-9852-6AED9DA8F49D}"/>
              </a:ext>
            </a:extLst>
          </p:cNvPr>
          <p:cNvCxnSpPr/>
          <p:nvPr userDrawn="1"/>
        </p:nvCxnSpPr>
        <p:spPr>
          <a:xfrm>
            <a:off x="1008063" y="4581525"/>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4581131"/>
            <a:ext cx="10363200" cy="1362075"/>
          </a:xfrm>
        </p:spPr>
        <p:txBody>
          <a:bodyPr anchor="t"/>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963084" y="308094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8203145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1EBFB0BF-C4C8-5444-AEDE-B67E01F883B7}"/>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16632"/>
            <a:ext cx="9402465" cy="998984"/>
          </a:xfrm>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8128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0885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 xmlns:a16="http://schemas.microsoft.com/office/drawing/2014/main" id="{9CE9150F-B82A-BE40-8395-83C8F3F97BB1}"/>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683" y="260648"/>
            <a:ext cx="10972800" cy="72008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12235" y="11330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235" y="1886843"/>
            <a:ext cx="5386917"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2" y="11330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2" y="1886843"/>
            <a:ext cx="5389033"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32397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6C004A5E-1480-D647-BF04-A4FF903CE5B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88640"/>
            <a:ext cx="9402465" cy="84388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20180936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331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404663"/>
            <a:ext cx="4011084" cy="9361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404664"/>
            <a:ext cx="6815667" cy="5256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51916"/>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77191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EFB24D56-8E91-B149-A703-2EFBCFFCE677}"/>
              </a:ext>
            </a:extLst>
          </p:cNvPr>
          <p:cNvCxnSpPr>
            <a:cxnSpLocks/>
          </p:cNvCxnSpPr>
          <p:nvPr userDrawn="1"/>
        </p:nvCxnSpPr>
        <p:spPr>
          <a:xfrm>
            <a:off x="2389188" y="4859338"/>
            <a:ext cx="47625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2389717" y="4863283"/>
            <a:ext cx="7315200" cy="725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2389717" y="4296545"/>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332659"/>
            <a:ext cx="73152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364050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B548F67-DCC9-4737-951A-D6E737223589}" type="datetimeFigureOut">
              <a:rPr lang="en-CA" smtClean="0"/>
              <a:t>2021-04-19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617E7AD-7A2B-43A8-B31D-826EB615170C}" type="slidenum">
              <a:rPr lang="en-CA" smtClean="0"/>
              <a:t>‹#›</a:t>
            </a:fld>
            <a:endParaRPr lang="en-CA"/>
          </a:p>
        </p:txBody>
      </p:sp>
    </p:spTree>
    <p:extLst>
      <p:ext uri="{BB962C8B-B14F-4D97-AF65-F5344CB8AC3E}">
        <p14:creationId xmlns:p14="http://schemas.microsoft.com/office/powerpoint/2010/main" val="41607837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5" y="402284"/>
            <a:ext cx="3685181" cy="253710"/>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Mobilizing COVID-19 Rapid response Area</a:t>
            </a:r>
          </a:p>
        </p:txBody>
      </p:sp>
    </p:spTree>
    <p:extLst>
      <p:ext uri="{BB962C8B-B14F-4D97-AF65-F5344CB8AC3E}">
        <p14:creationId xmlns:p14="http://schemas.microsoft.com/office/powerpoint/2010/main" val="3413513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0646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4" name="Straight Connector 3"/>
          <p:cNvCxnSpPr>
            <a:cxnSpLocks/>
          </p:cNvCxnSpPr>
          <p:nvPr userDrawn="1"/>
        </p:nvCxnSpPr>
        <p:spPr>
          <a:xfrm flipH="1">
            <a:off x="0" y="908050"/>
            <a:ext cx="9647238" cy="0"/>
          </a:xfrm>
          <a:prstGeom prst="line">
            <a:avLst/>
          </a:prstGeom>
          <a:ln w="25400">
            <a:solidFill>
              <a:srgbClr val="862E21"/>
            </a:solidFill>
          </a:ln>
        </p:spPr>
        <p:style>
          <a:lnRef idx="1">
            <a:schemeClr val="accent1"/>
          </a:lnRef>
          <a:fillRef idx="0">
            <a:schemeClr val="accent1"/>
          </a:fillRef>
          <a:effectRef idx="0">
            <a:schemeClr val="accent1"/>
          </a:effectRef>
          <a:fontRef idx="minor">
            <a:schemeClr val="tx1"/>
          </a:fontRef>
        </p:style>
      </p:cxnSp>
      <p:grpSp>
        <p:nvGrpSpPr>
          <p:cNvPr id="5" name="Group 14"/>
          <p:cNvGrpSpPr>
            <a:grpSpLocks/>
          </p:cNvGrpSpPr>
          <p:nvPr userDrawn="1"/>
        </p:nvGrpSpPr>
        <p:grpSpPr bwMode="auto">
          <a:xfrm>
            <a:off x="452438" y="1331913"/>
            <a:ext cx="6946900" cy="93662"/>
            <a:chOff x="469900" y="1779379"/>
            <a:chExt cx="11252200" cy="0"/>
          </a:xfrm>
        </p:grpSpPr>
        <p:cxnSp>
          <p:nvCxnSpPr>
            <p:cNvPr id="6" name="Straight Connector 5"/>
            <p:cNvCxnSpPr/>
            <p:nvPr/>
          </p:nvCxnSpPr>
          <p:spPr>
            <a:xfrm>
              <a:off x="469900" y="1779379"/>
              <a:ext cx="228849" cy="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8749" y="1779379"/>
              <a:ext cx="228850"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5598" y="1779379"/>
              <a:ext cx="10776502" cy="0"/>
            </a:xfrm>
            <a:prstGeom prst="line">
              <a:avLst/>
            </a:prstGeom>
            <a:ln w="6350">
              <a:solidFill>
                <a:schemeClr val="accent6"/>
              </a:solidFill>
              <a:prstDash val="sysDot"/>
              <a:tailEnd type="oval" w="sm" len="sm"/>
            </a:ln>
          </p:spPr>
          <p:style>
            <a:lnRef idx="1">
              <a:schemeClr val="accent1"/>
            </a:lnRef>
            <a:fillRef idx="0">
              <a:schemeClr val="accent1"/>
            </a:fillRef>
            <a:effectRef idx="0">
              <a:schemeClr val="accent1"/>
            </a:effectRef>
            <a:fontRef idx="minor">
              <a:schemeClr val="tx1"/>
            </a:fontRef>
          </p:style>
        </p:cxnSp>
      </p:grpSp>
      <p:sp>
        <p:nvSpPr>
          <p:cNvPr id="9" name="Rectangle 9"/>
          <p:cNvSpPr>
            <a:spLocks noChangeArrowheads="1"/>
          </p:cNvSpPr>
          <p:nvPr userDrawn="1"/>
        </p:nvSpPr>
        <p:spPr bwMode="gray">
          <a:xfrm>
            <a:off x="12099925" y="1670050"/>
            <a:ext cx="92075" cy="4629150"/>
          </a:xfrm>
          <a:prstGeom prst="rect">
            <a:avLst/>
          </a:prstGeom>
          <a:solidFill>
            <a:schemeClr val="accent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88900" tIns="88900" rIns="88900" bIns="889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6000"/>
              </a:lnSpc>
              <a:spcBef>
                <a:spcPct val="0"/>
              </a:spcBef>
              <a:buFont typeface="Wingdings 2" panose="05020102010507070707" pitchFamily="18" charset="2"/>
              <a:buNone/>
              <a:defRPr/>
            </a:pPr>
            <a:endParaRPr lang="en-US" altLang="en-US" sz="1600" b="1">
              <a:solidFill>
                <a:srgbClr val="FFFFFF"/>
              </a:solidFill>
              <a:latin typeface="Times New Roman" panose="02020603050405020304" pitchFamily="18" charset="0"/>
            </a:endParaRPr>
          </a:p>
        </p:txBody>
      </p:sp>
      <p:sp>
        <p:nvSpPr>
          <p:cNvPr id="3" name="Content Placeholder 2"/>
          <p:cNvSpPr>
            <a:spLocks noGrp="1"/>
          </p:cNvSpPr>
          <p:nvPr>
            <p:ph idx="1"/>
          </p:nvPr>
        </p:nvSpPr>
        <p:spPr>
          <a:xfrm>
            <a:off x="663777" y="1556792"/>
            <a:ext cx="10363200" cy="411480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0575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4" y="402284"/>
            <a:ext cx="2926080" cy="141425"/>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BREADCRUMBS</a:t>
            </a:r>
          </a:p>
        </p:txBody>
      </p:sp>
    </p:spTree>
    <p:extLst>
      <p:ext uri="{BB962C8B-B14F-4D97-AF65-F5344CB8AC3E}">
        <p14:creationId xmlns:p14="http://schemas.microsoft.com/office/powerpoint/2010/main" val="40199388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5" y="402284"/>
            <a:ext cx="3685181" cy="253710"/>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Mobilizing COVID-19 Rapid response Area</a:t>
            </a:r>
          </a:p>
        </p:txBody>
      </p:sp>
    </p:spTree>
    <p:extLst>
      <p:ext uri="{BB962C8B-B14F-4D97-AF65-F5344CB8AC3E}">
        <p14:creationId xmlns:p14="http://schemas.microsoft.com/office/powerpoint/2010/main" val="2114452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9189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50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018521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2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31347128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7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xmlns=""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xmlns=""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1234245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xmlns=""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4126429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48F67-DCC9-4737-951A-D6E737223589}" type="datetimeFigureOut">
              <a:rPr lang="en-CA" smtClean="0"/>
              <a:t>2021-04-19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617E7AD-7A2B-43A8-B31D-826EB615170C}" type="slidenum">
              <a:rPr lang="en-CA" smtClean="0"/>
              <a:t>‹#›</a:t>
            </a:fld>
            <a:endParaRPr lang="en-CA"/>
          </a:p>
        </p:txBody>
      </p:sp>
    </p:spTree>
    <p:extLst>
      <p:ext uri="{BB962C8B-B14F-4D97-AF65-F5344CB8AC3E}">
        <p14:creationId xmlns:p14="http://schemas.microsoft.com/office/powerpoint/2010/main" val="35237898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9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xmlns=""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xmlns=""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xmlns=""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xmlns=""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xmlns=""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xmlns=""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62399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1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xmlns=""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xmlns=""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xmlns=""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xmlns=""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xmlns=""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xmlns=""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xmlns=""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xmlns=""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72313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xmlns=""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xmlns=""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xmlns=""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xmlns=""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xmlns=""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513330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xmlns=""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xmlns=""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xmlns=""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149456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xmlns=""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xmlns=""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xmlns=""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xmlns=""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xmlns=""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339798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xmlns=""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xmlns=""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xmlns=""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xmlns=""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xmlns=""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0733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xmlns=""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xmlns=""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xmlns=""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xmlns=""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xmlns=""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xmlns=""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xmlns=""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xmlns=""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09016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xmlns=""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xmlns=""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xmlns=""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xmlns=""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xmlns=""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xmlns=""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xmlns=""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xmlns=""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xmlns=""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xmlns=""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xmlns=""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601014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xmlns=""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xmlns=""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xmlns=""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xmlns=""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xmlns=""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509984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xmlns=""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xmlns=""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xmlns=""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xmlns=""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xmlns=""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xmlns=""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xmlns=""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xmlns=""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021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48F67-DCC9-4737-951A-D6E737223589}" type="datetimeFigureOut">
              <a:rPr lang="en-CA" smtClean="0"/>
              <a:t>2021-04-19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17E7AD-7A2B-43A8-B31D-826EB615170C}" type="slidenum">
              <a:rPr lang="en-CA" smtClean="0"/>
              <a:t>‹#›</a:t>
            </a:fld>
            <a:endParaRPr lang="en-CA"/>
          </a:p>
        </p:txBody>
      </p:sp>
    </p:spTree>
    <p:extLst>
      <p:ext uri="{BB962C8B-B14F-4D97-AF65-F5344CB8AC3E}">
        <p14:creationId xmlns:p14="http://schemas.microsoft.com/office/powerpoint/2010/main" val="11345091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xmlns=""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xmlns=""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xmlns=""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xmlns=""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xmlns=""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xmlns=""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xmlns=""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xmlns=""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xmlns=""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xmlns=""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xmlns=""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74376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58705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4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xmlns=""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671138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xmlns=""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xmlns=""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078735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xmlns=""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005530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xmlns=""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xmlns=""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35665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xmlns=""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xmlns=""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390535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xmlns=""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8510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xmlns=""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381345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6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xmlns=""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xmlns=""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475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48F67-DCC9-4737-951A-D6E737223589}" type="datetimeFigureOut">
              <a:rPr lang="en-CA" smtClean="0"/>
              <a:t>2021-04-19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17E7AD-7A2B-43A8-B31D-826EB615170C}" type="slidenum">
              <a:rPr lang="en-CA" smtClean="0"/>
              <a:t>‹#›</a:t>
            </a:fld>
            <a:endParaRPr lang="en-CA"/>
          </a:p>
        </p:txBody>
      </p:sp>
    </p:spTree>
    <p:extLst>
      <p:ext uri="{BB962C8B-B14F-4D97-AF65-F5344CB8AC3E}">
        <p14:creationId xmlns:p14="http://schemas.microsoft.com/office/powerpoint/2010/main" val="38349969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xmlns=""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726851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AA355639-237A-43CE-A362-EAB3AF430A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733695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5850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48320" y="1013551"/>
            <a:ext cx="11100755" cy="510449"/>
          </a:xfrm>
          <a:prstGeom prst="rect">
            <a:avLst/>
          </a:prstGeom>
        </p:spPr>
        <p:txBody>
          <a:bodyPr lIns="0" tIns="0" rIns="0" bIns="0">
            <a:noAutofit/>
          </a:bodyPr>
          <a:lstStyle>
            <a:lvl1pPr marL="0" indent="0">
              <a:lnSpc>
                <a:spcPct val="100000"/>
              </a:lnSpc>
              <a:spcBef>
                <a:spcPts val="600"/>
              </a:spcBef>
              <a:buNone/>
              <a:defRPr sz="1600" b="0">
                <a:solidFill>
                  <a:srgbClr val="575757"/>
                </a:solidFill>
                <a:latin typeface="+mn-lt"/>
              </a:defRPr>
            </a:lvl1pPr>
          </a:lstStyle>
          <a:p>
            <a:pPr lvl="0"/>
            <a:r>
              <a:rPr lang="en-CA" noProof="0" dirty="0"/>
              <a:t>Click to add subtitle</a:t>
            </a:r>
          </a:p>
        </p:txBody>
      </p:sp>
      <p:sp>
        <p:nvSpPr>
          <p:cNvPr id="11" name="Title Placeholder 1"/>
          <p:cNvSpPr>
            <a:spLocks noGrp="1"/>
          </p:cNvSpPr>
          <p:nvPr>
            <p:ph type="title" hasCustomPrompt="1"/>
          </p:nvPr>
        </p:nvSpPr>
        <p:spPr>
          <a:xfrm>
            <a:off x="548320" y="200025"/>
            <a:ext cx="11100755" cy="698500"/>
          </a:xfrm>
          <a:prstGeom prst="rect">
            <a:avLst/>
          </a:prstGeom>
        </p:spPr>
        <p:txBody>
          <a:bodyPr vert="horz" lIns="0" tIns="0" rIns="0" bIns="0" rtlCol="0" anchor="b" anchorCtr="0">
            <a:noAutofit/>
          </a:bodyPr>
          <a:lstStyle>
            <a:lvl1pPr>
              <a:lnSpc>
                <a:spcPct val="100000"/>
              </a:lnSpc>
              <a:defRPr sz="2200">
                <a:latin typeface="+mj-lt"/>
              </a:defRPr>
            </a:lvl1pPr>
          </a:lstStyle>
          <a:p>
            <a:r>
              <a:rPr lang="en-CA" noProof="0" dirty="0"/>
              <a:t>Click to add title</a:t>
            </a:r>
          </a:p>
        </p:txBody>
      </p:sp>
      <p:cxnSp>
        <p:nvCxnSpPr>
          <p:cNvPr id="3" name="Straight Connector 2"/>
          <p:cNvCxnSpPr/>
          <p:nvPr userDrawn="1"/>
        </p:nvCxnSpPr>
        <p:spPr>
          <a:xfrm>
            <a:off x="548320" y="960800"/>
            <a:ext cx="11100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210034"/>
      </p:ext>
    </p:extLst>
  </p:cSld>
  <p:clrMapOvr>
    <a:masterClrMapping/>
  </p:clrMapOvr>
  <p:transition>
    <p:fade/>
  </p:transition>
  <p:extLst>
    <p:ext uri="{DCECCB84-F9BA-43D5-87BE-67443E8EF086}">
      <p15:sldGuideLst xmlns:p15="http://schemas.microsoft.com/office/powerpoint/2012/main">
        <p15:guide id="1" orient="horz" pos="3954">
          <p15:clr>
            <a:srgbClr val="FBAE40"/>
          </p15:clr>
        </p15:guide>
        <p15:guide id="2" pos="3840">
          <p15:clr>
            <a:srgbClr val="FBAE40"/>
          </p15:clr>
        </p15:guide>
        <p15:guide id="3" pos="3768">
          <p15:clr>
            <a:srgbClr val="FBAE40"/>
          </p15:clr>
        </p15:guide>
        <p15:guide id="4" pos="3912">
          <p15:clr>
            <a:srgbClr val="FBAE40"/>
          </p15:clr>
        </p15:guide>
        <p15:guide id="5" orient="horz" pos="98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35341672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E1CDBB-3E6C-46A1-856B-F1C4F622E7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B5B55BCD-2C63-42A0-BC76-27E1D1D6F3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A82961C3-A24A-4072-8690-7F8A3A29A2D3}"/>
              </a:ext>
            </a:extLst>
          </p:cNvPr>
          <p:cNvSpPr>
            <a:spLocks noGrp="1"/>
          </p:cNvSpPr>
          <p:nvPr>
            <p:ph type="dt" sz="half" idx="10"/>
          </p:nvPr>
        </p:nvSpPr>
        <p:spPr>
          <a:xfrm>
            <a:off x="609600" y="6356352"/>
            <a:ext cx="2844800" cy="365125"/>
          </a:xfrm>
          <a:prstGeom prst="rect">
            <a:avLst/>
          </a:prstGeom>
        </p:spPr>
        <p:txBody>
          <a:bodyPr/>
          <a:lstStyle/>
          <a:p>
            <a:endParaRPr lang="en-CA" dirty="0">
              <a:solidFill>
                <a:srgbClr val="000000"/>
              </a:solidFill>
            </a:endParaRPr>
          </a:p>
        </p:txBody>
      </p:sp>
      <p:sp>
        <p:nvSpPr>
          <p:cNvPr id="5" name="Footer Placeholder 4">
            <a:extLst>
              <a:ext uri="{FF2B5EF4-FFF2-40B4-BE49-F238E27FC236}">
                <a16:creationId xmlns:a16="http://schemas.microsoft.com/office/drawing/2014/main" xmlns="" id="{6FB2E1FD-36CD-4CF4-AA30-AE9E967F3626}"/>
              </a:ext>
            </a:extLst>
          </p:cNvPr>
          <p:cNvSpPr>
            <a:spLocks noGrp="1"/>
          </p:cNvSpPr>
          <p:nvPr>
            <p:ph type="ftr" sz="quarter" idx="11"/>
          </p:nvPr>
        </p:nvSpPr>
        <p:spPr>
          <a:xfrm>
            <a:off x="4165600" y="6356352"/>
            <a:ext cx="3860800" cy="365125"/>
          </a:xfrm>
          <a:prstGeom prst="rect">
            <a:avLst/>
          </a:prstGeom>
        </p:spPr>
        <p:txBody>
          <a:bodyPr/>
          <a:lstStyle/>
          <a:p>
            <a:endParaRPr lang="en-CA" dirty="0">
              <a:solidFill>
                <a:srgbClr val="000000"/>
              </a:solidFill>
            </a:endParaRPr>
          </a:p>
        </p:txBody>
      </p:sp>
      <p:sp>
        <p:nvSpPr>
          <p:cNvPr id="6" name="Slide Number Placeholder 5">
            <a:extLst>
              <a:ext uri="{FF2B5EF4-FFF2-40B4-BE49-F238E27FC236}">
                <a16:creationId xmlns:a16="http://schemas.microsoft.com/office/drawing/2014/main" xmlns="" id="{E46CE123-B385-4407-93CA-FBF9E9C245A9}"/>
              </a:ext>
            </a:extLst>
          </p:cNvPr>
          <p:cNvSpPr>
            <a:spLocks noGrp="1"/>
          </p:cNvSpPr>
          <p:nvPr>
            <p:ph type="sldNum" sz="quarter" idx="12"/>
          </p:nvPr>
        </p:nvSpPr>
        <p:spPr>
          <a:xfrm>
            <a:off x="8737600" y="6356352"/>
            <a:ext cx="2844800" cy="365125"/>
          </a:xfrm>
          <a:prstGeom prst="rect">
            <a:avLst/>
          </a:prstGeom>
        </p:spPr>
        <p:txBody>
          <a:bodyPr/>
          <a:lstStyle/>
          <a:p>
            <a:fld id="{9EF731D2-3804-4D75-AFD1-6954DB8D479E}" type="slidenum">
              <a:rPr lang="en-CA">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91113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normAutofit/>
          </a:bodyPr>
          <a:lstStyle>
            <a:lvl1pPr>
              <a:defRPr sz="4267" b="0" i="0">
                <a:solidFill>
                  <a:schemeClr val="bg1"/>
                </a:solidFill>
                <a:latin typeface="Frutiger LT Pro 65 Bold"/>
                <a:cs typeface="Frutiger LT Pro 65 Bold"/>
              </a:defRPr>
            </a:lvl1p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lnSpc>
                <a:spcPts val="3733"/>
              </a:lnSpc>
              <a:spcBef>
                <a:spcPts val="0"/>
              </a:spcBef>
              <a:buNone/>
              <a:defRPr sz="2933" b="0" i="0">
                <a:solidFill>
                  <a:srgbClr val="FFFFFF"/>
                </a:solidFill>
                <a:latin typeface="Frutiger LT Pro 45 Light"/>
                <a:cs typeface="Frutiger LT Pro 45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28292266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26DA66C1-2C78-4776-B34D-B900153256A5}" type="slidenum">
              <a:rPr lang="en-US" altLang="en-US">
                <a:solidFill>
                  <a:srgbClr val="5B1A51"/>
                </a:solidFill>
              </a:rPr>
              <a:pPr>
                <a:defRPr/>
              </a:pPr>
              <a:t>‹#›</a:t>
            </a:fld>
            <a:endParaRPr lang="en-US" altLang="en-US">
              <a:solidFill>
                <a:srgbClr val="5B1A51"/>
              </a:solidFill>
            </a:endParaRPr>
          </a:p>
        </p:txBody>
      </p:sp>
      <p:sp>
        <p:nvSpPr>
          <p:cNvPr id="5" name="Title 1"/>
          <p:cNvSpPr>
            <a:spLocks noGrp="1"/>
          </p:cNvSpPr>
          <p:nvPr>
            <p:ph type="title"/>
          </p:nvPr>
        </p:nvSpPr>
        <p:spPr>
          <a:xfrm>
            <a:off x="914400" y="908720"/>
            <a:ext cx="10363200" cy="843880"/>
          </a:xfrm>
        </p:spPr>
        <p:txBody>
          <a:bodyPr/>
          <a:lstStyle/>
          <a:p>
            <a:r>
              <a:rPr lang="en-US"/>
              <a:t>Click to edit Master title style</a:t>
            </a:r>
          </a:p>
        </p:txBody>
      </p:sp>
    </p:spTree>
    <p:extLst>
      <p:ext uri="{BB962C8B-B14F-4D97-AF65-F5344CB8AC3E}">
        <p14:creationId xmlns:p14="http://schemas.microsoft.com/office/powerpoint/2010/main" val="4376510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Small Four Icon Layout">
    <p:spTree>
      <p:nvGrpSpPr>
        <p:cNvPr id="1" name=""/>
        <p:cNvGrpSpPr/>
        <p:nvPr/>
      </p:nvGrpSpPr>
      <p:grpSpPr>
        <a:xfrm>
          <a:off x="0" y="0"/>
          <a:ext cx="0" cy="0"/>
          <a:chOff x="0" y="0"/>
          <a:chExt cx="0" cy="0"/>
        </a:xfrm>
      </p:grpSpPr>
      <p:sp>
        <p:nvSpPr>
          <p:cNvPr id="9" name="Slide Number Placeholder 8">
            <a:extLst>
              <a:ext uri="{FF2B5EF4-FFF2-40B4-BE49-F238E27FC236}">
                <a16:creationId xmlns="" xmlns:a16="http://schemas.microsoft.com/office/drawing/2014/main" id="{FEBD1B75-AA83-9347-963D-827679CB41D3}"/>
              </a:ext>
            </a:extLst>
          </p:cNvPr>
          <p:cNvSpPr>
            <a:spLocks noGrp="1"/>
          </p:cNvSpPr>
          <p:nvPr>
            <p:ph type="sldNum" sz="quarter" idx="12"/>
          </p:nvPr>
        </p:nvSpPr>
        <p:spPr>
          <a:xfrm>
            <a:off x="8901112" y="6456366"/>
            <a:ext cx="2743200" cy="247541"/>
          </a:xfrm>
          <a:prstGeom prst="rect">
            <a:avLst/>
          </a:prstGeom>
        </p:spPr>
        <p:txBody>
          <a:bodyPr/>
          <a:lstStyle/>
          <a:p>
            <a:fld id="{FBBDB041-EBC2-4440-B05F-7E65F943D643}" type="slidenum">
              <a:rPr lang="en-US">
                <a:solidFill>
                  <a:srgbClr val="000000"/>
                </a:solidFill>
              </a:rPr>
              <a:pPr/>
              <a:t>‹#›</a:t>
            </a:fld>
            <a:endParaRPr lang="en-US" dirty="0">
              <a:solidFill>
                <a:srgbClr val="000000"/>
              </a:solidFill>
            </a:endParaRPr>
          </a:p>
        </p:txBody>
      </p:sp>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301016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301016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301016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301016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4">
            <a:extLst>
              <a:ext uri="{FF2B5EF4-FFF2-40B4-BE49-F238E27FC236}">
                <a16:creationId xmlns="" xmlns:a16="http://schemas.microsoft.com/office/drawing/2014/main" id="{FC9C42F6-418B-564A-8B49-BA5C3DE05D79}"/>
              </a:ext>
            </a:extLst>
          </p:cNvPr>
          <p:cNvSpPr>
            <a:spLocks noGrp="1"/>
          </p:cNvSpPr>
          <p:nvPr>
            <p:ph type="body" sz="quarter" idx="30"/>
          </p:nvPr>
        </p:nvSpPr>
        <p:spPr>
          <a:xfrm>
            <a:off x="528638" y="6456366"/>
            <a:ext cx="6551612" cy="211684"/>
          </a:xfrm>
        </p:spPr>
        <p:txBody>
          <a:bodyPr>
            <a:normAutofit/>
          </a:bodyPr>
          <a:lstStyle>
            <a:lvl1pPr marL="0" indent="0">
              <a:lnSpc>
                <a:spcPct val="100000"/>
              </a:lnSpc>
              <a:buNone/>
              <a:defRPr sz="800"/>
            </a:lvl1pPr>
            <a:lvl2pPr marL="457200" indent="0">
              <a:buNone/>
              <a:defRPr/>
            </a:lvl2pPr>
          </a:lstStyle>
          <a:p>
            <a:pPr lvl="0"/>
            <a:r>
              <a:rPr lang="en-US" dirty="0"/>
              <a:t>Edit Master text styles</a:t>
            </a:r>
          </a:p>
        </p:txBody>
      </p:sp>
      <p:sp>
        <p:nvSpPr>
          <p:cNvPr id="32" name="Text Placeholder 6">
            <a:extLst>
              <a:ext uri="{FF2B5EF4-FFF2-40B4-BE49-F238E27FC236}">
                <a16:creationId xmlns="" xmlns:a16="http://schemas.microsoft.com/office/drawing/2014/main" id="{B313E449-AF87-2545-978C-35A6F4CF96C4}"/>
              </a:ext>
            </a:extLst>
          </p:cNvPr>
          <p:cNvSpPr>
            <a:spLocks noGrp="1"/>
          </p:cNvSpPr>
          <p:nvPr>
            <p:ph type="body" sz="quarter" idx="14"/>
          </p:nvPr>
        </p:nvSpPr>
        <p:spPr>
          <a:xfrm>
            <a:off x="528638" y="200025"/>
            <a:ext cx="2428875" cy="236533"/>
          </a:xfrm>
        </p:spPr>
        <p:txBody>
          <a:bodyPr>
            <a:normAutofit/>
          </a:bodyPr>
          <a:lstStyle>
            <a:lvl1pPr marL="0" indent="0" algn="l">
              <a:lnSpc>
                <a:spcPct val="100000"/>
              </a:lnSpc>
              <a:buNone/>
              <a:defRPr sz="800"/>
            </a:lvl1pPr>
          </a:lstStyle>
          <a:p>
            <a:pPr lvl="0"/>
            <a:r>
              <a:rPr lang="en-US" dirty="0"/>
              <a:t>Edit Master text styles</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6169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lide 8">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301016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301016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301016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301016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Slide Number Placeholder 2"/>
          <p:cNvSpPr>
            <a:spLocks noGrp="1"/>
          </p:cNvSpPr>
          <p:nvPr>
            <p:ph type="sldNum" sz="quarter" idx="12"/>
            <p:custDataLst>
              <p:tags r:id="rId1"/>
            </p:custDataLst>
          </p:nvPr>
        </p:nvSpPr>
        <p:spPr>
          <a:xfrm>
            <a:off x="4700024" y="6416121"/>
            <a:ext cx="2743200" cy="247541"/>
          </a:xfrm>
          <a:prstGeom prst="rect">
            <a:avLst/>
          </a:prstGeom>
        </p:spPr>
        <p:txBody>
          <a:bodyPr/>
          <a:lstStyle/>
          <a:p>
            <a:pPr algn="ctr"/>
            <a:fld id="{FBBDB041-EBC2-4440-B05F-7E65F943D643}" type="slidenum">
              <a:rPr lang="en-US" sz="800" smtClean="0">
                <a:solidFill>
                  <a:srgbClr val="000000"/>
                </a:solidFill>
                <a:latin typeface="Arial" panose="020B0604020202020204" pitchFamily="34" charset="0"/>
                <a:cs typeface="Arial" panose="020B0604020202020204" pitchFamily="34" charset="0"/>
              </a:rPr>
              <a:pPr algn="ctr"/>
              <a:t>‹#›</a:t>
            </a:fld>
            <a:endParaRPr lang="en-US" sz="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19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vmlDrawing" Target="../drawings/vmlDrawing2.vml"/><Relationship Id="rId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media/image1.emf"/><Relationship Id="rId5" Type="http://schemas.openxmlformats.org/officeDocument/2006/relationships/oleObject" Target="../embeddings/oleObject2.bin"/><Relationship Id="rId10" Type="http://schemas.openxmlformats.org/officeDocument/2006/relationships/image" Target="../media/image7.png"/><Relationship Id="rId4" Type="http://schemas.openxmlformats.org/officeDocument/2006/relationships/tags" Target="../tags/tag3.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9.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9.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8.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image" Target="../media/image9.pn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image" Target="../media/image8.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image" Target="../media/image4.png"/><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vmlDrawing" Target="../drawings/vmlDrawing9.v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theme" Target="../theme/theme6.xml"/><Relationship Id="rId3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image" Target="../media/image7.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image" Target="../media/image1.emf"/><Relationship Id="rId40" Type="http://schemas.openxmlformats.org/officeDocument/2006/relationships/image" Target="../media/image6.png"/><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oleObject" Target="../embeddings/oleObject9.bin"/><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tags" Target="../tags/tag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9" Type="http://schemas.openxmlformats.org/officeDocument/2006/relationships/image" Target="../media/image6.png"/><Relationship Id="rId3" Type="http://schemas.openxmlformats.org/officeDocument/2006/relationships/slideLayout" Target="../slideLayouts/slideLayout102.xml"/><Relationship Id="rId21" Type="http://schemas.openxmlformats.org/officeDocument/2006/relationships/slideLayout" Target="../slideLayouts/slideLayout120.xml"/><Relationship Id="rId34" Type="http://schemas.openxmlformats.org/officeDocument/2006/relationships/image" Target="../media/image7.png"/><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tags" Target="../tags/tag17.xml"/><Relationship Id="rId38" Type="http://schemas.openxmlformats.org/officeDocument/2006/relationships/image" Target="../media/image4.png"/><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vmlDrawing" Target="../drawings/vmlDrawing15.vml"/><Relationship Id="rId3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image" Target="../media/image1.emf"/><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theme" Target="../theme/theme7.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oleObject" Target="../embeddings/oleObject15.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48F67-DCC9-4737-951A-D6E737223589}" type="datetimeFigureOut">
              <a:rPr lang="en-CA" smtClean="0"/>
              <a:t>2021-04-19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7E7AD-7A2B-43A8-B31D-826EB615170C}" type="slidenum">
              <a:rPr lang="en-CA" smtClean="0"/>
              <a:t>‹#›</a:t>
            </a:fld>
            <a:endParaRPr lang="en-CA"/>
          </a:p>
        </p:txBody>
      </p:sp>
    </p:spTree>
    <p:extLst>
      <p:ext uri="{BB962C8B-B14F-4D97-AF65-F5344CB8AC3E}">
        <p14:creationId xmlns:p14="http://schemas.microsoft.com/office/powerpoint/2010/main" val="1899420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33"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10" name="Picture 4" descr="GCworkplace-FullColour-FR-grey.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131426" y="193640"/>
            <a:ext cx="1598612" cy="296476"/>
          </a:xfrm>
          <a:prstGeom prst="rect">
            <a:avLst/>
          </a:prstGeom>
        </p:spPr>
      </p:pic>
      <p:pic>
        <p:nvPicPr>
          <p:cNvPr id="11" name="Picture 9" descr="goc_fip_2c_f.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spTree>
    <p:extLst>
      <p:ext uri="{BB962C8B-B14F-4D97-AF65-F5344CB8AC3E}">
        <p14:creationId xmlns:p14="http://schemas.microsoft.com/office/powerpoint/2010/main" val="1834253601"/>
      </p:ext>
    </p:extLst>
  </p:cSld>
  <p:clrMap bg1="lt1" tx1="dk1" bg2="lt2" tx2="dk2" accent1="accent1" accent2="accent2" accent3="accent3" accent4="accent4" accent5="accent5" accent6="accent6" hlink="hlink" folHlink="folHlink"/>
  <p:sldLayoutIdLst>
    <p:sldLayoutId id="2147484017" r:id="rId1"/>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33350"/>
            <a:ext cx="10415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3843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10">
            <a:extLst>
              <a:ext uri="{FF2B5EF4-FFF2-40B4-BE49-F238E27FC236}">
                <a16:creationId xmlns="" xmlns:a16="http://schemas.microsoft.com/office/drawing/2014/main" id="{E40BA596-A8B5-4C1B-B96C-99009C3B6F8D}"/>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68B80BCF-9D02-4709-A003-8608E38DC5CF}" type="slidenum">
              <a:rPr lang="en-CA" sz="1000" b="1">
                <a:solidFill>
                  <a:srgbClr val="808080">
                    <a:lumMod val="75000"/>
                  </a:srgbClr>
                </a:solidFill>
                <a:cs typeface="Arial" pitchFamily="34" charset="0"/>
              </a:rPr>
              <a:pPr algn="ctr">
                <a:defRPr/>
              </a:pPr>
              <a:t>‹#›</a:t>
            </a:fld>
            <a:endParaRPr lang="en-US" sz="1000" b="1" dirty="0">
              <a:solidFill>
                <a:srgbClr val="808080">
                  <a:lumMod val="75000"/>
                </a:srgbClr>
              </a:solidFill>
              <a:cs typeface="Arial" pitchFamily="34" charset="0"/>
            </a:endParaRPr>
          </a:p>
        </p:txBody>
      </p:sp>
      <p:pic>
        <p:nvPicPr>
          <p:cNvPr id="1029" name="Picture 9" descr="A close up of an object&#10;&#10;Description automatically generated"/>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A close up of a logo&#10;&#10;Description automatically generated"/>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81760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Lst>
  <p:hf hdr="0" ftr="0" dt="0"/>
  <p:txStyles>
    <p:titleStyle>
      <a:lvl1pPr algn="ctr" rtl="0" eaLnBrk="0" fontAlgn="base" hangingPunct="0">
        <a:spcBef>
          <a:spcPct val="0"/>
        </a:spcBef>
        <a:spcAft>
          <a:spcPct val="0"/>
        </a:spcAft>
        <a:defRPr sz="3200" b="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33350"/>
            <a:ext cx="10415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3843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10">
            <a:extLst>
              <a:ext uri="{FF2B5EF4-FFF2-40B4-BE49-F238E27FC236}">
                <a16:creationId xmlns="" xmlns:a16="http://schemas.microsoft.com/office/drawing/2014/main" id="{E40BA596-A8B5-4C1B-B96C-99009C3B6F8D}"/>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68B80BCF-9D02-4709-A003-8608E38DC5CF}" type="slidenum">
              <a:rPr lang="en-CA" sz="1000" b="1">
                <a:solidFill>
                  <a:srgbClr val="808080">
                    <a:lumMod val="75000"/>
                  </a:srgbClr>
                </a:solidFill>
                <a:cs typeface="Arial" pitchFamily="34" charset="0"/>
              </a:rPr>
              <a:pPr algn="ctr">
                <a:defRPr/>
              </a:pPr>
              <a:t>‹#›</a:t>
            </a:fld>
            <a:endParaRPr lang="en-US" sz="1000" b="1" dirty="0">
              <a:solidFill>
                <a:srgbClr val="808080">
                  <a:lumMod val="75000"/>
                </a:srgbClr>
              </a:solidFill>
              <a:cs typeface="Arial" pitchFamily="34" charset="0"/>
            </a:endParaRPr>
          </a:p>
        </p:txBody>
      </p:sp>
      <p:pic>
        <p:nvPicPr>
          <p:cNvPr id="1029" name="Picture 9" descr="A close up of an object&#10;&#10;Description automatically generated"/>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A close up of a logo&#10;&#10;Description automatically generated"/>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76048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Lst>
  <p:hf hdr="0" ftr="0" dt="0"/>
  <p:txStyles>
    <p:titleStyle>
      <a:lvl1pPr algn="ctr" rtl="0" eaLnBrk="0" fontAlgn="base" hangingPunct="0">
        <a:spcBef>
          <a:spcPct val="0"/>
        </a:spcBef>
        <a:spcAft>
          <a:spcPct val="0"/>
        </a:spcAft>
        <a:defRPr sz="3200" b="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33350"/>
            <a:ext cx="10415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3843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10">
            <a:extLst>
              <a:ext uri="{FF2B5EF4-FFF2-40B4-BE49-F238E27FC236}">
                <a16:creationId xmlns="" xmlns:a16="http://schemas.microsoft.com/office/drawing/2014/main" id="{E40BA596-A8B5-4C1B-B96C-99009C3B6F8D}"/>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68B80BCF-9D02-4709-A003-8608E38DC5CF}" type="slidenum">
              <a:rPr lang="en-CA" sz="1000" b="1">
                <a:solidFill>
                  <a:srgbClr val="808080">
                    <a:lumMod val="75000"/>
                  </a:srgbClr>
                </a:solidFill>
                <a:cs typeface="Arial" pitchFamily="34" charset="0"/>
              </a:rPr>
              <a:pPr algn="ctr">
                <a:defRPr/>
              </a:pPr>
              <a:t>‹#›</a:t>
            </a:fld>
            <a:endParaRPr lang="en-US" sz="1000" b="1" dirty="0">
              <a:solidFill>
                <a:srgbClr val="808080">
                  <a:lumMod val="75000"/>
                </a:srgbClr>
              </a:solidFill>
              <a:cs typeface="Arial" pitchFamily="34" charset="0"/>
            </a:endParaRPr>
          </a:p>
        </p:txBody>
      </p:sp>
      <p:pic>
        <p:nvPicPr>
          <p:cNvPr id="1029" name="Picture 9" descr="A close up of an object&#10;&#10;Description automatically generated"/>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A close up of a logo&#10;&#10;Description automatically generated"/>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670918"/>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Lst>
  <p:hf hdr="0" ftr="0" dt="0"/>
  <p:txStyles>
    <p:titleStyle>
      <a:lvl1pPr algn="ctr" rtl="0" eaLnBrk="0" fontAlgn="base" hangingPunct="0">
        <a:spcBef>
          <a:spcPct val="0"/>
        </a:spcBef>
        <a:spcAft>
          <a:spcPct val="0"/>
        </a:spcAft>
        <a:defRPr sz="3200" b="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5"/>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48" name="think-cell Slide" r:id="rId36" imgW="473" imgH="473" progId="TCLayout.ActiveDocument.1">
                  <p:embed/>
                </p:oleObj>
              </mc:Choice>
              <mc:Fallback>
                <p:oleObj name="think-cell Slide" r:id="rId36" imgW="473" imgH="473" progId="TCLayout.ActiveDocument.1">
                  <p:embed/>
                  <p:pic>
                    <p:nvPicPr>
                      <p:cNvPr id="0" name=""/>
                      <p:cNvPicPr/>
                      <p:nvPr/>
                    </p:nvPicPr>
                    <p:blipFill>
                      <a:blip r:embed="rId3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xmlns=""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9"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10" name="Picture 4" descr="GCworkplace-FullColour-FR-grey.png"/>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0131426" y="193640"/>
            <a:ext cx="1598612" cy="296476"/>
          </a:xfrm>
          <a:prstGeom prst="rect">
            <a:avLst/>
          </a:prstGeom>
        </p:spPr>
      </p:pic>
      <p:pic>
        <p:nvPicPr>
          <p:cNvPr id="11" name="Picture 9" descr="goc_fip_2c_f.png"/>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spTree>
    <p:extLst>
      <p:ext uri="{BB962C8B-B14F-4D97-AF65-F5344CB8AC3E}">
        <p14:creationId xmlns:p14="http://schemas.microsoft.com/office/powerpoint/2010/main" val="3868036215"/>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3978" r:id="rId22"/>
    <p:sldLayoutId id="2147483979" r:id="rId23"/>
    <p:sldLayoutId id="2147483980" r:id="rId24"/>
    <p:sldLayoutId id="2147483981" r:id="rId25"/>
    <p:sldLayoutId id="2147483982" r:id="rId26"/>
    <p:sldLayoutId id="2147483983" r:id="rId27"/>
    <p:sldLayoutId id="2147483984" r:id="rId28"/>
    <p:sldLayoutId id="2147483985" r:id="rId29"/>
    <p:sldLayoutId id="2147483986" r:id="rId30"/>
    <p:sldLayoutId id="2147483987" r:id="rId31"/>
    <p:sldLayoutId id="2147484019" r:id="rId32"/>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oc_fip_2c_f.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graphicFrame>
        <p:nvGraphicFramePr>
          <p:cNvPr id="4" name="Object 3" hidden="1"/>
          <p:cNvGraphicFramePr>
            <a:graphicFrameLocks noChangeAspect="1"/>
          </p:cNvGraphicFramePr>
          <p:nvPr userDrawn="1">
            <p:custDataLst>
              <p:tags r:id="rId3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3" name="think-cell Slide" r:id="rId35" imgW="473" imgH="473" progId="TCLayout.ActiveDocument.1">
                  <p:embed/>
                </p:oleObj>
              </mc:Choice>
              <mc:Fallback>
                <p:oleObj name="think-cell Slide" r:id="rId35" imgW="473" imgH="473" progId="TCLayout.ActiveDocument.1">
                  <p:embed/>
                  <p:pic>
                    <p:nvPicPr>
                      <p:cNvPr id="0" name=""/>
                      <p:cNvPicPr/>
                      <p:nvPr/>
                    </p:nvPicPr>
                    <p:blipFill>
                      <a:blip r:embed="rId36"/>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11" name="Picture 10" descr="GCworkplace-FullColour-FR-grey.png"/>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10131426" y="166746"/>
            <a:ext cx="1598612" cy="296476"/>
          </a:xfrm>
          <a:prstGeom prst="rect">
            <a:avLst/>
          </a:prstGeom>
        </p:spPr>
      </p:pic>
    </p:spTree>
    <p:extLst>
      <p:ext uri="{BB962C8B-B14F-4D97-AF65-F5344CB8AC3E}">
        <p14:creationId xmlns:p14="http://schemas.microsoft.com/office/powerpoint/2010/main" val="2433483580"/>
      </p:ext>
    </p:extLst>
  </p:cSld>
  <p:clrMap bg1="lt1" tx1="dk1" bg2="lt2" tx2="dk2" accent1="accent1" accent2="accent2" accent3="accent3" accent4="accent4" accent5="accent5" accent6="accent6" hlink="hlink" folHlink="folHlink"/>
  <p:sldLayoutIdLst>
    <p:sldLayoutId id="2147483989" r:id="rId1"/>
    <p:sldLayoutId id="2147484018"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21" r:id="rId16"/>
    <p:sldLayoutId id="2147484020" r:id="rId17"/>
    <p:sldLayoutId id="2147484003" r:id="rId18"/>
    <p:sldLayoutId id="2147484004" r:id="rId19"/>
    <p:sldLayoutId id="2147484005" r:id="rId20"/>
    <p:sldLayoutId id="2147484006" r:id="rId21"/>
    <p:sldLayoutId id="2147484007" r:id="rId22"/>
    <p:sldLayoutId id="2147484008" r:id="rId23"/>
    <p:sldLayoutId id="2147484009" r:id="rId24"/>
    <p:sldLayoutId id="2147484010" r:id="rId25"/>
    <p:sldLayoutId id="2147484011" r:id="rId26"/>
    <p:sldLayoutId id="2147484012" r:id="rId27"/>
    <p:sldLayoutId id="2147484022" r:id="rId28"/>
    <p:sldLayoutId id="2147484013" r:id="rId29"/>
    <p:sldLayoutId id="2147484014" r:id="rId3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6.xml"/><Relationship Id="rId7" Type="http://schemas.openxmlformats.org/officeDocument/2006/relationships/notesSlide" Target="../notesSlides/notesSlide9.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114.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26.png"/><Relationship Id="rId4"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27.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0.xml"/><Relationship Id="rId5" Type="http://schemas.openxmlformats.org/officeDocument/2006/relationships/slideLayout" Target="../slideLayouts/slideLayout114.xml"/><Relationship Id="rId4" Type="http://schemas.openxmlformats.org/officeDocument/2006/relationships/tags" Target="../tags/tag5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comments" Target="../comments/comment3.xml"/><Relationship Id="rId2" Type="http://schemas.openxmlformats.org/officeDocument/2006/relationships/notesSlide" Target="../notesSlides/notesSlide16.xml"/><Relationship Id="rId1" Type="http://schemas.openxmlformats.org/officeDocument/2006/relationships/slideLayout" Target="../slideLayouts/slideLayout114.xml"/><Relationship Id="rId6" Type="http://schemas.openxmlformats.org/officeDocument/2006/relationships/image" Target="../media/image32.png"/><Relationship Id="rId5" Type="http://schemas.openxmlformats.org/officeDocument/2006/relationships/hyperlink" Target="https://longhurstconsulting.com/"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17.xml"/><Relationship Id="rId4" Type="http://schemas.openxmlformats.org/officeDocument/2006/relationships/slideLayout" Target="../slideLayouts/slideLayout1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8" Type="http://schemas.openxmlformats.org/officeDocument/2006/relationships/hyperlink" Target="https://www.gcpedia.gc.ca/gcwiki/images/6/68/Project_Readiness_Assessment_Tool_EN.xlsx" TargetMode="External"/><Relationship Id="rId3" Type="http://schemas.openxmlformats.org/officeDocument/2006/relationships/tags" Target="../tags/tag61.xml"/><Relationship Id="rId7" Type="http://schemas.openxmlformats.org/officeDocument/2006/relationships/image" Target="../media/image35.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21.xml"/><Relationship Id="rId5" Type="http://schemas.openxmlformats.org/officeDocument/2006/relationships/slideLayout" Target="../slideLayouts/slideLayout81.xml"/><Relationship Id="rId4" Type="http://schemas.openxmlformats.org/officeDocument/2006/relationships/tags" Target="../tags/tag6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8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hyperlink" Target="https://f.io/xd0X_8sI" TargetMode="External"/><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4.xml"/><Relationship Id="rId1" Type="http://schemas.openxmlformats.org/officeDocument/2006/relationships/tags" Target="../tags/tag63.xml"/><Relationship Id="rId5" Type="http://schemas.openxmlformats.org/officeDocument/2006/relationships/comments" Target="../comments/comment4.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4.xml"/></Relationships>
</file>

<file path=ppt/slides/_rels/slide3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66.xml"/><Relationship Id="rId7" Type="http://schemas.openxmlformats.org/officeDocument/2006/relationships/image" Target="../media/image2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0.png"/><Relationship Id="rId5" Type="http://schemas.openxmlformats.org/officeDocument/2006/relationships/notesSlide" Target="../notesSlides/notesSlide30.xml"/><Relationship Id="rId10" Type="http://schemas.openxmlformats.org/officeDocument/2006/relationships/comments" Target="../comments/comment5.xml"/><Relationship Id="rId4" Type="http://schemas.openxmlformats.org/officeDocument/2006/relationships/slideLayout" Target="../slideLayouts/slideLayout118.xml"/><Relationship Id="rId9"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7KyQ2b9Hc4&amp;list=PL5gT_sS8PEiWo4pOSWvcyh-LGPOz296qR&amp;index=2" TargetMode="External"/><Relationship Id="rId2" Type="http://schemas.openxmlformats.org/officeDocument/2006/relationships/hyperlink" Target="https://www.gcpedia.gc.ca/wiki/Milieu_de_travail_GC" TargetMode="External"/><Relationship Id="rId1" Type="http://schemas.openxmlformats.org/officeDocument/2006/relationships/slideLayout" Target="../slideLayouts/slideLayout81.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image" Target="../media/image16.png"/><Relationship Id="rId3" Type="http://schemas.openxmlformats.org/officeDocument/2006/relationships/tags" Target="../tags/tag28.xml"/><Relationship Id="rId21" Type="http://schemas.openxmlformats.org/officeDocument/2006/relationships/image" Target="../media/image19.png"/><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notesSlide" Target="../notesSlides/notesSlide6.xml"/><Relationship Id="rId2" Type="http://schemas.openxmlformats.org/officeDocument/2006/relationships/tags" Target="../tags/tag27.xml"/><Relationship Id="rId16" Type="http://schemas.openxmlformats.org/officeDocument/2006/relationships/slideLayout" Target="../slideLayouts/slideLayout98.xml"/><Relationship Id="rId20" Type="http://schemas.openxmlformats.org/officeDocument/2006/relationships/image" Target="../media/image18.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tags" Target="../tags/tag40.xml"/><Relationship Id="rId10" Type="http://schemas.openxmlformats.org/officeDocument/2006/relationships/tags" Target="../tags/tag35.xml"/><Relationship Id="rId19" Type="http://schemas.openxmlformats.org/officeDocument/2006/relationships/image" Target="../media/image17.png"/><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43.xml"/><Relationship Id="rId7" Type="http://schemas.openxmlformats.org/officeDocument/2006/relationships/image" Target="../media/image21.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0.png"/><Relationship Id="rId5" Type="http://schemas.openxmlformats.org/officeDocument/2006/relationships/notesSlide" Target="../notesSlides/notesSlide7.xml"/><Relationship Id="rId4" Type="http://schemas.openxmlformats.org/officeDocument/2006/relationships/slideLayout" Target="../slideLayouts/slideLayout83.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883" y="1743998"/>
            <a:ext cx="5340277" cy="2889321"/>
          </a:xfrm>
        </p:spPr>
        <p:txBody>
          <a:bodyPr>
            <a:normAutofit fontScale="90000"/>
          </a:bodyPr>
          <a:lstStyle/>
          <a:p>
            <a:r>
              <a:rPr lang="en-US" b="1" dirty="0" smtClean="0">
                <a:solidFill>
                  <a:schemeClr val="bg1"/>
                </a:solidFill>
                <a:latin typeface="Arial" panose="020B0604020202020204" pitchFamily="34" charset="0"/>
                <a:cs typeface="Arial" panose="020B0604020202020204" pitchFamily="34" charset="0"/>
              </a:rPr>
              <a:t>Engagement des </a:t>
            </a:r>
            <a:r>
              <a:rPr lang="en-US" b="1" dirty="0" err="1" smtClean="0">
                <a:solidFill>
                  <a:schemeClr val="bg1"/>
                </a:solidFill>
                <a:latin typeface="Arial" panose="020B0604020202020204" pitchFamily="34" charset="0"/>
                <a:cs typeface="Arial" panose="020B0604020202020204" pitchFamily="34" charset="0"/>
              </a:rPr>
              <a:t>hauts</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dirigeants</a:t>
            </a:r>
            <a:r>
              <a:rPr lang="en-US" b="1" dirty="0">
                <a:solidFill>
                  <a:schemeClr val="bg1"/>
                </a:solidFill>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pour la </a:t>
            </a:r>
            <a:r>
              <a:rPr lang="en-US" b="1" dirty="0" err="1" smtClean="0">
                <a:solidFill>
                  <a:schemeClr val="bg1"/>
                </a:solidFill>
                <a:latin typeface="Arial" panose="020B0604020202020204" pitchFamily="34" charset="0"/>
                <a:cs typeface="Arial" panose="020B0604020202020204" pitchFamily="34" charset="0"/>
              </a:rPr>
              <a:t>modernisation</a:t>
            </a:r>
            <a:r>
              <a:rPr lang="en-US" b="1" dirty="0" smtClean="0">
                <a:solidFill>
                  <a:schemeClr val="bg1"/>
                </a:solidFill>
                <a:latin typeface="Arial" panose="020B0604020202020204" pitchFamily="34" charset="0"/>
                <a:cs typeface="Arial" panose="020B0604020202020204" pitchFamily="34" charset="0"/>
              </a:rPr>
              <a:t> du Milieu de travail GC</a:t>
            </a:r>
            <a:endParaRPr lang="en-US" b="1"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45307" y="4469923"/>
            <a:ext cx="2997993" cy="678352"/>
          </a:xfrm>
        </p:spPr>
        <p:txBody>
          <a:bodyPr>
            <a:normAutofit/>
          </a:bodyPr>
          <a:lstStyle/>
          <a:p>
            <a:r>
              <a:rPr lang="en-US" dirty="0" err="1" smtClean="0">
                <a:solidFill>
                  <a:schemeClr val="accent2"/>
                </a:solidFill>
              </a:rPr>
              <a:t>Gabarit</a:t>
            </a:r>
            <a:endParaRPr lang="en-US" dirty="0">
              <a:solidFill>
                <a:schemeClr val="accent2"/>
              </a:solidFill>
            </a:endParaRPr>
          </a:p>
        </p:txBody>
      </p:sp>
      <p:sp>
        <p:nvSpPr>
          <p:cNvPr id="7" name="Text Placeholder 6"/>
          <p:cNvSpPr>
            <a:spLocks noGrp="1"/>
          </p:cNvSpPr>
          <p:nvPr>
            <p:ph type="body" sz="quarter" idx="13"/>
          </p:nvPr>
        </p:nvSpPr>
        <p:spPr>
          <a:xfrm>
            <a:off x="563399" y="5498656"/>
            <a:ext cx="3494087" cy="526957"/>
          </a:xfrm>
        </p:spPr>
        <p:txBody>
          <a:bodyPr/>
          <a:lstStyle/>
          <a:p>
            <a:r>
              <a:rPr lang="en-CA" dirty="0" smtClean="0">
                <a:solidFill>
                  <a:schemeClr val="bg1"/>
                </a:solidFill>
              </a:rPr>
              <a:t>Date: </a:t>
            </a:r>
            <a:r>
              <a:rPr lang="en-CA" dirty="0" err="1" smtClean="0">
                <a:solidFill>
                  <a:schemeClr val="bg1"/>
                </a:solidFill>
              </a:rPr>
              <a:t>Décembre</a:t>
            </a:r>
            <a:r>
              <a:rPr lang="en-CA" dirty="0" smtClean="0">
                <a:solidFill>
                  <a:schemeClr val="bg1"/>
                </a:solidFill>
              </a:rPr>
              <a:t> 2020</a:t>
            </a:r>
            <a:endParaRPr lang="en-CA" dirty="0">
              <a:solidFill>
                <a:schemeClr val="bg1"/>
              </a:solidFill>
            </a:endParaRPr>
          </a:p>
        </p:txBody>
      </p:sp>
    </p:spTree>
    <p:extLst>
      <p:ext uri="{BB962C8B-B14F-4D97-AF65-F5344CB8AC3E}">
        <p14:creationId xmlns:p14="http://schemas.microsoft.com/office/powerpoint/2010/main" val="4066266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des trois icônes: 1. Leçons tirées de l'initiative Milieu de travail 2.0&#10;2. Mobilisation de le cadre d'Objectif 2020&#10;3. Examen des tendances et des innovations en milieu de travail à l'échelle internationales" title="Origine de la vision pour un milieu de travail moderne pour le gouvern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731" y="1749374"/>
            <a:ext cx="10058400" cy="4060882"/>
          </a:xfrm>
          <a:prstGeom prst="rect">
            <a:avLst/>
          </a:prstGeom>
        </p:spPr>
      </p:pic>
      <p:sp>
        <p:nvSpPr>
          <p:cNvPr id="2" name="Title 1"/>
          <p:cNvSpPr>
            <a:spLocks noGrp="1"/>
          </p:cNvSpPr>
          <p:nvPr>
            <p:ph type="title"/>
          </p:nvPr>
        </p:nvSpPr>
        <p:spPr>
          <a:xfrm>
            <a:off x="508758" y="438319"/>
            <a:ext cx="11006345" cy="835027"/>
          </a:xfrm>
        </p:spPr>
        <p:txBody>
          <a:bodyPr>
            <a:noAutofit/>
          </a:bodyPr>
          <a:lstStyle/>
          <a:p>
            <a:r>
              <a:rPr lang="fr-CA" dirty="0" smtClean="0"/>
              <a:t>Une vision pour le milieu </a:t>
            </a:r>
            <a:r>
              <a:rPr lang="fr-CA" dirty="0"/>
              <a:t>de travail </a:t>
            </a:r>
            <a:r>
              <a:rPr lang="fr-CA" dirty="0" smtClean="0"/>
              <a:t>du </a:t>
            </a:r>
            <a:br>
              <a:rPr lang="fr-CA" dirty="0" smtClean="0"/>
            </a:br>
            <a:r>
              <a:rPr lang="fr-CA" dirty="0" smtClean="0"/>
              <a:t>gouvernement </a:t>
            </a:r>
            <a:r>
              <a:rPr lang="fr-CA" dirty="0"/>
              <a:t>du Canada</a:t>
            </a:r>
          </a:p>
        </p:txBody>
      </p:sp>
    </p:spTree>
    <p:extLst>
      <p:ext uri="{BB962C8B-B14F-4D97-AF65-F5344CB8AC3E}">
        <p14:creationId xmlns:p14="http://schemas.microsoft.com/office/powerpoint/2010/main" val="1165287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d'employés avec les descriptifs: Digital, Inclusif, Bein-être, Flexible, Efficace, Collaboratif, et Vert.  " title="Icône des 7 pilliers du Milieu de travail GC"/>
          <p:cNvPicPr>
            <a:picLocks noChangeAspect="1"/>
          </p:cNvPicPr>
          <p:nvPr>
            <p:custDataLst>
              <p:tags r:id="rId2"/>
            </p:custDataLst>
          </p:nvPr>
        </p:nvPicPr>
        <p:blipFill rotWithShape="1">
          <a:blip r:embed="rId8"/>
          <a:srcRect r="4265"/>
          <a:stretch/>
        </p:blipFill>
        <p:spPr>
          <a:xfrm>
            <a:off x="5927075" y="2176141"/>
            <a:ext cx="6156959" cy="3754144"/>
          </a:xfrm>
          <a:prstGeom prst="rect">
            <a:avLst/>
          </a:prstGeom>
        </p:spPr>
      </p:pic>
      <p:sp>
        <p:nvSpPr>
          <p:cNvPr id="10" name="TextBox 9"/>
          <p:cNvSpPr txBox="1"/>
          <p:nvPr>
            <p:custDataLst>
              <p:tags r:id="rId3"/>
            </p:custDataLst>
          </p:nvPr>
        </p:nvSpPr>
        <p:spPr>
          <a:xfrm>
            <a:off x="628130" y="2545108"/>
            <a:ext cx="5147224" cy="3262432"/>
          </a:xfrm>
          <a:prstGeom prst="rect">
            <a:avLst/>
          </a:prstGeom>
          <a:noFill/>
        </p:spPr>
        <p:txBody>
          <a:bodyPr wrap="square" rtlCol="0">
            <a:spAutoFit/>
          </a:bodyPr>
          <a:lstStyle/>
          <a:p>
            <a:r>
              <a:rPr lang="fr-FR" sz="1600" dirty="0">
                <a:solidFill>
                  <a:srgbClr val="000000"/>
                </a:solidFill>
              </a:rPr>
              <a:t>Milieu de travail GC est le terme adopté par le gouvernement du Canada pour la modernisation du milieu de travail. </a:t>
            </a:r>
          </a:p>
          <a:p>
            <a:endParaRPr lang="fr-FR" sz="1600" dirty="0">
              <a:solidFill>
                <a:srgbClr val="000000"/>
              </a:solidFill>
            </a:endParaRPr>
          </a:p>
          <a:p>
            <a:r>
              <a:rPr lang="fr-FR" sz="1600" dirty="0">
                <a:solidFill>
                  <a:srgbClr val="000000"/>
                </a:solidFill>
              </a:rPr>
              <a:t>Il repose sur la mise en œuvre du travail axé sur les activités, qui est une méthode de travail offrant à tous les employés une utilisation partagée d’une </a:t>
            </a:r>
            <a:r>
              <a:rPr lang="fr-FR" sz="1600" b="1" dirty="0">
                <a:solidFill>
                  <a:srgbClr val="000000"/>
                </a:solidFill>
              </a:rPr>
              <a:t>VARIÉTÉ</a:t>
            </a:r>
            <a:r>
              <a:rPr lang="fr-FR" sz="1600" dirty="0">
                <a:solidFill>
                  <a:srgbClr val="000000"/>
                </a:solidFill>
              </a:rPr>
              <a:t> de points de travail, leur permettant de </a:t>
            </a:r>
            <a:r>
              <a:rPr lang="fr-FR" sz="1600" b="1" dirty="0">
                <a:solidFill>
                  <a:srgbClr val="000000"/>
                </a:solidFill>
              </a:rPr>
              <a:t>CHOISIR</a:t>
            </a:r>
            <a:r>
              <a:rPr lang="fr-FR" sz="1600" dirty="0">
                <a:solidFill>
                  <a:srgbClr val="000000"/>
                </a:solidFill>
              </a:rPr>
              <a:t> le cadre optimal pour accomplir leurs tâches et fonctions. Il optimise l’espace de bureau et repose sur les sept </a:t>
            </a:r>
            <a:r>
              <a:rPr lang="fr-FR" sz="1600" b="1" dirty="0">
                <a:solidFill>
                  <a:srgbClr val="000000"/>
                </a:solidFill>
              </a:rPr>
              <a:t>DIMENSIONS</a:t>
            </a:r>
            <a:r>
              <a:rPr lang="fr-FR" sz="1600" dirty="0">
                <a:solidFill>
                  <a:srgbClr val="000000"/>
                </a:solidFill>
              </a:rPr>
              <a:t> : créer un endroit souple, sain, efficace, inclusif, collaboratif, vert et numérique (avancé sur le plan technologique). </a:t>
            </a:r>
          </a:p>
          <a:p>
            <a:endParaRPr lang="fr-FR" sz="1400" b="1" dirty="0">
              <a:solidFill>
                <a:srgbClr val="000000"/>
              </a:solidFill>
              <a:cs typeface="Arial" panose="020B0604020202020204" pitchFamily="34" charset="0"/>
            </a:endParaRPr>
          </a:p>
        </p:txBody>
      </p:sp>
      <p:sp>
        <p:nvSpPr>
          <p:cNvPr id="7" name="TextBox 6"/>
          <p:cNvSpPr txBox="1"/>
          <p:nvPr>
            <p:custDataLst>
              <p:tags r:id="rId4"/>
            </p:custDataLst>
          </p:nvPr>
        </p:nvSpPr>
        <p:spPr>
          <a:xfrm>
            <a:off x="623795" y="1550110"/>
            <a:ext cx="11006345" cy="707886"/>
          </a:xfrm>
          <a:prstGeom prst="rect">
            <a:avLst/>
          </a:prstGeom>
          <a:solidFill>
            <a:srgbClr val="FFFFFF">
              <a:alpha val="69804"/>
            </a:srgbClr>
          </a:solidFill>
        </p:spPr>
        <p:txBody>
          <a:bodyPr wrap="square" lIns="144000" rIns="144000" rtlCol="0">
            <a:spAutoFit/>
          </a:bodyPr>
          <a:lstStyle/>
          <a:p>
            <a:r>
              <a:rPr lang="fr-FR" sz="2000" b="1" dirty="0">
                <a:solidFill>
                  <a:srgbClr val="000000"/>
                </a:solidFill>
              </a:rPr>
              <a:t>Le Milieu de travail GC est un milieu de travail </a:t>
            </a:r>
            <a:r>
              <a:rPr lang="fr-FR" sz="2000" b="1" i="1" dirty="0">
                <a:solidFill>
                  <a:srgbClr val="000000"/>
                </a:solidFill>
              </a:rPr>
              <a:t>moderne</a:t>
            </a:r>
            <a:r>
              <a:rPr lang="fr-FR" sz="2000" b="1" dirty="0">
                <a:solidFill>
                  <a:srgbClr val="000000"/>
                </a:solidFill>
              </a:rPr>
              <a:t>, </a:t>
            </a:r>
            <a:r>
              <a:rPr lang="fr-FR" sz="2000" b="1" i="1" dirty="0">
                <a:solidFill>
                  <a:srgbClr val="000000"/>
                </a:solidFill>
              </a:rPr>
              <a:t>efficace</a:t>
            </a:r>
            <a:r>
              <a:rPr lang="fr-FR" sz="2000" b="1" dirty="0">
                <a:solidFill>
                  <a:srgbClr val="000000"/>
                </a:solidFill>
              </a:rPr>
              <a:t> et </a:t>
            </a:r>
            <a:r>
              <a:rPr lang="fr-FR" sz="2000" b="1" i="1" dirty="0">
                <a:solidFill>
                  <a:srgbClr val="000000"/>
                </a:solidFill>
              </a:rPr>
              <a:t>inclusif</a:t>
            </a:r>
            <a:r>
              <a:rPr lang="fr-FR" sz="2000" b="1" dirty="0">
                <a:solidFill>
                  <a:srgbClr val="000000"/>
                </a:solidFill>
              </a:rPr>
              <a:t> qui répond aux besoins de l’effectif de la fonction publique et qui favorise un régime de travail souple. </a:t>
            </a:r>
            <a:endParaRPr lang="fr-FR" sz="2000" dirty="0">
              <a:solidFill>
                <a:srgbClr val="000000"/>
              </a:solidFill>
              <a:cs typeface="Arial" panose="020B0604020202020204" pitchFamily="34" charset="0"/>
            </a:endParaRPr>
          </a:p>
        </p:txBody>
      </p:sp>
      <p:sp>
        <p:nvSpPr>
          <p:cNvPr id="8" name="Title 1"/>
          <p:cNvSpPr txBox="1">
            <a:spLocks/>
          </p:cNvSpPr>
          <p:nvPr>
            <p:custDataLst>
              <p:tags r:id="rId5"/>
            </p:custDataLst>
          </p:nvPr>
        </p:nvSpPr>
        <p:spPr>
          <a:xfrm>
            <a:off x="549474" y="571191"/>
            <a:ext cx="11006345"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solidFill>
                  <a:srgbClr val="000000"/>
                </a:solidFill>
              </a:rPr>
              <a:t>En quoi consiste le Milieu de travail GC?</a:t>
            </a:r>
            <a:endParaRPr lang="fr-FR" dirty="0">
              <a:solidFill>
                <a:srgbClr val="000000"/>
              </a:solidFill>
            </a:endParaRPr>
          </a:p>
        </p:txBody>
      </p:sp>
    </p:spTree>
    <p:custDataLst>
      <p:tags r:id="rId1"/>
    </p:custDataLst>
    <p:extLst>
      <p:ext uri="{BB962C8B-B14F-4D97-AF65-F5344CB8AC3E}">
        <p14:creationId xmlns:p14="http://schemas.microsoft.com/office/powerpoint/2010/main" val="1038520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 descr="Je travaille de la maison&#10;&#10;« J’avais un rendez-vous près de chez moi ce matin et j’ai donc décidé de travailler de la maison cet après-midi. J’avais planifié ma semaine afin d’accomplir des tâches individuelles non urgentes. »&#10;&#10;Je travaille d’un cotravailGC&#10;&#10;« Je travaille sur un projet avec mon collègue aujourd’hui, et comme nous vivons dans le même quartier, nous avons décidé de nous rencontrer au cotravailGC tout près de la maison. Cela nous permettra d’économiser 30 minutes de trajet jusqu’au bureau ! »&#10;&#10;Je travaille du bureau&#10;&#10;« Aujourd’hui, mon équipe a organisé une séance de remue-méninges afin de développer un nouvel outil de communications. Le bureau est le meilleur endroit pour cette activité, car nous aurons besoin de beaucoup d’espace et d’un grand écran de télévision. »&#10;&#10;Je travaille d’un autre endroit&#10;&#10;« Ma journée est remplie de rencontres avec des clients ! Il n’y a pas d’espace de cotravailGC à proximité et je perdrais beaucoup de temps à faire l’aller-retour entre mon bureau et mes réunions, je travaillerai donc dans un café entre celles-ci. »&#10;" title="Petit diagramme pour expliquer la flexibilité"/>
          <p:cNvPicPr>
            <a:picLocks noChangeAspect="1"/>
          </p:cNvPicPr>
          <p:nvPr>
            <p:custDataLst>
              <p:tags r:id="rId2"/>
            </p:custDataLst>
          </p:nvPr>
        </p:nvPicPr>
        <p:blipFill>
          <a:blip r:embed="rId5"/>
          <a:stretch>
            <a:fillRect/>
          </a:stretch>
        </p:blipFill>
        <p:spPr>
          <a:xfrm>
            <a:off x="365768" y="1318511"/>
            <a:ext cx="11292326" cy="5176145"/>
          </a:xfrm>
          <a:prstGeom prst="rect">
            <a:avLst/>
          </a:prstGeom>
        </p:spPr>
      </p:pic>
      <p:sp>
        <p:nvSpPr>
          <p:cNvPr id="3" name="Title 1"/>
          <p:cNvSpPr>
            <a:spLocks noGrp="1"/>
          </p:cNvSpPr>
          <p:nvPr>
            <p:ph type="title"/>
            <p:custDataLst>
              <p:tags r:id="rId3"/>
            </p:custDataLst>
          </p:nvPr>
        </p:nvSpPr>
        <p:spPr>
          <a:xfrm>
            <a:off x="508759" y="483484"/>
            <a:ext cx="11006345" cy="835027"/>
          </a:xfrm>
        </p:spPr>
        <p:txBody>
          <a:bodyPr>
            <a:normAutofit/>
          </a:bodyPr>
          <a:lstStyle/>
          <a:p>
            <a:r>
              <a:rPr lang="fr-FR" dirty="0"/>
              <a:t>Comprendre le Milieu de travail GC : Flexibilité</a:t>
            </a:r>
            <a:endParaRPr lang="fr-FR" sz="2000" dirty="0"/>
          </a:p>
        </p:txBody>
      </p:sp>
    </p:spTree>
    <p:custDataLst>
      <p:tags r:id="rId1"/>
    </p:custDataLst>
    <p:extLst>
      <p:ext uri="{BB962C8B-B14F-4D97-AF65-F5344CB8AC3E}">
        <p14:creationId xmlns:p14="http://schemas.microsoft.com/office/powerpoint/2010/main" val="1975548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d'un édifice vu de l'extérieur avec des fenêtres. On voit diverses personnes dans les fenêtres. "/>
          <p:cNvPicPr>
            <a:picLocks noChangeAspect="1"/>
          </p:cNvPicPr>
          <p:nvPr/>
        </p:nvPicPr>
        <p:blipFill>
          <a:blip r:embed="rId7"/>
          <a:stretch>
            <a:fillRect/>
          </a:stretch>
        </p:blipFill>
        <p:spPr>
          <a:xfrm>
            <a:off x="3905246" y="1669432"/>
            <a:ext cx="5926912" cy="4769075"/>
          </a:xfrm>
          <a:prstGeom prst="rect">
            <a:avLst/>
          </a:prstGeom>
        </p:spPr>
      </p:pic>
      <p:sp>
        <p:nvSpPr>
          <p:cNvPr id="20" name="Rectangle 19"/>
          <p:cNvSpPr/>
          <p:nvPr>
            <p:custDataLst>
              <p:tags r:id="rId2"/>
            </p:custDataLst>
          </p:nvPr>
        </p:nvSpPr>
        <p:spPr>
          <a:xfrm>
            <a:off x="9391160" y="2396465"/>
            <a:ext cx="2910819" cy="1384995"/>
          </a:xfrm>
          <a:prstGeom prst="rect">
            <a:avLst/>
          </a:prstGeom>
        </p:spPr>
        <p:txBody>
          <a:bodyPr wrap="square">
            <a:spAutoFit/>
          </a:bodyPr>
          <a:lstStyle/>
          <a:p>
            <a:pPr algn="ctr"/>
            <a:r>
              <a:rPr lang="fr-FR" sz="2800" b="1" dirty="0">
                <a:solidFill>
                  <a:schemeClr val="accent5">
                    <a:lumMod val="60000"/>
                    <a:lumOff val="40000"/>
                  </a:schemeClr>
                </a:solidFill>
              </a:rPr>
              <a:t>TRAVAIL</a:t>
            </a:r>
            <a:r>
              <a:rPr lang="fr-FR" sz="2800" dirty="0">
                <a:solidFill>
                  <a:schemeClr val="accent5">
                    <a:lumMod val="60000"/>
                    <a:lumOff val="40000"/>
                  </a:schemeClr>
                </a:solidFill>
              </a:rPr>
              <a:t> AXÉ </a:t>
            </a:r>
            <a:endParaRPr lang="fr-FR" sz="2800" dirty="0" smtClean="0">
              <a:solidFill>
                <a:schemeClr val="accent5">
                  <a:lumMod val="60000"/>
                  <a:lumOff val="40000"/>
                </a:schemeClr>
              </a:solidFill>
            </a:endParaRPr>
          </a:p>
          <a:p>
            <a:pPr algn="ctr"/>
            <a:r>
              <a:rPr lang="fr-FR" sz="2800" dirty="0" smtClean="0">
                <a:solidFill>
                  <a:schemeClr val="accent5">
                    <a:lumMod val="60000"/>
                    <a:lumOff val="40000"/>
                  </a:schemeClr>
                </a:solidFill>
              </a:rPr>
              <a:t>SUR </a:t>
            </a:r>
            <a:r>
              <a:rPr lang="fr-FR" sz="2800" dirty="0">
                <a:solidFill>
                  <a:schemeClr val="accent5">
                    <a:lumMod val="60000"/>
                    <a:lumOff val="40000"/>
                  </a:schemeClr>
                </a:solidFill>
              </a:rPr>
              <a:t>LES </a:t>
            </a:r>
            <a:endParaRPr lang="fr-FR" sz="2800" dirty="0" smtClean="0">
              <a:solidFill>
                <a:schemeClr val="accent5">
                  <a:lumMod val="60000"/>
                  <a:lumOff val="40000"/>
                </a:schemeClr>
              </a:solidFill>
            </a:endParaRPr>
          </a:p>
          <a:p>
            <a:pPr algn="ctr"/>
            <a:r>
              <a:rPr lang="fr-FR" sz="2800" dirty="0" smtClean="0">
                <a:solidFill>
                  <a:schemeClr val="accent5">
                    <a:lumMod val="60000"/>
                    <a:lumOff val="40000"/>
                  </a:schemeClr>
                </a:solidFill>
              </a:rPr>
              <a:t>ACTIVITÉS</a:t>
            </a:r>
            <a:endParaRPr lang="fr-FR" sz="2800" b="1" dirty="0">
              <a:solidFill>
                <a:schemeClr val="accent5">
                  <a:lumMod val="60000"/>
                  <a:lumOff val="40000"/>
                </a:schemeClr>
              </a:solidFill>
              <a:cs typeface="Arial" panose="020B0604020202020204" pitchFamily="34" charset="0"/>
            </a:endParaRPr>
          </a:p>
        </p:txBody>
      </p:sp>
      <p:sp>
        <p:nvSpPr>
          <p:cNvPr id="22" name="TextBox 21"/>
          <p:cNvSpPr txBox="1"/>
          <p:nvPr>
            <p:custDataLst>
              <p:tags r:id="rId3"/>
            </p:custDataLst>
          </p:nvPr>
        </p:nvSpPr>
        <p:spPr>
          <a:xfrm>
            <a:off x="-84048" y="1801407"/>
            <a:ext cx="4234390" cy="954107"/>
          </a:xfrm>
          <a:prstGeom prst="rect">
            <a:avLst/>
          </a:prstGeom>
          <a:noFill/>
        </p:spPr>
        <p:txBody>
          <a:bodyPr wrap="square" rtlCol="0">
            <a:spAutoFit/>
          </a:bodyPr>
          <a:lstStyle/>
          <a:p>
            <a:pPr algn="ctr"/>
            <a:r>
              <a:rPr lang="fr-FR" sz="2800" b="1" dirty="0">
                <a:solidFill>
                  <a:schemeClr val="accent1">
                    <a:lumMod val="75000"/>
                  </a:schemeClr>
                </a:solidFill>
              </a:rPr>
              <a:t>MILIEU DE TRAVAIL</a:t>
            </a:r>
            <a:r>
              <a:rPr lang="fr-FR" sz="2800" dirty="0">
                <a:solidFill>
                  <a:schemeClr val="accent1">
                    <a:lumMod val="75000"/>
                  </a:schemeClr>
                </a:solidFill>
              </a:rPr>
              <a:t> AXÉ SUR LES </a:t>
            </a:r>
            <a:r>
              <a:rPr lang="fr-FR" sz="2800" dirty="0" smtClean="0">
                <a:solidFill>
                  <a:schemeClr val="accent1">
                    <a:lumMod val="75000"/>
                  </a:schemeClr>
                </a:solidFill>
              </a:rPr>
              <a:t>ACTIVITÉS (MTAA)</a:t>
            </a:r>
            <a:endParaRPr lang="fr-FR" sz="2800" b="1" dirty="0">
              <a:solidFill>
                <a:schemeClr val="accent1">
                  <a:lumMod val="75000"/>
                </a:schemeClr>
              </a:solidFill>
            </a:endParaRPr>
          </a:p>
        </p:txBody>
      </p:sp>
      <p:sp>
        <p:nvSpPr>
          <p:cNvPr id="23" name="Title 1"/>
          <p:cNvSpPr>
            <a:spLocks noGrp="1"/>
          </p:cNvSpPr>
          <p:nvPr>
            <p:ph type="title"/>
            <p:custDataLst>
              <p:tags r:id="rId4"/>
            </p:custDataLst>
          </p:nvPr>
        </p:nvSpPr>
        <p:spPr/>
        <p:txBody>
          <a:bodyPr>
            <a:noAutofit/>
          </a:bodyPr>
          <a:lstStyle/>
          <a:p>
            <a:r>
              <a:rPr lang="fr-FR" dirty="0"/>
              <a:t>Comprendre le </a:t>
            </a:r>
            <a:r>
              <a:rPr lang="fr-FR" b="1" dirty="0"/>
              <a:t>milieu de travail</a:t>
            </a:r>
            <a:r>
              <a:rPr lang="fr-FR" dirty="0"/>
              <a:t> axé sur les activités et le </a:t>
            </a:r>
            <a:r>
              <a:rPr lang="fr-FR" b="1" dirty="0"/>
              <a:t>travail</a:t>
            </a:r>
            <a:r>
              <a:rPr lang="fr-FR" dirty="0"/>
              <a:t> axé sur les activités</a:t>
            </a:r>
          </a:p>
        </p:txBody>
      </p:sp>
    </p:spTree>
    <p:custDataLst>
      <p:tags r:id="rId1"/>
    </p:custDataLst>
    <p:extLst>
      <p:ext uri="{BB962C8B-B14F-4D97-AF65-F5344CB8AC3E}">
        <p14:creationId xmlns:p14="http://schemas.microsoft.com/office/powerpoint/2010/main" val="106938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36422" y="2878648"/>
            <a:ext cx="4851546" cy="2031325"/>
          </a:xfrm>
          <a:prstGeom prst="rect">
            <a:avLst/>
          </a:prstGeom>
          <a:noFill/>
        </p:spPr>
        <p:txBody>
          <a:bodyPr wrap="square" rtlCol="0">
            <a:spAutoFit/>
          </a:bodyPr>
          <a:lstStyle/>
          <a:p>
            <a:r>
              <a:rPr lang="fr-CA" b="1" dirty="0">
                <a:solidFill>
                  <a:srgbClr val="4CB6A0"/>
                </a:solidFill>
              </a:rPr>
              <a:t>Un projet intégré comprend la gestion de tous les changements dans :</a:t>
            </a:r>
          </a:p>
          <a:p>
            <a:pPr marL="285750" indent="-285750">
              <a:buFont typeface="Arial" panose="020B0604020202020204" pitchFamily="34" charset="0"/>
              <a:buChar char="•"/>
            </a:pPr>
            <a:r>
              <a:rPr lang="fr-CA" i="1" dirty="0">
                <a:solidFill>
                  <a:srgbClr val="000000"/>
                </a:solidFill>
              </a:rPr>
              <a:t>l’aménagement de nos espaces de travail;</a:t>
            </a:r>
          </a:p>
          <a:p>
            <a:pPr marL="285750" indent="-285750">
              <a:buFont typeface="Arial" panose="020B0604020202020204" pitchFamily="34" charset="0"/>
              <a:buChar char="•"/>
            </a:pPr>
            <a:r>
              <a:rPr lang="fr-CA" i="1" dirty="0">
                <a:solidFill>
                  <a:srgbClr val="000000"/>
                </a:solidFill>
              </a:rPr>
              <a:t>la technologie que nous utilisons;</a:t>
            </a:r>
          </a:p>
          <a:p>
            <a:pPr marL="285750" indent="-285750">
              <a:buFont typeface="Arial" panose="020B0604020202020204" pitchFamily="34" charset="0"/>
              <a:buChar char="•"/>
            </a:pPr>
            <a:r>
              <a:rPr lang="fr-CA" i="1" dirty="0">
                <a:solidFill>
                  <a:srgbClr val="000000"/>
                </a:solidFill>
              </a:rPr>
              <a:t>les processus sur lesquels repose notre travail;</a:t>
            </a:r>
          </a:p>
          <a:p>
            <a:pPr marL="285750" indent="-285750">
              <a:buFont typeface="Arial" panose="020B0604020202020204" pitchFamily="34" charset="0"/>
              <a:buChar char="•"/>
            </a:pPr>
            <a:r>
              <a:rPr lang="fr-CA" i="1" dirty="0">
                <a:solidFill>
                  <a:srgbClr val="000000"/>
                </a:solidFill>
              </a:rPr>
              <a:t>la culture de nos organisations;</a:t>
            </a:r>
          </a:p>
          <a:p>
            <a:pPr marL="285750" indent="-285750">
              <a:buFont typeface="Arial" panose="020B0604020202020204" pitchFamily="34" charset="0"/>
              <a:buChar char="•"/>
            </a:pPr>
            <a:r>
              <a:rPr lang="fr-CA" i="1" dirty="0">
                <a:solidFill>
                  <a:srgbClr val="000000"/>
                </a:solidFill>
              </a:rPr>
              <a:t>la façon dont nous travaillons.</a:t>
            </a:r>
          </a:p>
        </p:txBody>
      </p:sp>
      <p:pic>
        <p:nvPicPr>
          <p:cNvPr id="16" name="Picture 4" descr="Cercle avec les cinq secteurs habilitants du  milieu de travail GC: Gestion de l'information, Technologie de l'information, Installations et biens, Ressources humaines, et Sécurité.  Avec l'employé au centre. "/>
          <p:cNvPicPr>
            <a:picLocks noChangeAspect="1"/>
          </p:cNvPicPr>
          <p:nvPr/>
        </p:nvPicPr>
        <p:blipFill>
          <a:blip r:embed="rId3"/>
          <a:stretch>
            <a:fillRect/>
          </a:stretch>
        </p:blipFill>
        <p:spPr>
          <a:xfrm>
            <a:off x="1189577" y="1868111"/>
            <a:ext cx="4822354" cy="4548010"/>
          </a:xfrm>
          <a:prstGeom prst="rect">
            <a:avLst/>
          </a:prstGeom>
        </p:spPr>
      </p:pic>
      <p:sp>
        <p:nvSpPr>
          <p:cNvPr id="6" name="Rectangle 5"/>
          <p:cNvSpPr/>
          <p:nvPr/>
        </p:nvSpPr>
        <p:spPr>
          <a:xfrm>
            <a:off x="479376" y="1381971"/>
            <a:ext cx="10865234" cy="369332"/>
          </a:xfrm>
          <a:prstGeom prst="rect">
            <a:avLst/>
          </a:prstGeom>
        </p:spPr>
        <p:txBody>
          <a:bodyPr wrap="square">
            <a:spAutoFit/>
          </a:bodyPr>
          <a:lstStyle/>
          <a:p>
            <a:pPr algn="ctr"/>
            <a:r>
              <a:rPr lang="fr-CA" dirty="0">
                <a:solidFill>
                  <a:srgbClr val="000000"/>
                </a:solidFill>
              </a:rPr>
              <a:t>Aller au-delà de l’espace, vers une </a:t>
            </a:r>
            <a:r>
              <a:rPr lang="fr-CA" b="1" dirty="0">
                <a:solidFill>
                  <a:srgbClr val="000000"/>
                </a:solidFill>
                <a:cs typeface="Arial" panose="020B0604020202020204" pitchFamily="34" charset="0"/>
              </a:rPr>
              <a:t>vision intégrée</a:t>
            </a:r>
            <a:r>
              <a:rPr lang="fr-CA" dirty="0">
                <a:solidFill>
                  <a:srgbClr val="000000"/>
                </a:solidFill>
              </a:rPr>
              <a:t> de la modernisation du milieu de travail.</a:t>
            </a:r>
          </a:p>
        </p:txBody>
      </p:sp>
      <p:sp>
        <p:nvSpPr>
          <p:cNvPr id="3" name="Title 1"/>
          <p:cNvSpPr txBox="1">
            <a:spLocks/>
          </p:cNvSpPr>
          <p:nvPr/>
        </p:nvSpPr>
        <p:spPr>
          <a:xfrm>
            <a:off x="479376" y="736448"/>
            <a:ext cx="11006345" cy="835027"/>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solidFill>
                  <a:srgbClr val="000000"/>
                </a:solidFill>
              </a:rPr>
              <a:t>Une approche intégrée</a:t>
            </a:r>
          </a:p>
        </p:txBody>
      </p:sp>
    </p:spTree>
    <p:extLst>
      <p:ext uri="{BB962C8B-B14F-4D97-AF65-F5344CB8AC3E}">
        <p14:creationId xmlns:p14="http://schemas.microsoft.com/office/powerpoint/2010/main" val="970024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de la feuille de route de modernisation du Milieu de travail GC, incluant les 5 étapes principales: 1) Participer 2) Établir les fondements 3) Évaluer, imaginer et planifier 4) Mettre en oeuvre et appliquer 5) Maintenir et renforcer" title="Feuille de route de modernisation du Milieu de travail GC"/>
          <p:cNvPicPr>
            <a:picLocks noChangeAspect="1"/>
          </p:cNvPicPr>
          <p:nvPr/>
        </p:nvPicPr>
        <p:blipFill>
          <a:blip r:embed="rId3"/>
          <a:stretch>
            <a:fillRect/>
          </a:stretch>
        </p:blipFill>
        <p:spPr>
          <a:xfrm>
            <a:off x="640080" y="1385888"/>
            <a:ext cx="10762488" cy="4916531"/>
          </a:xfrm>
          <a:prstGeom prst="rect">
            <a:avLst/>
          </a:prstGeom>
        </p:spPr>
      </p:pic>
      <p:sp>
        <p:nvSpPr>
          <p:cNvPr id="2" name="Title 1"/>
          <p:cNvSpPr>
            <a:spLocks noGrp="1"/>
          </p:cNvSpPr>
          <p:nvPr>
            <p:ph type="title"/>
          </p:nvPr>
        </p:nvSpPr>
        <p:spPr/>
        <p:txBody>
          <a:bodyPr>
            <a:normAutofit/>
          </a:bodyPr>
          <a:lstStyle/>
          <a:p>
            <a:r>
              <a:rPr lang="fr-CA" dirty="0"/>
              <a:t>Feuille de route </a:t>
            </a:r>
            <a:r>
              <a:rPr lang="fr-CA" dirty="0" smtClean="0"/>
              <a:t>de </a:t>
            </a:r>
            <a:r>
              <a:rPr lang="fr-CA" dirty="0"/>
              <a:t>modernisation du </a:t>
            </a:r>
            <a:r>
              <a:rPr lang="fr-CA" dirty="0" smtClean="0"/>
              <a:t>Milieu </a:t>
            </a:r>
            <a:r>
              <a:rPr lang="fr-CA" dirty="0"/>
              <a:t>de </a:t>
            </a:r>
            <a:r>
              <a:rPr lang="fr-CA" dirty="0" smtClean="0"/>
              <a:t>travail GC</a:t>
            </a:r>
            <a:endParaRPr lang="fr-CA" dirty="0"/>
          </a:p>
        </p:txBody>
      </p:sp>
    </p:spTree>
    <p:extLst>
      <p:ext uri="{BB962C8B-B14F-4D97-AF65-F5344CB8AC3E}">
        <p14:creationId xmlns:p14="http://schemas.microsoft.com/office/powerpoint/2010/main" val="260357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440104" y="5654434"/>
            <a:ext cx="3719292" cy="507831"/>
          </a:xfrm>
          <a:prstGeom prst="rect">
            <a:avLst/>
          </a:prstGeom>
          <a:noFill/>
        </p:spPr>
        <p:txBody>
          <a:bodyPr wrap="square" rtlCol="0">
            <a:spAutoFit/>
          </a:bodyPr>
          <a:lstStyle/>
          <a:p>
            <a:r>
              <a:rPr lang="fr-CA" sz="1600" b="1" dirty="0">
                <a:solidFill>
                  <a:srgbClr val="000000"/>
                </a:solidFill>
                <a:cs typeface="Arial" panose="020B0604020202020204" pitchFamily="34" charset="0"/>
              </a:rPr>
              <a:t>PLANIFIER POUR LE CHANGEMENT</a:t>
            </a:r>
          </a:p>
          <a:p>
            <a:endParaRPr lang="en-CA" sz="1100" b="1"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1440106" y="4681328"/>
            <a:ext cx="3302851" cy="338554"/>
          </a:xfrm>
          <a:prstGeom prst="rect">
            <a:avLst/>
          </a:prstGeom>
          <a:noFill/>
        </p:spPr>
        <p:txBody>
          <a:bodyPr wrap="square" rtlCol="0">
            <a:spAutoFit/>
          </a:bodyPr>
          <a:lstStyle/>
          <a:p>
            <a:r>
              <a:rPr lang="fr-CA" sz="1600" b="1" dirty="0">
                <a:solidFill>
                  <a:srgbClr val="000000"/>
                </a:solidFill>
                <a:cs typeface="Arial" panose="020B0604020202020204" pitchFamily="34" charset="0"/>
              </a:rPr>
              <a:t>DIVISER PAR FONCTION</a:t>
            </a:r>
          </a:p>
        </p:txBody>
      </p:sp>
      <p:sp>
        <p:nvSpPr>
          <p:cNvPr id="13" name="TextBox 12"/>
          <p:cNvSpPr txBox="1"/>
          <p:nvPr/>
        </p:nvSpPr>
        <p:spPr>
          <a:xfrm>
            <a:off x="1440102" y="3670325"/>
            <a:ext cx="3882411" cy="477054"/>
          </a:xfrm>
          <a:prstGeom prst="rect">
            <a:avLst/>
          </a:prstGeom>
          <a:noFill/>
        </p:spPr>
        <p:txBody>
          <a:bodyPr wrap="square" rtlCol="0">
            <a:spAutoFit/>
          </a:bodyPr>
          <a:lstStyle/>
          <a:p>
            <a:r>
              <a:rPr lang="en-CA" sz="1600" b="1" dirty="0">
                <a:solidFill>
                  <a:srgbClr val="000000"/>
                </a:solidFill>
                <a:cs typeface="Arial" panose="020B0604020202020204" pitchFamily="34" charset="0"/>
              </a:rPr>
              <a:t>CONÇU POUR LES ACTIVITÉS</a:t>
            </a:r>
          </a:p>
          <a:p>
            <a:endParaRPr lang="en-CA" sz="900" dirty="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1440101" y="2655927"/>
            <a:ext cx="2452810" cy="584775"/>
          </a:xfrm>
          <a:prstGeom prst="rect">
            <a:avLst/>
          </a:prstGeom>
          <a:noFill/>
        </p:spPr>
        <p:txBody>
          <a:bodyPr wrap="square" rtlCol="0">
            <a:spAutoFit/>
          </a:bodyPr>
          <a:lstStyle/>
          <a:p>
            <a:r>
              <a:rPr lang="en-CA" sz="1600" b="1" dirty="0">
                <a:solidFill>
                  <a:srgbClr val="000000"/>
                </a:solidFill>
                <a:cs typeface="Arial" panose="020B0604020202020204" pitchFamily="34" charset="0"/>
              </a:rPr>
              <a:t>PROMOUVOIR L’ÉGALITÉ D’ACCÈS</a:t>
            </a:r>
          </a:p>
        </p:txBody>
      </p:sp>
      <p:sp>
        <p:nvSpPr>
          <p:cNvPr id="7" name="TextBox 6"/>
          <p:cNvSpPr txBox="1"/>
          <p:nvPr/>
        </p:nvSpPr>
        <p:spPr>
          <a:xfrm>
            <a:off x="1440102" y="1677905"/>
            <a:ext cx="3370260" cy="584775"/>
          </a:xfrm>
          <a:prstGeom prst="rect">
            <a:avLst/>
          </a:prstGeom>
          <a:noFill/>
          <a:ln>
            <a:noFill/>
          </a:ln>
        </p:spPr>
        <p:txBody>
          <a:bodyPr wrap="square" rtlCol="0">
            <a:spAutoFit/>
          </a:bodyPr>
          <a:lstStyle/>
          <a:p>
            <a:r>
              <a:rPr lang="en-CA" sz="1600" b="1" dirty="0">
                <a:solidFill>
                  <a:srgbClr val="000000"/>
                </a:solidFill>
                <a:cs typeface="Arial" panose="020B0604020202020204" pitchFamily="34" charset="0"/>
              </a:rPr>
              <a:t>CONCEPTION CENTRÉE SUR L’UTILISATEUR</a:t>
            </a:r>
          </a:p>
        </p:txBody>
      </p:sp>
      <p:sp>
        <p:nvSpPr>
          <p:cNvPr id="2" name="Title 1"/>
          <p:cNvSpPr>
            <a:spLocks noGrp="1"/>
          </p:cNvSpPr>
          <p:nvPr>
            <p:ph type="title"/>
          </p:nvPr>
        </p:nvSpPr>
        <p:spPr/>
        <p:txBody>
          <a:bodyPr>
            <a:noAutofit/>
          </a:bodyPr>
          <a:lstStyle/>
          <a:p>
            <a:r>
              <a:rPr lang="fr-FR" dirty="0" smtClean="0"/>
              <a:t>Comment un Milieu de travail </a:t>
            </a:r>
            <a:r>
              <a:rPr lang="fr-FR" dirty="0"/>
              <a:t>GC </a:t>
            </a:r>
            <a:r>
              <a:rPr lang="fr-FR" dirty="0" smtClean="0"/>
              <a:t>est-il conçu?</a:t>
            </a:r>
            <a:br>
              <a:rPr lang="fr-FR" dirty="0" smtClean="0"/>
            </a:br>
            <a:r>
              <a:rPr lang="fr-FR" dirty="0" smtClean="0"/>
              <a:t>5 </a:t>
            </a:r>
            <a:r>
              <a:rPr lang="fr-FR" dirty="0"/>
              <a:t>principes de conception clés</a:t>
            </a:r>
            <a:endParaRPr lang="en-CA" dirty="0"/>
          </a:p>
        </p:txBody>
      </p:sp>
    </p:spTree>
    <p:extLst>
      <p:ext uri="{BB962C8B-B14F-4D97-AF65-F5344CB8AC3E}">
        <p14:creationId xmlns:p14="http://schemas.microsoft.com/office/powerpoint/2010/main" val="3976345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err="1" smtClean="0">
                <a:solidFill>
                  <a:schemeClr val="accent2"/>
                </a:solidFill>
              </a:rPr>
              <a:t>Pourquoi</a:t>
            </a:r>
            <a:r>
              <a:rPr lang="en-US" sz="4000" dirty="0" smtClean="0">
                <a:solidFill>
                  <a:schemeClr val="accent2"/>
                </a:solidFill>
              </a:rPr>
              <a:t> le Milieu de travail GC?</a:t>
            </a:r>
            <a:endParaRPr lang="en-US" sz="6000" dirty="0">
              <a:solidFill>
                <a:schemeClr val="accent2"/>
              </a:solidFill>
            </a:endParaRPr>
          </a:p>
        </p:txBody>
      </p:sp>
    </p:spTree>
    <p:extLst>
      <p:ext uri="{BB962C8B-B14F-4D97-AF65-F5344CB8AC3E}">
        <p14:creationId xmlns:p14="http://schemas.microsoft.com/office/powerpoint/2010/main" val="4171130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87" y="1276160"/>
            <a:ext cx="8317993" cy="5262979"/>
          </a:xfrm>
          <a:prstGeom prst="rect">
            <a:avLst/>
          </a:prstGeom>
        </p:spPr>
        <p:txBody>
          <a:bodyPr wrap="square">
            <a:spAutoFit/>
          </a:bodyPr>
          <a:lstStyle/>
          <a:p>
            <a:r>
              <a:rPr lang="fr-FR" sz="1600" b="1" dirty="0">
                <a:latin typeface="Arial" panose="020B0604020202020204" pitchFamily="34" charset="0"/>
                <a:cs typeface="Arial" panose="020B0604020202020204" pitchFamily="34" charset="0"/>
              </a:rPr>
              <a:t>Les avantages pour les salariés</a:t>
            </a:r>
          </a:p>
          <a:p>
            <a:pPr marL="285750" indent="-285750">
              <a:buFont typeface="Arial" panose="020B0604020202020204" pitchFamily="34" charset="0"/>
              <a:buChar char="•"/>
            </a:pPr>
            <a:r>
              <a:rPr lang="fr-FR" sz="1600" dirty="0" smtClean="0">
                <a:latin typeface="Arial" panose="020B0604020202020204" pitchFamily="34" charset="0"/>
                <a:cs typeface="Arial" panose="020B0604020202020204" pitchFamily="34" charset="0"/>
              </a:rPr>
              <a:t>Leur </a:t>
            </a:r>
            <a:r>
              <a:rPr lang="fr-FR" sz="1600" dirty="0">
                <a:latin typeface="Arial" panose="020B0604020202020204" pitchFamily="34" charset="0"/>
                <a:cs typeface="Arial" panose="020B0604020202020204" pitchFamily="34" charset="0"/>
              </a:rPr>
              <a:t>permet de choisir où et comment travailler </a:t>
            </a:r>
            <a:r>
              <a:rPr lang="fr-FR" sz="1600" dirty="0" smtClean="0">
                <a:latin typeface="Arial" panose="020B0604020202020204" pitchFamily="34" charset="0"/>
                <a:cs typeface="Arial" panose="020B0604020202020204" pitchFamily="34" charset="0"/>
              </a:rPr>
              <a:t>afin d’être </a:t>
            </a:r>
            <a:r>
              <a:rPr lang="fr-FR" sz="1600" dirty="0">
                <a:latin typeface="Arial" panose="020B0604020202020204" pitchFamily="34" charset="0"/>
                <a:cs typeface="Arial" panose="020B0604020202020204" pitchFamily="34" charset="0"/>
              </a:rPr>
              <a:t>le plus productif</a:t>
            </a:r>
          </a:p>
          <a:p>
            <a:pPr marL="28575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Offre une flexibilité et une plus grande variété d'espaces</a:t>
            </a:r>
          </a:p>
          <a:p>
            <a:pPr marL="28575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Offre des espaces modernes, ouverts, aérés et lumineux qui inspirent les gens </a:t>
            </a:r>
          </a:p>
          <a:p>
            <a:pPr marL="28575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Soutient la santé et le bien-être des employés</a:t>
            </a:r>
          </a:p>
          <a:p>
            <a:pPr marL="28575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Favorise la collaboration à tous les niveaux</a:t>
            </a:r>
          </a:p>
          <a:p>
            <a:pPr marL="285750" indent="-285750">
              <a:buFont typeface="Arial" panose="020B0604020202020204" pitchFamily="34" charset="0"/>
              <a:buChar char="•"/>
            </a:pPr>
            <a:r>
              <a:rPr lang="fr-FR" sz="1600" dirty="0" smtClean="0">
                <a:latin typeface="Arial" panose="020B0604020202020204" pitchFamily="34" charset="0"/>
                <a:cs typeface="Arial" panose="020B0604020202020204" pitchFamily="34" charset="0"/>
              </a:rPr>
              <a:t>Augmente </a:t>
            </a:r>
            <a:r>
              <a:rPr lang="fr-FR" sz="1600" dirty="0">
                <a:latin typeface="Arial" panose="020B0604020202020204" pitchFamily="34" charset="0"/>
                <a:cs typeface="Arial" panose="020B0604020202020204" pitchFamily="34" charset="0"/>
              </a:rPr>
              <a:t>la productivité personnelle en offrant de meilleures technologies et méthodes de travail </a:t>
            </a:r>
          </a:p>
          <a:p>
            <a:endParaRPr lang="en-CA" sz="1600" b="1" dirty="0" smtClean="0">
              <a:latin typeface="Arial" panose="020B0604020202020204" pitchFamily="34" charset="0"/>
              <a:cs typeface="Arial" panose="020B0604020202020204" pitchFamily="34" charset="0"/>
            </a:endParaRPr>
          </a:p>
          <a:p>
            <a:r>
              <a:rPr lang="fr-FR" sz="1600" b="1" dirty="0">
                <a:latin typeface="Arial" panose="020B0604020202020204" pitchFamily="34" charset="0"/>
                <a:cs typeface="Arial" panose="020B0604020202020204" pitchFamily="34" charset="0"/>
              </a:rPr>
              <a:t>Les avantages pour les ministères et les organismes du GC</a:t>
            </a:r>
          </a:p>
          <a:p>
            <a:pPr marL="28575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C</a:t>
            </a:r>
            <a:r>
              <a:rPr lang="fr-FR" sz="1600" dirty="0" smtClean="0">
                <a:latin typeface="Arial" panose="020B0604020202020204" pitchFamily="34" charset="0"/>
                <a:cs typeface="Arial" panose="020B0604020202020204" pitchFamily="34" charset="0"/>
              </a:rPr>
              <a:t>onçu </a:t>
            </a:r>
            <a:r>
              <a:rPr lang="fr-FR" sz="1600" dirty="0">
                <a:latin typeface="Arial" panose="020B0604020202020204" pitchFamily="34" charset="0"/>
                <a:cs typeface="Arial" panose="020B0604020202020204" pitchFamily="34" charset="0"/>
              </a:rPr>
              <a:t>pour servir le Canada moderne </a:t>
            </a:r>
          </a:p>
          <a:p>
            <a:pPr marL="28575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Être un employeur de choix, compétitif en matière de recrutement et de fidélisation</a:t>
            </a:r>
          </a:p>
          <a:p>
            <a:pPr marL="28575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Les besoins des entreprises se reflètent dans les résultats du lieu de travail moderne</a:t>
            </a:r>
          </a:p>
          <a:p>
            <a:pPr marL="28575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Optimise l'efficacité de nos installations et les taux </a:t>
            </a:r>
            <a:r>
              <a:rPr lang="fr-FR" sz="1600" dirty="0" smtClean="0">
                <a:latin typeface="Arial" panose="020B0604020202020204" pitchFamily="34" charset="0"/>
                <a:cs typeface="Arial" panose="020B0604020202020204" pitchFamily="34" charset="0"/>
              </a:rPr>
              <a:t>d'utilisation</a:t>
            </a:r>
          </a:p>
          <a:p>
            <a:endParaRPr lang="fr-CA" sz="1600" dirty="0">
              <a:latin typeface="Arial" charset="0"/>
              <a:ea typeface="Arial" charset="0"/>
              <a:cs typeface="Arial" charset="0"/>
            </a:endParaRPr>
          </a:p>
          <a:p>
            <a:r>
              <a:rPr lang="fr-FR" sz="1600" b="1" dirty="0">
                <a:latin typeface="Arial" charset="0"/>
                <a:ea typeface="Arial" charset="0"/>
                <a:cs typeface="Arial" charset="0"/>
              </a:rPr>
              <a:t>Les avantages pour la société</a:t>
            </a:r>
          </a:p>
          <a:p>
            <a:pPr marL="285750" indent="-285750">
              <a:buFont typeface="Arial" panose="020B0604020202020204" pitchFamily="34" charset="0"/>
              <a:buChar char="•"/>
            </a:pPr>
            <a:r>
              <a:rPr lang="fr-FR" sz="1600" dirty="0">
                <a:latin typeface="Arial" charset="0"/>
                <a:ea typeface="Arial" charset="0"/>
                <a:cs typeface="Arial" charset="0"/>
              </a:rPr>
              <a:t>Réduction des temps de trajet et des émissions de gaz à effet de serre</a:t>
            </a:r>
          </a:p>
          <a:p>
            <a:pPr marL="285750" indent="-285750">
              <a:buFont typeface="Arial" panose="020B0604020202020204" pitchFamily="34" charset="0"/>
              <a:buChar char="•"/>
            </a:pPr>
            <a:r>
              <a:rPr lang="fr-FR" sz="1600" dirty="0">
                <a:latin typeface="Arial" charset="0"/>
                <a:ea typeface="Arial" charset="0"/>
                <a:cs typeface="Arial" charset="0"/>
              </a:rPr>
              <a:t>Contribue aux objectifs de durabilité grâce à une prise de décision éclairée par les données sur de meilleures façons de travailler, de concevoir, d'utiliser et de gérer le lieu de travail. </a:t>
            </a:r>
          </a:p>
          <a:p>
            <a:endParaRPr lang="fr-FR" sz="1600" b="1" dirty="0" err="1">
              <a:latin typeface="Arial" charset="0"/>
              <a:ea typeface="Arial" charset="0"/>
              <a:cs typeface="Arial" charset="0"/>
            </a:endParaRPr>
          </a:p>
        </p:txBody>
      </p:sp>
      <p:sp>
        <p:nvSpPr>
          <p:cNvPr id="8" name="Title 7"/>
          <p:cNvSpPr>
            <a:spLocks noGrp="1"/>
          </p:cNvSpPr>
          <p:nvPr>
            <p:ph type="title"/>
          </p:nvPr>
        </p:nvSpPr>
        <p:spPr/>
        <p:txBody>
          <a:bodyPr>
            <a:normAutofit fontScale="90000"/>
          </a:bodyPr>
          <a:lstStyle/>
          <a:p>
            <a:r>
              <a:rPr lang="fr-FR" dirty="0" smtClean="0"/>
              <a:t>Le Milieu de travail GC </a:t>
            </a:r>
            <a:r>
              <a:rPr lang="fr-FR" dirty="0"/>
              <a:t>fournit ce dont notre service public a besoin </a:t>
            </a:r>
            <a:br>
              <a:rPr lang="fr-FR" dirty="0"/>
            </a:br>
            <a:endParaRPr lang="fr-FR" dirty="0"/>
          </a:p>
        </p:txBody>
      </p:sp>
    </p:spTree>
    <p:extLst>
      <p:ext uri="{BB962C8B-B14F-4D97-AF65-F5344CB8AC3E}">
        <p14:creationId xmlns:p14="http://schemas.microsoft.com/office/powerpoint/2010/main" val="315551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38489" y="4843585"/>
            <a:ext cx="8672512" cy="1477328"/>
          </a:xfrm>
          <a:prstGeom prst="rect">
            <a:avLst/>
          </a:prstGeom>
          <a:noFill/>
        </p:spPr>
        <p:txBody>
          <a:bodyPr wrap="square" rtlCol="0">
            <a:spAutoFit/>
          </a:bodyPr>
          <a:lstStyle/>
          <a:p>
            <a:r>
              <a:rPr lang="en-US" dirty="0" smtClean="0"/>
              <a:t>“</a:t>
            </a:r>
            <a:r>
              <a:rPr lang="fr-FR" dirty="0"/>
              <a:t>Nous pensons que les bâtiments doivent être conçus en plaçant la santé et le bien-être des personnes au centre de la conception. La norme </a:t>
            </a:r>
            <a:r>
              <a:rPr lang="fr-FR" i="1" dirty="0"/>
              <a:t>WELL Building</a:t>
            </a:r>
            <a:r>
              <a:rPr lang="fr-FR" dirty="0"/>
              <a:t> adopte une approche holistique de la santé dans l'environnement </a:t>
            </a:r>
            <a:r>
              <a:rPr lang="fr-FR" dirty="0" smtClean="0"/>
              <a:t>du bâtiment </a:t>
            </a:r>
            <a:r>
              <a:rPr lang="fr-FR" dirty="0"/>
              <a:t>en </a:t>
            </a:r>
            <a:r>
              <a:rPr lang="fr-FR" dirty="0" smtClean="0"/>
              <a:t>abordant le </a:t>
            </a:r>
            <a:r>
              <a:rPr lang="fr-FR" dirty="0"/>
              <a:t>comportement, les opérations et la conception".</a:t>
            </a:r>
          </a:p>
          <a:p>
            <a:endParaRPr lang="en-CA" dirty="0"/>
          </a:p>
        </p:txBody>
      </p:sp>
      <p:pic>
        <p:nvPicPr>
          <p:cNvPr id="8" name="Picture 7" descr="Logo corporatif de International Well Building Institute"/>
          <p:cNvPicPr>
            <a:picLocks noChangeAspect="1"/>
          </p:cNvPicPr>
          <p:nvPr/>
        </p:nvPicPr>
        <p:blipFill>
          <a:blip r:embed="rId3"/>
          <a:stretch>
            <a:fillRect/>
          </a:stretch>
        </p:blipFill>
        <p:spPr>
          <a:xfrm>
            <a:off x="785814" y="4609925"/>
            <a:ext cx="2352675" cy="1390650"/>
          </a:xfrm>
          <a:prstGeom prst="rect">
            <a:avLst/>
          </a:prstGeom>
        </p:spPr>
      </p:pic>
      <p:sp>
        <p:nvSpPr>
          <p:cNvPr id="7" name="TextBox 6"/>
          <p:cNvSpPr txBox="1"/>
          <p:nvPr/>
        </p:nvSpPr>
        <p:spPr>
          <a:xfrm>
            <a:off x="3138489" y="2962247"/>
            <a:ext cx="8234362" cy="1754326"/>
          </a:xfrm>
          <a:prstGeom prst="rect">
            <a:avLst/>
          </a:prstGeom>
          <a:noFill/>
        </p:spPr>
        <p:txBody>
          <a:bodyPr wrap="square" rtlCol="0">
            <a:spAutoFit/>
          </a:bodyPr>
          <a:lstStyle/>
          <a:p>
            <a:r>
              <a:rPr lang="en-US" dirty="0" smtClean="0"/>
              <a:t>“</a:t>
            </a:r>
            <a:r>
              <a:rPr lang="fr-FR" dirty="0"/>
              <a:t>Avec l'essor de la technologie mobile, la main-d'œuvre d'aujourd'hui est devenue plus mobile, plus éloignée et toujours plus exigeante, ce qui nécessite une expérience de travail flexible et collaborative sur n'importe quel appareil, à tout moment et en tout lieu. Il s'agit d'une période critique pour les cadres et les responsables informatiques ; le lieu de travail moderne est déjà arrivé et constitue désormais un impératif commercial si vous voulez rester pertinent pour vos employés et vos clients".</a:t>
            </a:r>
          </a:p>
        </p:txBody>
      </p:sp>
      <p:pic>
        <p:nvPicPr>
          <p:cNvPr id="6" name="Picture 5" descr="Logo corporatif de Softland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288" y="3317410"/>
            <a:ext cx="2209800" cy="523875"/>
          </a:xfrm>
          <a:prstGeom prst="rect">
            <a:avLst/>
          </a:prstGeom>
        </p:spPr>
      </p:pic>
      <p:sp>
        <p:nvSpPr>
          <p:cNvPr id="5" name="TextBox 4"/>
          <p:cNvSpPr txBox="1"/>
          <p:nvPr/>
        </p:nvSpPr>
        <p:spPr>
          <a:xfrm>
            <a:off x="3138489" y="1634907"/>
            <a:ext cx="8234362" cy="923330"/>
          </a:xfrm>
          <a:prstGeom prst="rect">
            <a:avLst/>
          </a:prstGeom>
          <a:noFill/>
        </p:spPr>
        <p:txBody>
          <a:bodyPr wrap="square" rtlCol="0">
            <a:spAutoFit/>
          </a:bodyPr>
          <a:lstStyle/>
          <a:p>
            <a:r>
              <a:rPr lang="en-US" dirty="0" smtClean="0"/>
              <a:t>“</a:t>
            </a:r>
            <a:r>
              <a:rPr lang="fr-FR" dirty="0"/>
              <a:t>Des clients </a:t>
            </a:r>
            <a:r>
              <a:rPr lang="fr-FR" dirty="0" smtClean="0"/>
              <a:t>heureux, ça commence </a:t>
            </a:r>
            <a:r>
              <a:rPr lang="fr-FR" dirty="0"/>
              <a:t>par des employés heureux et productifs. Avec Office 365, les employés peuvent travailler de manière innovante en utilisant des outils de collaboration tels que Teams, </a:t>
            </a:r>
            <a:r>
              <a:rPr lang="fr-FR" dirty="0" smtClean="0"/>
              <a:t>SharePoint </a:t>
            </a:r>
            <a:r>
              <a:rPr lang="fr-FR" dirty="0"/>
              <a:t>et OneDrive. </a:t>
            </a:r>
          </a:p>
        </p:txBody>
      </p:sp>
      <p:pic>
        <p:nvPicPr>
          <p:cNvPr id="58370" name="Picture 2" descr="Logo corporatif de Longhurst Consulting">
            <a:hlinkClick r:id="rId5" tooltip="Longhurst Consulting"/>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8" y="1852612"/>
            <a:ext cx="2114550" cy="428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Tendances</a:t>
            </a:r>
            <a:r>
              <a:rPr lang="en-US" dirty="0" smtClean="0"/>
              <a:t> </a:t>
            </a:r>
            <a:r>
              <a:rPr lang="en-US" dirty="0" err="1" smtClean="0"/>
              <a:t>mondiales</a:t>
            </a:r>
            <a:r>
              <a:rPr lang="en-US" dirty="0" smtClean="0"/>
              <a:t>	</a:t>
            </a:r>
            <a:endParaRPr lang="en-CA" dirty="0"/>
          </a:p>
        </p:txBody>
      </p:sp>
    </p:spTree>
    <p:extLst>
      <p:ext uri="{BB962C8B-B14F-4D97-AF65-F5344CB8AC3E}">
        <p14:creationId xmlns:p14="http://schemas.microsoft.com/office/powerpoint/2010/main" val="285201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de la feuille de route de modernisation du Milieu de travail GC, incluant les 5 étapes principales: 1) Participer 2) Établir les fondements 3) Évaluer, imaginer et planifier 4) Mettre en oeuvre et appliquer 5) Maintenir et renforcer" title="La feuille de route de modernisation du milieu de travail G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59" y="4065455"/>
            <a:ext cx="4145639" cy="2578832"/>
          </a:xfrm>
          <a:prstGeom prst="rect">
            <a:avLst/>
          </a:prstGeom>
        </p:spPr>
      </p:pic>
      <p:sp>
        <p:nvSpPr>
          <p:cNvPr id="9" name="Rectangle 8"/>
          <p:cNvSpPr/>
          <p:nvPr/>
        </p:nvSpPr>
        <p:spPr>
          <a:xfrm>
            <a:off x="5164666" y="4893206"/>
            <a:ext cx="6096000" cy="923330"/>
          </a:xfrm>
          <a:prstGeom prst="rect">
            <a:avLst/>
          </a:prstGeom>
        </p:spPr>
        <p:txBody>
          <a:bodyPr>
            <a:spAutoFit/>
          </a:bodyPr>
          <a:lstStyle/>
          <a:p>
            <a:pPr marL="285750" indent="-285750">
              <a:spcAft>
                <a:spcPts val="800"/>
              </a:spcAft>
              <a:buFont typeface="Arial" panose="020B0604020202020204" pitchFamily="34" charset="0"/>
              <a:buChar char="•"/>
              <a:tabLst>
                <a:tab pos="457200" algn="l"/>
                <a:tab pos="589280" algn="l"/>
              </a:tabLst>
            </a:pPr>
            <a:r>
              <a:rPr lang="en-US" dirty="0" err="1" smtClean="0">
                <a:solidFill>
                  <a:srgbClr val="000000"/>
                </a:solidFill>
                <a:cs typeface="Arial" panose="020B0604020202020204" pitchFamily="34" charset="0"/>
              </a:rPr>
              <a:t>Cet</a:t>
            </a:r>
            <a:r>
              <a:rPr lang="en-US" dirty="0" smtClean="0">
                <a:solidFill>
                  <a:srgbClr val="000000"/>
                </a:solidFill>
                <a:cs typeface="Arial" panose="020B0604020202020204" pitchFamily="34" charset="0"/>
              </a:rPr>
              <a:t> </a:t>
            </a:r>
            <a:r>
              <a:rPr lang="en-US" dirty="0" err="1" smtClean="0">
                <a:solidFill>
                  <a:srgbClr val="000000"/>
                </a:solidFill>
                <a:cs typeface="Arial" panose="020B0604020202020204" pitchFamily="34" charset="0"/>
              </a:rPr>
              <a:t>outil</a:t>
            </a:r>
            <a:r>
              <a:rPr lang="en-US" dirty="0" smtClean="0">
                <a:solidFill>
                  <a:srgbClr val="000000"/>
                </a:solidFill>
                <a:cs typeface="Arial" panose="020B0604020202020204" pitchFamily="34" charset="0"/>
              </a:rPr>
              <a:t> </a:t>
            </a:r>
            <a:r>
              <a:rPr lang="en-US" dirty="0" err="1" smtClean="0">
                <a:solidFill>
                  <a:srgbClr val="000000"/>
                </a:solidFill>
                <a:cs typeface="Arial" panose="020B0604020202020204" pitchFamily="34" charset="0"/>
              </a:rPr>
              <a:t>vous</a:t>
            </a:r>
            <a:r>
              <a:rPr lang="en-US" dirty="0" smtClean="0">
                <a:solidFill>
                  <a:srgbClr val="000000"/>
                </a:solidFill>
                <a:cs typeface="Arial" panose="020B0604020202020204" pitchFamily="34" charset="0"/>
              </a:rPr>
              <a:t> </a:t>
            </a:r>
            <a:r>
              <a:rPr lang="en-US" dirty="0" err="1" smtClean="0">
                <a:solidFill>
                  <a:srgbClr val="000000"/>
                </a:solidFill>
                <a:cs typeface="Arial" panose="020B0604020202020204" pitchFamily="34" charset="0"/>
              </a:rPr>
              <a:t>aidera</a:t>
            </a:r>
            <a:r>
              <a:rPr lang="en-US" dirty="0" smtClean="0">
                <a:solidFill>
                  <a:srgbClr val="000000"/>
                </a:solidFill>
                <a:cs typeface="Arial" panose="020B0604020202020204" pitchFamily="34" charset="0"/>
              </a:rPr>
              <a:t> à </a:t>
            </a:r>
            <a:r>
              <a:rPr lang="en-US" dirty="0" err="1" smtClean="0">
                <a:solidFill>
                  <a:srgbClr val="000000"/>
                </a:solidFill>
                <a:cs typeface="Arial" panose="020B0604020202020204" pitchFamily="34" charset="0"/>
              </a:rPr>
              <a:t>bâtir</a:t>
            </a:r>
            <a:r>
              <a:rPr lang="en-US" dirty="0" smtClean="0">
                <a:solidFill>
                  <a:srgbClr val="000000"/>
                </a:solidFill>
                <a:cs typeface="Arial" panose="020B0604020202020204" pitchFamily="34" charset="0"/>
              </a:rPr>
              <a:t> </a:t>
            </a:r>
            <a:r>
              <a:rPr lang="en-US" dirty="0" err="1" smtClean="0">
                <a:solidFill>
                  <a:srgbClr val="000000"/>
                </a:solidFill>
                <a:cs typeface="Arial" panose="020B0604020202020204" pitchFamily="34" charset="0"/>
              </a:rPr>
              <a:t>une</a:t>
            </a:r>
            <a:r>
              <a:rPr lang="en-US" dirty="0" smtClean="0">
                <a:solidFill>
                  <a:srgbClr val="000000"/>
                </a:solidFill>
                <a:cs typeface="Arial" panose="020B0604020202020204" pitchFamily="34" charset="0"/>
              </a:rPr>
              <a:t> </a:t>
            </a:r>
            <a:r>
              <a:rPr lang="en-US" dirty="0" err="1" smtClean="0">
                <a:solidFill>
                  <a:srgbClr val="000000"/>
                </a:solidFill>
                <a:cs typeface="Arial" panose="020B0604020202020204" pitchFamily="34" charset="0"/>
              </a:rPr>
              <a:t>étude</a:t>
            </a:r>
            <a:r>
              <a:rPr lang="en-US" dirty="0" smtClean="0">
                <a:solidFill>
                  <a:srgbClr val="000000"/>
                </a:solidFill>
                <a:cs typeface="Arial" panose="020B0604020202020204" pitchFamily="34" charset="0"/>
              </a:rPr>
              <a:t> de </a:t>
            </a:r>
            <a:r>
              <a:rPr lang="en-US" dirty="0" err="1" smtClean="0">
                <a:solidFill>
                  <a:srgbClr val="000000"/>
                </a:solidFill>
                <a:cs typeface="Arial" panose="020B0604020202020204" pitchFamily="34" charset="0"/>
              </a:rPr>
              <a:t>cas</a:t>
            </a:r>
            <a:r>
              <a:rPr lang="en-US" dirty="0" smtClean="0">
                <a:solidFill>
                  <a:srgbClr val="000000"/>
                </a:solidFill>
                <a:cs typeface="Arial" panose="020B0604020202020204" pitchFamily="34" charset="0"/>
              </a:rPr>
              <a:t> </a:t>
            </a:r>
            <a:r>
              <a:rPr lang="en-US" dirty="0" err="1" smtClean="0">
                <a:solidFill>
                  <a:srgbClr val="000000"/>
                </a:solidFill>
                <a:cs typeface="Arial" panose="020B0604020202020204" pitchFamily="34" charset="0"/>
              </a:rPr>
              <a:t>afin</a:t>
            </a:r>
            <a:r>
              <a:rPr lang="en-US" dirty="0" smtClean="0">
                <a:solidFill>
                  <a:srgbClr val="000000"/>
                </a:solidFill>
                <a:cs typeface="Arial" panose="020B0604020202020204" pitchFamily="34" charset="0"/>
              </a:rPr>
              <a:t> de </a:t>
            </a:r>
            <a:r>
              <a:rPr lang="en-US" dirty="0" err="1" smtClean="0">
                <a:solidFill>
                  <a:srgbClr val="000000"/>
                </a:solidFill>
                <a:cs typeface="Arial" panose="020B0604020202020204" pitchFamily="34" charset="0"/>
              </a:rPr>
              <a:t>s’assurer</a:t>
            </a:r>
            <a:r>
              <a:rPr lang="en-US" dirty="0" smtClean="0">
                <a:solidFill>
                  <a:srgbClr val="000000"/>
                </a:solidFill>
                <a:cs typeface="Arial" panose="020B0604020202020204" pitchFamily="34" charset="0"/>
              </a:rPr>
              <a:t> que </a:t>
            </a:r>
            <a:r>
              <a:rPr lang="en-US" dirty="0" err="1" smtClean="0">
                <a:solidFill>
                  <a:srgbClr val="000000"/>
                </a:solidFill>
                <a:cs typeface="Arial" panose="020B0604020202020204" pitchFamily="34" charset="0"/>
              </a:rPr>
              <a:t>tous</a:t>
            </a:r>
            <a:r>
              <a:rPr lang="en-US" dirty="0" smtClean="0">
                <a:solidFill>
                  <a:srgbClr val="000000"/>
                </a:solidFill>
                <a:cs typeface="Arial" panose="020B0604020202020204" pitchFamily="34" charset="0"/>
              </a:rPr>
              <a:t> les </a:t>
            </a:r>
            <a:r>
              <a:rPr lang="en-US" b="1" dirty="0" err="1" smtClean="0">
                <a:solidFill>
                  <a:srgbClr val="000000"/>
                </a:solidFill>
                <a:cs typeface="Arial" panose="020B0604020202020204" pitchFamily="34" charset="0"/>
              </a:rPr>
              <a:t>dirigeants</a:t>
            </a:r>
            <a:r>
              <a:rPr lang="en-US" dirty="0" smtClean="0">
                <a:solidFill>
                  <a:srgbClr val="000000"/>
                </a:solidFill>
                <a:cs typeface="Arial" panose="020B0604020202020204" pitchFamily="34" charset="0"/>
              </a:rPr>
              <a:t> </a:t>
            </a:r>
            <a:r>
              <a:rPr lang="en-US" dirty="0" err="1" smtClean="0">
                <a:solidFill>
                  <a:srgbClr val="000000"/>
                </a:solidFill>
                <a:cs typeface="Arial" panose="020B0604020202020204" pitchFamily="34" charset="0"/>
              </a:rPr>
              <a:t>sont</a:t>
            </a:r>
            <a:r>
              <a:rPr lang="en-US" dirty="0" smtClean="0">
                <a:solidFill>
                  <a:srgbClr val="000000"/>
                </a:solidFill>
                <a:cs typeface="Arial" panose="020B0604020202020204" pitchFamily="34" charset="0"/>
              </a:rPr>
              <a:t> </a:t>
            </a:r>
            <a:r>
              <a:rPr lang="en-US" dirty="0" err="1" smtClean="0">
                <a:solidFill>
                  <a:srgbClr val="000000"/>
                </a:solidFill>
                <a:cs typeface="Arial" panose="020B0604020202020204" pitchFamily="34" charset="0"/>
              </a:rPr>
              <a:t>mobilisés</a:t>
            </a:r>
            <a:r>
              <a:rPr lang="en-US" dirty="0" smtClean="0">
                <a:solidFill>
                  <a:srgbClr val="000000"/>
                </a:solidFill>
                <a:cs typeface="Arial" panose="020B0604020202020204" pitchFamily="34" charset="0"/>
              </a:rPr>
              <a:t> et </a:t>
            </a:r>
            <a:r>
              <a:rPr lang="en-US" dirty="0" err="1" smtClean="0">
                <a:solidFill>
                  <a:srgbClr val="000000"/>
                </a:solidFill>
                <a:cs typeface="Arial" panose="020B0604020202020204" pitchFamily="34" charset="0"/>
              </a:rPr>
              <a:t>engagés</a:t>
            </a:r>
            <a:r>
              <a:rPr lang="en-US" dirty="0" smtClean="0">
                <a:solidFill>
                  <a:srgbClr val="000000"/>
                </a:solidFill>
                <a:cs typeface="Arial" panose="020B0604020202020204" pitchFamily="34" charset="0"/>
              </a:rPr>
              <a:t> </a:t>
            </a:r>
            <a:r>
              <a:rPr lang="en-US" dirty="0" err="1" smtClean="0">
                <a:solidFill>
                  <a:srgbClr val="000000"/>
                </a:solidFill>
                <a:cs typeface="Arial" panose="020B0604020202020204" pitchFamily="34" charset="0"/>
              </a:rPr>
              <a:t>envers</a:t>
            </a:r>
            <a:r>
              <a:rPr lang="en-US" dirty="0" smtClean="0">
                <a:solidFill>
                  <a:srgbClr val="000000"/>
                </a:solidFill>
                <a:cs typeface="Arial" panose="020B0604020202020204" pitchFamily="34" charset="0"/>
              </a:rPr>
              <a:t> la transformation du Milieu de travail. </a:t>
            </a:r>
            <a:endParaRPr lang="en-CA" dirty="0">
              <a:solidFill>
                <a:srgbClr val="000000"/>
              </a:solidFill>
              <a:cs typeface="Arial" panose="020B0604020202020204" pitchFamily="34" charset="0"/>
            </a:endParaRPr>
          </a:p>
        </p:txBody>
      </p:sp>
      <p:sp>
        <p:nvSpPr>
          <p:cNvPr id="5" name="TextBox 4"/>
          <p:cNvSpPr txBox="1"/>
          <p:nvPr/>
        </p:nvSpPr>
        <p:spPr>
          <a:xfrm>
            <a:off x="508759" y="1385888"/>
            <a:ext cx="11006345" cy="2585323"/>
          </a:xfrm>
          <a:prstGeom prst="rect">
            <a:avLst/>
          </a:prstGeom>
          <a:noFill/>
        </p:spPr>
        <p:txBody>
          <a:bodyPr wrap="square" rtlCol="0">
            <a:spAutoFit/>
          </a:bodyPr>
          <a:lstStyle/>
          <a:p>
            <a:r>
              <a:rPr lang="fr-FR" dirty="0"/>
              <a:t>L'objectif de cette présentation est de réunir </a:t>
            </a:r>
            <a:r>
              <a:rPr lang="fr-FR" dirty="0" smtClean="0"/>
              <a:t>les hauts </a:t>
            </a:r>
            <a:r>
              <a:rPr lang="fr-FR" dirty="0"/>
              <a:t>dirigeants et de présenter </a:t>
            </a:r>
            <a:r>
              <a:rPr lang="fr-FR" dirty="0" smtClean="0"/>
              <a:t>une étude de cas, </a:t>
            </a:r>
            <a:r>
              <a:rPr lang="fr-FR" dirty="0"/>
              <a:t>afin d'engager pleinement les hauts responsables de votre organisation dans la transformation du </a:t>
            </a:r>
            <a:r>
              <a:rPr lang="fr-FR" dirty="0" smtClean="0"/>
              <a:t>Milieu </a:t>
            </a:r>
            <a:r>
              <a:rPr lang="fr-FR" dirty="0"/>
              <a:t>de travail. </a:t>
            </a:r>
          </a:p>
          <a:p>
            <a:endParaRPr lang="en-US" dirty="0" smtClean="0"/>
          </a:p>
          <a:p>
            <a:r>
              <a:rPr lang="fr-FR" dirty="0"/>
              <a:t>Qui </a:t>
            </a:r>
            <a:r>
              <a:rPr lang="fr-FR" dirty="0" smtClean="0"/>
              <a:t>devrait </a:t>
            </a:r>
            <a:r>
              <a:rPr lang="fr-FR" dirty="0"/>
              <a:t>utiliser cet outil : la personne chargée de coordonner la transformation/modernisation du lieu de travail (souvent un membre de l'équipe de projet) </a:t>
            </a:r>
          </a:p>
          <a:p>
            <a:endParaRPr lang="en-US" b="1" dirty="0" smtClean="0">
              <a:solidFill>
                <a:srgbClr val="4CB6A0"/>
              </a:solidFill>
            </a:endParaRPr>
          </a:p>
          <a:p>
            <a:r>
              <a:rPr lang="fr-FR" dirty="0"/>
              <a:t>Quand utiliser cet outil : La feuille de route </a:t>
            </a:r>
            <a:r>
              <a:rPr lang="fr-FR" dirty="0" smtClean="0"/>
              <a:t>de modernisation </a:t>
            </a:r>
            <a:r>
              <a:rPr lang="fr-FR" dirty="0"/>
              <a:t>du </a:t>
            </a:r>
            <a:r>
              <a:rPr lang="fr-FR" dirty="0" smtClean="0"/>
              <a:t>Milieu </a:t>
            </a:r>
            <a:r>
              <a:rPr lang="fr-FR" dirty="0"/>
              <a:t>de travail </a:t>
            </a:r>
            <a:r>
              <a:rPr lang="fr-FR" dirty="0" smtClean="0"/>
              <a:t>GC comprend </a:t>
            </a:r>
            <a:r>
              <a:rPr lang="fr-FR" dirty="0"/>
              <a:t>5 étapes principales. Une fois que vous </a:t>
            </a:r>
            <a:r>
              <a:rPr lang="fr-FR" dirty="0" smtClean="0"/>
              <a:t>serez </a:t>
            </a:r>
            <a:r>
              <a:rPr lang="fr-FR" dirty="0" err="1" smtClean="0"/>
              <a:t>familié</a:t>
            </a:r>
            <a:r>
              <a:rPr lang="fr-FR" dirty="0" smtClean="0"/>
              <a:t> </a:t>
            </a:r>
            <a:r>
              <a:rPr lang="fr-FR" dirty="0" smtClean="0"/>
              <a:t>avec la vision et les concepts du Milieu de travail GC (1</a:t>
            </a:r>
            <a:r>
              <a:rPr lang="fr-FR" baseline="30000" dirty="0" smtClean="0"/>
              <a:t>re</a:t>
            </a:r>
            <a:r>
              <a:rPr lang="fr-FR" dirty="0" smtClean="0"/>
              <a:t> étape: Participer), </a:t>
            </a:r>
            <a:r>
              <a:rPr lang="fr-FR" dirty="0"/>
              <a:t>il est temps de passer à la </a:t>
            </a:r>
            <a:r>
              <a:rPr lang="fr-FR" dirty="0" smtClean="0"/>
              <a:t>2</a:t>
            </a:r>
            <a:r>
              <a:rPr lang="fr-FR" baseline="30000" dirty="0" smtClean="0"/>
              <a:t>e</a:t>
            </a:r>
            <a:r>
              <a:rPr lang="fr-FR" dirty="0" smtClean="0"/>
              <a:t> phase: Établir les fondements. </a:t>
            </a:r>
            <a:endParaRPr lang="fr-FR" dirty="0"/>
          </a:p>
        </p:txBody>
      </p:sp>
      <p:sp>
        <p:nvSpPr>
          <p:cNvPr id="2" name="Title 1"/>
          <p:cNvSpPr>
            <a:spLocks noGrp="1"/>
          </p:cNvSpPr>
          <p:nvPr>
            <p:ph type="title"/>
          </p:nvPr>
        </p:nvSpPr>
        <p:spPr/>
        <p:txBody>
          <a:bodyPr/>
          <a:lstStyle/>
          <a:p>
            <a:r>
              <a:rPr lang="fr-FR" dirty="0"/>
              <a:t>Qu'est-ce que cet outil et quand l'utiliser ?</a:t>
            </a:r>
            <a:endParaRPr lang="fr-CA" dirty="0"/>
          </a:p>
        </p:txBody>
      </p:sp>
    </p:spTree>
    <p:extLst>
      <p:ext uri="{BB962C8B-B14F-4D97-AF65-F5344CB8AC3E}">
        <p14:creationId xmlns:p14="http://schemas.microsoft.com/office/powerpoint/2010/main" val="2074096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custDataLst>
              <p:tags r:id="rId1"/>
            </p:custDataLst>
          </p:nvPr>
        </p:nvSpPr>
        <p:spPr>
          <a:xfrm>
            <a:off x="1827546" y="5942253"/>
            <a:ext cx="8169224" cy="338554"/>
          </a:xfrm>
          <a:prstGeom prst="rect">
            <a:avLst/>
          </a:prstGeom>
          <a:solidFill>
            <a:srgbClr val="4CB6A0"/>
          </a:solidFill>
          <a:ln>
            <a:solidFill>
              <a:srgbClr val="5B9BD5"/>
            </a:solidFill>
          </a:ln>
        </p:spPr>
        <p:txBody>
          <a:bodyPr wrap="none" rtlCol="0">
            <a:spAutoFit/>
          </a:bodyPr>
          <a:lstStyle/>
          <a:p>
            <a:r>
              <a:rPr lang="fr-CA" sz="1600" dirty="0" smtClean="0">
                <a:solidFill>
                  <a:schemeClr val="bg1"/>
                </a:solidFill>
                <a:latin typeface="Arial" panose="020B0604020202020204" pitchFamily="34" charset="0"/>
                <a:cs typeface="Arial" panose="020B0604020202020204" pitchFamily="34" charset="0"/>
              </a:rPr>
              <a:t>La vocation des espaces change, comment nous préparer à la « prochaine normalité »?</a:t>
            </a:r>
            <a:endParaRPr lang="fr-CA" sz="1600" dirty="0">
              <a:solidFill>
                <a:schemeClr val="bg1"/>
              </a:solidFill>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3"/>
            <p:custDataLst>
              <p:tags r:id="rId2"/>
            </p:custDataLst>
          </p:nvPr>
        </p:nvSpPr>
        <p:spPr>
          <a:xfrm>
            <a:off x="4290646" y="1013552"/>
            <a:ext cx="7358430" cy="4472848"/>
          </a:xfrm>
        </p:spPr>
        <p:txBody>
          <a:bodyPr>
            <a:noAutofit/>
          </a:bodyPr>
          <a:lstStyle/>
          <a:p>
            <a:pPr marL="214311" lvl="0" indent="-214311">
              <a:lnSpc>
                <a:spcPct val="100000"/>
              </a:lnSpc>
              <a:spcBef>
                <a:spcPts val="0"/>
              </a:spcBef>
              <a:buClr>
                <a:srgbClr val="454A51"/>
              </a:buClr>
              <a:buSzPts val="1400"/>
              <a:buFont typeface="Arial"/>
              <a:buChar char="•"/>
            </a:pPr>
            <a:r>
              <a:rPr lang="fr-CA" dirty="0">
                <a:latin typeface="Arial"/>
                <a:ea typeface="Arial"/>
                <a:cs typeface="Arial"/>
                <a:sym typeface="Arial"/>
              </a:rPr>
              <a:t>Augmentation des investissements dans les infrastructures </a:t>
            </a:r>
            <a:r>
              <a:rPr lang="fr-CA" dirty="0" smtClean="0">
                <a:latin typeface="Arial"/>
                <a:ea typeface="Arial"/>
                <a:cs typeface="Arial"/>
                <a:sym typeface="Arial"/>
              </a:rPr>
              <a:t>de TI</a:t>
            </a:r>
            <a:r>
              <a:rPr lang="fr-CA" dirty="0" smtClean="0">
                <a:solidFill>
                  <a:srgbClr val="FF0000"/>
                </a:solidFill>
                <a:latin typeface="Arial"/>
                <a:ea typeface="Arial"/>
                <a:cs typeface="Arial"/>
                <a:sym typeface="Arial"/>
              </a:rPr>
              <a:t> </a:t>
            </a:r>
            <a:r>
              <a:rPr lang="fr-CA" dirty="0">
                <a:latin typeface="Arial"/>
                <a:ea typeface="Arial"/>
                <a:cs typeface="Arial"/>
                <a:sym typeface="Arial"/>
              </a:rPr>
              <a:t>et les outils mobiles.</a:t>
            </a:r>
          </a:p>
          <a:p>
            <a:pPr marL="214311" lvl="0" indent="-214311">
              <a:lnSpc>
                <a:spcPct val="100000"/>
              </a:lnSpc>
              <a:spcBef>
                <a:spcPts val="0"/>
              </a:spcBef>
              <a:buClr>
                <a:srgbClr val="454A51"/>
              </a:buClr>
              <a:buSzPts val="1400"/>
              <a:buFont typeface="Arial"/>
              <a:buChar char="•"/>
            </a:pPr>
            <a:endParaRPr lang="fr-CA" dirty="0">
              <a:latin typeface="Arial"/>
              <a:ea typeface="Arial"/>
              <a:cs typeface="Arial"/>
              <a:sym typeface="Arial"/>
            </a:endParaRPr>
          </a:p>
          <a:p>
            <a:pPr marL="214311" lvl="0" indent="-214311">
              <a:lnSpc>
                <a:spcPct val="100000"/>
              </a:lnSpc>
              <a:spcBef>
                <a:spcPts val="0"/>
              </a:spcBef>
              <a:buClr>
                <a:srgbClr val="454A51"/>
              </a:buClr>
              <a:buSzPts val="1400"/>
              <a:buFont typeface="Arial"/>
              <a:buChar char="•"/>
            </a:pPr>
            <a:r>
              <a:rPr lang="fr-CA" dirty="0">
                <a:latin typeface="Arial"/>
                <a:ea typeface="Arial"/>
                <a:cs typeface="Arial"/>
                <a:sym typeface="Arial"/>
              </a:rPr>
              <a:t>Plus de personnes travaillant à distance, plus de </a:t>
            </a:r>
            <a:r>
              <a:rPr lang="fr-CA" dirty="0" err="1" smtClean="0">
                <a:latin typeface="Arial"/>
                <a:ea typeface="Arial"/>
                <a:cs typeface="Arial"/>
                <a:sym typeface="Arial"/>
              </a:rPr>
              <a:t>cotravail</a:t>
            </a:r>
            <a:r>
              <a:rPr lang="fr-CA" dirty="0" smtClean="0">
                <a:latin typeface="Arial"/>
                <a:ea typeface="Arial"/>
                <a:cs typeface="Arial"/>
                <a:sym typeface="Arial"/>
              </a:rPr>
              <a:t> et moins </a:t>
            </a:r>
            <a:r>
              <a:rPr lang="fr-CA" dirty="0">
                <a:latin typeface="Arial"/>
                <a:ea typeface="Arial"/>
                <a:cs typeface="Arial"/>
                <a:sym typeface="Arial"/>
              </a:rPr>
              <a:t>de postes de travail attribués signifie </a:t>
            </a:r>
            <a:r>
              <a:rPr lang="fr-CA" dirty="0" smtClean="0">
                <a:latin typeface="Arial"/>
                <a:ea typeface="Arial"/>
                <a:cs typeface="Arial"/>
                <a:sym typeface="Arial"/>
              </a:rPr>
              <a:t>une utilisation réduite des </a:t>
            </a:r>
            <a:r>
              <a:rPr lang="fr-CA" dirty="0">
                <a:latin typeface="Arial"/>
                <a:ea typeface="Arial"/>
                <a:cs typeface="Arial"/>
                <a:sym typeface="Arial"/>
              </a:rPr>
              <a:t>aménagements existants.</a:t>
            </a:r>
          </a:p>
          <a:p>
            <a:pPr marL="214311" lvl="0" indent="-214311">
              <a:lnSpc>
                <a:spcPct val="100000"/>
              </a:lnSpc>
              <a:spcBef>
                <a:spcPts val="0"/>
              </a:spcBef>
              <a:buClr>
                <a:srgbClr val="454A51"/>
              </a:buClr>
              <a:buSzPts val="1400"/>
              <a:buFont typeface="Arial"/>
              <a:buChar char="•"/>
            </a:pPr>
            <a:endParaRPr lang="fr-CA" dirty="0">
              <a:latin typeface="Arial"/>
              <a:ea typeface="Arial"/>
              <a:cs typeface="Arial"/>
              <a:sym typeface="Arial"/>
            </a:endParaRPr>
          </a:p>
          <a:p>
            <a:pPr marL="214311" lvl="0" indent="-214311">
              <a:lnSpc>
                <a:spcPct val="100000"/>
              </a:lnSpc>
              <a:spcBef>
                <a:spcPts val="0"/>
              </a:spcBef>
              <a:buClr>
                <a:srgbClr val="454A51"/>
              </a:buClr>
              <a:buSzPts val="1400"/>
              <a:buFont typeface="Arial"/>
              <a:buChar char="•"/>
            </a:pPr>
            <a:r>
              <a:rPr lang="fr-CA" dirty="0">
                <a:latin typeface="Arial"/>
                <a:ea typeface="Arial"/>
                <a:cs typeface="Arial"/>
                <a:sym typeface="Arial"/>
              </a:rPr>
              <a:t>L'idée que « le travail est une activité et non un lieu » s'impose de plus en plus dans la fonction publique.</a:t>
            </a:r>
          </a:p>
          <a:p>
            <a:pPr marL="214311" lvl="0" indent="-214311">
              <a:lnSpc>
                <a:spcPct val="100000"/>
              </a:lnSpc>
              <a:spcBef>
                <a:spcPts val="0"/>
              </a:spcBef>
              <a:buClr>
                <a:srgbClr val="454A51"/>
              </a:buClr>
              <a:buSzPts val="1400"/>
              <a:buFont typeface="Arial"/>
              <a:buChar char="•"/>
            </a:pPr>
            <a:endParaRPr lang="fr-CA" dirty="0">
              <a:latin typeface="Arial"/>
              <a:ea typeface="Arial"/>
              <a:cs typeface="Arial"/>
              <a:sym typeface="Arial"/>
            </a:endParaRPr>
          </a:p>
          <a:p>
            <a:pPr marL="214311" lvl="0" indent="-214311">
              <a:lnSpc>
                <a:spcPct val="100000"/>
              </a:lnSpc>
              <a:spcBef>
                <a:spcPts val="0"/>
              </a:spcBef>
              <a:buClr>
                <a:srgbClr val="454A51"/>
              </a:buClr>
              <a:buSzPts val="1400"/>
              <a:buFont typeface="Arial"/>
              <a:buChar char="•"/>
            </a:pPr>
            <a:r>
              <a:rPr lang="fr-CA" dirty="0">
                <a:latin typeface="Arial"/>
                <a:ea typeface="Arial"/>
                <a:cs typeface="Arial"/>
                <a:sym typeface="Arial"/>
              </a:rPr>
              <a:t>Évolution du milieu de travail vers une plus grande agilité et un plus grand choix. </a:t>
            </a:r>
          </a:p>
          <a:p>
            <a:pPr lvl="0">
              <a:lnSpc>
                <a:spcPct val="100000"/>
              </a:lnSpc>
              <a:spcBef>
                <a:spcPts val="0"/>
              </a:spcBef>
              <a:buClr>
                <a:srgbClr val="454A51"/>
              </a:buClr>
              <a:buSzPts val="1400"/>
            </a:pPr>
            <a:endParaRPr lang="fr-CA" dirty="0">
              <a:latin typeface="Arial"/>
              <a:ea typeface="Arial"/>
              <a:cs typeface="Arial"/>
              <a:sym typeface="Arial"/>
            </a:endParaRPr>
          </a:p>
          <a:p>
            <a:pPr marL="214311" lvl="0" indent="-214311">
              <a:lnSpc>
                <a:spcPct val="100000"/>
              </a:lnSpc>
              <a:spcBef>
                <a:spcPts val="0"/>
              </a:spcBef>
              <a:buClr>
                <a:srgbClr val="454A51"/>
              </a:buClr>
              <a:buSzPts val="1400"/>
              <a:buFont typeface="Arial"/>
              <a:buChar char="•"/>
            </a:pPr>
            <a:r>
              <a:rPr lang="fr-CA" dirty="0">
                <a:latin typeface="Arial"/>
                <a:ea typeface="Arial"/>
                <a:cs typeface="Arial"/>
                <a:sym typeface="Arial"/>
              </a:rPr>
              <a:t>Une plus grande flexibilité dans la manière de travailler, ainsi que par rapport à l’endroit et aux périodes de </a:t>
            </a:r>
            <a:r>
              <a:rPr lang="fr-CA" dirty="0" smtClean="0">
                <a:latin typeface="Arial"/>
                <a:ea typeface="Arial"/>
                <a:cs typeface="Arial"/>
                <a:sym typeface="Arial"/>
              </a:rPr>
              <a:t>travail</a:t>
            </a:r>
            <a:r>
              <a:rPr lang="fr-CA" dirty="0" smtClean="0">
                <a:solidFill>
                  <a:srgbClr val="FF0000"/>
                </a:solidFill>
                <a:latin typeface="Arial"/>
                <a:ea typeface="Arial"/>
                <a:cs typeface="Arial"/>
                <a:sym typeface="Arial"/>
              </a:rPr>
              <a:t>,</a:t>
            </a:r>
            <a:r>
              <a:rPr lang="fr-CA" dirty="0" smtClean="0">
                <a:latin typeface="Arial"/>
                <a:ea typeface="Arial"/>
                <a:cs typeface="Arial"/>
                <a:sym typeface="Arial"/>
              </a:rPr>
              <a:t> </a:t>
            </a:r>
            <a:r>
              <a:rPr lang="fr-CA" dirty="0">
                <a:latin typeface="Arial"/>
                <a:ea typeface="Arial"/>
                <a:cs typeface="Arial"/>
                <a:sym typeface="Arial"/>
              </a:rPr>
              <a:t>permet une productivité aussi grande ou plus grande que si nous étions au bureau en tout temps.</a:t>
            </a:r>
          </a:p>
          <a:p>
            <a:pPr lvl="0">
              <a:lnSpc>
                <a:spcPct val="100000"/>
              </a:lnSpc>
              <a:spcBef>
                <a:spcPts val="0"/>
              </a:spcBef>
              <a:buClr>
                <a:srgbClr val="454A51"/>
              </a:buClr>
              <a:buSzPts val="1400"/>
            </a:pPr>
            <a:endParaRPr lang="fr-CA" dirty="0">
              <a:latin typeface="Arial"/>
              <a:ea typeface="Arial"/>
              <a:cs typeface="Arial"/>
              <a:sym typeface="Arial"/>
            </a:endParaRPr>
          </a:p>
          <a:p>
            <a:pPr marL="214311" lvl="0" indent="-214311">
              <a:lnSpc>
                <a:spcPct val="100000"/>
              </a:lnSpc>
              <a:spcBef>
                <a:spcPts val="0"/>
              </a:spcBef>
              <a:buClr>
                <a:srgbClr val="454A51"/>
              </a:buClr>
              <a:buSzPts val="1400"/>
              <a:buFont typeface="Arial"/>
              <a:buChar char="•"/>
            </a:pPr>
            <a:r>
              <a:rPr lang="fr-CA" dirty="0">
                <a:latin typeface="Arial"/>
                <a:ea typeface="Arial"/>
                <a:cs typeface="Arial"/>
                <a:sym typeface="Arial"/>
              </a:rPr>
              <a:t>Santé et bien-être des employés.</a:t>
            </a:r>
          </a:p>
          <a:p>
            <a:pPr marL="214311" lvl="0" indent="-214311">
              <a:lnSpc>
                <a:spcPct val="100000"/>
              </a:lnSpc>
              <a:spcBef>
                <a:spcPts val="0"/>
              </a:spcBef>
              <a:buClr>
                <a:srgbClr val="454A51"/>
              </a:buClr>
              <a:buSzPts val="1400"/>
              <a:buFont typeface="Arial"/>
              <a:buChar char="•"/>
            </a:pPr>
            <a:endParaRPr lang="fr-CA" dirty="0">
              <a:latin typeface="Arial"/>
              <a:ea typeface="Arial"/>
              <a:cs typeface="Arial"/>
              <a:sym typeface="Arial"/>
            </a:endParaRPr>
          </a:p>
          <a:p>
            <a:pPr marL="214311" lvl="0" indent="-214311">
              <a:lnSpc>
                <a:spcPct val="100000"/>
              </a:lnSpc>
              <a:spcBef>
                <a:spcPts val="0"/>
              </a:spcBef>
              <a:buClr>
                <a:srgbClr val="454A51"/>
              </a:buClr>
              <a:buSzPts val="1400"/>
              <a:buFont typeface="Arial"/>
              <a:buChar char="•"/>
            </a:pPr>
            <a:r>
              <a:rPr lang="fr-CA" dirty="0">
                <a:latin typeface="Arial"/>
                <a:ea typeface="Arial"/>
                <a:cs typeface="Arial"/>
                <a:sym typeface="Arial"/>
              </a:rPr>
              <a:t>Une main-d'œuvre </a:t>
            </a:r>
            <a:r>
              <a:rPr lang="fr-CA" dirty="0" smtClean="0">
                <a:latin typeface="Arial"/>
                <a:ea typeface="Arial"/>
                <a:cs typeface="Arial"/>
                <a:sym typeface="Arial"/>
              </a:rPr>
              <a:t>de la génération </a:t>
            </a:r>
            <a:r>
              <a:rPr lang="fr-CA" dirty="0">
                <a:latin typeface="Arial"/>
                <a:ea typeface="Arial"/>
                <a:cs typeface="Arial"/>
                <a:sym typeface="Arial"/>
              </a:rPr>
              <a:t>Z en pleine croissance (enfants du numérique).</a:t>
            </a:r>
            <a:endParaRPr lang="fr-CA" dirty="0">
              <a:latin typeface="Arial"/>
              <a:ea typeface="Arial"/>
              <a:cs typeface="Arial"/>
            </a:endParaRPr>
          </a:p>
        </p:txBody>
      </p:sp>
      <p:sp>
        <p:nvSpPr>
          <p:cNvPr id="5" name="Title 4"/>
          <p:cNvSpPr>
            <a:spLocks noGrp="1"/>
          </p:cNvSpPr>
          <p:nvPr>
            <p:ph type="title"/>
            <p:custDataLst>
              <p:tags r:id="rId3"/>
            </p:custDataLst>
          </p:nvPr>
        </p:nvSpPr>
        <p:spPr/>
        <p:txBody>
          <a:bodyPr/>
          <a:lstStyle/>
          <a:p>
            <a:r>
              <a:rPr lang="fr-CA" sz="2800" dirty="0" smtClean="0">
                <a:latin typeface="Arial" panose="020B0604020202020204" pitchFamily="34" charset="0"/>
                <a:cs typeface="Arial" panose="020B0604020202020204" pitchFamily="34" charset="0"/>
              </a:rPr>
              <a:t>Tendances actuelles</a:t>
            </a:r>
            <a:endParaRPr lang="fr-C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944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58728" y="5927239"/>
            <a:ext cx="4452104" cy="442674"/>
          </a:xfrm>
          <a:prstGeom prst="roundRect">
            <a:avLst/>
          </a:prstGeom>
          <a:solidFill>
            <a:srgbClr val="AFD3AF"/>
          </a:solidFill>
          <a:ln w="12700" cap="flat" cmpd="sng" algn="ctr">
            <a:solidFill>
              <a:srgbClr val="A8CE75"/>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0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MILIEU DE TRAVAIL </a:t>
            </a:r>
            <a:r>
              <a:rPr lang="fr-CA" sz="2000" b="1" kern="0" dirty="0" smtClean="0">
                <a:latin typeface="Arial" panose="020B0604020202020204" pitchFamily="34" charset="0"/>
                <a:cs typeface="Arial" panose="020B0604020202020204" pitchFamily="34" charset="0"/>
              </a:rPr>
              <a:t>DE L’AVENIR</a:t>
            </a:r>
            <a:endParaRPr kumimoji="0" lang="fr-CA" sz="2000" b="1" i="0" u="none" strike="sng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8" name="Isosceles Triangle 7" descr="flèche vers le bas"/>
          <p:cNvSpPr/>
          <p:nvPr/>
        </p:nvSpPr>
        <p:spPr>
          <a:xfrm rot="10800000">
            <a:off x="5722590" y="5429469"/>
            <a:ext cx="324380" cy="316173"/>
          </a:xfrm>
          <a:prstGeom prst="triangle">
            <a:avLst/>
          </a:prstGeom>
          <a:solidFill>
            <a:srgbClr val="AFD3AF"/>
          </a:solidFill>
          <a:ln w="9525">
            <a:solidFill>
              <a:srgbClr val="A8CE75"/>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FFFFFF"/>
              </a:solidFill>
              <a:effectLst/>
              <a:uLnTx/>
              <a:uFillTx/>
              <a:latin typeface="Calibri"/>
            </a:endParaRPr>
          </a:p>
        </p:txBody>
      </p:sp>
      <p:sp>
        <p:nvSpPr>
          <p:cNvPr id="10" name="Rectangle 9"/>
          <p:cNvSpPr/>
          <p:nvPr/>
        </p:nvSpPr>
        <p:spPr>
          <a:xfrm>
            <a:off x="1705015" y="2661015"/>
            <a:ext cx="8908330" cy="2677656"/>
          </a:xfrm>
          <a:prstGeom prst="rect">
            <a:avLst/>
          </a:prstGeom>
          <a:solidFill>
            <a:srgbClr val="AFD3AF"/>
          </a:solidFill>
          <a:ln w="28575" cap="flat" cmpd="sng" algn="ctr">
            <a:solidFill>
              <a:srgbClr val="A8CE75">
                <a:lumMod val="50000"/>
              </a:srgbClr>
            </a:solidFill>
            <a:prstDash val="solid"/>
            <a:miter lim="800000"/>
          </a:ln>
          <a:effectLst/>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3" panose="05040102010807070707" pitchFamily="18" charset="2"/>
              <a:buChar char=""/>
              <a:tabLst/>
              <a:defRPr/>
            </a:pPr>
            <a:r>
              <a:rPr kumimoji="0" lang="fr-FR"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Le milieu de </a:t>
            </a:r>
            <a:r>
              <a:rPr kumimoji="0" lang="fr-FR"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travail traditionnel </a:t>
            </a:r>
            <a:r>
              <a:rPr kumimoji="0" lang="fr-FR"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soutiendra-t-il toujours notre nouvelle façon de travailler?</a:t>
            </a:r>
          </a:p>
          <a:p>
            <a:pPr marL="285750" marR="0" lvl="0" indent="-285750" defTabSz="914400" eaLnBrk="1" fontAlgn="auto" latinLnBrk="0" hangingPunct="1">
              <a:lnSpc>
                <a:spcPct val="100000"/>
              </a:lnSpc>
              <a:spcBef>
                <a:spcPts val="0"/>
              </a:spcBef>
              <a:spcAft>
                <a:spcPts val="0"/>
              </a:spcAft>
              <a:buClrTx/>
              <a:buSzTx/>
              <a:buFont typeface="Wingdings 3" panose="05040102010807070707" pitchFamily="18" charset="2"/>
              <a:buChar char=""/>
              <a:tabLst/>
              <a:defRPr/>
            </a:pPr>
            <a:endParaRPr kumimoji="0" lang="en-US"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285750" lvl="0" indent="-285750">
              <a:buFont typeface="Wingdings 3" panose="05040102010807070707" pitchFamily="18" charset="2"/>
              <a:buChar char=""/>
              <a:defRPr/>
            </a:pPr>
            <a:r>
              <a:rPr lang="fr-FR" sz="1200" kern="0" dirty="0" smtClean="0">
                <a:latin typeface="Arial" panose="020B0604020202020204" pitchFamily="34" charset="0"/>
                <a:cs typeface="Arial" panose="020B0604020202020204" pitchFamily="34" charset="0"/>
              </a:rPr>
              <a:t>De </a:t>
            </a:r>
            <a:r>
              <a:rPr lang="fr-FR" sz="1200" kern="0" dirty="0">
                <a:latin typeface="Arial" panose="020B0604020202020204" pitchFamily="34" charset="0"/>
                <a:cs typeface="Arial" panose="020B0604020202020204" pitchFamily="34" charset="0"/>
              </a:rPr>
              <a:t>nombreuses personnes optant pour le travail à domicile ou à des sites alternatifs pour des tâches </a:t>
            </a:r>
            <a:r>
              <a:rPr lang="fr-FR" sz="1200" kern="0" dirty="0" smtClean="0">
                <a:latin typeface="Arial" panose="020B0604020202020204" pitchFamily="34" charset="0"/>
                <a:cs typeface="Arial" panose="020B0604020202020204" pitchFamily="34" charset="0"/>
              </a:rPr>
              <a:t>individuelles, notre </a:t>
            </a:r>
            <a:r>
              <a:rPr kumimoji="0" lang="fr-FR"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milieu de travail deviendra-t-il un lieu de </a:t>
            </a:r>
            <a:r>
              <a:rPr kumimoji="0" lang="fr-FR"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collaboration</a:t>
            </a:r>
            <a:r>
              <a:rPr kumimoji="0" lang="fr-FR"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a:t>
            </a:r>
          </a:p>
          <a:p>
            <a:pPr marL="285750" marR="0" lvl="0" indent="-285750" defTabSz="914400" eaLnBrk="1" fontAlgn="auto" latinLnBrk="0" hangingPunct="1">
              <a:lnSpc>
                <a:spcPct val="100000"/>
              </a:lnSpc>
              <a:spcBef>
                <a:spcPts val="0"/>
              </a:spcBef>
              <a:spcAft>
                <a:spcPts val="0"/>
              </a:spcAft>
              <a:buClrTx/>
              <a:buSzTx/>
              <a:buFont typeface="Wingdings 3" panose="05040102010807070707" pitchFamily="18" charset="2"/>
              <a:buChar char=""/>
              <a:tabLst/>
              <a:defRPr/>
            </a:pPr>
            <a:endParaRPr kumimoji="0" lang="en-US"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3" panose="05040102010807070707" pitchFamily="18" charset="2"/>
              <a:buChar char=""/>
              <a:tabLst/>
              <a:defRPr/>
            </a:pPr>
            <a:r>
              <a:rPr kumimoji="0" lang="fr-FR"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Une approche de </a:t>
            </a:r>
            <a:r>
              <a:rPr kumimoji="0" lang="fr-FR" sz="1200" b="1" i="0" u="none" strike="noStrike" kern="0" cap="none" spc="0" normalizeH="0" baseline="0" noProof="0" dirty="0" err="1" smtClean="0">
                <a:ln>
                  <a:noFill/>
                </a:ln>
                <a:effectLst/>
                <a:uLnTx/>
                <a:uFillTx/>
                <a:latin typeface="Arial" panose="020B0604020202020204" pitchFamily="34" charset="0"/>
                <a:cs typeface="Arial" panose="020B0604020202020204" pitchFamily="34" charset="0"/>
              </a:rPr>
              <a:t>cotravail</a:t>
            </a:r>
            <a:r>
              <a:rPr kumimoji="0" lang="fr-FR" sz="1200" b="0" i="0" u="sng" strike="noStrike" kern="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fr-FR"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soutiendra-t-elle mieux nos employés en leur permettant de choisir un site plus pratique, peut-être plus près de chez eux?</a:t>
            </a:r>
          </a:p>
          <a:p>
            <a:pPr marL="285750" marR="0" lvl="0" indent="-285750" defTabSz="914400" eaLnBrk="1" fontAlgn="auto" latinLnBrk="0" hangingPunct="1">
              <a:lnSpc>
                <a:spcPct val="100000"/>
              </a:lnSpc>
              <a:spcBef>
                <a:spcPts val="0"/>
              </a:spcBef>
              <a:spcAft>
                <a:spcPts val="0"/>
              </a:spcAft>
              <a:buClrTx/>
              <a:buSzTx/>
              <a:buFont typeface="Wingdings 3" panose="05040102010807070707" pitchFamily="18" charset="2"/>
              <a:buChar char=""/>
              <a:tabLst/>
              <a:defRPr/>
            </a:pPr>
            <a:endParaRPr kumimoji="0" lang="en-US"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3" panose="05040102010807070707" pitchFamily="18" charset="2"/>
              <a:buChar char=""/>
              <a:tabLst/>
              <a:defRPr/>
            </a:pPr>
            <a:r>
              <a:rPr kumimoji="0" lang="fr-FR"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Aurons-nous même besoin d'un lieu de travail physique?</a:t>
            </a:r>
          </a:p>
          <a:p>
            <a:pPr marL="285750" marR="0" lvl="0" indent="-285750" defTabSz="914400" eaLnBrk="1" fontAlgn="auto" latinLnBrk="0" hangingPunct="1">
              <a:lnSpc>
                <a:spcPct val="100000"/>
              </a:lnSpc>
              <a:spcBef>
                <a:spcPts val="0"/>
              </a:spcBef>
              <a:spcAft>
                <a:spcPts val="0"/>
              </a:spcAft>
              <a:buClrTx/>
              <a:buSzTx/>
              <a:buFont typeface="Wingdings 3" panose="05040102010807070707" pitchFamily="18" charset="2"/>
              <a:buChar char=""/>
              <a:tabLst/>
              <a:defRPr/>
            </a:pPr>
            <a:endParaRPr kumimoji="0" lang="fr-FR"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3" panose="05040102010807070707" pitchFamily="18" charset="2"/>
              <a:buChar char=""/>
              <a:tabLst/>
              <a:defRPr/>
            </a:pPr>
            <a:r>
              <a:rPr kumimoji="0" lang="fr-FR"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Qu'attendront </a:t>
            </a:r>
            <a:r>
              <a:rPr kumimoji="0" lang="fr-FR"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les </a:t>
            </a:r>
            <a:r>
              <a:rPr kumimoji="0" lang="fr-FR"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employés </a:t>
            </a:r>
            <a:r>
              <a:rPr kumimoji="0" lang="fr-FR"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de leur milieu de travail?</a:t>
            </a:r>
          </a:p>
          <a:p>
            <a:pPr marL="285750" marR="0" lvl="0" indent="-285750" defTabSz="914400" eaLnBrk="1" fontAlgn="auto" latinLnBrk="0" hangingPunct="1">
              <a:lnSpc>
                <a:spcPct val="100000"/>
              </a:lnSpc>
              <a:spcBef>
                <a:spcPts val="0"/>
              </a:spcBef>
              <a:spcAft>
                <a:spcPts val="0"/>
              </a:spcAft>
              <a:buClrTx/>
              <a:buSzTx/>
              <a:buFont typeface="Wingdings 3" panose="05040102010807070707" pitchFamily="18" charset="2"/>
              <a:buChar char=""/>
              <a:tabLst/>
              <a:defRPr/>
            </a:pPr>
            <a:endParaRPr kumimoji="0" lang="fr-FR"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3" panose="05040102010807070707" pitchFamily="18" charset="2"/>
              <a:buChar char=""/>
              <a:tabLst/>
              <a:defRPr/>
            </a:pPr>
            <a:r>
              <a:rPr kumimoji="0" lang="fr-FR"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Quels sont les </a:t>
            </a:r>
            <a:r>
              <a:rPr kumimoji="0" lang="fr-FR"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nouveaux comportements et mentalités</a:t>
            </a:r>
            <a:r>
              <a:rPr kumimoji="0" lang="fr-FR"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 récemment adoptés qui orienteront la façon de travailler de l’avenir?</a:t>
            </a:r>
            <a:endParaRPr kumimoji="0" lang="en-CA"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3" name="Rectangle 2"/>
          <p:cNvSpPr/>
          <p:nvPr/>
        </p:nvSpPr>
        <p:spPr>
          <a:xfrm>
            <a:off x="543799" y="1355876"/>
            <a:ext cx="11006344" cy="1600438"/>
          </a:xfrm>
          <a:prstGeom prst="rect">
            <a:avLst/>
          </a:prstGeom>
        </p:spPr>
        <p:txBody>
          <a:bodyPr wrap="square">
            <a:spAutoFit/>
          </a:bodyPr>
          <a:lstStyle/>
          <a:p>
            <a:r>
              <a:rPr lang="fr-CA" sz="1400" dirty="0" smtClean="0">
                <a:latin typeface="Arial" panose="020B0604020202020204" pitchFamily="34" charset="0"/>
                <a:cs typeface="Arial" panose="020B0604020202020204" pitchFamily="34" charset="0"/>
              </a:rPr>
              <a:t>Plus que jamais, les employeurs recherchent un milieu de travail moderne et souple. Pour le gouvernement, cela signifie un milieu de travail qui permettra aux employés de continuer à servir le public canadien. En tenant compte des changements possibles dans la </a:t>
            </a:r>
            <a:r>
              <a:rPr lang="fr-CA" sz="1400" b="1" dirty="0" smtClean="0">
                <a:latin typeface="Arial" panose="020B0604020202020204" pitchFamily="34" charset="0"/>
                <a:cs typeface="Arial" panose="020B0604020202020204" pitchFamily="34" charset="0"/>
              </a:rPr>
              <a:t>manière </a:t>
            </a:r>
            <a:r>
              <a:rPr lang="fr-CA" sz="1400" dirty="0" smtClean="0">
                <a:latin typeface="Arial" panose="020B0604020202020204" pitchFamily="34" charset="0"/>
                <a:cs typeface="Arial" panose="020B0604020202020204" pitchFamily="34" charset="0"/>
              </a:rPr>
              <a:t>dont les employés travailleront dans le monde de l’après-COVID-19, il est important de réévaluer soigneusement ce que le milieu de travail devra soutenir en remettant en question le statu quo et en repensant notre stratégie du milieu de travail dans son ensemble.</a:t>
            </a:r>
          </a:p>
          <a:p>
            <a:endParaRPr lang="fr-CA" sz="1400" dirty="0" smtClean="0">
              <a:latin typeface="Arial" panose="020B0604020202020204" pitchFamily="34" charset="0"/>
              <a:cs typeface="Arial" panose="020B0604020202020204" pitchFamily="34" charset="0"/>
            </a:endParaRPr>
          </a:p>
          <a:p>
            <a:endParaRPr lang="fr-CA" sz="1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08451" y="511996"/>
            <a:ext cx="9402465" cy="843880"/>
          </a:xfrm>
        </p:spPr>
        <p:txBody>
          <a:bodyPr/>
          <a:lstStyle/>
          <a:p>
            <a:r>
              <a:rPr lang="fr-CA" sz="2800" dirty="0" smtClean="0"/>
              <a:t>Les grandes questions</a:t>
            </a:r>
            <a:endParaRPr lang="fr-CA" sz="2800" dirty="0"/>
          </a:p>
        </p:txBody>
      </p:sp>
    </p:spTree>
    <p:extLst>
      <p:ext uri="{BB962C8B-B14F-4D97-AF65-F5344CB8AC3E}">
        <p14:creationId xmlns:p14="http://schemas.microsoft.com/office/powerpoint/2010/main" val="126055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230166" y="6211890"/>
            <a:ext cx="4564403" cy="646331"/>
          </a:xfrm>
          <a:prstGeom prst="rect">
            <a:avLst/>
          </a:prstGeom>
        </p:spPr>
        <p:txBody>
          <a:bodyPr wrap="square">
            <a:spAutoFit/>
          </a:bodyPr>
          <a:lstStyle/>
          <a:p>
            <a:pPr>
              <a:buSzPts val="1400"/>
            </a:pPr>
            <a:r>
              <a:rPr lang="en-CA" sz="800" baseline="30000" dirty="0">
                <a:solidFill>
                  <a:srgbClr val="3E4248"/>
                </a:solidFill>
                <a:latin typeface="Arial Narrow" panose="020B0606020202030204" pitchFamily="34" charset="0"/>
              </a:rPr>
              <a:t>1 </a:t>
            </a:r>
            <a:r>
              <a:rPr lang="en-CA" sz="900" dirty="0">
                <a:solidFill>
                  <a:srgbClr val="000000"/>
                </a:solidFill>
                <a:latin typeface="Arial" panose="020B0604020202020204" pitchFamily="34" charset="0"/>
                <a:cs typeface="Arial" panose="020B0604020202020204" pitchFamily="34" charset="0"/>
              </a:rPr>
              <a:t>Property Investment, David Isaac and John O’Leary, 2</a:t>
            </a:r>
            <a:r>
              <a:rPr lang="en-CA" sz="900" baseline="30000" dirty="0">
                <a:solidFill>
                  <a:srgbClr val="000000"/>
                </a:solidFill>
                <a:latin typeface="Arial" panose="020B0604020202020204" pitchFamily="34" charset="0"/>
                <a:cs typeface="Arial" panose="020B0604020202020204" pitchFamily="34" charset="0"/>
              </a:rPr>
              <a:t>e</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édition</a:t>
            </a:r>
            <a:r>
              <a:rPr lang="en-CA" sz="900" dirty="0">
                <a:solidFill>
                  <a:srgbClr val="000000"/>
                </a:solidFill>
                <a:latin typeface="Arial" panose="020B0604020202020204" pitchFamily="34" charset="0"/>
                <a:cs typeface="Arial" panose="020B0604020202020204" pitchFamily="34" charset="0"/>
              </a:rPr>
              <a:t>, 2011.</a:t>
            </a:r>
          </a:p>
          <a:p>
            <a:pPr>
              <a:buSzPts val="1400"/>
            </a:pPr>
            <a:r>
              <a:rPr lang="en-CA" sz="900" baseline="30000" dirty="0">
                <a:solidFill>
                  <a:srgbClr val="000000"/>
                </a:solidFill>
                <a:latin typeface="Arial" panose="020B0604020202020204" pitchFamily="34" charset="0"/>
                <a:cs typeface="Arial" panose="020B0604020202020204" pitchFamily="34" charset="0"/>
              </a:rPr>
              <a:t>2 </a:t>
            </a:r>
            <a:r>
              <a:rPr lang="en-CA" sz="900" dirty="0">
                <a:solidFill>
                  <a:srgbClr val="000000"/>
                </a:solidFill>
                <a:latin typeface="Arial" panose="020B0604020202020204" pitchFamily="34" charset="0"/>
                <a:cs typeface="Arial" panose="020B0604020202020204" pitchFamily="34" charset="0"/>
              </a:rPr>
              <a:t>Des tours </a:t>
            </a:r>
            <a:r>
              <a:rPr lang="en-CA" sz="900" dirty="0" err="1">
                <a:solidFill>
                  <a:srgbClr val="000000"/>
                </a:solidFill>
                <a:latin typeface="Arial" panose="020B0604020202020204" pitchFamily="34" charset="0"/>
                <a:cs typeface="Arial" panose="020B0604020202020204" pitchFamily="34" charset="0"/>
              </a:rPr>
              <a:t>d’étage</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ont</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été</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effectués</a:t>
            </a:r>
            <a:r>
              <a:rPr lang="en-CA" sz="900" dirty="0">
                <a:solidFill>
                  <a:srgbClr val="000000"/>
                </a:solidFill>
                <a:latin typeface="Arial" panose="020B0604020202020204" pitchFamily="34" charset="0"/>
                <a:cs typeface="Arial" panose="020B0604020202020204" pitchFamily="34" charset="0"/>
              </a:rPr>
              <a:t> six </a:t>
            </a:r>
            <a:r>
              <a:rPr lang="en-CA" sz="900" dirty="0" err="1">
                <a:solidFill>
                  <a:srgbClr val="000000"/>
                </a:solidFill>
                <a:latin typeface="Arial" panose="020B0604020202020204" pitchFamily="34" charset="0"/>
                <a:cs typeface="Arial" panose="020B0604020202020204" pitchFamily="34" charset="0"/>
              </a:rPr>
              <a:t>fois</a:t>
            </a:r>
            <a:r>
              <a:rPr lang="en-CA" sz="900" dirty="0">
                <a:solidFill>
                  <a:srgbClr val="000000"/>
                </a:solidFill>
                <a:latin typeface="Arial" panose="020B0604020202020204" pitchFamily="34" charset="0"/>
                <a:cs typeface="Arial" panose="020B0604020202020204" pitchFamily="34" charset="0"/>
              </a:rPr>
              <a:t> par jour, pendant </a:t>
            </a:r>
            <a:r>
              <a:rPr lang="en-CA" sz="900" dirty="0" err="1">
                <a:solidFill>
                  <a:srgbClr val="000000"/>
                </a:solidFill>
                <a:latin typeface="Arial" panose="020B0604020202020204" pitchFamily="34" charset="0"/>
                <a:cs typeface="Arial" panose="020B0604020202020204" pitchFamily="34" charset="0"/>
              </a:rPr>
              <a:t>deux</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jours</a:t>
            </a:r>
            <a:r>
              <a:rPr lang="en-CA" sz="900" dirty="0">
                <a:solidFill>
                  <a:srgbClr val="000000"/>
                </a:solidFill>
                <a:latin typeface="Arial" panose="020B0604020202020204" pitchFamily="34" charset="0"/>
                <a:cs typeface="Arial" panose="020B0604020202020204" pitchFamily="34" charset="0"/>
              </a:rPr>
              <a:t> non </a:t>
            </a:r>
            <a:r>
              <a:rPr lang="en-CA" sz="900" dirty="0" err="1">
                <a:solidFill>
                  <a:srgbClr val="000000"/>
                </a:solidFill>
                <a:latin typeface="Arial" panose="020B0604020202020204" pitchFamily="34" charset="0"/>
                <a:cs typeface="Arial" panose="020B0604020202020204" pitchFamily="34" charset="0"/>
              </a:rPr>
              <a:t>consécutifs</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mardi</a:t>
            </a:r>
            <a:r>
              <a:rPr lang="en-CA" sz="900" dirty="0">
                <a:solidFill>
                  <a:srgbClr val="000000"/>
                </a:solidFill>
                <a:latin typeface="Arial" panose="020B0604020202020204" pitchFamily="34" charset="0"/>
                <a:cs typeface="Arial" panose="020B0604020202020204" pitchFamily="34" charset="0"/>
              </a:rPr>
              <a:t> et </a:t>
            </a:r>
            <a:r>
              <a:rPr lang="en-CA" sz="900" dirty="0" err="1">
                <a:solidFill>
                  <a:srgbClr val="000000"/>
                </a:solidFill>
                <a:latin typeface="Arial" panose="020B0604020202020204" pitchFamily="34" charset="0"/>
                <a:cs typeface="Arial" panose="020B0604020202020204" pitchFamily="34" charset="0"/>
              </a:rPr>
              <a:t>jeudi</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Cela</a:t>
            </a:r>
            <a:r>
              <a:rPr lang="en-CA" sz="900" dirty="0">
                <a:solidFill>
                  <a:srgbClr val="000000"/>
                </a:solidFill>
                <a:latin typeface="Arial" panose="020B0604020202020204" pitchFamily="34" charset="0"/>
                <a:cs typeface="Arial" panose="020B0604020202020204" pitchFamily="34" charset="0"/>
              </a:rPr>
              <a:t> a </a:t>
            </a:r>
            <a:r>
              <a:rPr lang="en-CA" sz="900" dirty="0" err="1">
                <a:solidFill>
                  <a:srgbClr val="000000"/>
                </a:solidFill>
                <a:latin typeface="Arial" panose="020B0604020202020204" pitchFamily="34" charset="0"/>
                <a:cs typeface="Arial" panose="020B0604020202020204" pitchFamily="34" charset="0"/>
              </a:rPr>
              <a:t>été</a:t>
            </a:r>
            <a:r>
              <a:rPr lang="en-CA" sz="900" dirty="0">
                <a:solidFill>
                  <a:srgbClr val="000000"/>
                </a:solidFill>
                <a:latin typeface="Arial" panose="020B0604020202020204" pitchFamily="34" charset="0"/>
                <a:cs typeface="Arial" panose="020B0604020202020204" pitchFamily="34" charset="0"/>
              </a:rPr>
              <a:t> fait au début de </a:t>
            </a:r>
            <a:r>
              <a:rPr lang="en-CA" sz="900" dirty="0" err="1">
                <a:solidFill>
                  <a:srgbClr val="000000"/>
                </a:solidFill>
                <a:latin typeface="Arial" panose="020B0604020202020204" pitchFamily="34" charset="0"/>
                <a:cs typeface="Arial" panose="020B0604020202020204" pitchFamily="34" charset="0"/>
              </a:rPr>
              <a:t>novembre</a:t>
            </a:r>
            <a:r>
              <a:rPr lang="en-CA" sz="900" dirty="0">
                <a:solidFill>
                  <a:srgbClr val="000000"/>
                </a:solidFill>
                <a:latin typeface="Arial" panose="020B0604020202020204" pitchFamily="34" charset="0"/>
                <a:cs typeface="Arial" panose="020B0604020202020204" pitchFamily="34" charset="0"/>
              </a:rPr>
              <a:t> 2017, </a:t>
            </a:r>
            <a:r>
              <a:rPr lang="en-CA" sz="900" dirty="0" err="1">
                <a:solidFill>
                  <a:srgbClr val="000000"/>
                </a:solidFill>
                <a:latin typeface="Arial" panose="020B0604020202020204" pitchFamily="34" charset="0"/>
                <a:cs typeface="Arial" panose="020B0604020202020204" pitchFamily="34" charset="0"/>
              </a:rPr>
              <a:t>une</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semaine</a:t>
            </a:r>
            <a:r>
              <a:rPr lang="en-CA" sz="900" dirty="0">
                <a:solidFill>
                  <a:srgbClr val="000000"/>
                </a:solidFill>
                <a:latin typeface="Arial" panose="020B0604020202020204" pitchFamily="34" charset="0"/>
                <a:cs typeface="Arial" panose="020B0604020202020204" pitchFamily="34" charset="0"/>
              </a:rPr>
              <a:t> de travail </a:t>
            </a:r>
            <a:r>
              <a:rPr lang="en-CA" sz="900" dirty="0" err="1">
                <a:solidFill>
                  <a:srgbClr val="000000"/>
                </a:solidFill>
                <a:latin typeface="Arial" panose="020B0604020202020204" pitchFamily="34" charset="0"/>
                <a:cs typeface="Arial" panose="020B0604020202020204" pitchFamily="34" charset="0"/>
              </a:rPr>
              <a:t>typique</a:t>
            </a:r>
            <a:r>
              <a:rPr lang="en-CA" sz="900" dirty="0">
                <a:solidFill>
                  <a:srgbClr val="000000"/>
                </a:solidFill>
                <a:latin typeface="Arial" panose="020B0604020202020204" pitchFamily="34" charset="0"/>
                <a:cs typeface="Arial" panose="020B0604020202020204" pitchFamily="34" charset="0"/>
              </a:rPr>
              <a:t> de </a:t>
            </a:r>
            <a:r>
              <a:rPr lang="en-CA" sz="900" dirty="0" err="1">
                <a:solidFill>
                  <a:srgbClr val="000000"/>
                </a:solidFill>
                <a:latin typeface="Arial" panose="020B0604020202020204" pitchFamily="34" charset="0"/>
                <a:cs typeface="Arial" panose="020B0604020202020204" pitchFamily="34" charset="0"/>
              </a:rPr>
              <a:t>l’exercice</a:t>
            </a:r>
            <a:r>
              <a:rPr lang="en-CA" sz="900" dirty="0">
                <a:solidFill>
                  <a:srgbClr val="000000"/>
                </a:solidFill>
                <a:latin typeface="Arial" panose="020B0604020202020204" pitchFamily="34" charset="0"/>
                <a:cs typeface="Arial" panose="020B0604020202020204" pitchFamily="34" charset="0"/>
              </a:rPr>
              <a:t>.</a:t>
            </a:r>
          </a:p>
        </p:txBody>
      </p:sp>
      <p:sp>
        <p:nvSpPr>
          <p:cNvPr id="28" name="TextBox 27"/>
          <p:cNvSpPr txBox="1"/>
          <p:nvPr/>
        </p:nvSpPr>
        <p:spPr>
          <a:xfrm>
            <a:off x="123987" y="5748900"/>
            <a:ext cx="11980190" cy="461665"/>
          </a:xfrm>
          <a:prstGeom prst="rect">
            <a:avLst/>
          </a:prstGeom>
          <a:solidFill>
            <a:srgbClr val="CBE2AC"/>
          </a:solidFill>
        </p:spPr>
        <p:txBody>
          <a:bodyPr wrap="square" rtlCol="0">
            <a:spAutoFit/>
          </a:bodyPr>
          <a:lstStyle/>
          <a:p>
            <a:pPr marL="44550" algn="ctr">
              <a:spcBef>
                <a:spcPts val="50"/>
              </a:spcBef>
              <a:buClr>
                <a:srgbClr val="454A51"/>
              </a:buClr>
              <a:buSzPts val="1400"/>
            </a:pPr>
            <a:r>
              <a:rPr lang="fr-FR" sz="1200" b="1" kern="0" dirty="0">
                <a:solidFill>
                  <a:srgbClr val="000000"/>
                </a:solidFill>
                <a:latin typeface="Arial" panose="020B0604020202020204" pitchFamily="34" charset="0"/>
                <a:ea typeface="Arial"/>
                <a:cs typeface="Arial" panose="020B0604020202020204" pitchFamily="34" charset="0"/>
                <a:sym typeface="Arial"/>
              </a:rPr>
              <a:t>L'idée du Milieu de travail GC selon laquelle le « travail est une activité, pas un lieu » s'impose de plus en plus dans la fonction publique à la suite des récents événements</a:t>
            </a:r>
            <a:r>
              <a:rPr lang="fr-FR" sz="1100" b="1" kern="0" dirty="0">
                <a:solidFill>
                  <a:srgbClr val="000000"/>
                </a:solidFill>
                <a:ea typeface="Arial"/>
                <a:cs typeface="Arial" panose="020B0604020202020204" pitchFamily="34" charset="0"/>
                <a:sym typeface="Arial"/>
              </a:rPr>
              <a:t>.</a:t>
            </a:r>
            <a:endParaRPr lang="en-US" sz="1100" b="1" kern="0" dirty="0">
              <a:solidFill>
                <a:srgbClr val="000000"/>
              </a:solidFill>
              <a:ea typeface="Arial"/>
              <a:cs typeface="Arial" panose="020B0604020202020204" pitchFamily="34" charset="0"/>
              <a:sym typeface="Arial"/>
            </a:endParaRPr>
          </a:p>
        </p:txBody>
      </p:sp>
      <p:sp>
        <p:nvSpPr>
          <p:cNvPr id="27" name="Google Shape;374;p8"/>
          <p:cNvSpPr txBox="1"/>
          <p:nvPr/>
        </p:nvSpPr>
        <p:spPr>
          <a:xfrm>
            <a:off x="6230166" y="4137669"/>
            <a:ext cx="5633454" cy="1564768"/>
          </a:xfrm>
          <a:prstGeom prst="rect">
            <a:avLst/>
          </a:prstGeom>
          <a:solidFill>
            <a:srgbClr val="DBF0EC"/>
          </a:solidFill>
          <a:ln>
            <a:noFill/>
          </a:ln>
        </p:spPr>
        <p:txBody>
          <a:bodyPr spcFirstLastPara="1" wrap="square" lIns="68575" tIns="34275" rIns="68575" bIns="34275" anchor="t" anchorCtr="0">
            <a:noAutofit/>
          </a:bodyPr>
          <a:lstStyle/>
          <a:p>
            <a:pPr>
              <a:buClr>
                <a:srgbClr val="3E4248"/>
              </a:buClr>
              <a:buSzPts val="1600"/>
            </a:pPr>
            <a:r>
              <a:rPr lang="fr-FR" sz="1200" b="1" dirty="0">
                <a:latin typeface="Arial" panose="020B0604020202020204" pitchFamily="34" charset="0"/>
                <a:ea typeface="Arial"/>
                <a:cs typeface="Arial" panose="020B0604020202020204" pitchFamily="34" charset="0"/>
                <a:sym typeface="Arial"/>
              </a:rPr>
              <a:t>Avantages : Employés et employeurs</a:t>
            </a:r>
          </a:p>
          <a:p>
            <a:pPr marL="214311" lvl="1" indent="-214311">
              <a:buClr>
                <a:srgbClr val="36353C"/>
              </a:buClr>
              <a:buSzPts val="1200"/>
              <a:buFont typeface="Arial"/>
              <a:buChar char="•"/>
            </a:pPr>
            <a:r>
              <a:rPr lang="fr-FR" sz="1100" dirty="0">
                <a:latin typeface="Arial" panose="020B0604020202020204" pitchFamily="34" charset="0"/>
                <a:ea typeface="Arial"/>
                <a:cs typeface="Arial" panose="020B0604020202020204" pitchFamily="34" charset="0"/>
                <a:sym typeface="Arial"/>
              </a:rPr>
              <a:t>Milieu de travail moderne (qualité de l'air, lumière naturelle).</a:t>
            </a:r>
          </a:p>
          <a:p>
            <a:pPr marL="214311" lvl="1" indent="-214311">
              <a:buClr>
                <a:srgbClr val="36353C"/>
              </a:buClr>
              <a:buSzPts val="1200"/>
              <a:buFont typeface="Arial"/>
              <a:buChar char="•"/>
            </a:pPr>
            <a:r>
              <a:rPr lang="fr-FR" sz="1100" dirty="0">
                <a:latin typeface="Arial" panose="020B0604020202020204" pitchFamily="34" charset="0"/>
                <a:ea typeface="Arial"/>
                <a:cs typeface="Arial" panose="020B0604020202020204" pitchFamily="34" charset="0"/>
                <a:sym typeface="Arial"/>
              </a:rPr>
              <a:t>Favorise l'</a:t>
            </a:r>
            <a:r>
              <a:rPr lang="fr-FR" sz="1100" b="1" dirty="0">
                <a:latin typeface="Arial" panose="020B0604020202020204" pitchFamily="34" charset="0"/>
                <a:ea typeface="Arial"/>
                <a:cs typeface="Arial" panose="020B0604020202020204" pitchFamily="34" charset="0"/>
                <a:sym typeface="Arial"/>
              </a:rPr>
              <a:t>accessibilité</a:t>
            </a:r>
            <a:r>
              <a:rPr lang="fr-FR" sz="1100" dirty="0">
                <a:latin typeface="Arial" panose="020B0604020202020204" pitchFamily="34" charset="0"/>
                <a:ea typeface="Arial"/>
                <a:cs typeface="Arial" panose="020B0604020202020204" pitchFamily="34" charset="0"/>
                <a:sym typeface="Arial"/>
              </a:rPr>
              <a:t>, la </a:t>
            </a:r>
            <a:r>
              <a:rPr lang="fr-FR" sz="1100" b="1" dirty="0">
                <a:latin typeface="Arial" panose="020B0604020202020204" pitchFamily="34" charset="0"/>
                <a:ea typeface="Arial"/>
                <a:cs typeface="Arial" panose="020B0604020202020204" pitchFamily="34" charset="0"/>
                <a:sym typeface="Arial"/>
              </a:rPr>
              <a:t>souplesse</a:t>
            </a:r>
            <a:r>
              <a:rPr lang="fr-FR" sz="1100" dirty="0">
                <a:latin typeface="Arial" panose="020B0604020202020204" pitchFamily="34" charset="0"/>
                <a:ea typeface="Arial"/>
                <a:cs typeface="Arial" panose="020B0604020202020204" pitchFamily="34" charset="0"/>
                <a:sym typeface="Arial"/>
              </a:rPr>
              <a:t> et le </a:t>
            </a:r>
            <a:r>
              <a:rPr lang="fr-FR" sz="1100" b="1" dirty="0">
                <a:latin typeface="Arial" panose="020B0604020202020204" pitchFamily="34" charset="0"/>
                <a:ea typeface="Arial"/>
                <a:cs typeface="Arial" panose="020B0604020202020204" pitchFamily="34" charset="0"/>
                <a:sym typeface="Arial"/>
              </a:rPr>
              <a:t>bien-être.</a:t>
            </a:r>
          </a:p>
          <a:p>
            <a:pPr marL="214311" lvl="1" indent="-214311">
              <a:buClr>
                <a:srgbClr val="36353C"/>
              </a:buClr>
              <a:buSzPts val="1200"/>
              <a:buFont typeface="Arial"/>
              <a:buChar char="•"/>
            </a:pPr>
            <a:r>
              <a:rPr lang="fr-FR" sz="1100" dirty="0">
                <a:latin typeface="Arial" panose="020B0604020202020204" pitchFamily="34" charset="0"/>
                <a:ea typeface="Arial"/>
                <a:cs typeface="Arial" panose="020B0604020202020204" pitchFamily="34" charset="0"/>
                <a:sym typeface="Arial"/>
              </a:rPr>
              <a:t>Compétitivité dans l'</a:t>
            </a:r>
            <a:r>
              <a:rPr lang="fr-FR" sz="1100" b="1" dirty="0">
                <a:latin typeface="Arial" panose="020B0604020202020204" pitchFamily="34" charset="0"/>
                <a:ea typeface="Arial"/>
                <a:cs typeface="Arial" panose="020B0604020202020204" pitchFamily="34" charset="0"/>
                <a:sym typeface="Arial"/>
              </a:rPr>
              <a:t>attraction</a:t>
            </a:r>
            <a:r>
              <a:rPr lang="fr-FR" sz="1100" dirty="0">
                <a:latin typeface="Arial" panose="020B0604020202020204" pitchFamily="34" charset="0"/>
                <a:ea typeface="Arial"/>
                <a:cs typeface="Arial" panose="020B0604020202020204" pitchFamily="34" charset="0"/>
                <a:sym typeface="Arial"/>
              </a:rPr>
              <a:t> et le maintien en poste des talents.</a:t>
            </a:r>
          </a:p>
          <a:p>
            <a:pPr marL="214311" lvl="1" indent="-214311">
              <a:buClr>
                <a:srgbClr val="36353C"/>
              </a:buClr>
              <a:buSzPts val="1200"/>
              <a:buFont typeface="Arial"/>
              <a:buChar char="•"/>
            </a:pPr>
            <a:r>
              <a:rPr lang="fr-FR" sz="1100" b="1" dirty="0">
                <a:latin typeface="Arial" panose="020B0604020202020204" pitchFamily="34" charset="0"/>
                <a:ea typeface="Arial"/>
                <a:cs typeface="Arial" panose="020B0604020202020204" pitchFamily="34" charset="0"/>
                <a:sym typeface="Arial"/>
              </a:rPr>
              <a:t>Possibilité de choisir </a:t>
            </a:r>
            <a:r>
              <a:rPr lang="fr-FR" sz="1100" dirty="0">
                <a:latin typeface="Arial" panose="020B0604020202020204" pitchFamily="34" charset="0"/>
                <a:ea typeface="Arial"/>
                <a:cs typeface="Arial" panose="020B0604020202020204" pitchFamily="34" charset="0"/>
                <a:sym typeface="Arial"/>
              </a:rPr>
              <a:t>l’endroit et la manière dont ils veulent travailler (mobilité, réseau privé virtuel [RPV]).</a:t>
            </a:r>
          </a:p>
          <a:p>
            <a:pPr marL="214311" lvl="1" indent="-214311">
              <a:buClr>
                <a:srgbClr val="36353C"/>
              </a:buClr>
              <a:buSzPts val="1200"/>
              <a:buFont typeface="Arial"/>
              <a:buChar char="•"/>
            </a:pPr>
            <a:r>
              <a:rPr lang="fr-FR" sz="1100" dirty="0">
                <a:latin typeface="Arial" panose="020B0604020202020204" pitchFamily="34" charset="0"/>
                <a:ea typeface="Arial"/>
                <a:cs typeface="Arial" panose="020B0604020202020204" pitchFamily="34" charset="0"/>
                <a:sym typeface="Arial"/>
              </a:rPr>
              <a:t>Un milieu de travail doté de </a:t>
            </a:r>
            <a:r>
              <a:rPr lang="fr-FR" sz="1100" b="1" dirty="0">
                <a:latin typeface="Arial" panose="020B0604020202020204" pitchFamily="34" charset="0"/>
                <a:ea typeface="Arial"/>
                <a:cs typeface="Arial" panose="020B0604020202020204" pitchFamily="34" charset="0"/>
                <a:sym typeface="Arial"/>
              </a:rPr>
              <a:t>technologies</a:t>
            </a:r>
            <a:r>
              <a:rPr lang="fr-FR" sz="1100" dirty="0">
                <a:latin typeface="Arial" panose="020B0604020202020204" pitchFamily="34" charset="0"/>
                <a:ea typeface="Arial"/>
                <a:cs typeface="Arial" panose="020B0604020202020204" pitchFamily="34" charset="0"/>
                <a:sym typeface="Arial"/>
              </a:rPr>
              <a:t> (Wi-Fi, applications opérationnelles).</a:t>
            </a:r>
          </a:p>
          <a:p>
            <a:pPr marL="214311" lvl="1" indent="-214311">
              <a:buClr>
                <a:srgbClr val="36353C"/>
              </a:buClr>
              <a:buSzPts val="1200"/>
              <a:buFont typeface="Arial"/>
              <a:buChar char="•"/>
            </a:pPr>
            <a:r>
              <a:rPr lang="fr-FR" sz="1100" dirty="0">
                <a:latin typeface="Arial" panose="020B0604020202020204" pitchFamily="34" charset="0"/>
                <a:ea typeface="Arial"/>
                <a:cs typeface="Arial" panose="020B0604020202020204" pitchFamily="34" charset="0"/>
                <a:sym typeface="Arial"/>
              </a:rPr>
              <a:t>Capacité à </a:t>
            </a:r>
            <a:r>
              <a:rPr lang="fr-FR" sz="1100" b="1" dirty="0">
                <a:latin typeface="Arial" panose="020B0604020202020204" pitchFamily="34" charset="0"/>
                <a:ea typeface="Arial"/>
                <a:cs typeface="Arial" panose="020B0604020202020204" pitchFamily="34" charset="0"/>
                <a:sym typeface="Arial"/>
              </a:rPr>
              <a:t>collaborer.</a:t>
            </a:r>
          </a:p>
        </p:txBody>
      </p:sp>
      <p:sp>
        <p:nvSpPr>
          <p:cNvPr id="22" name="Google Shape;298;p4"/>
          <p:cNvSpPr/>
          <p:nvPr/>
        </p:nvSpPr>
        <p:spPr>
          <a:xfrm>
            <a:off x="6196176" y="1233432"/>
            <a:ext cx="5627374" cy="2905883"/>
          </a:xfrm>
          <a:prstGeom prst="rect">
            <a:avLst/>
          </a:prstGeom>
          <a:noFill/>
          <a:ln>
            <a:noFill/>
          </a:ln>
        </p:spPr>
        <p:txBody>
          <a:bodyPr spcFirstLastPara="1" wrap="square" lIns="91425" tIns="45700" rIns="91425" bIns="45700" anchor="t" anchorCtr="0">
            <a:spAutoFit/>
          </a:bodyPr>
          <a:lstStyle/>
          <a:p>
            <a:pPr>
              <a:buClr>
                <a:srgbClr val="454A51"/>
              </a:buClr>
              <a:buSzPts val="1400"/>
            </a:pPr>
            <a:r>
              <a:rPr lang="fr-FR" sz="1400" b="1" dirty="0">
                <a:solidFill>
                  <a:srgbClr val="454A51"/>
                </a:solidFill>
                <a:latin typeface="Arial"/>
                <a:ea typeface="Arial"/>
                <a:cs typeface="Arial"/>
                <a:sym typeface="Arial"/>
              </a:rPr>
              <a:t>Ce que nous savons :</a:t>
            </a:r>
            <a:endParaRPr lang="fr-FR" sz="1400" dirty="0">
              <a:solidFill>
                <a:srgbClr val="454A51"/>
              </a:solidFill>
              <a:latin typeface="Arial"/>
              <a:ea typeface="Arial"/>
              <a:cs typeface="Arial"/>
              <a:sym typeface="Arial"/>
            </a:endParaRPr>
          </a:p>
          <a:p>
            <a:pPr marL="214311" indent="-214311">
              <a:buClr>
                <a:srgbClr val="454A51"/>
              </a:buClr>
              <a:buSzPts val="1400"/>
              <a:buFont typeface="Arial"/>
              <a:buChar char="•"/>
            </a:pPr>
            <a:r>
              <a:rPr lang="fr-FR" sz="1200" dirty="0">
                <a:solidFill>
                  <a:srgbClr val="000000"/>
                </a:solidFill>
                <a:latin typeface="Arial"/>
                <a:ea typeface="Arial"/>
                <a:cs typeface="Arial"/>
                <a:sym typeface="Arial"/>
              </a:rPr>
              <a:t>L'espace est le deuxième coût le plus élevé après le salaire.</a:t>
            </a:r>
            <a:r>
              <a:rPr lang="fr-FR" sz="1200" baseline="30000" dirty="0">
                <a:solidFill>
                  <a:srgbClr val="000000"/>
                </a:solidFill>
                <a:latin typeface="Arial"/>
                <a:ea typeface="Arial"/>
                <a:cs typeface="Arial"/>
                <a:sym typeface="Arial"/>
              </a:rPr>
              <a:t>1</a:t>
            </a:r>
            <a:endParaRPr lang="fr-FR" sz="1200" dirty="0">
              <a:solidFill>
                <a:srgbClr val="000000"/>
              </a:solidFill>
              <a:latin typeface="Arial"/>
              <a:ea typeface="Arial"/>
              <a:cs typeface="Arial"/>
              <a:sym typeface="Arial"/>
            </a:endParaRPr>
          </a:p>
          <a:p>
            <a:pPr marL="214311" indent="-214311">
              <a:buClr>
                <a:srgbClr val="454A51"/>
              </a:buClr>
              <a:buSzPts val="1400"/>
              <a:buFont typeface="Arial"/>
              <a:buChar char="•"/>
            </a:pPr>
            <a:r>
              <a:rPr lang="fr-FR" sz="1200" dirty="0">
                <a:solidFill>
                  <a:srgbClr val="000000"/>
                </a:solidFill>
                <a:latin typeface="Arial"/>
                <a:ea typeface="Arial"/>
                <a:cs typeface="Arial"/>
                <a:sym typeface="Arial"/>
              </a:rPr>
              <a:t>Moins de 60 % de l'espace est occupé à un moment donné (avant la COVID-19). </a:t>
            </a:r>
          </a:p>
          <a:p>
            <a:pPr marL="214311" indent="-214311">
              <a:buClr>
                <a:srgbClr val="454A51"/>
              </a:buClr>
              <a:buSzPts val="1400"/>
              <a:buFont typeface="Arial"/>
              <a:buChar char="•"/>
            </a:pPr>
            <a:r>
              <a:rPr lang="fr-FR" sz="1200" dirty="0">
                <a:solidFill>
                  <a:srgbClr val="000000"/>
                </a:solidFill>
                <a:latin typeface="Arial"/>
                <a:ea typeface="Arial"/>
                <a:cs typeface="Arial"/>
                <a:sym typeface="Arial"/>
              </a:rPr>
              <a:t>Les études menées par SPAC en 2017 </a:t>
            </a:r>
            <a:r>
              <a:rPr lang="fr-FR" sz="1200" dirty="0">
                <a:solidFill>
                  <a:srgbClr val="000000"/>
                </a:solidFill>
                <a:ea typeface="Arial"/>
                <a:cs typeface="Arial"/>
                <a:sym typeface="Arial"/>
              </a:rPr>
              <a:t>sur le taux d’occupation des bureaux de </a:t>
            </a:r>
            <a:r>
              <a:rPr lang="fr-FR" sz="1200" dirty="0">
                <a:solidFill>
                  <a:srgbClr val="000000"/>
                </a:solidFill>
                <a:latin typeface="Arial"/>
                <a:ea typeface="Arial"/>
                <a:cs typeface="Arial"/>
                <a:sym typeface="Arial"/>
              </a:rPr>
              <a:t>six ministères ont montré une </a:t>
            </a:r>
            <a:r>
              <a:rPr lang="fr-FR" sz="1200" b="1" dirty="0">
                <a:solidFill>
                  <a:srgbClr val="000000"/>
                </a:solidFill>
                <a:latin typeface="Arial"/>
                <a:ea typeface="Arial"/>
                <a:cs typeface="Arial"/>
                <a:sym typeface="Arial"/>
              </a:rPr>
              <a:t>utilisation moyenne de 53 % </a:t>
            </a:r>
            <a:r>
              <a:rPr lang="fr-FR" sz="1200" dirty="0">
                <a:solidFill>
                  <a:srgbClr val="000000"/>
                </a:solidFill>
                <a:latin typeface="Arial"/>
                <a:ea typeface="Arial"/>
                <a:cs typeface="Arial"/>
                <a:sym typeface="Arial"/>
              </a:rPr>
              <a:t>par jour.</a:t>
            </a:r>
            <a:r>
              <a:rPr lang="fr-FR" sz="1200" baseline="30000" dirty="0">
                <a:solidFill>
                  <a:srgbClr val="000000"/>
                </a:solidFill>
                <a:latin typeface="Arial"/>
                <a:ea typeface="Arial"/>
                <a:cs typeface="Arial"/>
                <a:sym typeface="Arial"/>
              </a:rPr>
              <a:t>2</a:t>
            </a:r>
            <a:endParaRPr lang="fr-FR" sz="1200" dirty="0">
              <a:solidFill>
                <a:srgbClr val="000000"/>
              </a:solidFill>
              <a:latin typeface="Arial"/>
              <a:ea typeface="Arial"/>
              <a:cs typeface="Arial"/>
              <a:sym typeface="Arial"/>
            </a:endParaRPr>
          </a:p>
          <a:p>
            <a:pPr marL="214311" indent="-214311">
              <a:buClr>
                <a:srgbClr val="454A51"/>
              </a:buClr>
              <a:buSzPts val="1400"/>
              <a:buFont typeface="Arial"/>
              <a:buChar char="•"/>
            </a:pPr>
            <a:r>
              <a:rPr lang="fr-FR" sz="1200" dirty="0">
                <a:solidFill>
                  <a:srgbClr val="000000"/>
                </a:solidFill>
                <a:latin typeface="Arial"/>
                <a:ea typeface="Arial"/>
                <a:cs typeface="Arial"/>
                <a:sym typeface="Arial"/>
              </a:rPr>
              <a:t>Il n'y a aucune raison de croire que les tendances en matière de mobilité ne vont pas s'accentuer par rapport à la situation antérieure à la COVID-19, surtout à la lumière des récents investissements dans les infrastructures de TI et les outils mobiles (ordinateurs portables et téléphones intelligents), et d'une main-d'œuvre </a:t>
            </a:r>
            <a:r>
              <a:rPr lang="fr-FR" sz="1200" dirty="0" err="1">
                <a:solidFill>
                  <a:srgbClr val="000000"/>
                </a:solidFill>
                <a:latin typeface="Arial"/>
                <a:ea typeface="Arial"/>
                <a:cs typeface="Arial"/>
                <a:sym typeface="Arial"/>
              </a:rPr>
              <a:t>millénariale</a:t>
            </a:r>
            <a:r>
              <a:rPr lang="fr-FR" sz="1200" dirty="0">
                <a:solidFill>
                  <a:srgbClr val="000000"/>
                </a:solidFill>
                <a:latin typeface="Arial"/>
                <a:ea typeface="Arial"/>
                <a:cs typeface="Arial"/>
                <a:sym typeface="Arial"/>
              </a:rPr>
              <a:t> croissante. </a:t>
            </a:r>
          </a:p>
          <a:p>
            <a:pPr marL="216000" indent="-214313">
              <a:spcBef>
                <a:spcPts val="50"/>
              </a:spcBef>
              <a:buClr>
                <a:srgbClr val="454A51"/>
              </a:buClr>
              <a:buSzPts val="1400"/>
              <a:buFont typeface="Arial"/>
              <a:buChar char="•"/>
            </a:pPr>
            <a:r>
              <a:rPr lang="fr-FR" sz="1200" b="1" dirty="0">
                <a:solidFill>
                  <a:srgbClr val="000000"/>
                </a:solidFill>
                <a:latin typeface="Arial"/>
                <a:ea typeface="Arial"/>
                <a:cs typeface="Arial"/>
                <a:sym typeface="Arial"/>
              </a:rPr>
              <a:t>La tendance consiste en l'augmentation du nombre de personnes travaillant à distance, l'augmentation du </a:t>
            </a:r>
            <a:r>
              <a:rPr lang="fr-FR" sz="1200" b="1" dirty="0" err="1">
                <a:solidFill>
                  <a:srgbClr val="000000"/>
                </a:solidFill>
                <a:latin typeface="Arial"/>
                <a:ea typeface="Arial"/>
                <a:cs typeface="Arial"/>
                <a:sym typeface="Arial"/>
              </a:rPr>
              <a:t>cotravail</a:t>
            </a:r>
            <a:r>
              <a:rPr lang="fr-FR" sz="1200" b="1" dirty="0">
                <a:solidFill>
                  <a:srgbClr val="000000"/>
                </a:solidFill>
                <a:latin typeface="Arial"/>
                <a:ea typeface="Arial"/>
                <a:cs typeface="Arial"/>
                <a:sym typeface="Arial"/>
              </a:rPr>
              <a:t> et la diminution des postes de travail attribués = moins d'utilisation des aménagements existants.</a:t>
            </a:r>
            <a:endParaRPr lang="en-US" sz="1200" b="1" dirty="0">
              <a:solidFill>
                <a:srgbClr val="000000"/>
              </a:solidFill>
              <a:latin typeface="Arial"/>
              <a:ea typeface="Arial"/>
              <a:cs typeface="Arial"/>
              <a:sym typeface="Arial"/>
            </a:endParaRPr>
          </a:p>
        </p:txBody>
      </p:sp>
      <p:sp>
        <p:nvSpPr>
          <p:cNvPr id="26" name="Content Placeholder 3"/>
          <p:cNvSpPr txBox="1">
            <a:spLocks/>
          </p:cNvSpPr>
          <p:nvPr/>
        </p:nvSpPr>
        <p:spPr>
          <a:xfrm>
            <a:off x="185980" y="4150216"/>
            <a:ext cx="5728219" cy="1552221"/>
          </a:xfrm>
          <a:prstGeom prst="rect">
            <a:avLst/>
          </a:prstGeom>
          <a:solidFill>
            <a:srgbClr val="F5F8E2"/>
          </a:solidFill>
        </p:spPr>
        <p:txBody>
          <a:bodyPr>
            <a:normAutofit fontScale="25000" lnSpcReduction="20000"/>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3E4248"/>
              </a:buClr>
              <a:buSzPts val="1600"/>
              <a:buFont typeface="Arial" panose="020B0604020202020204" pitchFamily="34" charset="0"/>
              <a:buNone/>
            </a:pPr>
            <a:r>
              <a:rPr lang="fr-FR" sz="4800" b="1" dirty="0" smtClean="0">
                <a:latin typeface="Arial"/>
                <a:ea typeface="Arial"/>
                <a:cs typeface="Arial"/>
                <a:sym typeface="Arial"/>
              </a:rPr>
              <a:t>Avantages : Gains d’efficacité </a:t>
            </a:r>
            <a:endParaRPr lang="fr-FR" sz="4800" dirty="0">
              <a:latin typeface="Arial"/>
              <a:ea typeface="Arial"/>
              <a:cs typeface="Arial"/>
              <a:sym typeface="Arial"/>
            </a:endParaRPr>
          </a:p>
          <a:p>
            <a:pPr marL="214311" lvl="1" indent="-207961">
              <a:lnSpc>
                <a:spcPct val="100000"/>
              </a:lnSpc>
              <a:buClr>
                <a:srgbClr val="474B52"/>
              </a:buClr>
              <a:buSzPts val="1100"/>
              <a:buFont typeface="Arial"/>
              <a:buChar char="•"/>
            </a:pPr>
            <a:r>
              <a:rPr lang="fr-FR" sz="4000" b="1" dirty="0">
                <a:latin typeface="Arial"/>
                <a:ea typeface="Arial"/>
                <a:cs typeface="Arial"/>
                <a:sym typeface="Arial"/>
              </a:rPr>
              <a:t>Augmentation de l'utilisation de l'espace </a:t>
            </a:r>
            <a:r>
              <a:rPr lang="fr-FR" sz="4000" dirty="0">
                <a:latin typeface="Arial"/>
                <a:ea typeface="Arial"/>
                <a:cs typeface="Arial"/>
                <a:sym typeface="Arial"/>
              </a:rPr>
              <a:t>et réduction de l'empreinte des bureaux jusqu'à 30 </a:t>
            </a:r>
            <a:r>
              <a:rPr lang="fr-FR" sz="4000" dirty="0" smtClean="0">
                <a:latin typeface="Arial"/>
                <a:ea typeface="Arial"/>
                <a:cs typeface="Arial"/>
                <a:sym typeface="Arial"/>
              </a:rPr>
              <a:t>%.</a:t>
            </a:r>
            <a:endParaRPr lang="fr-FR" sz="4000" dirty="0">
              <a:latin typeface="Arial"/>
              <a:ea typeface="Arial"/>
              <a:cs typeface="Arial"/>
              <a:sym typeface="Arial"/>
            </a:endParaRPr>
          </a:p>
          <a:p>
            <a:pPr marL="214311" lvl="1" indent="-207961">
              <a:lnSpc>
                <a:spcPct val="100000"/>
              </a:lnSpc>
              <a:buClr>
                <a:srgbClr val="474B52"/>
              </a:buClr>
              <a:buSzPts val="1100"/>
              <a:buFont typeface="Arial"/>
              <a:buChar char="•"/>
            </a:pPr>
            <a:r>
              <a:rPr lang="fr-FR" sz="4000" b="1" dirty="0">
                <a:latin typeface="Arial"/>
                <a:ea typeface="Arial"/>
                <a:cs typeface="Arial"/>
                <a:sym typeface="Arial"/>
              </a:rPr>
              <a:t>Réduire les coûts de possession du gouvernement </a:t>
            </a:r>
            <a:r>
              <a:rPr lang="fr-FR" sz="4000" dirty="0">
                <a:latin typeface="Arial"/>
                <a:ea typeface="Arial"/>
                <a:cs typeface="Arial"/>
                <a:sym typeface="Arial"/>
              </a:rPr>
              <a:t>en </a:t>
            </a:r>
            <a:r>
              <a:rPr lang="fr-FR" sz="4000" dirty="0" smtClean="0">
                <a:latin typeface="Arial"/>
                <a:ea typeface="Arial"/>
                <a:cs typeface="Arial"/>
                <a:sym typeface="Arial"/>
              </a:rPr>
              <a:t>aliénant </a:t>
            </a:r>
            <a:r>
              <a:rPr lang="fr-FR" sz="4000" dirty="0">
                <a:latin typeface="Arial"/>
                <a:ea typeface="Arial"/>
                <a:cs typeface="Arial"/>
                <a:sym typeface="Arial"/>
              </a:rPr>
              <a:t>l</a:t>
            </a:r>
            <a:r>
              <a:rPr lang="fr-FR" sz="4000" dirty="0" smtClean="0">
                <a:latin typeface="Arial"/>
                <a:ea typeface="Arial"/>
                <a:cs typeface="Arial"/>
                <a:sym typeface="Arial"/>
              </a:rPr>
              <a:t>es </a:t>
            </a:r>
            <a:r>
              <a:rPr lang="fr-FR" sz="4000" dirty="0">
                <a:latin typeface="Arial"/>
                <a:ea typeface="Arial"/>
                <a:cs typeface="Arial"/>
                <a:sym typeface="Arial"/>
              </a:rPr>
              <a:t>immeubles </a:t>
            </a:r>
            <a:r>
              <a:rPr lang="fr-FR" sz="4000" dirty="0" smtClean="0">
                <a:latin typeface="Arial"/>
                <a:ea typeface="Arial"/>
                <a:cs typeface="Arial"/>
                <a:sym typeface="Arial"/>
              </a:rPr>
              <a:t>à </a:t>
            </a:r>
            <a:r>
              <a:rPr lang="fr-FR" sz="4000" dirty="0">
                <a:latin typeface="Arial"/>
                <a:ea typeface="Arial"/>
                <a:cs typeface="Arial"/>
                <a:sym typeface="Arial"/>
              </a:rPr>
              <a:t>bureaux </a:t>
            </a:r>
            <a:r>
              <a:rPr lang="fr-FR" sz="4000" dirty="0" smtClean="0">
                <a:latin typeface="Arial"/>
                <a:ea typeface="Arial"/>
                <a:cs typeface="Arial"/>
                <a:sym typeface="Arial"/>
              </a:rPr>
              <a:t>à faible rendement </a:t>
            </a:r>
            <a:r>
              <a:rPr lang="fr-FR" sz="4000" dirty="0">
                <a:latin typeface="Arial"/>
                <a:ea typeface="Arial"/>
                <a:cs typeface="Arial"/>
                <a:sym typeface="Arial"/>
              </a:rPr>
              <a:t>(39 % des </a:t>
            </a:r>
            <a:r>
              <a:rPr lang="fr-FR" sz="4000" dirty="0" smtClean="0">
                <a:latin typeface="Arial"/>
                <a:ea typeface="Arial"/>
                <a:cs typeface="Arial"/>
                <a:sym typeface="Arial"/>
              </a:rPr>
              <a:t>biens appartenant au gouvernement).</a:t>
            </a:r>
            <a:endParaRPr lang="fr-FR" sz="4000" dirty="0">
              <a:latin typeface="Arial"/>
              <a:ea typeface="Arial"/>
              <a:cs typeface="Arial"/>
              <a:sym typeface="Arial"/>
            </a:endParaRPr>
          </a:p>
          <a:p>
            <a:pPr marL="214311" lvl="1" indent="-207961">
              <a:lnSpc>
                <a:spcPct val="100000"/>
              </a:lnSpc>
              <a:buClr>
                <a:srgbClr val="474B52"/>
              </a:buClr>
              <a:buSzPts val="1100"/>
              <a:buFont typeface="Arial"/>
              <a:buChar char="•"/>
            </a:pPr>
            <a:r>
              <a:rPr lang="fr-FR" sz="4000" b="1" dirty="0">
                <a:latin typeface="Arial"/>
                <a:ea typeface="Arial"/>
                <a:cs typeface="Arial"/>
                <a:sym typeface="Arial"/>
              </a:rPr>
              <a:t>Réduire les émissions de gaz à effet de serre </a:t>
            </a:r>
            <a:r>
              <a:rPr lang="fr-FR" sz="4000" dirty="0">
                <a:latin typeface="Arial"/>
                <a:ea typeface="Arial"/>
                <a:cs typeface="Arial"/>
                <a:sym typeface="Arial"/>
              </a:rPr>
              <a:t>en contribuant à l'efficacité des coûts </a:t>
            </a:r>
            <a:r>
              <a:rPr lang="fr-FR" sz="4000" dirty="0" smtClean="0">
                <a:latin typeface="Arial"/>
                <a:ea typeface="Arial"/>
                <a:cs typeface="Arial"/>
                <a:sym typeface="Arial"/>
              </a:rPr>
              <a:t>de fonctionnement </a:t>
            </a:r>
            <a:r>
              <a:rPr lang="fr-FR" sz="4000" dirty="0">
                <a:latin typeface="Arial"/>
                <a:ea typeface="Arial"/>
                <a:cs typeface="Arial"/>
                <a:sym typeface="Arial"/>
              </a:rPr>
              <a:t>et </a:t>
            </a:r>
            <a:r>
              <a:rPr lang="fr-FR" sz="4000" dirty="0" smtClean="0">
                <a:latin typeface="Arial"/>
                <a:ea typeface="Arial"/>
                <a:cs typeface="Arial"/>
                <a:sym typeface="Arial"/>
              </a:rPr>
              <a:t>d’entretien.</a:t>
            </a:r>
            <a:endParaRPr lang="fr-FR" sz="4000" dirty="0">
              <a:latin typeface="Arial"/>
              <a:ea typeface="Arial"/>
              <a:cs typeface="Arial"/>
              <a:sym typeface="Arial"/>
            </a:endParaRPr>
          </a:p>
          <a:p>
            <a:pPr marL="214311" lvl="1" indent="-207961">
              <a:lnSpc>
                <a:spcPct val="100000"/>
              </a:lnSpc>
              <a:buClr>
                <a:srgbClr val="474B52"/>
              </a:buClr>
              <a:buSzPts val="1100"/>
              <a:buFont typeface="Arial"/>
              <a:buChar char="•"/>
            </a:pPr>
            <a:r>
              <a:rPr lang="fr-FR" sz="4000" dirty="0">
                <a:latin typeface="Arial"/>
                <a:ea typeface="Arial"/>
                <a:cs typeface="Arial"/>
                <a:sym typeface="Arial"/>
              </a:rPr>
              <a:t>Une plus grande facilité à absorber la croissance des programmes dans l'espace et à s'adapter aux besoins changeants des </a:t>
            </a:r>
            <a:r>
              <a:rPr lang="fr-FR" sz="4000" dirty="0" smtClean="0">
                <a:latin typeface="Arial"/>
                <a:ea typeface="Arial"/>
                <a:cs typeface="Arial"/>
                <a:sym typeface="Arial"/>
              </a:rPr>
              <a:t>programmes.</a:t>
            </a:r>
            <a:endParaRPr lang="fr-FR" sz="4000" dirty="0">
              <a:latin typeface="Arial"/>
              <a:ea typeface="Arial"/>
              <a:cs typeface="Arial"/>
              <a:sym typeface="Arial"/>
            </a:endParaRPr>
          </a:p>
          <a:p>
            <a:pPr marL="101600" indent="0">
              <a:buFont typeface="Arial" panose="020B0604020202020204" pitchFamily="34" charset="0"/>
              <a:buNone/>
            </a:pPr>
            <a:endParaRPr lang="en-CA" dirty="0">
              <a:solidFill>
                <a:srgbClr val="000000"/>
              </a:solidFill>
            </a:endParaRPr>
          </a:p>
        </p:txBody>
      </p:sp>
      <p:grpSp>
        <p:nvGrpSpPr>
          <p:cNvPr id="10" name="Group 9"/>
          <p:cNvGrpSpPr/>
          <p:nvPr/>
        </p:nvGrpSpPr>
        <p:grpSpPr>
          <a:xfrm>
            <a:off x="508759" y="1275006"/>
            <a:ext cx="5430838" cy="2875209"/>
            <a:chOff x="508759" y="1275007"/>
            <a:chExt cx="5430838" cy="2729568"/>
          </a:xfrm>
        </p:grpSpPr>
        <p:cxnSp>
          <p:nvCxnSpPr>
            <p:cNvPr id="5" name="Straight Connector 4"/>
            <p:cNvCxnSpPr/>
            <p:nvPr/>
          </p:nvCxnSpPr>
          <p:spPr>
            <a:xfrm>
              <a:off x="1752324" y="2674516"/>
              <a:ext cx="2921451" cy="0"/>
            </a:xfrm>
            <a:prstGeom prst="line">
              <a:avLst/>
            </a:prstGeom>
            <a:ln>
              <a:solidFill>
                <a:srgbClr val="1F8541"/>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508759" y="1275007"/>
              <a:ext cx="5430838" cy="2729568"/>
              <a:chOff x="508759" y="1275007"/>
              <a:chExt cx="5430838" cy="2729568"/>
            </a:xfrm>
          </p:grpSpPr>
          <p:pic>
            <p:nvPicPr>
              <p:cNvPr id="3" name="Picture Placeholder 8"/>
              <p:cNvPicPr>
                <a:picLocks noChangeAspect="1"/>
              </p:cNvPicPr>
              <p:nvPr/>
            </p:nvPicPr>
            <p:blipFill>
              <a:blip r:embed="rId3" cstate="email">
                <a:extLst>
                  <a:ext uri="{28A0092B-C50C-407E-A947-70E740481C1C}">
                    <a14:useLocalDpi xmlns:a14="http://schemas.microsoft.com/office/drawing/2010/main"/>
                  </a:ext>
                </a:extLst>
              </a:blip>
              <a:srcRect t="472" b="472"/>
              <a:stretch>
                <a:fillRect/>
              </a:stretch>
            </p:blipFill>
            <p:spPr>
              <a:xfrm>
                <a:off x="508759" y="1275007"/>
                <a:ext cx="5430838" cy="2522550"/>
              </a:xfrm>
              <a:prstGeom prst="rect">
                <a:avLst/>
              </a:prstGeom>
            </p:spPr>
          </p:pic>
          <p:cxnSp>
            <p:nvCxnSpPr>
              <p:cNvPr id="4" name="Straight Connector 3"/>
              <p:cNvCxnSpPr/>
              <p:nvPr/>
            </p:nvCxnSpPr>
            <p:spPr>
              <a:xfrm>
                <a:off x="2310938" y="2149949"/>
                <a:ext cx="1820487" cy="0"/>
              </a:xfrm>
              <a:prstGeom prst="line">
                <a:avLst/>
              </a:prstGeom>
              <a:ln>
                <a:solidFill>
                  <a:srgbClr val="1F8541"/>
                </a:solidFill>
              </a:ln>
            </p:spPr>
            <p:style>
              <a:lnRef idx="2">
                <a:schemeClr val="accent1"/>
              </a:lnRef>
              <a:fillRef idx="0">
                <a:schemeClr val="accent1"/>
              </a:fillRef>
              <a:effectRef idx="1">
                <a:schemeClr val="accent1"/>
              </a:effectRef>
              <a:fontRef idx="minor">
                <a:schemeClr val="tx1"/>
              </a:fontRef>
            </p:style>
          </p:cxnSp>
          <p:sp>
            <p:nvSpPr>
              <p:cNvPr id="6" name="Up Arrow 5"/>
              <p:cNvSpPr/>
              <p:nvPr/>
            </p:nvSpPr>
            <p:spPr>
              <a:xfrm>
                <a:off x="2677703" y="1618076"/>
                <a:ext cx="1070691" cy="1629170"/>
              </a:xfrm>
              <a:prstGeom prst="upArrow">
                <a:avLst/>
              </a:prstGeom>
              <a:solidFill>
                <a:srgbClr val="4CB6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143000" y="3247246"/>
                <a:ext cx="4159045" cy="0"/>
              </a:xfrm>
              <a:prstGeom prst="line">
                <a:avLst/>
              </a:prstGeom>
              <a:ln>
                <a:solidFill>
                  <a:srgbClr val="1F854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223792" y="3267263"/>
                <a:ext cx="1394881" cy="498598"/>
              </a:xfrm>
              <a:prstGeom prst="rect">
                <a:avLst/>
              </a:prstGeom>
              <a:noFill/>
            </p:spPr>
            <p:txBody>
              <a:bodyPr wrap="square" rtlCol="0">
                <a:spAutoFit/>
              </a:bodyPr>
              <a:lstStyle/>
              <a:p>
                <a:pPr algn="ctr">
                  <a:lnSpc>
                    <a:spcPct val="110000"/>
                  </a:lnSpc>
                  <a:buClr>
                    <a:srgbClr val="4472C4"/>
                  </a:buClr>
                </a:pPr>
                <a:r>
                  <a:rPr lang="fr-CA" sz="800" b="1" dirty="0">
                    <a:solidFill>
                      <a:srgbClr val="000000"/>
                    </a:solidFill>
                    <a:latin typeface="Arial" panose="020B0604020202020204" pitchFamily="34" charset="0"/>
                    <a:cs typeface="Arial" panose="020B0604020202020204" pitchFamily="34" charset="0"/>
                  </a:rPr>
                  <a:t>Mobilisation de la part des dirigeants pour s’attaquer à ces enjeux. </a:t>
                </a:r>
              </a:p>
            </p:txBody>
          </p:sp>
          <p:sp>
            <p:nvSpPr>
              <p:cNvPr id="17" name="TextBox 16"/>
              <p:cNvSpPr txBox="1"/>
              <p:nvPr/>
            </p:nvSpPr>
            <p:spPr>
              <a:xfrm>
                <a:off x="2942291" y="3205955"/>
                <a:ext cx="1384134" cy="634020"/>
              </a:xfrm>
              <a:prstGeom prst="rect">
                <a:avLst/>
              </a:prstGeom>
              <a:noFill/>
            </p:spPr>
            <p:txBody>
              <a:bodyPr wrap="square" rtlCol="0">
                <a:spAutoFit/>
              </a:bodyPr>
              <a:lstStyle/>
              <a:p>
                <a:pPr algn="ctr">
                  <a:lnSpc>
                    <a:spcPct val="110000"/>
                  </a:lnSpc>
                  <a:buClr>
                    <a:srgbClr val="4472C4"/>
                  </a:buClr>
                </a:pPr>
                <a:r>
                  <a:rPr lang="fr-CA" sz="800" b="1" dirty="0">
                    <a:solidFill>
                      <a:srgbClr val="000000"/>
                    </a:solidFill>
                    <a:latin typeface="Arial" panose="020B0604020202020204" pitchFamily="34" charset="0"/>
                    <a:cs typeface="Arial" panose="020B0604020202020204" pitchFamily="34" charset="0"/>
                  </a:rPr>
                  <a:t>Changement au niveau de la culture traditionnelle de gestion des personnes. </a:t>
                </a:r>
              </a:p>
            </p:txBody>
          </p:sp>
          <p:sp>
            <p:nvSpPr>
              <p:cNvPr id="16" name="Rectangle 15"/>
              <p:cNvSpPr/>
              <p:nvPr/>
            </p:nvSpPr>
            <p:spPr>
              <a:xfrm>
                <a:off x="1919536" y="3235134"/>
                <a:ext cx="1120516" cy="769441"/>
              </a:xfrm>
              <a:prstGeom prst="rect">
                <a:avLst/>
              </a:prstGeom>
            </p:spPr>
            <p:txBody>
              <a:bodyPr wrap="square">
                <a:spAutoFit/>
              </a:bodyPr>
              <a:lstStyle/>
              <a:p>
                <a:pPr algn="ctr">
                  <a:lnSpc>
                    <a:spcPct val="110000"/>
                  </a:lnSpc>
                  <a:buClr>
                    <a:srgbClr val="4472C4"/>
                  </a:buClr>
                </a:pPr>
                <a:r>
                  <a:rPr lang="fr-CA" sz="800" b="1" dirty="0">
                    <a:solidFill>
                      <a:srgbClr val="000000"/>
                    </a:solidFill>
                    <a:latin typeface="Arial" panose="020B0604020202020204" pitchFamily="34" charset="0"/>
                    <a:cs typeface="Arial" panose="020B0604020202020204" pitchFamily="34" charset="0"/>
                  </a:rPr>
                  <a:t>Diminuer le nombre de processus nécessitant du papier.</a:t>
                </a:r>
              </a:p>
            </p:txBody>
          </p:sp>
          <p:sp>
            <p:nvSpPr>
              <p:cNvPr id="15" name="Rectangle 14"/>
              <p:cNvSpPr/>
              <p:nvPr/>
            </p:nvSpPr>
            <p:spPr>
              <a:xfrm>
                <a:off x="842851" y="3212976"/>
                <a:ext cx="1205510" cy="634020"/>
              </a:xfrm>
              <a:prstGeom prst="rect">
                <a:avLst/>
              </a:prstGeom>
            </p:spPr>
            <p:txBody>
              <a:bodyPr wrap="square">
                <a:spAutoFit/>
              </a:bodyPr>
              <a:lstStyle/>
              <a:p>
                <a:pPr algn="ctr">
                  <a:lnSpc>
                    <a:spcPct val="110000"/>
                  </a:lnSpc>
                  <a:buClr>
                    <a:srgbClr val="4472C4"/>
                  </a:buClr>
                </a:pPr>
                <a:r>
                  <a:rPr lang="fr-CA" sz="800" b="1" dirty="0">
                    <a:solidFill>
                      <a:srgbClr val="000000"/>
                    </a:solidFill>
                    <a:latin typeface="Arial" panose="020B0604020202020204" pitchFamily="34" charset="0"/>
                    <a:cs typeface="Arial" panose="020B0604020202020204" pitchFamily="34" charset="0"/>
                  </a:rPr>
                  <a:t>Tirer parti des </a:t>
                </a:r>
                <a:r>
                  <a:rPr lang="fr-CA" sz="800" b="1" dirty="0">
                    <a:solidFill>
                      <a:prstClr val="black"/>
                    </a:solidFill>
                    <a:latin typeface="Arial" panose="020B0604020202020204" pitchFamily="34" charset="0"/>
                    <a:cs typeface="Arial" panose="020B0604020202020204" pitchFamily="34" charset="0"/>
                  </a:rPr>
                  <a:t>investissements dans la technologie habilitante</a:t>
                </a:r>
                <a:r>
                  <a:rPr lang="fr-CA" sz="800" b="1" dirty="0">
                    <a:solidFill>
                      <a:srgbClr val="FF0000"/>
                    </a:solidFill>
                    <a:latin typeface="Arial" panose="020B0604020202020204" pitchFamily="34" charset="0"/>
                    <a:cs typeface="Arial" panose="020B0604020202020204" pitchFamily="34" charset="0"/>
                  </a:rPr>
                  <a:t>. </a:t>
                </a:r>
              </a:p>
            </p:txBody>
          </p:sp>
          <p:sp>
            <p:nvSpPr>
              <p:cNvPr id="14" name="TextBox 13"/>
              <p:cNvSpPr txBox="1"/>
              <p:nvPr/>
            </p:nvSpPr>
            <p:spPr>
              <a:xfrm>
                <a:off x="1876271" y="2451924"/>
                <a:ext cx="2786596" cy="472969"/>
              </a:xfrm>
              <a:prstGeom prst="rect">
                <a:avLst/>
              </a:prstGeom>
              <a:noFill/>
            </p:spPr>
            <p:txBody>
              <a:bodyPr wrap="square" rtlCol="0">
                <a:spAutoFit/>
              </a:bodyPr>
              <a:lstStyle/>
              <a:p>
                <a:pPr algn="ctr">
                  <a:lnSpc>
                    <a:spcPct val="110000"/>
                  </a:lnSpc>
                </a:pPr>
                <a:r>
                  <a:rPr lang="fr-CA" sz="1133" b="1" dirty="0">
                    <a:solidFill>
                      <a:prstClr val="white"/>
                    </a:solidFill>
                    <a:latin typeface="Arial" panose="020B0604020202020204" pitchFamily="34" charset="0"/>
                    <a:cs typeface="Arial" panose="020B0604020202020204" pitchFamily="34" charset="0"/>
                  </a:rPr>
                  <a:t>POSSIBILITÉ D’ACCÉLÉRER LA MODERN</a:t>
                </a:r>
                <a:r>
                  <a:rPr lang="fr-CA" sz="1133" b="1" dirty="0">
                    <a:solidFill>
                      <a:srgbClr val="FFFFFF"/>
                    </a:solidFill>
                    <a:latin typeface="Arial" panose="020B0604020202020204" pitchFamily="34" charset="0"/>
                    <a:cs typeface="Arial" panose="020B0604020202020204" pitchFamily="34" charset="0"/>
                  </a:rPr>
                  <a:t>ISA</a:t>
                </a:r>
                <a:r>
                  <a:rPr lang="fr-CA" sz="1133" b="1" dirty="0">
                    <a:solidFill>
                      <a:prstClr val="white"/>
                    </a:solidFill>
                    <a:latin typeface="Arial" panose="020B0604020202020204" pitchFamily="34" charset="0"/>
                    <a:cs typeface="Arial" panose="020B0604020202020204" pitchFamily="34" charset="0"/>
                  </a:rPr>
                  <a:t>TION</a:t>
                </a:r>
              </a:p>
            </p:txBody>
          </p:sp>
          <p:sp>
            <p:nvSpPr>
              <p:cNvPr id="13" name="TextBox 12"/>
              <p:cNvSpPr txBox="1"/>
              <p:nvPr/>
            </p:nvSpPr>
            <p:spPr>
              <a:xfrm rot="2626675">
                <a:off x="3862209" y="2154055"/>
                <a:ext cx="1612313" cy="340221"/>
              </a:xfrm>
              <a:prstGeom prst="rect">
                <a:avLst/>
              </a:prstGeom>
              <a:noFill/>
            </p:spPr>
            <p:txBody>
              <a:bodyPr wrap="square" rtlCol="0">
                <a:spAutoFit/>
              </a:bodyPr>
              <a:lstStyle/>
              <a:p>
                <a:pPr algn="ctr">
                  <a:lnSpc>
                    <a:spcPct val="110000"/>
                  </a:lnSpc>
                </a:pPr>
                <a:r>
                  <a:rPr lang="fr-CA" sz="1587" b="1" dirty="0">
                    <a:solidFill>
                      <a:srgbClr val="000000"/>
                    </a:solidFill>
                    <a:latin typeface="Arial" panose="020B0604020202020204" pitchFamily="34" charset="0"/>
                    <a:cs typeface="Arial" panose="020B0604020202020204" pitchFamily="34" charset="0"/>
                  </a:rPr>
                  <a:t>DURÉE</a:t>
                </a:r>
              </a:p>
            </p:txBody>
          </p:sp>
          <p:sp>
            <p:nvSpPr>
              <p:cNvPr id="12" name="TextBox 11"/>
              <p:cNvSpPr txBox="1"/>
              <p:nvPr/>
            </p:nvSpPr>
            <p:spPr>
              <a:xfrm rot="18968300">
                <a:off x="701995" y="2091704"/>
                <a:ext cx="1771389" cy="629660"/>
              </a:xfrm>
              <a:prstGeom prst="rect">
                <a:avLst/>
              </a:prstGeom>
              <a:noFill/>
            </p:spPr>
            <p:txBody>
              <a:bodyPr wrap="square" rtlCol="0">
                <a:spAutoFit/>
              </a:bodyPr>
              <a:lstStyle/>
              <a:p>
                <a:pPr algn="ctr">
                  <a:lnSpc>
                    <a:spcPct val="110000"/>
                  </a:lnSpc>
                </a:pPr>
                <a:r>
                  <a:rPr lang="fr-CA" sz="1587" b="1" dirty="0">
                    <a:solidFill>
                      <a:prstClr val="black"/>
                    </a:solidFill>
                    <a:latin typeface="Arial" panose="020B0604020202020204" pitchFamily="34" charset="0"/>
                    <a:cs typeface="Arial" panose="020B0604020202020204" pitchFamily="34" charset="0"/>
                  </a:rPr>
                  <a:t>ÉTAT DE PRÉPARATION</a:t>
                </a:r>
              </a:p>
            </p:txBody>
          </p:sp>
        </p:grpSp>
      </p:grpSp>
      <p:sp>
        <p:nvSpPr>
          <p:cNvPr id="2" name="Title 1"/>
          <p:cNvSpPr>
            <a:spLocks noGrp="1"/>
          </p:cNvSpPr>
          <p:nvPr>
            <p:ph type="title"/>
          </p:nvPr>
        </p:nvSpPr>
        <p:spPr/>
        <p:txBody>
          <a:bodyPr>
            <a:normAutofit/>
          </a:bodyPr>
          <a:lstStyle/>
          <a:p>
            <a:r>
              <a:rPr lang="fr-FR" sz="2800" dirty="0" smtClean="0">
                <a:solidFill>
                  <a:schemeClr val="accent5"/>
                </a:solidFill>
                <a:latin typeface="Arial" panose="020B0604020202020204" pitchFamily="34" charset="0"/>
                <a:cs typeface="Arial" panose="020B0604020202020204" pitchFamily="34" charset="0"/>
              </a:rPr>
              <a:t>Possibilité de modernisation du milieu de travail</a:t>
            </a:r>
            <a:endParaRPr lang="en-CA" sz="280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231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709647" y="3550782"/>
            <a:ext cx="1640542" cy="1523494"/>
          </a:xfrm>
          <a:prstGeom prst="rect">
            <a:avLst/>
          </a:prstGeom>
          <a:noFill/>
          <a:ln w="38100">
            <a:solidFill>
              <a:schemeClr val="accent1"/>
            </a:solidFill>
          </a:ln>
        </p:spPr>
        <p:txBody>
          <a:bodyPr wrap="square" rtlCol="0">
            <a:spAutoFit/>
          </a:bodyPr>
          <a:lstStyle>
            <a:defPPr>
              <a:defRPr lang="en-US"/>
            </a:defPPr>
            <a:lvl1pPr>
              <a:defRPr sz="1200" b="1">
                <a:solidFill>
                  <a:schemeClr val="tx1">
                    <a:lumMod val="75000"/>
                    <a:lumOff val="25000"/>
                  </a:schemeClr>
                </a:solidFill>
              </a:defRPr>
            </a:lvl1pPr>
          </a:lstStyle>
          <a:p>
            <a:r>
              <a:rPr lang="fr-FR" sz="1050" b="0" dirty="0">
                <a:solidFill>
                  <a:srgbClr val="000000">
                    <a:lumMod val="75000"/>
                    <a:lumOff val="25000"/>
                  </a:srgbClr>
                </a:solidFill>
                <a:latin typeface="Arial" panose="020B0604020202020204" pitchFamily="34" charset="0"/>
                <a:cs typeface="Arial" panose="020B0604020202020204" pitchFamily="34" charset="0"/>
              </a:rPr>
              <a:t>Comment pouvons-nous utiliser ce que nous avons appris pour redéfinir le futur </a:t>
            </a:r>
            <a:r>
              <a:rPr lang="fr-FR" sz="1050" b="0" dirty="0" smtClean="0">
                <a:solidFill>
                  <a:srgbClr val="000000">
                    <a:lumMod val="75000"/>
                    <a:lumOff val="25000"/>
                  </a:srgbClr>
                </a:solidFill>
                <a:latin typeface="Arial" panose="020B0604020202020204" pitchFamily="34" charset="0"/>
                <a:cs typeface="Arial" panose="020B0604020202020204" pitchFamily="34" charset="0"/>
              </a:rPr>
              <a:t>milieu </a:t>
            </a:r>
            <a:r>
              <a:rPr lang="fr-FR" sz="1050" b="0" dirty="0">
                <a:solidFill>
                  <a:srgbClr val="000000">
                    <a:lumMod val="75000"/>
                    <a:lumOff val="25000"/>
                  </a:srgbClr>
                </a:solidFill>
                <a:latin typeface="Arial" panose="020B0604020202020204" pitchFamily="34" charset="0"/>
                <a:cs typeface="Arial" panose="020B0604020202020204" pitchFamily="34" charset="0"/>
              </a:rPr>
              <a:t>de travail</a:t>
            </a:r>
            <a:r>
              <a:rPr lang="fr-FR" sz="1050" b="0" dirty="0" smtClean="0">
                <a:solidFill>
                  <a:srgbClr val="000000">
                    <a:lumMod val="75000"/>
                    <a:lumOff val="25000"/>
                  </a:srgbClr>
                </a:solidFill>
                <a:latin typeface="Arial" panose="020B0604020202020204" pitchFamily="34" charset="0"/>
                <a:cs typeface="Arial" panose="020B0604020202020204" pitchFamily="34" charset="0"/>
              </a:rPr>
              <a:t>?</a:t>
            </a:r>
          </a:p>
          <a:p>
            <a:endParaRPr lang="fr-FR" sz="1050" b="0" dirty="0">
              <a:solidFill>
                <a:srgbClr val="000000">
                  <a:lumMod val="75000"/>
                  <a:lumOff val="25000"/>
                </a:srgbClr>
              </a:solidFill>
              <a:latin typeface="Arial" panose="020B0604020202020204" pitchFamily="34" charset="0"/>
              <a:cs typeface="Arial" panose="020B0604020202020204" pitchFamily="34" charset="0"/>
            </a:endParaRPr>
          </a:p>
          <a:p>
            <a:r>
              <a:rPr lang="fr-FR" sz="1050" b="0" dirty="0" smtClean="0">
                <a:solidFill>
                  <a:srgbClr val="000000">
                    <a:lumMod val="75000"/>
                    <a:lumOff val="25000"/>
                  </a:srgbClr>
                </a:solidFill>
                <a:latin typeface="Arial" panose="020B0604020202020204" pitchFamily="34" charset="0"/>
                <a:cs typeface="Arial" panose="020B0604020202020204" pitchFamily="34" charset="0"/>
              </a:rPr>
              <a:t>Comment </a:t>
            </a:r>
            <a:r>
              <a:rPr lang="fr-FR" sz="1050" b="0" dirty="0">
                <a:solidFill>
                  <a:srgbClr val="000000">
                    <a:lumMod val="75000"/>
                    <a:lumOff val="25000"/>
                  </a:srgbClr>
                </a:solidFill>
                <a:latin typeface="Arial" panose="020B0604020202020204" pitchFamily="34" charset="0"/>
                <a:cs typeface="Arial" panose="020B0604020202020204" pitchFamily="34" charset="0"/>
              </a:rPr>
              <a:t>pouvons-nous maintenir l'élan?</a:t>
            </a:r>
            <a:endParaRPr lang="en-US" sz="900" b="0" dirty="0">
              <a:solidFill>
                <a:srgbClr val="000000">
                  <a:lumMod val="75000"/>
                  <a:lumOff val="25000"/>
                </a:srgbClr>
              </a:solidFill>
              <a:latin typeface="Arial" panose="020B0604020202020204" pitchFamily="34" charset="0"/>
              <a:cs typeface="Arial" panose="020B0604020202020204" pitchFamily="34" charset="0"/>
            </a:endParaRPr>
          </a:p>
          <a:p>
            <a:endParaRPr lang="en-US" sz="900" b="0" dirty="0">
              <a:solidFill>
                <a:srgbClr val="000000">
                  <a:lumMod val="75000"/>
                  <a:lumOff val="25000"/>
                </a:srgbClr>
              </a:solidFill>
            </a:endParaRPr>
          </a:p>
        </p:txBody>
      </p:sp>
      <p:sp>
        <p:nvSpPr>
          <p:cNvPr id="2" name="TextBox 1"/>
          <p:cNvSpPr txBox="1"/>
          <p:nvPr/>
        </p:nvSpPr>
        <p:spPr>
          <a:xfrm>
            <a:off x="4854808" y="3550782"/>
            <a:ext cx="2296041" cy="2192908"/>
          </a:xfrm>
          <a:prstGeom prst="rect">
            <a:avLst/>
          </a:prstGeom>
          <a:noFill/>
          <a:ln w="38100">
            <a:solidFill>
              <a:schemeClr val="accent2"/>
            </a:solidFill>
          </a:ln>
        </p:spPr>
        <p:txBody>
          <a:bodyPr wrap="square" rtlCol="0">
            <a:spAutoFit/>
          </a:bodyPr>
          <a:lstStyle/>
          <a:p>
            <a:r>
              <a:rPr lang="fr-FR" sz="1050" dirty="0">
                <a:solidFill>
                  <a:srgbClr val="000000">
                    <a:lumMod val="75000"/>
                    <a:lumOff val="25000"/>
                  </a:srgbClr>
                </a:solidFill>
                <a:latin typeface="Arial" panose="020B0604020202020204" pitchFamily="34" charset="0"/>
                <a:cs typeface="Arial" panose="020B0604020202020204" pitchFamily="34" charset="0"/>
              </a:rPr>
              <a:t>Quel est l'impact de la pandémie sur notre lieu de travail?</a:t>
            </a:r>
          </a:p>
          <a:p>
            <a:endParaRPr lang="fr-FR" sz="1050" dirty="0">
              <a:solidFill>
                <a:srgbClr val="000000">
                  <a:lumMod val="75000"/>
                  <a:lumOff val="25000"/>
                </a:srgbClr>
              </a:solidFill>
              <a:latin typeface="Arial" panose="020B0604020202020204" pitchFamily="34" charset="0"/>
              <a:cs typeface="Arial" panose="020B0604020202020204" pitchFamily="34" charset="0"/>
            </a:endParaRPr>
          </a:p>
          <a:p>
            <a:r>
              <a:rPr lang="fr-FR" sz="1050" dirty="0">
                <a:solidFill>
                  <a:srgbClr val="000000">
                    <a:lumMod val="75000"/>
                    <a:lumOff val="25000"/>
                  </a:srgbClr>
                </a:solidFill>
                <a:latin typeface="Arial" panose="020B0604020202020204" pitchFamily="34" charset="0"/>
                <a:cs typeface="Arial" panose="020B0604020202020204" pitchFamily="34" charset="0"/>
              </a:rPr>
              <a:t>Quelles leçons avons-nous apprises au cours des 11 derniers mois?</a:t>
            </a:r>
          </a:p>
          <a:p>
            <a:endParaRPr lang="fr-FR" sz="1050" dirty="0">
              <a:solidFill>
                <a:srgbClr val="000000">
                  <a:lumMod val="75000"/>
                  <a:lumOff val="25000"/>
                </a:srgbClr>
              </a:solidFill>
              <a:latin typeface="Arial" panose="020B0604020202020204" pitchFamily="34" charset="0"/>
              <a:cs typeface="Arial" panose="020B0604020202020204" pitchFamily="34" charset="0"/>
            </a:endParaRPr>
          </a:p>
          <a:p>
            <a:r>
              <a:rPr lang="fr-FR" sz="1050" dirty="0">
                <a:solidFill>
                  <a:srgbClr val="000000">
                    <a:lumMod val="75000"/>
                    <a:lumOff val="25000"/>
                  </a:srgbClr>
                </a:solidFill>
                <a:latin typeface="Arial" panose="020B0604020202020204" pitchFamily="34" charset="0"/>
                <a:cs typeface="Arial" panose="020B0604020202020204" pitchFamily="34" charset="0"/>
              </a:rPr>
              <a:t>Quels outils informatiques ont été déployés et adoptés?</a:t>
            </a:r>
          </a:p>
          <a:p>
            <a:endParaRPr lang="fr-FR" sz="1050" dirty="0">
              <a:solidFill>
                <a:srgbClr val="000000">
                  <a:lumMod val="75000"/>
                  <a:lumOff val="25000"/>
                </a:srgbClr>
              </a:solidFill>
              <a:latin typeface="Arial" panose="020B0604020202020204" pitchFamily="34" charset="0"/>
              <a:cs typeface="Arial" panose="020B0604020202020204" pitchFamily="34" charset="0"/>
            </a:endParaRPr>
          </a:p>
          <a:p>
            <a:r>
              <a:rPr lang="fr-FR" sz="1050" dirty="0">
                <a:solidFill>
                  <a:srgbClr val="000000">
                    <a:lumMod val="75000"/>
                    <a:lumOff val="25000"/>
                  </a:srgbClr>
                </a:solidFill>
                <a:latin typeface="Arial" panose="020B0604020202020204" pitchFamily="34" charset="0"/>
                <a:cs typeface="Arial" panose="020B0604020202020204" pitchFamily="34" charset="0"/>
              </a:rPr>
              <a:t>Comment les collaborateurs se sont-ils adaptés à une nouvelle façon de travailler?</a:t>
            </a:r>
            <a:endParaRPr lang="fr-CA" sz="105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111" name="Picture 110" descr="Image d'un heptagone parfaitement égal, à 7 sommets: Organisation, Personnes, Business processes, Technologie, Espace, Leadership and Ressources.  Létat présent du milieu de travail est repésenté par un heptagone imparfait, plus petie que l'heptagone imparfait. (l'état du milieu de travail aujour'dhui versus l'état du milieu de travail futur)"/>
          <p:cNvPicPr>
            <a:picLocks noChangeAspect="1"/>
          </p:cNvPicPr>
          <p:nvPr/>
        </p:nvPicPr>
        <p:blipFill rotWithShape="1">
          <a:blip r:embed="rId3"/>
          <a:srcRect b="6540"/>
          <a:stretch/>
        </p:blipFill>
        <p:spPr>
          <a:xfrm>
            <a:off x="2483404" y="3968774"/>
            <a:ext cx="2002544" cy="1310756"/>
          </a:xfrm>
          <a:prstGeom prst="rect">
            <a:avLst/>
          </a:prstGeom>
          <a:ln w="38100">
            <a:solidFill>
              <a:schemeClr val="accent3"/>
            </a:solidFill>
          </a:ln>
        </p:spPr>
      </p:pic>
      <p:sp>
        <p:nvSpPr>
          <p:cNvPr id="110" name="Freeform 109" descr="AngleDoubleDown Icon"/>
          <p:cNvSpPr>
            <a:spLocks noEditPoints="1"/>
          </p:cNvSpPr>
          <p:nvPr/>
        </p:nvSpPr>
        <p:spPr bwMode="auto">
          <a:xfrm>
            <a:off x="3301441" y="3472994"/>
            <a:ext cx="366472" cy="352292"/>
          </a:xfrm>
          <a:custGeom>
            <a:avLst/>
            <a:gdLst>
              <a:gd name="T0" fmla="*/ 237 w 240"/>
              <a:gd name="T1" fmla="*/ 26 h 233"/>
              <a:gd name="T2" fmla="*/ 125 w 240"/>
              <a:gd name="T3" fmla="*/ 138 h 233"/>
              <a:gd name="T4" fmla="*/ 120 w 240"/>
              <a:gd name="T5" fmla="*/ 140 h 233"/>
              <a:gd name="T6" fmla="*/ 114 w 240"/>
              <a:gd name="T7" fmla="*/ 138 h 233"/>
              <a:gd name="T8" fmla="*/ 2 w 240"/>
              <a:gd name="T9" fmla="*/ 26 h 233"/>
              <a:gd name="T10" fmla="*/ 0 w 240"/>
              <a:gd name="T11" fmla="*/ 20 h 233"/>
              <a:gd name="T12" fmla="*/ 2 w 240"/>
              <a:gd name="T13" fmla="*/ 15 h 233"/>
              <a:gd name="T14" fmla="*/ 14 w 240"/>
              <a:gd name="T15" fmla="*/ 3 h 233"/>
              <a:gd name="T16" fmla="*/ 20 w 240"/>
              <a:gd name="T17" fmla="*/ 0 h 233"/>
              <a:gd name="T18" fmla="*/ 25 w 240"/>
              <a:gd name="T19" fmla="*/ 3 h 233"/>
              <a:gd name="T20" fmla="*/ 120 w 240"/>
              <a:gd name="T21" fmla="*/ 97 h 233"/>
              <a:gd name="T22" fmla="*/ 214 w 240"/>
              <a:gd name="T23" fmla="*/ 3 h 233"/>
              <a:gd name="T24" fmla="*/ 220 w 240"/>
              <a:gd name="T25" fmla="*/ 0 h 233"/>
              <a:gd name="T26" fmla="*/ 225 w 240"/>
              <a:gd name="T27" fmla="*/ 3 h 233"/>
              <a:gd name="T28" fmla="*/ 237 w 240"/>
              <a:gd name="T29" fmla="*/ 15 h 233"/>
              <a:gd name="T30" fmla="*/ 240 w 240"/>
              <a:gd name="T31" fmla="*/ 20 h 233"/>
              <a:gd name="T32" fmla="*/ 237 w 240"/>
              <a:gd name="T33" fmla="*/ 26 h 233"/>
              <a:gd name="T34" fmla="*/ 237 w 240"/>
              <a:gd name="T35" fmla="*/ 118 h 233"/>
              <a:gd name="T36" fmla="*/ 125 w 240"/>
              <a:gd name="T37" fmla="*/ 230 h 233"/>
              <a:gd name="T38" fmla="*/ 120 w 240"/>
              <a:gd name="T39" fmla="*/ 233 h 233"/>
              <a:gd name="T40" fmla="*/ 114 w 240"/>
              <a:gd name="T41" fmla="*/ 230 h 233"/>
              <a:gd name="T42" fmla="*/ 2 w 240"/>
              <a:gd name="T43" fmla="*/ 118 h 233"/>
              <a:gd name="T44" fmla="*/ 0 w 240"/>
              <a:gd name="T45" fmla="*/ 113 h 233"/>
              <a:gd name="T46" fmla="*/ 2 w 240"/>
              <a:gd name="T47" fmla="*/ 107 h 233"/>
              <a:gd name="T48" fmla="*/ 14 w 240"/>
              <a:gd name="T49" fmla="*/ 95 h 233"/>
              <a:gd name="T50" fmla="*/ 20 w 240"/>
              <a:gd name="T51" fmla="*/ 93 h 233"/>
              <a:gd name="T52" fmla="*/ 25 w 240"/>
              <a:gd name="T53" fmla="*/ 95 h 233"/>
              <a:gd name="T54" fmla="*/ 120 w 240"/>
              <a:gd name="T55" fmla="*/ 190 h 233"/>
              <a:gd name="T56" fmla="*/ 214 w 240"/>
              <a:gd name="T57" fmla="*/ 95 h 233"/>
              <a:gd name="T58" fmla="*/ 220 w 240"/>
              <a:gd name="T59" fmla="*/ 93 h 233"/>
              <a:gd name="T60" fmla="*/ 225 w 240"/>
              <a:gd name="T61" fmla="*/ 95 h 233"/>
              <a:gd name="T62" fmla="*/ 237 w 240"/>
              <a:gd name="T63" fmla="*/ 107 h 233"/>
              <a:gd name="T64" fmla="*/ 240 w 240"/>
              <a:gd name="T65" fmla="*/ 113 h 233"/>
              <a:gd name="T66" fmla="*/ 237 w 240"/>
              <a:gd name="T67" fmla="*/ 11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233">
                <a:moveTo>
                  <a:pt x="237" y="26"/>
                </a:moveTo>
                <a:cubicBezTo>
                  <a:pt x="125" y="138"/>
                  <a:pt x="125" y="138"/>
                  <a:pt x="125" y="138"/>
                </a:cubicBezTo>
                <a:cubicBezTo>
                  <a:pt x="124" y="139"/>
                  <a:pt x="122" y="140"/>
                  <a:pt x="120" y="140"/>
                </a:cubicBezTo>
                <a:cubicBezTo>
                  <a:pt x="118" y="140"/>
                  <a:pt x="116" y="139"/>
                  <a:pt x="114" y="138"/>
                </a:cubicBezTo>
                <a:cubicBezTo>
                  <a:pt x="2" y="26"/>
                  <a:pt x="2" y="26"/>
                  <a:pt x="2" y="26"/>
                </a:cubicBezTo>
                <a:cubicBezTo>
                  <a:pt x="1" y="24"/>
                  <a:pt x="0" y="22"/>
                  <a:pt x="0" y="20"/>
                </a:cubicBezTo>
                <a:cubicBezTo>
                  <a:pt x="0" y="18"/>
                  <a:pt x="1" y="16"/>
                  <a:pt x="2" y="15"/>
                </a:cubicBezTo>
                <a:cubicBezTo>
                  <a:pt x="14" y="3"/>
                  <a:pt x="14" y="3"/>
                  <a:pt x="14" y="3"/>
                </a:cubicBezTo>
                <a:cubicBezTo>
                  <a:pt x="16" y="1"/>
                  <a:pt x="18" y="0"/>
                  <a:pt x="20" y="0"/>
                </a:cubicBezTo>
                <a:cubicBezTo>
                  <a:pt x="22" y="0"/>
                  <a:pt x="24" y="1"/>
                  <a:pt x="25" y="3"/>
                </a:cubicBezTo>
                <a:cubicBezTo>
                  <a:pt x="120" y="97"/>
                  <a:pt x="120" y="97"/>
                  <a:pt x="120" y="97"/>
                </a:cubicBezTo>
                <a:cubicBezTo>
                  <a:pt x="214" y="3"/>
                  <a:pt x="214" y="3"/>
                  <a:pt x="214" y="3"/>
                </a:cubicBezTo>
                <a:cubicBezTo>
                  <a:pt x="216" y="1"/>
                  <a:pt x="218" y="0"/>
                  <a:pt x="220" y="0"/>
                </a:cubicBezTo>
                <a:cubicBezTo>
                  <a:pt x="222" y="0"/>
                  <a:pt x="224" y="1"/>
                  <a:pt x="225" y="3"/>
                </a:cubicBezTo>
                <a:cubicBezTo>
                  <a:pt x="237" y="15"/>
                  <a:pt x="237" y="15"/>
                  <a:pt x="237" y="15"/>
                </a:cubicBezTo>
                <a:cubicBezTo>
                  <a:pt x="239" y="16"/>
                  <a:pt x="240" y="18"/>
                  <a:pt x="240" y="20"/>
                </a:cubicBezTo>
                <a:cubicBezTo>
                  <a:pt x="240" y="22"/>
                  <a:pt x="239" y="24"/>
                  <a:pt x="237" y="26"/>
                </a:cubicBezTo>
                <a:close/>
                <a:moveTo>
                  <a:pt x="237" y="118"/>
                </a:moveTo>
                <a:cubicBezTo>
                  <a:pt x="125" y="230"/>
                  <a:pt x="125" y="230"/>
                  <a:pt x="125" y="230"/>
                </a:cubicBezTo>
                <a:cubicBezTo>
                  <a:pt x="124" y="232"/>
                  <a:pt x="122" y="233"/>
                  <a:pt x="120" y="233"/>
                </a:cubicBezTo>
                <a:cubicBezTo>
                  <a:pt x="118" y="233"/>
                  <a:pt x="116" y="232"/>
                  <a:pt x="114" y="230"/>
                </a:cubicBezTo>
                <a:cubicBezTo>
                  <a:pt x="2" y="118"/>
                  <a:pt x="2" y="118"/>
                  <a:pt x="2" y="118"/>
                </a:cubicBezTo>
                <a:cubicBezTo>
                  <a:pt x="1" y="117"/>
                  <a:pt x="0" y="115"/>
                  <a:pt x="0" y="113"/>
                </a:cubicBezTo>
                <a:cubicBezTo>
                  <a:pt x="0" y="111"/>
                  <a:pt x="1" y="109"/>
                  <a:pt x="2" y="107"/>
                </a:cubicBezTo>
                <a:cubicBezTo>
                  <a:pt x="14" y="95"/>
                  <a:pt x="14" y="95"/>
                  <a:pt x="14" y="95"/>
                </a:cubicBezTo>
                <a:cubicBezTo>
                  <a:pt x="16" y="94"/>
                  <a:pt x="18" y="93"/>
                  <a:pt x="20" y="93"/>
                </a:cubicBezTo>
                <a:cubicBezTo>
                  <a:pt x="22" y="93"/>
                  <a:pt x="24" y="94"/>
                  <a:pt x="25" y="95"/>
                </a:cubicBezTo>
                <a:cubicBezTo>
                  <a:pt x="120" y="190"/>
                  <a:pt x="120" y="190"/>
                  <a:pt x="120" y="190"/>
                </a:cubicBezTo>
                <a:cubicBezTo>
                  <a:pt x="214" y="95"/>
                  <a:pt x="214" y="95"/>
                  <a:pt x="214" y="95"/>
                </a:cubicBezTo>
                <a:cubicBezTo>
                  <a:pt x="216" y="94"/>
                  <a:pt x="218" y="93"/>
                  <a:pt x="220" y="93"/>
                </a:cubicBezTo>
                <a:cubicBezTo>
                  <a:pt x="222" y="93"/>
                  <a:pt x="224" y="94"/>
                  <a:pt x="225" y="95"/>
                </a:cubicBezTo>
                <a:cubicBezTo>
                  <a:pt x="237" y="107"/>
                  <a:pt x="237" y="107"/>
                  <a:pt x="237" y="107"/>
                </a:cubicBezTo>
                <a:cubicBezTo>
                  <a:pt x="239" y="109"/>
                  <a:pt x="240" y="111"/>
                  <a:pt x="240" y="113"/>
                </a:cubicBezTo>
                <a:cubicBezTo>
                  <a:pt x="240" y="115"/>
                  <a:pt x="239" y="117"/>
                  <a:pt x="237" y="118"/>
                </a:cubicBezTo>
                <a:close/>
              </a:path>
            </a:pathLst>
          </a:custGeom>
          <a:solidFill>
            <a:srgbClr val="999999"/>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solidFill>
                <a:srgbClr val="000000"/>
              </a:solidFill>
            </a:endParaRPr>
          </a:p>
        </p:txBody>
      </p:sp>
      <p:grpSp>
        <p:nvGrpSpPr>
          <p:cNvPr id="3" name="Group 2"/>
          <p:cNvGrpSpPr/>
          <p:nvPr/>
        </p:nvGrpSpPr>
        <p:grpSpPr>
          <a:xfrm>
            <a:off x="2697637" y="2024404"/>
            <a:ext cx="6539846" cy="1397693"/>
            <a:chOff x="5899549" y="-1980694"/>
            <a:chExt cx="3385319" cy="1068331"/>
          </a:xfrm>
        </p:grpSpPr>
        <p:sp>
          <p:nvSpPr>
            <p:cNvPr id="8" name="Rectangle 7"/>
            <p:cNvSpPr/>
            <p:nvPr/>
          </p:nvSpPr>
          <p:spPr>
            <a:xfrm>
              <a:off x="8553896" y="-1980694"/>
              <a:ext cx="730972" cy="1068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FFFFFF"/>
                  </a:solidFill>
                  <a:latin typeface="Arial" panose="020B0604020202020204" pitchFamily="34" charset="0"/>
                  <a:cs typeface="Arial" panose="020B0604020202020204" pitchFamily="34" charset="0"/>
                </a:rPr>
                <a:t>Milieu de travail </a:t>
              </a:r>
              <a:r>
                <a:rPr lang="en-US" sz="1500" b="1" dirty="0" err="1">
                  <a:solidFill>
                    <a:srgbClr val="FFFFFF"/>
                  </a:solidFill>
                  <a:latin typeface="Arial" panose="020B0604020202020204" pitchFamily="34" charset="0"/>
                  <a:cs typeface="Arial" panose="020B0604020202020204" pitchFamily="34" charset="0"/>
                </a:rPr>
                <a:t>futur</a:t>
              </a:r>
              <a:r>
                <a:rPr lang="en-US" sz="1500" b="1" dirty="0">
                  <a:solidFill>
                    <a:srgbClr val="FFFFFF"/>
                  </a:solidFill>
                  <a:latin typeface="Arial" panose="020B0604020202020204" pitchFamily="34" charset="0"/>
                  <a:cs typeface="Arial" panose="020B0604020202020204" pitchFamily="34" charset="0"/>
                </a:rPr>
                <a:t>?</a:t>
              </a:r>
            </a:p>
          </p:txBody>
        </p:sp>
        <p:sp>
          <p:nvSpPr>
            <p:cNvPr id="14" name="Isosceles Triangle 13"/>
            <p:cNvSpPr/>
            <p:nvPr/>
          </p:nvSpPr>
          <p:spPr>
            <a:xfrm rot="5400000">
              <a:off x="8173129" y="-1471270"/>
              <a:ext cx="185956" cy="122749"/>
            </a:xfrm>
            <a:prstGeom prst="triangle">
              <a:avLst/>
            </a:prstGeom>
            <a:solidFill>
              <a:schemeClr val="accent5"/>
            </a:solidFill>
            <a:ln w="9525">
              <a:noFill/>
              <a:miter lim="800000"/>
              <a:headEnd/>
              <a:tailEnd/>
            </a:ln>
          </p:spPr>
          <p:txBody>
            <a:bodyPr wrap="none" anchor="ctr"/>
            <a:lstStyle/>
            <a:p>
              <a:pPr algn="ctr"/>
              <a:endParaRPr lang="en-US" sz="600" b="1" dirty="0">
                <a:solidFill>
                  <a:srgbClr val="FFFFFF"/>
                </a:solidFill>
              </a:endParaRPr>
            </a:p>
          </p:txBody>
        </p:sp>
        <p:sp>
          <p:nvSpPr>
            <p:cNvPr id="7" name="Rectangle 6"/>
            <p:cNvSpPr/>
            <p:nvPr/>
          </p:nvSpPr>
          <p:spPr>
            <a:xfrm>
              <a:off x="7226723" y="-1980694"/>
              <a:ext cx="751595" cy="106833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FFFFFF"/>
                  </a:solidFill>
                  <a:latin typeface="Arial" panose="020B0604020202020204" pitchFamily="34" charset="0"/>
                  <a:cs typeface="Arial" panose="020B0604020202020204" pitchFamily="34" charset="0"/>
                </a:rPr>
                <a:t>Transition </a:t>
              </a:r>
              <a:r>
                <a:rPr lang="en-US" sz="1050" b="1" dirty="0">
                  <a:solidFill>
                    <a:srgbClr val="FFFFFF"/>
                  </a:solidFill>
                  <a:latin typeface="Arial" panose="020B0604020202020204" pitchFamily="34" charset="0"/>
                  <a:cs typeface="Arial" panose="020B0604020202020204" pitchFamily="34" charset="0"/>
                </a:rPr>
                <a:t>(situation de la </a:t>
              </a:r>
              <a:r>
                <a:rPr lang="en-US" sz="1050" b="1" dirty="0" err="1">
                  <a:solidFill>
                    <a:srgbClr val="FFFFFF"/>
                  </a:solidFill>
                  <a:latin typeface="Arial" panose="020B0604020202020204" pitchFamily="34" charset="0"/>
                  <a:cs typeface="Arial" panose="020B0604020202020204" pitchFamily="34" charset="0"/>
                </a:rPr>
                <a:t>pandémie</a:t>
              </a:r>
              <a:r>
                <a:rPr lang="en-US" sz="1050" b="1" dirty="0">
                  <a:solidFill>
                    <a:srgbClr val="FFFFFF"/>
                  </a:solidFill>
                  <a:latin typeface="Arial" panose="020B0604020202020204" pitchFamily="34" charset="0"/>
                  <a:cs typeface="Arial" panose="020B0604020202020204" pitchFamily="34" charset="0"/>
                </a:rPr>
                <a:t>)</a:t>
              </a:r>
            </a:p>
          </p:txBody>
        </p:sp>
        <p:sp>
          <p:nvSpPr>
            <p:cNvPr id="12" name="Isosceles Triangle 11"/>
            <p:cNvSpPr/>
            <p:nvPr/>
          </p:nvSpPr>
          <p:spPr>
            <a:xfrm rot="5400000">
              <a:off x="6861845" y="-1499012"/>
              <a:ext cx="185956" cy="122749"/>
            </a:xfrm>
            <a:prstGeom prst="triangle">
              <a:avLst/>
            </a:prstGeom>
            <a:solidFill>
              <a:schemeClr val="accent5"/>
            </a:solidFill>
            <a:ln w="9525">
              <a:noFill/>
              <a:miter lim="800000"/>
              <a:headEnd/>
              <a:tailEnd/>
            </a:ln>
          </p:spPr>
          <p:txBody>
            <a:bodyPr wrap="none" anchor="ctr"/>
            <a:lstStyle/>
            <a:p>
              <a:pPr algn="ctr"/>
              <a:endParaRPr lang="en-US" sz="600" b="1" dirty="0">
                <a:solidFill>
                  <a:srgbClr val="FFFFFF"/>
                </a:solidFill>
              </a:endParaRPr>
            </a:p>
          </p:txBody>
        </p:sp>
        <p:sp>
          <p:nvSpPr>
            <p:cNvPr id="6" name="Rectangle 5"/>
            <p:cNvSpPr/>
            <p:nvPr/>
          </p:nvSpPr>
          <p:spPr>
            <a:xfrm>
              <a:off x="5899549" y="-1980694"/>
              <a:ext cx="750260" cy="10683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FFFFFF"/>
                  </a:solidFill>
                  <a:latin typeface="Arial" panose="020B0604020202020204" pitchFamily="34" charset="0"/>
                  <a:cs typeface="Arial" panose="020B0604020202020204" pitchFamily="34" charset="0"/>
                </a:rPr>
                <a:t>Milieu de travail </a:t>
              </a:r>
              <a:r>
                <a:rPr lang="en-US" sz="1500" b="1" dirty="0" err="1">
                  <a:solidFill>
                    <a:srgbClr val="FFFFFF"/>
                  </a:solidFill>
                  <a:latin typeface="Arial" panose="020B0604020202020204" pitchFamily="34" charset="0"/>
                  <a:cs typeface="Arial" panose="020B0604020202020204" pitchFamily="34" charset="0"/>
                </a:rPr>
                <a:t>présent</a:t>
              </a:r>
              <a:endParaRPr lang="en-US" sz="1500" b="1" dirty="0">
                <a:solidFill>
                  <a:srgbClr val="FFFFFF"/>
                </a:solidFill>
                <a:latin typeface="Arial" panose="020B0604020202020204" pitchFamily="34" charset="0"/>
                <a:cs typeface="Arial" panose="020B0604020202020204" pitchFamily="34" charset="0"/>
              </a:endParaRPr>
            </a:p>
            <a:p>
              <a:pPr algn="ctr"/>
              <a:r>
                <a:rPr lang="en-US" sz="1050" b="1" dirty="0">
                  <a:solidFill>
                    <a:srgbClr val="FFFFFF"/>
                  </a:solidFill>
                  <a:latin typeface="Arial" panose="020B0604020202020204" pitchFamily="34" charset="0"/>
                  <a:cs typeface="Arial" panose="020B0604020202020204" pitchFamily="34" charset="0"/>
                </a:rPr>
                <a:t>(</a:t>
              </a:r>
              <a:r>
                <a:rPr lang="en-US" sz="1050" b="1" dirty="0" err="1">
                  <a:solidFill>
                    <a:srgbClr val="FFFFFF"/>
                  </a:solidFill>
                  <a:latin typeface="Arial" panose="020B0604020202020204" pitchFamily="34" charset="0"/>
                  <a:cs typeface="Arial" panose="020B0604020202020204" pitchFamily="34" charset="0"/>
                </a:rPr>
                <a:t>février</a:t>
              </a:r>
              <a:r>
                <a:rPr lang="en-US" sz="1050" b="1" dirty="0">
                  <a:solidFill>
                    <a:srgbClr val="FFFFFF"/>
                  </a:solidFill>
                  <a:latin typeface="Arial" panose="020B0604020202020204" pitchFamily="34" charset="0"/>
                  <a:cs typeface="Arial" panose="020B0604020202020204" pitchFamily="34" charset="0"/>
                </a:rPr>
                <a:t> 2020)</a:t>
              </a:r>
            </a:p>
          </p:txBody>
        </p:sp>
      </p:grpSp>
      <p:sp>
        <p:nvSpPr>
          <p:cNvPr id="13" name="Title 12"/>
          <p:cNvSpPr>
            <a:spLocks noGrp="1"/>
          </p:cNvSpPr>
          <p:nvPr>
            <p:ph type="title"/>
          </p:nvPr>
        </p:nvSpPr>
        <p:spPr>
          <a:xfrm>
            <a:off x="584959" y="531415"/>
            <a:ext cx="11006345" cy="835027"/>
          </a:xfrm>
        </p:spPr>
        <p:txBody>
          <a:bodyPr>
            <a:normAutofit/>
          </a:bodyPr>
          <a:lstStyle/>
          <a:p>
            <a:r>
              <a:rPr lang="fr-FR" dirty="0">
                <a:solidFill>
                  <a:srgbClr val="17455C"/>
                </a:solidFill>
              </a:rPr>
              <a:t>Impact de la situation actuelle sur le futur </a:t>
            </a:r>
            <a:r>
              <a:rPr lang="fr-FR" dirty="0" smtClean="0">
                <a:solidFill>
                  <a:srgbClr val="17455C"/>
                </a:solidFill>
              </a:rPr>
              <a:t>milieu </a:t>
            </a:r>
            <a:r>
              <a:rPr lang="fr-FR" dirty="0">
                <a:solidFill>
                  <a:srgbClr val="17455C"/>
                </a:solidFill>
              </a:rPr>
              <a:t>de travail</a:t>
            </a:r>
            <a:endParaRPr lang="en-CA" dirty="0">
              <a:solidFill>
                <a:srgbClr val="17455C"/>
              </a:solidFill>
            </a:endParaRPr>
          </a:p>
        </p:txBody>
      </p:sp>
    </p:spTree>
    <p:extLst>
      <p:ext uri="{BB962C8B-B14F-4D97-AF65-F5344CB8AC3E}">
        <p14:creationId xmlns:p14="http://schemas.microsoft.com/office/powerpoint/2010/main" val="686058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B36C26AD-C066-49DF-B28E-672D91359619}"/>
              </a:ext>
            </a:extLst>
          </p:cNvPr>
          <p:cNvGrpSpPr/>
          <p:nvPr/>
        </p:nvGrpSpPr>
        <p:grpSpPr>
          <a:xfrm>
            <a:off x="4584842" y="2696079"/>
            <a:ext cx="5575487" cy="2734689"/>
            <a:chOff x="1143000" y="2057400"/>
            <a:chExt cx="6172200" cy="2971800"/>
          </a:xfrm>
        </p:grpSpPr>
        <p:sp>
          <p:nvSpPr>
            <p:cNvPr id="20" name="Right Arrow 19">
              <a:extLst>
                <a:ext uri="{FF2B5EF4-FFF2-40B4-BE49-F238E27FC236}">
                  <a16:creationId xmlns="" xmlns:a16="http://schemas.microsoft.com/office/drawing/2014/main" id="{6AB98477-0F3D-40D0-A9FC-D1140407B64E}"/>
                </a:ext>
              </a:extLst>
            </p:cNvPr>
            <p:cNvSpPr/>
            <p:nvPr>
              <p:custDataLst>
                <p:tags r:id="rId1"/>
              </p:custDataLst>
            </p:nvPr>
          </p:nvSpPr>
          <p:spPr>
            <a:xfrm>
              <a:off x="3048000" y="2400300"/>
              <a:ext cx="2362200" cy="533400"/>
            </a:xfrm>
            <a:prstGeom prst="rightArrow">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rgbClr val="FFFFFF"/>
                </a:solidFill>
              </a:endParaRPr>
            </a:p>
          </p:txBody>
        </p:sp>
        <p:sp>
          <p:nvSpPr>
            <p:cNvPr id="19" name="Rectangle 18">
              <a:extLst>
                <a:ext uri="{FF2B5EF4-FFF2-40B4-BE49-F238E27FC236}">
                  <a16:creationId xmlns="" xmlns:a16="http://schemas.microsoft.com/office/drawing/2014/main" id="{2BB1F705-E2A2-43E1-BF62-47A2B162782C}"/>
                </a:ext>
              </a:extLst>
            </p:cNvPr>
            <p:cNvSpPr/>
            <p:nvPr>
              <p:custDataLst>
                <p:tags r:id="rId2"/>
              </p:custDataLst>
            </p:nvPr>
          </p:nvSpPr>
          <p:spPr>
            <a:xfrm>
              <a:off x="1143000" y="2057400"/>
              <a:ext cx="1905000" cy="12192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srgbClr val="FFFFFF"/>
                </a:solidFill>
              </a:endParaRPr>
            </a:p>
          </p:txBody>
        </p:sp>
        <p:sp>
          <p:nvSpPr>
            <p:cNvPr id="21" name="Rectangle 20">
              <a:extLst>
                <a:ext uri="{FF2B5EF4-FFF2-40B4-BE49-F238E27FC236}">
                  <a16:creationId xmlns="" xmlns:a16="http://schemas.microsoft.com/office/drawing/2014/main" id="{1E1AD98B-B728-4A5F-A036-B9ED17285505}"/>
                </a:ext>
              </a:extLst>
            </p:cNvPr>
            <p:cNvSpPr/>
            <p:nvPr>
              <p:custDataLst>
                <p:tags r:id="rId3"/>
              </p:custDataLst>
            </p:nvPr>
          </p:nvSpPr>
          <p:spPr>
            <a:xfrm>
              <a:off x="5410200" y="2057400"/>
              <a:ext cx="1905000" cy="1219200"/>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srgbClr val="FFFFFF"/>
                </a:solidFill>
              </a:endParaRPr>
            </a:p>
          </p:txBody>
        </p:sp>
        <p:sp>
          <p:nvSpPr>
            <p:cNvPr id="24" name="Rectangle 23">
              <a:extLst>
                <a:ext uri="{FF2B5EF4-FFF2-40B4-BE49-F238E27FC236}">
                  <a16:creationId xmlns="" xmlns:a16="http://schemas.microsoft.com/office/drawing/2014/main" id="{DF1ED4BE-35E4-483E-886A-1661AF824500}"/>
                </a:ext>
              </a:extLst>
            </p:cNvPr>
            <p:cNvSpPr/>
            <p:nvPr>
              <p:custDataLst>
                <p:tags r:id="rId4"/>
              </p:custDataLst>
            </p:nvPr>
          </p:nvSpPr>
          <p:spPr>
            <a:xfrm>
              <a:off x="3276600" y="3810000"/>
              <a:ext cx="1905000" cy="12192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srgbClr val="FFFFFF"/>
                </a:solidFill>
              </a:endParaRPr>
            </a:p>
          </p:txBody>
        </p:sp>
      </p:grpSp>
      <p:sp>
        <p:nvSpPr>
          <p:cNvPr id="23" name="Rectangle 22"/>
          <p:cNvSpPr/>
          <p:nvPr/>
        </p:nvSpPr>
        <p:spPr>
          <a:xfrm>
            <a:off x="4744782" y="5419208"/>
            <a:ext cx="5863951" cy="1038618"/>
          </a:xfrm>
          <a:prstGeom prst="rect">
            <a:avLst/>
          </a:prstGeom>
        </p:spPr>
        <p:txBody>
          <a:bodyPr wrap="square">
            <a:spAutoFit/>
          </a:bodyPr>
          <a:lstStyle/>
          <a:p>
            <a:pPr>
              <a:lnSpc>
                <a:spcPct val="107000"/>
              </a:lnSpc>
            </a:pPr>
            <a:r>
              <a:rPr lang="en-CA" sz="700" dirty="0">
                <a:solidFill>
                  <a:srgbClr val="000000"/>
                </a:solidFill>
                <a:latin typeface="Arial" panose="020B0604020202020204" pitchFamily="34" charset="0"/>
                <a:ea typeface="Cambria" panose="02040503050406030204" pitchFamily="18" charset="0"/>
                <a:cs typeface="Arial" panose="020B0604020202020204" pitchFamily="34" charset="0"/>
              </a:rPr>
              <a:t>  </a:t>
            </a:r>
            <a:endParaRPr lang="en-CA" sz="7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fr-FR" sz="900" dirty="0">
                <a:solidFill>
                  <a:srgbClr val="000000"/>
                </a:solidFill>
                <a:latin typeface="Arial" panose="020B0604020202020204" pitchFamily="34" charset="0"/>
                <a:ea typeface="Cambria" panose="02040503050406030204" pitchFamily="18" charset="0"/>
                <a:cs typeface="Arial" panose="020B0604020202020204" pitchFamily="34" charset="0"/>
              </a:rPr>
              <a:t>Le retour sur le lieu de travail sera progressif et on s'attend à ce que seule une fraction de l'espace soit occupée à la fois. Dans cette hypothèse, </a:t>
            </a:r>
            <a:r>
              <a:rPr lang="fr-FR" sz="900" b="1" dirty="0">
                <a:solidFill>
                  <a:srgbClr val="4CB6A0"/>
                </a:solidFill>
                <a:latin typeface="Arial" panose="020B0604020202020204" pitchFamily="34" charset="0"/>
                <a:ea typeface="Cambria" panose="02040503050406030204" pitchFamily="18" charset="0"/>
                <a:cs typeface="Arial" panose="020B0604020202020204" pitchFamily="34" charset="0"/>
              </a:rPr>
              <a:t>l'espace sera utilisé différemment par ceux qui reviennent</a:t>
            </a:r>
            <a:r>
              <a:rPr lang="fr-FR" sz="900" dirty="0">
                <a:solidFill>
                  <a:srgbClr val="000000"/>
                </a:solidFill>
                <a:latin typeface="Arial" panose="020B0604020202020204" pitchFamily="34" charset="0"/>
                <a:ea typeface="Cambria" panose="02040503050406030204" pitchFamily="18" charset="0"/>
                <a:cs typeface="Arial" panose="020B0604020202020204" pitchFamily="34" charset="0"/>
              </a:rPr>
              <a:t>. Tenter d'apporter des modifications permanentes à l'aménagement, au mobilier ou à la conception des bureaux dans l'immédiat peut être long, coûteux et difficile et, compte tenu de l'évolution du contexte, peut également s'avérer inefficace ou inutile; dans certains cas, cela peut avoir un impact négatif sur les systèmes du bâtiment, les sorties et d'autres mesures de santé et de sécurité des occupants.</a:t>
            </a:r>
            <a:endParaRPr lang="en-CA" sz="900" dirty="0">
              <a:solidFill>
                <a:srgbClr val="000000"/>
              </a:solidFill>
              <a:latin typeface="Arial" panose="020B0604020202020204" pitchFamily="34" charset="0"/>
              <a:cs typeface="Arial" panose="020B0604020202020204" pitchFamily="34" charset="0"/>
            </a:endParaRPr>
          </a:p>
        </p:txBody>
      </p:sp>
      <p:sp>
        <p:nvSpPr>
          <p:cNvPr id="2" name="Bent-Up Arrow 1"/>
          <p:cNvSpPr/>
          <p:nvPr/>
        </p:nvSpPr>
        <p:spPr>
          <a:xfrm flipH="1">
            <a:off x="5067675" y="3850902"/>
            <a:ext cx="1444495" cy="1192730"/>
          </a:xfrm>
          <a:prstGeom prst="bentUpArrow">
            <a:avLst>
              <a:gd name="adj1" fmla="val 17894"/>
              <a:gd name="adj2" fmla="val 22093"/>
              <a:gd name="adj3" fmla="val 25000"/>
            </a:avLst>
          </a:prstGeom>
          <a:noFill/>
          <a:ln w="1905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rgbClr val="FFFFFF"/>
              </a:solidFill>
            </a:endParaRPr>
          </a:p>
        </p:txBody>
      </p:sp>
      <p:sp>
        <p:nvSpPr>
          <p:cNvPr id="41" name="Rectangle 40"/>
          <p:cNvSpPr/>
          <p:nvPr/>
        </p:nvSpPr>
        <p:spPr>
          <a:xfrm>
            <a:off x="3949167" y="4351134"/>
            <a:ext cx="1271349" cy="415498"/>
          </a:xfrm>
          <a:prstGeom prst="rect">
            <a:avLst/>
          </a:prstGeom>
        </p:spPr>
        <p:txBody>
          <a:bodyPr wrap="square">
            <a:spAutoFit/>
          </a:bodyPr>
          <a:lstStyle/>
          <a:p>
            <a:pPr algn="ctr"/>
            <a:r>
              <a:rPr lang="en-US" sz="1050" dirty="0" err="1">
                <a:solidFill>
                  <a:srgbClr val="77797C"/>
                </a:solidFill>
                <a:latin typeface="Arial" panose="020B0604020202020204" pitchFamily="34" charset="0"/>
                <a:cs typeface="Arial" panose="020B0604020202020204" pitchFamily="34" charset="0"/>
              </a:rPr>
              <a:t>Réévaluer</a:t>
            </a:r>
            <a:r>
              <a:rPr lang="en-US" sz="1050" dirty="0">
                <a:solidFill>
                  <a:srgbClr val="77797C"/>
                </a:solidFill>
                <a:latin typeface="Arial" panose="020B0604020202020204" pitchFamily="34" charset="0"/>
                <a:cs typeface="Arial" panose="020B0604020202020204" pitchFamily="34" charset="0"/>
              </a:rPr>
              <a:t> (</a:t>
            </a:r>
            <a:r>
              <a:rPr lang="en-US" sz="1050" dirty="0" err="1">
                <a:solidFill>
                  <a:srgbClr val="77797C"/>
                </a:solidFill>
                <a:latin typeface="Arial" panose="020B0604020202020204" pitchFamily="34" charset="0"/>
                <a:cs typeface="Arial" panose="020B0604020202020204" pitchFamily="34" charset="0"/>
              </a:rPr>
              <a:t>selon</a:t>
            </a:r>
            <a:r>
              <a:rPr lang="en-US" sz="1050" dirty="0">
                <a:solidFill>
                  <a:srgbClr val="77797C"/>
                </a:solidFill>
                <a:latin typeface="Arial" panose="020B0604020202020204" pitchFamily="34" charset="0"/>
                <a:cs typeface="Arial" panose="020B0604020202020204" pitchFamily="34" charset="0"/>
              </a:rPr>
              <a:t> les </a:t>
            </a:r>
            <a:r>
              <a:rPr lang="en-US" sz="1050" dirty="0" err="1">
                <a:solidFill>
                  <a:srgbClr val="77797C"/>
                </a:solidFill>
                <a:latin typeface="Arial" panose="020B0604020202020204" pitchFamily="34" charset="0"/>
                <a:cs typeface="Arial" panose="020B0604020202020204" pitchFamily="34" charset="0"/>
              </a:rPr>
              <a:t>besoins</a:t>
            </a:r>
            <a:r>
              <a:rPr lang="en-US" sz="1050" dirty="0">
                <a:solidFill>
                  <a:srgbClr val="77797C"/>
                </a:solidFill>
                <a:latin typeface="Arial" panose="020B0604020202020204" pitchFamily="34" charset="0"/>
                <a:cs typeface="Arial" panose="020B0604020202020204" pitchFamily="34" charset="0"/>
              </a:rPr>
              <a:t>)</a:t>
            </a:r>
          </a:p>
        </p:txBody>
      </p:sp>
      <p:pic>
        <p:nvPicPr>
          <p:cNvPr id="32" name="Picture 31" descr="Personne imagée qui dessine des idées sur un tableau blanc"/>
          <p:cNvPicPr>
            <a:picLocks noChangeAspect="1"/>
          </p:cNvPicPr>
          <p:nvPr/>
        </p:nvPicPr>
        <p:blipFill rotWithShape="1">
          <a:blip r:embed="rId7">
            <a:extLst>
              <a:ext uri="{28A0092B-C50C-407E-A947-70E740481C1C}">
                <a14:useLocalDpi xmlns:a14="http://schemas.microsoft.com/office/drawing/2010/main" val="0"/>
              </a:ext>
            </a:extLst>
          </a:blip>
          <a:srcRect l="74114" t="39263" r="5811" b="22518"/>
          <a:stretch/>
        </p:blipFill>
        <p:spPr>
          <a:xfrm>
            <a:off x="6809820" y="4454253"/>
            <a:ext cx="1103191" cy="946422"/>
          </a:xfrm>
          <a:prstGeom prst="rect">
            <a:avLst/>
          </a:prstGeom>
        </p:spPr>
      </p:pic>
      <p:sp>
        <p:nvSpPr>
          <p:cNvPr id="34" name="Rectangle 33"/>
          <p:cNvSpPr/>
          <p:nvPr/>
        </p:nvSpPr>
        <p:spPr>
          <a:xfrm>
            <a:off x="6458045" y="3551491"/>
            <a:ext cx="1868900" cy="738664"/>
          </a:xfrm>
          <a:prstGeom prst="rect">
            <a:avLst/>
          </a:prstGeom>
        </p:spPr>
        <p:txBody>
          <a:bodyPr wrap="square">
            <a:spAutoFit/>
          </a:bodyPr>
          <a:lstStyle/>
          <a:p>
            <a:pPr algn="ctr"/>
            <a:r>
              <a:rPr lang="fr-FR" sz="1050" dirty="0">
                <a:solidFill>
                  <a:srgbClr val="000000">
                    <a:lumMod val="75000"/>
                    <a:lumOff val="25000"/>
                  </a:srgbClr>
                </a:solidFill>
                <a:latin typeface="Arial" panose="020B0604020202020204" pitchFamily="34" charset="0"/>
                <a:cs typeface="Arial" panose="020B0604020202020204" pitchFamily="34" charset="0"/>
              </a:rPr>
              <a:t>Redéfinir notre lieu de travail, notre façon de travailler et de faire nos affaires</a:t>
            </a:r>
            <a:endParaRPr lang="en-US" sz="105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27" name="Bent-Up Arrow 26"/>
          <p:cNvSpPr/>
          <p:nvPr/>
        </p:nvSpPr>
        <p:spPr>
          <a:xfrm rot="16200000" flipH="1">
            <a:off x="8217882" y="3868519"/>
            <a:ext cx="1399549" cy="1298516"/>
          </a:xfrm>
          <a:prstGeom prst="bentUpArrow">
            <a:avLst>
              <a:gd name="adj1" fmla="val 18540"/>
              <a:gd name="adj2" fmla="val 22093"/>
              <a:gd name="adj3" fmla="val 25000"/>
            </a:avLst>
          </a:prstGeom>
          <a:solidFill>
            <a:srgbClr val="AFAFAF"/>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rgbClr val="FFFFFF"/>
              </a:solidFill>
            </a:endParaRPr>
          </a:p>
        </p:txBody>
      </p:sp>
      <p:pic>
        <p:nvPicPr>
          <p:cNvPr id="30" name="Picture 29" descr="3 personnes imagées qui se posent des questions"/>
          <p:cNvPicPr>
            <a:picLocks noChangeAspect="1"/>
          </p:cNvPicPr>
          <p:nvPr/>
        </p:nvPicPr>
        <p:blipFill rotWithShape="1">
          <a:blip r:embed="rId7">
            <a:extLst>
              <a:ext uri="{28A0092B-C50C-407E-A947-70E740481C1C}">
                <a14:useLocalDpi xmlns:a14="http://schemas.microsoft.com/office/drawing/2010/main" val="0"/>
              </a:ext>
            </a:extLst>
          </a:blip>
          <a:srcRect l="37873" t="37387" r="42580" b="24394"/>
          <a:stretch/>
        </p:blipFill>
        <p:spPr>
          <a:xfrm>
            <a:off x="8701693" y="2728736"/>
            <a:ext cx="1185268" cy="1044318"/>
          </a:xfrm>
          <a:prstGeom prst="rect">
            <a:avLst/>
          </a:prstGeom>
        </p:spPr>
      </p:pic>
      <p:sp>
        <p:nvSpPr>
          <p:cNvPr id="33" name="Rectangle 32"/>
          <p:cNvSpPr/>
          <p:nvPr/>
        </p:nvSpPr>
        <p:spPr>
          <a:xfrm>
            <a:off x="8469740" y="2333509"/>
            <a:ext cx="1635384" cy="253916"/>
          </a:xfrm>
          <a:prstGeom prst="rect">
            <a:avLst/>
          </a:prstGeom>
        </p:spPr>
        <p:txBody>
          <a:bodyPr wrap="none">
            <a:spAutoFit/>
          </a:bodyPr>
          <a:lstStyle/>
          <a:p>
            <a:pPr algn="ctr"/>
            <a:r>
              <a:rPr lang="fr-FR" sz="1050" dirty="0">
                <a:solidFill>
                  <a:srgbClr val="000000">
                    <a:lumMod val="75000"/>
                    <a:lumOff val="25000"/>
                  </a:srgbClr>
                </a:solidFill>
                <a:latin typeface="Arial" panose="020B0604020202020204" pitchFamily="34" charset="0"/>
                <a:cs typeface="Arial" panose="020B0604020202020204" pitchFamily="34" charset="0"/>
              </a:rPr>
              <a:t>Qu'est ce qui a changé?</a:t>
            </a:r>
            <a:endParaRPr lang="en-US" sz="105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31" name="Picture 30" descr="4 cases â cocher">
            <a:hlinkClick r:id="rId8"/>
          </p:cNvPr>
          <p:cNvPicPr>
            <a:picLocks noChangeAspect="1"/>
          </p:cNvPicPr>
          <p:nvPr/>
        </p:nvPicPr>
        <p:blipFill rotWithShape="1">
          <a:blip r:embed="rId7">
            <a:extLst>
              <a:ext uri="{28A0092B-C50C-407E-A947-70E740481C1C}">
                <a14:useLocalDpi xmlns:a14="http://schemas.microsoft.com/office/drawing/2010/main" val="0"/>
              </a:ext>
            </a:extLst>
          </a:blip>
          <a:srcRect l="5647" t="37387" r="76074" b="22753"/>
          <a:stretch/>
        </p:blipFill>
        <p:spPr>
          <a:xfrm>
            <a:off x="4919226" y="2704917"/>
            <a:ext cx="1099241" cy="1080180"/>
          </a:xfrm>
          <a:prstGeom prst="rect">
            <a:avLst/>
          </a:prstGeom>
        </p:spPr>
      </p:pic>
      <p:sp>
        <p:nvSpPr>
          <p:cNvPr id="14" name="Rectangle 13"/>
          <p:cNvSpPr/>
          <p:nvPr/>
        </p:nvSpPr>
        <p:spPr>
          <a:xfrm>
            <a:off x="4415701" y="2145872"/>
            <a:ext cx="2110844" cy="415498"/>
          </a:xfrm>
          <a:prstGeom prst="rect">
            <a:avLst/>
          </a:prstGeom>
        </p:spPr>
        <p:txBody>
          <a:bodyPr wrap="square">
            <a:spAutoFit/>
          </a:bodyPr>
          <a:lstStyle/>
          <a:p>
            <a:pPr algn="ctr"/>
            <a:r>
              <a:rPr lang="fr-FR" sz="1050" dirty="0">
                <a:solidFill>
                  <a:srgbClr val="000000">
                    <a:lumMod val="75000"/>
                    <a:lumOff val="25000"/>
                  </a:srgbClr>
                </a:solidFill>
                <a:latin typeface="Arial" panose="020B0604020202020204" pitchFamily="34" charset="0"/>
                <a:cs typeface="Arial" panose="020B0604020202020204" pitchFamily="34" charset="0"/>
              </a:rPr>
              <a:t>Évaluer l'état de préparation de notre organisation pré-</a:t>
            </a:r>
            <a:r>
              <a:rPr lang="fr-FR" sz="1050" dirty="0" err="1">
                <a:solidFill>
                  <a:srgbClr val="000000">
                    <a:lumMod val="75000"/>
                    <a:lumOff val="25000"/>
                  </a:srgbClr>
                </a:solidFill>
                <a:latin typeface="Arial" panose="020B0604020202020204" pitchFamily="34" charset="0"/>
                <a:cs typeface="Arial" panose="020B0604020202020204" pitchFamily="34" charset="0"/>
              </a:rPr>
              <a:t>Covid</a:t>
            </a:r>
            <a:endParaRPr lang="en-US" sz="105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28" name="Freeform 27" descr="AngleDoubleRight Icon"/>
          <p:cNvSpPr>
            <a:spLocks noEditPoints="1"/>
          </p:cNvSpPr>
          <p:nvPr/>
        </p:nvSpPr>
        <p:spPr bwMode="auto">
          <a:xfrm>
            <a:off x="3987077" y="3098391"/>
            <a:ext cx="428625" cy="443702"/>
          </a:xfrm>
          <a:custGeom>
            <a:avLst/>
            <a:gdLst>
              <a:gd name="T0" fmla="*/ 137 w 232"/>
              <a:gd name="T1" fmla="*/ 126 h 240"/>
              <a:gd name="T2" fmla="*/ 25 w 232"/>
              <a:gd name="T3" fmla="*/ 238 h 240"/>
              <a:gd name="T4" fmla="*/ 20 w 232"/>
              <a:gd name="T5" fmla="*/ 240 h 240"/>
              <a:gd name="T6" fmla="*/ 14 w 232"/>
              <a:gd name="T7" fmla="*/ 238 h 240"/>
              <a:gd name="T8" fmla="*/ 2 w 232"/>
              <a:gd name="T9" fmla="*/ 226 h 240"/>
              <a:gd name="T10" fmla="*/ 0 w 232"/>
              <a:gd name="T11" fmla="*/ 220 h 240"/>
              <a:gd name="T12" fmla="*/ 2 w 232"/>
              <a:gd name="T13" fmla="*/ 215 h 240"/>
              <a:gd name="T14" fmla="*/ 97 w 232"/>
              <a:gd name="T15" fmla="*/ 120 h 240"/>
              <a:gd name="T16" fmla="*/ 2 w 232"/>
              <a:gd name="T17" fmla="*/ 26 h 240"/>
              <a:gd name="T18" fmla="*/ 0 w 232"/>
              <a:gd name="T19" fmla="*/ 20 h 240"/>
              <a:gd name="T20" fmla="*/ 2 w 232"/>
              <a:gd name="T21" fmla="*/ 15 h 240"/>
              <a:gd name="T22" fmla="*/ 14 w 232"/>
              <a:gd name="T23" fmla="*/ 3 h 240"/>
              <a:gd name="T24" fmla="*/ 20 w 232"/>
              <a:gd name="T25" fmla="*/ 0 h 240"/>
              <a:gd name="T26" fmla="*/ 25 w 232"/>
              <a:gd name="T27" fmla="*/ 3 h 240"/>
              <a:gd name="T28" fmla="*/ 137 w 232"/>
              <a:gd name="T29" fmla="*/ 115 h 240"/>
              <a:gd name="T30" fmla="*/ 140 w 232"/>
              <a:gd name="T31" fmla="*/ 120 h 240"/>
              <a:gd name="T32" fmla="*/ 137 w 232"/>
              <a:gd name="T33" fmla="*/ 126 h 240"/>
              <a:gd name="T34" fmla="*/ 230 w 232"/>
              <a:gd name="T35" fmla="*/ 126 h 240"/>
              <a:gd name="T36" fmla="*/ 118 w 232"/>
              <a:gd name="T37" fmla="*/ 238 h 240"/>
              <a:gd name="T38" fmla="*/ 112 w 232"/>
              <a:gd name="T39" fmla="*/ 240 h 240"/>
              <a:gd name="T40" fmla="*/ 107 w 232"/>
              <a:gd name="T41" fmla="*/ 238 h 240"/>
              <a:gd name="T42" fmla="*/ 95 w 232"/>
              <a:gd name="T43" fmla="*/ 226 h 240"/>
              <a:gd name="T44" fmla="*/ 92 w 232"/>
              <a:gd name="T45" fmla="*/ 220 h 240"/>
              <a:gd name="T46" fmla="*/ 95 w 232"/>
              <a:gd name="T47" fmla="*/ 215 h 240"/>
              <a:gd name="T48" fmla="*/ 189 w 232"/>
              <a:gd name="T49" fmla="*/ 120 h 240"/>
              <a:gd name="T50" fmla="*/ 95 w 232"/>
              <a:gd name="T51" fmla="*/ 26 h 240"/>
              <a:gd name="T52" fmla="*/ 92 w 232"/>
              <a:gd name="T53" fmla="*/ 20 h 240"/>
              <a:gd name="T54" fmla="*/ 95 w 232"/>
              <a:gd name="T55" fmla="*/ 15 h 240"/>
              <a:gd name="T56" fmla="*/ 107 w 232"/>
              <a:gd name="T57" fmla="*/ 3 h 240"/>
              <a:gd name="T58" fmla="*/ 112 w 232"/>
              <a:gd name="T59" fmla="*/ 0 h 240"/>
              <a:gd name="T60" fmla="*/ 118 w 232"/>
              <a:gd name="T61" fmla="*/ 3 h 240"/>
              <a:gd name="T62" fmla="*/ 230 w 232"/>
              <a:gd name="T63" fmla="*/ 115 h 240"/>
              <a:gd name="T64" fmla="*/ 232 w 232"/>
              <a:gd name="T65" fmla="*/ 120 h 240"/>
              <a:gd name="T66" fmla="*/ 230 w 232"/>
              <a:gd name="T67" fmla="*/ 1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40">
                <a:moveTo>
                  <a:pt x="137" y="126"/>
                </a:moveTo>
                <a:cubicBezTo>
                  <a:pt x="25" y="238"/>
                  <a:pt x="25" y="238"/>
                  <a:pt x="25" y="238"/>
                </a:cubicBezTo>
                <a:cubicBezTo>
                  <a:pt x="24" y="239"/>
                  <a:pt x="22" y="240"/>
                  <a:pt x="20" y="240"/>
                </a:cubicBezTo>
                <a:cubicBezTo>
                  <a:pt x="18" y="240"/>
                  <a:pt x="16" y="239"/>
                  <a:pt x="14" y="238"/>
                </a:cubicBezTo>
                <a:cubicBezTo>
                  <a:pt x="2" y="226"/>
                  <a:pt x="2" y="226"/>
                  <a:pt x="2" y="226"/>
                </a:cubicBezTo>
                <a:cubicBezTo>
                  <a:pt x="1" y="224"/>
                  <a:pt x="0" y="222"/>
                  <a:pt x="0" y="220"/>
                </a:cubicBezTo>
                <a:cubicBezTo>
                  <a:pt x="0" y="218"/>
                  <a:pt x="1" y="216"/>
                  <a:pt x="2" y="215"/>
                </a:cubicBezTo>
                <a:cubicBezTo>
                  <a:pt x="97" y="120"/>
                  <a:pt x="97" y="120"/>
                  <a:pt x="97" y="120"/>
                </a:cubicBezTo>
                <a:cubicBezTo>
                  <a:pt x="2" y="26"/>
                  <a:pt x="2" y="26"/>
                  <a:pt x="2" y="26"/>
                </a:cubicBezTo>
                <a:cubicBezTo>
                  <a:pt x="1" y="24"/>
                  <a:pt x="0" y="22"/>
                  <a:pt x="0" y="20"/>
                </a:cubicBezTo>
                <a:cubicBezTo>
                  <a:pt x="0" y="18"/>
                  <a:pt x="1" y="16"/>
                  <a:pt x="2" y="15"/>
                </a:cubicBezTo>
                <a:cubicBezTo>
                  <a:pt x="14" y="3"/>
                  <a:pt x="14" y="3"/>
                  <a:pt x="14" y="3"/>
                </a:cubicBezTo>
                <a:cubicBezTo>
                  <a:pt x="16" y="1"/>
                  <a:pt x="18" y="0"/>
                  <a:pt x="20" y="0"/>
                </a:cubicBezTo>
                <a:cubicBezTo>
                  <a:pt x="22" y="0"/>
                  <a:pt x="24" y="1"/>
                  <a:pt x="25" y="3"/>
                </a:cubicBezTo>
                <a:cubicBezTo>
                  <a:pt x="137" y="115"/>
                  <a:pt x="137" y="115"/>
                  <a:pt x="137" y="115"/>
                </a:cubicBezTo>
                <a:cubicBezTo>
                  <a:pt x="139" y="116"/>
                  <a:pt x="140" y="118"/>
                  <a:pt x="140" y="120"/>
                </a:cubicBezTo>
                <a:cubicBezTo>
                  <a:pt x="140" y="122"/>
                  <a:pt x="139" y="124"/>
                  <a:pt x="137" y="126"/>
                </a:cubicBezTo>
                <a:close/>
                <a:moveTo>
                  <a:pt x="230" y="126"/>
                </a:moveTo>
                <a:cubicBezTo>
                  <a:pt x="118" y="238"/>
                  <a:pt x="118" y="238"/>
                  <a:pt x="118" y="238"/>
                </a:cubicBezTo>
                <a:cubicBezTo>
                  <a:pt x="116" y="239"/>
                  <a:pt x="114" y="240"/>
                  <a:pt x="112" y="240"/>
                </a:cubicBezTo>
                <a:cubicBezTo>
                  <a:pt x="110" y="240"/>
                  <a:pt x="108" y="239"/>
                  <a:pt x="107" y="238"/>
                </a:cubicBezTo>
                <a:cubicBezTo>
                  <a:pt x="95" y="226"/>
                  <a:pt x="95" y="226"/>
                  <a:pt x="95" y="226"/>
                </a:cubicBezTo>
                <a:cubicBezTo>
                  <a:pt x="93" y="224"/>
                  <a:pt x="92" y="222"/>
                  <a:pt x="92" y="220"/>
                </a:cubicBezTo>
                <a:cubicBezTo>
                  <a:pt x="92" y="218"/>
                  <a:pt x="93" y="216"/>
                  <a:pt x="95" y="215"/>
                </a:cubicBezTo>
                <a:cubicBezTo>
                  <a:pt x="189" y="120"/>
                  <a:pt x="189" y="120"/>
                  <a:pt x="189" y="120"/>
                </a:cubicBezTo>
                <a:cubicBezTo>
                  <a:pt x="95" y="26"/>
                  <a:pt x="95" y="26"/>
                  <a:pt x="95" y="26"/>
                </a:cubicBezTo>
                <a:cubicBezTo>
                  <a:pt x="93" y="24"/>
                  <a:pt x="92" y="22"/>
                  <a:pt x="92" y="20"/>
                </a:cubicBezTo>
                <a:cubicBezTo>
                  <a:pt x="92" y="18"/>
                  <a:pt x="93" y="16"/>
                  <a:pt x="95" y="15"/>
                </a:cubicBezTo>
                <a:cubicBezTo>
                  <a:pt x="107" y="3"/>
                  <a:pt x="107" y="3"/>
                  <a:pt x="107" y="3"/>
                </a:cubicBezTo>
                <a:cubicBezTo>
                  <a:pt x="108" y="1"/>
                  <a:pt x="110" y="0"/>
                  <a:pt x="112" y="0"/>
                </a:cubicBezTo>
                <a:cubicBezTo>
                  <a:pt x="114" y="0"/>
                  <a:pt x="116" y="1"/>
                  <a:pt x="118" y="3"/>
                </a:cubicBezTo>
                <a:cubicBezTo>
                  <a:pt x="230" y="115"/>
                  <a:pt x="230" y="115"/>
                  <a:pt x="230" y="115"/>
                </a:cubicBezTo>
                <a:cubicBezTo>
                  <a:pt x="231" y="116"/>
                  <a:pt x="232" y="118"/>
                  <a:pt x="232" y="120"/>
                </a:cubicBezTo>
                <a:cubicBezTo>
                  <a:pt x="232" y="122"/>
                  <a:pt x="231" y="124"/>
                  <a:pt x="230" y="126"/>
                </a:cubicBezTo>
                <a:close/>
              </a:path>
            </a:pathLst>
          </a:custGeom>
          <a:solidFill>
            <a:srgbClr val="999999"/>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solidFill>
                <a:srgbClr val="000000"/>
              </a:solidFill>
            </a:endParaRPr>
          </a:p>
        </p:txBody>
      </p:sp>
      <p:sp>
        <p:nvSpPr>
          <p:cNvPr id="22" name="Rectangle 21"/>
          <p:cNvSpPr/>
          <p:nvPr/>
        </p:nvSpPr>
        <p:spPr>
          <a:xfrm>
            <a:off x="1735319" y="4856698"/>
            <a:ext cx="2773053" cy="1656544"/>
          </a:xfrm>
          <a:prstGeom prst="rect">
            <a:avLst/>
          </a:prstGeom>
        </p:spPr>
        <p:txBody>
          <a:bodyPr wrap="square">
            <a:spAutoFit/>
          </a:bodyPr>
          <a:lstStyle/>
          <a:p>
            <a:pPr>
              <a:lnSpc>
                <a:spcPct val="107000"/>
              </a:lnSpc>
            </a:pPr>
            <a:r>
              <a:rPr lang="fr-FR" sz="900" dirty="0">
                <a:solidFill>
                  <a:srgbClr val="000000"/>
                </a:solidFill>
                <a:latin typeface="Arial" panose="020B0604020202020204" pitchFamily="34" charset="0"/>
                <a:ea typeface="Cambria" panose="02040503050406030204" pitchFamily="18" charset="0"/>
                <a:cs typeface="Arial" panose="020B0604020202020204" pitchFamily="34" charset="0"/>
              </a:rPr>
              <a:t>Dans le contexte de la situation de la pandémie de Covid-19, de nombreuses recommandations en cours d'élaboration sont de nature temporaire, axées sur </a:t>
            </a:r>
            <a:r>
              <a:rPr lang="fr-FR" sz="900" b="1" dirty="0">
                <a:solidFill>
                  <a:srgbClr val="4CB6A0"/>
                </a:solidFill>
                <a:latin typeface="Arial" panose="020B0604020202020204" pitchFamily="34" charset="0"/>
                <a:ea typeface="Cambria" panose="02040503050406030204" pitchFamily="18" charset="0"/>
                <a:cs typeface="Arial" panose="020B0604020202020204" pitchFamily="34" charset="0"/>
              </a:rPr>
              <a:t>l'utilisation optimale des dispositions actuelles</a:t>
            </a:r>
            <a:r>
              <a:rPr lang="fr-FR" sz="900" dirty="0">
                <a:solidFill>
                  <a:srgbClr val="000000"/>
                </a:solidFill>
                <a:latin typeface="Arial" panose="020B0604020202020204" pitchFamily="34" charset="0"/>
                <a:ea typeface="Cambria" panose="02040503050406030204" pitchFamily="18" charset="0"/>
                <a:cs typeface="Arial" panose="020B0604020202020204" pitchFamily="34" charset="0"/>
              </a:rPr>
              <a:t> et d'apporter des modifications minimes uniquement lorsque cela est nécessaire, y compris simplement la façon dont l'espace est utilisé plutôt que des modifications permanentes de la disposition ou conception de meubles.</a:t>
            </a:r>
            <a:endParaRPr lang="fr-CA" sz="7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a:lnSpc>
                <a:spcPct val="107000"/>
              </a:lnSpc>
            </a:pPr>
            <a:endParaRPr lang="en-CA" sz="7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n-CA" sz="700" dirty="0">
                <a:solidFill>
                  <a:srgbClr val="000000"/>
                </a:solidFill>
                <a:latin typeface="Arial" panose="020B0604020202020204" pitchFamily="34" charset="0"/>
                <a:ea typeface="Cambria" panose="02040503050406030204" pitchFamily="18" charset="0"/>
                <a:cs typeface="Arial" panose="020B0604020202020204" pitchFamily="34" charset="0"/>
              </a:rPr>
              <a:t>  </a:t>
            </a:r>
            <a:endParaRPr lang="en-CA" sz="7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36" name="Freeform 35" descr="User2 Icon"/>
          <p:cNvSpPr>
            <a:spLocks noEditPoints="1"/>
          </p:cNvSpPr>
          <p:nvPr/>
        </p:nvSpPr>
        <p:spPr bwMode="auto">
          <a:xfrm>
            <a:off x="3383980" y="3498452"/>
            <a:ext cx="603097" cy="549205"/>
          </a:xfrm>
          <a:custGeom>
            <a:avLst/>
            <a:gdLst>
              <a:gd name="T0" fmla="*/ 52 w 1272"/>
              <a:gd name="T1" fmla="*/ 1198 h 1198"/>
              <a:gd name="T2" fmla="*/ 1219 w 1272"/>
              <a:gd name="T3" fmla="*/ 1198 h 1198"/>
              <a:gd name="T4" fmla="*/ 1259 w 1272"/>
              <a:gd name="T5" fmla="*/ 1180 h 1198"/>
              <a:gd name="T6" fmla="*/ 1270 w 1272"/>
              <a:gd name="T7" fmla="*/ 1146 h 1198"/>
              <a:gd name="T8" fmla="*/ 932 w 1272"/>
              <a:gd name="T9" fmla="*/ 660 h 1198"/>
              <a:gd name="T10" fmla="*/ 636 w 1272"/>
              <a:gd name="T11" fmla="*/ 783 h 1198"/>
              <a:gd name="T12" fmla="*/ 339 w 1272"/>
              <a:gd name="T13" fmla="*/ 660 h 1198"/>
              <a:gd name="T14" fmla="*/ 1 w 1272"/>
              <a:gd name="T15" fmla="*/ 1146 h 1198"/>
              <a:gd name="T16" fmla="*/ 12 w 1272"/>
              <a:gd name="T17" fmla="*/ 1180 h 1198"/>
              <a:gd name="T18" fmla="*/ 52 w 1272"/>
              <a:gd name="T19" fmla="*/ 1198 h 1198"/>
              <a:gd name="T20" fmla="*/ 52 w 1272"/>
              <a:gd name="T21" fmla="*/ 1198 h 1198"/>
              <a:gd name="T22" fmla="*/ 52 w 1272"/>
              <a:gd name="T23" fmla="*/ 1198 h 1198"/>
              <a:gd name="T24" fmla="*/ 373 w 1272"/>
              <a:gd name="T25" fmla="*/ 614 h 1198"/>
              <a:gd name="T26" fmla="*/ 394 w 1272"/>
              <a:gd name="T27" fmla="*/ 634 h 1198"/>
              <a:gd name="T28" fmla="*/ 636 w 1272"/>
              <a:gd name="T29" fmla="*/ 727 h 1198"/>
              <a:gd name="T30" fmla="*/ 878 w 1272"/>
              <a:gd name="T31" fmla="*/ 634 h 1198"/>
              <a:gd name="T32" fmla="*/ 899 w 1272"/>
              <a:gd name="T33" fmla="*/ 614 h 1198"/>
              <a:gd name="T34" fmla="*/ 918 w 1272"/>
              <a:gd name="T35" fmla="*/ 592 h 1198"/>
              <a:gd name="T36" fmla="*/ 999 w 1272"/>
              <a:gd name="T37" fmla="*/ 364 h 1198"/>
              <a:gd name="T38" fmla="*/ 636 w 1272"/>
              <a:gd name="T39" fmla="*/ 0 h 1198"/>
              <a:gd name="T40" fmla="*/ 272 w 1272"/>
              <a:gd name="T41" fmla="*/ 364 h 1198"/>
              <a:gd name="T42" fmla="*/ 353 w 1272"/>
              <a:gd name="T43" fmla="*/ 592 h 1198"/>
              <a:gd name="T44" fmla="*/ 373 w 1272"/>
              <a:gd name="T45" fmla="*/ 614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2" h="1198">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solidFill>
                <a:srgbClr val="000000"/>
              </a:solidFill>
            </a:endParaRPr>
          </a:p>
        </p:txBody>
      </p:sp>
      <p:sp>
        <p:nvSpPr>
          <p:cNvPr id="38" name="Cloud Callout 37"/>
          <p:cNvSpPr/>
          <p:nvPr/>
        </p:nvSpPr>
        <p:spPr>
          <a:xfrm>
            <a:off x="1710967" y="1886531"/>
            <a:ext cx="2141345" cy="1355272"/>
          </a:xfrm>
          <a:prstGeom prst="cloudCallout">
            <a:avLst>
              <a:gd name="adj1" fmla="val 25608"/>
              <a:gd name="adj2" fmla="val 7599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rgbClr val="000000">
                    <a:lumMod val="75000"/>
                    <a:lumOff val="25000"/>
                  </a:srgbClr>
                </a:solidFill>
                <a:latin typeface="Arial" panose="020B0604020202020204" pitchFamily="34" charset="0"/>
                <a:cs typeface="Arial" panose="020B0604020202020204" pitchFamily="34" charset="0"/>
              </a:rPr>
              <a:t>Quel a été l'impact de la pandémie sur notre lieu de travail, notre organisation?</a:t>
            </a:r>
            <a:endParaRPr lang="en-CA" sz="105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3" name="Title 12"/>
          <p:cNvSpPr>
            <a:spLocks noGrp="1"/>
          </p:cNvSpPr>
          <p:nvPr>
            <p:ph type="title"/>
          </p:nvPr>
        </p:nvSpPr>
        <p:spPr/>
        <p:txBody>
          <a:bodyPr>
            <a:normAutofit/>
          </a:bodyPr>
          <a:lstStyle/>
          <a:p>
            <a:r>
              <a:rPr lang="en-US" dirty="0" err="1" smtClean="0">
                <a:solidFill>
                  <a:srgbClr val="17455C"/>
                </a:solidFill>
              </a:rPr>
              <a:t>Vers</a:t>
            </a:r>
            <a:r>
              <a:rPr lang="en-US" dirty="0" smtClean="0">
                <a:solidFill>
                  <a:srgbClr val="17455C"/>
                </a:solidFill>
              </a:rPr>
              <a:t> un </a:t>
            </a:r>
            <a:r>
              <a:rPr lang="en-US" dirty="0" err="1" smtClean="0">
                <a:solidFill>
                  <a:srgbClr val="17455C"/>
                </a:solidFill>
              </a:rPr>
              <a:t>futur</a:t>
            </a:r>
            <a:r>
              <a:rPr lang="en-US" dirty="0" smtClean="0">
                <a:solidFill>
                  <a:srgbClr val="17455C"/>
                </a:solidFill>
              </a:rPr>
              <a:t> milieu de travail</a:t>
            </a:r>
            <a:endParaRPr lang="en-CA" dirty="0">
              <a:solidFill>
                <a:srgbClr val="17455C"/>
              </a:solidFill>
            </a:endParaRPr>
          </a:p>
        </p:txBody>
      </p:sp>
    </p:spTree>
    <p:extLst>
      <p:ext uri="{BB962C8B-B14F-4D97-AF65-F5344CB8AC3E}">
        <p14:creationId xmlns:p14="http://schemas.microsoft.com/office/powerpoint/2010/main" val="2295448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Employé satisfait"/>
          <p:cNvPicPr>
            <a:picLocks noChangeAspect="1"/>
          </p:cNvPicPr>
          <p:nvPr/>
        </p:nvPicPr>
        <p:blipFill>
          <a:blip r:embed="rId3" cstate="print">
            <a:clrChange>
              <a:clrFrom>
                <a:srgbClr val="082512">
                  <a:alpha val="27843"/>
                </a:srgbClr>
              </a:clrFrom>
              <a:clrTo>
                <a:srgbClr val="082512">
                  <a:alpha val="0"/>
                </a:srgbClr>
              </a:clrTo>
            </a:clrChange>
            <a:lum bright="70000" contrast="-70000"/>
            <a:extLst>
              <a:ext uri="{28A0092B-C50C-407E-A947-70E740481C1C}">
                <a14:useLocalDpi xmlns:a14="http://schemas.microsoft.com/office/drawing/2010/main" val="0"/>
              </a:ext>
            </a:extLst>
          </a:blip>
          <a:stretch>
            <a:fillRect/>
          </a:stretch>
        </p:blipFill>
        <p:spPr>
          <a:xfrm>
            <a:off x="9151726" y="2850399"/>
            <a:ext cx="2750745" cy="2650444"/>
          </a:xfrm>
          <a:prstGeom prst="rect">
            <a:avLst/>
          </a:prstGeom>
        </p:spPr>
      </p:pic>
      <p:sp>
        <p:nvSpPr>
          <p:cNvPr id="4" name="TextBox 3"/>
          <p:cNvSpPr txBox="1"/>
          <p:nvPr/>
        </p:nvSpPr>
        <p:spPr>
          <a:xfrm>
            <a:off x="9320099" y="3350313"/>
            <a:ext cx="2337221" cy="1532334"/>
          </a:xfrm>
          <a:prstGeom prst="roundRect">
            <a:avLst/>
          </a:prstGeom>
          <a:noFill/>
          <a:ln w="38100">
            <a:noFill/>
          </a:ln>
        </p:spPr>
        <p:txBody>
          <a:bodyPr wrap="square" rtlCol="0">
            <a:spAutoFit/>
          </a:bodyPr>
          <a:lstStyle/>
          <a:p>
            <a:pPr algn="ctr"/>
            <a:r>
              <a:rPr lang="en-US" sz="2800" b="1" dirty="0" err="1">
                <a:solidFill>
                  <a:srgbClr val="18853F"/>
                </a:solidFill>
                <a:latin typeface="Arial" panose="020B0604020202020204" pitchFamily="34" charset="0"/>
                <a:cs typeface="Arial" panose="020B0604020202020204" pitchFamily="34" charset="0"/>
              </a:rPr>
              <a:t>Expérience</a:t>
            </a:r>
            <a:r>
              <a:rPr lang="en-US" sz="2800" b="1" dirty="0">
                <a:solidFill>
                  <a:srgbClr val="18853F"/>
                </a:solidFill>
                <a:latin typeface="Arial" panose="020B0604020202020204" pitchFamily="34" charset="0"/>
                <a:cs typeface="Arial" panose="020B0604020202020204" pitchFamily="34" charset="0"/>
              </a:rPr>
              <a:t> positive de </a:t>
            </a:r>
            <a:r>
              <a:rPr lang="en-US" sz="2800" b="1" dirty="0" err="1">
                <a:solidFill>
                  <a:srgbClr val="18853F"/>
                </a:solidFill>
                <a:latin typeface="Arial" panose="020B0604020202020204" pitchFamily="34" charset="0"/>
                <a:cs typeface="Arial" panose="020B0604020202020204" pitchFamily="34" charset="0"/>
              </a:rPr>
              <a:t>l’employé</a:t>
            </a:r>
            <a:endParaRPr lang="en-US" sz="2800" b="1" dirty="0">
              <a:solidFill>
                <a:srgbClr val="18853F"/>
              </a:solidFill>
              <a:latin typeface="Arial" panose="020B0604020202020204" pitchFamily="34" charset="0"/>
              <a:cs typeface="Arial" panose="020B0604020202020204" pitchFamily="34" charset="0"/>
            </a:endParaRPr>
          </a:p>
        </p:txBody>
      </p:sp>
      <p:sp>
        <p:nvSpPr>
          <p:cNvPr id="23" name="Freeform 22" descr="ChevronRight Icon"/>
          <p:cNvSpPr>
            <a:spLocks/>
          </p:cNvSpPr>
          <p:nvPr/>
        </p:nvSpPr>
        <p:spPr bwMode="auto">
          <a:xfrm>
            <a:off x="9074948" y="3830730"/>
            <a:ext cx="369957" cy="571500"/>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chemeClr val="accent3"/>
          </a:solidFill>
          <a:ln w="28575">
            <a:solidFill>
              <a:schemeClr val="accent5"/>
            </a:solidFill>
          </a:ln>
          <a:effectLst>
            <a:glow rad="101600">
              <a:schemeClr val="accent3">
                <a:satMod val="175000"/>
                <a:alpha val="40000"/>
              </a:schemeClr>
            </a:glo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rgbClr val="000000"/>
              </a:solidFill>
            </a:endParaRPr>
          </a:p>
        </p:txBody>
      </p:sp>
      <p:pic>
        <p:nvPicPr>
          <p:cNvPr id="22" name="Picture 4" descr="Cercle avec les cinq secteurs habilitants: Gestion de l'information, Technologie de l'information, Installations et biens, Ressources humaines, et Sécurité.  Avec l'employé au centre. "/>
          <p:cNvPicPr>
            <a:picLocks noChangeAspect="1"/>
          </p:cNvPicPr>
          <p:nvPr/>
        </p:nvPicPr>
        <p:blipFill>
          <a:blip r:embed="rId4"/>
          <a:stretch>
            <a:fillRect/>
          </a:stretch>
        </p:blipFill>
        <p:spPr>
          <a:xfrm>
            <a:off x="4941265" y="2069501"/>
            <a:ext cx="4294648" cy="4050325"/>
          </a:xfrm>
          <a:prstGeom prst="rect">
            <a:avLst/>
          </a:prstGeom>
        </p:spPr>
      </p:pic>
      <p:sp>
        <p:nvSpPr>
          <p:cNvPr id="5" name="TextBox 4"/>
          <p:cNvSpPr txBox="1"/>
          <p:nvPr/>
        </p:nvSpPr>
        <p:spPr>
          <a:xfrm>
            <a:off x="508758" y="1238399"/>
            <a:ext cx="5023967" cy="5164395"/>
          </a:xfrm>
          <a:prstGeom prst="roundRect">
            <a:avLst/>
          </a:prstGeom>
          <a:noFill/>
          <a:ln w="38100">
            <a:solidFill>
              <a:schemeClr val="accent5"/>
            </a:solidFill>
          </a:ln>
        </p:spPr>
        <p:txBody>
          <a:bodyPr wrap="square" rtlCol="0">
            <a:spAutoFit/>
          </a:bodyPr>
          <a:lstStyle/>
          <a:p>
            <a:pPr marL="285750" indent="-285750">
              <a:buFont typeface="Arial" panose="020B0604020202020204" pitchFamily="34" charset="0"/>
              <a:buChar char="•"/>
            </a:pPr>
            <a:r>
              <a:rPr lang="en-US" sz="1500" dirty="0">
                <a:solidFill>
                  <a:srgbClr val="17455C"/>
                </a:solidFill>
                <a:cs typeface="Arial" panose="020B0604020202020204" pitchFamily="34" charset="0"/>
              </a:rPr>
              <a:t>Des </a:t>
            </a:r>
            <a:r>
              <a:rPr lang="en-US" sz="1500" dirty="0" err="1">
                <a:solidFill>
                  <a:srgbClr val="17455C"/>
                </a:solidFill>
                <a:cs typeface="Arial" panose="020B0604020202020204" pitchFamily="34" charset="0"/>
              </a:rPr>
              <a:t>espaces</a:t>
            </a:r>
            <a:r>
              <a:rPr lang="en-US" sz="1500" dirty="0">
                <a:solidFill>
                  <a:srgbClr val="17455C"/>
                </a:solidFill>
                <a:cs typeface="Arial" panose="020B0604020202020204" pitchFamily="34" charset="0"/>
              </a:rPr>
              <a:t> de travail </a:t>
            </a:r>
            <a:r>
              <a:rPr lang="en-US" sz="1500" b="1" dirty="0">
                <a:solidFill>
                  <a:srgbClr val="17455C"/>
                </a:solidFill>
                <a:cs typeface="Arial" panose="020B0604020202020204" pitchFamily="34" charset="0"/>
              </a:rPr>
              <a:t>flexibles, </a:t>
            </a:r>
            <a:r>
              <a:rPr lang="en-US" sz="1500" b="1" dirty="0" err="1">
                <a:solidFill>
                  <a:srgbClr val="17455C"/>
                </a:solidFill>
                <a:cs typeface="Arial" panose="020B0604020202020204" pitchFamily="34" charset="0"/>
              </a:rPr>
              <a:t>accessibles</a:t>
            </a:r>
            <a:r>
              <a:rPr lang="en-US" sz="1500" b="1" dirty="0">
                <a:solidFill>
                  <a:srgbClr val="17455C"/>
                </a:solidFill>
                <a:cs typeface="Arial" panose="020B0604020202020204" pitchFamily="34" charset="0"/>
              </a:rPr>
              <a:t> et </a:t>
            </a:r>
            <a:r>
              <a:rPr lang="en-US" sz="1500" b="1" dirty="0" err="1">
                <a:solidFill>
                  <a:srgbClr val="17455C"/>
                </a:solidFill>
                <a:cs typeface="Arial" panose="020B0604020202020204" pitchFamily="34" charset="0"/>
              </a:rPr>
              <a:t>inclusifs</a:t>
            </a:r>
            <a:r>
              <a:rPr lang="en-US" sz="1500" dirty="0">
                <a:solidFill>
                  <a:srgbClr val="17455C"/>
                </a:solidFill>
                <a:cs typeface="Arial" panose="020B0604020202020204" pitchFamily="34" charset="0"/>
              </a:rPr>
              <a:t> </a:t>
            </a:r>
          </a:p>
          <a:p>
            <a:pPr marL="285750" indent="-285750">
              <a:buFont typeface="Arial" panose="020B0604020202020204" pitchFamily="34" charset="0"/>
              <a:buChar char="•"/>
            </a:pPr>
            <a:r>
              <a:rPr lang="en-US" sz="1500" dirty="0">
                <a:solidFill>
                  <a:srgbClr val="17455C"/>
                </a:solidFill>
                <a:cs typeface="Arial" panose="020B0604020202020204" pitchFamily="34" charset="0"/>
              </a:rPr>
              <a:t>Des </a:t>
            </a:r>
            <a:r>
              <a:rPr lang="en-US" sz="1500" dirty="0" err="1">
                <a:solidFill>
                  <a:srgbClr val="17455C"/>
                </a:solidFill>
                <a:cs typeface="Arial" panose="020B0604020202020204" pitchFamily="34" charset="0"/>
              </a:rPr>
              <a:t>espaces</a:t>
            </a:r>
            <a:r>
              <a:rPr lang="en-US" sz="1500" dirty="0">
                <a:solidFill>
                  <a:srgbClr val="17455C"/>
                </a:solidFill>
                <a:cs typeface="Arial" panose="020B0604020202020204" pitchFamily="34" charset="0"/>
              </a:rPr>
              <a:t> </a:t>
            </a:r>
            <a:r>
              <a:rPr lang="en-US" sz="1500" b="1" dirty="0" err="1">
                <a:solidFill>
                  <a:srgbClr val="17455C"/>
                </a:solidFill>
                <a:cs typeface="Arial" panose="020B0604020202020204" pitchFamily="34" charset="0"/>
              </a:rPr>
              <a:t>virtuels</a:t>
            </a:r>
            <a:r>
              <a:rPr lang="en-US" sz="1500" dirty="0">
                <a:solidFill>
                  <a:srgbClr val="17455C"/>
                </a:solidFill>
                <a:cs typeface="Arial" panose="020B0604020202020204" pitchFamily="34" charset="0"/>
              </a:rPr>
              <a:t> et </a:t>
            </a:r>
            <a:r>
              <a:rPr lang="en-US" sz="1500" b="1" dirty="0">
                <a:solidFill>
                  <a:srgbClr val="17455C"/>
                </a:solidFill>
                <a:cs typeface="Arial" panose="020B0604020202020204" pitchFamily="34" charset="0"/>
              </a:rPr>
              <a:t>physiques </a:t>
            </a:r>
          </a:p>
          <a:p>
            <a:pPr marL="285750" indent="-285750">
              <a:buFont typeface="Arial" panose="020B0604020202020204" pitchFamily="34" charset="0"/>
              <a:buChar char="•"/>
            </a:pPr>
            <a:r>
              <a:rPr lang="en-US" sz="1500" dirty="0">
                <a:solidFill>
                  <a:srgbClr val="17455C"/>
                </a:solidFill>
                <a:cs typeface="Arial" panose="020B0604020202020204" pitchFamily="34" charset="0"/>
              </a:rPr>
              <a:t>Un </a:t>
            </a:r>
            <a:r>
              <a:rPr lang="en-US" sz="1500" dirty="0" err="1">
                <a:solidFill>
                  <a:srgbClr val="17455C"/>
                </a:solidFill>
                <a:cs typeface="Arial" panose="020B0604020202020204" pitchFamily="34" charset="0"/>
              </a:rPr>
              <a:t>modèle</a:t>
            </a:r>
            <a:r>
              <a:rPr lang="en-US" sz="1500" dirty="0">
                <a:solidFill>
                  <a:srgbClr val="17455C"/>
                </a:solidFill>
                <a:cs typeface="Arial" panose="020B0604020202020204" pitchFamily="34" charset="0"/>
              </a:rPr>
              <a:t> </a:t>
            </a:r>
            <a:r>
              <a:rPr lang="en-US" sz="1500" dirty="0" err="1">
                <a:solidFill>
                  <a:srgbClr val="17455C"/>
                </a:solidFill>
                <a:cs typeface="Arial" panose="020B0604020202020204" pitchFamily="34" charset="0"/>
              </a:rPr>
              <a:t>d’allocation</a:t>
            </a:r>
            <a:r>
              <a:rPr lang="en-US" sz="1500" dirty="0">
                <a:solidFill>
                  <a:srgbClr val="17455C"/>
                </a:solidFill>
                <a:cs typeface="Arial" panose="020B0604020202020204" pitchFamily="34" charset="0"/>
              </a:rPr>
              <a:t> </a:t>
            </a:r>
            <a:r>
              <a:rPr lang="en-US" sz="1500" dirty="0" err="1">
                <a:solidFill>
                  <a:srgbClr val="17455C"/>
                </a:solidFill>
                <a:cs typeface="Arial" panose="020B0604020202020204" pitchFamily="34" charset="0"/>
              </a:rPr>
              <a:t>d’espace</a:t>
            </a:r>
            <a:r>
              <a:rPr lang="en-US" sz="1500" dirty="0">
                <a:solidFill>
                  <a:srgbClr val="17455C"/>
                </a:solidFill>
                <a:cs typeface="Arial" panose="020B0604020202020204" pitchFamily="34" charset="0"/>
              </a:rPr>
              <a:t> </a:t>
            </a:r>
            <a:r>
              <a:rPr lang="en-US" sz="1500" b="1" dirty="0" err="1">
                <a:solidFill>
                  <a:srgbClr val="17455C"/>
                </a:solidFill>
                <a:cs typeface="Arial" panose="020B0604020202020204" pitchFamily="34" charset="0"/>
              </a:rPr>
              <a:t>axé</a:t>
            </a:r>
            <a:r>
              <a:rPr lang="en-US" sz="1500" b="1" dirty="0">
                <a:solidFill>
                  <a:srgbClr val="17455C"/>
                </a:solidFill>
                <a:cs typeface="Arial" panose="020B0604020202020204" pitchFamily="34" charset="0"/>
              </a:rPr>
              <a:t> sur les </a:t>
            </a:r>
            <a:r>
              <a:rPr lang="en-US" sz="1500" b="1" dirty="0" err="1">
                <a:solidFill>
                  <a:srgbClr val="17455C"/>
                </a:solidFill>
                <a:cs typeface="Arial" panose="020B0604020202020204" pitchFamily="34" charset="0"/>
              </a:rPr>
              <a:t>activités</a:t>
            </a:r>
            <a:r>
              <a:rPr lang="en-US" sz="1500" b="1" dirty="0">
                <a:solidFill>
                  <a:srgbClr val="17455C"/>
                </a:solidFill>
                <a:cs typeface="Arial" panose="020B0604020202020204" pitchFamily="34" charset="0"/>
              </a:rPr>
              <a:t> </a:t>
            </a:r>
            <a:endParaRPr lang="en-US" sz="1500" dirty="0">
              <a:solidFill>
                <a:srgbClr val="17455C"/>
              </a:solidFill>
              <a:cs typeface="Arial" panose="020B0604020202020204" pitchFamily="34" charset="0"/>
            </a:endParaRPr>
          </a:p>
          <a:p>
            <a:pPr marL="285750" indent="-285750">
              <a:buFont typeface="Arial" panose="020B0604020202020204" pitchFamily="34" charset="0"/>
              <a:buChar char="•"/>
            </a:pPr>
            <a:r>
              <a:rPr lang="en-US" sz="1500" b="1" dirty="0" err="1">
                <a:solidFill>
                  <a:srgbClr val="17455C"/>
                </a:solidFill>
                <a:cs typeface="Arial" panose="020B0604020202020204" pitchFamily="34" charset="0"/>
              </a:rPr>
              <a:t>Espaces</a:t>
            </a:r>
            <a:r>
              <a:rPr lang="en-US" sz="1500" b="1" dirty="0">
                <a:solidFill>
                  <a:srgbClr val="17455C"/>
                </a:solidFill>
                <a:cs typeface="Arial" panose="020B0604020202020204" pitchFamily="34" charset="0"/>
              </a:rPr>
              <a:t> de </a:t>
            </a:r>
            <a:r>
              <a:rPr lang="en-US" sz="1500" b="1" dirty="0" err="1">
                <a:solidFill>
                  <a:srgbClr val="17455C"/>
                </a:solidFill>
                <a:cs typeface="Arial" panose="020B0604020202020204" pitchFamily="34" charset="0"/>
              </a:rPr>
              <a:t>cotravail</a:t>
            </a:r>
            <a:r>
              <a:rPr lang="en-US" sz="1500" b="1" dirty="0">
                <a:solidFill>
                  <a:srgbClr val="17455C"/>
                </a:solidFill>
                <a:cs typeface="Arial" panose="020B0604020202020204" pitchFamily="34" charset="0"/>
              </a:rPr>
              <a:t> </a:t>
            </a:r>
            <a:r>
              <a:rPr lang="en-US" sz="1500" b="1" dirty="0" err="1">
                <a:solidFill>
                  <a:srgbClr val="17455C"/>
                </a:solidFill>
                <a:cs typeface="Arial" panose="020B0604020202020204" pitchFamily="34" charset="0"/>
              </a:rPr>
              <a:t>communs</a:t>
            </a:r>
            <a:r>
              <a:rPr lang="en-US" sz="1500" dirty="0">
                <a:solidFill>
                  <a:srgbClr val="17455C"/>
                </a:solidFill>
                <a:cs typeface="Arial" panose="020B0604020202020204" pitchFamily="34" charset="0"/>
              </a:rPr>
              <a:t>, </a:t>
            </a:r>
            <a:r>
              <a:rPr lang="en-US" sz="1500" dirty="0" err="1">
                <a:solidFill>
                  <a:srgbClr val="17455C"/>
                </a:solidFill>
                <a:cs typeface="Arial" panose="020B0604020202020204" pitchFamily="34" charset="0"/>
              </a:rPr>
              <a:t>espaces</a:t>
            </a:r>
            <a:r>
              <a:rPr lang="en-US" sz="1500" dirty="0">
                <a:solidFill>
                  <a:srgbClr val="17455C"/>
                </a:solidFill>
                <a:cs typeface="Arial" panose="020B0604020202020204" pitchFamily="34" charset="0"/>
              </a:rPr>
              <a:t> de travail de type campus </a:t>
            </a:r>
          </a:p>
          <a:p>
            <a:pPr marL="285750" indent="-285750">
              <a:buFont typeface="Arial" panose="020B0604020202020204" pitchFamily="34" charset="0"/>
              <a:buChar char="•"/>
            </a:pPr>
            <a:r>
              <a:rPr lang="en-US" sz="1500" dirty="0" err="1">
                <a:solidFill>
                  <a:srgbClr val="17455C"/>
                </a:solidFill>
                <a:cs typeface="Arial" panose="020B0604020202020204" pitchFamily="34" charset="0"/>
              </a:rPr>
              <a:t>Modèle</a:t>
            </a:r>
            <a:r>
              <a:rPr lang="en-US" sz="1500" dirty="0">
                <a:solidFill>
                  <a:srgbClr val="17455C"/>
                </a:solidFill>
                <a:cs typeface="Arial" panose="020B0604020202020204" pitchFamily="34" charset="0"/>
              </a:rPr>
              <a:t> </a:t>
            </a:r>
            <a:r>
              <a:rPr lang="en-US" sz="1500" dirty="0" err="1">
                <a:solidFill>
                  <a:srgbClr val="17455C"/>
                </a:solidFill>
                <a:cs typeface="Arial" panose="020B0604020202020204" pitchFamily="34" charset="0"/>
              </a:rPr>
              <a:t>immobilier</a:t>
            </a:r>
            <a:r>
              <a:rPr lang="en-US" sz="1500" dirty="0">
                <a:solidFill>
                  <a:srgbClr val="17455C"/>
                </a:solidFill>
                <a:cs typeface="Arial" panose="020B0604020202020204" pitchFamily="34" charset="0"/>
              </a:rPr>
              <a:t> </a:t>
            </a:r>
            <a:r>
              <a:rPr lang="en-US" sz="1500" dirty="0" err="1">
                <a:solidFill>
                  <a:srgbClr val="17455C"/>
                </a:solidFill>
                <a:cs typeface="Arial" panose="020B0604020202020204" pitchFamily="34" charset="0"/>
              </a:rPr>
              <a:t>optimisé</a:t>
            </a:r>
            <a:r>
              <a:rPr lang="en-US" sz="1500" dirty="0">
                <a:solidFill>
                  <a:srgbClr val="17455C"/>
                </a:solidFill>
                <a:cs typeface="Arial" panose="020B0604020202020204" pitchFamily="34" charset="0"/>
              </a:rPr>
              <a:t> pour </a:t>
            </a:r>
            <a:r>
              <a:rPr lang="en-US" sz="1500" b="1" dirty="0" err="1">
                <a:solidFill>
                  <a:srgbClr val="17455C"/>
                </a:solidFill>
                <a:cs typeface="Arial" panose="020B0604020202020204" pitchFamily="34" charset="0"/>
              </a:rPr>
              <a:t>équilibrer</a:t>
            </a:r>
            <a:r>
              <a:rPr lang="en-US" sz="1500" b="1" dirty="0">
                <a:solidFill>
                  <a:srgbClr val="17455C"/>
                </a:solidFill>
                <a:cs typeface="Arial" panose="020B0604020202020204" pitchFamily="34" charset="0"/>
              </a:rPr>
              <a:t> les </a:t>
            </a:r>
            <a:r>
              <a:rPr lang="en-US" sz="1500" b="1" dirty="0" err="1">
                <a:solidFill>
                  <a:srgbClr val="17455C"/>
                </a:solidFill>
                <a:cs typeface="Arial" panose="020B0604020202020204" pitchFamily="34" charset="0"/>
              </a:rPr>
              <a:t>besoins</a:t>
            </a:r>
            <a:r>
              <a:rPr lang="en-US" sz="1500" b="1" dirty="0">
                <a:solidFill>
                  <a:srgbClr val="17455C"/>
                </a:solidFill>
                <a:cs typeface="Arial" panose="020B0604020202020204" pitchFamily="34" charset="0"/>
              </a:rPr>
              <a:t> </a:t>
            </a:r>
            <a:r>
              <a:rPr lang="en-US" sz="1500" b="1" dirty="0" err="1">
                <a:solidFill>
                  <a:srgbClr val="17455C"/>
                </a:solidFill>
                <a:cs typeface="Arial" panose="020B0604020202020204" pitchFamily="34" charset="0"/>
              </a:rPr>
              <a:t>numériques</a:t>
            </a:r>
            <a:r>
              <a:rPr lang="en-US" sz="1500" b="1" dirty="0">
                <a:solidFill>
                  <a:srgbClr val="17455C"/>
                </a:solidFill>
                <a:cs typeface="Arial" panose="020B0604020202020204" pitchFamily="34" charset="0"/>
              </a:rPr>
              <a:t> </a:t>
            </a:r>
            <a:r>
              <a:rPr lang="en-US" sz="1500" b="1" dirty="0" err="1">
                <a:solidFill>
                  <a:srgbClr val="17455C"/>
                </a:solidFill>
                <a:cs typeface="Arial" panose="020B0604020202020204" pitchFamily="34" charset="0"/>
              </a:rPr>
              <a:t>urbains</a:t>
            </a:r>
            <a:r>
              <a:rPr lang="en-US" sz="1500" b="1" dirty="0">
                <a:solidFill>
                  <a:srgbClr val="17455C"/>
                </a:solidFill>
                <a:cs typeface="Arial" panose="020B0604020202020204" pitchFamily="34" charset="0"/>
              </a:rPr>
              <a:t> et </a:t>
            </a:r>
            <a:r>
              <a:rPr lang="en-US" sz="1500" b="1" dirty="0" err="1">
                <a:solidFill>
                  <a:srgbClr val="17455C"/>
                </a:solidFill>
                <a:cs typeface="Arial" panose="020B0604020202020204" pitchFamily="34" charset="0"/>
              </a:rPr>
              <a:t>ruraux</a:t>
            </a:r>
            <a:r>
              <a:rPr lang="en-US" sz="1500" b="1" dirty="0">
                <a:solidFill>
                  <a:srgbClr val="17455C"/>
                </a:solidFill>
                <a:cs typeface="Arial" panose="020B0604020202020204" pitchFamily="34" charset="0"/>
              </a:rPr>
              <a:t> avec les </a:t>
            </a:r>
            <a:r>
              <a:rPr lang="en-US" sz="1500" b="1" dirty="0" err="1">
                <a:solidFill>
                  <a:srgbClr val="17455C"/>
                </a:solidFill>
                <a:cs typeface="Arial" panose="020B0604020202020204" pitchFamily="34" charset="0"/>
              </a:rPr>
              <a:t>exigences</a:t>
            </a:r>
            <a:r>
              <a:rPr lang="en-US" sz="1500" b="1" dirty="0">
                <a:solidFill>
                  <a:srgbClr val="17455C"/>
                </a:solidFill>
                <a:cs typeface="Arial" panose="020B0604020202020204" pitchFamily="34" charset="0"/>
              </a:rPr>
              <a:t> physiques et à distance</a:t>
            </a:r>
          </a:p>
          <a:p>
            <a:pPr marL="285750" indent="-285750">
              <a:buFont typeface="Arial" panose="020B0604020202020204" pitchFamily="34" charset="0"/>
              <a:buChar char="•"/>
            </a:pPr>
            <a:r>
              <a:rPr lang="en-US" sz="1500" b="1" dirty="0" err="1">
                <a:solidFill>
                  <a:srgbClr val="17455C"/>
                </a:solidFill>
                <a:cs typeface="Arial" panose="020B0604020202020204" pitchFamily="34" charset="0"/>
              </a:rPr>
              <a:t>Outils</a:t>
            </a:r>
            <a:r>
              <a:rPr lang="en-US" sz="1500" b="1" dirty="0">
                <a:solidFill>
                  <a:srgbClr val="17455C"/>
                </a:solidFill>
                <a:cs typeface="Arial" panose="020B0604020202020204" pitchFamily="34" charset="0"/>
              </a:rPr>
              <a:t> et technologies de collaboration </a:t>
            </a:r>
            <a:r>
              <a:rPr lang="en-US" sz="1500" dirty="0" err="1">
                <a:solidFill>
                  <a:srgbClr val="17455C"/>
                </a:solidFill>
                <a:cs typeface="Arial" panose="020B0604020202020204" pitchFamily="34" charset="0"/>
              </a:rPr>
              <a:t>permettant</a:t>
            </a:r>
            <a:r>
              <a:rPr lang="en-US" sz="1500" dirty="0">
                <a:solidFill>
                  <a:srgbClr val="17455C"/>
                </a:solidFill>
                <a:cs typeface="Arial" panose="020B0604020202020204" pitchFamily="34" charset="0"/>
              </a:rPr>
              <a:t> la </a:t>
            </a:r>
            <a:r>
              <a:rPr lang="en-US" sz="1500" dirty="0" err="1">
                <a:solidFill>
                  <a:srgbClr val="17455C"/>
                </a:solidFill>
                <a:cs typeface="Arial" panose="020B0604020202020204" pitchFamily="34" charset="0"/>
              </a:rPr>
              <a:t>création</a:t>
            </a:r>
            <a:r>
              <a:rPr lang="en-US" sz="1500" dirty="0">
                <a:solidFill>
                  <a:srgbClr val="17455C"/>
                </a:solidFill>
                <a:cs typeface="Arial" panose="020B0604020202020204" pitchFamily="34" charset="0"/>
              </a:rPr>
              <a:t> </a:t>
            </a:r>
            <a:r>
              <a:rPr lang="en-US" sz="1500" dirty="0" err="1">
                <a:solidFill>
                  <a:srgbClr val="17455C"/>
                </a:solidFill>
                <a:cs typeface="Arial" panose="020B0604020202020204" pitchFamily="34" charset="0"/>
              </a:rPr>
              <a:t>d’espaces</a:t>
            </a:r>
            <a:r>
              <a:rPr lang="en-US" sz="1500" dirty="0">
                <a:solidFill>
                  <a:srgbClr val="17455C"/>
                </a:solidFill>
                <a:cs typeface="Arial" panose="020B0604020202020204" pitchFamily="34" charset="0"/>
              </a:rPr>
              <a:t> de travail </a:t>
            </a:r>
            <a:r>
              <a:rPr lang="en-US" sz="1500" dirty="0" err="1">
                <a:solidFill>
                  <a:srgbClr val="17455C"/>
                </a:solidFill>
                <a:cs typeface="Arial" panose="020B0604020202020204" pitchFamily="34" charset="0"/>
              </a:rPr>
              <a:t>virtuels</a:t>
            </a:r>
            <a:r>
              <a:rPr lang="en-US" sz="1500" dirty="0">
                <a:solidFill>
                  <a:srgbClr val="17455C"/>
                </a:solidFill>
                <a:cs typeface="Arial" panose="020B0604020202020204" pitchFamily="34" charset="0"/>
              </a:rPr>
              <a:t> </a:t>
            </a:r>
          </a:p>
          <a:p>
            <a:pPr marL="285750" indent="-285750">
              <a:buFont typeface="Arial" panose="020B0604020202020204" pitchFamily="34" charset="0"/>
              <a:buChar char="•"/>
            </a:pPr>
            <a:r>
              <a:rPr lang="en-US" sz="1500" b="1" dirty="0">
                <a:solidFill>
                  <a:srgbClr val="17455C"/>
                </a:solidFill>
                <a:cs typeface="Arial" panose="020B0604020202020204" pitchFamily="34" charset="0"/>
              </a:rPr>
              <a:t>Solutions </a:t>
            </a:r>
            <a:r>
              <a:rPr lang="en-US" sz="1500" b="1" dirty="0" err="1">
                <a:solidFill>
                  <a:srgbClr val="17455C"/>
                </a:solidFill>
                <a:cs typeface="Arial" panose="020B0604020202020204" pitchFamily="34" charset="0"/>
              </a:rPr>
              <a:t>technologiques</a:t>
            </a:r>
            <a:r>
              <a:rPr lang="en-US" sz="1500" b="1" dirty="0">
                <a:solidFill>
                  <a:srgbClr val="17455C"/>
                </a:solidFill>
                <a:cs typeface="Arial" panose="020B0604020202020204" pitchFamily="34" charset="0"/>
              </a:rPr>
              <a:t> de  </a:t>
            </a:r>
            <a:r>
              <a:rPr lang="en-US" sz="1500" b="1" dirty="0" err="1">
                <a:solidFill>
                  <a:srgbClr val="17455C"/>
                </a:solidFill>
                <a:cs typeface="Arial" panose="020B0604020202020204" pitchFamily="34" charset="0"/>
              </a:rPr>
              <a:t>sécurisation</a:t>
            </a:r>
            <a:r>
              <a:rPr lang="en-US" sz="1500" b="1" dirty="0">
                <a:solidFill>
                  <a:srgbClr val="17455C"/>
                </a:solidFill>
                <a:cs typeface="Arial" panose="020B0604020202020204" pitchFamily="34" charset="0"/>
              </a:rPr>
              <a:t> </a:t>
            </a:r>
            <a:r>
              <a:rPr lang="en-US" sz="1500" dirty="0">
                <a:solidFill>
                  <a:srgbClr val="17455C"/>
                </a:solidFill>
                <a:cs typeface="Arial" panose="020B0604020202020204" pitchFamily="34" charset="0"/>
              </a:rPr>
              <a:t>des </a:t>
            </a:r>
            <a:r>
              <a:rPr lang="en-US" sz="1500" dirty="0" err="1">
                <a:solidFill>
                  <a:srgbClr val="17455C"/>
                </a:solidFill>
                <a:cs typeface="Arial" panose="020B0604020202020204" pitchFamily="34" charset="0"/>
              </a:rPr>
              <a:t>données</a:t>
            </a:r>
            <a:endParaRPr lang="en-US" sz="1500" dirty="0">
              <a:solidFill>
                <a:srgbClr val="17455C"/>
              </a:solidFill>
              <a:cs typeface="Arial" panose="020B0604020202020204" pitchFamily="34" charset="0"/>
            </a:endParaRPr>
          </a:p>
          <a:p>
            <a:pPr marL="285750" indent="-285750">
              <a:buFont typeface="Arial" panose="020B0604020202020204" pitchFamily="34" charset="0"/>
              <a:buChar char="•"/>
            </a:pPr>
            <a:r>
              <a:rPr lang="en-US" sz="1500" dirty="0">
                <a:solidFill>
                  <a:srgbClr val="17455C"/>
                </a:solidFill>
                <a:cs typeface="Arial" panose="020B0604020202020204" pitchFamily="34" charset="0"/>
              </a:rPr>
              <a:t>Transition </a:t>
            </a:r>
            <a:r>
              <a:rPr lang="en-US" sz="1500" dirty="0" err="1">
                <a:solidFill>
                  <a:srgbClr val="17455C"/>
                </a:solidFill>
                <a:cs typeface="Arial" panose="020B0604020202020204" pitchFamily="34" charset="0"/>
              </a:rPr>
              <a:t>vers</a:t>
            </a:r>
            <a:r>
              <a:rPr lang="en-US" sz="1500" dirty="0">
                <a:solidFill>
                  <a:srgbClr val="17455C"/>
                </a:solidFill>
                <a:cs typeface="Arial" panose="020B0604020202020204" pitchFamily="34" charset="0"/>
              </a:rPr>
              <a:t> </a:t>
            </a:r>
            <a:r>
              <a:rPr lang="en-US" sz="1500" b="1" dirty="0" err="1">
                <a:solidFill>
                  <a:srgbClr val="17455C"/>
                </a:solidFill>
                <a:cs typeface="Arial" panose="020B0604020202020204" pitchFamily="34" charset="0"/>
              </a:rPr>
              <a:t>l’information</a:t>
            </a:r>
            <a:r>
              <a:rPr lang="en-US" sz="1500" b="1" dirty="0">
                <a:solidFill>
                  <a:srgbClr val="17455C"/>
                </a:solidFill>
                <a:cs typeface="Arial" panose="020B0604020202020204" pitchFamily="34" charset="0"/>
              </a:rPr>
              <a:t> </a:t>
            </a:r>
            <a:r>
              <a:rPr lang="en-US" sz="1500" b="1" dirty="0" err="1">
                <a:solidFill>
                  <a:srgbClr val="17455C"/>
                </a:solidFill>
                <a:cs typeface="Arial" panose="020B0604020202020204" pitchFamily="34" charset="0"/>
              </a:rPr>
              <a:t>nuagique</a:t>
            </a:r>
            <a:endParaRPr lang="en-US" sz="1500" b="1" dirty="0">
              <a:solidFill>
                <a:srgbClr val="17455C"/>
              </a:solidFill>
              <a:cs typeface="Arial" panose="020B0604020202020204" pitchFamily="34" charset="0"/>
            </a:endParaRPr>
          </a:p>
          <a:p>
            <a:pPr marL="285750" indent="-285750">
              <a:buFont typeface="Arial" panose="020B0604020202020204" pitchFamily="34" charset="0"/>
              <a:buChar char="•"/>
            </a:pPr>
            <a:r>
              <a:rPr lang="en-US" sz="1500" b="1" dirty="0">
                <a:solidFill>
                  <a:srgbClr val="17455C"/>
                </a:solidFill>
                <a:cs typeface="Arial" panose="020B0604020202020204" pitchFamily="34" charset="0"/>
              </a:rPr>
              <a:t>Des talents </a:t>
            </a:r>
            <a:r>
              <a:rPr lang="en-US" sz="1500" b="1" dirty="0" err="1">
                <a:solidFill>
                  <a:srgbClr val="17455C"/>
                </a:solidFill>
                <a:cs typeface="Arial" panose="020B0604020202020204" pitchFamily="34" charset="0"/>
              </a:rPr>
              <a:t>distribués</a:t>
            </a:r>
            <a:r>
              <a:rPr lang="en-US" sz="1500" b="1" dirty="0">
                <a:solidFill>
                  <a:srgbClr val="17455C"/>
                </a:solidFill>
                <a:cs typeface="Arial" panose="020B0604020202020204" pitchFamily="34" charset="0"/>
              </a:rPr>
              <a:t> d’un </a:t>
            </a:r>
            <a:r>
              <a:rPr lang="en-US" sz="1500" b="1" dirty="0" err="1">
                <a:solidFill>
                  <a:srgbClr val="17455C"/>
                </a:solidFill>
                <a:cs typeface="Arial" panose="020B0604020202020204" pitchFamily="34" charset="0"/>
              </a:rPr>
              <a:t>océan</a:t>
            </a:r>
            <a:r>
              <a:rPr lang="en-US" sz="1500" b="1" dirty="0">
                <a:solidFill>
                  <a:srgbClr val="17455C"/>
                </a:solidFill>
                <a:cs typeface="Arial" panose="020B0604020202020204" pitchFamily="34" charset="0"/>
              </a:rPr>
              <a:t> à </a:t>
            </a:r>
            <a:r>
              <a:rPr lang="en-US" sz="1500" b="1" dirty="0" err="1">
                <a:solidFill>
                  <a:srgbClr val="17455C"/>
                </a:solidFill>
                <a:cs typeface="Arial" panose="020B0604020202020204" pitchFamily="34" charset="0"/>
              </a:rPr>
              <a:t>l’autre</a:t>
            </a:r>
            <a:endParaRPr lang="en-US" sz="1500" b="1" dirty="0">
              <a:solidFill>
                <a:srgbClr val="17455C"/>
              </a:solidFill>
              <a:cs typeface="Arial" panose="020B0604020202020204" pitchFamily="34" charset="0"/>
            </a:endParaRPr>
          </a:p>
          <a:p>
            <a:pPr marL="285750" indent="-285750">
              <a:buFont typeface="Arial" panose="020B0604020202020204" pitchFamily="34" charset="0"/>
              <a:buChar char="•"/>
            </a:pPr>
            <a:r>
              <a:rPr lang="en-US" sz="1500" dirty="0" err="1">
                <a:solidFill>
                  <a:srgbClr val="17455C"/>
                </a:solidFill>
                <a:cs typeface="Arial" panose="020B0604020202020204" pitchFamily="34" charset="0"/>
              </a:rPr>
              <a:t>Développer</a:t>
            </a:r>
            <a:r>
              <a:rPr lang="en-US" sz="1500" dirty="0">
                <a:solidFill>
                  <a:srgbClr val="17455C"/>
                </a:solidFill>
                <a:cs typeface="Arial" panose="020B0604020202020204" pitchFamily="34" charset="0"/>
              </a:rPr>
              <a:t> des </a:t>
            </a:r>
            <a:r>
              <a:rPr lang="en-US" sz="1500" b="1" dirty="0" err="1">
                <a:solidFill>
                  <a:srgbClr val="17455C"/>
                </a:solidFill>
                <a:cs typeface="Arial" panose="020B0604020202020204" pitchFamily="34" charset="0"/>
              </a:rPr>
              <a:t>compétences</a:t>
            </a:r>
            <a:r>
              <a:rPr lang="en-US" sz="1500" b="1" dirty="0">
                <a:solidFill>
                  <a:srgbClr val="17455C"/>
                </a:solidFill>
                <a:cs typeface="Arial" panose="020B0604020202020204" pitchFamily="34" charset="0"/>
              </a:rPr>
              <a:t> futures</a:t>
            </a:r>
          </a:p>
          <a:p>
            <a:pPr marL="285750" indent="-285750">
              <a:buFont typeface="Arial" panose="020B0604020202020204" pitchFamily="34" charset="0"/>
              <a:buChar char="•"/>
            </a:pPr>
            <a:r>
              <a:rPr lang="en-US" sz="1500" b="1" dirty="0" err="1">
                <a:solidFill>
                  <a:srgbClr val="17455C"/>
                </a:solidFill>
                <a:cs typeface="Arial" panose="020B0604020202020204" pitchFamily="34" charset="0"/>
              </a:rPr>
              <a:t>Agilité</a:t>
            </a:r>
            <a:r>
              <a:rPr lang="en-US" sz="1500" b="1" dirty="0">
                <a:solidFill>
                  <a:srgbClr val="17455C"/>
                </a:solidFill>
                <a:cs typeface="Arial" panose="020B0604020202020204" pitchFamily="34" charset="0"/>
              </a:rPr>
              <a:t>, culture</a:t>
            </a:r>
            <a:r>
              <a:rPr lang="en-US" sz="1500" dirty="0">
                <a:solidFill>
                  <a:srgbClr val="17455C"/>
                </a:solidFill>
                <a:cs typeface="Arial" panose="020B0604020202020204" pitchFamily="34" charset="0"/>
              </a:rPr>
              <a:t> et </a:t>
            </a:r>
            <a:r>
              <a:rPr lang="en-US" sz="1500" b="1" dirty="0" err="1">
                <a:solidFill>
                  <a:srgbClr val="17455C"/>
                </a:solidFill>
                <a:cs typeface="Arial" panose="020B0604020202020204" pitchFamily="34" charset="0"/>
              </a:rPr>
              <a:t>outils</a:t>
            </a:r>
            <a:r>
              <a:rPr lang="en-US" sz="1500" b="1" dirty="0">
                <a:solidFill>
                  <a:srgbClr val="17455C"/>
                </a:solidFill>
                <a:cs typeface="Arial" panose="020B0604020202020204" pitchFamily="34" charset="0"/>
              </a:rPr>
              <a:t> </a:t>
            </a:r>
            <a:r>
              <a:rPr lang="en-US" sz="1500" dirty="0">
                <a:solidFill>
                  <a:srgbClr val="17455C"/>
                </a:solidFill>
                <a:cs typeface="Arial" panose="020B0604020202020204" pitchFamily="34" charset="0"/>
              </a:rPr>
              <a:t>pour mobiliser et </a:t>
            </a:r>
            <a:r>
              <a:rPr lang="en-US" sz="1500" dirty="0" err="1">
                <a:solidFill>
                  <a:srgbClr val="17455C"/>
                </a:solidFill>
                <a:cs typeface="Arial" panose="020B0604020202020204" pitchFamily="34" charset="0"/>
              </a:rPr>
              <a:t>s’adapter</a:t>
            </a:r>
            <a:r>
              <a:rPr lang="en-US" sz="1500" dirty="0">
                <a:solidFill>
                  <a:srgbClr val="17455C"/>
                </a:solidFill>
                <a:cs typeface="Arial" panose="020B0604020202020204" pitchFamily="34" charset="0"/>
              </a:rPr>
              <a:t> </a:t>
            </a:r>
            <a:r>
              <a:rPr lang="en-US" sz="1500" dirty="0" err="1">
                <a:solidFill>
                  <a:srgbClr val="17455C"/>
                </a:solidFill>
                <a:cs typeface="Arial" panose="020B0604020202020204" pitchFamily="34" charset="0"/>
              </a:rPr>
              <a:t>rapidement</a:t>
            </a:r>
            <a:endParaRPr lang="en-US" sz="1500" dirty="0">
              <a:solidFill>
                <a:srgbClr val="17455C"/>
              </a:solidFill>
              <a:cs typeface="Arial" panose="020B0604020202020204" pitchFamily="34" charset="0"/>
            </a:endParaRPr>
          </a:p>
          <a:p>
            <a:pPr marL="285750" indent="-285750">
              <a:buFont typeface="Arial" panose="020B0604020202020204" pitchFamily="34" charset="0"/>
              <a:buChar char="•"/>
            </a:pPr>
            <a:r>
              <a:rPr lang="en-US" sz="1500" b="1" dirty="0">
                <a:solidFill>
                  <a:srgbClr val="17455C"/>
                </a:solidFill>
                <a:cs typeface="Arial" panose="020B0604020202020204" pitchFamily="34" charset="0"/>
              </a:rPr>
              <a:t>Gestion </a:t>
            </a:r>
            <a:r>
              <a:rPr lang="en-US" sz="1500" b="1" dirty="0" err="1">
                <a:solidFill>
                  <a:srgbClr val="17455C"/>
                </a:solidFill>
                <a:cs typeface="Arial" panose="020B0604020202020204" pitchFamily="34" charset="0"/>
              </a:rPr>
              <a:t>d’une</a:t>
            </a:r>
            <a:r>
              <a:rPr lang="en-US" sz="1500" b="1" dirty="0">
                <a:solidFill>
                  <a:srgbClr val="17455C"/>
                </a:solidFill>
                <a:cs typeface="Arial" panose="020B0604020202020204" pitchFamily="34" charset="0"/>
              </a:rPr>
              <a:t> </a:t>
            </a:r>
            <a:r>
              <a:rPr lang="en-US" sz="1500" b="1" dirty="0" err="1">
                <a:solidFill>
                  <a:srgbClr val="17455C"/>
                </a:solidFill>
                <a:cs typeface="Arial" panose="020B0604020202020204" pitchFamily="34" charset="0"/>
              </a:rPr>
              <a:t>équipe</a:t>
            </a:r>
            <a:r>
              <a:rPr lang="en-US" sz="1500" b="1" dirty="0">
                <a:solidFill>
                  <a:srgbClr val="17455C"/>
                </a:solidFill>
                <a:cs typeface="Arial" panose="020B0604020202020204" pitchFamily="34" charset="0"/>
              </a:rPr>
              <a:t> </a:t>
            </a:r>
            <a:r>
              <a:rPr lang="en-US" sz="1500" b="1" dirty="0" err="1">
                <a:solidFill>
                  <a:srgbClr val="17455C"/>
                </a:solidFill>
                <a:cs typeface="Arial" panose="020B0604020202020204" pitchFamily="34" charset="0"/>
              </a:rPr>
              <a:t>distribuée</a:t>
            </a:r>
            <a:r>
              <a:rPr lang="en-US" sz="1500" b="1" dirty="0">
                <a:solidFill>
                  <a:srgbClr val="17455C"/>
                </a:solidFill>
                <a:cs typeface="Arial" panose="020B0604020202020204" pitchFamily="34" charset="0"/>
              </a:rPr>
              <a:t>, </a:t>
            </a:r>
            <a:r>
              <a:rPr lang="en-US" sz="1500" b="1" dirty="0" err="1">
                <a:solidFill>
                  <a:srgbClr val="17455C"/>
                </a:solidFill>
                <a:cs typeface="Arial" panose="020B0604020202020204" pitchFamily="34" charset="0"/>
              </a:rPr>
              <a:t>basée</a:t>
            </a:r>
            <a:r>
              <a:rPr lang="en-US" sz="1500" b="1" dirty="0">
                <a:solidFill>
                  <a:srgbClr val="17455C"/>
                </a:solidFill>
                <a:cs typeface="Arial" panose="020B0604020202020204" pitchFamily="34" charset="0"/>
              </a:rPr>
              <a:t> sur les </a:t>
            </a:r>
            <a:r>
              <a:rPr lang="en-US" sz="1500" b="1" dirty="0" err="1">
                <a:solidFill>
                  <a:srgbClr val="17455C"/>
                </a:solidFill>
                <a:cs typeface="Arial" panose="020B0604020202020204" pitchFamily="34" charset="0"/>
              </a:rPr>
              <a:t>résultats</a:t>
            </a:r>
            <a:endParaRPr lang="fr-CA" sz="1500" b="1" dirty="0">
              <a:solidFill>
                <a:srgbClr val="17455C"/>
              </a:solidFill>
              <a:cs typeface="Arial" panose="020B0604020202020204" pitchFamily="34" charset="0"/>
            </a:endParaRPr>
          </a:p>
        </p:txBody>
      </p:sp>
      <p:sp>
        <p:nvSpPr>
          <p:cNvPr id="14" name="Freeform 13" descr="Checkbox Icon"/>
          <p:cNvSpPr>
            <a:spLocks noEditPoints="1"/>
          </p:cNvSpPr>
          <p:nvPr/>
        </p:nvSpPr>
        <p:spPr bwMode="auto">
          <a:xfrm>
            <a:off x="194249" y="1449539"/>
            <a:ext cx="629015" cy="619962"/>
          </a:xfrm>
          <a:custGeom>
            <a:avLst/>
            <a:gdLst>
              <a:gd name="T0" fmla="*/ 171 w 171"/>
              <a:gd name="T1" fmla="*/ 26 h 145"/>
              <a:gd name="T2" fmla="*/ 169 w 171"/>
              <a:gd name="T3" fmla="*/ 20 h 145"/>
              <a:gd name="T4" fmla="*/ 157 w 171"/>
              <a:gd name="T5" fmla="*/ 9 h 145"/>
              <a:gd name="T6" fmla="*/ 151 w 171"/>
              <a:gd name="T7" fmla="*/ 7 h 145"/>
              <a:gd name="T8" fmla="*/ 146 w 171"/>
              <a:gd name="T9" fmla="*/ 9 h 145"/>
              <a:gd name="T10" fmla="*/ 79 w 171"/>
              <a:gd name="T11" fmla="*/ 76 h 145"/>
              <a:gd name="T12" fmla="*/ 52 w 171"/>
              <a:gd name="T13" fmla="*/ 48 h 145"/>
              <a:gd name="T14" fmla="*/ 46 w 171"/>
              <a:gd name="T15" fmla="*/ 46 h 145"/>
              <a:gd name="T16" fmla="*/ 40 w 171"/>
              <a:gd name="T17" fmla="*/ 48 h 145"/>
              <a:gd name="T18" fmla="*/ 29 w 171"/>
              <a:gd name="T19" fmla="*/ 60 h 145"/>
              <a:gd name="T20" fmla="*/ 27 w 171"/>
              <a:gd name="T21" fmla="*/ 66 h 145"/>
              <a:gd name="T22" fmla="*/ 29 w 171"/>
              <a:gd name="T23" fmla="*/ 71 h 145"/>
              <a:gd name="T24" fmla="*/ 73 w 171"/>
              <a:gd name="T25" fmla="*/ 116 h 145"/>
              <a:gd name="T26" fmla="*/ 79 w 171"/>
              <a:gd name="T27" fmla="*/ 118 h 145"/>
              <a:gd name="T28" fmla="*/ 85 w 171"/>
              <a:gd name="T29" fmla="*/ 116 h 145"/>
              <a:gd name="T30" fmla="*/ 169 w 171"/>
              <a:gd name="T31" fmla="*/ 32 h 145"/>
              <a:gd name="T32" fmla="*/ 171 w 171"/>
              <a:gd name="T33" fmla="*/ 26 h 145"/>
              <a:gd name="T34" fmla="*/ 143 w 171"/>
              <a:gd name="T35" fmla="*/ 79 h 145"/>
              <a:gd name="T36" fmla="*/ 142 w 171"/>
              <a:gd name="T37" fmla="*/ 79 h 145"/>
              <a:gd name="T38" fmla="*/ 139 w 171"/>
              <a:gd name="T39" fmla="*/ 80 h 145"/>
              <a:gd name="T40" fmla="*/ 133 w 171"/>
              <a:gd name="T41" fmla="*/ 87 h 145"/>
              <a:gd name="T42" fmla="*/ 132 w 171"/>
              <a:gd name="T43" fmla="*/ 89 h 145"/>
              <a:gd name="T44" fmla="*/ 132 w 171"/>
              <a:gd name="T45" fmla="*/ 115 h 145"/>
              <a:gd name="T46" fmla="*/ 127 w 171"/>
              <a:gd name="T47" fmla="*/ 127 h 145"/>
              <a:gd name="T48" fmla="*/ 115 w 171"/>
              <a:gd name="T49" fmla="*/ 131 h 145"/>
              <a:gd name="T50" fmla="*/ 30 w 171"/>
              <a:gd name="T51" fmla="*/ 131 h 145"/>
              <a:gd name="T52" fmla="*/ 18 w 171"/>
              <a:gd name="T53" fmla="*/ 127 h 145"/>
              <a:gd name="T54" fmla="*/ 13 w 171"/>
              <a:gd name="T55" fmla="*/ 115 h 145"/>
              <a:gd name="T56" fmla="*/ 13 w 171"/>
              <a:gd name="T57" fmla="*/ 30 h 145"/>
              <a:gd name="T58" fmla="*/ 18 w 171"/>
              <a:gd name="T59" fmla="*/ 18 h 145"/>
              <a:gd name="T60" fmla="*/ 30 w 171"/>
              <a:gd name="T61" fmla="*/ 13 h 145"/>
              <a:gd name="T62" fmla="*/ 115 w 171"/>
              <a:gd name="T63" fmla="*/ 13 h 145"/>
              <a:gd name="T64" fmla="*/ 120 w 171"/>
              <a:gd name="T65" fmla="*/ 14 h 145"/>
              <a:gd name="T66" fmla="*/ 121 w 171"/>
              <a:gd name="T67" fmla="*/ 14 h 145"/>
              <a:gd name="T68" fmla="*/ 123 w 171"/>
              <a:gd name="T69" fmla="*/ 13 h 145"/>
              <a:gd name="T70" fmla="*/ 128 w 171"/>
              <a:gd name="T71" fmla="*/ 8 h 145"/>
              <a:gd name="T72" fmla="*/ 129 w 171"/>
              <a:gd name="T73" fmla="*/ 5 h 145"/>
              <a:gd name="T74" fmla="*/ 127 w 171"/>
              <a:gd name="T75" fmla="*/ 3 h 145"/>
              <a:gd name="T76" fmla="*/ 115 w 171"/>
              <a:gd name="T77" fmla="*/ 0 h 145"/>
              <a:gd name="T78" fmla="*/ 30 w 171"/>
              <a:gd name="T79" fmla="*/ 0 h 145"/>
              <a:gd name="T80" fmla="*/ 9 w 171"/>
              <a:gd name="T81" fmla="*/ 9 h 145"/>
              <a:gd name="T82" fmla="*/ 0 w 171"/>
              <a:gd name="T83" fmla="*/ 30 h 145"/>
              <a:gd name="T84" fmla="*/ 0 w 171"/>
              <a:gd name="T85" fmla="*/ 115 h 145"/>
              <a:gd name="T86" fmla="*/ 9 w 171"/>
              <a:gd name="T87" fmla="*/ 136 h 145"/>
              <a:gd name="T88" fmla="*/ 30 w 171"/>
              <a:gd name="T89" fmla="*/ 145 h 145"/>
              <a:gd name="T90" fmla="*/ 115 w 171"/>
              <a:gd name="T91" fmla="*/ 145 h 145"/>
              <a:gd name="T92" fmla="*/ 136 w 171"/>
              <a:gd name="T93" fmla="*/ 136 h 145"/>
              <a:gd name="T94" fmla="*/ 145 w 171"/>
              <a:gd name="T95" fmla="*/ 115 h 145"/>
              <a:gd name="T96" fmla="*/ 145 w 171"/>
              <a:gd name="T97" fmla="*/ 82 h 145"/>
              <a:gd name="T98" fmla="*/ 143 w 171"/>
              <a:gd name="T99" fmla="*/ 7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 h="145">
                <a:moveTo>
                  <a:pt x="171" y="26"/>
                </a:moveTo>
                <a:cubicBezTo>
                  <a:pt x="171" y="24"/>
                  <a:pt x="170" y="22"/>
                  <a:pt x="169" y="20"/>
                </a:cubicBezTo>
                <a:cubicBezTo>
                  <a:pt x="157" y="9"/>
                  <a:pt x="157" y="9"/>
                  <a:pt x="157" y="9"/>
                </a:cubicBezTo>
                <a:cubicBezTo>
                  <a:pt x="156" y="7"/>
                  <a:pt x="154" y="7"/>
                  <a:pt x="151" y="7"/>
                </a:cubicBezTo>
                <a:cubicBezTo>
                  <a:pt x="149" y="7"/>
                  <a:pt x="147" y="7"/>
                  <a:pt x="146" y="9"/>
                </a:cubicBezTo>
                <a:cubicBezTo>
                  <a:pt x="79" y="76"/>
                  <a:pt x="79" y="76"/>
                  <a:pt x="79" y="76"/>
                </a:cubicBezTo>
                <a:cubicBezTo>
                  <a:pt x="52" y="48"/>
                  <a:pt x="52" y="48"/>
                  <a:pt x="52" y="48"/>
                </a:cubicBezTo>
                <a:cubicBezTo>
                  <a:pt x="50" y="47"/>
                  <a:pt x="49" y="46"/>
                  <a:pt x="46" y="46"/>
                </a:cubicBezTo>
                <a:cubicBezTo>
                  <a:pt x="44" y="46"/>
                  <a:pt x="42" y="47"/>
                  <a:pt x="40" y="48"/>
                </a:cubicBezTo>
                <a:cubicBezTo>
                  <a:pt x="29" y="60"/>
                  <a:pt x="29" y="60"/>
                  <a:pt x="29" y="60"/>
                </a:cubicBezTo>
                <a:cubicBezTo>
                  <a:pt x="27" y="61"/>
                  <a:pt x="27" y="63"/>
                  <a:pt x="27" y="66"/>
                </a:cubicBezTo>
                <a:cubicBezTo>
                  <a:pt x="27" y="68"/>
                  <a:pt x="27" y="70"/>
                  <a:pt x="29" y="71"/>
                </a:cubicBezTo>
                <a:cubicBezTo>
                  <a:pt x="73" y="116"/>
                  <a:pt x="73" y="116"/>
                  <a:pt x="73" y="116"/>
                </a:cubicBezTo>
                <a:cubicBezTo>
                  <a:pt x="75" y="117"/>
                  <a:pt x="77" y="118"/>
                  <a:pt x="79" y="118"/>
                </a:cubicBezTo>
                <a:cubicBezTo>
                  <a:pt x="81" y="118"/>
                  <a:pt x="83" y="117"/>
                  <a:pt x="85" y="116"/>
                </a:cubicBezTo>
                <a:cubicBezTo>
                  <a:pt x="169" y="32"/>
                  <a:pt x="169" y="32"/>
                  <a:pt x="169" y="32"/>
                </a:cubicBezTo>
                <a:cubicBezTo>
                  <a:pt x="170" y="30"/>
                  <a:pt x="171" y="28"/>
                  <a:pt x="171" y="26"/>
                </a:cubicBezTo>
                <a:close/>
                <a:moveTo>
                  <a:pt x="143" y="79"/>
                </a:moveTo>
                <a:cubicBezTo>
                  <a:pt x="142" y="79"/>
                  <a:pt x="142" y="79"/>
                  <a:pt x="142" y="79"/>
                </a:cubicBezTo>
                <a:cubicBezTo>
                  <a:pt x="139" y="80"/>
                  <a:pt x="139" y="80"/>
                  <a:pt x="139" y="80"/>
                </a:cubicBezTo>
                <a:cubicBezTo>
                  <a:pt x="133" y="87"/>
                  <a:pt x="133" y="87"/>
                  <a:pt x="133" y="87"/>
                </a:cubicBezTo>
                <a:cubicBezTo>
                  <a:pt x="132" y="89"/>
                  <a:pt x="132" y="89"/>
                  <a:pt x="132" y="89"/>
                </a:cubicBezTo>
                <a:cubicBezTo>
                  <a:pt x="132" y="115"/>
                  <a:pt x="132" y="115"/>
                  <a:pt x="132" y="115"/>
                </a:cubicBezTo>
                <a:cubicBezTo>
                  <a:pt x="132" y="119"/>
                  <a:pt x="130" y="123"/>
                  <a:pt x="127" y="127"/>
                </a:cubicBezTo>
                <a:cubicBezTo>
                  <a:pt x="124" y="130"/>
                  <a:pt x="120" y="131"/>
                  <a:pt x="115" y="131"/>
                </a:cubicBezTo>
                <a:cubicBezTo>
                  <a:pt x="30" y="131"/>
                  <a:pt x="30" y="131"/>
                  <a:pt x="30" y="131"/>
                </a:cubicBezTo>
                <a:cubicBezTo>
                  <a:pt x="25" y="131"/>
                  <a:pt x="21" y="130"/>
                  <a:pt x="18" y="127"/>
                </a:cubicBezTo>
                <a:cubicBezTo>
                  <a:pt x="15" y="123"/>
                  <a:pt x="13" y="119"/>
                  <a:pt x="13" y="115"/>
                </a:cubicBezTo>
                <a:cubicBezTo>
                  <a:pt x="13" y="30"/>
                  <a:pt x="13" y="30"/>
                  <a:pt x="13" y="30"/>
                </a:cubicBezTo>
                <a:cubicBezTo>
                  <a:pt x="13" y="25"/>
                  <a:pt x="15" y="21"/>
                  <a:pt x="18" y="18"/>
                </a:cubicBezTo>
                <a:cubicBezTo>
                  <a:pt x="21" y="15"/>
                  <a:pt x="25" y="13"/>
                  <a:pt x="30" y="13"/>
                </a:cubicBezTo>
                <a:cubicBezTo>
                  <a:pt x="115" y="13"/>
                  <a:pt x="115" y="13"/>
                  <a:pt x="115" y="13"/>
                </a:cubicBezTo>
                <a:cubicBezTo>
                  <a:pt x="117" y="13"/>
                  <a:pt x="118" y="13"/>
                  <a:pt x="120" y="14"/>
                </a:cubicBezTo>
                <a:cubicBezTo>
                  <a:pt x="121" y="14"/>
                  <a:pt x="121" y="14"/>
                  <a:pt x="121" y="14"/>
                </a:cubicBezTo>
                <a:cubicBezTo>
                  <a:pt x="123" y="13"/>
                  <a:pt x="123" y="13"/>
                  <a:pt x="123" y="13"/>
                </a:cubicBezTo>
                <a:cubicBezTo>
                  <a:pt x="128" y="8"/>
                  <a:pt x="128" y="8"/>
                  <a:pt x="128" y="8"/>
                </a:cubicBezTo>
                <a:cubicBezTo>
                  <a:pt x="129" y="5"/>
                  <a:pt x="129" y="5"/>
                  <a:pt x="129" y="5"/>
                </a:cubicBezTo>
                <a:cubicBezTo>
                  <a:pt x="127" y="3"/>
                  <a:pt x="127" y="3"/>
                  <a:pt x="127" y="3"/>
                </a:cubicBezTo>
                <a:cubicBezTo>
                  <a:pt x="124" y="1"/>
                  <a:pt x="120" y="0"/>
                  <a:pt x="115" y="0"/>
                </a:cubicBezTo>
                <a:cubicBezTo>
                  <a:pt x="30" y="0"/>
                  <a:pt x="30" y="0"/>
                  <a:pt x="30" y="0"/>
                </a:cubicBezTo>
                <a:cubicBezTo>
                  <a:pt x="22" y="0"/>
                  <a:pt x="15" y="3"/>
                  <a:pt x="9" y="9"/>
                </a:cubicBezTo>
                <a:cubicBezTo>
                  <a:pt x="3" y="14"/>
                  <a:pt x="0" y="21"/>
                  <a:pt x="0" y="30"/>
                </a:cubicBezTo>
                <a:cubicBezTo>
                  <a:pt x="0" y="115"/>
                  <a:pt x="0" y="115"/>
                  <a:pt x="0" y="115"/>
                </a:cubicBezTo>
                <a:cubicBezTo>
                  <a:pt x="0" y="123"/>
                  <a:pt x="3" y="130"/>
                  <a:pt x="9" y="136"/>
                </a:cubicBezTo>
                <a:cubicBezTo>
                  <a:pt x="15" y="142"/>
                  <a:pt x="22" y="145"/>
                  <a:pt x="30" y="145"/>
                </a:cubicBezTo>
                <a:cubicBezTo>
                  <a:pt x="115" y="145"/>
                  <a:pt x="115" y="145"/>
                  <a:pt x="115" y="145"/>
                </a:cubicBezTo>
                <a:cubicBezTo>
                  <a:pt x="123" y="145"/>
                  <a:pt x="130" y="142"/>
                  <a:pt x="136" y="136"/>
                </a:cubicBezTo>
                <a:cubicBezTo>
                  <a:pt x="142" y="130"/>
                  <a:pt x="145" y="123"/>
                  <a:pt x="145" y="115"/>
                </a:cubicBezTo>
                <a:cubicBezTo>
                  <a:pt x="145" y="82"/>
                  <a:pt x="145" y="82"/>
                  <a:pt x="145" y="82"/>
                </a:cubicBezTo>
                <a:lnTo>
                  <a:pt x="143" y="79"/>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rgbClr val="000000"/>
              </a:solidFill>
            </a:endParaRPr>
          </a:p>
        </p:txBody>
      </p:sp>
      <p:sp>
        <p:nvSpPr>
          <p:cNvPr id="2" name="Title 1"/>
          <p:cNvSpPr>
            <a:spLocks noGrp="1"/>
          </p:cNvSpPr>
          <p:nvPr>
            <p:ph type="title"/>
          </p:nvPr>
        </p:nvSpPr>
        <p:spPr>
          <a:xfrm>
            <a:off x="508759" y="430856"/>
            <a:ext cx="11393712" cy="835027"/>
          </a:xfrm>
        </p:spPr>
        <p:txBody>
          <a:bodyPr>
            <a:noAutofit/>
          </a:bodyPr>
          <a:lstStyle/>
          <a:p>
            <a:r>
              <a:rPr lang="en-US" dirty="0" err="1" smtClean="0">
                <a:solidFill>
                  <a:srgbClr val="17455C"/>
                </a:solidFill>
              </a:rPr>
              <a:t>Considérations-clés</a:t>
            </a:r>
            <a:r>
              <a:rPr lang="en-US" dirty="0" smtClean="0">
                <a:solidFill>
                  <a:srgbClr val="17455C"/>
                </a:solidFill>
              </a:rPr>
              <a:t> qui </a:t>
            </a:r>
            <a:r>
              <a:rPr lang="en-US" dirty="0" err="1" smtClean="0">
                <a:solidFill>
                  <a:srgbClr val="17455C"/>
                </a:solidFill>
              </a:rPr>
              <a:t>assureront</a:t>
            </a:r>
            <a:r>
              <a:rPr lang="en-US" dirty="0" smtClean="0">
                <a:solidFill>
                  <a:srgbClr val="17455C"/>
                </a:solidFill>
              </a:rPr>
              <a:t> </a:t>
            </a:r>
            <a:r>
              <a:rPr lang="en-US" dirty="0" err="1" smtClean="0">
                <a:solidFill>
                  <a:srgbClr val="17455C"/>
                </a:solidFill>
              </a:rPr>
              <a:t>une</a:t>
            </a:r>
            <a:r>
              <a:rPr lang="en-US" dirty="0" smtClean="0">
                <a:solidFill>
                  <a:srgbClr val="17455C"/>
                </a:solidFill>
              </a:rPr>
              <a:t> </a:t>
            </a:r>
            <a:r>
              <a:rPr lang="en-US" dirty="0" err="1" smtClean="0">
                <a:solidFill>
                  <a:srgbClr val="17455C"/>
                </a:solidFill>
              </a:rPr>
              <a:t>expérience</a:t>
            </a:r>
            <a:r>
              <a:rPr lang="en-US" dirty="0" smtClean="0">
                <a:solidFill>
                  <a:srgbClr val="17455C"/>
                </a:solidFill>
              </a:rPr>
              <a:t> positive de </a:t>
            </a:r>
            <a:r>
              <a:rPr lang="en-US" dirty="0" err="1" smtClean="0">
                <a:solidFill>
                  <a:srgbClr val="17455C"/>
                </a:solidFill>
              </a:rPr>
              <a:t>l’employé</a:t>
            </a:r>
            <a:endParaRPr lang="en-CA" dirty="0">
              <a:solidFill>
                <a:srgbClr val="17455C"/>
              </a:solidFill>
            </a:endParaRPr>
          </a:p>
        </p:txBody>
      </p:sp>
    </p:spTree>
    <p:extLst>
      <p:ext uri="{BB962C8B-B14F-4D97-AF65-F5344CB8AC3E}">
        <p14:creationId xmlns:p14="http://schemas.microsoft.com/office/powerpoint/2010/main" val="3317126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3751" y="2044845"/>
            <a:ext cx="6696744" cy="1908215"/>
          </a:xfrm>
          <a:prstGeom prst="rect">
            <a:avLst/>
          </a:prstGeom>
        </p:spPr>
        <p:txBody>
          <a:bodyPr wrap="square">
            <a:spAutoFit/>
          </a:bodyPr>
          <a:lstStyle/>
          <a:p>
            <a:r>
              <a:rPr lang="fr-CA" sz="2000" u="sng" dirty="0">
                <a:solidFill>
                  <a:srgbClr val="000000"/>
                </a:solidFill>
                <a:ea typeface="Times New Roman" panose="02020603050405020304" pitchFamily="18" charset="0"/>
                <a:cs typeface="Times New Roman" panose="02020603050405020304" pitchFamily="18" charset="0"/>
                <a:hlinkClick r:id="rId2"/>
              </a:rPr>
              <a:t>https://f.io/xd0X_8sI </a:t>
            </a:r>
            <a:r>
              <a:rPr lang="fr-CA" sz="2000" i="1" dirty="0">
                <a:solidFill>
                  <a:srgbClr val="000000"/>
                </a:solidFill>
                <a:ea typeface="Times New Roman" panose="02020603050405020304" pitchFamily="18" charset="0"/>
                <a:cs typeface="Times New Roman" panose="02020603050405020304" pitchFamily="18" charset="0"/>
              </a:rPr>
              <a:t>(Google Chrome)</a:t>
            </a:r>
            <a:endParaRPr lang="en-CA" sz="2000" i="1" dirty="0">
              <a:solidFill>
                <a:srgbClr val="000000"/>
              </a:solidFill>
            </a:endParaRPr>
          </a:p>
          <a:p>
            <a:endParaRPr lang="fr-CA" sz="2000" u="sng" dirty="0">
              <a:solidFill>
                <a:srgbClr val="000000"/>
              </a:solidFill>
              <a:ea typeface="Times New Roman" panose="02020603050405020304" pitchFamily="18" charset="0"/>
              <a:cs typeface="Times New Roman" panose="02020603050405020304" pitchFamily="18" charset="0"/>
              <a:hlinkClick r:id=""/>
            </a:endParaRPr>
          </a:p>
          <a:p>
            <a:endParaRPr lang="fr-CA" sz="2000" u="sng" dirty="0">
              <a:solidFill>
                <a:srgbClr val="000000"/>
              </a:solidFill>
              <a:ea typeface="Times New Roman" panose="02020603050405020304" pitchFamily="18" charset="0"/>
              <a:cs typeface="Times New Roman" panose="02020603050405020304" pitchFamily="18" charset="0"/>
              <a:hlinkClick r:id=""/>
            </a:endParaRPr>
          </a:p>
          <a:p>
            <a:r>
              <a:rPr lang="fr-CA" sz="2000" u="sng" dirty="0">
                <a:solidFill>
                  <a:srgbClr val="000000"/>
                </a:solidFill>
                <a:ea typeface="Times New Roman" panose="02020603050405020304" pitchFamily="18" charset="0"/>
                <a:cs typeface="Times New Roman" panose="02020603050405020304" pitchFamily="18" charset="0"/>
                <a:hlinkClick r:id=""/>
              </a:rPr>
              <a:t>https://www.youtube.com/watch?v=NtKOVdOHIl4&amp;feature=youtu.be</a:t>
            </a:r>
            <a:r>
              <a:rPr lang="fr-CA" sz="2000" u="sng" dirty="0">
                <a:solidFill>
                  <a:srgbClr val="000000"/>
                </a:solidFill>
                <a:ea typeface="Times New Roman" panose="02020603050405020304" pitchFamily="18" charset="0"/>
                <a:cs typeface="Times New Roman" panose="02020603050405020304" pitchFamily="18" charset="0"/>
              </a:rPr>
              <a:t> </a:t>
            </a:r>
            <a:r>
              <a:rPr lang="fr-CA" sz="2000" i="1" dirty="0">
                <a:solidFill>
                  <a:srgbClr val="000000"/>
                </a:solidFill>
                <a:ea typeface="Times New Roman" panose="02020603050405020304" pitchFamily="18" charset="0"/>
                <a:cs typeface="Times New Roman" panose="02020603050405020304" pitchFamily="18" charset="0"/>
              </a:rPr>
              <a:t>(Google Chrome)</a:t>
            </a:r>
            <a:endParaRPr lang="en-CA" sz="2000" i="1" dirty="0">
              <a:solidFill>
                <a:srgbClr val="000000"/>
              </a:solidFill>
            </a:endParaRPr>
          </a:p>
          <a:p>
            <a:endParaRPr lang="en-CA" dirty="0">
              <a:solidFill>
                <a:srgbClr val="000000"/>
              </a:solidFill>
              <a:ea typeface="Calibri" panose="020F0502020204030204" pitchFamily="34" charset="0"/>
            </a:endParaRPr>
          </a:p>
        </p:txBody>
      </p:sp>
      <p:sp>
        <p:nvSpPr>
          <p:cNvPr id="2" name="Title 1"/>
          <p:cNvSpPr>
            <a:spLocks noGrp="1"/>
          </p:cNvSpPr>
          <p:nvPr>
            <p:ph type="title"/>
          </p:nvPr>
        </p:nvSpPr>
        <p:spPr>
          <a:xfrm>
            <a:off x="499237" y="620865"/>
            <a:ext cx="11139200" cy="835027"/>
          </a:xfrm>
        </p:spPr>
        <p:txBody>
          <a:bodyPr>
            <a:noAutofit/>
          </a:bodyPr>
          <a:lstStyle/>
          <a:p>
            <a:r>
              <a:rPr lang="fr-CA" dirty="0" smtClean="0">
                <a:solidFill>
                  <a:srgbClr val="17455C"/>
                </a:solidFill>
              </a:rPr>
              <a:t>Vidéos </a:t>
            </a:r>
            <a:r>
              <a:rPr lang="fr-CA" dirty="0">
                <a:solidFill>
                  <a:srgbClr val="17455C"/>
                </a:solidFill>
              </a:rPr>
              <a:t>– </a:t>
            </a:r>
            <a:r>
              <a:rPr lang="fr-CA" dirty="0" smtClean="0">
                <a:solidFill>
                  <a:srgbClr val="17455C"/>
                </a:solidFill>
              </a:rPr>
              <a:t>Milieu de travail GC et la suite du SMA SI (Place </a:t>
            </a:r>
            <a:r>
              <a:rPr lang="fr-CA" dirty="0">
                <a:solidFill>
                  <a:srgbClr val="17455C"/>
                </a:solidFill>
              </a:rPr>
              <a:t>du Portage, </a:t>
            </a:r>
            <a:r>
              <a:rPr lang="fr-CA" dirty="0" smtClean="0">
                <a:solidFill>
                  <a:srgbClr val="17455C"/>
                </a:solidFill>
              </a:rPr>
              <a:t>9e étage)</a:t>
            </a:r>
            <a:r>
              <a:rPr lang="fr-CA" dirty="0">
                <a:solidFill>
                  <a:srgbClr val="17455C"/>
                </a:solidFill>
              </a:rPr>
              <a:t/>
            </a:r>
            <a:br>
              <a:rPr lang="fr-CA" dirty="0">
                <a:solidFill>
                  <a:srgbClr val="17455C"/>
                </a:solidFill>
              </a:rPr>
            </a:br>
            <a:endParaRPr lang="en-CA" dirty="0">
              <a:solidFill>
                <a:srgbClr val="17455C"/>
              </a:solidFill>
            </a:endParaRPr>
          </a:p>
        </p:txBody>
      </p:sp>
    </p:spTree>
    <p:extLst>
      <p:ext uri="{BB962C8B-B14F-4D97-AF65-F5344CB8AC3E}">
        <p14:creationId xmlns:p14="http://schemas.microsoft.com/office/powerpoint/2010/main" val="668709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4379" y="1715351"/>
            <a:ext cx="10896954" cy="4689475"/>
          </a:xfrm>
        </p:spPr>
        <p:txBody>
          <a:bodyPr>
            <a:normAutofit/>
          </a:bodyPr>
          <a:lstStyle/>
          <a:p>
            <a:pPr lvl="1"/>
            <a:r>
              <a:rPr lang="fr-FR" sz="2000" dirty="0"/>
              <a:t>Aucun espace de </a:t>
            </a:r>
            <a:r>
              <a:rPr lang="fr-FR" sz="2000" dirty="0" smtClean="0"/>
              <a:t>travail rotatif (</a:t>
            </a:r>
            <a:r>
              <a:rPr lang="fr-FR" sz="2000" i="1" dirty="0" smtClean="0"/>
              <a:t>swing </a:t>
            </a:r>
            <a:r>
              <a:rPr lang="fr-FR" sz="2000" i="1" dirty="0" err="1" smtClean="0"/>
              <a:t>space</a:t>
            </a:r>
            <a:r>
              <a:rPr lang="fr-FR" sz="2000" dirty="0" smtClean="0"/>
              <a:t>) </a:t>
            </a:r>
            <a:r>
              <a:rPr lang="fr-FR" sz="2000" dirty="0"/>
              <a:t>externe requis, exploite le télétravail pour générer un espace de </a:t>
            </a:r>
            <a:r>
              <a:rPr lang="fr-FR" sz="2000" dirty="0" smtClean="0"/>
              <a:t>travail rotatif </a:t>
            </a:r>
            <a:r>
              <a:rPr lang="fr-FR" sz="2000" dirty="0"/>
              <a:t>dans les phases I et II (aucun télétravail requis pour les phases III et IV</a:t>
            </a:r>
            <a:r>
              <a:rPr lang="fr-FR" sz="2000" dirty="0" smtClean="0"/>
              <a:t>)</a:t>
            </a:r>
          </a:p>
          <a:p>
            <a:pPr lvl="1"/>
            <a:r>
              <a:rPr lang="fr-FR" sz="2000" dirty="0"/>
              <a:t>Pas de location d'espace mobile ni de frais de déménagement pour les clients</a:t>
            </a:r>
            <a:endParaRPr lang="fr-FR" sz="2000" dirty="0" smtClean="0"/>
          </a:p>
          <a:p>
            <a:pPr lvl="1"/>
            <a:r>
              <a:rPr lang="fr-FR" sz="2000" dirty="0"/>
              <a:t>Minimise les déplacements des employés vers et depuis l'espace </a:t>
            </a:r>
            <a:r>
              <a:rPr lang="fr-FR" sz="2000" dirty="0" smtClean="0"/>
              <a:t>de travail rotatif</a:t>
            </a:r>
          </a:p>
          <a:p>
            <a:pPr lvl="1"/>
            <a:r>
              <a:rPr lang="fr-FR" sz="2000" dirty="0"/>
              <a:t>Minimise les perturbations des occupants car les employés ne sont pas relocalisés dans le complexe pendant les phases 1 et 2 en raison du télétravail et du </a:t>
            </a:r>
            <a:r>
              <a:rPr lang="fr-FR" sz="2000" dirty="0" err="1" smtClean="0"/>
              <a:t>cotravail</a:t>
            </a:r>
            <a:r>
              <a:rPr lang="fr-FR" sz="2000" dirty="0" smtClean="0"/>
              <a:t>.</a:t>
            </a:r>
          </a:p>
          <a:p>
            <a:pPr marL="457200" lvl="1" indent="0">
              <a:buNone/>
            </a:pPr>
            <a:endParaRPr lang="fr-FR" dirty="0"/>
          </a:p>
        </p:txBody>
      </p:sp>
      <p:sp>
        <p:nvSpPr>
          <p:cNvPr id="2" name="Title 1"/>
          <p:cNvSpPr>
            <a:spLocks noGrp="1"/>
          </p:cNvSpPr>
          <p:nvPr>
            <p:ph type="title"/>
          </p:nvPr>
        </p:nvSpPr>
        <p:spPr>
          <a:xfrm>
            <a:off x="525693" y="491594"/>
            <a:ext cx="11006345" cy="835027"/>
          </a:xfrm>
        </p:spPr>
        <p:txBody>
          <a:bodyPr>
            <a:noAutofit/>
          </a:bodyPr>
          <a:lstStyle/>
          <a:p>
            <a:r>
              <a:rPr lang="fr-CA" dirty="0" smtClean="0">
                <a:solidFill>
                  <a:srgbClr val="17455C"/>
                </a:solidFill>
              </a:rPr>
              <a:t>Avantages de la mobilité - Bénéfices et considérations pour les clients</a:t>
            </a:r>
            <a:endParaRPr lang="en-CA" dirty="0">
              <a:solidFill>
                <a:srgbClr val="17455C"/>
              </a:solidFill>
            </a:endParaRPr>
          </a:p>
        </p:txBody>
      </p:sp>
    </p:spTree>
    <p:extLst>
      <p:ext uri="{BB962C8B-B14F-4D97-AF65-F5344CB8AC3E}">
        <p14:creationId xmlns:p14="http://schemas.microsoft.com/office/powerpoint/2010/main" val="2035647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e ligne du temps montrant, de gauche à droite, en 2012, les  locaux affectés des ministère au milieu de travail 2,0,  ensuite en 2019  moins de 2 % d'espace attribué à GCworkplace et GCcoworking, puis en 2020 avec une note sur COVID-19 et l’introduction en masse du télé-travail à grande échelle. Immédiatement après 2020 est un même espace visuel qu'en 2012 et 2019, mais maintenant divisé en 3 parties:  30 % attribué au télé-travail, 20 % attribué à GCcotravail et GCapprentissage distribués dans l’ensemble du gouvernement et  50 %  poru Milieu de travail GC,  distribués au sein du ministère. La dernière date sur la ligne du temps est 2050, avec un modèle d’occupation idéal, qui reflète 40 % de télé-travail, 30 % pour les espaces de GC cotravail et Coapprentissage, et  30 % des locaux à usage particulier du ministère modernisé en Milieu de travail GC." title="Se tourner vers l'aveni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06738"/>
            <a:ext cx="11663374" cy="5175009"/>
          </a:xfrm>
          <a:prstGeom prst="rect">
            <a:avLst/>
          </a:prstGeom>
        </p:spPr>
      </p:pic>
      <p:sp>
        <p:nvSpPr>
          <p:cNvPr id="2" name="Title 1"/>
          <p:cNvSpPr>
            <a:spLocks noGrp="1"/>
          </p:cNvSpPr>
          <p:nvPr>
            <p:ph type="title"/>
            <p:custDataLst>
              <p:tags r:id="rId1"/>
            </p:custDataLst>
          </p:nvPr>
        </p:nvSpPr>
        <p:spPr/>
        <p:txBody>
          <a:bodyPr/>
          <a:lstStyle/>
          <a:p>
            <a:r>
              <a:rPr lang="fr-CA" sz="2800" dirty="0" smtClean="0">
                <a:solidFill>
                  <a:schemeClr val="tx1"/>
                </a:solidFill>
                <a:latin typeface="Arial" panose="020B0604020202020204" pitchFamily="34" charset="0"/>
                <a:cs typeface="Arial" panose="020B0604020202020204" pitchFamily="34" charset="0"/>
              </a:rPr>
              <a:t>Se tourner vers l’avenir</a:t>
            </a:r>
            <a:endParaRPr lang="fr-CA"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265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CA" sz="5400" dirty="0">
                <a:solidFill>
                  <a:schemeClr val="accent2"/>
                </a:solidFill>
              </a:rPr>
              <a:t>L’état présent de notre </a:t>
            </a:r>
            <a:r>
              <a:rPr lang="fr-CA" sz="5400" dirty="0" smtClean="0">
                <a:solidFill>
                  <a:schemeClr val="accent2"/>
                </a:solidFill>
              </a:rPr>
              <a:t>milieu </a:t>
            </a:r>
            <a:r>
              <a:rPr lang="fr-CA" sz="5400" dirty="0">
                <a:solidFill>
                  <a:schemeClr val="accent2"/>
                </a:solidFill>
              </a:rPr>
              <a:t>de travail</a:t>
            </a:r>
            <a:r>
              <a:rPr lang="fr-CA" sz="5400" dirty="0">
                <a:solidFill>
                  <a:srgbClr val="000000"/>
                </a:solidFill>
              </a:rPr>
              <a:t/>
            </a:r>
            <a:br>
              <a:rPr lang="fr-CA" sz="5400" dirty="0">
                <a:solidFill>
                  <a:srgbClr val="000000"/>
                </a:solidFill>
              </a:rPr>
            </a:br>
            <a:r>
              <a:rPr lang="en-US" sz="3200" dirty="0" smtClean="0">
                <a:solidFill>
                  <a:schemeClr val="accent2"/>
                </a:solidFill>
              </a:rPr>
              <a:t> </a:t>
            </a:r>
            <a:endParaRPr lang="en-US" dirty="0">
              <a:solidFill>
                <a:schemeClr val="accent2"/>
              </a:solidFill>
            </a:endParaRPr>
          </a:p>
        </p:txBody>
      </p:sp>
    </p:spTree>
    <p:extLst>
      <p:ext uri="{BB962C8B-B14F-4D97-AF65-F5344CB8AC3E}">
        <p14:creationId xmlns:p14="http://schemas.microsoft.com/office/powerpoint/2010/main" val="4255534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Aperçu</a:t>
            </a:r>
          </a:p>
        </p:txBody>
      </p:sp>
      <p:sp>
        <p:nvSpPr>
          <p:cNvPr id="4" name="TextBox 3"/>
          <p:cNvSpPr txBox="1"/>
          <p:nvPr/>
        </p:nvSpPr>
        <p:spPr>
          <a:xfrm>
            <a:off x="466743" y="1385888"/>
            <a:ext cx="10538714" cy="3688061"/>
          </a:xfrm>
          <a:prstGeom prst="rect">
            <a:avLst/>
          </a:prstGeom>
          <a:noFill/>
        </p:spPr>
        <p:txBody>
          <a:bodyPr wrap="square" rtlCol="0">
            <a:spAutoFit/>
          </a:bodyPr>
          <a:lstStyle/>
          <a:p>
            <a:endParaRPr lang="fr-CA" sz="2800" dirty="0" smtClean="0">
              <a:solidFill>
                <a:srgbClr val="000000"/>
              </a:solidFill>
            </a:endParaRPr>
          </a:p>
          <a:p>
            <a:pPr marL="457200" indent="-457200">
              <a:lnSpc>
                <a:spcPct val="150000"/>
              </a:lnSpc>
              <a:buFont typeface="Wingdings" panose="05000000000000000000" pitchFamily="2" charset="2"/>
              <a:buChar char="v"/>
            </a:pPr>
            <a:r>
              <a:rPr lang="fr-CA" sz="2800" dirty="0" smtClean="0">
                <a:solidFill>
                  <a:srgbClr val="000000"/>
                </a:solidFill>
              </a:rPr>
              <a:t>Présentation générique du </a:t>
            </a:r>
            <a:r>
              <a:rPr lang="fr-CA" sz="2800" dirty="0" smtClean="0">
                <a:solidFill>
                  <a:srgbClr val="000000"/>
                </a:solidFill>
                <a:cs typeface="Arial" panose="020B0604020202020204" pitchFamily="34" charset="0"/>
              </a:rPr>
              <a:t>Milieu </a:t>
            </a:r>
            <a:r>
              <a:rPr lang="fr-CA" sz="2800" dirty="0">
                <a:solidFill>
                  <a:srgbClr val="000000"/>
                </a:solidFill>
                <a:cs typeface="Arial" panose="020B0604020202020204" pitchFamily="34" charset="0"/>
              </a:rPr>
              <a:t>de travail </a:t>
            </a:r>
            <a:r>
              <a:rPr lang="fr-CA" sz="2800" dirty="0" smtClean="0">
                <a:solidFill>
                  <a:srgbClr val="000000"/>
                </a:solidFill>
                <a:cs typeface="Arial" panose="020B0604020202020204" pitchFamily="34" charset="0"/>
              </a:rPr>
              <a:t>GC</a:t>
            </a:r>
          </a:p>
          <a:p>
            <a:pPr marL="457200" indent="-457200">
              <a:lnSpc>
                <a:spcPct val="150000"/>
              </a:lnSpc>
              <a:buFont typeface="Wingdings" panose="05000000000000000000" pitchFamily="2" charset="2"/>
              <a:buChar char="v"/>
            </a:pPr>
            <a:r>
              <a:rPr lang="fr-CA" sz="2800" dirty="0" smtClean="0">
                <a:solidFill>
                  <a:srgbClr val="000000"/>
                </a:solidFill>
                <a:cs typeface="Arial" panose="020B0604020202020204" pitchFamily="34" charset="0"/>
              </a:rPr>
              <a:t>L’état présent de notre Milieu de travail</a:t>
            </a:r>
          </a:p>
          <a:p>
            <a:pPr marL="457200" indent="-457200">
              <a:lnSpc>
                <a:spcPct val="150000"/>
              </a:lnSpc>
              <a:buFont typeface="Wingdings" panose="05000000000000000000" pitchFamily="2" charset="2"/>
              <a:buChar char="v"/>
            </a:pPr>
            <a:r>
              <a:rPr lang="fr-CA" sz="2800" dirty="0" smtClean="0">
                <a:solidFill>
                  <a:srgbClr val="000000"/>
                </a:solidFill>
                <a:cs typeface="Arial" panose="020B0604020202020204" pitchFamily="34" charset="0"/>
              </a:rPr>
              <a:t>Les impacts temporaires de la pandémie</a:t>
            </a:r>
          </a:p>
          <a:p>
            <a:pPr marL="457200" indent="-457200">
              <a:lnSpc>
                <a:spcPct val="150000"/>
              </a:lnSpc>
              <a:buFont typeface="Wingdings" panose="05000000000000000000" pitchFamily="2" charset="2"/>
              <a:buChar char="v"/>
            </a:pPr>
            <a:r>
              <a:rPr lang="fr-CA" sz="2800" dirty="0" smtClean="0">
                <a:solidFill>
                  <a:srgbClr val="000000"/>
                </a:solidFill>
                <a:cs typeface="Arial" panose="020B0604020202020204" pitchFamily="34" charset="0"/>
              </a:rPr>
              <a:t>Opportunités pour la modernisation et le changement</a:t>
            </a:r>
          </a:p>
          <a:p>
            <a:pPr marL="457200" indent="-457200">
              <a:lnSpc>
                <a:spcPct val="150000"/>
              </a:lnSpc>
              <a:buFont typeface="Wingdings" panose="05000000000000000000" pitchFamily="2" charset="2"/>
              <a:buChar char="v"/>
            </a:pPr>
            <a:r>
              <a:rPr lang="fr-CA" sz="2800" dirty="0" smtClean="0">
                <a:solidFill>
                  <a:srgbClr val="000000"/>
                </a:solidFill>
                <a:cs typeface="Arial" panose="020B0604020202020204" pitchFamily="34" charset="0"/>
              </a:rPr>
              <a:t>Initiatives de transformation en cours</a:t>
            </a:r>
            <a:endParaRPr lang="fr-CA" sz="2800" dirty="0">
              <a:solidFill>
                <a:srgbClr val="000000"/>
              </a:solidFill>
              <a:cs typeface="Arial" panose="020B0604020202020204" pitchFamily="34" charset="0"/>
            </a:endParaRPr>
          </a:p>
        </p:txBody>
      </p:sp>
    </p:spTree>
    <p:extLst>
      <p:ext uri="{BB962C8B-B14F-4D97-AF65-F5344CB8AC3E}">
        <p14:creationId xmlns:p14="http://schemas.microsoft.com/office/powerpoint/2010/main" val="3192319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4294967295"/>
          </p:nvPr>
        </p:nvSpPr>
        <p:spPr>
          <a:xfrm>
            <a:off x="722376" y="1701038"/>
            <a:ext cx="11095038" cy="4351338"/>
          </a:xfrm>
        </p:spPr>
        <p:txBody>
          <a:bodyPr>
            <a:normAutofit/>
          </a:bodyPr>
          <a:lstStyle/>
          <a:p>
            <a:pPr>
              <a:lnSpc>
                <a:spcPct val="100000"/>
              </a:lnSpc>
              <a:spcBef>
                <a:spcPts val="0"/>
              </a:spcBef>
            </a:pPr>
            <a:r>
              <a:rPr lang="fr-FR" sz="2800" dirty="0">
                <a:solidFill>
                  <a:srgbClr val="000000"/>
                </a:solidFill>
                <a:latin typeface="+mn-lt"/>
              </a:rPr>
              <a:t>Aperçu de l'espace de travail actuel occupé par </a:t>
            </a:r>
            <a:r>
              <a:rPr lang="fr-FR" sz="2800" dirty="0" smtClean="0">
                <a:solidFill>
                  <a:srgbClr val="000000"/>
                </a:solidFill>
                <a:latin typeface="+mn-lt"/>
              </a:rPr>
              <a:t>l'organisation:</a:t>
            </a:r>
          </a:p>
          <a:p>
            <a:pPr marL="0" indent="0">
              <a:lnSpc>
                <a:spcPct val="100000"/>
              </a:lnSpc>
              <a:spcBef>
                <a:spcPts val="0"/>
              </a:spcBef>
              <a:buNone/>
            </a:pPr>
            <a:endParaRPr lang="fr-FR" sz="2800" dirty="0">
              <a:solidFill>
                <a:srgbClr val="000000"/>
              </a:solidFill>
              <a:latin typeface="+mn-lt"/>
            </a:endParaRPr>
          </a:p>
          <a:p>
            <a:pPr lvl="1">
              <a:lnSpc>
                <a:spcPct val="100000"/>
              </a:lnSpc>
              <a:spcBef>
                <a:spcPts val="0"/>
              </a:spcBef>
            </a:pPr>
            <a:r>
              <a:rPr lang="fr-FR" sz="2400" dirty="0">
                <a:solidFill>
                  <a:srgbClr val="000000"/>
                </a:solidFill>
                <a:latin typeface="+mn-lt"/>
              </a:rPr>
              <a:t>Taux d'occupation actuel ;</a:t>
            </a:r>
          </a:p>
          <a:p>
            <a:pPr lvl="1">
              <a:lnSpc>
                <a:spcPct val="100000"/>
              </a:lnSpc>
              <a:spcBef>
                <a:spcPts val="0"/>
              </a:spcBef>
            </a:pPr>
            <a:r>
              <a:rPr lang="fr-FR" sz="2400" dirty="0">
                <a:solidFill>
                  <a:srgbClr val="000000"/>
                </a:solidFill>
                <a:latin typeface="+mn-lt"/>
              </a:rPr>
              <a:t>État actuel de la mobilité ;</a:t>
            </a:r>
          </a:p>
          <a:p>
            <a:pPr lvl="1">
              <a:lnSpc>
                <a:spcPct val="100000"/>
              </a:lnSpc>
              <a:spcBef>
                <a:spcPts val="0"/>
              </a:spcBef>
            </a:pPr>
            <a:r>
              <a:rPr lang="fr-FR" sz="2400" dirty="0">
                <a:solidFill>
                  <a:srgbClr val="000000"/>
                </a:solidFill>
                <a:latin typeface="+mn-lt"/>
              </a:rPr>
              <a:t>Outil </a:t>
            </a:r>
            <a:r>
              <a:rPr lang="fr-FR" sz="2400" dirty="0" smtClean="0">
                <a:solidFill>
                  <a:srgbClr val="000000"/>
                </a:solidFill>
                <a:latin typeface="+mn-lt"/>
              </a:rPr>
              <a:t>présentement </a:t>
            </a:r>
            <a:r>
              <a:rPr lang="fr-FR" sz="2400" dirty="0">
                <a:solidFill>
                  <a:srgbClr val="000000"/>
                </a:solidFill>
                <a:latin typeface="+mn-lt"/>
              </a:rPr>
              <a:t>utilisé ;</a:t>
            </a:r>
          </a:p>
          <a:p>
            <a:pPr lvl="1">
              <a:lnSpc>
                <a:spcPct val="100000"/>
              </a:lnSpc>
              <a:spcBef>
                <a:spcPts val="0"/>
              </a:spcBef>
            </a:pPr>
            <a:r>
              <a:rPr lang="fr-FR" sz="2400" dirty="0">
                <a:solidFill>
                  <a:srgbClr val="000000"/>
                </a:solidFill>
                <a:latin typeface="+mn-lt"/>
              </a:rPr>
              <a:t>Les défis et les avantages actuels.</a:t>
            </a:r>
          </a:p>
          <a:p>
            <a:pPr marL="0" indent="0">
              <a:buNone/>
            </a:pPr>
            <a:endParaRPr lang="en-CA" sz="2800" dirty="0"/>
          </a:p>
        </p:txBody>
      </p:sp>
      <p:sp>
        <p:nvSpPr>
          <p:cNvPr id="5" name="Title 4"/>
          <p:cNvSpPr>
            <a:spLocks noGrp="1"/>
          </p:cNvSpPr>
          <p:nvPr>
            <p:ph type="title"/>
          </p:nvPr>
        </p:nvSpPr>
        <p:spPr/>
        <p:txBody>
          <a:bodyPr/>
          <a:lstStyle/>
          <a:p>
            <a:r>
              <a:rPr lang="fr-CA" i="1" dirty="0" smtClean="0"/>
              <a:t>Nom du ministère</a:t>
            </a:r>
            <a:endParaRPr lang="en-CA" i="1" dirty="0"/>
          </a:p>
        </p:txBody>
      </p:sp>
      <p:sp>
        <p:nvSpPr>
          <p:cNvPr id="2" name="Rectangle 1"/>
          <p:cNvSpPr>
            <a:spLocks noChangeArrowheads="1"/>
          </p:cNvSpPr>
          <p:nvPr/>
        </p:nvSpPr>
        <p:spPr bwMode="auto">
          <a:xfrm>
            <a:off x="0" y="90100"/>
            <a:ext cx="29295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chemeClr val="tx1"/>
                </a:solidFill>
                <a:effectLst/>
                <a:latin typeface="Calibri" panose="020F0502020204030204" pitchFamily="34" charset="0"/>
                <a:ea typeface="+mn-ea"/>
                <a:cs typeface="+mn-cs"/>
              </a:rPr>
              <a:t>Je remplis</a:t>
            </a:r>
            <a:r>
              <a:rPr kumimoji="0" lang="fr-CA" altLang="en-US" sz="1200" b="0" i="0" u="none" strike="noStrike" cap="none" normalizeH="0" dirty="0" smtClean="0">
                <a:ln>
                  <a:noFill/>
                </a:ln>
                <a:solidFill>
                  <a:schemeClr val="tx1"/>
                </a:solidFill>
                <a:effectLst/>
                <a:latin typeface="Calibri" panose="020F0502020204030204" pitchFamily="34" charset="0"/>
                <a:ea typeface="+mn-ea"/>
                <a:cs typeface="+mn-cs"/>
              </a:rPr>
              <a:t> l’état actuel de leur organisation. </a:t>
            </a:r>
            <a:endParaRPr kumimoji="0" lang="fr-CA"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6907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93432" y="3053286"/>
            <a:ext cx="11101387" cy="1295400"/>
          </a:xfrm>
        </p:spPr>
        <p:txBody>
          <a:bodyPr>
            <a:normAutofit fontScale="90000"/>
          </a:bodyPr>
          <a:lstStyle/>
          <a:p>
            <a:r>
              <a:rPr lang="fr-FR" dirty="0">
                <a:solidFill>
                  <a:schemeClr val="accent2"/>
                </a:solidFill>
              </a:rPr>
              <a:t>Impacts de la situation </a:t>
            </a:r>
            <a:r>
              <a:rPr lang="fr-FR" dirty="0" smtClean="0">
                <a:solidFill>
                  <a:schemeClr val="accent2"/>
                </a:solidFill>
              </a:rPr>
              <a:t>de </a:t>
            </a:r>
            <a:br>
              <a:rPr lang="fr-FR" dirty="0" smtClean="0">
                <a:solidFill>
                  <a:schemeClr val="accent2"/>
                </a:solidFill>
              </a:rPr>
            </a:br>
            <a:r>
              <a:rPr lang="fr-FR" dirty="0" smtClean="0">
                <a:solidFill>
                  <a:schemeClr val="accent2"/>
                </a:solidFill>
              </a:rPr>
              <a:t>la </a:t>
            </a:r>
            <a:r>
              <a:rPr lang="fr-FR" dirty="0">
                <a:solidFill>
                  <a:schemeClr val="accent2"/>
                </a:solidFill>
              </a:rPr>
              <a:t>pandémie</a:t>
            </a:r>
            <a:endParaRPr lang="en-CA" dirty="0">
              <a:solidFill>
                <a:schemeClr val="accent2"/>
              </a:solidFill>
            </a:endParaRPr>
          </a:p>
        </p:txBody>
      </p:sp>
    </p:spTree>
    <p:extLst>
      <p:ext uri="{BB962C8B-B14F-4D97-AF65-F5344CB8AC3E}">
        <p14:creationId xmlns:p14="http://schemas.microsoft.com/office/powerpoint/2010/main" val="1997570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6475" y="1689411"/>
            <a:ext cx="10750912" cy="2677656"/>
          </a:xfrm>
          <a:prstGeom prst="rect">
            <a:avLst/>
          </a:prstGeom>
        </p:spPr>
        <p:txBody>
          <a:bodyPr wrap="square">
            <a:spAutoFit/>
          </a:bodyPr>
          <a:lstStyle/>
          <a:p>
            <a:r>
              <a:rPr lang="fr-FR" sz="2800" dirty="0">
                <a:cs typeface="Arial" panose="020B0604020202020204" pitchFamily="34" charset="0"/>
              </a:rPr>
              <a:t>Temporaire : </a:t>
            </a:r>
            <a:r>
              <a:rPr lang="fr-FR" sz="2800" dirty="0" smtClean="0">
                <a:cs typeface="Arial" panose="020B0604020202020204" pitchFamily="34" charset="0"/>
              </a:rPr>
              <a:t>Impacts </a:t>
            </a:r>
            <a:r>
              <a:rPr lang="fr-FR" sz="2800" dirty="0">
                <a:cs typeface="Arial" panose="020B0604020202020204" pitchFamily="34" charset="0"/>
              </a:rPr>
              <a:t>de la situation de pandémie sur les nouveaux comportements et les nouvelles méthodes de travail</a:t>
            </a:r>
          </a:p>
          <a:p>
            <a:endParaRPr lang="fr-FR" sz="2800" dirty="0">
              <a:cs typeface="Arial" panose="020B0604020202020204" pitchFamily="34" charset="0"/>
            </a:endParaRPr>
          </a:p>
          <a:p>
            <a:r>
              <a:rPr lang="fr-FR" sz="2800" dirty="0">
                <a:cs typeface="Arial" panose="020B0604020202020204" pitchFamily="34" charset="0"/>
              </a:rPr>
              <a:t>Exemple : Inclure les résultats des enquêtes pendant la pandémie (Télétravail, </a:t>
            </a:r>
            <a:r>
              <a:rPr lang="fr-FR" sz="2800" dirty="0" smtClean="0">
                <a:cs typeface="Arial" panose="020B0604020202020204" pitchFamily="34" charset="0"/>
              </a:rPr>
              <a:t>Outils </a:t>
            </a:r>
            <a:r>
              <a:rPr lang="fr-FR" sz="2800" dirty="0">
                <a:cs typeface="Arial" panose="020B0604020202020204" pitchFamily="34" charset="0"/>
              </a:rPr>
              <a:t>de collaboration, bien-être, équilibre entre vie professionnelle et vie privée, GI, </a:t>
            </a:r>
            <a:r>
              <a:rPr lang="fr-FR" sz="2800" dirty="0" err="1">
                <a:cs typeface="Arial" panose="020B0604020202020204" pitchFamily="34" charset="0"/>
              </a:rPr>
              <a:t>etc</a:t>
            </a:r>
            <a:r>
              <a:rPr lang="fr-FR" sz="2800" dirty="0">
                <a:cs typeface="Arial" panose="020B0604020202020204" pitchFamily="34" charset="0"/>
              </a:rPr>
              <a:t>)</a:t>
            </a:r>
            <a:endParaRPr lang="fr-CA" sz="2800" dirty="0" smtClean="0">
              <a:cs typeface="Arial" panose="020B0604020202020204" pitchFamily="34" charset="0"/>
            </a:endParaRPr>
          </a:p>
        </p:txBody>
      </p:sp>
      <p:sp>
        <p:nvSpPr>
          <p:cNvPr id="5" name="Title 4"/>
          <p:cNvSpPr>
            <a:spLocks noGrp="1"/>
          </p:cNvSpPr>
          <p:nvPr>
            <p:ph type="title"/>
          </p:nvPr>
        </p:nvSpPr>
        <p:spPr/>
        <p:txBody>
          <a:bodyPr/>
          <a:lstStyle/>
          <a:p>
            <a:r>
              <a:rPr lang="fr-CA" dirty="0" smtClean="0"/>
              <a:t>Impacts de la situation de la pandémie</a:t>
            </a:r>
            <a:endParaRPr lang="en-CA" dirty="0"/>
          </a:p>
        </p:txBody>
      </p:sp>
    </p:spTree>
    <p:extLst>
      <p:ext uri="{BB962C8B-B14F-4D97-AF65-F5344CB8AC3E}">
        <p14:creationId xmlns:p14="http://schemas.microsoft.com/office/powerpoint/2010/main" val="3274004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800" y="3807265"/>
            <a:ext cx="9464968" cy="1295400"/>
          </a:xfrm>
        </p:spPr>
        <p:txBody>
          <a:bodyPr>
            <a:noAutofit/>
          </a:bodyPr>
          <a:lstStyle/>
          <a:p>
            <a:r>
              <a:rPr lang="en-US" dirty="0" err="1" smtClean="0">
                <a:solidFill>
                  <a:schemeClr val="accent2"/>
                </a:solidFill>
              </a:rPr>
              <a:t>Opportunités</a:t>
            </a:r>
            <a:r>
              <a:rPr lang="en-US" dirty="0" smtClean="0">
                <a:solidFill>
                  <a:schemeClr val="accent2"/>
                </a:solidFill>
              </a:rPr>
              <a:t> de </a:t>
            </a:r>
            <a:r>
              <a:rPr lang="en-US" dirty="0" err="1" smtClean="0">
                <a:solidFill>
                  <a:schemeClr val="accent2"/>
                </a:solidFill>
              </a:rPr>
              <a:t>modernisation</a:t>
            </a:r>
            <a:r>
              <a:rPr lang="en-US" dirty="0" smtClean="0">
                <a:solidFill>
                  <a:schemeClr val="accent2"/>
                </a:solidFill>
              </a:rPr>
              <a:t> et de </a:t>
            </a:r>
            <a:r>
              <a:rPr lang="en-US" dirty="0" err="1" smtClean="0">
                <a:solidFill>
                  <a:schemeClr val="accent2"/>
                </a:solidFill>
              </a:rPr>
              <a:t>changement</a:t>
            </a:r>
            <a:r>
              <a:rPr lang="en-US" dirty="0" smtClean="0">
                <a:solidFill>
                  <a:schemeClr val="accent2"/>
                </a:solidFill>
              </a:rPr>
              <a:t/>
            </a:r>
            <a:br>
              <a:rPr lang="en-US" dirty="0" smtClean="0">
                <a:solidFill>
                  <a:schemeClr val="accent2"/>
                </a:solidFill>
              </a:rPr>
            </a:br>
            <a:r>
              <a:rPr lang="en-US" dirty="0" smtClean="0">
                <a:solidFill>
                  <a:schemeClr val="accent2"/>
                </a:solidFill>
              </a:rPr>
              <a:t> </a:t>
            </a:r>
            <a:endParaRPr lang="en-US" dirty="0">
              <a:solidFill>
                <a:schemeClr val="accent2"/>
              </a:solidFill>
            </a:endParaRPr>
          </a:p>
        </p:txBody>
      </p:sp>
    </p:spTree>
    <p:extLst>
      <p:ext uri="{BB962C8B-B14F-4D97-AF65-F5344CB8AC3E}">
        <p14:creationId xmlns:p14="http://schemas.microsoft.com/office/powerpoint/2010/main" val="1743186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230166" y="6211890"/>
            <a:ext cx="4517909" cy="646331"/>
          </a:xfrm>
          <a:prstGeom prst="rect">
            <a:avLst/>
          </a:prstGeom>
        </p:spPr>
        <p:txBody>
          <a:bodyPr wrap="square">
            <a:spAutoFit/>
          </a:bodyPr>
          <a:lstStyle/>
          <a:p>
            <a:pPr>
              <a:buSzPts val="1400"/>
            </a:pPr>
            <a:r>
              <a:rPr lang="en-CA" sz="800" baseline="30000" dirty="0">
                <a:solidFill>
                  <a:srgbClr val="3E4248"/>
                </a:solidFill>
                <a:latin typeface="Arial Narrow" panose="020B0606020202030204" pitchFamily="34" charset="0"/>
              </a:rPr>
              <a:t>1 </a:t>
            </a:r>
            <a:r>
              <a:rPr lang="en-CA" sz="900" dirty="0">
                <a:solidFill>
                  <a:srgbClr val="000000"/>
                </a:solidFill>
                <a:latin typeface="Arial" panose="020B0604020202020204" pitchFamily="34" charset="0"/>
                <a:cs typeface="Arial" panose="020B0604020202020204" pitchFamily="34" charset="0"/>
              </a:rPr>
              <a:t>Property Investment, David Isaac and John O’Leary, 2</a:t>
            </a:r>
            <a:r>
              <a:rPr lang="en-CA" sz="900" baseline="30000" dirty="0">
                <a:solidFill>
                  <a:srgbClr val="000000"/>
                </a:solidFill>
                <a:latin typeface="Arial" panose="020B0604020202020204" pitchFamily="34" charset="0"/>
                <a:cs typeface="Arial" panose="020B0604020202020204" pitchFamily="34" charset="0"/>
              </a:rPr>
              <a:t>e</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édition</a:t>
            </a:r>
            <a:r>
              <a:rPr lang="en-CA" sz="900" dirty="0">
                <a:solidFill>
                  <a:srgbClr val="000000"/>
                </a:solidFill>
                <a:latin typeface="Arial" panose="020B0604020202020204" pitchFamily="34" charset="0"/>
                <a:cs typeface="Arial" panose="020B0604020202020204" pitchFamily="34" charset="0"/>
              </a:rPr>
              <a:t>, 2011.</a:t>
            </a:r>
          </a:p>
          <a:p>
            <a:pPr>
              <a:buSzPts val="1400"/>
            </a:pPr>
            <a:r>
              <a:rPr lang="en-CA" sz="900" baseline="30000" dirty="0">
                <a:solidFill>
                  <a:srgbClr val="000000"/>
                </a:solidFill>
                <a:latin typeface="Arial" panose="020B0604020202020204" pitchFamily="34" charset="0"/>
                <a:cs typeface="Arial" panose="020B0604020202020204" pitchFamily="34" charset="0"/>
              </a:rPr>
              <a:t>2 </a:t>
            </a:r>
            <a:r>
              <a:rPr lang="en-CA" sz="900" dirty="0">
                <a:solidFill>
                  <a:srgbClr val="000000"/>
                </a:solidFill>
                <a:latin typeface="Arial" panose="020B0604020202020204" pitchFamily="34" charset="0"/>
                <a:cs typeface="Arial" panose="020B0604020202020204" pitchFamily="34" charset="0"/>
              </a:rPr>
              <a:t>Des tours </a:t>
            </a:r>
            <a:r>
              <a:rPr lang="en-CA" sz="900" dirty="0" err="1">
                <a:solidFill>
                  <a:srgbClr val="000000"/>
                </a:solidFill>
                <a:latin typeface="Arial" panose="020B0604020202020204" pitchFamily="34" charset="0"/>
                <a:cs typeface="Arial" panose="020B0604020202020204" pitchFamily="34" charset="0"/>
              </a:rPr>
              <a:t>d’étage</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ont</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été</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effectués</a:t>
            </a:r>
            <a:r>
              <a:rPr lang="en-CA" sz="900" dirty="0">
                <a:solidFill>
                  <a:srgbClr val="000000"/>
                </a:solidFill>
                <a:latin typeface="Arial" panose="020B0604020202020204" pitchFamily="34" charset="0"/>
                <a:cs typeface="Arial" panose="020B0604020202020204" pitchFamily="34" charset="0"/>
              </a:rPr>
              <a:t> six </a:t>
            </a:r>
            <a:r>
              <a:rPr lang="en-CA" sz="900" dirty="0" err="1">
                <a:solidFill>
                  <a:srgbClr val="000000"/>
                </a:solidFill>
                <a:latin typeface="Arial" panose="020B0604020202020204" pitchFamily="34" charset="0"/>
                <a:cs typeface="Arial" panose="020B0604020202020204" pitchFamily="34" charset="0"/>
              </a:rPr>
              <a:t>fois</a:t>
            </a:r>
            <a:r>
              <a:rPr lang="en-CA" sz="900" dirty="0">
                <a:solidFill>
                  <a:srgbClr val="000000"/>
                </a:solidFill>
                <a:latin typeface="Arial" panose="020B0604020202020204" pitchFamily="34" charset="0"/>
                <a:cs typeface="Arial" panose="020B0604020202020204" pitchFamily="34" charset="0"/>
              </a:rPr>
              <a:t> par jour, pendant </a:t>
            </a:r>
            <a:r>
              <a:rPr lang="en-CA" sz="900" dirty="0" err="1">
                <a:solidFill>
                  <a:srgbClr val="000000"/>
                </a:solidFill>
                <a:latin typeface="Arial" panose="020B0604020202020204" pitchFamily="34" charset="0"/>
                <a:cs typeface="Arial" panose="020B0604020202020204" pitchFamily="34" charset="0"/>
              </a:rPr>
              <a:t>deux</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jours</a:t>
            </a:r>
            <a:r>
              <a:rPr lang="en-CA" sz="900" dirty="0">
                <a:solidFill>
                  <a:srgbClr val="000000"/>
                </a:solidFill>
                <a:latin typeface="Arial" panose="020B0604020202020204" pitchFamily="34" charset="0"/>
                <a:cs typeface="Arial" panose="020B0604020202020204" pitchFamily="34" charset="0"/>
              </a:rPr>
              <a:t> non </a:t>
            </a:r>
            <a:r>
              <a:rPr lang="en-CA" sz="900" dirty="0" err="1">
                <a:solidFill>
                  <a:srgbClr val="000000"/>
                </a:solidFill>
                <a:latin typeface="Arial" panose="020B0604020202020204" pitchFamily="34" charset="0"/>
                <a:cs typeface="Arial" panose="020B0604020202020204" pitchFamily="34" charset="0"/>
              </a:rPr>
              <a:t>consécutifs</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mardi</a:t>
            </a:r>
            <a:r>
              <a:rPr lang="en-CA" sz="900" dirty="0">
                <a:solidFill>
                  <a:srgbClr val="000000"/>
                </a:solidFill>
                <a:latin typeface="Arial" panose="020B0604020202020204" pitchFamily="34" charset="0"/>
                <a:cs typeface="Arial" panose="020B0604020202020204" pitchFamily="34" charset="0"/>
              </a:rPr>
              <a:t> et </a:t>
            </a:r>
            <a:r>
              <a:rPr lang="en-CA" sz="900" dirty="0" err="1">
                <a:solidFill>
                  <a:srgbClr val="000000"/>
                </a:solidFill>
                <a:latin typeface="Arial" panose="020B0604020202020204" pitchFamily="34" charset="0"/>
                <a:cs typeface="Arial" panose="020B0604020202020204" pitchFamily="34" charset="0"/>
              </a:rPr>
              <a:t>jeudi</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Cela</a:t>
            </a:r>
            <a:r>
              <a:rPr lang="en-CA" sz="900" dirty="0">
                <a:solidFill>
                  <a:srgbClr val="000000"/>
                </a:solidFill>
                <a:latin typeface="Arial" panose="020B0604020202020204" pitchFamily="34" charset="0"/>
                <a:cs typeface="Arial" panose="020B0604020202020204" pitchFamily="34" charset="0"/>
              </a:rPr>
              <a:t> a </a:t>
            </a:r>
            <a:r>
              <a:rPr lang="en-CA" sz="900" dirty="0" err="1">
                <a:solidFill>
                  <a:srgbClr val="000000"/>
                </a:solidFill>
                <a:latin typeface="Arial" panose="020B0604020202020204" pitchFamily="34" charset="0"/>
                <a:cs typeface="Arial" panose="020B0604020202020204" pitchFamily="34" charset="0"/>
              </a:rPr>
              <a:t>été</a:t>
            </a:r>
            <a:r>
              <a:rPr lang="en-CA" sz="900" dirty="0">
                <a:solidFill>
                  <a:srgbClr val="000000"/>
                </a:solidFill>
                <a:latin typeface="Arial" panose="020B0604020202020204" pitchFamily="34" charset="0"/>
                <a:cs typeface="Arial" panose="020B0604020202020204" pitchFamily="34" charset="0"/>
              </a:rPr>
              <a:t> fait au début de </a:t>
            </a:r>
            <a:r>
              <a:rPr lang="en-CA" sz="900" dirty="0" err="1">
                <a:solidFill>
                  <a:srgbClr val="000000"/>
                </a:solidFill>
                <a:latin typeface="Arial" panose="020B0604020202020204" pitchFamily="34" charset="0"/>
                <a:cs typeface="Arial" panose="020B0604020202020204" pitchFamily="34" charset="0"/>
              </a:rPr>
              <a:t>novembre</a:t>
            </a:r>
            <a:r>
              <a:rPr lang="en-CA" sz="900" dirty="0">
                <a:solidFill>
                  <a:srgbClr val="000000"/>
                </a:solidFill>
                <a:latin typeface="Arial" panose="020B0604020202020204" pitchFamily="34" charset="0"/>
                <a:cs typeface="Arial" panose="020B0604020202020204" pitchFamily="34" charset="0"/>
              </a:rPr>
              <a:t> 2017, </a:t>
            </a:r>
            <a:r>
              <a:rPr lang="en-CA" sz="900" dirty="0" err="1">
                <a:solidFill>
                  <a:srgbClr val="000000"/>
                </a:solidFill>
                <a:latin typeface="Arial" panose="020B0604020202020204" pitchFamily="34" charset="0"/>
                <a:cs typeface="Arial" panose="020B0604020202020204" pitchFamily="34" charset="0"/>
              </a:rPr>
              <a:t>une</a:t>
            </a:r>
            <a:r>
              <a:rPr lang="en-CA" sz="900" dirty="0">
                <a:solidFill>
                  <a:srgbClr val="000000"/>
                </a:solidFill>
                <a:latin typeface="Arial" panose="020B0604020202020204" pitchFamily="34" charset="0"/>
                <a:cs typeface="Arial" panose="020B0604020202020204" pitchFamily="34" charset="0"/>
              </a:rPr>
              <a:t> </a:t>
            </a:r>
            <a:r>
              <a:rPr lang="en-CA" sz="900" dirty="0" err="1">
                <a:solidFill>
                  <a:srgbClr val="000000"/>
                </a:solidFill>
                <a:latin typeface="Arial" panose="020B0604020202020204" pitchFamily="34" charset="0"/>
                <a:cs typeface="Arial" panose="020B0604020202020204" pitchFamily="34" charset="0"/>
              </a:rPr>
              <a:t>semaine</a:t>
            </a:r>
            <a:r>
              <a:rPr lang="en-CA" sz="900" dirty="0">
                <a:solidFill>
                  <a:srgbClr val="000000"/>
                </a:solidFill>
                <a:latin typeface="Arial" panose="020B0604020202020204" pitchFamily="34" charset="0"/>
                <a:cs typeface="Arial" panose="020B0604020202020204" pitchFamily="34" charset="0"/>
              </a:rPr>
              <a:t> de travail </a:t>
            </a:r>
            <a:r>
              <a:rPr lang="en-CA" sz="900" dirty="0" err="1">
                <a:solidFill>
                  <a:srgbClr val="000000"/>
                </a:solidFill>
                <a:latin typeface="Arial" panose="020B0604020202020204" pitchFamily="34" charset="0"/>
                <a:cs typeface="Arial" panose="020B0604020202020204" pitchFamily="34" charset="0"/>
              </a:rPr>
              <a:t>typique</a:t>
            </a:r>
            <a:r>
              <a:rPr lang="en-CA" sz="900" dirty="0">
                <a:solidFill>
                  <a:srgbClr val="000000"/>
                </a:solidFill>
                <a:latin typeface="Arial" panose="020B0604020202020204" pitchFamily="34" charset="0"/>
                <a:cs typeface="Arial" panose="020B0604020202020204" pitchFamily="34" charset="0"/>
              </a:rPr>
              <a:t> de </a:t>
            </a:r>
            <a:r>
              <a:rPr lang="en-CA" sz="900" dirty="0" err="1">
                <a:solidFill>
                  <a:srgbClr val="000000"/>
                </a:solidFill>
                <a:latin typeface="Arial" panose="020B0604020202020204" pitchFamily="34" charset="0"/>
                <a:cs typeface="Arial" panose="020B0604020202020204" pitchFamily="34" charset="0"/>
              </a:rPr>
              <a:t>l’exercice</a:t>
            </a:r>
            <a:r>
              <a:rPr lang="en-CA" sz="900" dirty="0">
                <a:solidFill>
                  <a:srgbClr val="000000"/>
                </a:solidFill>
                <a:latin typeface="Arial" panose="020B0604020202020204" pitchFamily="34" charset="0"/>
                <a:cs typeface="Arial" panose="020B0604020202020204" pitchFamily="34" charset="0"/>
              </a:rPr>
              <a:t>.</a:t>
            </a:r>
          </a:p>
        </p:txBody>
      </p:sp>
      <p:sp>
        <p:nvSpPr>
          <p:cNvPr id="28" name="TextBox 27"/>
          <p:cNvSpPr txBox="1"/>
          <p:nvPr/>
        </p:nvSpPr>
        <p:spPr>
          <a:xfrm>
            <a:off x="123987" y="5748900"/>
            <a:ext cx="11980190" cy="461665"/>
          </a:xfrm>
          <a:prstGeom prst="rect">
            <a:avLst/>
          </a:prstGeom>
          <a:solidFill>
            <a:srgbClr val="CBE2AC"/>
          </a:solidFill>
        </p:spPr>
        <p:txBody>
          <a:bodyPr wrap="square" rtlCol="0">
            <a:spAutoFit/>
          </a:bodyPr>
          <a:lstStyle/>
          <a:p>
            <a:pPr marL="44550" algn="ctr">
              <a:spcBef>
                <a:spcPts val="50"/>
              </a:spcBef>
              <a:buClr>
                <a:srgbClr val="454A51"/>
              </a:buClr>
              <a:buSzPts val="1400"/>
            </a:pPr>
            <a:r>
              <a:rPr lang="fr-FR" sz="1200" b="1" kern="0" dirty="0">
                <a:solidFill>
                  <a:srgbClr val="000000"/>
                </a:solidFill>
                <a:latin typeface="Arial" panose="020B0604020202020204" pitchFamily="34" charset="0"/>
                <a:ea typeface="Arial"/>
                <a:cs typeface="Arial" panose="020B0604020202020204" pitchFamily="34" charset="0"/>
                <a:sym typeface="Arial"/>
              </a:rPr>
              <a:t>L'idée du Milieu de travail GC selon laquelle le « travail est une activité, pas un lieu » s'impose de plus en plus dans la fonction publique à la suite des récents événements</a:t>
            </a:r>
            <a:r>
              <a:rPr lang="fr-FR" sz="1100" b="1" kern="0" dirty="0">
                <a:solidFill>
                  <a:srgbClr val="000000"/>
                </a:solidFill>
                <a:ea typeface="Arial"/>
                <a:cs typeface="Arial" panose="020B0604020202020204" pitchFamily="34" charset="0"/>
                <a:sym typeface="Arial"/>
              </a:rPr>
              <a:t>.</a:t>
            </a:r>
            <a:endParaRPr lang="en-US" sz="1100" b="1" kern="0" dirty="0">
              <a:solidFill>
                <a:srgbClr val="000000"/>
              </a:solidFill>
              <a:ea typeface="Arial"/>
              <a:cs typeface="Arial" panose="020B0604020202020204" pitchFamily="34" charset="0"/>
              <a:sym typeface="Arial"/>
            </a:endParaRPr>
          </a:p>
        </p:txBody>
      </p:sp>
      <p:sp>
        <p:nvSpPr>
          <p:cNvPr id="27" name="Google Shape;374;p8"/>
          <p:cNvSpPr txBox="1"/>
          <p:nvPr/>
        </p:nvSpPr>
        <p:spPr>
          <a:xfrm>
            <a:off x="6230166" y="4244162"/>
            <a:ext cx="5633454" cy="1564768"/>
          </a:xfrm>
          <a:prstGeom prst="rect">
            <a:avLst/>
          </a:prstGeom>
          <a:solidFill>
            <a:srgbClr val="DBF0EC"/>
          </a:solidFill>
          <a:ln>
            <a:noFill/>
          </a:ln>
        </p:spPr>
        <p:txBody>
          <a:bodyPr spcFirstLastPara="1" wrap="square" lIns="68575" tIns="34275" rIns="68575" bIns="34275" anchor="t" anchorCtr="0">
            <a:noAutofit/>
          </a:bodyPr>
          <a:lstStyle/>
          <a:p>
            <a:pPr>
              <a:buClr>
                <a:srgbClr val="3E4248"/>
              </a:buClr>
              <a:buSzPts val="1600"/>
            </a:pPr>
            <a:r>
              <a:rPr lang="fr-FR" sz="1100" b="1" dirty="0">
                <a:latin typeface="Arial" panose="020B0604020202020204" pitchFamily="34" charset="0"/>
                <a:ea typeface="Arial"/>
                <a:cs typeface="Arial" panose="020B0604020202020204" pitchFamily="34" charset="0"/>
                <a:sym typeface="Arial"/>
              </a:rPr>
              <a:t>Avantages : Employés et employeurs</a:t>
            </a:r>
          </a:p>
          <a:p>
            <a:pPr marL="214311" lvl="1" indent="-214311">
              <a:buClr>
                <a:srgbClr val="36353C"/>
              </a:buClr>
              <a:buSzPts val="1200"/>
              <a:buFont typeface="Arial"/>
              <a:buChar char="•"/>
            </a:pPr>
            <a:r>
              <a:rPr lang="fr-FR" sz="1100" dirty="0">
                <a:latin typeface="Arial" panose="020B0604020202020204" pitchFamily="34" charset="0"/>
                <a:ea typeface="Arial"/>
                <a:cs typeface="Arial" panose="020B0604020202020204" pitchFamily="34" charset="0"/>
                <a:sym typeface="Arial"/>
              </a:rPr>
              <a:t>Milieu de travail moderne (qualité de l'air, lumière naturelle).</a:t>
            </a:r>
          </a:p>
          <a:p>
            <a:pPr marL="214311" lvl="1" indent="-214311">
              <a:buClr>
                <a:srgbClr val="36353C"/>
              </a:buClr>
              <a:buSzPts val="1200"/>
              <a:buFont typeface="Arial"/>
              <a:buChar char="•"/>
            </a:pPr>
            <a:r>
              <a:rPr lang="fr-FR" sz="1100" dirty="0">
                <a:latin typeface="Arial" panose="020B0604020202020204" pitchFamily="34" charset="0"/>
                <a:ea typeface="Arial"/>
                <a:cs typeface="Arial" panose="020B0604020202020204" pitchFamily="34" charset="0"/>
                <a:sym typeface="Arial"/>
              </a:rPr>
              <a:t>Favorise l'</a:t>
            </a:r>
            <a:r>
              <a:rPr lang="fr-FR" sz="1100" b="1" dirty="0">
                <a:latin typeface="Arial" panose="020B0604020202020204" pitchFamily="34" charset="0"/>
                <a:ea typeface="Arial"/>
                <a:cs typeface="Arial" panose="020B0604020202020204" pitchFamily="34" charset="0"/>
                <a:sym typeface="Arial"/>
              </a:rPr>
              <a:t>accessibilité</a:t>
            </a:r>
            <a:r>
              <a:rPr lang="fr-FR" sz="1100" dirty="0">
                <a:latin typeface="Arial" panose="020B0604020202020204" pitchFamily="34" charset="0"/>
                <a:ea typeface="Arial"/>
                <a:cs typeface="Arial" panose="020B0604020202020204" pitchFamily="34" charset="0"/>
                <a:sym typeface="Arial"/>
              </a:rPr>
              <a:t>, la </a:t>
            </a:r>
            <a:r>
              <a:rPr lang="fr-FR" sz="1100" b="1" dirty="0">
                <a:latin typeface="Arial" panose="020B0604020202020204" pitchFamily="34" charset="0"/>
                <a:ea typeface="Arial"/>
                <a:cs typeface="Arial" panose="020B0604020202020204" pitchFamily="34" charset="0"/>
                <a:sym typeface="Arial"/>
              </a:rPr>
              <a:t>souplesse</a:t>
            </a:r>
            <a:r>
              <a:rPr lang="fr-FR" sz="1100" dirty="0">
                <a:latin typeface="Arial" panose="020B0604020202020204" pitchFamily="34" charset="0"/>
                <a:ea typeface="Arial"/>
                <a:cs typeface="Arial" panose="020B0604020202020204" pitchFamily="34" charset="0"/>
                <a:sym typeface="Arial"/>
              </a:rPr>
              <a:t> et le </a:t>
            </a:r>
            <a:r>
              <a:rPr lang="fr-FR" sz="1100" b="1" dirty="0">
                <a:latin typeface="Arial" panose="020B0604020202020204" pitchFamily="34" charset="0"/>
                <a:ea typeface="Arial"/>
                <a:cs typeface="Arial" panose="020B0604020202020204" pitchFamily="34" charset="0"/>
                <a:sym typeface="Arial"/>
              </a:rPr>
              <a:t>bien-être.</a:t>
            </a:r>
          </a:p>
          <a:p>
            <a:pPr marL="214311" lvl="1" indent="-214311">
              <a:buClr>
                <a:srgbClr val="36353C"/>
              </a:buClr>
              <a:buSzPts val="1200"/>
              <a:buFont typeface="Arial"/>
              <a:buChar char="•"/>
            </a:pPr>
            <a:r>
              <a:rPr lang="fr-FR" sz="1100" dirty="0">
                <a:latin typeface="Arial" panose="020B0604020202020204" pitchFamily="34" charset="0"/>
                <a:ea typeface="Arial"/>
                <a:cs typeface="Arial" panose="020B0604020202020204" pitchFamily="34" charset="0"/>
                <a:sym typeface="Arial"/>
              </a:rPr>
              <a:t>Compétitivité dans l'</a:t>
            </a:r>
            <a:r>
              <a:rPr lang="fr-FR" sz="1100" b="1" dirty="0">
                <a:latin typeface="Arial" panose="020B0604020202020204" pitchFamily="34" charset="0"/>
                <a:ea typeface="Arial"/>
                <a:cs typeface="Arial" panose="020B0604020202020204" pitchFamily="34" charset="0"/>
                <a:sym typeface="Arial"/>
              </a:rPr>
              <a:t>attraction</a:t>
            </a:r>
            <a:r>
              <a:rPr lang="fr-FR" sz="1100" dirty="0">
                <a:latin typeface="Arial" panose="020B0604020202020204" pitchFamily="34" charset="0"/>
                <a:ea typeface="Arial"/>
                <a:cs typeface="Arial" panose="020B0604020202020204" pitchFamily="34" charset="0"/>
                <a:sym typeface="Arial"/>
              </a:rPr>
              <a:t> et le maintien en poste des talents.</a:t>
            </a:r>
          </a:p>
          <a:p>
            <a:pPr marL="214311" lvl="1" indent="-214311">
              <a:buClr>
                <a:srgbClr val="36353C"/>
              </a:buClr>
              <a:buSzPts val="1200"/>
              <a:buFont typeface="Arial"/>
              <a:buChar char="•"/>
            </a:pPr>
            <a:r>
              <a:rPr lang="fr-FR" sz="1100" b="1" dirty="0">
                <a:latin typeface="Arial" panose="020B0604020202020204" pitchFamily="34" charset="0"/>
                <a:ea typeface="Arial"/>
                <a:cs typeface="Arial" panose="020B0604020202020204" pitchFamily="34" charset="0"/>
                <a:sym typeface="Arial"/>
              </a:rPr>
              <a:t>Possibilité de choisir </a:t>
            </a:r>
            <a:r>
              <a:rPr lang="fr-FR" sz="1100" dirty="0">
                <a:latin typeface="Arial" panose="020B0604020202020204" pitchFamily="34" charset="0"/>
                <a:ea typeface="Arial"/>
                <a:cs typeface="Arial" panose="020B0604020202020204" pitchFamily="34" charset="0"/>
                <a:sym typeface="Arial"/>
              </a:rPr>
              <a:t>l’endroit et la manière dont ils veulent travailler (mobilité, réseau privé virtuel [RPV]).</a:t>
            </a:r>
          </a:p>
          <a:p>
            <a:pPr marL="214311" lvl="1" indent="-214311">
              <a:buClr>
                <a:srgbClr val="36353C"/>
              </a:buClr>
              <a:buSzPts val="1200"/>
              <a:buFont typeface="Arial"/>
              <a:buChar char="•"/>
            </a:pPr>
            <a:r>
              <a:rPr lang="fr-FR" sz="1100" dirty="0">
                <a:latin typeface="Arial" panose="020B0604020202020204" pitchFamily="34" charset="0"/>
                <a:ea typeface="Arial"/>
                <a:cs typeface="Arial" panose="020B0604020202020204" pitchFamily="34" charset="0"/>
                <a:sym typeface="Arial"/>
              </a:rPr>
              <a:t>Un milieu de travail doté de </a:t>
            </a:r>
            <a:r>
              <a:rPr lang="fr-FR" sz="1100" b="1" dirty="0">
                <a:latin typeface="Arial" panose="020B0604020202020204" pitchFamily="34" charset="0"/>
                <a:ea typeface="Arial"/>
                <a:cs typeface="Arial" panose="020B0604020202020204" pitchFamily="34" charset="0"/>
                <a:sym typeface="Arial"/>
              </a:rPr>
              <a:t>technologies</a:t>
            </a:r>
            <a:r>
              <a:rPr lang="fr-FR" sz="1100" dirty="0">
                <a:latin typeface="Arial" panose="020B0604020202020204" pitchFamily="34" charset="0"/>
                <a:ea typeface="Arial"/>
                <a:cs typeface="Arial" panose="020B0604020202020204" pitchFamily="34" charset="0"/>
                <a:sym typeface="Arial"/>
              </a:rPr>
              <a:t> (Wi-Fi, applications opérationnelles).</a:t>
            </a:r>
          </a:p>
          <a:p>
            <a:pPr marL="214311" lvl="1" indent="-214311">
              <a:buClr>
                <a:srgbClr val="36353C"/>
              </a:buClr>
              <a:buSzPts val="1200"/>
              <a:buFont typeface="Arial"/>
              <a:buChar char="•"/>
            </a:pPr>
            <a:r>
              <a:rPr lang="fr-FR" sz="1100" dirty="0">
                <a:latin typeface="Arial" panose="020B0604020202020204" pitchFamily="34" charset="0"/>
                <a:ea typeface="Arial"/>
                <a:cs typeface="Arial" panose="020B0604020202020204" pitchFamily="34" charset="0"/>
                <a:sym typeface="Arial"/>
              </a:rPr>
              <a:t>Capacité à </a:t>
            </a:r>
            <a:r>
              <a:rPr lang="fr-FR" sz="1100" b="1" dirty="0">
                <a:latin typeface="Arial" panose="020B0604020202020204" pitchFamily="34" charset="0"/>
                <a:ea typeface="Arial"/>
                <a:cs typeface="Arial" panose="020B0604020202020204" pitchFamily="34" charset="0"/>
                <a:sym typeface="Arial"/>
              </a:rPr>
              <a:t>collaborer.</a:t>
            </a:r>
          </a:p>
        </p:txBody>
      </p:sp>
      <p:sp>
        <p:nvSpPr>
          <p:cNvPr id="22" name="Google Shape;298;p4"/>
          <p:cNvSpPr/>
          <p:nvPr/>
        </p:nvSpPr>
        <p:spPr>
          <a:xfrm>
            <a:off x="6196176" y="1233432"/>
            <a:ext cx="5627374" cy="2905883"/>
          </a:xfrm>
          <a:prstGeom prst="rect">
            <a:avLst/>
          </a:prstGeom>
          <a:noFill/>
          <a:ln>
            <a:noFill/>
          </a:ln>
        </p:spPr>
        <p:txBody>
          <a:bodyPr spcFirstLastPara="1" wrap="square" lIns="91425" tIns="45700" rIns="91425" bIns="45700" anchor="t" anchorCtr="0">
            <a:spAutoFit/>
          </a:bodyPr>
          <a:lstStyle/>
          <a:p>
            <a:pPr>
              <a:buClr>
                <a:srgbClr val="454A51"/>
              </a:buClr>
              <a:buSzPts val="1400"/>
            </a:pPr>
            <a:r>
              <a:rPr lang="fr-FR" sz="1400" b="1" dirty="0">
                <a:solidFill>
                  <a:srgbClr val="454A51"/>
                </a:solidFill>
                <a:latin typeface="Arial"/>
                <a:ea typeface="Arial"/>
                <a:cs typeface="Arial"/>
                <a:sym typeface="Arial"/>
              </a:rPr>
              <a:t>Ce que nous savons :</a:t>
            </a:r>
            <a:endParaRPr lang="fr-FR" sz="1400" dirty="0">
              <a:solidFill>
                <a:srgbClr val="454A51"/>
              </a:solidFill>
              <a:latin typeface="Arial"/>
              <a:ea typeface="Arial"/>
              <a:cs typeface="Arial"/>
              <a:sym typeface="Arial"/>
            </a:endParaRPr>
          </a:p>
          <a:p>
            <a:pPr marL="214311" indent="-214311">
              <a:buClr>
                <a:srgbClr val="454A51"/>
              </a:buClr>
              <a:buSzPts val="1400"/>
              <a:buFont typeface="Arial"/>
              <a:buChar char="•"/>
            </a:pPr>
            <a:r>
              <a:rPr lang="fr-FR" sz="1200" dirty="0">
                <a:solidFill>
                  <a:srgbClr val="000000"/>
                </a:solidFill>
                <a:latin typeface="Arial"/>
                <a:ea typeface="Arial"/>
                <a:cs typeface="Arial"/>
                <a:sym typeface="Arial"/>
              </a:rPr>
              <a:t>L'espace est le deuxième coût le plus élevé après le salaire.</a:t>
            </a:r>
            <a:r>
              <a:rPr lang="fr-FR" sz="1200" baseline="30000" dirty="0">
                <a:solidFill>
                  <a:srgbClr val="000000"/>
                </a:solidFill>
                <a:latin typeface="Arial"/>
                <a:ea typeface="Arial"/>
                <a:cs typeface="Arial"/>
                <a:sym typeface="Arial"/>
              </a:rPr>
              <a:t>1</a:t>
            </a:r>
            <a:endParaRPr lang="fr-FR" sz="1200" dirty="0">
              <a:solidFill>
                <a:srgbClr val="000000"/>
              </a:solidFill>
              <a:latin typeface="Arial"/>
              <a:ea typeface="Arial"/>
              <a:cs typeface="Arial"/>
              <a:sym typeface="Arial"/>
            </a:endParaRPr>
          </a:p>
          <a:p>
            <a:pPr marL="214311" indent="-214311">
              <a:buClr>
                <a:srgbClr val="454A51"/>
              </a:buClr>
              <a:buSzPts val="1400"/>
              <a:buFont typeface="Arial"/>
              <a:buChar char="•"/>
            </a:pPr>
            <a:r>
              <a:rPr lang="fr-FR" sz="1200" dirty="0">
                <a:solidFill>
                  <a:srgbClr val="000000"/>
                </a:solidFill>
                <a:latin typeface="Arial"/>
                <a:ea typeface="Arial"/>
                <a:cs typeface="Arial"/>
                <a:sym typeface="Arial"/>
              </a:rPr>
              <a:t>Moins de 60 % de l'espace est occupé à un moment donné (avant la COVID-19). </a:t>
            </a:r>
          </a:p>
          <a:p>
            <a:pPr marL="214311" indent="-214311">
              <a:buClr>
                <a:srgbClr val="454A51"/>
              </a:buClr>
              <a:buSzPts val="1400"/>
              <a:buFont typeface="Arial"/>
              <a:buChar char="•"/>
            </a:pPr>
            <a:r>
              <a:rPr lang="fr-FR" sz="1200" dirty="0">
                <a:solidFill>
                  <a:srgbClr val="000000"/>
                </a:solidFill>
                <a:latin typeface="Arial"/>
                <a:ea typeface="Arial"/>
                <a:cs typeface="Arial"/>
                <a:sym typeface="Arial"/>
              </a:rPr>
              <a:t>Les études menées par SPAC en 2017 </a:t>
            </a:r>
            <a:r>
              <a:rPr lang="fr-FR" sz="1200" dirty="0">
                <a:solidFill>
                  <a:srgbClr val="000000"/>
                </a:solidFill>
                <a:ea typeface="Arial"/>
                <a:cs typeface="Arial"/>
                <a:sym typeface="Arial"/>
              </a:rPr>
              <a:t>sur le taux d’occupation des bureaux de </a:t>
            </a:r>
            <a:r>
              <a:rPr lang="fr-FR" sz="1200" dirty="0">
                <a:solidFill>
                  <a:srgbClr val="000000"/>
                </a:solidFill>
                <a:latin typeface="Arial"/>
                <a:ea typeface="Arial"/>
                <a:cs typeface="Arial"/>
                <a:sym typeface="Arial"/>
              </a:rPr>
              <a:t>six ministères ont montré une </a:t>
            </a:r>
            <a:r>
              <a:rPr lang="fr-FR" sz="1200" b="1" dirty="0">
                <a:solidFill>
                  <a:srgbClr val="000000"/>
                </a:solidFill>
                <a:latin typeface="Arial"/>
                <a:ea typeface="Arial"/>
                <a:cs typeface="Arial"/>
                <a:sym typeface="Arial"/>
              </a:rPr>
              <a:t>utilisation moyenne de 53 % </a:t>
            </a:r>
            <a:r>
              <a:rPr lang="fr-FR" sz="1200" dirty="0">
                <a:solidFill>
                  <a:srgbClr val="000000"/>
                </a:solidFill>
                <a:latin typeface="Arial"/>
                <a:ea typeface="Arial"/>
                <a:cs typeface="Arial"/>
                <a:sym typeface="Arial"/>
              </a:rPr>
              <a:t>par jour.</a:t>
            </a:r>
            <a:r>
              <a:rPr lang="fr-FR" sz="1200" baseline="30000" dirty="0">
                <a:solidFill>
                  <a:srgbClr val="000000"/>
                </a:solidFill>
                <a:latin typeface="Arial"/>
                <a:ea typeface="Arial"/>
                <a:cs typeface="Arial"/>
                <a:sym typeface="Arial"/>
              </a:rPr>
              <a:t>2</a:t>
            </a:r>
            <a:endParaRPr lang="fr-FR" sz="1200" dirty="0">
              <a:solidFill>
                <a:srgbClr val="000000"/>
              </a:solidFill>
              <a:latin typeface="Arial"/>
              <a:ea typeface="Arial"/>
              <a:cs typeface="Arial"/>
              <a:sym typeface="Arial"/>
            </a:endParaRPr>
          </a:p>
          <a:p>
            <a:pPr marL="214311" indent="-214311">
              <a:buClr>
                <a:srgbClr val="454A51"/>
              </a:buClr>
              <a:buSzPts val="1400"/>
              <a:buFont typeface="Arial"/>
              <a:buChar char="•"/>
            </a:pPr>
            <a:r>
              <a:rPr lang="fr-FR" sz="1200" dirty="0">
                <a:solidFill>
                  <a:srgbClr val="000000"/>
                </a:solidFill>
                <a:latin typeface="Arial"/>
                <a:ea typeface="Arial"/>
                <a:cs typeface="Arial"/>
                <a:sym typeface="Arial"/>
              </a:rPr>
              <a:t>Il n'y a aucune raison de croire que les tendances en matière de mobilité ne vont pas s'accentuer par rapport à la situation antérieure à la COVID-19, surtout à la lumière des récents investissements dans les infrastructures de TI et les outils mobiles (ordinateurs portables et téléphones intelligents), et d'une main-d'œuvre </a:t>
            </a:r>
            <a:r>
              <a:rPr lang="fr-FR" sz="1200" dirty="0" err="1">
                <a:solidFill>
                  <a:srgbClr val="000000"/>
                </a:solidFill>
                <a:latin typeface="Arial"/>
                <a:ea typeface="Arial"/>
                <a:cs typeface="Arial"/>
                <a:sym typeface="Arial"/>
              </a:rPr>
              <a:t>millénariale</a:t>
            </a:r>
            <a:r>
              <a:rPr lang="fr-FR" sz="1200" dirty="0">
                <a:solidFill>
                  <a:srgbClr val="000000"/>
                </a:solidFill>
                <a:latin typeface="Arial"/>
                <a:ea typeface="Arial"/>
                <a:cs typeface="Arial"/>
                <a:sym typeface="Arial"/>
              </a:rPr>
              <a:t> croissante. </a:t>
            </a:r>
          </a:p>
          <a:p>
            <a:pPr marL="216000" indent="-214313">
              <a:spcBef>
                <a:spcPts val="50"/>
              </a:spcBef>
              <a:buClr>
                <a:srgbClr val="454A51"/>
              </a:buClr>
              <a:buSzPts val="1400"/>
              <a:buFont typeface="Arial"/>
              <a:buChar char="•"/>
            </a:pPr>
            <a:r>
              <a:rPr lang="fr-FR" sz="1200" b="1" dirty="0">
                <a:solidFill>
                  <a:srgbClr val="000000"/>
                </a:solidFill>
                <a:latin typeface="Arial"/>
                <a:ea typeface="Arial"/>
                <a:cs typeface="Arial"/>
                <a:sym typeface="Arial"/>
              </a:rPr>
              <a:t>La tendance consiste en l'augmentation du nombre de personnes travaillant à distance, l'augmentation du </a:t>
            </a:r>
            <a:r>
              <a:rPr lang="fr-FR" sz="1200" b="1" dirty="0" err="1">
                <a:solidFill>
                  <a:srgbClr val="000000"/>
                </a:solidFill>
                <a:latin typeface="Arial"/>
                <a:ea typeface="Arial"/>
                <a:cs typeface="Arial"/>
                <a:sym typeface="Arial"/>
              </a:rPr>
              <a:t>cotravail</a:t>
            </a:r>
            <a:r>
              <a:rPr lang="fr-FR" sz="1200" b="1" dirty="0">
                <a:solidFill>
                  <a:srgbClr val="000000"/>
                </a:solidFill>
                <a:latin typeface="Arial"/>
                <a:ea typeface="Arial"/>
                <a:cs typeface="Arial"/>
                <a:sym typeface="Arial"/>
              </a:rPr>
              <a:t> et la diminution des postes de travail attribués = moins d'utilisation des aménagements existants.</a:t>
            </a:r>
            <a:endParaRPr lang="en-US" sz="1200" b="1" dirty="0">
              <a:solidFill>
                <a:srgbClr val="000000"/>
              </a:solidFill>
              <a:latin typeface="Arial"/>
              <a:ea typeface="Arial"/>
              <a:cs typeface="Arial"/>
              <a:sym typeface="Arial"/>
            </a:endParaRPr>
          </a:p>
        </p:txBody>
      </p:sp>
      <p:sp>
        <p:nvSpPr>
          <p:cNvPr id="26" name="Content Placeholder 3"/>
          <p:cNvSpPr txBox="1">
            <a:spLocks/>
          </p:cNvSpPr>
          <p:nvPr/>
        </p:nvSpPr>
        <p:spPr>
          <a:xfrm>
            <a:off x="508759" y="4150216"/>
            <a:ext cx="5405440" cy="1552221"/>
          </a:xfrm>
          <a:prstGeom prst="rect">
            <a:avLst/>
          </a:prstGeom>
          <a:solidFill>
            <a:srgbClr val="F5F8E2"/>
          </a:solidFill>
        </p:spPr>
        <p:txBody>
          <a:bodyPr>
            <a:normAutofit fontScale="32500" lnSpcReduction="20000"/>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3E4248"/>
              </a:buClr>
              <a:buSzPts val="1600"/>
              <a:buFont typeface="Arial" panose="020B0604020202020204" pitchFamily="34" charset="0"/>
              <a:buNone/>
            </a:pPr>
            <a:r>
              <a:rPr lang="fr-FR" sz="3700" b="1" dirty="0" smtClean="0">
                <a:latin typeface="Arial"/>
                <a:ea typeface="Arial"/>
                <a:cs typeface="Arial"/>
                <a:sym typeface="Arial"/>
              </a:rPr>
              <a:t>Avantages : Gains d’efficacité </a:t>
            </a:r>
            <a:endParaRPr lang="fr-FR" sz="3700" dirty="0">
              <a:latin typeface="Arial"/>
              <a:ea typeface="Arial"/>
              <a:cs typeface="Arial"/>
              <a:sym typeface="Arial"/>
            </a:endParaRPr>
          </a:p>
          <a:p>
            <a:pPr marL="214311" lvl="1" indent="-207961">
              <a:lnSpc>
                <a:spcPct val="100000"/>
              </a:lnSpc>
              <a:buClr>
                <a:srgbClr val="474B52"/>
              </a:buClr>
              <a:buSzPts val="1100"/>
              <a:buFont typeface="Arial"/>
              <a:buChar char="•"/>
            </a:pPr>
            <a:r>
              <a:rPr lang="fr-FR" sz="3100" b="1" dirty="0">
                <a:latin typeface="Arial"/>
                <a:ea typeface="Arial"/>
                <a:cs typeface="Arial"/>
                <a:sym typeface="Arial"/>
              </a:rPr>
              <a:t>Augmentation de l'utilisation de l'espace </a:t>
            </a:r>
            <a:r>
              <a:rPr lang="fr-FR" sz="3100" dirty="0">
                <a:latin typeface="Arial"/>
                <a:ea typeface="Arial"/>
                <a:cs typeface="Arial"/>
                <a:sym typeface="Arial"/>
              </a:rPr>
              <a:t>et réduction de l'empreinte des bureaux jusqu'à 30 </a:t>
            </a:r>
            <a:r>
              <a:rPr lang="fr-FR" sz="3100" dirty="0" smtClean="0">
                <a:latin typeface="Arial"/>
                <a:ea typeface="Arial"/>
                <a:cs typeface="Arial"/>
                <a:sym typeface="Arial"/>
              </a:rPr>
              <a:t>%.</a:t>
            </a:r>
            <a:endParaRPr lang="fr-FR" sz="3100" dirty="0">
              <a:latin typeface="Arial"/>
              <a:ea typeface="Arial"/>
              <a:cs typeface="Arial"/>
              <a:sym typeface="Arial"/>
            </a:endParaRPr>
          </a:p>
          <a:p>
            <a:pPr marL="214311" lvl="1" indent="-207961">
              <a:lnSpc>
                <a:spcPct val="100000"/>
              </a:lnSpc>
              <a:buClr>
                <a:srgbClr val="474B52"/>
              </a:buClr>
              <a:buSzPts val="1100"/>
              <a:buFont typeface="Arial"/>
              <a:buChar char="•"/>
            </a:pPr>
            <a:r>
              <a:rPr lang="fr-FR" sz="3100" b="1" dirty="0">
                <a:latin typeface="Arial"/>
                <a:ea typeface="Arial"/>
                <a:cs typeface="Arial"/>
                <a:sym typeface="Arial"/>
              </a:rPr>
              <a:t>Réduire les coûts de possession du gouvernement </a:t>
            </a:r>
            <a:r>
              <a:rPr lang="fr-FR" sz="3100" dirty="0">
                <a:latin typeface="Arial"/>
                <a:ea typeface="Arial"/>
                <a:cs typeface="Arial"/>
                <a:sym typeface="Arial"/>
              </a:rPr>
              <a:t>en </a:t>
            </a:r>
            <a:r>
              <a:rPr lang="fr-FR" sz="3100" dirty="0" smtClean="0">
                <a:latin typeface="Arial"/>
                <a:ea typeface="Arial"/>
                <a:cs typeface="Arial"/>
                <a:sym typeface="Arial"/>
              </a:rPr>
              <a:t>aliénant </a:t>
            </a:r>
            <a:r>
              <a:rPr lang="fr-FR" sz="3100" dirty="0">
                <a:latin typeface="Arial"/>
                <a:ea typeface="Arial"/>
                <a:cs typeface="Arial"/>
                <a:sym typeface="Arial"/>
              </a:rPr>
              <a:t>l</a:t>
            </a:r>
            <a:r>
              <a:rPr lang="fr-FR" sz="3100" dirty="0" smtClean="0">
                <a:latin typeface="Arial"/>
                <a:ea typeface="Arial"/>
                <a:cs typeface="Arial"/>
                <a:sym typeface="Arial"/>
              </a:rPr>
              <a:t>es </a:t>
            </a:r>
            <a:r>
              <a:rPr lang="fr-FR" sz="3100" dirty="0">
                <a:latin typeface="Arial"/>
                <a:ea typeface="Arial"/>
                <a:cs typeface="Arial"/>
                <a:sym typeface="Arial"/>
              </a:rPr>
              <a:t>immeubles </a:t>
            </a:r>
            <a:r>
              <a:rPr lang="fr-FR" sz="3100" dirty="0" smtClean="0">
                <a:latin typeface="Arial"/>
                <a:ea typeface="Arial"/>
                <a:cs typeface="Arial"/>
                <a:sym typeface="Arial"/>
              </a:rPr>
              <a:t>à </a:t>
            </a:r>
            <a:r>
              <a:rPr lang="fr-FR" sz="3100" dirty="0">
                <a:latin typeface="Arial"/>
                <a:ea typeface="Arial"/>
                <a:cs typeface="Arial"/>
                <a:sym typeface="Arial"/>
              </a:rPr>
              <a:t>bureaux </a:t>
            </a:r>
            <a:r>
              <a:rPr lang="fr-FR" sz="3100" dirty="0" smtClean="0">
                <a:latin typeface="Arial"/>
                <a:ea typeface="Arial"/>
                <a:cs typeface="Arial"/>
                <a:sym typeface="Arial"/>
              </a:rPr>
              <a:t>à faible rendement </a:t>
            </a:r>
            <a:r>
              <a:rPr lang="fr-FR" sz="3100" dirty="0">
                <a:latin typeface="Arial"/>
                <a:ea typeface="Arial"/>
                <a:cs typeface="Arial"/>
                <a:sym typeface="Arial"/>
              </a:rPr>
              <a:t>(39 % des </a:t>
            </a:r>
            <a:r>
              <a:rPr lang="fr-FR" sz="3100" dirty="0" smtClean="0">
                <a:latin typeface="Arial"/>
                <a:ea typeface="Arial"/>
                <a:cs typeface="Arial"/>
                <a:sym typeface="Arial"/>
              </a:rPr>
              <a:t>biens appartenant au gouvernement).</a:t>
            </a:r>
            <a:endParaRPr lang="fr-FR" sz="3100" dirty="0">
              <a:latin typeface="Arial"/>
              <a:ea typeface="Arial"/>
              <a:cs typeface="Arial"/>
              <a:sym typeface="Arial"/>
            </a:endParaRPr>
          </a:p>
          <a:p>
            <a:pPr marL="214311" lvl="1" indent="-207961">
              <a:lnSpc>
                <a:spcPct val="100000"/>
              </a:lnSpc>
              <a:buClr>
                <a:srgbClr val="474B52"/>
              </a:buClr>
              <a:buSzPts val="1100"/>
              <a:buFont typeface="Arial"/>
              <a:buChar char="•"/>
            </a:pPr>
            <a:r>
              <a:rPr lang="fr-FR" sz="3100" b="1" dirty="0">
                <a:latin typeface="Arial"/>
                <a:ea typeface="Arial"/>
                <a:cs typeface="Arial"/>
                <a:sym typeface="Arial"/>
              </a:rPr>
              <a:t>Réduire les émissions de gaz à effet de serre </a:t>
            </a:r>
            <a:r>
              <a:rPr lang="fr-FR" sz="3100" dirty="0">
                <a:latin typeface="Arial"/>
                <a:ea typeface="Arial"/>
                <a:cs typeface="Arial"/>
                <a:sym typeface="Arial"/>
              </a:rPr>
              <a:t>en contribuant à l'efficacité des coûts </a:t>
            </a:r>
            <a:r>
              <a:rPr lang="fr-FR" sz="3100" dirty="0" smtClean="0">
                <a:latin typeface="Arial"/>
                <a:ea typeface="Arial"/>
                <a:cs typeface="Arial"/>
                <a:sym typeface="Arial"/>
              </a:rPr>
              <a:t>de fonctionnement </a:t>
            </a:r>
            <a:r>
              <a:rPr lang="fr-FR" sz="3100" dirty="0">
                <a:latin typeface="Arial"/>
                <a:ea typeface="Arial"/>
                <a:cs typeface="Arial"/>
                <a:sym typeface="Arial"/>
              </a:rPr>
              <a:t>et </a:t>
            </a:r>
            <a:r>
              <a:rPr lang="fr-FR" sz="3100" dirty="0" smtClean="0">
                <a:latin typeface="Arial"/>
                <a:ea typeface="Arial"/>
                <a:cs typeface="Arial"/>
                <a:sym typeface="Arial"/>
              </a:rPr>
              <a:t>d’entretien.</a:t>
            </a:r>
            <a:endParaRPr lang="fr-FR" sz="3100" dirty="0">
              <a:latin typeface="Arial"/>
              <a:ea typeface="Arial"/>
              <a:cs typeface="Arial"/>
              <a:sym typeface="Arial"/>
            </a:endParaRPr>
          </a:p>
          <a:p>
            <a:pPr marL="214311" lvl="1" indent="-207961">
              <a:lnSpc>
                <a:spcPct val="100000"/>
              </a:lnSpc>
              <a:buClr>
                <a:srgbClr val="474B52"/>
              </a:buClr>
              <a:buSzPts val="1100"/>
              <a:buFont typeface="Arial"/>
              <a:buChar char="•"/>
            </a:pPr>
            <a:r>
              <a:rPr lang="fr-FR" sz="3100" dirty="0">
                <a:latin typeface="Arial"/>
                <a:ea typeface="Arial"/>
                <a:cs typeface="Arial"/>
                <a:sym typeface="Arial"/>
              </a:rPr>
              <a:t>Une plus grande facilité à absorber la croissance des programmes dans l'espace et à s'adapter aux besoins changeants des </a:t>
            </a:r>
            <a:r>
              <a:rPr lang="fr-FR" sz="3100" dirty="0" smtClean="0">
                <a:latin typeface="Arial"/>
                <a:ea typeface="Arial"/>
                <a:cs typeface="Arial"/>
                <a:sym typeface="Arial"/>
              </a:rPr>
              <a:t>programmes.</a:t>
            </a:r>
            <a:endParaRPr lang="fr-FR" sz="3100" dirty="0">
              <a:latin typeface="Arial"/>
              <a:ea typeface="Arial"/>
              <a:cs typeface="Arial"/>
              <a:sym typeface="Arial"/>
            </a:endParaRPr>
          </a:p>
          <a:p>
            <a:pPr marL="101600" indent="0">
              <a:buFont typeface="Arial" panose="020B0604020202020204" pitchFamily="34" charset="0"/>
              <a:buNone/>
            </a:pPr>
            <a:endParaRPr lang="en-CA" dirty="0">
              <a:solidFill>
                <a:srgbClr val="000000"/>
              </a:solidFill>
            </a:endParaRPr>
          </a:p>
        </p:txBody>
      </p:sp>
      <p:grpSp>
        <p:nvGrpSpPr>
          <p:cNvPr id="10" name="Group 9"/>
          <p:cNvGrpSpPr/>
          <p:nvPr/>
        </p:nvGrpSpPr>
        <p:grpSpPr>
          <a:xfrm>
            <a:off x="508759" y="1275006"/>
            <a:ext cx="5430838" cy="2875209"/>
            <a:chOff x="508759" y="1275007"/>
            <a:chExt cx="5430838" cy="2729568"/>
          </a:xfrm>
        </p:grpSpPr>
        <p:cxnSp>
          <p:nvCxnSpPr>
            <p:cNvPr id="5" name="Straight Connector 4"/>
            <p:cNvCxnSpPr/>
            <p:nvPr/>
          </p:nvCxnSpPr>
          <p:spPr>
            <a:xfrm>
              <a:off x="1752324" y="2674516"/>
              <a:ext cx="2921451" cy="0"/>
            </a:xfrm>
            <a:prstGeom prst="line">
              <a:avLst/>
            </a:prstGeom>
            <a:ln>
              <a:solidFill>
                <a:srgbClr val="1F8541"/>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508759" y="1275007"/>
              <a:ext cx="5430838" cy="2729568"/>
              <a:chOff x="508759" y="1275007"/>
              <a:chExt cx="5430838" cy="2729568"/>
            </a:xfrm>
          </p:grpSpPr>
          <p:pic>
            <p:nvPicPr>
              <p:cNvPr id="3" name="Picture Placeholder 8"/>
              <p:cNvPicPr>
                <a:picLocks noChangeAspect="1"/>
              </p:cNvPicPr>
              <p:nvPr/>
            </p:nvPicPr>
            <p:blipFill>
              <a:blip r:embed="rId3" cstate="email">
                <a:extLst>
                  <a:ext uri="{28A0092B-C50C-407E-A947-70E740481C1C}">
                    <a14:useLocalDpi xmlns:a14="http://schemas.microsoft.com/office/drawing/2010/main"/>
                  </a:ext>
                </a:extLst>
              </a:blip>
              <a:srcRect t="472" b="472"/>
              <a:stretch>
                <a:fillRect/>
              </a:stretch>
            </p:blipFill>
            <p:spPr>
              <a:xfrm>
                <a:off x="508759" y="1275007"/>
                <a:ext cx="5430838" cy="2522550"/>
              </a:xfrm>
              <a:prstGeom prst="rect">
                <a:avLst/>
              </a:prstGeom>
            </p:spPr>
          </p:pic>
          <p:cxnSp>
            <p:nvCxnSpPr>
              <p:cNvPr id="4" name="Straight Connector 3"/>
              <p:cNvCxnSpPr/>
              <p:nvPr/>
            </p:nvCxnSpPr>
            <p:spPr>
              <a:xfrm>
                <a:off x="2310938" y="2149949"/>
                <a:ext cx="1820487" cy="0"/>
              </a:xfrm>
              <a:prstGeom prst="line">
                <a:avLst/>
              </a:prstGeom>
              <a:ln>
                <a:solidFill>
                  <a:srgbClr val="1F8541"/>
                </a:solidFill>
              </a:ln>
            </p:spPr>
            <p:style>
              <a:lnRef idx="2">
                <a:schemeClr val="accent1"/>
              </a:lnRef>
              <a:fillRef idx="0">
                <a:schemeClr val="accent1"/>
              </a:fillRef>
              <a:effectRef idx="1">
                <a:schemeClr val="accent1"/>
              </a:effectRef>
              <a:fontRef idx="minor">
                <a:schemeClr val="tx1"/>
              </a:fontRef>
            </p:style>
          </p:cxnSp>
          <p:sp>
            <p:nvSpPr>
              <p:cNvPr id="6" name="Up Arrow 5"/>
              <p:cNvSpPr/>
              <p:nvPr/>
            </p:nvSpPr>
            <p:spPr>
              <a:xfrm>
                <a:off x="2677703" y="1618076"/>
                <a:ext cx="1070691" cy="1629170"/>
              </a:xfrm>
              <a:prstGeom prst="upArrow">
                <a:avLst/>
              </a:prstGeom>
              <a:solidFill>
                <a:srgbClr val="4CB6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143000" y="3247246"/>
                <a:ext cx="4159045" cy="0"/>
              </a:xfrm>
              <a:prstGeom prst="line">
                <a:avLst/>
              </a:prstGeom>
              <a:ln>
                <a:solidFill>
                  <a:srgbClr val="1F854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223792" y="3267263"/>
                <a:ext cx="1394881" cy="498598"/>
              </a:xfrm>
              <a:prstGeom prst="rect">
                <a:avLst/>
              </a:prstGeom>
              <a:noFill/>
            </p:spPr>
            <p:txBody>
              <a:bodyPr wrap="square" rtlCol="0">
                <a:spAutoFit/>
              </a:bodyPr>
              <a:lstStyle/>
              <a:p>
                <a:pPr algn="ctr">
                  <a:lnSpc>
                    <a:spcPct val="110000"/>
                  </a:lnSpc>
                  <a:buClr>
                    <a:srgbClr val="4472C4"/>
                  </a:buClr>
                </a:pPr>
                <a:r>
                  <a:rPr lang="fr-CA" sz="800" b="1" dirty="0">
                    <a:solidFill>
                      <a:srgbClr val="000000"/>
                    </a:solidFill>
                    <a:latin typeface="Arial" panose="020B0604020202020204" pitchFamily="34" charset="0"/>
                    <a:cs typeface="Arial" panose="020B0604020202020204" pitchFamily="34" charset="0"/>
                  </a:rPr>
                  <a:t>Mobilisation de la part des dirigeants pour s’attaquer à ces enjeux. </a:t>
                </a:r>
              </a:p>
            </p:txBody>
          </p:sp>
          <p:sp>
            <p:nvSpPr>
              <p:cNvPr id="17" name="TextBox 16"/>
              <p:cNvSpPr txBox="1"/>
              <p:nvPr/>
            </p:nvSpPr>
            <p:spPr>
              <a:xfrm>
                <a:off x="2942291" y="3205955"/>
                <a:ext cx="1384134" cy="634020"/>
              </a:xfrm>
              <a:prstGeom prst="rect">
                <a:avLst/>
              </a:prstGeom>
              <a:noFill/>
            </p:spPr>
            <p:txBody>
              <a:bodyPr wrap="square" rtlCol="0">
                <a:spAutoFit/>
              </a:bodyPr>
              <a:lstStyle/>
              <a:p>
                <a:pPr algn="ctr">
                  <a:lnSpc>
                    <a:spcPct val="110000"/>
                  </a:lnSpc>
                  <a:buClr>
                    <a:srgbClr val="4472C4"/>
                  </a:buClr>
                </a:pPr>
                <a:r>
                  <a:rPr lang="fr-CA" sz="800" b="1" dirty="0">
                    <a:solidFill>
                      <a:srgbClr val="000000"/>
                    </a:solidFill>
                    <a:latin typeface="Arial" panose="020B0604020202020204" pitchFamily="34" charset="0"/>
                    <a:cs typeface="Arial" panose="020B0604020202020204" pitchFamily="34" charset="0"/>
                  </a:rPr>
                  <a:t>Changement au niveau de la culture traditionnelle de gestion des personnes. </a:t>
                </a:r>
              </a:p>
            </p:txBody>
          </p:sp>
          <p:sp>
            <p:nvSpPr>
              <p:cNvPr id="16" name="Rectangle 15"/>
              <p:cNvSpPr/>
              <p:nvPr/>
            </p:nvSpPr>
            <p:spPr>
              <a:xfrm>
                <a:off x="1919536" y="3235134"/>
                <a:ext cx="1120516" cy="769441"/>
              </a:xfrm>
              <a:prstGeom prst="rect">
                <a:avLst/>
              </a:prstGeom>
            </p:spPr>
            <p:txBody>
              <a:bodyPr wrap="square">
                <a:spAutoFit/>
              </a:bodyPr>
              <a:lstStyle/>
              <a:p>
                <a:pPr algn="ctr">
                  <a:lnSpc>
                    <a:spcPct val="110000"/>
                  </a:lnSpc>
                  <a:buClr>
                    <a:srgbClr val="4472C4"/>
                  </a:buClr>
                </a:pPr>
                <a:r>
                  <a:rPr lang="fr-CA" sz="800" b="1" dirty="0">
                    <a:solidFill>
                      <a:srgbClr val="000000"/>
                    </a:solidFill>
                    <a:latin typeface="Arial" panose="020B0604020202020204" pitchFamily="34" charset="0"/>
                    <a:cs typeface="Arial" panose="020B0604020202020204" pitchFamily="34" charset="0"/>
                  </a:rPr>
                  <a:t>Diminuer le nombre de processus nécessitant du papier.</a:t>
                </a:r>
              </a:p>
            </p:txBody>
          </p:sp>
          <p:sp>
            <p:nvSpPr>
              <p:cNvPr id="15" name="Rectangle 14"/>
              <p:cNvSpPr/>
              <p:nvPr/>
            </p:nvSpPr>
            <p:spPr>
              <a:xfrm>
                <a:off x="842851" y="3212976"/>
                <a:ext cx="1205510" cy="634020"/>
              </a:xfrm>
              <a:prstGeom prst="rect">
                <a:avLst/>
              </a:prstGeom>
            </p:spPr>
            <p:txBody>
              <a:bodyPr wrap="square">
                <a:spAutoFit/>
              </a:bodyPr>
              <a:lstStyle/>
              <a:p>
                <a:pPr algn="ctr">
                  <a:lnSpc>
                    <a:spcPct val="110000"/>
                  </a:lnSpc>
                  <a:buClr>
                    <a:srgbClr val="4472C4"/>
                  </a:buClr>
                </a:pPr>
                <a:r>
                  <a:rPr lang="fr-CA" sz="800" b="1" dirty="0">
                    <a:solidFill>
                      <a:srgbClr val="000000"/>
                    </a:solidFill>
                    <a:latin typeface="Arial" panose="020B0604020202020204" pitchFamily="34" charset="0"/>
                    <a:cs typeface="Arial" panose="020B0604020202020204" pitchFamily="34" charset="0"/>
                  </a:rPr>
                  <a:t>Tirer parti des </a:t>
                </a:r>
                <a:r>
                  <a:rPr lang="fr-CA" sz="800" b="1" dirty="0">
                    <a:solidFill>
                      <a:prstClr val="black"/>
                    </a:solidFill>
                    <a:latin typeface="Arial" panose="020B0604020202020204" pitchFamily="34" charset="0"/>
                    <a:cs typeface="Arial" panose="020B0604020202020204" pitchFamily="34" charset="0"/>
                  </a:rPr>
                  <a:t>investissements dans la technologie habilitante</a:t>
                </a:r>
                <a:r>
                  <a:rPr lang="fr-CA" sz="800" b="1" dirty="0">
                    <a:solidFill>
                      <a:srgbClr val="FF0000"/>
                    </a:solidFill>
                    <a:latin typeface="Arial" panose="020B0604020202020204" pitchFamily="34" charset="0"/>
                    <a:cs typeface="Arial" panose="020B0604020202020204" pitchFamily="34" charset="0"/>
                  </a:rPr>
                  <a:t>. </a:t>
                </a:r>
              </a:p>
            </p:txBody>
          </p:sp>
          <p:sp>
            <p:nvSpPr>
              <p:cNvPr id="14" name="TextBox 13"/>
              <p:cNvSpPr txBox="1"/>
              <p:nvPr/>
            </p:nvSpPr>
            <p:spPr>
              <a:xfrm>
                <a:off x="1876271" y="2451924"/>
                <a:ext cx="2786596" cy="472969"/>
              </a:xfrm>
              <a:prstGeom prst="rect">
                <a:avLst/>
              </a:prstGeom>
              <a:noFill/>
            </p:spPr>
            <p:txBody>
              <a:bodyPr wrap="square" rtlCol="0">
                <a:spAutoFit/>
              </a:bodyPr>
              <a:lstStyle/>
              <a:p>
                <a:pPr algn="ctr">
                  <a:lnSpc>
                    <a:spcPct val="110000"/>
                  </a:lnSpc>
                </a:pPr>
                <a:r>
                  <a:rPr lang="fr-CA" sz="1133" b="1" dirty="0">
                    <a:solidFill>
                      <a:prstClr val="white"/>
                    </a:solidFill>
                    <a:latin typeface="Arial" panose="020B0604020202020204" pitchFamily="34" charset="0"/>
                    <a:cs typeface="Arial" panose="020B0604020202020204" pitchFamily="34" charset="0"/>
                  </a:rPr>
                  <a:t>POSSIBILITÉ D’ACCÉLÉRER LA MODERN</a:t>
                </a:r>
                <a:r>
                  <a:rPr lang="fr-CA" sz="1133" b="1" dirty="0">
                    <a:solidFill>
                      <a:srgbClr val="FFFFFF"/>
                    </a:solidFill>
                    <a:latin typeface="Arial" panose="020B0604020202020204" pitchFamily="34" charset="0"/>
                    <a:cs typeface="Arial" panose="020B0604020202020204" pitchFamily="34" charset="0"/>
                  </a:rPr>
                  <a:t>ISA</a:t>
                </a:r>
                <a:r>
                  <a:rPr lang="fr-CA" sz="1133" b="1" dirty="0">
                    <a:solidFill>
                      <a:prstClr val="white"/>
                    </a:solidFill>
                    <a:latin typeface="Arial" panose="020B0604020202020204" pitchFamily="34" charset="0"/>
                    <a:cs typeface="Arial" panose="020B0604020202020204" pitchFamily="34" charset="0"/>
                  </a:rPr>
                  <a:t>TION</a:t>
                </a:r>
              </a:p>
            </p:txBody>
          </p:sp>
          <p:sp>
            <p:nvSpPr>
              <p:cNvPr id="13" name="TextBox 12"/>
              <p:cNvSpPr txBox="1"/>
              <p:nvPr/>
            </p:nvSpPr>
            <p:spPr>
              <a:xfrm rot="2626675">
                <a:off x="3862209" y="2154055"/>
                <a:ext cx="1612313" cy="340221"/>
              </a:xfrm>
              <a:prstGeom prst="rect">
                <a:avLst/>
              </a:prstGeom>
              <a:noFill/>
            </p:spPr>
            <p:txBody>
              <a:bodyPr wrap="square" rtlCol="0">
                <a:spAutoFit/>
              </a:bodyPr>
              <a:lstStyle/>
              <a:p>
                <a:pPr algn="ctr">
                  <a:lnSpc>
                    <a:spcPct val="110000"/>
                  </a:lnSpc>
                </a:pPr>
                <a:r>
                  <a:rPr lang="fr-CA" sz="1587" b="1" dirty="0">
                    <a:solidFill>
                      <a:srgbClr val="000000"/>
                    </a:solidFill>
                    <a:latin typeface="Arial" panose="020B0604020202020204" pitchFamily="34" charset="0"/>
                    <a:cs typeface="Arial" panose="020B0604020202020204" pitchFamily="34" charset="0"/>
                  </a:rPr>
                  <a:t>DURÉE</a:t>
                </a:r>
              </a:p>
            </p:txBody>
          </p:sp>
          <p:sp>
            <p:nvSpPr>
              <p:cNvPr id="12" name="TextBox 11"/>
              <p:cNvSpPr txBox="1"/>
              <p:nvPr/>
            </p:nvSpPr>
            <p:spPr>
              <a:xfrm rot="18968300">
                <a:off x="701995" y="2091704"/>
                <a:ext cx="1771389" cy="629660"/>
              </a:xfrm>
              <a:prstGeom prst="rect">
                <a:avLst/>
              </a:prstGeom>
              <a:noFill/>
            </p:spPr>
            <p:txBody>
              <a:bodyPr wrap="square" rtlCol="0">
                <a:spAutoFit/>
              </a:bodyPr>
              <a:lstStyle/>
              <a:p>
                <a:pPr algn="ctr">
                  <a:lnSpc>
                    <a:spcPct val="110000"/>
                  </a:lnSpc>
                </a:pPr>
                <a:r>
                  <a:rPr lang="fr-CA" sz="1587" b="1" dirty="0">
                    <a:solidFill>
                      <a:prstClr val="black"/>
                    </a:solidFill>
                    <a:latin typeface="Arial" panose="020B0604020202020204" pitchFamily="34" charset="0"/>
                    <a:cs typeface="Arial" panose="020B0604020202020204" pitchFamily="34" charset="0"/>
                  </a:rPr>
                  <a:t>ÉTAT DE PRÉPARATION</a:t>
                </a:r>
              </a:p>
            </p:txBody>
          </p:sp>
        </p:grpSp>
      </p:grpSp>
      <p:sp>
        <p:nvSpPr>
          <p:cNvPr id="2" name="Title 1"/>
          <p:cNvSpPr>
            <a:spLocks noGrp="1"/>
          </p:cNvSpPr>
          <p:nvPr>
            <p:ph type="title"/>
          </p:nvPr>
        </p:nvSpPr>
        <p:spPr/>
        <p:txBody>
          <a:bodyPr>
            <a:normAutofit/>
          </a:bodyPr>
          <a:lstStyle/>
          <a:p>
            <a:r>
              <a:rPr lang="fr-FR" sz="2800" dirty="0" smtClean="0">
                <a:solidFill>
                  <a:schemeClr val="accent5"/>
                </a:solidFill>
                <a:latin typeface="Arial" panose="020B0604020202020204" pitchFamily="34" charset="0"/>
                <a:cs typeface="Arial" panose="020B0604020202020204" pitchFamily="34" charset="0"/>
              </a:rPr>
              <a:t>Possibilité de modernisation du milieu de travail</a:t>
            </a:r>
            <a:endParaRPr lang="en-CA" sz="280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009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Opportunités de modernisation et de changement</a:t>
            </a:r>
            <a:endParaRPr lang="en-CA" dirty="0"/>
          </a:p>
        </p:txBody>
      </p:sp>
      <p:sp>
        <p:nvSpPr>
          <p:cNvPr id="6" name="Rectangle 5"/>
          <p:cNvSpPr/>
          <p:nvPr/>
        </p:nvSpPr>
        <p:spPr>
          <a:xfrm>
            <a:off x="508759" y="1650722"/>
            <a:ext cx="10750912" cy="3970318"/>
          </a:xfrm>
          <a:prstGeom prst="rect">
            <a:avLst/>
          </a:prstGeom>
        </p:spPr>
        <p:txBody>
          <a:bodyPr wrap="square">
            <a:spAutoFit/>
          </a:bodyPr>
          <a:lstStyle/>
          <a:p>
            <a:r>
              <a:rPr lang="fr-CA" sz="2800" dirty="0" smtClean="0">
                <a:cs typeface="Arial" panose="020B0604020202020204" pitchFamily="34" charset="0"/>
              </a:rPr>
              <a:t>Reliés avec vos objectifs stratégiques de votre organisation</a:t>
            </a:r>
          </a:p>
          <a:p>
            <a:endParaRPr lang="fr-CA" sz="2800" dirty="0">
              <a:cs typeface="Arial" panose="020B0604020202020204" pitchFamily="34" charset="0"/>
            </a:endParaRPr>
          </a:p>
          <a:p>
            <a:r>
              <a:rPr lang="fr-FR" sz="2800" dirty="0">
                <a:cs typeface="Arial" panose="020B0604020202020204" pitchFamily="34" charset="0"/>
              </a:rPr>
              <a:t>Exemple : Si l'un des objectifs stratégiques du ministère est de devenir plus innovant, il faut tirer parti de cet objectif avec un objectif similaire du </a:t>
            </a:r>
            <a:r>
              <a:rPr lang="fr-FR" sz="2800" dirty="0" smtClean="0">
                <a:cs typeface="Arial" panose="020B0604020202020204" pitchFamily="34" charset="0"/>
              </a:rPr>
              <a:t>Milieu de travail GC </a:t>
            </a:r>
            <a:r>
              <a:rPr lang="fr-FR" sz="2800" dirty="0">
                <a:cs typeface="Arial" panose="020B0604020202020204" pitchFamily="34" charset="0"/>
              </a:rPr>
              <a:t>(ex : un lieu de travail moderne favorisant une culture de l'innovation, améliorant la façon dont nous tirons parti de la technologie numérique pour encourager la collaboration, la flexibilité et l'efficacité à l'échelle du gouvernement). Voir la diapositive suivante pour un exemple</a:t>
            </a:r>
            <a:endParaRPr lang="fr-CA" sz="3200" dirty="0" smtClean="0">
              <a:cs typeface="Arial" panose="020B0604020202020204" pitchFamily="34" charset="0"/>
            </a:endParaRPr>
          </a:p>
        </p:txBody>
      </p:sp>
    </p:spTree>
    <p:extLst>
      <p:ext uri="{BB962C8B-B14F-4D97-AF65-F5344CB8AC3E}">
        <p14:creationId xmlns:p14="http://schemas.microsoft.com/office/powerpoint/2010/main" val="3505548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vatar avec tous les aspects du Milieudetravail GC les encerclant. " title="Icône Milieudetravail GC"/>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672" y="1962330"/>
            <a:ext cx="4553750" cy="4686257"/>
          </a:xfrm>
          <a:prstGeom prst="rect">
            <a:avLst/>
          </a:prstGeom>
        </p:spPr>
      </p:pic>
      <p:pic>
        <p:nvPicPr>
          <p:cNvPr id="12" name="Picture 1" descr="Milieu de travail GC"/>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9875520" y="2062398"/>
            <a:ext cx="1699952" cy="355814"/>
          </a:xfrm>
          <a:prstGeom prst="rect">
            <a:avLst/>
          </a:prstGeom>
        </p:spPr>
      </p:pic>
      <p:pic>
        <p:nvPicPr>
          <p:cNvPr id="14" name="Picture 6" descr="Même diagramme que le précédent, incluant l'image du Milieudetravail GC." title="Diagramme Ven"/>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030102" y="1382734"/>
            <a:ext cx="5652179" cy="5558600"/>
          </a:xfrm>
          <a:prstGeom prst="rect">
            <a:avLst/>
          </a:prstGeom>
        </p:spPr>
      </p:pic>
      <p:pic>
        <p:nvPicPr>
          <p:cNvPr id="13" name="Picture 2" descr="Diagramme Ven combinant Agile, Inclusif et outillé avec les attitudes et comportements au centre de l'image" title="Diagramme Ven"/>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06894" y="1950251"/>
            <a:ext cx="4593558" cy="4587213"/>
          </a:xfrm>
          <a:prstGeom prst="rect">
            <a:avLst/>
          </a:prstGeom>
        </p:spPr>
      </p:pic>
      <p:sp>
        <p:nvSpPr>
          <p:cNvPr id="10" name="TextBox 9"/>
          <p:cNvSpPr txBox="1"/>
          <p:nvPr/>
        </p:nvSpPr>
        <p:spPr>
          <a:xfrm>
            <a:off x="719035" y="2079658"/>
            <a:ext cx="2733524" cy="338554"/>
          </a:xfrm>
          <a:prstGeom prst="rect">
            <a:avLst/>
          </a:prstGeom>
          <a:noFill/>
        </p:spPr>
        <p:txBody>
          <a:bodyPr wrap="square" rtlCol="0">
            <a:spAutoFit/>
          </a:bodyPr>
          <a:lstStyle/>
          <a:p>
            <a:pPr algn="ctr"/>
            <a:r>
              <a:rPr lang="fr-CA" sz="1600" b="1">
                <a:solidFill>
                  <a:srgbClr val="000000"/>
                </a:solidFill>
                <a:latin typeface="Arial"/>
                <a:cs typeface="Arial"/>
              </a:rPr>
              <a:t>Au-delà de 2020</a:t>
            </a:r>
          </a:p>
        </p:txBody>
      </p:sp>
      <p:sp>
        <p:nvSpPr>
          <p:cNvPr id="2" name="Text Placeholder 1"/>
          <p:cNvSpPr>
            <a:spLocks noGrp="1"/>
          </p:cNvSpPr>
          <p:nvPr>
            <p:ph type="body" sz="half" idx="2"/>
          </p:nvPr>
        </p:nvSpPr>
        <p:spPr>
          <a:xfrm>
            <a:off x="592226" y="1319697"/>
            <a:ext cx="10780639" cy="306932"/>
          </a:xfrm>
        </p:spPr>
        <p:txBody>
          <a:bodyPr>
            <a:noAutofit/>
          </a:bodyPr>
          <a:lstStyle/>
          <a:p>
            <a:pPr algn="ctr"/>
            <a:r>
              <a:rPr lang="fr-CA" sz="1600" dirty="0">
                <a:cs typeface="Arial"/>
              </a:rPr>
              <a:t>La vision pour le </a:t>
            </a:r>
            <a:r>
              <a:rPr lang="fr-CA" sz="1600" b="1" dirty="0">
                <a:cs typeface="Arial"/>
              </a:rPr>
              <a:t>milieu de travail </a:t>
            </a:r>
            <a:r>
              <a:rPr lang="fr-CA" sz="1600" dirty="0">
                <a:cs typeface="Arial"/>
              </a:rPr>
              <a:t>va dans le même sens que la vision pour l’</a:t>
            </a:r>
            <a:r>
              <a:rPr lang="fr-CA" sz="1600" b="1" dirty="0">
                <a:cs typeface="Arial"/>
              </a:rPr>
              <a:t>effectif</a:t>
            </a:r>
            <a:r>
              <a:rPr lang="fr-CA" sz="1600" dirty="0">
                <a:cs typeface="Arial"/>
              </a:rPr>
              <a:t>.</a:t>
            </a:r>
          </a:p>
        </p:txBody>
      </p:sp>
      <p:sp>
        <p:nvSpPr>
          <p:cNvPr id="5" name="Title 4"/>
          <p:cNvSpPr>
            <a:spLocks noGrp="1"/>
          </p:cNvSpPr>
          <p:nvPr>
            <p:ph type="title"/>
          </p:nvPr>
        </p:nvSpPr>
        <p:spPr>
          <a:xfrm>
            <a:off x="479372" y="497673"/>
            <a:ext cx="11006345" cy="835027"/>
          </a:xfrm>
        </p:spPr>
        <p:txBody>
          <a:bodyPr>
            <a:noAutofit/>
          </a:bodyPr>
          <a:lstStyle/>
          <a:p>
            <a:r>
              <a:rPr lang="fr-CA" b="1" dirty="0">
                <a:latin typeface="Arial" panose="020B0604020202020204" pitchFamily="34" charset="0"/>
                <a:cs typeface="Arial" panose="020B0604020202020204" pitchFamily="34" charset="0"/>
              </a:rPr>
              <a:t>Milieu de travail GC et Au-delà de 2020 : </a:t>
            </a:r>
            <a:r>
              <a:rPr lang="fr-CA" b="1" dirty="0" smtClean="0">
                <a:latin typeface="Arial" panose="020B0604020202020204" pitchFamily="34" charset="0"/>
                <a:cs typeface="Arial" panose="020B0604020202020204" pitchFamily="34" charset="0"/>
              </a:rPr>
              <a:t/>
            </a:r>
            <a:br>
              <a:rPr lang="fr-CA" b="1" dirty="0" smtClean="0">
                <a:latin typeface="Arial" panose="020B0604020202020204" pitchFamily="34" charset="0"/>
                <a:cs typeface="Arial" panose="020B0604020202020204" pitchFamily="34" charset="0"/>
              </a:rPr>
            </a:br>
            <a:r>
              <a:rPr lang="fr-CA" b="1" dirty="0" smtClean="0">
                <a:latin typeface="Arial" panose="020B0604020202020204" pitchFamily="34" charset="0"/>
                <a:cs typeface="Arial" panose="020B0604020202020204" pitchFamily="34" charset="0"/>
              </a:rPr>
              <a:t>une seule et même </a:t>
            </a:r>
            <a:r>
              <a:rPr lang="fr-CA" b="1" dirty="0">
                <a:latin typeface="Arial" panose="020B0604020202020204" pitchFamily="34" charset="0"/>
                <a:cs typeface="Arial" panose="020B0604020202020204" pitchFamily="34" charset="0"/>
              </a:rPr>
              <a:t>direction</a:t>
            </a:r>
          </a:p>
        </p:txBody>
      </p:sp>
    </p:spTree>
    <p:extLst>
      <p:ext uri="{BB962C8B-B14F-4D97-AF65-F5344CB8AC3E}">
        <p14:creationId xmlns:p14="http://schemas.microsoft.com/office/powerpoint/2010/main" val="12557259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5517" y="3181624"/>
            <a:ext cx="11101387" cy="1295400"/>
          </a:xfrm>
        </p:spPr>
        <p:txBody>
          <a:bodyPr>
            <a:normAutofit fontScale="90000"/>
          </a:bodyPr>
          <a:lstStyle/>
          <a:p>
            <a:r>
              <a:rPr lang="en-US" dirty="0" smtClean="0">
                <a:solidFill>
                  <a:schemeClr val="accent2"/>
                </a:solidFill>
              </a:rPr>
              <a:t>Initiatives</a:t>
            </a:r>
            <a:r>
              <a:rPr lang="en-US" sz="3200" dirty="0" smtClean="0">
                <a:solidFill>
                  <a:schemeClr val="accent2"/>
                </a:solidFill>
              </a:rPr>
              <a:t> </a:t>
            </a:r>
            <a:r>
              <a:rPr lang="en-US" dirty="0" smtClean="0">
                <a:solidFill>
                  <a:schemeClr val="accent2"/>
                </a:solidFill>
              </a:rPr>
              <a:t>de transformation</a:t>
            </a:r>
            <a:br>
              <a:rPr lang="en-US" dirty="0" smtClean="0">
                <a:solidFill>
                  <a:schemeClr val="accent2"/>
                </a:solidFill>
              </a:rPr>
            </a:br>
            <a:r>
              <a:rPr lang="en-US" dirty="0" err="1" smtClean="0">
                <a:solidFill>
                  <a:schemeClr val="accent2"/>
                </a:solidFill>
              </a:rPr>
              <a:t>en</a:t>
            </a:r>
            <a:r>
              <a:rPr lang="en-US" dirty="0" smtClean="0">
                <a:solidFill>
                  <a:schemeClr val="accent2"/>
                </a:solidFill>
              </a:rPr>
              <a:t> </a:t>
            </a:r>
            <a:r>
              <a:rPr lang="en-US" dirty="0" err="1" smtClean="0">
                <a:solidFill>
                  <a:schemeClr val="accent2"/>
                </a:solidFill>
              </a:rPr>
              <a:t>cours</a:t>
            </a:r>
            <a:endParaRPr lang="en-US" dirty="0">
              <a:solidFill>
                <a:schemeClr val="accent2"/>
              </a:solidFill>
            </a:endParaRPr>
          </a:p>
        </p:txBody>
      </p:sp>
    </p:spTree>
    <p:extLst>
      <p:ext uri="{BB962C8B-B14F-4D97-AF65-F5344CB8AC3E}">
        <p14:creationId xmlns:p14="http://schemas.microsoft.com/office/powerpoint/2010/main" val="2245933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8759" y="1779058"/>
            <a:ext cx="10750912" cy="3108543"/>
          </a:xfrm>
          <a:prstGeom prst="rect">
            <a:avLst/>
          </a:prstGeom>
        </p:spPr>
        <p:txBody>
          <a:bodyPr wrap="square">
            <a:spAutoFit/>
          </a:bodyPr>
          <a:lstStyle/>
          <a:p>
            <a:r>
              <a:rPr lang="fr-FR" sz="2800" dirty="0" smtClean="0">
                <a:cs typeface="Arial" panose="020B0604020202020204" pitchFamily="34" charset="0"/>
              </a:rPr>
              <a:t>Décrivez ici les </a:t>
            </a:r>
            <a:r>
              <a:rPr lang="fr-FR" sz="2800" dirty="0">
                <a:cs typeface="Arial" panose="020B0604020202020204" pitchFamily="34" charset="0"/>
              </a:rPr>
              <a:t>initiatives de transformation en cours dans l'organisation et la façon dont un espace de travail innovant pourrait leur permettre d'être plus productifs.</a:t>
            </a:r>
          </a:p>
          <a:p>
            <a:endParaRPr lang="fr-FR" sz="2800" dirty="0">
              <a:cs typeface="Arial" panose="020B0604020202020204" pitchFamily="34" charset="0"/>
            </a:endParaRPr>
          </a:p>
          <a:p>
            <a:r>
              <a:rPr lang="fr-FR" sz="2800" dirty="0">
                <a:cs typeface="Arial" panose="020B0604020202020204" pitchFamily="34" charset="0"/>
              </a:rPr>
              <a:t>Exemple : Si une organisation a déjà mis en place, ou prévoit de mettre en place, une ou plusieurs stratégies de modernisation (RH ? TI ? GI ? Installations ? Sécurité ?), tirez parti de cette initiative !</a:t>
            </a:r>
            <a:endParaRPr lang="fr-CA" sz="3200" dirty="0">
              <a:solidFill>
                <a:srgbClr val="000000"/>
              </a:solidFill>
              <a:cs typeface="Arial" panose="020B0604020202020204" pitchFamily="34" charset="0"/>
            </a:endParaRPr>
          </a:p>
        </p:txBody>
      </p:sp>
      <p:sp>
        <p:nvSpPr>
          <p:cNvPr id="5" name="Title 4"/>
          <p:cNvSpPr>
            <a:spLocks noGrp="1"/>
          </p:cNvSpPr>
          <p:nvPr>
            <p:ph type="title"/>
          </p:nvPr>
        </p:nvSpPr>
        <p:spPr/>
        <p:txBody>
          <a:bodyPr/>
          <a:lstStyle/>
          <a:p>
            <a:r>
              <a:rPr lang="fr-CA" dirty="0" smtClean="0"/>
              <a:t>Initiatives de transformation en cours</a:t>
            </a:r>
            <a:endParaRPr lang="en-CA" dirty="0"/>
          </a:p>
        </p:txBody>
      </p:sp>
    </p:spTree>
    <p:extLst>
      <p:ext uri="{BB962C8B-B14F-4D97-AF65-F5344CB8AC3E}">
        <p14:creationId xmlns:p14="http://schemas.microsoft.com/office/powerpoint/2010/main" val="4251860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3007" y="1911658"/>
            <a:ext cx="8991599" cy="1384995"/>
          </a:xfrm>
          <a:prstGeom prst="rect">
            <a:avLst/>
          </a:prstGeom>
          <a:noFill/>
        </p:spPr>
        <p:txBody>
          <a:bodyPr wrap="square" rtlCol="0">
            <a:spAutoFit/>
          </a:bodyPr>
          <a:lstStyle/>
          <a:p>
            <a:r>
              <a:rPr lang="fr-CA" sz="2800" dirty="0" smtClean="0"/>
              <a:t>Arguments finaux:</a:t>
            </a:r>
          </a:p>
          <a:p>
            <a:pPr marL="457200" indent="-457200">
              <a:buFont typeface="Arial" panose="020B0604020202020204" pitchFamily="34" charset="0"/>
              <a:buChar char="•"/>
            </a:pPr>
            <a:r>
              <a:rPr lang="fr-CA" sz="2800" dirty="0" smtClean="0"/>
              <a:t>Soulignez les éléments les plus importants;</a:t>
            </a:r>
            <a:endParaRPr lang="fr-CA" sz="2800" dirty="0"/>
          </a:p>
          <a:p>
            <a:pPr marL="457200" indent="-457200">
              <a:buFont typeface="Arial" panose="020B0604020202020204" pitchFamily="34" charset="0"/>
              <a:buChar char="•"/>
            </a:pPr>
            <a:r>
              <a:rPr lang="fr-CA" sz="2800" dirty="0" smtClean="0"/>
              <a:t>Pensez à ce qui va convaincre votre public!</a:t>
            </a:r>
            <a:endParaRPr lang="en-CA" sz="2800" dirty="0"/>
          </a:p>
        </p:txBody>
      </p:sp>
      <p:sp>
        <p:nvSpPr>
          <p:cNvPr id="2" name="Title 1"/>
          <p:cNvSpPr>
            <a:spLocks noGrp="1"/>
          </p:cNvSpPr>
          <p:nvPr>
            <p:ph type="title"/>
          </p:nvPr>
        </p:nvSpPr>
        <p:spPr/>
        <p:txBody>
          <a:bodyPr/>
          <a:lstStyle/>
          <a:p>
            <a:r>
              <a:rPr lang="fr-CA" dirty="0" smtClean="0"/>
              <a:t>Sommaire</a:t>
            </a:r>
            <a:endParaRPr lang="en-CA" dirty="0"/>
          </a:p>
        </p:txBody>
      </p:sp>
    </p:spTree>
    <p:extLst>
      <p:ext uri="{BB962C8B-B14F-4D97-AF65-F5344CB8AC3E}">
        <p14:creationId xmlns:p14="http://schemas.microsoft.com/office/powerpoint/2010/main" val="1151622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lstStyle/>
          <a:p>
            <a:r>
              <a:rPr lang="fr-CA" dirty="0"/>
              <a:t>Comment utiliser le présent </a:t>
            </a:r>
            <a:r>
              <a:rPr lang="fr-CA" dirty="0" smtClean="0"/>
              <a:t>modèle</a:t>
            </a:r>
            <a:endParaRPr lang="fr-CA" dirty="0"/>
          </a:p>
        </p:txBody>
      </p:sp>
      <p:sp>
        <p:nvSpPr>
          <p:cNvPr id="8" name="TextBox 7"/>
          <p:cNvSpPr txBox="1"/>
          <p:nvPr>
            <p:custDataLst>
              <p:tags r:id="rId2"/>
            </p:custDataLst>
          </p:nvPr>
        </p:nvSpPr>
        <p:spPr>
          <a:xfrm>
            <a:off x="508759" y="1644604"/>
            <a:ext cx="11006345" cy="4401205"/>
          </a:xfrm>
          <a:prstGeom prst="rect">
            <a:avLst/>
          </a:prstGeom>
          <a:noFill/>
        </p:spPr>
        <p:txBody>
          <a:bodyPr wrap="square" rtlCol="0">
            <a:spAutoFit/>
          </a:bodyPr>
          <a:lstStyle/>
          <a:p>
            <a:r>
              <a:rPr lang="fr-CA" b="1" dirty="0">
                <a:solidFill>
                  <a:srgbClr val="4CB6A0"/>
                </a:solidFill>
              </a:rPr>
              <a:t>Généralités</a:t>
            </a:r>
          </a:p>
          <a:p>
            <a:pPr marL="342900" indent="-342900">
              <a:buFont typeface="Arial" panose="020B0604020202020204" pitchFamily="34" charset="0"/>
              <a:buChar char="•"/>
            </a:pPr>
            <a:r>
              <a:rPr lang="fr-CA" dirty="0">
                <a:solidFill>
                  <a:srgbClr val="000000"/>
                </a:solidFill>
              </a:rPr>
              <a:t>Cette présentation est divisée en sections.</a:t>
            </a:r>
          </a:p>
          <a:p>
            <a:pPr marL="342900" indent="-342900">
              <a:buFont typeface="Arial" panose="020B0604020202020204" pitchFamily="34" charset="0"/>
              <a:buChar char="•"/>
            </a:pPr>
            <a:r>
              <a:rPr lang="fr-CA" dirty="0">
                <a:solidFill>
                  <a:srgbClr val="000000"/>
                </a:solidFill>
              </a:rPr>
              <a:t>Remarque : La diapositive d’instructions est CACHÉE et NE S’AFFICHERA PAS en mode présentation (sauf si vous commencez la présentation par cette diapositive).</a:t>
            </a:r>
          </a:p>
          <a:p>
            <a:endParaRPr lang="en-US" dirty="0">
              <a:solidFill>
                <a:srgbClr val="000000"/>
              </a:solidFill>
            </a:endParaRPr>
          </a:p>
          <a:p>
            <a:r>
              <a:rPr lang="fr-CA" b="1" dirty="0">
                <a:solidFill>
                  <a:srgbClr val="4CB6A0"/>
                </a:solidFill>
              </a:rPr>
              <a:t>Instructions</a:t>
            </a:r>
          </a:p>
          <a:p>
            <a:pPr marL="342900" indent="-342900">
              <a:buFont typeface="+mj-lt"/>
              <a:buAutoNum type="arabicPeriod"/>
            </a:pPr>
            <a:r>
              <a:rPr lang="fr-CA" dirty="0">
                <a:solidFill>
                  <a:srgbClr val="000000"/>
                </a:solidFill>
              </a:rPr>
              <a:t>Cliquez sur </a:t>
            </a:r>
            <a:r>
              <a:rPr lang="fr-CA" u="sng" dirty="0">
                <a:solidFill>
                  <a:srgbClr val="000000"/>
                </a:solidFill>
              </a:rPr>
              <a:t>Enregistrer sous</a:t>
            </a:r>
            <a:r>
              <a:rPr lang="fr-CA" dirty="0">
                <a:solidFill>
                  <a:srgbClr val="000000"/>
                </a:solidFill>
              </a:rPr>
              <a:t> avant de commencer.</a:t>
            </a:r>
          </a:p>
          <a:p>
            <a:pPr marL="342900" indent="-342900">
              <a:buFont typeface="+mj-lt"/>
              <a:buAutoNum type="arabicPeriod"/>
            </a:pPr>
            <a:r>
              <a:rPr lang="fr-CA" dirty="0">
                <a:solidFill>
                  <a:srgbClr val="000000"/>
                </a:solidFill>
              </a:rPr>
              <a:t>En fonction de votre public, </a:t>
            </a:r>
            <a:r>
              <a:rPr lang="fr-CA" u="sng" dirty="0">
                <a:solidFill>
                  <a:srgbClr val="000000"/>
                </a:solidFill>
              </a:rPr>
              <a:t>EXAMINEZ et SUPPRIMEZ les sections qui NE sont PAS nécessaires</a:t>
            </a:r>
            <a:r>
              <a:rPr lang="fr-CA" dirty="0">
                <a:solidFill>
                  <a:srgbClr val="000000"/>
                </a:solidFill>
              </a:rPr>
              <a:t>.</a:t>
            </a:r>
          </a:p>
          <a:p>
            <a:pPr marL="800100" lvl="1" indent="-342900">
              <a:buFont typeface="Wingdings" panose="05000000000000000000" pitchFamily="2" charset="2"/>
              <a:buChar char="Ø"/>
            </a:pPr>
            <a:r>
              <a:rPr lang="fr-CA" sz="1600" dirty="0">
                <a:solidFill>
                  <a:srgbClr val="000000">
                    <a:lumMod val="50000"/>
                    <a:lumOff val="50000"/>
                  </a:srgbClr>
                </a:solidFill>
              </a:rPr>
              <a:t>Pour supprimer une section, cliquez sur la section avec le bouton droit de la souris et sélectionnez « Supprimer la section et les diapositives ».</a:t>
            </a:r>
          </a:p>
          <a:p>
            <a:pPr marL="342900" indent="-342900">
              <a:buFont typeface="+mj-lt"/>
              <a:buAutoNum type="arabicPeriod"/>
            </a:pPr>
            <a:r>
              <a:rPr lang="fr-CA" dirty="0">
                <a:solidFill>
                  <a:srgbClr val="000000"/>
                </a:solidFill>
              </a:rPr>
              <a:t>Modifiez la </a:t>
            </a:r>
            <a:r>
              <a:rPr lang="fr-CA" u="sng" dirty="0">
                <a:solidFill>
                  <a:srgbClr val="000000"/>
                </a:solidFill>
              </a:rPr>
              <a:t>diapositive titre</a:t>
            </a:r>
            <a:r>
              <a:rPr lang="fr-CA" dirty="0">
                <a:solidFill>
                  <a:srgbClr val="000000"/>
                </a:solidFill>
              </a:rPr>
              <a:t> selon votre public : </a:t>
            </a:r>
          </a:p>
          <a:p>
            <a:pPr marL="800100" lvl="1" indent="-342900">
              <a:buFont typeface="Wingdings" panose="05000000000000000000" pitchFamily="2" charset="2"/>
              <a:buChar char="Ø"/>
            </a:pPr>
            <a:r>
              <a:rPr lang="fr-CA" sz="1600" dirty="0">
                <a:solidFill>
                  <a:srgbClr val="000000">
                    <a:lumMod val="50000"/>
                    <a:lumOff val="50000"/>
                  </a:srgbClr>
                </a:solidFill>
              </a:rPr>
              <a:t>P. ex. </a:t>
            </a:r>
            <a:r>
              <a:rPr lang="fr-CA" sz="1600" dirty="0" smtClean="0">
                <a:solidFill>
                  <a:srgbClr val="000000">
                    <a:lumMod val="50000"/>
                    <a:lumOff val="50000"/>
                  </a:srgbClr>
                </a:solidFill>
              </a:rPr>
              <a:t>Engagez-vous!, L’importance de l’Engagement des hauts dirigeants, L’engagement des hauts dirigeants dès le départ!, etc</a:t>
            </a:r>
            <a:r>
              <a:rPr lang="fr-CA" sz="1600" dirty="0">
                <a:solidFill>
                  <a:srgbClr val="000000">
                    <a:lumMod val="50000"/>
                    <a:lumOff val="50000"/>
                  </a:srgbClr>
                </a:solidFill>
              </a:rPr>
              <a:t>.</a:t>
            </a:r>
          </a:p>
          <a:p>
            <a:pPr marL="342900" indent="-342900">
              <a:buFont typeface="+mj-lt"/>
              <a:buAutoNum type="arabicPeriod"/>
            </a:pPr>
            <a:r>
              <a:rPr lang="fr-CA" dirty="0">
                <a:solidFill>
                  <a:srgbClr val="000000"/>
                </a:solidFill>
              </a:rPr>
              <a:t>Modifiez la diapositive </a:t>
            </a:r>
            <a:r>
              <a:rPr lang="fr-CA" b="1" dirty="0">
                <a:solidFill>
                  <a:srgbClr val="000000"/>
                </a:solidFill>
              </a:rPr>
              <a:t>Aperçu</a:t>
            </a:r>
            <a:r>
              <a:rPr lang="fr-CA" dirty="0">
                <a:solidFill>
                  <a:srgbClr val="000000"/>
                </a:solidFill>
              </a:rPr>
              <a:t> en fonction des sections que vous avez choisi de conserver.</a:t>
            </a:r>
          </a:p>
          <a:p>
            <a:pPr marL="342900" indent="-342900">
              <a:buFont typeface="+mj-lt"/>
              <a:buAutoNum type="arabicPeriod"/>
            </a:pPr>
            <a:r>
              <a:rPr lang="fr-CA" dirty="0" smtClean="0">
                <a:solidFill>
                  <a:srgbClr val="000000"/>
                </a:solidFill>
              </a:rPr>
              <a:t>Modifiez les diapositives 23,25,28, 31 et 32 en suivant les indications </a:t>
            </a:r>
            <a:r>
              <a:rPr lang="fr-CA" dirty="0" err="1" smtClean="0">
                <a:solidFill>
                  <a:srgbClr val="000000"/>
                </a:solidFill>
              </a:rPr>
              <a:t>fournises</a:t>
            </a:r>
            <a:r>
              <a:rPr lang="fr-CA" dirty="0" smtClean="0">
                <a:solidFill>
                  <a:srgbClr val="000000"/>
                </a:solidFill>
              </a:rPr>
              <a:t> sur les diapos du modèle.</a:t>
            </a:r>
          </a:p>
          <a:p>
            <a:pPr marL="342900" indent="-342900">
              <a:buFont typeface="+mj-lt"/>
              <a:buAutoNum type="arabicPeriod"/>
            </a:pPr>
            <a:r>
              <a:rPr lang="fr-CA" dirty="0" smtClean="0">
                <a:solidFill>
                  <a:srgbClr val="000000"/>
                </a:solidFill>
              </a:rPr>
              <a:t>Utilisez les notes déjà incluses dans le présent document et rajoutez-en selon vos besoins. </a:t>
            </a:r>
            <a:endParaRPr lang="en-US" dirty="0" smtClean="0">
              <a:solidFill>
                <a:srgbClr val="000000"/>
              </a:solidFill>
            </a:endParaRPr>
          </a:p>
        </p:txBody>
      </p:sp>
    </p:spTree>
    <p:extLst>
      <p:ext uri="{BB962C8B-B14F-4D97-AF65-F5344CB8AC3E}">
        <p14:creationId xmlns:p14="http://schemas.microsoft.com/office/powerpoint/2010/main" val="3533819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1. Contactez l’équipe de T et H afin d’obtenir des directives et des conseils 2. Familiarisez-vous avec la section 1: Présentation générique du Milieu de travail GC. N’oubliez pas de visiter notre page GCpedia pour des informations plus génériques.  3. Visionnez la vidéo youtube  GC employees present ...GCworkplace à la diapo 17, afin de vous de familiariser avec le concept. 4. Examinez votre état présent au sein de votre organisation. Cela vous demandera du temps et des ressources. Obtenez de l’aide, peut-être en formant un petit groupe de travail! 5. Faites une rétrospective des impacts actuels de la pandémie sur votre organisation. Conseil: si une enquête a été réalisée par votre équipe RH, jetez un coup d’œil aux résultats! 6. Passez en revue votre plan ministériel pour aligner certains de vos objectifs stratégiques avec les objectifs du Milieu de travail GC! 7. S'il existe des initiatives de transformation ou de modernisation en cours, voici l'occasion de les présenter ou de faire le point pour l'équipe ! 8. Enfin, c'est votre chance de mettre en avant les arguments les plus convaincants et de souligner l'importance d'évoluer vers un lieu de travail plus moderne !&#10;&#10;&#10;&#10;&#10;&#10;" title="Étapes à suivre avant votre présentation finale"/>
          <p:cNvGraphicFramePr>
            <a:graphicFrameLocks noGrp="1"/>
          </p:cNvGraphicFramePr>
          <p:nvPr>
            <p:extLst>
              <p:ext uri="{D42A27DB-BD31-4B8C-83A1-F6EECF244321}">
                <p14:modId xmlns:p14="http://schemas.microsoft.com/office/powerpoint/2010/main" val="3551199854"/>
              </p:ext>
            </p:extLst>
          </p:nvPr>
        </p:nvGraphicFramePr>
        <p:xfrm>
          <a:off x="627406" y="1385888"/>
          <a:ext cx="11062845" cy="5222240"/>
        </p:xfrm>
        <a:graphic>
          <a:graphicData uri="http://schemas.openxmlformats.org/drawingml/2006/table">
            <a:tbl>
              <a:tblPr firstRow="1" bandRow="1">
                <a:tableStyleId>{5C22544A-7EE6-4342-B048-85BDC9FD1C3A}</a:tableStyleId>
              </a:tblPr>
              <a:tblGrid>
                <a:gridCol w="1801989"/>
                <a:gridCol w="9260856"/>
              </a:tblGrid>
              <a:tr h="370840">
                <a:tc>
                  <a:txBody>
                    <a:bodyPr/>
                    <a:lstStyle/>
                    <a:p>
                      <a:endParaRPr lang="en-CA" dirty="0"/>
                    </a:p>
                  </a:txBody>
                  <a:tcPr/>
                </a:tc>
                <a:tc>
                  <a:txBody>
                    <a:bodyPr/>
                    <a:lstStyle/>
                    <a:p>
                      <a:r>
                        <a:rPr lang="fr-CA" dirty="0" smtClean="0"/>
                        <a:t>Étapes à suivre avant votre présentation finale</a:t>
                      </a:r>
                      <a:endParaRPr lang="en-CA" dirty="0"/>
                    </a:p>
                  </a:txBody>
                  <a:tcPr/>
                </a:tc>
              </a:tr>
              <a:tr h="370840">
                <a:tc>
                  <a:txBody>
                    <a:bodyPr/>
                    <a:lstStyle/>
                    <a:p>
                      <a:r>
                        <a:rPr lang="fr-CA" dirty="0" smtClean="0"/>
                        <a:t>1</a:t>
                      </a:r>
                      <a:endParaRPr lang="en-CA" dirty="0"/>
                    </a:p>
                  </a:txBody>
                  <a:tcPr/>
                </a:tc>
                <a:tc>
                  <a:txBody>
                    <a:bodyPr/>
                    <a:lstStyle/>
                    <a:p>
                      <a:r>
                        <a:rPr lang="fr-CA" dirty="0" smtClean="0"/>
                        <a:t>Contactez l’équipe de T</a:t>
                      </a:r>
                      <a:r>
                        <a:rPr lang="fr-CA" baseline="0" dirty="0" smtClean="0"/>
                        <a:t> et H afin d’obtenir des directives et des conseils</a:t>
                      </a:r>
                      <a:endParaRPr lang="en-CA" dirty="0"/>
                    </a:p>
                  </a:txBody>
                  <a:tcPr/>
                </a:tc>
              </a:tr>
              <a:tr h="370840">
                <a:tc>
                  <a:txBody>
                    <a:bodyPr/>
                    <a:lstStyle/>
                    <a:p>
                      <a:r>
                        <a:rPr lang="fr-CA" dirty="0" smtClean="0"/>
                        <a:t>2</a:t>
                      </a:r>
                      <a:endParaRPr lang="en-CA" dirty="0"/>
                    </a:p>
                  </a:txBody>
                  <a:tcPr/>
                </a:tc>
                <a:tc>
                  <a:txBody>
                    <a:bodyPr/>
                    <a:lstStyle/>
                    <a:p>
                      <a:r>
                        <a:rPr lang="fr-CA" dirty="0" smtClean="0"/>
                        <a:t>Familiarisez-vous</a:t>
                      </a:r>
                      <a:r>
                        <a:rPr lang="fr-CA" baseline="0" dirty="0" smtClean="0"/>
                        <a:t> avec la section 1: Présentation générique du Milieu de travail GC. N’oubliez pas de visiter notre </a:t>
                      </a:r>
                      <a:r>
                        <a:rPr lang="fr-CA" baseline="0" dirty="0" smtClean="0">
                          <a:hlinkClick r:id="rId2"/>
                        </a:rPr>
                        <a:t>page GCpedia</a:t>
                      </a:r>
                      <a:r>
                        <a:rPr lang="fr-CA" baseline="0" dirty="0" smtClean="0"/>
                        <a:t> pour des informations plus génériques.  </a:t>
                      </a:r>
                      <a:endParaRPr lang="en-CA" dirty="0"/>
                    </a:p>
                  </a:txBody>
                  <a:tcPr/>
                </a:tc>
              </a:tr>
              <a:tr h="370840">
                <a:tc>
                  <a:txBody>
                    <a:bodyPr/>
                    <a:lstStyle/>
                    <a:p>
                      <a:r>
                        <a:rPr lang="fr-CA" dirty="0" smtClean="0"/>
                        <a:t>3</a:t>
                      </a:r>
                      <a:endParaRPr lang="en-CA" dirty="0"/>
                    </a:p>
                  </a:txBody>
                  <a:tcPr/>
                </a:tc>
                <a:tc>
                  <a:txBody>
                    <a:bodyPr/>
                    <a:lstStyle/>
                    <a:p>
                      <a:r>
                        <a:rPr lang="fr-CA" dirty="0" smtClean="0"/>
                        <a:t>Visionnez la vidéo</a:t>
                      </a:r>
                      <a:r>
                        <a:rPr lang="fr-CA" baseline="0" dirty="0" smtClean="0"/>
                        <a:t> </a:t>
                      </a:r>
                      <a:r>
                        <a:rPr lang="fr-CA" baseline="0" dirty="0" err="1" smtClean="0"/>
                        <a:t>youtube</a:t>
                      </a:r>
                      <a:r>
                        <a:rPr lang="fr-CA" baseline="0" dirty="0" smtClean="0"/>
                        <a:t>  </a:t>
                      </a:r>
                      <a:r>
                        <a:rPr lang="en-US" sz="1800" dirty="0" smtClean="0">
                          <a:solidFill>
                            <a:schemeClr val="accent2"/>
                          </a:solidFill>
                          <a:hlinkClick r:id="rId3"/>
                        </a:rPr>
                        <a:t>GC employees present ...</a:t>
                      </a:r>
                      <a:r>
                        <a:rPr lang="en-US" sz="1800" dirty="0" err="1" smtClean="0">
                          <a:solidFill>
                            <a:schemeClr val="accent2"/>
                          </a:solidFill>
                          <a:hlinkClick r:id="rId3"/>
                        </a:rPr>
                        <a:t>GCworkplace</a:t>
                      </a:r>
                      <a:r>
                        <a:rPr lang="fr-CA" baseline="0" dirty="0" smtClean="0"/>
                        <a:t> à la diapo 17, afin de vous de familiariser avec le concept. </a:t>
                      </a:r>
                      <a:endParaRPr lang="en-CA" dirty="0"/>
                    </a:p>
                  </a:txBody>
                  <a:tcPr/>
                </a:tc>
              </a:tr>
              <a:tr h="370840">
                <a:tc>
                  <a:txBody>
                    <a:bodyPr/>
                    <a:lstStyle/>
                    <a:p>
                      <a:r>
                        <a:rPr lang="fr-CA" dirty="0" smtClean="0"/>
                        <a:t>4</a:t>
                      </a:r>
                      <a:endParaRPr lang="en-CA" dirty="0"/>
                    </a:p>
                  </a:txBody>
                  <a:tcPr/>
                </a:tc>
                <a:tc>
                  <a:txBody>
                    <a:bodyPr/>
                    <a:lstStyle/>
                    <a:p>
                      <a:r>
                        <a:rPr lang="fr-CA" dirty="0" smtClean="0"/>
                        <a:t>Examinez votre</a:t>
                      </a:r>
                      <a:r>
                        <a:rPr lang="fr-CA" baseline="0" dirty="0" smtClean="0"/>
                        <a:t> état présent au sein de votre organisation. Cela vous demandera du temps et des ressources. Obtenez de l’aide, peut-être en formant un petit groupe de travail!</a:t>
                      </a:r>
                      <a:endParaRPr lang="en-CA" dirty="0"/>
                    </a:p>
                  </a:txBody>
                  <a:tcPr/>
                </a:tc>
              </a:tr>
              <a:tr h="370840">
                <a:tc>
                  <a:txBody>
                    <a:bodyPr/>
                    <a:lstStyle/>
                    <a:p>
                      <a:r>
                        <a:rPr lang="fr-CA" dirty="0" smtClean="0"/>
                        <a:t>5</a:t>
                      </a:r>
                      <a:endParaRPr lang="en-CA" dirty="0"/>
                    </a:p>
                  </a:txBody>
                  <a:tcPr/>
                </a:tc>
                <a:tc>
                  <a:txBody>
                    <a:bodyPr/>
                    <a:lstStyle/>
                    <a:p>
                      <a:r>
                        <a:rPr lang="fr-CA" dirty="0" smtClean="0"/>
                        <a:t>Faites</a:t>
                      </a:r>
                      <a:r>
                        <a:rPr lang="fr-CA" baseline="0" dirty="0" smtClean="0"/>
                        <a:t> une rétrospective des impacts actuels de la pandémie sur votre organisation. Conseil: si une enquête a été réalisée par votre équipe RH, jetez un coup d’œil aux résultats!</a:t>
                      </a:r>
                      <a:endParaRPr lang="en-CA" dirty="0"/>
                    </a:p>
                  </a:txBody>
                  <a:tcPr/>
                </a:tc>
              </a:tr>
              <a:tr h="370840">
                <a:tc>
                  <a:txBody>
                    <a:bodyPr/>
                    <a:lstStyle/>
                    <a:p>
                      <a:r>
                        <a:rPr lang="fr-CA" dirty="0" smtClean="0"/>
                        <a:t>6</a:t>
                      </a:r>
                      <a:endParaRPr lang="en-CA" dirty="0"/>
                    </a:p>
                  </a:txBody>
                  <a:tcPr/>
                </a:tc>
                <a:tc>
                  <a:txBody>
                    <a:bodyPr/>
                    <a:lstStyle/>
                    <a:p>
                      <a:r>
                        <a:rPr lang="fr-FR" dirty="0" smtClean="0"/>
                        <a:t>Passez en revue votre plan ministériel pour aligner certains de vos objectifs stratégiques avec les objectifs du Milieu</a:t>
                      </a:r>
                      <a:r>
                        <a:rPr lang="fr-FR" baseline="0" dirty="0" smtClean="0"/>
                        <a:t> de travail GC</a:t>
                      </a:r>
                      <a:r>
                        <a:rPr lang="fr-CA" baseline="0" dirty="0" smtClean="0"/>
                        <a:t>! </a:t>
                      </a:r>
                      <a:endParaRPr lang="en-CA" dirty="0"/>
                    </a:p>
                  </a:txBody>
                  <a:tcPr/>
                </a:tc>
              </a:tr>
              <a:tr h="370840">
                <a:tc>
                  <a:txBody>
                    <a:bodyPr/>
                    <a:lstStyle/>
                    <a:p>
                      <a:r>
                        <a:rPr lang="fr-CA" dirty="0" smtClean="0"/>
                        <a:t>7</a:t>
                      </a:r>
                      <a:endParaRPr lang="en-CA" dirty="0"/>
                    </a:p>
                  </a:txBody>
                  <a:tcPr/>
                </a:tc>
                <a:tc>
                  <a:txBody>
                    <a:bodyPr/>
                    <a:lstStyle/>
                    <a:p>
                      <a:r>
                        <a:rPr lang="fr-FR" dirty="0" smtClean="0"/>
                        <a:t>S'il existe des initiatives de transformation ou de modernisation en cours, voici l'occasion de les présenter ou de faire le point pour l'équipe ! </a:t>
                      </a:r>
                      <a:endParaRPr lang="fr-CA" baseline="0" dirty="0" smtClean="0"/>
                    </a:p>
                  </a:txBody>
                  <a:tcPr/>
                </a:tc>
              </a:tr>
              <a:tr h="370840">
                <a:tc>
                  <a:txBody>
                    <a:bodyPr/>
                    <a:lstStyle/>
                    <a:p>
                      <a:r>
                        <a:rPr lang="fr-CA" dirty="0" smtClean="0"/>
                        <a:t>8</a:t>
                      </a:r>
                      <a:endParaRPr lang="en-CA" dirty="0"/>
                    </a:p>
                  </a:txBody>
                  <a:tcPr/>
                </a:tc>
                <a:tc>
                  <a:txBody>
                    <a:bodyPr/>
                    <a:lstStyle/>
                    <a:p>
                      <a:r>
                        <a:rPr lang="fr-FR" baseline="0" dirty="0" smtClean="0"/>
                        <a:t>Enfin, c'est votre chance de mettre en avant les arguments les plus convaincants et de souligner l'importance d'évoluer vers un lieu de travail plus moderne !</a:t>
                      </a:r>
                    </a:p>
                  </a:txBody>
                  <a:tcPr/>
                </a:tc>
              </a:tr>
            </a:tbl>
          </a:graphicData>
        </a:graphic>
      </p:graphicFrame>
      <p:sp>
        <p:nvSpPr>
          <p:cNvPr id="2" name="Title 1"/>
          <p:cNvSpPr>
            <a:spLocks noGrp="1"/>
          </p:cNvSpPr>
          <p:nvPr>
            <p:ph type="title"/>
          </p:nvPr>
        </p:nvSpPr>
        <p:spPr/>
        <p:txBody>
          <a:bodyPr>
            <a:normAutofit/>
          </a:bodyPr>
          <a:lstStyle/>
          <a:p>
            <a:r>
              <a:rPr lang="fr-CA" dirty="0" smtClean="0"/>
              <a:t>Liste de contrôle	</a:t>
            </a:r>
            <a:r>
              <a:rPr lang="fr-CA" dirty="0"/>
              <a:t>	</a:t>
            </a:r>
            <a:endParaRPr lang="en-CA" dirty="0"/>
          </a:p>
        </p:txBody>
      </p:sp>
    </p:spTree>
    <p:extLst>
      <p:ext uri="{BB962C8B-B14F-4D97-AF65-F5344CB8AC3E}">
        <p14:creationId xmlns:p14="http://schemas.microsoft.com/office/powerpoint/2010/main" val="495566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accent2"/>
                </a:solidFill>
              </a:rPr>
              <a:t/>
            </a:r>
            <a:br>
              <a:rPr lang="en-US" dirty="0" smtClean="0">
                <a:solidFill>
                  <a:schemeClr val="accent2"/>
                </a:solidFill>
              </a:rPr>
            </a:br>
            <a:r>
              <a:rPr lang="en-US" dirty="0" err="1" smtClean="0">
                <a:solidFill>
                  <a:schemeClr val="accent2"/>
                </a:solidFill>
              </a:rPr>
              <a:t>Présentation</a:t>
            </a:r>
            <a:r>
              <a:rPr lang="en-US" dirty="0">
                <a:solidFill>
                  <a:schemeClr val="accent2"/>
                </a:solidFill>
              </a:rPr>
              <a:t> </a:t>
            </a:r>
            <a:r>
              <a:rPr lang="en-US" dirty="0" err="1" smtClean="0">
                <a:solidFill>
                  <a:schemeClr val="accent2"/>
                </a:solidFill>
              </a:rPr>
              <a:t>générique</a:t>
            </a:r>
            <a:r>
              <a:rPr lang="en-US" dirty="0" smtClean="0">
                <a:solidFill>
                  <a:schemeClr val="accent2"/>
                </a:solidFill>
              </a:rPr>
              <a:t> du Milieu de travail GC</a:t>
            </a:r>
            <a:endParaRPr lang="en-US" dirty="0">
              <a:solidFill>
                <a:schemeClr val="accent2"/>
              </a:solidFill>
            </a:endParaRPr>
          </a:p>
        </p:txBody>
      </p:sp>
    </p:spTree>
    <p:extLst>
      <p:ext uri="{BB962C8B-B14F-4D97-AF65-F5344CB8AC3E}">
        <p14:creationId xmlns:p14="http://schemas.microsoft.com/office/powerpoint/2010/main" val="3329958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306" y="3149539"/>
            <a:ext cx="11101387" cy="1295400"/>
          </a:xfrm>
        </p:spPr>
        <p:txBody>
          <a:bodyPr>
            <a:normAutofit fontScale="90000"/>
          </a:bodyPr>
          <a:lstStyle/>
          <a:p>
            <a:r>
              <a:rPr lang="fr-CA" dirty="0">
                <a:solidFill>
                  <a:schemeClr val="accent2"/>
                </a:solidFill>
              </a:rPr>
              <a:t>Vision </a:t>
            </a:r>
            <a:r>
              <a:rPr lang="fr-CA" dirty="0" smtClean="0">
                <a:solidFill>
                  <a:schemeClr val="accent2"/>
                </a:solidFill>
              </a:rPr>
              <a:t>du </a:t>
            </a:r>
            <a:r>
              <a:rPr lang="fr-CA" dirty="0">
                <a:solidFill>
                  <a:schemeClr val="accent2"/>
                </a:solidFill>
              </a:rPr>
              <a:t>Milieu de travail GC</a:t>
            </a:r>
            <a:br>
              <a:rPr lang="fr-CA" dirty="0">
                <a:solidFill>
                  <a:schemeClr val="accent2"/>
                </a:solidFill>
              </a:rPr>
            </a:br>
            <a:r>
              <a:rPr lang="fr-CA" sz="3200" dirty="0">
                <a:solidFill>
                  <a:schemeClr val="accent2"/>
                </a:solidFill>
              </a:rPr>
              <a:t> </a:t>
            </a:r>
          </a:p>
        </p:txBody>
      </p:sp>
    </p:spTree>
    <p:extLst>
      <p:ext uri="{BB962C8B-B14F-4D97-AF65-F5344CB8AC3E}">
        <p14:creationId xmlns:p14="http://schemas.microsoft.com/office/powerpoint/2010/main" val="989348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agon 1"/>
          <p:cNvSpPr/>
          <p:nvPr>
            <p:custDataLst>
              <p:tags r:id="rId2"/>
            </p:custDataLst>
          </p:nvPr>
        </p:nvSpPr>
        <p:spPr>
          <a:xfrm rot="16200000">
            <a:off x="5330300" y="-96898"/>
            <a:ext cx="1579843" cy="11103538"/>
          </a:xfrm>
          <a:prstGeom prst="homePlate">
            <a:avLst>
              <a:gd name="adj" fmla="val 3590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600" b="1" i="1" dirty="0">
                <a:solidFill>
                  <a:srgbClr val="000000"/>
                </a:solidFill>
                <a:latin typeface="Arial" panose="020B0604020202020204" pitchFamily="34" charset="0"/>
                <a:ea typeface="Calibri" panose="020F0502020204030204" pitchFamily="34" charset="0"/>
                <a:cs typeface="Arial" panose="020B0604020202020204" pitchFamily="34" charset="0"/>
              </a:rPr>
              <a:t>La pandémie de COVID-19 a forcé un changement de comportement et accéléré la modernisation; le travail et la vie personnelle sont désormais mieux intégrés, les employés sont équipés d’outils modernes, et les gestionnaires gèrent désormais par les résultats.</a:t>
            </a:r>
            <a:endParaRPr lang="en-CA" sz="1600" b="1" i="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4" name="Content Placeholder 13"/>
          <p:cNvSpPr>
            <a:spLocks noGrp="1"/>
          </p:cNvSpPr>
          <p:nvPr>
            <p:ph idx="28"/>
            <p:custDataLst>
              <p:tags r:id="rId3"/>
            </p:custDataLst>
          </p:nvPr>
        </p:nvSpPr>
        <p:spPr>
          <a:xfrm>
            <a:off x="9049860" y="3056777"/>
            <a:ext cx="2497472" cy="1979038"/>
          </a:xfrm>
        </p:spPr>
        <p:txBody>
          <a:bodyPr>
            <a:normAutofit/>
          </a:bodyPr>
          <a:lstStyle/>
          <a:p>
            <a:pPr marL="0" indent="0" algn="ctr">
              <a:lnSpc>
                <a:spcPct val="100000"/>
              </a:lnSpc>
              <a:buNone/>
            </a:pPr>
            <a:r>
              <a:rPr lang="fr-CA" sz="1700" dirty="0">
                <a:solidFill>
                  <a:schemeClr val="accent2">
                    <a:lumMod val="75000"/>
                  </a:schemeClr>
                </a:solidFill>
                <a:latin typeface="+mn-lt"/>
              </a:rPr>
              <a:t>Le succès ne se mesure pas selon la présence physique du personnel, mais plutôt en fonction des résultats, de la créativité et de </a:t>
            </a:r>
            <a:r>
              <a:rPr lang="fr-CA" sz="1700" dirty="0" smtClean="0">
                <a:solidFill>
                  <a:schemeClr val="accent2">
                    <a:lumMod val="75000"/>
                  </a:schemeClr>
                </a:solidFill>
                <a:latin typeface="+mn-lt"/>
              </a:rPr>
              <a:t>l’engagement</a:t>
            </a:r>
            <a:endParaRPr lang="en-CA" sz="1700" dirty="0">
              <a:solidFill>
                <a:schemeClr val="accent2">
                  <a:lumMod val="75000"/>
                </a:schemeClr>
              </a:solidFill>
              <a:latin typeface="+mn-lt"/>
            </a:endParaRPr>
          </a:p>
        </p:txBody>
      </p:sp>
      <p:sp>
        <p:nvSpPr>
          <p:cNvPr id="13" name="Text Placeholder 12"/>
          <p:cNvSpPr>
            <a:spLocks noGrp="1"/>
          </p:cNvSpPr>
          <p:nvPr>
            <p:ph type="body" idx="27"/>
            <p:custDataLst>
              <p:tags r:id="rId4"/>
            </p:custDataLst>
          </p:nvPr>
        </p:nvSpPr>
        <p:spPr>
          <a:xfrm>
            <a:off x="9343615" y="2413853"/>
            <a:ext cx="1909962" cy="575618"/>
          </a:xfrm>
        </p:spPr>
        <p:txBody>
          <a:bodyPr>
            <a:noAutofit/>
          </a:bodyPr>
          <a:lstStyle/>
          <a:p>
            <a:pPr algn="ctr"/>
            <a:r>
              <a:rPr lang="fr-CA" sz="1800" dirty="0">
                <a:latin typeface="+mn-lt"/>
              </a:rPr>
              <a:t>MESURER LE RENDEMENT</a:t>
            </a:r>
            <a:endParaRPr lang="en-CA" sz="1800" dirty="0">
              <a:latin typeface="+mn-lt"/>
            </a:endParaRPr>
          </a:p>
        </p:txBody>
      </p:sp>
      <p:pic>
        <p:nvPicPr>
          <p:cNvPr id="26" name="Picture Placeholder 25" descr="Image d'un édifice avec une flèche qui l'entoure, qui représente la mesure du rendement. "/>
          <p:cNvPicPr>
            <a:picLocks noGrp="1" noChangeAspect="1"/>
          </p:cNvPicPr>
          <p:nvPr>
            <p:ph type="pic" sz="quarter" idx="22"/>
            <p:custDataLst>
              <p:tags r:id="rId5"/>
            </p:custDataLst>
          </p:nvPr>
        </p:nvPicPr>
        <p:blipFill rotWithShape="1">
          <a:blip r:embed="rId18" cstate="print">
            <a:extLst>
              <a:ext uri="{28A0092B-C50C-407E-A947-70E740481C1C}">
                <a14:useLocalDpi xmlns:a14="http://schemas.microsoft.com/office/drawing/2010/main" val="0"/>
              </a:ext>
            </a:extLst>
          </a:blip>
          <a:srcRect t="6734" b="6526"/>
          <a:stretch/>
        </p:blipFill>
        <p:spPr>
          <a:xfrm>
            <a:off x="9846595" y="1565316"/>
            <a:ext cx="912971" cy="725773"/>
          </a:xfrm>
        </p:spPr>
      </p:pic>
      <p:sp>
        <p:nvSpPr>
          <p:cNvPr id="12" name="Content Placeholder 11"/>
          <p:cNvSpPr>
            <a:spLocks noGrp="1"/>
          </p:cNvSpPr>
          <p:nvPr>
            <p:ph idx="26"/>
            <p:custDataLst>
              <p:tags r:id="rId6"/>
            </p:custDataLst>
          </p:nvPr>
        </p:nvSpPr>
        <p:spPr>
          <a:xfrm>
            <a:off x="6280970" y="3056777"/>
            <a:ext cx="2918603" cy="705522"/>
          </a:xfrm>
        </p:spPr>
        <p:txBody>
          <a:bodyPr>
            <a:normAutofit/>
          </a:bodyPr>
          <a:lstStyle/>
          <a:p>
            <a:pPr marL="0" indent="0" algn="ctr">
              <a:lnSpc>
                <a:spcPct val="100000"/>
              </a:lnSpc>
              <a:buNone/>
            </a:pPr>
            <a:r>
              <a:rPr lang="fr-FR" sz="1700" dirty="0">
                <a:solidFill>
                  <a:schemeClr val="accent2">
                    <a:lumMod val="75000"/>
                  </a:schemeClr>
                </a:solidFill>
                <a:latin typeface="+mn-lt"/>
              </a:rPr>
              <a:t>Est-ce que nous anticipons leurs besoins?</a:t>
            </a:r>
            <a:endParaRPr lang="fr-CA" sz="1700" dirty="0">
              <a:solidFill>
                <a:schemeClr val="accent2">
                  <a:lumMod val="75000"/>
                </a:schemeClr>
              </a:solidFill>
              <a:latin typeface="+mn-lt"/>
            </a:endParaRPr>
          </a:p>
        </p:txBody>
      </p:sp>
      <p:sp>
        <p:nvSpPr>
          <p:cNvPr id="11" name="Text Placeholder 10"/>
          <p:cNvSpPr>
            <a:spLocks noGrp="1"/>
          </p:cNvSpPr>
          <p:nvPr>
            <p:ph type="body" idx="25"/>
            <p:custDataLst>
              <p:tags r:id="rId7"/>
            </p:custDataLst>
          </p:nvPr>
        </p:nvSpPr>
        <p:spPr>
          <a:xfrm>
            <a:off x="6226209" y="2413088"/>
            <a:ext cx="3028129" cy="658219"/>
          </a:xfrm>
        </p:spPr>
        <p:txBody>
          <a:bodyPr>
            <a:noAutofit/>
          </a:bodyPr>
          <a:lstStyle/>
          <a:p>
            <a:pPr algn="ctr"/>
            <a:r>
              <a:rPr lang="fr-CA" sz="1800" dirty="0">
                <a:latin typeface="+mn-lt"/>
              </a:rPr>
              <a:t>UN EFFECTIF EN </a:t>
            </a:r>
            <a:r>
              <a:rPr lang="fr-CA" sz="1800" dirty="0" smtClean="0">
                <a:latin typeface="+mn-lt"/>
              </a:rPr>
              <a:t>ÉVOLUTION :</a:t>
            </a:r>
            <a:r>
              <a:rPr lang="fr-CA" sz="1800" dirty="0">
                <a:latin typeface="+mn-lt"/>
              </a:rPr>
              <a:t/>
            </a:r>
            <a:br>
              <a:rPr lang="fr-CA" sz="1800" dirty="0">
                <a:latin typeface="+mn-lt"/>
              </a:rPr>
            </a:br>
            <a:r>
              <a:rPr lang="fr-CA" sz="1800" dirty="0">
                <a:latin typeface="+mn-lt"/>
              </a:rPr>
              <a:t>GÉNÉRATION Z</a:t>
            </a:r>
            <a:endParaRPr lang="en-CA" sz="1800" dirty="0">
              <a:latin typeface="+mn-lt"/>
            </a:endParaRPr>
          </a:p>
        </p:txBody>
      </p:sp>
      <p:pic>
        <p:nvPicPr>
          <p:cNvPr id="27" name="Picture Placeholder 24" descr="Image d'une personne, qui réprésente un effectif en évolution: génération Z"/>
          <p:cNvPicPr>
            <a:picLocks noChangeAspect="1"/>
          </p:cNvPicPr>
          <p:nvPr>
            <p:custDataLst>
              <p:tags r:id="rId8"/>
            </p:custDataLst>
          </p:nvPr>
        </p:nvPicPr>
        <p:blipFill rotWithShape="1">
          <a:blip r:embed="rId19" cstate="print">
            <a:extLst>
              <a:ext uri="{28A0092B-C50C-407E-A947-70E740481C1C}">
                <a14:useLocalDpi xmlns:a14="http://schemas.microsoft.com/office/drawing/2010/main" val="0"/>
              </a:ext>
            </a:extLst>
          </a:blip>
          <a:srcRect t="1389" b="4562"/>
          <a:stretch/>
        </p:blipFill>
        <p:spPr>
          <a:xfrm flipH="1">
            <a:off x="7256975" y="1611269"/>
            <a:ext cx="966595" cy="833046"/>
          </a:xfrm>
          <a:prstGeom prst="rect">
            <a:avLst/>
          </a:prstGeom>
        </p:spPr>
      </p:pic>
      <p:sp>
        <p:nvSpPr>
          <p:cNvPr id="10" name="Content Placeholder 9"/>
          <p:cNvSpPr>
            <a:spLocks noGrp="1"/>
          </p:cNvSpPr>
          <p:nvPr>
            <p:ph idx="24"/>
            <p:custDataLst>
              <p:tags r:id="rId9"/>
            </p:custDataLst>
          </p:nvPr>
        </p:nvSpPr>
        <p:spPr>
          <a:xfrm>
            <a:off x="3158902" y="3021384"/>
            <a:ext cx="3093287" cy="1643565"/>
          </a:xfrm>
        </p:spPr>
        <p:txBody>
          <a:bodyPr>
            <a:noAutofit/>
          </a:bodyPr>
          <a:lstStyle/>
          <a:p>
            <a:pPr marL="0" indent="0" algn="ctr">
              <a:lnSpc>
                <a:spcPct val="100000"/>
              </a:lnSpc>
              <a:buNone/>
            </a:pPr>
            <a:r>
              <a:rPr lang="fr-FR" sz="1700" dirty="0">
                <a:solidFill>
                  <a:schemeClr val="accent2">
                    <a:lumMod val="75000"/>
                  </a:schemeClr>
                </a:solidFill>
                <a:latin typeface="+mn-lt"/>
              </a:rPr>
              <a:t>Des outils modernes et une culture axée sur la confiance peuvent permettre aux employés de déterminer la façon et le lieu qui les rendent plus productifs</a:t>
            </a:r>
            <a:endParaRPr lang="fr-CA" sz="1700" dirty="0">
              <a:solidFill>
                <a:schemeClr val="accent2">
                  <a:lumMod val="75000"/>
                </a:schemeClr>
              </a:solidFill>
              <a:latin typeface="+mn-lt"/>
            </a:endParaRPr>
          </a:p>
        </p:txBody>
      </p:sp>
      <p:sp>
        <p:nvSpPr>
          <p:cNvPr id="9" name="Text Placeholder 8"/>
          <p:cNvSpPr>
            <a:spLocks noGrp="1"/>
          </p:cNvSpPr>
          <p:nvPr>
            <p:ph type="body" idx="23"/>
            <p:custDataLst>
              <p:tags r:id="rId10"/>
            </p:custDataLst>
          </p:nvPr>
        </p:nvSpPr>
        <p:spPr>
          <a:xfrm>
            <a:off x="3405714" y="2574469"/>
            <a:ext cx="2588620" cy="311138"/>
          </a:xfrm>
        </p:spPr>
        <p:txBody>
          <a:bodyPr>
            <a:noAutofit/>
          </a:bodyPr>
          <a:lstStyle/>
          <a:p>
            <a:pPr algn="ctr"/>
            <a:r>
              <a:rPr lang="fr-CA" sz="1800" dirty="0">
                <a:latin typeface="+mn-lt"/>
              </a:rPr>
              <a:t>HABILITATION</a:t>
            </a:r>
            <a:endParaRPr lang="en-CA" sz="1800" dirty="0">
              <a:latin typeface="+mn-lt"/>
            </a:endParaRPr>
          </a:p>
        </p:txBody>
      </p:sp>
      <p:pic>
        <p:nvPicPr>
          <p:cNvPr id="24" name="Picture Placeholder 23" descr="Image d'un édifice, qui représente l'habilitation"/>
          <p:cNvPicPr>
            <a:picLocks noGrp="1" noChangeAspect="1"/>
          </p:cNvPicPr>
          <p:nvPr>
            <p:ph type="pic" sz="quarter" idx="16"/>
            <p:custDataLst>
              <p:tags r:id="rId11"/>
            </p:custDataLst>
          </p:nvPr>
        </p:nvPicPr>
        <p:blipFill rotWithShape="1">
          <a:blip r:embed="rId20" cstate="print">
            <a:extLst>
              <a:ext uri="{28A0092B-C50C-407E-A947-70E740481C1C}">
                <a14:useLocalDpi xmlns:a14="http://schemas.microsoft.com/office/drawing/2010/main" val="0"/>
              </a:ext>
            </a:extLst>
          </a:blip>
          <a:srcRect t="11237" b="7060"/>
          <a:stretch/>
        </p:blipFill>
        <p:spPr>
          <a:xfrm>
            <a:off x="4224137" y="1650761"/>
            <a:ext cx="951774" cy="754062"/>
          </a:xfrm>
        </p:spPr>
      </p:pic>
      <p:sp>
        <p:nvSpPr>
          <p:cNvPr id="8" name="Content Placeholder 7"/>
          <p:cNvSpPr>
            <a:spLocks noGrp="1"/>
          </p:cNvSpPr>
          <p:nvPr>
            <p:ph idx="15"/>
            <p:custDataLst>
              <p:tags r:id="rId12"/>
            </p:custDataLst>
          </p:nvPr>
        </p:nvSpPr>
        <p:spPr>
          <a:xfrm>
            <a:off x="541474" y="3027584"/>
            <a:ext cx="2567485" cy="1741443"/>
          </a:xfrm>
        </p:spPr>
        <p:txBody>
          <a:bodyPr>
            <a:noAutofit/>
          </a:bodyPr>
          <a:lstStyle/>
          <a:p>
            <a:pPr marL="0" indent="0" algn="ctr">
              <a:lnSpc>
                <a:spcPct val="100000"/>
              </a:lnSpc>
              <a:buNone/>
            </a:pPr>
            <a:r>
              <a:rPr lang="fr-FR" sz="1700" dirty="0">
                <a:solidFill>
                  <a:schemeClr val="accent2">
                    <a:lumMod val="75000"/>
                  </a:schemeClr>
                </a:solidFill>
                <a:latin typeface="+mn-lt"/>
              </a:rPr>
              <a:t>L’idée selon laquelle le travail et la vie personnelle font partie de deux univers distincts est remise en question grâce à la technologie</a:t>
            </a:r>
            <a:endParaRPr lang="fr-CA" sz="1700" dirty="0">
              <a:solidFill>
                <a:schemeClr val="accent2">
                  <a:lumMod val="75000"/>
                </a:schemeClr>
              </a:solidFill>
              <a:latin typeface="+mn-lt"/>
            </a:endParaRPr>
          </a:p>
        </p:txBody>
      </p:sp>
      <p:sp>
        <p:nvSpPr>
          <p:cNvPr id="7" name="Text Placeholder 6"/>
          <p:cNvSpPr>
            <a:spLocks noGrp="1"/>
          </p:cNvSpPr>
          <p:nvPr>
            <p:ph type="body" idx="1"/>
            <p:custDataLst>
              <p:tags r:id="rId13"/>
            </p:custDataLst>
          </p:nvPr>
        </p:nvSpPr>
        <p:spPr>
          <a:xfrm>
            <a:off x="833431" y="2406114"/>
            <a:ext cx="1992602" cy="672168"/>
          </a:xfrm>
        </p:spPr>
        <p:txBody>
          <a:bodyPr>
            <a:noAutofit/>
          </a:bodyPr>
          <a:lstStyle/>
          <a:p>
            <a:pPr algn="ctr"/>
            <a:r>
              <a:rPr lang="en-US" sz="1800" dirty="0">
                <a:solidFill>
                  <a:schemeClr val="tx1">
                    <a:lumMod val="75000"/>
                    <a:lumOff val="25000"/>
                  </a:schemeClr>
                </a:solidFill>
                <a:latin typeface="+mn-lt"/>
              </a:rPr>
              <a:t>CHANGEMENT DE COMPORTEMENT</a:t>
            </a:r>
          </a:p>
        </p:txBody>
      </p:sp>
      <p:pic>
        <p:nvPicPr>
          <p:cNvPr id="23" name="Picture Placeholder 22" descr="Image d'un téléphone, qui réprésent le changement de comportement."/>
          <p:cNvPicPr>
            <a:picLocks noGrp="1" noChangeAspect="1"/>
          </p:cNvPicPr>
          <p:nvPr>
            <p:ph type="pic" sz="quarter" idx="13"/>
            <p:custDataLst>
              <p:tags r:id="rId14"/>
            </p:custDataLst>
          </p:nvPr>
        </p:nvPicPr>
        <p:blipFill rotWithShape="1">
          <a:blip r:embed="rId21" cstate="print">
            <a:extLst>
              <a:ext uri="{28A0092B-C50C-407E-A947-70E740481C1C}">
                <a14:useLocalDpi xmlns:a14="http://schemas.microsoft.com/office/drawing/2010/main" val="0"/>
              </a:ext>
            </a:extLst>
          </a:blip>
          <a:srcRect t="4726" b="11906"/>
          <a:stretch/>
        </p:blipFill>
        <p:spPr>
          <a:xfrm>
            <a:off x="1338472" y="1546359"/>
            <a:ext cx="992049" cy="793963"/>
          </a:xfrm>
        </p:spPr>
      </p:pic>
      <p:sp>
        <p:nvSpPr>
          <p:cNvPr id="17" name="Title 16"/>
          <p:cNvSpPr>
            <a:spLocks noGrp="1"/>
          </p:cNvSpPr>
          <p:nvPr>
            <p:ph type="title"/>
            <p:custDataLst>
              <p:tags r:id="rId15"/>
            </p:custDataLst>
          </p:nvPr>
        </p:nvSpPr>
        <p:spPr>
          <a:xfrm>
            <a:off x="568452" y="642085"/>
            <a:ext cx="11006345" cy="835027"/>
          </a:xfrm>
        </p:spPr>
        <p:txBody>
          <a:bodyPr>
            <a:noAutofit/>
          </a:bodyPr>
          <a:lstStyle/>
          <a:p>
            <a:r>
              <a:rPr lang="fr-CA" dirty="0"/>
              <a:t>Le paysage se </a:t>
            </a:r>
            <a:r>
              <a:rPr lang="fr-CA" dirty="0" smtClean="0"/>
              <a:t>transforme</a:t>
            </a:r>
            <a:endParaRPr lang="fr-FR" sz="2600" dirty="0"/>
          </a:p>
        </p:txBody>
      </p:sp>
    </p:spTree>
    <p:custDataLst>
      <p:tags r:id="rId1"/>
    </p:custDataLst>
    <p:extLst>
      <p:ext uri="{BB962C8B-B14F-4D97-AF65-F5344CB8AC3E}">
        <p14:creationId xmlns:p14="http://schemas.microsoft.com/office/powerpoint/2010/main" val="3904217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vatar avec tous les aspects du Milieudetravail GC les encerclant. " title="Icône Milieudetravail GC"/>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672" y="1962330"/>
            <a:ext cx="4553750" cy="4686257"/>
          </a:xfrm>
          <a:prstGeom prst="rect">
            <a:avLst/>
          </a:prstGeom>
        </p:spPr>
      </p:pic>
      <p:pic>
        <p:nvPicPr>
          <p:cNvPr id="12" name="Picture 1" descr="Milieu de travail GC"/>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9875520" y="2062398"/>
            <a:ext cx="1699952" cy="355814"/>
          </a:xfrm>
          <a:prstGeom prst="rect">
            <a:avLst/>
          </a:prstGeom>
        </p:spPr>
      </p:pic>
      <p:pic>
        <p:nvPicPr>
          <p:cNvPr id="14" name="Picture 6" descr="Même diagramme que le précédent, incluant l'image du Milieudetravail GC." title="Diagramme Ven"/>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030102" y="1382734"/>
            <a:ext cx="5652179" cy="5558600"/>
          </a:xfrm>
          <a:prstGeom prst="rect">
            <a:avLst/>
          </a:prstGeom>
        </p:spPr>
      </p:pic>
      <p:pic>
        <p:nvPicPr>
          <p:cNvPr id="13" name="Picture 2" descr="Diagramme Ven combinant Agile, Inclusif et outillé avec les attitudes et comportements au centre de l'image" title="Diagramme Ven"/>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06894" y="1950251"/>
            <a:ext cx="4593558" cy="4587213"/>
          </a:xfrm>
          <a:prstGeom prst="rect">
            <a:avLst/>
          </a:prstGeom>
        </p:spPr>
      </p:pic>
      <p:sp>
        <p:nvSpPr>
          <p:cNvPr id="10" name="TextBox 9"/>
          <p:cNvSpPr txBox="1"/>
          <p:nvPr/>
        </p:nvSpPr>
        <p:spPr>
          <a:xfrm>
            <a:off x="719035" y="2079658"/>
            <a:ext cx="2733524" cy="338554"/>
          </a:xfrm>
          <a:prstGeom prst="rect">
            <a:avLst/>
          </a:prstGeom>
          <a:noFill/>
        </p:spPr>
        <p:txBody>
          <a:bodyPr wrap="square" rtlCol="0">
            <a:spAutoFit/>
          </a:bodyPr>
          <a:lstStyle/>
          <a:p>
            <a:pPr algn="ctr"/>
            <a:r>
              <a:rPr lang="fr-CA" sz="1600" b="1">
                <a:solidFill>
                  <a:srgbClr val="000000"/>
                </a:solidFill>
                <a:latin typeface="Arial"/>
                <a:cs typeface="Arial"/>
              </a:rPr>
              <a:t>Au-delà de 2020</a:t>
            </a:r>
          </a:p>
        </p:txBody>
      </p:sp>
      <p:sp>
        <p:nvSpPr>
          <p:cNvPr id="2" name="Text Placeholder 1"/>
          <p:cNvSpPr>
            <a:spLocks noGrp="1"/>
          </p:cNvSpPr>
          <p:nvPr>
            <p:ph type="body" sz="half" idx="2"/>
          </p:nvPr>
        </p:nvSpPr>
        <p:spPr>
          <a:xfrm>
            <a:off x="592226" y="1319697"/>
            <a:ext cx="10780639" cy="306932"/>
          </a:xfrm>
        </p:spPr>
        <p:txBody>
          <a:bodyPr>
            <a:noAutofit/>
          </a:bodyPr>
          <a:lstStyle/>
          <a:p>
            <a:pPr algn="ctr"/>
            <a:r>
              <a:rPr lang="fr-CA" sz="1600" dirty="0">
                <a:cs typeface="Arial"/>
              </a:rPr>
              <a:t>La vision pour le </a:t>
            </a:r>
            <a:r>
              <a:rPr lang="fr-CA" sz="1600" b="1" dirty="0">
                <a:cs typeface="Arial"/>
              </a:rPr>
              <a:t>milieu de travail </a:t>
            </a:r>
            <a:r>
              <a:rPr lang="fr-CA" sz="1600" dirty="0">
                <a:cs typeface="Arial"/>
              </a:rPr>
              <a:t>va dans le même sens que la vision pour l’</a:t>
            </a:r>
            <a:r>
              <a:rPr lang="fr-CA" sz="1600" b="1" dirty="0">
                <a:cs typeface="Arial"/>
              </a:rPr>
              <a:t>effectif</a:t>
            </a:r>
            <a:r>
              <a:rPr lang="fr-CA" sz="1600" dirty="0">
                <a:cs typeface="Arial"/>
              </a:rPr>
              <a:t>.</a:t>
            </a:r>
          </a:p>
        </p:txBody>
      </p:sp>
      <p:sp>
        <p:nvSpPr>
          <p:cNvPr id="5" name="Title 4"/>
          <p:cNvSpPr>
            <a:spLocks noGrp="1"/>
          </p:cNvSpPr>
          <p:nvPr>
            <p:ph type="title"/>
          </p:nvPr>
        </p:nvSpPr>
        <p:spPr>
          <a:xfrm>
            <a:off x="479372" y="497673"/>
            <a:ext cx="11006345" cy="835027"/>
          </a:xfrm>
        </p:spPr>
        <p:txBody>
          <a:bodyPr>
            <a:noAutofit/>
          </a:bodyPr>
          <a:lstStyle/>
          <a:p>
            <a:r>
              <a:rPr lang="fr-CA" b="1" dirty="0">
                <a:latin typeface="Arial" panose="020B0604020202020204" pitchFamily="34" charset="0"/>
                <a:cs typeface="Arial" panose="020B0604020202020204" pitchFamily="34" charset="0"/>
              </a:rPr>
              <a:t>Milieu de travail GC et Au-delà de 2020 : </a:t>
            </a:r>
            <a:r>
              <a:rPr lang="fr-CA" b="1" dirty="0" smtClean="0">
                <a:latin typeface="Arial" panose="020B0604020202020204" pitchFamily="34" charset="0"/>
                <a:cs typeface="Arial" panose="020B0604020202020204" pitchFamily="34" charset="0"/>
              </a:rPr>
              <a:t/>
            </a:r>
            <a:br>
              <a:rPr lang="fr-CA" b="1" dirty="0" smtClean="0">
                <a:latin typeface="Arial" panose="020B0604020202020204" pitchFamily="34" charset="0"/>
                <a:cs typeface="Arial" panose="020B0604020202020204" pitchFamily="34" charset="0"/>
              </a:rPr>
            </a:br>
            <a:r>
              <a:rPr lang="fr-CA" b="1" dirty="0" smtClean="0">
                <a:latin typeface="Arial" panose="020B0604020202020204" pitchFamily="34" charset="0"/>
                <a:cs typeface="Arial" panose="020B0604020202020204" pitchFamily="34" charset="0"/>
              </a:rPr>
              <a:t>une seule et même </a:t>
            </a:r>
            <a:r>
              <a:rPr lang="fr-CA" b="1" dirty="0">
                <a:latin typeface="Arial" panose="020B0604020202020204" pitchFamily="34" charset="0"/>
                <a:cs typeface="Arial" panose="020B0604020202020204" pitchFamily="34" charset="0"/>
              </a:rPr>
              <a:t>direction</a:t>
            </a:r>
          </a:p>
        </p:txBody>
      </p:sp>
    </p:spTree>
    <p:extLst>
      <p:ext uri="{BB962C8B-B14F-4D97-AF65-F5344CB8AC3E}">
        <p14:creationId xmlns:p14="http://schemas.microsoft.com/office/powerpoint/2010/main" val="42879739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07db6d33442453a2498aedb&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NUM" val="14"/>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NUM" val="15"/>
</p:tagLst>
</file>

<file path=ppt/tags/tag28.xml><?xml version="1.0" encoding="utf-8"?>
<p:tagLst xmlns:a="http://schemas.openxmlformats.org/drawingml/2006/main" xmlns:r="http://schemas.openxmlformats.org/officeDocument/2006/relationships" xmlns:p="http://schemas.openxmlformats.org/presentationml/2006/main">
  <p:tag name="NUM" val="12"/>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13"/>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NUM" val="18"/>
</p:tagLst>
</file>

<file path=ppt/tags/tag54.xml><?xml version="1.0" encoding="utf-8"?>
<p:tagLst xmlns:a="http://schemas.openxmlformats.org/drawingml/2006/main" xmlns:r="http://schemas.openxmlformats.org/officeDocument/2006/relationships" xmlns:p="http://schemas.openxmlformats.org/presentationml/2006/main">
  <p:tag name="NUM" val="20"/>
</p:tagLst>
</file>

<file path=ppt/tags/tag55.xml><?xml version="1.0" encoding="utf-8"?>
<p:tagLst xmlns:a="http://schemas.openxmlformats.org/drawingml/2006/main" xmlns:r="http://schemas.openxmlformats.org/officeDocument/2006/relationships" xmlns:p="http://schemas.openxmlformats.org/presentationml/2006/main">
  <p:tag name="NUM" val="21"/>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1.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6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Custom 6">
      <a:dk1>
        <a:srgbClr val="3E4248"/>
      </a:dk1>
      <a:lt1>
        <a:srgbClr val="FFFFFF"/>
      </a:lt1>
      <a:dk2>
        <a:srgbClr val="40464A"/>
      </a:dk2>
      <a:lt2>
        <a:srgbClr val="808080"/>
      </a:lt2>
      <a:accent1>
        <a:srgbClr val="CCDA6F"/>
      </a:accent1>
      <a:accent2>
        <a:srgbClr val="BACE33"/>
      </a:accent2>
      <a:accent3>
        <a:srgbClr val="FFFFFF"/>
      </a:accent3>
      <a:accent4>
        <a:srgbClr val="88301F"/>
      </a:accent4>
      <a:accent5>
        <a:srgbClr val="01304B"/>
      </a:accent5>
      <a:accent6>
        <a:srgbClr val="9B937D"/>
      </a:accent6>
      <a:hlink>
        <a:srgbClr val="0070C0"/>
      </a:hlink>
      <a:folHlink>
        <a:srgbClr val="014B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eng (4)" id="{0C0EDB42-5716-4BB5-AF0E-F651254FF67F}" vid="{F53C6546-650D-4C24-AFE8-DF73AB893FA5}"/>
    </a:ext>
  </a:extLst>
</a:theme>
</file>

<file path=ppt/theme/theme4.xml><?xml version="1.0" encoding="utf-8"?>
<a:theme xmlns:a="http://schemas.openxmlformats.org/drawingml/2006/main" name="1_Default Design">
  <a:themeElements>
    <a:clrScheme name="Custom 6">
      <a:dk1>
        <a:srgbClr val="3E4248"/>
      </a:dk1>
      <a:lt1>
        <a:srgbClr val="FFFFFF"/>
      </a:lt1>
      <a:dk2>
        <a:srgbClr val="40464A"/>
      </a:dk2>
      <a:lt2>
        <a:srgbClr val="808080"/>
      </a:lt2>
      <a:accent1>
        <a:srgbClr val="CCDA6F"/>
      </a:accent1>
      <a:accent2>
        <a:srgbClr val="BACE33"/>
      </a:accent2>
      <a:accent3>
        <a:srgbClr val="FFFFFF"/>
      </a:accent3>
      <a:accent4>
        <a:srgbClr val="88301F"/>
      </a:accent4>
      <a:accent5>
        <a:srgbClr val="01304B"/>
      </a:accent5>
      <a:accent6>
        <a:srgbClr val="9B937D"/>
      </a:accent6>
      <a:hlink>
        <a:srgbClr val="0070C0"/>
      </a:hlink>
      <a:folHlink>
        <a:srgbClr val="014B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eng (4)" id="{0C0EDB42-5716-4BB5-AF0E-F651254FF67F}" vid="{F53C6546-650D-4C24-AFE8-DF73AB893FA5}"/>
    </a:ext>
  </a:extLst>
</a:theme>
</file>

<file path=ppt/theme/theme5.xml><?xml version="1.0" encoding="utf-8"?>
<a:theme xmlns:a="http://schemas.openxmlformats.org/drawingml/2006/main" name="2_Default Design">
  <a:themeElements>
    <a:clrScheme name="Custom 6">
      <a:dk1>
        <a:srgbClr val="3E4248"/>
      </a:dk1>
      <a:lt1>
        <a:srgbClr val="FFFFFF"/>
      </a:lt1>
      <a:dk2>
        <a:srgbClr val="40464A"/>
      </a:dk2>
      <a:lt2>
        <a:srgbClr val="808080"/>
      </a:lt2>
      <a:accent1>
        <a:srgbClr val="CCDA6F"/>
      </a:accent1>
      <a:accent2>
        <a:srgbClr val="BACE33"/>
      </a:accent2>
      <a:accent3>
        <a:srgbClr val="FFFFFF"/>
      </a:accent3>
      <a:accent4>
        <a:srgbClr val="88301F"/>
      </a:accent4>
      <a:accent5>
        <a:srgbClr val="01304B"/>
      </a:accent5>
      <a:accent6>
        <a:srgbClr val="9B937D"/>
      </a:accent6>
      <a:hlink>
        <a:srgbClr val="0070C0"/>
      </a:hlink>
      <a:folHlink>
        <a:srgbClr val="014B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eng (4)" id="{0C0EDB42-5716-4BB5-AF0E-F651254FF67F}" vid="{F53C6546-650D-4C24-AFE8-DF73AB893FA5}"/>
    </a:ext>
  </a:extLst>
</a:theme>
</file>

<file path=ppt/theme/theme6.xml><?xml version="1.0" encoding="utf-8"?>
<a:theme xmlns:a="http://schemas.openxmlformats.org/drawingml/2006/main" name="9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23778</TotalTime>
  <Words>4359</Words>
  <Application>Microsoft Office PowerPoint</Application>
  <PresentationFormat>Widescreen</PresentationFormat>
  <Paragraphs>401</Paragraphs>
  <Slides>39</Slides>
  <Notes>33</Notes>
  <HiddenSlides>1</HiddenSlides>
  <MMClips>0</MMClips>
  <ScaleCrop>false</ScaleCrop>
  <HeadingPairs>
    <vt:vector size="8" baseType="variant">
      <vt:variant>
        <vt:lpstr>Fonts Used</vt:lpstr>
      </vt:variant>
      <vt:variant>
        <vt:i4>15</vt:i4>
      </vt:variant>
      <vt:variant>
        <vt:lpstr>Theme</vt:lpstr>
      </vt:variant>
      <vt:variant>
        <vt:i4>7</vt:i4>
      </vt:variant>
      <vt:variant>
        <vt:lpstr>Embedded OLE Servers</vt:lpstr>
      </vt:variant>
      <vt:variant>
        <vt:i4>1</vt:i4>
      </vt:variant>
      <vt:variant>
        <vt:lpstr>Slide Titles</vt:lpstr>
      </vt:variant>
      <vt:variant>
        <vt:i4>39</vt:i4>
      </vt:variant>
    </vt:vector>
  </HeadingPairs>
  <TitlesOfParts>
    <vt:vector size="62" baseType="lpstr">
      <vt:lpstr>Arial</vt:lpstr>
      <vt:lpstr>Arial Narrow</vt:lpstr>
      <vt:lpstr>Calibri</vt:lpstr>
      <vt:lpstr>Calibri Light</vt:lpstr>
      <vt:lpstr>Cambria</vt:lpstr>
      <vt:lpstr>Frutiger LT Pro 45 Light</vt:lpstr>
      <vt:lpstr>Frutiger LT Pro 65 Bold</vt:lpstr>
      <vt:lpstr>Georgia</vt:lpstr>
      <vt:lpstr>Open Sans Light</vt:lpstr>
      <vt:lpstr>Segoe UI</vt:lpstr>
      <vt:lpstr>Segoe UI Semilight</vt:lpstr>
      <vt:lpstr>Times New Roman</vt:lpstr>
      <vt:lpstr>Wingdings</vt:lpstr>
      <vt:lpstr>Wingdings 2</vt:lpstr>
      <vt:lpstr>Wingdings 3</vt:lpstr>
      <vt:lpstr>Office Theme</vt:lpstr>
      <vt:lpstr>2_Office Theme</vt:lpstr>
      <vt:lpstr>Default Design</vt:lpstr>
      <vt:lpstr>1_Default Design</vt:lpstr>
      <vt:lpstr>2_Default Design</vt:lpstr>
      <vt:lpstr>9_Office Theme</vt:lpstr>
      <vt:lpstr>4_Office Theme</vt:lpstr>
      <vt:lpstr>think-cell Slide</vt:lpstr>
      <vt:lpstr>Engagement des hauts dirigeants pour la modernisation du Milieu de travail GC</vt:lpstr>
      <vt:lpstr>Qu'est-ce que cet outil et quand l'utiliser ?</vt:lpstr>
      <vt:lpstr>Aperçu</vt:lpstr>
      <vt:lpstr>Comment utiliser le présent modèle</vt:lpstr>
      <vt:lpstr>Liste de contrôle  </vt:lpstr>
      <vt:lpstr> Présentation générique du Milieu de travail GC</vt:lpstr>
      <vt:lpstr>Vision du Milieu de travail GC  </vt:lpstr>
      <vt:lpstr>Le paysage se transforme</vt:lpstr>
      <vt:lpstr>Milieu de travail GC et Au-delà de 2020 :  une seule et même direction</vt:lpstr>
      <vt:lpstr>Une vision pour le milieu de travail du  gouvernement du Canada</vt:lpstr>
      <vt:lpstr>PowerPoint Presentation</vt:lpstr>
      <vt:lpstr>Comprendre le Milieu de travail GC : Flexibilité</vt:lpstr>
      <vt:lpstr>Comprendre le milieu de travail axé sur les activités et le travail axé sur les activités</vt:lpstr>
      <vt:lpstr>PowerPoint Presentation</vt:lpstr>
      <vt:lpstr>Feuille de route de modernisation du Milieu de travail GC</vt:lpstr>
      <vt:lpstr>Comment un Milieu de travail GC est-il conçu? 5 principes de conception clés</vt:lpstr>
      <vt:lpstr>Pourquoi le Milieu de travail GC?</vt:lpstr>
      <vt:lpstr>Le Milieu de travail GC fournit ce dont notre service public a besoin  </vt:lpstr>
      <vt:lpstr>Tendances mondiales </vt:lpstr>
      <vt:lpstr>Tendances actuelles</vt:lpstr>
      <vt:lpstr>Les grandes questions</vt:lpstr>
      <vt:lpstr>Possibilité de modernisation du milieu de travail</vt:lpstr>
      <vt:lpstr>Impact de la situation actuelle sur le futur milieu de travail</vt:lpstr>
      <vt:lpstr>Vers un futur milieu de travail</vt:lpstr>
      <vt:lpstr>Considérations-clés qui assureront une expérience positive de l’employé</vt:lpstr>
      <vt:lpstr>Vidéos – Milieu de travail GC et la suite du SMA SI (Place du Portage, 9e étage) </vt:lpstr>
      <vt:lpstr>Avantages de la mobilité - Bénéfices et considérations pour les clients</vt:lpstr>
      <vt:lpstr>Se tourner vers l’avenir</vt:lpstr>
      <vt:lpstr>L’état présent de notre milieu de travail  </vt:lpstr>
      <vt:lpstr>Nom du ministère</vt:lpstr>
      <vt:lpstr>Impacts de la situation de  la pandémie</vt:lpstr>
      <vt:lpstr>Impacts de la situation de la pandémie</vt:lpstr>
      <vt:lpstr>Opportunités de modernisation et de changement  </vt:lpstr>
      <vt:lpstr>Possibilité de modernisation du milieu de travail</vt:lpstr>
      <vt:lpstr>Opportunités de modernisation et de changement</vt:lpstr>
      <vt:lpstr>Milieu de travail GC et Au-delà de 2020 :  une seule et même direction</vt:lpstr>
      <vt:lpstr>Initiatives de transformation en cours</vt:lpstr>
      <vt:lpstr>Initiatives de transformation en cours</vt:lpstr>
      <vt:lpstr>Sommaire</vt:lpstr>
    </vt:vector>
  </TitlesOfParts>
  <Company>Government of Canada\Gouvernement du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Toolkit</dc:title>
  <dc:creator>Isabelle Fillion</dc:creator>
  <cp:lastModifiedBy>Isabelle Filion</cp:lastModifiedBy>
  <cp:revision>142</cp:revision>
  <dcterms:created xsi:type="dcterms:W3CDTF">2020-10-22T12:27:28Z</dcterms:created>
  <dcterms:modified xsi:type="dcterms:W3CDTF">2021-04-19T16:59:00Z</dcterms:modified>
</cp:coreProperties>
</file>