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7" r:id="rId5"/>
  </p:sldMasterIdLst>
  <p:notesMasterIdLst>
    <p:notesMasterId r:id="rId24"/>
  </p:notesMasterIdLst>
  <p:sldIdLst>
    <p:sldId id="256" r:id="rId6"/>
    <p:sldId id="289" r:id="rId7"/>
    <p:sldId id="286" r:id="rId8"/>
    <p:sldId id="290" r:id="rId9"/>
    <p:sldId id="288" r:id="rId10"/>
    <p:sldId id="287" r:id="rId11"/>
    <p:sldId id="285" r:id="rId12"/>
    <p:sldId id="291" r:id="rId13"/>
    <p:sldId id="266" r:id="rId14"/>
    <p:sldId id="261" r:id="rId15"/>
    <p:sldId id="292" r:id="rId16"/>
    <p:sldId id="280" r:id="rId17"/>
    <p:sldId id="284" r:id="rId18"/>
    <p:sldId id="269" r:id="rId19"/>
    <p:sldId id="270" r:id="rId20"/>
    <p:sldId id="271" r:id="rId21"/>
    <p:sldId id="273"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tant, Alain (HC/SC)" initials="CA(" lastIdx="8" clrIdx="0">
    <p:extLst>
      <p:ext uri="{19B8F6BF-5375-455C-9EA6-DF929625EA0E}">
        <p15:presenceInfo xmlns:p15="http://schemas.microsoft.com/office/powerpoint/2012/main" userId="S-1-5-21-3874007654-1566841883-3423792957-12335" providerId="AD"/>
      </p:ext>
    </p:extLst>
  </p:cmAuthor>
  <p:cmAuthor id="2" name="Porteous, Nancy (HC/SC)" initials="PN(" lastIdx="6" clrIdx="1">
    <p:extLst>
      <p:ext uri="{19B8F6BF-5375-455C-9EA6-DF929625EA0E}">
        <p15:presenceInfo xmlns:p15="http://schemas.microsoft.com/office/powerpoint/2012/main" userId="S-1-5-21-3874007654-1566841883-3423792957-4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5D27C-DE1E-12AB-8C62-96FAC065E785}" v="2" dt="2022-01-27T18:50:18.635"/>
    <p1510:client id="{AA0007FD-09BF-F7A3-4188-B45FF3C77AE8}" v="19" dt="2022-01-27T03:06:40.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3979" autoAdjust="0"/>
  </p:normalViewPr>
  <p:slideViewPr>
    <p:cSldViewPr>
      <p:cViewPr varScale="1">
        <p:scale>
          <a:sx n="66" d="100"/>
          <a:sy n="66" d="100"/>
        </p:scale>
        <p:origin x="1404"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Donald, Louis (HC/SC)" userId="S::louis.macdonald@hc-sc.gc.ca::7cb40ce3-bc2e-4f06-a1f1-5850a88748c7" providerId="AD" clId="Web-{1765D27C-DE1E-12AB-8C62-96FAC065E785}"/>
    <pc:docChg chg="modSld">
      <pc:chgData name="MacDonald, Louis (HC/SC)" userId="S::louis.macdonald@hc-sc.gc.ca::7cb40ce3-bc2e-4f06-a1f1-5850a88748c7" providerId="AD" clId="Web-{1765D27C-DE1E-12AB-8C62-96FAC065E785}" dt="2022-01-27T18:50:18.635" v="1" actId="20577"/>
      <pc:docMkLst>
        <pc:docMk/>
      </pc:docMkLst>
      <pc:sldChg chg="modSp">
        <pc:chgData name="MacDonald, Louis (HC/SC)" userId="S::louis.macdonald@hc-sc.gc.ca::7cb40ce3-bc2e-4f06-a1f1-5850a88748c7" providerId="AD" clId="Web-{1765D27C-DE1E-12AB-8C62-96FAC065E785}" dt="2022-01-27T18:50:18.635" v="1" actId="20577"/>
        <pc:sldMkLst>
          <pc:docMk/>
          <pc:sldMk cId="2531932666" sldId="286"/>
        </pc:sldMkLst>
        <pc:spChg chg="mod">
          <ac:chgData name="MacDonald, Louis (HC/SC)" userId="S::louis.macdonald@hc-sc.gc.ca::7cb40ce3-bc2e-4f06-a1f1-5850a88748c7" providerId="AD" clId="Web-{1765D27C-DE1E-12AB-8C62-96FAC065E785}" dt="2022-01-27T18:50:18.635" v="1" actId="20577"/>
          <ac:spMkLst>
            <pc:docMk/>
            <pc:sldMk cId="2531932666" sldId="286"/>
            <ac:spMk id="3" creationId="{00000000-0000-0000-0000-000000000000}"/>
          </ac:spMkLst>
        </pc:spChg>
      </pc:sldChg>
    </pc:docChg>
  </pc:docChgLst>
  <pc:docChgLst>
    <pc:chgData name="Desroches, Phillip (HC/SC)" userId="S::phillip.desroches@hc-sc.gc.ca::6c854548-0f38-4b8b-9dca-ded73e477321" providerId="AD" clId="Web-{AA0007FD-09BF-F7A3-4188-B45FF3C77AE8}"/>
    <pc:docChg chg="modSld">
      <pc:chgData name="Desroches, Phillip (HC/SC)" userId="S::phillip.desroches@hc-sc.gc.ca::6c854548-0f38-4b8b-9dca-ded73e477321" providerId="AD" clId="Web-{AA0007FD-09BF-F7A3-4188-B45FF3C77AE8}" dt="2022-01-27T03:06:40.157" v="12"/>
      <pc:docMkLst>
        <pc:docMk/>
      </pc:docMkLst>
      <pc:sldChg chg="modSp">
        <pc:chgData name="Desroches, Phillip (HC/SC)" userId="S::phillip.desroches@hc-sc.gc.ca::6c854548-0f38-4b8b-9dca-ded73e477321" providerId="AD" clId="Web-{AA0007FD-09BF-F7A3-4188-B45FF3C77AE8}" dt="2022-01-27T03:06:40.157" v="12"/>
        <pc:sldMkLst>
          <pc:docMk/>
          <pc:sldMk cId="250855487" sldId="269"/>
        </pc:sldMkLst>
        <pc:spChg chg="mod">
          <ac:chgData name="Desroches, Phillip (HC/SC)" userId="S::phillip.desroches@hc-sc.gc.ca::6c854548-0f38-4b8b-9dca-ded73e477321" providerId="AD" clId="Web-{AA0007FD-09BF-F7A3-4188-B45FF3C77AE8}" dt="2022-01-27T03:06:40.157" v="12"/>
          <ac:spMkLst>
            <pc:docMk/>
            <pc:sldMk cId="250855487" sldId="269"/>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1" i="0" baseline="0" dirty="0">
                <a:solidFill>
                  <a:schemeClr val="tx1"/>
                </a:solidFill>
                <a:effectLst/>
              </a:rPr>
              <a:t>Utilization Rate Projected to Year-end, 2021-22</a:t>
            </a:r>
          </a:p>
          <a:p>
            <a:pPr>
              <a:defRPr sz="1600">
                <a:solidFill>
                  <a:schemeClr val="tx1"/>
                </a:solidFill>
              </a:defRPr>
            </a:pPr>
            <a:r>
              <a:rPr lang="en-US" sz="1100" b="1" i="0" baseline="0" dirty="0">
                <a:solidFill>
                  <a:schemeClr val="tx1"/>
                </a:solidFill>
                <a:effectLst/>
              </a:rPr>
              <a:t>(does not include crisis </a:t>
            </a:r>
            <a:r>
              <a:rPr lang="en-US" sz="1100" b="1" i="0" baseline="0" dirty="0" smtClean="0">
                <a:solidFill>
                  <a:schemeClr val="tx1"/>
                </a:solidFill>
                <a:effectLst/>
              </a:rPr>
              <a:t>calls or calls for information)</a:t>
            </a:r>
            <a:endParaRPr lang="en-CA" sz="1100"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Utilization!$A$4</c:f>
              <c:strCache>
                <c:ptCount val="1"/>
                <c:pt idx="0">
                  <c:v>Utilization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'[Copy of Ur.xlsx]Utilization'!$B$3:$O$3</c:f>
              <c:strCache>
                <c:ptCount val="9"/>
                <c:pt idx="0">
                  <c:v>2013-14</c:v>
                </c:pt>
                <c:pt idx="1">
                  <c:v>2014-15</c:v>
                </c:pt>
                <c:pt idx="2">
                  <c:v>2015-16</c:v>
                </c:pt>
                <c:pt idx="3">
                  <c:v>2016-17</c:v>
                </c:pt>
                <c:pt idx="4">
                  <c:v>2017-18</c:v>
                </c:pt>
                <c:pt idx="5">
                  <c:v>2018-19</c:v>
                </c:pt>
                <c:pt idx="6">
                  <c:v>2019-20</c:v>
                </c:pt>
                <c:pt idx="7">
                  <c:v>2020-21</c:v>
                </c:pt>
                <c:pt idx="8">
                  <c:v>2021-22</c:v>
                </c:pt>
              </c:strCache>
              <c:extLst/>
            </c:strRef>
          </c:cat>
          <c:val>
            <c:numRef>
              <c:f>'[Copy of Ur.xlsx]Utilization'!$B$4:$O$4</c:f>
              <c:numCache>
                <c:formatCode>0.0%</c:formatCode>
                <c:ptCount val="9"/>
                <c:pt idx="0">
                  <c:v>7.5999999999999998E-2</c:v>
                </c:pt>
                <c:pt idx="1">
                  <c:v>0.08</c:v>
                </c:pt>
                <c:pt idx="2">
                  <c:v>8.1000000000000003E-2</c:v>
                </c:pt>
                <c:pt idx="3">
                  <c:v>8.4000000000000005E-2</c:v>
                </c:pt>
                <c:pt idx="4">
                  <c:v>9.1999999999999998E-2</c:v>
                </c:pt>
                <c:pt idx="5">
                  <c:v>9.7000000000000003E-2</c:v>
                </c:pt>
                <c:pt idx="6">
                  <c:v>0.10400000000000001</c:v>
                </c:pt>
                <c:pt idx="7">
                  <c:v>0.10099999999999999</c:v>
                </c:pt>
                <c:pt idx="8">
                  <c:v>0.13500000000000001</c:v>
                </c:pt>
              </c:numCache>
              <c:extLst/>
            </c:numRef>
          </c:val>
          <c:smooth val="0"/>
          <c:extLst>
            <c:ext xmlns:c16="http://schemas.microsoft.com/office/drawing/2014/chart" uri="{C3380CC4-5D6E-409C-BE32-E72D297353CC}">
              <c16:uniqueId val="{00000000-E27B-4443-AFD7-0F844AA16925}"/>
            </c:ext>
          </c:extLst>
        </c:ser>
        <c:dLbls>
          <c:showLegendKey val="0"/>
          <c:showVal val="0"/>
          <c:showCatName val="0"/>
          <c:showSerName val="0"/>
          <c:showPercent val="0"/>
          <c:showBubbleSize val="0"/>
        </c:dLbls>
        <c:marker val="1"/>
        <c:smooth val="0"/>
        <c:axId val="736365176"/>
        <c:axId val="736363208"/>
      </c:lineChart>
      <c:catAx>
        <c:axId val="7363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6363208"/>
        <c:crosses val="autoZero"/>
        <c:auto val="1"/>
        <c:lblAlgn val="ctr"/>
        <c:lblOffset val="100"/>
        <c:noMultiLvlLbl val="0"/>
      </c:catAx>
      <c:valAx>
        <c:axId val="736363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63651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solidFill>
                <a:latin typeface="Arial" panose="020B0604020202020204" pitchFamily="34" charset="0"/>
                <a:cs typeface="Arial" panose="020B0604020202020204" pitchFamily="34" charset="0"/>
              </a:rPr>
              <a:t>Crisis Calls</a:t>
            </a:r>
            <a:r>
              <a:rPr lang="en-CA" sz="1800" b="1" baseline="0" dirty="0" smtClean="0">
                <a:solidFill>
                  <a:schemeClr val="tx1"/>
                </a:solidFill>
                <a:latin typeface="Arial" panose="020B0604020202020204" pitchFamily="34" charset="0"/>
                <a:cs typeface="Arial" panose="020B0604020202020204" pitchFamily="34" charset="0"/>
              </a:rPr>
              <a:t> by Fiscal Year</a:t>
            </a:r>
            <a:endParaRPr lang="en-CA" sz="1800" b="1" dirty="0">
              <a:solidFill>
                <a:schemeClr val="tx1"/>
              </a:solidFill>
              <a:latin typeface="Arial" panose="020B0604020202020204" pitchFamily="34" charset="0"/>
              <a:cs typeface="Arial" panose="020B0604020202020204" pitchFamily="34" charset="0"/>
            </a:endParaRPr>
          </a:p>
        </c:rich>
      </c:tx>
      <c:layout>
        <c:manualLayout>
          <c:xMode val="edge"/>
          <c:yMode val="edge"/>
          <c:x val="0.321495157362327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197987587661904E-2"/>
          <c:y val="0.16932098954896332"/>
          <c:w val="0.88726627438577488"/>
          <c:h val="0.5597104351785066"/>
        </c:manualLayout>
      </c:layout>
      <c:lineChart>
        <c:grouping val="standard"/>
        <c:varyColors val="0"/>
        <c:ser>
          <c:idx val="0"/>
          <c:order val="0"/>
          <c:tx>
            <c:strRef>
              <c:f>Sheet2!$C$1</c:f>
              <c:strCache>
                <c:ptCount val="1"/>
                <c:pt idx="0">
                  <c:v>Number of Crisis Calls</c:v>
                </c:pt>
              </c:strCache>
            </c:strRef>
          </c:tx>
          <c:spPr>
            <a:ln w="28575" cap="rnd">
              <a:solidFill>
                <a:sysClr val="windowText" lastClr="000000">
                  <a:alpha val="95000"/>
                </a:sysClr>
              </a:solidFill>
              <a:round/>
            </a:ln>
            <a:effectLst/>
          </c:spPr>
          <c:marker>
            <c:symbol val="circle"/>
            <c:size val="5"/>
            <c:spPr>
              <a:solidFill>
                <a:schemeClr val="tx1"/>
              </a:solidFill>
              <a:ln w="9525">
                <a:solidFill>
                  <a:sysClr val="windowText" lastClr="000000"/>
                </a:solidFill>
              </a:ln>
              <a:effectLst/>
            </c:spPr>
          </c:marker>
          <c:cat>
            <c:multiLvlStrRef>
              <c:f>Sheet2!$A$2:$B$24</c:f>
              <c:multiLvlStrCache>
                <c:ptCount val="19"/>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lvl>
                <c:lvl>
                  <c:pt idx="0">
                    <c:v>2017-18</c:v>
                  </c:pt>
                  <c:pt idx="4">
                    <c:v>2018-19</c:v>
                  </c:pt>
                  <c:pt idx="8">
                    <c:v>2019-20</c:v>
                  </c:pt>
                  <c:pt idx="12">
                    <c:v>2020-21</c:v>
                  </c:pt>
                  <c:pt idx="16">
                    <c:v>2021-22</c:v>
                  </c:pt>
                </c:lvl>
              </c:multiLvlStrCache>
            </c:multiLvlStrRef>
          </c:cat>
          <c:val>
            <c:numRef>
              <c:f>Sheet2!$C$2:$C$24</c:f>
              <c:numCache>
                <c:formatCode>0</c:formatCode>
                <c:ptCount val="19"/>
                <c:pt idx="0">
                  <c:v>337</c:v>
                </c:pt>
                <c:pt idx="1">
                  <c:v>342</c:v>
                </c:pt>
                <c:pt idx="2">
                  <c:v>373</c:v>
                </c:pt>
                <c:pt idx="3">
                  <c:v>359</c:v>
                </c:pt>
                <c:pt idx="4">
                  <c:v>406</c:v>
                </c:pt>
                <c:pt idx="5">
                  <c:v>405</c:v>
                </c:pt>
                <c:pt idx="6">
                  <c:v>378</c:v>
                </c:pt>
                <c:pt idx="7">
                  <c:v>390</c:v>
                </c:pt>
                <c:pt idx="8">
                  <c:v>464</c:v>
                </c:pt>
                <c:pt idx="9">
                  <c:v>401</c:v>
                </c:pt>
                <c:pt idx="10">
                  <c:v>447</c:v>
                </c:pt>
                <c:pt idx="11">
                  <c:v>552</c:v>
                </c:pt>
                <c:pt idx="12">
                  <c:v>813</c:v>
                </c:pt>
                <c:pt idx="13">
                  <c:v>737</c:v>
                </c:pt>
                <c:pt idx="14">
                  <c:v>678</c:v>
                </c:pt>
                <c:pt idx="15">
                  <c:v>875</c:v>
                </c:pt>
                <c:pt idx="16">
                  <c:v>845</c:v>
                </c:pt>
                <c:pt idx="17">
                  <c:v>789</c:v>
                </c:pt>
                <c:pt idx="18">
                  <c:v>822</c:v>
                </c:pt>
              </c:numCache>
            </c:numRef>
          </c:val>
          <c:smooth val="0"/>
          <c:extLst>
            <c:ext xmlns:c16="http://schemas.microsoft.com/office/drawing/2014/chart" uri="{C3380CC4-5D6E-409C-BE32-E72D297353CC}">
              <c16:uniqueId val="{00000000-A121-4CC5-9403-E4BB34E373CD}"/>
            </c:ext>
          </c:extLst>
        </c:ser>
        <c:dLbls>
          <c:showLegendKey val="0"/>
          <c:showVal val="0"/>
          <c:showCatName val="0"/>
          <c:showSerName val="0"/>
          <c:showPercent val="0"/>
          <c:showBubbleSize val="0"/>
        </c:dLbls>
        <c:marker val="1"/>
        <c:smooth val="0"/>
        <c:axId val="668308496"/>
        <c:axId val="668312432"/>
      </c:lineChart>
      <c:catAx>
        <c:axId val="668308496"/>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1" dirty="0">
                    <a:solidFill>
                      <a:schemeClr val="tx1"/>
                    </a:solidFill>
                    <a:latin typeface="Arial" panose="020B0604020202020204" pitchFamily="34" charset="0"/>
                    <a:cs typeface="Arial" panose="020B0604020202020204" pitchFamily="34" charset="0"/>
                  </a:rPr>
                  <a:t>Fiscal year</a:t>
                </a:r>
              </a:p>
            </c:rich>
          </c:tx>
          <c:layout>
            <c:manualLayout>
              <c:xMode val="edge"/>
              <c:yMode val="edge"/>
              <c:x val="0.44802558316588481"/>
              <c:y val="0.911381595898328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8312432"/>
        <c:crosses val="autoZero"/>
        <c:auto val="1"/>
        <c:lblAlgn val="ctr"/>
        <c:lblOffset val="100"/>
        <c:noMultiLvlLbl val="0"/>
      </c:catAx>
      <c:valAx>
        <c:axId val="66831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1" dirty="0">
                    <a:solidFill>
                      <a:schemeClr val="tx1"/>
                    </a:solidFill>
                    <a:latin typeface="Arial" panose="020B0604020202020204" pitchFamily="34" charset="0"/>
                    <a:cs typeface="Arial" panose="020B0604020202020204" pitchFamily="34" charset="0"/>
                  </a:rPr>
                  <a:t>Number of crisis calls</a:t>
                </a:r>
              </a:p>
            </c:rich>
          </c:tx>
          <c:layout>
            <c:manualLayout>
              <c:xMode val="edge"/>
              <c:yMode val="edge"/>
              <c:x val="1.6237994205166976E-2"/>
              <c:y val="0.1855249779010061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830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0.56957</cdr:x>
      <cdr:y>0.09233</cdr:y>
    </cdr:from>
    <cdr:to>
      <cdr:x>0.74856</cdr:x>
      <cdr:y>0.23804</cdr:y>
    </cdr:to>
    <cdr:sp macro="" textlink="">
      <cdr:nvSpPr>
        <cdr:cNvPr id="2" name="TextBox 2a"/>
        <cdr:cNvSpPr txBox="1"/>
      </cdr:nvSpPr>
      <cdr:spPr>
        <a:xfrm xmlns:a="http://schemas.openxmlformats.org/drawingml/2006/main">
          <a:off x="4811963" y="292535"/>
          <a:ext cx="1512169"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b="1" dirty="0" smtClean="0">
              <a:solidFill>
                <a:srgbClr val="C00000"/>
              </a:solidFill>
              <a:latin typeface="Arial" panose="020B0604020202020204" pitchFamily="34" charset="0"/>
              <a:cs typeface="Arial" panose="020B0604020202020204" pitchFamily="34" charset="0"/>
            </a:rPr>
            <a:t>COVID-19 </a:t>
          </a:r>
        </a:p>
        <a:p xmlns:a="http://schemas.openxmlformats.org/drawingml/2006/main">
          <a:pPr algn="ctr"/>
          <a:r>
            <a:rPr lang="en-CA" sz="1200" b="1" dirty="0" smtClean="0">
              <a:solidFill>
                <a:srgbClr val="C00000"/>
              </a:solidFill>
              <a:latin typeface="Arial" panose="020B0604020202020204" pitchFamily="34" charset="0"/>
              <a:cs typeface="Arial" panose="020B0604020202020204" pitchFamily="34" charset="0"/>
            </a:rPr>
            <a:t>Work From Home </a:t>
          </a:r>
          <a:endParaRPr lang="en-CA" sz="1200" b="1" dirty="0">
            <a:solidFill>
              <a:srgbClr val="C00000"/>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8B4A03-3D3F-442E-88B9-CDE301CCA409}" type="datetimeFigureOut">
              <a:rPr lang="en-US" smtClean="0"/>
              <a:pPr/>
              <a:t>4/22/2022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C7D3F-5116-457B-859A-8116BD4A531C}" type="slidenum">
              <a:rPr lang="en-US" smtClean="0"/>
              <a:pPr/>
              <a:t>‹#›</a:t>
            </a:fld>
            <a:endParaRPr lang="en-US"/>
          </a:p>
        </p:txBody>
      </p:sp>
    </p:spTree>
    <p:extLst>
      <p:ext uri="{BB962C8B-B14F-4D97-AF65-F5344CB8AC3E}">
        <p14:creationId xmlns:p14="http://schemas.microsoft.com/office/powerpoint/2010/main" val="417504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3</a:t>
            </a:fld>
            <a:endParaRPr lang="en-US"/>
          </a:p>
        </p:txBody>
      </p:sp>
    </p:spTree>
    <p:extLst>
      <p:ext uri="{BB962C8B-B14F-4D97-AF65-F5344CB8AC3E}">
        <p14:creationId xmlns:p14="http://schemas.microsoft.com/office/powerpoint/2010/main" val="237953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5</a:t>
            </a:fld>
            <a:endParaRPr lang="en-US"/>
          </a:p>
        </p:txBody>
      </p:sp>
    </p:spTree>
    <p:extLst>
      <p:ext uri="{BB962C8B-B14F-4D97-AF65-F5344CB8AC3E}">
        <p14:creationId xmlns:p14="http://schemas.microsoft.com/office/powerpoint/2010/main" val="264252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6</a:t>
            </a:fld>
            <a:endParaRPr lang="en-US"/>
          </a:p>
        </p:txBody>
      </p:sp>
    </p:spTree>
    <p:extLst>
      <p:ext uri="{BB962C8B-B14F-4D97-AF65-F5344CB8AC3E}">
        <p14:creationId xmlns:p14="http://schemas.microsoft.com/office/powerpoint/2010/main" val="85713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7</a:t>
            </a:fld>
            <a:endParaRPr lang="en-US"/>
          </a:p>
        </p:txBody>
      </p:sp>
    </p:spTree>
    <p:extLst>
      <p:ext uri="{BB962C8B-B14F-4D97-AF65-F5344CB8AC3E}">
        <p14:creationId xmlns:p14="http://schemas.microsoft.com/office/powerpoint/2010/main" val="220957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8</a:t>
            </a:fld>
            <a:endParaRPr lang="en-US"/>
          </a:p>
        </p:txBody>
      </p:sp>
    </p:spTree>
    <p:extLst>
      <p:ext uri="{BB962C8B-B14F-4D97-AF65-F5344CB8AC3E}">
        <p14:creationId xmlns:p14="http://schemas.microsoft.com/office/powerpoint/2010/main" val="129113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10</a:t>
            </a:fld>
            <a:endParaRPr lang="en-US"/>
          </a:p>
        </p:txBody>
      </p:sp>
    </p:spTree>
    <p:extLst>
      <p:ext uri="{BB962C8B-B14F-4D97-AF65-F5344CB8AC3E}">
        <p14:creationId xmlns:p14="http://schemas.microsoft.com/office/powerpoint/2010/main" val="167188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Federal EAP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As per the Directive on Employee Assistance Programs, “organizations can deliver EAP services using the model that best responds to their operational needs”</a:t>
            </a:r>
          </a:p>
          <a:p>
            <a:pPr marL="171450" indent="-171450">
              <a:buFont typeface="Arial" panose="020B0604020202020204" pitchFamily="34" charset="0"/>
              <a:buChar char="•"/>
              <a:defRPr/>
            </a:pPr>
            <a:r>
              <a:rPr lang="en-CA" sz="1200" dirty="0"/>
              <a:t>As a result, the </a:t>
            </a:r>
            <a:r>
              <a:rPr lang="en-CA" sz="1200" dirty="0" err="1"/>
              <a:t>GoC</a:t>
            </a:r>
            <a:r>
              <a:rPr lang="en-CA" sz="1200" dirty="0"/>
              <a:t>, as a whole, has an amalgam of EAP coverage including: internal services, peer models, hybrid models, outsourced, but the most common option is the services provided by Health Canada (Employee Assistance Services)</a:t>
            </a:r>
          </a:p>
          <a:p>
            <a:pPr marL="171450" indent="-171450">
              <a:buFont typeface="Arial" panose="020B0604020202020204" pitchFamily="34" charset="0"/>
              <a:buChar char="•"/>
              <a:defRPr/>
            </a:pPr>
            <a:r>
              <a:rPr lang="en-CA" sz="1200" dirty="0"/>
              <a:t>In addition to core EAP (short term counselling), many organizations have worked with Health Canada to develop specialized programming via EAP to include</a:t>
            </a:r>
            <a:r>
              <a:rPr lang="en-CA" sz="1200" baseline="0" dirty="0"/>
              <a:t> </a:t>
            </a:r>
            <a:r>
              <a:rPr lang="en-CA" sz="1200" dirty="0"/>
              <a:t>specific wellness requirements or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900" dirty="0" smtClean="0"/>
              <a:t>Decompression</a:t>
            </a:r>
            <a:r>
              <a:rPr lang="en-CA" sz="1900" baseline="0" dirty="0" smtClean="0"/>
              <a:t> </a:t>
            </a:r>
            <a:r>
              <a:rPr lang="en-CA" sz="1900" baseline="0" dirty="0"/>
              <a:t>Program (additional information)</a:t>
            </a:r>
          </a:p>
          <a:p>
            <a:pPr marL="342900" indent="-342900">
              <a:buFont typeface="Arial" panose="020B0604020202020204" pitchFamily="34" charset="0"/>
              <a:buChar char="•"/>
            </a:pPr>
            <a:r>
              <a:rPr lang="en-CA" sz="1900" dirty="0"/>
              <a:t>Informed by consultations with Veterans Affairs Canada, the Canadian Armed Forces, Indigenous Services Canada, and Canada Border Services Agency</a:t>
            </a:r>
          </a:p>
          <a:p>
            <a:pPr marL="285750" indent="-285750">
              <a:buFont typeface="Arial" panose="020B0604020202020204" pitchFamily="34" charset="0"/>
              <a:buChar char="•"/>
            </a:pPr>
            <a:r>
              <a:rPr lang="en-CA" sz="1350" dirty="0"/>
              <a:t>Aligns with the three strategic goals of the Federal Public Service Workplace Mental Health Strategy</a:t>
            </a:r>
          </a:p>
          <a:p>
            <a:pPr marL="628650" lvl="1" indent="-171450">
              <a:buFont typeface="Arial" panose="020B0604020202020204" pitchFamily="34" charset="0"/>
              <a:buChar char="•"/>
            </a:pPr>
            <a:r>
              <a:rPr lang="en-CA" sz="1200" dirty="0"/>
              <a:t>Change the culture to consider psychological health and safety in every aspect of work </a:t>
            </a:r>
          </a:p>
          <a:p>
            <a:pPr marL="628650" lvl="1" indent="-171450">
              <a:buFont typeface="Arial" panose="020B0604020202020204" pitchFamily="34" charset="0"/>
              <a:buChar char="•"/>
            </a:pPr>
            <a:r>
              <a:rPr lang="en-CA" sz="1200" dirty="0"/>
              <a:t>Build mental health capacity using training, tools and other resources</a:t>
            </a:r>
          </a:p>
          <a:p>
            <a:pPr marL="628650" lvl="1" indent="-171450">
              <a:buFont typeface="Arial" panose="020B0604020202020204" pitchFamily="34" charset="0"/>
              <a:buChar char="•"/>
            </a:pPr>
            <a:r>
              <a:rPr lang="en-CA" sz="1200" dirty="0"/>
              <a:t>Measure and report on progress in order to continuously improve</a:t>
            </a:r>
          </a:p>
          <a:p>
            <a:pPr lvl="1">
              <a:lnSpc>
                <a:spcPct val="110000"/>
              </a:lnSpc>
              <a:spcBef>
                <a:spcPts val="0"/>
              </a:spcBef>
              <a:buFont typeface="Arial" panose="020B0604020202020204" pitchFamily="34" charset="0"/>
              <a:buChar char="•"/>
            </a:pPr>
            <a:r>
              <a:rPr lang="en-CA" sz="1500" dirty="0"/>
              <a:t>Program designed to prevent long-term operational stress illnesses/injuries. Addresses employer’s responsibility to protect employee mental health and wellbeing while ensuring organizational sustainability.</a:t>
            </a:r>
          </a:p>
          <a:p>
            <a:pPr lvl="1">
              <a:lnSpc>
                <a:spcPct val="110000"/>
              </a:lnSpc>
              <a:spcBef>
                <a:spcPts val="0"/>
              </a:spcBef>
              <a:buFont typeface="Arial" panose="020B0604020202020204" pitchFamily="34" charset="0"/>
              <a:buChar char="•"/>
            </a:pPr>
            <a:r>
              <a:rPr lang="en-CA" sz="1500" dirty="0"/>
              <a:t>Two week curriculum led by mental health professionals with a mixture of training, group processes, and time to tend to personal priorities. </a:t>
            </a:r>
          </a:p>
          <a:p>
            <a:pPr lvl="1">
              <a:lnSpc>
                <a:spcPct val="110000"/>
              </a:lnSpc>
              <a:spcBef>
                <a:spcPts val="0"/>
              </a:spcBef>
              <a:buFont typeface="Arial" panose="020B0604020202020204" pitchFamily="34" charset="0"/>
              <a:buChar char="•"/>
            </a:pPr>
            <a:r>
              <a:rPr lang="en-CA" sz="1500" dirty="0"/>
              <a:t>No more than 3 hours per day of screen time including check-ins, breaks, training, group work (1 hour of training; 1 hour group discussions; no screen time on Fridays).</a:t>
            </a:r>
          </a:p>
          <a:p>
            <a:pPr lvl="1">
              <a:lnSpc>
                <a:spcPct val="110000"/>
              </a:lnSpc>
              <a:spcBef>
                <a:spcPts val="0"/>
              </a:spcBef>
              <a:buFont typeface="Arial" panose="020B0604020202020204" pitchFamily="34" charset="0"/>
              <a:buChar char="•"/>
            </a:pPr>
            <a:r>
              <a:rPr lang="en-CA" sz="1500" dirty="0"/>
              <a:t>Pilot of two cohorts to launch in February 2022 and full launch in parallel.</a:t>
            </a:r>
          </a:p>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12</a:t>
            </a:fld>
            <a:endParaRPr lang="en-US"/>
          </a:p>
        </p:txBody>
      </p:sp>
    </p:spTree>
    <p:extLst>
      <p:ext uri="{BB962C8B-B14F-4D97-AF65-F5344CB8AC3E}">
        <p14:creationId xmlns:p14="http://schemas.microsoft.com/office/powerpoint/2010/main" val="168023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13</a:t>
            </a:fld>
            <a:endParaRPr lang="en-US"/>
          </a:p>
        </p:txBody>
      </p:sp>
    </p:spTree>
    <p:extLst>
      <p:ext uri="{BB962C8B-B14F-4D97-AF65-F5344CB8AC3E}">
        <p14:creationId xmlns:p14="http://schemas.microsoft.com/office/powerpoint/2010/main" val="994779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1 Slide">
    <p:spTree>
      <p:nvGrpSpPr>
        <p:cNvPr id="1" name=""/>
        <p:cNvGrpSpPr/>
        <p:nvPr/>
      </p:nvGrpSpPr>
      <p:grpSpPr>
        <a:xfrm>
          <a:off x="0" y="0"/>
          <a:ext cx="0" cy="0"/>
          <a:chOff x="0" y="0"/>
          <a:chExt cx="0" cy="0"/>
        </a:xfrm>
      </p:grpSpPr>
      <p:pic>
        <p:nvPicPr>
          <p:cNvPr id="8" name="Picture 7" descr="02-15-1540-PPT-HC-EN-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93499" y="2852935"/>
            <a:ext cx="7772400" cy="807529"/>
          </a:xfrm>
        </p:spPr>
        <p:txBody>
          <a:bodyPr>
            <a:normAutofit/>
          </a:bodyPr>
          <a:lstStyle>
            <a:lvl1pPr algn="l">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961" y="3727190"/>
            <a:ext cx="5902424" cy="931227"/>
          </a:xfrm>
        </p:spPr>
        <p:txBody>
          <a:bodyPr>
            <a:normAutofit/>
          </a:bodyPr>
          <a:lstStyle>
            <a:lvl1pPr marL="0" indent="0" algn="l">
              <a:spcAft>
                <a:spcPts val="200"/>
              </a:spcAft>
              <a:buNone/>
              <a:defRPr sz="1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Employee Assistance Services / Services d'aide aux employé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961" y="1700808"/>
            <a:ext cx="3838920" cy="978402"/>
          </a:xfrm>
          <a:prstGeom prst="rect">
            <a:avLst/>
          </a:prstGeom>
        </p:spPr>
      </p:pic>
    </p:spTree>
    <p:extLst>
      <p:ext uri="{BB962C8B-B14F-4D97-AF65-F5344CB8AC3E}">
        <p14:creationId xmlns:p14="http://schemas.microsoft.com/office/powerpoint/2010/main" val="2133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pic>
        <p:nvPicPr>
          <p:cNvPr id="8" name="Picture 7" descr="02-15-1540-PPT-HC-FR-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57"/>
            <a:ext cx="9144000" cy="6858000"/>
          </a:xfrm>
          <a:prstGeom prst="rect">
            <a:avLst/>
          </a:prstGeom>
        </p:spPr>
      </p:pic>
      <p:sp>
        <p:nvSpPr>
          <p:cNvPr id="2" name="Title 1"/>
          <p:cNvSpPr>
            <a:spLocks noGrp="1"/>
          </p:cNvSpPr>
          <p:nvPr>
            <p:ph type="ctrTitle" hasCustomPrompt="1"/>
          </p:nvPr>
        </p:nvSpPr>
        <p:spPr>
          <a:xfrm>
            <a:off x="942753" y="2655118"/>
            <a:ext cx="7215963" cy="1186933"/>
          </a:xfrm>
        </p:spPr>
        <p:txBody>
          <a:bodyPr anchor="ctr"/>
          <a:lstStyle>
            <a:lvl1pPr>
              <a:defRPr sz="2800">
                <a:latin typeface="Arial" panose="020B0604020202020204" pitchFamily="34" charset="0"/>
                <a:cs typeface="Arial" panose="020B0604020202020204" pitchFamily="34" charset="0"/>
              </a:defRPr>
            </a:lvl1pPr>
          </a:lstStyle>
          <a:p>
            <a:r>
              <a:rPr lang="en-CA" dirty="0" err="1"/>
              <a:t>Cliquez</a:t>
            </a:r>
            <a:r>
              <a:rPr lang="en-CA" dirty="0"/>
              <a:t> pour modifier le style du titre du masque</a:t>
            </a:r>
            <a:endParaRPr lang="en-US" dirty="0"/>
          </a:p>
        </p:txBody>
      </p:sp>
      <p:sp>
        <p:nvSpPr>
          <p:cNvPr id="3" name="Subtitle 2"/>
          <p:cNvSpPr>
            <a:spLocks noGrp="1"/>
          </p:cNvSpPr>
          <p:nvPr>
            <p:ph type="subTitle" idx="1" hasCustomPrompt="1"/>
          </p:nvPr>
        </p:nvSpPr>
        <p:spPr>
          <a:xfrm>
            <a:off x="942753" y="4019107"/>
            <a:ext cx="5592726" cy="1139302"/>
          </a:xfrm>
        </p:spPr>
        <p:txBody>
          <a:bodyPr anchor="t"/>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err="1"/>
              <a:t>Cliquez</a:t>
            </a:r>
            <a:r>
              <a:rPr lang="en-CA" dirty="0"/>
              <a:t> pour modifier le style du sous-titre du masque</a:t>
            </a:r>
            <a:endParaRPr lang="en-US" dirty="0"/>
          </a:p>
        </p:txBody>
      </p:sp>
      <p:pic>
        <p:nvPicPr>
          <p:cNvPr id="4" name="Picture 3" descr="Programme d'aide aux employés / Employee Assistance Program"/>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2753" y="1655559"/>
            <a:ext cx="3352800" cy="822503"/>
          </a:xfrm>
          <a:prstGeom prst="rect">
            <a:avLst/>
          </a:prstGeom>
        </p:spPr>
      </p:pic>
    </p:spTree>
    <p:extLst>
      <p:ext uri="{BB962C8B-B14F-4D97-AF65-F5344CB8AC3E}">
        <p14:creationId xmlns:p14="http://schemas.microsoft.com/office/powerpoint/2010/main" val="251601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2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957997"/>
            <a:ext cx="7772400" cy="737703"/>
          </a:xfrm>
        </p:spPr>
        <p:txBody>
          <a:bodyPr anchor="ctr"/>
          <a:lstStyle>
            <a:lvl1pPr algn="l">
              <a:defRPr sz="3200" b="1" cap="none" baseline="0">
                <a:latin typeface="Arial" panose="020B0604020202020204" pitchFamily="34" charset="0"/>
                <a:cs typeface="Arial" panose="020B0604020202020204" pitchFamily="34" charset="0"/>
              </a:defRPr>
            </a:lvl1pPr>
          </a:lstStyle>
          <a:p>
            <a:r>
              <a:rPr lang="en-CA" dirty="0" err="1"/>
              <a:t>Cliquez</a:t>
            </a:r>
            <a:r>
              <a:rPr lang="en-CA" dirty="0"/>
              <a:t> pour modifier le style du titre </a:t>
            </a:r>
          </a:p>
        </p:txBody>
      </p:sp>
      <p:sp>
        <p:nvSpPr>
          <p:cNvPr id="3" name="Text Placeholder 2"/>
          <p:cNvSpPr>
            <a:spLocks noGrp="1"/>
          </p:cNvSpPr>
          <p:nvPr>
            <p:ph type="body" idx="1" hasCustomPrompt="1"/>
          </p:nvPr>
        </p:nvSpPr>
        <p:spPr>
          <a:xfrm>
            <a:off x="722313" y="4001263"/>
            <a:ext cx="7772400" cy="1500187"/>
          </a:xfrm>
        </p:spPr>
        <p:txBody>
          <a:bodyPr anchor="t"/>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err="1"/>
              <a:t>Cliquez</a:t>
            </a:r>
            <a:r>
              <a:rPr lang="en-CA" dirty="0"/>
              <a:t> pour modifier les styles de </a:t>
            </a:r>
            <a:r>
              <a:rPr lang="en-CA" dirty="0" err="1"/>
              <a:t>texte</a:t>
            </a:r>
            <a:r>
              <a:rPr lang="en-CA" dirty="0"/>
              <a:t> du masque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A8D8F81-0369-F94C-9FE7-AE5F586ABA94}" type="slidenum">
              <a:rPr kumimoji="0"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p:cNvSpPr txBox="1"/>
          <p:nvPr userDrawn="1"/>
        </p:nvSpPr>
        <p:spPr>
          <a:xfrm>
            <a:off x="0" y="0"/>
            <a:ext cx="9144000" cy="369332"/>
          </a:xfrm>
          <a:prstGeom prst="rect">
            <a:avLst/>
          </a:prstGeom>
          <a:solidFill>
            <a:srgbClr val="99001F"/>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endParaRPr>
          </a:p>
        </p:txBody>
      </p:sp>
      <p:pic>
        <p:nvPicPr>
          <p:cNvPr id="7" name="Picture 6" descr="Programme d'aide aux employés / Employee Assistance Progra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3" y="1623040"/>
            <a:ext cx="4281735" cy="1050388"/>
          </a:xfrm>
          <a:prstGeom prst="rect">
            <a:avLst/>
          </a:prstGeom>
        </p:spPr>
      </p:pic>
    </p:spTree>
    <p:extLst>
      <p:ext uri="{BB962C8B-B14F-4D97-AF65-F5344CB8AC3E}">
        <p14:creationId xmlns:p14="http://schemas.microsoft.com/office/powerpoint/2010/main" val="420011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016" y="478416"/>
            <a:ext cx="8229600" cy="1084367"/>
          </a:xfrm>
        </p:spPr>
        <p:txBody>
          <a:bodyPr anchor="ctr" anchorCtr="0"/>
          <a:lstStyle>
            <a:lvl1pPr>
              <a:spcAft>
                <a:spcPts val="0"/>
              </a:spcAft>
              <a:defRPr sz="3200" b="1">
                <a:latin typeface="Arial" panose="020B0604020202020204" pitchFamily="34" charset="0"/>
                <a:cs typeface="Arial" panose="020B0604020202020204" pitchFamily="34" charset="0"/>
              </a:defRPr>
            </a:lvl1pPr>
          </a:lstStyle>
          <a:p>
            <a:r>
              <a:rPr lang="en-CA" dirty="0" err="1"/>
              <a:t>Cliquez</a:t>
            </a:r>
            <a:r>
              <a:rPr lang="en-CA" dirty="0"/>
              <a:t> pour modifier le style du titre du masque</a:t>
            </a:r>
            <a:endParaRPr lang="en-US" dirty="0"/>
          </a:p>
        </p:txBody>
      </p:sp>
      <p:sp>
        <p:nvSpPr>
          <p:cNvPr id="3" name="Content Placeholder 2"/>
          <p:cNvSpPr>
            <a:spLocks noGrp="1"/>
          </p:cNvSpPr>
          <p:nvPr>
            <p:ph idx="1" hasCustomPrompt="1"/>
          </p:nvPr>
        </p:nvSpPr>
        <p:spPr>
          <a:xfrm>
            <a:off x="539016" y="1793983"/>
            <a:ext cx="8229600" cy="4241691"/>
          </a:xfrm>
        </p:spPr>
        <p:txBody>
          <a:bodyPr>
            <a:noAutofit/>
          </a:bodyPr>
          <a:lstStyle>
            <a:lvl1pPr>
              <a:lnSpc>
                <a:spcPct val="113000"/>
              </a:lnSpc>
              <a:spcAft>
                <a:spcPts val="300"/>
              </a:spcAft>
              <a:defRPr sz="2400">
                <a:latin typeface="Arial" panose="020B0604020202020204" pitchFamily="34" charset="0"/>
                <a:cs typeface="Arial" panose="020B0604020202020204" pitchFamily="34" charset="0"/>
              </a:defRPr>
            </a:lvl1pPr>
            <a:lvl2pPr>
              <a:spcBef>
                <a:spcPts val="300"/>
              </a:spcBef>
              <a:spcAft>
                <a:spcPts val="300"/>
              </a:spcAft>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CA" dirty="0" err="1"/>
              <a:t>Cliquez</a:t>
            </a:r>
            <a:r>
              <a:rPr lang="en-CA" dirty="0"/>
              <a:t> pour modifier les styles de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E7926C0-F69C-864A-BE29-A52DB93FE02F}" type="slidenum">
              <a:rPr kumimoji="0"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6162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792970"/>
            <a:ext cx="4038600" cy="4333193"/>
          </a:xfrm>
        </p:spPr>
        <p:txBody>
          <a:bodyPr/>
          <a:lstStyle>
            <a:lvl1pPr>
              <a:lnSpc>
                <a:spcPct val="113000"/>
              </a:lnSpc>
              <a:spcBef>
                <a:spcPts val="600"/>
              </a:spcBef>
              <a:spcAft>
                <a:spcPts val="300"/>
              </a:spcAft>
              <a:defRPr sz="2400">
                <a:latin typeface="Arial" panose="020B0604020202020204" pitchFamily="34" charset="0"/>
                <a:cs typeface="Arial" panose="020B0604020202020204" pitchFamily="34" charset="0"/>
              </a:defRPr>
            </a:lvl1pPr>
            <a:lvl2pPr>
              <a:spcBef>
                <a:spcPts val="300"/>
              </a:spcBef>
              <a:spcAft>
                <a:spcPts val="300"/>
              </a:spcAft>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CA" dirty="0" err="1"/>
              <a:t>Cliquez</a:t>
            </a:r>
            <a:r>
              <a:rPr lang="en-CA" dirty="0"/>
              <a:t> pour modifier les styles de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US" dirty="0"/>
          </a:p>
        </p:txBody>
      </p:sp>
      <p:sp>
        <p:nvSpPr>
          <p:cNvPr id="4" name="Content Placeholder 3"/>
          <p:cNvSpPr>
            <a:spLocks noGrp="1"/>
          </p:cNvSpPr>
          <p:nvPr>
            <p:ph sz="half" idx="2" hasCustomPrompt="1"/>
          </p:nvPr>
        </p:nvSpPr>
        <p:spPr>
          <a:xfrm>
            <a:off x="4648200" y="1792970"/>
            <a:ext cx="4038600" cy="4333193"/>
          </a:xfrm>
        </p:spPr>
        <p:txBody>
          <a:bodyPr/>
          <a:lstStyle>
            <a:lvl1pPr>
              <a:lnSpc>
                <a:spcPct val="113000"/>
              </a:lnSpc>
              <a:spcBef>
                <a:spcPts val="600"/>
              </a:spcBef>
              <a:spcAft>
                <a:spcPts val="300"/>
              </a:spcAft>
              <a:defRPr sz="2400">
                <a:latin typeface="Arial" panose="020B0604020202020204" pitchFamily="34" charset="0"/>
                <a:cs typeface="Arial" panose="020B0604020202020204" pitchFamily="34" charset="0"/>
              </a:defRPr>
            </a:lvl1pPr>
            <a:lvl2pPr>
              <a:spcBef>
                <a:spcPts val="300"/>
              </a:spcBef>
              <a:spcAft>
                <a:spcPts val="300"/>
              </a:spcAft>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CA" dirty="0" err="1"/>
              <a:t>Cliquez</a:t>
            </a:r>
            <a:r>
              <a:rPr lang="en-CA" dirty="0"/>
              <a:t> pour modifier les styles de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FD44FF2-6A1A-1B48-90A7-CD3009379480}" type="slidenum">
              <a:rPr kumimoji="0"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0" name="Title 1"/>
          <p:cNvSpPr>
            <a:spLocks noGrp="1"/>
          </p:cNvSpPr>
          <p:nvPr>
            <p:ph type="title" hasCustomPrompt="1"/>
          </p:nvPr>
        </p:nvSpPr>
        <p:spPr>
          <a:xfrm>
            <a:off x="457200" y="478416"/>
            <a:ext cx="8311416" cy="1084367"/>
          </a:xfrm>
        </p:spPr>
        <p:txBody>
          <a:bodyPr anchor="ctr"/>
          <a:lstStyle>
            <a:lvl1pPr>
              <a:defRPr sz="3200" b="1">
                <a:latin typeface="Arial" panose="020B0604020202020204" pitchFamily="34" charset="0"/>
                <a:cs typeface="Arial" panose="020B0604020202020204" pitchFamily="34" charset="0"/>
              </a:defRPr>
            </a:lvl1pPr>
          </a:lstStyle>
          <a:p>
            <a:r>
              <a:rPr lang="en-CA" dirty="0" err="1"/>
              <a:t>Cliquez</a:t>
            </a:r>
            <a:r>
              <a:rPr lang="en-CA" dirty="0"/>
              <a:t> pour modifier le style du titre du masque</a:t>
            </a:r>
            <a:endParaRPr lang="en-US" dirty="0"/>
          </a:p>
        </p:txBody>
      </p:sp>
    </p:spTree>
    <p:extLst>
      <p:ext uri="{BB962C8B-B14F-4D97-AF65-F5344CB8AC3E}">
        <p14:creationId xmlns:p14="http://schemas.microsoft.com/office/powerpoint/2010/main" val="126007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2 Slide">
    <p:spTree>
      <p:nvGrpSpPr>
        <p:cNvPr id="1" name=""/>
        <p:cNvGrpSpPr/>
        <p:nvPr/>
      </p:nvGrpSpPr>
      <p:grpSpPr>
        <a:xfrm>
          <a:off x="0" y="0"/>
          <a:ext cx="0" cy="0"/>
          <a:chOff x="0" y="0"/>
          <a:chExt cx="0" cy="0"/>
        </a:xfrm>
      </p:grpSpPr>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1"/>
          <p:cNvSpPr>
            <a:spLocks noGrp="1"/>
          </p:cNvSpPr>
          <p:nvPr>
            <p:ph type="title"/>
          </p:nvPr>
        </p:nvSpPr>
        <p:spPr>
          <a:xfrm>
            <a:off x="722312" y="3212976"/>
            <a:ext cx="7772400" cy="681007"/>
          </a:xfrm>
        </p:spPr>
        <p:txBody>
          <a:bodyPr anchor="ctr">
            <a:normAutofit/>
          </a:bodyPr>
          <a:lstStyle>
            <a:lvl1pPr algn="l">
              <a:defRPr sz="3200" b="1" cap="none" baseline="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2" y="4156233"/>
            <a:ext cx="7772400" cy="1500187"/>
          </a:xfrm>
        </p:spPr>
        <p:txBody>
          <a:bodyPr anchor="t">
            <a:normAutofit/>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B0079A4-A7F4-4CC7-AFDE-8E2A41AF9B71}" type="datetimeFigureOut">
              <a:rPr lang="en-CA" smtClean="0"/>
              <a:pPr/>
              <a:t>2022-04-22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pPr/>
              <a:t>‹#›</a:t>
            </a:fld>
            <a:endParaRPr lang="en-CA"/>
          </a:p>
        </p:txBody>
      </p:sp>
      <p:pic>
        <p:nvPicPr>
          <p:cNvPr id="7" name="Picture 6" descr="Decorative&#10;Employee Assistance Program logo with icon of setting sun over wa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2" y="1891843"/>
            <a:ext cx="4308279" cy="1058883"/>
          </a:xfrm>
          <a:prstGeom prst="rect">
            <a:avLst/>
          </a:prstGeom>
        </p:spPr>
      </p:pic>
    </p:spTree>
    <p:extLst>
      <p:ext uri="{BB962C8B-B14F-4D97-AF65-F5344CB8AC3E}">
        <p14:creationId xmlns:p14="http://schemas.microsoft.com/office/powerpoint/2010/main" val="331699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53447"/>
            <a:ext cx="8229600" cy="787321"/>
          </a:xfrm>
        </p:spPr>
        <p:txBody>
          <a:bodyPr>
            <a:normAutofit/>
          </a:bodyPr>
          <a:lstStyle>
            <a:lvl1pPr algn="l">
              <a:defRPr sz="26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457200" y="1524884"/>
            <a:ext cx="8229600" cy="4601280"/>
          </a:xfrm>
        </p:spPr>
        <p:txBody>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Tree>
    <p:extLst>
      <p:ext uri="{BB962C8B-B14F-4D97-AF65-F5344CB8AC3E}">
        <p14:creationId xmlns:p14="http://schemas.microsoft.com/office/powerpoint/2010/main" val="248152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9" name="TextBox 8"/>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1"/>
          <p:cNvSpPr>
            <a:spLocks noGrp="1"/>
          </p:cNvSpPr>
          <p:nvPr>
            <p:ph type="title"/>
          </p:nvPr>
        </p:nvSpPr>
        <p:spPr>
          <a:xfrm>
            <a:off x="457200" y="562451"/>
            <a:ext cx="8229600" cy="1081854"/>
          </a:xfrm>
        </p:spPr>
        <p:txBody>
          <a:bodyPr>
            <a:normAutofit/>
          </a:bodyPr>
          <a:lstStyle>
            <a:lvl1pPr algn="l">
              <a:defRPr sz="2600" b="1">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779478"/>
            <a:ext cx="4038600" cy="4346685"/>
          </a:xfrm>
        </p:spPr>
        <p:txBody>
          <a:bodyPr>
            <a:normAutofit/>
          </a:bodyPr>
          <a:lstStyle>
            <a:lvl1pPr marL="266700" indent="-266700">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779478"/>
            <a:ext cx="4038600" cy="4346685"/>
          </a:xfrm>
        </p:spPr>
        <p:txBody>
          <a:bodyPr>
            <a:normAutofit/>
          </a:bodyPr>
          <a:lstStyle>
            <a:lvl1pPr marL="266700" indent="-266700">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p:txBody>
          <a:bodyPr/>
          <a:lstStyle/>
          <a:p>
            <a:fld id="{7B0079A4-A7F4-4CC7-AFDE-8E2A41AF9B71}" type="datetimeFigureOut">
              <a:rPr lang="en-CA" smtClean="0"/>
              <a:pPr/>
              <a:t>2022-04-22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pPr/>
              <a:t>‹#›</a:t>
            </a:fld>
            <a:endParaRPr lang="en-CA"/>
          </a:p>
        </p:txBody>
      </p:sp>
    </p:spTree>
    <p:extLst>
      <p:ext uri="{BB962C8B-B14F-4D97-AF65-F5344CB8AC3E}">
        <p14:creationId xmlns:p14="http://schemas.microsoft.com/office/powerpoint/2010/main" val="330308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TextBox 10"/>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1"/>
          <p:cNvSpPr>
            <a:spLocks noGrp="1"/>
          </p:cNvSpPr>
          <p:nvPr>
            <p:ph type="title"/>
          </p:nvPr>
        </p:nvSpPr>
        <p:spPr>
          <a:xfrm>
            <a:off x="457200" y="448985"/>
            <a:ext cx="8229599" cy="891783"/>
          </a:xfrm>
        </p:spPr>
        <p:txBody>
          <a:bodyPr>
            <a:normAutofit/>
          </a:bodyPr>
          <a:lstStyle>
            <a:lvl1pPr algn="l">
              <a:defRPr sz="2600" b="1">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672403"/>
            <a:ext cx="4040188" cy="639762"/>
          </a:xfrm>
        </p:spPr>
        <p:txBody>
          <a:bodyPr anchor="b">
            <a:no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05061"/>
            <a:ext cx="4040188" cy="3721101"/>
          </a:xfrm>
        </p:spPr>
        <p:txBody>
          <a:bodyPr>
            <a:normAutofit/>
          </a:bodyPr>
          <a:lstStyle>
            <a:lvl1pPr marL="266700" indent="-266700">
              <a:defRPr sz="2000">
                <a:latin typeface="Arial" panose="020B0604020202020204" pitchFamily="34" charset="0"/>
                <a:cs typeface="Arial" panose="020B0604020202020204" pitchFamily="34" charset="0"/>
              </a:defRPr>
            </a:lvl1pPr>
            <a:lvl2pPr marL="541338" indent="-285750">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1674812"/>
            <a:ext cx="4041775" cy="639762"/>
          </a:xfrm>
        </p:spPr>
        <p:txBody>
          <a:bodyPr anchor="b">
            <a:no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05061"/>
            <a:ext cx="4041775" cy="3721102"/>
          </a:xfrm>
        </p:spPr>
        <p:txBody>
          <a:bodyPr>
            <a:normAutofit/>
          </a:bodyPr>
          <a:lstStyle>
            <a:lvl1pPr marL="266700" indent="-266700">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p:cNvSpPr>
            <a:spLocks noGrp="1"/>
          </p:cNvSpPr>
          <p:nvPr>
            <p:ph type="dt" sz="half" idx="10"/>
          </p:nvPr>
        </p:nvSpPr>
        <p:spPr/>
        <p:txBody>
          <a:bodyPr/>
          <a:lstStyle/>
          <a:p>
            <a:fld id="{7B0079A4-A7F4-4CC7-AFDE-8E2A41AF9B71}" type="datetimeFigureOut">
              <a:rPr lang="en-CA" smtClean="0"/>
              <a:pPr/>
              <a:t>2022-04-22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8C0A6B-A9E3-4D41-91A4-6975CF6F8F7C}" type="slidenum">
              <a:rPr lang="en-CA" smtClean="0"/>
              <a:pPr/>
              <a:t>‹#›</a:t>
            </a:fld>
            <a:endParaRPr lang="en-CA"/>
          </a:p>
        </p:txBody>
      </p:sp>
    </p:spTree>
    <p:extLst>
      <p:ext uri="{BB962C8B-B14F-4D97-AF65-F5344CB8AC3E}">
        <p14:creationId xmlns:p14="http://schemas.microsoft.com/office/powerpoint/2010/main" val="244169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1"/>
          <p:cNvSpPr>
            <a:spLocks noGrp="1"/>
          </p:cNvSpPr>
          <p:nvPr>
            <p:ph type="title"/>
          </p:nvPr>
        </p:nvSpPr>
        <p:spPr>
          <a:xfrm>
            <a:off x="457200" y="476672"/>
            <a:ext cx="8229600" cy="1143000"/>
          </a:xfrm>
        </p:spPr>
        <p:txBody>
          <a:bodyPr>
            <a:normAutofit/>
          </a:bodyPr>
          <a:lstStyle>
            <a:lvl1pPr algn="l">
              <a:defRPr sz="3200" b="1"/>
            </a:lvl1p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7B0079A4-A7F4-4CC7-AFDE-8E2A41AF9B71}" type="datetimeFigureOut">
              <a:rPr lang="en-CA" smtClean="0"/>
              <a:pPr/>
              <a:t>2022-04-22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8C0A6B-A9E3-4D41-91A4-6975CF6F8F7C}" type="slidenum">
              <a:rPr lang="en-CA" smtClean="0"/>
              <a:pPr/>
              <a:t>‹#›</a:t>
            </a:fld>
            <a:endParaRPr lang="en-CA"/>
          </a:p>
        </p:txBody>
      </p:sp>
    </p:spTree>
    <p:extLst>
      <p:ext uri="{BB962C8B-B14F-4D97-AF65-F5344CB8AC3E}">
        <p14:creationId xmlns:p14="http://schemas.microsoft.com/office/powerpoint/2010/main" val="178999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079A4-A7F4-4CC7-AFDE-8E2A41AF9B71}" type="datetimeFigureOut">
              <a:rPr lang="en-CA" smtClean="0"/>
              <a:pPr/>
              <a:t>2022-04-22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8C0A6B-A9E3-4D41-91A4-6975CF6F8F7C}" type="slidenum">
              <a:rPr lang="en-CA" smtClean="0"/>
              <a:pPr/>
              <a:t>‹#›</a:t>
            </a:fld>
            <a:endParaRPr lang="en-CA"/>
          </a:p>
        </p:txBody>
      </p:sp>
    </p:spTree>
    <p:extLst>
      <p:ext uri="{BB962C8B-B14F-4D97-AF65-F5344CB8AC3E}">
        <p14:creationId xmlns:p14="http://schemas.microsoft.com/office/powerpoint/2010/main" val="412865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72240"/>
            <a:ext cx="8229600" cy="1012654"/>
          </a:xfrm>
        </p:spPr>
        <p:txBody>
          <a:bodyPr anchor="ctr">
            <a:noAutofit/>
          </a:bodyPr>
          <a:lstStyle>
            <a:lvl1pPr algn="l">
              <a:defRPr sz="3200" b="1"/>
            </a:lvl1pPr>
          </a:lstStyle>
          <a:p>
            <a:r>
              <a:rPr lang="en-US" dirty="0"/>
              <a:t>Click to edit Master title style</a:t>
            </a:r>
            <a:endParaRPr lang="en-CA" dirty="0"/>
          </a:p>
        </p:txBody>
      </p:sp>
      <p:sp>
        <p:nvSpPr>
          <p:cNvPr id="3" name="Content Placeholder 2"/>
          <p:cNvSpPr>
            <a:spLocks noGrp="1"/>
          </p:cNvSpPr>
          <p:nvPr>
            <p:ph idx="1"/>
          </p:nvPr>
        </p:nvSpPr>
        <p:spPr>
          <a:xfrm>
            <a:off x="3502224" y="1815080"/>
            <a:ext cx="5184576" cy="4311082"/>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815082"/>
            <a:ext cx="2818655" cy="431108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0079A4-A7F4-4CC7-AFDE-8E2A41AF9B71}" type="datetimeFigureOut">
              <a:rPr lang="en-CA" smtClean="0"/>
              <a:pPr/>
              <a:t>2022-04-22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pPr/>
              <a:t>‹#›</a:t>
            </a:fld>
            <a:endParaRPr lang="en-CA"/>
          </a:p>
        </p:txBody>
      </p:sp>
    </p:spTree>
    <p:extLst>
      <p:ext uri="{BB962C8B-B14F-4D97-AF65-F5344CB8AC3E}">
        <p14:creationId xmlns:p14="http://schemas.microsoft.com/office/powerpoint/2010/main" val="401940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extBox 10"/>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1"/>
          <p:cNvSpPr>
            <a:spLocks noGrp="1"/>
          </p:cNvSpPr>
          <p:nvPr>
            <p:ph type="title"/>
          </p:nvPr>
        </p:nvSpPr>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B0079A4-A7F4-4CC7-AFDE-8E2A41AF9B71}" type="datetimeFigureOut">
              <a:rPr lang="en-CA" smtClean="0"/>
              <a:pPr/>
              <a:t>2022-04-22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8C0A6B-A9E3-4D41-91A4-6975CF6F8F7C}" type="slidenum">
              <a:rPr lang="en-CA" smtClean="0"/>
              <a:pPr/>
              <a:t>‹#›</a:t>
            </a:fld>
            <a:endParaRPr lang="en-CA"/>
          </a:p>
        </p:txBody>
      </p:sp>
    </p:spTree>
    <p:extLst>
      <p:ext uri="{BB962C8B-B14F-4D97-AF65-F5344CB8AC3E}">
        <p14:creationId xmlns:p14="http://schemas.microsoft.com/office/powerpoint/2010/main" val="175125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02-15-1540-PPT-HC-EN-Insid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079A4-A7F4-4CC7-AFDE-8E2A41AF9B71}" type="datetimeFigureOut">
              <a:rPr lang="en-CA" smtClean="0"/>
              <a:pPr/>
              <a:t>2022-04-22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C0A6B-A9E3-4D41-91A4-6975CF6F8F7C}" type="slidenum">
              <a:rPr lang="en-CA" smtClean="0"/>
              <a:pPr/>
              <a:t>‹#›</a:t>
            </a:fld>
            <a:endParaRPr lang="en-CA"/>
          </a:p>
        </p:txBody>
      </p:sp>
    </p:spTree>
    <p:extLst>
      <p:ext uri="{BB962C8B-B14F-4D97-AF65-F5344CB8AC3E}">
        <p14:creationId xmlns:p14="http://schemas.microsoft.com/office/powerpoint/2010/main" val="2966334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677" r:id="rId9"/>
  </p:sldLayoutIdLst>
  <p:txStyles>
    <p:titleStyle>
      <a:lvl1pPr algn="l" defTabSz="914400" rtl="0" eaLnBrk="1" latinLnBrk="0" hangingPunct="1">
        <a:spcBef>
          <a:spcPct val="0"/>
        </a:spcBef>
        <a:buNone/>
        <a:defRPr sz="2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02-15-1540-PPT-HC-FR-Insid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endParaRPr lang="en-US" dirty="0"/>
          </a:p>
        </p:txBody>
      </p:sp>
      <p:sp>
        <p:nvSpPr>
          <p:cNvPr id="1028" name="Text Placeholder 2"/>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1"/>
            <a:r>
              <a:rPr lang="en-CA" dirty="0" err="1"/>
              <a:t>Cliquez</a:t>
            </a:r>
            <a:r>
              <a:rPr lang="en-CA" dirty="0"/>
              <a:t> pour modifier les styles de </a:t>
            </a:r>
            <a:r>
              <a:rPr lang="en-CA" dirty="0" err="1"/>
              <a:t>texte</a:t>
            </a:r>
            <a:r>
              <a:rPr lang="en-CA" dirty="0"/>
              <a:t> du masque</a:t>
            </a:r>
          </a:p>
          <a:p>
            <a:pPr lvl="2"/>
            <a:r>
              <a:rPr lang="en-CA" dirty="0" err="1"/>
              <a:t>Deuxième</a:t>
            </a:r>
            <a:r>
              <a:rPr lang="en-CA" dirty="0"/>
              <a:t> </a:t>
            </a:r>
            <a:r>
              <a:rPr lang="en-CA" dirty="0" err="1"/>
              <a:t>niveau</a:t>
            </a:r>
            <a:endParaRPr lang="en-CA" dirty="0"/>
          </a:p>
          <a:p>
            <a:pPr lvl="3"/>
            <a:r>
              <a:rPr lang="en-CA" dirty="0" err="1"/>
              <a:t>Troisième</a:t>
            </a:r>
            <a:r>
              <a:rPr lang="en-CA" dirty="0"/>
              <a:t> </a:t>
            </a:r>
            <a:r>
              <a:rPr lang="en-CA" dirty="0" err="1"/>
              <a:t>niveau</a:t>
            </a:r>
            <a:endParaRPr lang="en-CA" dirty="0"/>
          </a:p>
          <a:p>
            <a:pPr lvl="4"/>
            <a:r>
              <a:rPr lang="en-CA" dirty="0"/>
              <a:t> </a:t>
            </a:r>
            <a:r>
              <a:rPr lang="en-CA" dirty="0" err="1"/>
              <a:t>Quatrième</a:t>
            </a:r>
            <a:r>
              <a:rPr lang="en-CA" dirty="0"/>
              <a:t> </a:t>
            </a:r>
            <a:r>
              <a:rPr lang="en-CA" dirty="0" err="1"/>
              <a:t>niveau</a:t>
            </a:r>
            <a:endParaRPr lang="en-CA" dirty="0"/>
          </a:p>
          <a:p>
            <a:pPr lvl="5"/>
            <a:r>
              <a:rPr lang="en-CA" dirty="0" err="1"/>
              <a:t>Cinquième</a:t>
            </a:r>
            <a:r>
              <a:rPr lang="en-CA" dirty="0"/>
              <a:t> </a:t>
            </a:r>
            <a:r>
              <a:rPr lang="en-CA" dirty="0" err="1"/>
              <a:t>niveau</a:t>
            </a:r>
            <a:endParaRPr lang="en-US" dirty="0"/>
          </a:p>
        </p:txBody>
      </p:sp>
      <p:sp>
        <p:nvSpPr>
          <p:cNvPr id="6" name="Slide Number Placeholder 5"/>
          <p:cNvSpPr>
            <a:spLocks noGrp="1"/>
          </p:cNvSpPr>
          <p:nvPr>
            <p:ph type="sldNum" sz="quarter" idx="4"/>
          </p:nvPr>
        </p:nvSpPr>
        <p:spPr>
          <a:xfrm>
            <a:off x="8424863" y="6449951"/>
            <a:ext cx="568325" cy="365125"/>
          </a:xfrm>
          <a:prstGeom prst="rect">
            <a:avLst/>
          </a:prstGeom>
        </p:spPr>
        <p:txBody>
          <a:bodyPr vert="horz" lIns="91440" tIns="45720" rIns="91440" bIns="45720" rtlCol="0" anchor="ctr"/>
          <a:lstStyle>
            <a:lvl1pPr algn="l" fontAlgn="auto">
              <a:spcBef>
                <a:spcPts val="0"/>
              </a:spcBef>
              <a:spcAft>
                <a:spcPts val="0"/>
              </a:spcAft>
              <a:defRPr sz="1100" b="0" i="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FF894F7-BBF4-AD4F-9276-E348435B62D9}"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791967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l" defTabSz="457200" rtl="0" eaLnBrk="1" fontAlgn="base" hangingPunct="1">
        <a:spcBef>
          <a:spcPct val="0"/>
        </a:spcBef>
        <a:spcAft>
          <a:spcPct val="0"/>
        </a:spcAft>
        <a:defRPr sz="3200" b="1"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000" kern="1200">
          <a:solidFill>
            <a:srgbClr val="404040"/>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800" kern="1200">
          <a:solidFill>
            <a:srgbClr val="404040"/>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chantale.malette@hc-sc.gc.ca" TargetMode="External"/><Relationship Id="rId2" Type="http://schemas.openxmlformats.org/officeDocument/2006/relationships/hyperlink" Target="https://health.canada.ca/en/health-canada/services/environmental-workplace-health/occupational-health-safety/employee-assistance-services/contact-us/chat-step-1-3.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an01.safelinks.protection.outlook.com/?url=https%3A%2F%2Fcanada.lifespeak.com%2FShare%3Fkey%3D89406144-93e1-4d9b-b48b-b87881003c23%26lang%3DEN%26pathoverride%3Dfaq&amp;data=05%7C01%7Cvalerie.petit%40hc-sc.gc.ca%7C58e64f619e5341e5366d08da220e35f0%7C42fd9015de4d4223a368baeacab48927%7C0%7C0%7C637859741684446366%7CUnknown%7CTWFpbGZsb3d8eyJWIjoiMC4wLjAwMDAiLCJQIjoiV2luMzIiLCJBTiI6Ik1haWwiLCJXVCI6Mn0%3D%7C3000%7C%7C%7C&amp;sdata=E%2Fo%2FNuPAse5vyCTrTwGDbgq3aa72SA2JUGLV8wjwq1Y%3D&amp;reserved=0"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924944"/>
            <a:ext cx="7622917" cy="1224136"/>
          </a:xfrm>
        </p:spPr>
        <p:txBody>
          <a:bodyPr>
            <a:noAutofit/>
          </a:bodyPr>
          <a:lstStyle/>
          <a:p>
            <a:r>
              <a:rPr lang="en-CA" altLang="en-US" sz="2400" dirty="0"/>
              <a:t>Workplace Wellness and Mental Health: </a:t>
            </a:r>
            <a:br>
              <a:rPr lang="en-CA" altLang="en-US" sz="2400" dirty="0"/>
            </a:br>
            <a:r>
              <a:rPr lang="en-CA" altLang="en-US" sz="2400" dirty="0"/>
              <a:t>Employee Assistance Program provided by Health Canada</a:t>
            </a:r>
            <a:endParaRPr lang="en-CA" sz="1400" dirty="0"/>
          </a:p>
        </p:txBody>
      </p:sp>
    </p:spTree>
    <p:extLst>
      <p:ext uri="{BB962C8B-B14F-4D97-AF65-F5344CB8AC3E}">
        <p14:creationId xmlns:p14="http://schemas.microsoft.com/office/powerpoint/2010/main" val="3788895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3447"/>
            <a:ext cx="8219256" cy="715313"/>
          </a:xfrm>
        </p:spPr>
        <p:txBody>
          <a:bodyPr>
            <a:normAutofit/>
          </a:bodyPr>
          <a:lstStyle/>
          <a:p>
            <a:r>
              <a:rPr lang="en-CA" altLang="en-US" sz="2600" dirty="0"/>
              <a:t>Auxiliary Wellness Services</a:t>
            </a:r>
            <a:endParaRPr lang="en-CA" sz="2600" dirty="0"/>
          </a:p>
        </p:txBody>
      </p:sp>
      <p:sp>
        <p:nvSpPr>
          <p:cNvPr id="3" name="Content Placeholder 2"/>
          <p:cNvSpPr>
            <a:spLocks noGrp="1"/>
          </p:cNvSpPr>
          <p:nvPr>
            <p:ph idx="1"/>
          </p:nvPr>
        </p:nvSpPr>
        <p:spPr>
          <a:xfrm>
            <a:off x="323528" y="1268760"/>
            <a:ext cx="8470304" cy="4550849"/>
          </a:xfrm>
        </p:spPr>
        <p:txBody>
          <a:bodyPr>
            <a:normAutofit fontScale="85000" lnSpcReduction="20000"/>
          </a:bodyPr>
          <a:lstStyle/>
          <a:p>
            <a:pPr marL="0" indent="0">
              <a:lnSpc>
                <a:spcPct val="120000"/>
              </a:lnSpc>
              <a:spcBef>
                <a:spcPts val="300"/>
              </a:spcBef>
              <a:buNone/>
            </a:pPr>
            <a:r>
              <a:rPr lang="en-CA" altLang="en-US" sz="2300" dirty="0"/>
              <a:t>The following are available to any department or agency on a cost-recovery </a:t>
            </a:r>
            <a:r>
              <a:rPr lang="en-CA" altLang="en-US" sz="2300" dirty="0" smtClean="0"/>
              <a:t>basis:</a:t>
            </a:r>
            <a:endParaRPr lang="en-CA" altLang="en-US" sz="2300" dirty="0"/>
          </a:p>
          <a:p>
            <a:pPr>
              <a:lnSpc>
                <a:spcPct val="120000"/>
              </a:lnSpc>
              <a:spcBef>
                <a:spcPts val="300"/>
              </a:spcBef>
            </a:pPr>
            <a:r>
              <a:rPr lang="en-CA" altLang="en-US" sz="2200" b="1" dirty="0" smtClean="0"/>
              <a:t>Specialized </a:t>
            </a:r>
            <a:r>
              <a:rPr lang="en-CA" altLang="en-US" sz="2200" b="1" dirty="0"/>
              <a:t>Organizational Services (SOS)</a:t>
            </a:r>
          </a:p>
          <a:p>
            <a:pPr marL="630238" lvl="1">
              <a:lnSpc>
                <a:spcPct val="120000"/>
              </a:lnSpc>
              <a:spcBef>
                <a:spcPts val="300"/>
              </a:spcBef>
            </a:pPr>
            <a:r>
              <a:rPr lang="en-CA" altLang="en-US" sz="2100" dirty="0"/>
              <a:t>Training, Coaching, Facilitation, Workplace Health Assessments, Grief and </a:t>
            </a:r>
            <a:r>
              <a:rPr lang="en-CA" altLang="en-US" sz="2100" dirty="0" smtClean="0"/>
              <a:t>Loss</a:t>
            </a:r>
            <a:endParaRPr lang="en-CA" altLang="en-US" sz="2100" dirty="0"/>
          </a:p>
          <a:p>
            <a:pPr marL="630238" lvl="1">
              <a:lnSpc>
                <a:spcPct val="120000"/>
              </a:lnSpc>
              <a:spcBef>
                <a:spcPts val="300"/>
              </a:spcBef>
            </a:pPr>
            <a:r>
              <a:rPr lang="en-CA" altLang="en-US" sz="2100" dirty="0"/>
              <a:t>Mental Health First Aid, The Working Mind (both developed by the Mental Health Commission of </a:t>
            </a:r>
            <a:r>
              <a:rPr lang="en-CA" altLang="en-US" sz="2100" dirty="0" smtClean="0"/>
              <a:t>Canada)</a:t>
            </a:r>
            <a:endParaRPr lang="en-CA" altLang="en-US" sz="2100" dirty="0"/>
          </a:p>
          <a:p>
            <a:pPr>
              <a:lnSpc>
                <a:spcPct val="120000"/>
              </a:lnSpc>
              <a:spcBef>
                <a:spcPts val="300"/>
              </a:spcBef>
            </a:pPr>
            <a:r>
              <a:rPr lang="en-CA" altLang="en-US" sz="2200" b="1" dirty="0"/>
              <a:t>Alternative Dispute Resolution Services (ADR)</a:t>
            </a:r>
          </a:p>
          <a:p>
            <a:pPr marL="630238" lvl="1">
              <a:lnSpc>
                <a:spcPct val="120000"/>
              </a:lnSpc>
              <a:spcBef>
                <a:spcPts val="300"/>
              </a:spcBef>
            </a:pPr>
            <a:r>
              <a:rPr lang="en-CA" altLang="en-US" sz="2100" dirty="0"/>
              <a:t>Informal Conflict Management Services, </a:t>
            </a:r>
            <a:r>
              <a:rPr lang="en-CA" altLang="en-US" sz="2100" dirty="0" err="1"/>
              <a:t>Ombuds</a:t>
            </a:r>
            <a:r>
              <a:rPr lang="en-CA" altLang="en-US" sz="2100" dirty="0"/>
              <a:t>-type services, Harassment and Violence Prevention</a:t>
            </a:r>
          </a:p>
          <a:p>
            <a:pPr>
              <a:lnSpc>
                <a:spcPct val="120000"/>
              </a:lnSpc>
              <a:spcBef>
                <a:spcPts val="300"/>
              </a:spcBef>
            </a:pPr>
            <a:r>
              <a:rPr lang="en-CA" altLang="en-US" sz="2200" b="1" dirty="0"/>
              <a:t>Psycho-Social Emergency Preparedness and Response (PSEPR)</a:t>
            </a:r>
          </a:p>
          <a:p>
            <a:pPr marL="630238" lvl="1">
              <a:lnSpc>
                <a:spcPct val="120000"/>
              </a:lnSpc>
              <a:spcBef>
                <a:spcPts val="300"/>
              </a:spcBef>
            </a:pPr>
            <a:r>
              <a:rPr lang="en-CA" altLang="en-US" sz="2100" dirty="0"/>
              <a:t>Supports for major events (e.g. G7) and response to major incidences such as: Parliament Hill shooting (2014); Toronto Van Attack (2018); OC </a:t>
            </a:r>
            <a:r>
              <a:rPr lang="en-CA" altLang="en-US" sz="2100" dirty="0" err="1"/>
              <a:t>Transpo</a:t>
            </a:r>
            <a:r>
              <a:rPr lang="en-CA" altLang="en-US" sz="2100" dirty="0"/>
              <a:t> Bus Crash (2019</a:t>
            </a:r>
            <a:r>
              <a:rPr lang="en-CA" altLang="en-US" sz="2100" dirty="0" smtClean="0"/>
              <a:t>)</a:t>
            </a:r>
            <a:endParaRPr lang="en-CA" altLang="en-US" sz="2100" dirty="0"/>
          </a:p>
        </p:txBody>
      </p:sp>
      <p:sp>
        <p:nvSpPr>
          <p:cNvPr id="7" name="Text box 3"/>
          <p:cNvSpPr/>
          <p:nvPr/>
        </p:nvSpPr>
        <p:spPr>
          <a:xfrm>
            <a:off x="1475656" y="5929678"/>
            <a:ext cx="5806481" cy="32678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dirty="0" smtClean="0"/>
              <a:t>Annexes </a:t>
            </a:r>
            <a:r>
              <a:rPr lang="en-CA" dirty="0" smtClean="0"/>
              <a:t>A-C </a:t>
            </a:r>
            <a:r>
              <a:rPr lang="en-CA" dirty="0"/>
              <a:t>provide additional details on these services</a:t>
            </a:r>
          </a:p>
        </p:txBody>
      </p:sp>
      <p:sp>
        <p:nvSpPr>
          <p:cNvPr id="6"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10</a:t>
            </a:r>
            <a:endParaRPr lang="en-CA" dirty="0"/>
          </a:p>
        </p:txBody>
      </p:sp>
    </p:spTree>
    <p:extLst>
      <p:ext uri="{BB962C8B-B14F-4D97-AF65-F5344CB8AC3E}">
        <p14:creationId xmlns:p14="http://schemas.microsoft.com/office/powerpoint/2010/main" val="2026643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Contact EAP</a:t>
            </a:r>
            <a:endParaRPr lang="en-CA" dirty="0"/>
          </a:p>
        </p:txBody>
      </p:sp>
      <p:sp>
        <p:nvSpPr>
          <p:cNvPr id="3" name="Content Placeholder 2"/>
          <p:cNvSpPr>
            <a:spLocks noGrp="1"/>
          </p:cNvSpPr>
          <p:nvPr>
            <p:ph idx="1"/>
          </p:nvPr>
        </p:nvSpPr>
        <p:spPr/>
        <p:txBody>
          <a:bodyPr>
            <a:normAutofit/>
          </a:bodyPr>
          <a:lstStyle/>
          <a:p>
            <a:pPr marL="0" indent="0">
              <a:buNone/>
            </a:pPr>
            <a:r>
              <a:rPr lang="fr-CA" sz="2200" dirty="0" smtClean="0"/>
              <a:t>EAP 24 </a:t>
            </a:r>
            <a:r>
              <a:rPr lang="fr-CA" sz="2200" dirty="0" err="1" smtClean="0"/>
              <a:t>hour</a:t>
            </a:r>
            <a:r>
              <a:rPr lang="fr-CA" sz="2200" dirty="0" smtClean="0"/>
              <a:t> </a:t>
            </a:r>
            <a:r>
              <a:rPr lang="fr-CA" sz="2200" dirty="0" err="1" smtClean="0"/>
              <a:t>Crisis</a:t>
            </a:r>
            <a:r>
              <a:rPr lang="fr-CA" sz="2200" dirty="0" smtClean="0"/>
              <a:t> and </a:t>
            </a:r>
            <a:r>
              <a:rPr lang="fr-CA" sz="2200" dirty="0" err="1" smtClean="0"/>
              <a:t>Referral</a:t>
            </a:r>
            <a:r>
              <a:rPr lang="fr-CA" sz="2200" dirty="0" smtClean="0"/>
              <a:t> Centre</a:t>
            </a:r>
          </a:p>
          <a:p>
            <a:r>
              <a:rPr lang="en-CA" sz="2000" dirty="0" smtClean="0"/>
              <a:t>By </a:t>
            </a:r>
            <a:r>
              <a:rPr lang="en-CA" sz="2000" dirty="0"/>
              <a:t>phone: 1-800-268-7708, or 1-800-567-5803 (digital service for individuals who are deaf or hard of hearing)</a:t>
            </a:r>
          </a:p>
          <a:p>
            <a:r>
              <a:rPr lang="en-CA" sz="2000" dirty="0"/>
              <a:t>By chat: </a:t>
            </a:r>
            <a:r>
              <a:rPr lang="en-CA" sz="2000" u="sng" dirty="0">
                <a:hlinkClick r:id="rId2"/>
              </a:rPr>
              <a:t>Access the EAP Chat (new</a:t>
            </a:r>
            <a:r>
              <a:rPr lang="en-CA" sz="2000" u="sng" dirty="0" smtClean="0">
                <a:hlinkClick r:id="rId2"/>
              </a:rPr>
              <a:t>)</a:t>
            </a:r>
            <a:r>
              <a:rPr lang="en-CA" sz="2000" dirty="0" smtClean="0"/>
              <a:t> (password: canada)</a:t>
            </a:r>
            <a:br>
              <a:rPr lang="en-CA" sz="2000" dirty="0" smtClean="0"/>
            </a:br>
            <a:r>
              <a:rPr lang="en-CA" sz="2000" dirty="0" smtClean="0"/>
              <a:t>Chat </a:t>
            </a:r>
            <a:r>
              <a:rPr lang="en-CA" sz="2000" dirty="0"/>
              <a:t>service </a:t>
            </a:r>
            <a:r>
              <a:rPr lang="en-CA" sz="2000" dirty="0" smtClean="0"/>
              <a:t>available </a:t>
            </a:r>
            <a:r>
              <a:rPr lang="en-CA" sz="2000" dirty="0"/>
              <a:t>Monday to Friday, 8:00 am to 7:30 pm (</a:t>
            </a:r>
            <a:r>
              <a:rPr lang="en-CA" sz="2000" dirty="0" smtClean="0"/>
              <a:t>ET</a:t>
            </a:r>
            <a:r>
              <a:rPr lang="en-CA" sz="2000" dirty="0"/>
              <a:t>), excluding statutory </a:t>
            </a:r>
            <a:r>
              <a:rPr lang="en-CA" sz="2000" dirty="0" smtClean="0"/>
              <a:t>holidays</a:t>
            </a:r>
            <a:endParaRPr lang="en-CA" sz="2000" dirty="0"/>
          </a:p>
          <a:p>
            <a:endParaRPr lang="fr-CA" sz="2000" dirty="0" smtClean="0"/>
          </a:p>
          <a:p>
            <a:pPr marL="0" indent="0">
              <a:buNone/>
            </a:pPr>
            <a:r>
              <a:rPr lang="fr-CA" sz="2200" dirty="0"/>
              <a:t>For more information about EAP, or to </a:t>
            </a:r>
            <a:r>
              <a:rPr lang="fr-CA" sz="2200" dirty="0" err="1"/>
              <a:t>request</a:t>
            </a:r>
            <a:r>
              <a:rPr lang="fr-CA" sz="2200" dirty="0"/>
              <a:t> an information session:</a:t>
            </a:r>
          </a:p>
          <a:p>
            <a:r>
              <a:rPr lang="fr-CA" sz="2000" dirty="0"/>
              <a:t>Chantale Malette, National Manager, Client Relations</a:t>
            </a:r>
            <a:br>
              <a:rPr lang="fr-CA" sz="2000" dirty="0"/>
            </a:br>
            <a:r>
              <a:rPr lang="fr-CA" sz="2000" dirty="0">
                <a:hlinkClick r:id="rId3"/>
              </a:rPr>
              <a:t>chantale.malette@hc-sc.gc.ca</a:t>
            </a:r>
            <a:r>
              <a:rPr lang="fr-CA" sz="2000" dirty="0"/>
              <a:t> or 613-850-5112</a:t>
            </a:r>
          </a:p>
          <a:p>
            <a:endParaRPr lang="en-CA" sz="2800" dirty="0"/>
          </a:p>
        </p:txBody>
      </p:sp>
    </p:spTree>
    <p:extLst>
      <p:ext uri="{BB962C8B-B14F-4D97-AF65-F5344CB8AC3E}">
        <p14:creationId xmlns:p14="http://schemas.microsoft.com/office/powerpoint/2010/main" val="46174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3447"/>
            <a:ext cx="8568952" cy="715313"/>
          </a:xfrm>
        </p:spPr>
        <p:txBody>
          <a:bodyPr>
            <a:normAutofit/>
          </a:bodyPr>
          <a:lstStyle/>
          <a:p>
            <a:r>
              <a:rPr lang="en-CA" altLang="en-US" sz="2600" dirty="0" smtClean="0"/>
              <a:t>Tailored Support Available</a:t>
            </a:r>
            <a:endParaRPr lang="en-CA" sz="2600" dirty="0"/>
          </a:p>
        </p:txBody>
      </p:sp>
      <p:sp>
        <p:nvSpPr>
          <p:cNvPr id="3" name="Content Placeholder 2"/>
          <p:cNvSpPr>
            <a:spLocks noGrp="1"/>
          </p:cNvSpPr>
          <p:nvPr>
            <p:ph idx="1"/>
          </p:nvPr>
        </p:nvSpPr>
        <p:spPr>
          <a:xfrm>
            <a:off x="333835" y="1233669"/>
            <a:ext cx="8459997" cy="946977"/>
          </a:xfrm>
        </p:spPr>
        <p:txBody>
          <a:bodyPr>
            <a:normAutofit/>
          </a:bodyPr>
          <a:lstStyle/>
          <a:p>
            <a:pPr marL="0" indent="0">
              <a:buNone/>
              <a:defRPr/>
            </a:pPr>
            <a:r>
              <a:rPr lang="en-CA" sz="1800" dirty="0"/>
              <a:t>We have worked with Indigenous Services Canada (ISC) and the Public Health Agency of Canada (PHAC) to incorporate enhanced programming into their </a:t>
            </a:r>
            <a:r>
              <a:rPr lang="en-CA" sz="1800" dirty="0" smtClean="0"/>
              <a:t>EAP.</a:t>
            </a:r>
            <a:endParaRPr lang="en-CA" altLang="en-US" sz="1800" dirty="0"/>
          </a:p>
        </p:txBody>
      </p:sp>
      <p:graphicFrame>
        <p:nvGraphicFramePr>
          <p:cNvPr id="8" name="Table 3" descr="Types of services offered as part of Indigenous Services Canada EAP model."/>
          <p:cNvGraphicFramePr>
            <a:graphicFrameLocks noGrp="1"/>
          </p:cNvGraphicFramePr>
          <p:nvPr>
            <p:extLst>
              <p:ext uri="{D42A27DB-BD31-4B8C-83A1-F6EECF244321}">
                <p14:modId xmlns:p14="http://schemas.microsoft.com/office/powerpoint/2010/main" val="2648859554"/>
              </p:ext>
            </p:extLst>
          </p:nvPr>
        </p:nvGraphicFramePr>
        <p:xfrm>
          <a:off x="331512" y="2132856"/>
          <a:ext cx="8549743" cy="3912096"/>
        </p:xfrm>
        <a:graphic>
          <a:graphicData uri="http://schemas.openxmlformats.org/drawingml/2006/table">
            <a:tbl>
              <a:tblPr firstRow="1" bandRow="1">
                <a:tableStyleId>{5C22544A-7EE6-4342-B048-85BDC9FD1C3A}</a:tableStyleId>
              </a:tblPr>
              <a:tblGrid>
                <a:gridCol w="4184431">
                  <a:extLst>
                    <a:ext uri="{9D8B030D-6E8A-4147-A177-3AD203B41FA5}">
                      <a16:colId xmlns:a16="http://schemas.microsoft.com/office/drawing/2014/main" val="4288020967"/>
                    </a:ext>
                  </a:extLst>
                </a:gridCol>
                <a:gridCol w="4365312">
                  <a:extLst>
                    <a:ext uri="{9D8B030D-6E8A-4147-A177-3AD203B41FA5}">
                      <a16:colId xmlns:a16="http://schemas.microsoft.com/office/drawing/2014/main" val="1677668789"/>
                    </a:ext>
                  </a:extLst>
                </a:gridCol>
              </a:tblGrid>
              <a:tr h="864096">
                <a:tc>
                  <a:txBody>
                    <a:bodyPr/>
                    <a:lstStyle/>
                    <a:p>
                      <a:pPr algn="l"/>
                      <a:r>
                        <a:rPr lang="en-CA" sz="1800" dirty="0" smtClean="0">
                          <a:latin typeface="Arial" panose="020B0604020202020204" pitchFamily="34" charset="0"/>
                          <a:cs typeface="Arial" panose="020B0604020202020204" pitchFamily="34" charset="0"/>
                        </a:rPr>
                        <a:t>Indigenous</a:t>
                      </a:r>
                      <a:r>
                        <a:rPr lang="en-CA" sz="1800" baseline="0" dirty="0" smtClean="0">
                          <a:latin typeface="Arial" panose="020B0604020202020204" pitchFamily="34" charset="0"/>
                          <a:cs typeface="Arial" panose="020B0604020202020204" pitchFamily="34" charset="0"/>
                        </a:rPr>
                        <a:t> Services Canada:</a:t>
                      </a:r>
                      <a:endParaRPr lang="en-CA" sz="1800" baseline="0" dirty="0">
                        <a:latin typeface="Arial" panose="020B0604020202020204" pitchFamily="34" charset="0"/>
                        <a:cs typeface="Arial" panose="020B0604020202020204" pitchFamily="34" charset="0"/>
                      </a:endParaRPr>
                    </a:p>
                    <a:p>
                      <a:pPr algn="l"/>
                      <a:r>
                        <a:rPr lang="en-CA" sz="1400" b="1" dirty="0" smtClean="0">
                          <a:latin typeface="Arial" panose="020B0604020202020204" pitchFamily="34" charset="0"/>
                          <a:cs typeface="Arial" panose="020B0604020202020204" pitchFamily="34" charset="0"/>
                        </a:rPr>
                        <a:t>Occupational </a:t>
                      </a:r>
                      <a:r>
                        <a:rPr lang="en-CA" sz="1400" b="1" dirty="0">
                          <a:latin typeface="Arial" panose="020B0604020202020204" pitchFamily="34" charset="0"/>
                          <a:cs typeface="Arial" panose="020B0604020202020204" pitchFamily="34" charset="0"/>
                        </a:rPr>
                        <a:t>Critical Incident Stress Management</a:t>
                      </a:r>
                    </a:p>
                  </a:txBody>
                  <a:tcPr/>
                </a:tc>
                <a:tc>
                  <a:txBody>
                    <a:bodyPr/>
                    <a:lstStyle/>
                    <a:p>
                      <a:pPr algn="l"/>
                      <a:r>
                        <a:rPr lang="en-CA" dirty="0" smtClean="0"/>
                        <a:t>Public Health Agency</a:t>
                      </a:r>
                      <a:r>
                        <a:rPr lang="en-CA" baseline="0" dirty="0" smtClean="0"/>
                        <a:t> of Canada: </a:t>
                      </a:r>
                    </a:p>
                    <a:p>
                      <a:pPr algn="l"/>
                      <a:r>
                        <a:rPr lang="en-CA" sz="1400" b="1" dirty="0" smtClean="0">
                          <a:latin typeface="Arial" panose="020B0604020202020204" pitchFamily="34" charset="0"/>
                          <a:cs typeface="Arial" panose="020B0604020202020204" pitchFamily="34" charset="0"/>
                        </a:rPr>
                        <a:t>COVID-19 Mental Health Response</a:t>
                      </a:r>
                    </a:p>
                    <a:p>
                      <a:pPr algn="ctr"/>
                      <a:endParaRPr lang="en-CA" sz="1400" dirty="0"/>
                    </a:p>
                  </a:txBody>
                  <a:tcPr/>
                </a:tc>
                <a:extLst>
                  <a:ext uri="{0D108BD9-81ED-4DB2-BD59-A6C34878D82A}">
                    <a16:rowId xmlns:a16="http://schemas.microsoft.com/office/drawing/2014/main" val="3620714629"/>
                  </a:ext>
                </a:extLst>
              </a:tr>
              <a:tr h="1919322">
                <a:tc>
                  <a:txBody>
                    <a:bodyPr/>
                    <a:lstStyle/>
                    <a:p>
                      <a:pPr marL="285750" indent="-285750" algn="l">
                        <a:buFont typeface="Arial" panose="020B0604020202020204" pitchFamily="34" charset="0"/>
                        <a:buChar char="•"/>
                      </a:pPr>
                      <a:r>
                        <a:rPr lang="en-CA" sz="1600" b="0" dirty="0">
                          <a:latin typeface="Arial" panose="020B0604020202020204" pitchFamily="34" charset="0"/>
                          <a:cs typeface="Arial" panose="020B0604020202020204" pitchFamily="34" charset="0"/>
                        </a:rPr>
                        <a:t>Specialized</a:t>
                      </a:r>
                      <a:r>
                        <a:rPr lang="en-CA" sz="1600" b="0" baseline="0" dirty="0">
                          <a:latin typeface="Arial" panose="020B0604020202020204" pitchFamily="34" charset="0"/>
                          <a:cs typeface="Arial" panose="020B0604020202020204" pitchFamily="34" charset="0"/>
                        </a:rPr>
                        <a:t> program for </a:t>
                      </a:r>
                      <a:r>
                        <a:rPr lang="en-CA" sz="1600" b="0" baseline="0" dirty="0" smtClean="0">
                          <a:latin typeface="Arial" panose="020B0604020202020204" pitchFamily="34" charset="0"/>
                          <a:cs typeface="Arial" panose="020B0604020202020204" pitchFamily="34" charset="0"/>
                        </a:rPr>
                        <a:t>nurses </a:t>
                      </a:r>
                      <a:r>
                        <a:rPr lang="en-CA" sz="1600" b="0" baseline="0" dirty="0">
                          <a:latin typeface="Arial" panose="020B0604020202020204" pitchFamily="34" charset="0"/>
                          <a:cs typeface="Arial" panose="020B0604020202020204" pitchFamily="34" charset="0"/>
                        </a:rPr>
                        <a:t>working </a:t>
                      </a:r>
                      <a:r>
                        <a:rPr lang="en-CA" sz="1600" b="0" baseline="0" dirty="0" smtClean="0">
                          <a:latin typeface="Arial" panose="020B0604020202020204" pitchFamily="34" charset="0"/>
                          <a:cs typeface="Arial" panose="020B0604020202020204" pitchFamily="34" charset="0"/>
                        </a:rPr>
                        <a:t>in northern communities under </a:t>
                      </a:r>
                      <a:r>
                        <a:rPr lang="en-CA" sz="1600" b="0" baseline="0" dirty="0">
                          <a:latin typeface="Arial" panose="020B0604020202020204" pitchFamily="34" charset="0"/>
                          <a:cs typeface="Arial" panose="020B0604020202020204" pitchFamily="34" charset="0"/>
                        </a:rPr>
                        <a:t>ISC </a:t>
                      </a:r>
                      <a:r>
                        <a:rPr lang="en-CA" sz="1600" b="0" baseline="0" dirty="0" smtClean="0">
                          <a:latin typeface="Arial" panose="020B0604020202020204" pitchFamily="34" charset="0"/>
                          <a:cs typeface="Arial" panose="020B0604020202020204" pitchFamily="34" charset="0"/>
                        </a:rPr>
                        <a:t>mandate </a:t>
                      </a:r>
                    </a:p>
                    <a:p>
                      <a:pPr marL="285750" indent="-285750" algn="l">
                        <a:buFont typeface="Arial" panose="020B0604020202020204" pitchFamily="34" charset="0"/>
                        <a:buChar char="•"/>
                      </a:pPr>
                      <a:r>
                        <a:rPr lang="en-CA" sz="1600" b="0" baseline="0" dirty="0" smtClean="0">
                          <a:latin typeface="Arial" panose="020B0604020202020204" pitchFamily="34" charset="0"/>
                          <a:cs typeface="Arial" panose="020B0604020202020204" pitchFamily="34" charset="0"/>
                        </a:rPr>
                        <a:t>Includes </a:t>
                      </a:r>
                      <a:r>
                        <a:rPr lang="en-CA" sz="1600" b="0" baseline="0" dirty="0">
                          <a:latin typeface="Arial" panose="020B0604020202020204" pitchFamily="34" charset="0"/>
                          <a:cs typeface="Arial" panose="020B0604020202020204" pitchFamily="34" charset="0"/>
                        </a:rPr>
                        <a:t>response to critical incidents and a dedicated preventive </a:t>
                      </a:r>
                      <a:r>
                        <a:rPr lang="en-CA" sz="1600" b="0" baseline="0" dirty="0" smtClean="0">
                          <a:latin typeface="Arial" panose="020B0604020202020204" pitchFamily="34" charset="0"/>
                          <a:cs typeface="Arial" panose="020B0604020202020204" pitchFamily="34" charset="0"/>
                        </a:rPr>
                        <a:t>component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0" baseline="0" dirty="0" smtClean="0">
                          <a:solidFill>
                            <a:schemeClr val="tx1"/>
                          </a:solidFill>
                          <a:latin typeface="Arial" panose="020B0604020202020204" pitchFamily="34" charset="0"/>
                          <a:cs typeface="Arial" panose="020B0604020202020204" pitchFamily="34" charset="0"/>
                        </a:rPr>
                        <a:t>Develops individual training and intervention plans that spans the course of employment (from on-boarding to retirement)</a:t>
                      </a:r>
                    </a:p>
                    <a:p>
                      <a:pPr marL="285750" indent="-285750" algn="l">
                        <a:buFont typeface="Arial" panose="020B0604020202020204" pitchFamily="34" charset="0"/>
                        <a:buChar char="•"/>
                      </a:pPr>
                      <a:endParaRPr lang="en-CA" sz="1600" b="0" dirty="0">
                        <a:latin typeface="Arial" panose="020B0604020202020204" pitchFamily="34" charset="0"/>
                        <a:cs typeface="Arial" panose="020B0604020202020204" pitchFamily="34" charset="0"/>
                      </a:endParaRPr>
                    </a:p>
                  </a:txBody>
                  <a:tcPr/>
                </a:tc>
                <a:tc>
                  <a:txBody>
                    <a:bodyPr/>
                    <a:lstStyle/>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CA" sz="1600" b="0" dirty="0" smtClean="0">
                          <a:latin typeface="Arial" panose="020B0604020202020204" pitchFamily="34" charset="0"/>
                          <a:cs typeface="Arial" panose="020B0604020202020204" pitchFamily="34" charset="0"/>
                        </a:rPr>
                        <a:t>Mental Health Professionals</a:t>
                      </a:r>
                      <a:r>
                        <a:rPr lang="en-CA" sz="1600" b="0" baseline="0" dirty="0" smtClean="0">
                          <a:latin typeface="Arial" panose="020B0604020202020204" pitchFamily="34" charset="0"/>
                          <a:cs typeface="Arial" panose="020B0604020202020204" pitchFamily="34" charset="0"/>
                        </a:rPr>
                        <a:t> embedded into work teams</a:t>
                      </a:r>
                      <a:endParaRPr lang="en-CA" sz="1600" b="0" dirty="0" smtClean="0">
                        <a:latin typeface="Arial" panose="020B0604020202020204" pitchFamily="34" charset="0"/>
                        <a:cs typeface="Arial" panose="020B0604020202020204" pitchFamily="34" charset="0"/>
                      </a:endParaRPr>
                    </a:p>
                    <a:p>
                      <a:pPr marL="171450" indent="-171450" algn="l">
                        <a:lnSpc>
                          <a:spcPct val="110000"/>
                        </a:lnSpc>
                        <a:spcBef>
                          <a:spcPts val="0"/>
                        </a:spcBef>
                        <a:buFont typeface="Arial" panose="020B0604020202020204" pitchFamily="34" charset="0"/>
                        <a:buChar char="•"/>
                      </a:pPr>
                      <a:r>
                        <a:rPr lang="en-CA" sz="1600" b="0" dirty="0" smtClean="0">
                          <a:latin typeface="Arial" panose="020B0604020202020204" pitchFamily="34" charset="0"/>
                          <a:cs typeface="Arial" panose="020B0604020202020204" pitchFamily="34" charset="0"/>
                        </a:rPr>
                        <a:t>7,200+ hours of clinical support to approximately 1,150 employees across 25 teams since April 2021 </a:t>
                      </a:r>
                    </a:p>
                    <a:p>
                      <a:pPr marL="171450" indent="-171450" algn="l">
                        <a:lnSpc>
                          <a:spcPct val="110000"/>
                        </a:lnSpc>
                        <a:spcBef>
                          <a:spcPts val="0"/>
                        </a:spcBef>
                        <a:buFont typeface="Arial" panose="020B0604020202020204" pitchFamily="34" charset="0"/>
                        <a:buChar char="•"/>
                      </a:pPr>
                      <a:r>
                        <a:rPr lang="en-CA" sz="1600" b="0" dirty="0" smtClean="0">
                          <a:solidFill>
                            <a:schemeClr val="tx1"/>
                          </a:solidFill>
                          <a:latin typeface="Arial" panose="020B0604020202020204" pitchFamily="34" charset="0"/>
                          <a:cs typeface="Arial" panose="020B0604020202020204" pitchFamily="34" charset="0"/>
                        </a:rPr>
                        <a:t>Piloting a “Decompression” program this winter: </a:t>
                      </a:r>
                      <a:r>
                        <a:rPr lang="en-CA" sz="1600" b="0" dirty="0" smtClean="0">
                          <a:latin typeface="Arial" panose="020B0604020202020204" pitchFamily="34" charset="0"/>
                          <a:cs typeface="Arial" panose="020B0604020202020204" pitchFamily="34" charset="0"/>
                        </a:rPr>
                        <a:t>allows PHAC staff involved in pandemic response to temporarily de-operationalize, receive</a:t>
                      </a:r>
                      <a:r>
                        <a:rPr lang="en-CA" sz="1600" b="0" baseline="0" dirty="0" smtClean="0">
                          <a:latin typeface="Arial" panose="020B0604020202020204" pitchFamily="34" charset="0"/>
                          <a:cs typeface="Arial" panose="020B0604020202020204" pitchFamily="34" charset="0"/>
                        </a:rPr>
                        <a:t> psychoeducational training, </a:t>
                      </a:r>
                      <a:r>
                        <a:rPr lang="en-CA" sz="1600" b="0" dirty="0" smtClean="0">
                          <a:latin typeface="Arial" panose="020B0604020202020204" pitchFamily="34" charset="0"/>
                          <a:cs typeface="Arial" panose="020B0604020202020204" pitchFamily="34" charset="0"/>
                        </a:rPr>
                        <a:t>rest and recover</a:t>
                      </a:r>
                    </a:p>
                    <a:p>
                      <a:endParaRPr lang="en-CA" dirty="0"/>
                    </a:p>
                  </a:txBody>
                  <a:tcPr/>
                </a:tc>
                <a:extLst>
                  <a:ext uri="{0D108BD9-81ED-4DB2-BD59-A6C34878D82A}">
                    <a16:rowId xmlns:a16="http://schemas.microsoft.com/office/drawing/2014/main" val="3332383904"/>
                  </a:ext>
                </a:extLst>
              </a:tr>
            </a:tbl>
          </a:graphicData>
        </a:graphic>
      </p:graphicFrame>
      <p:sp>
        <p:nvSpPr>
          <p:cNvPr id="6"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11</a:t>
            </a:r>
            <a:endParaRPr lang="en-CA" dirty="0"/>
          </a:p>
        </p:txBody>
      </p:sp>
    </p:spTree>
    <p:extLst>
      <p:ext uri="{BB962C8B-B14F-4D97-AF65-F5344CB8AC3E}">
        <p14:creationId xmlns:p14="http://schemas.microsoft.com/office/powerpoint/2010/main" val="719465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3447"/>
            <a:ext cx="8229600" cy="715313"/>
          </a:xfrm>
        </p:spPr>
        <p:txBody>
          <a:bodyPr>
            <a:normAutofit/>
          </a:bodyPr>
          <a:lstStyle/>
          <a:p>
            <a:r>
              <a:rPr lang="en-CA" sz="2600" dirty="0" smtClean="0"/>
              <a:t>We Are Here for You</a:t>
            </a:r>
            <a:endParaRPr lang="en-CA" sz="2600" dirty="0"/>
          </a:p>
        </p:txBody>
      </p:sp>
      <p:sp>
        <p:nvSpPr>
          <p:cNvPr id="3" name="Content Placeholder 2"/>
          <p:cNvSpPr>
            <a:spLocks noGrp="1"/>
          </p:cNvSpPr>
          <p:nvPr>
            <p:ph idx="1"/>
          </p:nvPr>
        </p:nvSpPr>
        <p:spPr>
          <a:xfrm>
            <a:off x="424056" y="1238109"/>
            <a:ext cx="8229600" cy="5152107"/>
          </a:xfrm>
        </p:spPr>
        <p:txBody>
          <a:bodyPr>
            <a:normAutofit/>
          </a:bodyPr>
          <a:lstStyle/>
          <a:p>
            <a:pPr>
              <a:lnSpc>
                <a:spcPct val="110000"/>
              </a:lnSpc>
            </a:pPr>
            <a:r>
              <a:rPr lang="en-CA" sz="2000" dirty="0" smtClean="0"/>
              <a:t>We are a full-service </a:t>
            </a:r>
            <a:r>
              <a:rPr lang="en-CA" sz="2000" dirty="0"/>
              <a:t>EAP committed to supporting the wellness needs of a diverse public service</a:t>
            </a:r>
          </a:p>
          <a:p>
            <a:pPr>
              <a:lnSpc>
                <a:spcPct val="110000"/>
              </a:lnSpc>
            </a:pPr>
            <a:r>
              <a:rPr lang="en-CA" sz="2000" dirty="0"/>
              <a:t>Our services are founded on the best practices of the EAP industry </a:t>
            </a:r>
          </a:p>
          <a:p>
            <a:pPr>
              <a:lnSpc>
                <a:spcPct val="110000"/>
              </a:lnSpc>
            </a:pPr>
            <a:r>
              <a:rPr lang="en-CA" sz="2000" dirty="0"/>
              <a:t>As a federal entity: </a:t>
            </a:r>
          </a:p>
          <a:p>
            <a:pPr lvl="1">
              <a:lnSpc>
                <a:spcPct val="110000"/>
              </a:lnSpc>
              <a:buFont typeface="Segoe UI Symbol" panose="020B0502040204020203" pitchFamily="34" charset="0"/>
              <a:buChar char="☑"/>
            </a:pPr>
            <a:r>
              <a:rPr lang="en-CA" sz="1800" dirty="0"/>
              <a:t>EAS is subject to the same security, accessibility, procurement, privacy (ATIP), values and ethics of your departmental </a:t>
            </a:r>
            <a:r>
              <a:rPr lang="en-CA" sz="1800" dirty="0" smtClean="0"/>
              <a:t>programs</a:t>
            </a:r>
          </a:p>
          <a:p>
            <a:pPr lvl="1">
              <a:lnSpc>
                <a:spcPct val="110000"/>
              </a:lnSpc>
              <a:buFont typeface="Segoe UI Symbol" panose="020B0502040204020203" pitchFamily="34" charset="0"/>
              <a:buChar char="☑"/>
            </a:pPr>
            <a:r>
              <a:rPr lang="en-CA" sz="1800" dirty="0" smtClean="0"/>
              <a:t>No lengthy RFP process: only an Interdepartmental Letter of Agreement is required</a:t>
            </a:r>
            <a:endParaRPr lang="en-CA" sz="1800" dirty="0"/>
          </a:p>
          <a:p>
            <a:pPr lvl="1">
              <a:lnSpc>
                <a:spcPct val="110000"/>
              </a:lnSpc>
              <a:buFont typeface="Segoe UI Symbol" panose="020B0502040204020203" pitchFamily="34" charset="0"/>
              <a:buChar char="☑"/>
            </a:pPr>
            <a:r>
              <a:rPr lang="en-CA" sz="1800" dirty="0"/>
              <a:t>Our goal is to build a common option service that meets the growing and specific needs of the public service</a:t>
            </a:r>
          </a:p>
          <a:p>
            <a:pPr lvl="1">
              <a:lnSpc>
                <a:spcPct val="110000"/>
              </a:lnSpc>
              <a:buFont typeface="Segoe UI Symbol" panose="020B0502040204020203" pitchFamily="34" charset="0"/>
              <a:buChar char="☑"/>
            </a:pPr>
            <a:r>
              <a:rPr lang="en-CA" sz="1800" dirty="0"/>
              <a:t>We are well aligned with GC priorities and enterprise wellness initiatives</a:t>
            </a:r>
          </a:p>
          <a:p>
            <a:pPr lvl="1">
              <a:lnSpc>
                <a:spcPct val="110000"/>
              </a:lnSpc>
              <a:buFont typeface="Segoe UI Symbol" panose="020B0502040204020203" pitchFamily="34" charset="0"/>
              <a:buChar char="☑"/>
            </a:pPr>
            <a:r>
              <a:rPr lang="en-CA" sz="1800" dirty="0"/>
              <a:t>30 years of experience </a:t>
            </a:r>
            <a:r>
              <a:rPr lang="en-CA" sz="1800" dirty="0" smtClean="0"/>
              <a:t>supporting the FPS; trusted reputation</a:t>
            </a:r>
            <a:r>
              <a:rPr lang="en-CA" sz="1800" dirty="0"/>
              <a:t> </a:t>
            </a:r>
            <a:r>
              <a:rPr lang="en-CA" sz="1800" dirty="0" smtClean="0"/>
              <a:t>(Appendix D </a:t>
            </a:r>
            <a:r>
              <a:rPr lang="en-CA" sz="1800" dirty="0"/>
              <a:t>provides a snapshot of satisfaction and outcomes data; Appendix </a:t>
            </a:r>
            <a:r>
              <a:rPr lang="en-CA" sz="1800" dirty="0" smtClean="0"/>
              <a:t>E </a:t>
            </a:r>
            <a:r>
              <a:rPr lang="en-CA" sz="1800" dirty="0"/>
              <a:t>outlines reporting to client </a:t>
            </a:r>
            <a:r>
              <a:rPr lang="en-CA" sz="1800" dirty="0" smtClean="0"/>
              <a:t>departments)</a:t>
            </a:r>
            <a:endParaRPr lang="en-CA" sz="1800" dirty="0"/>
          </a:p>
          <a:p>
            <a:pPr lvl="1">
              <a:buFont typeface="Arial" panose="020B0604020202020204" pitchFamily="34" charset="0"/>
              <a:buChar char="•"/>
            </a:pPr>
            <a:endParaRPr lang="en-CA" sz="1800" dirty="0" smtClean="0">
              <a:solidFill>
                <a:srgbClr val="C00000"/>
              </a:solidFill>
            </a:endParaRPr>
          </a:p>
        </p:txBody>
      </p:sp>
      <p:sp>
        <p:nvSpPr>
          <p:cNvPr id="4"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12</a:t>
            </a:r>
            <a:endParaRPr lang="en-CA" dirty="0"/>
          </a:p>
        </p:txBody>
      </p:sp>
    </p:spTree>
    <p:extLst>
      <p:ext uri="{BB962C8B-B14F-4D97-AF65-F5344CB8AC3E}">
        <p14:creationId xmlns:p14="http://schemas.microsoft.com/office/powerpoint/2010/main" val="39782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470304" cy="605543"/>
          </a:xfrm>
        </p:spPr>
        <p:txBody>
          <a:bodyPr>
            <a:noAutofit/>
          </a:bodyPr>
          <a:lstStyle/>
          <a:p>
            <a:r>
              <a:rPr lang="en-CA" altLang="en-US" spc="-30" dirty="0" smtClean="0"/>
              <a:t>Annex </a:t>
            </a:r>
            <a:r>
              <a:rPr lang="en-CA" altLang="en-US" spc="-30" dirty="0"/>
              <a:t>A: Specialized Organizational Services (SOS)</a:t>
            </a:r>
            <a:endParaRPr lang="en-CA" spc="-30" dirty="0"/>
          </a:p>
        </p:txBody>
      </p:sp>
      <p:sp>
        <p:nvSpPr>
          <p:cNvPr id="3" name="Content Placeholder 2"/>
          <p:cNvSpPr>
            <a:spLocks noGrp="1"/>
          </p:cNvSpPr>
          <p:nvPr>
            <p:ph idx="1"/>
          </p:nvPr>
        </p:nvSpPr>
        <p:spPr>
          <a:xfrm>
            <a:off x="291816" y="1082215"/>
            <a:ext cx="8646032" cy="4893452"/>
          </a:xfrm>
        </p:spPr>
        <p:txBody>
          <a:bodyPr>
            <a:noAutofit/>
          </a:bodyPr>
          <a:lstStyle/>
          <a:p>
            <a:pPr marL="0" indent="0">
              <a:buNone/>
            </a:pPr>
            <a:r>
              <a:rPr lang="en-CA" altLang="en-US" sz="1600" b="1" dirty="0"/>
              <a:t>Mental health professionals with expert skills, knowledge and experience </a:t>
            </a:r>
          </a:p>
          <a:p>
            <a:pPr marL="265113" indent="-265113"/>
            <a:r>
              <a:rPr lang="en-CA" altLang="en-US" sz="1600" dirty="0"/>
              <a:t>Available across </a:t>
            </a:r>
            <a:r>
              <a:rPr lang="en-CA" altLang="en-US" sz="1600" dirty="0" smtClean="0"/>
              <a:t>Canada and </a:t>
            </a:r>
            <a:r>
              <a:rPr lang="en-CA" altLang="en-US" sz="1600" dirty="0"/>
              <a:t>abroad, delivered in both official languages, on and off-site </a:t>
            </a:r>
          </a:p>
          <a:p>
            <a:pPr marL="265113" indent="-265113"/>
            <a:r>
              <a:rPr lang="en-CA" altLang="en-US" sz="1600" dirty="0"/>
              <a:t>Any group size, anytime of the day or night (to </a:t>
            </a:r>
            <a:r>
              <a:rPr lang="en-CA" altLang="en-US" sz="1600" dirty="0" smtClean="0"/>
              <a:t>accommodate </a:t>
            </a:r>
            <a:r>
              <a:rPr lang="en-CA" altLang="en-US" sz="1600" dirty="0"/>
              <a:t>employees' schedules)</a:t>
            </a:r>
          </a:p>
          <a:p>
            <a:pPr marL="0" indent="0">
              <a:buNone/>
            </a:pPr>
            <a:r>
              <a:rPr lang="en-CA" altLang="en-US" sz="1600" b="1" dirty="0"/>
              <a:t>Types of services (fee for service):</a:t>
            </a:r>
            <a:endParaRPr lang="en-CA" altLang="en-US" sz="1600" dirty="0"/>
          </a:p>
          <a:p>
            <a:pPr marL="265113" indent="-265113"/>
            <a:r>
              <a:rPr lang="en-CA" altLang="en-US" sz="1600" dirty="0"/>
              <a:t>Training and coaching (wide range of psychosocial workshops and customized training) </a:t>
            </a:r>
          </a:p>
          <a:p>
            <a:pPr marL="622300" lvl="1"/>
            <a:r>
              <a:rPr lang="en-CA" altLang="en-US" sz="1600" dirty="0"/>
              <a:t>Topics vary across the mental health continuum (work-life balance, effective stress or anger management, respectful workplace, change management, conflict resolution, career coaching, team building)</a:t>
            </a:r>
          </a:p>
          <a:p>
            <a:pPr marL="622300" lvl="1"/>
            <a:r>
              <a:rPr lang="en-CA" altLang="en-US" sz="1600" dirty="0"/>
              <a:t>Can also address issues that affect mental health: nutrition, smoking cessation, fitness</a:t>
            </a:r>
          </a:p>
          <a:p>
            <a:pPr marL="265113" indent="-265113"/>
            <a:r>
              <a:rPr lang="en-CA" altLang="en-US" sz="1600" dirty="0"/>
              <a:t>Grief and loss counselling</a:t>
            </a:r>
          </a:p>
          <a:p>
            <a:pPr marL="622300" lvl="1"/>
            <a:r>
              <a:rPr lang="en-CA" altLang="en-US" sz="1600" dirty="0"/>
              <a:t>Death of a colleague</a:t>
            </a:r>
          </a:p>
          <a:p>
            <a:pPr marL="622300" lvl="1"/>
            <a:r>
              <a:rPr lang="en-CA" altLang="en-US" sz="1600" dirty="0"/>
              <a:t>Impending job loss / announcement</a:t>
            </a:r>
          </a:p>
          <a:p>
            <a:pPr marL="265113" indent="-265113"/>
            <a:r>
              <a:rPr lang="en-CA" altLang="en-US" sz="1600" dirty="0" smtClean="0"/>
              <a:t>Workplace wellness and mental health</a:t>
            </a:r>
          </a:p>
          <a:p>
            <a:pPr marL="622300" lvl="1"/>
            <a:r>
              <a:rPr lang="en-CA" altLang="en-US" sz="1600" dirty="0" smtClean="0"/>
              <a:t>Psychosocial workplace health review (assessment, recommendations, facilitation and support)</a:t>
            </a:r>
          </a:p>
          <a:p>
            <a:pPr marL="622300" lvl="1"/>
            <a:r>
              <a:rPr lang="en-CA" altLang="en-US" sz="1600" dirty="0" smtClean="0"/>
              <a:t>Stay </a:t>
            </a:r>
            <a:r>
              <a:rPr lang="en-CA" altLang="en-US" sz="1600" dirty="0"/>
              <a:t>at work, disability management and workplace reintegration</a:t>
            </a:r>
          </a:p>
          <a:p>
            <a:pPr marL="622300" lvl="1"/>
            <a:r>
              <a:rPr lang="en-CA" altLang="en-US" sz="1600" dirty="0"/>
              <a:t>Delivery of Mental Health Commission of Canada’s Working Mind and Mental Health First Aid</a:t>
            </a:r>
          </a:p>
        </p:txBody>
      </p:sp>
      <p:sp>
        <p:nvSpPr>
          <p:cNvPr id="6" name="Text Box 3"/>
          <p:cNvSpPr txBox="1">
            <a:spLocks noChangeArrowheads="1"/>
          </p:cNvSpPr>
          <p:nvPr/>
        </p:nvSpPr>
        <p:spPr bwMode="auto">
          <a:xfrm>
            <a:off x="2592472" y="6028464"/>
            <a:ext cx="4044719" cy="307777"/>
          </a:xfrm>
          <a:prstGeom prst="rect">
            <a:avLst/>
          </a:prstGeom>
          <a:solidFill>
            <a:schemeClr val="bg1"/>
          </a:solidFill>
          <a:ln w="38100">
            <a:solidFill>
              <a:schemeClr val="tx1"/>
            </a:solidFill>
            <a:miter lim="800000"/>
            <a:headEnd/>
            <a:tailEnd/>
          </a:ln>
          <a:extLst/>
        </p:spPr>
        <p:txBody>
          <a:bodyPr wrap="square" lIns="91440" tIns="45720" rIns="91440" bIns="45720" anchor="t">
            <a:spAutoFit/>
          </a:bodyPr>
          <a:lstStyle>
            <a:lvl1pPr>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lgn="ctr">
              <a:spcBef>
                <a:spcPct val="10000"/>
              </a:spcBef>
              <a:buNone/>
            </a:pPr>
            <a:r>
              <a:rPr lang="en-CA" altLang="en-US" sz="1400" b="1" dirty="0" smtClean="0">
                <a:latin typeface="Arial"/>
                <a:cs typeface="Arial"/>
              </a:rPr>
              <a:t>SOS: </a:t>
            </a:r>
            <a:r>
              <a:rPr lang="en-CA" altLang="en-US" sz="1400" b="1" dirty="0">
                <a:latin typeface="Arial"/>
                <a:cs typeface="Arial"/>
              </a:rPr>
              <a:t>1-888-366-8213 / info-sos@hc-sc.gc.ca</a:t>
            </a:r>
            <a:endParaRPr lang="en-US" dirty="0">
              <a:latin typeface="Arial"/>
              <a:cs typeface="Arial"/>
            </a:endParaRPr>
          </a:p>
        </p:txBody>
      </p:sp>
      <p:sp>
        <p:nvSpPr>
          <p:cNvPr id="7"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13</a:t>
            </a:r>
            <a:endParaRPr lang="en-CA" dirty="0"/>
          </a:p>
        </p:txBody>
      </p:sp>
    </p:spTree>
    <p:extLst>
      <p:ext uri="{BB962C8B-B14F-4D97-AF65-F5344CB8AC3E}">
        <p14:creationId xmlns:p14="http://schemas.microsoft.com/office/powerpoint/2010/main" val="250855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3447"/>
            <a:ext cx="8219256" cy="643305"/>
          </a:xfrm>
        </p:spPr>
        <p:txBody>
          <a:bodyPr>
            <a:normAutofit/>
          </a:bodyPr>
          <a:lstStyle/>
          <a:p>
            <a:r>
              <a:rPr lang="en-CA" altLang="en-US" sz="2600" dirty="0" smtClean="0"/>
              <a:t>Annex </a:t>
            </a:r>
            <a:r>
              <a:rPr lang="en-CA" altLang="en-US" sz="2600" dirty="0"/>
              <a:t>B: Alternate Dispute Resolution Services</a:t>
            </a:r>
            <a:endParaRPr lang="en-CA" sz="2600" dirty="0"/>
          </a:p>
        </p:txBody>
      </p:sp>
      <p:sp>
        <p:nvSpPr>
          <p:cNvPr id="3" name="Content Placeholder 2"/>
          <p:cNvSpPr>
            <a:spLocks noGrp="1"/>
          </p:cNvSpPr>
          <p:nvPr>
            <p:ph idx="1"/>
          </p:nvPr>
        </p:nvSpPr>
        <p:spPr>
          <a:xfrm>
            <a:off x="467544" y="1239247"/>
            <a:ext cx="8424936" cy="5256585"/>
          </a:xfrm>
        </p:spPr>
        <p:txBody>
          <a:bodyPr>
            <a:noAutofit/>
          </a:bodyPr>
          <a:lstStyle/>
          <a:p>
            <a:pPr marL="0" indent="0">
              <a:lnSpc>
                <a:spcPct val="120000"/>
              </a:lnSpc>
              <a:spcBef>
                <a:spcPts val="350"/>
              </a:spcBef>
              <a:buNone/>
            </a:pPr>
            <a:r>
              <a:rPr lang="en-CA" sz="1700" b="1" dirty="0"/>
              <a:t>Informal Conflict Management Services (ICMS)</a:t>
            </a:r>
          </a:p>
          <a:p>
            <a:pPr>
              <a:lnSpc>
                <a:spcPct val="120000"/>
              </a:lnSpc>
              <a:spcBef>
                <a:spcPts val="350"/>
              </a:spcBef>
            </a:pPr>
            <a:r>
              <a:rPr lang="en-CA" sz="1700" dirty="0"/>
              <a:t>Experienced practitioners in Conflict Management offering:</a:t>
            </a:r>
          </a:p>
          <a:p>
            <a:pPr marL="622300" lvl="1">
              <a:spcBef>
                <a:spcPts val="300"/>
              </a:spcBef>
            </a:pPr>
            <a:r>
              <a:rPr lang="en-CA" sz="1700" dirty="0"/>
              <a:t>Individual consultations and conflict coaching (1 on 1)</a:t>
            </a:r>
          </a:p>
          <a:p>
            <a:pPr marL="622300" lvl="1">
              <a:spcBef>
                <a:spcPts val="300"/>
              </a:spcBef>
            </a:pPr>
            <a:r>
              <a:rPr lang="en-CA" sz="1700" dirty="0"/>
              <a:t>Facilitated discussions (conversation assisted by a neutral third party</a:t>
            </a:r>
            <a:r>
              <a:rPr lang="en-CA" sz="1700" dirty="0" smtClean="0"/>
              <a:t>)</a:t>
            </a:r>
            <a:endParaRPr lang="en-CA" sz="1700" dirty="0"/>
          </a:p>
          <a:p>
            <a:pPr marL="622300" lvl="1">
              <a:spcBef>
                <a:spcPts val="300"/>
              </a:spcBef>
            </a:pPr>
            <a:r>
              <a:rPr lang="en-CA" sz="1700" dirty="0"/>
              <a:t>Mediation (voluntary process of collaborative problem solving leading to a mutually satisfactory agreement)</a:t>
            </a:r>
          </a:p>
          <a:p>
            <a:pPr marL="622300" lvl="1">
              <a:spcBef>
                <a:spcPts val="300"/>
              </a:spcBef>
            </a:pPr>
            <a:r>
              <a:rPr lang="en-CA" sz="1700" dirty="0"/>
              <a:t>Group processes (facilitator-led process enabling groups to identify issues and establish a plan)</a:t>
            </a:r>
          </a:p>
          <a:p>
            <a:pPr marL="622300" lvl="1">
              <a:spcBef>
                <a:spcPts val="300"/>
              </a:spcBef>
            </a:pPr>
            <a:r>
              <a:rPr lang="en-CA" sz="1700" dirty="0"/>
              <a:t>Preventive workshops</a:t>
            </a:r>
          </a:p>
          <a:p>
            <a:pPr marL="0" indent="0">
              <a:lnSpc>
                <a:spcPct val="120000"/>
              </a:lnSpc>
              <a:spcBef>
                <a:spcPts val="1000"/>
              </a:spcBef>
              <a:buNone/>
            </a:pPr>
            <a:r>
              <a:rPr lang="en-CA" altLang="en-US" sz="1700" b="1" dirty="0" err="1"/>
              <a:t>Ombuds</a:t>
            </a:r>
            <a:r>
              <a:rPr lang="en-CA" altLang="en-US" sz="1700" b="1" dirty="0"/>
              <a:t> Services</a:t>
            </a:r>
          </a:p>
          <a:p>
            <a:pPr>
              <a:spcBef>
                <a:spcPts val="350"/>
              </a:spcBef>
            </a:pPr>
            <a:r>
              <a:rPr lang="en-CA" altLang="en-US" sz="1700" dirty="0"/>
              <a:t>A confidential, impartial environment to have informal conversations, resources, tools and supports (currently being piloted)</a:t>
            </a:r>
          </a:p>
          <a:p>
            <a:pPr marL="0" indent="0">
              <a:lnSpc>
                <a:spcPct val="120000"/>
              </a:lnSpc>
              <a:spcBef>
                <a:spcPts val="1000"/>
              </a:spcBef>
              <a:buNone/>
            </a:pPr>
            <a:r>
              <a:rPr lang="en-CA" altLang="en-US" sz="1700" b="1" dirty="0"/>
              <a:t>Harassment / Violence Complaints</a:t>
            </a:r>
          </a:p>
          <a:p>
            <a:pPr>
              <a:spcBef>
                <a:spcPts val="350"/>
              </a:spcBef>
            </a:pPr>
            <a:r>
              <a:rPr lang="en-CA" altLang="en-US" sz="1700" dirty="0" smtClean="0"/>
              <a:t>Currently </a:t>
            </a:r>
            <a:r>
              <a:rPr lang="en-CA" altLang="en-US" sz="1700" dirty="0"/>
              <a:t>being </a:t>
            </a:r>
            <a:r>
              <a:rPr lang="en-CA" altLang="en-US" sz="1700" dirty="0" smtClean="0"/>
              <a:t>piloted, this service supports organizations in meeting the Workplace </a:t>
            </a:r>
            <a:r>
              <a:rPr lang="en-CA" altLang="en-US" sz="1700" dirty="0"/>
              <a:t>Harassment and Violence Prevention </a:t>
            </a:r>
            <a:r>
              <a:rPr lang="en-CA" altLang="en-US" sz="1700" dirty="0" smtClean="0"/>
              <a:t>Regulations arising from the </a:t>
            </a:r>
            <a:r>
              <a:rPr lang="en-CA" altLang="en-US" sz="1700" dirty="0"/>
              <a:t>former Clerk of the Privy Council’s Safe Spaces </a:t>
            </a:r>
            <a:r>
              <a:rPr lang="en-CA" altLang="en-US" sz="1700" dirty="0" smtClean="0"/>
              <a:t>report</a:t>
            </a:r>
            <a:endParaRPr lang="en-CA" altLang="en-US" sz="1700" dirty="0"/>
          </a:p>
        </p:txBody>
      </p:sp>
      <p:sp>
        <p:nvSpPr>
          <p:cNvPr id="6"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14</a:t>
            </a:r>
            <a:endParaRPr lang="en-CA" dirty="0"/>
          </a:p>
        </p:txBody>
      </p:sp>
    </p:spTree>
    <p:extLst>
      <p:ext uri="{BB962C8B-B14F-4D97-AF65-F5344CB8AC3E}">
        <p14:creationId xmlns:p14="http://schemas.microsoft.com/office/powerpoint/2010/main" val="2376633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3447"/>
            <a:ext cx="8326288" cy="947819"/>
          </a:xfrm>
        </p:spPr>
        <p:txBody>
          <a:bodyPr>
            <a:noAutofit/>
          </a:bodyPr>
          <a:lstStyle/>
          <a:p>
            <a:r>
              <a:rPr lang="en-CA" altLang="en-US" sz="2600" dirty="0" smtClean="0"/>
              <a:t>Annex </a:t>
            </a:r>
            <a:r>
              <a:rPr lang="en-CA" altLang="en-US" sz="2600" dirty="0"/>
              <a:t>C: Psycho-Social Emergency Preparedness and Response (PSEPR)</a:t>
            </a:r>
            <a:endParaRPr lang="en-CA" sz="2600" dirty="0"/>
          </a:p>
        </p:txBody>
      </p:sp>
      <p:sp>
        <p:nvSpPr>
          <p:cNvPr id="3" name="Content Placeholder 2"/>
          <p:cNvSpPr>
            <a:spLocks noGrp="1"/>
          </p:cNvSpPr>
          <p:nvPr>
            <p:ph idx="1"/>
          </p:nvPr>
        </p:nvSpPr>
        <p:spPr>
          <a:xfrm>
            <a:off x="323528" y="1628800"/>
            <a:ext cx="8568952" cy="4464496"/>
          </a:xfrm>
        </p:spPr>
        <p:txBody>
          <a:bodyPr>
            <a:normAutofit/>
          </a:bodyPr>
          <a:lstStyle/>
          <a:p>
            <a:pPr>
              <a:spcBef>
                <a:spcPts val="1200"/>
              </a:spcBef>
            </a:pPr>
            <a:r>
              <a:rPr lang="en-CA" sz="2000" dirty="0"/>
              <a:t>PSEPR is aligned with the pillars of emergency management: prevention, mitigation, response and recovery</a:t>
            </a:r>
          </a:p>
          <a:p>
            <a:pPr>
              <a:spcBef>
                <a:spcPts val="1200"/>
              </a:spcBef>
            </a:pPr>
            <a:r>
              <a:rPr lang="en-CA" sz="2000" dirty="0"/>
              <a:t>The Psychosocial Emergency Preparedness and Response Team of experts in disaster mental health provides on-site support to federal responders during critical incidents or during major international events such as the G7 Summit</a:t>
            </a:r>
          </a:p>
          <a:p>
            <a:pPr>
              <a:spcBef>
                <a:spcPts val="1200"/>
              </a:spcBef>
            </a:pPr>
            <a:r>
              <a:rPr lang="en-CA" sz="2000" dirty="0"/>
              <a:t>Monitoring an employee’s mental health and well-being is extremely important in situations of prolonged operational stress or following a catastrophic event</a:t>
            </a:r>
          </a:p>
          <a:p>
            <a:pPr>
              <a:spcBef>
                <a:spcPts val="1200"/>
              </a:spcBef>
            </a:pPr>
            <a:r>
              <a:rPr lang="en-CA" sz="2000" dirty="0"/>
              <a:t>PSEPR supported the repatriation efforts in Cornwall and Trenton due to COVID-19 and have prepared COVID-related communiques for EAS’ client departments</a:t>
            </a:r>
            <a:endParaRPr lang="en-CA" altLang="en-US" sz="2000" dirty="0"/>
          </a:p>
        </p:txBody>
      </p:sp>
      <p:sp>
        <p:nvSpPr>
          <p:cNvPr id="6"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15</a:t>
            </a:r>
            <a:endParaRPr lang="en-CA" dirty="0"/>
          </a:p>
        </p:txBody>
      </p:sp>
    </p:spTree>
    <p:extLst>
      <p:ext uri="{BB962C8B-B14F-4D97-AF65-F5344CB8AC3E}">
        <p14:creationId xmlns:p14="http://schemas.microsoft.com/office/powerpoint/2010/main" val="3649508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80" y="525133"/>
            <a:ext cx="8182641" cy="619701"/>
          </a:xfrm>
        </p:spPr>
        <p:txBody>
          <a:bodyPr>
            <a:normAutofit/>
          </a:bodyPr>
          <a:lstStyle/>
          <a:p>
            <a:r>
              <a:rPr lang="en-CA" altLang="en-US" sz="2600" dirty="0" smtClean="0"/>
              <a:t>Annex </a:t>
            </a:r>
            <a:r>
              <a:rPr lang="en-CA" altLang="en-US" sz="2600" dirty="0"/>
              <a:t>D</a:t>
            </a:r>
            <a:r>
              <a:rPr lang="en-CA" altLang="en-US" sz="2600" dirty="0" smtClean="0"/>
              <a:t>: </a:t>
            </a:r>
            <a:r>
              <a:rPr lang="en-CA" altLang="en-US" sz="2600" dirty="0"/>
              <a:t>2020-21 EAP </a:t>
            </a:r>
            <a:r>
              <a:rPr lang="en-CA" altLang="en-US" sz="2600" dirty="0" smtClean="0"/>
              <a:t>Metrics</a:t>
            </a:r>
            <a:endParaRPr lang="en-CA" sz="2600" dirty="0"/>
          </a:p>
        </p:txBody>
      </p:sp>
      <p:sp>
        <p:nvSpPr>
          <p:cNvPr id="7" name="Rounded Rectangle 2" descr="Decorative"/>
          <p:cNvSpPr/>
          <p:nvPr/>
        </p:nvSpPr>
        <p:spPr>
          <a:xfrm>
            <a:off x="390534" y="1288218"/>
            <a:ext cx="2016125" cy="29862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TextBox 3"/>
          <p:cNvSpPr txBox="1">
            <a:spLocks noChangeArrowheads="1"/>
          </p:cNvSpPr>
          <p:nvPr/>
        </p:nvSpPr>
        <p:spPr bwMode="auto">
          <a:xfrm>
            <a:off x="543268" y="1268760"/>
            <a:ext cx="1800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buFontTx/>
              <a:buNone/>
            </a:pPr>
            <a:r>
              <a:rPr lang="en-CA" altLang="en-US" sz="1600" b="1" dirty="0">
                <a:latin typeface="Arial" panose="020B0604020202020204" pitchFamily="34" charset="0"/>
              </a:rPr>
              <a:t>Primary reasons for using EAP</a:t>
            </a:r>
          </a:p>
          <a:p>
            <a:pPr>
              <a:spcBef>
                <a:spcPct val="0"/>
              </a:spcBef>
              <a:buFontTx/>
              <a:buNone/>
            </a:pPr>
            <a:r>
              <a:rPr lang="en-CA" altLang="en-US" sz="1000" b="1" dirty="0">
                <a:latin typeface="Arial" panose="020B0604020202020204" pitchFamily="34" charset="0"/>
              </a:rPr>
              <a:t>(n=23,252 cases)</a:t>
            </a:r>
            <a:endParaRPr lang="en-CA" altLang="en-US" sz="1800" b="1" dirty="0">
              <a:latin typeface="Arial" panose="020B0604020202020204" pitchFamily="34" charset="0"/>
            </a:endParaRPr>
          </a:p>
        </p:txBody>
      </p:sp>
      <p:sp>
        <p:nvSpPr>
          <p:cNvPr id="19" name="TextBox 4"/>
          <p:cNvSpPr txBox="1">
            <a:spLocks noChangeArrowheads="1"/>
          </p:cNvSpPr>
          <p:nvPr/>
        </p:nvSpPr>
        <p:spPr bwMode="auto">
          <a:xfrm>
            <a:off x="442980" y="2304656"/>
            <a:ext cx="1939924" cy="199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179388" indent="-179388">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pPr>
            <a:r>
              <a:rPr lang="en-CA" altLang="en-US" sz="1200" dirty="0">
                <a:latin typeface="Arial" panose="020B0604020202020204" pitchFamily="34" charset="0"/>
              </a:rPr>
              <a:t>Family-related (27%)</a:t>
            </a:r>
          </a:p>
          <a:p>
            <a:pPr>
              <a:spcBef>
                <a:spcPct val="0"/>
              </a:spcBef>
            </a:pPr>
            <a:r>
              <a:rPr lang="en-CA" altLang="en-US" sz="1200" dirty="0">
                <a:latin typeface="Arial" panose="020B0604020202020204" pitchFamily="34" charset="0"/>
              </a:rPr>
              <a:t>Psychological Health (29%)</a:t>
            </a:r>
          </a:p>
          <a:p>
            <a:pPr>
              <a:spcBef>
                <a:spcPct val="0"/>
              </a:spcBef>
            </a:pPr>
            <a:r>
              <a:rPr lang="en-CA" altLang="en-US" sz="1200" dirty="0">
                <a:latin typeface="Arial" panose="020B0604020202020204" pitchFamily="34" charset="0"/>
              </a:rPr>
              <a:t>Work Related (12%)</a:t>
            </a:r>
          </a:p>
          <a:p>
            <a:pPr>
              <a:spcBef>
                <a:spcPct val="0"/>
              </a:spcBef>
            </a:pPr>
            <a:r>
              <a:rPr lang="en-CA" altLang="en-US" sz="1200" dirty="0">
                <a:latin typeface="Arial" panose="020B0604020202020204" pitchFamily="34" charset="0"/>
              </a:rPr>
              <a:t>Anxiety (17%)</a:t>
            </a:r>
          </a:p>
          <a:p>
            <a:pPr>
              <a:spcBef>
                <a:spcPct val="0"/>
              </a:spcBef>
            </a:pPr>
            <a:r>
              <a:rPr lang="en-CA" altLang="en-US" sz="1200" dirty="0">
                <a:latin typeface="Arial" panose="020B0604020202020204" pitchFamily="34" charset="0"/>
              </a:rPr>
              <a:t>Grief (4%)</a:t>
            </a:r>
          </a:p>
          <a:p>
            <a:pPr>
              <a:spcBef>
                <a:spcPct val="0"/>
              </a:spcBef>
            </a:pPr>
            <a:r>
              <a:rPr lang="en-CA" altLang="en-US" sz="1200" dirty="0">
                <a:latin typeface="Arial" panose="020B0604020202020204" pitchFamily="34" charset="0"/>
              </a:rPr>
              <a:t>Various: Interpersonal Relationship, Conflict, Career, Childcare, Eldercare, etc.  (12%)</a:t>
            </a:r>
          </a:p>
        </p:txBody>
      </p:sp>
      <p:sp>
        <p:nvSpPr>
          <p:cNvPr id="10" name="Rounded Rectangle 5" descr="Decorative"/>
          <p:cNvSpPr/>
          <p:nvPr/>
        </p:nvSpPr>
        <p:spPr>
          <a:xfrm>
            <a:off x="2440032" y="1283530"/>
            <a:ext cx="1619250" cy="29862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TextBox 6"/>
          <p:cNvSpPr txBox="1">
            <a:spLocks noChangeArrowheads="1"/>
          </p:cNvSpPr>
          <p:nvPr/>
        </p:nvSpPr>
        <p:spPr bwMode="auto">
          <a:xfrm>
            <a:off x="2570375" y="1335558"/>
            <a:ext cx="124197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buFontTx/>
              <a:buNone/>
            </a:pPr>
            <a:r>
              <a:rPr lang="en-CA" altLang="en-US" sz="1600" b="1" dirty="0">
                <a:latin typeface="Arial" panose="020B0604020202020204" pitchFamily="34" charset="0"/>
              </a:rPr>
              <a:t>Intake &amp; Referral</a:t>
            </a:r>
            <a:r>
              <a:rPr lang="en-CA" altLang="en-US" sz="1600" b="1" baseline="30000" dirty="0">
                <a:latin typeface="Arial" panose="020B0604020202020204" pitchFamily="34" charset="0"/>
              </a:rPr>
              <a:t>1&amp;2</a:t>
            </a:r>
          </a:p>
        </p:txBody>
      </p:sp>
      <p:sp>
        <p:nvSpPr>
          <p:cNvPr id="15" name="TextBox 7"/>
          <p:cNvSpPr txBox="1">
            <a:spLocks noChangeArrowheads="1"/>
          </p:cNvSpPr>
          <p:nvPr/>
        </p:nvSpPr>
        <p:spPr bwMode="auto">
          <a:xfrm>
            <a:off x="2409269" y="2301566"/>
            <a:ext cx="1655762" cy="180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179388" indent="-179388">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pPr>
            <a:r>
              <a:rPr lang="en-CA" altLang="en-US" sz="1200" b="1" dirty="0">
                <a:latin typeface="Arial" panose="020B0604020202020204" pitchFamily="34" charset="0"/>
              </a:rPr>
              <a:t>95% </a:t>
            </a:r>
            <a:r>
              <a:rPr lang="en-CA" altLang="en-US" sz="1200" dirty="0">
                <a:latin typeface="Arial" panose="020B0604020202020204" pitchFamily="34" charset="0"/>
              </a:rPr>
              <a:t>were satisfied with their intake counsellor</a:t>
            </a:r>
          </a:p>
          <a:p>
            <a:pPr>
              <a:spcBef>
                <a:spcPct val="0"/>
              </a:spcBef>
            </a:pPr>
            <a:r>
              <a:rPr lang="en-CA" altLang="en-US" sz="1200" b="1" dirty="0">
                <a:latin typeface="Arial" panose="020B0604020202020204" pitchFamily="34" charset="0"/>
              </a:rPr>
              <a:t>95% </a:t>
            </a:r>
            <a:r>
              <a:rPr lang="en-CA" altLang="en-US" sz="1200" dirty="0">
                <a:latin typeface="Arial" panose="020B0604020202020204" pitchFamily="34" charset="0"/>
              </a:rPr>
              <a:t>were promptly offered their first appointment</a:t>
            </a:r>
          </a:p>
        </p:txBody>
      </p:sp>
      <p:sp>
        <p:nvSpPr>
          <p:cNvPr id="9" name="Rounded Rectangle 8" descr="Decorative"/>
          <p:cNvSpPr/>
          <p:nvPr/>
        </p:nvSpPr>
        <p:spPr>
          <a:xfrm>
            <a:off x="4078830" y="1303178"/>
            <a:ext cx="1562100" cy="29798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TextBox 9"/>
          <p:cNvSpPr txBox="1">
            <a:spLocks noChangeArrowheads="1"/>
          </p:cNvSpPr>
          <p:nvPr/>
        </p:nvSpPr>
        <p:spPr bwMode="auto">
          <a:xfrm>
            <a:off x="4065174" y="1335558"/>
            <a:ext cx="1671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buFontTx/>
              <a:buNone/>
            </a:pPr>
            <a:r>
              <a:rPr lang="en-CA" altLang="en-US" sz="1600" b="1" dirty="0">
                <a:latin typeface="Arial" panose="020B0604020202020204" pitchFamily="34" charset="0"/>
              </a:rPr>
              <a:t>Short-term </a:t>
            </a:r>
          </a:p>
          <a:p>
            <a:pPr>
              <a:spcBef>
                <a:spcPct val="0"/>
              </a:spcBef>
              <a:buFontTx/>
              <a:buNone/>
            </a:pPr>
            <a:r>
              <a:rPr lang="en-CA" altLang="en-US" sz="1600" b="1" dirty="0">
                <a:latin typeface="Arial" panose="020B0604020202020204" pitchFamily="34" charset="0"/>
              </a:rPr>
              <a:t>Counselling</a:t>
            </a:r>
            <a:r>
              <a:rPr lang="en-CA" altLang="en-US" sz="1600" b="1" baseline="30000" dirty="0">
                <a:latin typeface="Arial" panose="020B0604020202020204" pitchFamily="34" charset="0"/>
              </a:rPr>
              <a:t>1&amp;2</a:t>
            </a:r>
          </a:p>
        </p:txBody>
      </p:sp>
      <p:sp>
        <p:nvSpPr>
          <p:cNvPr id="16" name="TextBox 10"/>
          <p:cNvSpPr txBox="1">
            <a:spLocks noChangeArrowheads="1"/>
          </p:cNvSpPr>
          <p:nvPr/>
        </p:nvSpPr>
        <p:spPr bwMode="auto">
          <a:xfrm>
            <a:off x="4077705" y="2308289"/>
            <a:ext cx="1540791" cy="196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179388" indent="-179388">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pPr>
            <a:r>
              <a:rPr lang="en-CA" altLang="en-US" sz="1200" b="1" dirty="0">
                <a:latin typeface="Arial" panose="020B0604020202020204" pitchFamily="34" charset="0"/>
              </a:rPr>
              <a:t>86% </a:t>
            </a:r>
            <a:r>
              <a:rPr lang="en-CA" altLang="en-US" sz="1200" dirty="0">
                <a:latin typeface="Arial" panose="020B0604020202020204" pitchFamily="34" charset="0"/>
              </a:rPr>
              <a:t>said that EAP helped them deal more effectively with their problems</a:t>
            </a:r>
          </a:p>
          <a:p>
            <a:pPr>
              <a:spcBef>
                <a:spcPct val="0"/>
              </a:spcBef>
            </a:pPr>
            <a:r>
              <a:rPr lang="en-CA" altLang="en-US" sz="1200" b="1" dirty="0">
                <a:latin typeface="Arial" panose="020B0604020202020204" pitchFamily="34" charset="0"/>
              </a:rPr>
              <a:t>91% </a:t>
            </a:r>
            <a:r>
              <a:rPr lang="en-CA" altLang="en-US" sz="1200" dirty="0">
                <a:latin typeface="Arial" panose="020B0604020202020204" pitchFamily="34" charset="0"/>
              </a:rPr>
              <a:t>were satisfied with how EAP met their needs </a:t>
            </a:r>
          </a:p>
        </p:txBody>
      </p:sp>
      <p:sp>
        <p:nvSpPr>
          <p:cNvPr id="8" name="Rounded Rectangle 11" descr="Decorative"/>
          <p:cNvSpPr/>
          <p:nvPr/>
        </p:nvSpPr>
        <p:spPr>
          <a:xfrm>
            <a:off x="5652575" y="1313670"/>
            <a:ext cx="3210441" cy="29798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TextBox 12"/>
          <p:cNvSpPr txBox="1">
            <a:spLocks noChangeArrowheads="1"/>
          </p:cNvSpPr>
          <p:nvPr/>
        </p:nvSpPr>
        <p:spPr bwMode="auto">
          <a:xfrm>
            <a:off x="5921259" y="1335557"/>
            <a:ext cx="27573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buFontTx/>
              <a:buNone/>
            </a:pPr>
            <a:r>
              <a:rPr lang="en-CA" altLang="en-US" sz="1600" b="1" dirty="0">
                <a:latin typeface="Arial" panose="020B0604020202020204" pitchFamily="34" charset="0"/>
              </a:rPr>
              <a:t>Post-Counselling </a:t>
            </a:r>
            <a:r>
              <a:rPr lang="en-CA" altLang="en-US" sz="1600" b="1" dirty="0" smtClean="0">
                <a:latin typeface="Arial" panose="020B0604020202020204" pitchFamily="34" charset="0"/>
              </a:rPr>
              <a:t>Outcomes</a:t>
            </a:r>
            <a:r>
              <a:rPr lang="en-CA" altLang="en-US" sz="1600" b="1" baseline="30000" dirty="0" smtClean="0">
                <a:latin typeface="Arial" panose="020B0604020202020204" pitchFamily="34" charset="0"/>
              </a:rPr>
              <a:t>1 </a:t>
            </a:r>
            <a:r>
              <a:rPr lang="en-CA" altLang="en-US" sz="1200" b="1" dirty="0" smtClean="0">
                <a:latin typeface="Arial" panose="020B0604020202020204" pitchFamily="34" charset="0"/>
              </a:rPr>
              <a:t>(</a:t>
            </a:r>
            <a:r>
              <a:rPr lang="en-CA" altLang="en-US" sz="1200" b="1" dirty="0">
                <a:latin typeface="Arial" panose="020B0604020202020204" pitchFamily="34" charset="0"/>
              </a:rPr>
              <a:t>self reported)</a:t>
            </a:r>
          </a:p>
        </p:txBody>
      </p:sp>
      <p:sp>
        <p:nvSpPr>
          <p:cNvPr id="17" name="TextBox 13"/>
          <p:cNvSpPr txBox="1">
            <a:spLocks noChangeArrowheads="1"/>
          </p:cNvSpPr>
          <p:nvPr/>
        </p:nvSpPr>
        <p:spPr bwMode="auto">
          <a:xfrm>
            <a:off x="5636919" y="2325903"/>
            <a:ext cx="3025635" cy="196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179388" indent="-179388">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pPr>
            <a:r>
              <a:rPr lang="en-CA" altLang="en-US" sz="1200" b="1" dirty="0">
                <a:latin typeface="Arial" panose="020B0604020202020204" pitchFamily="34" charset="0"/>
              </a:rPr>
              <a:t>72% </a:t>
            </a:r>
            <a:r>
              <a:rPr lang="en-CA" altLang="en-US" sz="1200" dirty="0">
                <a:latin typeface="Arial" panose="020B0604020202020204" pitchFamily="34" charset="0"/>
              </a:rPr>
              <a:t>improvement</a:t>
            </a:r>
            <a:r>
              <a:rPr lang="en-CA" altLang="en-US" sz="1200" baseline="30000" dirty="0">
                <a:latin typeface="Arial" panose="020B0604020202020204" pitchFamily="34" charset="0"/>
              </a:rPr>
              <a:t>3</a:t>
            </a:r>
            <a:r>
              <a:rPr lang="en-CA" altLang="en-US" sz="1200" dirty="0">
                <a:latin typeface="Arial" panose="020B0604020202020204" pitchFamily="34" charset="0"/>
              </a:rPr>
              <a:t> in productivity* due to mental health issues</a:t>
            </a:r>
          </a:p>
          <a:p>
            <a:pPr>
              <a:spcBef>
                <a:spcPct val="0"/>
              </a:spcBef>
            </a:pPr>
            <a:r>
              <a:rPr lang="en-CA" altLang="en-US" sz="1200" b="1" dirty="0">
                <a:latin typeface="Arial" panose="020B0604020202020204" pitchFamily="34" charset="0"/>
              </a:rPr>
              <a:t>51% </a:t>
            </a:r>
            <a:r>
              <a:rPr lang="en-CA" altLang="en-US" sz="1200" dirty="0">
                <a:latin typeface="Arial" panose="020B0604020202020204" pitchFamily="34" charset="0"/>
              </a:rPr>
              <a:t>improvement</a:t>
            </a:r>
            <a:r>
              <a:rPr lang="en-CA" altLang="en-US" sz="1200" baseline="30000" dirty="0">
                <a:latin typeface="Arial" panose="020B0604020202020204" pitchFamily="34" charset="0"/>
              </a:rPr>
              <a:t>3</a:t>
            </a:r>
            <a:r>
              <a:rPr lang="en-CA" altLang="en-US" sz="1200" dirty="0">
                <a:latin typeface="Arial" panose="020B0604020202020204" pitchFamily="34" charset="0"/>
              </a:rPr>
              <a:t> in</a:t>
            </a:r>
            <a:r>
              <a:rPr lang="en-CA" altLang="en-US" sz="1200" b="1" dirty="0">
                <a:latin typeface="Arial" panose="020B0604020202020204" pitchFamily="34" charset="0"/>
              </a:rPr>
              <a:t> </a:t>
            </a:r>
            <a:r>
              <a:rPr lang="en-CA" altLang="en-US" sz="1200" dirty="0">
                <a:latin typeface="Arial" panose="020B0604020202020204" pitchFamily="34" charset="0"/>
              </a:rPr>
              <a:t>absenteeism** (range of 1-19 days)</a:t>
            </a:r>
          </a:p>
          <a:p>
            <a:pPr>
              <a:spcBef>
                <a:spcPct val="0"/>
              </a:spcBef>
            </a:pPr>
            <a:r>
              <a:rPr lang="en-CA" altLang="en-US" sz="1200" b="1" dirty="0">
                <a:latin typeface="Arial" panose="020B0604020202020204" pitchFamily="34" charset="0"/>
              </a:rPr>
              <a:t>43% </a:t>
            </a:r>
            <a:r>
              <a:rPr lang="en-CA" altLang="en-US" sz="1200" dirty="0">
                <a:latin typeface="Arial" panose="020B0604020202020204" pitchFamily="34" charset="0"/>
              </a:rPr>
              <a:t>of participants responding to “</a:t>
            </a:r>
            <a:r>
              <a:rPr lang="en-CA" altLang="en-US" sz="1200" i="1" dirty="0">
                <a:latin typeface="Arial" panose="020B0604020202020204" pitchFamily="34" charset="0"/>
              </a:rPr>
              <a:t>Your ability to bounce back quickly after a hard time</a:t>
            </a:r>
            <a:r>
              <a:rPr lang="en-CA" altLang="en-US" sz="1200" dirty="0">
                <a:latin typeface="Arial" panose="020B0604020202020204" pitchFamily="34" charset="0"/>
              </a:rPr>
              <a:t>” indicated “exceptional” or “significant” improvement</a:t>
            </a:r>
          </a:p>
          <a:p>
            <a:pPr>
              <a:spcBef>
                <a:spcPct val="0"/>
              </a:spcBef>
            </a:pPr>
            <a:r>
              <a:rPr lang="en-CA" altLang="en-US" sz="1200" b="1" dirty="0">
                <a:latin typeface="Arial" panose="020B0604020202020204" pitchFamily="34" charset="0"/>
              </a:rPr>
              <a:t>37% </a:t>
            </a:r>
            <a:r>
              <a:rPr lang="en-CA" altLang="en-US" sz="1200" dirty="0">
                <a:latin typeface="Arial" panose="020B0604020202020204" pitchFamily="34" charset="0"/>
              </a:rPr>
              <a:t>improvement</a:t>
            </a:r>
            <a:r>
              <a:rPr lang="en-CA" altLang="en-US" sz="1200" baseline="30000" dirty="0">
                <a:latin typeface="Arial" panose="020B0604020202020204" pitchFamily="34" charset="0"/>
              </a:rPr>
              <a:t>3</a:t>
            </a:r>
            <a:r>
              <a:rPr lang="en-CA" altLang="en-US" sz="1200" dirty="0">
                <a:latin typeface="Arial" panose="020B0604020202020204" pitchFamily="34" charset="0"/>
              </a:rPr>
              <a:t> in work engagement</a:t>
            </a:r>
          </a:p>
        </p:txBody>
      </p:sp>
      <p:sp>
        <p:nvSpPr>
          <p:cNvPr id="11" name="Right Arrow 14" descr="Right arrow showing that the process that forms an EAP client's journey."/>
          <p:cNvSpPr/>
          <p:nvPr/>
        </p:nvSpPr>
        <p:spPr>
          <a:xfrm>
            <a:off x="407972" y="1864191"/>
            <a:ext cx="8406648" cy="54495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t>EAP Clients’ Journey</a:t>
            </a:r>
          </a:p>
        </p:txBody>
      </p:sp>
      <p:sp>
        <p:nvSpPr>
          <p:cNvPr id="21" name="Left Brace 15" descr="Decorative"/>
          <p:cNvSpPr/>
          <p:nvPr/>
        </p:nvSpPr>
        <p:spPr>
          <a:xfrm rot="16200000">
            <a:off x="4474935" y="333317"/>
            <a:ext cx="269875" cy="8048625"/>
          </a:xfrm>
          <a:prstGeom prst="lef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6" name="Rounded Rectangle 16" descr="Decorative"/>
          <p:cNvSpPr/>
          <p:nvPr/>
        </p:nvSpPr>
        <p:spPr>
          <a:xfrm>
            <a:off x="2370778" y="4437276"/>
            <a:ext cx="4478188" cy="6572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 name="TextBox 17"/>
          <p:cNvSpPr txBox="1"/>
          <p:nvPr/>
        </p:nvSpPr>
        <p:spPr>
          <a:xfrm>
            <a:off x="2382904" y="4430592"/>
            <a:ext cx="4532762" cy="646331"/>
          </a:xfrm>
          <a:prstGeom prst="rect">
            <a:avLst/>
          </a:prstGeom>
          <a:noFill/>
        </p:spPr>
        <p:txBody>
          <a:bodyPr wrap="square">
            <a:spAutoFit/>
          </a:bodyPr>
          <a:lstStyle/>
          <a:p>
            <a:pPr marL="285750" indent="-285750">
              <a:buFont typeface="Arial" panose="020B0604020202020204" pitchFamily="34" charset="0"/>
              <a:buChar char="•"/>
              <a:defRPr/>
            </a:pPr>
            <a:r>
              <a:rPr lang="en-CA" sz="1200" b="1" dirty="0"/>
              <a:t>90% </a:t>
            </a:r>
            <a:r>
              <a:rPr lang="en-CA" sz="1200" dirty="0"/>
              <a:t>rated the quality of EAP services as “excellent” or “good” </a:t>
            </a:r>
          </a:p>
          <a:p>
            <a:pPr marL="285750" indent="-285750">
              <a:buFont typeface="Arial" panose="020B0604020202020204" pitchFamily="34" charset="0"/>
              <a:buChar char="•"/>
              <a:defRPr/>
            </a:pPr>
            <a:r>
              <a:rPr lang="en-CA" sz="1200" b="1" dirty="0"/>
              <a:t>93% </a:t>
            </a:r>
            <a:r>
              <a:rPr lang="en-CA" sz="1200" dirty="0"/>
              <a:t>of clients would contact EAP again if in need of help</a:t>
            </a:r>
          </a:p>
          <a:p>
            <a:pPr>
              <a:defRPr/>
            </a:pPr>
            <a:r>
              <a:rPr lang="en-CA" sz="1200" i="1" dirty="0"/>
              <a:t>         Based on a compilation of </a:t>
            </a:r>
            <a:r>
              <a:rPr lang="en-CA" sz="1200" i="1" baseline="30000" dirty="0"/>
              <a:t>1</a:t>
            </a:r>
            <a:r>
              <a:rPr lang="en-CA" sz="1200" i="1" dirty="0"/>
              <a:t> and </a:t>
            </a:r>
            <a:r>
              <a:rPr lang="en-CA" sz="1200" i="1" baseline="30000" dirty="0"/>
              <a:t>2</a:t>
            </a:r>
            <a:r>
              <a:rPr lang="en-CA" sz="1200" i="1" dirty="0"/>
              <a:t> below</a:t>
            </a:r>
          </a:p>
        </p:txBody>
      </p:sp>
      <p:sp>
        <p:nvSpPr>
          <p:cNvPr id="38" name="TextBox 18"/>
          <p:cNvSpPr txBox="1">
            <a:spLocks noChangeArrowheads="1"/>
          </p:cNvSpPr>
          <p:nvPr/>
        </p:nvSpPr>
        <p:spPr bwMode="auto">
          <a:xfrm>
            <a:off x="235324" y="5140348"/>
            <a:ext cx="862769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buFontTx/>
              <a:buNone/>
            </a:pPr>
            <a:r>
              <a:rPr lang="en-CA" altLang="en-US" sz="1000" b="1" i="1" baseline="30000" dirty="0">
                <a:latin typeface="Arial" panose="020B0604020202020204" pitchFamily="34" charset="0"/>
                <a:cs typeface="Arial" panose="020B0604020202020204" pitchFamily="34" charset="0"/>
              </a:rPr>
              <a:t>1</a:t>
            </a:r>
            <a:r>
              <a:rPr lang="en-CA" altLang="en-US" sz="1000" i="1" dirty="0">
                <a:latin typeface="Arial" panose="020B0604020202020204" pitchFamily="34" charset="0"/>
                <a:cs typeface="Arial" panose="020B0604020202020204" pitchFamily="34" charset="0"/>
              </a:rPr>
              <a:t>Survey of randomly-selected sample (n=950) out of a cohort of 3,936 consenting clients who used EAP counselling services between April 2020 and January 2021)</a:t>
            </a:r>
          </a:p>
          <a:p>
            <a:pPr>
              <a:spcBef>
                <a:spcPct val="0"/>
              </a:spcBef>
              <a:buFontTx/>
              <a:buNone/>
            </a:pPr>
            <a:r>
              <a:rPr lang="en-CA" altLang="en-US" sz="1000" i="1" baseline="30000" dirty="0">
                <a:latin typeface="Arial" panose="020B0604020202020204" pitchFamily="34" charset="0"/>
                <a:cs typeface="Arial" panose="020B0604020202020204" pitchFamily="34" charset="0"/>
              </a:rPr>
              <a:t>2</a:t>
            </a:r>
            <a:r>
              <a:rPr lang="en-CA" altLang="en-US" sz="1000" i="1" dirty="0">
                <a:latin typeface="Arial" panose="020B0604020202020204" pitchFamily="34" charset="0"/>
                <a:cs typeface="Arial" panose="020B0604020202020204" pitchFamily="34" charset="0"/>
              </a:rPr>
              <a:t>Voluntary feedback surveys of EAP clients in 2020-21 (n=716)</a:t>
            </a:r>
          </a:p>
          <a:p>
            <a:pPr>
              <a:spcBef>
                <a:spcPct val="0"/>
              </a:spcBef>
              <a:buFontTx/>
              <a:buNone/>
            </a:pPr>
            <a:r>
              <a:rPr lang="en-CA" altLang="en-US" sz="1000" i="1" baseline="30000" dirty="0">
                <a:latin typeface="Arial" panose="020B0604020202020204" pitchFamily="34" charset="0"/>
                <a:cs typeface="Arial" panose="020B0604020202020204" pitchFamily="34" charset="0"/>
              </a:rPr>
              <a:t>3</a:t>
            </a:r>
            <a:r>
              <a:rPr lang="en-CA" altLang="en-US" sz="1000" i="1" dirty="0">
                <a:latin typeface="Arial" panose="020B0604020202020204" pitchFamily="34" charset="0"/>
                <a:cs typeface="Arial" panose="020B0604020202020204" pitchFamily="34" charset="0"/>
              </a:rPr>
              <a:t>Indicates an improvement in overall self-reported scores</a:t>
            </a:r>
          </a:p>
          <a:p>
            <a:pPr>
              <a:spcBef>
                <a:spcPct val="0"/>
              </a:spcBef>
              <a:buFontTx/>
              <a:buNone/>
            </a:pPr>
            <a:r>
              <a:rPr lang="en-CA" altLang="en-US" sz="1000" i="1" dirty="0">
                <a:latin typeface="Arial" panose="020B0604020202020204" pitchFamily="34" charset="0"/>
                <a:cs typeface="Arial" panose="020B0604020202020204" pitchFamily="34" charset="0"/>
              </a:rPr>
              <a:t>*“In the 30 days prior to contacting EAP, how often did emotional problems (such as feeling depressed or anxious) limit your concentration, performance and the kind or amount of work you could do</a:t>
            </a:r>
            <a:r>
              <a:rPr lang="en-CA" altLang="en-US" sz="1000" i="1" dirty="0" smtClean="0">
                <a:latin typeface="Arial" panose="020B0604020202020204" pitchFamily="34" charset="0"/>
                <a:cs typeface="Arial" panose="020B0604020202020204" pitchFamily="34" charset="0"/>
              </a:rPr>
              <a:t>?”</a:t>
            </a:r>
          </a:p>
          <a:p>
            <a:pPr>
              <a:spcBef>
                <a:spcPct val="0"/>
              </a:spcBef>
              <a:buFontTx/>
              <a:buNone/>
            </a:pPr>
            <a:r>
              <a:rPr lang="en-CA" altLang="en-US" sz="1000" i="1" dirty="0" smtClean="0">
                <a:latin typeface="Arial" panose="020B0604020202020204" pitchFamily="34" charset="0"/>
                <a:cs typeface="Arial" panose="020B0604020202020204" pitchFamily="34" charset="0"/>
              </a:rPr>
              <a:t>**“</a:t>
            </a:r>
            <a:r>
              <a:rPr lang="en-CA" altLang="en-US" sz="1000" i="1" dirty="0">
                <a:latin typeface="Arial" panose="020B0604020202020204" pitchFamily="34" charset="0"/>
                <a:cs typeface="Arial" panose="020B0604020202020204" pitchFamily="34" charset="0"/>
              </a:rPr>
              <a:t>In the 30 days prior to contacting EAP, how many work days did you miss because of your physical, personal or mental health </a:t>
            </a:r>
            <a:r>
              <a:rPr lang="en-CA" altLang="en-US" sz="1000" i="1" dirty="0" smtClean="0">
                <a:latin typeface="Arial" panose="020B0604020202020204" pitchFamily="34" charset="0"/>
                <a:cs typeface="Arial" panose="020B0604020202020204" pitchFamily="34" charset="0"/>
              </a:rPr>
              <a:t>problems</a:t>
            </a:r>
          </a:p>
          <a:p>
            <a:pPr>
              <a:spcBef>
                <a:spcPct val="0"/>
              </a:spcBef>
              <a:buFontTx/>
              <a:buNone/>
            </a:pPr>
            <a:r>
              <a:rPr lang="en-CA" altLang="en-US" sz="1000" i="1" dirty="0" smtClean="0">
                <a:latin typeface="Arial" panose="020B0604020202020204" pitchFamily="34" charset="0"/>
                <a:cs typeface="Arial" panose="020B0604020202020204" pitchFamily="34" charset="0"/>
              </a:rPr>
              <a:t>(average </a:t>
            </a:r>
            <a:r>
              <a:rPr lang="en-CA" altLang="en-US" sz="1000" i="1" dirty="0">
                <a:latin typeface="Arial" panose="020B0604020202020204" pitchFamily="34" charset="0"/>
                <a:cs typeface="Arial" panose="020B0604020202020204" pitchFamily="34" charset="0"/>
              </a:rPr>
              <a:t>number of days)?” </a:t>
            </a:r>
          </a:p>
        </p:txBody>
      </p:sp>
      <p:sp>
        <p:nvSpPr>
          <p:cNvPr id="22"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16</a:t>
            </a:r>
            <a:endParaRPr lang="en-CA" dirty="0"/>
          </a:p>
        </p:txBody>
      </p:sp>
    </p:spTree>
    <p:extLst>
      <p:ext uri="{BB962C8B-B14F-4D97-AF65-F5344CB8AC3E}">
        <p14:creationId xmlns:p14="http://schemas.microsoft.com/office/powerpoint/2010/main" val="4022595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3447"/>
            <a:ext cx="8579296" cy="947819"/>
          </a:xfrm>
        </p:spPr>
        <p:txBody>
          <a:bodyPr>
            <a:normAutofit/>
          </a:bodyPr>
          <a:lstStyle/>
          <a:p>
            <a:r>
              <a:rPr lang="en-CA" altLang="en-US" sz="2600" dirty="0" smtClean="0"/>
              <a:t>Annex </a:t>
            </a:r>
            <a:r>
              <a:rPr lang="en-CA" altLang="en-US" sz="2600" dirty="0" smtClean="0"/>
              <a:t>E: </a:t>
            </a:r>
            <a:r>
              <a:rPr lang="en-CA" altLang="en-US" sz="2600" dirty="0"/>
              <a:t>Data and Metrics Provided to EAP Client Organizations</a:t>
            </a:r>
            <a:endParaRPr lang="en-CA" sz="2600" dirty="0"/>
          </a:p>
        </p:txBody>
      </p:sp>
      <p:sp>
        <p:nvSpPr>
          <p:cNvPr id="3" name="Content Placeholder 2"/>
          <p:cNvSpPr>
            <a:spLocks noGrp="1"/>
          </p:cNvSpPr>
          <p:nvPr>
            <p:ph idx="1"/>
          </p:nvPr>
        </p:nvSpPr>
        <p:spPr>
          <a:xfrm>
            <a:off x="457200" y="1628800"/>
            <a:ext cx="8435280" cy="4497363"/>
          </a:xfrm>
        </p:spPr>
        <p:txBody>
          <a:bodyPr>
            <a:noAutofit/>
          </a:bodyPr>
          <a:lstStyle/>
          <a:p>
            <a:pPr marL="0" indent="0">
              <a:lnSpc>
                <a:spcPct val="110000"/>
              </a:lnSpc>
              <a:buNone/>
            </a:pPr>
            <a:r>
              <a:rPr lang="en-CA" altLang="en-US" sz="2000" b="1" dirty="0"/>
              <a:t>Bi-annual Utilization Report</a:t>
            </a:r>
          </a:p>
          <a:p>
            <a:pPr>
              <a:lnSpc>
                <a:spcPct val="110000"/>
              </a:lnSpc>
            </a:pPr>
            <a:r>
              <a:rPr lang="en-CA" altLang="en-US" sz="2000" dirty="0"/>
              <a:t>We provide bi-annual utilization reports after 6 months and 12 months. This report highlights the usage of your organization, the reason for consultation, the number of crisis calls as well other valuable information</a:t>
            </a:r>
          </a:p>
          <a:p>
            <a:pPr marL="0" indent="0">
              <a:lnSpc>
                <a:spcPct val="110000"/>
              </a:lnSpc>
              <a:spcBef>
                <a:spcPts val="1200"/>
              </a:spcBef>
              <a:buNone/>
            </a:pPr>
            <a:r>
              <a:rPr lang="en-CA" altLang="en-US" sz="2000" b="1" dirty="0"/>
              <a:t>Annual Review and Program Plan</a:t>
            </a:r>
          </a:p>
          <a:p>
            <a:pPr>
              <a:lnSpc>
                <a:spcPct val="110000"/>
              </a:lnSpc>
            </a:pPr>
            <a:r>
              <a:rPr lang="en-CA" altLang="en-US" sz="2000" dirty="0"/>
              <a:t>This report is provided in June and compares the last 3 years of usage of your organization to the global utilisation of all other departments</a:t>
            </a:r>
          </a:p>
          <a:p>
            <a:pPr marL="0" indent="0">
              <a:lnSpc>
                <a:spcPct val="110000"/>
              </a:lnSpc>
              <a:spcBef>
                <a:spcPts val="1200"/>
              </a:spcBef>
              <a:buNone/>
            </a:pPr>
            <a:r>
              <a:rPr lang="en-CA" altLang="en-US" sz="2000" b="1" dirty="0"/>
              <a:t>LifeSpeak Utilization </a:t>
            </a:r>
            <a:r>
              <a:rPr lang="en-CA" altLang="en-US" sz="2000" b="1" dirty="0" smtClean="0"/>
              <a:t>Report</a:t>
            </a:r>
            <a:endParaRPr lang="en-CA" altLang="en-US" sz="2000" b="1" dirty="0"/>
          </a:p>
          <a:p>
            <a:pPr>
              <a:lnSpc>
                <a:spcPct val="110000"/>
              </a:lnSpc>
            </a:pPr>
            <a:r>
              <a:rPr lang="en-CA" altLang="en-US" sz="2000" dirty="0"/>
              <a:t>We provide bi-annual reporting on LifeSpeak usage and the most viewed trainings </a:t>
            </a:r>
          </a:p>
        </p:txBody>
      </p:sp>
      <p:sp>
        <p:nvSpPr>
          <p:cNvPr id="6"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17</a:t>
            </a:r>
            <a:endParaRPr lang="en-CA" dirty="0"/>
          </a:p>
        </p:txBody>
      </p:sp>
    </p:spTree>
    <p:extLst>
      <p:ext uri="{BB962C8B-B14F-4D97-AF65-F5344CB8AC3E}">
        <p14:creationId xmlns:p14="http://schemas.microsoft.com/office/powerpoint/2010/main" val="219335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Accessibility</a:t>
            </a:r>
            <a:r>
              <a:rPr lang="fr-CA" dirty="0" smtClean="0"/>
              <a:t> Attestation</a:t>
            </a:r>
            <a:endParaRPr lang="en-CA" dirty="0"/>
          </a:p>
        </p:txBody>
      </p:sp>
      <p:sp>
        <p:nvSpPr>
          <p:cNvPr id="3" name="Content Placeholder 2"/>
          <p:cNvSpPr>
            <a:spLocks noGrp="1"/>
          </p:cNvSpPr>
          <p:nvPr>
            <p:ph idx="1"/>
          </p:nvPr>
        </p:nvSpPr>
        <p:spPr/>
        <p:txBody>
          <a:bodyPr>
            <a:normAutofit/>
          </a:bodyPr>
          <a:lstStyle/>
          <a:p>
            <a:pPr marL="0" indent="0">
              <a:buNone/>
            </a:pPr>
            <a:r>
              <a:rPr lang="en-US" sz="2000" dirty="0"/>
              <a:t>As of the date of publication, this presentation has been verified for accessibility.</a:t>
            </a:r>
          </a:p>
          <a:p>
            <a:pPr marL="0" indent="0">
              <a:buNone/>
            </a:pPr>
            <a:endParaRPr lang="en-US" sz="2000" dirty="0"/>
          </a:p>
          <a:p>
            <a:pPr marL="0" indent="0">
              <a:buNone/>
            </a:pPr>
            <a:r>
              <a:rPr lang="en-US" sz="2000" dirty="0"/>
              <a:t>If you have any issues with this document, please contact the author</a:t>
            </a:r>
            <a:r>
              <a:rPr lang="en-US" sz="2000" dirty="0" smtClean="0"/>
              <a:t>.</a:t>
            </a:r>
            <a:endParaRPr lang="en-US" sz="2000" dirty="0"/>
          </a:p>
        </p:txBody>
      </p:sp>
      <p:sp>
        <p:nvSpPr>
          <p:cNvPr id="4" name="Slide Number Placeholder 4"/>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2</a:t>
            </a:r>
            <a:endParaRPr lang="en-CA" dirty="0"/>
          </a:p>
        </p:txBody>
      </p:sp>
    </p:spTree>
    <p:extLst>
      <p:ext uri="{BB962C8B-B14F-4D97-AF65-F5344CB8AC3E}">
        <p14:creationId xmlns:p14="http://schemas.microsoft.com/office/powerpoint/2010/main" val="427043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3247"/>
            <a:ext cx="8676456" cy="715513"/>
          </a:xfrm>
        </p:spPr>
        <p:txBody>
          <a:bodyPr>
            <a:normAutofit/>
          </a:bodyPr>
          <a:lstStyle/>
          <a:p>
            <a:r>
              <a:rPr lang="en-CA" sz="2600" dirty="0" smtClean="0"/>
              <a:t>Health Canada is GC EAP Provider of Choice</a:t>
            </a:r>
            <a:endParaRPr lang="en-CA" sz="2600" dirty="0"/>
          </a:p>
        </p:txBody>
      </p:sp>
      <p:sp>
        <p:nvSpPr>
          <p:cNvPr id="3" name="Content Placeholder 2"/>
          <p:cNvSpPr>
            <a:spLocks noGrp="1"/>
          </p:cNvSpPr>
          <p:nvPr>
            <p:ph sz="half" idx="1"/>
          </p:nvPr>
        </p:nvSpPr>
        <p:spPr>
          <a:xfrm>
            <a:off x="323528" y="1412777"/>
            <a:ext cx="8363272" cy="3600399"/>
          </a:xfrm>
        </p:spPr>
        <p:txBody>
          <a:bodyPr vert="horz" lIns="91440" tIns="45720" rIns="91440" bIns="45720" rtlCol="0" anchor="t">
            <a:noAutofit/>
          </a:bodyPr>
          <a:lstStyle/>
          <a:p>
            <a:pPr>
              <a:lnSpc>
                <a:spcPct val="120000"/>
              </a:lnSpc>
            </a:pPr>
            <a:r>
              <a:rPr lang="en-CA" altLang="en-US" sz="1800" dirty="0"/>
              <a:t>Health Canada provides Employee Assistance Program (EAP) services to </a:t>
            </a:r>
            <a:r>
              <a:rPr lang="en-CA" altLang="en-US" sz="1800" dirty="0" smtClean="0"/>
              <a:t>88 </a:t>
            </a:r>
            <a:r>
              <a:rPr lang="en-CA" sz="1800" dirty="0"/>
              <a:t>federal departments and agencies </a:t>
            </a:r>
          </a:p>
          <a:p>
            <a:pPr>
              <a:lnSpc>
                <a:spcPct val="120000"/>
              </a:lnSpc>
            </a:pPr>
            <a:r>
              <a:rPr lang="en-CA" sz="1800" dirty="0">
                <a:latin typeface="Arial"/>
                <a:cs typeface="Arial"/>
              </a:rPr>
              <a:t>Client base of 230,000+ federal public service employees and members of the RCMP, as well as Canadian Forces members (approximately 75,000) and veterans (roughly 300,000)</a:t>
            </a:r>
          </a:p>
          <a:p>
            <a:pPr>
              <a:lnSpc>
                <a:spcPct val="120000"/>
              </a:lnSpc>
            </a:pPr>
            <a:r>
              <a:rPr lang="en-CA" sz="1800" dirty="0" smtClean="0"/>
              <a:t>EAP support </a:t>
            </a:r>
            <a:r>
              <a:rPr lang="en-CA" sz="1800" dirty="0"/>
              <a:t>is also extended to immediate family members</a:t>
            </a:r>
          </a:p>
          <a:p>
            <a:pPr>
              <a:lnSpc>
                <a:spcPct val="120000"/>
              </a:lnSpc>
            </a:pPr>
            <a:r>
              <a:rPr lang="en-CA" sz="1800" dirty="0"/>
              <a:t>F</a:t>
            </a:r>
            <a:r>
              <a:rPr lang="en-CA" sz="1800" dirty="0" smtClean="0"/>
              <a:t>ully </a:t>
            </a:r>
            <a:r>
              <a:rPr lang="en-CA" sz="1800" dirty="0"/>
              <a:t>accredited and maintains comprehensive </a:t>
            </a:r>
            <a:r>
              <a:rPr lang="en-CA" sz="1800" dirty="0" smtClean="0"/>
              <a:t>quality assurance </a:t>
            </a:r>
            <a:r>
              <a:rPr lang="en-CA" sz="1800" dirty="0"/>
              <a:t>practices </a:t>
            </a:r>
            <a:endParaRPr lang="en-CA" sz="1800" dirty="0" smtClean="0"/>
          </a:p>
          <a:p>
            <a:pPr>
              <a:lnSpc>
                <a:spcPct val="120000"/>
              </a:lnSpc>
            </a:pPr>
            <a:r>
              <a:rPr lang="en-CA" sz="1800" dirty="0" smtClean="0"/>
              <a:t>In addition to EAP, offer </a:t>
            </a:r>
            <a:r>
              <a:rPr lang="en-CA" sz="1800" dirty="0"/>
              <a:t>full </a:t>
            </a:r>
            <a:r>
              <a:rPr lang="en-CA" sz="1800" dirty="0" smtClean="0"/>
              <a:t>suite </a:t>
            </a:r>
            <a:r>
              <a:rPr lang="en-CA" sz="1800" dirty="0"/>
              <a:t>of organizational services and customized </a:t>
            </a:r>
            <a:r>
              <a:rPr lang="en-CA" sz="1800" dirty="0" smtClean="0"/>
              <a:t>support </a:t>
            </a:r>
            <a:r>
              <a:rPr lang="en-CA" sz="1800" dirty="0" smtClean="0"/>
              <a:t>programs</a:t>
            </a:r>
          </a:p>
        </p:txBody>
      </p:sp>
      <p:pic>
        <p:nvPicPr>
          <p:cNvPr id="4" name="Picture 3" descr="EAP/PAE 1992-2022&#10;30 years/ans&#10;Caring and professional mental support services for 30 years&#10;30 ans de services attentionnés et de soutien professionnel en santé mentale"/>
          <p:cNvPicPr>
            <a:picLocks noChangeAspect="1"/>
          </p:cNvPicPr>
          <p:nvPr/>
        </p:nvPicPr>
        <p:blipFill>
          <a:blip r:embed="rId3"/>
          <a:stretch>
            <a:fillRect/>
          </a:stretch>
        </p:blipFill>
        <p:spPr>
          <a:xfrm>
            <a:off x="2618251" y="5117403"/>
            <a:ext cx="3773825" cy="1008112"/>
          </a:xfrm>
          <a:prstGeom prst="rect">
            <a:avLst/>
          </a:prstGeom>
        </p:spPr>
      </p:pic>
      <p:sp>
        <p:nvSpPr>
          <p:cNvPr id="6" name="Slide Number Placeholder 4"/>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3</a:t>
            </a:r>
            <a:endParaRPr lang="en-CA" dirty="0"/>
          </a:p>
        </p:txBody>
      </p:sp>
    </p:spTree>
    <p:extLst>
      <p:ext uri="{BB962C8B-B14F-4D97-AF65-F5344CB8AC3E}">
        <p14:creationId xmlns:p14="http://schemas.microsoft.com/office/powerpoint/2010/main" val="2531932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19" y="409431"/>
            <a:ext cx="8229600" cy="931337"/>
          </a:xfrm>
        </p:spPr>
        <p:txBody>
          <a:bodyPr>
            <a:noAutofit/>
          </a:bodyPr>
          <a:lstStyle/>
          <a:p>
            <a:r>
              <a:rPr lang="en-CA" sz="2600" dirty="0" smtClean="0"/>
              <a:t>EAP Short-term </a:t>
            </a:r>
            <a:r>
              <a:rPr lang="en-CA" sz="2600" dirty="0"/>
              <a:t>Psychological </a:t>
            </a:r>
            <a:r>
              <a:rPr lang="en-CA" sz="2600" dirty="0" smtClean="0"/>
              <a:t>Support: </a:t>
            </a:r>
            <a:r>
              <a:rPr lang="en-CA" sz="2600" dirty="0" smtClean="0"/>
              <a:t>Assessment</a:t>
            </a:r>
            <a:r>
              <a:rPr lang="en-CA" sz="2600" dirty="0" smtClean="0"/>
              <a:t>, Referral and Follow up</a:t>
            </a:r>
            <a:endParaRPr lang="en-CA" sz="2600" dirty="0"/>
          </a:p>
        </p:txBody>
      </p:sp>
      <p:sp>
        <p:nvSpPr>
          <p:cNvPr id="3" name="Content Placeholder 2"/>
          <p:cNvSpPr>
            <a:spLocks noGrp="1"/>
          </p:cNvSpPr>
          <p:nvPr>
            <p:ph idx="1"/>
          </p:nvPr>
        </p:nvSpPr>
        <p:spPr>
          <a:xfrm>
            <a:off x="413914" y="1412776"/>
            <a:ext cx="8242405" cy="4951819"/>
          </a:xfrm>
        </p:spPr>
        <p:txBody>
          <a:bodyPr>
            <a:normAutofit/>
          </a:bodyPr>
          <a:lstStyle/>
          <a:p>
            <a:pPr marL="0" indent="0">
              <a:buNone/>
            </a:pPr>
            <a:r>
              <a:rPr lang="en-CA" sz="1800" b="1" dirty="0" smtClean="0"/>
              <a:t>Confidential</a:t>
            </a:r>
            <a:r>
              <a:rPr lang="en-CA" sz="1800" b="1" dirty="0"/>
              <a:t>, bilingual services, accessible via a 24 hour 1-800 phone line, or by Chat</a:t>
            </a:r>
          </a:p>
          <a:p>
            <a:r>
              <a:rPr lang="en-CA" sz="1800" dirty="0" smtClean="0"/>
              <a:t>Available </a:t>
            </a:r>
            <a:r>
              <a:rPr lang="en-CA" sz="1800" dirty="0"/>
              <a:t>to all employees and their immediate families</a:t>
            </a:r>
          </a:p>
          <a:p>
            <a:r>
              <a:rPr lang="en-CA" sz="1800" dirty="0" smtClean="0"/>
              <a:t>Solution-focussed </a:t>
            </a:r>
            <a:r>
              <a:rPr lang="en-CA" sz="1800" dirty="0"/>
              <a:t>support to help identify and resolve personal and work-related </a:t>
            </a:r>
            <a:r>
              <a:rPr lang="en-CA" sz="1800" dirty="0" smtClean="0"/>
              <a:t>problems</a:t>
            </a:r>
          </a:p>
          <a:p>
            <a:pPr marL="0" indent="0">
              <a:spcBef>
                <a:spcPts val="1200"/>
              </a:spcBef>
              <a:buNone/>
            </a:pPr>
            <a:r>
              <a:rPr lang="en-CA" sz="1800" b="1" dirty="0" smtClean="0"/>
              <a:t>Services </a:t>
            </a:r>
            <a:r>
              <a:rPr lang="en-CA" sz="1800" b="1" dirty="0" smtClean="0"/>
              <a:t>always include engaging with “live” counsellors </a:t>
            </a:r>
          </a:p>
          <a:p>
            <a:r>
              <a:rPr lang="en-CA" sz="1800" dirty="0" smtClean="0"/>
              <a:t>There is always a “live” response, </a:t>
            </a:r>
            <a:r>
              <a:rPr lang="en-US" sz="1800" dirty="0" smtClean="0"/>
              <a:t>whether by Chat or phone</a:t>
            </a:r>
          </a:p>
          <a:p>
            <a:r>
              <a:rPr lang="en-US" sz="1800" dirty="0" smtClean="0"/>
              <a:t>Everyone </a:t>
            </a:r>
            <a:r>
              <a:rPr lang="en-US" sz="1800" dirty="0"/>
              <a:t>requiring immediate support speaks in real-time with a Master’s level </a:t>
            </a:r>
            <a:r>
              <a:rPr lang="en-US" sz="1800" dirty="0" smtClean="0"/>
              <a:t>counsellor</a:t>
            </a:r>
          </a:p>
          <a:p>
            <a:r>
              <a:rPr lang="en-CA" sz="1800" dirty="0" smtClean="0"/>
              <a:t>Clients are then referred to contracted mental </a:t>
            </a:r>
            <a:r>
              <a:rPr lang="en-CA" sz="1800" dirty="0"/>
              <a:t>health professionals in their </a:t>
            </a:r>
            <a:r>
              <a:rPr lang="en-CA" sz="1800" dirty="0" smtClean="0"/>
              <a:t>community</a:t>
            </a:r>
          </a:p>
          <a:p>
            <a:pPr marL="0" indent="0">
              <a:spcBef>
                <a:spcPts val="1200"/>
              </a:spcBef>
              <a:buNone/>
            </a:pPr>
            <a:r>
              <a:rPr lang="en-CA" sz="1800" b="1" dirty="0" smtClean="0"/>
              <a:t>COVID </a:t>
            </a:r>
            <a:r>
              <a:rPr lang="en-CA" sz="1800" b="1" dirty="0"/>
              <a:t>protocols are not a barrier to counselling </a:t>
            </a:r>
            <a:r>
              <a:rPr lang="en-CA" sz="1800" b="1" dirty="0" smtClean="0"/>
              <a:t>sessions</a:t>
            </a:r>
          </a:p>
          <a:p>
            <a:r>
              <a:rPr lang="en-CA" sz="1800" dirty="0" smtClean="0"/>
              <a:t>Counselling </a:t>
            </a:r>
            <a:r>
              <a:rPr lang="en-CA" sz="1800" dirty="0"/>
              <a:t>is available by phone, video, and </a:t>
            </a:r>
            <a:r>
              <a:rPr lang="en-CA" sz="1800" dirty="0" smtClean="0"/>
              <a:t>physically distanced face-to-face (where local restrictions allow)</a:t>
            </a:r>
          </a:p>
          <a:p>
            <a:r>
              <a:rPr lang="en-CA" sz="1800" dirty="0" smtClean="0"/>
              <a:t>These </a:t>
            </a:r>
            <a:r>
              <a:rPr lang="en-CA" sz="1800" dirty="0"/>
              <a:t>multiple modes of counselling allow us to meet </a:t>
            </a:r>
            <a:r>
              <a:rPr lang="en-CA" sz="1800" dirty="0" smtClean="0"/>
              <a:t>demand</a:t>
            </a:r>
            <a:endParaRPr lang="en-CA" sz="1800" dirty="0"/>
          </a:p>
          <a:p>
            <a:pPr>
              <a:spcBef>
                <a:spcPts val="600"/>
              </a:spcBef>
            </a:pPr>
            <a:endParaRPr lang="en-CA" sz="2000" dirty="0"/>
          </a:p>
        </p:txBody>
      </p:sp>
      <p:sp>
        <p:nvSpPr>
          <p:cNvPr id="6"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4</a:t>
            </a:r>
            <a:endParaRPr lang="en-CA" dirty="0"/>
          </a:p>
        </p:txBody>
      </p:sp>
    </p:spTree>
    <p:extLst>
      <p:ext uri="{BB962C8B-B14F-4D97-AF65-F5344CB8AC3E}">
        <p14:creationId xmlns:p14="http://schemas.microsoft.com/office/powerpoint/2010/main" val="321175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62" y="478138"/>
            <a:ext cx="8283674" cy="718614"/>
          </a:xfrm>
        </p:spPr>
        <p:txBody>
          <a:bodyPr>
            <a:normAutofit/>
          </a:bodyPr>
          <a:lstStyle/>
          <a:p>
            <a:r>
              <a:rPr lang="en-CA" altLang="en-US" sz="2600" dirty="0" smtClean="0"/>
              <a:t>EAP Utilization is Increasing</a:t>
            </a:r>
            <a:endParaRPr lang="en-CA" sz="2600" dirty="0"/>
          </a:p>
        </p:txBody>
      </p:sp>
      <p:sp>
        <p:nvSpPr>
          <p:cNvPr id="3" name="Content Placeholder 2"/>
          <p:cNvSpPr>
            <a:spLocks noGrp="1"/>
          </p:cNvSpPr>
          <p:nvPr>
            <p:ph idx="1"/>
          </p:nvPr>
        </p:nvSpPr>
        <p:spPr>
          <a:xfrm>
            <a:off x="347364" y="1196752"/>
            <a:ext cx="8363272" cy="1577475"/>
          </a:xfrm>
        </p:spPr>
        <p:txBody>
          <a:bodyPr>
            <a:normAutofit/>
          </a:bodyPr>
          <a:lstStyle/>
          <a:p>
            <a:pPr>
              <a:lnSpc>
                <a:spcPct val="120000"/>
              </a:lnSpc>
            </a:pPr>
            <a:r>
              <a:rPr lang="en-CA" altLang="en-US" sz="1800" dirty="0"/>
              <a:t>EAP </a:t>
            </a:r>
            <a:r>
              <a:rPr lang="en-CA" altLang="en-US" sz="1800" dirty="0" smtClean="0"/>
              <a:t>utilization has generally been rising for the last decade </a:t>
            </a:r>
            <a:endParaRPr lang="en-CA" altLang="en-US" sz="1800" dirty="0"/>
          </a:p>
          <a:p>
            <a:pPr>
              <a:lnSpc>
                <a:spcPct val="120000"/>
              </a:lnSpc>
            </a:pPr>
            <a:r>
              <a:rPr lang="en-CA" altLang="en-US" sz="1800" dirty="0" smtClean="0"/>
              <a:t>Following a dip during the first quarter of the pandemic, this fiscal year is trending </a:t>
            </a:r>
            <a:r>
              <a:rPr lang="en-CA" altLang="en-US" sz="1800" dirty="0"/>
              <a:t>towards the sharpest single-year increase in 10 years </a:t>
            </a:r>
            <a:r>
              <a:rPr lang="en-CA" altLang="en-US" sz="1800" dirty="0" smtClean="0"/>
              <a:t> </a:t>
            </a:r>
            <a:endParaRPr lang="en-CA" altLang="en-US" sz="1800" dirty="0"/>
          </a:p>
          <a:p>
            <a:pPr>
              <a:lnSpc>
                <a:spcPct val="120000"/>
              </a:lnSpc>
            </a:pPr>
            <a:r>
              <a:rPr lang="en-CA" altLang="en-US" sz="1800" dirty="0" smtClean="0"/>
              <a:t>Positive marker that employees </a:t>
            </a:r>
            <a:r>
              <a:rPr lang="en-CA" altLang="en-US" sz="1800" dirty="0"/>
              <a:t>are </a:t>
            </a:r>
            <a:r>
              <a:rPr lang="en-CA" altLang="en-US" sz="1800" dirty="0" smtClean="0"/>
              <a:t>reaching out to EAP for support  </a:t>
            </a:r>
            <a:endParaRPr lang="en-CA" altLang="en-US" sz="1800" dirty="0"/>
          </a:p>
          <a:p>
            <a:pPr marL="0" indent="0">
              <a:lnSpc>
                <a:spcPct val="120000"/>
              </a:lnSpc>
              <a:buNone/>
            </a:pPr>
            <a:endParaRPr lang="en-CA" altLang="en-US" sz="1600" dirty="0"/>
          </a:p>
        </p:txBody>
      </p:sp>
      <p:graphicFrame>
        <p:nvGraphicFramePr>
          <p:cNvPr id="7" name="Chart 3" descr="Representation of EAP utilization percentage rates almost 10 years. Rates have been generally rising, from aound 7.6% in 2013-14 to 10.1% in 2020-21. Based on 2021-22 data, utlization is projected to show a sharp rise of over 3%  by end of fiscal."/>
          <p:cNvGraphicFramePr>
            <a:graphicFrameLocks/>
          </p:cNvGraphicFramePr>
          <p:nvPr>
            <p:extLst>
              <p:ext uri="{D42A27DB-BD31-4B8C-83A1-F6EECF244321}">
                <p14:modId xmlns:p14="http://schemas.microsoft.com/office/powerpoint/2010/main" val="1882783315"/>
              </p:ext>
            </p:extLst>
          </p:nvPr>
        </p:nvGraphicFramePr>
        <p:xfrm>
          <a:off x="426962" y="2852936"/>
          <a:ext cx="7169374" cy="30696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4"/>
          <p:cNvSpPr txBox="1"/>
          <p:nvPr/>
        </p:nvSpPr>
        <p:spPr>
          <a:xfrm>
            <a:off x="7653860" y="3848470"/>
            <a:ext cx="1296144" cy="1569660"/>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Note: 13.5% is a projection based on utilization at mid year and ongoing monthly levels of referrals </a:t>
            </a:r>
          </a:p>
        </p:txBody>
      </p:sp>
      <p:sp>
        <p:nvSpPr>
          <p:cNvPr id="8"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5</a:t>
            </a:r>
            <a:endParaRPr lang="en-CA" dirty="0"/>
          </a:p>
        </p:txBody>
      </p:sp>
    </p:spTree>
    <p:extLst>
      <p:ext uri="{BB962C8B-B14F-4D97-AF65-F5344CB8AC3E}">
        <p14:creationId xmlns:p14="http://schemas.microsoft.com/office/powerpoint/2010/main" val="1696471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2868"/>
            <a:ext cx="6840760" cy="775310"/>
          </a:xfrm>
        </p:spPr>
        <p:txBody>
          <a:bodyPr>
            <a:noAutofit/>
          </a:bodyPr>
          <a:lstStyle/>
          <a:p>
            <a:r>
              <a:rPr lang="en-CA" altLang="en-US" sz="2600" dirty="0"/>
              <a:t>Increased Crisis Calls </a:t>
            </a:r>
            <a:r>
              <a:rPr lang="en-CA" altLang="en-US" sz="2600" dirty="0" smtClean="0"/>
              <a:t>during Pandemic</a:t>
            </a:r>
            <a:endParaRPr lang="en-CA" sz="2600" dirty="0"/>
          </a:p>
        </p:txBody>
      </p:sp>
      <p:graphicFrame>
        <p:nvGraphicFramePr>
          <p:cNvPr id="19" name="Chart 2" descr="The number of EAP crisis calls had been gradually increasing from 2017-18 (around 350 to 400 calls per quarter) to 2019-20 (between 400 and 475 calls per quarter). From March 2020 onward, crisis calls have increased significantly. Since Q1 2020-21, crisis calls have ranged from about 700 to 900 per quarter. "/>
          <p:cNvGraphicFramePr>
            <a:graphicFrameLocks/>
          </p:cNvGraphicFramePr>
          <p:nvPr>
            <p:extLst>
              <p:ext uri="{D42A27DB-BD31-4B8C-83A1-F6EECF244321}">
                <p14:modId xmlns:p14="http://schemas.microsoft.com/office/powerpoint/2010/main" val="1071923769"/>
              </p:ext>
            </p:extLst>
          </p:nvPr>
        </p:nvGraphicFramePr>
        <p:xfrm>
          <a:off x="345464" y="1484784"/>
          <a:ext cx="8448368" cy="3168352"/>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2b" descr="Line to show the timing of increase in EAP crisis calls between Q4 2019-20 and Q1 2020-21, when the work from home directive was given across the federal public service. "/>
          <p:cNvCxnSpPr/>
          <p:nvPr/>
        </p:nvCxnSpPr>
        <p:spPr>
          <a:xfrm flipV="1">
            <a:off x="5796136" y="2276872"/>
            <a:ext cx="0" cy="28803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3"/>
          <p:cNvSpPr txBox="1">
            <a:spLocks noChangeArrowheads="1"/>
          </p:cNvSpPr>
          <p:nvPr/>
        </p:nvSpPr>
        <p:spPr bwMode="auto">
          <a:xfrm>
            <a:off x="382216" y="4819742"/>
            <a:ext cx="8496943" cy="142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lnSpc>
                <a:spcPct val="110000"/>
              </a:lnSpc>
              <a:buFontTx/>
              <a:buNone/>
            </a:pPr>
            <a:r>
              <a:rPr lang="en-CA" altLang="en-US" sz="1600" dirty="0">
                <a:latin typeface="Arial" panose="020B0604020202020204" pitchFamily="34" charset="0"/>
                <a:cs typeface="Arial" panose="020B0604020202020204" pitchFamily="34" charset="0"/>
              </a:rPr>
              <a:t>The percentage of crisis calls remains significantly higher </a:t>
            </a:r>
            <a:r>
              <a:rPr lang="en-CA" altLang="en-US" sz="1600" dirty="0" smtClean="0">
                <a:latin typeface="Arial" panose="020B0604020202020204" pitchFamily="34" charset="0"/>
                <a:cs typeface="Arial" panose="020B0604020202020204" pitchFamily="34" charset="0"/>
              </a:rPr>
              <a:t>from March 2020 onward (</a:t>
            </a:r>
            <a:r>
              <a:rPr lang="en-CA" altLang="en-US" sz="1600" dirty="0">
                <a:latin typeface="Arial" panose="020B0604020202020204" pitchFamily="34" charset="0"/>
                <a:cs typeface="Arial" panose="020B0604020202020204" pitchFamily="34" charset="0"/>
              </a:rPr>
              <a:t>70% above pre-pandemic levels to date), which indicates an elevated need for immediate assistance. </a:t>
            </a:r>
            <a:r>
              <a:rPr lang="en-CA" altLang="en-US" sz="1600" dirty="0" smtClean="0">
                <a:latin typeface="Arial" panose="020B0604020202020204" pitchFamily="34" charset="0"/>
                <a:cs typeface="Arial" panose="020B0604020202020204" pitchFamily="34" charset="0"/>
              </a:rPr>
              <a:t>This </a:t>
            </a:r>
            <a:r>
              <a:rPr lang="en-CA" altLang="en-US" sz="1600" dirty="0">
                <a:latin typeface="Arial" panose="020B0604020202020204" pitchFamily="34" charset="0"/>
                <a:cs typeface="Arial" panose="020B0604020202020204" pitchFamily="34" charset="0"/>
              </a:rPr>
              <a:t>underscores the importance of having fully bilingual Masters’ trained counsellors available 24/7 to provide immediate assistance. Crisis calls average considerably longer in duration than other intake calls. </a:t>
            </a:r>
          </a:p>
        </p:txBody>
      </p:sp>
      <p:sp>
        <p:nvSpPr>
          <p:cNvPr id="7"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6</a:t>
            </a:r>
            <a:endParaRPr lang="en-CA" dirty="0"/>
          </a:p>
        </p:txBody>
      </p:sp>
    </p:spTree>
    <p:extLst>
      <p:ext uri="{BB962C8B-B14F-4D97-AF65-F5344CB8AC3E}">
        <p14:creationId xmlns:p14="http://schemas.microsoft.com/office/powerpoint/2010/main" val="2862931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46" y="494647"/>
            <a:ext cx="8254681" cy="819089"/>
          </a:xfrm>
        </p:spPr>
        <p:txBody>
          <a:bodyPr>
            <a:noAutofit/>
          </a:bodyPr>
          <a:lstStyle/>
          <a:p>
            <a:r>
              <a:rPr lang="en-CA" sz="2600" dirty="0" smtClean="0"/>
              <a:t>Observations from our Counselling Team</a:t>
            </a:r>
            <a:endParaRPr lang="en-CA" sz="2600" dirty="0"/>
          </a:p>
        </p:txBody>
      </p:sp>
      <p:sp>
        <p:nvSpPr>
          <p:cNvPr id="3" name="Content Placeholder 2"/>
          <p:cNvSpPr>
            <a:spLocks noGrp="1"/>
          </p:cNvSpPr>
          <p:nvPr>
            <p:ph sz="half" idx="1"/>
          </p:nvPr>
        </p:nvSpPr>
        <p:spPr>
          <a:xfrm>
            <a:off x="400707" y="1318690"/>
            <a:ext cx="8280920" cy="4926558"/>
          </a:xfrm>
        </p:spPr>
        <p:txBody>
          <a:bodyPr>
            <a:noAutofit/>
          </a:bodyPr>
          <a:lstStyle/>
          <a:p>
            <a:pPr marL="0" indent="0">
              <a:buNone/>
            </a:pPr>
            <a:r>
              <a:rPr lang="en-US" b="1" dirty="0" smtClean="0"/>
              <a:t>EAP </a:t>
            </a:r>
            <a:r>
              <a:rPr lang="en-US" b="1" dirty="0"/>
              <a:t>clients are reaching out because their usual coping mechanisms are not </a:t>
            </a:r>
            <a:r>
              <a:rPr lang="en-US" b="1" dirty="0" smtClean="0"/>
              <a:t>working</a:t>
            </a:r>
            <a:endParaRPr lang="en-CA" b="1" dirty="0"/>
          </a:p>
          <a:p>
            <a:pPr lvl="0"/>
            <a:r>
              <a:rPr lang="en-US" sz="1800" dirty="0"/>
              <a:t>Work/life balance has taken on a new </a:t>
            </a:r>
            <a:r>
              <a:rPr lang="en-US" sz="1800" dirty="0" smtClean="0"/>
              <a:t>meaning, e.g., single </a:t>
            </a:r>
            <a:r>
              <a:rPr lang="en-US" sz="1800" dirty="0"/>
              <a:t>parents </a:t>
            </a:r>
            <a:r>
              <a:rPr lang="en-US" sz="1800" dirty="0" smtClean="0"/>
              <a:t>struggle </a:t>
            </a:r>
            <a:r>
              <a:rPr lang="en-US" sz="1800" dirty="0"/>
              <a:t>with routine when schools are closed </a:t>
            </a:r>
            <a:endParaRPr lang="en-CA" sz="1800" dirty="0"/>
          </a:p>
          <a:p>
            <a:pPr lvl="0"/>
            <a:r>
              <a:rPr lang="en-US" sz="1800" dirty="0"/>
              <a:t>High levels of anxiety caused by events (such as the </a:t>
            </a:r>
            <a:r>
              <a:rPr lang="en-US" sz="1800" dirty="0" smtClean="0"/>
              <a:t>recent protests), </a:t>
            </a:r>
            <a:r>
              <a:rPr lang="en-US" sz="1800" dirty="0"/>
              <a:t>stress </a:t>
            </a:r>
            <a:r>
              <a:rPr lang="en-US" sz="1800" dirty="0" smtClean="0"/>
              <a:t>build-up </a:t>
            </a:r>
            <a:r>
              <a:rPr lang="en-US" sz="1800" dirty="0"/>
              <a:t>to “boiling points”, feelings </a:t>
            </a:r>
            <a:r>
              <a:rPr lang="en-US" sz="1800" dirty="0" smtClean="0"/>
              <a:t>of isolation </a:t>
            </a:r>
            <a:r>
              <a:rPr lang="en-US" sz="1800" dirty="0"/>
              <a:t>related to missing friends and family</a:t>
            </a:r>
            <a:endParaRPr lang="en-CA" sz="1800" dirty="0"/>
          </a:p>
          <a:p>
            <a:pPr lvl="0"/>
            <a:r>
              <a:rPr lang="en-US" sz="1800" dirty="0"/>
              <a:t>New employees </a:t>
            </a:r>
            <a:r>
              <a:rPr lang="en-US" sz="1800" dirty="0" smtClean="0"/>
              <a:t>struggle </a:t>
            </a:r>
            <a:r>
              <a:rPr lang="en-US" sz="1800" dirty="0"/>
              <a:t>with on-boarding in a virtual work </a:t>
            </a:r>
            <a:r>
              <a:rPr lang="en-US" sz="1800" dirty="0" smtClean="0"/>
              <a:t>environment</a:t>
            </a:r>
          </a:p>
          <a:p>
            <a:pPr lvl="0"/>
            <a:r>
              <a:rPr lang="en-US" sz="1800" dirty="0" smtClean="0"/>
              <a:t>Several calls related to the implementation of the Vaccination Policy</a:t>
            </a:r>
          </a:p>
          <a:p>
            <a:pPr lvl="0"/>
            <a:endParaRPr lang="en-US" sz="1600" dirty="0"/>
          </a:p>
          <a:p>
            <a:pPr marL="0" lvl="0" indent="0">
              <a:buNone/>
            </a:pPr>
            <a:r>
              <a:rPr lang="en-CA" b="1" dirty="0" smtClean="0"/>
              <a:t>These issues will continue when the pandemic eases</a:t>
            </a:r>
          </a:p>
          <a:p>
            <a:r>
              <a:rPr lang="en-CA" sz="1800" dirty="0" smtClean="0"/>
              <a:t>There </a:t>
            </a:r>
            <a:r>
              <a:rPr lang="en-CA" sz="1800" dirty="0"/>
              <a:t>will be longer term effects on people and </a:t>
            </a:r>
            <a:r>
              <a:rPr lang="en-CA" sz="1800" dirty="0" smtClean="0"/>
              <a:t>workplaces</a:t>
            </a:r>
          </a:p>
          <a:p>
            <a:r>
              <a:rPr lang="en-CA" sz="1800" dirty="0"/>
              <a:t>EAP estimates continued increases in volume and crisis </a:t>
            </a:r>
            <a:r>
              <a:rPr lang="en-CA" sz="1800" dirty="0" smtClean="0"/>
              <a:t>calls</a:t>
            </a:r>
            <a:endParaRPr lang="en-US" sz="1800" dirty="0" smtClean="0"/>
          </a:p>
          <a:p>
            <a:r>
              <a:rPr lang="en-US" sz="1800" dirty="0" smtClean="0"/>
              <a:t>Managers will need support to </a:t>
            </a:r>
            <a:r>
              <a:rPr lang="en-US" sz="1800" dirty="0"/>
              <a:t>lead productive </a:t>
            </a:r>
            <a:r>
              <a:rPr lang="en-US" sz="1800" dirty="0" smtClean="0"/>
              <a:t>teams (hybrid, return to on-site, virtual)</a:t>
            </a:r>
            <a:endParaRPr lang="en-US" sz="1800" dirty="0"/>
          </a:p>
          <a:p>
            <a:endParaRPr lang="en-CA" b="1" dirty="0">
              <a:solidFill>
                <a:srgbClr val="FF0000"/>
              </a:solidFill>
            </a:endParaRPr>
          </a:p>
        </p:txBody>
      </p:sp>
      <p:sp>
        <p:nvSpPr>
          <p:cNvPr id="9"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7</a:t>
            </a:r>
            <a:endParaRPr lang="en-CA" dirty="0"/>
          </a:p>
        </p:txBody>
      </p:sp>
    </p:spTree>
    <p:extLst>
      <p:ext uri="{BB962C8B-B14F-4D97-AF65-F5344CB8AC3E}">
        <p14:creationId xmlns:p14="http://schemas.microsoft.com/office/powerpoint/2010/main" val="56432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99601"/>
            <a:ext cx="8507287" cy="697151"/>
          </a:xfrm>
        </p:spPr>
        <p:txBody>
          <a:bodyPr>
            <a:noAutofit/>
          </a:bodyPr>
          <a:lstStyle/>
          <a:p>
            <a:r>
              <a:rPr lang="en-CA" altLang="en-US" sz="2600" dirty="0"/>
              <a:t>GBA+ Lens Guides Service Enhancements</a:t>
            </a:r>
            <a:endParaRPr lang="en-CA" sz="2600" dirty="0"/>
          </a:p>
        </p:txBody>
      </p:sp>
      <p:sp>
        <p:nvSpPr>
          <p:cNvPr id="3" name="Content Placeholder 2"/>
          <p:cNvSpPr>
            <a:spLocks noGrp="1"/>
          </p:cNvSpPr>
          <p:nvPr>
            <p:ph sz="half" idx="1"/>
          </p:nvPr>
        </p:nvSpPr>
        <p:spPr>
          <a:xfrm>
            <a:off x="324279" y="1216030"/>
            <a:ext cx="5760640" cy="5267320"/>
          </a:xfrm>
        </p:spPr>
        <p:txBody>
          <a:bodyPr>
            <a:noAutofit/>
          </a:bodyPr>
          <a:lstStyle/>
          <a:p>
            <a:pPr marL="0" indent="0">
              <a:spcBef>
                <a:spcPts val="300"/>
              </a:spcBef>
              <a:buNone/>
            </a:pPr>
            <a:r>
              <a:rPr lang="en-CA" altLang="en-US" sz="1600" b="1" dirty="0"/>
              <a:t>For our EAP clients</a:t>
            </a:r>
          </a:p>
          <a:p>
            <a:pPr>
              <a:spcBef>
                <a:spcPts val="300"/>
              </a:spcBef>
            </a:pPr>
            <a:r>
              <a:rPr lang="en-CA" altLang="en-US" sz="1600" dirty="0"/>
              <a:t>Continuing to recruit diverse network of EAP counsellors to reflect our public service (see chart) to ensure we can match clients with the type of counsellor they would prefer to work with </a:t>
            </a:r>
            <a:r>
              <a:rPr lang="en-CA" altLang="en-US" sz="1600" dirty="0" smtClean="0"/>
              <a:t>(similar </a:t>
            </a:r>
            <a:r>
              <a:rPr lang="en-CA" altLang="en-US" sz="1600" dirty="0"/>
              <a:t>cultural background or gender identity) </a:t>
            </a:r>
          </a:p>
          <a:p>
            <a:pPr>
              <a:spcBef>
                <a:spcPts val="300"/>
              </a:spcBef>
            </a:pPr>
            <a:r>
              <a:rPr lang="en-CA" altLang="en-US" sz="1600" dirty="0"/>
              <a:t>LGBTQ2+ training for </a:t>
            </a:r>
            <a:r>
              <a:rPr lang="en-CA" altLang="en-US" sz="1600" dirty="0" smtClean="0"/>
              <a:t>network </a:t>
            </a:r>
            <a:r>
              <a:rPr lang="en-CA" altLang="en-US" sz="1600" dirty="0"/>
              <a:t>counsellors across </a:t>
            </a:r>
            <a:r>
              <a:rPr lang="en-CA" altLang="en-US" sz="1600" dirty="0" smtClean="0"/>
              <a:t>Canada</a:t>
            </a:r>
            <a:endParaRPr lang="en-CA" altLang="en-US" sz="1600" dirty="0"/>
          </a:p>
          <a:p>
            <a:pPr>
              <a:spcBef>
                <a:spcPts val="300"/>
              </a:spcBef>
            </a:pPr>
            <a:r>
              <a:rPr lang="en-CA" altLang="en-US" sz="1600" dirty="0"/>
              <a:t>SGBA+ training provided to all staff  </a:t>
            </a:r>
          </a:p>
          <a:p>
            <a:pPr>
              <a:spcBef>
                <a:spcPts val="300"/>
              </a:spcBef>
            </a:pPr>
            <a:r>
              <a:rPr lang="en-CA" altLang="en-US" sz="1600" dirty="0"/>
              <a:t>Leveraging technology to respond to client need/preference</a:t>
            </a:r>
          </a:p>
          <a:p>
            <a:pPr lvl="1">
              <a:spcBef>
                <a:spcPts val="300"/>
              </a:spcBef>
            </a:pPr>
            <a:r>
              <a:rPr lang="en-CA" altLang="en-US" sz="1600" dirty="0"/>
              <a:t>Chat Intake (now available on Canada.ca)</a:t>
            </a:r>
          </a:p>
          <a:p>
            <a:pPr lvl="1">
              <a:spcBef>
                <a:spcPts val="300"/>
              </a:spcBef>
            </a:pPr>
            <a:r>
              <a:rPr lang="en-CA" altLang="en-US" sz="1600" dirty="0"/>
              <a:t>Video Counselling via secure platform</a:t>
            </a:r>
          </a:p>
          <a:p>
            <a:pPr lvl="1">
              <a:spcBef>
                <a:spcPts val="300"/>
              </a:spcBef>
            </a:pPr>
            <a:r>
              <a:rPr lang="en-CA" altLang="en-US" sz="1600" dirty="0"/>
              <a:t>LifeSpeak digital library (see next slide</a:t>
            </a:r>
            <a:r>
              <a:rPr lang="en-CA" altLang="en-US" sz="1600" dirty="0" smtClean="0"/>
              <a:t>)</a:t>
            </a:r>
          </a:p>
          <a:p>
            <a:pPr marL="457200" lvl="1" indent="0">
              <a:spcBef>
                <a:spcPts val="300"/>
              </a:spcBef>
              <a:buNone/>
            </a:pPr>
            <a:endParaRPr lang="en-CA" altLang="en-US" sz="1600" dirty="0"/>
          </a:p>
          <a:p>
            <a:pPr marL="0" indent="0">
              <a:spcBef>
                <a:spcPts val="300"/>
              </a:spcBef>
              <a:buNone/>
            </a:pPr>
            <a:r>
              <a:rPr lang="en-CA" altLang="en-US" sz="1600" b="1" dirty="0"/>
              <a:t>For departments/agencies</a:t>
            </a:r>
          </a:p>
          <a:p>
            <a:pPr>
              <a:spcBef>
                <a:spcPts val="300"/>
              </a:spcBef>
            </a:pPr>
            <a:r>
              <a:rPr lang="en-CA" altLang="en-US" sz="1600" dirty="0"/>
              <a:t>Focussed communications during key events (Transgender Day of Visibility, </a:t>
            </a:r>
            <a:r>
              <a:rPr lang="en-CA" altLang="en-US" sz="1600" dirty="0" err="1"/>
              <a:t>Movember</a:t>
            </a:r>
            <a:r>
              <a:rPr lang="en-CA" altLang="en-US" sz="1600" dirty="0"/>
              <a:t>)</a:t>
            </a:r>
          </a:p>
          <a:p>
            <a:pPr>
              <a:spcBef>
                <a:spcPts val="300"/>
              </a:spcBef>
            </a:pPr>
            <a:r>
              <a:rPr lang="en-CA" altLang="en-US" sz="1600" dirty="0"/>
              <a:t>Innovative programming available to departments/agencies to support diversity and inclusion initiatives (e.g., Black Lives Matter activities)</a:t>
            </a:r>
          </a:p>
        </p:txBody>
      </p:sp>
      <p:graphicFrame>
        <p:nvGraphicFramePr>
          <p:cNvPr id="7" name="Table 3" descr="Diversity representation percentage for EAS provider network compared to the Public Service, by identity factor (male, female, other, Indigenous, racialized, LGBTQ2, disability)"/>
          <p:cNvGraphicFramePr>
            <a:graphicFrameLocks noGrp="1"/>
          </p:cNvGraphicFramePr>
          <p:nvPr>
            <p:ph sz="half" idx="2"/>
            <p:extLst>
              <p:ext uri="{D42A27DB-BD31-4B8C-83A1-F6EECF244321}">
                <p14:modId xmlns:p14="http://schemas.microsoft.com/office/powerpoint/2010/main" val="4198730806"/>
              </p:ext>
            </p:extLst>
          </p:nvPr>
        </p:nvGraphicFramePr>
        <p:xfrm>
          <a:off x="6122218" y="1318689"/>
          <a:ext cx="2818655" cy="3838502"/>
        </p:xfrm>
        <a:graphic>
          <a:graphicData uri="http://schemas.openxmlformats.org/drawingml/2006/table">
            <a:tbl>
              <a:tblPr firstRow="1" bandRow="1">
                <a:tableStyleId>{5C22544A-7EE6-4342-B048-85BDC9FD1C3A}</a:tableStyleId>
              </a:tblPr>
              <a:tblGrid>
                <a:gridCol w="948184">
                  <a:extLst>
                    <a:ext uri="{9D8B030D-6E8A-4147-A177-3AD203B41FA5}">
                      <a16:colId xmlns:a16="http://schemas.microsoft.com/office/drawing/2014/main" val="1584767593"/>
                    </a:ext>
                  </a:extLst>
                </a:gridCol>
                <a:gridCol w="964742">
                  <a:extLst>
                    <a:ext uri="{9D8B030D-6E8A-4147-A177-3AD203B41FA5}">
                      <a16:colId xmlns:a16="http://schemas.microsoft.com/office/drawing/2014/main" val="517949407"/>
                    </a:ext>
                  </a:extLst>
                </a:gridCol>
                <a:gridCol w="905729">
                  <a:extLst>
                    <a:ext uri="{9D8B030D-6E8A-4147-A177-3AD203B41FA5}">
                      <a16:colId xmlns:a16="http://schemas.microsoft.com/office/drawing/2014/main" val="3820685287"/>
                    </a:ext>
                  </a:extLst>
                </a:gridCol>
              </a:tblGrid>
              <a:tr h="798499">
                <a:tc>
                  <a:txBody>
                    <a:bodyPr/>
                    <a:lstStyle/>
                    <a:p>
                      <a:r>
                        <a:rPr lang="fr-CA" sz="1400" dirty="0">
                          <a:latin typeface="Arial" panose="020B0604020202020204" pitchFamily="34" charset="0"/>
                          <a:cs typeface="Arial" panose="020B0604020202020204" pitchFamily="34" charset="0"/>
                        </a:rPr>
                        <a:t>Identity factor</a:t>
                      </a:r>
                      <a:endParaRPr lang="en-CA" sz="1400" dirty="0">
                        <a:latin typeface="Arial" panose="020B0604020202020204" pitchFamily="34" charset="0"/>
                        <a:cs typeface="Arial" panose="020B0604020202020204" pitchFamily="34" charset="0"/>
                      </a:endParaRPr>
                    </a:p>
                  </a:txBody>
                  <a:tcPr/>
                </a:tc>
                <a:tc>
                  <a:txBody>
                    <a:bodyPr/>
                    <a:lstStyle/>
                    <a:p>
                      <a:r>
                        <a:rPr lang="fr-CA" sz="1400" dirty="0">
                          <a:latin typeface="Arial" panose="020B0604020202020204" pitchFamily="34" charset="0"/>
                          <a:cs typeface="Arial" panose="020B0604020202020204" pitchFamily="34" charset="0"/>
                        </a:rPr>
                        <a:t>EAS Provider </a:t>
                      </a:r>
                      <a:r>
                        <a:rPr lang="fr-CA" sz="1400" dirty="0" smtClean="0">
                          <a:latin typeface="Arial" panose="020B0604020202020204" pitchFamily="34" charset="0"/>
                          <a:cs typeface="Arial" panose="020B0604020202020204" pitchFamily="34" charset="0"/>
                        </a:rPr>
                        <a:t>Network</a:t>
                      </a:r>
                      <a:r>
                        <a:rPr lang="fr-CA" sz="1400" baseline="30000" dirty="0" smtClean="0">
                          <a:latin typeface="Arial" panose="020B0604020202020204" pitchFamily="34" charset="0"/>
                          <a:cs typeface="Arial" panose="020B0604020202020204" pitchFamily="34" charset="0"/>
                        </a:rPr>
                        <a:t>1</a:t>
                      </a:r>
                      <a:endParaRPr lang="en-CA" sz="1400" baseline="30000" dirty="0">
                        <a:latin typeface="Arial" panose="020B0604020202020204" pitchFamily="34" charset="0"/>
                        <a:cs typeface="Arial" panose="020B0604020202020204" pitchFamily="34" charset="0"/>
                      </a:endParaRPr>
                    </a:p>
                  </a:txBody>
                  <a:tcPr/>
                </a:tc>
                <a:tc>
                  <a:txBody>
                    <a:bodyPr/>
                    <a:lstStyle/>
                    <a:p>
                      <a:r>
                        <a:rPr lang="fr-CA" sz="1400" dirty="0">
                          <a:latin typeface="Arial" panose="020B0604020202020204" pitchFamily="34" charset="0"/>
                          <a:cs typeface="Arial" panose="020B0604020202020204" pitchFamily="34" charset="0"/>
                        </a:rPr>
                        <a:t>Public Service</a:t>
                      </a:r>
                      <a:endParaRPr lang="en-C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1025530"/>
                  </a:ext>
                </a:extLst>
              </a:tr>
              <a:tr h="358195">
                <a:tc>
                  <a:txBody>
                    <a:bodyPr/>
                    <a:lstStyle/>
                    <a:p>
                      <a:r>
                        <a:rPr lang="fr-CA" sz="1200" dirty="0">
                          <a:latin typeface="Arial" panose="020B0604020202020204" pitchFamily="34" charset="0"/>
                          <a:cs typeface="Arial" panose="020B0604020202020204" pitchFamily="34" charset="0"/>
                        </a:rPr>
                        <a:t>Male</a:t>
                      </a:r>
                      <a:endParaRPr lang="en-CA" sz="1200" dirty="0">
                        <a:latin typeface="Arial" panose="020B0604020202020204" pitchFamily="34" charset="0"/>
                        <a:cs typeface="Arial" panose="020B0604020202020204" pitchFamily="34" charset="0"/>
                      </a:endParaRPr>
                    </a:p>
                  </a:txBody>
                  <a:tcPr/>
                </a:tc>
                <a:tc>
                  <a:txBody>
                    <a:bodyPr/>
                    <a:lstStyle/>
                    <a:p>
                      <a:r>
                        <a:rPr lang="fr-CA" sz="1200" dirty="0">
                          <a:latin typeface="Arial" panose="020B0604020202020204" pitchFamily="34" charset="0"/>
                          <a:cs typeface="Arial" panose="020B0604020202020204" pitchFamily="34" charset="0"/>
                        </a:rPr>
                        <a:t>22.5%</a:t>
                      </a:r>
                      <a:endParaRPr lang="en-CA" sz="1200" dirty="0">
                        <a:latin typeface="Arial" panose="020B0604020202020204" pitchFamily="34" charset="0"/>
                        <a:cs typeface="Arial" panose="020B0604020202020204" pitchFamily="34" charset="0"/>
                      </a:endParaRPr>
                    </a:p>
                  </a:txBody>
                  <a:tcPr/>
                </a:tc>
                <a:tc>
                  <a:txBody>
                    <a:bodyPr/>
                    <a:lstStyle/>
                    <a:p>
                      <a:r>
                        <a:rPr lang="fr-CA" sz="1200" dirty="0" smtClean="0">
                          <a:latin typeface="Arial" panose="020B0604020202020204" pitchFamily="34" charset="0"/>
                          <a:cs typeface="Arial" panose="020B0604020202020204" pitchFamily="34" charset="0"/>
                        </a:rPr>
                        <a:t>44.7%</a:t>
                      </a:r>
                      <a:r>
                        <a:rPr lang="fr-CA" sz="1200" baseline="30000" dirty="0" smtClean="0">
                          <a:latin typeface="Arial" panose="020B0604020202020204" pitchFamily="34" charset="0"/>
                          <a:cs typeface="Arial" panose="020B0604020202020204" pitchFamily="34" charset="0"/>
                        </a:rPr>
                        <a:t>2</a:t>
                      </a:r>
                      <a:endParaRPr lang="en-CA"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7918724"/>
                  </a:ext>
                </a:extLst>
              </a:tr>
              <a:tr h="358195">
                <a:tc>
                  <a:txBody>
                    <a:bodyPr/>
                    <a:lstStyle/>
                    <a:p>
                      <a:r>
                        <a:rPr lang="fr-CA" sz="1200" dirty="0" err="1">
                          <a:latin typeface="Arial" panose="020B0604020202020204" pitchFamily="34" charset="0"/>
                          <a:cs typeface="Arial" panose="020B0604020202020204" pitchFamily="34" charset="0"/>
                        </a:rPr>
                        <a:t>Female</a:t>
                      </a:r>
                      <a:endParaRPr lang="en-CA" sz="1200" dirty="0">
                        <a:latin typeface="Arial" panose="020B0604020202020204" pitchFamily="34" charset="0"/>
                        <a:cs typeface="Arial" panose="020B0604020202020204" pitchFamily="34" charset="0"/>
                      </a:endParaRPr>
                    </a:p>
                  </a:txBody>
                  <a:tcPr/>
                </a:tc>
                <a:tc>
                  <a:txBody>
                    <a:bodyPr/>
                    <a:lstStyle/>
                    <a:p>
                      <a:r>
                        <a:rPr lang="fr-CA" sz="1200" dirty="0">
                          <a:latin typeface="Arial" panose="020B0604020202020204" pitchFamily="34" charset="0"/>
                          <a:cs typeface="Arial" panose="020B0604020202020204" pitchFamily="34" charset="0"/>
                        </a:rPr>
                        <a:t>73.5%</a:t>
                      </a:r>
                      <a:endParaRPr lang="en-CA"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latin typeface="Arial" panose="020B0604020202020204" pitchFamily="34" charset="0"/>
                          <a:cs typeface="Arial" panose="020B0604020202020204" pitchFamily="34" charset="0"/>
                        </a:rPr>
                        <a:t>55.3%</a:t>
                      </a:r>
                      <a:r>
                        <a:rPr lang="fr-CA" sz="1200" baseline="30000" dirty="0" smtClean="0">
                          <a:latin typeface="Arial" panose="020B0604020202020204" pitchFamily="34" charset="0"/>
                          <a:cs typeface="Arial" panose="020B0604020202020204" pitchFamily="34" charset="0"/>
                        </a:rPr>
                        <a:t>2</a:t>
                      </a:r>
                      <a:endParaRPr lang="en-CA" sz="1200" baseline="300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8375875"/>
                  </a:ext>
                </a:extLst>
              </a:tr>
              <a:tr h="731138">
                <a:tc>
                  <a:txBody>
                    <a:bodyPr/>
                    <a:lstStyle/>
                    <a:p>
                      <a:r>
                        <a:rPr lang="fr-CA" sz="1200" dirty="0" err="1">
                          <a:latin typeface="Arial" panose="020B0604020202020204" pitchFamily="34" charset="0"/>
                          <a:cs typeface="Arial" panose="020B0604020202020204" pitchFamily="34" charset="0"/>
                        </a:rPr>
                        <a:t>Other</a:t>
                      </a:r>
                      <a:endParaRPr lang="en-CA" sz="1200" dirty="0">
                        <a:latin typeface="Arial" panose="020B0604020202020204" pitchFamily="34" charset="0"/>
                        <a:cs typeface="Arial" panose="020B0604020202020204" pitchFamily="34" charset="0"/>
                      </a:endParaRPr>
                    </a:p>
                  </a:txBody>
                  <a:tcPr/>
                </a:tc>
                <a:tc>
                  <a:txBody>
                    <a:bodyPr/>
                    <a:lstStyle/>
                    <a:p>
                      <a:r>
                        <a:rPr lang="fr-CA" sz="1200" dirty="0">
                          <a:latin typeface="Arial" panose="020B0604020202020204" pitchFamily="34" charset="0"/>
                          <a:cs typeface="Arial" panose="020B0604020202020204" pitchFamily="34" charset="0"/>
                        </a:rPr>
                        <a:t>0.25% (3.75% </a:t>
                      </a:r>
                      <a:r>
                        <a:rPr lang="fr-CA" sz="1200" dirty="0" err="1">
                          <a:latin typeface="Arial" panose="020B0604020202020204" pitchFamily="34" charset="0"/>
                          <a:cs typeface="Arial" panose="020B0604020202020204" pitchFamily="34" charset="0"/>
                        </a:rPr>
                        <a:t>did</a:t>
                      </a:r>
                      <a:r>
                        <a:rPr lang="fr-CA" sz="1200" baseline="0" dirty="0">
                          <a:latin typeface="Arial" panose="020B0604020202020204" pitchFamily="34" charset="0"/>
                          <a:cs typeface="Arial" panose="020B0604020202020204" pitchFamily="34" charset="0"/>
                        </a:rPr>
                        <a:t> not </a:t>
                      </a:r>
                      <a:r>
                        <a:rPr lang="fr-CA" sz="1200" baseline="0" dirty="0" err="1">
                          <a:latin typeface="Arial" panose="020B0604020202020204" pitchFamily="34" charset="0"/>
                          <a:cs typeface="Arial" panose="020B0604020202020204" pitchFamily="34" charset="0"/>
                        </a:rPr>
                        <a:t>reply</a:t>
                      </a:r>
                      <a:r>
                        <a:rPr lang="fr-CA" sz="1200" baseline="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a:txBody>
                  <a:tcPr/>
                </a:tc>
                <a:tc>
                  <a:txBody>
                    <a:bodyPr/>
                    <a:lstStyle/>
                    <a:p>
                      <a:r>
                        <a:rPr lang="fr-CA" sz="1200" dirty="0" smtClean="0">
                          <a:latin typeface="Arial" panose="020B0604020202020204" pitchFamily="34" charset="0"/>
                          <a:cs typeface="Arial" panose="020B0604020202020204" pitchFamily="34" charset="0"/>
                        </a:rPr>
                        <a:t>0.2%</a:t>
                      </a:r>
                      <a:r>
                        <a:rPr lang="fr-CA" sz="1200" baseline="30000" dirty="0" smtClean="0">
                          <a:latin typeface="Arial" panose="020B0604020202020204" pitchFamily="34" charset="0"/>
                          <a:cs typeface="Arial" panose="020B0604020202020204" pitchFamily="34" charset="0"/>
                        </a:rPr>
                        <a:t>3</a:t>
                      </a:r>
                      <a:endParaRPr lang="en-CA"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2884456"/>
                  </a:ext>
                </a:extLst>
              </a:tr>
              <a:tr h="517890">
                <a:tc>
                  <a:txBody>
                    <a:bodyPr/>
                    <a:lstStyle/>
                    <a:p>
                      <a:r>
                        <a:rPr lang="fr-CA" sz="1200" dirty="0" err="1">
                          <a:latin typeface="Arial" panose="020B0604020202020204" pitchFamily="34" charset="0"/>
                          <a:cs typeface="Arial" panose="020B0604020202020204" pitchFamily="34" charset="0"/>
                        </a:rPr>
                        <a:t>Indigenous</a:t>
                      </a:r>
                      <a:endParaRPr lang="en-CA" sz="1200" dirty="0">
                        <a:latin typeface="Arial" panose="020B0604020202020204" pitchFamily="34" charset="0"/>
                        <a:cs typeface="Arial" panose="020B0604020202020204" pitchFamily="34" charset="0"/>
                      </a:endParaRPr>
                    </a:p>
                  </a:txBody>
                  <a:tcPr/>
                </a:tc>
                <a:tc>
                  <a:txBody>
                    <a:bodyPr/>
                    <a:lstStyle/>
                    <a:p>
                      <a:r>
                        <a:rPr lang="fr-CA" sz="1200" dirty="0">
                          <a:latin typeface="Arial" panose="020B0604020202020204" pitchFamily="34" charset="0"/>
                          <a:cs typeface="Arial" panose="020B0604020202020204" pitchFamily="34" charset="0"/>
                        </a:rPr>
                        <a:t>4.5%</a:t>
                      </a:r>
                      <a:endParaRPr lang="en-CA"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latin typeface="Arial" panose="020B0604020202020204" pitchFamily="34" charset="0"/>
                          <a:cs typeface="Arial" panose="020B0604020202020204" pitchFamily="34" charset="0"/>
                        </a:rPr>
                        <a:t>5.1%</a:t>
                      </a:r>
                      <a:r>
                        <a:rPr lang="fr-CA" sz="1200" baseline="30000" dirty="0" smtClean="0">
                          <a:latin typeface="Arial" panose="020B0604020202020204" pitchFamily="34" charset="0"/>
                          <a:cs typeface="Arial" panose="020B0604020202020204" pitchFamily="34" charset="0"/>
                        </a:rPr>
                        <a:t>2</a:t>
                      </a:r>
                      <a:endParaRPr lang="en-CA" sz="1200" baseline="300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4739902"/>
                  </a:ext>
                </a:extLst>
              </a:tr>
              <a:tr h="358195">
                <a:tc>
                  <a:txBody>
                    <a:bodyPr/>
                    <a:lstStyle/>
                    <a:p>
                      <a:r>
                        <a:rPr lang="fr-CA" sz="1200" dirty="0" err="1">
                          <a:latin typeface="Arial" panose="020B0604020202020204" pitchFamily="34" charset="0"/>
                          <a:cs typeface="Arial" panose="020B0604020202020204" pitchFamily="34" charset="0"/>
                        </a:rPr>
                        <a:t>Racialized</a:t>
                      </a:r>
                      <a:endParaRPr lang="en-CA" sz="1200" dirty="0">
                        <a:latin typeface="Arial" panose="020B0604020202020204" pitchFamily="34" charset="0"/>
                        <a:cs typeface="Arial" panose="020B0604020202020204" pitchFamily="34" charset="0"/>
                      </a:endParaRPr>
                    </a:p>
                  </a:txBody>
                  <a:tcPr/>
                </a:tc>
                <a:tc>
                  <a:txBody>
                    <a:bodyPr/>
                    <a:lstStyle/>
                    <a:p>
                      <a:r>
                        <a:rPr lang="fr-CA" sz="1200" dirty="0">
                          <a:latin typeface="Arial" panose="020B0604020202020204" pitchFamily="34" charset="0"/>
                          <a:cs typeface="Arial" panose="020B0604020202020204" pitchFamily="34" charset="0"/>
                        </a:rPr>
                        <a:t>15%</a:t>
                      </a:r>
                      <a:endParaRPr lang="en-CA"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latin typeface="Arial" panose="020B0604020202020204" pitchFamily="34" charset="0"/>
                          <a:cs typeface="Arial" panose="020B0604020202020204" pitchFamily="34" charset="0"/>
                        </a:rPr>
                        <a:t>16.7%</a:t>
                      </a:r>
                      <a:r>
                        <a:rPr lang="fr-CA" sz="1200" baseline="30000" dirty="0" smtClean="0">
                          <a:latin typeface="Arial" panose="020B0604020202020204" pitchFamily="34" charset="0"/>
                          <a:cs typeface="Arial" panose="020B0604020202020204" pitchFamily="34" charset="0"/>
                        </a:rPr>
                        <a:t>2</a:t>
                      </a:r>
                      <a:endParaRPr lang="en-CA" sz="1200" baseline="300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8137487"/>
                  </a:ext>
                </a:extLst>
              </a:tr>
              <a:tr h="358195">
                <a:tc>
                  <a:txBody>
                    <a:bodyPr/>
                    <a:lstStyle/>
                    <a:p>
                      <a:r>
                        <a:rPr lang="fr-CA" sz="1200" dirty="0">
                          <a:latin typeface="Arial" panose="020B0604020202020204" pitchFamily="34" charset="0"/>
                          <a:cs typeface="Arial" panose="020B0604020202020204" pitchFamily="34" charset="0"/>
                        </a:rPr>
                        <a:t>LGBTQ2</a:t>
                      </a:r>
                      <a:endParaRPr lang="en-CA" sz="1200" dirty="0">
                        <a:latin typeface="Arial" panose="020B0604020202020204" pitchFamily="34" charset="0"/>
                        <a:cs typeface="Arial" panose="020B0604020202020204" pitchFamily="34" charset="0"/>
                      </a:endParaRPr>
                    </a:p>
                  </a:txBody>
                  <a:tcPr/>
                </a:tc>
                <a:tc>
                  <a:txBody>
                    <a:bodyPr/>
                    <a:lstStyle/>
                    <a:p>
                      <a:r>
                        <a:rPr lang="fr-CA" sz="1200" dirty="0">
                          <a:latin typeface="Arial" panose="020B0604020202020204" pitchFamily="34" charset="0"/>
                          <a:cs typeface="Arial" panose="020B0604020202020204" pitchFamily="34" charset="0"/>
                        </a:rPr>
                        <a:t>8%</a:t>
                      </a:r>
                      <a:endParaRPr lang="en-CA" sz="1200" dirty="0">
                        <a:latin typeface="Arial" panose="020B0604020202020204" pitchFamily="34" charset="0"/>
                        <a:cs typeface="Arial" panose="020B0604020202020204" pitchFamily="34" charset="0"/>
                      </a:endParaRPr>
                    </a:p>
                  </a:txBody>
                  <a:tcPr/>
                </a:tc>
                <a:tc>
                  <a:txBody>
                    <a:bodyPr/>
                    <a:lstStyle/>
                    <a:p>
                      <a:r>
                        <a:rPr lang="fr-CA" sz="1200" dirty="0" smtClean="0">
                          <a:latin typeface="Arial" panose="020B0604020202020204" pitchFamily="34" charset="0"/>
                          <a:cs typeface="Arial" panose="020B0604020202020204" pitchFamily="34" charset="0"/>
                        </a:rPr>
                        <a:t>5.2%</a:t>
                      </a:r>
                      <a:r>
                        <a:rPr lang="fr-CA" sz="1200" baseline="30000" dirty="0" smtClean="0">
                          <a:latin typeface="Arial" panose="020B0604020202020204" pitchFamily="34" charset="0"/>
                          <a:cs typeface="Arial" panose="020B0604020202020204" pitchFamily="34" charset="0"/>
                        </a:rPr>
                        <a:t>3</a:t>
                      </a:r>
                      <a:endParaRPr lang="en-CA"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558575"/>
                  </a:ext>
                </a:extLst>
              </a:tr>
              <a:tr h="358195">
                <a:tc>
                  <a:txBody>
                    <a:bodyPr/>
                    <a:lstStyle/>
                    <a:p>
                      <a:r>
                        <a:rPr lang="fr-CA" sz="1200" dirty="0" err="1">
                          <a:latin typeface="Arial" panose="020B0604020202020204" pitchFamily="34" charset="0"/>
                          <a:cs typeface="Arial" panose="020B0604020202020204" pitchFamily="34" charset="0"/>
                        </a:rPr>
                        <a:t>Disability</a:t>
                      </a:r>
                      <a:endParaRPr lang="en-CA" sz="1200" dirty="0">
                        <a:latin typeface="Arial" panose="020B0604020202020204" pitchFamily="34" charset="0"/>
                        <a:cs typeface="Arial" panose="020B0604020202020204" pitchFamily="34" charset="0"/>
                      </a:endParaRPr>
                    </a:p>
                  </a:txBody>
                  <a:tcPr/>
                </a:tc>
                <a:tc>
                  <a:txBody>
                    <a:bodyPr/>
                    <a:lstStyle/>
                    <a:p>
                      <a:r>
                        <a:rPr lang="fr-CA" sz="1200" dirty="0">
                          <a:latin typeface="Arial" panose="020B0604020202020204" pitchFamily="34" charset="0"/>
                          <a:cs typeface="Arial" panose="020B0604020202020204" pitchFamily="34" charset="0"/>
                        </a:rPr>
                        <a:t>8%</a:t>
                      </a:r>
                      <a:endParaRPr lang="en-CA"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latin typeface="Arial" panose="020B0604020202020204" pitchFamily="34" charset="0"/>
                          <a:cs typeface="Arial" panose="020B0604020202020204" pitchFamily="34" charset="0"/>
                        </a:rPr>
                        <a:t>5.2%</a:t>
                      </a:r>
                      <a:r>
                        <a:rPr lang="fr-CA" sz="1200" baseline="30000" dirty="0" smtClean="0">
                          <a:latin typeface="Arial" panose="020B0604020202020204" pitchFamily="34" charset="0"/>
                          <a:cs typeface="Arial" panose="020B0604020202020204" pitchFamily="34" charset="0"/>
                        </a:rPr>
                        <a:t>2</a:t>
                      </a:r>
                      <a:endParaRPr lang="en-CA" sz="1200" baseline="300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13050396"/>
                  </a:ext>
                </a:extLst>
              </a:tr>
            </a:tbl>
          </a:graphicData>
        </a:graphic>
      </p:graphicFrame>
      <p:sp>
        <p:nvSpPr>
          <p:cNvPr id="8" name="TextBox 4"/>
          <p:cNvSpPr txBox="1">
            <a:spLocks noChangeArrowheads="1"/>
          </p:cNvSpPr>
          <p:nvPr/>
        </p:nvSpPr>
        <p:spPr bwMode="auto">
          <a:xfrm>
            <a:off x="6058860" y="5140260"/>
            <a:ext cx="294536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ts val="300"/>
              </a:spcBef>
              <a:buFontTx/>
              <a:buNone/>
            </a:pPr>
            <a:r>
              <a:rPr lang="en-CA" altLang="en-US" sz="1000" baseline="30000" dirty="0">
                <a:latin typeface="Arial" panose="020B0604020202020204" pitchFamily="34" charset="0"/>
              </a:rPr>
              <a:t>1</a:t>
            </a:r>
            <a:r>
              <a:rPr lang="en-CA" altLang="en-US" sz="1000" dirty="0" smtClean="0">
                <a:latin typeface="Arial" panose="020B0604020202020204" pitchFamily="34" charset="0"/>
              </a:rPr>
              <a:t>Based </a:t>
            </a:r>
            <a:r>
              <a:rPr lang="en-CA" altLang="en-US" sz="1000" dirty="0">
                <a:latin typeface="Arial" panose="020B0604020202020204" pitchFamily="34" charset="0"/>
              </a:rPr>
              <a:t>on 384 responses from approximately 850 service providers</a:t>
            </a:r>
          </a:p>
          <a:p>
            <a:pPr>
              <a:spcBef>
                <a:spcPts val="300"/>
              </a:spcBef>
              <a:buNone/>
            </a:pPr>
            <a:r>
              <a:rPr lang="en-CA" altLang="en-US" sz="1000" baseline="30000" dirty="0" smtClean="0">
                <a:latin typeface="Arial" panose="020B0604020202020204" pitchFamily="34" charset="0"/>
              </a:rPr>
              <a:t>2</a:t>
            </a:r>
            <a:r>
              <a:rPr lang="en-CA" altLang="en-US" sz="1000" dirty="0" smtClean="0">
                <a:latin typeface="Arial" panose="020B0604020202020204" pitchFamily="34" charset="0"/>
              </a:rPr>
              <a:t>Demographic Snapshot of Canada’s Public Service</a:t>
            </a:r>
          </a:p>
          <a:p>
            <a:pPr>
              <a:spcBef>
                <a:spcPts val="300"/>
              </a:spcBef>
              <a:buNone/>
            </a:pPr>
            <a:r>
              <a:rPr lang="en-CA" altLang="en-US" sz="1000" baseline="30000" dirty="0">
                <a:latin typeface="Arial" panose="020B0604020202020204" pitchFamily="34" charset="0"/>
              </a:rPr>
              <a:t>3</a:t>
            </a:r>
            <a:r>
              <a:rPr lang="en-CA" altLang="en-US" sz="1000" dirty="0" smtClean="0">
                <a:latin typeface="Arial" panose="020B0604020202020204" pitchFamily="34" charset="0"/>
              </a:rPr>
              <a:t>Based </a:t>
            </a:r>
            <a:r>
              <a:rPr lang="en-CA" altLang="en-US" sz="1000" dirty="0">
                <a:latin typeface="Arial" panose="020B0604020202020204" pitchFamily="34" charset="0"/>
              </a:rPr>
              <a:t>on 186,008 responses to the 2020 PSES (61% response rate</a:t>
            </a:r>
            <a:r>
              <a:rPr lang="en-CA" altLang="en-US" sz="1000" dirty="0" smtClean="0">
                <a:latin typeface="Arial" panose="020B0604020202020204" pitchFamily="34" charset="0"/>
              </a:rPr>
              <a:t>)</a:t>
            </a:r>
          </a:p>
        </p:txBody>
      </p:sp>
      <p:sp>
        <p:nvSpPr>
          <p:cNvPr id="9"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8</a:t>
            </a:r>
            <a:endParaRPr lang="en-CA" dirty="0"/>
          </a:p>
        </p:txBody>
      </p:sp>
    </p:spTree>
    <p:extLst>
      <p:ext uri="{BB962C8B-B14F-4D97-AF65-F5344CB8AC3E}">
        <p14:creationId xmlns:p14="http://schemas.microsoft.com/office/powerpoint/2010/main" val="891257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051" y="454158"/>
            <a:ext cx="8280920" cy="765114"/>
          </a:xfrm>
        </p:spPr>
        <p:txBody>
          <a:bodyPr>
            <a:normAutofit/>
          </a:bodyPr>
          <a:lstStyle/>
          <a:p>
            <a:r>
              <a:rPr lang="en-CA" altLang="en-US" sz="2600" dirty="0"/>
              <a:t>LifeSpeak </a:t>
            </a:r>
            <a:r>
              <a:rPr lang="en-CA" altLang="en-US" sz="2600" dirty="0" smtClean="0"/>
              <a:t>App and Digital </a:t>
            </a:r>
            <a:r>
              <a:rPr lang="en-CA" altLang="en-US" sz="2600" dirty="0" smtClean="0"/>
              <a:t>Portal*</a:t>
            </a:r>
            <a:endParaRPr lang="en-CA" sz="2600" dirty="0"/>
          </a:p>
        </p:txBody>
      </p:sp>
      <p:sp>
        <p:nvSpPr>
          <p:cNvPr id="3" name="Content Placeholder 2"/>
          <p:cNvSpPr>
            <a:spLocks noGrp="1"/>
          </p:cNvSpPr>
          <p:nvPr>
            <p:ph idx="1"/>
          </p:nvPr>
        </p:nvSpPr>
        <p:spPr>
          <a:xfrm>
            <a:off x="392051" y="1340770"/>
            <a:ext cx="5872065" cy="3989860"/>
          </a:xfrm>
        </p:spPr>
        <p:txBody>
          <a:bodyPr>
            <a:noAutofit/>
          </a:bodyPr>
          <a:lstStyle/>
          <a:p>
            <a:r>
              <a:rPr lang="en-CA" altLang="en-US" sz="1800" dirty="0"/>
              <a:t>Nearly 1,000 brief, informative videos, podcasts and tip sheets </a:t>
            </a:r>
            <a:r>
              <a:rPr lang="en-CA" altLang="en-US" sz="1800" dirty="0" smtClean="0"/>
              <a:t>for </a:t>
            </a:r>
            <a:r>
              <a:rPr lang="en-CA" altLang="en-US" sz="1800" dirty="0"/>
              <a:t>employees and their family members</a:t>
            </a:r>
          </a:p>
          <a:p>
            <a:r>
              <a:rPr lang="en-CA" altLang="en-US" sz="1800" dirty="0"/>
              <a:t>Expert-led, truly bilingual content (not translations)</a:t>
            </a:r>
          </a:p>
          <a:p>
            <a:r>
              <a:rPr lang="en-CA" altLang="en-US" sz="1800" dirty="0"/>
              <a:t>Available via smartphone, tablet or computer</a:t>
            </a:r>
          </a:p>
          <a:p>
            <a:r>
              <a:rPr lang="en-CA" altLang="en-US" sz="1800" dirty="0"/>
              <a:t>Monthly interactive “Ask the Expert” chat sessions</a:t>
            </a:r>
          </a:p>
          <a:p>
            <a:r>
              <a:rPr lang="en-CA" altLang="en-US" sz="1800" dirty="0"/>
              <a:t>Content is updated regularly</a:t>
            </a:r>
          </a:p>
          <a:p>
            <a:r>
              <a:rPr lang="en-CA" altLang="en-US" sz="1800" dirty="0"/>
              <a:t>Extensive COVID-19 resources, including dealing with post COVID isolation, managing videoconference fatigue, managing emotions in times of stress, family life during COVID</a:t>
            </a:r>
          </a:p>
          <a:p>
            <a:r>
              <a:rPr lang="en-CA" altLang="en-US" sz="1800" dirty="0"/>
              <a:t>Resources to support progress on diversity and inclusion: How to be an ally against racism; Racial bias; LGBTQ Community and Mental Health</a:t>
            </a:r>
          </a:p>
        </p:txBody>
      </p:sp>
      <p:sp>
        <p:nvSpPr>
          <p:cNvPr id="7" name="Text box 3"/>
          <p:cNvSpPr/>
          <p:nvPr/>
        </p:nvSpPr>
        <p:spPr>
          <a:xfrm>
            <a:off x="644080" y="5606725"/>
            <a:ext cx="8032376" cy="646331"/>
          </a:xfrm>
          <a:prstGeom prst="rect">
            <a:avLst/>
          </a:prstGeom>
        </p:spPr>
        <p:txBody>
          <a:bodyPr wrap="square">
            <a:spAutoFit/>
          </a:bodyPr>
          <a:lstStyle/>
          <a:p>
            <a:r>
              <a:rPr lang="en-CA" altLang="en-US" b="1" dirty="0" smtClean="0"/>
              <a:t>*For subscribing EAP client organizations. To learn more about LifeSpeak, </a:t>
            </a:r>
            <a:r>
              <a:rPr lang="en-CA" altLang="en-US" b="1" dirty="0" smtClean="0">
                <a:hlinkClick r:id="rId2"/>
              </a:rPr>
              <a:t>watch the demo </a:t>
            </a:r>
            <a:r>
              <a:rPr lang="en-CA" altLang="en-US" b="1" dirty="0" smtClean="0"/>
              <a:t>or contact your EAP departmental contact. </a:t>
            </a:r>
            <a:endParaRPr lang="en-CA" altLang="en-US" b="1" dirty="0"/>
          </a:p>
        </p:txBody>
      </p:sp>
      <p:pic>
        <p:nvPicPr>
          <p:cNvPr id="11" name="Picture 4" descr="Sample video available on LifeSpeak platform. Title of video is Building an inclusive workplace"/>
          <p:cNvPicPr>
            <a:picLocks noChangeAspect="1"/>
          </p:cNvPicPr>
          <p:nvPr/>
        </p:nvPicPr>
        <p:blipFill rotWithShape="1">
          <a:blip r:embed="rId3"/>
          <a:srcRect r="51400" b="14666"/>
          <a:stretch/>
        </p:blipFill>
        <p:spPr>
          <a:xfrm>
            <a:off x="6264117" y="2348880"/>
            <a:ext cx="2529715" cy="2271660"/>
          </a:xfrm>
          <a:prstGeom prst="rect">
            <a:avLst/>
          </a:prstGeom>
        </p:spPr>
      </p:pic>
      <p:sp>
        <p:nvSpPr>
          <p:cNvPr id="8" name="Slide Number Placeholder 3"/>
          <p:cNvSpPr txBox="1">
            <a:spLocks/>
          </p:cNvSpPr>
          <p:nvPr/>
        </p:nvSpPr>
        <p:spPr>
          <a:xfrm>
            <a:off x="6660232" y="6483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9</a:t>
            </a:r>
            <a:endParaRPr lang="en-CA" dirty="0"/>
          </a:p>
        </p:txBody>
      </p:sp>
    </p:spTree>
    <p:extLst>
      <p:ext uri="{BB962C8B-B14F-4D97-AF65-F5344CB8AC3E}">
        <p14:creationId xmlns:p14="http://schemas.microsoft.com/office/powerpoint/2010/main" val="4202445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HC SC Deck English">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C - SC Franca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EC77300E342647B3DC485D12AB87A0" ma:contentTypeVersion="13" ma:contentTypeDescription="Create a new document." ma:contentTypeScope="" ma:versionID="d2e511ee5bce91b357fc7af7b86d6839">
  <xsd:schema xmlns:xsd="http://www.w3.org/2001/XMLSchema" xmlns:xs="http://www.w3.org/2001/XMLSchema" xmlns:p="http://schemas.microsoft.com/office/2006/metadata/properties" xmlns:ns3="fb9861bf-5d62-442f-91b5-fecb1b3dc3f1" xmlns:ns4="3cbd5dfd-cde1-4010-9675-eae0449c2d7e" targetNamespace="http://schemas.microsoft.com/office/2006/metadata/properties" ma:root="true" ma:fieldsID="0bfabf6ea0df4056d30b219887867fc0" ns3:_="" ns4:_="">
    <xsd:import namespace="fb9861bf-5d62-442f-91b5-fecb1b3dc3f1"/>
    <xsd:import namespace="3cbd5dfd-cde1-4010-9675-eae0449c2d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861bf-5d62-442f-91b5-fecb1b3dc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bd5dfd-cde1-4010-9675-eae0449c2d7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FEA7B9-57E6-4C76-B598-5D089C2F59D5}">
  <ds:schemaRefs>
    <ds:schemaRef ds:uri="http://schemas.microsoft.com/sharepoint/v3/contenttype/forms"/>
  </ds:schemaRefs>
</ds:datastoreItem>
</file>

<file path=customXml/itemProps2.xml><?xml version="1.0" encoding="utf-8"?>
<ds:datastoreItem xmlns:ds="http://schemas.openxmlformats.org/officeDocument/2006/customXml" ds:itemID="{A9D2025F-4EE7-4767-89DC-D3E18C6E36A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cbd5dfd-cde1-4010-9675-eae0449c2d7e"/>
    <ds:schemaRef ds:uri="fb9861bf-5d62-442f-91b5-fecb1b3dc3f1"/>
    <ds:schemaRef ds:uri="http://www.w3.org/XML/1998/namespace"/>
    <ds:schemaRef ds:uri="http://purl.org/dc/dcmitype/"/>
  </ds:schemaRefs>
</ds:datastoreItem>
</file>

<file path=customXml/itemProps3.xml><?xml version="1.0" encoding="utf-8"?>
<ds:datastoreItem xmlns:ds="http://schemas.openxmlformats.org/officeDocument/2006/customXml" ds:itemID="{E7F3E66D-09BC-4A6B-AF61-83EF39F57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861bf-5d62-442f-91b5-fecb1b3dc3f1"/>
    <ds:schemaRef ds:uri="3cbd5dfd-cde1-4010-9675-eae0449c2d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 SC Deck</Template>
  <TotalTime>3384</TotalTime>
  <Words>2512</Words>
  <Application>Microsoft Office PowerPoint</Application>
  <PresentationFormat>On-screen Show (4:3)</PresentationFormat>
  <Paragraphs>244</Paragraphs>
  <Slides>18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ＭＳ Ｐゴシック</vt:lpstr>
      <vt:lpstr>Arial</vt:lpstr>
      <vt:lpstr>Calibri</vt:lpstr>
      <vt:lpstr>Segoe UI Symbol</vt:lpstr>
      <vt:lpstr>HC SC Deck English</vt:lpstr>
      <vt:lpstr>HC - SC Francais</vt:lpstr>
      <vt:lpstr>Workplace Wellness and Mental Health:  Employee Assistance Program provided by Health Canada</vt:lpstr>
      <vt:lpstr>Accessibility Attestation</vt:lpstr>
      <vt:lpstr>Health Canada is GC EAP Provider of Choice</vt:lpstr>
      <vt:lpstr>EAP Short-term Psychological Support: Assessment, Referral and Follow up</vt:lpstr>
      <vt:lpstr>EAP Utilization is Increasing</vt:lpstr>
      <vt:lpstr>Increased Crisis Calls during Pandemic</vt:lpstr>
      <vt:lpstr>Observations from our Counselling Team</vt:lpstr>
      <vt:lpstr>GBA+ Lens Guides Service Enhancements</vt:lpstr>
      <vt:lpstr>LifeSpeak App and Digital Portal*</vt:lpstr>
      <vt:lpstr>Auxiliary Wellness Services</vt:lpstr>
      <vt:lpstr>Contact EAP</vt:lpstr>
      <vt:lpstr>Tailored Support Available</vt:lpstr>
      <vt:lpstr>We Are Here for You</vt:lpstr>
      <vt:lpstr>Annex A: Specialized Organizational Services (SOS)</vt:lpstr>
      <vt:lpstr>Annex B: Alternate Dispute Resolution Services</vt:lpstr>
      <vt:lpstr>Annex C: Psycho-Social Emergency Preparedness and Response (PSEPR)</vt:lpstr>
      <vt:lpstr>Annex D: 2020-21 EAP Metrics</vt:lpstr>
      <vt:lpstr>Annex E: Data and Metrics Provided to EAP Client Organizations</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BLASZCZYK</dc:creator>
  <cp:lastModifiedBy>Petit, Valérie (HC/SC)</cp:lastModifiedBy>
  <cp:revision>447</cp:revision>
  <dcterms:created xsi:type="dcterms:W3CDTF">2017-04-07T14:37:25Z</dcterms:created>
  <dcterms:modified xsi:type="dcterms:W3CDTF">2022-04-22T15:05:27Z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0x010100D4EC77300E342647B3DC485D12AB87A0</vt:lpwstr>
  </property>
</Properties>
</file>