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2" r:id="rId5"/>
    <p:sldId id="264" r:id="rId6"/>
    <p:sldId id="265" r:id="rId7"/>
    <p:sldId id="266" r:id="rId8"/>
    <p:sldId id="267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D86B2-BAE9-E72E-A523-C7A5534B5B0F}" v="1" dt="2023-06-02T15:55:03.770"/>
    <p1510:client id="{D3F821B2-0198-C46F-2465-0EC3C006AFE9}" v="116" dt="2023-06-02T15:55:40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0" autoAdjust="0"/>
    <p:restoredTop sz="81841" autoAdjust="0"/>
  </p:normalViewPr>
  <p:slideViewPr>
    <p:cSldViewPr showGuides="1">
      <p:cViewPr varScale="1">
        <p:scale>
          <a:sx n="87" d="100"/>
          <a:sy n="87" d="100"/>
        </p:scale>
        <p:origin x="936" y="30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84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867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199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This is</a:t>
            </a:r>
            <a:r>
              <a:rPr lang="en-CA" sz="1200" baseline="0" dirty="0"/>
              <a:t> the sample</a:t>
            </a:r>
            <a:br>
              <a:rPr lang="en-CA" sz="1200" baseline="0" dirty="0"/>
            </a:br>
            <a:r>
              <a:rPr lang="en-CA" sz="1200" baseline="0" dirty="0"/>
              <a:t>icon page.</a:t>
            </a:r>
          </a:p>
          <a:p>
            <a:endParaRPr lang="en-CA" sz="1200" dirty="0"/>
          </a:p>
          <a:p>
            <a:r>
              <a:rPr lang="en-CA" sz="1200" dirty="0"/>
              <a:t>It features a </a:t>
            </a:r>
            <a:br>
              <a:rPr lang="en-CA" sz="1200" baseline="0" dirty="0"/>
            </a:br>
            <a:r>
              <a:rPr lang="en-CA" sz="1200" baseline="0" dirty="0"/>
              <a:t>selection of symbols</a:t>
            </a:r>
            <a:br>
              <a:rPr lang="en-CA" sz="1200" baseline="0" dirty="0"/>
            </a:br>
            <a:r>
              <a:rPr lang="en-CA" sz="1200" baseline="0" dirty="0"/>
              <a:t>for use in your presentation.</a:t>
            </a:r>
          </a:p>
          <a:p>
            <a:endParaRPr lang="en-CA" sz="1200" baseline="0" dirty="0"/>
          </a:p>
          <a:p>
            <a:r>
              <a:rPr lang="en-CA" sz="1200" baseline="0" dirty="0"/>
              <a:t>To use a particular symbol, simply go to the </a:t>
            </a:r>
            <a:r>
              <a:rPr lang="en-CA" sz="1200" b="1" baseline="0" dirty="0"/>
              <a:t>(1) View </a:t>
            </a:r>
            <a:r>
              <a:rPr lang="en-CA" sz="1200" baseline="0" dirty="0"/>
              <a:t>Tab and select </a:t>
            </a:r>
            <a:r>
              <a:rPr lang="en-CA" sz="1200" b="1" baseline="0" dirty="0"/>
              <a:t>Slide Master (2)</a:t>
            </a:r>
            <a:r>
              <a:rPr lang="en-CA" sz="1200" baseline="0" dirty="0"/>
              <a:t>. Navigate to the last layout and select the icon(s) you would like to use. Copy them, return to </a:t>
            </a:r>
            <a:r>
              <a:rPr lang="en-CA" sz="1200" b="1" baseline="0" dirty="0"/>
              <a:t>(3) Normal</a:t>
            </a:r>
            <a:r>
              <a:rPr lang="en-CA" sz="1200" baseline="0" dirty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e en page de la diapositive affichant le titre en franç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reeform 15"/>
          <p:cNvSpPr>
            <a:spLocks/>
          </p:cNvSpPr>
          <p:nvPr userDrawn="1"/>
        </p:nvSpPr>
        <p:spPr bwMode="auto">
          <a:xfrm>
            <a:off x="6959528" y="563603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Freeform 14"/>
          <p:cNvSpPr>
            <a:spLocks/>
          </p:cNvSpPr>
          <p:nvPr userDrawn="1"/>
        </p:nvSpPr>
        <p:spPr bwMode="auto">
          <a:xfrm>
            <a:off x="6826178" y="563603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Freeform 13"/>
          <p:cNvSpPr>
            <a:spLocks/>
          </p:cNvSpPr>
          <p:nvPr userDrawn="1"/>
        </p:nvSpPr>
        <p:spPr bwMode="auto">
          <a:xfrm>
            <a:off x="-3248" y="563603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Titre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Sous-</a:t>
            </a:r>
            <a:r>
              <a:rPr lang="en-US" dirty="0" err="1"/>
              <a:t>titre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7"/>
            <a:ext cx="1570676" cy="4842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4"/>
            <a:ext cx="4265733" cy="39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70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hr"/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en-CA" sz="850" b="0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aws-lois.justice.gc.ca/fra/lois/h-6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bs-sct.canada.ca/pol/doc-fra.aspx?id=32621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bs-sct.canada.ca/pol/doc-fra.aspx?id=3263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bs-sct.canada.ca/pol/doc-fra.aspx?id=3263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anada.ca/fr/gouvernement/fonctionpublique/mieux-etre-inclusion-diversite-fonction-publique/diversite-equite-matiere-emploi/accessibilite-fonction-publique/passeport-accessibilite-milieu-travail-gouvernement-canada/orientation-gestionnaires-passeport-accessibilite-milieu-travail-gc.html" TargetMode="External"/><Relationship Id="rId5" Type="http://schemas.openxmlformats.org/officeDocument/2006/relationships/hyperlink" Target="https://www.canada.ca/fr/gouvernement/fonctionpublique/mieux-etre-inclusion-diversite-fonction-publique/diversite-equite-matiere-emploi/travailler-gouvernement-canada-obligation-prendre-mesures-adaptation-votre-droit-non-discrimination/obligation-prendre-mesures-adaptation-demarche-generale-intention-gestionnaires.html" TargetMode="External"/><Relationship Id="rId4" Type="http://schemas.openxmlformats.org/officeDocument/2006/relationships/hyperlink" Target="https://www.tbs-sct.canada.ca/pol/doc-fra.aspx?id=32634#:~:text=Annexe.%20Proc%C3%A9dures%20obligatoires%20concernant%20l%E2%80%99obligation%20de%20prendre%20des%20mesures%20d%E2%80%99adapt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27584" y="1808820"/>
            <a:ext cx="770255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L’Obligation de prendre des mesures d’adaptation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7584" y="3104964"/>
            <a:ext cx="7704856" cy="1188132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Politiques et programmes en milieu de travail</a:t>
            </a:r>
            <a:b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Bureau de la Dirigeante principale des ressources humaines</a:t>
            </a:r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92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323528" y="1196752"/>
            <a:ext cx="8568952" cy="5564698"/>
          </a:xfrm>
        </p:spPr>
        <p:txBody>
          <a:bodyPr lIns="0" tIns="0" rIns="0" bIns="0" anchor="t"/>
          <a:lstStyle/>
          <a:p>
            <a:r>
              <a:rPr lang="en-CA" dirty="0" err="1">
                <a:latin typeface="Arial"/>
                <a:cs typeface="Arial"/>
              </a:rPr>
              <a:t>Qu'est-ce</a:t>
            </a:r>
            <a:r>
              <a:rPr lang="en-CA" dirty="0">
                <a:latin typeface="Arial"/>
                <a:cs typeface="Arial"/>
              </a:rPr>
              <a:t> que </a:t>
            </a:r>
            <a:r>
              <a:rPr lang="en-CA" dirty="0" err="1">
                <a:latin typeface="Arial"/>
                <a:cs typeface="Arial"/>
              </a:rPr>
              <a:t>l'obligation</a:t>
            </a:r>
            <a:r>
              <a:rPr lang="en-CA" dirty="0">
                <a:latin typeface="Arial"/>
                <a:cs typeface="Arial"/>
              </a:rPr>
              <a:t> de prendre des </a:t>
            </a:r>
            <a:r>
              <a:rPr lang="en-CA" dirty="0" err="1">
                <a:latin typeface="Arial"/>
                <a:cs typeface="Arial"/>
              </a:rPr>
              <a:t>mesures</a:t>
            </a:r>
            <a:r>
              <a:rPr lang="en-CA" dirty="0">
                <a:latin typeface="Arial"/>
                <a:cs typeface="Arial"/>
              </a:rPr>
              <a:t> </a:t>
            </a:r>
            <a:r>
              <a:rPr lang="en-CA" dirty="0" err="1">
                <a:latin typeface="Arial"/>
                <a:cs typeface="Arial"/>
              </a:rPr>
              <a:t>d’adaptation</a:t>
            </a:r>
            <a:r>
              <a:rPr lang="en-CA" dirty="0">
                <a:latin typeface="Arial"/>
                <a:cs typeface="Arial"/>
              </a:rPr>
              <a:t>?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Une obligation 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légale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Prévenir la discrimination fondée sur les 13 motifs interdits en vertu de la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Loi canadienne sur les droits de la personne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(LCDP)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0" i="0" dirty="0">
                <a:solidFill>
                  <a:schemeClr val="accent1"/>
                </a:solidFill>
                <a:effectLst/>
                <a:latin typeface="Arial"/>
                <a:cs typeface="Arial"/>
              </a:rPr>
              <a:t>Éliminer les obstacles</a:t>
            </a:r>
            <a:r>
              <a:rPr lang="fr-FR" dirty="0">
                <a:solidFill>
                  <a:schemeClr val="accent1"/>
                </a:solidFill>
                <a:latin typeface="Arial"/>
                <a:cs typeface="Arial"/>
              </a:rPr>
              <a:t> en</a:t>
            </a:r>
            <a:r>
              <a:rPr lang="fr-FR" b="0" i="0" dirty="0">
                <a:solidFill>
                  <a:schemeClr val="accent1"/>
                </a:solidFill>
                <a:effectLst/>
                <a:latin typeface="Arial"/>
                <a:cs typeface="Arial"/>
              </a:rPr>
              <a:t> milieu de travail afin de soutenir la pleine participation des employés</a:t>
            </a:r>
          </a:p>
          <a:p>
            <a:endParaRPr lang="fr-FR" b="0" i="0" dirty="0">
              <a:solidFill>
                <a:srgbClr val="3C404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ea typeface="Calibri" panose="020F0502020204030204" pitchFamily="34" charset="0"/>
                <a:cs typeface="Arial"/>
              </a:rPr>
              <a:t>Le milieu de travail </a:t>
            </a:r>
            <a:r>
              <a:rPr lang="en-US" dirty="0" err="1">
                <a:latin typeface="Arial"/>
                <a:ea typeface="Calibri" panose="020F0502020204030204" pitchFamily="34" charset="0"/>
                <a:cs typeface="Arial"/>
              </a:rPr>
              <a:t>est</a:t>
            </a:r>
            <a:r>
              <a:rPr lang="en-US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i="1" dirty="0" err="1">
                <a:latin typeface="Arial"/>
                <a:ea typeface="Calibri" panose="020F0502020204030204" pitchFamily="34" charset="0"/>
                <a:cs typeface="Arial"/>
              </a:rPr>
              <a:t>n’importe</a:t>
            </a:r>
            <a:r>
              <a:rPr lang="en-US" i="1" dirty="0">
                <a:latin typeface="Arial"/>
                <a:ea typeface="Calibri" panose="020F0502020204030204" pitchFamily="34" charset="0"/>
                <a:cs typeface="Arial"/>
              </a:rPr>
              <a:t> quelle </a:t>
            </a:r>
            <a:r>
              <a:rPr lang="en-US" i="1" dirty="0" err="1">
                <a:latin typeface="Arial"/>
                <a:ea typeface="Calibri" panose="020F0502020204030204" pitchFamily="34" charset="0"/>
                <a:cs typeface="Arial"/>
              </a:rPr>
              <a:t>endroit</a:t>
            </a:r>
            <a:r>
              <a:rPr lang="en-US" i="1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i="1" dirty="0" err="1">
                <a:latin typeface="Arial"/>
                <a:ea typeface="Calibri" panose="020F0502020204030204" pitchFamily="34" charset="0"/>
                <a:cs typeface="Arial"/>
              </a:rPr>
              <a:t>où</a:t>
            </a:r>
            <a:r>
              <a:rPr lang="en-US" i="1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dirty="0" err="1">
                <a:latin typeface="Arial"/>
                <a:ea typeface="Calibri" panose="020F0502020204030204" pitchFamily="34" charset="0"/>
                <a:cs typeface="Arial"/>
              </a:rPr>
              <a:t>l’employé</a:t>
            </a:r>
            <a:r>
              <a:rPr lang="en-US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dirty="0" err="1">
                <a:latin typeface="Arial"/>
                <a:ea typeface="Calibri" panose="020F0502020204030204" pitchFamily="34" charset="0"/>
                <a:cs typeface="Arial"/>
              </a:rPr>
              <a:t>effectue</a:t>
            </a:r>
            <a:r>
              <a:rPr lang="en-US" dirty="0">
                <a:latin typeface="Arial"/>
                <a:ea typeface="Calibri" panose="020F0502020204030204" pitchFamily="34" charset="0"/>
                <a:cs typeface="Arial"/>
              </a:rPr>
              <a:t> un travail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ea typeface="Calibri" panose="020F0502020204030204" pitchFamily="34" charset="0"/>
                <a:cs typeface="Arial"/>
              </a:rPr>
              <a:t>Conversation continue entre les </a:t>
            </a:r>
            <a:r>
              <a:rPr lang="en-US" dirty="0" err="1">
                <a:latin typeface="Arial"/>
                <a:ea typeface="Calibri" panose="020F0502020204030204" pitchFamily="34" charset="0"/>
                <a:cs typeface="Arial"/>
              </a:rPr>
              <a:t>gestionnaires</a:t>
            </a:r>
            <a:r>
              <a:rPr lang="en-US" dirty="0">
                <a:latin typeface="Arial"/>
                <a:ea typeface="Calibri" panose="020F0502020204030204" pitchFamily="34" charset="0"/>
                <a:cs typeface="Arial"/>
              </a:rPr>
              <a:t> et les </a:t>
            </a:r>
            <a:r>
              <a:rPr lang="en-US" dirty="0" err="1">
                <a:latin typeface="Arial"/>
                <a:ea typeface="Calibri" panose="020F0502020204030204" pitchFamily="34" charset="0"/>
                <a:cs typeface="Arial"/>
              </a:rPr>
              <a:t>employés</a:t>
            </a:r>
            <a:endParaRPr lang="fr-FR" dirty="0" err="1">
              <a:solidFill>
                <a:srgbClr val="3C4043"/>
              </a:solidFill>
              <a:latin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5516" y="138062"/>
            <a:ext cx="8748971" cy="878670"/>
          </a:xfrm>
        </p:spPr>
        <p:txBody>
          <a:bodyPr>
            <a:normAutofit/>
          </a:bodyPr>
          <a:lstStyle/>
          <a:p>
            <a:r>
              <a:rPr lang="en-CA" sz="2400" dirty="0" err="1">
                <a:latin typeface="Arial"/>
                <a:cs typeface="Arial"/>
              </a:rPr>
              <a:t>L’Obligation</a:t>
            </a:r>
            <a:r>
              <a:rPr lang="en-CA" sz="2400" dirty="0">
                <a:latin typeface="Arial"/>
                <a:cs typeface="Arial"/>
              </a:rPr>
              <a:t> de prendre des </a:t>
            </a:r>
            <a:r>
              <a:rPr lang="en-CA" sz="2400" dirty="0" err="1">
                <a:latin typeface="Arial"/>
                <a:cs typeface="Arial"/>
              </a:rPr>
              <a:t>mesures</a:t>
            </a:r>
            <a:r>
              <a:rPr lang="en-CA" sz="2400" dirty="0">
                <a:latin typeface="Arial"/>
                <a:cs typeface="Arial"/>
              </a:rPr>
              <a:t> </a:t>
            </a:r>
            <a:r>
              <a:rPr lang="en-CA" sz="2400" dirty="0" err="1">
                <a:latin typeface="Arial"/>
                <a:cs typeface="Arial"/>
              </a:rPr>
              <a:t>d’adaptation</a:t>
            </a:r>
            <a:r>
              <a:rPr lang="en-CA" sz="2400" dirty="0">
                <a:latin typeface="Arial"/>
                <a:cs typeface="Arial"/>
              </a:rPr>
              <a:t> - </a:t>
            </a:r>
            <a:r>
              <a:rPr lang="en-CA" sz="2400" dirty="0" err="1">
                <a:latin typeface="Arial"/>
                <a:cs typeface="Arial"/>
              </a:rPr>
              <a:t>simplifiée</a:t>
            </a:r>
            <a:endParaRPr lang="en-CA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1283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F9B388-EDD5-15B7-B566-B79940D5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3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BE51D-FA2D-7B65-309A-6835F2173D7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6210" y="1124744"/>
            <a:ext cx="7571580" cy="5688632"/>
          </a:xfrm>
        </p:spPr>
        <p:txBody>
          <a:bodyPr lIns="0" tIns="0" rIns="0" bIns="0" anchor="t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La Politique sur la gestion des personnes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responsabilités de l’administrateur général: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mesures sont en place pour prévenir la discrimination en vertu de la LCDP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mesures positives sont établies pour créer et maintenir un milieu de travail accessible qui est exempt d’obstacles, diversifié et inclusif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Arial"/>
                <a:cs typeface="Arial"/>
              </a:rPr>
              <a:t>lorsque les obstacles ne peuvent pas être éliminés, des processus sont en place et sont communiqués afin que toute personne puisse présenter des demandes et faire l’objet de mesures d’adaptation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5FADBF-9507-2C99-716C-FD44923F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 Cadre</a:t>
            </a:r>
          </a:p>
        </p:txBody>
      </p:sp>
    </p:spTree>
    <p:extLst>
      <p:ext uri="{BB962C8B-B14F-4D97-AF65-F5344CB8AC3E}">
        <p14:creationId xmlns:p14="http://schemas.microsoft.com/office/powerpoint/2010/main" val="43081117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E8E21C-811A-7309-B352-0EB341313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5DA50-E530-F59E-C54E-CFC2C4E705D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87524" y="1124744"/>
            <a:ext cx="8604956" cy="5293146"/>
          </a:xfrm>
        </p:spPr>
        <p:txBody>
          <a:bodyPr lIns="0" tIns="0" rIns="0" bIns="0" anchor="t"/>
          <a:lstStyle/>
          <a:p>
            <a:pPr algn="ctr"/>
            <a:r>
              <a:rPr lang="fr-FR" sz="2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Directive sur l’obligation de prendre des mesures d’adaptation</a:t>
            </a:r>
            <a:endParaRPr lang="fr-FR" sz="2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responsabilités des gestionnaires et des superviseurs: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Arial"/>
                <a:cs typeface="Arial"/>
              </a:rPr>
              <a:t>Évaluer les demandes de mesures d’adaptation </a:t>
            </a:r>
            <a:r>
              <a:rPr lang="fr-FR" b="1" i="1" dirty="0">
                <a:latin typeface="Arial"/>
                <a:cs typeface="Arial"/>
              </a:rPr>
              <a:t>au cas par cas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jusqu’au point de la contrainte excessive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compte tenu des particularités de la situation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temps opportun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manière informelle si possible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FR" dirty="0">
                <a:latin typeface="Arial"/>
                <a:cs typeface="Arial"/>
              </a:rPr>
              <a:t>préserver la dignité et le respect des employés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respecter le droit d’une personne à sa vie privée et à la confidentialité</a:t>
            </a:r>
            <a:endParaRPr 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1CB4CA-E757-5A48-DE5E-4DC7C52F0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 Cadre</a:t>
            </a:r>
          </a:p>
        </p:txBody>
      </p:sp>
    </p:spTree>
    <p:extLst>
      <p:ext uri="{BB962C8B-B14F-4D97-AF65-F5344CB8AC3E}">
        <p14:creationId xmlns:p14="http://schemas.microsoft.com/office/powerpoint/2010/main" val="255217136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501238-7433-58C0-7F98-8938CA99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C7313-CDCF-4385-F22C-5D8581E78FE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6210" y="1016732"/>
            <a:ext cx="7571580" cy="5760640"/>
          </a:xfrm>
        </p:spPr>
        <p:txBody>
          <a:bodyPr lIns="0" tIns="0" rIns="0" bIns="0" anchor="t"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cadre est là pour vous aider!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La Directive sur l’obligation de prendre des mesures d’adaptation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comprend 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démarches obligatoires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>
                <a:latin typeface="Arial"/>
                <a:cs typeface="Arial"/>
              </a:rPr>
              <a:t>Appuyée</a:t>
            </a:r>
            <a:r>
              <a:rPr lang="en-US" dirty="0">
                <a:latin typeface="Arial"/>
                <a:cs typeface="Arial"/>
              </a:rPr>
              <a:t> par </a:t>
            </a:r>
            <a:r>
              <a:rPr lang="en-US" dirty="0">
                <a:latin typeface="Arial"/>
                <a:cs typeface="Arial"/>
                <a:hlinkClick r:id="rId5"/>
              </a:rPr>
              <a:t>l’</a:t>
            </a:r>
            <a:r>
              <a:rPr lang="fr-FR" dirty="0">
                <a:latin typeface="Arial"/>
                <a:cs typeface="Arial"/>
                <a:hlinkClick r:id="rId5"/>
              </a:rPr>
              <a:t>Obligation de prendre des mesures d'adaptation : Démarche générale à l'intention des gestionnaires</a:t>
            </a:r>
            <a:endParaRPr lang="en-US" dirty="0">
              <a:latin typeface="Arial"/>
              <a:cs typeface="Arial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étape par étape vers une approche informelle et collaborative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fr-FR" b="0" i="0" dirty="0">
                <a:solidFill>
                  <a:schemeClr val="accent1"/>
                </a:solidFill>
                <a:effectLst/>
                <a:latin typeface="Roboto"/>
                <a:ea typeface="Roboto"/>
                <a:cs typeface="Roboto"/>
              </a:rPr>
              <a:t>comprend des </a:t>
            </a:r>
            <a:r>
              <a:rPr lang="fr-FR" dirty="0">
                <a:solidFill>
                  <a:schemeClr val="accent1"/>
                </a:solidFill>
                <a:latin typeface="Roboto"/>
                <a:ea typeface="Roboto"/>
                <a:cs typeface="Roboto"/>
              </a:rPr>
              <a:t>conseils</a:t>
            </a:r>
            <a:r>
              <a:rPr lang="fr-FR" b="0" i="0" dirty="0">
                <a:solidFill>
                  <a:schemeClr val="accent1"/>
                </a:solidFill>
                <a:effectLst/>
                <a:latin typeface="Roboto"/>
                <a:ea typeface="Roboto"/>
                <a:cs typeface="Roboto"/>
              </a:rPr>
              <a:t> liés à l'utilisation</a:t>
            </a:r>
            <a:r>
              <a:rPr lang="fr-FR" b="0" i="0" dirty="0">
                <a:solidFill>
                  <a:srgbClr val="3C4043"/>
                </a:solidFill>
                <a:effectLst/>
                <a:latin typeface="Roboto"/>
                <a:ea typeface="Roboto"/>
                <a:cs typeface="Roboto"/>
              </a:rPr>
              <a:t> </a:t>
            </a:r>
            <a:r>
              <a:rPr lang="fr-FR" b="0" i="0" dirty="0">
                <a:solidFill>
                  <a:srgbClr val="3C4043"/>
                </a:solidFill>
                <a:effectLst/>
                <a:latin typeface="Roboto"/>
                <a:ea typeface="Roboto"/>
                <a:cs typeface="Roboto"/>
                <a:hlinkClick r:id="rId6"/>
              </a:rPr>
              <a:t>du Passeport pour l'accessibilité en milieu de travail du GC</a:t>
            </a:r>
            <a:endParaRPr lang="en-US" dirty="0">
              <a:latin typeface="Roboto"/>
              <a:ea typeface="Roboto"/>
              <a:cs typeface="Roboto"/>
            </a:endParaRPr>
          </a:p>
          <a:p>
            <a:pPr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Encore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besoin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d'aide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/>
                <a:cs typeface="Arial"/>
              </a:rPr>
              <a:t>Les spécialistes fonctionnels dans votre organisation sont là pour vous accompagner</a:t>
            </a:r>
            <a:endParaRPr lang="en-US" sz="20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4AD96B-FE28-19EA-3E0F-97CECE9F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/>
                <a:cs typeface="Arial"/>
              </a:rPr>
              <a:t>Où puis-je trouver de l’aide?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6360736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647a4f5639393361a8c06081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C8390A9E33644BC264744E17DF6C8" ma:contentTypeVersion="13" ma:contentTypeDescription="Create a new document." ma:contentTypeScope="" ma:versionID="c4494743f19f77430564c43de7debe28">
  <xsd:schema xmlns:xsd="http://www.w3.org/2001/XMLSchema" xmlns:xs="http://www.w3.org/2001/XMLSchema" xmlns:p="http://schemas.microsoft.com/office/2006/metadata/properties" xmlns:ns2="0a2405c0-e978-4e37-8b66-3d6c83e1f382" xmlns:ns3="1193c0df-4daf-4b82-8a80-096786605e7e" targetNamespace="http://schemas.microsoft.com/office/2006/metadata/properties" ma:root="true" ma:fieldsID="2f45586ce750a7e9db978ee58e400735" ns2:_="" ns3:_="">
    <xsd:import namespace="0a2405c0-e978-4e37-8b66-3d6c83e1f382"/>
    <xsd:import namespace="1193c0df-4daf-4b82-8a80-096786605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405c0-e978-4e37-8b66-3d6c83e1f3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bf3204f-aabd-4e28-9088-5d29a8bce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3c0df-4daf-4b82-8a80-096786605e7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1e2ef44-e367-4e34-8b7a-fbfb589f8417}" ma:internalName="TaxCatchAll" ma:showField="CatchAllData" ma:web="1193c0df-4daf-4b82-8a80-096786605e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2405c0-e978-4e37-8b66-3d6c83e1f382">
      <Terms xmlns="http://schemas.microsoft.com/office/infopath/2007/PartnerControls"/>
    </lcf76f155ced4ddcb4097134ff3c332f>
    <TaxCatchAll xmlns="1193c0df-4daf-4b82-8a80-096786605e7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E625FA-D4DD-413E-A42E-21AABFB93B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2405c0-e978-4e37-8b66-3d6c83e1f382"/>
    <ds:schemaRef ds:uri="1193c0df-4daf-4b82-8a80-096786605e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5304B4-01BA-474D-B5A4-73F09FBFC3C4}">
  <ds:schemaRefs>
    <ds:schemaRef ds:uri="http://schemas.microsoft.com/office/2006/metadata/properties"/>
    <ds:schemaRef ds:uri="http://schemas.microsoft.com/office/infopath/2007/PartnerControls"/>
    <ds:schemaRef ds:uri="0a2405c0-e978-4e37-8b66-3d6c83e1f382"/>
    <ds:schemaRef ds:uri="1193c0df-4daf-4b82-8a80-096786605e7e"/>
  </ds:schemaRefs>
</ds:datastoreItem>
</file>

<file path=customXml/itemProps3.xml><?xml version="1.0" encoding="utf-8"?>
<ds:datastoreItem xmlns:ds="http://schemas.openxmlformats.org/officeDocument/2006/customXml" ds:itemID="{190F1A05-F10B-40B9-B7A5-4391FA5806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346</Words>
  <Application>Microsoft Office PowerPoint</Application>
  <PresentationFormat>On-screen Show (4:3)</PresentationFormat>
  <Paragraphs>57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</vt:lpstr>
      <vt:lpstr>Calibri</vt:lpstr>
      <vt:lpstr>Roboto</vt:lpstr>
      <vt:lpstr>Wingdings</vt:lpstr>
      <vt:lpstr>Office Theme</vt:lpstr>
      <vt:lpstr>L’Obligation de prendre des mesures d’adaptation</vt:lpstr>
      <vt:lpstr>L’Obligation de prendre des mesures d’adaptation - simplifiée</vt:lpstr>
      <vt:lpstr>Le Cadre</vt:lpstr>
      <vt:lpstr>Le Cadre</vt:lpstr>
      <vt:lpstr>Où puis-je trouver de l’aide?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Krewski, Julie</cp:lastModifiedBy>
  <cp:revision>166</cp:revision>
  <cp:lastPrinted>2015-12-14T14:59:28Z</cp:lastPrinted>
  <dcterms:created xsi:type="dcterms:W3CDTF">2015-11-06T15:38:40Z</dcterms:created>
  <dcterms:modified xsi:type="dcterms:W3CDTF">2023-06-02T20:22:27Z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0ae614d2-e518-4ef1-a5c0-a3bc3a01a186</vt:lpwstr>
  </property>
  <property fmtid="{D5CDD505-2E9C-101B-9397-08002B2CF9AE}" pid="3" name="TBSSCTCLASSIFICATION">
    <vt:lpwstr>No Classification Selected</vt:lpwstr>
  </property>
  <property fmtid="{D5CDD505-2E9C-101B-9397-08002B2CF9AE}" pid="4" name="SECCLASS">
    <vt:lpwstr>CLASSN</vt:lpwstr>
  </property>
  <property fmtid="{D5CDD505-2E9C-101B-9397-08002B2CF9AE}" pid="5" name="MSIP_Label_3515d617-256d-4284-aedb-1064be1c4b48_Enabled">
    <vt:lpwstr>true</vt:lpwstr>
  </property>
  <property fmtid="{D5CDD505-2E9C-101B-9397-08002B2CF9AE}" pid="6" name="MSIP_Label_3515d617-256d-4284-aedb-1064be1c4b48_SetDate">
    <vt:lpwstr>2023-05-30T13:36:36Z</vt:lpwstr>
  </property>
  <property fmtid="{D5CDD505-2E9C-101B-9397-08002B2CF9AE}" pid="7" name="MSIP_Label_3515d617-256d-4284-aedb-1064be1c4b48_Method">
    <vt:lpwstr>Privileged</vt:lpwstr>
  </property>
  <property fmtid="{D5CDD505-2E9C-101B-9397-08002B2CF9AE}" pid="8" name="MSIP_Label_3515d617-256d-4284-aedb-1064be1c4b48_Name">
    <vt:lpwstr>3515d617-256d-4284-aedb-1064be1c4b48</vt:lpwstr>
  </property>
  <property fmtid="{D5CDD505-2E9C-101B-9397-08002B2CF9AE}" pid="9" name="MSIP_Label_3515d617-256d-4284-aedb-1064be1c4b48_SiteId">
    <vt:lpwstr>6397df10-4595-4047-9c4f-03311282152b</vt:lpwstr>
  </property>
  <property fmtid="{D5CDD505-2E9C-101B-9397-08002B2CF9AE}" pid="10" name="MSIP_Label_3515d617-256d-4284-aedb-1064be1c4b48_ActionId">
    <vt:lpwstr>d4875670-bcb4-4a35-9ed1-3e19be56b1ad</vt:lpwstr>
  </property>
  <property fmtid="{D5CDD505-2E9C-101B-9397-08002B2CF9AE}" pid="11" name="MSIP_Label_3515d617-256d-4284-aedb-1064be1c4b48_ContentBits">
    <vt:lpwstr>0</vt:lpwstr>
  </property>
  <property fmtid="{D5CDD505-2E9C-101B-9397-08002B2CF9AE}" pid="12" name="ContentTypeId">
    <vt:lpwstr>0x01010085DC8390A9E33644BC264744E17DF6C8</vt:lpwstr>
  </property>
  <property fmtid="{D5CDD505-2E9C-101B-9397-08002B2CF9AE}" pid="13" name="MediaServiceImageTags">
    <vt:lpwstr/>
  </property>
</Properties>
</file>