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7"/>
  </p:notesMasterIdLst>
  <p:handoutMasterIdLst>
    <p:handoutMasterId r:id="rId18"/>
  </p:handoutMasterIdLst>
  <p:sldIdLst>
    <p:sldId id="299" r:id="rId2"/>
    <p:sldId id="325" r:id="rId3"/>
    <p:sldId id="349" r:id="rId4"/>
    <p:sldId id="353" r:id="rId5"/>
    <p:sldId id="350" r:id="rId6"/>
    <p:sldId id="278" r:id="rId7"/>
    <p:sldId id="344" r:id="rId8"/>
    <p:sldId id="321" r:id="rId9"/>
    <p:sldId id="323" r:id="rId10"/>
    <p:sldId id="352" r:id="rId11"/>
    <p:sldId id="320" r:id="rId12"/>
    <p:sldId id="322" r:id="rId13"/>
    <p:sldId id="336" r:id="rId14"/>
    <p:sldId id="351"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7899" autoAdjust="0"/>
  </p:normalViewPr>
  <p:slideViewPr>
    <p:cSldViewPr snapToObjects="1" showGuides="1">
      <p:cViewPr varScale="1">
        <p:scale>
          <a:sx n="90" d="100"/>
          <a:sy n="90" d="100"/>
        </p:scale>
        <p:origin x="3654"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collab.ca/blog/view/14612094/dlcp-s3-8-leleadercompatissant-couter-d-cisions-souhaitebonheur#elgg-object-14660835" TargetMode="External"/><Relationship Id="rId7" Type="http://schemas.openxmlformats.org/officeDocument/2006/relationships/hyperlink" Target="https://www.youtube.com/watch?v=5nsySCMH36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qBBy5Jx_xrQ" TargetMode="External"/><Relationship Id="rId5" Type="http://schemas.openxmlformats.org/officeDocument/2006/relationships/hyperlink" Target="https://vimeo.com/470384287" TargetMode="External"/><Relationship Id="rId4" Type="http://schemas.openxmlformats.org/officeDocument/2006/relationships/hyperlink" Target="https://www.youtube.com/watch?v=ErzUlNhtz5Q"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a:t>Robert</a:t>
            </a:r>
          </a:p>
          <a:p>
            <a:endParaRPr lang="fr-CA" noProof="0" dirty="0"/>
          </a:p>
          <a:p>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Les résultats du sondage : </a:t>
            </a:r>
            <a:r>
              <a:rPr lang="fr-FR" dirty="0">
                <a:hlinkClick r:id="rId3"/>
              </a:rPr>
              <a:t>https://gccollab.ca/blog/view/14612094/dlcp-s3-8-leleadercompatissant-couter-d-cisions-souhaitebonheur#elgg-object-14660835</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4"/>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noProof="0" dirty="0"/>
              <a:t>5 min – Une pause d’autocompassion : </a:t>
            </a:r>
            <a:r>
              <a:rPr lang="fr-CA" sz="1800" noProof="0" dirty="0">
                <a:hlinkClick r:id="rId5"/>
              </a:rPr>
              <a:t>https://vimeo.com/470384287</a:t>
            </a:r>
            <a:r>
              <a:rPr lang="fr-CA" sz="1800" noProof="0" dirty="0"/>
              <a:t> </a:t>
            </a:r>
            <a:endParaRPr lang="fr-CA" sz="1800" u="sng" noProof="0" dirty="0">
              <a:solidFill>
                <a:srgbClr val="0563C1"/>
              </a:solidFill>
              <a:effectLst/>
              <a:latin typeface="Arial" panose="020B0604020202020204" pitchFamily="34" charset="0"/>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6"/>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7"/>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r>
              <a:rPr lang="fr-CA" noProof="0" dirty="0"/>
              <a:t>Ce que je suis sur le point de dire pourrait vous rejoindre ou être interprété différemment par chacun d’entre nous. Il est question ici de la façon dont nous sommes perçus.</a:t>
            </a:r>
          </a:p>
          <a:p>
            <a:endParaRPr lang="fr-CA" noProof="0" dirty="0"/>
          </a:p>
          <a:p>
            <a:r>
              <a:rPr lang="fr-CA" noProof="0" dirty="0"/>
              <a:t>Dans cet exemple :</a:t>
            </a:r>
          </a:p>
          <a:p>
            <a:r>
              <a:rPr lang="fr-CA" noProof="0" dirty="0"/>
              <a:t>(clic)</a:t>
            </a:r>
          </a:p>
          <a:p>
            <a:r>
              <a:rPr lang="fr-CA" noProof="0" dirty="0"/>
              <a:t>Comment ma mère et mon père me voient</a:t>
            </a:r>
            <a:r>
              <a:rPr lang="fr-CA" baseline="0" noProof="0" dirty="0"/>
              <a:t> – surtout lorsque nous sommes jeunes et qu’ils croient que nous sommes des anges et des enfants quasi parfaits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conjoint ou ma conjointe me voit – particulièrement pendant la « phase de lune de miel », c’est-à-dire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mon frère aîné me voit – la plupart du temps, mon frère aîné me voyait comme quelqu’un de faible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Comment je me perçois – habituellement, je suis la personne la plus implacable à mon endroit, peut-être parce que de mon point de vue, je regarde vers l’extérieur et vers les autres… Si cela est votre cas, il est temps de changer de point de vue et de vous percevoir vers l’intérieur, vers ce que vous êtes au plus profond de vous</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defTabSz="912937">
              <a:defRPr/>
            </a:pPr>
            <a:r>
              <a:rPr lang="fr-CA" sz="1400" dirty="0"/>
              <a:t>Carmen</a:t>
            </a:r>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0" i="0" baseline="0" noProof="0" dirty="0">
                <a:solidFill>
                  <a:srgbClr val="333333"/>
                </a:solidFill>
                <a:effectLst/>
                <a:latin typeface="Helvetica" panose="020B0604020202020204" pitchFamily="34" charset="0"/>
              </a:rPr>
              <a:t>Appelez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Il m’arrive parfois de regarder mon écran quand je suis dans mon lit. Est-ce que c’est le cas d’autres personnes?</a:t>
            </a:r>
            <a:br>
              <a:rPr lang="fr-CA" baseline="0" noProof="0" dirty="0"/>
            </a:br>
            <a:r>
              <a:rPr lang="fr-CA" baseline="0" noProof="0" dirty="0"/>
              <a:t>Il pourrait être une bonne idée également de revoir les notifications que vous recevez. Pour ma part, j’ai désactivé toutes les notifications automatiques qui n’apportent rien dans ma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Lorsque je travaillais pour une entreprise de TI, il a fallu à un moment donné que j’envoie un courriel dans lequel j’expliquais que je devais révoquer les droits à un site. J’ai alors demandé à un collègue de lire le courriel avant de l’envoyer. Lorsque je le peux, je conserve les courriels dans mes brouillons un jour ou deux pour m’assurer que je fais bel et bien preuve de compassion envers les destinataires.</a:t>
            </a:r>
            <a:br>
              <a:rPr lang="fr-CA" baseline="0" noProof="0" dirty="0"/>
            </a:br>
            <a:r>
              <a:rPr lang="fr-CA" baseline="0" noProof="0" dirty="0"/>
              <a:t>Voici une vidéo 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60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u="sng" kern="1200" noProof="0" dirty="0">
                <a:solidFill>
                  <a:schemeClr val="tx1"/>
                </a:solidFill>
                <a:effectLst/>
                <a:latin typeface="+mn-lt"/>
                <a:ea typeface="+mn-ea"/>
                <a:cs typeface="+mn-cs"/>
              </a:rPr>
              <a:t>Panda story : </a:t>
            </a:r>
            <a:r>
              <a:rPr lang="fr-CA" sz="1200" u="sng" dirty="0">
                <a:hlinkClick r:id="rId4"/>
              </a:rPr>
              <a:t>https://www.youtube.com/watch?v=5nsySCMH36s</a:t>
            </a:r>
            <a:r>
              <a:rPr lang="fr-CA" sz="1200" u="sng" dirty="0"/>
              <a:t> </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Robert</a:t>
            </a:r>
          </a:p>
          <a:p>
            <a:pPr defTabSz="912937">
              <a:defRPr/>
            </a:pPr>
            <a:endParaRPr lang="fr-CA" dirty="0"/>
          </a:p>
          <a:p>
            <a:r>
              <a:rPr lang="fr-CA" noProof="0" dirty="0"/>
              <a:t>(lire/paraphraser la diapositive)</a:t>
            </a:r>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Robert</a:t>
            </a:r>
          </a:p>
          <a:p>
            <a:pPr defTabSz="912937">
              <a:defRPr/>
            </a:pPr>
            <a:endParaRPr lang="fr-CA" dirty="0"/>
          </a:p>
          <a:p>
            <a:r>
              <a:rPr lang="fr-FR"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FR" dirty="0"/>
          </a:p>
          <a:p>
            <a:r>
              <a:rPr lang="fr-FR" dirty="0"/>
              <a:t>(se charger des préparatifs pour les salles de discussion)</a:t>
            </a:r>
          </a:p>
          <a:p>
            <a:r>
              <a:rPr lang="fr-FR" dirty="0"/>
              <a:t>Vous aurez maintenant l’occasion de faire part d’une rétroaction, en petits groupes de quatre à six personnes choisies au hasard. Soyez simplement conscient et partagez le temps disponible entre vous.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Bref retour sur l’exercice avec l’eau, l’autocompassion</a:t>
            </a:r>
            <a:r>
              <a:rPr lang="fr-CA" baseline="0" dirty="0"/>
              <a:t> et le </a:t>
            </a:r>
            <a:r>
              <a:rPr lang="fr-FR"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FR" dirty="0"/>
          </a:p>
          <a:p>
            <a:r>
              <a:rPr lang="fr-FR" dirty="0"/>
              <a:t>(ouvrir les salles de discussion)</a:t>
            </a:r>
          </a:p>
          <a:p>
            <a:r>
              <a:rPr lang="fr-FR"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te souhaite du bonheur! / </a:t>
            </a:r>
            <a:r>
              <a:rPr lang="en-US"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Robert</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a:t>((Montrez </a:t>
            </a:r>
            <a:r>
              <a:rPr lang="fr-FR" baseline="0" dirty="0"/>
              <a:t>le group sur </a:t>
            </a:r>
            <a:r>
              <a:rPr lang="fr-FR" baseline="0" dirty="0" err="1"/>
              <a:t>gccollab</a:t>
            </a:r>
            <a:r>
              <a:rPr lang="fr-FR" baseline="0" dirty="0"/>
              <a:t>, et lire : </a:t>
            </a:r>
            <a:r>
              <a:rPr lang="fr-FR" baseline="0" dirty="0">
                <a:sym typeface="Wingdings" panose="05000000000000000000" pitchFamily="2" charset="2"/>
              </a:rPr>
              <a:t>))</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Just en bas d’enregistrement du troisième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Sur les réponses à option fermée, la grande majorité de ceux qui ont répondu sont dans les 2 premières réponses, qui sont les réponses souhaitées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l'effort que vous faites est le bon effort, continuez! ne lâche pas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La grande majorité des commentaires sont positifs, alors merci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La chose à considérer est les minutes et le moment du </a:t>
            </a:r>
            <a:r>
              <a:rPr lang="fr-FR" baseline="0" dirty="0" err="1"/>
              <a:t>débreffage</a:t>
            </a:r>
            <a:r>
              <a:rPr lang="fr-FR" baseline="0" dirty="0"/>
              <a:t> des exercices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https://gccollab.ca/blog/view/14612094/dlcp-s3-8-leleadercompatissant-couter-d-cisions-souhaitebonheur#elgg-object-14660835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168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Robert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Robert</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Nous devons tous surmonter des difficultés chaque jour, et l’échec personnel fait partie de l’existence humaine. Nous sommes tous des êtres humains complexes, aux prises avec des difficultés constantes. L’expérience humaine est semée d’embûches, et nous connaissons tous l’échec. Comment réagissons-nous à ces échecs?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voici une courte vidéo sur l'</a:t>
            </a:r>
            <a:r>
              <a:rPr lang="fr-FR" sz="1200" baseline="0" noProof="0" dirty="0" err="1"/>
              <a:t>auto-compassion</a:t>
            </a:r>
            <a:r>
              <a:rPr lang="fr-FR" sz="1200" baseline="0" noProof="0" dirty="0"/>
              <a:t>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Neff, il existe cinq mythes de l’autocompassion.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La compassion est l’expression de qualités comme la gentillesse, la compréhension et l’empathie, assorties du besoin d’aider.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À l’inverse, l’autocompassion est vue sous un mauvais œil et est synonyme d’apitoiement ou d’égoïsme… au point où si nous ne nous blâmons et ne nous punissons pas nous-mêmes pour un geste répréhensible, nous risquons la complaisance morale, une échappatoire égoïste et le péché d’orgueil mal placé</a:t>
            </a:r>
            <a:r>
              <a:rPr lang="fr-CA" sz="1200" noProof="0" dirty="0"/>
              <a:t>.</a:t>
            </a:r>
            <a:endParaRPr lang="fr-CA" sz="120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Il existe cinq mythes de l’autocompassion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2022-10-24</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410001"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pic>
        <p:nvPicPr>
          <p:cNvPr id="15" name="Picture 2">
            <a:extLst>
              <a:ext uri="{FF2B5EF4-FFF2-40B4-BE49-F238E27FC236}">
                <a16:creationId xmlns:a16="http://schemas.microsoft.com/office/drawing/2014/main" id="{2FEF1D5C-A7FF-573A-5ABB-A9BB5A28A1F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4355976" y="44624"/>
            <a:ext cx="473906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2.xml"/><Relationship Id="rId7" Type="http://schemas.openxmlformats.org/officeDocument/2006/relationships/notesSlide" Target="../notesSlides/notesSlide11.xml"/><Relationship Id="rId12"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44.xml"/><Relationship Id="rId10" Type="http://schemas.openxmlformats.org/officeDocument/2006/relationships/image" Target="../media/image32.png"/><Relationship Id="rId4" Type="http://schemas.openxmlformats.org/officeDocument/2006/relationships/tags" Target="../tags/tag43.xml"/><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33.jpg"/><Relationship Id="rId18" Type="http://schemas.openxmlformats.org/officeDocument/2006/relationships/image" Target="../media/image34.png"/><Relationship Id="rId26" Type="http://schemas.openxmlformats.org/officeDocument/2006/relationships/image" Target="../media/image27.png"/><Relationship Id="rId3" Type="http://schemas.openxmlformats.org/officeDocument/2006/relationships/tags" Target="../tags/tag47.xml"/><Relationship Id="rId21" Type="http://schemas.openxmlformats.org/officeDocument/2006/relationships/image" Target="../media/image37.jpg"/><Relationship Id="rId7" Type="http://schemas.openxmlformats.org/officeDocument/2006/relationships/tags" Target="../tags/tag51.xml"/><Relationship Id="rId12" Type="http://schemas.openxmlformats.org/officeDocument/2006/relationships/notesSlide" Target="../notesSlides/notesSlide12.xml"/><Relationship Id="rId17" Type="http://schemas.openxmlformats.org/officeDocument/2006/relationships/hyperlink" Target="https://www.youtube.com/watch?v=5nsySCMH36s" TargetMode="External"/><Relationship Id="rId25" Type="http://schemas.openxmlformats.org/officeDocument/2006/relationships/image" Target="../media/image41.png"/><Relationship Id="rId2" Type="http://schemas.openxmlformats.org/officeDocument/2006/relationships/tags" Target="../tags/tag46.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6.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Layout" Target="../slideLayouts/slideLayout2.xml"/><Relationship Id="rId24" Type="http://schemas.openxmlformats.org/officeDocument/2006/relationships/image" Target="../media/image40.jpg"/><Relationship Id="rId5" Type="http://schemas.openxmlformats.org/officeDocument/2006/relationships/tags" Target="../tags/tag49.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39.jpg"/><Relationship Id="rId10" Type="http://schemas.openxmlformats.org/officeDocument/2006/relationships/tags" Target="../tags/tag54.xml"/><Relationship Id="rId19" Type="http://schemas.openxmlformats.org/officeDocument/2006/relationships/image" Target="../media/image35.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38.jpg"/><Relationship Id="rId27" Type="http://schemas.openxmlformats.org/officeDocument/2006/relationships/hyperlink" Target="https://www.youtube.com/watch?v=qBBy5Jx_xrQ" TargetMode="Externa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hyperlink" Target="https://www.youtube.com/watch?v=DQQniKP5GHI&amp;list=PLpvdaRtw1_6ohU4KKukK1melcIB3R-QFR&amp;index=8" TargetMode="External"/><Relationship Id="rId18" Type="http://schemas.openxmlformats.org/officeDocument/2006/relationships/image" Target="../media/image21.png"/><Relationship Id="rId3" Type="http://schemas.openxmlformats.org/officeDocument/2006/relationships/tags" Target="../tags/tag57.xml"/><Relationship Id="rId7" Type="http://schemas.openxmlformats.org/officeDocument/2006/relationships/slideLayout" Target="../slideLayouts/slideLayout2.xml"/><Relationship Id="rId12" Type="http://schemas.openxmlformats.org/officeDocument/2006/relationships/hyperlink" Target="https://www.youtube.com/watch?v=Fevw8ahkeeU" TargetMode="External"/><Relationship Id="rId17" Type="http://schemas.openxmlformats.org/officeDocument/2006/relationships/image" Target="../media/image20.png"/><Relationship Id="rId2" Type="http://schemas.openxmlformats.org/officeDocument/2006/relationships/tags" Target="../tags/tag56.xml"/><Relationship Id="rId16" Type="http://schemas.openxmlformats.org/officeDocument/2006/relationships/image" Target="../media/image19.pn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hyperlink" Target="https://vimeo.com/470384287" TargetMode="External"/><Relationship Id="rId5" Type="http://schemas.openxmlformats.org/officeDocument/2006/relationships/tags" Target="../tags/tag59.xml"/><Relationship Id="rId15" Type="http://schemas.openxmlformats.org/officeDocument/2006/relationships/image" Target="../media/image18.png"/><Relationship Id="rId10" Type="http://schemas.openxmlformats.org/officeDocument/2006/relationships/hyperlink" Target="https://www.youtube.com/watch?v=PTsk8VHCZjM" TargetMode="External"/><Relationship Id="rId4" Type="http://schemas.openxmlformats.org/officeDocument/2006/relationships/tags" Target="../tags/tag58.xml"/><Relationship Id="rId9" Type="http://schemas.openxmlformats.org/officeDocument/2006/relationships/hyperlink" Target="https://www.youtube.com/watch?v=PLyuSZhyBV4" TargetMode="External"/><Relationship Id="rId14" Type="http://schemas.openxmlformats.org/officeDocument/2006/relationships/image" Target="../media/image42.gif"/></Relationships>
</file>

<file path=ppt/slides/_rels/slide14.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35.png"/><Relationship Id="rId18" Type="http://schemas.openxmlformats.org/officeDocument/2006/relationships/image" Target="../media/image28.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6.jpeg"/><Relationship Id="rId17" Type="http://schemas.openxmlformats.org/officeDocument/2006/relationships/image" Target="../media/image26.jpg"/><Relationship Id="rId2" Type="http://schemas.openxmlformats.org/officeDocument/2006/relationships/tags" Target="../tags/tag62.xml"/><Relationship Id="rId16" Type="http://schemas.openxmlformats.org/officeDocument/2006/relationships/image" Target="../media/image13.jp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notesSlide" Target="../notesSlides/notesSlide14.xml"/><Relationship Id="rId5" Type="http://schemas.openxmlformats.org/officeDocument/2006/relationships/tags" Target="../tags/tag65.xml"/><Relationship Id="rId15" Type="http://schemas.openxmlformats.org/officeDocument/2006/relationships/image" Target="../media/image32.png"/><Relationship Id="rId10" Type="http://schemas.openxmlformats.org/officeDocument/2006/relationships/slideLayout" Target="../slideLayouts/slideLayout2.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4.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3.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llab.ca/blog/view/14612094/dlcp-s3-8-leleadercompatissant-couter-d-cisions-souhaitebonheur#elgg-object-14660835"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5.xml"/><Relationship Id="rId18" Type="http://schemas.openxmlformats.org/officeDocument/2006/relationships/image" Target="../media/image17.png"/><Relationship Id="rId26" Type="http://schemas.openxmlformats.org/officeDocument/2006/relationships/image" Target="../media/image23.png"/><Relationship Id="rId3" Type="http://schemas.openxmlformats.org/officeDocument/2006/relationships/tags" Target="../tags/tag11.xml"/><Relationship Id="rId21" Type="http://schemas.openxmlformats.org/officeDocument/2006/relationships/image" Target="../media/image20.png"/><Relationship Id="rId7" Type="http://schemas.openxmlformats.org/officeDocument/2006/relationships/tags" Target="../tags/tag15.xml"/><Relationship Id="rId12" Type="http://schemas.openxmlformats.org/officeDocument/2006/relationships/slideLayout" Target="../slideLayouts/slideLayout2.xml"/><Relationship Id="rId17" Type="http://schemas.openxmlformats.org/officeDocument/2006/relationships/image" Target="../media/image13.jpg"/><Relationship Id="rId25" Type="http://schemas.openxmlformats.org/officeDocument/2006/relationships/image" Target="../media/image22.png"/><Relationship Id="rId2" Type="http://schemas.openxmlformats.org/officeDocument/2006/relationships/tags" Target="../tags/tag10.xml"/><Relationship Id="rId16" Type="http://schemas.openxmlformats.org/officeDocument/2006/relationships/image" Target="../media/image16.jpeg"/><Relationship Id="rId20" Type="http://schemas.openxmlformats.org/officeDocument/2006/relationships/image" Target="../media/image19.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12.jpg"/><Relationship Id="rId5" Type="http://schemas.openxmlformats.org/officeDocument/2006/relationships/tags" Target="../tags/tag13.xml"/><Relationship Id="rId15" Type="http://schemas.openxmlformats.org/officeDocument/2006/relationships/image" Target="../media/image15.jpg"/><Relationship Id="rId23" Type="http://schemas.openxmlformats.org/officeDocument/2006/relationships/image" Target="../media/image21.png"/><Relationship Id="rId10" Type="http://schemas.openxmlformats.org/officeDocument/2006/relationships/tags" Target="../tags/tag18.xml"/><Relationship Id="rId19" Type="http://schemas.openxmlformats.org/officeDocument/2006/relationships/image" Target="../media/image18.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4.jpg"/><Relationship Id="rId22" Type="http://schemas.microsoft.com/office/2007/relationships/hdphoto" Target="../media/hdphoto2.wdp"/><Relationship Id="rId27"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4.xml"/><Relationship Id="rId7" Type="http://schemas.openxmlformats.org/officeDocument/2006/relationships/image" Target="../media/image6.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8.xml"/><Relationship Id="rId7" Type="http://schemas.openxmlformats.org/officeDocument/2006/relationships/notesSlide" Target="../notesSlides/notesSlide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10" Type="http://schemas.openxmlformats.org/officeDocument/2006/relationships/image" Target="../media/image27.png"/><Relationship Id="rId4" Type="http://schemas.openxmlformats.org/officeDocument/2006/relationships/tags" Target="../tags/tag29.xml"/><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8.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CE149D2-BDED-FD86-38C9-FECD81B4C662}"/>
              </a:ext>
            </a:extLst>
          </p:cNvPr>
          <p:cNvGrpSpPr/>
          <p:nvPr>
            <p:custDataLst>
              <p:tags r:id="rId5"/>
            </p:custDataLst>
          </p:nvPr>
        </p:nvGrpSpPr>
        <p:grpSpPr>
          <a:xfrm>
            <a:off x="3954711" y="6261406"/>
            <a:ext cx="578643" cy="587586"/>
            <a:chOff x="6542261" y="506769"/>
            <a:chExt cx="523699" cy="570787"/>
          </a:xfrm>
        </p:grpSpPr>
        <p:pic>
          <p:nvPicPr>
            <p:cNvPr id="9" name="Picture 8">
              <a:extLst>
                <a:ext uri="{FF2B5EF4-FFF2-40B4-BE49-F238E27FC236}">
                  <a16:creationId xmlns:a16="http://schemas.microsoft.com/office/drawing/2014/main" id="{3E77DB47-DE7C-BF7D-DDB8-2573F215627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37F1D255-6167-DF94-AB25-341528947F0D}"/>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27884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5571F8-7702-DDE2-86EF-6D211BFE3F08}"/>
              </a:ext>
            </a:extLst>
          </p:cNvPr>
          <p:cNvSpPr txBox="1"/>
          <p:nvPr/>
        </p:nvSpPr>
        <p:spPr>
          <a:xfrm>
            <a:off x="860949" y="6365503"/>
            <a:ext cx="4789966" cy="430887"/>
          </a:xfrm>
          <a:prstGeom prst="rect">
            <a:avLst/>
          </a:prstGeom>
          <a:noFill/>
        </p:spPr>
        <p:txBody>
          <a:bodyPr wrap="square">
            <a:spAutoFit/>
          </a:bodyPr>
          <a:lstStyle/>
          <a:p>
            <a:r>
              <a:rPr lang="fr-CA" sz="1100" u="sng" noProof="0" dirty="0">
                <a:hlinkClick r:id="rId27"/>
              </a:rPr>
              <a:t>https://www.youtube.com/watch?v=qBBy5Jx_xrQ</a:t>
            </a:r>
            <a:r>
              <a:rPr lang="fr-CA" sz="1100" u="none" noProof="0" dirty="0"/>
              <a:t> </a:t>
            </a:r>
          </a:p>
          <a:p>
            <a:r>
              <a:rPr lang="fr-CA" sz="1100" u="sng" noProof="0" dirty="0">
                <a:hlinkClick r:id="rId17"/>
              </a:rPr>
              <a:t>https://www.youtube.com/watch?v=5nsySCMH36s</a:t>
            </a:r>
            <a:r>
              <a:rPr lang="fr-CA" sz="1100" u="none" noProof="0" dirty="0"/>
              <a:t> </a:t>
            </a:r>
            <a:endParaRPr lang="en-US" sz="1100" dirty="0"/>
          </a:p>
        </p:txBody>
      </p:sp>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600"/>
              </a:spcBef>
            </a:pPr>
            <a:r>
              <a:rPr lang="fr-CA" sz="2800" dirty="0"/>
              <a:t>Connexion – système de </a:t>
            </a:r>
            <a:r>
              <a:rPr lang="fr-CA" sz="2800" b="1" i="1" dirty="0">
                <a:latin typeface="Bradley Hand ITC" panose="03070402050302030203" pitchFamily="66" charset="0"/>
              </a:rPr>
              <a:t>Jumelage </a:t>
            </a:r>
            <a:r>
              <a:rPr lang="fr-CA" sz="2800" dirty="0"/>
              <a:t> – une fois </a:t>
            </a:r>
            <a:br>
              <a:rPr lang="fr-CA" sz="2800" dirty="0"/>
            </a:br>
            <a:r>
              <a:rPr lang="fr-CA" sz="2800" dirty="0"/>
              <a:t>par semaine </a:t>
            </a:r>
          </a:p>
          <a:p>
            <a:pPr lvl="0">
              <a:spcBef>
                <a:spcPts val="600"/>
              </a:spcBef>
            </a:pPr>
            <a:r>
              <a:rPr lang="fr-CA" sz="2800" dirty="0"/>
              <a:t>Journal de gratitude – quotidiennement</a:t>
            </a:r>
          </a:p>
          <a:p>
            <a:pPr>
              <a:spcBef>
                <a:spcPts val="600"/>
              </a:spcBef>
            </a:pPr>
            <a:r>
              <a:rPr lang="fr-FR" sz="2800" dirty="0"/>
              <a:t>Exercez ce qui est sur la diapositive suivante</a:t>
            </a:r>
          </a:p>
          <a:p>
            <a:pPr>
              <a:spcBef>
                <a:spcPts val="600"/>
              </a:spcBef>
            </a:pPr>
            <a:r>
              <a:rPr lang="fr-FR" sz="2800" dirty="0"/>
              <a:t>Votre pratique </a:t>
            </a:r>
            <a:r>
              <a:rPr lang="fr-FR" sz="2800" b="1" dirty="0"/>
              <a:t>jusqu’à 10 minutes </a:t>
            </a:r>
            <a:r>
              <a:rPr lang="fr-FR" sz="2800" dirty="0"/>
              <a:t>et continuez </a:t>
            </a:r>
            <a:br>
              <a:rPr lang="fr-FR" sz="2800" dirty="0"/>
            </a:br>
            <a:r>
              <a:rPr lang="fr-FR" sz="2800" dirty="0"/>
              <a:t>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1600" dirty="0">
                <a:effectLst/>
                <a:ea typeface="Calibri" panose="020F0502020204030204" pitchFamily="34" charset="0"/>
                <a:cs typeface="Times New Roman" panose="02020603050405020304" pitchFamily="18" charset="0"/>
              </a:rPr>
              <a:t>Scan corporel ou respiration</a:t>
            </a:r>
            <a:br>
              <a:rPr lang="fr-CA" sz="1600" dirty="0">
                <a:effectLst/>
                <a:ea typeface="Calibri" panose="020F0502020204030204" pitchFamily="34" charset="0"/>
                <a:cs typeface="Times New Roman" panose="02020603050405020304" pitchFamily="18" charset="0"/>
              </a:rPr>
            </a:br>
            <a:r>
              <a:rPr lang="fr-CA" sz="1600" noProof="0" dirty="0">
                <a:effectLst/>
                <a:ea typeface="Calibri" panose="020F0502020204030204" pitchFamily="34" charset="0"/>
                <a:cs typeface="Times New Roman" panose="02020603050405020304" pitchFamily="18" charset="0"/>
              </a:rPr>
              <a:t>10 min – </a:t>
            </a:r>
            <a:r>
              <a:rPr lang="fr-CA" sz="1600" noProof="0" dirty="0">
                <a:effectLst/>
                <a:ea typeface="Calibri" panose="020F0502020204030204" pitchFamily="34" charset="0"/>
                <a:cs typeface="Times New Roman" panose="02020603050405020304" pitchFamily="18" charset="0"/>
                <a:hlinkClick r:id="rId9"/>
              </a:rPr>
              <a:t>Pleine Conscience Débutant - </a:t>
            </a:r>
            <a:r>
              <a:rPr lang="fr-CA" sz="1600" noProof="0" dirty="0" err="1">
                <a:effectLst/>
                <a:ea typeface="Calibri" panose="020F0502020204030204" pitchFamily="34" charset="0"/>
                <a:cs typeface="Times New Roman" panose="02020603050405020304" pitchFamily="18" charset="0"/>
                <a:hlinkClick r:id="rId9"/>
              </a:rPr>
              <a:t>Youtube</a:t>
            </a:r>
            <a:r>
              <a:rPr lang="fr-CA" sz="1600" noProof="0" dirty="0">
                <a:effectLst/>
                <a:ea typeface="Calibri" panose="020F0502020204030204" pitchFamily="34" charset="0"/>
                <a:cs typeface="Times New Roman" panose="02020603050405020304" pitchFamily="18" charset="0"/>
                <a:hlinkClick r:id="rId9"/>
              </a:rPr>
              <a:t> </a:t>
            </a:r>
            <a:br>
              <a:rPr lang="fr-CA" sz="1600" noProof="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10"/>
              </a:rPr>
              <a:t>Pleine Conscience pour Débutant – YouTube</a:t>
            </a:r>
            <a:r>
              <a:rPr lang="fr-CA" sz="1600" u="sng" dirty="0">
                <a:solidFill>
                  <a:srgbClr val="0563C1"/>
                </a:solidFill>
                <a:effectLst/>
                <a:ea typeface="Calibri" panose="020F0502020204030204" pitchFamily="34" charset="0"/>
                <a:cs typeface="Times New Roman" panose="02020603050405020304" pitchFamily="18" charset="0"/>
                <a:hlinkClick r:id="rId9"/>
              </a:rPr>
              <a:t> </a:t>
            </a:r>
            <a:endParaRPr lang="fr-CA" sz="1600" dirty="0">
              <a:effectLst/>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1600" dirty="0"/>
              <a:t>Autocompassion</a:t>
            </a:r>
            <a:br>
              <a:rPr lang="fr-CA" sz="3200" dirty="0"/>
            </a:br>
            <a:r>
              <a:rPr lang="fr-CA" sz="1600" dirty="0">
                <a:effectLst/>
                <a:ea typeface="Calibri" panose="020F0502020204030204" pitchFamily="34" charset="0"/>
                <a:cs typeface="Times New Roman" panose="02020603050405020304" pitchFamily="18" charset="0"/>
              </a:rPr>
              <a:t>5 min – </a:t>
            </a:r>
            <a:r>
              <a:rPr lang="fr-CA" sz="1600" dirty="0">
                <a:effectLst/>
                <a:ea typeface="Calibri" panose="020F0502020204030204" pitchFamily="34" charset="0"/>
                <a:cs typeface="Times New Roman" panose="02020603050405020304" pitchFamily="18" charset="0"/>
                <a:hlinkClick r:id="rId11"/>
              </a:rPr>
              <a:t>Une pause d’autocompassion - </a:t>
            </a:r>
            <a:r>
              <a:rPr lang="fr-CA" sz="1600" dirty="0" err="1">
                <a:effectLst/>
                <a:ea typeface="Calibri" panose="020F0502020204030204" pitchFamily="34" charset="0"/>
                <a:cs typeface="Times New Roman" panose="02020603050405020304" pitchFamily="18" charset="0"/>
                <a:hlinkClick r:id="rId11"/>
              </a:rPr>
              <a:t>Vimeo</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8 min – </a:t>
            </a:r>
            <a:r>
              <a:rPr lang="fr-CA" sz="1600" dirty="0">
                <a:effectLst/>
                <a:ea typeface="Calibri" panose="020F0502020204030204" pitchFamily="34" charset="0"/>
                <a:cs typeface="Times New Roman" panose="02020603050405020304" pitchFamily="18" charset="0"/>
                <a:hlinkClick r:id="rId12"/>
              </a:rPr>
              <a:t>La pause d’autocompassion - YouTube</a:t>
            </a:r>
            <a:br>
              <a:rPr lang="fr-CA" sz="1600" dirty="0">
                <a:effectLst/>
                <a:ea typeface="Calibri" panose="020F0502020204030204" pitchFamily="34" charset="0"/>
                <a:cs typeface="Times New Roman" panose="02020603050405020304" pitchFamily="18" charset="0"/>
              </a:rPr>
            </a:br>
            <a:r>
              <a:rPr lang="fr-CA" sz="1600" dirty="0">
                <a:effectLst/>
                <a:ea typeface="Calibri" panose="020F0502020204030204" pitchFamily="34" charset="0"/>
                <a:cs typeface="Times New Roman" panose="02020603050405020304" pitchFamily="18" charset="0"/>
              </a:rPr>
              <a:t>10 min – </a:t>
            </a:r>
            <a:r>
              <a:rPr lang="fr-CA" sz="1600" u="sng" dirty="0">
                <a:solidFill>
                  <a:srgbClr val="0563C1"/>
                </a:solidFill>
                <a:effectLst/>
                <a:ea typeface="Calibri" panose="020F0502020204030204" pitchFamily="34" charset="0"/>
                <a:cs typeface="Times New Roman" panose="02020603050405020304" pitchFamily="18" charset="0"/>
                <a:hlinkClick r:id="rId13"/>
              </a:rPr>
              <a:t>Autocompassion - YouTube</a:t>
            </a:r>
            <a:r>
              <a:rPr lang="fr-CA" sz="1600" dirty="0">
                <a:effectLst/>
                <a:ea typeface="Calibri" panose="020F0502020204030204" pitchFamily="34" charset="0"/>
                <a:cs typeface="Times New Roman" panose="02020603050405020304" pitchFamily="18" charset="0"/>
              </a:rPr>
              <a:t> </a:t>
            </a:r>
            <a:br>
              <a:rPr lang="fr-CA" sz="1600" dirty="0">
                <a:effectLst/>
                <a:ea typeface="Calibri" panose="020F0502020204030204" pitchFamily="34" charset="0"/>
                <a:cs typeface="Times New Roman" panose="02020603050405020304" pitchFamily="18" charset="0"/>
              </a:rPr>
            </a:br>
            <a:endParaRPr lang="fr-CA" sz="16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1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6234" y="2648629"/>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14</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sz="2800" dirty="0"/>
              <a:t>Définition d’autocompassion </a:t>
            </a:r>
            <a:endParaRPr lang="fr-CA" dirty="0"/>
          </a:p>
          <a:p>
            <a:pPr lvl="1">
              <a:spcBef>
                <a:spcPts val="1200"/>
              </a:spcBef>
            </a:pPr>
            <a:r>
              <a:rPr lang="fr-CA" dirty="0"/>
              <a:t>Les cinq mythes de l’autocompassion</a:t>
            </a:r>
          </a:p>
          <a:p>
            <a:pPr lvl="0">
              <a:spcBef>
                <a:spcPts val="1200"/>
              </a:spcBef>
            </a:pPr>
            <a:r>
              <a:rPr lang="fr-CA" dirty="0"/>
              <a:t>Exercices</a:t>
            </a:r>
          </a:p>
          <a:p>
            <a:pPr lvl="1">
              <a:spcBef>
                <a:spcPts val="1200"/>
              </a:spcBef>
            </a:pPr>
            <a:r>
              <a:rPr lang="fr-CA" dirty="0"/>
              <a:t>boire de l’eau conscient</a:t>
            </a:r>
          </a:p>
          <a:p>
            <a:pPr lvl="1">
              <a:spcBef>
                <a:spcPts val="1200"/>
              </a:spcBef>
            </a:pPr>
            <a:r>
              <a:rPr lang="fr-CA" sz="2800" dirty="0"/>
              <a:t>Autocompassion en pleine conscience</a:t>
            </a:r>
            <a:endParaRPr lang="fr-CA" dirty="0"/>
          </a:p>
          <a:p>
            <a:pPr lvl="1">
              <a:spcBef>
                <a:spcPts val="1200"/>
              </a:spcBef>
            </a:pPr>
            <a:r>
              <a:rPr lang="fr-CA" dirty="0"/>
              <a:t>Nettoyage conscient</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FFF1E1D-73E6-FE5C-1ECC-B7572E37D1D3}"/>
              </a:ext>
            </a:extLst>
          </p:cNvPr>
          <p:cNvSpPr/>
          <p:nvPr>
            <p:custDataLst>
              <p:tags r:id="rId3"/>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51520" y="2130425"/>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1"/>
            <p:custDataLst>
              <p:tags r:id="rId2"/>
            </p:custDataLst>
          </p:nvPr>
        </p:nvSpPr>
        <p:spPr>
          <a:xfrm>
            <a:off x="1371600" y="3886200"/>
            <a:ext cx="6400800" cy="1752600"/>
          </a:xfrm>
        </p:spPr>
        <p:txBody>
          <a:bodyPr>
            <a:normAutofit/>
          </a:bodyPr>
          <a:lstStyle/>
          <a:p>
            <a:r>
              <a:rPr lang="fr-CA" dirty="0"/>
              <a:t>Semaine 4 (de 8)</a:t>
            </a:r>
          </a:p>
          <a:p>
            <a:pPr marL="0" indent="0" algn="ctr">
              <a:buFont typeface="Arial" pitchFamily="34" charset="0"/>
              <a:buNone/>
              <a:defRPr/>
            </a:pPr>
            <a:r>
              <a:rPr lang="fr-CA" dirty="0">
                <a:solidFill>
                  <a:prstClr val="black">
                    <a:tint val="75000"/>
                  </a:prstClr>
                </a:solidFill>
                <a:latin typeface="Calibri"/>
              </a:rPr>
              <a:t>24 octobre 2022</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r-FR" dirty="0"/>
              <a:t>Un aperçu rapide des résultats du sondage de la semaine dernière (3)</a:t>
            </a:r>
            <a:endParaRPr lang="en-US" dirty="0"/>
          </a:p>
        </p:txBody>
      </p:sp>
      <p:sp>
        <p:nvSpPr>
          <p:cNvPr id="3" name="Content Placeholder 2"/>
          <p:cNvSpPr>
            <a:spLocks noGrp="1"/>
          </p:cNvSpPr>
          <p:nvPr>
            <p:ph idx="1"/>
          </p:nvPr>
        </p:nvSpPr>
        <p:spPr/>
        <p:txBody>
          <a:bodyPr>
            <a:normAutofit/>
          </a:bodyPr>
          <a:lstStyle/>
          <a:p>
            <a:pPr lvl="0">
              <a:spcBef>
                <a:spcPts val="1200"/>
              </a:spcBef>
            </a:pPr>
            <a:r>
              <a:rPr lang="fr-FR" dirty="0"/>
              <a:t>Sur les réponses à option fermée, les 2 premières réponses prévalent</a:t>
            </a:r>
          </a:p>
          <a:p>
            <a:pPr lvl="0">
              <a:spcBef>
                <a:spcPts val="1200"/>
              </a:spcBef>
            </a:pPr>
            <a:r>
              <a:rPr lang="fr-FR" dirty="0"/>
              <a:t>Sur les questions ouvertes, gros merci, beaucoup de commentaires positifs</a:t>
            </a:r>
          </a:p>
          <a:p>
            <a:pPr lvl="0">
              <a:spcBef>
                <a:spcPts val="1200"/>
              </a:spcBef>
            </a:pPr>
            <a:r>
              <a:rPr lang="fr-FR" dirty="0"/>
              <a:t>À considérer : le </a:t>
            </a:r>
            <a:r>
              <a:rPr lang="en-US" dirty="0" err="1"/>
              <a:t>débreffage</a:t>
            </a:r>
            <a:r>
              <a:rPr lang="en-US" dirty="0"/>
              <a:t>, les minutes et le moment</a:t>
            </a:r>
            <a:endParaRPr lang="fr-FR"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391" y="5757515"/>
            <a:ext cx="1002074" cy="1012198"/>
          </a:xfrm>
          <a:prstGeom prst="rect">
            <a:avLst/>
          </a:prstGeom>
        </p:spPr>
      </p:pic>
      <p:sp>
        <p:nvSpPr>
          <p:cNvPr id="18" name="Oval 17"/>
          <p:cNvSpPr/>
          <p:nvPr/>
        </p:nvSpPr>
        <p:spPr>
          <a:xfrm>
            <a:off x="3929382" y="5916613"/>
            <a:ext cx="794605" cy="704173"/>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3B5372-5612-0065-9BD6-A715FA71C6A6}"/>
              </a:ext>
            </a:extLst>
          </p:cNvPr>
          <p:cNvSpPr txBox="1"/>
          <p:nvPr/>
        </p:nvSpPr>
        <p:spPr>
          <a:xfrm>
            <a:off x="1103717" y="5265970"/>
            <a:ext cx="8028384" cy="261610"/>
          </a:xfrm>
          <a:prstGeom prst="rect">
            <a:avLst/>
          </a:prstGeom>
          <a:noFill/>
        </p:spPr>
        <p:txBody>
          <a:bodyPr wrap="square">
            <a:spAutoFit/>
          </a:bodyPr>
          <a:lstStyle/>
          <a:p>
            <a:r>
              <a:rPr lang="en-US" sz="1100" dirty="0">
                <a:hlinkClick r:id="rId4"/>
              </a:rPr>
              <a:t>https://gccollab.ca/blog/view/14612094/dlcp-s3-8-leleadercompatissant-couter-d-cisions-souhaitebonheur#elgg-object-14660835</a:t>
            </a:r>
            <a:r>
              <a:rPr lang="en-US" sz="1100" dirty="0"/>
              <a:t> </a:t>
            </a:r>
          </a:p>
        </p:txBody>
      </p:sp>
    </p:spTree>
    <p:extLst>
      <p:ext uri="{BB962C8B-B14F-4D97-AF65-F5344CB8AC3E}">
        <p14:creationId xmlns:p14="http://schemas.microsoft.com/office/powerpoint/2010/main" val="375993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1"/>
            </p:custDataLst>
          </p:nvPr>
        </p:nvSpPr>
        <p:spPr>
          <a:xfrm>
            <a:off x="662460" y="1660136"/>
            <a:ext cx="6692887" cy="519786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pic>
        <p:nvPicPr>
          <p:cNvPr id="23" name="Picture 22"/>
          <p:cNvPicPr>
            <a:picLocks noChangeAspect="1"/>
          </p:cNvPicPr>
          <p:nvPr>
            <p:custDataLst>
              <p:tags r:id="rId2"/>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5" name="Picture 24"/>
          <p:cNvPicPr>
            <a:picLocks noChangeAspect="1"/>
          </p:cNvPicPr>
          <p:nvPr>
            <p:custDataLst>
              <p:tags r:id="rId3"/>
            </p:custDataLst>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5"/>
            </p:custDataLst>
          </p:nvPr>
        </p:nvSpPr>
        <p:spPr>
          <a:xfrm>
            <a:off x="457200" y="274638"/>
            <a:ext cx="8229600" cy="1143000"/>
          </a:xfrm>
        </p:spPr>
        <p:txBody>
          <a:bodyPr>
            <a:normAutofit/>
          </a:bodyPr>
          <a:lstStyle/>
          <a:p>
            <a:pPr lvl="0"/>
            <a:r>
              <a:rPr lang="fr-CA" sz="3600" dirty="0"/>
              <a:t>Compte rendu de la semaine 3</a:t>
            </a:r>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6"/>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7"/>
            </p:custDataLst>
          </p:nvPr>
        </p:nvPicPr>
        <p:blipFill>
          <a:blip r:embed="rId18"/>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8"/>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2">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2" name="Picture 1">
            <a:extLst>
              <a:ext uri="{FF2B5EF4-FFF2-40B4-BE49-F238E27FC236}">
                <a16:creationId xmlns:a16="http://schemas.microsoft.com/office/drawing/2014/main" id="{31443669-0031-DB04-9AC7-30B18DEED03A}"/>
              </a:ext>
            </a:extLst>
          </p:cNvPr>
          <p:cNvPicPr>
            <a:picLocks noChangeAspect="1"/>
          </p:cNvPicPr>
          <p:nvPr>
            <p:custDataLst>
              <p:tags r:id="rId9"/>
            </p:custDataLst>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99066" y="4773887"/>
            <a:ext cx="1392179" cy="2868735"/>
          </a:xfrm>
          <a:prstGeom prst="rect">
            <a:avLst/>
          </a:prstGeom>
        </p:spPr>
      </p:pic>
      <p:grpSp>
        <p:nvGrpSpPr>
          <p:cNvPr id="3" name="Group 2">
            <a:extLst>
              <a:ext uri="{FF2B5EF4-FFF2-40B4-BE49-F238E27FC236}">
                <a16:creationId xmlns:a16="http://schemas.microsoft.com/office/drawing/2014/main" id="{CDF9A3F2-1317-9826-0C2A-CD5889E3B5EF}"/>
              </a:ext>
            </a:extLst>
          </p:cNvPr>
          <p:cNvGrpSpPr/>
          <p:nvPr/>
        </p:nvGrpSpPr>
        <p:grpSpPr>
          <a:xfrm>
            <a:off x="4490880" y="4847586"/>
            <a:ext cx="1534487" cy="1086381"/>
            <a:chOff x="5786974" y="5243827"/>
            <a:chExt cx="1912332" cy="1402658"/>
          </a:xfrm>
        </p:grpSpPr>
        <p:pic>
          <p:nvPicPr>
            <p:cNvPr id="4" name="Picture 2" descr="Hand shake in heart | Free SVG">
              <a:extLst>
                <a:ext uri="{FF2B5EF4-FFF2-40B4-BE49-F238E27FC236}">
                  <a16:creationId xmlns:a16="http://schemas.microsoft.com/office/drawing/2014/main" id="{55E836B9-83FB-1565-EB7A-56D15397E4A0}"/>
                </a:ext>
              </a:extLst>
            </p:cNvPr>
            <p:cNvPicPr>
              <a:picLocks noChangeAspect="1" noChangeArrowheads="1"/>
            </p:cNvPicPr>
            <p:nvPr>
              <p:custDataLst>
                <p:tags r:id="rId10"/>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F4222-BB24-AAC9-EBFD-BB1B9A303741}"/>
                </a:ext>
              </a:extLst>
            </p:cNvPr>
            <p:cNvPicPr>
              <a:picLocks noChangeAspect="1"/>
            </p:cNvPicPr>
            <p:nvPr>
              <p:custDataLst>
                <p:tags r:id="rId11"/>
              </p:custDataLst>
            </p:nvPr>
          </p:nvPicPr>
          <p:blipFill>
            <a:blip r:embed="rId2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Autofit/>
          </a:bodyPr>
          <a:lstStyle/>
          <a:p>
            <a:r>
              <a:rPr lang="fr-CA" sz="3600" dirty="0"/>
              <a:t>Programme – semaine 4, L’autocompassion</a:t>
            </a:r>
            <a:br>
              <a:rPr lang="fr-CA" sz="3600" dirty="0"/>
            </a:br>
            <a:r>
              <a:rPr lang="fr-CA" sz="3600" dirty="0"/>
              <a:t>(clarté et compassion)</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6E7E227-102D-124A-F877-7C11AABC0F73}"/>
              </a:ext>
            </a:extLst>
          </p:cNvPr>
          <p:cNvGrpSpPr/>
          <p:nvPr>
            <p:custDataLst>
              <p:tags r:id="rId4"/>
            </p:custDataLst>
          </p:nvPr>
        </p:nvGrpSpPr>
        <p:grpSpPr>
          <a:xfrm>
            <a:off x="3954711" y="6261406"/>
            <a:ext cx="578643" cy="587586"/>
            <a:chOff x="6542261" y="506769"/>
            <a:chExt cx="523699" cy="570787"/>
          </a:xfrm>
        </p:grpSpPr>
        <p:pic>
          <p:nvPicPr>
            <p:cNvPr id="6" name="Picture 5">
              <a:extLst>
                <a:ext uri="{FF2B5EF4-FFF2-40B4-BE49-F238E27FC236}">
                  <a16:creationId xmlns:a16="http://schemas.microsoft.com/office/drawing/2014/main" id="{5D3FC71E-32A8-16E6-C1A5-446A3396565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257E3C5D-B827-CB0C-489C-8D6835C7B49B}"/>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56263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86138" y="750714"/>
            <a:ext cx="8750358" cy="5989513"/>
          </a:xfrm>
        </p:spPr>
        <p:txBody>
          <a:bodyPr>
            <a:noAutofit/>
          </a:bodyPr>
          <a:lstStyle/>
          <a:p>
            <a:pPr>
              <a:spcBef>
                <a:spcPts val="400"/>
              </a:spcBef>
            </a:pPr>
            <a:r>
              <a:rPr lang="fr-CA" sz="2000" dirty="0"/>
              <a:t>Pour la plupart des gens, la compassion est une qualité des plus louables. </a:t>
            </a:r>
          </a:p>
          <a:p>
            <a:pPr>
              <a:spcBef>
                <a:spcPts val="400"/>
              </a:spcBef>
            </a:pPr>
            <a:r>
              <a:rPr lang="fr-CA" sz="2000" dirty="0"/>
              <a:t>Elle se veut l’expression des qualités suivantes : gentillesse, clémence, tendresse, bienveillance, compréhension, empathie, sympathie et solidarité, assorties du besoin d’aider d’autres créatures vivantes, tant humaines qu’animales, en détresse.</a:t>
            </a:r>
          </a:p>
          <a:p>
            <a:pPr>
              <a:spcBef>
                <a:spcPts val="400"/>
              </a:spcBef>
            </a:pPr>
            <a:r>
              <a:rPr lang="fr-CA" sz="2000" dirty="0"/>
              <a:t>Mais pour bon nombre de gens, </a:t>
            </a:r>
            <a:r>
              <a:rPr lang="fr-CA" sz="2000" i="1" dirty="0"/>
              <a:t>l’autocompassion</a:t>
            </a:r>
            <a:r>
              <a:rPr lang="fr-CA" sz="2000" dirty="0"/>
              <a:t> a plutôt une connotation négative et est synonyme d’apitoiement, d’égocentrisme, de complaisance, de narcissisme et d’égoïsme pur et simple. Encore aujourd’hui, de nombreuses générations semblent croire que si nous ne nous blâmons et ne nous punissons pas nous-mêmes lorsqu’on commet un geste répréhensible, nous risquons la complaisance morale, une échappatoire égoïste et le péché d’orgueil mal placé.</a:t>
            </a:r>
          </a:p>
          <a:p>
            <a:pPr>
              <a:spcBef>
                <a:spcPts val="400"/>
              </a:spcBef>
            </a:pPr>
            <a:r>
              <a:rPr lang="fr-CA" sz="2000" dirty="0"/>
              <a:t>Les cinq mythes de l’autocompassion :</a:t>
            </a:r>
          </a:p>
          <a:p>
            <a:pPr marL="857250" lvl="1" indent="-457200">
              <a:spcBef>
                <a:spcPts val="400"/>
              </a:spcBef>
              <a:buFont typeface="+mj-lt"/>
              <a:buAutoNum type="arabicPeriod"/>
            </a:pPr>
            <a:r>
              <a:rPr lang="fr-CA" sz="1600" dirty="0"/>
              <a:t>L’autocompassion est une forme d’apitoiement sur soi</a:t>
            </a:r>
          </a:p>
          <a:p>
            <a:pPr marL="857250" lvl="1" indent="-457200">
              <a:spcBef>
                <a:spcPts val="400"/>
              </a:spcBef>
              <a:buFont typeface="+mj-lt"/>
              <a:buAutoNum type="arabicPeriod"/>
            </a:pPr>
            <a:r>
              <a:rPr lang="fr-CA" sz="1600" dirty="0"/>
              <a:t>L’autocompassion est un signe de faiblesse</a:t>
            </a:r>
          </a:p>
          <a:p>
            <a:pPr marL="857250" lvl="1" indent="-457200">
              <a:spcBef>
                <a:spcPts val="400"/>
              </a:spcBef>
              <a:buFont typeface="+mj-lt"/>
              <a:buAutoNum type="arabicPeriod"/>
            </a:pPr>
            <a:r>
              <a:rPr lang="fr-CA" sz="1600" dirty="0"/>
              <a:t>L’autocompassion amène l’autocomplaisance</a:t>
            </a:r>
          </a:p>
          <a:p>
            <a:pPr marL="857250" lvl="1" indent="-457200">
              <a:spcBef>
                <a:spcPts val="400"/>
              </a:spcBef>
              <a:buFont typeface="+mj-lt"/>
              <a:buAutoNum type="arabicPeriod"/>
            </a:pPr>
            <a:r>
              <a:rPr lang="fr-CA" sz="1600" dirty="0"/>
              <a:t>L’autocompassion équivaut à du narcissisme</a:t>
            </a:r>
          </a:p>
          <a:p>
            <a:pPr marL="857250" lvl="1" indent="-457200">
              <a:spcBef>
                <a:spcPts val="400"/>
              </a:spcBef>
              <a:buFont typeface="+mj-lt"/>
              <a:buAutoNum type="arabicPeriod"/>
            </a:pPr>
            <a:r>
              <a:rPr lang="fr-CA" sz="16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7400</TotalTime>
  <Words>4069</Words>
  <Application>Microsoft Office PowerPoint</Application>
  <PresentationFormat>On-screen Show (4:3)</PresentationFormat>
  <Paragraphs>302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Bradley Hand ITC</vt:lpstr>
      <vt:lpstr>Calibri</vt:lpstr>
      <vt:lpstr>Helvetica</vt:lpstr>
      <vt:lpstr>Roboto</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Centrage</vt:lpstr>
      <vt:lpstr>Un aperçu rapide des résultats du sondage de la semaine dernière (3)</vt:lpstr>
      <vt:lpstr>Compte rendu de la semaine 3</vt:lpstr>
      <vt:lpstr>Programme – semaine 4, L’autocompassion (clarté et compassion)</vt:lpstr>
      <vt:lpstr>Pleine conscience – boire de l'eau</vt:lpstr>
      <vt:lpstr>Autocompassion – Définition</vt:lpstr>
      <vt:lpstr>Les cinq mythes de l’autocompassion (1/2)</vt:lpstr>
      <vt:lpstr>Les cinq mythes de l’autocompassion (2/2)</vt:lpstr>
      <vt:lpstr>Pleine conscience – autocompassion </vt:lpstr>
      <vt:lpstr>Nettoyage conscient de son environnement</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450</cp:revision>
  <cp:lastPrinted>2016-05-02T17:15:08Z</cp:lastPrinted>
  <dcterms:created xsi:type="dcterms:W3CDTF">2015-04-14T20:39:51Z</dcterms:created>
  <dcterms:modified xsi:type="dcterms:W3CDTF">2022-10-24T20:09:59Z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