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diagrams/drawing1.xml" ContentType="application/vnd.ms-office.drawingml.diagramDrawing+xml"/>
  <Override PartName="/ppt/theme/theme1.xml" ContentType="application/vnd.openxmlformats-officedocument.theme+xml"/>
  <Override PartName="/ppt/commentAuthors.xml" ContentType="application/vnd.openxmlformats-officedocument.presentationml.commentAuthors+xml"/>
  <Override PartName="/ppt/theme/theme2.xml" ContentType="application/vnd.openxmlformats-officedocument.theme+xml"/>
  <Override PartName="/ppt/diagrams/quickStyle1.xml" ContentType="application/vnd.openxmlformats-officedocument.drawingml.diagramStyle+xml"/>
  <Override PartName="/ppt/diagrams/layout1.xml" ContentType="application/vnd.openxmlformats-officedocument.drawingml.diagramLayout+xml"/>
  <Override PartName="/ppt/diagrams/colors1.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3"/>
  </p:notesMasterIdLst>
  <p:sldIdLst>
    <p:sldId id="257" r:id="rId2"/>
  </p:sldIdLst>
  <p:sldSz cx="6858000" cy="9144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Lawrence" initials="SL" lastIdx="3" clrIdx="0">
    <p:extLst>
      <p:ext uri="{19B8F6BF-5375-455C-9EA6-DF929625EA0E}">
        <p15:presenceInfo xmlns:p15="http://schemas.microsoft.com/office/powerpoint/2012/main" userId="S-1-5-21-4226757787-2080697864-660606538-1493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E5B73"/>
    <a:srgbClr val="3F2A55"/>
    <a:srgbClr val="E2E1E6"/>
    <a:srgbClr val="E2EBFA"/>
    <a:srgbClr val="DD79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422" autoAdjust="0"/>
  </p:normalViewPr>
  <p:slideViewPr>
    <p:cSldViewPr snapToGrid="0">
      <p:cViewPr varScale="1">
        <p:scale>
          <a:sx n="49" d="100"/>
          <a:sy n="49" d="100"/>
        </p:scale>
        <p:origin x="2152"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97417F-91D3-41FC-B574-EE6334D44A30}"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E6A096AA-2A85-40E8-BFC3-0026DE8E2C01}">
      <dgm:prSet phldrT="[Text]" custT="1"/>
      <dgm:spPr>
        <a:solidFill>
          <a:srgbClr val="3F2A55"/>
        </a:solidFill>
        <a:ln>
          <a:solidFill>
            <a:srgbClr val="3F2A55"/>
          </a:solidFill>
        </a:ln>
      </dgm:spPr>
      <dgm:t>
        <a:bodyPr/>
        <a:lstStyle/>
        <a:p>
          <a:r>
            <a:rPr lang="en-US" sz="1600" dirty="0" smtClean="0">
              <a:latin typeface="Georgia" panose="02040502050405020303" pitchFamily="18" charset="0"/>
            </a:rPr>
            <a:t>BIAS</a:t>
          </a:r>
          <a:endParaRPr lang="en-US" sz="1600" dirty="0">
            <a:latin typeface="Georgia" panose="02040502050405020303" pitchFamily="18" charset="0"/>
          </a:endParaRPr>
        </a:p>
      </dgm:t>
    </dgm:pt>
    <dgm:pt modelId="{9EB40080-1AB4-4841-A2C9-EDC1E59BC28F}" type="parTrans" cxnId="{A8C74E9F-CC18-466E-B194-E83A815F2E98}">
      <dgm:prSet/>
      <dgm:spPr/>
      <dgm:t>
        <a:bodyPr/>
        <a:lstStyle/>
        <a:p>
          <a:endParaRPr lang="en-US">
            <a:latin typeface="Georgia" panose="02040502050405020303" pitchFamily="18" charset="0"/>
          </a:endParaRPr>
        </a:p>
      </dgm:t>
    </dgm:pt>
    <dgm:pt modelId="{1B3669CB-472F-4B61-9250-2037936983BF}" type="sibTrans" cxnId="{A8C74E9F-CC18-466E-B194-E83A815F2E98}">
      <dgm:prSet/>
      <dgm:spPr/>
      <dgm:t>
        <a:bodyPr/>
        <a:lstStyle/>
        <a:p>
          <a:endParaRPr lang="en-US">
            <a:latin typeface="Georgia" panose="02040502050405020303" pitchFamily="18" charset="0"/>
          </a:endParaRPr>
        </a:p>
      </dgm:t>
    </dgm:pt>
    <dgm:pt modelId="{933B0D42-D074-404C-BBC5-26A4A5D29D7F}">
      <dgm:prSet phldrT="[Text]" custT="1"/>
      <dgm:spPr>
        <a:solidFill>
          <a:srgbClr val="3F2A55"/>
        </a:solidFill>
        <a:ln>
          <a:solidFill>
            <a:srgbClr val="3F2A55"/>
          </a:solidFill>
        </a:ln>
      </dgm:spPr>
      <dgm:t>
        <a:bodyPr/>
        <a:lstStyle/>
        <a:p>
          <a:pPr algn="l"/>
          <a:r>
            <a:rPr lang="en-US" sz="1100" dirty="0" smtClean="0">
              <a:latin typeface="Georgia" panose="02040502050405020303" pitchFamily="18" charset="0"/>
            </a:rPr>
            <a:t>Lack of neutrality</a:t>
          </a:r>
          <a:endParaRPr lang="en-US" sz="1100" dirty="0">
            <a:latin typeface="Georgia" panose="02040502050405020303" pitchFamily="18" charset="0"/>
          </a:endParaRPr>
        </a:p>
      </dgm:t>
    </dgm:pt>
    <dgm:pt modelId="{0A8F01F8-1C0F-4A2F-B830-FCAB4EDA17F9}" type="parTrans" cxnId="{918E8B0F-0059-41F2-BFB7-F226C152E421}">
      <dgm:prSet/>
      <dgm:spPr>
        <a:solidFill>
          <a:srgbClr val="3F2A55"/>
        </a:solidFill>
        <a:ln>
          <a:solidFill>
            <a:srgbClr val="3F2A55"/>
          </a:solidFill>
        </a:ln>
      </dgm:spPr>
      <dgm:t>
        <a:bodyPr/>
        <a:lstStyle/>
        <a:p>
          <a:endParaRPr lang="en-US">
            <a:latin typeface="Georgia" panose="02040502050405020303" pitchFamily="18" charset="0"/>
          </a:endParaRPr>
        </a:p>
      </dgm:t>
    </dgm:pt>
    <dgm:pt modelId="{3E064867-DF6F-478E-8965-DB770A9DF16F}" type="sibTrans" cxnId="{918E8B0F-0059-41F2-BFB7-F226C152E421}">
      <dgm:prSet/>
      <dgm:spPr/>
      <dgm:t>
        <a:bodyPr/>
        <a:lstStyle/>
        <a:p>
          <a:endParaRPr lang="en-US">
            <a:latin typeface="Georgia" panose="02040502050405020303" pitchFamily="18" charset="0"/>
          </a:endParaRPr>
        </a:p>
      </dgm:t>
    </dgm:pt>
    <dgm:pt modelId="{BF8A25C7-EDDF-4172-BE1D-853A4A9AFF30}">
      <dgm:prSet phldrT="[Text]" custT="1"/>
      <dgm:spPr>
        <a:solidFill>
          <a:srgbClr val="3F2A55"/>
        </a:solidFill>
        <a:ln>
          <a:solidFill>
            <a:srgbClr val="3F2A55"/>
          </a:solidFill>
        </a:ln>
      </dgm:spPr>
      <dgm:t>
        <a:bodyPr/>
        <a:lstStyle/>
        <a:p>
          <a:pPr algn="l"/>
          <a:r>
            <a:rPr lang="en-US" sz="1100" dirty="0" smtClean="0">
              <a:latin typeface="Georgia" panose="02040502050405020303" pitchFamily="18" charset="0"/>
            </a:rPr>
            <a:t>Lack of fairness</a:t>
          </a:r>
          <a:endParaRPr lang="en-US" sz="1100" dirty="0">
            <a:latin typeface="Georgia" panose="02040502050405020303" pitchFamily="18" charset="0"/>
          </a:endParaRPr>
        </a:p>
      </dgm:t>
    </dgm:pt>
    <dgm:pt modelId="{0151BE2C-B7E2-4348-8C89-3CB9765C90AE}" type="parTrans" cxnId="{72F0DB90-6A8B-4464-998D-77AB46435FCE}">
      <dgm:prSet/>
      <dgm:spPr>
        <a:ln>
          <a:solidFill>
            <a:srgbClr val="3F2A55"/>
          </a:solidFill>
        </a:ln>
      </dgm:spPr>
      <dgm:t>
        <a:bodyPr/>
        <a:lstStyle/>
        <a:p>
          <a:endParaRPr lang="en-US">
            <a:latin typeface="Georgia" panose="02040502050405020303" pitchFamily="18" charset="0"/>
          </a:endParaRPr>
        </a:p>
      </dgm:t>
    </dgm:pt>
    <dgm:pt modelId="{733CBFF7-7DFA-42D6-B0E2-1CF36BD269F3}" type="sibTrans" cxnId="{72F0DB90-6A8B-4464-998D-77AB46435FCE}">
      <dgm:prSet/>
      <dgm:spPr/>
      <dgm:t>
        <a:bodyPr/>
        <a:lstStyle/>
        <a:p>
          <a:endParaRPr lang="en-US">
            <a:latin typeface="Georgia" panose="02040502050405020303" pitchFamily="18" charset="0"/>
          </a:endParaRPr>
        </a:p>
      </dgm:t>
    </dgm:pt>
    <dgm:pt modelId="{D5DBBBAB-8950-4FF4-9853-717F932A851A}">
      <dgm:prSet phldrT="[Text]" custT="1"/>
      <dgm:spPr>
        <a:solidFill>
          <a:srgbClr val="3F2A55"/>
        </a:solidFill>
        <a:ln>
          <a:solidFill>
            <a:srgbClr val="3F2A55"/>
          </a:solidFill>
        </a:ln>
      </dgm:spPr>
      <dgm:t>
        <a:bodyPr/>
        <a:lstStyle/>
        <a:p>
          <a:pPr algn="l"/>
          <a:r>
            <a:rPr lang="en-US" sz="1100" dirty="0" smtClean="0">
              <a:latin typeface="Georgia" panose="02040502050405020303" pitchFamily="18" charset="0"/>
            </a:rPr>
            <a:t>Micro-aggressions</a:t>
          </a:r>
          <a:endParaRPr lang="en-US" sz="1100" dirty="0">
            <a:latin typeface="Georgia" panose="02040502050405020303" pitchFamily="18" charset="0"/>
          </a:endParaRPr>
        </a:p>
      </dgm:t>
    </dgm:pt>
    <dgm:pt modelId="{2E35C44D-9377-4027-BF33-A82968B8C7E2}" type="parTrans" cxnId="{B5F08447-0AA8-4DCD-9474-A8AF921F402A}">
      <dgm:prSet/>
      <dgm:spPr>
        <a:ln>
          <a:solidFill>
            <a:srgbClr val="3F2A55"/>
          </a:solidFill>
        </a:ln>
      </dgm:spPr>
      <dgm:t>
        <a:bodyPr/>
        <a:lstStyle/>
        <a:p>
          <a:endParaRPr lang="en-US">
            <a:latin typeface="Georgia" panose="02040502050405020303" pitchFamily="18" charset="0"/>
          </a:endParaRPr>
        </a:p>
      </dgm:t>
    </dgm:pt>
    <dgm:pt modelId="{0DE34482-205B-4FF5-9681-D209229C39EB}" type="sibTrans" cxnId="{B5F08447-0AA8-4DCD-9474-A8AF921F402A}">
      <dgm:prSet/>
      <dgm:spPr/>
      <dgm:t>
        <a:bodyPr/>
        <a:lstStyle/>
        <a:p>
          <a:endParaRPr lang="en-US">
            <a:latin typeface="Georgia" panose="02040502050405020303" pitchFamily="18" charset="0"/>
          </a:endParaRPr>
        </a:p>
      </dgm:t>
    </dgm:pt>
    <dgm:pt modelId="{C05CC013-A921-45EE-9B78-93368290C445}">
      <dgm:prSet phldrT="[Text]" custT="1"/>
      <dgm:spPr>
        <a:solidFill>
          <a:srgbClr val="3F2A55"/>
        </a:solidFill>
        <a:ln>
          <a:solidFill>
            <a:srgbClr val="3F2A55"/>
          </a:solidFill>
        </a:ln>
      </dgm:spPr>
      <dgm:t>
        <a:bodyPr/>
        <a:lstStyle/>
        <a:p>
          <a:pPr algn="l"/>
          <a:r>
            <a:rPr lang="en-US" sz="1100" dirty="0" smtClean="0">
              <a:latin typeface="Georgia" panose="02040502050405020303" pitchFamily="18" charset="0"/>
            </a:rPr>
            <a:t>Micro-inequities</a:t>
          </a:r>
          <a:endParaRPr lang="en-US" sz="1100" dirty="0">
            <a:latin typeface="Georgia" panose="02040502050405020303" pitchFamily="18" charset="0"/>
          </a:endParaRPr>
        </a:p>
      </dgm:t>
    </dgm:pt>
    <dgm:pt modelId="{B27BD6D6-DD93-410E-85A1-46F4B9BCE5FD}" type="parTrans" cxnId="{EE39E6B8-44FC-43C7-BA8C-9AE685F8B440}">
      <dgm:prSet/>
      <dgm:spPr>
        <a:ln>
          <a:solidFill>
            <a:srgbClr val="3F2A55"/>
          </a:solidFill>
        </a:ln>
      </dgm:spPr>
      <dgm:t>
        <a:bodyPr/>
        <a:lstStyle/>
        <a:p>
          <a:endParaRPr lang="en-US">
            <a:latin typeface="Georgia" panose="02040502050405020303" pitchFamily="18" charset="0"/>
          </a:endParaRPr>
        </a:p>
      </dgm:t>
    </dgm:pt>
    <dgm:pt modelId="{C32806C6-29E3-468D-AA25-C7C052363CF1}" type="sibTrans" cxnId="{EE39E6B8-44FC-43C7-BA8C-9AE685F8B440}">
      <dgm:prSet/>
      <dgm:spPr/>
      <dgm:t>
        <a:bodyPr/>
        <a:lstStyle/>
        <a:p>
          <a:endParaRPr lang="en-US">
            <a:latin typeface="Georgia" panose="02040502050405020303" pitchFamily="18" charset="0"/>
          </a:endParaRPr>
        </a:p>
      </dgm:t>
    </dgm:pt>
    <dgm:pt modelId="{9C86BB39-9F85-4590-8BC5-29A526570453}" type="pres">
      <dgm:prSet presAssocID="{EC97417F-91D3-41FC-B574-EE6334D44A30}" presName="Name0" presStyleCnt="0">
        <dgm:presLayoutVars>
          <dgm:chPref val="1"/>
          <dgm:dir/>
          <dgm:animOne val="branch"/>
          <dgm:animLvl val="lvl"/>
          <dgm:resizeHandles val="exact"/>
        </dgm:presLayoutVars>
      </dgm:prSet>
      <dgm:spPr/>
      <dgm:t>
        <a:bodyPr/>
        <a:lstStyle/>
        <a:p>
          <a:endParaRPr lang="en-US"/>
        </a:p>
      </dgm:t>
    </dgm:pt>
    <dgm:pt modelId="{BFCD814D-6B8C-4FB0-A13D-7F2F8FDBAEFF}" type="pres">
      <dgm:prSet presAssocID="{E6A096AA-2A85-40E8-BFC3-0026DE8E2C01}" presName="root1" presStyleCnt="0"/>
      <dgm:spPr/>
    </dgm:pt>
    <dgm:pt modelId="{717C3512-8B99-4CE1-85FD-AB959612FA0E}" type="pres">
      <dgm:prSet presAssocID="{E6A096AA-2A85-40E8-BFC3-0026DE8E2C01}" presName="LevelOneTextNode" presStyleLbl="node0" presStyleIdx="0" presStyleCnt="1" custScaleX="113705" custScaleY="59455">
        <dgm:presLayoutVars>
          <dgm:chPref val="3"/>
        </dgm:presLayoutVars>
      </dgm:prSet>
      <dgm:spPr/>
      <dgm:t>
        <a:bodyPr/>
        <a:lstStyle/>
        <a:p>
          <a:endParaRPr lang="en-US"/>
        </a:p>
      </dgm:t>
    </dgm:pt>
    <dgm:pt modelId="{3CA702B1-2EB1-478D-AC9B-4B1AFB6F7E14}" type="pres">
      <dgm:prSet presAssocID="{E6A096AA-2A85-40E8-BFC3-0026DE8E2C01}" presName="level2hierChild" presStyleCnt="0"/>
      <dgm:spPr/>
    </dgm:pt>
    <dgm:pt modelId="{55179E34-BC7B-4F8A-89F3-79741D5D3B66}" type="pres">
      <dgm:prSet presAssocID="{0A8F01F8-1C0F-4A2F-B830-FCAB4EDA17F9}" presName="conn2-1" presStyleLbl="parChTrans1D2" presStyleIdx="0" presStyleCnt="4"/>
      <dgm:spPr/>
      <dgm:t>
        <a:bodyPr/>
        <a:lstStyle/>
        <a:p>
          <a:endParaRPr lang="en-US"/>
        </a:p>
      </dgm:t>
    </dgm:pt>
    <dgm:pt modelId="{260D807B-ED4E-451E-8CD8-5C9AF9C35CA5}" type="pres">
      <dgm:prSet presAssocID="{0A8F01F8-1C0F-4A2F-B830-FCAB4EDA17F9}" presName="connTx" presStyleLbl="parChTrans1D2" presStyleIdx="0" presStyleCnt="4"/>
      <dgm:spPr/>
      <dgm:t>
        <a:bodyPr/>
        <a:lstStyle/>
        <a:p>
          <a:endParaRPr lang="en-US"/>
        </a:p>
      </dgm:t>
    </dgm:pt>
    <dgm:pt modelId="{82C232CA-1B5A-486A-A67E-4C3C2D7683C4}" type="pres">
      <dgm:prSet presAssocID="{933B0D42-D074-404C-BBC5-26A4A5D29D7F}" presName="root2" presStyleCnt="0"/>
      <dgm:spPr/>
    </dgm:pt>
    <dgm:pt modelId="{68A5D6DE-91E7-4FA4-8A6B-92E723388097}" type="pres">
      <dgm:prSet presAssocID="{933B0D42-D074-404C-BBC5-26A4A5D29D7F}" presName="LevelTwoTextNode" presStyleLbl="node2" presStyleIdx="0" presStyleCnt="4" custScaleX="183596" custScaleY="88912">
        <dgm:presLayoutVars>
          <dgm:chPref val="3"/>
        </dgm:presLayoutVars>
      </dgm:prSet>
      <dgm:spPr/>
      <dgm:t>
        <a:bodyPr/>
        <a:lstStyle/>
        <a:p>
          <a:endParaRPr lang="en-US"/>
        </a:p>
      </dgm:t>
    </dgm:pt>
    <dgm:pt modelId="{863FD691-119D-4618-B86F-91E9BA7A1969}" type="pres">
      <dgm:prSet presAssocID="{933B0D42-D074-404C-BBC5-26A4A5D29D7F}" presName="level3hierChild" presStyleCnt="0"/>
      <dgm:spPr/>
    </dgm:pt>
    <dgm:pt modelId="{637EC12A-9502-49AE-96BC-858B3F44E276}" type="pres">
      <dgm:prSet presAssocID="{0151BE2C-B7E2-4348-8C89-3CB9765C90AE}" presName="conn2-1" presStyleLbl="parChTrans1D2" presStyleIdx="1" presStyleCnt="4"/>
      <dgm:spPr/>
      <dgm:t>
        <a:bodyPr/>
        <a:lstStyle/>
        <a:p>
          <a:endParaRPr lang="en-US"/>
        </a:p>
      </dgm:t>
    </dgm:pt>
    <dgm:pt modelId="{3DFC1C9B-56FE-44A5-BF45-B8F9735F4945}" type="pres">
      <dgm:prSet presAssocID="{0151BE2C-B7E2-4348-8C89-3CB9765C90AE}" presName="connTx" presStyleLbl="parChTrans1D2" presStyleIdx="1" presStyleCnt="4"/>
      <dgm:spPr/>
      <dgm:t>
        <a:bodyPr/>
        <a:lstStyle/>
        <a:p>
          <a:endParaRPr lang="en-US"/>
        </a:p>
      </dgm:t>
    </dgm:pt>
    <dgm:pt modelId="{8ADFA593-6F77-4375-B1FD-88A484CDD51F}" type="pres">
      <dgm:prSet presAssocID="{BF8A25C7-EDDF-4172-BE1D-853A4A9AFF30}" presName="root2" presStyleCnt="0"/>
      <dgm:spPr/>
    </dgm:pt>
    <dgm:pt modelId="{97EE428C-EB67-4D26-8C72-7EE5B4111F70}" type="pres">
      <dgm:prSet presAssocID="{BF8A25C7-EDDF-4172-BE1D-853A4A9AFF30}" presName="LevelTwoTextNode" presStyleLbl="node2" presStyleIdx="1" presStyleCnt="4" custScaleX="183596" custScaleY="88912">
        <dgm:presLayoutVars>
          <dgm:chPref val="3"/>
        </dgm:presLayoutVars>
      </dgm:prSet>
      <dgm:spPr/>
      <dgm:t>
        <a:bodyPr/>
        <a:lstStyle/>
        <a:p>
          <a:endParaRPr lang="en-US"/>
        </a:p>
      </dgm:t>
    </dgm:pt>
    <dgm:pt modelId="{5E5B4EE8-0697-4393-9D78-C2653883EBA7}" type="pres">
      <dgm:prSet presAssocID="{BF8A25C7-EDDF-4172-BE1D-853A4A9AFF30}" presName="level3hierChild" presStyleCnt="0"/>
      <dgm:spPr/>
    </dgm:pt>
    <dgm:pt modelId="{209CC53F-BC88-4D42-994B-7D49A62A67E2}" type="pres">
      <dgm:prSet presAssocID="{2E35C44D-9377-4027-BF33-A82968B8C7E2}" presName="conn2-1" presStyleLbl="parChTrans1D2" presStyleIdx="2" presStyleCnt="4"/>
      <dgm:spPr/>
      <dgm:t>
        <a:bodyPr/>
        <a:lstStyle/>
        <a:p>
          <a:endParaRPr lang="en-US"/>
        </a:p>
      </dgm:t>
    </dgm:pt>
    <dgm:pt modelId="{6D8065CD-BD0E-4748-90AE-54F0FB668F75}" type="pres">
      <dgm:prSet presAssocID="{2E35C44D-9377-4027-BF33-A82968B8C7E2}" presName="connTx" presStyleLbl="parChTrans1D2" presStyleIdx="2" presStyleCnt="4"/>
      <dgm:spPr/>
      <dgm:t>
        <a:bodyPr/>
        <a:lstStyle/>
        <a:p>
          <a:endParaRPr lang="en-US"/>
        </a:p>
      </dgm:t>
    </dgm:pt>
    <dgm:pt modelId="{28B676F9-7E78-48A5-875C-53F3DBC02F2F}" type="pres">
      <dgm:prSet presAssocID="{D5DBBBAB-8950-4FF4-9853-717F932A851A}" presName="root2" presStyleCnt="0"/>
      <dgm:spPr/>
    </dgm:pt>
    <dgm:pt modelId="{468148F5-336F-48E6-995D-2951FB2B562C}" type="pres">
      <dgm:prSet presAssocID="{D5DBBBAB-8950-4FF4-9853-717F932A851A}" presName="LevelTwoTextNode" presStyleLbl="node2" presStyleIdx="2" presStyleCnt="4" custScaleX="183596" custScaleY="88912">
        <dgm:presLayoutVars>
          <dgm:chPref val="3"/>
        </dgm:presLayoutVars>
      </dgm:prSet>
      <dgm:spPr/>
      <dgm:t>
        <a:bodyPr/>
        <a:lstStyle/>
        <a:p>
          <a:endParaRPr lang="en-US"/>
        </a:p>
      </dgm:t>
    </dgm:pt>
    <dgm:pt modelId="{EFAA9770-E2F3-4894-9B0F-E9136758C08C}" type="pres">
      <dgm:prSet presAssocID="{D5DBBBAB-8950-4FF4-9853-717F932A851A}" presName="level3hierChild" presStyleCnt="0"/>
      <dgm:spPr/>
    </dgm:pt>
    <dgm:pt modelId="{14581A3B-5893-4769-8DE6-9C8551E73908}" type="pres">
      <dgm:prSet presAssocID="{B27BD6D6-DD93-410E-85A1-46F4B9BCE5FD}" presName="conn2-1" presStyleLbl="parChTrans1D2" presStyleIdx="3" presStyleCnt="4"/>
      <dgm:spPr/>
      <dgm:t>
        <a:bodyPr/>
        <a:lstStyle/>
        <a:p>
          <a:endParaRPr lang="en-US"/>
        </a:p>
      </dgm:t>
    </dgm:pt>
    <dgm:pt modelId="{2E389572-AAD5-4AF2-829F-ADAE5D06BA9A}" type="pres">
      <dgm:prSet presAssocID="{B27BD6D6-DD93-410E-85A1-46F4B9BCE5FD}" presName="connTx" presStyleLbl="parChTrans1D2" presStyleIdx="3" presStyleCnt="4"/>
      <dgm:spPr/>
      <dgm:t>
        <a:bodyPr/>
        <a:lstStyle/>
        <a:p>
          <a:endParaRPr lang="en-US"/>
        </a:p>
      </dgm:t>
    </dgm:pt>
    <dgm:pt modelId="{26E149B7-BFD8-462D-9AF6-BC261E93333E}" type="pres">
      <dgm:prSet presAssocID="{C05CC013-A921-45EE-9B78-93368290C445}" presName="root2" presStyleCnt="0"/>
      <dgm:spPr/>
    </dgm:pt>
    <dgm:pt modelId="{673438E0-9233-4E9E-8303-25AF340E31EA}" type="pres">
      <dgm:prSet presAssocID="{C05CC013-A921-45EE-9B78-93368290C445}" presName="LevelTwoTextNode" presStyleLbl="node2" presStyleIdx="3" presStyleCnt="4" custScaleX="183596" custScaleY="88912">
        <dgm:presLayoutVars>
          <dgm:chPref val="3"/>
        </dgm:presLayoutVars>
      </dgm:prSet>
      <dgm:spPr/>
      <dgm:t>
        <a:bodyPr/>
        <a:lstStyle/>
        <a:p>
          <a:endParaRPr lang="en-US"/>
        </a:p>
      </dgm:t>
    </dgm:pt>
    <dgm:pt modelId="{657A78AA-0040-49BE-9A1D-D7943A3F6987}" type="pres">
      <dgm:prSet presAssocID="{C05CC013-A921-45EE-9B78-93368290C445}" presName="level3hierChild" presStyleCnt="0"/>
      <dgm:spPr/>
    </dgm:pt>
  </dgm:ptLst>
  <dgm:cxnLst>
    <dgm:cxn modelId="{212FC987-CBDA-4FCD-9083-D841B539CD03}" type="presOf" srcId="{0151BE2C-B7E2-4348-8C89-3CB9765C90AE}" destId="{637EC12A-9502-49AE-96BC-858B3F44E276}" srcOrd="0" destOrd="0" presId="urn:microsoft.com/office/officeart/2008/layout/HorizontalMultiLevelHierarchy"/>
    <dgm:cxn modelId="{918E8B0F-0059-41F2-BFB7-F226C152E421}" srcId="{E6A096AA-2A85-40E8-BFC3-0026DE8E2C01}" destId="{933B0D42-D074-404C-BBC5-26A4A5D29D7F}" srcOrd="0" destOrd="0" parTransId="{0A8F01F8-1C0F-4A2F-B830-FCAB4EDA17F9}" sibTransId="{3E064867-DF6F-478E-8965-DB770A9DF16F}"/>
    <dgm:cxn modelId="{B5F08447-0AA8-4DCD-9474-A8AF921F402A}" srcId="{E6A096AA-2A85-40E8-BFC3-0026DE8E2C01}" destId="{D5DBBBAB-8950-4FF4-9853-717F932A851A}" srcOrd="2" destOrd="0" parTransId="{2E35C44D-9377-4027-BF33-A82968B8C7E2}" sibTransId="{0DE34482-205B-4FF5-9681-D209229C39EB}"/>
    <dgm:cxn modelId="{53E54745-C0EC-49FB-B48C-CB291D221B47}" type="presOf" srcId="{0A8F01F8-1C0F-4A2F-B830-FCAB4EDA17F9}" destId="{260D807B-ED4E-451E-8CD8-5C9AF9C35CA5}" srcOrd="1" destOrd="0" presId="urn:microsoft.com/office/officeart/2008/layout/HorizontalMultiLevelHierarchy"/>
    <dgm:cxn modelId="{85A1297A-A87C-4749-8B7D-441F489BFAAF}" type="presOf" srcId="{EC97417F-91D3-41FC-B574-EE6334D44A30}" destId="{9C86BB39-9F85-4590-8BC5-29A526570453}" srcOrd="0" destOrd="0" presId="urn:microsoft.com/office/officeart/2008/layout/HorizontalMultiLevelHierarchy"/>
    <dgm:cxn modelId="{72F0DB90-6A8B-4464-998D-77AB46435FCE}" srcId="{E6A096AA-2A85-40E8-BFC3-0026DE8E2C01}" destId="{BF8A25C7-EDDF-4172-BE1D-853A4A9AFF30}" srcOrd="1" destOrd="0" parTransId="{0151BE2C-B7E2-4348-8C89-3CB9765C90AE}" sibTransId="{733CBFF7-7DFA-42D6-B0E2-1CF36BD269F3}"/>
    <dgm:cxn modelId="{A8C74E9F-CC18-466E-B194-E83A815F2E98}" srcId="{EC97417F-91D3-41FC-B574-EE6334D44A30}" destId="{E6A096AA-2A85-40E8-BFC3-0026DE8E2C01}" srcOrd="0" destOrd="0" parTransId="{9EB40080-1AB4-4841-A2C9-EDC1E59BC28F}" sibTransId="{1B3669CB-472F-4B61-9250-2037936983BF}"/>
    <dgm:cxn modelId="{78F29504-C508-4791-8ED6-F89E7186857C}" type="presOf" srcId="{2E35C44D-9377-4027-BF33-A82968B8C7E2}" destId="{209CC53F-BC88-4D42-994B-7D49A62A67E2}" srcOrd="0" destOrd="0" presId="urn:microsoft.com/office/officeart/2008/layout/HorizontalMultiLevelHierarchy"/>
    <dgm:cxn modelId="{0B53A693-3B36-4C84-8110-17046507BCC5}" type="presOf" srcId="{D5DBBBAB-8950-4FF4-9853-717F932A851A}" destId="{468148F5-336F-48E6-995D-2951FB2B562C}" srcOrd="0" destOrd="0" presId="urn:microsoft.com/office/officeart/2008/layout/HorizontalMultiLevelHierarchy"/>
    <dgm:cxn modelId="{2679DB12-D18A-4127-A7F9-243A146DA4C9}" type="presOf" srcId="{BF8A25C7-EDDF-4172-BE1D-853A4A9AFF30}" destId="{97EE428C-EB67-4D26-8C72-7EE5B4111F70}" srcOrd="0" destOrd="0" presId="urn:microsoft.com/office/officeart/2008/layout/HorizontalMultiLevelHierarchy"/>
    <dgm:cxn modelId="{6D38DE7A-B4DF-489A-85EB-655D4B89838C}" type="presOf" srcId="{0151BE2C-B7E2-4348-8C89-3CB9765C90AE}" destId="{3DFC1C9B-56FE-44A5-BF45-B8F9735F4945}" srcOrd="1" destOrd="0" presId="urn:microsoft.com/office/officeart/2008/layout/HorizontalMultiLevelHierarchy"/>
    <dgm:cxn modelId="{FD8D0547-2980-4924-BE5C-010431711FA8}" type="presOf" srcId="{2E35C44D-9377-4027-BF33-A82968B8C7E2}" destId="{6D8065CD-BD0E-4748-90AE-54F0FB668F75}" srcOrd="1" destOrd="0" presId="urn:microsoft.com/office/officeart/2008/layout/HorizontalMultiLevelHierarchy"/>
    <dgm:cxn modelId="{DB232F5E-2C18-422C-9240-EA6F0F72B167}" type="presOf" srcId="{C05CC013-A921-45EE-9B78-93368290C445}" destId="{673438E0-9233-4E9E-8303-25AF340E31EA}" srcOrd="0" destOrd="0" presId="urn:microsoft.com/office/officeart/2008/layout/HorizontalMultiLevelHierarchy"/>
    <dgm:cxn modelId="{046825E5-C577-4BAA-83AF-16650AE69298}" type="presOf" srcId="{933B0D42-D074-404C-BBC5-26A4A5D29D7F}" destId="{68A5D6DE-91E7-4FA4-8A6B-92E723388097}" srcOrd="0" destOrd="0" presId="urn:microsoft.com/office/officeart/2008/layout/HorizontalMultiLevelHierarchy"/>
    <dgm:cxn modelId="{21EF8D83-28FF-47CC-85D3-B89570C4216D}" type="presOf" srcId="{B27BD6D6-DD93-410E-85A1-46F4B9BCE5FD}" destId="{14581A3B-5893-4769-8DE6-9C8551E73908}" srcOrd="0" destOrd="0" presId="urn:microsoft.com/office/officeart/2008/layout/HorizontalMultiLevelHierarchy"/>
    <dgm:cxn modelId="{EE39E6B8-44FC-43C7-BA8C-9AE685F8B440}" srcId="{E6A096AA-2A85-40E8-BFC3-0026DE8E2C01}" destId="{C05CC013-A921-45EE-9B78-93368290C445}" srcOrd="3" destOrd="0" parTransId="{B27BD6D6-DD93-410E-85A1-46F4B9BCE5FD}" sibTransId="{C32806C6-29E3-468D-AA25-C7C052363CF1}"/>
    <dgm:cxn modelId="{BBDC2723-E78D-4283-930B-94E156C3A7BD}" type="presOf" srcId="{0A8F01F8-1C0F-4A2F-B830-FCAB4EDA17F9}" destId="{55179E34-BC7B-4F8A-89F3-79741D5D3B66}" srcOrd="0" destOrd="0" presId="urn:microsoft.com/office/officeart/2008/layout/HorizontalMultiLevelHierarchy"/>
    <dgm:cxn modelId="{F24A9D3A-838C-41F7-B826-82F730D1E9AB}" type="presOf" srcId="{E6A096AA-2A85-40E8-BFC3-0026DE8E2C01}" destId="{717C3512-8B99-4CE1-85FD-AB959612FA0E}" srcOrd="0" destOrd="0" presId="urn:microsoft.com/office/officeart/2008/layout/HorizontalMultiLevelHierarchy"/>
    <dgm:cxn modelId="{94F8DFF9-23D7-49D9-B26B-E1842589422A}" type="presOf" srcId="{B27BD6D6-DD93-410E-85A1-46F4B9BCE5FD}" destId="{2E389572-AAD5-4AF2-829F-ADAE5D06BA9A}" srcOrd="1" destOrd="0" presId="urn:microsoft.com/office/officeart/2008/layout/HorizontalMultiLevelHierarchy"/>
    <dgm:cxn modelId="{616DE30B-DCB6-40AA-B840-65B870FB8B55}" type="presParOf" srcId="{9C86BB39-9F85-4590-8BC5-29A526570453}" destId="{BFCD814D-6B8C-4FB0-A13D-7F2F8FDBAEFF}" srcOrd="0" destOrd="0" presId="urn:microsoft.com/office/officeart/2008/layout/HorizontalMultiLevelHierarchy"/>
    <dgm:cxn modelId="{5B5F73E3-294B-4FB2-9628-3ABF726224D5}" type="presParOf" srcId="{BFCD814D-6B8C-4FB0-A13D-7F2F8FDBAEFF}" destId="{717C3512-8B99-4CE1-85FD-AB959612FA0E}" srcOrd="0" destOrd="0" presId="urn:microsoft.com/office/officeart/2008/layout/HorizontalMultiLevelHierarchy"/>
    <dgm:cxn modelId="{86C6D2F6-695B-415F-9FF1-AE1FA945BEA9}" type="presParOf" srcId="{BFCD814D-6B8C-4FB0-A13D-7F2F8FDBAEFF}" destId="{3CA702B1-2EB1-478D-AC9B-4B1AFB6F7E14}" srcOrd="1" destOrd="0" presId="urn:microsoft.com/office/officeart/2008/layout/HorizontalMultiLevelHierarchy"/>
    <dgm:cxn modelId="{FC9009B0-B825-4AD8-969E-F11C33B02029}" type="presParOf" srcId="{3CA702B1-2EB1-478D-AC9B-4B1AFB6F7E14}" destId="{55179E34-BC7B-4F8A-89F3-79741D5D3B66}" srcOrd="0" destOrd="0" presId="urn:microsoft.com/office/officeart/2008/layout/HorizontalMultiLevelHierarchy"/>
    <dgm:cxn modelId="{766317A5-3610-4E67-BF8B-6531960CE3C6}" type="presParOf" srcId="{55179E34-BC7B-4F8A-89F3-79741D5D3B66}" destId="{260D807B-ED4E-451E-8CD8-5C9AF9C35CA5}" srcOrd="0" destOrd="0" presId="urn:microsoft.com/office/officeart/2008/layout/HorizontalMultiLevelHierarchy"/>
    <dgm:cxn modelId="{E87BFA8B-C7ED-488A-A767-A00B78DDC5A6}" type="presParOf" srcId="{3CA702B1-2EB1-478D-AC9B-4B1AFB6F7E14}" destId="{82C232CA-1B5A-486A-A67E-4C3C2D7683C4}" srcOrd="1" destOrd="0" presId="urn:microsoft.com/office/officeart/2008/layout/HorizontalMultiLevelHierarchy"/>
    <dgm:cxn modelId="{1DEE0387-2315-483D-A236-4C50606BBCD0}" type="presParOf" srcId="{82C232CA-1B5A-486A-A67E-4C3C2D7683C4}" destId="{68A5D6DE-91E7-4FA4-8A6B-92E723388097}" srcOrd="0" destOrd="0" presId="urn:microsoft.com/office/officeart/2008/layout/HorizontalMultiLevelHierarchy"/>
    <dgm:cxn modelId="{0697FB35-7229-4027-A18C-5A33773407E9}" type="presParOf" srcId="{82C232CA-1B5A-486A-A67E-4C3C2D7683C4}" destId="{863FD691-119D-4618-B86F-91E9BA7A1969}" srcOrd="1" destOrd="0" presId="urn:microsoft.com/office/officeart/2008/layout/HorizontalMultiLevelHierarchy"/>
    <dgm:cxn modelId="{CDE4DAA6-0BA7-4ACC-A3EF-F4F99D0C2E81}" type="presParOf" srcId="{3CA702B1-2EB1-478D-AC9B-4B1AFB6F7E14}" destId="{637EC12A-9502-49AE-96BC-858B3F44E276}" srcOrd="2" destOrd="0" presId="urn:microsoft.com/office/officeart/2008/layout/HorizontalMultiLevelHierarchy"/>
    <dgm:cxn modelId="{B0D28FC3-19DC-4F73-AD7B-9F05CC8F9E0B}" type="presParOf" srcId="{637EC12A-9502-49AE-96BC-858B3F44E276}" destId="{3DFC1C9B-56FE-44A5-BF45-B8F9735F4945}" srcOrd="0" destOrd="0" presId="urn:microsoft.com/office/officeart/2008/layout/HorizontalMultiLevelHierarchy"/>
    <dgm:cxn modelId="{C5D16981-9E30-4F06-BC7A-833D616E5A6A}" type="presParOf" srcId="{3CA702B1-2EB1-478D-AC9B-4B1AFB6F7E14}" destId="{8ADFA593-6F77-4375-B1FD-88A484CDD51F}" srcOrd="3" destOrd="0" presId="urn:microsoft.com/office/officeart/2008/layout/HorizontalMultiLevelHierarchy"/>
    <dgm:cxn modelId="{FAFFF1AE-53FF-4471-8AE6-739D2E113850}" type="presParOf" srcId="{8ADFA593-6F77-4375-B1FD-88A484CDD51F}" destId="{97EE428C-EB67-4D26-8C72-7EE5B4111F70}" srcOrd="0" destOrd="0" presId="urn:microsoft.com/office/officeart/2008/layout/HorizontalMultiLevelHierarchy"/>
    <dgm:cxn modelId="{9BDC9684-CB62-40F3-9566-71604D77AAFD}" type="presParOf" srcId="{8ADFA593-6F77-4375-B1FD-88A484CDD51F}" destId="{5E5B4EE8-0697-4393-9D78-C2653883EBA7}" srcOrd="1" destOrd="0" presId="urn:microsoft.com/office/officeart/2008/layout/HorizontalMultiLevelHierarchy"/>
    <dgm:cxn modelId="{012FD607-99EC-40C7-9041-2B9B167664A5}" type="presParOf" srcId="{3CA702B1-2EB1-478D-AC9B-4B1AFB6F7E14}" destId="{209CC53F-BC88-4D42-994B-7D49A62A67E2}" srcOrd="4" destOrd="0" presId="urn:microsoft.com/office/officeart/2008/layout/HorizontalMultiLevelHierarchy"/>
    <dgm:cxn modelId="{4233E664-35AA-4CE3-91B4-76D3559737FD}" type="presParOf" srcId="{209CC53F-BC88-4D42-994B-7D49A62A67E2}" destId="{6D8065CD-BD0E-4748-90AE-54F0FB668F75}" srcOrd="0" destOrd="0" presId="urn:microsoft.com/office/officeart/2008/layout/HorizontalMultiLevelHierarchy"/>
    <dgm:cxn modelId="{A536203F-0E14-4180-A139-B994A46F07D4}" type="presParOf" srcId="{3CA702B1-2EB1-478D-AC9B-4B1AFB6F7E14}" destId="{28B676F9-7E78-48A5-875C-53F3DBC02F2F}" srcOrd="5" destOrd="0" presId="urn:microsoft.com/office/officeart/2008/layout/HorizontalMultiLevelHierarchy"/>
    <dgm:cxn modelId="{5A5FBBD4-A1FA-43F4-AC73-3230E12A0337}" type="presParOf" srcId="{28B676F9-7E78-48A5-875C-53F3DBC02F2F}" destId="{468148F5-336F-48E6-995D-2951FB2B562C}" srcOrd="0" destOrd="0" presId="urn:microsoft.com/office/officeart/2008/layout/HorizontalMultiLevelHierarchy"/>
    <dgm:cxn modelId="{7C1E5EBB-DF64-40C7-A2A1-99A441EDB284}" type="presParOf" srcId="{28B676F9-7E78-48A5-875C-53F3DBC02F2F}" destId="{EFAA9770-E2F3-4894-9B0F-E9136758C08C}" srcOrd="1" destOrd="0" presId="urn:microsoft.com/office/officeart/2008/layout/HorizontalMultiLevelHierarchy"/>
    <dgm:cxn modelId="{C3E53395-CE2C-4B89-865A-9023973D00C4}" type="presParOf" srcId="{3CA702B1-2EB1-478D-AC9B-4B1AFB6F7E14}" destId="{14581A3B-5893-4769-8DE6-9C8551E73908}" srcOrd="6" destOrd="0" presId="urn:microsoft.com/office/officeart/2008/layout/HorizontalMultiLevelHierarchy"/>
    <dgm:cxn modelId="{DF6F5F4C-1BDF-4E6A-8CAD-84C007ACA713}" type="presParOf" srcId="{14581A3B-5893-4769-8DE6-9C8551E73908}" destId="{2E389572-AAD5-4AF2-829F-ADAE5D06BA9A}" srcOrd="0" destOrd="0" presId="urn:microsoft.com/office/officeart/2008/layout/HorizontalMultiLevelHierarchy"/>
    <dgm:cxn modelId="{5623CDF9-0608-4DCD-A510-E3EE78FD8F07}" type="presParOf" srcId="{3CA702B1-2EB1-478D-AC9B-4B1AFB6F7E14}" destId="{26E149B7-BFD8-462D-9AF6-BC261E93333E}" srcOrd="7" destOrd="0" presId="urn:microsoft.com/office/officeart/2008/layout/HorizontalMultiLevelHierarchy"/>
    <dgm:cxn modelId="{D60AC9FA-496D-46D5-B90D-5EBFBB79301B}" type="presParOf" srcId="{26E149B7-BFD8-462D-9AF6-BC261E93333E}" destId="{673438E0-9233-4E9E-8303-25AF340E31EA}" srcOrd="0" destOrd="0" presId="urn:microsoft.com/office/officeart/2008/layout/HorizontalMultiLevelHierarchy"/>
    <dgm:cxn modelId="{B6B5FB15-A738-4425-9D60-B22F6EE5540E}" type="presParOf" srcId="{26E149B7-BFD8-462D-9AF6-BC261E93333E}" destId="{657A78AA-0040-49BE-9A1D-D7943A3F6987}" srcOrd="1" destOrd="0" presId="urn:microsoft.com/office/officeart/2008/layout/HorizontalMultiLevelHierarchy"/>
  </dgm:cxnLst>
  <dgm:bg/>
  <dgm:whole>
    <a:ln>
      <a:noFill/>
    </a:ln>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581A3B-5893-4769-8DE6-9C8551E73908}">
      <dsp:nvSpPr>
        <dsp:cNvPr id="0" name=""/>
        <dsp:cNvSpPr/>
      </dsp:nvSpPr>
      <dsp:spPr>
        <a:xfrm>
          <a:off x="555878" y="568057"/>
          <a:ext cx="141329" cy="368119"/>
        </a:xfrm>
        <a:custGeom>
          <a:avLst/>
          <a:gdLst/>
          <a:ahLst/>
          <a:cxnLst/>
          <a:rect l="0" t="0" r="0" b="0"/>
          <a:pathLst>
            <a:path>
              <a:moveTo>
                <a:pt x="0" y="0"/>
              </a:moveTo>
              <a:lnTo>
                <a:pt x="70664" y="0"/>
              </a:lnTo>
              <a:lnTo>
                <a:pt x="70664" y="368119"/>
              </a:lnTo>
              <a:lnTo>
                <a:pt x="141329" y="368119"/>
              </a:lnTo>
            </a:path>
          </a:pathLst>
        </a:custGeom>
        <a:noFill/>
        <a:ln w="12700" cap="flat" cmpd="sng" algn="ctr">
          <a:solidFill>
            <a:srgbClr val="3F2A5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Georgia" panose="02040502050405020303" pitchFamily="18" charset="0"/>
          </a:endParaRPr>
        </a:p>
      </dsp:txBody>
      <dsp:txXfrm>
        <a:off x="616685" y="742259"/>
        <a:ext cx="19715" cy="19715"/>
      </dsp:txXfrm>
    </dsp:sp>
    <dsp:sp modelId="{209CC53F-BC88-4D42-994B-7D49A62A67E2}">
      <dsp:nvSpPr>
        <dsp:cNvPr id="0" name=""/>
        <dsp:cNvSpPr/>
      </dsp:nvSpPr>
      <dsp:spPr>
        <a:xfrm>
          <a:off x="555878" y="568057"/>
          <a:ext cx="141329" cy="122706"/>
        </a:xfrm>
        <a:custGeom>
          <a:avLst/>
          <a:gdLst/>
          <a:ahLst/>
          <a:cxnLst/>
          <a:rect l="0" t="0" r="0" b="0"/>
          <a:pathLst>
            <a:path>
              <a:moveTo>
                <a:pt x="0" y="0"/>
              </a:moveTo>
              <a:lnTo>
                <a:pt x="70664" y="0"/>
              </a:lnTo>
              <a:lnTo>
                <a:pt x="70664" y="122706"/>
              </a:lnTo>
              <a:lnTo>
                <a:pt x="141329" y="122706"/>
              </a:lnTo>
            </a:path>
          </a:pathLst>
        </a:custGeom>
        <a:noFill/>
        <a:ln w="12700" cap="flat" cmpd="sng" algn="ctr">
          <a:solidFill>
            <a:srgbClr val="3F2A5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Georgia" panose="02040502050405020303" pitchFamily="18" charset="0"/>
          </a:endParaRPr>
        </a:p>
      </dsp:txBody>
      <dsp:txXfrm>
        <a:off x="621864" y="624732"/>
        <a:ext cx="9358" cy="9358"/>
      </dsp:txXfrm>
    </dsp:sp>
    <dsp:sp modelId="{637EC12A-9502-49AE-96BC-858B3F44E276}">
      <dsp:nvSpPr>
        <dsp:cNvPr id="0" name=""/>
        <dsp:cNvSpPr/>
      </dsp:nvSpPr>
      <dsp:spPr>
        <a:xfrm>
          <a:off x="555878" y="445351"/>
          <a:ext cx="141329" cy="122706"/>
        </a:xfrm>
        <a:custGeom>
          <a:avLst/>
          <a:gdLst/>
          <a:ahLst/>
          <a:cxnLst/>
          <a:rect l="0" t="0" r="0" b="0"/>
          <a:pathLst>
            <a:path>
              <a:moveTo>
                <a:pt x="0" y="122706"/>
              </a:moveTo>
              <a:lnTo>
                <a:pt x="70664" y="122706"/>
              </a:lnTo>
              <a:lnTo>
                <a:pt x="70664" y="0"/>
              </a:lnTo>
              <a:lnTo>
                <a:pt x="141329" y="0"/>
              </a:lnTo>
            </a:path>
          </a:pathLst>
        </a:custGeom>
        <a:noFill/>
        <a:ln w="12700" cap="flat" cmpd="sng" algn="ctr">
          <a:solidFill>
            <a:srgbClr val="3F2A5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Georgia" panose="02040502050405020303" pitchFamily="18" charset="0"/>
          </a:endParaRPr>
        </a:p>
      </dsp:txBody>
      <dsp:txXfrm>
        <a:off x="621864" y="502025"/>
        <a:ext cx="9358" cy="9358"/>
      </dsp:txXfrm>
    </dsp:sp>
    <dsp:sp modelId="{55179E34-BC7B-4F8A-89F3-79741D5D3B66}">
      <dsp:nvSpPr>
        <dsp:cNvPr id="0" name=""/>
        <dsp:cNvSpPr/>
      </dsp:nvSpPr>
      <dsp:spPr>
        <a:xfrm>
          <a:off x="555878" y="199938"/>
          <a:ext cx="141329" cy="368119"/>
        </a:xfrm>
        <a:custGeom>
          <a:avLst/>
          <a:gdLst/>
          <a:ahLst/>
          <a:cxnLst/>
          <a:rect l="0" t="0" r="0" b="0"/>
          <a:pathLst>
            <a:path>
              <a:moveTo>
                <a:pt x="0" y="368119"/>
              </a:moveTo>
              <a:lnTo>
                <a:pt x="70664" y="368119"/>
              </a:lnTo>
              <a:lnTo>
                <a:pt x="70664" y="0"/>
              </a:lnTo>
              <a:lnTo>
                <a:pt x="141329" y="0"/>
              </a:lnTo>
            </a:path>
          </a:pathLst>
        </a:custGeom>
        <a:noFill/>
        <a:ln w="12700" cap="flat" cmpd="sng" algn="ctr">
          <a:solidFill>
            <a:srgbClr val="3F2A55"/>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Georgia" panose="02040502050405020303" pitchFamily="18" charset="0"/>
          </a:endParaRPr>
        </a:p>
      </dsp:txBody>
      <dsp:txXfrm>
        <a:off x="616685" y="374140"/>
        <a:ext cx="19715" cy="19715"/>
      </dsp:txXfrm>
    </dsp:sp>
    <dsp:sp modelId="{717C3512-8B99-4CE1-85FD-AB959612FA0E}">
      <dsp:nvSpPr>
        <dsp:cNvPr id="0" name=""/>
        <dsp:cNvSpPr/>
      </dsp:nvSpPr>
      <dsp:spPr>
        <a:xfrm rot="16200000">
          <a:off x="96315" y="445574"/>
          <a:ext cx="674159" cy="244966"/>
        </a:xfrm>
        <a:prstGeom prst="rect">
          <a:avLst/>
        </a:prstGeom>
        <a:solidFill>
          <a:srgbClr val="3F2A55"/>
        </a:solidFill>
        <a:ln w="12700" cap="flat" cmpd="sng" algn="ctr">
          <a:solidFill>
            <a:srgbClr val="3F2A5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latin typeface="Georgia" panose="02040502050405020303" pitchFamily="18" charset="0"/>
            </a:rPr>
            <a:t>BIAS</a:t>
          </a:r>
          <a:endParaRPr lang="en-US" sz="1600" kern="1200" dirty="0">
            <a:latin typeface="Georgia" panose="02040502050405020303" pitchFamily="18" charset="0"/>
          </a:endParaRPr>
        </a:p>
      </dsp:txBody>
      <dsp:txXfrm>
        <a:off x="96315" y="445574"/>
        <a:ext cx="674159" cy="244966"/>
      </dsp:txXfrm>
    </dsp:sp>
    <dsp:sp modelId="{68A5D6DE-91E7-4FA4-8A6B-92E723388097}">
      <dsp:nvSpPr>
        <dsp:cNvPr id="0" name=""/>
        <dsp:cNvSpPr/>
      </dsp:nvSpPr>
      <dsp:spPr>
        <a:xfrm>
          <a:off x="697207" y="104162"/>
          <a:ext cx="1297372" cy="191552"/>
        </a:xfrm>
        <a:prstGeom prst="rect">
          <a:avLst/>
        </a:prstGeom>
        <a:solidFill>
          <a:srgbClr val="3F2A55"/>
        </a:solidFill>
        <a:ln w="12700" cap="flat" cmpd="sng" algn="ctr">
          <a:solidFill>
            <a:srgbClr val="3F2A5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l" defTabSz="488950">
            <a:lnSpc>
              <a:spcPct val="90000"/>
            </a:lnSpc>
            <a:spcBef>
              <a:spcPct val="0"/>
            </a:spcBef>
            <a:spcAft>
              <a:spcPct val="35000"/>
            </a:spcAft>
          </a:pPr>
          <a:r>
            <a:rPr lang="en-US" sz="1100" kern="1200" dirty="0" smtClean="0">
              <a:latin typeface="Georgia" panose="02040502050405020303" pitchFamily="18" charset="0"/>
            </a:rPr>
            <a:t>Lack of neutrality</a:t>
          </a:r>
          <a:endParaRPr lang="en-US" sz="1100" kern="1200" dirty="0">
            <a:latin typeface="Georgia" panose="02040502050405020303" pitchFamily="18" charset="0"/>
          </a:endParaRPr>
        </a:p>
      </dsp:txBody>
      <dsp:txXfrm>
        <a:off x="697207" y="104162"/>
        <a:ext cx="1297372" cy="191552"/>
      </dsp:txXfrm>
    </dsp:sp>
    <dsp:sp modelId="{97EE428C-EB67-4D26-8C72-7EE5B4111F70}">
      <dsp:nvSpPr>
        <dsp:cNvPr id="0" name=""/>
        <dsp:cNvSpPr/>
      </dsp:nvSpPr>
      <dsp:spPr>
        <a:xfrm>
          <a:off x="697207" y="349575"/>
          <a:ext cx="1297372" cy="191552"/>
        </a:xfrm>
        <a:prstGeom prst="rect">
          <a:avLst/>
        </a:prstGeom>
        <a:solidFill>
          <a:srgbClr val="3F2A55"/>
        </a:solidFill>
        <a:ln w="12700" cap="flat" cmpd="sng" algn="ctr">
          <a:solidFill>
            <a:srgbClr val="3F2A5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l" defTabSz="488950">
            <a:lnSpc>
              <a:spcPct val="90000"/>
            </a:lnSpc>
            <a:spcBef>
              <a:spcPct val="0"/>
            </a:spcBef>
            <a:spcAft>
              <a:spcPct val="35000"/>
            </a:spcAft>
          </a:pPr>
          <a:r>
            <a:rPr lang="en-US" sz="1100" kern="1200" dirty="0" smtClean="0">
              <a:latin typeface="Georgia" panose="02040502050405020303" pitchFamily="18" charset="0"/>
            </a:rPr>
            <a:t>Lack of fairness</a:t>
          </a:r>
          <a:endParaRPr lang="en-US" sz="1100" kern="1200" dirty="0">
            <a:latin typeface="Georgia" panose="02040502050405020303" pitchFamily="18" charset="0"/>
          </a:endParaRPr>
        </a:p>
      </dsp:txBody>
      <dsp:txXfrm>
        <a:off x="697207" y="349575"/>
        <a:ext cx="1297372" cy="191552"/>
      </dsp:txXfrm>
    </dsp:sp>
    <dsp:sp modelId="{468148F5-336F-48E6-995D-2951FB2B562C}">
      <dsp:nvSpPr>
        <dsp:cNvPr id="0" name=""/>
        <dsp:cNvSpPr/>
      </dsp:nvSpPr>
      <dsp:spPr>
        <a:xfrm>
          <a:off x="697207" y="594988"/>
          <a:ext cx="1297372" cy="191552"/>
        </a:xfrm>
        <a:prstGeom prst="rect">
          <a:avLst/>
        </a:prstGeom>
        <a:solidFill>
          <a:srgbClr val="3F2A55"/>
        </a:solidFill>
        <a:ln w="12700" cap="flat" cmpd="sng" algn="ctr">
          <a:solidFill>
            <a:srgbClr val="3F2A5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l" defTabSz="488950">
            <a:lnSpc>
              <a:spcPct val="90000"/>
            </a:lnSpc>
            <a:spcBef>
              <a:spcPct val="0"/>
            </a:spcBef>
            <a:spcAft>
              <a:spcPct val="35000"/>
            </a:spcAft>
          </a:pPr>
          <a:r>
            <a:rPr lang="en-US" sz="1100" kern="1200" dirty="0" smtClean="0">
              <a:latin typeface="Georgia" panose="02040502050405020303" pitchFamily="18" charset="0"/>
            </a:rPr>
            <a:t>Micro-aggressions</a:t>
          </a:r>
          <a:endParaRPr lang="en-US" sz="1100" kern="1200" dirty="0">
            <a:latin typeface="Georgia" panose="02040502050405020303" pitchFamily="18" charset="0"/>
          </a:endParaRPr>
        </a:p>
      </dsp:txBody>
      <dsp:txXfrm>
        <a:off x="697207" y="594988"/>
        <a:ext cx="1297372" cy="191552"/>
      </dsp:txXfrm>
    </dsp:sp>
    <dsp:sp modelId="{673438E0-9233-4E9E-8303-25AF340E31EA}">
      <dsp:nvSpPr>
        <dsp:cNvPr id="0" name=""/>
        <dsp:cNvSpPr/>
      </dsp:nvSpPr>
      <dsp:spPr>
        <a:xfrm>
          <a:off x="697207" y="840400"/>
          <a:ext cx="1297372" cy="191552"/>
        </a:xfrm>
        <a:prstGeom prst="rect">
          <a:avLst/>
        </a:prstGeom>
        <a:solidFill>
          <a:srgbClr val="3F2A55"/>
        </a:solidFill>
        <a:ln w="12700" cap="flat" cmpd="sng" algn="ctr">
          <a:solidFill>
            <a:srgbClr val="3F2A5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l" defTabSz="488950">
            <a:lnSpc>
              <a:spcPct val="90000"/>
            </a:lnSpc>
            <a:spcBef>
              <a:spcPct val="0"/>
            </a:spcBef>
            <a:spcAft>
              <a:spcPct val="35000"/>
            </a:spcAft>
          </a:pPr>
          <a:r>
            <a:rPr lang="en-US" sz="1100" kern="1200" dirty="0" smtClean="0">
              <a:latin typeface="Georgia" panose="02040502050405020303" pitchFamily="18" charset="0"/>
            </a:rPr>
            <a:t>Micro-inequities</a:t>
          </a:r>
          <a:endParaRPr lang="en-US" sz="1100" kern="1200" dirty="0">
            <a:latin typeface="Georgia" panose="02040502050405020303" pitchFamily="18" charset="0"/>
          </a:endParaRPr>
        </a:p>
      </dsp:txBody>
      <dsp:txXfrm>
        <a:off x="697207" y="840400"/>
        <a:ext cx="1297372" cy="191552"/>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672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340" y="1"/>
            <a:ext cx="3038475" cy="466725"/>
          </a:xfrm>
          <a:prstGeom prst="rect">
            <a:avLst/>
          </a:prstGeom>
        </p:spPr>
        <p:txBody>
          <a:bodyPr vert="horz" lIns="91440" tIns="45720" rIns="91440" bIns="45720" rtlCol="0"/>
          <a:lstStyle>
            <a:lvl1pPr algn="r">
              <a:defRPr sz="1200"/>
            </a:lvl1pPr>
          </a:lstStyle>
          <a:p>
            <a:fld id="{CB72B336-1EF8-4057-AF31-AC6B21441B59}" type="datetimeFigureOut">
              <a:rPr lang="en-CA" smtClean="0"/>
              <a:t>2020-11-22</a:t>
            </a:fld>
            <a:endParaRPr lang="en-CA"/>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675" y="4473576"/>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2" y="8829676"/>
            <a:ext cx="3038475" cy="466725"/>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340" y="8829676"/>
            <a:ext cx="3038475" cy="466725"/>
          </a:xfrm>
          <a:prstGeom prst="rect">
            <a:avLst/>
          </a:prstGeom>
        </p:spPr>
        <p:txBody>
          <a:bodyPr vert="horz" lIns="91440" tIns="45720" rIns="91440" bIns="45720" rtlCol="0" anchor="b"/>
          <a:lstStyle>
            <a:lvl1pPr algn="r">
              <a:defRPr sz="1200"/>
            </a:lvl1pPr>
          </a:lstStyle>
          <a:p>
            <a:fld id="{23B71111-07D7-438C-BBA9-79894153F9A7}" type="slidenum">
              <a:rPr lang="en-CA" smtClean="0"/>
              <a:t>‹#›</a:t>
            </a:fld>
            <a:endParaRPr lang="en-CA"/>
          </a:p>
        </p:txBody>
      </p:sp>
    </p:spTree>
    <p:extLst>
      <p:ext uri="{BB962C8B-B14F-4D97-AF65-F5344CB8AC3E}">
        <p14:creationId xmlns:p14="http://schemas.microsoft.com/office/powerpoint/2010/main" val="2512868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28863" y="1162050"/>
            <a:ext cx="2352675" cy="31369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3B71111-07D7-438C-BBA9-79894153F9A7}" type="slidenum">
              <a:rPr lang="en-CA" smtClean="0"/>
              <a:t>1</a:t>
            </a:fld>
            <a:endParaRPr lang="en-CA"/>
          </a:p>
        </p:txBody>
      </p:sp>
    </p:spTree>
    <p:extLst>
      <p:ext uri="{BB962C8B-B14F-4D97-AF65-F5344CB8AC3E}">
        <p14:creationId xmlns:p14="http://schemas.microsoft.com/office/powerpoint/2010/main" val="1421873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23DC7A-75DB-4B30-89CC-9D45B11954FD}" type="datetimeFigureOut">
              <a:rPr lang="en-CA" smtClean="0"/>
              <a:t>2020-11-22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2607050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23DC7A-75DB-4B30-89CC-9D45B11954FD}" type="datetimeFigureOut">
              <a:rPr lang="en-CA" smtClean="0"/>
              <a:t>2020-11-22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3059394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23DC7A-75DB-4B30-89CC-9D45B11954FD}" type="datetimeFigureOut">
              <a:rPr lang="en-CA" smtClean="0"/>
              <a:t>2020-11-22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3680899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23DC7A-75DB-4B30-89CC-9D45B11954FD}" type="datetimeFigureOut">
              <a:rPr lang="en-CA" smtClean="0"/>
              <a:t>2020-11-22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3490831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123DC7A-75DB-4B30-89CC-9D45B11954FD}" type="datetimeFigureOut">
              <a:rPr lang="en-CA" smtClean="0"/>
              <a:t>2020-11-22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979226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23DC7A-75DB-4B30-89CC-9D45B11954FD}" type="datetimeFigureOut">
              <a:rPr lang="en-CA" smtClean="0"/>
              <a:t>2020-11-22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1196944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23DC7A-75DB-4B30-89CC-9D45B11954FD}" type="datetimeFigureOut">
              <a:rPr lang="en-CA" smtClean="0"/>
              <a:t>2020-11-22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2020255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23DC7A-75DB-4B30-89CC-9D45B11954FD}" type="datetimeFigureOut">
              <a:rPr lang="en-CA" smtClean="0"/>
              <a:t>2020-11-22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2414515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3DC7A-75DB-4B30-89CC-9D45B11954FD}" type="datetimeFigureOut">
              <a:rPr lang="en-CA" smtClean="0"/>
              <a:t>2020-11-22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527164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123DC7A-75DB-4B30-89CC-9D45B11954FD}" type="datetimeFigureOut">
              <a:rPr lang="en-CA" smtClean="0"/>
              <a:t>2020-11-22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628535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123DC7A-75DB-4B30-89CC-9D45B11954FD}" type="datetimeFigureOut">
              <a:rPr lang="en-CA" smtClean="0"/>
              <a:t>2020-11-22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FB6927A-72E4-41C7-82CB-1A9C6B17EE60}" type="slidenum">
              <a:rPr lang="en-CA" smtClean="0"/>
              <a:t>‹#›</a:t>
            </a:fld>
            <a:endParaRPr lang="en-CA"/>
          </a:p>
        </p:txBody>
      </p:sp>
    </p:spTree>
    <p:extLst>
      <p:ext uri="{BB962C8B-B14F-4D97-AF65-F5344CB8AC3E}">
        <p14:creationId xmlns:p14="http://schemas.microsoft.com/office/powerpoint/2010/main" val="2434217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123DC7A-75DB-4B30-89CC-9D45B11954FD}" type="datetimeFigureOut">
              <a:rPr lang="en-CA" smtClean="0"/>
              <a:t>2020-11-22</a:t>
            </a:fld>
            <a:endParaRPr lang="en-CA"/>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FB6927A-72E4-41C7-82CB-1A9C6B17EE60}" type="slidenum">
              <a:rPr lang="en-CA" smtClean="0"/>
              <a:t>‹#›</a:t>
            </a:fld>
            <a:endParaRPr lang="en-CA"/>
          </a:p>
        </p:txBody>
      </p:sp>
    </p:spTree>
    <p:extLst>
      <p:ext uri="{BB962C8B-B14F-4D97-AF65-F5344CB8AC3E}">
        <p14:creationId xmlns:p14="http://schemas.microsoft.com/office/powerpoint/2010/main" val="37670453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diagramQuickStyle" Target="../diagrams/quickStyle1.xm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Layout" Target="../diagrams/layout1.xml"/><Relationship Id="rId11" Type="http://schemas.openxmlformats.org/officeDocument/2006/relationships/hyperlink" Target="https://www.projectimplicit.net/index.html" TargetMode="External"/><Relationship Id="rId5" Type="http://schemas.openxmlformats.org/officeDocument/2006/relationships/diagramData" Target="../diagrams/data1.xml"/><Relationship Id="rId10" Type="http://schemas.openxmlformats.org/officeDocument/2006/relationships/hyperlink" Target="https://implicit.harvard.edu/implicit/iatdetails.html" TargetMode="External"/><Relationship Id="rId4" Type="http://schemas.openxmlformats.org/officeDocument/2006/relationships/image" Target="../media/image2.pn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F2A55"/>
        </a:solidFill>
        <a:effectLst/>
      </p:bgPr>
    </p:bg>
    <p:spTree>
      <p:nvGrpSpPr>
        <p:cNvPr id="1" name=""/>
        <p:cNvGrpSpPr/>
        <p:nvPr/>
      </p:nvGrpSpPr>
      <p:grpSpPr>
        <a:xfrm>
          <a:off x="0" y="0"/>
          <a:ext cx="0" cy="0"/>
          <a:chOff x="0" y="0"/>
          <a:chExt cx="0" cy="0"/>
        </a:xfrm>
      </p:grpSpPr>
      <p:sp>
        <p:nvSpPr>
          <p:cNvPr id="16" name="Rectangle 15" title="Decorative"/>
          <p:cNvSpPr/>
          <p:nvPr/>
        </p:nvSpPr>
        <p:spPr>
          <a:xfrm>
            <a:off x="81062" y="82385"/>
            <a:ext cx="6695876" cy="8687305"/>
          </a:xfrm>
          <a:prstGeom prst="rect">
            <a:avLst/>
          </a:prstGeom>
          <a:solidFill>
            <a:srgbClr val="ED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E2EBFA"/>
              </a:solidFill>
            </a:endParaRPr>
          </a:p>
        </p:txBody>
      </p:sp>
      <p:sp>
        <p:nvSpPr>
          <p:cNvPr id="4" name="Title 3"/>
          <p:cNvSpPr>
            <a:spLocks noGrp="1"/>
          </p:cNvSpPr>
          <p:nvPr>
            <p:ph type="ctrTitle"/>
          </p:nvPr>
        </p:nvSpPr>
        <p:spPr>
          <a:xfrm>
            <a:off x="261455" y="48815"/>
            <a:ext cx="6335091" cy="772012"/>
          </a:xfrm>
        </p:spPr>
        <p:txBody>
          <a:bodyPr>
            <a:normAutofit/>
          </a:bodyPr>
          <a:lstStyle/>
          <a:p>
            <a:r>
              <a:rPr lang="en-CA" sz="2200" b="1" dirty="0" smtClean="0">
                <a:solidFill>
                  <a:srgbClr val="3F2A55"/>
                </a:solidFill>
                <a:latin typeface="Georgia" panose="02040502050405020303" pitchFamily="18" charset="0"/>
              </a:rPr>
              <a:t>Job Aid on Unpacking </a:t>
            </a:r>
            <a:br>
              <a:rPr lang="en-CA" sz="2200" b="1" dirty="0" smtClean="0">
                <a:solidFill>
                  <a:srgbClr val="3F2A55"/>
                </a:solidFill>
                <a:latin typeface="Georgia" panose="02040502050405020303" pitchFamily="18" charset="0"/>
              </a:rPr>
            </a:br>
            <a:r>
              <a:rPr lang="en-CA" sz="2200" b="1" dirty="0" smtClean="0">
                <a:solidFill>
                  <a:srgbClr val="3F2A55"/>
                </a:solidFill>
                <a:latin typeface="Georgia" panose="02040502050405020303" pitchFamily="18" charset="0"/>
              </a:rPr>
              <a:t>and Managing Your Unconscious Biases</a:t>
            </a:r>
            <a:endParaRPr lang="en-CA" sz="2200" dirty="0"/>
          </a:p>
        </p:txBody>
      </p:sp>
      <p:cxnSp>
        <p:nvCxnSpPr>
          <p:cNvPr id="19" name="Straight Connector 18" title="Decorative"/>
          <p:cNvCxnSpPr/>
          <p:nvPr/>
        </p:nvCxnSpPr>
        <p:spPr>
          <a:xfrm flipV="1">
            <a:off x="150340" y="842958"/>
            <a:ext cx="6557321" cy="12745"/>
          </a:xfrm>
          <a:prstGeom prst="line">
            <a:avLst/>
          </a:prstGeom>
          <a:ln w="28575">
            <a:solidFill>
              <a:srgbClr val="DD7976"/>
            </a:solidFill>
            <a:prstDash val="sysDot"/>
            <a:round/>
          </a:ln>
        </p:spPr>
        <p:style>
          <a:lnRef idx="1">
            <a:schemeClr val="accent1"/>
          </a:lnRef>
          <a:fillRef idx="0">
            <a:schemeClr val="accent1"/>
          </a:fillRef>
          <a:effectRef idx="0">
            <a:schemeClr val="accent1"/>
          </a:effectRef>
          <a:fontRef idx="minor">
            <a:schemeClr val="tx1"/>
          </a:fontRef>
        </p:style>
      </p:cxnSp>
      <p:pic>
        <p:nvPicPr>
          <p:cNvPr id="13" name="Picture 12" descr="Image of a human head with gears " title="Head Icon with Gea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947" y="948583"/>
            <a:ext cx="733237" cy="733237"/>
          </a:xfrm>
          <a:prstGeom prst="rect">
            <a:avLst/>
          </a:prstGeom>
        </p:spPr>
      </p:pic>
      <p:sp>
        <p:nvSpPr>
          <p:cNvPr id="20" name="TextBox 19"/>
          <p:cNvSpPr txBox="1"/>
          <p:nvPr/>
        </p:nvSpPr>
        <p:spPr>
          <a:xfrm>
            <a:off x="1208381" y="904460"/>
            <a:ext cx="5499280" cy="800219"/>
          </a:xfrm>
          <a:custGeom>
            <a:avLst/>
            <a:gdLst>
              <a:gd name="connsiteX0" fmla="*/ 0 w 6466840"/>
              <a:gd name="connsiteY0" fmla="*/ 0 h 1169551"/>
              <a:gd name="connsiteX1" fmla="*/ 6466840 w 6466840"/>
              <a:gd name="connsiteY1" fmla="*/ 0 h 1169551"/>
              <a:gd name="connsiteX2" fmla="*/ 6466840 w 6466840"/>
              <a:gd name="connsiteY2" fmla="*/ 1169551 h 1169551"/>
              <a:gd name="connsiteX3" fmla="*/ 0 w 6466840"/>
              <a:gd name="connsiteY3" fmla="*/ 1169551 h 1169551"/>
              <a:gd name="connsiteX4" fmla="*/ 0 w 6466840"/>
              <a:gd name="connsiteY4" fmla="*/ 0 h 1169551"/>
              <a:gd name="connsiteX0" fmla="*/ 0 w 6466840"/>
              <a:gd name="connsiteY0" fmla="*/ 0 h 1169551"/>
              <a:gd name="connsiteX1" fmla="*/ 6466840 w 6466840"/>
              <a:gd name="connsiteY1" fmla="*/ 0 h 1169551"/>
              <a:gd name="connsiteX2" fmla="*/ 6466840 w 6466840"/>
              <a:gd name="connsiteY2" fmla="*/ 1169551 h 1169551"/>
              <a:gd name="connsiteX3" fmla="*/ 0 w 6466840"/>
              <a:gd name="connsiteY3" fmla="*/ 1169551 h 1169551"/>
              <a:gd name="connsiteX4" fmla="*/ 0 w 6466840"/>
              <a:gd name="connsiteY4" fmla="*/ 0 h 11695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6840" h="1169551">
                <a:moveTo>
                  <a:pt x="0" y="0"/>
                </a:moveTo>
                <a:lnTo>
                  <a:pt x="6466840" y="0"/>
                </a:lnTo>
                <a:lnTo>
                  <a:pt x="6466840" y="1169551"/>
                </a:lnTo>
                <a:lnTo>
                  <a:pt x="0" y="1169551"/>
                </a:lnTo>
                <a:lnTo>
                  <a:pt x="0" y="0"/>
                </a:lnTo>
                <a:close/>
              </a:path>
            </a:pathLst>
          </a:custGeom>
          <a:noFill/>
        </p:spPr>
        <p:txBody>
          <a:bodyPr wrap="square" rtlCol="0">
            <a:spAutoFit/>
          </a:bodyPr>
          <a:lstStyle/>
          <a:p>
            <a:r>
              <a:rPr lang="en-CA" sz="1700" b="1" dirty="0" smtClean="0">
                <a:solidFill>
                  <a:srgbClr val="3F2A55"/>
                </a:solidFill>
                <a:latin typeface="Georgia" panose="02040502050405020303" pitchFamily="18" charset="0"/>
                <a:ea typeface="Cambria" panose="02040503050406030204" pitchFamily="18" charset="0"/>
                <a:cs typeface="Arial" panose="020B0604020202020204" pitchFamily="34" charset="0"/>
              </a:rPr>
              <a:t>What is unconscious bias?</a:t>
            </a:r>
          </a:p>
          <a:p>
            <a:r>
              <a:rPr lang="en-CA" sz="1400" dirty="0">
                <a:solidFill>
                  <a:srgbClr val="4E5B73"/>
                </a:solidFill>
                <a:latin typeface="Georgia" panose="02040502050405020303" pitchFamily="18" charset="0"/>
              </a:rPr>
              <a:t>It refers to unintended and subtle thoughts, </a:t>
            </a:r>
            <a:r>
              <a:rPr lang="en-CA" sz="1400" dirty="0" smtClean="0">
                <a:solidFill>
                  <a:srgbClr val="4E5B73"/>
                </a:solidFill>
                <a:latin typeface="Georgia" panose="02040502050405020303" pitchFamily="18" charset="0"/>
              </a:rPr>
              <a:t>strong attitudes </a:t>
            </a:r>
            <a:r>
              <a:rPr lang="en-CA" sz="1400" dirty="0">
                <a:solidFill>
                  <a:srgbClr val="4E5B73"/>
                </a:solidFill>
                <a:latin typeface="Georgia" panose="02040502050405020303" pitchFamily="18" charset="0"/>
              </a:rPr>
              <a:t>and beliefs that happen to us all the time. </a:t>
            </a:r>
          </a:p>
        </p:txBody>
      </p:sp>
      <p:cxnSp>
        <p:nvCxnSpPr>
          <p:cNvPr id="26" name="Straight Connector 25" title="Decorative"/>
          <p:cNvCxnSpPr/>
          <p:nvPr/>
        </p:nvCxnSpPr>
        <p:spPr>
          <a:xfrm flipV="1">
            <a:off x="150340" y="1788559"/>
            <a:ext cx="6557321" cy="12745"/>
          </a:xfrm>
          <a:prstGeom prst="line">
            <a:avLst/>
          </a:prstGeom>
          <a:ln w="28575">
            <a:solidFill>
              <a:srgbClr val="DD7976"/>
            </a:solidFill>
            <a:prstDash val="sysDot"/>
            <a:round/>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50340" y="1819051"/>
            <a:ext cx="5227567" cy="892552"/>
          </a:xfrm>
          <a:prstGeom prst="rect">
            <a:avLst/>
          </a:prstGeom>
          <a:noFill/>
        </p:spPr>
        <p:txBody>
          <a:bodyPr wrap="square" rtlCol="0">
            <a:spAutoFit/>
          </a:bodyPr>
          <a:lstStyle/>
          <a:p>
            <a:r>
              <a:rPr lang="en-CA" sz="1400" b="1" dirty="0" smtClean="0">
                <a:solidFill>
                  <a:srgbClr val="3F2A55"/>
                </a:solidFill>
                <a:latin typeface="Georgia" panose="02040502050405020303" pitchFamily="18" charset="0"/>
                <a:ea typeface="Cambria" panose="02040503050406030204" pitchFamily="18" charset="0"/>
              </a:rPr>
              <a:t>How do biases work?</a:t>
            </a:r>
          </a:p>
          <a:p>
            <a:endParaRPr lang="en-CA" sz="200" b="1" dirty="0" smtClean="0">
              <a:solidFill>
                <a:srgbClr val="3F2A55"/>
              </a:solidFill>
              <a:latin typeface="Georgia" panose="02040502050405020303" pitchFamily="18" charset="0"/>
              <a:ea typeface="Cambria" panose="02040503050406030204" pitchFamily="18" charset="0"/>
            </a:endParaRPr>
          </a:p>
          <a:p>
            <a:r>
              <a:rPr lang="en-CA" sz="1200" dirty="0" smtClean="0">
                <a:solidFill>
                  <a:srgbClr val="4E5B73"/>
                </a:solidFill>
                <a:latin typeface="Georgia" panose="02040502050405020303" pitchFamily="18" charset="0"/>
                <a:ea typeface="Cambria" panose="02040503050406030204" pitchFamily="18" charset="0"/>
              </a:rPr>
              <a:t>Our brains take shortcuts based on our own personal experiences. They tend to categorize people based on characteristics such as </a:t>
            </a:r>
            <a:r>
              <a:rPr lang="en-CA" sz="1200" b="1" dirty="0" smtClean="0">
                <a:solidFill>
                  <a:srgbClr val="4E5B73"/>
                </a:solidFill>
                <a:latin typeface="Georgia" panose="02040502050405020303" pitchFamily="18" charset="0"/>
                <a:ea typeface="Cambria" panose="02040503050406030204" pitchFamily="18" charset="0"/>
              </a:rPr>
              <a:t>age, gender, race, religion, sexual orientation, and abilities/disabilities</a:t>
            </a:r>
            <a:r>
              <a:rPr lang="en-CA" sz="1200" dirty="0" smtClean="0">
                <a:solidFill>
                  <a:srgbClr val="4E5B73"/>
                </a:solidFill>
                <a:latin typeface="Georgia" panose="02040502050405020303" pitchFamily="18" charset="0"/>
                <a:ea typeface="Cambria" panose="02040503050406030204" pitchFamily="18" charset="0"/>
              </a:rPr>
              <a:t>.</a:t>
            </a:r>
          </a:p>
        </p:txBody>
      </p:sp>
      <p:pic>
        <p:nvPicPr>
          <p:cNvPr id="14" name="Picture 13" title="Brain Ico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82416" y="1884353"/>
            <a:ext cx="768092" cy="768092"/>
          </a:xfrm>
          <a:prstGeom prst="rect">
            <a:avLst/>
          </a:prstGeom>
        </p:spPr>
      </p:pic>
      <p:cxnSp>
        <p:nvCxnSpPr>
          <p:cNvPr id="40" name="Straight Connector 39" title="Decorative"/>
          <p:cNvCxnSpPr/>
          <p:nvPr/>
        </p:nvCxnSpPr>
        <p:spPr>
          <a:xfrm>
            <a:off x="532164" y="2735494"/>
            <a:ext cx="5793672" cy="0"/>
          </a:xfrm>
          <a:prstGeom prst="line">
            <a:avLst/>
          </a:prstGeom>
          <a:ln>
            <a:solidFill>
              <a:srgbClr val="4E5B73">
                <a:alpha val="43922"/>
              </a:srgbClr>
            </a:solidFill>
          </a:ln>
        </p:spPr>
        <p:style>
          <a:lnRef idx="1">
            <a:schemeClr val="accent1"/>
          </a:lnRef>
          <a:fillRef idx="0">
            <a:schemeClr val="accent1"/>
          </a:fillRef>
          <a:effectRef idx="0">
            <a:schemeClr val="accent1"/>
          </a:effectRef>
          <a:fontRef idx="minor">
            <a:schemeClr val="tx1"/>
          </a:fontRef>
        </p:style>
      </p:cxnSp>
      <p:graphicFrame>
        <p:nvGraphicFramePr>
          <p:cNvPr id="8" name="Diagram 7" descr="Biases in the workplace can causes a lack of neutrality, a lack of fairness, micro-aggressions, and micro-inequities." title="Chart about Biases in the Workplace"/>
          <p:cNvGraphicFramePr/>
          <p:nvPr>
            <p:extLst>
              <p:ext uri="{D42A27DB-BD31-4B8C-83A1-F6EECF244321}">
                <p14:modId xmlns:p14="http://schemas.microsoft.com/office/powerpoint/2010/main" val="4258797298"/>
              </p:ext>
            </p:extLst>
          </p:nvPr>
        </p:nvGraphicFramePr>
        <p:xfrm>
          <a:off x="114062" y="2711031"/>
          <a:ext cx="2305492" cy="113611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7" name="TextBox 36"/>
          <p:cNvSpPr txBox="1"/>
          <p:nvPr/>
        </p:nvSpPr>
        <p:spPr>
          <a:xfrm>
            <a:off x="2231819" y="2735494"/>
            <a:ext cx="4537298" cy="1092607"/>
          </a:xfrm>
          <a:prstGeom prst="rect">
            <a:avLst/>
          </a:prstGeom>
          <a:noFill/>
        </p:spPr>
        <p:txBody>
          <a:bodyPr wrap="square" rtlCol="0">
            <a:spAutoFit/>
          </a:bodyPr>
          <a:lstStyle/>
          <a:p>
            <a:r>
              <a:rPr lang="en-CA" sz="1400" b="1" dirty="0" smtClean="0">
                <a:solidFill>
                  <a:srgbClr val="3F2A55"/>
                </a:solidFill>
                <a:latin typeface="Georgia" panose="02040502050405020303" pitchFamily="18" charset="0"/>
              </a:rPr>
              <a:t>How can biases affect the workplace?</a:t>
            </a:r>
          </a:p>
          <a:p>
            <a:endParaRPr lang="en-CA" sz="200" b="1" dirty="0" smtClean="0">
              <a:solidFill>
                <a:srgbClr val="3F2A55"/>
              </a:solidFill>
              <a:latin typeface="Georgia" panose="02040502050405020303" pitchFamily="18" charset="0"/>
            </a:endParaRPr>
          </a:p>
          <a:p>
            <a:r>
              <a:rPr lang="en-CA" sz="1200" dirty="0" smtClean="0">
                <a:solidFill>
                  <a:srgbClr val="4E5B73"/>
                </a:solidFill>
                <a:latin typeface="Georgia" panose="02040502050405020303" pitchFamily="18" charset="0"/>
              </a:rPr>
              <a:t>Biases can result in a </a:t>
            </a:r>
            <a:r>
              <a:rPr lang="en-CA" sz="1200" b="1" dirty="0" smtClean="0">
                <a:solidFill>
                  <a:srgbClr val="4E5B73"/>
                </a:solidFill>
                <a:latin typeface="Georgia" panose="02040502050405020303" pitchFamily="18" charset="0"/>
              </a:rPr>
              <a:t>lack of neutrality and fairness </a:t>
            </a:r>
            <a:r>
              <a:rPr lang="en-CA" sz="1200" dirty="0" smtClean="0">
                <a:solidFill>
                  <a:srgbClr val="4E5B73"/>
                </a:solidFill>
                <a:latin typeface="Georgia" panose="02040502050405020303" pitchFamily="18" charset="0"/>
              </a:rPr>
              <a:t>in decision-making (i.e. hiring or promotion), as well as manifestations of </a:t>
            </a:r>
            <a:r>
              <a:rPr lang="en-CA" sz="1200" b="1" dirty="0" smtClean="0">
                <a:solidFill>
                  <a:srgbClr val="4E5B73"/>
                </a:solidFill>
                <a:latin typeface="Georgia" panose="02040502050405020303" pitchFamily="18" charset="0"/>
              </a:rPr>
              <a:t>micro-aggressions</a:t>
            </a:r>
            <a:r>
              <a:rPr lang="en-CA" sz="1200" dirty="0" smtClean="0">
                <a:solidFill>
                  <a:srgbClr val="4E5B73"/>
                </a:solidFill>
                <a:latin typeface="Georgia" panose="02040502050405020303" pitchFamily="18" charset="0"/>
              </a:rPr>
              <a:t> and </a:t>
            </a:r>
            <a:r>
              <a:rPr lang="en-CA" sz="1200" b="1" dirty="0" smtClean="0">
                <a:solidFill>
                  <a:srgbClr val="4E5B73"/>
                </a:solidFill>
                <a:latin typeface="Georgia" panose="02040502050405020303" pitchFamily="18" charset="0"/>
              </a:rPr>
              <a:t>micro-inequities</a:t>
            </a:r>
            <a:r>
              <a:rPr lang="en-CA" sz="1200" dirty="0" smtClean="0">
                <a:solidFill>
                  <a:srgbClr val="4E5B73"/>
                </a:solidFill>
                <a:latin typeface="Georgia" panose="02040502050405020303" pitchFamily="18" charset="0"/>
              </a:rPr>
              <a:t> (i.e. degrading comments or </a:t>
            </a:r>
            <a:r>
              <a:rPr lang="en-CA" sz="1200" dirty="0">
                <a:solidFill>
                  <a:srgbClr val="4E5B73"/>
                </a:solidFill>
                <a:latin typeface="Georgia" panose="02040502050405020303" pitchFamily="18" charset="0"/>
              </a:rPr>
              <a:t>inappropriate non-verbal gestures</a:t>
            </a:r>
            <a:r>
              <a:rPr lang="en-CA" sz="1200" dirty="0" smtClean="0">
                <a:solidFill>
                  <a:srgbClr val="4E5B73"/>
                </a:solidFill>
                <a:latin typeface="Georgia" panose="02040502050405020303" pitchFamily="18" charset="0"/>
              </a:rPr>
              <a:t>).</a:t>
            </a:r>
            <a:endParaRPr lang="en-CA" dirty="0">
              <a:solidFill>
                <a:srgbClr val="4E5B73"/>
              </a:solidFill>
              <a:latin typeface="Georgia" panose="02040502050405020303" pitchFamily="18" charset="0"/>
            </a:endParaRPr>
          </a:p>
        </p:txBody>
      </p:sp>
      <p:cxnSp>
        <p:nvCxnSpPr>
          <p:cNvPr id="38" name="Straight Connector 37" title="Decorative"/>
          <p:cNvCxnSpPr/>
          <p:nvPr/>
        </p:nvCxnSpPr>
        <p:spPr>
          <a:xfrm flipV="1">
            <a:off x="150340" y="3864909"/>
            <a:ext cx="6557321" cy="12745"/>
          </a:xfrm>
          <a:prstGeom prst="line">
            <a:avLst/>
          </a:prstGeom>
          <a:ln w="28575">
            <a:solidFill>
              <a:srgbClr val="DD7976"/>
            </a:solidFill>
            <a:prstDash val="sysDot"/>
            <a:round/>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8883" y="3888610"/>
            <a:ext cx="6688055" cy="4514056"/>
          </a:xfrm>
          <a:prstGeom prst="rect">
            <a:avLst/>
          </a:prstGeom>
          <a:noFill/>
        </p:spPr>
        <p:txBody>
          <a:bodyPr wrap="square" rtlCol="0">
            <a:spAutoFit/>
          </a:bodyPr>
          <a:lstStyle/>
          <a:p>
            <a:pPr algn="ctr"/>
            <a:r>
              <a:rPr lang="en-CA" sz="1700" b="1" dirty="0" smtClean="0">
                <a:solidFill>
                  <a:srgbClr val="3F2A55"/>
                </a:solidFill>
                <a:latin typeface="Georgia" panose="02040502050405020303" pitchFamily="18" charset="0"/>
                <a:ea typeface="Cambria" panose="02040503050406030204" pitchFamily="18" charset="0"/>
                <a:cs typeface="Arial" panose="020B0604020202020204" pitchFamily="34" charset="0"/>
              </a:rPr>
              <a:t>Strategies for Identifying and Managing Your Unconscious Biases</a:t>
            </a:r>
            <a:endParaRPr lang="en-CA" sz="1600" b="1" dirty="0" smtClean="0">
              <a:solidFill>
                <a:srgbClr val="3F2A55"/>
              </a:solidFill>
              <a:latin typeface="Georgia" panose="02040502050405020303" pitchFamily="18" charset="0"/>
              <a:ea typeface="Cambria" panose="02040503050406030204" pitchFamily="18" charset="0"/>
              <a:cs typeface="Arial" panose="020B0604020202020204" pitchFamily="34" charset="0"/>
            </a:endParaRPr>
          </a:p>
          <a:p>
            <a:pPr marL="228600" indent="-228600">
              <a:spcAft>
                <a:spcPts val="200"/>
              </a:spcAft>
              <a:buFont typeface="+mj-lt"/>
              <a:buAutoNum type="arabicPeriod"/>
            </a:pPr>
            <a:r>
              <a:rPr lang="en-CA" sz="1200" b="1" dirty="0" smtClean="0">
                <a:solidFill>
                  <a:srgbClr val="4E5B73"/>
                </a:solidFill>
                <a:latin typeface="Georgia" panose="02040502050405020303" pitchFamily="18" charset="0"/>
                <a:ea typeface="Cambria" panose="02040503050406030204" pitchFamily="18" charset="0"/>
                <a:cs typeface="Arial" panose="020B0604020202020204" pitchFamily="34" charset="0"/>
              </a:rPr>
              <a:t>Self-reflect to be more aware about yourself and others. </a:t>
            </a:r>
            <a:r>
              <a:rPr lang="en-CA" sz="1200" dirty="0" smtClean="0">
                <a:solidFill>
                  <a:srgbClr val="4E5B73"/>
                </a:solidFill>
                <a:latin typeface="Georgia" panose="02040502050405020303" pitchFamily="18" charset="0"/>
                <a:ea typeface="Cambria" panose="02040503050406030204" pitchFamily="18" charset="0"/>
                <a:cs typeface="Arial" panose="020B0604020202020204" pitchFamily="34" charset="0"/>
              </a:rPr>
              <a:t>Think about your own privileges and challenge your assumptions.</a:t>
            </a:r>
            <a:endParaRPr lang="en-CA" sz="300" dirty="0" smtClean="0">
              <a:solidFill>
                <a:srgbClr val="4E5B73"/>
              </a:solidFill>
              <a:latin typeface="Georgia" panose="02040502050405020303" pitchFamily="18" charset="0"/>
              <a:ea typeface="Cambria" panose="02040503050406030204" pitchFamily="18" charset="0"/>
              <a:cs typeface="Arial" panose="020B0604020202020204" pitchFamily="34" charset="0"/>
            </a:endParaRPr>
          </a:p>
          <a:p>
            <a:pPr marL="228600" indent="-228600">
              <a:spcAft>
                <a:spcPts val="200"/>
              </a:spcAft>
              <a:buFont typeface="+mj-lt"/>
              <a:buAutoNum type="arabicPeriod"/>
            </a:pPr>
            <a:r>
              <a:rPr lang="en-CA" sz="1200" b="1" dirty="0" smtClean="0">
                <a:solidFill>
                  <a:srgbClr val="4E5B73"/>
                </a:solidFill>
                <a:latin typeface="Georgia" panose="02040502050405020303" pitchFamily="18" charset="0"/>
                <a:ea typeface="Cambria" panose="02040503050406030204" pitchFamily="18" charset="0"/>
                <a:cs typeface="Arial" panose="020B0604020202020204" pitchFamily="34" charset="0"/>
              </a:rPr>
              <a:t>Try to identify your own biases and take intentional actions to block or manage them. </a:t>
            </a:r>
            <a:r>
              <a:rPr lang="en-CA" sz="1200" dirty="0" smtClean="0">
                <a:solidFill>
                  <a:srgbClr val="4E5B73"/>
                </a:solidFill>
                <a:latin typeface="Georgia" panose="02040502050405020303" pitchFamily="18" charset="0"/>
                <a:ea typeface="Cambria" panose="02040503050406030204" pitchFamily="18" charset="0"/>
                <a:cs typeface="Arial" panose="020B0604020202020204" pitchFamily="34" charset="0"/>
              </a:rPr>
              <a:t>Take the </a:t>
            </a:r>
            <a:r>
              <a:rPr lang="en-CA" sz="1200" dirty="0" smtClean="0">
                <a:solidFill>
                  <a:srgbClr val="4E5B73"/>
                </a:solidFill>
                <a:latin typeface="Georgia" panose="02040502050405020303" pitchFamily="18" charset="0"/>
                <a:ea typeface="Cambria" panose="02040503050406030204" pitchFamily="18" charset="0"/>
                <a:cs typeface="Arial" panose="020B0604020202020204" pitchFamily="34" charset="0"/>
                <a:hlinkClick r:id="rId10"/>
              </a:rPr>
              <a:t>Implicit Association Test (IAT)</a:t>
            </a:r>
            <a:r>
              <a:rPr lang="en-CA" sz="1200" dirty="0" smtClean="0">
                <a:solidFill>
                  <a:srgbClr val="4E5B73"/>
                </a:solidFill>
                <a:latin typeface="Georgia" panose="02040502050405020303" pitchFamily="18" charset="0"/>
                <a:ea typeface="Cambria" panose="02040503050406030204" pitchFamily="18" charset="0"/>
                <a:cs typeface="Arial" panose="020B0604020202020204" pitchFamily="34" charset="0"/>
              </a:rPr>
              <a:t> (part of Harvard’s </a:t>
            </a:r>
            <a:r>
              <a:rPr lang="en-CA" sz="1200" dirty="0" smtClean="0">
                <a:solidFill>
                  <a:srgbClr val="4E5B73"/>
                </a:solidFill>
                <a:latin typeface="Georgia" panose="02040502050405020303" pitchFamily="18" charset="0"/>
                <a:ea typeface="Cambria" panose="02040503050406030204" pitchFamily="18" charset="0"/>
                <a:cs typeface="Arial" panose="020B0604020202020204" pitchFamily="34" charset="0"/>
                <a:hlinkClick r:id="rId11"/>
              </a:rPr>
              <a:t>Project Implicit</a:t>
            </a:r>
            <a:r>
              <a:rPr lang="en-CA" sz="1200" dirty="0">
                <a:solidFill>
                  <a:srgbClr val="4E5B73"/>
                </a:solidFill>
                <a:latin typeface="Georgia" panose="02040502050405020303" pitchFamily="18" charset="0"/>
                <a:ea typeface="Cambria" panose="02040503050406030204" pitchFamily="18" charset="0"/>
                <a:cs typeface="Arial" panose="020B0604020202020204" pitchFamily="34" charset="0"/>
              </a:rPr>
              <a:t> research project). </a:t>
            </a:r>
            <a:r>
              <a:rPr lang="en-CA" sz="1200" dirty="0" smtClean="0">
                <a:solidFill>
                  <a:srgbClr val="4E5B73"/>
                </a:solidFill>
                <a:latin typeface="Georgia" panose="02040502050405020303" pitchFamily="18" charset="0"/>
                <a:ea typeface="Cambria" panose="02040503050406030204" pitchFamily="18" charset="0"/>
                <a:cs typeface="Arial" panose="020B0604020202020204" pitchFamily="34" charset="0"/>
              </a:rPr>
              <a:t>Notice your reactions and your filters. </a:t>
            </a:r>
            <a:endParaRPr lang="en-CA" sz="300" dirty="0" smtClean="0">
              <a:solidFill>
                <a:srgbClr val="4E5B73"/>
              </a:solidFill>
              <a:latin typeface="Georgia" panose="02040502050405020303" pitchFamily="18" charset="0"/>
              <a:ea typeface="Cambria" panose="02040503050406030204" pitchFamily="18" charset="0"/>
              <a:cs typeface="Arial" panose="020B0604020202020204" pitchFamily="34" charset="0"/>
            </a:endParaRPr>
          </a:p>
          <a:p>
            <a:pPr marL="228600" indent="-228600">
              <a:spcAft>
                <a:spcPts val="200"/>
              </a:spcAft>
              <a:buFont typeface="+mj-lt"/>
              <a:buAutoNum type="arabicPeriod"/>
            </a:pPr>
            <a:r>
              <a:rPr lang="en-CA" sz="1200" b="1" dirty="0" smtClean="0">
                <a:solidFill>
                  <a:srgbClr val="4E5B73"/>
                </a:solidFill>
                <a:latin typeface="Georgia" panose="02040502050405020303" pitchFamily="18" charset="0"/>
                <a:ea typeface="Cambria" panose="02040503050406030204" pitchFamily="18" charset="0"/>
                <a:cs typeface="Arial" panose="020B0604020202020204" pitchFamily="34" charset="0"/>
              </a:rPr>
              <a:t>Embark on a journey of perspective-taking. </a:t>
            </a:r>
            <a:r>
              <a:rPr lang="en-CA" sz="1200" dirty="0" smtClean="0">
                <a:solidFill>
                  <a:srgbClr val="4E5B73"/>
                </a:solidFill>
                <a:latin typeface="Georgia" panose="02040502050405020303" pitchFamily="18" charset="0"/>
                <a:ea typeface="Cambria" panose="02040503050406030204" pitchFamily="18" charset="0"/>
                <a:cs typeface="Arial" panose="020B0604020202020204" pitchFamily="34" charset="0"/>
              </a:rPr>
              <a:t>Actively listen to others to understand their perspective. Increase your exposure to people with different backgrounds. </a:t>
            </a:r>
            <a:endParaRPr lang="en-CA" sz="300" dirty="0" smtClean="0">
              <a:solidFill>
                <a:srgbClr val="4E5B73"/>
              </a:solidFill>
              <a:latin typeface="Georgia" panose="02040502050405020303" pitchFamily="18" charset="0"/>
              <a:ea typeface="Cambria" panose="02040503050406030204" pitchFamily="18" charset="0"/>
              <a:cs typeface="Arial" panose="020B0604020202020204" pitchFamily="34" charset="0"/>
            </a:endParaRPr>
          </a:p>
          <a:p>
            <a:pPr marL="228600" indent="-228600">
              <a:spcAft>
                <a:spcPts val="200"/>
              </a:spcAft>
              <a:buFont typeface="+mj-lt"/>
              <a:buAutoNum type="arabicPeriod"/>
            </a:pPr>
            <a:r>
              <a:rPr lang="en-CA" sz="1200" b="1" dirty="0" smtClean="0">
                <a:solidFill>
                  <a:srgbClr val="4E5B73"/>
                </a:solidFill>
                <a:latin typeface="Georgia" panose="02040502050405020303" pitchFamily="18" charset="0"/>
                <a:ea typeface="Cambria" panose="02040503050406030204" pitchFamily="18" charset="0"/>
                <a:cs typeface="Arial" panose="020B0604020202020204" pitchFamily="34" charset="0"/>
              </a:rPr>
              <a:t>Prefer rational rather than intuitive thinking. </a:t>
            </a:r>
            <a:r>
              <a:rPr lang="en-CA" sz="1200" dirty="0" smtClean="0">
                <a:solidFill>
                  <a:srgbClr val="4E5B73"/>
                </a:solidFill>
                <a:latin typeface="Georgia" panose="02040502050405020303" pitchFamily="18" charset="0"/>
                <a:ea typeface="Cambria" panose="02040503050406030204" pitchFamily="18" charset="0"/>
                <a:cs typeface="Arial" panose="020B0604020202020204" pitchFamily="34" charset="0"/>
              </a:rPr>
              <a:t>Be aware of your biases and be prepared when conducting activities such as performance evaluations or promotion decisions. Adopt rationale thinking (conscious, deliberate, slow and effortful) rather than intuitive thinking (unconscious, emotional, fast and effortless). Use facts and data and challenge assumptions. </a:t>
            </a:r>
            <a:endParaRPr lang="en-CA" sz="300" dirty="0" smtClean="0">
              <a:solidFill>
                <a:srgbClr val="4E5B73"/>
              </a:solidFill>
              <a:latin typeface="Georgia" panose="02040502050405020303" pitchFamily="18" charset="0"/>
              <a:ea typeface="Cambria" panose="02040503050406030204" pitchFamily="18" charset="0"/>
              <a:cs typeface="Arial" panose="020B0604020202020204" pitchFamily="34" charset="0"/>
            </a:endParaRPr>
          </a:p>
          <a:p>
            <a:pPr marL="228600" indent="-228600">
              <a:spcAft>
                <a:spcPts val="200"/>
              </a:spcAft>
              <a:buFont typeface="+mj-lt"/>
              <a:buAutoNum type="arabicPeriod"/>
            </a:pPr>
            <a:r>
              <a:rPr lang="en-CA" sz="1200" b="1" dirty="0" smtClean="0">
                <a:solidFill>
                  <a:srgbClr val="4E5B73"/>
                </a:solidFill>
                <a:latin typeface="Georgia" panose="02040502050405020303" pitchFamily="18" charset="0"/>
                <a:ea typeface="Cambria" panose="02040503050406030204" pitchFamily="18" charset="0"/>
                <a:cs typeface="Arial" panose="020B0604020202020204" pitchFamily="34" charset="0"/>
              </a:rPr>
              <a:t>Foster a respectful and positive culture of micro-affirmations. </a:t>
            </a:r>
            <a:r>
              <a:rPr lang="en-CA" sz="1200" dirty="0" smtClean="0">
                <a:solidFill>
                  <a:srgbClr val="4E5B73"/>
                </a:solidFill>
                <a:latin typeface="Georgia" panose="02040502050405020303" pitchFamily="18" charset="0"/>
                <a:ea typeface="Cambria" panose="02040503050406030204" pitchFamily="18" charset="0"/>
                <a:cs typeface="Arial" panose="020B0604020202020204" pitchFamily="34" charset="0"/>
              </a:rPr>
              <a:t>Listen actively and use inclusive language. Encourage and acknowledge the input and contribution of others.</a:t>
            </a:r>
            <a:endParaRPr lang="en-CA" sz="300" dirty="0" smtClean="0">
              <a:solidFill>
                <a:srgbClr val="4E5B73"/>
              </a:solidFill>
              <a:latin typeface="Georgia" panose="02040502050405020303" pitchFamily="18" charset="0"/>
              <a:ea typeface="Cambria" panose="02040503050406030204" pitchFamily="18" charset="0"/>
              <a:cs typeface="Arial" panose="020B0604020202020204" pitchFamily="34" charset="0"/>
            </a:endParaRPr>
          </a:p>
          <a:p>
            <a:pPr marL="228600" indent="-228600">
              <a:spcAft>
                <a:spcPts val="200"/>
              </a:spcAft>
              <a:buFont typeface="+mj-lt"/>
              <a:buAutoNum type="arabicPeriod"/>
            </a:pPr>
            <a:r>
              <a:rPr lang="en-CA" sz="1200" b="1" dirty="0" smtClean="0">
                <a:solidFill>
                  <a:srgbClr val="4E5B73"/>
                </a:solidFill>
                <a:latin typeface="Georgia" panose="02040502050405020303" pitchFamily="18" charset="0"/>
                <a:ea typeface="Cambria" panose="02040503050406030204" pitchFamily="18" charset="0"/>
                <a:cs typeface="Arial" panose="020B0604020202020204" pitchFamily="34" charset="0"/>
              </a:rPr>
              <a:t>Adopt an inclusive mindset and outlook during each step of the process </a:t>
            </a:r>
            <a:r>
              <a:rPr lang="en-CA" sz="1200" dirty="0" smtClean="0">
                <a:solidFill>
                  <a:srgbClr val="4E5B73"/>
                </a:solidFill>
                <a:latin typeface="Georgia" panose="02040502050405020303" pitchFamily="18" charset="0"/>
                <a:ea typeface="Cambria" panose="02040503050406030204" pitchFamily="18" charset="0"/>
                <a:cs typeface="Arial" panose="020B0604020202020204" pitchFamily="34" charset="0"/>
              </a:rPr>
              <a:t>when developing, renewing or updating policies and directives or when managing projects.</a:t>
            </a:r>
            <a:endParaRPr lang="en-CA" sz="300" dirty="0" smtClean="0">
              <a:solidFill>
                <a:srgbClr val="4E5B73"/>
              </a:solidFill>
              <a:latin typeface="Georgia" panose="02040502050405020303" pitchFamily="18" charset="0"/>
              <a:ea typeface="Cambria" panose="02040503050406030204" pitchFamily="18" charset="0"/>
              <a:cs typeface="Arial" panose="020B0604020202020204" pitchFamily="34" charset="0"/>
            </a:endParaRPr>
          </a:p>
          <a:p>
            <a:pPr marL="228600" indent="-228600">
              <a:spcAft>
                <a:spcPts val="200"/>
              </a:spcAft>
              <a:buFont typeface="+mj-lt"/>
              <a:buAutoNum type="arabicPeriod"/>
            </a:pPr>
            <a:r>
              <a:rPr lang="en-CA" sz="1200" b="1" dirty="0" smtClean="0">
                <a:solidFill>
                  <a:srgbClr val="4E5B73"/>
                </a:solidFill>
                <a:latin typeface="Georgia" panose="02040502050405020303" pitchFamily="18" charset="0"/>
                <a:ea typeface="Cambria" panose="02040503050406030204" pitchFamily="18" charset="0"/>
                <a:cs typeface="Arial" panose="020B0604020202020204" pitchFamily="34" charset="0"/>
              </a:rPr>
              <a:t>Empower yourself and others to call out exclusive interactions </a:t>
            </a:r>
            <a:r>
              <a:rPr lang="en-CA" sz="1200" dirty="0" smtClean="0">
                <a:solidFill>
                  <a:srgbClr val="4E5B73"/>
                </a:solidFill>
                <a:latin typeface="Georgia" panose="02040502050405020303" pitchFamily="18" charset="0"/>
                <a:ea typeface="Cambria" panose="02040503050406030204" pitchFamily="18" charset="0"/>
                <a:cs typeface="Arial" panose="020B0604020202020204" pitchFamily="34" charset="0"/>
              </a:rPr>
              <a:t>in the workplace, such as meetings and decision-making.</a:t>
            </a:r>
            <a:endParaRPr lang="en-CA" sz="300" dirty="0" smtClean="0">
              <a:solidFill>
                <a:srgbClr val="4E5B73"/>
              </a:solidFill>
              <a:latin typeface="Georgia" panose="02040502050405020303" pitchFamily="18" charset="0"/>
              <a:ea typeface="Cambria" panose="02040503050406030204" pitchFamily="18" charset="0"/>
              <a:cs typeface="Arial" panose="020B0604020202020204" pitchFamily="34" charset="0"/>
            </a:endParaRPr>
          </a:p>
          <a:p>
            <a:pPr marL="228600" indent="-228600">
              <a:spcAft>
                <a:spcPts val="200"/>
              </a:spcAft>
              <a:buFont typeface="+mj-lt"/>
              <a:buAutoNum type="arabicPeriod"/>
            </a:pPr>
            <a:r>
              <a:rPr lang="en-CA" sz="1200" b="1" dirty="0" smtClean="0">
                <a:solidFill>
                  <a:srgbClr val="4E5B73"/>
                </a:solidFill>
                <a:latin typeface="Georgia" panose="02040502050405020303" pitchFamily="18" charset="0"/>
                <a:ea typeface="Cambria" panose="02040503050406030204" pitchFamily="18" charset="0"/>
                <a:cs typeface="Arial" panose="020B0604020202020204" pitchFamily="34" charset="0"/>
              </a:rPr>
              <a:t>Keep up and enjoy the journey! </a:t>
            </a:r>
            <a:r>
              <a:rPr lang="en-CA" sz="1200" dirty="0" smtClean="0">
                <a:solidFill>
                  <a:srgbClr val="4E5B73"/>
                </a:solidFill>
                <a:latin typeface="Georgia" panose="02040502050405020303" pitchFamily="18" charset="0"/>
                <a:ea typeface="Cambria" panose="02040503050406030204" pitchFamily="18" charset="0"/>
                <a:cs typeface="Arial" panose="020B0604020202020204" pitchFamily="34" charset="0"/>
              </a:rPr>
              <a:t>Keep self-reflecting. Keep learning. Be curious. Practise, Repeat.</a:t>
            </a:r>
            <a:endParaRPr lang="en-CA" sz="1200" dirty="0">
              <a:solidFill>
                <a:srgbClr val="4E5B73"/>
              </a:solidFill>
              <a:latin typeface="Georgia" panose="02040502050405020303" pitchFamily="18" charset="0"/>
              <a:ea typeface="Cambria" panose="02040503050406030204" pitchFamily="18" charset="0"/>
              <a:cs typeface="Arial" panose="020B0604020202020204" pitchFamily="34" charset="0"/>
            </a:endParaRPr>
          </a:p>
        </p:txBody>
      </p:sp>
      <p:cxnSp>
        <p:nvCxnSpPr>
          <p:cNvPr id="31" name="Straight Connector 30" title="Decorative"/>
          <p:cNvCxnSpPr/>
          <p:nvPr/>
        </p:nvCxnSpPr>
        <p:spPr>
          <a:xfrm flipV="1">
            <a:off x="150340" y="8304713"/>
            <a:ext cx="6557321" cy="12745"/>
          </a:xfrm>
          <a:prstGeom prst="line">
            <a:avLst/>
          </a:prstGeom>
          <a:ln w="28575">
            <a:solidFill>
              <a:srgbClr val="DD7976"/>
            </a:solidFill>
            <a:prstDash val="sysDot"/>
            <a:round/>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78699" y="8326431"/>
            <a:ext cx="6190418" cy="430887"/>
          </a:xfrm>
          <a:prstGeom prst="rect">
            <a:avLst/>
          </a:prstGeom>
          <a:noFill/>
        </p:spPr>
        <p:txBody>
          <a:bodyPr wrap="square" rtlCol="0">
            <a:spAutoFit/>
          </a:bodyPr>
          <a:lstStyle/>
          <a:p>
            <a:pPr marL="180975" algn="ctr"/>
            <a:r>
              <a:rPr lang="en-CA" sz="1100" dirty="0">
                <a:solidFill>
                  <a:srgbClr val="4E5B73"/>
                </a:solidFill>
                <a:latin typeface="Georgia" panose="02040502050405020303" pitchFamily="18" charset="0"/>
                <a:ea typeface="Cambria" panose="02040503050406030204" pitchFamily="18" charset="0"/>
              </a:rPr>
              <a:t>DIVERSITY + MANAGING UNCONSCIOUS BIAS = </a:t>
            </a:r>
          </a:p>
          <a:p>
            <a:pPr marL="180975" algn="ctr"/>
            <a:r>
              <a:rPr lang="en-CA" sz="1100" dirty="0">
                <a:solidFill>
                  <a:srgbClr val="4E5B73"/>
                </a:solidFill>
                <a:latin typeface="Georgia" panose="02040502050405020303" pitchFamily="18" charset="0"/>
                <a:ea typeface="Cambria" panose="02040503050406030204" pitchFamily="18" charset="0"/>
              </a:rPr>
              <a:t>A </a:t>
            </a:r>
            <a:r>
              <a:rPr lang="en-CA" sz="1100" dirty="0" smtClean="0">
                <a:solidFill>
                  <a:srgbClr val="4E5B73"/>
                </a:solidFill>
                <a:latin typeface="Georgia" panose="02040502050405020303" pitchFamily="18" charset="0"/>
                <a:ea typeface="Cambria" panose="02040503050406030204" pitchFamily="18" charset="0"/>
              </a:rPr>
              <a:t>HIGHER-PERFORMING, </a:t>
            </a:r>
            <a:r>
              <a:rPr lang="en-CA" sz="1100" dirty="0">
                <a:solidFill>
                  <a:srgbClr val="4E5B73"/>
                </a:solidFill>
                <a:latin typeface="Georgia" panose="02040502050405020303" pitchFamily="18" charset="0"/>
                <a:ea typeface="Cambria" panose="02040503050406030204" pitchFamily="18" charset="0"/>
              </a:rPr>
              <a:t>POSITIVE, </a:t>
            </a:r>
            <a:r>
              <a:rPr lang="en-CA" sz="1100" dirty="0" smtClean="0">
                <a:solidFill>
                  <a:srgbClr val="4E5B73"/>
                </a:solidFill>
                <a:latin typeface="Georgia" panose="02040502050405020303" pitchFamily="18" charset="0"/>
                <a:ea typeface="Cambria" panose="02040503050406030204" pitchFamily="18" charset="0"/>
              </a:rPr>
              <a:t>INNOVATIVE </a:t>
            </a:r>
            <a:r>
              <a:rPr lang="en-CA" sz="1100" dirty="0">
                <a:solidFill>
                  <a:srgbClr val="4E5B73"/>
                </a:solidFill>
                <a:latin typeface="Georgia" panose="02040502050405020303" pitchFamily="18" charset="0"/>
                <a:ea typeface="Cambria" panose="02040503050406030204" pitchFamily="18" charset="0"/>
              </a:rPr>
              <a:t>AND INCLUSIVE </a:t>
            </a:r>
            <a:r>
              <a:rPr lang="en-CA" sz="1100" dirty="0" smtClean="0">
                <a:solidFill>
                  <a:srgbClr val="4E5B73"/>
                </a:solidFill>
                <a:latin typeface="Georgia" panose="02040502050405020303" pitchFamily="18" charset="0"/>
                <a:ea typeface="Cambria" panose="02040503050406030204" pitchFamily="18" charset="0"/>
              </a:rPr>
              <a:t>WORKPLACE</a:t>
            </a:r>
            <a:endParaRPr lang="en-CA" sz="1100" dirty="0">
              <a:solidFill>
                <a:srgbClr val="4E5B73"/>
              </a:solidFill>
              <a:latin typeface="Georgia" panose="02040502050405020303" pitchFamily="18" charset="0"/>
              <a:ea typeface="Cambria" panose="02040503050406030204" pitchFamily="18" charset="0"/>
            </a:endParaRPr>
          </a:p>
        </p:txBody>
      </p:sp>
      <p:pic>
        <p:nvPicPr>
          <p:cNvPr id="3" name="Picture 2" descr="Canada School of Public Service logo" title="Canada School of Public Service "/>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1695" y="8781366"/>
            <a:ext cx="2101671" cy="367952"/>
          </a:xfrm>
          <a:prstGeom prst="rect">
            <a:avLst/>
          </a:prstGeom>
        </p:spPr>
      </p:pic>
      <p:pic>
        <p:nvPicPr>
          <p:cNvPr id="11" name="Picture 10" title="Canada Logo"/>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843016" y="8674840"/>
            <a:ext cx="1014985" cy="532959"/>
          </a:xfrm>
          <a:prstGeom prst="rect">
            <a:avLst/>
          </a:prstGeom>
        </p:spPr>
      </p:pic>
    </p:spTree>
    <p:extLst>
      <p:ext uri="{BB962C8B-B14F-4D97-AF65-F5344CB8AC3E}">
        <p14:creationId xmlns:p14="http://schemas.microsoft.com/office/powerpoint/2010/main" val="1728351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3F2A55"/>
      </a:hlink>
      <a:folHlink>
        <a:srgbClr val="DD7976"/>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4051</TotalTime>
  <Words>387</Words>
  <Application>Microsoft Office PowerPoint</Application>
  <PresentationFormat>Letter Paper (8.5x11 in)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vt:lpstr>
      <vt:lpstr>Georgia</vt:lpstr>
      <vt:lpstr>Office Theme</vt:lpstr>
      <vt:lpstr>Job Aid on Unpacking  and Managing Your Unconscious Biases</vt:lpstr>
    </vt:vector>
  </TitlesOfParts>
  <Company>Government of Canada|Gouvernement du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UNPACK YOUR UNCONSCIOUS BIAS</dc:title>
  <dc:creator>Kenza Bouchaara</dc:creator>
  <cp:lastModifiedBy>Kenza Bouchaara</cp:lastModifiedBy>
  <cp:revision>171</cp:revision>
  <cp:lastPrinted>2019-11-18T16:45:01Z</cp:lastPrinted>
  <dcterms:created xsi:type="dcterms:W3CDTF">2019-10-01T18:47:21Z</dcterms:created>
  <dcterms:modified xsi:type="dcterms:W3CDTF">2020-11-22T16:49:53Z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-1594942359</vt:i4>
  </property>
  <property fmtid="{D5CDD505-2E9C-101B-9397-08002B2CF9AE}" pid="3" name="_NewReviewCycle">
    <vt:lpwstr/>
  </property>
  <property fmtid="{D5CDD505-2E9C-101B-9397-08002B2CF9AE}" pid="4" name="_EmailSubject">
    <vt:lpwstr>FYN Event on Unconscious Bias - November 23</vt:lpwstr>
  </property>
  <property fmtid="{D5CDD505-2E9C-101B-9397-08002B2CF9AE}" pid="5" name="_AuthorEmail">
    <vt:lpwstr>kenza.bouchaara@canada.ca</vt:lpwstr>
  </property>
  <property fmtid="{D5CDD505-2E9C-101B-9397-08002B2CF9AE}" pid="6" name="_AuthorEmailDisplayName">
    <vt:lpwstr>Bouchaara, Kenza (CSPS/EFPC)</vt:lpwstr>
  </property>
</Properties>
</file>