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278" r:id="rId2"/>
    <p:sldId id="484" r:id="rId3"/>
    <p:sldId id="592" r:id="rId4"/>
    <p:sldId id="602" r:id="rId5"/>
    <p:sldId id="599" r:id="rId6"/>
    <p:sldId id="594" r:id="rId7"/>
    <p:sldId id="600" r:id="rId8"/>
    <p:sldId id="595" r:id="rId9"/>
    <p:sldId id="596" r:id="rId10"/>
    <p:sldId id="601" r:id="rId11"/>
    <p:sldId id="494" r:id="rId12"/>
    <p:sldId id="603" r:id="rId13"/>
  </p:sldIdLst>
  <p:sldSz cx="9144000" cy="6858000" type="screen4x3"/>
  <p:notesSz cx="6858000" cy="9144000"/>
  <p:custShowLst>
    <p:custShow name="Custom Show 1" id="0">
      <p:sldLst>
        <p:sld r:id="rId2"/>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3"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2018"/>
    <a:srgbClr val="7CADD4"/>
    <a:srgbClr val="3391AD"/>
    <a:srgbClr val="7B9767"/>
    <a:srgbClr val="1A5F20"/>
    <a:srgbClr val="29475F"/>
    <a:srgbClr val="E5E9EC"/>
    <a:srgbClr val="F3F3F3"/>
    <a:srgbClr val="CCD3D9"/>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76542" autoAdjust="0"/>
  </p:normalViewPr>
  <p:slideViewPr>
    <p:cSldViewPr snapToGrid="0">
      <p:cViewPr varScale="1">
        <p:scale>
          <a:sx n="80" d="100"/>
          <a:sy n="80" d="100"/>
        </p:scale>
        <p:origin x="840" y="42"/>
      </p:cViewPr>
      <p:guideLst>
        <p:guide orient="horz" pos="2160"/>
        <p:guide pos="204"/>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584C98-9A68-401F-874F-A04FF74ADE20}" type="doc">
      <dgm:prSet loTypeId="urn:microsoft.com/office/officeart/2005/8/layout/venn1" loCatId="relationship" qsTypeId="urn:microsoft.com/office/officeart/2005/8/quickstyle/simple1" qsCatId="simple" csTypeId="urn:microsoft.com/office/officeart/2005/8/colors/accent1_2" csCatId="accent1" phldr="1"/>
      <dgm:spPr/>
    </dgm:pt>
    <dgm:pt modelId="{99635956-D5A7-44D9-8045-937656193F6E}">
      <dgm:prSet phldrT="[Text]" custT="1"/>
      <dgm:spPr>
        <a:solidFill>
          <a:schemeClr val="bg1">
            <a:alpha val="50000"/>
          </a:schemeClr>
        </a:solidFill>
        <a:ln>
          <a:solidFill>
            <a:schemeClr val="accent1"/>
          </a:solidFill>
        </a:ln>
      </dgm:spPr>
      <dgm:t>
        <a:bodyPr/>
        <a:lstStyle/>
        <a:p>
          <a:r>
            <a:rPr lang="en-CA" sz="2400" dirty="0" smtClean="0"/>
            <a:t>Architectural Strategy and Roadmap</a:t>
          </a:r>
          <a:endParaRPr lang="en-CA" sz="2400" dirty="0"/>
        </a:p>
      </dgm:t>
    </dgm:pt>
    <dgm:pt modelId="{DCC962BF-A67D-4139-84D6-03C9D15ACAD6}" type="parTrans" cxnId="{9AFAE0C8-B4CD-43D9-B8FB-C1E65DEBBCD5}">
      <dgm:prSet/>
      <dgm:spPr/>
      <dgm:t>
        <a:bodyPr/>
        <a:lstStyle/>
        <a:p>
          <a:endParaRPr lang="en-CA"/>
        </a:p>
      </dgm:t>
    </dgm:pt>
    <dgm:pt modelId="{1E2A8DD9-A054-4E7C-A406-3176C665BD8C}" type="sibTrans" cxnId="{9AFAE0C8-B4CD-43D9-B8FB-C1E65DEBBCD5}">
      <dgm:prSet/>
      <dgm:spPr/>
      <dgm:t>
        <a:bodyPr/>
        <a:lstStyle/>
        <a:p>
          <a:endParaRPr lang="en-CA"/>
        </a:p>
      </dgm:t>
    </dgm:pt>
    <dgm:pt modelId="{927B43DC-E2AB-4204-ADA9-C19D06265FBB}">
      <dgm:prSet phldrT="[Text]" custT="1"/>
      <dgm:spPr>
        <a:solidFill>
          <a:schemeClr val="bg1">
            <a:alpha val="50000"/>
          </a:schemeClr>
        </a:solidFill>
        <a:ln>
          <a:solidFill>
            <a:schemeClr val="accent1"/>
          </a:solidFill>
        </a:ln>
      </dgm:spPr>
      <dgm:t>
        <a:bodyPr/>
        <a:lstStyle/>
        <a:p>
          <a:r>
            <a:rPr lang="en-CA" sz="2000" dirty="0" smtClean="0"/>
            <a:t>Architectural Guidance </a:t>
          </a:r>
          <a:r>
            <a:rPr lang="en-US" sz="2000" dirty="0" smtClean="0"/>
            <a:t>and Support</a:t>
          </a:r>
          <a:endParaRPr lang="en-CA" sz="2000" dirty="0"/>
        </a:p>
      </dgm:t>
    </dgm:pt>
    <dgm:pt modelId="{6BA085D2-BC7F-4A50-83BE-8508AC32095A}" type="parTrans" cxnId="{D2A46358-AD08-4E60-8855-C55B60914402}">
      <dgm:prSet/>
      <dgm:spPr/>
      <dgm:t>
        <a:bodyPr/>
        <a:lstStyle/>
        <a:p>
          <a:endParaRPr lang="en-CA"/>
        </a:p>
      </dgm:t>
    </dgm:pt>
    <dgm:pt modelId="{D63AE420-E51E-4E10-A244-6C8AC037F19C}" type="sibTrans" cxnId="{D2A46358-AD08-4E60-8855-C55B60914402}">
      <dgm:prSet/>
      <dgm:spPr/>
      <dgm:t>
        <a:bodyPr/>
        <a:lstStyle/>
        <a:p>
          <a:endParaRPr lang="en-CA"/>
        </a:p>
      </dgm:t>
    </dgm:pt>
    <dgm:pt modelId="{3CD70ADD-CA94-457D-9116-13C94E4B410C}">
      <dgm:prSet phldrT="[Text]" custT="1"/>
      <dgm:spPr>
        <a:solidFill>
          <a:schemeClr val="bg1">
            <a:alpha val="50000"/>
          </a:schemeClr>
        </a:solidFill>
        <a:ln>
          <a:solidFill>
            <a:schemeClr val="accent1"/>
          </a:solidFill>
        </a:ln>
      </dgm:spPr>
      <dgm:t>
        <a:bodyPr/>
        <a:lstStyle/>
        <a:p>
          <a:r>
            <a:rPr lang="en-CA" sz="2400" dirty="0" smtClean="0"/>
            <a:t>Business </a:t>
          </a:r>
        </a:p>
        <a:p>
          <a:r>
            <a:rPr lang="en-CA" sz="2400" dirty="0" smtClean="0"/>
            <a:t>Value</a:t>
          </a:r>
          <a:endParaRPr lang="en-CA" sz="2400" dirty="0"/>
        </a:p>
      </dgm:t>
    </dgm:pt>
    <dgm:pt modelId="{CD5C9D8B-A3FB-49E6-BD7A-10D105E269FE}" type="parTrans" cxnId="{FEB7C526-F9F6-44B1-8BA5-9F30E3488096}">
      <dgm:prSet/>
      <dgm:spPr/>
      <dgm:t>
        <a:bodyPr/>
        <a:lstStyle/>
        <a:p>
          <a:endParaRPr lang="en-CA"/>
        </a:p>
      </dgm:t>
    </dgm:pt>
    <dgm:pt modelId="{F5AFEA3D-5210-40B8-9C2E-CFCB9BA95113}" type="sibTrans" cxnId="{FEB7C526-F9F6-44B1-8BA5-9F30E3488096}">
      <dgm:prSet/>
      <dgm:spPr/>
      <dgm:t>
        <a:bodyPr/>
        <a:lstStyle/>
        <a:p>
          <a:endParaRPr lang="en-CA"/>
        </a:p>
      </dgm:t>
    </dgm:pt>
    <dgm:pt modelId="{709C2E7F-2333-4F4E-9FB7-5D1E4786E710}" type="pres">
      <dgm:prSet presAssocID="{17584C98-9A68-401F-874F-A04FF74ADE20}" presName="compositeShape" presStyleCnt="0">
        <dgm:presLayoutVars>
          <dgm:chMax val="7"/>
          <dgm:dir/>
          <dgm:resizeHandles val="exact"/>
        </dgm:presLayoutVars>
      </dgm:prSet>
      <dgm:spPr/>
    </dgm:pt>
    <dgm:pt modelId="{87D294FC-7F5E-4536-A539-4BFF8759E084}" type="pres">
      <dgm:prSet presAssocID="{99635956-D5A7-44D9-8045-937656193F6E}" presName="circ1" presStyleLbl="vennNode1" presStyleIdx="0" presStyleCnt="3"/>
      <dgm:spPr/>
      <dgm:t>
        <a:bodyPr/>
        <a:lstStyle/>
        <a:p>
          <a:endParaRPr lang="en-CA"/>
        </a:p>
      </dgm:t>
    </dgm:pt>
    <dgm:pt modelId="{CA5A6E37-EC09-40A6-89EB-571431303655}" type="pres">
      <dgm:prSet presAssocID="{99635956-D5A7-44D9-8045-937656193F6E}" presName="circ1Tx" presStyleLbl="revTx" presStyleIdx="0" presStyleCnt="0">
        <dgm:presLayoutVars>
          <dgm:chMax val="0"/>
          <dgm:chPref val="0"/>
          <dgm:bulletEnabled val="1"/>
        </dgm:presLayoutVars>
      </dgm:prSet>
      <dgm:spPr/>
      <dgm:t>
        <a:bodyPr/>
        <a:lstStyle/>
        <a:p>
          <a:endParaRPr lang="en-CA"/>
        </a:p>
      </dgm:t>
    </dgm:pt>
    <dgm:pt modelId="{456B1A59-1697-4B11-9F75-57E95DE98F7B}" type="pres">
      <dgm:prSet presAssocID="{927B43DC-E2AB-4204-ADA9-C19D06265FBB}" presName="circ2" presStyleLbl="vennNode1" presStyleIdx="1" presStyleCnt="3"/>
      <dgm:spPr/>
      <dgm:t>
        <a:bodyPr/>
        <a:lstStyle/>
        <a:p>
          <a:endParaRPr lang="en-CA"/>
        </a:p>
      </dgm:t>
    </dgm:pt>
    <dgm:pt modelId="{EC065F86-F18C-42DB-B75C-489492E977F1}" type="pres">
      <dgm:prSet presAssocID="{927B43DC-E2AB-4204-ADA9-C19D06265FBB}" presName="circ2Tx" presStyleLbl="revTx" presStyleIdx="0" presStyleCnt="0">
        <dgm:presLayoutVars>
          <dgm:chMax val="0"/>
          <dgm:chPref val="0"/>
          <dgm:bulletEnabled val="1"/>
        </dgm:presLayoutVars>
      </dgm:prSet>
      <dgm:spPr/>
      <dgm:t>
        <a:bodyPr/>
        <a:lstStyle/>
        <a:p>
          <a:endParaRPr lang="en-CA"/>
        </a:p>
      </dgm:t>
    </dgm:pt>
    <dgm:pt modelId="{6CCFF1E5-B53B-4EE1-BB01-1F8774A670E9}" type="pres">
      <dgm:prSet presAssocID="{3CD70ADD-CA94-457D-9116-13C94E4B410C}" presName="circ3" presStyleLbl="vennNode1" presStyleIdx="2" presStyleCnt="3"/>
      <dgm:spPr/>
      <dgm:t>
        <a:bodyPr/>
        <a:lstStyle/>
        <a:p>
          <a:endParaRPr lang="en-CA"/>
        </a:p>
      </dgm:t>
    </dgm:pt>
    <dgm:pt modelId="{8455EFDF-DE61-4EF6-A3BA-C2000EC71C8B}" type="pres">
      <dgm:prSet presAssocID="{3CD70ADD-CA94-457D-9116-13C94E4B410C}" presName="circ3Tx" presStyleLbl="revTx" presStyleIdx="0" presStyleCnt="0">
        <dgm:presLayoutVars>
          <dgm:chMax val="0"/>
          <dgm:chPref val="0"/>
          <dgm:bulletEnabled val="1"/>
        </dgm:presLayoutVars>
      </dgm:prSet>
      <dgm:spPr/>
      <dgm:t>
        <a:bodyPr/>
        <a:lstStyle/>
        <a:p>
          <a:endParaRPr lang="en-CA"/>
        </a:p>
      </dgm:t>
    </dgm:pt>
  </dgm:ptLst>
  <dgm:cxnLst>
    <dgm:cxn modelId="{6FD9AB4A-29F9-4F80-8297-5C74ADAD44EB}" type="presOf" srcId="{17584C98-9A68-401F-874F-A04FF74ADE20}" destId="{709C2E7F-2333-4F4E-9FB7-5D1E4786E710}" srcOrd="0" destOrd="0" presId="urn:microsoft.com/office/officeart/2005/8/layout/venn1"/>
    <dgm:cxn modelId="{DCEA5139-FF8E-4586-87AB-308CE49A41D7}" type="presOf" srcId="{927B43DC-E2AB-4204-ADA9-C19D06265FBB}" destId="{EC065F86-F18C-42DB-B75C-489492E977F1}" srcOrd="1" destOrd="0" presId="urn:microsoft.com/office/officeart/2005/8/layout/venn1"/>
    <dgm:cxn modelId="{A63FD30A-7ED4-4740-8EEA-0BFC919A71E3}" type="presOf" srcId="{99635956-D5A7-44D9-8045-937656193F6E}" destId="{CA5A6E37-EC09-40A6-89EB-571431303655}" srcOrd="1" destOrd="0" presId="urn:microsoft.com/office/officeart/2005/8/layout/venn1"/>
    <dgm:cxn modelId="{12C290BF-40AD-4AB3-A3C9-584D0EC061DC}" type="presOf" srcId="{3CD70ADD-CA94-457D-9116-13C94E4B410C}" destId="{6CCFF1E5-B53B-4EE1-BB01-1F8774A670E9}" srcOrd="0" destOrd="0" presId="urn:microsoft.com/office/officeart/2005/8/layout/venn1"/>
    <dgm:cxn modelId="{FEB7C526-F9F6-44B1-8BA5-9F30E3488096}" srcId="{17584C98-9A68-401F-874F-A04FF74ADE20}" destId="{3CD70ADD-CA94-457D-9116-13C94E4B410C}" srcOrd="2" destOrd="0" parTransId="{CD5C9D8B-A3FB-49E6-BD7A-10D105E269FE}" sibTransId="{F5AFEA3D-5210-40B8-9C2E-CFCB9BA95113}"/>
    <dgm:cxn modelId="{D2A46358-AD08-4E60-8855-C55B60914402}" srcId="{17584C98-9A68-401F-874F-A04FF74ADE20}" destId="{927B43DC-E2AB-4204-ADA9-C19D06265FBB}" srcOrd="1" destOrd="0" parTransId="{6BA085D2-BC7F-4A50-83BE-8508AC32095A}" sibTransId="{D63AE420-E51E-4E10-A244-6C8AC037F19C}"/>
    <dgm:cxn modelId="{26F32654-99E0-433C-BFED-83DA63835487}" type="presOf" srcId="{3CD70ADD-CA94-457D-9116-13C94E4B410C}" destId="{8455EFDF-DE61-4EF6-A3BA-C2000EC71C8B}" srcOrd="1" destOrd="0" presId="urn:microsoft.com/office/officeart/2005/8/layout/venn1"/>
    <dgm:cxn modelId="{D693F5B9-6C9D-4BCC-9990-5CF8F31F90C0}" type="presOf" srcId="{99635956-D5A7-44D9-8045-937656193F6E}" destId="{87D294FC-7F5E-4536-A539-4BFF8759E084}" srcOrd="0" destOrd="0" presId="urn:microsoft.com/office/officeart/2005/8/layout/venn1"/>
    <dgm:cxn modelId="{9AFAE0C8-B4CD-43D9-B8FB-C1E65DEBBCD5}" srcId="{17584C98-9A68-401F-874F-A04FF74ADE20}" destId="{99635956-D5A7-44D9-8045-937656193F6E}" srcOrd="0" destOrd="0" parTransId="{DCC962BF-A67D-4139-84D6-03C9D15ACAD6}" sibTransId="{1E2A8DD9-A054-4E7C-A406-3176C665BD8C}"/>
    <dgm:cxn modelId="{874A9708-F70E-438F-A2FB-4E5153C43F04}" type="presOf" srcId="{927B43DC-E2AB-4204-ADA9-C19D06265FBB}" destId="{456B1A59-1697-4B11-9F75-57E95DE98F7B}" srcOrd="0" destOrd="0" presId="urn:microsoft.com/office/officeart/2005/8/layout/venn1"/>
    <dgm:cxn modelId="{F66233CF-A5FE-4117-BDB8-4125D6275ED5}" type="presParOf" srcId="{709C2E7F-2333-4F4E-9FB7-5D1E4786E710}" destId="{87D294FC-7F5E-4536-A539-4BFF8759E084}" srcOrd="0" destOrd="0" presId="urn:microsoft.com/office/officeart/2005/8/layout/venn1"/>
    <dgm:cxn modelId="{724A8BCE-27DC-4E36-BD07-3E0631D4DA7F}" type="presParOf" srcId="{709C2E7F-2333-4F4E-9FB7-5D1E4786E710}" destId="{CA5A6E37-EC09-40A6-89EB-571431303655}" srcOrd="1" destOrd="0" presId="urn:microsoft.com/office/officeart/2005/8/layout/venn1"/>
    <dgm:cxn modelId="{AE96D717-4761-442B-A813-D5BA12533605}" type="presParOf" srcId="{709C2E7F-2333-4F4E-9FB7-5D1E4786E710}" destId="{456B1A59-1697-4B11-9F75-57E95DE98F7B}" srcOrd="2" destOrd="0" presId="urn:microsoft.com/office/officeart/2005/8/layout/venn1"/>
    <dgm:cxn modelId="{1D8505D9-EC04-4FE7-8341-9C46F6F3EB13}" type="presParOf" srcId="{709C2E7F-2333-4F4E-9FB7-5D1E4786E710}" destId="{EC065F86-F18C-42DB-B75C-489492E977F1}" srcOrd="3" destOrd="0" presId="urn:microsoft.com/office/officeart/2005/8/layout/venn1"/>
    <dgm:cxn modelId="{81E8C653-1C89-421E-A4B2-3DD4F9C34437}" type="presParOf" srcId="{709C2E7F-2333-4F4E-9FB7-5D1E4786E710}" destId="{6CCFF1E5-B53B-4EE1-BB01-1F8774A670E9}" srcOrd="4" destOrd="0" presId="urn:microsoft.com/office/officeart/2005/8/layout/venn1"/>
    <dgm:cxn modelId="{0A96EE9B-4927-4E21-8369-610F31814DD4}" type="presParOf" srcId="{709C2E7F-2333-4F4E-9FB7-5D1E4786E710}" destId="{8455EFDF-DE61-4EF6-A3BA-C2000EC71C8B}"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EE8F0E-94AC-40E2-9C8A-1493F53B8E06}"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CA"/>
        </a:p>
      </dgm:t>
    </dgm:pt>
    <dgm:pt modelId="{32A2391E-520E-4453-81E7-40375820B2C7}">
      <dgm:prSet phldrT="[Text]"/>
      <dgm:spPr/>
      <dgm:t>
        <a:bodyPr/>
        <a:lstStyle/>
        <a:p>
          <a:r>
            <a:rPr lang="en-CA" dirty="0"/>
            <a:t> </a:t>
          </a:r>
        </a:p>
      </dgm:t>
    </dgm:pt>
    <dgm:pt modelId="{1AE08B6A-2691-459F-9A9A-24E877FC4C4E}" type="parTrans" cxnId="{871AADAB-DDE9-4D7C-AC8B-0157A0A0197A}">
      <dgm:prSet/>
      <dgm:spPr/>
      <dgm:t>
        <a:bodyPr/>
        <a:lstStyle/>
        <a:p>
          <a:endParaRPr lang="en-CA"/>
        </a:p>
      </dgm:t>
    </dgm:pt>
    <dgm:pt modelId="{DC3BE195-8CD3-4C3E-B443-6EFC8E223875}" type="sibTrans" cxnId="{871AADAB-DDE9-4D7C-AC8B-0157A0A0197A}">
      <dgm:prSet/>
      <dgm:spPr/>
      <dgm:t>
        <a:bodyPr/>
        <a:lstStyle/>
        <a:p>
          <a:endParaRPr lang="en-CA"/>
        </a:p>
      </dgm:t>
    </dgm:pt>
    <dgm:pt modelId="{0D68BE0C-4078-481D-B532-936502AB14BE}">
      <dgm:prSet phldrT="[Text]"/>
      <dgm:spPr/>
      <dgm:t>
        <a:bodyPr/>
        <a:lstStyle/>
        <a:p>
          <a:r>
            <a:rPr lang="en-CA" dirty="0"/>
            <a:t> </a:t>
          </a:r>
        </a:p>
      </dgm:t>
    </dgm:pt>
    <dgm:pt modelId="{17BDC8F2-25FF-4AF5-BD99-07CC2F9F852F}" type="parTrans" cxnId="{416C161C-20CD-4A80-9BC7-9465A1BEE538}">
      <dgm:prSet/>
      <dgm:spPr/>
      <dgm:t>
        <a:bodyPr/>
        <a:lstStyle/>
        <a:p>
          <a:endParaRPr lang="en-CA"/>
        </a:p>
      </dgm:t>
    </dgm:pt>
    <dgm:pt modelId="{01235FFE-5550-4199-AF44-41CC823A1A9D}" type="sibTrans" cxnId="{416C161C-20CD-4A80-9BC7-9465A1BEE538}">
      <dgm:prSet/>
      <dgm:spPr/>
      <dgm:t>
        <a:bodyPr/>
        <a:lstStyle/>
        <a:p>
          <a:endParaRPr lang="en-CA"/>
        </a:p>
      </dgm:t>
    </dgm:pt>
    <dgm:pt modelId="{059B0C80-C85E-435C-9B00-BB1C0E569911}">
      <dgm:prSet phldrT="[Text]"/>
      <dgm:spPr/>
      <dgm:t>
        <a:bodyPr/>
        <a:lstStyle/>
        <a:p>
          <a:r>
            <a:rPr lang="en-CA" dirty="0"/>
            <a:t> </a:t>
          </a:r>
        </a:p>
      </dgm:t>
    </dgm:pt>
    <dgm:pt modelId="{A5CE9FC7-B9B2-4041-84FB-3A50B811B2AC}" type="parTrans" cxnId="{D8E533D3-814D-4703-9C4A-23EAC75F6B6B}">
      <dgm:prSet/>
      <dgm:spPr/>
      <dgm:t>
        <a:bodyPr/>
        <a:lstStyle/>
        <a:p>
          <a:endParaRPr lang="en-CA"/>
        </a:p>
      </dgm:t>
    </dgm:pt>
    <dgm:pt modelId="{426F0CB0-09B1-47C0-81D4-808201ACD738}" type="sibTrans" cxnId="{D8E533D3-814D-4703-9C4A-23EAC75F6B6B}">
      <dgm:prSet/>
      <dgm:spPr/>
      <dgm:t>
        <a:bodyPr/>
        <a:lstStyle/>
        <a:p>
          <a:endParaRPr lang="en-CA"/>
        </a:p>
      </dgm:t>
    </dgm:pt>
    <dgm:pt modelId="{9B363DBB-9E7F-433D-882F-9F320A45CF63}">
      <dgm:prSet phldrT="[Text]"/>
      <dgm:spPr/>
      <dgm:t>
        <a:bodyPr/>
        <a:lstStyle/>
        <a:p>
          <a:r>
            <a:rPr lang="en-CA" dirty="0"/>
            <a:t> </a:t>
          </a:r>
        </a:p>
      </dgm:t>
    </dgm:pt>
    <dgm:pt modelId="{216C9FC6-FE81-41A5-9E5D-CCBAE0782347}" type="parTrans" cxnId="{F359FED1-DA78-4A0A-8972-E49AC6065488}">
      <dgm:prSet/>
      <dgm:spPr/>
      <dgm:t>
        <a:bodyPr/>
        <a:lstStyle/>
        <a:p>
          <a:endParaRPr lang="en-CA"/>
        </a:p>
      </dgm:t>
    </dgm:pt>
    <dgm:pt modelId="{FF479A85-D6EC-4B3F-A11E-D60E2EE7B2D8}" type="sibTrans" cxnId="{F359FED1-DA78-4A0A-8972-E49AC6065488}">
      <dgm:prSet/>
      <dgm:spPr/>
      <dgm:t>
        <a:bodyPr/>
        <a:lstStyle/>
        <a:p>
          <a:endParaRPr lang="en-CA"/>
        </a:p>
      </dgm:t>
    </dgm:pt>
    <dgm:pt modelId="{A1417BD3-9B5B-416F-BB3B-6B124D5B4825}">
      <dgm:prSet phldrT="[Text]"/>
      <dgm:spPr/>
      <dgm:t>
        <a:bodyPr/>
        <a:lstStyle/>
        <a:p>
          <a:r>
            <a:rPr lang="en-CA" dirty="0"/>
            <a:t> </a:t>
          </a:r>
        </a:p>
      </dgm:t>
    </dgm:pt>
    <dgm:pt modelId="{0D391199-1A17-406B-8326-82DC35142FC0}" type="parTrans" cxnId="{3D559F7D-71FD-474E-A497-FB019C29C08C}">
      <dgm:prSet/>
      <dgm:spPr/>
      <dgm:t>
        <a:bodyPr/>
        <a:lstStyle/>
        <a:p>
          <a:endParaRPr lang="en-CA"/>
        </a:p>
      </dgm:t>
    </dgm:pt>
    <dgm:pt modelId="{4E7A81A9-675A-4F7D-A7D7-806270B9DD97}" type="sibTrans" cxnId="{3D559F7D-71FD-474E-A497-FB019C29C08C}">
      <dgm:prSet/>
      <dgm:spPr/>
      <dgm:t>
        <a:bodyPr/>
        <a:lstStyle/>
        <a:p>
          <a:endParaRPr lang="en-CA"/>
        </a:p>
      </dgm:t>
    </dgm:pt>
    <dgm:pt modelId="{088F98B6-19F2-437F-9DC7-D7C7300C36A4}">
      <dgm:prSet phldrT="[Text]"/>
      <dgm:spPr/>
      <dgm:t>
        <a:bodyPr/>
        <a:lstStyle/>
        <a:p>
          <a:r>
            <a:rPr lang="en-CA" dirty="0"/>
            <a:t> </a:t>
          </a:r>
        </a:p>
      </dgm:t>
    </dgm:pt>
    <dgm:pt modelId="{CC1DB9F7-CDD3-4F2D-A176-6A474C7D35D6}" type="parTrans" cxnId="{15519848-D905-4701-9352-5839E7691F9A}">
      <dgm:prSet/>
      <dgm:spPr/>
      <dgm:t>
        <a:bodyPr/>
        <a:lstStyle/>
        <a:p>
          <a:endParaRPr lang="en-CA"/>
        </a:p>
      </dgm:t>
    </dgm:pt>
    <dgm:pt modelId="{0A6B4620-C991-4B48-85A7-D9E4780D6D9C}" type="sibTrans" cxnId="{15519848-D905-4701-9352-5839E7691F9A}">
      <dgm:prSet/>
      <dgm:spPr/>
      <dgm:t>
        <a:bodyPr/>
        <a:lstStyle/>
        <a:p>
          <a:endParaRPr lang="en-CA"/>
        </a:p>
      </dgm:t>
    </dgm:pt>
    <dgm:pt modelId="{022A5F77-AF9C-4774-9E36-54014A2F941E}" type="pres">
      <dgm:prSet presAssocID="{FAEE8F0E-94AC-40E2-9C8A-1493F53B8E06}" presName="rootnode" presStyleCnt="0">
        <dgm:presLayoutVars>
          <dgm:chMax/>
          <dgm:chPref/>
          <dgm:dir/>
          <dgm:animLvl val="lvl"/>
        </dgm:presLayoutVars>
      </dgm:prSet>
      <dgm:spPr/>
      <dgm:t>
        <a:bodyPr/>
        <a:lstStyle/>
        <a:p>
          <a:endParaRPr lang="en-CA"/>
        </a:p>
      </dgm:t>
    </dgm:pt>
    <dgm:pt modelId="{29E97413-FBC6-4564-AA6B-63F581306BA7}" type="pres">
      <dgm:prSet presAssocID="{32A2391E-520E-4453-81E7-40375820B2C7}" presName="composite" presStyleCnt="0"/>
      <dgm:spPr/>
    </dgm:pt>
    <dgm:pt modelId="{71C4AD1A-7AC9-4E29-932C-15239432DC45}" type="pres">
      <dgm:prSet presAssocID="{32A2391E-520E-4453-81E7-40375820B2C7}" presName="bentUpArrow1" presStyleLbl="alignImgPlace1" presStyleIdx="0" presStyleCnt="2"/>
      <dgm:spPr/>
    </dgm:pt>
    <dgm:pt modelId="{F37987DE-941B-4764-9CD3-C405915C19B7}" type="pres">
      <dgm:prSet presAssocID="{32A2391E-520E-4453-81E7-40375820B2C7}" presName="ParentText" presStyleLbl="node1" presStyleIdx="0" presStyleCnt="3">
        <dgm:presLayoutVars>
          <dgm:chMax val="1"/>
          <dgm:chPref val="1"/>
          <dgm:bulletEnabled val="1"/>
        </dgm:presLayoutVars>
      </dgm:prSet>
      <dgm:spPr/>
      <dgm:t>
        <a:bodyPr/>
        <a:lstStyle/>
        <a:p>
          <a:endParaRPr lang="en-CA"/>
        </a:p>
      </dgm:t>
    </dgm:pt>
    <dgm:pt modelId="{82C064FA-0DD1-4C99-89F5-3EF83CD79217}" type="pres">
      <dgm:prSet presAssocID="{32A2391E-520E-4453-81E7-40375820B2C7}" presName="ChildText" presStyleLbl="revTx" presStyleIdx="0" presStyleCnt="3">
        <dgm:presLayoutVars>
          <dgm:chMax val="0"/>
          <dgm:chPref val="0"/>
          <dgm:bulletEnabled val="1"/>
        </dgm:presLayoutVars>
      </dgm:prSet>
      <dgm:spPr/>
      <dgm:t>
        <a:bodyPr/>
        <a:lstStyle/>
        <a:p>
          <a:endParaRPr lang="en-CA"/>
        </a:p>
      </dgm:t>
    </dgm:pt>
    <dgm:pt modelId="{14984402-91C3-44C2-851F-E1AA7AA30450}" type="pres">
      <dgm:prSet presAssocID="{DC3BE195-8CD3-4C3E-B443-6EFC8E223875}" presName="sibTrans" presStyleCnt="0"/>
      <dgm:spPr/>
    </dgm:pt>
    <dgm:pt modelId="{04E1063C-E62B-4DC2-91E1-EA59CD883933}" type="pres">
      <dgm:prSet presAssocID="{059B0C80-C85E-435C-9B00-BB1C0E569911}" presName="composite" presStyleCnt="0"/>
      <dgm:spPr/>
    </dgm:pt>
    <dgm:pt modelId="{080BF5A6-8A8B-4F5D-A0EF-F33153BDE2BA}" type="pres">
      <dgm:prSet presAssocID="{059B0C80-C85E-435C-9B00-BB1C0E569911}" presName="bentUpArrow1" presStyleLbl="alignImgPlace1" presStyleIdx="1" presStyleCnt="2"/>
      <dgm:spPr/>
    </dgm:pt>
    <dgm:pt modelId="{6CDF6E1A-AA70-4D5F-AF5E-AC4A1B2EE0A7}" type="pres">
      <dgm:prSet presAssocID="{059B0C80-C85E-435C-9B00-BB1C0E569911}" presName="ParentText" presStyleLbl="node1" presStyleIdx="1" presStyleCnt="3">
        <dgm:presLayoutVars>
          <dgm:chMax val="1"/>
          <dgm:chPref val="1"/>
          <dgm:bulletEnabled val="1"/>
        </dgm:presLayoutVars>
      </dgm:prSet>
      <dgm:spPr/>
      <dgm:t>
        <a:bodyPr/>
        <a:lstStyle/>
        <a:p>
          <a:endParaRPr lang="en-CA"/>
        </a:p>
      </dgm:t>
    </dgm:pt>
    <dgm:pt modelId="{BC9BCA29-006B-41D1-BF23-2BE5B48CAF55}" type="pres">
      <dgm:prSet presAssocID="{059B0C80-C85E-435C-9B00-BB1C0E569911}" presName="ChildText" presStyleLbl="revTx" presStyleIdx="1" presStyleCnt="3">
        <dgm:presLayoutVars>
          <dgm:chMax val="0"/>
          <dgm:chPref val="0"/>
          <dgm:bulletEnabled val="1"/>
        </dgm:presLayoutVars>
      </dgm:prSet>
      <dgm:spPr/>
      <dgm:t>
        <a:bodyPr/>
        <a:lstStyle/>
        <a:p>
          <a:endParaRPr lang="en-CA"/>
        </a:p>
      </dgm:t>
    </dgm:pt>
    <dgm:pt modelId="{EC05D61B-0925-4537-AF0B-23FC792186F8}" type="pres">
      <dgm:prSet presAssocID="{426F0CB0-09B1-47C0-81D4-808201ACD738}" presName="sibTrans" presStyleCnt="0"/>
      <dgm:spPr/>
    </dgm:pt>
    <dgm:pt modelId="{527C0ED2-409A-4F90-8C83-FCA1AF84D2F3}" type="pres">
      <dgm:prSet presAssocID="{A1417BD3-9B5B-416F-BB3B-6B124D5B4825}" presName="composite" presStyleCnt="0"/>
      <dgm:spPr/>
    </dgm:pt>
    <dgm:pt modelId="{5175FEA4-D469-4E84-B599-966E350E93B1}" type="pres">
      <dgm:prSet presAssocID="{A1417BD3-9B5B-416F-BB3B-6B124D5B4825}" presName="ParentText" presStyleLbl="node1" presStyleIdx="2" presStyleCnt="3">
        <dgm:presLayoutVars>
          <dgm:chMax val="1"/>
          <dgm:chPref val="1"/>
          <dgm:bulletEnabled val="1"/>
        </dgm:presLayoutVars>
      </dgm:prSet>
      <dgm:spPr/>
      <dgm:t>
        <a:bodyPr/>
        <a:lstStyle/>
        <a:p>
          <a:endParaRPr lang="en-CA"/>
        </a:p>
      </dgm:t>
    </dgm:pt>
    <dgm:pt modelId="{BF69AA1B-721D-4D60-BC0F-7AD38285E665}" type="pres">
      <dgm:prSet presAssocID="{A1417BD3-9B5B-416F-BB3B-6B124D5B4825}" presName="FinalChildText" presStyleLbl="revTx" presStyleIdx="2" presStyleCnt="3">
        <dgm:presLayoutVars>
          <dgm:chMax val="0"/>
          <dgm:chPref val="0"/>
          <dgm:bulletEnabled val="1"/>
        </dgm:presLayoutVars>
      </dgm:prSet>
      <dgm:spPr/>
      <dgm:t>
        <a:bodyPr/>
        <a:lstStyle/>
        <a:p>
          <a:endParaRPr lang="en-CA"/>
        </a:p>
      </dgm:t>
    </dgm:pt>
  </dgm:ptLst>
  <dgm:cxnLst>
    <dgm:cxn modelId="{3D559F7D-71FD-474E-A497-FB019C29C08C}" srcId="{FAEE8F0E-94AC-40E2-9C8A-1493F53B8E06}" destId="{A1417BD3-9B5B-416F-BB3B-6B124D5B4825}" srcOrd="2" destOrd="0" parTransId="{0D391199-1A17-406B-8326-82DC35142FC0}" sibTransId="{4E7A81A9-675A-4F7D-A7D7-806270B9DD97}"/>
    <dgm:cxn modelId="{F359FED1-DA78-4A0A-8972-E49AC6065488}" srcId="{059B0C80-C85E-435C-9B00-BB1C0E569911}" destId="{9B363DBB-9E7F-433D-882F-9F320A45CF63}" srcOrd="0" destOrd="0" parTransId="{216C9FC6-FE81-41A5-9E5D-CCBAE0782347}" sibTransId="{FF479A85-D6EC-4B3F-A11E-D60E2EE7B2D8}"/>
    <dgm:cxn modelId="{871AADAB-DDE9-4D7C-AC8B-0157A0A0197A}" srcId="{FAEE8F0E-94AC-40E2-9C8A-1493F53B8E06}" destId="{32A2391E-520E-4453-81E7-40375820B2C7}" srcOrd="0" destOrd="0" parTransId="{1AE08B6A-2691-459F-9A9A-24E877FC4C4E}" sibTransId="{DC3BE195-8CD3-4C3E-B443-6EFC8E223875}"/>
    <dgm:cxn modelId="{15519848-D905-4701-9352-5839E7691F9A}" srcId="{A1417BD3-9B5B-416F-BB3B-6B124D5B4825}" destId="{088F98B6-19F2-437F-9DC7-D7C7300C36A4}" srcOrd="0" destOrd="0" parTransId="{CC1DB9F7-CDD3-4F2D-A176-6A474C7D35D6}" sibTransId="{0A6B4620-C991-4B48-85A7-D9E4780D6D9C}"/>
    <dgm:cxn modelId="{320CE128-1B39-485D-A400-0E4473695E08}" type="presOf" srcId="{32A2391E-520E-4453-81E7-40375820B2C7}" destId="{F37987DE-941B-4764-9CD3-C405915C19B7}" srcOrd="0" destOrd="0" presId="urn:microsoft.com/office/officeart/2005/8/layout/StepDownProcess"/>
    <dgm:cxn modelId="{B633B62B-ED6D-4C50-A994-254E538FC93F}" type="presOf" srcId="{088F98B6-19F2-437F-9DC7-D7C7300C36A4}" destId="{BF69AA1B-721D-4D60-BC0F-7AD38285E665}" srcOrd="0" destOrd="0" presId="urn:microsoft.com/office/officeart/2005/8/layout/StepDownProcess"/>
    <dgm:cxn modelId="{60208ED5-B882-4B69-A5F5-9C5885AB1CE6}" type="presOf" srcId="{FAEE8F0E-94AC-40E2-9C8A-1493F53B8E06}" destId="{022A5F77-AF9C-4774-9E36-54014A2F941E}" srcOrd="0" destOrd="0" presId="urn:microsoft.com/office/officeart/2005/8/layout/StepDownProcess"/>
    <dgm:cxn modelId="{71DBBA21-1245-4104-931B-973028691450}" type="presOf" srcId="{059B0C80-C85E-435C-9B00-BB1C0E569911}" destId="{6CDF6E1A-AA70-4D5F-AF5E-AC4A1B2EE0A7}" srcOrd="0" destOrd="0" presId="urn:microsoft.com/office/officeart/2005/8/layout/StepDownProcess"/>
    <dgm:cxn modelId="{416C161C-20CD-4A80-9BC7-9465A1BEE538}" srcId="{32A2391E-520E-4453-81E7-40375820B2C7}" destId="{0D68BE0C-4078-481D-B532-936502AB14BE}" srcOrd="0" destOrd="0" parTransId="{17BDC8F2-25FF-4AF5-BD99-07CC2F9F852F}" sibTransId="{01235FFE-5550-4199-AF44-41CC823A1A9D}"/>
    <dgm:cxn modelId="{D8E533D3-814D-4703-9C4A-23EAC75F6B6B}" srcId="{FAEE8F0E-94AC-40E2-9C8A-1493F53B8E06}" destId="{059B0C80-C85E-435C-9B00-BB1C0E569911}" srcOrd="1" destOrd="0" parTransId="{A5CE9FC7-B9B2-4041-84FB-3A50B811B2AC}" sibTransId="{426F0CB0-09B1-47C0-81D4-808201ACD738}"/>
    <dgm:cxn modelId="{4240CF1D-D481-45A6-89A9-1D4D138CF1B0}" type="presOf" srcId="{0D68BE0C-4078-481D-B532-936502AB14BE}" destId="{82C064FA-0DD1-4C99-89F5-3EF83CD79217}" srcOrd="0" destOrd="0" presId="urn:microsoft.com/office/officeart/2005/8/layout/StepDownProcess"/>
    <dgm:cxn modelId="{D1E685C2-D099-4A97-A9FC-F2CC07567439}" type="presOf" srcId="{9B363DBB-9E7F-433D-882F-9F320A45CF63}" destId="{BC9BCA29-006B-41D1-BF23-2BE5B48CAF55}" srcOrd="0" destOrd="0" presId="urn:microsoft.com/office/officeart/2005/8/layout/StepDownProcess"/>
    <dgm:cxn modelId="{E493B9E1-CFBC-4450-97D1-0FA43393E711}" type="presOf" srcId="{A1417BD3-9B5B-416F-BB3B-6B124D5B4825}" destId="{5175FEA4-D469-4E84-B599-966E350E93B1}" srcOrd="0" destOrd="0" presId="urn:microsoft.com/office/officeart/2005/8/layout/StepDownProcess"/>
    <dgm:cxn modelId="{3B4EF53F-E024-4627-9809-40E64605A7F6}" type="presParOf" srcId="{022A5F77-AF9C-4774-9E36-54014A2F941E}" destId="{29E97413-FBC6-4564-AA6B-63F581306BA7}" srcOrd="0" destOrd="0" presId="urn:microsoft.com/office/officeart/2005/8/layout/StepDownProcess"/>
    <dgm:cxn modelId="{494C80DD-9C71-4EBC-A1F7-B2187474597B}" type="presParOf" srcId="{29E97413-FBC6-4564-AA6B-63F581306BA7}" destId="{71C4AD1A-7AC9-4E29-932C-15239432DC45}" srcOrd="0" destOrd="0" presId="urn:microsoft.com/office/officeart/2005/8/layout/StepDownProcess"/>
    <dgm:cxn modelId="{81ABA108-3118-4591-BAC2-82A5B39E509D}" type="presParOf" srcId="{29E97413-FBC6-4564-AA6B-63F581306BA7}" destId="{F37987DE-941B-4764-9CD3-C405915C19B7}" srcOrd="1" destOrd="0" presId="urn:microsoft.com/office/officeart/2005/8/layout/StepDownProcess"/>
    <dgm:cxn modelId="{F3BF67E7-A2FE-4FE2-A9C8-1951976E69EF}" type="presParOf" srcId="{29E97413-FBC6-4564-AA6B-63F581306BA7}" destId="{82C064FA-0DD1-4C99-89F5-3EF83CD79217}" srcOrd="2" destOrd="0" presId="urn:microsoft.com/office/officeart/2005/8/layout/StepDownProcess"/>
    <dgm:cxn modelId="{8CEF5426-A0FC-4260-BF0C-867BB6983953}" type="presParOf" srcId="{022A5F77-AF9C-4774-9E36-54014A2F941E}" destId="{14984402-91C3-44C2-851F-E1AA7AA30450}" srcOrd="1" destOrd="0" presId="urn:microsoft.com/office/officeart/2005/8/layout/StepDownProcess"/>
    <dgm:cxn modelId="{0E1DB902-F40D-4BBD-828C-EAA7B150E875}" type="presParOf" srcId="{022A5F77-AF9C-4774-9E36-54014A2F941E}" destId="{04E1063C-E62B-4DC2-91E1-EA59CD883933}" srcOrd="2" destOrd="0" presId="urn:microsoft.com/office/officeart/2005/8/layout/StepDownProcess"/>
    <dgm:cxn modelId="{09341BF7-4831-4C10-A72C-63B1BD2ACA1F}" type="presParOf" srcId="{04E1063C-E62B-4DC2-91E1-EA59CD883933}" destId="{080BF5A6-8A8B-4F5D-A0EF-F33153BDE2BA}" srcOrd="0" destOrd="0" presId="urn:microsoft.com/office/officeart/2005/8/layout/StepDownProcess"/>
    <dgm:cxn modelId="{38E80DBD-511E-409B-AF49-255DF81797B2}" type="presParOf" srcId="{04E1063C-E62B-4DC2-91E1-EA59CD883933}" destId="{6CDF6E1A-AA70-4D5F-AF5E-AC4A1B2EE0A7}" srcOrd="1" destOrd="0" presId="urn:microsoft.com/office/officeart/2005/8/layout/StepDownProcess"/>
    <dgm:cxn modelId="{95F6E626-BE74-4C6F-A4F3-BAC001D61279}" type="presParOf" srcId="{04E1063C-E62B-4DC2-91E1-EA59CD883933}" destId="{BC9BCA29-006B-41D1-BF23-2BE5B48CAF55}" srcOrd="2" destOrd="0" presId="urn:microsoft.com/office/officeart/2005/8/layout/StepDownProcess"/>
    <dgm:cxn modelId="{BEBBB5B7-2290-4A1A-8C2C-CDDD360EF537}" type="presParOf" srcId="{022A5F77-AF9C-4774-9E36-54014A2F941E}" destId="{EC05D61B-0925-4537-AF0B-23FC792186F8}" srcOrd="3" destOrd="0" presId="urn:microsoft.com/office/officeart/2005/8/layout/StepDownProcess"/>
    <dgm:cxn modelId="{6F904039-C963-48BE-9EE8-DAAA1EF722C7}" type="presParOf" srcId="{022A5F77-AF9C-4774-9E36-54014A2F941E}" destId="{527C0ED2-409A-4F90-8C83-FCA1AF84D2F3}" srcOrd="4" destOrd="0" presId="urn:microsoft.com/office/officeart/2005/8/layout/StepDownProcess"/>
    <dgm:cxn modelId="{AC47C5E8-E337-4521-BCAB-079662A43ADF}" type="presParOf" srcId="{527C0ED2-409A-4F90-8C83-FCA1AF84D2F3}" destId="{5175FEA4-D469-4E84-B599-966E350E93B1}" srcOrd="0" destOrd="0" presId="urn:microsoft.com/office/officeart/2005/8/layout/StepDownProcess"/>
    <dgm:cxn modelId="{819323EC-5EDF-4B2C-BEC7-4A414D1C34A7}" type="presParOf" srcId="{527C0ED2-409A-4F90-8C83-FCA1AF84D2F3}" destId="{BF69AA1B-721D-4D60-BC0F-7AD38285E665}"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BA08F6-7F90-41A9-874E-7104E7D8994A}" type="doc">
      <dgm:prSet loTypeId="urn:microsoft.com/office/officeart/2005/8/layout/chevron1" loCatId="process" qsTypeId="urn:microsoft.com/office/officeart/2005/8/quickstyle/simple1" qsCatId="simple" csTypeId="urn:microsoft.com/office/officeart/2005/8/colors/accent1_2" csCatId="accent1" phldr="1"/>
      <dgm:spPr/>
    </dgm:pt>
    <dgm:pt modelId="{F51172EC-5760-42B0-94C1-1489E512D58D}">
      <dgm:prSet phldrT="[Text]"/>
      <dgm:spPr/>
      <dgm:t>
        <a:bodyPr/>
        <a:lstStyle/>
        <a:p>
          <a:r>
            <a:rPr lang="en-CA" dirty="0"/>
            <a:t> </a:t>
          </a:r>
        </a:p>
      </dgm:t>
    </dgm:pt>
    <dgm:pt modelId="{19F0A1F6-FF97-4B02-916E-5595C3566581}" type="parTrans" cxnId="{00998387-8B5C-4907-9A3C-682CB56E3BF3}">
      <dgm:prSet/>
      <dgm:spPr/>
      <dgm:t>
        <a:bodyPr/>
        <a:lstStyle/>
        <a:p>
          <a:endParaRPr lang="en-CA"/>
        </a:p>
      </dgm:t>
    </dgm:pt>
    <dgm:pt modelId="{4194D7A4-C770-4D31-879F-8503CA0A47BE}" type="sibTrans" cxnId="{00998387-8B5C-4907-9A3C-682CB56E3BF3}">
      <dgm:prSet/>
      <dgm:spPr/>
      <dgm:t>
        <a:bodyPr/>
        <a:lstStyle/>
        <a:p>
          <a:endParaRPr lang="en-CA"/>
        </a:p>
      </dgm:t>
    </dgm:pt>
    <dgm:pt modelId="{6C687B11-0088-498A-A6F2-25AE5BC583ED}">
      <dgm:prSet phldrT="[Text]"/>
      <dgm:spPr/>
      <dgm:t>
        <a:bodyPr/>
        <a:lstStyle/>
        <a:p>
          <a:r>
            <a:rPr lang="en-CA" dirty="0"/>
            <a:t> </a:t>
          </a:r>
        </a:p>
      </dgm:t>
    </dgm:pt>
    <dgm:pt modelId="{C52433F1-0E37-4E61-87D9-7864C25C3E68}" type="parTrans" cxnId="{A3F5E449-97A1-4A5E-A983-772FE2F3325D}">
      <dgm:prSet/>
      <dgm:spPr/>
      <dgm:t>
        <a:bodyPr/>
        <a:lstStyle/>
        <a:p>
          <a:endParaRPr lang="en-CA"/>
        </a:p>
      </dgm:t>
    </dgm:pt>
    <dgm:pt modelId="{D659AD34-C6F0-4E2E-8A41-DAF6F2B73BA5}" type="sibTrans" cxnId="{A3F5E449-97A1-4A5E-A983-772FE2F3325D}">
      <dgm:prSet/>
      <dgm:spPr/>
      <dgm:t>
        <a:bodyPr/>
        <a:lstStyle/>
        <a:p>
          <a:endParaRPr lang="en-CA"/>
        </a:p>
      </dgm:t>
    </dgm:pt>
    <dgm:pt modelId="{E65CBE30-73F8-454F-A462-7F09220EC563}">
      <dgm:prSet phldrT="[Text]"/>
      <dgm:spPr/>
      <dgm:t>
        <a:bodyPr/>
        <a:lstStyle/>
        <a:p>
          <a:r>
            <a:rPr lang="en-CA" dirty="0"/>
            <a:t> </a:t>
          </a:r>
        </a:p>
      </dgm:t>
    </dgm:pt>
    <dgm:pt modelId="{F9A4ECB7-C3CF-4ADE-8D15-7EF4C8756F13}" type="parTrans" cxnId="{4CA9D2D4-CFBA-454D-804A-206375413164}">
      <dgm:prSet/>
      <dgm:spPr/>
      <dgm:t>
        <a:bodyPr/>
        <a:lstStyle/>
        <a:p>
          <a:endParaRPr lang="en-CA"/>
        </a:p>
      </dgm:t>
    </dgm:pt>
    <dgm:pt modelId="{DA6EAA6F-1F3D-4697-AB6D-21F4F150ACEC}" type="sibTrans" cxnId="{4CA9D2D4-CFBA-454D-804A-206375413164}">
      <dgm:prSet/>
      <dgm:spPr/>
      <dgm:t>
        <a:bodyPr/>
        <a:lstStyle/>
        <a:p>
          <a:endParaRPr lang="en-CA"/>
        </a:p>
      </dgm:t>
    </dgm:pt>
    <dgm:pt modelId="{31BE29D6-E615-4426-B122-B353CED0B742}" type="pres">
      <dgm:prSet presAssocID="{D2BA08F6-7F90-41A9-874E-7104E7D8994A}" presName="Name0" presStyleCnt="0">
        <dgm:presLayoutVars>
          <dgm:dir/>
          <dgm:animLvl val="lvl"/>
          <dgm:resizeHandles val="exact"/>
        </dgm:presLayoutVars>
      </dgm:prSet>
      <dgm:spPr/>
    </dgm:pt>
    <dgm:pt modelId="{493B8C7A-DBCB-4DDC-8E30-E91EDDDC8612}" type="pres">
      <dgm:prSet presAssocID="{F51172EC-5760-42B0-94C1-1489E512D58D}" presName="parTxOnly" presStyleLbl="node1" presStyleIdx="0" presStyleCnt="3">
        <dgm:presLayoutVars>
          <dgm:chMax val="0"/>
          <dgm:chPref val="0"/>
          <dgm:bulletEnabled val="1"/>
        </dgm:presLayoutVars>
      </dgm:prSet>
      <dgm:spPr/>
      <dgm:t>
        <a:bodyPr/>
        <a:lstStyle/>
        <a:p>
          <a:endParaRPr lang="en-CA"/>
        </a:p>
      </dgm:t>
    </dgm:pt>
    <dgm:pt modelId="{0F6EF095-22BA-4265-96A1-A0FADC23C870}" type="pres">
      <dgm:prSet presAssocID="{4194D7A4-C770-4D31-879F-8503CA0A47BE}" presName="parTxOnlySpace" presStyleCnt="0"/>
      <dgm:spPr/>
    </dgm:pt>
    <dgm:pt modelId="{ACD3009A-B84F-44A8-8160-90C0AE4A23A6}" type="pres">
      <dgm:prSet presAssocID="{6C687B11-0088-498A-A6F2-25AE5BC583ED}" presName="parTxOnly" presStyleLbl="node1" presStyleIdx="1" presStyleCnt="3">
        <dgm:presLayoutVars>
          <dgm:chMax val="0"/>
          <dgm:chPref val="0"/>
          <dgm:bulletEnabled val="1"/>
        </dgm:presLayoutVars>
      </dgm:prSet>
      <dgm:spPr/>
      <dgm:t>
        <a:bodyPr/>
        <a:lstStyle/>
        <a:p>
          <a:endParaRPr lang="en-CA"/>
        </a:p>
      </dgm:t>
    </dgm:pt>
    <dgm:pt modelId="{27B17803-39F9-4A6C-B8B0-FA0C6B5DCD85}" type="pres">
      <dgm:prSet presAssocID="{D659AD34-C6F0-4E2E-8A41-DAF6F2B73BA5}" presName="parTxOnlySpace" presStyleCnt="0"/>
      <dgm:spPr/>
    </dgm:pt>
    <dgm:pt modelId="{F52053AD-F05D-4805-97DA-820FD12D6C3F}" type="pres">
      <dgm:prSet presAssocID="{E65CBE30-73F8-454F-A462-7F09220EC563}" presName="parTxOnly" presStyleLbl="node1" presStyleIdx="2" presStyleCnt="3">
        <dgm:presLayoutVars>
          <dgm:chMax val="0"/>
          <dgm:chPref val="0"/>
          <dgm:bulletEnabled val="1"/>
        </dgm:presLayoutVars>
      </dgm:prSet>
      <dgm:spPr/>
      <dgm:t>
        <a:bodyPr/>
        <a:lstStyle/>
        <a:p>
          <a:endParaRPr lang="en-CA"/>
        </a:p>
      </dgm:t>
    </dgm:pt>
  </dgm:ptLst>
  <dgm:cxnLst>
    <dgm:cxn modelId="{3B494AB4-2BA8-452E-998A-17BE1F39B8F6}" type="presOf" srcId="{F51172EC-5760-42B0-94C1-1489E512D58D}" destId="{493B8C7A-DBCB-4DDC-8E30-E91EDDDC8612}" srcOrd="0" destOrd="0" presId="urn:microsoft.com/office/officeart/2005/8/layout/chevron1"/>
    <dgm:cxn modelId="{DE8AFDFB-CFD5-43B7-8F29-A317126894FF}" type="presOf" srcId="{6C687B11-0088-498A-A6F2-25AE5BC583ED}" destId="{ACD3009A-B84F-44A8-8160-90C0AE4A23A6}" srcOrd="0" destOrd="0" presId="urn:microsoft.com/office/officeart/2005/8/layout/chevron1"/>
    <dgm:cxn modelId="{4CA9D2D4-CFBA-454D-804A-206375413164}" srcId="{D2BA08F6-7F90-41A9-874E-7104E7D8994A}" destId="{E65CBE30-73F8-454F-A462-7F09220EC563}" srcOrd="2" destOrd="0" parTransId="{F9A4ECB7-C3CF-4ADE-8D15-7EF4C8756F13}" sibTransId="{DA6EAA6F-1F3D-4697-AB6D-21F4F150ACEC}"/>
    <dgm:cxn modelId="{B736CCC2-20DD-4123-9CCF-7A64BB5F49B5}" type="presOf" srcId="{D2BA08F6-7F90-41A9-874E-7104E7D8994A}" destId="{31BE29D6-E615-4426-B122-B353CED0B742}" srcOrd="0" destOrd="0" presId="urn:microsoft.com/office/officeart/2005/8/layout/chevron1"/>
    <dgm:cxn modelId="{8155C35A-A091-45FB-9F47-A43E102B29BD}" type="presOf" srcId="{E65CBE30-73F8-454F-A462-7F09220EC563}" destId="{F52053AD-F05D-4805-97DA-820FD12D6C3F}" srcOrd="0" destOrd="0" presId="urn:microsoft.com/office/officeart/2005/8/layout/chevron1"/>
    <dgm:cxn modelId="{A3F5E449-97A1-4A5E-A983-772FE2F3325D}" srcId="{D2BA08F6-7F90-41A9-874E-7104E7D8994A}" destId="{6C687B11-0088-498A-A6F2-25AE5BC583ED}" srcOrd="1" destOrd="0" parTransId="{C52433F1-0E37-4E61-87D9-7864C25C3E68}" sibTransId="{D659AD34-C6F0-4E2E-8A41-DAF6F2B73BA5}"/>
    <dgm:cxn modelId="{00998387-8B5C-4907-9A3C-682CB56E3BF3}" srcId="{D2BA08F6-7F90-41A9-874E-7104E7D8994A}" destId="{F51172EC-5760-42B0-94C1-1489E512D58D}" srcOrd="0" destOrd="0" parTransId="{19F0A1F6-FF97-4B02-916E-5595C3566581}" sibTransId="{4194D7A4-C770-4D31-879F-8503CA0A47BE}"/>
    <dgm:cxn modelId="{3A5E989B-7CBC-4DF6-A6C8-E4C411F287B4}" type="presParOf" srcId="{31BE29D6-E615-4426-B122-B353CED0B742}" destId="{493B8C7A-DBCB-4DDC-8E30-E91EDDDC8612}" srcOrd="0" destOrd="0" presId="urn:microsoft.com/office/officeart/2005/8/layout/chevron1"/>
    <dgm:cxn modelId="{CD8D387A-D4F6-4A57-9DCA-1E546D308190}" type="presParOf" srcId="{31BE29D6-E615-4426-B122-B353CED0B742}" destId="{0F6EF095-22BA-4265-96A1-A0FADC23C870}" srcOrd="1" destOrd="0" presId="urn:microsoft.com/office/officeart/2005/8/layout/chevron1"/>
    <dgm:cxn modelId="{A4F7275A-9A7B-4BE7-9AAC-D2C4BB3D4925}" type="presParOf" srcId="{31BE29D6-E615-4426-B122-B353CED0B742}" destId="{ACD3009A-B84F-44A8-8160-90C0AE4A23A6}" srcOrd="2" destOrd="0" presId="urn:microsoft.com/office/officeart/2005/8/layout/chevron1"/>
    <dgm:cxn modelId="{B0410FE4-37DC-4E55-8A10-DD6A56534E7A}" type="presParOf" srcId="{31BE29D6-E615-4426-B122-B353CED0B742}" destId="{27B17803-39F9-4A6C-B8B0-FA0C6B5DCD85}" srcOrd="3" destOrd="0" presId="urn:microsoft.com/office/officeart/2005/8/layout/chevron1"/>
    <dgm:cxn modelId="{EB731A02-5ABD-4B64-A991-A18180102B78}" type="presParOf" srcId="{31BE29D6-E615-4426-B122-B353CED0B742}" destId="{F52053AD-F05D-4805-97DA-820FD12D6C3F}"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4AD1A-7AC9-4E29-932C-15239432DC45}">
      <dsp:nvSpPr>
        <dsp:cNvPr id="0" name=""/>
        <dsp:cNvSpPr/>
      </dsp:nvSpPr>
      <dsp:spPr>
        <a:xfrm rot="5400000">
          <a:off x="26231" y="187178"/>
          <a:ext cx="98742" cy="112414"/>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7987DE-941B-4764-9CD3-C405915C19B7}">
      <dsp:nvSpPr>
        <dsp:cNvPr id="0" name=""/>
        <dsp:cNvSpPr/>
      </dsp:nvSpPr>
      <dsp:spPr>
        <a:xfrm>
          <a:off x="70" y="77720"/>
          <a:ext cx="166224" cy="11635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CA" sz="500" kern="1200" dirty="0"/>
            <a:t> </a:t>
          </a:r>
        </a:p>
      </dsp:txBody>
      <dsp:txXfrm>
        <a:off x="5751" y="83401"/>
        <a:ext cx="154862" cy="104989"/>
      </dsp:txXfrm>
    </dsp:sp>
    <dsp:sp modelId="{82C064FA-0DD1-4C99-89F5-3EF83CD79217}">
      <dsp:nvSpPr>
        <dsp:cNvPr id="0" name=""/>
        <dsp:cNvSpPr/>
      </dsp:nvSpPr>
      <dsp:spPr>
        <a:xfrm>
          <a:off x="166295" y="88817"/>
          <a:ext cx="120895" cy="94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177800">
            <a:lnSpc>
              <a:spcPct val="90000"/>
            </a:lnSpc>
            <a:spcBef>
              <a:spcPct val="0"/>
            </a:spcBef>
            <a:spcAft>
              <a:spcPct val="15000"/>
            </a:spcAft>
            <a:buChar char="••"/>
          </a:pPr>
          <a:r>
            <a:rPr lang="en-CA" sz="400" kern="1200" dirty="0"/>
            <a:t> </a:t>
          </a:r>
        </a:p>
      </dsp:txBody>
      <dsp:txXfrm>
        <a:off x="166295" y="88817"/>
        <a:ext cx="120895" cy="94040"/>
      </dsp:txXfrm>
    </dsp:sp>
    <dsp:sp modelId="{080BF5A6-8A8B-4F5D-A0EF-F33153BDE2BA}">
      <dsp:nvSpPr>
        <dsp:cNvPr id="0" name=""/>
        <dsp:cNvSpPr/>
      </dsp:nvSpPr>
      <dsp:spPr>
        <a:xfrm rot="5400000">
          <a:off x="164049" y="317879"/>
          <a:ext cx="98742" cy="112414"/>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DF6E1A-AA70-4D5F-AF5E-AC4A1B2EE0A7}">
      <dsp:nvSpPr>
        <dsp:cNvPr id="0" name=""/>
        <dsp:cNvSpPr/>
      </dsp:nvSpPr>
      <dsp:spPr>
        <a:xfrm>
          <a:off x="137888" y="208421"/>
          <a:ext cx="166224" cy="11635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CA" sz="500" kern="1200" dirty="0"/>
            <a:t> </a:t>
          </a:r>
        </a:p>
      </dsp:txBody>
      <dsp:txXfrm>
        <a:off x="143569" y="214102"/>
        <a:ext cx="154862" cy="104989"/>
      </dsp:txXfrm>
    </dsp:sp>
    <dsp:sp modelId="{BC9BCA29-006B-41D1-BF23-2BE5B48CAF55}">
      <dsp:nvSpPr>
        <dsp:cNvPr id="0" name=""/>
        <dsp:cNvSpPr/>
      </dsp:nvSpPr>
      <dsp:spPr>
        <a:xfrm>
          <a:off x="304112" y="219518"/>
          <a:ext cx="120895" cy="94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177800">
            <a:lnSpc>
              <a:spcPct val="90000"/>
            </a:lnSpc>
            <a:spcBef>
              <a:spcPct val="0"/>
            </a:spcBef>
            <a:spcAft>
              <a:spcPct val="15000"/>
            </a:spcAft>
            <a:buChar char="••"/>
          </a:pPr>
          <a:r>
            <a:rPr lang="en-CA" sz="400" kern="1200" dirty="0"/>
            <a:t> </a:t>
          </a:r>
        </a:p>
      </dsp:txBody>
      <dsp:txXfrm>
        <a:off x="304112" y="219518"/>
        <a:ext cx="120895" cy="94040"/>
      </dsp:txXfrm>
    </dsp:sp>
    <dsp:sp modelId="{5175FEA4-D469-4E84-B599-966E350E93B1}">
      <dsp:nvSpPr>
        <dsp:cNvPr id="0" name=""/>
        <dsp:cNvSpPr/>
      </dsp:nvSpPr>
      <dsp:spPr>
        <a:xfrm>
          <a:off x="275706" y="339122"/>
          <a:ext cx="166224" cy="11635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CA" sz="500" kern="1200" dirty="0"/>
            <a:t> </a:t>
          </a:r>
        </a:p>
      </dsp:txBody>
      <dsp:txXfrm>
        <a:off x="281387" y="344803"/>
        <a:ext cx="154862" cy="104989"/>
      </dsp:txXfrm>
    </dsp:sp>
    <dsp:sp modelId="{BF69AA1B-721D-4D60-BC0F-7AD38285E665}">
      <dsp:nvSpPr>
        <dsp:cNvPr id="0" name=""/>
        <dsp:cNvSpPr/>
      </dsp:nvSpPr>
      <dsp:spPr>
        <a:xfrm>
          <a:off x="441930" y="350219"/>
          <a:ext cx="120895" cy="94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177800">
            <a:lnSpc>
              <a:spcPct val="90000"/>
            </a:lnSpc>
            <a:spcBef>
              <a:spcPct val="0"/>
            </a:spcBef>
            <a:spcAft>
              <a:spcPct val="15000"/>
            </a:spcAft>
            <a:buChar char="••"/>
          </a:pPr>
          <a:r>
            <a:rPr lang="en-CA" sz="400" kern="1200" dirty="0"/>
            <a:t> </a:t>
          </a:r>
        </a:p>
      </dsp:txBody>
      <dsp:txXfrm>
        <a:off x="441930" y="350219"/>
        <a:ext cx="120895" cy="940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B8C7A-DBCB-4DDC-8E30-E91EDDDC8612}">
      <dsp:nvSpPr>
        <dsp:cNvPr id="0" name=""/>
        <dsp:cNvSpPr/>
      </dsp:nvSpPr>
      <dsp:spPr>
        <a:xfrm>
          <a:off x="255" y="153637"/>
          <a:ext cx="311464" cy="1245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lvl="0" algn="ctr" defTabSz="311150">
            <a:lnSpc>
              <a:spcPct val="90000"/>
            </a:lnSpc>
            <a:spcBef>
              <a:spcPct val="0"/>
            </a:spcBef>
            <a:spcAft>
              <a:spcPct val="35000"/>
            </a:spcAft>
          </a:pPr>
          <a:r>
            <a:rPr lang="en-CA" sz="700" kern="1200" dirty="0"/>
            <a:t> </a:t>
          </a:r>
        </a:p>
      </dsp:txBody>
      <dsp:txXfrm>
        <a:off x="62548" y="153637"/>
        <a:ext cx="186879" cy="124585"/>
      </dsp:txXfrm>
    </dsp:sp>
    <dsp:sp modelId="{ACD3009A-B84F-44A8-8160-90C0AE4A23A6}">
      <dsp:nvSpPr>
        <dsp:cNvPr id="0" name=""/>
        <dsp:cNvSpPr/>
      </dsp:nvSpPr>
      <dsp:spPr>
        <a:xfrm>
          <a:off x="280574" y="153637"/>
          <a:ext cx="311464" cy="1245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lvl="0" algn="ctr" defTabSz="311150">
            <a:lnSpc>
              <a:spcPct val="90000"/>
            </a:lnSpc>
            <a:spcBef>
              <a:spcPct val="0"/>
            </a:spcBef>
            <a:spcAft>
              <a:spcPct val="35000"/>
            </a:spcAft>
          </a:pPr>
          <a:r>
            <a:rPr lang="en-CA" sz="700" kern="1200" dirty="0"/>
            <a:t> </a:t>
          </a:r>
        </a:p>
      </dsp:txBody>
      <dsp:txXfrm>
        <a:off x="342867" y="153637"/>
        <a:ext cx="186879" cy="124585"/>
      </dsp:txXfrm>
    </dsp:sp>
    <dsp:sp modelId="{F52053AD-F05D-4805-97DA-820FD12D6C3F}">
      <dsp:nvSpPr>
        <dsp:cNvPr id="0" name=""/>
        <dsp:cNvSpPr/>
      </dsp:nvSpPr>
      <dsp:spPr>
        <a:xfrm>
          <a:off x="560892" y="153637"/>
          <a:ext cx="311464" cy="1245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lvl="0" algn="ctr" defTabSz="311150">
            <a:lnSpc>
              <a:spcPct val="90000"/>
            </a:lnSpc>
            <a:spcBef>
              <a:spcPct val="0"/>
            </a:spcBef>
            <a:spcAft>
              <a:spcPct val="35000"/>
            </a:spcAft>
          </a:pPr>
          <a:r>
            <a:rPr lang="en-CA" sz="700" kern="1200" dirty="0"/>
            <a:t> </a:t>
          </a:r>
        </a:p>
      </dsp:txBody>
      <dsp:txXfrm>
        <a:off x="623185" y="153637"/>
        <a:ext cx="186879" cy="12458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6/14/2019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6/14/2019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00" dirty="0" smtClean="0">
                <a:latin typeface="Arial" panose="020B0604020202020204" pitchFamily="34" charset="0"/>
                <a:cs typeface="Arial" panose="020B0604020202020204" pitchFamily="34" charset="0"/>
              </a:rPr>
              <a:t>First you need to change your</a:t>
            </a:r>
            <a:r>
              <a:rPr lang="en-US" sz="1000" baseline="0" dirty="0" smtClean="0">
                <a:latin typeface="Arial" panose="020B0604020202020204" pitchFamily="34" charset="0"/>
                <a:cs typeface="Arial" panose="020B0604020202020204" pitchFamily="34" charset="0"/>
              </a:rPr>
              <a:t> mindset about what matters. </a:t>
            </a:r>
          </a:p>
          <a:p>
            <a:pPr marL="171450" indent="-171450">
              <a:buFont typeface="Arial" panose="020B0604020202020204" pitchFamily="34" charset="0"/>
              <a:buChar char="•"/>
            </a:pPr>
            <a:r>
              <a:rPr lang="en-US" sz="1000" baseline="0" dirty="0" smtClean="0">
                <a:latin typeface="Arial" panose="020B0604020202020204" pitchFamily="34" charset="0"/>
                <a:cs typeface="Arial" panose="020B0604020202020204" pitchFamily="34" charset="0"/>
              </a:rPr>
              <a:t>Scope and cost are usually considered fixed in the Iron Triangle.</a:t>
            </a:r>
          </a:p>
          <a:p>
            <a:pPr marL="171450" indent="-171450">
              <a:buFont typeface="Arial" panose="020B0604020202020204" pitchFamily="34" charset="0"/>
              <a:buChar char="•"/>
            </a:pPr>
            <a:r>
              <a:rPr lang="en-US" sz="1000" baseline="0" dirty="0" smtClean="0">
                <a:latin typeface="Arial" panose="020B0604020202020204" pitchFamily="34" charset="0"/>
                <a:cs typeface="Arial" panose="020B0604020202020204" pitchFamily="34" charset="0"/>
              </a:rPr>
              <a:t>Share the key bullets.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solidFill>
                  <a:schemeClr val="tx1"/>
                </a:solidFill>
                <a:latin typeface="Arial" panose="020B0604020202020204" pitchFamily="34" charset="0"/>
                <a:cs typeface="Arial" panose="020B0604020202020204" pitchFamily="34" charset="0"/>
              </a:rPr>
              <a:t>Avoid the misconception of considering the cost of delivery as the value provided.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solidFill>
                  <a:schemeClr val="tx1"/>
                </a:solidFill>
                <a:latin typeface="Arial" panose="020B0604020202020204" pitchFamily="34" charset="0"/>
                <a:cs typeface="Arial" panose="020B0604020202020204" pitchFamily="34" charset="0"/>
              </a:rPr>
              <a:t>Within</a:t>
            </a:r>
            <a:r>
              <a:rPr lang="en-US" sz="1000" baseline="0" dirty="0" smtClean="0">
                <a:solidFill>
                  <a:schemeClr val="tx1"/>
                </a:solidFill>
                <a:latin typeface="Arial" panose="020B0604020202020204" pitchFamily="34" charset="0"/>
                <a:cs typeface="Arial" panose="020B0604020202020204" pitchFamily="34" charset="0"/>
              </a:rPr>
              <a:t> an Agile</a:t>
            </a:r>
            <a:r>
              <a:rPr lang="en-US" sz="1000" dirty="0" smtClean="0">
                <a:solidFill>
                  <a:schemeClr val="tx1"/>
                </a:solidFill>
                <a:latin typeface="Arial" panose="020B0604020202020204" pitchFamily="34" charset="0"/>
                <a:cs typeface="Arial" panose="020B0604020202020204" pitchFamily="34" charset="0"/>
              </a:rPr>
              <a:t> release/MVP – we roadmap</a:t>
            </a:r>
            <a:r>
              <a:rPr lang="en-US" sz="1000" baseline="0" dirty="0" smtClean="0">
                <a:solidFill>
                  <a:schemeClr val="tx1"/>
                </a:solidFill>
                <a:latin typeface="Arial" panose="020B0604020202020204" pitchFamily="34" charset="0"/>
                <a:cs typeface="Arial" panose="020B0604020202020204" pitchFamily="34" charset="0"/>
              </a:rPr>
              <a:t> scope and cost to provide stakeholders some clarity while under-committing to leave flexibility to adapt to change.</a:t>
            </a:r>
            <a:endParaRPr lang="en-US" sz="1000" dirty="0" smtClean="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00" dirty="0" smtClean="0">
                <a:latin typeface="Arial" panose="020B0604020202020204" pitchFamily="34" charset="0"/>
                <a:cs typeface="Arial" panose="020B0604020202020204" pitchFamily="34" charset="0"/>
              </a:rPr>
              <a:t>Review the balance.</a:t>
            </a:r>
          </a:p>
          <a:p>
            <a:pPr marL="171450" indent="-171450">
              <a:buFont typeface="Arial" panose="020B0604020202020204" pitchFamily="34" charset="0"/>
              <a:buChar char="•"/>
            </a:pPr>
            <a:r>
              <a:rPr lang="en-US" sz="1000" dirty="0" smtClean="0">
                <a:latin typeface="Arial" panose="020B0604020202020204" pitchFamily="34" charset="0"/>
                <a:cs typeface="Arial" panose="020B0604020202020204" pitchFamily="34" charset="0"/>
              </a:rPr>
              <a:t>Comment that if you</a:t>
            </a:r>
            <a:r>
              <a:rPr lang="en-US" sz="1000" baseline="0" dirty="0" smtClean="0">
                <a:latin typeface="Arial" panose="020B0604020202020204" pitchFamily="34" charset="0"/>
                <a:cs typeface="Arial" panose="020B0604020202020204" pitchFamily="34" charset="0"/>
              </a:rPr>
              <a:t> find yourself on the right as opposed to the left you might be doing Agile, but you won’t see the benefits of being Agile.</a:t>
            </a:r>
            <a:endParaRPr lang="en-US"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US" sz="1000" b="0" dirty="0" smtClean="0">
                <a:latin typeface="Arial" panose="020B0604020202020204" pitchFamily="34" charset="0"/>
                <a:cs typeface="Arial" panose="020B0604020202020204" pitchFamily="34" charset="0"/>
              </a:rPr>
              <a:t>“The Agile Manifesto” does </a:t>
            </a:r>
            <a:r>
              <a:rPr lang="en-US" sz="1000" b="1" dirty="0" smtClean="0">
                <a:latin typeface="Arial" panose="020B0604020202020204" pitchFamily="34" charset="0"/>
                <a:cs typeface="Arial" panose="020B0604020202020204" pitchFamily="34" charset="0"/>
              </a:rPr>
              <a:t>not</a:t>
            </a:r>
            <a:r>
              <a:rPr lang="en-US" sz="1000" b="0" dirty="0" smtClean="0">
                <a:latin typeface="Arial" panose="020B0604020202020204" pitchFamily="34" charset="0"/>
                <a:cs typeface="Arial" panose="020B0604020202020204" pitchFamily="34" charset="0"/>
              </a:rPr>
              <a:t> suggest that you don’t value the things on the right. If you focus on the right, it means you are doing Agile and not truly </a:t>
            </a:r>
            <a:r>
              <a:rPr lang="en-US" sz="1000" b="1" dirty="0" smtClean="0">
                <a:latin typeface="Arial" panose="020B0604020202020204" pitchFamily="34" charset="0"/>
                <a:cs typeface="Arial" panose="020B0604020202020204" pitchFamily="34" charset="0"/>
              </a:rPr>
              <a:t>being</a:t>
            </a:r>
            <a:r>
              <a:rPr lang="en-US" sz="1000" b="0" baseline="0" dirty="0" smtClean="0">
                <a:latin typeface="Arial" panose="020B0604020202020204" pitchFamily="34" charset="0"/>
                <a:cs typeface="Arial" panose="020B0604020202020204" pitchFamily="34" charset="0"/>
              </a:rPr>
              <a:t> </a:t>
            </a:r>
            <a:r>
              <a:rPr lang="en-US" sz="1000" b="0" dirty="0" smtClean="0">
                <a:latin typeface="Arial" panose="020B0604020202020204" pitchFamily="34" charset="0"/>
                <a:cs typeface="Arial" panose="020B0604020202020204" pitchFamily="34" charset="0"/>
              </a:rPr>
              <a:t>Agile. Instead, we value the things on the left </a:t>
            </a:r>
            <a:r>
              <a:rPr lang="en-US" sz="1000" b="1" dirty="0" smtClean="0">
                <a:latin typeface="Arial" panose="020B0604020202020204" pitchFamily="34" charset="0"/>
                <a:cs typeface="Arial" panose="020B0604020202020204" pitchFamily="34" charset="0"/>
              </a:rPr>
              <a:t>over</a:t>
            </a:r>
            <a:r>
              <a:rPr lang="en-US" sz="1000" b="0" dirty="0" smtClean="0">
                <a:latin typeface="Arial" panose="020B0604020202020204" pitchFamily="34" charset="0"/>
                <a:cs typeface="Arial" panose="020B0604020202020204" pitchFamily="34" charset="0"/>
              </a:rPr>
              <a:t> the things on the right to increase productivity and improve customer value.</a:t>
            </a:r>
          </a:p>
          <a:p>
            <a:pPr marL="171450" indent="-171450">
              <a:buFont typeface="Arial" panose="020B0604020202020204" pitchFamily="34" charset="0"/>
              <a:buChar char="•"/>
            </a:pPr>
            <a:endParaRPr lang="en-US" sz="1000" dirty="0" smtClean="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1154486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00" dirty="0" smtClean="0">
                <a:latin typeface="Arial" panose="020B0604020202020204" pitchFamily="34" charset="0"/>
                <a:cs typeface="Arial" panose="020B0604020202020204" pitchFamily="34" charset="0"/>
              </a:rPr>
              <a:t>First you need to change your</a:t>
            </a:r>
            <a:r>
              <a:rPr lang="en-US" sz="1000" baseline="0" dirty="0" smtClean="0">
                <a:latin typeface="Arial" panose="020B0604020202020204" pitchFamily="34" charset="0"/>
                <a:cs typeface="Arial" panose="020B0604020202020204" pitchFamily="34" charset="0"/>
              </a:rPr>
              <a:t> mindset about what matters. </a:t>
            </a:r>
          </a:p>
          <a:p>
            <a:pPr marL="171450" indent="-171450">
              <a:buFont typeface="Arial" panose="020B0604020202020204" pitchFamily="34" charset="0"/>
              <a:buChar char="•"/>
            </a:pPr>
            <a:r>
              <a:rPr lang="en-US" sz="1000" baseline="0" dirty="0" smtClean="0">
                <a:latin typeface="Arial" panose="020B0604020202020204" pitchFamily="34" charset="0"/>
                <a:cs typeface="Arial" panose="020B0604020202020204" pitchFamily="34" charset="0"/>
              </a:rPr>
              <a:t>Scope and cost are usually considered fixed in the Iron Triangle.</a:t>
            </a:r>
          </a:p>
          <a:p>
            <a:pPr marL="171450" indent="-171450">
              <a:buFont typeface="Arial" panose="020B0604020202020204" pitchFamily="34" charset="0"/>
              <a:buChar char="•"/>
            </a:pPr>
            <a:r>
              <a:rPr lang="en-US" sz="1000" baseline="0" dirty="0" smtClean="0">
                <a:latin typeface="Arial" panose="020B0604020202020204" pitchFamily="34" charset="0"/>
                <a:cs typeface="Arial" panose="020B0604020202020204" pitchFamily="34" charset="0"/>
              </a:rPr>
              <a:t>Share the key bullets.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solidFill>
                  <a:schemeClr val="tx1"/>
                </a:solidFill>
                <a:latin typeface="Arial" panose="020B0604020202020204" pitchFamily="34" charset="0"/>
                <a:cs typeface="Arial" panose="020B0604020202020204" pitchFamily="34" charset="0"/>
              </a:rPr>
              <a:t>Avoid the misconception of considering the cost of delivery as the value provided.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solidFill>
                  <a:schemeClr val="tx1"/>
                </a:solidFill>
                <a:latin typeface="Arial" panose="020B0604020202020204" pitchFamily="34" charset="0"/>
                <a:cs typeface="Arial" panose="020B0604020202020204" pitchFamily="34" charset="0"/>
              </a:rPr>
              <a:t>Within</a:t>
            </a:r>
            <a:r>
              <a:rPr lang="en-US" sz="1000" baseline="0" dirty="0" smtClean="0">
                <a:solidFill>
                  <a:schemeClr val="tx1"/>
                </a:solidFill>
                <a:latin typeface="Arial" panose="020B0604020202020204" pitchFamily="34" charset="0"/>
                <a:cs typeface="Arial" panose="020B0604020202020204" pitchFamily="34" charset="0"/>
              </a:rPr>
              <a:t> an Agile</a:t>
            </a:r>
            <a:r>
              <a:rPr lang="en-US" sz="1000" dirty="0" smtClean="0">
                <a:solidFill>
                  <a:schemeClr val="tx1"/>
                </a:solidFill>
                <a:latin typeface="Arial" panose="020B0604020202020204" pitchFamily="34" charset="0"/>
                <a:cs typeface="Arial" panose="020B0604020202020204" pitchFamily="34" charset="0"/>
              </a:rPr>
              <a:t> release/MVP – we roadmap</a:t>
            </a:r>
            <a:r>
              <a:rPr lang="en-US" sz="1000" baseline="0" dirty="0" smtClean="0">
                <a:solidFill>
                  <a:schemeClr val="tx1"/>
                </a:solidFill>
                <a:latin typeface="Arial" panose="020B0604020202020204" pitchFamily="34" charset="0"/>
                <a:cs typeface="Arial" panose="020B0604020202020204" pitchFamily="34" charset="0"/>
              </a:rPr>
              <a:t> scope and cost to provide stakeholders some clarity while under-committing to leave flexibility to adapt to change.</a:t>
            </a:r>
            <a:endParaRPr lang="en-US" sz="1000" dirty="0" smtClean="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00" dirty="0" smtClean="0">
                <a:latin typeface="Arial" panose="020B0604020202020204" pitchFamily="34" charset="0"/>
                <a:cs typeface="Arial" panose="020B0604020202020204" pitchFamily="34" charset="0"/>
              </a:rPr>
              <a:t>Review the balance.</a:t>
            </a:r>
          </a:p>
          <a:p>
            <a:pPr marL="171450" indent="-171450">
              <a:buFont typeface="Arial" panose="020B0604020202020204" pitchFamily="34" charset="0"/>
              <a:buChar char="•"/>
            </a:pPr>
            <a:r>
              <a:rPr lang="en-US" sz="1000" dirty="0" smtClean="0">
                <a:latin typeface="Arial" panose="020B0604020202020204" pitchFamily="34" charset="0"/>
                <a:cs typeface="Arial" panose="020B0604020202020204" pitchFamily="34" charset="0"/>
              </a:rPr>
              <a:t>Comment that if you</a:t>
            </a:r>
            <a:r>
              <a:rPr lang="en-US" sz="1000" baseline="0" dirty="0" smtClean="0">
                <a:latin typeface="Arial" panose="020B0604020202020204" pitchFamily="34" charset="0"/>
                <a:cs typeface="Arial" panose="020B0604020202020204" pitchFamily="34" charset="0"/>
              </a:rPr>
              <a:t> find yourself on the right as opposed to the left you might be doing Agile, but you won’t see the benefits of being Agile.</a:t>
            </a:r>
            <a:endParaRPr lang="en-US"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US" sz="1000" b="0" dirty="0" smtClean="0">
                <a:latin typeface="Arial" panose="020B0604020202020204" pitchFamily="34" charset="0"/>
                <a:cs typeface="Arial" panose="020B0604020202020204" pitchFamily="34" charset="0"/>
              </a:rPr>
              <a:t>“The Agile Manifesto” does </a:t>
            </a:r>
            <a:r>
              <a:rPr lang="en-US" sz="1000" b="1" dirty="0" smtClean="0">
                <a:latin typeface="Arial" panose="020B0604020202020204" pitchFamily="34" charset="0"/>
                <a:cs typeface="Arial" panose="020B0604020202020204" pitchFamily="34" charset="0"/>
              </a:rPr>
              <a:t>not</a:t>
            </a:r>
            <a:r>
              <a:rPr lang="en-US" sz="1000" b="0" dirty="0" smtClean="0">
                <a:latin typeface="Arial" panose="020B0604020202020204" pitchFamily="34" charset="0"/>
                <a:cs typeface="Arial" panose="020B0604020202020204" pitchFamily="34" charset="0"/>
              </a:rPr>
              <a:t> suggest that you don’t value the things on the right. If you focus on the right, it means you are doing Agile and not truly </a:t>
            </a:r>
            <a:r>
              <a:rPr lang="en-US" sz="1000" b="1" dirty="0" smtClean="0">
                <a:latin typeface="Arial" panose="020B0604020202020204" pitchFamily="34" charset="0"/>
                <a:cs typeface="Arial" panose="020B0604020202020204" pitchFamily="34" charset="0"/>
              </a:rPr>
              <a:t>being</a:t>
            </a:r>
            <a:r>
              <a:rPr lang="en-US" sz="1000" b="0" baseline="0" dirty="0" smtClean="0">
                <a:latin typeface="Arial" panose="020B0604020202020204" pitchFamily="34" charset="0"/>
                <a:cs typeface="Arial" panose="020B0604020202020204" pitchFamily="34" charset="0"/>
              </a:rPr>
              <a:t> </a:t>
            </a:r>
            <a:r>
              <a:rPr lang="en-US" sz="1000" b="0" dirty="0" smtClean="0">
                <a:latin typeface="Arial" panose="020B0604020202020204" pitchFamily="34" charset="0"/>
                <a:cs typeface="Arial" panose="020B0604020202020204" pitchFamily="34" charset="0"/>
              </a:rPr>
              <a:t>Agile. Instead, we value the things on the left </a:t>
            </a:r>
            <a:r>
              <a:rPr lang="en-US" sz="1000" b="1" dirty="0" smtClean="0">
                <a:latin typeface="Arial" panose="020B0604020202020204" pitchFamily="34" charset="0"/>
                <a:cs typeface="Arial" panose="020B0604020202020204" pitchFamily="34" charset="0"/>
              </a:rPr>
              <a:t>over</a:t>
            </a:r>
            <a:r>
              <a:rPr lang="en-US" sz="1000" b="0" dirty="0" smtClean="0">
                <a:latin typeface="Arial" panose="020B0604020202020204" pitchFamily="34" charset="0"/>
                <a:cs typeface="Arial" panose="020B0604020202020204" pitchFamily="34" charset="0"/>
              </a:rPr>
              <a:t> the things on the right to increase productivity and improve customer value.</a:t>
            </a:r>
          </a:p>
          <a:p>
            <a:pPr marL="171450" indent="-171450">
              <a:buFont typeface="Arial" panose="020B0604020202020204" pitchFamily="34" charset="0"/>
              <a:buChar char="•"/>
            </a:pPr>
            <a:endParaRPr lang="en-US" sz="1000" dirty="0" smtClean="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2058196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Link in my personal </a:t>
            </a:r>
            <a:r>
              <a:rPr lang="en-US" sz="1200" b="1" dirty="0" err="1" smtClean="0"/>
              <a:t>Zachman</a:t>
            </a:r>
            <a:r>
              <a:rPr lang="en-US" sz="1200" b="1" dirty="0" smtClean="0"/>
              <a:t> Story</a:t>
            </a:r>
            <a:endParaRPr lang="en-CA" sz="1200" b="1" dirty="0" smtClean="0"/>
          </a:p>
          <a:p>
            <a:endParaRPr lang="en-CA" sz="1200" b="1" dirty="0" smtClean="0"/>
          </a:p>
          <a:p>
            <a:r>
              <a:rPr lang="en-CA" sz="1200" b="1" dirty="0" smtClean="0"/>
              <a:t>In an ideal scenario your architecture </a:t>
            </a:r>
            <a:r>
              <a:rPr lang="en-CA" sz="1200" dirty="0" smtClean="0"/>
              <a:t>illustrates detailed, committed target state that can be immensely valuable, allowing you to align your teams and stakeholders and to increase your ability to implement the architecture.</a:t>
            </a:r>
            <a:endParaRPr lang="en-US" sz="1200" dirty="0" smtClean="0"/>
          </a:p>
          <a:p>
            <a:endParaRPr lang="en-US" sz="1200" dirty="0" smtClean="0"/>
          </a:p>
          <a:p>
            <a:r>
              <a:rPr lang="en-CA" sz="1200" b="1" dirty="0" smtClean="0"/>
              <a:t>In reality,</a:t>
            </a:r>
            <a:r>
              <a:rPr lang="en-CA" sz="1200" dirty="0" smtClean="0"/>
              <a:t> things change. Your strategic intentions are subject to volatility, especially those within</a:t>
            </a:r>
            <a:r>
              <a:rPr lang="en-CA" sz="1200" baseline="0" dirty="0" smtClean="0"/>
              <a:t> a window when you’ve already made commitments and plans.</a:t>
            </a:r>
            <a:r>
              <a:rPr lang="en-CA" sz="1200" dirty="0" smtClean="0"/>
              <a:t> The more costs you incur architecture in planning, the more you leave yourself exposed to inefficiency and waste if those plans change. </a:t>
            </a:r>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3868652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4154327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3344902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a:t>
            </a:r>
            <a:r>
              <a:rPr lang="en-US" baseline="0" dirty="0" smtClean="0"/>
              <a:t> </a:t>
            </a:r>
            <a:r>
              <a:rPr lang="en-US" dirty="0" smtClean="0"/>
              <a:t>Common components</a:t>
            </a:r>
            <a:r>
              <a:rPr lang="en-US" baseline="0" dirty="0" smtClean="0"/>
              <a:t> and features </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smtClean="0"/>
              <a:t>As a products and services grow and mature, increasing complexity and size may slowdown and complicate decision making. Breaking down your product and services into its various elements will provide owners and managers a visual representation of the relationship among these elements and a clear understanding of what the product requires. </a:t>
            </a:r>
            <a:r>
              <a:rPr lang="en-CA" sz="1200" b="1" dirty="0" smtClean="0"/>
              <a:t>Gradually decompose your product + services to reveal its various parts as it matures.</a:t>
            </a:r>
          </a:p>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4246478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400" b="1" dirty="0" smtClean="0"/>
              <a:t>The Projects Within the Products and Services</a:t>
            </a:r>
          </a:p>
          <a:p>
            <a:endParaRPr lang="en-US" sz="1200" dirty="0" smtClean="0"/>
          </a:p>
          <a:p>
            <a:r>
              <a:rPr lang="en-US" sz="1200" dirty="0" smtClean="0"/>
              <a:t>Regardless of whether  you recognize yourself as a product-based or project-based shop, the same basic principles should apply.</a:t>
            </a:r>
          </a:p>
          <a:p>
            <a:endParaRPr lang="en-US" sz="1200" dirty="0" smtClean="0"/>
          </a:p>
          <a:p>
            <a:r>
              <a:rPr lang="en-US" sz="1200" dirty="0" smtClean="0"/>
              <a:t>You go through a period or periods of project-like development to build a version of an application or a product. </a:t>
            </a:r>
          </a:p>
          <a:p>
            <a:endParaRPr lang="en-US" sz="1200" dirty="0" smtClean="0"/>
          </a:p>
          <a:p>
            <a:r>
              <a:rPr lang="en-US" sz="1200" dirty="0" smtClean="0"/>
              <a:t>You also have parallel services along with your project development that encompass a more product-based view. These may range from basic support and maintenance to full-fledged strategy teams or services like sales and marketing. </a:t>
            </a:r>
          </a:p>
          <a:p>
            <a:endParaRPr lang="en-US" sz="1200" dirty="0" smtClean="0"/>
          </a:p>
          <a:p>
            <a:r>
              <a:rPr lang="en-US" sz="1200" dirty="0" smtClean="0"/>
              <a:t>Product and architecture roadmaps should also include maintenance and enhancements conducted outside of the project lifecycle. </a:t>
            </a:r>
            <a:endParaRPr lang="en-CA" sz="1200" dirty="0" smtClean="0"/>
          </a:p>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3415053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6" name="Rectangle 15"/>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
        <p:nvSpPr>
          <p:cNvPr id="2" name="hl"/>
          <p:cNvSpPr txBox="1"/>
          <p:nvPr userDrawn="1"/>
        </p:nvSpPr>
        <p:spPr>
          <a:xfrm>
            <a:off x="0" y="0"/>
            <a:ext cx="9144000" cy="276999"/>
          </a:xfrm>
          <a:prstGeom prst="rect">
            <a:avLst/>
          </a:prstGeom>
        </p:spPr>
        <p:txBody>
          <a:bodyPr vert="horz" wrap="none" rtlCol="0">
            <a:spAutoFit/>
          </a:bodyPr>
          <a:lstStyle/>
          <a:p>
            <a:endParaRPr lang="en-CA" sz="1200" dirty="0" smtClean="0">
              <a:solidFill>
                <a:schemeClr val="tx1"/>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06" r:id="rId3"/>
    <p:sldLayoutId id="2147483710" r:id="rId4"/>
    <p:sldLayoutId id="2147483711" r:id="rId5"/>
    <p:sldLayoutId id="2147483699" r:id="rId6"/>
    <p:sldLayoutId id="2147483702" r:id="rId7"/>
    <p:sldLayoutId id="2147483726" r:id="rId8"/>
    <p:sldLayoutId id="2147483764" r:id="rId9"/>
    <p:sldLayoutId id="2147483761" r:id="rId10"/>
    <p:sldLayoutId id="2147483763"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image" Target="../media/image11.png"/><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CA" dirty="0" smtClean="0"/>
              <a:t>Architecture in an Agile Enterprise</a:t>
            </a:r>
            <a:endParaRPr lang="en-US" dirty="0"/>
          </a:p>
        </p:txBody>
      </p:sp>
      <p:sp>
        <p:nvSpPr>
          <p:cNvPr id="5" name="Tagline"/>
          <p:cNvSpPr>
            <a:spLocks noGrp="1"/>
          </p:cNvSpPr>
          <p:nvPr>
            <p:ph type="body" sz="quarter" idx="16"/>
          </p:nvPr>
        </p:nvSpPr>
        <p:spPr/>
        <p:txBody>
          <a:bodyPr/>
          <a:lstStyle/>
          <a:p>
            <a:r>
              <a:rPr lang="en-US" dirty="0" smtClean="0"/>
              <a:t>How Architects integrate with Agile, DevOps, and other modern delivery practices</a:t>
            </a:r>
            <a:endParaRPr lang="en-US" dirty="0"/>
          </a:p>
        </p:txBody>
      </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Architects need to focus on the entire lifecycle of the organization’s products and services, not just the next project</a:t>
            </a:r>
            <a:endParaRPr lang="en-CA" dirty="0"/>
          </a:p>
        </p:txBody>
      </p:sp>
      <p:pic>
        <p:nvPicPr>
          <p:cNvPr id="3" name="Picture 2"/>
          <p:cNvPicPr>
            <a:picLocks noChangeAspect="1"/>
          </p:cNvPicPr>
          <p:nvPr/>
        </p:nvPicPr>
        <p:blipFill>
          <a:blip r:embed="rId3"/>
          <a:stretch>
            <a:fillRect/>
          </a:stretch>
        </p:blipFill>
        <p:spPr>
          <a:xfrm>
            <a:off x="-88989" y="1636515"/>
            <a:ext cx="9374053" cy="4096461"/>
          </a:xfrm>
          <a:prstGeom prst="rect">
            <a:avLst/>
          </a:prstGeom>
        </p:spPr>
      </p:pic>
    </p:spTree>
    <p:extLst>
      <p:ext uri="{BB962C8B-B14F-4D97-AF65-F5344CB8AC3E}">
        <p14:creationId xmlns:p14="http://schemas.microsoft.com/office/powerpoint/2010/main" val="2347235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4325420" y="1802974"/>
            <a:ext cx="2772789" cy="4207408"/>
          </a:xfrm>
          <a:prstGeom prst="roundRect">
            <a:avLst>
              <a:gd name="adj" fmla="val 6786"/>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t" anchorCtr="0"/>
          <a:lstStyle/>
          <a:p>
            <a:pPr algn="ctr"/>
            <a:r>
              <a:rPr lang="en-US" sz="2000" dirty="0" smtClean="0">
                <a:solidFill>
                  <a:srgbClr val="29475F"/>
                </a:solidFill>
              </a:rPr>
              <a:t>Solution  Architecture Focus</a:t>
            </a:r>
            <a:endParaRPr lang="en-US" sz="2000" dirty="0">
              <a:solidFill>
                <a:srgbClr val="29475F"/>
              </a:solidFill>
            </a:endParaRPr>
          </a:p>
        </p:txBody>
      </p:sp>
      <p:sp>
        <p:nvSpPr>
          <p:cNvPr id="7" name="Rounded Rectangle 6"/>
          <p:cNvSpPr/>
          <p:nvPr/>
        </p:nvSpPr>
        <p:spPr>
          <a:xfrm>
            <a:off x="1387960" y="1802974"/>
            <a:ext cx="2857916" cy="4207408"/>
          </a:xfrm>
          <a:prstGeom prst="roundRect">
            <a:avLst>
              <a:gd name="adj" fmla="val 6786"/>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t" anchorCtr="0"/>
          <a:lstStyle/>
          <a:p>
            <a:pPr algn="ctr"/>
            <a:r>
              <a:rPr lang="en-US" sz="2000" dirty="0" smtClean="0">
                <a:solidFill>
                  <a:srgbClr val="29475F"/>
                </a:solidFill>
              </a:rPr>
              <a:t>Enterprise Architecture Focus</a:t>
            </a:r>
            <a:endParaRPr lang="en-US" sz="2000" dirty="0">
              <a:solidFill>
                <a:srgbClr val="29475F"/>
              </a:solidFill>
            </a:endParaRPr>
          </a:p>
        </p:txBody>
      </p:sp>
      <p:sp>
        <p:nvSpPr>
          <p:cNvPr id="2" name="Title 1"/>
          <p:cNvSpPr>
            <a:spLocks noGrp="1"/>
          </p:cNvSpPr>
          <p:nvPr>
            <p:ph type="title"/>
          </p:nvPr>
        </p:nvSpPr>
        <p:spPr>
          <a:xfrm>
            <a:off x="257174" y="220752"/>
            <a:ext cx="8620125" cy="877887"/>
          </a:xfrm>
        </p:spPr>
        <p:txBody>
          <a:bodyPr/>
          <a:lstStyle/>
          <a:p>
            <a:r>
              <a:rPr lang="en-CA" dirty="0" smtClean="0"/>
              <a:t>Architects need to shift their focus left to the overall organization and technology roadmaps</a:t>
            </a:r>
            <a:endParaRPr lang="en-US" dirty="0"/>
          </a:p>
        </p:txBody>
      </p:sp>
      <p:sp>
        <p:nvSpPr>
          <p:cNvPr id="3" name="Rounded Rectangle 2"/>
          <p:cNvSpPr/>
          <p:nvPr/>
        </p:nvSpPr>
        <p:spPr>
          <a:xfrm>
            <a:off x="1506117" y="2508368"/>
            <a:ext cx="1620000" cy="3237050"/>
          </a:xfrm>
          <a:prstGeom prst="roundRect">
            <a:avLst>
              <a:gd name="adj" fmla="val 7761"/>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pPr algn="ctr">
              <a:spcAft>
                <a:spcPts val="600"/>
              </a:spcAft>
            </a:pPr>
            <a:r>
              <a:rPr lang="en-CA" b="1" dirty="0" smtClean="0"/>
              <a:t>Portfolio Roadmaps</a:t>
            </a:r>
          </a:p>
          <a:p>
            <a:pPr algn="ctr"/>
            <a:r>
              <a:rPr lang="en-CA" sz="1400" dirty="0" smtClean="0"/>
              <a:t>Business and IT leaders</a:t>
            </a:r>
            <a:endParaRPr lang="en-CA" sz="1400" dirty="0"/>
          </a:p>
          <a:p>
            <a:pPr algn="ctr"/>
            <a:endParaRPr lang="en-US" sz="1600" dirty="0" smtClean="0"/>
          </a:p>
          <a:p>
            <a:pPr algn="ctr"/>
            <a:endParaRPr lang="en-CA" sz="1100" dirty="0"/>
          </a:p>
          <a:p>
            <a:pPr algn="ctr"/>
            <a:r>
              <a:rPr lang="en-US" dirty="0" smtClean="0"/>
              <a:t>Show the evolution of architecture to drive business value</a:t>
            </a:r>
            <a:endParaRPr lang="en-US" sz="1100" dirty="0"/>
          </a:p>
        </p:txBody>
      </p:sp>
      <p:sp>
        <p:nvSpPr>
          <p:cNvPr id="4" name="Rounded Rectangle 3"/>
          <p:cNvSpPr/>
          <p:nvPr/>
        </p:nvSpPr>
        <p:spPr>
          <a:xfrm>
            <a:off x="5295918" y="2508369"/>
            <a:ext cx="1620000" cy="3237048"/>
          </a:xfrm>
          <a:prstGeom prst="roundRect">
            <a:avLst>
              <a:gd name="adj" fmla="val 6871"/>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nchorCtr="0"/>
          <a:lstStyle/>
          <a:p>
            <a:pPr algn="ctr">
              <a:spcAft>
                <a:spcPts val="600"/>
              </a:spcAft>
            </a:pPr>
            <a:r>
              <a:rPr lang="en-CA" b="1" dirty="0" smtClean="0"/>
              <a:t>Product Roadmaps</a:t>
            </a:r>
            <a:endParaRPr lang="en-CA" b="1" dirty="0"/>
          </a:p>
          <a:p>
            <a:pPr algn="ctr"/>
            <a:r>
              <a:rPr lang="en-CA" sz="1400" dirty="0" smtClean="0"/>
              <a:t>Business stakeholders and customers</a:t>
            </a:r>
          </a:p>
          <a:p>
            <a:pPr algn="ctr"/>
            <a:endParaRPr lang="en-CA" sz="1100" dirty="0"/>
          </a:p>
          <a:p>
            <a:pPr algn="ctr"/>
            <a:r>
              <a:rPr lang="en-CA" dirty="0"/>
              <a:t>V</a:t>
            </a:r>
            <a:r>
              <a:rPr lang="en-CA" dirty="0" smtClean="0"/>
              <a:t>isualize </a:t>
            </a:r>
          </a:p>
          <a:p>
            <a:pPr algn="ctr"/>
            <a:r>
              <a:rPr lang="en-CA" dirty="0" smtClean="0"/>
              <a:t>product strategy and </a:t>
            </a:r>
          </a:p>
          <a:p>
            <a:pPr algn="ctr"/>
            <a:r>
              <a:rPr lang="en-CA" dirty="0" smtClean="0"/>
              <a:t>plan delivery</a:t>
            </a:r>
            <a:endParaRPr lang="en-CA" sz="1400" dirty="0" smtClean="0"/>
          </a:p>
        </p:txBody>
      </p:sp>
      <p:sp>
        <p:nvSpPr>
          <p:cNvPr id="5" name="Rounded Rectangle 4"/>
          <p:cNvSpPr/>
          <p:nvPr/>
        </p:nvSpPr>
        <p:spPr>
          <a:xfrm>
            <a:off x="3414079" y="2508369"/>
            <a:ext cx="1620000" cy="3237048"/>
          </a:xfrm>
          <a:prstGeom prst="roundRect">
            <a:avLst>
              <a:gd name="adj" fmla="val 5980"/>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nchorCtr="0"/>
          <a:lstStyle/>
          <a:p>
            <a:pPr algn="ctr">
              <a:spcAft>
                <a:spcPts val="600"/>
              </a:spcAft>
            </a:pPr>
            <a:r>
              <a:rPr lang="en-CA" b="1" dirty="0" smtClean="0"/>
              <a:t>Technology Roadmaps</a:t>
            </a:r>
          </a:p>
          <a:p>
            <a:pPr algn="ctr"/>
            <a:r>
              <a:rPr lang="en-CA" sz="1400" dirty="0"/>
              <a:t>D</a:t>
            </a:r>
            <a:r>
              <a:rPr lang="en-CA" sz="1400" dirty="0" smtClean="0"/>
              <a:t>elivery teams</a:t>
            </a:r>
          </a:p>
          <a:p>
            <a:pPr algn="ctr"/>
            <a:endParaRPr lang="en-US" sz="1100" dirty="0" smtClean="0"/>
          </a:p>
          <a:p>
            <a:pPr algn="ctr"/>
            <a:endParaRPr lang="en-CA" sz="1100" dirty="0"/>
          </a:p>
          <a:p>
            <a:pPr algn="ctr"/>
            <a:endParaRPr lang="en-CA" dirty="0" smtClean="0"/>
          </a:p>
          <a:p>
            <a:pPr algn="ctr"/>
            <a:r>
              <a:rPr lang="en-CA" dirty="0" smtClean="0"/>
              <a:t>Coordinate </a:t>
            </a:r>
          </a:p>
          <a:p>
            <a:pPr algn="ctr"/>
            <a:r>
              <a:rPr lang="en-CA" dirty="0" smtClean="0"/>
              <a:t>delivery teams around implementation of  technology standards</a:t>
            </a:r>
            <a:endParaRPr lang="en-CA" sz="1400" dirty="0"/>
          </a:p>
        </p:txBody>
      </p:sp>
      <p:sp>
        <p:nvSpPr>
          <p:cNvPr id="6" name="Rounded Rectangle 5"/>
          <p:cNvSpPr/>
          <p:nvPr/>
        </p:nvSpPr>
        <p:spPr>
          <a:xfrm>
            <a:off x="7177754" y="2508368"/>
            <a:ext cx="1620000" cy="3237050"/>
          </a:xfrm>
          <a:prstGeom prst="roundRect">
            <a:avLst>
              <a:gd name="adj" fmla="val 5535"/>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nchorCtr="0"/>
          <a:lstStyle/>
          <a:p>
            <a:pPr algn="ctr">
              <a:spcBef>
                <a:spcPts val="200"/>
              </a:spcBef>
              <a:spcAft>
                <a:spcPts val="600"/>
              </a:spcAft>
            </a:pPr>
            <a:r>
              <a:rPr lang="en-CA" b="1" dirty="0" smtClean="0"/>
              <a:t>Product or Sprint Backlogs</a:t>
            </a:r>
          </a:p>
          <a:p>
            <a:pPr algn="ctr"/>
            <a:r>
              <a:rPr lang="en-CA" sz="1400" dirty="0"/>
              <a:t>D</a:t>
            </a:r>
            <a:r>
              <a:rPr lang="en-CA" sz="1400" dirty="0" smtClean="0"/>
              <a:t>evelopment teams</a:t>
            </a:r>
          </a:p>
          <a:p>
            <a:pPr algn="ctr"/>
            <a:endParaRPr lang="en-CA" sz="1000" dirty="0" smtClean="0"/>
          </a:p>
          <a:p>
            <a:pPr algn="ctr"/>
            <a:r>
              <a:rPr lang="en-CA" dirty="0" smtClean="0"/>
              <a:t>Prioritize and deliver </a:t>
            </a:r>
          </a:p>
          <a:p>
            <a:pPr algn="ctr"/>
            <a:r>
              <a:rPr lang="en-CA" dirty="0" smtClean="0"/>
              <a:t>technology</a:t>
            </a:r>
          </a:p>
          <a:p>
            <a:pPr algn="ctr"/>
            <a:r>
              <a:rPr lang="en-CA" dirty="0" smtClean="0"/>
              <a:t>change</a:t>
            </a:r>
            <a:endParaRPr lang="en-US" dirty="0"/>
          </a:p>
        </p:txBody>
      </p:sp>
      <p:sp>
        <p:nvSpPr>
          <p:cNvPr id="12" name="TextBox 11"/>
          <p:cNvSpPr txBox="1"/>
          <p:nvPr/>
        </p:nvSpPr>
        <p:spPr>
          <a:xfrm>
            <a:off x="536723" y="1849191"/>
            <a:ext cx="923109" cy="369332"/>
          </a:xfrm>
          <a:prstGeom prst="rect">
            <a:avLst/>
          </a:prstGeom>
        </p:spPr>
        <p:txBody>
          <a:bodyPr wrap="square" rtlCol="0">
            <a:spAutoFit/>
          </a:bodyPr>
          <a:lstStyle/>
          <a:p>
            <a:pPr algn="ctr">
              <a:defRPr sz="1000" b="0" i="0" u="none" strike="noStrike" kern="1200" baseline="0">
                <a:solidFill>
                  <a:schemeClr val="bg1"/>
                </a:solidFill>
                <a:latin typeface="+mn-lt"/>
                <a:ea typeface="+mn-ea"/>
                <a:cs typeface="+mn-cs"/>
              </a:defRPr>
            </a:pPr>
            <a:r>
              <a:rPr lang="en-US" sz="900" dirty="0">
                <a:solidFill>
                  <a:schemeClr val="bg1"/>
                </a:solidFill>
              </a:rPr>
              <a:t>Communicate </a:t>
            </a:r>
            <a:r>
              <a:rPr lang="en-US" sz="900" dirty="0" smtClean="0">
                <a:solidFill>
                  <a:schemeClr val="bg1"/>
                </a:solidFill>
              </a:rPr>
              <a:t/>
            </a:r>
            <a:br>
              <a:rPr lang="en-US" sz="900" dirty="0" smtClean="0">
                <a:solidFill>
                  <a:schemeClr val="bg1"/>
                </a:solidFill>
              </a:rPr>
            </a:br>
            <a:r>
              <a:rPr lang="en-US" sz="900" dirty="0" smtClean="0">
                <a:solidFill>
                  <a:schemeClr val="bg1"/>
                </a:solidFill>
              </a:rPr>
              <a:t>a strategy</a:t>
            </a:r>
            <a:endParaRPr lang="en-CA" sz="900" dirty="0">
              <a:solidFill>
                <a:schemeClr val="bg1"/>
              </a:solidFill>
            </a:endParaRPr>
          </a:p>
        </p:txBody>
      </p:sp>
      <p:cxnSp>
        <p:nvCxnSpPr>
          <p:cNvPr id="15" name="Straight Connector 14"/>
          <p:cNvCxnSpPr/>
          <p:nvPr/>
        </p:nvCxnSpPr>
        <p:spPr>
          <a:xfrm>
            <a:off x="257174" y="3998244"/>
            <a:ext cx="8620125" cy="0"/>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57174" y="2741964"/>
            <a:ext cx="1268985" cy="338554"/>
          </a:xfrm>
          <a:prstGeom prst="rect">
            <a:avLst/>
          </a:prstGeom>
        </p:spPr>
        <p:txBody>
          <a:bodyPr wrap="square" rtlCol="0">
            <a:spAutoFit/>
          </a:bodyPr>
          <a:lstStyle/>
          <a:p>
            <a:pPr algn="ctr"/>
            <a:r>
              <a:rPr lang="en-CA" sz="1600" dirty="0" smtClean="0"/>
              <a:t>Audience</a:t>
            </a:r>
          </a:p>
        </p:txBody>
      </p:sp>
      <p:sp>
        <p:nvSpPr>
          <p:cNvPr id="18" name="TextBox 17"/>
          <p:cNvSpPr txBox="1"/>
          <p:nvPr/>
        </p:nvSpPr>
        <p:spPr>
          <a:xfrm>
            <a:off x="257174" y="4022731"/>
            <a:ext cx="1268985" cy="338554"/>
          </a:xfrm>
          <a:prstGeom prst="rect">
            <a:avLst/>
          </a:prstGeom>
        </p:spPr>
        <p:txBody>
          <a:bodyPr wrap="square" rtlCol="0">
            <a:spAutoFit/>
          </a:bodyPr>
          <a:lstStyle/>
          <a:p>
            <a:pPr algn="ctr"/>
            <a:r>
              <a:rPr lang="en-US" sz="1600" dirty="0" smtClean="0"/>
              <a:t>Objective</a:t>
            </a:r>
            <a:endParaRPr lang="en-CA" sz="1600" dirty="0" smtClean="0"/>
          </a:p>
        </p:txBody>
      </p:sp>
    </p:spTree>
    <p:extLst>
      <p:ext uri="{BB962C8B-B14F-4D97-AF65-F5344CB8AC3E}">
        <p14:creationId xmlns:p14="http://schemas.microsoft.com/office/powerpoint/2010/main" val="3740638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220804" y="1573881"/>
            <a:ext cx="6589368" cy="4988545"/>
          </a:xfrm>
          <a:prstGeom prst="rect">
            <a:avLst/>
          </a:prstGeom>
        </p:spPr>
        <p:txBody>
          <a:bodyPr wrap="square" rtlCol="0">
            <a:spAutoFit/>
          </a:bodyPr>
          <a:lstStyle/>
          <a:p>
            <a:pPr algn="ctr">
              <a:spcAft>
                <a:spcPts val="1200"/>
              </a:spcAft>
            </a:pPr>
            <a:r>
              <a:rPr lang="en-US" sz="4000" i="1" dirty="0" smtClean="0">
                <a:solidFill>
                  <a:srgbClr val="FFFFFF"/>
                </a:solidFill>
                <a:latin typeface="Georgia"/>
              </a:rPr>
              <a:t>Focus!</a:t>
            </a:r>
          </a:p>
          <a:p>
            <a:pPr algn="ctr">
              <a:spcAft>
                <a:spcPts val="1200"/>
              </a:spcAft>
            </a:pPr>
            <a:r>
              <a:rPr lang="en-US" sz="2200" i="1" dirty="0" smtClean="0">
                <a:solidFill>
                  <a:srgbClr val="FFFFFF"/>
                </a:solidFill>
                <a:latin typeface="Georgia"/>
              </a:rPr>
              <a:t> GCARB on ensuring departmental roadmaps integrate with the overarching architectural roadmap.</a:t>
            </a:r>
          </a:p>
          <a:p>
            <a:pPr algn="ctr">
              <a:spcAft>
                <a:spcPts val="1200"/>
              </a:spcAft>
            </a:pPr>
            <a:r>
              <a:rPr lang="en-US" sz="2200" i="1" dirty="0" smtClean="0">
                <a:solidFill>
                  <a:srgbClr val="FFFFFF"/>
                </a:solidFill>
                <a:latin typeface="Georgia"/>
              </a:rPr>
              <a:t>Departments on defining architectural roadmaps for products and services enable their capabilities. </a:t>
            </a:r>
          </a:p>
          <a:p>
            <a:pPr algn="ctr">
              <a:spcAft>
                <a:spcPts val="1200"/>
              </a:spcAft>
            </a:pPr>
            <a:r>
              <a:rPr lang="en-US" sz="2200" i="1" dirty="0" smtClean="0">
                <a:solidFill>
                  <a:srgbClr val="FFFFFF"/>
                </a:solidFill>
                <a:latin typeface="Georgia"/>
              </a:rPr>
              <a:t>Architects on supporting teams in architecting  common components </a:t>
            </a:r>
            <a:r>
              <a:rPr lang="en-US" sz="2200" i="1" smtClean="0">
                <a:solidFill>
                  <a:srgbClr val="FFFFFF"/>
                </a:solidFill>
                <a:latin typeface="Georgia"/>
              </a:rPr>
              <a:t>and features.</a:t>
            </a:r>
            <a:endParaRPr lang="en-US" sz="2200" i="1" dirty="0">
              <a:solidFill>
                <a:srgbClr val="FFFFFF"/>
              </a:solidFill>
              <a:latin typeface="Georgia"/>
            </a:endParaRPr>
          </a:p>
          <a:p>
            <a:pPr>
              <a:spcAft>
                <a:spcPts val="1200"/>
              </a:spcAft>
            </a:pPr>
            <a:r>
              <a:rPr lang="en-US" sz="2200" i="1" dirty="0" smtClean="0">
                <a:solidFill>
                  <a:srgbClr val="FFFFFF"/>
                </a:solidFill>
                <a:latin typeface="Georgia"/>
              </a:rPr>
              <a:t> </a:t>
            </a:r>
            <a:endParaRPr lang="en-US" sz="1600" b="1" i="1" dirty="0">
              <a:solidFill>
                <a:srgbClr val="FFFFFF"/>
              </a:solidFill>
              <a:latin typeface="Georgia"/>
            </a:endParaRPr>
          </a:p>
          <a:p>
            <a:pPr>
              <a:spcAft>
                <a:spcPts val="500"/>
              </a:spcAft>
            </a:pPr>
            <a:r>
              <a:rPr lang="en-US" sz="1600" i="1" dirty="0" smtClean="0">
                <a:solidFill>
                  <a:srgbClr val="FFFFFF"/>
                </a:solidFill>
              </a:rPr>
              <a:t> </a:t>
            </a:r>
            <a:endParaRPr lang="en-US" sz="1600" i="1" dirty="0">
              <a:solidFill>
                <a:srgbClr val="FFFFFF"/>
              </a:solidFill>
            </a:endParaRPr>
          </a:p>
          <a:p>
            <a:pPr>
              <a:spcAft>
                <a:spcPts val="500"/>
              </a:spcAft>
            </a:pPr>
            <a:r>
              <a:rPr lang="en-CA" sz="1600" b="1" i="1" dirty="0">
                <a:solidFill>
                  <a:srgbClr val="FFFFFF"/>
                </a:solidFill>
                <a:latin typeface="Georgia"/>
              </a:rPr>
              <a:t/>
            </a:r>
            <a:br>
              <a:rPr lang="en-CA" sz="1600" b="1" i="1" dirty="0">
                <a:solidFill>
                  <a:srgbClr val="FFFFFF"/>
                </a:solidFill>
                <a:latin typeface="Georgia"/>
              </a:rPr>
            </a:br>
            <a:endParaRPr lang="en-CA" sz="1600" b="1" i="1" dirty="0" smtClean="0">
              <a:solidFill>
                <a:srgbClr val="FFFFFF"/>
              </a:solidFill>
              <a:latin typeface="Georgia"/>
            </a:endParaRPr>
          </a:p>
        </p:txBody>
      </p:sp>
      <p:sp>
        <p:nvSpPr>
          <p:cNvPr id="3" name="TextBox 2"/>
          <p:cNvSpPr txBox="1"/>
          <p:nvPr/>
        </p:nvSpPr>
        <p:spPr>
          <a:xfrm>
            <a:off x="1081464" y="5346485"/>
            <a:ext cx="6512825" cy="738664"/>
          </a:xfrm>
          <a:prstGeom prst="rect">
            <a:avLst/>
          </a:prstGeom>
        </p:spPr>
        <p:txBody>
          <a:bodyPr wrap="square" rtlCol="0">
            <a:spAutoFit/>
          </a:bodyPr>
          <a:lstStyle/>
          <a:p>
            <a:pPr algn="r"/>
            <a:r>
              <a:rPr lang="en-US" sz="1400" b="1" dirty="0" smtClean="0">
                <a:solidFill>
                  <a:srgbClr val="FFFFFF"/>
                </a:solidFill>
              </a:rPr>
              <a:t>Cole Cioran</a:t>
            </a:r>
            <a:endParaRPr lang="en-CA" sz="1400" b="1" dirty="0" smtClean="0">
              <a:solidFill>
                <a:srgbClr val="FFFFFF"/>
              </a:solidFill>
            </a:endParaRPr>
          </a:p>
          <a:p>
            <a:pPr algn="r"/>
            <a:r>
              <a:rPr lang="en-US" sz="1400" dirty="0">
                <a:solidFill>
                  <a:srgbClr val="FFFFFF"/>
                </a:solidFill>
              </a:rPr>
              <a:t>R</a:t>
            </a:r>
            <a:r>
              <a:rPr lang="en-US" sz="1400" dirty="0" smtClean="0">
                <a:solidFill>
                  <a:srgbClr val="FFFFFF"/>
                </a:solidFill>
              </a:rPr>
              <a:t>ecovering Enterprise Architect, Senior Research Director</a:t>
            </a:r>
          </a:p>
          <a:p>
            <a:pPr algn="r"/>
            <a:r>
              <a:rPr lang="en-CA" sz="1400" dirty="0" smtClean="0">
                <a:solidFill>
                  <a:srgbClr val="FFFFFF"/>
                </a:solidFill>
              </a:rPr>
              <a:t>Info-Tech Research Group</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smtClean="0">
                <a:solidFill>
                  <a:srgbClr val="FFFFFF"/>
                </a:solidFill>
              </a:rPr>
              <a:t>Now What?</a:t>
            </a:r>
            <a:endParaRPr lang="en-CA" sz="4000" b="1" dirty="0">
              <a:solidFill>
                <a:srgbClr val="FFFFFF"/>
              </a:solidFill>
            </a:endParaRPr>
          </a:p>
        </p:txBody>
      </p:sp>
      <p:pic>
        <p:nvPicPr>
          <p:cNvPr id="12" name="Picture 108"/>
          <p:cNvPicPr>
            <a:picLocks noChangeAspect="1"/>
          </p:cNvPicPr>
          <p:nvPr/>
        </p:nvPicPr>
        <p:blipFill>
          <a:blip r:embed="rId2"/>
          <a:stretch>
            <a:fillRect/>
          </a:stretch>
        </p:blipFill>
        <p:spPr>
          <a:xfrm>
            <a:off x="545852" y="1649644"/>
            <a:ext cx="693419" cy="501622"/>
          </a:xfrm>
          <a:prstGeom prst="rect">
            <a:avLst/>
          </a:prstGeom>
        </p:spPr>
      </p:pic>
      <p:pic>
        <p:nvPicPr>
          <p:cNvPr id="13" name="Picture 109"/>
          <p:cNvPicPr>
            <a:picLocks noChangeAspect="1"/>
          </p:cNvPicPr>
          <p:nvPr/>
        </p:nvPicPr>
        <p:blipFill>
          <a:blip r:embed="rId3"/>
          <a:stretch>
            <a:fillRect/>
          </a:stretch>
        </p:blipFill>
        <p:spPr>
          <a:xfrm>
            <a:off x="7810172" y="4585579"/>
            <a:ext cx="604052" cy="551198"/>
          </a:xfrm>
          <a:prstGeom prst="rect">
            <a:avLst/>
          </a:prstGeom>
        </p:spPr>
      </p:pic>
    </p:spTree>
    <p:extLst>
      <p:ext uri="{BB962C8B-B14F-4D97-AF65-F5344CB8AC3E}">
        <p14:creationId xmlns:p14="http://schemas.microsoft.com/office/powerpoint/2010/main" val="1170764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smtClean="0">
                <a:solidFill>
                  <a:schemeClr val="bg1"/>
                </a:solidFill>
              </a:rPr>
              <a:t>Industry Perspective</a:t>
            </a:r>
            <a:endParaRPr lang="en-CA" sz="4000" b="1" dirty="0">
              <a:solidFill>
                <a:schemeClr val="bg1"/>
              </a:solidFill>
            </a:endParaRPr>
          </a:p>
        </p:txBody>
      </p:sp>
      <p:pic>
        <p:nvPicPr>
          <p:cNvPr id="1026" name="Picture 2" descr="Image result for tom graves tetradi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8332" y="109119"/>
            <a:ext cx="2511913" cy="2511913"/>
          </a:xfrm>
          <a:prstGeom prst="rect">
            <a:avLst/>
          </a:prstGeom>
          <a:noFill/>
          <a:effectLst>
            <a:softEdge rad="203200"/>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51134" y="2015670"/>
            <a:ext cx="6589368" cy="3418885"/>
          </a:xfrm>
          <a:prstGeom prst="rect">
            <a:avLst/>
          </a:prstGeom>
        </p:spPr>
        <p:txBody>
          <a:bodyPr wrap="square" rtlCol="0">
            <a:spAutoFit/>
          </a:bodyPr>
          <a:lstStyle/>
          <a:p>
            <a:pPr lvl="0">
              <a:spcAft>
                <a:spcPts val="1200"/>
              </a:spcAft>
            </a:pPr>
            <a:r>
              <a:rPr lang="en-US" sz="2200" i="1" dirty="0">
                <a:solidFill>
                  <a:srgbClr val="FFFFFF"/>
                </a:solidFill>
                <a:latin typeface="Georgia"/>
              </a:rPr>
              <a:t>John </a:t>
            </a:r>
            <a:r>
              <a:rPr lang="en-US" sz="2200" i="1" dirty="0" err="1">
                <a:solidFill>
                  <a:srgbClr val="FFFFFF"/>
                </a:solidFill>
                <a:latin typeface="Georgia"/>
              </a:rPr>
              <a:t>Zachman</a:t>
            </a:r>
            <a:r>
              <a:rPr lang="en-US" sz="2200" i="1" dirty="0">
                <a:solidFill>
                  <a:srgbClr val="FFFFFF"/>
                </a:solidFill>
                <a:latin typeface="Georgia"/>
              </a:rPr>
              <a:t> has always said that we need to document everything in ‘excruciating detail.’ Yet in the real world – even in aircraft-engineering, as I know from much first-hand experience – much of the detail won’t stay the same for long enough to make that ‘excruciating detail’ requirement achievable in practice. </a:t>
            </a:r>
            <a:endParaRPr lang="en-US" sz="1600" b="1" i="1" dirty="0">
              <a:solidFill>
                <a:srgbClr val="FFFFFF"/>
              </a:solidFill>
              <a:latin typeface="Georgia"/>
            </a:endParaRPr>
          </a:p>
          <a:p>
            <a:pPr>
              <a:spcAft>
                <a:spcPts val="500"/>
              </a:spcAft>
            </a:pPr>
            <a:r>
              <a:rPr lang="en-US" sz="1600" i="1" dirty="0" smtClean="0">
                <a:solidFill>
                  <a:schemeClr val="bg1"/>
                </a:solidFill>
              </a:rPr>
              <a:t> </a:t>
            </a:r>
            <a:endParaRPr lang="en-US" sz="1600" i="1" dirty="0">
              <a:solidFill>
                <a:schemeClr val="bg1"/>
              </a:solidFill>
            </a:endParaRPr>
          </a:p>
          <a:p>
            <a:pPr>
              <a:spcAft>
                <a:spcPts val="500"/>
              </a:spcAft>
            </a:pPr>
            <a:r>
              <a:rPr lang="en-CA" sz="1600" b="1" i="1" dirty="0">
                <a:solidFill>
                  <a:schemeClr val="bg1"/>
                </a:solidFill>
                <a:latin typeface="+mj-lt"/>
              </a:rPr>
              <a:t/>
            </a:r>
            <a:br>
              <a:rPr lang="en-CA" sz="1600" b="1" i="1" dirty="0">
                <a:solidFill>
                  <a:schemeClr val="bg1"/>
                </a:solidFill>
                <a:latin typeface="+mj-lt"/>
              </a:rPr>
            </a:br>
            <a:endParaRPr lang="en-CA" sz="1600" b="1" i="1" dirty="0" smtClean="0">
              <a:solidFill>
                <a:schemeClr val="bg1"/>
              </a:solidFill>
              <a:latin typeface="+mj-lt"/>
            </a:endParaRPr>
          </a:p>
        </p:txBody>
      </p:sp>
      <p:sp>
        <p:nvSpPr>
          <p:cNvPr id="3" name="TextBox 2"/>
          <p:cNvSpPr txBox="1"/>
          <p:nvPr/>
        </p:nvSpPr>
        <p:spPr>
          <a:xfrm>
            <a:off x="1081464" y="5346485"/>
            <a:ext cx="6512825" cy="738664"/>
          </a:xfrm>
          <a:prstGeom prst="rect">
            <a:avLst/>
          </a:prstGeom>
        </p:spPr>
        <p:txBody>
          <a:bodyPr wrap="square" rtlCol="0">
            <a:spAutoFit/>
          </a:bodyPr>
          <a:lstStyle/>
          <a:p>
            <a:pPr algn="r"/>
            <a:r>
              <a:rPr lang="en-CA" sz="1400" b="1" dirty="0" smtClean="0">
                <a:solidFill>
                  <a:schemeClr val="bg1"/>
                </a:solidFill>
              </a:rPr>
              <a:t>Tom Graves</a:t>
            </a:r>
          </a:p>
          <a:p>
            <a:pPr algn="r"/>
            <a:r>
              <a:rPr lang="en-US" sz="1400" dirty="0" smtClean="0">
                <a:solidFill>
                  <a:schemeClr val="bg1"/>
                </a:solidFill>
              </a:rPr>
              <a:t>Enterprise Architect, Business Anarchist, </a:t>
            </a:r>
            <a:r>
              <a:rPr lang="en-US" sz="1400" dirty="0" err="1" smtClean="0">
                <a:solidFill>
                  <a:schemeClr val="bg1"/>
                </a:solidFill>
              </a:rPr>
              <a:t>Confusionist</a:t>
            </a:r>
            <a:endParaRPr lang="en-US" sz="1400" dirty="0" smtClean="0">
              <a:solidFill>
                <a:schemeClr val="bg1"/>
              </a:solidFill>
            </a:endParaRPr>
          </a:p>
          <a:p>
            <a:pPr algn="r"/>
            <a:r>
              <a:rPr lang="en-CA" sz="1400" dirty="0" smtClean="0">
                <a:solidFill>
                  <a:schemeClr val="bg1"/>
                </a:solidFill>
              </a:rPr>
              <a:t>Info-Tech Research Group Contributor</a:t>
            </a:r>
          </a:p>
        </p:txBody>
      </p:sp>
      <p:pic>
        <p:nvPicPr>
          <p:cNvPr id="12" name="Picture 108"/>
          <p:cNvPicPr>
            <a:picLocks noChangeAspect="1"/>
          </p:cNvPicPr>
          <p:nvPr/>
        </p:nvPicPr>
        <p:blipFill>
          <a:blip r:embed="rId3"/>
          <a:stretch>
            <a:fillRect/>
          </a:stretch>
        </p:blipFill>
        <p:spPr>
          <a:xfrm>
            <a:off x="545852" y="1855124"/>
            <a:ext cx="693419" cy="501622"/>
          </a:xfrm>
          <a:prstGeom prst="rect">
            <a:avLst/>
          </a:prstGeom>
        </p:spPr>
      </p:pic>
      <p:pic>
        <p:nvPicPr>
          <p:cNvPr id="13" name="Picture 109"/>
          <p:cNvPicPr>
            <a:picLocks noChangeAspect="1"/>
          </p:cNvPicPr>
          <p:nvPr/>
        </p:nvPicPr>
        <p:blipFill>
          <a:blip r:embed="rId4"/>
          <a:stretch>
            <a:fillRect/>
          </a:stretch>
        </p:blipFill>
        <p:spPr>
          <a:xfrm>
            <a:off x="7810172" y="4382383"/>
            <a:ext cx="604052" cy="551198"/>
          </a:xfrm>
          <a:prstGeom prst="rect">
            <a:avLst/>
          </a:prstGeom>
        </p:spPr>
      </p:pic>
    </p:spTree>
    <p:extLst>
      <p:ext uri="{BB962C8B-B14F-4D97-AF65-F5344CB8AC3E}">
        <p14:creationId xmlns:p14="http://schemas.microsoft.com/office/powerpoint/2010/main" val="63146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67324" y="5867284"/>
            <a:ext cx="8452843" cy="646331"/>
          </a:xfrm>
          <a:prstGeom prst="rect">
            <a:avLst/>
          </a:prstGeom>
        </p:spPr>
        <p:txBody>
          <a:bodyPr wrap="square">
            <a:spAutoFit/>
          </a:bodyPr>
          <a:lstStyle/>
          <a:p>
            <a:pPr algn="ctr"/>
            <a:r>
              <a:rPr lang="en-US" dirty="0"/>
              <a:t>That is, while there is value in the items on</a:t>
            </a:r>
            <a:br>
              <a:rPr lang="en-US" dirty="0"/>
            </a:br>
            <a:r>
              <a:rPr lang="en-US" dirty="0"/>
              <a:t>the right, we value the items on the left more.</a:t>
            </a:r>
            <a:endParaRPr lang="en-CA" b="1" i="1" dirty="0"/>
          </a:p>
        </p:txBody>
      </p:sp>
      <p:sp>
        <p:nvSpPr>
          <p:cNvPr id="6" name="Freeform 5"/>
          <p:cNvSpPr/>
          <p:nvPr/>
        </p:nvSpPr>
        <p:spPr>
          <a:xfrm rot="5400000">
            <a:off x="875086" y="2015943"/>
            <a:ext cx="3579631" cy="3844425"/>
          </a:xfrm>
          <a:custGeom>
            <a:avLst/>
            <a:gdLst>
              <a:gd name="connsiteX0" fmla="*/ 0 w 4269212"/>
              <a:gd name="connsiteY0" fmla="*/ 1494224 h 4269212"/>
              <a:gd name="connsiteX1" fmla="*/ 2134606 w 4269212"/>
              <a:gd name="connsiteY1" fmla="*/ 0 h 4269212"/>
              <a:gd name="connsiteX2" fmla="*/ 4269212 w 4269212"/>
              <a:gd name="connsiteY2" fmla="*/ 1494224 h 4269212"/>
              <a:gd name="connsiteX3" fmla="*/ 3201909 w 4269212"/>
              <a:gd name="connsiteY3" fmla="*/ 1494224 h 4269212"/>
              <a:gd name="connsiteX4" fmla="*/ 3201909 w 4269212"/>
              <a:gd name="connsiteY4" fmla="*/ 4269212 h 4269212"/>
              <a:gd name="connsiteX5" fmla="*/ 1067303 w 4269212"/>
              <a:gd name="connsiteY5" fmla="*/ 4269212 h 4269212"/>
              <a:gd name="connsiteX6" fmla="*/ 1067303 w 4269212"/>
              <a:gd name="connsiteY6" fmla="*/ 1494224 h 4269212"/>
              <a:gd name="connsiteX7" fmla="*/ 0 w 4269212"/>
              <a:gd name="connsiteY7" fmla="*/ 1494224 h 426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69212" h="4269212">
                <a:moveTo>
                  <a:pt x="1494224" y="4269212"/>
                </a:moveTo>
                <a:lnTo>
                  <a:pt x="0" y="2134606"/>
                </a:lnTo>
                <a:lnTo>
                  <a:pt x="1494224" y="0"/>
                </a:lnTo>
                <a:lnTo>
                  <a:pt x="1494224" y="1067303"/>
                </a:lnTo>
                <a:lnTo>
                  <a:pt x="4269212" y="1067303"/>
                </a:lnTo>
                <a:lnTo>
                  <a:pt x="4269212" y="3201909"/>
                </a:lnTo>
                <a:lnTo>
                  <a:pt x="1494224" y="3201909"/>
                </a:lnTo>
                <a:lnTo>
                  <a:pt x="1494224" y="4269212"/>
                </a:lnTo>
                <a:close/>
              </a:path>
            </a:pathLst>
          </a:custGeom>
          <a:gradFill>
            <a:gsLst>
              <a:gs pos="14000">
                <a:schemeClr val="accent2">
                  <a:lumMod val="75000"/>
                </a:schemeClr>
              </a:gs>
              <a:gs pos="67000">
                <a:schemeClr val="bg1"/>
              </a:gs>
            </a:gsLst>
            <a:lin ang="18900000" scaled="1"/>
          </a:gra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vert270" wrap="square" lIns="875128" tIns="1195319" rIns="128016" bIns="1195319" numCol="1" spcCol="1270" anchor="ctr" anchorCtr="0">
            <a:noAutofit/>
          </a:bodyPr>
          <a:lstStyle/>
          <a:p>
            <a:pPr marL="109538" lvl="0" defTabSz="800100">
              <a:lnSpc>
                <a:spcPct val="90000"/>
              </a:lnSpc>
              <a:spcBef>
                <a:spcPct val="0"/>
              </a:spcBef>
              <a:spcAft>
                <a:spcPts val="1200"/>
              </a:spcAft>
            </a:pPr>
            <a:endParaRPr lang="en-US" sz="1200" kern="1200" dirty="0">
              <a:solidFill>
                <a:srgbClr val="243F54"/>
              </a:solidFill>
            </a:endParaRPr>
          </a:p>
        </p:txBody>
      </p:sp>
      <p:sp>
        <p:nvSpPr>
          <p:cNvPr id="7" name="Freeform 6"/>
          <p:cNvSpPr/>
          <p:nvPr/>
        </p:nvSpPr>
        <p:spPr>
          <a:xfrm rot="5400000">
            <a:off x="4705032" y="2107189"/>
            <a:ext cx="3579632" cy="3815469"/>
          </a:xfrm>
          <a:custGeom>
            <a:avLst/>
            <a:gdLst>
              <a:gd name="connsiteX0" fmla="*/ 0 w 4269212"/>
              <a:gd name="connsiteY0" fmla="*/ 1494224 h 4269212"/>
              <a:gd name="connsiteX1" fmla="*/ 2134606 w 4269212"/>
              <a:gd name="connsiteY1" fmla="*/ 0 h 4269212"/>
              <a:gd name="connsiteX2" fmla="*/ 4269212 w 4269212"/>
              <a:gd name="connsiteY2" fmla="*/ 1494224 h 4269212"/>
              <a:gd name="connsiteX3" fmla="*/ 3201909 w 4269212"/>
              <a:gd name="connsiteY3" fmla="*/ 1494224 h 4269212"/>
              <a:gd name="connsiteX4" fmla="*/ 3201909 w 4269212"/>
              <a:gd name="connsiteY4" fmla="*/ 4269212 h 4269212"/>
              <a:gd name="connsiteX5" fmla="*/ 1067303 w 4269212"/>
              <a:gd name="connsiteY5" fmla="*/ 4269212 h 4269212"/>
              <a:gd name="connsiteX6" fmla="*/ 1067303 w 4269212"/>
              <a:gd name="connsiteY6" fmla="*/ 1494224 h 4269212"/>
              <a:gd name="connsiteX7" fmla="*/ 0 w 4269212"/>
              <a:gd name="connsiteY7" fmla="*/ 1494224 h 426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69212" h="4269212">
                <a:moveTo>
                  <a:pt x="2774988" y="0"/>
                </a:moveTo>
                <a:lnTo>
                  <a:pt x="4269212" y="2134606"/>
                </a:lnTo>
                <a:lnTo>
                  <a:pt x="2774988" y="4269212"/>
                </a:lnTo>
                <a:lnTo>
                  <a:pt x="2774988" y="3201909"/>
                </a:lnTo>
                <a:lnTo>
                  <a:pt x="0" y="3201909"/>
                </a:lnTo>
                <a:lnTo>
                  <a:pt x="0" y="1067303"/>
                </a:lnTo>
                <a:lnTo>
                  <a:pt x="2774988" y="1067303"/>
                </a:lnTo>
                <a:lnTo>
                  <a:pt x="2774988" y="0"/>
                </a:lnTo>
                <a:close/>
              </a:path>
            </a:pathLst>
          </a:custGeom>
          <a:gradFill>
            <a:gsLst>
              <a:gs pos="71000">
                <a:schemeClr val="accent1"/>
              </a:gs>
              <a:gs pos="25000">
                <a:schemeClr val="bg1"/>
              </a:gs>
            </a:gsLst>
            <a:lin ang="18900000" scaled="1"/>
          </a:gradFill>
          <a:ln>
            <a:noFill/>
          </a:ln>
        </p:spPr>
        <p:style>
          <a:lnRef idx="2">
            <a:schemeClr val="lt1">
              <a:hueOff val="0"/>
              <a:satOff val="0"/>
              <a:lumOff val="0"/>
              <a:alphaOff val="0"/>
            </a:schemeClr>
          </a:lnRef>
          <a:fillRef idx="1">
            <a:schemeClr val="accent2">
              <a:hueOff val="8238624"/>
              <a:satOff val="-18233"/>
              <a:lumOff val="21764"/>
              <a:alphaOff val="0"/>
            </a:schemeClr>
          </a:fillRef>
          <a:effectRef idx="0">
            <a:schemeClr val="accent2">
              <a:hueOff val="8238624"/>
              <a:satOff val="-18233"/>
              <a:lumOff val="21764"/>
              <a:alphaOff val="0"/>
            </a:schemeClr>
          </a:effectRef>
          <a:fontRef idx="minor">
            <a:schemeClr val="lt1"/>
          </a:fontRef>
        </p:style>
        <p:txBody>
          <a:bodyPr spcFirstLastPara="0" vert="vert270" wrap="square" lIns="128016" tIns="1195319" rIns="875128" bIns="1195319" numCol="1" spcCol="1270" anchor="ctr" anchorCtr="0">
            <a:noAutofit/>
          </a:bodyPr>
          <a:lstStyle/>
          <a:p>
            <a:pPr marL="109538" lvl="0" defTabSz="800100">
              <a:lnSpc>
                <a:spcPct val="90000"/>
              </a:lnSpc>
              <a:spcBef>
                <a:spcPct val="0"/>
              </a:spcBef>
              <a:spcAft>
                <a:spcPts val="1200"/>
              </a:spcAft>
            </a:pPr>
            <a:endParaRPr lang="en-US" sz="1200" kern="1200" dirty="0">
              <a:solidFill>
                <a:srgbClr val="243F54"/>
              </a:solidFill>
            </a:endParaRPr>
          </a:p>
        </p:txBody>
      </p:sp>
      <p:sp>
        <p:nvSpPr>
          <p:cNvPr id="2" name="Title 1"/>
          <p:cNvSpPr>
            <a:spLocks noGrp="1"/>
          </p:cNvSpPr>
          <p:nvPr>
            <p:ph type="title"/>
          </p:nvPr>
        </p:nvSpPr>
        <p:spPr/>
        <p:txBody>
          <a:bodyPr/>
          <a:lstStyle/>
          <a:p>
            <a:r>
              <a:rPr lang="en-US" dirty="0" smtClean="0"/>
              <a:t>Enterprise Architects need to find a new balance</a:t>
            </a:r>
            <a:endParaRPr lang="en-US" dirty="0"/>
          </a:p>
        </p:txBody>
      </p:sp>
      <p:sp>
        <p:nvSpPr>
          <p:cNvPr id="14" name="Freeform 13"/>
          <p:cNvSpPr/>
          <p:nvPr/>
        </p:nvSpPr>
        <p:spPr>
          <a:xfrm>
            <a:off x="2765475" y="2148338"/>
            <a:ext cx="1399212" cy="407419"/>
          </a:xfrm>
          <a:custGeom>
            <a:avLst/>
            <a:gdLst>
              <a:gd name="connsiteX0" fmla="*/ 0 w 1399212"/>
              <a:gd name="connsiteY0" fmla="*/ 40742 h 407419"/>
              <a:gd name="connsiteX1" fmla="*/ 40742 w 1399212"/>
              <a:gd name="connsiteY1" fmla="*/ 0 h 407419"/>
              <a:gd name="connsiteX2" fmla="*/ 1358470 w 1399212"/>
              <a:gd name="connsiteY2" fmla="*/ 0 h 407419"/>
              <a:gd name="connsiteX3" fmla="*/ 1399212 w 1399212"/>
              <a:gd name="connsiteY3" fmla="*/ 40742 h 407419"/>
              <a:gd name="connsiteX4" fmla="*/ 1399212 w 1399212"/>
              <a:gd name="connsiteY4" fmla="*/ 366677 h 407419"/>
              <a:gd name="connsiteX5" fmla="*/ 1358470 w 1399212"/>
              <a:gd name="connsiteY5" fmla="*/ 407419 h 407419"/>
              <a:gd name="connsiteX6" fmla="*/ 40742 w 1399212"/>
              <a:gd name="connsiteY6" fmla="*/ 407419 h 407419"/>
              <a:gd name="connsiteX7" fmla="*/ 0 w 1399212"/>
              <a:gd name="connsiteY7" fmla="*/ 366677 h 407419"/>
              <a:gd name="connsiteX8" fmla="*/ 0 w 1399212"/>
              <a:gd name="connsiteY8" fmla="*/ 40742 h 407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07419">
                <a:moveTo>
                  <a:pt x="0" y="40742"/>
                </a:moveTo>
                <a:cubicBezTo>
                  <a:pt x="0" y="18241"/>
                  <a:pt x="18241" y="0"/>
                  <a:pt x="40742" y="0"/>
                </a:cubicBezTo>
                <a:lnTo>
                  <a:pt x="1358470" y="0"/>
                </a:lnTo>
                <a:cubicBezTo>
                  <a:pt x="1380971" y="0"/>
                  <a:pt x="1399212" y="18241"/>
                  <a:pt x="1399212" y="40742"/>
                </a:cubicBezTo>
                <a:lnTo>
                  <a:pt x="1399212" y="366677"/>
                </a:lnTo>
                <a:cubicBezTo>
                  <a:pt x="1399212" y="389178"/>
                  <a:pt x="1380971" y="407419"/>
                  <a:pt x="1358470" y="407419"/>
                </a:cubicBezTo>
                <a:lnTo>
                  <a:pt x="40742" y="407419"/>
                </a:lnTo>
                <a:cubicBezTo>
                  <a:pt x="18241" y="407419"/>
                  <a:pt x="0" y="389178"/>
                  <a:pt x="0" y="366677"/>
                </a:cubicBezTo>
                <a:lnTo>
                  <a:pt x="0" y="40742"/>
                </a:lnTo>
                <a:close/>
              </a:path>
            </a:pathLst>
          </a:custGeom>
          <a:solidFill>
            <a:schemeClr val="accent2">
              <a:lumMod val="5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6703" tIns="76703" rIns="76703" bIns="76703" numCol="1" spcCol="1270" anchor="ctr" anchorCtr="0">
            <a:noAutofit/>
          </a:bodyPr>
          <a:lstStyle/>
          <a:p>
            <a:pPr lvl="0" algn="ctr" defTabSz="755650">
              <a:lnSpc>
                <a:spcPct val="90000"/>
              </a:lnSpc>
              <a:spcBef>
                <a:spcPct val="0"/>
              </a:spcBef>
              <a:spcAft>
                <a:spcPct val="35000"/>
              </a:spcAft>
            </a:pPr>
            <a:r>
              <a:rPr lang="en-US" sz="1700" kern="1200" dirty="0">
                <a:solidFill>
                  <a:schemeClr val="bg1"/>
                </a:solidFill>
              </a:rPr>
              <a:t>Being Agile</a:t>
            </a:r>
            <a:endParaRPr lang="en-CA" sz="1700" kern="1200" dirty="0">
              <a:solidFill>
                <a:schemeClr val="bg1"/>
              </a:solidFill>
            </a:endParaRPr>
          </a:p>
        </p:txBody>
      </p:sp>
      <p:sp>
        <p:nvSpPr>
          <p:cNvPr id="15" name="Freeform 14"/>
          <p:cNvSpPr/>
          <p:nvPr/>
        </p:nvSpPr>
        <p:spPr>
          <a:xfrm>
            <a:off x="5401638" y="2167954"/>
            <a:ext cx="1399212" cy="379209"/>
          </a:xfrm>
          <a:custGeom>
            <a:avLst/>
            <a:gdLst>
              <a:gd name="connsiteX0" fmla="*/ 0 w 1399212"/>
              <a:gd name="connsiteY0" fmla="*/ 37921 h 379209"/>
              <a:gd name="connsiteX1" fmla="*/ 37921 w 1399212"/>
              <a:gd name="connsiteY1" fmla="*/ 0 h 379209"/>
              <a:gd name="connsiteX2" fmla="*/ 1361291 w 1399212"/>
              <a:gd name="connsiteY2" fmla="*/ 0 h 379209"/>
              <a:gd name="connsiteX3" fmla="*/ 1399212 w 1399212"/>
              <a:gd name="connsiteY3" fmla="*/ 37921 h 379209"/>
              <a:gd name="connsiteX4" fmla="*/ 1399212 w 1399212"/>
              <a:gd name="connsiteY4" fmla="*/ 341288 h 379209"/>
              <a:gd name="connsiteX5" fmla="*/ 1361291 w 1399212"/>
              <a:gd name="connsiteY5" fmla="*/ 379209 h 379209"/>
              <a:gd name="connsiteX6" fmla="*/ 37921 w 1399212"/>
              <a:gd name="connsiteY6" fmla="*/ 379209 h 379209"/>
              <a:gd name="connsiteX7" fmla="*/ 0 w 1399212"/>
              <a:gd name="connsiteY7" fmla="*/ 341288 h 379209"/>
              <a:gd name="connsiteX8" fmla="*/ 0 w 1399212"/>
              <a:gd name="connsiteY8" fmla="*/ 37921 h 379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379209">
                <a:moveTo>
                  <a:pt x="0" y="37921"/>
                </a:moveTo>
                <a:cubicBezTo>
                  <a:pt x="0" y="16978"/>
                  <a:pt x="16978" y="0"/>
                  <a:pt x="37921" y="0"/>
                </a:cubicBezTo>
                <a:lnTo>
                  <a:pt x="1361291" y="0"/>
                </a:lnTo>
                <a:cubicBezTo>
                  <a:pt x="1382234" y="0"/>
                  <a:pt x="1399212" y="16978"/>
                  <a:pt x="1399212" y="37921"/>
                </a:cubicBezTo>
                <a:lnTo>
                  <a:pt x="1399212" y="341288"/>
                </a:lnTo>
                <a:cubicBezTo>
                  <a:pt x="1399212" y="362231"/>
                  <a:pt x="1382234" y="379209"/>
                  <a:pt x="1361291" y="379209"/>
                </a:cubicBezTo>
                <a:lnTo>
                  <a:pt x="37921" y="379209"/>
                </a:lnTo>
                <a:cubicBezTo>
                  <a:pt x="16978" y="379209"/>
                  <a:pt x="0" y="362231"/>
                  <a:pt x="0" y="341288"/>
                </a:cubicBezTo>
                <a:lnTo>
                  <a:pt x="0" y="37921"/>
                </a:lnTo>
                <a:close/>
              </a:path>
            </a:pathLst>
          </a:custGeom>
          <a:solidFill>
            <a:schemeClr val="accent1">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5877" tIns="75877" rIns="75877" bIns="75877" numCol="1" spcCol="1270" anchor="ctr" anchorCtr="0">
            <a:noAutofit/>
          </a:bodyPr>
          <a:lstStyle/>
          <a:p>
            <a:pPr lvl="0" algn="ctr" defTabSz="755650">
              <a:lnSpc>
                <a:spcPct val="90000"/>
              </a:lnSpc>
              <a:spcBef>
                <a:spcPct val="0"/>
              </a:spcBef>
              <a:spcAft>
                <a:spcPct val="35000"/>
              </a:spcAft>
            </a:pPr>
            <a:r>
              <a:rPr lang="en-US" sz="1400" kern="1200" dirty="0">
                <a:solidFill>
                  <a:schemeClr val="bg1"/>
                </a:solidFill>
              </a:rPr>
              <a:t>Doing </a:t>
            </a:r>
            <a:r>
              <a:rPr lang="en-US" sz="1400" kern="1200" dirty="0" smtClean="0">
                <a:solidFill>
                  <a:schemeClr val="bg1"/>
                </a:solidFill>
              </a:rPr>
              <a:t>DevOps</a:t>
            </a:r>
            <a:endParaRPr lang="en-CA" sz="1400" kern="1200" dirty="0">
              <a:solidFill>
                <a:schemeClr val="bg1"/>
              </a:solidFill>
            </a:endParaRPr>
          </a:p>
        </p:txBody>
      </p:sp>
      <p:sp>
        <p:nvSpPr>
          <p:cNvPr id="16" name="Isosceles Triangle 15"/>
          <p:cNvSpPr/>
          <p:nvPr/>
        </p:nvSpPr>
        <p:spPr>
          <a:xfrm>
            <a:off x="4295612" y="5298500"/>
            <a:ext cx="583005" cy="583005"/>
          </a:xfrm>
          <a:prstGeom prst="triangle">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7" name="Rectangle 16"/>
          <p:cNvSpPr/>
          <p:nvPr/>
        </p:nvSpPr>
        <p:spPr>
          <a:xfrm rot="599880">
            <a:off x="654780" y="5038822"/>
            <a:ext cx="7700353" cy="236311"/>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8" name="Freeform 17"/>
          <p:cNvSpPr/>
          <p:nvPr/>
        </p:nvSpPr>
        <p:spPr>
          <a:xfrm rot="623569">
            <a:off x="6422181" y="4975579"/>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US" sz="1200" kern="1200" dirty="0"/>
              <a:t>Following a Plan</a:t>
            </a:r>
            <a:endParaRPr lang="en-CA" sz="1200" kern="1200" dirty="0"/>
          </a:p>
        </p:txBody>
      </p:sp>
      <p:sp>
        <p:nvSpPr>
          <p:cNvPr id="19" name="Freeform 18"/>
          <p:cNvSpPr/>
          <p:nvPr/>
        </p:nvSpPr>
        <p:spPr>
          <a:xfrm rot="636697">
            <a:off x="6319493" y="4449762"/>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US" sz="1200" kern="1200" dirty="0"/>
              <a:t>Contract Negotiation </a:t>
            </a:r>
            <a:endParaRPr lang="en-CA" sz="1200" kern="1200" dirty="0"/>
          </a:p>
        </p:txBody>
      </p:sp>
      <p:sp>
        <p:nvSpPr>
          <p:cNvPr id="20" name="Freeform 19"/>
          <p:cNvSpPr/>
          <p:nvPr/>
        </p:nvSpPr>
        <p:spPr>
          <a:xfrm rot="617785">
            <a:off x="6178453" y="3926564"/>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US" sz="1200" kern="1200" dirty="0"/>
              <a:t>Comprehensive Documentation </a:t>
            </a:r>
            <a:endParaRPr lang="en-CA" sz="1200" kern="1200" dirty="0"/>
          </a:p>
        </p:txBody>
      </p:sp>
      <p:sp>
        <p:nvSpPr>
          <p:cNvPr id="21" name="Freeform 20"/>
          <p:cNvSpPr/>
          <p:nvPr/>
        </p:nvSpPr>
        <p:spPr>
          <a:xfrm rot="639217">
            <a:off x="6080802" y="3394024"/>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US" sz="1200" kern="1200" dirty="0"/>
              <a:t>Processes and Tools</a:t>
            </a:r>
            <a:endParaRPr lang="en-CA" sz="1200" kern="1200" dirty="0"/>
          </a:p>
        </p:txBody>
      </p:sp>
      <p:sp>
        <p:nvSpPr>
          <p:cNvPr id="22" name="Freeform 21"/>
          <p:cNvSpPr/>
          <p:nvPr/>
        </p:nvSpPr>
        <p:spPr>
          <a:xfrm rot="699393">
            <a:off x="1070007" y="4010905"/>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a:solidFill>
            <a:schemeClr val="accent2">
              <a:lumMod val="50000"/>
            </a:schemeClr>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US" sz="1200" kern="1200" dirty="0"/>
              <a:t>Responding to Change</a:t>
            </a:r>
            <a:endParaRPr lang="en-CA" sz="1200" kern="1200" dirty="0"/>
          </a:p>
        </p:txBody>
      </p:sp>
      <p:sp>
        <p:nvSpPr>
          <p:cNvPr id="23" name="Freeform 22"/>
          <p:cNvSpPr/>
          <p:nvPr/>
        </p:nvSpPr>
        <p:spPr>
          <a:xfrm rot="782485">
            <a:off x="1030550" y="3482287"/>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a:solidFill>
            <a:schemeClr val="accent2">
              <a:lumMod val="50000"/>
            </a:schemeClr>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US" sz="1200" kern="1200" dirty="0"/>
              <a:t>Customer Collaboration </a:t>
            </a:r>
            <a:endParaRPr lang="en-CA" sz="1200" kern="1200" dirty="0"/>
          </a:p>
        </p:txBody>
      </p:sp>
      <p:sp>
        <p:nvSpPr>
          <p:cNvPr id="24" name="Freeform 23"/>
          <p:cNvSpPr/>
          <p:nvPr/>
        </p:nvSpPr>
        <p:spPr>
          <a:xfrm rot="738699">
            <a:off x="937754" y="2906814"/>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a:solidFill>
            <a:schemeClr val="accent2">
              <a:lumMod val="50000"/>
            </a:schemeClr>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US" sz="1200" kern="1200" dirty="0"/>
              <a:t>Working Software</a:t>
            </a:r>
            <a:endParaRPr lang="en-CA" sz="1200" kern="1200" dirty="0"/>
          </a:p>
        </p:txBody>
      </p:sp>
      <p:sp>
        <p:nvSpPr>
          <p:cNvPr id="25" name="Freeform 24"/>
          <p:cNvSpPr/>
          <p:nvPr/>
        </p:nvSpPr>
        <p:spPr>
          <a:xfrm rot="729966">
            <a:off x="806396" y="2367168"/>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a:solidFill>
            <a:schemeClr val="accent2">
              <a:lumMod val="50000"/>
            </a:schemeClr>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CA" sz="1200" kern="1200" dirty="0"/>
              <a:t>Individuals and Interactions</a:t>
            </a:r>
          </a:p>
        </p:txBody>
      </p:sp>
      <p:sp>
        <p:nvSpPr>
          <p:cNvPr id="5" name="Rectangle 7"/>
          <p:cNvSpPr/>
          <p:nvPr/>
        </p:nvSpPr>
        <p:spPr>
          <a:xfrm>
            <a:off x="290857" y="1281456"/>
            <a:ext cx="8552756" cy="646331"/>
          </a:xfrm>
          <a:prstGeom prst="rect">
            <a:avLst/>
          </a:prstGeom>
          <a:noFill/>
        </p:spPr>
        <p:txBody>
          <a:bodyPr wrap="square">
            <a:spAutoFit/>
          </a:bodyPr>
          <a:lstStyle/>
          <a:p>
            <a:pPr lvl="0" algn="ctr"/>
            <a:r>
              <a:rPr lang="en-US" dirty="0"/>
              <a:t>We are uncovering better ways of </a:t>
            </a:r>
            <a:r>
              <a:rPr lang="en-US" dirty="0" smtClean="0"/>
              <a:t>developing software </a:t>
            </a:r>
            <a:r>
              <a:rPr lang="en-US" dirty="0"/>
              <a:t>by doing it and helping others do </a:t>
            </a:r>
            <a:r>
              <a:rPr lang="en-US" dirty="0" smtClean="0"/>
              <a:t>it. Through </a:t>
            </a:r>
            <a:r>
              <a:rPr lang="en-US" dirty="0"/>
              <a:t>this work we have come to value:</a:t>
            </a:r>
          </a:p>
        </p:txBody>
      </p:sp>
      <p:sp>
        <p:nvSpPr>
          <p:cNvPr id="10" name="Rectangle 9"/>
          <p:cNvSpPr/>
          <p:nvPr/>
        </p:nvSpPr>
        <p:spPr>
          <a:xfrm>
            <a:off x="7124606" y="6195585"/>
            <a:ext cx="1893467" cy="246221"/>
          </a:xfrm>
          <a:prstGeom prst="rect">
            <a:avLst/>
          </a:prstGeom>
        </p:spPr>
        <p:txBody>
          <a:bodyPr wrap="none">
            <a:spAutoFit/>
          </a:bodyPr>
          <a:lstStyle/>
          <a:p>
            <a:r>
              <a:rPr lang="en-US" sz="1000" b="1" dirty="0" smtClean="0"/>
              <a:t>Source:</a:t>
            </a:r>
            <a:r>
              <a:rPr lang="en-US" sz="1000" dirty="0" smtClean="0"/>
              <a:t> “The Agile Manifesto”</a:t>
            </a:r>
            <a:endParaRPr lang="en-US" sz="1000" dirty="0"/>
          </a:p>
        </p:txBody>
      </p:sp>
      <p:sp>
        <p:nvSpPr>
          <p:cNvPr id="11" name="TextBox 10"/>
          <p:cNvSpPr txBox="1"/>
          <p:nvPr/>
        </p:nvSpPr>
        <p:spPr>
          <a:xfrm>
            <a:off x="4167769" y="4169443"/>
            <a:ext cx="838691" cy="369332"/>
          </a:xfrm>
          <a:prstGeom prst="rect">
            <a:avLst/>
          </a:prstGeom>
        </p:spPr>
        <p:txBody>
          <a:bodyPr wrap="none" rtlCol="0">
            <a:spAutoFit/>
          </a:bodyPr>
          <a:lstStyle/>
          <a:p>
            <a:r>
              <a:rPr lang="en-US" dirty="0" smtClean="0">
                <a:solidFill>
                  <a:schemeClr val="bg1">
                    <a:lumMod val="65000"/>
                  </a:schemeClr>
                </a:solidFill>
              </a:rPr>
              <a:t>OVER</a:t>
            </a:r>
            <a:endParaRPr lang="en-US" dirty="0">
              <a:solidFill>
                <a:schemeClr val="bg1">
                  <a:lumMod val="65000"/>
                </a:schemeClr>
              </a:solidFill>
            </a:endParaRPr>
          </a:p>
        </p:txBody>
      </p:sp>
      <p:sp>
        <p:nvSpPr>
          <p:cNvPr id="4" name="TextBox 14">
            <a:extLst>
              <a:ext uri="{FF2B5EF4-FFF2-40B4-BE49-F238E27FC236}">
                <a16:creationId xmlns="" xmlns:a16="http://schemas.microsoft.com/office/drawing/2014/main" id="{95BC7B9A-D768-5048-BBC0-D6478FF9CFF2}"/>
              </a:ext>
            </a:extLst>
          </p:cNvPr>
          <p:cNvSpPr txBox="1"/>
          <p:nvPr/>
        </p:nvSpPr>
        <p:spPr>
          <a:xfrm>
            <a:off x="2533026" y="2641137"/>
            <a:ext cx="1939762" cy="276999"/>
          </a:xfrm>
          <a:prstGeom prst="rect">
            <a:avLst/>
          </a:prstGeom>
        </p:spPr>
        <p:txBody>
          <a:bodyPr wrap="none" rtlCol="0">
            <a:spAutoFit/>
          </a:bodyPr>
          <a:lstStyle/>
          <a:p>
            <a:r>
              <a:rPr lang="en-US" sz="1200" dirty="0">
                <a:solidFill>
                  <a:schemeClr val="accent2">
                    <a:lumMod val="50000"/>
                  </a:schemeClr>
                </a:solidFill>
              </a:rPr>
              <a:t>Customer Value &amp; Quality</a:t>
            </a:r>
          </a:p>
        </p:txBody>
      </p:sp>
      <p:sp>
        <p:nvSpPr>
          <p:cNvPr id="12" name="TextBox 15">
            <a:extLst>
              <a:ext uri="{FF2B5EF4-FFF2-40B4-BE49-F238E27FC236}">
                <a16:creationId xmlns="" xmlns:a16="http://schemas.microsoft.com/office/drawing/2014/main" id="{4A5DF19A-C1D4-754B-A2A9-29C36852EFA9}"/>
              </a:ext>
            </a:extLst>
          </p:cNvPr>
          <p:cNvSpPr txBox="1"/>
          <p:nvPr/>
        </p:nvSpPr>
        <p:spPr>
          <a:xfrm>
            <a:off x="4533151" y="4842413"/>
            <a:ext cx="1939762" cy="276999"/>
          </a:xfrm>
          <a:prstGeom prst="rect">
            <a:avLst/>
          </a:prstGeom>
        </p:spPr>
        <p:txBody>
          <a:bodyPr wrap="none" rtlCol="0">
            <a:spAutoFit/>
          </a:bodyPr>
          <a:lstStyle/>
          <a:p>
            <a:r>
              <a:rPr lang="en-US" sz="1200" dirty="0">
                <a:solidFill>
                  <a:schemeClr val="accent1">
                    <a:lumMod val="75000"/>
                  </a:schemeClr>
                </a:solidFill>
              </a:rPr>
              <a:t>Customer Value &amp; Quality</a:t>
            </a:r>
          </a:p>
        </p:txBody>
      </p:sp>
      <p:sp>
        <p:nvSpPr>
          <p:cNvPr id="26" name="Freeform 25"/>
          <p:cNvSpPr/>
          <p:nvPr/>
        </p:nvSpPr>
        <p:spPr>
          <a:xfrm rot="760976">
            <a:off x="774892" y="1815111"/>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a:solidFill>
            <a:srgbClr val="512018"/>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US" sz="1200" kern="1200" dirty="0" smtClean="0"/>
              <a:t>Automated Processes</a:t>
            </a:r>
            <a:endParaRPr lang="en-CA" sz="1200" kern="1200" dirty="0"/>
          </a:p>
        </p:txBody>
      </p:sp>
      <p:sp>
        <p:nvSpPr>
          <p:cNvPr id="27" name="Freeform 26"/>
          <p:cNvSpPr/>
          <p:nvPr/>
        </p:nvSpPr>
        <p:spPr>
          <a:xfrm>
            <a:off x="2768411" y="2142482"/>
            <a:ext cx="1399212" cy="407419"/>
          </a:xfrm>
          <a:custGeom>
            <a:avLst/>
            <a:gdLst>
              <a:gd name="connsiteX0" fmla="*/ 0 w 1399212"/>
              <a:gd name="connsiteY0" fmla="*/ 40742 h 407419"/>
              <a:gd name="connsiteX1" fmla="*/ 40742 w 1399212"/>
              <a:gd name="connsiteY1" fmla="*/ 0 h 407419"/>
              <a:gd name="connsiteX2" fmla="*/ 1358470 w 1399212"/>
              <a:gd name="connsiteY2" fmla="*/ 0 h 407419"/>
              <a:gd name="connsiteX3" fmla="*/ 1399212 w 1399212"/>
              <a:gd name="connsiteY3" fmla="*/ 40742 h 407419"/>
              <a:gd name="connsiteX4" fmla="*/ 1399212 w 1399212"/>
              <a:gd name="connsiteY4" fmla="*/ 366677 h 407419"/>
              <a:gd name="connsiteX5" fmla="*/ 1358470 w 1399212"/>
              <a:gd name="connsiteY5" fmla="*/ 407419 h 407419"/>
              <a:gd name="connsiteX6" fmla="*/ 40742 w 1399212"/>
              <a:gd name="connsiteY6" fmla="*/ 407419 h 407419"/>
              <a:gd name="connsiteX7" fmla="*/ 0 w 1399212"/>
              <a:gd name="connsiteY7" fmla="*/ 366677 h 407419"/>
              <a:gd name="connsiteX8" fmla="*/ 0 w 1399212"/>
              <a:gd name="connsiteY8" fmla="*/ 40742 h 407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07419">
                <a:moveTo>
                  <a:pt x="0" y="40742"/>
                </a:moveTo>
                <a:cubicBezTo>
                  <a:pt x="0" y="18241"/>
                  <a:pt x="18241" y="0"/>
                  <a:pt x="40742" y="0"/>
                </a:cubicBezTo>
                <a:lnTo>
                  <a:pt x="1358470" y="0"/>
                </a:lnTo>
                <a:cubicBezTo>
                  <a:pt x="1380971" y="0"/>
                  <a:pt x="1399212" y="18241"/>
                  <a:pt x="1399212" y="40742"/>
                </a:cubicBezTo>
                <a:lnTo>
                  <a:pt x="1399212" y="366677"/>
                </a:lnTo>
                <a:cubicBezTo>
                  <a:pt x="1399212" y="389178"/>
                  <a:pt x="1380971" y="407419"/>
                  <a:pt x="1358470" y="407419"/>
                </a:cubicBezTo>
                <a:lnTo>
                  <a:pt x="40742" y="407419"/>
                </a:lnTo>
                <a:cubicBezTo>
                  <a:pt x="18241" y="407419"/>
                  <a:pt x="0" y="389178"/>
                  <a:pt x="0" y="366677"/>
                </a:cubicBezTo>
                <a:lnTo>
                  <a:pt x="0" y="40742"/>
                </a:lnTo>
                <a:close/>
              </a:path>
            </a:pathLst>
          </a:custGeom>
          <a:solidFill>
            <a:schemeClr val="accent2">
              <a:lumMod val="5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6703" tIns="76703" rIns="76703" bIns="76703" numCol="1" spcCol="1270" anchor="ctr" anchorCtr="0">
            <a:noAutofit/>
          </a:bodyPr>
          <a:lstStyle/>
          <a:p>
            <a:pPr lvl="0" algn="ctr" defTabSz="755650">
              <a:lnSpc>
                <a:spcPct val="90000"/>
              </a:lnSpc>
              <a:spcBef>
                <a:spcPct val="0"/>
              </a:spcBef>
              <a:spcAft>
                <a:spcPct val="35000"/>
              </a:spcAft>
            </a:pPr>
            <a:r>
              <a:rPr lang="en-US" sz="1400" kern="1200" dirty="0">
                <a:solidFill>
                  <a:schemeClr val="bg1"/>
                </a:solidFill>
              </a:rPr>
              <a:t>Being </a:t>
            </a:r>
            <a:r>
              <a:rPr lang="en-US" sz="1400" kern="1200" dirty="0" smtClean="0">
                <a:solidFill>
                  <a:schemeClr val="bg1"/>
                </a:solidFill>
              </a:rPr>
              <a:t>DevOps</a:t>
            </a:r>
            <a:endParaRPr lang="en-CA" sz="1400" kern="1200" dirty="0">
              <a:solidFill>
                <a:schemeClr val="bg1"/>
              </a:solidFill>
            </a:endParaRPr>
          </a:p>
        </p:txBody>
      </p:sp>
      <p:sp>
        <p:nvSpPr>
          <p:cNvPr id="9" name="Rectangle 8"/>
          <p:cNvSpPr/>
          <p:nvPr/>
        </p:nvSpPr>
        <p:spPr>
          <a:xfrm>
            <a:off x="66431" y="1172046"/>
            <a:ext cx="9011138" cy="5291282"/>
          </a:xfrm>
          <a:prstGeom prst="rect">
            <a:avLst/>
          </a:prstGeom>
          <a:solidFill>
            <a:schemeClr val="accent1">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t>Working </a:t>
            </a:r>
          </a:p>
          <a:p>
            <a:pPr algn="ctr"/>
            <a:r>
              <a:rPr lang="en-US" sz="4800" b="1" dirty="0" smtClean="0"/>
              <a:t>software </a:t>
            </a:r>
          </a:p>
          <a:p>
            <a:pPr algn="ctr"/>
            <a:r>
              <a:rPr lang="en-US" sz="4800" b="1" dirty="0" smtClean="0"/>
              <a:t>isn’t </a:t>
            </a:r>
          </a:p>
          <a:p>
            <a:pPr algn="ctr"/>
            <a:r>
              <a:rPr lang="en-US" sz="4800" b="1" dirty="0" smtClean="0"/>
              <a:t>valuable</a:t>
            </a:r>
            <a:endParaRPr lang="en-CA" sz="4800" b="1" dirty="0"/>
          </a:p>
        </p:txBody>
      </p:sp>
    </p:spTree>
    <p:extLst>
      <p:ext uri="{BB962C8B-B14F-4D97-AF65-F5344CB8AC3E}">
        <p14:creationId xmlns:p14="http://schemas.microsoft.com/office/powerpoint/2010/main" val="317956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xit" presetSubtype="0" fill="hold" grpId="0" nodeType="clickEffect">
                                  <p:stCondLst>
                                    <p:cond delay="0"/>
                                  </p:stCondLst>
                                  <p:childTnLst>
                                    <p:animScale>
                                      <p:cBhvr>
                                        <p:cTn id="6" dur="1000" accel="50000">
                                          <p:stCondLst>
                                            <p:cond delay="0"/>
                                          </p:stCondLst>
                                        </p:cTn>
                                        <p:tgtEl>
                                          <p:spTgt spid="21"/>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7" dur="1000" accel="50000">
                                          <p:stCondLst>
                                            <p:cond delay="0"/>
                                          </p:stCondLst>
                                        </p:cTn>
                                        <p:tgtEl>
                                          <p:spTgt spid="21"/>
                                        </p:tgtEl>
                                        <p:attrNameLst>
                                          <p:attrName>ppt_x</p:attrName>
                                          <p:attrName>ppt_y</p:attrName>
                                        </p:attrNameLst>
                                      </p:cBhvr>
                                    </p:animMotion>
                                    <p:animEffect transition="out" filter="fade">
                                      <p:cBhvr>
                                        <p:cTn id="8" dur="1000"/>
                                        <p:tgtEl>
                                          <p:spTgt spid="21"/>
                                        </p:tgtEl>
                                      </p:cBhvr>
                                    </p:animEffect>
                                    <p:set>
                                      <p:cBhvr>
                                        <p:cTn id="9" dur="1" fill="hold">
                                          <p:stCondLst>
                                            <p:cond delay="999"/>
                                          </p:stCondLst>
                                        </p:cTn>
                                        <p:tgtEl>
                                          <p:spTgt spid="21"/>
                                        </p:tgtEl>
                                        <p:attrNameLst>
                                          <p:attrName>style.visibility</p:attrName>
                                        </p:attrNameLst>
                                      </p:cBhvr>
                                      <p:to>
                                        <p:strVal val="hidden"/>
                                      </p:to>
                                    </p:set>
                                  </p:childTnLst>
                                </p:cTn>
                              </p:par>
                              <p:par>
                                <p:cTn id="10" presetID="52" presetClass="entr" presetSubtype="0"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Scale>
                                      <p:cBhvr>
                                        <p:cTn id="12" dur="1000" decel="50000" fill="hold">
                                          <p:stCondLst>
                                            <p:cond delay="0"/>
                                          </p:stCondLst>
                                        </p:cTn>
                                        <p:tgtEl>
                                          <p:spTgt spid="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6"/>
                                        </p:tgtEl>
                                        <p:attrNameLst>
                                          <p:attrName>ppt_x</p:attrName>
                                          <p:attrName>ppt_y</p:attrName>
                                        </p:attrNameLst>
                                      </p:cBhvr>
                                    </p:animMotion>
                                    <p:animEffect transition="in" filter="fade">
                                      <p:cBhvr>
                                        <p:cTn id="14" dur="1000"/>
                                        <p:tgtEl>
                                          <p:spTgt spid="26"/>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1" grpId="0" animBg="1"/>
      <p:bldP spid="26" grpId="0" animBg="1"/>
      <p:bldP spid="27"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Rectangle 7"/>
          <p:cNvSpPr/>
          <p:nvPr/>
        </p:nvSpPr>
        <p:spPr>
          <a:xfrm>
            <a:off x="367324" y="5867284"/>
            <a:ext cx="8452843" cy="646331"/>
          </a:xfrm>
          <a:prstGeom prst="rect">
            <a:avLst/>
          </a:prstGeom>
        </p:spPr>
        <p:txBody>
          <a:bodyPr wrap="square">
            <a:spAutoFit/>
          </a:bodyPr>
          <a:lstStyle/>
          <a:p>
            <a:pPr algn="ctr"/>
            <a:r>
              <a:rPr lang="en-US" dirty="0"/>
              <a:t>That is, while there is value in the items on</a:t>
            </a:r>
            <a:br>
              <a:rPr lang="en-US" dirty="0"/>
            </a:br>
            <a:r>
              <a:rPr lang="en-US" dirty="0"/>
              <a:t>the right, we value the items on the left more.</a:t>
            </a:r>
            <a:endParaRPr lang="en-CA" b="1" i="1" dirty="0"/>
          </a:p>
        </p:txBody>
      </p:sp>
      <p:sp>
        <p:nvSpPr>
          <p:cNvPr id="6" name="Freeform 5"/>
          <p:cNvSpPr/>
          <p:nvPr/>
        </p:nvSpPr>
        <p:spPr>
          <a:xfrm rot="5400000">
            <a:off x="875086" y="2015943"/>
            <a:ext cx="3579631" cy="3844425"/>
          </a:xfrm>
          <a:custGeom>
            <a:avLst/>
            <a:gdLst>
              <a:gd name="connsiteX0" fmla="*/ 0 w 4269212"/>
              <a:gd name="connsiteY0" fmla="*/ 1494224 h 4269212"/>
              <a:gd name="connsiteX1" fmla="*/ 2134606 w 4269212"/>
              <a:gd name="connsiteY1" fmla="*/ 0 h 4269212"/>
              <a:gd name="connsiteX2" fmla="*/ 4269212 w 4269212"/>
              <a:gd name="connsiteY2" fmla="*/ 1494224 h 4269212"/>
              <a:gd name="connsiteX3" fmla="*/ 3201909 w 4269212"/>
              <a:gd name="connsiteY3" fmla="*/ 1494224 h 4269212"/>
              <a:gd name="connsiteX4" fmla="*/ 3201909 w 4269212"/>
              <a:gd name="connsiteY4" fmla="*/ 4269212 h 4269212"/>
              <a:gd name="connsiteX5" fmla="*/ 1067303 w 4269212"/>
              <a:gd name="connsiteY5" fmla="*/ 4269212 h 4269212"/>
              <a:gd name="connsiteX6" fmla="*/ 1067303 w 4269212"/>
              <a:gd name="connsiteY6" fmla="*/ 1494224 h 4269212"/>
              <a:gd name="connsiteX7" fmla="*/ 0 w 4269212"/>
              <a:gd name="connsiteY7" fmla="*/ 1494224 h 426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69212" h="4269212">
                <a:moveTo>
                  <a:pt x="1494224" y="4269212"/>
                </a:moveTo>
                <a:lnTo>
                  <a:pt x="0" y="2134606"/>
                </a:lnTo>
                <a:lnTo>
                  <a:pt x="1494224" y="0"/>
                </a:lnTo>
                <a:lnTo>
                  <a:pt x="1494224" y="1067303"/>
                </a:lnTo>
                <a:lnTo>
                  <a:pt x="4269212" y="1067303"/>
                </a:lnTo>
                <a:lnTo>
                  <a:pt x="4269212" y="3201909"/>
                </a:lnTo>
                <a:lnTo>
                  <a:pt x="1494224" y="3201909"/>
                </a:lnTo>
                <a:lnTo>
                  <a:pt x="1494224" y="4269212"/>
                </a:lnTo>
                <a:close/>
              </a:path>
            </a:pathLst>
          </a:custGeom>
          <a:gradFill>
            <a:gsLst>
              <a:gs pos="14000">
                <a:schemeClr val="accent2">
                  <a:lumMod val="75000"/>
                </a:schemeClr>
              </a:gs>
              <a:gs pos="67000">
                <a:schemeClr val="bg1"/>
              </a:gs>
            </a:gsLst>
            <a:lin ang="18900000" scaled="1"/>
          </a:gra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vert270" wrap="square" lIns="875128" tIns="1195319" rIns="128016" bIns="1195319" numCol="1" spcCol="1270" anchor="ctr" anchorCtr="0">
            <a:noAutofit/>
          </a:bodyPr>
          <a:lstStyle/>
          <a:p>
            <a:pPr marL="109538" lvl="0" defTabSz="800100">
              <a:lnSpc>
                <a:spcPct val="90000"/>
              </a:lnSpc>
              <a:spcBef>
                <a:spcPct val="0"/>
              </a:spcBef>
              <a:spcAft>
                <a:spcPts val="1200"/>
              </a:spcAft>
            </a:pPr>
            <a:endParaRPr lang="en-US" sz="1200" kern="1200" dirty="0">
              <a:solidFill>
                <a:srgbClr val="243F54"/>
              </a:solidFill>
            </a:endParaRPr>
          </a:p>
        </p:txBody>
      </p:sp>
      <p:sp>
        <p:nvSpPr>
          <p:cNvPr id="7" name="Freeform 6"/>
          <p:cNvSpPr/>
          <p:nvPr/>
        </p:nvSpPr>
        <p:spPr>
          <a:xfrm rot="5400000">
            <a:off x="4705032" y="2107189"/>
            <a:ext cx="3579632" cy="3815469"/>
          </a:xfrm>
          <a:custGeom>
            <a:avLst/>
            <a:gdLst>
              <a:gd name="connsiteX0" fmla="*/ 0 w 4269212"/>
              <a:gd name="connsiteY0" fmla="*/ 1494224 h 4269212"/>
              <a:gd name="connsiteX1" fmla="*/ 2134606 w 4269212"/>
              <a:gd name="connsiteY1" fmla="*/ 0 h 4269212"/>
              <a:gd name="connsiteX2" fmla="*/ 4269212 w 4269212"/>
              <a:gd name="connsiteY2" fmla="*/ 1494224 h 4269212"/>
              <a:gd name="connsiteX3" fmla="*/ 3201909 w 4269212"/>
              <a:gd name="connsiteY3" fmla="*/ 1494224 h 4269212"/>
              <a:gd name="connsiteX4" fmla="*/ 3201909 w 4269212"/>
              <a:gd name="connsiteY4" fmla="*/ 4269212 h 4269212"/>
              <a:gd name="connsiteX5" fmla="*/ 1067303 w 4269212"/>
              <a:gd name="connsiteY5" fmla="*/ 4269212 h 4269212"/>
              <a:gd name="connsiteX6" fmla="*/ 1067303 w 4269212"/>
              <a:gd name="connsiteY6" fmla="*/ 1494224 h 4269212"/>
              <a:gd name="connsiteX7" fmla="*/ 0 w 4269212"/>
              <a:gd name="connsiteY7" fmla="*/ 1494224 h 426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69212" h="4269212">
                <a:moveTo>
                  <a:pt x="2774988" y="0"/>
                </a:moveTo>
                <a:lnTo>
                  <a:pt x="4269212" y="2134606"/>
                </a:lnTo>
                <a:lnTo>
                  <a:pt x="2774988" y="4269212"/>
                </a:lnTo>
                <a:lnTo>
                  <a:pt x="2774988" y="3201909"/>
                </a:lnTo>
                <a:lnTo>
                  <a:pt x="0" y="3201909"/>
                </a:lnTo>
                <a:lnTo>
                  <a:pt x="0" y="1067303"/>
                </a:lnTo>
                <a:lnTo>
                  <a:pt x="2774988" y="1067303"/>
                </a:lnTo>
                <a:lnTo>
                  <a:pt x="2774988" y="0"/>
                </a:lnTo>
                <a:close/>
              </a:path>
            </a:pathLst>
          </a:custGeom>
          <a:gradFill>
            <a:gsLst>
              <a:gs pos="71000">
                <a:schemeClr val="accent1"/>
              </a:gs>
              <a:gs pos="25000">
                <a:schemeClr val="bg1"/>
              </a:gs>
            </a:gsLst>
            <a:lin ang="18900000" scaled="1"/>
          </a:gradFill>
          <a:ln>
            <a:noFill/>
          </a:ln>
        </p:spPr>
        <p:style>
          <a:lnRef idx="2">
            <a:schemeClr val="lt1">
              <a:hueOff val="0"/>
              <a:satOff val="0"/>
              <a:lumOff val="0"/>
              <a:alphaOff val="0"/>
            </a:schemeClr>
          </a:lnRef>
          <a:fillRef idx="1">
            <a:schemeClr val="accent2">
              <a:hueOff val="8238624"/>
              <a:satOff val="-18233"/>
              <a:lumOff val="21764"/>
              <a:alphaOff val="0"/>
            </a:schemeClr>
          </a:fillRef>
          <a:effectRef idx="0">
            <a:schemeClr val="accent2">
              <a:hueOff val="8238624"/>
              <a:satOff val="-18233"/>
              <a:lumOff val="21764"/>
              <a:alphaOff val="0"/>
            </a:schemeClr>
          </a:effectRef>
          <a:fontRef idx="minor">
            <a:schemeClr val="lt1"/>
          </a:fontRef>
        </p:style>
        <p:txBody>
          <a:bodyPr spcFirstLastPara="0" vert="vert270" wrap="square" lIns="128016" tIns="1195319" rIns="875128" bIns="1195319" numCol="1" spcCol="1270" anchor="ctr" anchorCtr="0">
            <a:noAutofit/>
          </a:bodyPr>
          <a:lstStyle/>
          <a:p>
            <a:pPr marL="109538" lvl="0" defTabSz="800100">
              <a:lnSpc>
                <a:spcPct val="90000"/>
              </a:lnSpc>
              <a:spcBef>
                <a:spcPct val="0"/>
              </a:spcBef>
              <a:spcAft>
                <a:spcPts val="1200"/>
              </a:spcAft>
            </a:pPr>
            <a:endParaRPr lang="en-US" sz="1200" kern="1200" dirty="0">
              <a:solidFill>
                <a:srgbClr val="243F54"/>
              </a:solidFill>
            </a:endParaRPr>
          </a:p>
        </p:txBody>
      </p:sp>
      <p:sp>
        <p:nvSpPr>
          <p:cNvPr id="2" name="Title 1"/>
          <p:cNvSpPr>
            <a:spLocks noGrp="1"/>
          </p:cNvSpPr>
          <p:nvPr>
            <p:ph type="title"/>
          </p:nvPr>
        </p:nvSpPr>
        <p:spPr/>
        <p:txBody>
          <a:bodyPr/>
          <a:lstStyle/>
          <a:p>
            <a:r>
              <a:rPr lang="en-US" dirty="0" smtClean="0"/>
              <a:t>Enterprise Architects need to find a new balance</a:t>
            </a:r>
            <a:endParaRPr lang="en-US" dirty="0"/>
          </a:p>
        </p:txBody>
      </p:sp>
      <p:sp>
        <p:nvSpPr>
          <p:cNvPr id="14" name="Freeform 13"/>
          <p:cNvSpPr/>
          <p:nvPr/>
        </p:nvSpPr>
        <p:spPr>
          <a:xfrm>
            <a:off x="2765475" y="2148338"/>
            <a:ext cx="1399212" cy="407419"/>
          </a:xfrm>
          <a:custGeom>
            <a:avLst/>
            <a:gdLst>
              <a:gd name="connsiteX0" fmla="*/ 0 w 1399212"/>
              <a:gd name="connsiteY0" fmla="*/ 40742 h 407419"/>
              <a:gd name="connsiteX1" fmla="*/ 40742 w 1399212"/>
              <a:gd name="connsiteY1" fmla="*/ 0 h 407419"/>
              <a:gd name="connsiteX2" fmla="*/ 1358470 w 1399212"/>
              <a:gd name="connsiteY2" fmla="*/ 0 h 407419"/>
              <a:gd name="connsiteX3" fmla="*/ 1399212 w 1399212"/>
              <a:gd name="connsiteY3" fmla="*/ 40742 h 407419"/>
              <a:gd name="connsiteX4" fmla="*/ 1399212 w 1399212"/>
              <a:gd name="connsiteY4" fmla="*/ 366677 h 407419"/>
              <a:gd name="connsiteX5" fmla="*/ 1358470 w 1399212"/>
              <a:gd name="connsiteY5" fmla="*/ 407419 h 407419"/>
              <a:gd name="connsiteX6" fmla="*/ 40742 w 1399212"/>
              <a:gd name="connsiteY6" fmla="*/ 407419 h 407419"/>
              <a:gd name="connsiteX7" fmla="*/ 0 w 1399212"/>
              <a:gd name="connsiteY7" fmla="*/ 366677 h 407419"/>
              <a:gd name="connsiteX8" fmla="*/ 0 w 1399212"/>
              <a:gd name="connsiteY8" fmla="*/ 40742 h 407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07419">
                <a:moveTo>
                  <a:pt x="0" y="40742"/>
                </a:moveTo>
                <a:cubicBezTo>
                  <a:pt x="0" y="18241"/>
                  <a:pt x="18241" y="0"/>
                  <a:pt x="40742" y="0"/>
                </a:cubicBezTo>
                <a:lnTo>
                  <a:pt x="1358470" y="0"/>
                </a:lnTo>
                <a:cubicBezTo>
                  <a:pt x="1380971" y="0"/>
                  <a:pt x="1399212" y="18241"/>
                  <a:pt x="1399212" y="40742"/>
                </a:cubicBezTo>
                <a:lnTo>
                  <a:pt x="1399212" y="366677"/>
                </a:lnTo>
                <a:cubicBezTo>
                  <a:pt x="1399212" y="389178"/>
                  <a:pt x="1380971" y="407419"/>
                  <a:pt x="1358470" y="407419"/>
                </a:cubicBezTo>
                <a:lnTo>
                  <a:pt x="40742" y="407419"/>
                </a:lnTo>
                <a:cubicBezTo>
                  <a:pt x="18241" y="407419"/>
                  <a:pt x="0" y="389178"/>
                  <a:pt x="0" y="366677"/>
                </a:cubicBezTo>
                <a:lnTo>
                  <a:pt x="0" y="40742"/>
                </a:lnTo>
                <a:close/>
              </a:path>
            </a:pathLst>
          </a:custGeom>
          <a:solidFill>
            <a:schemeClr val="accent2">
              <a:lumMod val="5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6703" tIns="76703" rIns="76703" bIns="76703" numCol="1" spcCol="1270" anchor="ctr" anchorCtr="0">
            <a:noAutofit/>
          </a:bodyPr>
          <a:lstStyle/>
          <a:p>
            <a:pPr lvl="0" algn="ctr" defTabSz="755650">
              <a:lnSpc>
                <a:spcPct val="90000"/>
              </a:lnSpc>
              <a:spcBef>
                <a:spcPct val="0"/>
              </a:spcBef>
              <a:spcAft>
                <a:spcPct val="35000"/>
              </a:spcAft>
            </a:pPr>
            <a:r>
              <a:rPr lang="en-US" sz="1700" kern="1200" dirty="0">
                <a:solidFill>
                  <a:schemeClr val="bg1"/>
                </a:solidFill>
              </a:rPr>
              <a:t>Being Agile</a:t>
            </a:r>
            <a:endParaRPr lang="en-CA" sz="1700" kern="1200" dirty="0">
              <a:solidFill>
                <a:schemeClr val="bg1"/>
              </a:solidFill>
            </a:endParaRPr>
          </a:p>
        </p:txBody>
      </p:sp>
      <p:sp>
        <p:nvSpPr>
          <p:cNvPr id="15" name="Freeform 14"/>
          <p:cNvSpPr/>
          <p:nvPr/>
        </p:nvSpPr>
        <p:spPr>
          <a:xfrm>
            <a:off x="5401638" y="2167954"/>
            <a:ext cx="1399212" cy="379209"/>
          </a:xfrm>
          <a:custGeom>
            <a:avLst/>
            <a:gdLst>
              <a:gd name="connsiteX0" fmla="*/ 0 w 1399212"/>
              <a:gd name="connsiteY0" fmla="*/ 37921 h 379209"/>
              <a:gd name="connsiteX1" fmla="*/ 37921 w 1399212"/>
              <a:gd name="connsiteY1" fmla="*/ 0 h 379209"/>
              <a:gd name="connsiteX2" fmla="*/ 1361291 w 1399212"/>
              <a:gd name="connsiteY2" fmla="*/ 0 h 379209"/>
              <a:gd name="connsiteX3" fmla="*/ 1399212 w 1399212"/>
              <a:gd name="connsiteY3" fmla="*/ 37921 h 379209"/>
              <a:gd name="connsiteX4" fmla="*/ 1399212 w 1399212"/>
              <a:gd name="connsiteY4" fmla="*/ 341288 h 379209"/>
              <a:gd name="connsiteX5" fmla="*/ 1361291 w 1399212"/>
              <a:gd name="connsiteY5" fmla="*/ 379209 h 379209"/>
              <a:gd name="connsiteX6" fmla="*/ 37921 w 1399212"/>
              <a:gd name="connsiteY6" fmla="*/ 379209 h 379209"/>
              <a:gd name="connsiteX7" fmla="*/ 0 w 1399212"/>
              <a:gd name="connsiteY7" fmla="*/ 341288 h 379209"/>
              <a:gd name="connsiteX8" fmla="*/ 0 w 1399212"/>
              <a:gd name="connsiteY8" fmla="*/ 37921 h 379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379209">
                <a:moveTo>
                  <a:pt x="0" y="37921"/>
                </a:moveTo>
                <a:cubicBezTo>
                  <a:pt x="0" y="16978"/>
                  <a:pt x="16978" y="0"/>
                  <a:pt x="37921" y="0"/>
                </a:cubicBezTo>
                <a:lnTo>
                  <a:pt x="1361291" y="0"/>
                </a:lnTo>
                <a:cubicBezTo>
                  <a:pt x="1382234" y="0"/>
                  <a:pt x="1399212" y="16978"/>
                  <a:pt x="1399212" y="37921"/>
                </a:cubicBezTo>
                <a:lnTo>
                  <a:pt x="1399212" y="341288"/>
                </a:lnTo>
                <a:cubicBezTo>
                  <a:pt x="1399212" y="362231"/>
                  <a:pt x="1382234" y="379209"/>
                  <a:pt x="1361291" y="379209"/>
                </a:cubicBezTo>
                <a:lnTo>
                  <a:pt x="37921" y="379209"/>
                </a:lnTo>
                <a:cubicBezTo>
                  <a:pt x="16978" y="379209"/>
                  <a:pt x="0" y="362231"/>
                  <a:pt x="0" y="341288"/>
                </a:cubicBezTo>
                <a:lnTo>
                  <a:pt x="0" y="37921"/>
                </a:lnTo>
                <a:close/>
              </a:path>
            </a:pathLst>
          </a:custGeom>
          <a:solidFill>
            <a:schemeClr val="accent1">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5877" tIns="75877" rIns="75877" bIns="75877" numCol="1" spcCol="1270" anchor="ctr" anchorCtr="0">
            <a:noAutofit/>
          </a:bodyPr>
          <a:lstStyle/>
          <a:p>
            <a:pPr lvl="0" algn="ctr" defTabSz="755650">
              <a:lnSpc>
                <a:spcPct val="90000"/>
              </a:lnSpc>
              <a:spcBef>
                <a:spcPct val="0"/>
              </a:spcBef>
              <a:spcAft>
                <a:spcPct val="35000"/>
              </a:spcAft>
            </a:pPr>
            <a:r>
              <a:rPr lang="en-US" sz="1400" kern="1200" dirty="0">
                <a:solidFill>
                  <a:schemeClr val="bg1"/>
                </a:solidFill>
              </a:rPr>
              <a:t>Doing </a:t>
            </a:r>
            <a:r>
              <a:rPr lang="en-US" sz="1400" kern="1200" dirty="0" smtClean="0">
                <a:solidFill>
                  <a:schemeClr val="bg1"/>
                </a:solidFill>
              </a:rPr>
              <a:t>DevOps</a:t>
            </a:r>
            <a:endParaRPr lang="en-CA" sz="1400" kern="1200" dirty="0">
              <a:solidFill>
                <a:schemeClr val="bg1"/>
              </a:solidFill>
            </a:endParaRPr>
          </a:p>
        </p:txBody>
      </p:sp>
      <p:sp>
        <p:nvSpPr>
          <p:cNvPr id="16" name="Isosceles Triangle 15"/>
          <p:cNvSpPr/>
          <p:nvPr/>
        </p:nvSpPr>
        <p:spPr>
          <a:xfrm>
            <a:off x="4295612" y="5298500"/>
            <a:ext cx="583005" cy="583005"/>
          </a:xfrm>
          <a:prstGeom prst="triangle">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7" name="Rectangle 16"/>
          <p:cNvSpPr/>
          <p:nvPr/>
        </p:nvSpPr>
        <p:spPr>
          <a:xfrm rot="599880">
            <a:off x="654780" y="5038822"/>
            <a:ext cx="7700353" cy="236311"/>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8" name="Freeform 17"/>
          <p:cNvSpPr/>
          <p:nvPr/>
        </p:nvSpPr>
        <p:spPr>
          <a:xfrm rot="623569">
            <a:off x="6422181" y="4975579"/>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US" sz="1200" kern="1200" dirty="0"/>
              <a:t>Following a Plan</a:t>
            </a:r>
            <a:endParaRPr lang="en-CA" sz="1200" kern="1200" dirty="0"/>
          </a:p>
        </p:txBody>
      </p:sp>
      <p:sp>
        <p:nvSpPr>
          <p:cNvPr id="19" name="Freeform 18"/>
          <p:cNvSpPr/>
          <p:nvPr/>
        </p:nvSpPr>
        <p:spPr>
          <a:xfrm rot="636697">
            <a:off x="6319493" y="4449762"/>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US" sz="1200" kern="1200" dirty="0"/>
              <a:t>Contract Negotiation </a:t>
            </a:r>
            <a:endParaRPr lang="en-CA" sz="1200" kern="1200" dirty="0"/>
          </a:p>
        </p:txBody>
      </p:sp>
      <p:sp>
        <p:nvSpPr>
          <p:cNvPr id="20" name="Freeform 19"/>
          <p:cNvSpPr/>
          <p:nvPr/>
        </p:nvSpPr>
        <p:spPr>
          <a:xfrm rot="617785">
            <a:off x="6178453" y="3926564"/>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US" sz="1200" kern="1200" dirty="0"/>
              <a:t>Comprehensive Documentation </a:t>
            </a:r>
            <a:endParaRPr lang="en-CA" sz="1200" kern="1200" dirty="0"/>
          </a:p>
        </p:txBody>
      </p:sp>
      <p:sp>
        <p:nvSpPr>
          <p:cNvPr id="21" name="Freeform 20"/>
          <p:cNvSpPr/>
          <p:nvPr/>
        </p:nvSpPr>
        <p:spPr>
          <a:xfrm rot="639217">
            <a:off x="6080802" y="3394024"/>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US" sz="1200" kern="1200" dirty="0"/>
              <a:t>Processes and Tools</a:t>
            </a:r>
            <a:endParaRPr lang="en-CA" sz="1200" kern="1200" dirty="0"/>
          </a:p>
        </p:txBody>
      </p:sp>
      <p:sp>
        <p:nvSpPr>
          <p:cNvPr id="22" name="Freeform 21"/>
          <p:cNvSpPr/>
          <p:nvPr/>
        </p:nvSpPr>
        <p:spPr>
          <a:xfrm rot="699393">
            <a:off x="1070007" y="4010905"/>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a:solidFill>
            <a:schemeClr val="accent2">
              <a:lumMod val="50000"/>
            </a:schemeClr>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US" sz="1200" kern="1200" dirty="0"/>
              <a:t>Responding to Change</a:t>
            </a:r>
            <a:endParaRPr lang="en-CA" sz="1200" kern="1200" dirty="0"/>
          </a:p>
        </p:txBody>
      </p:sp>
      <p:sp>
        <p:nvSpPr>
          <p:cNvPr id="23" name="Freeform 22"/>
          <p:cNvSpPr/>
          <p:nvPr/>
        </p:nvSpPr>
        <p:spPr>
          <a:xfrm rot="782485">
            <a:off x="1030550" y="3482287"/>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a:solidFill>
            <a:schemeClr val="accent2">
              <a:lumMod val="50000"/>
            </a:schemeClr>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US" sz="1200" kern="1200" dirty="0"/>
              <a:t>Customer Collaboration </a:t>
            </a:r>
            <a:endParaRPr lang="en-CA" sz="1200" kern="1200" dirty="0"/>
          </a:p>
        </p:txBody>
      </p:sp>
      <p:sp>
        <p:nvSpPr>
          <p:cNvPr id="24" name="Freeform 23"/>
          <p:cNvSpPr/>
          <p:nvPr/>
        </p:nvSpPr>
        <p:spPr>
          <a:xfrm rot="738699">
            <a:off x="937754" y="2906814"/>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a:solidFill>
            <a:schemeClr val="accent2">
              <a:lumMod val="50000"/>
            </a:schemeClr>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US" sz="1200" kern="1200" dirty="0"/>
              <a:t>Working Software</a:t>
            </a:r>
            <a:endParaRPr lang="en-CA" sz="1200" kern="1200" dirty="0"/>
          </a:p>
        </p:txBody>
      </p:sp>
      <p:sp>
        <p:nvSpPr>
          <p:cNvPr id="25" name="Freeform 24"/>
          <p:cNvSpPr/>
          <p:nvPr/>
        </p:nvSpPr>
        <p:spPr>
          <a:xfrm rot="729966">
            <a:off x="806396" y="2367168"/>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a:solidFill>
            <a:schemeClr val="accent2">
              <a:lumMod val="50000"/>
            </a:schemeClr>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CA" sz="1200" kern="1200" dirty="0"/>
              <a:t>Individuals and Interactions</a:t>
            </a:r>
          </a:p>
        </p:txBody>
      </p:sp>
      <p:sp>
        <p:nvSpPr>
          <p:cNvPr id="5" name="Rectangle 7"/>
          <p:cNvSpPr/>
          <p:nvPr/>
        </p:nvSpPr>
        <p:spPr>
          <a:xfrm>
            <a:off x="290857" y="1281456"/>
            <a:ext cx="8552756" cy="646331"/>
          </a:xfrm>
          <a:prstGeom prst="rect">
            <a:avLst/>
          </a:prstGeom>
          <a:noFill/>
        </p:spPr>
        <p:txBody>
          <a:bodyPr wrap="square">
            <a:spAutoFit/>
          </a:bodyPr>
          <a:lstStyle/>
          <a:p>
            <a:pPr lvl="0" algn="ctr"/>
            <a:r>
              <a:rPr lang="en-US" dirty="0"/>
              <a:t>We are uncovering better ways of </a:t>
            </a:r>
            <a:r>
              <a:rPr lang="en-US" dirty="0" smtClean="0"/>
              <a:t>developing software </a:t>
            </a:r>
            <a:r>
              <a:rPr lang="en-US" dirty="0"/>
              <a:t>by doing it and helping others do </a:t>
            </a:r>
            <a:r>
              <a:rPr lang="en-US" dirty="0" smtClean="0"/>
              <a:t>it. Through </a:t>
            </a:r>
            <a:r>
              <a:rPr lang="en-US" dirty="0"/>
              <a:t>this work we have come to value:</a:t>
            </a:r>
          </a:p>
        </p:txBody>
      </p:sp>
      <p:sp>
        <p:nvSpPr>
          <p:cNvPr id="10" name="Rectangle 9"/>
          <p:cNvSpPr/>
          <p:nvPr/>
        </p:nvSpPr>
        <p:spPr>
          <a:xfrm>
            <a:off x="7124606" y="6195585"/>
            <a:ext cx="1893467" cy="246221"/>
          </a:xfrm>
          <a:prstGeom prst="rect">
            <a:avLst/>
          </a:prstGeom>
        </p:spPr>
        <p:txBody>
          <a:bodyPr wrap="none">
            <a:spAutoFit/>
          </a:bodyPr>
          <a:lstStyle/>
          <a:p>
            <a:r>
              <a:rPr lang="en-US" sz="1000" b="1" dirty="0" smtClean="0"/>
              <a:t>Source:</a:t>
            </a:r>
            <a:r>
              <a:rPr lang="en-US" sz="1000" dirty="0" smtClean="0"/>
              <a:t> “The Agile Manifesto”</a:t>
            </a:r>
            <a:endParaRPr lang="en-US" sz="1000" dirty="0"/>
          </a:p>
        </p:txBody>
      </p:sp>
      <p:sp>
        <p:nvSpPr>
          <p:cNvPr id="11" name="TextBox 10"/>
          <p:cNvSpPr txBox="1"/>
          <p:nvPr/>
        </p:nvSpPr>
        <p:spPr>
          <a:xfrm>
            <a:off x="4167769" y="4169443"/>
            <a:ext cx="838691" cy="369332"/>
          </a:xfrm>
          <a:prstGeom prst="rect">
            <a:avLst/>
          </a:prstGeom>
        </p:spPr>
        <p:txBody>
          <a:bodyPr wrap="none" rtlCol="0">
            <a:spAutoFit/>
          </a:bodyPr>
          <a:lstStyle/>
          <a:p>
            <a:r>
              <a:rPr lang="en-US" dirty="0" smtClean="0">
                <a:solidFill>
                  <a:schemeClr val="bg1">
                    <a:lumMod val="65000"/>
                  </a:schemeClr>
                </a:solidFill>
              </a:rPr>
              <a:t>OVER</a:t>
            </a:r>
            <a:endParaRPr lang="en-US" dirty="0">
              <a:solidFill>
                <a:schemeClr val="bg1">
                  <a:lumMod val="65000"/>
                </a:schemeClr>
              </a:solidFill>
            </a:endParaRPr>
          </a:p>
        </p:txBody>
      </p:sp>
      <p:sp>
        <p:nvSpPr>
          <p:cNvPr id="4" name="TextBox 14">
            <a:extLst>
              <a:ext uri="{FF2B5EF4-FFF2-40B4-BE49-F238E27FC236}">
                <a16:creationId xmlns="" xmlns:a16="http://schemas.microsoft.com/office/drawing/2014/main" id="{95BC7B9A-D768-5048-BBC0-D6478FF9CFF2}"/>
              </a:ext>
            </a:extLst>
          </p:cNvPr>
          <p:cNvSpPr txBox="1"/>
          <p:nvPr/>
        </p:nvSpPr>
        <p:spPr>
          <a:xfrm>
            <a:off x="2533026" y="2641137"/>
            <a:ext cx="1939762" cy="276999"/>
          </a:xfrm>
          <a:prstGeom prst="rect">
            <a:avLst/>
          </a:prstGeom>
        </p:spPr>
        <p:txBody>
          <a:bodyPr wrap="none" rtlCol="0">
            <a:spAutoFit/>
          </a:bodyPr>
          <a:lstStyle/>
          <a:p>
            <a:r>
              <a:rPr lang="en-US" sz="1200" dirty="0">
                <a:solidFill>
                  <a:schemeClr val="accent2">
                    <a:lumMod val="50000"/>
                  </a:schemeClr>
                </a:solidFill>
              </a:rPr>
              <a:t>Customer Value &amp; Quality</a:t>
            </a:r>
          </a:p>
        </p:txBody>
      </p:sp>
      <p:sp>
        <p:nvSpPr>
          <p:cNvPr id="12" name="TextBox 15">
            <a:extLst>
              <a:ext uri="{FF2B5EF4-FFF2-40B4-BE49-F238E27FC236}">
                <a16:creationId xmlns="" xmlns:a16="http://schemas.microsoft.com/office/drawing/2014/main" id="{4A5DF19A-C1D4-754B-A2A9-29C36852EFA9}"/>
              </a:ext>
            </a:extLst>
          </p:cNvPr>
          <p:cNvSpPr txBox="1"/>
          <p:nvPr/>
        </p:nvSpPr>
        <p:spPr>
          <a:xfrm>
            <a:off x="4533151" y="4842413"/>
            <a:ext cx="1939762" cy="276999"/>
          </a:xfrm>
          <a:prstGeom prst="rect">
            <a:avLst/>
          </a:prstGeom>
        </p:spPr>
        <p:txBody>
          <a:bodyPr wrap="none" rtlCol="0">
            <a:spAutoFit/>
          </a:bodyPr>
          <a:lstStyle/>
          <a:p>
            <a:r>
              <a:rPr lang="en-US" sz="1200" dirty="0">
                <a:solidFill>
                  <a:schemeClr val="accent1">
                    <a:lumMod val="75000"/>
                  </a:schemeClr>
                </a:solidFill>
              </a:rPr>
              <a:t>Customer Value &amp; Quality</a:t>
            </a:r>
          </a:p>
        </p:txBody>
      </p:sp>
      <p:sp>
        <p:nvSpPr>
          <p:cNvPr id="26" name="Freeform 25"/>
          <p:cNvSpPr/>
          <p:nvPr/>
        </p:nvSpPr>
        <p:spPr>
          <a:xfrm rot="760976">
            <a:off x="774892" y="1815111"/>
            <a:ext cx="1399212" cy="478841"/>
          </a:xfrm>
          <a:custGeom>
            <a:avLst/>
            <a:gdLst>
              <a:gd name="connsiteX0" fmla="*/ 0 w 1399212"/>
              <a:gd name="connsiteY0" fmla="*/ 79808 h 478841"/>
              <a:gd name="connsiteX1" fmla="*/ 79808 w 1399212"/>
              <a:gd name="connsiteY1" fmla="*/ 0 h 478841"/>
              <a:gd name="connsiteX2" fmla="*/ 1319404 w 1399212"/>
              <a:gd name="connsiteY2" fmla="*/ 0 h 478841"/>
              <a:gd name="connsiteX3" fmla="*/ 1399212 w 1399212"/>
              <a:gd name="connsiteY3" fmla="*/ 79808 h 478841"/>
              <a:gd name="connsiteX4" fmla="*/ 1399212 w 1399212"/>
              <a:gd name="connsiteY4" fmla="*/ 399033 h 478841"/>
              <a:gd name="connsiteX5" fmla="*/ 1319404 w 1399212"/>
              <a:gd name="connsiteY5" fmla="*/ 478841 h 478841"/>
              <a:gd name="connsiteX6" fmla="*/ 79808 w 1399212"/>
              <a:gd name="connsiteY6" fmla="*/ 478841 h 478841"/>
              <a:gd name="connsiteX7" fmla="*/ 0 w 1399212"/>
              <a:gd name="connsiteY7" fmla="*/ 399033 h 478841"/>
              <a:gd name="connsiteX8" fmla="*/ 0 w 1399212"/>
              <a:gd name="connsiteY8" fmla="*/ 79808 h 47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78841">
                <a:moveTo>
                  <a:pt x="0" y="79808"/>
                </a:moveTo>
                <a:cubicBezTo>
                  <a:pt x="0" y="35731"/>
                  <a:pt x="35731" y="0"/>
                  <a:pt x="79808" y="0"/>
                </a:cubicBezTo>
                <a:lnTo>
                  <a:pt x="1319404" y="0"/>
                </a:lnTo>
                <a:cubicBezTo>
                  <a:pt x="1363481" y="0"/>
                  <a:pt x="1399212" y="35731"/>
                  <a:pt x="1399212" y="79808"/>
                </a:cubicBezTo>
                <a:lnTo>
                  <a:pt x="1399212" y="399033"/>
                </a:lnTo>
                <a:cubicBezTo>
                  <a:pt x="1399212" y="443110"/>
                  <a:pt x="1363481" y="478841"/>
                  <a:pt x="1319404" y="478841"/>
                </a:cubicBezTo>
                <a:lnTo>
                  <a:pt x="79808" y="478841"/>
                </a:lnTo>
                <a:cubicBezTo>
                  <a:pt x="35731" y="478841"/>
                  <a:pt x="0" y="443110"/>
                  <a:pt x="0" y="399033"/>
                </a:cubicBezTo>
                <a:lnTo>
                  <a:pt x="0" y="79808"/>
                </a:lnTo>
                <a:close/>
              </a:path>
            </a:pathLst>
          </a:custGeom>
          <a:solidFill>
            <a:srgbClr val="512018"/>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69095" tIns="69094" rIns="69094" bIns="69095" numCol="1" spcCol="1270" anchor="ctr" anchorCtr="0">
            <a:noAutofit/>
          </a:bodyPr>
          <a:lstStyle/>
          <a:p>
            <a:pPr lvl="0" algn="ctr" defTabSz="533400">
              <a:lnSpc>
                <a:spcPct val="90000"/>
              </a:lnSpc>
              <a:spcBef>
                <a:spcPct val="0"/>
              </a:spcBef>
              <a:spcAft>
                <a:spcPct val="35000"/>
              </a:spcAft>
            </a:pPr>
            <a:r>
              <a:rPr lang="en-US" sz="1200" kern="1200" dirty="0" smtClean="0"/>
              <a:t>Automated Processes</a:t>
            </a:r>
            <a:endParaRPr lang="en-CA" sz="1200" kern="1200" dirty="0"/>
          </a:p>
        </p:txBody>
      </p:sp>
      <p:sp>
        <p:nvSpPr>
          <p:cNvPr id="27" name="Freeform 26"/>
          <p:cNvSpPr/>
          <p:nvPr/>
        </p:nvSpPr>
        <p:spPr>
          <a:xfrm>
            <a:off x="2768411" y="2142482"/>
            <a:ext cx="1399212" cy="407419"/>
          </a:xfrm>
          <a:custGeom>
            <a:avLst/>
            <a:gdLst>
              <a:gd name="connsiteX0" fmla="*/ 0 w 1399212"/>
              <a:gd name="connsiteY0" fmla="*/ 40742 h 407419"/>
              <a:gd name="connsiteX1" fmla="*/ 40742 w 1399212"/>
              <a:gd name="connsiteY1" fmla="*/ 0 h 407419"/>
              <a:gd name="connsiteX2" fmla="*/ 1358470 w 1399212"/>
              <a:gd name="connsiteY2" fmla="*/ 0 h 407419"/>
              <a:gd name="connsiteX3" fmla="*/ 1399212 w 1399212"/>
              <a:gd name="connsiteY3" fmla="*/ 40742 h 407419"/>
              <a:gd name="connsiteX4" fmla="*/ 1399212 w 1399212"/>
              <a:gd name="connsiteY4" fmla="*/ 366677 h 407419"/>
              <a:gd name="connsiteX5" fmla="*/ 1358470 w 1399212"/>
              <a:gd name="connsiteY5" fmla="*/ 407419 h 407419"/>
              <a:gd name="connsiteX6" fmla="*/ 40742 w 1399212"/>
              <a:gd name="connsiteY6" fmla="*/ 407419 h 407419"/>
              <a:gd name="connsiteX7" fmla="*/ 0 w 1399212"/>
              <a:gd name="connsiteY7" fmla="*/ 366677 h 407419"/>
              <a:gd name="connsiteX8" fmla="*/ 0 w 1399212"/>
              <a:gd name="connsiteY8" fmla="*/ 40742 h 407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9212" h="407419">
                <a:moveTo>
                  <a:pt x="0" y="40742"/>
                </a:moveTo>
                <a:cubicBezTo>
                  <a:pt x="0" y="18241"/>
                  <a:pt x="18241" y="0"/>
                  <a:pt x="40742" y="0"/>
                </a:cubicBezTo>
                <a:lnTo>
                  <a:pt x="1358470" y="0"/>
                </a:lnTo>
                <a:cubicBezTo>
                  <a:pt x="1380971" y="0"/>
                  <a:pt x="1399212" y="18241"/>
                  <a:pt x="1399212" y="40742"/>
                </a:cubicBezTo>
                <a:lnTo>
                  <a:pt x="1399212" y="366677"/>
                </a:lnTo>
                <a:cubicBezTo>
                  <a:pt x="1399212" y="389178"/>
                  <a:pt x="1380971" y="407419"/>
                  <a:pt x="1358470" y="407419"/>
                </a:cubicBezTo>
                <a:lnTo>
                  <a:pt x="40742" y="407419"/>
                </a:lnTo>
                <a:cubicBezTo>
                  <a:pt x="18241" y="407419"/>
                  <a:pt x="0" y="389178"/>
                  <a:pt x="0" y="366677"/>
                </a:cubicBezTo>
                <a:lnTo>
                  <a:pt x="0" y="40742"/>
                </a:lnTo>
                <a:close/>
              </a:path>
            </a:pathLst>
          </a:custGeom>
          <a:solidFill>
            <a:schemeClr val="accent2">
              <a:lumMod val="5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6703" tIns="76703" rIns="76703" bIns="76703" numCol="1" spcCol="1270" anchor="ctr" anchorCtr="0">
            <a:noAutofit/>
          </a:bodyPr>
          <a:lstStyle/>
          <a:p>
            <a:pPr lvl="0" algn="ctr" defTabSz="755650">
              <a:lnSpc>
                <a:spcPct val="90000"/>
              </a:lnSpc>
              <a:spcBef>
                <a:spcPct val="0"/>
              </a:spcBef>
              <a:spcAft>
                <a:spcPct val="35000"/>
              </a:spcAft>
            </a:pPr>
            <a:r>
              <a:rPr lang="en-US" sz="1400" kern="1200" dirty="0">
                <a:solidFill>
                  <a:schemeClr val="bg1"/>
                </a:solidFill>
              </a:rPr>
              <a:t>Being </a:t>
            </a:r>
            <a:r>
              <a:rPr lang="en-US" sz="1400" kern="1200" dirty="0" smtClean="0">
                <a:solidFill>
                  <a:schemeClr val="bg1"/>
                </a:solidFill>
              </a:rPr>
              <a:t>DevOps</a:t>
            </a:r>
            <a:endParaRPr lang="en-CA" sz="1400" kern="1200" dirty="0">
              <a:solidFill>
                <a:schemeClr val="bg1"/>
              </a:solidFill>
            </a:endParaRPr>
          </a:p>
        </p:txBody>
      </p:sp>
    </p:spTree>
    <p:extLst>
      <p:ext uri="{BB962C8B-B14F-4D97-AF65-F5344CB8AC3E}">
        <p14:creationId xmlns:p14="http://schemas.microsoft.com/office/powerpoint/2010/main" val="3484524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xit" presetSubtype="0" fill="hold" grpId="0" nodeType="clickEffect">
                                  <p:stCondLst>
                                    <p:cond delay="0"/>
                                  </p:stCondLst>
                                  <p:childTnLst>
                                    <p:animScale>
                                      <p:cBhvr>
                                        <p:cTn id="6" dur="1000" accel="50000">
                                          <p:stCondLst>
                                            <p:cond delay="0"/>
                                          </p:stCondLst>
                                        </p:cTn>
                                        <p:tgtEl>
                                          <p:spTgt spid="21"/>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7" dur="1000" accel="50000">
                                          <p:stCondLst>
                                            <p:cond delay="0"/>
                                          </p:stCondLst>
                                        </p:cTn>
                                        <p:tgtEl>
                                          <p:spTgt spid="21"/>
                                        </p:tgtEl>
                                        <p:attrNameLst>
                                          <p:attrName>ppt_x</p:attrName>
                                          <p:attrName>ppt_y</p:attrName>
                                        </p:attrNameLst>
                                      </p:cBhvr>
                                    </p:animMotion>
                                    <p:animEffect transition="out" filter="fade">
                                      <p:cBhvr>
                                        <p:cTn id="8" dur="1000"/>
                                        <p:tgtEl>
                                          <p:spTgt spid="21"/>
                                        </p:tgtEl>
                                      </p:cBhvr>
                                    </p:animEffect>
                                    <p:set>
                                      <p:cBhvr>
                                        <p:cTn id="9" dur="1" fill="hold">
                                          <p:stCondLst>
                                            <p:cond delay="999"/>
                                          </p:stCondLst>
                                        </p:cTn>
                                        <p:tgtEl>
                                          <p:spTgt spid="21"/>
                                        </p:tgtEl>
                                        <p:attrNameLst>
                                          <p:attrName>style.visibility</p:attrName>
                                        </p:attrNameLst>
                                      </p:cBhvr>
                                      <p:to>
                                        <p:strVal val="hidden"/>
                                      </p:to>
                                    </p:set>
                                  </p:childTnLst>
                                </p:cTn>
                              </p:par>
                              <p:par>
                                <p:cTn id="10" presetID="52" presetClass="entr" presetSubtype="0"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Scale>
                                      <p:cBhvr>
                                        <p:cTn id="12" dur="1000" decel="50000" fill="hold">
                                          <p:stCondLst>
                                            <p:cond delay="0"/>
                                          </p:stCondLst>
                                        </p:cTn>
                                        <p:tgtEl>
                                          <p:spTgt spid="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6"/>
                                        </p:tgtEl>
                                        <p:attrNameLst>
                                          <p:attrName>ppt_x</p:attrName>
                                          <p:attrName>ppt_y</p:attrName>
                                        </p:attrNameLst>
                                      </p:cBhvr>
                                    </p:animMotion>
                                    <p:animEffect transition="in" filter="fade">
                                      <p:cBhvr>
                                        <p:cTn id="14" dur="1000"/>
                                        <p:tgtEl>
                                          <p:spTgt spid="26"/>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1"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63403"/>
            <a:ext cx="8620125" cy="877887"/>
          </a:xfrm>
        </p:spPr>
        <p:txBody>
          <a:bodyPr/>
          <a:lstStyle/>
          <a:p>
            <a:r>
              <a:rPr lang="en-US" dirty="0" smtClean="0"/>
              <a:t>Architects need to shift their values left because change happens.</a:t>
            </a:r>
            <a:endParaRPr lang="en-US" dirty="0"/>
          </a:p>
        </p:txBody>
      </p:sp>
      <p:sp>
        <p:nvSpPr>
          <p:cNvPr id="129" name="TextBox 128"/>
          <p:cNvSpPr txBox="1"/>
          <p:nvPr/>
        </p:nvSpPr>
        <p:spPr>
          <a:xfrm>
            <a:off x="5219820" y="1290305"/>
            <a:ext cx="3677064" cy="2246769"/>
          </a:xfrm>
          <a:prstGeom prst="rect">
            <a:avLst/>
          </a:prstGeom>
        </p:spPr>
        <p:txBody>
          <a:bodyPr wrap="square" rtlCol="0">
            <a:spAutoFit/>
          </a:bodyPr>
          <a:lstStyle/>
          <a:p>
            <a:pPr algn="ctr"/>
            <a:r>
              <a:rPr lang="en-CA" sz="2800" b="1" dirty="0" smtClean="0"/>
              <a:t>In an ideal scenario your architecture </a:t>
            </a:r>
            <a:r>
              <a:rPr lang="en-CA" sz="2800" dirty="0" smtClean="0"/>
              <a:t>illustrates detailed, committed target state.</a:t>
            </a:r>
            <a:endParaRPr lang="en-US" sz="2800" dirty="0" smtClean="0"/>
          </a:p>
        </p:txBody>
      </p:sp>
      <p:sp>
        <p:nvSpPr>
          <p:cNvPr id="130" name="TextBox 129"/>
          <p:cNvSpPr txBox="1"/>
          <p:nvPr/>
        </p:nvSpPr>
        <p:spPr>
          <a:xfrm>
            <a:off x="330171" y="2905961"/>
            <a:ext cx="3598426" cy="1015663"/>
          </a:xfrm>
          <a:prstGeom prst="rect">
            <a:avLst/>
          </a:prstGeom>
        </p:spPr>
        <p:txBody>
          <a:bodyPr wrap="square" rtlCol="0">
            <a:spAutoFit/>
          </a:bodyPr>
          <a:lstStyle/>
          <a:p>
            <a:r>
              <a:rPr lang="en-CA" sz="1200" b="1" dirty="0" smtClean="0"/>
              <a:t>In reality,</a:t>
            </a:r>
            <a:r>
              <a:rPr lang="en-CA" sz="1200" dirty="0" smtClean="0"/>
              <a:t> things change. Your strategic intentions are subject to volatility, especially those planned within a further timeline. The more costs you incur in planning, the more you leave yourself exposed to inefficiency and waste if those plans change. </a:t>
            </a:r>
          </a:p>
        </p:txBody>
      </p:sp>
      <p:pic>
        <p:nvPicPr>
          <p:cNvPr id="5" name="Picture 4"/>
          <p:cNvPicPr>
            <a:picLocks noChangeAspect="1"/>
          </p:cNvPicPr>
          <p:nvPr/>
        </p:nvPicPr>
        <p:blipFill>
          <a:blip r:embed="rId3"/>
          <a:stretch>
            <a:fillRect/>
          </a:stretch>
        </p:blipFill>
        <p:spPr>
          <a:xfrm>
            <a:off x="157407" y="1228567"/>
            <a:ext cx="4407003" cy="2826892"/>
          </a:xfrm>
          <a:prstGeom prst="rect">
            <a:avLst/>
          </a:prstGeom>
        </p:spPr>
      </p:pic>
      <p:pic>
        <p:nvPicPr>
          <p:cNvPr id="6" name="Picture 5"/>
          <p:cNvPicPr>
            <a:picLocks noChangeAspect="1"/>
          </p:cNvPicPr>
          <p:nvPr/>
        </p:nvPicPr>
        <p:blipFill>
          <a:blip r:embed="rId4"/>
          <a:stretch>
            <a:fillRect/>
          </a:stretch>
        </p:blipFill>
        <p:spPr>
          <a:xfrm>
            <a:off x="4700864" y="3629301"/>
            <a:ext cx="4407003" cy="2852533"/>
          </a:xfrm>
          <a:prstGeom prst="rect">
            <a:avLst/>
          </a:prstGeom>
        </p:spPr>
      </p:pic>
      <p:sp>
        <p:nvSpPr>
          <p:cNvPr id="94" name="TextBox 93"/>
          <p:cNvSpPr txBox="1"/>
          <p:nvPr/>
        </p:nvSpPr>
        <p:spPr>
          <a:xfrm>
            <a:off x="522376" y="4142736"/>
            <a:ext cx="3677064" cy="1815882"/>
          </a:xfrm>
          <a:prstGeom prst="rect">
            <a:avLst/>
          </a:prstGeom>
        </p:spPr>
        <p:txBody>
          <a:bodyPr wrap="square" rtlCol="0">
            <a:spAutoFit/>
          </a:bodyPr>
          <a:lstStyle/>
          <a:p>
            <a:pPr algn="ctr"/>
            <a:r>
              <a:rPr lang="en-CA" sz="2800" b="1" dirty="0" smtClean="0"/>
              <a:t>In reality, things change, </a:t>
            </a:r>
            <a:r>
              <a:rPr lang="en-CA" sz="2800" dirty="0" smtClean="0"/>
              <a:t>and too much architecture is waste.</a:t>
            </a:r>
            <a:endParaRPr lang="en-US" sz="2800" dirty="0" smtClean="0"/>
          </a:p>
        </p:txBody>
      </p:sp>
    </p:spTree>
    <p:extLst>
      <p:ext uri="{BB962C8B-B14F-4D97-AF65-F5344CB8AC3E}">
        <p14:creationId xmlns:p14="http://schemas.microsoft.com/office/powerpoint/2010/main" val="2136706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51134" y="2015670"/>
            <a:ext cx="6589368" cy="4588436"/>
          </a:xfrm>
          <a:prstGeom prst="rect">
            <a:avLst/>
          </a:prstGeom>
        </p:spPr>
        <p:txBody>
          <a:bodyPr wrap="square" rtlCol="0">
            <a:spAutoFit/>
          </a:bodyPr>
          <a:lstStyle/>
          <a:p>
            <a:pPr lvl="0" algn="ctr">
              <a:spcAft>
                <a:spcPts val="1200"/>
              </a:spcAft>
            </a:pPr>
            <a:r>
              <a:rPr lang="en-US" sz="2200" i="1" dirty="0" smtClean="0">
                <a:solidFill>
                  <a:srgbClr val="FFFFFF"/>
                </a:solidFill>
                <a:latin typeface="Georgia"/>
              </a:rPr>
              <a:t>Traditional enterprise </a:t>
            </a:r>
            <a:r>
              <a:rPr lang="en-US" sz="2200" i="1" dirty="0">
                <a:solidFill>
                  <a:srgbClr val="FFFFFF"/>
                </a:solidFill>
                <a:latin typeface="Georgia"/>
              </a:rPr>
              <a:t>architecture in the public sector is dead. In order to thrive in the digital government space, enterprise </a:t>
            </a:r>
            <a:r>
              <a:rPr lang="en-US" sz="2200" i="1" dirty="0" smtClean="0">
                <a:solidFill>
                  <a:srgbClr val="FFFFFF"/>
                </a:solidFill>
                <a:latin typeface="Georgia"/>
              </a:rPr>
              <a:t>architects must </a:t>
            </a:r>
            <a:r>
              <a:rPr lang="en-US" sz="2200" i="1" dirty="0">
                <a:solidFill>
                  <a:srgbClr val="FFFFFF"/>
                </a:solidFill>
                <a:latin typeface="Georgia"/>
              </a:rPr>
              <a:t>drop the verbose language and put an end to the endless academic debates. We need to turn our attention toward the needs of the stakeholders and spend our energy on solving complex business problems. The conversation needs to shift dramatically from vetting IT solutions to </a:t>
            </a:r>
            <a:r>
              <a:rPr lang="en-US" sz="2200" i="1" dirty="0" smtClean="0">
                <a:solidFill>
                  <a:srgbClr val="FFFFFF"/>
                </a:solidFill>
                <a:latin typeface="Georgia"/>
              </a:rPr>
              <a:t>delivering exceptional value.</a:t>
            </a:r>
            <a:endParaRPr lang="en-US" sz="2200" i="1" dirty="0">
              <a:solidFill>
                <a:srgbClr val="FFFFFF"/>
              </a:solidFill>
              <a:latin typeface="Georgia"/>
            </a:endParaRPr>
          </a:p>
          <a:p>
            <a:pPr lvl="0">
              <a:spcAft>
                <a:spcPts val="1200"/>
              </a:spcAft>
            </a:pPr>
            <a:r>
              <a:rPr lang="en-US" sz="2200" i="1" dirty="0" smtClean="0">
                <a:solidFill>
                  <a:srgbClr val="FFFFFF"/>
                </a:solidFill>
                <a:latin typeface="Georgia"/>
              </a:rPr>
              <a:t> </a:t>
            </a:r>
            <a:endParaRPr lang="en-US" sz="1600" b="1" i="1" dirty="0">
              <a:solidFill>
                <a:srgbClr val="FFFFFF"/>
              </a:solidFill>
              <a:latin typeface="Georgia"/>
            </a:endParaRPr>
          </a:p>
          <a:p>
            <a:pPr>
              <a:spcAft>
                <a:spcPts val="500"/>
              </a:spcAft>
            </a:pPr>
            <a:r>
              <a:rPr lang="en-US" sz="1600" i="1" dirty="0" smtClean="0">
                <a:solidFill>
                  <a:schemeClr val="bg1"/>
                </a:solidFill>
              </a:rPr>
              <a:t> </a:t>
            </a:r>
            <a:endParaRPr lang="en-US" sz="1600" i="1" dirty="0">
              <a:solidFill>
                <a:schemeClr val="bg1"/>
              </a:solidFill>
            </a:endParaRPr>
          </a:p>
          <a:p>
            <a:pPr>
              <a:spcAft>
                <a:spcPts val="500"/>
              </a:spcAft>
            </a:pPr>
            <a:r>
              <a:rPr lang="en-CA" sz="1600" b="1" i="1" dirty="0">
                <a:solidFill>
                  <a:schemeClr val="bg1"/>
                </a:solidFill>
                <a:latin typeface="+mj-lt"/>
              </a:rPr>
              <a:t/>
            </a:r>
            <a:br>
              <a:rPr lang="en-CA" sz="1600" b="1" i="1" dirty="0">
                <a:solidFill>
                  <a:schemeClr val="bg1"/>
                </a:solidFill>
                <a:latin typeface="+mj-lt"/>
              </a:rPr>
            </a:br>
            <a:endParaRPr lang="en-CA" sz="1600" b="1" i="1" dirty="0" smtClean="0">
              <a:solidFill>
                <a:schemeClr val="bg1"/>
              </a:solidFill>
              <a:latin typeface="+mj-lt"/>
            </a:endParaRPr>
          </a:p>
        </p:txBody>
      </p:sp>
      <p:sp>
        <p:nvSpPr>
          <p:cNvPr id="3" name="TextBox 2"/>
          <p:cNvSpPr txBox="1"/>
          <p:nvPr/>
        </p:nvSpPr>
        <p:spPr>
          <a:xfrm>
            <a:off x="1081464" y="5346485"/>
            <a:ext cx="6512825" cy="738664"/>
          </a:xfrm>
          <a:prstGeom prst="rect">
            <a:avLst/>
          </a:prstGeom>
        </p:spPr>
        <p:txBody>
          <a:bodyPr wrap="square" rtlCol="0">
            <a:spAutoFit/>
          </a:bodyPr>
          <a:lstStyle/>
          <a:p>
            <a:pPr algn="r"/>
            <a:r>
              <a:rPr lang="en-US" sz="1400" b="1" dirty="0" smtClean="0">
                <a:solidFill>
                  <a:schemeClr val="bg1"/>
                </a:solidFill>
              </a:rPr>
              <a:t>Cole Cioran</a:t>
            </a:r>
            <a:endParaRPr lang="en-CA" sz="1400" b="1" dirty="0" smtClean="0">
              <a:solidFill>
                <a:schemeClr val="bg1"/>
              </a:solidFill>
            </a:endParaRPr>
          </a:p>
          <a:p>
            <a:pPr algn="r"/>
            <a:r>
              <a:rPr lang="en-US" sz="1400" dirty="0">
                <a:solidFill>
                  <a:schemeClr val="bg1"/>
                </a:solidFill>
              </a:rPr>
              <a:t>R</a:t>
            </a:r>
            <a:r>
              <a:rPr lang="en-US" sz="1400" dirty="0" smtClean="0">
                <a:solidFill>
                  <a:schemeClr val="bg1"/>
                </a:solidFill>
              </a:rPr>
              <a:t>ecovering Enterprise Architect, Senior Research Director</a:t>
            </a:r>
          </a:p>
          <a:p>
            <a:pPr algn="r"/>
            <a:r>
              <a:rPr lang="en-CA" sz="1400" dirty="0" smtClean="0">
                <a:solidFill>
                  <a:schemeClr val="bg1"/>
                </a:solidFill>
              </a:rPr>
              <a:t>Info-Tech Research Group</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smtClean="0">
                <a:solidFill>
                  <a:schemeClr val="bg1"/>
                </a:solidFill>
              </a:rPr>
              <a:t>Analyst Perspective</a:t>
            </a:r>
            <a:endParaRPr lang="en-CA" sz="4000" b="1" dirty="0">
              <a:solidFill>
                <a:schemeClr val="bg1"/>
              </a:solidFill>
            </a:endParaRPr>
          </a:p>
        </p:txBody>
      </p:sp>
      <p:pic>
        <p:nvPicPr>
          <p:cNvPr id="12" name="Picture 108"/>
          <p:cNvPicPr>
            <a:picLocks noChangeAspect="1"/>
          </p:cNvPicPr>
          <p:nvPr/>
        </p:nvPicPr>
        <p:blipFill>
          <a:blip r:embed="rId2"/>
          <a:stretch>
            <a:fillRect/>
          </a:stretch>
        </p:blipFill>
        <p:spPr>
          <a:xfrm>
            <a:off x="545852" y="1855124"/>
            <a:ext cx="693419" cy="501622"/>
          </a:xfrm>
          <a:prstGeom prst="rect">
            <a:avLst/>
          </a:prstGeom>
        </p:spPr>
      </p:pic>
      <p:pic>
        <p:nvPicPr>
          <p:cNvPr id="13" name="Picture 109"/>
          <p:cNvPicPr>
            <a:picLocks noChangeAspect="1"/>
          </p:cNvPicPr>
          <p:nvPr/>
        </p:nvPicPr>
        <p:blipFill>
          <a:blip r:embed="rId3"/>
          <a:stretch>
            <a:fillRect/>
          </a:stretch>
        </p:blipFill>
        <p:spPr>
          <a:xfrm>
            <a:off x="7810172" y="4585579"/>
            <a:ext cx="604052" cy="551198"/>
          </a:xfrm>
          <a:prstGeom prst="rect">
            <a:avLst/>
          </a:prstGeom>
        </p:spPr>
      </p:pic>
    </p:spTree>
    <p:extLst>
      <p:ext uri="{BB962C8B-B14F-4D97-AF65-F5344CB8AC3E}">
        <p14:creationId xmlns:p14="http://schemas.microsoft.com/office/powerpoint/2010/main" val="3398695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Rethinking Architectural Governance in an Agile Enterprise</a:t>
            </a:r>
            <a:endParaRPr lang="en-CA" dirty="0"/>
          </a:p>
        </p:txBody>
      </p:sp>
      <p:graphicFrame>
        <p:nvGraphicFramePr>
          <p:cNvPr id="3" name="Diagram 2"/>
          <p:cNvGraphicFramePr/>
          <p:nvPr>
            <p:extLst>
              <p:ext uri="{D42A27DB-BD31-4B8C-83A1-F6EECF244321}">
                <p14:modId xmlns:p14="http://schemas.microsoft.com/office/powerpoint/2010/main" val="2189309809"/>
              </p:ext>
            </p:extLst>
          </p:nvPr>
        </p:nvGraphicFramePr>
        <p:xfrm>
          <a:off x="1479477" y="1341487"/>
          <a:ext cx="6349803" cy="42124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80144" y="4099389"/>
            <a:ext cx="1643865" cy="1773188"/>
          </a:xfrm>
          <a:prstGeom prst="rect">
            <a:avLst/>
          </a:prstGeom>
        </p:spPr>
        <p:txBody>
          <a:bodyPr wrap="square" rtlCol="0">
            <a:spAutoFit/>
          </a:bodyPr>
          <a:lstStyle/>
          <a:p>
            <a:endParaRPr lang="en-CA" sz="1200" dirty="0" smtClean="0"/>
          </a:p>
        </p:txBody>
      </p:sp>
      <p:sp>
        <p:nvSpPr>
          <p:cNvPr id="5" name="TextBox 4"/>
          <p:cNvSpPr txBox="1"/>
          <p:nvPr/>
        </p:nvSpPr>
        <p:spPr>
          <a:xfrm>
            <a:off x="5928188" y="1818598"/>
            <a:ext cx="2250468" cy="1569660"/>
          </a:xfrm>
          <a:prstGeom prst="rect">
            <a:avLst/>
          </a:prstGeom>
        </p:spPr>
        <p:txBody>
          <a:bodyPr wrap="square" rtlCol="0">
            <a:spAutoFit/>
          </a:bodyPr>
          <a:lstStyle/>
          <a:p>
            <a:pPr algn="ctr"/>
            <a:r>
              <a:rPr lang="en-US" sz="3200" b="1" i="1" dirty="0" smtClean="0"/>
              <a:t>Deliver things right</a:t>
            </a:r>
            <a:endParaRPr lang="en-CA" sz="3200" b="1" i="1" dirty="0" smtClean="0"/>
          </a:p>
        </p:txBody>
      </p:sp>
      <p:sp>
        <p:nvSpPr>
          <p:cNvPr id="6" name="TextBox 5"/>
          <p:cNvSpPr txBox="1"/>
          <p:nvPr/>
        </p:nvSpPr>
        <p:spPr>
          <a:xfrm>
            <a:off x="994881" y="1831602"/>
            <a:ext cx="2250468" cy="1569660"/>
          </a:xfrm>
          <a:prstGeom prst="rect">
            <a:avLst/>
          </a:prstGeom>
        </p:spPr>
        <p:txBody>
          <a:bodyPr wrap="square" rtlCol="0">
            <a:spAutoFit/>
          </a:bodyPr>
          <a:lstStyle/>
          <a:p>
            <a:pPr algn="ctr"/>
            <a:r>
              <a:rPr lang="en-US" sz="3200" b="1" i="1" dirty="0" smtClean="0"/>
              <a:t>Deliver the right things</a:t>
            </a:r>
            <a:endParaRPr lang="en-CA" sz="3200" b="1" i="1" dirty="0" smtClean="0"/>
          </a:p>
        </p:txBody>
      </p:sp>
      <p:sp>
        <p:nvSpPr>
          <p:cNvPr id="10" name="TextBox 9"/>
          <p:cNvSpPr txBox="1"/>
          <p:nvPr/>
        </p:nvSpPr>
        <p:spPr>
          <a:xfrm>
            <a:off x="3529144" y="5455577"/>
            <a:ext cx="2250468" cy="1077218"/>
          </a:xfrm>
          <a:prstGeom prst="rect">
            <a:avLst/>
          </a:prstGeom>
        </p:spPr>
        <p:txBody>
          <a:bodyPr wrap="square" rtlCol="0">
            <a:spAutoFit/>
          </a:bodyPr>
          <a:lstStyle/>
          <a:p>
            <a:pPr algn="ctr"/>
            <a:r>
              <a:rPr lang="en-US" sz="3200" b="1" i="1" dirty="0" smtClean="0"/>
              <a:t>Deliver Value</a:t>
            </a:r>
            <a:endParaRPr lang="en-CA" sz="3200" b="1" i="1" dirty="0" smtClean="0"/>
          </a:p>
        </p:txBody>
      </p:sp>
    </p:spTree>
    <p:extLst>
      <p:ext uri="{BB962C8B-B14F-4D97-AF65-F5344CB8AC3E}">
        <p14:creationId xmlns:p14="http://schemas.microsoft.com/office/powerpoint/2010/main" val="1163546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and DevOps are just steps on a journey that integrates business and IT to deliver exceptional value  </a:t>
            </a:r>
            <a:endParaRPr lang="en-US" dirty="0"/>
          </a:p>
        </p:txBody>
      </p:sp>
      <p:cxnSp>
        <p:nvCxnSpPr>
          <p:cNvPr id="4" name="Straight Arrow Connector 3"/>
          <p:cNvCxnSpPr>
            <a:endCxn id="7" idx="1"/>
          </p:cNvCxnSpPr>
          <p:nvPr/>
        </p:nvCxnSpPr>
        <p:spPr>
          <a:xfrm>
            <a:off x="915358" y="5767162"/>
            <a:ext cx="6130769" cy="0"/>
          </a:xfrm>
          <a:prstGeom prst="straightConnector1">
            <a:avLst/>
          </a:prstGeom>
          <a:ln w="63500" cap="rnd">
            <a:headEnd type="none"/>
            <a:tailEnd type="arrow" w="lg"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915358" y="2736367"/>
            <a:ext cx="0" cy="3030795"/>
          </a:xfrm>
          <a:prstGeom prst="straightConnector1">
            <a:avLst/>
          </a:prstGeom>
          <a:ln w="63500" cap="rnd">
            <a:headEnd type="none"/>
            <a:tailEnd type="arrow" w="lg" len="lg"/>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 xmlns:a16="http://schemas.microsoft.com/office/drawing/2014/main" id="{5B3EB16C-2131-B74D-89EA-EDAE2A5F57B1}"/>
              </a:ext>
            </a:extLst>
          </p:cNvPr>
          <p:cNvSpPr/>
          <p:nvPr/>
        </p:nvSpPr>
        <p:spPr>
          <a:xfrm>
            <a:off x="183893" y="2176900"/>
            <a:ext cx="2042547" cy="523220"/>
          </a:xfrm>
          <a:prstGeom prst="rect">
            <a:avLst/>
          </a:prstGeom>
        </p:spPr>
        <p:txBody>
          <a:bodyPr wrap="none">
            <a:spAutoFit/>
          </a:bodyPr>
          <a:lstStyle/>
          <a:p>
            <a:pPr lvl="0" algn="ctr"/>
            <a:r>
              <a:rPr lang="en-US" sz="2800" b="1" dirty="0" smtClean="0">
                <a:solidFill>
                  <a:schemeClr val="accent3">
                    <a:lumMod val="50000"/>
                  </a:schemeClr>
                </a:solidFill>
                <a:latin typeface="Arial" panose="020B0604020202020204" pitchFamily="34" charset="0"/>
                <a:ea typeface="Roboto Condensed" panose="02000000000000000000" pitchFamily="2" charset="0"/>
                <a:cs typeface="Arial" panose="020B0604020202020204" pitchFamily="34" charset="0"/>
              </a:rPr>
              <a:t>Integration</a:t>
            </a:r>
            <a:endParaRPr lang="en-US" sz="2800" b="1" dirty="0">
              <a:solidFill>
                <a:schemeClr val="accent3">
                  <a:lumMod val="50000"/>
                </a:schemeClr>
              </a:solidFill>
              <a:latin typeface="Arial" panose="020B0604020202020204" pitchFamily="34" charset="0"/>
              <a:ea typeface="Roboto Condensed" panose="02000000000000000000" pitchFamily="2" charset="0"/>
              <a:cs typeface="Arial" panose="020B0604020202020204" pitchFamily="34" charset="0"/>
            </a:endParaRPr>
          </a:p>
        </p:txBody>
      </p:sp>
      <p:sp>
        <p:nvSpPr>
          <p:cNvPr id="7" name="Rectangle 6">
            <a:extLst>
              <a:ext uri="{FF2B5EF4-FFF2-40B4-BE49-F238E27FC236}">
                <a16:creationId xmlns="" xmlns:a16="http://schemas.microsoft.com/office/drawing/2014/main" id="{6C6F6DDA-229E-F042-9633-E8A8F7AF2D8B}"/>
              </a:ext>
            </a:extLst>
          </p:cNvPr>
          <p:cNvSpPr/>
          <p:nvPr/>
        </p:nvSpPr>
        <p:spPr>
          <a:xfrm>
            <a:off x="7046127" y="5505552"/>
            <a:ext cx="1882247" cy="523220"/>
          </a:xfrm>
          <a:prstGeom prst="rect">
            <a:avLst/>
          </a:prstGeom>
        </p:spPr>
        <p:txBody>
          <a:bodyPr wrap="none">
            <a:spAutoFit/>
          </a:bodyPr>
          <a:lstStyle/>
          <a:p>
            <a:pPr lvl="0" algn="ctr"/>
            <a:r>
              <a:rPr lang="en-US" sz="2800" b="1" dirty="0" smtClean="0">
                <a:solidFill>
                  <a:schemeClr val="accent3">
                    <a:lumMod val="75000"/>
                  </a:schemeClr>
                </a:solidFill>
                <a:latin typeface="Arial" panose="020B0604020202020204" pitchFamily="34" charset="0"/>
                <a:ea typeface="Roboto Condensed" panose="02000000000000000000" pitchFamily="2" charset="0"/>
                <a:cs typeface="Arial" panose="020B0604020202020204" pitchFamily="34" charset="0"/>
              </a:rPr>
              <a:t>Discipline</a:t>
            </a:r>
            <a:endParaRPr lang="en-US" sz="2800" b="1" dirty="0">
              <a:solidFill>
                <a:schemeClr val="accent3">
                  <a:lumMod val="75000"/>
                </a:schemeClr>
              </a:solidFill>
              <a:latin typeface="Arial" panose="020B0604020202020204" pitchFamily="34" charset="0"/>
              <a:ea typeface="Roboto Condensed" panose="02000000000000000000" pitchFamily="2" charset="0"/>
              <a:cs typeface="Arial" panose="020B0604020202020204" pitchFamily="34" charset="0"/>
            </a:endParaRPr>
          </a:p>
        </p:txBody>
      </p:sp>
      <p:grpSp>
        <p:nvGrpSpPr>
          <p:cNvPr id="8" name="Group 7"/>
          <p:cNvGrpSpPr/>
          <p:nvPr/>
        </p:nvGrpSpPr>
        <p:grpSpPr>
          <a:xfrm>
            <a:off x="826156" y="4745118"/>
            <a:ext cx="1247197" cy="776389"/>
            <a:chOff x="1061171" y="3513085"/>
            <a:chExt cx="1247197" cy="776389"/>
          </a:xfrm>
        </p:grpSpPr>
        <p:graphicFrame>
          <p:nvGraphicFramePr>
            <p:cNvPr id="9" name="Diagram 8"/>
            <p:cNvGraphicFramePr/>
            <p:nvPr>
              <p:extLst/>
            </p:nvPr>
          </p:nvGraphicFramePr>
          <p:xfrm>
            <a:off x="1423681" y="3513085"/>
            <a:ext cx="562897" cy="5331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a:extLst>
                <a:ext uri="{FF2B5EF4-FFF2-40B4-BE49-F238E27FC236}">
                  <a16:creationId xmlns="" xmlns:a16="http://schemas.microsoft.com/office/drawing/2014/main" id="{1DA5768E-C5EE-424A-9F0E-95529DC963C8}"/>
                </a:ext>
              </a:extLst>
            </p:cNvPr>
            <p:cNvSpPr/>
            <p:nvPr/>
          </p:nvSpPr>
          <p:spPr>
            <a:xfrm>
              <a:off x="1061171" y="4012475"/>
              <a:ext cx="1247197" cy="276999"/>
            </a:xfrm>
            <a:prstGeom prst="rect">
              <a:avLst/>
            </a:prstGeom>
          </p:spPr>
          <p:txBody>
            <a:bodyPr wrap="square">
              <a:spAutoFit/>
            </a:bodyPr>
            <a:lstStyle/>
            <a:p>
              <a:pPr lvl="0" algn="ctr"/>
              <a:r>
                <a:rPr lang="en-CA" sz="1200" b="1" dirty="0" smtClean="0">
                  <a:solidFill>
                    <a:srgbClr val="88A8D8"/>
                  </a:solidFill>
                  <a:latin typeface="Arial" panose="020B0604020202020204" pitchFamily="34" charset="0"/>
                  <a:ea typeface="Roboto Condensed" panose="02000000000000000000" pitchFamily="2" charset="0"/>
                  <a:cs typeface="Arial" panose="020B0604020202020204" pitchFamily="34" charset="0"/>
                </a:rPr>
                <a:t>Waterfall</a:t>
              </a:r>
              <a:endParaRPr lang="en-CA" sz="1200" b="1" dirty="0">
                <a:solidFill>
                  <a:srgbClr val="88A8D8"/>
                </a:solidFill>
                <a:latin typeface="Arial" panose="020B0604020202020204" pitchFamily="34" charset="0"/>
                <a:ea typeface="Roboto Condensed" panose="02000000000000000000" pitchFamily="2" charset="0"/>
                <a:cs typeface="Arial" panose="020B0604020202020204" pitchFamily="34" charset="0"/>
              </a:endParaRPr>
            </a:p>
          </p:txBody>
        </p:sp>
      </p:grpSp>
      <p:grpSp>
        <p:nvGrpSpPr>
          <p:cNvPr id="11" name="Group 10"/>
          <p:cNvGrpSpPr/>
          <p:nvPr/>
        </p:nvGrpSpPr>
        <p:grpSpPr>
          <a:xfrm>
            <a:off x="1751563" y="4055274"/>
            <a:ext cx="872613" cy="636755"/>
            <a:chOff x="2103557" y="3524245"/>
            <a:chExt cx="872613" cy="636755"/>
          </a:xfrm>
        </p:grpSpPr>
        <p:graphicFrame>
          <p:nvGraphicFramePr>
            <p:cNvPr id="12" name="Diagram 11"/>
            <p:cNvGraphicFramePr/>
            <p:nvPr>
              <p:extLst/>
            </p:nvPr>
          </p:nvGraphicFramePr>
          <p:xfrm>
            <a:off x="2103557" y="3524245"/>
            <a:ext cx="872613" cy="43186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3" name="Rectangle 12">
              <a:extLst>
                <a:ext uri="{FF2B5EF4-FFF2-40B4-BE49-F238E27FC236}">
                  <a16:creationId xmlns="" xmlns:a16="http://schemas.microsoft.com/office/drawing/2014/main" id="{1DA5768E-C5EE-424A-9F0E-95529DC963C8}"/>
                </a:ext>
              </a:extLst>
            </p:cNvPr>
            <p:cNvSpPr/>
            <p:nvPr/>
          </p:nvSpPr>
          <p:spPr>
            <a:xfrm>
              <a:off x="2153380" y="3884001"/>
              <a:ext cx="772969" cy="276999"/>
            </a:xfrm>
            <a:prstGeom prst="rect">
              <a:avLst/>
            </a:prstGeom>
          </p:spPr>
          <p:txBody>
            <a:bodyPr wrap="none">
              <a:spAutoFit/>
            </a:bodyPr>
            <a:lstStyle/>
            <a:p>
              <a:pPr lvl="0" algn="ctr"/>
              <a:r>
                <a:rPr lang="en-CA" sz="1200" b="1" dirty="0">
                  <a:solidFill>
                    <a:srgbClr val="88A8D8"/>
                  </a:solidFill>
                  <a:latin typeface="Arial" panose="020B0604020202020204" pitchFamily="34" charset="0"/>
                  <a:ea typeface="Roboto Condensed" panose="02000000000000000000" pitchFamily="2" charset="0"/>
                  <a:cs typeface="Arial" panose="020B0604020202020204" pitchFamily="34" charset="0"/>
                </a:rPr>
                <a:t>Iterative</a:t>
              </a:r>
            </a:p>
          </p:txBody>
        </p:sp>
      </p:grpSp>
      <p:grpSp>
        <p:nvGrpSpPr>
          <p:cNvPr id="14" name="Group 13"/>
          <p:cNvGrpSpPr/>
          <p:nvPr/>
        </p:nvGrpSpPr>
        <p:grpSpPr>
          <a:xfrm>
            <a:off x="2918464" y="3544707"/>
            <a:ext cx="564648" cy="715059"/>
            <a:chOff x="3215610" y="3104534"/>
            <a:chExt cx="564648" cy="715059"/>
          </a:xfrm>
        </p:grpSpPr>
        <p:grpSp>
          <p:nvGrpSpPr>
            <p:cNvPr id="15" name="Group 14"/>
            <p:cNvGrpSpPr/>
            <p:nvPr/>
          </p:nvGrpSpPr>
          <p:grpSpPr>
            <a:xfrm rot="10800000">
              <a:off x="3244537" y="3104534"/>
              <a:ext cx="508928" cy="488267"/>
              <a:chOff x="3451015" y="3038096"/>
              <a:chExt cx="572943" cy="573071"/>
            </a:xfrm>
          </p:grpSpPr>
          <p:sp>
            <p:nvSpPr>
              <p:cNvPr id="20" name="Circular Arrow 19"/>
              <p:cNvSpPr/>
              <p:nvPr/>
            </p:nvSpPr>
            <p:spPr>
              <a:xfrm>
                <a:off x="3451015" y="3038096"/>
                <a:ext cx="572943" cy="573071"/>
              </a:xfrm>
              <a:prstGeom prst="circularArrow">
                <a:avLst>
                  <a:gd name="adj1" fmla="val 10980"/>
                  <a:gd name="adj2" fmla="val 1142322"/>
                  <a:gd name="adj3" fmla="val 9000000"/>
                  <a:gd name="adj4" fmla="val 108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Freeform 20"/>
              <p:cNvSpPr/>
              <p:nvPr/>
            </p:nvSpPr>
            <p:spPr>
              <a:xfrm>
                <a:off x="3577541" y="3245548"/>
                <a:ext cx="319708" cy="159829"/>
              </a:xfrm>
              <a:custGeom>
                <a:avLst/>
                <a:gdLst>
                  <a:gd name="connsiteX0" fmla="*/ 0 w 319708"/>
                  <a:gd name="connsiteY0" fmla="*/ 0 h 159829"/>
                  <a:gd name="connsiteX1" fmla="*/ 319708 w 319708"/>
                  <a:gd name="connsiteY1" fmla="*/ 0 h 159829"/>
                  <a:gd name="connsiteX2" fmla="*/ 319708 w 319708"/>
                  <a:gd name="connsiteY2" fmla="*/ 159829 h 159829"/>
                  <a:gd name="connsiteX3" fmla="*/ 0 w 319708"/>
                  <a:gd name="connsiteY3" fmla="*/ 159829 h 159829"/>
                  <a:gd name="connsiteX4" fmla="*/ 0 w 319708"/>
                  <a:gd name="connsiteY4" fmla="*/ 0 h 1598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08" h="159829">
                    <a:moveTo>
                      <a:pt x="0" y="0"/>
                    </a:moveTo>
                    <a:lnTo>
                      <a:pt x="319708" y="0"/>
                    </a:lnTo>
                    <a:lnTo>
                      <a:pt x="319708" y="159829"/>
                    </a:lnTo>
                    <a:lnTo>
                      <a:pt x="0" y="1598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CA" sz="1100" kern="1200" dirty="0"/>
                  <a:t> </a:t>
                </a:r>
              </a:p>
            </p:txBody>
          </p:sp>
        </p:grpSp>
        <p:sp>
          <p:nvSpPr>
            <p:cNvPr id="16" name="Right Arrow 15"/>
            <p:cNvSpPr/>
            <p:nvPr/>
          </p:nvSpPr>
          <p:spPr>
            <a:xfrm>
              <a:off x="3271330" y="3502290"/>
              <a:ext cx="449935" cy="45719"/>
            </a:xfrm>
            <a:prstGeom prst="rightArrow">
              <a:avLst/>
            </a:prstGeom>
            <a:ln cap="rn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p:nvSpPr>
          <p:spPr>
            <a:xfrm>
              <a:off x="3480621" y="3355258"/>
              <a:ext cx="181652" cy="1314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p:nvSpPr>
          <p:spPr>
            <a:xfrm>
              <a:off x="3641075" y="3355258"/>
              <a:ext cx="139183" cy="1022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a:extLst>
                <a:ext uri="{FF2B5EF4-FFF2-40B4-BE49-F238E27FC236}">
                  <a16:creationId xmlns="" xmlns:a16="http://schemas.microsoft.com/office/drawing/2014/main" id="{1DA5768E-C5EE-424A-9F0E-95529DC963C8}"/>
                </a:ext>
              </a:extLst>
            </p:cNvPr>
            <p:cNvSpPr/>
            <p:nvPr/>
          </p:nvSpPr>
          <p:spPr>
            <a:xfrm>
              <a:off x="3215610" y="3542594"/>
              <a:ext cx="561372" cy="276999"/>
            </a:xfrm>
            <a:prstGeom prst="rect">
              <a:avLst/>
            </a:prstGeom>
          </p:spPr>
          <p:txBody>
            <a:bodyPr wrap="none">
              <a:spAutoFit/>
            </a:bodyPr>
            <a:lstStyle/>
            <a:p>
              <a:pPr lvl="0" algn="ctr"/>
              <a:r>
                <a:rPr lang="en-CA" sz="1200" b="1" dirty="0">
                  <a:solidFill>
                    <a:srgbClr val="88A8D8"/>
                  </a:solidFill>
                  <a:latin typeface="Arial" panose="020B0604020202020204" pitchFamily="34" charset="0"/>
                  <a:ea typeface="Roboto Condensed" panose="02000000000000000000" pitchFamily="2" charset="0"/>
                  <a:cs typeface="Arial" panose="020B0604020202020204" pitchFamily="34" charset="0"/>
                </a:rPr>
                <a:t>Agile</a:t>
              </a:r>
            </a:p>
          </p:txBody>
        </p:sp>
      </p:grpSp>
      <p:grpSp>
        <p:nvGrpSpPr>
          <p:cNvPr id="22" name="Group 21"/>
          <p:cNvGrpSpPr/>
          <p:nvPr/>
        </p:nvGrpSpPr>
        <p:grpSpPr>
          <a:xfrm>
            <a:off x="3525424" y="3065745"/>
            <a:ext cx="1389310" cy="956382"/>
            <a:chOff x="3721265" y="2816735"/>
            <a:chExt cx="1389310" cy="956382"/>
          </a:xfrm>
        </p:grpSpPr>
        <p:sp>
          <p:nvSpPr>
            <p:cNvPr id="23" name="Cross 22"/>
            <p:cNvSpPr/>
            <p:nvPr/>
          </p:nvSpPr>
          <p:spPr>
            <a:xfrm>
              <a:off x="4136923" y="2905432"/>
              <a:ext cx="530942" cy="510617"/>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p:nvSpPr>
          <p:spPr>
            <a:xfrm flipH="1">
              <a:off x="4379534" y="2850116"/>
              <a:ext cx="45719" cy="6873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p:nvSpPr>
          <p:spPr>
            <a:xfrm>
              <a:off x="3721265" y="3147675"/>
              <a:ext cx="1389310" cy="535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Rectangle 25"/>
            <p:cNvSpPr/>
            <p:nvPr/>
          </p:nvSpPr>
          <p:spPr>
            <a:xfrm>
              <a:off x="4109872" y="2910339"/>
              <a:ext cx="181652" cy="1314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7" name="Rectangle 26"/>
            <p:cNvSpPr/>
            <p:nvPr/>
          </p:nvSpPr>
          <p:spPr>
            <a:xfrm>
              <a:off x="4184357" y="2816735"/>
              <a:ext cx="181652" cy="1314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8" name="Rectangle 27"/>
            <p:cNvSpPr/>
            <p:nvPr/>
          </p:nvSpPr>
          <p:spPr>
            <a:xfrm>
              <a:off x="4026420" y="3053037"/>
              <a:ext cx="181652" cy="1314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 name="Rectangle 28"/>
            <p:cNvSpPr/>
            <p:nvPr/>
          </p:nvSpPr>
          <p:spPr>
            <a:xfrm>
              <a:off x="4513263" y="3300470"/>
              <a:ext cx="181652" cy="1314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 name="Rectangle 29"/>
            <p:cNvSpPr/>
            <p:nvPr/>
          </p:nvSpPr>
          <p:spPr>
            <a:xfrm>
              <a:off x="4611335" y="3194546"/>
              <a:ext cx="181652" cy="1314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1" name="Rectangle 30"/>
            <p:cNvSpPr/>
            <p:nvPr/>
          </p:nvSpPr>
          <p:spPr>
            <a:xfrm>
              <a:off x="4408912" y="3380924"/>
              <a:ext cx="181652" cy="1314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2" name="Rectangle 31">
              <a:extLst>
                <a:ext uri="{FF2B5EF4-FFF2-40B4-BE49-F238E27FC236}">
                  <a16:creationId xmlns="" xmlns:a16="http://schemas.microsoft.com/office/drawing/2014/main" id="{1DA5768E-C5EE-424A-9F0E-95529DC963C8}"/>
                </a:ext>
              </a:extLst>
            </p:cNvPr>
            <p:cNvSpPr/>
            <p:nvPr/>
          </p:nvSpPr>
          <p:spPr>
            <a:xfrm>
              <a:off x="3832268" y="3496118"/>
              <a:ext cx="1167307" cy="276999"/>
            </a:xfrm>
            <a:prstGeom prst="rect">
              <a:avLst/>
            </a:prstGeom>
          </p:spPr>
          <p:txBody>
            <a:bodyPr wrap="none">
              <a:spAutoFit/>
            </a:bodyPr>
            <a:lstStyle/>
            <a:p>
              <a:pPr lvl="0" algn="ctr"/>
              <a:r>
                <a:rPr lang="en-CA" sz="1200" b="1" dirty="0" smtClean="0">
                  <a:solidFill>
                    <a:srgbClr val="88A8D8"/>
                  </a:solidFill>
                  <a:latin typeface="Arial" panose="020B0604020202020204" pitchFamily="34" charset="0"/>
                  <a:ea typeface="Roboto Condensed" panose="02000000000000000000" pitchFamily="2" charset="0"/>
                  <a:cs typeface="Arial" panose="020B0604020202020204" pitchFamily="34" charset="0"/>
                </a:rPr>
                <a:t>Lean/DevOps</a:t>
              </a:r>
              <a:endParaRPr lang="en-CA" sz="1200" b="1" dirty="0">
                <a:solidFill>
                  <a:srgbClr val="88A8D8"/>
                </a:solidFill>
                <a:latin typeface="Arial" panose="020B0604020202020204" pitchFamily="34" charset="0"/>
                <a:ea typeface="Roboto Condensed" panose="02000000000000000000" pitchFamily="2" charset="0"/>
                <a:cs typeface="Arial" panose="020B0604020202020204" pitchFamily="34" charset="0"/>
              </a:endParaRPr>
            </a:p>
          </p:txBody>
        </p:sp>
      </p:grpSp>
      <p:sp>
        <p:nvSpPr>
          <p:cNvPr id="40" name="Rectangle 39">
            <a:extLst>
              <a:ext uri="{FF2B5EF4-FFF2-40B4-BE49-F238E27FC236}">
                <a16:creationId xmlns="" xmlns:a16="http://schemas.microsoft.com/office/drawing/2014/main" id="{1DA5768E-C5EE-424A-9F0E-95529DC963C8}"/>
              </a:ext>
            </a:extLst>
          </p:cNvPr>
          <p:cNvSpPr/>
          <p:nvPr/>
        </p:nvSpPr>
        <p:spPr>
          <a:xfrm>
            <a:off x="4872322" y="3350524"/>
            <a:ext cx="1085554" cy="461665"/>
          </a:xfrm>
          <a:prstGeom prst="rect">
            <a:avLst/>
          </a:prstGeom>
        </p:spPr>
        <p:txBody>
          <a:bodyPr wrap="none">
            <a:spAutoFit/>
          </a:bodyPr>
          <a:lstStyle/>
          <a:p>
            <a:pPr lvl="0" algn="ctr"/>
            <a:r>
              <a:rPr lang="en-US" sz="1200" b="1" dirty="0" smtClean="0">
                <a:solidFill>
                  <a:srgbClr val="88A8D8"/>
                </a:solidFill>
                <a:latin typeface="Arial" panose="020B0604020202020204" pitchFamily="34" charset="0"/>
                <a:ea typeface="Roboto Condensed" panose="02000000000000000000" pitchFamily="2" charset="0"/>
                <a:cs typeface="Arial" panose="020B0604020202020204" pitchFamily="34" charset="0"/>
              </a:rPr>
              <a:t>Continuous </a:t>
            </a:r>
          </a:p>
          <a:p>
            <a:pPr lvl="0" algn="ctr"/>
            <a:r>
              <a:rPr lang="en-US" sz="1200" b="1" dirty="0" smtClean="0">
                <a:solidFill>
                  <a:srgbClr val="88A8D8"/>
                </a:solidFill>
                <a:latin typeface="Arial" panose="020B0604020202020204" pitchFamily="34" charset="0"/>
                <a:ea typeface="Roboto Condensed" panose="02000000000000000000" pitchFamily="2" charset="0"/>
                <a:cs typeface="Arial" panose="020B0604020202020204" pitchFamily="34" charset="0"/>
              </a:rPr>
              <a:t>Delivery</a:t>
            </a:r>
            <a:endParaRPr lang="en-US" sz="1200" b="1" dirty="0">
              <a:solidFill>
                <a:srgbClr val="88A8D8"/>
              </a:solidFill>
              <a:latin typeface="Arial" panose="020B0604020202020204" pitchFamily="34" charset="0"/>
              <a:ea typeface="Roboto Condensed" panose="02000000000000000000" pitchFamily="2" charset="0"/>
              <a:cs typeface="Arial" panose="020B0604020202020204" pitchFamily="34" charset="0"/>
            </a:endParaRPr>
          </a:p>
        </p:txBody>
      </p:sp>
      <p:sp>
        <p:nvSpPr>
          <p:cNvPr id="42" name="Freeform 41"/>
          <p:cNvSpPr/>
          <p:nvPr/>
        </p:nvSpPr>
        <p:spPr>
          <a:xfrm>
            <a:off x="1751563" y="3664794"/>
            <a:ext cx="5355516" cy="1481145"/>
          </a:xfrm>
          <a:custGeom>
            <a:avLst/>
            <a:gdLst>
              <a:gd name="connsiteX0" fmla="*/ 0 w 4564626"/>
              <a:gd name="connsiteY0" fmla="*/ 2042652 h 2042652"/>
              <a:gd name="connsiteX1" fmla="*/ 1858297 w 4564626"/>
              <a:gd name="connsiteY1" fmla="*/ 789039 h 2042652"/>
              <a:gd name="connsiteX2" fmla="*/ 4564626 w 4564626"/>
              <a:gd name="connsiteY2" fmla="*/ 0 h 2042652"/>
            </a:gdLst>
            <a:ahLst/>
            <a:cxnLst>
              <a:cxn ang="0">
                <a:pos x="connsiteX0" y="connsiteY0"/>
              </a:cxn>
              <a:cxn ang="0">
                <a:pos x="connsiteX1" y="connsiteY1"/>
              </a:cxn>
              <a:cxn ang="0">
                <a:pos x="connsiteX2" y="connsiteY2"/>
              </a:cxn>
            </a:cxnLst>
            <a:rect l="l" t="t" r="r" b="b"/>
            <a:pathLst>
              <a:path w="4564626" h="2042652">
                <a:moveTo>
                  <a:pt x="0" y="2042652"/>
                </a:moveTo>
                <a:cubicBezTo>
                  <a:pt x="548763" y="1586066"/>
                  <a:pt x="1097526" y="1129481"/>
                  <a:pt x="1858297" y="789039"/>
                </a:cubicBezTo>
                <a:cubicBezTo>
                  <a:pt x="2619068" y="448597"/>
                  <a:pt x="4103739" y="131506"/>
                  <a:pt x="4564626" y="0"/>
                </a:cubicBezTo>
              </a:path>
            </a:pathLst>
          </a:custGeom>
          <a:noFill/>
          <a:ln w="63500" cap="rnd">
            <a:solidFill>
              <a:srgbClr val="6293BB"/>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Line Callout 2 (No Border) 42"/>
          <p:cNvSpPr/>
          <p:nvPr/>
        </p:nvSpPr>
        <p:spPr>
          <a:xfrm>
            <a:off x="2473208" y="5338508"/>
            <a:ext cx="1602186" cy="334088"/>
          </a:xfrm>
          <a:prstGeom prst="callout2">
            <a:avLst>
              <a:gd name="adj1" fmla="val 18750"/>
              <a:gd name="adj2" fmla="val -8333"/>
              <a:gd name="adj3" fmla="val 18750"/>
              <a:gd name="adj4" fmla="val -16667"/>
              <a:gd name="adj5" fmla="val -22338"/>
              <a:gd name="adj6" fmla="val -437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Predictability</a:t>
            </a:r>
            <a:endParaRPr lang="en-US" sz="1200" dirty="0"/>
          </a:p>
        </p:txBody>
      </p:sp>
      <p:sp>
        <p:nvSpPr>
          <p:cNvPr id="44" name="Line Callout 2 (No Border) 43"/>
          <p:cNvSpPr/>
          <p:nvPr/>
        </p:nvSpPr>
        <p:spPr>
          <a:xfrm>
            <a:off x="3294590" y="4977118"/>
            <a:ext cx="1602186" cy="334088"/>
          </a:xfrm>
          <a:prstGeom prst="callout2">
            <a:avLst>
              <a:gd name="adj1" fmla="val 18750"/>
              <a:gd name="adj2" fmla="val -8333"/>
              <a:gd name="adj3" fmla="val 18750"/>
              <a:gd name="adj4" fmla="val -16667"/>
              <a:gd name="adj5" fmla="val -52526"/>
              <a:gd name="adj6" fmla="val -420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Stakeholder Value</a:t>
            </a:r>
            <a:endParaRPr lang="en-US" sz="1200" dirty="0"/>
          </a:p>
        </p:txBody>
      </p:sp>
      <p:sp>
        <p:nvSpPr>
          <p:cNvPr id="45" name="Line Callout 2 (No Border) 44"/>
          <p:cNvSpPr/>
          <p:nvPr/>
        </p:nvSpPr>
        <p:spPr>
          <a:xfrm>
            <a:off x="4317422" y="4617524"/>
            <a:ext cx="1602186" cy="334088"/>
          </a:xfrm>
          <a:prstGeom prst="callout2">
            <a:avLst>
              <a:gd name="adj1" fmla="val 18750"/>
              <a:gd name="adj2" fmla="val -8333"/>
              <a:gd name="adj3" fmla="val 18750"/>
              <a:gd name="adj4" fmla="val -16667"/>
              <a:gd name="adj5" fmla="val -70638"/>
              <a:gd name="adj6" fmla="val -395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ROI</a:t>
            </a:r>
            <a:endParaRPr lang="en-US" sz="1200" dirty="0"/>
          </a:p>
        </p:txBody>
      </p:sp>
      <p:sp>
        <p:nvSpPr>
          <p:cNvPr id="46" name="Line Callout 2 (No Border) 45"/>
          <p:cNvSpPr/>
          <p:nvPr/>
        </p:nvSpPr>
        <p:spPr>
          <a:xfrm>
            <a:off x="5415098" y="4247986"/>
            <a:ext cx="1602186" cy="334088"/>
          </a:xfrm>
          <a:prstGeom prst="callout2">
            <a:avLst>
              <a:gd name="adj1" fmla="val 18750"/>
              <a:gd name="adj2" fmla="val -8333"/>
              <a:gd name="adj3" fmla="val 18750"/>
              <a:gd name="adj4" fmla="val -16667"/>
              <a:gd name="adj5" fmla="val -36426"/>
              <a:gd name="adj6" fmla="val -42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Efficiency</a:t>
            </a:r>
            <a:endParaRPr lang="en-US" sz="1200" dirty="0"/>
          </a:p>
        </p:txBody>
      </p:sp>
      <p:sp>
        <p:nvSpPr>
          <p:cNvPr id="47" name="Line Callout 2 (No Border) 46"/>
          <p:cNvSpPr/>
          <p:nvPr/>
        </p:nvSpPr>
        <p:spPr>
          <a:xfrm>
            <a:off x="6466440" y="3890378"/>
            <a:ext cx="1602186" cy="334088"/>
          </a:xfrm>
          <a:prstGeom prst="callout2">
            <a:avLst>
              <a:gd name="adj1" fmla="val 18750"/>
              <a:gd name="adj2" fmla="val -8333"/>
              <a:gd name="adj3" fmla="val 18750"/>
              <a:gd name="adj4" fmla="val -16667"/>
              <a:gd name="adj5" fmla="val 9861"/>
              <a:gd name="adj6" fmla="val -303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Throughput</a:t>
            </a:r>
            <a:endParaRPr lang="en-US" sz="1200" dirty="0"/>
          </a:p>
        </p:txBody>
      </p:sp>
      <p:sp>
        <p:nvSpPr>
          <p:cNvPr id="48" name="Line Callout 2 (No Border) 47"/>
          <p:cNvSpPr/>
          <p:nvPr/>
        </p:nvSpPr>
        <p:spPr>
          <a:xfrm>
            <a:off x="7236613" y="3154442"/>
            <a:ext cx="1602186" cy="690728"/>
          </a:xfrm>
          <a:prstGeom prst="callout2">
            <a:avLst>
              <a:gd name="adj1" fmla="val 44774"/>
              <a:gd name="adj2" fmla="val -6382"/>
              <a:gd name="adj3" fmla="val 43642"/>
              <a:gd name="adj4" fmla="val -18130"/>
              <a:gd name="adj5" fmla="val 26073"/>
              <a:gd name="adj6" fmla="val -246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Integrated Product and Service Value Stream</a:t>
            </a:r>
            <a:endParaRPr lang="en-US" sz="1200" dirty="0"/>
          </a:p>
        </p:txBody>
      </p:sp>
      <p:sp>
        <p:nvSpPr>
          <p:cNvPr id="49" name="TextBox 48"/>
          <p:cNvSpPr txBox="1"/>
          <p:nvPr/>
        </p:nvSpPr>
        <p:spPr>
          <a:xfrm>
            <a:off x="431909" y="1285767"/>
            <a:ext cx="8230827" cy="830997"/>
          </a:xfrm>
          <a:prstGeom prst="rect">
            <a:avLst/>
          </a:prstGeom>
        </p:spPr>
        <p:txBody>
          <a:bodyPr wrap="square" rtlCol="0">
            <a:spAutoFit/>
          </a:bodyPr>
          <a:lstStyle/>
          <a:p>
            <a:pPr algn="ctr"/>
            <a:r>
              <a:rPr lang="en-US" sz="1600" b="1" dirty="0" smtClean="0">
                <a:solidFill>
                  <a:schemeClr val="accent1"/>
                </a:solidFill>
              </a:rPr>
              <a:t>Architects and architecture are key in navigating the complex interface between humans and technology so that we focus not on software but on delivering digital products and services that create exceptional value for the taxpayers and users </a:t>
            </a:r>
            <a:endParaRPr lang="en-US" sz="1600" b="1" dirty="0">
              <a:solidFill>
                <a:schemeClr val="accent1"/>
              </a:solidFill>
            </a:endParaRPr>
          </a:p>
        </p:txBody>
      </p:sp>
      <p:sp>
        <p:nvSpPr>
          <p:cNvPr id="50" name="TextBox 49"/>
          <p:cNvSpPr txBox="1"/>
          <p:nvPr/>
        </p:nvSpPr>
        <p:spPr>
          <a:xfrm>
            <a:off x="5238155" y="6189796"/>
            <a:ext cx="3852337" cy="246221"/>
          </a:xfrm>
          <a:prstGeom prst="rect">
            <a:avLst/>
          </a:prstGeom>
        </p:spPr>
        <p:txBody>
          <a:bodyPr wrap="none" rtlCol="0">
            <a:spAutoFit/>
          </a:bodyPr>
          <a:lstStyle/>
          <a:p>
            <a:r>
              <a:rPr lang="en-US" sz="1000" b="1" dirty="0" smtClean="0"/>
              <a:t>Value Source: </a:t>
            </a:r>
            <a:r>
              <a:rPr lang="en-US" sz="1000" dirty="0" smtClean="0"/>
              <a:t>Ambysoft, “2018 </a:t>
            </a:r>
            <a:r>
              <a:rPr lang="en-US" sz="1000" dirty="0"/>
              <a:t>P</a:t>
            </a:r>
            <a:r>
              <a:rPr lang="en-US" sz="1000" dirty="0" smtClean="0"/>
              <a:t>roject Success Survey Results”</a:t>
            </a:r>
            <a:endParaRPr lang="en-US" sz="1000" dirty="0"/>
          </a:p>
        </p:txBody>
      </p:sp>
      <p:pic>
        <p:nvPicPr>
          <p:cNvPr id="421890" name="Picture 2" descr="arrow signs volumetric : Vector Art"/>
          <p:cNvPicPr>
            <a:picLocks noChangeAspect="1" noChangeArrowheads="1"/>
          </p:cNvPicPr>
          <p:nvPr/>
        </p:nvPicPr>
        <p:blipFill rotWithShape="1">
          <a:blip r:embed="rId13" cstate="print">
            <a:duotone>
              <a:prstClr val="black"/>
              <a:schemeClr val="accent3">
                <a:tint val="45000"/>
                <a:satMod val="400000"/>
              </a:schemeClr>
            </a:duotone>
            <a:extLst>
              <a:ext uri="{28A0092B-C50C-407E-A947-70E740481C1C}">
                <a14:useLocalDpi xmlns:a14="http://schemas.microsoft.com/office/drawing/2010/main" val="0"/>
              </a:ext>
            </a:extLst>
          </a:blip>
          <a:srcRect/>
          <a:stretch/>
        </p:blipFill>
        <p:spPr bwMode="auto">
          <a:xfrm>
            <a:off x="5017427" y="2738420"/>
            <a:ext cx="795342" cy="654649"/>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50"/>
          <p:cNvPicPr>
            <a:picLocks noChangeAspect="1"/>
          </p:cNvPicPr>
          <p:nvPr/>
        </p:nvPicPr>
        <p:blipFill>
          <a:blip r:embed="rId14"/>
          <a:stretch>
            <a:fillRect/>
          </a:stretch>
        </p:blipFill>
        <p:spPr>
          <a:xfrm>
            <a:off x="6159746" y="2752762"/>
            <a:ext cx="851157" cy="828594"/>
          </a:xfrm>
          <a:prstGeom prst="rect">
            <a:avLst/>
          </a:prstGeom>
        </p:spPr>
      </p:pic>
    </p:spTree>
    <p:extLst>
      <p:ext uri="{BB962C8B-B14F-4D97-AF65-F5344CB8AC3E}">
        <p14:creationId xmlns:p14="http://schemas.microsoft.com/office/powerpoint/2010/main" val="17316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40" grpId="0"/>
      <p:bldP spid="4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Architecture defines the relationship between products and services.</a:t>
            </a:r>
            <a:endParaRPr lang="en-CA" dirty="0"/>
          </a:p>
        </p:txBody>
      </p:sp>
      <p:cxnSp>
        <p:nvCxnSpPr>
          <p:cNvPr id="5" name="Curved Connector 4"/>
          <p:cNvCxnSpPr>
            <a:stCxn id="25" idx="2"/>
            <a:endCxn id="20" idx="1"/>
          </p:cNvCxnSpPr>
          <p:nvPr/>
        </p:nvCxnSpPr>
        <p:spPr>
          <a:xfrm rot="16200000" flipH="1">
            <a:off x="2517176" y="3535842"/>
            <a:ext cx="315472" cy="3473332"/>
          </a:xfrm>
          <a:prstGeom prst="curvedConnector2">
            <a:avLst/>
          </a:prstGeom>
          <a:noFill/>
          <a:ln w="50800" cap="flat" cmpd="sng" algn="ctr">
            <a:solidFill>
              <a:srgbClr val="29475F">
                <a:shade val="95000"/>
                <a:satMod val="105000"/>
              </a:srgbClr>
            </a:solidFill>
            <a:prstDash val="solid"/>
            <a:tailEnd type="triangle"/>
          </a:ln>
          <a:effectLst/>
        </p:spPr>
      </p:cxnSp>
      <p:cxnSp>
        <p:nvCxnSpPr>
          <p:cNvPr id="6" name="Curved Connector 5"/>
          <p:cNvCxnSpPr>
            <a:stCxn id="25" idx="3"/>
            <a:endCxn id="19" idx="1"/>
          </p:cNvCxnSpPr>
          <p:nvPr/>
        </p:nvCxnSpPr>
        <p:spPr>
          <a:xfrm flipV="1">
            <a:off x="1475656" y="4360934"/>
            <a:ext cx="2935922" cy="15174"/>
          </a:xfrm>
          <a:prstGeom prst="curvedConnector3">
            <a:avLst>
              <a:gd name="adj1" fmla="val 50000"/>
            </a:avLst>
          </a:prstGeom>
          <a:noFill/>
          <a:ln w="50800" cap="flat" cmpd="sng" algn="ctr">
            <a:solidFill>
              <a:srgbClr val="29475F">
                <a:shade val="95000"/>
                <a:satMod val="105000"/>
              </a:srgbClr>
            </a:solidFill>
            <a:prstDash val="solid"/>
            <a:tailEnd type="triangle"/>
          </a:ln>
          <a:effectLst/>
        </p:spPr>
      </p:cxnSp>
      <p:cxnSp>
        <p:nvCxnSpPr>
          <p:cNvPr id="7" name="Curved Connector 6"/>
          <p:cNvCxnSpPr>
            <a:stCxn id="25" idx="0"/>
            <a:endCxn id="17" idx="1"/>
          </p:cNvCxnSpPr>
          <p:nvPr/>
        </p:nvCxnSpPr>
        <p:spPr>
          <a:xfrm rot="5400000" flipH="1" flipV="1">
            <a:off x="2502959" y="1728825"/>
            <a:ext cx="343907" cy="3473332"/>
          </a:xfrm>
          <a:prstGeom prst="curvedConnector2">
            <a:avLst/>
          </a:prstGeom>
          <a:noFill/>
          <a:ln w="50800" cap="flat" cmpd="sng" algn="ctr">
            <a:solidFill>
              <a:srgbClr val="29475F">
                <a:shade val="95000"/>
                <a:satMod val="105000"/>
              </a:srgbClr>
            </a:solidFill>
            <a:prstDash val="solid"/>
            <a:tailEnd type="triangle"/>
          </a:ln>
          <a:effectLst/>
        </p:spPr>
      </p:cxnSp>
      <p:sp>
        <p:nvSpPr>
          <p:cNvPr id="8" name="Freeform 7"/>
          <p:cNvSpPr/>
          <p:nvPr/>
        </p:nvSpPr>
        <p:spPr>
          <a:xfrm rot="1759909">
            <a:off x="1516947" y="4713642"/>
            <a:ext cx="598928" cy="45719"/>
          </a:xfrm>
          <a:custGeom>
            <a:avLst/>
            <a:gdLst/>
            <a:ahLst/>
            <a:cxnLst/>
            <a:rect l="0" t="0" r="0" b="0"/>
            <a:pathLst>
              <a:path>
                <a:moveTo>
                  <a:pt x="0" y="21708"/>
                </a:moveTo>
                <a:lnTo>
                  <a:pt x="497563" y="21708"/>
                </a:lnTo>
              </a:path>
            </a:pathLst>
          </a:custGeom>
          <a:noFill/>
          <a:ln w="25400" cap="flat" cmpd="sng" algn="ctr">
            <a:solidFill>
              <a:schemeClr val="bg1">
                <a:lumMod val="65000"/>
              </a:schemeClr>
            </a:solidFill>
            <a:prstDash val="solid"/>
          </a:ln>
          <a:effectLst/>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9" name="Freeform 8"/>
          <p:cNvSpPr/>
          <p:nvPr/>
        </p:nvSpPr>
        <p:spPr>
          <a:xfrm flipV="1">
            <a:off x="1521454" y="4248606"/>
            <a:ext cx="525866" cy="159661"/>
          </a:xfrm>
          <a:custGeom>
            <a:avLst/>
            <a:gdLst/>
            <a:ahLst/>
            <a:cxnLst/>
            <a:rect l="0" t="0" r="0" b="0"/>
            <a:pathLst>
              <a:path>
                <a:moveTo>
                  <a:pt x="0" y="21708"/>
                </a:moveTo>
                <a:lnTo>
                  <a:pt x="576654" y="21708"/>
                </a:lnTo>
              </a:path>
            </a:pathLst>
          </a:custGeom>
          <a:noFill/>
          <a:ln w="25400" cap="flat" cmpd="sng" algn="ctr">
            <a:solidFill>
              <a:schemeClr val="bg1">
                <a:lumMod val="65000"/>
              </a:schemeClr>
            </a:solidFill>
            <a:prstDash val="solid"/>
          </a:ln>
          <a:effectLst/>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0" name="Freeform 9"/>
          <p:cNvSpPr/>
          <p:nvPr/>
        </p:nvSpPr>
        <p:spPr>
          <a:xfrm rot="19952022">
            <a:off x="1492858" y="3788623"/>
            <a:ext cx="507381" cy="43417"/>
          </a:xfrm>
          <a:custGeom>
            <a:avLst/>
            <a:gdLst/>
            <a:ahLst/>
            <a:cxnLst/>
            <a:rect l="0" t="0" r="0" b="0"/>
            <a:pathLst>
              <a:path>
                <a:moveTo>
                  <a:pt x="0" y="21708"/>
                </a:moveTo>
                <a:lnTo>
                  <a:pt x="507381" y="21708"/>
                </a:lnTo>
              </a:path>
            </a:pathLst>
          </a:custGeom>
          <a:noFill/>
          <a:ln w="25400" cap="flat" cmpd="sng" algn="ctr">
            <a:solidFill>
              <a:schemeClr val="bg1">
                <a:lumMod val="65000"/>
              </a:schemeClr>
            </a:solidFill>
            <a:prstDash val="solid"/>
          </a:ln>
          <a:effectLst/>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1" name="Oval 10"/>
          <p:cNvSpPr/>
          <p:nvPr/>
        </p:nvSpPr>
        <p:spPr>
          <a:xfrm>
            <a:off x="119137" y="3524217"/>
            <a:ext cx="1646485" cy="1646485"/>
          </a:xfrm>
          <a:prstGeom prst="ellipse">
            <a:avLst/>
          </a:prstGeom>
          <a:solidFill>
            <a:schemeClr val="bg1">
              <a:lumMod val="95000"/>
            </a:schemeClr>
          </a:solidFill>
          <a:ln w="25400" cap="flat" cmpd="sng" algn="ctr">
            <a:solidFill>
              <a:schemeClr val="bg1">
                <a:lumMod val="65000"/>
              </a:schemeClr>
            </a:solidFill>
            <a:prstDash val="solid"/>
          </a:ln>
          <a:effectLst/>
        </p:spPr>
        <p:style>
          <a:lnRef idx="2">
            <a:scrgbClr r="0" g="0" b="0"/>
          </a:lnRef>
          <a:fillRef idx="1">
            <a:scrgbClr r="0" g="0" b="0"/>
          </a:fillRef>
          <a:effectRef idx="0">
            <a:scrgbClr r="0" g="0" b="0"/>
          </a:effectRef>
          <a:fontRef idx="minor">
            <a:schemeClr val="lt1"/>
          </a:fontRef>
        </p:style>
      </p:sp>
      <p:sp>
        <p:nvSpPr>
          <p:cNvPr id="12" name="Freeform 11"/>
          <p:cNvSpPr/>
          <p:nvPr/>
        </p:nvSpPr>
        <p:spPr>
          <a:xfrm>
            <a:off x="1915968" y="3088189"/>
            <a:ext cx="987891" cy="987891"/>
          </a:xfrm>
          <a:custGeom>
            <a:avLst/>
            <a:gdLst>
              <a:gd name="connsiteX0" fmla="*/ 0 w 987891"/>
              <a:gd name="connsiteY0" fmla="*/ 493946 h 987891"/>
              <a:gd name="connsiteX1" fmla="*/ 493946 w 987891"/>
              <a:gd name="connsiteY1" fmla="*/ 0 h 987891"/>
              <a:gd name="connsiteX2" fmla="*/ 987892 w 987891"/>
              <a:gd name="connsiteY2" fmla="*/ 493946 h 987891"/>
              <a:gd name="connsiteX3" fmla="*/ 493946 w 987891"/>
              <a:gd name="connsiteY3" fmla="*/ 987892 h 987891"/>
              <a:gd name="connsiteX4" fmla="*/ 0 w 987891"/>
              <a:gd name="connsiteY4" fmla="*/ 493946 h 987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7891" h="987891">
                <a:moveTo>
                  <a:pt x="0" y="493946"/>
                </a:moveTo>
                <a:cubicBezTo>
                  <a:pt x="0" y="221147"/>
                  <a:pt x="221147" y="0"/>
                  <a:pt x="493946" y="0"/>
                </a:cubicBezTo>
                <a:cubicBezTo>
                  <a:pt x="766745" y="0"/>
                  <a:pt x="987892" y="221147"/>
                  <a:pt x="987892" y="493946"/>
                </a:cubicBezTo>
                <a:cubicBezTo>
                  <a:pt x="987892" y="766745"/>
                  <a:pt x="766745" y="987892"/>
                  <a:pt x="493946" y="987892"/>
                </a:cubicBezTo>
                <a:cubicBezTo>
                  <a:pt x="221147" y="987892"/>
                  <a:pt x="0" y="766745"/>
                  <a:pt x="0" y="493946"/>
                </a:cubicBezTo>
                <a:close/>
              </a:path>
            </a:pathLst>
          </a:custGeom>
          <a:solidFill>
            <a:schemeClr val="bg1">
              <a:lumMod val="95000"/>
            </a:schemeClr>
          </a:solidFill>
          <a:ln w="25400" cap="flat" cmpd="sng" algn="ctr">
            <a:solidFill>
              <a:schemeClr val="bg1">
                <a:lumMod val="65000"/>
              </a:scheme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54198" tIns="154198" rIns="154198" bIns="154198" numCol="1" spcCol="1270" anchor="ctr" anchorCtr="0">
            <a:noAutofit/>
          </a:bodyPr>
          <a:lstStyle/>
          <a:p>
            <a:pPr lvl="0" algn="ctr" defTabSz="666750">
              <a:lnSpc>
                <a:spcPct val="90000"/>
              </a:lnSpc>
              <a:spcBef>
                <a:spcPct val="0"/>
              </a:spcBef>
              <a:spcAft>
                <a:spcPct val="35000"/>
              </a:spcAft>
            </a:pPr>
            <a:r>
              <a:rPr lang="en-CA" sz="1500" kern="1200" dirty="0">
                <a:solidFill>
                  <a:schemeClr val="tx1"/>
                </a:solidFill>
                <a:latin typeface="Arial"/>
                <a:ea typeface="+mn-ea"/>
                <a:cs typeface="+mn-cs"/>
              </a:rPr>
              <a:t>Product</a:t>
            </a:r>
          </a:p>
        </p:txBody>
      </p:sp>
      <p:sp>
        <p:nvSpPr>
          <p:cNvPr id="13" name="Freeform 12"/>
          <p:cNvSpPr/>
          <p:nvPr/>
        </p:nvSpPr>
        <p:spPr>
          <a:xfrm>
            <a:off x="2098108" y="3849585"/>
            <a:ext cx="987891" cy="987891"/>
          </a:xfrm>
          <a:custGeom>
            <a:avLst/>
            <a:gdLst>
              <a:gd name="connsiteX0" fmla="*/ 0 w 987891"/>
              <a:gd name="connsiteY0" fmla="*/ 493946 h 987891"/>
              <a:gd name="connsiteX1" fmla="*/ 493946 w 987891"/>
              <a:gd name="connsiteY1" fmla="*/ 0 h 987891"/>
              <a:gd name="connsiteX2" fmla="*/ 987892 w 987891"/>
              <a:gd name="connsiteY2" fmla="*/ 493946 h 987891"/>
              <a:gd name="connsiteX3" fmla="*/ 493946 w 987891"/>
              <a:gd name="connsiteY3" fmla="*/ 987892 h 987891"/>
              <a:gd name="connsiteX4" fmla="*/ 0 w 987891"/>
              <a:gd name="connsiteY4" fmla="*/ 493946 h 987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7891" h="987891">
                <a:moveTo>
                  <a:pt x="0" y="493946"/>
                </a:moveTo>
                <a:cubicBezTo>
                  <a:pt x="0" y="221147"/>
                  <a:pt x="221147" y="0"/>
                  <a:pt x="493946" y="0"/>
                </a:cubicBezTo>
                <a:cubicBezTo>
                  <a:pt x="766745" y="0"/>
                  <a:pt x="987892" y="221147"/>
                  <a:pt x="987892" y="493946"/>
                </a:cubicBezTo>
                <a:cubicBezTo>
                  <a:pt x="987892" y="766745"/>
                  <a:pt x="766745" y="987892"/>
                  <a:pt x="493946" y="987892"/>
                </a:cubicBezTo>
                <a:cubicBezTo>
                  <a:pt x="221147" y="987892"/>
                  <a:pt x="0" y="766745"/>
                  <a:pt x="0" y="493946"/>
                </a:cubicBezTo>
                <a:close/>
              </a:path>
            </a:pathLst>
          </a:custGeom>
          <a:solidFill>
            <a:schemeClr val="bg1">
              <a:lumMod val="95000"/>
            </a:schemeClr>
          </a:solidFill>
          <a:ln w="25400" cap="flat" cmpd="sng" algn="ctr">
            <a:solidFill>
              <a:schemeClr val="bg1">
                <a:lumMod val="65000"/>
              </a:scheme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54198" tIns="154198" rIns="154198" bIns="154198" numCol="1" spcCol="1270" anchor="ctr" anchorCtr="0">
            <a:noAutofit/>
          </a:bodyPr>
          <a:lstStyle/>
          <a:p>
            <a:pPr lvl="0" algn="ctr" defTabSz="666750">
              <a:lnSpc>
                <a:spcPct val="90000"/>
              </a:lnSpc>
              <a:spcBef>
                <a:spcPct val="0"/>
              </a:spcBef>
              <a:spcAft>
                <a:spcPct val="35000"/>
              </a:spcAft>
            </a:pPr>
            <a:r>
              <a:rPr lang="en-CA" sz="1500" kern="1200" dirty="0" smtClean="0">
                <a:solidFill>
                  <a:schemeClr val="tx1"/>
                </a:solidFill>
                <a:latin typeface="Arial"/>
                <a:ea typeface="+mn-ea"/>
                <a:cs typeface="+mn-cs"/>
              </a:rPr>
              <a:t>Service</a:t>
            </a:r>
            <a:endParaRPr lang="en-CA" sz="1500" kern="1200" dirty="0">
              <a:solidFill>
                <a:schemeClr val="tx1"/>
              </a:solidFill>
              <a:latin typeface="Arial"/>
              <a:ea typeface="+mn-ea"/>
              <a:cs typeface="+mn-cs"/>
            </a:endParaRPr>
          </a:p>
        </p:txBody>
      </p:sp>
      <p:sp>
        <p:nvSpPr>
          <p:cNvPr id="14" name="Freeform 13"/>
          <p:cNvSpPr/>
          <p:nvPr/>
        </p:nvSpPr>
        <p:spPr>
          <a:xfrm>
            <a:off x="1891903" y="4659101"/>
            <a:ext cx="987891" cy="987891"/>
          </a:xfrm>
          <a:custGeom>
            <a:avLst/>
            <a:gdLst>
              <a:gd name="connsiteX0" fmla="*/ 0 w 987891"/>
              <a:gd name="connsiteY0" fmla="*/ 493946 h 987891"/>
              <a:gd name="connsiteX1" fmla="*/ 493946 w 987891"/>
              <a:gd name="connsiteY1" fmla="*/ 0 h 987891"/>
              <a:gd name="connsiteX2" fmla="*/ 987892 w 987891"/>
              <a:gd name="connsiteY2" fmla="*/ 493946 h 987891"/>
              <a:gd name="connsiteX3" fmla="*/ 493946 w 987891"/>
              <a:gd name="connsiteY3" fmla="*/ 987892 h 987891"/>
              <a:gd name="connsiteX4" fmla="*/ 0 w 987891"/>
              <a:gd name="connsiteY4" fmla="*/ 493946 h 987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7891" h="987891">
                <a:moveTo>
                  <a:pt x="0" y="493946"/>
                </a:moveTo>
                <a:cubicBezTo>
                  <a:pt x="0" y="221147"/>
                  <a:pt x="221147" y="0"/>
                  <a:pt x="493946" y="0"/>
                </a:cubicBezTo>
                <a:cubicBezTo>
                  <a:pt x="766745" y="0"/>
                  <a:pt x="987892" y="221147"/>
                  <a:pt x="987892" y="493946"/>
                </a:cubicBezTo>
                <a:cubicBezTo>
                  <a:pt x="987892" y="766745"/>
                  <a:pt x="766745" y="987892"/>
                  <a:pt x="493946" y="987892"/>
                </a:cubicBezTo>
                <a:cubicBezTo>
                  <a:pt x="221147" y="987892"/>
                  <a:pt x="0" y="766745"/>
                  <a:pt x="0" y="493946"/>
                </a:cubicBezTo>
                <a:close/>
              </a:path>
            </a:pathLst>
          </a:custGeom>
          <a:solidFill>
            <a:schemeClr val="bg1">
              <a:lumMod val="95000"/>
            </a:schemeClr>
          </a:solidFill>
          <a:ln w="25400" cap="flat" cmpd="sng" algn="ctr">
            <a:solidFill>
              <a:schemeClr val="bg1">
                <a:lumMod val="65000"/>
              </a:scheme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54198" tIns="154198" rIns="154198" bIns="154198" numCol="1" spcCol="1270" anchor="ctr" anchorCtr="0">
            <a:noAutofit/>
          </a:bodyPr>
          <a:lstStyle/>
          <a:p>
            <a:pPr lvl="0" algn="ctr" defTabSz="666750">
              <a:lnSpc>
                <a:spcPct val="90000"/>
              </a:lnSpc>
              <a:spcBef>
                <a:spcPct val="0"/>
              </a:spcBef>
              <a:spcAft>
                <a:spcPct val="35000"/>
              </a:spcAft>
            </a:pPr>
            <a:r>
              <a:rPr lang="en-CA" sz="1500" kern="1200" dirty="0">
                <a:solidFill>
                  <a:schemeClr val="tx1"/>
                </a:solidFill>
                <a:latin typeface="Arial"/>
                <a:ea typeface="+mn-ea"/>
                <a:cs typeface="+mn-cs"/>
              </a:rPr>
              <a:t>Product</a:t>
            </a:r>
          </a:p>
        </p:txBody>
      </p:sp>
      <p:sp>
        <p:nvSpPr>
          <p:cNvPr id="15" name="TextBox 14"/>
          <p:cNvSpPr txBox="1"/>
          <p:nvPr/>
        </p:nvSpPr>
        <p:spPr>
          <a:xfrm>
            <a:off x="2438500" y="2817984"/>
            <a:ext cx="2382071" cy="307777"/>
          </a:xfrm>
          <a:prstGeom prst="rect">
            <a:avLst/>
          </a:prstGeom>
        </p:spPr>
        <p:txBody>
          <a:bodyPr wrap="square" rtlCol="0">
            <a:spAutoFit/>
          </a:bodyPr>
          <a:lstStyle/>
          <a:p>
            <a:pPr algn="ctr" fontAlgn="auto">
              <a:spcBef>
                <a:spcPts val="0"/>
              </a:spcBef>
              <a:spcAft>
                <a:spcPts val="0"/>
              </a:spcAft>
            </a:pPr>
            <a:r>
              <a:rPr lang="en-CA" sz="1400" b="1" i="1" dirty="0">
                <a:solidFill>
                  <a:srgbClr val="333333"/>
                </a:solidFill>
                <a:latin typeface="Arial"/>
              </a:rPr>
              <a:t>Are built from</a:t>
            </a:r>
          </a:p>
        </p:txBody>
      </p:sp>
      <p:sp>
        <p:nvSpPr>
          <p:cNvPr id="16" name="Down Arrow 15"/>
          <p:cNvSpPr/>
          <p:nvPr/>
        </p:nvSpPr>
        <p:spPr>
          <a:xfrm flipV="1">
            <a:off x="5212904" y="2325187"/>
            <a:ext cx="2776842" cy="3644537"/>
          </a:xfrm>
          <a:prstGeom prst="downArrow">
            <a:avLst>
              <a:gd name="adj1" fmla="val 50000"/>
              <a:gd name="adj2" fmla="val 27188"/>
            </a:avLst>
          </a:prstGeom>
          <a:solidFill>
            <a:schemeClr val="bg1">
              <a:lumMod val="95000"/>
            </a:schemeClr>
          </a:solidFill>
          <a:ln w="25400" cap="flat" cmpd="sng" algn="ctr">
            <a:solidFill>
              <a:schemeClr val="bg1">
                <a:lumMod val="6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400" b="0" i="0" u="none" strike="noStrike" kern="0" cap="none" spc="0" normalizeH="0" baseline="0" noProof="0" dirty="0">
              <a:ln>
                <a:noFill/>
              </a:ln>
              <a:effectLst/>
              <a:uLnTx/>
              <a:uFillTx/>
              <a:latin typeface="Arial"/>
              <a:ea typeface="+mn-ea"/>
              <a:cs typeface="+mn-cs"/>
            </a:endParaRPr>
          </a:p>
        </p:txBody>
      </p:sp>
      <p:sp>
        <p:nvSpPr>
          <p:cNvPr id="17" name="Rectangle 16"/>
          <p:cNvSpPr/>
          <p:nvPr/>
        </p:nvSpPr>
        <p:spPr>
          <a:xfrm>
            <a:off x="4411578" y="3007394"/>
            <a:ext cx="4379494" cy="572286"/>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auto">
              <a:spcBef>
                <a:spcPts val="0"/>
              </a:spcBef>
              <a:spcAft>
                <a:spcPts val="0"/>
              </a:spcAft>
            </a:pPr>
            <a:r>
              <a:rPr lang="en-CA" b="1" kern="0" dirty="0">
                <a:solidFill>
                  <a:srgbClr val="FFFFFF"/>
                </a:solidFill>
                <a:latin typeface="Arial"/>
              </a:rPr>
              <a:t>Common </a:t>
            </a:r>
            <a:r>
              <a:rPr lang="en-CA" b="1" kern="0" dirty="0" smtClean="0">
                <a:solidFill>
                  <a:srgbClr val="FFFFFF"/>
                </a:solidFill>
                <a:latin typeface="Arial"/>
              </a:rPr>
              <a:t>Components, </a:t>
            </a:r>
            <a:br>
              <a:rPr lang="en-CA" b="1" kern="0" dirty="0" smtClean="0">
                <a:solidFill>
                  <a:srgbClr val="FFFFFF"/>
                </a:solidFill>
                <a:latin typeface="Arial"/>
              </a:rPr>
            </a:br>
            <a:r>
              <a:rPr lang="en-CA" b="1" kern="0" dirty="0" smtClean="0">
                <a:solidFill>
                  <a:srgbClr val="FFFFFF"/>
                </a:solidFill>
                <a:latin typeface="Arial"/>
              </a:rPr>
              <a:t>Features, and Data</a:t>
            </a:r>
            <a:endParaRPr lang="en-CA" b="1" kern="0" dirty="0">
              <a:solidFill>
                <a:srgbClr val="FFFFFF"/>
              </a:solidFill>
              <a:latin typeface="Arial"/>
            </a:endParaRPr>
          </a:p>
        </p:txBody>
      </p:sp>
      <p:sp>
        <p:nvSpPr>
          <p:cNvPr id="18" name="TextBox 17"/>
          <p:cNvSpPr txBox="1"/>
          <p:nvPr/>
        </p:nvSpPr>
        <p:spPr>
          <a:xfrm>
            <a:off x="4009295" y="6022254"/>
            <a:ext cx="5197230" cy="369332"/>
          </a:xfrm>
          <a:prstGeom prst="rect">
            <a:avLst/>
          </a:prstGeom>
        </p:spPr>
        <p:txBody>
          <a:bodyPr wrap="square" rtlCol="0">
            <a:spAutoFit/>
          </a:bodyPr>
          <a:lstStyle/>
          <a:p>
            <a:pPr algn="ctr" fontAlgn="auto">
              <a:spcBef>
                <a:spcPts val="0"/>
              </a:spcBef>
              <a:spcAft>
                <a:spcPts val="0"/>
              </a:spcAft>
            </a:pPr>
            <a:r>
              <a:rPr lang="en-CA" b="1" i="1" dirty="0">
                <a:solidFill>
                  <a:srgbClr val="333333"/>
                </a:solidFill>
                <a:latin typeface="Arial"/>
              </a:rPr>
              <a:t>Increasing </a:t>
            </a:r>
            <a:r>
              <a:rPr lang="en-CA" b="1" i="1" dirty="0" smtClean="0">
                <a:solidFill>
                  <a:srgbClr val="333333"/>
                </a:solidFill>
                <a:latin typeface="Arial"/>
              </a:rPr>
              <a:t>Product + Service  </a:t>
            </a:r>
            <a:r>
              <a:rPr lang="en-CA" b="1" i="1" dirty="0">
                <a:solidFill>
                  <a:srgbClr val="333333"/>
                </a:solidFill>
                <a:latin typeface="Arial"/>
              </a:rPr>
              <a:t>Maturity</a:t>
            </a:r>
          </a:p>
        </p:txBody>
      </p:sp>
      <p:sp>
        <p:nvSpPr>
          <p:cNvPr id="19" name="Rectangle 18"/>
          <p:cNvSpPr/>
          <p:nvPr/>
        </p:nvSpPr>
        <p:spPr>
          <a:xfrm>
            <a:off x="4411578" y="4053326"/>
            <a:ext cx="4379494" cy="615216"/>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FFFFFF"/>
                </a:solidFill>
                <a:effectLst/>
                <a:uLnTx/>
                <a:uFillTx/>
                <a:latin typeface="Arial"/>
              </a:rPr>
              <a:t>Data</a:t>
            </a:r>
            <a:r>
              <a:rPr lang="en-CA" b="1" kern="0" dirty="0" smtClean="0">
                <a:solidFill>
                  <a:srgbClr val="FFFFFF"/>
                </a:solidFill>
                <a:latin typeface="Arial"/>
              </a:rPr>
              <a:t>,</a:t>
            </a:r>
            <a:r>
              <a:rPr kumimoji="0" lang="en-CA" b="1" i="0" u="none" strike="noStrike" kern="0" cap="none" spc="0" normalizeH="0" noProof="0" dirty="0" smtClean="0">
                <a:ln>
                  <a:noFill/>
                </a:ln>
                <a:solidFill>
                  <a:srgbClr val="FFFFFF"/>
                </a:solidFill>
                <a:effectLst/>
                <a:uLnTx/>
                <a:uFillTx/>
                <a:latin typeface="Arial"/>
              </a:rPr>
              <a:t> </a:t>
            </a:r>
            <a:r>
              <a:rPr kumimoji="0" lang="en-CA" b="1" i="0" u="none" strike="noStrike" kern="0" cap="none" spc="0" normalizeH="0" baseline="0" noProof="0" dirty="0" smtClean="0">
                <a:ln>
                  <a:noFill/>
                </a:ln>
                <a:solidFill>
                  <a:srgbClr val="FFFFFF"/>
                </a:solidFill>
                <a:effectLst/>
                <a:uLnTx/>
                <a:uFillTx/>
                <a:latin typeface="Arial"/>
              </a:rPr>
              <a:t>Application, and Infrastructure </a:t>
            </a:r>
            <a:r>
              <a:rPr kumimoji="0" lang="en-CA" b="1" i="0" u="none" strike="noStrike" kern="0" cap="none" spc="0" normalizeH="0" baseline="0" noProof="0" dirty="0">
                <a:ln>
                  <a:noFill/>
                </a:ln>
                <a:solidFill>
                  <a:srgbClr val="FFFFFF"/>
                </a:solidFill>
                <a:effectLst/>
                <a:uLnTx/>
                <a:uFillTx/>
                <a:latin typeface="Arial"/>
              </a:rPr>
              <a:t>Architecture</a:t>
            </a:r>
          </a:p>
        </p:txBody>
      </p:sp>
      <p:sp>
        <p:nvSpPr>
          <p:cNvPr id="20" name="Rectangle 19"/>
          <p:cNvSpPr/>
          <p:nvPr/>
        </p:nvSpPr>
        <p:spPr>
          <a:xfrm>
            <a:off x="4411578" y="5142188"/>
            <a:ext cx="4379494" cy="576111"/>
          </a:xfrm>
          <a:prstGeom prst="rect">
            <a:avLst/>
          </a:prstGeom>
          <a:solidFill>
            <a:schemeClr val="accent3">
              <a:lumMod val="50000"/>
            </a:schemeClr>
          </a:solidFill>
          <a:ln w="6350" cap="flat" cmpd="sng" algn="ctr">
            <a:solidFill>
              <a:srgbClr val="29475F">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CA" b="1" kern="0" dirty="0" smtClean="0">
                <a:solidFill>
                  <a:srgbClr val="FFFFFF"/>
                </a:solidFill>
                <a:latin typeface="Arial"/>
              </a:rPr>
              <a:t>Business Architecture </a:t>
            </a:r>
          </a:p>
          <a:p>
            <a:pPr marL="0" marR="0" lvl="0" indent="0" algn="ctr" defTabSz="914400" eaLnBrk="1" fontAlgn="auto" latinLnBrk="0" hangingPunct="1">
              <a:lnSpc>
                <a:spcPct val="100000"/>
              </a:lnSpc>
              <a:spcBef>
                <a:spcPts val="0"/>
              </a:spcBef>
              <a:spcAft>
                <a:spcPts val="0"/>
              </a:spcAft>
              <a:buClrTx/>
              <a:buSzTx/>
              <a:buFontTx/>
              <a:buNone/>
              <a:tabLst/>
              <a:defRPr/>
            </a:pPr>
            <a:r>
              <a:rPr lang="en-CA" b="1" kern="0" dirty="0" smtClean="0">
                <a:solidFill>
                  <a:srgbClr val="FFFFFF"/>
                </a:solidFill>
                <a:latin typeface="Arial"/>
              </a:rPr>
              <a:t>(esp. Capability focussed)</a:t>
            </a:r>
            <a:endParaRPr lang="en-CA" b="1" kern="0" dirty="0">
              <a:solidFill>
                <a:srgbClr val="FFFFFF"/>
              </a:solidFill>
              <a:latin typeface="Arial"/>
            </a:endParaRPr>
          </a:p>
        </p:txBody>
      </p:sp>
      <p:sp>
        <p:nvSpPr>
          <p:cNvPr id="21" name="TextBox 20"/>
          <p:cNvSpPr txBox="1"/>
          <p:nvPr/>
        </p:nvSpPr>
        <p:spPr>
          <a:xfrm>
            <a:off x="5723021" y="4766865"/>
            <a:ext cx="1756609" cy="276999"/>
          </a:xfrm>
          <a:prstGeom prst="rect">
            <a:avLst/>
          </a:prstGeom>
        </p:spPr>
        <p:txBody>
          <a:bodyPr wrap="square" rtlCol="0">
            <a:spAutoFit/>
          </a:bodyPr>
          <a:lstStyle/>
          <a:p>
            <a:pPr algn="ctr" fontAlgn="auto">
              <a:spcBef>
                <a:spcPts val="0"/>
              </a:spcBef>
              <a:spcAft>
                <a:spcPts val="0"/>
              </a:spcAft>
            </a:pPr>
            <a:r>
              <a:rPr lang="en-CA" sz="1200" b="1" i="1" dirty="0">
                <a:latin typeface="Arial"/>
              </a:rPr>
              <a:t>Is satisfied by</a:t>
            </a:r>
          </a:p>
        </p:txBody>
      </p:sp>
      <p:sp>
        <p:nvSpPr>
          <p:cNvPr id="22" name="TextBox 21"/>
          <p:cNvSpPr txBox="1"/>
          <p:nvPr/>
        </p:nvSpPr>
        <p:spPr>
          <a:xfrm>
            <a:off x="5651221" y="3678004"/>
            <a:ext cx="1900208" cy="276999"/>
          </a:xfrm>
          <a:prstGeom prst="rect">
            <a:avLst/>
          </a:prstGeom>
        </p:spPr>
        <p:txBody>
          <a:bodyPr wrap="square" rtlCol="0">
            <a:spAutoFit/>
          </a:bodyPr>
          <a:lstStyle/>
          <a:p>
            <a:pPr algn="ctr" fontAlgn="auto">
              <a:spcBef>
                <a:spcPts val="0"/>
              </a:spcBef>
              <a:spcAft>
                <a:spcPts val="0"/>
              </a:spcAft>
            </a:pPr>
            <a:r>
              <a:rPr lang="en-CA" sz="1200" b="1" i="1" dirty="0">
                <a:latin typeface="Arial"/>
              </a:rPr>
              <a:t>Is structured by</a:t>
            </a:r>
          </a:p>
        </p:txBody>
      </p:sp>
      <p:sp>
        <p:nvSpPr>
          <p:cNvPr id="23" name="TextBox 22"/>
          <p:cNvSpPr txBox="1"/>
          <p:nvPr/>
        </p:nvSpPr>
        <p:spPr>
          <a:xfrm>
            <a:off x="3107846" y="3870155"/>
            <a:ext cx="1876926" cy="307777"/>
          </a:xfrm>
          <a:prstGeom prst="rect">
            <a:avLst/>
          </a:prstGeom>
        </p:spPr>
        <p:txBody>
          <a:bodyPr wrap="square" rtlCol="0">
            <a:spAutoFit/>
          </a:bodyPr>
          <a:lstStyle/>
          <a:p>
            <a:pPr fontAlgn="auto">
              <a:spcBef>
                <a:spcPts val="0"/>
              </a:spcBef>
              <a:spcAft>
                <a:spcPts val="0"/>
              </a:spcAft>
            </a:pPr>
            <a:r>
              <a:rPr lang="en-CA" sz="1400" b="1" i="1" dirty="0">
                <a:solidFill>
                  <a:srgbClr val="333333"/>
                </a:solidFill>
                <a:latin typeface="Arial"/>
              </a:rPr>
              <a:t>Which share</a:t>
            </a:r>
          </a:p>
        </p:txBody>
      </p:sp>
      <p:sp>
        <p:nvSpPr>
          <p:cNvPr id="24" name="TextBox 23"/>
          <p:cNvSpPr txBox="1"/>
          <p:nvPr/>
        </p:nvSpPr>
        <p:spPr>
          <a:xfrm>
            <a:off x="2555777" y="5613273"/>
            <a:ext cx="1779500" cy="307777"/>
          </a:xfrm>
          <a:prstGeom prst="rect">
            <a:avLst/>
          </a:prstGeom>
        </p:spPr>
        <p:txBody>
          <a:bodyPr wrap="square" rtlCol="0">
            <a:spAutoFit/>
          </a:bodyPr>
          <a:lstStyle/>
          <a:p>
            <a:pPr algn="ctr" fontAlgn="auto">
              <a:spcBef>
                <a:spcPts val="0"/>
              </a:spcBef>
              <a:spcAft>
                <a:spcPts val="0"/>
              </a:spcAft>
            </a:pPr>
            <a:r>
              <a:rPr lang="en-CA" sz="1400" b="1" i="1" dirty="0">
                <a:solidFill>
                  <a:srgbClr val="333333"/>
                </a:solidFill>
                <a:latin typeface="Arial"/>
              </a:rPr>
              <a:t>Is organized by</a:t>
            </a:r>
          </a:p>
        </p:txBody>
      </p:sp>
      <p:sp>
        <p:nvSpPr>
          <p:cNvPr id="25" name="TextBox 24"/>
          <p:cNvSpPr txBox="1"/>
          <p:nvPr/>
        </p:nvSpPr>
        <p:spPr>
          <a:xfrm>
            <a:off x="400835" y="3637444"/>
            <a:ext cx="1074821" cy="147732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1" u="none" strike="noStrike" kern="0" cap="none" spc="0" normalizeH="0" baseline="0" noProof="0" dirty="0">
                <a:ln>
                  <a:noFill/>
                </a:ln>
                <a:solidFill>
                  <a:srgbClr val="333333"/>
                </a:solidFill>
                <a:effectLst/>
                <a:uLnTx/>
                <a:uFillTx/>
                <a:latin typeface="Arial"/>
              </a:rPr>
              <a:t>A </a:t>
            </a:r>
            <a:r>
              <a:rPr kumimoji="0" lang="en-CA" sz="1800" b="1" i="1" u="none" strike="noStrike" kern="0" cap="none" spc="0" normalizeH="0" baseline="0" noProof="0" dirty="0" smtClean="0">
                <a:ln>
                  <a:noFill/>
                </a:ln>
                <a:solidFill>
                  <a:srgbClr val="333333"/>
                </a:solidFill>
                <a:effectLst/>
                <a:uLnTx/>
                <a:uFillTx/>
                <a:latin typeface="Arial"/>
              </a:rPr>
              <a:t>Product</a:t>
            </a:r>
            <a:r>
              <a:rPr kumimoji="0" lang="en-CA" sz="1800" b="1" i="1" u="none" strike="noStrike" kern="0" cap="none" spc="0" normalizeH="0" noProof="0" dirty="0" smtClean="0">
                <a:ln>
                  <a:noFill/>
                </a:ln>
                <a:solidFill>
                  <a:srgbClr val="333333"/>
                </a:solidFill>
                <a:effectLst/>
                <a:uLnTx/>
                <a:uFillTx/>
                <a:latin typeface="Arial"/>
              </a:rPr>
              <a:t> + Service</a:t>
            </a:r>
            <a:r>
              <a:rPr kumimoji="0" lang="en-CA" sz="1800" b="1" i="1" u="none" strike="noStrike" kern="0" cap="none" spc="0" normalizeH="0" baseline="0" noProof="0" dirty="0" smtClean="0">
                <a:ln>
                  <a:noFill/>
                </a:ln>
                <a:solidFill>
                  <a:srgbClr val="333333"/>
                </a:solidFill>
                <a:effectLst/>
                <a:uLnTx/>
                <a:uFillTx/>
                <a:latin typeface="Arial"/>
              </a:rPr>
              <a:t> </a:t>
            </a:r>
            <a:r>
              <a:rPr kumimoji="0" lang="en-CA" sz="1800" b="1" i="1" u="none" strike="noStrike" kern="0" cap="none" spc="0" normalizeH="0" baseline="0" noProof="0" dirty="0">
                <a:ln>
                  <a:noFill/>
                </a:ln>
                <a:solidFill>
                  <a:srgbClr val="333333"/>
                </a:solidFill>
                <a:effectLst/>
                <a:uLnTx/>
                <a:uFillTx/>
                <a:latin typeface="Arial"/>
              </a:rPr>
              <a:t>Family</a:t>
            </a:r>
          </a:p>
        </p:txBody>
      </p:sp>
      <p:sp>
        <p:nvSpPr>
          <p:cNvPr id="26" name="Text Placeholder 2">
            <a:extLst>
              <a:ext uri="{FF2B5EF4-FFF2-40B4-BE49-F238E27FC236}">
                <a16:creationId xmlns="" xmlns:a16="http://schemas.microsoft.com/office/drawing/2014/main" id="{DDF31ADC-6E98-4CA9-AE86-4955AADE1DBD}"/>
              </a:ext>
            </a:extLst>
          </p:cNvPr>
          <p:cNvSpPr>
            <a:spLocks noGrp="1"/>
          </p:cNvSpPr>
          <p:nvPr/>
        </p:nvSpPr>
        <p:spPr bwMode="auto">
          <a:xfrm>
            <a:off x="384772" y="1263946"/>
            <a:ext cx="8374456" cy="11708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dirty="0"/>
              <a:t>As a </a:t>
            </a:r>
            <a:r>
              <a:rPr lang="en-CA" sz="1400" dirty="0" smtClean="0"/>
              <a:t>products and services grow </a:t>
            </a:r>
            <a:r>
              <a:rPr lang="en-CA" sz="1400" dirty="0"/>
              <a:t>and </a:t>
            </a:r>
            <a:r>
              <a:rPr lang="en-CA" sz="1400" dirty="0" smtClean="0"/>
              <a:t>mature, increasing </a:t>
            </a:r>
            <a:r>
              <a:rPr lang="en-CA" sz="1400" dirty="0"/>
              <a:t>complexity and size may slowdown and </a:t>
            </a:r>
            <a:r>
              <a:rPr lang="en-CA" sz="1400" dirty="0" smtClean="0"/>
              <a:t>complicate </a:t>
            </a:r>
            <a:r>
              <a:rPr lang="en-CA" sz="1400" dirty="0"/>
              <a:t>decision making. Breaking down your product </a:t>
            </a:r>
            <a:r>
              <a:rPr lang="en-CA" sz="1400" dirty="0" smtClean="0"/>
              <a:t>and services into </a:t>
            </a:r>
            <a:r>
              <a:rPr lang="en-CA" sz="1400" dirty="0"/>
              <a:t>its various elements will provide owners and managers a visual representation of the relationship among these elements and a clear understanding of what the product requires. </a:t>
            </a:r>
            <a:r>
              <a:rPr lang="en-CA" sz="1400" b="1" dirty="0"/>
              <a:t>Gradually decompose your </a:t>
            </a:r>
            <a:r>
              <a:rPr lang="en-CA" sz="1400" b="1" dirty="0" smtClean="0"/>
              <a:t>product + services to </a:t>
            </a:r>
            <a:r>
              <a:rPr lang="en-CA" sz="1400" b="1" dirty="0"/>
              <a:t>reveal its various parts as it matures.</a:t>
            </a:r>
          </a:p>
        </p:txBody>
      </p:sp>
      <p:sp>
        <p:nvSpPr>
          <p:cNvPr id="27" name="Rectangle 26"/>
          <p:cNvSpPr/>
          <p:nvPr/>
        </p:nvSpPr>
        <p:spPr>
          <a:xfrm>
            <a:off x="4418163" y="3007504"/>
            <a:ext cx="4379494" cy="572286"/>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auto">
              <a:spcBef>
                <a:spcPts val="0"/>
              </a:spcBef>
              <a:spcAft>
                <a:spcPts val="0"/>
              </a:spcAft>
            </a:pPr>
            <a:r>
              <a:rPr lang="en-CA" b="1" kern="0" dirty="0" smtClean="0">
                <a:solidFill>
                  <a:srgbClr val="FFFFFF"/>
                </a:solidFill>
                <a:latin typeface="Arial"/>
              </a:rPr>
              <a:t>e.g. </a:t>
            </a:r>
            <a:r>
              <a:rPr lang="en-CA" b="1" kern="0" dirty="0" err="1" smtClean="0">
                <a:solidFill>
                  <a:srgbClr val="FFFFFF"/>
                </a:solidFill>
                <a:latin typeface="Arial"/>
              </a:rPr>
              <a:t>Microservices</a:t>
            </a:r>
            <a:r>
              <a:rPr lang="en-CA" b="1" kern="0" dirty="0" smtClean="0">
                <a:solidFill>
                  <a:srgbClr val="FFFFFF"/>
                </a:solidFill>
                <a:latin typeface="Arial"/>
              </a:rPr>
              <a:t>, APIs, </a:t>
            </a:r>
            <a:r>
              <a:rPr lang="en-CA" b="1" kern="0" dirty="0" err="1" smtClean="0">
                <a:solidFill>
                  <a:srgbClr val="FFFFFF"/>
                </a:solidFill>
                <a:latin typeface="Arial"/>
              </a:rPr>
              <a:t>Dapps</a:t>
            </a:r>
            <a:endParaRPr lang="en-CA" b="1" kern="0" dirty="0">
              <a:solidFill>
                <a:srgbClr val="FFFFFF"/>
              </a:solidFill>
              <a:latin typeface="Arial"/>
            </a:endParaRPr>
          </a:p>
        </p:txBody>
      </p:sp>
    </p:spTree>
    <p:extLst>
      <p:ext uri="{BB962C8B-B14F-4D97-AF65-F5344CB8AC3E}">
        <p14:creationId xmlns:p14="http://schemas.microsoft.com/office/powerpoint/2010/main" val="180311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 name="ENGAGE" val="{&quot;SavedSwatch&quot;:&quot;-16756366|-13593164|-13155766|-3334100|-3351552|Treasury Board&quot;,&quot;Id&quot;:&quot;5d03aa2f3839313520fb5607&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1446</Words>
  <Application>Microsoft Office PowerPoint</Application>
  <PresentationFormat>On-screen Show (4:3)</PresentationFormat>
  <Paragraphs>202</Paragraphs>
  <Slides>12</Slides>
  <Notes>8</Notes>
  <HiddenSlides>1</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19" baseType="lpstr">
      <vt:lpstr>Arial</vt:lpstr>
      <vt:lpstr>Calibri</vt:lpstr>
      <vt:lpstr>Georgia</vt:lpstr>
      <vt:lpstr>Roboto Condensed</vt:lpstr>
      <vt:lpstr>Wingdings</vt:lpstr>
      <vt:lpstr>Theme1</vt:lpstr>
      <vt:lpstr>PowerPoint Presentation</vt:lpstr>
      <vt:lpstr>PowerPoint Presentation</vt:lpstr>
      <vt:lpstr>Enterprise Architects need to find a new balance</vt:lpstr>
      <vt:lpstr>Enterprise Architects need to find a new balance</vt:lpstr>
      <vt:lpstr>Architects need to shift their values left because change happens.</vt:lpstr>
      <vt:lpstr>PowerPoint Presentation</vt:lpstr>
      <vt:lpstr>Rethinking Architectural Governance in an Agile Enterprise</vt:lpstr>
      <vt:lpstr>Agile and DevOps are just steps on a journey that integrates business and IT to deliver exceptional value  </vt:lpstr>
      <vt:lpstr>Architecture defines the relationship between products and services.</vt:lpstr>
      <vt:lpstr>Architects need to focus on the entire lifecycle of the organization’s products and services, not just the next project</vt:lpstr>
      <vt:lpstr>Architects need to shift their focus left to the overall organization and technology roadmaps</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2018-10-17T13:53:36Z</dcterms:created>
  <dcterms:modified xsi:type="dcterms:W3CDTF">2019-06-14T14:07:46Z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27d5e385-6ec1-4307-9bb3-5b2bc1f41a8e</vt:lpwstr>
  </property>
  <property fmtid="{D5CDD505-2E9C-101B-9397-08002B2CF9AE}" pid="3" name="SECCLASS">
    <vt:lpwstr>CLASSU</vt:lpwstr>
  </property>
  <property fmtid="{D5CDD505-2E9C-101B-9397-08002B2CF9AE}" pid="4" name="TBSSCTCLASSIFICATION">
    <vt:lpwstr>UNCLASSIFIED</vt:lpwstr>
  </property>
  <property fmtid="{D5CDD505-2E9C-101B-9397-08002B2CF9AE}" pid="5" name="TBSSCTVISUALMARKINGNO">
    <vt:lpwstr>NO</vt:lpwstr>
  </property>
</Properties>
</file>