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Assistant Bold" panose="020B0604020202020204" charset="-79"/>
      <p:regular r:id="rId13"/>
    </p:embeddedFont>
    <p:embeddedFont>
      <p:font typeface="Assistant Regular" panose="020B0604020202020204" charset="-79"/>
      <p:regular r:id="rId14"/>
    </p:embeddedFont>
    <p:embeddedFont>
      <p:font typeface="Athens Light" panose="020B0604020202020204" charset="0"/>
      <p:regular r:id="rId15"/>
    </p:embeddedFont>
    <p:embeddedFont>
      <p:font typeface="Bangers" panose="020B0604020202020204" charset="0"/>
      <p:regular r:id="rId16"/>
    </p:embeddedFont>
    <p:embeddedFont>
      <p:font typeface="Calibri" panose="020F0502020204030204" pitchFamily="34" charset="0"/>
      <p:regular r:id="rId17"/>
      <p:bold r:id="rId18"/>
      <p:italic r:id="rId19"/>
      <p:boldItalic r:id="rId20"/>
    </p:embeddedFont>
    <p:embeddedFont>
      <p:font typeface="League Gothic"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9" d="100"/>
          <a:sy n="69" d="100"/>
        </p:scale>
        <p:origin x="8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_rels/slide1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sv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9800951" y="1799951"/>
            <a:ext cx="10287000" cy="6687099"/>
            <a:chOff x="0" y="0"/>
            <a:chExt cx="3479800" cy="2262056"/>
          </a:xfrm>
        </p:grpSpPr>
        <p:sp>
          <p:nvSpPr>
            <p:cNvPr id="3" name="Freeform 3"/>
            <p:cNvSpPr/>
            <p:nvPr/>
          </p:nvSpPr>
          <p:spPr>
            <a:xfrm>
              <a:off x="0" y="0"/>
              <a:ext cx="3479800" cy="2262056"/>
            </a:xfrm>
            <a:custGeom>
              <a:avLst/>
              <a:gdLst/>
              <a:ahLst/>
              <a:cxnLst/>
              <a:rect l="l" t="t" r="r" b="b"/>
              <a:pathLst>
                <a:path w="3479800" h="2262056">
                  <a:moveTo>
                    <a:pt x="0" y="0"/>
                  </a:moveTo>
                  <a:lnTo>
                    <a:pt x="3479800" y="0"/>
                  </a:lnTo>
                  <a:lnTo>
                    <a:pt x="3479800" y="2262056"/>
                  </a:lnTo>
                  <a:lnTo>
                    <a:pt x="0" y="2262056"/>
                  </a:lnTo>
                  <a:close/>
                </a:path>
              </a:pathLst>
            </a:custGeom>
            <a:solidFill>
              <a:srgbClr val="949AA6"/>
            </a:solidFill>
          </p:spPr>
        </p:sp>
      </p:grpSp>
      <p:grpSp>
        <p:nvGrpSpPr>
          <p:cNvPr id="4" name="Group 4"/>
          <p:cNvGrpSpPr/>
          <p:nvPr/>
        </p:nvGrpSpPr>
        <p:grpSpPr>
          <a:xfrm rot="5400000">
            <a:off x="5858231" y="-3994741"/>
            <a:ext cx="6571539" cy="18288000"/>
            <a:chOff x="0" y="0"/>
            <a:chExt cx="2809995" cy="7819962"/>
          </a:xfrm>
        </p:grpSpPr>
        <p:sp>
          <p:nvSpPr>
            <p:cNvPr id="5" name="Freeform 5"/>
            <p:cNvSpPr/>
            <p:nvPr/>
          </p:nvSpPr>
          <p:spPr>
            <a:xfrm>
              <a:off x="0" y="0"/>
              <a:ext cx="2809995" cy="7819962"/>
            </a:xfrm>
            <a:custGeom>
              <a:avLst/>
              <a:gdLst/>
              <a:ahLst/>
              <a:cxnLst/>
              <a:rect l="l" t="t" r="r" b="b"/>
              <a:pathLst>
                <a:path w="2809995" h="7819962">
                  <a:moveTo>
                    <a:pt x="0" y="0"/>
                  </a:moveTo>
                  <a:lnTo>
                    <a:pt x="2809995" y="0"/>
                  </a:lnTo>
                  <a:lnTo>
                    <a:pt x="2809995" y="7819962"/>
                  </a:lnTo>
                  <a:lnTo>
                    <a:pt x="0" y="7819962"/>
                  </a:lnTo>
                  <a:close/>
                </a:path>
              </a:pathLst>
            </a:custGeom>
            <a:solidFill>
              <a:srgbClr val="F7E8DB"/>
            </a:solidFill>
          </p:spPr>
        </p:sp>
      </p:grpSp>
      <p:grpSp>
        <p:nvGrpSpPr>
          <p:cNvPr id="6" name="Group 6"/>
          <p:cNvGrpSpPr/>
          <p:nvPr/>
        </p:nvGrpSpPr>
        <p:grpSpPr>
          <a:xfrm rot="5400000">
            <a:off x="-2037565" y="4918237"/>
            <a:ext cx="6583056" cy="450526"/>
            <a:chOff x="0" y="0"/>
            <a:chExt cx="2226861" cy="152400"/>
          </a:xfrm>
        </p:grpSpPr>
        <p:sp>
          <p:nvSpPr>
            <p:cNvPr id="7" name="Freeform 7"/>
            <p:cNvSpPr/>
            <p:nvPr/>
          </p:nvSpPr>
          <p:spPr>
            <a:xfrm>
              <a:off x="0" y="0"/>
              <a:ext cx="2226861" cy="152400"/>
            </a:xfrm>
            <a:custGeom>
              <a:avLst/>
              <a:gdLst/>
              <a:ahLst/>
              <a:cxnLst/>
              <a:rect l="l" t="t" r="r" b="b"/>
              <a:pathLst>
                <a:path w="2226861" h="152400">
                  <a:moveTo>
                    <a:pt x="0" y="0"/>
                  </a:moveTo>
                  <a:lnTo>
                    <a:pt x="2226861" y="0"/>
                  </a:lnTo>
                  <a:lnTo>
                    <a:pt x="2226861" y="152400"/>
                  </a:lnTo>
                  <a:lnTo>
                    <a:pt x="0" y="152400"/>
                  </a:lnTo>
                  <a:close/>
                </a:path>
              </a:pathLst>
            </a:custGeom>
            <a:solidFill>
              <a:srgbClr val="FFFFFF"/>
            </a:solidFill>
          </p:spPr>
        </p:sp>
      </p:grpSp>
      <p:sp>
        <p:nvSpPr>
          <p:cNvPr id="8" name="TextBox 8"/>
          <p:cNvSpPr txBox="1"/>
          <p:nvPr/>
        </p:nvSpPr>
        <p:spPr>
          <a:xfrm>
            <a:off x="2108200" y="2748194"/>
            <a:ext cx="8633455" cy="5297430"/>
          </a:xfrm>
          <a:prstGeom prst="rect">
            <a:avLst/>
          </a:prstGeom>
        </p:spPr>
        <p:txBody>
          <a:bodyPr lIns="0" tIns="0" rIns="0" bIns="0" rtlCol="0" anchor="t">
            <a:spAutoFit/>
          </a:bodyPr>
          <a:lstStyle/>
          <a:p>
            <a:pPr>
              <a:lnSpc>
                <a:spcPts val="13504"/>
              </a:lnSpc>
            </a:pPr>
            <a:r>
              <a:rPr lang="en-US" sz="15005">
                <a:solidFill>
                  <a:srgbClr val="777F8F"/>
                </a:solidFill>
                <a:latin typeface="League Gothic"/>
              </a:rPr>
              <a:t>KNOWING YOUR SKILLS AND INTERESTS</a:t>
            </a:r>
          </a:p>
        </p:txBody>
      </p:sp>
      <p:sp>
        <p:nvSpPr>
          <p:cNvPr id="9" name="TextBox 9"/>
          <p:cNvSpPr txBox="1"/>
          <p:nvPr/>
        </p:nvSpPr>
        <p:spPr>
          <a:xfrm>
            <a:off x="11956501" y="8866796"/>
            <a:ext cx="6146764" cy="323800"/>
          </a:xfrm>
          <a:prstGeom prst="rect">
            <a:avLst/>
          </a:prstGeom>
        </p:spPr>
        <p:txBody>
          <a:bodyPr lIns="0" tIns="0" rIns="0" bIns="0" rtlCol="0" anchor="t">
            <a:spAutoFit/>
          </a:bodyPr>
          <a:lstStyle/>
          <a:p>
            <a:pPr>
              <a:lnSpc>
                <a:spcPts val="2499"/>
              </a:lnSpc>
            </a:pPr>
            <a:r>
              <a:rPr lang="en-US" sz="2499" spc="874">
                <a:solidFill>
                  <a:srgbClr val="FFFFFF"/>
                </a:solidFill>
                <a:latin typeface="Assistant Regular"/>
              </a:rPr>
              <a:t>JANUARY 2022 </a:t>
            </a:r>
          </a:p>
        </p:txBody>
      </p:sp>
      <p:grpSp>
        <p:nvGrpSpPr>
          <p:cNvPr id="10" name="Group 10"/>
          <p:cNvGrpSpPr/>
          <p:nvPr/>
        </p:nvGrpSpPr>
        <p:grpSpPr>
          <a:xfrm>
            <a:off x="10601291" y="4451548"/>
            <a:ext cx="7686709" cy="1303766"/>
            <a:chOff x="0" y="0"/>
            <a:chExt cx="10248945" cy="1738354"/>
          </a:xfrm>
        </p:grpSpPr>
        <p:grpSp>
          <p:nvGrpSpPr>
            <p:cNvPr id="11" name="Group 11"/>
            <p:cNvGrpSpPr/>
            <p:nvPr/>
          </p:nvGrpSpPr>
          <p:grpSpPr>
            <a:xfrm rot="5400000">
              <a:off x="4255295" y="-4255295"/>
              <a:ext cx="1738354" cy="10248945"/>
              <a:chOff x="0" y="0"/>
              <a:chExt cx="383674" cy="2262056"/>
            </a:xfrm>
          </p:grpSpPr>
          <p:sp>
            <p:nvSpPr>
              <p:cNvPr id="12" name="Freeform 12"/>
              <p:cNvSpPr/>
              <p:nvPr/>
            </p:nvSpPr>
            <p:spPr>
              <a:xfrm>
                <a:off x="0" y="0"/>
                <a:ext cx="383674" cy="2262056"/>
              </a:xfrm>
              <a:custGeom>
                <a:avLst/>
                <a:gdLst/>
                <a:ahLst/>
                <a:cxnLst/>
                <a:rect l="l" t="t" r="r" b="b"/>
                <a:pathLst>
                  <a:path w="383674" h="2262056">
                    <a:moveTo>
                      <a:pt x="0" y="0"/>
                    </a:moveTo>
                    <a:lnTo>
                      <a:pt x="383674" y="0"/>
                    </a:lnTo>
                    <a:lnTo>
                      <a:pt x="383674" y="2262056"/>
                    </a:lnTo>
                    <a:lnTo>
                      <a:pt x="0" y="2262056"/>
                    </a:lnTo>
                    <a:close/>
                  </a:path>
                </a:pathLst>
              </a:custGeom>
              <a:solidFill>
                <a:srgbClr val="FFFFFF"/>
              </a:solidFill>
            </p:spPr>
          </p:sp>
        </p:grpSp>
        <p:sp>
          <p:nvSpPr>
            <p:cNvPr id="13" name="TextBox 13"/>
            <p:cNvSpPr txBox="1"/>
            <p:nvPr/>
          </p:nvSpPr>
          <p:spPr>
            <a:xfrm>
              <a:off x="545008" y="644508"/>
              <a:ext cx="9420803" cy="506487"/>
            </a:xfrm>
            <a:prstGeom prst="rect">
              <a:avLst/>
            </a:prstGeom>
          </p:spPr>
          <p:txBody>
            <a:bodyPr lIns="0" tIns="0" rIns="0" bIns="0" rtlCol="0" anchor="t">
              <a:spAutoFit/>
            </a:bodyPr>
            <a:lstStyle/>
            <a:p>
              <a:pPr marL="0" lvl="0" indent="0">
                <a:lnSpc>
                  <a:spcPts val="2773"/>
                </a:lnSpc>
                <a:spcBef>
                  <a:spcPct val="0"/>
                </a:spcBef>
              </a:pPr>
              <a:r>
                <a:rPr lang="en-US" sz="2773" spc="970">
                  <a:solidFill>
                    <a:srgbClr val="777F8F"/>
                  </a:solidFill>
                  <a:latin typeface="Assistant Regular"/>
                </a:rPr>
                <a:t>FITTING IN OR FINDING FIT</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814132" cy="10287000"/>
            <a:chOff x="0" y="0"/>
            <a:chExt cx="1203325" cy="4398729"/>
          </a:xfrm>
        </p:grpSpPr>
        <p:sp>
          <p:nvSpPr>
            <p:cNvPr id="3" name="Freeform 3"/>
            <p:cNvSpPr/>
            <p:nvPr/>
          </p:nvSpPr>
          <p:spPr>
            <a:xfrm>
              <a:off x="0" y="0"/>
              <a:ext cx="1203325" cy="4398728"/>
            </a:xfrm>
            <a:custGeom>
              <a:avLst/>
              <a:gdLst/>
              <a:ahLst/>
              <a:cxnLst/>
              <a:rect l="l" t="t" r="r" b="b"/>
              <a:pathLst>
                <a:path w="1203325" h="4398728">
                  <a:moveTo>
                    <a:pt x="0" y="0"/>
                  </a:moveTo>
                  <a:lnTo>
                    <a:pt x="1203325" y="0"/>
                  </a:lnTo>
                  <a:lnTo>
                    <a:pt x="1203325" y="4398728"/>
                  </a:lnTo>
                  <a:lnTo>
                    <a:pt x="0" y="4398728"/>
                  </a:lnTo>
                  <a:close/>
                </a:path>
              </a:pathLst>
            </a:custGeom>
            <a:solidFill>
              <a:srgbClr val="F7E8DB"/>
            </a:solidFill>
          </p:spPr>
        </p:sp>
      </p:grpSp>
      <p:grpSp>
        <p:nvGrpSpPr>
          <p:cNvPr id="4" name="Group 4"/>
          <p:cNvGrpSpPr/>
          <p:nvPr/>
        </p:nvGrpSpPr>
        <p:grpSpPr>
          <a:xfrm>
            <a:off x="17931593" y="0"/>
            <a:ext cx="356407" cy="10287000"/>
            <a:chOff x="0" y="0"/>
            <a:chExt cx="152400" cy="4398729"/>
          </a:xfrm>
        </p:grpSpPr>
        <p:sp>
          <p:nvSpPr>
            <p:cNvPr id="5" name="Freeform 5"/>
            <p:cNvSpPr/>
            <p:nvPr/>
          </p:nvSpPr>
          <p:spPr>
            <a:xfrm>
              <a:off x="0" y="0"/>
              <a:ext cx="152400" cy="4398728"/>
            </a:xfrm>
            <a:custGeom>
              <a:avLst/>
              <a:gdLst/>
              <a:ahLst/>
              <a:cxnLst/>
              <a:rect l="l" t="t" r="r" b="b"/>
              <a:pathLst>
                <a:path w="152400" h="4398728">
                  <a:moveTo>
                    <a:pt x="0" y="0"/>
                  </a:moveTo>
                  <a:lnTo>
                    <a:pt x="152400" y="0"/>
                  </a:lnTo>
                  <a:lnTo>
                    <a:pt x="152400" y="4398728"/>
                  </a:lnTo>
                  <a:lnTo>
                    <a:pt x="0" y="4398728"/>
                  </a:lnTo>
                  <a:close/>
                </a:path>
              </a:pathLst>
            </a:custGeom>
            <a:solidFill>
              <a:srgbClr val="F7E8DB"/>
            </a:solidFill>
          </p:spPr>
        </p:sp>
      </p:grpSp>
      <p:grpSp>
        <p:nvGrpSpPr>
          <p:cNvPr id="6" name="Group 6"/>
          <p:cNvGrpSpPr/>
          <p:nvPr/>
        </p:nvGrpSpPr>
        <p:grpSpPr>
          <a:xfrm>
            <a:off x="1985457" y="832644"/>
            <a:ext cx="1657350" cy="165735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27179" y="1185069"/>
            <a:ext cx="773906" cy="952500"/>
          </a:xfrm>
          <a:prstGeom prst="rect">
            <a:avLst/>
          </a:prstGeom>
        </p:spPr>
      </p:pic>
      <p:grpSp>
        <p:nvGrpSpPr>
          <p:cNvPr id="9" name="Group 9"/>
          <p:cNvGrpSpPr/>
          <p:nvPr/>
        </p:nvGrpSpPr>
        <p:grpSpPr>
          <a:xfrm>
            <a:off x="1985457" y="3154098"/>
            <a:ext cx="1657350" cy="1657350"/>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11" name="Group 11"/>
          <p:cNvGrpSpPr/>
          <p:nvPr/>
        </p:nvGrpSpPr>
        <p:grpSpPr>
          <a:xfrm>
            <a:off x="1985457" y="5475552"/>
            <a:ext cx="1657350" cy="1657350"/>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13" name="Group 13"/>
          <p:cNvGrpSpPr/>
          <p:nvPr/>
        </p:nvGrpSpPr>
        <p:grpSpPr>
          <a:xfrm>
            <a:off x="1985457" y="7797006"/>
            <a:ext cx="1657350" cy="1657350"/>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37882" y="3506523"/>
            <a:ext cx="952500" cy="952500"/>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337882" y="5827977"/>
            <a:ext cx="952500" cy="952500"/>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337882" y="8149431"/>
            <a:ext cx="952500" cy="952500"/>
          </a:xfrm>
          <a:prstGeom prst="rect">
            <a:avLst/>
          </a:prstGeom>
        </p:spPr>
      </p:pic>
      <p:sp>
        <p:nvSpPr>
          <p:cNvPr id="18" name="TextBox 18"/>
          <p:cNvSpPr txBox="1"/>
          <p:nvPr/>
        </p:nvSpPr>
        <p:spPr>
          <a:xfrm>
            <a:off x="3991706" y="1085657"/>
            <a:ext cx="4030977" cy="1179899"/>
          </a:xfrm>
          <a:prstGeom prst="rect">
            <a:avLst/>
          </a:prstGeom>
        </p:spPr>
        <p:txBody>
          <a:bodyPr lIns="0" tIns="0" rIns="0" bIns="0" rtlCol="0" anchor="t">
            <a:spAutoFit/>
          </a:bodyPr>
          <a:lstStyle/>
          <a:p>
            <a:pPr>
              <a:lnSpc>
                <a:spcPts val="3079"/>
              </a:lnSpc>
            </a:pPr>
            <a:r>
              <a:rPr lang="en-US" sz="2799" spc="83">
                <a:solidFill>
                  <a:srgbClr val="575757"/>
                </a:solidFill>
                <a:latin typeface="Assistant Bold"/>
              </a:rPr>
              <a:t>SHAPING YOUR STORY WITH YOUR SUPER SKILLS</a:t>
            </a:r>
          </a:p>
        </p:txBody>
      </p:sp>
      <p:sp>
        <p:nvSpPr>
          <p:cNvPr id="19" name="TextBox 19"/>
          <p:cNvSpPr txBox="1"/>
          <p:nvPr/>
        </p:nvSpPr>
        <p:spPr>
          <a:xfrm>
            <a:off x="3991706" y="3407111"/>
            <a:ext cx="4030977" cy="1179899"/>
          </a:xfrm>
          <a:prstGeom prst="rect">
            <a:avLst/>
          </a:prstGeom>
        </p:spPr>
        <p:txBody>
          <a:bodyPr lIns="0" tIns="0" rIns="0" bIns="0" rtlCol="0" anchor="t">
            <a:spAutoFit/>
          </a:bodyPr>
          <a:lstStyle/>
          <a:p>
            <a:pPr>
              <a:lnSpc>
                <a:spcPts val="3079"/>
              </a:lnSpc>
            </a:pPr>
            <a:r>
              <a:rPr lang="en-US" sz="2799" spc="83">
                <a:solidFill>
                  <a:srgbClr val="575757"/>
                </a:solidFill>
                <a:latin typeface="Assistant Bold"/>
              </a:rPr>
              <a:t>CONVEYING SKILLS AND INTERESTS EFFECTIVELY</a:t>
            </a:r>
          </a:p>
        </p:txBody>
      </p:sp>
      <p:sp>
        <p:nvSpPr>
          <p:cNvPr id="20" name="TextBox 20"/>
          <p:cNvSpPr txBox="1"/>
          <p:nvPr/>
        </p:nvSpPr>
        <p:spPr>
          <a:xfrm>
            <a:off x="3991706" y="5924051"/>
            <a:ext cx="4030977" cy="788928"/>
          </a:xfrm>
          <a:prstGeom prst="rect">
            <a:avLst/>
          </a:prstGeom>
        </p:spPr>
        <p:txBody>
          <a:bodyPr lIns="0" tIns="0" rIns="0" bIns="0" rtlCol="0" anchor="t">
            <a:spAutoFit/>
          </a:bodyPr>
          <a:lstStyle/>
          <a:p>
            <a:pPr>
              <a:lnSpc>
                <a:spcPts val="3079"/>
              </a:lnSpc>
            </a:pPr>
            <a:r>
              <a:rPr lang="en-US" sz="2799" spc="83">
                <a:solidFill>
                  <a:srgbClr val="575757"/>
                </a:solidFill>
                <a:latin typeface="Assistant Bold"/>
              </a:rPr>
              <a:t>BUILDING YOUR TOOLBOX</a:t>
            </a:r>
          </a:p>
        </p:txBody>
      </p:sp>
      <p:sp>
        <p:nvSpPr>
          <p:cNvPr id="21" name="TextBox 21"/>
          <p:cNvSpPr txBox="1"/>
          <p:nvPr/>
        </p:nvSpPr>
        <p:spPr>
          <a:xfrm>
            <a:off x="3991706" y="8245505"/>
            <a:ext cx="4030977" cy="788928"/>
          </a:xfrm>
          <a:prstGeom prst="rect">
            <a:avLst/>
          </a:prstGeom>
        </p:spPr>
        <p:txBody>
          <a:bodyPr lIns="0" tIns="0" rIns="0" bIns="0" rtlCol="0" anchor="t">
            <a:spAutoFit/>
          </a:bodyPr>
          <a:lstStyle/>
          <a:p>
            <a:pPr>
              <a:lnSpc>
                <a:spcPts val="3079"/>
              </a:lnSpc>
            </a:pPr>
            <a:r>
              <a:rPr lang="en-US" sz="2799" spc="83">
                <a:solidFill>
                  <a:srgbClr val="575757"/>
                </a:solidFill>
                <a:latin typeface="Assistant Bold"/>
              </a:rPr>
              <a:t>FINDING WHERE YOU WANT TO EXPLORE</a:t>
            </a:r>
          </a:p>
        </p:txBody>
      </p:sp>
      <p:grpSp>
        <p:nvGrpSpPr>
          <p:cNvPr id="22" name="Group 22"/>
          <p:cNvGrpSpPr/>
          <p:nvPr/>
        </p:nvGrpSpPr>
        <p:grpSpPr>
          <a:xfrm>
            <a:off x="9501323" y="2042426"/>
            <a:ext cx="7899381" cy="6107005"/>
            <a:chOff x="0" y="0"/>
            <a:chExt cx="10532508" cy="8142673"/>
          </a:xfrm>
        </p:grpSpPr>
        <p:sp>
          <p:nvSpPr>
            <p:cNvPr id="23" name="TextBox 23"/>
            <p:cNvSpPr txBox="1"/>
            <p:nvPr/>
          </p:nvSpPr>
          <p:spPr>
            <a:xfrm>
              <a:off x="0" y="419100"/>
              <a:ext cx="10469161" cy="7202940"/>
            </a:xfrm>
            <a:prstGeom prst="rect">
              <a:avLst/>
            </a:prstGeom>
          </p:spPr>
          <p:txBody>
            <a:bodyPr lIns="0" tIns="0" rIns="0" bIns="0" rtlCol="0" anchor="t">
              <a:spAutoFit/>
            </a:bodyPr>
            <a:lstStyle/>
            <a:p>
              <a:pPr>
                <a:lnSpc>
                  <a:spcPts val="13504"/>
                </a:lnSpc>
              </a:pPr>
              <a:r>
                <a:rPr lang="en-US" sz="15005">
                  <a:solidFill>
                    <a:srgbClr val="777F8F"/>
                  </a:solidFill>
                  <a:latin typeface="League Gothic"/>
                </a:rPr>
                <a:t>YOUR BRANDING PACKAGE</a:t>
              </a:r>
            </a:p>
          </p:txBody>
        </p:sp>
        <p:sp>
          <p:nvSpPr>
            <p:cNvPr id="24" name="TextBox 24"/>
            <p:cNvSpPr txBox="1"/>
            <p:nvPr/>
          </p:nvSpPr>
          <p:spPr>
            <a:xfrm>
              <a:off x="63347" y="7691890"/>
              <a:ext cx="10469161" cy="450783"/>
            </a:xfrm>
            <a:prstGeom prst="rect">
              <a:avLst/>
            </a:prstGeom>
          </p:spPr>
          <p:txBody>
            <a:bodyPr lIns="0" tIns="0" rIns="0" bIns="0" rtlCol="0" anchor="t">
              <a:spAutoFit/>
            </a:bodyPr>
            <a:lstStyle/>
            <a:p>
              <a:pPr>
                <a:lnSpc>
                  <a:spcPts val="2499"/>
                </a:lnSpc>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E8DB"/>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32210" y="1666552"/>
            <a:ext cx="3123952" cy="450526"/>
            <a:chOff x="0" y="0"/>
            <a:chExt cx="1056744" cy="152400"/>
          </a:xfrm>
        </p:grpSpPr>
        <p:sp>
          <p:nvSpPr>
            <p:cNvPr id="3" name="Freeform 3"/>
            <p:cNvSpPr/>
            <p:nvPr/>
          </p:nvSpPr>
          <p:spPr>
            <a:xfrm>
              <a:off x="0" y="0"/>
              <a:ext cx="1056744" cy="152400"/>
            </a:xfrm>
            <a:custGeom>
              <a:avLst/>
              <a:gdLst/>
              <a:ahLst/>
              <a:cxnLst/>
              <a:rect l="l" t="t" r="r" b="b"/>
              <a:pathLst>
                <a:path w="1056744" h="152400">
                  <a:moveTo>
                    <a:pt x="0" y="0"/>
                  </a:moveTo>
                  <a:lnTo>
                    <a:pt x="1056744" y="0"/>
                  </a:lnTo>
                  <a:lnTo>
                    <a:pt x="1056744" y="152400"/>
                  </a:lnTo>
                  <a:lnTo>
                    <a:pt x="0" y="152400"/>
                  </a:lnTo>
                  <a:close/>
                </a:path>
              </a:pathLst>
            </a:custGeom>
            <a:solidFill>
              <a:srgbClr val="FFFFFF"/>
            </a:solidFill>
          </p:spPr>
        </p:sp>
      </p:grpSp>
      <p:grpSp>
        <p:nvGrpSpPr>
          <p:cNvPr id="4" name="Group 4"/>
          <p:cNvGrpSpPr/>
          <p:nvPr/>
        </p:nvGrpSpPr>
        <p:grpSpPr>
          <a:xfrm rot="5400000">
            <a:off x="12393350" y="-1045741"/>
            <a:ext cx="2469961" cy="9211586"/>
            <a:chOff x="0" y="0"/>
            <a:chExt cx="835518" cy="3116018"/>
          </a:xfrm>
        </p:grpSpPr>
        <p:sp>
          <p:nvSpPr>
            <p:cNvPr id="5" name="Freeform 5"/>
            <p:cNvSpPr/>
            <p:nvPr/>
          </p:nvSpPr>
          <p:spPr>
            <a:xfrm>
              <a:off x="0" y="0"/>
              <a:ext cx="835518" cy="3116018"/>
            </a:xfrm>
            <a:custGeom>
              <a:avLst/>
              <a:gdLst/>
              <a:ahLst/>
              <a:cxnLst/>
              <a:rect l="l" t="t" r="r" b="b"/>
              <a:pathLst>
                <a:path w="835518" h="3116018">
                  <a:moveTo>
                    <a:pt x="0" y="0"/>
                  </a:moveTo>
                  <a:lnTo>
                    <a:pt x="835518" y="0"/>
                  </a:lnTo>
                  <a:lnTo>
                    <a:pt x="835518" y="3116018"/>
                  </a:lnTo>
                  <a:lnTo>
                    <a:pt x="0" y="3116018"/>
                  </a:lnTo>
                  <a:close/>
                </a:path>
              </a:pathLst>
            </a:custGeom>
            <a:solidFill>
              <a:srgbClr val="FFFFFF"/>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19449" y="5280025"/>
            <a:ext cx="4610420" cy="4114800"/>
          </a:xfrm>
          <a:prstGeom prst="rect">
            <a:avLst/>
          </a:prstGeom>
        </p:spPr>
      </p:pic>
      <p:pic>
        <p:nvPicPr>
          <p:cNvPr id="7" name="Picture 7"/>
          <p:cNvPicPr>
            <a:picLocks noChangeAspect="1"/>
          </p:cNvPicPr>
          <p:nvPr/>
        </p:nvPicPr>
        <p:blipFill>
          <a:blip r:embed="rId4"/>
          <a:srcRect/>
          <a:stretch>
            <a:fillRect/>
          </a:stretch>
        </p:blipFill>
        <p:spPr>
          <a:xfrm>
            <a:off x="16030927" y="2434880"/>
            <a:ext cx="1774959" cy="2250344"/>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321210" y="682594"/>
            <a:ext cx="701327" cy="918268"/>
          </a:xfrm>
          <a:prstGeom prst="rect">
            <a:avLst/>
          </a:prstGeom>
        </p:spPr>
      </p:pic>
      <p:pic>
        <p:nvPicPr>
          <p:cNvPr id="9"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360794" y="2581016"/>
            <a:ext cx="813764" cy="716112"/>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318567" y="5185998"/>
            <a:ext cx="703970" cy="863767"/>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8360794" y="7719094"/>
            <a:ext cx="935881" cy="662136"/>
          </a:xfrm>
          <a:prstGeom prst="rect">
            <a:avLst/>
          </a:prstGeom>
        </p:spPr>
      </p:pic>
      <p:sp>
        <p:nvSpPr>
          <p:cNvPr id="12" name="TextBox 12"/>
          <p:cNvSpPr txBox="1"/>
          <p:nvPr/>
        </p:nvSpPr>
        <p:spPr>
          <a:xfrm>
            <a:off x="2411074" y="1080677"/>
            <a:ext cx="4811414" cy="2100578"/>
          </a:xfrm>
          <a:prstGeom prst="rect">
            <a:avLst/>
          </a:prstGeom>
        </p:spPr>
        <p:txBody>
          <a:bodyPr lIns="0" tIns="0" rIns="0" bIns="0" rtlCol="0" anchor="t">
            <a:spAutoFit/>
          </a:bodyPr>
          <a:lstStyle/>
          <a:p>
            <a:pPr>
              <a:lnSpc>
                <a:spcPts val="7924"/>
              </a:lnSpc>
            </a:pPr>
            <a:r>
              <a:rPr lang="en-US" sz="8805">
                <a:solidFill>
                  <a:srgbClr val="777F8F"/>
                </a:solidFill>
                <a:latin typeface="League Gothic"/>
              </a:rPr>
              <a:t>USING YOUR TOOLBOX</a:t>
            </a:r>
          </a:p>
        </p:txBody>
      </p:sp>
      <p:grpSp>
        <p:nvGrpSpPr>
          <p:cNvPr id="13" name="Group 13"/>
          <p:cNvGrpSpPr/>
          <p:nvPr/>
        </p:nvGrpSpPr>
        <p:grpSpPr>
          <a:xfrm>
            <a:off x="9296675" y="2581016"/>
            <a:ext cx="6180590" cy="1476028"/>
            <a:chOff x="0" y="0"/>
            <a:chExt cx="8240787" cy="1968037"/>
          </a:xfrm>
        </p:grpSpPr>
        <p:sp>
          <p:nvSpPr>
            <p:cNvPr id="14" name="TextBox 14"/>
            <p:cNvSpPr txBox="1"/>
            <p:nvPr/>
          </p:nvSpPr>
          <p:spPr>
            <a:xfrm>
              <a:off x="0" y="66675"/>
              <a:ext cx="8240787" cy="644591"/>
            </a:xfrm>
            <a:prstGeom prst="rect">
              <a:avLst/>
            </a:prstGeom>
          </p:spPr>
          <p:txBody>
            <a:bodyPr lIns="0" tIns="0" rIns="0" bIns="0" rtlCol="0" anchor="t">
              <a:spAutoFit/>
            </a:bodyPr>
            <a:lstStyle/>
            <a:p>
              <a:pPr>
                <a:lnSpc>
                  <a:spcPts val="3500"/>
                </a:lnSpc>
              </a:pPr>
              <a:r>
                <a:rPr lang="en-US" sz="3500" spc="105">
                  <a:solidFill>
                    <a:srgbClr val="575757"/>
                  </a:solidFill>
                  <a:latin typeface="Assistant Bold"/>
                </a:rPr>
                <a:t>SNAPSHOT</a:t>
              </a:r>
            </a:p>
          </p:txBody>
        </p:sp>
        <p:sp>
          <p:nvSpPr>
            <p:cNvPr id="15" name="TextBox 15"/>
            <p:cNvSpPr txBox="1"/>
            <p:nvPr/>
          </p:nvSpPr>
          <p:spPr>
            <a:xfrm>
              <a:off x="0" y="891183"/>
              <a:ext cx="8240787" cy="1076854"/>
            </a:xfrm>
            <a:prstGeom prst="rect">
              <a:avLst/>
            </a:prstGeom>
          </p:spPr>
          <p:txBody>
            <a:bodyPr lIns="0" tIns="0" rIns="0" bIns="0" rtlCol="0" anchor="t">
              <a:spAutoFit/>
            </a:bodyPr>
            <a:lstStyle/>
            <a:p>
              <a:pPr>
                <a:lnSpc>
                  <a:spcPts val="3249"/>
                </a:lnSpc>
              </a:pPr>
              <a:r>
                <a:rPr lang="en-US" sz="2499" spc="74">
                  <a:solidFill>
                    <a:srgbClr val="575757"/>
                  </a:solidFill>
                  <a:latin typeface="Assistant Regular"/>
                </a:rPr>
                <a:t>Highlighting skills and interests, areas you thrive, with a link to more information </a:t>
              </a:r>
            </a:p>
          </p:txBody>
        </p:sp>
      </p:grpSp>
      <p:sp>
        <p:nvSpPr>
          <p:cNvPr id="16" name="TextBox 16"/>
          <p:cNvSpPr txBox="1"/>
          <p:nvPr/>
        </p:nvSpPr>
        <p:spPr>
          <a:xfrm>
            <a:off x="9174558" y="5195556"/>
            <a:ext cx="6180590" cy="911324"/>
          </a:xfrm>
          <a:prstGeom prst="rect">
            <a:avLst/>
          </a:prstGeom>
        </p:spPr>
        <p:txBody>
          <a:bodyPr lIns="0" tIns="0" rIns="0" bIns="0" rtlCol="0" anchor="t">
            <a:spAutoFit/>
          </a:bodyPr>
          <a:lstStyle/>
          <a:p>
            <a:pPr>
              <a:lnSpc>
                <a:spcPts val="3500"/>
              </a:lnSpc>
            </a:pPr>
            <a:r>
              <a:rPr lang="en-US" sz="3500" spc="105">
                <a:solidFill>
                  <a:srgbClr val="777F8F"/>
                </a:solidFill>
                <a:latin typeface="Assistant Bold"/>
              </a:rPr>
              <a:t>YOUR SOCIAL MEDIA PROFILES</a:t>
            </a:r>
          </a:p>
        </p:txBody>
      </p:sp>
      <p:sp>
        <p:nvSpPr>
          <p:cNvPr id="17" name="TextBox 17"/>
          <p:cNvSpPr txBox="1"/>
          <p:nvPr/>
        </p:nvSpPr>
        <p:spPr>
          <a:xfrm>
            <a:off x="9174558" y="6270584"/>
            <a:ext cx="6180590" cy="812403"/>
          </a:xfrm>
          <a:prstGeom prst="rect">
            <a:avLst/>
          </a:prstGeom>
        </p:spPr>
        <p:txBody>
          <a:bodyPr lIns="0" tIns="0" rIns="0" bIns="0" rtlCol="0" anchor="t">
            <a:spAutoFit/>
          </a:bodyPr>
          <a:lstStyle/>
          <a:p>
            <a:pPr>
              <a:lnSpc>
                <a:spcPts val="3249"/>
              </a:lnSpc>
            </a:pPr>
            <a:r>
              <a:rPr lang="en-US" sz="2499" spc="74">
                <a:solidFill>
                  <a:srgbClr val="575757"/>
                </a:solidFill>
                <a:latin typeface="Assistant Regular"/>
              </a:rPr>
              <a:t>LinkedIn, Twitter, etc - how best to convey your skills and interests. </a:t>
            </a:r>
          </a:p>
        </p:txBody>
      </p:sp>
      <p:grpSp>
        <p:nvGrpSpPr>
          <p:cNvPr id="18" name="Group 18"/>
          <p:cNvGrpSpPr/>
          <p:nvPr/>
        </p:nvGrpSpPr>
        <p:grpSpPr>
          <a:xfrm>
            <a:off x="9174558" y="7769100"/>
            <a:ext cx="8351442" cy="2216246"/>
            <a:chOff x="0" y="66675"/>
            <a:chExt cx="8200042" cy="2954994"/>
          </a:xfrm>
        </p:grpSpPr>
        <p:sp>
          <p:nvSpPr>
            <p:cNvPr id="19" name="TextBox 19"/>
            <p:cNvSpPr txBox="1"/>
            <p:nvPr/>
          </p:nvSpPr>
          <p:spPr>
            <a:xfrm>
              <a:off x="0" y="66675"/>
              <a:ext cx="8200042" cy="644591"/>
            </a:xfrm>
            <a:prstGeom prst="rect">
              <a:avLst/>
            </a:prstGeom>
          </p:spPr>
          <p:txBody>
            <a:bodyPr lIns="0" tIns="0" rIns="0" bIns="0" rtlCol="0" anchor="t">
              <a:spAutoFit/>
            </a:bodyPr>
            <a:lstStyle/>
            <a:p>
              <a:pPr>
                <a:lnSpc>
                  <a:spcPts val="3500"/>
                </a:lnSpc>
              </a:pPr>
              <a:r>
                <a:rPr lang="en-US" sz="3500" spc="105">
                  <a:solidFill>
                    <a:srgbClr val="777F8F"/>
                  </a:solidFill>
                  <a:latin typeface="Assistant Bold"/>
                </a:rPr>
                <a:t>YOUR FULL CV</a:t>
              </a:r>
            </a:p>
          </p:txBody>
        </p:sp>
        <p:sp>
          <p:nvSpPr>
            <p:cNvPr id="20" name="TextBox 20"/>
            <p:cNvSpPr txBox="1"/>
            <p:nvPr/>
          </p:nvSpPr>
          <p:spPr>
            <a:xfrm>
              <a:off x="0" y="857316"/>
              <a:ext cx="8200042" cy="2164353"/>
            </a:xfrm>
            <a:prstGeom prst="rect">
              <a:avLst/>
            </a:prstGeom>
          </p:spPr>
          <p:txBody>
            <a:bodyPr lIns="0" tIns="0" rIns="0" bIns="0" rtlCol="0" anchor="t">
              <a:spAutoFit/>
            </a:bodyPr>
            <a:lstStyle/>
            <a:p>
              <a:pPr>
                <a:lnSpc>
                  <a:spcPts val="3249"/>
                </a:lnSpc>
              </a:pPr>
              <a:r>
                <a:rPr lang="en-US" sz="2499" spc="74" dirty="0">
                  <a:solidFill>
                    <a:srgbClr val="575757"/>
                  </a:solidFill>
                  <a:latin typeface="Assistant Regular"/>
                </a:rPr>
                <a:t>Cramming every skill, education, experience into a long form CV. Not a bad thing, you can use this as your foundation to draw depending on needs.  Making it more palatable by giving the option of expanding for more info.</a:t>
              </a:r>
            </a:p>
          </p:txBody>
        </p:sp>
      </p:grpSp>
      <p:grpSp>
        <p:nvGrpSpPr>
          <p:cNvPr id="21" name="Group 21"/>
          <p:cNvGrpSpPr/>
          <p:nvPr/>
        </p:nvGrpSpPr>
        <p:grpSpPr>
          <a:xfrm>
            <a:off x="9296675" y="682594"/>
            <a:ext cx="9609624" cy="1063476"/>
            <a:chOff x="0" y="0"/>
            <a:chExt cx="12812833" cy="1417969"/>
          </a:xfrm>
        </p:grpSpPr>
        <p:sp>
          <p:nvSpPr>
            <p:cNvPr id="22" name="TextBox 22"/>
            <p:cNvSpPr txBox="1"/>
            <p:nvPr/>
          </p:nvSpPr>
          <p:spPr>
            <a:xfrm>
              <a:off x="0" y="66675"/>
              <a:ext cx="12812833" cy="644591"/>
            </a:xfrm>
            <a:prstGeom prst="rect">
              <a:avLst/>
            </a:prstGeom>
          </p:spPr>
          <p:txBody>
            <a:bodyPr lIns="0" tIns="0" rIns="0" bIns="0" rtlCol="0" anchor="t">
              <a:spAutoFit/>
            </a:bodyPr>
            <a:lstStyle/>
            <a:p>
              <a:pPr>
                <a:lnSpc>
                  <a:spcPts val="3500"/>
                </a:lnSpc>
              </a:pPr>
              <a:r>
                <a:rPr lang="en-US" sz="3500" spc="105">
                  <a:solidFill>
                    <a:srgbClr val="777F8F"/>
                  </a:solidFill>
                  <a:latin typeface="Assistant Bold"/>
                </a:rPr>
                <a:t>YOUR SKILLS AND INTERESTS </a:t>
              </a:r>
            </a:p>
          </p:txBody>
        </p:sp>
        <p:sp>
          <p:nvSpPr>
            <p:cNvPr id="23" name="TextBox 23"/>
            <p:cNvSpPr txBox="1"/>
            <p:nvPr/>
          </p:nvSpPr>
          <p:spPr>
            <a:xfrm>
              <a:off x="0" y="891183"/>
              <a:ext cx="12812833" cy="526786"/>
            </a:xfrm>
            <a:prstGeom prst="rect">
              <a:avLst/>
            </a:prstGeom>
          </p:spPr>
          <p:txBody>
            <a:bodyPr lIns="0" tIns="0" rIns="0" bIns="0" rtlCol="0" anchor="t">
              <a:spAutoFit/>
            </a:bodyPr>
            <a:lstStyle/>
            <a:p>
              <a:pPr>
                <a:lnSpc>
                  <a:spcPts val="3249"/>
                </a:lnSpc>
              </a:pPr>
              <a:r>
                <a:rPr lang="en-US" sz="2499" spc="74">
                  <a:solidFill>
                    <a:srgbClr val="575757"/>
                  </a:solidFill>
                  <a:latin typeface="Assistant Regular"/>
                </a:rPr>
                <a:t>To find your best fit and not fit the mold</a:t>
              </a:r>
            </a:p>
          </p:txBody>
        </p:sp>
      </p:grpSp>
      <p:sp>
        <p:nvSpPr>
          <p:cNvPr id="24" name="TextBox 24"/>
          <p:cNvSpPr txBox="1"/>
          <p:nvPr/>
        </p:nvSpPr>
        <p:spPr>
          <a:xfrm>
            <a:off x="1894186" y="3849482"/>
            <a:ext cx="6180590" cy="812403"/>
          </a:xfrm>
          <a:prstGeom prst="rect">
            <a:avLst/>
          </a:prstGeom>
        </p:spPr>
        <p:txBody>
          <a:bodyPr lIns="0" tIns="0" rIns="0" bIns="0" rtlCol="0" anchor="t">
            <a:spAutoFit/>
          </a:bodyPr>
          <a:lstStyle/>
          <a:p>
            <a:pPr>
              <a:lnSpc>
                <a:spcPts val="3249"/>
              </a:lnSpc>
            </a:pPr>
            <a:r>
              <a:rPr lang="en-US" sz="2499" spc="74">
                <a:solidFill>
                  <a:srgbClr val="575757"/>
                </a:solidFill>
                <a:latin typeface="Assistant Regular"/>
              </a:rPr>
              <a:t>You lose the impact of communicating yourself if you give everything at once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554325" y="-554325"/>
            <a:ext cx="6571539" cy="7680190"/>
            <a:chOff x="0" y="0"/>
            <a:chExt cx="2809995" cy="3284055"/>
          </a:xfrm>
        </p:grpSpPr>
        <p:sp>
          <p:nvSpPr>
            <p:cNvPr id="3" name="Freeform 3"/>
            <p:cNvSpPr/>
            <p:nvPr/>
          </p:nvSpPr>
          <p:spPr>
            <a:xfrm>
              <a:off x="0" y="0"/>
              <a:ext cx="2809995" cy="3284055"/>
            </a:xfrm>
            <a:custGeom>
              <a:avLst/>
              <a:gdLst/>
              <a:ahLst/>
              <a:cxnLst/>
              <a:rect l="l" t="t" r="r" b="b"/>
              <a:pathLst>
                <a:path w="2809995" h="3284055">
                  <a:moveTo>
                    <a:pt x="0" y="0"/>
                  </a:moveTo>
                  <a:lnTo>
                    <a:pt x="2809995" y="0"/>
                  </a:lnTo>
                  <a:lnTo>
                    <a:pt x="2809995" y="3284055"/>
                  </a:lnTo>
                  <a:lnTo>
                    <a:pt x="0" y="3284055"/>
                  </a:lnTo>
                  <a:close/>
                </a:path>
              </a:pathLst>
            </a:custGeom>
            <a:solidFill>
              <a:srgbClr val="949AA6"/>
            </a:solidFill>
          </p:spPr>
        </p:sp>
      </p:grpSp>
      <p:grpSp>
        <p:nvGrpSpPr>
          <p:cNvPr id="4" name="Group 4"/>
          <p:cNvGrpSpPr/>
          <p:nvPr/>
        </p:nvGrpSpPr>
        <p:grpSpPr>
          <a:xfrm>
            <a:off x="3746597" y="2971421"/>
            <a:ext cx="13412403" cy="7395500"/>
            <a:chOff x="0" y="0"/>
            <a:chExt cx="3922388" cy="2162776"/>
          </a:xfrm>
        </p:grpSpPr>
        <p:sp>
          <p:nvSpPr>
            <p:cNvPr id="5" name="Freeform 5"/>
            <p:cNvSpPr/>
            <p:nvPr/>
          </p:nvSpPr>
          <p:spPr>
            <a:xfrm>
              <a:off x="0" y="0"/>
              <a:ext cx="3922388" cy="2162776"/>
            </a:xfrm>
            <a:custGeom>
              <a:avLst/>
              <a:gdLst/>
              <a:ahLst/>
              <a:cxnLst/>
              <a:rect l="l" t="t" r="r" b="b"/>
              <a:pathLst>
                <a:path w="3922388" h="2162776">
                  <a:moveTo>
                    <a:pt x="0" y="0"/>
                  </a:moveTo>
                  <a:lnTo>
                    <a:pt x="3922388" y="0"/>
                  </a:lnTo>
                  <a:lnTo>
                    <a:pt x="3922388" y="2162776"/>
                  </a:lnTo>
                  <a:lnTo>
                    <a:pt x="0" y="2162776"/>
                  </a:lnTo>
                  <a:close/>
                </a:path>
              </a:pathLst>
            </a:custGeom>
            <a:solidFill>
              <a:srgbClr val="F7E8DB"/>
            </a:solidFill>
          </p:spPr>
        </p:sp>
      </p:grpSp>
      <p:grpSp>
        <p:nvGrpSpPr>
          <p:cNvPr id="6" name="Group 6"/>
          <p:cNvGrpSpPr/>
          <p:nvPr/>
        </p:nvGrpSpPr>
        <p:grpSpPr>
          <a:xfrm>
            <a:off x="0" y="9523527"/>
            <a:ext cx="7680190" cy="763473"/>
            <a:chOff x="0" y="0"/>
            <a:chExt cx="10240253" cy="1017965"/>
          </a:xfrm>
        </p:grpSpPr>
        <p:grpSp>
          <p:nvGrpSpPr>
            <p:cNvPr id="7" name="Group 7"/>
            <p:cNvGrpSpPr/>
            <p:nvPr/>
          </p:nvGrpSpPr>
          <p:grpSpPr>
            <a:xfrm rot="-10800000">
              <a:off x="0" y="0"/>
              <a:ext cx="10240253" cy="1017965"/>
              <a:chOff x="0" y="0"/>
              <a:chExt cx="2597990" cy="258261"/>
            </a:xfrm>
          </p:grpSpPr>
          <p:sp>
            <p:nvSpPr>
              <p:cNvPr id="8" name="Freeform 8"/>
              <p:cNvSpPr/>
              <p:nvPr/>
            </p:nvSpPr>
            <p:spPr>
              <a:xfrm>
                <a:off x="0" y="0"/>
                <a:ext cx="2597990" cy="258261"/>
              </a:xfrm>
              <a:custGeom>
                <a:avLst/>
                <a:gdLst/>
                <a:ahLst/>
                <a:cxnLst/>
                <a:rect l="l" t="t" r="r" b="b"/>
                <a:pathLst>
                  <a:path w="2597990" h="258261">
                    <a:moveTo>
                      <a:pt x="0" y="0"/>
                    </a:moveTo>
                    <a:lnTo>
                      <a:pt x="2597990" y="0"/>
                    </a:lnTo>
                    <a:lnTo>
                      <a:pt x="2597990" y="258261"/>
                    </a:lnTo>
                    <a:lnTo>
                      <a:pt x="0" y="258261"/>
                    </a:lnTo>
                    <a:close/>
                  </a:path>
                </a:pathLst>
              </a:custGeom>
              <a:solidFill>
                <a:srgbClr val="949AA6"/>
              </a:solidFill>
            </p:spPr>
          </p:sp>
        </p:grpSp>
        <p:sp>
          <p:nvSpPr>
            <p:cNvPr id="9" name="TextBox 9"/>
            <p:cNvSpPr txBox="1"/>
            <p:nvPr/>
          </p:nvSpPr>
          <p:spPr>
            <a:xfrm>
              <a:off x="0" y="338581"/>
              <a:ext cx="10240253" cy="450783"/>
            </a:xfrm>
            <a:prstGeom prst="rect">
              <a:avLst/>
            </a:prstGeom>
          </p:spPr>
          <p:txBody>
            <a:bodyPr lIns="0" tIns="0" rIns="0" bIns="0" rtlCol="0" anchor="t">
              <a:spAutoFit/>
            </a:bodyPr>
            <a:lstStyle/>
            <a:p>
              <a:pPr algn="ctr">
                <a:lnSpc>
                  <a:spcPts val="2499"/>
                </a:lnSpc>
              </a:pPr>
              <a:endParaRPr/>
            </a:p>
          </p:txBody>
        </p:sp>
      </p:grpSp>
      <p:grpSp>
        <p:nvGrpSpPr>
          <p:cNvPr id="10" name="Group 10"/>
          <p:cNvGrpSpPr/>
          <p:nvPr/>
        </p:nvGrpSpPr>
        <p:grpSpPr>
          <a:xfrm>
            <a:off x="731499" y="643030"/>
            <a:ext cx="9784101" cy="5218689"/>
            <a:chOff x="0" y="0"/>
            <a:chExt cx="12096259" cy="6958252"/>
          </a:xfrm>
        </p:grpSpPr>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601775" y="0"/>
              <a:ext cx="7494484" cy="6958252"/>
            </a:xfrm>
            <a:prstGeom prst="rect">
              <a:avLst/>
            </a:prstGeom>
          </p:spPr>
        </p:pic>
        <p:grpSp>
          <p:nvGrpSpPr>
            <p:cNvPr id="12" name="Group 12"/>
            <p:cNvGrpSpPr>
              <a:grpSpLocks noChangeAspect="1"/>
            </p:cNvGrpSpPr>
            <p:nvPr/>
          </p:nvGrpSpPr>
          <p:grpSpPr>
            <a:xfrm rot="7314912">
              <a:off x="4725434" y="1489208"/>
              <a:ext cx="2530941" cy="3979835"/>
              <a:chOff x="0" y="0"/>
              <a:chExt cx="1042670" cy="1639570"/>
            </a:xfrm>
          </p:grpSpPr>
          <p:sp>
            <p:nvSpPr>
              <p:cNvPr id="13" name="Freeform 13"/>
              <p:cNvSpPr/>
              <p:nvPr/>
            </p:nvSpPr>
            <p:spPr>
              <a:xfrm>
                <a:off x="44450" y="44450"/>
                <a:ext cx="953770" cy="1550670"/>
              </a:xfrm>
              <a:custGeom>
                <a:avLst/>
                <a:gdLst/>
                <a:ahLst/>
                <a:cxnLst/>
                <a:rect l="l" t="t" r="r" b="b"/>
                <a:pathLst>
                  <a:path w="953770" h="1550670">
                    <a:moveTo>
                      <a:pt x="953770" y="838200"/>
                    </a:moveTo>
                    <a:lnTo>
                      <a:pt x="0" y="0"/>
                    </a:lnTo>
                    <a:lnTo>
                      <a:pt x="29210" y="1268730"/>
                    </a:lnTo>
                    <a:lnTo>
                      <a:pt x="337820" y="967740"/>
                    </a:lnTo>
                    <a:lnTo>
                      <a:pt x="609600" y="1550670"/>
                    </a:lnTo>
                    <a:lnTo>
                      <a:pt x="796290" y="1463040"/>
                    </a:lnTo>
                    <a:lnTo>
                      <a:pt x="524510" y="881380"/>
                    </a:lnTo>
                    <a:close/>
                  </a:path>
                </a:pathLst>
              </a:custGeom>
              <a:solidFill>
                <a:srgbClr val="BBBCBB"/>
              </a:solidFill>
            </p:spPr>
          </p:sp>
          <p:sp>
            <p:nvSpPr>
              <p:cNvPr id="14" name="Freeform 14"/>
              <p:cNvSpPr/>
              <p:nvPr/>
            </p:nvSpPr>
            <p:spPr>
              <a:xfrm>
                <a:off x="0" y="-3810"/>
                <a:ext cx="1045210" cy="1643380"/>
              </a:xfrm>
              <a:custGeom>
                <a:avLst/>
                <a:gdLst/>
                <a:ahLst/>
                <a:cxnLst/>
                <a:rect l="l" t="t" r="r" b="b"/>
                <a:pathLst>
                  <a:path w="1045210" h="1643380">
                    <a:moveTo>
                      <a:pt x="654050" y="1643380"/>
                    </a:moveTo>
                    <a:cubicBezTo>
                      <a:pt x="648970" y="1643380"/>
                      <a:pt x="643890" y="1642110"/>
                      <a:pt x="638810" y="1640840"/>
                    </a:cubicBezTo>
                    <a:cubicBezTo>
                      <a:pt x="627380" y="1637030"/>
                      <a:pt x="618490" y="1628140"/>
                      <a:pt x="613410" y="1617980"/>
                    </a:cubicBezTo>
                    <a:lnTo>
                      <a:pt x="368300" y="1092200"/>
                    </a:lnTo>
                    <a:lnTo>
                      <a:pt x="105410" y="1348740"/>
                    </a:lnTo>
                    <a:cubicBezTo>
                      <a:pt x="92710" y="1361440"/>
                      <a:pt x="73660" y="1365250"/>
                      <a:pt x="57150" y="1357630"/>
                    </a:cubicBezTo>
                    <a:cubicBezTo>
                      <a:pt x="40640" y="1351280"/>
                      <a:pt x="30480" y="1334770"/>
                      <a:pt x="29210" y="1316990"/>
                    </a:cubicBezTo>
                    <a:lnTo>
                      <a:pt x="0" y="49530"/>
                    </a:lnTo>
                    <a:cubicBezTo>
                      <a:pt x="0" y="31750"/>
                      <a:pt x="10160" y="15240"/>
                      <a:pt x="25400" y="7620"/>
                    </a:cubicBezTo>
                    <a:cubicBezTo>
                      <a:pt x="41910" y="0"/>
                      <a:pt x="60960" y="3810"/>
                      <a:pt x="73660" y="15240"/>
                    </a:cubicBezTo>
                    <a:lnTo>
                      <a:pt x="1027430" y="853440"/>
                    </a:lnTo>
                    <a:cubicBezTo>
                      <a:pt x="1040130" y="864870"/>
                      <a:pt x="1045210" y="883920"/>
                      <a:pt x="1040130" y="900430"/>
                    </a:cubicBezTo>
                    <a:cubicBezTo>
                      <a:pt x="1035050" y="916940"/>
                      <a:pt x="1019810" y="929640"/>
                      <a:pt x="1002030" y="930910"/>
                    </a:cubicBezTo>
                    <a:lnTo>
                      <a:pt x="635000" y="966470"/>
                    </a:lnTo>
                    <a:lnTo>
                      <a:pt x="880110" y="1492250"/>
                    </a:lnTo>
                    <a:cubicBezTo>
                      <a:pt x="890270" y="1515110"/>
                      <a:pt x="881380" y="1540510"/>
                      <a:pt x="858520" y="1550670"/>
                    </a:cubicBezTo>
                    <a:lnTo>
                      <a:pt x="671830" y="1638300"/>
                    </a:lnTo>
                    <a:cubicBezTo>
                      <a:pt x="666750" y="1642110"/>
                      <a:pt x="660400" y="1643380"/>
                      <a:pt x="654050" y="1643380"/>
                    </a:cubicBezTo>
                    <a:close/>
                    <a:moveTo>
                      <a:pt x="382270" y="971550"/>
                    </a:moveTo>
                    <a:cubicBezTo>
                      <a:pt x="384810" y="971550"/>
                      <a:pt x="387350" y="971550"/>
                      <a:pt x="389890" y="972820"/>
                    </a:cubicBezTo>
                    <a:cubicBezTo>
                      <a:pt x="403860" y="975360"/>
                      <a:pt x="416560" y="984250"/>
                      <a:pt x="421640" y="998220"/>
                    </a:cubicBezTo>
                    <a:lnTo>
                      <a:pt x="674370" y="1540510"/>
                    </a:lnTo>
                    <a:lnTo>
                      <a:pt x="781050" y="1490980"/>
                    </a:lnTo>
                    <a:lnTo>
                      <a:pt x="528320" y="947420"/>
                    </a:lnTo>
                    <a:cubicBezTo>
                      <a:pt x="521970" y="934720"/>
                      <a:pt x="523240" y="919480"/>
                      <a:pt x="529590" y="906780"/>
                    </a:cubicBezTo>
                    <a:cubicBezTo>
                      <a:pt x="535940" y="894080"/>
                      <a:pt x="549910" y="886460"/>
                      <a:pt x="563880" y="883920"/>
                    </a:cubicBezTo>
                    <a:lnTo>
                      <a:pt x="891540" y="850900"/>
                    </a:lnTo>
                    <a:lnTo>
                      <a:pt x="91440" y="147320"/>
                    </a:lnTo>
                    <a:lnTo>
                      <a:pt x="115570" y="1212850"/>
                    </a:lnTo>
                    <a:lnTo>
                      <a:pt x="350520" y="982980"/>
                    </a:lnTo>
                    <a:cubicBezTo>
                      <a:pt x="359410" y="976630"/>
                      <a:pt x="370840" y="971550"/>
                      <a:pt x="382270" y="971550"/>
                    </a:cubicBezTo>
                    <a:close/>
                  </a:path>
                </a:pathLst>
              </a:custGeom>
              <a:solidFill>
                <a:srgbClr val="BBBCBB"/>
              </a:solidFill>
            </p:spPr>
          </p:sp>
        </p:grpSp>
        <p:sp>
          <p:nvSpPr>
            <p:cNvPr id="15" name="TextBox 15"/>
            <p:cNvSpPr txBox="1"/>
            <p:nvPr/>
          </p:nvSpPr>
          <p:spPr>
            <a:xfrm>
              <a:off x="5236110" y="4393818"/>
              <a:ext cx="2157798" cy="1555855"/>
            </a:xfrm>
            <a:prstGeom prst="rect">
              <a:avLst/>
            </a:prstGeom>
          </p:spPr>
          <p:txBody>
            <a:bodyPr lIns="0" tIns="0" rIns="0" bIns="0" rtlCol="0" anchor="t">
              <a:spAutoFit/>
            </a:bodyPr>
            <a:lstStyle/>
            <a:p>
              <a:pPr algn="ctr">
                <a:lnSpc>
                  <a:spcPts val="4734"/>
                </a:lnSpc>
              </a:pPr>
              <a:r>
                <a:rPr lang="en-US" sz="3382">
                  <a:solidFill>
                    <a:srgbClr val="F7E8DB"/>
                  </a:solidFill>
                  <a:latin typeface="Athens Light"/>
                </a:rPr>
                <a:t>Passions</a:t>
              </a:r>
            </a:p>
            <a:p>
              <a:pPr algn="ctr">
                <a:lnSpc>
                  <a:spcPts val="4734"/>
                </a:lnSpc>
              </a:pPr>
              <a:r>
                <a:rPr lang="en-US" sz="3382">
                  <a:solidFill>
                    <a:srgbClr val="F7E8DB"/>
                  </a:solidFill>
                  <a:latin typeface="Athens Light"/>
                </a:rPr>
                <a:t>Interests</a:t>
              </a:r>
            </a:p>
          </p:txBody>
        </p:sp>
        <p:sp>
          <p:nvSpPr>
            <p:cNvPr id="16" name="TextBox 16"/>
            <p:cNvSpPr txBox="1"/>
            <p:nvPr/>
          </p:nvSpPr>
          <p:spPr>
            <a:xfrm>
              <a:off x="7668112" y="825424"/>
              <a:ext cx="1361810" cy="750617"/>
            </a:xfrm>
            <a:prstGeom prst="rect">
              <a:avLst/>
            </a:prstGeom>
          </p:spPr>
          <p:txBody>
            <a:bodyPr lIns="0" tIns="0" rIns="0" bIns="0" rtlCol="0" anchor="t">
              <a:spAutoFit/>
            </a:bodyPr>
            <a:lstStyle/>
            <a:p>
              <a:pPr algn="ctr">
                <a:lnSpc>
                  <a:spcPts val="4734"/>
                </a:lnSpc>
              </a:pPr>
              <a:r>
                <a:rPr lang="en-US" sz="3382">
                  <a:solidFill>
                    <a:srgbClr val="F0F2F4"/>
                  </a:solidFill>
                  <a:latin typeface="Athens Light"/>
                </a:rPr>
                <a:t>Skills</a:t>
              </a:r>
            </a:p>
          </p:txBody>
        </p:sp>
        <p:sp>
          <p:nvSpPr>
            <p:cNvPr id="17" name="TextBox 17"/>
            <p:cNvSpPr txBox="1"/>
            <p:nvPr/>
          </p:nvSpPr>
          <p:spPr>
            <a:xfrm>
              <a:off x="9170166" y="4393818"/>
              <a:ext cx="2469275" cy="753995"/>
            </a:xfrm>
            <a:prstGeom prst="rect">
              <a:avLst/>
            </a:prstGeom>
          </p:spPr>
          <p:txBody>
            <a:bodyPr lIns="0" tIns="0" rIns="0" bIns="0" rtlCol="0" anchor="t">
              <a:spAutoFit/>
            </a:bodyPr>
            <a:lstStyle/>
            <a:p>
              <a:pPr algn="ctr">
                <a:lnSpc>
                  <a:spcPts val="4734"/>
                </a:lnSpc>
              </a:pPr>
              <a:r>
                <a:rPr lang="en-US" sz="3382">
                  <a:solidFill>
                    <a:srgbClr val="575757"/>
                  </a:solidFill>
                  <a:latin typeface="Athens Light"/>
                </a:rPr>
                <a:t>Attributes</a:t>
              </a:r>
            </a:p>
          </p:txBody>
        </p:sp>
        <p:sp>
          <p:nvSpPr>
            <p:cNvPr id="18" name="TextBox 18"/>
            <p:cNvSpPr txBox="1"/>
            <p:nvPr/>
          </p:nvSpPr>
          <p:spPr>
            <a:xfrm>
              <a:off x="0" y="345068"/>
              <a:ext cx="3290560" cy="4799752"/>
            </a:xfrm>
            <a:prstGeom prst="rect">
              <a:avLst/>
            </a:prstGeom>
          </p:spPr>
          <p:txBody>
            <a:bodyPr lIns="0" tIns="0" rIns="0" bIns="0" rtlCol="0" anchor="t">
              <a:spAutoFit/>
            </a:bodyPr>
            <a:lstStyle/>
            <a:p>
              <a:pPr algn="ctr">
                <a:lnSpc>
                  <a:spcPts val="30116"/>
                </a:lnSpc>
              </a:pPr>
              <a:r>
                <a:rPr lang="en-US" sz="21511" dirty="0">
                  <a:solidFill>
                    <a:srgbClr val="575757"/>
                  </a:solidFill>
                  <a:latin typeface="Bangers"/>
                </a:rPr>
                <a:t>Fit</a:t>
              </a:r>
            </a:p>
          </p:txBody>
        </p:sp>
      </p:grpSp>
      <p:sp>
        <p:nvSpPr>
          <p:cNvPr id="19" name="TextBox 19"/>
          <p:cNvSpPr txBox="1"/>
          <p:nvPr/>
        </p:nvSpPr>
        <p:spPr>
          <a:xfrm>
            <a:off x="8252602" y="5744465"/>
            <a:ext cx="8683393" cy="3144183"/>
          </a:xfrm>
          <a:prstGeom prst="rect">
            <a:avLst/>
          </a:prstGeom>
        </p:spPr>
        <p:txBody>
          <a:bodyPr lIns="0" tIns="0" rIns="0" bIns="0" rtlCol="0" anchor="t">
            <a:spAutoFit/>
          </a:bodyPr>
          <a:lstStyle/>
          <a:p>
            <a:pPr>
              <a:lnSpc>
                <a:spcPts val="4951"/>
              </a:lnSpc>
            </a:pPr>
            <a:r>
              <a:rPr lang="en-US" sz="4125" spc="123">
                <a:solidFill>
                  <a:srgbClr val="777F8F"/>
                </a:solidFill>
                <a:latin typeface="Assistant Regular"/>
              </a:rPr>
              <a:t>TRYING TO FIT IN REQUIRES A LOT OF ENERGY AND EVENTUALLY YOU LOSE YOURSELF. THERE IS NO SOULMATE OF JOBS, THERE ARE MANY THAT FIT YOUR SKILLS AND INTERESTS.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685184" y="992778"/>
            <a:ext cx="6571539" cy="8301444"/>
            <a:chOff x="0" y="0"/>
            <a:chExt cx="2809995" cy="3549704"/>
          </a:xfrm>
        </p:grpSpPr>
        <p:sp>
          <p:nvSpPr>
            <p:cNvPr id="3" name="Freeform 3"/>
            <p:cNvSpPr/>
            <p:nvPr/>
          </p:nvSpPr>
          <p:spPr>
            <a:xfrm>
              <a:off x="0" y="0"/>
              <a:ext cx="2809995" cy="3549703"/>
            </a:xfrm>
            <a:custGeom>
              <a:avLst/>
              <a:gdLst/>
              <a:ahLst/>
              <a:cxnLst/>
              <a:rect l="l" t="t" r="r" b="b"/>
              <a:pathLst>
                <a:path w="2809995" h="3549703">
                  <a:moveTo>
                    <a:pt x="0" y="0"/>
                  </a:moveTo>
                  <a:lnTo>
                    <a:pt x="2809995" y="0"/>
                  </a:lnTo>
                  <a:lnTo>
                    <a:pt x="2809995" y="3549703"/>
                  </a:lnTo>
                  <a:lnTo>
                    <a:pt x="0" y="3549703"/>
                  </a:lnTo>
                  <a:close/>
                </a:path>
              </a:pathLst>
            </a:custGeom>
            <a:solidFill>
              <a:srgbClr val="F7E8DB"/>
            </a:solidFill>
          </p:spPr>
        </p:sp>
      </p:grpSp>
      <p:grpSp>
        <p:nvGrpSpPr>
          <p:cNvPr id="4" name="Group 4"/>
          <p:cNvGrpSpPr/>
          <p:nvPr/>
        </p:nvGrpSpPr>
        <p:grpSpPr>
          <a:xfrm rot="5400000">
            <a:off x="-2610442" y="4458647"/>
            <a:ext cx="6571539" cy="1369706"/>
            <a:chOff x="0" y="0"/>
            <a:chExt cx="2809995" cy="585687"/>
          </a:xfrm>
        </p:grpSpPr>
        <p:sp>
          <p:nvSpPr>
            <p:cNvPr id="5" name="Freeform 5"/>
            <p:cNvSpPr/>
            <p:nvPr/>
          </p:nvSpPr>
          <p:spPr>
            <a:xfrm>
              <a:off x="0" y="0"/>
              <a:ext cx="2809995" cy="585687"/>
            </a:xfrm>
            <a:custGeom>
              <a:avLst/>
              <a:gdLst/>
              <a:ahLst/>
              <a:cxnLst/>
              <a:rect l="l" t="t" r="r" b="b"/>
              <a:pathLst>
                <a:path w="2809995" h="585687">
                  <a:moveTo>
                    <a:pt x="0" y="0"/>
                  </a:moveTo>
                  <a:lnTo>
                    <a:pt x="2809995" y="0"/>
                  </a:lnTo>
                  <a:lnTo>
                    <a:pt x="2809995" y="585687"/>
                  </a:lnTo>
                  <a:lnTo>
                    <a:pt x="0" y="585687"/>
                  </a:lnTo>
                  <a:close/>
                </a:path>
              </a:pathLst>
            </a:custGeom>
            <a:solidFill>
              <a:srgbClr val="949AA6"/>
            </a:solidFill>
          </p:spPr>
        </p:sp>
      </p:grpSp>
      <p:grpSp>
        <p:nvGrpSpPr>
          <p:cNvPr id="6" name="Group 6"/>
          <p:cNvGrpSpPr/>
          <p:nvPr/>
        </p:nvGrpSpPr>
        <p:grpSpPr>
          <a:xfrm rot="5400000">
            <a:off x="14776968" y="4918237"/>
            <a:ext cx="6571539" cy="450526"/>
            <a:chOff x="0" y="0"/>
            <a:chExt cx="2222965" cy="152400"/>
          </a:xfrm>
        </p:grpSpPr>
        <p:sp>
          <p:nvSpPr>
            <p:cNvPr id="7" name="Freeform 7"/>
            <p:cNvSpPr/>
            <p:nvPr/>
          </p:nvSpPr>
          <p:spPr>
            <a:xfrm>
              <a:off x="0" y="0"/>
              <a:ext cx="2222965" cy="152400"/>
            </a:xfrm>
            <a:custGeom>
              <a:avLst/>
              <a:gdLst/>
              <a:ahLst/>
              <a:cxnLst/>
              <a:rect l="l" t="t" r="r" b="b"/>
              <a:pathLst>
                <a:path w="2222965" h="152400">
                  <a:moveTo>
                    <a:pt x="0" y="0"/>
                  </a:moveTo>
                  <a:lnTo>
                    <a:pt x="2222965" y="0"/>
                  </a:lnTo>
                  <a:lnTo>
                    <a:pt x="2222965" y="152400"/>
                  </a:lnTo>
                  <a:lnTo>
                    <a:pt x="0" y="152400"/>
                  </a:lnTo>
                  <a:close/>
                </a:path>
              </a:pathLst>
            </a:custGeom>
            <a:solidFill>
              <a:srgbClr val="949AA6"/>
            </a:solidFill>
          </p:spPr>
        </p:sp>
      </p:grpSp>
      <p:sp>
        <p:nvSpPr>
          <p:cNvPr id="8" name="TextBox 8"/>
          <p:cNvSpPr txBox="1"/>
          <p:nvPr/>
        </p:nvSpPr>
        <p:spPr>
          <a:xfrm>
            <a:off x="11288592" y="2549097"/>
            <a:ext cx="5447913" cy="4960206"/>
          </a:xfrm>
          <a:prstGeom prst="rect">
            <a:avLst/>
          </a:prstGeom>
        </p:spPr>
        <p:txBody>
          <a:bodyPr lIns="0" tIns="0" rIns="0" bIns="0" rtlCol="0" anchor="t">
            <a:spAutoFit/>
          </a:bodyPr>
          <a:lstStyle/>
          <a:p>
            <a:pPr marL="582925" lvl="1" indent="-291463">
              <a:lnSpc>
                <a:spcPts val="5669"/>
              </a:lnSpc>
              <a:buFont typeface="Arial"/>
              <a:buChar char="•"/>
            </a:pPr>
            <a:r>
              <a:rPr lang="en-US" sz="2699">
                <a:solidFill>
                  <a:srgbClr val="575757"/>
                </a:solidFill>
                <a:latin typeface="Assistant Regular"/>
              </a:rPr>
              <a:t>EMSI</a:t>
            </a:r>
          </a:p>
          <a:p>
            <a:pPr marL="582925" lvl="1" indent="-291463">
              <a:lnSpc>
                <a:spcPts val="5669"/>
              </a:lnSpc>
              <a:buFont typeface="Arial"/>
              <a:buChar char="•"/>
            </a:pPr>
            <a:r>
              <a:rPr lang="en-US" sz="2699">
                <a:solidFill>
                  <a:srgbClr val="575757"/>
                </a:solidFill>
                <a:latin typeface="Assistant Regular"/>
              </a:rPr>
              <a:t>Adobe Creative Types</a:t>
            </a:r>
          </a:p>
          <a:p>
            <a:pPr marL="582925" lvl="1" indent="-291463">
              <a:lnSpc>
                <a:spcPts val="5669"/>
              </a:lnSpc>
              <a:buFont typeface="Arial"/>
              <a:buChar char="•"/>
            </a:pPr>
            <a:r>
              <a:rPr lang="en-US" sz="2699">
                <a:solidFill>
                  <a:srgbClr val="575757"/>
                </a:solidFill>
                <a:latin typeface="Assistant Regular"/>
              </a:rPr>
              <a:t>PLUM AI Tool</a:t>
            </a:r>
          </a:p>
          <a:p>
            <a:pPr marL="582925" lvl="1" indent="-291463">
              <a:lnSpc>
                <a:spcPts val="5669"/>
              </a:lnSpc>
              <a:buFont typeface="Arial"/>
              <a:buChar char="•"/>
            </a:pPr>
            <a:r>
              <a:rPr lang="en-US" sz="2699">
                <a:solidFill>
                  <a:srgbClr val="575757"/>
                </a:solidFill>
                <a:latin typeface="Assistant Regular"/>
              </a:rPr>
              <a:t>Deloitte Business Chemistry</a:t>
            </a:r>
          </a:p>
          <a:p>
            <a:pPr marL="582925" lvl="1" indent="-291463">
              <a:lnSpc>
                <a:spcPts val="5669"/>
              </a:lnSpc>
              <a:buFont typeface="Arial"/>
              <a:buChar char="•"/>
            </a:pPr>
            <a:r>
              <a:rPr lang="en-US" sz="2699">
                <a:solidFill>
                  <a:srgbClr val="575757"/>
                </a:solidFill>
                <a:latin typeface="Assistant Regular"/>
              </a:rPr>
              <a:t>Apolitical</a:t>
            </a:r>
          </a:p>
          <a:p>
            <a:pPr marL="582925" lvl="1" indent="-291463">
              <a:lnSpc>
                <a:spcPts val="5669"/>
              </a:lnSpc>
              <a:buFont typeface="Arial"/>
              <a:buChar char="•"/>
            </a:pPr>
            <a:r>
              <a:rPr lang="en-US" sz="2699">
                <a:solidFill>
                  <a:srgbClr val="575757"/>
                </a:solidFill>
                <a:latin typeface="Assistant Regular"/>
              </a:rPr>
              <a:t>Canva</a:t>
            </a:r>
          </a:p>
          <a:p>
            <a:pPr>
              <a:lnSpc>
                <a:spcPts val="5669"/>
              </a:lnSpc>
            </a:pPr>
            <a:endParaRPr lang="en-US" sz="2699">
              <a:solidFill>
                <a:srgbClr val="575757"/>
              </a:solidFill>
              <a:latin typeface="Assistant Regular"/>
            </a:endParaRPr>
          </a:p>
        </p:txBody>
      </p:sp>
      <p:grpSp>
        <p:nvGrpSpPr>
          <p:cNvPr id="9" name="Group 9"/>
          <p:cNvGrpSpPr/>
          <p:nvPr/>
        </p:nvGrpSpPr>
        <p:grpSpPr>
          <a:xfrm>
            <a:off x="2675534" y="1994335"/>
            <a:ext cx="6334755" cy="6107005"/>
            <a:chOff x="0" y="0"/>
            <a:chExt cx="8446340" cy="8142673"/>
          </a:xfrm>
        </p:grpSpPr>
        <p:sp>
          <p:nvSpPr>
            <p:cNvPr id="10" name="TextBox 10"/>
            <p:cNvSpPr txBox="1"/>
            <p:nvPr/>
          </p:nvSpPr>
          <p:spPr>
            <a:xfrm>
              <a:off x="0" y="419100"/>
              <a:ext cx="8395540" cy="7202940"/>
            </a:xfrm>
            <a:prstGeom prst="rect">
              <a:avLst/>
            </a:prstGeom>
          </p:spPr>
          <p:txBody>
            <a:bodyPr lIns="0" tIns="0" rIns="0" bIns="0" rtlCol="0" anchor="t">
              <a:spAutoFit/>
            </a:bodyPr>
            <a:lstStyle/>
            <a:p>
              <a:pPr>
                <a:lnSpc>
                  <a:spcPts val="13504"/>
                </a:lnSpc>
              </a:pPr>
              <a:r>
                <a:rPr lang="en-US" sz="15005">
                  <a:solidFill>
                    <a:srgbClr val="777F8F"/>
                  </a:solidFill>
                  <a:latin typeface="League Gothic"/>
                </a:rPr>
                <a:t>FITTING IN OR FINDING FIT</a:t>
              </a:r>
            </a:p>
          </p:txBody>
        </p:sp>
        <p:sp>
          <p:nvSpPr>
            <p:cNvPr id="11" name="TextBox 11"/>
            <p:cNvSpPr txBox="1"/>
            <p:nvPr/>
          </p:nvSpPr>
          <p:spPr>
            <a:xfrm>
              <a:off x="50800" y="7691890"/>
              <a:ext cx="8395540" cy="450783"/>
            </a:xfrm>
            <a:prstGeom prst="rect">
              <a:avLst/>
            </a:prstGeom>
          </p:spPr>
          <p:txBody>
            <a:bodyPr lIns="0" tIns="0" rIns="0" bIns="0" rtlCol="0" anchor="t">
              <a:spAutoFit/>
            </a:bodyPr>
            <a:lstStyle/>
            <a:p>
              <a:pPr>
                <a:lnSpc>
                  <a:spcPts val="2499"/>
                </a:lnSpc>
              </a:pPr>
              <a:r>
                <a:rPr lang="en-US" sz="2499" spc="874">
                  <a:solidFill>
                    <a:srgbClr val="575757"/>
                  </a:solidFill>
                  <a:latin typeface="Assistant Regular"/>
                </a:rPr>
                <a:t>KEY PLACES TO LOOK</a:t>
              </a:r>
            </a:p>
          </p:txBody>
        </p:sp>
      </p:grpSp>
      <p:sp>
        <p:nvSpPr>
          <p:cNvPr id="12" name="TextBox 12"/>
          <p:cNvSpPr txBox="1"/>
          <p:nvPr/>
        </p:nvSpPr>
        <p:spPr>
          <a:xfrm rot="-5400000">
            <a:off x="-2398029" y="4981600"/>
            <a:ext cx="6146764" cy="323800"/>
          </a:xfrm>
          <a:prstGeom prst="rect">
            <a:avLst/>
          </a:prstGeom>
        </p:spPr>
        <p:txBody>
          <a:bodyPr lIns="0" tIns="0" rIns="0" bIns="0" rtlCol="0" anchor="t">
            <a:spAutoFit/>
          </a:bodyPr>
          <a:lstStyle/>
          <a:p>
            <a:pPr algn="ctr">
              <a:lnSpc>
                <a:spcPts val="2499"/>
              </a:lnSpc>
            </a:pPr>
            <a:r>
              <a:rPr lang="en-US" sz="2499" spc="679">
                <a:solidFill>
                  <a:srgbClr val="FFFFFF"/>
                </a:solidFill>
                <a:latin typeface="Assistant Regular"/>
              </a:rPr>
              <a:t>FYN CAREER BOOT CAMP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685184" y="992778"/>
            <a:ext cx="6571539" cy="8301444"/>
            <a:chOff x="0" y="0"/>
            <a:chExt cx="2809995" cy="3549704"/>
          </a:xfrm>
        </p:grpSpPr>
        <p:sp>
          <p:nvSpPr>
            <p:cNvPr id="3" name="Freeform 3"/>
            <p:cNvSpPr/>
            <p:nvPr/>
          </p:nvSpPr>
          <p:spPr>
            <a:xfrm>
              <a:off x="0" y="0"/>
              <a:ext cx="2809995" cy="3549703"/>
            </a:xfrm>
            <a:custGeom>
              <a:avLst/>
              <a:gdLst/>
              <a:ahLst/>
              <a:cxnLst/>
              <a:rect l="l" t="t" r="r" b="b"/>
              <a:pathLst>
                <a:path w="2809995" h="3549703">
                  <a:moveTo>
                    <a:pt x="0" y="0"/>
                  </a:moveTo>
                  <a:lnTo>
                    <a:pt x="2809995" y="0"/>
                  </a:lnTo>
                  <a:lnTo>
                    <a:pt x="2809995" y="3549703"/>
                  </a:lnTo>
                  <a:lnTo>
                    <a:pt x="0" y="3549703"/>
                  </a:lnTo>
                  <a:close/>
                </a:path>
              </a:pathLst>
            </a:custGeom>
            <a:solidFill>
              <a:srgbClr val="949AA6"/>
            </a:solidFill>
          </p:spPr>
        </p:sp>
      </p:grpSp>
      <p:grpSp>
        <p:nvGrpSpPr>
          <p:cNvPr id="4" name="Group 4"/>
          <p:cNvGrpSpPr/>
          <p:nvPr/>
        </p:nvGrpSpPr>
        <p:grpSpPr>
          <a:xfrm>
            <a:off x="1820231" y="8765421"/>
            <a:ext cx="8301444" cy="1521579"/>
            <a:chOff x="0" y="0"/>
            <a:chExt cx="3549704" cy="650628"/>
          </a:xfrm>
        </p:grpSpPr>
        <p:sp>
          <p:nvSpPr>
            <p:cNvPr id="5" name="Freeform 5"/>
            <p:cNvSpPr/>
            <p:nvPr/>
          </p:nvSpPr>
          <p:spPr>
            <a:xfrm>
              <a:off x="0" y="0"/>
              <a:ext cx="3549703" cy="650628"/>
            </a:xfrm>
            <a:custGeom>
              <a:avLst/>
              <a:gdLst/>
              <a:ahLst/>
              <a:cxnLst/>
              <a:rect l="l" t="t" r="r" b="b"/>
              <a:pathLst>
                <a:path w="3549703" h="650628">
                  <a:moveTo>
                    <a:pt x="0" y="0"/>
                  </a:moveTo>
                  <a:lnTo>
                    <a:pt x="3549703" y="0"/>
                  </a:lnTo>
                  <a:lnTo>
                    <a:pt x="3549703" y="650628"/>
                  </a:lnTo>
                  <a:lnTo>
                    <a:pt x="0" y="650628"/>
                  </a:lnTo>
                  <a:close/>
                </a:path>
              </a:pathLst>
            </a:custGeom>
            <a:solidFill>
              <a:srgbClr val="F7E8DB"/>
            </a:solidFill>
          </p:spPr>
        </p:sp>
      </p:grpSp>
      <p:grpSp>
        <p:nvGrpSpPr>
          <p:cNvPr id="6" name="Group 6"/>
          <p:cNvGrpSpPr/>
          <p:nvPr/>
        </p:nvGrpSpPr>
        <p:grpSpPr>
          <a:xfrm>
            <a:off x="1820231" y="0"/>
            <a:ext cx="8301444" cy="1521579"/>
            <a:chOff x="0" y="0"/>
            <a:chExt cx="3549704" cy="650628"/>
          </a:xfrm>
        </p:grpSpPr>
        <p:sp>
          <p:nvSpPr>
            <p:cNvPr id="7" name="Freeform 7"/>
            <p:cNvSpPr/>
            <p:nvPr/>
          </p:nvSpPr>
          <p:spPr>
            <a:xfrm>
              <a:off x="0" y="0"/>
              <a:ext cx="3549703" cy="650628"/>
            </a:xfrm>
            <a:custGeom>
              <a:avLst/>
              <a:gdLst/>
              <a:ahLst/>
              <a:cxnLst/>
              <a:rect l="l" t="t" r="r" b="b"/>
              <a:pathLst>
                <a:path w="3549703" h="650628">
                  <a:moveTo>
                    <a:pt x="0" y="0"/>
                  </a:moveTo>
                  <a:lnTo>
                    <a:pt x="3549703" y="0"/>
                  </a:lnTo>
                  <a:lnTo>
                    <a:pt x="3549703" y="650628"/>
                  </a:lnTo>
                  <a:lnTo>
                    <a:pt x="0" y="650628"/>
                  </a:lnTo>
                  <a:close/>
                </a:path>
              </a:pathLst>
            </a:custGeom>
            <a:solidFill>
              <a:srgbClr val="F7E8DB"/>
            </a:solidFill>
          </p:spPr>
        </p:sp>
      </p:grpSp>
      <p:grpSp>
        <p:nvGrpSpPr>
          <p:cNvPr id="8" name="Group 8"/>
          <p:cNvGrpSpPr/>
          <p:nvPr/>
        </p:nvGrpSpPr>
        <p:grpSpPr>
          <a:xfrm rot="5400000">
            <a:off x="14776968" y="4918237"/>
            <a:ext cx="6571539" cy="450526"/>
            <a:chOff x="0" y="0"/>
            <a:chExt cx="2222965" cy="152400"/>
          </a:xfrm>
        </p:grpSpPr>
        <p:sp>
          <p:nvSpPr>
            <p:cNvPr id="9" name="Freeform 9"/>
            <p:cNvSpPr/>
            <p:nvPr/>
          </p:nvSpPr>
          <p:spPr>
            <a:xfrm>
              <a:off x="0" y="0"/>
              <a:ext cx="2222965" cy="152400"/>
            </a:xfrm>
            <a:custGeom>
              <a:avLst/>
              <a:gdLst/>
              <a:ahLst/>
              <a:cxnLst/>
              <a:rect l="l" t="t" r="r" b="b"/>
              <a:pathLst>
                <a:path w="2222965" h="152400">
                  <a:moveTo>
                    <a:pt x="0" y="0"/>
                  </a:moveTo>
                  <a:lnTo>
                    <a:pt x="2222965" y="0"/>
                  </a:lnTo>
                  <a:lnTo>
                    <a:pt x="2222965" y="152400"/>
                  </a:lnTo>
                  <a:lnTo>
                    <a:pt x="0" y="152400"/>
                  </a:lnTo>
                  <a:close/>
                </a:path>
              </a:pathLst>
            </a:custGeom>
            <a:solidFill>
              <a:srgbClr val="949AA6"/>
            </a:solidFill>
          </p:spPr>
        </p:sp>
      </p:grpSp>
      <p:sp>
        <p:nvSpPr>
          <p:cNvPr id="10" name="TextBox 10"/>
          <p:cNvSpPr txBox="1"/>
          <p:nvPr/>
        </p:nvSpPr>
        <p:spPr>
          <a:xfrm>
            <a:off x="11288592" y="297160"/>
            <a:ext cx="5384764" cy="9702400"/>
          </a:xfrm>
          <a:prstGeom prst="rect">
            <a:avLst/>
          </a:prstGeom>
        </p:spPr>
        <p:txBody>
          <a:bodyPr lIns="0" tIns="0" rIns="0" bIns="0" rtlCol="0" anchor="t">
            <a:spAutoFit/>
          </a:bodyPr>
          <a:lstStyle/>
          <a:p>
            <a:pPr>
              <a:lnSpc>
                <a:spcPts val="3999"/>
              </a:lnSpc>
            </a:pPr>
            <a:r>
              <a:rPr lang="en-US" sz="2499" spc="74" dirty="0">
                <a:solidFill>
                  <a:srgbClr val="575757"/>
                </a:solidFill>
                <a:latin typeface="Assistant Regular"/>
              </a:rPr>
              <a:t>Go through the steps of the Resume Builder, even if you have a resume.    Put in the title of the job you have and it will give you an option to look at the work tasks and skills typically associated with this job.</a:t>
            </a:r>
          </a:p>
          <a:p>
            <a:pPr>
              <a:lnSpc>
                <a:spcPts val="3999"/>
              </a:lnSpc>
            </a:pPr>
            <a:endParaRPr lang="en-US" sz="2499" spc="74" dirty="0">
              <a:solidFill>
                <a:srgbClr val="575757"/>
              </a:solidFill>
              <a:latin typeface="Assistant Regular"/>
            </a:endParaRPr>
          </a:p>
          <a:p>
            <a:pPr>
              <a:lnSpc>
                <a:spcPts val="3999"/>
              </a:lnSpc>
            </a:pPr>
            <a:r>
              <a:rPr lang="en-US" sz="2499" spc="74" dirty="0">
                <a:solidFill>
                  <a:srgbClr val="575757"/>
                </a:solidFill>
                <a:latin typeface="Assistant Regular"/>
              </a:rPr>
              <a:t>Then in Resume Optimizer, you can choose the type of work you want to do.  It will populate the skills that you should include on your resume that are needed in the desired role</a:t>
            </a:r>
          </a:p>
          <a:p>
            <a:pPr>
              <a:lnSpc>
                <a:spcPts val="3999"/>
              </a:lnSpc>
            </a:pPr>
            <a:endParaRPr lang="en-US" sz="2499" spc="74" dirty="0">
              <a:solidFill>
                <a:srgbClr val="575757"/>
              </a:solidFill>
              <a:latin typeface="Assistant Regular"/>
            </a:endParaRPr>
          </a:p>
          <a:p>
            <a:pPr>
              <a:lnSpc>
                <a:spcPts val="3999"/>
              </a:lnSpc>
            </a:pPr>
            <a:r>
              <a:rPr lang="en-US" sz="2499" spc="74" dirty="0">
                <a:solidFill>
                  <a:srgbClr val="575757"/>
                </a:solidFill>
                <a:latin typeface="Assistant Regular"/>
              </a:rPr>
              <a:t>OR</a:t>
            </a:r>
          </a:p>
          <a:p>
            <a:pPr>
              <a:lnSpc>
                <a:spcPts val="3999"/>
              </a:lnSpc>
            </a:pPr>
            <a:endParaRPr lang="en-US" sz="2499" spc="74" dirty="0">
              <a:solidFill>
                <a:srgbClr val="575757"/>
              </a:solidFill>
              <a:latin typeface="Assistant Regular"/>
            </a:endParaRPr>
          </a:p>
          <a:p>
            <a:pPr>
              <a:lnSpc>
                <a:spcPts val="3999"/>
              </a:lnSpc>
            </a:pPr>
            <a:r>
              <a:rPr lang="en-US" sz="2499" spc="74" dirty="0">
                <a:solidFill>
                  <a:srgbClr val="575757"/>
                </a:solidFill>
                <a:latin typeface="Assistant Regular"/>
              </a:rPr>
              <a:t>Copy and paste from your own resume and it will pull out skills from work tasks, position titles and education</a:t>
            </a:r>
          </a:p>
        </p:txBody>
      </p:sp>
      <p:grpSp>
        <p:nvGrpSpPr>
          <p:cNvPr id="11" name="Group 11"/>
          <p:cNvGrpSpPr/>
          <p:nvPr/>
        </p:nvGrpSpPr>
        <p:grpSpPr>
          <a:xfrm>
            <a:off x="2675534" y="3709281"/>
            <a:ext cx="6334755" cy="2677112"/>
            <a:chOff x="0" y="0"/>
            <a:chExt cx="8446340" cy="3569483"/>
          </a:xfrm>
        </p:grpSpPr>
        <p:sp>
          <p:nvSpPr>
            <p:cNvPr id="12" name="TextBox 12"/>
            <p:cNvSpPr txBox="1"/>
            <p:nvPr/>
          </p:nvSpPr>
          <p:spPr>
            <a:xfrm>
              <a:off x="0" y="419100"/>
              <a:ext cx="8395540" cy="2629749"/>
            </a:xfrm>
            <a:prstGeom prst="rect">
              <a:avLst/>
            </a:prstGeom>
          </p:spPr>
          <p:txBody>
            <a:bodyPr lIns="0" tIns="0" rIns="0" bIns="0" rtlCol="0" anchor="t">
              <a:spAutoFit/>
            </a:bodyPr>
            <a:lstStyle/>
            <a:p>
              <a:pPr>
                <a:lnSpc>
                  <a:spcPts val="13504"/>
                </a:lnSpc>
              </a:pPr>
              <a:r>
                <a:rPr lang="en-US" sz="15005">
                  <a:solidFill>
                    <a:srgbClr val="FFFFFF"/>
                  </a:solidFill>
                  <a:latin typeface="League Gothic"/>
                </a:rPr>
                <a:t>EMSI</a:t>
              </a:r>
            </a:p>
          </p:txBody>
        </p:sp>
        <p:sp>
          <p:nvSpPr>
            <p:cNvPr id="13" name="TextBox 13"/>
            <p:cNvSpPr txBox="1"/>
            <p:nvPr/>
          </p:nvSpPr>
          <p:spPr>
            <a:xfrm>
              <a:off x="50800" y="3118699"/>
              <a:ext cx="8395540" cy="450783"/>
            </a:xfrm>
            <a:prstGeom prst="rect">
              <a:avLst/>
            </a:prstGeom>
          </p:spPr>
          <p:txBody>
            <a:bodyPr lIns="0" tIns="0" rIns="0" bIns="0" rtlCol="0" anchor="t">
              <a:spAutoFit/>
            </a:bodyPr>
            <a:lstStyle/>
            <a:p>
              <a:pPr>
                <a:lnSpc>
                  <a:spcPts val="2499"/>
                </a:lnSpc>
              </a:pPr>
              <a:r>
                <a:rPr lang="en-US" sz="2499" spc="874">
                  <a:solidFill>
                    <a:srgbClr val="FFFFFF"/>
                  </a:solidFill>
                  <a:latin typeface="Assistant Regular"/>
                </a:rPr>
                <a:t>RESOURCES</a:t>
              </a:r>
            </a:p>
          </p:txBody>
        </p:sp>
      </p:grpSp>
      <p:sp>
        <p:nvSpPr>
          <p:cNvPr id="14" name="TextBox 14"/>
          <p:cNvSpPr txBox="1"/>
          <p:nvPr/>
        </p:nvSpPr>
        <p:spPr>
          <a:xfrm>
            <a:off x="2704109" y="9392885"/>
            <a:ext cx="6146764" cy="323800"/>
          </a:xfrm>
          <a:prstGeom prst="rect">
            <a:avLst/>
          </a:prstGeom>
        </p:spPr>
        <p:txBody>
          <a:bodyPr lIns="0" tIns="0" rIns="0" bIns="0" rtlCol="0" anchor="t">
            <a:spAutoFit/>
          </a:bodyPr>
          <a:lstStyle/>
          <a:p>
            <a:pPr>
              <a:lnSpc>
                <a:spcPts val="2499"/>
              </a:lnSpc>
            </a:pPr>
            <a:r>
              <a:rPr lang="en-US" sz="2499" spc="874">
                <a:solidFill>
                  <a:srgbClr val="777F8F"/>
                </a:solidFill>
                <a:latin typeface="Assistant Regular"/>
              </a:rPr>
              <a:t>SKILLS.EMSIDATA.COM</a:t>
            </a:r>
          </a:p>
        </p:txBody>
      </p:sp>
      <p:sp>
        <p:nvSpPr>
          <p:cNvPr id="15" name="TextBox 15"/>
          <p:cNvSpPr txBox="1"/>
          <p:nvPr/>
        </p:nvSpPr>
        <p:spPr>
          <a:xfrm>
            <a:off x="2675534" y="757361"/>
            <a:ext cx="6146764" cy="323800"/>
          </a:xfrm>
          <a:prstGeom prst="rect">
            <a:avLst/>
          </a:prstGeom>
        </p:spPr>
        <p:txBody>
          <a:bodyPr lIns="0" tIns="0" rIns="0" bIns="0" rtlCol="0" anchor="t">
            <a:spAutoFit/>
          </a:bodyPr>
          <a:lstStyle/>
          <a:p>
            <a:pPr>
              <a:lnSpc>
                <a:spcPts val="2499"/>
              </a:lnSpc>
            </a:pPr>
            <a:r>
              <a:rPr lang="en-US" sz="2499" spc="874">
                <a:solidFill>
                  <a:srgbClr val="777F8F"/>
                </a:solidFill>
                <a:latin typeface="Assistant Regular"/>
              </a:rPr>
              <a:t>FREE TOOL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E8DB"/>
        </a:solidFill>
        <a:effectLst/>
      </p:bgPr>
    </p:bg>
    <p:spTree>
      <p:nvGrpSpPr>
        <p:cNvPr id="1" name=""/>
        <p:cNvGrpSpPr/>
        <p:nvPr/>
      </p:nvGrpSpPr>
      <p:grpSpPr>
        <a:xfrm>
          <a:off x="0" y="0"/>
          <a:ext cx="0" cy="0"/>
          <a:chOff x="0" y="0"/>
          <a:chExt cx="0" cy="0"/>
        </a:xfrm>
      </p:grpSpPr>
      <p:grpSp>
        <p:nvGrpSpPr>
          <p:cNvPr id="2" name="Group 2"/>
          <p:cNvGrpSpPr/>
          <p:nvPr/>
        </p:nvGrpSpPr>
        <p:grpSpPr>
          <a:xfrm>
            <a:off x="10042828" y="0"/>
            <a:ext cx="6735345" cy="5811985"/>
            <a:chOff x="0" y="0"/>
            <a:chExt cx="2880038" cy="2485209"/>
          </a:xfrm>
        </p:grpSpPr>
        <p:sp>
          <p:nvSpPr>
            <p:cNvPr id="3" name="Freeform 3"/>
            <p:cNvSpPr/>
            <p:nvPr/>
          </p:nvSpPr>
          <p:spPr>
            <a:xfrm>
              <a:off x="0" y="0"/>
              <a:ext cx="2880038" cy="2485209"/>
            </a:xfrm>
            <a:custGeom>
              <a:avLst/>
              <a:gdLst/>
              <a:ahLst/>
              <a:cxnLst/>
              <a:rect l="l" t="t" r="r" b="b"/>
              <a:pathLst>
                <a:path w="2880038" h="2485209">
                  <a:moveTo>
                    <a:pt x="0" y="0"/>
                  </a:moveTo>
                  <a:lnTo>
                    <a:pt x="2880038" y="0"/>
                  </a:lnTo>
                  <a:lnTo>
                    <a:pt x="2880038" y="2485209"/>
                  </a:lnTo>
                  <a:lnTo>
                    <a:pt x="0" y="2485209"/>
                  </a:lnTo>
                  <a:close/>
                </a:path>
              </a:pathLst>
            </a:custGeom>
            <a:solidFill>
              <a:srgbClr val="FFFFFF"/>
            </a:solidFill>
          </p:spPr>
        </p:sp>
      </p:grpSp>
      <p:grpSp>
        <p:nvGrpSpPr>
          <p:cNvPr id="4" name="Group 4"/>
          <p:cNvGrpSpPr/>
          <p:nvPr/>
        </p:nvGrpSpPr>
        <p:grpSpPr>
          <a:xfrm>
            <a:off x="10249448" y="1103681"/>
            <a:ext cx="6389331" cy="3604623"/>
            <a:chOff x="0" y="0"/>
            <a:chExt cx="8519108" cy="4806164"/>
          </a:xfrm>
        </p:grpSpPr>
        <p:pic>
          <p:nvPicPr>
            <p:cNvPr id="5" name="Picture 5"/>
            <p:cNvPicPr>
              <a:picLocks noChangeAspect="1"/>
            </p:cNvPicPr>
            <p:nvPr/>
          </p:nvPicPr>
          <p:blipFill>
            <a:blip r:embed="rId2"/>
            <a:srcRect l="478" r="478"/>
            <a:stretch>
              <a:fillRect/>
            </a:stretch>
          </p:blipFill>
          <p:spPr>
            <a:xfrm>
              <a:off x="0" y="0"/>
              <a:ext cx="8519108" cy="4806164"/>
            </a:xfrm>
            <a:prstGeom prst="rect">
              <a:avLst/>
            </a:prstGeom>
          </p:spPr>
        </p:pic>
      </p:grpSp>
      <p:grpSp>
        <p:nvGrpSpPr>
          <p:cNvPr id="6" name="Group 6"/>
          <p:cNvGrpSpPr/>
          <p:nvPr/>
        </p:nvGrpSpPr>
        <p:grpSpPr>
          <a:xfrm rot="5400000">
            <a:off x="2270005" y="992778"/>
            <a:ext cx="6571539" cy="8301444"/>
            <a:chOff x="0" y="0"/>
            <a:chExt cx="2809995" cy="3549704"/>
          </a:xfrm>
        </p:grpSpPr>
        <p:sp>
          <p:nvSpPr>
            <p:cNvPr id="7" name="Freeform 7"/>
            <p:cNvSpPr/>
            <p:nvPr/>
          </p:nvSpPr>
          <p:spPr>
            <a:xfrm>
              <a:off x="0" y="0"/>
              <a:ext cx="2809995" cy="3549703"/>
            </a:xfrm>
            <a:custGeom>
              <a:avLst/>
              <a:gdLst/>
              <a:ahLst/>
              <a:cxnLst/>
              <a:rect l="l" t="t" r="r" b="b"/>
              <a:pathLst>
                <a:path w="2809995" h="3549703">
                  <a:moveTo>
                    <a:pt x="0" y="0"/>
                  </a:moveTo>
                  <a:lnTo>
                    <a:pt x="2809995" y="0"/>
                  </a:lnTo>
                  <a:lnTo>
                    <a:pt x="2809995" y="3549703"/>
                  </a:lnTo>
                  <a:lnTo>
                    <a:pt x="0" y="3549703"/>
                  </a:lnTo>
                  <a:close/>
                </a:path>
              </a:pathLst>
            </a:custGeom>
            <a:solidFill>
              <a:srgbClr val="949AA6"/>
            </a:solidFill>
          </p:spPr>
        </p:sp>
      </p:grpSp>
      <p:grpSp>
        <p:nvGrpSpPr>
          <p:cNvPr id="8" name="Group 8"/>
          <p:cNvGrpSpPr/>
          <p:nvPr/>
        </p:nvGrpSpPr>
        <p:grpSpPr>
          <a:xfrm>
            <a:off x="1405052" y="8765421"/>
            <a:ext cx="8301444" cy="1521579"/>
            <a:chOff x="0" y="0"/>
            <a:chExt cx="3549704" cy="650628"/>
          </a:xfrm>
        </p:grpSpPr>
        <p:sp>
          <p:nvSpPr>
            <p:cNvPr id="9" name="Freeform 9"/>
            <p:cNvSpPr/>
            <p:nvPr/>
          </p:nvSpPr>
          <p:spPr>
            <a:xfrm>
              <a:off x="0" y="0"/>
              <a:ext cx="3549703" cy="650628"/>
            </a:xfrm>
            <a:custGeom>
              <a:avLst/>
              <a:gdLst/>
              <a:ahLst/>
              <a:cxnLst/>
              <a:rect l="l" t="t" r="r" b="b"/>
              <a:pathLst>
                <a:path w="3549703" h="650628">
                  <a:moveTo>
                    <a:pt x="0" y="0"/>
                  </a:moveTo>
                  <a:lnTo>
                    <a:pt x="3549703" y="0"/>
                  </a:lnTo>
                  <a:lnTo>
                    <a:pt x="3549703" y="650628"/>
                  </a:lnTo>
                  <a:lnTo>
                    <a:pt x="0" y="650628"/>
                  </a:lnTo>
                  <a:close/>
                </a:path>
              </a:pathLst>
            </a:custGeom>
            <a:solidFill>
              <a:srgbClr val="FFFFFF"/>
            </a:solidFill>
          </p:spPr>
        </p:sp>
      </p:grpSp>
      <p:grpSp>
        <p:nvGrpSpPr>
          <p:cNvPr id="10" name="Group 10"/>
          <p:cNvGrpSpPr/>
          <p:nvPr/>
        </p:nvGrpSpPr>
        <p:grpSpPr>
          <a:xfrm>
            <a:off x="10042828" y="6138415"/>
            <a:ext cx="6735345" cy="4148585"/>
            <a:chOff x="0" y="0"/>
            <a:chExt cx="2880038" cy="1773938"/>
          </a:xfrm>
        </p:grpSpPr>
        <p:sp>
          <p:nvSpPr>
            <p:cNvPr id="11" name="Freeform 11"/>
            <p:cNvSpPr/>
            <p:nvPr/>
          </p:nvSpPr>
          <p:spPr>
            <a:xfrm>
              <a:off x="0" y="0"/>
              <a:ext cx="2880038" cy="1773938"/>
            </a:xfrm>
            <a:custGeom>
              <a:avLst/>
              <a:gdLst/>
              <a:ahLst/>
              <a:cxnLst/>
              <a:rect l="l" t="t" r="r" b="b"/>
              <a:pathLst>
                <a:path w="2880038" h="1773938">
                  <a:moveTo>
                    <a:pt x="0" y="0"/>
                  </a:moveTo>
                  <a:lnTo>
                    <a:pt x="2880038" y="0"/>
                  </a:lnTo>
                  <a:lnTo>
                    <a:pt x="2880038" y="1773938"/>
                  </a:lnTo>
                  <a:lnTo>
                    <a:pt x="0" y="1773938"/>
                  </a:lnTo>
                  <a:close/>
                </a:path>
              </a:pathLst>
            </a:custGeom>
            <a:solidFill>
              <a:srgbClr val="FFFFFF"/>
            </a:solidFill>
          </p:spPr>
        </p:sp>
      </p:grpSp>
      <p:grpSp>
        <p:nvGrpSpPr>
          <p:cNvPr id="12" name="Group 12"/>
          <p:cNvGrpSpPr/>
          <p:nvPr/>
        </p:nvGrpSpPr>
        <p:grpSpPr>
          <a:xfrm>
            <a:off x="1405052" y="0"/>
            <a:ext cx="8301444" cy="1521579"/>
            <a:chOff x="0" y="0"/>
            <a:chExt cx="3549704" cy="650628"/>
          </a:xfrm>
        </p:grpSpPr>
        <p:sp>
          <p:nvSpPr>
            <p:cNvPr id="13" name="Freeform 13"/>
            <p:cNvSpPr/>
            <p:nvPr/>
          </p:nvSpPr>
          <p:spPr>
            <a:xfrm>
              <a:off x="0" y="0"/>
              <a:ext cx="3549703" cy="650628"/>
            </a:xfrm>
            <a:custGeom>
              <a:avLst/>
              <a:gdLst/>
              <a:ahLst/>
              <a:cxnLst/>
              <a:rect l="l" t="t" r="r" b="b"/>
              <a:pathLst>
                <a:path w="3549703" h="650628">
                  <a:moveTo>
                    <a:pt x="0" y="0"/>
                  </a:moveTo>
                  <a:lnTo>
                    <a:pt x="3549703" y="0"/>
                  </a:lnTo>
                  <a:lnTo>
                    <a:pt x="3549703" y="650628"/>
                  </a:lnTo>
                  <a:lnTo>
                    <a:pt x="0" y="650628"/>
                  </a:lnTo>
                  <a:close/>
                </a:path>
              </a:pathLst>
            </a:custGeom>
            <a:solidFill>
              <a:srgbClr val="FFFFFF"/>
            </a:solidFill>
          </p:spPr>
        </p:sp>
      </p:grpSp>
      <p:sp>
        <p:nvSpPr>
          <p:cNvPr id="14" name="TextBox 14"/>
          <p:cNvSpPr txBox="1"/>
          <p:nvPr/>
        </p:nvSpPr>
        <p:spPr>
          <a:xfrm>
            <a:off x="10832737" y="6413177"/>
            <a:ext cx="5364156" cy="3513337"/>
          </a:xfrm>
          <a:prstGeom prst="rect">
            <a:avLst/>
          </a:prstGeom>
        </p:spPr>
        <p:txBody>
          <a:bodyPr lIns="0" tIns="0" rIns="0" bIns="0" rtlCol="0" anchor="t">
            <a:spAutoFit/>
          </a:bodyPr>
          <a:lstStyle/>
          <a:p>
            <a:pPr>
              <a:lnSpc>
                <a:spcPts val="3999"/>
              </a:lnSpc>
            </a:pPr>
            <a:r>
              <a:rPr lang="en-US" sz="2499" spc="74">
                <a:solidFill>
                  <a:srgbClr val="575757"/>
                </a:solidFill>
                <a:latin typeface="Assistant Regular"/>
              </a:rPr>
              <a:t>I LOVE THIS BECAUSE IT IS NOT NECESSARILY WORK RELATED BUT WHO I AM AND WHO I WORK WELL WITH. PART OF THIS MODERNIZATION OF HOW WE LOOK FOR FIT IS BRINGING TOGETHER WHO WE ARE WITH WHAT WE DO FOR A LIVING</a:t>
            </a:r>
          </a:p>
        </p:txBody>
      </p:sp>
      <p:grpSp>
        <p:nvGrpSpPr>
          <p:cNvPr id="15" name="Group 15"/>
          <p:cNvGrpSpPr/>
          <p:nvPr/>
        </p:nvGrpSpPr>
        <p:grpSpPr>
          <a:xfrm>
            <a:off x="2260355" y="1835610"/>
            <a:ext cx="6334755" cy="6424455"/>
            <a:chOff x="0" y="0"/>
            <a:chExt cx="8446340" cy="8565941"/>
          </a:xfrm>
        </p:grpSpPr>
        <p:sp>
          <p:nvSpPr>
            <p:cNvPr id="16" name="TextBox 16"/>
            <p:cNvSpPr txBox="1"/>
            <p:nvPr/>
          </p:nvSpPr>
          <p:spPr>
            <a:xfrm>
              <a:off x="0" y="419100"/>
              <a:ext cx="8395540" cy="7202940"/>
            </a:xfrm>
            <a:prstGeom prst="rect">
              <a:avLst/>
            </a:prstGeom>
          </p:spPr>
          <p:txBody>
            <a:bodyPr lIns="0" tIns="0" rIns="0" bIns="0" rtlCol="0" anchor="t">
              <a:spAutoFit/>
            </a:bodyPr>
            <a:lstStyle/>
            <a:p>
              <a:pPr>
                <a:lnSpc>
                  <a:spcPts val="13504"/>
                </a:lnSpc>
              </a:pPr>
              <a:r>
                <a:rPr lang="en-US" sz="15005">
                  <a:solidFill>
                    <a:srgbClr val="FFFFFF"/>
                  </a:solidFill>
                  <a:latin typeface="League Gothic"/>
                </a:rPr>
                <a:t>ADOBE CREATIVE TYPES</a:t>
              </a:r>
            </a:p>
          </p:txBody>
        </p:sp>
        <p:sp>
          <p:nvSpPr>
            <p:cNvPr id="17" name="TextBox 17"/>
            <p:cNvSpPr txBox="1"/>
            <p:nvPr/>
          </p:nvSpPr>
          <p:spPr>
            <a:xfrm>
              <a:off x="50800" y="7691890"/>
              <a:ext cx="8395540" cy="874050"/>
            </a:xfrm>
            <a:prstGeom prst="rect">
              <a:avLst/>
            </a:prstGeom>
          </p:spPr>
          <p:txBody>
            <a:bodyPr lIns="0" tIns="0" rIns="0" bIns="0" rtlCol="0" anchor="t">
              <a:spAutoFit/>
            </a:bodyPr>
            <a:lstStyle/>
            <a:p>
              <a:pPr>
                <a:lnSpc>
                  <a:spcPts val="2499"/>
                </a:lnSpc>
              </a:pPr>
              <a:r>
                <a:rPr lang="en-US" sz="2499" spc="874">
                  <a:solidFill>
                    <a:srgbClr val="FFFFFF"/>
                  </a:solidFill>
                  <a:latin typeface="Assistant Regular"/>
                </a:rPr>
                <a:t>WHAT IS OUR CREATIVE STYLE</a:t>
              </a:r>
            </a:p>
          </p:txBody>
        </p:sp>
      </p:grpSp>
      <p:sp>
        <p:nvSpPr>
          <p:cNvPr id="18" name="TextBox 18"/>
          <p:cNvSpPr txBox="1"/>
          <p:nvPr/>
        </p:nvSpPr>
        <p:spPr>
          <a:xfrm>
            <a:off x="2288930" y="627465"/>
            <a:ext cx="6146764" cy="323800"/>
          </a:xfrm>
          <a:prstGeom prst="rect">
            <a:avLst/>
          </a:prstGeom>
        </p:spPr>
        <p:txBody>
          <a:bodyPr lIns="0" tIns="0" rIns="0" bIns="0" rtlCol="0" anchor="t">
            <a:spAutoFit/>
          </a:bodyPr>
          <a:lstStyle/>
          <a:p>
            <a:pPr>
              <a:lnSpc>
                <a:spcPts val="2499"/>
              </a:lnSpc>
            </a:pPr>
            <a:r>
              <a:rPr lang="en-US" sz="2499" spc="874">
                <a:solidFill>
                  <a:srgbClr val="777F8F"/>
                </a:solidFill>
                <a:latin typeface="Assistant Regular"/>
              </a:rPr>
              <a:t>FREE TOOL</a:t>
            </a:r>
          </a:p>
        </p:txBody>
      </p:sp>
      <p:sp>
        <p:nvSpPr>
          <p:cNvPr id="19" name="TextBox 19"/>
          <p:cNvSpPr txBox="1"/>
          <p:nvPr/>
        </p:nvSpPr>
        <p:spPr>
          <a:xfrm>
            <a:off x="2288930" y="9392885"/>
            <a:ext cx="6146764" cy="323800"/>
          </a:xfrm>
          <a:prstGeom prst="rect">
            <a:avLst/>
          </a:prstGeom>
        </p:spPr>
        <p:txBody>
          <a:bodyPr lIns="0" tIns="0" rIns="0" bIns="0" rtlCol="0" anchor="t">
            <a:spAutoFit/>
          </a:bodyPr>
          <a:lstStyle/>
          <a:p>
            <a:pPr>
              <a:lnSpc>
                <a:spcPts val="2499"/>
              </a:lnSpc>
            </a:pPr>
            <a:r>
              <a:rPr lang="en-US" sz="2499" spc="874">
                <a:solidFill>
                  <a:srgbClr val="777F8F"/>
                </a:solidFill>
                <a:latin typeface="Assistant Regular"/>
              </a:rPr>
              <a:t>MYCREATIVETYPE.COM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62" y="0"/>
            <a:ext cx="13336524" cy="10287000"/>
            <a:chOff x="0" y="0"/>
            <a:chExt cx="17782032" cy="13716000"/>
          </a:xfrm>
        </p:grpSpPr>
        <p:pic>
          <p:nvPicPr>
            <p:cNvPr id="3" name="Picture 3"/>
            <p:cNvPicPr>
              <a:picLocks noChangeAspect="1"/>
            </p:cNvPicPr>
            <p:nvPr/>
          </p:nvPicPr>
          <p:blipFill>
            <a:blip r:embed="rId2"/>
            <a:srcRect l="401" r="17756"/>
            <a:stretch>
              <a:fillRect/>
            </a:stretch>
          </p:blipFill>
          <p:spPr>
            <a:xfrm>
              <a:off x="0" y="0"/>
              <a:ext cx="17782032" cy="13716000"/>
            </a:xfrm>
            <a:prstGeom prst="rect">
              <a:avLst/>
            </a:prstGeom>
          </p:spPr>
        </p:pic>
      </p:grpSp>
      <p:grpSp>
        <p:nvGrpSpPr>
          <p:cNvPr id="4" name="Group 4"/>
          <p:cNvGrpSpPr/>
          <p:nvPr/>
        </p:nvGrpSpPr>
        <p:grpSpPr>
          <a:xfrm rot="5400000">
            <a:off x="10830991" y="972260"/>
            <a:ext cx="6571539" cy="8342479"/>
            <a:chOff x="0" y="0"/>
            <a:chExt cx="2809995" cy="3567250"/>
          </a:xfrm>
        </p:grpSpPr>
        <p:sp>
          <p:nvSpPr>
            <p:cNvPr id="5" name="Freeform 5"/>
            <p:cNvSpPr/>
            <p:nvPr/>
          </p:nvSpPr>
          <p:spPr>
            <a:xfrm>
              <a:off x="0" y="0"/>
              <a:ext cx="2809995" cy="3567250"/>
            </a:xfrm>
            <a:custGeom>
              <a:avLst/>
              <a:gdLst/>
              <a:ahLst/>
              <a:cxnLst/>
              <a:rect l="l" t="t" r="r" b="b"/>
              <a:pathLst>
                <a:path w="2809995" h="3567250">
                  <a:moveTo>
                    <a:pt x="0" y="0"/>
                  </a:moveTo>
                  <a:lnTo>
                    <a:pt x="2809995" y="0"/>
                  </a:lnTo>
                  <a:lnTo>
                    <a:pt x="2809995" y="3567250"/>
                  </a:lnTo>
                  <a:lnTo>
                    <a:pt x="0" y="3567250"/>
                  </a:lnTo>
                  <a:close/>
                </a:path>
              </a:pathLst>
            </a:custGeom>
            <a:solidFill>
              <a:srgbClr val="949AA6"/>
            </a:solidFill>
          </p:spPr>
        </p:sp>
      </p:grpSp>
      <p:grpSp>
        <p:nvGrpSpPr>
          <p:cNvPr id="6" name="Group 6"/>
          <p:cNvGrpSpPr/>
          <p:nvPr/>
        </p:nvGrpSpPr>
        <p:grpSpPr>
          <a:xfrm>
            <a:off x="3297527" y="8250215"/>
            <a:ext cx="6735345" cy="1754468"/>
            <a:chOff x="0" y="0"/>
            <a:chExt cx="2880038" cy="750212"/>
          </a:xfrm>
        </p:grpSpPr>
        <p:sp>
          <p:nvSpPr>
            <p:cNvPr id="7" name="Freeform 7"/>
            <p:cNvSpPr/>
            <p:nvPr/>
          </p:nvSpPr>
          <p:spPr>
            <a:xfrm>
              <a:off x="0" y="0"/>
              <a:ext cx="2880038" cy="750212"/>
            </a:xfrm>
            <a:custGeom>
              <a:avLst/>
              <a:gdLst/>
              <a:ahLst/>
              <a:cxnLst/>
              <a:rect l="l" t="t" r="r" b="b"/>
              <a:pathLst>
                <a:path w="2880038" h="750212">
                  <a:moveTo>
                    <a:pt x="0" y="0"/>
                  </a:moveTo>
                  <a:lnTo>
                    <a:pt x="2880038" y="0"/>
                  </a:lnTo>
                  <a:lnTo>
                    <a:pt x="2880038" y="750212"/>
                  </a:lnTo>
                  <a:lnTo>
                    <a:pt x="0" y="750212"/>
                  </a:lnTo>
                  <a:close/>
                </a:path>
              </a:pathLst>
            </a:custGeom>
            <a:solidFill>
              <a:srgbClr val="FFFFFF"/>
            </a:solidFill>
          </p:spPr>
        </p:sp>
      </p:grpSp>
      <p:sp>
        <p:nvSpPr>
          <p:cNvPr id="8" name="TextBox 8"/>
          <p:cNvSpPr txBox="1"/>
          <p:nvPr/>
        </p:nvSpPr>
        <p:spPr>
          <a:xfrm>
            <a:off x="4478034" y="8597422"/>
            <a:ext cx="4374331" cy="974329"/>
          </a:xfrm>
          <a:prstGeom prst="rect">
            <a:avLst/>
          </a:prstGeom>
        </p:spPr>
        <p:txBody>
          <a:bodyPr lIns="0" tIns="0" rIns="0" bIns="0" rtlCol="0" anchor="t">
            <a:spAutoFit/>
          </a:bodyPr>
          <a:lstStyle/>
          <a:p>
            <a:pPr>
              <a:lnSpc>
                <a:spcPts val="3999"/>
              </a:lnSpc>
            </a:pPr>
            <a:r>
              <a:rPr lang="en-US" sz="2499" spc="74">
                <a:solidFill>
                  <a:srgbClr val="575757"/>
                </a:solidFill>
                <a:latin typeface="Assistant Regular"/>
              </a:rPr>
              <a:t>CREATE A FREE PROFILE  PLUM.IO/JOB-SEEKERS</a:t>
            </a:r>
          </a:p>
        </p:txBody>
      </p:sp>
      <p:grpSp>
        <p:nvGrpSpPr>
          <p:cNvPr id="9" name="Group 9"/>
          <p:cNvGrpSpPr/>
          <p:nvPr/>
        </p:nvGrpSpPr>
        <p:grpSpPr>
          <a:xfrm>
            <a:off x="10928866" y="3074381"/>
            <a:ext cx="6334755" cy="3946914"/>
            <a:chOff x="0" y="0"/>
            <a:chExt cx="8446340" cy="5262551"/>
          </a:xfrm>
        </p:grpSpPr>
        <p:sp>
          <p:nvSpPr>
            <p:cNvPr id="10" name="TextBox 10"/>
            <p:cNvSpPr txBox="1"/>
            <p:nvPr/>
          </p:nvSpPr>
          <p:spPr>
            <a:xfrm>
              <a:off x="0" y="419100"/>
              <a:ext cx="8395540" cy="2629749"/>
            </a:xfrm>
            <a:prstGeom prst="rect">
              <a:avLst/>
            </a:prstGeom>
          </p:spPr>
          <p:txBody>
            <a:bodyPr lIns="0" tIns="0" rIns="0" bIns="0" rtlCol="0" anchor="t">
              <a:spAutoFit/>
            </a:bodyPr>
            <a:lstStyle/>
            <a:p>
              <a:pPr>
                <a:lnSpc>
                  <a:spcPts val="13504"/>
                </a:lnSpc>
              </a:pPr>
              <a:r>
                <a:rPr lang="en-US" sz="15005">
                  <a:solidFill>
                    <a:srgbClr val="F7E8DB"/>
                  </a:solidFill>
                  <a:latin typeface="League Gothic"/>
                </a:rPr>
                <a:t>PLUM</a:t>
              </a:r>
            </a:p>
          </p:txBody>
        </p:sp>
        <p:sp>
          <p:nvSpPr>
            <p:cNvPr id="11" name="TextBox 11"/>
            <p:cNvSpPr txBox="1"/>
            <p:nvPr/>
          </p:nvSpPr>
          <p:spPr>
            <a:xfrm>
              <a:off x="50800" y="3118699"/>
              <a:ext cx="8395540" cy="2143852"/>
            </a:xfrm>
            <a:prstGeom prst="rect">
              <a:avLst/>
            </a:prstGeom>
          </p:spPr>
          <p:txBody>
            <a:bodyPr lIns="0" tIns="0" rIns="0" bIns="0" rtlCol="0" anchor="t">
              <a:spAutoFit/>
            </a:bodyPr>
            <a:lstStyle/>
            <a:p>
              <a:pPr>
                <a:lnSpc>
                  <a:spcPts val="2499"/>
                </a:lnSpc>
              </a:pPr>
              <a:r>
                <a:rPr lang="en-US" sz="2499" spc="874">
                  <a:solidFill>
                    <a:srgbClr val="FFFFFF"/>
                  </a:solidFill>
                  <a:latin typeface="Assistant Regular"/>
                </a:rPr>
                <a:t>'YOU ARE MORE THAN JUST YOUR RESUME' IS THEIR TAGLINE BUT THIS CAN HELP IN YOUR RESUME TOOLBOX</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49AA6"/>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1340680" y="3339680"/>
            <a:ext cx="10287000" cy="3607639"/>
            <a:chOff x="0" y="0"/>
            <a:chExt cx="4398729" cy="1542629"/>
          </a:xfrm>
        </p:grpSpPr>
        <p:sp>
          <p:nvSpPr>
            <p:cNvPr id="3" name="Freeform 3"/>
            <p:cNvSpPr/>
            <p:nvPr/>
          </p:nvSpPr>
          <p:spPr>
            <a:xfrm>
              <a:off x="0" y="0"/>
              <a:ext cx="4398728" cy="1542629"/>
            </a:xfrm>
            <a:custGeom>
              <a:avLst/>
              <a:gdLst/>
              <a:ahLst/>
              <a:cxnLst/>
              <a:rect l="l" t="t" r="r" b="b"/>
              <a:pathLst>
                <a:path w="4398728" h="1542629">
                  <a:moveTo>
                    <a:pt x="0" y="0"/>
                  </a:moveTo>
                  <a:lnTo>
                    <a:pt x="4398728" y="0"/>
                  </a:lnTo>
                  <a:lnTo>
                    <a:pt x="4398728" y="1542629"/>
                  </a:lnTo>
                  <a:lnTo>
                    <a:pt x="0" y="1542629"/>
                  </a:lnTo>
                  <a:close/>
                </a:path>
              </a:pathLst>
            </a:custGeom>
            <a:solidFill>
              <a:srgbClr val="F7E8DB"/>
            </a:solidFill>
          </p:spPr>
        </p:sp>
      </p:grpSp>
      <p:grpSp>
        <p:nvGrpSpPr>
          <p:cNvPr id="4" name="Group 4"/>
          <p:cNvGrpSpPr/>
          <p:nvPr/>
        </p:nvGrpSpPr>
        <p:grpSpPr>
          <a:xfrm>
            <a:off x="11072721" y="2082589"/>
            <a:ext cx="7215279" cy="5930496"/>
            <a:chOff x="0" y="0"/>
            <a:chExt cx="3085258" cy="2535885"/>
          </a:xfrm>
        </p:grpSpPr>
        <p:sp>
          <p:nvSpPr>
            <p:cNvPr id="5" name="Freeform 5"/>
            <p:cNvSpPr/>
            <p:nvPr/>
          </p:nvSpPr>
          <p:spPr>
            <a:xfrm>
              <a:off x="0" y="0"/>
              <a:ext cx="3085258" cy="2535885"/>
            </a:xfrm>
            <a:custGeom>
              <a:avLst/>
              <a:gdLst/>
              <a:ahLst/>
              <a:cxnLst/>
              <a:rect l="l" t="t" r="r" b="b"/>
              <a:pathLst>
                <a:path w="3085258" h="2535885">
                  <a:moveTo>
                    <a:pt x="0" y="0"/>
                  </a:moveTo>
                  <a:lnTo>
                    <a:pt x="3085258" y="0"/>
                  </a:lnTo>
                  <a:lnTo>
                    <a:pt x="3085258" y="2535885"/>
                  </a:lnTo>
                  <a:lnTo>
                    <a:pt x="0" y="2535885"/>
                  </a:lnTo>
                  <a:close/>
                </a:path>
              </a:pathLst>
            </a:custGeom>
            <a:solidFill>
              <a:srgbClr val="FFFFFF"/>
            </a:solidFill>
          </p:spPr>
        </p:sp>
      </p:grpSp>
      <p:grpSp>
        <p:nvGrpSpPr>
          <p:cNvPr id="6" name="Group 6"/>
          <p:cNvGrpSpPr/>
          <p:nvPr/>
        </p:nvGrpSpPr>
        <p:grpSpPr>
          <a:xfrm>
            <a:off x="11482644" y="2476087"/>
            <a:ext cx="6805356" cy="5143500"/>
            <a:chOff x="0" y="0"/>
            <a:chExt cx="9073809" cy="6858000"/>
          </a:xfrm>
        </p:grpSpPr>
        <p:pic>
          <p:nvPicPr>
            <p:cNvPr id="7" name="Picture 7"/>
            <p:cNvPicPr>
              <a:picLocks noChangeAspect="1"/>
            </p:cNvPicPr>
            <p:nvPr/>
          </p:nvPicPr>
          <p:blipFill>
            <a:blip r:embed="rId2"/>
            <a:srcRect l="5993" r="5993"/>
            <a:stretch>
              <a:fillRect/>
            </a:stretch>
          </p:blipFill>
          <p:spPr>
            <a:xfrm>
              <a:off x="0" y="0"/>
              <a:ext cx="9073809" cy="6858000"/>
            </a:xfrm>
            <a:prstGeom prst="rect">
              <a:avLst/>
            </a:prstGeom>
          </p:spPr>
        </p:pic>
      </p:grpSp>
      <p:grpSp>
        <p:nvGrpSpPr>
          <p:cNvPr id="8" name="Group 8"/>
          <p:cNvGrpSpPr/>
          <p:nvPr/>
        </p:nvGrpSpPr>
        <p:grpSpPr>
          <a:xfrm rot="5400000">
            <a:off x="-1401223" y="4822575"/>
            <a:ext cx="5930496" cy="450526"/>
            <a:chOff x="0" y="0"/>
            <a:chExt cx="2006119" cy="152400"/>
          </a:xfrm>
        </p:grpSpPr>
        <p:sp>
          <p:nvSpPr>
            <p:cNvPr id="9" name="Freeform 9"/>
            <p:cNvSpPr/>
            <p:nvPr/>
          </p:nvSpPr>
          <p:spPr>
            <a:xfrm>
              <a:off x="0" y="0"/>
              <a:ext cx="2006118" cy="152400"/>
            </a:xfrm>
            <a:custGeom>
              <a:avLst/>
              <a:gdLst/>
              <a:ahLst/>
              <a:cxnLst/>
              <a:rect l="l" t="t" r="r" b="b"/>
              <a:pathLst>
                <a:path w="2006118" h="152400">
                  <a:moveTo>
                    <a:pt x="0" y="0"/>
                  </a:moveTo>
                  <a:lnTo>
                    <a:pt x="2006118" y="0"/>
                  </a:lnTo>
                  <a:lnTo>
                    <a:pt x="2006118" y="152400"/>
                  </a:lnTo>
                  <a:lnTo>
                    <a:pt x="0" y="152400"/>
                  </a:lnTo>
                  <a:close/>
                </a:path>
              </a:pathLst>
            </a:custGeom>
            <a:solidFill>
              <a:srgbClr val="FFFFFF"/>
            </a:solidFill>
          </p:spPr>
        </p:sp>
      </p:grpSp>
      <p:sp>
        <p:nvSpPr>
          <p:cNvPr id="10" name="TextBox 10"/>
          <p:cNvSpPr txBox="1"/>
          <p:nvPr/>
        </p:nvSpPr>
        <p:spPr>
          <a:xfrm>
            <a:off x="2388065" y="6957181"/>
            <a:ext cx="7492157" cy="2477873"/>
          </a:xfrm>
          <a:prstGeom prst="rect">
            <a:avLst/>
          </a:prstGeom>
        </p:spPr>
        <p:txBody>
          <a:bodyPr lIns="0" tIns="0" rIns="0" bIns="0" rtlCol="0" anchor="t">
            <a:spAutoFit/>
          </a:bodyPr>
          <a:lstStyle/>
          <a:p>
            <a:pPr>
              <a:lnSpc>
                <a:spcPts val="3967"/>
              </a:lnSpc>
            </a:pPr>
            <a:r>
              <a:rPr lang="en-US" sz="2479" spc="74">
                <a:solidFill>
                  <a:srgbClr val="FFFFFF"/>
                </a:solidFill>
                <a:latin typeface="Assistant Regular"/>
              </a:rPr>
              <a:t>There is a paid version but for the free tools:</a:t>
            </a:r>
          </a:p>
          <a:p>
            <a:pPr>
              <a:lnSpc>
                <a:spcPts val="3967"/>
              </a:lnSpc>
            </a:pPr>
            <a:r>
              <a:rPr lang="en-US" sz="2479" spc="74">
                <a:solidFill>
                  <a:srgbClr val="FFFFFF"/>
                </a:solidFill>
                <a:latin typeface="Assistant Regular"/>
              </a:rPr>
              <a:t>20 Questions Tool, input qualities about yourself or someone else to see how to work with them : bc20questions.deloitte.com/#/</a:t>
            </a:r>
          </a:p>
          <a:p>
            <a:pPr>
              <a:lnSpc>
                <a:spcPts val="3967"/>
              </a:lnSpc>
            </a:pPr>
            <a:r>
              <a:rPr lang="en-US" sz="2479" spc="74">
                <a:solidFill>
                  <a:srgbClr val="FFFFFF"/>
                </a:solidFill>
                <a:latin typeface="Assistant Regular"/>
              </a:rPr>
              <a:t>Interactive 'find your work style' video:  bcfyws.com</a:t>
            </a:r>
          </a:p>
        </p:txBody>
      </p:sp>
      <p:grpSp>
        <p:nvGrpSpPr>
          <p:cNvPr id="11" name="Group 11"/>
          <p:cNvGrpSpPr/>
          <p:nvPr/>
        </p:nvGrpSpPr>
        <p:grpSpPr>
          <a:xfrm>
            <a:off x="2388065" y="364316"/>
            <a:ext cx="6334755" cy="6424455"/>
            <a:chOff x="0" y="0"/>
            <a:chExt cx="8446340" cy="8565941"/>
          </a:xfrm>
        </p:grpSpPr>
        <p:sp>
          <p:nvSpPr>
            <p:cNvPr id="12" name="TextBox 12"/>
            <p:cNvSpPr txBox="1"/>
            <p:nvPr/>
          </p:nvSpPr>
          <p:spPr>
            <a:xfrm>
              <a:off x="0" y="419100"/>
              <a:ext cx="8395540" cy="7202940"/>
            </a:xfrm>
            <a:prstGeom prst="rect">
              <a:avLst/>
            </a:prstGeom>
          </p:spPr>
          <p:txBody>
            <a:bodyPr lIns="0" tIns="0" rIns="0" bIns="0" rtlCol="0" anchor="t">
              <a:spAutoFit/>
            </a:bodyPr>
            <a:lstStyle/>
            <a:p>
              <a:pPr>
                <a:lnSpc>
                  <a:spcPts val="13504"/>
                </a:lnSpc>
              </a:pPr>
              <a:r>
                <a:rPr lang="en-US" sz="15005">
                  <a:solidFill>
                    <a:srgbClr val="F7E8DB"/>
                  </a:solidFill>
                  <a:latin typeface="League Gothic"/>
                </a:rPr>
                <a:t>DELOITTE BUSINESS CHEMISTRY</a:t>
              </a:r>
            </a:p>
          </p:txBody>
        </p:sp>
        <p:sp>
          <p:nvSpPr>
            <p:cNvPr id="13" name="TextBox 13"/>
            <p:cNvSpPr txBox="1"/>
            <p:nvPr/>
          </p:nvSpPr>
          <p:spPr>
            <a:xfrm>
              <a:off x="50800" y="7691890"/>
              <a:ext cx="8395540" cy="874050"/>
            </a:xfrm>
            <a:prstGeom prst="rect">
              <a:avLst/>
            </a:prstGeom>
          </p:spPr>
          <p:txBody>
            <a:bodyPr lIns="0" tIns="0" rIns="0" bIns="0" rtlCol="0" anchor="t">
              <a:spAutoFit/>
            </a:bodyPr>
            <a:lstStyle/>
            <a:p>
              <a:pPr>
                <a:lnSpc>
                  <a:spcPts val="2499"/>
                </a:lnSpc>
              </a:pPr>
              <a:r>
                <a:rPr lang="en-US" sz="2499" spc="874">
                  <a:solidFill>
                    <a:srgbClr val="FFFFFF"/>
                  </a:solidFill>
                  <a:latin typeface="Assistant Regular"/>
                </a:rPr>
                <a:t>HOW WE COMMUNICATE AND WORK TOGETHER</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49AA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0"/>
            <a:ext cx="5239832" cy="4030074"/>
            <a:chOff x="0" y="0"/>
            <a:chExt cx="2240556" cy="1723262"/>
          </a:xfrm>
        </p:grpSpPr>
        <p:sp>
          <p:nvSpPr>
            <p:cNvPr id="3" name="Freeform 3"/>
            <p:cNvSpPr/>
            <p:nvPr/>
          </p:nvSpPr>
          <p:spPr>
            <a:xfrm>
              <a:off x="0" y="0"/>
              <a:ext cx="2240556" cy="1723262"/>
            </a:xfrm>
            <a:custGeom>
              <a:avLst/>
              <a:gdLst/>
              <a:ahLst/>
              <a:cxnLst/>
              <a:rect l="l" t="t" r="r" b="b"/>
              <a:pathLst>
                <a:path w="2240556" h="1723262">
                  <a:moveTo>
                    <a:pt x="0" y="0"/>
                  </a:moveTo>
                  <a:lnTo>
                    <a:pt x="2240556" y="0"/>
                  </a:lnTo>
                  <a:lnTo>
                    <a:pt x="2240556" y="1723262"/>
                  </a:lnTo>
                  <a:lnTo>
                    <a:pt x="0" y="1723262"/>
                  </a:lnTo>
                  <a:close/>
                </a:path>
              </a:pathLst>
            </a:custGeom>
            <a:solidFill>
              <a:srgbClr val="FFFFFF"/>
            </a:solidFill>
          </p:spPr>
        </p:sp>
      </p:grpSp>
      <p:grpSp>
        <p:nvGrpSpPr>
          <p:cNvPr id="4" name="Group 4"/>
          <p:cNvGrpSpPr/>
          <p:nvPr/>
        </p:nvGrpSpPr>
        <p:grpSpPr>
          <a:xfrm>
            <a:off x="1474961" y="0"/>
            <a:ext cx="4354339" cy="3587750"/>
            <a:chOff x="0" y="0"/>
            <a:chExt cx="5805785" cy="4783667"/>
          </a:xfrm>
        </p:grpSpPr>
        <p:pic>
          <p:nvPicPr>
            <p:cNvPr id="5" name="Picture 5"/>
            <p:cNvPicPr>
              <a:picLocks noChangeAspect="1"/>
            </p:cNvPicPr>
            <p:nvPr/>
          </p:nvPicPr>
          <p:blipFill>
            <a:blip r:embed="rId2"/>
            <a:srcRect l="3949" r="25224"/>
            <a:stretch>
              <a:fillRect/>
            </a:stretch>
          </p:blipFill>
          <p:spPr>
            <a:xfrm>
              <a:off x="0" y="0"/>
              <a:ext cx="5805785" cy="4783667"/>
            </a:xfrm>
            <a:prstGeom prst="rect">
              <a:avLst/>
            </a:prstGeom>
          </p:spPr>
        </p:pic>
      </p:grpSp>
      <p:grpSp>
        <p:nvGrpSpPr>
          <p:cNvPr id="6" name="Group 6"/>
          <p:cNvGrpSpPr/>
          <p:nvPr/>
        </p:nvGrpSpPr>
        <p:grpSpPr>
          <a:xfrm>
            <a:off x="13048168" y="5228822"/>
            <a:ext cx="5239832" cy="4029478"/>
            <a:chOff x="0" y="0"/>
            <a:chExt cx="6986443" cy="5372638"/>
          </a:xfrm>
        </p:grpSpPr>
        <p:grpSp>
          <p:nvGrpSpPr>
            <p:cNvPr id="7" name="Group 7"/>
            <p:cNvGrpSpPr/>
            <p:nvPr/>
          </p:nvGrpSpPr>
          <p:grpSpPr>
            <a:xfrm>
              <a:off x="0" y="0"/>
              <a:ext cx="6986443" cy="5372638"/>
              <a:chOff x="0" y="0"/>
              <a:chExt cx="2240556" cy="1723008"/>
            </a:xfrm>
          </p:grpSpPr>
          <p:sp>
            <p:nvSpPr>
              <p:cNvPr id="8" name="Freeform 8"/>
              <p:cNvSpPr/>
              <p:nvPr/>
            </p:nvSpPr>
            <p:spPr>
              <a:xfrm>
                <a:off x="0" y="0"/>
                <a:ext cx="2240556" cy="1723008"/>
              </a:xfrm>
              <a:custGeom>
                <a:avLst/>
                <a:gdLst/>
                <a:ahLst/>
                <a:cxnLst/>
                <a:rect l="l" t="t" r="r" b="b"/>
                <a:pathLst>
                  <a:path w="2240556" h="1723008">
                    <a:moveTo>
                      <a:pt x="0" y="0"/>
                    </a:moveTo>
                    <a:lnTo>
                      <a:pt x="2240556" y="0"/>
                    </a:lnTo>
                    <a:lnTo>
                      <a:pt x="2240556" y="1723008"/>
                    </a:lnTo>
                    <a:lnTo>
                      <a:pt x="0" y="1723008"/>
                    </a:lnTo>
                    <a:close/>
                  </a:path>
                </a:pathLst>
              </a:custGeom>
              <a:solidFill>
                <a:srgbClr val="FFFFFF"/>
              </a:solidFill>
            </p:spPr>
          </p:sp>
        </p:grpSp>
        <p:sp>
          <p:nvSpPr>
            <p:cNvPr id="9" name="TextBox 9"/>
            <p:cNvSpPr txBox="1"/>
            <p:nvPr/>
          </p:nvSpPr>
          <p:spPr>
            <a:xfrm>
              <a:off x="1302052" y="912949"/>
              <a:ext cx="4382340" cy="3508640"/>
            </a:xfrm>
            <a:prstGeom prst="rect">
              <a:avLst/>
            </a:prstGeom>
          </p:spPr>
          <p:txBody>
            <a:bodyPr lIns="0" tIns="0" rIns="0" bIns="0" rtlCol="0" anchor="t">
              <a:spAutoFit/>
            </a:bodyPr>
            <a:lstStyle/>
            <a:p>
              <a:pPr>
                <a:lnSpc>
                  <a:spcPts val="3499"/>
                </a:lnSpc>
              </a:pPr>
              <a:r>
                <a:rPr lang="en-US" sz="2499" spc="74">
                  <a:solidFill>
                    <a:srgbClr val="575757"/>
                  </a:solidFill>
                  <a:latin typeface="Assistant Regular"/>
                </a:rPr>
                <a:t>Good for Public Servants, can gain insight into yourself and those you work with or will potentially work with</a:t>
              </a:r>
            </a:p>
          </p:txBody>
        </p:sp>
      </p:grpSp>
      <p:grpSp>
        <p:nvGrpSpPr>
          <p:cNvPr id="10" name="Group 10"/>
          <p:cNvGrpSpPr/>
          <p:nvPr/>
        </p:nvGrpSpPr>
        <p:grpSpPr>
          <a:xfrm>
            <a:off x="13048168" y="1028700"/>
            <a:ext cx="5239832" cy="765175"/>
            <a:chOff x="0" y="0"/>
            <a:chExt cx="6986443" cy="1020233"/>
          </a:xfrm>
        </p:grpSpPr>
        <p:grpSp>
          <p:nvGrpSpPr>
            <p:cNvPr id="11" name="Group 11"/>
            <p:cNvGrpSpPr/>
            <p:nvPr/>
          </p:nvGrpSpPr>
          <p:grpSpPr>
            <a:xfrm rot="5400000">
              <a:off x="2983105" y="-2983105"/>
              <a:ext cx="1020233" cy="6986443"/>
              <a:chOff x="0" y="0"/>
              <a:chExt cx="258837" cy="1772486"/>
            </a:xfrm>
          </p:grpSpPr>
          <p:sp>
            <p:nvSpPr>
              <p:cNvPr id="12" name="Freeform 12"/>
              <p:cNvSpPr/>
              <p:nvPr/>
            </p:nvSpPr>
            <p:spPr>
              <a:xfrm>
                <a:off x="0" y="0"/>
                <a:ext cx="258837" cy="1772486"/>
              </a:xfrm>
              <a:custGeom>
                <a:avLst/>
                <a:gdLst/>
                <a:ahLst/>
                <a:cxnLst/>
                <a:rect l="l" t="t" r="r" b="b"/>
                <a:pathLst>
                  <a:path w="258837" h="1772486">
                    <a:moveTo>
                      <a:pt x="0" y="0"/>
                    </a:moveTo>
                    <a:lnTo>
                      <a:pt x="258837" y="0"/>
                    </a:lnTo>
                    <a:lnTo>
                      <a:pt x="258837" y="1772486"/>
                    </a:lnTo>
                    <a:lnTo>
                      <a:pt x="0" y="1772486"/>
                    </a:lnTo>
                    <a:close/>
                  </a:path>
                </a:pathLst>
              </a:custGeom>
              <a:solidFill>
                <a:srgbClr val="FFFFFF"/>
              </a:solidFill>
            </p:spPr>
          </p:sp>
        </p:grpSp>
        <p:sp>
          <p:nvSpPr>
            <p:cNvPr id="13" name="TextBox 13"/>
            <p:cNvSpPr txBox="1"/>
            <p:nvPr/>
          </p:nvSpPr>
          <p:spPr>
            <a:xfrm>
              <a:off x="317789" y="313267"/>
              <a:ext cx="6259111" cy="450783"/>
            </a:xfrm>
            <a:prstGeom prst="rect">
              <a:avLst/>
            </a:prstGeom>
          </p:spPr>
          <p:txBody>
            <a:bodyPr lIns="0" tIns="0" rIns="0" bIns="0" rtlCol="0" anchor="t">
              <a:spAutoFit/>
            </a:bodyPr>
            <a:lstStyle/>
            <a:p>
              <a:pPr>
                <a:lnSpc>
                  <a:spcPts val="2499"/>
                </a:lnSpc>
              </a:pPr>
              <a:r>
                <a:rPr lang="en-US" sz="2499" spc="249">
                  <a:solidFill>
                    <a:srgbClr val="777F8F"/>
                  </a:solidFill>
                  <a:latin typeface="Assistant Regular"/>
                </a:rPr>
                <a:t>APOLITICAL.CO</a:t>
              </a:r>
            </a:p>
          </p:txBody>
        </p:sp>
      </p:grpSp>
      <p:grpSp>
        <p:nvGrpSpPr>
          <p:cNvPr id="14" name="Group 14"/>
          <p:cNvGrpSpPr/>
          <p:nvPr/>
        </p:nvGrpSpPr>
        <p:grpSpPr>
          <a:xfrm>
            <a:off x="971550" y="6581188"/>
            <a:ext cx="11061681" cy="2677112"/>
            <a:chOff x="0" y="0"/>
            <a:chExt cx="14748908" cy="3569483"/>
          </a:xfrm>
        </p:grpSpPr>
        <p:sp>
          <p:nvSpPr>
            <p:cNvPr id="15" name="TextBox 15"/>
            <p:cNvSpPr txBox="1"/>
            <p:nvPr/>
          </p:nvSpPr>
          <p:spPr>
            <a:xfrm>
              <a:off x="0" y="419100"/>
              <a:ext cx="14660201" cy="2629749"/>
            </a:xfrm>
            <a:prstGeom prst="rect">
              <a:avLst/>
            </a:prstGeom>
          </p:spPr>
          <p:txBody>
            <a:bodyPr lIns="0" tIns="0" rIns="0" bIns="0" rtlCol="0" anchor="t">
              <a:spAutoFit/>
            </a:bodyPr>
            <a:lstStyle/>
            <a:p>
              <a:pPr>
                <a:lnSpc>
                  <a:spcPts val="13504"/>
                </a:lnSpc>
              </a:pPr>
              <a:r>
                <a:rPr lang="en-US" sz="15005">
                  <a:solidFill>
                    <a:srgbClr val="F7E8DB"/>
                  </a:solidFill>
                  <a:latin typeface="League Gothic"/>
                </a:rPr>
                <a:t>APOLITICAL</a:t>
              </a:r>
            </a:p>
          </p:txBody>
        </p:sp>
        <p:sp>
          <p:nvSpPr>
            <p:cNvPr id="16" name="TextBox 16"/>
            <p:cNvSpPr txBox="1"/>
            <p:nvPr/>
          </p:nvSpPr>
          <p:spPr>
            <a:xfrm>
              <a:off x="88706" y="3118699"/>
              <a:ext cx="14660201" cy="450783"/>
            </a:xfrm>
            <a:prstGeom prst="rect">
              <a:avLst/>
            </a:prstGeom>
          </p:spPr>
          <p:txBody>
            <a:bodyPr lIns="0" tIns="0" rIns="0" bIns="0" rtlCol="0" anchor="t">
              <a:spAutoFit/>
            </a:bodyPr>
            <a:lstStyle/>
            <a:p>
              <a:pPr>
                <a:lnSpc>
                  <a:spcPts val="2499"/>
                </a:lnSpc>
              </a:pPr>
              <a:r>
                <a:rPr lang="en-US" sz="2499" spc="874">
                  <a:solidFill>
                    <a:srgbClr val="FFFFFF"/>
                  </a:solidFill>
                  <a:latin typeface="Assistant Regular"/>
                </a:rPr>
                <a:t>FUTURE SKILLS TRACKER QUIZ</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4000" y="0"/>
            <a:ext cx="9144000" cy="10287000"/>
            <a:chOff x="0" y="0"/>
            <a:chExt cx="3909981" cy="4398729"/>
          </a:xfrm>
        </p:grpSpPr>
        <p:sp>
          <p:nvSpPr>
            <p:cNvPr id="3" name="Freeform 3"/>
            <p:cNvSpPr/>
            <p:nvPr/>
          </p:nvSpPr>
          <p:spPr>
            <a:xfrm>
              <a:off x="0" y="0"/>
              <a:ext cx="3909981" cy="4398728"/>
            </a:xfrm>
            <a:custGeom>
              <a:avLst/>
              <a:gdLst/>
              <a:ahLst/>
              <a:cxnLst/>
              <a:rect l="l" t="t" r="r" b="b"/>
              <a:pathLst>
                <a:path w="3909981" h="4398728">
                  <a:moveTo>
                    <a:pt x="0" y="0"/>
                  </a:moveTo>
                  <a:lnTo>
                    <a:pt x="3909981" y="0"/>
                  </a:lnTo>
                  <a:lnTo>
                    <a:pt x="3909981" y="4398728"/>
                  </a:lnTo>
                  <a:lnTo>
                    <a:pt x="0" y="4398728"/>
                  </a:lnTo>
                  <a:close/>
                </a:path>
              </a:pathLst>
            </a:custGeom>
            <a:solidFill>
              <a:srgbClr val="F7E8DB"/>
            </a:solidFill>
          </p:spPr>
        </p:sp>
      </p:grpSp>
      <p:grpSp>
        <p:nvGrpSpPr>
          <p:cNvPr id="4" name="Group 4"/>
          <p:cNvGrpSpPr/>
          <p:nvPr/>
        </p:nvGrpSpPr>
        <p:grpSpPr>
          <a:xfrm>
            <a:off x="8356600" y="1028700"/>
            <a:ext cx="8902700" cy="8229600"/>
            <a:chOff x="0" y="0"/>
            <a:chExt cx="4912001" cy="4540623"/>
          </a:xfrm>
        </p:grpSpPr>
        <p:sp>
          <p:nvSpPr>
            <p:cNvPr id="5" name="Freeform 5"/>
            <p:cNvSpPr/>
            <p:nvPr/>
          </p:nvSpPr>
          <p:spPr>
            <a:xfrm>
              <a:off x="0" y="0"/>
              <a:ext cx="4912001" cy="4540623"/>
            </a:xfrm>
            <a:custGeom>
              <a:avLst/>
              <a:gdLst/>
              <a:ahLst/>
              <a:cxnLst/>
              <a:rect l="l" t="t" r="r" b="b"/>
              <a:pathLst>
                <a:path w="4912001" h="4540623">
                  <a:moveTo>
                    <a:pt x="0" y="0"/>
                  </a:moveTo>
                  <a:lnTo>
                    <a:pt x="4912001" y="0"/>
                  </a:lnTo>
                  <a:lnTo>
                    <a:pt x="4912001" y="4540623"/>
                  </a:lnTo>
                  <a:lnTo>
                    <a:pt x="0" y="4540623"/>
                  </a:lnTo>
                  <a:close/>
                </a:path>
              </a:pathLst>
            </a:custGeom>
            <a:solidFill>
              <a:srgbClr val="FFFFFF"/>
            </a:solidFill>
          </p:spPr>
        </p:sp>
      </p:grpSp>
      <p:grpSp>
        <p:nvGrpSpPr>
          <p:cNvPr id="6" name="Group 6"/>
          <p:cNvGrpSpPr/>
          <p:nvPr/>
        </p:nvGrpSpPr>
        <p:grpSpPr>
          <a:xfrm>
            <a:off x="0" y="5625272"/>
            <a:ext cx="450526" cy="1892300"/>
            <a:chOff x="0" y="0"/>
            <a:chExt cx="152400" cy="640111"/>
          </a:xfrm>
        </p:grpSpPr>
        <p:sp>
          <p:nvSpPr>
            <p:cNvPr id="7" name="Freeform 7"/>
            <p:cNvSpPr/>
            <p:nvPr/>
          </p:nvSpPr>
          <p:spPr>
            <a:xfrm>
              <a:off x="0" y="0"/>
              <a:ext cx="152400" cy="640111"/>
            </a:xfrm>
            <a:custGeom>
              <a:avLst/>
              <a:gdLst/>
              <a:ahLst/>
              <a:cxnLst/>
              <a:rect l="l" t="t" r="r" b="b"/>
              <a:pathLst>
                <a:path w="152400" h="640111">
                  <a:moveTo>
                    <a:pt x="0" y="0"/>
                  </a:moveTo>
                  <a:lnTo>
                    <a:pt x="152400" y="0"/>
                  </a:lnTo>
                  <a:lnTo>
                    <a:pt x="152400" y="640111"/>
                  </a:lnTo>
                  <a:lnTo>
                    <a:pt x="0" y="640111"/>
                  </a:lnTo>
                  <a:close/>
                </a:path>
              </a:pathLst>
            </a:custGeom>
            <a:solidFill>
              <a:srgbClr val="F7E8DB"/>
            </a:solidFill>
          </p:spPr>
        </p:sp>
      </p:grpSp>
      <p:pic>
        <p:nvPicPr>
          <p:cNvPr id="8" name="Picture 8"/>
          <p:cNvPicPr>
            <a:picLocks noChangeAspect="1"/>
          </p:cNvPicPr>
          <p:nvPr/>
        </p:nvPicPr>
        <p:blipFill>
          <a:blip r:embed="rId2"/>
          <a:srcRect/>
          <a:stretch>
            <a:fillRect/>
          </a:stretch>
        </p:blipFill>
        <p:spPr>
          <a:xfrm>
            <a:off x="8743214" y="1833679"/>
            <a:ext cx="9215080" cy="6513353"/>
          </a:xfrm>
          <a:prstGeom prst="rect">
            <a:avLst/>
          </a:prstGeom>
        </p:spPr>
      </p:pic>
      <p:sp>
        <p:nvSpPr>
          <p:cNvPr id="9" name="TextBox 9"/>
          <p:cNvSpPr txBox="1"/>
          <p:nvPr/>
        </p:nvSpPr>
        <p:spPr>
          <a:xfrm>
            <a:off x="971550" y="3730541"/>
            <a:ext cx="7086600" cy="1894731"/>
          </a:xfrm>
          <a:prstGeom prst="rect">
            <a:avLst/>
          </a:prstGeom>
        </p:spPr>
        <p:txBody>
          <a:bodyPr lIns="0" tIns="0" rIns="0" bIns="0" rtlCol="0" anchor="t">
            <a:spAutoFit/>
          </a:bodyPr>
          <a:lstStyle/>
          <a:p>
            <a:pPr>
              <a:lnSpc>
                <a:spcPts val="2999"/>
              </a:lnSpc>
            </a:pPr>
            <a:r>
              <a:rPr lang="en-US" sz="2499" dirty="0">
                <a:solidFill>
                  <a:srgbClr val="575757"/>
                </a:solidFill>
                <a:latin typeface="Assistant Regular"/>
              </a:rPr>
              <a:t>Free Version available</a:t>
            </a:r>
          </a:p>
          <a:p>
            <a:pPr>
              <a:lnSpc>
                <a:spcPts val="2999"/>
              </a:lnSpc>
            </a:pPr>
            <a:endParaRPr lang="en-US" sz="2499" dirty="0">
              <a:solidFill>
                <a:srgbClr val="575757"/>
              </a:solidFill>
              <a:latin typeface="Assistant Regular"/>
            </a:endParaRPr>
          </a:p>
          <a:p>
            <a:pPr>
              <a:lnSpc>
                <a:spcPts val="2999"/>
              </a:lnSpc>
            </a:pPr>
            <a:r>
              <a:rPr lang="en-US" sz="2499" dirty="0">
                <a:solidFill>
                  <a:srgbClr val="575757"/>
                </a:solidFill>
                <a:latin typeface="Assistant Regular"/>
              </a:rPr>
              <a:t>Include your assessments, skills, areas you thrive, what drives you, what interests you, social media profiles, links to more information</a:t>
            </a:r>
          </a:p>
        </p:txBody>
      </p:sp>
      <p:grpSp>
        <p:nvGrpSpPr>
          <p:cNvPr id="10" name="Group 10"/>
          <p:cNvGrpSpPr/>
          <p:nvPr/>
        </p:nvGrpSpPr>
        <p:grpSpPr>
          <a:xfrm>
            <a:off x="971550" y="724042"/>
            <a:ext cx="7143750" cy="2219275"/>
            <a:chOff x="0" y="0"/>
            <a:chExt cx="9525000" cy="2959033"/>
          </a:xfrm>
        </p:grpSpPr>
        <p:sp>
          <p:nvSpPr>
            <p:cNvPr id="11" name="TextBox 11"/>
            <p:cNvSpPr txBox="1"/>
            <p:nvPr/>
          </p:nvSpPr>
          <p:spPr>
            <a:xfrm>
              <a:off x="0" y="333375"/>
              <a:ext cx="9467712" cy="2105025"/>
            </a:xfrm>
            <a:prstGeom prst="rect">
              <a:avLst/>
            </a:prstGeom>
          </p:spPr>
          <p:txBody>
            <a:bodyPr lIns="0" tIns="0" rIns="0" bIns="0" rtlCol="0" anchor="t">
              <a:spAutoFit/>
            </a:bodyPr>
            <a:lstStyle/>
            <a:p>
              <a:pPr>
                <a:lnSpc>
                  <a:spcPts val="10800"/>
                </a:lnSpc>
              </a:pPr>
              <a:r>
                <a:rPr lang="en-US" sz="12000">
                  <a:solidFill>
                    <a:srgbClr val="777F8F"/>
                  </a:solidFill>
                  <a:latin typeface="League Gothic"/>
                </a:rPr>
                <a:t>CANVA </a:t>
              </a:r>
            </a:p>
          </p:txBody>
        </p:sp>
        <p:sp>
          <p:nvSpPr>
            <p:cNvPr id="12" name="TextBox 12"/>
            <p:cNvSpPr txBox="1"/>
            <p:nvPr/>
          </p:nvSpPr>
          <p:spPr>
            <a:xfrm>
              <a:off x="57288" y="2508250"/>
              <a:ext cx="9467712" cy="450783"/>
            </a:xfrm>
            <a:prstGeom prst="rect">
              <a:avLst/>
            </a:prstGeom>
          </p:spPr>
          <p:txBody>
            <a:bodyPr lIns="0" tIns="0" rIns="0" bIns="0" rtlCol="0" anchor="t">
              <a:spAutoFit/>
            </a:bodyPr>
            <a:lstStyle/>
            <a:p>
              <a:pPr>
                <a:lnSpc>
                  <a:spcPts val="2499"/>
                </a:lnSpc>
              </a:pPr>
              <a:r>
                <a:rPr lang="en-US" sz="2499" spc="874">
                  <a:solidFill>
                    <a:srgbClr val="575757"/>
                  </a:solidFill>
                  <a:latin typeface="Assistant Regular"/>
                </a:rPr>
                <a:t>FOR SNAPSHOTS</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526</Words>
  <Application>Microsoft Office PowerPoint</Application>
  <PresentationFormat>Custom</PresentationFormat>
  <Paragraphs>66</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Assistant Regular</vt:lpstr>
      <vt:lpstr>Athens Light</vt:lpstr>
      <vt:lpstr>Assistant Bold</vt:lpstr>
      <vt:lpstr>League Gothic</vt:lpstr>
      <vt:lpstr>Calibri</vt:lpstr>
      <vt:lpstr>Bangers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Knowing your Skills and interests</dc:title>
  <dc:creator>Alex Sacca</dc:creator>
  <cp:lastModifiedBy>Alex Sacca</cp:lastModifiedBy>
  <cp:revision>4</cp:revision>
  <dcterms:created xsi:type="dcterms:W3CDTF">2006-08-16T00:00:00Z</dcterms:created>
  <dcterms:modified xsi:type="dcterms:W3CDTF">2022-01-17T15:40:55Z</dcterms:modified>
  <dc:identifier>DAEyhuawwOA</dc:identifier>
</cp:coreProperties>
</file>