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35"/>
  </p:notesMasterIdLst>
  <p:handoutMasterIdLst>
    <p:handoutMasterId r:id="rId36"/>
  </p:handoutMasterIdLst>
  <p:sldIdLst>
    <p:sldId id="502" r:id="rId3"/>
    <p:sldId id="505" r:id="rId4"/>
    <p:sldId id="555" r:id="rId5"/>
    <p:sldId id="553" r:id="rId6"/>
    <p:sldId id="522" r:id="rId7"/>
    <p:sldId id="529" r:id="rId8"/>
    <p:sldId id="548" r:id="rId9"/>
    <p:sldId id="550" r:id="rId10"/>
    <p:sldId id="530" r:id="rId11"/>
    <p:sldId id="513" r:id="rId12"/>
    <p:sldId id="533" r:id="rId13"/>
    <p:sldId id="508" r:id="rId14"/>
    <p:sldId id="534" r:id="rId15"/>
    <p:sldId id="535" r:id="rId16"/>
    <p:sldId id="539" r:id="rId17"/>
    <p:sldId id="554" r:id="rId18"/>
    <p:sldId id="524" r:id="rId19"/>
    <p:sldId id="506" r:id="rId20"/>
    <p:sldId id="549" r:id="rId21"/>
    <p:sldId id="520" r:id="rId22"/>
    <p:sldId id="526" r:id="rId23"/>
    <p:sldId id="527" r:id="rId24"/>
    <p:sldId id="536" r:id="rId25"/>
    <p:sldId id="557" r:id="rId26"/>
    <p:sldId id="544" r:id="rId27"/>
    <p:sldId id="556" r:id="rId28"/>
    <p:sldId id="558" r:id="rId29"/>
    <p:sldId id="540" r:id="rId30"/>
    <p:sldId id="546" r:id="rId31"/>
    <p:sldId id="547" r:id="rId32"/>
    <p:sldId id="514" r:id="rId33"/>
    <p:sldId id="541" r:id="rId34"/>
  </p:sldIdLst>
  <p:sldSz cx="9144000" cy="6858000" type="screen4x3"/>
  <p:notesSz cx="7010400" cy="9296400"/>
  <p:custDataLst>
    <p:tags r:id="rId37"/>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pos="96">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othy C. Laplante" initials="DC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A6EB"/>
    <a:srgbClr val="B5600B"/>
    <a:srgbClr val="477373"/>
    <a:srgbClr val="604A7B"/>
    <a:srgbClr val="6F90ED"/>
    <a:srgbClr val="27C7F9"/>
    <a:srgbClr val="4982D7"/>
    <a:srgbClr val="679AB9"/>
    <a:srgbClr val="3079F0"/>
    <a:srgbClr val="466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7" autoAdjust="0"/>
    <p:restoredTop sz="88994" autoAdjust="0"/>
  </p:normalViewPr>
  <p:slideViewPr>
    <p:cSldViewPr snapToObjects="1">
      <p:cViewPr varScale="1">
        <p:scale>
          <a:sx n="78" d="100"/>
          <a:sy n="78" d="100"/>
        </p:scale>
        <p:origin x="1656" y="43"/>
      </p:cViewPr>
      <p:guideLst>
        <p:guide orient="horz" pos="4224"/>
        <p:guide pos="96"/>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75" d="100"/>
          <a:sy n="75" d="100"/>
        </p:scale>
        <p:origin x="-3252" y="-34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6266441043758514"/>
          <c:y val="0.24934791763484881"/>
          <c:w val="0.68551917852373712"/>
          <c:h val="0.59203929054322757"/>
        </c:manualLayout>
      </c:layout>
      <c:pieChart>
        <c:varyColors val="1"/>
        <c:ser>
          <c:idx val="0"/>
          <c:order val="0"/>
          <c:tx>
            <c:strRef>
              <c:f>Sheet1!$B$1</c:f>
              <c:strCache>
                <c:ptCount val="1"/>
                <c:pt idx="0">
                  <c:v>First Nation Communities Protected by the Act
</c:v>
                </c:pt>
              </c:strCache>
            </c:strRef>
          </c:tx>
          <c:dPt>
            <c:idx val="0"/>
            <c:bubble3D val="0"/>
            <c:extLst>
              <c:ext xmlns:c16="http://schemas.microsoft.com/office/drawing/2014/chart" uri="{C3380CC4-5D6E-409C-BE32-E72D297353CC}">
                <c16:uniqueId val="{00000000-7050-45EE-B9FE-F51C82A34277}"/>
              </c:ext>
            </c:extLst>
          </c:dPt>
          <c:dPt>
            <c:idx val="1"/>
            <c:bubble3D val="0"/>
            <c:extLst>
              <c:ext xmlns:c16="http://schemas.microsoft.com/office/drawing/2014/chart" uri="{C3380CC4-5D6E-409C-BE32-E72D297353CC}">
                <c16:uniqueId val="{00000001-7050-45EE-B9FE-F51C82A34277}"/>
              </c:ext>
            </c:extLst>
          </c:dPt>
          <c:dPt>
            <c:idx val="2"/>
            <c:bubble3D val="0"/>
            <c:spPr>
              <a:solidFill>
                <a:schemeClr val="tx2"/>
              </a:solidFill>
            </c:spPr>
            <c:extLst>
              <c:ext xmlns:c16="http://schemas.microsoft.com/office/drawing/2014/chart" uri="{C3380CC4-5D6E-409C-BE32-E72D297353CC}">
                <c16:uniqueId val="{00000003-7050-45EE-B9FE-F51C82A34277}"/>
              </c:ext>
            </c:extLst>
          </c:dPt>
          <c:dLbls>
            <c:delete val="1"/>
          </c:dLbls>
          <c:cat>
            <c:strRef>
              <c:f>Sheet1!$A$2:$A$4</c:f>
              <c:strCache>
                <c:ptCount val="3"/>
                <c:pt idx="0">
                  <c:v>Communities protected by the provisional federal rules (571)</c:v>
                </c:pt>
                <c:pt idx="1">
                  <c:v>Communities not under the Act (i.e. self-government, First Nation Land Management Regime ) (35)</c:v>
                </c:pt>
                <c:pt idx="2">
                  <c:v>Community Specific Laws under the Act (11)</c:v>
                </c:pt>
              </c:strCache>
            </c:strRef>
          </c:cat>
          <c:val>
            <c:numRef>
              <c:f>Sheet1!$B$2:$B$4</c:f>
              <c:numCache>
                <c:formatCode>General</c:formatCode>
                <c:ptCount val="3"/>
                <c:pt idx="0">
                  <c:v>500</c:v>
                </c:pt>
                <c:pt idx="1">
                  <c:v>100</c:v>
                </c:pt>
                <c:pt idx="2">
                  <c:v>11</c:v>
                </c:pt>
              </c:numCache>
            </c:numRef>
          </c:val>
          <c:extLst>
            <c:ext xmlns:c16="http://schemas.microsoft.com/office/drawing/2014/chart" uri="{C3380CC4-5D6E-409C-BE32-E72D297353CC}">
              <c16:uniqueId val="{00000004-7050-45EE-B9FE-F51C82A34277}"/>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DBA83-46F7-4508-AC60-D910440705EC}" type="doc">
      <dgm:prSet loTypeId="urn:microsoft.com/office/officeart/2005/8/layout/orgChart1" loCatId="hierarchy" qsTypeId="urn:microsoft.com/office/officeart/2005/8/quickstyle/3d1" qsCatId="3D" csTypeId="urn:microsoft.com/office/officeart/2005/8/colors/accent2_1" csCatId="accent2" phldr="1"/>
      <dgm:spPr/>
      <dgm:t>
        <a:bodyPr/>
        <a:lstStyle/>
        <a:p>
          <a:endParaRPr lang="en-US"/>
        </a:p>
      </dgm:t>
    </dgm:pt>
    <dgm:pt modelId="{1A4E1147-046F-42BA-85A7-608F057FE062}">
      <dgm:prSet phldrT="[Text]" custT="1"/>
      <dgm:spPr>
        <a:solidFill>
          <a:srgbClr val="B3CB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CA" sz="1800" b="1" dirty="0" smtClean="0">
              <a:latin typeface="Arial" panose="020B0604020202020204" pitchFamily="34" charset="0"/>
              <a:cs typeface="Arial" panose="020B0604020202020204" pitchFamily="34" charset="0"/>
            </a:rPr>
            <a:t>FHRMIRA</a:t>
          </a:r>
          <a:endParaRPr lang="en-US" sz="1800" b="1" dirty="0">
            <a:latin typeface="Arial" panose="020B0604020202020204" pitchFamily="34" charset="0"/>
            <a:cs typeface="Arial" panose="020B0604020202020204" pitchFamily="34" charset="0"/>
          </a:endParaRPr>
        </a:p>
      </dgm:t>
    </dgm:pt>
    <dgm:pt modelId="{AFE35811-F762-4D90-98D3-D7FCDAB97E84}" type="parTrans" cxnId="{151304A6-84EA-4611-8AD4-C3F6F550E04F}">
      <dgm:prSet/>
      <dgm:spPr/>
      <dgm:t>
        <a:bodyPr/>
        <a:lstStyle/>
        <a:p>
          <a:endParaRPr lang="en-US"/>
        </a:p>
      </dgm:t>
    </dgm:pt>
    <dgm:pt modelId="{49C45D6F-E70C-4646-9C3D-1FFA1F531858}" type="sibTrans" cxnId="{151304A6-84EA-4611-8AD4-C3F6F550E04F}">
      <dgm:prSet/>
      <dgm:spPr/>
      <dgm:t>
        <a:bodyPr/>
        <a:lstStyle/>
        <a:p>
          <a:endParaRPr lang="en-US"/>
        </a:p>
      </dgm:t>
    </dgm:pt>
    <dgm:pt modelId="{D9650A63-DC1A-44CC-91A4-08DCF64D1087}">
      <dgm:prSet phldrT="[Text]" custT="1"/>
      <dgm:spPr>
        <a:solidFill>
          <a:srgbClr val="B3CB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latin typeface="Arial" panose="020B0604020202020204" pitchFamily="34" charset="0"/>
              <a:cs typeface="Arial" panose="020B0604020202020204" pitchFamily="34" charset="0"/>
            </a:rPr>
            <a:t>First Nation </a:t>
          </a:r>
        </a:p>
        <a:p>
          <a:r>
            <a:rPr lang="en-US" sz="1800" b="1" dirty="0" smtClean="0">
              <a:latin typeface="Arial" panose="020B0604020202020204" pitchFamily="34" charset="0"/>
              <a:cs typeface="Arial" panose="020B0604020202020204" pitchFamily="34" charset="0"/>
            </a:rPr>
            <a:t>Law-Making </a:t>
          </a:r>
        </a:p>
      </dgm:t>
    </dgm:pt>
    <dgm:pt modelId="{7F619624-5F17-48E1-8655-9C7EFD3E9A06}" type="parTrans" cxnId="{3DBF1B36-B7B1-4D98-B9F5-27516ED8E00C}">
      <dgm:prSet/>
      <dgm:spPr>
        <a:ln>
          <a:solidFill>
            <a:schemeClr val="tx1"/>
          </a:solidFill>
        </a:ln>
      </dgm:spPr>
      <dgm:t>
        <a:bodyPr/>
        <a:lstStyle/>
        <a:p>
          <a:endParaRPr lang="en-US"/>
        </a:p>
      </dgm:t>
    </dgm:pt>
    <dgm:pt modelId="{C91B8E15-3704-4DA9-96CB-C62AFFBE0134}" type="sibTrans" cxnId="{3DBF1B36-B7B1-4D98-B9F5-27516ED8E00C}">
      <dgm:prSet/>
      <dgm:spPr/>
      <dgm:t>
        <a:bodyPr/>
        <a:lstStyle/>
        <a:p>
          <a:endParaRPr lang="en-US"/>
        </a:p>
      </dgm:t>
    </dgm:pt>
    <dgm:pt modelId="{972DCECD-6DA6-4BFC-ACAC-4DB0AF7E1D94}">
      <dgm:prSet phldrT="[Text]" custT="1"/>
      <dgm:spPr>
        <a:solidFill>
          <a:srgbClr val="B3CB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800" b="1" dirty="0" smtClean="0">
              <a:latin typeface="Arial" panose="020B0604020202020204" pitchFamily="34" charset="0"/>
              <a:cs typeface="Arial" panose="020B0604020202020204" pitchFamily="34" charset="0"/>
            </a:rPr>
            <a:t>Provisional Federal Rules </a:t>
          </a:r>
        </a:p>
      </dgm:t>
    </dgm:pt>
    <dgm:pt modelId="{3F7C2A0F-3EAB-4CD9-B1E1-B25050F07830}" type="parTrans" cxnId="{A2CA8A1F-7CC2-49F9-8EDE-31034D2D20E0}">
      <dgm:prSet/>
      <dgm:spPr>
        <a:ln>
          <a:solidFill>
            <a:schemeClr val="tx1"/>
          </a:solidFill>
        </a:ln>
      </dgm:spPr>
      <dgm:t>
        <a:bodyPr/>
        <a:lstStyle/>
        <a:p>
          <a:endParaRPr lang="en-US"/>
        </a:p>
      </dgm:t>
    </dgm:pt>
    <dgm:pt modelId="{44CC15B0-FA73-42BE-A96E-78E1C790FA33}" type="sibTrans" cxnId="{A2CA8A1F-7CC2-49F9-8EDE-31034D2D20E0}">
      <dgm:prSet/>
      <dgm:spPr/>
      <dgm:t>
        <a:bodyPr/>
        <a:lstStyle/>
        <a:p>
          <a:endParaRPr lang="en-US"/>
        </a:p>
      </dgm:t>
    </dgm:pt>
    <dgm:pt modelId="{EA3720C1-005C-4384-8BC4-C55498525AB2}" type="pres">
      <dgm:prSet presAssocID="{BB1DBA83-46F7-4508-AC60-D910440705EC}" presName="hierChild1" presStyleCnt="0">
        <dgm:presLayoutVars>
          <dgm:orgChart val="1"/>
          <dgm:chPref val="1"/>
          <dgm:dir/>
          <dgm:animOne val="branch"/>
          <dgm:animLvl val="lvl"/>
          <dgm:resizeHandles/>
        </dgm:presLayoutVars>
      </dgm:prSet>
      <dgm:spPr/>
      <dgm:t>
        <a:bodyPr/>
        <a:lstStyle/>
        <a:p>
          <a:endParaRPr lang="en-US"/>
        </a:p>
      </dgm:t>
    </dgm:pt>
    <dgm:pt modelId="{2617B1E0-521B-46D1-8276-2338B426B6DA}" type="pres">
      <dgm:prSet presAssocID="{1A4E1147-046F-42BA-85A7-608F057FE062}" presName="hierRoot1" presStyleCnt="0">
        <dgm:presLayoutVars>
          <dgm:hierBranch val="init"/>
        </dgm:presLayoutVars>
      </dgm:prSet>
      <dgm:spPr/>
      <dgm:t>
        <a:bodyPr/>
        <a:lstStyle/>
        <a:p>
          <a:endParaRPr lang="en-US"/>
        </a:p>
      </dgm:t>
    </dgm:pt>
    <dgm:pt modelId="{E17644C4-1335-4F58-8978-B25BCCDD2749}" type="pres">
      <dgm:prSet presAssocID="{1A4E1147-046F-42BA-85A7-608F057FE062}" presName="rootComposite1" presStyleCnt="0"/>
      <dgm:spPr/>
      <dgm:t>
        <a:bodyPr/>
        <a:lstStyle/>
        <a:p>
          <a:endParaRPr lang="en-US"/>
        </a:p>
      </dgm:t>
    </dgm:pt>
    <dgm:pt modelId="{70F80F0B-3B1D-44A2-A247-B8D4E4B0B8B1}" type="pres">
      <dgm:prSet presAssocID="{1A4E1147-046F-42BA-85A7-608F057FE062}" presName="rootText1" presStyleLbl="node0" presStyleIdx="0" presStyleCnt="1">
        <dgm:presLayoutVars>
          <dgm:chPref val="3"/>
        </dgm:presLayoutVars>
      </dgm:prSet>
      <dgm:spPr>
        <a:prstGeom prst="roundRect">
          <a:avLst/>
        </a:prstGeom>
      </dgm:spPr>
      <dgm:t>
        <a:bodyPr/>
        <a:lstStyle/>
        <a:p>
          <a:endParaRPr lang="en-US"/>
        </a:p>
      </dgm:t>
    </dgm:pt>
    <dgm:pt modelId="{88C5E152-4630-47A8-8500-D9E375327045}" type="pres">
      <dgm:prSet presAssocID="{1A4E1147-046F-42BA-85A7-608F057FE062}" presName="rootConnector1" presStyleLbl="node1" presStyleIdx="0" presStyleCnt="0"/>
      <dgm:spPr/>
      <dgm:t>
        <a:bodyPr/>
        <a:lstStyle/>
        <a:p>
          <a:endParaRPr lang="en-US"/>
        </a:p>
      </dgm:t>
    </dgm:pt>
    <dgm:pt modelId="{F0D66381-23F3-45CC-968C-9931D11BE482}" type="pres">
      <dgm:prSet presAssocID="{1A4E1147-046F-42BA-85A7-608F057FE062}" presName="hierChild2" presStyleCnt="0"/>
      <dgm:spPr/>
      <dgm:t>
        <a:bodyPr/>
        <a:lstStyle/>
        <a:p>
          <a:endParaRPr lang="en-US"/>
        </a:p>
      </dgm:t>
    </dgm:pt>
    <dgm:pt modelId="{6BB61312-F1F0-4DC5-8E63-7F9F156377B4}" type="pres">
      <dgm:prSet presAssocID="{7F619624-5F17-48E1-8655-9C7EFD3E9A06}" presName="Name37" presStyleLbl="parChTrans1D2" presStyleIdx="0" presStyleCnt="2"/>
      <dgm:spPr/>
      <dgm:t>
        <a:bodyPr/>
        <a:lstStyle/>
        <a:p>
          <a:endParaRPr lang="en-US"/>
        </a:p>
      </dgm:t>
    </dgm:pt>
    <dgm:pt modelId="{077B5E53-62F0-468C-BF68-4DCBDDD3BDDD}" type="pres">
      <dgm:prSet presAssocID="{D9650A63-DC1A-44CC-91A4-08DCF64D1087}" presName="hierRoot2" presStyleCnt="0">
        <dgm:presLayoutVars>
          <dgm:hierBranch val="init"/>
        </dgm:presLayoutVars>
      </dgm:prSet>
      <dgm:spPr/>
      <dgm:t>
        <a:bodyPr/>
        <a:lstStyle/>
        <a:p>
          <a:endParaRPr lang="en-US"/>
        </a:p>
      </dgm:t>
    </dgm:pt>
    <dgm:pt modelId="{ABABAE64-8C8D-442C-AD04-E99B0942E944}" type="pres">
      <dgm:prSet presAssocID="{D9650A63-DC1A-44CC-91A4-08DCF64D1087}" presName="rootComposite" presStyleCnt="0"/>
      <dgm:spPr/>
      <dgm:t>
        <a:bodyPr/>
        <a:lstStyle/>
        <a:p>
          <a:endParaRPr lang="en-US"/>
        </a:p>
      </dgm:t>
    </dgm:pt>
    <dgm:pt modelId="{5FC4F9A5-33F8-4865-A227-DC41DC522255}" type="pres">
      <dgm:prSet presAssocID="{D9650A63-DC1A-44CC-91A4-08DCF64D1087}" presName="rootText" presStyleLbl="node2" presStyleIdx="0" presStyleCnt="2">
        <dgm:presLayoutVars>
          <dgm:chPref val="3"/>
        </dgm:presLayoutVars>
      </dgm:prSet>
      <dgm:spPr>
        <a:prstGeom prst="roundRect">
          <a:avLst/>
        </a:prstGeom>
      </dgm:spPr>
      <dgm:t>
        <a:bodyPr/>
        <a:lstStyle/>
        <a:p>
          <a:endParaRPr lang="en-US"/>
        </a:p>
      </dgm:t>
    </dgm:pt>
    <dgm:pt modelId="{F7FD448B-84E9-48F3-BB9B-0B4D9B505375}" type="pres">
      <dgm:prSet presAssocID="{D9650A63-DC1A-44CC-91A4-08DCF64D1087}" presName="rootConnector" presStyleLbl="node2" presStyleIdx="0" presStyleCnt="2"/>
      <dgm:spPr/>
      <dgm:t>
        <a:bodyPr/>
        <a:lstStyle/>
        <a:p>
          <a:endParaRPr lang="en-US"/>
        </a:p>
      </dgm:t>
    </dgm:pt>
    <dgm:pt modelId="{9E68F882-398D-4A0E-987A-7533CE38A9E8}" type="pres">
      <dgm:prSet presAssocID="{D9650A63-DC1A-44CC-91A4-08DCF64D1087}" presName="hierChild4" presStyleCnt="0"/>
      <dgm:spPr/>
      <dgm:t>
        <a:bodyPr/>
        <a:lstStyle/>
        <a:p>
          <a:endParaRPr lang="en-US"/>
        </a:p>
      </dgm:t>
    </dgm:pt>
    <dgm:pt modelId="{BEF6E310-BB3B-414E-B114-CB4F7FE3B0A4}" type="pres">
      <dgm:prSet presAssocID="{D9650A63-DC1A-44CC-91A4-08DCF64D1087}" presName="hierChild5" presStyleCnt="0"/>
      <dgm:spPr/>
      <dgm:t>
        <a:bodyPr/>
        <a:lstStyle/>
        <a:p>
          <a:endParaRPr lang="en-US"/>
        </a:p>
      </dgm:t>
    </dgm:pt>
    <dgm:pt modelId="{39774CE3-A686-4725-A562-9233ECFE31BE}" type="pres">
      <dgm:prSet presAssocID="{3F7C2A0F-3EAB-4CD9-B1E1-B25050F07830}" presName="Name37" presStyleLbl="parChTrans1D2" presStyleIdx="1" presStyleCnt="2"/>
      <dgm:spPr/>
      <dgm:t>
        <a:bodyPr/>
        <a:lstStyle/>
        <a:p>
          <a:endParaRPr lang="en-US"/>
        </a:p>
      </dgm:t>
    </dgm:pt>
    <dgm:pt modelId="{1EFDB996-7C7C-4306-AB75-9275BC6517A5}" type="pres">
      <dgm:prSet presAssocID="{972DCECD-6DA6-4BFC-ACAC-4DB0AF7E1D94}" presName="hierRoot2" presStyleCnt="0">
        <dgm:presLayoutVars>
          <dgm:hierBranch val="init"/>
        </dgm:presLayoutVars>
      </dgm:prSet>
      <dgm:spPr/>
      <dgm:t>
        <a:bodyPr/>
        <a:lstStyle/>
        <a:p>
          <a:endParaRPr lang="en-US"/>
        </a:p>
      </dgm:t>
    </dgm:pt>
    <dgm:pt modelId="{A07DEEFC-B5E5-41FD-9DCE-FB140DA56137}" type="pres">
      <dgm:prSet presAssocID="{972DCECD-6DA6-4BFC-ACAC-4DB0AF7E1D94}" presName="rootComposite" presStyleCnt="0"/>
      <dgm:spPr/>
      <dgm:t>
        <a:bodyPr/>
        <a:lstStyle/>
        <a:p>
          <a:endParaRPr lang="en-US"/>
        </a:p>
      </dgm:t>
    </dgm:pt>
    <dgm:pt modelId="{A2F4E368-FA4E-44A7-A508-1EC05A5F203D}" type="pres">
      <dgm:prSet presAssocID="{972DCECD-6DA6-4BFC-ACAC-4DB0AF7E1D94}" presName="rootText" presStyleLbl="node2" presStyleIdx="1" presStyleCnt="2">
        <dgm:presLayoutVars>
          <dgm:chPref val="3"/>
        </dgm:presLayoutVars>
      </dgm:prSet>
      <dgm:spPr>
        <a:prstGeom prst="roundRect">
          <a:avLst/>
        </a:prstGeom>
      </dgm:spPr>
      <dgm:t>
        <a:bodyPr/>
        <a:lstStyle/>
        <a:p>
          <a:endParaRPr lang="en-US"/>
        </a:p>
      </dgm:t>
    </dgm:pt>
    <dgm:pt modelId="{2B2C8123-B556-4C0C-9091-5A638A5ECE2B}" type="pres">
      <dgm:prSet presAssocID="{972DCECD-6DA6-4BFC-ACAC-4DB0AF7E1D94}" presName="rootConnector" presStyleLbl="node2" presStyleIdx="1" presStyleCnt="2"/>
      <dgm:spPr/>
      <dgm:t>
        <a:bodyPr/>
        <a:lstStyle/>
        <a:p>
          <a:endParaRPr lang="en-US"/>
        </a:p>
      </dgm:t>
    </dgm:pt>
    <dgm:pt modelId="{8F68825C-E3E5-42C7-85BD-4115A305854A}" type="pres">
      <dgm:prSet presAssocID="{972DCECD-6DA6-4BFC-ACAC-4DB0AF7E1D94}" presName="hierChild4" presStyleCnt="0"/>
      <dgm:spPr/>
      <dgm:t>
        <a:bodyPr/>
        <a:lstStyle/>
        <a:p>
          <a:endParaRPr lang="en-US"/>
        </a:p>
      </dgm:t>
    </dgm:pt>
    <dgm:pt modelId="{D1F9F3D8-A175-42C4-89D7-2DDA8CCF3D47}" type="pres">
      <dgm:prSet presAssocID="{972DCECD-6DA6-4BFC-ACAC-4DB0AF7E1D94}" presName="hierChild5" presStyleCnt="0"/>
      <dgm:spPr/>
      <dgm:t>
        <a:bodyPr/>
        <a:lstStyle/>
        <a:p>
          <a:endParaRPr lang="en-US"/>
        </a:p>
      </dgm:t>
    </dgm:pt>
    <dgm:pt modelId="{EC27FEB9-20E6-4B9E-90B4-188FD59CE67A}" type="pres">
      <dgm:prSet presAssocID="{1A4E1147-046F-42BA-85A7-608F057FE062}" presName="hierChild3" presStyleCnt="0"/>
      <dgm:spPr/>
      <dgm:t>
        <a:bodyPr/>
        <a:lstStyle/>
        <a:p>
          <a:endParaRPr lang="en-US"/>
        </a:p>
      </dgm:t>
    </dgm:pt>
  </dgm:ptLst>
  <dgm:cxnLst>
    <dgm:cxn modelId="{1A2F2590-A3F4-42CB-888F-CE2D86FA222E}" type="presOf" srcId="{3F7C2A0F-3EAB-4CD9-B1E1-B25050F07830}" destId="{39774CE3-A686-4725-A562-9233ECFE31BE}" srcOrd="0" destOrd="0" presId="urn:microsoft.com/office/officeart/2005/8/layout/orgChart1"/>
    <dgm:cxn modelId="{00B7A421-DFBD-4ECA-9603-2E5A22987A18}" type="presOf" srcId="{1A4E1147-046F-42BA-85A7-608F057FE062}" destId="{88C5E152-4630-47A8-8500-D9E375327045}" srcOrd="1" destOrd="0" presId="urn:microsoft.com/office/officeart/2005/8/layout/orgChart1"/>
    <dgm:cxn modelId="{B76C9FC7-58FC-42D6-814C-FC473AA1CF61}" type="presOf" srcId="{972DCECD-6DA6-4BFC-ACAC-4DB0AF7E1D94}" destId="{2B2C8123-B556-4C0C-9091-5A638A5ECE2B}" srcOrd="1" destOrd="0" presId="urn:microsoft.com/office/officeart/2005/8/layout/orgChart1"/>
    <dgm:cxn modelId="{3DBF1B36-B7B1-4D98-B9F5-27516ED8E00C}" srcId="{1A4E1147-046F-42BA-85A7-608F057FE062}" destId="{D9650A63-DC1A-44CC-91A4-08DCF64D1087}" srcOrd="0" destOrd="0" parTransId="{7F619624-5F17-48E1-8655-9C7EFD3E9A06}" sibTransId="{C91B8E15-3704-4DA9-96CB-C62AFFBE0134}"/>
    <dgm:cxn modelId="{6EE4AEF9-6245-49C2-B24C-9FD758A87A49}" type="presOf" srcId="{D9650A63-DC1A-44CC-91A4-08DCF64D1087}" destId="{5FC4F9A5-33F8-4865-A227-DC41DC522255}" srcOrd="0" destOrd="0" presId="urn:microsoft.com/office/officeart/2005/8/layout/orgChart1"/>
    <dgm:cxn modelId="{80076E4A-B138-4919-B701-3656860458C1}" type="presOf" srcId="{972DCECD-6DA6-4BFC-ACAC-4DB0AF7E1D94}" destId="{A2F4E368-FA4E-44A7-A508-1EC05A5F203D}" srcOrd="0" destOrd="0" presId="urn:microsoft.com/office/officeart/2005/8/layout/orgChart1"/>
    <dgm:cxn modelId="{151304A6-84EA-4611-8AD4-C3F6F550E04F}" srcId="{BB1DBA83-46F7-4508-AC60-D910440705EC}" destId="{1A4E1147-046F-42BA-85A7-608F057FE062}" srcOrd="0" destOrd="0" parTransId="{AFE35811-F762-4D90-98D3-D7FCDAB97E84}" sibTransId="{49C45D6F-E70C-4646-9C3D-1FFA1F531858}"/>
    <dgm:cxn modelId="{D7D204B5-3B04-40B0-BB63-BF25C9F3308B}" type="presOf" srcId="{D9650A63-DC1A-44CC-91A4-08DCF64D1087}" destId="{F7FD448B-84E9-48F3-BB9B-0B4D9B505375}" srcOrd="1" destOrd="0" presId="urn:microsoft.com/office/officeart/2005/8/layout/orgChart1"/>
    <dgm:cxn modelId="{7A181EF1-CB44-4AF4-96E7-CAC34F348F8D}" type="presOf" srcId="{7F619624-5F17-48E1-8655-9C7EFD3E9A06}" destId="{6BB61312-F1F0-4DC5-8E63-7F9F156377B4}" srcOrd="0" destOrd="0" presId="urn:microsoft.com/office/officeart/2005/8/layout/orgChart1"/>
    <dgm:cxn modelId="{335CCF65-CE76-431C-9728-38F400363BA1}" type="presOf" srcId="{BB1DBA83-46F7-4508-AC60-D910440705EC}" destId="{EA3720C1-005C-4384-8BC4-C55498525AB2}" srcOrd="0" destOrd="0" presId="urn:microsoft.com/office/officeart/2005/8/layout/orgChart1"/>
    <dgm:cxn modelId="{2A6CE6E8-7F04-4A42-B861-70C1BC624AFF}" type="presOf" srcId="{1A4E1147-046F-42BA-85A7-608F057FE062}" destId="{70F80F0B-3B1D-44A2-A247-B8D4E4B0B8B1}" srcOrd="0" destOrd="0" presId="urn:microsoft.com/office/officeart/2005/8/layout/orgChart1"/>
    <dgm:cxn modelId="{A2CA8A1F-7CC2-49F9-8EDE-31034D2D20E0}" srcId="{1A4E1147-046F-42BA-85A7-608F057FE062}" destId="{972DCECD-6DA6-4BFC-ACAC-4DB0AF7E1D94}" srcOrd="1" destOrd="0" parTransId="{3F7C2A0F-3EAB-4CD9-B1E1-B25050F07830}" sibTransId="{44CC15B0-FA73-42BE-A96E-78E1C790FA33}"/>
    <dgm:cxn modelId="{4342D769-4280-458F-9C9F-1B63F0D9DFBB}" type="presParOf" srcId="{EA3720C1-005C-4384-8BC4-C55498525AB2}" destId="{2617B1E0-521B-46D1-8276-2338B426B6DA}" srcOrd="0" destOrd="0" presId="urn:microsoft.com/office/officeart/2005/8/layout/orgChart1"/>
    <dgm:cxn modelId="{9314F6F3-1C2A-4E8E-B270-0616371419D6}" type="presParOf" srcId="{2617B1E0-521B-46D1-8276-2338B426B6DA}" destId="{E17644C4-1335-4F58-8978-B25BCCDD2749}" srcOrd="0" destOrd="0" presId="urn:microsoft.com/office/officeart/2005/8/layout/orgChart1"/>
    <dgm:cxn modelId="{69E7B96C-6BD9-4E6F-915A-4D84C57C4473}" type="presParOf" srcId="{E17644C4-1335-4F58-8978-B25BCCDD2749}" destId="{70F80F0B-3B1D-44A2-A247-B8D4E4B0B8B1}" srcOrd="0" destOrd="0" presId="urn:microsoft.com/office/officeart/2005/8/layout/orgChart1"/>
    <dgm:cxn modelId="{29CF6087-B599-470A-8A98-29706C1DA051}" type="presParOf" srcId="{E17644C4-1335-4F58-8978-B25BCCDD2749}" destId="{88C5E152-4630-47A8-8500-D9E375327045}" srcOrd="1" destOrd="0" presId="urn:microsoft.com/office/officeart/2005/8/layout/orgChart1"/>
    <dgm:cxn modelId="{8C017409-E35A-448D-B733-AE30AA7DD684}" type="presParOf" srcId="{2617B1E0-521B-46D1-8276-2338B426B6DA}" destId="{F0D66381-23F3-45CC-968C-9931D11BE482}" srcOrd="1" destOrd="0" presId="urn:microsoft.com/office/officeart/2005/8/layout/orgChart1"/>
    <dgm:cxn modelId="{D0D8F7E3-5FF4-4C8A-8644-43E55750FBD9}" type="presParOf" srcId="{F0D66381-23F3-45CC-968C-9931D11BE482}" destId="{6BB61312-F1F0-4DC5-8E63-7F9F156377B4}" srcOrd="0" destOrd="0" presId="urn:microsoft.com/office/officeart/2005/8/layout/orgChart1"/>
    <dgm:cxn modelId="{E9CEAB21-AD6C-47C4-8CA1-6F0E228738D5}" type="presParOf" srcId="{F0D66381-23F3-45CC-968C-9931D11BE482}" destId="{077B5E53-62F0-468C-BF68-4DCBDDD3BDDD}" srcOrd="1" destOrd="0" presId="urn:microsoft.com/office/officeart/2005/8/layout/orgChart1"/>
    <dgm:cxn modelId="{D6139326-BB5B-4A71-B22A-D0E45E6EF687}" type="presParOf" srcId="{077B5E53-62F0-468C-BF68-4DCBDDD3BDDD}" destId="{ABABAE64-8C8D-442C-AD04-E99B0942E944}" srcOrd="0" destOrd="0" presId="urn:microsoft.com/office/officeart/2005/8/layout/orgChart1"/>
    <dgm:cxn modelId="{3AE673E0-5BF0-4ACF-9F56-98802F137AE2}" type="presParOf" srcId="{ABABAE64-8C8D-442C-AD04-E99B0942E944}" destId="{5FC4F9A5-33F8-4865-A227-DC41DC522255}" srcOrd="0" destOrd="0" presId="urn:microsoft.com/office/officeart/2005/8/layout/orgChart1"/>
    <dgm:cxn modelId="{5D68C317-B097-40C8-AF54-3A10BCB7EDD1}" type="presParOf" srcId="{ABABAE64-8C8D-442C-AD04-E99B0942E944}" destId="{F7FD448B-84E9-48F3-BB9B-0B4D9B505375}" srcOrd="1" destOrd="0" presId="urn:microsoft.com/office/officeart/2005/8/layout/orgChart1"/>
    <dgm:cxn modelId="{9C800841-9168-4711-B6C8-F55E63711428}" type="presParOf" srcId="{077B5E53-62F0-468C-BF68-4DCBDDD3BDDD}" destId="{9E68F882-398D-4A0E-987A-7533CE38A9E8}" srcOrd="1" destOrd="0" presId="urn:microsoft.com/office/officeart/2005/8/layout/orgChart1"/>
    <dgm:cxn modelId="{E54D46E2-338E-40EB-A8D3-BC48F0F1C988}" type="presParOf" srcId="{077B5E53-62F0-468C-BF68-4DCBDDD3BDDD}" destId="{BEF6E310-BB3B-414E-B114-CB4F7FE3B0A4}" srcOrd="2" destOrd="0" presId="urn:microsoft.com/office/officeart/2005/8/layout/orgChart1"/>
    <dgm:cxn modelId="{7FC535D5-2611-41B8-BD24-13D9E28E0F07}" type="presParOf" srcId="{F0D66381-23F3-45CC-968C-9931D11BE482}" destId="{39774CE3-A686-4725-A562-9233ECFE31BE}" srcOrd="2" destOrd="0" presId="urn:microsoft.com/office/officeart/2005/8/layout/orgChart1"/>
    <dgm:cxn modelId="{ED86FF9C-F3E5-4B45-A9D1-7110A1BA4051}" type="presParOf" srcId="{F0D66381-23F3-45CC-968C-9931D11BE482}" destId="{1EFDB996-7C7C-4306-AB75-9275BC6517A5}" srcOrd="3" destOrd="0" presId="urn:microsoft.com/office/officeart/2005/8/layout/orgChart1"/>
    <dgm:cxn modelId="{CA83CBEB-3F3D-4DDE-A6E5-FCAAD340C762}" type="presParOf" srcId="{1EFDB996-7C7C-4306-AB75-9275BC6517A5}" destId="{A07DEEFC-B5E5-41FD-9DCE-FB140DA56137}" srcOrd="0" destOrd="0" presId="urn:microsoft.com/office/officeart/2005/8/layout/orgChart1"/>
    <dgm:cxn modelId="{BFFC6B15-73F4-4CA4-BDAD-AADE4A01FA60}" type="presParOf" srcId="{A07DEEFC-B5E5-41FD-9DCE-FB140DA56137}" destId="{A2F4E368-FA4E-44A7-A508-1EC05A5F203D}" srcOrd="0" destOrd="0" presId="urn:microsoft.com/office/officeart/2005/8/layout/orgChart1"/>
    <dgm:cxn modelId="{DFD67655-067C-4626-8287-C99362C754EB}" type="presParOf" srcId="{A07DEEFC-B5E5-41FD-9DCE-FB140DA56137}" destId="{2B2C8123-B556-4C0C-9091-5A638A5ECE2B}" srcOrd="1" destOrd="0" presId="urn:microsoft.com/office/officeart/2005/8/layout/orgChart1"/>
    <dgm:cxn modelId="{7BDCEC6E-8AFC-4241-AE09-344A2E90095F}" type="presParOf" srcId="{1EFDB996-7C7C-4306-AB75-9275BC6517A5}" destId="{8F68825C-E3E5-42C7-85BD-4115A305854A}" srcOrd="1" destOrd="0" presId="urn:microsoft.com/office/officeart/2005/8/layout/orgChart1"/>
    <dgm:cxn modelId="{1EBAEC9B-A54A-48DB-A7F2-3CDD0B20CF25}" type="presParOf" srcId="{1EFDB996-7C7C-4306-AB75-9275BC6517A5}" destId="{D1F9F3D8-A175-42C4-89D7-2DDA8CCF3D47}" srcOrd="2" destOrd="0" presId="urn:microsoft.com/office/officeart/2005/8/layout/orgChart1"/>
    <dgm:cxn modelId="{8BB5C1CD-AAE9-4BEE-8254-57C67B0CF1F9}" type="presParOf" srcId="{2617B1E0-521B-46D1-8276-2338B426B6DA}" destId="{EC27FEB9-20E6-4B9E-90B4-188FD59CE6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02AB5A8-FB5D-447E-AAC7-5B0311708F4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B5035E22-6745-48EC-9A8C-15DFE027503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400" dirty="0" smtClean="0"/>
            <a:t>MRP Regional Training</a:t>
          </a:r>
          <a:endParaRPr lang="en-US" sz="1400" dirty="0"/>
        </a:p>
      </dgm:t>
    </dgm:pt>
    <dgm:pt modelId="{5E6FEA0C-2FBC-43F7-B746-094CF7506F0B}" type="parTrans" cxnId="{451D931D-0E8E-45BA-B415-2273CC602DD1}">
      <dgm:prSet/>
      <dgm:spPr/>
      <dgm:t>
        <a:bodyPr/>
        <a:lstStyle/>
        <a:p>
          <a:endParaRPr lang="en-US"/>
        </a:p>
      </dgm:t>
    </dgm:pt>
    <dgm:pt modelId="{3E2AF658-1704-4FB2-9F13-72C34E043B76}" type="sibTrans" cxnId="{451D931D-0E8E-45BA-B415-2273CC602DD1}">
      <dgm:prSet/>
      <dgm:spPr/>
      <dgm:t>
        <a:bodyPr/>
        <a:lstStyle/>
        <a:p>
          <a:endParaRPr lang="en-US"/>
        </a:p>
      </dgm:t>
    </dgm:pt>
    <dgm:pt modelId="{AA636E7A-F3AE-490C-81B6-170E356DA508}">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200" dirty="0" smtClean="0"/>
            <a:t>Completed 7 Regional Training Sessions for Departmental Employees: Manitoba, Atlantic, Saskatchewan, Alberta, British Columbia, Ontario</a:t>
          </a:r>
          <a:endParaRPr lang="en-US" sz="1200" dirty="0"/>
        </a:p>
      </dgm:t>
    </dgm:pt>
    <dgm:pt modelId="{307C8A1A-09F3-4C9B-896D-DF3B8161E62E}" type="parTrans" cxnId="{5C0E66F5-D07D-41EA-A7ED-6F258102BB60}">
      <dgm:prSet/>
      <dgm:spPr/>
      <dgm:t>
        <a:bodyPr/>
        <a:lstStyle/>
        <a:p>
          <a:endParaRPr lang="en-US"/>
        </a:p>
      </dgm:t>
    </dgm:pt>
    <dgm:pt modelId="{AAE425AA-104D-412D-9EF1-D40598B371C8}" type="sibTrans" cxnId="{5C0E66F5-D07D-41EA-A7ED-6F258102BB60}">
      <dgm:prSet/>
      <dgm:spPr/>
      <dgm:t>
        <a:bodyPr/>
        <a:lstStyle/>
        <a:p>
          <a:endParaRPr lang="en-US"/>
        </a:p>
      </dgm:t>
    </dgm:pt>
    <dgm:pt modelId="{BB197FE7-4A50-46CD-BC4D-ADBDC8A980A2}">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400" dirty="0" smtClean="0"/>
            <a:t>Training for Legal Practitioners</a:t>
          </a:r>
          <a:endParaRPr lang="en-US" sz="1400" dirty="0"/>
        </a:p>
      </dgm:t>
    </dgm:pt>
    <dgm:pt modelId="{6A019CBB-3872-4AF0-B2E9-305E52819B5E}" type="parTrans" cxnId="{B0835326-E97C-4DF1-AD15-F130C54CE28E}">
      <dgm:prSet/>
      <dgm:spPr/>
      <dgm:t>
        <a:bodyPr/>
        <a:lstStyle/>
        <a:p>
          <a:endParaRPr lang="en-US"/>
        </a:p>
      </dgm:t>
    </dgm:pt>
    <dgm:pt modelId="{1FA79FC4-FAB7-4F83-8A61-43B6E8B1396C}" type="sibTrans" cxnId="{B0835326-E97C-4DF1-AD15-F130C54CE28E}">
      <dgm:prSet/>
      <dgm:spPr/>
      <dgm:t>
        <a:bodyPr/>
        <a:lstStyle/>
        <a:p>
          <a:endParaRPr lang="en-US"/>
        </a:p>
      </dgm:t>
    </dgm:pt>
    <dgm:pt modelId="{FD749DB8-2FFA-464D-8F0E-2A8F5551BD89}">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200" dirty="0" smtClean="0"/>
            <a:t>Saskatchewan Bar Association completed in May 2019</a:t>
          </a:r>
          <a:endParaRPr lang="en-US" sz="1200" dirty="0"/>
        </a:p>
      </dgm:t>
    </dgm:pt>
    <dgm:pt modelId="{0910E714-59E6-43BC-8148-63CD8C5BF796}" type="parTrans" cxnId="{504426E2-4131-4E7A-901F-5D99E0B99391}">
      <dgm:prSet/>
      <dgm:spPr/>
      <dgm:t>
        <a:bodyPr/>
        <a:lstStyle/>
        <a:p>
          <a:endParaRPr lang="en-US"/>
        </a:p>
      </dgm:t>
    </dgm:pt>
    <dgm:pt modelId="{02E6B86F-00B6-43E7-91AC-8E83FB7FD11D}" type="sibTrans" cxnId="{504426E2-4131-4E7A-901F-5D99E0B99391}">
      <dgm:prSet/>
      <dgm:spPr/>
      <dgm:t>
        <a:bodyPr/>
        <a:lstStyle/>
        <a:p>
          <a:endParaRPr lang="en-US"/>
        </a:p>
      </dgm:t>
    </dgm:pt>
    <dgm:pt modelId="{F70A5DE5-8C60-43D1-B929-F4C53E25653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350" dirty="0" smtClean="0"/>
            <a:t>Enforcement</a:t>
          </a:r>
          <a:endParaRPr lang="en-US" sz="1350" dirty="0"/>
        </a:p>
      </dgm:t>
    </dgm:pt>
    <dgm:pt modelId="{5317A489-1B07-4ADE-BE33-664E8A32475D}" type="parTrans" cxnId="{8C3B97D9-E14C-4552-A4C1-6F63D6094851}">
      <dgm:prSet/>
      <dgm:spPr/>
      <dgm:t>
        <a:bodyPr/>
        <a:lstStyle/>
        <a:p>
          <a:endParaRPr lang="en-US"/>
        </a:p>
      </dgm:t>
    </dgm:pt>
    <dgm:pt modelId="{BF14EF72-C1F7-448E-B40E-95636712D82A}" type="sibTrans" cxnId="{8C3B97D9-E14C-4552-A4C1-6F63D6094851}">
      <dgm:prSet/>
      <dgm:spPr/>
      <dgm:t>
        <a:bodyPr/>
        <a:lstStyle/>
        <a:p>
          <a:endParaRPr lang="en-US"/>
        </a:p>
      </dgm:t>
    </dgm:pt>
    <dgm:pt modelId="{C2C95A95-9AC9-45C0-AA2C-0D354CA638D7}">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smtClean="0"/>
            <a:t>Establish a working group to look at broad enforcement issues</a:t>
          </a:r>
          <a:endParaRPr lang="en-US" dirty="0"/>
        </a:p>
      </dgm:t>
    </dgm:pt>
    <dgm:pt modelId="{61AE000F-9741-4D6E-AFD1-06AB65320B2F}" type="parTrans" cxnId="{0BF58FA6-C6E5-43F9-9231-8308324C3B34}">
      <dgm:prSet/>
      <dgm:spPr/>
      <dgm:t>
        <a:bodyPr/>
        <a:lstStyle/>
        <a:p>
          <a:endParaRPr lang="en-US"/>
        </a:p>
      </dgm:t>
    </dgm:pt>
    <dgm:pt modelId="{BAFE5231-D6C8-4915-A880-255ACDEC980E}" type="sibTrans" cxnId="{0BF58FA6-C6E5-43F9-9231-8308324C3B34}">
      <dgm:prSet/>
      <dgm:spPr/>
      <dgm:t>
        <a:bodyPr/>
        <a:lstStyle/>
        <a:p>
          <a:endParaRPr lang="en-US"/>
        </a:p>
      </dgm:t>
    </dgm:pt>
    <dgm:pt modelId="{4A6B20C2-5E4E-4542-9881-6F28D489142A}">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400" dirty="0" smtClean="0"/>
            <a:t>Future Direction of the Program</a:t>
          </a:r>
          <a:endParaRPr lang="en-US" sz="1400" dirty="0"/>
        </a:p>
      </dgm:t>
    </dgm:pt>
    <dgm:pt modelId="{27B49C30-1506-48EE-9EA7-5C0C60C8D9A9}" type="parTrans" cxnId="{1B9D41AD-A2A2-4CDD-9862-F0EAD587A8BC}">
      <dgm:prSet/>
      <dgm:spPr/>
      <dgm:t>
        <a:bodyPr/>
        <a:lstStyle/>
        <a:p>
          <a:endParaRPr lang="en-US"/>
        </a:p>
      </dgm:t>
    </dgm:pt>
    <dgm:pt modelId="{4F323BA8-0981-4438-8E17-B23ECAADC0B3}" type="sibTrans" cxnId="{1B9D41AD-A2A2-4CDD-9862-F0EAD587A8BC}">
      <dgm:prSet/>
      <dgm:spPr/>
      <dgm:t>
        <a:bodyPr/>
        <a:lstStyle/>
        <a:p>
          <a:endParaRPr lang="en-US"/>
        </a:p>
      </dgm:t>
    </dgm:pt>
    <dgm:pt modelId="{9C402CCC-37FA-4FC5-AE25-CC75476BE4DD}">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200" dirty="0" smtClean="0"/>
            <a:t>More trainings scheduled for 2019-2020 including the Yukon</a:t>
          </a:r>
          <a:endParaRPr lang="en-US" sz="1200" dirty="0"/>
        </a:p>
      </dgm:t>
    </dgm:pt>
    <dgm:pt modelId="{C495CCB9-9197-4349-9C6A-ABAAA0F19DA6}" type="parTrans" cxnId="{BAB8DBBA-1023-42CB-AA38-727F06D87FDE}">
      <dgm:prSet/>
      <dgm:spPr/>
      <dgm:t>
        <a:bodyPr/>
        <a:lstStyle/>
        <a:p>
          <a:endParaRPr lang="en-US"/>
        </a:p>
      </dgm:t>
    </dgm:pt>
    <dgm:pt modelId="{B4DD011B-68EC-45F5-B31C-F77B14C9313D}" type="sibTrans" cxnId="{BAB8DBBA-1023-42CB-AA38-727F06D87FDE}">
      <dgm:prSet/>
      <dgm:spPr/>
      <dgm:t>
        <a:bodyPr/>
        <a:lstStyle/>
        <a:p>
          <a:endParaRPr lang="en-US"/>
        </a:p>
      </dgm:t>
    </dgm:pt>
    <dgm:pt modelId="{57827EEB-5E51-420D-AFBE-E7C1AE8E6DDF}">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200" dirty="0" smtClean="0"/>
            <a:t>On-going outreach to other Associations and organizations</a:t>
          </a:r>
          <a:endParaRPr lang="en-US" sz="1200" dirty="0"/>
        </a:p>
      </dgm:t>
    </dgm:pt>
    <dgm:pt modelId="{458688DC-D863-4152-BAD1-5E74FE9431ED}" type="parTrans" cxnId="{5C582F51-8443-4291-AE6F-394B49B87D7A}">
      <dgm:prSet/>
      <dgm:spPr/>
      <dgm:t>
        <a:bodyPr/>
        <a:lstStyle/>
        <a:p>
          <a:endParaRPr lang="en-US"/>
        </a:p>
      </dgm:t>
    </dgm:pt>
    <dgm:pt modelId="{B95BDB62-BB7E-43B1-B9C0-659E8B16AD87}" type="sibTrans" cxnId="{5C582F51-8443-4291-AE6F-394B49B87D7A}">
      <dgm:prSet/>
      <dgm:spPr/>
      <dgm:t>
        <a:bodyPr/>
        <a:lstStyle/>
        <a:p>
          <a:endParaRPr lang="en-US"/>
        </a:p>
      </dgm:t>
    </dgm:pt>
    <dgm:pt modelId="{53D96F46-9AFE-47FF-8E57-A315B3C196E4}">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200" dirty="0" smtClean="0"/>
            <a:t>Determining on-going needs and how to address them once the implementation program sunsets in 2020</a:t>
          </a:r>
          <a:endParaRPr lang="en-US" sz="1200" dirty="0"/>
        </a:p>
      </dgm:t>
    </dgm:pt>
    <dgm:pt modelId="{11D9F727-1AC4-4C4D-BF16-8E38A342DC72}" type="sibTrans" cxnId="{71963603-0F36-49BF-A28D-67CEE1FCE061}">
      <dgm:prSet/>
      <dgm:spPr/>
      <dgm:t>
        <a:bodyPr/>
        <a:lstStyle/>
        <a:p>
          <a:endParaRPr lang="en-US"/>
        </a:p>
      </dgm:t>
    </dgm:pt>
    <dgm:pt modelId="{F6AA45FD-5ABE-47B1-9859-21FAFAE027D3}" type="parTrans" cxnId="{71963603-0F36-49BF-A28D-67CEE1FCE061}">
      <dgm:prSet/>
      <dgm:spPr/>
      <dgm:t>
        <a:bodyPr/>
        <a:lstStyle/>
        <a:p>
          <a:endParaRPr lang="en-US"/>
        </a:p>
      </dgm:t>
    </dgm:pt>
    <dgm:pt modelId="{D1C98654-8D5A-48A8-9E45-A8AC577B558E}">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200" dirty="0" smtClean="0"/>
            <a:t>Indigenous Bar Association – tentative October 2019</a:t>
          </a:r>
          <a:endParaRPr lang="en-US" sz="1200" dirty="0"/>
        </a:p>
      </dgm:t>
    </dgm:pt>
    <dgm:pt modelId="{B2848D50-9298-4D44-8B26-F4D7B491269F}" type="parTrans" cxnId="{894B37D9-D29C-4F4B-A5A2-1778B474A289}">
      <dgm:prSet/>
      <dgm:spPr/>
      <dgm:t>
        <a:bodyPr/>
        <a:lstStyle/>
        <a:p>
          <a:endParaRPr lang="en-US"/>
        </a:p>
      </dgm:t>
    </dgm:pt>
    <dgm:pt modelId="{62BA6796-1FAF-491E-A72A-2DED5F6A1095}" type="sibTrans" cxnId="{894B37D9-D29C-4F4B-A5A2-1778B474A289}">
      <dgm:prSet/>
      <dgm:spPr/>
      <dgm:t>
        <a:bodyPr/>
        <a:lstStyle/>
        <a:p>
          <a:endParaRPr lang="en-US"/>
        </a:p>
      </dgm:t>
    </dgm:pt>
    <dgm:pt modelId="{C265A793-AACA-4087-A9FB-401BC8622173}" type="pres">
      <dgm:prSet presAssocID="{902AB5A8-FB5D-447E-AAC7-5B0311708F4B}" presName="cycleMatrixDiagram" presStyleCnt="0">
        <dgm:presLayoutVars>
          <dgm:chMax val="1"/>
          <dgm:dir/>
          <dgm:animLvl val="lvl"/>
          <dgm:resizeHandles val="exact"/>
        </dgm:presLayoutVars>
      </dgm:prSet>
      <dgm:spPr/>
      <dgm:t>
        <a:bodyPr/>
        <a:lstStyle/>
        <a:p>
          <a:endParaRPr lang="en-US"/>
        </a:p>
      </dgm:t>
    </dgm:pt>
    <dgm:pt modelId="{845C1A6A-F30F-44DA-AE86-B784855ED4C2}" type="pres">
      <dgm:prSet presAssocID="{902AB5A8-FB5D-447E-AAC7-5B0311708F4B}" presName="children" presStyleCnt="0"/>
      <dgm:spPr/>
    </dgm:pt>
    <dgm:pt modelId="{7DD69CD5-5DAC-407F-81B7-DDD4752CAF8D}" type="pres">
      <dgm:prSet presAssocID="{902AB5A8-FB5D-447E-AAC7-5B0311708F4B}" presName="child1group" presStyleCnt="0"/>
      <dgm:spPr/>
    </dgm:pt>
    <dgm:pt modelId="{5780FE6E-9A71-4112-932E-0A17FE8EC471}" type="pres">
      <dgm:prSet presAssocID="{902AB5A8-FB5D-447E-AAC7-5B0311708F4B}" presName="child1" presStyleLbl="bgAcc1" presStyleIdx="0" presStyleCnt="4" custScaleX="132826" custScaleY="109799" custLinFactNeighborX="-19619" custLinFactNeighborY="1498"/>
      <dgm:spPr/>
      <dgm:t>
        <a:bodyPr/>
        <a:lstStyle/>
        <a:p>
          <a:endParaRPr lang="en-US"/>
        </a:p>
      </dgm:t>
    </dgm:pt>
    <dgm:pt modelId="{EFB570E6-6E20-4D7F-9706-8C63076024CE}" type="pres">
      <dgm:prSet presAssocID="{902AB5A8-FB5D-447E-AAC7-5B0311708F4B}" presName="child1Text" presStyleLbl="bgAcc1" presStyleIdx="0" presStyleCnt="4">
        <dgm:presLayoutVars>
          <dgm:bulletEnabled val="1"/>
        </dgm:presLayoutVars>
      </dgm:prSet>
      <dgm:spPr/>
      <dgm:t>
        <a:bodyPr/>
        <a:lstStyle/>
        <a:p>
          <a:endParaRPr lang="en-US"/>
        </a:p>
      </dgm:t>
    </dgm:pt>
    <dgm:pt modelId="{3D3F8CF6-8C60-4694-AE04-12D14A12A31F}" type="pres">
      <dgm:prSet presAssocID="{902AB5A8-FB5D-447E-AAC7-5B0311708F4B}" presName="child2group" presStyleCnt="0"/>
      <dgm:spPr/>
    </dgm:pt>
    <dgm:pt modelId="{E6F4A662-A775-43E3-862E-7DB8708491BD}" type="pres">
      <dgm:prSet presAssocID="{902AB5A8-FB5D-447E-AAC7-5B0311708F4B}" presName="child2" presStyleLbl="bgAcc1" presStyleIdx="1" presStyleCnt="4" custScaleX="131108" custScaleY="110843" custLinFactNeighborX="23298" custLinFactNeighborY="1392"/>
      <dgm:spPr/>
      <dgm:t>
        <a:bodyPr/>
        <a:lstStyle/>
        <a:p>
          <a:endParaRPr lang="en-US"/>
        </a:p>
      </dgm:t>
    </dgm:pt>
    <dgm:pt modelId="{0EFD8346-8A54-46EC-9466-E596E3D80D4C}" type="pres">
      <dgm:prSet presAssocID="{902AB5A8-FB5D-447E-AAC7-5B0311708F4B}" presName="child2Text" presStyleLbl="bgAcc1" presStyleIdx="1" presStyleCnt="4">
        <dgm:presLayoutVars>
          <dgm:bulletEnabled val="1"/>
        </dgm:presLayoutVars>
      </dgm:prSet>
      <dgm:spPr/>
      <dgm:t>
        <a:bodyPr/>
        <a:lstStyle/>
        <a:p>
          <a:endParaRPr lang="en-US"/>
        </a:p>
      </dgm:t>
    </dgm:pt>
    <dgm:pt modelId="{C4F849C3-359B-43FA-AD76-E078B44510A7}" type="pres">
      <dgm:prSet presAssocID="{902AB5A8-FB5D-447E-AAC7-5B0311708F4B}" presName="child3group" presStyleCnt="0"/>
      <dgm:spPr/>
    </dgm:pt>
    <dgm:pt modelId="{0B1FFBC2-0101-4E1A-A0D1-69C544AB253B}" type="pres">
      <dgm:prSet presAssocID="{902AB5A8-FB5D-447E-AAC7-5B0311708F4B}" presName="child3" presStyleLbl="bgAcc1" presStyleIdx="2" presStyleCnt="4" custScaleX="131043" custScaleY="119801" custLinFactNeighborX="24823" custLinFactNeighborY="1671"/>
      <dgm:spPr/>
      <dgm:t>
        <a:bodyPr/>
        <a:lstStyle/>
        <a:p>
          <a:endParaRPr lang="en-US"/>
        </a:p>
      </dgm:t>
    </dgm:pt>
    <dgm:pt modelId="{A16170B7-8154-4244-933D-319535C3925E}" type="pres">
      <dgm:prSet presAssocID="{902AB5A8-FB5D-447E-AAC7-5B0311708F4B}" presName="child3Text" presStyleLbl="bgAcc1" presStyleIdx="2" presStyleCnt="4">
        <dgm:presLayoutVars>
          <dgm:bulletEnabled val="1"/>
        </dgm:presLayoutVars>
      </dgm:prSet>
      <dgm:spPr/>
      <dgm:t>
        <a:bodyPr/>
        <a:lstStyle/>
        <a:p>
          <a:endParaRPr lang="en-US"/>
        </a:p>
      </dgm:t>
    </dgm:pt>
    <dgm:pt modelId="{CB3330DF-C135-46F0-A483-16C5978A8DBC}" type="pres">
      <dgm:prSet presAssocID="{902AB5A8-FB5D-447E-AAC7-5B0311708F4B}" presName="child4group" presStyleCnt="0"/>
      <dgm:spPr/>
    </dgm:pt>
    <dgm:pt modelId="{F2B3715F-42D4-4DB9-A578-E58EB7F30B50}" type="pres">
      <dgm:prSet presAssocID="{902AB5A8-FB5D-447E-AAC7-5B0311708F4B}" presName="child4" presStyleLbl="bgAcc1" presStyleIdx="3" presStyleCnt="4" custScaleX="131044" custScaleY="127160" custLinFactNeighborX="-20065" custLinFactNeighborY="-2496"/>
      <dgm:spPr/>
      <dgm:t>
        <a:bodyPr/>
        <a:lstStyle/>
        <a:p>
          <a:endParaRPr lang="en-US"/>
        </a:p>
      </dgm:t>
    </dgm:pt>
    <dgm:pt modelId="{126F0D2B-31BE-4646-9447-19B1E9366ACC}" type="pres">
      <dgm:prSet presAssocID="{902AB5A8-FB5D-447E-AAC7-5B0311708F4B}" presName="child4Text" presStyleLbl="bgAcc1" presStyleIdx="3" presStyleCnt="4">
        <dgm:presLayoutVars>
          <dgm:bulletEnabled val="1"/>
        </dgm:presLayoutVars>
      </dgm:prSet>
      <dgm:spPr/>
      <dgm:t>
        <a:bodyPr/>
        <a:lstStyle/>
        <a:p>
          <a:endParaRPr lang="en-US"/>
        </a:p>
      </dgm:t>
    </dgm:pt>
    <dgm:pt modelId="{617D21D4-C97B-4659-A1C0-A8A54E373F8F}" type="pres">
      <dgm:prSet presAssocID="{902AB5A8-FB5D-447E-AAC7-5B0311708F4B}" presName="childPlaceholder" presStyleCnt="0"/>
      <dgm:spPr/>
    </dgm:pt>
    <dgm:pt modelId="{5501875C-60F1-4357-8ABB-18AD86291CE4}" type="pres">
      <dgm:prSet presAssocID="{902AB5A8-FB5D-447E-AAC7-5B0311708F4B}" presName="circle" presStyleCnt="0"/>
      <dgm:spPr/>
    </dgm:pt>
    <dgm:pt modelId="{D89CA47D-D3D9-4153-8BC4-0DA7F6C02F73}" type="pres">
      <dgm:prSet presAssocID="{902AB5A8-FB5D-447E-AAC7-5B0311708F4B}" presName="quadrant1" presStyleLbl="node1" presStyleIdx="0" presStyleCnt="4">
        <dgm:presLayoutVars>
          <dgm:chMax val="1"/>
          <dgm:bulletEnabled val="1"/>
        </dgm:presLayoutVars>
      </dgm:prSet>
      <dgm:spPr/>
      <dgm:t>
        <a:bodyPr/>
        <a:lstStyle/>
        <a:p>
          <a:endParaRPr lang="en-US"/>
        </a:p>
      </dgm:t>
    </dgm:pt>
    <dgm:pt modelId="{CA1EF56D-E13F-4A34-9162-93D97DF40666}" type="pres">
      <dgm:prSet presAssocID="{902AB5A8-FB5D-447E-AAC7-5B0311708F4B}" presName="quadrant2" presStyleLbl="node1" presStyleIdx="1" presStyleCnt="4">
        <dgm:presLayoutVars>
          <dgm:chMax val="1"/>
          <dgm:bulletEnabled val="1"/>
        </dgm:presLayoutVars>
      </dgm:prSet>
      <dgm:spPr/>
      <dgm:t>
        <a:bodyPr/>
        <a:lstStyle/>
        <a:p>
          <a:endParaRPr lang="en-US"/>
        </a:p>
      </dgm:t>
    </dgm:pt>
    <dgm:pt modelId="{E178AAF7-DA8D-45AF-A824-D80E9BA61F95}" type="pres">
      <dgm:prSet presAssocID="{902AB5A8-FB5D-447E-AAC7-5B0311708F4B}" presName="quadrant3" presStyleLbl="node1" presStyleIdx="2" presStyleCnt="4">
        <dgm:presLayoutVars>
          <dgm:chMax val="1"/>
          <dgm:bulletEnabled val="1"/>
        </dgm:presLayoutVars>
      </dgm:prSet>
      <dgm:spPr/>
      <dgm:t>
        <a:bodyPr/>
        <a:lstStyle/>
        <a:p>
          <a:endParaRPr lang="en-US"/>
        </a:p>
      </dgm:t>
    </dgm:pt>
    <dgm:pt modelId="{EB1C3680-7745-47F9-8FAD-2F0DC82E9E9D}" type="pres">
      <dgm:prSet presAssocID="{902AB5A8-FB5D-447E-AAC7-5B0311708F4B}" presName="quadrant4" presStyleLbl="node1" presStyleIdx="3" presStyleCnt="4">
        <dgm:presLayoutVars>
          <dgm:chMax val="1"/>
          <dgm:bulletEnabled val="1"/>
        </dgm:presLayoutVars>
      </dgm:prSet>
      <dgm:spPr/>
      <dgm:t>
        <a:bodyPr/>
        <a:lstStyle/>
        <a:p>
          <a:endParaRPr lang="en-US"/>
        </a:p>
      </dgm:t>
    </dgm:pt>
    <dgm:pt modelId="{55C55766-FFE2-42BC-A3B1-C319FAE924C9}" type="pres">
      <dgm:prSet presAssocID="{902AB5A8-FB5D-447E-AAC7-5B0311708F4B}" presName="quadrantPlaceholder" presStyleCnt="0"/>
      <dgm:spPr/>
    </dgm:pt>
    <dgm:pt modelId="{ED812468-64ED-47BA-B73C-43924321836B}" type="pres">
      <dgm:prSet presAssocID="{902AB5A8-FB5D-447E-AAC7-5B0311708F4B}" presName="center1" presStyleLbl="fgShp" presStyleIdx="0" presStyleCnt="2"/>
      <dgm:spPr>
        <a:noFill/>
        <a:ln>
          <a:noFill/>
        </a:ln>
      </dgm:spPr>
    </dgm:pt>
    <dgm:pt modelId="{8187CB54-69D1-43ED-8D0D-B47AC1C2BAE7}" type="pres">
      <dgm:prSet presAssocID="{902AB5A8-FB5D-447E-AAC7-5B0311708F4B}" presName="center2" presStyleLbl="fgShp" presStyleIdx="1" presStyleCnt="2"/>
      <dgm:spPr>
        <a:noFill/>
        <a:ln>
          <a:noFill/>
        </a:ln>
      </dgm:spPr>
      <dgm:t>
        <a:bodyPr/>
        <a:lstStyle/>
        <a:p>
          <a:endParaRPr lang="en-US"/>
        </a:p>
      </dgm:t>
    </dgm:pt>
  </dgm:ptLst>
  <dgm:cxnLst>
    <dgm:cxn modelId="{963D754A-E9BD-434F-96B3-067092B834A7}" type="presOf" srcId="{FD749DB8-2FFA-464D-8F0E-2A8F5551BD89}" destId="{E6F4A662-A775-43E3-862E-7DB8708491BD}" srcOrd="0" destOrd="0" presId="urn:microsoft.com/office/officeart/2005/8/layout/cycle4"/>
    <dgm:cxn modelId="{451D931D-0E8E-45BA-B415-2273CC602DD1}" srcId="{902AB5A8-FB5D-447E-AAC7-5B0311708F4B}" destId="{B5035E22-6745-48EC-9A8C-15DFE027503D}" srcOrd="0" destOrd="0" parTransId="{5E6FEA0C-2FBC-43F7-B746-094CF7506F0B}" sibTransId="{3E2AF658-1704-4FB2-9F13-72C34E043B76}"/>
    <dgm:cxn modelId="{B0835326-E97C-4DF1-AD15-F130C54CE28E}" srcId="{902AB5A8-FB5D-447E-AAC7-5B0311708F4B}" destId="{BB197FE7-4A50-46CD-BC4D-ADBDC8A980A2}" srcOrd="1" destOrd="0" parTransId="{6A019CBB-3872-4AF0-B2E9-305E52819B5E}" sibTransId="{1FA79FC4-FAB7-4F83-8A61-43B6E8B1396C}"/>
    <dgm:cxn modelId="{F5971C7A-B035-4E14-987A-A94AB9E11450}" type="presOf" srcId="{53D96F46-9AFE-47FF-8E57-A315B3C196E4}" destId="{126F0D2B-31BE-4646-9447-19B1E9366ACC}" srcOrd="1" destOrd="0" presId="urn:microsoft.com/office/officeart/2005/8/layout/cycle4"/>
    <dgm:cxn modelId="{DFB020A1-7930-464C-908A-9AE03F943733}" type="presOf" srcId="{902AB5A8-FB5D-447E-AAC7-5B0311708F4B}" destId="{C265A793-AACA-4087-A9FB-401BC8622173}" srcOrd="0" destOrd="0" presId="urn:microsoft.com/office/officeart/2005/8/layout/cycle4"/>
    <dgm:cxn modelId="{0BF58FA6-C6E5-43F9-9231-8308324C3B34}" srcId="{F70A5DE5-8C60-43D1-B929-F4C53E25653D}" destId="{C2C95A95-9AC9-45C0-AA2C-0D354CA638D7}" srcOrd="0" destOrd="0" parTransId="{61AE000F-9741-4D6E-AFD1-06AB65320B2F}" sibTransId="{BAFE5231-D6C8-4915-A880-255ACDEC980E}"/>
    <dgm:cxn modelId="{0F062B34-8CCE-46F0-816F-10C9293F2198}" type="presOf" srcId="{D1C98654-8D5A-48A8-9E45-A8AC577B558E}" destId="{E6F4A662-A775-43E3-862E-7DB8708491BD}" srcOrd="0" destOrd="1" presId="urn:microsoft.com/office/officeart/2005/8/layout/cycle4"/>
    <dgm:cxn modelId="{61B3E9AB-65B5-4934-9812-813519994FC8}" type="presOf" srcId="{AA636E7A-F3AE-490C-81B6-170E356DA508}" destId="{5780FE6E-9A71-4112-932E-0A17FE8EC471}" srcOrd="0" destOrd="0" presId="urn:microsoft.com/office/officeart/2005/8/layout/cycle4"/>
    <dgm:cxn modelId="{8C3B97D9-E14C-4552-A4C1-6F63D6094851}" srcId="{902AB5A8-FB5D-447E-AAC7-5B0311708F4B}" destId="{F70A5DE5-8C60-43D1-B929-F4C53E25653D}" srcOrd="2" destOrd="0" parTransId="{5317A489-1B07-4ADE-BE33-664E8A32475D}" sibTransId="{BF14EF72-C1F7-448E-B40E-95636712D82A}"/>
    <dgm:cxn modelId="{48681ED4-174C-478D-AC97-320014BAC504}" type="presOf" srcId="{BB197FE7-4A50-46CD-BC4D-ADBDC8A980A2}" destId="{CA1EF56D-E13F-4A34-9162-93D97DF40666}" srcOrd="0" destOrd="0" presId="urn:microsoft.com/office/officeart/2005/8/layout/cycle4"/>
    <dgm:cxn modelId="{71963603-0F36-49BF-A28D-67CEE1FCE061}" srcId="{4A6B20C2-5E4E-4542-9881-6F28D489142A}" destId="{53D96F46-9AFE-47FF-8E57-A315B3C196E4}" srcOrd="0" destOrd="0" parTransId="{F6AA45FD-5ABE-47B1-9859-21FAFAE027D3}" sibTransId="{11D9F727-1AC4-4C4D-BF16-8E38A342DC72}"/>
    <dgm:cxn modelId="{F69D357B-1FD9-4EE1-9F81-7442A1D6CE2D}" type="presOf" srcId="{57827EEB-5E51-420D-AFBE-E7C1AE8E6DDF}" destId="{0EFD8346-8A54-46EC-9466-E596E3D80D4C}" srcOrd="1" destOrd="2" presId="urn:microsoft.com/office/officeart/2005/8/layout/cycle4"/>
    <dgm:cxn modelId="{504426E2-4131-4E7A-901F-5D99E0B99391}" srcId="{BB197FE7-4A50-46CD-BC4D-ADBDC8A980A2}" destId="{FD749DB8-2FFA-464D-8F0E-2A8F5551BD89}" srcOrd="0" destOrd="0" parTransId="{0910E714-59E6-43BC-8148-63CD8C5BF796}" sibTransId="{02E6B86F-00B6-43E7-91AC-8E83FB7FD11D}"/>
    <dgm:cxn modelId="{4434E9B8-83AC-4129-9BA3-09E47C99F8D0}" type="presOf" srcId="{B5035E22-6745-48EC-9A8C-15DFE027503D}" destId="{D89CA47D-D3D9-4153-8BC4-0DA7F6C02F73}" srcOrd="0" destOrd="0" presId="urn:microsoft.com/office/officeart/2005/8/layout/cycle4"/>
    <dgm:cxn modelId="{894B37D9-D29C-4F4B-A5A2-1778B474A289}" srcId="{BB197FE7-4A50-46CD-BC4D-ADBDC8A980A2}" destId="{D1C98654-8D5A-48A8-9E45-A8AC577B558E}" srcOrd="1" destOrd="0" parTransId="{B2848D50-9298-4D44-8B26-F4D7B491269F}" sibTransId="{62BA6796-1FAF-491E-A72A-2DED5F6A1095}"/>
    <dgm:cxn modelId="{151F6A81-ED6B-4815-B247-037C2EE511AF}" type="presOf" srcId="{9C402CCC-37FA-4FC5-AE25-CC75476BE4DD}" destId="{5780FE6E-9A71-4112-932E-0A17FE8EC471}" srcOrd="0" destOrd="1" presId="urn:microsoft.com/office/officeart/2005/8/layout/cycle4"/>
    <dgm:cxn modelId="{5C582F51-8443-4291-AE6F-394B49B87D7A}" srcId="{BB197FE7-4A50-46CD-BC4D-ADBDC8A980A2}" destId="{57827EEB-5E51-420D-AFBE-E7C1AE8E6DDF}" srcOrd="2" destOrd="0" parTransId="{458688DC-D863-4152-BAD1-5E74FE9431ED}" sibTransId="{B95BDB62-BB7E-43B1-B9C0-659E8B16AD87}"/>
    <dgm:cxn modelId="{1B9D41AD-A2A2-4CDD-9862-F0EAD587A8BC}" srcId="{902AB5A8-FB5D-447E-AAC7-5B0311708F4B}" destId="{4A6B20C2-5E4E-4542-9881-6F28D489142A}" srcOrd="3" destOrd="0" parTransId="{27B49C30-1506-48EE-9EA7-5C0C60C8D9A9}" sibTransId="{4F323BA8-0981-4438-8E17-B23ECAADC0B3}"/>
    <dgm:cxn modelId="{D4A5A490-092F-455A-9CA4-01E2A9B423F3}" type="presOf" srcId="{FD749DB8-2FFA-464D-8F0E-2A8F5551BD89}" destId="{0EFD8346-8A54-46EC-9466-E596E3D80D4C}" srcOrd="1" destOrd="0" presId="urn:microsoft.com/office/officeart/2005/8/layout/cycle4"/>
    <dgm:cxn modelId="{D8DFD4A5-9DBA-405E-A290-A5116B518469}" type="presOf" srcId="{53D96F46-9AFE-47FF-8E57-A315B3C196E4}" destId="{F2B3715F-42D4-4DB9-A578-E58EB7F30B50}" srcOrd="0" destOrd="0" presId="urn:microsoft.com/office/officeart/2005/8/layout/cycle4"/>
    <dgm:cxn modelId="{05AC168B-5B5B-4378-925F-47B4997A958D}" type="presOf" srcId="{F70A5DE5-8C60-43D1-B929-F4C53E25653D}" destId="{E178AAF7-DA8D-45AF-A824-D80E9BA61F95}" srcOrd="0" destOrd="0" presId="urn:microsoft.com/office/officeart/2005/8/layout/cycle4"/>
    <dgm:cxn modelId="{29BB0A9D-1587-44A5-9A65-6862EBA1F44D}" type="presOf" srcId="{AA636E7A-F3AE-490C-81B6-170E356DA508}" destId="{EFB570E6-6E20-4D7F-9706-8C63076024CE}" srcOrd="1" destOrd="0" presId="urn:microsoft.com/office/officeart/2005/8/layout/cycle4"/>
    <dgm:cxn modelId="{0960406E-3BF6-42AE-A403-D1A37080EECD}" type="presOf" srcId="{C2C95A95-9AC9-45C0-AA2C-0D354CA638D7}" destId="{0B1FFBC2-0101-4E1A-A0D1-69C544AB253B}" srcOrd="0" destOrd="0" presId="urn:microsoft.com/office/officeart/2005/8/layout/cycle4"/>
    <dgm:cxn modelId="{09615B56-3FB8-484F-994D-07BA1DBAE28F}" type="presOf" srcId="{57827EEB-5E51-420D-AFBE-E7C1AE8E6DDF}" destId="{E6F4A662-A775-43E3-862E-7DB8708491BD}" srcOrd="0" destOrd="2" presId="urn:microsoft.com/office/officeart/2005/8/layout/cycle4"/>
    <dgm:cxn modelId="{E37BD511-2BC6-439E-9291-0DD790A921E6}" type="presOf" srcId="{9C402CCC-37FA-4FC5-AE25-CC75476BE4DD}" destId="{EFB570E6-6E20-4D7F-9706-8C63076024CE}" srcOrd="1" destOrd="1" presId="urn:microsoft.com/office/officeart/2005/8/layout/cycle4"/>
    <dgm:cxn modelId="{3EB90490-F2C0-4A75-A83D-882511DC92F6}" type="presOf" srcId="{C2C95A95-9AC9-45C0-AA2C-0D354CA638D7}" destId="{A16170B7-8154-4244-933D-319535C3925E}" srcOrd="1" destOrd="0" presId="urn:microsoft.com/office/officeart/2005/8/layout/cycle4"/>
    <dgm:cxn modelId="{00C9AE94-7377-4603-A37D-B17D05A621A1}" type="presOf" srcId="{4A6B20C2-5E4E-4542-9881-6F28D489142A}" destId="{EB1C3680-7745-47F9-8FAD-2F0DC82E9E9D}" srcOrd="0" destOrd="0" presId="urn:microsoft.com/office/officeart/2005/8/layout/cycle4"/>
    <dgm:cxn modelId="{5C0E66F5-D07D-41EA-A7ED-6F258102BB60}" srcId="{B5035E22-6745-48EC-9A8C-15DFE027503D}" destId="{AA636E7A-F3AE-490C-81B6-170E356DA508}" srcOrd="0" destOrd="0" parTransId="{307C8A1A-09F3-4C9B-896D-DF3B8161E62E}" sibTransId="{AAE425AA-104D-412D-9EF1-D40598B371C8}"/>
    <dgm:cxn modelId="{BAB8DBBA-1023-42CB-AA38-727F06D87FDE}" srcId="{B5035E22-6745-48EC-9A8C-15DFE027503D}" destId="{9C402CCC-37FA-4FC5-AE25-CC75476BE4DD}" srcOrd="1" destOrd="0" parTransId="{C495CCB9-9197-4349-9C6A-ABAAA0F19DA6}" sibTransId="{B4DD011B-68EC-45F5-B31C-F77B14C9313D}"/>
    <dgm:cxn modelId="{A08583EC-6CA0-4456-9E15-F6134F0A1AA9}" type="presOf" srcId="{D1C98654-8D5A-48A8-9E45-A8AC577B558E}" destId="{0EFD8346-8A54-46EC-9466-E596E3D80D4C}" srcOrd="1" destOrd="1" presId="urn:microsoft.com/office/officeart/2005/8/layout/cycle4"/>
    <dgm:cxn modelId="{52430023-8B4B-4BDD-9E39-035A179ED7B1}" type="presParOf" srcId="{C265A793-AACA-4087-A9FB-401BC8622173}" destId="{845C1A6A-F30F-44DA-AE86-B784855ED4C2}" srcOrd="0" destOrd="0" presId="urn:microsoft.com/office/officeart/2005/8/layout/cycle4"/>
    <dgm:cxn modelId="{087E2F2D-4385-48B0-8D45-52DD6ED97061}" type="presParOf" srcId="{845C1A6A-F30F-44DA-AE86-B784855ED4C2}" destId="{7DD69CD5-5DAC-407F-81B7-DDD4752CAF8D}" srcOrd="0" destOrd="0" presId="urn:microsoft.com/office/officeart/2005/8/layout/cycle4"/>
    <dgm:cxn modelId="{E2B36287-385C-4DC0-8C9E-D4C8219295A8}" type="presParOf" srcId="{7DD69CD5-5DAC-407F-81B7-DDD4752CAF8D}" destId="{5780FE6E-9A71-4112-932E-0A17FE8EC471}" srcOrd="0" destOrd="0" presId="urn:microsoft.com/office/officeart/2005/8/layout/cycle4"/>
    <dgm:cxn modelId="{DD2F595C-9A41-443F-9194-CA06AF6FD7E6}" type="presParOf" srcId="{7DD69CD5-5DAC-407F-81B7-DDD4752CAF8D}" destId="{EFB570E6-6E20-4D7F-9706-8C63076024CE}" srcOrd="1" destOrd="0" presId="urn:microsoft.com/office/officeart/2005/8/layout/cycle4"/>
    <dgm:cxn modelId="{45130F8D-4BAA-4544-870D-5C5F289ECF94}" type="presParOf" srcId="{845C1A6A-F30F-44DA-AE86-B784855ED4C2}" destId="{3D3F8CF6-8C60-4694-AE04-12D14A12A31F}" srcOrd="1" destOrd="0" presId="urn:microsoft.com/office/officeart/2005/8/layout/cycle4"/>
    <dgm:cxn modelId="{7B931EE3-258F-4F80-8D15-1C387E179B10}" type="presParOf" srcId="{3D3F8CF6-8C60-4694-AE04-12D14A12A31F}" destId="{E6F4A662-A775-43E3-862E-7DB8708491BD}" srcOrd="0" destOrd="0" presId="urn:microsoft.com/office/officeart/2005/8/layout/cycle4"/>
    <dgm:cxn modelId="{4D77F555-8F18-4880-A0B4-2A5E31AB33D1}" type="presParOf" srcId="{3D3F8CF6-8C60-4694-AE04-12D14A12A31F}" destId="{0EFD8346-8A54-46EC-9466-E596E3D80D4C}" srcOrd="1" destOrd="0" presId="urn:microsoft.com/office/officeart/2005/8/layout/cycle4"/>
    <dgm:cxn modelId="{0357B6E6-2F87-4F37-9AD9-13B0EFB488E5}" type="presParOf" srcId="{845C1A6A-F30F-44DA-AE86-B784855ED4C2}" destId="{C4F849C3-359B-43FA-AD76-E078B44510A7}" srcOrd="2" destOrd="0" presId="urn:microsoft.com/office/officeart/2005/8/layout/cycle4"/>
    <dgm:cxn modelId="{44C6113D-8074-40B9-94DD-58A2AEC7E861}" type="presParOf" srcId="{C4F849C3-359B-43FA-AD76-E078B44510A7}" destId="{0B1FFBC2-0101-4E1A-A0D1-69C544AB253B}" srcOrd="0" destOrd="0" presId="urn:microsoft.com/office/officeart/2005/8/layout/cycle4"/>
    <dgm:cxn modelId="{51C74CDA-6AE4-4DE5-B1C1-FA40F3D1AC21}" type="presParOf" srcId="{C4F849C3-359B-43FA-AD76-E078B44510A7}" destId="{A16170B7-8154-4244-933D-319535C3925E}" srcOrd="1" destOrd="0" presId="urn:microsoft.com/office/officeart/2005/8/layout/cycle4"/>
    <dgm:cxn modelId="{2E32AC90-F93E-4CF0-B894-146FC724E21E}" type="presParOf" srcId="{845C1A6A-F30F-44DA-AE86-B784855ED4C2}" destId="{CB3330DF-C135-46F0-A483-16C5978A8DBC}" srcOrd="3" destOrd="0" presId="urn:microsoft.com/office/officeart/2005/8/layout/cycle4"/>
    <dgm:cxn modelId="{72559BCF-EA7F-462A-992F-6B0A34E0209D}" type="presParOf" srcId="{CB3330DF-C135-46F0-A483-16C5978A8DBC}" destId="{F2B3715F-42D4-4DB9-A578-E58EB7F30B50}" srcOrd="0" destOrd="0" presId="urn:microsoft.com/office/officeart/2005/8/layout/cycle4"/>
    <dgm:cxn modelId="{E48D0F7F-C00F-40A7-BC10-88622CCF6748}" type="presParOf" srcId="{CB3330DF-C135-46F0-A483-16C5978A8DBC}" destId="{126F0D2B-31BE-4646-9447-19B1E9366ACC}" srcOrd="1" destOrd="0" presId="urn:microsoft.com/office/officeart/2005/8/layout/cycle4"/>
    <dgm:cxn modelId="{91BD900C-83FE-4CF8-9939-50EF643446B8}" type="presParOf" srcId="{845C1A6A-F30F-44DA-AE86-B784855ED4C2}" destId="{617D21D4-C97B-4659-A1C0-A8A54E373F8F}" srcOrd="4" destOrd="0" presId="urn:microsoft.com/office/officeart/2005/8/layout/cycle4"/>
    <dgm:cxn modelId="{01F2C909-FA2E-47E4-B32B-50882D54C9A1}" type="presParOf" srcId="{C265A793-AACA-4087-A9FB-401BC8622173}" destId="{5501875C-60F1-4357-8ABB-18AD86291CE4}" srcOrd="1" destOrd="0" presId="urn:microsoft.com/office/officeart/2005/8/layout/cycle4"/>
    <dgm:cxn modelId="{CEA58928-3BD2-4CFD-B2B1-226564452649}" type="presParOf" srcId="{5501875C-60F1-4357-8ABB-18AD86291CE4}" destId="{D89CA47D-D3D9-4153-8BC4-0DA7F6C02F73}" srcOrd="0" destOrd="0" presId="urn:microsoft.com/office/officeart/2005/8/layout/cycle4"/>
    <dgm:cxn modelId="{6571BEFB-59D2-494D-B20F-3E21A2820202}" type="presParOf" srcId="{5501875C-60F1-4357-8ABB-18AD86291CE4}" destId="{CA1EF56D-E13F-4A34-9162-93D97DF40666}" srcOrd="1" destOrd="0" presId="urn:microsoft.com/office/officeart/2005/8/layout/cycle4"/>
    <dgm:cxn modelId="{DAFF0697-BF26-430C-86FA-5F67E30AA283}" type="presParOf" srcId="{5501875C-60F1-4357-8ABB-18AD86291CE4}" destId="{E178AAF7-DA8D-45AF-A824-D80E9BA61F95}" srcOrd="2" destOrd="0" presId="urn:microsoft.com/office/officeart/2005/8/layout/cycle4"/>
    <dgm:cxn modelId="{3D5478BF-F68C-4DA3-ADE8-AA9F716C2D61}" type="presParOf" srcId="{5501875C-60F1-4357-8ABB-18AD86291CE4}" destId="{EB1C3680-7745-47F9-8FAD-2F0DC82E9E9D}" srcOrd="3" destOrd="0" presId="urn:microsoft.com/office/officeart/2005/8/layout/cycle4"/>
    <dgm:cxn modelId="{AEC03A32-DE6D-4DA8-B23E-07CA740E20F5}" type="presParOf" srcId="{5501875C-60F1-4357-8ABB-18AD86291CE4}" destId="{55C55766-FFE2-42BC-A3B1-C319FAE924C9}" srcOrd="4" destOrd="0" presId="urn:microsoft.com/office/officeart/2005/8/layout/cycle4"/>
    <dgm:cxn modelId="{0C1640C6-EBAB-4B50-9F0E-1EB86ACBBB12}" type="presParOf" srcId="{C265A793-AACA-4087-A9FB-401BC8622173}" destId="{ED812468-64ED-47BA-B73C-43924321836B}" srcOrd="2" destOrd="0" presId="urn:microsoft.com/office/officeart/2005/8/layout/cycle4"/>
    <dgm:cxn modelId="{BB6ED2B0-90F3-400E-8BB6-5893C95ED4F0}" type="presParOf" srcId="{C265A793-AACA-4087-A9FB-401BC8622173}" destId="{8187CB54-69D1-43ED-8D0D-B47AC1C2BAE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63789-F514-4790-A155-CFA0D2566ED6}" type="doc">
      <dgm:prSet loTypeId="urn:microsoft.com/office/officeart/2005/8/layout/chevron1" loCatId="process" qsTypeId="urn:microsoft.com/office/officeart/2005/8/quickstyle/simple1" qsCatId="simple" csTypeId="urn:microsoft.com/office/officeart/2005/8/colors/colorful5" csCatId="colorful" phldr="1"/>
      <dgm:spPr/>
    </dgm:pt>
    <dgm:pt modelId="{52A4D072-2EF4-404A-A650-75007F79D29F}">
      <dgm:prSet phldrT="[Text]"/>
      <dgm:spPr/>
      <dgm:t>
        <a:bodyPr/>
        <a:lstStyle/>
        <a:p>
          <a:r>
            <a:rPr lang="fr-CA" b="1" dirty="0" smtClean="0">
              <a:solidFill>
                <a:schemeClr val="bg1">
                  <a:lumMod val="10000"/>
                </a:schemeClr>
              </a:solidFill>
            </a:rPr>
            <a:t>Expression of </a:t>
          </a:r>
          <a:r>
            <a:rPr lang="fr-CA" b="1" dirty="0" err="1" smtClean="0">
              <a:solidFill>
                <a:schemeClr val="bg1">
                  <a:lumMod val="10000"/>
                </a:schemeClr>
              </a:solidFill>
            </a:rPr>
            <a:t>Interest</a:t>
          </a:r>
          <a:r>
            <a:rPr lang="fr-CA" b="1" dirty="0" smtClean="0">
              <a:solidFill>
                <a:schemeClr val="bg1">
                  <a:lumMod val="10000"/>
                </a:schemeClr>
              </a:solidFill>
            </a:rPr>
            <a:t> and </a:t>
          </a:r>
          <a:r>
            <a:rPr lang="fr-CA" b="1" dirty="0" err="1" smtClean="0">
              <a:solidFill>
                <a:schemeClr val="bg1">
                  <a:lumMod val="10000"/>
                </a:schemeClr>
              </a:solidFill>
            </a:rPr>
            <a:t>Pre</a:t>
          </a:r>
          <a:r>
            <a:rPr lang="fr-CA" b="1" dirty="0" smtClean="0">
              <a:solidFill>
                <a:schemeClr val="bg1">
                  <a:lumMod val="10000"/>
                </a:schemeClr>
              </a:solidFill>
            </a:rPr>
            <a:t>-Entry Stage</a:t>
          </a:r>
          <a:endParaRPr lang="en-US" b="1" dirty="0">
            <a:solidFill>
              <a:schemeClr val="bg1">
                <a:lumMod val="10000"/>
              </a:schemeClr>
            </a:solidFill>
          </a:endParaRPr>
        </a:p>
      </dgm:t>
    </dgm:pt>
    <dgm:pt modelId="{0C440E01-3E82-4A2A-A494-171E3DCEABA8}" type="parTrans" cxnId="{E564C33A-5688-40BC-9030-1301D2D4E0F0}">
      <dgm:prSet/>
      <dgm:spPr/>
      <dgm:t>
        <a:bodyPr/>
        <a:lstStyle/>
        <a:p>
          <a:endParaRPr lang="en-US"/>
        </a:p>
      </dgm:t>
    </dgm:pt>
    <dgm:pt modelId="{B9F22E4A-C3B6-41C0-97E5-BFCBD7ACCBD9}" type="sibTrans" cxnId="{E564C33A-5688-40BC-9030-1301D2D4E0F0}">
      <dgm:prSet/>
      <dgm:spPr/>
      <dgm:t>
        <a:bodyPr/>
        <a:lstStyle/>
        <a:p>
          <a:endParaRPr lang="en-US"/>
        </a:p>
      </dgm:t>
    </dgm:pt>
    <dgm:pt modelId="{90C79D22-C0E8-4799-9AD9-B2CEEDC8C2A0}">
      <dgm:prSet phldrT="[Text]"/>
      <dgm:spPr/>
      <dgm:t>
        <a:bodyPr/>
        <a:lstStyle/>
        <a:p>
          <a:r>
            <a:rPr lang="fr-CA" b="1" dirty="0" err="1" smtClean="0">
              <a:solidFill>
                <a:schemeClr val="bg1">
                  <a:lumMod val="10000"/>
                </a:schemeClr>
              </a:solidFill>
            </a:rPr>
            <a:t>Developmental</a:t>
          </a:r>
          <a:r>
            <a:rPr lang="fr-CA" b="1" dirty="0" smtClean="0">
              <a:solidFill>
                <a:schemeClr val="bg1">
                  <a:lumMod val="10000"/>
                </a:schemeClr>
              </a:solidFill>
            </a:rPr>
            <a:t> Stage</a:t>
          </a:r>
          <a:endParaRPr lang="en-US" b="1" dirty="0">
            <a:solidFill>
              <a:schemeClr val="bg1">
                <a:lumMod val="10000"/>
              </a:schemeClr>
            </a:solidFill>
          </a:endParaRPr>
        </a:p>
      </dgm:t>
    </dgm:pt>
    <dgm:pt modelId="{EB97680D-1BA3-4387-87CB-6779C5D90791}" type="parTrans" cxnId="{D836EA52-7D9C-4AD2-8065-76BCB1AF90A3}">
      <dgm:prSet/>
      <dgm:spPr/>
      <dgm:t>
        <a:bodyPr/>
        <a:lstStyle/>
        <a:p>
          <a:endParaRPr lang="en-US"/>
        </a:p>
      </dgm:t>
    </dgm:pt>
    <dgm:pt modelId="{E4D7A1D7-6A84-4375-BB4E-F34A1CBF9805}" type="sibTrans" cxnId="{D836EA52-7D9C-4AD2-8065-76BCB1AF90A3}">
      <dgm:prSet/>
      <dgm:spPr/>
      <dgm:t>
        <a:bodyPr/>
        <a:lstStyle/>
        <a:p>
          <a:endParaRPr lang="en-US"/>
        </a:p>
      </dgm:t>
    </dgm:pt>
    <dgm:pt modelId="{2515074C-48F1-40CA-B1D5-49F5C3D75F6A}">
      <dgm:prSet phldrT="[Text]"/>
      <dgm:spPr/>
      <dgm:t>
        <a:bodyPr/>
        <a:lstStyle/>
        <a:p>
          <a:r>
            <a:rPr lang="fr-CA" b="1" dirty="0" smtClean="0">
              <a:solidFill>
                <a:schemeClr val="bg1">
                  <a:lumMod val="10000"/>
                </a:schemeClr>
              </a:solidFill>
            </a:rPr>
            <a:t>Entry Stage</a:t>
          </a:r>
          <a:endParaRPr lang="en-US" b="1" dirty="0">
            <a:solidFill>
              <a:schemeClr val="bg1">
                <a:lumMod val="10000"/>
              </a:schemeClr>
            </a:solidFill>
          </a:endParaRPr>
        </a:p>
      </dgm:t>
    </dgm:pt>
    <dgm:pt modelId="{D77F2660-1915-4CE4-A647-960AB55C3D00}" type="parTrans" cxnId="{FA6A8C4C-9B54-472D-8A84-EB80D47633C1}">
      <dgm:prSet/>
      <dgm:spPr/>
      <dgm:t>
        <a:bodyPr/>
        <a:lstStyle/>
        <a:p>
          <a:endParaRPr lang="en-US"/>
        </a:p>
      </dgm:t>
    </dgm:pt>
    <dgm:pt modelId="{51D263B0-93E6-4E76-A67C-72D4277DC0EB}" type="sibTrans" cxnId="{FA6A8C4C-9B54-472D-8A84-EB80D47633C1}">
      <dgm:prSet/>
      <dgm:spPr/>
      <dgm:t>
        <a:bodyPr/>
        <a:lstStyle/>
        <a:p>
          <a:endParaRPr lang="en-US"/>
        </a:p>
      </dgm:t>
    </dgm:pt>
    <dgm:pt modelId="{3EF4A184-68C6-4F41-81E9-21264C4B70AC}">
      <dgm:prSet phldrT="[Text]"/>
      <dgm:spPr/>
      <dgm:t>
        <a:bodyPr/>
        <a:lstStyle/>
        <a:p>
          <a:r>
            <a:rPr lang="en-US" b="1" dirty="0" smtClean="0">
              <a:solidFill>
                <a:schemeClr val="bg1">
                  <a:lumMod val="10000"/>
                </a:schemeClr>
              </a:solidFill>
            </a:rPr>
            <a:t>Operational Stage</a:t>
          </a:r>
          <a:endParaRPr lang="en-US" b="1" dirty="0">
            <a:solidFill>
              <a:schemeClr val="bg1">
                <a:lumMod val="10000"/>
              </a:schemeClr>
            </a:solidFill>
          </a:endParaRPr>
        </a:p>
      </dgm:t>
    </dgm:pt>
    <dgm:pt modelId="{AC9ABCCC-18B4-4201-81DD-3A0E040D2D63}" type="parTrans" cxnId="{E1A455EB-BCAC-47DA-AC04-EB17584068B7}">
      <dgm:prSet/>
      <dgm:spPr/>
      <dgm:t>
        <a:bodyPr/>
        <a:lstStyle/>
        <a:p>
          <a:endParaRPr lang="en-US"/>
        </a:p>
      </dgm:t>
    </dgm:pt>
    <dgm:pt modelId="{DEE4C70A-41DE-4959-BF14-2C0F21D08027}" type="sibTrans" cxnId="{E1A455EB-BCAC-47DA-AC04-EB17584068B7}">
      <dgm:prSet/>
      <dgm:spPr/>
      <dgm:t>
        <a:bodyPr/>
        <a:lstStyle/>
        <a:p>
          <a:endParaRPr lang="en-US"/>
        </a:p>
      </dgm:t>
    </dgm:pt>
    <dgm:pt modelId="{93BFF5F2-090B-4354-86EE-55F121451667}">
      <dgm:prSet phldrT="[Text]"/>
      <dgm:spPr/>
      <dgm:t>
        <a:bodyPr/>
        <a:lstStyle/>
        <a:p>
          <a:endParaRPr lang="en-US" dirty="0"/>
        </a:p>
      </dgm:t>
    </dgm:pt>
    <dgm:pt modelId="{11B30DD5-DD71-47D4-8699-8635777DB5F0}" type="parTrans" cxnId="{2D644F47-6389-4BCD-A84D-7BB0B7EDAE23}">
      <dgm:prSet/>
      <dgm:spPr/>
      <dgm:t>
        <a:bodyPr/>
        <a:lstStyle/>
        <a:p>
          <a:endParaRPr lang="en-US"/>
        </a:p>
      </dgm:t>
    </dgm:pt>
    <dgm:pt modelId="{91C810FC-C3C4-4324-A8E8-535A6CB536EA}" type="sibTrans" cxnId="{2D644F47-6389-4BCD-A84D-7BB0B7EDAE23}">
      <dgm:prSet/>
      <dgm:spPr/>
      <dgm:t>
        <a:bodyPr/>
        <a:lstStyle/>
        <a:p>
          <a:endParaRPr lang="en-US"/>
        </a:p>
      </dgm:t>
    </dgm:pt>
    <dgm:pt modelId="{FF1AD4FC-A2F2-45DD-8AAD-642DB8A549EE}">
      <dgm:prSet phldrT="[Text]"/>
      <dgm:spPr/>
      <dgm:t>
        <a:bodyPr/>
        <a:lstStyle/>
        <a:p>
          <a:endParaRPr lang="en-US" dirty="0"/>
        </a:p>
      </dgm:t>
    </dgm:pt>
    <dgm:pt modelId="{657916E5-A166-454A-89A5-E54384908479}" type="parTrans" cxnId="{CE1BF7BB-8534-4730-837F-F9D835A80E9A}">
      <dgm:prSet/>
      <dgm:spPr/>
      <dgm:t>
        <a:bodyPr/>
        <a:lstStyle/>
        <a:p>
          <a:endParaRPr lang="en-US"/>
        </a:p>
      </dgm:t>
    </dgm:pt>
    <dgm:pt modelId="{FAF6FFD8-6349-4659-8AE7-50A1DB0D0609}" type="sibTrans" cxnId="{CE1BF7BB-8534-4730-837F-F9D835A80E9A}">
      <dgm:prSet/>
      <dgm:spPr/>
      <dgm:t>
        <a:bodyPr/>
        <a:lstStyle/>
        <a:p>
          <a:endParaRPr lang="en-US"/>
        </a:p>
      </dgm:t>
    </dgm:pt>
    <dgm:pt modelId="{DB8F7198-AA5F-4A1A-A702-1E4038CEDA25}">
      <dgm:prSet phldrT="[Text]"/>
      <dgm:spPr/>
      <dgm:t>
        <a:bodyPr/>
        <a:lstStyle/>
        <a:p>
          <a:endParaRPr lang="en-US" b="0" dirty="0">
            <a:solidFill>
              <a:schemeClr val="tx1"/>
            </a:solidFill>
          </a:endParaRPr>
        </a:p>
      </dgm:t>
    </dgm:pt>
    <dgm:pt modelId="{6DF9F7D2-AD8A-44C0-9C70-553773B056D3}" type="parTrans" cxnId="{6658F7C9-3836-454B-ABD7-AF57B584F82E}">
      <dgm:prSet/>
      <dgm:spPr/>
      <dgm:t>
        <a:bodyPr/>
        <a:lstStyle/>
        <a:p>
          <a:endParaRPr lang="en-US"/>
        </a:p>
      </dgm:t>
    </dgm:pt>
    <dgm:pt modelId="{836A6FDA-76D0-49F0-ACD4-031C5C283450}" type="sibTrans" cxnId="{6658F7C9-3836-454B-ABD7-AF57B584F82E}">
      <dgm:prSet/>
      <dgm:spPr/>
      <dgm:t>
        <a:bodyPr/>
        <a:lstStyle/>
        <a:p>
          <a:endParaRPr lang="en-US"/>
        </a:p>
      </dgm:t>
    </dgm:pt>
    <dgm:pt modelId="{FECCBD11-7459-4631-A202-E0F3D15F8AB1}">
      <dgm:prSet phldrT="[Text]"/>
      <dgm:spPr/>
      <dgm:t>
        <a:bodyPr/>
        <a:lstStyle/>
        <a:p>
          <a:r>
            <a:rPr lang="en-US" b="1" dirty="0" err="1" smtClean="0">
              <a:solidFill>
                <a:schemeClr val="bg1">
                  <a:lumMod val="10000"/>
                </a:schemeClr>
              </a:solidFill>
            </a:rPr>
            <a:t>Develomental</a:t>
          </a:r>
          <a:r>
            <a:rPr lang="en-US" b="1" dirty="0" smtClean="0">
              <a:solidFill>
                <a:schemeClr val="bg1">
                  <a:lumMod val="10000"/>
                </a:schemeClr>
              </a:solidFill>
            </a:rPr>
            <a:t> Stage (Ratification</a:t>
          </a:r>
          <a:r>
            <a:rPr lang="en-US" b="1" dirty="0" smtClean="0">
              <a:solidFill>
                <a:srgbClr val="000099"/>
              </a:solidFill>
            </a:rPr>
            <a:t>)</a:t>
          </a:r>
          <a:endParaRPr lang="en-US" b="1" dirty="0">
            <a:solidFill>
              <a:srgbClr val="000099"/>
            </a:solidFill>
          </a:endParaRPr>
        </a:p>
      </dgm:t>
    </dgm:pt>
    <dgm:pt modelId="{0AF32035-DD67-4CB9-B7CE-9238A8FBE4B9}" type="sibTrans" cxnId="{D40673A7-D79F-430B-98DF-49F85EFD7658}">
      <dgm:prSet/>
      <dgm:spPr/>
      <dgm:t>
        <a:bodyPr/>
        <a:lstStyle/>
        <a:p>
          <a:endParaRPr lang="en-US"/>
        </a:p>
      </dgm:t>
    </dgm:pt>
    <dgm:pt modelId="{976610F4-C151-4A4B-8362-B426FDBEC926}" type="parTrans" cxnId="{D40673A7-D79F-430B-98DF-49F85EFD7658}">
      <dgm:prSet/>
      <dgm:spPr/>
      <dgm:t>
        <a:bodyPr/>
        <a:lstStyle/>
        <a:p>
          <a:endParaRPr lang="en-US"/>
        </a:p>
      </dgm:t>
    </dgm:pt>
    <dgm:pt modelId="{4E41694B-C9DE-4809-8231-77DB6E6EBCCB}">
      <dgm:prSet phldrT="[Text]"/>
      <dgm:spPr/>
      <dgm:t>
        <a:bodyPr/>
        <a:lstStyle/>
        <a:p>
          <a:endParaRPr lang="en-US" dirty="0"/>
        </a:p>
      </dgm:t>
    </dgm:pt>
    <dgm:pt modelId="{AA380BBF-6E3E-4245-B687-118204EAD73F}" type="parTrans" cxnId="{90F7DB1F-166C-4F53-AAB0-B1B4811C1E7F}">
      <dgm:prSet/>
      <dgm:spPr/>
      <dgm:t>
        <a:bodyPr/>
        <a:lstStyle/>
        <a:p>
          <a:endParaRPr lang="en-US"/>
        </a:p>
      </dgm:t>
    </dgm:pt>
    <dgm:pt modelId="{974BDCEA-AD60-423A-8C6B-4CEDE71308AD}" type="sibTrans" cxnId="{90F7DB1F-166C-4F53-AAB0-B1B4811C1E7F}">
      <dgm:prSet/>
      <dgm:spPr/>
      <dgm:t>
        <a:bodyPr/>
        <a:lstStyle/>
        <a:p>
          <a:endParaRPr lang="en-US"/>
        </a:p>
      </dgm:t>
    </dgm:pt>
    <dgm:pt modelId="{37954252-367D-4872-AD99-2D831261C44B}">
      <dgm:prSet phldrT="[Text]"/>
      <dgm:spPr/>
      <dgm:t>
        <a:bodyPr/>
        <a:lstStyle/>
        <a:p>
          <a:endParaRPr lang="en-US" dirty="0"/>
        </a:p>
      </dgm:t>
    </dgm:pt>
    <dgm:pt modelId="{B8D64BA1-82FC-414E-B1E5-34B01A090960}" type="parTrans" cxnId="{8C4F79E1-3120-4CBD-B52F-87CFDB74BE1E}">
      <dgm:prSet/>
      <dgm:spPr/>
      <dgm:t>
        <a:bodyPr/>
        <a:lstStyle/>
        <a:p>
          <a:endParaRPr lang="en-US"/>
        </a:p>
      </dgm:t>
    </dgm:pt>
    <dgm:pt modelId="{F196F047-EF54-4C14-BA77-35884044ED2A}" type="sibTrans" cxnId="{8C4F79E1-3120-4CBD-B52F-87CFDB74BE1E}">
      <dgm:prSet/>
      <dgm:spPr/>
      <dgm:t>
        <a:bodyPr/>
        <a:lstStyle/>
        <a:p>
          <a:endParaRPr lang="en-US"/>
        </a:p>
      </dgm:t>
    </dgm:pt>
    <dgm:pt modelId="{73FB2433-57B0-48B8-A6B4-89DE26A45C38}">
      <dgm:prSet phldrT="[Text]"/>
      <dgm:spPr/>
      <dgm:t>
        <a:bodyPr/>
        <a:lstStyle/>
        <a:p>
          <a:endParaRPr lang="en-US" dirty="0"/>
        </a:p>
      </dgm:t>
    </dgm:pt>
    <dgm:pt modelId="{8CEA3E67-C678-4EB0-AF8E-807B6009DFCF}" type="parTrans" cxnId="{5DF99E0A-DF62-4B1C-82FA-F9BA1BE3B607}">
      <dgm:prSet/>
      <dgm:spPr/>
      <dgm:t>
        <a:bodyPr/>
        <a:lstStyle/>
        <a:p>
          <a:endParaRPr lang="en-US"/>
        </a:p>
      </dgm:t>
    </dgm:pt>
    <dgm:pt modelId="{EA791545-83E5-4DF9-8286-F41A2B354E60}" type="sibTrans" cxnId="{5DF99E0A-DF62-4B1C-82FA-F9BA1BE3B607}">
      <dgm:prSet/>
      <dgm:spPr/>
      <dgm:t>
        <a:bodyPr/>
        <a:lstStyle/>
        <a:p>
          <a:endParaRPr lang="en-US"/>
        </a:p>
      </dgm:t>
    </dgm:pt>
    <dgm:pt modelId="{E936D4A3-B756-4EB1-AFD8-D2E01E4AD60F}">
      <dgm:prSet phldrT="[Text]"/>
      <dgm:spPr/>
      <dgm:t>
        <a:bodyPr/>
        <a:lstStyle/>
        <a:p>
          <a:endParaRPr lang="en-US" dirty="0"/>
        </a:p>
      </dgm:t>
    </dgm:pt>
    <dgm:pt modelId="{1A509CF2-21D5-412C-A57F-1618286C3122}" type="parTrans" cxnId="{96996265-A4FB-4FA1-8260-C4F19968366A}">
      <dgm:prSet/>
      <dgm:spPr/>
      <dgm:t>
        <a:bodyPr/>
        <a:lstStyle/>
        <a:p>
          <a:endParaRPr lang="en-US"/>
        </a:p>
      </dgm:t>
    </dgm:pt>
    <dgm:pt modelId="{FD8DD30C-64FF-42CF-BF82-79826A457DE5}" type="sibTrans" cxnId="{96996265-A4FB-4FA1-8260-C4F19968366A}">
      <dgm:prSet/>
      <dgm:spPr/>
      <dgm:t>
        <a:bodyPr/>
        <a:lstStyle/>
        <a:p>
          <a:endParaRPr lang="en-US"/>
        </a:p>
      </dgm:t>
    </dgm:pt>
    <dgm:pt modelId="{0343CCDB-507B-457F-80BD-715E8842AE53}">
      <dgm:prSet phldrT="[Text]"/>
      <dgm:spPr/>
      <dgm:t>
        <a:bodyPr/>
        <a:lstStyle/>
        <a:p>
          <a:endParaRPr lang="en-US" dirty="0"/>
        </a:p>
      </dgm:t>
    </dgm:pt>
    <dgm:pt modelId="{0C0CC3C0-A4F9-42FC-AC9C-A17DE4C57BA4}" type="parTrans" cxnId="{130747D9-4E98-43AA-8653-56D2C34DAE6D}">
      <dgm:prSet/>
      <dgm:spPr/>
      <dgm:t>
        <a:bodyPr/>
        <a:lstStyle/>
        <a:p>
          <a:endParaRPr lang="en-US"/>
        </a:p>
      </dgm:t>
    </dgm:pt>
    <dgm:pt modelId="{613AE3D9-ED33-41F4-9E7D-5FD4F26B038E}" type="sibTrans" cxnId="{130747D9-4E98-43AA-8653-56D2C34DAE6D}">
      <dgm:prSet/>
      <dgm:spPr/>
      <dgm:t>
        <a:bodyPr/>
        <a:lstStyle/>
        <a:p>
          <a:endParaRPr lang="en-US"/>
        </a:p>
      </dgm:t>
    </dgm:pt>
    <dgm:pt modelId="{8B3D54FA-79C1-4515-A3A1-4C82781CD87F}">
      <dgm:prSet phldrT="[Text]"/>
      <dgm:spPr/>
      <dgm:t>
        <a:bodyPr/>
        <a:lstStyle/>
        <a:p>
          <a:endParaRPr lang="en-US" dirty="0"/>
        </a:p>
      </dgm:t>
    </dgm:pt>
    <dgm:pt modelId="{57066D28-4217-4CD9-98FB-C80D77E2E919}" type="parTrans" cxnId="{E237C4F5-798D-4D16-BBD8-C5FA3842F776}">
      <dgm:prSet/>
      <dgm:spPr/>
      <dgm:t>
        <a:bodyPr/>
        <a:lstStyle/>
        <a:p>
          <a:endParaRPr lang="en-US"/>
        </a:p>
      </dgm:t>
    </dgm:pt>
    <dgm:pt modelId="{0A7C1E00-ABA2-4AD6-A1A2-DC2F22CAB897}" type="sibTrans" cxnId="{E237C4F5-798D-4D16-BBD8-C5FA3842F776}">
      <dgm:prSet/>
      <dgm:spPr/>
      <dgm:t>
        <a:bodyPr/>
        <a:lstStyle/>
        <a:p>
          <a:endParaRPr lang="en-US"/>
        </a:p>
      </dgm:t>
    </dgm:pt>
    <dgm:pt modelId="{02F878B4-2F85-4D91-8782-3F097DAD139D}">
      <dgm:prSet phldrT="[Text]"/>
      <dgm:spPr/>
      <dgm:t>
        <a:bodyPr/>
        <a:lstStyle/>
        <a:p>
          <a:endParaRPr lang="en-US" dirty="0"/>
        </a:p>
      </dgm:t>
    </dgm:pt>
    <dgm:pt modelId="{F7B2BD82-1BBB-468A-83BA-E0A4B3AA0528}" type="parTrans" cxnId="{612091D8-F5CD-4321-AF2C-0A8160B62BE6}">
      <dgm:prSet/>
      <dgm:spPr/>
      <dgm:t>
        <a:bodyPr/>
        <a:lstStyle/>
        <a:p>
          <a:endParaRPr lang="en-US"/>
        </a:p>
      </dgm:t>
    </dgm:pt>
    <dgm:pt modelId="{07357076-78D1-4F72-B80D-46255FAEEC1F}" type="sibTrans" cxnId="{612091D8-F5CD-4321-AF2C-0A8160B62BE6}">
      <dgm:prSet/>
      <dgm:spPr/>
      <dgm:t>
        <a:bodyPr/>
        <a:lstStyle/>
        <a:p>
          <a:endParaRPr lang="en-US"/>
        </a:p>
      </dgm:t>
    </dgm:pt>
    <dgm:pt modelId="{8FA8E9D6-1995-4AB6-B818-526464922A5A}">
      <dgm:prSet phldrT="[Text]"/>
      <dgm:spPr/>
      <dgm:t>
        <a:bodyPr/>
        <a:lstStyle/>
        <a:p>
          <a:endParaRPr lang="en-US" dirty="0"/>
        </a:p>
      </dgm:t>
    </dgm:pt>
    <dgm:pt modelId="{DB4233A6-01CD-4BCD-A302-180029281452}" type="parTrans" cxnId="{6BD03DC3-C10C-4A0D-8352-E1D08AE3CF2B}">
      <dgm:prSet/>
      <dgm:spPr/>
      <dgm:t>
        <a:bodyPr/>
        <a:lstStyle/>
        <a:p>
          <a:endParaRPr lang="en-US"/>
        </a:p>
      </dgm:t>
    </dgm:pt>
    <dgm:pt modelId="{09B71502-6200-4ED0-BCCD-9FF9BAEF04D8}" type="sibTrans" cxnId="{6BD03DC3-C10C-4A0D-8352-E1D08AE3CF2B}">
      <dgm:prSet/>
      <dgm:spPr/>
      <dgm:t>
        <a:bodyPr/>
        <a:lstStyle/>
        <a:p>
          <a:endParaRPr lang="en-US"/>
        </a:p>
      </dgm:t>
    </dgm:pt>
    <dgm:pt modelId="{351AA3E8-2981-4179-BFF4-674704BADE16}">
      <dgm:prSet phldrT="[Text]"/>
      <dgm:spPr/>
      <dgm:t>
        <a:bodyPr/>
        <a:lstStyle/>
        <a:p>
          <a:endParaRPr lang="en-US" dirty="0"/>
        </a:p>
      </dgm:t>
    </dgm:pt>
    <dgm:pt modelId="{59FA6E1E-E5E8-4978-9267-6E8790C9971E}" type="parTrans" cxnId="{C7C0DEB7-0988-4FFC-889C-5D70BD9B5A18}">
      <dgm:prSet/>
      <dgm:spPr/>
      <dgm:t>
        <a:bodyPr/>
        <a:lstStyle/>
        <a:p>
          <a:endParaRPr lang="en-US"/>
        </a:p>
      </dgm:t>
    </dgm:pt>
    <dgm:pt modelId="{183FFC70-F409-46E1-9004-2755DD131FF6}" type="sibTrans" cxnId="{C7C0DEB7-0988-4FFC-889C-5D70BD9B5A18}">
      <dgm:prSet/>
      <dgm:spPr/>
      <dgm:t>
        <a:bodyPr/>
        <a:lstStyle/>
        <a:p>
          <a:endParaRPr lang="en-US"/>
        </a:p>
      </dgm:t>
    </dgm:pt>
    <dgm:pt modelId="{03BF1861-1F1F-4167-A27A-E11889C58307}">
      <dgm:prSet phldrT="[Text]"/>
      <dgm:spPr/>
      <dgm:t>
        <a:bodyPr/>
        <a:lstStyle/>
        <a:p>
          <a:endParaRPr lang="en-US" dirty="0"/>
        </a:p>
      </dgm:t>
    </dgm:pt>
    <dgm:pt modelId="{9280254F-EDAF-46CE-BDE5-D1A893FDCB31}" type="parTrans" cxnId="{A911F90B-E7B8-41F1-878E-6ED41F6AECD0}">
      <dgm:prSet/>
      <dgm:spPr/>
      <dgm:t>
        <a:bodyPr/>
        <a:lstStyle/>
        <a:p>
          <a:endParaRPr lang="en-US"/>
        </a:p>
      </dgm:t>
    </dgm:pt>
    <dgm:pt modelId="{B9822F75-D083-4CEA-A153-6B857E4A30A0}" type="sibTrans" cxnId="{A911F90B-E7B8-41F1-878E-6ED41F6AECD0}">
      <dgm:prSet/>
      <dgm:spPr/>
      <dgm:t>
        <a:bodyPr/>
        <a:lstStyle/>
        <a:p>
          <a:endParaRPr lang="en-US"/>
        </a:p>
      </dgm:t>
    </dgm:pt>
    <dgm:pt modelId="{88947B5F-C174-40EC-BCEA-7A315CAF2D16}">
      <dgm:prSet phldrT="[Text]"/>
      <dgm:spPr/>
      <dgm:t>
        <a:bodyPr/>
        <a:lstStyle/>
        <a:p>
          <a:endParaRPr lang="en-US" dirty="0"/>
        </a:p>
      </dgm:t>
    </dgm:pt>
    <dgm:pt modelId="{C80C02E4-8EBF-49B4-BF02-4C36B9E7C334}" type="parTrans" cxnId="{A0D53624-604E-4931-890B-BF4FFCFD8F24}">
      <dgm:prSet/>
      <dgm:spPr/>
      <dgm:t>
        <a:bodyPr/>
        <a:lstStyle/>
        <a:p>
          <a:endParaRPr lang="en-US"/>
        </a:p>
      </dgm:t>
    </dgm:pt>
    <dgm:pt modelId="{6700D016-826E-4678-A156-2FDBAB052CCD}" type="sibTrans" cxnId="{A0D53624-604E-4931-890B-BF4FFCFD8F24}">
      <dgm:prSet/>
      <dgm:spPr/>
      <dgm:t>
        <a:bodyPr/>
        <a:lstStyle/>
        <a:p>
          <a:endParaRPr lang="en-US"/>
        </a:p>
      </dgm:t>
    </dgm:pt>
    <dgm:pt modelId="{4C5C272C-11B8-43E5-8935-45272588B0F4}">
      <dgm:prSet phldrT="[Text]"/>
      <dgm:spPr/>
      <dgm:t>
        <a:bodyPr/>
        <a:lstStyle/>
        <a:p>
          <a:endParaRPr lang="en-US" dirty="0"/>
        </a:p>
      </dgm:t>
    </dgm:pt>
    <dgm:pt modelId="{7849B13A-9858-4921-8FFF-87DA9CB57B4A}" type="parTrans" cxnId="{93FD575C-3773-492E-8DA0-87E80B802DDF}">
      <dgm:prSet/>
      <dgm:spPr/>
      <dgm:t>
        <a:bodyPr/>
        <a:lstStyle/>
        <a:p>
          <a:endParaRPr lang="en-US"/>
        </a:p>
      </dgm:t>
    </dgm:pt>
    <dgm:pt modelId="{B8EA29AE-DA89-498F-8552-5DCF863F62E9}" type="sibTrans" cxnId="{93FD575C-3773-492E-8DA0-87E80B802DDF}">
      <dgm:prSet/>
      <dgm:spPr/>
      <dgm:t>
        <a:bodyPr/>
        <a:lstStyle/>
        <a:p>
          <a:endParaRPr lang="en-US"/>
        </a:p>
      </dgm:t>
    </dgm:pt>
    <dgm:pt modelId="{4CBDB0EE-F479-45AA-9D97-F6D3937E1DCF}">
      <dgm:prSet phldrT="[Text]"/>
      <dgm:spPr/>
      <dgm:t>
        <a:bodyPr/>
        <a:lstStyle/>
        <a:p>
          <a:endParaRPr lang="en-US" dirty="0"/>
        </a:p>
      </dgm:t>
    </dgm:pt>
    <dgm:pt modelId="{807185B7-3206-4A12-9FA7-2730ABD6F8F2}" type="parTrans" cxnId="{E74028E8-3884-4B09-95B8-9AD5013D888E}">
      <dgm:prSet/>
      <dgm:spPr/>
      <dgm:t>
        <a:bodyPr/>
        <a:lstStyle/>
        <a:p>
          <a:endParaRPr lang="en-US"/>
        </a:p>
      </dgm:t>
    </dgm:pt>
    <dgm:pt modelId="{F7A12B0E-886F-4AFF-99CA-1DCED4A83B01}" type="sibTrans" cxnId="{E74028E8-3884-4B09-95B8-9AD5013D888E}">
      <dgm:prSet/>
      <dgm:spPr/>
      <dgm:t>
        <a:bodyPr/>
        <a:lstStyle/>
        <a:p>
          <a:endParaRPr lang="en-US"/>
        </a:p>
      </dgm:t>
    </dgm:pt>
    <dgm:pt modelId="{33038251-762C-4417-A8B7-9F7FB8DEC091}" type="pres">
      <dgm:prSet presAssocID="{AC463789-F514-4790-A155-CFA0D2566ED6}" presName="Name0" presStyleCnt="0">
        <dgm:presLayoutVars>
          <dgm:dir/>
          <dgm:animLvl val="lvl"/>
          <dgm:resizeHandles val="exact"/>
        </dgm:presLayoutVars>
      </dgm:prSet>
      <dgm:spPr/>
    </dgm:pt>
    <dgm:pt modelId="{E7288B30-E79B-47E3-9C00-BAA3C369D0D9}" type="pres">
      <dgm:prSet presAssocID="{52A4D072-2EF4-404A-A650-75007F79D29F}" presName="composite" presStyleCnt="0"/>
      <dgm:spPr/>
    </dgm:pt>
    <dgm:pt modelId="{E1971DE0-963A-4352-B891-B889BDC60DC0}" type="pres">
      <dgm:prSet presAssocID="{52A4D072-2EF4-404A-A650-75007F79D29F}" presName="parTx" presStyleLbl="node1" presStyleIdx="0" presStyleCnt="5" custLinFactY="-36650" custLinFactNeighborY="-100000">
        <dgm:presLayoutVars>
          <dgm:chMax val="0"/>
          <dgm:chPref val="0"/>
          <dgm:bulletEnabled val="1"/>
        </dgm:presLayoutVars>
      </dgm:prSet>
      <dgm:spPr/>
      <dgm:t>
        <a:bodyPr/>
        <a:lstStyle/>
        <a:p>
          <a:endParaRPr lang="en-US"/>
        </a:p>
      </dgm:t>
    </dgm:pt>
    <dgm:pt modelId="{D44CF99F-3AFB-4595-9507-1A3A4A22D25C}" type="pres">
      <dgm:prSet presAssocID="{52A4D072-2EF4-404A-A650-75007F79D29F}" presName="desTx" presStyleLbl="revTx" presStyleIdx="0" presStyleCnt="3" custScaleY="101286">
        <dgm:presLayoutVars>
          <dgm:bulletEnabled val="1"/>
        </dgm:presLayoutVars>
      </dgm:prSet>
      <dgm:spPr/>
      <dgm:t>
        <a:bodyPr/>
        <a:lstStyle/>
        <a:p>
          <a:endParaRPr lang="en-US"/>
        </a:p>
      </dgm:t>
    </dgm:pt>
    <dgm:pt modelId="{0BAAF3D4-CDD9-4EC2-B7CC-DE0CF55F1345}" type="pres">
      <dgm:prSet presAssocID="{B9F22E4A-C3B6-41C0-97E5-BFCBD7ACCBD9}" presName="space" presStyleCnt="0"/>
      <dgm:spPr/>
    </dgm:pt>
    <dgm:pt modelId="{A2F8E8AB-7972-456F-BAA2-7B5DECFFBD82}" type="pres">
      <dgm:prSet presAssocID="{2515074C-48F1-40CA-B1D5-49F5C3D75F6A}" presName="composite" presStyleCnt="0"/>
      <dgm:spPr/>
    </dgm:pt>
    <dgm:pt modelId="{C5CADB76-20E3-4910-908E-28A4E674E53A}" type="pres">
      <dgm:prSet presAssocID="{2515074C-48F1-40CA-B1D5-49F5C3D75F6A}" presName="parTx" presStyleLbl="node1" presStyleIdx="1" presStyleCnt="5" custLinFactY="-38235" custLinFactNeighborY="-100000">
        <dgm:presLayoutVars>
          <dgm:chMax val="0"/>
          <dgm:chPref val="0"/>
          <dgm:bulletEnabled val="1"/>
        </dgm:presLayoutVars>
      </dgm:prSet>
      <dgm:spPr/>
      <dgm:t>
        <a:bodyPr/>
        <a:lstStyle/>
        <a:p>
          <a:endParaRPr lang="en-US"/>
        </a:p>
      </dgm:t>
    </dgm:pt>
    <dgm:pt modelId="{A3C4C961-DEE6-411D-8327-8F1232192803}" type="pres">
      <dgm:prSet presAssocID="{2515074C-48F1-40CA-B1D5-49F5C3D75F6A}" presName="desTx" presStyleLbl="revTx" presStyleIdx="1" presStyleCnt="3">
        <dgm:presLayoutVars>
          <dgm:bulletEnabled val="1"/>
        </dgm:presLayoutVars>
      </dgm:prSet>
      <dgm:spPr/>
      <dgm:t>
        <a:bodyPr/>
        <a:lstStyle/>
        <a:p>
          <a:endParaRPr lang="en-US"/>
        </a:p>
      </dgm:t>
    </dgm:pt>
    <dgm:pt modelId="{1428485C-A3C7-4B02-AA5F-8FBB28B31184}" type="pres">
      <dgm:prSet presAssocID="{51D263B0-93E6-4E76-A67C-72D4277DC0EB}" presName="space" presStyleCnt="0"/>
      <dgm:spPr/>
    </dgm:pt>
    <dgm:pt modelId="{C3552A78-A51C-4D4C-94AB-F4CD48FFAB7D}" type="pres">
      <dgm:prSet presAssocID="{90C79D22-C0E8-4799-9AD9-B2CEEDC8C2A0}" presName="composite" presStyleCnt="0"/>
      <dgm:spPr/>
    </dgm:pt>
    <dgm:pt modelId="{3DD5C315-ABB2-4111-B3A0-444E34C7634C}" type="pres">
      <dgm:prSet presAssocID="{90C79D22-C0E8-4799-9AD9-B2CEEDC8C2A0}" presName="parTx" presStyleLbl="node1" presStyleIdx="2" presStyleCnt="5" custScaleX="120114" custLinFactY="-38235" custLinFactNeighborX="934" custLinFactNeighborY="-100000">
        <dgm:presLayoutVars>
          <dgm:chMax val="0"/>
          <dgm:chPref val="0"/>
          <dgm:bulletEnabled val="1"/>
        </dgm:presLayoutVars>
      </dgm:prSet>
      <dgm:spPr/>
      <dgm:t>
        <a:bodyPr/>
        <a:lstStyle/>
        <a:p>
          <a:endParaRPr lang="en-US"/>
        </a:p>
      </dgm:t>
    </dgm:pt>
    <dgm:pt modelId="{E98DF0CE-1267-45C6-A345-41A741EF5E8C}" type="pres">
      <dgm:prSet presAssocID="{90C79D22-C0E8-4799-9AD9-B2CEEDC8C2A0}" presName="desTx" presStyleLbl="revTx" presStyleIdx="2" presStyleCnt="3">
        <dgm:presLayoutVars>
          <dgm:bulletEnabled val="1"/>
        </dgm:presLayoutVars>
      </dgm:prSet>
      <dgm:spPr/>
      <dgm:t>
        <a:bodyPr/>
        <a:lstStyle/>
        <a:p>
          <a:endParaRPr lang="en-US"/>
        </a:p>
      </dgm:t>
    </dgm:pt>
    <dgm:pt modelId="{1AC931AF-95FB-46B0-877B-0798CA4ABDCA}" type="pres">
      <dgm:prSet presAssocID="{E4D7A1D7-6A84-4375-BB4E-F34A1CBF9805}" presName="space" presStyleCnt="0"/>
      <dgm:spPr/>
    </dgm:pt>
    <dgm:pt modelId="{994A4737-B15F-4E54-A286-A7A47B501B76}" type="pres">
      <dgm:prSet presAssocID="{FECCBD11-7459-4631-A202-E0F3D15F8AB1}" presName="composite" presStyleCnt="0"/>
      <dgm:spPr/>
    </dgm:pt>
    <dgm:pt modelId="{2FA28FDB-D7C8-450D-948E-A1D9D3B9F83E}" type="pres">
      <dgm:prSet presAssocID="{FECCBD11-7459-4631-A202-E0F3D15F8AB1}" presName="parTx" presStyleLbl="node1" presStyleIdx="3" presStyleCnt="5" custLinFactY="-38235" custLinFactNeighborY="-100000">
        <dgm:presLayoutVars>
          <dgm:chMax val="0"/>
          <dgm:chPref val="0"/>
          <dgm:bulletEnabled val="1"/>
        </dgm:presLayoutVars>
      </dgm:prSet>
      <dgm:spPr/>
      <dgm:t>
        <a:bodyPr/>
        <a:lstStyle/>
        <a:p>
          <a:endParaRPr lang="en-US"/>
        </a:p>
      </dgm:t>
    </dgm:pt>
    <dgm:pt modelId="{38DDC76F-A32D-4C1A-9DFC-3862C961E349}" type="pres">
      <dgm:prSet presAssocID="{FECCBD11-7459-4631-A202-E0F3D15F8AB1}" presName="desTx" presStyleLbl="revTx" presStyleIdx="2" presStyleCnt="3">
        <dgm:presLayoutVars>
          <dgm:bulletEnabled val="1"/>
        </dgm:presLayoutVars>
      </dgm:prSet>
      <dgm:spPr/>
      <dgm:t>
        <a:bodyPr/>
        <a:lstStyle/>
        <a:p>
          <a:endParaRPr lang="en-US"/>
        </a:p>
      </dgm:t>
    </dgm:pt>
    <dgm:pt modelId="{BF5D09C4-4B46-4915-84D1-351746DD7390}" type="pres">
      <dgm:prSet presAssocID="{0AF32035-DD67-4CB9-B7CE-9238A8FBE4B9}" presName="space" presStyleCnt="0"/>
      <dgm:spPr/>
    </dgm:pt>
    <dgm:pt modelId="{FDD463BA-6839-4D60-A3B8-9872992E2287}" type="pres">
      <dgm:prSet presAssocID="{3EF4A184-68C6-4F41-81E9-21264C4B70AC}" presName="composite" presStyleCnt="0"/>
      <dgm:spPr/>
    </dgm:pt>
    <dgm:pt modelId="{9A0DC5EE-98F2-47CD-8F6E-937D34D0CA0B}" type="pres">
      <dgm:prSet presAssocID="{3EF4A184-68C6-4F41-81E9-21264C4B70AC}" presName="parTx" presStyleLbl="node1" presStyleIdx="4" presStyleCnt="5" custLinFactY="-38235" custLinFactNeighborY="-100000">
        <dgm:presLayoutVars>
          <dgm:chMax val="0"/>
          <dgm:chPref val="0"/>
          <dgm:bulletEnabled val="1"/>
        </dgm:presLayoutVars>
      </dgm:prSet>
      <dgm:spPr/>
      <dgm:t>
        <a:bodyPr/>
        <a:lstStyle/>
        <a:p>
          <a:endParaRPr lang="en-US"/>
        </a:p>
      </dgm:t>
    </dgm:pt>
    <dgm:pt modelId="{BAB228BB-A3C6-4D91-BF0F-88A03ABCDBF2}" type="pres">
      <dgm:prSet presAssocID="{3EF4A184-68C6-4F41-81E9-21264C4B70AC}" presName="desTx" presStyleLbl="revTx" presStyleIdx="2" presStyleCnt="3" custLinFactNeighborX="3605">
        <dgm:presLayoutVars>
          <dgm:bulletEnabled val="1"/>
        </dgm:presLayoutVars>
      </dgm:prSet>
      <dgm:spPr/>
      <dgm:t>
        <a:bodyPr/>
        <a:lstStyle/>
        <a:p>
          <a:endParaRPr lang="en-US"/>
        </a:p>
      </dgm:t>
    </dgm:pt>
  </dgm:ptLst>
  <dgm:cxnLst>
    <dgm:cxn modelId="{12D6BC64-04BB-4C0A-BEB1-55B4AB959CA9}" type="presOf" srcId="{FF1AD4FC-A2F2-45DD-8AAD-642DB8A549EE}" destId="{A3C4C961-DEE6-411D-8327-8F1232192803}" srcOrd="0" destOrd="0" presId="urn:microsoft.com/office/officeart/2005/8/layout/chevron1"/>
    <dgm:cxn modelId="{1D286E04-A7C9-4440-9DB2-88354F06DDDD}" type="presOf" srcId="{4CBDB0EE-F479-45AA-9D97-F6D3937E1DCF}" destId="{D44CF99F-3AFB-4595-9507-1A3A4A22D25C}" srcOrd="0" destOrd="12" presId="urn:microsoft.com/office/officeart/2005/8/layout/chevron1"/>
    <dgm:cxn modelId="{E237C4F5-798D-4D16-BBD8-C5FA3842F776}" srcId="{52A4D072-2EF4-404A-A650-75007F79D29F}" destId="{8B3D54FA-79C1-4515-A3A1-4C82781CD87F}" srcOrd="3" destOrd="0" parTransId="{57066D28-4217-4CD9-98FB-C80D77E2E919}" sibTransId="{0A7C1E00-ABA2-4AD6-A1A2-DC2F22CAB897}"/>
    <dgm:cxn modelId="{90F7DB1F-166C-4F53-AAB0-B1B4811C1E7F}" srcId="{52A4D072-2EF4-404A-A650-75007F79D29F}" destId="{4E41694B-C9DE-4809-8231-77DB6E6EBCCB}" srcOrd="9" destOrd="0" parTransId="{AA380BBF-6E3E-4245-B687-118204EAD73F}" sibTransId="{974BDCEA-AD60-423A-8C6B-4CEDE71308AD}"/>
    <dgm:cxn modelId="{8C4F79E1-3120-4CBD-B52F-87CFDB74BE1E}" srcId="{52A4D072-2EF4-404A-A650-75007F79D29F}" destId="{37954252-367D-4872-AD99-2D831261C44B}" srcOrd="13" destOrd="0" parTransId="{B8D64BA1-82FC-414E-B1E5-34B01A090960}" sibTransId="{F196F047-EF54-4C14-BA77-35884044ED2A}"/>
    <dgm:cxn modelId="{3B38B89C-447F-436D-ACE0-D7B00057B95E}" type="presOf" srcId="{DB8F7198-AA5F-4A1A-A702-1E4038CEDA25}" destId="{E98DF0CE-1267-45C6-A345-41A741EF5E8C}" srcOrd="0" destOrd="0" presId="urn:microsoft.com/office/officeart/2005/8/layout/chevron1"/>
    <dgm:cxn modelId="{E564C33A-5688-40BC-9030-1301D2D4E0F0}" srcId="{AC463789-F514-4790-A155-CFA0D2566ED6}" destId="{52A4D072-2EF4-404A-A650-75007F79D29F}" srcOrd="0" destOrd="0" parTransId="{0C440E01-3E82-4A2A-A494-171E3DCEABA8}" sibTransId="{B9F22E4A-C3B6-41C0-97E5-BFCBD7ACCBD9}"/>
    <dgm:cxn modelId="{3C42D4D7-BF8A-450F-A7F4-11D81687D15A}" type="presOf" srcId="{90C79D22-C0E8-4799-9AD9-B2CEEDC8C2A0}" destId="{3DD5C315-ABB2-4111-B3A0-444E34C7634C}" srcOrd="0" destOrd="0" presId="urn:microsoft.com/office/officeart/2005/8/layout/chevron1"/>
    <dgm:cxn modelId="{86CB4ED7-784B-481B-AF71-560C7CE81940}" type="presOf" srcId="{8FA8E9D6-1995-4AB6-B818-526464922A5A}" destId="{D44CF99F-3AFB-4595-9507-1A3A4A22D25C}" srcOrd="0" destOrd="6" presId="urn:microsoft.com/office/officeart/2005/8/layout/chevron1"/>
    <dgm:cxn modelId="{6400D90F-82B0-4D74-9235-4719EC77F754}" type="presOf" srcId="{73FB2433-57B0-48B8-A6B4-89DE26A45C38}" destId="{D44CF99F-3AFB-4595-9507-1A3A4A22D25C}" srcOrd="0" destOrd="0" presId="urn:microsoft.com/office/officeart/2005/8/layout/chevron1"/>
    <dgm:cxn modelId="{5DA2BACB-1948-47C5-86ED-76E066E2B064}" type="presOf" srcId="{88947B5F-C174-40EC-BCEA-7A315CAF2D16}" destId="{D44CF99F-3AFB-4595-9507-1A3A4A22D25C}" srcOrd="0" destOrd="10" presId="urn:microsoft.com/office/officeart/2005/8/layout/chevron1"/>
    <dgm:cxn modelId="{7140F4B4-7823-4DA8-AEAE-B5B5EDE014E0}" type="presOf" srcId="{03BF1861-1F1F-4167-A27A-E11889C58307}" destId="{D44CF99F-3AFB-4595-9507-1A3A4A22D25C}" srcOrd="0" destOrd="8" presId="urn:microsoft.com/office/officeart/2005/8/layout/chevron1"/>
    <dgm:cxn modelId="{5DF99E0A-DF62-4B1C-82FA-F9BA1BE3B607}" srcId="{52A4D072-2EF4-404A-A650-75007F79D29F}" destId="{73FB2433-57B0-48B8-A6B4-89DE26A45C38}" srcOrd="0" destOrd="0" parTransId="{8CEA3E67-C678-4EB0-AF8E-807B6009DFCF}" sibTransId="{EA791545-83E5-4DF9-8286-F41A2B354E60}"/>
    <dgm:cxn modelId="{A07FC899-7269-4550-A6FE-B25E391A4C71}" type="presOf" srcId="{8B3D54FA-79C1-4515-A3A1-4C82781CD87F}" destId="{D44CF99F-3AFB-4595-9507-1A3A4A22D25C}" srcOrd="0" destOrd="3" presId="urn:microsoft.com/office/officeart/2005/8/layout/chevron1"/>
    <dgm:cxn modelId="{1609459F-274E-4ED1-8BB3-4AB1122E4461}" type="presOf" srcId="{93BFF5F2-090B-4354-86EE-55F121451667}" destId="{D44CF99F-3AFB-4595-9507-1A3A4A22D25C}" srcOrd="0" destOrd="4" presId="urn:microsoft.com/office/officeart/2005/8/layout/chevron1"/>
    <dgm:cxn modelId="{06950E34-050B-4725-8AC8-E5B1856D07DD}" type="presOf" srcId="{52A4D072-2EF4-404A-A650-75007F79D29F}" destId="{E1971DE0-963A-4352-B891-B889BDC60DC0}" srcOrd="0" destOrd="0" presId="urn:microsoft.com/office/officeart/2005/8/layout/chevron1"/>
    <dgm:cxn modelId="{D40673A7-D79F-430B-98DF-49F85EFD7658}" srcId="{AC463789-F514-4790-A155-CFA0D2566ED6}" destId="{FECCBD11-7459-4631-A202-E0F3D15F8AB1}" srcOrd="3" destOrd="0" parTransId="{976610F4-C151-4A4B-8362-B426FDBEC926}" sibTransId="{0AF32035-DD67-4CB9-B7CE-9238A8FBE4B9}"/>
    <dgm:cxn modelId="{612091D8-F5CD-4321-AF2C-0A8160B62BE6}" srcId="{52A4D072-2EF4-404A-A650-75007F79D29F}" destId="{02F878B4-2F85-4D91-8782-3F097DAD139D}" srcOrd="5" destOrd="0" parTransId="{F7B2BD82-1BBB-468A-83BA-E0A4B3AA0528}" sibTransId="{07357076-78D1-4F72-B80D-46255FAEEC1F}"/>
    <dgm:cxn modelId="{6658F7C9-3836-454B-ABD7-AF57B584F82E}" srcId="{90C79D22-C0E8-4799-9AD9-B2CEEDC8C2A0}" destId="{DB8F7198-AA5F-4A1A-A702-1E4038CEDA25}" srcOrd="0" destOrd="0" parTransId="{6DF9F7D2-AD8A-44C0-9C70-553773B056D3}" sibTransId="{836A6FDA-76D0-49F0-ACD4-031C5C283450}"/>
    <dgm:cxn modelId="{D10CFB9E-F459-4C19-BF64-B742FE94666C}" type="presOf" srcId="{3EF4A184-68C6-4F41-81E9-21264C4B70AC}" destId="{9A0DC5EE-98F2-47CD-8F6E-937D34D0CA0B}" srcOrd="0" destOrd="0" presId="urn:microsoft.com/office/officeart/2005/8/layout/chevron1"/>
    <dgm:cxn modelId="{60A6972A-171E-459F-8A9B-854B6DC8024D}" type="presOf" srcId="{4E41694B-C9DE-4809-8231-77DB6E6EBCCB}" destId="{D44CF99F-3AFB-4595-9507-1A3A4A22D25C}" srcOrd="0" destOrd="9" presId="urn:microsoft.com/office/officeart/2005/8/layout/chevron1"/>
    <dgm:cxn modelId="{7E9E4BB1-7AEF-4AF1-A663-3759CA71EB89}" type="presOf" srcId="{0343CCDB-507B-457F-80BD-715E8842AE53}" destId="{D44CF99F-3AFB-4595-9507-1A3A4A22D25C}" srcOrd="0" destOrd="2" presId="urn:microsoft.com/office/officeart/2005/8/layout/chevron1"/>
    <dgm:cxn modelId="{E1A455EB-BCAC-47DA-AC04-EB17584068B7}" srcId="{AC463789-F514-4790-A155-CFA0D2566ED6}" destId="{3EF4A184-68C6-4F41-81E9-21264C4B70AC}" srcOrd="4" destOrd="0" parTransId="{AC9ABCCC-18B4-4201-81DD-3A0E040D2D63}" sibTransId="{DEE4C70A-41DE-4959-BF14-2C0F21D08027}"/>
    <dgm:cxn modelId="{FA6A8C4C-9B54-472D-8A84-EB80D47633C1}" srcId="{AC463789-F514-4790-A155-CFA0D2566ED6}" destId="{2515074C-48F1-40CA-B1D5-49F5C3D75F6A}" srcOrd="1" destOrd="0" parTransId="{D77F2660-1915-4CE4-A647-960AB55C3D00}" sibTransId="{51D263B0-93E6-4E76-A67C-72D4277DC0EB}"/>
    <dgm:cxn modelId="{D836EA52-7D9C-4AD2-8065-76BCB1AF90A3}" srcId="{AC463789-F514-4790-A155-CFA0D2566ED6}" destId="{90C79D22-C0E8-4799-9AD9-B2CEEDC8C2A0}" srcOrd="2" destOrd="0" parTransId="{EB97680D-1BA3-4387-87CB-6779C5D90791}" sibTransId="{E4D7A1D7-6A84-4375-BB4E-F34A1CBF9805}"/>
    <dgm:cxn modelId="{CE1BF7BB-8534-4730-837F-F9D835A80E9A}" srcId="{2515074C-48F1-40CA-B1D5-49F5C3D75F6A}" destId="{FF1AD4FC-A2F2-45DD-8AAD-642DB8A549EE}" srcOrd="0" destOrd="0" parTransId="{657916E5-A166-454A-89A5-E54384908479}" sibTransId="{FAF6FFD8-6349-4659-8AE7-50A1DB0D0609}"/>
    <dgm:cxn modelId="{058666DF-4A32-4E32-871D-B366D8017B03}" type="presOf" srcId="{AC463789-F514-4790-A155-CFA0D2566ED6}" destId="{33038251-762C-4417-A8B7-9F7FB8DEC091}" srcOrd="0" destOrd="0" presId="urn:microsoft.com/office/officeart/2005/8/layout/chevron1"/>
    <dgm:cxn modelId="{C7C0DEB7-0988-4FFC-889C-5D70BD9B5A18}" srcId="{52A4D072-2EF4-404A-A650-75007F79D29F}" destId="{351AA3E8-2981-4179-BFF4-674704BADE16}" srcOrd="7" destOrd="0" parTransId="{59FA6E1E-E5E8-4978-9267-6E8790C9971E}" sibTransId="{183FFC70-F409-46E1-9004-2755DD131FF6}"/>
    <dgm:cxn modelId="{7B7311DC-F692-469B-B8A2-0A4563E2FB3E}" type="presOf" srcId="{2515074C-48F1-40CA-B1D5-49F5C3D75F6A}" destId="{C5CADB76-20E3-4910-908E-28A4E674E53A}" srcOrd="0" destOrd="0" presId="urn:microsoft.com/office/officeart/2005/8/layout/chevron1"/>
    <dgm:cxn modelId="{A911F90B-E7B8-41F1-878E-6ED41F6AECD0}" srcId="{52A4D072-2EF4-404A-A650-75007F79D29F}" destId="{03BF1861-1F1F-4167-A27A-E11889C58307}" srcOrd="8" destOrd="0" parTransId="{9280254F-EDAF-46CE-BDE5-D1A893FDCB31}" sibTransId="{B9822F75-D083-4CEA-A153-6B857E4A30A0}"/>
    <dgm:cxn modelId="{93FD575C-3773-492E-8DA0-87E80B802DDF}" srcId="{52A4D072-2EF4-404A-A650-75007F79D29F}" destId="{4C5C272C-11B8-43E5-8935-45272588B0F4}" srcOrd="11" destOrd="0" parTransId="{7849B13A-9858-4921-8FFF-87DA9CB57B4A}" sibTransId="{B8EA29AE-DA89-498F-8552-5DCF863F62E9}"/>
    <dgm:cxn modelId="{96996265-A4FB-4FA1-8260-C4F19968366A}" srcId="{52A4D072-2EF4-404A-A650-75007F79D29F}" destId="{E936D4A3-B756-4EB1-AFD8-D2E01E4AD60F}" srcOrd="1" destOrd="0" parTransId="{1A509CF2-21D5-412C-A57F-1618286C3122}" sibTransId="{FD8DD30C-64FF-42CF-BF82-79826A457DE5}"/>
    <dgm:cxn modelId="{01A8FB3D-A3A5-4D8F-921F-9E72C538E095}" type="presOf" srcId="{02F878B4-2F85-4D91-8782-3F097DAD139D}" destId="{D44CF99F-3AFB-4595-9507-1A3A4A22D25C}" srcOrd="0" destOrd="5" presId="urn:microsoft.com/office/officeart/2005/8/layout/chevron1"/>
    <dgm:cxn modelId="{DACCF7FA-CBFE-4F9E-BB2D-373E9842A772}" type="presOf" srcId="{E936D4A3-B756-4EB1-AFD8-D2E01E4AD60F}" destId="{D44CF99F-3AFB-4595-9507-1A3A4A22D25C}" srcOrd="0" destOrd="1" presId="urn:microsoft.com/office/officeart/2005/8/layout/chevron1"/>
    <dgm:cxn modelId="{CD92B21B-EEAD-4253-B233-69C9E2B627AC}" type="presOf" srcId="{351AA3E8-2981-4179-BFF4-674704BADE16}" destId="{D44CF99F-3AFB-4595-9507-1A3A4A22D25C}" srcOrd="0" destOrd="7" presId="urn:microsoft.com/office/officeart/2005/8/layout/chevron1"/>
    <dgm:cxn modelId="{A6B3A343-D3C7-4F8B-A664-F6540CE5E5ED}" type="presOf" srcId="{FECCBD11-7459-4631-A202-E0F3D15F8AB1}" destId="{2FA28FDB-D7C8-450D-948E-A1D9D3B9F83E}" srcOrd="0" destOrd="0" presId="urn:microsoft.com/office/officeart/2005/8/layout/chevron1"/>
    <dgm:cxn modelId="{2D644F47-6389-4BCD-A84D-7BB0B7EDAE23}" srcId="{52A4D072-2EF4-404A-A650-75007F79D29F}" destId="{93BFF5F2-090B-4354-86EE-55F121451667}" srcOrd="4" destOrd="0" parTransId="{11B30DD5-DD71-47D4-8699-8635777DB5F0}" sibTransId="{91C810FC-C3C4-4324-A8E8-535A6CB536EA}"/>
    <dgm:cxn modelId="{130747D9-4E98-43AA-8653-56D2C34DAE6D}" srcId="{52A4D072-2EF4-404A-A650-75007F79D29F}" destId="{0343CCDB-507B-457F-80BD-715E8842AE53}" srcOrd="2" destOrd="0" parTransId="{0C0CC3C0-A4F9-42FC-AC9C-A17DE4C57BA4}" sibTransId="{613AE3D9-ED33-41F4-9E7D-5FD4F26B038E}"/>
    <dgm:cxn modelId="{6BD03DC3-C10C-4A0D-8352-E1D08AE3CF2B}" srcId="{52A4D072-2EF4-404A-A650-75007F79D29F}" destId="{8FA8E9D6-1995-4AB6-B818-526464922A5A}" srcOrd="6" destOrd="0" parTransId="{DB4233A6-01CD-4BCD-A302-180029281452}" sibTransId="{09B71502-6200-4ED0-BCCD-9FF9BAEF04D8}"/>
    <dgm:cxn modelId="{E74028E8-3884-4B09-95B8-9AD5013D888E}" srcId="{52A4D072-2EF4-404A-A650-75007F79D29F}" destId="{4CBDB0EE-F479-45AA-9D97-F6D3937E1DCF}" srcOrd="12" destOrd="0" parTransId="{807185B7-3206-4A12-9FA7-2730ABD6F8F2}" sibTransId="{F7A12B0E-886F-4AFF-99CA-1DCED4A83B01}"/>
    <dgm:cxn modelId="{A0D53624-604E-4931-890B-BF4FFCFD8F24}" srcId="{52A4D072-2EF4-404A-A650-75007F79D29F}" destId="{88947B5F-C174-40EC-BCEA-7A315CAF2D16}" srcOrd="10" destOrd="0" parTransId="{C80C02E4-8EBF-49B4-BF02-4C36B9E7C334}" sibTransId="{6700D016-826E-4678-A156-2FDBAB052CCD}"/>
    <dgm:cxn modelId="{06FE1AFE-45A9-4781-92A9-77E59717353E}" type="presOf" srcId="{37954252-367D-4872-AD99-2D831261C44B}" destId="{D44CF99F-3AFB-4595-9507-1A3A4A22D25C}" srcOrd="0" destOrd="13" presId="urn:microsoft.com/office/officeart/2005/8/layout/chevron1"/>
    <dgm:cxn modelId="{97FE053C-E0E3-466A-BA2D-2EEE474174DD}" type="presOf" srcId="{4C5C272C-11B8-43E5-8935-45272588B0F4}" destId="{D44CF99F-3AFB-4595-9507-1A3A4A22D25C}" srcOrd="0" destOrd="11" presId="urn:microsoft.com/office/officeart/2005/8/layout/chevron1"/>
    <dgm:cxn modelId="{9B85885C-7F54-4110-AE05-ADC45B9A5C21}" type="presParOf" srcId="{33038251-762C-4417-A8B7-9F7FB8DEC091}" destId="{E7288B30-E79B-47E3-9C00-BAA3C369D0D9}" srcOrd="0" destOrd="0" presId="urn:microsoft.com/office/officeart/2005/8/layout/chevron1"/>
    <dgm:cxn modelId="{DE2361AD-B5CD-4A40-9F77-349F7D7A0C7E}" type="presParOf" srcId="{E7288B30-E79B-47E3-9C00-BAA3C369D0D9}" destId="{E1971DE0-963A-4352-B891-B889BDC60DC0}" srcOrd="0" destOrd="0" presId="urn:microsoft.com/office/officeart/2005/8/layout/chevron1"/>
    <dgm:cxn modelId="{CA702F59-AC43-4DFC-A386-13742B8FC8D0}" type="presParOf" srcId="{E7288B30-E79B-47E3-9C00-BAA3C369D0D9}" destId="{D44CF99F-3AFB-4595-9507-1A3A4A22D25C}" srcOrd="1" destOrd="0" presId="urn:microsoft.com/office/officeart/2005/8/layout/chevron1"/>
    <dgm:cxn modelId="{A8FBE70E-9700-46A9-A6BE-8F48F07703C0}" type="presParOf" srcId="{33038251-762C-4417-A8B7-9F7FB8DEC091}" destId="{0BAAF3D4-CDD9-4EC2-B7CC-DE0CF55F1345}" srcOrd="1" destOrd="0" presId="urn:microsoft.com/office/officeart/2005/8/layout/chevron1"/>
    <dgm:cxn modelId="{0157D95B-0119-4871-9B62-752466E4971E}" type="presParOf" srcId="{33038251-762C-4417-A8B7-9F7FB8DEC091}" destId="{A2F8E8AB-7972-456F-BAA2-7B5DECFFBD82}" srcOrd="2" destOrd="0" presId="urn:microsoft.com/office/officeart/2005/8/layout/chevron1"/>
    <dgm:cxn modelId="{089A73E9-9203-4523-B6B2-A854E69CF255}" type="presParOf" srcId="{A2F8E8AB-7972-456F-BAA2-7B5DECFFBD82}" destId="{C5CADB76-20E3-4910-908E-28A4E674E53A}" srcOrd="0" destOrd="0" presId="urn:microsoft.com/office/officeart/2005/8/layout/chevron1"/>
    <dgm:cxn modelId="{3D91A12E-C817-4290-9487-0B3098FB06D4}" type="presParOf" srcId="{A2F8E8AB-7972-456F-BAA2-7B5DECFFBD82}" destId="{A3C4C961-DEE6-411D-8327-8F1232192803}" srcOrd="1" destOrd="0" presId="urn:microsoft.com/office/officeart/2005/8/layout/chevron1"/>
    <dgm:cxn modelId="{F98BBFC5-ED37-4052-A3F2-A99E1747D5FA}" type="presParOf" srcId="{33038251-762C-4417-A8B7-9F7FB8DEC091}" destId="{1428485C-A3C7-4B02-AA5F-8FBB28B31184}" srcOrd="3" destOrd="0" presId="urn:microsoft.com/office/officeart/2005/8/layout/chevron1"/>
    <dgm:cxn modelId="{C4358E07-BD54-42CE-86E1-94BA44118268}" type="presParOf" srcId="{33038251-762C-4417-A8B7-9F7FB8DEC091}" destId="{C3552A78-A51C-4D4C-94AB-F4CD48FFAB7D}" srcOrd="4" destOrd="0" presId="urn:microsoft.com/office/officeart/2005/8/layout/chevron1"/>
    <dgm:cxn modelId="{9E7796C1-E872-4C5A-AFF6-F68D63456B9C}" type="presParOf" srcId="{C3552A78-A51C-4D4C-94AB-F4CD48FFAB7D}" destId="{3DD5C315-ABB2-4111-B3A0-444E34C7634C}" srcOrd="0" destOrd="0" presId="urn:microsoft.com/office/officeart/2005/8/layout/chevron1"/>
    <dgm:cxn modelId="{215B5252-E673-4328-BD52-BDB8D9BF13D4}" type="presParOf" srcId="{C3552A78-A51C-4D4C-94AB-F4CD48FFAB7D}" destId="{E98DF0CE-1267-45C6-A345-41A741EF5E8C}" srcOrd="1" destOrd="0" presId="urn:microsoft.com/office/officeart/2005/8/layout/chevron1"/>
    <dgm:cxn modelId="{824B01A5-6A72-491E-A533-711A4D5153A2}" type="presParOf" srcId="{33038251-762C-4417-A8B7-9F7FB8DEC091}" destId="{1AC931AF-95FB-46B0-877B-0798CA4ABDCA}" srcOrd="5" destOrd="0" presId="urn:microsoft.com/office/officeart/2005/8/layout/chevron1"/>
    <dgm:cxn modelId="{42D4535B-A6DF-4F62-A662-41DE540BC7BC}" type="presParOf" srcId="{33038251-762C-4417-A8B7-9F7FB8DEC091}" destId="{994A4737-B15F-4E54-A286-A7A47B501B76}" srcOrd="6" destOrd="0" presId="urn:microsoft.com/office/officeart/2005/8/layout/chevron1"/>
    <dgm:cxn modelId="{15881EEE-1DF3-4565-908A-22E1F73DD173}" type="presParOf" srcId="{994A4737-B15F-4E54-A286-A7A47B501B76}" destId="{2FA28FDB-D7C8-450D-948E-A1D9D3B9F83E}" srcOrd="0" destOrd="0" presId="urn:microsoft.com/office/officeart/2005/8/layout/chevron1"/>
    <dgm:cxn modelId="{FB27F531-75DD-4BBF-935D-57A6F0F7B325}" type="presParOf" srcId="{994A4737-B15F-4E54-A286-A7A47B501B76}" destId="{38DDC76F-A32D-4C1A-9DFC-3862C961E349}" srcOrd="1" destOrd="0" presId="urn:microsoft.com/office/officeart/2005/8/layout/chevron1"/>
    <dgm:cxn modelId="{AA5DB66E-B93F-463D-9D07-8AB2D1E31694}" type="presParOf" srcId="{33038251-762C-4417-A8B7-9F7FB8DEC091}" destId="{BF5D09C4-4B46-4915-84D1-351746DD7390}" srcOrd="7" destOrd="0" presId="urn:microsoft.com/office/officeart/2005/8/layout/chevron1"/>
    <dgm:cxn modelId="{029911C8-DD40-4491-B860-7F8596FC350F}" type="presParOf" srcId="{33038251-762C-4417-A8B7-9F7FB8DEC091}" destId="{FDD463BA-6839-4D60-A3B8-9872992E2287}" srcOrd="8" destOrd="0" presId="urn:microsoft.com/office/officeart/2005/8/layout/chevron1"/>
    <dgm:cxn modelId="{516773A6-3AF3-4175-BF18-03D3326402A0}" type="presParOf" srcId="{FDD463BA-6839-4D60-A3B8-9872992E2287}" destId="{9A0DC5EE-98F2-47CD-8F6E-937D34D0CA0B}" srcOrd="0" destOrd="0" presId="urn:microsoft.com/office/officeart/2005/8/layout/chevron1"/>
    <dgm:cxn modelId="{944089E4-7779-49F7-BDDD-DBFC9C8762E4}" type="presParOf" srcId="{FDD463BA-6839-4D60-A3B8-9872992E2287}" destId="{BAB228BB-A3C6-4D91-BF0F-88A03ABCDBF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74CE3-A686-4725-A562-9233ECFE31BE}">
      <dsp:nvSpPr>
        <dsp:cNvPr id="0" name=""/>
        <dsp:cNvSpPr/>
      </dsp:nvSpPr>
      <dsp:spPr>
        <a:xfrm>
          <a:off x="1904999" y="2028869"/>
          <a:ext cx="1042506" cy="361861"/>
        </a:xfrm>
        <a:custGeom>
          <a:avLst/>
          <a:gdLst/>
          <a:ahLst/>
          <a:cxnLst/>
          <a:rect l="0" t="0" r="0" b="0"/>
          <a:pathLst>
            <a:path>
              <a:moveTo>
                <a:pt x="0" y="0"/>
              </a:moveTo>
              <a:lnTo>
                <a:pt x="0" y="180930"/>
              </a:lnTo>
              <a:lnTo>
                <a:pt x="1042506" y="180930"/>
              </a:lnTo>
              <a:lnTo>
                <a:pt x="1042506" y="361861"/>
              </a:lnTo>
            </a:path>
          </a:pathLst>
        </a:custGeom>
        <a:noFill/>
        <a:ln w="25400" cap="flat" cmpd="sng" algn="ctr">
          <a:solidFill>
            <a:schemeClr val="tx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BB61312-F1F0-4DC5-8E63-7F9F156377B4}">
      <dsp:nvSpPr>
        <dsp:cNvPr id="0" name=""/>
        <dsp:cNvSpPr/>
      </dsp:nvSpPr>
      <dsp:spPr>
        <a:xfrm>
          <a:off x="862493" y="2028869"/>
          <a:ext cx="1042506" cy="361861"/>
        </a:xfrm>
        <a:custGeom>
          <a:avLst/>
          <a:gdLst/>
          <a:ahLst/>
          <a:cxnLst/>
          <a:rect l="0" t="0" r="0" b="0"/>
          <a:pathLst>
            <a:path>
              <a:moveTo>
                <a:pt x="1042506" y="0"/>
              </a:moveTo>
              <a:lnTo>
                <a:pt x="1042506" y="180930"/>
              </a:lnTo>
              <a:lnTo>
                <a:pt x="0" y="180930"/>
              </a:lnTo>
              <a:lnTo>
                <a:pt x="0" y="361861"/>
              </a:lnTo>
            </a:path>
          </a:pathLst>
        </a:custGeom>
        <a:noFill/>
        <a:ln w="25400" cap="flat" cmpd="sng" algn="ctr">
          <a:solidFill>
            <a:schemeClr val="tx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F80F0B-3B1D-44A2-A247-B8D4E4B0B8B1}">
      <dsp:nvSpPr>
        <dsp:cNvPr id="0" name=""/>
        <dsp:cNvSpPr/>
      </dsp:nvSpPr>
      <dsp:spPr>
        <a:xfrm>
          <a:off x="1043424" y="1167293"/>
          <a:ext cx="1723150" cy="861575"/>
        </a:xfrm>
        <a:prstGeom prst="roundRect">
          <a:avLst/>
        </a:prstGeom>
        <a:solidFill>
          <a:srgbClr val="B3CBBB"/>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CA" sz="1800" b="1" kern="1200" dirty="0" smtClean="0">
              <a:latin typeface="Arial" panose="020B0604020202020204" pitchFamily="34" charset="0"/>
              <a:cs typeface="Arial" panose="020B0604020202020204" pitchFamily="34" charset="0"/>
            </a:rPr>
            <a:t>FHRMIRA</a:t>
          </a:r>
          <a:endParaRPr lang="en-US" sz="1800" b="1" kern="1200" dirty="0">
            <a:latin typeface="Arial" panose="020B0604020202020204" pitchFamily="34" charset="0"/>
            <a:cs typeface="Arial" panose="020B0604020202020204" pitchFamily="34" charset="0"/>
          </a:endParaRPr>
        </a:p>
      </dsp:txBody>
      <dsp:txXfrm>
        <a:off x="1085483" y="1209352"/>
        <a:ext cx="1639032" cy="777457"/>
      </dsp:txXfrm>
    </dsp:sp>
    <dsp:sp modelId="{5FC4F9A5-33F8-4865-A227-DC41DC522255}">
      <dsp:nvSpPr>
        <dsp:cNvPr id="0" name=""/>
        <dsp:cNvSpPr/>
      </dsp:nvSpPr>
      <dsp:spPr>
        <a:xfrm>
          <a:off x="918" y="2390730"/>
          <a:ext cx="1723150" cy="861575"/>
        </a:xfrm>
        <a:prstGeom prst="roundRect">
          <a:avLst/>
        </a:prstGeom>
        <a:solidFill>
          <a:srgbClr val="B3CBBB"/>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First Nation </a:t>
          </a:r>
        </a:p>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Law-Making </a:t>
          </a:r>
        </a:p>
      </dsp:txBody>
      <dsp:txXfrm>
        <a:off x="42977" y="2432789"/>
        <a:ext cx="1639032" cy="777457"/>
      </dsp:txXfrm>
    </dsp:sp>
    <dsp:sp modelId="{A2F4E368-FA4E-44A7-A508-1EC05A5F203D}">
      <dsp:nvSpPr>
        <dsp:cNvPr id="0" name=""/>
        <dsp:cNvSpPr/>
      </dsp:nvSpPr>
      <dsp:spPr>
        <a:xfrm>
          <a:off x="2085930" y="2390730"/>
          <a:ext cx="1723150" cy="861575"/>
        </a:xfrm>
        <a:prstGeom prst="roundRect">
          <a:avLst/>
        </a:prstGeom>
        <a:solidFill>
          <a:srgbClr val="B3CBBB"/>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Provisional Federal Rules </a:t>
          </a:r>
        </a:p>
      </dsp:txBody>
      <dsp:txXfrm>
        <a:off x="2127989" y="2432789"/>
        <a:ext cx="1639032" cy="777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FFBC2-0101-4E1A-A0D1-69C544AB253B}">
      <dsp:nvSpPr>
        <dsp:cNvPr id="0" name=""/>
        <dsp:cNvSpPr/>
      </dsp:nvSpPr>
      <dsp:spPr>
        <a:xfrm>
          <a:off x="5524818" y="3116378"/>
          <a:ext cx="3143380" cy="1861515"/>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Establish a working group to look at broad enforcement issues</a:t>
          </a:r>
          <a:endParaRPr lang="en-US" sz="1700" kern="1200" dirty="0"/>
        </a:p>
      </dsp:txBody>
      <dsp:txXfrm>
        <a:off x="6508723" y="3622648"/>
        <a:ext cx="2118584" cy="1314354"/>
      </dsp:txXfrm>
    </dsp:sp>
    <dsp:sp modelId="{F2B3715F-42D4-4DB9-A578-E58EB7F30B50}">
      <dsp:nvSpPr>
        <dsp:cNvPr id="0" name=""/>
        <dsp:cNvSpPr/>
      </dsp:nvSpPr>
      <dsp:spPr>
        <a:xfrm>
          <a:off x="534326" y="3020420"/>
          <a:ext cx="3143404" cy="1975862"/>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Determining on-going needs and how to address them once the implementation program sunsets in 2020</a:t>
          </a:r>
          <a:endParaRPr lang="en-US" sz="1200" kern="1200" dirty="0"/>
        </a:p>
      </dsp:txBody>
      <dsp:txXfrm>
        <a:off x="577729" y="3557789"/>
        <a:ext cx="2113576" cy="1395090"/>
      </dsp:txXfrm>
    </dsp:sp>
    <dsp:sp modelId="{E6F4A662-A775-43E3-862E-7DB8708491BD}">
      <dsp:nvSpPr>
        <dsp:cNvPr id="0" name=""/>
        <dsp:cNvSpPr/>
      </dsp:nvSpPr>
      <dsp:spPr>
        <a:xfrm>
          <a:off x="5487457" y="-94304"/>
          <a:ext cx="3144939" cy="1722322"/>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Saskatchewan Bar Association completed in May 2019</a:t>
          </a:r>
          <a:endParaRPr lang="en-US" sz="1200" kern="1200" dirty="0"/>
        </a:p>
        <a:p>
          <a:pPr marL="114300" lvl="1" indent="-114300" algn="l" defTabSz="533400">
            <a:lnSpc>
              <a:spcPct val="90000"/>
            </a:lnSpc>
            <a:spcBef>
              <a:spcPct val="0"/>
            </a:spcBef>
            <a:spcAft>
              <a:spcPct val="15000"/>
            </a:spcAft>
            <a:buChar char="••"/>
          </a:pPr>
          <a:r>
            <a:rPr lang="en-US" sz="1200" kern="1200" dirty="0" smtClean="0"/>
            <a:t>Indigenous Bar Association – tentative October 2019</a:t>
          </a:r>
          <a:endParaRPr lang="en-US" sz="1200" kern="1200" dirty="0"/>
        </a:p>
        <a:p>
          <a:pPr marL="114300" lvl="1" indent="-114300" algn="l" defTabSz="533400">
            <a:lnSpc>
              <a:spcPct val="90000"/>
            </a:lnSpc>
            <a:spcBef>
              <a:spcPct val="0"/>
            </a:spcBef>
            <a:spcAft>
              <a:spcPct val="15000"/>
            </a:spcAft>
            <a:buChar char="••"/>
          </a:pPr>
          <a:r>
            <a:rPr lang="en-US" sz="1200" kern="1200" dirty="0" smtClean="0"/>
            <a:t>On-going outreach to other Associations and organizations</a:t>
          </a:r>
          <a:endParaRPr lang="en-US" sz="1200" kern="1200" dirty="0"/>
        </a:p>
      </dsp:txBody>
      <dsp:txXfrm>
        <a:off x="6468773" y="-56470"/>
        <a:ext cx="2125789" cy="1216073"/>
      </dsp:txXfrm>
    </dsp:sp>
    <dsp:sp modelId="{5780FE6E-9A71-4112-932E-0A17FE8EC471}">
      <dsp:nvSpPr>
        <dsp:cNvPr id="0" name=""/>
        <dsp:cNvSpPr/>
      </dsp:nvSpPr>
      <dsp:spPr>
        <a:xfrm>
          <a:off x="523652" y="-84546"/>
          <a:ext cx="3186149" cy="1706100"/>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Completed 7 Regional Training Sessions for Departmental Employees: Manitoba, Atlantic, Saskatchewan, Alberta, British Columbia, Ontario</a:t>
          </a:r>
          <a:endParaRPr lang="en-US" sz="1200" kern="1200" dirty="0"/>
        </a:p>
        <a:p>
          <a:pPr marL="114300" lvl="1" indent="-114300" algn="l" defTabSz="533400">
            <a:lnSpc>
              <a:spcPct val="90000"/>
            </a:lnSpc>
            <a:spcBef>
              <a:spcPct val="0"/>
            </a:spcBef>
            <a:spcAft>
              <a:spcPct val="15000"/>
            </a:spcAft>
            <a:buChar char="••"/>
          </a:pPr>
          <a:r>
            <a:rPr lang="en-US" sz="1200" kern="1200" dirty="0" smtClean="0"/>
            <a:t>More trainings scheduled for 2019-2020 including the Yukon</a:t>
          </a:r>
          <a:endParaRPr lang="en-US" sz="1200" kern="1200" dirty="0"/>
        </a:p>
      </dsp:txBody>
      <dsp:txXfrm>
        <a:off x="561129" y="-47069"/>
        <a:ext cx="2155350" cy="1204621"/>
      </dsp:txXfrm>
    </dsp:sp>
    <dsp:sp modelId="{D89CA47D-D3D9-4153-8BC4-0DA7F6C02F73}">
      <dsp:nvSpPr>
        <dsp:cNvPr id="0" name=""/>
        <dsp:cNvSpPr/>
      </dsp:nvSpPr>
      <dsp:spPr>
        <a:xfrm>
          <a:off x="2382803" y="308470"/>
          <a:ext cx="2102538" cy="2102538"/>
        </a:xfrm>
        <a:prstGeom prst="pieWedg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MRP Regional Training</a:t>
          </a:r>
          <a:endParaRPr lang="en-US" sz="1400" kern="1200" dirty="0"/>
        </a:p>
      </dsp:txBody>
      <dsp:txXfrm>
        <a:off x="2998622" y="924289"/>
        <a:ext cx="1486719" cy="1486719"/>
      </dsp:txXfrm>
    </dsp:sp>
    <dsp:sp modelId="{CA1EF56D-E13F-4A34-9162-93D97DF40666}">
      <dsp:nvSpPr>
        <dsp:cNvPr id="0" name=""/>
        <dsp:cNvSpPr/>
      </dsp:nvSpPr>
      <dsp:spPr>
        <a:xfrm rot="5400000">
          <a:off x="4582457" y="308470"/>
          <a:ext cx="2102538" cy="2102538"/>
        </a:xfrm>
        <a:prstGeom prst="pieWedg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Training for Legal Practitioners</a:t>
          </a:r>
          <a:endParaRPr lang="en-US" sz="1400" kern="1200" dirty="0"/>
        </a:p>
      </dsp:txBody>
      <dsp:txXfrm rot="-5400000">
        <a:off x="4582457" y="924289"/>
        <a:ext cx="1486719" cy="1486719"/>
      </dsp:txXfrm>
    </dsp:sp>
    <dsp:sp modelId="{E178AAF7-DA8D-45AF-A824-D80E9BA61F95}">
      <dsp:nvSpPr>
        <dsp:cNvPr id="0" name=""/>
        <dsp:cNvSpPr/>
      </dsp:nvSpPr>
      <dsp:spPr>
        <a:xfrm rot="10800000">
          <a:off x="4582457" y="2508123"/>
          <a:ext cx="2102538" cy="2102538"/>
        </a:xfrm>
        <a:prstGeom prst="pieWedg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9568" tIns="99568" rIns="99568" bIns="99568" numCol="1" spcCol="1270" anchor="ctr" anchorCtr="0">
          <a:noAutofit/>
        </a:bodyPr>
        <a:lstStyle/>
        <a:p>
          <a:pPr lvl="0" algn="ctr" defTabSz="600075">
            <a:lnSpc>
              <a:spcPct val="90000"/>
            </a:lnSpc>
            <a:spcBef>
              <a:spcPct val="0"/>
            </a:spcBef>
            <a:spcAft>
              <a:spcPct val="35000"/>
            </a:spcAft>
          </a:pPr>
          <a:r>
            <a:rPr lang="en-US" sz="1350" kern="1200" dirty="0" smtClean="0"/>
            <a:t>Enforcement</a:t>
          </a:r>
          <a:endParaRPr lang="en-US" sz="1350" kern="1200" dirty="0"/>
        </a:p>
      </dsp:txBody>
      <dsp:txXfrm rot="10800000">
        <a:off x="4582457" y="2508123"/>
        <a:ext cx="1486719" cy="1486719"/>
      </dsp:txXfrm>
    </dsp:sp>
    <dsp:sp modelId="{EB1C3680-7745-47F9-8FAD-2F0DC82E9E9D}">
      <dsp:nvSpPr>
        <dsp:cNvPr id="0" name=""/>
        <dsp:cNvSpPr/>
      </dsp:nvSpPr>
      <dsp:spPr>
        <a:xfrm rot="16200000">
          <a:off x="2382803" y="2508123"/>
          <a:ext cx="2102538" cy="2102538"/>
        </a:xfrm>
        <a:prstGeom prst="pieWedg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Future Direction of the Program</a:t>
          </a:r>
          <a:endParaRPr lang="en-US" sz="1400" kern="1200" dirty="0"/>
        </a:p>
      </dsp:txBody>
      <dsp:txXfrm rot="5400000">
        <a:off x="2998622" y="2508123"/>
        <a:ext cx="1486719" cy="1486719"/>
      </dsp:txXfrm>
    </dsp:sp>
    <dsp:sp modelId="{ED812468-64ED-47BA-B73C-43924321836B}">
      <dsp:nvSpPr>
        <dsp:cNvPr id="0" name=""/>
        <dsp:cNvSpPr/>
      </dsp:nvSpPr>
      <dsp:spPr>
        <a:xfrm>
          <a:off x="4170932" y="2022549"/>
          <a:ext cx="725934" cy="631247"/>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187CB54-69D1-43ED-8D0D-B47AC1C2BAE7}">
      <dsp:nvSpPr>
        <dsp:cNvPr id="0" name=""/>
        <dsp:cNvSpPr/>
      </dsp:nvSpPr>
      <dsp:spPr>
        <a:xfrm rot="10800000">
          <a:off x="4170932" y="2265336"/>
          <a:ext cx="725934" cy="631247"/>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1DE0-963A-4352-B891-B889BDC60DC0}">
      <dsp:nvSpPr>
        <dsp:cNvPr id="0" name=""/>
        <dsp:cNvSpPr/>
      </dsp:nvSpPr>
      <dsp:spPr>
        <a:xfrm>
          <a:off x="300" y="0"/>
          <a:ext cx="1853266" cy="66549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fr-CA" sz="1200" b="1" kern="1200" dirty="0" smtClean="0">
              <a:solidFill>
                <a:schemeClr val="bg1">
                  <a:lumMod val="10000"/>
                </a:schemeClr>
              </a:solidFill>
            </a:rPr>
            <a:t>Expression of </a:t>
          </a:r>
          <a:r>
            <a:rPr lang="fr-CA" sz="1200" b="1" kern="1200" dirty="0" err="1" smtClean="0">
              <a:solidFill>
                <a:schemeClr val="bg1">
                  <a:lumMod val="10000"/>
                </a:schemeClr>
              </a:solidFill>
            </a:rPr>
            <a:t>Interest</a:t>
          </a:r>
          <a:r>
            <a:rPr lang="fr-CA" sz="1200" b="1" kern="1200" dirty="0" smtClean="0">
              <a:solidFill>
                <a:schemeClr val="bg1">
                  <a:lumMod val="10000"/>
                </a:schemeClr>
              </a:solidFill>
            </a:rPr>
            <a:t> and </a:t>
          </a:r>
          <a:r>
            <a:rPr lang="fr-CA" sz="1200" b="1" kern="1200" dirty="0" err="1" smtClean="0">
              <a:solidFill>
                <a:schemeClr val="bg1">
                  <a:lumMod val="10000"/>
                </a:schemeClr>
              </a:solidFill>
            </a:rPr>
            <a:t>Pre</a:t>
          </a:r>
          <a:r>
            <a:rPr lang="fr-CA" sz="1200" b="1" kern="1200" dirty="0" smtClean="0">
              <a:solidFill>
                <a:schemeClr val="bg1">
                  <a:lumMod val="10000"/>
                </a:schemeClr>
              </a:solidFill>
            </a:rPr>
            <a:t>-Entry Stage</a:t>
          </a:r>
          <a:endParaRPr lang="en-US" sz="1200" b="1" kern="1200" dirty="0">
            <a:solidFill>
              <a:schemeClr val="bg1">
                <a:lumMod val="10000"/>
              </a:schemeClr>
            </a:solidFill>
          </a:endParaRPr>
        </a:p>
      </dsp:txBody>
      <dsp:txXfrm>
        <a:off x="333048" y="0"/>
        <a:ext cx="1187771" cy="665495"/>
      </dsp:txXfrm>
    </dsp:sp>
    <dsp:sp modelId="{D44CF99F-3AFB-4595-9507-1A3A4A22D25C}">
      <dsp:nvSpPr>
        <dsp:cNvPr id="0" name=""/>
        <dsp:cNvSpPr/>
      </dsp:nvSpPr>
      <dsp:spPr>
        <a:xfrm>
          <a:off x="300" y="1637498"/>
          <a:ext cx="1482613" cy="301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300" y="1637498"/>
        <a:ext cx="1482613" cy="3017130"/>
      </dsp:txXfrm>
    </dsp:sp>
    <dsp:sp modelId="{C5CADB76-20E3-4910-908E-28A4E674E53A}">
      <dsp:nvSpPr>
        <dsp:cNvPr id="0" name=""/>
        <dsp:cNvSpPr/>
      </dsp:nvSpPr>
      <dsp:spPr>
        <a:xfrm>
          <a:off x="1637566" y="0"/>
          <a:ext cx="1853266" cy="665495"/>
        </a:xfrm>
        <a:prstGeom prst="chevron">
          <a:avLst/>
        </a:prstGeom>
        <a:solidFill>
          <a:schemeClr val="accent5">
            <a:hueOff val="-1979220"/>
            <a:satOff val="19203"/>
            <a:lumOff val="-6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fr-CA" sz="1200" b="1" kern="1200" dirty="0" smtClean="0">
              <a:solidFill>
                <a:schemeClr val="bg1">
                  <a:lumMod val="10000"/>
                </a:schemeClr>
              </a:solidFill>
            </a:rPr>
            <a:t>Entry Stage</a:t>
          </a:r>
          <a:endParaRPr lang="en-US" sz="1200" b="1" kern="1200" dirty="0">
            <a:solidFill>
              <a:schemeClr val="bg1">
                <a:lumMod val="10000"/>
              </a:schemeClr>
            </a:solidFill>
          </a:endParaRPr>
        </a:p>
      </dsp:txBody>
      <dsp:txXfrm>
        <a:off x="1970314" y="0"/>
        <a:ext cx="1187771" cy="665495"/>
      </dsp:txXfrm>
    </dsp:sp>
    <dsp:sp modelId="{A3C4C961-DEE6-411D-8327-8F1232192803}">
      <dsp:nvSpPr>
        <dsp:cNvPr id="0" name=""/>
        <dsp:cNvSpPr/>
      </dsp:nvSpPr>
      <dsp:spPr>
        <a:xfrm>
          <a:off x="1637566" y="1666229"/>
          <a:ext cx="1482613" cy="297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1637566" y="1666229"/>
        <a:ext cx="1482613" cy="2978822"/>
      </dsp:txXfrm>
    </dsp:sp>
    <dsp:sp modelId="{3DD5C315-ABB2-4111-B3A0-444E34C7634C}">
      <dsp:nvSpPr>
        <dsp:cNvPr id="0" name=""/>
        <dsp:cNvSpPr/>
      </dsp:nvSpPr>
      <dsp:spPr>
        <a:xfrm>
          <a:off x="3292143" y="0"/>
          <a:ext cx="2226032" cy="665495"/>
        </a:xfrm>
        <a:prstGeom prst="chevron">
          <a:avLst/>
        </a:prstGeom>
        <a:solidFill>
          <a:schemeClr val="accent5">
            <a:hueOff val="-3958439"/>
            <a:satOff val="38406"/>
            <a:lumOff val="-1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fr-CA" sz="1200" b="1" kern="1200" dirty="0" err="1" smtClean="0">
              <a:solidFill>
                <a:schemeClr val="bg1">
                  <a:lumMod val="10000"/>
                </a:schemeClr>
              </a:solidFill>
            </a:rPr>
            <a:t>Developmental</a:t>
          </a:r>
          <a:r>
            <a:rPr lang="fr-CA" sz="1200" b="1" kern="1200" dirty="0" smtClean="0">
              <a:solidFill>
                <a:schemeClr val="bg1">
                  <a:lumMod val="10000"/>
                </a:schemeClr>
              </a:solidFill>
            </a:rPr>
            <a:t> Stage</a:t>
          </a:r>
          <a:endParaRPr lang="en-US" sz="1200" b="1" kern="1200" dirty="0">
            <a:solidFill>
              <a:schemeClr val="bg1">
                <a:lumMod val="10000"/>
              </a:schemeClr>
            </a:solidFill>
          </a:endParaRPr>
        </a:p>
      </dsp:txBody>
      <dsp:txXfrm>
        <a:off x="3624891" y="0"/>
        <a:ext cx="1560537" cy="665495"/>
      </dsp:txXfrm>
    </dsp:sp>
    <dsp:sp modelId="{E98DF0CE-1267-45C6-A345-41A741EF5E8C}">
      <dsp:nvSpPr>
        <dsp:cNvPr id="0" name=""/>
        <dsp:cNvSpPr/>
      </dsp:nvSpPr>
      <dsp:spPr>
        <a:xfrm>
          <a:off x="3461216" y="1666229"/>
          <a:ext cx="1482613" cy="297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endParaRPr lang="en-US" sz="1200" b="0" kern="1200" dirty="0">
            <a:solidFill>
              <a:schemeClr val="tx1"/>
            </a:solidFill>
          </a:endParaRPr>
        </a:p>
      </dsp:txBody>
      <dsp:txXfrm>
        <a:off x="3461216" y="1666229"/>
        <a:ext cx="1482613" cy="2978822"/>
      </dsp:txXfrm>
    </dsp:sp>
    <dsp:sp modelId="{2FA28FDB-D7C8-450D-948E-A1D9D3B9F83E}">
      <dsp:nvSpPr>
        <dsp:cNvPr id="0" name=""/>
        <dsp:cNvSpPr/>
      </dsp:nvSpPr>
      <dsp:spPr>
        <a:xfrm>
          <a:off x="5284866" y="0"/>
          <a:ext cx="1853266" cy="665495"/>
        </a:xfrm>
        <a:prstGeom prst="chevron">
          <a:avLst/>
        </a:prstGeom>
        <a:solidFill>
          <a:schemeClr val="accent5">
            <a:hueOff val="-5937659"/>
            <a:satOff val="57609"/>
            <a:lumOff val="-20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bg1">
                  <a:lumMod val="10000"/>
                </a:schemeClr>
              </a:solidFill>
            </a:rPr>
            <a:t>Develomental</a:t>
          </a:r>
          <a:r>
            <a:rPr lang="en-US" sz="1200" b="1" kern="1200" dirty="0" smtClean="0">
              <a:solidFill>
                <a:schemeClr val="bg1">
                  <a:lumMod val="10000"/>
                </a:schemeClr>
              </a:solidFill>
            </a:rPr>
            <a:t> Stage (Ratification</a:t>
          </a:r>
          <a:r>
            <a:rPr lang="en-US" sz="1200" b="1" kern="1200" dirty="0" smtClean="0">
              <a:solidFill>
                <a:srgbClr val="000099"/>
              </a:solidFill>
            </a:rPr>
            <a:t>)</a:t>
          </a:r>
          <a:endParaRPr lang="en-US" sz="1200" b="1" kern="1200" dirty="0">
            <a:solidFill>
              <a:srgbClr val="000099"/>
            </a:solidFill>
          </a:endParaRPr>
        </a:p>
      </dsp:txBody>
      <dsp:txXfrm>
        <a:off x="5617614" y="0"/>
        <a:ext cx="1187771" cy="665495"/>
      </dsp:txXfrm>
    </dsp:sp>
    <dsp:sp modelId="{9A0DC5EE-98F2-47CD-8F6E-937D34D0CA0B}">
      <dsp:nvSpPr>
        <dsp:cNvPr id="0" name=""/>
        <dsp:cNvSpPr/>
      </dsp:nvSpPr>
      <dsp:spPr>
        <a:xfrm>
          <a:off x="6922133" y="0"/>
          <a:ext cx="1853266" cy="665495"/>
        </a:xfrm>
        <a:prstGeom prst="chevron">
          <a:avLst/>
        </a:prstGeom>
        <a:solidFill>
          <a:schemeClr val="accent5">
            <a:hueOff val="-7916879"/>
            <a:satOff val="76812"/>
            <a:lumOff val="-2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lumMod val="10000"/>
                </a:schemeClr>
              </a:solidFill>
            </a:rPr>
            <a:t>Operational Stage</a:t>
          </a:r>
          <a:endParaRPr lang="en-US" sz="1200" b="1" kern="1200" dirty="0">
            <a:solidFill>
              <a:schemeClr val="bg1">
                <a:lumMod val="10000"/>
              </a:schemeClr>
            </a:solidFill>
          </a:endParaRPr>
        </a:p>
      </dsp:txBody>
      <dsp:txXfrm>
        <a:off x="7254881" y="0"/>
        <a:ext cx="1187771" cy="6654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0.39927</cdr:x>
      <cdr:y>0.06349</cdr:y>
    </cdr:from>
    <cdr:to>
      <cdr:x>0.57874</cdr:x>
      <cdr:y>0.14958</cdr:y>
    </cdr:to>
    <cdr:sp macro="" textlink="">
      <cdr:nvSpPr>
        <cdr:cNvPr id="2" name="TextBox 1"/>
        <cdr:cNvSpPr txBox="1"/>
      </cdr:nvSpPr>
      <cdr:spPr>
        <a:xfrm xmlns:a="http://schemas.openxmlformats.org/drawingml/2006/main">
          <a:off x="1695255" y="304800"/>
          <a:ext cx="762001" cy="4132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CA" sz="2400" b="1" dirty="0" smtClean="0">
              <a:latin typeface="Arial" panose="020B0604020202020204" pitchFamily="34" charset="0"/>
              <a:cs typeface="Arial" panose="020B0604020202020204" pitchFamily="34" charset="0"/>
            </a:rPr>
            <a:t>14</a:t>
          </a:r>
          <a:endParaRPr lang="en-US" sz="2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0.20186</cdr:x>
      <cdr:y>0.23846</cdr:y>
    </cdr:from>
    <cdr:to>
      <cdr:x>0.27365</cdr:x>
      <cdr:y>0.31746</cdr:y>
    </cdr:to>
    <cdr:cxnSp macro="">
      <cdr:nvCxnSpPr>
        <cdr:cNvPr id="3" name="Straight Arrow Connector 2"/>
        <cdr:cNvCxnSpPr/>
      </cdr:nvCxnSpPr>
      <cdr:spPr bwMode="auto">
        <a:xfrm xmlns:a="http://schemas.openxmlformats.org/drawingml/2006/main">
          <a:off x="857056" y="1144756"/>
          <a:ext cx="304800" cy="379244"/>
        </a:xfrm>
        <a:prstGeom xmlns:a="http://schemas.openxmlformats.org/drawingml/2006/main" prst="straightConnector1">
          <a:avLst/>
        </a:prstGeom>
        <a:solidFill xmlns:a="http://schemas.openxmlformats.org/drawingml/2006/main">
          <a:srgbClr val="E5E5CC"/>
        </a:solidFill>
        <a:ln xmlns:a="http://schemas.openxmlformats.org/drawingml/2006/main" w="25400" cap="flat" cmpd="sng" algn="ctr">
          <a:solidFill>
            <a:srgbClr val="000066"/>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0.75821</cdr:x>
      <cdr:y>0.22222</cdr:y>
    </cdr:from>
    <cdr:to>
      <cdr:x>0.8659</cdr:x>
      <cdr:y>0.31746</cdr:y>
    </cdr:to>
    <cdr:cxnSp macro="">
      <cdr:nvCxnSpPr>
        <cdr:cNvPr id="4" name="Straight Arrow Connector 3"/>
        <cdr:cNvCxnSpPr/>
      </cdr:nvCxnSpPr>
      <cdr:spPr bwMode="auto">
        <a:xfrm xmlns:a="http://schemas.openxmlformats.org/drawingml/2006/main" flipH="1">
          <a:off x="3219256" y="1066800"/>
          <a:ext cx="457201" cy="457200"/>
        </a:xfrm>
        <a:prstGeom xmlns:a="http://schemas.openxmlformats.org/drawingml/2006/main" prst="straightConnector1">
          <a:avLst/>
        </a:prstGeom>
        <a:solidFill xmlns:a="http://schemas.openxmlformats.org/drawingml/2006/main">
          <a:srgbClr val="E5E5CC"/>
        </a:solidFill>
        <a:ln xmlns:a="http://schemas.openxmlformats.org/drawingml/2006/main" w="25400" cap="flat" cmpd="sng" algn="ctr">
          <a:solidFill>
            <a:srgbClr val="000066"/>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0.11212</cdr:x>
      <cdr:y>0.14286</cdr:y>
    </cdr:from>
    <cdr:to>
      <cdr:x>0.23775</cdr:x>
      <cdr:y>0.23903</cdr:y>
    </cdr:to>
    <cdr:sp macro="" textlink="">
      <cdr:nvSpPr>
        <cdr:cNvPr id="5" name="TextBox 5"/>
        <cdr:cNvSpPr txBox="1"/>
      </cdr:nvSpPr>
      <cdr:spPr>
        <a:xfrm xmlns:a="http://schemas.openxmlformats.org/drawingml/2006/main" flipH="1">
          <a:off x="476056" y="685800"/>
          <a:ext cx="5334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xmlns:a="http://schemas.openxmlformats.org/drawingml/2006/main">
          <a:r>
            <a:rPr lang="fr-CA" b="1" dirty="0" smtClean="0">
              <a:solidFill>
                <a:srgbClr val="000000"/>
              </a:solidFill>
              <a:latin typeface="Arial" panose="020B0604020202020204" pitchFamily="34" charset="0"/>
              <a:cs typeface="Arial" panose="020B0604020202020204" pitchFamily="34" charset="0"/>
            </a:rPr>
            <a:t>39</a:t>
          </a:r>
          <a:endParaRPr lang="en-US" b="1"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0.82228</cdr:x>
      <cdr:y>0.12698</cdr:y>
    </cdr:from>
    <cdr:to>
      <cdr:x>1</cdr:x>
      <cdr:y>0.22315</cdr:y>
    </cdr:to>
    <cdr:sp macro="" textlink="">
      <cdr:nvSpPr>
        <cdr:cNvPr id="6" name="TextBox 4"/>
        <cdr:cNvSpPr txBox="1"/>
      </cdr:nvSpPr>
      <cdr:spPr>
        <a:xfrm xmlns:a="http://schemas.openxmlformats.org/drawingml/2006/main">
          <a:off x="3491256" y="609600"/>
          <a:ext cx="754587"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xmlns:a="http://schemas.openxmlformats.org/drawingml/2006/main">
          <a:r>
            <a:rPr lang="en-US" b="1" dirty="0" smtClean="0">
              <a:solidFill>
                <a:srgbClr val="000000"/>
              </a:solidFill>
              <a:latin typeface="Arial" panose="020B0604020202020204" pitchFamily="34" charset="0"/>
              <a:cs typeface="Arial" panose="020B0604020202020204" pitchFamily="34" charset="0"/>
            </a:rPr>
            <a:t>566</a:t>
          </a:r>
          <a:endParaRPr lang="en-US" b="1"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0.48901</cdr:x>
      <cdr:y>0.14286</cdr:y>
    </cdr:from>
    <cdr:to>
      <cdr:x>0.48901</cdr:x>
      <cdr:y>0.23174</cdr:y>
    </cdr:to>
    <cdr:cxnSp macro="">
      <cdr:nvCxnSpPr>
        <cdr:cNvPr id="7" name="Straight Arrow Connector 6"/>
        <cdr:cNvCxnSpPr/>
      </cdr:nvCxnSpPr>
      <cdr:spPr bwMode="auto">
        <a:xfrm xmlns:a="http://schemas.openxmlformats.org/drawingml/2006/main">
          <a:off x="2076256" y="685800"/>
          <a:ext cx="1" cy="426690"/>
        </a:xfrm>
        <a:prstGeom xmlns:a="http://schemas.openxmlformats.org/drawingml/2006/main" prst="straightConnector1">
          <a:avLst/>
        </a:prstGeom>
        <a:solidFill xmlns:a="http://schemas.openxmlformats.org/drawingml/2006/main">
          <a:srgbClr val="E5E5CC"/>
        </a:solidFill>
        <a:ln xmlns:a="http://schemas.openxmlformats.org/drawingml/2006/main" w="25400" cap="flat" cmpd="sng" algn="ctr">
          <a:solidFill>
            <a:srgbClr val="000066"/>
          </a:solidFill>
          <a:prstDash val="solid"/>
          <a:round/>
          <a:headEnd type="none" w="med" len="med"/>
          <a:tailEnd type="arrow"/>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5" name="Rectangle 3"/>
          <p:cNvSpPr>
            <a:spLocks noGrp="1" noChangeArrowheads="1"/>
          </p:cNvSpPr>
          <p:nvPr>
            <p:ph type="dt"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89" eaLnBrk="0" hangingPunct="0">
              <a:defRPr>
                <a:solidFill>
                  <a:schemeClr val="tx1"/>
                </a:solidFill>
                <a:latin typeface="Verdana" pitchFamily="34" charset="0"/>
              </a:defRPr>
            </a:lvl1pPr>
            <a:lvl2pPr marL="742841" indent="-285708" defTabSz="923789" eaLnBrk="0" hangingPunct="0">
              <a:defRPr>
                <a:solidFill>
                  <a:schemeClr val="tx1"/>
                </a:solidFill>
                <a:latin typeface="Verdana" pitchFamily="34" charset="0"/>
              </a:defRPr>
            </a:lvl2pPr>
            <a:lvl3pPr marL="1142833" indent="-228567" defTabSz="923789" eaLnBrk="0" hangingPunct="0">
              <a:defRPr>
                <a:solidFill>
                  <a:schemeClr val="tx1"/>
                </a:solidFill>
                <a:latin typeface="Verdana" pitchFamily="34" charset="0"/>
              </a:defRPr>
            </a:lvl3pPr>
            <a:lvl4pPr marL="1599965" indent="-228567" defTabSz="923789" eaLnBrk="0" hangingPunct="0">
              <a:defRPr>
                <a:solidFill>
                  <a:schemeClr val="tx1"/>
                </a:solidFill>
                <a:latin typeface="Verdana" pitchFamily="34" charset="0"/>
              </a:defRPr>
            </a:lvl4pPr>
            <a:lvl5pPr marL="2057099" indent="-228567" defTabSz="923789" eaLnBrk="0" hangingPunct="0">
              <a:defRPr>
                <a:solidFill>
                  <a:schemeClr val="tx1"/>
                </a:solidFill>
                <a:latin typeface="Verdana" pitchFamily="34" charset="0"/>
              </a:defRPr>
            </a:lvl5pPr>
            <a:lvl6pPr marL="2514232" indent="-228567" defTabSz="923789" eaLnBrk="0" fontAlgn="base" hangingPunct="0">
              <a:lnSpc>
                <a:spcPct val="90000"/>
              </a:lnSpc>
              <a:spcBef>
                <a:spcPct val="0"/>
              </a:spcBef>
              <a:spcAft>
                <a:spcPct val="37000"/>
              </a:spcAft>
              <a:defRPr>
                <a:solidFill>
                  <a:schemeClr val="tx1"/>
                </a:solidFill>
                <a:latin typeface="Verdana" pitchFamily="34" charset="0"/>
              </a:defRPr>
            </a:lvl6pPr>
            <a:lvl7pPr marL="2971364" indent="-228567" defTabSz="923789" eaLnBrk="0" fontAlgn="base" hangingPunct="0">
              <a:lnSpc>
                <a:spcPct val="90000"/>
              </a:lnSpc>
              <a:spcBef>
                <a:spcPct val="0"/>
              </a:spcBef>
              <a:spcAft>
                <a:spcPct val="37000"/>
              </a:spcAft>
              <a:defRPr>
                <a:solidFill>
                  <a:schemeClr val="tx1"/>
                </a:solidFill>
                <a:latin typeface="Verdana" pitchFamily="34" charset="0"/>
              </a:defRPr>
            </a:lvl7pPr>
            <a:lvl8pPr marL="3428498" indent="-228567" defTabSz="923789" eaLnBrk="0" fontAlgn="base" hangingPunct="0">
              <a:lnSpc>
                <a:spcPct val="90000"/>
              </a:lnSpc>
              <a:spcBef>
                <a:spcPct val="0"/>
              </a:spcBef>
              <a:spcAft>
                <a:spcPct val="37000"/>
              </a:spcAft>
              <a:defRPr>
                <a:solidFill>
                  <a:schemeClr val="tx1"/>
                </a:solidFill>
                <a:latin typeface="Verdana" pitchFamily="34" charset="0"/>
              </a:defRPr>
            </a:lvl8pPr>
            <a:lvl9pPr marL="3885630" indent="-228567" defTabSz="923789"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smtClean="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CA" sz="1000" dirty="0" smtClean="0"/>
              <a:t>    Feedback </a:t>
            </a:r>
            <a:r>
              <a:rPr lang="en-CA" sz="1000" dirty="0"/>
              <a:t>from the national engagement clearly identified the need to improve certain areas such as broadening eligibility, amending the funding formula, and increasing the funding and flexibility of the Professional Land Management Certification Program (PLMCP). </a:t>
            </a:r>
            <a:endParaRPr lang="en-US" sz="1000" dirty="0"/>
          </a:p>
          <a:p>
            <a:r>
              <a:rPr lang="en-CA" sz="1000" dirty="0" smtClean="0"/>
              <a:t>    Although </a:t>
            </a:r>
            <a:r>
              <a:rPr lang="en-CA" sz="1000" dirty="0"/>
              <a:t>the Departments did not receive new funding through Budget 2019 to support capacity development in lands and environmental management, Canada remains committed to working in collaboration with the National Aboriginal Lands Managers Association (NALMA), First Nation communities and other partners to ensure that feedback from the engagement is incorporated into land and environmental management program, policy and service enhancements. </a:t>
            </a:r>
          </a:p>
          <a:p>
            <a:r>
              <a:rPr lang="en-CA" sz="1000" dirty="0" smtClean="0"/>
              <a:t>     Canada </a:t>
            </a:r>
            <a:r>
              <a:rPr lang="en-CA" sz="1000" dirty="0"/>
              <a:t>has supported NALMA in partnering with Algoma University as the Eastern Canada site for delivery of the PLMCP Level 1, with the first course that launched a few weeks ago (May 2019). NALMA is also engaging with the Vancouver Island University on developing PLMCP Level 1 training scheduled to be offered starting May 2020. </a:t>
            </a:r>
            <a:r>
              <a:rPr lang="en-CA" sz="1000" dirty="0" smtClean="0"/>
              <a:t>We </a:t>
            </a:r>
            <a:r>
              <a:rPr lang="en-CA" sz="1000" dirty="0"/>
              <a:t>are continuing to pursue funding and policy improvements to enhance the current RLEMP program, and the delivery of land and environment management services to better meet the needs of existing and future community participants and partners. </a:t>
            </a:r>
            <a:endParaRPr lang="en-CA" sz="1000" dirty="0" smtClean="0"/>
          </a:p>
          <a:p>
            <a:endParaRPr lang="en-CA" sz="1000" dirty="0" smtClean="0"/>
          </a:p>
          <a:p>
            <a:r>
              <a:rPr lang="en-CA" sz="1000" dirty="0" smtClean="0"/>
              <a:t>Speak to challenges around</a:t>
            </a:r>
            <a:r>
              <a:rPr lang="en-CA" sz="1000" baseline="0" dirty="0" smtClean="0"/>
              <a:t> expectations that come with a national engagement.</a:t>
            </a:r>
            <a:endParaRPr lang="en-CA" sz="1000" dirty="0"/>
          </a:p>
          <a:p>
            <a:endParaRPr lang="en-CA" sz="800" dirty="0"/>
          </a:p>
        </p:txBody>
      </p:sp>
      <p:sp>
        <p:nvSpPr>
          <p:cNvPr id="4" name="Slide Number Placeholder 3"/>
          <p:cNvSpPr>
            <a:spLocks noGrp="1"/>
          </p:cNvSpPr>
          <p:nvPr>
            <p:ph type="sldNum" sz="quarter" idx="10"/>
          </p:nvPr>
        </p:nvSpPr>
        <p:spPr/>
        <p:txBody>
          <a:bodyPr/>
          <a:lstStyle/>
          <a:p>
            <a:fld id="{85BD3B26-15B8-4D0E-B702-78442254DC8E}" type="slidenum">
              <a:rPr lang="en-US" smtClean="0"/>
              <a:t>10</a:t>
            </a:fld>
            <a:endParaRPr lang="en-US"/>
          </a:p>
        </p:txBody>
      </p:sp>
    </p:spTree>
    <p:extLst>
      <p:ext uri="{BB962C8B-B14F-4D97-AF65-F5344CB8AC3E}">
        <p14:creationId xmlns:p14="http://schemas.microsoft.com/office/powerpoint/2010/main" val="121886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lumMod val="10000"/>
                  </a:schemeClr>
                </a:solidFill>
              </a:rPr>
              <a:t>The </a:t>
            </a:r>
            <a:r>
              <a:rPr lang="en-US" sz="1200" i="1" dirty="0" smtClean="0">
                <a:solidFill>
                  <a:schemeClr val="bg1">
                    <a:lumMod val="10000"/>
                  </a:schemeClr>
                </a:solidFill>
              </a:rPr>
              <a:t>Family Homes on Reserves and Matrimonial Interests or Rights Act (FHRMIRA)</a:t>
            </a:r>
            <a:r>
              <a:rPr lang="en-US" sz="1200" i="0" baseline="0" dirty="0" smtClean="0">
                <a:solidFill>
                  <a:schemeClr val="bg1">
                    <a:lumMod val="10000"/>
                  </a:schemeClr>
                </a:solidFill>
              </a:rPr>
              <a:t>, received Royal Assent in 2013 to</a:t>
            </a:r>
            <a:r>
              <a:rPr lang="en-US" sz="1200" i="1" dirty="0" smtClean="0">
                <a:solidFill>
                  <a:schemeClr val="bg1">
                    <a:lumMod val="10000"/>
                  </a:schemeClr>
                </a:solidFill>
              </a:rPr>
              <a:t> </a:t>
            </a:r>
            <a:r>
              <a:rPr lang="en-US" sz="1200" dirty="0" smtClean="0">
                <a:solidFill>
                  <a:schemeClr val="bg1">
                    <a:lumMod val="10000"/>
                  </a:schemeClr>
                </a:solidFill>
              </a:rPr>
              <a:t>respond to an on-reserve legislative gap after extensive studies</a:t>
            </a:r>
            <a:r>
              <a:rPr lang="en-US" sz="1200" baseline="0" dirty="0" smtClean="0">
                <a:solidFill>
                  <a:schemeClr val="bg1">
                    <a:lumMod val="10000"/>
                  </a:schemeClr>
                </a:solidFill>
              </a:rPr>
              <a:t> and consultation.</a:t>
            </a:r>
            <a:r>
              <a:rPr lang="en-US" sz="1200" dirty="0" smtClean="0">
                <a:solidFill>
                  <a:schemeClr val="bg1">
                    <a:lumMod val="10000"/>
                  </a:schemeClr>
                </a:solidFill>
              </a:rPr>
              <a:t> </a:t>
            </a:r>
          </a:p>
          <a:p>
            <a:endParaRPr lang="en-US" sz="1200" baseline="0" dirty="0" smtClean="0"/>
          </a:p>
          <a:p>
            <a:pPr>
              <a:buFont typeface="Arial"/>
              <a:buChar char="•"/>
            </a:pPr>
            <a:r>
              <a:rPr lang="en-US" sz="1200" dirty="0" smtClean="0">
                <a:solidFill>
                  <a:schemeClr val="bg1">
                    <a:lumMod val="10000"/>
                  </a:schemeClr>
                </a:solidFill>
              </a:rPr>
              <a:t>  MRP Implementation Program provides funding to the Centre of Excellence for Matrimonial Real Property as well as for First Nation law development</a:t>
            </a:r>
          </a:p>
          <a:p>
            <a:pPr>
              <a:buFont typeface="Arial"/>
              <a:buChar char="•"/>
            </a:pPr>
            <a:endParaRPr lang="en-US" sz="1200" dirty="0" smtClean="0">
              <a:solidFill>
                <a:schemeClr val="bg1">
                  <a:lumMod val="10000"/>
                </a:schemeClr>
              </a:solidFill>
            </a:endParaRPr>
          </a:p>
          <a:p>
            <a:pPr>
              <a:buFont typeface="Arial"/>
              <a:buChar char="•"/>
            </a:pPr>
            <a:r>
              <a:rPr lang="en-US" sz="1200" dirty="0" smtClean="0">
                <a:solidFill>
                  <a:schemeClr val="bg1">
                    <a:lumMod val="10000"/>
                  </a:schemeClr>
                </a:solidFill>
              </a:rPr>
              <a:t> Support for new and more targeted training and awareness activities </a:t>
            </a:r>
          </a:p>
          <a:p>
            <a:endParaRPr lang="en-US" sz="1200" baseline="0" dirty="0" smtClean="0"/>
          </a:p>
          <a:p>
            <a:endParaRPr lang="en-US" sz="1200" baseline="0" dirty="0" smtClean="0"/>
          </a:p>
          <a:p>
            <a:endParaRPr lang="en-US" sz="1200" baseline="0" dirty="0" smtClean="0"/>
          </a:p>
          <a:p>
            <a:r>
              <a:rPr lang="en-US" sz="1200" baseline="0" dirty="0" err="1" smtClean="0"/>
              <a:t>Ie</a:t>
            </a:r>
            <a:r>
              <a:rPr lang="en-US" sz="1200" baseline="0" dirty="0" smtClean="0"/>
              <a:t>. When a couple divorce, breaks up or a spouse dies the province has laws in place to guide the division of property.</a:t>
            </a:r>
          </a:p>
          <a:p>
            <a:endParaRPr lang="en-CA" sz="1200" dirty="0" smtClean="0"/>
          </a:p>
          <a:p>
            <a:pPr lvl="1">
              <a:buFont typeface="Courier New" panose="02070309020205020404" pitchFamily="49" charset="0"/>
              <a:buChar char="o"/>
            </a:pPr>
            <a:r>
              <a:rPr lang="en-US" sz="1200" dirty="0" smtClean="0"/>
              <a:t>The requirement for the Minister to maintain and publish a list of First Nations with Matrimonial Real Property laws remains, even when the implementation program sunsets. </a:t>
            </a:r>
          </a:p>
          <a:p>
            <a:pPr lvl="1">
              <a:buFont typeface="Courier New" panose="02070309020205020404" pitchFamily="49" charset="0"/>
              <a:buChar char="o"/>
            </a:pPr>
            <a:r>
              <a:rPr lang="en-US" sz="1200" dirty="0" smtClean="0"/>
              <a:t>Department employees at Headquarters and in the Regions will continue to implement aspects of the Act.</a:t>
            </a:r>
          </a:p>
          <a:p>
            <a:pPr lvl="1">
              <a:buFont typeface="Courier New" panose="02070309020205020404" pitchFamily="49" charset="0"/>
              <a:buChar char="o"/>
            </a:pPr>
            <a:r>
              <a:rPr lang="en-US" sz="1200" dirty="0" smtClean="0"/>
              <a:t>Concerns may arise as stakeholders and First Nations communities come to understand that the Implementation program will sunset at the end of fiscal year 2019-2020.</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F16E28A6-D621-4C8D-9344-869A86819BB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9166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234374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Registry </a:t>
            </a:r>
            <a:r>
              <a:rPr lang="en-US" dirty="0"/>
              <a:t>(Loretta), </a:t>
            </a:r>
            <a:r>
              <a:rPr lang="en-US" b="1" dirty="0"/>
              <a:t>Estates</a:t>
            </a:r>
            <a:r>
              <a:rPr lang="en-US" dirty="0"/>
              <a:t> </a:t>
            </a:r>
            <a:r>
              <a:rPr lang="en-US" dirty="0" smtClean="0"/>
              <a:t>(Lynn and Melinda</a:t>
            </a:r>
            <a:r>
              <a:rPr lang="en-US" dirty="0"/>
              <a:t>), </a:t>
            </a:r>
            <a:r>
              <a:rPr lang="en-US" b="1" dirty="0"/>
              <a:t>Housing</a:t>
            </a:r>
            <a:r>
              <a:rPr lang="en-US" dirty="0"/>
              <a:t> </a:t>
            </a:r>
            <a:r>
              <a:rPr lang="en-US" dirty="0" smtClean="0"/>
              <a:t>(Elena and Luke</a:t>
            </a:r>
            <a:r>
              <a:rPr lang="en-US" dirty="0"/>
              <a:t>) and </a:t>
            </a:r>
            <a:r>
              <a:rPr lang="en-US" b="1" dirty="0"/>
              <a:t>Legal</a:t>
            </a:r>
            <a:r>
              <a:rPr lang="en-US" dirty="0"/>
              <a:t> (Andrew) folks. </a:t>
            </a:r>
          </a:p>
          <a:p>
            <a:endParaRPr lang="en-CA" b="1" dirty="0"/>
          </a:p>
          <a:p>
            <a:r>
              <a:rPr lang="en-CA" b="1" dirty="0"/>
              <a:t>Centre of Excellence</a:t>
            </a:r>
            <a:r>
              <a:rPr lang="en-CA" dirty="0"/>
              <a:t> hosted </a:t>
            </a:r>
            <a:r>
              <a:rPr lang="en-CA" b="1" dirty="0"/>
              <a:t>NALMA</a:t>
            </a:r>
            <a:r>
              <a:rPr lang="en-CA" dirty="0"/>
              <a:t>: </a:t>
            </a:r>
            <a:r>
              <a:rPr lang="en-CA" b="1" dirty="0"/>
              <a:t>Toolkit sessions</a:t>
            </a:r>
            <a:r>
              <a:rPr lang="en-CA" dirty="0"/>
              <a:t> </a:t>
            </a:r>
            <a:endParaRPr lang="en-US" dirty="0"/>
          </a:p>
          <a:p>
            <a:r>
              <a:rPr lang="en-CA" dirty="0" smtClean="0"/>
              <a:t>CIRNA </a:t>
            </a:r>
            <a:r>
              <a:rPr lang="en-CA" b="1" dirty="0"/>
              <a:t>funding</a:t>
            </a:r>
            <a:r>
              <a:rPr lang="en-CA" dirty="0"/>
              <a:t> </a:t>
            </a:r>
            <a:r>
              <a:rPr lang="en-CA" b="1" dirty="0"/>
              <a:t>pilot project</a:t>
            </a:r>
            <a:r>
              <a:rPr lang="en-CA" dirty="0"/>
              <a:t>.</a:t>
            </a:r>
            <a:endParaRPr lang="en-US" dirty="0"/>
          </a:p>
          <a:p>
            <a:r>
              <a:rPr lang="en-US" b="1" dirty="0"/>
              <a:t>role of the Centre</a:t>
            </a:r>
            <a:r>
              <a:rPr lang="en-US" dirty="0"/>
              <a:t> later this morning. </a:t>
            </a:r>
          </a:p>
          <a:p>
            <a:r>
              <a:rPr lang="en-US" dirty="0"/>
              <a:t> </a:t>
            </a:r>
          </a:p>
          <a:p>
            <a:r>
              <a:rPr lang="en-US" dirty="0"/>
              <a:t>The </a:t>
            </a:r>
            <a:r>
              <a:rPr lang="en-CA" b="1" dirty="0"/>
              <a:t>RCMP and Public Safety Canada</a:t>
            </a:r>
            <a:r>
              <a:rPr lang="en-CA" dirty="0"/>
              <a:t>.</a:t>
            </a:r>
            <a:endParaRPr lang="en-US" dirty="0"/>
          </a:p>
          <a:p>
            <a:r>
              <a:rPr lang="en-US" b="1" dirty="0"/>
              <a:t>Online training</a:t>
            </a:r>
            <a:r>
              <a:rPr lang="en-US" dirty="0"/>
              <a:t> and, as of October 2017, </a:t>
            </a:r>
            <a:r>
              <a:rPr lang="en-US" b="1" dirty="0"/>
              <a:t>312 officers</a:t>
            </a:r>
            <a:r>
              <a:rPr lang="en-US" dirty="0"/>
              <a:t>. </a:t>
            </a:r>
          </a:p>
          <a:p>
            <a:endParaRPr lang="en-US" b="1" dirty="0"/>
          </a:p>
          <a:p>
            <a:r>
              <a:rPr lang="en-US" dirty="0"/>
              <a:t>Upcoming work: </a:t>
            </a:r>
          </a:p>
          <a:p>
            <a:r>
              <a:rPr lang="en-US" b="1" dirty="0"/>
              <a:t>First Nation Chiefs of Police Association</a:t>
            </a:r>
            <a:r>
              <a:rPr lang="en-US" dirty="0"/>
              <a:t> </a:t>
            </a:r>
          </a:p>
          <a:p>
            <a:endParaRPr lang="fr-CA" dirty="0"/>
          </a:p>
          <a:p>
            <a:r>
              <a:rPr lang="en-CA" dirty="0" smtClean="0"/>
              <a:t>CIRNA </a:t>
            </a:r>
            <a:r>
              <a:rPr lang="en-CA" dirty="0"/>
              <a:t>funded </a:t>
            </a:r>
            <a:r>
              <a:rPr lang="en-CA" b="1" dirty="0"/>
              <a:t>law societies</a:t>
            </a:r>
            <a:r>
              <a:rPr lang="en-CA" dirty="0"/>
              <a:t> </a:t>
            </a:r>
            <a:endParaRPr lang="en-US" dirty="0"/>
          </a:p>
          <a:p>
            <a:r>
              <a:rPr lang="en-CA" b="1" dirty="0"/>
              <a:t>Presenting at various legal continuous learning conferences</a:t>
            </a:r>
            <a:r>
              <a:rPr lang="en-CA" dirty="0"/>
              <a:t> </a:t>
            </a:r>
            <a:endParaRPr lang="en-US" dirty="0"/>
          </a:p>
          <a:p>
            <a:endParaRPr lang="en-CA" b="1" dirty="0"/>
          </a:p>
          <a:p>
            <a:r>
              <a:rPr lang="en-CA" b="1" dirty="0"/>
              <a:t>National </a:t>
            </a:r>
            <a:r>
              <a:rPr lang="en-CA" b="1" dirty="0" err="1"/>
              <a:t>mailout</a:t>
            </a:r>
            <a:r>
              <a:rPr lang="en-CA" dirty="0"/>
              <a:t> </a:t>
            </a:r>
            <a:endParaRPr lang="en-US" dirty="0"/>
          </a:p>
        </p:txBody>
      </p:sp>
      <p:sp>
        <p:nvSpPr>
          <p:cNvPr id="4" name="Slide Number Placeholder 3"/>
          <p:cNvSpPr>
            <a:spLocks noGrp="1"/>
          </p:cNvSpPr>
          <p:nvPr>
            <p:ph type="sldNum" sz="quarter" idx="10"/>
          </p:nvPr>
        </p:nvSpPr>
        <p:spPr/>
        <p:txBody>
          <a:bodyPr/>
          <a:lstStyle/>
          <a:p>
            <a:fld id="{E5D36B5E-DBF5-424D-BB1A-8E8D3E0F174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32913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Minister is also required by the Act to maintain a list of self-governing First Nations that retain reserve land who ask that the Minister declare that the provisional federal rules apply to them via a ministerial order.</a:t>
            </a:r>
            <a:r>
              <a:rPr lang="en-US" baseline="0" dirty="0" smtClean="0"/>
              <a:t> </a:t>
            </a:r>
            <a:r>
              <a:rPr lang="en-US" dirty="0" smtClean="0"/>
              <a:t>Currently, no self-governing First Nations that retain reserve land have asked the Minister to declare that the provisional federal rules apply to them.</a:t>
            </a:r>
          </a:p>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solidFill>
                  <a:prstClr val="black"/>
                </a:solidFill>
              </a:rPr>
              <a:pPr>
                <a:defRPr/>
              </a:pPr>
              <a:t>14</a:t>
            </a:fld>
            <a:endParaRPr lang="en-CA">
              <a:solidFill>
                <a:prstClr val="black"/>
              </a:solidFill>
            </a:endParaRPr>
          </a:p>
        </p:txBody>
      </p:sp>
    </p:spTree>
    <p:extLst>
      <p:ext uri="{BB962C8B-B14F-4D97-AF65-F5344CB8AC3E}">
        <p14:creationId xmlns:p14="http://schemas.microsoft.com/office/powerpoint/2010/main" val="363626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b="1" dirty="0"/>
              <a:t>MRP Regional Training</a:t>
            </a:r>
          </a:p>
          <a:p>
            <a:pPr defTabSz="881261">
              <a:defRPr/>
            </a:pPr>
            <a:r>
              <a:rPr lang="en-US" dirty="0"/>
              <a:t>Refer to training schedule.</a:t>
            </a:r>
          </a:p>
          <a:p>
            <a:pPr defTabSz="881261">
              <a:defRPr/>
            </a:pPr>
            <a:endParaRPr lang="en-US" b="1" dirty="0"/>
          </a:p>
          <a:p>
            <a:pPr defTabSz="881261">
              <a:defRPr/>
            </a:pPr>
            <a:r>
              <a:rPr lang="en-US" b="1" dirty="0"/>
              <a:t>Training for Legal Practitioners</a:t>
            </a:r>
          </a:p>
          <a:p>
            <a:pPr defTabSz="881261">
              <a:defRPr/>
            </a:pPr>
            <a:r>
              <a:rPr lang="en-US" dirty="0"/>
              <a:t>Planning to reach out to other law societies and the Indigenous court workers program.</a:t>
            </a:r>
          </a:p>
          <a:p>
            <a:pPr defTabSz="881261">
              <a:defRPr/>
            </a:pPr>
            <a:endParaRPr lang="en-US" b="1" dirty="0"/>
          </a:p>
          <a:p>
            <a:pPr lvl="0"/>
            <a:r>
              <a:rPr lang="en-US" b="1" dirty="0"/>
              <a:t>Enforcement</a:t>
            </a:r>
          </a:p>
          <a:p>
            <a:pPr defTabSz="881261">
              <a:defRPr/>
            </a:pPr>
            <a:r>
              <a:rPr lang="en-US" dirty="0"/>
              <a:t>We have reached out to RCMP and Public Safety; planning to reach out to DOJ, </a:t>
            </a:r>
            <a:r>
              <a:rPr lang="en-US" dirty="0" err="1"/>
              <a:t>NRCan</a:t>
            </a:r>
            <a:r>
              <a:rPr lang="en-US" dirty="0"/>
              <a:t>, First Nations Chief of Police, ECCC, Fisheries and Oceans, Public Prosecution Service of Canada, By-law within ISC. </a:t>
            </a:r>
          </a:p>
          <a:p>
            <a:pPr defTabSz="881261">
              <a:defRPr/>
            </a:pPr>
            <a:endParaRPr lang="en-US" b="1" dirty="0"/>
          </a:p>
          <a:p>
            <a:pPr lvl="0"/>
            <a:r>
              <a:rPr lang="en-US" b="1" dirty="0"/>
              <a:t>Future Direction of the Program</a:t>
            </a:r>
          </a:p>
          <a:p>
            <a:r>
              <a:rPr lang="en-US" dirty="0" smtClean="0"/>
              <a:t>The implementation</a:t>
            </a:r>
            <a:r>
              <a:rPr lang="en-US" baseline="0" dirty="0" smtClean="0"/>
              <a:t> program formally sunsets in April 2020; however, work will continue but transform as workload shifts from the Centre of Excellence to Crown-Indigenous Relations and Northern Affairs. The Department and NALMA will have ongoing discussions throughout Summer 2019 to plan for a smooth transition and inform First Nations of the closing of the </a:t>
            </a:r>
            <a:r>
              <a:rPr lang="en-US" baseline="0" dirty="0" err="1" smtClean="0"/>
              <a:t>CoE</a:t>
            </a:r>
            <a:r>
              <a:rPr lang="en-US" baseline="0" dirty="0" smtClean="0"/>
              <a:t>, as well as how they can contact for support going forward.</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378202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D3B26-15B8-4D0E-B702-78442254DC8E}" type="slidenum">
              <a:rPr lang="en-US" smtClean="0"/>
              <a:t>16</a:t>
            </a:fld>
            <a:endParaRPr lang="en-US"/>
          </a:p>
        </p:txBody>
      </p:sp>
    </p:spTree>
    <p:extLst>
      <p:ext uri="{BB962C8B-B14F-4D97-AF65-F5344CB8AC3E}">
        <p14:creationId xmlns:p14="http://schemas.microsoft.com/office/powerpoint/2010/main" val="121886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smtClean="0">
                <a:solidFill>
                  <a:srgbClr val="000000"/>
                </a:solidFill>
              </a:rPr>
              <a:t>First Nations interested in FNLM must submit a Land Governance Community Profile Form to express their interest. These are then prioritized according to land and environmental capacity, and funding availability. Once selected, First Nations must adhere to the Framework Agreement on First Nation Land Management and be added to the Schedule of the Act by the Minister. They become a Developmental First Nation under FNLM.</a:t>
            </a:r>
          </a:p>
          <a:p>
            <a:pPr marL="742950" lvl="1" indent="-285750">
              <a:buFont typeface="Arial" panose="020B0604020202020204" pitchFamily="34" charset="0"/>
              <a:buChar char="•"/>
            </a:pPr>
            <a:r>
              <a:rPr lang="en-US" sz="1400" dirty="0" smtClean="0">
                <a:solidFill>
                  <a:srgbClr val="000000"/>
                </a:solidFill>
              </a:rPr>
              <a:t>Developmental First Nations receive milestone-based funding over two years to develop an Individual Agreement with Canada, their Land Code, and hold a Community-Approval Process to ratify their Land Code.</a:t>
            </a:r>
          </a:p>
          <a:p>
            <a:pPr lvl="1"/>
            <a:endParaRPr lang="en-US" sz="1400" dirty="0" smtClean="0">
              <a:solidFill>
                <a:srgbClr val="000000"/>
              </a:solidFill>
            </a:endParaRPr>
          </a:p>
          <a:p>
            <a:pPr marL="285750" indent="-285750">
              <a:buFont typeface="Arial" panose="020B0604020202020204" pitchFamily="34" charset="0"/>
              <a:buChar char="•"/>
            </a:pPr>
            <a:r>
              <a:rPr lang="en-US" sz="1600" dirty="0" smtClean="0">
                <a:solidFill>
                  <a:srgbClr val="000000"/>
                </a:solidFill>
              </a:rPr>
              <a:t>Once a Land Code is in force, the First Nation is Operational under FNLM</a:t>
            </a:r>
          </a:p>
          <a:p>
            <a:pPr marL="742950" lvl="1" indent="-285750">
              <a:buFont typeface="Arial" panose="020B0604020202020204" pitchFamily="34" charset="0"/>
              <a:buChar char="•"/>
            </a:pPr>
            <a:r>
              <a:rPr lang="en-US" sz="1400" dirty="0" smtClean="0">
                <a:solidFill>
                  <a:srgbClr val="000000"/>
                </a:solidFill>
              </a:rPr>
              <a:t>Operational First Nations receive on-going funding determined by funding formula re-negotiated every five years.</a:t>
            </a:r>
          </a:p>
          <a:p>
            <a:pPr marL="742950" lvl="1" indent="-285750">
              <a:buFont typeface="Arial" panose="020B0604020202020204" pitchFamily="34" charset="0"/>
              <a:buChar char="•"/>
            </a:pPr>
            <a:r>
              <a:rPr lang="en-US" sz="1400" dirty="0" smtClean="0">
                <a:solidFill>
                  <a:srgbClr val="000000"/>
                </a:solidFill>
              </a:rPr>
              <a:t>To help with the transition from Developmental to Operational, newly Operational First Nations receive two years of Transitional Funding.</a:t>
            </a:r>
          </a:p>
          <a:p>
            <a:pPr marL="742950" lvl="1" indent="-285750">
              <a:buFont typeface="Arial" panose="020B0604020202020204" pitchFamily="34" charset="0"/>
              <a:buChar char="•"/>
            </a:pPr>
            <a:endParaRPr lang="en-US" sz="1400" dirty="0" smtClean="0">
              <a:solidFill>
                <a:srgbClr val="000000"/>
              </a:solidFill>
            </a:endParaRPr>
          </a:p>
          <a:p>
            <a:pPr marL="742950" lvl="1" indent="-285750">
              <a:buFont typeface="Arial" panose="020B0604020202020204" pitchFamily="34" charset="0"/>
              <a:buChar char="•"/>
            </a:pPr>
            <a:endParaRPr lang="en-US" sz="1400" dirty="0" smtClean="0">
              <a:solidFill>
                <a:srgbClr val="000000"/>
              </a:solidFill>
            </a:endParaRPr>
          </a:p>
          <a:p>
            <a:pPr marL="285750" lvl="0" indent="-285750">
              <a:buFont typeface="Arial" panose="020B0604020202020204" pitchFamily="34" charset="0"/>
              <a:buChar char="•"/>
            </a:pPr>
            <a:r>
              <a:rPr lang="en-US" sz="1400" dirty="0" smtClean="0">
                <a:solidFill>
                  <a:srgbClr val="000000"/>
                </a:solidFill>
              </a:rPr>
              <a:t>Once</a:t>
            </a:r>
            <a:r>
              <a:rPr lang="en-US" sz="1400" baseline="0" dirty="0" smtClean="0">
                <a:solidFill>
                  <a:srgbClr val="000000"/>
                </a:solidFill>
              </a:rPr>
              <a:t> a First Nation’s land code comes into force, they gain more autonomy and the liability, within the scope of land/environmental management on reserve, is transferred to the First Nation for activity going forward after a successful vote.</a:t>
            </a:r>
            <a:endParaRPr lang="en-US" sz="1400" dirty="0" smtClean="0">
              <a:solidFill>
                <a:srgbClr val="000000"/>
              </a:solidFill>
            </a:endParaRPr>
          </a:p>
        </p:txBody>
      </p:sp>
      <p:sp>
        <p:nvSpPr>
          <p:cNvPr id="4" name="Slide Number Placeholder 3"/>
          <p:cNvSpPr>
            <a:spLocks noGrp="1"/>
          </p:cNvSpPr>
          <p:nvPr>
            <p:ph type="sldNum" sz="quarter" idx="10"/>
          </p:nvPr>
        </p:nvSpPr>
        <p:spPr/>
        <p:txBody>
          <a:bodyPr/>
          <a:lstStyle/>
          <a:p>
            <a:fld id="{85BD3B26-15B8-4D0E-B702-78442254DC8E}" type="slidenum">
              <a:rPr lang="en-US" smtClean="0"/>
              <a:t>17</a:t>
            </a:fld>
            <a:endParaRPr lang="en-US"/>
          </a:p>
        </p:txBody>
      </p:sp>
    </p:spTree>
    <p:extLst>
      <p:ext uri="{BB962C8B-B14F-4D97-AF65-F5344CB8AC3E}">
        <p14:creationId xmlns:p14="http://schemas.microsoft.com/office/powerpoint/2010/main" val="3139930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18</a:t>
            </a:fld>
            <a:endParaRPr lang="en-CA"/>
          </a:p>
        </p:txBody>
      </p:sp>
    </p:spTree>
    <p:extLst>
      <p:ext uri="{BB962C8B-B14F-4D97-AF65-F5344CB8AC3E}">
        <p14:creationId xmlns:p14="http://schemas.microsoft.com/office/powerpoint/2010/main" val="268318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rgbClr val="000000"/>
                </a:solidFill>
              </a:rPr>
              <a:t>Entry</a:t>
            </a:r>
          </a:p>
          <a:p>
            <a:pPr lvl="0"/>
            <a:r>
              <a:rPr lang="en-US" dirty="0" smtClean="0">
                <a:solidFill>
                  <a:srgbClr val="000000"/>
                </a:solidFill>
              </a:rPr>
              <a:t>- First Nations express interest in RLEMP to ISC</a:t>
            </a:r>
          </a:p>
          <a:p>
            <a:pPr lvl="0"/>
            <a:r>
              <a:rPr lang="en-US" dirty="0" smtClean="0">
                <a:solidFill>
                  <a:srgbClr val="000000"/>
                </a:solidFill>
              </a:rPr>
              <a:t>- ISC Headquarters assesses First Nation for Land Management capacity</a:t>
            </a:r>
          </a:p>
          <a:p>
            <a:pPr lvl="0"/>
            <a:r>
              <a:rPr lang="en-US" dirty="0" smtClean="0">
                <a:solidFill>
                  <a:srgbClr val="000000"/>
                </a:solidFill>
              </a:rPr>
              <a:t>- If approved, First Nation passes BCR to enter program</a:t>
            </a:r>
          </a:p>
          <a:p>
            <a:pPr lvl="0"/>
            <a:r>
              <a:rPr lang="en-US" dirty="0" smtClean="0">
                <a:solidFill>
                  <a:srgbClr val="000000"/>
                </a:solidFill>
              </a:rPr>
              <a:t>- Training &amp; Development stage: train a land manager through the PLMCP (2 year process)</a:t>
            </a:r>
          </a:p>
          <a:p>
            <a:pPr marL="171450" lvl="0" indent="-171450">
              <a:buFontTx/>
              <a:buChar char="-"/>
            </a:pPr>
            <a:r>
              <a:rPr lang="en-US" dirty="0" smtClean="0">
                <a:solidFill>
                  <a:srgbClr val="000000"/>
                </a:solidFill>
              </a:rPr>
              <a:t>First Nation is fully operational once land manager has been certified by NALMA </a:t>
            </a:r>
          </a:p>
          <a:p>
            <a:pPr marL="171450" lvl="0" indent="-171450">
              <a:buFontTx/>
              <a:buChar char="-"/>
            </a:pPr>
            <a:endParaRPr lang="en-US" dirty="0" smtClean="0">
              <a:solidFill>
                <a:srgbClr val="000000"/>
              </a:solidFill>
            </a:endParaRPr>
          </a:p>
          <a:p>
            <a:pPr marL="171450" lvl="0" indent="-171450">
              <a:buFontTx/>
              <a:buChar char="-"/>
            </a:pPr>
            <a:r>
              <a:rPr lang="en-US" dirty="0" smtClean="0">
                <a:solidFill>
                  <a:srgbClr val="000000"/>
                </a:solidFill>
              </a:rPr>
              <a:t>RLEMP budget is roughly</a:t>
            </a:r>
            <a:r>
              <a:rPr lang="en-US" baseline="0" dirty="0" smtClean="0">
                <a:solidFill>
                  <a:srgbClr val="000000"/>
                </a:solidFill>
              </a:rPr>
              <a:t> $15 million; without additional funding more First Nations can move into RLEMP as long as others transition to FNLM or self-government, or leave RLEMP completely.</a:t>
            </a: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85BD3B26-15B8-4D0E-B702-78442254DC8E}" type="slidenum">
              <a:rPr lang="en-US" smtClean="0"/>
              <a:t>19</a:t>
            </a:fld>
            <a:endParaRPr lang="en-US"/>
          </a:p>
        </p:txBody>
      </p:sp>
    </p:spTree>
    <p:extLst>
      <p:ext uri="{BB962C8B-B14F-4D97-AF65-F5344CB8AC3E}">
        <p14:creationId xmlns:p14="http://schemas.microsoft.com/office/powerpoint/2010/main" val="413981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743800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eaLnBrk="1" hangingPunct="1">
              <a:defRPr/>
            </a:pPr>
            <a:r>
              <a:rPr lang="fr-CA" sz="1000" b="1" dirty="0" smtClean="0">
                <a:solidFill>
                  <a:srgbClr val="000099"/>
                </a:solidFill>
              </a:rPr>
              <a:t>Expression of </a:t>
            </a:r>
            <a:r>
              <a:rPr lang="fr-CA" sz="1000" b="1" dirty="0" err="1" smtClean="0">
                <a:solidFill>
                  <a:srgbClr val="000099"/>
                </a:solidFill>
              </a:rPr>
              <a:t>Interest</a:t>
            </a:r>
            <a:r>
              <a:rPr lang="fr-CA" sz="1000" b="1" dirty="0" smtClean="0">
                <a:solidFill>
                  <a:srgbClr val="000099"/>
                </a:solidFill>
              </a:rPr>
              <a:t> and </a:t>
            </a:r>
            <a:r>
              <a:rPr lang="fr-CA" sz="1000" b="1" dirty="0" err="1" smtClean="0">
                <a:solidFill>
                  <a:srgbClr val="000099"/>
                </a:solidFill>
              </a:rPr>
              <a:t>Pre</a:t>
            </a:r>
            <a:r>
              <a:rPr lang="fr-CA" sz="1000" b="1" dirty="0" smtClean="0">
                <a:solidFill>
                  <a:srgbClr val="000099"/>
                </a:solidFill>
              </a:rPr>
              <a:t>-Entry Stage</a:t>
            </a:r>
            <a:endParaRPr lang="en-US" sz="1000" b="1" dirty="0" smtClean="0">
              <a:solidFill>
                <a:srgbClr val="000099"/>
              </a:solidFill>
            </a:endParaRPr>
          </a:p>
          <a:p>
            <a:pPr lvl="0"/>
            <a:r>
              <a:rPr lang="fr-CA" sz="1000" dirty="0" smtClean="0"/>
              <a:t>- FN expresses </a:t>
            </a:r>
            <a:r>
              <a:rPr lang="fr-CA" sz="1000" dirty="0" err="1" smtClean="0"/>
              <a:t>interest</a:t>
            </a:r>
            <a:endParaRPr lang="en-US" sz="1000" dirty="0" smtClean="0"/>
          </a:p>
          <a:p>
            <a:pPr lvl="0"/>
            <a:r>
              <a:rPr lang="en-US" sz="1000" dirty="0" smtClean="0"/>
              <a:t>-</a:t>
            </a:r>
            <a:r>
              <a:rPr lang="en-US" sz="1000" baseline="0" dirty="0" smtClean="0"/>
              <a:t> </a:t>
            </a:r>
            <a:r>
              <a:rPr lang="fr-CA" sz="1000" dirty="0" smtClean="0"/>
              <a:t>FN </a:t>
            </a:r>
            <a:r>
              <a:rPr lang="fr-CA" sz="1000" dirty="0" err="1" smtClean="0"/>
              <a:t>Completes</a:t>
            </a:r>
            <a:r>
              <a:rPr lang="fr-CA" sz="1000" dirty="0" smtClean="0"/>
              <a:t> Land </a:t>
            </a:r>
            <a:r>
              <a:rPr lang="fr-CA" sz="1000" dirty="0" err="1" smtClean="0"/>
              <a:t>Governance</a:t>
            </a:r>
            <a:r>
              <a:rPr lang="fr-CA" sz="1000" dirty="0" smtClean="0"/>
              <a:t> </a:t>
            </a:r>
            <a:r>
              <a:rPr lang="fr-CA" sz="1000" dirty="0" err="1" smtClean="0"/>
              <a:t>Community</a:t>
            </a:r>
            <a:r>
              <a:rPr lang="fr-CA" sz="1000" dirty="0" smtClean="0"/>
              <a:t> Profile </a:t>
            </a:r>
            <a:r>
              <a:rPr lang="fr-CA" sz="1000" dirty="0" err="1" smtClean="0"/>
              <a:t>Form</a:t>
            </a:r>
            <a:r>
              <a:rPr lang="fr-CA" sz="1000" dirty="0" smtClean="0"/>
              <a:t> and </a:t>
            </a:r>
            <a:r>
              <a:rPr lang="fr-CA" sz="1000" dirty="0" err="1" smtClean="0"/>
              <a:t>provides</a:t>
            </a:r>
            <a:r>
              <a:rPr lang="fr-CA" sz="1000" dirty="0" smtClean="0"/>
              <a:t> BCR</a:t>
            </a:r>
            <a:endParaRPr lang="en-US" sz="1000" dirty="0" smtClean="0"/>
          </a:p>
          <a:p>
            <a:pPr lvl="0"/>
            <a:r>
              <a:rPr lang="en-US" sz="1000" dirty="0" smtClean="0"/>
              <a:t>-</a:t>
            </a:r>
            <a:r>
              <a:rPr lang="en-US" sz="1000" baseline="0" dirty="0" smtClean="0"/>
              <a:t> </a:t>
            </a:r>
            <a:r>
              <a:rPr lang="fr-CA" sz="1000" dirty="0" smtClean="0"/>
              <a:t>ISC </a:t>
            </a:r>
            <a:r>
              <a:rPr lang="fr-CA" sz="1000" dirty="0" err="1" smtClean="0"/>
              <a:t>Regional</a:t>
            </a:r>
            <a:r>
              <a:rPr lang="fr-CA" sz="1000" dirty="0" smtClean="0"/>
              <a:t> Office and LABRC </a:t>
            </a:r>
            <a:r>
              <a:rPr lang="fr-CA" sz="1000" dirty="0" err="1" smtClean="0"/>
              <a:t>provide</a:t>
            </a:r>
            <a:r>
              <a:rPr lang="fr-CA" sz="1000" dirty="0" smtClean="0"/>
              <a:t> </a:t>
            </a:r>
            <a:r>
              <a:rPr lang="fr-CA" sz="1000" dirty="0" err="1" smtClean="0"/>
              <a:t>recommendations</a:t>
            </a:r>
            <a:endParaRPr lang="en-US" sz="1000" dirty="0" smtClean="0"/>
          </a:p>
          <a:p>
            <a:pPr lvl="0"/>
            <a:r>
              <a:rPr lang="en-US" sz="1000" dirty="0" smtClean="0"/>
              <a:t>-</a:t>
            </a:r>
            <a:r>
              <a:rPr lang="en-US" sz="1000" baseline="0" dirty="0" smtClean="0"/>
              <a:t> </a:t>
            </a:r>
            <a:r>
              <a:rPr lang="en-US" sz="1000" dirty="0" smtClean="0"/>
              <a:t>Entrants discussed by LABRC, </a:t>
            </a:r>
            <a:r>
              <a:rPr lang="en-US" sz="1000" dirty="0" err="1" smtClean="0"/>
              <a:t>NRCan</a:t>
            </a:r>
            <a:r>
              <a:rPr lang="en-US" sz="1000" dirty="0" smtClean="0"/>
              <a:t> and CIRNA/ISC</a:t>
            </a:r>
          </a:p>
          <a:p>
            <a:pPr lvl="0"/>
            <a:r>
              <a:rPr lang="en-US" sz="1000" dirty="0" smtClean="0"/>
              <a:t>-</a:t>
            </a:r>
            <a:r>
              <a:rPr lang="en-US" sz="1000" baseline="0" dirty="0" smtClean="0"/>
              <a:t> </a:t>
            </a:r>
            <a:r>
              <a:rPr lang="fr-CA" sz="1000" dirty="0" smtClean="0"/>
              <a:t>DG-</a:t>
            </a:r>
            <a:r>
              <a:rPr lang="fr-CA" sz="1000" dirty="0" err="1" smtClean="0"/>
              <a:t>Level</a:t>
            </a:r>
            <a:r>
              <a:rPr lang="fr-CA" sz="1000" dirty="0" smtClean="0"/>
              <a:t> </a:t>
            </a:r>
            <a:r>
              <a:rPr lang="fr-CA" sz="1000" dirty="0" err="1" smtClean="0"/>
              <a:t>Committee</a:t>
            </a:r>
            <a:r>
              <a:rPr lang="fr-CA" sz="1000" dirty="0" smtClean="0"/>
              <a:t> </a:t>
            </a:r>
            <a:r>
              <a:rPr lang="fr-CA" sz="1000" dirty="0" err="1" smtClean="0"/>
              <a:t>Review</a:t>
            </a:r>
            <a:endParaRPr lang="en-US" sz="1000" dirty="0" smtClean="0"/>
          </a:p>
          <a:p>
            <a:pPr lvl="0"/>
            <a:r>
              <a:rPr lang="en-US" sz="1000" dirty="0" smtClean="0"/>
              <a:t>-</a:t>
            </a:r>
            <a:r>
              <a:rPr lang="en-US" sz="1000" baseline="0" dirty="0" smtClean="0"/>
              <a:t> </a:t>
            </a:r>
            <a:r>
              <a:rPr lang="fr-CA" sz="1000" dirty="0" err="1" smtClean="0"/>
              <a:t>Recommended</a:t>
            </a:r>
            <a:r>
              <a:rPr lang="fr-CA" sz="1000" dirty="0" smtClean="0"/>
              <a:t> new entrants </a:t>
            </a:r>
            <a:r>
              <a:rPr lang="fr-CA" sz="1000" dirty="0" err="1" smtClean="0"/>
              <a:t>proposed</a:t>
            </a:r>
            <a:r>
              <a:rPr lang="fr-CA" sz="1000" dirty="0" smtClean="0"/>
              <a:t> to ADM</a:t>
            </a:r>
            <a:endParaRPr lang="en-US" sz="1000" dirty="0" smtClean="0"/>
          </a:p>
          <a:p>
            <a:pPr eaLnBrk="1" hangingPunct="1"/>
            <a:endParaRPr lang="en-US" altLang="en-US" sz="800" dirty="0" smtClean="0"/>
          </a:p>
          <a:p>
            <a:pPr defTabSz="881390" eaLnBrk="1" hangingPunct="1">
              <a:defRPr/>
            </a:pPr>
            <a:r>
              <a:rPr lang="fr-CA" sz="1000" b="1" dirty="0" smtClean="0">
                <a:solidFill>
                  <a:srgbClr val="000099"/>
                </a:solidFill>
              </a:rPr>
              <a:t>Entry Stage</a:t>
            </a:r>
          </a:p>
          <a:p>
            <a:pPr lvl="0"/>
            <a:r>
              <a:rPr lang="fr-CA" sz="1000" dirty="0" smtClean="0"/>
              <a:t>- ADM </a:t>
            </a:r>
            <a:r>
              <a:rPr lang="fr-CA" sz="1000" dirty="0" err="1" smtClean="0"/>
              <a:t>approves</a:t>
            </a:r>
            <a:r>
              <a:rPr lang="fr-CA" sz="1000" dirty="0" smtClean="0"/>
              <a:t> new entrants</a:t>
            </a:r>
            <a:endParaRPr lang="en-US" sz="1000" dirty="0" smtClean="0"/>
          </a:p>
          <a:p>
            <a:pPr lvl="0"/>
            <a:r>
              <a:rPr lang="en-US" sz="1000" dirty="0" smtClean="0"/>
              <a:t>-</a:t>
            </a:r>
            <a:r>
              <a:rPr lang="en-US" sz="1000" baseline="0" dirty="0" smtClean="0"/>
              <a:t> </a:t>
            </a:r>
            <a:r>
              <a:rPr lang="en-US" sz="1000" dirty="0" smtClean="0"/>
              <a:t>Welcome letter from CIRNA/LABRC</a:t>
            </a:r>
          </a:p>
          <a:p>
            <a:pPr lvl="0"/>
            <a:r>
              <a:rPr lang="en-US" sz="1000" dirty="0" smtClean="0"/>
              <a:t>-</a:t>
            </a:r>
            <a:r>
              <a:rPr lang="en-US" sz="1000" baseline="0" dirty="0" smtClean="0"/>
              <a:t> </a:t>
            </a:r>
            <a:r>
              <a:rPr lang="fr-CA" sz="1000" dirty="0" err="1" smtClean="0"/>
              <a:t>Signing</a:t>
            </a:r>
            <a:r>
              <a:rPr lang="fr-CA" sz="1000" dirty="0" smtClean="0"/>
              <a:t> of  documents for the </a:t>
            </a:r>
            <a:r>
              <a:rPr lang="fr-CA" sz="1000" dirty="0" err="1" smtClean="0"/>
              <a:t>Adhesion</a:t>
            </a:r>
            <a:r>
              <a:rPr lang="fr-CA" sz="1000" dirty="0" smtClean="0"/>
              <a:t>  to the FA</a:t>
            </a:r>
            <a:endParaRPr lang="en-US" sz="1000" dirty="0" smtClean="0"/>
          </a:p>
          <a:p>
            <a:pPr lvl="0"/>
            <a:r>
              <a:rPr lang="en-US" sz="1000" dirty="0" smtClean="0"/>
              <a:t>-</a:t>
            </a:r>
            <a:r>
              <a:rPr lang="en-US" sz="1000" baseline="0" dirty="0" smtClean="0"/>
              <a:t> </a:t>
            </a:r>
            <a:r>
              <a:rPr lang="fr-CA" sz="1000" dirty="0" err="1" smtClean="0"/>
              <a:t>Ministerial</a:t>
            </a:r>
            <a:r>
              <a:rPr lang="fr-CA" sz="1000" dirty="0" smtClean="0"/>
              <a:t> </a:t>
            </a:r>
            <a:r>
              <a:rPr lang="fr-CA" sz="1000" dirty="0" err="1" smtClean="0"/>
              <a:t>Order</a:t>
            </a:r>
            <a:r>
              <a:rPr lang="fr-CA" sz="1000" dirty="0" smtClean="0"/>
              <a:t> to </a:t>
            </a:r>
            <a:r>
              <a:rPr lang="fr-CA" sz="1000" dirty="0" err="1" smtClean="0"/>
              <a:t>add</a:t>
            </a:r>
            <a:r>
              <a:rPr lang="fr-CA" sz="1000" dirty="0" smtClean="0"/>
              <a:t> First Nation to Schedule 1 of the FNLMA</a:t>
            </a:r>
            <a:endParaRPr lang="en-US" sz="1000" dirty="0" smtClean="0"/>
          </a:p>
          <a:p>
            <a:pPr lvl="0"/>
            <a:r>
              <a:rPr lang="en-US" sz="1000" dirty="0" smtClean="0"/>
              <a:t>-</a:t>
            </a:r>
            <a:r>
              <a:rPr lang="en-US" sz="1000" baseline="0" dirty="0" smtClean="0"/>
              <a:t> </a:t>
            </a:r>
            <a:r>
              <a:rPr lang="en-US" sz="1000" dirty="0" smtClean="0"/>
              <a:t>ID signed</a:t>
            </a:r>
          </a:p>
          <a:p>
            <a:pPr eaLnBrk="1" hangingPunct="1"/>
            <a:endParaRPr lang="en-US" altLang="en-US" sz="800" dirty="0" smtClean="0"/>
          </a:p>
          <a:p>
            <a:pPr defTabSz="881390" eaLnBrk="1" hangingPunct="1">
              <a:defRPr/>
            </a:pPr>
            <a:r>
              <a:rPr lang="fr-CA" sz="1000" b="1" dirty="0" err="1" smtClean="0">
                <a:solidFill>
                  <a:srgbClr val="000099"/>
                </a:solidFill>
              </a:rPr>
              <a:t>Developmental</a:t>
            </a:r>
            <a:r>
              <a:rPr lang="fr-CA" sz="1000" b="1" dirty="0" smtClean="0">
                <a:solidFill>
                  <a:srgbClr val="000099"/>
                </a:solidFill>
              </a:rPr>
              <a:t> Stage</a:t>
            </a:r>
          </a:p>
          <a:p>
            <a:pPr lvl="0"/>
            <a:r>
              <a:rPr lang="en-US" sz="1000" b="1" dirty="0" smtClean="0">
                <a:solidFill>
                  <a:srgbClr val="000099"/>
                </a:solidFill>
              </a:rPr>
              <a:t>-</a:t>
            </a:r>
            <a:r>
              <a:rPr lang="en-US" sz="1000" b="1" baseline="0" dirty="0" smtClean="0">
                <a:solidFill>
                  <a:srgbClr val="000099"/>
                </a:solidFill>
              </a:rPr>
              <a:t> </a:t>
            </a:r>
            <a:r>
              <a:rPr lang="fr-CA" sz="1000" dirty="0" err="1" smtClean="0"/>
              <a:t>Individual</a:t>
            </a:r>
            <a:r>
              <a:rPr lang="fr-CA" sz="1000" dirty="0" smtClean="0"/>
              <a:t> Agreement (</a:t>
            </a:r>
            <a:r>
              <a:rPr lang="fr-CA" sz="1000" dirty="0" err="1" smtClean="0"/>
              <a:t>includes</a:t>
            </a:r>
            <a:r>
              <a:rPr lang="fr-CA" sz="1000" dirty="0" smtClean="0"/>
              <a:t>  Land </a:t>
            </a:r>
            <a:r>
              <a:rPr lang="fr-CA" sz="1000" dirty="0" smtClean="0">
                <a:solidFill>
                  <a:schemeClr val="tx1"/>
                </a:solidFill>
              </a:rPr>
              <a:t>Description </a:t>
            </a:r>
            <a:r>
              <a:rPr lang="fr-CA" sz="1000" b="0" dirty="0" smtClean="0">
                <a:solidFill>
                  <a:schemeClr val="tx1"/>
                </a:solidFill>
              </a:rPr>
              <a:t>Report and Phase 1 ESA)</a:t>
            </a:r>
            <a:endParaRPr lang="en-US" sz="1000" b="0" dirty="0" smtClean="0">
              <a:solidFill>
                <a:schemeClr val="tx1"/>
              </a:solidFill>
            </a:endParaRPr>
          </a:p>
          <a:p>
            <a:pPr lvl="0"/>
            <a:r>
              <a:rPr lang="en-US" sz="1000" dirty="0" smtClean="0">
                <a:solidFill>
                  <a:schemeClr val="accent1">
                    <a:lumMod val="75000"/>
                  </a:schemeClr>
                </a:solidFill>
              </a:rPr>
              <a:t>-</a:t>
            </a:r>
            <a:r>
              <a:rPr lang="en-US" sz="1000" baseline="0" dirty="0" smtClean="0">
                <a:solidFill>
                  <a:schemeClr val="accent1">
                    <a:lumMod val="75000"/>
                  </a:schemeClr>
                </a:solidFill>
              </a:rPr>
              <a:t> </a:t>
            </a:r>
            <a:r>
              <a:rPr lang="fr-CA" sz="1000" dirty="0" smtClean="0"/>
              <a:t>Land Code</a:t>
            </a:r>
            <a:endParaRPr lang="en-US" sz="1000" dirty="0" smtClean="0"/>
          </a:p>
          <a:p>
            <a:pPr lvl="0"/>
            <a:r>
              <a:rPr lang="en-US" sz="1000" dirty="0" smtClean="0">
                <a:solidFill>
                  <a:schemeClr val="accent1">
                    <a:lumMod val="75000"/>
                  </a:schemeClr>
                </a:solidFill>
              </a:rPr>
              <a:t>-</a:t>
            </a:r>
            <a:r>
              <a:rPr lang="en-US" sz="1000" baseline="0" dirty="0" smtClean="0">
                <a:solidFill>
                  <a:schemeClr val="accent1">
                    <a:lumMod val="75000"/>
                  </a:schemeClr>
                </a:solidFill>
              </a:rPr>
              <a:t> </a:t>
            </a:r>
            <a:r>
              <a:rPr lang="fr-CA" sz="1000" dirty="0" err="1" smtClean="0"/>
              <a:t>Community</a:t>
            </a:r>
            <a:r>
              <a:rPr lang="fr-CA" sz="1000" dirty="0" smtClean="0"/>
              <a:t> Consultation</a:t>
            </a:r>
            <a:endParaRPr lang="en-US" sz="1000" dirty="0" smtClean="0"/>
          </a:p>
          <a:p>
            <a:pPr lvl="0"/>
            <a:r>
              <a:rPr lang="en-US" sz="1000" dirty="0" smtClean="0">
                <a:solidFill>
                  <a:schemeClr val="accent1">
                    <a:lumMod val="75000"/>
                  </a:schemeClr>
                </a:solidFill>
              </a:rPr>
              <a:t>-</a:t>
            </a:r>
            <a:r>
              <a:rPr lang="en-US" sz="1000" baseline="0" dirty="0" smtClean="0">
                <a:solidFill>
                  <a:schemeClr val="accent1">
                    <a:lumMod val="75000"/>
                  </a:schemeClr>
                </a:solidFill>
              </a:rPr>
              <a:t> </a:t>
            </a:r>
            <a:r>
              <a:rPr lang="fr-CA" sz="1000" dirty="0" smtClean="0"/>
              <a:t>Compliance </a:t>
            </a:r>
            <a:r>
              <a:rPr lang="fr-CA" sz="1000" dirty="0" err="1" smtClean="0"/>
              <a:t>review</a:t>
            </a:r>
            <a:r>
              <a:rPr lang="fr-CA" sz="1000" dirty="0" smtClean="0"/>
              <a:t> by </a:t>
            </a:r>
            <a:r>
              <a:rPr lang="fr-CA" sz="1000" dirty="0" err="1" smtClean="0"/>
              <a:t>Verifier</a:t>
            </a:r>
            <a:endParaRPr lang="en-US" sz="1000" dirty="0" smtClean="0"/>
          </a:p>
          <a:p>
            <a:pPr lvl="0"/>
            <a:r>
              <a:rPr lang="en-US" sz="1000" dirty="0" smtClean="0">
                <a:solidFill>
                  <a:schemeClr val="accent1">
                    <a:lumMod val="75000"/>
                  </a:schemeClr>
                </a:solidFill>
              </a:rPr>
              <a:t>-</a:t>
            </a:r>
            <a:r>
              <a:rPr lang="en-US" sz="1000" baseline="0" dirty="0" smtClean="0">
                <a:solidFill>
                  <a:schemeClr val="accent1">
                    <a:lumMod val="75000"/>
                  </a:schemeClr>
                </a:solidFill>
              </a:rPr>
              <a:t> </a:t>
            </a:r>
            <a:r>
              <a:rPr lang="fr-CA" sz="1000" dirty="0" err="1" smtClean="0"/>
              <a:t>Revision</a:t>
            </a:r>
            <a:r>
              <a:rPr lang="fr-CA" sz="1000" dirty="0" smtClean="0"/>
              <a:t> of Land Code </a:t>
            </a:r>
            <a:r>
              <a:rPr lang="fr-CA" sz="1000" dirty="0" err="1" smtClean="0"/>
              <a:t>based</a:t>
            </a:r>
            <a:r>
              <a:rPr lang="fr-CA" sz="1000" dirty="0" smtClean="0"/>
              <a:t> on </a:t>
            </a:r>
            <a:r>
              <a:rPr lang="fr-CA" sz="1000" dirty="0" err="1" smtClean="0"/>
              <a:t>Community</a:t>
            </a:r>
            <a:r>
              <a:rPr lang="fr-CA" sz="1000" dirty="0" smtClean="0"/>
              <a:t> Consultation and Compliance </a:t>
            </a:r>
            <a:r>
              <a:rPr lang="fr-CA" sz="1000" dirty="0" err="1" smtClean="0"/>
              <a:t>Review</a:t>
            </a:r>
            <a:endParaRPr lang="en-US" sz="1000" dirty="0" smtClean="0"/>
          </a:p>
          <a:p>
            <a:r>
              <a:rPr lang="fr-CA" sz="1000" dirty="0" smtClean="0"/>
              <a:t>- Land Code complies </a:t>
            </a:r>
            <a:r>
              <a:rPr lang="fr-CA" sz="1000" dirty="0" err="1" smtClean="0"/>
              <a:t>with</a:t>
            </a:r>
            <a:r>
              <a:rPr lang="fr-CA" sz="1000" dirty="0" smtClean="0"/>
              <a:t> FA</a:t>
            </a:r>
          </a:p>
          <a:p>
            <a:pPr marL="165261" indent="-165261">
              <a:buFontTx/>
              <a:buChar char="-"/>
            </a:pPr>
            <a:endParaRPr lang="fr-CA" sz="800" dirty="0" smtClean="0"/>
          </a:p>
          <a:p>
            <a:pPr defTabSz="881390">
              <a:defRPr/>
            </a:pPr>
            <a:r>
              <a:rPr lang="en-US" sz="1000" b="1" dirty="0" err="1" smtClean="0">
                <a:solidFill>
                  <a:srgbClr val="000099"/>
                </a:solidFill>
              </a:rPr>
              <a:t>Develomental</a:t>
            </a:r>
            <a:r>
              <a:rPr lang="en-US" sz="1000" b="1" dirty="0" smtClean="0">
                <a:solidFill>
                  <a:srgbClr val="000099"/>
                </a:solidFill>
              </a:rPr>
              <a:t> Stage (Ratification)</a:t>
            </a:r>
          </a:p>
          <a:p>
            <a:pPr lvl="0"/>
            <a:r>
              <a:rPr lang="fr-CA" sz="1000" dirty="0" smtClean="0"/>
              <a:t>- </a:t>
            </a:r>
            <a:r>
              <a:rPr lang="fr-CA" sz="1000" dirty="0" err="1" smtClean="0"/>
              <a:t>Community</a:t>
            </a:r>
            <a:r>
              <a:rPr lang="fr-CA" sz="1000" dirty="0" smtClean="0"/>
              <a:t> Ratification </a:t>
            </a:r>
            <a:r>
              <a:rPr lang="fr-CA" sz="1000" dirty="0" err="1" smtClean="0"/>
              <a:t>process</a:t>
            </a:r>
            <a:r>
              <a:rPr lang="fr-CA" sz="1000" dirty="0" smtClean="0"/>
              <a:t> document </a:t>
            </a:r>
            <a:r>
              <a:rPr lang="fr-CA" sz="1000" dirty="0" err="1" smtClean="0"/>
              <a:t>developed</a:t>
            </a:r>
            <a:r>
              <a:rPr lang="fr-CA" sz="1000" dirty="0" smtClean="0"/>
              <a:t> and </a:t>
            </a:r>
            <a:r>
              <a:rPr lang="fr-CA" sz="1000" dirty="0" err="1" smtClean="0"/>
              <a:t>finalised</a:t>
            </a:r>
            <a:endParaRPr lang="en-US" sz="1000" dirty="0" smtClean="0"/>
          </a:p>
          <a:p>
            <a:pPr lvl="0"/>
            <a:r>
              <a:rPr lang="en-US" sz="1000" dirty="0" smtClean="0"/>
              <a:t>-</a:t>
            </a:r>
            <a:r>
              <a:rPr lang="en-US" sz="1000" baseline="0" dirty="0" smtClean="0"/>
              <a:t> </a:t>
            </a:r>
            <a:r>
              <a:rPr lang="fr-CA" sz="1000" dirty="0" smtClean="0"/>
              <a:t>FN notifies </a:t>
            </a:r>
            <a:r>
              <a:rPr lang="fr-CA" sz="1000" dirty="0" err="1" smtClean="0"/>
              <a:t>Verifier</a:t>
            </a:r>
            <a:r>
              <a:rPr lang="fr-CA" sz="1000" dirty="0" smtClean="0"/>
              <a:t>/Ratification </a:t>
            </a:r>
            <a:r>
              <a:rPr lang="fr-CA" sz="1000" dirty="0" err="1" smtClean="0"/>
              <a:t>officer</a:t>
            </a:r>
            <a:r>
              <a:rPr lang="fr-CA" sz="1000" dirty="0" smtClean="0"/>
              <a:t> of </a:t>
            </a:r>
            <a:r>
              <a:rPr lang="fr-CA" sz="1000" dirty="0" err="1" smtClean="0"/>
              <a:t>eligible</a:t>
            </a:r>
            <a:r>
              <a:rPr lang="fr-CA" sz="1000" dirty="0" smtClean="0"/>
              <a:t> </a:t>
            </a:r>
            <a:r>
              <a:rPr lang="fr-CA" sz="1000" dirty="0" err="1" smtClean="0"/>
              <a:t>voters</a:t>
            </a:r>
            <a:endParaRPr lang="en-US" sz="1000" dirty="0" smtClean="0"/>
          </a:p>
          <a:p>
            <a:pPr lvl="0"/>
            <a:r>
              <a:rPr lang="en-US" sz="1000" dirty="0" smtClean="0"/>
              <a:t>-</a:t>
            </a:r>
            <a:r>
              <a:rPr lang="en-US" sz="1000" baseline="0" dirty="0" smtClean="0"/>
              <a:t> </a:t>
            </a:r>
            <a:r>
              <a:rPr lang="fr-CA" sz="1000" dirty="0" smtClean="0"/>
              <a:t>Final mail out of </a:t>
            </a:r>
            <a:r>
              <a:rPr lang="fr-CA" sz="1000" dirty="0" err="1" smtClean="0"/>
              <a:t>pre</a:t>
            </a:r>
            <a:r>
              <a:rPr lang="fr-CA" sz="1000" dirty="0" smtClean="0"/>
              <a:t>-vote </a:t>
            </a:r>
            <a:r>
              <a:rPr lang="fr-CA" sz="1000" dirty="0" err="1" smtClean="0"/>
              <a:t>procedure</a:t>
            </a:r>
            <a:endParaRPr lang="en-US" sz="1000" dirty="0" smtClean="0"/>
          </a:p>
          <a:p>
            <a:pPr lvl="0"/>
            <a:r>
              <a:rPr lang="en-US" sz="1000" dirty="0" smtClean="0"/>
              <a:t>-</a:t>
            </a:r>
            <a:r>
              <a:rPr lang="en-US" sz="1000" baseline="0" dirty="0" smtClean="0"/>
              <a:t> </a:t>
            </a:r>
            <a:r>
              <a:rPr lang="fr-CA" sz="1000" dirty="0" smtClean="0"/>
              <a:t>Ratification Vote</a:t>
            </a:r>
            <a:endParaRPr lang="en-US" sz="1000" dirty="0" smtClean="0"/>
          </a:p>
          <a:p>
            <a:pPr lvl="0"/>
            <a:r>
              <a:rPr lang="en-US" sz="1000" dirty="0" smtClean="0"/>
              <a:t>-</a:t>
            </a:r>
            <a:r>
              <a:rPr lang="en-US" sz="1000" baseline="0" dirty="0" smtClean="0"/>
              <a:t> </a:t>
            </a:r>
            <a:r>
              <a:rPr lang="fr-CA" sz="1000" dirty="0" smtClean="0"/>
              <a:t>Certification of the ratification </a:t>
            </a:r>
            <a:r>
              <a:rPr lang="fr-CA" sz="1000" dirty="0" err="1" smtClean="0"/>
              <a:t>process</a:t>
            </a:r>
            <a:r>
              <a:rPr lang="fr-CA" sz="1000" dirty="0" smtClean="0"/>
              <a:t> and </a:t>
            </a:r>
            <a:r>
              <a:rPr lang="fr-CA" sz="1000" dirty="0" err="1" smtClean="0"/>
              <a:t>validity</a:t>
            </a:r>
            <a:r>
              <a:rPr lang="fr-CA" sz="1000" dirty="0" smtClean="0"/>
              <a:t> of vote. Parties </a:t>
            </a:r>
            <a:r>
              <a:rPr lang="fr-CA" sz="1000" dirty="0" err="1" smtClean="0"/>
              <a:t>advise</a:t>
            </a:r>
            <a:r>
              <a:rPr lang="fr-CA" sz="1000" dirty="0" smtClean="0"/>
              <a:t> on post-vote </a:t>
            </a:r>
            <a:r>
              <a:rPr lang="fr-CA" sz="1000" dirty="0" err="1" smtClean="0"/>
              <a:t>results</a:t>
            </a:r>
            <a:r>
              <a:rPr lang="fr-CA" sz="1000" dirty="0" smtClean="0"/>
              <a:t>.</a:t>
            </a:r>
            <a:endParaRPr lang="en-US" sz="1000" dirty="0" smtClean="0"/>
          </a:p>
          <a:p>
            <a:pPr lvl="0"/>
            <a:r>
              <a:rPr lang="en-US" sz="1000" dirty="0" smtClean="0"/>
              <a:t>-</a:t>
            </a:r>
            <a:r>
              <a:rPr lang="en-US" sz="1000" baseline="0" dirty="0" smtClean="0"/>
              <a:t> </a:t>
            </a:r>
            <a:r>
              <a:rPr lang="fr-CA" sz="1000" dirty="0" err="1" smtClean="0"/>
              <a:t>Successful</a:t>
            </a:r>
            <a:r>
              <a:rPr lang="fr-CA" sz="1000" dirty="0" smtClean="0"/>
              <a:t> vote: IA </a:t>
            </a:r>
            <a:r>
              <a:rPr lang="fr-CA" sz="1000" dirty="0" err="1" smtClean="0"/>
              <a:t>is</a:t>
            </a:r>
            <a:r>
              <a:rPr lang="fr-CA" sz="1000" dirty="0" smtClean="0"/>
              <a:t> </a:t>
            </a:r>
            <a:r>
              <a:rPr lang="fr-CA" sz="1000" dirty="0" err="1" smtClean="0"/>
              <a:t>signed</a:t>
            </a:r>
            <a:endParaRPr lang="en-US" sz="1000" dirty="0" smtClean="0"/>
          </a:p>
          <a:p>
            <a:pPr lvl="0"/>
            <a:r>
              <a:rPr lang="en-US" sz="1000" dirty="0" smtClean="0"/>
              <a:t>-</a:t>
            </a:r>
            <a:r>
              <a:rPr lang="en-US" sz="1000" baseline="0" dirty="0" smtClean="0"/>
              <a:t> </a:t>
            </a:r>
            <a:r>
              <a:rPr lang="en-US" sz="1000" dirty="0" smtClean="0"/>
              <a:t>Failed vote: Community can elect to hold another  ratification vote. They remain under the </a:t>
            </a:r>
            <a:r>
              <a:rPr lang="en-US" sz="1000" i="1" dirty="0" smtClean="0"/>
              <a:t>Indian Act</a:t>
            </a:r>
            <a:r>
              <a:rPr lang="en-US" sz="1000" dirty="0" smtClean="0"/>
              <a:t>.</a:t>
            </a:r>
          </a:p>
          <a:p>
            <a:pPr defTabSz="881390">
              <a:defRPr/>
            </a:pPr>
            <a:endParaRPr lang="en-US" sz="800" b="1" dirty="0" smtClean="0">
              <a:solidFill>
                <a:srgbClr val="000099"/>
              </a:solidFill>
            </a:endParaRPr>
          </a:p>
          <a:p>
            <a:pPr defTabSz="881390">
              <a:defRPr/>
            </a:pPr>
            <a:r>
              <a:rPr lang="en-US" sz="1000" b="1" dirty="0" smtClean="0">
                <a:solidFill>
                  <a:srgbClr val="000099"/>
                </a:solidFill>
              </a:rPr>
              <a:t>Operational Stage</a:t>
            </a:r>
          </a:p>
          <a:p>
            <a:pPr lvl="0"/>
            <a:r>
              <a:rPr lang="fr-CA" sz="1000" dirty="0" smtClean="0"/>
              <a:t>- RDG and ADM </a:t>
            </a:r>
            <a:r>
              <a:rPr lang="fr-CA" sz="1000" dirty="0" err="1" smtClean="0"/>
              <a:t>signs</a:t>
            </a:r>
            <a:r>
              <a:rPr lang="fr-CA" sz="1000" dirty="0" smtClean="0"/>
              <a:t> IA</a:t>
            </a:r>
            <a:endParaRPr lang="en-US" sz="1000" dirty="0" smtClean="0"/>
          </a:p>
          <a:p>
            <a:pPr lvl="0"/>
            <a:r>
              <a:rPr lang="en-US" sz="1000" dirty="0" smtClean="0"/>
              <a:t>-</a:t>
            </a:r>
            <a:r>
              <a:rPr lang="en-US" sz="1000" baseline="0" dirty="0" smtClean="0"/>
              <a:t> </a:t>
            </a:r>
            <a:r>
              <a:rPr lang="fr-CA" sz="1000" dirty="0" err="1" smtClean="0"/>
              <a:t>Community</a:t>
            </a:r>
            <a:r>
              <a:rPr lang="fr-CA" sz="1000" dirty="0" smtClean="0"/>
              <a:t> Land Code </a:t>
            </a:r>
            <a:r>
              <a:rPr lang="fr-CA" sz="1000" dirty="0" err="1" smtClean="0"/>
              <a:t>is</a:t>
            </a:r>
            <a:r>
              <a:rPr lang="fr-CA" sz="1000" dirty="0" smtClean="0"/>
              <a:t> in </a:t>
            </a:r>
            <a:r>
              <a:rPr lang="fr-CA" sz="1000" dirty="0" err="1" smtClean="0"/>
              <a:t>effect</a:t>
            </a:r>
            <a:endParaRPr lang="en-US" sz="1000" dirty="0" smtClean="0"/>
          </a:p>
          <a:p>
            <a:pPr lvl="0"/>
            <a:r>
              <a:rPr lang="en-US" sz="1000" dirty="0" smtClean="0"/>
              <a:t>-</a:t>
            </a:r>
            <a:r>
              <a:rPr lang="en-US" sz="1000" baseline="0" dirty="0" smtClean="0"/>
              <a:t> </a:t>
            </a:r>
            <a:r>
              <a:rPr lang="fr-CA" sz="1000" dirty="0" smtClean="0"/>
              <a:t>First Nation </a:t>
            </a:r>
            <a:r>
              <a:rPr lang="fr-CA" sz="1000" dirty="0" err="1" smtClean="0"/>
              <a:t>is</a:t>
            </a:r>
            <a:r>
              <a:rPr lang="fr-CA" sz="1000" dirty="0" smtClean="0"/>
              <a:t> </a:t>
            </a:r>
            <a:r>
              <a:rPr lang="fr-CA" sz="1000" dirty="0" err="1" smtClean="0"/>
              <a:t>operational</a:t>
            </a:r>
            <a:r>
              <a:rPr lang="fr-CA" sz="1000" dirty="0" smtClean="0"/>
              <a:t> </a:t>
            </a:r>
            <a:r>
              <a:rPr lang="fr-CA" sz="1000" dirty="0" err="1" smtClean="0"/>
              <a:t>under</a:t>
            </a:r>
            <a:r>
              <a:rPr lang="fr-CA" sz="1000" dirty="0" smtClean="0"/>
              <a:t> the FNLM </a:t>
            </a:r>
            <a:r>
              <a:rPr lang="fr-CA" sz="1000" dirty="0" err="1" smtClean="0"/>
              <a:t>regime</a:t>
            </a:r>
            <a:endParaRPr lang="en-US" sz="1000" dirty="0" smtClean="0"/>
          </a:p>
          <a:p>
            <a:pPr lvl="0"/>
            <a:r>
              <a:rPr lang="en-US" sz="1000" dirty="0" smtClean="0"/>
              <a:t>-</a:t>
            </a:r>
            <a:r>
              <a:rPr lang="en-US" sz="1000" baseline="0" dirty="0" smtClean="0"/>
              <a:t> </a:t>
            </a:r>
            <a:r>
              <a:rPr lang="en-CA" sz="1000" dirty="0" smtClean="0"/>
              <a:t>Phase 2 ESA  conducted (if required)</a:t>
            </a:r>
            <a:endParaRPr lang="en-US" sz="1000" dirty="0" smtClean="0"/>
          </a:p>
          <a:p>
            <a:pPr lvl="0"/>
            <a:r>
              <a:rPr lang="en-US" sz="1000" dirty="0" smtClean="0"/>
              <a:t>-</a:t>
            </a:r>
            <a:r>
              <a:rPr lang="en-US" sz="1000" baseline="0" dirty="0" smtClean="0"/>
              <a:t> </a:t>
            </a:r>
            <a:r>
              <a:rPr lang="en-US" sz="1000" dirty="0" smtClean="0"/>
              <a:t>Ministerial Order to add First Nation to Schedule 2 of the FNLMA.</a:t>
            </a:r>
          </a:p>
          <a:p>
            <a:endParaRPr lang="en-US" dirty="0" smtClean="0"/>
          </a:p>
          <a:p>
            <a:pPr eaLnBrk="1" hangingPunct="1"/>
            <a:endParaRPr lang="en-US" altLang="en-US" dirty="0"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029">
              <a:defRPr>
                <a:solidFill>
                  <a:schemeClr val="tx1"/>
                </a:solidFill>
                <a:latin typeface="Arial" charset="0"/>
              </a:defRPr>
            </a:lvl1pPr>
            <a:lvl2pPr marL="742841" indent="-285708" defTabSz="919029">
              <a:defRPr>
                <a:solidFill>
                  <a:schemeClr val="tx1"/>
                </a:solidFill>
                <a:latin typeface="Arial" charset="0"/>
              </a:defRPr>
            </a:lvl2pPr>
            <a:lvl3pPr marL="1142833" indent="-228567" defTabSz="919029">
              <a:defRPr>
                <a:solidFill>
                  <a:schemeClr val="tx1"/>
                </a:solidFill>
                <a:latin typeface="Arial" charset="0"/>
              </a:defRPr>
            </a:lvl3pPr>
            <a:lvl4pPr marL="1599965" indent="-228567" defTabSz="919029">
              <a:defRPr>
                <a:solidFill>
                  <a:schemeClr val="tx1"/>
                </a:solidFill>
                <a:latin typeface="Arial" charset="0"/>
              </a:defRPr>
            </a:lvl4pPr>
            <a:lvl5pPr marL="2057099" indent="-228567" defTabSz="919029">
              <a:defRPr>
                <a:solidFill>
                  <a:schemeClr val="tx1"/>
                </a:solidFill>
                <a:latin typeface="Arial" charset="0"/>
              </a:defRPr>
            </a:lvl5pPr>
            <a:lvl6pPr marL="2514232" indent="-228567" defTabSz="919029" eaLnBrk="0" fontAlgn="base" hangingPunct="0">
              <a:spcBef>
                <a:spcPct val="0"/>
              </a:spcBef>
              <a:spcAft>
                <a:spcPct val="0"/>
              </a:spcAft>
              <a:defRPr>
                <a:solidFill>
                  <a:schemeClr val="tx1"/>
                </a:solidFill>
                <a:latin typeface="Arial" charset="0"/>
              </a:defRPr>
            </a:lvl6pPr>
            <a:lvl7pPr marL="2971364" indent="-228567" defTabSz="919029" eaLnBrk="0" fontAlgn="base" hangingPunct="0">
              <a:spcBef>
                <a:spcPct val="0"/>
              </a:spcBef>
              <a:spcAft>
                <a:spcPct val="0"/>
              </a:spcAft>
              <a:defRPr>
                <a:solidFill>
                  <a:schemeClr val="tx1"/>
                </a:solidFill>
                <a:latin typeface="Arial" charset="0"/>
              </a:defRPr>
            </a:lvl7pPr>
            <a:lvl8pPr marL="3428498" indent="-228567" defTabSz="919029" eaLnBrk="0" fontAlgn="base" hangingPunct="0">
              <a:spcBef>
                <a:spcPct val="0"/>
              </a:spcBef>
              <a:spcAft>
                <a:spcPct val="0"/>
              </a:spcAft>
              <a:defRPr>
                <a:solidFill>
                  <a:schemeClr val="tx1"/>
                </a:solidFill>
                <a:latin typeface="Arial" charset="0"/>
              </a:defRPr>
            </a:lvl8pPr>
            <a:lvl9pPr marL="3885630" indent="-228567" defTabSz="919029" eaLnBrk="0" fontAlgn="base" hangingPunct="0">
              <a:spcBef>
                <a:spcPct val="0"/>
              </a:spcBef>
              <a:spcAft>
                <a:spcPct val="0"/>
              </a:spcAft>
              <a:defRPr>
                <a:solidFill>
                  <a:schemeClr val="tx1"/>
                </a:solidFill>
                <a:latin typeface="Arial" charset="0"/>
              </a:defRPr>
            </a:lvl9pPr>
          </a:lstStyle>
          <a:p>
            <a:fld id="{6D99291A-812F-4292-A96E-918E87785571}" type="slidenum">
              <a:rPr lang="en-CA" altLang="en-US" smtClean="0">
                <a:latin typeface="Times" pitchFamily="18" charset="0"/>
              </a:rPr>
              <a:pPr/>
              <a:t>20</a:t>
            </a:fld>
            <a:endParaRPr lang="en-CA" altLang="en-US" smtClean="0">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b="1" dirty="0"/>
              <a:t>Lands Advisory Board (LAB) </a:t>
            </a:r>
            <a:r>
              <a:rPr lang="en-US" altLang="en-US" sz="1000" dirty="0"/>
              <a:t>is a political body comprised of </a:t>
            </a:r>
            <a:r>
              <a:rPr lang="en-CA" altLang="en-US" sz="1000" dirty="0"/>
              <a:t>representatives from operational First Nations.</a:t>
            </a:r>
          </a:p>
          <a:p>
            <a:r>
              <a:rPr lang="en-US" altLang="en-US" sz="1000" b="1" dirty="0"/>
              <a:t>First Nations Land Management Resource Centre (RC) </a:t>
            </a:r>
            <a:r>
              <a:rPr lang="en-US" altLang="en-US" sz="1000" dirty="0"/>
              <a:t>is a </a:t>
            </a:r>
            <a:r>
              <a:rPr lang="en-US" altLang="en-US" sz="1000" u="sng" dirty="0"/>
              <a:t>co-facilitator</a:t>
            </a:r>
            <a:r>
              <a:rPr lang="en-US" altLang="en-US" sz="1000" dirty="0"/>
              <a:t> of FNLM and the technical arm of the LAB, providing services such as:</a:t>
            </a:r>
          </a:p>
          <a:p>
            <a:pPr lvl="1">
              <a:buFont typeface="Courier New" panose="02070309020205020404" pitchFamily="49" charset="0"/>
              <a:buChar char="o"/>
            </a:pPr>
            <a:r>
              <a:rPr lang="en-US" altLang="en-US" sz="1000" dirty="0"/>
              <a:t>assisting interested First Nations with the entry process;</a:t>
            </a:r>
          </a:p>
          <a:p>
            <a:pPr lvl="1">
              <a:buFont typeface="Courier New" panose="02070309020205020404" pitchFamily="49" charset="0"/>
              <a:buChar char="o"/>
            </a:pPr>
            <a:r>
              <a:rPr lang="en-US" altLang="en-US" sz="1000" dirty="0"/>
              <a:t>strengthening capacity through models, templates, course curricula, and training programs; and</a:t>
            </a:r>
          </a:p>
          <a:p>
            <a:pPr lvl="1">
              <a:buFont typeface="Courier New" panose="02070309020205020404" pitchFamily="49" charset="0"/>
              <a:buChar char="o"/>
            </a:pPr>
            <a:r>
              <a:rPr lang="en-US" altLang="en-US" sz="1000" dirty="0"/>
              <a:t>coordinating the </a:t>
            </a:r>
            <a:r>
              <a:rPr lang="en-US" altLang="en-US" sz="1000" u="sng" dirty="0"/>
              <a:t>First Nation component</a:t>
            </a:r>
            <a:r>
              <a:rPr lang="en-US" altLang="en-US" sz="1000" dirty="0"/>
              <a:t> of the FNLM developmental process (e.g., development of land codes, community ratification plans, ratification votes).</a:t>
            </a:r>
          </a:p>
          <a:p>
            <a:r>
              <a:rPr lang="en-US" altLang="en-US" sz="1000" b="1" dirty="0"/>
              <a:t>CIRNAC Headquarters </a:t>
            </a:r>
            <a:r>
              <a:rPr lang="en-US" altLang="en-US" sz="1000" dirty="0"/>
              <a:t>is responsible for national policy coordination, financial management, and operational support for Regional offices and external partners (LAB/RC, </a:t>
            </a:r>
            <a:r>
              <a:rPr lang="en-US" altLang="en-US" sz="1000" dirty="0" err="1"/>
              <a:t>NRCan</a:t>
            </a:r>
            <a:r>
              <a:rPr lang="en-US" altLang="en-US" sz="1000" dirty="0"/>
              <a:t>, </a:t>
            </a:r>
            <a:r>
              <a:rPr lang="en-US" altLang="en-US" sz="1000" dirty="0" err="1"/>
              <a:t>DoJ</a:t>
            </a:r>
            <a:r>
              <a:rPr lang="en-US" altLang="en-US" sz="1000" dirty="0"/>
              <a:t>).</a:t>
            </a:r>
          </a:p>
          <a:p>
            <a:pPr lvl="0"/>
            <a:r>
              <a:rPr lang="en-CA" altLang="en-US" sz="1000" b="1" dirty="0"/>
              <a:t>ISC Regional Offices </a:t>
            </a:r>
            <a:r>
              <a:rPr lang="en-CA" altLang="en-US" sz="1000" dirty="0"/>
              <a:t>are </a:t>
            </a:r>
            <a:r>
              <a:rPr lang="en-CA" altLang="en-US" sz="1000" u="sng" dirty="0"/>
              <a:t>co-facilitators</a:t>
            </a:r>
            <a:r>
              <a:rPr lang="en-CA" altLang="en-US" sz="1000" dirty="0"/>
              <a:t> of FNLM and the point of contact for many First Nations, providing services such as:</a:t>
            </a:r>
            <a:endParaRPr lang="en-US" altLang="en-US" sz="1000" dirty="0"/>
          </a:p>
          <a:p>
            <a:pPr lvl="1">
              <a:buFont typeface="Courier New" pitchFamily="49" charset="0"/>
              <a:buChar char="o"/>
            </a:pPr>
            <a:r>
              <a:rPr lang="en-CA" altLang="en-US" sz="1000" dirty="0"/>
              <a:t>promoting FNLM, assisting First Nations with the entry process and assessing readiness for entry;</a:t>
            </a:r>
          </a:p>
          <a:p>
            <a:pPr lvl="1">
              <a:buFont typeface="Courier New" pitchFamily="49" charset="0"/>
              <a:buChar char="o"/>
            </a:pPr>
            <a:r>
              <a:rPr lang="en-CA" altLang="en-US" sz="1000" dirty="0"/>
              <a:t>strengthening the capacity of interested First Nations (pre-readiness); and</a:t>
            </a:r>
          </a:p>
          <a:p>
            <a:pPr lvl="1">
              <a:buFont typeface="Courier New" pitchFamily="49" charset="0"/>
              <a:buChar char="o"/>
            </a:pPr>
            <a:r>
              <a:rPr lang="en-CA" altLang="en-US" sz="1000" dirty="0"/>
              <a:t>coordinating the </a:t>
            </a:r>
            <a:r>
              <a:rPr lang="en-CA" altLang="en-US" sz="1000" u="sng" dirty="0"/>
              <a:t>federal component</a:t>
            </a:r>
            <a:r>
              <a:rPr lang="en-CA" altLang="en-US" sz="1000" dirty="0"/>
              <a:t> of the FNLM developmental process (e.g., ESA, IA, LDR).</a:t>
            </a:r>
          </a:p>
          <a:p>
            <a:pPr lvl="1">
              <a:buFont typeface="Courier New" pitchFamily="49" charset="0"/>
              <a:buChar char="o"/>
            </a:pPr>
            <a:r>
              <a:rPr lang="en-US" altLang="en-US" sz="1000" dirty="0"/>
              <a:t>negotiating/advising on legacy land issues exposed through research reports and Land Description Reports</a:t>
            </a:r>
            <a:endParaRPr lang="en-CA" altLang="en-US" sz="1000" dirty="0"/>
          </a:p>
          <a:p>
            <a:pPr>
              <a:lnSpc>
                <a:spcPct val="100000"/>
              </a:lnSpc>
            </a:pPr>
            <a:r>
              <a:rPr lang="en-US" altLang="en-US" sz="1000" b="1" kern="0" dirty="0"/>
              <a:t>Natural Resources Canada </a:t>
            </a:r>
            <a:r>
              <a:rPr lang="en-US" altLang="en-US" sz="1000" kern="0" dirty="0"/>
              <a:t>provides technical expertise in the areas of surveys/survey instructions, research reports, and Land Description Reports.</a:t>
            </a:r>
          </a:p>
          <a:p>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21</a:t>
            </a:fld>
            <a:endParaRPr lang="en-CA"/>
          </a:p>
        </p:txBody>
      </p:sp>
    </p:spTree>
    <p:extLst>
      <p:ext uri="{BB962C8B-B14F-4D97-AF65-F5344CB8AC3E}">
        <p14:creationId xmlns:p14="http://schemas.microsoft.com/office/powerpoint/2010/main" val="351654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CA" altLang="en-US" sz="1000" u="sng" dirty="0"/>
              <a:t>Developmental Funding</a:t>
            </a:r>
          </a:p>
          <a:p>
            <a:pPr lvl="0"/>
            <a:r>
              <a:rPr lang="en-CA" altLang="en-US" sz="1000" dirty="0"/>
              <a:t>Managed by the LAB/RC through a contribution agreement. </a:t>
            </a:r>
          </a:p>
          <a:p>
            <a:pPr lvl="0"/>
            <a:r>
              <a:rPr lang="en-CA" altLang="en-US" sz="1000" dirty="0"/>
              <a:t>$150,000 is provided over two years to each entrant for a variety of activities (e.g., Land Codes, Individual Agreements, Community Approval Process).  </a:t>
            </a:r>
          </a:p>
          <a:p>
            <a:pPr marL="183623" lvl="1"/>
            <a:r>
              <a:rPr lang="en-CA" altLang="en-US" sz="1000" u="sng" dirty="0" smtClean="0"/>
              <a:t>Operational Funding</a:t>
            </a:r>
            <a:r>
              <a:rPr lang="en-CA" altLang="en-US" sz="1000" dirty="0" smtClean="0"/>
              <a:t> </a:t>
            </a:r>
          </a:p>
          <a:p>
            <a:pPr marL="183623" lvl="1">
              <a:spcAft>
                <a:spcPct val="37000"/>
              </a:spcAft>
              <a:buFont typeface="Courier New" pitchFamily="49" charset="0"/>
              <a:buChar char="•"/>
            </a:pPr>
            <a:r>
              <a:rPr lang="en-CA" altLang="en-US" sz="1000" dirty="0" smtClean="0"/>
              <a:t>Flows through its own Grant Authority. </a:t>
            </a:r>
          </a:p>
          <a:p>
            <a:pPr marL="183623" lvl="1">
              <a:spcAft>
                <a:spcPct val="37000"/>
              </a:spcAft>
              <a:buFont typeface="Courier New" pitchFamily="49" charset="0"/>
              <a:buChar char="•"/>
            </a:pPr>
            <a:r>
              <a:rPr lang="en-CA" altLang="en-US" sz="1000" dirty="0" smtClean="0"/>
              <a:t>Managed by Canada in accordance with a joint MOU negotiated between Canada and the LAB. The current MOU is for five years and was voted and approved by LAB membership.</a:t>
            </a:r>
          </a:p>
          <a:p>
            <a:pPr marL="183623" lvl="1">
              <a:spcAft>
                <a:spcPct val="37000"/>
              </a:spcAft>
              <a:buFont typeface="Courier New" pitchFamily="49" charset="0"/>
              <a:buChar char="•"/>
            </a:pPr>
            <a:r>
              <a:rPr lang="en-CA" altLang="en-US" sz="1000" dirty="0" smtClean="0"/>
              <a:t>Operational funding is determined at the ‘pre-entry’ stage. It is a transaction-based formula resulting in four funding categories (plus an annual 1% inflationary adjuster):</a:t>
            </a:r>
          </a:p>
          <a:p>
            <a:pPr lvl="1" rtl="0" eaLnBrk="1" fontAlgn="t" latinLnBrk="0" hangingPunct="1"/>
            <a:r>
              <a:rPr lang="en-CA" sz="1000" dirty="0"/>
              <a:t>Category 1: $272,259 </a:t>
            </a:r>
            <a:endParaRPr lang="en-US" sz="1000" dirty="0"/>
          </a:p>
          <a:p>
            <a:pPr lvl="1" rtl="0" eaLnBrk="1" fontAlgn="t" latinLnBrk="0" hangingPunct="1"/>
            <a:r>
              <a:rPr lang="en-CA" sz="1000" dirty="0"/>
              <a:t>Category 2: $348,699 </a:t>
            </a:r>
            <a:endParaRPr lang="en-US" sz="1000" dirty="0"/>
          </a:p>
          <a:p>
            <a:pPr lvl="1" rtl="0" eaLnBrk="1" fontAlgn="t" latinLnBrk="0" hangingPunct="1"/>
            <a:r>
              <a:rPr lang="en-CA" sz="1000" dirty="0"/>
              <a:t>Category 3: $457,283 </a:t>
            </a:r>
            <a:endParaRPr lang="en-US" sz="1000" dirty="0"/>
          </a:p>
          <a:p>
            <a:pPr lvl="1" rtl="0" eaLnBrk="1" fontAlgn="t" latinLnBrk="0" hangingPunct="1"/>
            <a:r>
              <a:rPr lang="en-CA" sz="1000" dirty="0"/>
              <a:t>Category 4: $491,005 </a:t>
            </a:r>
            <a:endParaRPr lang="en-US" sz="1000" dirty="0"/>
          </a:p>
          <a:p>
            <a:pPr marL="0" lvl="1">
              <a:spcAft>
                <a:spcPct val="37000"/>
              </a:spcAft>
            </a:pPr>
            <a:r>
              <a:rPr lang="en-CA" altLang="en-US" sz="1000" u="sng" dirty="0" smtClean="0"/>
              <a:t>Transitional Funding</a:t>
            </a:r>
            <a:r>
              <a:rPr lang="en-CA" altLang="en-US" sz="1000" dirty="0" smtClean="0"/>
              <a:t> </a:t>
            </a:r>
          </a:p>
          <a:p>
            <a:pPr marL="275434" lvl="1" indent="-275434">
              <a:spcAft>
                <a:spcPct val="37000"/>
              </a:spcAft>
              <a:buFont typeface="Arial" panose="020B0604020202020204" pitchFamily="34" charset="0"/>
              <a:buChar char="•"/>
            </a:pPr>
            <a:r>
              <a:rPr lang="en-CA" altLang="en-US" sz="1000" dirty="0" smtClean="0"/>
              <a:t>Managed by the LAB/RC through a contribution agreement.</a:t>
            </a:r>
          </a:p>
          <a:p>
            <a:pPr marL="183623" lvl="1">
              <a:spcAft>
                <a:spcPct val="37000"/>
              </a:spcAft>
              <a:buFontTx/>
              <a:buChar char="•"/>
            </a:pPr>
            <a:r>
              <a:rPr lang="en-CA" altLang="en-US" sz="1000" dirty="0" smtClean="0"/>
              <a:t>$150,000 is provided over the first two years for </a:t>
            </a:r>
            <a:r>
              <a:rPr lang="en-CA" altLang="en-US" sz="1000" u="sng" dirty="0" smtClean="0"/>
              <a:t>transitional</a:t>
            </a:r>
            <a:r>
              <a:rPr lang="en-CA" altLang="en-US" sz="1000" dirty="0" smtClean="0"/>
              <a:t> funding – a new feature in the MOU. It is provided to support environmental management, training and residual law-making activities (e.g., matrimonial real property).</a:t>
            </a:r>
          </a:p>
          <a:p>
            <a:endParaRPr lang="en-US" sz="10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22</a:t>
            </a:fld>
            <a:endParaRPr lang="en-CA"/>
          </a:p>
        </p:txBody>
      </p:sp>
    </p:spTree>
    <p:extLst>
      <p:ext uri="{BB962C8B-B14F-4D97-AF65-F5344CB8AC3E}">
        <p14:creationId xmlns:p14="http://schemas.microsoft.com/office/powerpoint/2010/main" val="2404723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944" lvl="1" indent="-330521">
              <a:buFont typeface="Arial" panose="020B0604020202020204" pitchFamily="34" charset="0"/>
              <a:buChar char="•"/>
            </a:pPr>
            <a:r>
              <a:rPr lang="en-US" sz="1000" b="1" dirty="0"/>
              <a:t>Phase 1 (1-2 years)</a:t>
            </a:r>
            <a:r>
              <a:rPr lang="en-US" sz="1000" dirty="0"/>
              <a:t>:</a:t>
            </a:r>
          </a:p>
          <a:p>
            <a:pPr marL="726840" lvl="3" indent="-330521">
              <a:buFont typeface="Courier New" panose="02070309020205020404" pitchFamily="49" charset="0"/>
              <a:buChar char="o"/>
            </a:pPr>
            <a:r>
              <a:rPr lang="en-US" sz="1000" dirty="0"/>
              <a:t>focused on non-controversial, straightforward, but meaningful improvements in the short term to the Framework Agreement and the Act;</a:t>
            </a:r>
          </a:p>
          <a:p>
            <a:pPr marL="726840" lvl="3" indent="-330521">
              <a:buFont typeface="Courier New" panose="02070309020205020404" pitchFamily="49" charset="0"/>
              <a:buChar char="o"/>
            </a:pPr>
            <a:r>
              <a:rPr lang="en-US" sz="1000" dirty="0"/>
              <a:t>addressed recommendations from the Lands Advisory Board in its proposal to the Working Group of Ministers on the Review of Laws and Policies. </a:t>
            </a:r>
          </a:p>
          <a:p>
            <a:pPr marL="726840" lvl="3" indent="-330521">
              <a:buFont typeface="Courier New" panose="02070309020205020404" pitchFamily="49" charset="0"/>
              <a:buChar char="o"/>
            </a:pPr>
            <a:endParaRPr lang="en-US" sz="1000" dirty="0"/>
          </a:p>
          <a:p>
            <a:pPr marL="351944" lvl="1" indent="-330521">
              <a:buFont typeface="Arial" panose="020B0604020202020204" pitchFamily="34" charset="0"/>
              <a:buChar char="•"/>
            </a:pPr>
            <a:r>
              <a:rPr lang="en-US" sz="1000" b="1" dirty="0"/>
              <a:t>Phase 2 (3-5 years) </a:t>
            </a:r>
            <a:r>
              <a:rPr lang="en-US" sz="1000" dirty="0"/>
              <a:t>involves engagement on broader land reform and </a:t>
            </a:r>
            <a:r>
              <a:rPr lang="en-US" sz="1000" dirty="0" smtClean="0"/>
              <a:t>extensive work</a:t>
            </a:r>
            <a:r>
              <a:rPr lang="en-US" sz="1000" baseline="0" dirty="0" smtClean="0"/>
              <a:t> with LAB-RC and consultation with other federal departments, Indigenous organizations and provincial/territorial governments</a:t>
            </a:r>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23</a:t>
            </a:fld>
            <a:endParaRPr lang="en-CA"/>
          </a:p>
        </p:txBody>
      </p:sp>
    </p:spTree>
    <p:extLst>
      <p:ext uri="{BB962C8B-B14F-4D97-AF65-F5344CB8AC3E}">
        <p14:creationId xmlns:p14="http://schemas.microsoft.com/office/powerpoint/2010/main" val="1209440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Phase 2 amendments are</a:t>
            </a:r>
            <a:r>
              <a:rPr lang="en-US" baseline="0" dirty="0" smtClean="0"/>
              <a:t> “Very exploratory”</a:t>
            </a:r>
            <a:endParaRPr lang="en-US" dirty="0"/>
          </a:p>
        </p:txBody>
      </p:sp>
      <p:sp>
        <p:nvSpPr>
          <p:cNvPr id="4" name="Slide Number Placeholder 3"/>
          <p:cNvSpPr>
            <a:spLocks noGrp="1"/>
          </p:cNvSpPr>
          <p:nvPr>
            <p:ph type="sldNum" sz="quarter" idx="10"/>
          </p:nvPr>
        </p:nvSpPr>
        <p:spPr/>
        <p:txBody>
          <a:bodyPr/>
          <a:lstStyle/>
          <a:p>
            <a:fld id="{85BD3B26-15B8-4D0E-B702-78442254DC8E}" type="slidenum">
              <a:rPr lang="en-US" smtClean="0"/>
              <a:t>24</a:t>
            </a:fld>
            <a:endParaRPr lang="en-US"/>
          </a:p>
        </p:txBody>
      </p:sp>
    </p:spTree>
    <p:extLst>
      <p:ext uri="{BB962C8B-B14F-4D97-AF65-F5344CB8AC3E}">
        <p14:creationId xmlns:p14="http://schemas.microsoft.com/office/powerpoint/2010/main" val="1218866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25</a:t>
            </a:fld>
            <a:endParaRPr lang="en-CA"/>
          </a:p>
        </p:txBody>
      </p:sp>
    </p:spTree>
    <p:extLst>
      <p:ext uri="{BB962C8B-B14F-4D97-AF65-F5344CB8AC3E}">
        <p14:creationId xmlns:p14="http://schemas.microsoft.com/office/powerpoint/2010/main" val="353451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26</a:t>
            </a:fld>
            <a:endParaRPr lang="en-CA"/>
          </a:p>
        </p:txBody>
      </p:sp>
    </p:spTree>
    <p:extLst>
      <p:ext uri="{BB962C8B-B14F-4D97-AF65-F5344CB8AC3E}">
        <p14:creationId xmlns:p14="http://schemas.microsoft.com/office/powerpoint/2010/main" val="1436976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28</a:t>
            </a:fld>
            <a:endParaRPr lang="en-CA"/>
          </a:p>
        </p:txBody>
      </p:sp>
    </p:spTree>
    <p:extLst>
      <p:ext uri="{BB962C8B-B14F-4D97-AF65-F5344CB8AC3E}">
        <p14:creationId xmlns:p14="http://schemas.microsoft.com/office/powerpoint/2010/main" val="3617217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29</a:t>
            </a:fld>
            <a:endParaRPr lang="en-CA"/>
          </a:p>
        </p:txBody>
      </p:sp>
    </p:spTree>
    <p:extLst>
      <p:ext uri="{BB962C8B-B14F-4D97-AF65-F5344CB8AC3E}">
        <p14:creationId xmlns:p14="http://schemas.microsoft.com/office/powerpoint/2010/main" val="1148103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30</a:t>
            </a:fld>
            <a:endParaRPr lang="en-CA"/>
          </a:p>
        </p:txBody>
      </p:sp>
    </p:spTree>
    <p:extLst>
      <p:ext uri="{BB962C8B-B14F-4D97-AF65-F5344CB8AC3E}">
        <p14:creationId xmlns:p14="http://schemas.microsoft.com/office/powerpoint/2010/main" val="327712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important connections between CLD files and Indigenous organizations.</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1121826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31</a:t>
            </a:fld>
            <a:endParaRPr lang="en-CA"/>
          </a:p>
        </p:txBody>
      </p:sp>
    </p:spTree>
    <p:extLst>
      <p:ext uri="{BB962C8B-B14F-4D97-AF65-F5344CB8AC3E}">
        <p14:creationId xmlns:p14="http://schemas.microsoft.com/office/powerpoint/2010/main" val="4125955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32</a:t>
            </a:fld>
            <a:endParaRPr lang="en-CA"/>
          </a:p>
        </p:txBody>
      </p:sp>
    </p:spTree>
    <p:extLst>
      <p:ext uri="{BB962C8B-B14F-4D97-AF65-F5344CB8AC3E}">
        <p14:creationId xmlns:p14="http://schemas.microsoft.com/office/powerpoint/2010/main" val="384362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a:t>
            </a:r>
            <a:r>
              <a:rPr lang="en-US" baseline="0" dirty="0" smtClean="0"/>
              <a:t> and environmental management in RLEMP is land management under the </a:t>
            </a:r>
            <a:r>
              <a:rPr lang="en-US" i="1" baseline="0" dirty="0" smtClean="0"/>
              <a:t>Indian Act</a:t>
            </a:r>
            <a:r>
              <a:rPr lang="en-US" i="0" baseline="0" dirty="0" smtClean="0"/>
              <a:t> . This diagram is to visually differentiate between RLEMP, FNLM and self-government. </a:t>
            </a:r>
          </a:p>
          <a:p>
            <a:endParaRPr lang="en-US" i="0" baseline="0" dirty="0" smtClean="0"/>
          </a:p>
          <a:p>
            <a:r>
              <a:rPr lang="en-US" i="0" baseline="0" dirty="0" smtClean="0"/>
              <a:t>This is ‘a model’ to represent increased self-determination to illustrate increasing levels of authority being taken on by First Nations. This is not the panacea and in no way should indicate First Nations should move to self-government. Self-determination is defined by each First Nation and it is a goal at CLD to support the goals of a given First Nation. </a:t>
            </a:r>
          </a:p>
          <a:p>
            <a:endParaRPr lang="en-US" i="0" baseline="0" dirty="0" smtClean="0"/>
          </a:p>
          <a:p>
            <a:r>
              <a:rPr lang="en-US" i="0" baseline="0" dirty="0" smtClean="0"/>
              <a:t>Also mention: </a:t>
            </a:r>
          </a:p>
          <a:p>
            <a:endParaRPr lang="en-US" i="0" baseline="0" dirty="0" smtClean="0"/>
          </a:p>
          <a:p>
            <a:r>
              <a:rPr lang="en-US" dirty="0"/>
              <a:t>The </a:t>
            </a:r>
            <a:r>
              <a:rPr lang="en-US" i="1" dirty="0"/>
              <a:t>Indian Act </a:t>
            </a:r>
            <a:r>
              <a:rPr lang="en-US" dirty="0"/>
              <a:t>is silent on the issue of matrimonial real property on-reserve. Through FHRIMIRA, the Provisional Federal Rules apply to all First Nations until they have created their own MRP laws, with some exceptions. </a:t>
            </a:r>
            <a:endParaRPr lang="en-US" i="0" baseline="0" dirty="0" smtClean="0"/>
          </a:p>
          <a:p>
            <a:endParaRPr lang="en-US" i="0" baseline="0" dirty="0" smtClean="0"/>
          </a:p>
          <a:p>
            <a:r>
              <a:rPr lang="en-US" i="0" baseline="0" dirty="0" smtClean="0"/>
              <a:t>Through FHRIMIRA, the Provisional Federal Rules apply to all First Nations until they have created their own MRP laws. First Nations under the </a:t>
            </a:r>
            <a:r>
              <a:rPr lang="en-US" i="1" baseline="0" dirty="0" smtClean="0"/>
              <a:t>Indian Act</a:t>
            </a:r>
            <a:r>
              <a:rPr lang="en-US" i="0" baseline="0" dirty="0" smtClean="0"/>
              <a:t> can create their own MRP laws pursuant to FHRMIRA, while First Nations with a land code in force can create their own MRP laws through the FNLM law-making provisions. Self-governing First Nations can request that the Provisional Federal Rules apply to their reserve lands, if they have any. </a:t>
            </a:r>
            <a:endParaRPr lang="en-US" dirty="0"/>
          </a:p>
        </p:txBody>
      </p:sp>
      <p:sp>
        <p:nvSpPr>
          <p:cNvPr id="4" name="Slide Number Placeholder 3"/>
          <p:cNvSpPr>
            <a:spLocks noGrp="1"/>
          </p:cNvSpPr>
          <p:nvPr>
            <p:ph type="sldNum" sz="quarter" idx="10"/>
          </p:nvPr>
        </p:nvSpPr>
        <p:spPr/>
        <p:txBody>
          <a:bodyPr/>
          <a:lstStyle/>
          <a:p>
            <a:fld id="{85BD3B26-15B8-4D0E-B702-78442254DC8E}" type="slidenum">
              <a:rPr lang="en-US" smtClean="0"/>
              <a:t>4</a:t>
            </a:fld>
            <a:endParaRPr lang="en-US"/>
          </a:p>
        </p:txBody>
      </p:sp>
    </p:spTree>
    <p:extLst>
      <p:ext uri="{BB962C8B-B14F-4D97-AF65-F5344CB8AC3E}">
        <p14:creationId xmlns:p14="http://schemas.microsoft.com/office/powerpoint/2010/main" val="256632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GB" altLang="en-US" dirty="0">
                <a:latin typeface="Arial" panose="020B0604020202020204" pitchFamily="34" charset="0"/>
                <a:cs typeface="Arial" panose="020B0604020202020204" pitchFamily="34" charset="0"/>
              </a:rPr>
              <a:t>Prior to RLEMP the Department supported </a:t>
            </a:r>
            <a:r>
              <a:rPr lang="en-US" altLang="en-US" dirty="0">
                <a:latin typeface="Arial" panose="020B0604020202020204" pitchFamily="34" charset="0"/>
                <a:cs typeface="Arial" panose="020B0604020202020204" pitchFamily="34" charset="0"/>
              </a:rPr>
              <a:t>land and resource </a:t>
            </a:r>
            <a:r>
              <a:rPr lang="en-CA" altLang="en-US" dirty="0">
                <a:latin typeface="Arial" panose="020B0604020202020204" pitchFamily="34" charset="0"/>
                <a:cs typeface="Arial" panose="020B0604020202020204" pitchFamily="34" charset="0"/>
              </a:rPr>
              <a:t>management through the </a:t>
            </a:r>
            <a:r>
              <a:rPr lang="en-GB" altLang="en-US" dirty="0">
                <a:latin typeface="Arial" panose="020B0604020202020204" pitchFamily="34" charset="0"/>
                <a:cs typeface="Arial" panose="020B0604020202020204" pitchFamily="34" charset="0"/>
              </a:rPr>
              <a:t>53/60 Delegated Authority Program beginning in the 1980s, and later, in the 1990’s, the Regional Land Administration Program (RLAP). </a:t>
            </a:r>
            <a:endParaRPr lang="en-CA" altLang="en-US" dirty="0"/>
          </a:p>
          <a:p>
            <a:endParaRPr lang="en-US" dirty="0" smtClean="0"/>
          </a:p>
          <a:p>
            <a:pPr defTabSz="931637">
              <a:defRPr/>
            </a:pPr>
            <a:r>
              <a:rPr lang="en-US" dirty="0" smtClean="0">
                <a:latin typeface="Arial" panose="020B0604020202020204" pitchFamily="34" charset="0"/>
                <a:cs typeface="Arial" panose="020B0604020202020204" pitchFamily="34" charset="0"/>
              </a:rPr>
              <a:t>RLEMP, which started in 2005, </a:t>
            </a:r>
            <a:r>
              <a:rPr lang="en-US" dirty="0">
                <a:latin typeface="Arial" panose="020B0604020202020204" pitchFamily="34" charset="0"/>
                <a:cs typeface="Arial" panose="020B0604020202020204" pitchFamily="34" charset="0"/>
              </a:rPr>
              <a:t>is a sub-program of the Lands and Economic Development Services Program (LEDSP), that supports </a:t>
            </a:r>
            <a:r>
              <a:rPr lang="en-US" altLang="en-US" dirty="0">
                <a:latin typeface="Arial" panose="020B0604020202020204" pitchFamily="34" charset="0"/>
                <a:cs typeface="Arial" panose="020B0604020202020204" pitchFamily="34" charset="0"/>
              </a:rPr>
              <a:t>First Nations to take on additional responsibility over their reserve lands, resources and environment by undertaking </a:t>
            </a:r>
            <a:r>
              <a:rPr lang="en-US" altLang="en-US" i="1" dirty="0">
                <a:latin typeface="Arial" panose="020B0604020202020204" pitchFamily="34" charset="0"/>
                <a:cs typeface="Arial" panose="020B0604020202020204" pitchFamily="34" charset="0"/>
              </a:rPr>
              <a:t>Indian Act</a:t>
            </a:r>
            <a:r>
              <a:rPr lang="en-US" altLang="en-US" dirty="0">
                <a:latin typeface="Arial" panose="020B0604020202020204" pitchFamily="34" charset="0"/>
                <a:cs typeface="Arial" panose="020B0604020202020204" pitchFamily="34" charset="0"/>
              </a:rPr>
              <a:t> land management activities on behalf of the Minister</a:t>
            </a:r>
            <a:r>
              <a:rPr lang="en-US" altLang="en-US" dirty="0" smtClean="0">
                <a:latin typeface="Arial" panose="020B0604020202020204" pitchFamily="34" charset="0"/>
                <a:cs typeface="Arial" panose="020B0604020202020204" pitchFamily="34" charset="0"/>
              </a:rPr>
              <a:t>. It improved</a:t>
            </a:r>
            <a:r>
              <a:rPr lang="en-US" altLang="en-US" baseline="0" dirty="0" smtClean="0">
                <a:latin typeface="Arial" panose="020B0604020202020204" pitchFamily="34" charset="0"/>
                <a:cs typeface="Arial" panose="020B0604020202020204" pitchFamily="34" charset="0"/>
              </a:rPr>
              <a:t> upon RLAP by including integrated training and more funding.</a:t>
            </a: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lvl="1" defTabSz="931637">
              <a:defRPr/>
            </a:pPr>
            <a:r>
              <a:rPr lang="en-US" altLang="en-US" sz="1500" dirty="0">
                <a:latin typeface="Arial" panose="020B0604020202020204" pitchFamily="34" charset="0"/>
                <a:cs typeface="Arial" panose="020B0604020202020204" pitchFamily="34" charset="0"/>
              </a:rPr>
              <a:t>It is a capacity building program to provide First Nation land managers with the tools, skills and knowledge required to perform land management functions under the </a:t>
            </a:r>
            <a:r>
              <a:rPr lang="en-US" altLang="en-US" sz="1500" i="1" dirty="0">
                <a:latin typeface="Arial" panose="020B0604020202020204" pitchFamily="34" charset="0"/>
                <a:cs typeface="Arial" panose="020B0604020202020204" pitchFamily="34" charset="0"/>
              </a:rPr>
              <a:t>Indian Act</a:t>
            </a:r>
            <a:r>
              <a:rPr lang="en-US" altLang="en-US" sz="1500" dirty="0" smtClean="0">
                <a:latin typeface="Arial" panose="020B0604020202020204" pitchFamily="34" charset="0"/>
                <a:cs typeface="Arial" panose="020B0604020202020204" pitchFamily="34" charset="0"/>
              </a:rPr>
              <a:t>.</a:t>
            </a:r>
          </a:p>
          <a:p>
            <a:pPr marL="0" lvl="1" defTabSz="931637">
              <a:defRPr/>
            </a:pPr>
            <a:endParaRPr lang="en-US" altLang="en-US" sz="1500" dirty="0" smtClean="0">
              <a:latin typeface="Arial" panose="020B0604020202020204" pitchFamily="34" charset="0"/>
              <a:cs typeface="Arial" panose="020B0604020202020204" pitchFamily="34" charset="0"/>
            </a:endParaRPr>
          </a:p>
          <a:p>
            <a:pPr marL="0" lvl="1" defTabSz="931637">
              <a:defRPr/>
            </a:pPr>
            <a:r>
              <a:rPr lang="en-US" altLang="en-US" sz="1500" dirty="0" smtClean="0">
                <a:latin typeface="Arial" panose="020B0604020202020204" pitchFamily="34" charset="0"/>
                <a:cs typeface="Arial" panose="020B0604020202020204" pitchFamily="34" charset="0"/>
              </a:rPr>
              <a:t>Canada</a:t>
            </a:r>
            <a:r>
              <a:rPr lang="en-US" altLang="en-US" sz="1500" baseline="0" dirty="0" smtClean="0">
                <a:latin typeface="Arial" panose="020B0604020202020204" pitchFamily="34" charset="0"/>
                <a:cs typeface="Arial" panose="020B0604020202020204" pitchFamily="34" charset="0"/>
              </a:rPr>
              <a:t> retains liability when First Nations operate within the boundaries of RLEMP authority.</a:t>
            </a:r>
          </a:p>
          <a:p>
            <a:pPr marL="0" lvl="1" indent="0" defTabSz="931637">
              <a:buFontTx/>
              <a:buNone/>
              <a:defRPr/>
            </a:pPr>
            <a:endParaRPr lang="en-US" altLang="en-US" sz="1500" dirty="0" smtClean="0">
              <a:latin typeface="Arial" panose="020B0604020202020204" pitchFamily="34" charset="0"/>
              <a:cs typeface="Arial" panose="020B0604020202020204" pitchFamily="34" charset="0"/>
            </a:endParaRPr>
          </a:p>
          <a:p>
            <a:pPr hangingPunct="1">
              <a:spcBef>
                <a:spcPts val="0"/>
              </a:spcBef>
            </a:pPr>
            <a:r>
              <a:rPr lang="en-US" altLang="en-US" sz="1000" b="1" dirty="0" smtClean="0">
                <a:latin typeface="Arial" panose="020B0604020202020204" pitchFamily="34" charset="0"/>
                <a:cs typeface="Arial" panose="020B0604020202020204" pitchFamily="34" charset="0"/>
              </a:rPr>
              <a:t>Training and Development Level (80% of funding)</a:t>
            </a:r>
          </a:p>
          <a:p>
            <a:pPr lvl="1" hangingPunct="1">
              <a:spcBef>
                <a:spcPts val="0"/>
              </a:spcBef>
            </a:pPr>
            <a:r>
              <a:rPr lang="en-US" altLang="en-US" sz="1000" dirty="0" smtClean="0">
                <a:latin typeface="Arial" panose="020B0604020202020204" pitchFamily="34" charset="0"/>
                <a:cs typeface="Arial" panose="020B0604020202020204" pitchFamily="34" charset="0"/>
              </a:rPr>
              <a:t>First Nations develop their land management capacity by attending RLEMP Training while ISC Regions continue to provide land management services to the First Nation.</a:t>
            </a:r>
          </a:p>
          <a:p>
            <a:pPr lvl="1" hangingPunct="1">
              <a:spcBef>
                <a:spcPts val="0"/>
              </a:spcBef>
            </a:pPr>
            <a:endParaRPr lang="en-US" altLang="en-US" sz="1000" dirty="0" smtClean="0">
              <a:latin typeface="Arial" panose="020B0604020202020204" pitchFamily="34" charset="0"/>
              <a:cs typeface="Arial" panose="020B0604020202020204" pitchFamily="34" charset="0"/>
            </a:endParaRPr>
          </a:p>
          <a:p>
            <a:pPr hangingPunct="1">
              <a:spcBef>
                <a:spcPts val="0"/>
              </a:spcBef>
            </a:pPr>
            <a:r>
              <a:rPr lang="en-US" altLang="en-US" sz="1000" b="1" dirty="0" smtClean="0">
                <a:latin typeface="Arial" panose="020B0604020202020204" pitchFamily="34" charset="0"/>
                <a:cs typeface="Arial" panose="020B0604020202020204" pitchFamily="34" charset="0"/>
              </a:rPr>
              <a:t>Operational Level (100%  of funding)</a:t>
            </a:r>
          </a:p>
          <a:p>
            <a:pPr lvl="1" hangingPunct="1">
              <a:spcBef>
                <a:spcPts val="0"/>
              </a:spcBef>
            </a:pPr>
            <a:r>
              <a:rPr lang="en-US" altLang="en-US" sz="1000" dirty="0" smtClean="0">
                <a:latin typeface="Arial" panose="020B0604020202020204" pitchFamily="34" charset="0"/>
                <a:cs typeface="Arial" panose="020B0604020202020204" pitchFamily="34" charset="0"/>
              </a:rPr>
              <a:t>Once the land manager is certified, First Nation progress to the operational level and now assume primary responsibility for land management on reserve. The role of Regions now shifts to one of support as well as audits and approves all FN land management activities.</a:t>
            </a:r>
          </a:p>
          <a:p>
            <a:pPr lvl="1" hangingPunct="1">
              <a:spcBef>
                <a:spcPts val="0"/>
              </a:spcBef>
            </a:pPr>
            <a:endParaRPr lang="en-US" altLang="en-US" sz="1000" dirty="0" smtClean="0">
              <a:latin typeface="Arial" panose="020B0604020202020204" pitchFamily="34" charset="0"/>
              <a:cs typeface="Arial" panose="020B0604020202020204" pitchFamily="34" charset="0"/>
            </a:endParaRPr>
          </a:p>
          <a:p>
            <a:pPr hangingPunct="1">
              <a:spcBef>
                <a:spcPts val="0"/>
              </a:spcBef>
            </a:pPr>
            <a:r>
              <a:rPr lang="en-US" altLang="en-US" sz="1000" b="1" dirty="0" smtClean="0">
                <a:latin typeface="Arial" panose="020B0604020202020204" pitchFamily="34" charset="0"/>
                <a:cs typeface="Arial" panose="020B0604020202020204" pitchFamily="34" charset="0"/>
              </a:rPr>
              <a:t>Delegated Authority Level (100% +15% of funding)</a:t>
            </a:r>
          </a:p>
          <a:p>
            <a:pPr lvl="1" hangingPunct="1">
              <a:spcBef>
                <a:spcPts val="0"/>
              </a:spcBef>
            </a:pPr>
            <a:r>
              <a:rPr lang="en-US" altLang="en-US" sz="1000" dirty="0" smtClean="0">
                <a:latin typeface="Arial" panose="020B0604020202020204" pitchFamily="34" charset="0"/>
                <a:cs typeface="Arial" panose="020B0604020202020204" pitchFamily="34" charset="0"/>
              </a:rPr>
              <a:t>This level is currently closed to new First Nations (as of 2011), but was established to provide a mechanism to obtain delegated authority under Sections 53 and 60</a:t>
            </a:r>
            <a:r>
              <a:rPr lang="en-US" altLang="en-US" sz="1000" i="1" dirty="0" smtClean="0">
                <a:latin typeface="Arial" panose="020B0604020202020204" pitchFamily="34" charset="0"/>
                <a:cs typeface="Arial" panose="020B0604020202020204" pitchFamily="34" charset="0"/>
              </a:rPr>
              <a:t> </a:t>
            </a:r>
            <a:r>
              <a:rPr lang="en-US" altLang="en-US" sz="1000" dirty="0" smtClean="0">
                <a:latin typeface="Arial" panose="020B0604020202020204" pitchFamily="34" charset="0"/>
                <a:cs typeface="Arial" panose="020B0604020202020204" pitchFamily="34" charset="0"/>
              </a:rPr>
              <a:t>of the</a:t>
            </a:r>
            <a:r>
              <a:rPr lang="en-US" altLang="en-US" sz="1000" i="1" dirty="0" smtClean="0">
                <a:latin typeface="Arial" panose="020B0604020202020204" pitchFamily="34" charset="0"/>
                <a:cs typeface="Arial" panose="020B0604020202020204" pitchFamily="34" charset="0"/>
              </a:rPr>
              <a:t> Indian Act.</a:t>
            </a:r>
          </a:p>
          <a:p>
            <a:pPr lvl="1" hangingPunct="1">
              <a:spcBef>
                <a:spcPts val="0"/>
              </a:spcBef>
            </a:pPr>
            <a:r>
              <a:rPr lang="en-US" altLang="en-US" sz="1000" dirty="0" smtClean="0">
                <a:latin typeface="Arial" panose="020B0604020202020204" pitchFamily="34" charset="0"/>
                <a:cs typeface="Arial" panose="020B0604020202020204" pitchFamily="34" charset="0"/>
              </a:rPr>
              <a:t>First Nations with Delegated Authority perform all of the operational level activities in addition to approving land transactions on behalf of INAC that the First Nation has delegated authority to manage.  </a:t>
            </a:r>
            <a:endParaRPr lang="en-US" altLang="en-US" sz="1000" b="1" dirty="0" smtClean="0">
              <a:latin typeface="Arial" panose="020B0604020202020204" pitchFamily="34" charset="0"/>
              <a:cs typeface="Arial" panose="020B0604020202020204" pitchFamily="34" charset="0"/>
            </a:endParaRPr>
          </a:p>
          <a:p>
            <a:endParaRPr lang="en-US" sz="1000" dirty="0" smtClean="0"/>
          </a:p>
          <a:p>
            <a:pPr marL="0" lvl="1" indent="0" defTabSz="931637">
              <a:buFontTx/>
              <a:buNone/>
              <a:defRPr/>
            </a:pPr>
            <a:endParaRPr lang="en-US" altLang="en-US" sz="1500" dirty="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charset="0"/>
                <a:ea typeface="+mn-ea"/>
                <a:cs typeface="+mn-cs"/>
              </a:rPr>
              <a:t>Funding is based on land management activity – number of and complexity of land instruments, population and land area.  Funding to attend training is also provided – includes tuition costs, meals, accommodations </a:t>
            </a:r>
            <a:r>
              <a:rPr lang="en-US" sz="1200" kern="1200" dirty="0" err="1" smtClean="0">
                <a:solidFill>
                  <a:schemeClr val="tx1"/>
                </a:solidFill>
                <a:effectLst/>
                <a:latin typeface="Arial" charset="0"/>
                <a:ea typeface="+mn-ea"/>
                <a:cs typeface="+mn-cs"/>
              </a:rPr>
              <a:t>etc</a:t>
            </a:r>
            <a:endParaRPr lang="en-US" dirty="0"/>
          </a:p>
        </p:txBody>
      </p:sp>
      <p:sp>
        <p:nvSpPr>
          <p:cNvPr id="4" name="Slide Number Placeholder 3"/>
          <p:cNvSpPr>
            <a:spLocks noGrp="1"/>
          </p:cNvSpPr>
          <p:nvPr>
            <p:ph type="sldNum" sz="quarter" idx="10"/>
          </p:nvPr>
        </p:nvSpPr>
        <p:spPr/>
        <p:txBody>
          <a:bodyPr/>
          <a:lstStyle/>
          <a:p>
            <a:fld id="{85BD3B26-15B8-4D0E-B702-78442254DC8E}" type="slidenum">
              <a:rPr lang="en-US" smtClean="0"/>
              <a:t>5</a:t>
            </a:fld>
            <a:endParaRPr lang="en-US"/>
          </a:p>
        </p:txBody>
      </p:sp>
    </p:spTree>
    <p:extLst>
      <p:ext uri="{BB962C8B-B14F-4D97-AF65-F5344CB8AC3E}">
        <p14:creationId xmlns:p14="http://schemas.microsoft.com/office/powerpoint/2010/main" val="313993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largest</a:t>
            </a:r>
            <a:r>
              <a:rPr lang="en-US" baseline="0" dirty="0" smtClean="0"/>
              <a:t> number of RLEMP operational First Nations are found in Saskatchewan, BC and Ontario. As a result, NALMA and Canada have focused on establishing partnerships with educational institutions in these areas, but also want to expand to Eastern Canada. </a:t>
            </a:r>
            <a:endParaRPr lang="en-US"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313661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rgbClr val="000000"/>
                </a:solidFill>
              </a:rPr>
              <a:t>Entry</a:t>
            </a:r>
          </a:p>
          <a:p>
            <a:pPr lvl="0"/>
            <a:r>
              <a:rPr lang="en-US" dirty="0" smtClean="0">
                <a:solidFill>
                  <a:srgbClr val="000000"/>
                </a:solidFill>
              </a:rPr>
              <a:t>- First Nations express interest in RLEMP to ISC</a:t>
            </a:r>
          </a:p>
          <a:p>
            <a:pPr lvl="0"/>
            <a:r>
              <a:rPr lang="en-US" dirty="0" smtClean="0">
                <a:solidFill>
                  <a:srgbClr val="000000"/>
                </a:solidFill>
              </a:rPr>
              <a:t>- ISC Headquarters assesses First Nation for Land Management capacity</a:t>
            </a:r>
          </a:p>
          <a:p>
            <a:pPr lvl="0"/>
            <a:r>
              <a:rPr lang="en-US" dirty="0" smtClean="0">
                <a:solidFill>
                  <a:srgbClr val="000000"/>
                </a:solidFill>
              </a:rPr>
              <a:t>- If approved, First Nation passes BCR to enter program</a:t>
            </a:r>
          </a:p>
          <a:p>
            <a:pPr lvl="0"/>
            <a:r>
              <a:rPr lang="en-US" dirty="0" smtClean="0">
                <a:solidFill>
                  <a:srgbClr val="000000"/>
                </a:solidFill>
              </a:rPr>
              <a:t>- Training &amp; Development stage: train a land manager through the PLMCP (2 year process)</a:t>
            </a:r>
          </a:p>
          <a:p>
            <a:pPr marL="171450" lvl="0" indent="-171450">
              <a:buFontTx/>
              <a:buChar char="-"/>
            </a:pPr>
            <a:r>
              <a:rPr lang="en-US" dirty="0" smtClean="0">
                <a:solidFill>
                  <a:srgbClr val="000000"/>
                </a:solidFill>
              </a:rPr>
              <a:t>First Nation is fully operational once land manager has been certified by NALMA </a:t>
            </a:r>
          </a:p>
          <a:p>
            <a:pPr marL="171450" lvl="0" indent="-171450">
              <a:buFontTx/>
              <a:buChar char="-"/>
            </a:pPr>
            <a:endParaRPr lang="en-US" dirty="0" smtClean="0">
              <a:solidFill>
                <a:srgbClr val="000000"/>
              </a:solidFill>
            </a:endParaRPr>
          </a:p>
          <a:p>
            <a:pPr marL="171450" lvl="0" indent="-171450">
              <a:buFontTx/>
              <a:buChar char="-"/>
            </a:pPr>
            <a:r>
              <a:rPr lang="en-US" dirty="0" smtClean="0">
                <a:solidFill>
                  <a:srgbClr val="000000"/>
                </a:solidFill>
              </a:rPr>
              <a:t>RLEMP budget is roughly</a:t>
            </a:r>
            <a:r>
              <a:rPr lang="en-US" baseline="0" dirty="0" smtClean="0">
                <a:solidFill>
                  <a:srgbClr val="000000"/>
                </a:solidFill>
              </a:rPr>
              <a:t> $15 million; without additional funding more First Nations can move into RLEMP as long as others transition to FNLM or self-government, or leave RLEMP completely.</a:t>
            </a: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85BD3B26-15B8-4D0E-B702-78442254DC8E}" type="slidenum">
              <a:rPr lang="en-US" smtClean="0"/>
              <a:t>7</a:t>
            </a:fld>
            <a:endParaRPr lang="en-US"/>
          </a:p>
        </p:txBody>
      </p:sp>
    </p:spTree>
    <p:extLst>
      <p:ext uri="{BB962C8B-B14F-4D97-AF65-F5344CB8AC3E}">
        <p14:creationId xmlns:p14="http://schemas.microsoft.com/office/powerpoint/2010/main" val="413981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endParaRPr lang="en-US" sz="100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40472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CIRNA partnered with the National Aboriginal Land Managers Association to engage with First Nation leaders and land managers to seek input on how to make RLEMP more responsive to First Nation needs. </a:t>
            </a:r>
          </a:p>
          <a:p>
            <a:endParaRPr lang="en-US" sz="1400" dirty="0" smtClean="0">
              <a:latin typeface="Arial" panose="020B0604020202020204" pitchFamily="34" charset="0"/>
              <a:cs typeface="Arial" panose="020B0604020202020204" pitchFamily="34" charset="0"/>
            </a:endParaRPr>
          </a:p>
          <a:p>
            <a:pPr rtl="0" eaLnBrk="1" fontAlgn="ctr" latinLnBrk="0" hangingPunct="1"/>
            <a:r>
              <a:rPr lang="fr-CA" sz="1200" b="1" i="0" u="none" strike="noStrike" kern="1200" dirty="0" smtClean="0">
                <a:solidFill>
                  <a:schemeClr val="tx1"/>
                </a:solidFill>
                <a:effectLst/>
                <a:latin typeface="Arial" charset="0"/>
                <a:ea typeface="+mn-ea"/>
                <a:cs typeface="+mn-cs"/>
              </a:rPr>
              <a:t>May 2-4, 2017</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0" i="0" u="none" strike="noStrike" kern="1200" dirty="0" err="1" smtClean="0">
                <a:solidFill>
                  <a:schemeClr val="tx1"/>
                </a:solidFill>
                <a:effectLst/>
                <a:latin typeface="Arial" charset="0"/>
                <a:ea typeface="+mn-ea"/>
                <a:cs typeface="+mn-cs"/>
              </a:rPr>
              <a:t>Wendake</a:t>
            </a:r>
            <a:r>
              <a:rPr lang="fr-CA" sz="1200" b="0" i="0" u="none" strike="noStrike" kern="1200" dirty="0" smtClean="0">
                <a:solidFill>
                  <a:schemeClr val="tx1"/>
                </a:solidFill>
                <a:effectLst/>
                <a:latin typeface="Arial" charset="0"/>
                <a:ea typeface="+mn-ea"/>
                <a:cs typeface="+mn-cs"/>
              </a:rPr>
              <a:t>, QC</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1" i="0" u="none" strike="noStrike" kern="1200" dirty="0" smtClean="0">
                <a:solidFill>
                  <a:schemeClr val="tx1"/>
                </a:solidFill>
                <a:effectLst/>
                <a:latin typeface="Arial" charset="0"/>
                <a:ea typeface="+mn-ea"/>
                <a:cs typeface="+mn-cs"/>
              </a:rPr>
              <a:t>May 9-11, 2017</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0" i="0" u="none" strike="noStrike" kern="1200" dirty="0" smtClean="0">
                <a:solidFill>
                  <a:schemeClr val="tx1"/>
                </a:solidFill>
                <a:effectLst/>
                <a:latin typeface="Arial" charset="0"/>
                <a:ea typeface="+mn-ea"/>
                <a:cs typeface="+mn-cs"/>
              </a:rPr>
              <a:t>Toronto, ON</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1" i="0" u="none" strike="noStrike" kern="1200" dirty="0" smtClean="0">
                <a:solidFill>
                  <a:schemeClr val="tx1"/>
                </a:solidFill>
                <a:effectLst/>
                <a:latin typeface="Arial" charset="0"/>
                <a:ea typeface="+mn-ea"/>
                <a:cs typeface="+mn-cs"/>
              </a:rPr>
              <a:t>May 16-18, 2017</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0" i="0" u="none" strike="noStrike" kern="1200" dirty="0" smtClean="0">
                <a:solidFill>
                  <a:schemeClr val="tx1"/>
                </a:solidFill>
                <a:effectLst/>
                <a:latin typeface="Arial" charset="0"/>
                <a:ea typeface="+mn-ea"/>
                <a:cs typeface="+mn-cs"/>
              </a:rPr>
              <a:t>Winnipeg, MB</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1" i="0" u="none" strike="noStrike" kern="1200" dirty="0" smtClean="0">
                <a:solidFill>
                  <a:schemeClr val="tx1"/>
                </a:solidFill>
                <a:effectLst/>
                <a:latin typeface="Arial" charset="0"/>
                <a:ea typeface="+mn-ea"/>
                <a:cs typeface="+mn-cs"/>
              </a:rPr>
              <a:t>May 30- </a:t>
            </a:r>
            <a:r>
              <a:rPr lang="fr-CA" sz="1200" b="1" i="0" u="none" strike="noStrike" kern="1200" dirty="0" err="1" smtClean="0">
                <a:solidFill>
                  <a:schemeClr val="tx1"/>
                </a:solidFill>
                <a:effectLst/>
                <a:latin typeface="Arial" charset="0"/>
                <a:ea typeface="+mn-ea"/>
                <a:cs typeface="+mn-cs"/>
              </a:rPr>
              <a:t>June</a:t>
            </a:r>
            <a:r>
              <a:rPr lang="fr-CA" sz="1200" b="1" i="0" u="none" strike="noStrike" kern="1200" dirty="0" smtClean="0">
                <a:solidFill>
                  <a:schemeClr val="tx1"/>
                </a:solidFill>
                <a:effectLst/>
                <a:latin typeface="Arial" charset="0"/>
                <a:ea typeface="+mn-ea"/>
                <a:cs typeface="+mn-cs"/>
              </a:rPr>
              <a:t> 1, 2017</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0" i="0" u="none" strike="noStrike" kern="1200" dirty="0" smtClean="0">
                <a:solidFill>
                  <a:schemeClr val="tx1"/>
                </a:solidFill>
                <a:effectLst/>
                <a:latin typeface="Arial" charset="0"/>
                <a:ea typeface="+mn-ea"/>
                <a:cs typeface="+mn-cs"/>
              </a:rPr>
              <a:t>Saskatoon, SK</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1" i="0" u="none" strike="noStrike" kern="1200" dirty="0" err="1" smtClean="0">
                <a:solidFill>
                  <a:schemeClr val="tx1"/>
                </a:solidFill>
                <a:effectLst/>
                <a:latin typeface="Arial" charset="0"/>
                <a:ea typeface="+mn-ea"/>
                <a:cs typeface="+mn-cs"/>
              </a:rPr>
              <a:t>June</a:t>
            </a:r>
            <a:r>
              <a:rPr lang="fr-CA" sz="1200" b="1" i="0" u="none" strike="noStrike" kern="1200" dirty="0" smtClean="0">
                <a:solidFill>
                  <a:schemeClr val="tx1"/>
                </a:solidFill>
                <a:effectLst/>
                <a:latin typeface="Arial" charset="0"/>
                <a:ea typeface="+mn-ea"/>
                <a:cs typeface="+mn-cs"/>
              </a:rPr>
              <a:t> 6-8, 2017</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0" i="0" u="none" strike="noStrike" kern="1200" dirty="0" smtClean="0">
                <a:solidFill>
                  <a:schemeClr val="tx1"/>
                </a:solidFill>
                <a:effectLst/>
                <a:latin typeface="Arial" charset="0"/>
                <a:ea typeface="+mn-ea"/>
                <a:cs typeface="+mn-cs"/>
              </a:rPr>
              <a:t>Edmonton, AB</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1" i="0" u="none" strike="noStrike" kern="1200" dirty="0" err="1" smtClean="0">
                <a:solidFill>
                  <a:schemeClr val="tx1"/>
                </a:solidFill>
                <a:effectLst/>
                <a:latin typeface="Arial" charset="0"/>
                <a:ea typeface="+mn-ea"/>
                <a:cs typeface="+mn-cs"/>
              </a:rPr>
              <a:t>June</a:t>
            </a:r>
            <a:r>
              <a:rPr lang="fr-CA" sz="1200" b="1" i="0" u="none" strike="noStrike" kern="1200" dirty="0" smtClean="0">
                <a:solidFill>
                  <a:schemeClr val="tx1"/>
                </a:solidFill>
                <a:effectLst/>
                <a:latin typeface="Arial" charset="0"/>
                <a:ea typeface="+mn-ea"/>
                <a:cs typeface="+mn-cs"/>
              </a:rPr>
              <a:t> 13-15, 2017 </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0" i="0" u="none" strike="noStrike" kern="1200" dirty="0" smtClean="0">
                <a:solidFill>
                  <a:schemeClr val="tx1"/>
                </a:solidFill>
                <a:effectLst/>
                <a:latin typeface="Arial" charset="0"/>
                <a:ea typeface="+mn-ea"/>
                <a:cs typeface="+mn-cs"/>
              </a:rPr>
              <a:t>Kelowna, BC</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1" i="0" u="none" strike="noStrike" kern="1200" dirty="0" err="1" smtClean="0">
                <a:solidFill>
                  <a:schemeClr val="tx1"/>
                </a:solidFill>
                <a:effectLst/>
                <a:latin typeface="Arial" charset="0"/>
                <a:ea typeface="+mn-ea"/>
                <a:cs typeface="+mn-cs"/>
              </a:rPr>
              <a:t>June</a:t>
            </a:r>
            <a:r>
              <a:rPr lang="fr-CA" sz="1200" b="1" i="0" u="none" strike="noStrike" kern="1200" dirty="0" smtClean="0">
                <a:solidFill>
                  <a:schemeClr val="tx1"/>
                </a:solidFill>
                <a:effectLst/>
                <a:latin typeface="Arial" charset="0"/>
                <a:ea typeface="+mn-ea"/>
                <a:cs typeface="+mn-cs"/>
              </a:rPr>
              <a:t> 27-29, 2017</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fr-CA" sz="1200" b="0" i="0" u="none" strike="noStrike" kern="1200" dirty="0" smtClean="0">
                <a:solidFill>
                  <a:schemeClr val="tx1"/>
                </a:solidFill>
                <a:effectLst/>
                <a:latin typeface="Arial" charset="0"/>
                <a:ea typeface="+mn-ea"/>
                <a:cs typeface="+mn-cs"/>
              </a:rPr>
              <a:t>Moncton, NB</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en-US" sz="1200" b="1" i="0" u="none" strike="noStrike" kern="1200" dirty="0" smtClean="0">
                <a:solidFill>
                  <a:schemeClr val="tx1"/>
                </a:solidFill>
                <a:effectLst/>
                <a:latin typeface="Arial" charset="0"/>
                <a:ea typeface="+mn-ea"/>
                <a:cs typeface="+mn-cs"/>
              </a:rPr>
              <a:t>September 13, 2017</a:t>
            </a:r>
            <a:endParaRPr lang="en-US" sz="1200" b="0" i="0" u="none" strike="noStrike" kern="1200" dirty="0" smtClean="0">
              <a:solidFill>
                <a:schemeClr val="tx1"/>
              </a:solidFill>
              <a:effectLst/>
              <a:latin typeface="Arial" charset="0"/>
              <a:ea typeface="+mn-ea"/>
              <a:cs typeface="+mn-cs"/>
            </a:endParaRPr>
          </a:p>
          <a:p>
            <a:pPr rtl="0" eaLnBrk="1" fontAlgn="ctr" latinLnBrk="0" hangingPunct="1"/>
            <a:r>
              <a:rPr lang="en-US" sz="1200" b="0" i="0" u="none" strike="noStrike" kern="1200" dirty="0" smtClean="0">
                <a:solidFill>
                  <a:schemeClr val="tx1"/>
                </a:solidFill>
                <a:effectLst/>
                <a:latin typeface="Arial" charset="0"/>
                <a:ea typeface="+mn-ea"/>
                <a:cs typeface="+mn-cs"/>
              </a:rPr>
              <a:t>Whitehorse, YK</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351 participants from 224 First Nations, including Chiefs, </a:t>
            </a:r>
            <a:r>
              <a:rPr lang="en-US" sz="1400" dirty="0" err="1" smtClean="0">
                <a:latin typeface="Arial" panose="020B0604020202020204" pitchFamily="34" charset="0"/>
                <a:cs typeface="Arial" panose="020B0604020202020204" pitchFamily="34" charset="0"/>
              </a:rPr>
              <a:t>Councillors</a:t>
            </a:r>
            <a:r>
              <a:rPr lang="en-US" sz="1400" dirty="0" smtClean="0">
                <a:latin typeface="Arial" panose="020B0604020202020204" pitchFamily="34" charset="0"/>
                <a:cs typeface="Arial" panose="020B0604020202020204" pitchFamily="34" charset="0"/>
              </a:rPr>
              <a:t>, Land Managers, Environmental Officers, and other First Nation Officials. </a:t>
            </a:r>
          </a:p>
          <a:p>
            <a:pPr>
              <a:spcAft>
                <a:spcPts val="0"/>
              </a:spcAft>
            </a:pPr>
            <a:endParaRPr lang="en-US" sz="1500" b="1" dirty="0" smtClean="0">
              <a:solidFill>
                <a:schemeClr val="tx1">
                  <a:lumMod val="50000"/>
                </a:schemeClr>
              </a:solidFill>
              <a:latin typeface="Arial Black" panose="020B0A04020102020204" pitchFamily="34" charset="0"/>
              <a:cs typeface="Arial" panose="020B0604020202020204" pitchFamily="34" charset="0"/>
            </a:endParaRPr>
          </a:p>
          <a:p>
            <a:pPr>
              <a:spcAft>
                <a:spcPts val="0"/>
              </a:spcAft>
            </a:pPr>
            <a:endParaRPr lang="en-US" sz="1500" b="1" dirty="0" smtClean="0">
              <a:solidFill>
                <a:schemeClr val="tx1">
                  <a:lumMod val="50000"/>
                </a:schemeClr>
              </a:solidFill>
              <a:latin typeface="Arial Black" panose="020B0A04020102020204" pitchFamily="34" charset="0"/>
              <a:cs typeface="Arial" panose="020B0604020202020204" pitchFamily="34" charset="0"/>
            </a:endParaRPr>
          </a:p>
          <a:p>
            <a:pPr>
              <a:spcAft>
                <a:spcPts val="0"/>
              </a:spcAft>
            </a:pPr>
            <a:endParaRPr lang="en-US" sz="1500" b="1" dirty="0" smtClean="0">
              <a:solidFill>
                <a:schemeClr val="tx1">
                  <a:lumMod val="50000"/>
                </a:schemeClr>
              </a:solidFill>
              <a:latin typeface="Arial Black" panose="020B0A04020102020204" pitchFamily="34" charset="0"/>
              <a:cs typeface="Arial" panose="020B0604020202020204" pitchFamily="34" charset="0"/>
            </a:endParaRPr>
          </a:p>
          <a:p>
            <a:pPr>
              <a:spcAft>
                <a:spcPts val="0"/>
              </a:spcAft>
            </a:pPr>
            <a:r>
              <a:rPr lang="en-US" sz="1500" b="1" dirty="0" smtClean="0">
                <a:solidFill>
                  <a:schemeClr val="tx1">
                    <a:lumMod val="50000"/>
                  </a:schemeClr>
                </a:solidFill>
                <a:latin typeface="Arial Black" panose="020B0A04020102020204" pitchFamily="34" charset="0"/>
                <a:cs typeface="Arial" panose="020B0604020202020204" pitchFamily="34" charset="0"/>
              </a:rPr>
              <a:t>Funding</a:t>
            </a:r>
            <a:endParaRPr lang="en-US" sz="1500" b="1" dirty="0">
              <a:solidFill>
                <a:schemeClr val="tx1">
                  <a:lumMod val="50000"/>
                </a:schemeClr>
              </a:solidFill>
              <a:latin typeface="Arial Black" panose="020B0A04020102020204" pitchFamily="34" charset="0"/>
              <a:cs typeface="Arial" panose="020B0604020202020204" pitchFamily="34" charset="0"/>
            </a:endParaRPr>
          </a:p>
          <a:p>
            <a:pPr>
              <a:spcAft>
                <a:spcPts val="0"/>
              </a:spcAft>
            </a:pPr>
            <a:r>
              <a:rPr lang="en-US" dirty="0">
                <a:latin typeface="Arial" panose="020B0604020202020204" pitchFamily="34" charset="0"/>
                <a:cs typeface="Arial" panose="020B0604020202020204" pitchFamily="34" charset="0"/>
              </a:rPr>
              <a:t>New funding formula with base funding for a lands and environment office</a:t>
            </a:r>
          </a:p>
          <a:p>
            <a:pPr>
              <a:spcAft>
                <a:spcPts val="0"/>
              </a:spcAft>
            </a:pPr>
            <a:r>
              <a:rPr lang="en-US" dirty="0">
                <a:latin typeface="Arial" panose="020B0604020202020204" pitchFamily="34" charset="0"/>
                <a:cs typeface="Arial" panose="020B0604020202020204" pitchFamily="34" charset="0"/>
              </a:rPr>
              <a:t>Consideration required for activities outside of those identified through registered transactions (e.g. enforcement, community engagement, or responding to activities on traditional </a:t>
            </a:r>
            <a:r>
              <a:rPr lang="en-US" dirty="0" smtClean="0">
                <a:latin typeface="Arial" panose="020B0604020202020204" pitchFamily="34" charset="0"/>
                <a:cs typeface="Arial" panose="020B0604020202020204" pitchFamily="34" charset="0"/>
              </a:rPr>
              <a:t>territories)</a:t>
            </a:r>
            <a:r>
              <a:rPr lang="en-US" baseline="0" dirty="0" smtClean="0">
                <a:latin typeface="Arial" panose="020B0604020202020204" pitchFamily="34" charset="0"/>
                <a:cs typeface="Arial" panose="020B0604020202020204" pitchFamily="34" charset="0"/>
              </a:rPr>
              <a:t> / </a:t>
            </a:r>
            <a:r>
              <a:rPr lang="en-US" dirty="0" smtClean="0">
                <a:latin typeface="Arial" panose="020B0604020202020204" pitchFamily="34" charset="0"/>
                <a:cs typeface="Arial" panose="020B0604020202020204" pitchFamily="34" charset="0"/>
              </a:rPr>
              <a:t>Additional </a:t>
            </a:r>
            <a:r>
              <a:rPr lang="en-US" dirty="0">
                <a:latin typeface="Arial" panose="020B0604020202020204" pitchFamily="34" charset="0"/>
                <a:cs typeface="Arial" panose="020B0604020202020204" pitchFamily="34" charset="0"/>
              </a:rPr>
              <a:t>funding for environmental management</a:t>
            </a:r>
          </a:p>
          <a:p>
            <a:pPr>
              <a:spcAft>
                <a:spcPts val="0"/>
              </a:spcAft>
            </a:pPr>
            <a:r>
              <a:rPr lang="en-US" dirty="0">
                <a:latin typeface="Arial" panose="020B0604020202020204" pitchFamily="34" charset="0"/>
                <a:cs typeface="Arial" panose="020B0604020202020204" pitchFamily="34" charset="0"/>
              </a:rPr>
              <a:t>Funding to train more than one land manager per First </a:t>
            </a:r>
            <a:r>
              <a:rPr lang="en-US" dirty="0" smtClean="0">
                <a:latin typeface="Arial" panose="020B0604020202020204" pitchFamily="34" charset="0"/>
                <a:cs typeface="Arial" panose="020B0604020202020204" pitchFamily="34" charset="0"/>
              </a:rPr>
              <a:t>Nation</a:t>
            </a:r>
            <a:endParaRPr lang="en-US" dirty="0">
              <a:latin typeface="Arial" panose="020B0604020202020204" pitchFamily="34" charset="0"/>
              <a:cs typeface="Arial" panose="020B0604020202020204" pitchFamily="34" charset="0"/>
            </a:endParaRPr>
          </a:p>
          <a:p>
            <a:pPr>
              <a:spcAft>
                <a:spcPts val="0"/>
              </a:spcAft>
            </a:pPr>
            <a:r>
              <a:rPr lang="en-US" sz="1500" b="1" dirty="0" smtClean="0">
                <a:solidFill>
                  <a:schemeClr val="tx1">
                    <a:lumMod val="50000"/>
                  </a:schemeClr>
                </a:solidFill>
                <a:latin typeface="Arial Black" panose="020B0A04020102020204" pitchFamily="34" charset="0"/>
                <a:cs typeface="Arial" panose="020B0604020202020204" pitchFamily="34" charset="0"/>
              </a:rPr>
              <a:t>Training</a:t>
            </a:r>
            <a:endParaRPr lang="en-US" sz="1500" b="1" dirty="0">
              <a:solidFill>
                <a:schemeClr val="tx1">
                  <a:lumMod val="50000"/>
                </a:schemeClr>
              </a:solidFill>
              <a:latin typeface="Arial Black" panose="020B0A04020102020204" pitchFamily="34" charset="0"/>
              <a:cs typeface="Arial" panose="020B0604020202020204" pitchFamily="34" charset="0"/>
            </a:endParaRPr>
          </a:p>
          <a:p>
            <a:pPr>
              <a:spcAft>
                <a:spcPts val="0"/>
              </a:spcAft>
            </a:pPr>
            <a:r>
              <a:rPr lang="en-US" dirty="0">
                <a:latin typeface="Arial" panose="020B0604020202020204" pitchFamily="34" charset="0"/>
                <a:cs typeface="Arial" panose="020B0604020202020204" pitchFamily="34" charset="0"/>
              </a:rPr>
              <a:t>Partnerships with schools closer to home (and more training offered in French)</a:t>
            </a:r>
          </a:p>
          <a:p>
            <a:pPr>
              <a:spcAft>
                <a:spcPts val="0"/>
              </a:spcAft>
            </a:pPr>
            <a:r>
              <a:rPr lang="en-US" dirty="0">
                <a:latin typeface="Arial" panose="020B0604020202020204" pitchFamily="34" charset="0"/>
                <a:cs typeface="Arial" panose="020B0604020202020204" pitchFamily="34" charset="0"/>
              </a:rPr>
              <a:t>Ongoing professional development is important</a:t>
            </a:r>
          </a:p>
          <a:p>
            <a:pPr>
              <a:spcAft>
                <a:spcPts val="0"/>
              </a:spcAft>
            </a:pPr>
            <a:r>
              <a:rPr lang="en-US" dirty="0">
                <a:latin typeface="Arial" panose="020B0604020202020204" pitchFamily="34" charset="0"/>
                <a:cs typeface="Arial" panose="020B0604020202020204" pitchFamily="34" charset="0"/>
              </a:rPr>
              <a:t>Both in-person and on-line training for land managers</a:t>
            </a:r>
          </a:p>
          <a:p>
            <a:pPr>
              <a:spcAft>
                <a:spcPts val="0"/>
              </a:spcAft>
            </a:pPr>
            <a:r>
              <a:rPr lang="en-US" dirty="0">
                <a:latin typeface="Arial" panose="020B0604020202020204" pitchFamily="34" charset="0"/>
                <a:cs typeface="Arial" panose="020B0604020202020204" pitchFamily="34" charset="0"/>
              </a:rPr>
              <a:t>Regional training with curriculum that incorporates traditional knowledge</a:t>
            </a:r>
          </a:p>
          <a:p>
            <a:pPr>
              <a:spcAft>
                <a:spcPts val="0"/>
              </a:spcAft>
            </a:pPr>
            <a:r>
              <a:rPr lang="en-US" dirty="0">
                <a:latin typeface="Arial" panose="020B0604020202020204" pitchFamily="34" charset="0"/>
                <a:cs typeface="Arial" panose="020B0604020202020204" pitchFamily="34" charset="0"/>
              </a:rPr>
              <a:t>Prior learning assessments and recognition required</a:t>
            </a:r>
          </a:p>
          <a:p>
            <a:pPr>
              <a:spcAft>
                <a:spcPts val="0"/>
              </a:spcAft>
            </a:pPr>
            <a:r>
              <a:rPr lang="en-US" dirty="0">
                <a:latin typeface="Arial" panose="020B0604020202020204" pitchFamily="34" charset="0"/>
                <a:cs typeface="Arial" panose="020B0604020202020204" pitchFamily="34" charset="0"/>
              </a:rPr>
              <a:t>Focus on environmental and natural resource management</a:t>
            </a:r>
          </a:p>
          <a:p>
            <a:pPr>
              <a:spcAft>
                <a:spcPts val="0"/>
              </a:spcAft>
            </a:pPr>
            <a:r>
              <a:rPr lang="en-US" sz="1500" b="1" dirty="0" smtClean="0">
                <a:solidFill>
                  <a:schemeClr val="tx1">
                    <a:lumMod val="50000"/>
                  </a:schemeClr>
                </a:solidFill>
                <a:latin typeface="Arial Black" panose="020B0A04020102020204" pitchFamily="34" charset="0"/>
                <a:cs typeface="Arial" panose="020B0604020202020204" pitchFamily="34" charset="0"/>
              </a:rPr>
              <a:t>Eligibility:</a:t>
            </a:r>
            <a:r>
              <a:rPr lang="en-US" sz="1500" b="1" baseline="0" dirty="0" smtClean="0">
                <a:solidFill>
                  <a:schemeClr val="tx1">
                    <a:lumMod val="50000"/>
                  </a:schemeClr>
                </a:solidFill>
                <a:latin typeface="Arial Black" panose="020B0A040201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More </a:t>
            </a:r>
            <a:r>
              <a:rPr lang="en-US" dirty="0">
                <a:latin typeface="Arial" panose="020B0604020202020204" pitchFamily="34" charset="0"/>
                <a:cs typeface="Arial" panose="020B0604020202020204" pitchFamily="34" charset="0"/>
              </a:rPr>
              <a:t>flexible entry criteria and training supports before </a:t>
            </a:r>
            <a:r>
              <a:rPr lang="en-US" dirty="0" smtClean="0">
                <a:latin typeface="Arial" panose="020B0604020202020204" pitchFamily="34" charset="0"/>
                <a:cs typeface="Arial" panose="020B0604020202020204" pitchFamily="34" charset="0"/>
              </a:rPr>
              <a:t>entry</a:t>
            </a:r>
          </a:p>
          <a:p>
            <a:r>
              <a:rPr lang="en-US" sz="1500" b="1" dirty="0" smtClean="0">
                <a:solidFill>
                  <a:schemeClr val="tx1">
                    <a:lumMod val="50000"/>
                  </a:schemeClr>
                </a:solidFill>
                <a:latin typeface="Arial Black" panose="020B0A04020102020204" pitchFamily="34" charset="0"/>
                <a:cs typeface="Arial" panose="020B0604020202020204" pitchFamily="34" charset="0"/>
              </a:rPr>
              <a:t>Authority</a:t>
            </a:r>
            <a:r>
              <a:rPr lang="en-US" sz="1500" b="1" baseline="0" dirty="0" smtClean="0">
                <a:solidFill>
                  <a:schemeClr val="tx1">
                    <a:lumMod val="50000"/>
                  </a:schemeClr>
                </a:solidFill>
                <a:latin typeface="Arial Black" panose="020B0A040201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Greater independent decision-making ability</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1200840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53525" cy="6865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8412" y="209931"/>
            <a:ext cx="3866388" cy="2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625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E18F2-A75B-4836-B936-4E44D9535B76}"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7099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7E18F2-A75B-4836-B936-4E44D9535B76}"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69824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7E18F2-A75B-4836-B936-4E44D9535B76}"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30238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7E18F2-A75B-4836-B936-4E44D9535B76}"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39568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E18F2-A75B-4836-B936-4E44D9535B76}"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74949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E18F2-A75B-4836-B936-4E44D9535B76}"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75663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E18F2-A75B-4836-B936-4E44D9535B76}"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105730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7E18F2-A75B-4836-B936-4E44D9535B76}"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943724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7E18F2-A75B-4836-B936-4E44D9535B76}"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403547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32709307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308100"/>
            <a:ext cx="3822700" cy="49403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07408" y="1308101"/>
            <a:ext cx="3822192"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458810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4075059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0828326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4730750" cy="5562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2233899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807635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7E18F2-A75B-4836-B936-4E44D9535B76}"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27983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7E18F2-A75B-4836-B936-4E44D9535B76}"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ABC79-298D-47EE-ADF8-742064065DD7}" type="slidenum">
              <a:rPr lang="en-US" smtClean="0"/>
              <a:t>‹#›</a:t>
            </a:fld>
            <a:endParaRPr lang="en-US"/>
          </a:p>
        </p:txBody>
      </p:sp>
    </p:spTree>
    <p:extLst>
      <p:ext uri="{BB962C8B-B14F-4D97-AF65-F5344CB8AC3E}">
        <p14:creationId xmlns:p14="http://schemas.microsoft.com/office/powerpoint/2010/main" val="313598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3" descr="\\creative\media$\GRAPHICS 2018\Corporate Branding - Templates\CIRNAC\PNG\FIP-CIRNA.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3350" y="138745"/>
            <a:ext cx="3014472" cy="192786"/>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810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smtClean="0"/>
              <a:t>Insert section title</a:t>
            </a:r>
          </a:p>
        </p:txBody>
      </p:sp>
      <p:sp>
        <p:nvSpPr>
          <p:cNvPr id="1027" name="Rectangle 3"/>
          <p:cNvSpPr>
            <a:spLocks noGrp="1" noChangeArrowheads="1"/>
          </p:cNvSpPr>
          <p:nvPr>
            <p:ph type="body" idx="1"/>
          </p:nvPr>
        </p:nvSpPr>
        <p:spPr bwMode="auto">
          <a:xfrm>
            <a:off x="368300" y="1308100"/>
            <a:ext cx="78613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smtClean="0"/>
              <a:t>Click to edit master text styles</a:t>
            </a:r>
          </a:p>
          <a:p>
            <a:pPr lvl="1"/>
            <a:r>
              <a:rPr lang="en-CA" altLang="en-GB" dirty="0" smtClean="0"/>
              <a:t>Second level</a:t>
            </a:r>
          </a:p>
          <a:p>
            <a:pPr lvl="2"/>
            <a:r>
              <a:rPr lang="en-CA" altLang="en-GB" dirty="0" smtClean="0"/>
              <a:t>Third level</a:t>
            </a:r>
          </a:p>
          <a:p>
            <a:pPr lvl="3"/>
            <a:r>
              <a:rPr lang="en-CA" altLang="en-GB" dirty="0" smtClean="0"/>
              <a:t>Fourth level</a:t>
            </a:r>
          </a:p>
        </p:txBody>
      </p:sp>
      <p:sp>
        <p:nvSpPr>
          <p:cNvPr id="12" name="Rectangle 8"/>
          <p:cNvSpPr>
            <a:spLocks noGrp="1" noChangeArrowheads="1"/>
          </p:cNvSpPr>
          <p:nvPr>
            <p:ph type="sldNum" sz="quarter" idx="4"/>
          </p:nvPr>
        </p:nvSpPr>
        <p:spPr>
          <a:xfrm>
            <a:off x="8077200" y="6400800"/>
            <a:ext cx="762000" cy="304800"/>
          </a:xfrm>
          <a:prstGeom prst="rect">
            <a:avLst/>
          </a:prstGeom>
          <a:ln/>
        </p:spPr>
        <p:txBody>
          <a:bodyPr/>
          <a:lstStyle>
            <a:lvl1pPr algn="r">
              <a:defRPr sz="1200">
                <a:solidFill>
                  <a:srgbClr val="969696"/>
                </a:solidFill>
                <a:latin typeface="+mj-lt"/>
              </a:defRPr>
            </a:lvl1pPr>
          </a:lstStyle>
          <a:p>
            <a:pPr>
              <a:defRPr/>
            </a:pPr>
            <a:fld id="{E00B6E52-F07A-44C8-B7AE-D6EEC3D50429}" type="slidenum">
              <a:rPr lang="en-CA" smtClean="0"/>
              <a:pPr>
                <a:defRPr/>
              </a:pPr>
              <a:t>‹#›</a:t>
            </a:fld>
            <a:endParaRPr lang="en-CA" dirty="0"/>
          </a:p>
        </p:txBody>
      </p:sp>
      <p:pic>
        <p:nvPicPr>
          <p:cNvPr id="2050" name="Picture 2" descr="\\creative\media$\GRAPHICS 2018\Corporate Branding - Templates\CIRNAC\PNG\CIRNA-symbol.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4137" y="6172200"/>
            <a:ext cx="619125" cy="619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timing>
    <p:tnLst>
      <p:par>
        <p:cTn id="1" dur="indefinite" restart="never" nodeType="tmRoot"/>
      </p:par>
    </p:tnLst>
  </p:timing>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E18F2-A75B-4836-B936-4E44D9535B76}" type="datetimeFigureOut">
              <a:rPr lang="en-US" smtClean="0"/>
              <a:t>6/11/2019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ABC79-298D-47EE-ADF8-742064065DD7}" type="slidenum">
              <a:rPr lang="en-US" smtClean="0"/>
              <a:t>‹#›</a:t>
            </a:fld>
            <a:endParaRPr lang="en-US"/>
          </a:p>
        </p:txBody>
      </p:sp>
    </p:spTree>
    <p:extLst>
      <p:ext uri="{BB962C8B-B14F-4D97-AF65-F5344CB8AC3E}">
        <p14:creationId xmlns:p14="http://schemas.microsoft.com/office/powerpoint/2010/main" val="16703383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8.png"/><Relationship Id="rId18" Type="http://schemas.openxmlformats.org/officeDocument/2006/relationships/image" Target="../media/image42.png"/><Relationship Id="rId3" Type="http://schemas.openxmlformats.org/officeDocument/2006/relationships/diagramData" Target="../diagrams/data3.xml"/><Relationship Id="rId21" Type="http://schemas.openxmlformats.org/officeDocument/2006/relationships/image" Target="../media/image44.png"/><Relationship Id="rId7" Type="http://schemas.microsoft.com/office/2007/relationships/diagramDrawing" Target="../diagrams/drawing3.xml"/><Relationship Id="rId12" Type="http://schemas.openxmlformats.org/officeDocument/2006/relationships/image" Target="../media/image37.png"/><Relationship Id="rId17" Type="http://schemas.openxmlformats.org/officeDocument/2006/relationships/image" Target="../media/image41.png"/><Relationship Id="rId2" Type="http://schemas.openxmlformats.org/officeDocument/2006/relationships/notesSlide" Target="../notesSlides/notesSlide20.xml"/><Relationship Id="rId16" Type="http://schemas.openxmlformats.org/officeDocument/2006/relationships/image" Target="../media/image40.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6.png"/><Relationship Id="rId5" Type="http://schemas.openxmlformats.org/officeDocument/2006/relationships/diagramQuickStyle" Target="../diagrams/quickStyle3.xml"/><Relationship Id="rId15" Type="http://schemas.openxmlformats.org/officeDocument/2006/relationships/image" Target="../media/image32.pn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diagramLayout" Target="../diagrams/layout3.xml"/><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bernice.draper-hickey@canada.c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adnc-aandc.gc.ca/eng/1459449220161/145944934175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6" y="2922268"/>
            <a:ext cx="4895850" cy="1400383"/>
          </a:xfrm>
          <a:prstGeom prst="rect">
            <a:avLst/>
          </a:prstGeom>
          <a:noFill/>
        </p:spPr>
        <p:txBody>
          <a:bodyPr wrap="square" rtlCol="0">
            <a:spAutoFit/>
          </a:bodyPr>
          <a:lstStyle/>
          <a:p>
            <a:pPr>
              <a:lnSpc>
                <a:spcPts val="2300"/>
              </a:lnSpc>
              <a:spcAft>
                <a:spcPts val="500"/>
              </a:spcAft>
            </a:pPr>
            <a:r>
              <a:rPr lang="en-US" sz="2900" dirty="0" smtClean="0">
                <a:solidFill>
                  <a:srgbClr val="FFFFFF"/>
                </a:solidFill>
                <a:latin typeface="Arial Black" panose="020B0A04020102020204" pitchFamily="34" charset="0"/>
              </a:rPr>
              <a:t>Community Lands Development</a:t>
            </a:r>
          </a:p>
          <a:p>
            <a:pPr>
              <a:lnSpc>
                <a:spcPts val="2300"/>
              </a:lnSpc>
              <a:spcAft>
                <a:spcPts val="500"/>
              </a:spcAft>
            </a:pPr>
            <a:r>
              <a:rPr lang="fr-CA" sz="2400" dirty="0" err="1" smtClean="0">
                <a:solidFill>
                  <a:srgbClr val="FFFFFF"/>
                </a:solidFill>
                <a:latin typeface="Arial" panose="020B0604020202020204" pitchFamily="34" charset="0"/>
                <a:cs typeface="Arial" panose="020B0604020202020204" pitchFamily="34" charset="0"/>
              </a:rPr>
              <a:t>Overview</a:t>
            </a:r>
            <a:r>
              <a:rPr lang="fr-CA" sz="2400" dirty="0" smtClean="0">
                <a:solidFill>
                  <a:srgbClr val="FFFFFF"/>
                </a:solidFill>
                <a:latin typeface="Arial" panose="020B0604020202020204" pitchFamily="34" charset="0"/>
                <a:cs typeface="Arial" panose="020B0604020202020204" pitchFamily="34" charset="0"/>
              </a:rPr>
              <a:t> of Lands &amp; Law-</a:t>
            </a:r>
            <a:r>
              <a:rPr lang="fr-CA" sz="2400" dirty="0" err="1" smtClean="0">
                <a:solidFill>
                  <a:srgbClr val="FFFFFF"/>
                </a:solidFill>
                <a:latin typeface="Arial" panose="020B0604020202020204" pitchFamily="34" charset="0"/>
                <a:cs typeface="Arial" panose="020B0604020202020204" pitchFamily="34" charset="0"/>
              </a:rPr>
              <a:t>making</a:t>
            </a:r>
            <a:endParaRPr lang="fr-CA" sz="2400" dirty="0" smtClean="0">
              <a:solidFill>
                <a:srgbClr val="FFFFFF"/>
              </a:solidFill>
              <a:latin typeface="Arial" panose="020B0604020202020204" pitchFamily="34" charset="0"/>
              <a:cs typeface="Arial" panose="020B0604020202020204" pitchFamily="34" charset="0"/>
            </a:endParaRPr>
          </a:p>
          <a:p>
            <a:pPr>
              <a:lnSpc>
                <a:spcPts val="2300"/>
              </a:lnSpc>
              <a:spcAft>
                <a:spcPts val="500"/>
              </a:spcAft>
            </a:pPr>
            <a:r>
              <a:rPr lang="fr-CA" sz="2000" dirty="0" smtClean="0">
                <a:solidFill>
                  <a:srgbClr val="FFFFFF"/>
                </a:solidFill>
                <a:latin typeface="Arial" panose="020B0604020202020204" pitchFamily="34" charset="0"/>
                <a:cs typeface="Arial" panose="020B0604020202020204" pitchFamily="34" charset="0"/>
              </a:rPr>
              <a:t>Whitehorse, Yukon - </a:t>
            </a:r>
            <a:r>
              <a:rPr lang="fr-CA" sz="2000" dirty="0" err="1" smtClean="0">
                <a:solidFill>
                  <a:srgbClr val="FFFFFF"/>
                </a:solidFill>
                <a:latin typeface="Arial" panose="020B0604020202020204" pitchFamily="34" charset="0"/>
                <a:cs typeface="Arial" panose="020B0604020202020204" pitchFamily="34" charset="0"/>
              </a:rPr>
              <a:t>June</a:t>
            </a:r>
            <a:r>
              <a:rPr lang="fr-CA" sz="2000" dirty="0" smtClean="0">
                <a:solidFill>
                  <a:srgbClr val="FFFFFF"/>
                </a:solidFill>
                <a:latin typeface="Arial" panose="020B0604020202020204" pitchFamily="34" charset="0"/>
                <a:cs typeface="Arial" panose="020B0604020202020204" pitchFamily="34" charset="0"/>
              </a:rPr>
              <a:t> 2019</a:t>
            </a:r>
            <a:endParaRPr lang="en-US" sz="2000" dirty="0" smtClean="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848600" cy="304800"/>
          </a:xfrm>
        </p:spPr>
        <p:txBody>
          <a:bodyPr/>
          <a:lstStyle/>
          <a:p>
            <a:r>
              <a:rPr lang="en-US" dirty="0" smtClean="0"/>
              <a:t>RLEMP Updates</a:t>
            </a:r>
            <a:endParaRPr lang="en-US" dirty="0"/>
          </a:p>
        </p:txBody>
      </p:sp>
      <p:pic>
        <p:nvPicPr>
          <p:cNvPr id="4" name="Content Placeholder 3" descr="noun_plan_1340108.png"/>
          <p:cNvPicPr>
            <a:picLocks noGrp="1" noChangeAspect="1"/>
          </p:cNvPicPr>
          <p:nvPr>
            <p:ph sz="quarter" idx="1"/>
          </p:nvPr>
        </p:nvPicPr>
        <p:blipFill>
          <a:blip r:embed="rId3"/>
          <a:srcRect l="-26612" r="-26612"/>
          <a:stretch>
            <a:fillRect/>
          </a:stretch>
        </p:blipFill>
        <p:spPr>
          <a:xfrm>
            <a:off x="93710" y="1219200"/>
            <a:ext cx="3610289" cy="2356266"/>
          </a:xfrm>
        </p:spPr>
      </p:pic>
      <p:pic>
        <p:nvPicPr>
          <p:cNvPr id="5" name="Picture 4" descr="noun_Possibilities_160867.png"/>
          <p:cNvPicPr>
            <a:picLocks noChangeAspect="1"/>
          </p:cNvPicPr>
          <p:nvPr/>
        </p:nvPicPr>
        <p:blipFill>
          <a:blip r:embed="rId4"/>
          <a:stretch>
            <a:fillRect/>
          </a:stretch>
        </p:blipFill>
        <p:spPr>
          <a:xfrm>
            <a:off x="649637" y="3590925"/>
            <a:ext cx="2674504" cy="26745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18909964"/>
              </p:ext>
            </p:extLst>
          </p:nvPr>
        </p:nvGraphicFramePr>
        <p:xfrm>
          <a:off x="3867912" y="1066800"/>
          <a:ext cx="4662960" cy="2550315"/>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416715">
                <a:tc>
                  <a:txBody>
                    <a:bodyPr/>
                    <a:lstStyle/>
                    <a:p>
                      <a:pPr algn="ctr"/>
                      <a:r>
                        <a:rPr lang="en-US" dirty="0" smtClean="0">
                          <a:solidFill>
                            <a:srgbClr val="000000"/>
                          </a:solidFill>
                        </a:rPr>
                        <a:t>Plans</a:t>
                      </a:r>
                      <a:endParaRPr lang="en-US" dirty="0">
                        <a:solidFill>
                          <a:srgbClr val="000000"/>
                        </a:solidFill>
                      </a:endParaRPr>
                    </a:p>
                  </a:txBody>
                  <a:tcPr/>
                </a:tc>
                <a:extLst>
                  <a:ext uri="{0D108BD9-81ED-4DB2-BD59-A6C34878D82A}">
                    <a16:rowId xmlns:a16="http://schemas.microsoft.com/office/drawing/2014/main" val="10000"/>
                  </a:ext>
                </a:extLst>
              </a:tr>
              <a:tr h="1699074">
                <a:tc>
                  <a:txBody>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rPr>
                        <a:t> </a:t>
                      </a:r>
                      <a:r>
                        <a:rPr lang="en-US" baseline="0" dirty="0" smtClean="0">
                          <a:solidFill>
                            <a:srgbClr val="000000"/>
                          </a:solidFill>
                        </a:rPr>
                        <a:t>Working with NALMA and other partners to ensure that feedback from engagement is incorporated into program, policy and service enhancements.</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solidFill>
                            <a:srgbClr val="000000"/>
                          </a:solidFill>
                        </a:rPr>
                        <a:t>Continuing to pursue funding and policy improvements to enhance RLEMP</a:t>
                      </a:r>
                      <a:endParaRPr lang="en-US" dirty="0" smtClean="0">
                        <a:solidFill>
                          <a:srgbClr val="000000"/>
                        </a:solidFill>
                      </a:endParaRPr>
                    </a:p>
                    <a:p>
                      <a:pPr>
                        <a:buFont typeface="Arial"/>
                        <a:buChar char="•"/>
                      </a:pPr>
                      <a:endParaRPr lang="en-US" dirty="0" smtClean="0">
                        <a:solidFill>
                          <a:srgbClr val="000000"/>
                        </a:solidFill>
                      </a:endParaRP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95393418"/>
              </p:ext>
            </p:extLst>
          </p:nvPr>
        </p:nvGraphicFramePr>
        <p:xfrm>
          <a:off x="3867912" y="3733800"/>
          <a:ext cx="4662960" cy="2167878"/>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500279">
                <a:tc>
                  <a:txBody>
                    <a:bodyPr/>
                    <a:lstStyle/>
                    <a:p>
                      <a:pPr algn="ctr"/>
                      <a:r>
                        <a:rPr lang="en-US" dirty="0" smtClean="0">
                          <a:solidFill>
                            <a:srgbClr val="000000"/>
                          </a:solidFill>
                        </a:rPr>
                        <a:t>Possibilities</a:t>
                      </a:r>
                      <a:endParaRPr lang="en-US" dirty="0">
                        <a:solidFill>
                          <a:srgbClr val="000000"/>
                        </a:solidFill>
                      </a:endParaRPr>
                    </a:p>
                  </a:txBody>
                  <a:tcPr/>
                </a:tc>
                <a:extLst>
                  <a:ext uri="{0D108BD9-81ED-4DB2-BD59-A6C34878D82A}">
                    <a16:rowId xmlns:a16="http://schemas.microsoft.com/office/drawing/2014/main" val="10000"/>
                  </a:ext>
                </a:extLst>
              </a:tr>
              <a:tr h="1667599">
                <a:tc>
                  <a:txBody>
                    <a:bodyPr/>
                    <a:lstStyle/>
                    <a:p>
                      <a:pPr>
                        <a:buFont typeface="Arial"/>
                        <a:buChar char="•"/>
                      </a:pPr>
                      <a:r>
                        <a:rPr lang="en-US" sz="1800" dirty="0" smtClean="0">
                          <a:solidFill>
                            <a:srgbClr val="000000"/>
                          </a:solidFill>
                        </a:rPr>
                        <a:t> Continued growth</a:t>
                      </a:r>
                      <a:r>
                        <a:rPr lang="en-US" sz="1800" baseline="0" dirty="0" smtClean="0">
                          <a:solidFill>
                            <a:srgbClr val="000000"/>
                          </a:solidFill>
                        </a:rPr>
                        <a:t> of PLMCP and continued support for sharing of best practices</a:t>
                      </a:r>
                    </a:p>
                    <a:p>
                      <a:pPr>
                        <a:buFont typeface="Arial"/>
                        <a:buChar char="•"/>
                      </a:pPr>
                      <a:endParaRPr lang="en-US" sz="900" baseline="0" dirty="0" smtClean="0">
                        <a:solidFill>
                          <a:srgbClr val="000000"/>
                        </a:solidFill>
                      </a:endParaRPr>
                    </a:p>
                    <a:p>
                      <a:pPr>
                        <a:buFont typeface="Arial"/>
                        <a:buNone/>
                      </a:pPr>
                      <a:endParaRPr lang="en-US" sz="800" baseline="0" dirty="0" smtClean="0">
                        <a:solidFill>
                          <a:srgbClr val="000000"/>
                        </a:solidFill>
                      </a:endParaRPr>
                    </a:p>
                  </a:txBody>
                  <a:tcPr/>
                </a:tc>
                <a:extLst>
                  <a:ext uri="{0D108BD9-81ED-4DB2-BD59-A6C34878D82A}">
                    <a16:rowId xmlns:a16="http://schemas.microsoft.com/office/drawing/2014/main" val="10001"/>
                  </a:ext>
                </a:extLst>
              </a:tr>
            </a:tbl>
          </a:graphicData>
        </a:graphic>
      </p:graphicFrame>
      <p:sp>
        <p:nvSpPr>
          <p:cNvPr id="9"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10</a:t>
            </a:fld>
            <a:endParaRPr lang="en-CA" sz="1400" dirty="0"/>
          </a:p>
        </p:txBody>
      </p:sp>
    </p:spTree>
    <p:extLst>
      <p:ext uri="{BB962C8B-B14F-4D97-AF65-F5344CB8AC3E}">
        <p14:creationId xmlns:p14="http://schemas.microsoft.com/office/powerpoint/2010/main" val="3272734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848600" cy="304800"/>
          </a:xfrm>
        </p:spPr>
        <p:txBody>
          <a:bodyPr>
            <a:normAutofit/>
          </a:bodyPr>
          <a:lstStyle/>
          <a:p>
            <a:r>
              <a:rPr lang="en-US" dirty="0" smtClean="0"/>
              <a:t>What is MRP? What is it designed to correct?	</a:t>
            </a:r>
            <a:endParaRPr lang="en-US" dirty="0"/>
          </a:p>
        </p:txBody>
      </p:sp>
      <p:sp>
        <p:nvSpPr>
          <p:cNvPr id="3" name="Content Placeholder 2"/>
          <p:cNvSpPr>
            <a:spLocks noGrp="1"/>
          </p:cNvSpPr>
          <p:nvPr>
            <p:ph idx="1"/>
          </p:nvPr>
        </p:nvSpPr>
        <p:spPr/>
        <p:txBody>
          <a:bodyPr>
            <a:normAutofit/>
          </a:bodyPr>
          <a:lstStyle/>
          <a:p>
            <a:pPr>
              <a:spcAft>
                <a:spcPts val="0"/>
              </a:spcAft>
            </a:pPr>
            <a:r>
              <a:rPr lang="en-US" altLang="en-US" dirty="0">
                <a:latin typeface="Arial" panose="020B0604020202020204" pitchFamily="34" charset="0"/>
                <a:cs typeface="Arial" panose="020B0604020202020204" pitchFamily="34" charset="0"/>
              </a:rPr>
              <a:t>Matrimonial Real </a:t>
            </a:r>
            <a:r>
              <a:rPr lang="en-US" altLang="en-US" dirty="0" smtClean="0">
                <a:latin typeface="Arial" panose="020B0604020202020204" pitchFamily="34" charset="0"/>
                <a:cs typeface="Arial" panose="020B0604020202020204" pitchFamily="34" charset="0"/>
              </a:rPr>
              <a:t>Property (MRP) </a:t>
            </a:r>
            <a:r>
              <a:rPr lang="en-US" altLang="en-US" dirty="0">
                <a:latin typeface="Arial" panose="020B0604020202020204" pitchFamily="34" charset="0"/>
                <a:cs typeface="Arial" panose="020B0604020202020204" pitchFamily="34" charset="0"/>
              </a:rPr>
              <a:t>refers to the family or matrimonial home and other structures or land that a couple owns or occupies while they are married or in a common-law relationship. </a:t>
            </a:r>
            <a:endParaRPr lang="en-US" altLang="en-US" dirty="0" smtClean="0">
              <a:latin typeface="Arial" panose="020B0604020202020204" pitchFamily="34" charset="0"/>
              <a:cs typeface="Arial" panose="020B0604020202020204" pitchFamily="34" charset="0"/>
            </a:endParaRPr>
          </a:p>
          <a:p>
            <a:pPr>
              <a:spcAft>
                <a:spcPts val="0"/>
              </a:spcAft>
            </a:pPr>
            <a:endParaRPr lang="en-US" altLang="en-US" dirty="0">
              <a:latin typeface="Arial" panose="020B0604020202020204" pitchFamily="34" charset="0"/>
              <a:cs typeface="Arial" panose="020B0604020202020204" pitchFamily="34" charset="0"/>
            </a:endParaRPr>
          </a:p>
          <a:p>
            <a:pPr lvl="0"/>
            <a:r>
              <a:rPr lang="en-CA" dirty="0" smtClean="0">
                <a:latin typeface="Arial" panose="020B0604020202020204" pitchFamily="34" charset="0"/>
                <a:cs typeface="Arial" panose="020B0604020202020204" pitchFamily="34" charset="0"/>
              </a:rPr>
              <a:t>It all started when a </a:t>
            </a:r>
            <a:r>
              <a:rPr lang="en-CA" u="sng" dirty="0" smtClean="0">
                <a:latin typeface="Arial" panose="020B0604020202020204" pitchFamily="34" charset="0"/>
                <a:cs typeface="Arial" panose="020B0604020202020204" pitchFamily="34" charset="0"/>
              </a:rPr>
              <a:t>legislative gap</a:t>
            </a:r>
            <a:r>
              <a:rPr lang="en-CA" dirty="0" smtClean="0">
                <a:latin typeface="Arial" panose="020B0604020202020204" pitchFamily="34" charset="0"/>
                <a:cs typeface="Arial" panose="020B0604020202020204" pitchFamily="34" charset="0"/>
              </a:rPr>
              <a:t> was identified by the Supreme Court of Canada in 1986. It took decades of studies</a:t>
            </a:r>
            <a:r>
              <a:rPr lang="en-CA" dirty="0">
                <a:latin typeface="Arial" panose="020B0604020202020204" pitchFamily="34" charset="0"/>
                <a:cs typeface="Arial" panose="020B0604020202020204" pitchFamily="34" charset="0"/>
              </a:rPr>
              <a:t>, reports, </a:t>
            </a:r>
            <a:r>
              <a:rPr lang="en-CA" dirty="0" smtClean="0">
                <a:latin typeface="Arial" panose="020B0604020202020204" pitchFamily="34" charset="0"/>
                <a:cs typeface="Arial" panose="020B0604020202020204" pitchFamily="34" charset="0"/>
              </a:rPr>
              <a:t>and consultation to come up with two legislative responses:</a:t>
            </a:r>
          </a:p>
          <a:p>
            <a:pPr lvl="0"/>
            <a:endParaRPr lang="en-CA" sz="800" dirty="0" smtClean="0">
              <a:latin typeface="Arial" panose="020B0604020202020204" pitchFamily="34" charset="0"/>
              <a:cs typeface="Arial" panose="020B0604020202020204" pitchFamily="34" charset="0"/>
            </a:endParaRPr>
          </a:p>
          <a:p>
            <a:pPr lvl="1">
              <a:spcBef>
                <a:spcPts val="0"/>
              </a:spcBef>
              <a:spcAft>
                <a:spcPts val="42"/>
              </a:spcAft>
              <a:defRPr/>
            </a:pPr>
            <a:r>
              <a:rPr lang="en-US" sz="1700" dirty="0" smtClean="0">
                <a:latin typeface="Arial" panose="020B0604020202020204" pitchFamily="34" charset="0"/>
                <a:cs typeface="Arial" panose="020B0604020202020204" pitchFamily="34" charset="0"/>
              </a:rPr>
              <a:t>Amendments to the Framework </a:t>
            </a:r>
            <a:r>
              <a:rPr lang="en-US" sz="1700" dirty="0">
                <a:latin typeface="Arial" panose="020B0604020202020204" pitchFamily="34" charset="0"/>
                <a:cs typeface="Arial" panose="020B0604020202020204" pitchFamily="34" charset="0"/>
              </a:rPr>
              <a:t>Agreement </a:t>
            </a:r>
            <a:r>
              <a:rPr lang="en-US" sz="1700" dirty="0" smtClean="0">
                <a:latin typeface="Arial" panose="020B0604020202020204" pitchFamily="34" charset="0"/>
                <a:cs typeface="Arial" panose="020B0604020202020204" pitchFamily="34" charset="0"/>
              </a:rPr>
              <a:t>                                                          on </a:t>
            </a:r>
            <a:r>
              <a:rPr lang="en-US" sz="1700" dirty="0">
                <a:latin typeface="Arial" panose="020B0604020202020204" pitchFamily="34" charset="0"/>
                <a:cs typeface="Arial" panose="020B0604020202020204" pitchFamily="34" charset="0"/>
              </a:rPr>
              <a:t>First Nations Land Management and </a:t>
            </a:r>
            <a:r>
              <a:rPr lang="en-US" sz="1700" dirty="0" smtClean="0">
                <a:latin typeface="Arial" panose="020B0604020202020204" pitchFamily="34" charset="0"/>
                <a:cs typeface="Arial" panose="020B0604020202020204" pitchFamily="34" charset="0"/>
              </a:rPr>
              <a:t>the                                                                 </a:t>
            </a:r>
            <a:r>
              <a:rPr lang="en-US" sz="1700" i="1" dirty="0" smtClean="0">
                <a:latin typeface="Arial" panose="020B0604020202020204" pitchFamily="34" charset="0"/>
                <a:cs typeface="Arial" panose="020B0604020202020204" pitchFamily="34" charset="0"/>
              </a:rPr>
              <a:t>First </a:t>
            </a:r>
            <a:r>
              <a:rPr lang="en-US" sz="1700" i="1" dirty="0">
                <a:latin typeface="Arial" panose="020B0604020202020204" pitchFamily="34" charset="0"/>
                <a:cs typeface="Arial" panose="020B0604020202020204" pitchFamily="34" charset="0"/>
              </a:rPr>
              <a:t>Nation Land Management Act</a:t>
            </a:r>
            <a:r>
              <a:rPr lang="en-US" sz="1700" dirty="0">
                <a:latin typeface="Arial" panose="020B0604020202020204" pitchFamily="34" charset="0"/>
                <a:cs typeface="Arial" panose="020B0604020202020204" pitchFamily="34" charset="0"/>
              </a:rPr>
              <a:t> </a:t>
            </a:r>
          </a:p>
          <a:p>
            <a:pPr lvl="2">
              <a:spcBef>
                <a:spcPts val="0"/>
              </a:spcBef>
              <a:spcAft>
                <a:spcPts val="42"/>
              </a:spcAft>
              <a:defRPr/>
            </a:pPr>
            <a:r>
              <a:rPr lang="en-US" dirty="0" smtClean="0">
                <a:latin typeface="Arial" panose="020B0604020202020204" pitchFamily="34" charset="0"/>
                <a:cs typeface="Arial" panose="020B0604020202020204" pitchFamily="34" charset="0"/>
              </a:rPr>
              <a:t>First Nations without reserve lands can create MRP </a:t>
            </a:r>
          </a:p>
          <a:p>
            <a:pPr marL="384175" lvl="2" indent="0">
              <a:spcBef>
                <a:spcPts val="0"/>
              </a:spcBef>
              <a:spcAft>
                <a:spcPts val="42"/>
              </a:spcAft>
              <a:buNone/>
              <a:defRPr/>
            </a:pPr>
            <a:r>
              <a:rPr lang="en-US" dirty="0" smtClean="0">
                <a:latin typeface="Arial" panose="020B0604020202020204" pitchFamily="34" charset="0"/>
                <a:cs typeface="Arial" panose="020B0604020202020204" pitchFamily="34" charset="0"/>
              </a:rPr>
              <a:t>    laws through their land code / FNLM law-making authority</a:t>
            </a:r>
            <a:endParaRPr lang="en-US" dirty="0">
              <a:latin typeface="Arial" panose="020B0604020202020204" pitchFamily="34" charset="0"/>
              <a:cs typeface="Arial" panose="020B0604020202020204" pitchFamily="34" charset="0"/>
            </a:endParaRPr>
          </a:p>
          <a:p>
            <a:pPr lvl="1">
              <a:spcBef>
                <a:spcPts val="0"/>
              </a:spcBef>
              <a:spcAft>
                <a:spcPts val="42"/>
              </a:spcAft>
              <a:defRPr/>
            </a:pPr>
            <a:endParaRPr lang="en-US" sz="1700" dirty="0" smtClean="0">
              <a:latin typeface="Arial" panose="020B0604020202020204" pitchFamily="34" charset="0"/>
              <a:cs typeface="Arial" panose="020B0604020202020204" pitchFamily="34" charset="0"/>
            </a:endParaRPr>
          </a:p>
          <a:p>
            <a:pPr lvl="1">
              <a:spcBef>
                <a:spcPts val="0"/>
              </a:spcBef>
              <a:spcAft>
                <a:spcPts val="42"/>
              </a:spcAft>
              <a:defRPr/>
            </a:pPr>
            <a:r>
              <a:rPr lang="en-US" sz="1700" dirty="0" smtClean="0">
                <a:latin typeface="Arial" panose="020B0604020202020204" pitchFamily="34" charset="0"/>
                <a:cs typeface="Arial" panose="020B0604020202020204" pitchFamily="34" charset="0"/>
              </a:rPr>
              <a:t>The </a:t>
            </a:r>
            <a:r>
              <a:rPr lang="en-US" sz="1700" i="1" dirty="0">
                <a:latin typeface="Arial" panose="020B0604020202020204" pitchFamily="34" charset="0"/>
                <a:cs typeface="Arial" panose="020B0604020202020204" pitchFamily="34" charset="0"/>
              </a:rPr>
              <a:t>Family Homes on Reserves and </a:t>
            </a:r>
            <a:r>
              <a:rPr lang="en-US" sz="1700" i="1" dirty="0" smtClean="0">
                <a:latin typeface="Arial" panose="020B0604020202020204" pitchFamily="34" charset="0"/>
                <a:cs typeface="Arial" panose="020B0604020202020204" pitchFamily="34" charset="0"/>
              </a:rPr>
              <a:t>                                                            Matrimonial </a:t>
            </a:r>
            <a:r>
              <a:rPr lang="en-US" sz="1700" i="1" dirty="0">
                <a:latin typeface="Arial" panose="020B0604020202020204" pitchFamily="34" charset="0"/>
                <a:cs typeface="Arial" panose="020B0604020202020204" pitchFamily="34" charset="0"/>
              </a:rPr>
              <a:t>Interests or Rights Act  </a:t>
            </a:r>
            <a:r>
              <a:rPr lang="en-US" sz="1700" i="1" dirty="0" smtClean="0">
                <a:latin typeface="Arial" panose="020B0604020202020204" pitchFamily="34" charset="0"/>
                <a:cs typeface="Arial" panose="020B0604020202020204" pitchFamily="34" charset="0"/>
              </a:rPr>
              <a:t>                                                           (</a:t>
            </a:r>
            <a:r>
              <a:rPr lang="en-US" sz="1700" i="1" dirty="0">
                <a:latin typeface="Arial" panose="020B0604020202020204" pitchFamily="34" charset="0"/>
                <a:cs typeface="Arial" panose="020B0604020202020204" pitchFamily="34" charset="0"/>
              </a:rPr>
              <a:t>FHRMIRA</a:t>
            </a:r>
            <a:r>
              <a:rPr lang="en-US" sz="1700" i="1" dirty="0" smtClean="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(2013)</a:t>
            </a:r>
            <a:endParaRPr lang="en-CA" sz="1700" dirty="0">
              <a:latin typeface="Arial" panose="020B0604020202020204" pitchFamily="34" charset="0"/>
              <a:cs typeface="Arial" panose="020B0604020202020204" pitchFamily="34" charset="0"/>
            </a:endParaRPr>
          </a:p>
          <a:p>
            <a:pPr lvl="0"/>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630156051"/>
              </p:ext>
            </p:extLst>
          </p:nvPr>
        </p:nvGraphicFramePr>
        <p:xfrm>
          <a:off x="5105400" y="2590800"/>
          <a:ext cx="3810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11</a:t>
            </a:fld>
            <a:endParaRPr lang="en-CA" sz="1400" dirty="0"/>
          </a:p>
        </p:txBody>
      </p:sp>
    </p:spTree>
    <p:extLst>
      <p:ext uri="{BB962C8B-B14F-4D97-AF65-F5344CB8AC3E}">
        <p14:creationId xmlns:p14="http://schemas.microsoft.com/office/powerpoint/2010/main" val="1609835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848600" cy="304800"/>
          </a:xfrm>
        </p:spPr>
        <p:txBody>
          <a:bodyPr>
            <a:noAutofit/>
          </a:bodyPr>
          <a:lstStyle/>
          <a:p>
            <a:r>
              <a:rPr lang="en-US" dirty="0" smtClean="0"/>
              <a:t>FHRMIRA </a:t>
            </a:r>
            <a:r>
              <a:rPr lang="en-US" dirty="0" smtClean="0"/>
              <a:t>– A National Picture</a:t>
            </a:r>
            <a:endParaRPr lang="en-US" dirty="0"/>
          </a:p>
        </p:txBody>
      </p:sp>
      <p:grpSp>
        <p:nvGrpSpPr>
          <p:cNvPr id="5" name="Group 4"/>
          <p:cNvGrpSpPr/>
          <p:nvPr/>
        </p:nvGrpSpPr>
        <p:grpSpPr>
          <a:xfrm>
            <a:off x="438313" y="1702852"/>
            <a:ext cx="7638886" cy="4316949"/>
            <a:chOff x="438313" y="1702852"/>
            <a:chExt cx="7638886" cy="4316949"/>
          </a:xfrm>
        </p:grpSpPr>
        <p:sp>
          <p:nvSpPr>
            <p:cNvPr id="6" name="Rectangle 5"/>
            <p:cNvSpPr/>
            <p:nvPr/>
          </p:nvSpPr>
          <p:spPr bwMode="auto">
            <a:xfrm>
              <a:off x="1059707" y="2283799"/>
              <a:ext cx="179611" cy="172923"/>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 name="Rectangle 6"/>
            <p:cNvSpPr/>
            <p:nvPr/>
          </p:nvSpPr>
          <p:spPr bwMode="auto">
            <a:xfrm>
              <a:off x="1294781" y="2254844"/>
              <a:ext cx="5686172" cy="2308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noProof="0" dirty="0" smtClean="0">
                  <a:ln>
                    <a:noFill/>
                  </a:ln>
                  <a:solidFill>
                    <a:schemeClr val="accent5">
                      <a:lumMod val="50000"/>
                    </a:schemeClr>
                  </a:solidFill>
                  <a:effectLst/>
                  <a:uLnTx/>
                  <a:uFillTx/>
                  <a:latin typeface="Arial Black" panose="020B0A04020102020204" pitchFamily="34" charset="0"/>
                  <a:cs typeface="Arial" panose="020B0604020202020204" pitchFamily="34" charset="0"/>
                </a:rPr>
                <a:t># of First Nations participating in the pilot project (funding/support for MRP law-making)</a:t>
              </a:r>
              <a:endParaRPr kumimoji="0" lang="en-US" sz="900" b="0" i="0" u="none" strike="noStrike" kern="0" cap="none" spc="0" normalizeH="0" noProof="0" dirty="0">
                <a:ln>
                  <a:noFill/>
                </a:ln>
                <a:solidFill>
                  <a:schemeClr val="accent5">
                    <a:lumMod val="50000"/>
                  </a:schemeClr>
                </a:solidFill>
                <a:effectLst/>
                <a:uLnTx/>
                <a:uFillTx/>
              </a:endParaRPr>
            </a:p>
          </p:txBody>
        </p:sp>
        <p:grpSp>
          <p:nvGrpSpPr>
            <p:cNvPr id="8" name="Group 7"/>
            <p:cNvGrpSpPr/>
            <p:nvPr/>
          </p:nvGrpSpPr>
          <p:grpSpPr>
            <a:xfrm>
              <a:off x="438313" y="1702852"/>
              <a:ext cx="7638886" cy="4316949"/>
              <a:chOff x="438313" y="1702852"/>
              <a:chExt cx="7638886" cy="4316949"/>
            </a:xfrm>
          </p:grpSpPr>
          <p:grpSp>
            <p:nvGrpSpPr>
              <p:cNvPr id="9" name="Group 8"/>
              <p:cNvGrpSpPr/>
              <p:nvPr/>
            </p:nvGrpSpPr>
            <p:grpSpPr>
              <a:xfrm>
                <a:off x="438313" y="1702852"/>
                <a:ext cx="7638886" cy="4316949"/>
                <a:chOff x="-247487" y="1702852"/>
                <a:chExt cx="7638886" cy="4316949"/>
              </a:xfrm>
            </p:grpSpPr>
            <p:grpSp>
              <p:nvGrpSpPr>
                <p:cNvPr id="12" name="Group 4"/>
                <p:cNvGrpSpPr>
                  <a:grpSpLocks/>
                </p:cNvGrpSpPr>
                <p:nvPr/>
              </p:nvGrpSpPr>
              <p:grpSpPr bwMode="auto">
                <a:xfrm>
                  <a:off x="-247487" y="1702852"/>
                  <a:ext cx="7638886" cy="4316949"/>
                  <a:chOff x="1145379" y="1322201"/>
                  <a:chExt cx="6955244" cy="4142567"/>
                </a:xfrm>
              </p:grpSpPr>
              <p:pic>
                <p:nvPicPr>
                  <p:cNvPr id="18" name="Picture 7" descr="C:\Users\GorhamC\Desktop\canada.png"/>
                  <p:cNvPicPr>
                    <a:picLocks noChangeAspect="1" noChangeArrowheads="1"/>
                  </p:cNvPicPr>
                  <p:nvPr/>
                </p:nvPicPr>
                <p:blipFill>
                  <a:blip r:embed="rId3">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679543" y="1557131"/>
                    <a:ext cx="6366898" cy="3907637"/>
                  </a:xfrm>
                  <a:prstGeom prst="rect">
                    <a:avLst/>
                  </a:prstGeom>
                  <a:noFill/>
                  <a:scene3d>
                    <a:camera prst="perspectiveRelaxedModerately" fov="6300000">
                      <a:rot lat="19200396" lon="21375516" rev="390342"/>
                    </a:camera>
                    <a:lightRig rig="threePt" dir="t"/>
                  </a:scene3d>
                  <a:extLst>
                    <a:ext uri="{909E8E84-426E-40DD-AFC4-6F175D3DCCD1}">
                      <a14:hiddenFill xmlns:a14="http://schemas.microsoft.com/office/drawing/2010/main">
                        <a:solidFill>
                          <a:srgbClr val="FFFFFF"/>
                        </a:solidFill>
                      </a14:hiddenFill>
                    </a:ext>
                  </a:extLst>
                </p:spPr>
              </p:pic>
              <p:sp>
                <p:nvSpPr>
                  <p:cNvPr id="19" name="TextBox 6"/>
                  <p:cNvSpPr txBox="1">
                    <a:spLocks noChangeArrowheads="1"/>
                  </p:cNvSpPr>
                  <p:nvPr/>
                </p:nvSpPr>
                <p:spPr bwMode="auto">
                  <a:xfrm>
                    <a:off x="3819392" y="2118733"/>
                    <a:ext cx="45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Verdana" pitchFamily="34" charset="0"/>
                    </a:endParaRPr>
                  </a:p>
                </p:txBody>
              </p:sp>
              <p:sp>
                <p:nvSpPr>
                  <p:cNvPr id="20" name="TextBox 7"/>
                  <p:cNvSpPr txBox="1">
                    <a:spLocks noChangeArrowheads="1"/>
                  </p:cNvSpPr>
                  <p:nvPr/>
                </p:nvSpPr>
                <p:spPr bwMode="auto">
                  <a:xfrm>
                    <a:off x="2519593" y="5120593"/>
                    <a:ext cx="6394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200" b="0" i="0" u="none" strike="noStrike" kern="0" cap="none" spc="0" normalizeH="0" baseline="0" noProof="0" smtClean="0">
                      <a:ln>
                        <a:noFill/>
                      </a:ln>
                      <a:solidFill>
                        <a:prstClr val="black"/>
                      </a:solidFill>
                      <a:effectLst/>
                      <a:uLnTx/>
                      <a:uFillTx/>
                      <a:latin typeface="Verdana" pitchFamily="34" charset="0"/>
                    </a:endParaRPr>
                  </a:p>
                </p:txBody>
              </p:sp>
              <p:sp>
                <p:nvSpPr>
                  <p:cNvPr id="21" name="TextBox 8"/>
                  <p:cNvSpPr txBox="1">
                    <a:spLocks noChangeArrowheads="1"/>
                  </p:cNvSpPr>
                  <p:nvPr/>
                </p:nvSpPr>
                <p:spPr bwMode="auto">
                  <a:xfrm>
                    <a:off x="1696043" y="4129978"/>
                    <a:ext cx="458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smtClean="0">
                        <a:ln>
                          <a:noFill/>
                        </a:ln>
                        <a:solidFill>
                          <a:prstClr val="black"/>
                        </a:solidFill>
                        <a:effectLst/>
                        <a:uLnTx/>
                        <a:uFillTx/>
                        <a:latin typeface="Arial" charset="0"/>
                        <a:cs typeface="Arial" charset="0"/>
                      </a:rPr>
                      <a:t>BC</a:t>
                    </a:r>
                  </a:p>
                </p:txBody>
              </p:sp>
              <p:sp>
                <p:nvSpPr>
                  <p:cNvPr id="22" name="TextBox 9"/>
                  <p:cNvSpPr txBox="1">
                    <a:spLocks noChangeArrowheads="1"/>
                  </p:cNvSpPr>
                  <p:nvPr/>
                </p:nvSpPr>
                <p:spPr bwMode="auto">
                  <a:xfrm>
                    <a:off x="2455727" y="4129977"/>
                    <a:ext cx="439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smtClean="0">
                        <a:ln>
                          <a:noFill/>
                        </a:ln>
                        <a:solidFill>
                          <a:prstClr val="black"/>
                        </a:solidFill>
                        <a:effectLst/>
                        <a:uLnTx/>
                        <a:uFillTx/>
                        <a:latin typeface="Arial" charset="0"/>
                        <a:cs typeface="Arial" charset="0"/>
                      </a:rPr>
                      <a:t>AB</a:t>
                    </a:r>
                  </a:p>
                </p:txBody>
              </p:sp>
              <p:sp>
                <p:nvSpPr>
                  <p:cNvPr id="24" name="Rectangle 23"/>
                  <p:cNvSpPr/>
                  <p:nvPr/>
                </p:nvSpPr>
                <p:spPr>
                  <a:xfrm>
                    <a:off x="1855835" y="4043737"/>
                    <a:ext cx="191490" cy="43872"/>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5" name="Rectangle 24"/>
                  <p:cNvSpPr/>
                  <p:nvPr/>
                </p:nvSpPr>
                <p:spPr>
                  <a:xfrm>
                    <a:off x="5144271" y="4058997"/>
                    <a:ext cx="191490" cy="43872"/>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6" name="TextBox 14"/>
                  <p:cNvSpPr txBox="1">
                    <a:spLocks noChangeArrowheads="1"/>
                  </p:cNvSpPr>
                  <p:nvPr/>
                </p:nvSpPr>
                <p:spPr bwMode="auto">
                  <a:xfrm>
                    <a:off x="3247187" y="4154705"/>
                    <a:ext cx="3983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SK</a:t>
                    </a:r>
                  </a:p>
                </p:txBody>
              </p:sp>
              <p:sp>
                <p:nvSpPr>
                  <p:cNvPr id="27" name="TextBox 15"/>
                  <p:cNvSpPr txBox="1">
                    <a:spLocks noChangeArrowheads="1"/>
                  </p:cNvSpPr>
                  <p:nvPr/>
                </p:nvSpPr>
                <p:spPr bwMode="auto">
                  <a:xfrm>
                    <a:off x="3883401" y="4150678"/>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MB</a:t>
                    </a:r>
                  </a:p>
                </p:txBody>
              </p:sp>
              <p:sp>
                <p:nvSpPr>
                  <p:cNvPr id="28" name="TextBox 16"/>
                  <p:cNvSpPr txBox="1">
                    <a:spLocks noChangeArrowheads="1"/>
                  </p:cNvSpPr>
                  <p:nvPr/>
                </p:nvSpPr>
                <p:spPr bwMode="auto">
                  <a:xfrm>
                    <a:off x="4883686" y="4150679"/>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ON</a:t>
                    </a:r>
                  </a:p>
                </p:txBody>
              </p:sp>
              <p:sp>
                <p:nvSpPr>
                  <p:cNvPr id="29" name="TextBox 17"/>
                  <p:cNvSpPr txBox="1">
                    <a:spLocks noChangeArrowheads="1"/>
                  </p:cNvSpPr>
                  <p:nvPr/>
                </p:nvSpPr>
                <p:spPr bwMode="auto">
                  <a:xfrm>
                    <a:off x="6287743" y="4150679"/>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QC</a:t>
                    </a:r>
                  </a:p>
                </p:txBody>
              </p:sp>
              <p:sp>
                <p:nvSpPr>
                  <p:cNvPr id="32" name="TextBox 20"/>
                  <p:cNvSpPr txBox="1">
                    <a:spLocks noChangeArrowheads="1"/>
                  </p:cNvSpPr>
                  <p:nvPr/>
                </p:nvSpPr>
                <p:spPr bwMode="auto">
                  <a:xfrm>
                    <a:off x="7262423" y="4164192"/>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ATL</a:t>
                    </a:r>
                  </a:p>
                </p:txBody>
              </p:sp>
              <p:cxnSp>
                <p:nvCxnSpPr>
                  <p:cNvPr id="33" name="Straight Connector 32"/>
                  <p:cNvCxnSpPr/>
                  <p:nvPr/>
                </p:nvCxnSpPr>
                <p:spPr>
                  <a:xfrm>
                    <a:off x="1695722" y="4098814"/>
                    <a:ext cx="6404901" cy="22261"/>
                  </a:xfrm>
                  <a:prstGeom prst="line">
                    <a:avLst/>
                  </a:prstGeom>
                  <a:noFill/>
                  <a:ln w="9525" cap="flat" cmpd="sng" algn="ctr">
                    <a:solidFill>
                      <a:srgbClr val="4F81BD">
                        <a:shade val="95000"/>
                        <a:satMod val="105000"/>
                      </a:srgbClr>
                    </a:solidFill>
                    <a:prstDash val="solid"/>
                  </a:ln>
                  <a:effectLst/>
                </p:spPr>
              </p:cxnSp>
              <p:sp>
                <p:nvSpPr>
                  <p:cNvPr id="34" name="Rectangle 33"/>
                  <p:cNvSpPr/>
                  <p:nvPr/>
                </p:nvSpPr>
                <p:spPr>
                  <a:xfrm>
                    <a:off x="3207127" y="3662973"/>
                    <a:ext cx="191490" cy="436732"/>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5" name="Rectangle 34"/>
                  <p:cNvSpPr/>
                  <p:nvPr/>
                </p:nvSpPr>
                <p:spPr>
                  <a:xfrm>
                    <a:off x="3936431" y="3782963"/>
                    <a:ext cx="191490" cy="312248"/>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6" name="Rectangle 35"/>
                  <p:cNvSpPr/>
                  <p:nvPr/>
                </p:nvSpPr>
                <p:spPr>
                  <a:xfrm>
                    <a:off x="4943438" y="3417352"/>
                    <a:ext cx="191490" cy="679303"/>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7" name="Rectangle 36"/>
                  <p:cNvSpPr/>
                  <p:nvPr/>
                </p:nvSpPr>
                <p:spPr>
                  <a:xfrm>
                    <a:off x="7613727" y="4027871"/>
                    <a:ext cx="191490" cy="83845"/>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38" name="Group 27"/>
                  <p:cNvGrpSpPr>
                    <a:grpSpLocks/>
                  </p:cNvGrpSpPr>
                  <p:nvPr/>
                </p:nvGrpSpPr>
                <p:grpSpPr bwMode="auto">
                  <a:xfrm>
                    <a:off x="1711160" y="1322201"/>
                    <a:ext cx="4766528" cy="488611"/>
                    <a:chOff x="2052950" y="903018"/>
                    <a:chExt cx="4766528" cy="488611"/>
                  </a:xfrm>
                </p:grpSpPr>
                <p:sp>
                  <p:nvSpPr>
                    <p:cNvPr id="47" name="Rectangle 46"/>
                    <p:cNvSpPr/>
                    <p:nvPr/>
                  </p:nvSpPr>
                  <p:spPr>
                    <a:xfrm>
                      <a:off x="2052951" y="950756"/>
                      <a:ext cx="168299" cy="167961"/>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8" name="Rectangle 47"/>
                    <p:cNvSpPr/>
                    <p:nvPr/>
                  </p:nvSpPr>
                  <p:spPr>
                    <a:xfrm>
                      <a:off x="2052950" y="1201947"/>
                      <a:ext cx="163537" cy="165938"/>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9" name="Rectangle 48"/>
                    <p:cNvSpPr/>
                    <p:nvPr/>
                  </p:nvSpPr>
                  <p:spPr>
                    <a:xfrm>
                      <a:off x="2276966" y="1170122"/>
                      <a:ext cx="2316585" cy="22150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8064A2">
                              <a:lumMod val="75000"/>
                            </a:srgbClr>
                          </a:solidFill>
                          <a:effectLst/>
                          <a:uLnTx/>
                          <a:uFillTx/>
                          <a:latin typeface="Arial Black" panose="020B0A04020102020204" pitchFamily="34" charset="0"/>
                          <a:cs typeface="Arial" panose="020B0604020202020204" pitchFamily="34" charset="0"/>
                        </a:rPr>
                        <a:t>Communities with their own MRP law</a:t>
                      </a:r>
                      <a:endParaRPr kumimoji="0" lang="en-US" sz="900" b="0" i="0" u="none" strike="noStrike" kern="0" cap="none" spc="0" normalizeH="0" baseline="0" noProof="0" dirty="0">
                        <a:ln>
                          <a:noFill/>
                        </a:ln>
                        <a:solidFill>
                          <a:prstClr val="black"/>
                        </a:solidFill>
                        <a:effectLst/>
                        <a:uLnTx/>
                        <a:uFillTx/>
                      </a:endParaRPr>
                    </a:p>
                  </p:txBody>
                </p:sp>
                <p:sp>
                  <p:nvSpPr>
                    <p:cNvPr id="50" name="Rectangle 49"/>
                    <p:cNvSpPr/>
                    <p:nvPr/>
                  </p:nvSpPr>
                  <p:spPr>
                    <a:xfrm>
                      <a:off x="2290226" y="903018"/>
                      <a:ext cx="4529252" cy="22150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9BBB59">
                              <a:lumMod val="50000"/>
                            </a:srgbClr>
                          </a:solidFill>
                          <a:effectLst/>
                          <a:uLnTx/>
                          <a:uFillTx/>
                          <a:latin typeface="Arial Black" panose="020B0A04020102020204" pitchFamily="34" charset="0"/>
                          <a:cs typeface="Arial" panose="020B0604020202020204" pitchFamily="34" charset="0"/>
                        </a:rPr>
                        <a:t># of First</a:t>
                      </a:r>
                      <a:r>
                        <a:rPr kumimoji="0" lang="en-US" sz="900" b="1" i="0" u="none" strike="noStrike" kern="0" cap="none" spc="0" normalizeH="0" noProof="0" dirty="0" smtClean="0">
                          <a:ln>
                            <a:noFill/>
                          </a:ln>
                          <a:solidFill>
                            <a:srgbClr val="9BBB59">
                              <a:lumMod val="50000"/>
                            </a:srgbClr>
                          </a:solidFill>
                          <a:effectLst/>
                          <a:uLnTx/>
                          <a:uFillTx/>
                          <a:latin typeface="Arial Black" panose="020B0A04020102020204" pitchFamily="34" charset="0"/>
                          <a:cs typeface="Arial" panose="020B0604020202020204" pitchFamily="34" charset="0"/>
                        </a:rPr>
                        <a:t> Nations communities who have taken the COEMRP toolkit training</a:t>
                      </a:r>
                      <a:endParaRPr kumimoji="0" lang="en-US" sz="900" b="0" i="0" u="none" strike="noStrike" kern="0" cap="none" spc="0" normalizeH="0" baseline="0" noProof="0" dirty="0">
                        <a:ln>
                          <a:noFill/>
                        </a:ln>
                        <a:solidFill>
                          <a:srgbClr val="9BBB59">
                            <a:lumMod val="50000"/>
                          </a:srgbClr>
                        </a:solidFill>
                        <a:effectLst/>
                        <a:uLnTx/>
                        <a:uFillTx/>
                      </a:endParaRPr>
                    </a:p>
                  </p:txBody>
                </p:sp>
              </p:grpSp>
              <p:sp>
                <p:nvSpPr>
                  <p:cNvPr id="39" name="Rectangle 38"/>
                  <p:cNvSpPr/>
                  <p:nvPr/>
                </p:nvSpPr>
                <p:spPr>
                  <a:xfrm>
                    <a:off x="1145379" y="4406975"/>
                    <a:ext cx="901946" cy="366278"/>
                  </a:xfrm>
                  <a:prstGeom prst="rect">
                    <a:avLst/>
                  </a:prstGeom>
                  <a:solidFill>
                    <a:srgbClr val="4F81BD">
                      <a:lumMod val="20000"/>
                      <a:lumOff val="80000"/>
                      <a:alpha val="8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noProof="0" dirty="0" smtClean="0">
                        <a:solidFill>
                          <a:srgbClr val="9BBB59">
                            <a:lumMod val="50000"/>
                          </a:srgbClr>
                        </a:solidFill>
                        <a:latin typeface="Arial Black" panose="020B0A04020102020204" pitchFamily="34" charset="0"/>
                        <a:cs typeface="Arial" panose="020B0604020202020204" pitchFamily="34" charset="0"/>
                      </a:rPr>
                      <a:t>75/</a:t>
                    </a:r>
                    <a:r>
                      <a:rPr lang="en-US" sz="1400" b="1" dirty="0" smtClean="0">
                        <a:solidFill>
                          <a:srgbClr val="7030A0"/>
                        </a:solidFill>
                        <a:latin typeface="Arial Black" panose="020B0A04020102020204" pitchFamily="34" charset="0"/>
                        <a:cs typeface="Arial" panose="020B0604020202020204" pitchFamily="34" charset="0"/>
                      </a:rPr>
                      <a:t>1</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lang="en-US" sz="1400" b="1" kern="0" dirty="0">
                        <a:solidFill>
                          <a:schemeClr val="accent5">
                            <a:lumMod val="50000"/>
                          </a:schemeClr>
                        </a:solidFill>
                        <a:latin typeface="Arial Black" panose="020B0A04020102020204" pitchFamily="34" charset="0"/>
                        <a:cs typeface="Arial" panose="020B0604020202020204" pitchFamily="34" charset="0"/>
                      </a:rPr>
                      <a:t>2</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cs typeface="Arial" panose="020B0604020202020204" pitchFamily="34" charset="0"/>
                    </a:endParaRPr>
                  </a:p>
                </p:txBody>
              </p:sp>
              <p:sp>
                <p:nvSpPr>
                  <p:cNvPr id="40" name="Rectangle 39"/>
                  <p:cNvSpPr/>
                  <p:nvPr/>
                </p:nvSpPr>
                <p:spPr>
                  <a:xfrm>
                    <a:off x="2386072" y="4442377"/>
                    <a:ext cx="751401" cy="354136"/>
                  </a:xfrm>
                  <a:prstGeom prst="rect">
                    <a:avLst/>
                  </a:prstGeom>
                  <a:solidFill>
                    <a:srgbClr val="4F81BD">
                      <a:lumMod val="20000"/>
                      <a:lumOff val="80000"/>
                      <a:alpha val="8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4F6228"/>
                        </a:solidFill>
                        <a:latin typeface="Arial Black" panose="020B0A04020102020204" pitchFamily="34" charset="0"/>
                        <a:cs typeface="Arial" panose="020B0604020202020204" pitchFamily="34" charset="0"/>
                      </a:rPr>
                      <a:t>29</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lang="en-US" sz="1400" b="1" kern="0" dirty="0">
                        <a:solidFill>
                          <a:srgbClr val="7030A0"/>
                        </a:solidFill>
                        <a:latin typeface="Arial Black" panose="020B0A04020102020204" pitchFamily="34" charset="0"/>
                        <a:cs typeface="Arial" panose="020B0604020202020204" pitchFamily="34" charset="0"/>
                      </a:rPr>
                      <a:t>1</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kumimoji="0" lang="en-US" sz="1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ea typeface="+mn-ea"/>
                        <a:cs typeface="Arial" panose="020B0604020202020204" pitchFamily="34" charset="0"/>
                      </a:rPr>
                      <a:t>1</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Arial" panose="020B0604020202020204" pitchFamily="34" charset="0"/>
                    </a:endParaRPr>
                  </a:p>
                </p:txBody>
              </p:sp>
              <p:sp>
                <p:nvSpPr>
                  <p:cNvPr id="41" name="Rectangle 40"/>
                  <p:cNvSpPr/>
                  <p:nvPr/>
                </p:nvSpPr>
                <p:spPr>
                  <a:xfrm>
                    <a:off x="3055325" y="3234214"/>
                    <a:ext cx="832727" cy="366278"/>
                  </a:xfrm>
                  <a:prstGeom prst="rect">
                    <a:avLst/>
                  </a:prstGeom>
                  <a:solidFill>
                    <a:srgbClr val="4F81BD">
                      <a:lumMod val="20000"/>
                      <a:lumOff val="80000"/>
                      <a:alpha val="8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smtClean="0">
                        <a:solidFill>
                          <a:srgbClr val="9BBB59">
                            <a:lumMod val="50000"/>
                          </a:srgbClr>
                        </a:solidFill>
                        <a:latin typeface="Arial Black" panose="020B0A04020102020204" pitchFamily="34" charset="0"/>
                        <a:cs typeface="Arial" panose="020B0604020202020204" pitchFamily="34" charset="0"/>
                      </a:rPr>
                      <a:t>46</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lang="en-US" sz="1400" b="1" kern="0" dirty="0" smtClean="0">
                        <a:solidFill>
                          <a:srgbClr val="7030A0"/>
                        </a:solidFill>
                        <a:latin typeface="Arial Black" panose="020B0A04020102020204" pitchFamily="34" charset="0"/>
                        <a:cs typeface="Arial" panose="020B0604020202020204" pitchFamily="34" charset="0"/>
                      </a:rPr>
                      <a:t>0</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lang="en-US" sz="1400" b="1" kern="0" dirty="0">
                        <a:solidFill>
                          <a:schemeClr val="accent5">
                            <a:lumMod val="50000"/>
                          </a:schemeClr>
                        </a:solidFill>
                        <a:latin typeface="Arial Black" panose="020B0A04020102020204" pitchFamily="34" charset="0"/>
                        <a:cs typeface="Arial" panose="020B0604020202020204" pitchFamily="34" charset="0"/>
                      </a:rPr>
                      <a:t>1</a:t>
                    </a:r>
                    <a:endParaRPr kumimoji="0" lang="en-US" sz="1400" b="1" i="0" u="none" strike="noStrike" kern="0" cap="none" spc="0" normalizeH="0" noProof="0" dirty="0">
                      <a:ln>
                        <a:noFill/>
                      </a:ln>
                      <a:solidFill>
                        <a:schemeClr val="accent5">
                          <a:lumMod val="50000"/>
                        </a:schemeClr>
                      </a:solidFill>
                      <a:effectLst/>
                      <a:uLnTx/>
                      <a:uFillTx/>
                      <a:latin typeface="Arial Black" panose="020B0A04020102020204" pitchFamily="34" charset="0"/>
                      <a:cs typeface="Arial" panose="020B0604020202020204" pitchFamily="34" charset="0"/>
                    </a:endParaRPr>
                  </a:p>
                </p:txBody>
              </p:sp>
              <p:sp>
                <p:nvSpPr>
                  <p:cNvPr id="42" name="Rectangle 41"/>
                  <p:cNvSpPr/>
                  <p:nvPr/>
                </p:nvSpPr>
                <p:spPr>
                  <a:xfrm>
                    <a:off x="3896264" y="4443215"/>
                    <a:ext cx="763185" cy="364254"/>
                  </a:xfrm>
                  <a:prstGeom prst="rect">
                    <a:avLst/>
                  </a:prstGeom>
                  <a:solidFill>
                    <a:srgbClr val="4F81BD">
                      <a:lumMod val="20000"/>
                      <a:lumOff val="80000"/>
                      <a:alpha val="8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noProof="0" dirty="0" smtClean="0">
                        <a:solidFill>
                          <a:srgbClr val="9BBB59">
                            <a:lumMod val="50000"/>
                          </a:srgbClr>
                        </a:solidFill>
                        <a:latin typeface="Arial Black" panose="020B0A04020102020204" pitchFamily="34" charset="0"/>
                        <a:cs typeface="Arial" panose="020B0604020202020204" pitchFamily="34" charset="0"/>
                      </a:rPr>
                      <a:t>32</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lang="en-US" sz="1400" b="1" noProof="0" dirty="0">
                        <a:solidFill>
                          <a:srgbClr val="7030A0"/>
                        </a:solidFill>
                        <a:latin typeface="Arial Black" panose="020B0A04020102020204" pitchFamily="34" charset="0"/>
                        <a:cs typeface="Arial" panose="020B0604020202020204" pitchFamily="34" charset="0"/>
                      </a:rPr>
                      <a:t>0</a:t>
                    </a:r>
                    <a:r>
                      <a:rPr lang="en-US" sz="1400" b="1" dirty="0" smtClean="0">
                        <a:solidFill>
                          <a:srgbClr val="7030A0"/>
                        </a:solidFill>
                        <a:latin typeface="Arial Black" panose="020B0A04020102020204" pitchFamily="34" charset="0"/>
                        <a:cs typeface="Arial" panose="020B0604020202020204" pitchFamily="34" charset="0"/>
                      </a:rPr>
                      <a:t>/</a:t>
                    </a:r>
                    <a:r>
                      <a:rPr lang="en-US" sz="1400" b="1" dirty="0" smtClean="0">
                        <a:solidFill>
                          <a:schemeClr val="accent5">
                            <a:lumMod val="50000"/>
                          </a:schemeClr>
                        </a:solidFill>
                        <a:latin typeface="Arial Black" panose="020B0A04020102020204" pitchFamily="34" charset="0"/>
                        <a:cs typeface="Arial" panose="020B0604020202020204" pitchFamily="34" charset="0"/>
                      </a:rPr>
                      <a:t>1</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cs typeface="Arial" panose="020B0604020202020204" pitchFamily="34" charset="0"/>
                    </a:endParaRPr>
                  </a:p>
                </p:txBody>
              </p:sp>
              <p:sp>
                <p:nvSpPr>
                  <p:cNvPr id="43" name="Rectangle 42"/>
                  <p:cNvSpPr/>
                  <p:nvPr/>
                </p:nvSpPr>
                <p:spPr>
                  <a:xfrm>
                    <a:off x="4773730" y="2867936"/>
                    <a:ext cx="768461" cy="366277"/>
                  </a:xfrm>
                  <a:prstGeom prst="rect">
                    <a:avLst/>
                  </a:prstGeom>
                  <a:solidFill>
                    <a:srgbClr val="4F81BD">
                      <a:lumMod val="20000"/>
                      <a:lumOff val="80000"/>
                      <a:alpha val="85000"/>
                    </a:srgbClr>
                  </a:solidFill>
                  <a:ln w="25400" cap="flat" cmpd="sng" algn="ctr">
                    <a:solidFill>
                      <a:srgbClr val="1F497D">
                        <a:lumMod val="40000"/>
                        <a:lumOff val="60000"/>
                      </a:srgbClr>
                    </a:solidFill>
                    <a:prstDash val="solid"/>
                  </a:ln>
                  <a:effectLst/>
                </p:spPr>
                <p:txBody>
                  <a:bodyPr anchor="ctr"/>
                  <a:lstStyle/>
                  <a:p>
                    <a:pPr algn="ctr">
                      <a:defRPr/>
                    </a:pPr>
                    <a:r>
                      <a:rPr lang="en-US" sz="1400" b="1" kern="0" dirty="0" smtClean="0">
                        <a:solidFill>
                          <a:srgbClr val="9BBB59">
                            <a:lumMod val="50000"/>
                          </a:srgbClr>
                        </a:solidFill>
                        <a:latin typeface="Arial Black" panose="020B0A04020102020204" pitchFamily="34" charset="0"/>
                        <a:cs typeface="Arial" panose="020B0604020202020204" pitchFamily="34" charset="0"/>
                      </a:rPr>
                      <a:t>62</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lang="en-US" sz="1400" b="1" kern="0" dirty="0" smtClean="0">
                        <a:solidFill>
                          <a:srgbClr val="7030A0"/>
                        </a:solidFill>
                        <a:latin typeface="Arial Black" panose="020B0A04020102020204" pitchFamily="34" charset="0"/>
                        <a:cs typeface="Arial" panose="020B0604020202020204" pitchFamily="34" charset="0"/>
                      </a:rPr>
                      <a:t>4</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lang="en-US" sz="1400" b="1" kern="0" noProof="0" dirty="0" smtClean="0">
                        <a:solidFill>
                          <a:schemeClr val="accent5">
                            <a:lumMod val="50000"/>
                          </a:schemeClr>
                        </a:solidFill>
                        <a:latin typeface="Arial Black" panose="020B0A04020102020204" pitchFamily="34" charset="0"/>
                        <a:cs typeface="Arial" panose="020B0604020202020204" pitchFamily="34" charset="0"/>
                      </a:rPr>
                      <a:t>2</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Arial" panose="020B0604020202020204" pitchFamily="34" charset="0"/>
                    </a:endParaRPr>
                  </a:p>
                </p:txBody>
              </p:sp>
              <p:sp>
                <p:nvSpPr>
                  <p:cNvPr id="44" name="Rectangle 43"/>
                  <p:cNvSpPr/>
                  <p:nvPr/>
                </p:nvSpPr>
                <p:spPr>
                  <a:xfrm>
                    <a:off x="6176023" y="4462080"/>
                    <a:ext cx="712481" cy="364254"/>
                  </a:xfrm>
                  <a:prstGeom prst="rect">
                    <a:avLst/>
                  </a:prstGeom>
                  <a:solidFill>
                    <a:srgbClr val="4F81BD">
                      <a:lumMod val="20000"/>
                      <a:lumOff val="80000"/>
                      <a:alpha val="8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noProof="0" dirty="0" smtClean="0">
                        <a:solidFill>
                          <a:srgbClr val="9BBB59">
                            <a:lumMod val="50000"/>
                          </a:srgbClr>
                        </a:solidFill>
                        <a:latin typeface="Arial Black" panose="020B0A04020102020204" pitchFamily="34" charset="0"/>
                        <a:cs typeface="Arial" panose="020B0604020202020204" pitchFamily="34" charset="0"/>
                      </a:rPr>
                      <a:t>35</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lang="en-US" sz="1400" b="1" kern="0" dirty="0">
                        <a:solidFill>
                          <a:srgbClr val="7030A0"/>
                        </a:solidFill>
                        <a:latin typeface="Arial Black" panose="020B0A04020102020204" pitchFamily="34" charset="0"/>
                        <a:cs typeface="Arial" panose="020B0604020202020204" pitchFamily="34" charset="0"/>
                      </a:rPr>
                      <a:t>0</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kumimoji="0" lang="en-US" sz="1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cs typeface="Arial" panose="020B0604020202020204" pitchFamily="34" charset="0"/>
                      </a:rPr>
                      <a:t>0</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cs typeface="Arial" panose="020B0604020202020204" pitchFamily="34" charset="0"/>
                    </a:endParaRPr>
                  </a:p>
                </p:txBody>
              </p:sp>
              <p:sp>
                <p:nvSpPr>
                  <p:cNvPr id="45" name="Rectangle 44"/>
                  <p:cNvSpPr/>
                  <p:nvPr/>
                </p:nvSpPr>
                <p:spPr>
                  <a:xfrm>
                    <a:off x="7337439" y="3469262"/>
                    <a:ext cx="693805" cy="366278"/>
                  </a:xfrm>
                  <a:prstGeom prst="rect">
                    <a:avLst/>
                  </a:prstGeom>
                  <a:solidFill>
                    <a:srgbClr val="4F81BD">
                      <a:lumMod val="20000"/>
                      <a:lumOff val="80000"/>
                      <a:alpha val="8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smtClean="0">
                        <a:solidFill>
                          <a:srgbClr val="4F6228"/>
                        </a:solidFill>
                        <a:latin typeface="Arial Black" panose="020B0A04020102020204" pitchFamily="34" charset="0"/>
                        <a:cs typeface="Arial" panose="020B0604020202020204" pitchFamily="34" charset="0"/>
                      </a:rPr>
                      <a:t>23</a:t>
                    </a:r>
                    <a:r>
                      <a:rPr lang="en-US" sz="1400" b="1" dirty="0" smtClean="0">
                        <a:solidFill>
                          <a:srgbClr val="7030A0"/>
                        </a:solidFill>
                        <a:latin typeface="Arial Black" panose="020B0A04020102020204" pitchFamily="34" charset="0"/>
                        <a:cs typeface="Arial" panose="020B0604020202020204" pitchFamily="34" charset="0"/>
                      </a:rPr>
                      <a:t>/7/</a:t>
                    </a:r>
                    <a:r>
                      <a:rPr lang="en-US" sz="1400" b="1" dirty="0">
                        <a:solidFill>
                          <a:schemeClr val="accent5">
                            <a:lumMod val="50000"/>
                          </a:schemeClr>
                        </a:solidFill>
                        <a:latin typeface="Arial Black" panose="020B0A04020102020204" pitchFamily="34" charset="0"/>
                        <a:cs typeface="Arial" panose="020B0604020202020204" pitchFamily="34" charset="0"/>
                      </a:rPr>
                      <a:t>4</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cs typeface="Arial" panose="020B0604020202020204" pitchFamily="34" charset="0"/>
                    </a:endParaRPr>
                  </a:p>
                </p:txBody>
              </p:sp>
              <p:sp>
                <p:nvSpPr>
                  <p:cNvPr id="46" name="Rectangle 45"/>
                  <p:cNvSpPr/>
                  <p:nvPr/>
                </p:nvSpPr>
                <p:spPr>
                  <a:xfrm>
                    <a:off x="2668008" y="4047858"/>
                    <a:ext cx="191490" cy="43872"/>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13" name="Rectangle 12"/>
                <p:cNvSpPr/>
                <p:nvPr/>
              </p:nvSpPr>
              <p:spPr bwMode="auto">
                <a:xfrm>
                  <a:off x="1639878" y="4537764"/>
                  <a:ext cx="210312" cy="52722"/>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4" name="Rectangle 13"/>
                <p:cNvSpPr/>
                <p:nvPr/>
              </p:nvSpPr>
              <p:spPr bwMode="auto">
                <a:xfrm>
                  <a:off x="761161" y="4501987"/>
                  <a:ext cx="210312" cy="83818"/>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Rectangle 14"/>
                <p:cNvSpPr/>
                <p:nvPr/>
              </p:nvSpPr>
              <p:spPr bwMode="auto">
                <a:xfrm>
                  <a:off x="2471734" y="4551406"/>
                  <a:ext cx="210312" cy="45719"/>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6" name="Rectangle 15"/>
                <p:cNvSpPr/>
                <p:nvPr/>
              </p:nvSpPr>
              <p:spPr bwMode="auto">
                <a:xfrm>
                  <a:off x="3263848" y="4537764"/>
                  <a:ext cx="210312" cy="52722"/>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7" name="Rectangle 16"/>
                <p:cNvSpPr/>
                <p:nvPr/>
              </p:nvSpPr>
              <p:spPr bwMode="auto">
                <a:xfrm>
                  <a:off x="4361688" y="4519549"/>
                  <a:ext cx="210312" cy="77724"/>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10" name="Rectangle 9"/>
              <p:cNvSpPr/>
              <p:nvPr/>
            </p:nvSpPr>
            <p:spPr bwMode="auto">
              <a:xfrm>
                <a:off x="5976428" y="4240149"/>
                <a:ext cx="210312" cy="360426"/>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bwMode="auto">
              <a:xfrm>
                <a:off x="1877457" y="4369717"/>
                <a:ext cx="210312" cy="219590"/>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grpSp>
      <p:sp>
        <p:nvSpPr>
          <p:cNvPr id="51" name="Rectangle 50"/>
          <p:cNvSpPr/>
          <p:nvPr/>
        </p:nvSpPr>
        <p:spPr bwMode="auto">
          <a:xfrm>
            <a:off x="990600" y="3695351"/>
            <a:ext cx="210312" cy="893615"/>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2" name="Rectangle 51"/>
          <p:cNvSpPr/>
          <p:nvPr/>
        </p:nvSpPr>
        <p:spPr bwMode="auto">
          <a:xfrm>
            <a:off x="7315200" y="4429897"/>
            <a:ext cx="210312" cy="177028"/>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3" name="TextBox 8"/>
          <p:cNvSpPr txBox="1">
            <a:spLocks noChangeArrowheads="1"/>
          </p:cNvSpPr>
          <p:nvPr/>
        </p:nvSpPr>
        <p:spPr bwMode="auto">
          <a:xfrm>
            <a:off x="1374101" y="3651635"/>
            <a:ext cx="5033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altLang="en-US" sz="1200" b="1" kern="0" dirty="0" smtClean="0">
                <a:solidFill>
                  <a:prstClr val="black"/>
                </a:solidFill>
                <a:latin typeface="Arial" charset="0"/>
                <a:cs typeface="Arial" charset="0"/>
              </a:rPr>
              <a:t>YK</a:t>
            </a:r>
            <a:endParaRPr kumimoji="0" lang="en-US" altLang="en-US" sz="1200" b="1" i="0" u="none" strike="noStrike" kern="0" cap="none" spc="0" normalizeH="0" baseline="0" noProof="0" dirty="0" smtClean="0">
              <a:ln>
                <a:noFill/>
              </a:ln>
              <a:solidFill>
                <a:prstClr val="black"/>
              </a:solidFill>
              <a:effectLst/>
              <a:uLnTx/>
              <a:uFillTx/>
              <a:latin typeface="Arial" charset="0"/>
              <a:cs typeface="Arial" charset="0"/>
            </a:endParaRPr>
          </a:p>
        </p:txBody>
      </p:sp>
      <p:sp>
        <p:nvSpPr>
          <p:cNvPr id="54" name="Rectangle 53"/>
          <p:cNvSpPr/>
          <p:nvPr/>
        </p:nvSpPr>
        <p:spPr bwMode="auto">
          <a:xfrm>
            <a:off x="1767761" y="3598913"/>
            <a:ext cx="210312" cy="52722"/>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5" name="Rectangle 54"/>
          <p:cNvSpPr/>
          <p:nvPr/>
        </p:nvSpPr>
        <p:spPr bwMode="auto">
          <a:xfrm>
            <a:off x="1244644" y="3048000"/>
            <a:ext cx="825257" cy="369043"/>
          </a:xfrm>
          <a:prstGeom prst="rect">
            <a:avLst/>
          </a:prstGeom>
          <a:solidFill>
            <a:srgbClr val="4F81BD">
              <a:lumMod val="20000"/>
              <a:lumOff val="80000"/>
              <a:alpha val="8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noProof="0" dirty="0">
                <a:solidFill>
                  <a:srgbClr val="4F6228"/>
                </a:solidFill>
                <a:latin typeface="Arial Black" panose="020B0A04020102020204" pitchFamily="34" charset="0"/>
                <a:cs typeface="Arial" panose="020B0604020202020204" pitchFamily="34" charset="0"/>
              </a:rPr>
              <a:t>0</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lang="en-US" sz="1400" b="1" kern="0" noProof="0" dirty="0" smtClean="0">
                <a:solidFill>
                  <a:srgbClr val="7030A0"/>
                </a:solidFill>
                <a:latin typeface="Arial Black" panose="020B0A04020102020204" pitchFamily="34" charset="0"/>
                <a:cs typeface="Arial" panose="020B0604020202020204" pitchFamily="34" charset="0"/>
              </a:rPr>
              <a:t>0</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kumimoji="0" lang="en-US" sz="1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ea typeface="+mn-ea"/>
                <a:cs typeface="Arial" panose="020B0604020202020204" pitchFamily="34" charset="0"/>
              </a:rPr>
              <a:t>1</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Arial" panose="020B0604020202020204" pitchFamily="34" charset="0"/>
            </a:endParaRPr>
          </a:p>
        </p:txBody>
      </p:sp>
      <p:sp>
        <p:nvSpPr>
          <p:cNvPr id="56" name="Rectangle 55"/>
          <p:cNvSpPr/>
          <p:nvPr/>
        </p:nvSpPr>
        <p:spPr bwMode="auto">
          <a:xfrm>
            <a:off x="7765288" y="4479512"/>
            <a:ext cx="210312" cy="124639"/>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7"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12</a:t>
            </a:fld>
            <a:endParaRPr lang="en-CA" sz="1400" dirty="0"/>
          </a:p>
        </p:txBody>
      </p:sp>
      <p:sp>
        <p:nvSpPr>
          <p:cNvPr id="58" name="TextBox 57"/>
          <p:cNvSpPr txBox="1"/>
          <p:nvPr/>
        </p:nvSpPr>
        <p:spPr>
          <a:xfrm>
            <a:off x="6909569" y="6266979"/>
            <a:ext cx="1921749" cy="230832"/>
          </a:xfrm>
          <a:prstGeom prst="rect">
            <a:avLst/>
          </a:prstGeom>
          <a:noFill/>
          <a:ln>
            <a:solidFill>
              <a:schemeClr val="tx1"/>
            </a:solidFill>
          </a:ln>
        </p:spPr>
        <p:txBody>
          <a:bodyPr wrap="square" rtlCol="0">
            <a:spAutoFit/>
          </a:bodyPr>
          <a:lstStyle/>
          <a:p>
            <a:r>
              <a:rPr lang="en-US" sz="1000" dirty="0" smtClean="0"/>
              <a:t>Status as of: March 2019</a:t>
            </a:r>
            <a:endParaRPr lang="en-US" sz="1000" dirty="0"/>
          </a:p>
        </p:txBody>
      </p:sp>
    </p:spTree>
    <p:extLst>
      <p:ext uri="{BB962C8B-B14F-4D97-AF65-F5344CB8AC3E}">
        <p14:creationId xmlns:p14="http://schemas.microsoft.com/office/powerpoint/2010/main" val="4040634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07648014"/>
              </p:ext>
            </p:extLst>
          </p:nvPr>
        </p:nvGraphicFramePr>
        <p:xfrm>
          <a:off x="368300" y="985520"/>
          <a:ext cx="7861300" cy="5156200"/>
        </p:xfrm>
        <a:graphic>
          <a:graphicData uri="http://schemas.openxmlformats.org/drawingml/2006/table">
            <a:tbl>
              <a:tblPr firstCol="1">
                <a:tableStyleId>{EB344D84-9AFB-497E-A393-DC336BA19D2E}</a:tableStyleId>
              </a:tblPr>
              <a:tblGrid>
                <a:gridCol w="28321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148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dirty="0" smtClean="0">
                          <a:solidFill>
                            <a:srgbClr val="000000"/>
                          </a:solidFill>
                        </a:rPr>
                        <a:t>National Aboriginal Lands Managers Association -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dirty="0" smtClean="0">
                          <a:solidFill>
                            <a:srgbClr val="000000"/>
                          </a:solidFill>
                        </a:rPr>
                        <a:t>Centre of Excellence</a:t>
                      </a:r>
                    </a:p>
                  </a:txBody>
                  <a:tcPr anchor="ctr">
                    <a:lnT w="28575"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marL="346075" lvl="1" indent="-285750">
                        <a:spcAft>
                          <a:spcPts val="400"/>
                        </a:spcAft>
                        <a:buClr>
                          <a:schemeClr val="tx1"/>
                        </a:buClr>
                        <a:buSzPct val="150000"/>
                        <a:buFont typeface="Arial" panose="020B0604020202020204" pitchFamily="34" charset="0"/>
                        <a:buChar char="•"/>
                        <a:tabLst/>
                      </a:pPr>
                      <a:r>
                        <a:rPr lang="en-US" sz="1400" kern="1200" dirty="0" smtClean="0">
                          <a:solidFill>
                            <a:srgbClr val="000000"/>
                          </a:solidFill>
                          <a:latin typeface="+mn-lt"/>
                          <a:ea typeface="+mn-ea"/>
                          <a:cs typeface="+mn-cs"/>
                        </a:rPr>
                        <a:t>Provides training sessions and technical support related to the FHRMIRA.</a:t>
                      </a:r>
                    </a:p>
                    <a:p>
                      <a:pPr marL="346075" lvl="1" indent="-285750">
                        <a:buSzPct val="150000"/>
                        <a:buFont typeface="Arial" panose="020B0604020202020204" pitchFamily="34" charset="0"/>
                        <a:buChar char="•"/>
                        <a:tabLst/>
                      </a:pPr>
                      <a:r>
                        <a:rPr lang="en-US" sz="1400" kern="1200" dirty="0" smtClean="0">
                          <a:solidFill>
                            <a:srgbClr val="000000"/>
                          </a:solidFill>
                          <a:latin typeface="+mn-lt"/>
                          <a:ea typeface="+mn-ea"/>
                          <a:cs typeface="+mn-cs"/>
                        </a:rPr>
                        <a:t>Develops, distributes and makes available online Matrimonial Real Property toolkit and bilingual materials.</a:t>
                      </a:r>
                      <a:endParaRPr lang="en-US" sz="1400" kern="1200" dirty="0">
                        <a:solidFill>
                          <a:srgbClr val="000000"/>
                        </a:solidFill>
                        <a:latin typeface="+mn-lt"/>
                        <a:ea typeface="+mn-ea"/>
                        <a:cs typeface="+mn-cs"/>
                      </a:endParaRPr>
                    </a:p>
                  </a:txBody>
                  <a:tcPr anchor="ctr">
                    <a:lnT w="28575"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67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dirty="0" smtClean="0">
                          <a:solidFill>
                            <a:srgbClr val="000000"/>
                          </a:solidFill>
                        </a:rPr>
                        <a:t>CIRNA and ISC</a:t>
                      </a:r>
                      <a:endParaRPr lang="en-US" sz="1600" b="1" u="none" baseline="0" dirty="0" smtClean="0">
                        <a:solidFill>
                          <a:srgbClr val="000000"/>
                        </a:solidFill>
                      </a:endParaRP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marL="344487" lvl="1" indent="-285750">
                        <a:spcAft>
                          <a:spcPts val="400"/>
                        </a:spcAft>
                        <a:buSzPct val="150000"/>
                        <a:buFont typeface="Arial" panose="020B0604020202020204" pitchFamily="34" charset="0"/>
                        <a:buChar char="•"/>
                      </a:pPr>
                      <a:r>
                        <a:rPr lang="en-US" sz="1400" kern="1200" dirty="0" smtClean="0">
                          <a:solidFill>
                            <a:srgbClr val="000000"/>
                          </a:solidFill>
                          <a:latin typeface="+mn-lt"/>
                          <a:ea typeface="+mn-ea"/>
                          <a:cs typeface="+mn-cs"/>
                        </a:rPr>
                        <a:t>Develops policies</a:t>
                      </a:r>
                      <a:r>
                        <a:rPr lang="en-US" sz="1400" kern="1200" baseline="0" dirty="0" smtClean="0">
                          <a:solidFill>
                            <a:srgbClr val="000000"/>
                          </a:solidFill>
                          <a:latin typeface="+mn-lt"/>
                          <a:ea typeface="+mn-ea"/>
                          <a:cs typeface="+mn-cs"/>
                        </a:rPr>
                        <a:t> </a:t>
                      </a:r>
                      <a:r>
                        <a:rPr lang="en-US" sz="1400" kern="1200" dirty="0" smtClean="0">
                          <a:solidFill>
                            <a:srgbClr val="000000"/>
                          </a:solidFill>
                          <a:latin typeface="+mn-lt"/>
                          <a:ea typeface="+mn-ea"/>
                          <a:cs typeface="+mn-cs"/>
                        </a:rPr>
                        <a:t>and provides</a:t>
                      </a:r>
                      <a:r>
                        <a:rPr lang="en-US" sz="1400" kern="1200" baseline="0" dirty="0" smtClean="0">
                          <a:solidFill>
                            <a:srgbClr val="000000"/>
                          </a:solidFill>
                          <a:latin typeface="+mn-lt"/>
                          <a:ea typeface="+mn-ea"/>
                          <a:cs typeface="+mn-cs"/>
                        </a:rPr>
                        <a:t> </a:t>
                      </a:r>
                      <a:r>
                        <a:rPr lang="en-US" sz="1400" kern="1200" dirty="0" smtClean="0">
                          <a:solidFill>
                            <a:srgbClr val="000000"/>
                          </a:solidFill>
                          <a:latin typeface="+mn-lt"/>
                          <a:ea typeface="+mn-ea"/>
                          <a:cs typeface="+mn-cs"/>
                        </a:rPr>
                        <a:t>strategic direction. </a:t>
                      </a:r>
                    </a:p>
                    <a:p>
                      <a:pPr marL="344487" lvl="1" indent="-285750">
                        <a:spcAft>
                          <a:spcPts val="400"/>
                        </a:spcAft>
                        <a:buSzPct val="150000"/>
                        <a:buFont typeface="Arial" panose="020B0604020202020204" pitchFamily="34" charset="0"/>
                        <a:buChar char="•"/>
                      </a:pPr>
                      <a:r>
                        <a:rPr lang="en-US" sz="1400" kern="1200" dirty="0" smtClean="0">
                          <a:solidFill>
                            <a:srgbClr val="000000"/>
                          </a:solidFill>
                          <a:latin typeface="+mn-lt"/>
                          <a:ea typeface="+mn-ea"/>
                          <a:cs typeface="+mn-cs"/>
                        </a:rPr>
                        <a:t>Maintains the published list of First Nations with laws made pursuant to the FHRMIRA. </a:t>
                      </a:r>
                    </a:p>
                    <a:p>
                      <a:pPr marL="344487" marR="0" lvl="1" indent="-285750" algn="l" defTabSz="914400" rtl="0" eaLnBrk="1" fontAlgn="auto" latinLnBrk="0" hangingPunct="1">
                        <a:lnSpc>
                          <a:spcPct val="100000"/>
                        </a:lnSpc>
                        <a:spcBef>
                          <a:spcPts val="0"/>
                        </a:spcBef>
                        <a:spcAft>
                          <a:spcPts val="400"/>
                        </a:spcAft>
                        <a:buClrTx/>
                        <a:buSzPct val="150000"/>
                        <a:buFont typeface="Arial" panose="020B0604020202020204" pitchFamily="34" charset="0"/>
                        <a:buChar char="•"/>
                        <a:tabLst/>
                        <a:defRPr/>
                      </a:pPr>
                      <a:r>
                        <a:rPr lang="fr-CA" sz="1400" kern="1200" dirty="0" err="1" smtClean="0">
                          <a:solidFill>
                            <a:srgbClr val="000000"/>
                          </a:solidFill>
                          <a:latin typeface="+mn-lt"/>
                          <a:ea typeface="+mn-ea"/>
                          <a:cs typeface="+mn-cs"/>
                        </a:rPr>
                        <a:t>Adapts</a:t>
                      </a:r>
                      <a:r>
                        <a:rPr lang="fr-CA" sz="1400" kern="1200" dirty="0" smtClean="0">
                          <a:solidFill>
                            <a:srgbClr val="000000"/>
                          </a:solidFill>
                          <a:latin typeface="+mn-lt"/>
                          <a:ea typeface="+mn-ea"/>
                          <a:cs typeface="+mn-cs"/>
                        </a:rPr>
                        <a:t> </a:t>
                      </a:r>
                      <a:r>
                        <a:rPr lang="fr-CA" sz="1400" kern="1200" dirty="0" err="1" smtClean="0">
                          <a:solidFill>
                            <a:srgbClr val="000000"/>
                          </a:solidFill>
                          <a:latin typeface="+mn-lt"/>
                          <a:ea typeface="+mn-ea"/>
                          <a:cs typeface="+mn-cs"/>
                        </a:rPr>
                        <a:t>federal</a:t>
                      </a:r>
                      <a:r>
                        <a:rPr lang="fr-CA" sz="1400" kern="1200" dirty="0" smtClean="0">
                          <a:solidFill>
                            <a:srgbClr val="000000"/>
                          </a:solidFill>
                          <a:latin typeface="+mn-lt"/>
                          <a:ea typeface="+mn-ea"/>
                          <a:cs typeface="+mn-cs"/>
                        </a:rPr>
                        <a:t> </a:t>
                      </a:r>
                      <a:r>
                        <a:rPr lang="fr-CA" sz="1400" kern="1200" dirty="0" err="1" smtClean="0">
                          <a:solidFill>
                            <a:srgbClr val="000000"/>
                          </a:solidFill>
                          <a:latin typeface="+mn-lt"/>
                          <a:ea typeface="+mn-ea"/>
                          <a:cs typeface="+mn-cs"/>
                        </a:rPr>
                        <a:t>policies</a:t>
                      </a:r>
                      <a:r>
                        <a:rPr lang="fr-CA" sz="1400" kern="1200" dirty="0" smtClean="0">
                          <a:solidFill>
                            <a:srgbClr val="000000"/>
                          </a:solidFill>
                          <a:latin typeface="+mn-lt"/>
                          <a:ea typeface="+mn-ea"/>
                          <a:cs typeface="+mn-cs"/>
                        </a:rPr>
                        <a:t> (</a:t>
                      </a:r>
                      <a:r>
                        <a:rPr lang="fr-CA" sz="1400" kern="1200" dirty="0" err="1" smtClean="0">
                          <a:solidFill>
                            <a:srgbClr val="000000"/>
                          </a:solidFill>
                          <a:latin typeface="+mn-lt"/>
                          <a:ea typeface="+mn-ea"/>
                          <a:cs typeface="+mn-cs"/>
                        </a:rPr>
                        <a:t>e.g</a:t>
                      </a:r>
                      <a:r>
                        <a:rPr lang="fr-CA" sz="1400" kern="1200" dirty="0" smtClean="0">
                          <a:solidFill>
                            <a:srgbClr val="000000"/>
                          </a:solidFill>
                          <a:latin typeface="+mn-lt"/>
                          <a:ea typeface="+mn-ea"/>
                          <a:cs typeface="+mn-cs"/>
                        </a:rPr>
                        <a:t>. MRP </a:t>
                      </a:r>
                      <a:r>
                        <a:rPr lang="fr-CA" sz="1400" kern="1200" dirty="0" err="1" smtClean="0">
                          <a:solidFill>
                            <a:srgbClr val="000000"/>
                          </a:solidFill>
                          <a:latin typeface="+mn-lt"/>
                          <a:ea typeface="+mn-ea"/>
                          <a:cs typeface="+mn-cs"/>
                        </a:rPr>
                        <a:t>forms</a:t>
                      </a:r>
                      <a:r>
                        <a:rPr lang="fr-CA" sz="1400" kern="1200" dirty="0" smtClean="0">
                          <a:solidFill>
                            <a:srgbClr val="000000"/>
                          </a:solidFill>
                          <a:latin typeface="+mn-lt"/>
                          <a:ea typeface="+mn-ea"/>
                          <a:cs typeface="+mn-cs"/>
                        </a:rPr>
                        <a:t>).</a:t>
                      </a:r>
                    </a:p>
                    <a:p>
                      <a:pPr marL="344487" marR="0" lvl="1" indent="-285750" algn="l" defTabSz="914400" rtl="0" eaLnBrk="1" fontAlgn="auto" latinLnBrk="0" hangingPunct="1">
                        <a:lnSpc>
                          <a:spcPct val="100000"/>
                        </a:lnSpc>
                        <a:spcBef>
                          <a:spcPts val="0"/>
                        </a:spcBef>
                        <a:spcAft>
                          <a:spcPts val="400"/>
                        </a:spcAft>
                        <a:buClrTx/>
                        <a:buSzPct val="150000"/>
                        <a:buFont typeface="Arial" panose="020B0604020202020204" pitchFamily="34" charset="0"/>
                        <a:buChar char="•"/>
                        <a:tabLst/>
                        <a:defRPr/>
                      </a:pPr>
                      <a:r>
                        <a:rPr lang="fr-CA" sz="1400" kern="1200" dirty="0" err="1" smtClean="0">
                          <a:solidFill>
                            <a:srgbClr val="000000"/>
                          </a:solidFill>
                          <a:latin typeface="+mn-lt"/>
                          <a:ea typeface="+mn-ea"/>
                          <a:cs typeface="+mn-cs"/>
                        </a:rPr>
                        <a:t>Collaborates</a:t>
                      </a:r>
                      <a:r>
                        <a:rPr lang="fr-CA" sz="1400" kern="1200" dirty="0" smtClean="0">
                          <a:solidFill>
                            <a:srgbClr val="000000"/>
                          </a:solidFill>
                          <a:latin typeface="+mn-lt"/>
                          <a:ea typeface="+mn-ea"/>
                          <a:cs typeface="+mn-cs"/>
                        </a:rPr>
                        <a:t> </a:t>
                      </a:r>
                      <a:r>
                        <a:rPr lang="fr-CA" sz="1400" kern="1200" dirty="0" err="1" smtClean="0">
                          <a:solidFill>
                            <a:srgbClr val="000000"/>
                          </a:solidFill>
                          <a:latin typeface="+mn-lt"/>
                          <a:ea typeface="+mn-ea"/>
                          <a:cs typeface="+mn-cs"/>
                        </a:rPr>
                        <a:t>with</a:t>
                      </a:r>
                      <a:r>
                        <a:rPr lang="fr-CA" sz="1400" kern="1200" dirty="0" smtClean="0">
                          <a:solidFill>
                            <a:srgbClr val="000000"/>
                          </a:solidFill>
                          <a:latin typeface="+mn-lt"/>
                          <a:ea typeface="+mn-ea"/>
                          <a:cs typeface="+mn-cs"/>
                        </a:rPr>
                        <a:t> </a:t>
                      </a:r>
                      <a:r>
                        <a:rPr lang="fr-CA" sz="1400" kern="1200" dirty="0" err="1" smtClean="0">
                          <a:solidFill>
                            <a:srgbClr val="000000"/>
                          </a:solidFill>
                          <a:latin typeface="+mn-lt"/>
                          <a:ea typeface="+mn-ea"/>
                          <a:cs typeface="+mn-cs"/>
                        </a:rPr>
                        <a:t>partners</a:t>
                      </a:r>
                      <a:r>
                        <a:rPr lang="fr-CA" sz="1400" kern="1200" dirty="0" smtClean="0">
                          <a:solidFill>
                            <a:srgbClr val="000000"/>
                          </a:solidFill>
                          <a:latin typeface="+mn-lt"/>
                          <a:ea typeface="+mn-ea"/>
                          <a:cs typeface="+mn-cs"/>
                        </a:rPr>
                        <a:t> and </a:t>
                      </a:r>
                      <a:r>
                        <a:rPr lang="fr-CA" sz="1400" kern="1200" dirty="0" err="1" smtClean="0">
                          <a:solidFill>
                            <a:srgbClr val="000000"/>
                          </a:solidFill>
                          <a:latin typeface="+mn-lt"/>
                          <a:ea typeface="+mn-ea"/>
                          <a:cs typeface="+mn-cs"/>
                        </a:rPr>
                        <a:t>raises</a:t>
                      </a:r>
                      <a:r>
                        <a:rPr lang="fr-CA" sz="1400" kern="1200" dirty="0" smtClean="0">
                          <a:solidFill>
                            <a:srgbClr val="000000"/>
                          </a:solidFill>
                          <a:latin typeface="+mn-lt"/>
                          <a:ea typeface="+mn-ea"/>
                          <a:cs typeface="+mn-cs"/>
                        </a:rPr>
                        <a:t> </a:t>
                      </a:r>
                      <a:r>
                        <a:rPr lang="fr-CA" sz="1400" kern="1200" dirty="0" err="1" smtClean="0">
                          <a:solidFill>
                            <a:srgbClr val="000000"/>
                          </a:solidFill>
                          <a:latin typeface="+mn-lt"/>
                          <a:ea typeface="+mn-ea"/>
                          <a:cs typeface="+mn-cs"/>
                        </a:rPr>
                        <a:t>awareness</a:t>
                      </a:r>
                      <a:r>
                        <a:rPr lang="fr-CA" sz="1400" kern="1200" dirty="0" smtClean="0">
                          <a:solidFill>
                            <a:srgbClr val="000000"/>
                          </a:solidFill>
                          <a:latin typeface="+mn-lt"/>
                          <a:ea typeface="+mn-ea"/>
                          <a:cs typeface="+mn-cs"/>
                        </a:rPr>
                        <a:t>.</a:t>
                      </a:r>
                      <a:endParaRPr lang="en-US" sz="1400" kern="1200" dirty="0" smtClean="0">
                        <a:solidFill>
                          <a:srgbClr val="000000"/>
                        </a:solidFill>
                        <a:latin typeface="+mn-lt"/>
                        <a:ea typeface="+mn-ea"/>
                        <a:cs typeface="+mn-cs"/>
                      </a:endParaRP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600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dirty="0" smtClean="0">
                          <a:solidFill>
                            <a:srgbClr val="000000"/>
                          </a:solidFill>
                        </a:rPr>
                        <a:t>Public Safety Canada</a:t>
                      </a:r>
                      <a:r>
                        <a:rPr lang="en-US" sz="1600" b="1" u="none" baseline="0" dirty="0" smtClean="0">
                          <a:solidFill>
                            <a:srgbClr val="000000"/>
                          </a:solidFill>
                        </a:rPr>
                        <a:t> </a:t>
                      </a:r>
                      <a:r>
                        <a:rPr lang="en-US" sz="1600" b="1" u="none" dirty="0" smtClean="0">
                          <a:solidFill>
                            <a:srgbClr val="000000"/>
                          </a:solidFill>
                        </a:rPr>
                        <a:t>&amp; Royal Canadian Mounted Police</a:t>
                      </a: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marL="342900" indent="-285750">
                        <a:spcAft>
                          <a:spcPts val="600"/>
                        </a:spcAft>
                        <a:buSzPct val="150000"/>
                        <a:buFont typeface="Arial" panose="020B0604020202020204" pitchFamily="34" charset="0"/>
                        <a:buChar char="•"/>
                        <a:defRPr/>
                      </a:pPr>
                      <a:r>
                        <a:rPr lang="en-US" sz="1400" dirty="0" smtClean="0">
                          <a:solidFill>
                            <a:srgbClr val="000000"/>
                          </a:solidFill>
                        </a:rPr>
                        <a:t>Develops</a:t>
                      </a:r>
                      <a:r>
                        <a:rPr lang="en-US" sz="1400" baseline="0" dirty="0" smtClean="0">
                          <a:solidFill>
                            <a:srgbClr val="000000"/>
                          </a:solidFill>
                        </a:rPr>
                        <a:t> and p</a:t>
                      </a:r>
                      <a:r>
                        <a:rPr lang="en-US" sz="1400" dirty="0" smtClean="0">
                          <a:solidFill>
                            <a:srgbClr val="000000"/>
                          </a:solidFill>
                        </a:rPr>
                        <a:t>rovides training to law enforcement and peace officers on the FHRMIRA.</a:t>
                      </a:r>
                    </a:p>
                    <a:p>
                      <a:pPr marL="742950" marR="0" lvl="1" indent="-2857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400" dirty="0" smtClean="0">
                          <a:solidFill>
                            <a:srgbClr val="000000"/>
                          </a:solidFill>
                        </a:rPr>
                        <a:t>Public Safety Canada has developed online training for non-RCMP police officers.</a:t>
                      </a:r>
                    </a:p>
                    <a:p>
                      <a:pPr marL="742950" lvl="1" indent="-285750">
                        <a:buSzPct val="150000"/>
                        <a:buFont typeface="Arial" panose="020B0604020202020204" pitchFamily="34" charset="0"/>
                        <a:buChar char="-"/>
                        <a:defRPr/>
                      </a:pPr>
                      <a:r>
                        <a:rPr lang="en-US" sz="1400" dirty="0" smtClean="0">
                          <a:solidFill>
                            <a:srgbClr val="000000"/>
                          </a:solidFill>
                        </a:rPr>
                        <a:t>The RCMP developed  online training for its members.</a:t>
                      </a: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1" u="none" dirty="0" smtClean="0">
                          <a:solidFill>
                            <a:srgbClr val="000000"/>
                          </a:solidFill>
                        </a:rPr>
                        <a:t>First Nations Chiefs of Police Association</a:t>
                      </a:r>
                      <a:endParaRPr lang="en-US" sz="1600" b="1" u="none" dirty="0" smtClean="0">
                        <a:solidFill>
                          <a:srgbClr val="000000"/>
                        </a:solidFill>
                      </a:endParaRPr>
                    </a:p>
                  </a:txBody>
                  <a:tcPr anchor="ctr">
                    <a:lnT w="12700"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marL="344487" lvl="1" indent="-285750">
                        <a:spcAft>
                          <a:spcPts val="400"/>
                        </a:spcAft>
                        <a:buSzPct val="150000"/>
                        <a:buFont typeface="Arial" panose="020B0604020202020204" pitchFamily="34" charset="0"/>
                        <a:buChar char="•"/>
                      </a:pPr>
                      <a:r>
                        <a:rPr lang="en-US" sz="1400" kern="1200" dirty="0" smtClean="0">
                          <a:solidFill>
                            <a:srgbClr val="000000"/>
                          </a:solidFill>
                          <a:latin typeface="+mn-lt"/>
                          <a:ea typeface="+mn-ea"/>
                          <a:cs typeface="+mn-cs"/>
                        </a:rPr>
                        <a:t>CIRNA will partner with the FNCPA to develop and deliver scenario-based training to law enforcement officers.</a:t>
                      </a:r>
                      <a:endParaRPr lang="en-US" sz="1400" dirty="0" smtClean="0">
                        <a:solidFill>
                          <a:srgbClr val="000000"/>
                        </a:solidFill>
                      </a:endParaRPr>
                    </a:p>
                  </a:txBody>
                  <a:tcPr anchor="ctr">
                    <a:lnT w="12700"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4" name="Title 1"/>
          <p:cNvSpPr txBox="1">
            <a:spLocks/>
          </p:cNvSpPr>
          <p:nvPr/>
        </p:nvSpPr>
        <p:spPr bwMode="auto">
          <a:xfrm>
            <a:off x="381000" y="6096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400"/>
              </a:lnSpc>
              <a:spcBef>
                <a:spcPct val="0"/>
              </a:spcBef>
              <a:spcAft>
                <a:spcPct val="0"/>
              </a:spcAft>
              <a:defRPr sz="2400" b="1" baseline="0">
                <a:solidFill>
                  <a:srgbClr val="000000"/>
                </a:solidFill>
                <a:latin typeface="+mj-lt"/>
                <a:ea typeface="+mj-ea"/>
                <a:cs typeface="+mj-cs"/>
              </a:defRPr>
            </a:lvl1pPr>
            <a:lvl2pPr algn="l" rtl="0" eaLnBrk="1" fontAlgn="base" hangingPunct="1">
              <a:lnSpc>
                <a:spcPts val="2400"/>
              </a:lnSpc>
              <a:spcBef>
                <a:spcPct val="0"/>
              </a:spcBef>
              <a:spcAft>
                <a:spcPct val="0"/>
              </a:spcAft>
              <a:defRPr sz="2400" b="1">
                <a:solidFill>
                  <a:srgbClr val="000000"/>
                </a:solidFill>
                <a:latin typeface="Arial" charset="0"/>
              </a:defRPr>
            </a:lvl2pPr>
            <a:lvl3pPr algn="l" rtl="0" eaLnBrk="1" fontAlgn="base" hangingPunct="1">
              <a:lnSpc>
                <a:spcPts val="2400"/>
              </a:lnSpc>
              <a:spcBef>
                <a:spcPct val="0"/>
              </a:spcBef>
              <a:spcAft>
                <a:spcPct val="0"/>
              </a:spcAft>
              <a:defRPr sz="2400" b="1">
                <a:solidFill>
                  <a:srgbClr val="000000"/>
                </a:solidFill>
                <a:latin typeface="Arial" charset="0"/>
              </a:defRPr>
            </a:lvl3pPr>
            <a:lvl4pPr algn="l" rtl="0" eaLnBrk="1" fontAlgn="base" hangingPunct="1">
              <a:lnSpc>
                <a:spcPts val="2400"/>
              </a:lnSpc>
              <a:spcBef>
                <a:spcPct val="0"/>
              </a:spcBef>
              <a:spcAft>
                <a:spcPct val="0"/>
              </a:spcAft>
              <a:defRPr sz="2400" b="1">
                <a:solidFill>
                  <a:srgbClr val="000000"/>
                </a:solidFill>
                <a:latin typeface="Arial" charset="0"/>
              </a:defRPr>
            </a:lvl4pPr>
            <a:lvl5pPr algn="l" rtl="0" eaLnBrk="1" fontAlgn="base" hangingPunct="1">
              <a:lnSpc>
                <a:spcPts val="2400"/>
              </a:lnSpc>
              <a:spcBef>
                <a:spcPct val="0"/>
              </a:spcBef>
              <a:spcAft>
                <a:spcPct val="0"/>
              </a:spcAft>
              <a:defRPr sz="2400" b="1">
                <a:solidFill>
                  <a:srgbClr val="000000"/>
                </a:solidFill>
                <a:latin typeface="Arial" charset="0"/>
              </a:defRPr>
            </a:lvl5pPr>
            <a:lvl6pPr marL="457200" algn="l" rtl="0" eaLnBrk="1" fontAlgn="base" hangingPunct="1">
              <a:lnSpc>
                <a:spcPts val="2400"/>
              </a:lnSpc>
              <a:spcBef>
                <a:spcPct val="0"/>
              </a:spcBef>
              <a:spcAft>
                <a:spcPct val="0"/>
              </a:spcAft>
              <a:defRPr sz="2400" b="1">
                <a:solidFill>
                  <a:srgbClr val="000000"/>
                </a:solidFill>
                <a:latin typeface="Arial" charset="0"/>
              </a:defRPr>
            </a:lvl6pPr>
            <a:lvl7pPr marL="914400" algn="l" rtl="0" eaLnBrk="1" fontAlgn="base" hangingPunct="1">
              <a:lnSpc>
                <a:spcPts val="2400"/>
              </a:lnSpc>
              <a:spcBef>
                <a:spcPct val="0"/>
              </a:spcBef>
              <a:spcAft>
                <a:spcPct val="0"/>
              </a:spcAft>
              <a:defRPr sz="2400" b="1">
                <a:solidFill>
                  <a:srgbClr val="000000"/>
                </a:solidFill>
                <a:latin typeface="Arial" charset="0"/>
              </a:defRPr>
            </a:lvl7pPr>
            <a:lvl8pPr marL="1371600" algn="l" rtl="0" eaLnBrk="1" fontAlgn="base" hangingPunct="1">
              <a:lnSpc>
                <a:spcPts val="2400"/>
              </a:lnSpc>
              <a:spcBef>
                <a:spcPct val="0"/>
              </a:spcBef>
              <a:spcAft>
                <a:spcPct val="0"/>
              </a:spcAft>
              <a:defRPr sz="2400" b="1">
                <a:solidFill>
                  <a:srgbClr val="000000"/>
                </a:solidFill>
                <a:latin typeface="Arial" charset="0"/>
              </a:defRPr>
            </a:lvl8pPr>
            <a:lvl9pPr marL="1828800" algn="l" rtl="0" eaLnBrk="1" fontAlgn="base" hangingPunct="1">
              <a:lnSpc>
                <a:spcPts val="2400"/>
              </a:lnSpc>
              <a:spcBef>
                <a:spcPct val="0"/>
              </a:spcBef>
              <a:spcAft>
                <a:spcPct val="0"/>
              </a:spcAft>
              <a:defRPr sz="2400" b="1">
                <a:solidFill>
                  <a:srgbClr val="000000"/>
                </a:solidFill>
                <a:latin typeface="Arial" charset="0"/>
              </a:defRPr>
            </a:lvl9pPr>
          </a:lstStyle>
          <a:p>
            <a:r>
              <a:rPr lang="en-US" kern="0" dirty="0" smtClean="0"/>
              <a:t>Who is part of the MRP Implementation Program?</a:t>
            </a:r>
          </a:p>
          <a:p>
            <a:endParaRPr lang="en-US" kern="0" dirty="0"/>
          </a:p>
        </p:txBody>
      </p:sp>
      <p:sp>
        <p:nvSpPr>
          <p:cNvPr id="5"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13</a:t>
            </a:fld>
            <a:endParaRPr lang="en-CA" sz="1400" dirty="0"/>
          </a:p>
        </p:txBody>
      </p:sp>
    </p:spTree>
    <p:extLst>
      <p:ext uri="{BB962C8B-B14F-4D97-AF65-F5344CB8AC3E}">
        <p14:creationId xmlns:p14="http://schemas.microsoft.com/office/powerpoint/2010/main" val="2576960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685800"/>
            <a:ext cx="7848600" cy="304800"/>
          </a:xfrm>
        </p:spPr>
        <p:txBody>
          <a:bodyPr/>
          <a:lstStyle/>
          <a:p>
            <a:r>
              <a:rPr lang="en-US" dirty="0" smtClean="0"/>
              <a:t>Addressing the Gap</a:t>
            </a:r>
            <a:endParaRPr lang="en-US" dirty="0"/>
          </a:p>
        </p:txBody>
      </p:sp>
      <p:sp>
        <p:nvSpPr>
          <p:cNvPr id="10" name="TextBox 15"/>
          <p:cNvSpPr txBox="1">
            <a:spLocks noGrp="1"/>
          </p:cNvSpPr>
          <p:nvPr>
            <p:ph sz="half" idx="1"/>
          </p:nvPr>
        </p:nvSpPr>
        <p:spPr>
          <a:xfrm>
            <a:off x="4572000" y="1308101"/>
            <a:ext cx="3669792"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buNone/>
            </a:pPr>
            <a:r>
              <a:rPr lang="en-US" sz="1800" b="1" dirty="0" smtClean="0">
                <a:solidFill>
                  <a:srgbClr val="000000"/>
                </a:solidFill>
                <a:latin typeface="Arial" panose="020B0604020202020204" pitchFamily="34" charset="0"/>
                <a:cs typeface="Arial" panose="020B0604020202020204" pitchFamily="34" charset="0"/>
              </a:rPr>
              <a:t>CIRNA’s sense of the </a:t>
            </a:r>
          </a:p>
          <a:p>
            <a:pPr algn="ctr">
              <a:spcAft>
                <a:spcPts val="0"/>
              </a:spcAft>
              <a:buNone/>
            </a:pPr>
            <a:r>
              <a:rPr lang="en-US" sz="1800" b="1" dirty="0" smtClean="0">
                <a:solidFill>
                  <a:srgbClr val="000000"/>
                </a:solidFill>
                <a:latin typeface="Arial" panose="020B0604020202020204" pitchFamily="34" charset="0"/>
                <a:cs typeface="Arial" panose="020B0604020202020204" pitchFamily="34" charset="0"/>
              </a:rPr>
              <a:t>breakdown of MRP laws in </a:t>
            </a:r>
          </a:p>
          <a:p>
            <a:pPr algn="ctr">
              <a:spcAft>
                <a:spcPts val="0"/>
              </a:spcAft>
              <a:buNone/>
            </a:pPr>
            <a:r>
              <a:rPr lang="en-US" sz="1800" b="1" dirty="0" smtClean="0">
                <a:solidFill>
                  <a:srgbClr val="000000"/>
                </a:solidFill>
                <a:latin typeface="Arial" panose="020B0604020202020204" pitchFamily="34" charset="0"/>
                <a:cs typeface="Arial" panose="020B0604020202020204" pitchFamily="34" charset="0"/>
              </a:rPr>
              <a:t>First </a:t>
            </a:r>
            <a:r>
              <a:rPr lang="en-US" sz="1800" b="1" dirty="0">
                <a:solidFill>
                  <a:srgbClr val="000000"/>
                </a:solidFill>
                <a:latin typeface="Arial" panose="020B0604020202020204" pitchFamily="34" charset="0"/>
                <a:cs typeface="Arial" panose="020B0604020202020204" pitchFamily="34" charset="0"/>
              </a:rPr>
              <a:t>Nation </a:t>
            </a:r>
            <a:r>
              <a:rPr lang="en-US" sz="1800" b="1" dirty="0" smtClean="0">
                <a:solidFill>
                  <a:srgbClr val="000000"/>
                </a:solidFill>
                <a:latin typeface="Arial" panose="020B0604020202020204" pitchFamily="34" charset="0"/>
                <a:cs typeface="Arial" panose="020B0604020202020204" pitchFamily="34" charset="0"/>
              </a:rPr>
              <a:t>communities</a:t>
            </a:r>
            <a:endParaRPr lang="en-US" sz="1800" b="1" dirty="0">
              <a:solidFill>
                <a:srgbClr val="000066"/>
              </a:solidFill>
              <a:latin typeface="Arial" panose="020B0604020202020204" pitchFamily="34" charset="0"/>
              <a:cs typeface="Arial" panose="020B0604020202020204" pitchFamily="34" charset="0"/>
            </a:endParaRPr>
          </a:p>
        </p:txBody>
      </p:sp>
      <p:graphicFrame>
        <p:nvGraphicFramePr>
          <p:cNvPr id="9" name="Content Placeholder 14"/>
          <p:cNvGraphicFramePr>
            <a:graphicFrameLocks/>
          </p:cNvGraphicFramePr>
          <p:nvPr>
            <p:extLst>
              <p:ext uri="{D42A27DB-BD31-4B8C-83A1-F6EECF244321}">
                <p14:modId xmlns:p14="http://schemas.microsoft.com/office/powerpoint/2010/main" val="3419170774"/>
              </p:ext>
            </p:extLst>
          </p:nvPr>
        </p:nvGraphicFramePr>
        <p:xfrm>
          <a:off x="57344" y="1371600"/>
          <a:ext cx="4245843"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4844704" y="2219153"/>
            <a:ext cx="3525796" cy="4310539"/>
            <a:chOff x="5605331" y="4100671"/>
            <a:chExt cx="3705188" cy="4227809"/>
          </a:xfrm>
        </p:grpSpPr>
        <p:sp>
          <p:nvSpPr>
            <p:cNvPr id="12" name="TextBox 11"/>
            <p:cNvSpPr txBox="1"/>
            <p:nvPr/>
          </p:nvSpPr>
          <p:spPr>
            <a:xfrm>
              <a:off x="5605331" y="4100671"/>
              <a:ext cx="3705188" cy="4227809"/>
            </a:xfrm>
            <a:prstGeom prst="rect">
              <a:avLst/>
            </a:prstGeom>
            <a:solidFill>
              <a:srgbClr val="FFFFFF"/>
            </a:solidFill>
          </p:spPr>
          <p:txBody>
            <a:bodyPr wrap="square" rtlCol="0">
              <a:spAutoFit/>
            </a:bodyPr>
            <a:lstStyle/>
            <a:p>
              <a:pPr marL="288925" fontAlgn="base">
                <a:lnSpc>
                  <a:spcPct val="90000"/>
                </a:lnSpc>
                <a:spcBef>
                  <a:spcPct val="0"/>
                </a:spcBef>
                <a:spcAft>
                  <a:spcPct val="37000"/>
                </a:spcAft>
              </a:pPr>
              <a:r>
                <a:rPr lang="en-US" dirty="0">
                  <a:solidFill>
                    <a:srgbClr val="000000"/>
                  </a:solidFill>
                  <a:cs typeface="Arial" panose="020B0604020202020204" pitchFamily="34" charset="0"/>
                </a:rPr>
                <a:t>First Nation matrimonial real property laws enacted pursuant to the Act (</a:t>
              </a:r>
              <a:r>
                <a:rPr lang="en-US" dirty="0" smtClean="0">
                  <a:solidFill>
                    <a:srgbClr val="000000"/>
                  </a:solidFill>
                  <a:cs typeface="Arial" panose="020B0604020202020204" pitchFamily="34" charset="0"/>
                </a:rPr>
                <a:t>14)</a:t>
              </a:r>
              <a:endParaRPr lang="en-US" dirty="0">
                <a:solidFill>
                  <a:srgbClr val="000000"/>
                </a:solidFill>
                <a:cs typeface="Arial" panose="020B0604020202020204" pitchFamily="34" charset="0"/>
              </a:endParaRPr>
            </a:p>
            <a:p>
              <a:pPr marL="288925" fontAlgn="base">
                <a:lnSpc>
                  <a:spcPct val="90000"/>
                </a:lnSpc>
                <a:spcBef>
                  <a:spcPct val="0"/>
                </a:spcBef>
                <a:spcAft>
                  <a:spcPct val="37000"/>
                </a:spcAft>
              </a:pPr>
              <a:endParaRPr lang="en-US" sz="800" dirty="0">
                <a:solidFill>
                  <a:srgbClr val="000000"/>
                </a:solidFill>
                <a:cs typeface="Arial" panose="020B0604020202020204" pitchFamily="34" charset="0"/>
              </a:endParaRPr>
            </a:p>
            <a:p>
              <a:pPr marL="288925" fontAlgn="base">
                <a:lnSpc>
                  <a:spcPct val="90000"/>
                </a:lnSpc>
                <a:spcBef>
                  <a:spcPct val="0"/>
                </a:spcBef>
                <a:spcAft>
                  <a:spcPct val="37000"/>
                </a:spcAft>
              </a:pPr>
              <a:r>
                <a:rPr lang="en-US" dirty="0">
                  <a:solidFill>
                    <a:srgbClr val="000000"/>
                  </a:solidFill>
                  <a:cs typeface="Arial" panose="020B0604020202020204" pitchFamily="34" charset="0"/>
                </a:rPr>
                <a:t>Matrimonial real property is addressed under the First </a:t>
              </a:r>
              <a:r>
                <a:rPr lang="en-US" dirty="0" smtClean="0">
                  <a:solidFill>
                    <a:srgbClr val="000000"/>
                  </a:solidFill>
                  <a:cs typeface="Arial" panose="020B0604020202020204" pitchFamily="34" charset="0"/>
                </a:rPr>
                <a:t>Nations </a:t>
              </a:r>
              <a:r>
                <a:rPr lang="en-US" dirty="0">
                  <a:solidFill>
                    <a:srgbClr val="000000"/>
                  </a:solidFill>
                  <a:cs typeface="Arial" panose="020B0604020202020204" pitchFamily="34" charset="0"/>
                </a:rPr>
                <a:t>Land Management Regime (</a:t>
              </a:r>
              <a:r>
                <a:rPr lang="en-US" dirty="0" smtClean="0">
                  <a:solidFill>
                    <a:srgbClr val="000000"/>
                  </a:solidFill>
                  <a:cs typeface="Arial" panose="020B0604020202020204" pitchFamily="34" charset="0"/>
                </a:rPr>
                <a:t>39)</a:t>
              </a:r>
              <a:endParaRPr lang="en-US" dirty="0">
                <a:solidFill>
                  <a:srgbClr val="000000"/>
                </a:solidFill>
                <a:cs typeface="Arial" panose="020B0604020202020204" pitchFamily="34" charset="0"/>
              </a:endParaRPr>
            </a:p>
            <a:p>
              <a:pPr marL="288925" fontAlgn="base">
                <a:lnSpc>
                  <a:spcPct val="90000"/>
                </a:lnSpc>
                <a:spcBef>
                  <a:spcPct val="0"/>
                </a:spcBef>
                <a:spcAft>
                  <a:spcPct val="37000"/>
                </a:spcAft>
              </a:pPr>
              <a:endParaRPr lang="en-US" sz="800" dirty="0">
                <a:solidFill>
                  <a:srgbClr val="000000"/>
                </a:solidFill>
                <a:cs typeface="Arial" panose="020B0604020202020204" pitchFamily="34" charset="0"/>
              </a:endParaRPr>
            </a:p>
            <a:p>
              <a:pPr marL="288925" fontAlgn="base">
                <a:lnSpc>
                  <a:spcPct val="90000"/>
                </a:lnSpc>
                <a:spcBef>
                  <a:spcPct val="0"/>
                </a:spcBef>
                <a:spcAft>
                  <a:spcPct val="37000"/>
                </a:spcAft>
              </a:pPr>
              <a:r>
                <a:rPr lang="en-US" dirty="0">
                  <a:solidFill>
                    <a:srgbClr val="000000"/>
                  </a:solidFill>
                  <a:cs typeface="Arial" panose="020B0604020202020204" pitchFamily="34" charset="0"/>
                </a:rPr>
                <a:t>Subject to the Provisional Federal Rules (approx. </a:t>
              </a:r>
              <a:r>
                <a:rPr lang="en-US" dirty="0" smtClean="0">
                  <a:solidFill>
                    <a:srgbClr val="000000"/>
                  </a:solidFill>
                  <a:cs typeface="Arial" panose="020B0604020202020204" pitchFamily="34" charset="0"/>
                </a:rPr>
                <a:t>566)</a:t>
              </a:r>
              <a:endParaRPr lang="en-US" dirty="0">
                <a:solidFill>
                  <a:srgbClr val="000000"/>
                </a:solidFill>
                <a:cs typeface="Arial" panose="020B0604020202020204" pitchFamily="34" charset="0"/>
              </a:endParaRPr>
            </a:p>
            <a:p>
              <a:pPr marL="288925" fontAlgn="base">
                <a:lnSpc>
                  <a:spcPct val="90000"/>
                </a:lnSpc>
                <a:spcBef>
                  <a:spcPct val="0"/>
                </a:spcBef>
                <a:spcAft>
                  <a:spcPct val="37000"/>
                </a:spcAft>
              </a:pPr>
              <a:endParaRPr lang="en-US" dirty="0">
                <a:solidFill>
                  <a:srgbClr val="000000"/>
                </a:solidFill>
                <a:cs typeface="Arial" panose="020B0604020202020204" pitchFamily="34" charset="0"/>
              </a:endParaRPr>
            </a:p>
            <a:p>
              <a:pPr marL="288925" fontAlgn="base">
                <a:lnSpc>
                  <a:spcPct val="90000"/>
                </a:lnSpc>
                <a:spcBef>
                  <a:spcPct val="0"/>
                </a:spcBef>
                <a:spcAft>
                  <a:spcPct val="37000"/>
                </a:spcAft>
              </a:pPr>
              <a:endParaRPr lang="en-US" dirty="0">
                <a:solidFill>
                  <a:srgbClr val="FF0000"/>
                </a:solidFill>
                <a:cs typeface="Arial" panose="020B0604020202020204" pitchFamily="34" charset="0"/>
              </a:endParaRPr>
            </a:p>
            <a:p>
              <a:pPr fontAlgn="base">
                <a:lnSpc>
                  <a:spcPct val="90000"/>
                </a:lnSpc>
                <a:spcBef>
                  <a:spcPct val="0"/>
                </a:spcBef>
                <a:spcAft>
                  <a:spcPct val="37000"/>
                </a:spcAft>
              </a:pPr>
              <a:endParaRPr lang="en-US" sz="1100" dirty="0">
                <a:solidFill>
                  <a:srgbClr val="000066"/>
                </a:solidFill>
                <a:cs typeface="Arial" panose="020B0604020202020204" pitchFamily="34" charset="0"/>
              </a:endParaRPr>
            </a:p>
          </p:txBody>
        </p:sp>
        <p:sp>
          <p:nvSpPr>
            <p:cNvPr id="13" name="Rectangle 12"/>
            <p:cNvSpPr/>
            <p:nvPr/>
          </p:nvSpPr>
          <p:spPr bwMode="auto">
            <a:xfrm>
              <a:off x="5638959" y="4165898"/>
              <a:ext cx="181344" cy="199377"/>
            </a:xfrm>
            <a:prstGeom prst="rect">
              <a:avLst/>
            </a:prstGeom>
            <a:solidFill>
              <a:schemeClr val="tx2"/>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indent="-190500" fontAlgn="base">
                <a:lnSpc>
                  <a:spcPct val="90000"/>
                </a:lnSpc>
                <a:spcBef>
                  <a:spcPct val="0"/>
                </a:spcBef>
                <a:spcAft>
                  <a:spcPct val="37000"/>
                </a:spcAft>
                <a:tabLst>
                  <a:tab pos="5715000" algn="l"/>
                </a:tabLst>
              </a:pPr>
              <a:endParaRPr lang="en-US">
                <a:solidFill>
                  <a:srgbClr val="000066"/>
                </a:solidFill>
                <a:latin typeface="Verdana" pitchFamily="34" charset="0"/>
              </a:endParaRPr>
            </a:p>
          </p:txBody>
        </p:sp>
        <p:sp>
          <p:nvSpPr>
            <p:cNvPr id="14" name="Rectangle 13"/>
            <p:cNvSpPr/>
            <p:nvPr/>
          </p:nvSpPr>
          <p:spPr bwMode="auto">
            <a:xfrm>
              <a:off x="5659079" y="6657410"/>
              <a:ext cx="181344" cy="199377"/>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indent="-190500" fontAlgn="base">
                <a:lnSpc>
                  <a:spcPct val="90000"/>
                </a:lnSpc>
                <a:spcBef>
                  <a:spcPct val="0"/>
                </a:spcBef>
                <a:spcAft>
                  <a:spcPct val="37000"/>
                </a:spcAft>
                <a:tabLst>
                  <a:tab pos="5715000" algn="l"/>
                </a:tabLst>
              </a:pPr>
              <a:endParaRPr lang="en-US">
                <a:solidFill>
                  <a:srgbClr val="000066"/>
                </a:solidFill>
                <a:latin typeface="Verdana" pitchFamily="34" charset="0"/>
              </a:endParaRPr>
            </a:p>
          </p:txBody>
        </p:sp>
        <p:sp>
          <p:nvSpPr>
            <p:cNvPr id="15" name="Rectangle 14"/>
            <p:cNvSpPr/>
            <p:nvPr/>
          </p:nvSpPr>
          <p:spPr bwMode="auto">
            <a:xfrm>
              <a:off x="5639060" y="5436773"/>
              <a:ext cx="181344" cy="199377"/>
            </a:xfrm>
            <a:prstGeom prst="rect">
              <a:avLst/>
            </a:prstGeom>
            <a:solidFill>
              <a:schemeClr val="accent6"/>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indent="-190500" fontAlgn="base">
                <a:lnSpc>
                  <a:spcPct val="90000"/>
                </a:lnSpc>
                <a:spcBef>
                  <a:spcPct val="0"/>
                </a:spcBef>
                <a:spcAft>
                  <a:spcPct val="37000"/>
                </a:spcAft>
                <a:tabLst>
                  <a:tab pos="5715000" algn="l"/>
                </a:tabLst>
              </a:pPr>
              <a:endParaRPr lang="en-US">
                <a:solidFill>
                  <a:srgbClr val="000066"/>
                </a:solidFill>
                <a:latin typeface="Verdana" pitchFamily="34" charset="0"/>
              </a:endParaRPr>
            </a:p>
          </p:txBody>
        </p:sp>
      </p:grpSp>
      <p:sp>
        <p:nvSpPr>
          <p:cNvPr id="16"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14</a:t>
            </a:fld>
            <a:endParaRPr lang="en-CA" sz="1400" dirty="0"/>
          </a:p>
        </p:txBody>
      </p:sp>
    </p:spTree>
    <p:extLst>
      <p:ext uri="{BB962C8B-B14F-4D97-AF65-F5344CB8AC3E}">
        <p14:creationId xmlns:p14="http://schemas.microsoft.com/office/powerpoint/2010/main" val="1812988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84200"/>
            <a:ext cx="7848600" cy="304800"/>
          </a:xfrm>
        </p:spPr>
        <p:txBody>
          <a:bodyPr/>
          <a:lstStyle/>
          <a:p>
            <a:r>
              <a:rPr lang="en-US" dirty="0" smtClean="0"/>
              <a:t>Main MRP 2019-2020 Activities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2802551"/>
              </p:ext>
            </p:extLst>
          </p:nvPr>
        </p:nvGraphicFramePr>
        <p:xfrm>
          <a:off x="0" y="1176867"/>
          <a:ext cx="9067800" cy="4919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15</a:t>
            </a:fld>
            <a:endParaRPr lang="en-CA" sz="1400" dirty="0"/>
          </a:p>
        </p:txBody>
      </p:sp>
    </p:spTree>
    <p:extLst>
      <p:ext uri="{BB962C8B-B14F-4D97-AF65-F5344CB8AC3E}">
        <p14:creationId xmlns:p14="http://schemas.microsoft.com/office/powerpoint/2010/main" val="2908362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848600" cy="304800"/>
          </a:xfrm>
        </p:spPr>
        <p:txBody>
          <a:bodyPr/>
          <a:lstStyle/>
          <a:p>
            <a:r>
              <a:rPr lang="en-US" dirty="0" smtClean="0"/>
              <a:t>MRP Updates</a:t>
            </a:r>
            <a:endParaRPr lang="en-US" dirty="0"/>
          </a:p>
        </p:txBody>
      </p:sp>
      <p:pic>
        <p:nvPicPr>
          <p:cNvPr id="4" name="Content Placeholder 3" descr="noun_plan_1340108.png"/>
          <p:cNvPicPr>
            <a:picLocks noGrp="1" noChangeAspect="1"/>
          </p:cNvPicPr>
          <p:nvPr>
            <p:ph sz="quarter" idx="1"/>
          </p:nvPr>
        </p:nvPicPr>
        <p:blipFill>
          <a:blip r:embed="rId3"/>
          <a:srcRect l="-26612" r="-26612"/>
          <a:stretch>
            <a:fillRect/>
          </a:stretch>
        </p:blipFill>
        <p:spPr>
          <a:xfrm>
            <a:off x="93710" y="1219200"/>
            <a:ext cx="3610289" cy="2356266"/>
          </a:xfrm>
        </p:spPr>
      </p:pic>
      <p:pic>
        <p:nvPicPr>
          <p:cNvPr id="5" name="Picture 4" descr="noun_Possibilities_160867.png"/>
          <p:cNvPicPr>
            <a:picLocks noChangeAspect="1"/>
          </p:cNvPicPr>
          <p:nvPr/>
        </p:nvPicPr>
        <p:blipFill>
          <a:blip r:embed="rId4"/>
          <a:stretch>
            <a:fillRect/>
          </a:stretch>
        </p:blipFill>
        <p:spPr>
          <a:xfrm>
            <a:off x="649637" y="3590925"/>
            <a:ext cx="2674504" cy="26745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06338963"/>
              </p:ext>
            </p:extLst>
          </p:nvPr>
        </p:nvGraphicFramePr>
        <p:xfrm>
          <a:off x="3867912" y="1066800"/>
          <a:ext cx="4662960" cy="2550315"/>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416715">
                <a:tc>
                  <a:txBody>
                    <a:bodyPr/>
                    <a:lstStyle/>
                    <a:p>
                      <a:pPr algn="ctr"/>
                      <a:r>
                        <a:rPr lang="en-US" dirty="0" smtClean="0">
                          <a:solidFill>
                            <a:srgbClr val="000000"/>
                          </a:solidFill>
                        </a:rPr>
                        <a:t>Plans</a:t>
                      </a:r>
                      <a:endParaRPr lang="en-US" dirty="0">
                        <a:solidFill>
                          <a:srgbClr val="000000"/>
                        </a:solidFill>
                      </a:endParaRPr>
                    </a:p>
                  </a:txBody>
                  <a:tcPr/>
                </a:tc>
                <a:extLst>
                  <a:ext uri="{0D108BD9-81ED-4DB2-BD59-A6C34878D82A}">
                    <a16:rowId xmlns:a16="http://schemas.microsoft.com/office/drawing/2014/main" val="10000"/>
                  </a:ext>
                </a:extLst>
              </a:tr>
              <a:tr h="1699074">
                <a:tc>
                  <a:txBody>
                    <a:bodyPr/>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solidFill>
                            <a:schemeClr val="bg1">
                              <a:lumMod val="10000"/>
                            </a:schemeClr>
                          </a:solidFill>
                        </a:rPr>
                        <a:t> Budget 2018 committed $5.5 million over two years to continue the implementation of the Act. </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endParaRPr lang="en-US" sz="800" dirty="0" smtClean="0">
                        <a:solidFill>
                          <a:schemeClr val="bg1">
                            <a:lumMod val="10000"/>
                          </a:schemeClr>
                        </a:solidFill>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solidFill>
                            <a:schemeClr val="bg1">
                              <a:lumMod val="10000"/>
                            </a:schemeClr>
                          </a:solidFill>
                        </a:rPr>
                        <a:t> Budget 2019 committed $2.8 million for 2020-2021 to support First Nations in developing their own community-specific laws, and to provide targeted training.</a:t>
                      </a:r>
                      <a:endParaRPr lang="en-US" baseline="0" dirty="0" smtClean="0">
                        <a:solidFill>
                          <a:srgbClr val="000000"/>
                        </a:solidFill>
                      </a:endParaRP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95278850"/>
              </p:ext>
            </p:extLst>
          </p:nvPr>
        </p:nvGraphicFramePr>
        <p:xfrm>
          <a:off x="3867912" y="3733800"/>
          <a:ext cx="4662960" cy="2786279"/>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500279">
                <a:tc>
                  <a:txBody>
                    <a:bodyPr/>
                    <a:lstStyle/>
                    <a:p>
                      <a:pPr algn="ctr"/>
                      <a:r>
                        <a:rPr lang="en-US" dirty="0" smtClean="0">
                          <a:solidFill>
                            <a:srgbClr val="000000"/>
                          </a:solidFill>
                        </a:rPr>
                        <a:t>Possibilities</a:t>
                      </a:r>
                      <a:endParaRPr lang="en-US" dirty="0">
                        <a:solidFill>
                          <a:srgbClr val="000000"/>
                        </a:solidFill>
                      </a:endParaRPr>
                    </a:p>
                  </a:txBody>
                  <a:tcPr/>
                </a:tc>
                <a:extLst>
                  <a:ext uri="{0D108BD9-81ED-4DB2-BD59-A6C34878D82A}">
                    <a16:rowId xmlns:a16="http://schemas.microsoft.com/office/drawing/2014/main" val="10000"/>
                  </a:ext>
                </a:extLst>
              </a:tr>
              <a:tr h="1667599">
                <a:tc>
                  <a:txBody>
                    <a:bodyPr/>
                    <a:lstStyle/>
                    <a:p>
                      <a:pPr>
                        <a:buFont typeface="Arial"/>
                        <a:buChar char="•"/>
                      </a:pPr>
                      <a:r>
                        <a:rPr lang="en-US" baseline="0" dirty="0" smtClean="0">
                          <a:solidFill>
                            <a:srgbClr val="000000"/>
                          </a:solidFill>
                        </a:rPr>
                        <a:t> Although funding should still be available, The Centre of Excellence is expected to close April 2020.</a:t>
                      </a:r>
                    </a:p>
                    <a:p>
                      <a:pPr>
                        <a:buFont typeface="Arial"/>
                        <a:buChar char="•"/>
                      </a:pPr>
                      <a:endParaRPr lang="en-US" baseline="0" dirty="0" smtClean="0">
                        <a:solidFill>
                          <a:srgbClr val="000000"/>
                        </a:solidFill>
                      </a:endParaRPr>
                    </a:p>
                    <a:p>
                      <a:pPr>
                        <a:buFont typeface="Arial"/>
                        <a:buChar char="•"/>
                      </a:pPr>
                      <a:r>
                        <a:rPr lang="en-US" baseline="0" dirty="0" smtClean="0">
                          <a:solidFill>
                            <a:srgbClr val="000000"/>
                          </a:solidFill>
                        </a:rPr>
                        <a:t> CIRNA will work with NALMA and other Indigenous partners to develop transition plans and communications materials.</a:t>
                      </a:r>
                    </a:p>
                    <a:p>
                      <a:pPr>
                        <a:buFont typeface="Arial"/>
                        <a:buChar char="•"/>
                      </a:pPr>
                      <a:endParaRPr lang="en-US" dirty="0">
                        <a:solidFill>
                          <a:srgbClr val="000000"/>
                        </a:solidFill>
                      </a:endParaRPr>
                    </a:p>
                  </a:txBody>
                  <a:tcPr/>
                </a:tc>
                <a:extLst>
                  <a:ext uri="{0D108BD9-81ED-4DB2-BD59-A6C34878D82A}">
                    <a16:rowId xmlns:a16="http://schemas.microsoft.com/office/drawing/2014/main" val="10001"/>
                  </a:ext>
                </a:extLst>
              </a:tr>
            </a:tbl>
          </a:graphicData>
        </a:graphic>
      </p:graphicFrame>
      <p:sp>
        <p:nvSpPr>
          <p:cNvPr id="8"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16</a:t>
            </a:fld>
            <a:endParaRPr lang="en-CA" sz="1400" dirty="0"/>
          </a:p>
        </p:txBody>
      </p:sp>
    </p:spTree>
    <p:extLst>
      <p:ext uri="{BB962C8B-B14F-4D97-AF65-F5344CB8AC3E}">
        <p14:creationId xmlns:p14="http://schemas.microsoft.com/office/powerpoint/2010/main" val="1074282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848600" cy="304800"/>
          </a:xfrm>
        </p:spPr>
        <p:txBody>
          <a:bodyPr/>
          <a:lstStyle/>
          <a:p>
            <a:r>
              <a:rPr lang="en-US" dirty="0" smtClean="0"/>
              <a:t>What is FNLM?</a:t>
            </a:r>
            <a:endParaRPr lang="en-US" dirty="0"/>
          </a:p>
        </p:txBody>
      </p:sp>
      <p:pic>
        <p:nvPicPr>
          <p:cNvPr id="12" name="Picture 10" descr="Canada wordmark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01" y="4495800"/>
            <a:ext cx="2483199" cy="6500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990600"/>
            <a:ext cx="5943600" cy="4002378"/>
          </a:xfrm>
          <a:prstGeom prst="rect">
            <a:avLst/>
          </a:prstGeom>
          <a:noFill/>
        </p:spPr>
        <p:txBody>
          <a:bodyPr wrap="square" rtlCol="0">
            <a:spAutoFit/>
          </a:bodyPr>
          <a:lstStyle/>
          <a:p>
            <a:pPr marL="285750" indent="-285750">
              <a:buFont typeface="Arial" panose="020B0604020202020204" pitchFamily="34" charset="0"/>
              <a:buChar char="•"/>
            </a:pPr>
            <a:r>
              <a:rPr lang="en-CA" sz="1600" dirty="0" smtClean="0">
                <a:solidFill>
                  <a:schemeClr val="bg1">
                    <a:lumMod val="10000"/>
                  </a:schemeClr>
                </a:solidFill>
                <a:latin typeface="+mn-lt"/>
              </a:rPr>
              <a:t>First </a:t>
            </a:r>
            <a:r>
              <a:rPr lang="en-CA" sz="1600" dirty="0">
                <a:solidFill>
                  <a:schemeClr val="bg1">
                    <a:lumMod val="10000"/>
                  </a:schemeClr>
                </a:solidFill>
                <a:latin typeface="+mn-lt"/>
              </a:rPr>
              <a:t>Nation Land Management (FNLM) is a government-to-government relationship through which First Nations can opt-out of the 44 </a:t>
            </a:r>
            <a:r>
              <a:rPr lang="en-US" sz="1600" dirty="0">
                <a:solidFill>
                  <a:schemeClr val="bg1">
                    <a:lumMod val="10000"/>
                  </a:schemeClr>
                </a:solidFill>
                <a:latin typeface="+mn-lt"/>
              </a:rPr>
              <a:t>sections of the </a:t>
            </a:r>
            <a:r>
              <a:rPr lang="en-US" sz="1600" i="1" dirty="0">
                <a:solidFill>
                  <a:schemeClr val="bg1">
                    <a:lumMod val="10000"/>
                  </a:schemeClr>
                </a:solidFill>
                <a:latin typeface="+mn-lt"/>
              </a:rPr>
              <a:t>Indian Act</a:t>
            </a:r>
            <a:r>
              <a:rPr lang="en-US" sz="1600" dirty="0">
                <a:solidFill>
                  <a:schemeClr val="bg1">
                    <a:lumMod val="10000"/>
                  </a:schemeClr>
                </a:solidFill>
                <a:latin typeface="+mn-lt"/>
              </a:rPr>
              <a:t> related to land and environmental management</a:t>
            </a:r>
            <a:r>
              <a:rPr lang="en-US" sz="1600" dirty="0" smtClean="0">
                <a:solidFill>
                  <a:schemeClr val="bg1">
                    <a:lumMod val="10000"/>
                  </a:schemeClr>
                </a:solidFill>
                <a:latin typeface="+mn-lt"/>
              </a:rPr>
              <a:t>.</a:t>
            </a:r>
          </a:p>
          <a:p>
            <a:pPr marL="285750" lvl="0" indent="-285750">
              <a:buFont typeface="Arial" panose="020B0604020202020204" pitchFamily="34" charset="0"/>
              <a:buChar char="•"/>
            </a:pPr>
            <a:r>
              <a:rPr lang="en-CA" sz="1600" dirty="0" smtClean="0">
                <a:solidFill>
                  <a:schemeClr val="bg1">
                    <a:lumMod val="10000"/>
                  </a:schemeClr>
                </a:solidFill>
                <a:latin typeface="+mn-lt"/>
              </a:rPr>
              <a:t>FNLM was established through the </a:t>
            </a:r>
            <a:r>
              <a:rPr lang="en-CA" sz="1600" b="1" dirty="0" smtClean="0">
                <a:solidFill>
                  <a:schemeClr val="bg1">
                    <a:lumMod val="10000"/>
                  </a:schemeClr>
                </a:solidFill>
                <a:latin typeface="+mn-lt"/>
              </a:rPr>
              <a:t>Framework </a:t>
            </a:r>
            <a:r>
              <a:rPr lang="en-CA" sz="1600" b="1" dirty="0">
                <a:solidFill>
                  <a:schemeClr val="bg1">
                    <a:lumMod val="10000"/>
                  </a:schemeClr>
                </a:solidFill>
                <a:latin typeface="+mn-lt"/>
              </a:rPr>
              <a:t>Agreement on First Nation Land Management </a:t>
            </a:r>
            <a:r>
              <a:rPr lang="en-CA" sz="1600" dirty="0">
                <a:solidFill>
                  <a:schemeClr val="bg1">
                    <a:lumMod val="10000"/>
                  </a:schemeClr>
                </a:solidFill>
                <a:latin typeface="+mn-lt"/>
              </a:rPr>
              <a:t>(Framework Agreement) signed in </a:t>
            </a:r>
            <a:r>
              <a:rPr lang="en-CA" sz="1600" dirty="0" smtClean="0">
                <a:solidFill>
                  <a:schemeClr val="bg1">
                    <a:lumMod val="10000"/>
                  </a:schemeClr>
                </a:solidFill>
                <a:latin typeface="+mn-lt"/>
              </a:rPr>
              <a:t>1996, and then brought into law through the </a:t>
            </a:r>
            <a:r>
              <a:rPr lang="en-CA" sz="1600" b="1" i="1" dirty="0">
                <a:solidFill>
                  <a:schemeClr val="bg1">
                    <a:lumMod val="10000"/>
                  </a:schemeClr>
                </a:solidFill>
                <a:latin typeface="+mn-lt"/>
              </a:rPr>
              <a:t>First Nations Land Management Act </a:t>
            </a:r>
            <a:r>
              <a:rPr lang="en-CA" sz="1600" dirty="0">
                <a:solidFill>
                  <a:schemeClr val="bg1">
                    <a:lumMod val="10000"/>
                  </a:schemeClr>
                </a:solidFill>
                <a:latin typeface="+mn-lt"/>
              </a:rPr>
              <a:t>(FNLMA</a:t>
            </a:r>
            <a:r>
              <a:rPr lang="en-CA" sz="1600" dirty="0" smtClean="0">
                <a:solidFill>
                  <a:schemeClr val="bg1">
                    <a:lumMod val="10000"/>
                  </a:schemeClr>
                </a:solidFill>
                <a:latin typeface="+mn-lt"/>
              </a:rPr>
              <a:t>) in </a:t>
            </a:r>
            <a:r>
              <a:rPr lang="en-CA" sz="1600" dirty="0">
                <a:solidFill>
                  <a:schemeClr val="bg1">
                    <a:lumMod val="10000"/>
                  </a:schemeClr>
                </a:solidFill>
                <a:latin typeface="+mn-lt"/>
              </a:rPr>
              <a:t>1999</a:t>
            </a:r>
            <a:r>
              <a:rPr lang="en-CA" sz="1600" dirty="0" smtClean="0">
                <a:solidFill>
                  <a:schemeClr val="bg1">
                    <a:lumMod val="10000"/>
                  </a:schemeClr>
                </a:solidFill>
                <a:latin typeface="+mn-lt"/>
              </a:rPr>
              <a:t>.</a:t>
            </a:r>
            <a:endParaRPr lang="en-CA" sz="1600" dirty="0">
              <a:solidFill>
                <a:schemeClr val="bg1">
                  <a:lumMod val="10000"/>
                </a:schemeClr>
              </a:solidFill>
              <a:latin typeface="+mn-lt"/>
            </a:endParaRPr>
          </a:p>
          <a:p>
            <a:pPr marL="285750" indent="-285750">
              <a:buFont typeface="Arial" panose="020B0604020202020204" pitchFamily="34" charset="0"/>
              <a:buChar char="•"/>
            </a:pPr>
            <a:r>
              <a:rPr lang="en-CA" sz="1600" dirty="0">
                <a:solidFill>
                  <a:schemeClr val="bg1">
                    <a:lumMod val="10000"/>
                  </a:schemeClr>
                </a:solidFill>
                <a:latin typeface="+mn-lt"/>
              </a:rPr>
              <a:t>FNLM is neither a program nor a delegated authority. It is viewed by Canada as First Nation-led sectoral self-government</a:t>
            </a:r>
            <a:r>
              <a:rPr lang="en-CA" sz="1600" dirty="0" smtClean="0">
                <a:solidFill>
                  <a:schemeClr val="bg1">
                    <a:lumMod val="10000"/>
                  </a:schemeClr>
                </a:solidFill>
                <a:latin typeface="+mn-lt"/>
              </a:rPr>
              <a:t>.</a:t>
            </a:r>
          </a:p>
          <a:p>
            <a:pPr marL="285750" lvl="0" indent="-285750">
              <a:buFont typeface="Arial" panose="020B0604020202020204" pitchFamily="34" charset="0"/>
              <a:buChar char="•"/>
            </a:pPr>
            <a:r>
              <a:rPr lang="en-US" sz="1600" dirty="0">
                <a:solidFill>
                  <a:srgbClr val="000000"/>
                </a:solidFill>
                <a:latin typeface="+mn-lt"/>
              </a:rPr>
              <a:t>Once </a:t>
            </a:r>
            <a:r>
              <a:rPr lang="en-US" sz="1600" dirty="0" smtClean="0">
                <a:solidFill>
                  <a:srgbClr val="000000"/>
                </a:solidFill>
                <a:latin typeface="+mn-lt"/>
              </a:rPr>
              <a:t>operational, a First Nation gains </a:t>
            </a:r>
            <a:r>
              <a:rPr lang="en-US" sz="1600" dirty="0">
                <a:solidFill>
                  <a:srgbClr val="000000"/>
                </a:solidFill>
                <a:latin typeface="+mn-lt"/>
              </a:rPr>
              <a:t>more autonomy </a:t>
            </a:r>
            <a:r>
              <a:rPr lang="en-US" sz="1600" dirty="0" smtClean="0">
                <a:solidFill>
                  <a:srgbClr val="000000"/>
                </a:solidFill>
                <a:latin typeface="+mn-lt"/>
              </a:rPr>
              <a:t>but also liability </a:t>
            </a:r>
            <a:r>
              <a:rPr lang="en-US" sz="1600" dirty="0">
                <a:solidFill>
                  <a:srgbClr val="000000"/>
                </a:solidFill>
                <a:latin typeface="+mn-lt"/>
              </a:rPr>
              <a:t>is transferred to the First Nation for activity going forward after a successful vote.</a:t>
            </a:r>
          </a:p>
          <a:p>
            <a:pPr marL="285750" indent="-285750">
              <a:buFont typeface="Arial" panose="020B0604020202020204" pitchFamily="34" charset="0"/>
              <a:buChar char="•"/>
            </a:pPr>
            <a:endParaRPr lang="en-US" sz="1600" dirty="0">
              <a:solidFill>
                <a:schemeClr val="bg1">
                  <a:lumMod val="10000"/>
                </a:schemeClr>
              </a:solidFill>
              <a:latin typeface="+mn-lt"/>
            </a:endParaRPr>
          </a:p>
        </p:txBody>
      </p:sp>
      <p:pic>
        <p:nvPicPr>
          <p:cNvPr id="1026" name="Picture 2" descr="Image result for lands advisory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68" y="1700834"/>
            <a:ext cx="2049463" cy="19929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MorrisonA\Downloads\noun_form_23555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7161" y="4727061"/>
            <a:ext cx="1263272" cy="12632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MorrisonA\Downloads\noun_Check_99856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3211" y="4658395"/>
            <a:ext cx="1400604" cy="14006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MorrisonA\Downloads\noun_signature_96715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0561" y="4495800"/>
            <a:ext cx="1725794" cy="1725794"/>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p:cNvSpPr/>
          <p:nvPr/>
        </p:nvSpPr>
        <p:spPr>
          <a:xfrm>
            <a:off x="4176843" y="4919913"/>
            <a:ext cx="842962" cy="757238"/>
          </a:xfrm>
          <a:prstGeom prst="rightArrow">
            <a:avLst/>
          </a:prstGeom>
          <a:solidFill>
            <a:schemeClr val="bg1"/>
          </a:solidFill>
          <a:ln w="38100">
            <a:solidFill>
              <a:schemeClr val="bg1">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23" name="Right Arrow 22"/>
          <p:cNvSpPr/>
          <p:nvPr/>
        </p:nvSpPr>
        <p:spPr>
          <a:xfrm>
            <a:off x="6504761" y="4980078"/>
            <a:ext cx="842962" cy="757238"/>
          </a:xfrm>
          <a:prstGeom prst="rightArrow">
            <a:avLst/>
          </a:prstGeom>
          <a:solidFill>
            <a:schemeClr val="bg1"/>
          </a:solidFill>
          <a:ln w="38100">
            <a:solidFill>
              <a:schemeClr val="bg1">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6" name="TextBox 15"/>
          <p:cNvSpPr txBox="1"/>
          <p:nvPr/>
        </p:nvSpPr>
        <p:spPr>
          <a:xfrm>
            <a:off x="2667000" y="6220005"/>
            <a:ext cx="1468672" cy="637995"/>
          </a:xfrm>
          <a:prstGeom prst="rect">
            <a:avLst/>
          </a:prstGeom>
          <a:noFill/>
        </p:spPr>
        <p:txBody>
          <a:bodyPr wrap="none" rtlCol="0">
            <a:spAutoFit/>
          </a:bodyPr>
          <a:lstStyle/>
          <a:p>
            <a:r>
              <a:rPr lang="en-US" dirty="0" smtClean="0"/>
              <a:t>Interested </a:t>
            </a:r>
          </a:p>
          <a:p>
            <a:pPr algn="ctr"/>
            <a:r>
              <a:rPr lang="en-US" sz="1400" dirty="0" smtClean="0"/>
              <a:t>First Nation</a:t>
            </a:r>
            <a:endParaRPr lang="en-US" sz="1400" dirty="0"/>
          </a:p>
        </p:txBody>
      </p:sp>
      <p:sp>
        <p:nvSpPr>
          <p:cNvPr id="25" name="TextBox 24"/>
          <p:cNvSpPr txBox="1"/>
          <p:nvPr/>
        </p:nvSpPr>
        <p:spPr>
          <a:xfrm>
            <a:off x="4772576" y="6220004"/>
            <a:ext cx="1921873" cy="637995"/>
          </a:xfrm>
          <a:prstGeom prst="rect">
            <a:avLst/>
          </a:prstGeom>
          <a:noFill/>
        </p:spPr>
        <p:txBody>
          <a:bodyPr wrap="none" rtlCol="0">
            <a:spAutoFit/>
          </a:bodyPr>
          <a:lstStyle/>
          <a:p>
            <a:r>
              <a:rPr lang="en-US" dirty="0" smtClean="0"/>
              <a:t>Developmental</a:t>
            </a:r>
          </a:p>
          <a:p>
            <a:pPr algn="ctr"/>
            <a:r>
              <a:rPr lang="en-US" sz="1400" dirty="0" smtClean="0"/>
              <a:t>First Nation</a:t>
            </a:r>
            <a:endParaRPr lang="en-US" sz="1400" dirty="0"/>
          </a:p>
        </p:txBody>
      </p:sp>
      <p:sp>
        <p:nvSpPr>
          <p:cNvPr id="26" name="TextBox 25"/>
          <p:cNvSpPr txBox="1"/>
          <p:nvPr/>
        </p:nvSpPr>
        <p:spPr>
          <a:xfrm>
            <a:off x="7292288" y="6220003"/>
            <a:ext cx="1522340" cy="637995"/>
          </a:xfrm>
          <a:prstGeom prst="rect">
            <a:avLst/>
          </a:prstGeom>
          <a:noFill/>
        </p:spPr>
        <p:txBody>
          <a:bodyPr wrap="none" rtlCol="0">
            <a:spAutoFit/>
          </a:bodyPr>
          <a:lstStyle/>
          <a:p>
            <a:r>
              <a:rPr lang="en-US" dirty="0" smtClean="0"/>
              <a:t>Operational</a:t>
            </a:r>
          </a:p>
          <a:p>
            <a:pPr algn="ctr"/>
            <a:r>
              <a:rPr lang="en-US" sz="1400" dirty="0" smtClean="0"/>
              <a:t>First Nation</a:t>
            </a:r>
            <a:endParaRPr lang="en-US" sz="1400" dirty="0"/>
          </a:p>
        </p:txBody>
      </p:sp>
      <p:sp>
        <p:nvSpPr>
          <p:cNvPr id="15"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17</a:t>
            </a:fld>
            <a:endParaRPr lang="en-CA" sz="1400" dirty="0"/>
          </a:p>
        </p:txBody>
      </p:sp>
    </p:spTree>
    <p:extLst>
      <p:ext uri="{BB962C8B-B14F-4D97-AF65-F5344CB8AC3E}">
        <p14:creationId xmlns:p14="http://schemas.microsoft.com/office/powerpoint/2010/main" val="3517075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848600" cy="304800"/>
          </a:xfrm>
        </p:spPr>
        <p:txBody>
          <a:bodyPr/>
          <a:lstStyle/>
          <a:p>
            <a:r>
              <a:rPr lang="en-US" dirty="0" smtClean="0"/>
              <a:t>FNLM – A National Picture</a:t>
            </a:r>
            <a:endParaRPr lang="en-US" dirty="0"/>
          </a:p>
        </p:txBody>
      </p:sp>
      <p:sp>
        <p:nvSpPr>
          <p:cNvPr id="44" name="Content Placeholder 2"/>
          <p:cNvSpPr>
            <a:spLocks noGrp="1"/>
          </p:cNvSpPr>
          <p:nvPr>
            <p:ph idx="1"/>
          </p:nvPr>
        </p:nvSpPr>
        <p:spPr>
          <a:xfrm>
            <a:off x="368300" y="1104900"/>
            <a:ext cx="7861300" cy="5008563"/>
          </a:xfrm>
        </p:spPr>
        <p:txBody>
          <a:bodyPr/>
          <a:lstStyle/>
          <a:p>
            <a:pPr marL="0">
              <a:spcAft>
                <a:spcPts val="0"/>
              </a:spcAft>
              <a:defRPr/>
            </a:pPr>
            <a:r>
              <a:rPr lang="en-CA" dirty="0"/>
              <a:t>Communities who are operational or working towards becoming operational are considered “active” in </a:t>
            </a:r>
            <a:r>
              <a:rPr lang="en-CA" dirty="0" smtClean="0"/>
              <a:t>FNLM. There </a:t>
            </a:r>
            <a:r>
              <a:rPr lang="en-CA" dirty="0"/>
              <a:t>are </a:t>
            </a:r>
            <a:r>
              <a:rPr lang="en-CA" dirty="0" smtClean="0"/>
              <a:t>currently 134 active </a:t>
            </a:r>
            <a:r>
              <a:rPr lang="en-CA" dirty="0"/>
              <a:t>participants:</a:t>
            </a:r>
            <a:endParaRPr lang="en-CA" sz="800" dirty="0"/>
          </a:p>
          <a:p>
            <a:pPr marL="384048" lvl="1" indent="-192024">
              <a:spcAft>
                <a:spcPct val="37000"/>
              </a:spcAft>
              <a:buFont typeface="Courier New" pitchFamily="49" charset="0"/>
              <a:buChar char="o"/>
              <a:defRPr/>
            </a:pPr>
            <a:r>
              <a:rPr lang="en-CA" dirty="0" smtClean="0"/>
              <a:t>55 </a:t>
            </a:r>
            <a:r>
              <a:rPr lang="en-CA" dirty="0"/>
              <a:t>Developmental communities</a:t>
            </a:r>
          </a:p>
          <a:p>
            <a:pPr marL="384048" lvl="1" indent="-192024">
              <a:spcAft>
                <a:spcPct val="37000"/>
              </a:spcAft>
              <a:buFont typeface="Courier New" pitchFamily="49" charset="0"/>
              <a:buChar char="o"/>
              <a:defRPr/>
            </a:pPr>
            <a:r>
              <a:rPr lang="en-CA" dirty="0" smtClean="0"/>
              <a:t>79 </a:t>
            </a:r>
            <a:r>
              <a:rPr lang="en-CA" dirty="0"/>
              <a:t>Operational communities</a:t>
            </a:r>
          </a:p>
          <a:p>
            <a:pPr marL="192024" indent="0">
              <a:buNone/>
              <a:defRPr/>
            </a:pPr>
            <a:endParaRPr lang="en-CA" sz="1400" dirty="0"/>
          </a:p>
          <a:p>
            <a:pPr marL="384048" indent="-192024">
              <a:buFont typeface="Courier New" pitchFamily="49" charset="0"/>
              <a:buChar char="o"/>
              <a:defRPr/>
            </a:pPr>
            <a:endParaRPr lang="en-CA" sz="1400" b="1"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None/>
              <a:defRPr/>
            </a:pPr>
            <a:endParaRPr lang="en-CA" sz="1400" dirty="0"/>
          </a:p>
          <a:p>
            <a:endParaRPr lang="en-US" sz="1600" dirty="0"/>
          </a:p>
          <a:p>
            <a:endParaRPr lang="en-US" dirty="0"/>
          </a:p>
        </p:txBody>
      </p:sp>
      <p:grpSp>
        <p:nvGrpSpPr>
          <p:cNvPr id="45" name="Group 44"/>
          <p:cNvGrpSpPr/>
          <p:nvPr/>
        </p:nvGrpSpPr>
        <p:grpSpPr>
          <a:xfrm>
            <a:off x="658018" y="2143017"/>
            <a:ext cx="7315200" cy="4072128"/>
            <a:chOff x="1117697" y="1671691"/>
            <a:chExt cx="6659563" cy="3065463"/>
          </a:xfrm>
        </p:grpSpPr>
        <p:grpSp>
          <p:nvGrpSpPr>
            <p:cNvPr id="46" name="Group 4"/>
            <p:cNvGrpSpPr>
              <a:grpSpLocks/>
            </p:cNvGrpSpPr>
            <p:nvPr/>
          </p:nvGrpSpPr>
          <p:grpSpPr bwMode="auto">
            <a:xfrm>
              <a:off x="1117697" y="1671691"/>
              <a:ext cx="6659563" cy="3065463"/>
              <a:chOff x="1440097" y="1548094"/>
              <a:chExt cx="6660526" cy="3907636"/>
            </a:xfrm>
          </p:grpSpPr>
          <p:pic>
            <p:nvPicPr>
              <p:cNvPr id="49" name="Picture 7" descr="C:\Users\GorhamC\Desktop\canada.png"/>
              <p:cNvPicPr>
                <a:picLocks noChangeAspect="1" noChangeArrowheads="1"/>
              </p:cNvPicPr>
              <p:nvPr/>
            </p:nvPicPr>
            <p:blipFill>
              <a:blip r:embed="rId3">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652802" y="1548094"/>
                <a:ext cx="6366898" cy="3907636"/>
              </a:xfrm>
              <a:prstGeom prst="rect">
                <a:avLst/>
              </a:prstGeom>
              <a:noFill/>
              <a:scene3d>
                <a:camera prst="perspectiveRelaxedModerately" fov="6300000">
                  <a:rot lat="19200396" lon="21375516" rev="390342"/>
                </a:camera>
                <a:lightRig rig="threePt" dir="t"/>
              </a:scene3d>
              <a:extLst>
                <a:ext uri="{909E8E84-426E-40DD-AFC4-6F175D3DCCD1}">
                  <a14:hiddenFill xmlns:a14="http://schemas.microsoft.com/office/drawing/2010/main">
                    <a:solidFill>
                      <a:srgbClr val="FFFFFF"/>
                    </a:solidFill>
                  </a14:hiddenFill>
                </a:ext>
              </a:extLst>
            </p:spPr>
          </p:pic>
          <p:sp>
            <p:nvSpPr>
              <p:cNvPr id="50" name="TextBox 6"/>
              <p:cNvSpPr txBox="1">
                <a:spLocks noChangeArrowheads="1"/>
              </p:cNvSpPr>
              <p:nvPr/>
            </p:nvSpPr>
            <p:spPr bwMode="auto">
              <a:xfrm>
                <a:off x="3819392" y="2118733"/>
                <a:ext cx="45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defRPr/>
                </a:pPr>
                <a:endParaRPr lang="en-US" altLang="en-US" kern="0" smtClean="0">
                  <a:solidFill>
                    <a:prstClr val="black"/>
                  </a:solidFill>
                </a:endParaRPr>
              </a:p>
            </p:txBody>
          </p:sp>
          <p:sp>
            <p:nvSpPr>
              <p:cNvPr id="51" name="TextBox 7"/>
              <p:cNvSpPr txBox="1">
                <a:spLocks noChangeArrowheads="1"/>
              </p:cNvSpPr>
              <p:nvPr/>
            </p:nvSpPr>
            <p:spPr bwMode="auto">
              <a:xfrm>
                <a:off x="2519593" y="5120593"/>
                <a:ext cx="6394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defRPr/>
                </a:pPr>
                <a:endParaRPr lang="en-US" altLang="en-US" sz="1200" kern="0" smtClean="0">
                  <a:solidFill>
                    <a:prstClr val="black"/>
                  </a:solidFill>
                </a:endParaRPr>
              </a:p>
            </p:txBody>
          </p:sp>
          <p:sp>
            <p:nvSpPr>
              <p:cNvPr id="52" name="TextBox 8"/>
              <p:cNvSpPr txBox="1">
                <a:spLocks noChangeArrowheads="1"/>
              </p:cNvSpPr>
              <p:nvPr/>
            </p:nvSpPr>
            <p:spPr bwMode="auto">
              <a:xfrm>
                <a:off x="1696043" y="4129978"/>
                <a:ext cx="458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r" eaLnBrk="1" hangingPunct="1">
                  <a:defRPr/>
                </a:pPr>
                <a:r>
                  <a:rPr lang="en-US" altLang="en-US" sz="1200" b="1" kern="0" dirty="0" smtClean="0">
                    <a:solidFill>
                      <a:prstClr val="black"/>
                    </a:solidFill>
                    <a:latin typeface="Arial" charset="0"/>
                    <a:cs typeface="Arial" charset="0"/>
                  </a:rPr>
                  <a:t>BC</a:t>
                </a:r>
              </a:p>
            </p:txBody>
          </p:sp>
          <p:sp>
            <p:nvSpPr>
              <p:cNvPr id="53" name="TextBox 9"/>
              <p:cNvSpPr txBox="1">
                <a:spLocks noChangeArrowheads="1"/>
              </p:cNvSpPr>
              <p:nvPr/>
            </p:nvSpPr>
            <p:spPr bwMode="auto">
              <a:xfrm>
                <a:off x="2455727" y="4129977"/>
                <a:ext cx="439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r" eaLnBrk="1" hangingPunct="1">
                  <a:defRPr/>
                </a:pPr>
                <a:r>
                  <a:rPr lang="en-US" altLang="en-US" sz="1200" b="1" kern="0" dirty="0" smtClean="0">
                    <a:solidFill>
                      <a:prstClr val="black"/>
                    </a:solidFill>
                    <a:latin typeface="Arial" charset="0"/>
                    <a:cs typeface="Arial" charset="0"/>
                  </a:rPr>
                  <a:t>AB</a:t>
                </a:r>
              </a:p>
            </p:txBody>
          </p:sp>
          <p:sp>
            <p:nvSpPr>
              <p:cNvPr id="54" name="Rectangle 53"/>
              <p:cNvSpPr/>
              <p:nvPr/>
            </p:nvSpPr>
            <p:spPr>
              <a:xfrm>
                <a:off x="3385066" y="3884309"/>
                <a:ext cx="288967" cy="210458"/>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algn="ctr">
                  <a:defRPr/>
                </a:pPr>
                <a:endParaRPr lang="en-US" kern="0">
                  <a:solidFill>
                    <a:prstClr val="white"/>
                  </a:solidFill>
                </a:endParaRPr>
              </a:p>
            </p:txBody>
          </p:sp>
          <p:sp>
            <p:nvSpPr>
              <p:cNvPr id="55" name="Rectangle 54"/>
              <p:cNvSpPr/>
              <p:nvPr/>
            </p:nvSpPr>
            <p:spPr>
              <a:xfrm>
                <a:off x="1920931" y="3510949"/>
                <a:ext cx="252449" cy="571675"/>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algn="ctr">
                  <a:defRPr/>
                </a:pPr>
                <a:endParaRPr lang="en-US" kern="0">
                  <a:solidFill>
                    <a:prstClr val="white"/>
                  </a:solidFill>
                </a:endParaRPr>
              </a:p>
            </p:txBody>
          </p:sp>
          <p:sp>
            <p:nvSpPr>
              <p:cNvPr id="56" name="Rectangle 55"/>
              <p:cNvSpPr/>
              <p:nvPr/>
            </p:nvSpPr>
            <p:spPr>
              <a:xfrm>
                <a:off x="2600728" y="3938947"/>
                <a:ext cx="294652" cy="153797"/>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algn="ctr">
                  <a:defRPr/>
                </a:pPr>
                <a:endParaRPr lang="en-US" kern="0">
                  <a:solidFill>
                    <a:prstClr val="white"/>
                  </a:solidFill>
                </a:endParaRPr>
              </a:p>
            </p:txBody>
          </p:sp>
          <p:sp>
            <p:nvSpPr>
              <p:cNvPr id="57" name="Rectangle 56"/>
              <p:cNvSpPr/>
              <p:nvPr/>
            </p:nvSpPr>
            <p:spPr>
              <a:xfrm>
                <a:off x="5144271" y="3594930"/>
                <a:ext cx="252448" cy="507931"/>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algn="ctr">
                  <a:defRPr/>
                </a:pPr>
                <a:endParaRPr lang="en-US" kern="0">
                  <a:solidFill>
                    <a:prstClr val="white"/>
                  </a:solidFill>
                </a:endParaRPr>
              </a:p>
            </p:txBody>
          </p:sp>
          <p:sp>
            <p:nvSpPr>
              <p:cNvPr id="58" name="TextBox 14"/>
              <p:cNvSpPr txBox="1">
                <a:spLocks noChangeArrowheads="1"/>
              </p:cNvSpPr>
              <p:nvPr/>
            </p:nvSpPr>
            <p:spPr bwMode="auto">
              <a:xfrm>
                <a:off x="3247187" y="4154705"/>
                <a:ext cx="3983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r" eaLnBrk="1" hangingPunct="1">
                  <a:defRPr/>
                </a:pPr>
                <a:r>
                  <a:rPr lang="en-US" altLang="en-US" sz="1200" b="1" kern="0" dirty="0" smtClean="0">
                    <a:solidFill>
                      <a:prstClr val="black"/>
                    </a:solidFill>
                    <a:latin typeface="Arial" charset="0"/>
                    <a:cs typeface="Arial" charset="0"/>
                  </a:rPr>
                  <a:t>SK</a:t>
                </a:r>
              </a:p>
            </p:txBody>
          </p:sp>
          <p:sp>
            <p:nvSpPr>
              <p:cNvPr id="59" name="TextBox 15"/>
              <p:cNvSpPr txBox="1">
                <a:spLocks noChangeArrowheads="1"/>
              </p:cNvSpPr>
              <p:nvPr/>
            </p:nvSpPr>
            <p:spPr bwMode="auto">
              <a:xfrm>
                <a:off x="3883401" y="4150678"/>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r" eaLnBrk="1" hangingPunct="1">
                  <a:defRPr/>
                </a:pPr>
                <a:r>
                  <a:rPr lang="en-US" altLang="en-US" sz="1200" b="1" kern="0" dirty="0" smtClean="0">
                    <a:solidFill>
                      <a:prstClr val="black"/>
                    </a:solidFill>
                    <a:latin typeface="Arial" charset="0"/>
                    <a:cs typeface="Arial" charset="0"/>
                  </a:rPr>
                  <a:t>MB</a:t>
                </a:r>
              </a:p>
            </p:txBody>
          </p:sp>
          <p:sp>
            <p:nvSpPr>
              <p:cNvPr id="60" name="TextBox 16"/>
              <p:cNvSpPr txBox="1">
                <a:spLocks noChangeArrowheads="1"/>
              </p:cNvSpPr>
              <p:nvPr/>
            </p:nvSpPr>
            <p:spPr bwMode="auto">
              <a:xfrm>
                <a:off x="4883686" y="4150679"/>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r" eaLnBrk="1" hangingPunct="1">
                  <a:defRPr/>
                </a:pPr>
                <a:r>
                  <a:rPr lang="en-US" altLang="en-US" sz="1200" b="1" kern="0" smtClean="0">
                    <a:solidFill>
                      <a:prstClr val="black"/>
                    </a:solidFill>
                    <a:latin typeface="Arial" charset="0"/>
                    <a:cs typeface="Arial" charset="0"/>
                  </a:rPr>
                  <a:t>ON</a:t>
                </a:r>
              </a:p>
            </p:txBody>
          </p:sp>
          <p:sp>
            <p:nvSpPr>
              <p:cNvPr id="61" name="TextBox 17"/>
              <p:cNvSpPr txBox="1">
                <a:spLocks noChangeArrowheads="1"/>
              </p:cNvSpPr>
              <p:nvPr/>
            </p:nvSpPr>
            <p:spPr bwMode="auto">
              <a:xfrm>
                <a:off x="6287743" y="4150679"/>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r" eaLnBrk="1" hangingPunct="1">
                  <a:defRPr/>
                </a:pPr>
                <a:r>
                  <a:rPr lang="en-US" altLang="en-US" sz="1200" b="1" kern="0" smtClean="0">
                    <a:solidFill>
                      <a:prstClr val="black"/>
                    </a:solidFill>
                    <a:latin typeface="Arial" charset="0"/>
                    <a:cs typeface="Arial" charset="0"/>
                  </a:rPr>
                  <a:t>QC</a:t>
                </a:r>
              </a:p>
            </p:txBody>
          </p:sp>
          <p:sp>
            <p:nvSpPr>
              <p:cNvPr id="62" name="Rectangle 61"/>
              <p:cNvSpPr/>
              <p:nvPr/>
            </p:nvSpPr>
            <p:spPr>
              <a:xfrm>
                <a:off x="4090018" y="3960197"/>
                <a:ext cx="317546" cy="134567"/>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algn="ctr">
                  <a:defRPr/>
                </a:pPr>
                <a:endParaRPr lang="en-US" kern="0">
                  <a:solidFill>
                    <a:prstClr val="white"/>
                  </a:solidFill>
                </a:endParaRPr>
              </a:p>
            </p:txBody>
          </p:sp>
          <p:sp>
            <p:nvSpPr>
              <p:cNvPr id="63" name="Rectangle 62"/>
              <p:cNvSpPr/>
              <p:nvPr/>
            </p:nvSpPr>
            <p:spPr>
              <a:xfrm>
                <a:off x="6400164" y="3987420"/>
                <a:ext cx="241335" cy="121515"/>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algn="ctr">
                  <a:defRPr/>
                </a:pPr>
                <a:endParaRPr lang="en-US" kern="0">
                  <a:solidFill>
                    <a:prstClr val="white"/>
                  </a:solidFill>
                </a:endParaRPr>
              </a:p>
            </p:txBody>
          </p:sp>
          <p:sp>
            <p:nvSpPr>
              <p:cNvPr id="64" name="TextBox 20"/>
              <p:cNvSpPr txBox="1">
                <a:spLocks noChangeArrowheads="1"/>
              </p:cNvSpPr>
              <p:nvPr/>
            </p:nvSpPr>
            <p:spPr bwMode="auto">
              <a:xfrm>
                <a:off x="7262423" y="4164192"/>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r" eaLnBrk="1" hangingPunct="1">
                  <a:defRPr/>
                </a:pPr>
                <a:r>
                  <a:rPr lang="en-US" altLang="en-US" sz="1200" b="1" kern="0" dirty="0" smtClean="0">
                    <a:solidFill>
                      <a:prstClr val="black"/>
                    </a:solidFill>
                    <a:latin typeface="Arial" charset="0"/>
                    <a:cs typeface="Arial" charset="0"/>
                  </a:rPr>
                  <a:t>ATL</a:t>
                </a:r>
              </a:p>
            </p:txBody>
          </p:sp>
          <p:cxnSp>
            <p:nvCxnSpPr>
              <p:cNvPr id="65" name="Straight Connector 64"/>
              <p:cNvCxnSpPr/>
              <p:nvPr/>
            </p:nvCxnSpPr>
            <p:spPr>
              <a:xfrm>
                <a:off x="1695722" y="4098814"/>
                <a:ext cx="6404901" cy="22261"/>
              </a:xfrm>
              <a:prstGeom prst="line">
                <a:avLst/>
              </a:prstGeom>
              <a:noFill/>
              <a:ln w="9525" cap="flat" cmpd="sng" algn="ctr">
                <a:solidFill>
                  <a:srgbClr val="4F81BD">
                    <a:shade val="95000"/>
                    <a:satMod val="105000"/>
                  </a:srgbClr>
                </a:solidFill>
                <a:prstDash val="solid"/>
              </a:ln>
              <a:effectLst/>
            </p:spPr>
          </p:cxnSp>
          <p:sp>
            <p:nvSpPr>
              <p:cNvPr id="66" name="Rectangle 65"/>
              <p:cNvSpPr/>
              <p:nvPr/>
            </p:nvSpPr>
            <p:spPr>
              <a:xfrm>
                <a:off x="3275512" y="3821578"/>
                <a:ext cx="233397" cy="277238"/>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endParaRPr>
              </a:p>
            </p:txBody>
          </p:sp>
          <p:sp>
            <p:nvSpPr>
              <p:cNvPr id="67" name="Rectangle 66"/>
              <p:cNvSpPr/>
              <p:nvPr/>
            </p:nvSpPr>
            <p:spPr>
              <a:xfrm>
                <a:off x="3938708" y="3884309"/>
                <a:ext cx="254990" cy="206222"/>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endParaRPr>
              </a:p>
            </p:txBody>
          </p:sp>
          <p:sp>
            <p:nvSpPr>
              <p:cNvPr id="68" name="Rectangle 67"/>
              <p:cNvSpPr/>
              <p:nvPr/>
            </p:nvSpPr>
            <p:spPr>
              <a:xfrm>
                <a:off x="4983909" y="3649568"/>
                <a:ext cx="233397" cy="453294"/>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endParaRPr>
              </a:p>
            </p:txBody>
          </p:sp>
          <p:sp>
            <p:nvSpPr>
              <p:cNvPr id="69" name="Rectangle 68"/>
              <p:cNvSpPr/>
              <p:nvPr/>
            </p:nvSpPr>
            <p:spPr>
              <a:xfrm>
                <a:off x="7506812" y="3987420"/>
                <a:ext cx="244653" cy="133739"/>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algn="ctr">
                  <a:defRPr/>
                </a:pPr>
                <a:endParaRPr lang="en-US" kern="0">
                  <a:solidFill>
                    <a:prstClr val="white"/>
                  </a:solidFill>
                </a:endParaRPr>
              </a:p>
            </p:txBody>
          </p:sp>
          <p:sp>
            <p:nvSpPr>
              <p:cNvPr id="70" name="Rectangle 69"/>
              <p:cNvSpPr/>
              <p:nvPr/>
            </p:nvSpPr>
            <p:spPr>
              <a:xfrm>
                <a:off x="1695722" y="2753099"/>
                <a:ext cx="233396" cy="1341668"/>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endParaRPr>
              </a:p>
            </p:txBody>
          </p:sp>
          <p:grpSp>
            <p:nvGrpSpPr>
              <p:cNvPr id="71" name="Group 27"/>
              <p:cNvGrpSpPr>
                <a:grpSpLocks/>
              </p:cNvGrpSpPr>
              <p:nvPr/>
            </p:nvGrpSpPr>
            <p:grpSpPr bwMode="auto">
              <a:xfrm>
                <a:off x="4925164" y="2372655"/>
                <a:ext cx="2529252" cy="474462"/>
                <a:chOff x="5266954" y="1953472"/>
                <a:chExt cx="2529252" cy="474462"/>
              </a:xfrm>
            </p:grpSpPr>
            <p:sp>
              <p:nvSpPr>
                <p:cNvPr id="79" name="Rectangle 78"/>
                <p:cNvSpPr/>
                <p:nvPr/>
              </p:nvSpPr>
              <p:spPr>
                <a:xfrm>
                  <a:off x="5266954" y="1969661"/>
                  <a:ext cx="168299" cy="167961"/>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endParaRPr>
                </a:p>
              </p:txBody>
            </p:sp>
            <p:sp>
              <p:nvSpPr>
                <p:cNvPr id="80" name="Rectangle 79"/>
                <p:cNvSpPr/>
                <p:nvPr/>
              </p:nvSpPr>
              <p:spPr>
                <a:xfrm>
                  <a:off x="5271717" y="2238804"/>
                  <a:ext cx="163537" cy="165938"/>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algn="ctr">
                    <a:defRPr/>
                  </a:pPr>
                  <a:endParaRPr lang="en-US" kern="0">
                    <a:solidFill>
                      <a:prstClr val="white"/>
                    </a:solidFill>
                  </a:endParaRPr>
                </a:p>
              </p:txBody>
            </p:sp>
            <p:sp>
              <p:nvSpPr>
                <p:cNvPr id="81" name="Rectangle 80"/>
                <p:cNvSpPr/>
                <p:nvPr/>
              </p:nvSpPr>
              <p:spPr>
                <a:xfrm>
                  <a:off x="5425727" y="2206426"/>
                  <a:ext cx="2345776" cy="221508"/>
                </a:xfrm>
                <a:prstGeom prst="rect">
                  <a:avLst/>
                </a:prstGeom>
              </p:spPr>
              <p:txBody>
                <a:bodyPr wrap="none">
                  <a:spAutoFit/>
                </a:bodyPr>
                <a:lstStyle/>
                <a:p>
                  <a:pPr>
                    <a:defRPr/>
                  </a:pPr>
                  <a:r>
                    <a:rPr lang="en-US" sz="900" b="1" kern="0" dirty="0">
                      <a:solidFill>
                        <a:srgbClr val="8064A2">
                          <a:lumMod val="75000"/>
                        </a:srgbClr>
                      </a:solidFill>
                      <a:latin typeface="Arial Black" panose="020B0A04020102020204" pitchFamily="34" charset="0"/>
                      <a:cs typeface="Arial" panose="020B0604020202020204" pitchFamily="34" charset="0"/>
                    </a:rPr>
                    <a:t>Developmental FNLM FNs by </a:t>
                  </a:r>
                  <a:r>
                    <a:rPr lang="en-US" sz="900" b="1" kern="0" dirty="0" smtClean="0">
                      <a:solidFill>
                        <a:srgbClr val="8064A2">
                          <a:lumMod val="75000"/>
                        </a:srgbClr>
                      </a:solidFill>
                      <a:latin typeface="Arial Black" panose="020B0A04020102020204" pitchFamily="34" charset="0"/>
                      <a:cs typeface="Arial" panose="020B0604020202020204" pitchFamily="34" charset="0"/>
                    </a:rPr>
                    <a:t>province</a:t>
                  </a:r>
                  <a:endParaRPr lang="en-US" sz="900" kern="0" dirty="0">
                    <a:solidFill>
                      <a:prstClr val="black"/>
                    </a:solidFill>
                    <a:latin typeface="Verdana" pitchFamily="34" charset="0"/>
                  </a:endParaRPr>
                </a:p>
              </p:txBody>
            </p:sp>
            <p:sp>
              <p:nvSpPr>
                <p:cNvPr id="82" name="Rectangle 81"/>
                <p:cNvSpPr/>
                <p:nvPr/>
              </p:nvSpPr>
              <p:spPr>
                <a:xfrm>
                  <a:off x="5425727" y="1953472"/>
                  <a:ext cx="2370479" cy="230694"/>
                </a:xfrm>
                <a:prstGeom prst="rect">
                  <a:avLst/>
                </a:prstGeom>
              </p:spPr>
              <p:txBody>
                <a:bodyPr wrap="none">
                  <a:spAutoFit/>
                </a:bodyPr>
                <a:lstStyle/>
                <a:p>
                  <a:pPr>
                    <a:defRPr/>
                  </a:pPr>
                  <a:r>
                    <a:rPr lang="en-US" sz="900" b="1" kern="0" dirty="0">
                      <a:solidFill>
                        <a:srgbClr val="9BBB59">
                          <a:lumMod val="50000"/>
                        </a:srgbClr>
                      </a:solidFill>
                      <a:latin typeface="Arial Black" panose="020B0A04020102020204" pitchFamily="34" charset="0"/>
                      <a:cs typeface="Arial" panose="020B0604020202020204" pitchFamily="34" charset="0"/>
                    </a:rPr>
                    <a:t>Operational FNLM FNs by province</a:t>
                  </a:r>
                  <a:endParaRPr lang="en-US" sz="900" kern="0" dirty="0">
                    <a:solidFill>
                      <a:srgbClr val="9BBB59">
                        <a:lumMod val="50000"/>
                      </a:srgbClr>
                    </a:solidFill>
                    <a:latin typeface="Verdana" pitchFamily="34" charset="0"/>
                  </a:endParaRPr>
                </a:p>
              </p:txBody>
            </p:sp>
          </p:grpSp>
          <p:sp>
            <p:nvSpPr>
              <p:cNvPr id="72" name="Rectangle 71"/>
              <p:cNvSpPr/>
              <p:nvPr/>
            </p:nvSpPr>
            <p:spPr>
              <a:xfrm>
                <a:off x="1440097" y="2322064"/>
                <a:ext cx="744646" cy="366278"/>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algn="ctr">
                  <a:defRPr/>
                </a:pPr>
                <a:r>
                  <a:rPr lang="en-US" sz="1400" b="1" kern="0" dirty="0" smtClean="0">
                    <a:solidFill>
                      <a:srgbClr val="9BBB59">
                        <a:lumMod val="50000"/>
                      </a:srgbClr>
                    </a:solidFill>
                    <a:latin typeface="Arial Black" panose="020B0A04020102020204" pitchFamily="34" charset="0"/>
                    <a:cs typeface="Arial" panose="020B0604020202020204" pitchFamily="34" charset="0"/>
                  </a:rPr>
                  <a:t>45</a:t>
                </a:r>
                <a:r>
                  <a:rPr lang="en-US" sz="1200" b="1" kern="0" dirty="0" smtClean="0">
                    <a:solidFill>
                      <a:prstClr val="black"/>
                    </a:solidFill>
                    <a:latin typeface="Arial Black" panose="020B0A04020102020204" pitchFamily="34" charset="0"/>
                    <a:cs typeface="Arial" panose="020B0604020202020204" pitchFamily="34" charset="0"/>
                  </a:rPr>
                  <a:t>/</a:t>
                </a:r>
                <a:r>
                  <a:rPr lang="en-US" sz="1200" b="1" kern="0" dirty="0" smtClean="0">
                    <a:solidFill>
                      <a:srgbClr val="7030A0"/>
                    </a:solidFill>
                    <a:latin typeface="Arial Black" panose="020B0A04020102020204" pitchFamily="34" charset="0"/>
                    <a:cs typeface="Arial" panose="020B0604020202020204" pitchFamily="34" charset="0"/>
                  </a:rPr>
                  <a:t>16</a:t>
                </a:r>
                <a:endParaRPr lang="en-US" sz="1200" b="1" kern="0" dirty="0">
                  <a:solidFill>
                    <a:srgbClr val="7030A0"/>
                  </a:solidFill>
                  <a:latin typeface="Arial Black" panose="020B0A04020102020204" pitchFamily="34" charset="0"/>
                  <a:cs typeface="Arial" panose="020B0604020202020204" pitchFamily="34" charset="0"/>
                </a:endParaRPr>
              </a:p>
            </p:txBody>
          </p:sp>
          <p:sp>
            <p:nvSpPr>
              <p:cNvPr id="73" name="Rectangle 72"/>
              <p:cNvSpPr/>
              <p:nvPr/>
            </p:nvSpPr>
            <p:spPr>
              <a:xfrm>
                <a:off x="2483236" y="3511960"/>
                <a:ext cx="458853" cy="354136"/>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algn="ctr">
                  <a:defRPr/>
                </a:pPr>
                <a:r>
                  <a:rPr lang="en-US" sz="1400" b="1" kern="0" dirty="0" smtClean="0">
                    <a:solidFill>
                      <a:srgbClr val="9BBB59">
                        <a:lumMod val="50000"/>
                      </a:srgbClr>
                    </a:solidFill>
                    <a:latin typeface="Arial Black" panose="020B0A04020102020204" pitchFamily="34" charset="0"/>
                    <a:cs typeface="Arial" panose="020B0604020202020204" pitchFamily="34" charset="0"/>
                  </a:rPr>
                  <a:t>0</a:t>
                </a:r>
                <a:r>
                  <a:rPr lang="en-US" sz="1200" b="1" kern="0" dirty="0" smtClean="0">
                    <a:solidFill>
                      <a:prstClr val="black"/>
                    </a:solidFill>
                    <a:latin typeface="Arial Black" panose="020B0A04020102020204" pitchFamily="34" charset="0"/>
                    <a:cs typeface="Arial" panose="020B0604020202020204" pitchFamily="34" charset="0"/>
                  </a:rPr>
                  <a:t>/</a:t>
                </a:r>
                <a:r>
                  <a:rPr lang="en-US" sz="1200" b="1" kern="0" dirty="0">
                    <a:solidFill>
                      <a:srgbClr val="7030A0"/>
                    </a:solidFill>
                    <a:latin typeface="Arial Black" panose="020B0A04020102020204" pitchFamily="34" charset="0"/>
                    <a:cs typeface="Arial" panose="020B0604020202020204" pitchFamily="34" charset="0"/>
                  </a:rPr>
                  <a:t>5</a:t>
                </a:r>
                <a:endParaRPr lang="en-US" b="1" kern="0" dirty="0">
                  <a:solidFill>
                    <a:srgbClr val="7030A0"/>
                  </a:solidFill>
                  <a:latin typeface="Arial Black" panose="020B0A04020102020204" pitchFamily="34" charset="0"/>
                  <a:cs typeface="Arial" panose="020B0604020202020204" pitchFamily="34" charset="0"/>
                </a:endParaRPr>
              </a:p>
            </p:txBody>
          </p:sp>
          <p:sp>
            <p:nvSpPr>
              <p:cNvPr id="74" name="Rectangle 73"/>
              <p:cNvSpPr/>
              <p:nvPr/>
            </p:nvSpPr>
            <p:spPr>
              <a:xfrm>
                <a:off x="3202477" y="3422921"/>
                <a:ext cx="471556" cy="366278"/>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algn="ctr">
                  <a:defRPr/>
                </a:pPr>
                <a:r>
                  <a:rPr lang="en-US" sz="1400" b="1" kern="0" dirty="0" smtClean="0">
                    <a:solidFill>
                      <a:srgbClr val="9BBB59">
                        <a:lumMod val="50000"/>
                      </a:srgbClr>
                    </a:solidFill>
                    <a:latin typeface="Arial Black" panose="020B0A04020102020204" pitchFamily="34" charset="0"/>
                    <a:cs typeface="Arial" panose="020B0604020202020204" pitchFamily="34" charset="0"/>
                  </a:rPr>
                  <a:t>9</a:t>
                </a:r>
                <a:r>
                  <a:rPr lang="en-US" sz="1200" b="1" kern="0" dirty="0" smtClean="0">
                    <a:solidFill>
                      <a:prstClr val="black"/>
                    </a:solidFill>
                    <a:latin typeface="Arial Black" panose="020B0A04020102020204" pitchFamily="34" charset="0"/>
                    <a:cs typeface="Arial" panose="020B0604020202020204" pitchFamily="34" charset="0"/>
                  </a:rPr>
                  <a:t>/</a:t>
                </a:r>
                <a:r>
                  <a:rPr lang="en-US" sz="1200" b="1" kern="0" dirty="0">
                    <a:solidFill>
                      <a:srgbClr val="7030A0"/>
                    </a:solidFill>
                    <a:latin typeface="Arial Black" panose="020B0A04020102020204" pitchFamily="34" charset="0"/>
                    <a:cs typeface="Arial" panose="020B0604020202020204" pitchFamily="34" charset="0"/>
                  </a:rPr>
                  <a:t>7</a:t>
                </a:r>
                <a:endParaRPr lang="en-US" b="1" kern="0" dirty="0">
                  <a:solidFill>
                    <a:srgbClr val="7030A0"/>
                  </a:solidFill>
                  <a:latin typeface="Arial Black" panose="020B0A04020102020204" pitchFamily="34" charset="0"/>
                  <a:cs typeface="Arial" panose="020B0604020202020204" pitchFamily="34" charset="0"/>
                </a:endParaRPr>
              </a:p>
            </p:txBody>
          </p:sp>
          <p:sp>
            <p:nvSpPr>
              <p:cNvPr id="75" name="Rectangle 74"/>
              <p:cNvSpPr/>
              <p:nvPr/>
            </p:nvSpPr>
            <p:spPr>
              <a:xfrm>
                <a:off x="3963000" y="3457323"/>
                <a:ext cx="444564" cy="364254"/>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algn="ctr">
                  <a:defRPr/>
                </a:pPr>
                <a:r>
                  <a:rPr lang="en-US" sz="1400" b="1" kern="0" dirty="0" smtClean="0">
                    <a:solidFill>
                      <a:srgbClr val="9BBB59">
                        <a:lumMod val="50000"/>
                      </a:srgbClr>
                    </a:solidFill>
                    <a:latin typeface="Arial Black" panose="020B0A04020102020204" pitchFamily="34" charset="0"/>
                    <a:cs typeface="Arial" panose="020B0604020202020204" pitchFamily="34" charset="0"/>
                  </a:rPr>
                  <a:t>7</a:t>
                </a:r>
                <a:r>
                  <a:rPr lang="en-US" sz="1200" b="1" kern="0" dirty="0" smtClean="0">
                    <a:solidFill>
                      <a:prstClr val="black"/>
                    </a:solidFill>
                    <a:latin typeface="Arial Black" panose="020B0A04020102020204" pitchFamily="34" charset="0"/>
                    <a:cs typeface="Arial" panose="020B0604020202020204" pitchFamily="34" charset="0"/>
                  </a:rPr>
                  <a:t>/</a:t>
                </a:r>
                <a:r>
                  <a:rPr lang="en-US" sz="1200" b="1" kern="0" dirty="0">
                    <a:solidFill>
                      <a:srgbClr val="7030A0"/>
                    </a:solidFill>
                    <a:latin typeface="Arial Black" panose="020B0A04020102020204" pitchFamily="34" charset="0"/>
                    <a:cs typeface="Arial" panose="020B0604020202020204" pitchFamily="34" charset="0"/>
                  </a:rPr>
                  <a:t>4</a:t>
                </a:r>
              </a:p>
            </p:txBody>
          </p:sp>
          <p:sp>
            <p:nvSpPr>
              <p:cNvPr id="76" name="Rectangle 75"/>
              <p:cNvSpPr/>
              <p:nvPr/>
            </p:nvSpPr>
            <p:spPr>
              <a:xfrm>
                <a:off x="4836251" y="3145684"/>
                <a:ext cx="768461" cy="366277"/>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algn="ctr" fontAlgn="base">
                  <a:lnSpc>
                    <a:spcPct val="90000"/>
                  </a:lnSpc>
                  <a:spcBef>
                    <a:spcPct val="0"/>
                  </a:spcBef>
                  <a:spcAft>
                    <a:spcPct val="37000"/>
                  </a:spcAft>
                  <a:defRPr/>
                </a:pPr>
                <a:r>
                  <a:rPr lang="en-US" sz="1400" b="1" kern="0" dirty="0" smtClean="0">
                    <a:solidFill>
                      <a:srgbClr val="9BBB59">
                        <a:lumMod val="50000"/>
                      </a:srgbClr>
                    </a:solidFill>
                    <a:latin typeface="Arial Black" panose="020B0A04020102020204" pitchFamily="34" charset="0"/>
                    <a:cs typeface="Arial" panose="020B0604020202020204" pitchFamily="34" charset="0"/>
                  </a:rPr>
                  <a:t>15</a:t>
                </a:r>
                <a:r>
                  <a:rPr lang="en-US" sz="1200" b="1" kern="0" dirty="0" smtClean="0">
                    <a:solidFill>
                      <a:prstClr val="black"/>
                    </a:solidFill>
                    <a:latin typeface="Arial Black" panose="020B0A04020102020204" pitchFamily="34" charset="0"/>
                    <a:cs typeface="Arial" panose="020B0604020202020204" pitchFamily="34" charset="0"/>
                  </a:rPr>
                  <a:t>/</a:t>
                </a:r>
                <a:r>
                  <a:rPr lang="en-US" sz="1200" b="1" kern="0" dirty="0" smtClean="0">
                    <a:solidFill>
                      <a:srgbClr val="7030A0"/>
                    </a:solidFill>
                    <a:latin typeface="Arial Black" panose="020B0A04020102020204" pitchFamily="34" charset="0"/>
                    <a:cs typeface="Arial" panose="020B0604020202020204" pitchFamily="34" charset="0"/>
                  </a:rPr>
                  <a:t>16</a:t>
                </a:r>
                <a:endParaRPr lang="en-US" sz="1200" b="1" kern="0" dirty="0">
                  <a:solidFill>
                    <a:srgbClr val="7030A0"/>
                  </a:solidFill>
                  <a:latin typeface="Arial Black" panose="020B0A04020102020204" pitchFamily="34" charset="0"/>
                  <a:cs typeface="Arial" panose="020B0604020202020204" pitchFamily="34" charset="0"/>
                </a:endParaRPr>
              </a:p>
            </p:txBody>
          </p:sp>
          <p:sp>
            <p:nvSpPr>
              <p:cNvPr id="77" name="Rectangle 76"/>
              <p:cNvSpPr/>
              <p:nvPr/>
            </p:nvSpPr>
            <p:spPr>
              <a:xfrm>
                <a:off x="6266795" y="3556480"/>
                <a:ext cx="506486" cy="364254"/>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algn="ctr">
                  <a:defRPr/>
                </a:pPr>
                <a:r>
                  <a:rPr lang="en-US" sz="1400" b="1" kern="0" dirty="0">
                    <a:solidFill>
                      <a:srgbClr val="9BBB59">
                        <a:lumMod val="50000"/>
                      </a:srgbClr>
                    </a:solidFill>
                    <a:latin typeface="Arial Black" panose="020B0A04020102020204" pitchFamily="34" charset="0"/>
                    <a:cs typeface="Arial" panose="020B0604020202020204" pitchFamily="34" charset="0"/>
                  </a:rPr>
                  <a:t>1</a:t>
                </a:r>
                <a:r>
                  <a:rPr lang="en-US" sz="1200" b="1" kern="0" dirty="0" smtClean="0">
                    <a:solidFill>
                      <a:prstClr val="black"/>
                    </a:solidFill>
                    <a:latin typeface="Arial Black" panose="020B0A04020102020204" pitchFamily="34" charset="0"/>
                    <a:cs typeface="Arial" panose="020B0604020202020204" pitchFamily="34" charset="0"/>
                  </a:rPr>
                  <a:t>/</a:t>
                </a:r>
                <a:r>
                  <a:rPr lang="en-US" sz="1200" b="1" kern="0" dirty="0" smtClean="0">
                    <a:solidFill>
                      <a:srgbClr val="7030A0"/>
                    </a:solidFill>
                    <a:latin typeface="Arial Black" panose="020B0A04020102020204" pitchFamily="34" charset="0"/>
                    <a:cs typeface="Arial" panose="020B0604020202020204" pitchFamily="34" charset="0"/>
                  </a:rPr>
                  <a:t>3</a:t>
                </a:r>
                <a:endParaRPr lang="en-US" sz="1200" b="1" kern="0" dirty="0">
                  <a:solidFill>
                    <a:srgbClr val="7030A0"/>
                  </a:solidFill>
                  <a:latin typeface="Arial Black" panose="020B0A04020102020204" pitchFamily="34" charset="0"/>
                  <a:cs typeface="Arial" panose="020B0604020202020204" pitchFamily="34" charset="0"/>
                </a:endParaRPr>
              </a:p>
            </p:txBody>
          </p:sp>
          <p:sp>
            <p:nvSpPr>
              <p:cNvPr id="78" name="Rectangle 77"/>
              <p:cNvSpPr/>
              <p:nvPr/>
            </p:nvSpPr>
            <p:spPr>
              <a:xfrm>
                <a:off x="7454417" y="3572669"/>
                <a:ext cx="492196" cy="366278"/>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algn="ctr">
                  <a:defRPr/>
                </a:pPr>
                <a:r>
                  <a:rPr lang="en-US" sz="1400" b="1" kern="0" dirty="0" smtClean="0">
                    <a:solidFill>
                      <a:srgbClr val="9BBB59">
                        <a:lumMod val="50000"/>
                      </a:srgbClr>
                    </a:solidFill>
                    <a:latin typeface="Arial Black" panose="020B0A04020102020204" pitchFamily="34" charset="0"/>
                    <a:cs typeface="Arial" panose="020B0604020202020204" pitchFamily="34" charset="0"/>
                  </a:rPr>
                  <a:t>2</a:t>
                </a:r>
                <a:r>
                  <a:rPr lang="en-US" sz="1200" b="1" kern="0" dirty="0" smtClean="0">
                    <a:solidFill>
                      <a:prstClr val="black"/>
                    </a:solidFill>
                    <a:latin typeface="Arial Black" panose="020B0A04020102020204" pitchFamily="34" charset="0"/>
                    <a:cs typeface="Arial" panose="020B0604020202020204" pitchFamily="34" charset="0"/>
                  </a:rPr>
                  <a:t>/</a:t>
                </a:r>
                <a:r>
                  <a:rPr lang="en-US" sz="1000" b="1" kern="0" dirty="0">
                    <a:solidFill>
                      <a:srgbClr val="7030A0"/>
                    </a:solidFill>
                    <a:latin typeface="Arial Black" panose="020B0A04020102020204" pitchFamily="34" charset="0"/>
                    <a:cs typeface="Arial" panose="020B0604020202020204" pitchFamily="34" charset="0"/>
                  </a:rPr>
                  <a:t>3</a:t>
                </a:r>
                <a:endParaRPr lang="en-US" sz="1200" b="1" kern="0" dirty="0">
                  <a:solidFill>
                    <a:srgbClr val="7030A0"/>
                  </a:solidFill>
                  <a:latin typeface="Arial Black" panose="020B0A04020102020204" pitchFamily="34" charset="0"/>
                  <a:cs typeface="Arial" panose="020B0604020202020204" pitchFamily="34" charset="0"/>
                </a:endParaRPr>
              </a:p>
            </p:txBody>
          </p:sp>
        </p:grpSp>
        <p:sp>
          <p:nvSpPr>
            <p:cNvPr id="47" name="Rectangle 46"/>
            <p:cNvSpPr/>
            <p:nvPr/>
          </p:nvSpPr>
          <p:spPr bwMode="auto">
            <a:xfrm>
              <a:off x="2436813" y="2581737"/>
              <a:ext cx="458787" cy="327820"/>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algn="ctr">
                <a:defRPr/>
              </a:pPr>
              <a:r>
                <a:rPr lang="en-US" sz="1400" b="1" kern="0" dirty="0" smtClean="0">
                  <a:solidFill>
                    <a:srgbClr val="9BBB59">
                      <a:lumMod val="50000"/>
                    </a:srgbClr>
                  </a:solidFill>
                  <a:latin typeface="Arial Black" panose="020B0A04020102020204" pitchFamily="34" charset="0"/>
                  <a:cs typeface="Arial" panose="020B0604020202020204" pitchFamily="34" charset="0"/>
                </a:rPr>
                <a:t>0</a:t>
              </a:r>
              <a:r>
                <a:rPr lang="en-US" sz="1200" b="1" kern="0" dirty="0" smtClean="0">
                  <a:solidFill>
                    <a:prstClr val="black"/>
                  </a:solidFill>
                  <a:latin typeface="Arial Black" panose="020B0A04020102020204" pitchFamily="34" charset="0"/>
                  <a:cs typeface="Arial" panose="020B0604020202020204" pitchFamily="34" charset="0"/>
                </a:rPr>
                <a:t>/</a:t>
              </a:r>
              <a:r>
                <a:rPr lang="en-US" sz="1200" b="1" kern="0" dirty="0">
                  <a:solidFill>
                    <a:srgbClr val="7030A0"/>
                  </a:solidFill>
                  <a:latin typeface="Arial Black" panose="020B0A04020102020204" pitchFamily="34" charset="0"/>
                  <a:cs typeface="Arial" panose="020B0604020202020204" pitchFamily="34" charset="0"/>
                </a:rPr>
                <a:t>1</a:t>
              </a:r>
              <a:endParaRPr lang="en-US" b="1" kern="0" dirty="0">
                <a:solidFill>
                  <a:srgbClr val="7030A0"/>
                </a:solidFill>
                <a:latin typeface="Arial Black" panose="020B0A04020102020204" pitchFamily="34" charset="0"/>
                <a:cs typeface="Arial" panose="020B0604020202020204" pitchFamily="34" charset="0"/>
              </a:endParaRPr>
            </a:p>
          </p:txBody>
        </p:sp>
        <p:sp>
          <p:nvSpPr>
            <p:cNvPr id="48" name="TextBox 9"/>
            <p:cNvSpPr txBox="1">
              <a:spLocks noChangeArrowheads="1"/>
            </p:cNvSpPr>
            <p:nvPr/>
          </p:nvSpPr>
          <p:spPr bwMode="auto">
            <a:xfrm>
              <a:off x="2362200" y="2895600"/>
              <a:ext cx="5730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r" eaLnBrk="1" hangingPunct="1">
                <a:defRPr/>
              </a:pPr>
              <a:r>
                <a:rPr lang="en-US" altLang="en-US" sz="1200" b="1" kern="0" dirty="0" smtClean="0">
                  <a:solidFill>
                    <a:prstClr val="black"/>
                  </a:solidFill>
                  <a:latin typeface="Arial" charset="0"/>
                  <a:cs typeface="Arial" charset="0"/>
                </a:rPr>
                <a:t>NWT</a:t>
              </a:r>
            </a:p>
          </p:txBody>
        </p:sp>
      </p:grpSp>
      <p:sp>
        <p:nvSpPr>
          <p:cNvPr id="84" name="Rectangle 83"/>
          <p:cNvSpPr/>
          <p:nvPr/>
        </p:nvSpPr>
        <p:spPr bwMode="auto">
          <a:xfrm>
            <a:off x="5825565" y="4741589"/>
            <a:ext cx="280053" cy="63739"/>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endParaRPr>
          </a:p>
        </p:txBody>
      </p:sp>
      <p:sp>
        <p:nvSpPr>
          <p:cNvPr id="85" name="Rectangle 84"/>
          <p:cNvSpPr/>
          <p:nvPr/>
        </p:nvSpPr>
        <p:spPr bwMode="auto">
          <a:xfrm>
            <a:off x="6993853" y="4737454"/>
            <a:ext cx="326127" cy="86941"/>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algn="ctr">
              <a:defRPr/>
            </a:pPr>
            <a:endParaRPr lang="en-US" kern="0">
              <a:solidFill>
                <a:prstClr val="white"/>
              </a:solidFill>
            </a:endParaRPr>
          </a:p>
        </p:txBody>
      </p:sp>
      <p:sp>
        <p:nvSpPr>
          <p:cNvPr id="86" name="Rectangle 85"/>
          <p:cNvSpPr/>
          <p:nvPr/>
        </p:nvSpPr>
        <p:spPr bwMode="auto">
          <a:xfrm>
            <a:off x="1886412" y="3872691"/>
            <a:ext cx="277262" cy="80135"/>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algn="ctr">
              <a:defRPr/>
            </a:pPr>
            <a:endParaRPr lang="en-US" kern="0">
              <a:solidFill>
                <a:prstClr val="white"/>
              </a:solidFill>
            </a:endParaRPr>
          </a:p>
        </p:txBody>
      </p:sp>
      <p:sp>
        <p:nvSpPr>
          <p:cNvPr id="87"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18</a:t>
            </a:fld>
            <a:endParaRPr lang="en-CA" sz="1400" dirty="0"/>
          </a:p>
        </p:txBody>
      </p:sp>
      <p:sp>
        <p:nvSpPr>
          <p:cNvPr id="88" name="TextBox 87"/>
          <p:cNvSpPr txBox="1"/>
          <p:nvPr/>
        </p:nvSpPr>
        <p:spPr>
          <a:xfrm>
            <a:off x="6923466" y="6227165"/>
            <a:ext cx="1921749" cy="230832"/>
          </a:xfrm>
          <a:prstGeom prst="rect">
            <a:avLst/>
          </a:prstGeom>
          <a:noFill/>
          <a:ln>
            <a:solidFill>
              <a:schemeClr val="tx1"/>
            </a:solidFill>
          </a:ln>
        </p:spPr>
        <p:txBody>
          <a:bodyPr wrap="square" rtlCol="0">
            <a:spAutoFit/>
          </a:bodyPr>
          <a:lstStyle/>
          <a:p>
            <a:r>
              <a:rPr lang="en-US" sz="1000" dirty="0" smtClean="0"/>
              <a:t>Status as of: June. 2019</a:t>
            </a:r>
            <a:endParaRPr lang="en-US" sz="1000" dirty="0"/>
          </a:p>
        </p:txBody>
      </p:sp>
    </p:spTree>
    <p:extLst>
      <p:ext uri="{BB962C8B-B14F-4D97-AF65-F5344CB8AC3E}">
        <p14:creationId xmlns:p14="http://schemas.microsoft.com/office/powerpoint/2010/main" val="2961373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848600" cy="304800"/>
          </a:xfrm>
        </p:spPr>
        <p:txBody>
          <a:bodyPr/>
          <a:lstStyle/>
          <a:p>
            <a:r>
              <a:rPr lang="en-US" dirty="0" smtClean="0"/>
              <a:t>How to apply</a:t>
            </a:r>
            <a:endParaRPr lang="en-US" dirty="0"/>
          </a:p>
        </p:txBody>
      </p:sp>
      <p:pic>
        <p:nvPicPr>
          <p:cNvPr id="4" name="Content Placeholder 3" descr="noun_entry_1997068.png"/>
          <p:cNvPicPr>
            <a:picLocks noGrp="1" noChangeAspect="1"/>
          </p:cNvPicPr>
          <p:nvPr>
            <p:ph sz="quarter" idx="1"/>
          </p:nvPr>
        </p:nvPicPr>
        <p:blipFill>
          <a:blip r:embed="rId3"/>
          <a:srcRect l="-26612" r="-26612"/>
          <a:stretch>
            <a:fillRect/>
          </a:stretch>
        </p:blipFill>
        <p:spPr>
          <a:xfrm>
            <a:off x="0" y="1295400"/>
            <a:ext cx="3640044" cy="2375686"/>
          </a:xfrm>
        </p:spPr>
      </p:pic>
      <p:pic>
        <p:nvPicPr>
          <p:cNvPr id="5" name="Picture 4" descr="noun_eligible employee_2044560.png"/>
          <p:cNvPicPr>
            <a:picLocks noChangeAspect="1"/>
          </p:cNvPicPr>
          <p:nvPr/>
        </p:nvPicPr>
        <p:blipFill>
          <a:blip r:embed="rId4"/>
          <a:stretch>
            <a:fillRect/>
          </a:stretch>
        </p:blipFill>
        <p:spPr>
          <a:xfrm>
            <a:off x="888969" y="3950487"/>
            <a:ext cx="2942657" cy="294265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41006298"/>
              </p:ext>
            </p:extLst>
          </p:nvPr>
        </p:nvGraphicFramePr>
        <p:xfrm>
          <a:off x="3831626" y="451965"/>
          <a:ext cx="4662960" cy="3556155"/>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416715">
                <a:tc>
                  <a:txBody>
                    <a:bodyPr/>
                    <a:lstStyle/>
                    <a:p>
                      <a:pPr algn="ctr"/>
                      <a:r>
                        <a:rPr lang="en-US" dirty="0" smtClean="0">
                          <a:solidFill>
                            <a:schemeClr val="bg1">
                              <a:lumMod val="10000"/>
                            </a:schemeClr>
                          </a:solidFill>
                        </a:rPr>
                        <a:t>Entry</a:t>
                      </a:r>
                      <a:endParaRPr lang="en-US" dirty="0">
                        <a:solidFill>
                          <a:schemeClr val="bg1">
                            <a:lumMod val="10000"/>
                          </a:schemeClr>
                        </a:solidFill>
                      </a:endParaRPr>
                    </a:p>
                  </a:txBody>
                  <a:tcPr/>
                </a:tc>
                <a:extLst>
                  <a:ext uri="{0D108BD9-81ED-4DB2-BD59-A6C34878D82A}">
                    <a16:rowId xmlns:a16="http://schemas.microsoft.com/office/drawing/2014/main" val="10000"/>
                  </a:ext>
                </a:extLst>
              </a:tr>
              <a:tr h="1699074">
                <a:tc>
                  <a:txBody>
                    <a:bodyPr/>
                    <a:lstStyle/>
                    <a:p>
                      <a:pPr marL="342900" lvl="0" indent="-342900">
                        <a:buFont typeface="+mj-lt"/>
                        <a:buAutoNum type="arabicPeriod"/>
                      </a:pPr>
                      <a:r>
                        <a:rPr lang="fr-CA" sz="1600" smtClean="0">
                          <a:solidFill>
                            <a:schemeClr val="bg1">
                              <a:lumMod val="10000"/>
                            </a:schemeClr>
                          </a:solidFill>
                        </a:rPr>
                        <a:t>First Nation expresses interest</a:t>
                      </a:r>
                    </a:p>
                    <a:p>
                      <a:pPr marL="342900" lvl="0" indent="-342900">
                        <a:buFont typeface="+mj-lt"/>
                        <a:buAutoNum type="arabicPeriod"/>
                      </a:pPr>
                      <a:endParaRPr lang="fr-CA" sz="800" smtClean="0">
                        <a:solidFill>
                          <a:schemeClr val="bg1">
                            <a:lumMod val="10000"/>
                          </a:schemeClr>
                        </a:solidFill>
                      </a:endParaRPr>
                    </a:p>
                    <a:p>
                      <a:pPr marL="342900" lvl="0" indent="-342900">
                        <a:buFont typeface="+mj-lt"/>
                        <a:buAutoNum type="arabicPeriod"/>
                      </a:pPr>
                      <a:r>
                        <a:rPr lang="fr-CA" sz="1600" smtClean="0">
                          <a:solidFill>
                            <a:schemeClr val="bg1">
                              <a:lumMod val="10000"/>
                            </a:schemeClr>
                          </a:solidFill>
                        </a:rPr>
                        <a:t>First Nation completes </a:t>
                      </a:r>
                      <a:r>
                        <a:rPr lang="fr-CA" sz="1600" dirty="0" smtClean="0">
                          <a:solidFill>
                            <a:schemeClr val="bg1">
                              <a:lumMod val="10000"/>
                            </a:schemeClr>
                          </a:solidFill>
                        </a:rPr>
                        <a:t>Land </a:t>
                      </a:r>
                      <a:r>
                        <a:rPr lang="fr-CA" sz="1600" dirty="0" err="1" smtClean="0">
                          <a:solidFill>
                            <a:schemeClr val="bg1">
                              <a:lumMod val="10000"/>
                            </a:schemeClr>
                          </a:solidFill>
                        </a:rPr>
                        <a:t>Governance</a:t>
                      </a:r>
                      <a:r>
                        <a:rPr lang="fr-CA" sz="1600" dirty="0" smtClean="0">
                          <a:solidFill>
                            <a:schemeClr val="bg1">
                              <a:lumMod val="10000"/>
                            </a:schemeClr>
                          </a:solidFill>
                        </a:rPr>
                        <a:t> </a:t>
                      </a:r>
                      <a:r>
                        <a:rPr lang="fr-CA" sz="1600" dirty="0" err="1" smtClean="0">
                          <a:solidFill>
                            <a:schemeClr val="bg1">
                              <a:lumMod val="10000"/>
                            </a:schemeClr>
                          </a:solidFill>
                        </a:rPr>
                        <a:t>Community</a:t>
                      </a:r>
                      <a:r>
                        <a:rPr lang="fr-CA" sz="1600" dirty="0" smtClean="0">
                          <a:solidFill>
                            <a:schemeClr val="bg1">
                              <a:lumMod val="10000"/>
                            </a:schemeClr>
                          </a:solidFill>
                        </a:rPr>
                        <a:t> Profile </a:t>
                      </a:r>
                      <a:r>
                        <a:rPr lang="fr-CA" sz="1600" dirty="0" err="1" smtClean="0">
                          <a:solidFill>
                            <a:schemeClr val="bg1">
                              <a:lumMod val="10000"/>
                            </a:schemeClr>
                          </a:solidFill>
                        </a:rPr>
                        <a:t>Form</a:t>
                      </a:r>
                      <a:r>
                        <a:rPr lang="fr-CA" sz="1600" dirty="0" smtClean="0">
                          <a:solidFill>
                            <a:schemeClr val="bg1">
                              <a:lumMod val="10000"/>
                            </a:schemeClr>
                          </a:solidFill>
                        </a:rPr>
                        <a:t> and </a:t>
                      </a:r>
                      <a:r>
                        <a:rPr lang="fr-CA" sz="1600" err="1" smtClean="0">
                          <a:solidFill>
                            <a:schemeClr val="bg1">
                              <a:lumMod val="10000"/>
                            </a:schemeClr>
                          </a:solidFill>
                        </a:rPr>
                        <a:t>provides</a:t>
                      </a:r>
                      <a:r>
                        <a:rPr lang="fr-CA" sz="1600" smtClean="0">
                          <a:solidFill>
                            <a:schemeClr val="bg1">
                              <a:lumMod val="10000"/>
                            </a:schemeClr>
                          </a:solidFill>
                        </a:rPr>
                        <a:t> BCR</a:t>
                      </a:r>
                    </a:p>
                    <a:p>
                      <a:pPr marL="342900" lvl="0" indent="-342900">
                        <a:buFont typeface="+mj-lt"/>
                        <a:buAutoNum type="arabicPeriod"/>
                      </a:pPr>
                      <a:endParaRPr lang="fr-CA" sz="800" smtClean="0">
                        <a:solidFill>
                          <a:schemeClr val="bg1">
                            <a:lumMod val="10000"/>
                          </a:schemeClr>
                        </a:solidFill>
                      </a:endParaRPr>
                    </a:p>
                    <a:p>
                      <a:pPr marL="342900" lvl="0" indent="-342900">
                        <a:buFont typeface="+mj-lt"/>
                        <a:buAutoNum type="arabicPeriod"/>
                      </a:pPr>
                      <a:r>
                        <a:rPr lang="fr-CA" sz="1600" smtClean="0">
                          <a:solidFill>
                            <a:schemeClr val="bg1">
                              <a:lumMod val="10000"/>
                            </a:schemeClr>
                          </a:solidFill>
                        </a:rPr>
                        <a:t>ISC </a:t>
                      </a:r>
                      <a:r>
                        <a:rPr lang="fr-CA" sz="1600" dirty="0" err="1" smtClean="0">
                          <a:solidFill>
                            <a:schemeClr val="bg1">
                              <a:lumMod val="10000"/>
                            </a:schemeClr>
                          </a:solidFill>
                        </a:rPr>
                        <a:t>Regional</a:t>
                      </a:r>
                      <a:r>
                        <a:rPr lang="fr-CA" sz="1600" dirty="0" smtClean="0">
                          <a:solidFill>
                            <a:schemeClr val="bg1">
                              <a:lumMod val="10000"/>
                            </a:schemeClr>
                          </a:solidFill>
                        </a:rPr>
                        <a:t> Office and LABRC </a:t>
                      </a:r>
                      <a:r>
                        <a:rPr lang="fr-CA" sz="1600" err="1" smtClean="0">
                          <a:solidFill>
                            <a:schemeClr val="bg1">
                              <a:lumMod val="10000"/>
                            </a:schemeClr>
                          </a:solidFill>
                        </a:rPr>
                        <a:t>provide</a:t>
                      </a:r>
                      <a:r>
                        <a:rPr lang="fr-CA" sz="1600" smtClean="0">
                          <a:solidFill>
                            <a:schemeClr val="bg1">
                              <a:lumMod val="10000"/>
                            </a:schemeClr>
                          </a:solidFill>
                        </a:rPr>
                        <a:t> recommendations</a:t>
                      </a:r>
                    </a:p>
                    <a:p>
                      <a:pPr marL="342900" lvl="0" indent="-342900">
                        <a:buFont typeface="+mj-lt"/>
                        <a:buAutoNum type="arabicPeriod"/>
                      </a:pPr>
                      <a:endParaRPr lang="en-US" sz="800" smtClean="0">
                        <a:solidFill>
                          <a:schemeClr val="bg1">
                            <a:lumMod val="10000"/>
                          </a:schemeClr>
                        </a:solidFill>
                      </a:endParaRPr>
                    </a:p>
                    <a:p>
                      <a:pPr marL="342900" lvl="0" indent="-342900">
                        <a:buFont typeface="+mj-lt"/>
                        <a:buAutoNum type="arabicPeriod"/>
                      </a:pPr>
                      <a:r>
                        <a:rPr lang="en-US" sz="1600" smtClean="0">
                          <a:solidFill>
                            <a:schemeClr val="bg1">
                              <a:lumMod val="10000"/>
                            </a:schemeClr>
                          </a:solidFill>
                        </a:rPr>
                        <a:t>Entrants </a:t>
                      </a:r>
                      <a:r>
                        <a:rPr lang="en-US" sz="1600" dirty="0" smtClean="0">
                          <a:solidFill>
                            <a:schemeClr val="bg1">
                              <a:lumMod val="10000"/>
                            </a:schemeClr>
                          </a:solidFill>
                        </a:rPr>
                        <a:t>discussed by LABRC, </a:t>
                      </a:r>
                      <a:r>
                        <a:rPr lang="en-US" sz="1600" dirty="0" err="1" smtClean="0">
                          <a:solidFill>
                            <a:schemeClr val="bg1">
                              <a:lumMod val="10000"/>
                            </a:schemeClr>
                          </a:solidFill>
                        </a:rPr>
                        <a:t>NRCan</a:t>
                      </a:r>
                      <a:r>
                        <a:rPr lang="en-US" sz="1600" dirty="0" smtClean="0">
                          <a:solidFill>
                            <a:schemeClr val="bg1">
                              <a:lumMod val="10000"/>
                            </a:schemeClr>
                          </a:solidFill>
                        </a:rPr>
                        <a:t> </a:t>
                      </a:r>
                      <a:r>
                        <a:rPr lang="en-US" sz="1600" smtClean="0">
                          <a:solidFill>
                            <a:schemeClr val="bg1">
                              <a:lumMod val="10000"/>
                            </a:schemeClr>
                          </a:solidFill>
                        </a:rPr>
                        <a:t>and CIRNA/ISC</a:t>
                      </a:r>
                    </a:p>
                    <a:p>
                      <a:pPr marL="342900" lvl="0" indent="-342900">
                        <a:buFont typeface="+mj-lt"/>
                        <a:buAutoNum type="arabicPeriod"/>
                      </a:pPr>
                      <a:endParaRPr lang="en-US" sz="800" smtClean="0">
                        <a:solidFill>
                          <a:schemeClr val="bg1">
                            <a:lumMod val="10000"/>
                          </a:schemeClr>
                        </a:solidFill>
                      </a:endParaRPr>
                    </a:p>
                    <a:p>
                      <a:pPr marL="342900" lvl="0" indent="-342900">
                        <a:buFont typeface="+mj-lt"/>
                        <a:buAutoNum type="arabicPeriod"/>
                      </a:pPr>
                      <a:r>
                        <a:rPr lang="fr-CA" sz="1600" smtClean="0">
                          <a:solidFill>
                            <a:schemeClr val="bg1">
                              <a:lumMod val="10000"/>
                            </a:schemeClr>
                          </a:solidFill>
                        </a:rPr>
                        <a:t>Senior management Review</a:t>
                      </a:r>
                    </a:p>
                    <a:p>
                      <a:pPr marL="342900" lvl="0" indent="-342900">
                        <a:buFont typeface="+mj-lt"/>
                        <a:buAutoNum type="arabicPeriod"/>
                      </a:pPr>
                      <a:endParaRPr lang="en-US" sz="800" smtClean="0">
                        <a:solidFill>
                          <a:schemeClr val="bg1">
                            <a:lumMod val="10000"/>
                          </a:schemeClr>
                        </a:solidFill>
                      </a:endParaRPr>
                    </a:p>
                    <a:p>
                      <a:pPr marL="342900" lvl="0" indent="-342900">
                        <a:buFont typeface="+mj-lt"/>
                        <a:buAutoNum type="arabicPeriod"/>
                      </a:pPr>
                      <a:r>
                        <a:rPr lang="fr-CA" sz="1600" smtClean="0">
                          <a:solidFill>
                            <a:schemeClr val="bg1">
                              <a:lumMod val="10000"/>
                            </a:schemeClr>
                          </a:solidFill>
                        </a:rPr>
                        <a:t>Recommended </a:t>
                      </a:r>
                      <a:r>
                        <a:rPr lang="fr-CA" sz="1600" dirty="0" smtClean="0">
                          <a:solidFill>
                            <a:schemeClr val="bg1">
                              <a:lumMod val="10000"/>
                            </a:schemeClr>
                          </a:solidFill>
                        </a:rPr>
                        <a:t>new entrants </a:t>
                      </a:r>
                      <a:r>
                        <a:rPr lang="fr-CA" sz="1600" dirty="0" err="1" smtClean="0">
                          <a:solidFill>
                            <a:schemeClr val="bg1">
                              <a:lumMod val="10000"/>
                            </a:schemeClr>
                          </a:solidFill>
                        </a:rPr>
                        <a:t>proposed</a:t>
                      </a:r>
                      <a:r>
                        <a:rPr lang="fr-CA" sz="1600" dirty="0" smtClean="0">
                          <a:solidFill>
                            <a:schemeClr val="bg1">
                              <a:lumMod val="10000"/>
                            </a:schemeClr>
                          </a:solidFill>
                        </a:rPr>
                        <a:t> </a:t>
                      </a:r>
                      <a:r>
                        <a:rPr lang="fr-CA" sz="1600" smtClean="0">
                          <a:solidFill>
                            <a:schemeClr val="bg1">
                              <a:lumMod val="10000"/>
                            </a:schemeClr>
                          </a:solidFill>
                        </a:rPr>
                        <a:t>to Assistant Deputy</a:t>
                      </a:r>
                      <a:r>
                        <a:rPr lang="fr-CA" sz="1600" baseline="0" smtClean="0">
                          <a:solidFill>
                            <a:schemeClr val="bg1">
                              <a:lumMod val="10000"/>
                            </a:schemeClr>
                          </a:solidFill>
                        </a:rPr>
                        <a:t> Minister</a:t>
                      </a:r>
                      <a:endParaRPr lang="en-US" sz="1600" dirty="0" smtClean="0">
                        <a:solidFill>
                          <a:schemeClr val="bg1">
                            <a:lumMod val="10000"/>
                          </a:schemeClr>
                        </a:solidFill>
                      </a:endParaRP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91862292"/>
              </p:ext>
            </p:extLst>
          </p:nvPr>
        </p:nvGraphicFramePr>
        <p:xfrm>
          <a:off x="3831626" y="4163161"/>
          <a:ext cx="4662960" cy="2503536"/>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500279">
                <a:tc>
                  <a:txBody>
                    <a:bodyPr/>
                    <a:lstStyle/>
                    <a:p>
                      <a:pPr algn="ctr"/>
                      <a:r>
                        <a:rPr lang="en-US" dirty="0" smtClean="0">
                          <a:solidFill>
                            <a:schemeClr val="bg1">
                              <a:lumMod val="10000"/>
                            </a:schemeClr>
                          </a:solidFill>
                        </a:rPr>
                        <a:t>Eligibility</a:t>
                      </a:r>
                      <a:endParaRPr lang="en-US" dirty="0">
                        <a:solidFill>
                          <a:schemeClr val="bg1">
                            <a:lumMod val="10000"/>
                          </a:schemeClr>
                        </a:solidFill>
                      </a:endParaRPr>
                    </a:p>
                  </a:txBody>
                  <a:tcPr/>
                </a:tc>
                <a:extLst>
                  <a:ext uri="{0D108BD9-81ED-4DB2-BD59-A6C34878D82A}">
                    <a16:rowId xmlns:a16="http://schemas.microsoft.com/office/drawing/2014/main" val="10000"/>
                  </a:ext>
                </a:extLst>
              </a:tr>
              <a:tr h="2003257">
                <a:tc>
                  <a:txBody>
                    <a:bodyPr/>
                    <a:lstStyle/>
                    <a:p>
                      <a:pPr>
                        <a:buFont typeface="Arial"/>
                        <a:buChar char="•"/>
                      </a:pPr>
                      <a:r>
                        <a:rPr lang="en-US" sz="1600" dirty="0" smtClean="0">
                          <a:solidFill>
                            <a:schemeClr val="bg1">
                              <a:lumMod val="10000"/>
                            </a:schemeClr>
                          </a:solidFill>
                        </a:rPr>
                        <a:t> First Nation</a:t>
                      </a:r>
                      <a:r>
                        <a:rPr lang="en-US" sz="1600" baseline="0" dirty="0" smtClean="0">
                          <a:solidFill>
                            <a:schemeClr val="bg1">
                              <a:lumMod val="10000"/>
                            </a:schemeClr>
                          </a:solidFill>
                        </a:rPr>
                        <a:t> has reserve lands or lands set aside</a:t>
                      </a:r>
                    </a:p>
                    <a:p>
                      <a:pPr>
                        <a:buFont typeface="Arial"/>
                        <a:buChar char="•"/>
                      </a:pPr>
                      <a:endParaRPr lang="en-US" sz="800" dirty="0" smtClean="0">
                        <a:solidFill>
                          <a:schemeClr val="bg1">
                            <a:lumMod val="10000"/>
                          </a:schemeClr>
                        </a:solidFill>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bg1">
                              <a:lumMod val="10000"/>
                            </a:schemeClr>
                          </a:solidFill>
                        </a:rPr>
                        <a:t> </a:t>
                      </a:r>
                      <a:r>
                        <a:rPr lang="fr-CA" sz="1600" dirty="0" smtClean="0">
                          <a:solidFill>
                            <a:schemeClr val="bg1">
                              <a:lumMod val="10000"/>
                            </a:schemeClr>
                          </a:solidFill>
                        </a:rPr>
                        <a:t>First Nation</a:t>
                      </a:r>
                      <a:r>
                        <a:rPr lang="fr-CA" sz="1600" baseline="0" dirty="0" smtClean="0">
                          <a:solidFill>
                            <a:schemeClr val="bg1">
                              <a:lumMod val="10000"/>
                            </a:schemeClr>
                          </a:solidFill>
                        </a:rPr>
                        <a:t> </a:t>
                      </a:r>
                      <a:r>
                        <a:rPr lang="fr-CA" sz="1600" baseline="0" dirty="0" err="1" smtClean="0">
                          <a:solidFill>
                            <a:schemeClr val="bg1">
                              <a:lumMod val="10000"/>
                            </a:schemeClr>
                          </a:solidFill>
                        </a:rPr>
                        <a:t>formally</a:t>
                      </a:r>
                      <a:r>
                        <a:rPr lang="fr-CA" sz="1600" baseline="0" dirty="0" smtClean="0">
                          <a:solidFill>
                            <a:schemeClr val="bg1">
                              <a:lumMod val="10000"/>
                            </a:schemeClr>
                          </a:solidFill>
                        </a:rPr>
                        <a:t> </a:t>
                      </a:r>
                      <a:r>
                        <a:rPr lang="fr-CA" sz="1600" baseline="0" dirty="0" err="1" smtClean="0">
                          <a:solidFill>
                            <a:schemeClr val="bg1">
                              <a:lumMod val="10000"/>
                            </a:schemeClr>
                          </a:solidFill>
                        </a:rPr>
                        <a:t>expressess</a:t>
                      </a:r>
                      <a:r>
                        <a:rPr lang="fr-CA" sz="1600" baseline="0" dirty="0" smtClean="0">
                          <a:solidFill>
                            <a:schemeClr val="bg1">
                              <a:lumMod val="10000"/>
                            </a:schemeClr>
                          </a:solidFill>
                        </a:rPr>
                        <a:t> </a:t>
                      </a:r>
                      <a:r>
                        <a:rPr lang="fr-CA" sz="1600" baseline="0" dirty="0" err="1" smtClean="0">
                          <a:solidFill>
                            <a:schemeClr val="bg1">
                              <a:lumMod val="10000"/>
                            </a:schemeClr>
                          </a:solidFill>
                        </a:rPr>
                        <a:t>interest</a:t>
                      </a:r>
                      <a:r>
                        <a:rPr lang="fr-CA" sz="1600" baseline="0" dirty="0" smtClean="0">
                          <a:solidFill>
                            <a:schemeClr val="bg1">
                              <a:lumMod val="10000"/>
                            </a:schemeClr>
                          </a:solidFill>
                        </a:rPr>
                        <a:t> in </a:t>
                      </a:r>
                      <a:r>
                        <a:rPr lang="fr-CA" sz="1600" baseline="0" dirty="0" err="1" smtClean="0">
                          <a:solidFill>
                            <a:schemeClr val="bg1">
                              <a:lumMod val="10000"/>
                            </a:schemeClr>
                          </a:solidFill>
                        </a:rPr>
                        <a:t>joining</a:t>
                      </a:r>
                      <a:r>
                        <a:rPr lang="fr-CA" sz="1600" baseline="0" dirty="0" smtClean="0">
                          <a:solidFill>
                            <a:schemeClr val="bg1">
                              <a:lumMod val="10000"/>
                            </a:schemeClr>
                          </a:solidFill>
                        </a:rPr>
                        <a:t> FNLM by </a:t>
                      </a:r>
                      <a:r>
                        <a:rPr lang="fr-CA" sz="1600" baseline="0" dirty="0" err="1" smtClean="0">
                          <a:solidFill>
                            <a:schemeClr val="bg1">
                              <a:lumMod val="10000"/>
                            </a:schemeClr>
                          </a:solidFill>
                        </a:rPr>
                        <a:t>c</a:t>
                      </a:r>
                      <a:r>
                        <a:rPr lang="fr-CA" sz="1600" dirty="0" err="1" smtClean="0">
                          <a:solidFill>
                            <a:schemeClr val="bg1">
                              <a:lumMod val="10000"/>
                            </a:schemeClr>
                          </a:solidFill>
                        </a:rPr>
                        <a:t>ompleting</a:t>
                      </a:r>
                      <a:r>
                        <a:rPr lang="fr-CA" sz="1600" dirty="0" smtClean="0">
                          <a:solidFill>
                            <a:schemeClr val="bg1">
                              <a:lumMod val="10000"/>
                            </a:schemeClr>
                          </a:solidFill>
                        </a:rPr>
                        <a:t> the Land </a:t>
                      </a:r>
                      <a:r>
                        <a:rPr lang="fr-CA" sz="1600" dirty="0" err="1" smtClean="0">
                          <a:solidFill>
                            <a:schemeClr val="bg1">
                              <a:lumMod val="10000"/>
                            </a:schemeClr>
                          </a:solidFill>
                        </a:rPr>
                        <a:t>Governance</a:t>
                      </a:r>
                      <a:r>
                        <a:rPr lang="fr-CA" sz="1600" dirty="0" smtClean="0">
                          <a:solidFill>
                            <a:schemeClr val="bg1">
                              <a:lumMod val="10000"/>
                            </a:schemeClr>
                          </a:solidFill>
                        </a:rPr>
                        <a:t> </a:t>
                      </a:r>
                      <a:r>
                        <a:rPr lang="fr-CA" sz="1600" dirty="0" err="1" smtClean="0">
                          <a:solidFill>
                            <a:schemeClr val="bg1">
                              <a:lumMod val="10000"/>
                            </a:schemeClr>
                          </a:solidFill>
                        </a:rPr>
                        <a:t>Community</a:t>
                      </a:r>
                      <a:r>
                        <a:rPr lang="fr-CA" sz="1600" dirty="0" smtClean="0">
                          <a:solidFill>
                            <a:schemeClr val="bg1">
                              <a:lumMod val="10000"/>
                            </a:schemeClr>
                          </a:solidFill>
                        </a:rPr>
                        <a:t> Profile </a:t>
                      </a:r>
                      <a:r>
                        <a:rPr lang="fr-CA" sz="1600" dirty="0" err="1" smtClean="0">
                          <a:solidFill>
                            <a:schemeClr val="bg1">
                              <a:lumMod val="10000"/>
                            </a:schemeClr>
                          </a:solidFill>
                        </a:rPr>
                        <a:t>Form</a:t>
                      </a:r>
                      <a:r>
                        <a:rPr lang="fr-CA" sz="1600" dirty="0" smtClean="0">
                          <a:solidFill>
                            <a:schemeClr val="bg1">
                              <a:lumMod val="10000"/>
                            </a:schemeClr>
                          </a:solidFill>
                        </a:rPr>
                        <a:t> (self</a:t>
                      </a:r>
                      <a:r>
                        <a:rPr lang="fr-CA" sz="1600" baseline="0" dirty="0" smtClean="0">
                          <a:solidFill>
                            <a:schemeClr val="bg1">
                              <a:lumMod val="10000"/>
                            </a:schemeClr>
                          </a:solidFill>
                        </a:rPr>
                        <a:t> </a:t>
                      </a:r>
                      <a:r>
                        <a:rPr lang="fr-CA" sz="1600" baseline="0" dirty="0" err="1" smtClean="0">
                          <a:solidFill>
                            <a:schemeClr val="bg1">
                              <a:lumMod val="10000"/>
                            </a:schemeClr>
                          </a:solidFill>
                        </a:rPr>
                        <a:t>assessment</a:t>
                      </a:r>
                      <a:r>
                        <a:rPr lang="fr-CA" sz="1600" baseline="0" dirty="0" smtClean="0">
                          <a:solidFill>
                            <a:schemeClr val="bg1">
                              <a:lumMod val="10000"/>
                            </a:schemeClr>
                          </a:solidFill>
                        </a:rPr>
                        <a:t> of </a:t>
                      </a:r>
                      <a:r>
                        <a:rPr lang="fr-CA" sz="1600" baseline="0" dirty="0" err="1" smtClean="0">
                          <a:solidFill>
                            <a:schemeClr val="bg1">
                              <a:lumMod val="10000"/>
                            </a:schemeClr>
                          </a:solidFill>
                        </a:rPr>
                        <a:t>capacity</a:t>
                      </a:r>
                      <a:r>
                        <a:rPr lang="fr-CA" sz="1600" baseline="0" dirty="0" smtClean="0">
                          <a:solidFill>
                            <a:schemeClr val="bg1">
                              <a:lumMod val="10000"/>
                            </a:schemeClr>
                          </a:solidFill>
                        </a:rPr>
                        <a:t>)</a:t>
                      </a:r>
                      <a:r>
                        <a:rPr lang="fr-CA" sz="1600" dirty="0" smtClean="0">
                          <a:solidFill>
                            <a:schemeClr val="bg1">
                              <a:lumMod val="10000"/>
                            </a:schemeClr>
                          </a:solidFill>
                        </a:rPr>
                        <a:t> and </a:t>
                      </a:r>
                      <a:r>
                        <a:rPr lang="fr-CA" sz="1600" dirty="0" err="1" smtClean="0">
                          <a:solidFill>
                            <a:schemeClr val="bg1">
                              <a:lumMod val="10000"/>
                            </a:schemeClr>
                          </a:solidFill>
                        </a:rPr>
                        <a:t>providing</a:t>
                      </a:r>
                      <a:r>
                        <a:rPr lang="fr-CA" sz="1600" baseline="0" dirty="0" smtClean="0">
                          <a:solidFill>
                            <a:schemeClr val="bg1">
                              <a:lumMod val="10000"/>
                            </a:schemeClr>
                          </a:solidFill>
                        </a:rPr>
                        <a:t> a</a:t>
                      </a:r>
                      <a:r>
                        <a:rPr lang="fr-CA" sz="1600" dirty="0" smtClean="0">
                          <a:solidFill>
                            <a:schemeClr val="bg1">
                              <a:lumMod val="10000"/>
                            </a:schemeClr>
                          </a:solidFill>
                        </a:rPr>
                        <a:t> BCR</a:t>
                      </a:r>
                      <a:endParaRPr lang="en-US" sz="1600" dirty="0" smtClean="0">
                        <a:solidFill>
                          <a:schemeClr val="bg1">
                            <a:lumMod val="10000"/>
                          </a:schemeClr>
                        </a:solidFill>
                      </a:endParaRPr>
                    </a:p>
                    <a:p>
                      <a:pPr>
                        <a:buFont typeface="Arial"/>
                        <a:buChar char="•"/>
                      </a:pPr>
                      <a:endParaRPr lang="en-US" sz="1600" dirty="0">
                        <a:solidFill>
                          <a:schemeClr val="bg1">
                            <a:lumMod val="10000"/>
                          </a:schemeClr>
                        </a:solidFill>
                      </a:endParaRPr>
                    </a:p>
                  </a:txBody>
                  <a:tcPr/>
                </a:tc>
                <a:extLst>
                  <a:ext uri="{0D108BD9-81ED-4DB2-BD59-A6C34878D82A}">
                    <a16:rowId xmlns:a16="http://schemas.microsoft.com/office/drawing/2014/main" val="10001"/>
                  </a:ext>
                </a:extLst>
              </a:tr>
            </a:tbl>
          </a:graphicData>
        </a:graphic>
      </p:graphicFrame>
      <p:sp>
        <p:nvSpPr>
          <p:cNvPr id="9"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19</a:t>
            </a:fld>
            <a:endParaRPr lang="en-CA" sz="1400" dirty="0"/>
          </a:p>
        </p:txBody>
      </p:sp>
    </p:spTree>
    <p:extLst>
      <p:ext uri="{BB962C8B-B14F-4D97-AF65-F5344CB8AC3E}">
        <p14:creationId xmlns:p14="http://schemas.microsoft.com/office/powerpoint/2010/main" val="1066304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Lands Development</a:t>
            </a:r>
            <a:endParaRPr lang="en-US" dirty="0"/>
          </a:p>
        </p:txBody>
      </p:sp>
      <p:sp>
        <p:nvSpPr>
          <p:cNvPr id="3" name="Content Placeholder 2"/>
          <p:cNvSpPr>
            <a:spLocks noGrp="1"/>
          </p:cNvSpPr>
          <p:nvPr>
            <p:ph idx="1"/>
          </p:nvPr>
        </p:nvSpPr>
        <p:spPr>
          <a:xfrm>
            <a:off x="457201" y="3467100"/>
            <a:ext cx="8458199" cy="876300"/>
          </a:xfrm>
        </p:spPr>
        <p:txBody>
          <a:bodyPr/>
          <a:lstStyle/>
          <a:p>
            <a:pPr marL="0" lvl="0" indent="0" algn="ctr">
              <a:buNone/>
            </a:pPr>
            <a:r>
              <a:rPr lang="en-US" sz="2000" dirty="0">
                <a:latin typeface="Bookman Old Style" panose="02050604050505020204" pitchFamily="18" charset="0"/>
                <a:cs typeface="Arabic Typesetting" panose="03020402040406030203" pitchFamily="66" charset="-78"/>
              </a:rPr>
              <a:t>Community Lands Development supports First Nations in building capacity to effectively exercise authority, as well as autonomy, over their laws, lands and </a:t>
            </a:r>
            <a:r>
              <a:rPr lang="en-US" sz="2000" dirty="0" smtClean="0">
                <a:latin typeface="Bookman Old Style" panose="02050604050505020204" pitchFamily="18" charset="0"/>
                <a:cs typeface="Arabic Typesetting" panose="03020402040406030203" pitchFamily="66" charset="-78"/>
              </a:rPr>
              <a:t>environment.</a:t>
            </a:r>
            <a:endParaRPr lang="en-US" sz="2000" dirty="0">
              <a:latin typeface="Bookman Old Style" panose="02050604050505020204" pitchFamily="18" charset="0"/>
              <a:cs typeface="Arabic Typesetting" panose="03020402040406030203" pitchFamily="66" charset="-78"/>
            </a:endParaRPr>
          </a:p>
          <a:p>
            <a:endParaRPr lang="en-US" dirty="0"/>
          </a:p>
        </p:txBody>
      </p:sp>
      <p:sp>
        <p:nvSpPr>
          <p:cNvPr id="4"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2</a:t>
            </a:fld>
            <a:endParaRPr lang="en-CA" sz="1400" dirty="0"/>
          </a:p>
        </p:txBody>
      </p:sp>
      <p:pic>
        <p:nvPicPr>
          <p:cNvPr id="2050" name="Picture 2" descr="D:\Pictures\IMG_82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380744"/>
            <a:ext cx="3072384" cy="20482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ictures\IMG_06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03" y="4393664"/>
            <a:ext cx="3072384" cy="20479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Pictures\IMG_85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097" y="1382714"/>
            <a:ext cx="3069430" cy="204628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Pictures\iStock_90237235_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4393664"/>
            <a:ext cx="3072384" cy="204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580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68300" y="609600"/>
            <a:ext cx="8166100" cy="762000"/>
          </a:xfrm>
        </p:spPr>
        <p:txBody>
          <a:bodyPr/>
          <a:lstStyle/>
          <a:p>
            <a:r>
              <a:rPr lang="en-US" altLang="en-US" dirty="0" smtClean="0"/>
              <a:t>At-A-Glance Progression Through FNLM</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8253014"/>
              </p:ext>
            </p:extLst>
          </p:nvPr>
        </p:nvGraphicFramePr>
        <p:xfrm>
          <a:off x="228600" y="1066801"/>
          <a:ext cx="87757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7" name="Rectangle 4"/>
          <p:cNvSpPr>
            <a:spLocks noChangeArrowheads="1"/>
          </p:cNvSpPr>
          <p:nvPr/>
        </p:nvSpPr>
        <p:spPr bwMode="auto">
          <a:xfrm>
            <a:off x="7772400" y="0"/>
            <a:ext cx="1371600" cy="534988"/>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lIns="0" tIns="0" rIns="0" bIns="0"/>
          <a:lstStyle>
            <a:lvl1pPr marL="190500" indent="-190500">
              <a:spcBef>
                <a:spcPct val="20000"/>
              </a:spcBef>
              <a:buChar char="•"/>
              <a:tabLst>
                <a:tab pos="5715000" algn="l"/>
              </a:tabLst>
              <a:defRPr sz="2400">
                <a:solidFill>
                  <a:schemeClr val="tx1"/>
                </a:solidFill>
                <a:latin typeface="Arial Narrow" pitchFamily="34" charset="0"/>
              </a:defRPr>
            </a:lvl1pPr>
            <a:lvl2pPr marL="742950" indent="-285750">
              <a:spcBef>
                <a:spcPct val="20000"/>
              </a:spcBef>
              <a:buChar char="–"/>
              <a:tabLst>
                <a:tab pos="5715000" algn="l"/>
              </a:tabLst>
              <a:defRPr>
                <a:solidFill>
                  <a:schemeClr val="tx1"/>
                </a:solidFill>
                <a:latin typeface="Arial Narrow" pitchFamily="34" charset="0"/>
              </a:defRPr>
            </a:lvl2pPr>
            <a:lvl3pPr marL="1143000" indent="-228600">
              <a:spcBef>
                <a:spcPct val="20000"/>
              </a:spcBef>
              <a:buChar char="•"/>
              <a:tabLst>
                <a:tab pos="5715000" algn="l"/>
              </a:tabLst>
              <a:defRPr sz="1600">
                <a:solidFill>
                  <a:schemeClr val="tx1"/>
                </a:solidFill>
                <a:latin typeface="Arial Narrow" pitchFamily="34" charset="0"/>
              </a:defRPr>
            </a:lvl3pPr>
            <a:lvl4pPr marL="1600200" indent="-228600">
              <a:spcBef>
                <a:spcPct val="20000"/>
              </a:spcBef>
              <a:buChar char="–"/>
              <a:tabLst>
                <a:tab pos="5715000" algn="l"/>
              </a:tabLst>
              <a:defRPr sz="1400">
                <a:solidFill>
                  <a:schemeClr val="tx1"/>
                </a:solidFill>
                <a:latin typeface="Arial Narrow" pitchFamily="34" charset="0"/>
              </a:defRPr>
            </a:lvl4pPr>
            <a:lvl5pPr marL="2057400" indent="-228600">
              <a:spcBef>
                <a:spcPct val="20000"/>
              </a:spcBef>
              <a:buChar char="»"/>
              <a:tabLst>
                <a:tab pos="5715000" algn="l"/>
              </a:tabLst>
              <a:defRPr sz="1400">
                <a:solidFill>
                  <a:schemeClr val="tx1"/>
                </a:solidFill>
                <a:latin typeface="Arial Narrow" pitchFamily="34" charset="0"/>
              </a:defRPr>
            </a:lvl5pPr>
            <a:lvl6pPr marL="2514600" indent="-228600" eaLnBrk="0" fontAlgn="base" hangingPunct="0">
              <a:spcBef>
                <a:spcPct val="20000"/>
              </a:spcBef>
              <a:spcAft>
                <a:spcPct val="0"/>
              </a:spcAft>
              <a:buChar char="»"/>
              <a:tabLst>
                <a:tab pos="5715000" algn="l"/>
              </a:tabLst>
              <a:defRPr sz="1400">
                <a:solidFill>
                  <a:schemeClr val="tx1"/>
                </a:solidFill>
                <a:latin typeface="Arial Narrow" pitchFamily="34" charset="0"/>
              </a:defRPr>
            </a:lvl6pPr>
            <a:lvl7pPr marL="2971800" indent="-228600" eaLnBrk="0" fontAlgn="base" hangingPunct="0">
              <a:spcBef>
                <a:spcPct val="20000"/>
              </a:spcBef>
              <a:spcAft>
                <a:spcPct val="0"/>
              </a:spcAft>
              <a:buChar char="»"/>
              <a:tabLst>
                <a:tab pos="5715000" algn="l"/>
              </a:tabLst>
              <a:defRPr sz="1400">
                <a:solidFill>
                  <a:schemeClr val="tx1"/>
                </a:solidFill>
                <a:latin typeface="Arial Narrow" pitchFamily="34" charset="0"/>
              </a:defRPr>
            </a:lvl7pPr>
            <a:lvl8pPr marL="3429000" indent="-228600" eaLnBrk="0" fontAlgn="base" hangingPunct="0">
              <a:spcBef>
                <a:spcPct val="20000"/>
              </a:spcBef>
              <a:spcAft>
                <a:spcPct val="0"/>
              </a:spcAft>
              <a:buChar char="»"/>
              <a:tabLst>
                <a:tab pos="5715000" algn="l"/>
              </a:tabLst>
              <a:defRPr sz="1400">
                <a:solidFill>
                  <a:schemeClr val="tx1"/>
                </a:solidFill>
                <a:latin typeface="Arial Narrow" pitchFamily="34" charset="0"/>
              </a:defRPr>
            </a:lvl8pPr>
            <a:lvl9pPr marL="3886200" indent="-228600" eaLnBrk="0" fontAlgn="base" hangingPunct="0">
              <a:spcBef>
                <a:spcPct val="20000"/>
              </a:spcBef>
              <a:spcAft>
                <a:spcPct val="0"/>
              </a:spcAft>
              <a:buChar char="»"/>
              <a:tabLst>
                <a:tab pos="5715000" algn="l"/>
              </a:tabLst>
              <a:defRPr sz="1400">
                <a:solidFill>
                  <a:schemeClr val="tx1"/>
                </a:solidFill>
                <a:latin typeface="Arial Narrow" pitchFamily="34" charset="0"/>
              </a:defRPr>
            </a:lvl9pPr>
          </a:lstStyle>
          <a:p>
            <a:pPr>
              <a:spcBef>
                <a:spcPct val="0"/>
              </a:spcBef>
              <a:buFontTx/>
              <a:buNone/>
            </a:pPr>
            <a:endParaRPr lang="en-US" altLang="en-US" sz="1800">
              <a:latin typeface="Arial" charset="0"/>
            </a:endParaRPr>
          </a:p>
        </p:txBody>
      </p:sp>
      <p:pic>
        <p:nvPicPr>
          <p:cNvPr id="1026" name="Picture 2" descr="C:\Users\MorrisonA\Downloads\noun_form_23555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642" y="2139224"/>
            <a:ext cx="1263272" cy="12632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rrisonA\Downloads\noun_recommendation_202179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681" y="5029200"/>
            <a:ext cx="1309688" cy="13096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rrisonA\Downloads\noun_review_19233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0058" y="3581400"/>
            <a:ext cx="1138311" cy="113831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orrisonA\Downloads\noun_approval_123125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85991" y="2139224"/>
            <a:ext cx="1263272" cy="126327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orrisonA\Downloads\noun_acceptance letter_41790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5000" y="3424649"/>
            <a:ext cx="1528351" cy="15283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orrisonA\Downloads\noun_signature_967158.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65778" y="4835066"/>
            <a:ext cx="1661221" cy="166122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orrisonA\Downloads\noun_consultation_253416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94264" y="2034650"/>
            <a:ext cx="1361349" cy="136134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a:off x="1905000" y="2034650"/>
            <a:ext cx="48451" cy="4419600"/>
          </a:xfrm>
          <a:prstGeom prst="line">
            <a:avLst/>
          </a:prstGeom>
          <a:solidFill>
            <a:srgbClr val="E5E5CC"/>
          </a:solidFill>
          <a:ln w="25400" cap="flat" cmpd="sng" algn="ctr">
            <a:solidFill>
              <a:srgbClr val="000066"/>
            </a:solidFill>
            <a:prstDash val="solid"/>
            <a:round/>
            <a:headEnd type="none" w="med" len="med"/>
            <a:tailEnd type="none" w="med" len="med"/>
          </a:ln>
          <a:effectLst/>
        </p:spPr>
      </p:cxnSp>
      <p:cxnSp>
        <p:nvCxnSpPr>
          <p:cNvPr id="18" name="Straight Connector 17"/>
          <p:cNvCxnSpPr/>
          <p:nvPr/>
        </p:nvCxnSpPr>
        <p:spPr bwMode="auto">
          <a:xfrm>
            <a:off x="3532949" y="2034650"/>
            <a:ext cx="48451" cy="4419600"/>
          </a:xfrm>
          <a:prstGeom prst="line">
            <a:avLst/>
          </a:prstGeom>
          <a:solidFill>
            <a:srgbClr val="E5E5CC"/>
          </a:solidFill>
          <a:ln w="25400" cap="flat" cmpd="sng" algn="ctr">
            <a:solidFill>
              <a:srgbClr val="000066"/>
            </a:solidFill>
            <a:prstDash val="solid"/>
            <a:round/>
            <a:headEnd type="none" w="med" len="med"/>
            <a:tailEnd type="none" w="med" len="med"/>
          </a:ln>
          <a:effectLst/>
        </p:spPr>
      </p:cxnSp>
      <p:pic>
        <p:nvPicPr>
          <p:cNvPr id="1034" name="Picture 10" descr="C:\Users\MorrisonA\Downloads\noun_Check_998567.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49188" y="4968180"/>
            <a:ext cx="1400604" cy="140060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orrisonA\Downloads\noun_Law_217014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94264" y="3391101"/>
            <a:ext cx="1443965" cy="14439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orrisonA\Downloads\noun_Vote_1361375.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83915" y="2013195"/>
            <a:ext cx="1408386" cy="140838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bwMode="auto">
          <a:xfrm>
            <a:off x="5514149" y="2014025"/>
            <a:ext cx="48451" cy="4419600"/>
          </a:xfrm>
          <a:prstGeom prst="line">
            <a:avLst/>
          </a:prstGeom>
          <a:solidFill>
            <a:srgbClr val="E5E5CC"/>
          </a:solidFill>
          <a:ln w="25400" cap="flat" cmpd="sng" algn="ctr">
            <a:solidFill>
              <a:srgbClr val="000066"/>
            </a:solidFill>
            <a:prstDash val="solid"/>
            <a:round/>
            <a:headEnd type="none" w="med" len="med"/>
            <a:tailEnd type="none" w="med" len="med"/>
          </a:ln>
          <a:effectLst/>
        </p:spPr>
      </p:cxnSp>
      <p:pic>
        <p:nvPicPr>
          <p:cNvPr id="1037" name="Picture 13" descr="C:\Users\MorrisonA\Downloads\noun_Certificate_218943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04435" y="3385654"/>
            <a:ext cx="1567346" cy="15673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MorrisonA\Downloads\noun_Vote_170075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83915" y="4925488"/>
            <a:ext cx="1570799" cy="15707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MorrisonA\Downloads\noun_signature_967158.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93619" y="1852427"/>
            <a:ext cx="1725794" cy="172579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orrisonA\Downloads\noun_law and order_179071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95719" y="3538734"/>
            <a:ext cx="1429446" cy="1429446"/>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bwMode="auto">
          <a:xfrm>
            <a:off x="7297326" y="2013195"/>
            <a:ext cx="48451" cy="4419600"/>
          </a:xfrm>
          <a:prstGeom prst="line">
            <a:avLst/>
          </a:prstGeom>
          <a:solidFill>
            <a:srgbClr val="E5E5CC"/>
          </a:solidFill>
          <a:ln w="25400" cap="flat" cmpd="sng" algn="ctr">
            <a:solidFill>
              <a:srgbClr val="000066"/>
            </a:solidFill>
            <a:prstDash val="solid"/>
            <a:round/>
            <a:headEnd type="none" w="med" len="med"/>
            <a:tailEnd type="none" w="med" len="med"/>
          </a:ln>
          <a:effectLst/>
        </p:spPr>
      </p:cxnSp>
      <p:pic>
        <p:nvPicPr>
          <p:cNvPr id="1040" name="Picture 16" descr="C:\Users\MorrisonA\Downloads\noun_control_2297744.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93680" y="5109340"/>
            <a:ext cx="1294613" cy="1294613"/>
          </a:xfrm>
          <a:prstGeom prst="rect">
            <a:avLst/>
          </a:prstGeom>
          <a:noFill/>
          <a:extLst>
            <a:ext uri="{909E8E84-426E-40DD-AFC4-6F175D3DCCD1}">
              <a14:hiddenFill xmlns:a14="http://schemas.microsoft.com/office/drawing/2010/main">
                <a:solidFill>
                  <a:srgbClr val="FFFFFF"/>
                </a:solidFill>
              </a14:hiddenFill>
            </a:ext>
          </a:extLst>
        </p:spPr>
      </p:pic>
      <p:sp>
        <p:nvSpPr>
          <p:cNvPr id="26"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20</a:t>
            </a:fld>
            <a:endParaRPr lang="en-CA" sz="1400" dirty="0"/>
          </a:p>
        </p:txBody>
      </p:sp>
    </p:spTree>
    <p:extLst>
      <p:ext uri="{BB962C8B-B14F-4D97-AF65-F5344CB8AC3E}">
        <p14:creationId xmlns:p14="http://schemas.microsoft.com/office/powerpoint/2010/main" val="1922347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848600" cy="304800"/>
          </a:xfrm>
        </p:spPr>
        <p:txBody>
          <a:bodyPr/>
          <a:lstStyle/>
          <a:p>
            <a:r>
              <a:rPr lang="fr-CA" altLang="en-US" dirty="0"/>
              <a:t>Key FNLM </a:t>
            </a:r>
            <a:r>
              <a:rPr lang="fr-CA" altLang="en-US" dirty="0" err="1"/>
              <a:t>Partners</a:t>
            </a:r>
            <a:endParaRPr lang="en-US" dirty="0"/>
          </a:p>
        </p:txBody>
      </p:sp>
      <p:sp>
        <p:nvSpPr>
          <p:cNvPr id="3" name="Content Placeholder 2"/>
          <p:cNvSpPr>
            <a:spLocks noGrp="1"/>
          </p:cNvSpPr>
          <p:nvPr>
            <p:ph idx="1"/>
          </p:nvPr>
        </p:nvSpPr>
        <p:spPr>
          <a:xfrm>
            <a:off x="2749550" y="457200"/>
            <a:ext cx="4032250" cy="6172200"/>
          </a:xfrm>
        </p:spPr>
        <p:txBody>
          <a:bodyPr/>
          <a:lstStyle/>
          <a:p>
            <a:endParaRPr lang="en-US" altLang="en-US" sz="1400" b="1" dirty="0" smtClean="0"/>
          </a:p>
          <a:p>
            <a:endParaRPr lang="en-US" altLang="en-US" sz="1600" b="1" dirty="0" smtClean="0"/>
          </a:p>
          <a:p>
            <a:r>
              <a:rPr lang="en-US" altLang="en-US" sz="1600" b="1" dirty="0" smtClean="0"/>
              <a:t>Lands </a:t>
            </a:r>
            <a:r>
              <a:rPr lang="en-US" altLang="en-US" sz="1600" b="1" dirty="0"/>
              <a:t>Advisory Board (LAB) </a:t>
            </a:r>
            <a:r>
              <a:rPr lang="en-US" altLang="en-US" sz="1600" dirty="0"/>
              <a:t>is a political body comprised of </a:t>
            </a:r>
            <a:r>
              <a:rPr lang="en-CA" altLang="en-US" sz="1600" dirty="0"/>
              <a:t>representatives from </a:t>
            </a:r>
            <a:r>
              <a:rPr lang="en-CA" altLang="en-US" sz="1600" dirty="0" smtClean="0"/>
              <a:t>operational First </a:t>
            </a:r>
            <a:r>
              <a:rPr lang="en-CA" altLang="en-US" sz="1600" dirty="0"/>
              <a:t>Nations.</a:t>
            </a:r>
          </a:p>
          <a:p>
            <a:r>
              <a:rPr lang="en-US" altLang="en-US" sz="1600" b="1" dirty="0"/>
              <a:t>First Nations Land Management Resource Centre </a:t>
            </a:r>
            <a:r>
              <a:rPr lang="en-US" altLang="en-US" sz="1600" b="1" dirty="0" smtClean="0"/>
              <a:t>(RC</a:t>
            </a:r>
            <a:r>
              <a:rPr lang="en-US" altLang="en-US" sz="1600" b="1" dirty="0"/>
              <a:t>) </a:t>
            </a:r>
            <a:r>
              <a:rPr lang="en-US" altLang="en-US" sz="1600" dirty="0" smtClean="0"/>
              <a:t>is a </a:t>
            </a:r>
            <a:r>
              <a:rPr lang="en-US" altLang="en-US" sz="1600" u="sng" dirty="0" smtClean="0"/>
              <a:t>co-facilitator</a:t>
            </a:r>
            <a:r>
              <a:rPr lang="en-US" altLang="en-US" sz="1600" dirty="0" smtClean="0"/>
              <a:t> </a:t>
            </a:r>
            <a:r>
              <a:rPr lang="en-US" altLang="en-US" sz="1600" dirty="0"/>
              <a:t>of </a:t>
            </a:r>
            <a:r>
              <a:rPr lang="en-US" altLang="en-US" sz="1600" dirty="0" smtClean="0"/>
              <a:t>FNLM and </a:t>
            </a:r>
            <a:r>
              <a:rPr lang="en-US" altLang="en-US" sz="1600" dirty="0"/>
              <a:t>the technical arm of the </a:t>
            </a:r>
            <a:r>
              <a:rPr lang="en-US" altLang="en-US" sz="1600" dirty="0" smtClean="0"/>
              <a:t>LAB.</a:t>
            </a:r>
            <a:endParaRPr lang="en-US" altLang="en-US" sz="1600" dirty="0"/>
          </a:p>
          <a:p>
            <a:endParaRPr lang="en-US" altLang="en-US" sz="1600" b="1" dirty="0" smtClean="0"/>
          </a:p>
          <a:p>
            <a:endParaRPr lang="en-US" altLang="en-US" sz="1600" b="1" dirty="0" smtClean="0"/>
          </a:p>
          <a:p>
            <a:r>
              <a:rPr lang="en-US" altLang="en-US" sz="1600" b="1" dirty="0" smtClean="0"/>
              <a:t>CIRNAC Headquarters </a:t>
            </a:r>
            <a:r>
              <a:rPr lang="en-US" altLang="en-US" sz="1600" dirty="0"/>
              <a:t>is responsible for national policy coordination, financial management, and operational support for Regional offices and external partners (LAB/RC, </a:t>
            </a:r>
            <a:r>
              <a:rPr lang="en-US" altLang="en-US" sz="1600" dirty="0" err="1" smtClean="0"/>
              <a:t>NRCan</a:t>
            </a:r>
            <a:r>
              <a:rPr lang="en-US" altLang="en-US" sz="1600" dirty="0" smtClean="0"/>
              <a:t>, </a:t>
            </a:r>
            <a:r>
              <a:rPr lang="en-US" altLang="en-US" sz="1600" dirty="0" err="1" smtClean="0"/>
              <a:t>DoJ</a:t>
            </a:r>
            <a:r>
              <a:rPr lang="en-US" altLang="en-US" sz="1600" dirty="0" smtClean="0"/>
              <a:t>).</a:t>
            </a:r>
            <a:endParaRPr lang="en-US" altLang="en-US" sz="1600" dirty="0"/>
          </a:p>
          <a:p>
            <a:pPr lvl="0"/>
            <a:r>
              <a:rPr lang="en-CA" altLang="en-US" sz="1600" b="1" dirty="0" smtClean="0"/>
              <a:t>ISC </a:t>
            </a:r>
            <a:r>
              <a:rPr lang="en-CA" altLang="en-US" sz="1600" b="1" dirty="0"/>
              <a:t>Regional Offices </a:t>
            </a:r>
            <a:r>
              <a:rPr lang="en-CA" altLang="en-US" sz="1600" dirty="0"/>
              <a:t>are </a:t>
            </a:r>
            <a:r>
              <a:rPr lang="en-CA" altLang="en-US" sz="1600" u="sng" dirty="0"/>
              <a:t>co-facilitators</a:t>
            </a:r>
            <a:r>
              <a:rPr lang="en-CA" altLang="en-US" sz="1600" dirty="0"/>
              <a:t> </a:t>
            </a:r>
            <a:r>
              <a:rPr lang="en-CA" altLang="en-US" sz="1600" dirty="0" smtClean="0"/>
              <a:t>of FNLM and the point </a:t>
            </a:r>
            <a:r>
              <a:rPr lang="en-CA" altLang="en-US" sz="1600" dirty="0"/>
              <a:t>of contact for many First </a:t>
            </a:r>
            <a:r>
              <a:rPr lang="en-CA" altLang="en-US" sz="1600" dirty="0" smtClean="0"/>
              <a:t>Nations.</a:t>
            </a:r>
            <a:endParaRPr lang="en-US" altLang="en-US" sz="1600" dirty="0" smtClean="0"/>
          </a:p>
          <a:p>
            <a:r>
              <a:rPr lang="en-US" altLang="en-US" sz="1600" b="1" dirty="0"/>
              <a:t>Natural Resources Canada </a:t>
            </a:r>
            <a:r>
              <a:rPr lang="en-US" altLang="en-US" sz="1600" dirty="0"/>
              <a:t>provides technical expertise in the areas of surveys/survey instructions, research reports, and Land Description Reports.</a:t>
            </a:r>
          </a:p>
          <a:p>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3922111907"/>
              </p:ext>
            </p:extLst>
          </p:nvPr>
        </p:nvGraphicFramePr>
        <p:xfrm>
          <a:off x="6917874" y="1905000"/>
          <a:ext cx="2073726" cy="2964026"/>
        </p:xfrm>
        <a:graphic>
          <a:graphicData uri="http://schemas.openxmlformats.org/drawingml/2006/table">
            <a:tbl>
              <a:tblPr firstRow="1" bandRow="1"/>
              <a:tblGrid>
                <a:gridCol w="1096350">
                  <a:extLst>
                    <a:ext uri="{9D8B030D-6E8A-4147-A177-3AD203B41FA5}">
                      <a16:colId xmlns:a16="http://schemas.microsoft.com/office/drawing/2014/main" val="20000"/>
                    </a:ext>
                  </a:extLst>
                </a:gridCol>
                <a:gridCol w="977376">
                  <a:extLst>
                    <a:ext uri="{9D8B030D-6E8A-4147-A177-3AD203B41FA5}">
                      <a16:colId xmlns:a16="http://schemas.microsoft.com/office/drawing/2014/main" val="20001"/>
                    </a:ext>
                  </a:extLst>
                </a:gridCol>
              </a:tblGrid>
              <a:tr h="408530">
                <a:tc gridSpan="2">
                  <a:txBody>
                    <a:bodyPr/>
                    <a:lstStyle/>
                    <a:p>
                      <a:pPr algn="ctr"/>
                      <a:r>
                        <a:rPr lang="en-US" sz="1050" dirty="0" smtClean="0">
                          <a:solidFill>
                            <a:schemeClr val="bg1"/>
                          </a:solidFill>
                        </a:rPr>
                        <a:t>Typical </a:t>
                      </a:r>
                    </a:p>
                    <a:p>
                      <a:pPr algn="ctr"/>
                      <a:r>
                        <a:rPr lang="en-US" sz="1050" dirty="0" smtClean="0">
                          <a:solidFill>
                            <a:schemeClr val="bg1"/>
                          </a:solidFill>
                        </a:rPr>
                        <a:t>Levels of Interaction</a:t>
                      </a:r>
                      <a:endParaRPr lang="en-US" sz="1050" dirty="0">
                        <a:solidFill>
                          <a:schemeClr val="bg1"/>
                        </a:solidFill>
                      </a:endParaRPr>
                    </a:p>
                  </a:txBody>
                  <a:tcPr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lang="en-US" sz="1800" dirty="0"/>
                    </a:p>
                  </a:txBody>
                  <a:tcPr marT="45709" marB="45709">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4964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50" dirty="0" smtClean="0"/>
                        <a:t>LAB/RC</a:t>
                      </a:r>
                      <a:endParaRPr lang="en-US" sz="1050" dirty="0"/>
                    </a:p>
                  </a:txBody>
                  <a:tcPr marT="45709" marB="45709">
                    <a:lnL w="12700" cap="flat" cmpd="sng" algn="ctr">
                      <a:solidFill>
                        <a:schemeClr val="tx1"/>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50" smtClean="0"/>
                        <a:t>ISC/CIRNAC</a:t>
                      </a:r>
                      <a:endParaRPr lang="en-US" sz="1050" dirty="0"/>
                    </a:p>
                  </a:txBody>
                  <a:tcPr marT="45709" marB="45709">
                    <a:lnL w="12700" cmpd="sng">
                      <a:solidFill>
                        <a:sysClr val="window" lastClr="FFFFFF"/>
                      </a:solidFill>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1"/>
                  </a:ext>
                </a:extLst>
              </a:tr>
              <a:tr h="4236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smtClean="0"/>
                        <a:t>Chair</a:t>
                      </a:r>
                      <a:r>
                        <a:rPr lang="en-US" sz="1100" baseline="0" dirty="0" smtClean="0"/>
                        <a:t> of the Board</a:t>
                      </a:r>
                      <a:endParaRPr lang="en-US" sz="1100" dirty="0"/>
                    </a:p>
                  </a:txBody>
                  <a:tcPr marT="45709" marB="45709" anchor="ctr">
                    <a:lnL w="12700" cap="flat" cmpd="sng" algn="ctr">
                      <a:solidFill>
                        <a:schemeClr val="tx1"/>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smtClean="0"/>
                        <a:t>Minister</a:t>
                      </a:r>
                      <a:endParaRPr lang="en-US" sz="1100" dirty="0"/>
                    </a:p>
                  </a:txBody>
                  <a:tcPr marT="45709" marB="45709" anchor="ctr">
                    <a:lnL w="12700" cmpd="sng">
                      <a:solidFill>
                        <a:sysClr val="window" lastClr="FFFFFF"/>
                      </a:solidFill>
                    </a:lnL>
                    <a:lnR w="12700"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423662">
                <a:tc>
                  <a:txBody>
                    <a:bodyPr/>
                    <a:lstStyle/>
                    <a:p>
                      <a:pPr algn="ctr"/>
                      <a:r>
                        <a:rPr lang="en-US" sz="1100" dirty="0" smtClean="0"/>
                        <a:t>Chair of</a:t>
                      </a:r>
                    </a:p>
                    <a:p>
                      <a:pPr algn="ctr"/>
                      <a:r>
                        <a:rPr lang="en-US" sz="1100" dirty="0" smtClean="0"/>
                        <a:t>RC</a:t>
                      </a:r>
                      <a:endParaRPr lang="en-US" sz="1100" dirty="0"/>
                    </a:p>
                  </a:txBody>
                  <a:tcPr marT="45709" marB="45709"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1100" dirty="0" smtClean="0"/>
                        <a:t>Director General</a:t>
                      </a:r>
                      <a:endParaRPr lang="en-US" sz="1100" dirty="0"/>
                    </a:p>
                  </a:txBody>
                  <a:tcPr marT="45709" marB="45709"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236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smtClean="0"/>
                        <a:t>Executive</a:t>
                      </a:r>
                      <a:r>
                        <a:rPr lang="en-US" sz="1100" baseline="0" dirty="0" smtClean="0"/>
                        <a:t> Director</a:t>
                      </a:r>
                      <a:endParaRPr lang="en-US" sz="1100" dirty="0"/>
                    </a:p>
                  </a:txBody>
                  <a:tcPr marT="45709" marB="45709"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smtClean="0"/>
                        <a:t>Director</a:t>
                      </a:r>
                      <a:endParaRPr lang="en-US" sz="1100" dirty="0"/>
                    </a:p>
                  </a:txBody>
                  <a:tcPr marT="45709" marB="45709"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901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smtClean="0"/>
                        <a:t>Assistant Executive Director</a:t>
                      </a:r>
                      <a:endParaRPr lang="en-US" sz="1100" dirty="0"/>
                    </a:p>
                  </a:txBody>
                  <a:tcPr marT="45709" marB="45709"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aseline="0" dirty="0" smtClean="0"/>
                        <a:t>Managers, Ops &amp; Policy</a:t>
                      </a:r>
                      <a:endParaRPr lang="en-US" sz="1100" dirty="0"/>
                    </a:p>
                  </a:txBody>
                  <a:tcPr marT="45709" marB="45709"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4236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smtClean="0"/>
                        <a:t>Technicians</a:t>
                      </a:r>
                      <a:r>
                        <a:rPr lang="en-US" sz="1100" baseline="0" dirty="0" smtClean="0"/>
                        <a:t> </a:t>
                      </a:r>
                      <a:endParaRPr lang="en-US" sz="1100" dirty="0"/>
                    </a:p>
                  </a:txBody>
                  <a:tcPr marT="45709" marB="45709"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smtClean="0"/>
                        <a:t>Regional</a:t>
                      </a:r>
                      <a:r>
                        <a:rPr lang="en-US" sz="1100" baseline="0" dirty="0" smtClean="0"/>
                        <a:t> Staff</a:t>
                      </a:r>
                      <a:endParaRPr lang="en-US" sz="1100" dirty="0"/>
                    </a:p>
                  </a:txBody>
                  <a:tcPr marT="45709" marB="45709"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cxnSp>
        <p:nvCxnSpPr>
          <p:cNvPr id="8" name="Straight Arrow Connector 7"/>
          <p:cNvCxnSpPr/>
          <p:nvPr/>
        </p:nvCxnSpPr>
        <p:spPr bwMode="auto">
          <a:xfrm>
            <a:off x="7860562" y="2790535"/>
            <a:ext cx="311888" cy="0"/>
          </a:xfrm>
          <a:prstGeom prst="straightConnector1">
            <a:avLst/>
          </a:prstGeom>
          <a:solidFill>
            <a:srgbClr val="E5E5CC"/>
          </a:solidFill>
          <a:ln w="25400" cap="flat" cmpd="sng" algn="ctr">
            <a:solidFill>
              <a:srgbClr val="000066"/>
            </a:solidFill>
            <a:prstDash val="solid"/>
            <a:round/>
            <a:headEnd type="arrow"/>
            <a:tailEnd type="arrow"/>
          </a:ln>
          <a:effectLst/>
        </p:spPr>
      </p:cxnSp>
      <p:cxnSp>
        <p:nvCxnSpPr>
          <p:cNvPr id="10" name="Straight Arrow Connector 9"/>
          <p:cNvCxnSpPr/>
          <p:nvPr/>
        </p:nvCxnSpPr>
        <p:spPr bwMode="auto">
          <a:xfrm>
            <a:off x="7858125" y="3181060"/>
            <a:ext cx="311888" cy="0"/>
          </a:xfrm>
          <a:prstGeom prst="straightConnector1">
            <a:avLst/>
          </a:prstGeom>
          <a:solidFill>
            <a:srgbClr val="E5E5CC"/>
          </a:solidFill>
          <a:ln w="25400" cap="flat" cmpd="sng" algn="ctr">
            <a:solidFill>
              <a:srgbClr val="000066"/>
            </a:solidFill>
            <a:prstDash val="solid"/>
            <a:round/>
            <a:headEnd type="arrow"/>
            <a:tailEnd type="arrow"/>
          </a:ln>
          <a:effectLst/>
        </p:spPr>
      </p:cxnSp>
      <p:cxnSp>
        <p:nvCxnSpPr>
          <p:cNvPr id="11" name="Straight Arrow Connector 10"/>
          <p:cNvCxnSpPr/>
          <p:nvPr/>
        </p:nvCxnSpPr>
        <p:spPr bwMode="auto">
          <a:xfrm>
            <a:off x="7858125" y="3647785"/>
            <a:ext cx="311888" cy="0"/>
          </a:xfrm>
          <a:prstGeom prst="straightConnector1">
            <a:avLst/>
          </a:prstGeom>
          <a:solidFill>
            <a:srgbClr val="E5E5CC"/>
          </a:solidFill>
          <a:ln w="25400" cap="flat" cmpd="sng" algn="ctr">
            <a:solidFill>
              <a:srgbClr val="000066"/>
            </a:solidFill>
            <a:prstDash val="solid"/>
            <a:round/>
            <a:headEnd type="arrow"/>
            <a:tailEnd type="arrow"/>
          </a:ln>
          <a:effectLst/>
        </p:spPr>
      </p:cxnSp>
      <p:cxnSp>
        <p:nvCxnSpPr>
          <p:cNvPr id="12" name="Straight Arrow Connector 11"/>
          <p:cNvCxnSpPr/>
          <p:nvPr/>
        </p:nvCxnSpPr>
        <p:spPr bwMode="auto">
          <a:xfrm>
            <a:off x="7858125" y="4133560"/>
            <a:ext cx="311888" cy="0"/>
          </a:xfrm>
          <a:prstGeom prst="straightConnector1">
            <a:avLst/>
          </a:prstGeom>
          <a:solidFill>
            <a:srgbClr val="E5E5CC"/>
          </a:solidFill>
          <a:ln w="25400" cap="flat" cmpd="sng" algn="ctr">
            <a:solidFill>
              <a:srgbClr val="000066"/>
            </a:solidFill>
            <a:prstDash val="solid"/>
            <a:round/>
            <a:headEnd type="arrow"/>
            <a:tailEnd type="arrow"/>
          </a:ln>
          <a:effectLst/>
        </p:spPr>
      </p:cxnSp>
      <p:cxnSp>
        <p:nvCxnSpPr>
          <p:cNvPr id="13" name="Straight Arrow Connector 12"/>
          <p:cNvCxnSpPr/>
          <p:nvPr/>
        </p:nvCxnSpPr>
        <p:spPr bwMode="auto">
          <a:xfrm>
            <a:off x="7867650" y="4666960"/>
            <a:ext cx="311888" cy="0"/>
          </a:xfrm>
          <a:prstGeom prst="straightConnector1">
            <a:avLst/>
          </a:prstGeom>
          <a:solidFill>
            <a:srgbClr val="E5E5CC"/>
          </a:solidFill>
          <a:ln w="25400" cap="flat" cmpd="sng" algn="ctr">
            <a:solidFill>
              <a:srgbClr val="000066"/>
            </a:solidFill>
            <a:prstDash val="solid"/>
            <a:round/>
            <a:headEnd type="arrow"/>
            <a:tailEnd type="arrow"/>
          </a:ln>
          <a:effectLst/>
        </p:spPr>
      </p:cxnSp>
      <p:pic>
        <p:nvPicPr>
          <p:cNvPr id="2058" name="Picture 10" descr="Canada wordmark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01" y="4711843"/>
            <a:ext cx="2483199" cy="6500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lands advisory boar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7913" y="2769641"/>
            <a:ext cx="1722229" cy="11424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lands advisory 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13" y="1066252"/>
            <a:ext cx="1746760" cy="1698575"/>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21</a:t>
            </a:fld>
            <a:endParaRPr lang="en-CA" sz="1400" dirty="0"/>
          </a:p>
        </p:txBody>
      </p:sp>
    </p:spTree>
    <p:extLst>
      <p:ext uri="{BB962C8B-B14F-4D97-AF65-F5344CB8AC3E}">
        <p14:creationId xmlns:p14="http://schemas.microsoft.com/office/powerpoint/2010/main" val="2024108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69" y="381000"/>
            <a:ext cx="8153400" cy="304800"/>
          </a:xfrm>
        </p:spPr>
        <p:txBody>
          <a:bodyPr/>
          <a:lstStyle/>
          <a:p>
            <a:r>
              <a:rPr lang="en-CA" altLang="en-US" sz="2000" dirty="0" smtClean="0"/>
              <a:t>Available Funding for FNLM First Nations (to March 31, 2023)</a:t>
            </a:r>
            <a:endParaRPr lang="en-US" sz="2000" dirty="0"/>
          </a:p>
        </p:txBody>
      </p:sp>
      <p:sp>
        <p:nvSpPr>
          <p:cNvPr id="3" name="Content Placeholder 2"/>
          <p:cNvSpPr>
            <a:spLocks noGrp="1"/>
          </p:cNvSpPr>
          <p:nvPr>
            <p:ph idx="1"/>
          </p:nvPr>
        </p:nvSpPr>
        <p:spPr>
          <a:xfrm>
            <a:off x="76200" y="738352"/>
            <a:ext cx="8815114" cy="5772176"/>
          </a:xfrm>
        </p:spPr>
        <p:txBody>
          <a:bodyPr/>
          <a:lstStyle/>
          <a:p>
            <a:pPr lvl="0">
              <a:buNone/>
            </a:pPr>
            <a:r>
              <a:rPr lang="en-CA" altLang="en-US" sz="1600" b="1" u="sng" dirty="0"/>
              <a:t>Developmental Funding</a:t>
            </a:r>
          </a:p>
          <a:p>
            <a:pPr marL="190500" lvl="1">
              <a:buNone/>
            </a:pPr>
            <a:endParaRPr lang="en-CA" altLang="en-US" u="sng" dirty="0" smtClean="0"/>
          </a:p>
          <a:p>
            <a:pPr marL="190500" lvl="1">
              <a:buNone/>
            </a:pPr>
            <a:endParaRPr lang="en-CA" altLang="en-US" u="sng" dirty="0"/>
          </a:p>
          <a:p>
            <a:pPr marL="190500" lvl="1">
              <a:buNone/>
            </a:pPr>
            <a:endParaRPr lang="en-CA" altLang="en-US" u="sng" dirty="0" smtClean="0"/>
          </a:p>
          <a:p>
            <a:pPr marL="190500" lvl="1">
              <a:buNone/>
            </a:pPr>
            <a:endParaRPr lang="en-CA" altLang="en-US" u="sng" dirty="0"/>
          </a:p>
          <a:p>
            <a:pPr marL="190500" lvl="1">
              <a:buNone/>
            </a:pPr>
            <a:endParaRPr lang="en-CA" altLang="en-US" u="sng" dirty="0" smtClean="0"/>
          </a:p>
          <a:p>
            <a:pPr marL="190500" lvl="1">
              <a:buNone/>
            </a:pPr>
            <a:r>
              <a:rPr lang="en-CA" altLang="en-US" b="1" u="sng" dirty="0" smtClean="0"/>
              <a:t>Operational </a:t>
            </a:r>
            <a:r>
              <a:rPr lang="en-CA" altLang="en-US" b="1" u="sng" dirty="0"/>
              <a:t>Funding</a:t>
            </a:r>
            <a:r>
              <a:rPr lang="en-CA" altLang="en-US" b="1" dirty="0"/>
              <a:t> </a:t>
            </a:r>
          </a:p>
          <a:p>
            <a:pPr marL="0" lvl="1" indent="0">
              <a:spcAft>
                <a:spcPct val="37000"/>
              </a:spcAft>
              <a:buNone/>
            </a:pPr>
            <a:endParaRPr lang="en-CA" altLang="en-US" u="sng" dirty="0" smtClean="0"/>
          </a:p>
          <a:p>
            <a:pPr marL="0" lvl="1" indent="0">
              <a:spcAft>
                <a:spcPct val="37000"/>
              </a:spcAft>
              <a:buNone/>
            </a:pPr>
            <a:endParaRPr lang="en-CA" altLang="en-US" u="sng" dirty="0"/>
          </a:p>
          <a:p>
            <a:pPr marL="0" lvl="1" indent="0">
              <a:spcAft>
                <a:spcPct val="37000"/>
              </a:spcAft>
              <a:buNone/>
            </a:pPr>
            <a:endParaRPr lang="en-CA" altLang="en-US" u="sng" dirty="0" smtClean="0"/>
          </a:p>
          <a:p>
            <a:pPr marL="0" lvl="1" indent="0">
              <a:spcAft>
                <a:spcPct val="37000"/>
              </a:spcAft>
              <a:buNone/>
            </a:pPr>
            <a:endParaRPr lang="en-CA" altLang="en-US" u="sng" dirty="0" smtClean="0"/>
          </a:p>
          <a:p>
            <a:pPr marL="0" lvl="1" indent="0">
              <a:spcAft>
                <a:spcPct val="37000"/>
              </a:spcAft>
              <a:buNone/>
            </a:pPr>
            <a:endParaRPr lang="en-CA" altLang="en-US" u="sng" dirty="0" smtClean="0"/>
          </a:p>
          <a:p>
            <a:pPr marL="0" lvl="1" indent="0">
              <a:spcAft>
                <a:spcPct val="37000"/>
              </a:spcAft>
              <a:buNone/>
            </a:pPr>
            <a:r>
              <a:rPr lang="en-CA" altLang="en-US" b="1" u="sng" dirty="0" smtClean="0"/>
              <a:t>Transitional Funding</a:t>
            </a:r>
            <a:r>
              <a:rPr lang="en-CA" altLang="en-US" b="1" dirty="0" smtClean="0"/>
              <a:t> </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204267457"/>
              </p:ext>
            </p:extLst>
          </p:nvPr>
        </p:nvGraphicFramePr>
        <p:xfrm>
          <a:off x="5638305" y="3124200"/>
          <a:ext cx="3429495" cy="15240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2286495">
                  <a:extLst>
                    <a:ext uri="{9D8B030D-6E8A-4147-A177-3AD203B41FA5}">
                      <a16:colId xmlns:a16="http://schemas.microsoft.com/office/drawing/2014/main" val="20001"/>
                    </a:ext>
                  </a:extLst>
                </a:gridCol>
              </a:tblGrid>
              <a:tr h="294640">
                <a:tc>
                  <a:txBody>
                    <a:bodyPr/>
                    <a:lstStyle/>
                    <a:p>
                      <a:pPr algn="ctr"/>
                      <a:r>
                        <a:rPr lang="en-US" sz="1400" dirty="0" smtClean="0"/>
                        <a:t>Category</a:t>
                      </a:r>
                      <a:endParaRPr lang="en-US" sz="1400" dirty="0"/>
                    </a:p>
                  </a:txBody>
                  <a:tcPr/>
                </a:tc>
                <a:tc>
                  <a:txBody>
                    <a:bodyPr/>
                    <a:lstStyle/>
                    <a:p>
                      <a:pPr algn="ctr"/>
                      <a:r>
                        <a:rPr lang="en-US" sz="1400" dirty="0" smtClean="0"/>
                        <a:t>Funding (2019-2020)</a:t>
                      </a:r>
                      <a:endParaRPr lang="en-US" sz="1400" dirty="0"/>
                    </a:p>
                  </a:txBody>
                  <a:tcPr/>
                </a:tc>
                <a:extLst>
                  <a:ext uri="{0D108BD9-81ED-4DB2-BD59-A6C34878D82A}">
                    <a16:rowId xmlns:a16="http://schemas.microsoft.com/office/drawing/2014/main" val="10000"/>
                  </a:ext>
                </a:extLst>
              </a:tr>
              <a:tr h="294640">
                <a:tc>
                  <a:txBody>
                    <a:bodyPr/>
                    <a:lstStyle/>
                    <a:p>
                      <a:pPr algn="ctr"/>
                      <a:r>
                        <a:rPr lang="en-CA" altLang="en-US" sz="1400" dirty="0" smtClean="0"/>
                        <a:t>1</a:t>
                      </a:r>
                      <a:endParaRPr lang="en-US" sz="1400" dirty="0"/>
                    </a:p>
                  </a:txBody>
                  <a:tcPr/>
                </a:tc>
                <a:tc>
                  <a:txBody>
                    <a:bodyPr/>
                    <a:lstStyle/>
                    <a:p>
                      <a:pPr algn="ctr"/>
                      <a:r>
                        <a:rPr lang="en-CA" altLang="en-US" sz="1400" dirty="0" smtClean="0"/>
                        <a:t>$274,981 </a:t>
                      </a:r>
                      <a:endParaRPr lang="en-US" sz="1400" dirty="0"/>
                    </a:p>
                  </a:txBody>
                  <a:tcPr/>
                </a:tc>
                <a:extLst>
                  <a:ext uri="{0D108BD9-81ED-4DB2-BD59-A6C34878D82A}">
                    <a16:rowId xmlns:a16="http://schemas.microsoft.com/office/drawing/2014/main" val="10001"/>
                  </a:ext>
                </a:extLst>
              </a:tr>
              <a:tr h="294640">
                <a:tc>
                  <a:txBody>
                    <a:bodyPr/>
                    <a:lstStyle/>
                    <a:p>
                      <a:pPr algn="ctr"/>
                      <a:r>
                        <a:rPr lang="en-CA" altLang="en-US" sz="1400" dirty="0" smtClean="0"/>
                        <a:t>2</a:t>
                      </a:r>
                      <a:endParaRPr lang="en-US" sz="1400" dirty="0"/>
                    </a:p>
                  </a:txBody>
                  <a:tcPr/>
                </a:tc>
                <a:tc>
                  <a:txBody>
                    <a:bodyPr/>
                    <a:lstStyle/>
                    <a:p>
                      <a:pPr algn="ctr"/>
                      <a:r>
                        <a:rPr lang="en-CA" altLang="en-US" sz="1400" dirty="0" smtClean="0"/>
                        <a:t>$352,186 </a:t>
                      </a:r>
                      <a:endParaRPr lang="en-US" sz="1400" dirty="0"/>
                    </a:p>
                  </a:txBody>
                  <a:tcPr/>
                </a:tc>
                <a:extLst>
                  <a:ext uri="{0D108BD9-81ED-4DB2-BD59-A6C34878D82A}">
                    <a16:rowId xmlns:a16="http://schemas.microsoft.com/office/drawing/2014/main" val="10002"/>
                  </a:ext>
                </a:extLst>
              </a:tr>
              <a:tr h="294640">
                <a:tc>
                  <a:txBody>
                    <a:bodyPr/>
                    <a:lstStyle/>
                    <a:p>
                      <a:pPr algn="ctr"/>
                      <a:r>
                        <a:rPr lang="en-CA" altLang="en-US" sz="1400" dirty="0" smtClean="0"/>
                        <a:t>3</a:t>
                      </a:r>
                      <a:endParaRPr lang="en-US" sz="1400" dirty="0"/>
                    </a:p>
                  </a:txBody>
                  <a:tcPr/>
                </a:tc>
                <a:tc>
                  <a:txBody>
                    <a:bodyPr/>
                    <a:lstStyle/>
                    <a:p>
                      <a:pPr algn="ctr"/>
                      <a:r>
                        <a:rPr lang="en-CA" altLang="en-US" sz="1400" dirty="0" smtClean="0"/>
                        <a:t>$461,856 </a:t>
                      </a:r>
                      <a:endParaRPr lang="en-US" sz="1400" dirty="0"/>
                    </a:p>
                  </a:txBody>
                  <a:tcPr/>
                </a:tc>
                <a:extLst>
                  <a:ext uri="{0D108BD9-81ED-4DB2-BD59-A6C34878D82A}">
                    <a16:rowId xmlns:a16="http://schemas.microsoft.com/office/drawing/2014/main" val="10003"/>
                  </a:ext>
                </a:extLst>
              </a:tr>
              <a:tr h="294640">
                <a:tc>
                  <a:txBody>
                    <a:bodyPr/>
                    <a:lstStyle/>
                    <a:p>
                      <a:pPr algn="ctr"/>
                      <a:r>
                        <a:rPr lang="en-CA" altLang="en-US" sz="1400" dirty="0" smtClean="0"/>
                        <a:t>4</a:t>
                      </a:r>
                      <a:endParaRPr lang="en-US" sz="1400" dirty="0"/>
                    </a:p>
                  </a:txBody>
                  <a:tcPr/>
                </a:tc>
                <a:tc>
                  <a:txBody>
                    <a:bodyPr/>
                    <a:lstStyle/>
                    <a:p>
                      <a:pPr algn="ctr"/>
                      <a:r>
                        <a:rPr lang="en-CA" altLang="en-US" sz="1400" dirty="0" smtClean="0"/>
                        <a:t>$495,915 </a:t>
                      </a:r>
                      <a:endParaRPr lang="en-US" sz="1400" dirty="0"/>
                    </a:p>
                  </a:txBody>
                  <a:tcPr/>
                </a:tc>
                <a:extLst>
                  <a:ext uri="{0D108BD9-81ED-4DB2-BD59-A6C34878D82A}">
                    <a16:rowId xmlns:a16="http://schemas.microsoft.com/office/drawing/2014/main" val="10004"/>
                  </a:ext>
                </a:extLst>
              </a:tr>
            </a:tbl>
          </a:graphicData>
        </a:graphic>
      </p:graphicFrame>
      <p:sp>
        <p:nvSpPr>
          <p:cNvPr id="6" name="6-Point Star 5"/>
          <p:cNvSpPr/>
          <p:nvPr/>
        </p:nvSpPr>
        <p:spPr bwMode="auto">
          <a:xfrm>
            <a:off x="3505200" y="1281683"/>
            <a:ext cx="1524000" cy="1295400"/>
          </a:xfrm>
          <a:prstGeom prst="star6">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kumimoji="0" lang="en-US" sz="1800" b="0" i="0" u="none" strike="noStrike" cap="none" normalizeH="0" baseline="0" dirty="0" smtClean="0">
                <a:ln>
                  <a:noFill/>
                </a:ln>
                <a:solidFill>
                  <a:schemeClr val="tx1"/>
                </a:solidFill>
                <a:effectLst/>
                <a:latin typeface="Verdana" pitchFamily="34" charset="0"/>
              </a:rPr>
              <a:t>$150K </a:t>
            </a:r>
          </a:p>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kumimoji="0" lang="en-US" sz="1800" b="0" i="0" u="none" strike="noStrike" cap="none" normalizeH="0" baseline="0" dirty="0" smtClean="0">
                <a:ln>
                  <a:noFill/>
                </a:ln>
                <a:solidFill>
                  <a:schemeClr val="tx1"/>
                </a:solidFill>
                <a:effectLst/>
                <a:latin typeface="Verdana" pitchFamily="34" charset="0"/>
              </a:rPr>
              <a:t> 2 years</a:t>
            </a:r>
          </a:p>
        </p:txBody>
      </p:sp>
      <p:pic>
        <p:nvPicPr>
          <p:cNvPr id="3074" name="Picture 2" descr="Image may contain: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42" y="1089659"/>
            <a:ext cx="1777254" cy="167944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bwMode="auto">
          <a:xfrm>
            <a:off x="2427698" y="1776983"/>
            <a:ext cx="696502" cy="304800"/>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8" name="Right Arrow 7"/>
          <p:cNvSpPr/>
          <p:nvPr/>
        </p:nvSpPr>
        <p:spPr bwMode="auto">
          <a:xfrm>
            <a:off x="5410200" y="1321305"/>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 name="Right Arrow 9"/>
          <p:cNvSpPr/>
          <p:nvPr/>
        </p:nvSpPr>
        <p:spPr bwMode="auto">
          <a:xfrm>
            <a:off x="5410200" y="1825750"/>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 name="Right Arrow 10"/>
          <p:cNvSpPr/>
          <p:nvPr/>
        </p:nvSpPr>
        <p:spPr bwMode="auto">
          <a:xfrm>
            <a:off x="5410200" y="2348483"/>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6019800" y="1287020"/>
            <a:ext cx="2590800" cy="313932"/>
          </a:xfrm>
          <a:prstGeom prst="rect">
            <a:avLst/>
          </a:prstGeom>
          <a:noFill/>
        </p:spPr>
        <p:txBody>
          <a:bodyPr wrap="square" rtlCol="0">
            <a:spAutoFit/>
          </a:bodyPr>
          <a:lstStyle/>
          <a:p>
            <a:r>
              <a:rPr lang="en-US" sz="1600" dirty="0" smtClean="0"/>
              <a:t>Developing Land Code</a:t>
            </a:r>
            <a:endParaRPr lang="en-US" sz="1600" dirty="0"/>
          </a:p>
        </p:txBody>
      </p:sp>
      <p:sp>
        <p:nvSpPr>
          <p:cNvPr id="12" name="TextBox 11"/>
          <p:cNvSpPr txBox="1"/>
          <p:nvPr/>
        </p:nvSpPr>
        <p:spPr>
          <a:xfrm>
            <a:off x="6018811" y="1819668"/>
            <a:ext cx="3201389" cy="313932"/>
          </a:xfrm>
          <a:prstGeom prst="rect">
            <a:avLst/>
          </a:prstGeom>
          <a:noFill/>
        </p:spPr>
        <p:txBody>
          <a:bodyPr wrap="none" rtlCol="0">
            <a:spAutoFit/>
          </a:bodyPr>
          <a:lstStyle/>
          <a:p>
            <a:r>
              <a:rPr lang="en-US" sz="1600" dirty="0" smtClean="0"/>
              <a:t>Community Approval Process</a:t>
            </a:r>
            <a:endParaRPr lang="en-US" sz="1600" dirty="0"/>
          </a:p>
        </p:txBody>
      </p:sp>
      <p:sp>
        <p:nvSpPr>
          <p:cNvPr id="13" name="TextBox 12"/>
          <p:cNvSpPr txBox="1"/>
          <p:nvPr/>
        </p:nvSpPr>
        <p:spPr>
          <a:xfrm>
            <a:off x="6019800" y="2312675"/>
            <a:ext cx="2513830" cy="313932"/>
          </a:xfrm>
          <a:prstGeom prst="rect">
            <a:avLst/>
          </a:prstGeom>
          <a:noFill/>
        </p:spPr>
        <p:txBody>
          <a:bodyPr wrap="none" rtlCol="0">
            <a:spAutoFit/>
          </a:bodyPr>
          <a:lstStyle/>
          <a:p>
            <a:r>
              <a:rPr lang="en-US" sz="1600" dirty="0" smtClean="0"/>
              <a:t>Individual Agreements</a:t>
            </a:r>
            <a:endParaRPr lang="en-US" sz="1600" dirty="0"/>
          </a:p>
        </p:txBody>
      </p:sp>
      <p:pic>
        <p:nvPicPr>
          <p:cNvPr id="3076" name="Picture 4"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979" y="3124200"/>
            <a:ext cx="1561421" cy="1561422"/>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bwMode="auto">
          <a:xfrm>
            <a:off x="2514600" y="3600111"/>
            <a:ext cx="696502" cy="304800"/>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4" name="Rounded Rectangle 13"/>
          <p:cNvSpPr/>
          <p:nvPr/>
        </p:nvSpPr>
        <p:spPr bwMode="auto">
          <a:xfrm>
            <a:off x="3471203" y="3333411"/>
            <a:ext cx="1905000" cy="1143000"/>
          </a:xfrm>
          <a:prstGeom prst="roundRect">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r>
              <a:rPr kumimoji="0" lang="en-US" sz="1600" b="0" i="0" u="none" strike="noStrike" cap="none" normalizeH="0" baseline="0" dirty="0" smtClean="0">
                <a:ln>
                  <a:noFill/>
                </a:ln>
                <a:solidFill>
                  <a:schemeClr val="tx1"/>
                </a:solidFill>
                <a:effectLst/>
                <a:latin typeface="Verdana" pitchFamily="34" charset="0"/>
              </a:rPr>
              <a:t>Grant authority</a:t>
            </a:r>
          </a:p>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r>
              <a:rPr lang="en-US" sz="1600" dirty="0" smtClean="0"/>
              <a:t>MOU / 5 years</a:t>
            </a:r>
          </a:p>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r>
              <a:rPr lang="en-US" sz="1600" dirty="0" smtClean="0"/>
              <a:t>+1% annual inflation</a:t>
            </a:r>
            <a:endParaRPr kumimoji="0" lang="en-US" sz="1600" b="0" i="0" u="none" strike="noStrike" cap="none" normalizeH="0" baseline="0" dirty="0" smtClean="0">
              <a:ln>
                <a:noFill/>
              </a:ln>
              <a:solidFill>
                <a:schemeClr val="tx1"/>
              </a:solidFill>
              <a:effectLst/>
              <a:latin typeface="Verdana" pitchFamily="34" charset="0"/>
            </a:endParaRPr>
          </a:p>
        </p:txBody>
      </p:sp>
      <p:pic>
        <p:nvPicPr>
          <p:cNvPr id="20" name="Picture 2" descr="Image may contain: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62" y="5102352"/>
            <a:ext cx="1777254" cy="1679448"/>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20"/>
          <p:cNvSpPr/>
          <p:nvPr/>
        </p:nvSpPr>
        <p:spPr bwMode="auto">
          <a:xfrm>
            <a:off x="2514600" y="5637276"/>
            <a:ext cx="696502" cy="304800"/>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2" name="6-Point Star 21"/>
          <p:cNvSpPr/>
          <p:nvPr/>
        </p:nvSpPr>
        <p:spPr bwMode="auto">
          <a:xfrm>
            <a:off x="3505200" y="4989576"/>
            <a:ext cx="1524000" cy="1295400"/>
          </a:xfrm>
          <a:prstGeom prst="star6">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kumimoji="0" lang="en-US" sz="1800" b="0" i="0" u="none" strike="noStrike" cap="none" normalizeH="0" baseline="0" dirty="0" smtClean="0">
                <a:ln>
                  <a:noFill/>
                </a:ln>
                <a:solidFill>
                  <a:schemeClr val="tx1"/>
                </a:solidFill>
                <a:effectLst/>
                <a:latin typeface="Verdana" pitchFamily="34" charset="0"/>
              </a:rPr>
              <a:t>$150K </a:t>
            </a:r>
          </a:p>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kumimoji="0" lang="en-US" sz="1800" b="0" i="0" u="none" strike="noStrike" cap="none" normalizeH="0" baseline="0" dirty="0" smtClean="0">
                <a:ln>
                  <a:noFill/>
                </a:ln>
                <a:solidFill>
                  <a:schemeClr val="tx1"/>
                </a:solidFill>
                <a:effectLst/>
                <a:latin typeface="Verdana" pitchFamily="34" charset="0"/>
              </a:rPr>
              <a:t> 2 years</a:t>
            </a:r>
          </a:p>
        </p:txBody>
      </p:sp>
      <p:sp>
        <p:nvSpPr>
          <p:cNvPr id="23" name="Right Arrow 22"/>
          <p:cNvSpPr/>
          <p:nvPr/>
        </p:nvSpPr>
        <p:spPr bwMode="auto">
          <a:xfrm>
            <a:off x="5410200" y="4974688"/>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4" name="Right Arrow 23"/>
          <p:cNvSpPr/>
          <p:nvPr/>
        </p:nvSpPr>
        <p:spPr bwMode="auto">
          <a:xfrm>
            <a:off x="5410200" y="5479133"/>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5" name="Right Arrow 24"/>
          <p:cNvSpPr/>
          <p:nvPr/>
        </p:nvSpPr>
        <p:spPr bwMode="auto">
          <a:xfrm>
            <a:off x="5410200" y="6001866"/>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6" name="TextBox 25"/>
          <p:cNvSpPr txBox="1"/>
          <p:nvPr/>
        </p:nvSpPr>
        <p:spPr>
          <a:xfrm>
            <a:off x="6019800" y="4940403"/>
            <a:ext cx="2590800" cy="313932"/>
          </a:xfrm>
          <a:prstGeom prst="rect">
            <a:avLst/>
          </a:prstGeom>
          <a:noFill/>
        </p:spPr>
        <p:txBody>
          <a:bodyPr wrap="square" rtlCol="0">
            <a:spAutoFit/>
          </a:bodyPr>
          <a:lstStyle/>
          <a:p>
            <a:r>
              <a:rPr lang="en-US" sz="1600" dirty="0" smtClean="0"/>
              <a:t>Training</a:t>
            </a:r>
            <a:endParaRPr lang="en-US" sz="1600" dirty="0"/>
          </a:p>
        </p:txBody>
      </p:sp>
      <p:sp>
        <p:nvSpPr>
          <p:cNvPr id="27" name="TextBox 26"/>
          <p:cNvSpPr txBox="1"/>
          <p:nvPr/>
        </p:nvSpPr>
        <p:spPr>
          <a:xfrm>
            <a:off x="6018811" y="5473051"/>
            <a:ext cx="2927020" cy="313932"/>
          </a:xfrm>
          <a:prstGeom prst="rect">
            <a:avLst/>
          </a:prstGeom>
          <a:noFill/>
        </p:spPr>
        <p:txBody>
          <a:bodyPr wrap="none" rtlCol="0">
            <a:spAutoFit/>
          </a:bodyPr>
          <a:lstStyle/>
          <a:p>
            <a:r>
              <a:rPr lang="en-US" sz="1600" dirty="0" smtClean="0"/>
              <a:t>Environment management</a:t>
            </a:r>
            <a:endParaRPr lang="en-US" sz="1600" dirty="0"/>
          </a:p>
        </p:txBody>
      </p:sp>
      <p:sp>
        <p:nvSpPr>
          <p:cNvPr id="28" name="TextBox 27"/>
          <p:cNvSpPr txBox="1"/>
          <p:nvPr/>
        </p:nvSpPr>
        <p:spPr>
          <a:xfrm>
            <a:off x="6019800" y="5966058"/>
            <a:ext cx="3012363" cy="313932"/>
          </a:xfrm>
          <a:prstGeom prst="rect">
            <a:avLst/>
          </a:prstGeom>
          <a:noFill/>
        </p:spPr>
        <p:txBody>
          <a:bodyPr wrap="none" rtlCol="0">
            <a:spAutoFit/>
          </a:bodyPr>
          <a:lstStyle/>
          <a:p>
            <a:r>
              <a:rPr lang="en-US" sz="1600" dirty="0" smtClean="0"/>
              <a:t>Residual law-making (MRP)</a:t>
            </a:r>
            <a:endParaRPr lang="en-US" sz="1600" dirty="0"/>
          </a:p>
        </p:txBody>
      </p:sp>
      <p:sp>
        <p:nvSpPr>
          <p:cNvPr id="29"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22</a:t>
            </a:fld>
            <a:endParaRPr lang="en-CA" sz="1400" dirty="0"/>
          </a:p>
        </p:txBody>
      </p:sp>
    </p:spTree>
    <p:extLst>
      <p:ext uri="{BB962C8B-B14F-4D97-AF65-F5344CB8AC3E}">
        <p14:creationId xmlns:p14="http://schemas.microsoft.com/office/powerpoint/2010/main" val="3308470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534400" cy="304800"/>
          </a:xfrm>
        </p:spPr>
        <p:txBody>
          <a:bodyPr>
            <a:noAutofit/>
          </a:bodyPr>
          <a:lstStyle/>
          <a:p>
            <a:r>
              <a:rPr lang="en-US" dirty="0" smtClean="0"/>
              <a:t>FNLM - Legislative Amendments</a:t>
            </a:r>
            <a:endParaRPr lang="en-US" dirty="0"/>
          </a:p>
        </p:txBody>
      </p:sp>
      <p:sp>
        <p:nvSpPr>
          <p:cNvPr id="3" name="Content Placeholder 2"/>
          <p:cNvSpPr>
            <a:spLocks noGrp="1"/>
          </p:cNvSpPr>
          <p:nvPr>
            <p:ph idx="1"/>
          </p:nvPr>
        </p:nvSpPr>
        <p:spPr>
          <a:xfrm>
            <a:off x="381000" y="1468437"/>
            <a:ext cx="7861300" cy="5008563"/>
          </a:xfrm>
        </p:spPr>
        <p:txBody>
          <a:bodyPr/>
          <a:lstStyle/>
          <a:p>
            <a:pPr marL="0" lvl="1" indent="0">
              <a:spcAft>
                <a:spcPct val="37000"/>
              </a:spcAft>
              <a:buNone/>
            </a:pPr>
            <a:r>
              <a:rPr lang="en-US" sz="1800" b="1" dirty="0"/>
              <a:t>Phase 1 (1-2 years</a:t>
            </a:r>
            <a:r>
              <a:rPr lang="en-US" sz="1800" b="1" dirty="0" smtClean="0"/>
              <a:t>)</a:t>
            </a:r>
            <a:endParaRPr lang="en-US" sz="1800" dirty="0"/>
          </a:p>
          <a:p>
            <a:endParaRPr lang="en-US" dirty="0"/>
          </a:p>
        </p:txBody>
      </p:sp>
      <p:pic>
        <p:nvPicPr>
          <p:cNvPr id="4098" name="Picture 2" descr="C:\Users\MorrisonA\Downloads\noun_easy_20360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743641"/>
            <a:ext cx="2112396" cy="211239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orrisonA\Downloads\noun_agreement_19887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2458" y="1866763"/>
            <a:ext cx="2287405" cy="22874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7898" y="4154168"/>
            <a:ext cx="2339102" cy="341632"/>
          </a:xfrm>
          <a:prstGeom prst="rect">
            <a:avLst/>
          </a:prstGeom>
          <a:noFill/>
        </p:spPr>
        <p:txBody>
          <a:bodyPr wrap="none" rtlCol="0">
            <a:spAutoFit/>
          </a:bodyPr>
          <a:lstStyle/>
          <a:p>
            <a:r>
              <a:rPr lang="en-US" b="1" dirty="0">
                <a:solidFill>
                  <a:schemeClr val="bg1">
                    <a:lumMod val="10000"/>
                  </a:schemeClr>
                </a:solidFill>
                <a:latin typeface="+mn-lt"/>
              </a:rPr>
              <a:t>Phase 2 (3-5 years) </a:t>
            </a:r>
            <a:endParaRPr lang="en-US" dirty="0">
              <a:solidFill>
                <a:schemeClr val="bg1">
                  <a:lumMod val="10000"/>
                </a:schemeClr>
              </a:solidFill>
              <a:latin typeface="+mn-lt"/>
            </a:endParaRPr>
          </a:p>
        </p:txBody>
      </p:sp>
      <p:pic>
        <p:nvPicPr>
          <p:cNvPr id="9" name="Picture 9" descr="C:\Users\MorrisonA\Downloads\noun_consultation_25341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2879" y="4694238"/>
            <a:ext cx="1706562" cy="17065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lands advisory 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0218" y="4778425"/>
            <a:ext cx="1746760" cy="1698575"/>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23</a:t>
            </a:fld>
            <a:endParaRPr lang="en-CA" sz="1400" dirty="0"/>
          </a:p>
        </p:txBody>
      </p:sp>
    </p:spTree>
    <p:extLst>
      <p:ext uri="{BB962C8B-B14F-4D97-AF65-F5344CB8AC3E}">
        <p14:creationId xmlns:p14="http://schemas.microsoft.com/office/powerpoint/2010/main" val="96045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848600" cy="304800"/>
          </a:xfrm>
        </p:spPr>
        <p:txBody>
          <a:bodyPr/>
          <a:lstStyle/>
          <a:p>
            <a:r>
              <a:rPr lang="en-US" dirty="0" smtClean="0"/>
              <a:t>FNLM Updates</a:t>
            </a:r>
            <a:endParaRPr lang="en-US" dirty="0"/>
          </a:p>
        </p:txBody>
      </p:sp>
      <p:pic>
        <p:nvPicPr>
          <p:cNvPr id="4" name="Content Placeholder 3" descr="noun_plan_1340108.png"/>
          <p:cNvPicPr>
            <a:picLocks noGrp="1" noChangeAspect="1"/>
          </p:cNvPicPr>
          <p:nvPr>
            <p:ph sz="quarter" idx="1"/>
          </p:nvPr>
        </p:nvPicPr>
        <p:blipFill>
          <a:blip r:embed="rId3"/>
          <a:srcRect l="-26612" r="-26612"/>
          <a:stretch>
            <a:fillRect/>
          </a:stretch>
        </p:blipFill>
        <p:spPr>
          <a:xfrm>
            <a:off x="93710" y="1219200"/>
            <a:ext cx="3610289" cy="2356266"/>
          </a:xfrm>
        </p:spPr>
      </p:pic>
      <p:pic>
        <p:nvPicPr>
          <p:cNvPr id="5" name="Picture 4" descr="noun_Possibilities_160867.png"/>
          <p:cNvPicPr>
            <a:picLocks noChangeAspect="1"/>
          </p:cNvPicPr>
          <p:nvPr/>
        </p:nvPicPr>
        <p:blipFill>
          <a:blip r:embed="rId4"/>
          <a:stretch>
            <a:fillRect/>
          </a:stretch>
        </p:blipFill>
        <p:spPr>
          <a:xfrm>
            <a:off x="649637" y="3590925"/>
            <a:ext cx="2674504" cy="26745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11483772"/>
              </p:ext>
            </p:extLst>
          </p:nvPr>
        </p:nvGraphicFramePr>
        <p:xfrm>
          <a:off x="3867912" y="1066800"/>
          <a:ext cx="4662960" cy="2245515"/>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416715">
                <a:tc>
                  <a:txBody>
                    <a:bodyPr/>
                    <a:lstStyle/>
                    <a:p>
                      <a:pPr algn="ctr"/>
                      <a:r>
                        <a:rPr lang="en-US" dirty="0" smtClean="0">
                          <a:solidFill>
                            <a:srgbClr val="000000"/>
                          </a:solidFill>
                        </a:rPr>
                        <a:t>Plans</a:t>
                      </a:r>
                      <a:endParaRPr lang="en-US" dirty="0">
                        <a:solidFill>
                          <a:srgbClr val="000000"/>
                        </a:solidFill>
                      </a:endParaRPr>
                    </a:p>
                  </a:txBody>
                  <a:tcPr/>
                </a:tc>
                <a:extLst>
                  <a:ext uri="{0D108BD9-81ED-4DB2-BD59-A6C34878D82A}">
                    <a16:rowId xmlns:a16="http://schemas.microsoft.com/office/drawing/2014/main" val="10000"/>
                  </a:ext>
                </a:extLst>
              </a:tr>
              <a:tr h="1699074">
                <a:tc>
                  <a:txBody>
                    <a:bodyPr/>
                    <a:lstStyle/>
                    <a:p>
                      <a:pPr>
                        <a:buFont typeface="Arial"/>
                        <a:buChar char="•"/>
                      </a:pPr>
                      <a:r>
                        <a:rPr lang="en-US" dirty="0" smtClean="0">
                          <a:solidFill>
                            <a:srgbClr val="000000"/>
                          </a:solidFill>
                        </a:rPr>
                        <a:t> Accepting</a:t>
                      </a:r>
                      <a:r>
                        <a:rPr lang="en-US" baseline="0" dirty="0" smtClean="0">
                          <a:solidFill>
                            <a:srgbClr val="000000"/>
                          </a:solidFill>
                        </a:rPr>
                        <a:t> new entrants </a:t>
                      </a:r>
                    </a:p>
                    <a:p>
                      <a:pPr>
                        <a:buFont typeface="Arial"/>
                        <a:buNone/>
                      </a:pPr>
                      <a:endParaRPr lang="en-US" sz="800" dirty="0" smtClean="0">
                        <a:solidFill>
                          <a:srgbClr val="000000"/>
                        </a:solidFill>
                      </a:endParaRPr>
                    </a:p>
                    <a:p>
                      <a:pPr>
                        <a:buFont typeface="Arial"/>
                        <a:buChar char="•"/>
                      </a:pPr>
                      <a:r>
                        <a:rPr lang="en-US" dirty="0" smtClean="0">
                          <a:solidFill>
                            <a:srgbClr val="000000"/>
                          </a:solidFill>
                        </a:rPr>
                        <a:t> Implement Operational</a:t>
                      </a:r>
                      <a:r>
                        <a:rPr lang="en-US" baseline="0" dirty="0" smtClean="0">
                          <a:solidFill>
                            <a:srgbClr val="000000"/>
                          </a:solidFill>
                        </a:rPr>
                        <a:t> Funding Formula </a:t>
                      </a:r>
                    </a:p>
                    <a:p>
                      <a:pPr>
                        <a:buFont typeface="Arial"/>
                        <a:buChar char="•"/>
                      </a:pPr>
                      <a:endParaRPr lang="en-US" sz="800" dirty="0" smtClean="0">
                        <a:solidFill>
                          <a:srgbClr val="000000"/>
                        </a:solidFill>
                      </a:endParaRPr>
                    </a:p>
                    <a:p>
                      <a:pPr>
                        <a:buFont typeface="Arial"/>
                        <a:buChar char="•"/>
                      </a:pPr>
                      <a:r>
                        <a:rPr lang="en-US" dirty="0" smtClean="0">
                          <a:solidFill>
                            <a:srgbClr val="000000"/>
                          </a:solidFill>
                        </a:rPr>
                        <a:t> Implement</a:t>
                      </a:r>
                      <a:r>
                        <a:rPr lang="en-US" baseline="0" dirty="0" smtClean="0">
                          <a:solidFill>
                            <a:srgbClr val="000000"/>
                          </a:solidFill>
                        </a:rPr>
                        <a:t> Phase 1 legislative amendments</a:t>
                      </a:r>
                    </a:p>
                    <a:p>
                      <a:pPr>
                        <a:buFont typeface="Arial"/>
                        <a:buChar char="•"/>
                      </a:pPr>
                      <a:endParaRPr lang="en-US" sz="800" baseline="0" dirty="0" smtClean="0">
                        <a:solidFill>
                          <a:srgbClr val="000000"/>
                        </a:solidFill>
                      </a:endParaRPr>
                    </a:p>
                    <a:p>
                      <a:pPr>
                        <a:buFont typeface="Arial"/>
                        <a:buChar char="•"/>
                      </a:pPr>
                      <a:r>
                        <a:rPr lang="en-US" dirty="0" smtClean="0">
                          <a:solidFill>
                            <a:srgbClr val="000000"/>
                          </a:solidFill>
                        </a:rPr>
                        <a:t> Begin</a:t>
                      </a:r>
                      <a:r>
                        <a:rPr lang="en-US" baseline="0" dirty="0" smtClean="0">
                          <a:solidFill>
                            <a:srgbClr val="000000"/>
                          </a:solidFill>
                        </a:rPr>
                        <a:t> Phase 2 legislative amendments</a:t>
                      </a: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66464091"/>
              </p:ext>
            </p:extLst>
          </p:nvPr>
        </p:nvGraphicFramePr>
        <p:xfrm>
          <a:off x="3867912" y="3733800"/>
          <a:ext cx="4662960" cy="2481479"/>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500279">
                <a:tc>
                  <a:txBody>
                    <a:bodyPr/>
                    <a:lstStyle/>
                    <a:p>
                      <a:pPr algn="ctr"/>
                      <a:r>
                        <a:rPr lang="en-US" dirty="0" smtClean="0">
                          <a:solidFill>
                            <a:srgbClr val="000000"/>
                          </a:solidFill>
                        </a:rPr>
                        <a:t>Possibilities</a:t>
                      </a:r>
                      <a:endParaRPr lang="en-US" dirty="0">
                        <a:solidFill>
                          <a:srgbClr val="000000"/>
                        </a:solidFill>
                      </a:endParaRPr>
                    </a:p>
                  </a:txBody>
                  <a:tcPr/>
                </a:tc>
                <a:extLst>
                  <a:ext uri="{0D108BD9-81ED-4DB2-BD59-A6C34878D82A}">
                    <a16:rowId xmlns:a16="http://schemas.microsoft.com/office/drawing/2014/main" val="10000"/>
                  </a:ext>
                </a:extLst>
              </a:tr>
              <a:tr h="1667599">
                <a:tc>
                  <a:txBody>
                    <a:bodyPr/>
                    <a:lstStyle/>
                    <a:p>
                      <a:pPr>
                        <a:buFont typeface="Arial"/>
                        <a:buChar char="•"/>
                      </a:pPr>
                      <a:r>
                        <a:rPr lang="en-US" baseline="0" dirty="0" smtClean="0">
                          <a:solidFill>
                            <a:srgbClr val="000000"/>
                          </a:solidFill>
                        </a:rPr>
                        <a:t> Process of co-development with LAB</a:t>
                      </a:r>
                    </a:p>
                    <a:p>
                      <a:pPr>
                        <a:buFont typeface="Arial"/>
                        <a:buChar char="•"/>
                      </a:pPr>
                      <a:endParaRPr lang="en-US" sz="800" baseline="0" dirty="0" smtClean="0">
                        <a:solidFill>
                          <a:srgbClr val="000000"/>
                        </a:solidFill>
                      </a:endParaRPr>
                    </a:p>
                    <a:p>
                      <a:pPr>
                        <a:buFont typeface="Arial"/>
                        <a:buChar char="•"/>
                      </a:pPr>
                      <a:r>
                        <a:rPr lang="en-US" baseline="0" dirty="0" smtClean="0">
                          <a:solidFill>
                            <a:srgbClr val="000000"/>
                          </a:solidFill>
                        </a:rPr>
                        <a:t> Repealing and/or replacing FNLMA with a shorter piece of legislation that refers to the Framework Agreement’s primacy</a:t>
                      </a:r>
                    </a:p>
                    <a:p>
                      <a:pPr>
                        <a:buFont typeface="Arial"/>
                        <a:buChar char="•"/>
                      </a:pPr>
                      <a:endParaRPr lang="en-US" sz="800" baseline="0" dirty="0" smtClean="0">
                        <a:solidFill>
                          <a:srgbClr val="000000"/>
                        </a:solidFill>
                      </a:endParaRPr>
                    </a:p>
                    <a:p>
                      <a:pPr>
                        <a:buFont typeface="Arial"/>
                        <a:buChar char="•"/>
                      </a:pPr>
                      <a:r>
                        <a:rPr lang="en-US" baseline="0" dirty="0" smtClean="0">
                          <a:solidFill>
                            <a:srgbClr val="000000"/>
                          </a:solidFill>
                        </a:rPr>
                        <a:t> Expansion of First Nation Land Management jurisdiction</a:t>
                      </a:r>
                      <a:endParaRPr lang="en-US" dirty="0">
                        <a:solidFill>
                          <a:srgbClr val="000000"/>
                        </a:solidFill>
                      </a:endParaRPr>
                    </a:p>
                  </a:txBody>
                  <a:tcPr/>
                </a:tc>
                <a:extLst>
                  <a:ext uri="{0D108BD9-81ED-4DB2-BD59-A6C34878D82A}">
                    <a16:rowId xmlns:a16="http://schemas.microsoft.com/office/drawing/2014/main" val="10001"/>
                  </a:ext>
                </a:extLst>
              </a:tr>
            </a:tbl>
          </a:graphicData>
        </a:graphic>
      </p:graphicFrame>
      <p:sp>
        <p:nvSpPr>
          <p:cNvPr id="8"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24</a:t>
            </a:fld>
            <a:endParaRPr lang="en-CA" sz="1400" dirty="0"/>
          </a:p>
        </p:txBody>
      </p:sp>
    </p:spTree>
    <p:extLst>
      <p:ext uri="{BB962C8B-B14F-4D97-AF65-F5344CB8AC3E}">
        <p14:creationId xmlns:p14="http://schemas.microsoft.com/office/powerpoint/2010/main" val="2159501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From what you’ve heard from this presentation, what is the most relevant information for you and your community? </a:t>
            </a:r>
          </a:p>
          <a:p>
            <a:endParaRPr lang="en-US" dirty="0"/>
          </a:p>
          <a:p>
            <a:r>
              <a:rPr lang="en-US" dirty="0" smtClean="0"/>
              <a:t>How do you think Lands and Economic Management programming could better support your community needs? </a:t>
            </a:r>
          </a:p>
          <a:p>
            <a:endParaRPr lang="en-US" dirty="0"/>
          </a:p>
          <a:p>
            <a:r>
              <a:rPr lang="en-US" dirty="0" smtClean="0"/>
              <a:t>If we relayed one message to our colleagues on your behalf, what could that be?</a:t>
            </a:r>
          </a:p>
          <a:p>
            <a:endParaRPr lang="en-US" dirty="0"/>
          </a:p>
          <a:p>
            <a:r>
              <a:rPr lang="en-US" dirty="0" smtClean="0"/>
              <a:t>How do you think today’s presentation could be improved? </a:t>
            </a:r>
            <a:endParaRPr lang="en-US" dirty="0"/>
          </a:p>
        </p:txBody>
      </p:sp>
      <p:sp>
        <p:nvSpPr>
          <p:cNvPr id="5"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25</a:t>
            </a:fld>
            <a:endParaRPr lang="en-CA" sz="1400" dirty="0"/>
          </a:p>
        </p:txBody>
      </p:sp>
    </p:spTree>
    <p:extLst>
      <p:ext uri="{BB962C8B-B14F-4D97-AF65-F5344CB8AC3E}">
        <p14:creationId xmlns:p14="http://schemas.microsoft.com/office/powerpoint/2010/main" val="958390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685800"/>
            <a:ext cx="7848600" cy="3048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sz="2400" dirty="0" smtClean="0"/>
          </a:p>
          <a:p>
            <a:pPr marL="0" indent="0" algn="ctr">
              <a:buNone/>
            </a:pPr>
            <a:r>
              <a:rPr lang="en-US" sz="2400" u="sng" dirty="0" smtClean="0"/>
              <a:t>Manager of Operations</a:t>
            </a:r>
          </a:p>
          <a:p>
            <a:pPr marL="0" indent="0" algn="ctr">
              <a:buNone/>
            </a:pPr>
            <a:endParaRPr lang="en-US" sz="800" dirty="0" smtClean="0"/>
          </a:p>
          <a:p>
            <a:pPr marL="0" indent="0" algn="ctr">
              <a:buNone/>
            </a:pPr>
            <a:r>
              <a:rPr lang="en-US" sz="2400" dirty="0" smtClean="0"/>
              <a:t>Bernice Draper-Hickey</a:t>
            </a:r>
          </a:p>
          <a:p>
            <a:pPr marL="0" indent="0" algn="ctr">
              <a:buNone/>
            </a:pPr>
            <a:r>
              <a:rPr lang="en-US" sz="2400" dirty="0" smtClean="0">
                <a:hlinkClick r:id="rId3"/>
              </a:rPr>
              <a:t>bernice.draper-hickey@canada.ca</a:t>
            </a:r>
            <a:endParaRPr lang="en-US" sz="2400" dirty="0" smtClean="0"/>
          </a:p>
          <a:p>
            <a:pPr marL="0" indent="0" algn="ctr">
              <a:buNone/>
            </a:pPr>
            <a:r>
              <a:rPr lang="en-US" sz="2400" dirty="0" smtClean="0"/>
              <a:t>819-639-5079</a:t>
            </a:r>
            <a:endParaRPr lang="en-US" sz="2400" dirty="0"/>
          </a:p>
        </p:txBody>
      </p:sp>
    </p:spTree>
    <p:extLst>
      <p:ext uri="{BB962C8B-B14F-4D97-AF65-F5344CB8AC3E}">
        <p14:creationId xmlns:p14="http://schemas.microsoft.com/office/powerpoint/2010/main" val="120961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7848600" cy="304800"/>
          </a:xfrm>
        </p:spPr>
        <p:txBody>
          <a:bodyPr/>
          <a:lstStyle/>
          <a:p>
            <a:pPr algn="ctr"/>
            <a:r>
              <a:rPr lang="en-US" sz="4000" dirty="0" smtClean="0"/>
              <a:t>Additional Information</a:t>
            </a:r>
            <a:endParaRPr lang="en-US" sz="4000" dirty="0"/>
          </a:p>
        </p:txBody>
      </p:sp>
      <p:sp>
        <p:nvSpPr>
          <p:cNvPr id="4" name="Slide Number Placeholder 3"/>
          <p:cNvSpPr>
            <a:spLocks noGrp="1"/>
          </p:cNvSpPr>
          <p:nvPr>
            <p:ph type="sldNum" sz="quarter" idx="4"/>
          </p:nvPr>
        </p:nvSpPr>
        <p:spPr/>
        <p:txBody>
          <a:bodyPr/>
          <a:lstStyle/>
          <a:p>
            <a:pPr>
              <a:defRPr/>
            </a:pPr>
            <a:fld id="{E00B6E52-F07A-44C8-B7AE-D6EEC3D50429}" type="slidenum">
              <a:rPr lang="en-CA" smtClean="0"/>
              <a:pPr>
                <a:defRPr/>
              </a:pPr>
              <a:t>27</a:t>
            </a:fld>
            <a:endParaRPr lang="en-CA" dirty="0"/>
          </a:p>
        </p:txBody>
      </p:sp>
    </p:spTree>
    <p:extLst>
      <p:ext uri="{BB962C8B-B14F-4D97-AF65-F5344CB8AC3E}">
        <p14:creationId xmlns:p14="http://schemas.microsoft.com/office/powerpoint/2010/main" val="3485972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3562"/>
            <a:ext cx="8229600" cy="884238"/>
          </a:xfrm>
        </p:spPr>
        <p:txBody>
          <a:bodyPr>
            <a:noAutofit/>
          </a:bodyPr>
          <a:lstStyle/>
          <a:p>
            <a:r>
              <a:rPr lang="en-US" dirty="0" smtClean="0"/>
              <a:t>MRP – 2019 - Training </a:t>
            </a:r>
            <a:r>
              <a:rPr lang="en-US" dirty="0"/>
              <a:t>and Engagement </a:t>
            </a:r>
            <a:r>
              <a:rPr lang="en-US" dirty="0" smtClean="0"/>
              <a:t>Calendar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274704"/>
              </p:ext>
            </p:extLst>
          </p:nvPr>
        </p:nvGraphicFramePr>
        <p:xfrm>
          <a:off x="304802" y="1066800"/>
          <a:ext cx="8458199" cy="4368800"/>
        </p:xfrm>
        <a:graphic>
          <a:graphicData uri="http://schemas.openxmlformats.org/drawingml/2006/table">
            <a:tbl>
              <a:tblPr firstRow="1" bandRow="1">
                <a:tableStyleId>{5C22544A-7EE6-4342-B048-85BDC9FD1C3A}</a:tableStyleId>
              </a:tblPr>
              <a:tblGrid>
                <a:gridCol w="3994149">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758949">
                  <a:extLst>
                    <a:ext uri="{9D8B030D-6E8A-4147-A177-3AD203B41FA5}">
                      <a16:colId xmlns:a16="http://schemas.microsoft.com/office/drawing/2014/main" val="20002"/>
                    </a:ext>
                  </a:extLst>
                </a:gridCol>
                <a:gridCol w="1295401">
                  <a:extLst>
                    <a:ext uri="{9D8B030D-6E8A-4147-A177-3AD203B41FA5}">
                      <a16:colId xmlns:a16="http://schemas.microsoft.com/office/drawing/2014/main" val="20003"/>
                    </a:ext>
                  </a:extLst>
                </a:gridCol>
              </a:tblGrid>
              <a:tr h="144735">
                <a:tc>
                  <a:txBody>
                    <a:bodyPr/>
                    <a:lstStyle/>
                    <a:p>
                      <a:r>
                        <a:rPr lang="en-US" dirty="0" smtClean="0"/>
                        <a:t>Event</a:t>
                      </a:r>
                      <a:endParaRPr lang="en-US" dirty="0"/>
                    </a:p>
                  </a:txBody>
                  <a:tcPr/>
                </a:tc>
                <a:tc>
                  <a:txBody>
                    <a:bodyPr/>
                    <a:lstStyle/>
                    <a:p>
                      <a:r>
                        <a:rPr lang="en-US" dirty="0" smtClean="0"/>
                        <a:t>Location</a:t>
                      </a:r>
                      <a:endParaRPr lang="en-US" dirty="0"/>
                    </a:p>
                  </a:txBody>
                  <a:tcPr/>
                </a:tc>
                <a:tc>
                  <a:txBody>
                    <a:bodyPr/>
                    <a:lstStyle/>
                    <a:p>
                      <a:r>
                        <a:rPr lang="en-US" dirty="0" smtClean="0"/>
                        <a:t>Date</a:t>
                      </a:r>
                      <a:endParaRPr lang="en-US" dirty="0"/>
                    </a:p>
                  </a:txBody>
                  <a:tcPr/>
                </a:tc>
                <a:tc>
                  <a:txBody>
                    <a:bodyPr/>
                    <a:lstStyle/>
                    <a:p>
                      <a:r>
                        <a:rPr lang="en-US" dirty="0" smtClean="0"/>
                        <a:t>Complete</a:t>
                      </a:r>
                      <a:endParaRPr lang="en-US" dirty="0"/>
                    </a:p>
                  </a:txBody>
                  <a:tcPr/>
                </a:tc>
                <a:extLst>
                  <a:ext uri="{0D108BD9-81ED-4DB2-BD59-A6C34878D82A}">
                    <a16:rowId xmlns:a16="http://schemas.microsoft.com/office/drawing/2014/main" val="10000"/>
                  </a:ext>
                </a:extLst>
              </a:tr>
              <a:tr h="370840">
                <a:tc>
                  <a:txBody>
                    <a:bodyPr/>
                    <a:lstStyle/>
                    <a:p>
                      <a:r>
                        <a:rPr lang="en-US" sz="1400" dirty="0" smtClean="0"/>
                        <a:t>MRP Regional</a:t>
                      </a:r>
                      <a:r>
                        <a:rPr lang="en-US" sz="1400" baseline="0" dirty="0" smtClean="0"/>
                        <a:t> Training – Atlantic</a:t>
                      </a:r>
                      <a:endParaRPr lang="en-US" sz="1400" dirty="0"/>
                    </a:p>
                  </a:txBody>
                  <a:tcPr/>
                </a:tc>
                <a:tc>
                  <a:txBody>
                    <a:bodyPr/>
                    <a:lstStyle/>
                    <a:p>
                      <a:r>
                        <a:rPr lang="en-US" sz="1400" dirty="0" smtClean="0"/>
                        <a:t>Amherst,</a:t>
                      </a:r>
                      <a:r>
                        <a:rPr lang="en-US" sz="1400" baseline="0" dirty="0" smtClean="0"/>
                        <a:t> NS</a:t>
                      </a:r>
                      <a:endParaRPr lang="en-US" sz="1400" dirty="0"/>
                    </a:p>
                  </a:txBody>
                  <a:tcPr/>
                </a:tc>
                <a:tc>
                  <a:txBody>
                    <a:bodyPr/>
                    <a:lstStyle/>
                    <a:p>
                      <a:r>
                        <a:rPr lang="en-US" sz="1400" baseline="0" dirty="0" smtClean="0"/>
                        <a:t>January 16, 2019</a:t>
                      </a:r>
                      <a:endParaRPr lang="en-US" sz="1400" dirty="0"/>
                    </a:p>
                  </a:txBody>
                  <a:tcPr/>
                </a:tc>
                <a:tc>
                  <a:txBody>
                    <a:bodyPr/>
                    <a:lstStyle/>
                    <a:p>
                      <a:r>
                        <a:rPr lang="en-US" sz="1400" dirty="0" smtClean="0"/>
                        <a:t>X</a:t>
                      </a:r>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MRP</a:t>
                      </a:r>
                      <a:r>
                        <a:rPr lang="en-US" sz="1400" baseline="0" dirty="0" smtClean="0"/>
                        <a:t> Workshop – Estates National Meeting</a:t>
                      </a:r>
                      <a:endParaRPr lang="en-US" sz="1400" dirty="0"/>
                    </a:p>
                  </a:txBody>
                  <a:tcPr/>
                </a:tc>
                <a:tc>
                  <a:txBody>
                    <a:bodyPr/>
                    <a:lstStyle/>
                    <a:p>
                      <a:r>
                        <a:rPr lang="en-US" sz="1400" dirty="0" smtClean="0"/>
                        <a:t>Ottawa,</a:t>
                      </a:r>
                      <a:r>
                        <a:rPr lang="en-US" sz="1400" baseline="0" dirty="0" smtClean="0"/>
                        <a:t> ON</a:t>
                      </a:r>
                      <a:endParaRPr lang="en-US" sz="1400" dirty="0"/>
                    </a:p>
                  </a:txBody>
                  <a:tcPr/>
                </a:tc>
                <a:tc>
                  <a:txBody>
                    <a:bodyPr/>
                    <a:lstStyle/>
                    <a:p>
                      <a:r>
                        <a:rPr lang="en-US" sz="1400" dirty="0" smtClean="0"/>
                        <a:t>February 2019</a:t>
                      </a:r>
                      <a:endParaRPr lang="en-US" sz="1400" dirty="0"/>
                    </a:p>
                  </a:txBody>
                  <a:tcPr/>
                </a:tc>
                <a:tc>
                  <a:txBody>
                    <a:bodyPr/>
                    <a:lstStyle/>
                    <a:p>
                      <a:r>
                        <a:rPr lang="en-US" sz="1400" dirty="0" smtClean="0"/>
                        <a:t>X</a:t>
                      </a:r>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MRP Regional Training – Saskatchewan</a:t>
                      </a:r>
                      <a:endParaRPr lang="en-US" sz="1400" dirty="0"/>
                    </a:p>
                  </a:txBody>
                  <a:tcPr/>
                </a:tc>
                <a:tc>
                  <a:txBody>
                    <a:bodyPr/>
                    <a:lstStyle/>
                    <a:p>
                      <a:r>
                        <a:rPr lang="en-US" sz="1400" dirty="0" smtClean="0"/>
                        <a:t>Regina, SK</a:t>
                      </a:r>
                      <a:endParaRPr lang="en-US" sz="1400" dirty="0"/>
                    </a:p>
                  </a:txBody>
                  <a:tcPr/>
                </a:tc>
                <a:tc>
                  <a:txBody>
                    <a:bodyPr/>
                    <a:lstStyle/>
                    <a:p>
                      <a:r>
                        <a:rPr lang="en-US" sz="1400" dirty="0" smtClean="0"/>
                        <a:t>February</a:t>
                      </a:r>
                      <a:r>
                        <a:rPr lang="en-US" sz="1400" baseline="0" dirty="0" smtClean="0"/>
                        <a:t> 12, 2019</a:t>
                      </a:r>
                      <a:endParaRPr lang="en-US" sz="1400" dirty="0"/>
                    </a:p>
                  </a:txBody>
                  <a:tcPr/>
                </a:tc>
                <a:tc>
                  <a:txBody>
                    <a:bodyPr/>
                    <a:lstStyle/>
                    <a:p>
                      <a:r>
                        <a:rPr lang="en-US" sz="1400" dirty="0" smtClean="0"/>
                        <a:t>X</a:t>
                      </a:r>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MRP Regional</a:t>
                      </a:r>
                      <a:r>
                        <a:rPr lang="en-US" sz="1400" baseline="0" dirty="0" smtClean="0"/>
                        <a:t> Training – British Columbia</a:t>
                      </a:r>
                      <a:endParaRPr lang="en-US" sz="1400" dirty="0"/>
                    </a:p>
                  </a:txBody>
                  <a:tcPr/>
                </a:tc>
                <a:tc>
                  <a:txBody>
                    <a:bodyPr/>
                    <a:lstStyle/>
                    <a:p>
                      <a:r>
                        <a:rPr lang="en-US" sz="1400" dirty="0" smtClean="0"/>
                        <a:t>Vancouver,</a:t>
                      </a:r>
                      <a:r>
                        <a:rPr lang="en-US" sz="1400" baseline="0" dirty="0" smtClean="0"/>
                        <a:t> BC</a:t>
                      </a:r>
                      <a:endParaRPr lang="en-US" sz="1400" dirty="0"/>
                    </a:p>
                  </a:txBody>
                  <a:tcPr/>
                </a:tc>
                <a:tc>
                  <a:txBody>
                    <a:bodyPr/>
                    <a:lstStyle/>
                    <a:p>
                      <a:r>
                        <a:rPr lang="en-US" sz="1400" dirty="0" smtClean="0"/>
                        <a:t>March</a:t>
                      </a:r>
                      <a:r>
                        <a:rPr lang="en-US" sz="1400" baseline="0" dirty="0" smtClean="0"/>
                        <a:t> 19, 2019</a:t>
                      </a:r>
                      <a:endParaRPr lang="en-US" sz="1400" dirty="0"/>
                    </a:p>
                  </a:txBody>
                  <a:tcPr/>
                </a:tc>
                <a:tc>
                  <a:txBody>
                    <a:bodyPr/>
                    <a:lstStyle/>
                    <a:p>
                      <a:r>
                        <a:rPr lang="en-US" sz="1400" dirty="0" smtClean="0"/>
                        <a:t>X</a:t>
                      </a:r>
                      <a:endParaRPr lang="en-US" sz="1400" dirty="0"/>
                    </a:p>
                  </a:txBody>
                  <a:tcPr/>
                </a:tc>
                <a:extLst>
                  <a:ext uri="{0D108BD9-81ED-4DB2-BD59-A6C34878D82A}">
                    <a16:rowId xmlns:a16="http://schemas.microsoft.com/office/drawing/2014/main" val="10004"/>
                  </a:ext>
                </a:extLst>
              </a:tr>
              <a:tr h="370840">
                <a:tc>
                  <a:txBody>
                    <a:bodyPr/>
                    <a:lstStyle/>
                    <a:p>
                      <a:r>
                        <a:rPr lang="en-US" sz="1400" dirty="0" smtClean="0"/>
                        <a:t>MRP Regional Training</a:t>
                      </a:r>
                      <a:r>
                        <a:rPr lang="en-US" sz="1400" baseline="0" dirty="0" smtClean="0"/>
                        <a:t> – Alberta </a:t>
                      </a:r>
                      <a:endParaRPr lang="en-US" sz="1400" dirty="0"/>
                    </a:p>
                  </a:txBody>
                  <a:tcPr/>
                </a:tc>
                <a:tc>
                  <a:txBody>
                    <a:bodyPr/>
                    <a:lstStyle/>
                    <a:p>
                      <a:r>
                        <a:rPr lang="en-US" sz="1400" dirty="0" smtClean="0"/>
                        <a:t>Edmonton, AB</a:t>
                      </a:r>
                      <a:endParaRPr lang="en-US" sz="1400" dirty="0"/>
                    </a:p>
                  </a:txBody>
                  <a:tcPr/>
                </a:tc>
                <a:tc>
                  <a:txBody>
                    <a:bodyPr/>
                    <a:lstStyle/>
                    <a:p>
                      <a:r>
                        <a:rPr lang="en-US" sz="1400" dirty="0" smtClean="0"/>
                        <a:t>March 20, 2019</a:t>
                      </a:r>
                      <a:endParaRPr lang="en-US" sz="1400" dirty="0"/>
                    </a:p>
                  </a:txBody>
                  <a:tcPr/>
                </a:tc>
                <a:tc>
                  <a:txBody>
                    <a:bodyPr/>
                    <a:lstStyle/>
                    <a:p>
                      <a:r>
                        <a:rPr lang="en-US" sz="1400" dirty="0" smtClean="0"/>
                        <a:t>X</a:t>
                      </a:r>
                      <a:endParaRPr lang="en-US" sz="1400" dirty="0"/>
                    </a:p>
                  </a:txBody>
                  <a:tcPr/>
                </a:tc>
                <a:extLst>
                  <a:ext uri="{0D108BD9-81ED-4DB2-BD59-A6C34878D82A}">
                    <a16:rowId xmlns:a16="http://schemas.microsoft.com/office/drawing/2014/main" val="10005"/>
                  </a:ext>
                </a:extLst>
              </a:tr>
              <a:tr h="370840">
                <a:tc>
                  <a:txBody>
                    <a:bodyPr/>
                    <a:lstStyle/>
                    <a:p>
                      <a:r>
                        <a:rPr lang="en-US" sz="1400" dirty="0" smtClean="0"/>
                        <a:t>MRP</a:t>
                      </a:r>
                      <a:r>
                        <a:rPr lang="en-US" sz="1400" baseline="0" dirty="0" smtClean="0"/>
                        <a:t> Regional Training – Ontario</a:t>
                      </a:r>
                      <a:endParaRPr lang="en-US" sz="1400" dirty="0"/>
                    </a:p>
                  </a:txBody>
                  <a:tcPr/>
                </a:tc>
                <a:tc>
                  <a:txBody>
                    <a:bodyPr/>
                    <a:lstStyle/>
                    <a:p>
                      <a:r>
                        <a:rPr lang="en-US" sz="1400" dirty="0" smtClean="0"/>
                        <a:t>Toronto,</a:t>
                      </a:r>
                      <a:r>
                        <a:rPr lang="en-US" sz="1400" baseline="0" dirty="0" smtClean="0"/>
                        <a:t> ON</a:t>
                      </a:r>
                      <a:endParaRPr lang="en-US" sz="1400" dirty="0"/>
                    </a:p>
                  </a:txBody>
                  <a:tcPr/>
                </a:tc>
                <a:tc>
                  <a:txBody>
                    <a:bodyPr/>
                    <a:lstStyle/>
                    <a:p>
                      <a:r>
                        <a:rPr lang="en-US" sz="1400" dirty="0" smtClean="0"/>
                        <a:t>April 24, 2019</a:t>
                      </a:r>
                      <a:endParaRPr lang="en-US" sz="1400" dirty="0"/>
                    </a:p>
                  </a:txBody>
                  <a:tcPr/>
                </a:tc>
                <a:tc>
                  <a:txBody>
                    <a:bodyPr/>
                    <a:lstStyle/>
                    <a:p>
                      <a:r>
                        <a:rPr lang="en-US" sz="1400" dirty="0" smtClean="0"/>
                        <a:t>X</a:t>
                      </a:r>
                      <a:endParaRPr lang="en-US" sz="1400" dirty="0"/>
                    </a:p>
                  </a:txBody>
                  <a:tcPr/>
                </a:tc>
                <a:extLst>
                  <a:ext uri="{0D108BD9-81ED-4DB2-BD59-A6C34878D82A}">
                    <a16:rowId xmlns:a16="http://schemas.microsoft.com/office/drawing/2014/main" val="10006"/>
                  </a:ext>
                </a:extLst>
              </a:tr>
              <a:tr h="370840">
                <a:tc>
                  <a:txBody>
                    <a:bodyPr/>
                    <a:lstStyle/>
                    <a:p>
                      <a:r>
                        <a:rPr lang="en-US" sz="1400" dirty="0" smtClean="0"/>
                        <a:t>MRP</a:t>
                      </a:r>
                      <a:r>
                        <a:rPr lang="en-US" sz="1400" baseline="0" dirty="0" smtClean="0"/>
                        <a:t> – Saskatchewan Bar Association Workshop and Prince Albert Office</a:t>
                      </a:r>
                      <a:endParaRPr lang="en-US" sz="1400" dirty="0"/>
                    </a:p>
                  </a:txBody>
                  <a:tcPr/>
                </a:tc>
                <a:tc>
                  <a:txBody>
                    <a:bodyPr/>
                    <a:lstStyle/>
                    <a:p>
                      <a:r>
                        <a:rPr lang="en-US" sz="1400" dirty="0" smtClean="0"/>
                        <a:t>Saskatoon,</a:t>
                      </a:r>
                      <a:r>
                        <a:rPr lang="en-US" sz="1400" baseline="0" dirty="0" smtClean="0"/>
                        <a:t> SK</a:t>
                      </a:r>
                      <a:endParaRPr lang="en-US" sz="1400" dirty="0"/>
                    </a:p>
                  </a:txBody>
                  <a:tcPr/>
                </a:tc>
                <a:tc>
                  <a:txBody>
                    <a:bodyPr/>
                    <a:lstStyle/>
                    <a:p>
                      <a:r>
                        <a:rPr lang="en-US" sz="1400" dirty="0" smtClean="0"/>
                        <a:t>May 1-2, 2019</a:t>
                      </a:r>
                      <a:endParaRPr lang="en-US" sz="1400" dirty="0"/>
                    </a:p>
                  </a:txBody>
                  <a:tcPr/>
                </a:tc>
                <a:tc>
                  <a:txBody>
                    <a:bodyPr/>
                    <a:lstStyle/>
                    <a:p>
                      <a:r>
                        <a:rPr lang="en-US" sz="1400" dirty="0" smtClean="0"/>
                        <a:t>X</a:t>
                      </a:r>
                      <a:endParaRPr lang="en-US" sz="1400" dirty="0"/>
                    </a:p>
                  </a:txBody>
                  <a:tcPr/>
                </a:tc>
                <a:extLst>
                  <a:ext uri="{0D108BD9-81ED-4DB2-BD59-A6C34878D82A}">
                    <a16:rowId xmlns:a16="http://schemas.microsoft.com/office/drawing/2014/main" val="10007"/>
                  </a:ext>
                </a:extLst>
              </a:tr>
              <a:tr h="370840">
                <a:tc>
                  <a:txBody>
                    <a:bodyPr/>
                    <a:lstStyle/>
                    <a:p>
                      <a:r>
                        <a:rPr lang="en-US" sz="1400" dirty="0" smtClean="0"/>
                        <a:t>MRP Update – Lands Managers Face-to-Face</a:t>
                      </a:r>
                      <a:endParaRPr lang="en-US" sz="1400" dirty="0"/>
                    </a:p>
                  </a:txBody>
                  <a:tcPr/>
                </a:tc>
                <a:tc>
                  <a:txBody>
                    <a:bodyPr/>
                    <a:lstStyle/>
                    <a:p>
                      <a:r>
                        <a:rPr lang="en-US" sz="1400" dirty="0" smtClean="0"/>
                        <a:t>Ottawa</a:t>
                      </a:r>
                      <a:endParaRPr lang="en-US" sz="1400" dirty="0"/>
                    </a:p>
                  </a:txBody>
                  <a:tcPr/>
                </a:tc>
                <a:tc>
                  <a:txBody>
                    <a:bodyPr/>
                    <a:lstStyle/>
                    <a:p>
                      <a:r>
                        <a:rPr lang="en-US" sz="1400" dirty="0" smtClean="0"/>
                        <a:t>June 6, 2019</a:t>
                      </a:r>
                      <a:endParaRPr lang="en-US" sz="1400" dirty="0"/>
                    </a:p>
                  </a:txBody>
                  <a:tcPr/>
                </a:tc>
                <a:tc>
                  <a:txBody>
                    <a:bodyPr/>
                    <a:lstStyle/>
                    <a:p>
                      <a:endParaRPr lang="en-US" sz="1400" dirty="0"/>
                    </a:p>
                  </a:txBody>
                  <a:tcPr/>
                </a:tc>
                <a:extLst>
                  <a:ext uri="{0D108BD9-81ED-4DB2-BD59-A6C34878D82A}">
                    <a16:rowId xmlns:a16="http://schemas.microsoft.com/office/drawing/2014/main" val="10008"/>
                  </a:ext>
                </a:extLst>
              </a:tr>
              <a:tr h="370840">
                <a:tc>
                  <a:txBody>
                    <a:bodyPr/>
                    <a:lstStyle/>
                    <a:p>
                      <a:r>
                        <a:rPr lang="en-US" sz="1400" dirty="0" smtClean="0"/>
                        <a:t>MRP Regional</a:t>
                      </a:r>
                      <a:r>
                        <a:rPr lang="en-US" sz="1400" baseline="0" dirty="0" smtClean="0"/>
                        <a:t> Training &amp; First Nations Managers Open House</a:t>
                      </a:r>
                      <a:endParaRPr lang="en-US" sz="1400" dirty="0"/>
                    </a:p>
                  </a:txBody>
                  <a:tcPr/>
                </a:tc>
                <a:tc>
                  <a:txBody>
                    <a:bodyPr/>
                    <a:lstStyle/>
                    <a:p>
                      <a:r>
                        <a:rPr lang="en-US" sz="1400" dirty="0" smtClean="0"/>
                        <a:t>Yukon</a:t>
                      </a:r>
                      <a:endParaRPr lang="en-US" sz="1400" dirty="0"/>
                    </a:p>
                  </a:txBody>
                  <a:tcPr/>
                </a:tc>
                <a:tc>
                  <a:txBody>
                    <a:bodyPr/>
                    <a:lstStyle/>
                    <a:p>
                      <a:r>
                        <a:rPr lang="en-US" sz="1400" dirty="0" smtClean="0"/>
                        <a:t>June 11-13, 2019</a:t>
                      </a:r>
                      <a:endParaRPr lang="en-US" sz="1400" dirty="0"/>
                    </a:p>
                  </a:txBody>
                  <a:tcPr/>
                </a:tc>
                <a:tc>
                  <a:txBody>
                    <a:bodyPr/>
                    <a:lstStyle/>
                    <a:p>
                      <a:endParaRPr lang="en-US" sz="1400" dirty="0"/>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MRP</a:t>
                      </a:r>
                      <a:r>
                        <a:rPr lang="en-US" sz="1400" baseline="0" dirty="0" smtClean="0"/>
                        <a:t> – Indigenous Bar Association Presentation</a:t>
                      </a:r>
                      <a:endParaRPr lang="en-US" sz="1400" dirty="0" smtClean="0"/>
                    </a:p>
                  </a:txBody>
                  <a:tcPr/>
                </a:tc>
                <a:tc>
                  <a:txBody>
                    <a:bodyPr/>
                    <a:lstStyle/>
                    <a:p>
                      <a:r>
                        <a:rPr lang="en-US" sz="1400" dirty="0" smtClean="0"/>
                        <a:t>Ottawa</a:t>
                      </a:r>
                      <a:endParaRPr lang="en-US" sz="1400" dirty="0"/>
                    </a:p>
                  </a:txBody>
                  <a:tcPr/>
                </a:tc>
                <a:tc>
                  <a:txBody>
                    <a:bodyPr/>
                    <a:lstStyle/>
                    <a:p>
                      <a:r>
                        <a:rPr lang="en-US" sz="1400" dirty="0" smtClean="0"/>
                        <a:t>October 2019</a:t>
                      </a:r>
                      <a:endParaRPr lang="en-US" sz="1400" dirty="0"/>
                    </a:p>
                  </a:txBody>
                  <a:tcPr/>
                </a:tc>
                <a:tc>
                  <a:txBody>
                    <a:bodyPr/>
                    <a:lstStyle/>
                    <a:p>
                      <a:endParaRPr lang="en-US" sz="1400" dirty="0"/>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7322772" y="6033768"/>
            <a:ext cx="1364028" cy="341632"/>
          </a:xfrm>
          <a:prstGeom prst="rect">
            <a:avLst/>
          </a:prstGeom>
          <a:noFill/>
        </p:spPr>
        <p:txBody>
          <a:bodyPr wrap="none" rtlCol="0">
            <a:spAutoFit/>
          </a:bodyPr>
          <a:lstStyle/>
          <a:p>
            <a:r>
              <a:rPr lang="en-US" i="1" dirty="0" smtClean="0"/>
              <a:t>Evergreen</a:t>
            </a:r>
            <a:endParaRPr lang="en-US" i="1" dirty="0"/>
          </a:p>
        </p:txBody>
      </p:sp>
      <p:sp>
        <p:nvSpPr>
          <p:cNvPr id="6"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28</a:t>
            </a:fld>
            <a:endParaRPr lang="en-CA" sz="1400" dirty="0"/>
          </a:p>
        </p:txBody>
      </p:sp>
    </p:spTree>
    <p:extLst>
      <p:ext uri="{BB962C8B-B14F-4D97-AF65-F5344CB8AC3E}">
        <p14:creationId xmlns:p14="http://schemas.microsoft.com/office/powerpoint/2010/main" val="1421108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0529142"/>
              </p:ext>
            </p:extLst>
          </p:nvPr>
        </p:nvGraphicFramePr>
        <p:xfrm>
          <a:off x="304800" y="1143000"/>
          <a:ext cx="8534400" cy="4770120"/>
        </p:xfrm>
        <a:graphic>
          <a:graphicData uri="http://schemas.openxmlformats.org/drawingml/2006/table">
            <a:tbl>
              <a:tblPr firstRow="1" bandRow="1">
                <a:tableStyleId>{073A0DAA-6AF3-43AB-8588-CEC1D06C72B9}</a:tableStyleId>
              </a:tblPr>
              <a:tblGrid>
                <a:gridCol w="1662546">
                  <a:extLst>
                    <a:ext uri="{9D8B030D-6E8A-4147-A177-3AD203B41FA5}">
                      <a16:colId xmlns:a16="http://schemas.microsoft.com/office/drawing/2014/main" val="20000"/>
                    </a:ext>
                  </a:extLst>
                </a:gridCol>
                <a:gridCol w="3435927">
                  <a:extLst>
                    <a:ext uri="{9D8B030D-6E8A-4147-A177-3AD203B41FA5}">
                      <a16:colId xmlns:a16="http://schemas.microsoft.com/office/drawing/2014/main" val="20001"/>
                    </a:ext>
                  </a:extLst>
                </a:gridCol>
                <a:gridCol w="3435927">
                  <a:extLst>
                    <a:ext uri="{9D8B030D-6E8A-4147-A177-3AD203B41FA5}">
                      <a16:colId xmlns:a16="http://schemas.microsoft.com/office/drawing/2014/main" val="20002"/>
                    </a:ext>
                  </a:extLst>
                </a:gridCol>
              </a:tblGrid>
              <a:tr h="381000">
                <a:tc>
                  <a:txBody>
                    <a:bodyPr/>
                    <a:lstStyle/>
                    <a:p>
                      <a:pPr algn="ctr"/>
                      <a:r>
                        <a:rPr lang="en-US" sz="1200" b="1" dirty="0" smtClean="0"/>
                        <a:t>Theme</a:t>
                      </a:r>
                      <a:endParaRPr lang="en-US"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From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To</a:t>
                      </a:r>
                    </a:p>
                  </a:txBody>
                  <a:tcPr/>
                </a:tc>
                <a:extLst>
                  <a:ext uri="{0D108BD9-81ED-4DB2-BD59-A6C34878D82A}">
                    <a16:rowId xmlns:a16="http://schemas.microsoft.com/office/drawing/2014/main" val="10000"/>
                  </a:ext>
                </a:extLst>
              </a:tr>
              <a:tr h="685800">
                <a:tc>
                  <a:txBody>
                    <a:bodyPr/>
                    <a:lstStyle/>
                    <a:p>
                      <a:pPr algn="ctr"/>
                      <a:r>
                        <a:rPr lang="en-US" sz="1200" b="1" dirty="0" smtClean="0"/>
                        <a:t>UNDRIP</a:t>
                      </a:r>
                      <a:endParaRPr lang="en-US" sz="1200" b="1" dirty="0"/>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t>FNLMA silent on UNDRIP.</a:t>
                      </a:r>
                      <a:endParaRPr lang="en-US" sz="1200" kern="1200" dirty="0" smtClean="0">
                        <a:solidFill>
                          <a:schemeClr val="dk1"/>
                        </a:solidFill>
                        <a:latin typeface="+mn-lt"/>
                        <a:ea typeface="+mn-ea"/>
                        <a:cs typeface="+mn-cs"/>
                      </a:endParaRP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t>Acknowledge Canada’s endorsement of</a:t>
                      </a:r>
                      <a:r>
                        <a:rPr lang="en-CA" sz="1200" kern="1200" baseline="0" dirty="0" smtClean="0"/>
                        <a:t> </a:t>
                      </a:r>
                      <a:r>
                        <a:rPr lang="en-CA" sz="1200" kern="1200" dirty="0" smtClean="0"/>
                        <a:t>UNDRIP.</a:t>
                      </a:r>
                      <a:endParaRPr lang="en-US" sz="1200" kern="1200" dirty="0" smtClean="0">
                        <a:solidFill>
                          <a:schemeClr val="dk1"/>
                        </a:solidFill>
                        <a:latin typeface="+mn-lt"/>
                        <a:ea typeface="+mn-ea"/>
                        <a:cs typeface="+mn-cs"/>
                      </a:endParaRPr>
                    </a:p>
                  </a:txBody>
                  <a:tcPr>
                    <a:solidFill>
                      <a:srgbClr val="EAEAEA"/>
                    </a:solidFill>
                  </a:tcPr>
                </a:tc>
                <a:extLst>
                  <a:ext uri="{0D108BD9-81ED-4DB2-BD59-A6C34878D82A}">
                    <a16:rowId xmlns:a16="http://schemas.microsoft.com/office/drawing/2014/main" val="10001"/>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Lands Eligible for Management Under FNLM</a:t>
                      </a: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dk1"/>
                          </a:solidFill>
                          <a:latin typeface="+mn-lt"/>
                          <a:ea typeface="+mn-ea"/>
                          <a:cs typeface="+mn-cs"/>
                        </a:rPr>
                        <a:t>Only reserve lands can be managed</a:t>
                      </a:r>
                      <a:r>
                        <a:rPr lang="en-US" sz="1200" kern="1200" baseline="0" dirty="0" smtClean="0">
                          <a:solidFill>
                            <a:schemeClr val="dk1"/>
                          </a:solidFill>
                          <a:latin typeface="+mn-lt"/>
                          <a:ea typeface="+mn-ea"/>
                          <a:cs typeface="+mn-cs"/>
                        </a:rPr>
                        <a:t> under the FNLM.</a:t>
                      </a:r>
                      <a:endParaRPr lang="en-US" sz="1200" kern="1200" dirty="0">
                        <a:solidFill>
                          <a:schemeClr val="dk1"/>
                        </a:solidFill>
                        <a:latin typeface="+mn-lt"/>
                        <a:ea typeface="+mn-ea"/>
                        <a:cs typeface="+mn-cs"/>
                      </a:endParaRP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dk1"/>
                          </a:solidFill>
                          <a:latin typeface="+mn-lt"/>
                          <a:ea typeface="+mn-ea"/>
                          <a:cs typeface="+mn-cs"/>
                        </a:rPr>
                        <a:t>Include federal land categorized as “lands set aside” (in Yukon).</a:t>
                      </a:r>
                    </a:p>
                  </a:txBody>
                  <a:tcPr>
                    <a:solidFill>
                      <a:srgbClr val="EAEAEA"/>
                    </a:solidFill>
                  </a:tcPr>
                </a:tc>
                <a:extLst>
                  <a:ext uri="{0D108BD9-81ED-4DB2-BD59-A6C34878D82A}">
                    <a16:rowId xmlns:a16="http://schemas.microsoft.com/office/drawing/2014/main" val="10002"/>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Ratification</a:t>
                      </a: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t>Voting</a:t>
                      </a:r>
                      <a:r>
                        <a:rPr lang="en-US" sz="1200" kern="1200" baseline="0" dirty="0" smtClean="0"/>
                        <a:t> threshold combines minimum participation and majority of voters.</a:t>
                      </a:r>
                      <a:endParaRPr lang="en-US" sz="1200" kern="1200" baseline="0" dirty="0" smtClean="0">
                        <a:solidFill>
                          <a:schemeClr val="dk1"/>
                        </a:solidFill>
                        <a:latin typeface="+mn-lt"/>
                        <a:ea typeface="+mn-ea"/>
                        <a:cs typeface="+mn-cs"/>
                      </a:endParaRP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Simple majority or a higher voting threshold as decided by the Nation.</a:t>
                      </a:r>
                      <a:endParaRPr lang="en-US" sz="1200" dirty="0" smtClean="0"/>
                    </a:p>
                  </a:txBody>
                  <a:tcPr>
                    <a:solidFill>
                      <a:srgbClr val="EAEAEA"/>
                    </a:solidFill>
                  </a:tcPr>
                </a:tc>
                <a:extLst>
                  <a:ext uri="{0D108BD9-81ED-4DB2-BD59-A6C34878D82A}">
                    <a16:rowId xmlns:a16="http://schemas.microsoft.com/office/drawing/2014/main" val="10003"/>
                  </a:ext>
                </a:extLst>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Verifier</a:t>
                      </a: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t>Role of Verifier (independent third party) is mandatory throughout developmental and voting process</a:t>
                      </a:r>
                      <a:r>
                        <a:rPr lang="en-US" sz="1200" kern="1200" baseline="0" dirty="0" smtClean="0"/>
                        <a:t>.</a:t>
                      </a:r>
                      <a:endParaRPr lang="en-US" sz="1200" kern="1200" dirty="0" smtClean="0">
                        <a:solidFill>
                          <a:schemeClr val="dk1"/>
                        </a:solidFill>
                        <a:latin typeface="+mn-lt"/>
                        <a:ea typeface="+mn-ea"/>
                        <a:cs typeface="+mn-cs"/>
                      </a:endParaRP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Role of the verifier optional </a:t>
                      </a:r>
                      <a:r>
                        <a:rPr lang="en-US" sz="1200" u="sng" baseline="0" dirty="0" smtClean="0"/>
                        <a:t>after</a:t>
                      </a:r>
                      <a:r>
                        <a:rPr lang="en-US" sz="1200" baseline="0" dirty="0" smtClean="0"/>
                        <a:t> the development of the Land Code, voting may be managed by a Ratification Officer.</a:t>
                      </a:r>
                    </a:p>
                  </a:txBody>
                  <a:tcPr>
                    <a:solidFill>
                      <a:srgbClr val="EAEAEA"/>
                    </a:solidFill>
                  </a:tcPr>
                </a:tc>
                <a:extLst>
                  <a:ext uri="{0D108BD9-81ED-4DB2-BD59-A6C34878D82A}">
                    <a16:rowId xmlns:a16="http://schemas.microsoft.com/office/drawing/2014/main" val="10004"/>
                  </a:ext>
                </a:extLst>
              </a:tr>
              <a:tr h="259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Monies</a:t>
                      </a: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dk1"/>
                          </a:solidFill>
                          <a:latin typeface="+mn-lt"/>
                          <a:ea typeface="+mn-ea"/>
                          <a:cs typeface="+mn-cs"/>
                        </a:rPr>
                        <a:t>Only revenue monies are part of the jurisdictional transfer.</a:t>
                      </a:r>
                      <a:endParaRPr lang="en-US" sz="1200" kern="1200" dirty="0">
                        <a:solidFill>
                          <a:schemeClr val="dk1"/>
                        </a:solidFill>
                        <a:latin typeface="+mn-lt"/>
                        <a:ea typeface="+mn-ea"/>
                        <a:cs typeface="+mn-cs"/>
                      </a:endParaRP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Include both revenue and capital</a:t>
                      </a:r>
                      <a:r>
                        <a:rPr lang="en-US" sz="1200" baseline="0" dirty="0" smtClean="0"/>
                        <a:t> monies as part of the transfer.</a:t>
                      </a:r>
                      <a:endParaRPr lang="en-US" sz="1200" dirty="0" smtClean="0">
                        <a:solidFill>
                          <a:srgbClr val="FF0000"/>
                        </a:solidFill>
                      </a:endParaRPr>
                    </a:p>
                  </a:txBody>
                  <a:tcPr>
                    <a:solidFill>
                      <a:srgbClr val="EAEAEA"/>
                    </a:solidFill>
                  </a:tcPr>
                </a:tc>
                <a:extLst>
                  <a:ext uri="{0D108BD9-81ED-4DB2-BD59-A6C34878D82A}">
                    <a16:rowId xmlns:a16="http://schemas.microsoft.com/office/drawing/2014/main" val="10005"/>
                  </a:ext>
                </a:extLst>
              </a:tr>
              <a:tr h="259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Additions</a:t>
                      </a:r>
                      <a:r>
                        <a:rPr lang="en-US" sz="1200" b="1" baseline="0" dirty="0" smtClean="0"/>
                        <a:t> to Reserve</a:t>
                      </a:r>
                      <a:endParaRPr lang="en-US" sz="1200" b="1" dirty="0" smtClean="0"/>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dk1"/>
                          </a:solidFill>
                          <a:latin typeface="+mn-lt"/>
                          <a:ea typeface="+mn-ea"/>
                          <a:cs typeface="+mn-cs"/>
                        </a:rPr>
                        <a:t>Additions</a:t>
                      </a:r>
                      <a:r>
                        <a:rPr lang="en-US" sz="1200" kern="1200" baseline="0" dirty="0" smtClean="0">
                          <a:solidFill>
                            <a:schemeClr val="dk1"/>
                          </a:solidFill>
                          <a:latin typeface="+mn-lt"/>
                          <a:ea typeface="+mn-ea"/>
                          <a:cs typeface="+mn-cs"/>
                        </a:rPr>
                        <a:t> to Reserve language procedural in nature and focus on making new lands subject to  Land Code.</a:t>
                      </a:r>
                      <a:endParaRPr lang="en-US" sz="1200" i="1" kern="1200" baseline="0" dirty="0" smtClean="0">
                        <a:solidFill>
                          <a:schemeClr val="dk1"/>
                        </a:solidFill>
                        <a:latin typeface="+mn-lt"/>
                        <a:ea typeface="+mn-ea"/>
                        <a:cs typeface="+mn-cs"/>
                      </a:endParaRP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Strengthen language to:</a:t>
                      </a:r>
                    </a:p>
                    <a:p>
                      <a:pPr marL="3429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Eliminate pre-reserve designation requirement.</a:t>
                      </a:r>
                    </a:p>
                    <a:p>
                      <a:pPr marL="3429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Manage third party interests.</a:t>
                      </a:r>
                      <a:endParaRPr lang="en-US" sz="1200" baseline="0" dirty="0" smtClean="0"/>
                    </a:p>
                    <a:p>
                      <a:pPr marL="3429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dk1"/>
                          </a:solidFill>
                          <a:latin typeface="+mn-lt"/>
                          <a:ea typeface="+mn-ea"/>
                          <a:cs typeface="+mn-cs"/>
                        </a:rPr>
                        <a:t>Ensure added lands are brought under Land Code authority automatically.</a:t>
                      </a:r>
                    </a:p>
                  </a:txBody>
                  <a:tcPr>
                    <a:solidFill>
                      <a:srgbClr val="EAEAEA"/>
                    </a:solidFill>
                  </a:tcPr>
                </a:tc>
                <a:extLst>
                  <a:ext uri="{0D108BD9-81ED-4DB2-BD59-A6C34878D82A}">
                    <a16:rowId xmlns:a16="http://schemas.microsoft.com/office/drawing/2014/main" val="10006"/>
                  </a:ext>
                </a:extLst>
              </a:tr>
            </a:tbl>
          </a:graphicData>
        </a:graphic>
      </p:graphicFrame>
      <p:sp>
        <p:nvSpPr>
          <p:cNvPr id="5" name="Title 1"/>
          <p:cNvSpPr txBox="1">
            <a:spLocks/>
          </p:cNvSpPr>
          <p:nvPr/>
        </p:nvSpPr>
        <p:spPr bwMode="auto">
          <a:xfrm>
            <a:off x="400269" y="609600"/>
            <a:ext cx="815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en-US" altLang="en-US" kern="0" dirty="0"/>
              <a:t>Framework Agreement/FNLMA Amendments: Phase 1</a:t>
            </a:r>
            <a:endParaRPr lang="en-US" kern="0" dirty="0"/>
          </a:p>
        </p:txBody>
      </p:sp>
      <p:sp>
        <p:nvSpPr>
          <p:cNvPr id="6"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29</a:t>
            </a:fld>
            <a:endParaRPr lang="en-CA" sz="1400" dirty="0"/>
          </a:p>
        </p:txBody>
      </p:sp>
    </p:spTree>
    <p:extLst>
      <p:ext uri="{BB962C8B-B14F-4D97-AF65-F5344CB8AC3E}">
        <p14:creationId xmlns:p14="http://schemas.microsoft.com/office/powerpoint/2010/main" val="187606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CLD Functions &amp; National Indigenous Partners</a:t>
            </a:r>
            <a:endParaRPr lang="en-US" dirty="0"/>
          </a:p>
        </p:txBody>
      </p:sp>
      <p:sp>
        <p:nvSpPr>
          <p:cNvPr id="4" name="Slide Number Placeholder 3"/>
          <p:cNvSpPr>
            <a:spLocks noGrp="1"/>
          </p:cNvSpPr>
          <p:nvPr>
            <p:ph type="sldNum" sz="quarter" idx="4294967295"/>
          </p:nvPr>
        </p:nvSpPr>
        <p:spPr>
          <a:xfrm>
            <a:off x="8077200" y="6400800"/>
            <a:ext cx="762000" cy="304800"/>
          </a:xfrm>
          <a:prstGeom prst="rect">
            <a:avLst/>
          </a:prstGeom>
        </p:spPr>
        <p:txBody>
          <a:bodyPr/>
          <a:lstStyle/>
          <a:p>
            <a:pPr>
              <a:defRPr/>
            </a:pPr>
            <a:fld id="{E00B6E52-F07A-44C8-B7AE-D6EEC3D50429}" type="slidenum">
              <a:rPr lang="en-CA" smtClean="0"/>
              <a:pPr>
                <a:defRPr/>
              </a:pPr>
              <a:t>3</a:t>
            </a:fld>
            <a:endParaRPr lang="en-CA" dirty="0"/>
          </a:p>
        </p:txBody>
      </p:sp>
      <p:pic>
        <p:nvPicPr>
          <p:cNvPr id="3076" name="Picture 4" descr="Image result for NAL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41828"/>
            <a:ext cx="23622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entre of excellence matrimonial real proper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56405"/>
            <a:ext cx="1981200" cy="32590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irst nations chief of police associ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3130" y="1331059"/>
            <a:ext cx="2338470" cy="271299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bwMode="auto">
          <a:xfrm flipH="1" flipV="1">
            <a:off x="4026852" y="4006250"/>
            <a:ext cx="849948" cy="1251550"/>
          </a:xfrm>
          <a:prstGeom prst="straightConnector1">
            <a:avLst/>
          </a:prstGeom>
          <a:solidFill>
            <a:srgbClr val="E5E5CC"/>
          </a:solidFill>
          <a:ln w="25400" cap="flat" cmpd="sng" algn="ctr">
            <a:solidFill>
              <a:srgbClr val="000066"/>
            </a:solidFill>
            <a:prstDash val="solid"/>
            <a:round/>
            <a:headEnd type="none" w="med" len="med"/>
            <a:tailEnd type="arrow"/>
          </a:ln>
          <a:effectLst/>
        </p:spPr>
      </p:cxnSp>
      <p:cxnSp>
        <p:nvCxnSpPr>
          <p:cNvPr id="18" name="Straight Arrow Connector 17"/>
          <p:cNvCxnSpPr/>
          <p:nvPr/>
        </p:nvCxnSpPr>
        <p:spPr bwMode="auto">
          <a:xfrm flipV="1">
            <a:off x="3352800" y="4423229"/>
            <a:ext cx="0" cy="870046"/>
          </a:xfrm>
          <a:prstGeom prst="straightConnector1">
            <a:avLst/>
          </a:prstGeom>
          <a:solidFill>
            <a:srgbClr val="E5E5CC"/>
          </a:solidFill>
          <a:ln w="25400" cap="flat" cmpd="sng" algn="ctr">
            <a:solidFill>
              <a:srgbClr val="000066"/>
            </a:solidFill>
            <a:prstDash val="solid"/>
            <a:round/>
            <a:headEnd type="none" w="med" len="med"/>
            <a:tailEnd type="arrow"/>
          </a:ln>
          <a:effectLst/>
        </p:spPr>
      </p:cxnSp>
      <p:cxnSp>
        <p:nvCxnSpPr>
          <p:cNvPr id="26" name="Straight Arrow Connector 25"/>
          <p:cNvCxnSpPr/>
          <p:nvPr/>
        </p:nvCxnSpPr>
        <p:spPr bwMode="auto">
          <a:xfrm flipH="1" flipV="1">
            <a:off x="6096000" y="3964054"/>
            <a:ext cx="1066800" cy="1293746"/>
          </a:xfrm>
          <a:prstGeom prst="straightConnector1">
            <a:avLst/>
          </a:prstGeom>
          <a:solidFill>
            <a:srgbClr val="E5E5CC"/>
          </a:solidFill>
          <a:ln w="25400" cap="flat" cmpd="sng" algn="ctr">
            <a:solidFill>
              <a:srgbClr val="000066"/>
            </a:solidFill>
            <a:prstDash val="solid"/>
            <a:round/>
            <a:headEnd type="none" w="med" len="med"/>
            <a:tailEnd type="arrow"/>
          </a:ln>
          <a:effectLst/>
        </p:spPr>
      </p:cxnSp>
      <p:cxnSp>
        <p:nvCxnSpPr>
          <p:cNvPr id="28" name="Straight Arrow Connector 27"/>
          <p:cNvCxnSpPr/>
          <p:nvPr/>
        </p:nvCxnSpPr>
        <p:spPr bwMode="auto">
          <a:xfrm flipV="1">
            <a:off x="7848600" y="4044050"/>
            <a:ext cx="0" cy="1178190"/>
          </a:xfrm>
          <a:prstGeom prst="straightConnector1">
            <a:avLst/>
          </a:prstGeom>
          <a:solidFill>
            <a:srgbClr val="E5E5CC"/>
          </a:solidFill>
          <a:ln w="25400" cap="flat" cmpd="sng" algn="ctr">
            <a:solidFill>
              <a:srgbClr val="000066"/>
            </a:solidFill>
            <a:prstDash val="solid"/>
            <a:round/>
            <a:headEnd type="none" w="med" len="med"/>
            <a:tailEnd type="arrow"/>
          </a:ln>
          <a:effectLst/>
        </p:spPr>
      </p:cxnSp>
      <p:graphicFrame>
        <p:nvGraphicFramePr>
          <p:cNvPr id="3" name="Table 2"/>
          <p:cNvGraphicFramePr>
            <a:graphicFrameLocks noGrp="1"/>
          </p:cNvGraphicFramePr>
          <p:nvPr>
            <p:extLst>
              <p:ext uri="{D42A27DB-BD31-4B8C-83A1-F6EECF244321}">
                <p14:modId xmlns:p14="http://schemas.microsoft.com/office/powerpoint/2010/main" val="689265272"/>
              </p:ext>
            </p:extLst>
          </p:nvPr>
        </p:nvGraphicFramePr>
        <p:xfrm>
          <a:off x="104776" y="5222240"/>
          <a:ext cx="8886824" cy="1559560"/>
        </p:xfrm>
        <a:graphic>
          <a:graphicData uri="http://schemas.openxmlformats.org/drawingml/2006/table">
            <a:tbl>
              <a:tblPr firstRow="1" bandRow="1">
                <a:tableStyleId>{5C22544A-7EE6-4342-B048-85BDC9FD1C3A}</a:tableStyleId>
              </a:tblPr>
              <a:tblGrid>
                <a:gridCol w="2164556">
                  <a:extLst>
                    <a:ext uri="{9D8B030D-6E8A-4147-A177-3AD203B41FA5}">
                      <a16:colId xmlns:a16="http://schemas.microsoft.com/office/drawing/2014/main" val="20000"/>
                    </a:ext>
                  </a:extLst>
                </a:gridCol>
                <a:gridCol w="2164556">
                  <a:extLst>
                    <a:ext uri="{9D8B030D-6E8A-4147-A177-3AD203B41FA5}">
                      <a16:colId xmlns:a16="http://schemas.microsoft.com/office/drawing/2014/main" val="20001"/>
                    </a:ext>
                  </a:extLst>
                </a:gridCol>
                <a:gridCol w="2164556">
                  <a:extLst>
                    <a:ext uri="{9D8B030D-6E8A-4147-A177-3AD203B41FA5}">
                      <a16:colId xmlns:a16="http://schemas.microsoft.com/office/drawing/2014/main" val="20002"/>
                    </a:ext>
                  </a:extLst>
                </a:gridCol>
                <a:gridCol w="2393156">
                  <a:extLst>
                    <a:ext uri="{9D8B030D-6E8A-4147-A177-3AD203B41FA5}">
                      <a16:colId xmlns:a16="http://schemas.microsoft.com/office/drawing/2014/main" val="20003"/>
                    </a:ext>
                  </a:extLst>
                </a:gridCol>
              </a:tblGrid>
              <a:tr h="6463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rPr>
                        <a:t>First Nations Land Management</a:t>
                      </a:r>
                    </a:p>
                    <a:p>
                      <a:endParaRPr lang="en-CA" sz="1800" dirty="0">
                        <a:latin typeface="Calibri" panose="020F0502020204030204" pitchFamily="34" charset="0"/>
                      </a:endParaRPr>
                    </a:p>
                  </a:txBody>
                  <a:tcPr>
                    <a:solidFill>
                      <a:srgbClr val="35A6EB"/>
                    </a:solidFill>
                  </a:tcPr>
                </a:tc>
                <a:tc>
                  <a:txBody>
                    <a:bodyPr/>
                    <a:lstStyle/>
                    <a:p>
                      <a:pPr algn="ctr"/>
                      <a:r>
                        <a:rPr lang="en-US" sz="1800" dirty="0" smtClean="0">
                          <a:latin typeface="Calibri" panose="020F0502020204030204" pitchFamily="34" charset="0"/>
                        </a:rPr>
                        <a:t>Land Use </a:t>
                      </a:r>
                    </a:p>
                    <a:p>
                      <a:pPr algn="ctr"/>
                      <a:r>
                        <a:rPr lang="en-US" sz="1800" dirty="0" smtClean="0">
                          <a:latin typeface="Calibri" panose="020F0502020204030204" pitchFamily="34" charset="0"/>
                        </a:rPr>
                        <a:t>Planning </a:t>
                      </a:r>
                    </a:p>
                    <a:p>
                      <a:endParaRPr lang="en-CA" sz="1800" dirty="0">
                        <a:latin typeface="Calibri" panose="020F0502020204030204" pitchFamily="34" charset="0"/>
                      </a:endParaRPr>
                    </a:p>
                  </a:txBody>
                  <a:tcPr>
                    <a:solidFill>
                      <a:srgbClr val="35A6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rPr>
                        <a:t>Reserve Land and Environment Management Program (RLEMP)</a:t>
                      </a:r>
                    </a:p>
                  </a:txBody>
                  <a:tcPr>
                    <a:solidFill>
                      <a:srgbClr val="35A6EB"/>
                    </a:solidFill>
                  </a:tcPr>
                </a:tc>
                <a:tc>
                  <a:txBody>
                    <a:bodyPr/>
                    <a:lstStyle/>
                    <a:p>
                      <a:pPr algn="ctr"/>
                      <a:r>
                        <a:rPr lang="en-US" sz="1800" dirty="0" smtClean="0">
                          <a:latin typeface="Calibri" panose="020F0502020204030204" pitchFamily="34" charset="0"/>
                        </a:rPr>
                        <a:t>Matrimonial Real</a:t>
                      </a:r>
                    </a:p>
                    <a:p>
                      <a:pPr algn="ctr"/>
                      <a:r>
                        <a:rPr lang="en-US" sz="1800" dirty="0" smtClean="0">
                          <a:latin typeface="Calibri" panose="020F0502020204030204" pitchFamily="34" charset="0"/>
                        </a:rPr>
                        <a:t>Property (MRP)</a:t>
                      </a:r>
                    </a:p>
                    <a:p>
                      <a:endParaRPr lang="en-CA" sz="1800" dirty="0">
                        <a:latin typeface="Calibri" panose="020F0502020204030204" pitchFamily="34" charset="0"/>
                      </a:endParaRPr>
                    </a:p>
                  </a:txBody>
                  <a:tcPr>
                    <a:solidFill>
                      <a:srgbClr val="35A6EB"/>
                    </a:solidFill>
                  </a:tcPr>
                </a:tc>
                <a:extLst>
                  <a:ext uri="{0D108BD9-81ED-4DB2-BD59-A6C34878D82A}">
                    <a16:rowId xmlns:a16="http://schemas.microsoft.com/office/drawing/2014/main" val="10000"/>
                  </a:ext>
                </a:extLst>
              </a:tr>
              <a:tr h="370840">
                <a:tc gridSpan="4">
                  <a:txBody>
                    <a:bodyPr/>
                    <a:lstStyle/>
                    <a:p>
                      <a:pPr algn="ctr"/>
                      <a:r>
                        <a:rPr lang="en-US" dirty="0" smtClean="0"/>
                        <a:t>CLD Functions – ISC and CIRNAC HQ and Regions</a:t>
                      </a:r>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0001"/>
                  </a:ext>
                </a:extLst>
              </a:tr>
            </a:tbl>
          </a:graphicData>
        </a:graphic>
      </p:graphicFrame>
      <p:cxnSp>
        <p:nvCxnSpPr>
          <p:cNvPr id="6" name="Straight Arrow Connector 5"/>
          <p:cNvCxnSpPr/>
          <p:nvPr/>
        </p:nvCxnSpPr>
        <p:spPr bwMode="auto">
          <a:xfrm flipH="1" flipV="1">
            <a:off x="2023546" y="3469640"/>
            <a:ext cx="1100654" cy="1752600"/>
          </a:xfrm>
          <a:prstGeom prst="straightConnector1">
            <a:avLst/>
          </a:prstGeom>
          <a:solidFill>
            <a:srgbClr val="E5E5CC"/>
          </a:solidFill>
          <a:ln w="25400" cap="flat" cmpd="sng" algn="ctr">
            <a:solidFill>
              <a:srgbClr val="000066"/>
            </a:solidFill>
            <a:prstDash val="solid"/>
            <a:round/>
            <a:headEnd type="none" w="med" len="med"/>
            <a:tailEnd type="arrow"/>
          </a:ln>
          <a:effectLst/>
        </p:spPr>
      </p:cxnSp>
      <p:pic>
        <p:nvPicPr>
          <p:cNvPr id="19" name="Picture 2" descr="Image result for lands advisory 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69" y="1600200"/>
            <a:ext cx="1459531" cy="14192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lands advisory boar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1878" y="3143937"/>
            <a:ext cx="1369511" cy="90844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bwMode="auto">
          <a:xfrm flipV="1">
            <a:off x="946634" y="4052380"/>
            <a:ext cx="0" cy="1169860"/>
          </a:xfrm>
          <a:prstGeom prst="straightConnector1">
            <a:avLst/>
          </a:prstGeom>
          <a:solidFill>
            <a:srgbClr val="E5E5CC"/>
          </a:solidFill>
          <a:ln w="25400" cap="flat" cmpd="sng" algn="ctr">
            <a:solidFill>
              <a:srgbClr val="000066"/>
            </a:solidFill>
            <a:prstDash val="solid"/>
            <a:round/>
            <a:headEnd type="none" w="med" len="med"/>
            <a:tailEnd type="arrow"/>
          </a:ln>
          <a:effectLst/>
        </p:spPr>
      </p:cxnSp>
      <p:sp>
        <p:nvSpPr>
          <p:cNvPr id="16"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3</a:t>
            </a:fld>
            <a:endParaRPr lang="en-CA" sz="1400" dirty="0"/>
          </a:p>
        </p:txBody>
      </p:sp>
    </p:spTree>
    <p:extLst>
      <p:ext uri="{BB962C8B-B14F-4D97-AF65-F5344CB8AC3E}">
        <p14:creationId xmlns:p14="http://schemas.microsoft.com/office/powerpoint/2010/main" val="2014563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2053348"/>
              </p:ext>
            </p:extLst>
          </p:nvPr>
        </p:nvGraphicFramePr>
        <p:xfrm>
          <a:off x="304801" y="1153160"/>
          <a:ext cx="8534398" cy="4282440"/>
        </p:xfrm>
        <a:graphic>
          <a:graphicData uri="http://schemas.openxmlformats.org/drawingml/2006/table">
            <a:tbl>
              <a:tblPr firstRow="1" bandRow="1">
                <a:tableStyleId>{073A0DAA-6AF3-43AB-8588-CEC1D06C72B9}</a:tableStyleId>
              </a:tblPr>
              <a:tblGrid>
                <a:gridCol w="1662545">
                  <a:extLst>
                    <a:ext uri="{9D8B030D-6E8A-4147-A177-3AD203B41FA5}">
                      <a16:colId xmlns:a16="http://schemas.microsoft.com/office/drawing/2014/main" val="20000"/>
                    </a:ext>
                  </a:extLst>
                </a:gridCol>
                <a:gridCol w="3442141">
                  <a:extLst>
                    <a:ext uri="{9D8B030D-6E8A-4147-A177-3AD203B41FA5}">
                      <a16:colId xmlns:a16="http://schemas.microsoft.com/office/drawing/2014/main" val="20001"/>
                    </a:ext>
                  </a:extLst>
                </a:gridCol>
                <a:gridCol w="3429712">
                  <a:extLst>
                    <a:ext uri="{9D8B030D-6E8A-4147-A177-3AD203B41FA5}">
                      <a16:colId xmlns:a16="http://schemas.microsoft.com/office/drawing/2014/main" val="20002"/>
                    </a:ext>
                  </a:extLst>
                </a:gridCol>
              </a:tblGrid>
              <a:tr h="381000">
                <a:tc>
                  <a:txBody>
                    <a:bodyPr/>
                    <a:lstStyle/>
                    <a:p>
                      <a:pPr algn="ctr"/>
                      <a:r>
                        <a:rPr lang="en-US" sz="1200" b="1" dirty="0" smtClean="0"/>
                        <a:t>Theme</a:t>
                      </a:r>
                      <a:endParaRPr lang="en-US"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From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To</a:t>
                      </a:r>
                    </a:p>
                  </a:txBody>
                  <a:tcPr/>
                </a:tc>
                <a:extLst>
                  <a:ext uri="{0D108BD9-81ED-4DB2-BD59-A6C34878D82A}">
                    <a16:rowId xmlns:a16="http://schemas.microsoft.com/office/drawing/2014/main" val="10000"/>
                  </a:ext>
                </a:extLst>
              </a:tr>
              <a:tr h="853440">
                <a:tc>
                  <a:txBody>
                    <a:bodyPr/>
                    <a:lstStyle/>
                    <a:p>
                      <a:pPr algn="ctr"/>
                      <a:r>
                        <a:rPr lang="en-US" sz="1200" b="1" dirty="0" smtClean="0"/>
                        <a:t>Expansion</a:t>
                      </a:r>
                      <a:endParaRPr lang="en-US" sz="1200" b="1" dirty="0"/>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t>FNLM is silent.</a:t>
                      </a:r>
                      <a:endParaRPr lang="en-US" sz="1200" kern="1200" dirty="0">
                        <a:solidFill>
                          <a:schemeClr val="dk1"/>
                        </a:solidFill>
                        <a:latin typeface="+mn-lt"/>
                        <a:ea typeface="+mn-ea"/>
                        <a:cs typeface="+mn-cs"/>
                      </a:endParaRP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Acknowledge</a:t>
                      </a:r>
                      <a:r>
                        <a:rPr lang="en-US" sz="1200" baseline="0" dirty="0" smtClean="0"/>
                        <a:t> ability of First Nations to manage jointly held reserves and provide guidelines to that effect.</a:t>
                      </a:r>
                    </a:p>
                  </a:txBody>
                  <a:tcPr>
                    <a:solidFill>
                      <a:srgbClr val="EAEAEA"/>
                    </a:solidFill>
                  </a:tcPr>
                </a:tc>
                <a:extLst>
                  <a:ext uri="{0D108BD9-81ED-4DB2-BD59-A6C34878D82A}">
                    <a16:rowId xmlns:a16="http://schemas.microsoft.com/office/drawing/2014/main" val="10001"/>
                  </a:ext>
                </a:extLst>
              </a:tr>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Enforcement Powers</a:t>
                      </a: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Enforcement language is general.</a:t>
                      </a:r>
                    </a:p>
                  </a:txBody>
                  <a:tcPr>
                    <a:solidFill>
                      <a:srgbClr val="EAEAEA"/>
                    </a:solidFill>
                  </a:tcPr>
                </a:tc>
                <a:tc>
                  <a:txBody>
                    <a:bodyPr/>
                    <a:lstStyle/>
                    <a:p>
                      <a:pPr marL="173038" marR="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Enable cooperative enforcement and valid collection remedies.</a:t>
                      </a:r>
                    </a:p>
                  </a:txBody>
                  <a:tcPr>
                    <a:solidFill>
                      <a:srgbClr val="EAEAEA"/>
                    </a:solidFill>
                  </a:tcPr>
                </a:tc>
                <a:extLst>
                  <a:ext uri="{0D108BD9-81ED-4DB2-BD59-A6C34878D82A}">
                    <a16:rowId xmlns:a16="http://schemas.microsoft.com/office/drawing/2014/main" val="10002"/>
                  </a:ext>
                </a:extLst>
              </a:tr>
              <a:tr h="533400">
                <a:tc>
                  <a:txBody>
                    <a:bodyPr/>
                    <a:lstStyle/>
                    <a:p>
                      <a:pPr algn="ctr"/>
                      <a:r>
                        <a:rPr lang="en-US" sz="1200" b="1" dirty="0" smtClean="0"/>
                        <a:t>First</a:t>
                      </a:r>
                      <a:r>
                        <a:rPr lang="en-US" sz="1200" b="1" baseline="0" dirty="0" smtClean="0"/>
                        <a:t> Nations Land Registry</a:t>
                      </a:r>
                      <a:endParaRPr lang="en-US" sz="1200" b="1" dirty="0"/>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t>Canada must manage land registry.</a:t>
                      </a:r>
                      <a:endParaRPr lang="en-US" sz="1200" kern="1200" dirty="0">
                        <a:solidFill>
                          <a:schemeClr val="dk1"/>
                        </a:solidFill>
                        <a:latin typeface="+mn-lt"/>
                        <a:ea typeface="+mn-ea"/>
                        <a:cs typeface="+mn-cs"/>
                      </a:endParaRP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Create legislative frame to enable 3</a:t>
                      </a:r>
                      <a:r>
                        <a:rPr lang="en-US" sz="1200" baseline="30000" dirty="0" smtClean="0"/>
                        <a:t>rd</a:t>
                      </a:r>
                      <a:r>
                        <a:rPr lang="en-US" sz="1200" baseline="0" dirty="0" smtClean="0"/>
                        <a:t> party management of the registry.</a:t>
                      </a:r>
                      <a:endParaRPr lang="en-US" sz="1200" dirty="0"/>
                    </a:p>
                  </a:txBody>
                  <a:tcPr>
                    <a:solidFill>
                      <a:srgbClr val="EAEAEA"/>
                    </a:solidFill>
                  </a:tcPr>
                </a:tc>
                <a:extLst>
                  <a:ext uri="{0D108BD9-81ED-4DB2-BD59-A6C34878D82A}">
                    <a16:rowId xmlns:a16="http://schemas.microsoft.com/office/drawing/2014/main" val="10003"/>
                  </a:ext>
                </a:extLst>
              </a:tr>
              <a:tr h="609600">
                <a:tc>
                  <a:txBody>
                    <a:bodyPr/>
                    <a:lstStyle/>
                    <a:p>
                      <a:pPr algn="ctr"/>
                      <a:r>
                        <a:rPr lang="en-US" sz="1200" b="1" baseline="0" dirty="0" smtClean="0"/>
                        <a:t>Protection for Band Officials</a:t>
                      </a:r>
                      <a:endParaRPr lang="en-US" sz="1200" b="1" dirty="0"/>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t>FNLM is silent</a:t>
                      </a:r>
                      <a:r>
                        <a:rPr lang="en-US" sz="1200" kern="1200" baseline="0" dirty="0" smtClean="0">
                          <a:solidFill>
                            <a:schemeClr val="dk1"/>
                          </a:solidFill>
                          <a:latin typeface="+mn-lt"/>
                          <a:ea typeface="+mn-ea"/>
                          <a:cs typeface="+mn-cs"/>
                        </a:rPr>
                        <a:t> on protections.</a:t>
                      </a:r>
                      <a:endParaRPr lang="en-US" sz="1200" kern="1200" baseline="0" dirty="0" smtClean="0"/>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Similar protections to those employed by other local governments.</a:t>
                      </a:r>
                    </a:p>
                  </a:txBody>
                  <a:tcPr>
                    <a:solidFill>
                      <a:srgbClr val="EAEAEA"/>
                    </a:solidFill>
                  </a:tcPr>
                </a:tc>
                <a:extLst>
                  <a:ext uri="{0D108BD9-81ED-4DB2-BD59-A6C34878D82A}">
                    <a16:rowId xmlns:a16="http://schemas.microsoft.com/office/drawing/2014/main" val="10004"/>
                  </a:ext>
                </a:extLst>
              </a:tr>
              <a:tr h="609600">
                <a:tc>
                  <a:txBody>
                    <a:bodyPr/>
                    <a:lstStyle/>
                    <a:p>
                      <a:pPr algn="ctr"/>
                      <a:r>
                        <a:rPr lang="en-US" sz="1200" b="1" dirty="0" smtClean="0"/>
                        <a:t>Administrative</a:t>
                      </a: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Certain provisions</a:t>
                      </a:r>
                      <a:r>
                        <a:rPr lang="en-US" sz="1200" baseline="0" dirty="0" smtClean="0"/>
                        <a:t> in FNLM are no longer relevant, lack clarity, or administratively onerous.</a:t>
                      </a:r>
                      <a:endParaRPr lang="en-US" sz="1200" dirty="0" smtClean="0">
                        <a:effectLst/>
                        <a:ea typeface="Calibri"/>
                        <a:cs typeface="Times New Roman"/>
                      </a:endParaRPr>
                    </a:p>
                  </a:txBody>
                  <a:tcPr>
                    <a:solidFill>
                      <a:srgbClr val="EAEAEA"/>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Update, modernize and clarify language. For example:</a:t>
                      </a:r>
                    </a:p>
                    <a:p>
                      <a:pPr marL="3429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Scheduling by Ministerial Order rather than Order in Council</a:t>
                      </a:r>
                    </a:p>
                    <a:p>
                      <a:pPr marL="3429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effectLst/>
                        </a:rPr>
                        <a:t>Clarify that prior </a:t>
                      </a:r>
                      <a:r>
                        <a:rPr lang="en-US" sz="1200" i="1" baseline="0" dirty="0" smtClean="0">
                          <a:effectLst/>
                        </a:rPr>
                        <a:t>Indian Act </a:t>
                      </a:r>
                      <a:r>
                        <a:rPr lang="en-US" sz="1200" baseline="0" dirty="0" smtClean="0">
                          <a:effectLst/>
                        </a:rPr>
                        <a:t>designations no longer apply under FNLM</a:t>
                      </a:r>
                    </a:p>
                    <a:p>
                      <a:pPr marL="3429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effectLst/>
                        </a:rPr>
                        <a:t>Update to align with other Federal Acts.</a:t>
                      </a:r>
                    </a:p>
                  </a:txBody>
                  <a:tcPr>
                    <a:solidFill>
                      <a:srgbClr val="EAEAEA"/>
                    </a:solidFill>
                  </a:tcPr>
                </a:tc>
                <a:extLst>
                  <a:ext uri="{0D108BD9-81ED-4DB2-BD59-A6C34878D82A}">
                    <a16:rowId xmlns:a16="http://schemas.microsoft.com/office/drawing/2014/main" val="10005"/>
                  </a:ext>
                </a:extLst>
              </a:tr>
            </a:tbl>
          </a:graphicData>
        </a:graphic>
      </p:graphicFrame>
      <p:sp>
        <p:nvSpPr>
          <p:cNvPr id="5" name="Title 1"/>
          <p:cNvSpPr txBox="1">
            <a:spLocks/>
          </p:cNvSpPr>
          <p:nvPr/>
        </p:nvSpPr>
        <p:spPr bwMode="auto">
          <a:xfrm>
            <a:off x="400269" y="609600"/>
            <a:ext cx="815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en-US" altLang="en-US" kern="0" dirty="0"/>
              <a:t>Framework Agreement/FNLMA Amendments: Phase </a:t>
            </a:r>
            <a:r>
              <a:rPr lang="en-US" altLang="en-US" kern="0" dirty="0" smtClean="0"/>
              <a:t>1</a:t>
            </a:r>
            <a:endParaRPr lang="en-US" kern="0" dirty="0"/>
          </a:p>
        </p:txBody>
      </p:sp>
      <p:sp>
        <p:nvSpPr>
          <p:cNvPr id="6"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30</a:t>
            </a:fld>
            <a:endParaRPr lang="en-CA" sz="1400" dirty="0"/>
          </a:p>
        </p:txBody>
      </p:sp>
    </p:spTree>
    <p:extLst>
      <p:ext uri="{BB962C8B-B14F-4D97-AF65-F5344CB8AC3E}">
        <p14:creationId xmlns:p14="http://schemas.microsoft.com/office/powerpoint/2010/main" val="3842742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848600" cy="304800"/>
          </a:xfrm>
        </p:spPr>
        <p:txBody>
          <a:bodyPr/>
          <a:lstStyle/>
          <a:p>
            <a:r>
              <a:rPr lang="en-US" dirty="0" err="1" smtClean="0"/>
              <a:t>Dokis</a:t>
            </a:r>
            <a:r>
              <a:rPr lang="en-US" dirty="0" smtClean="0"/>
              <a:t> First Nation’s </a:t>
            </a:r>
            <a:r>
              <a:rPr lang="en-US" dirty="0" err="1" smtClean="0"/>
              <a:t>Okikendawt</a:t>
            </a:r>
            <a:r>
              <a:rPr lang="en-US" dirty="0" smtClean="0"/>
              <a:t> Project</a:t>
            </a:r>
            <a:endParaRPr lang="en-US" dirty="0"/>
          </a:p>
        </p:txBody>
      </p:sp>
      <p:sp>
        <p:nvSpPr>
          <p:cNvPr id="3" name="Content Placeholder 2"/>
          <p:cNvSpPr>
            <a:spLocks noGrp="1"/>
          </p:cNvSpPr>
          <p:nvPr>
            <p:ph idx="1"/>
          </p:nvPr>
        </p:nvSpPr>
        <p:spPr/>
        <p:txBody>
          <a:bodyPr/>
          <a:lstStyle/>
          <a:p>
            <a:pPr marL="0" indent="0">
              <a:buNone/>
            </a:pPr>
            <a:r>
              <a:rPr lang="en-US" dirty="0"/>
              <a:t>The </a:t>
            </a:r>
            <a:r>
              <a:rPr lang="en-US" dirty="0" err="1"/>
              <a:t>Dokis</a:t>
            </a:r>
            <a:r>
              <a:rPr lang="en-US" dirty="0"/>
              <a:t> First Nation’s </a:t>
            </a:r>
            <a:r>
              <a:rPr lang="en-US" dirty="0" err="1"/>
              <a:t>Okikendawt</a:t>
            </a:r>
            <a:r>
              <a:rPr lang="en-US" dirty="0"/>
              <a:t> Project is a run of the river hydro project that was completed through the creation of its own land code under the First Nations Land Management Act. The </a:t>
            </a:r>
            <a:r>
              <a:rPr lang="en-US" dirty="0" err="1"/>
              <a:t>Okikendawt</a:t>
            </a:r>
            <a:r>
              <a:rPr lang="en-US" dirty="0"/>
              <a:t> Project will create economic opportunities for the community now, and for generations to come.</a:t>
            </a: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a:hlinkClick r:id="rId3"/>
            </a:endParaRPr>
          </a:p>
          <a:p>
            <a:pPr marL="0" indent="0" algn="ctr">
              <a:buNone/>
            </a:pPr>
            <a:r>
              <a:rPr lang="en-US" dirty="0" smtClean="0">
                <a:hlinkClick r:id="rId3"/>
              </a:rPr>
              <a:t>http</a:t>
            </a:r>
            <a:r>
              <a:rPr lang="en-US" dirty="0">
                <a:hlinkClick r:id="rId3"/>
              </a:rPr>
              <a:t>://</a:t>
            </a:r>
            <a:r>
              <a:rPr lang="en-US" dirty="0" smtClean="0">
                <a:hlinkClick r:id="rId3"/>
              </a:rPr>
              <a:t>www.aadnc-aandc.gc.ca/eng/1459449220161/1459449341752</a:t>
            </a:r>
            <a:r>
              <a:rPr lang="en-US" dirty="0" smtClean="0"/>
              <a:t>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90800"/>
            <a:ext cx="5410200" cy="303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31</a:t>
            </a:fld>
            <a:endParaRPr lang="en-CA" sz="1400" dirty="0"/>
          </a:p>
        </p:txBody>
      </p:sp>
    </p:spTree>
    <p:extLst>
      <p:ext uri="{BB962C8B-B14F-4D97-AF65-F5344CB8AC3E}">
        <p14:creationId xmlns:p14="http://schemas.microsoft.com/office/powerpoint/2010/main" val="3597528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credits</a:t>
            </a:r>
            <a:endParaRPr lang="en-US" dirty="0"/>
          </a:p>
        </p:txBody>
      </p:sp>
      <p:sp>
        <p:nvSpPr>
          <p:cNvPr id="3" name="Content Placeholder 2"/>
          <p:cNvSpPr>
            <a:spLocks noGrp="1"/>
          </p:cNvSpPr>
          <p:nvPr>
            <p:ph idx="1"/>
          </p:nvPr>
        </p:nvSpPr>
        <p:spPr/>
        <p:txBody>
          <a:bodyPr/>
          <a:lstStyle/>
          <a:p>
            <a:r>
              <a:rPr lang="en-US" dirty="0" err="1" smtClean="0"/>
              <a:t>Monkik</a:t>
            </a:r>
            <a:endParaRPr lang="en-US" dirty="0" smtClean="0"/>
          </a:p>
          <a:p>
            <a:r>
              <a:rPr lang="en-US" dirty="0" err="1" smtClean="0"/>
              <a:t>Atif</a:t>
            </a:r>
            <a:r>
              <a:rPr lang="en-US" dirty="0" smtClean="0"/>
              <a:t> Arshad</a:t>
            </a:r>
          </a:p>
          <a:p>
            <a:r>
              <a:rPr lang="en-US" dirty="0" smtClean="0"/>
              <a:t>MRK</a:t>
            </a:r>
          </a:p>
          <a:p>
            <a:r>
              <a:rPr lang="en-US" dirty="0" smtClean="0"/>
              <a:t>Saifurrijial100</a:t>
            </a:r>
          </a:p>
          <a:p>
            <a:r>
              <a:rPr lang="en-US" dirty="0" err="1" smtClean="0"/>
              <a:t>Gregor</a:t>
            </a:r>
            <a:r>
              <a:rPr lang="en-US" dirty="0" smtClean="0"/>
              <a:t> </a:t>
            </a:r>
            <a:r>
              <a:rPr lang="en-US" dirty="0" err="1" smtClean="0"/>
              <a:t>Cresnar</a:t>
            </a:r>
            <a:endParaRPr lang="en-US" dirty="0" smtClean="0"/>
          </a:p>
          <a:p>
            <a:r>
              <a:rPr lang="en-US" dirty="0" err="1" smtClean="0"/>
              <a:t>Becris</a:t>
            </a:r>
            <a:endParaRPr lang="en-US" dirty="0" smtClean="0"/>
          </a:p>
          <a:p>
            <a:r>
              <a:rPr lang="en-US" dirty="0" smtClean="0"/>
              <a:t>Shashank Singh</a:t>
            </a:r>
          </a:p>
          <a:p>
            <a:r>
              <a:rPr lang="en-US" dirty="0" smtClean="0"/>
              <a:t>Ismael Ruiz</a:t>
            </a:r>
          </a:p>
          <a:p>
            <a:r>
              <a:rPr lang="en-US" dirty="0" smtClean="0"/>
              <a:t>Gilbert </a:t>
            </a:r>
            <a:r>
              <a:rPr lang="en-US" dirty="0" err="1" smtClean="0"/>
              <a:t>Bages</a:t>
            </a:r>
            <a:endParaRPr lang="en-US" dirty="0" smtClean="0"/>
          </a:p>
          <a:p>
            <a:r>
              <a:rPr lang="en-US" dirty="0" smtClean="0"/>
              <a:t>Priyanka</a:t>
            </a:r>
          </a:p>
          <a:p>
            <a:r>
              <a:rPr lang="en-US" dirty="0" err="1" smtClean="0"/>
              <a:t>Faisalovers</a:t>
            </a:r>
            <a:endParaRPr lang="en-US" dirty="0" smtClean="0"/>
          </a:p>
          <a:p>
            <a:r>
              <a:rPr lang="en-US" dirty="0" smtClean="0"/>
              <a:t>Mark Aventura</a:t>
            </a:r>
          </a:p>
          <a:p>
            <a:r>
              <a:rPr lang="en-US" dirty="0" err="1" smtClean="0"/>
              <a:t>BornSymbols</a:t>
            </a:r>
            <a:endParaRPr lang="en-US" dirty="0"/>
          </a:p>
        </p:txBody>
      </p:sp>
      <p:sp>
        <p:nvSpPr>
          <p:cNvPr id="5" name="TextBox 4"/>
          <p:cNvSpPr txBox="1"/>
          <p:nvPr/>
        </p:nvSpPr>
        <p:spPr>
          <a:xfrm>
            <a:off x="3276600" y="1295400"/>
            <a:ext cx="2345514" cy="4211025"/>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rgbClr val="000000"/>
                </a:solidFill>
                <a:latin typeface="+mj-lt"/>
              </a:rPr>
              <a:t>Adrien Coquet</a:t>
            </a:r>
          </a:p>
          <a:p>
            <a:pPr marL="285750" indent="-285750">
              <a:buFont typeface="Arial" panose="020B0604020202020204" pitchFamily="34" charset="0"/>
              <a:buChar char="•"/>
            </a:pPr>
            <a:r>
              <a:rPr lang="en-US" dirty="0" err="1" smtClean="0">
                <a:solidFill>
                  <a:srgbClr val="000000"/>
                </a:solidFill>
                <a:latin typeface="+mj-lt"/>
              </a:rPr>
              <a:t>Lakshisha</a:t>
            </a:r>
            <a:endParaRPr lang="en-US" dirty="0" smtClean="0">
              <a:solidFill>
                <a:srgbClr val="000000"/>
              </a:solidFill>
              <a:latin typeface="+mj-lt"/>
            </a:endParaRPr>
          </a:p>
          <a:p>
            <a:pPr marL="285750" indent="-285750">
              <a:buFont typeface="Arial" panose="020B0604020202020204" pitchFamily="34" charset="0"/>
              <a:buChar char="•"/>
            </a:pPr>
            <a:r>
              <a:rPr lang="en-US" dirty="0" smtClean="0">
                <a:solidFill>
                  <a:srgbClr val="000000"/>
                </a:solidFill>
                <a:latin typeface="+mj-lt"/>
              </a:rPr>
              <a:t>Creative </a:t>
            </a:r>
            <a:r>
              <a:rPr lang="en-US" dirty="0" err="1" smtClean="0">
                <a:solidFill>
                  <a:srgbClr val="000000"/>
                </a:solidFill>
                <a:latin typeface="+mj-lt"/>
              </a:rPr>
              <a:t>Mahira</a:t>
            </a:r>
            <a:endParaRPr lang="en-US" dirty="0" smtClean="0">
              <a:solidFill>
                <a:srgbClr val="000000"/>
              </a:solidFill>
              <a:latin typeface="+mj-lt"/>
            </a:endParaRPr>
          </a:p>
          <a:p>
            <a:pPr marL="285750" indent="-285750">
              <a:buFont typeface="Arial" panose="020B0604020202020204" pitchFamily="34" charset="0"/>
              <a:buChar char="•"/>
            </a:pPr>
            <a:r>
              <a:rPr lang="en-US" dirty="0" smtClean="0">
                <a:solidFill>
                  <a:srgbClr val="000000"/>
                </a:solidFill>
                <a:latin typeface="+mj-lt"/>
              </a:rPr>
              <a:t>Mikhail </a:t>
            </a:r>
            <a:r>
              <a:rPr lang="en-US" dirty="0" err="1" smtClean="0">
                <a:solidFill>
                  <a:srgbClr val="000000"/>
                </a:solidFill>
                <a:latin typeface="+mj-lt"/>
              </a:rPr>
              <a:t>Bazilevsky</a:t>
            </a:r>
            <a:endParaRPr lang="en-US" dirty="0" smtClean="0">
              <a:solidFill>
                <a:srgbClr val="000000"/>
              </a:solidFill>
              <a:latin typeface="+mj-lt"/>
            </a:endParaRPr>
          </a:p>
          <a:p>
            <a:pPr marL="285750" indent="-285750">
              <a:buFont typeface="Arial" panose="020B0604020202020204" pitchFamily="34" charset="0"/>
              <a:buChar char="•"/>
            </a:pPr>
            <a:r>
              <a:rPr lang="en-US" dirty="0" smtClean="0">
                <a:solidFill>
                  <a:srgbClr val="000000"/>
                </a:solidFill>
                <a:latin typeface="+mj-lt"/>
              </a:rPr>
              <a:t>Arthur </a:t>
            </a:r>
            <a:r>
              <a:rPr lang="en-US" dirty="0" err="1" smtClean="0">
                <a:solidFill>
                  <a:srgbClr val="000000"/>
                </a:solidFill>
                <a:latin typeface="+mj-lt"/>
              </a:rPr>
              <a:t>Shlain</a:t>
            </a:r>
            <a:endParaRPr lang="en-US" dirty="0" smtClean="0">
              <a:solidFill>
                <a:srgbClr val="000000"/>
              </a:solidFill>
              <a:latin typeface="+mj-lt"/>
            </a:endParaRPr>
          </a:p>
          <a:p>
            <a:pPr marL="285750" indent="-285750">
              <a:buFont typeface="Arial" panose="020B0604020202020204" pitchFamily="34" charset="0"/>
              <a:buChar char="•"/>
            </a:pPr>
            <a:r>
              <a:rPr lang="en-US" dirty="0" smtClean="0">
                <a:solidFill>
                  <a:srgbClr val="000000"/>
                </a:solidFill>
                <a:latin typeface="+mj-lt"/>
              </a:rPr>
              <a:t>Jimmy</a:t>
            </a:r>
          </a:p>
          <a:p>
            <a:pPr marL="285750" indent="-285750">
              <a:buFont typeface="Arial" panose="020B0604020202020204" pitchFamily="34" charset="0"/>
              <a:buChar char="•"/>
            </a:pPr>
            <a:r>
              <a:rPr lang="en-US" dirty="0" smtClean="0">
                <a:solidFill>
                  <a:srgbClr val="000000"/>
                </a:solidFill>
                <a:latin typeface="+mj-lt"/>
              </a:rPr>
              <a:t>Vectors Market</a:t>
            </a:r>
          </a:p>
          <a:p>
            <a:pPr marL="285750" indent="-285750">
              <a:buFont typeface="Arial" panose="020B0604020202020204" pitchFamily="34" charset="0"/>
              <a:buChar char="•"/>
            </a:pPr>
            <a:r>
              <a:rPr lang="en-US" dirty="0" err="1" smtClean="0">
                <a:solidFill>
                  <a:srgbClr val="000000"/>
                </a:solidFill>
                <a:latin typeface="+mj-lt"/>
              </a:rPr>
              <a:t>Binpodo</a:t>
            </a:r>
            <a:endParaRPr lang="en-US" dirty="0" smtClean="0">
              <a:solidFill>
                <a:srgbClr val="000000"/>
              </a:solidFill>
              <a:latin typeface="+mj-lt"/>
            </a:endParaRPr>
          </a:p>
          <a:p>
            <a:pPr marL="285750" indent="-285750">
              <a:buFont typeface="Arial" panose="020B0604020202020204" pitchFamily="34" charset="0"/>
              <a:buChar char="•"/>
            </a:pPr>
            <a:r>
              <a:rPr lang="en-US" dirty="0" smtClean="0">
                <a:solidFill>
                  <a:srgbClr val="000000"/>
                </a:solidFill>
                <a:latin typeface="+mj-lt"/>
              </a:rPr>
              <a:t>Priyanka</a:t>
            </a:r>
          </a:p>
          <a:p>
            <a:pPr marL="285750" indent="-285750">
              <a:buFont typeface="Arial" panose="020B0604020202020204" pitchFamily="34" charset="0"/>
              <a:buChar char="•"/>
            </a:pPr>
            <a:r>
              <a:rPr lang="en-US" dirty="0" smtClean="0">
                <a:solidFill>
                  <a:srgbClr val="000000"/>
                </a:solidFill>
                <a:latin typeface="+mj-lt"/>
              </a:rPr>
              <a:t>Graphic Tigers</a:t>
            </a:r>
          </a:p>
          <a:p>
            <a:pPr marL="285750" indent="-285750">
              <a:buFont typeface="Arial" panose="020B0604020202020204" pitchFamily="34" charset="0"/>
              <a:buChar char="•"/>
            </a:pPr>
            <a:r>
              <a:rPr lang="en-US" dirty="0">
                <a:solidFill>
                  <a:srgbClr val="000000"/>
                </a:solidFill>
                <a:latin typeface="+mj-lt"/>
              </a:rPr>
              <a:t>a</a:t>
            </a:r>
            <a:r>
              <a:rPr lang="en-US" dirty="0" smtClean="0">
                <a:solidFill>
                  <a:srgbClr val="000000"/>
                </a:solidFill>
                <a:latin typeface="+mj-lt"/>
              </a:rPr>
              <a:t>rt shop</a:t>
            </a:r>
          </a:p>
          <a:p>
            <a:pPr marL="285750" indent="-285750">
              <a:buFont typeface="Arial" panose="020B0604020202020204" pitchFamily="34" charset="0"/>
              <a:buChar char="•"/>
            </a:pPr>
            <a:r>
              <a:rPr lang="en-US" dirty="0" err="1" smtClean="0">
                <a:solidFill>
                  <a:srgbClr val="000000"/>
                </a:solidFill>
                <a:latin typeface="+mj-lt"/>
              </a:rPr>
              <a:t>andi</a:t>
            </a:r>
            <a:endParaRPr lang="en-US" dirty="0" smtClean="0">
              <a:solidFill>
                <a:srgbClr val="000000"/>
              </a:solidFill>
              <a:latin typeface="+mj-lt"/>
            </a:endParaRPr>
          </a:p>
        </p:txBody>
      </p:sp>
      <p:sp>
        <p:nvSpPr>
          <p:cNvPr id="6"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32</a:t>
            </a:fld>
            <a:endParaRPr lang="en-CA" sz="1400" dirty="0"/>
          </a:p>
        </p:txBody>
      </p:sp>
    </p:spTree>
    <p:extLst>
      <p:ext uri="{BB962C8B-B14F-4D97-AF65-F5344CB8AC3E}">
        <p14:creationId xmlns:p14="http://schemas.microsoft.com/office/powerpoint/2010/main" val="17911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D170D83A-294E-504E-8A6B-E2F089E1EEE8}" type="slidenum">
              <a:rPr lang="en-US" smtClean="0"/>
              <a:t>4</a:t>
            </a:fld>
            <a:endParaRPr lang="en-US"/>
          </a:p>
        </p:txBody>
      </p:sp>
      <p:sp>
        <p:nvSpPr>
          <p:cNvPr id="5" name="Rectangle 4"/>
          <p:cNvSpPr/>
          <p:nvPr/>
        </p:nvSpPr>
        <p:spPr>
          <a:xfrm>
            <a:off x="661569" y="3276600"/>
            <a:ext cx="5049560" cy="3404212"/>
          </a:xfrm>
          <a:prstGeom prst="rect">
            <a:avLst/>
          </a:prstGeom>
          <a:solidFill>
            <a:srgbClr val="B5600B"/>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C000"/>
              </a:solidFill>
            </a:endParaRPr>
          </a:p>
        </p:txBody>
      </p:sp>
      <p:sp>
        <p:nvSpPr>
          <p:cNvPr id="7" name="Rectangle 6"/>
          <p:cNvSpPr/>
          <p:nvPr/>
        </p:nvSpPr>
        <p:spPr>
          <a:xfrm>
            <a:off x="4297500" y="2514600"/>
            <a:ext cx="2567257" cy="211038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6858000" y="1441374"/>
            <a:ext cx="1597443" cy="107322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352800" y="3351373"/>
            <a:ext cx="831774" cy="738130"/>
          </a:xfrm>
          <a:prstGeom prst="rect">
            <a:avLst/>
          </a:prstGeom>
          <a:solidFill>
            <a:srgbClr val="6F90E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53/60</a:t>
            </a:r>
          </a:p>
          <a:p>
            <a:pPr algn="ctr"/>
            <a:r>
              <a:rPr lang="en-US" sz="14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(10)</a:t>
            </a:r>
            <a:endParaRPr lang="en-US" sz="1400" dirty="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848625" y="3557915"/>
            <a:ext cx="1922181" cy="1069845"/>
          </a:xfrm>
          <a:prstGeom prst="rect">
            <a:avLst/>
          </a:prstGeom>
          <a:noFill/>
        </p:spPr>
        <p:txBody>
          <a:bodyPr wrap="square" rtlCol="0">
            <a:spAutoFit/>
          </a:bodyPr>
          <a:lstStyle/>
          <a:p>
            <a:pPr algn="ctr"/>
            <a:r>
              <a:rPr lang="en-US" sz="1600" b="1" i="1" dirty="0" smtClean="0">
                <a:solidFill>
                  <a:schemeClr val="bg1">
                    <a:lumMod val="10000"/>
                  </a:schemeClr>
                </a:solidFill>
              </a:rPr>
              <a:t>Indian Act </a:t>
            </a:r>
            <a:r>
              <a:rPr lang="en-US" sz="1600" b="1" dirty="0" smtClean="0">
                <a:solidFill>
                  <a:schemeClr val="bg1">
                    <a:lumMod val="10000"/>
                  </a:schemeClr>
                </a:solidFill>
              </a:rPr>
              <a:t>Land Management</a:t>
            </a:r>
          </a:p>
          <a:p>
            <a:pPr algn="ctr"/>
            <a:r>
              <a:rPr lang="en-US" sz="1600" b="1" dirty="0" smtClean="0">
                <a:solidFill>
                  <a:schemeClr val="bg1">
                    <a:lumMod val="10000"/>
                  </a:schemeClr>
                </a:solidFill>
              </a:rPr>
              <a:t>(~400)</a:t>
            </a:r>
            <a:endParaRPr lang="en-US" sz="1600" b="1" dirty="0">
              <a:solidFill>
                <a:schemeClr val="bg1">
                  <a:lumMod val="10000"/>
                </a:schemeClr>
              </a:solidFill>
            </a:endParaRPr>
          </a:p>
        </p:txBody>
      </p:sp>
      <p:sp>
        <p:nvSpPr>
          <p:cNvPr id="12" name="TextBox 11"/>
          <p:cNvSpPr txBox="1"/>
          <p:nvPr/>
        </p:nvSpPr>
        <p:spPr>
          <a:xfrm>
            <a:off x="4943822" y="2539845"/>
            <a:ext cx="2295178" cy="833433"/>
          </a:xfrm>
          <a:prstGeom prst="rect">
            <a:avLst/>
          </a:prstGeom>
          <a:noFill/>
        </p:spPr>
        <p:txBody>
          <a:bodyPr wrap="square" rtlCol="0">
            <a:spAutoFit/>
          </a:bodyPr>
          <a:lstStyle/>
          <a:p>
            <a:pPr algn="ctr"/>
            <a:r>
              <a:rPr lang="en-US" sz="1400" dirty="0" smtClean="0">
                <a:solidFill>
                  <a:schemeClr val="bg1">
                    <a:lumMod val="10000"/>
                  </a:schemeClr>
                </a:solidFill>
              </a:rPr>
              <a:t>FNLM</a:t>
            </a:r>
          </a:p>
          <a:p>
            <a:pPr algn="ctr"/>
            <a:r>
              <a:rPr lang="en-US" sz="1400" dirty="0" smtClean="0">
                <a:solidFill>
                  <a:schemeClr val="bg1">
                    <a:lumMod val="10000"/>
                  </a:schemeClr>
                </a:solidFill>
              </a:rPr>
              <a:t>Operational</a:t>
            </a:r>
          </a:p>
          <a:p>
            <a:pPr algn="ctr"/>
            <a:r>
              <a:rPr lang="en-US" sz="1400" dirty="0" smtClean="0">
                <a:solidFill>
                  <a:schemeClr val="bg1">
                    <a:lumMod val="10000"/>
                  </a:schemeClr>
                </a:solidFill>
              </a:rPr>
              <a:t>(79)</a:t>
            </a:r>
            <a:endParaRPr lang="en-US" sz="1400" dirty="0">
              <a:solidFill>
                <a:schemeClr val="bg1">
                  <a:lumMod val="10000"/>
                </a:schemeClr>
              </a:solidFill>
            </a:endParaRPr>
          </a:p>
        </p:txBody>
      </p:sp>
      <p:sp>
        <p:nvSpPr>
          <p:cNvPr id="14" name="TextBox 13"/>
          <p:cNvSpPr txBox="1"/>
          <p:nvPr/>
        </p:nvSpPr>
        <p:spPr>
          <a:xfrm>
            <a:off x="6858000" y="1662949"/>
            <a:ext cx="1597443" cy="753732"/>
          </a:xfrm>
          <a:prstGeom prst="rect">
            <a:avLst/>
          </a:prstGeom>
          <a:noFill/>
        </p:spPr>
        <p:txBody>
          <a:bodyPr wrap="square" rtlCol="0">
            <a:spAutoFit/>
          </a:bodyPr>
          <a:lstStyle/>
          <a:p>
            <a:pPr algn="ctr"/>
            <a:r>
              <a:rPr lang="en-US" sz="1400" dirty="0" smtClean="0">
                <a:solidFill>
                  <a:schemeClr val="bg1">
                    <a:lumMod val="10000"/>
                  </a:schemeClr>
                </a:solidFill>
              </a:rPr>
              <a:t>Self-government</a:t>
            </a:r>
          </a:p>
          <a:p>
            <a:pPr algn="ctr"/>
            <a:r>
              <a:rPr lang="en-US" sz="1400" dirty="0" smtClean="0">
                <a:solidFill>
                  <a:schemeClr val="bg1">
                    <a:lumMod val="10000"/>
                  </a:schemeClr>
                </a:solidFill>
              </a:rPr>
              <a:t> (27)</a:t>
            </a:r>
            <a:endParaRPr lang="en-US" sz="1400" dirty="0">
              <a:solidFill>
                <a:schemeClr val="bg1">
                  <a:lumMod val="10000"/>
                </a:schemeClr>
              </a:solidFill>
            </a:endParaRPr>
          </a:p>
        </p:txBody>
      </p:sp>
      <p:cxnSp>
        <p:nvCxnSpPr>
          <p:cNvPr id="16" name="Straight Arrow Connector 15"/>
          <p:cNvCxnSpPr/>
          <p:nvPr/>
        </p:nvCxnSpPr>
        <p:spPr>
          <a:xfrm flipV="1">
            <a:off x="661569" y="990600"/>
            <a:ext cx="6439319" cy="1980132"/>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1568" y="1493672"/>
            <a:ext cx="2230393" cy="840230"/>
          </a:xfrm>
          <a:prstGeom prst="rect">
            <a:avLst/>
          </a:prstGeom>
          <a:noFill/>
        </p:spPr>
        <p:txBody>
          <a:bodyPr wrap="square" rtlCol="0">
            <a:spAutoFit/>
          </a:bodyPr>
          <a:lstStyle/>
          <a:p>
            <a:pPr>
              <a:spcAft>
                <a:spcPts val="0"/>
              </a:spcAft>
            </a:pPr>
            <a:r>
              <a:rPr lang="en-US" dirty="0" smtClean="0">
                <a:solidFill>
                  <a:schemeClr val="bg1">
                    <a:lumMod val="10000"/>
                  </a:schemeClr>
                </a:solidFill>
              </a:rPr>
              <a:t>Increasing level</a:t>
            </a:r>
          </a:p>
          <a:p>
            <a:pPr>
              <a:spcAft>
                <a:spcPts val="0"/>
              </a:spcAft>
            </a:pPr>
            <a:r>
              <a:rPr lang="en-US" dirty="0">
                <a:solidFill>
                  <a:schemeClr val="bg1">
                    <a:lumMod val="10000"/>
                  </a:schemeClr>
                </a:solidFill>
              </a:rPr>
              <a:t>o</a:t>
            </a:r>
            <a:r>
              <a:rPr lang="en-US" dirty="0" smtClean="0">
                <a:solidFill>
                  <a:schemeClr val="bg1">
                    <a:lumMod val="10000"/>
                  </a:schemeClr>
                </a:solidFill>
              </a:rPr>
              <a:t>f Responsibility and Authority</a:t>
            </a:r>
            <a:endParaRPr lang="en-US" dirty="0">
              <a:solidFill>
                <a:schemeClr val="bg1">
                  <a:lumMod val="10000"/>
                </a:schemeClr>
              </a:solidFill>
            </a:endParaRPr>
          </a:p>
        </p:txBody>
      </p:sp>
      <p:sp>
        <p:nvSpPr>
          <p:cNvPr id="18" name="Rectangle 17"/>
          <p:cNvSpPr/>
          <p:nvPr/>
        </p:nvSpPr>
        <p:spPr>
          <a:xfrm>
            <a:off x="2438400" y="4987752"/>
            <a:ext cx="776230" cy="782198"/>
          </a:xfrm>
          <a:prstGeom prst="rect">
            <a:avLst/>
          </a:prstGeom>
          <a:solidFill>
            <a:srgbClr val="6F90ED"/>
          </a:solidFill>
          <a:ln>
            <a:solidFill>
              <a:schemeClr val="bg1">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T&amp;D</a:t>
            </a:r>
          </a:p>
          <a:p>
            <a:pPr algn="ctr"/>
            <a:r>
              <a:rPr lang="en-US" sz="14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(15)</a:t>
            </a:r>
            <a:endParaRPr lang="en-US" sz="1400" dirty="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4294415" y="3280652"/>
            <a:ext cx="1416714" cy="1344328"/>
          </a:xfrm>
          <a:prstGeom prst="rect">
            <a:avLst/>
          </a:prstGeom>
          <a:solidFill>
            <a:srgbClr val="FFC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FNLM</a:t>
            </a:r>
          </a:p>
          <a:p>
            <a:pPr algn="ctr"/>
            <a:r>
              <a:rPr lang="en-US" sz="12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Developmental</a:t>
            </a:r>
          </a:p>
          <a:p>
            <a:pPr algn="ctr"/>
            <a:r>
              <a:rPr lang="en-US" sz="12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(55)</a:t>
            </a:r>
            <a:endParaRPr lang="en-US" sz="1200" dirty="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itle 1"/>
          <p:cNvSpPr>
            <a:spLocks noGrp="1"/>
          </p:cNvSpPr>
          <p:nvPr>
            <p:ph type="title"/>
          </p:nvPr>
        </p:nvSpPr>
        <p:spPr>
          <a:xfrm>
            <a:off x="381000" y="838200"/>
            <a:ext cx="7848600" cy="304800"/>
          </a:xfrm>
        </p:spPr>
        <p:txBody>
          <a:bodyPr/>
          <a:lstStyle/>
          <a:p>
            <a:r>
              <a:rPr lang="en-US" dirty="0" smtClean="0"/>
              <a:t>Contextualizing CLD</a:t>
            </a:r>
            <a:endParaRPr lang="en-US" dirty="0"/>
          </a:p>
        </p:txBody>
      </p:sp>
      <p:sp>
        <p:nvSpPr>
          <p:cNvPr id="6" name="Rectangle 5"/>
          <p:cNvSpPr/>
          <p:nvPr/>
        </p:nvSpPr>
        <p:spPr>
          <a:xfrm>
            <a:off x="2362200" y="4303005"/>
            <a:ext cx="2254786" cy="1564395"/>
          </a:xfrm>
          <a:prstGeom prst="rect">
            <a:avLst/>
          </a:prstGeom>
          <a:solidFill>
            <a:srgbClr val="6F90ED"/>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RLEMP</a:t>
            </a:r>
          </a:p>
          <a:p>
            <a:pPr algn="r"/>
            <a:r>
              <a:rPr lang="en-US" sz="14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Operational</a:t>
            </a:r>
          </a:p>
          <a:p>
            <a:pPr algn="r"/>
            <a:r>
              <a:rPr lang="en-US" sz="1400" dirty="0" smtClean="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(102)</a:t>
            </a:r>
            <a:endParaRPr lang="en-US" sz="1400" dirty="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bwMode="auto">
          <a:xfrm>
            <a:off x="7543800" y="5085202"/>
            <a:ext cx="1493704" cy="1286734"/>
          </a:xfrm>
          <a:prstGeom prst="rect">
            <a:avLst/>
          </a:prstGeom>
          <a:solidFill>
            <a:srgbClr val="CBA9E5"/>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ts val="0"/>
              </a:spcAft>
              <a:buClrTx/>
              <a:buSzTx/>
              <a:buFontTx/>
              <a:buNone/>
              <a:tabLst>
                <a:tab pos="5715000" algn="l"/>
              </a:tabLst>
            </a:pPr>
            <a:endParaRPr kumimoji="0" lang="en-US" sz="1800" b="0" i="0" u="none" strike="noStrike" cap="none" normalizeH="0" baseline="0" dirty="0" smtClean="0">
              <a:ln>
                <a:noFill/>
              </a:ln>
              <a:solidFill>
                <a:schemeClr val="tx1"/>
              </a:solidFill>
              <a:effectLst/>
              <a:latin typeface="Verdana" pitchFamily="34" charset="0"/>
            </a:endParaRPr>
          </a:p>
          <a:p>
            <a:pPr marL="190500" marR="0" indent="-190500" algn="ctr" defTabSz="914400" rtl="0" eaLnBrk="1" fontAlgn="base" latinLnBrk="0" hangingPunct="1">
              <a:lnSpc>
                <a:spcPct val="90000"/>
              </a:lnSpc>
              <a:spcBef>
                <a:spcPct val="0"/>
              </a:spcBef>
              <a:spcAft>
                <a:spcPts val="0"/>
              </a:spcAft>
              <a:buClrTx/>
              <a:buSzTx/>
              <a:buFontTx/>
              <a:buNone/>
              <a:tabLst>
                <a:tab pos="5715000" algn="l"/>
              </a:tabLst>
            </a:pPr>
            <a:r>
              <a:rPr kumimoji="0" lang="en-US" sz="1800" b="0" i="0" u="none" strike="noStrike" cap="none" normalizeH="0" baseline="0" dirty="0" smtClean="0">
                <a:ln>
                  <a:noFill/>
                </a:ln>
                <a:solidFill>
                  <a:schemeClr val="tx1"/>
                </a:solidFill>
                <a:effectLst/>
                <a:latin typeface="Verdana" pitchFamily="34" charset="0"/>
              </a:rPr>
              <a:t>Addressing</a:t>
            </a:r>
            <a:endParaRPr lang="en-US" dirty="0" smtClean="0"/>
          </a:p>
          <a:p>
            <a:pPr marL="190500" marR="0" indent="-190500" algn="ctr" defTabSz="914400" rtl="0" eaLnBrk="1" fontAlgn="base" latinLnBrk="0" hangingPunct="1">
              <a:lnSpc>
                <a:spcPct val="90000"/>
              </a:lnSpc>
              <a:spcBef>
                <a:spcPct val="0"/>
              </a:spcBef>
              <a:spcAft>
                <a:spcPts val="0"/>
              </a:spcAft>
              <a:buClrTx/>
              <a:buSzTx/>
              <a:buFontTx/>
              <a:buNone/>
              <a:tabLst>
                <a:tab pos="5715000" algn="l"/>
              </a:tabLst>
            </a:pPr>
            <a:r>
              <a:rPr kumimoji="0" lang="en-US" sz="1800" b="0" i="0" u="none" strike="noStrike" cap="none" normalizeH="0" baseline="0" dirty="0" smtClean="0">
                <a:ln>
                  <a:noFill/>
                </a:ln>
                <a:solidFill>
                  <a:schemeClr val="tx1"/>
                </a:solidFill>
                <a:effectLst/>
                <a:latin typeface="Verdana" pitchFamily="34" charset="0"/>
              </a:rPr>
              <a:t>MRP</a:t>
            </a:r>
          </a:p>
          <a:p>
            <a:pPr marL="190500" marR="0" indent="-190500" algn="ctr" defTabSz="914400" rtl="0" eaLnBrk="1" fontAlgn="base" latinLnBrk="0" hangingPunct="1">
              <a:lnSpc>
                <a:spcPct val="90000"/>
              </a:lnSpc>
              <a:spcBef>
                <a:spcPct val="0"/>
              </a:spcBef>
              <a:spcAft>
                <a:spcPts val="0"/>
              </a:spcAft>
              <a:buClrTx/>
              <a:buSzTx/>
              <a:buFontTx/>
              <a:buNone/>
              <a:tabLst>
                <a:tab pos="5715000" algn="l"/>
              </a:tabLst>
            </a:pPr>
            <a:r>
              <a:rPr kumimoji="0" lang="en-US" sz="1800" b="0" i="0" u="none" strike="noStrike" cap="none" normalizeH="0" baseline="0" dirty="0" smtClean="0">
                <a:ln>
                  <a:noFill/>
                </a:ln>
                <a:solidFill>
                  <a:schemeClr val="tx1"/>
                </a:solidFill>
                <a:effectLst/>
                <a:latin typeface="Verdana" pitchFamily="34" charset="0"/>
              </a:rPr>
              <a:t>on-reserve</a:t>
            </a:r>
          </a:p>
        </p:txBody>
      </p:sp>
      <p:cxnSp>
        <p:nvCxnSpPr>
          <p:cNvPr id="13" name="Straight Arrow Connector 12"/>
          <p:cNvCxnSpPr/>
          <p:nvPr/>
        </p:nvCxnSpPr>
        <p:spPr bwMode="auto">
          <a:xfrm>
            <a:off x="5867400" y="5858325"/>
            <a:ext cx="1490899" cy="0"/>
          </a:xfrm>
          <a:prstGeom prst="straightConnector1">
            <a:avLst/>
          </a:prstGeom>
          <a:solidFill>
            <a:srgbClr val="E5E5CC"/>
          </a:solidFill>
          <a:ln w="25400" cap="flat" cmpd="sng" algn="ctr">
            <a:solidFill>
              <a:srgbClr val="000066"/>
            </a:solidFill>
            <a:prstDash val="solid"/>
            <a:round/>
            <a:headEnd type="none" w="med" len="med"/>
            <a:tailEnd type="arrow"/>
          </a:ln>
          <a:effectLst/>
        </p:spPr>
      </p:cxnSp>
      <p:cxnSp>
        <p:nvCxnSpPr>
          <p:cNvPr id="21" name="Straight Arrow Connector 20"/>
          <p:cNvCxnSpPr/>
          <p:nvPr/>
        </p:nvCxnSpPr>
        <p:spPr bwMode="auto">
          <a:xfrm>
            <a:off x="6901099" y="4647327"/>
            <a:ext cx="457200" cy="359992"/>
          </a:xfrm>
          <a:prstGeom prst="straightConnector1">
            <a:avLst/>
          </a:prstGeom>
          <a:solidFill>
            <a:srgbClr val="E5E5CC"/>
          </a:solidFill>
          <a:ln w="25400" cap="flat" cmpd="sng" algn="ctr">
            <a:solidFill>
              <a:srgbClr val="000066"/>
            </a:solidFill>
            <a:prstDash val="solid"/>
            <a:round/>
            <a:headEnd type="none" w="med" len="med"/>
            <a:tailEnd type="arrow"/>
          </a:ln>
          <a:effectLst/>
        </p:spPr>
      </p:cxnSp>
      <p:cxnSp>
        <p:nvCxnSpPr>
          <p:cNvPr id="23" name="Straight Arrow Connector 22"/>
          <p:cNvCxnSpPr/>
          <p:nvPr/>
        </p:nvCxnSpPr>
        <p:spPr bwMode="auto">
          <a:xfrm>
            <a:off x="7886700" y="2667000"/>
            <a:ext cx="19050" cy="2160323"/>
          </a:xfrm>
          <a:prstGeom prst="straightConnector1">
            <a:avLst/>
          </a:prstGeom>
          <a:solidFill>
            <a:srgbClr val="E5E5CC"/>
          </a:solidFill>
          <a:ln w="25400" cap="flat" cmpd="sng" algn="ctr">
            <a:solidFill>
              <a:srgbClr val="000066"/>
            </a:solidFill>
            <a:prstDash val="solid"/>
            <a:round/>
            <a:headEnd type="none" w="med" len="med"/>
            <a:tailEnd type="arrow"/>
          </a:ln>
          <a:effectLst/>
        </p:spPr>
      </p:cxnSp>
      <p:sp>
        <p:nvSpPr>
          <p:cNvPr id="22"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4</a:t>
            </a:fld>
            <a:endParaRPr lang="en-CA" sz="1400" dirty="0"/>
          </a:p>
        </p:txBody>
      </p:sp>
    </p:spTree>
    <p:extLst>
      <p:ext uri="{BB962C8B-B14F-4D97-AF65-F5344CB8AC3E}">
        <p14:creationId xmlns:p14="http://schemas.microsoft.com/office/powerpoint/2010/main" val="162586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848600" cy="304800"/>
          </a:xfrm>
        </p:spPr>
        <p:txBody>
          <a:bodyPr/>
          <a:lstStyle/>
          <a:p>
            <a:r>
              <a:rPr lang="en-US" dirty="0" smtClean="0"/>
              <a:t>What is RLEMP?</a:t>
            </a:r>
            <a:endParaRPr lang="en-US" dirty="0"/>
          </a:p>
        </p:txBody>
      </p:sp>
      <p:sp>
        <p:nvSpPr>
          <p:cNvPr id="5" name="TextBox 4"/>
          <p:cNvSpPr txBox="1"/>
          <p:nvPr/>
        </p:nvSpPr>
        <p:spPr>
          <a:xfrm>
            <a:off x="2438400" y="1079480"/>
            <a:ext cx="6702072" cy="3416320"/>
          </a:xfrm>
          <a:prstGeom prst="rect">
            <a:avLst/>
          </a:prstGeom>
          <a:noFill/>
        </p:spPr>
        <p:txBody>
          <a:bodyPr wrap="square" rtlCol="0">
            <a:spAutoFit/>
          </a:bodyPr>
          <a:lstStyle/>
          <a:p>
            <a:pPr marL="190500" lvl="1" indent="-190500" eaLnBrk="0" hangingPunct="0">
              <a:spcAft>
                <a:spcPts val="0"/>
              </a:spcAft>
              <a:buFont typeface="Arial" panose="020B0604020202020204" pitchFamily="34" charset="0"/>
              <a:buChar char="•"/>
              <a:tabLst>
                <a:tab pos="5715000" algn="l"/>
              </a:tabLst>
            </a:pPr>
            <a:r>
              <a:rPr lang="en-US" altLang="en-US" sz="1600" dirty="0" smtClean="0">
                <a:solidFill>
                  <a:schemeClr val="bg1">
                    <a:lumMod val="10000"/>
                  </a:schemeClr>
                </a:solidFill>
                <a:latin typeface="Arial" panose="020B0604020202020204" pitchFamily="34" charset="0"/>
                <a:cs typeface="Arial" panose="020B0604020202020204" pitchFamily="34" charset="0"/>
              </a:rPr>
              <a:t>RLEMP </a:t>
            </a:r>
            <a:r>
              <a:rPr lang="en-US" altLang="en-US" sz="1600" dirty="0">
                <a:solidFill>
                  <a:schemeClr val="bg1">
                    <a:lumMod val="10000"/>
                  </a:schemeClr>
                </a:solidFill>
                <a:latin typeface="Arial" panose="020B0604020202020204" pitchFamily="34" charset="0"/>
                <a:cs typeface="Arial" panose="020B0604020202020204" pitchFamily="34" charset="0"/>
              </a:rPr>
              <a:t>is a capacity building program </a:t>
            </a:r>
            <a:r>
              <a:rPr lang="en-US" altLang="en-US" sz="1600" dirty="0" smtClean="0">
                <a:solidFill>
                  <a:schemeClr val="bg1">
                    <a:lumMod val="10000"/>
                  </a:schemeClr>
                </a:solidFill>
                <a:latin typeface="Arial" panose="020B0604020202020204" pitchFamily="34" charset="0"/>
                <a:cs typeface="Arial" panose="020B0604020202020204" pitchFamily="34" charset="0"/>
              </a:rPr>
              <a:t>that provides </a:t>
            </a:r>
            <a:r>
              <a:rPr lang="en-US" altLang="en-US" sz="1600" dirty="0">
                <a:solidFill>
                  <a:schemeClr val="bg1">
                    <a:lumMod val="10000"/>
                  </a:schemeClr>
                </a:solidFill>
                <a:latin typeface="Arial" panose="020B0604020202020204" pitchFamily="34" charset="0"/>
                <a:cs typeface="Arial" panose="020B0604020202020204" pitchFamily="34" charset="0"/>
              </a:rPr>
              <a:t>First Nation land managers with </a:t>
            </a:r>
            <a:r>
              <a:rPr lang="en-US" altLang="en-US" sz="1600" dirty="0" smtClean="0">
                <a:solidFill>
                  <a:schemeClr val="bg1">
                    <a:lumMod val="10000"/>
                  </a:schemeClr>
                </a:solidFill>
                <a:latin typeface="Arial" panose="020B0604020202020204" pitchFamily="34" charset="0"/>
                <a:cs typeface="Arial" panose="020B0604020202020204" pitchFamily="34" charset="0"/>
              </a:rPr>
              <a:t>the resources, </a:t>
            </a:r>
            <a:r>
              <a:rPr lang="en-US" altLang="en-US" sz="1600" dirty="0">
                <a:solidFill>
                  <a:schemeClr val="bg1">
                    <a:lumMod val="10000"/>
                  </a:schemeClr>
                </a:solidFill>
                <a:latin typeface="Arial" panose="020B0604020202020204" pitchFamily="34" charset="0"/>
                <a:cs typeface="Arial" panose="020B0604020202020204" pitchFamily="34" charset="0"/>
              </a:rPr>
              <a:t>tools, skills and knowledge required to perform land management functions under the Indian Act</a:t>
            </a:r>
            <a:r>
              <a:rPr lang="en-US" altLang="en-US" sz="1600" dirty="0" smtClean="0">
                <a:solidFill>
                  <a:schemeClr val="bg1">
                    <a:lumMod val="10000"/>
                  </a:schemeClr>
                </a:solidFill>
                <a:latin typeface="Arial" panose="020B0604020202020204" pitchFamily="34" charset="0"/>
                <a:cs typeface="Arial" panose="020B0604020202020204" pitchFamily="34" charset="0"/>
              </a:rPr>
              <a:t>.</a:t>
            </a:r>
          </a:p>
          <a:p>
            <a:pPr marL="190500" lvl="1" indent="-190500" eaLnBrk="0" hangingPunct="0">
              <a:spcAft>
                <a:spcPts val="0"/>
              </a:spcAft>
              <a:buFont typeface="Arial" panose="020B0604020202020204" pitchFamily="34" charset="0"/>
              <a:buChar char="•"/>
              <a:tabLst>
                <a:tab pos="5715000" algn="l"/>
              </a:tabLst>
            </a:pPr>
            <a:endParaRPr lang="en-US" altLang="en-US" sz="1600" dirty="0">
              <a:solidFill>
                <a:schemeClr val="bg1">
                  <a:lumMod val="10000"/>
                </a:schemeClr>
              </a:solidFill>
              <a:latin typeface="+mn-lt"/>
              <a:cs typeface="Arial" panose="020B0604020202020204" pitchFamily="34" charset="0"/>
            </a:endParaRPr>
          </a:p>
          <a:p>
            <a:pPr marL="190500" lvl="1" indent="-190500" eaLnBrk="0" hangingPunct="0">
              <a:spcAft>
                <a:spcPts val="0"/>
              </a:spcAft>
              <a:buFont typeface="Arial" panose="020B0604020202020204" pitchFamily="34" charset="0"/>
              <a:buChar char="•"/>
              <a:tabLst>
                <a:tab pos="5715000" algn="l"/>
              </a:tabLst>
            </a:pPr>
            <a:r>
              <a:rPr lang="en-US" sz="1600" dirty="0">
                <a:solidFill>
                  <a:schemeClr val="bg1">
                    <a:lumMod val="10000"/>
                  </a:schemeClr>
                </a:solidFill>
                <a:latin typeface="+mn-lt"/>
                <a:cs typeface="Arial" panose="020B0604020202020204" pitchFamily="34" charset="0"/>
              </a:rPr>
              <a:t>First Nation land managers become certified </a:t>
            </a:r>
            <a:r>
              <a:rPr lang="en-US" sz="1600" dirty="0" smtClean="0">
                <a:solidFill>
                  <a:schemeClr val="bg1">
                    <a:lumMod val="10000"/>
                  </a:schemeClr>
                </a:solidFill>
                <a:latin typeface="+mn-lt"/>
                <a:cs typeface="Arial" panose="020B0604020202020204" pitchFamily="34" charset="0"/>
              </a:rPr>
              <a:t>through the National Aboriginal Land Managers Association (NALMA) </a:t>
            </a:r>
            <a:r>
              <a:rPr lang="en-US" sz="1600" dirty="0">
                <a:solidFill>
                  <a:schemeClr val="bg1">
                    <a:lumMod val="10000"/>
                  </a:schemeClr>
                </a:solidFill>
                <a:latin typeface="+mn-lt"/>
                <a:cs typeface="Arial" panose="020B0604020202020204" pitchFamily="34" charset="0"/>
              </a:rPr>
              <a:t>to assume greater responsibility in managing land activities under the </a:t>
            </a:r>
            <a:r>
              <a:rPr lang="en-US" sz="1600" i="1" dirty="0">
                <a:solidFill>
                  <a:schemeClr val="bg1">
                    <a:lumMod val="10000"/>
                  </a:schemeClr>
                </a:solidFill>
                <a:latin typeface="+mn-lt"/>
                <a:cs typeface="Arial" panose="020B0604020202020204" pitchFamily="34" charset="0"/>
              </a:rPr>
              <a:t>Indian Act</a:t>
            </a:r>
            <a:r>
              <a:rPr lang="en-US" sz="1600" dirty="0" smtClean="0">
                <a:solidFill>
                  <a:schemeClr val="bg1">
                    <a:lumMod val="10000"/>
                  </a:schemeClr>
                </a:solidFill>
                <a:latin typeface="+mn-lt"/>
                <a:cs typeface="Arial" panose="020B0604020202020204" pitchFamily="34" charset="0"/>
              </a:rPr>
              <a:t>.</a:t>
            </a:r>
          </a:p>
          <a:p>
            <a:pPr marL="190500" lvl="1" indent="-190500" eaLnBrk="0" hangingPunct="0">
              <a:spcAft>
                <a:spcPts val="0"/>
              </a:spcAft>
              <a:buFont typeface="Arial" panose="020B0604020202020204" pitchFamily="34" charset="0"/>
              <a:buChar char="•"/>
              <a:tabLst>
                <a:tab pos="5715000" algn="l"/>
              </a:tabLst>
            </a:pPr>
            <a:endParaRPr lang="en-US" sz="1600" dirty="0">
              <a:solidFill>
                <a:schemeClr val="bg1">
                  <a:lumMod val="10000"/>
                </a:schemeClr>
              </a:solidFill>
              <a:latin typeface="+mn-lt"/>
              <a:cs typeface="Arial" panose="020B0604020202020204" pitchFamily="34" charset="0"/>
            </a:endParaRPr>
          </a:p>
          <a:p>
            <a:pPr marL="190500" lvl="1" indent="-190500" eaLnBrk="0" hangingPunct="0">
              <a:spcAft>
                <a:spcPts val="0"/>
              </a:spcAft>
              <a:buFont typeface="Arial" panose="020B0604020202020204" pitchFamily="34" charset="0"/>
              <a:buChar char="•"/>
              <a:tabLst>
                <a:tab pos="5715000" algn="l"/>
              </a:tabLst>
            </a:pPr>
            <a:r>
              <a:rPr lang="en-US" sz="1600" dirty="0" smtClean="0">
                <a:solidFill>
                  <a:schemeClr val="bg1">
                    <a:lumMod val="10000"/>
                  </a:schemeClr>
                </a:solidFill>
                <a:latin typeface="+mn-lt"/>
                <a:cs typeface="Arial" panose="020B0604020202020204" pitchFamily="34" charset="0"/>
              </a:rPr>
              <a:t>NALMA administers the Professional Land Management Certification Program (PLMCP), which provides general training through the University of Saskatchewan and Algoma University (Level 1) and more hands-on training through NALMA (Level 2).</a:t>
            </a:r>
          </a:p>
          <a:p>
            <a:pPr marL="190500" lvl="1" indent="-190500" eaLnBrk="0" hangingPunct="0">
              <a:spcAft>
                <a:spcPts val="0"/>
              </a:spcAft>
              <a:buFont typeface="Arial" panose="020B0604020202020204" pitchFamily="34" charset="0"/>
              <a:buChar char="•"/>
              <a:tabLst>
                <a:tab pos="5715000" algn="l"/>
              </a:tabLst>
            </a:pPr>
            <a:endParaRPr lang="en-US" sz="900" dirty="0">
              <a:solidFill>
                <a:schemeClr val="bg1">
                  <a:lumMod val="10000"/>
                </a:schemeClr>
              </a:solidFill>
              <a:latin typeface="+mn-lt"/>
              <a:cs typeface="Arial" panose="020B0604020202020204" pitchFamily="34" charset="0"/>
            </a:endParaRPr>
          </a:p>
          <a:p>
            <a:pPr marL="190500" lvl="1" indent="-190500" eaLnBrk="0" hangingPunct="0">
              <a:spcAft>
                <a:spcPts val="0"/>
              </a:spcAft>
              <a:buFont typeface="Arial" panose="020B0604020202020204" pitchFamily="34" charset="0"/>
              <a:buChar char="•"/>
              <a:tabLst>
                <a:tab pos="5715000" algn="l"/>
              </a:tabLst>
            </a:pPr>
            <a:r>
              <a:rPr lang="en-US" sz="1600" dirty="0" smtClean="0">
                <a:solidFill>
                  <a:schemeClr val="bg1">
                    <a:lumMod val="10000"/>
                  </a:schemeClr>
                </a:solidFill>
                <a:latin typeface="+mn-lt"/>
                <a:cs typeface="Arial" panose="020B0604020202020204" pitchFamily="34" charset="0"/>
              </a:rPr>
              <a:t>Canada retains liability when First Nations operate within the boundaries of RLEMP authority.</a:t>
            </a:r>
            <a:endParaRPr lang="en-US" sz="1600" dirty="0">
              <a:solidFill>
                <a:schemeClr val="bg1">
                  <a:lumMod val="10000"/>
                </a:schemeClr>
              </a:solidFill>
              <a:latin typeface="+mn-lt"/>
              <a:cs typeface="Arial" panose="020B0604020202020204" pitchFamily="34" charset="0"/>
            </a:endParaRPr>
          </a:p>
        </p:txBody>
      </p:sp>
      <p:pic>
        <p:nvPicPr>
          <p:cNvPr id="13" name="Picture 4" descr="Image result for NAL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14" y="1523999"/>
            <a:ext cx="23622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anada wordmark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025008"/>
            <a:ext cx="2344686" cy="61379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829946" y="4336288"/>
            <a:ext cx="2275454" cy="674308"/>
            <a:chOff x="2333" y="576315"/>
            <a:chExt cx="2275284" cy="910113"/>
          </a:xfrm>
        </p:grpSpPr>
        <p:sp>
          <p:nvSpPr>
            <p:cNvPr id="16" name="Rectangle 15"/>
            <p:cNvSpPr/>
            <p:nvPr/>
          </p:nvSpPr>
          <p:spPr>
            <a:xfrm>
              <a:off x="2333" y="576315"/>
              <a:ext cx="2275284" cy="910113"/>
            </a:xfrm>
            <a:prstGeom prst="rect">
              <a:avLst/>
            </a:prstGeom>
            <a:solidFill>
              <a:schemeClr val="accent1">
                <a:lumMod val="20000"/>
                <a:lumOff val="8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2333" y="652752"/>
              <a:ext cx="2275284" cy="833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ts val="0"/>
                </a:spcAft>
              </a:pPr>
              <a:r>
                <a:rPr lang="en-US" sz="1400" b="1" kern="1200" dirty="0" smtClean="0">
                  <a:solidFill>
                    <a:schemeClr val="tx1"/>
                  </a:solidFill>
                </a:rPr>
                <a:t>Training and Development</a:t>
              </a:r>
            </a:p>
            <a:p>
              <a:pPr lvl="0" algn="ctr" defTabSz="800100">
                <a:lnSpc>
                  <a:spcPct val="90000"/>
                </a:lnSpc>
                <a:spcBef>
                  <a:spcPct val="0"/>
                </a:spcBef>
                <a:spcAft>
                  <a:spcPts val="0"/>
                </a:spcAft>
              </a:pPr>
              <a:r>
                <a:rPr lang="en-US" sz="1400" b="0" kern="1200" dirty="0" smtClean="0">
                  <a:solidFill>
                    <a:schemeClr val="tx1"/>
                  </a:solidFill>
                </a:rPr>
                <a:t>(80% of funding)</a:t>
              </a:r>
              <a:endParaRPr lang="en-US" sz="1400" b="0" kern="1200" dirty="0">
                <a:solidFill>
                  <a:schemeClr val="tx1"/>
                </a:solidFill>
              </a:endParaRPr>
            </a:p>
          </p:txBody>
        </p:sp>
      </p:grpSp>
      <p:sp>
        <p:nvSpPr>
          <p:cNvPr id="21" name="Right Arrow 20"/>
          <p:cNvSpPr/>
          <p:nvPr/>
        </p:nvSpPr>
        <p:spPr>
          <a:xfrm>
            <a:off x="5371483" y="5243958"/>
            <a:ext cx="842962" cy="757238"/>
          </a:xfrm>
          <a:prstGeom prst="rightArrow">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830116" y="5107622"/>
            <a:ext cx="2275284" cy="1750378"/>
          </a:xfrm>
          <a:prstGeom prst="rect">
            <a:avLst/>
          </a:prstGeom>
          <a:solidFill>
            <a:schemeClr val="accent2">
              <a:lumMod val="20000"/>
              <a:lumOff val="80000"/>
            </a:schemeClr>
          </a:solidFill>
          <a:ln>
            <a:solidFill>
              <a:srgbClr val="FFFF00"/>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6" name="Group 25"/>
          <p:cNvGrpSpPr/>
          <p:nvPr/>
        </p:nvGrpSpPr>
        <p:grpSpPr>
          <a:xfrm>
            <a:off x="6477000" y="4336288"/>
            <a:ext cx="2255704" cy="674308"/>
            <a:chOff x="2333" y="576315"/>
            <a:chExt cx="2275284" cy="910113"/>
          </a:xfrm>
        </p:grpSpPr>
        <p:sp>
          <p:nvSpPr>
            <p:cNvPr id="27" name="Rectangle 26"/>
            <p:cNvSpPr/>
            <p:nvPr/>
          </p:nvSpPr>
          <p:spPr>
            <a:xfrm>
              <a:off x="2333" y="576315"/>
              <a:ext cx="2275284" cy="910113"/>
            </a:xfrm>
            <a:prstGeom prst="rect">
              <a:avLst/>
            </a:prstGeom>
            <a:solidFill>
              <a:schemeClr val="accent1">
                <a:lumMod val="20000"/>
                <a:lumOff val="8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27"/>
            <p:cNvSpPr/>
            <p:nvPr/>
          </p:nvSpPr>
          <p:spPr>
            <a:xfrm>
              <a:off x="2333" y="652752"/>
              <a:ext cx="2275284" cy="833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ts val="0"/>
                </a:spcAft>
              </a:pPr>
              <a:r>
                <a:rPr lang="en-US" sz="1400" b="1" kern="1200" dirty="0" smtClean="0">
                  <a:solidFill>
                    <a:schemeClr val="tx1"/>
                  </a:solidFill>
                </a:rPr>
                <a:t>Certified/Operational</a:t>
              </a:r>
            </a:p>
            <a:p>
              <a:pPr lvl="0" algn="ctr" defTabSz="800100">
                <a:lnSpc>
                  <a:spcPct val="90000"/>
                </a:lnSpc>
                <a:spcBef>
                  <a:spcPct val="0"/>
                </a:spcBef>
                <a:spcAft>
                  <a:spcPts val="0"/>
                </a:spcAft>
              </a:pPr>
              <a:r>
                <a:rPr lang="en-US" sz="1400" b="0" kern="1200" dirty="0" smtClean="0">
                  <a:solidFill>
                    <a:schemeClr val="tx1"/>
                  </a:solidFill>
                </a:rPr>
                <a:t>(100% of funding)</a:t>
              </a:r>
              <a:endParaRPr lang="en-US" sz="1400" b="0" kern="1200" dirty="0">
                <a:solidFill>
                  <a:schemeClr val="tx1"/>
                </a:solidFill>
              </a:endParaRPr>
            </a:p>
          </p:txBody>
        </p:sp>
      </p:grpSp>
      <p:sp>
        <p:nvSpPr>
          <p:cNvPr id="29" name="Rectangle 28"/>
          <p:cNvSpPr/>
          <p:nvPr/>
        </p:nvSpPr>
        <p:spPr>
          <a:xfrm>
            <a:off x="6477000" y="5074860"/>
            <a:ext cx="2255704" cy="1747490"/>
          </a:xfrm>
          <a:prstGeom prst="rect">
            <a:avLst/>
          </a:prstGeom>
          <a:solidFill>
            <a:schemeClr val="accent5">
              <a:lumMod val="40000"/>
              <a:lumOff val="60000"/>
            </a:schemeClr>
          </a:solidFill>
          <a:ln>
            <a:solidFill>
              <a:srgbClr val="00B050"/>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TextBox 29"/>
          <p:cNvSpPr txBox="1"/>
          <p:nvPr/>
        </p:nvSpPr>
        <p:spPr>
          <a:xfrm>
            <a:off x="2830116" y="5107622"/>
            <a:ext cx="2275454" cy="2074863"/>
          </a:xfrm>
          <a:prstGeom prst="rect">
            <a:avLst/>
          </a:prstGeom>
          <a:noFill/>
        </p:spPr>
        <p:txBody>
          <a:bodyPr wrap="square" rtlCol="0">
            <a:spAutoFit/>
          </a:bodyPr>
          <a:lstStyle/>
          <a:p>
            <a:pPr lvl="0"/>
            <a:r>
              <a:rPr lang="en-US" sz="1400" dirty="0" smtClean="0">
                <a:solidFill>
                  <a:schemeClr val="bg1">
                    <a:lumMod val="10000"/>
                  </a:schemeClr>
                </a:solidFill>
              </a:rPr>
              <a:t>Training </a:t>
            </a:r>
            <a:r>
              <a:rPr lang="en-US" sz="1400" dirty="0">
                <a:solidFill>
                  <a:schemeClr val="bg1">
                    <a:lumMod val="10000"/>
                  </a:schemeClr>
                </a:solidFill>
              </a:rPr>
              <a:t>to </a:t>
            </a:r>
            <a:r>
              <a:rPr lang="en-US" sz="1400" dirty="0" smtClean="0">
                <a:solidFill>
                  <a:schemeClr val="bg1">
                    <a:lumMod val="10000"/>
                  </a:schemeClr>
                </a:solidFill>
              </a:rPr>
              <a:t>develop land </a:t>
            </a:r>
            <a:r>
              <a:rPr lang="en-US" sz="1400" dirty="0">
                <a:solidFill>
                  <a:schemeClr val="bg1">
                    <a:lumMod val="10000"/>
                  </a:schemeClr>
                </a:solidFill>
              </a:rPr>
              <a:t>management capacity </a:t>
            </a:r>
            <a:endParaRPr lang="en-US" sz="1400" dirty="0" smtClean="0">
              <a:solidFill>
                <a:schemeClr val="bg1">
                  <a:lumMod val="10000"/>
                </a:schemeClr>
              </a:solidFill>
            </a:endParaRPr>
          </a:p>
          <a:p>
            <a:pPr lvl="0"/>
            <a:endParaRPr lang="en-US" sz="1000" dirty="0">
              <a:solidFill>
                <a:schemeClr val="bg1">
                  <a:lumMod val="10000"/>
                </a:schemeClr>
              </a:solidFill>
            </a:endParaRPr>
          </a:p>
          <a:p>
            <a:r>
              <a:rPr lang="en-US" sz="1400" dirty="0">
                <a:solidFill>
                  <a:schemeClr val="bg1">
                    <a:lumMod val="10000"/>
                  </a:schemeClr>
                </a:solidFill>
              </a:rPr>
              <a:t>ISC Regions continue to provide land management services</a:t>
            </a:r>
          </a:p>
          <a:p>
            <a:pPr lvl="0"/>
            <a:endParaRPr lang="en-US" sz="1100" dirty="0">
              <a:solidFill>
                <a:schemeClr val="bg1">
                  <a:lumMod val="10000"/>
                </a:schemeClr>
              </a:solidFill>
            </a:endParaRPr>
          </a:p>
          <a:p>
            <a:endParaRPr lang="en-US" dirty="0"/>
          </a:p>
        </p:txBody>
      </p:sp>
      <p:sp>
        <p:nvSpPr>
          <p:cNvPr id="31" name="TextBox 30"/>
          <p:cNvSpPr txBox="1"/>
          <p:nvPr/>
        </p:nvSpPr>
        <p:spPr>
          <a:xfrm>
            <a:off x="6477000" y="5115054"/>
            <a:ext cx="2255704" cy="1959254"/>
          </a:xfrm>
          <a:prstGeom prst="rect">
            <a:avLst/>
          </a:prstGeom>
          <a:noFill/>
        </p:spPr>
        <p:txBody>
          <a:bodyPr wrap="square" rtlCol="0">
            <a:spAutoFit/>
          </a:bodyPr>
          <a:lstStyle/>
          <a:p>
            <a:r>
              <a:rPr lang="en-US" sz="1400" dirty="0" smtClean="0">
                <a:solidFill>
                  <a:schemeClr val="bg1">
                    <a:lumMod val="10000"/>
                  </a:schemeClr>
                </a:solidFill>
              </a:rPr>
              <a:t>Once certified, a First Nation is operational</a:t>
            </a:r>
          </a:p>
          <a:p>
            <a:endParaRPr lang="en-US" sz="800" dirty="0">
              <a:solidFill>
                <a:schemeClr val="bg1">
                  <a:lumMod val="10000"/>
                </a:schemeClr>
              </a:solidFill>
            </a:endParaRPr>
          </a:p>
          <a:p>
            <a:pPr lvl="0"/>
            <a:r>
              <a:rPr lang="en-US" sz="1400" dirty="0">
                <a:solidFill>
                  <a:schemeClr val="bg1">
                    <a:lumMod val="10000"/>
                  </a:schemeClr>
                </a:solidFill>
              </a:rPr>
              <a:t>First Nation assumes primary responsibilities and Regions shift to support role</a:t>
            </a:r>
          </a:p>
          <a:p>
            <a:endParaRPr lang="en-US" sz="1400" dirty="0">
              <a:solidFill>
                <a:schemeClr val="bg1">
                  <a:lumMod val="10000"/>
                </a:schemeClr>
              </a:solidFill>
            </a:endParaRPr>
          </a:p>
        </p:txBody>
      </p:sp>
      <p:sp>
        <p:nvSpPr>
          <p:cNvPr id="18"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5</a:t>
            </a:fld>
            <a:endParaRPr lang="en-CA" sz="1400" dirty="0"/>
          </a:p>
        </p:txBody>
      </p:sp>
    </p:spTree>
    <p:extLst>
      <p:ext uri="{BB962C8B-B14F-4D97-AF65-F5344CB8AC3E}">
        <p14:creationId xmlns:p14="http://schemas.microsoft.com/office/powerpoint/2010/main" val="2835163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685800"/>
            <a:ext cx="7848600" cy="304800"/>
          </a:xfrm>
        </p:spPr>
        <p:txBody>
          <a:bodyPr/>
          <a:lstStyle/>
          <a:p>
            <a:r>
              <a:rPr lang="en-US" dirty="0" smtClean="0"/>
              <a:t>RLEMP – A National Picture</a:t>
            </a:r>
            <a:endParaRPr lang="en-US" dirty="0"/>
          </a:p>
        </p:txBody>
      </p:sp>
      <p:sp>
        <p:nvSpPr>
          <p:cNvPr id="3" name="Content Placeholder 2"/>
          <p:cNvSpPr>
            <a:spLocks noGrp="1"/>
          </p:cNvSpPr>
          <p:nvPr>
            <p:ph idx="1"/>
          </p:nvPr>
        </p:nvSpPr>
        <p:spPr>
          <a:xfrm>
            <a:off x="368300" y="1143000"/>
            <a:ext cx="7861300" cy="5008563"/>
          </a:xfrm>
        </p:spPr>
        <p:txBody>
          <a:bodyPr/>
          <a:lstStyle/>
          <a:p>
            <a:pPr>
              <a:defRPr/>
            </a:pPr>
            <a:r>
              <a:rPr lang="en-CA" sz="1400" dirty="0" smtClean="0"/>
              <a:t>Communities who are operational or training a lands manager are considered “active” in RLEMP. There </a:t>
            </a:r>
            <a:r>
              <a:rPr lang="en-CA" sz="1400" dirty="0"/>
              <a:t>are </a:t>
            </a:r>
            <a:r>
              <a:rPr lang="en-CA" sz="1400" dirty="0" smtClean="0"/>
              <a:t>currently 127 active participants:</a:t>
            </a:r>
            <a:endParaRPr lang="en-CA" sz="600" dirty="0"/>
          </a:p>
          <a:p>
            <a:pPr marL="384048" lvl="1" indent="-192024">
              <a:spcAft>
                <a:spcPct val="37000"/>
              </a:spcAft>
              <a:buFont typeface="Courier New" pitchFamily="49" charset="0"/>
              <a:buChar char="o"/>
              <a:defRPr/>
            </a:pPr>
            <a:r>
              <a:rPr lang="en-CA" sz="1200" dirty="0" smtClean="0"/>
              <a:t>15 Training &amp; Development First Nations</a:t>
            </a:r>
            <a:endParaRPr lang="en-CA" sz="1200" dirty="0"/>
          </a:p>
          <a:p>
            <a:pPr marL="384048" lvl="1" indent="-192024">
              <a:spcAft>
                <a:spcPct val="37000"/>
              </a:spcAft>
              <a:buFont typeface="Courier New" pitchFamily="49" charset="0"/>
              <a:buChar char="o"/>
              <a:defRPr/>
            </a:pPr>
            <a:r>
              <a:rPr lang="en-CA" sz="1200" dirty="0" smtClean="0"/>
              <a:t>102 operational First Nations</a:t>
            </a:r>
          </a:p>
          <a:p>
            <a:pPr marL="384048" lvl="1" indent="-192024">
              <a:spcAft>
                <a:spcPct val="37000"/>
              </a:spcAft>
              <a:buFont typeface="Courier New" pitchFamily="49" charset="0"/>
              <a:buChar char="o"/>
              <a:defRPr/>
            </a:pPr>
            <a:r>
              <a:rPr lang="en-CA" sz="1200" dirty="0" smtClean="0"/>
              <a:t>10 Delegated Authority First Nations</a:t>
            </a:r>
            <a:endParaRPr lang="en-CA" sz="1400" dirty="0"/>
          </a:p>
          <a:p>
            <a:pPr marL="384048" indent="-192024">
              <a:buFont typeface="Courier New" pitchFamily="49" charset="0"/>
              <a:buChar char="o"/>
              <a:defRPr/>
            </a:pPr>
            <a:endParaRPr lang="en-CA" sz="1400" b="1"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FontTx/>
              <a:buNone/>
              <a:defRPr/>
            </a:pPr>
            <a:endParaRPr lang="en-CA" sz="700" dirty="0"/>
          </a:p>
          <a:p>
            <a:pPr marL="0" indent="0">
              <a:buNone/>
              <a:defRPr/>
            </a:pPr>
            <a:endParaRPr lang="en-CA" sz="1400" dirty="0" smtClean="0"/>
          </a:p>
          <a:p>
            <a:endParaRPr lang="en-US" sz="1600" dirty="0"/>
          </a:p>
        </p:txBody>
      </p:sp>
      <p:sp>
        <p:nvSpPr>
          <p:cNvPr id="40" name="TextBox 39"/>
          <p:cNvSpPr txBox="1"/>
          <p:nvPr/>
        </p:nvSpPr>
        <p:spPr>
          <a:xfrm>
            <a:off x="6963925" y="6266979"/>
            <a:ext cx="1921749" cy="230832"/>
          </a:xfrm>
          <a:prstGeom prst="rect">
            <a:avLst/>
          </a:prstGeom>
          <a:noFill/>
          <a:ln>
            <a:solidFill>
              <a:schemeClr val="tx1"/>
            </a:solidFill>
          </a:ln>
        </p:spPr>
        <p:txBody>
          <a:bodyPr wrap="square" rtlCol="0">
            <a:spAutoFit/>
          </a:bodyPr>
          <a:lstStyle/>
          <a:p>
            <a:r>
              <a:rPr lang="en-US" sz="1000" dirty="0" smtClean="0"/>
              <a:t>Status as of: June. 2019</a:t>
            </a:r>
            <a:endParaRPr lang="en-US" sz="1000" dirty="0"/>
          </a:p>
        </p:txBody>
      </p:sp>
      <p:sp>
        <p:nvSpPr>
          <p:cNvPr id="91" name="Rectangle 90"/>
          <p:cNvSpPr/>
          <p:nvPr/>
        </p:nvSpPr>
        <p:spPr bwMode="auto">
          <a:xfrm>
            <a:off x="1214492" y="4477200"/>
            <a:ext cx="210312" cy="119148"/>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7" name="Group 6"/>
          <p:cNvGrpSpPr/>
          <p:nvPr/>
        </p:nvGrpSpPr>
        <p:grpSpPr>
          <a:xfrm>
            <a:off x="762000" y="1905000"/>
            <a:ext cx="7315200" cy="4114800"/>
            <a:chOff x="762000" y="1905000"/>
            <a:chExt cx="7315200" cy="4114800"/>
          </a:xfrm>
        </p:grpSpPr>
        <p:sp>
          <p:nvSpPr>
            <p:cNvPr id="79" name="Rectangle 78"/>
            <p:cNvSpPr/>
            <p:nvPr/>
          </p:nvSpPr>
          <p:spPr bwMode="auto">
            <a:xfrm>
              <a:off x="4986988" y="2481019"/>
              <a:ext cx="179611" cy="172923"/>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0" name="Rectangle 79"/>
            <p:cNvSpPr/>
            <p:nvPr/>
          </p:nvSpPr>
          <p:spPr bwMode="auto">
            <a:xfrm>
              <a:off x="5156137" y="2447278"/>
              <a:ext cx="2505814" cy="2308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noProof="0" dirty="0" smtClean="0">
                  <a:ln>
                    <a:noFill/>
                  </a:ln>
                  <a:solidFill>
                    <a:schemeClr val="accent5">
                      <a:lumMod val="50000"/>
                    </a:schemeClr>
                  </a:solidFill>
                  <a:effectLst/>
                  <a:uLnTx/>
                  <a:uFillTx/>
                  <a:latin typeface="Arial Black" panose="020B0A04020102020204" pitchFamily="34" charset="0"/>
                  <a:cs typeface="Arial" panose="020B0604020202020204" pitchFamily="34" charset="0"/>
                </a:rPr>
                <a:t>Delegated Authority FNs </a:t>
              </a:r>
              <a:r>
                <a:rPr kumimoji="0" lang="en-US" sz="900" b="1" i="0" u="none" strike="noStrike" kern="0" cap="none" spc="0" normalizeH="0" noProof="0" dirty="0">
                  <a:ln>
                    <a:noFill/>
                  </a:ln>
                  <a:solidFill>
                    <a:schemeClr val="accent5">
                      <a:lumMod val="50000"/>
                    </a:schemeClr>
                  </a:solidFill>
                  <a:effectLst/>
                  <a:uLnTx/>
                  <a:uFillTx/>
                  <a:latin typeface="Arial Black" panose="020B0A04020102020204" pitchFamily="34" charset="0"/>
                  <a:cs typeface="Arial" panose="020B0604020202020204" pitchFamily="34" charset="0"/>
                </a:rPr>
                <a:t>by Province</a:t>
              </a:r>
              <a:endParaRPr kumimoji="0" lang="en-US" sz="900" b="0" i="0" u="none" strike="noStrike" kern="0" cap="none" spc="0" normalizeH="0" noProof="0" dirty="0">
                <a:ln>
                  <a:noFill/>
                </a:ln>
                <a:solidFill>
                  <a:schemeClr val="accent5">
                    <a:lumMod val="50000"/>
                  </a:schemeClr>
                </a:solidFill>
                <a:effectLst/>
                <a:uLnTx/>
                <a:uFillTx/>
              </a:endParaRPr>
            </a:p>
          </p:txBody>
        </p:sp>
        <p:grpSp>
          <p:nvGrpSpPr>
            <p:cNvPr id="6" name="Group 5"/>
            <p:cNvGrpSpPr/>
            <p:nvPr/>
          </p:nvGrpSpPr>
          <p:grpSpPr>
            <a:xfrm>
              <a:off x="762000" y="1905000"/>
              <a:ext cx="7315200" cy="4114800"/>
              <a:chOff x="762000" y="1905000"/>
              <a:chExt cx="7315200" cy="4114800"/>
            </a:xfrm>
          </p:grpSpPr>
          <p:grpSp>
            <p:nvGrpSpPr>
              <p:cNvPr id="5" name="Group 4"/>
              <p:cNvGrpSpPr/>
              <p:nvPr/>
            </p:nvGrpSpPr>
            <p:grpSpPr>
              <a:xfrm>
                <a:off x="762000" y="1905000"/>
                <a:ext cx="7315200" cy="4114800"/>
                <a:chOff x="76200" y="1905000"/>
                <a:chExt cx="7315200" cy="4114800"/>
              </a:xfrm>
            </p:grpSpPr>
            <p:grpSp>
              <p:nvGrpSpPr>
                <p:cNvPr id="42" name="Group 4"/>
                <p:cNvGrpSpPr>
                  <a:grpSpLocks/>
                </p:cNvGrpSpPr>
                <p:nvPr/>
              </p:nvGrpSpPr>
              <p:grpSpPr bwMode="auto">
                <a:xfrm>
                  <a:off x="76200" y="1905000"/>
                  <a:ext cx="7315200" cy="4114800"/>
                  <a:chOff x="1440097" y="1516183"/>
                  <a:chExt cx="6660526" cy="3948584"/>
                </a:xfrm>
              </p:grpSpPr>
              <p:pic>
                <p:nvPicPr>
                  <p:cNvPr id="45" name="Picture 7" descr="C:\Users\GorhamC\Desktop\canada.png"/>
                  <p:cNvPicPr>
                    <a:picLocks noChangeAspect="1" noChangeArrowheads="1"/>
                  </p:cNvPicPr>
                  <p:nvPr/>
                </p:nvPicPr>
                <p:blipFill>
                  <a:blip r:embed="rId3">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679543" y="1557131"/>
                    <a:ext cx="6366898" cy="3907636"/>
                  </a:xfrm>
                  <a:prstGeom prst="rect">
                    <a:avLst/>
                  </a:prstGeom>
                  <a:noFill/>
                  <a:scene3d>
                    <a:camera prst="perspectiveRelaxedModerately" fov="6300000">
                      <a:rot lat="19200396" lon="21375516" rev="390342"/>
                    </a:camera>
                    <a:lightRig rig="threePt" dir="t"/>
                  </a:scene3d>
                  <a:extLst>
                    <a:ext uri="{909E8E84-426E-40DD-AFC4-6F175D3DCCD1}">
                      <a14:hiddenFill xmlns:a14="http://schemas.microsoft.com/office/drawing/2010/main">
                        <a:solidFill>
                          <a:srgbClr val="FFFFFF"/>
                        </a:solidFill>
                      </a14:hiddenFill>
                    </a:ext>
                  </a:extLst>
                </p:spPr>
              </p:pic>
              <p:sp>
                <p:nvSpPr>
                  <p:cNvPr id="46" name="TextBox 6"/>
                  <p:cNvSpPr txBox="1">
                    <a:spLocks noChangeArrowheads="1"/>
                  </p:cNvSpPr>
                  <p:nvPr/>
                </p:nvSpPr>
                <p:spPr bwMode="auto">
                  <a:xfrm>
                    <a:off x="3819392" y="2118733"/>
                    <a:ext cx="45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Verdana" pitchFamily="34" charset="0"/>
                    </a:endParaRPr>
                  </a:p>
                </p:txBody>
              </p:sp>
              <p:sp>
                <p:nvSpPr>
                  <p:cNvPr id="47" name="TextBox 7"/>
                  <p:cNvSpPr txBox="1">
                    <a:spLocks noChangeArrowheads="1"/>
                  </p:cNvSpPr>
                  <p:nvPr/>
                </p:nvSpPr>
                <p:spPr bwMode="auto">
                  <a:xfrm>
                    <a:off x="2519593" y="5120593"/>
                    <a:ext cx="6394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200" b="0" i="0" u="none" strike="noStrike" kern="0" cap="none" spc="0" normalizeH="0" baseline="0" noProof="0" smtClean="0">
                      <a:ln>
                        <a:noFill/>
                      </a:ln>
                      <a:solidFill>
                        <a:prstClr val="black"/>
                      </a:solidFill>
                      <a:effectLst/>
                      <a:uLnTx/>
                      <a:uFillTx/>
                      <a:latin typeface="Verdana" pitchFamily="34" charset="0"/>
                    </a:endParaRPr>
                  </a:p>
                </p:txBody>
              </p:sp>
              <p:sp>
                <p:nvSpPr>
                  <p:cNvPr id="48" name="TextBox 8"/>
                  <p:cNvSpPr txBox="1">
                    <a:spLocks noChangeArrowheads="1"/>
                  </p:cNvSpPr>
                  <p:nvPr/>
                </p:nvSpPr>
                <p:spPr bwMode="auto">
                  <a:xfrm>
                    <a:off x="1696043" y="4129978"/>
                    <a:ext cx="458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smtClean="0">
                        <a:ln>
                          <a:noFill/>
                        </a:ln>
                        <a:solidFill>
                          <a:prstClr val="black"/>
                        </a:solidFill>
                        <a:effectLst/>
                        <a:uLnTx/>
                        <a:uFillTx/>
                        <a:latin typeface="Arial" charset="0"/>
                        <a:cs typeface="Arial" charset="0"/>
                      </a:rPr>
                      <a:t>BC</a:t>
                    </a:r>
                  </a:p>
                </p:txBody>
              </p:sp>
              <p:sp>
                <p:nvSpPr>
                  <p:cNvPr id="49" name="TextBox 9"/>
                  <p:cNvSpPr txBox="1">
                    <a:spLocks noChangeArrowheads="1"/>
                  </p:cNvSpPr>
                  <p:nvPr/>
                </p:nvSpPr>
                <p:spPr bwMode="auto">
                  <a:xfrm>
                    <a:off x="2455727" y="4129977"/>
                    <a:ext cx="439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smtClean="0">
                        <a:ln>
                          <a:noFill/>
                        </a:ln>
                        <a:solidFill>
                          <a:prstClr val="black"/>
                        </a:solidFill>
                        <a:effectLst/>
                        <a:uLnTx/>
                        <a:uFillTx/>
                        <a:latin typeface="Arial" charset="0"/>
                        <a:cs typeface="Arial" charset="0"/>
                      </a:rPr>
                      <a:t>AB</a:t>
                    </a:r>
                  </a:p>
                </p:txBody>
              </p:sp>
              <p:sp>
                <p:nvSpPr>
                  <p:cNvPr id="50" name="Rectangle 49"/>
                  <p:cNvSpPr/>
                  <p:nvPr/>
                </p:nvSpPr>
                <p:spPr>
                  <a:xfrm>
                    <a:off x="3429753" y="2978622"/>
                    <a:ext cx="191490" cy="1116146"/>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1" name="Rectangle 50"/>
                  <p:cNvSpPr/>
                  <p:nvPr/>
                </p:nvSpPr>
                <p:spPr>
                  <a:xfrm>
                    <a:off x="1859259" y="3271108"/>
                    <a:ext cx="191490" cy="823659"/>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3" name="Rectangle 52"/>
                  <p:cNvSpPr/>
                  <p:nvPr/>
                </p:nvSpPr>
                <p:spPr>
                  <a:xfrm>
                    <a:off x="5144271" y="3357027"/>
                    <a:ext cx="191490" cy="745844"/>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4" name="TextBox 14"/>
                  <p:cNvSpPr txBox="1">
                    <a:spLocks noChangeArrowheads="1"/>
                  </p:cNvSpPr>
                  <p:nvPr/>
                </p:nvSpPr>
                <p:spPr bwMode="auto">
                  <a:xfrm>
                    <a:off x="3247187" y="4154705"/>
                    <a:ext cx="3983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SK</a:t>
                    </a:r>
                  </a:p>
                </p:txBody>
              </p:sp>
              <p:sp>
                <p:nvSpPr>
                  <p:cNvPr id="55" name="TextBox 15"/>
                  <p:cNvSpPr txBox="1">
                    <a:spLocks noChangeArrowheads="1"/>
                  </p:cNvSpPr>
                  <p:nvPr/>
                </p:nvSpPr>
                <p:spPr bwMode="auto">
                  <a:xfrm>
                    <a:off x="3883401" y="4150678"/>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MB</a:t>
                    </a:r>
                  </a:p>
                </p:txBody>
              </p:sp>
              <p:sp>
                <p:nvSpPr>
                  <p:cNvPr id="56" name="TextBox 16"/>
                  <p:cNvSpPr txBox="1">
                    <a:spLocks noChangeArrowheads="1"/>
                  </p:cNvSpPr>
                  <p:nvPr/>
                </p:nvSpPr>
                <p:spPr bwMode="auto">
                  <a:xfrm>
                    <a:off x="4883686" y="4150679"/>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ON</a:t>
                    </a:r>
                  </a:p>
                </p:txBody>
              </p:sp>
              <p:sp>
                <p:nvSpPr>
                  <p:cNvPr id="57" name="TextBox 17"/>
                  <p:cNvSpPr txBox="1">
                    <a:spLocks noChangeArrowheads="1"/>
                  </p:cNvSpPr>
                  <p:nvPr/>
                </p:nvSpPr>
                <p:spPr bwMode="auto">
                  <a:xfrm>
                    <a:off x="6287743" y="4150679"/>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QC</a:t>
                    </a:r>
                  </a:p>
                </p:txBody>
              </p:sp>
              <p:sp>
                <p:nvSpPr>
                  <p:cNvPr id="58" name="Rectangle 57"/>
                  <p:cNvSpPr/>
                  <p:nvPr/>
                </p:nvSpPr>
                <p:spPr>
                  <a:xfrm>
                    <a:off x="4133376" y="3874191"/>
                    <a:ext cx="191490" cy="220575"/>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9" name="Rectangle 58"/>
                  <p:cNvSpPr/>
                  <p:nvPr/>
                </p:nvSpPr>
                <p:spPr>
                  <a:xfrm>
                    <a:off x="6400164" y="3795148"/>
                    <a:ext cx="191490" cy="316862"/>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0" name="TextBox 20"/>
                  <p:cNvSpPr txBox="1">
                    <a:spLocks noChangeArrowheads="1"/>
                  </p:cNvSpPr>
                  <p:nvPr/>
                </p:nvSpPr>
                <p:spPr bwMode="auto">
                  <a:xfrm>
                    <a:off x="7262423" y="4164192"/>
                    <a:ext cx="489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smtClean="0">
                        <a:ln>
                          <a:noFill/>
                        </a:ln>
                        <a:solidFill>
                          <a:prstClr val="black"/>
                        </a:solidFill>
                        <a:effectLst/>
                        <a:uLnTx/>
                        <a:uFillTx/>
                        <a:latin typeface="Arial" charset="0"/>
                        <a:cs typeface="Arial" charset="0"/>
                      </a:rPr>
                      <a:t>ATL</a:t>
                    </a:r>
                  </a:p>
                </p:txBody>
              </p:sp>
              <p:cxnSp>
                <p:nvCxnSpPr>
                  <p:cNvPr id="61" name="Straight Connector 60"/>
                  <p:cNvCxnSpPr/>
                  <p:nvPr/>
                </p:nvCxnSpPr>
                <p:spPr>
                  <a:xfrm>
                    <a:off x="1695722" y="4098814"/>
                    <a:ext cx="6404901" cy="22261"/>
                  </a:xfrm>
                  <a:prstGeom prst="line">
                    <a:avLst/>
                  </a:prstGeom>
                  <a:noFill/>
                  <a:ln w="9525" cap="flat" cmpd="sng" algn="ctr">
                    <a:solidFill>
                      <a:srgbClr val="4F81BD">
                        <a:shade val="95000"/>
                        <a:satMod val="105000"/>
                      </a:srgbClr>
                    </a:solidFill>
                    <a:prstDash val="solid"/>
                  </a:ln>
                  <a:effectLst/>
                </p:spPr>
              </p:cxnSp>
              <p:sp>
                <p:nvSpPr>
                  <p:cNvPr id="62" name="Rectangle 61"/>
                  <p:cNvSpPr/>
                  <p:nvPr/>
                </p:nvSpPr>
                <p:spPr>
                  <a:xfrm>
                    <a:off x="3226430" y="3923202"/>
                    <a:ext cx="191490" cy="175493"/>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3" name="Rectangle 62"/>
                  <p:cNvSpPr/>
                  <p:nvPr/>
                </p:nvSpPr>
                <p:spPr>
                  <a:xfrm>
                    <a:off x="3939458" y="4038885"/>
                    <a:ext cx="191490" cy="52648"/>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4" name="Rectangle 63"/>
                  <p:cNvSpPr/>
                  <p:nvPr/>
                </p:nvSpPr>
                <p:spPr>
                  <a:xfrm>
                    <a:off x="4943438" y="3947486"/>
                    <a:ext cx="191490" cy="149169"/>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5" name="Rectangle 64"/>
                  <p:cNvSpPr/>
                  <p:nvPr/>
                </p:nvSpPr>
                <p:spPr>
                  <a:xfrm>
                    <a:off x="7604768" y="3959795"/>
                    <a:ext cx="191490" cy="149169"/>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67" name="Group 27"/>
                  <p:cNvGrpSpPr>
                    <a:grpSpLocks/>
                  </p:cNvGrpSpPr>
                  <p:nvPr/>
                </p:nvGrpSpPr>
                <p:grpSpPr bwMode="auto">
                  <a:xfrm>
                    <a:off x="5288001" y="1516183"/>
                    <a:ext cx="2673861" cy="474463"/>
                    <a:chOff x="5629791" y="1097000"/>
                    <a:chExt cx="2673861" cy="474463"/>
                  </a:xfrm>
                </p:grpSpPr>
                <p:sp>
                  <p:nvSpPr>
                    <p:cNvPr id="75" name="Rectangle 74"/>
                    <p:cNvSpPr/>
                    <p:nvPr/>
                  </p:nvSpPr>
                  <p:spPr>
                    <a:xfrm>
                      <a:off x="5629791" y="1113189"/>
                      <a:ext cx="168299" cy="167961"/>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6" name="Rectangle 75"/>
                    <p:cNvSpPr/>
                    <p:nvPr/>
                  </p:nvSpPr>
                  <p:spPr>
                    <a:xfrm>
                      <a:off x="5634553" y="1382333"/>
                      <a:ext cx="163537" cy="165938"/>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7" name="Rectangle 76"/>
                    <p:cNvSpPr/>
                    <p:nvPr/>
                  </p:nvSpPr>
                  <p:spPr>
                    <a:xfrm>
                      <a:off x="5788564" y="1349955"/>
                      <a:ext cx="1802826" cy="22150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8064A2">
                              <a:lumMod val="75000"/>
                            </a:srgbClr>
                          </a:solidFill>
                          <a:effectLst/>
                          <a:uLnTx/>
                          <a:uFillTx/>
                          <a:latin typeface="Arial Black" panose="020B0A04020102020204" pitchFamily="34" charset="0"/>
                          <a:cs typeface="Arial" panose="020B0604020202020204" pitchFamily="34" charset="0"/>
                        </a:rPr>
                        <a:t>Operational FNs </a:t>
                      </a:r>
                      <a:r>
                        <a:rPr kumimoji="0" lang="en-US" sz="900" b="1" i="0" u="none" strike="noStrike" kern="0" cap="none" spc="0" normalizeH="0" baseline="0" noProof="0" dirty="0">
                          <a:ln>
                            <a:noFill/>
                          </a:ln>
                          <a:solidFill>
                            <a:srgbClr val="8064A2">
                              <a:lumMod val="75000"/>
                            </a:srgbClr>
                          </a:solidFill>
                          <a:effectLst/>
                          <a:uLnTx/>
                          <a:uFillTx/>
                          <a:latin typeface="Arial Black" panose="020B0A04020102020204" pitchFamily="34" charset="0"/>
                          <a:cs typeface="Arial" panose="020B0604020202020204" pitchFamily="34" charset="0"/>
                        </a:rPr>
                        <a:t>by Province</a:t>
                      </a:r>
                      <a:endParaRPr kumimoji="0" lang="en-US" sz="900" b="0" i="0" u="none" strike="noStrike" kern="0" cap="none" spc="0" normalizeH="0" baseline="0" noProof="0" dirty="0">
                        <a:ln>
                          <a:noFill/>
                        </a:ln>
                        <a:solidFill>
                          <a:prstClr val="black"/>
                        </a:solidFill>
                        <a:effectLst/>
                        <a:uLnTx/>
                        <a:uFillTx/>
                      </a:endParaRPr>
                    </a:p>
                  </p:txBody>
                </p:sp>
                <p:sp>
                  <p:nvSpPr>
                    <p:cNvPr id="78" name="Rectangle 77"/>
                    <p:cNvSpPr/>
                    <p:nvPr/>
                  </p:nvSpPr>
                  <p:spPr>
                    <a:xfrm>
                      <a:off x="5788568" y="1097000"/>
                      <a:ext cx="2515084" cy="22150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9BBB59">
                              <a:lumMod val="50000"/>
                            </a:srgbClr>
                          </a:solidFill>
                          <a:effectLst/>
                          <a:uLnTx/>
                          <a:uFillTx/>
                          <a:latin typeface="Arial Black" panose="020B0A04020102020204" pitchFamily="34" charset="0"/>
                          <a:cs typeface="Arial" panose="020B0604020202020204" pitchFamily="34" charset="0"/>
                        </a:rPr>
                        <a:t>Training &amp; Development</a:t>
                      </a:r>
                      <a:r>
                        <a:rPr kumimoji="0" lang="en-US" sz="900" b="1" i="0" u="none" strike="noStrike" kern="0" cap="none" spc="0" normalizeH="0" noProof="0" dirty="0" smtClean="0">
                          <a:ln>
                            <a:noFill/>
                          </a:ln>
                          <a:solidFill>
                            <a:srgbClr val="9BBB59">
                              <a:lumMod val="50000"/>
                            </a:srgbClr>
                          </a:solidFill>
                          <a:effectLst/>
                          <a:uLnTx/>
                          <a:uFillTx/>
                          <a:latin typeface="Arial Black" panose="020B0A04020102020204" pitchFamily="34" charset="0"/>
                          <a:cs typeface="Arial" panose="020B0604020202020204" pitchFamily="34" charset="0"/>
                        </a:rPr>
                        <a:t> F</a:t>
                      </a:r>
                      <a:r>
                        <a:rPr kumimoji="0" lang="en-US" sz="900" b="1" i="0" u="none" strike="noStrike" kern="0" cap="none" spc="0" normalizeH="0" baseline="0" noProof="0" dirty="0" smtClean="0">
                          <a:ln>
                            <a:noFill/>
                          </a:ln>
                          <a:solidFill>
                            <a:srgbClr val="9BBB59">
                              <a:lumMod val="50000"/>
                            </a:srgbClr>
                          </a:solidFill>
                          <a:effectLst/>
                          <a:uLnTx/>
                          <a:uFillTx/>
                          <a:latin typeface="Arial Black" panose="020B0A04020102020204" pitchFamily="34" charset="0"/>
                          <a:cs typeface="Arial" panose="020B0604020202020204" pitchFamily="34" charset="0"/>
                        </a:rPr>
                        <a:t>Ns </a:t>
                      </a:r>
                      <a:r>
                        <a:rPr kumimoji="0" lang="en-US" sz="900" b="1" i="0" u="none" strike="noStrike" kern="0" cap="none" spc="0" normalizeH="0" baseline="0" noProof="0" dirty="0">
                          <a:ln>
                            <a:noFill/>
                          </a:ln>
                          <a:solidFill>
                            <a:srgbClr val="9BBB59">
                              <a:lumMod val="50000"/>
                            </a:srgbClr>
                          </a:solidFill>
                          <a:effectLst/>
                          <a:uLnTx/>
                          <a:uFillTx/>
                          <a:latin typeface="Arial Black" panose="020B0A04020102020204" pitchFamily="34" charset="0"/>
                          <a:cs typeface="Arial" panose="020B0604020202020204" pitchFamily="34" charset="0"/>
                        </a:rPr>
                        <a:t>by province</a:t>
                      </a:r>
                      <a:endParaRPr kumimoji="0" lang="en-US" sz="900" b="0" i="0" u="none" strike="noStrike" kern="0" cap="none" spc="0" normalizeH="0" baseline="0" noProof="0" dirty="0">
                        <a:ln>
                          <a:noFill/>
                        </a:ln>
                        <a:solidFill>
                          <a:srgbClr val="9BBB59">
                            <a:lumMod val="50000"/>
                          </a:srgbClr>
                        </a:solidFill>
                        <a:effectLst/>
                        <a:uLnTx/>
                        <a:uFillTx/>
                      </a:endParaRPr>
                    </a:p>
                  </p:txBody>
                </p:sp>
              </p:grpSp>
              <p:sp>
                <p:nvSpPr>
                  <p:cNvPr id="68" name="Rectangle 67"/>
                  <p:cNvSpPr/>
                  <p:nvPr/>
                </p:nvSpPr>
                <p:spPr>
                  <a:xfrm>
                    <a:off x="1440097" y="2466099"/>
                    <a:ext cx="744646" cy="366278"/>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a:solidFill>
                          <a:srgbClr val="9BBB59">
                            <a:lumMod val="50000"/>
                          </a:srgbClr>
                        </a:solidFill>
                        <a:latin typeface="Arial Black" panose="020B0A04020102020204" pitchFamily="34" charset="0"/>
                        <a:cs typeface="Arial" panose="020B0604020202020204" pitchFamily="34" charset="0"/>
                      </a:rPr>
                      <a:t>1</a:t>
                    </a:r>
                    <a:r>
                      <a:rPr lang="en-US" sz="1400" b="1" noProof="0" dirty="0" smtClean="0">
                        <a:solidFill>
                          <a:srgbClr val="9BBB59">
                            <a:lumMod val="50000"/>
                          </a:srgbClr>
                        </a:solidFill>
                        <a:latin typeface="Arial Black" panose="020B0A04020102020204" pitchFamily="34" charset="0"/>
                        <a:cs typeface="Arial" panose="020B0604020202020204" pitchFamily="34" charset="0"/>
                      </a:rPr>
                      <a:t>/</a:t>
                    </a:r>
                    <a:r>
                      <a:rPr lang="en-US" sz="1400" b="1" noProof="0" dirty="0" smtClean="0">
                        <a:solidFill>
                          <a:srgbClr val="604A7B"/>
                        </a:solidFill>
                        <a:latin typeface="Arial Black" panose="020B0A04020102020204" pitchFamily="34" charset="0"/>
                        <a:cs typeface="Arial" panose="020B0604020202020204" pitchFamily="34" charset="0"/>
                      </a:rPr>
                      <a:t>25</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kumimoji="0" lang="en-US" sz="1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cs typeface="Arial" panose="020B0604020202020204" pitchFamily="34" charset="0"/>
                      </a:rPr>
                      <a:t>1</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cs typeface="Arial" panose="020B0604020202020204" pitchFamily="34" charset="0"/>
                    </a:endParaRPr>
                  </a:p>
                </p:txBody>
              </p:sp>
              <p:sp>
                <p:nvSpPr>
                  <p:cNvPr id="69" name="Rectangle 68"/>
                  <p:cNvSpPr/>
                  <p:nvPr/>
                </p:nvSpPr>
                <p:spPr>
                  <a:xfrm>
                    <a:off x="2483236" y="3136338"/>
                    <a:ext cx="621991" cy="354136"/>
                  </a:xfrm>
                  <a:prstGeom prst="rect">
                    <a:avLst/>
                  </a:prstGeom>
                  <a:solidFill>
                    <a:srgbClr val="4F81BD">
                      <a:lumMod val="20000"/>
                      <a:lumOff val="80000"/>
                      <a:alpha val="7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4F6228"/>
                        </a:solidFill>
                        <a:latin typeface="Arial Black" panose="020B0A04020102020204" pitchFamily="34" charset="0"/>
                        <a:cs typeface="Arial" panose="020B0604020202020204" pitchFamily="34" charset="0"/>
                      </a:rPr>
                      <a:t>1</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lang="en-US" sz="1400" b="1" kern="0" noProof="0" dirty="0">
                        <a:solidFill>
                          <a:srgbClr val="604A7B"/>
                        </a:solidFill>
                        <a:latin typeface="Arial Black" panose="020B0A04020102020204" pitchFamily="34" charset="0"/>
                        <a:cs typeface="Arial" panose="020B0604020202020204" pitchFamily="34" charset="0"/>
                      </a:rPr>
                      <a:t>8</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kumimoji="0" lang="en-US" sz="1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ea typeface="+mn-ea"/>
                        <a:cs typeface="Arial" panose="020B0604020202020204" pitchFamily="34" charset="0"/>
                      </a:rPr>
                      <a:t>1</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Arial" panose="020B0604020202020204" pitchFamily="34" charset="0"/>
                    </a:endParaRPr>
                  </a:p>
                </p:txBody>
              </p:sp>
              <p:sp>
                <p:nvSpPr>
                  <p:cNvPr id="70" name="Rectangle 69"/>
                  <p:cNvSpPr/>
                  <p:nvPr/>
                </p:nvSpPr>
                <p:spPr>
                  <a:xfrm>
                    <a:off x="3115751" y="2463889"/>
                    <a:ext cx="832727" cy="366278"/>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smtClean="0">
                        <a:solidFill>
                          <a:srgbClr val="9BBB59">
                            <a:lumMod val="50000"/>
                          </a:srgbClr>
                        </a:solidFill>
                        <a:latin typeface="Arial Black" panose="020B0A04020102020204" pitchFamily="34" charset="0"/>
                        <a:cs typeface="Arial" panose="020B0604020202020204" pitchFamily="34" charset="0"/>
                      </a:rPr>
                      <a:t>6</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kumimoji="0" lang="en-US" sz="1400" b="1" i="0" u="none" strike="noStrike" kern="0" cap="none" spc="0" normalizeH="0" baseline="0" noProof="0" dirty="0" smtClean="0">
                        <a:ln>
                          <a:noFill/>
                        </a:ln>
                        <a:solidFill>
                          <a:srgbClr val="604A7B"/>
                        </a:solidFill>
                        <a:effectLst/>
                        <a:uLnTx/>
                        <a:uFillTx/>
                        <a:latin typeface="Arial Black" panose="020B0A04020102020204" pitchFamily="34" charset="0"/>
                        <a:cs typeface="Arial" panose="020B0604020202020204" pitchFamily="34" charset="0"/>
                      </a:rPr>
                      <a:t>29</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kumimoji="0" lang="en-US" sz="1400" b="1" i="0" u="none" strike="noStrike" kern="0" cap="none" spc="0" normalizeH="0" baseline="0" noProof="0" dirty="0" smtClean="0">
                        <a:ln>
                          <a:noFill/>
                        </a:ln>
                        <a:solidFill>
                          <a:srgbClr val="477373"/>
                        </a:solidFill>
                        <a:effectLst/>
                        <a:uLnTx/>
                        <a:uFillTx/>
                        <a:latin typeface="Arial Black" panose="020B0A04020102020204" pitchFamily="34" charset="0"/>
                        <a:cs typeface="Arial" panose="020B0604020202020204" pitchFamily="34" charset="0"/>
                      </a:rPr>
                      <a:t>3</a:t>
                    </a:r>
                    <a:endParaRPr kumimoji="0" lang="en-US" sz="1400" b="1" i="0" u="none" strike="noStrike" kern="0" cap="none" spc="0" normalizeH="0" baseline="0" noProof="0" dirty="0">
                      <a:ln>
                        <a:noFill/>
                      </a:ln>
                      <a:solidFill>
                        <a:srgbClr val="477373"/>
                      </a:solidFill>
                      <a:effectLst/>
                      <a:uLnTx/>
                      <a:uFillTx/>
                      <a:latin typeface="Arial Black" panose="020B0A04020102020204" pitchFamily="34" charset="0"/>
                      <a:cs typeface="Arial" panose="020B0604020202020204" pitchFamily="34" charset="0"/>
                    </a:endParaRPr>
                  </a:p>
                </p:txBody>
              </p:sp>
              <p:sp>
                <p:nvSpPr>
                  <p:cNvPr id="71" name="Rectangle 70"/>
                  <p:cNvSpPr/>
                  <p:nvPr/>
                </p:nvSpPr>
                <p:spPr>
                  <a:xfrm>
                    <a:off x="3868414" y="3124864"/>
                    <a:ext cx="668599" cy="364254"/>
                  </a:xfrm>
                  <a:prstGeom prst="rect">
                    <a:avLst/>
                  </a:prstGeom>
                  <a:solidFill>
                    <a:srgbClr val="4F81BD">
                      <a:lumMod val="20000"/>
                      <a:lumOff val="80000"/>
                      <a:alpha val="7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noProof="0" dirty="0">
                        <a:solidFill>
                          <a:srgbClr val="9BBB59">
                            <a:lumMod val="50000"/>
                          </a:srgbClr>
                        </a:solidFill>
                        <a:latin typeface="Arial Black" panose="020B0A04020102020204" pitchFamily="34" charset="0"/>
                        <a:cs typeface="Arial" panose="020B0604020202020204" pitchFamily="34" charset="0"/>
                      </a:rPr>
                      <a:t>2</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lang="en-US" sz="1400" b="1" dirty="0" smtClean="0">
                        <a:solidFill>
                          <a:srgbClr val="604A7B"/>
                        </a:solidFill>
                        <a:latin typeface="Arial Black" panose="020B0A04020102020204" pitchFamily="34" charset="0"/>
                        <a:cs typeface="Arial" panose="020B0604020202020204" pitchFamily="34" charset="0"/>
                      </a:rPr>
                      <a:t>6</a:t>
                    </a:r>
                    <a:r>
                      <a:rPr lang="en-US" sz="1400" b="1" dirty="0" smtClean="0">
                        <a:solidFill>
                          <a:srgbClr val="7030A0"/>
                        </a:solidFill>
                        <a:latin typeface="Arial Black" panose="020B0A04020102020204" pitchFamily="34" charset="0"/>
                        <a:cs typeface="Arial" panose="020B0604020202020204" pitchFamily="34" charset="0"/>
                      </a:rPr>
                      <a:t>/</a:t>
                    </a:r>
                    <a:r>
                      <a:rPr lang="en-US" sz="1400" b="1" dirty="0" smtClean="0">
                        <a:solidFill>
                          <a:srgbClr val="477373"/>
                        </a:solidFill>
                        <a:latin typeface="Arial Black" panose="020B0A04020102020204" pitchFamily="34" charset="0"/>
                        <a:cs typeface="Arial" panose="020B0604020202020204" pitchFamily="34" charset="0"/>
                      </a:rPr>
                      <a:t>1</a:t>
                    </a:r>
                    <a:endParaRPr kumimoji="0" lang="en-US" sz="1400" b="1" i="0" u="none" strike="noStrike" kern="0" cap="none" spc="0" normalizeH="0" baseline="0" noProof="0" dirty="0">
                      <a:ln>
                        <a:noFill/>
                      </a:ln>
                      <a:solidFill>
                        <a:srgbClr val="477373"/>
                      </a:solidFill>
                      <a:effectLst/>
                      <a:uLnTx/>
                      <a:uFillTx/>
                      <a:latin typeface="Arial Black" panose="020B0A04020102020204" pitchFamily="34" charset="0"/>
                      <a:cs typeface="Arial" panose="020B0604020202020204" pitchFamily="34" charset="0"/>
                    </a:endParaRPr>
                  </a:p>
                </p:txBody>
              </p:sp>
              <p:sp>
                <p:nvSpPr>
                  <p:cNvPr id="72" name="Rectangle 71"/>
                  <p:cNvSpPr/>
                  <p:nvPr/>
                </p:nvSpPr>
                <p:spPr>
                  <a:xfrm>
                    <a:off x="4833076" y="2463889"/>
                    <a:ext cx="768461" cy="366277"/>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algn="ctr">
                      <a:defRPr/>
                    </a:pPr>
                    <a:r>
                      <a:rPr kumimoji="0" lang="en-US" sz="1400" b="1" i="0" u="none" strike="noStrike" kern="0" cap="none" spc="0" normalizeH="0" baseline="0" noProof="0" dirty="0" smtClean="0">
                        <a:ln>
                          <a:noFill/>
                        </a:ln>
                        <a:solidFill>
                          <a:srgbClr val="9BBB59">
                            <a:lumMod val="50000"/>
                          </a:srgbClr>
                        </a:solidFill>
                        <a:effectLst/>
                        <a:uLnTx/>
                        <a:uFillTx/>
                        <a:latin typeface="Arial Black" panose="020B0A04020102020204" pitchFamily="34" charset="0"/>
                        <a:ea typeface="+mn-ea"/>
                        <a:cs typeface="Arial" panose="020B0604020202020204" pitchFamily="34" charset="0"/>
                      </a:rPr>
                      <a:t>4</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kumimoji="0" lang="en-US" sz="1400" b="1" i="0" u="none" strike="noStrike" kern="0" cap="none" spc="0" normalizeH="0" baseline="0" noProof="0" dirty="0" smtClean="0">
                        <a:ln>
                          <a:noFill/>
                        </a:ln>
                        <a:solidFill>
                          <a:srgbClr val="604A7B"/>
                        </a:solidFill>
                        <a:effectLst/>
                        <a:uLnTx/>
                        <a:uFillTx/>
                        <a:latin typeface="Arial Black" panose="020B0A04020102020204" pitchFamily="34" charset="0"/>
                        <a:ea typeface="+mn-ea"/>
                        <a:cs typeface="Arial" panose="020B0604020202020204" pitchFamily="34" charset="0"/>
                      </a:rPr>
                      <a:t>22</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rPr>
                      <a:t>/</a:t>
                    </a:r>
                    <a:r>
                      <a:rPr lang="en-US" sz="1400" b="1" kern="0" noProof="0" dirty="0">
                        <a:solidFill>
                          <a:schemeClr val="accent5">
                            <a:lumMod val="50000"/>
                          </a:schemeClr>
                        </a:solidFill>
                        <a:latin typeface="Arial Black" panose="020B0A04020102020204" pitchFamily="34" charset="0"/>
                        <a:cs typeface="Arial" panose="020B0604020202020204" pitchFamily="34" charset="0"/>
                      </a:rPr>
                      <a:t>4</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ea typeface="+mn-ea"/>
                      <a:cs typeface="Arial" panose="020B0604020202020204" pitchFamily="34" charset="0"/>
                    </a:endParaRPr>
                  </a:p>
                </p:txBody>
              </p:sp>
              <p:sp>
                <p:nvSpPr>
                  <p:cNvPr id="73" name="Rectangle 72"/>
                  <p:cNvSpPr/>
                  <p:nvPr/>
                </p:nvSpPr>
                <p:spPr>
                  <a:xfrm>
                    <a:off x="6069913" y="3124863"/>
                    <a:ext cx="712481" cy="364254"/>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9BBB59">
                            <a:lumMod val="50000"/>
                          </a:srgbClr>
                        </a:solidFill>
                        <a:latin typeface="Arial Black" panose="020B0A04020102020204" pitchFamily="34" charset="0"/>
                        <a:cs typeface="Arial" panose="020B0604020202020204" pitchFamily="34" charset="0"/>
                      </a:rPr>
                      <a:t>1</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kumimoji="0" lang="en-US" sz="1400" b="1" i="0" u="none" strike="noStrike" kern="0" cap="none" spc="0" normalizeH="0" baseline="0" noProof="0" dirty="0" smtClean="0">
                        <a:ln>
                          <a:noFill/>
                        </a:ln>
                        <a:solidFill>
                          <a:srgbClr val="604A7B"/>
                        </a:solidFill>
                        <a:effectLst/>
                        <a:uLnTx/>
                        <a:uFillTx/>
                        <a:latin typeface="Arial Black" panose="020B0A04020102020204" pitchFamily="34" charset="0"/>
                        <a:cs typeface="Arial" panose="020B0604020202020204" pitchFamily="34" charset="0"/>
                      </a:rPr>
                      <a:t>8</a:t>
                    </a:r>
                    <a:r>
                      <a:rPr kumimoji="0" lang="en-US" sz="1400" b="1" i="0" u="none" strike="noStrike" kern="0" cap="none" spc="0" normalizeH="0" baseline="0" noProof="0" dirty="0" smtClean="0">
                        <a:ln>
                          <a:noFill/>
                        </a:ln>
                        <a:solidFill>
                          <a:prstClr val="black"/>
                        </a:solidFill>
                        <a:effectLst/>
                        <a:uLnTx/>
                        <a:uFillTx/>
                        <a:latin typeface="Arial Black" panose="020B0A04020102020204" pitchFamily="34" charset="0"/>
                        <a:cs typeface="Arial" panose="020B0604020202020204" pitchFamily="34" charset="0"/>
                      </a:rPr>
                      <a:t>/</a:t>
                    </a:r>
                    <a:r>
                      <a:rPr kumimoji="0" lang="en-US" sz="1400" b="1" i="0" u="none" strike="noStrike" kern="0" cap="none" spc="0" normalizeH="0" baseline="0" noProof="0" dirty="0" smtClean="0">
                        <a:ln>
                          <a:noFill/>
                        </a:ln>
                        <a:solidFill>
                          <a:schemeClr val="accent5">
                            <a:lumMod val="50000"/>
                          </a:schemeClr>
                        </a:solidFill>
                        <a:effectLst/>
                        <a:uLnTx/>
                        <a:uFillTx/>
                        <a:latin typeface="Arial Black" panose="020B0A04020102020204" pitchFamily="34" charset="0"/>
                        <a:cs typeface="Arial" panose="020B0604020202020204" pitchFamily="34" charset="0"/>
                      </a:rPr>
                      <a:t>0</a:t>
                    </a:r>
                    <a:endParaRPr kumimoji="0" lang="en-US" sz="1400" b="1" i="0" u="none" strike="noStrike" kern="0" cap="none" spc="0" normalizeH="0" baseline="0" noProof="0" dirty="0">
                      <a:ln>
                        <a:noFill/>
                      </a:ln>
                      <a:solidFill>
                        <a:schemeClr val="accent5">
                          <a:lumMod val="50000"/>
                        </a:schemeClr>
                      </a:solidFill>
                      <a:effectLst/>
                      <a:uLnTx/>
                      <a:uFillTx/>
                      <a:latin typeface="Arial Black" panose="020B0A04020102020204" pitchFamily="34" charset="0"/>
                      <a:cs typeface="Arial" panose="020B0604020202020204" pitchFamily="34" charset="0"/>
                    </a:endParaRPr>
                  </a:p>
                </p:txBody>
              </p:sp>
              <p:sp>
                <p:nvSpPr>
                  <p:cNvPr id="74" name="Rectangle 73"/>
                  <p:cNvSpPr/>
                  <p:nvPr/>
                </p:nvSpPr>
                <p:spPr>
                  <a:xfrm>
                    <a:off x="7422068" y="3122839"/>
                    <a:ext cx="609174" cy="366278"/>
                  </a:xfrm>
                  <a:prstGeom prst="rect">
                    <a:avLst/>
                  </a:prstGeom>
                  <a:solidFill>
                    <a:srgbClr val="4F81BD">
                      <a:lumMod val="20000"/>
                      <a:lumOff val="80000"/>
                      <a:alpha val="35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smtClean="0">
                        <a:solidFill>
                          <a:srgbClr val="4F6228"/>
                        </a:solidFill>
                        <a:latin typeface="Arial Black" panose="020B0A04020102020204" pitchFamily="34" charset="0"/>
                        <a:cs typeface="Arial" panose="020B0604020202020204" pitchFamily="34" charset="0"/>
                      </a:rPr>
                      <a:t>0</a:t>
                    </a:r>
                    <a:r>
                      <a:rPr lang="en-US" sz="1400" b="1" dirty="0" smtClean="0">
                        <a:solidFill>
                          <a:srgbClr val="7030A0"/>
                        </a:solidFill>
                        <a:latin typeface="Arial Black" panose="020B0A04020102020204" pitchFamily="34" charset="0"/>
                        <a:cs typeface="Arial" panose="020B0604020202020204" pitchFamily="34" charset="0"/>
                      </a:rPr>
                      <a:t>/</a:t>
                    </a:r>
                    <a:r>
                      <a:rPr lang="en-US" sz="1400" b="1" dirty="0" smtClean="0">
                        <a:solidFill>
                          <a:srgbClr val="604A7B"/>
                        </a:solidFill>
                        <a:latin typeface="Arial Black" panose="020B0A04020102020204" pitchFamily="34" charset="0"/>
                        <a:cs typeface="Arial" panose="020B0604020202020204" pitchFamily="34" charset="0"/>
                      </a:rPr>
                      <a:t>4</a:t>
                    </a:r>
                    <a:r>
                      <a:rPr lang="en-US" sz="1400" b="1" dirty="0" smtClean="0">
                        <a:solidFill>
                          <a:srgbClr val="7030A0"/>
                        </a:solidFill>
                        <a:latin typeface="Arial Black" panose="020B0A04020102020204" pitchFamily="34" charset="0"/>
                        <a:cs typeface="Arial" panose="020B0604020202020204" pitchFamily="34" charset="0"/>
                      </a:rPr>
                      <a:t>/</a:t>
                    </a:r>
                    <a:r>
                      <a:rPr lang="en-US" sz="1400" b="1" dirty="0" smtClean="0">
                        <a:solidFill>
                          <a:srgbClr val="477373"/>
                        </a:solidFill>
                        <a:latin typeface="Arial Black" panose="020B0A04020102020204" pitchFamily="34" charset="0"/>
                        <a:cs typeface="Arial" panose="020B0604020202020204" pitchFamily="34" charset="0"/>
                      </a:rPr>
                      <a:t>0</a:t>
                    </a:r>
                    <a:endParaRPr kumimoji="0" lang="en-US" sz="1400" b="1" i="0" u="none" strike="noStrike" kern="0" cap="none" spc="0" normalizeH="0" baseline="0" noProof="0" dirty="0">
                      <a:ln>
                        <a:noFill/>
                      </a:ln>
                      <a:solidFill>
                        <a:srgbClr val="477373"/>
                      </a:solidFill>
                      <a:effectLst/>
                      <a:uLnTx/>
                      <a:uFillTx/>
                      <a:latin typeface="Arial Black" panose="020B0A04020102020204" pitchFamily="34" charset="0"/>
                      <a:cs typeface="Arial" panose="020B0604020202020204" pitchFamily="34" charset="0"/>
                    </a:endParaRPr>
                  </a:p>
                </p:txBody>
              </p:sp>
              <p:sp>
                <p:nvSpPr>
                  <p:cNvPr id="52" name="Rectangle 51"/>
                  <p:cNvSpPr/>
                  <p:nvPr/>
                </p:nvSpPr>
                <p:spPr>
                  <a:xfrm>
                    <a:off x="2668008" y="3920733"/>
                    <a:ext cx="191490" cy="170998"/>
                  </a:xfrm>
                  <a:prstGeom prst="rect">
                    <a:avLst/>
                  </a:prstGeom>
                  <a:solidFill>
                    <a:srgbClr val="8064A2">
                      <a:lumMod val="60000"/>
                      <a:lumOff val="40000"/>
                    </a:srgbClr>
                  </a:solidFill>
                  <a:ln w="25400" cap="flat" cmpd="sng" algn="ctr">
                    <a:solidFill>
                      <a:srgbClr val="8064A2">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87" name="Rectangle 86"/>
                <p:cNvSpPr/>
                <p:nvPr/>
              </p:nvSpPr>
              <p:spPr bwMode="auto">
                <a:xfrm>
                  <a:off x="1639878" y="4537764"/>
                  <a:ext cx="210312" cy="52722"/>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1" name="Rectangle 80"/>
                <p:cNvSpPr/>
                <p:nvPr/>
              </p:nvSpPr>
              <p:spPr bwMode="auto">
                <a:xfrm>
                  <a:off x="761161" y="4533083"/>
                  <a:ext cx="210312" cy="52722"/>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2" name="Rectangle 91"/>
                <p:cNvSpPr/>
                <p:nvPr/>
              </p:nvSpPr>
              <p:spPr bwMode="auto">
                <a:xfrm>
                  <a:off x="2471734" y="4466170"/>
                  <a:ext cx="210312" cy="118872"/>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3" name="Rectangle 92"/>
                <p:cNvSpPr/>
                <p:nvPr/>
              </p:nvSpPr>
              <p:spPr bwMode="auto">
                <a:xfrm>
                  <a:off x="3263848" y="4537764"/>
                  <a:ext cx="210312" cy="52722"/>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4" name="Rectangle 93"/>
                <p:cNvSpPr/>
                <p:nvPr/>
              </p:nvSpPr>
              <p:spPr bwMode="auto">
                <a:xfrm>
                  <a:off x="4361688" y="4441825"/>
                  <a:ext cx="210312" cy="155448"/>
                </a:xfrm>
                <a:prstGeom prst="rect">
                  <a:avLst/>
                </a:prstGeom>
                <a:solidFill>
                  <a:schemeClr val="accent5">
                    <a:lumMod val="60000"/>
                    <a:lumOff val="40000"/>
                  </a:schemeClr>
                </a:solidFill>
                <a:ln w="25400" cap="flat" cmpd="sng" algn="ctr">
                  <a:solidFill>
                    <a:schemeClr val="accent5">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95" name="Rectangle 94"/>
              <p:cNvSpPr/>
              <p:nvPr/>
            </p:nvSpPr>
            <p:spPr bwMode="auto">
              <a:xfrm>
                <a:off x="5999288" y="4553079"/>
                <a:ext cx="210312" cy="54864"/>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6" name="Rectangle 95"/>
              <p:cNvSpPr/>
              <p:nvPr/>
            </p:nvSpPr>
            <p:spPr bwMode="auto">
              <a:xfrm>
                <a:off x="1884593" y="4543230"/>
                <a:ext cx="210312" cy="54169"/>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grpSp>
      <p:sp>
        <p:nvSpPr>
          <p:cNvPr id="66" name="Rectangle 65"/>
          <p:cNvSpPr/>
          <p:nvPr/>
        </p:nvSpPr>
        <p:spPr bwMode="auto">
          <a:xfrm>
            <a:off x="990600" y="4527170"/>
            <a:ext cx="210312" cy="54864"/>
          </a:xfrm>
          <a:prstGeom prst="rect">
            <a:avLst/>
          </a:prstGeom>
          <a:solidFill>
            <a:srgbClr val="9BBB59">
              <a:lumMod val="60000"/>
              <a:lumOff val="40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2"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6</a:t>
            </a:fld>
            <a:endParaRPr lang="en-CA" sz="1400" dirty="0"/>
          </a:p>
        </p:txBody>
      </p:sp>
    </p:spTree>
    <p:extLst>
      <p:ext uri="{BB962C8B-B14F-4D97-AF65-F5344CB8AC3E}">
        <p14:creationId xmlns:p14="http://schemas.microsoft.com/office/powerpoint/2010/main" val="363274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848600" cy="304800"/>
          </a:xfrm>
        </p:spPr>
        <p:txBody>
          <a:bodyPr/>
          <a:lstStyle/>
          <a:p>
            <a:r>
              <a:rPr lang="en-US" dirty="0" smtClean="0"/>
              <a:t>How to apply</a:t>
            </a:r>
            <a:endParaRPr lang="en-US" dirty="0"/>
          </a:p>
        </p:txBody>
      </p:sp>
      <p:pic>
        <p:nvPicPr>
          <p:cNvPr id="4" name="Content Placeholder 3" descr="noun_entry_1997068.png"/>
          <p:cNvPicPr>
            <a:picLocks noGrp="1" noChangeAspect="1"/>
          </p:cNvPicPr>
          <p:nvPr>
            <p:ph sz="quarter" idx="1"/>
          </p:nvPr>
        </p:nvPicPr>
        <p:blipFill>
          <a:blip r:embed="rId3"/>
          <a:srcRect l="-26612" r="-26612"/>
          <a:stretch>
            <a:fillRect/>
          </a:stretch>
        </p:blipFill>
        <p:spPr>
          <a:xfrm>
            <a:off x="0" y="1295400"/>
            <a:ext cx="3640044" cy="2375686"/>
          </a:xfrm>
        </p:spPr>
      </p:pic>
      <p:pic>
        <p:nvPicPr>
          <p:cNvPr id="5" name="Picture 4" descr="noun_eligible employee_2044560.png"/>
          <p:cNvPicPr>
            <a:picLocks noChangeAspect="1"/>
          </p:cNvPicPr>
          <p:nvPr/>
        </p:nvPicPr>
        <p:blipFill>
          <a:blip r:embed="rId4"/>
          <a:stretch>
            <a:fillRect/>
          </a:stretch>
        </p:blipFill>
        <p:spPr>
          <a:xfrm>
            <a:off x="888969" y="3950487"/>
            <a:ext cx="2942657" cy="294265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21896311"/>
              </p:ext>
            </p:extLst>
          </p:nvPr>
        </p:nvGraphicFramePr>
        <p:xfrm>
          <a:off x="3831626" y="451965"/>
          <a:ext cx="4662960" cy="3434235"/>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416715">
                <a:tc>
                  <a:txBody>
                    <a:bodyPr/>
                    <a:lstStyle/>
                    <a:p>
                      <a:pPr algn="ctr"/>
                      <a:r>
                        <a:rPr lang="en-US" dirty="0" smtClean="0">
                          <a:solidFill>
                            <a:schemeClr val="bg1">
                              <a:lumMod val="10000"/>
                            </a:schemeClr>
                          </a:solidFill>
                        </a:rPr>
                        <a:t>Entry</a:t>
                      </a:r>
                      <a:endParaRPr lang="en-US" dirty="0">
                        <a:solidFill>
                          <a:schemeClr val="bg1">
                            <a:lumMod val="10000"/>
                          </a:schemeClr>
                        </a:solidFill>
                      </a:endParaRPr>
                    </a:p>
                  </a:txBody>
                  <a:tcPr/>
                </a:tc>
                <a:extLst>
                  <a:ext uri="{0D108BD9-81ED-4DB2-BD59-A6C34878D82A}">
                    <a16:rowId xmlns:a16="http://schemas.microsoft.com/office/drawing/2014/main" val="10000"/>
                  </a:ext>
                </a:extLst>
              </a:tr>
              <a:tr h="1699074">
                <a:tc>
                  <a:txBody>
                    <a:bodyPr/>
                    <a:lstStyle/>
                    <a:p>
                      <a:pPr marL="342900" indent="-342900">
                        <a:buFont typeface="+mj-lt"/>
                        <a:buAutoNum type="arabicPeriod"/>
                      </a:pPr>
                      <a:r>
                        <a:rPr lang="en-US" sz="1600" dirty="0" smtClean="0">
                          <a:solidFill>
                            <a:schemeClr val="bg1">
                              <a:lumMod val="10000"/>
                            </a:schemeClr>
                          </a:solidFill>
                        </a:rPr>
                        <a:t>First Nations</a:t>
                      </a:r>
                      <a:r>
                        <a:rPr lang="en-US" sz="1600" baseline="0" dirty="0" smtClean="0">
                          <a:solidFill>
                            <a:schemeClr val="bg1">
                              <a:lumMod val="10000"/>
                            </a:schemeClr>
                          </a:solidFill>
                        </a:rPr>
                        <a:t> express interest to ISC</a:t>
                      </a:r>
                    </a:p>
                    <a:p>
                      <a:pPr marL="342900" indent="-342900">
                        <a:buFont typeface="+mj-lt"/>
                        <a:buAutoNum type="arabicPeriod"/>
                      </a:pPr>
                      <a:endParaRPr lang="en-US" sz="800" baseline="0" dirty="0" smtClean="0">
                        <a:solidFill>
                          <a:schemeClr val="bg1">
                            <a:lumMod val="10000"/>
                          </a:schemeClr>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smtClean="0">
                          <a:solidFill>
                            <a:schemeClr val="bg1">
                              <a:lumMod val="10000"/>
                            </a:schemeClr>
                          </a:solidFill>
                        </a:rPr>
                        <a:t>First Nation completes that Entry Request and Capacity Self-Assessment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dirty="0" smtClean="0">
                        <a:solidFill>
                          <a:schemeClr val="bg1">
                            <a:lumMod val="10000"/>
                          </a:schemeClr>
                        </a:solidFill>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smtClean="0">
                          <a:solidFill>
                            <a:schemeClr val="bg1">
                              <a:lumMod val="10000"/>
                            </a:schemeClr>
                          </a:solidFill>
                        </a:rPr>
                        <a:t>Regions assess First Nation eligibility and provides recommendation</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dirty="0" smtClean="0">
                        <a:solidFill>
                          <a:schemeClr val="bg1">
                            <a:lumMod val="10000"/>
                          </a:schemeClr>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smtClean="0">
                          <a:solidFill>
                            <a:schemeClr val="bg1">
                              <a:lumMod val="10000"/>
                            </a:schemeClr>
                          </a:solidFill>
                        </a:rPr>
                        <a:t>Headquarters reviews regional assessment and makes final decision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dirty="0" smtClean="0">
                        <a:solidFill>
                          <a:schemeClr val="bg1">
                            <a:lumMod val="10000"/>
                          </a:schemeClr>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smtClean="0">
                          <a:solidFill>
                            <a:schemeClr val="bg1">
                              <a:lumMod val="10000"/>
                            </a:schemeClr>
                          </a:solidFill>
                        </a:rPr>
                        <a:t>If approved, First Nation begins Training &amp; Development stage: train a land manager through the PLMCP (2 year process)</a:t>
                      </a:r>
                      <a:endParaRPr lang="en-US" sz="1600" dirty="0">
                        <a:solidFill>
                          <a:schemeClr val="bg1">
                            <a:lumMod val="10000"/>
                          </a:schemeClr>
                        </a:solidFill>
                      </a:endParaRP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57650358"/>
              </p:ext>
            </p:extLst>
          </p:nvPr>
        </p:nvGraphicFramePr>
        <p:xfrm>
          <a:off x="3831626" y="4038600"/>
          <a:ext cx="4662960" cy="2542439"/>
        </p:xfrm>
        <a:graphic>
          <a:graphicData uri="http://schemas.openxmlformats.org/drawingml/2006/table">
            <a:tbl>
              <a:tblPr firstRow="1" bandRow="1">
                <a:tableStyleId>{3B4B98B0-60AC-42C2-AFA5-B58CD77FA1E5}</a:tableStyleId>
              </a:tblPr>
              <a:tblGrid>
                <a:gridCol w="4662960">
                  <a:extLst>
                    <a:ext uri="{9D8B030D-6E8A-4147-A177-3AD203B41FA5}">
                      <a16:colId xmlns:a16="http://schemas.microsoft.com/office/drawing/2014/main" val="20000"/>
                    </a:ext>
                  </a:extLst>
                </a:gridCol>
              </a:tblGrid>
              <a:tr h="500279">
                <a:tc>
                  <a:txBody>
                    <a:bodyPr/>
                    <a:lstStyle/>
                    <a:p>
                      <a:pPr algn="ctr"/>
                      <a:r>
                        <a:rPr lang="en-US" dirty="0" smtClean="0">
                          <a:solidFill>
                            <a:schemeClr val="bg1">
                              <a:lumMod val="10000"/>
                            </a:schemeClr>
                          </a:solidFill>
                        </a:rPr>
                        <a:t>Eligibility</a:t>
                      </a:r>
                      <a:endParaRPr lang="en-US" dirty="0">
                        <a:solidFill>
                          <a:schemeClr val="bg1">
                            <a:lumMod val="10000"/>
                          </a:schemeClr>
                        </a:solidFill>
                      </a:endParaRPr>
                    </a:p>
                  </a:txBody>
                  <a:tcPr/>
                </a:tc>
                <a:extLst>
                  <a:ext uri="{0D108BD9-81ED-4DB2-BD59-A6C34878D82A}">
                    <a16:rowId xmlns:a16="http://schemas.microsoft.com/office/drawing/2014/main" val="10000"/>
                  </a:ext>
                </a:extLst>
              </a:tr>
              <a:tr h="2003257">
                <a:tc>
                  <a:txBody>
                    <a:bodyPr/>
                    <a:lstStyle/>
                    <a:p>
                      <a:pPr>
                        <a:buFont typeface="Arial"/>
                        <a:buChar char="•"/>
                      </a:pPr>
                      <a:r>
                        <a:rPr lang="en-US" sz="1600" dirty="0" smtClean="0">
                          <a:solidFill>
                            <a:schemeClr val="bg1">
                              <a:lumMod val="10000"/>
                            </a:schemeClr>
                          </a:solidFill>
                        </a:rPr>
                        <a:t> First Nation</a:t>
                      </a:r>
                      <a:r>
                        <a:rPr lang="en-US" sz="1600" baseline="0" dirty="0" smtClean="0">
                          <a:solidFill>
                            <a:schemeClr val="bg1">
                              <a:lumMod val="10000"/>
                            </a:schemeClr>
                          </a:solidFill>
                        </a:rPr>
                        <a:t> has reserve lands</a:t>
                      </a:r>
                    </a:p>
                    <a:p>
                      <a:pPr>
                        <a:buFont typeface="Arial"/>
                        <a:buChar char="•"/>
                      </a:pPr>
                      <a:endParaRPr lang="en-US" sz="800" dirty="0" smtClean="0">
                        <a:solidFill>
                          <a:schemeClr val="bg1">
                            <a:lumMod val="10000"/>
                          </a:schemeClr>
                        </a:solidFill>
                      </a:endParaRPr>
                    </a:p>
                    <a:p>
                      <a:pPr>
                        <a:buFont typeface="Arial"/>
                        <a:buChar char="•"/>
                      </a:pPr>
                      <a:r>
                        <a:rPr lang="en-US" sz="1600" dirty="0" smtClean="0">
                          <a:solidFill>
                            <a:schemeClr val="bg1">
                              <a:lumMod val="10000"/>
                            </a:schemeClr>
                          </a:solidFill>
                        </a:rPr>
                        <a:t> Person</a:t>
                      </a:r>
                      <a:r>
                        <a:rPr lang="en-US" sz="1600" baseline="0" dirty="0" smtClean="0">
                          <a:solidFill>
                            <a:schemeClr val="bg1">
                              <a:lumMod val="10000"/>
                            </a:schemeClr>
                          </a:solidFill>
                        </a:rPr>
                        <a:t> identified to become land manager</a:t>
                      </a:r>
                    </a:p>
                    <a:p>
                      <a:pPr>
                        <a:buFont typeface="Arial"/>
                        <a:buNone/>
                      </a:pPr>
                      <a:endParaRPr lang="en-US" sz="800" baseline="0" dirty="0" smtClean="0">
                        <a:solidFill>
                          <a:schemeClr val="bg1">
                            <a:lumMod val="10000"/>
                          </a:schemeClr>
                        </a:solidFill>
                      </a:endParaRPr>
                    </a:p>
                    <a:p>
                      <a:pPr lvl="0">
                        <a:buFont typeface="Arial"/>
                        <a:buChar char="•"/>
                      </a:pPr>
                      <a:r>
                        <a:rPr lang="en-US" sz="1600" baseline="0" dirty="0" smtClean="0">
                          <a:solidFill>
                            <a:schemeClr val="bg1">
                              <a:lumMod val="10000"/>
                            </a:schemeClr>
                          </a:solidFill>
                        </a:rPr>
                        <a:t> Economic development and medium level of activity</a:t>
                      </a:r>
                    </a:p>
                    <a:p>
                      <a:pPr>
                        <a:buFont typeface="Arial"/>
                        <a:buChar char="•"/>
                      </a:pPr>
                      <a:endParaRPr lang="en-US" sz="800" baseline="0" dirty="0" smtClean="0">
                        <a:solidFill>
                          <a:schemeClr val="bg1">
                            <a:lumMod val="10000"/>
                          </a:schemeClr>
                        </a:solidFill>
                      </a:endParaRPr>
                    </a:p>
                    <a:p>
                      <a:pPr>
                        <a:buFont typeface="Arial"/>
                        <a:buChar char="•"/>
                      </a:pPr>
                      <a:r>
                        <a:rPr lang="en-US" sz="1600" baseline="0" dirty="0" smtClean="0">
                          <a:solidFill>
                            <a:schemeClr val="bg1">
                              <a:lumMod val="10000"/>
                            </a:schemeClr>
                          </a:solidFill>
                        </a:rPr>
                        <a:t> Good financial management </a:t>
                      </a:r>
                    </a:p>
                    <a:p>
                      <a:pPr>
                        <a:buFont typeface="Arial"/>
                        <a:buChar char="•"/>
                      </a:pPr>
                      <a:endParaRPr lang="en-US" sz="800" baseline="0" dirty="0" smtClean="0">
                        <a:solidFill>
                          <a:schemeClr val="bg1">
                            <a:lumMod val="10000"/>
                          </a:schemeClr>
                        </a:solidFill>
                      </a:endParaRPr>
                    </a:p>
                    <a:p>
                      <a:pPr>
                        <a:buFont typeface="Arial"/>
                        <a:buChar char="•"/>
                      </a:pPr>
                      <a:r>
                        <a:rPr lang="en-US" sz="1600" baseline="0" dirty="0" smtClean="0">
                          <a:solidFill>
                            <a:schemeClr val="bg1">
                              <a:lumMod val="10000"/>
                            </a:schemeClr>
                          </a:solidFill>
                        </a:rPr>
                        <a:t> Subject to available funding</a:t>
                      </a:r>
                      <a:endParaRPr lang="en-US" sz="1600" dirty="0">
                        <a:solidFill>
                          <a:schemeClr val="bg1">
                            <a:lumMod val="10000"/>
                          </a:schemeClr>
                        </a:solidFill>
                      </a:endParaRPr>
                    </a:p>
                  </a:txBody>
                  <a:tcPr/>
                </a:tc>
                <a:extLst>
                  <a:ext uri="{0D108BD9-81ED-4DB2-BD59-A6C34878D82A}">
                    <a16:rowId xmlns:a16="http://schemas.microsoft.com/office/drawing/2014/main" val="10001"/>
                  </a:ext>
                </a:extLst>
              </a:tr>
            </a:tbl>
          </a:graphicData>
        </a:graphic>
      </p:graphicFrame>
      <p:sp>
        <p:nvSpPr>
          <p:cNvPr id="9"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7</a:t>
            </a:fld>
            <a:endParaRPr lang="en-CA" sz="1400" dirty="0"/>
          </a:p>
        </p:txBody>
      </p:sp>
    </p:spTree>
    <p:extLst>
      <p:ext uri="{BB962C8B-B14F-4D97-AF65-F5344CB8AC3E}">
        <p14:creationId xmlns:p14="http://schemas.microsoft.com/office/powerpoint/2010/main" val="2891057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304800"/>
          </a:xfrm>
        </p:spPr>
        <p:txBody>
          <a:bodyPr/>
          <a:lstStyle/>
          <a:p>
            <a:r>
              <a:rPr lang="en-CA" altLang="en-US" sz="2000" dirty="0" smtClean="0"/>
              <a:t>Available Funding for RLEMP First Nations</a:t>
            </a:r>
            <a:endParaRPr lang="en-US" sz="2000" dirty="0"/>
          </a:p>
        </p:txBody>
      </p:sp>
      <p:sp>
        <p:nvSpPr>
          <p:cNvPr id="3" name="Content Placeholder 2"/>
          <p:cNvSpPr>
            <a:spLocks noGrp="1"/>
          </p:cNvSpPr>
          <p:nvPr>
            <p:ph idx="1"/>
          </p:nvPr>
        </p:nvSpPr>
        <p:spPr>
          <a:xfrm>
            <a:off x="76200" y="738352"/>
            <a:ext cx="8815114" cy="5772176"/>
          </a:xfrm>
        </p:spPr>
        <p:txBody>
          <a:bodyPr/>
          <a:lstStyle/>
          <a:p>
            <a:pPr lvl="0">
              <a:buNone/>
            </a:pPr>
            <a:r>
              <a:rPr lang="en-CA" altLang="en-US" sz="1600" b="1" u="sng" dirty="0"/>
              <a:t>Developmental Funding</a:t>
            </a:r>
          </a:p>
          <a:p>
            <a:pPr marL="190500" lvl="1">
              <a:buNone/>
            </a:pPr>
            <a:endParaRPr lang="en-CA" altLang="en-US" u="sng" dirty="0" smtClean="0"/>
          </a:p>
          <a:p>
            <a:pPr marL="190500" lvl="1">
              <a:buNone/>
            </a:pPr>
            <a:endParaRPr lang="en-CA" altLang="en-US" u="sng" dirty="0"/>
          </a:p>
          <a:p>
            <a:pPr marL="190500" lvl="1">
              <a:buNone/>
            </a:pPr>
            <a:endParaRPr lang="en-CA" altLang="en-US" u="sng" dirty="0" smtClean="0"/>
          </a:p>
          <a:p>
            <a:pPr marL="190500" lvl="1">
              <a:buNone/>
            </a:pPr>
            <a:endParaRPr lang="en-CA" altLang="en-US" u="sng" dirty="0"/>
          </a:p>
          <a:p>
            <a:pPr marL="190500" lvl="1">
              <a:buNone/>
            </a:pPr>
            <a:endParaRPr lang="en-CA" altLang="en-US" u="sng" dirty="0" smtClean="0"/>
          </a:p>
          <a:p>
            <a:pPr marL="190500" lvl="1">
              <a:buNone/>
            </a:pPr>
            <a:endParaRPr lang="en-CA" altLang="en-US" u="sng" dirty="0"/>
          </a:p>
          <a:p>
            <a:pPr marL="190500" lvl="1">
              <a:buNone/>
            </a:pPr>
            <a:endParaRPr lang="en-CA" altLang="en-US" u="sng" dirty="0" smtClean="0"/>
          </a:p>
          <a:p>
            <a:pPr marL="190500" lvl="1">
              <a:buNone/>
            </a:pPr>
            <a:endParaRPr lang="en-CA" altLang="en-US" u="sng" dirty="0"/>
          </a:p>
          <a:p>
            <a:pPr marL="190500" lvl="1">
              <a:buNone/>
            </a:pPr>
            <a:endParaRPr lang="en-CA" altLang="en-US" u="sng" dirty="0" smtClean="0"/>
          </a:p>
          <a:p>
            <a:pPr marL="190500" lvl="1">
              <a:buNone/>
            </a:pPr>
            <a:endParaRPr lang="en-CA" altLang="en-US" b="1" u="sng" dirty="0" smtClean="0"/>
          </a:p>
          <a:p>
            <a:pPr marL="190500" lvl="1">
              <a:buNone/>
            </a:pPr>
            <a:r>
              <a:rPr lang="en-CA" altLang="en-US" b="1" u="sng" dirty="0" smtClean="0"/>
              <a:t>Operational </a:t>
            </a:r>
            <a:r>
              <a:rPr lang="en-CA" altLang="en-US" b="1" u="sng" dirty="0"/>
              <a:t>Funding</a:t>
            </a:r>
            <a:r>
              <a:rPr lang="en-CA" altLang="en-US" b="1" dirty="0"/>
              <a:t> </a:t>
            </a:r>
            <a:endParaRPr lang="en-CA" altLang="en-US" b="1" u="sng" dirty="0" smtClean="0"/>
          </a:p>
          <a:p>
            <a:pPr marL="0" lvl="1" indent="0">
              <a:spcAft>
                <a:spcPct val="37000"/>
              </a:spcAft>
              <a:buNone/>
            </a:pPr>
            <a:endParaRPr lang="en-CA" altLang="en-US" u="sng" dirty="0"/>
          </a:p>
          <a:p>
            <a:pPr marL="0" lvl="1" indent="0">
              <a:spcAft>
                <a:spcPct val="37000"/>
              </a:spcAft>
              <a:buNone/>
            </a:pPr>
            <a:endParaRPr lang="en-CA" altLang="en-US" u="sng" dirty="0" smtClean="0"/>
          </a:p>
          <a:p>
            <a:pPr marL="0" lvl="1" indent="0">
              <a:spcAft>
                <a:spcPct val="37000"/>
              </a:spcAft>
              <a:buNone/>
            </a:pPr>
            <a:endParaRPr lang="en-CA" altLang="en-US" u="sng" dirty="0" smtClean="0"/>
          </a:p>
          <a:p>
            <a:pPr marL="0" lvl="1" indent="0">
              <a:spcAft>
                <a:spcPct val="37000"/>
              </a:spcAft>
              <a:buNone/>
            </a:pPr>
            <a:endParaRPr lang="en-CA" altLang="en-US" u="sng" dirty="0" smtClean="0"/>
          </a:p>
        </p:txBody>
      </p:sp>
      <p:sp>
        <p:nvSpPr>
          <p:cNvPr id="7" name="Right Arrow 6"/>
          <p:cNvSpPr/>
          <p:nvPr/>
        </p:nvSpPr>
        <p:spPr bwMode="auto">
          <a:xfrm>
            <a:off x="2427698" y="1389974"/>
            <a:ext cx="696502" cy="304800"/>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8" name="Right Arrow 7"/>
          <p:cNvSpPr/>
          <p:nvPr/>
        </p:nvSpPr>
        <p:spPr bwMode="auto">
          <a:xfrm>
            <a:off x="5620657" y="935818"/>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 name="Right Arrow 9"/>
          <p:cNvSpPr/>
          <p:nvPr/>
        </p:nvSpPr>
        <p:spPr bwMode="auto">
          <a:xfrm>
            <a:off x="5620657" y="1440263"/>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1" name="Right Arrow 10"/>
          <p:cNvSpPr/>
          <p:nvPr/>
        </p:nvSpPr>
        <p:spPr bwMode="auto">
          <a:xfrm>
            <a:off x="5620657" y="1962996"/>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6230257" y="901533"/>
            <a:ext cx="2590800" cy="313932"/>
          </a:xfrm>
          <a:prstGeom prst="rect">
            <a:avLst/>
          </a:prstGeom>
          <a:noFill/>
        </p:spPr>
        <p:txBody>
          <a:bodyPr wrap="square" rtlCol="0">
            <a:spAutoFit/>
          </a:bodyPr>
          <a:lstStyle/>
          <a:p>
            <a:r>
              <a:rPr lang="en-US" sz="1600" dirty="0" smtClean="0"/>
              <a:t>Tuition</a:t>
            </a:r>
            <a:endParaRPr lang="en-US" sz="1600" dirty="0"/>
          </a:p>
        </p:txBody>
      </p:sp>
      <p:sp>
        <p:nvSpPr>
          <p:cNvPr id="12" name="TextBox 11"/>
          <p:cNvSpPr txBox="1"/>
          <p:nvPr/>
        </p:nvSpPr>
        <p:spPr>
          <a:xfrm>
            <a:off x="6229268" y="1434181"/>
            <a:ext cx="2760692" cy="313932"/>
          </a:xfrm>
          <a:prstGeom prst="rect">
            <a:avLst/>
          </a:prstGeom>
          <a:noFill/>
        </p:spPr>
        <p:txBody>
          <a:bodyPr wrap="none" rtlCol="0">
            <a:spAutoFit/>
          </a:bodyPr>
          <a:lstStyle/>
          <a:p>
            <a:r>
              <a:rPr lang="en-US" sz="1600" dirty="0" smtClean="0"/>
              <a:t>Meals / Accommodations</a:t>
            </a:r>
            <a:endParaRPr lang="en-US" sz="1600" dirty="0"/>
          </a:p>
        </p:txBody>
      </p:sp>
      <p:sp>
        <p:nvSpPr>
          <p:cNvPr id="13" name="TextBox 12"/>
          <p:cNvSpPr txBox="1"/>
          <p:nvPr/>
        </p:nvSpPr>
        <p:spPr>
          <a:xfrm>
            <a:off x="6230257" y="1927188"/>
            <a:ext cx="795602" cy="313932"/>
          </a:xfrm>
          <a:prstGeom prst="rect">
            <a:avLst/>
          </a:prstGeom>
          <a:noFill/>
        </p:spPr>
        <p:txBody>
          <a:bodyPr wrap="none" rtlCol="0">
            <a:spAutoFit/>
          </a:bodyPr>
          <a:lstStyle/>
          <a:p>
            <a:r>
              <a:rPr lang="en-US" sz="1600" dirty="0" smtClean="0"/>
              <a:t>Travel</a:t>
            </a:r>
            <a:endParaRPr lang="en-US" sz="1600" dirty="0"/>
          </a:p>
        </p:txBody>
      </p:sp>
      <p:sp>
        <p:nvSpPr>
          <p:cNvPr id="16" name="Right Arrow 15"/>
          <p:cNvSpPr/>
          <p:nvPr/>
        </p:nvSpPr>
        <p:spPr bwMode="auto">
          <a:xfrm>
            <a:off x="2427698" y="3095690"/>
            <a:ext cx="696502" cy="304800"/>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3" name="Right Arrow 22"/>
          <p:cNvSpPr/>
          <p:nvPr/>
        </p:nvSpPr>
        <p:spPr bwMode="auto">
          <a:xfrm>
            <a:off x="5620657" y="2853373"/>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4" name="Right Arrow 23"/>
          <p:cNvSpPr/>
          <p:nvPr/>
        </p:nvSpPr>
        <p:spPr bwMode="auto">
          <a:xfrm>
            <a:off x="5622471" y="3436297"/>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5" name="Right Arrow 24"/>
          <p:cNvSpPr/>
          <p:nvPr/>
        </p:nvSpPr>
        <p:spPr bwMode="auto">
          <a:xfrm>
            <a:off x="5622471" y="3943236"/>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6" name="TextBox 25"/>
          <p:cNvSpPr txBox="1"/>
          <p:nvPr/>
        </p:nvSpPr>
        <p:spPr>
          <a:xfrm>
            <a:off x="6355031" y="2702648"/>
            <a:ext cx="2590800" cy="535531"/>
          </a:xfrm>
          <a:prstGeom prst="rect">
            <a:avLst/>
          </a:prstGeom>
          <a:noFill/>
        </p:spPr>
        <p:txBody>
          <a:bodyPr wrap="square" rtlCol="0">
            <a:spAutoFit/>
          </a:bodyPr>
          <a:lstStyle/>
          <a:p>
            <a:r>
              <a:rPr lang="en-US" sz="1600" dirty="0" smtClean="0"/>
              <a:t>Complexity of land instruments</a:t>
            </a:r>
            <a:endParaRPr lang="en-US" sz="1600" dirty="0"/>
          </a:p>
        </p:txBody>
      </p:sp>
      <p:sp>
        <p:nvSpPr>
          <p:cNvPr id="27" name="TextBox 26"/>
          <p:cNvSpPr txBox="1"/>
          <p:nvPr/>
        </p:nvSpPr>
        <p:spPr>
          <a:xfrm>
            <a:off x="6355031" y="3400490"/>
            <a:ext cx="1256883" cy="313932"/>
          </a:xfrm>
          <a:prstGeom prst="rect">
            <a:avLst/>
          </a:prstGeom>
          <a:noFill/>
        </p:spPr>
        <p:txBody>
          <a:bodyPr wrap="none" rtlCol="0">
            <a:spAutoFit/>
          </a:bodyPr>
          <a:lstStyle/>
          <a:p>
            <a:r>
              <a:rPr lang="en-US" sz="1600" dirty="0" smtClean="0"/>
              <a:t>Population</a:t>
            </a:r>
            <a:endParaRPr lang="en-US" sz="1600" dirty="0"/>
          </a:p>
        </p:txBody>
      </p:sp>
      <p:sp>
        <p:nvSpPr>
          <p:cNvPr id="28" name="TextBox 27"/>
          <p:cNvSpPr txBox="1"/>
          <p:nvPr/>
        </p:nvSpPr>
        <p:spPr>
          <a:xfrm>
            <a:off x="6355031" y="3907428"/>
            <a:ext cx="1208985" cy="313932"/>
          </a:xfrm>
          <a:prstGeom prst="rect">
            <a:avLst/>
          </a:prstGeom>
          <a:noFill/>
        </p:spPr>
        <p:txBody>
          <a:bodyPr wrap="none" rtlCol="0">
            <a:spAutoFit/>
          </a:bodyPr>
          <a:lstStyle/>
          <a:p>
            <a:r>
              <a:rPr lang="en-US" sz="1600" dirty="0" smtClean="0"/>
              <a:t>Land area</a:t>
            </a:r>
            <a:endParaRPr lang="en-US" sz="1600" dirty="0"/>
          </a:p>
        </p:txBody>
      </p:sp>
      <p:pic>
        <p:nvPicPr>
          <p:cNvPr id="29" name="Picture 4"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05" y="4962163"/>
            <a:ext cx="1561421" cy="15614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55" y="1066800"/>
            <a:ext cx="1561421" cy="1561422"/>
          </a:xfrm>
          <a:prstGeom prst="rect">
            <a:avLst/>
          </a:prstGeom>
          <a:noFill/>
          <a:extLst>
            <a:ext uri="{909E8E84-426E-40DD-AFC4-6F175D3DCCD1}">
              <a14:hiddenFill xmlns:a14="http://schemas.microsoft.com/office/drawing/2010/main">
                <a:solidFill>
                  <a:srgbClr val="FFFFFF"/>
                </a:solidFill>
              </a14:hiddenFill>
            </a:ext>
          </a:extLst>
        </p:spPr>
      </p:pic>
      <p:sp>
        <p:nvSpPr>
          <p:cNvPr id="3073" name="Pie 3072"/>
          <p:cNvSpPr/>
          <p:nvPr/>
        </p:nvSpPr>
        <p:spPr bwMode="auto">
          <a:xfrm>
            <a:off x="3562350" y="2539441"/>
            <a:ext cx="1409700" cy="1367987"/>
          </a:xfrm>
          <a:prstGeom prst="pie">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smtClean="0">
              <a:ln>
                <a:noFill/>
              </a:ln>
              <a:solidFill>
                <a:schemeClr val="tx1"/>
              </a:solidFill>
              <a:effectLst/>
              <a:latin typeface="Verdana" pitchFamily="34" charset="0"/>
            </a:endParaRPr>
          </a:p>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3075" name="TextBox 3074"/>
          <p:cNvSpPr txBox="1"/>
          <p:nvPr/>
        </p:nvSpPr>
        <p:spPr>
          <a:xfrm>
            <a:off x="3376571" y="3953268"/>
            <a:ext cx="1898277" cy="626646"/>
          </a:xfrm>
          <a:prstGeom prst="rect">
            <a:avLst/>
          </a:prstGeom>
          <a:noFill/>
        </p:spPr>
        <p:txBody>
          <a:bodyPr wrap="none" rtlCol="0">
            <a:spAutoFit/>
          </a:bodyPr>
          <a:lstStyle/>
          <a:p>
            <a:r>
              <a:rPr lang="en-US" sz="1600" dirty="0" smtClean="0"/>
              <a:t>80% of funding</a:t>
            </a:r>
          </a:p>
          <a:p>
            <a:r>
              <a:rPr lang="en-US" sz="1600" dirty="0" smtClean="0"/>
              <a:t>Calculator based</a:t>
            </a:r>
            <a:endParaRPr lang="en-US" sz="1600" dirty="0"/>
          </a:p>
        </p:txBody>
      </p:sp>
      <p:sp>
        <p:nvSpPr>
          <p:cNvPr id="37" name="Right Arrow 36"/>
          <p:cNvSpPr/>
          <p:nvPr/>
        </p:nvSpPr>
        <p:spPr bwMode="auto">
          <a:xfrm>
            <a:off x="2504540" y="5328363"/>
            <a:ext cx="696502" cy="304800"/>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077" name="Oval 3076"/>
          <p:cNvSpPr/>
          <p:nvPr/>
        </p:nvSpPr>
        <p:spPr bwMode="auto">
          <a:xfrm>
            <a:off x="3533774" y="4829567"/>
            <a:ext cx="1466850" cy="1405128"/>
          </a:xfrm>
          <a:prstGeom prst="ellipse">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9" name="TextBox 38"/>
          <p:cNvSpPr txBox="1"/>
          <p:nvPr/>
        </p:nvSpPr>
        <p:spPr>
          <a:xfrm>
            <a:off x="3311649" y="6237474"/>
            <a:ext cx="1911101" cy="626646"/>
          </a:xfrm>
          <a:prstGeom prst="rect">
            <a:avLst/>
          </a:prstGeom>
          <a:noFill/>
        </p:spPr>
        <p:txBody>
          <a:bodyPr wrap="none" rtlCol="0">
            <a:spAutoFit/>
          </a:bodyPr>
          <a:lstStyle/>
          <a:p>
            <a:r>
              <a:rPr lang="en-US" sz="1600" dirty="0" smtClean="0"/>
              <a:t>100% of funding</a:t>
            </a:r>
          </a:p>
          <a:p>
            <a:r>
              <a:rPr lang="en-US" sz="1600" dirty="0" smtClean="0"/>
              <a:t>Calculator based</a:t>
            </a:r>
            <a:endParaRPr lang="en-US" sz="1600" dirty="0"/>
          </a:p>
        </p:txBody>
      </p:sp>
      <p:sp>
        <p:nvSpPr>
          <p:cNvPr id="40" name="Right Arrow 39"/>
          <p:cNvSpPr/>
          <p:nvPr/>
        </p:nvSpPr>
        <p:spPr bwMode="auto">
          <a:xfrm>
            <a:off x="5620657" y="4961848"/>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41" name="Right Arrow 40"/>
          <p:cNvSpPr/>
          <p:nvPr/>
        </p:nvSpPr>
        <p:spPr bwMode="auto">
          <a:xfrm>
            <a:off x="5622471" y="5544772"/>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42" name="Right Arrow 41"/>
          <p:cNvSpPr/>
          <p:nvPr/>
        </p:nvSpPr>
        <p:spPr bwMode="auto">
          <a:xfrm>
            <a:off x="5622471" y="6051711"/>
            <a:ext cx="533400" cy="242317"/>
          </a:xfrm>
          <a:prstGeom prst="rightArrow">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43" name="TextBox 42"/>
          <p:cNvSpPr txBox="1"/>
          <p:nvPr/>
        </p:nvSpPr>
        <p:spPr>
          <a:xfrm>
            <a:off x="6355031" y="4811123"/>
            <a:ext cx="2590800" cy="535531"/>
          </a:xfrm>
          <a:prstGeom prst="rect">
            <a:avLst/>
          </a:prstGeom>
          <a:noFill/>
        </p:spPr>
        <p:txBody>
          <a:bodyPr wrap="square" rtlCol="0">
            <a:spAutoFit/>
          </a:bodyPr>
          <a:lstStyle/>
          <a:p>
            <a:r>
              <a:rPr lang="en-US" sz="1600" dirty="0" smtClean="0"/>
              <a:t>Complexity of land instruments</a:t>
            </a:r>
            <a:endParaRPr lang="en-US" sz="1600" dirty="0"/>
          </a:p>
        </p:txBody>
      </p:sp>
      <p:sp>
        <p:nvSpPr>
          <p:cNvPr id="44" name="TextBox 43"/>
          <p:cNvSpPr txBox="1"/>
          <p:nvPr/>
        </p:nvSpPr>
        <p:spPr>
          <a:xfrm>
            <a:off x="6355031" y="5508965"/>
            <a:ext cx="1256883" cy="313932"/>
          </a:xfrm>
          <a:prstGeom prst="rect">
            <a:avLst/>
          </a:prstGeom>
          <a:noFill/>
        </p:spPr>
        <p:txBody>
          <a:bodyPr wrap="none" rtlCol="0">
            <a:spAutoFit/>
          </a:bodyPr>
          <a:lstStyle/>
          <a:p>
            <a:r>
              <a:rPr lang="en-US" sz="1600" dirty="0" smtClean="0"/>
              <a:t>Population</a:t>
            </a:r>
            <a:endParaRPr lang="en-US" sz="1600" dirty="0"/>
          </a:p>
        </p:txBody>
      </p:sp>
      <p:sp>
        <p:nvSpPr>
          <p:cNvPr id="45" name="TextBox 44"/>
          <p:cNvSpPr txBox="1"/>
          <p:nvPr/>
        </p:nvSpPr>
        <p:spPr>
          <a:xfrm>
            <a:off x="6355031" y="6015903"/>
            <a:ext cx="1208985" cy="313932"/>
          </a:xfrm>
          <a:prstGeom prst="rect">
            <a:avLst/>
          </a:prstGeom>
          <a:noFill/>
        </p:spPr>
        <p:txBody>
          <a:bodyPr wrap="none" rtlCol="0">
            <a:spAutoFit/>
          </a:bodyPr>
          <a:lstStyle/>
          <a:p>
            <a:r>
              <a:rPr lang="en-US" sz="1600" dirty="0" smtClean="0"/>
              <a:t>Land area</a:t>
            </a:r>
            <a:endParaRPr lang="en-US" sz="1600" dirty="0"/>
          </a:p>
        </p:txBody>
      </p:sp>
      <p:sp>
        <p:nvSpPr>
          <p:cNvPr id="3078" name="Oval 3077"/>
          <p:cNvSpPr/>
          <p:nvPr/>
        </p:nvSpPr>
        <p:spPr bwMode="auto">
          <a:xfrm>
            <a:off x="3657600" y="1127076"/>
            <a:ext cx="1066800" cy="957078"/>
          </a:xfrm>
          <a:prstGeom prst="ellipse">
            <a:avLst/>
          </a:prstGeom>
          <a:solidFill>
            <a:srgbClr val="E5E5CC"/>
          </a:solidFill>
          <a:ln w="25400" cap="flat" cmpd="sng" algn="ctr">
            <a:solidFill>
              <a:srgbClr val="0000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endParaRPr lang="en-US" sz="1100" dirty="0"/>
          </a:p>
          <a:p>
            <a:pPr marL="190500" marR="0" indent="-190500" algn="ctr" defTabSz="914400" rtl="0" eaLnBrk="1" fontAlgn="base" latinLnBrk="0" hangingPunct="1">
              <a:lnSpc>
                <a:spcPct val="90000"/>
              </a:lnSpc>
              <a:spcBef>
                <a:spcPct val="0"/>
              </a:spcBef>
              <a:spcAft>
                <a:spcPct val="37000"/>
              </a:spcAft>
              <a:buClrTx/>
              <a:buSzTx/>
              <a:buFontTx/>
              <a:buNone/>
              <a:tabLst>
                <a:tab pos="5715000" algn="l"/>
              </a:tabLst>
            </a:pPr>
            <a:r>
              <a:rPr lang="en-US" dirty="0" smtClean="0"/>
              <a:t>$23K</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3"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8</a:t>
            </a:fld>
            <a:endParaRPr lang="en-CA" sz="1400" dirty="0"/>
          </a:p>
        </p:txBody>
      </p:sp>
    </p:spTree>
    <p:extLst>
      <p:ext uri="{BB962C8B-B14F-4D97-AF65-F5344CB8AC3E}">
        <p14:creationId xmlns:p14="http://schemas.microsoft.com/office/powerpoint/2010/main" val="1769898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848600" cy="304800"/>
          </a:xfrm>
        </p:spPr>
        <p:txBody>
          <a:bodyPr>
            <a:normAutofit/>
          </a:bodyPr>
          <a:lstStyle/>
          <a:p>
            <a:r>
              <a:rPr lang="en-US" dirty="0" smtClean="0"/>
              <a:t>RLEMP Engagement: What We Heard</a:t>
            </a:r>
            <a:endParaRPr lang="en-US" dirty="0"/>
          </a:p>
        </p:txBody>
      </p:sp>
      <p:sp>
        <p:nvSpPr>
          <p:cNvPr id="3" name="Content Placeholder 2"/>
          <p:cNvSpPr>
            <a:spLocks noGrp="1"/>
          </p:cNvSpPr>
          <p:nvPr>
            <p:ph type="body" idx="1"/>
          </p:nvPr>
        </p:nvSpPr>
        <p:spPr>
          <a:xfrm>
            <a:off x="368300" y="1371600"/>
            <a:ext cx="8623300" cy="5715000"/>
          </a:xfrm>
        </p:spPr>
        <p:txBody>
          <a:bodyPr>
            <a:normAutofit/>
          </a:bodyPr>
          <a:lstStyle/>
          <a:p>
            <a:pPr marL="0" indent="0">
              <a:spcAft>
                <a:spcPts val="0"/>
              </a:spcAft>
              <a:buNone/>
            </a:pPr>
            <a:endParaRPr lang="en-US" sz="1900" b="1" dirty="0" smtClean="0">
              <a:solidFill>
                <a:schemeClr val="tx1">
                  <a:lumMod val="50000"/>
                </a:schemeClr>
              </a:solidFill>
              <a:latin typeface="Arial Black" panose="020B0A04020102020204" pitchFamily="34" charset="0"/>
              <a:cs typeface="Arial" panose="020B0604020202020204" pitchFamily="34" charset="0"/>
            </a:endParaRPr>
          </a:p>
          <a:p>
            <a:pPr marL="0" indent="0">
              <a:spcAft>
                <a:spcPts val="0"/>
              </a:spcAft>
              <a:buNone/>
            </a:pPr>
            <a:endParaRPr lang="en-US" sz="1900" b="1" dirty="0" smtClean="0">
              <a:solidFill>
                <a:schemeClr val="tx1">
                  <a:lumMod val="50000"/>
                </a:schemeClr>
              </a:solidFill>
              <a:latin typeface="Arial Black" panose="020B0A04020102020204" pitchFamily="34" charset="0"/>
              <a:cs typeface="Arial" panose="020B0604020202020204" pitchFamily="34" charset="0"/>
            </a:endParaRPr>
          </a:p>
          <a:p>
            <a:pPr marL="0" indent="0">
              <a:spcAft>
                <a:spcPts val="0"/>
              </a:spcAft>
              <a:buNone/>
            </a:pPr>
            <a:endParaRPr lang="en-US" sz="1900" b="1" dirty="0">
              <a:solidFill>
                <a:schemeClr val="tx1">
                  <a:lumMod val="50000"/>
                </a:schemeClr>
              </a:solidFill>
              <a:latin typeface="Arial Black" panose="020B0A04020102020204" pitchFamily="34" charset="0"/>
              <a:cs typeface="Arial" panose="020B0604020202020204" pitchFamily="34" charset="0"/>
            </a:endParaRPr>
          </a:p>
          <a:p>
            <a:pPr marL="0" indent="0">
              <a:spcAft>
                <a:spcPts val="0"/>
              </a:spcAft>
              <a:buNone/>
            </a:pPr>
            <a:endParaRPr lang="en-US" sz="1900" b="1" dirty="0" smtClean="0">
              <a:solidFill>
                <a:schemeClr val="tx1">
                  <a:lumMod val="50000"/>
                </a:schemeClr>
              </a:solidFill>
              <a:latin typeface="Arial Black" panose="020B0A04020102020204" pitchFamily="34" charset="0"/>
              <a:cs typeface="Arial" panose="020B0604020202020204" pitchFamily="34" charset="0"/>
            </a:endParaRPr>
          </a:p>
          <a:p>
            <a:pPr marL="0" indent="0">
              <a:spcAft>
                <a:spcPts val="0"/>
              </a:spcAft>
              <a:buNone/>
            </a:pPr>
            <a:endParaRPr lang="en-US" sz="1900" b="1" dirty="0">
              <a:solidFill>
                <a:schemeClr val="tx1">
                  <a:lumMod val="50000"/>
                </a:schemeClr>
              </a:solidFill>
              <a:latin typeface="Arial Black" panose="020B0A04020102020204" pitchFamily="34" charset="0"/>
              <a:cs typeface="Arial" panose="020B0604020202020204" pitchFamily="34" charset="0"/>
            </a:endParaRPr>
          </a:p>
          <a:p>
            <a:pPr marL="0" indent="0">
              <a:spcAft>
                <a:spcPts val="0"/>
              </a:spcAft>
              <a:buNone/>
            </a:pPr>
            <a:endParaRPr lang="en-US" sz="900" dirty="0">
              <a:latin typeface="Arial Black" panose="020B0A04020102020204" pitchFamily="34" charset="0"/>
              <a:cs typeface="Arial" panose="020B0604020202020204" pitchFamily="34" charset="0"/>
            </a:endParaRPr>
          </a:p>
          <a:p>
            <a:pPr marL="0" indent="0">
              <a:spcAft>
                <a:spcPts val="0"/>
              </a:spcAft>
              <a:buNone/>
            </a:pPr>
            <a:r>
              <a:rPr lang="en-US" sz="1200" b="1" dirty="0" smtClean="0">
                <a:solidFill>
                  <a:schemeClr val="bg1">
                    <a:lumMod val="10000"/>
                  </a:schemeClr>
                </a:solidFill>
                <a:latin typeface="Arial Black" panose="020B0A04020102020204" pitchFamily="34" charset="0"/>
                <a:cs typeface="Arial" panose="020B0604020202020204" pitchFamily="34" charset="0"/>
              </a:rPr>
              <a:t>   Base funding           $ for </a:t>
            </a:r>
            <a:r>
              <a:rPr lang="en-US" sz="1200" b="1" dirty="0" err="1" smtClean="0">
                <a:solidFill>
                  <a:schemeClr val="bg1">
                    <a:lumMod val="10000"/>
                  </a:schemeClr>
                </a:solidFill>
                <a:latin typeface="Arial Black" panose="020B0A04020102020204" pitchFamily="34" charset="0"/>
                <a:cs typeface="Arial" panose="020B0604020202020204" pitchFamily="34" charset="0"/>
              </a:rPr>
              <a:t>Env</a:t>
            </a:r>
            <a:r>
              <a:rPr lang="en-US" sz="1200" b="1" dirty="0" smtClean="0">
                <a:solidFill>
                  <a:schemeClr val="bg1">
                    <a:lumMod val="10000"/>
                  </a:schemeClr>
                </a:solidFill>
                <a:latin typeface="Arial Black" panose="020B0A04020102020204" pitchFamily="34" charset="0"/>
                <a:cs typeface="Arial" panose="020B0604020202020204" pitchFamily="34" charset="0"/>
              </a:rPr>
              <a:t>. Management         $ to train land managers    $ for various LM activities</a:t>
            </a:r>
          </a:p>
          <a:p>
            <a:pPr marL="0" indent="0">
              <a:spcAft>
                <a:spcPts val="0"/>
              </a:spcAft>
              <a:buNone/>
            </a:pPr>
            <a:endParaRPr lang="en-US" sz="800" b="1" u="sng" dirty="0" smtClean="0">
              <a:solidFill>
                <a:schemeClr val="tx1">
                  <a:lumMod val="50000"/>
                </a:schemeClr>
              </a:solidFill>
              <a:latin typeface="Arial Black" panose="020B0A04020102020204" pitchFamily="34" charset="0"/>
              <a:cs typeface="Arial" panose="020B0604020202020204" pitchFamily="34" charset="0"/>
            </a:endParaRPr>
          </a:p>
          <a:p>
            <a:pPr>
              <a:spcAft>
                <a:spcPts val="0"/>
              </a:spcAft>
            </a:pPr>
            <a:endParaRPr lang="en-US" sz="900" dirty="0" smtClean="0">
              <a:latin typeface="Arial Black" panose="020B0A04020102020204" pitchFamily="34" charset="0"/>
              <a:cs typeface="Arial" panose="020B0604020202020204" pitchFamily="34" charset="0"/>
            </a:endParaRPr>
          </a:p>
          <a:p>
            <a:pPr>
              <a:spcAft>
                <a:spcPts val="0"/>
              </a:spcAft>
            </a:pPr>
            <a:endParaRPr lang="en-US" sz="900" dirty="0">
              <a:latin typeface="Arial Black" panose="020B0A04020102020204" pitchFamily="34" charset="0"/>
              <a:cs typeface="Arial" panose="020B0604020202020204" pitchFamily="34" charset="0"/>
            </a:endParaRPr>
          </a:p>
          <a:p>
            <a:pPr>
              <a:spcAft>
                <a:spcPts val="0"/>
              </a:spcAft>
            </a:pPr>
            <a:endParaRPr lang="en-US" sz="900" dirty="0" smtClean="0">
              <a:latin typeface="Arial Black" panose="020B0A04020102020204" pitchFamily="34" charset="0"/>
              <a:cs typeface="Arial" panose="020B0604020202020204" pitchFamily="34" charset="0"/>
            </a:endParaRPr>
          </a:p>
          <a:p>
            <a:pPr>
              <a:spcAft>
                <a:spcPts val="0"/>
              </a:spcAft>
            </a:pPr>
            <a:endParaRPr lang="en-US" sz="900" dirty="0">
              <a:latin typeface="Arial Black" panose="020B0A04020102020204" pitchFamily="34" charset="0"/>
              <a:cs typeface="Arial" panose="020B0604020202020204" pitchFamily="34" charset="0"/>
            </a:endParaRPr>
          </a:p>
          <a:p>
            <a:pPr>
              <a:spcAft>
                <a:spcPts val="0"/>
              </a:spcAft>
            </a:pPr>
            <a:endParaRPr lang="en-US" sz="900" dirty="0" smtClean="0">
              <a:latin typeface="Arial Black" panose="020B0A04020102020204" pitchFamily="34" charset="0"/>
              <a:cs typeface="Arial" panose="020B0604020202020204" pitchFamily="34" charset="0"/>
            </a:endParaRPr>
          </a:p>
          <a:p>
            <a:pPr>
              <a:spcAft>
                <a:spcPts val="0"/>
              </a:spcAft>
            </a:pPr>
            <a:endParaRPr lang="en-US" sz="900" dirty="0">
              <a:latin typeface="Arial Black" panose="020B0A04020102020204" pitchFamily="34" charset="0"/>
              <a:cs typeface="Arial" panose="020B0604020202020204" pitchFamily="34" charset="0"/>
            </a:endParaRPr>
          </a:p>
          <a:p>
            <a:pPr>
              <a:spcAft>
                <a:spcPts val="0"/>
              </a:spcAft>
            </a:pPr>
            <a:endParaRPr lang="en-US" sz="900" dirty="0" smtClean="0">
              <a:latin typeface="Arial Black" panose="020B0A04020102020204" pitchFamily="34" charset="0"/>
              <a:cs typeface="Arial" panose="020B0604020202020204" pitchFamily="34" charset="0"/>
            </a:endParaRPr>
          </a:p>
          <a:p>
            <a:pPr>
              <a:spcAft>
                <a:spcPts val="0"/>
              </a:spcAft>
            </a:pPr>
            <a:endParaRPr lang="en-US" sz="900" dirty="0">
              <a:latin typeface="Arial Black" panose="020B0A04020102020204" pitchFamily="34" charset="0"/>
              <a:cs typeface="Arial" panose="020B0604020202020204" pitchFamily="34" charset="0"/>
            </a:endParaRPr>
          </a:p>
          <a:p>
            <a:pPr>
              <a:spcAft>
                <a:spcPts val="0"/>
              </a:spcAft>
            </a:pPr>
            <a:endParaRPr lang="en-US" sz="900" dirty="0" smtClean="0">
              <a:latin typeface="Arial Black" panose="020B0A04020102020204" pitchFamily="34" charset="0"/>
              <a:cs typeface="Arial" panose="020B0604020202020204" pitchFamily="34" charset="0"/>
            </a:endParaRPr>
          </a:p>
          <a:p>
            <a:pPr>
              <a:spcAft>
                <a:spcPts val="0"/>
              </a:spcAft>
            </a:pPr>
            <a:endParaRPr lang="en-US" sz="900" dirty="0">
              <a:latin typeface="Arial Black" panose="020B0A04020102020204" pitchFamily="34" charset="0"/>
              <a:cs typeface="Arial" panose="020B0604020202020204" pitchFamily="34" charset="0"/>
            </a:endParaRPr>
          </a:p>
          <a:p>
            <a:pPr marL="0" indent="0">
              <a:spcAft>
                <a:spcPts val="0"/>
              </a:spcAft>
              <a:buNone/>
            </a:pPr>
            <a:r>
              <a:rPr lang="en-US" sz="1200" b="1" dirty="0">
                <a:solidFill>
                  <a:schemeClr val="bg1">
                    <a:lumMod val="10000"/>
                  </a:schemeClr>
                </a:solidFill>
                <a:latin typeface="Arial Black" panose="020B0A04020102020204" pitchFamily="34" charset="0"/>
                <a:cs typeface="Arial" panose="020B0604020202020204" pitchFamily="34" charset="0"/>
              </a:rPr>
              <a:t> </a:t>
            </a:r>
            <a:endParaRPr lang="en-US" sz="1200" b="1" dirty="0" smtClean="0">
              <a:solidFill>
                <a:schemeClr val="bg1">
                  <a:lumMod val="10000"/>
                </a:schemeClr>
              </a:solidFill>
              <a:latin typeface="Arial Black" panose="020B0A04020102020204" pitchFamily="34" charset="0"/>
              <a:cs typeface="Arial" panose="020B0604020202020204" pitchFamily="34" charset="0"/>
            </a:endParaRPr>
          </a:p>
          <a:p>
            <a:pPr marL="0" indent="0">
              <a:spcAft>
                <a:spcPts val="0"/>
              </a:spcAft>
              <a:buNone/>
            </a:pPr>
            <a:r>
              <a:rPr lang="en-US" sz="1200" b="1" dirty="0" smtClean="0">
                <a:solidFill>
                  <a:schemeClr val="bg1">
                    <a:lumMod val="10000"/>
                  </a:schemeClr>
                </a:solidFill>
                <a:latin typeface="Arial Black" panose="020B0A04020102020204" pitchFamily="34" charset="0"/>
                <a:cs typeface="Arial" panose="020B0604020202020204" pitchFamily="34" charset="0"/>
              </a:rPr>
              <a:t> </a:t>
            </a:r>
          </a:p>
          <a:p>
            <a:pPr marL="0" indent="0">
              <a:spcAft>
                <a:spcPts val="0"/>
              </a:spcAft>
              <a:buNone/>
            </a:pPr>
            <a:r>
              <a:rPr lang="en-US" sz="1200" b="1" dirty="0" smtClean="0">
                <a:solidFill>
                  <a:schemeClr val="bg1">
                    <a:lumMod val="10000"/>
                  </a:schemeClr>
                </a:solidFill>
                <a:latin typeface="Arial Black" panose="020B0A04020102020204" pitchFamily="34" charset="0"/>
                <a:cs typeface="Arial" panose="020B0604020202020204" pitchFamily="34" charset="0"/>
              </a:rPr>
              <a:t>  Closer to home               In-person/Online                      Prior Learning            Professional Development</a:t>
            </a:r>
            <a:endParaRPr lang="en-US" sz="1200" dirty="0">
              <a:latin typeface="Arial Black" panose="020B0A04020102020204" pitchFamily="34" charset="0"/>
              <a:cs typeface="Arial" panose="020B0604020202020204" pitchFamily="34" charset="0"/>
            </a:endParaRPr>
          </a:p>
          <a:p>
            <a:pPr marL="0" lvl="0" indent="0">
              <a:spcAft>
                <a:spcPts val="0"/>
              </a:spcAft>
              <a:buNone/>
            </a:pPr>
            <a:endParaRPr lang="en-US" sz="800" b="1" dirty="0">
              <a:solidFill>
                <a:schemeClr val="tx1">
                  <a:lumMod val="50000"/>
                </a:schemeClr>
              </a:solidFill>
              <a:latin typeface="Arial Black" panose="020B0A04020102020204" pitchFamily="34" charset="0"/>
              <a:cs typeface="Arial" panose="020B0604020202020204" pitchFamily="34" charset="0"/>
            </a:endParaRPr>
          </a:p>
          <a:p>
            <a:pPr marL="0" lvl="0" indent="0">
              <a:spcAft>
                <a:spcPts val="0"/>
              </a:spcAft>
              <a:buNone/>
            </a:pPr>
            <a:endParaRPr lang="en-US" sz="1000" b="1" dirty="0" smtClean="0">
              <a:solidFill>
                <a:schemeClr val="bg1">
                  <a:lumMod val="10000"/>
                </a:schemeClr>
              </a:solidFill>
              <a:latin typeface="Arial Black" panose="020B0A04020102020204" pitchFamily="34" charset="0"/>
              <a:cs typeface="Arial" panose="020B0604020202020204" pitchFamily="34" charset="0"/>
            </a:endParaRPr>
          </a:p>
          <a:p>
            <a:pPr marL="0" indent="0">
              <a:buNone/>
            </a:pPr>
            <a:r>
              <a:rPr lang="en-US" sz="1000" b="1" dirty="0" smtClean="0">
                <a:solidFill>
                  <a:schemeClr val="bg1">
                    <a:lumMod val="10000"/>
                  </a:schemeClr>
                </a:solidFill>
                <a:latin typeface="Arial Black" panose="020B0A04020102020204" pitchFamily="34" charset="0"/>
                <a:cs typeface="Arial" panose="020B0604020202020204" pitchFamily="34" charset="0"/>
              </a:rPr>
              <a:t>                                       </a:t>
            </a:r>
          </a:p>
          <a:p>
            <a:pPr marL="0" indent="0">
              <a:buNone/>
            </a:pPr>
            <a:endParaRPr lang="en-US" sz="1000" b="1" dirty="0">
              <a:solidFill>
                <a:schemeClr val="bg1">
                  <a:lumMod val="10000"/>
                </a:schemeClr>
              </a:solidFill>
              <a:latin typeface="Arial Black" panose="020B0A04020102020204" pitchFamily="34" charset="0"/>
              <a:cs typeface="Arial" panose="020B0604020202020204" pitchFamily="34" charset="0"/>
            </a:endParaRPr>
          </a:p>
          <a:p>
            <a:pPr marL="0" indent="0">
              <a:buNone/>
            </a:pPr>
            <a:endParaRPr lang="en-US" sz="1000" b="1" dirty="0" smtClean="0">
              <a:solidFill>
                <a:schemeClr val="bg1">
                  <a:lumMod val="10000"/>
                </a:schemeClr>
              </a:solidFill>
              <a:latin typeface="Arial Black" panose="020B0A04020102020204" pitchFamily="34" charset="0"/>
              <a:cs typeface="Arial" panose="020B0604020202020204" pitchFamily="34" charset="0"/>
            </a:endParaRPr>
          </a:p>
          <a:p>
            <a:pPr marL="0" indent="0">
              <a:buNone/>
            </a:pPr>
            <a:endParaRPr lang="en-US" sz="1000" b="1" dirty="0">
              <a:solidFill>
                <a:schemeClr val="bg1">
                  <a:lumMod val="10000"/>
                </a:schemeClr>
              </a:solidFill>
              <a:latin typeface="Arial Black" panose="020B0A04020102020204" pitchFamily="34" charset="0"/>
              <a:cs typeface="Arial" panose="020B0604020202020204" pitchFamily="34" charset="0"/>
            </a:endParaRPr>
          </a:p>
          <a:p>
            <a:pPr marL="0" indent="0" algn="ctr">
              <a:buNone/>
            </a:pPr>
            <a:endParaRPr lang="en-US" sz="1000" b="1" dirty="0">
              <a:solidFill>
                <a:schemeClr val="bg1">
                  <a:lumMod val="10000"/>
                </a:schemeClr>
              </a:solidFill>
              <a:latin typeface="Arial Black" panose="020B0A04020102020204" pitchFamily="34" charset="0"/>
              <a:cs typeface="Arial" panose="020B0604020202020204" pitchFamily="34" charset="0"/>
            </a:endParaRPr>
          </a:p>
          <a:p>
            <a:pPr marL="0" indent="0" algn="ctr">
              <a:buNone/>
            </a:pPr>
            <a:endParaRPr lang="en-US" sz="1200" dirty="0" smtClean="0"/>
          </a:p>
        </p:txBody>
      </p:sp>
      <p:pic>
        <p:nvPicPr>
          <p:cNvPr id="1026" name="Picture 2" descr="C:\Users\MorrisonA\Downloads\noun_Fund_24479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2" y="1281509"/>
            <a:ext cx="1838325" cy="1595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rrisonA\Downloads\noun_environment_12777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250156"/>
            <a:ext cx="1658144" cy="1658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rrisonA\Downloads\noun_funding_244368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788" y="1281509"/>
            <a:ext cx="1547812" cy="15478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orrisonA\Downloads\noun_funding_31875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1250156"/>
            <a:ext cx="1689100" cy="168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orrisonA\Downloads\noun_Home_252196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274" y="3375818"/>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orrisonA\Downloads\noun_Learning_67646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0144" y="3362484"/>
            <a:ext cx="1542256" cy="15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orrisonA\Downloads\noun_experience_202177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3137" y="3375818"/>
            <a:ext cx="1541463" cy="154146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orrisonA\Downloads\noun_growth_476589.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8000" y="32004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orrisonA\Downloads\noun_entry_199707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5387" y="5204734"/>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6396" y="6599468"/>
            <a:ext cx="1322991" cy="258532"/>
          </a:xfrm>
          <a:prstGeom prst="rect">
            <a:avLst/>
          </a:prstGeom>
          <a:noFill/>
        </p:spPr>
        <p:txBody>
          <a:bodyPr wrap="none" rtlCol="0">
            <a:spAutoFit/>
          </a:bodyPr>
          <a:lstStyle/>
          <a:p>
            <a:r>
              <a:rPr lang="en-US" sz="1200" b="1" dirty="0" smtClean="0">
                <a:solidFill>
                  <a:schemeClr val="bg1">
                    <a:lumMod val="10000"/>
                  </a:schemeClr>
                </a:solidFill>
                <a:latin typeface="Arial Black" panose="020B0A04020102020204" pitchFamily="34" charset="0"/>
              </a:rPr>
              <a:t>Ease of Entry</a:t>
            </a:r>
            <a:endParaRPr lang="en-CA" sz="1200" b="1" dirty="0">
              <a:solidFill>
                <a:schemeClr val="bg1">
                  <a:lumMod val="10000"/>
                </a:schemeClr>
              </a:solidFill>
              <a:latin typeface="Arial Black" panose="020B0A04020102020204" pitchFamily="34" charset="0"/>
            </a:endParaRPr>
          </a:p>
        </p:txBody>
      </p:sp>
      <p:pic>
        <p:nvPicPr>
          <p:cNvPr id="14" name="Picture 2" descr="C:\Users\MorrisonA\Downloads\noun_decision making_75222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5000" y="5096234"/>
            <a:ext cx="1581150" cy="15811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77766" y="6591570"/>
            <a:ext cx="2255617" cy="258532"/>
          </a:xfrm>
          <a:prstGeom prst="rect">
            <a:avLst/>
          </a:prstGeom>
          <a:noFill/>
        </p:spPr>
        <p:txBody>
          <a:bodyPr wrap="none" rtlCol="0">
            <a:spAutoFit/>
          </a:bodyPr>
          <a:lstStyle/>
          <a:p>
            <a:r>
              <a:rPr lang="en-US" sz="1200" b="1" dirty="0" smtClean="0">
                <a:solidFill>
                  <a:schemeClr val="bg1">
                    <a:lumMod val="10000"/>
                  </a:schemeClr>
                </a:solidFill>
                <a:latin typeface="Arial Black" panose="020B0A04020102020204" pitchFamily="34" charset="0"/>
              </a:rPr>
              <a:t>Greater decision making</a:t>
            </a:r>
            <a:endParaRPr lang="en-CA" sz="1200" b="1" dirty="0">
              <a:solidFill>
                <a:schemeClr val="bg1">
                  <a:lumMod val="10000"/>
                </a:schemeClr>
              </a:solidFill>
              <a:latin typeface="Arial Black" panose="020B0A04020102020204" pitchFamily="34" charset="0"/>
            </a:endParaRPr>
          </a:p>
        </p:txBody>
      </p:sp>
      <p:sp>
        <p:nvSpPr>
          <p:cNvPr id="17" name="Slide Number Placeholder 3"/>
          <p:cNvSpPr>
            <a:spLocks noGrp="1"/>
          </p:cNvSpPr>
          <p:nvPr>
            <p:ph type="sldNum" sz="quarter" idx="4"/>
          </p:nvPr>
        </p:nvSpPr>
        <p:spPr>
          <a:xfrm>
            <a:off x="8458200" y="6629400"/>
            <a:ext cx="762000" cy="304800"/>
          </a:xfrm>
        </p:spPr>
        <p:txBody>
          <a:bodyPr/>
          <a:lstStyle/>
          <a:p>
            <a:pPr>
              <a:defRPr/>
            </a:pPr>
            <a:fld id="{E00B6E52-F07A-44C8-B7AE-D6EEC3D50429}" type="slidenum">
              <a:rPr lang="en-CA" sz="1400" smtClean="0"/>
              <a:pPr>
                <a:defRPr/>
              </a:pPr>
              <a:t>9</a:t>
            </a:fld>
            <a:endParaRPr lang="en-CA" sz="1400" dirty="0"/>
          </a:p>
        </p:txBody>
      </p:sp>
    </p:spTree>
    <p:extLst>
      <p:ext uri="{BB962C8B-B14F-4D97-AF65-F5344CB8AC3E}">
        <p14:creationId xmlns:p14="http://schemas.microsoft.com/office/powerpoint/2010/main" val="10826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4d93533352f046df19f&quot;,&quot;SmartGridHorizontal&quot;:0,&quot;LinkedExcelSources&quot;:{},&quot;LinkedProjectSources&quot;:{}}"/>
</p:tagLst>
</file>

<file path=ppt/theme/theme1.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27387</TotalTime>
  <Words>5085</Words>
  <Application>Microsoft Office PowerPoint</Application>
  <PresentationFormat>On-screen Show (4:3)</PresentationFormat>
  <Paragraphs>824</Paragraphs>
  <Slides>32</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Arabic Typesetting</vt:lpstr>
      <vt:lpstr>Arial</vt:lpstr>
      <vt:lpstr>Arial Black</vt:lpstr>
      <vt:lpstr>Bookman Old Style</vt:lpstr>
      <vt:lpstr>Calibri</vt:lpstr>
      <vt:lpstr>Courier New</vt:lpstr>
      <vt:lpstr>Times</vt:lpstr>
      <vt:lpstr>Times New Roman</vt:lpstr>
      <vt:lpstr>Verdana</vt:lpstr>
      <vt:lpstr>Standard_white</vt:lpstr>
      <vt:lpstr>Custom Design</vt:lpstr>
      <vt:lpstr>PowerPoint Presentation</vt:lpstr>
      <vt:lpstr>Community Lands Development</vt:lpstr>
      <vt:lpstr>CLD Functions &amp; National Indigenous Partners</vt:lpstr>
      <vt:lpstr>Contextualizing CLD</vt:lpstr>
      <vt:lpstr>What is RLEMP?</vt:lpstr>
      <vt:lpstr>RLEMP – A National Picture</vt:lpstr>
      <vt:lpstr>How to apply</vt:lpstr>
      <vt:lpstr>Available Funding for RLEMP First Nations</vt:lpstr>
      <vt:lpstr>RLEMP Engagement: What We Heard</vt:lpstr>
      <vt:lpstr>RLEMP Updates</vt:lpstr>
      <vt:lpstr>What is MRP? What is it designed to correct? </vt:lpstr>
      <vt:lpstr>FHRMIRA – A National Picture</vt:lpstr>
      <vt:lpstr>PowerPoint Presentation</vt:lpstr>
      <vt:lpstr>Addressing the Gap</vt:lpstr>
      <vt:lpstr>Main MRP 2019-2020 Activities</vt:lpstr>
      <vt:lpstr>MRP Updates</vt:lpstr>
      <vt:lpstr>What is FNLM?</vt:lpstr>
      <vt:lpstr>FNLM – A National Picture</vt:lpstr>
      <vt:lpstr>How to apply</vt:lpstr>
      <vt:lpstr>At-A-Glance Progression Through FNLM</vt:lpstr>
      <vt:lpstr>Key FNLM Partners</vt:lpstr>
      <vt:lpstr>Available Funding for FNLM First Nations (to March 31, 2023)</vt:lpstr>
      <vt:lpstr>FNLM - Legislative Amendments</vt:lpstr>
      <vt:lpstr>FNLM Updates</vt:lpstr>
      <vt:lpstr>Discussion Questions</vt:lpstr>
      <vt:lpstr>Contact information</vt:lpstr>
      <vt:lpstr>Additional Information</vt:lpstr>
      <vt:lpstr>MRP – 2019 - Training and Engagement Calendar</vt:lpstr>
      <vt:lpstr>PowerPoint Presentation</vt:lpstr>
      <vt:lpstr>PowerPoint Presentation</vt:lpstr>
      <vt:lpstr>Dokis First Nation’s Okikendawt Project</vt:lpstr>
      <vt:lpstr>Image credits</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loaner_yt</cp:lastModifiedBy>
  <cp:revision>756</cp:revision>
  <cp:lastPrinted>2019-06-04T16:19:35Z</cp:lastPrinted>
  <dcterms:created xsi:type="dcterms:W3CDTF">2007-03-13T16:30:24Z</dcterms:created>
  <dcterms:modified xsi:type="dcterms:W3CDTF">2019-06-11T17:25:25Z</dcterms:modified>
</cp:coreProperties>
</file>