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0"/>
  </p:notesMasterIdLst>
  <p:handoutMasterIdLst>
    <p:handoutMasterId r:id="rId21"/>
  </p:handoutMasterIdLst>
  <p:sldIdLst>
    <p:sldId id="384" r:id="rId2"/>
    <p:sldId id="5146" r:id="rId3"/>
    <p:sldId id="5168" r:id="rId4"/>
    <p:sldId id="5154" r:id="rId5"/>
    <p:sldId id="5153" r:id="rId6"/>
    <p:sldId id="385" r:id="rId7"/>
    <p:sldId id="5162" r:id="rId8"/>
    <p:sldId id="5156" r:id="rId9"/>
    <p:sldId id="5161" r:id="rId10"/>
    <p:sldId id="5157" r:id="rId11"/>
    <p:sldId id="5167" r:id="rId12"/>
    <p:sldId id="5155" r:id="rId13"/>
    <p:sldId id="5165" r:id="rId14"/>
    <p:sldId id="5166" r:id="rId15"/>
    <p:sldId id="5160" r:id="rId16"/>
    <p:sldId id="5158" r:id="rId17"/>
    <p:sldId id="5164" r:id="rId18"/>
    <p:sldId id="5163" r:id="rId19"/>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AA0112-A5CB-45CF-68FC-DB3613E9B800}" name="Pare, Carine (SPAC/PSPC)" initials="P(" userId="S::carine.pare@tpsgc-pwgsc.gc.ca::71f88b2f-db4c-4269-9577-1025f7fc6543" providerId="AD"/>
  <p188:author id="{E0B58E1D-D7CD-526B-D5DF-113E5B04D636}" name="Bemeur, Chantal (SPAC/PSPC)" initials="BC(" userId="S::Chantal.Bemeur@tpsgc-pwgsc.gc.ca::97d9d3ea-19b5-4147-b2f7-c6eb9c5930c3" providerId="AD"/>
  <p188:author id="{B82E8466-83BB-6317-73B9-A51F2FE0BC10}" name="Pare, Carine (SPAC/PSPC)" initials="PC(" userId="S::Carine.Pare@tpsgc-pwgsc.gc.ca::71f88b2f-db4c-4269-9577-1025f7fc6543" providerId="AD"/>
  <p188:author id="{685D0F8D-5798-DA56-B0ED-0D6E00F4CB73}" name="Dion3, Alain (SPAC/PSPC) (il-lui / he-him)" initials="DA((/h" userId="S::alain.dion3@tpsgc-pwgsc.gc.ca::b5972ad0-fee1-4393-9fd4-8bc589782ac7" providerId="AD"/>
  <p188:author id="{0725D58D-19FC-2C41-5C3A-CFBED0122820}" name="Genereux, Sophie (SPAC/PSPC)" initials="GS(" userId="S::Sophie.Genereux@tpsgc-pwgsc.gc.ca::fb217e55-5cbd-4b07-9ec1-a590548adf68" providerId="AD"/>
  <p188:author id="{0A3E7FEE-9613-0188-2137-F36D47D8596D}" name="Dicaire-Longpre, Vicky (SPAC/PSPC)" initials="DLV(" userId="S::Vicky.Dicaire-Longpre@tpsgc-pwgsc.gc.ca::4e9586bc-6a81-49c3-a4c4-a5999553e1c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cmAuthor id="2" name="Jeremy N Gooden" initials="JNG" lastIdx="1" clrIdx="1"/>
  <p:cmAuthor id="3" name="Rickey Haley-Colpitts" initials="RH" lastIdx="1" clrIdx="2">
    <p:extLst>
      <p:ext uri="{19B8F6BF-5375-455C-9EA6-DF929625EA0E}">
        <p15:presenceInfo xmlns:p15="http://schemas.microsoft.com/office/powerpoint/2012/main" userId="S::Rickey.Haley-Colpitts@bgis.com::d450c491-4712-4c27-9f1d-d9034ee29bdf" providerId="AD"/>
      </p:ext>
    </p:extLst>
  </p:cmAuthor>
  <p:cmAuthor id="4" name="Carine Pare" initials="CP" lastIdx="3" clrIdx="3">
    <p:extLst>
      <p:ext uri="{19B8F6BF-5375-455C-9EA6-DF929625EA0E}">
        <p15:presenceInfo xmlns:p15="http://schemas.microsoft.com/office/powerpoint/2012/main" userId="S::Carine.Pare@tpsgc-pwgsc.gc.ca::71f88b2f-db4c-4269-9577-1025f7fc65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F54"/>
    <a:srgbClr val="6DB761"/>
    <a:srgbClr val="409786"/>
    <a:srgbClr val="F2A920"/>
    <a:srgbClr val="5B5B5B"/>
    <a:srgbClr val="839584"/>
    <a:srgbClr val="78A078"/>
    <a:srgbClr val="B27A0A"/>
    <a:srgbClr val="000000"/>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E1771-24D9-450B-BEFE-07FC27F2C8BF}" v="13" dt="2024-01-19T16:15:51.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68446" autoAdjust="0"/>
  </p:normalViewPr>
  <p:slideViewPr>
    <p:cSldViewPr snapToGrid="0" snapToObjects="1">
      <p:cViewPr varScale="1">
        <p:scale>
          <a:sx n="77" d="100"/>
          <a:sy n="77" d="100"/>
        </p:scale>
        <p:origin x="1782" y="90"/>
      </p:cViewPr>
      <p:guideLst/>
    </p:cSldViewPr>
  </p:slideViewPr>
  <p:outlineViewPr>
    <p:cViewPr>
      <p:scale>
        <a:sx n="33" d="100"/>
        <a:sy n="33" d="100"/>
      </p:scale>
      <p:origin x="0" y="0"/>
    </p:cViewPr>
    <p:sldLst>
      <p:sld r:id="rId1" collapse="1"/>
      <p:sld r:id="rId2" collapse="1"/>
      <p:sld r:id="rId3" collapse="1"/>
    </p:sldLst>
  </p:outlineViewPr>
  <p:notesTextViewPr>
    <p:cViewPr>
      <p:scale>
        <a:sx n="3" d="2"/>
        <a:sy n="3" d="2"/>
      </p:scale>
      <p:origin x="0" y="0"/>
    </p:cViewPr>
  </p:notesTextViewPr>
  <p:sorterViewPr>
    <p:cViewPr>
      <p:scale>
        <a:sx n="100" d="100"/>
        <a:sy n="100" d="100"/>
      </p:scale>
      <p:origin x="0" y="-1290"/>
    </p:cViewPr>
  </p:sorterViewPr>
  <p:notesViewPr>
    <p:cSldViewPr snapToGrid="0" snapToObjects="1">
      <p:cViewPr varScale="1">
        <p:scale>
          <a:sx n="42" d="100"/>
          <a:sy n="42" d="100"/>
        </p:scale>
        <p:origin x="2314"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2.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FBA0B1-8B5E-6C42-BD6E-E01ECCB0DC63}" type="datetimeFigureOut">
              <a:rPr lang="en-US" smtClean="0"/>
              <a:t>3/27/2024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F169B-D4BC-2D47-B1AD-909F43E50BA5}" type="slidenum">
              <a:rPr lang="en-US" smtClean="0"/>
              <a:t>‹N°›</a:t>
            </a:fld>
            <a:endParaRPr lang="en-US" dirty="0"/>
          </a:p>
        </p:txBody>
      </p:sp>
    </p:spTree>
    <p:extLst>
      <p:ext uri="{BB962C8B-B14F-4D97-AF65-F5344CB8AC3E}">
        <p14:creationId xmlns:p14="http://schemas.microsoft.com/office/powerpoint/2010/main" val="326947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66F0F-F449-CC4B-B881-E7F614156AC6}" type="datetimeFigureOut">
              <a:rPr lang="en-US" smtClean="0"/>
              <a:t>3/27/2024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9BAFD-0AFE-FC47-B839-C833EEBF7ECA}" type="slidenum">
              <a:rPr lang="en-US" smtClean="0"/>
              <a:t>‹N°›</a:t>
            </a:fld>
            <a:endParaRPr lang="en-US" dirty="0"/>
          </a:p>
        </p:txBody>
      </p:sp>
    </p:spTree>
    <p:extLst>
      <p:ext uri="{BB962C8B-B14F-4D97-AF65-F5344CB8AC3E}">
        <p14:creationId xmlns:p14="http://schemas.microsoft.com/office/powerpoint/2010/main" val="2494559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iki.gccollab.ca/images/0/06/CONCEPT_GUIDE_-_Neurodiversity_-_FR.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24716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salle d’étude n’est pas toujours intégrée à la conception des espaces, veuillez valider avec l’équipe de projet de SPAC.</a:t>
            </a:r>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14</a:t>
            </a:fld>
            <a:endParaRPr lang="en-US" dirty="0"/>
          </a:p>
        </p:txBody>
      </p:sp>
    </p:spTree>
    <p:extLst>
      <p:ext uri="{BB962C8B-B14F-4D97-AF65-F5344CB8AC3E}">
        <p14:creationId xmlns:p14="http://schemas.microsoft.com/office/powerpoint/2010/main" val="300888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la santé mentale, en plus des salles de concentration et autres options de points de travail disponibles, une salle de mieux-être sera aménagée à chaque étage (si cela est possible).</a:t>
            </a:r>
          </a:p>
          <a:p>
            <a:endParaRPr lang="fr-FR" dirty="0"/>
          </a:p>
          <a:p>
            <a:r>
              <a:rPr lang="fr-FR" dirty="0"/>
              <a:t>C’est un local dans lequel les employés peuvent s’échapper de l’environnement de travail traditionnel. Voici ses caractéristiques et quelques exemples d’utilisation.</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15</a:t>
            </a:fld>
            <a:endParaRPr lang="en-US" dirty="0"/>
          </a:p>
        </p:txBody>
      </p:sp>
    </p:spTree>
    <p:extLst>
      <p:ext uri="{BB962C8B-B14F-4D97-AF65-F5344CB8AC3E}">
        <p14:creationId xmlns:p14="http://schemas.microsoft.com/office/powerpoint/2010/main" val="405688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1E3652"/>
                </a:solidFill>
                <a:latin typeface="+mn-lt"/>
              </a:rPr>
              <a:t>En </a:t>
            </a:r>
            <a:r>
              <a:rPr lang="en-CA" sz="1200" dirty="0" err="1">
                <a:solidFill>
                  <a:srgbClr val="1E3652"/>
                </a:solidFill>
                <a:latin typeface="+mn-lt"/>
              </a:rPr>
              <a:t>appui</a:t>
            </a:r>
            <a:r>
              <a:rPr lang="en-CA" sz="1200" dirty="0">
                <a:solidFill>
                  <a:srgbClr val="1E3652"/>
                </a:solidFill>
                <a:latin typeface="+mn-lt"/>
              </a:rPr>
              <a:t> à </a:t>
            </a:r>
            <a:r>
              <a:rPr lang="en-CA" sz="1200" dirty="0" err="1">
                <a:solidFill>
                  <a:srgbClr val="1E3652"/>
                </a:solidFill>
                <a:latin typeface="+mn-lt"/>
              </a:rPr>
              <a:t>l’engagement</a:t>
            </a:r>
            <a:r>
              <a:rPr lang="en-CA" sz="1200" dirty="0">
                <a:solidFill>
                  <a:srgbClr val="1E3652"/>
                </a:solidFill>
                <a:latin typeface="+mn-lt"/>
              </a:rPr>
              <a:t> de </a:t>
            </a:r>
            <a:r>
              <a:rPr lang="en-CA" sz="1200" dirty="0" err="1">
                <a:solidFill>
                  <a:srgbClr val="1E3652"/>
                </a:solidFill>
                <a:latin typeface="+mn-lt"/>
              </a:rPr>
              <a:t>notre</a:t>
            </a:r>
            <a:r>
              <a:rPr lang="en-CA" sz="1200" dirty="0">
                <a:solidFill>
                  <a:srgbClr val="1E3652"/>
                </a:solidFill>
                <a:latin typeface="+mn-lt"/>
              </a:rPr>
              <a:t> organisation </a:t>
            </a:r>
            <a:r>
              <a:rPr lang="en-CA" dirty="0">
                <a:solidFill>
                  <a:srgbClr val="1E3652"/>
                </a:solidFill>
              </a:rPr>
              <a:t>quant à </a:t>
            </a:r>
            <a:r>
              <a:rPr lang="en-CA" sz="1200" dirty="0">
                <a:solidFill>
                  <a:srgbClr val="1E3652"/>
                </a:solidFill>
                <a:latin typeface="+mn-lt"/>
              </a:rPr>
              <a:t>la </a:t>
            </a:r>
            <a:r>
              <a:rPr lang="en-CA" sz="1200" dirty="0" err="1">
                <a:solidFill>
                  <a:srgbClr val="1E3652"/>
                </a:solidFill>
                <a:latin typeface="+mn-lt"/>
              </a:rPr>
              <a:t>réconciliation</a:t>
            </a:r>
            <a:r>
              <a:rPr lang="en-CA" dirty="0">
                <a:solidFill>
                  <a:srgbClr val="1E3652"/>
                </a:solidFill>
              </a:rPr>
              <a:t>,</a:t>
            </a:r>
            <a:r>
              <a:rPr lang="en-CA" sz="1200" dirty="0">
                <a:solidFill>
                  <a:srgbClr val="1E3652"/>
                </a:solidFill>
                <a:latin typeface="+mn-lt"/>
              </a:rPr>
              <a:t> </a:t>
            </a:r>
            <a:r>
              <a:rPr lang="en-CA" dirty="0">
                <a:solidFill>
                  <a:srgbClr val="1E3652"/>
                </a:solidFill>
              </a:rPr>
              <a:t>nous </a:t>
            </a:r>
            <a:r>
              <a:rPr lang="en-CA" dirty="0" err="1">
                <a:solidFill>
                  <a:srgbClr val="1E3652"/>
                </a:solidFill>
              </a:rPr>
              <a:t>incorporerons</a:t>
            </a:r>
            <a:r>
              <a:rPr lang="en-CA" sz="1200" dirty="0">
                <a:solidFill>
                  <a:srgbClr val="1E3652"/>
                </a:solidFill>
                <a:latin typeface="+mn-lt"/>
              </a:rPr>
              <a:t> des </a:t>
            </a:r>
            <a:r>
              <a:rPr lang="en-CA" sz="1200" dirty="0" err="1">
                <a:solidFill>
                  <a:srgbClr val="1E3652"/>
                </a:solidFill>
                <a:latin typeface="+mn-lt"/>
              </a:rPr>
              <a:t>éléments</a:t>
            </a:r>
            <a:r>
              <a:rPr lang="en-CA" sz="1200" dirty="0">
                <a:solidFill>
                  <a:srgbClr val="1E3652"/>
                </a:solidFill>
                <a:latin typeface="+mn-lt"/>
              </a:rPr>
              <a:t> </a:t>
            </a:r>
            <a:r>
              <a:rPr lang="en-CA" dirty="0" err="1">
                <a:solidFill>
                  <a:srgbClr val="1E3652"/>
                </a:solidFill>
              </a:rPr>
              <a:t>adéquats</a:t>
            </a:r>
            <a:r>
              <a:rPr lang="en-CA" sz="1200" dirty="0">
                <a:solidFill>
                  <a:srgbClr val="1E3652"/>
                </a:solidFill>
                <a:latin typeface="+mn-lt"/>
              </a:rPr>
              <a:t> sur le plan </a:t>
            </a:r>
            <a:r>
              <a:rPr lang="en-CA" sz="1200" dirty="0" err="1">
                <a:solidFill>
                  <a:srgbClr val="1E3652"/>
                </a:solidFill>
                <a:latin typeface="+mn-lt"/>
              </a:rPr>
              <a:t>culturel</a:t>
            </a:r>
            <a:r>
              <a:rPr lang="en-CA" dirty="0">
                <a:solidFill>
                  <a:srgbClr val="1E3652"/>
                </a:solidFill>
              </a:rPr>
              <a:t> </a:t>
            </a:r>
            <a:r>
              <a:rPr lang="en-CA" dirty="0" err="1">
                <a:solidFill>
                  <a:srgbClr val="1E3652"/>
                </a:solidFill>
              </a:rPr>
              <a:t>occasionnant</a:t>
            </a:r>
            <a:r>
              <a:rPr lang="en-CA" dirty="0">
                <a:solidFill>
                  <a:srgbClr val="1E3652"/>
                </a:solidFill>
              </a:rPr>
              <a:t> </a:t>
            </a:r>
            <a:r>
              <a:rPr lang="en-CA" sz="1200" dirty="0">
                <a:solidFill>
                  <a:srgbClr val="1E3652"/>
                </a:solidFill>
                <a:latin typeface="+mn-lt"/>
              </a:rPr>
              <a:t>des </a:t>
            </a:r>
            <a:r>
              <a:rPr lang="en-CA" sz="1200" dirty="0" err="1">
                <a:solidFill>
                  <a:srgbClr val="1E3652"/>
                </a:solidFill>
                <a:latin typeface="+mn-lt"/>
              </a:rPr>
              <a:t>possibilités</a:t>
            </a:r>
            <a:r>
              <a:rPr lang="en-CA" sz="1200" dirty="0">
                <a:solidFill>
                  <a:srgbClr val="1E3652"/>
                </a:solidFill>
                <a:latin typeface="+mn-lt"/>
              </a:rPr>
              <a:t> </a:t>
            </a:r>
            <a:r>
              <a:rPr lang="en-CA" sz="1200" dirty="0" err="1">
                <a:solidFill>
                  <a:srgbClr val="1E3652"/>
                </a:solidFill>
                <a:latin typeface="+mn-lt"/>
              </a:rPr>
              <a:t>économiques</a:t>
            </a:r>
            <a:r>
              <a:rPr lang="en-CA" sz="1200" dirty="0">
                <a:solidFill>
                  <a:srgbClr val="1E3652"/>
                </a:solidFill>
                <a:latin typeface="+mn-lt"/>
              </a:rPr>
              <a:t> pour les </a:t>
            </a:r>
            <a:r>
              <a:rPr lang="en-CA" sz="1200" dirty="0" err="1">
                <a:solidFill>
                  <a:srgbClr val="1E3652"/>
                </a:solidFill>
                <a:latin typeface="+mn-lt"/>
              </a:rPr>
              <a:t>Autochtones</a:t>
            </a:r>
            <a:r>
              <a:rPr lang="en-CA" sz="1200" dirty="0">
                <a:solidFill>
                  <a:srgbClr val="1E3652"/>
                </a:solidFill>
                <a:latin typeface="+mn-lt"/>
              </a:rPr>
              <a:t>.</a:t>
            </a:r>
            <a:r>
              <a:rPr lang="en-CA" dirty="0">
                <a:solidFill>
                  <a:srgbClr val="1E3652"/>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rgbClr val="1E365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solidFill>
                  <a:srgbClr val="1E3652"/>
                </a:solidFill>
              </a:rPr>
              <a:t>Optionnel</a:t>
            </a:r>
            <a:r>
              <a:rPr lang="en-CA" dirty="0">
                <a:solidFill>
                  <a:srgbClr val="1E3652"/>
                </a:solidFill>
              </a:rPr>
              <a:t> : </a:t>
            </a:r>
            <a:r>
              <a:rPr lang="en-CA" dirty="0" err="1">
                <a:solidFill>
                  <a:srgbClr val="1E3652"/>
                </a:solidFill>
              </a:rPr>
              <a:t>Indiquez</a:t>
            </a:r>
            <a:r>
              <a:rPr lang="en-CA" dirty="0">
                <a:solidFill>
                  <a:srgbClr val="1E3652"/>
                </a:solidFill>
              </a:rPr>
              <a:t> </a:t>
            </a:r>
            <a:r>
              <a:rPr lang="en-CA" dirty="0" err="1">
                <a:solidFill>
                  <a:srgbClr val="1E3652"/>
                </a:solidFill>
              </a:rPr>
              <a:t>si</a:t>
            </a:r>
            <a:r>
              <a:rPr lang="en-CA" dirty="0">
                <a:solidFill>
                  <a:srgbClr val="1E3652"/>
                </a:solidFill>
              </a:rPr>
              <a:t> </a:t>
            </a:r>
            <a:r>
              <a:rPr lang="en-CA" dirty="0" err="1">
                <a:solidFill>
                  <a:srgbClr val="1E3652"/>
                </a:solidFill>
              </a:rPr>
              <a:t>vous</a:t>
            </a:r>
            <a:r>
              <a:rPr lang="en-CA" dirty="0">
                <a:solidFill>
                  <a:srgbClr val="1E3652"/>
                </a:solidFill>
              </a:rPr>
              <a:t> </a:t>
            </a:r>
            <a:r>
              <a:rPr lang="en-CA" dirty="0" err="1">
                <a:solidFill>
                  <a:srgbClr val="1E3652"/>
                </a:solidFill>
              </a:rPr>
              <a:t>engagerez</a:t>
            </a:r>
            <a:r>
              <a:rPr lang="en-CA" dirty="0">
                <a:solidFill>
                  <a:srgbClr val="1E3652"/>
                </a:solidFill>
              </a:rPr>
              <a:t> </a:t>
            </a:r>
            <a:r>
              <a:rPr lang="en-CA" dirty="0" err="1">
                <a:solidFill>
                  <a:srgbClr val="1E3652"/>
                </a:solidFill>
              </a:rPr>
              <a:t>l’un</a:t>
            </a:r>
            <a:r>
              <a:rPr lang="en-CA" dirty="0">
                <a:solidFill>
                  <a:srgbClr val="1E3652"/>
                </a:solidFill>
              </a:rPr>
              <a:t> de </a:t>
            </a:r>
            <a:r>
              <a:rPr lang="en-CA" dirty="0" err="1">
                <a:solidFill>
                  <a:srgbClr val="1E3652"/>
                </a:solidFill>
              </a:rPr>
              <a:t>vos</a:t>
            </a:r>
            <a:r>
              <a:rPr lang="en-CA" dirty="0">
                <a:solidFill>
                  <a:srgbClr val="1E3652"/>
                </a:solidFill>
              </a:rPr>
              <a:t> </a:t>
            </a:r>
            <a:r>
              <a:rPr lang="en-CA" dirty="0" err="1">
                <a:solidFill>
                  <a:srgbClr val="1E3652"/>
                </a:solidFill>
              </a:rPr>
              <a:t>comité</a:t>
            </a:r>
            <a:r>
              <a:rPr lang="en-CA" dirty="0">
                <a:solidFill>
                  <a:srgbClr val="1E3652"/>
                </a:solidFill>
              </a:rPr>
              <a:t> pour </a:t>
            </a:r>
            <a:r>
              <a:rPr lang="en-CA" dirty="0" err="1">
                <a:solidFill>
                  <a:srgbClr val="1E3652"/>
                </a:solidFill>
              </a:rPr>
              <a:t>choisir</a:t>
            </a:r>
            <a:r>
              <a:rPr lang="en-CA" dirty="0">
                <a:solidFill>
                  <a:srgbClr val="1E3652"/>
                </a:solidFill>
              </a:rPr>
              <a:t> des </a:t>
            </a:r>
            <a:r>
              <a:rPr lang="en-CA">
                <a:solidFill>
                  <a:srgbClr val="1E3652"/>
                </a:solidFill>
              </a:rPr>
              <a:t>oeuvres d’art.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rgbClr val="1E365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1E3652"/>
                </a:solidFill>
              </a:rPr>
              <a:t>* </a:t>
            </a:r>
            <a:r>
              <a:rPr lang="en-CA" dirty="0" err="1">
                <a:solidFill>
                  <a:srgbClr val="1E3652"/>
                </a:solidFill>
              </a:rPr>
              <a:t>L’acquisition</a:t>
            </a:r>
            <a:r>
              <a:rPr lang="en-CA" dirty="0">
                <a:solidFill>
                  <a:srgbClr val="1E3652"/>
                </a:solidFill>
              </a:rPr>
              <a:t> d’oeuvres d’art </a:t>
            </a:r>
            <a:r>
              <a:rPr lang="en-CA" dirty="0" err="1">
                <a:solidFill>
                  <a:srgbClr val="1E3652"/>
                </a:solidFill>
              </a:rPr>
              <a:t>est</a:t>
            </a:r>
            <a:r>
              <a:rPr lang="en-CA" dirty="0">
                <a:solidFill>
                  <a:srgbClr val="1E3652"/>
                </a:solidFill>
              </a:rPr>
              <a:t> un </a:t>
            </a:r>
            <a:r>
              <a:rPr lang="en-CA" dirty="0" err="1">
                <a:solidFill>
                  <a:srgbClr val="1E3652"/>
                </a:solidFill>
              </a:rPr>
              <a:t>projet</a:t>
            </a:r>
            <a:r>
              <a:rPr lang="en-CA" dirty="0">
                <a:solidFill>
                  <a:srgbClr val="1E3652"/>
                </a:solidFill>
              </a:rPr>
              <a:t> qui sera </a:t>
            </a:r>
            <a:r>
              <a:rPr lang="en-CA" dirty="0" err="1">
                <a:solidFill>
                  <a:srgbClr val="1E3652"/>
                </a:solidFill>
              </a:rPr>
              <a:t>mené</a:t>
            </a:r>
            <a:r>
              <a:rPr lang="en-CA" dirty="0">
                <a:solidFill>
                  <a:srgbClr val="1E3652"/>
                </a:solidFill>
              </a:rPr>
              <a:t> par </a:t>
            </a:r>
            <a:r>
              <a:rPr lang="en-CA" dirty="0" err="1">
                <a:solidFill>
                  <a:srgbClr val="1E3652"/>
                </a:solidFill>
              </a:rPr>
              <a:t>l’organisation</a:t>
            </a:r>
            <a:r>
              <a:rPr lang="en-CA" dirty="0">
                <a:solidFill>
                  <a:srgbClr val="1E3652"/>
                </a:solidFill>
              </a:rPr>
              <a:t>, le </a:t>
            </a:r>
            <a:r>
              <a:rPr lang="en-CA" dirty="0" err="1">
                <a:solidFill>
                  <a:srgbClr val="1E3652"/>
                </a:solidFill>
              </a:rPr>
              <a:t>PTMdT</a:t>
            </a:r>
            <a:r>
              <a:rPr lang="en-CA" dirty="0">
                <a:solidFill>
                  <a:srgbClr val="1E3652"/>
                </a:solidFill>
              </a:rPr>
              <a:t> </a:t>
            </a:r>
            <a:r>
              <a:rPr lang="en-CA" dirty="0" err="1">
                <a:solidFill>
                  <a:srgbClr val="1E3652"/>
                </a:solidFill>
              </a:rPr>
              <a:t>fourni</a:t>
            </a:r>
            <a:r>
              <a:rPr lang="en-CA" dirty="0">
                <a:solidFill>
                  <a:srgbClr val="1E3652"/>
                </a:solidFill>
              </a:rPr>
              <a:t> des </a:t>
            </a:r>
            <a:r>
              <a:rPr lang="en-CA" dirty="0" err="1">
                <a:solidFill>
                  <a:srgbClr val="1E3652"/>
                </a:solidFill>
              </a:rPr>
              <a:t>endroits</a:t>
            </a:r>
            <a:r>
              <a:rPr lang="en-CA" dirty="0">
                <a:solidFill>
                  <a:srgbClr val="1E3652"/>
                </a:solidFill>
              </a:rPr>
              <a:t> et supports pour les installer.</a:t>
            </a:r>
            <a:endParaRPr lang="en-CA" sz="1200" dirty="0">
              <a:solidFill>
                <a:srgbClr val="1E3652"/>
              </a:solidFill>
              <a:latin typeface="+mn-lt"/>
              <a:cs typeface="Calibri"/>
            </a:endParaRPr>
          </a:p>
          <a:p>
            <a:endParaRPr lang="en-CA" dirty="0"/>
          </a:p>
          <a:p>
            <a:r>
              <a:rPr lang="en-CA" dirty="0"/>
              <a:t>*La reconnaissance du </a:t>
            </a:r>
            <a:r>
              <a:rPr lang="en-CA" dirty="0" err="1"/>
              <a:t>territoire</a:t>
            </a:r>
            <a:r>
              <a:rPr lang="en-CA" dirty="0"/>
              <a:t> </a:t>
            </a:r>
            <a:r>
              <a:rPr lang="en-CA" dirty="0" err="1"/>
              <a:t>est</a:t>
            </a:r>
            <a:r>
              <a:rPr lang="en-CA" dirty="0"/>
              <a:t> un </a:t>
            </a:r>
            <a:r>
              <a:rPr lang="en-CA" dirty="0" err="1"/>
              <a:t>élément</a:t>
            </a:r>
            <a:r>
              <a:rPr lang="en-CA" dirty="0"/>
              <a:t> que SPAC </a:t>
            </a:r>
            <a:r>
              <a:rPr lang="en-CA" dirty="0" err="1"/>
              <a:t>développe</a:t>
            </a:r>
            <a:r>
              <a:rPr lang="en-CA" dirty="0"/>
              <a:t> </a:t>
            </a:r>
            <a:r>
              <a:rPr lang="en-CA" dirty="0" err="1"/>
              <a:t>présentement</a:t>
            </a:r>
            <a:r>
              <a:rPr lang="en-CA" dirty="0"/>
              <a:t>, le tout </a:t>
            </a:r>
            <a:r>
              <a:rPr lang="en-CA" dirty="0" err="1"/>
              <a:t>devra</a:t>
            </a:r>
            <a:r>
              <a:rPr lang="en-CA" dirty="0"/>
              <a:t> </a:t>
            </a:r>
            <a:r>
              <a:rPr lang="en-CA" dirty="0" err="1"/>
              <a:t>être</a:t>
            </a:r>
            <a:r>
              <a:rPr lang="en-CA" dirty="0"/>
              <a:t> </a:t>
            </a:r>
            <a:r>
              <a:rPr lang="en-CA" dirty="0" err="1"/>
              <a:t>confirmé</a:t>
            </a:r>
            <a:r>
              <a:rPr lang="en-CA" dirty="0"/>
              <a:t> plus tard dans le </a:t>
            </a:r>
            <a:r>
              <a:rPr lang="en-CA" dirty="0" err="1"/>
              <a:t>projet</a:t>
            </a:r>
            <a:r>
              <a:rPr lang="en-CA" dirty="0"/>
              <a:t>.</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16</a:t>
            </a:fld>
            <a:endParaRPr lang="en-US" dirty="0"/>
          </a:p>
        </p:txBody>
      </p:sp>
    </p:spTree>
    <p:extLst>
      <p:ext uri="{BB962C8B-B14F-4D97-AF65-F5344CB8AC3E}">
        <p14:creationId xmlns:p14="http://schemas.microsoft.com/office/powerpoint/2010/main" val="343830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cs typeface="Calibri"/>
              </a:rPr>
              <a:t>***Ajustez en fonction des points de travail qui se trouvent sur vos plans d’étage.***</a:t>
            </a:r>
          </a:p>
          <a:p>
            <a:endParaRPr lang="fr-CA" dirty="0"/>
          </a:p>
          <a:p>
            <a:r>
              <a:rPr lang="fr-CA" dirty="0"/>
              <a:t>Comme mentionné plus tôt, le concept de Milieu de travail GC est un environnement flexible où vous choisissez où travailler.</a:t>
            </a:r>
          </a:p>
          <a:p>
            <a:endParaRPr lang="fr-CA" dirty="0"/>
          </a:p>
          <a:p>
            <a:r>
              <a:rPr lang="fr-CA" dirty="0"/>
              <a:t>Voici une variété de points de travail pour effectuer du travail individuel. Certains sont ouverts et d’autres fermés, vous pouvez choisir en fonction du niveau de concentration dont vous avez besoin, ou encore en fonction du bruit que vous ferez, par exemple, si vous devez faire des appels ou participer à des réunions virtuelles.</a:t>
            </a:r>
            <a:endParaRPr lang="fr-CA" dirty="0">
              <a:cs typeface="Calibri"/>
            </a:endParaRPr>
          </a:p>
          <a:p>
            <a:endParaRPr lang="fr-CA" dirty="0"/>
          </a:p>
          <a:p>
            <a:r>
              <a:rPr lang="fr-CA" dirty="0"/>
              <a:t>Plusieurs de ces points de travail vous offrent de l’équipement ergonomique, tel que : des chaises ergonomiques, des bureaux à hauteur réglable, ainsi que deux écrans (ou un écran gigantesque). </a:t>
            </a: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17</a:t>
            </a:fld>
            <a:endParaRPr lang="en-US"/>
          </a:p>
        </p:txBody>
      </p:sp>
    </p:spTree>
    <p:extLst>
      <p:ext uri="{BB962C8B-B14F-4D97-AF65-F5344CB8AC3E}">
        <p14:creationId xmlns:p14="http://schemas.microsoft.com/office/powerpoint/2010/main" val="2683440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cs typeface="Calibri"/>
              </a:rPr>
              <a:t>***Ajustez en fonction des points de travail qui se trouvent sur vos plans d’étage.***</a:t>
            </a:r>
          </a:p>
          <a:p>
            <a:endParaRPr lang="fr-CA" dirty="0"/>
          </a:p>
          <a:p>
            <a:r>
              <a:rPr lang="fr-CA" dirty="0"/>
              <a:t>Vous aurez accès à différents types de salles et de points de travail pour collaborer. Vous pourrez choisir le plus approprié en fonction de la capacité et des fonctionnalités, si vous devez tenir une réunion formelle, une séance de remue-méninge ou simplement discuter avec un collègue.</a:t>
            </a:r>
          </a:p>
          <a:p>
            <a:endParaRPr lang="fr-CA" dirty="0"/>
          </a:p>
          <a:p>
            <a:r>
              <a:rPr lang="fr-CA" dirty="0"/>
              <a:t>L’environnement Wi-Fi sera optimisé pour vous permettre de vous déplacer vers ces salles.</a:t>
            </a:r>
            <a:endParaRPr lang="fr-CA" dirty="0">
              <a:cs typeface="Calibri"/>
            </a:endParaRPr>
          </a:p>
          <a:p>
            <a:endParaRPr lang="fr-CA" dirty="0"/>
          </a:p>
          <a:p>
            <a:r>
              <a:rPr lang="fr-CA" dirty="0"/>
              <a:t>Au total, une quinzaine de points de travail seront offerts. Certains pourront être réservés à l’avance par le biais de </a:t>
            </a:r>
            <a:r>
              <a:rPr lang="fr-CA" dirty="0">
                <a:highlight>
                  <a:srgbClr val="FFFF00"/>
                </a:highlight>
              </a:rPr>
              <a:t>(systèmes de réservation).</a:t>
            </a:r>
            <a:endParaRPr lang="fr-CA" dirty="0">
              <a:highlight>
                <a:srgbClr val="FFFF00"/>
              </a:highlight>
              <a:cs typeface="Calibri"/>
            </a:endParaRPr>
          </a:p>
          <a:p>
            <a:endParaRPr lang="fr-CA" dirty="0">
              <a:highlight>
                <a:srgbClr val="FFFF00"/>
              </a:highlight>
            </a:endParaRP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18</a:t>
            </a:fld>
            <a:endParaRPr lang="en-US"/>
          </a:p>
        </p:txBody>
      </p:sp>
    </p:spTree>
    <p:extLst>
      <p:ext uri="{BB962C8B-B14F-4D97-AF65-F5344CB8AC3E}">
        <p14:creationId xmlns:p14="http://schemas.microsoft.com/office/powerpoint/2010/main" val="58032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2</a:t>
            </a:fld>
            <a:endParaRPr lang="en-US" dirty="0"/>
          </a:p>
        </p:txBody>
      </p:sp>
    </p:spTree>
    <p:extLst>
      <p:ext uri="{BB962C8B-B14F-4D97-AF65-F5344CB8AC3E}">
        <p14:creationId xmlns:p14="http://schemas.microsoft.com/office/powerpoint/2010/main" val="152342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postes de travail sont ergonomiques par défaut, un élément qui contribue à la diminution du nombre de demandes d’</a:t>
            </a:r>
            <a:r>
              <a:rPr lang="fr-CA" dirty="0" err="1"/>
              <a:t>accomodation</a:t>
            </a:r>
            <a:r>
              <a:rPr lang="fr-CA" dirty="0"/>
              <a:t>.</a:t>
            </a:r>
          </a:p>
          <a:p>
            <a:r>
              <a:rPr lang="fr-CA" dirty="0"/>
              <a:t>De plus, avec les modules d’alimentation à la hauteur du bureau, plus besoin de se pencher ou d’aller sous le bureau pour brancher ses appareils. </a:t>
            </a:r>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5</a:t>
            </a:fld>
            <a:endParaRPr lang="en-US" dirty="0"/>
          </a:p>
        </p:txBody>
      </p:sp>
    </p:spTree>
    <p:extLst>
      <p:ext uri="{BB962C8B-B14F-4D97-AF65-F5344CB8AC3E}">
        <p14:creationId xmlns:p14="http://schemas.microsoft.com/office/powerpoint/2010/main" val="143632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Lors de la session d’information à tout le personnel, nous avons vu quelques-uns des éléments d’accessibilité de la conception d’un Milieu de travail GC</a:t>
            </a:r>
            <a:r>
              <a:rPr lang="en-CA" dirty="0"/>
              <a:t>.</a:t>
            </a:r>
          </a:p>
          <a:p>
            <a:endParaRPr lang="en-CA" dirty="0"/>
          </a:p>
          <a:p>
            <a:r>
              <a:rPr lang="en-CA" dirty="0" err="1"/>
              <a:t>Cette</a:t>
            </a:r>
            <a:r>
              <a:rPr lang="en-CA" dirty="0"/>
              <a:t> </a:t>
            </a:r>
            <a:r>
              <a:rPr lang="en-CA" dirty="0" err="1"/>
              <a:t>présentation</a:t>
            </a:r>
            <a:r>
              <a:rPr lang="en-CA" dirty="0"/>
              <a:t> </a:t>
            </a:r>
            <a:r>
              <a:rPr lang="en-CA" dirty="0" err="1"/>
              <a:t>va</a:t>
            </a:r>
            <a:r>
              <a:rPr lang="en-CA" dirty="0"/>
              <a:t> plus </a:t>
            </a:r>
            <a:r>
              <a:rPr lang="en-CA" dirty="0" err="1"/>
              <a:t>en</a:t>
            </a:r>
            <a:r>
              <a:rPr lang="en-CA" dirty="0"/>
              <a:t> </a:t>
            </a:r>
            <a:r>
              <a:rPr lang="en-CA" dirty="0" err="1"/>
              <a:t>profondeur</a:t>
            </a:r>
            <a:r>
              <a:rPr lang="en-CA" dirty="0"/>
              <a:t> </a:t>
            </a:r>
            <a:r>
              <a:rPr lang="en-CA" dirty="0" err="1"/>
              <a:t>en</a:t>
            </a:r>
            <a:r>
              <a:rPr lang="en-CA" dirty="0"/>
              <a:t> </a:t>
            </a:r>
            <a:r>
              <a:rPr lang="en-CA" dirty="0" err="1"/>
              <a:t>abordant</a:t>
            </a:r>
            <a:r>
              <a:rPr lang="en-CA" dirty="0"/>
              <a:t> </a:t>
            </a:r>
            <a:r>
              <a:rPr lang="en-CA" dirty="0" err="1"/>
              <a:t>l’ergonomie</a:t>
            </a:r>
            <a:r>
              <a:rPr lang="en-CA" dirty="0"/>
              <a:t>, les </a:t>
            </a:r>
            <a:r>
              <a:rPr lang="en-CA" dirty="0" err="1"/>
              <a:t>fonctionnalités</a:t>
            </a:r>
            <a:r>
              <a:rPr lang="en-CA" dirty="0"/>
              <a:t> </a:t>
            </a:r>
            <a:r>
              <a:rPr lang="en-CA" dirty="0" err="1"/>
              <a:t>accessibles</a:t>
            </a:r>
            <a:r>
              <a:rPr lang="en-CA" dirty="0"/>
              <a:t> des </a:t>
            </a:r>
            <a:r>
              <a:rPr lang="en-CA" dirty="0" err="1"/>
              <a:t>différents</a:t>
            </a:r>
            <a:r>
              <a:rPr lang="en-CA" dirty="0"/>
              <a:t> points de travail. Nous </a:t>
            </a:r>
            <a:r>
              <a:rPr lang="en-CA" dirty="0" err="1"/>
              <a:t>verrons</a:t>
            </a:r>
            <a:r>
              <a:rPr lang="en-CA" dirty="0"/>
              <a:t> </a:t>
            </a:r>
            <a:r>
              <a:rPr lang="en-CA" dirty="0" err="1"/>
              <a:t>également</a:t>
            </a:r>
            <a:r>
              <a:rPr lang="en-CA" dirty="0"/>
              <a:t> comment la conception </a:t>
            </a:r>
            <a:r>
              <a:rPr lang="en-CA" dirty="0" err="1"/>
              <a:t>soutien</a:t>
            </a:r>
            <a:r>
              <a:rPr lang="en-CA" dirty="0"/>
              <a:t> les </a:t>
            </a:r>
            <a:r>
              <a:rPr lang="en-CA" dirty="0" err="1"/>
              <a:t>besoins</a:t>
            </a:r>
            <a:r>
              <a:rPr lang="en-CA" dirty="0"/>
              <a:t> </a:t>
            </a:r>
            <a:r>
              <a:rPr lang="en-CA" dirty="0" err="1"/>
              <a:t>liés</a:t>
            </a:r>
            <a:r>
              <a:rPr lang="en-CA" dirty="0"/>
              <a:t> à la </a:t>
            </a:r>
            <a:r>
              <a:rPr lang="en-CA" dirty="0" err="1"/>
              <a:t>neurodiversité</a:t>
            </a:r>
            <a:r>
              <a:rPr lang="en-CA" dirty="0"/>
              <a:t>.</a:t>
            </a:r>
            <a:endParaRPr lang="fr-CA" dirty="0"/>
          </a:p>
        </p:txBody>
      </p:sp>
      <p:sp>
        <p:nvSpPr>
          <p:cNvPr id="4" name="Slide Number Placeholder 3"/>
          <p:cNvSpPr>
            <a:spLocks noGrp="1"/>
          </p:cNvSpPr>
          <p:nvPr>
            <p:ph type="sldNum" sz="quarter" idx="5"/>
          </p:nvPr>
        </p:nvSpPr>
        <p:spPr/>
        <p:txBody>
          <a:bodyPr/>
          <a:lstStyle/>
          <a:p>
            <a:fld id="{11F9BAFD-0AFE-FC47-B839-C833EEBF7ECA}" type="slidenum">
              <a:rPr lang="en-US" smtClean="0"/>
              <a:t>6</a:t>
            </a:fld>
            <a:endParaRPr lang="en-US" dirty="0"/>
          </a:p>
        </p:txBody>
      </p:sp>
    </p:spTree>
    <p:extLst>
      <p:ext uri="{BB962C8B-B14F-4D97-AF65-F5344CB8AC3E}">
        <p14:creationId xmlns:p14="http://schemas.microsoft.com/office/powerpoint/2010/main" val="284292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salles sont plus accessibles et plus confortables.</a:t>
            </a:r>
          </a:p>
          <a:p>
            <a:r>
              <a:rPr lang="fr-CA" dirty="0"/>
              <a:t>Elles offriront d’ailleurs plus d’intimité que démontré dans l’image, puisque les surfaces vitrées sont habituellement couvertes d’une pellicule givrée.</a:t>
            </a:r>
          </a:p>
          <a:p>
            <a:endParaRPr lang="fr-CA" sz="1200" dirty="0">
              <a:effectLst/>
              <a:latin typeface="+mn-lt"/>
            </a:endParaRPr>
          </a:p>
          <a:p>
            <a:r>
              <a:rPr lang="fr-FR" sz="1800" dirty="0">
                <a:effectLst/>
                <a:latin typeface="Segoe UI" panose="020B0502040204020203" pitchFamily="34" charset="0"/>
              </a:rPr>
              <a:t>Dans les salles de réunion, les module d'alimentation seront au milieu des tables. </a:t>
            </a:r>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7</a:t>
            </a:fld>
            <a:endParaRPr lang="en-US" dirty="0"/>
          </a:p>
        </p:txBody>
      </p:sp>
    </p:spTree>
    <p:extLst>
      <p:ext uri="{BB962C8B-B14F-4D97-AF65-F5344CB8AC3E}">
        <p14:creationId xmlns:p14="http://schemas.microsoft.com/office/powerpoint/2010/main" val="80546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dirty="0">
                <a:latin typeface="Avenir Next LT Pro" panose="020B0504020202020204" pitchFamily="34" charset="0"/>
              </a:rPr>
              <a:t>Conception</a:t>
            </a:r>
          </a:p>
          <a:p>
            <a:pPr marL="285750" indent="-285750">
              <a:buFont typeface="Arial" panose="020B0604020202020204" pitchFamily="34" charset="0"/>
              <a:buChar char="•"/>
            </a:pPr>
            <a:r>
              <a:rPr lang="fr-CA" dirty="0">
                <a:latin typeface="Avenir Next LT Pro" panose="020B0504020202020204" pitchFamily="34" charset="0"/>
              </a:rPr>
              <a:t>Espace dégagé sous l’évier : pour faciliter l’accès aux chaises roulante </a:t>
            </a:r>
          </a:p>
          <a:p>
            <a:pPr marL="285750" indent="-285750">
              <a:buFont typeface="Arial" panose="020B0604020202020204" pitchFamily="34" charset="0"/>
              <a:buChar char="•"/>
            </a:pPr>
            <a:r>
              <a:rPr lang="fr-CA" dirty="0">
                <a:latin typeface="Avenir Next LT Pro" panose="020B0504020202020204" pitchFamily="34" charset="0"/>
              </a:rPr>
              <a:t>Hauteur variée entre le comptoir et l’</a:t>
            </a:r>
            <a:r>
              <a:rPr lang="fr-CA" dirty="0" err="1">
                <a:latin typeface="Avenir Next LT Pro" panose="020B0504020202020204" pitchFamily="34" charset="0"/>
              </a:rPr>
              <a:t>ilôt</a:t>
            </a:r>
            <a:r>
              <a:rPr lang="fr-CA" dirty="0">
                <a:latin typeface="Avenir Next LT Pro" panose="020B0504020202020204" pitchFamily="34" charset="0"/>
              </a:rPr>
              <a:t> : pour les différentes hauteurs disponibles permettent d’accueillir le plus grand nombre d’employés possibles</a:t>
            </a:r>
            <a:endParaRPr lang="fr-CA" sz="1200" dirty="0">
              <a:latin typeface="Avenir Next LT Pro" panose="020B0504020202020204" pitchFamily="34" charset="0"/>
            </a:endParaRPr>
          </a:p>
          <a:p>
            <a:endParaRPr lang="fr-CA" dirty="0">
              <a:latin typeface="Avenir Next LT Pro" panose="020B0504020202020204" pitchFamily="34" charset="0"/>
            </a:endParaRPr>
          </a:p>
          <a:p>
            <a:r>
              <a:rPr lang="fr-CA" b="1" dirty="0">
                <a:latin typeface="Avenir Next LT Pro" panose="020B0504020202020204" pitchFamily="34" charset="0"/>
              </a:rPr>
              <a:t>Ameublement et utilisation</a:t>
            </a:r>
            <a:endParaRPr lang="fr-CA" sz="1200" b="1" dirty="0">
              <a:latin typeface="Avenir Next LT Pro" panose="020B0504020202020204" pitchFamily="34" charset="0"/>
            </a:endParaRPr>
          </a:p>
          <a:p>
            <a:pPr marL="285750" indent="-285750">
              <a:buFont typeface="Arial" panose="020B0604020202020204" pitchFamily="34" charset="0"/>
              <a:buChar char="•"/>
            </a:pPr>
            <a:r>
              <a:rPr lang="fr-CA" dirty="0">
                <a:latin typeface="Avenir Next LT Pro" panose="020B0504020202020204" pitchFamily="34" charset="0"/>
              </a:rPr>
              <a:t>Réfrigérateur à portes côte à côte : ouvrir des portes moins grandes facilitent l’accès aux personnes en chaise roulante. Si le congélateur et le réfrigérateur son côte à côte cela est encore plus accessible pour les personnes pour qui le congélateur dans la partie supérieur serait inatteignable.</a:t>
            </a:r>
          </a:p>
          <a:p>
            <a:pPr marL="0" indent="0">
              <a:buFont typeface="Arial" panose="020B0604020202020204" pitchFamily="34" charset="0"/>
              <a:buNone/>
            </a:pPr>
            <a:r>
              <a:rPr lang="fr-CA" dirty="0">
                <a:latin typeface="Avenir Next LT Pro" panose="020B0504020202020204" pitchFamily="34" charset="0"/>
              </a:rPr>
              <a:t>C’est pourquoi l’option du congélateur dans la partie inférieur et la partie réfrigérée dans la partie supérieure est aussi privilégiée.</a:t>
            </a:r>
          </a:p>
          <a:p>
            <a:pPr marL="285750" indent="-285750">
              <a:buFont typeface="Arial" panose="020B0604020202020204" pitchFamily="34" charset="0"/>
              <a:buChar char="•"/>
            </a:pPr>
            <a:r>
              <a:rPr lang="fr-CA" dirty="0">
                <a:latin typeface="Avenir Next LT Pro" panose="020B0504020202020204" pitchFamily="34" charset="0"/>
              </a:rPr>
              <a:t>Ce qui est disponible dans les armoires supérieures doit l’être aussi dans les armoires inférieures</a:t>
            </a:r>
          </a:p>
          <a:p>
            <a:pPr marL="285750" indent="-285750">
              <a:buFont typeface="Arial" panose="020B0604020202020204" pitchFamily="34" charset="0"/>
              <a:buChar char="•"/>
            </a:pPr>
            <a:r>
              <a:rPr lang="fr-CA" dirty="0"/>
              <a:t>Variété de sièges : cela personne aux personnes avec diverses mobilité de pouvoir y trouver son compte. Ex : une personne qui a une mobilité réduite optera pour une chaise avec des appuis bras pour s’aider à s’asseoir et se lever.</a:t>
            </a:r>
          </a:p>
          <a:p>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8</a:t>
            </a:fld>
            <a:endParaRPr lang="en-US" dirty="0"/>
          </a:p>
        </p:txBody>
      </p:sp>
    </p:spTree>
    <p:extLst>
      <p:ext uri="{BB962C8B-B14F-4D97-AF65-F5344CB8AC3E}">
        <p14:creationId xmlns:p14="http://schemas.microsoft.com/office/powerpoint/2010/main" val="3216748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L’aire des casiers est conçue pour être accessible aux personnes en fauteuil roulant ainsi qu’aux personnes ayant différents besoins de mobilité.</a:t>
            </a:r>
          </a:p>
          <a:p>
            <a:endParaRPr lang="fr-CA" dirty="0"/>
          </a:p>
          <a:p>
            <a:r>
              <a:rPr lang="fr-CA" dirty="0"/>
              <a:t>On cherche aussi à proposer des serrures mécaniques qui accommoderont le personnel ayant des besoins liés à la dextérité. *(C’est un élément sur lequel le Programme de transformation du milieu de travail se penche présentement – solution finale à confirmer).</a:t>
            </a:r>
          </a:p>
          <a:p>
            <a:endParaRPr lang="fr-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9</a:t>
            </a:fld>
            <a:endParaRPr lang="en-US" dirty="0"/>
          </a:p>
        </p:txBody>
      </p:sp>
    </p:spTree>
    <p:extLst>
      <p:ext uri="{BB962C8B-B14F-4D97-AF65-F5344CB8AC3E}">
        <p14:creationId xmlns:p14="http://schemas.microsoft.com/office/powerpoint/2010/main" val="21516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neurodiversité reconnaît que chaque individu peut avoir besoin d'un niveau différent de stimulation environnementale pour se sentir à l'aise et productif dans le milieu de travail. </a:t>
            </a:r>
          </a:p>
          <a:p>
            <a:endParaRPr lang="fr-FR" dirty="0"/>
          </a:p>
          <a:p>
            <a:r>
              <a:rPr lang="fr-FR" dirty="0"/>
              <a:t>Pour la neurodiversité soulignons l’importance d’avoir une grande variété de points de travail, distribués dans chacune des zones du Milieu de travail GC.</a:t>
            </a:r>
          </a:p>
          <a:p>
            <a:endParaRPr lang="fr-FR" dirty="0"/>
          </a:p>
          <a:p>
            <a:r>
              <a:rPr lang="fr-FR" dirty="0"/>
              <a:t>** Pour plus d’information sur le sujet, consultez le Guide conceptuel pour la neurodiversité : </a:t>
            </a:r>
            <a:r>
              <a:rPr lang="en-CA" dirty="0">
                <a:hlinkClick r:id="rId3"/>
              </a:rPr>
              <a:t>Front cover (gccollab.ca)</a:t>
            </a:r>
            <a:r>
              <a:rPr lang="en-CA" dirty="0"/>
              <a:t>.</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12</a:t>
            </a:fld>
            <a:endParaRPr lang="en-US" dirty="0"/>
          </a:p>
        </p:txBody>
      </p:sp>
    </p:spTree>
    <p:extLst>
      <p:ext uri="{BB962C8B-B14F-4D97-AF65-F5344CB8AC3E}">
        <p14:creationId xmlns:p14="http://schemas.microsoft.com/office/powerpoint/2010/main" val="203366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 Dans les projets relevant du </a:t>
            </a:r>
            <a:r>
              <a:rPr lang="fr-CA" dirty="0" err="1"/>
              <a:t>PTMdT</a:t>
            </a:r>
            <a:r>
              <a:rPr lang="fr-CA" dirty="0"/>
              <a:t>, les éléments qui font partie de l’immeuble de base ne sont pas touchés, notamment l’électricité et l’éclairage.</a:t>
            </a:r>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13</a:t>
            </a:fld>
            <a:endParaRPr lang="en-US" dirty="0"/>
          </a:p>
        </p:txBody>
      </p:sp>
    </p:spTree>
    <p:extLst>
      <p:ext uri="{BB962C8B-B14F-4D97-AF65-F5344CB8AC3E}">
        <p14:creationId xmlns:p14="http://schemas.microsoft.com/office/powerpoint/2010/main" val="3516084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343970" y="919834"/>
            <a:ext cx="11101387" cy="825076"/>
          </a:xfrm>
          <a:prstGeom prst="rect">
            <a:avLst/>
          </a:prstGeom>
        </p:spPr>
        <p:txBody>
          <a:bodyPr anchor="b">
            <a:normAutofit/>
          </a:bodyPr>
          <a:lstStyle>
            <a:lvl1pPr algn="l">
              <a:lnSpc>
                <a:spcPct val="100000"/>
              </a:lnSpc>
              <a:defRPr sz="4800"/>
            </a:lvl1pPr>
          </a:lstStyle>
          <a:p>
            <a:r>
              <a:rPr lang="en-US" dirty="0"/>
              <a:t>Click to edit Master title style</a:t>
            </a:r>
          </a:p>
        </p:txBody>
      </p:sp>
    </p:spTree>
    <p:extLst>
      <p:ext uri="{BB962C8B-B14F-4D97-AF65-F5344CB8AC3E}">
        <p14:creationId xmlns:p14="http://schemas.microsoft.com/office/powerpoint/2010/main" val="1098120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a:prstGeom prst="rect">
            <a:avLst/>
          </a:prstGeo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a:prstGeom prst="rect">
            <a:avLst/>
          </a:prstGeo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a:prstGeom prst="rect">
            <a:avLst/>
          </a:prstGeo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a:prstGeom prst="rect">
            <a:avLst/>
          </a:prstGeo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54478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a:prstGeom prst="rect">
            <a:avLst/>
          </a:prstGeo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a:prstGeom prst="rect">
            <a:avLst/>
          </a:prstGeo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264632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a:prstGeom prst="rect">
            <a:avLst/>
          </a:prstGeo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a:prstGeom prst="rect">
            <a:avLst/>
          </a:prstGeo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a:prstGeom prst="rect">
            <a:avLst/>
          </a:prstGeo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596245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a:prstGeom prst="rect">
            <a:avLst/>
          </a:prstGeo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a:prstGeom prst="rect">
            <a:avLst/>
          </a:prstGeo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a:prstGeom prst="rect">
            <a:avLst/>
          </a:prstGeo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a:prstGeom prst="rect">
            <a:avLst/>
          </a:prstGeo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863219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355310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a:prstGeom prst="rect">
            <a:avLst/>
          </a:prstGeo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a:prstGeom prst="rect">
            <a:avLst/>
          </a:prstGeo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53701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635858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4050360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224081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259202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a:prstGeom prst="rect">
            <a:avLst/>
          </a:prstGeo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a:prstGeom prst="rect">
            <a:avLst/>
          </a:prstGeo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a:prstGeom prst="rect">
            <a:avLst/>
          </a:prstGeo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2010933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72008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42622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300191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85545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prstGeom prst="rect">
            <a:avLst/>
          </a:prstGeo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60226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prstGeom prst="rect">
            <a:avLst/>
          </a:prstGeo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83405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a:prstGeom prst="rect">
            <a:avLst/>
          </a:prstGeo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a:prstGeom prst="rect">
            <a:avLst/>
          </a:prstGeo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a:prstGeom prst="rect">
            <a:avLst/>
          </a:prstGeo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a:prstGeom prst="rect">
            <a:avLst/>
          </a:prstGeo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a:prstGeom prst="rect">
            <a:avLst/>
          </a:prstGeo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a:prstGeom prst="rect">
            <a:avLst/>
          </a:prstGeo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093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a:prstGeom prst="rect">
            <a:avLst/>
          </a:prstGeo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72846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a:prstGeom prst="rect">
            <a:avLst/>
          </a:prstGeo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a:prstGeom prst="rect">
            <a:avLst/>
          </a:prstGeo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23682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a:prstGeom prst="rect">
            <a:avLst/>
          </a:prstGeo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a:prstGeom prst="rect">
            <a:avLst/>
          </a:prstGeo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87822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a:prstGeom prst="rect">
            <a:avLst/>
          </a:prstGeo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a:prstGeom prst="rect">
            <a:avLst/>
          </a:prstGeo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a:prstGeom prst="rect">
            <a:avLst/>
          </a:prstGeo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86849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473" imgH="473" progId="TCLayout.ActiveDocument.1">
                  <p:embed/>
                </p:oleObj>
              </mc:Choice>
              <mc:Fallback>
                <p:oleObj name="think-cell Slide" r:id="rId26" imgW="473" imgH="473" progId="TCLayout.ActiveDocument.1">
                  <p:embed/>
                  <p:pic>
                    <p:nvPicPr>
                      <p:cNvPr id="4" name="Object 3" hidden="1"/>
                      <p:cNvPicPr/>
                      <p:nvPr/>
                    </p:nvPicPr>
                    <p:blipFill>
                      <a:blip r:embed="rId27"/>
                      <a:stretch>
                        <a:fillRect/>
                      </a:stretch>
                    </p:blipFill>
                    <p:spPr>
                      <a:xfrm>
                        <a:off x="1588" y="1588"/>
                        <a:ext cx="1587" cy="1587"/>
                      </a:xfrm>
                      <a:prstGeom prst="rect">
                        <a:avLst/>
                      </a:prstGeom>
                    </p:spPr>
                  </p:pic>
                </p:oleObj>
              </mc:Fallback>
            </mc:AlternateContent>
          </a:graphicData>
        </a:graphic>
      </p:graphicFrame>
      <p:pic>
        <p:nvPicPr>
          <p:cNvPr id="16" name="Picture 15" descr="Image result for canada wordmark">
            <a:hlinkClick r:id="rId28"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a:extLst>
              <a:ext uri="{FF2B5EF4-FFF2-40B4-BE49-F238E27FC236}">
                <a16:creationId xmlns:a16="http://schemas.microsoft.com/office/drawing/2014/main" id="{3A811313-001F-45BE-BB18-1AB810C9E568}"/>
              </a:ext>
            </a:extLst>
          </p:cNvPr>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10758922" y="6396193"/>
            <a:ext cx="885392" cy="229331"/>
          </a:xfrm>
          <a:prstGeom prst="rect">
            <a:avLst/>
          </a:prstGeom>
          <a:noFill/>
          <a:ln>
            <a:noFill/>
          </a:ln>
        </p:spPr>
      </p:pic>
      <p:pic>
        <p:nvPicPr>
          <p:cNvPr id="17" name="Picture 16">
            <a:extLst>
              <a:ext uri="{FF2B5EF4-FFF2-40B4-BE49-F238E27FC236}">
                <a16:creationId xmlns:a16="http://schemas.microsoft.com/office/drawing/2014/main" id="{1CF982D2-D3BA-489C-B6FC-75EBE40BC1CB}"/>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585681" y="6402831"/>
            <a:ext cx="2036645" cy="194997"/>
          </a:xfrm>
          <a:prstGeom prst="rect">
            <a:avLst/>
          </a:prstGeom>
        </p:spPr>
      </p:pic>
      <p:pic>
        <p:nvPicPr>
          <p:cNvPr id="21" name="Image 9">
            <a:extLst>
              <a:ext uri="{FF2B5EF4-FFF2-40B4-BE49-F238E27FC236}">
                <a16:creationId xmlns:a16="http://schemas.microsoft.com/office/drawing/2014/main" id="{37567316-1793-40A1-8E6F-8FC9C47A9FBE}"/>
              </a:ext>
              <a:ext uri="{C183D7F6-B498-43B3-948B-1728B52AA6E4}">
                <adec:decorative xmlns:adec="http://schemas.microsoft.com/office/drawing/2017/decorative" val="1"/>
              </a:ext>
            </a:extLst>
          </p:cNvPr>
          <p:cNvPicPr>
            <a:picLocks noChangeAspect="1"/>
          </p:cNvPicPr>
          <p:nvPr userDrawn="1"/>
        </p:nvPicPr>
        <p:blipFill rotWithShape="1">
          <a:blip r:embed="rId31" cstate="screen">
            <a:extLst>
              <a:ext uri="{28A0092B-C50C-407E-A947-70E740481C1C}">
                <a14:useLocalDpi xmlns:a14="http://schemas.microsoft.com/office/drawing/2010/main"/>
              </a:ext>
            </a:extLst>
          </a:blip>
          <a:srcRect b="-114"/>
          <a:stretch/>
        </p:blipFill>
        <p:spPr>
          <a:xfrm>
            <a:off x="0" y="6124534"/>
            <a:ext cx="12196141" cy="534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79288565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7.bin"/></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4.em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s://wiki.gccollab.ca/images/6/65/GCworkplace_Design_Guide_FR.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7244069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C183D7F6-B498-43B3-948B-1728B52AA6E4}">
                            <adec:decorative xmlns:adec="http://schemas.microsoft.com/office/drawing/2017/decorative" val="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411163A5-7CB5-46A7-AE5F-BC3D5AAEA03C}"/>
              </a:ext>
            </a:extLst>
          </p:cNvPr>
          <p:cNvSpPr/>
          <p:nvPr/>
        </p:nvSpPr>
        <p:spPr>
          <a:xfrm>
            <a:off x="3810312" y="2497276"/>
            <a:ext cx="7937684" cy="349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4400" b="1" dirty="0">
                <a:solidFill>
                  <a:srgbClr val="003B5C"/>
                </a:solidFill>
                <a:highlight>
                  <a:srgbClr val="FFFF00"/>
                </a:highlight>
                <a:latin typeface="Avenir Next LT Pro Demi" panose="020B0704020202020204" pitchFamily="34" charset="0"/>
              </a:rPr>
              <a:t>[LIEU DU PROJET]</a:t>
            </a:r>
          </a:p>
        </p:txBody>
      </p:sp>
      <p:sp>
        <p:nvSpPr>
          <p:cNvPr id="16" name="Title 15">
            <a:extLst>
              <a:ext uri="{FF2B5EF4-FFF2-40B4-BE49-F238E27FC236}">
                <a16:creationId xmlns:a16="http://schemas.microsoft.com/office/drawing/2014/main" id="{68044161-86F9-4088-A6B9-05999097B37C}"/>
              </a:ext>
            </a:extLst>
          </p:cNvPr>
          <p:cNvSpPr>
            <a:spLocks noGrp="1"/>
          </p:cNvSpPr>
          <p:nvPr>
            <p:ph type="title" idx="4294967295"/>
          </p:nvPr>
        </p:nvSpPr>
        <p:spPr>
          <a:xfrm>
            <a:off x="3810312" y="3063302"/>
            <a:ext cx="6306454" cy="47626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chemeClr val="accent3">
                    <a:lumMod val="75000"/>
                  </a:schemeClr>
                </a:solidFill>
                <a:effectLst/>
                <a:uLnTx/>
                <a:uFillTx/>
                <a:latin typeface="Avenir Next LT Pro Demi" panose="020B0704020202020204" pitchFamily="34" charset="0"/>
                <a:ea typeface="+mn-ea"/>
                <a:cs typeface="+mn-cs"/>
              </a:rPr>
              <a:t>Accessibilité, diversité et inclusion</a:t>
            </a:r>
          </a:p>
        </p:txBody>
      </p:sp>
      <p:sp>
        <p:nvSpPr>
          <p:cNvPr id="19" name="Subtitle 2">
            <a:extLst>
              <a:ext uri="{FF2B5EF4-FFF2-40B4-BE49-F238E27FC236}">
                <a16:creationId xmlns:a16="http://schemas.microsoft.com/office/drawing/2014/main" id="{6F17F2A8-C13F-4D59-AEE3-797B6ED58FD3}"/>
              </a:ext>
            </a:extLst>
          </p:cNvPr>
          <p:cNvSpPr txBox="1">
            <a:spLocks/>
          </p:cNvSpPr>
          <p:nvPr/>
        </p:nvSpPr>
        <p:spPr>
          <a:xfrm>
            <a:off x="325283" y="5510285"/>
            <a:ext cx="5519664" cy="50786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600"/>
              </a:spcBef>
              <a:buNone/>
            </a:pPr>
            <a:r>
              <a:rPr lang="fr-CA" sz="1200" dirty="0">
                <a:solidFill>
                  <a:srgbClr val="4B4F54"/>
                </a:solidFill>
                <a:highlight>
                  <a:srgbClr val="FFFF00"/>
                </a:highlight>
                <a:latin typeface="Avenir Next LT Pro Demi" panose="020B0704020202020204" pitchFamily="34" charset="0"/>
              </a:rPr>
              <a:t>DATE</a:t>
            </a:r>
          </a:p>
        </p:txBody>
      </p:sp>
      <p:pic>
        <p:nvPicPr>
          <p:cNvPr id="22" name="Content Placeholder 10">
            <a:extLst>
              <a:ext uri="{FF2B5EF4-FFF2-40B4-BE49-F238E27FC236}">
                <a16:creationId xmlns:a16="http://schemas.microsoft.com/office/drawing/2014/main" id="{3F213B2A-499F-44AF-AE46-FE468AC2FE04}"/>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1285" y="1607996"/>
            <a:ext cx="3335303" cy="2910612"/>
          </a:xfrm>
          <a:prstGeom prst="rect">
            <a:avLst/>
          </a:prstGeom>
        </p:spPr>
      </p:pic>
      <p:pic>
        <p:nvPicPr>
          <p:cNvPr id="3" name="Picture 2">
            <a:extLst>
              <a:ext uri="{FF2B5EF4-FFF2-40B4-BE49-F238E27FC236}">
                <a16:creationId xmlns:a16="http://schemas.microsoft.com/office/drawing/2014/main" id="{1954C225-5C7E-D340-D4FB-948CFEF5C68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27164" y="208561"/>
            <a:ext cx="1822390" cy="349705"/>
          </a:xfrm>
          <a:prstGeom prst="rect">
            <a:avLst/>
          </a:prstGeom>
          <a:noFill/>
          <a:ln>
            <a:noFill/>
          </a:ln>
        </p:spPr>
      </p:pic>
    </p:spTree>
    <p:extLst>
      <p:ext uri="{BB962C8B-B14F-4D97-AF65-F5344CB8AC3E}">
        <p14:creationId xmlns:p14="http://schemas.microsoft.com/office/powerpoint/2010/main" val="173960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170244-6EF9-B827-81FF-9D5138402CD2}"/>
              </a:ext>
              <a:ext uri="{C183D7F6-B498-43B3-948B-1728B52AA6E4}">
                <adec:decorative xmlns:adec="http://schemas.microsoft.com/office/drawing/2017/decorative" val="1"/>
              </a:ext>
            </a:extLst>
          </p:cNvPr>
          <p:cNvSpPr/>
          <p:nvPr/>
        </p:nvSpPr>
        <p:spPr>
          <a:xfrm>
            <a:off x="0" y="-47625"/>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3" name="Content Placeholder 10">
            <a:extLst>
              <a:ext uri="{FF2B5EF4-FFF2-40B4-BE49-F238E27FC236}">
                <a16:creationId xmlns:a16="http://schemas.microsoft.com/office/drawing/2014/main" id="{560FE9DF-736A-AC9D-B279-BED2D3F756D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4" name="Title 1">
            <a:extLst>
              <a:ext uri="{FF2B5EF4-FFF2-40B4-BE49-F238E27FC236}">
                <a16:creationId xmlns:a16="http://schemas.microsoft.com/office/drawing/2014/main" id="{AFEA0463-6023-D4B9-7258-576EB174E9B8}"/>
              </a:ext>
            </a:extLst>
          </p:cNvPr>
          <p:cNvSpPr txBox="1">
            <a:spLocks/>
          </p:cNvSpPr>
          <p:nvPr/>
        </p:nvSpPr>
        <p:spPr>
          <a:xfrm>
            <a:off x="206500" y="32620"/>
            <a:ext cx="9070022"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err="1">
                <a:solidFill>
                  <a:schemeClr val="bg1"/>
                </a:solidFill>
                <a:ea typeface="+mn-ea"/>
              </a:rPr>
              <a:t>Autres</a:t>
            </a:r>
            <a:r>
              <a:rPr lang="en-US" sz="3200" dirty="0">
                <a:solidFill>
                  <a:schemeClr val="bg1"/>
                </a:solidFill>
                <a:ea typeface="+mn-ea"/>
              </a:rPr>
              <a:t> </a:t>
            </a:r>
            <a:r>
              <a:rPr lang="en-US" sz="3200" dirty="0" err="1">
                <a:solidFill>
                  <a:schemeClr val="bg1"/>
                </a:solidFill>
                <a:ea typeface="+mn-ea"/>
              </a:rPr>
              <a:t>éléments</a:t>
            </a:r>
            <a:r>
              <a:rPr lang="en-US" sz="3200" dirty="0">
                <a:solidFill>
                  <a:schemeClr val="bg1"/>
                </a:solidFill>
                <a:ea typeface="+mn-ea"/>
              </a:rPr>
              <a:t> </a:t>
            </a:r>
            <a:r>
              <a:rPr lang="en-US" sz="3200" dirty="0" err="1">
                <a:solidFill>
                  <a:schemeClr val="bg1"/>
                </a:solidFill>
                <a:ea typeface="+mn-ea"/>
              </a:rPr>
              <a:t>d’accessibilité</a:t>
            </a:r>
            <a:r>
              <a:rPr lang="en-US" sz="3200" dirty="0">
                <a:solidFill>
                  <a:schemeClr val="bg1"/>
                </a:solidFill>
                <a:ea typeface="+mn-ea"/>
              </a:rPr>
              <a:t> </a:t>
            </a:r>
            <a:endParaRPr lang="en-CA" sz="3200" dirty="0">
              <a:solidFill>
                <a:schemeClr val="bg1"/>
              </a:solidFill>
              <a:ea typeface="+mn-ea"/>
            </a:endParaRPr>
          </a:p>
        </p:txBody>
      </p:sp>
      <p:sp>
        <p:nvSpPr>
          <p:cNvPr id="5" name="TextBox 11">
            <a:extLst>
              <a:ext uri="{FF2B5EF4-FFF2-40B4-BE49-F238E27FC236}">
                <a16:creationId xmlns:a16="http://schemas.microsoft.com/office/drawing/2014/main" id="{85D445FA-C305-D657-F829-382FE1415542}"/>
              </a:ext>
            </a:extLst>
          </p:cNvPr>
          <p:cNvSpPr txBox="1"/>
          <p:nvPr/>
        </p:nvSpPr>
        <p:spPr>
          <a:xfrm>
            <a:off x="206500" y="1082217"/>
            <a:ext cx="11530388" cy="3579763"/>
          </a:xfrm>
          <a:prstGeom prst="rect">
            <a:avLst/>
          </a:prstGeom>
          <a:noFill/>
        </p:spPr>
        <p:txBody>
          <a:bodyPr wrap="square">
            <a:spAutoFit/>
          </a:bodyPr>
          <a:lstStyle/>
          <a:p>
            <a:pPr>
              <a:lnSpc>
                <a:spcPct val="110000"/>
              </a:lnSpc>
              <a:spcBef>
                <a:spcPts val="600"/>
              </a:spcBef>
            </a:pPr>
            <a:r>
              <a:rPr lang="en-CA" sz="2000" b="1" dirty="0"/>
              <a:t>Contrastes </a:t>
            </a:r>
          </a:p>
          <a:p>
            <a:pPr>
              <a:lnSpc>
                <a:spcPct val="110000"/>
              </a:lnSpc>
              <a:spcBef>
                <a:spcPts val="600"/>
              </a:spcBef>
            </a:pPr>
            <a:r>
              <a:rPr lang="fr-FR" sz="2000" dirty="0"/>
              <a:t>Lorsque c’est possible, la conception prévoit des </a:t>
            </a:r>
            <a:r>
              <a:rPr lang="fr-FR" sz="2000" b="1" dirty="0"/>
              <a:t>couleurs contrastantes </a:t>
            </a:r>
            <a:r>
              <a:rPr lang="fr-FR" sz="2000" dirty="0"/>
              <a:t>aux transitions entre les planchers et les murs, les portes et les murs adjacents ainsi que les portes et les cadres de porte.</a:t>
            </a:r>
          </a:p>
          <a:p>
            <a:pPr>
              <a:lnSpc>
                <a:spcPct val="110000"/>
              </a:lnSpc>
              <a:spcBef>
                <a:spcPts val="600"/>
              </a:spcBef>
            </a:pPr>
            <a:r>
              <a:rPr lang="fr-FR" sz="2000" b="1" dirty="0"/>
              <a:t>Braille</a:t>
            </a:r>
          </a:p>
          <a:p>
            <a:pPr>
              <a:lnSpc>
                <a:spcPct val="110000"/>
              </a:lnSpc>
              <a:spcBef>
                <a:spcPts val="600"/>
              </a:spcBef>
            </a:pPr>
            <a:r>
              <a:rPr lang="en-CA" sz="2000" dirty="0"/>
              <a:t>Les </a:t>
            </a:r>
            <a:r>
              <a:rPr lang="en-CA" sz="2000" dirty="0" err="1"/>
              <a:t>panneaux</a:t>
            </a:r>
            <a:r>
              <a:rPr lang="en-CA" sz="2000" dirty="0"/>
              <a:t> </a:t>
            </a:r>
            <a:r>
              <a:rPr lang="en-CA" sz="2000" dirty="0" err="1"/>
              <a:t>suivants</a:t>
            </a:r>
            <a:r>
              <a:rPr lang="en-CA" sz="2000" dirty="0"/>
              <a:t> </a:t>
            </a:r>
            <a:r>
              <a:rPr lang="en-CA" sz="2000" dirty="0" err="1"/>
              <a:t>sont</a:t>
            </a:r>
            <a:r>
              <a:rPr lang="en-CA" sz="2000" dirty="0"/>
              <a:t> </a:t>
            </a:r>
            <a:r>
              <a:rPr lang="en-CA" sz="2000" dirty="0" err="1"/>
              <a:t>en</a:t>
            </a:r>
            <a:r>
              <a:rPr lang="en-CA" sz="2000" dirty="0"/>
              <a:t> braille </a:t>
            </a:r>
            <a:r>
              <a:rPr lang="en-CA" sz="2000" dirty="0" err="1"/>
              <a:t>en</a:t>
            </a:r>
            <a:r>
              <a:rPr lang="en-CA" sz="2000" dirty="0"/>
              <a:t> </a:t>
            </a:r>
            <a:r>
              <a:rPr lang="en-CA" sz="2000" dirty="0" err="1"/>
              <a:t>conformité</a:t>
            </a:r>
            <a:r>
              <a:rPr lang="en-CA" sz="2000" dirty="0"/>
              <a:t> avec le Programme de coordination de </a:t>
            </a:r>
            <a:r>
              <a:rPr lang="en-CA" sz="2000" dirty="0" err="1"/>
              <a:t>l’image</a:t>
            </a:r>
            <a:r>
              <a:rPr lang="en-CA" sz="2000" dirty="0"/>
              <a:t> :</a:t>
            </a:r>
          </a:p>
          <a:p>
            <a:pPr marL="285750" indent="-285750">
              <a:lnSpc>
                <a:spcPct val="110000"/>
              </a:lnSpc>
              <a:spcBef>
                <a:spcPts val="600"/>
              </a:spcBef>
              <a:buFont typeface="Arial" panose="020B0604020202020204" pitchFamily="34" charset="0"/>
              <a:buChar char="•"/>
            </a:pPr>
            <a:r>
              <a:rPr lang="en-CA" sz="2000" dirty="0"/>
              <a:t>Salles de toilette</a:t>
            </a:r>
          </a:p>
          <a:p>
            <a:pPr marL="285750" indent="-285750">
              <a:lnSpc>
                <a:spcPct val="110000"/>
              </a:lnSpc>
              <a:spcBef>
                <a:spcPts val="600"/>
              </a:spcBef>
              <a:buFont typeface="Arial" panose="020B0604020202020204" pitchFamily="34" charset="0"/>
              <a:buChar char="•"/>
            </a:pPr>
            <a:r>
              <a:rPr lang="en-CA" sz="2000" dirty="0"/>
              <a:t>Escaliers</a:t>
            </a:r>
          </a:p>
          <a:p>
            <a:pPr marL="285750" indent="-285750">
              <a:lnSpc>
                <a:spcPct val="110000"/>
              </a:lnSpc>
              <a:spcBef>
                <a:spcPts val="600"/>
              </a:spcBef>
              <a:buFont typeface="Arial" panose="020B0604020202020204" pitchFamily="34" charset="0"/>
              <a:buChar char="•"/>
            </a:pPr>
            <a:r>
              <a:rPr lang="en-CA" sz="2000" dirty="0"/>
              <a:t>Escaliers de sortie</a:t>
            </a:r>
          </a:p>
        </p:txBody>
      </p:sp>
    </p:spTree>
    <p:extLst>
      <p:ext uri="{BB962C8B-B14F-4D97-AF65-F5344CB8AC3E}">
        <p14:creationId xmlns:p14="http://schemas.microsoft.com/office/powerpoint/2010/main" val="3208186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170244-6EF9-B827-81FF-9D5138402CD2}"/>
              </a:ext>
              <a:ext uri="{C183D7F6-B498-43B3-948B-1728B52AA6E4}">
                <adec:decorative xmlns:adec="http://schemas.microsoft.com/office/drawing/2017/decorative" val="1"/>
              </a:ext>
            </a:extLst>
          </p:cNvPr>
          <p:cNvSpPr/>
          <p:nvPr/>
        </p:nvSpPr>
        <p:spPr>
          <a:xfrm>
            <a:off x="0" y="-47625"/>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3" name="Content Placeholder 10">
            <a:extLst>
              <a:ext uri="{FF2B5EF4-FFF2-40B4-BE49-F238E27FC236}">
                <a16:creationId xmlns:a16="http://schemas.microsoft.com/office/drawing/2014/main" id="{560FE9DF-736A-AC9D-B279-BED2D3F756D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4" name="Title 1">
            <a:extLst>
              <a:ext uri="{FF2B5EF4-FFF2-40B4-BE49-F238E27FC236}">
                <a16:creationId xmlns:a16="http://schemas.microsoft.com/office/drawing/2014/main" id="{AFEA0463-6023-D4B9-7258-576EB174E9B8}"/>
              </a:ext>
            </a:extLst>
          </p:cNvPr>
          <p:cNvSpPr txBox="1">
            <a:spLocks/>
          </p:cNvSpPr>
          <p:nvPr/>
        </p:nvSpPr>
        <p:spPr>
          <a:xfrm>
            <a:off x="206499" y="32620"/>
            <a:ext cx="7758057"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err="1">
                <a:solidFill>
                  <a:schemeClr val="bg1"/>
                </a:solidFill>
                <a:ea typeface="+mn-ea"/>
              </a:rPr>
              <a:t>Autres</a:t>
            </a:r>
            <a:r>
              <a:rPr lang="en-US" sz="3200" dirty="0">
                <a:solidFill>
                  <a:schemeClr val="bg1"/>
                </a:solidFill>
                <a:ea typeface="+mn-ea"/>
              </a:rPr>
              <a:t> </a:t>
            </a:r>
            <a:r>
              <a:rPr lang="en-US" sz="3200" dirty="0" err="1">
                <a:solidFill>
                  <a:schemeClr val="bg1"/>
                </a:solidFill>
                <a:ea typeface="+mn-ea"/>
              </a:rPr>
              <a:t>éléments</a:t>
            </a:r>
            <a:r>
              <a:rPr lang="en-US" sz="3200" dirty="0">
                <a:solidFill>
                  <a:schemeClr val="bg1"/>
                </a:solidFill>
                <a:ea typeface="+mn-ea"/>
              </a:rPr>
              <a:t> </a:t>
            </a:r>
            <a:r>
              <a:rPr lang="en-US" sz="3200" dirty="0" err="1">
                <a:solidFill>
                  <a:schemeClr val="bg1"/>
                </a:solidFill>
                <a:ea typeface="+mn-ea"/>
              </a:rPr>
              <a:t>d’accessibilité</a:t>
            </a:r>
            <a:r>
              <a:rPr lang="en-US" sz="3200" dirty="0">
                <a:solidFill>
                  <a:schemeClr val="bg1"/>
                </a:solidFill>
                <a:ea typeface="+mn-ea"/>
              </a:rPr>
              <a:t> (suite)</a:t>
            </a:r>
            <a:endParaRPr lang="en-CA" sz="3200" dirty="0">
              <a:solidFill>
                <a:schemeClr val="bg1"/>
              </a:solidFill>
              <a:ea typeface="+mn-ea"/>
            </a:endParaRPr>
          </a:p>
        </p:txBody>
      </p:sp>
      <p:sp>
        <p:nvSpPr>
          <p:cNvPr id="5" name="TextBox 11">
            <a:extLst>
              <a:ext uri="{FF2B5EF4-FFF2-40B4-BE49-F238E27FC236}">
                <a16:creationId xmlns:a16="http://schemas.microsoft.com/office/drawing/2014/main" id="{85D445FA-C305-D657-F829-382FE1415542}"/>
              </a:ext>
            </a:extLst>
          </p:cNvPr>
          <p:cNvSpPr txBox="1"/>
          <p:nvPr/>
        </p:nvSpPr>
        <p:spPr>
          <a:xfrm>
            <a:off x="206500" y="777417"/>
            <a:ext cx="11530388" cy="4473725"/>
          </a:xfrm>
          <a:prstGeom prst="rect">
            <a:avLst/>
          </a:prstGeom>
          <a:noFill/>
        </p:spPr>
        <p:txBody>
          <a:bodyPr wrap="square">
            <a:spAutoFit/>
          </a:bodyPr>
          <a:lstStyle/>
          <a:p>
            <a:pPr>
              <a:spcBef>
                <a:spcPts val="1200"/>
              </a:spcBef>
            </a:pPr>
            <a:r>
              <a:rPr lang="en-CA" sz="1800" b="1" dirty="0"/>
              <a:t>Ce qui ne </a:t>
            </a:r>
            <a:r>
              <a:rPr lang="en-CA" sz="1800" b="1" dirty="0" err="1"/>
              <a:t>relève</a:t>
            </a:r>
            <a:r>
              <a:rPr lang="en-CA" sz="1800" b="1" dirty="0"/>
              <a:t> pas de </a:t>
            </a:r>
            <a:r>
              <a:rPr lang="en-CA" sz="1800" b="1" dirty="0" err="1"/>
              <a:t>notre</a:t>
            </a:r>
            <a:r>
              <a:rPr lang="en-CA" sz="1800" b="1" dirty="0"/>
              <a:t> organisation </a:t>
            </a:r>
          </a:p>
          <a:p>
            <a:pPr>
              <a:spcBef>
                <a:spcPts val="1200"/>
              </a:spcBef>
            </a:pPr>
            <a:r>
              <a:rPr lang="fr-FR" dirty="0">
                <a:solidFill>
                  <a:srgbClr val="111111"/>
                </a:solidFill>
              </a:rPr>
              <a:t>Pour les composantes de l’immeuble de base, l</a:t>
            </a:r>
            <a:r>
              <a:rPr lang="fr-FR" b="0" i="0" dirty="0">
                <a:solidFill>
                  <a:srgbClr val="111111"/>
                </a:solidFill>
                <a:effectLst/>
              </a:rPr>
              <a:t>a norme CSA B651-23 sur l’accessibilité des bâtiments établit les exigences minimales en matière d’accessibilité pour les personnes handicapées. </a:t>
            </a:r>
          </a:p>
          <a:p>
            <a:pPr>
              <a:spcBef>
                <a:spcPts val="1200"/>
              </a:spcBef>
            </a:pPr>
            <a:r>
              <a:rPr lang="fr-FR" b="0" i="0" dirty="0">
                <a:solidFill>
                  <a:srgbClr val="111111"/>
                </a:solidFill>
                <a:effectLst/>
              </a:rPr>
              <a:t>Elle couvre les aspects tels que :</a:t>
            </a:r>
          </a:p>
          <a:p>
            <a:pPr marL="285750" indent="-285750">
              <a:lnSpc>
                <a:spcPct val="120000"/>
              </a:lnSpc>
              <a:buFont typeface="Arial" panose="020B0604020202020204" pitchFamily="34" charset="0"/>
              <a:buChar char="•"/>
            </a:pPr>
            <a:r>
              <a:rPr lang="fr-FR" b="0" i="0" dirty="0">
                <a:solidFill>
                  <a:srgbClr val="111111"/>
                </a:solidFill>
                <a:effectLst/>
              </a:rPr>
              <a:t>les voies accessibles</a:t>
            </a:r>
            <a:r>
              <a:rPr lang="fr-FR" dirty="0">
                <a:solidFill>
                  <a:srgbClr val="111111"/>
                </a:solidFill>
              </a:rPr>
              <a:t>;</a:t>
            </a:r>
          </a:p>
          <a:p>
            <a:pPr marL="285750" indent="-285750">
              <a:lnSpc>
                <a:spcPct val="120000"/>
              </a:lnSpc>
              <a:buFont typeface="Arial" panose="020B0604020202020204" pitchFamily="34" charset="0"/>
              <a:buChar char="•"/>
            </a:pPr>
            <a:r>
              <a:rPr lang="fr-FR" b="0" i="0" dirty="0">
                <a:solidFill>
                  <a:srgbClr val="111111"/>
                </a:solidFill>
                <a:effectLst/>
              </a:rPr>
              <a:t>les portes;</a:t>
            </a:r>
          </a:p>
          <a:p>
            <a:pPr marL="285750" indent="-285750">
              <a:lnSpc>
                <a:spcPct val="120000"/>
              </a:lnSpc>
              <a:buFont typeface="Arial" panose="020B0604020202020204" pitchFamily="34" charset="0"/>
              <a:buChar char="•"/>
            </a:pPr>
            <a:r>
              <a:rPr lang="fr-FR" b="0" i="0" dirty="0">
                <a:solidFill>
                  <a:srgbClr val="111111"/>
                </a:solidFill>
                <a:effectLst/>
              </a:rPr>
              <a:t>les rampes; </a:t>
            </a:r>
          </a:p>
          <a:p>
            <a:pPr marL="285750" indent="-285750">
              <a:lnSpc>
                <a:spcPct val="120000"/>
              </a:lnSpc>
              <a:buFont typeface="Arial" panose="020B0604020202020204" pitchFamily="34" charset="0"/>
              <a:buChar char="•"/>
            </a:pPr>
            <a:r>
              <a:rPr lang="fr-FR" b="0" i="0" dirty="0">
                <a:solidFill>
                  <a:srgbClr val="111111"/>
                </a:solidFill>
                <a:effectLst/>
              </a:rPr>
              <a:t>les ascenseurs;</a:t>
            </a:r>
          </a:p>
          <a:p>
            <a:pPr marL="285750" indent="-285750">
              <a:lnSpc>
                <a:spcPct val="120000"/>
              </a:lnSpc>
              <a:buFont typeface="Arial" panose="020B0604020202020204" pitchFamily="34" charset="0"/>
              <a:buChar char="•"/>
            </a:pPr>
            <a:r>
              <a:rPr lang="fr-FR" b="1" i="0" dirty="0">
                <a:solidFill>
                  <a:srgbClr val="111111"/>
                </a:solidFill>
                <a:effectLst/>
              </a:rPr>
              <a:t>les toilettes</a:t>
            </a:r>
            <a:r>
              <a:rPr lang="fr-FR" dirty="0">
                <a:solidFill>
                  <a:srgbClr val="111111"/>
                </a:solidFill>
              </a:rPr>
              <a:t>;</a:t>
            </a:r>
          </a:p>
          <a:p>
            <a:pPr marL="285750" indent="-285750">
              <a:lnSpc>
                <a:spcPct val="120000"/>
              </a:lnSpc>
              <a:buFont typeface="Arial" panose="020B0604020202020204" pitchFamily="34" charset="0"/>
              <a:buChar char="•"/>
            </a:pPr>
            <a:r>
              <a:rPr lang="fr-FR" b="0" i="0" dirty="0">
                <a:solidFill>
                  <a:srgbClr val="111111"/>
                </a:solidFill>
                <a:effectLst/>
              </a:rPr>
              <a:t>les systèmes d’alarme;</a:t>
            </a:r>
          </a:p>
          <a:p>
            <a:pPr marL="285750" indent="-285750">
              <a:lnSpc>
                <a:spcPct val="120000"/>
              </a:lnSpc>
              <a:buFont typeface="Arial" panose="020B0604020202020204" pitchFamily="34" charset="0"/>
              <a:buChar char="•"/>
            </a:pPr>
            <a:r>
              <a:rPr lang="fr-FR" b="0" i="0" dirty="0">
                <a:solidFill>
                  <a:srgbClr val="111111"/>
                </a:solidFill>
                <a:effectLst/>
              </a:rPr>
              <a:t>les panneaux;</a:t>
            </a:r>
          </a:p>
          <a:p>
            <a:pPr marL="285750" indent="-285750">
              <a:lnSpc>
                <a:spcPct val="120000"/>
              </a:lnSpc>
              <a:buFont typeface="Arial" panose="020B0604020202020204" pitchFamily="34" charset="0"/>
              <a:buChar char="•"/>
            </a:pPr>
            <a:r>
              <a:rPr lang="fr-FR" b="0" i="0" dirty="0">
                <a:solidFill>
                  <a:srgbClr val="111111"/>
                </a:solidFill>
                <a:effectLst/>
              </a:rPr>
              <a:t>le</a:t>
            </a:r>
            <a:r>
              <a:rPr lang="fr-FR" b="1" i="0" dirty="0">
                <a:solidFill>
                  <a:srgbClr val="111111"/>
                </a:solidFill>
                <a:effectLst/>
              </a:rPr>
              <a:t> </a:t>
            </a:r>
            <a:r>
              <a:rPr lang="fr-FR" i="0" dirty="0">
                <a:solidFill>
                  <a:srgbClr val="111111"/>
                </a:solidFill>
                <a:effectLst/>
              </a:rPr>
              <a:t>braille</a:t>
            </a:r>
            <a:r>
              <a:rPr lang="fr-FR" b="0" i="0" dirty="0">
                <a:solidFill>
                  <a:srgbClr val="111111"/>
                </a:solidFill>
                <a:effectLst/>
              </a:rPr>
              <a:t>, etc.</a:t>
            </a:r>
            <a:endParaRPr lang="fr-FR" sz="1800" dirty="0">
              <a:solidFill>
                <a:srgbClr val="111111"/>
              </a:solidFill>
            </a:endParaRPr>
          </a:p>
          <a:p>
            <a:pPr>
              <a:lnSpc>
                <a:spcPct val="120000"/>
              </a:lnSpc>
            </a:pPr>
            <a:endParaRPr lang="en-CA" sz="1800" dirty="0"/>
          </a:p>
        </p:txBody>
      </p:sp>
      <p:sp>
        <p:nvSpPr>
          <p:cNvPr id="7" name="Rectangle : coins arrondis 6">
            <a:extLst>
              <a:ext uri="{FF2B5EF4-FFF2-40B4-BE49-F238E27FC236}">
                <a16:creationId xmlns:a16="http://schemas.microsoft.com/office/drawing/2014/main" id="{921B7B83-2326-0BEB-BC2D-4F16C3B84652}"/>
              </a:ext>
            </a:extLst>
          </p:cNvPr>
          <p:cNvSpPr/>
          <p:nvPr/>
        </p:nvSpPr>
        <p:spPr>
          <a:xfrm>
            <a:off x="755374" y="5471927"/>
            <a:ext cx="9090991" cy="43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ZoneTexte 7">
            <a:extLst>
              <a:ext uri="{FF2B5EF4-FFF2-40B4-BE49-F238E27FC236}">
                <a16:creationId xmlns:a16="http://schemas.microsoft.com/office/drawing/2014/main" id="{666EC15D-368D-4F94-AFFB-8BBE921CA475}"/>
              </a:ext>
            </a:extLst>
          </p:cNvPr>
          <p:cNvSpPr txBox="1"/>
          <p:nvPr/>
        </p:nvSpPr>
        <p:spPr>
          <a:xfrm>
            <a:off x="887897" y="5476646"/>
            <a:ext cx="9276519" cy="369332"/>
          </a:xfrm>
          <a:prstGeom prst="rect">
            <a:avLst/>
          </a:prstGeom>
          <a:noFill/>
        </p:spPr>
        <p:txBody>
          <a:bodyPr wrap="square" rtlCol="0">
            <a:spAutoFit/>
          </a:bodyPr>
          <a:lstStyle/>
          <a:p>
            <a:r>
              <a:rPr lang="fr-CA" dirty="0"/>
              <a:t>Ces éléments ne peuvent donc </a:t>
            </a:r>
            <a:r>
              <a:rPr lang="fr-CA" b="1" dirty="0"/>
              <a:t>pas</a:t>
            </a:r>
            <a:r>
              <a:rPr lang="fr-CA" dirty="0"/>
              <a:t> faire partie de notre projet de modernisation.</a:t>
            </a:r>
            <a:endParaRPr lang="en-CA" dirty="0"/>
          </a:p>
        </p:txBody>
      </p:sp>
    </p:spTree>
    <p:extLst>
      <p:ext uri="{BB962C8B-B14F-4D97-AF65-F5344CB8AC3E}">
        <p14:creationId xmlns:p14="http://schemas.microsoft.com/office/powerpoint/2010/main" val="151710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2AB89C-5C60-F514-7F62-BB85882DB24D}"/>
              </a:ext>
              <a:ext uri="{C183D7F6-B498-43B3-948B-1728B52AA6E4}">
                <adec:decorative xmlns:adec="http://schemas.microsoft.com/office/drawing/2017/decorative" val="1"/>
              </a:ext>
            </a:extLst>
          </p:cNvPr>
          <p:cNvSpPr/>
          <p:nvPr/>
        </p:nvSpPr>
        <p:spPr>
          <a:xfrm>
            <a:off x="0" y="-1"/>
            <a:ext cx="12192000" cy="753035"/>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12" name="Content Placeholder 10">
            <a:extLst>
              <a:ext uri="{FF2B5EF4-FFF2-40B4-BE49-F238E27FC236}">
                <a16:creationId xmlns:a16="http://schemas.microsoft.com/office/drawing/2014/main" id="{D7C98D77-3FD4-79DC-AD8F-7E061ADA686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8" name="Title 1">
            <a:extLst>
              <a:ext uri="{FF2B5EF4-FFF2-40B4-BE49-F238E27FC236}">
                <a16:creationId xmlns:a16="http://schemas.microsoft.com/office/drawing/2014/main" id="{02D8D4DF-2C0A-5924-F304-01FCD54FA0CB}"/>
              </a:ext>
            </a:extLst>
          </p:cNvPr>
          <p:cNvSpPr txBox="1">
            <a:spLocks/>
          </p:cNvSpPr>
          <p:nvPr/>
        </p:nvSpPr>
        <p:spPr>
          <a:xfrm>
            <a:off x="206500" y="36753"/>
            <a:ext cx="11165098"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a:solidFill>
                  <a:schemeClr val="bg1"/>
                </a:solidFill>
                <a:ea typeface="+mn-ea"/>
              </a:rPr>
              <a:t>Conception pour la </a:t>
            </a:r>
            <a:r>
              <a:rPr lang="en-US" sz="3200" dirty="0" err="1">
                <a:solidFill>
                  <a:schemeClr val="bg1"/>
                </a:solidFill>
                <a:ea typeface="+mn-ea"/>
              </a:rPr>
              <a:t>neurodiversité</a:t>
            </a:r>
            <a:endParaRPr lang="en-CA" sz="3200" dirty="0">
              <a:solidFill>
                <a:schemeClr val="bg1"/>
              </a:solidFill>
              <a:ea typeface="+mn-ea"/>
            </a:endParaRPr>
          </a:p>
        </p:txBody>
      </p:sp>
      <p:grpSp>
        <p:nvGrpSpPr>
          <p:cNvPr id="9" name="Group 39">
            <a:extLst>
              <a:ext uri="{FF2B5EF4-FFF2-40B4-BE49-F238E27FC236}">
                <a16:creationId xmlns:a16="http://schemas.microsoft.com/office/drawing/2014/main" id="{60C16F0E-9B4E-ADBA-4CFF-9C5EC502363C}"/>
              </a:ext>
            </a:extLst>
          </p:cNvPr>
          <p:cNvGrpSpPr/>
          <p:nvPr/>
        </p:nvGrpSpPr>
        <p:grpSpPr>
          <a:xfrm>
            <a:off x="-947164" y="767395"/>
            <a:ext cx="13234195" cy="5958305"/>
            <a:chOff x="-1390261" y="314097"/>
            <a:chExt cx="13234195" cy="5958305"/>
          </a:xfrm>
        </p:grpSpPr>
        <p:sp>
          <p:nvSpPr>
            <p:cNvPr id="10" name="Rectangle 9">
              <a:extLst>
                <a:ext uri="{FF2B5EF4-FFF2-40B4-BE49-F238E27FC236}">
                  <a16:creationId xmlns:a16="http://schemas.microsoft.com/office/drawing/2014/main" id="{01BA73D4-1555-3955-3D14-4AE5D36AB5AC}"/>
                </a:ext>
              </a:extLst>
            </p:cNvPr>
            <p:cNvSpPr/>
            <p:nvPr/>
          </p:nvSpPr>
          <p:spPr>
            <a:xfrm>
              <a:off x="8292022" y="1232727"/>
              <a:ext cx="233378" cy="370402"/>
            </a:xfrm>
            <a:prstGeom prst="rect">
              <a:avLst/>
            </a:prstGeom>
            <a:solidFill>
              <a:srgbClr val="A7D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688D2E79-8B0C-A590-24D4-0C459BDC6A2D}"/>
                </a:ext>
              </a:extLst>
            </p:cNvPr>
            <p:cNvSpPr/>
            <p:nvPr/>
          </p:nvSpPr>
          <p:spPr>
            <a:xfrm>
              <a:off x="8520819" y="1232727"/>
              <a:ext cx="3323115" cy="369333"/>
            </a:xfrm>
            <a:prstGeom prst="rect">
              <a:avLst/>
            </a:prstGeom>
            <a:solidFill>
              <a:srgbClr val="A7DFC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38">
              <a:extLst>
                <a:ext uri="{FF2B5EF4-FFF2-40B4-BE49-F238E27FC236}">
                  <a16:creationId xmlns:a16="http://schemas.microsoft.com/office/drawing/2014/main" id="{C1A42411-03EF-BE3F-C7E2-1F67B6419E0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390261" y="314097"/>
              <a:ext cx="9617900" cy="5958305"/>
            </a:xfrm>
            <a:prstGeom prst="rect">
              <a:avLst/>
            </a:prstGeom>
          </p:spPr>
        </p:pic>
      </p:grpSp>
      <p:grpSp>
        <p:nvGrpSpPr>
          <p:cNvPr id="14" name="Group 53">
            <a:extLst>
              <a:ext uri="{FF2B5EF4-FFF2-40B4-BE49-F238E27FC236}">
                <a16:creationId xmlns:a16="http://schemas.microsoft.com/office/drawing/2014/main" id="{10C24DF7-56CA-D61D-B752-A5578A5D29FA}"/>
              </a:ext>
            </a:extLst>
          </p:cNvPr>
          <p:cNvGrpSpPr/>
          <p:nvPr/>
        </p:nvGrpSpPr>
        <p:grpSpPr>
          <a:xfrm>
            <a:off x="-947164" y="797565"/>
            <a:ext cx="13247109" cy="5958304"/>
            <a:chOff x="-1390261" y="314097"/>
            <a:chExt cx="13247109" cy="5958304"/>
          </a:xfrm>
        </p:grpSpPr>
        <p:sp>
          <p:nvSpPr>
            <p:cNvPr id="15" name="Rectangle 14">
              <a:extLst>
                <a:ext uri="{FF2B5EF4-FFF2-40B4-BE49-F238E27FC236}">
                  <a16:creationId xmlns:a16="http://schemas.microsoft.com/office/drawing/2014/main" id="{B9352136-D4FE-5288-CD3E-91B2345345B1}"/>
                </a:ext>
              </a:extLst>
            </p:cNvPr>
            <p:cNvSpPr/>
            <p:nvPr/>
          </p:nvSpPr>
          <p:spPr>
            <a:xfrm>
              <a:off x="8292022" y="1625744"/>
              <a:ext cx="246475" cy="366452"/>
            </a:xfrm>
            <a:prstGeom prst="rect">
              <a:avLst/>
            </a:prstGeom>
            <a:solidFill>
              <a:srgbClr val="FEF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8155EF25-CE2E-4DC9-7146-57E40B13F66F}"/>
                </a:ext>
              </a:extLst>
            </p:cNvPr>
            <p:cNvSpPr/>
            <p:nvPr/>
          </p:nvSpPr>
          <p:spPr>
            <a:xfrm>
              <a:off x="8538649" y="1654003"/>
              <a:ext cx="3318199" cy="366452"/>
            </a:xfrm>
            <a:prstGeom prst="rect">
              <a:avLst/>
            </a:prstGeom>
            <a:solidFill>
              <a:srgbClr val="FEF58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52">
              <a:extLst>
                <a:ext uri="{FF2B5EF4-FFF2-40B4-BE49-F238E27FC236}">
                  <a16:creationId xmlns:a16="http://schemas.microsoft.com/office/drawing/2014/main" id="{7491919D-3E23-D5C6-900D-8C96DA733A1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390261" y="314097"/>
              <a:ext cx="9634382" cy="5958304"/>
            </a:xfrm>
            <a:prstGeom prst="rect">
              <a:avLst/>
            </a:prstGeom>
          </p:spPr>
        </p:pic>
      </p:grpSp>
      <p:grpSp>
        <p:nvGrpSpPr>
          <p:cNvPr id="18" name="Group 56">
            <a:extLst>
              <a:ext uri="{FF2B5EF4-FFF2-40B4-BE49-F238E27FC236}">
                <a16:creationId xmlns:a16="http://schemas.microsoft.com/office/drawing/2014/main" id="{6224E061-C73A-1417-FA97-4F39D96361C0}"/>
              </a:ext>
            </a:extLst>
          </p:cNvPr>
          <p:cNvGrpSpPr/>
          <p:nvPr/>
        </p:nvGrpSpPr>
        <p:grpSpPr>
          <a:xfrm>
            <a:off x="-948706" y="786278"/>
            <a:ext cx="13206914" cy="5958304"/>
            <a:chOff x="-1166761" y="86115"/>
            <a:chExt cx="13206914" cy="5958304"/>
          </a:xfrm>
        </p:grpSpPr>
        <p:sp>
          <p:nvSpPr>
            <p:cNvPr id="19" name="Rectangle 18">
              <a:extLst>
                <a:ext uri="{FF2B5EF4-FFF2-40B4-BE49-F238E27FC236}">
                  <a16:creationId xmlns:a16="http://schemas.microsoft.com/office/drawing/2014/main" id="{8EEF8968-6BA5-945C-D36D-73F95FE8F448}"/>
                </a:ext>
              </a:extLst>
            </p:cNvPr>
            <p:cNvSpPr/>
            <p:nvPr/>
          </p:nvSpPr>
          <p:spPr>
            <a:xfrm>
              <a:off x="8562288" y="1869992"/>
              <a:ext cx="228704" cy="354932"/>
            </a:xfrm>
            <a:prstGeom prst="rect">
              <a:avLst/>
            </a:prstGeom>
            <a:solidFill>
              <a:srgbClr val="EDB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A7D17BCB-E25F-CA0C-DCF8-BE0164CB5EFE}"/>
                </a:ext>
              </a:extLst>
            </p:cNvPr>
            <p:cNvSpPr/>
            <p:nvPr/>
          </p:nvSpPr>
          <p:spPr>
            <a:xfrm>
              <a:off x="8793100" y="1879651"/>
              <a:ext cx="3247053" cy="345273"/>
            </a:xfrm>
            <a:prstGeom prst="rect">
              <a:avLst/>
            </a:prstGeom>
            <a:solidFill>
              <a:srgbClr val="EDB1F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1" name="Picture 55" descr="A picture containing text, electronics&#10;&#10;Description automatically generated">
              <a:extLst>
                <a:ext uri="{FF2B5EF4-FFF2-40B4-BE49-F238E27FC236}">
                  <a16:creationId xmlns:a16="http://schemas.microsoft.com/office/drawing/2014/main" id="{CCFED7F2-2402-CC31-159E-DE3C834D573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166761" y="86115"/>
              <a:ext cx="9610418" cy="5958304"/>
            </a:xfrm>
            <a:prstGeom prst="rect">
              <a:avLst/>
            </a:prstGeom>
          </p:spPr>
        </p:pic>
      </p:grpSp>
      <p:sp>
        <p:nvSpPr>
          <p:cNvPr id="22" name="ZoneTexte 21">
            <a:extLst>
              <a:ext uri="{FF2B5EF4-FFF2-40B4-BE49-F238E27FC236}">
                <a16:creationId xmlns:a16="http://schemas.microsoft.com/office/drawing/2014/main" id="{EFFBE7A7-097E-60EC-72F2-F8FC63C56CB9}"/>
              </a:ext>
            </a:extLst>
          </p:cNvPr>
          <p:cNvSpPr txBox="1"/>
          <p:nvPr/>
        </p:nvSpPr>
        <p:spPr>
          <a:xfrm>
            <a:off x="8981746" y="1699837"/>
            <a:ext cx="2947757" cy="338554"/>
          </a:xfrm>
          <a:prstGeom prst="rect">
            <a:avLst/>
          </a:prstGeom>
          <a:noFill/>
        </p:spPr>
        <p:txBody>
          <a:bodyPr wrap="square" rtlCol="0">
            <a:spAutoFit/>
          </a:bodyPr>
          <a:lstStyle/>
          <a:p>
            <a:r>
              <a:rPr lang="fr-CA" sz="1600" b="1" dirty="0">
                <a:latin typeface="Avenir Next LT Pro" panose="020B0504020202020204" pitchFamily="34" charset="0"/>
              </a:rPr>
              <a:t>Zone tranquille</a:t>
            </a:r>
            <a:endParaRPr lang="en-CA" sz="1600" b="1" dirty="0">
              <a:latin typeface="Avenir Next LT Pro" panose="020B0504020202020204" pitchFamily="34" charset="0"/>
            </a:endParaRPr>
          </a:p>
        </p:txBody>
      </p:sp>
      <p:sp>
        <p:nvSpPr>
          <p:cNvPr id="23" name="ZoneTexte 22">
            <a:extLst>
              <a:ext uri="{FF2B5EF4-FFF2-40B4-BE49-F238E27FC236}">
                <a16:creationId xmlns:a16="http://schemas.microsoft.com/office/drawing/2014/main" id="{D4B9FFB9-71D9-14BE-39B5-DE647A6667B6}"/>
              </a:ext>
            </a:extLst>
          </p:cNvPr>
          <p:cNvSpPr txBox="1"/>
          <p:nvPr/>
        </p:nvSpPr>
        <p:spPr>
          <a:xfrm>
            <a:off x="9029495" y="2120504"/>
            <a:ext cx="2947757" cy="338554"/>
          </a:xfrm>
          <a:prstGeom prst="rect">
            <a:avLst/>
          </a:prstGeom>
          <a:noFill/>
        </p:spPr>
        <p:txBody>
          <a:bodyPr wrap="square" rtlCol="0">
            <a:spAutoFit/>
          </a:bodyPr>
          <a:lstStyle/>
          <a:p>
            <a:r>
              <a:rPr lang="fr-CA" sz="1600" b="1" dirty="0">
                <a:latin typeface="Avenir Next LT Pro" panose="020B0504020202020204" pitchFamily="34" charset="0"/>
              </a:rPr>
              <a:t>Zone de transition</a:t>
            </a:r>
            <a:endParaRPr lang="en-CA" sz="1600" b="1" dirty="0">
              <a:latin typeface="Avenir Next LT Pro" panose="020B0504020202020204" pitchFamily="34" charset="0"/>
            </a:endParaRPr>
          </a:p>
        </p:txBody>
      </p:sp>
      <p:sp>
        <p:nvSpPr>
          <p:cNvPr id="24" name="ZoneTexte 23">
            <a:extLst>
              <a:ext uri="{FF2B5EF4-FFF2-40B4-BE49-F238E27FC236}">
                <a16:creationId xmlns:a16="http://schemas.microsoft.com/office/drawing/2014/main" id="{D9940F92-1B12-0741-A7C5-AAED6B45DE02}"/>
              </a:ext>
            </a:extLst>
          </p:cNvPr>
          <p:cNvSpPr txBox="1"/>
          <p:nvPr/>
        </p:nvSpPr>
        <p:spPr>
          <a:xfrm>
            <a:off x="9029494" y="2549765"/>
            <a:ext cx="2947757" cy="338554"/>
          </a:xfrm>
          <a:prstGeom prst="rect">
            <a:avLst/>
          </a:prstGeom>
          <a:noFill/>
        </p:spPr>
        <p:txBody>
          <a:bodyPr wrap="square" rtlCol="0">
            <a:spAutoFit/>
          </a:bodyPr>
          <a:lstStyle/>
          <a:p>
            <a:r>
              <a:rPr lang="fr-CA" sz="1600" b="1" dirty="0">
                <a:latin typeface="Avenir Next LT Pro" panose="020B0504020202020204" pitchFamily="34" charset="0"/>
              </a:rPr>
              <a:t>Zone interactive</a:t>
            </a:r>
            <a:endParaRPr lang="en-CA" sz="1600" b="1" dirty="0">
              <a:latin typeface="Avenir Next LT Pro" panose="020B0504020202020204" pitchFamily="34" charset="0"/>
            </a:endParaRPr>
          </a:p>
        </p:txBody>
      </p:sp>
      <p:sp>
        <p:nvSpPr>
          <p:cNvPr id="28" name="ZoneTexte 27">
            <a:extLst>
              <a:ext uri="{FF2B5EF4-FFF2-40B4-BE49-F238E27FC236}">
                <a16:creationId xmlns:a16="http://schemas.microsoft.com/office/drawing/2014/main" id="{96A1603E-3E61-0885-CF4A-5A3F0BF582B6}"/>
              </a:ext>
            </a:extLst>
          </p:cNvPr>
          <p:cNvSpPr txBox="1"/>
          <p:nvPr/>
        </p:nvSpPr>
        <p:spPr>
          <a:xfrm>
            <a:off x="8652290" y="853652"/>
            <a:ext cx="3412902" cy="1107996"/>
          </a:xfrm>
          <a:prstGeom prst="rect">
            <a:avLst/>
          </a:prstGeom>
          <a:noFill/>
        </p:spPr>
        <p:txBody>
          <a:bodyPr wrap="square" rtlCol="0">
            <a:spAutoFit/>
          </a:bodyPr>
          <a:lstStyle/>
          <a:p>
            <a:r>
              <a:rPr lang="fr-CA" sz="1600" dirty="0">
                <a:latin typeface="Avenir Next LT Pro" panose="020B0504020202020204" pitchFamily="34" charset="0"/>
              </a:rPr>
              <a:t>Trois zones distinctives avec différents de niveaux de stimulation (visuelle et acoustique)</a:t>
            </a:r>
          </a:p>
          <a:p>
            <a:endParaRPr lang="en-CA" dirty="0"/>
          </a:p>
        </p:txBody>
      </p:sp>
      <p:sp>
        <p:nvSpPr>
          <p:cNvPr id="29" name="ZoneTexte 28">
            <a:extLst>
              <a:ext uri="{FF2B5EF4-FFF2-40B4-BE49-F238E27FC236}">
                <a16:creationId xmlns:a16="http://schemas.microsoft.com/office/drawing/2014/main" id="{7ED96AD7-A30A-C21B-BAE3-1A7608C5264C}"/>
              </a:ext>
            </a:extLst>
          </p:cNvPr>
          <p:cNvSpPr txBox="1"/>
          <p:nvPr/>
        </p:nvSpPr>
        <p:spPr>
          <a:xfrm>
            <a:off x="6073255" y="4762160"/>
            <a:ext cx="2660525" cy="338554"/>
          </a:xfrm>
          <a:prstGeom prst="rect">
            <a:avLst/>
          </a:prstGeom>
          <a:noFill/>
        </p:spPr>
        <p:txBody>
          <a:bodyPr wrap="square" rtlCol="0">
            <a:spAutoFit/>
          </a:bodyPr>
          <a:lstStyle/>
          <a:p>
            <a:r>
              <a:rPr lang="fr-CA" sz="1600" dirty="0"/>
              <a:t>Espaces refuges</a:t>
            </a:r>
            <a:endParaRPr lang="en-CA" sz="1600" dirty="0"/>
          </a:p>
        </p:txBody>
      </p:sp>
      <p:sp>
        <p:nvSpPr>
          <p:cNvPr id="30" name="ZoneTexte 29">
            <a:extLst>
              <a:ext uri="{FF2B5EF4-FFF2-40B4-BE49-F238E27FC236}">
                <a16:creationId xmlns:a16="http://schemas.microsoft.com/office/drawing/2014/main" id="{83718279-11C3-4E63-93C6-D39112F7EC83}"/>
              </a:ext>
            </a:extLst>
          </p:cNvPr>
          <p:cNvSpPr txBox="1"/>
          <p:nvPr/>
        </p:nvSpPr>
        <p:spPr>
          <a:xfrm>
            <a:off x="171726" y="1893785"/>
            <a:ext cx="3365897" cy="584775"/>
          </a:xfrm>
          <a:prstGeom prst="rect">
            <a:avLst/>
          </a:prstGeom>
          <a:noFill/>
        </p:spPr>
        <p:txBody>
          <a:bodyPr wrap="square" rtlCol="0">
            <a:spAutoFit/>
          </a:bodyPr>
          <a:lstStyle/>
          <a:p>
            <a:r>
              <a:rPr lang="fr-CA" sz="1600" dirty="0"/>
              <a:t>Séparations pour réduire les distractions visuelles</a:t>
            </a:r>
            <a:endParaRPr lang="en-CA" sz="1600" dirty="0"/>
          </a:p>
        </p:txBody>
      </p:sp>
      <p:sp>
        <p:nvSpPr>
          <p:cNvPr id="2" name="ZoneTexte 1">
            <a:extLst>
              <a:ext uri="{FF2B5EF4-FFF2-40B4-BE49-F238E27FC236}">
                <a16:creationId xmlns:a16="http://schemas.microsoft.com/office/drawing/2014/main" id="{38706FD7-7685-3F96-6D12-61B6DA645B17}"/>
              </a:ext>
            </a:extLst>
          </p:cNvPr>
          <p:cNvSpPr txBox="1"/>
          <p:nvPr/>
        </p:nvSpPr>
        <p:spPr>
          <a:xfrm>
            <a:off x="14995" y="3349931"/>
            <a:ext cx="2660525" cy="830997"/>
          </a:xfrm>
          <a:prstGeom prst="rect">
            <a:avLst/>
          </a:prstGeom>
          <a:noFill/>
        </p:spPr>
        <p:txBody>
          <a:bodyPr wrap="square" rtlCol="0">
            <a:spAutoFit/>
          </a:bodyPr>
          <a:lstStyle/>
          <a:p>
            <a:r>
              <a:rPr lang="fr-CA" sz="1600" dirty="0"/>
              <a:t>Circulation claire et intuitive (sentiment d’ordre)</a:t>
            </a:r>
            <a:endParaRPr lang="en-CA" sz="1600" dirty="0"/>
          </a:p>
        </p:txBody>
      </p:sp>
      <p:sp>
        <p:nvSpPr>
          <p:cNvPr id="4" name="ZoneTexte 3">
            <a:extLst>
              <a:ext uri="{FF2B5EF4-FFF2-40B4-BE49-F238E27FC236}">
                <a16:creationId xmlns:a16="http://schemas.microsoft.com/office/drawing/2014/main" id="{56E31708-9BCB-25F5-F3D5-24CD03577FE6}"/>
              </a:ext>
            </a:extLst>
          </p:cNvPr>
          <p:cNvSpPr txBox="1"/>
          <p:nvPr/>
        </p:nvSpPr>
        <p:spPr>
          <a:xfrm>
            <a:off x="7403517" y="4035800"/>
            <a:ext cx="4094889" cy="584775"/>
          </a:xfrm>
          <a:prstGeom prst="rect">
            <a:avLst/>
          </a:prstGeom>
          <a:noFill/>
        </p:spPr>
        <p:txBody>
          <a:bodyPr wrap="square" rtlCol="0">
            <a:spAutoFit/>
          </a:bodyPr>
          <a:lstStyle/>
          <a:p>
            <a:r>
              <a:rPr lang="fr-CA" sz="1600" dirty="0"/>
              <a:t>Espace agréable de rassemblement, socialisation et collaboration informelle</a:t>
            </a:r>
            <a:endParaRPr lang="en-CA" sz="1600" dirty="0"/>
          </a:p>
        </p:txBody>
      </p:sp>
      <p:sp>
        <p:nvSpPr>
          <p:cNvPr id="5" name="ZoneTexte 4">
            <a:extLst>
              <a:ext uri="{FF2B5EF4-FFF2-40B4-BE49-F238E27FC236}">
                <a16:creationId xmlns:a16="http://schemas.microsoft.com/office/drawing/2014/main" id="{B4BD6683-FBAB-946D-6067-782D6B06D57E}"/>
              </a:ext>
            </a:extLst>
          </p:cNvPr>
          <p:cNvSpPr txBox="1"/>
          <p:nvPr/>
        </p:nvSpPr>
        <p:spPr>
          <a:xfrm>
            <a:off x="1733408" y="816121"/>
            <a:ext cx="2660525" cy="830997"/>
          </a:xfrm>
          <a:prstGeom prst="rect">
            <a:avLst/>
          </a:prstGeom>
          <a:noFill/>
        </p:spPr>
        <p:txBody>
          <a:bodyPr wrap="square" rtlCol="0">
            <a:spAutoFit/>
          </a:bodyPr>
          <a:lstStyle/>
          <a:p>
            <a:r>
              <a:rPr lang="fr-CA" sz="1600" dirty="0"/>
              <a:t>Espaces refuges silencieux (cabines téléphoniques et salles de concentration)</a:t>
            </a:r>
            <a:endParaRPr lang="en-CA" sz="1600" dirty="0"/>
          </a:p>
        </p:txBody>
      </p:sp>
      <p:sp>
        <p:nvSpPr>
          <p:cNvPr id="6" name="ZoneTexte 5">
            <a:extLst>
              <a:ext uri="{FF2B5EF4-FFF2-40B4-BE49-F238E27FC236}">
                <a16:creationId xmlns:a16="http://schemas.microsoft.com/office/drawing/2014/main" id="{8CA7C1F9-D246-DED9-5A30-56C896D4BFEE}"/>
              </a:ext>
            </a:extLst>
          </p:cNvPr>
          <p:cNvSpPr txBox="1"/>
          <p:nvPr/>
        </p:nvSpPr>
        <p:spPr>
          <a:xfrm>
            <a:off x="4250940" y="5611523"/>
            <a:ext cx="4987426" cy="338554"/>
          </a:xfrm>
          <a:prstGeom prst="rect">
            <a:avLst/>
          </a:prstGeom>
          <a:noFill/>
        </p:spPr>
        <p:txBody>
          <a:bodyPr wrap="square" rtlCol="0">
            <a:spAutoFit/>
          </a:bodyPr>
          <a:lstStyle/>
          <a:p>
            <a:r>
              <a:rPr lang="fr-CA" sz="1600" dirty="0"/>
              <a:t>Variété de dispositions et de paramètres des postes</a:t>
            </a:r>
            <a:endParaRPr lang="en-CA" sz="1600" dirty="0"/>
          </a:p>
        </p:txBody>
      </p:sp>
      <p:cxnSp>
        <p:nvCxnSpPr>
          <p:cNvPr id="25" name="Connecteur : en arc 24">
            <a:extLst>
              <a:ext uri="{FF2B5EF4-FFF2-40B4-BE49-F238E27FC236}">
                <a16:creationId xmlns:a16="http://schemas.microsoft.com/office/drawing/2014/main" id="{A5945A33-985C-1368-F33B-90BB19D113F0}"/>
              </a:ext>
            </a:extLst>
          </p:cNvPr>
          <p:cNvCxnSpPr/>
          <p:nvPr/>
        </p:nvCxnSpPr>
        <p:spPr>
          <a:xfrm>
            <a:off x="4109988" y="1424327"/>
            <a:ext cx="567890" cy="42470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necteur : en arc 25">
            <a:extLst>
              <a:ext uri="{FF2B5EF4-FFF2-40B4-BE49-F238E27FC236}">
                <a16:creationId xmlns:a16="http://schemas.microsoft.com/office/drawing/2014/main" id="{EFDE310E-0A3F-3A51-37A5-C8D598BAD06A}"/>
              </a:ext>
            </a:extLst>
          </p:cNvPr>
          <p:cNvCxnSpPr>
            <a:cxnSpLocks/>
          </p:cNvCxnSpPr>
          <p:nvPr/>
        </p:nvCxnSpPr>
        <p:spPr>
          <a:xfrm>
            <a:off x="2212203" y="2394876"/>
            <a:ext cx="1644300" cy="76808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necteur : en arc 30">
            <a:extLst>
              <a:ext uri="{FF2B5EF4-FFF2-40B4-BE49-F238E27FC236}">
                <a16:creationId xmlns:a16="http://schemas.microsoft.com/office/drawing/2014/main" id="{B5416BA4-EFC1-AF7A-A18C-288E4A7D12E3}"/>
              </a:ext>
            </a:extLst>
          </p:cNvPr>
          <p:cNvCxnSpPr>
            <a:cxnSpLocks/>
          </p:cNvCxnSpPr>
          <p:nvPr/>
        </p:nvCxnSpPr>
        <p:spPr>
          <a:xfrm>
            <a:off x="1721315" y="3886791"/>
            <a:ext cx="1156639" cy="84519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3" name="Connecteur : en arc 32">
            <a:extLst>
              <a:ext uri="{FF2B5EF4-FFF2-40B4-BE49-F238E27FC236}">
                <a16:creationId xmlns:a16="http://schemas.microsoft.com/office/drawing/2014/main" id="{054200CD-9024-345B-45C2-0DB5A74937DC}"/>
              </a:ext>
            </a:extLst>
          </p:cNvPr>
          <p:cNvCxnSpPr>
            <a:cxnSpLocks/>
            <a:stCxn id="29" idx="1"/>
          </p:cNvCxnSpPr>
          <p:nvPr/>
        </p:nvCxnSpPr>
        <p:spPr>
          <a:xfrm rot="10800000">
            <a:off x="5255775" y="4632817"/>
            <a:ext cx="817481" cy="29862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cteur : en arc 38">
            <a:extLst>
              <a:ext uri="{FF2B5EF4-FFF2-40B4-BE49-F238E27FC236}">
                <a16:creationId xmlns:a16="http://schemas.microsoft.com/office/drawing/2014/main" id="{D3F25BF0-B62D-170B-22CF-ADD4444F39C2}"/>
              </a:ext>
            </a:extLst>
          </p:cNvPr>
          <p:cNvCxnSpPr>
            <a:cxnSpLocks/>
          </p:cNvCxnSpPr>
          <p:nvPr/>
        </p:nvCxnSpPr>
        <p:spPr>
          <a:xfrm rot="10800000">
            <a:off x="3739476" y="4035800"/>
            <a:ext cx="2333779" cy="901729"/>
          </a:xfrm>
          <a:prstGeom prst="curvedConnector3">
            <a:avLst>
              <a:gd name="adj1" fmla="val 61548"/>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eur : en arc 42">
            <a:extLst>
              <a:ext uri="{FF2B5EF4-FFF2-40B4-BE49-F238E27FC236}">
                <a16:creationId xmlns:a16="http://schemas.microsoft.com/office/drawing/2014/main" id="{06D880B7-2601-30D3-577D-56F0554DCF32}"/>
              </a:ext>
            </a:extLst>
          </p:cNvPr>
          <p:cNvCxnSpPr>
            <a:cxnSpLocks/>
          </p:cNvCxnSpPr>
          <p:nvPr/>
        </p:nvCxnSpPr>
        <p:spPr>
          <a:xfrm rot="10800000">
            <a:off x="6544047" y="4272270"/>
            <a:ext cx="842988" cy="89273"/>
          </a:xfrm>
          <a:prstGeom prst="curvedConnector3">
            <a:avLst>
              <a:gd name="adj1" fmla="val 46575"/>
            </a:avLst>
          </a:prstGeom>
          <a:ln>
            <a:tailEnd type="triangle"/>
          </a:ln>
        </p:spPr>
        <p:style>
          <a:lnRef idx="1">
            <a:schemeClr val="dk1"/>
          </a:lnRef>
          <a:fillRef idx="0">
            <a:schemeClr val="dk1"/>
          </a:fillRef>
          <a:effectRef idx="0">
            <a:schemeClr val="dk1"/>
          </a:effectRef>
          <a:fontRef idx="minor">
            <a:schemeClr val="tx1"/>
          </a:fontRef>
        </p:style>
      </p:cxnSp>
      <p:cxnSp>
        <p:nvCxnSpPr>
          <p:cNvPr id="7" name="Connecteur : en arc 6">
            <a:extLst>
              <a:ext uri="{FF2B5EF4-FFF2-40B4-BE49-F238E27FC236}">
                <a16:creationId xmlns:a16="http://schemas.microsoft.com/office/drawing/2014/main" id="{3537328D-EAE4-7845-18D4-5A2A2DB6685E}"/>
              </a:ext>
            </a:extLst>
          </p:cNvPr>
          <p:cNvCxnSpPr>
            <a:cxnSpLocks/>
          </p:cNvCxnSpPr>
          <p:nvPr/>
        </p:nvCxnSpPr>
        <p:spPr>
          <a:xfrm rot="5400000">
            <a:off x="1978650" y="1797848"/>
            <a:ext cx="2514408" cy="187243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5870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2AB89C-5C60-F514-7F62-BB85882DB24D}"/>
              </a:ext>
              <a:ext uri="{C183D7F6-B498-43B3-948B-1728B52AA6E4}">
                <adec:decorative xmlns:adec="http://schemas.microsoft.com/office/drawing/2017/decorative" val="1"/>
              </a:ext>
            </a:extLst>
          </p:cNvPr>
          <p:cNvSpPr/>
          <p:nvPr/>
        </p:nvSpPr>
        <p:spPr>
          <a:xfrm>
            <a:off x="0" y="-1"/>
            <a:ext cx="12192000" cy="753035"/>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02D8D4DF-2C0A-5924-F304-01FCD54FA0CB}"/>
              </a:ext>
            </a:extLst>
          </p:cNvPr>
          <p:cNvSpPr txBox="1">
            <a:spLocks/>
          </p:cNvSpPr>
          <p:nvPr/>
        </p:nvSpPr>
        <p:spPr>
          <a:xfrm>
            <a:off x="206500" y="36753"/>
            <a:ext cx="11165098"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a:solidFill>
                  <a:schemeClr val="bg1"/>
                </a:solidFill>
                <a:ea typeface="+mn-ea"/>
              </a:rPr>
              <a:t>Options pour </a:t>
            </a:r>
            <a:r>
              <a:rPr lang="en-US" sz="3200" dirty="0" err="1">
                <a:solidFill>
                  <a:schemeClr val="bg1"/>
                </a:solidFill>
                <a:ea typeface="+mn-ea"/>
              </a:rPr>
              <a:t>l’hypersensibilité</a:t>
            </a:r>
            <a:r>
              <a:rPr lang="en-US" sz="3200" dirty="0">
                <a:solidFill>
                  <a:schemeClr val="bg1"/>
                </a:solidFill>
                <a:ea typeface="+mn-ea"/>
              </a:rPr>
              <a:t> à la lumière</a:t>
            </a:r>
            <a:endParaRPr lang="en-CA" sz="3200" dirty="0">
              <a:solidFill>
                <a:schemeClr val="bg1"/>
              </a:solidFill>
              <a:ea typeface="+mn-ea"/>
            </a:endParaRPr>
          </a:p>
        </p:txBody>
      </p:sp>
      <p:sp>
        <p:nvSpPr>
          <p:cNvPr id="7" name="TextBox 11">
            <a:extLst>
              <a:ext uri="{FF2B5EF4-FFF2-40B4-BE49-F238E27FC236}">
                <a16:creationId xmlns:a16="http://schemas.microsoft.com/office/drawing/2014/main" id="{341D27F5-C2AA-243C-24F0-52114F5C4AC6}"/>
              </a:ext>
            </a:extLst>
          </p:cNvPr>
          <p:cNvSpPr txBox="1"/>
          <p:nvPr/>
        </p:nvSpPr>
        <p:spPr>
          <a:xfrm>
            <a:off x="206500" y="830510"/>
            <a:ext cx="11530388" cy="2631490"/>
          </a:xfrm>
          <a:prstGeom prst="rect">
            <a:avLst/>
          </a:prstGeom>
          <a:noFill/>
        </p:spPr>
        <p:txBody>
          <a:bodyPr wrap="square">
            <a:spAutoFit/>
          </a:bodyPr>
          <a:lstStyle/>
          <a:p>
            <a:pPr>
              <a:spcBef>
                <a:spcPts val="600"/>
              </a:spcBef>
            </a:pPr>
            <a:r>
              <a:rPr lang="fr-FR" sz="2000" dirty="0"/>
              <a:t>Il peut s’agir d’hypersensibilité aux lumières vives, telle que la lumière naturelle, celle provenant d’ampoules fluorescentes ou de l’écran d’ordinateur.</a:t>
            </a:r>
          </a:p>
          <a:p>
            <a:pPr>
              <a:spcBef>
                <a:spcPts val="600"/>
              </a:spcBef>
            </a:pPr>
            <a:r>
              <a:rPr lang="fr-FR" sz="2000" dirty="0"/>
              <a:t>Les employés peuvent :</a:t>
            </a:r>
          </a:p>
          <a:p>
            <a:pPr marL="342900" indent="-342900">
              <a:spcBef>
                <a:spcPts val="600"/>
              </a:spcBef>
              <a:buFont typeface="Arial" panose="020B0604020202020204" pitchFamily="34" charset="0"/>
              <a:buChar char="•"/>
            </a:pPr>
            <a:r>
              <a:rPr lang="fr-FR" sz="2000" dirty="0"/>
              <a:t>utiliser une salle de concentration équipée d’une lampe;</a:t>
            </a:r>
          </a:p>
          <a:p>
            <a:pPr marL="342900" indent="-342900">
              <a:spcBef>
                <a:spcPts val="600"/>
              </a:spcBef>
              <a:buFont typeface="Arial" panose="020B0604020202020204" pitchFamily="34" charset="0"/>
              <a:buChar char="•"/>
            </a:pPr>
            <a:r>
              <a:rPr lang="fr-FR" sz="2000" dirty="0"/>
              <a:t>choisir un point de travail situé dans une zone plus sombre de l’étage;</a:t>
            </a:r>
          </a:p>
          <a:p>
            <a:pPr marL="342900" indent="-342900">
              <a:spcBef>
                <a:spcPts val="600"/>
              </a:spcBef>
              <a:buFont typeface="Arial" panose="020B0604020202020204" pitchFamily="34" charset="0"/>
              <a:buChar char="•"/>
            </a:pPr>
            <a:r>
              <a:rPr lang="fr-FR" sz="2000" dirty="0"/>
              <a:t>un point de travail dont l’écran n’est pas positionné devant ou derrière une fenêtre;</a:t>
            </a:r>
          </a:p>
          <a:p>
            <a:pPr marL="342900" indent="-342900">
              <a:spcBef>
                <a:spcPts val="600"/>
              </a:spcBef>
              <a:buFont typeface="Arial" panose="020B0604020202020204" pitchFamily="34" charset="0"/>
              <a:buChar char="•"/>
            </a:pPr>
            <a:r>
              <a:rPr lang="fr-FR" sz="2000" dirty="0"/>
              <a:t>régler le store ou la toile de la fenêtre.</a:t>
            </a:r>
          </a:p>
        </p:txBody>
      </p:sp>
      <p:pic>
        <p:nvPicPr>
          <p:cNvPr id="41" name="Image 40">
            <a:extLst>
              <a:ext uri="{FF2B5EF4-FFF2-40B4-BE49-F238E27FC236}">
                <a16:creationId xmlns:a16="http://schemas.microsoft.com/office/drawing/2014/main" id="{6497544B-8572-6B90-E8B3-1417572F032E}"/>
              </a:ext>
            </a:extLst>
          </p:cNvPr>
          <p:cNvPicPr>
            <a:picLocks noChangeAspect="1"/>
          </p:cNvPicPr>
          <p:nvPr/>
        </p:nvPicPr>
        <p:blipFill>
          <a:blip r:embed="rId3"/>
          <a:stretch>
            <a:fillRect/>
          </a:stretch>
        </p:blipFill>
        <p:spPr>
          <a:xfrm>
            <a:off x="5124524" y="3263580"/>
            <a:ext cx="2635199" cy="2012166"/>
          </a:xfrm>
          <a:prstGeom prst="rect">
            <a:avLst/>
          </a:prstGeom>
        </p:spPr>
      </p:pic>
      <p:pic>
        <p:nvPicPr>
          <p:cNvPr id="44" name="Image 43">
            <a:extLst>
              <a:ext uri="{FF2B5EF4-FFF2-40B4-BE49-F238E27FC236}">
                <a16:creationId xmlns:a16="http://schemas.microsoft.com/office/drawing/2014/main" id="{C393A2A3-96E1-F395-D7C4-B2819BBB83CF}"/>
              </a:ext>
            </a:extLst>
          </p:cNvPr>
          <p:cNvPicPr>
            <a:picLocks noChangeAspect="1"/>
          </p:cNvPicPr>
          <p:nvPr/>
        </p:nvPicPr>
        <p:blipFill>
          <a:blip r:embed="rId4"/>
          <a:stretch>
            <a:fillRect/>
          </a:stretch>
        </p:blipFill>
        <p:spPr>
          <a:xfrm>
            <a:off x="1464641" y="3539476"/>
            <a:ext cx="2719794" cy="2012166"/>
          </a:xfrm>
          <a:prstGeom prst="rect">
            <a:avLst/>
          </a:prstGeom>
        </p:spPr>
      </p:pic>
      <p:sp>
        <p:nvSpPr>
          <p:cNvPr id="45" name="Rectangle : coins arrondis 44">
            <a:extLst>
              <a:ext uri="{FF2B5EF4-FFF2-40B4-BE49-F238E27FC236}">
                <a16:creationId xmlns:a16="http://schemas.microsoft.com/office/drawing/2014/main" id="{209DA01C-EFC4-871E-6A37-0271EF85D6A6}"/>
              </a:ext>
            </a:extLst>
          </p:cNvPr>
          <p:cNvSpPr/>
          <p:nvPr/>
        </p:nvSpPr>
        <p:spPr>
          <a:xfrm>
            <a:off x="755374" y="5471927"/>
            <a:ext cx="9568069" cy="43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ZoneTexte 45">
            <a:extLst>
              <a:ext uri="{FF2B5EF4-FFF2-40B4-BE49-F238E27FC236}">
                <a16:creationId xmlns:a16="http://schemas.microsoft.com/office/drawing/2014/main" id="{8DF5ACE8-D2FA-4BFA-22AA-78053F5BC945}"/>
              </a:ext>
            </a:extLst>
          </p:cNvPr>
          <p:cNvSpPr txBox="1"/>
          <p:nvPr/>
        </p:nvSpPr>
        <p:spPr>
          <a:xfrm>
            <a:off x="980661" y="5498432"/>
            <a:ext cx="10230678" cy="369332"/>
          </a:xfrm>
          <a:prstGeom prst="rect">
            <a:avLst/>
          </a:prstGeom>
          <a:noFill/>
        </p:spPr>
        <p:txBody>
          <a:bodyPr wrap="square" rtlCol="0">
            <a:spAutoFit/>
          </a:bodyPr>
          <a:lstStyle/>
          <a:p>
            <a:r>
              <a:rPr lang="fr-CA" dirty="0"/>
              <a:t>La salle de concentration et la capsule de travail peuvent être des options intéressantes.</a:t>
            </a:r>
            <a:endParaRPr lang="en-CA" dirty="0"/>
          </a:p>
        </p:txBody>
      </p:sp>
      <p:sp>
        <p:nvSpPr>
          <p:cNvPr id="6" name="Rectangle 5">
            <a:extLst>
              <a:ext uri="{FF2B5EF4-FFF2-40B4-BE49-F238E27FC236}">
                <a16:creationId xmlns:a16="http://schemas.microsoft.com/office/drawing/2014/main" id="{8044AAE4-20A6-C56B-7C6C-677CB4CF9472}"/>
              </a:ext>
            </a:extLst>
          </p:cNvPr>
          <p:cNvSpPr/>
          <p:nvPr/>
        </p:nvSpPr>
        <p:spPr>
          <a:xfrm>
            <a:off x="8931965" y="3541257"/>
            <a:ext cx="3260036" cy="14415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4" name="ZoneTexte 3">
            <a:extLst>
              <a:ext uri="{FF2B5EF4-FFF2-40B4-BE49-F238E27FC236}">
                <a16:creationId xmlns:a16="http://schemas.microsoft.com/office/drawing/2014/main" id="{A2D8F736-FA2D-7AE0-C5FE-3453DF6DA070}"/>
              </a:ext>
            </a:extLst>
          </p:cNvPr>
          <p:cNvSpPr txBox="1"/>
          <p:nvPr/>
        </p:nvSpPr>
        <p:spPr>
          <a:xfrm>
            <a:off x="8931966" y="3658181"/>
            <a:ext cx="3260034" cy="1200329"/>
          </a:xfrm>
          <a:prstGeom prst="rect">
            <a:avLst/>
          </a:prstGeom>
          <a:noFill/>
        </p:spPr>
        <p:txBody>
          <a:bodyPr wrap="square" rtlCol="0">
            <a:spAutoFit/>
          </a:bodyPr>
          <a:lstStyle/>
          <a:p>
            <a:r>
              <a:rPr lang="fr-CA" b="1" dirty="0"/>
              <a:t>Note</a:t>
            </a:r>
          </a:p>
          <a:p>
            <a:r>
              <a:rPr lang="fr-CA" dirty="0"/>
              <a:t>Le système d’éclairage n’est pas modifié dans le cadre du projet.</a:t>
            </a:r>
            <a:endParaRPr lang="en-CA" dirty="0"/>
          </a:p>
        </p:txBody>
      </p:sp>
    </p:spTree>
    <p:extLst>
      <p:ext uri="{BB962C8B-B14F-4D97-AF65-F5344CB8AC3E}">
        <p14:creationId xmlns:p14="http://schemas.microsoft.com/office/powerpoint/2010/main" val="1802526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ADDFC0AC-14B6-A3E1-C6D8-B468CAA5C42D}"/>
              </a:ext>
            </a:extLst>
          </p:cNvPr>
          <p:cNvSpPr/>
          <p:nvPr/>
        </p:nvSpPr>
        <p:spPr>
          <a:xfrm>
            <a:off x="397567" y="4532243"/>
            <a:ext cx="7646504" cy="965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62AB89C-5C60-F514-7F62-BB85882DB24D}"/>
              </a:ext>
              <a:ext uri="{C183D7F6-B498-43B3-948B-1728B52AA6E4}">
                <adec:decorative xmlns:adec="http://schemas.microsoft.com/office/drawing/2017/decorative" val="1"/>
              </a:ext>
            </a:extLst>
          </p:cNvPr>
          <p:cNvSpPr/>
          <p:nvPr/>
        </p:nvSpPr>
        <p:spPr>
          <a:xfrm>
            <a:off x="0" y="-1"/>
            <a:ext cx="12192000" cy="753035"/>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02D8D4DF-2C0A-5924-F304-01FCD54FA0CB}"/>
              </a:ext>
            </a:extLst>
          </p:cNvPr>
          <p:cNvSpPr txBox="1">
            <a:spLocks/>
          </p:cNvSpPr>
          <p:nvPr/>
        </p:nvSpPr>
        <p:spPr>
          <a:xfrm>
            <a:off x="206500" y="36753"/>
            <a:ext cx="11165098"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a:solidFill>
                  <a:schemeClr val="bg1"/>
                </a:solidFill>
                <a:ea typeface="+mn-ea"/>
              </a:rPr>
              <a:t>Options pour </a:t>
            </a:r>
            <a:r>
              <a:rPr lang="en-US" sz="3200" dirty="0" err="1">
                <a:solidFill>
                  <a:schemeClr val="bg1"/>
                </a:solidFill>
                <a:ea typeface="+mn-ea"/>
              </a:rPr>
              <a:t>l’hypersensibilité</a:t>
            </a:r>
            <a:r>
              <a:rPr lang="en-US" sz="3200" dirty="0">
                <a:solidFill>
                  <a:schemeClr val="bg1"/>
                </a:solidFill>
                <a:ea typeface="+mn-ea"/>
              </a:rPr>
              <a:t> </a:t>
            </a:r>
            <a:r>
              <a:rPr lang="en-US" sz="3200" dirty="0" err="1">
                <a:solidFill>
                  <a:schemeClr val="bg1"/>
                </a:solidFill>
                <a:ea typeface="+mn-ea"/>
              </a:rPr>
              <a:t>sonore</a:t>
            </a:r>
            <a:endParaRPr lang="en-CA" sz="3200" dirty="0">
              <a:solidFill>
                <a:schemeClr val="bg1"/>
              </a:solidFill>
              <a:ea typeface="+mn-ea"/>
            </a:endParaRPr>
          </a:p>
        </p:txBody>
      </p:sp>
      <p:sp>
        <p:nvSpPr>
          <p:cNvPr id="7" name="TextBox 11">
            <a:extLst>
              <a:ext uri="{FF2B5EF4-FFF2-40B4-BE49-F238E27FC236}">
                <a16:creationId xmlns:a16="http://schemas.microsoft.com/office/drawing/2014/main" id="{341D27F5-C2AA-243C-24F0-52114F5C4AC6}"/>
              </a:ext>
            </a:extLst>
          </p:cNvPr>
          <p:cNvSpPr txBox="1"/>
          <p:nvPr/>
        </p:nvSpPr>
        <p:spPr>
          <a:xfrm>
            <a:off x="206500" y="923191"/>
            <a:ext cx="10448248" cy="4416594"/>
          </a:xfrm>
          <a:prstGeom prst="rect">
            <a:avLst/>
          </a:prstGeom>
          <a:noFill/>
        </p:spPr>
        <p:txBody>
          <a:bodyPr wrap="square">
            <a:spAutoFit/>
          </a:bodyPr>
          <a:lstStyle/>
          <a:p>
            <a:pPr>
              <a:spcBef>
                <a:spcPts val="600"/>
              </a:spcBef>
            </a:pPr>
            <a:r>
              <a:rPr lang="fr-FR" sz="2000" dirty="0"/>
              <a:t>Il peut s’agir d’hypersensibilité à des niveaux de bruits élevés sur le lieu de travail, liés à la circulation des employés, aux discussions ou à de l’équipement de bureau, qui causent des difficultés de concentration.</a:t>
            </a:r>
          </a:p>
          <a:p>
            <a:pPr>
              <a:spcBef>
                <a:spcPts val="600"/>
              </a:spcBef>
            </a:pPr>
            <a:r>
              <a:rPr lang="fr-FR" sz="2000" dirty="0"/>
              <a:t>Les employés peuvent :</a:t>
            </a:r>
          </a:p>
          <a:p>
            <a:pPr marL="342900" indent="-342900">
              <a:spcBef>
                <a:spcPts val="600"/>
              </a:spcBef>
              <a:buFont typeface="Arial" panose="020B0604020202020204" pitchFamily="34" charset="0"/>
              <a:buChar char="•"/>
            </a:pPr>
            <a:r>
              <a:rPr lang="fr-FR" sz="2000" dirty="0"/>
              <a:t>s’installer à un point de travail dans la zone tranquille de l’étage</a:t>
            </a:r>
          </a:p>
          <a:p>
            <a:pPr marL="342900" indent="-342900">
              <a:spcBef>
                <a:spcPts val="600"/>
              </a:spcBef>
              <a:buFont typeface="Arial" panose="020B0604020202020204" pitchFamily="34" charset="0"/>
              <a:buChar char="•"/>
            </a:pPr>
            <a:r>
              <a:rPr lang="fr-FR" sz="2000" dirty="0"/>
              <a:t>choisir un point de travail dans la salle d’étude</a:t>
            </a:r>
          </a:p>
          <a:p>
            <a:pPr marL="342900" indent="-342900">
              <a:spcBef>
                <a:spcPts val="600"/>
              </a:spcBef>
              <a:buFont typeface="Arial" panose="020B0604020202020204" pitchFamily="34" charset="0"/>
              <a:buChar char="•"/>
            </a:pPr>
            <a:r>
              <a:rPr lang="fr-FR" sz="2000" dirty="0"/>
              <a:t>s’installer dans une salle de concentration</a:t>
            </a:r>
          </a:p>
          <a:p>
            <a:pPr marL="342900" indent="-342900">
              <a:spcBef>
                <a:spcPts val="600"/>
              </a:spcBef>
              <a:buFont typeface="Arial" panose="020B0604020202020204" pitchFamily="34" charset="0"/>
              <a:buChar char="•"/>
            </a:pPr>
            <a:r>
              <a:rPr lang="fr-FR" sz="2000" dirty="0"/>
              <a:t>utiliser un casque anti-bruit</a:t>
            </a:r>
          </a:p>
          <a:p>
            <a:endParaRPr lang="fr-FR" sz="2000" dirty="0"/>
          </a:p>
          <a:p>
            <a:endParaRPr lang="fr-FR" sz="2000" dirty="0"/>
          </a:p>
          <a:p>
            <a:endParaRPr lang="fr-FR" sz="2000" dirty="0"/>
          </a:p>
          <a:p>
            <a:endParaRPr lang="fr-FR" dirty="0"/>
          </a:p>
          <a:p>
            <a:endParaRPr lang="fr-FR" dirty="0"/>
          </a:p>
        </p:txBody>
      </p:sp>
      <p:pic>
        <p:nvPicPr>
          <p:cNvPr id="4" name="Image 3">
            <a:extLst>
              <a:ext uri="{FF2B5EF4-FFF2-40B4-BE49-F238E27FC236}">
                <a16:creationId xmlns:a16="http://schemas.microsoft.com/office/drawing/2014/main" id="{FD47D77A-A501-2BDB-4196-5A2469E57D68}"/>
              </a:ext>
            </a:extLst>
          </p:cNvPr>
          <p:cNvPicPr>
            <a:picLocks noChangeAspect="1"/>
          </p:cNvPicPr>
          <p:nvPr/>
        </p:nvPicPr>
        <p:blipFill rotWithShape="1">
          <a:blip r:embed="rId3"/>
          <a:srcRect l="11282" t="6560" r="5643"/>
          <a:stretch/>
        </p:blipFill>
        <p:spPr>
          <a:xfrm>
            <a:off x="8274755" y="2844658"/>
            <a:ext cx="3710745" cy="3090151"/>
          </a:xfrm>
          <a:prstGeom prst="rect">
            <a:avLst/>
          </a:prstGeom>
        </p:spPr>
      </p:pic>
      <p:sp>
        <p:nvSpPr>
          <p:cNvPr id="5" name="ZoneTexte 4">
            <a:extLst>
              <a:ext uri="{FF2B5EF4-FFF2-40B4-BE49-F238E27FC236}">
                <a16:creationId xmlns:a16="http://schemas.microsoft.com/office/drawing/2014/main" id="{16C9F0D5-EFFB-F10E-45EA-202969E60B41}"/>
              </a:ext>
            </a:extLst>
          </p:cNvPr>
          <p:cNvSpPr txBox="1"/>
          <p:nvPr/>
        </p:nvSpPr>
        <p:spPr>
          <a:xfrm>
            <a:off x="530089" y="4672510"/>
            <a:ext cx="7305600" cy="646331"/>
          </a:xfrm>
          <a:prstGeom prst="rect">
            <a:avLst/>
          </a:prstGeom>
          <a:noFill/>
        </p:spPr>
        <p:txBody>
          <a:bodyPr wrap="square" rtlCol="0">
            <a:spAutoFit/>
          </a:bodyPr>
          <a:lstStyle/>
          <a:p>
            <a:r>
              <a:rPr lang="fr-CA" dirty="0"/>
              <a:t>La salle d’étude est une pièce où règne une tranquillité absolue. Elle est idéale pour le travail requérant un haut niveau de concentration.</a:t>
            </a:r>
            <a:endParaRPr lang="en-CA" dirty="0"/>
          </a:p>
        </p:txBody>
      </p:sp>
    </p:spTree>
    <p:extLst>
      <p:ext uri="{BB962C8B-B14F-4D97-AF65-F5344CB8AC3E}">
        <p14:creationId xmlns:p14="http://schemas.microsoft.com/office/powerpoint/2010/main" val="48367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rgbClr val="4B4F5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2" name="TextBox 11">
            <a:extLst>
              <a:ext uri="{FF2B5EF4-FFF2-40B4-BE49-F238E27FC236}">
                <a16:creationId xmlns:a16="http://schemas.microsoft.com/office/drawing/2014/main" id="{49BC1508-1F65-AA39-033E-D60F15B261D2}"/>
              </a:ext>
            </a:extLst>
          </p:cNvPr>
          <p:cNvSpPr txBox="1"/>
          <p:nvPr/>
        </p:nvSpPr>
        <p:spPr>
          <a:xfrm>
            <a:off x="206499" y="734441"/>
            <a:ext cx="7183419" cy="5413790"/>
          </a:xfrm>
          <a:prstGeom prst="rect">
            <a:avLst/>
          </a:prstGeom>
          <a:noFill/>
        </p:spPr>
        <p:txBody>
          <a:bodyPr wrap="square">
            <a:spAutoFit/>
          </a:bodyPr>
          <a:lstStyle/>
          <a:p>
            <a:r>
              <a:rPr lang="fr-CA" sz="2000" b="1" dirty="0">
                <a:latin typeface="Avenir Next LT Pro" panose="020B0504020202020204" pitchFamily="34" charset="0"/>
              </a:rPr>
              <a:t>Des salles de mieux-être à la disposition du personnel </a:t>
            </a:r>
          </a:p>
          <a:p>
            <a:endParaRPr lang="fr-CA" b="1" dirty="0">
              <a:latin typeface="Avenir Next LT Pro" panose="020B0504020202020204" pitchFamily="34" charset="0"/>
            </a:endParaRPr>
          </a:p>
          <a:p>
            <a:r>
              <a:rPr lang="fr-CA" sz="1800" b="1" dirty="0">
                <a:latin typeface="Avenir Next LT Pro" panose="020B0504020202020204" pitchFamily="34" charset="0"/>
              </a:rPr>
              <a:t>Caractéristiques</a:t>
            </a:r>
          </a:p>
          <a:p>
            <a:pPr marL="285750" indent="-285750">
              <a:lnSpc>
                <a:spcPct val="110000"/>
              </a:lnSpc>
              <a:buFont typeface="Arial" panose="020B0604020202020204" pitchFamily="34" charset="0"/>
              <a:buChar char="•"/>
            </a:pPr>
            <a:r>
              <a:rPr lang="fr-CA" dirty="0">
                <a:latin typeface="Avenir Next LT Pro" panose="020B0504020202020204" pitchFamily="34" charset="0"/>
              </a:rPr>
              <a:t>Aspect et atmosphère différentes du reste du milieu de travail</a:t>
            </a:r>
          </a:p>
          <a:p>
            <a:pPr marL="285750" indent="-285750">
              <a:lnSpc>
                <a:spcPct val="110000"/>
              </a:lnSpc>
              <a:buFont typeface="Arial" panose="020B0604020202020204" pitchFamily="34" charset="0"/>
              <a:buChar char="•"/>
            </a:pPr>
            <a:r>
              <a:rPr lang="fr-CA" sz="1800" dirty="0">
                <a:latin typeface="Avenir Next LT Pro" panose="020B0504020202020204" pitchFamily="34" charset="0"/>
              </a:rPr>
              <a:t>Confortable</a:t>
            </a:r>
          </a:p>
          <a:p>
            <a:pPr marL="285750" indent="-285750">
              <a:lnSpc>
                <a:spcPct val="110000"/>
              </a:lnSpc>
              <a:buFont typeface="Arial" panose="020B0604020202020204" pitchFamily="34" charset="0"/>
              <a:buChar char="•"/>
            </a:pPr>
            <a:r>
              <a:rPr lang="fr-CA" dirty="0">
                <a:latin typeface="Avenir Next LT Pro" panose="020B0504020202020204" pitchFamily="34" charset="0"/>
              </a:rPr>
              <a:t>Destiné à créer un sentiment d’isolement dans un environnement trop stimulant.</a:t>
            </a:r>
          </a:p>
          <a:p>
            <a:endParaRPr lang="fr-CA" b="1" dirty="0">
              <a:latin typeface="Avenir Next LT Pro" panose="020B0504020202020204" pitchFamily="34" charset="0"/>
            </a:endParaRPr>
          </a:p>
          <a:p>
            <a:r>
              <a:rPr lang="fr-CA" sz="1800" b="1" dirty="0">
                <a:latin typeface="Avenir Next LT Pro" panose="020B0504020202020204" pitchFamily="34" charset="0"/>
              </a:rPr>
              <a:t>Utilisations possibles</a:t>
            </a:r>
          </a:p>
          <a:p>
            <a:pPr marL="285750" indent="-285750">
              <a:lnSpc>
                <a:spcPct val="110000"/>
              </a:lnSpc>
              <a:buFont typeface="Arial" panose="020B0604020202020204" pitchFamily="34" charset="0"/>
              <a:buChar char="•"/>
            </a:pPr>
            <a:r>
              <a:rPr lang="fr-CA" dirty="0">
                <a:latin typeface="Avenir Next LT Pro" panose="020B0504020202020204" pitchFamily="34" charset="0"/>
              </a:rPr>
              <a:t>Réflexion tranquille</a:t>
            </a:r>
          </a:p>
          <a:p>
            <a:pPr marL="285750" indent="-285750">
              <a:lnSpc>
                <a:spcPct val="110000"/>
              </a:lnSpc>
              <a:buFont typeface="Arial" panose="020B0604020202020204" pitchFamily="34" charset="0"/>
              <a:buChar char="•"/>
            </a:pPr>
            <a:r>
              <a:rPr lang="fr-CA" dirty="0">
                <a:latin typeface="Avenir Next LT Pro" panose="020B0504020202020204" pitchFamily="34" charset="0"/>
              </a:rPr>
              <a:t>Méditation</a:t>
            </a:r>
          </a:p>
          <a:p>
            <a:pPr marL="285750" indent="-285750">
              <a:lnSpc>
                <a:spcPct val="110000"/>
              </a:lnSpc>
              <a:buFont typeface="Arial" panose="020B0604020202020204" pitchFamily="34" charset="0"/>
              <a:buChar char="•"/>
            </a:pPr>
            <a:r>
              <a:rPr lang="fr-CA" dirty="0">
                <a:latin typeface="Avenir Next LT Pro" panose="020B0504020202020204" pitchFamily="34" charset="0"/>
              </a:rPr>
              <a:t>Exercices de relaxation</a:t>
            </a:r>
          </a:p>
          <a:p>
            <a:pPr marL="285750" indent="-285750">
              <a:lnSpc>
                <a:spcPct val="110000"/>
              </a:lnSpc>
              <a:buFont typeface="Arial" panose="020B0604020202020204" pitchFamily="34" charset="0"/>
              <a:buChar char="•"/>
            </a:pPr>
            <a:r>
              <a:rPr lang="fr-CA" sz="1800" dirty="0">
                <a:latin typeface="Avenir Next LT Pro" panose="020B0504020202020204" pitchFamily="34" charset="0"/>
              </a:rPr>
              <a:t>Écoute de musique</a:t>
            </a:r>
          </a:p>
          <a:p>
            <a:pPr marL="285750" indent="-285750">
              <a:lnSpc>
                <a:spcPct val="110000"/>
              </a:lnSpc>
              <a:buFont typeface="Arial" panose="020B0604020202020204" pitchFamily="34" charset="0"/>
              <a:buChar char="•"/>
            </a:pPr>
            <a:r>
              <a:rPr lang="fr-CA" dirty="0">
                <a:latin typeface="Avenir Next LT Pro" panose="020B0504020202020204" pitchFamily="34" charset="0"/>
              </a:rPr>
              <a:t>Allaitement</a:t>
            </a:r>
          </a:p>
          <a:p>
            <a:pPr marL="285750" indent="-285750">
              <a:lnSpc>
                <a:spcPct val="110000"/>
              </a:lnSpc>
              <a:buFont typeface="Arial" panose="020B0604020202020204" pitchFamily="34" charset="0"/>
              <a:buChar char="•"/>
            </a:pPr>
            <a:r>
              <a:rPr lang="fr-CA" sz="1800" dirty="0">
                <a:latin typeface="Avenir Next LT Pro" panose="020B0504020202020204" pitchFamily="34" charset="0"/>
              </a:rPr>
              <a:t>Soulagement sensoriel</a:t>
            </a:r>
          </a:p>
          <a:p>
            <a:pPr marL="285750" indent="-285750">
              <a:lnSpc>
                <a:spcPct val="110000"/>
              </a:lnSpc>
              <a:buFont typeface="Arial" panose="020B0604020202020204" pitchFamily="34" charset="0"/>
              <a:buChar char="•"/>
            </a:pPr>
            <a:r>
              <a:rPr lang="fr-CA" dirty="0">
                <a:latin typeface="Avenir Next LT Pro" panose="020B0504020202020204" pitchFamily="34" charset="0"/>
              </a:rPr>
              <a:t>Pratiques spirituelles</a:t>
            </a:r>
            <a:endParaRPr lang="fr-CA" sz="1800" dirty="0">
              <a:latin typeface="Avenir Next LT Pro" panose="020B0504020202020204" pitchFamily="34" charset="0"/>
            </a:endParaRPr>
          </a:p>
          <a:p>
            <a:endParaRPr lang="fr-CA" sz="1800" dirty="0">
              <a:latin typeface="Avenir Next LT Pro" panose="020B0504020202020204" pitchFamily="34" charset="0"/>
            </a:endParaRPr>
          </a:p>
          <a:p>
            <a:endParaRPr lang="fr-CA" dirty="0">
              <a:latin typeface="Avenir Next LT Pro" panose="020B0504020202020204" pitchFamily="34" charset="0"/>
            </a:endParaRPr>
          </a:p>
        </p:txBody>
      </p:sp>
      <p:sp>
        <p:nvSpPr>
          <p:cNvPr id="4" name="Title 1">
            <a:extLst>
              <a:ext uri="{FF2B5EF4-FFF2-40B4-BE49-F238E27FC236}">
                <a16:creationId xmlns:a16="http://schemas.microsoft.com/office/drawing/2014/main" id="{6E84A27E-2844-316E-6672-1236545BDBDC}"/>
              </a:ext>
            </a:extLst>
          </p:cNvPr>
          <p:cNvSpPr txBox="1">
            <a:spLocks/>
          </p:cNvSpPr>
          <p:nvPr/>
        </p:nvSpPr>
        <p:spPr>
          <a:xfrm>
            <a:off x="206499" y="36753"/>
            <a:ext cx="11411759"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2400" dirty="0" err="1">
                <a:solidFill>
                  <a:schemeClr val="bg1"/>
                </a:solidFill>
                <a:ea typeface="+mn-ea"/>
              </a:rPr>
              <a:t>Besoins</a:t>
            </a:r>
            <a:r>
              <a:rPr lang="en-US" sz="2400" dirty="0">
                <a:solidFill>
                  <a:schemeClr val="bg1"/>
                </a:solidFill>
                <a:ea typeface="+mn-ea"/>
              </a:rPr>
              <a:t> </a:t>
            </a:r>
            <a:r>
              <a:rPr lang="en-US" sz="2400" dirty="0" err="1">
                <a:solidFill>
                  <a:schemeClr val="bg1"/>
                </a:solidFill>
                <a:ea typeface="+mn-ea"/>
              </a:rPr>
              <a:t>en</a:t>
            </a:r>
            <a:r>
              <a:rPr lang="en-US" sz="2400" dirty="0">
                <a:solidFill>
                  <a:schemeClr val="bg1"/>
                </a:solidFill>
                <a:ea typeface="+mn-ea"/>
              </a:rPr>
              <a:t> matière de </a:t>
            </a:r>
            <a:r>
              <a:rPr lang="en-US" sz="2400" dirty="0" err="1">
                <a:solidFill>
                  <a:schemeClr val="bg1"/>
                </a:solidFill>
                <a:ea typeface="+mn-ea"/>
              </a:rPr>
              <a:t>santé</a:t>
            </a:r>
            <a:r>
              <a:rPr lang="en-US" sz="2400" dirty="0">
                <a:solidFill>
                  <a:schemeClr val="bg1"/>
                </a:solidFill>
                <a:ea typeface="+mn-ea"/>
              </a:rPr>
              <a:t> </a:t>
            </a:r>
            <a:r>
              <a:rPr lang="en-US" sz="2400" dirty="0" err="1">
                <a:solidFill>
                  <a:schemeClr val="bg1"/>
                </a:solidFill>
                <a:ea typeface="+mn-ea"/>
              </a:rPr>
              <a:t>mentale</a:t>
            </a:r>
            <a:r>
              <a:rPr lang="en-US" sz="2400" dirty="0">
                <a:solidFill>
                  <a:schemeClr val="bg1"/>
                </a:solidFill>
                <a:ea typeface="+mn-ea"/>
              </a:rPr>
              <a:t>, de </a:t>
            </a:r>
            <a:r>
              <a:rPr lang="en-US" sz="2400" dirty="0" err="1">
                <a:solidFill>
                  <a:schemeClr val="bg1"/>
                </a:solidFill>
                <a:ea typeface="+mn-ea"/>
              </a:rPr>
              <a:t>santé</a:t>
            </a:r>
            <a:r>
              <a:rPr lang="en-US" sz="2400" dirty="0">
                <a:solidFill>
                  <a:schemeClr val="bg1"/>
                </a:solidFill>
                <a:ea typeface="+mn-ea"/>
              </a:rPr>
              <a:t> physique et de </a:t>
            </a:r>
            <a:r>
              <a:rPr lang="en-US" sz="2400" dirty="0" err="1">
                <a:solidFill>
                  <a:schemeClr val="bg1"/>
                </a:solidFill>
                <a:ea typeface="+mn-ea"/>
              </a:rPr>
              <a:t>maternité</a:t>
            </a:r>
            <a:r>
              <a:rPr lang="en-US" sz="2400" dirty="0">
                <a:solidFill>
                  <a:schemeClr val="bg1"/>
                </a:solidFill>
                <a:ea typeface="+mn-ea"/>
              </a:rPr>
              <a:t> </a:t>
            </a:r>
            <a:endParaRPr lang="en-CA" sz="2400" dirty="0">
              <a:solidFill>
                <a:schemeClr val="bg1"/>
              </a:solidFill>
              <a:ea typeface="+mn-ea"/>
            </a:endParaRPr>
          </a:p>
        </p:txBody>
      </p:sp>
      <p:pic>
        <p:nvPicPr>
          <p:cNvPr id="6" name="Image 5">
            <a:extLst>
              <a:ext uri="{FF2B5EF4-FFF2-40B4-BE49-F238E27FC236}">
                <a16:creationId xmlns:a16="http://schemas.microsoft.com/office/drawing/2014/main" id="{878145FF-057D-BD38-C051-7A1F87851C2C}"/>
              </a:ext>
            </a:extLst>
          </p:cNvPr>
          <p:cNvPicPr>
            <a:picLocks noChangeAspect="1"/>
          </p:cNvPicPr>
          <p:nvPr/>
        </p:nvPicPr>
        <p:blipFill rotWithShape="1">
          <a:blip r:embed="rId4"/>
          <a:srcRect l="7925" t="39834" r="5392"/>
          <a:stretch/>
        </p:blipFill>
        <p:spPr>
          <a:xfrm>
            <a:off x="7389918" y="1013791"/>
            <a:ext cx="2960029" cy="2429754"/>
          </a:xfrm>
          <a:prstGeom prst="rect">
            <a:avLst/>
          </a:prstGeom>
        </p:spPr>
      </p:pic>
      <p:pic>
        <p:nvPicPr>
          <p:cNvPr id="9" name="Image 8">
            <a:extLst>
              <a:ext uri="{FF2B5EF4-FFF2-40B4-BE49-F238E27FC236}">
                <a16:creationId xmlns:a16="http://schemas.microsoft.com/office/drawing/2014/main" id="{18AAB182-248D-9D31-FBDF-F7071845CCFF}"/>
              </a:ext>
            </a:extLst>
          </p:cNvPr>
          <p:cNvPicPr>
            <a:picLocks noChangeAspect="1"/>
          </p:cNvPicPr>
          <p:nvPr/>
        </p:nvPicPr>
        <p:blipFill rotWithShape="1">
          <a:blip r:embed="rId5"/>
          <a:srcRect l="10829" t="35342" r="10749"/>
          <a:stretch/>
        </p:blipFill>
        <p:spPr>
          <a:xfrm>
            <a:off x="9284979" y="3719874"/>
            <a:ext cx="2700521" cy="2142693"/>
          </a:xfrm>
          <a:prstGeom prst="rect">
            <a:avLst/>
          </a:prstGeom>
        </p:spPr>
      </p:pic>
    </p:spTree>
    <p:extLst>
      <p:ext uri="{BB962C8B-B14F-4D97-AF65-F5344CB8AC3E}">
        <p14:creationId xmlns:p14="http://schemas.microsoft.com/office/powerpoint/2010/main" val="712440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0E4937-9203-80F1-1D3B-46A2B6309F3A}"/>
              </a:ext>
              <a:ext uri="{C183D7F6-B498-43B3-948B-1728B52AA6E4}">
                <adec:decorative xmlns:adec="http://schemas.microsoft.com/office/drawing/2017/decorative" val="1"/>
              </a:ext>
            </a:extLst>
          </p:cNvPr>
          <p:cNvSpPr/>
          <p:nvPr/>
        </p:nvSpPr>
        <p:spPr>
          <a:xfrm>
            <a:off x="0" y="0"/>
            <a:ext cx="12192000" cy="7223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pic>
        <p:nvPicPr>
          <p:cNvPr id="9" name="Content Placeholder 10">
            <a:extLst>
              <a:ext uri="{FF2B5EF4-FFF2-40B4-BE49-F238E27FC236}">
                <a16:creationId xmlns:a16="http://schemas.microsoft.com/office/drawing/2014/main" id="{C9582658-5E06-72C3-3778-67761A9A9E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2" name="Title 1">
            <a:extLst>
              <a:ext uri="{FF2B5EF4-FFF2-40B4-BE49-F238E27FC236}">
                <a16:creationId xmlns:a16="http://schemas.microsoft.com/office/drawing/2014/main" id="{E2A90173-C9BE-15AB-2F1B-343129698A10}"/>
              </a:ext>
            </a:extLst>
          </p:cNvPr>
          <p:cNvSpPr txBox="1">
            <a:spLocks/>
          </p:cNvSpPr>
          <p:nvPr/>
        </p:nvSpPr>
        <p:spPr>
          <a:xfrm>
            <a:off x="206500" y="36753"/>
            <a:ext cx="9808869"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fr-CA" sz="3200" dirty="0">
                <a:solidFill>
                  <a:schemeClr val="bg1"/>
                </a:solidFill>
                <a:ea typeface="+mn-ea"/>
              </a:rPr>
              <a:t>Conception d’inspiration autochtones</a:t>
            </a:r>
            <a:endParaRPr lang="en-CA" sz="3200" dirty="0">
              <a:solidFill>
                <a:schemeClr val="bg1"/>
              </a:solidFill>
              <a:ea typeface="+mn-ea"/>
            </a:endParaRPr>
          </a:p>
        </p:txBody>
      </p:sp>
      <p:sp>
        <p:nvSpPr>
          <p:cNvPr id="3" name="TextBox 2">
            <a:extLst>
              <a:ext uri="{FF2B5EF4-FFF2-40B4-BE49-F238E27FC236}">
                <a16:creationId xmlns:a16="http://schemas.microsoft.com/office/drawing/2014/main" id="{7A78167E-F052-C9E8-04C8-15DFB9851FEC}"/>
              </a:ext>
            </a:extLst>
          </p:cNvPr>
          <p:cNvSpPr txBox="1"/>
          <p:nvPr/>
        </p:nvSpPr>
        <p:spPr>
          <a:xfrm>
            <a:off x="206500" y="822915"/>
            <a:ext cx="7852766" cy="4770537"/>
          </a:xfrm>
          <a:prstGeom prst="rect">
            <a:avLst/>
          </a:prstGeom>
          <a:noFill/>
        </p:spPr>
        <p:txBody>
          <a:bodyPr wrap="square">
            <a:spAutoFit/>
          </a:bodyPr>
          <a:lstStyle/>
          <a:p>
            <a:pPr>
              <a:spcBef>
                <a:spcPts val="600"/>
              </a:spcBef>
            </a:pPr>
            <a:r>
              <a:rPr lang="en-CA" b="1" dirty="0"/>
              <a:t>Lien avec la nature </a:t>
            </a:r>
          </a:p>
          <a:p>
            <a:pPr marL="285750" indent="-285750">
              <a:spcBef>
                <a:spcPts val="600"/>
              </a:spcBef>
              <a:buFont typeface="Arial" panose="020B0604020202020204" pitchFamily="34" charset="0"/>
              <a:buChar char="•"/>
            </a:pPr>
            <a:r>
              <a:rPr lang="en-CA" dirty="0"/>
              <a:t>Inclusion </a:t>
            </a:r>
            <a:r>
              <a:rPr lang="en-CA" dirty="0" err="1"/>
              <a:t>d’éléments</a:t>
            </a:r>
            <a:r>
              <a:rPr lang="en-CA" dirty="0"/>
              <a:t> </a:t>
            </a:r>
            <a:r>
              <a:rPr lang="en-CA" dirty="0" err="1"/>
              <a:t>naturels</a:t>
            </a:r>
            <a:r>
              <a:rPr lang="en-CA" dirty="0"/>
              <a:t> (</a:t>
            </a:r>
            <a:r>
              <a:rPr lang="en-CA" dirty="0" err="1"/>
              <a:t>biophilie</a:t>
            </a:r>
            <a:r>
              <a:rPr lang="en-CA" dirty="0"/>
              <a:t>)</a:t>
            </a:r>
          </a:p>
          <a:p>
            <a:pPr marL="285750" indent="-285750">
              <a:spcBef>
                <a:spcPts val="600"/>
              </a:spcBef>
              <a:buFont typeface="Arial" panose="020B0604020202020204" pitchFamily="34" charset="0"/>
              <a:buChar char="•"/>
            </a:pPr>
            <a:r>
              <a:rPr lang="en-CA" dirty="0"/>
              <a:t>Optimisation de la lumière naturelle, des </a:t>
            </a:r>
            <a:r>
              <a:rPr lang="en-CA" dirty="0" err="1"/>
              <a:t>vues</a:t>
            </a:r>
            <a:r>
              <a:rPr lang="en-CA" dirty="0"/>
              <a:t> et des liens avec </a:t>
            </a:r>
            <a:r>
              <a:rPr lang="en-CA" dirty="0" err="1"/>
              <a:t>l’environnement</a:t>
            </a:r>
            <a:endParaRPr lang="en-CA" dirty="0"/>
          </a:p>
          <a:p>
            <a:pPr marL="285750" indent="-285750">
              <a:spcBef>
                <a:spcPts val="600"/>
              </a:spcBef>
              <a:buFont typeface="Arial" panose="020B0604020202020204" pitchFamily="34" charset="0"/>
              <a:buChar char="•"/>
            </a:pPr>
            <a:r>
              <a:rPr lang="en-CA" dirty="0" err="1"/>
              <a:t>Murales</a:t>
            </a:r>
            <a:r>
              <a:rPr lang="en-CA" dirty="0"/>
              <a:t> </a:t>
            </a:r>
          </a:p>
          <a:p>
            <a:pPr marL="285750" indent="-285750">
              <a:spcBef>
                <a:spcPts val="600"/>
              </a:spcBef>
              <a:buFont typeface="Arial" panose="020B0604020202020204" pitchFamily="34" charset="0"/>
              <a:buChar char="•"/>
            </a:pPr>
            <a:r>
              <a:rPr lang="en-CA" dirty="0"/>
              <a:t>Choix des couleurs et des </a:t>
            </a:r>
            <a:r>
              <a:rPr lang="en-CA" dirty="0" err="1"/>
              <a:t>matériaux</a:t>
            </a:r>
            <a:endParaRPr lang="en-CA" dirty="0"/>
          </a:p>
          <a:p>
            <a:pPr>
              <a:spcBef>
                <a:spcPts val="1200"/>
              </a:spcBef>
            </a:pPr>
            <a:r>
              <a:rPr lang="en-CA" b="1" dirty="0"/>
              <a:t>Durabilité</a:t>
            </a:r>
          </a:p>
          <a:p>
            <a:pPr marL="285750" indent="-285750">
              <a:spcBef>
                <a:spcPts val="600"/>
              </a:spcBef>
              <a:buFont typeface="Arial" panose="020B0604020202020204" pitchFamily="34" charset="0"/>
              <a:buChar char="•"/>
            </a:pPr>
            <a:r>
              <a:rPr lang="en-CA" dirty="0" err="1"/>
              <a:t>Réutilisation</a:t>
            </a:r>
            <a:r>
              <a:rPr lang="en-CA" dirty="0"/>
              <a:t> du mobilier et de </a:t>
            </a:r>
            <a:r>
              <a:rPr lang="en-CA" dirty="0" err="1"/>
              <a:t>l’équipement</a:t>
            </a:r>
            <a:r>
              <a:rPr lang="en-CA" dirty="0"/>
              <a:t> </a:t>
            </a:r>
            <a:r>
              <a:rPr lang="en-CA" dirty="0" err="1"/>
              <a:t>existant</a:t>
            </a:r>
            <a:r>
              <a:rPr lang="en-CA" dirty="0"/>
              <a:t> </a:t>
            </a:r>
            <a:r>
              <a:rPr lang="en-CA" dirty="0" err="1"/>
              <a:t>fonctionnel</a:t>
            </a:r>
            <a:endParaRPr lang="en-CA" dirty="0"/>
          </a:p>
          <a:p>
            <a:pPr marL="285750" indent="-285750">
              <a:spcBef>
                <a:spcPts val="600"/>
              </a:spcBef>
              <a:buFont typeface="Arial" panose="020B0604020202020204" pitchFamily="34" charset="0"/>
              <a:buChar char="•"/>
            </a:pPr>
            <a:r>
              <a:rPr lang="en-CA" dirty="0" err="1"/>
              <a:t>Recyclage</a:t>
            </a:r>
            <a:r>
              <a:rPr lang="en-CA" dirty="0"/>
              <a:t> et </a:t>
            </a:r>
            <a:r>
              <a:rPr lang="en-CA" dirty="0" err="1"/>
              <a:t>élimination</a:t>
            </a:r>
            <a:r>
              <a:rPr lang="en-CA" dirty="0"/>
              <a:t> </a:t>
            </a:r>
            <a:r>
              <a:rPr lang="en-CA" dirty="0" err="1"/>
              <a:t>appropriée</a:t>
            </a:r>
            <a:r>
              <a:rPr lang="en-CA" dirty="0"/>
              <a:t> des </a:t>
            </a:r>
            <a:r>
              <a:rPr lang="en-CA" dirty="0" err="1"/>
              <a:t>déchets</a:t>
            </a:r>
            <a:r>
              <a:rPr lang="en-CA" dirty="0"/>
              <a:t> </a:t>
            </a:r>
            <a:r>
              <a:rPr lang="en-CA" dirty="0" err="1"/>
              <a:t>liés</a:t>
            </a:r>
            <a:r>
              <a:rPr lang="en-CA" dirty="0"/>
              <a:t> à la renovation</a:t>
            </a:r>
          </a:p>
          <a:p>
            <a:pPr>
              <a:spcBef>
                <a:spcPts val="1200"/>
              </a:spcBef>
            </a:pPr>
            <a:r>
              <a:rPr lang="en-CA" b="1" dirty="0"/>
              <a:t>Art</a:t>
            </a:r>
          </a:p>
          <a:p>
            <a:pPr marL="285750" indent="-285750">
              <a:spcBef>
                <a:spcPts val="600"/>
              </a:spcBef>
              <a:buFont typeface="Arial" panose="020B0604020202020204" pitchFamily="34" charset="0"/>
              <a:buChar char="•"/>
            </a:pPr>
            <a:r>
              <a:rPr lang="en-CA" dirty="0" err="1"/>
              <a:t>Possibilité</a:t>
            </a:r>
            <a:r>
              <a:rPr lang="en-CA" dirty="0"/>
              <a:t> </a:t>
            </a:r>
            <a:r>
              <a:rPr lang="en-CA" dirty="0" err="1"/>
              <a:t>d’installer</a:t>
            </a:r>
            <a:r>
              <a:rPr lang="en-CA" dirty="0"/>
              <a:t> des oeuvres d’art </a:t>
            </a:r>
            <a:r>
              <a:rPr lang="en-CA" dirty="0" err="1"/>
              <a:t>autochtone</a:t>
            </a:r>
            <a:r>
              <a:rPr lang="en-CA" dirty="0"/>
              <a:t>*</a:t>
            </a:r>
          </a:p>
          <a:p>
            <a:pPr>
              <a:spcBef>
                <a:spcPts val="1200"/>
              </a:spcBef>
            </a:pPr>
            <a:r>
              <a:rPr lang="en-CA" b="1" dirty="0"/>
              <a:t>Reconnaissance du </a:t>
            </a:r>
            <a:r>
              <a:rPr lang="en-CA" b="1" dirty="0" err="1"/>
              <a:t>territoire</a:t>
            </a:r>
            <a:endParaRPr lang="en-CA" b="1" dirty="0"/>
          </a:p>
          <a:p>
            <a:pPr marL="285750" indent="-285750">
              <a:spcBef>
                <a:spcPts val="600"/>
              </a:spcBef>
              <a:buFont typeface="Arial" panose="020B0604020202020204" pitchFamily="34" charset="0"/>
              <a:buChar char="•"/>
            </a:pPr>
            <a:r>
              <a:rPr lang="en-CA" dirty="0"/>
              <a:t>Installation </a:t>
            </a:r>
            <a:r>
              <a:rPr lang="en-CA" dirty="0" err="1"/>
              <a:t>d’une</a:t>
            </a:r>
            <a:r>
              <a:rPr lang="en-CA" dirty="0"/>
              <a:t> reconnaissance </a:t>
            </a:r>
            <a:r>
              <a:rPr lang="en-CA" dirty="0" err="1"/>
              <a:t>permanente</a:t>
            </a:r>
            <a:r>
              <a:rPr lang="en-CA" dirty="0"/>
              <a:t> du </a:t>
            </a:r>
            <a:r>
              <a:rPr lang="en-CA" dirty="0" err="1"/>
              <a:t>territoire</a:t>
            </a:r>
            <a:r>
              <a:rPr lang="en-CA" dirty="0"/>
              <a:t>** </a:t>
            </a:r>
          </a:p>
        </p:txBody>
      </p:sp>
      <p:pic>
        <p:nvPicPr>
          <p:cNvPr id="10" name="Image 9">
            <a:extLst>
              <a:ext uri="{FF2B5EF4-FFF2-40B4-BE49-F238E27FC236}">
                <a16:creationId xmlns:a16="http://schemas.microsoft.com/office/drawing/2014/main" id="{7D1F231C-1EF5-DC85-6C09-0DD60E06B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266" y="3270738"/>
            <a:ext cx="4054196" cy="2384983"/>
          </a:xfrm>
          <a:prstGeom prst="rect">
            <a:avLst/>
          </a:prstGeom>
        </p:spPr>
      </p:pic>
      <p:sp>
        <p:nvSpPr>
          <p:cNvPr id="4" name="ZoneTexte 3">
            <a:extLst>
              <a:ext uri="{FF2B5EF4-FFF2-40B4-BE49-F238E27FC236}">
                <a16:creationId xmlns:a16="http://schemas.microsoft.com/office/drawing/2014/main" id="{032A842F-CBF4-FA74-51B7-1CD6FA4B078B}"/>
              </a:ext>
            </a:extLst>
          </p:cNvPr>
          <p:cNvSpPr txBox="1"/>
          <p:nvPr/>
        </p:nvSpPr>
        <p:spPr>
          <a:xfrm>
            <a:off x="8055551" y="5718275"/>
            <a:ext cx="3847698" cy="430887"/>
          </a:xfrm>
          <a:prstGeom prst="rect">
            <a:avLst/>
          </a:prstGeom>
          <a:noFill/>
        </p:spPr>
        <p:txBody>
          <a:bodyPr wrap="square" rtlCol="0">
            <a:spAutoFit/>
          </a:bodyPr>
          <a:lstStyle/>
          <a:p>
            <a:r>
              <a:rPr lang="fr-CA" sz="1050" i="1" dirty="0"/>
              <a:t>Exemple d’intégration d’éléments de biophilie et exemple de murale.</a:t>
            </a:r>
            <a:endParaRPr lang="en-CA" sz="1050" i="1" dirty="0"/>
          </a:p>
        </p:txBody>
      </p:sp>
      <p:pic>
        <p:nvPicPr>
          <p:cNvPr id="7" name="Image 6">
            <a:extLst>
              <a:ext uri="{FF2B5EF4-FFF2-40B4-BE49-F238E27FC236}">
                <a16:creationId xmlns:a16="http://schemas.microsoft.com/office/drawing/2014/main" id="{9C331A8F-188F-4284-9DAE-61FBE76D5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0" y="772788"/>
            <a:ext cx="4057912" cy="2447537"/>
          </a:xfrm>
          <a:prstGeom prst="rect">
            <a:avLst/>
          </a:prstGeom>
        </p:spPr>
      </p:pic>
    </p:spTree>
    <p:extLst>
      <p:ext uri="{BB962C8B-B14F-4D97-AF65-F5344CB8AC3E}">
        <p14:creationId xmlns:p14="http://schemas.microsoft.com/office/powerpoint/2010/main" val="156428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CD43C08-8E61-023B-5A53-0D8AC1237F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05644" y="3346320"/>
            <a:ext cx="2140866" cy="1985841"/>
          </a:xfrm>
          <a:prstGeom prst="rect">
            <a:avLst/>
          </a:prstGeom>
        </p:spPr>
      </p:pic>
      <p:pic>
        <p:nvPicPr>
          <p:cNvPr id="4" name="Picture 18">
            <a:extLst>
              <a:ext uri="{FF2B5EF4-FFF2-40B4-BE49-F238E27FC236}">
                <a16:creationId xmlns:a16="http://schemas.microsoft.com/office/drawing/2014/main" id="{FDA3F9CB-203E-98D8-E4EC-FF3ED514E7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0835" y="3149544"/>
            <a:ext cx="1111282" cy="2231171"/>
          </a:xfrm>
          <a:prstGeom prst="rect">
            <a:avLst/>
          </a:prstGeom>
        </p:spPr>
      </p:pic>
      <p:pic>
        <p:nvPicPr>
          <p:cNvPr id="5" name="Picture 4">
            <a:extLst>
              <a:ext uri="{FF2B5EF4-FFF2-40B4-BE49-F238E27FC236}">
                <a16:creationId xmlns:a16="http://schemas.microsoft.com/office/drawing/2014/main" id="{AA7FCCFB-37DF-777B-77E7-2709BC82C36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582193" y="1038152"/>
            <a:ext cx="1858421" cy="1734288"/>
          </a:xfrm>
          <a:prstGeom prst="rect">
            <a:avLst/>
          </a:prstGeom>
        </p:spPr>
      </p:pic>
      <p:pic>
        <p:nvPicPr>
          <p:cNvPr id="6" name="Picture 22">
            <a:extLst>
              <a:ext uri="{FF2B5EF4-FFF2-40B4-BE49-F238E27FC236}">
                <a16:creationId xmlns:a16="http://schemas.microsoft.com/office/drawing/2014/main" id="{D3448F0C-7252-99A0-39EE-B4AECD2CC9B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49993" y="917869"/>
            <a:ext cx="2055651" cy="1716565"/>
          </a:xfrm>
          <a:prstGeom prst="rect">
            <a:avLst/>
          </a:prstGeom>
        </p:spPr>
      </p:pic>
      <p:pic>
        <p:nvPicPr>
          <p:cNvPr id="7" name="Picture 6">
            <a:extLst>
              <a:ext uri="{FF2B5EF4-FFF2-40B4-BE49-F238E27FC236}">
                <a16:creationId xmlns:a16="http://schemas.microsoft.com/office/drawing/2014/main" id="{8AC209E2-5CBA-A35A-55A1-84979AE4ACBD}"/>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691501" y="3855878"/>
            <a:ext cx="2683648" cy="1384091"/>
          </a:xfrm>
          <a:prstGeom prst="rect">
            <a:avLst/>
          </a:prstGeom>
        </p:spPr>
      </p:pic>
      <p:pic>
        <p:nvPicPr>
          <p:cNvPr id="8" name="Picture 24">
            <a:extLst>
              <a:ext uri="{FF2B5EF4-FFF2-40B4-BE49-F238E27FC236}">
                <a16:creationId xmlns:a16="http://schemas.microsoft.com/office/drawing/2014/main" id="{A71F8058-8562-7D26-EF58-75A54D7647E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62629" y="3596902"/>
            <a:ext cx="1858017" cy="1902044"/>
          </a:xfrm>
          <a:prstGeom prst="rect">
            <a:avLst/>
          </a:prstGeom>
        </p:spPr>
      </p:pic>
      <p:pic>
        <p:nvPicPr>
          <p:cNvPr id="9" name="Picture 16">
            <a:extLst>
              <a:ext uri="{FF2B5EF4-FFF2-40B4-BE49-F238E27FC236}">
                <a16:creationId xmlns:a16="http://schemas.microsoft.com/office/drawing/2014/main" id="{A95EAE85-D8C2-C75E-0FA0-58C00AE737B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411789" y="1071367"/>
            <a:ext cx="2268041" cy="1596167"/>
          </a:xfrm>
          <a:prstGeom prst="rect">
            <a:avLst/>
          </a:prstGeom>
        </p:spPr>
      </p:pic>
      <p:pic>
        <p:nvPicPr>
          <p:cNvPr id="10" name="Picture 20">
            <a:extLst>
              <a:ext uri="{FF2B5EF4-FFF2-40B4-BE49-F238E27FC236}">
                <a16:creationId xmlns:a16="http://schemas.microsoft.com/office/drawing/2014/main" id="{F1C964A3-6D5E-918D-593D-0F180F55288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620481" y="3323296"/>
            <a:ext cx="1926994" cy="2120652"/>
          </a:xfrm>
          <a:prstGeom prst="rect">
            <a:avLst/>
          </a:prstGeom>
        </p:spPr>
      </p:pic>
      <p:pic>
        <p:nvPicPr>
          <p:cNvPr id="11" name="Picture 8">
            <a:extLst>
              <a:ext uri="{FF2B5EF4-FFF2-40B4-BE49-F238E27FC236}">
                <a16:creationId xmlns:a16="http://schemas.microsoft.com/office/drawing/2014/main" id="{8307C87F-D59E-0916-DD12-A2FE86D67A1F}"/>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117"/>
          <a:stretch/>
        </p:blipFill>
        <p:spPr>
          <a:xfrm>
            <a:off x="4721679" y="975748"/>
            <a:ext cx="2195181" cy="1876852"/>
          </a:xfrm>
          <a:prstGeom prst="rect">
            <a:avLst/>
          </a:prstGeom>
        </p:spPr>
      </p:pic>
      <p:pic>
        <p:nvPicPr>
          <p:cNvPr id="12" name="Picture 26">
            <a:extLst>
              <a:ext uri="{FF2B5EF4-FFF2-40B4-BE49-F238E27FC236}">
                <a16:creationId xmlns:a16="http://schemas.microsoft.com/office/drawing/2014/main" id="{0893A3F1-0511-61A9-A009-B36C226B95E0}"/>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069074" y="790808"/>
            <a:ext cx="2055651" cy="2049790"/>
          </a:xfrm>
          <a:prstGeom prst="rect">
            <a:avLst/>
          </a:prstGeom>
        </p:spPr>
      </p:pic>
      <p:sp>
        <p:nvSpPr>
          <p:cNvPr id="13" name="Rectangle 12">
            <a:extLst>
              <a:ext uri="{FF2B5EF4-FFF2-40B4-BE49-F238E27FC236}">
                <a16:creationId xmlns:a16="http://schemas.microsoft.com/office/drawing/2014/main" id="{CF7DBE81-5330-3862-DBE5-9A98EADEDFD6}"/>
              </a:ext>
              <a:ext uri="{C183D7F6-B498-43B3-948B-1728B52AA6E4}">
                <adec:decorative xmlns:adec="http://schemas.microsoft.com/office/drawing/2017/decorative" val="1"/>
              </a:ext>
            </a:extLst>
          </p:cNvPr>
          <p:cNvSpPr/>
          <p:nvPr/>
        </p:nvSpPr>
        <p:spPr>
          <a:xfrm>
            <a:off x="0" y="-5809"/>
            <a:ext cx="12192001" cy="719951"/>
          </a:xfrm>
          <a:prstGeom prst="rect">
            <a:avLst/>
          </a:prstGeom>
          <a:solidFill>
            <a:srgbClr val="4B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Title 1">
            <a:extLst>
              <a:ext uri="{FF2B5EF4-FFF2-40B4-BE49-F238E27FC236}">
                <a16:creationId xmlns:a16="http://schemas.microsoft.com/office/drawing/2014/main" id="{4AD3C163-FF06-875E-A410-724A7D818BF2}"/>
              </a:ext>
            </a:extLst>
          </p:cNvPr>
          <p:cNvSpPr txBox="1">
            <a:spLocks/>
          </p:cNvSpPr>
          <p:nvPr/>
        </p:nvSpPr>
        <p:spPr>
          <a:xfrm>
            <a:off x="79692" y="67142"/>
            <a:ext cx="11985500"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dirty="0" err="1">
                <a:solidFill>
                  <a:schemeClr val="bg1"/>
                </a:solidFill>
                <a:latin typeface="Arial"/>
                <a:cs typeface="Arial"/>
              </a:rPr>
              <a:t>Annexe</a:t>
            </a:r>
            <a:r>
              <a:rPr lang="en-US" dirty="0">
                <a:solidFill>
                  <a:schemeClr val="bg1"/>
                </a:solidFill>
                <a:latin typeface="Arial"/>
                <a:cs typeface="Arial"/>
              </a:rPr>
              <a:t> : La conception du MTGC : </a:t>
            </a:r>
            <a:r>
              <a:rPr lang="fr-CA" dirty="0">
                <a:solidFill>
                  <a:schemeClr val="bg1"/>
                </a:solidFill>
                <a:latin typeface="Arial"/>
                <a:cs typeface="Arial"/>
              </a:rPr>
              <a:t>Points de travail individuels</a:t>
            </a:r>
            <a:endParaRPr lang="en-US" dirty="0">
              <a:solidFill>
                <a:schemeClr val="bg1"/>
              </a:solidFill>
              <a:latin typeface="Arial"/>
              <a:cs typeface="Arial"/>
            </a:endParaRPr>
          </a:p>
        </p:txBody>
      </p:sp>
      <p:pic>
        <p:nvPicPr>
          <p:cNvPr id="15" name="Content Placeholder 10">
            <a:extLst>
              <a:ext uri="{FF2B5EF4-FFF2-40B4-BE49-F238E27FC236}">
                <a16:creationId xmlns:a16="http://schemas.microsoft.com/office/drawing/2014/main" id="{6ED7416B-1E77-EF51-4470-27A37C062DEF}"/>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11498406" y="139086"/>
            <a:ext cx="566786" cy="494616"/>
          </a:xfrm>
          <a:prstGeom prst="rect">
            <a:avLst/>
          </a:prstGeom>
        </p:spPr>
      </p:pic>
      <p:sp>
        <p:nvSpPr>
          <p:cNvPr id="2" name="ZoneTexte 1">
            <a:extLst>
              <a:ext uri="{FF2B5EF4-FFF2-40B4-BE49-F238E27FC236}">
                <a16:creationId xmlns:a16="http://schemas.microsoft.com/office/drawing/2014/main" id="{C7011CF1-6CD8-67EE-111D-AE532E250818}"/>
              </a:ext>
            </a:extLst>
          </p:cNvPr>
          <p:cNvSpPr txBox="1"/>
          <p:nvPr/>
        </p:nvSpPr>
        <p:spPr>
          <a:xfrm>
            <a:off x="7239321" y="5468578"/>
            <a:ext cx="1769284" cy="338554"/>
          </a:xfrm>
          <a:prstGeom prst="rect">
            <a:avLst/>
          </a:prstGeom>
          <a:noFill/>
        </p:spPr>
        <p:txBody>
          <a:bodyPr wrap="square" rtlCol="0">
            <a:spAutoFit/>
          </a:bodyPr>
          <a:lstStyle/>
          <a:p>
            <a:r>
              <a:rPr lang="fr-CA" sz="1600" b="1">
                <a:solidFill>
                  <a:srgbClr val="6E9F96"/>
                </a:solidFill>
                <a:latin typeface="Avenir Next LT Pro" panose="020B0504020202020204" pitchFamily="34" charset="0"/>
              </a:rPr>
              <a:t>Poste de travail</a:t>
            </a:r>
            <a:endParaRPr lang="en-CA" sz="1600" b="1">
              <a:solidFill>
                <a:srgbClr val="6E9F96"/>
              </a:solidFill>
              <a:latin typeface="Avenir Next LT Pro" panose="020B0504020202020204" pitchFamily="34" charset="0"/>
            </a:endParaRPr>
          </a:p>
        </p:txBody>
      </p:sp>
      <p:sp>
        <p:nvSpPr>
          <p:cNvPr id="16" name="ZoneTexte 15">
            <a:extLst>
              <a:ext uri="{FF2B5EF4-FFF2-40B4-BE49-F238E27FC236}">
                <a16:creationId xmlns:a16="http://schemas.microsoft.com/office/drawing/2014/main" id="{980C9861-6921-7ECD-A1DB-56E98A968DF2}"/>
              </a:ext>
            </a:extLst>
          </p:cNvPr>
          <p:cNvSpPr txBox="1"/>
          <p:nvPr/>
        </p:nvSpPr>
        <p:spPr>
          <a:xfrm>
            <a:off x="4934628" y="2696509"/>
            <a:ext cx="1769284" cy="338554"/>
          </a:xfrm>
          <a:prstGeom prst="rect">
            <a:avLst/>
          </a:prstGeom>
          <a:noFill/>
        </p:spPr>
        <p:txBody>
          <a:bodyPr wrap="square" rtlCol="0">
            <a:spAutoFit/>
          </a:bodyPr>
          <a:lstStyle/>
          <a:p>
            <a:r>
              <a:rPr lang="fr-CA" sz="1600" b="1">
                <a:solidFill>
                  <a:srgbClr val="6E9F96"/>
                </a:solidFill>
                <a:latin typeface="Avenir Next LT Pro" panose="020B0504020202020204" pitchFamily="34" charset="0"/>
              </a:rPr>
              <a:t>Poste de travail</a:t>
            </a:r>
            <a:endParaRPr lang="en-CA" sz="1600" b="1">
              <a:solidFill>
                <a:srgbClr val="6E9F96"/>
              </a:solidFill>
              <a:latin typeface="Avenir Next LT Pro" panose="020B0504020202020204" pitchFamily="34" charset="0"/>
            </a:endParaRPr>
          </a:p>
        </p:txBody>
      </p:sp>
      <p:sp>
        <p:nvSpPr>
          <p:cNvPr id="17" name="ZoneTexte 16">
            <a:extLst>
              <a:ext uri="{FF2B5EF4-FFF2-40B4-BE49-F238E27FC236}">
                <a16:creationId xmlns:a16="http://schemas.microsoft.com/office/drawing/2014/main" id="{30B3AA75-2036-DFAA-38C3-83454C9878E5}"/>
              </a:ext>
            </a:extLst>
          </p:cNvPr>
          <p:cNvSpPr txBox="1"/>
          <p:nvPr/>
        </p:nvSpPr>
        <p:spPr>
          <a:xfrm>
            <a:off x="7069075" y="2699843"/>
            <a:ext cx="1974284" cy="338554"/>
          </a:xfrm>
          <a:prstGeom prst="rect">
            <a:avLst/>
          </a:prstGeom>
          <a:noFill/>
        </p:spPr>
        <p:txBody>
          <a:bodyPr wrap="square" rtlCol="0">
            <a:spAutoFit/>
          </a:bodyPr>
          <a:lstStyle/>
          <a:p>
            <a:r>
              <a:rPr lang="fr-CA" sz="1600" b="1">
                <a:solidFill>
                  <a:srgbClr val="6E9F96"/>
                </a:solidFill>
                <a:latin typeface="Avenir Next LT Pro" panose="020B0504020202020204" pitchFamily="34" charset="0"/>
              </a:rPr>
              <a:t>Capsule de travail</a:t>
            </a:r>
            <a:endParaRPr lang="en-CA" sz="1600" b="1">
              <a:solidFill>
                <a:srgbClr val="6E9F96"/>
              </a:solidFill>
              <a:latin typeface="Avenir Next LT Pro" panose="020B0504020202020204" pitchFamily="34" charset="0"/>
            </a:endParaRPr>
          </a:p>
        </p:txBody>
      </p:sp>
      <p:sp>
        <p:nvSpPr>
          <p:cNvPr id="18" name="ZoneTexte 17">
            <a:extLst>
              <a:ext uri="{FF2B5EF4-FFF2-40B4-BE49-F238E27FC236}">
                <a16:creationId xmlns:a16="http://schemas.microsoft.com/office/drawing/2014/main" id="{0D02ED3A-CE97-E3FB-039B-67DD5972D5D2}"/>
              </a:ext>
            </a:extLst>
          </p:cNvPr>
          <p:cNvSpPr txBox="1"/>
          <p:nvPr/>
        </p:nvSpPr>
        <p:spPr>
          <a:xfrm>
            <a:off x="2088862" y="2699045"/>
            <a:ext cx="2797108" cy="338554"/>
          </a:xfrm>
          <a:prstGeom prst="rect">
            <a:avLst/>
          </a:prstGeom>
          <a:noFill/>
        </p:spPr>
        <p:txBody>
          <a:bodyPr wrap="square" rtlCol="0">
            <a:spAutoFit/>
          </a:bodyPr>
          <a:lstStyle/>
          <a:p>
            <a:pPr algn="ctr"/>
            <a:r>
              <a:rPr lang="fr-CA" sz="1600" b="1" dirty="0">
                <a:solidFill>
                  <a:srgbClr val="6E9F96"/>
                </a:solidFill>
                <a:latin typeface="Avenir Next LT Pro" panose="020B0504020202020204" pitchFamily="34" charset="0"/>
              </a:rPr>
              <a:t>Salle de concentration</a:t>
            </a:r>
            <a:endParaRPr lang="en-CA" sz="1600" b="1" dirty="0">
              <a:solidFill>
                <a:srgbClr val="6E9F96"/>
              </a:solidFill>
              <a:latin typeface="Avenir Next LT Pro" panose="020B0504020202020204" pitchFamily="34" charset="0"/>
            </a:endParaRPr>
          </a:p>
        </p:txBody>
      </p:sp>
      <p:sp>
        <p:nvSpPr>
          <p:cNvPr id="19" name="ZoneTexte 18">
            <a:extLst>
              <a:ext uri="{FF2B5EF4-FFF2-40B4-BE49-F238E27FC236}">
                <a16:creationId xmlns:a16="http://schemas.microsoft.com/office/drawing/2014/main" id="{80966265-661B-95BC-6DE0-B580C4C9B42F}"/>
              </a:ext>
            </a:extLst>
          </p:cNvPr>
          <p:cNvSpPr txBox="1"/>
          <p:nvPr/>
        </p:nvSpPr>
        <p:spPr>
          <a:xfrm>
            <a:off x="79692" y="2696195"/>
            <a:ext cx="2326589" cy="338554"/>
          </a:xfrm>
          <a:prstGeom prst="rect">
            <a:avLst/>
          </a:prstGeom>
          <a:noFill/>
        </p:spPr>
        <p:txBody>
          <a:bodyPr wrap="square" rtlCol="0">
            <a:spAutoFit/>
          </a:bodyPr>
          <a:lstStyle/>
          <a:p>
            <a:r>
              <a:rPr lang="fr-CA" sz="1600" b="1" dirty="0">
                <a:solidFill>
                  <a:srgbClr val="6E9F96"/>
                </a:solidFill>
                <a:latin typeface="Avenir Next LT Pro" panose="020B0504020202020204" pitchFamily="34" charset="0"/>
              </a:rPr>
              <a:t>Point de transition</a:t>
            </a:r>
            <a:endParaRPr lang="en-CA" sz="1600" b="1" dirty="0">
              <a:solidFill>
                <a:srgbClr val="6E9F96"/>
              </a:solidFill>
              <a:latin typeface="Avenir Next LT Pro" panose="020B0504020202020204" pitchFamily="34" charset="0"/>
            </a:endParaRPr>
          </a:p>
        </p:txBody>
      </p:sp>
      <p:sp>
        <p:nvSpPr>
          <p:cNvPr id="20" name="ZoneTexte 19">
            <a:extLst>
              <a:ext uri="{FF2B5EF4-FFF2-40B4-BE49-F238E27FC236}">
                <a16:creationId xmlns:a16="http://schemas.microsoft.com/office/drawing/2014/main" id="{6C9B3B4D-62A2-E188-CF9D-FD9CCB9C4F45}"/>
              </a:ext>
            </a:extLst>
          </p:cNvPr>
          <p:cNvSpPr txBox="1"/>
          <p:nvPr/>
        </p:nvSpPr>
        <p:spPr>
          <a:xfrm>
            <a:off x="9705545" y="2696195"/>
            <a:ext cx="1974284" cy="338554"/>
          </a:xfrm>
          <a:prstGeom prst="rect">
            <a:avLst/>
          </a:prstGeom>
          <a:noFill/>
        </p:spPr>
        <p:txBody>
          <a:bodyPr wrap="square" rtlCol="0">
            <a:spAutoFit/>
          </a:bodyPr>
          <a:lstStyle/>
          <a:p>
            <a:r>
              <a:rPr lang="fr-CA" sz="1600" b="1" dirty="0">
                <a:solidFill>
                  <a:srgbClr val="6E9F96"/>
                </a:solidFill>
                <a:latin typeface="Avenir Next LT Pro" panose="020B0504020202020204" pitchFamily="34" charset="0"/>
              </a:rPr>
              <a:t>Salle d’étude</a:t>
            </a:r>
            <a:endParaRPr lang="en-CA" sz="1600" b="1" dirty="0">
              <a:solidFill>
                <a:srgbClr val="6E9F96"/>
              </a:solidFill>
              <a:latin typeface="Avenir Next LT Pro" panose="020B0504020202020204" pitchFamily="34" charset="0"/>
            </a:endParaRPr>
          </a:p>
        </p:txBody>
      </p:sp>
      <p:sp>
        <p:nvSpPr>
          <p:cNvPr id="21" name="ZoneTexte 20">
            <a:extLst>
              <a:ext uri="{FF2B5EF4-FFF2-40B4-BE49-F238E27FC236}">
                <a16:creationId xmlns:a16="http://schemas.microsoft.com/office/drawing/2014/main" id="{1307B372-645F-9A86-7B3B-DC6A47D651B0}"/>
              </a:ext>
            </a:extLst>
          </p:cNvPr>
          <p:cNvSpPr txBox="1"/>
          <p:nvPr/>
        </p:nvSpPr>
        <p:spPr>
          <a:xfrm>
            <a:off x="79692" y="5355356"/>
            <a:ext cx="2250886" cy="584775"/>
          </a:xfrm>
          <a:prstGeom prst="rect">
            <a:avLst/>
          </a:prstGeom>
          <a:noFill/>
        </p:spPr>
        <p:txBody>
          <a:bodyPr wrap="square" rtlCol="0">
            <a:spAutoFit/>
          </a:bodyPr>
          <a:lstStyle/>
          <a:p>
            <a:r>
              <a:rPr lang="fr-CA" sz="1600" b="1">
                <a:solidFill>
                  <a:srgbClr val="6E9F96"/>
                </a:solidFill>
                <a:latin typeface="Avenir Next LT Pro" panose="020B0504020202020204" pitchFamily="34" charset="0"/>
              </a:rPr>
              <a:t>Cabine téléphonique</a:t>
            </a:r>
            <a:endParaRPr lang="en-CA" sz="1600" b="1">
              <a:solidFill>
                <a:srgbClr val="6E9F96"/>
              </a:solidFill>
              <a:latin typeface="Avenir Next LT Pro" panose="020B0504020202020204" pitchFamily="34" charset="0"/>
            </a:endParaRPr>
          </a:p>
        </p:txBody>
      </p:sp>
      <p:sp>
        <p:nvSpPr>
          <p:cNvPr id="22" name="ZoneTexte 21">
            <a:extLst>
              <a:ext uri="{FF2B5EF4-FFF2-40B4-BE49-F238E27FC236}">
                <a16:creationId xmlns:a16="http://schemas.microsoft.com/office/drawing/2014/main" id="{14CD3E4D-6DA0-395F-8ECE-C45164D884C3}"/>
              </a:ext>
            </a:extLst>
          </p:cNvPr>
          <p:cNvSpPr txBox="1"/>
          <p:nvPr/>
        </p:nvSpPr>
        <p:spPr>
          <a:xfrm>
            <a:off x="2330578" y="5365043"/>
            <a:ext cx="1769284" cy="338554"/>
          </a:xfrm>
          <a:prstGeom prst="rect">
            <a:avLst/>
          </a:prstGeom>
          <a:noFill/>
        </p:spPr>
        <p:txBody>
          <a:bodyPr wrap="square" rtlCol="0">
            <a:spAutoFit/>
          </a:bodyPr>
          <a:lstStyle/>
          <a:p>
            <a:r>
              <a:rPr lang="fr-CA" sz="1600" b="1">
                <a:solidFill>
                  <a:srgbClr val="6E9F96"/>
                </a:solidFill>
                <a:latin typeface="Avenir Next LT Pro" panose="020B0504020202020204" pitchFamily="34" charset="0"/>
              </a:rPr>
              <a:t>Poste de travail</a:t>
            </a:r>
            <a:endParaRPr lang="en-CA" sz="1600" b="1">
              <a:solidFill>
                <a:srgbClr val="6E9F96"/>
              </a:solidFill>
              <a:latin typeface="Avenir Next LT Pro" panose="020B0504020202020204" pitchFamily="34" charset="0"/>
            </a:endParaRPr>
          </a:p>
        </p:txBody>
      </p:sp>
      <p:sp>
        <p:nvSpPr>
          <p:cNvPr id="23" name="ZoneTexte 22">
            <a:extLst>
              <a:ext uri="{FF2B5EF4-FFF2-40B4-BE49-F238E27FC236}">
                <a16:creationId xmlns:a16="http://schemas.microsoft.com/office/drawing/2014/main" id="{C3A5079C-E200-2962-16E2-A6F67770BD98}"/>
              </a:ext>
            </a:extLst>
          </p:cNvPr>
          <p:cNvSpPr txBox="1"/>
          <p:nvPr/>
        </p:nvSpPr>
        <p:spPr>
          <a:xfrm>
            <a:off x="4679934" y="5345467"/>
            <a:ext cx="2250886" cy="584775"/>
          </a:xfrm>
          <a:prstGeom prst="rect">
            <a:avLst/>
          </a:prstGeom>
          <a:noFill/>
        </p:spPr>
        <p:txBody>
          <a:bodyPr wrap="square" rtlCol="0">
            <a:spAutoFit/>
          </a:bodyPr>
          <a:lstStyle/>
          <a:p>
            <a:r>
              <a:rPr lang="fr-CA" sz="1600" b="1" dirty="0">
                <a:solidFill>
                  <a:srgbClr val="6E9F96"/>
                </a:solidFill>
                <a:latin typeface="Avenir Next LT Pro" panose="020B0504020202020204" pitchFamily="34" charset="0"/>
              </a:rPr>
              <a:t>Cabine téléphonique</a:t>
            </a:r>
            <a:endParaRPr lang="en-CA" sz="1600" b="1" dirty="0">
              <a:solidFill>
                <a:srgbClr val="6E9F96"/>
              </a:solidFill>
              <a:latin typeface="Avenir Next LT Pro" panose="020B0504020202020204" pitchFamily="34" charset="0"/>
            </a:endParaRPr>
          </a:p>
        </p:txBody>
      </p:sp>
      <p:sp>
        <p:nvSpPr>
          <p:cNvPr id="24" name="ZoneTexte 23">
            <a:extLst>
              <a:ext uri="{FF2B5EF4-FFF2-40B4-BE49-F238E27FC236}">
                <a16:creationId xmlns:a16="http://schemas.microsoft.com/office/drawing/2014/main" id="{233F378C-FDFC-60EB-FA4F-F8EC5785BD9F}"/>
              </a:ext>
            </a:extLst>
          </p:cNvPr>
          <p:cNvSpPr txBox="1"/>
          <p:nvPr/>
        </p:nvSpPr>
        <p:spPr>
          <a:xfrm>
            <a:off x="9507220" y="5443948"/>
            <a:ext cx="2832687" cy="338554"/>
          </a:xfrm>
          <a:prstGeom prst="rect">
            <a:avLst/>
          </a:prstGeom>
          <a:noFill/>
        </p:spPr>
        <p:txBody>
          <a:bodyPr wrap="square" rtlCol="0">
            <a:spAutoFit/>
          </a:bodyPr>
          <a:lstStyle/>
          <a:p>
            <a:r>
              <a:rPr lang="fr-CA" sz="1600" b="1">
                <a:solidFill>
                  <a:srgbClr val="6E9F96"/>
                </a:solidFill>
                <a:latin typeface="Avenir Next LT Pro" panose="020B0504020202020204" pitchFamily="34" charset="0"/>
              </a:rPr>
              <a:t>Capsule de concentration</a:t>
            </a:r>
            <a:endParaRPr lang="en-CA" sz="1600" b="1">
              <a:solidFill>
                <a:srgbClr val="6E9F96"/>
              </a:solidFill>
              <a:latin typeface="Avenir Next LT Pro" panose="020B0504020202020204" pitchFamily="34" charset="0"/>
            </a:endParaRPr>
          </a:p>
        </p:txBody>
      </p:sp>
    </p:spTree>
    <p:extLst>
      <p:ext uri="{BB962C8B-B14F-4D97-AF65-F5344CB8AC3E}">
        <p14:creationId xmlns:p14="http://schemas.microsoft.com/office/powerpoint/2010/main" val="271482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3">
            <a:extLst>
              <a:ext uri="{FF2B5EF4-FFF2-40B4-BE49-F238E27FC236}">
                <a16:creationId xmlns:a16="http://schemas.microsoft.com/office/drawing/2014/main" id="{84C76C90-E7BF-3BE5-671B-C37112E2FD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00399" y="1442293"/>
            <a:ext cx="2018211" cy="1566721"/>
          </a:xfrm>
          <a:prstGeom prst="rect">
            <a:avLst/>
          </a:prstGeom>
        </p:spPr>
      </p:pic>
      <p:pic>
        <p:nvPicPr>
          <p:cNvPr id="4" name="Picture 21">
            <a:extLst>
              <a:ext uri="{FF2B5EF4-FFF2-40B4-BE49-F238E27FC236}">
                <a16:creationId xmlns:a16="http://schemas.microsoft.com/office/drawing/2014/main" id="{228B25E5-D644-D47C-5524-5F5D14F89B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910"/>
          <a:stretch/>
        </p:blipFill>
        <p:spPr>
          <a:xfrm>
            <a:off x="79692" y="1166409"/>
            <a:ext cx="2690856" cy="2028085"/>
          </a:xfrm>
          <a:prstGeom prst="rect">
            <a:avLst/>
          </a:prstGeom>
        </p:spPr>
      </p:pic>
      <p:pic>
        <p:nvPicPr>
          <p:cNvPr id="5" name="Picture 19">
            <a:extLst>
              <a:ext uri="{FF2B5EF4-FFF2-40B4-BE49-F238E27FC236}">
                <a16:creationId xmlns:a16="http://schemas.microsoft.com/office/drawing/2014/main" id="{87ADCF8F-9A75-9260-982E-43730D04923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170"/>
          <a:stretch/>
        </p:blipFill>
        <p:spPr>
          <a:xfrm>
            <a:off x="3727992" y="3788130"/>
            <a:ext cx="2617257" cy="1772994"/>
          </a:xfrm>
          <a:prstGeom prst="rect">
            <a:avLst/>
          </a:prstGeom>
        </p:spPr>
      </p:pic>
      <p:pic>
        <p:nvPicPr>
          <p:cNvPr id="6" name="Picture 25">
            <a:extLst>
              <a:ext uri="{FF2B5EF4-FFF2-40B4-BE49-F238E27FC236}">
                <a16:creationId xmlns:a16="http://schemas.microsoft.com/office/drawing/2014/main" id="{00F62F5C-1945-3F09-D553-8AFC1421D6B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430693" y="1176482"/>
            <a:ext cx="2294175" cy="1994772"/>
          </a:xfrm>
          <a:prstGeom prst="rect">
            <a:avLst/>
          </a:prstGeom>
        </p:spPr>
      </p:pic>
      <p:pic>
        <p:nvPicPr>
          <p:cNvPr id="8" name="Picture 29">
            <a:extLst>
              <a:ext uri="{FF2B5EF4-FFF2-40B4-BE49-F238E27FC236}">
                <a16:creationId xmlns:a16="http://schemas.microsoft.com/office/drawing/2014/main" id="{AD44FECE-7821-374D-933A-835BC122E44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338985" y="3389234"/>
            <a:ext cx="2946732" cy="2356556"/>
          </a:xfrm>
          <a:prstGeom prst="rect">
            <a:avLst/>
          </a:prstGeom>
        </p:spPr>
      </p:pic>
      <p:pic>
        <p:nvPicPr>
          <p:cNvPr id="9" name="Picture 31">
            <a:extLst>
              <a:ext uri="{FF2B5EF4-FFF2-40B4-BE49-F238E27FC236}">
                <a16:creationId xmlns:a16="http://schemas.microsoft.com/office/drawing/2014/main" id="{4B2DAAC2-F4C8-6B07-8534-0552F86CC39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48289" y="3868905"/>
            <a:ext cx="2755563" cy="1718403"/>
          </a:xfrm>
          <a:prstGeom prst="rect">
            <a:avLst/>
          </a:prstGeom>
        </p:spPr>
      </p:pic>
      <p:pic>
        <p:nvPicPr>
          <p:cNvPr id="10" name="Picture 33">
            <a:extLst>
              <a:ext uri="{FF2B5EF4-FFF2-40B4-BE49-F238E27FC236}">
                <a16:creationId xmlns:a16="http://schemas.microsoft.com/office/drawing/2014/main" id="{C4D79D0A-936E-FEA3-EDA5-FF085E3CAC4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660509" y="1257968"/>
            <a:ext cx="3174398" cy="2099808"/>
          </a:xfrm>
          <a:prstGeom prst="rect">
            <a:avLst/>
          </a:prstGeom>
        </p:spPr>
      </p:pic>
      <p:sp>
        <p:nvSpPr>
          <p:cNvPr id="7" name="Rectangle 6">
            <a:extLst>
              <a:ext uri="{FF2B5EF4-FFF2-40B4-BE49-F238E27FC236}">
                <a16:creationId xmlns:a16="http://schemas.microsoft.com/office/drawing/2014/main" id="{AFAA0054-5B72-09A4-3B76-05B6E5266EE0}"/>
              </a:ext>
              <a:ext uri="{C183D7F6-B498-43B3-948B-1728B52AA6E4}">
                <adec:decorative xmlns:adec="http://schemas.microsoft.com/office/drawing/2017/decorative" val="1"/>
              </a:ext>
            </a:extLst>
          </p:cNvPr>
          <p:cNvSpPr/>
          <p:nvPr/>
        </p:nvSpPr>
        <p:spPr>
          <a:xfrm>
            <a:off x="0" y="-5809"/>
            <a:ext cx="12192001" cy="719951"/>
          </a:xfrm>
          <a:prstGeom prst="rect">
            <a:avLst/>
          </a:prstGeom>
          <a:solidFill>
            <a:srgbClr val="4B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itle 1">
            <a:extLst>
              <a:ext uri="{FF2B5EF4-FFF2-40B4-BE49-F238E27FC236}">
                <a16:creationId xmlns:a16="http://schemas.microsoft.com/office/drawing/2014/main" id="{F1CBEDCB-04D0-09C2-01E6-FFEEE5508FF8}"/>
              </a:ext>
            </a:extLst>
          </p:cNvPr>
          <p:cNvSpPr txBox="1">
            <a:spLocks/>
          </p:cNvSpPr>
          <p:nvPr/>
        </p:nvSpPr>
        <p:spPr>
          <a:xfrm>
            <a:off x="79692" y="67142"/>
            <a:ext cx="11985500"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dirty="0" err="1">
                <a:solidFill>
                  <a:schemeClr val="bg1"/>
                </a:solidFill>
                <a:latin typeface="Arial"/>
                <a:cs typeface="Arial"/>
              </a:rPr>
              <a:t>Annexe</a:t>
            </a:r>
            <a:r>
              <a:rPr lang="en-US" dirty="0">
                <a:solidFill>
                  <a:schemeClr val="bg1"/>
                </a:solidFill>
                <a:latin typeface="Arial"/>
                <a:cs typeface="Arial"/>
              </a:rPr>
              <a:t> : La conception du MTGC : </a:t>
            </a:r>
            <a:r>
              <a:rPr lang="fr-CA" dirty="0">
                <a:solidFill>
                  <a:schemeClr val="bg1"/>
                </a:solidFill>
                <a:latin typeface="Arial"/>
                <a:cs typeface="Arial"/>
              </a:rPr>
              <a:t>Points de travail collaboratifs</a:t>
            </a:r>
            <a:endParaRPr lang="en-US" dirty="0">
              <a:solidFill>
                <a:schemeClr val="bg1"/>
              </a:solidFill>
              <a:latin typeface="Arial"/>
              <a:cs typeface="Arial"/>
            </a:endParaRPr>
          </a:p>
        </p:txBody>
      </p:sp>
      <p:pic>
        <p:nvPicPr>
          <p:cNvPr id="12" name="Content Placeholder 10">
            <a:extLst>
              <a:ext uri="{FF2B5EF4-FFF2-40B4-BE49-F238E27FC236}">
                <a16:creationId xmlns:a16="http://schemas.microsoft.com/office/drawing/2014/main" id="{6B0004A5-F01B-8659-BE92-31D3EFDCC189}"/>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11498406" y="139086"/>
            <a:ext cx="566786" cy="494616"/>
          </a:xfrm>
          <a:prstGeom prst="rect">
            <a:avLst/>
          </a:prstGeom>
        </p:spPr>
      </p:pic>
      <p:sp>
        <p:nvSpPr>
          <p:cNvPr id="2" name="ZoneTexte 1">
            <a:extLst>
              <a:ext uri="{FF2B5EF4-FFF2-40B4-BE49-F238E27FC236}">
                <a16:creationId xmlns:a16="http://schemas.microsoft.com/office/drawing/2014/main" id="{347F4171-0836-91A0-CBDF-7AA2A422215C}"/>
              </a:ext>
            </a:extLst>
          </p:cNvPr>
          <p:cNvSpPr txBox="1"/>
          <p:nvPr/>
        </p:nvSpPr>
        <p:spPr>
          <a:xfrm>
            <a:off x="597704" y="3171254"/>
            <a:ext cx="2326589" cy="369332"/>
          </a:xfrm>
          <a:prstGeom prst="rect">
            <a:avLst/>
          </a:prstGeom>
          <a:noFill/>
        </p:spPr>
        <p:txBody>
          <a:bodyPr wrap="square" rtlCol="0">
            <a:spAutoFit/>
          </a:bodyPr>
          <a:lstStyle/>
          <a:p>
            <a:r>
              <a:rPr lang="fr-CA" b="1">
                <a:solidFill>
                  <a:srgbClr val="6E9F96"/>
                </a:solidFill>
                <a:latin typeface="Avenir Next LT Pro" panose="020B0504020202020204" pitchFamily="34" charset="0"/>
              </a:rPr>
              <a:t>Zone d’équipe</a:t>
            </a:r>
            <a:endParaRPr lang="en-CA" b="1">
              <a:solidFill>
                <a:srgbClr val="6E9F96"/>
              </a:solidFill>
              <a:latin typeface="Avenir Next LT Pro" panose="020B0504020202020204" pitchFamily="34" charset="0"/>
            </a:endParaRPr>
          </a:p>
        </p:txBody>
      </p:sp>
      <p:sp>
        <p:nvSpPr>
          <p:cNvPr id="13" name="ZoneTexte 12">
            <a:extLst>
              <a:ext uri="{FF2B5EF4-FFF2-40B4-BE49-F238E27FC236}">
                <a16:creationId xmlns:a16="http://schemas.microsoft.com/office/drawing/2014/main" id="{1856612A-885E-3E7C-AF4D-8D057206B1B0}"/>
              </a:ext>
            </a:extLst>
          </p:cNvPr>
          <p:cNvSpPr txBox="1"/>
          <p:nvPr/>
        </p:nvSpPr>
        <p:spPr>
          <a:xfrm>
            <a:off x="3727992" y="3157475"/>
            <a:ext cx="2326589" cy="369332"/>
          </a:xfrm>
          <a:prstGeom prst="rect">
            <a:avLst/>
          </a:prstGeom>
          <a:noFill/>
        </p:spPr>
        <p:txBody>
          <a:bodyPr wrap="square" rtlCol="0">
            <a:spAutoFit/>
          </a:bodyPr>
          <a:lstStyle/>
          <a:p>
            <a:r>
              <a:rPr lang="fr-CA" b="1">
                <a:solidFill>
                  <a:srgbClr val="6E9F96"/>
                </a:solidFill>
                <a:latin typeface="Avenir Next LT Pro" panose="020B0504020202020204" pitchFamily="34" charset="0"/>
              </a:rPr>
              <a:t>Enclave</a:t>
            </a:r>
            <a:endParaRPr lang="en-CA" b="1">
              <a:solidFill>
                <a:srgbClr val="6E9F96"/>
              </a:solidFill>
              <a:latin typeface="Avenir Next LT Pro" panose="020B0504020202020204" pitchFamily="34" charset="0"/>
            </a:endParaRPr>
          </a:p>
        </p:txBody>
      </p:sp>
      <p:sp>
        <p:nvSpPr>
          <p:cNvPr id="14" name="ZoneTexte 13">
            <a:extLst>
              <a:ext uri="{FF2B5EF4-FFF2-40B4-BE49-F238E27FC236}">
                <a16:creationId xmlns:a16="http://schemas.microsoft.com/office/drawing/2014/main" id="{E3E9C2D6-972B-3EAA-FBF3-3BB33506298D}"/>
              </a:ext>
            </a:extLst>
          </p:cNvPr>
          <p:cNvSpPr txBox="1"/>
          <p:nvPr/>
        </p:nvSpPr>
        <p:spPr>
          <a:xfrm>
            <a:off x="6419123" y="3086616"/>
            <a:ext cx="2326589" cy="369332"/>
          </a:xfrm>
          <a:prstGeom prst="rect">
            <a:avLst/>
          </a:prstGeom>
          <a:noFill/>
        </p:spPr>
        <p:txBody>
          <a:bodyPr wrap="square" rtlCol="0">
            <a:spAutoFit/>
          </a:bodyPr>
          <a:lstStyle/>
          <a:p>
            <a:r>
              <a:rPr lang="fr-CA" b="1">
                <a:solidFill>
                  <a:srgbClr val="6E9F96"/>
                </a:solidFill>
                <a:latin typeface="Avenir Next LT Pro" panose="020B0504020202020204" pitchFamily="34" charset="0"/>
              </a:rPr>
              <a:t>Salle de travail</a:t>
            </a:r>
            <a:endParaRPr lang="en-CA" b="1">
              <a:solidFill>
                <a:srgbClr val="6E9F96"/>
              </a:solidFill>
              <a:latin typeface="Avenir Next LT Pro" panose="020B0504020202020204" pitchFamily="34" charset="0"/>
            </a:endParaRPr>
          </a:p>
        </p:txBody>
      </p:sp>
      <p:sp>
        <p:nvSpPr>
          <p:cNvPr id="15" name="ZoneTexte 14">
            <a:extLst>
              <a:ext uri="{FF2B5EF4-FFF2-40B4-BE49-F238E27FC236}">
                <a16:creationId xmlns:a16="http://schemas.microsoft.com/office/drawing/2014/main" id="{4019B1AD-86C3-96C7-CF45-408DA037AC49}"/>
              </a:ext>
            </a:extLst>
          </p:cNvPr>
          <p:cNvSpPr txBox="1"/>
          <p:nvPr/>
        </p:nvSpPr>
        <p:spPr>
          <a:xfrm>
            <a:off x="9549411" y="3047604"/>
            <a:ext cx="2326589" cy="369332"/>
          </a:xfrm>
          <a:prstGeom prst="rect">
            <a:avLst/>
          </a:prstGeom>
          <a:noFill/>
        </p:spPr>
        <p:txBody>
          <a:bodyPr wrap="square" rtlCol="0">
            <a:spAutoFit/>
          </a:bodyPr>
          <a:lstStyle/>
          <a:p>
            <a:r>
              <a:rPr lang="fr-CA" b="1">
                <a:solidFill>
                  <a:srgbClr val="6E9F96"/>
                </a:solidFill>
                <a:latin typeface="Avenir Next LT Pro" panose="020B0504020202020204" pitchFamily="34" charset="0"/>
              </a:rPr>
              <a:t>Point de discussion</a:t>
            </a:r>
            <a:endParaRPr lang="en-CA" b="1">
              <a:solidFill>
                <a:srgbClr val="6E9F96"/>
              </a:solidFill>
              <a:latin typeface="Avenir Next LT Pro" panose="020B0504020202020204" pitchFamily="34" charset="0"/>
            </a:endParaRPr>
          </a:p>
        </p:txBody>
      </p:sp>
      <p:sp>
        <p:nvSpPr>
          <p:cNvPr id="16" name="ZoneTexte 15">
            <a:extLst>
              <a:ext uri="{FF2B5EF4-FFF2-40B4-BE49-F238E27FC236}">
                <a16:creationId xmlns:a16="http://schemas.microsoft.com/office/drawing/2014/main" id="{00FAED27-44E9-97F7-396F-4295A6BCBA84}"/>
              </a:ext>
            </a:extLst>
          </p:cNvPr>
          <p:cNvSpPr txBox="1"/>
          <p:nvPr/>
        </p:nvSpPr>
        <p:spPr>
          <a:xfrm>
            <a:off x="8085566" y="5579661"/>
            <a:ext cx="2326589" cy="369332"/>
          </a:xfrm>
          <a:prstGeom prst="rect">
            <a:avLst/>
          </a:prstGeom>
          <a:noFill/>
        </p:spPr>
        <p:txBody>
          <a:bodyPr wrap="square" rtlCol="0">
            <a:spAutoFit/>
          </a:bodyPr>
          <a:lstStyle/>
          <a:p>
            <a:r>
              <a:rPr lang="fr-CA" b="1">
                <a:solidFill>
                  <a:srgbClr val="6E9F96"/>
                </a:solidFill>
                <a:latin typeface="Avenir Next LT Pro" panose="020B0504020202020204" pitchFamily="34" charset="0"/>
              </a:rPr>
              <a:t>Salle de projet</a:t>
            </a:r>
            <a:endParaRPr lang="en-CA" b="1">
              <a:solidFill>
                <a:srgbClr val="6E9F96"/>
              </a:solidFill>
              <a:latin typeface="Avenir Next LT Pro" panose="020B0504020202020204" pitchFamily="34" charset="0"/>
            </a:endParaRPr>
          </a:p>
        </p:txBody>
      </p:sp>
      <p:sp>
        <p:nvSpPr>
          <p:cNvPr id="17" name="ZoneTexte 16">
            <a:extLst>
              <a:ext uri="{FF2B5EF4-FFF2-40B4-BE49-F238E27FC236}">
                <a16:creationId xmlns:a16="http://schemas.microsoft.com/office/drawing/2014/main" id="{42E8FA60-17DB-F3BB-2A1E-DDACE49490E2}"/>
              </a:ext>
            </a:extLst>
          </p:cNvPr>
          <p:cNvSpPr txBox="1"/>
          <p:nvPr/>
        </p:nvSpPr>
        <p:spPr>
          <a:xfrm>
            <a:off x="4548172" y="5561124"/>
            <a:ext cx="2326589" cy="369332"/>
          </a:xfrm>
          <a:prstGeom prst="rect">
            <a:avLst/>
          </a:prstGeom>
          <a:noFill/>
        </p:spPr>
        <p:txBody>
          <a:bodyPr wrap="square" rtlCol="0">
            <a:spAutoFit/>
          </a:bodyPr>
          <a:lstStyle/>
          <a:p>
            <a:r>
              <a:rPr lang="fr-CA" b="1">
                <a:solidFill>
                  <a:srgbClr val="6E9F96"/>
                </a:solidFill>
                <a:latin typeface="Avenir Next LT Pro" panose="020B0504020202020204" pitchFamily="34" charset="0"/>
              </a:rPr>
              <a:t>Salon</a:t>
            </a:r>
            <a:endParaRPr lang="en-CA" b="1">
              <a:solidFill>
                <a:srgbClr val="6E9F96"/>
              </a:solidFill>
              <a:latin typeface="Avenir Next LT Pro" panose="020B0504020202020204" pitchFamily="34" charset="0"/>
            </a:endParaRPr>
          </a:p>
        </p:txBody>
      </p:sp>
      <p:sp>
        <p:nvSpPr>
          <p:cNvPr id="18" name="ZoneTexte 17">
            <a:extLst>
              <a:ext uri="{FF2B5EF4-FFF2-40B4-BE49-F238E27FC236}">
                <a16:creationId xmlns:a16="http://schemas.microsoft.com/office/drawing/2014/main" id="{77137FCD-3CEF-95E6-8DC9-80085935B314}"/>
              </a:ext>
            </a:extLst>
          </p:cNvPr>
          <p:cNvSpPr txBox="1"/>
          <p:nvPr/>
        </p:nvSpPr>
        <p:spPr>
          <a:xfrm>
            <a:off x="541216" y="5533512"/>
            <a:ext cx="2326589" cy="369332"/>
          </a:xfrm>
          <a:prstGeom prst="rect">
            <a:avLst/>
          </a:prstGeom>
          <a:noFill/>
        </p:spPr>
        <p:txBody>
          <a:bodyPr wrap="square" rtlCol="0">
            <a:spAutoFit/>
          </a:bodyPr>
          <a:lstStyle/>
          <a:p>
            <a:r>
              <a:rPr lang="fr-CA" b="1">
                <a:solidFill>
                  <a:srgbClr val="6E9F96"/>
                </a:solidFill>
                <a:latin typeface="Avenir Next LT Pro" panose="020B0504020202020204" pitchFamily="34" charset="0"/>
              </a:rPr>
              <a:t>Salle de réunion</a:t>
            </a:r>
            <a:endParaRPr lang="en-CA" b="1">
              <a:solidFill>
                <a:srgbClr val="6E9F96"/>
              </a:solidFill>
              <a:latin typeface="Avenir Next LT Pro" panose="020B0504020202020204" pitchFamily="34" charset="0"/>
            </a:endParaRPr>
          </a:p>
        </p:txBody>
      </p:sp>
    </p:spTree>
    <p:extLst>
      <p:ext uri="{BB962C8B-B14F-4D97-AF65-F5344CB8AC3E}">
        <p14:creationId xmlns:p14="http://schemas.microsoft.com/office/powerpoint/2010/main" val="169207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Google Shape;274;p2">
            <a:extLst>
              <a:ext uri="{FF2B5EF4-FFF2-40B4-BE49-F238E27FC236}">
                <a16:creationId xmlns:a16="http://schemas.microsoft.com/office/drawing/2014/main" id="{249EDED2-ACA5-E482-22BD-5F1403FEDBE4}"/>
              </a:ext>
            </a:extLst>
          </p:cNvPr>
          <p:cNvSpPr txBox="1"/>
          <p:nvPr/>
        </p:nvSpPr>
        <p:spPr>
          <a:xfrm>
            <a:off x="4020104" y="55284"/>
            <a:ext cx="6294327" cy="369332"/>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r>
              <a:rPr lang="fr-FR" i="1" dirty="0">
                <a:solidFill>
                  <a:srgbClr val="C00000"/>
                </a:solidFill>
              </a:rPr>
              <a:t>Directives</a:t>
            </a:r>
            <a:r>
              <a:rPr lang="fr-FR" sz="1800" i="1" dirty="0">
                <a:solidFill>
                  <a:srgbClr val="C00000"/>
                </a:solidFill>
                <a:latin typeface="+mn-lt"/>
              </a:rPr>
              <a:t> - Retirez cette page avant l'utilisation</a:t>
            </a:r>
            <a:endParaRPr lang="en-US" sz="1800" i="1" dirty="0">
              <a:solidFill>
                <a:srgbClr val="C00000"/>
              </a:solidFill>
              <a:latin typeface="+mn-lt"/>
            </a:endParaRPr>
          </a:p>
        </p:txBody>
      </p:sp>
      <p:sp>
        <p:nvSpPr>
          <p:cNvPr id="8" name="Google Shape;272;p2">
            <a:extLst>
              <a:ext uri="{FF2B5EF4-FFF2-40B4-BE49-F238E27FC236}">
                <a16:creationId xmlns:a16="http://schemas.microsoft.com/office/drawing/2014/main" id="{58BD4A98-E2BD-BCB3-4425-DC3B6B10B60C}"/>
              </a:ext>
            </a:extLst>
          </p:cNvPr>
          <p:cNvSpPr txBox="1">
            <a:spLocks noGrp="1"/>
          </p:cNvSpPr>
          <p:nvPr>
            <p:ph type="title" idx="4294967295"/>
          </p:nvPr>
        </p:nvSpPr>
        <p:spPr>
          <a:xfrm>
            <a:off x="251426" y="346066"/>
            <a:ext cx="11175825" cy="642216"/>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
                <a:schemeClr val="dk1"/>
              </a:buClr>
              <a:buSzPts val="2800"/>
              <a:buFont typeface="Arial"/>
              <a:buNone/>
              <a:tabLst/>
              <a:defRPr/>
            </a:pPr>
            <a:r>
              <a:rPr lang="fr-CA" sz="3200" dirty="0">
                <a:solidFill>
                  <a:schemeClr val="accent5"/>
                </a:solidFill>
                <a:latin typeface="Arial Rounded MT Bold" panose="020F0704030504030204" pitchFamily="34" charset="0"/>
              </a:rPr>
              <a:t>Comment utiliser ce document</a:t>
            </a:r>
            <a:endParaRPr kumimoji="0" lang="fr-FR" sz="3200" b="1" i="0" u="none" strike="noStrike" kern="1200" cap="none" spc="0" normalizeH="0" baseline="0" noProof="0" dirty="0">
              <a:ln>
                <a:noFill/>
              </a:ln>
              <a:solidFill>
                <a:schemeClr val="accent5"/>
              </a:solidFill>
              <a:effectLst/>
              <a:uLnTx/>
              <a:uFillTx/>
              <a:latin typeface="Arial Rounded MT Bold" panose="020F0704030504030204" pitchFamily="34" charset="0"/>
            </a:endParaRPr>
          </a:p>
        </p:txBody>
      </p:sp>
      <p:sp>
        <p:nvSpPr>
          <p:cNvPr id="10" name="TextBox 9">
            <a:extLst>
              <a:ext uri="{FF2B5EF4-FFF2-40B4-BE49-F238E27FC236}">
                <a16:creationId xmlns:a16="http://schemas.microsoft.com/office/drawing/2014/main" id="{000D524A-320F-6BB4-B947-05E0A947FBA7}"/>
              </a:ext>
            </a:extLst>
          </p:cNvPr>
          <p:cNvSpPr txBox="1"/>
          <p:nvPr/>
        </p:nvSpPr>
        <p:spPr>
          <a:xfrm>
            <a:off x="340203" y="887698"/>
            <a:ext cx="11511593" cy="5816977"/>
          </a:xfrm>
          <a:prstGeom prst="rect">
            <a:avLst/>
          </a:prstGeom>
          <a:solidFill>
            <a:schemeClr val="accent5">
              <a:lumMod val="20000"/>
              <a:lumOff val="80000"/>
            </a:schemeClr>
          </a:solidFill>
        </p:spPr>
        <p:txBody>
          <a:bodyPr wrap="square">
            <a:spAutoFit/>
          </a:bodyPr>
          <a:lstStyle/>
          <a:p>
            <a:pPr algn="just">
              <a:spcAft>
                <a:spcPts val="1200"/>
              </a:spcAft>
            </a:pPr>
            <a:r>
              <a:rPr lang="fr-CA" sz="1600" b="1"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OBJECTIF et DESTINATAIRE : </a:t>
            </a:r>
            <a:r>
              <a:rPr lang="fr-CA" dirty="0">
                <a:latin typeface="Calibri Light" panose="020F0302020204030204" pitchFamily="34" charset="0"/>
                <a:ea typeface="Calibri Light" panose="020F0302020204030204" pitchFamily="34" charset="0"/>
                <a:cs typeface="Calibri Light" panose="020F0302020204030204" pitchFamily="34" charset="0"/>
                <a:sym typeface="Calibri"/>
              </a:rPr>
              <a:t>Cette présentation est destinée aux comités de diversité et d’inclusion de votre organisation. Elle vise à mettre en lumière les nombreux éléments de conception qui permettent d’offrir au personnel un milieu de travail plus accessible et favorisant la diversité et l’inclusion.</a:t>
            </a:r>
          </a:p>
          <a:p>
            <a:pPr algn="just">
              <a:spcAft>
                <a:spcPts val="1200"/>
              </a:spcAft>
            </a:pPr>
            <a:r>
              <a:rPr lang="fr-CA"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Vous pouvez aussi utiliser </a:t>
            </a:r>
            <a:r>
              <a:rPr lang="fr-CA" dirty="0">
                <a:latin typeface="Calibri Light" panose="020F0302020204030204" pitchFamily="34" charset="0"/>
                <a:ea typeface="Calibri Light" panose="020F0302020204030204" pitchFamily="34" charset="0"/>
                <a:cs typeface="Calibri Light" panose="020F0302020204030204" pitchFamily="34" charset="0"/>
                <a:sym typeface="Calibri"/>
              </a:rPr>
              <a:t>cette présentation avec les ressources en ressources humaines et en gestion des locaux qui sont responsables notamment des demandes d’accommodement du personnel.</a:t>
            </a:r>
            <a:endParaRPr lang="fr-CA"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endParaRPr>
          </a:p>
          <a:p>
            <a:pPr algn="just">
              <a:spcAft>
                <a:spcPts val="1200"/>
              </a:spcAft>
            </a:pPr>
            <a:r>
              <a:rPr lang="fr-CA" sz="1600" b="1"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QUAND : </a:t>
            </a:r>
            <a:r>
              <a:rPr lang="fr-CA"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Il est suggéré d’engager vos comités dans la phas</a:t>
            </a:r>
            <a:r>
              <a:rPr lang="fr-CA" dirty="0">
                <a:latin typeface="Calibri Light" panose="020F0302020204030204" pitchFamily="34" charset="0"/>
                <a:ea typeface="Calibri Light" panose="020F0302020204030204" pitchFamily="34" charset="0"/>
                <a:cs typeface="Calibri Light" panose="020F0302020204030204" pitchFamily="34" charset="0"/>
                <a:sym typeface="Calibri"/>
              </a:rPr>
              <a:t>e 1 du projet, après l’annonce à tout le personnel.</a:t>
            </a:r>
            <a:endParaRPr lang="fr-CA"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endParaRPr>
          </a:p>
          <a:p>
            <a:pPr algn="just">
              <a:spcAft>
                <a:spcPts val="1200"/>
              </a:spcAft>
            </a:pPr>
            <a:r>
              <a:rPr lang="fr-CA" sz="1600" b="1"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COMMENT : </a:t>
            </a:r>
            <a:r>
              <a:rPr lang="fr-CA"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Rencontre virtuelle ou en personne.</a:t>
            </a:r>
          </a:p>
          <a:p>
            <a:pPr algn="just">
              <a:spcAft>
                <a:spcPts val="1200"/>
              </a:spcAft>
            </a:pPr>
            <a:r>
              <a:rPr lang="fr-CA" sz="1600" b="1"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AVERTISSEMENT</a:t>
            </a:r>
          </a:p>
          <a:p>
            <a:r>
              <a:rPr lang="fr-CA" dirty="0">
                <a:latin typeface="Calibri Light" panose="020F0302020204030204" pitchFamily="34" charset="0"/>
                <a:ea typeface="Calibri Light" panose="020F0302020204030204" pitchFamily="34" charset="0"/>
                <a:cs typeface="Calibri Light" panose="020F0302020204030204" pitchFamily="34" charset="0"/>
              </a:rPr>
              <a:t>Ce document présente les grands principes de conception d’un milieu de travail GC.</a:t>
            </a:r>
          </a:p>
          <a:p>
            <a:r>
              <a:rPr lang="fr-CA" dirty="0">
                <a:latin typeface="Calibri Light" panose="020F0302020204030204" pitchFamily="34" charset="0"/>
                <a:ea typeface="Calibri Light" panose="020F0302020204030204" pitchFamily="34" charset="0"/>
                <a:cs typeface="Calibri Light" panose="020F0302020204030204" pitchFamily="34" charset="0"/>
              </a:rPr>
              <a:t>Ayez en tête que le </a:t>
            </a:r>
            <a:r>
              <a:rPr lang="fr-CA" i="1" dirty="0">
                <a:latin typeface="Calibri Light" panose="020F0302020204030204" pitchFamily="34" charset="0"/>
                <a:ea typeface="Calibri Light" panose="020F0302020204030204" pitchFamily="34" charset="0"/>
                <a:cs typeface="Calibri Light" panose="020F0302020204030204" pitchFamily="34" charset="0"/>
              </a:rPr>
              <a:t>Programme de transformation du milieu de travail (</a:t>
            </a:r>
            <a:r>
              <a:rPr lang="fr-CA" i="1" dirty="0" err="1">
                <a:latin typeface="Calibri Light" panose="020F0302020204030204" pitchFamily="34" charset="0"/>
                <a:ea typeface="Calibri Light" panose="020F0302020204030204" pitchFamily="34" charset="0"/>
                <a:cs typeface="Calibri Light" panose="020F0302020204030204" pitchFamily="34" charset="0"/>
              </a:rPr>
              <a:t>PTMdT</a:t>
            </a:r>
            <a:r>
              <a:rPr lang="fr-CA" i="1" dirty="0">
                <a:latin typeface="Calibri Light" panose="020F0302020204030204" pitchFamily="34" charset="0"/>
                <a:ea typeface="Calibri Light" panose="020F0302020204030204" pitchFamily="34" charset="0"/>
                <a:cs typeface="Calibri Light" panose="020F0302020204030204" pitchFamily="34" charset="0"/>
              </a:rPr>
              <a:t>) </a:t>
            </a:r>
            <a:r>
              <a:rPr lang="fr-CA" dirty="0">
                <a:latin typeface="Calibri Light" panose="020F0302020204030204" pitchFamily="34" charset="0"/>
                <a:ea typeface="Calibri Light" panose="020F0302020204030204" pitchFamily="34" charset="0"/>
                <a:cs typeface="Calibri Light" panose="020F0302020204030204" pitchFamily="34" charset="0"/>
              </a:rPr>
              <a:t>mise sur la réutilisation des divisions existantes de l’édifice, et la conservation des matériaux et équipements qui sont toujours fonctionnels. Cela pourrait donc limiter l’application de certains principes énumérés dans la présentation. </a:t>
            </a:r>
          </a:p>
          <a:p>
            <a:endParaRPr lang="fr-CA" dirty="0">
              <a:latin typeface="Calibri Light" panose="020F0302020204030204" pitchFamily="34" charset="0"/>
              <a:ea typeface="Calibri Light" panose="020F0302020204030204" pitchFamily="34" charset="0"/>
              <a:cs typeface="Calibri Light" panose="020F0302020204030204" pitchFamily="34" charset="0"/>
            </a:endParaRPr>
          </a:p>
          <a:p>
            <a:r>
              <a:rPr lang="fr-CA" b="1" dirty="0">
                <a:latin typeface="Calibri Light" panose="020F0302020204030204" pitchFamily="34" charset="0"/>
                <a:ea typeface="Calibri Light" panose="020F0302020204030204" pitchFamily="34" charset="0"/>
                <a:cs typeface="Calibri Light" panose="020F0302020204030204" pitchFamily="34" charset="0"/>
              </a:rPr>
              <a:t>Consultez votre équipe de projet de SPAC pour vérifier que les différents éléments s’appliquent à votre projet</a:t>
            </a:r>
            <a:r>
              <a:rPr lang="fr-CA" dirty="0">
                <a:latin typeface="Calibri Light" panose="020F0302020204030204" pitchFamily="34" charset="0"/>
                <a:ea typeface="Calibri Light" panose="020F0302020204030204" pitchFamily="34" charset="0"/>
                <a:cs typeface="Calibri Light" panose="020F0302020204030204" pitchFamily="34" charset="0"/>
              </a:rPr>
              <a:t>.</a:t>
            </a:r>
          </a:p>
          <a:p>
            <a:endParaRPr lang="fr-CA" dirty="0">
              <a:latin typeface="Calibri Light" panose="020F0302020204030204" pitchFamily="34" charset="0"/>
              <a:ea typeface="Calibri Light" panose="020F0302020204030204" pitchFamily="34" charset="0"/>
              <a:cs typeface="Calibri Light" panose="020F0302020204030204" pitchFamily="34" charset="0"/>
            </a:endParaRPr>
          </a:p>
          <a:p>
            <a:r>
              <a:rPr lang="fr-CA" sz="1800" b="1"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Source : </a:t>
            </a:r>
            <a:r>
              <a:rPr lang="fr-CA" sz="1800"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L’information fournie dans ce document provient du </a:t>
            </a:r>
            <a:r>
              <a:rPr lang="fr-CA" sz="1800"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hlinkClick r:id="rId3"/>
              </a:rPr>
              <a:t>Guide de conception du Milieu de travail GC</a:t>
            </a:r>
            <a:r>
              <a:rPr lang="fr-CA" sz="1800"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a:t>
            </a:r>
          </a:p>
          <a:p>
            <a:endParaRPr lang="fr-CA" dirty="0"/>
          </a:p>
          <a:p>
            <a:pPr algn="just">
              <a:spcAft>
                <a:spcPts val="1200"/>
              </a:spcAft>
            </a:pPr>
            <a:r>
              <a:rPr lang="fr-CA" i="1" dirty="0">
                <a:solidFill>
                  <a:srgbClr val="C00000"/>
                </a:solidFill>
                <a:effectLst/>
                <a:latin typeface="Calibri Light" panose="020F0302020204030204" pitchFamily="34" charset="0"/>
                <a:ea typeface="Calibri" panose="020F0502020204030204" pitchFamily="34" charset="0"/>
              </a:rPr>
              <a:t>La version anglaise de ce document est </a:t>
            </a:r>
            <a:r>
              <a:rPr lang="fr-CA" i="1" dirty="0">
                <a:solidFill>
                  <a:srgbClr val="C00000"/>
                </a:solidFill>
                <a:latin typeface="Calibri Light" panose="020F0302020204030204" pitchFamily="34" charset="0"/>
                <a:ea typeface="Calibri" panose="020F0502020204030204" pitchFamily="34" charset="0"/>
              </a:rPr>
              <a:t>disponible</a:t>
            </a:r>
            <a:r>
              <a:rPr lang="fr-CA" i="1" dirty="0">
                <a:solidFill>
                  <a:srgbClr val="C00000"/>
                </a:solidFill>
                <a:effectLst/>
                <a:latin typeface="Calibri Light" panose="020F0302020204030204" pitchFamily="34" charset="0"/>
                <a:ea typeface="Calibri" panose="020F0502020204030204" pitchFamily="34" charset="0"/>
              </a:rPr>
              <a:t> ici : </a:t>
            </a:r>
            <a:r>
              <a:rPr lang="fr-CA" i="1" dirty="0">
                <a:solidFill>
                  <a:srgbClr val="C00000"/>
                </a:solidFill>
                <a:effectLst/>
                <a:highlight>
                  <a:srgbClr val="FFFF00"/>
                </a:highlight>
                <a:latin typeface="Calibri Light" panose="020F0302020204030204" pitchFamily="34" charset="0"/>
                <a:ea typeface="Calibri" panose="020F0502020204030204" pitchFamily="34" charset="0"/>
              </a:rPr>
              <a:t>version ANG</a:t>
            </a:r>
            <a:endParaRPr lang="fr-CA" i="1" dirty="0">
              <a:solidFill>
                <a:srgbClr val="C00000"/>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9992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0E4937-9203-80F1-1D3B-46A2B6309F3A}"/>
              </a:ext>
              <a:ext uri="{C183D7F6-B498-43B3-948B-1728B52AA6E4}">
                <adec:decorative xmlns:adec="http://schemas.microsoft.com/office/drawing/2017/decorative" val="1"/>
              </a:ext>
            </a:extLst>
          </p:cNvPr>
          <p:cNvSpPr/>
          <p:nvPr/>
        </p:nvSpPr>
        <p:spPr>
          <a:xfrm>
            <a:off x="0" y="0"/>
            <a:ext cx="12192000" cy="7223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p>
        </p:txBody>
      </p:sp>
      <p:pic>
        <p:nvPicPr>
          <p:cNvPr id="9" name="Content Placeholder 10">
            <a:extLst>
              <a:ext uri="{FF2B5EF4-FFF2-40B4-BE49-F238E27FC236}">
                <a16:creationId xmlns:a16="http://schemas.microsoft.com/office/drawing/2014/main" id="{C9582658-5E06-72C3-3778-67761A9A9EC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2" name="Title 1">
            <a:extLst>
              <a:ext uri="{FF2B5EF4-FFF2-40B4-BE49-F238E27FC236}">
                <a16:creationId xmlns:a16="http://schemas.microsoft.com/office/drawing/2014/main" id="{E2A90173-C9BE-15AB-2F1B-343129698A10}"/>
              </a:ext>
            </a:extLst>
          </p:cNvPr>
          <p:cNvSpPr txBox="1">
            <a:spLocks/>
          </p:cNvSpPr>
          <p:nvPr/>
        </p:nvSpPr>
        <p:spPr>
          <a:xfrm>
            <a:off x="206500" y="60647"/>
            <a:ext cx="6220804"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fr-CA" sz="3200" dirty="0">
                <a:solidFill>
                  <a:schemeClr val="bg1"/>
                </a:solidFill>
                <a:ea typeface="+mn-ea"/>
              </a:rPr>
              <a:t>Objectif et ordre du jour</a:t>
            </a:r>
          </a:p>
        </p:txBody>
      </p:sp>
      <p:sp>
        <p:nvSpPr>
          <p:cNvPr id="3" name="TextBox 2">
            <a:extLst>
              <a:ext uri="{FF2B5EF4-FFF2-40B4-BE49-F238E27FC236}">
                <a16:creationId xmlns:a16="http://schemas.microsoft.com/office/drawing/2014/main" id="{7A78167E-F052-C9E8-04C8-15DFB9851FEC}"/>
              </a:ext>
            </a:extLst>
          </p:cNvPr>
          <p:cNvSpPr txBox="1"/>
          <p:nvPr/>
        </p:nvSpPr>
        <p:spPr>
          <a:xfrm>
            <a:off x="379098" y="1009021"/>
            <a:ext cx="10901710" cy="4370427"/>
          </a:xfrm>
          <a:prstGeom prst="rect">
            <a:avLst/>
          </a:prstGeom>
          <a:noFill/>
        </p:spPr>
        <p:txBody>
          <a:bodyPr wrap="square">
            <a:spAutoFit/>
          </a:bodyPr>
          <a:lstStyle/>
          <a:p>
            <a:r>
              <a:rPr lang="fr-CA" sz="2000" b="1" dirty="0">
                <a:latin typeface="Avenir Next LT Pro" panose="020B0504020202020204" pitchFamily="34" charset="0"/>
              </a:rPr>
              <a:t>Objectif </a:t>
            </a:r>
          </a:p>
          <a:p>
            <a:r>
              <a:rPr lang="fr-CA" sz="2000" dirty="0">
                <a:latin typeface="Avenir Next LT Pro" panose="020B0504020202020204" pitchFamily="34" charset="0"/>
              </a:rPr>
              <a:t>Présenter le nouveau milieu de travail sous l’angle de l’accessibilité et de l’inclusion en démontrant qu’il propose des options appropriées pour répondre à des besoins précis, ou simplement pour travailler confortablement sur les étages modernisés.</a:t>
            </a:r>
          </a:p>
          <a:p>
            <a:endParaRPr lang="fr-CA" sz="2000" dirty="0">
              <a:latin typeface="Avenir Next LT Pro" panose="020B0504020202020204" pitchFamily="34" charset="0"/>
            </a:endParaRPr>
          </a:p>
          <a:p>
            <a:r>
              <a:rPr lang="fr-CA" sz="2000" b="1" dirty="0">
                <a:latin typeface="Avenir Next LT Pro" panose="020B0504020202020204" pitchFamily="34" charset="0"/>
              </a:rPr>
              <a:t>Sujets abordés</a:t>
            </a:r>
          </a:p>
          <a:p>
            <a:endParaRPr lang="fr-CA" sz="2000" dirty="0">
              <a:latin typeface="Avenir Next LT Pro" panose="020B0504020202020204" pitchFamily="34" charset="0"/>
            </a:endParaRPr>
          </a:p>
          <a:p>
            <a:pPr marL="342900" indent="-342900">
              <a:buFont typeface="Arial" panose="020B0604020202020204" pitchFamily="34" charset="0"/>
              <a:buChar char="•"/>
            </a:pPr>
            <a:r>
              <a:rPr lang="fr-CA" sz="2000" dirty="0">
                <a:latin typeface="Avenir Next LT Pro" panose="020B0504020202020204" pitchFamily="34" charset="0"/>
              </a:rPr>
              <a:t>L’égalité d’accès</a:t>
            </a:r>
          </a:p>
          <a:p>
            <a:pPr marL="342900" indent="-342900">
              <a:buFont typeface="Arial" panose="020B0604020202020204" pitchFamily="34" charset="0"/>
              <a:buChar char="•"/>
            </a:pPr>
            <a:r>
              <a:rPr lang="fr-CA" sz="2000" dirty="0">
                <a:latin typeface="Avenir Next LT Pro" panose="020B0504020202020204" pitchFamily="34" charset="0"/>
              </a:rPr>
              <a:t>L’ergonomie</a:t>
            </a:r>
          </a:p>
          <a:p>
            <a:pPr marL="342900" indent="-342900">
              <a:buFont typeface="Arial" panose="020B0604020202020204" pitchFamily="34" charset="0"/>
              <a:buChar char="•"/>
            </a:pPr>
            <a:r>
              <a:rPr lang="fr-CA" sz="2000" dirty="0">
                <a:latin typeface="Avenir Next LT Pro" panose="020B0504020202020204" pitchFamily="34" charset="0"/>
              </a:rPr>
              <a:t>L’accessibilité</a:t>
            </a:r>
          </a:p>
          <a:p>
            <a:pPr marL="342900" indent="-342900">
              <a:buFont typeface="Arial" panose="020B0604020202020204" pitchFamily="34" charset="0"/>
              <a:buChar char="•"/>
            </a:pPr>
            <a:r>
              <a:rPr lang="fr-CA" sz="2000" dirty="0">
                <a:latin typeface="Avenir Next LT Pro" panose="020B0504020202020204" pitchFamily="34" charset="0"/>
              </a:rPr>
              <a:t>La conception pour la neurodiversité</a:t>
            </a:r>
          </a:p>
          <a:p>
            <a:pPr marL="342900" indent="-342900">
              <a:buFont typeface="Arial" panose="020B0604020202020204" pitchFamily="34" charset="0"/>
              <a:buChar char="•"/>
            </a:pPr>
            <a:r>
              <a:rPr lang="fr-CA" sz="2000" dirty="0">
                <a:latin typeface="Avenir Next LT Pro" panose="020B0504020202020204" pitchFamily="34" charset="0"/>
              </a:rPr>
              <a:t>Les options pour l’hypersensibilité</a:t>
            </a:r>
          </a:p>
          <a:p>
            <a:pPr marL="342900" indent="-342900">
              <a:buFont typeface="Arial" panose="020B0604020202020204" pitchFamily="34" charset="0"/>
              <a:buChar char="•"/>
            </a:pPr>
            <a:r>
              <a:rPr lang="fr-CA" sz="2000" dirty="0">
                <a:latin typeface="Avenir Next LT Pro" panose="020B0504020202020204" pitchFamily="34" charset="0"/>
              </a:rPr>
              <a:t>La conception d’inspiration autochtone</a:t>
            </a:r>
            <a:endParaRPr lang="fr-CA" sz="2000" dirty="0"/>
          </a:p>
          <a:p>
            <a:endParaRPr lang="en-CA" dirty="0"/>
          </a:p>
        </p:txBody>
      </p:sp>
    </p:spTree>
    <p:extLst>
      <p:ext uri="{BB962C8B-B14F-4D97-AF65-F5344CB8AC3E}">
        <p14:creationId xmlns:p14="http://schemas.microsoft.com/office/powerpoint/2010/main" val="1719916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0E4937-9203-80F1-1D3B-46A2B6309F3A}"/>
              </a:ext>
              <a:ext uri="{C183D7F6-B498-43B3-948B-1728B52AA6E4}">
                <adec:decorative xmlns:adec="http://schemas.microsoft.com/office/drawing/2017/decorative" val="1"/>
              </a:ext>
            </a:extLst>
          </p:cNvPr>
          <p:cNvSpPr/>
          <p:nvPr/>
        </p:nvSpPr>
        <p:spPr>
          <a:xfrm>
            <a:off x="0" y="0"/>
            <a:ext cx="12192000" cy="7223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p>
        </p:txBody>
      </p:sp>
      <p:pic>
        <p:nvPicPr>
          <p:cNvPr id="9" name="Content Placeholder 10">
            <a:extLst>
              <a:ext uri="{FF2B5EF4-FFF2-40B4-BE49-F238E27FC236}">
                <a16:creationId xmlns:a16="http://schemas.microsoft.com/office/drawing/2014/main" id="{C9582658-5E06-72C3-3778-67761A9A9EC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2" name="Title 1">
            <a:extLst>
              <a:ext uri="{FF2B5EF4-FFF2-40B4-BE49-F238E27FC236}">
                <a16:creationId xmlns:a16="http://schemas.microsoft.com/office/drawing/2014/main" id="{E2A90173-C9BE-15AB-2F1B-343129698A10}"/>
              </a:ext>
            </a:extLst>
          </p:cNvPr>
          <p:cNvSpPr txBox="1">
            <a:spLocks/>
          </p:cNvSpPr>
          <p:nvPr/>
        </p:nvSpPr>
        <p:spPr>
          <a:xfrm>
            <a:off x="206500" y="36753"/>
            <a:ext cx="3949863"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a:solidFill>
                  <a:schemeClr val="bg1"/>
                </a:solidFill>
                <a:ea typeface="+mn-ea"/>
              </a:rPr>
              <a:t>Égalité </a:t>
            </a:r>
            <a:r>
              <a:rPr lang="fr-CA" sz="3200" dirty="0">
                <a:solidFill>
                  <a:schemeClr val="bg1"/>
                </a:solidFill>
                <a:ea typeface="+mn-ea"/>
              </a:rPr>
              <a:t>d’accès</a:t>
            </a:r>
          </a:p>
        </p:txBody>
      </p:sp>
      <p:sp>
        <p:nvSpPr>
          <p:cNvPr id="3" name="TextBox 2">
            <a:extLst>
              <a:ext uri="{FF2B5EF4-FFF2-40B4-BE49-F238E27FC236}">
                <a16:creationId xmlns:a16="http://schemas.microsoft.com/office/drawing/2014/main" id="{7A78167E-F052-C9E8-04C8-15DFB9851FEC}"/>
              </a:ext>
            </a:extLst>
          </p:cNvPr>
          <p:cNvSpPr txBox="1"/>
          <p:nvPr/>
        </p:nvSpPr>
        <p:spPr>
          <a:xfrm>
            <a:off x="379098" y="1009021"/>
            <a:ext cx="10901710" cy="3262432"/>
          </a:xfrm>
          <a:prstGeom prst="rect">
            <a:avLst/>
          </a:prstGeom>
          <a:noFill/>
        </p:spPr>
        <p:txBody>
          <a:bodyPr wrap="square">
            <a:spAutoFit/>
          </a:bodyPr>
          <a:lstStyle/>
          <a:p>
            <a:r>
              <a:rPr lang="fr-CA" sz="2000" dirty="0">
                <a:latin typeface="Avenir Next LT Pro" panose="020B0504020202020204" pitchFamily="34" charset="0"/>
              </a:rPr>
              <a:t>Dans un milieu de travail GC, les points de travail ne sont </a:t>
            </a:r>
            <a:r>
              <a:rPr lang="fr-CA" sz="2000" b="1" dirty="0">
                <a:latin typeface="Avenir Next LT Pro" panose="020B0504020202020204" pitchFamily="34" charset="0"/>
              </a:rPr>
              <a:t>pas attribués</a:t>
            </a:r>
            <a:r>
              <a:rPr lang="fr-CA" sz="2000" dirty="0">
                <a:latin typeface="Avenir Next LT Pro" panose="020B0504020202020204" pitchFamily="34" charset="0"/>
              </a:rPr>
              <a:t>.</a:t>
            </a:r>
          </a:p>
          <a:p>
            <a:r>
              <a:rPr lang="fr-CA" sz="2000" dirty="0">
                <a:latin typeface="Avenir Next LT Pro" panose="020B0504020202020204" pitchFamily="34" charset="0"/>
              </a:rPr>
              <a:t>Cela offre</a:t>
            </a:r>
            <a:r>
              <a:rPr lang="en-CA" sz="2000" dirty="0">
                <a:latin typeface="Avenir Next LT Pro" panose="020B0504020202020204" pitchFamily="34" charset="0"/>
              </a:rPr>
              <a:t> </a:t>
            </a:r>
            <a:r>
              <a:rPr lang="fr-CA" sz="2000" dirty="0">
                <a:latin typeface="Avenir Next LT Pro" panose="020B0504020202020204" pitchFamily="34" charset="0"/>
              </a:rPr>
              <a:t>plusieurs</a:t>
            </a:r>
            <a:r>
              <a:rPr lang="en-CA" sz="2000" dirty="0">
                <a:latin typeface="Avenir Next LT Pro" panose="020B0504020202020204" pitchFamily="34" charset="0"/>
              </a:rPr>
              <a:t> </a:t>
            </a:r>
            <a:r>
              <a:rPr lang="fr-CA" sz="2000" dirty="0">
                <a:latin typeface="Avenir Next LT Pro" panose="020B0504020202020204" pitchFamily="34" charset="0"/>
              </a:rPr>
              <a:t>avantages aux employés, soit de pouvoir  :</a:t>
            </a:r>
          </a:p>
          <a:p>
            <a:endParaRPr lang="fr-CA" dirty="0"/>
          </a:p>
          <a:p>
            <a:pPr marL="285750" indent="-285750">
              <a:spcBef>
                <a:spcPts val="1200"/>
              </a:spcBef>
              <a:buFont typeface="Arial" panose="020B0604020202020204" pitchFamily="34" charset="0"/>
              <a:buChar char="•"/>
            </a:pPr>
            <a:r>
              <a:rPr lang="fr-CA" sz="2000" dirty="0"/>
              <a:t>avoir un accès égal à de nombreux points de travail </a:t>
            </a:r>
          </a:p>
          <a:p>
            <a:pPr marL="285750" indent="-285750">
              <a:spcBef>
                <a:spcPts val="1200"/>
              </a:spcBef>
              <a:buFont typeface="Arial" panose="020B0604020202020204" pitchFamily="34" charset="0"/>
              <a:buChar char="•"/>
            </a:pPr>
            <a:r>
              <a:rPr lang="fr-CA" sz="2000" dirty="0"/>
              <a:t>choisir le point de travail qui correspond le mieux aux tâches et activités qu’ils doivent réaliser (niveau de bruit, équipement disponible)</a:t>
            </a:r>
          </a:p>
          <a:p>
            <a:pPr marL="285750" indent="-285750">
              <a:spcBef>
                <a:spcPts val="1200"/>
              </a:spcBef>
              <a:buFont typeface="Arial" panose="020B0604020202020204" pitchFamily="34" charset="0"/>
              <a:buChar char="•"/>
            </a:pPr>
            <a:r>
              <a:rPr lang="fr-CA" sz="2000" dirty="0"/>
              <a:t>s’installer à un endroit qui correspond aux préférences personnelles (température, luminosité, etc.)</a:t>
            </a:r>
          </a:p>
          <a:p>
            <a:endParaRPr lang="en-CA" dirty="0"/>
          </a:p>
        </p:txBody>
      </p:sp>
    </p:spTree>
    <p:extLst>
      <p:ext uri="{BB962C8B-B14F-4D97-AF65-F5344CB8AC3E}">
        <p14:creationId xmlns:p14="http://schemas.microsoft.com/office/powerpoint/2010/main" val="102207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53448D6A-3A44-8A41-23F6-B687CDEA333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85" b="14837"/>
          <a:stretch/>
        </p:blipFill>
        <p:spPr>
          <a:xfrm>
            <a:off x="1859925" y="2575152"/>
            <a:ext cx="5349258" cy="3438875"/>
          </a:xfrm>
          <a:prstGeom prst="rect">
            <a:avLst/>
          </a:prstGeom>
        </p:spPr>
      </p:pic>
      <p:sp>
        <p:nvSpPr>
          <p:cNvPr id="4" name="Rectangle 3">
            <a:extLst>
              <a:ext uri="{FF2B5EF4-FFF2-40B4-BE49-F238E27FC236}">
                <a16:creationId xmlns:a16="http://schemas.microsoft.com/office/drawing/2014/main" id="{630D77A7-4E8E-7081-F0AC-4F3053A49FAC}"/>
              </a:ext>
              <a:ext uri="{C183D7F6-B498-43B3-948B-1728B52AA6E4}">
                <adec:decorative xmlns:adec="http://schemas.microsoft.com/office/drawing/2017/decorative" val="1"/>
              </a:ext>
            </a:extLst>
          </p:cNvPr>
          <p:cNvSpPr/>
          <p:nvPr/>
        </p:nvSpPr>
        <p:spPr>
          <a:xfrm>
            <a:off x="0" y="0"/>
            <a:ext cx="12202188" cy="722376"/>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pic>
        <p:nvPicPr>
          <p:cNvPr id="8" name="Content Placeholder 10">
            <a:extLst>
              <a:ext uri="{FF2B5EF4-FFF2-40B4-BE49-F238E27FC236}">
                <a16:creationId xmlns:a16="http://schemas.microsoft.com/office/drawing/2014/main" id="{FD01A2D8-B48A-8FE3-B191-E6277126F1A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504891" y="113880"/>
            <a:ext cx="566786" cy="494616"/>
          </a:xfrm>
          <a:prstGeom prst="rect">
            <a:avLst/>
          </a:prstGeom>
        </p:spPr>
      </p:pic>
      <p:sp>
        <p:nvSpPr>
          <p:cNvPr id="3" name="Title 1">
            <a:extLst>
              <a:ext uri="{FF2B5EF4-FFF2-40B4-BE49-F238E27FC236}">
                <a16:creationId xmlns:a16="http://schemas.microsoft.com/office/drawing/2014/main" id="{41BE6B50-88EB-D2A5-67D3-AD36A9027E26}"/>
              </a:ext>
            </a:extLst>
          </p:cNvPr>
          <p:cNvSpPr txBox="1">
            <a:spLocks/>
          </p:cNvSpPr>
          <p:nvPr/>
        </p:nvSpPr>
        <p:spPr>
          <a:xfrm>
            <a:off x="206500" y="0"/>
            <a:ext cx="6680075"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err="1">
                <a:ea typeface="+mn-ea"/>
              </a:rPr>
              <a:t>Ergonomie</a:t>
            </a:r>
            <a:r>
              <a:rPr lang="en-US" sz="3200" dirty="0">
                <a:ea typeface="+mn-ea"/>
              </a:rPr>
              <a:t> des </a:t>
            </a:r>
            <a:r>
              <a:rPr lang="en-US" sz="3200" dirty="0" err="1">
                <a:ea typeface="+mn-ea"/>
              </a:rPr>
              <a:t>postes</a:t>
            </a:r>
            <a:r>
              <a:rPr lang="en-US" sz="3200" dirty="0">
                <a:ea typeface="+mn-ea"/>
              </a:rPr>
              <a:t> de travail</a:t>
            </a:r>
            <a:endParaRPr lang="en-CA" sz="3200" dirty="0">
              <a:ea typeface="+mn-ea"/>
            </a:endParaRPr>
          </a:p>
        </p:txBody>
      </p:sp>
      <p:sp>
        <p:nvSpPr>
          <p:cNvPr id="5" name="TextBox 4">
            <a:extLst>
              <a:ext uri="{FF2B5EF4-FFF2-40B4-BE49-F238E27FC236}">
                <a16:creationId xmlns:a16="http://schemas.microsoft.com/office/drawing/2014/main" id="{D0DACE9A-1229-9EEE-A180-51B071D4E977}"/>
              </a:ext>
            </a:extLst>
          </p:cNvPr>
          <p:cNvSpPr txBox="1"/>
          <p:nvPr/>
        </p:nvSpPr>
        <p:spPr>
          <a:xfrm>
            <a:off x="505029" y="1018313"/>
            <a:ext cx="10362388" cy="1785104"/>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CA" sz="1800" dirty="0">
                <a:latin typeface="Avenir Next LT Pro" panose="020B0504020202020204" pitchFamily="34" charset="0"/>
              </a:rPr>
              <a:t>Surface de travail à hauteur </a:t>
            </a:r>
            <a:r>
              <a:rPr lang="en-CA" sz="1800" dirty="0" err="1">
                <a:latin typeface="Avenir Next LT Pro" panose="020B0504020202020204" pitchFamily="34" charset="0"/>
              </a:rPr>
              <a:t>réglable</a:t>
            </a:r>
            <a:r>
              <a:rPr lang="en-CA" dirty="0">
                <a:latin typeface="Avenir Next LT Pro" panose="020B0504020202020204" pitchFamily="34" charset="0"/>
              </a:rPr>
              <a:t> (</a:t>
            </a:r>
            <a:r>
              <a:rPr lang="en-CA" dirty="0" err="1">
                <a:latin typeface="Avenir Next LT Pro" panose="020B0504020202020204" pitchFamily="34" charset="0"/>
              </a:rPr>
              <a:t>assis</a:t>
            </a:r>
            <a:r>
              <a:rPr lang="en-CA" dirty="0">
                <a:latin typeface="Avenir Next LT Pro" panose="020B0504020202020204" pitchFamily="34" charset="0"/>
              </a:rPr>
              <a:t> / </a:t>
            </a:r>
            <a:r>
              <a:rPr lang="en-CA" dirty="0" err="1">
                <a:latin typeface="Avenir Next LT Pro" panose="020B0504020202020204" pitchFamily="34" charset="0"/>
              </a:rPr>
              <a:t>debout</a:t>
            </a:r>
            <a:r>
              <a:rPr lang="en-CA" dirty="0">
                <a:latin typeface="Avenir Next LT Pro" panose="020B0504020202020204" pitchFamily="34" charset="0"/>
              </a:rPr>
              <a:t>)</a:t>
            </a:r>
          </a:p>
          <a:p>
            <a:pPr marL="285750" indent="-285750">
              <a:spcBef>
                <a:spcPts val="600"/>
              </a:spcBef>
              <a:buFont typeface="Arial" panose="020B0604020202020204" pitchFamily="34" charset="0"/>
              <a:buChar char="•"/>
            </a:pPr>
            <a:r>
              <a:rPr lang="en-CA" dirty="0">
                <a:latin typeface="Avenir Next LT Pro" panose="020B0504020202020204" pitchFamily="34" charset="0"/>
              </a:rPr>
              <a:t>Chaises à hauteur </a:t>
            </a:r>
            <a:r>
              <a:rPr lang="en-CA" dirty="0" err="1">
                <a:latin typeface="Avenir Next LT Pro" panose="020B0504020202020204" pitchFamily="34" charset="0"/>
              </a:rPr>
              <a:t>réglable</a:t>
            </a:r>
            <a:endParaRPr lang="en-CA" dirty="0">
              <a:latin typeface="Avenir Next LT Pro" panose="020B0504020202020204" pitchFamily="34" charset="0"/>
            </a:endParaRPr>
          </a:p>
          <a:p>
            <a:pPr marL="285750" indent="-285750">
              <a:spcBef>
                <a:spcPts val="600"/>
              </a:spcBef>
              <a:buFont typeface="Arial" panose="020B0604020202020204" pitchFamily="34" charset="0"/>
              <a:buChar char="•"/>
            </a:pPr>
            <a:r>
              <a:rPr lang="en-CA" dirty="0">
                <a:latin typeface="Avenir Next LT Pro" panose="020B0504020202020204" pitchFamily="34" charset="0"/>
              </a:rPr>
              <a:t>Bras de support de </a:t>
            </a:r>
            <a:r>
              <a:rPr lang="en-CA" dirty="0" err="1">
                <a:latin typeface="Avenir Next LT Pro" panose="020B0504020202020204" pitchFamily="34" charset="0"/>
              </a:rPr>
              <a:t>moniteur</a:t>
            </a:r>
            <a:r>
              <a:rPr lang="en-CA" dirty="0">
                <a:latin typeface="Avenir Next LT Pro" panose="020B0504020202020204" pitchFamily="34" charset="0"/>
              </a:rPr>
              <a:t> extensible et facile à </a:t>
            </a:r>
            <a:r>
              <a:rPr lang="en-CA" dirty="0" err="1">
                <a:latin typeface="Avenir Next LT Pro" panose="020B0504020202020204" pitchFamily="34" charset="0"/>
              </a:rPr>
              <a:t>régler</a:t>
            </a:r>
            <a:endParaRPr lang="en-CA" dirty="0">
              <a:latin typeface="Avenir Next LT Pro" panose="020B0504020202020204" pitchFamily="34" charset="0"/>
            </a:endParaRPr>
          </a:p>
          <a:p>
            <a:pPr marL="285750" indent="-285750">
              <a:spcBef>
                <a:spcPts val="600"/>
              </a:spcBef>
              <a:buFont typeface="Arial" panose="020B0604020202020204" pitchFamily="34" charset="0"/>
              <a:buChar char="•"/>
            </a:pPr>
            <a:r>
              <a:rPr lang="en-CA" dirty="0">
                <a:latin typeface="Avenir Next LT Pro" panose="020B0504020202020204" pitchFamily="34" charset="0"/>
              </a:rPr>
              <a:t>Modules </a:t>
            </a:r>
            <a:r>
              <a:rPr lang="en-CA" dirty="0" err="1">
                <a:latin typeface="Avenir Next LT Pro" panose="020B0504020202020204" pitchFamily="34" charset="0"/>
              </a:rPr>
              <a:t>d’alimentation</a:t>
            </a:r>
            <a:r>
              <a:rPr lang="en-CA" dirty="0">
                <a:latin typeface="Avenir Next LT Pro" panose="020B0504020202020204" pitchFamily="34" charset="0"/>
              </a:rPr>
              <a:t> </a:t>
            </a:r>
            <a:r>
              <a:rPr lang="en-CA" dirty="0" err="1">
                <a:latin typeface="Avenir Next LT Pro" panose="020B0504020202020204" pitchFamily="34" charset="0"/>
              </a:rPr>
              <a:t>accessibles</a:t>
            </a:r>
            <a:endParaRPr lang="en-CA" dirty="0">
              <a:latin typeface="Avenir Next LT Pro" panose="020B0504020202020204" pitchFamily="34" charset="0"/>
            </a:endParaRPr>
          </a:p>
          <a:p>
            <a:pPr marL="285750" indent="-285750">
              <a:spcBef>
                <a:spcPts val="600"/>
              </a:spcBef>
              <a:buFont typeface="Arial" panose="020B0604020202020204" pitchFamily="34" charset="0"/>
              <a:buChar char="•"/>
            </a:pPr>
            <a:r>
              <a:rPr lang="en-CA" dirty="0" err="1">
                <a:latin typeface="Avenir Next LT Pro" panose="020B0504020202020204" pitchFamily="34" charset="0"/>
              </a:rPr>
              <a:t>Appareil</a:t>
            </a:r>
            <a:r>
              <a:rPr lang="en-CA" dirty="0">
                <a:latin typeface="Avenir Next LT Pro" panose="020B0504020202020204" pitchFamily="34" charset="0"/>
              </a:rPr>
              <a:t> </a:t>
            </a:r>
            <a:r>
              <a:rPr lang="en-CA" dirty="0" err="1">
                <a:latin typeface="Avenir Next LT Pro" panose="020B0504020202020204" pitchFamily="34" charset="0"/>
              </a:rPr>
              <a:t>d’éclairage</a:t>
            </a:r>
            <a:r>
              <a:rPr lang="en-CA" dirty="0">
                <a:latin typeface="Avenir Next LT Pro" panose="020B0504020202020204" pitchFamily="34" charset="0"/>
              </a:rPr>
              <a:t> à </a:t>
            </a:r>
            <a:r>
              <a:rPr lang="en-CA" dirty="0" err="1">
                <a:latin typeface="Avenir Next LT Pro" panose="020B0504020202020204" pitchFamily="34" charset="0"/>
              </a:rPr>
              <a:t>intensité</a:t>
            </a:r>
            <a:r>
              <a:rPr lang="en-CA" dirty="0">
                <a:latin typeface="Avenir Next LT Pro" panose="020B0504020202020204" pitchFamily="34" charset="0"/>
              </a:rPr>
              <a:t> </a:t>
            </a:r>
            <a:r>
              <a:rPr lang="en-CA" dirty="0" err="1">
                <a:latin typeface="Avenir Next LT Pro" panose="020B0504020202020204" pitchFamily="34" charset="0"/>
              </a:rPr>
              <a:t>réglable</a:t>
            </a:r>
            <a:endParaRPr lang="en-CA" dirty="0">
              <a:latin typeface="Avenir Next LT Pro" panose="020B0504020202020204" pitchFamily="34" charset="0"/>
            </a:endParaRPr>
          </a:p>
        </p:txBody>
      </p:sp>
      <p:pic>
        <p:nvPicPr>
          <p:cNvPr id="6" name="Image 5">
            <a:extLst>
              <a:ext uri="{FF2B5EF4-FFF2-40B4-BE49-F238E27FC236}">
                <a16:creationId xmlns:a16="http://schemas.microsoft.com/office/drawing/2014/main" id="{D12609DC-80DA-DB67-D124-1085DF48F232}"/>
              </a:ext>
            </a:extLst>
          </p:cNvPr>
          <p:cNvPicPr>
            <a:picLocks noChangeAspect="1"/>
          </p:cNvPicPr>
          <p:nvPr/>
        </p:nvPicPr>
        <p:blipFill rotWithShape="1">
          <a:blip r:embed="rId5"/>
          <a:srcRect l="70346" t="26697"/>
          <a:stretch/>
        </p:blipFill>
        <p:spPr>
          <a:xfrm>
            <a:off x="7633253" y="3593734"/>
            <a:ext cx="2419835" cy="2378710"/>
          </a:xfrm>
          <a:prstGeom prst="rect">
            <a:avLst/>
          </a:prstGeom>
        </p:spPr>
      </p:pic>
    </p:spTree>
    <p:extLst>
      <p:ext uri="{BB962C8B-B14F-4D97-AF65-F5344CB8AC3E}">
        <p14:creationId xmlns:p14="http://schemas.microsoft.com/office/powerpoint/2010/main" val="2509489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C3C8-8CC6-4BF9-B9F0-0B29F37F2A1C}"/>
              </a:ext>
              <a:ext uri="{C183D7F6-B498-43B3-948B-1728B52AA6E4}">
                <adec:decorative xmlns:adec="http://schemas.microsoft.com/office/drawing/2017/decorative" val="1"/>
              </a:ext>
            </a:extLst>
          </p:cNvPr>
          <p:cNvSpPr/>
          <p:nvPr/>
        </p:nvSpPr>
        <p:spPr>
          <a:xfrm>
            <a:off x="0" y="-5809"/>
            <a:ext cx="12192001" cy="719951"/>
          </a:xfrm>
          <a:prstGeom prst="rect">
            <a:avLst/>
          </a:prstGeom>
          <a:solidFill>
            <a:srgbClr val="409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le 1">
            <a:extLst>
              <a:ext uri="{FF2B5EF4-FFF2-40B4-BE49-F238E27FC236}">
                <a16:creationId xmlns:a16="http://schemas.microsoft.com/office/drawing/2014/main" id="{7848FF00-1347-4DA1-9437-1B4A0F154B78}"/>
              </a:ext>
            </a:extLst>
          </p:cNvPr>
          <p:cNvSpPr>
            <a:spLocks noGrp="1"/>
          </p:cNvSpPr>
          <p:nvPr>
            <p:ph type="title" idx="4294967295"/>
          </p:nvPr>
        </p:nvSpPr>
        <p:spPr>
          <a:xfrm>
            <a:off x="206500" y="36753"/>
            <a:ext cx="5763994"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nSpc>
                <a:spcPts val="2400"/>
              </a:lnSpc>
              <a:spcBef>
                <a:spcPts val="1000"/>
              </a:spcBef>
              <a:buFont typeface="Arial" panose="020B0604020202020204" pitchFamily="34" charset="0"/>
            </a:pPr>
            <a:r>
              <a:rPr lang="en-US" sz="3200" dirty="0" err="1">
                <a:solidFill>
                  <a:schemeClr val="bg1"/>
                </a:solidFill>
                <a:ea typeface="+mn-ea"/>
              </a:rPr>
              <a:t>L’accessibilité</a:t>
            </a:r>
            <a:r>
              <a:rPr lang="en-US" sz="3200" dirty="0">
                <a:solidFill>
                  <a:schemeClr val="bg1"/>
                </a:solidFill>
                <a:ea typeface="+mn-ea"/>
              </a:rPr>
              <a:t> </a:t>
            </a:r>
            <a:r>
              <a:rPr lang="en-US" sz="3200" dirty="0" err="1">
                <a:solidFill>
                  <a:schemeClr val="bg1"/>
                </a:solidFill>
                <a:ea typeface="+mn-ea"/>
              </a:rPr>
              <a:t>en</a:t>
            </a:r>
            <a:r>
              <a:rPr lang="en-US" sz="3200" dirty="0">
                <a:solidFill>
                  <a:schemeClr val="bg1"/>
                </a:solidFill>
                <a:ea typeface="+mn-ea"/>
              </a:rPr>
              <a:t> </a:t>
            </a:r>
            <a:r>
              <a:rPr lang="en-US" sz="3200" dirty="0" err="1">
                <a:solidFill>
                  <a:schemeClr val="bg1"/>
                </a:solidFill>
                <a:ea typeface="+mn-ea"/>
              </a:rPr>
              <a:t>bref</a:t>
            </a:r>
            <a:endParaRPr lang="en-CA" sz="3200" dirty="0">
              <a:solidFill>
                <a:schemeClr val="bg1"/>
              </a:solidFill>
              <a:ea typeface="+mn-ea"/>
            </a:endParaRPr>
          </a:p>
        </p:txBody>
      </p:sp>
      <p:pic>
        <p:nvPicPr>
          <p:cNvPr id="7" name="Content Placeholder 10">
            <a:extLst>
              <a:ext uri="{FF2B5EF4-FFF2-40B4-BE49-F238E27FC236}">
                <a16:creationId xmlns:a16="http://schemas.microsoft.com/office/drawing/2014/main" id="{4764C197-A1C5-4D1B-9772-6248B9F555B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pic>
        <p:nvPicPr>
          <p:cNvPr id="11" name="Image 9">
            <a:extLst>
              <a:ext uri="{FF2B5EF4-FFF2-40B4-BE49-F238E27FC236}">
                <a16:creationId xmlns:a16="http://schemas.microsoft.com/office/drawing/2014/main" id="{4BE59BA4-5D6C-4A38-8A73-5686AAF2BAF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4"/>
          <a:stretch/>
        </p:blipFill>
        <p:spPr>
          <a:xfrm>
            <a:off x="206500" y="9121734"/>
            <a:ext cx="12196141" cy="53485"/>
          </a:xfrm>
          <a:prstGeom prst="rect">
            <a:avLst/>
          </a:prstGeom>
        </p:spPr>
      </p:pic>
      <p:pic>
        <p:nvPicPr>
          <p:cNvPr id="3" name="Image 5">
            <a:extLst>
              <a:ext uri="{FF2B5EF4-FFF2-40B4-BE49-F238E27FC236}">
                <a16:creationId xmlns:a16="http://schemas.microsoft.com/office/drawing/2014/main" id="{F8F6F2CF-70F8-B336-37B2-DFA2AF2B48C4}"/>
              </a:ext>
            </a:extLst>
          </p:cNvPr>
          <p:cNvPicPr>
            <a:picLocks noChangeAspect="1"/>
          </p:cNvPicPr>
          <p:nvPr/>
        </p:nvPicPr>
        <p:blipFill>
          <a:blip r:embed="rId5"/>
          <a:stretch>
            <a:fillRect/>
          </a:stretch>
        </p:blipFill>
        <p:spPr>
          <a:xfrm>
            <a:off x="1975769" y="853481"/>
            <a:ext cx="7989449" cy="5151037"/>
          </a:xfrm>
          <a:prstGeom prst="rect">
            <a:avLst/>
          </a:prstGeom>
        </p:spPr>
      </p:pic>
    </p:spTree>
    <p:extLst>
      <p:ext uri="{BB962C8B-B14F-4D97-AF65-F5344CB8AC3E}">
        <p14:creationId xmlns:p14="http://schemas.microsoft.com/office/powerpoint/2010/main" val="782836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BF82615-11CC-EAD8-8DE5-AC3910430A56}"/>
              </a:ext>
            </a:extLst>
          </p:cNvPr>
          <p:cNvPicPr>
            <a:picLocks noChangeAspect="1"/>
          </p:cNvPicPr>
          <p:nvPr/>
        </p:nvPicPr>
        <p:blipFill>
          <a:blip r:embed="rId3"/>
          <a:stretch>
            <a:fillRect/>
          </a:stretch>
        </p:blipFill>
        <p:spPr>
          <a:xfrm flipH="1">
            <a:off x="2484822" y="2870380"/>
            <a:ext cx="9013584" cy="2973112"/>
          </a:xfrm>
          <a:prstGeom prst="rect">
            <a:avLst/>
          </a:prstGeom>
        </p:spPr>
      </p:pic>
      <p:sp>
        <p:nvSpPr>
          <p:cNvPr id="3" name="Rectangle 2">
            <a:extLst>
              <a:ext uri="{FF2B5EF4-FFF2-40B4-BE49-F238E27FC236}">
                <a16:creationId xmlns:a16="http://schemas.microsoft.com/office/drawing/2014/main" id="{462AB89C-5C60-F514-7F62-BB85882DB24D}"/>
              </a:ext>
              <a:ext uri="{C183D7F6-B498-43B3-948B-1728B52AA6E4}">
                <adec:decorative xmlns:adec="http://schemas.microsoft.com/office/drawing/2017/decorative" val="1"/>
              </a:ext>
            </a:extLst>
          </p:cNvPr>
          <p:cNvSpPr/>
          <p:nvPr/>
        </p:nvSpPr>
        <p:spPr>
          <a:xfrm>
            <a:off x="0" y="-1"/>
            <a:ext cx="12192000" cy="753035"/>
          </a:xfrm>
          <a:prstGeom prst="rect">
            <a:avLst/>
          </a:prstGeom>
          <a:solidFill>
            <a:srgbClr val="40978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12" name="Content Placeholder 10">
            <a:extLst>
              <a:ext uri="{FF2B5EF4-FFF2-40B4-BE49-F238E27FC236}">
                <a16:creationId xmlns:a16="http://schemas.microsoft.com/office/drawing/2014/main" id="{D7C98D77-3FD4-79DC-AD8F-7E061ADA686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8" name="Title 1">
            <a:extLst>
              <a:ext uri="{FF2B5EF4-FFF2-40B4-BE49-F238E27FC236}">
                <a16:creationId xmlns:a16="http://schemas.microsoft.com/office/drawing/2014/main" id="{02D8D4DF-2C0A-5924-F304-01FCD54FA0CB}"/>
              </a:ext>
            </a:extLst>
          </p:cNvPr>
          <p:cNvSpPr txBox="1">
            <a:spLocks/>
          </p:cNvSpPr>
          <p:nvPr/>
        </p:nvSpPr>
        <p:spPr>
          <a:xfrm>
            <a:off x="206500" y="36753"/>
            <a:ext cx="11165098"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fr-CA" sz="3200" dirty="0">
                <a:solidFill>
                  <a:schemeClr val="bg1"/>
                </a:solidFill>
                <a:ea typeface="+mn-ea"/>
              </a:rPr>
              <a:t>Accessibilité des salles</a:t>
            </a:r>
            <a:endParaRPr lang="en-CA" sz="3200" dirty="0">
              <a:solidFill>
                <a:schemeClr val="bg1"/>
              </a:solidFill>
              <a:ea typeface="+mn-ea"/>
            </a:endParaRPr>
          </a:p>
        </p:txBody>
      </p:sp>
      <p:sp>
        <p:nvSpPr>
          <p:cNvPr id="4" name="Rectangle : coins arrondis 3">
            <a:extLst>
              <a:ext uri="{FF2B5EF4-FFF2-40B4-BE49-F238E27FC236}">
                <a16:creationId xmlns:a16="http://schemas.microsoft.com/office/drawing/2014/main" id="{66AAAAE2-E492-EE6E-8562-67982F768E7C}"/>
              </a:ext>
            </a:extLst>
          </p:cNvPr>
          <p:cNvSpPr/>
          <p:nvPr/>
        </p:nvSpPr>
        <p:spPr>
          <a:xfrm>
            <a:off x="755374" y="5555377"/>
            <a:ext cx="9687339" cy="43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ZoneTexte 5">
            <a:extLst>
              <a:ext uri="{FF2B5EF4-FFF2-40B4-BE49-F238E27FC236}">
                <a16:creationId xmlns:a16="http://schemas.microsoft.com/office/drawing/2014/main" id="{662C2932-0EBE-01A2-C356-E4FD0C585E2C}"/>
              </a:ext>
            </a:extLst>
          </p:cNvPr>
          <p:cNvSpPr txBox="1"/>
          <p:nvPr/>
        </p:nvSpPr>
        <p:spPr>
          <a:xfrm>
            <a:off x="916896" y="5602152"/>
            <a:ext cx="10358208" cy="369332"/>
          </a:xfrm>
          <a:prstGeom prst="rect">
            <a:avLst/>
          </a:prstGeom>
          <a:noFill/>
        </p:spPr>
        <p:txBody>
          <a:bodyPr wrap="square" rtlCol="0">
            <a:spAutoFit/>
          </a:bodyPr>
          <a:lstStyle/>
          <a:p>
            <a:r>
              <a:rPr lang="fr-CA" dirty="0"/>
              <a:t>Exemple d’une salle de réunion pouvant accueillir jusqu’à 12 personnes.</a:t>
            </a:r>
            <a:endParaRPr lang="en-CA" dirty="0"/>
          </a:p>
        </p:txBody>
      </p:sp>
      <p:sp>
        <p:nvSpPr>
          <p:cNvPr id="2" name="ZoneTexte 1">
            <a:extLst>
              <a:ext uri="{FF2B5EF4-FFF2-40B4-BE49-F238E27FC236}">
                <a16:creationId xmlns:a16="http://schemas.microsoft.com/office/drawing/2014/main" id="{1846900A-0B31-21CD-A12F-C94C69DFE44C}"/>
              </a:ext>
            </a:extLst>
          </p:cNvPr>
          <p:cNvSpPr txBox="1"/>
          <p:nvPr/>
        </p:nvSpPr>
        <p:spPr>
          <a:xfrm>
            <a:off x="206500" y="906786"/>
            <a:ext cx="9985664" cy="2416046"/>
          </a:xfrm>
          <a:prstGeom prst="rect">
            <a:avLst/>
          </a:prstGeom>
          <a:noFill/>
        </p:spPr>
        <p:txBody>
          <a:bodyPr wrap="square" rtlCol="0">
            <a:spAutoFit/>
          </a:bodyPr>
          <a:lstStyle/>
          <a:p>
            <a:pPr>
              <a:spcBef>
                <a:spcPts val="600"/>
              </a:spcBef>
            </a:pPr>
            <a:r>
              <a:rPr lang="fr-CA" dirty="0"/>
              <a:t>Éléments d’accessibilité s’appliquant aux salles de concentration, de réunion, de travail, de projet ainsi qu’aux cabines téléphoniques accessibles : </a:t>
            </a:r>
          </a:p>
          <a:p>
            <a:pPr marL="285750" indent="-285750">
              <a:spcBef>
                <a:spcPts val="600"/>
              </a:spcBef>
              <a:buFont typeface="Arial" panose="020B0604020202020204" pitchFamily="34" charset="0"/>
              <a:buChar char="•"/>
            </a:pPr>
            <a:r>
              <a:rPr lang="fr-CA" dirty="0"/>
              <a:t>Modules d’alimentation accessibles</a:t>
            </a:r>
          </a:p>
          <a:p>
            <a:pPr marL="285750" indent="-285750">
              <a:spcBef>
                <a:spcPts val="600"/>
              </a:spcBef>
              <a:buFont typeface="Arial" panose="020B0604020202020204" pitchFamily="34" charset="0"/>
              <a:buChar char="•"/>
            </a:pPr>
            <a:r>
              <a:rPr lang="fr-CA" dirty="0"/>
              <a:t>Chaises de conférence à hauteur réglable et sur roulette</a:t>
            </a:r>
          </a:p>
          <a:p>
            <a:pPr marL="285750" indent="-285750">
              <a:spcBef>
                <a:spcPts val="600"/>
              </a:spcBef>
              <a:buFont typeface="Arial" panose="020B0604020202020204" pitchFamily="34" charset="0"/>
              <a:buChar char="•"/>
            </a:pPr>
            <a:r>
              <a:rPr lang="fr-CA" dirty="0"/>
              <a:t>Porte coulissantes (doit s’ouvrir facilement) avec poignée et bordure contrastante</a:t>
            </a:r>
          </a:p>
          <a:p>
            <a:pPr marL="285750" indent="-285750">
              <a:spcBef>
                <a:spcPts val="600"/>
              </a:spcBef>
              <a:buFont typeface="Arial" panose="020B0604020202020204" pitchFamily="34" charset="0"/>
              <a:buChar char="•"/>
            </a:pPr>
            <a:r>
              <a:rPr lang="fr-CA" dirty="0"/>
              <a:t>Largeur des allées appropriées</a:t>
            </a:r>
          </a:p>
          <a:p>
            <a:pPr marL="285750" indent="-285750">
              <a:spcBef>
                <a:spcPts val="600"/>
              </a:spcBef>
              <a:buFont typeface="Arial" panose="020B0604020202020204" pitchFamily="34" charset="0"/>
              <a:buChar char="•"/>
            </a:pPr>
            <a:r>
              <a:rPr lang="fr-CA" dirty="0"/>
              <a:t>Télévisions ou écrans sur plus d’un mur (salles de réunion seulement)</a:t>
            </a:r>
            <a:endParaRPr lang="en-CA" dirty="0"/>
          </a:p>
        </p:txBody>
      </p:sp>
    </p:spTree>
    <p:extLst>
      <p:ext uri="{BB962C8B-B14F-4D97-AF65-F5344CB8AC3E}">
        <p14:creationId xmlns:p14="http://schemas.microsoft.com/office/powerpoint/2010/main" val="362526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2" name="TextBox 11">
            <a:extLst>
              <a:ext uri="{FF2B5EF4-FFF2-40B4-BE49-F238E27FC236}">
                <a16:creationId xmlns:a16="http://schemas.microsoft.com/office/drawing/2014/main" id="{49BC1508-1F65-AA39-033E-D60F15B261D2}"/>
              </a:ext>
            </a:extLst>
          </p:cNvPr>
          <p:cNvSpPr txBox="1"/>
          <p:nvPr/>
        </p:nvSpPr>
        <p:spPr>
          <a:xfrm>
            <a:off x="292729" y="1201526"/>
            <a:ext cx="7022471" cy="3631763"/>
          </a:xfrm>
          <a:prstGeom prst="rect">
            <a:avLst/>
          </a:prstGeom>
          <a:noFill/>
        </p:spPr>
        <p:txBody>
          <a:bodyPr wrap="square">
            <a:spAutoFit/>
          </a:bodyPr>
          <a:lstStyle/>
          <a:p>
            <a:pPr>
              <a:spcBef>
                <a:spcPts val="600"/>
              </a:spcBef>
            </a:pPr>
            <a:r>
              <a:rPr lang="fr-CA" sz="2000" b="1" dirty="0">
                <a:latin typeface="Avenir Next LT Pro" panose="020B0504020202020204" pitchFamily="34" charset="0"/>
              </a:rPr>
              <a:t>Conception</a:t>
            </a:r>
          </a:p>
          <a:p>
            <a:pPr marL="285750" indent="-285750">
              <a:spcBef>
                <a:spcPts val="600"/>
              </a:spcBef>
              <a:buFont typeface="Arial" panose="020B0604020202020204" pitchFamily="34" charset="0"/>
              <a:buChar char="•"/>
            </a:pPr>
            <a:r>
              <a:rPr lang="fr-CA" sz="2000" dirty="0">
                <a:latin typeface="Avenir Next LT Pro" panose="020B0504020202020204" pitchFamily="34" charset="0"/>
              </a:rPr>
              <a:t>Espace dégagé sous l’évier</a:t>
            </a:r>
          </a:p>
          <a:p>
            <a:pPr marL="285750" indent="-285750">
              <a:spcBef>
                <a:spcPts val="600"/>
              </a:spcBef>
              <a:buFont typeface="Arial" panose="020B0604020202020204" pitchFamily="34" charset="0"/>
              <a:buChar char="•"/>
            </a:pPr>
            <a:r>
              <a:rPr lang="fr-CA" sz="2000" dirty="0">
                <a:latin typeface="Avenir Next LT Pro" panose="020B0504020202020204" pitchFamily="34" charset="0"/>
              </a:rPr>
              <a:t>Hauteur variée entre le comptoir et l’</a:t>
            </a:r>
            <a:r>
              <a:rPr lang="fr-CA" sz="2000" dirty="0" err="1">
                <a:latin typeface="Avenir Next LT Pro" panose="020B0504020202020204" pitchFamily="34" charset="0"/>
              </a:rPr>
              <a:t>ilôt</a:t>
            </a:r>
            <a:endParaRPr lang="fr-CA" sz="2000" dirty="0">
              <a:latin typeface="Avenir Next LT Pro" panose="020B0504020202020204" pitchFamily="34" charset="0"/>
            </a:endParaRPr>
          </a:p>
          <a:p>
            <a:endParaRPr lang="fr-CA" sz="2000" dirty="0">
              <a:latin typeface="Avenir Next LT Pro" panose="020B0504020202020204" pitchFamily="34" charset="0"/>
            </a:endParaRPr>
          </a:p>
          <a:p>
            <a:pPr>
              <a:spcBef>
                <a:spcPts val="600"/>
              </a:spcBef>
            </a:pPr>
            <a:r>
              <a:rPr lang="fr-CA" sz="2000" b="1" dirty="0">
                <a:latin typeface="Avenir Next LT Pro" panose="020B0504020202020204" pitchFamily="34" charset="0"/>
              </a:rPr>
              <a:t>Ameublement et utilisation</a:t>
            </a:r>
          </a:p>
          <a:p>
            <a:pPr marL="285750" indent="-285750">
              <a:spcBef>
                <a:spcPts val="600"/>
              </a:spcBef>
              <a:buFont typeface="Arial" panose="020B0604020202020204" pitchFamily="34" charset="0"/>
              <a:buChar char="•"/>
            </a:pPr>
            <a:r>
              <a:rPr lang="fr-CA" sz="2000" dirty="0">
                <a:latin typeface="Avenir Next LT Pro" panose="020B0504020202020204" pitchFamily="34" charset="0"/>
              </a:rPr>
              <a:t>Réfrigérateur à portes côte à côte, ou avec le congélateur situé dans la partie inférieure.</a:t>
            </a:r>
          </a:p>
          <a:p>
            <a:pPr marL="285750" indent="-285750">
              <a:spcBef>
                <a:spcPts val="600"/>
              </a:spcBef>
              <a:buFont typeface="Arial" panose="020B0604020202020204" pitchFamily="34" charset="0"/>
              <a:buChar char="•"/>
            </a:pPr>
            <a:r>
              <a:rPr lang="fr-CA" sz="2000" dirty="0">
                <a:latin typeface="Avenir Next LT Pro" panose="020B0504020202020204" pitchFamily="34" charset="0"/>
              </a:rPr>
              <a:t>Les articles rangés dans les armoires supérieures doivent aussi l’être aussi dans les armoires inférieures</a:t>
            </a:r>
          </a:p>
          <a:p>
            <a:pPr marL="285750" indent="-285750">
              <a:spcBef>
                <a:spcPts val="600"/>
              </a:spcBef>
              <a:buFont typeface="Arial" panose="020B0604020202020204" pitchFamily="34" charset="0"/>
              <a:buChar char="•"/>
            </a:pPr>
            <a:r>
              <a:rPr lang="fr-CA" sz="2000" dirty="0"/>
              <a:t>Variété de sièges</a:t>
            </a:r>
          </a:p>
        </p:txBody>
      </p:sp>
      <p:sp>
        <p:nvSpPr>
          <p:cNvPr id="4" name="Title 1">
            <a:extLst>
              <a:ext uri="{FF2B5EF4-FFF2-40B4-BE49-F238E27FC236}">
                <a16:creationId xmlns:a16="http://schemas.microsoft.com/office/drawing/2014/main" id="{6E84A27E-2844-316E-6672-1236545BDBDC}"/>
              </a:ext>
            </a:extLst>
          </p:cNvPr>
          <p:cNvSpPr txBox="1">
            <a:spLocks/>
          </p:cNvSpPr>
          <p:nvPr/>
        </p:nvSpPr>
        <p:spPr>
          <a:xfrm>
            <a:off x="206500" y="36753"/>
            <a:ext cx="6880100"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err="1">
                <a:solidFill>
                  <a:schemeClr val="bg1"/>
                </a:solidFill>
                <a:ea typeface="+mn-ea"/>
              </a:rPr>
              <a:t>Accessibilité</a:t>
            </a:r>
            <a:r>
              <a:rPr lang="en-US" sz="3200" dirty="0">
                <a:solidFill>
                  <a:schemeClr val="bg1"/>
                </a:solidFill>
                <a:ea typeface="+mn-ea"/>
              </a:rPr>
              <a:t> des </a:t>
            </a:r>
            <a:r>
              <a:rPr lang="en-US" sz="3200" dirty="0" err="1">
                <a:solidFill>
                  <a:schemeClr val="bg1"/>
                </a:solidFill>
                <a:ea typeface="+mn-ea"/>
              </a:rPr>
              <a:t>cuisinettes</a:t>
            </a:r>
            <a:endParaRPr lang="en-CA" sz="3200" dirty="0">
              <a:solidFill>
                <a:schemeClr val="bg1"/>
              </a:solidFill>
              <a:ea typeface="+mn-ea"/>
            </a:endParaRPr>
          </a:p>
        </p:txBody>
      </p:sp>
      <p:pic>
        <p:nvPicPr>
          <p:cNvPr id="5" name="Image 4" descr="Une image contenant intérieur, mur, Électroménager, Cabinet&#10;&#10;Description générée automatiquement">
            <a:extLst>
              <a:ext uri="{FF2B5EF4-FFF2-40B4-BE49-F238E27FC236}">
                <a16:creationId xmlns:a16="http://schemas.microsoft.com/office/drawing/2014/main" id="{095AD6CC-8528-5C6C-DE82-72E1B05C5EE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76951" y="926681"/>
            <a:ext cx="4222320" cy="2611925"/>
          </a:xfrm>
          <a:prstGeom prst="rect">
            <a:avLst/>
          </a:prstGeom>
        </p:spPr>
      </p:pic>
      <p:pic>
        <p:nvPicPr>
          <p:cNvPr id="7" name="Image 6" descr="Une image contenant mur, intérieur, meubles, sol&#10;&#10;Description générée automatiquement">
            <a:extLst>
              <a:ext uri="{FF2B5EF4-FFF2-40B4-BE49-F238E27FC236}">
                <a16:creationId xmlns:a16="http://schemas.microsoft.com/office/drawing/2014/main" id="{D2255B2D-C3B4-6AF1-74D3-18B31265D40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676951" y="3846978"/>
            <a:ext cx="4128768" cy="1910056"/>
          </a:xfrm>
          <a:prstGeom prst="rect">
            <a:avLst/>
          </a:prstGeom>
        </p:spPr>
      </p:pic>
    </p:spTree>
    <p:extLst>
      <p:ext uri="{BB962C8B-B14F-4D97-AF65-F5344CB8AC3E}">
        <p14:creationId xmlns:p14="http://schemas.microsoft.com/office/powerpoint/2010/main" val="127833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2" name="TextBox 11">
            <a:extLst>
              <a:ext uri="{FF2B5EF4-FFF2-40B4-BE49-F238E27FC236}">
                <a16:creationId xmlns:a16="http://schemas.microsoft.com/office/drawing/2014/main" id="{49BC1508-1F65-AA39-033E-D60F15B261D2}"/>
              </a:ext>
            </a:extLst>
          </p:cNvPr>
          <p:cNvSpPr txBox="1"/>
          <p:nvPr/>
        </p:nvSpPr>
        <p:spPr>
          <a:xfrm>
            <a:off x="206500" y="1337830"/>
            <a:ext cx="5498110" cy="3970318"/>
          </a:xfrm>
          <a:prstGeom prst="rect">
            <a:avLst/>
          </a:prstGeom>
          <a:noFill/>
        </p:spPr>
        <p:txBody>
          <a:bodyPr wrap="square">
            <a:spAutoFit/>
          </a:bodyPr>
          <a:lstStyle/>
          <a:p>
            <a:pPr marL="342900" marR="0" lvl="0" indent="-342900">
              <a:lnSpc>
                <a:spcPct val="107000"/>
              </a:lnSpc>
              <a:spcBef>
                <a:spcPts val="1200"/>
              </a:spcBef>
              <a:spcAft>
                <a:spcPts val="0"/>
              </a:spcAft>
              <a:buFont typeface="Symbol" panose="05050102010706020507" pitchFamily="18" charset="2"/>
              <a:buChar char=""/>
            </a:pPr>
            <a:r>
              <a:rPr lang="fr-CA" sz="2000" dirty="0">
                <a:effectLst/>
                <a:ea typeface="Calibri" panose="020F0502020204030204" pitchFamily="34" charset="0"/>
                <a:cs typeface="Times New Roman" panose="02020603050405020304" pitchFamily="18" charset="0"/>
              </a:rPr>
              <a:t>L’aire de casiers comprend des placards pour les manteaux. Les tringles des placards sont différentes hauteurs pour en faciliter l’accès.</a:t>
            </a:r>
            <a:endParaRPr lang="en-CA"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1200"/>
              </a:spcBef>
              <a:spcAft>
                <a:spcPts val="0"/>
              </a:spcAft>
              <a:buFont typeface="Symbol" panose="05050102010706020507" pitchFamily="18" charset="2"/>
              <a:buChar char=""/>
            </a:pPr>
            <a:r>
              <a:rPr lang="fr-CA" sz="2000" dirty="0">
                <a:effectLst/>
                <a:ea typeface="Calibri" panose="020F0502020204030204" pitchFamily="34" charset="0"/>
                <a:cs typeface="Times New Roman" panose="02020603050405020304" pitchFamily="18" charset="0"/>
              </a:rPr>
              <a:t>On y trouve aussi des bancs pour les personnes devant s’asseoir pour mettre ou enlever leurs chaussures.</a:t>
            </a:r>
            <a:endParaRPr lang="en-CA" sz="2000" dirty="0">
              <a:ea typeface="Calibri" panose="020F0502020204030204" pitchFamily="34" charset="0"/>
              <a:cs typeface="Times New Roman" panose="02020603050405020304" pitchFamily="18" charset="0"/>
            </a:endParaRPr>
          </a:p>
          <a:p>
            <a:pPr marL="342900" marR="0" lvl="0" indent="-342900">
              <a:lnSpc>
                <a:spcPct val="107000"/>
              </a:lnSpc>
              <a:spcBef>
                <a:spcPts val="1200"/>
              </a:spcBef>
              <a:spcAft>
                <a:spcPts val="0"/>
              </a:spcAft>
              <a:buFont typeface="Symbol" panose="05050102010706020507" pitchFamily="18" charset="2"/>
              <a:buChar char=""/>
            </a:pPr>
            <a:r>
              <a:rPr lang="fr-CA" sz="2000" dirty="0">
                <a:effectLst/>
                <a:ea typeface="Calibri" panose="020F0502020204030204" pitchFamily="34" charset="0"/>
                <a:cs typeface="Times New Roman" panose="02020603050405020304" pitchFamily="18" charset="0"/>
              </a:rPr>
              <a:t>Trois formats de casiers </a:t>
            </a:r>
            <a:r>
              <a:rPr lang="fr-CA" sz="2000" dirty="0">
                <a:ea typeface="Calibri" panose="020F0502020204030204" pitchFamily="34" charset="0"/>
                <a:cs typeface="Times New Roman" panose="02020603050405020304" pitchFamily="18" charset="0"/>
              </a:rPr>
              <a:t>offrent un accès à différentes hauteurs </a:t>
            </a:r>
            <a:r>
              <a:rPr lang="fr-CA" sz="2000" dirty="0">
                <a:effectLst/>
                <a:ea typeface="Calibri" panose="020F0502020204030204" pitchFamily="34" charset="0"/>
                <a:cs typeface="Times New Roman" panose="02020603050405020304" pitchFamily="18" charset="0"/>
              </a:rPr>
              <a:t>et répondent à des besoins de rangement variés.</a:t>
            </a:r>
            <a:endParaRPr lang="fr-CA" sz="2000" dirty="0"/>
          </a:p>
          <a:p>
            <a:endParaRPr lang="fr-CA" dirty="0">
              <a:latin typeface="Avenir Next LT Pro" panose="020B0504020202020204" pitchFamily="34" charset="0"/>
            </a:endParaRPr>
          </a:p>
        </p:txBody>
      </p:sp>
      <p:sp>
        <p:nvSpPr>
          <p:cNvPr id="4" name="Title 1">
            <a:extLst>
              <a:ext uri="{FF2B5EF4-FFF2-40B4-BE49-F238E27FC236}">
                <a16:creationId xmlns:a16="http://schemas.microsoft.com/office/drawing/2014/main" id="{6E84A27E-2844-316E-6672-1236545BDBDC}"/>
              </a:ext>
            </a:extLst>
          </p:cNvPr>
          <p:cNvSpPr txBox="1">
            <a:spLocks/>
          </p:cNvSpPr>
          <p:nvPr/>
        </p:nvSpPr>
        <p:spPr>
          <a:xfrm>
            <a:off x="206499" y="36753"/>
            <a:ext cx="11411759"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2400" dirty="0" err="1">
                <a:solidFill>
                  <a:schemeClr val="bg1"/>
                </a:solidFill>
                <a:ea typeface="+mn-ea"/>
              </a:rPr>
              <a:t>Accessibilité</a:t>
            </a:r>
            <a:r>
              <a:rPr lang="en-US" sz="2400" dirty="0">
                <a:solidFill>
                  <a:schemeClr val="bg1"/>
                </a:solidFill>
                <a:ea typeface="+mn-ea"/>
              </a:rPr>
              <a:t> de </a:t>
            </a:r>
            <a:r>
              <a:rPr lang="en-US" sz="2400" dirty="0" err="1">
                <a:solidFill>
                  <a:schemeClr val="bg1"/>
                </a:solidFill>
                <a:ea typeface="+mn-ea"/>
              </a:rPr>
              <a:t>l’aire</a:t>
            </a:r>
            <a:r>
              <a:rPr lang="en-US" sz="2400" dirty="0">
                <a:solidFill>
                  <a:schemeClr val="bg1"/>
                </a:solidFill>
                <a:ea typeface="+mn-ea"/>
              </a:rPr>
              <a:t> des casiers</a:t>
            </a:r>
            <a:endParaRPr lang="en-CA" sz="2400" dirty="0">
              <a:solidFill>
                <a:schemeClr val="bg1"/>
              </a:solidFill>
              <a:ea typeface="+mn-ea"/>
            </a:endParaRPr>
          </a:p>
        </p:txBody>
      </p:sp>
      <p:pic>
        <p:nvPicPr>
          <p:cNvPr id="17" name="Picture 3">
            <a:extLst>
              <a:ext uri="{FF2B5EF4-FFF2-40B4-BE49-F238E27FC236}">
                <a16:creationId xmlns:a16="http://schemas.microsoft.com/office/drawing/2014/main" id="{062FC233-5008-5564-B534-1273982F85C5}"/>
              </a:ext>
            </a:extLst>
          </p:cNvPr>
          <p:cNvPicPr>
            <a:picLocks noChangeAspect="1"/>
          </p:cNvPicPr>
          <p:nvPr/>
        </p:nvPicPr>
        <p:blipFill rotWithShape="1">
          <a:blip r:embed="rId4"/>
          <a:srcRect l="20812" t="16937" r="21153" b="5471"/>
          <a:stretch/>
        </p:blipFill>
        <p:spPr>
          <a:xfrm>
            <a:off x="6136475" y="1102477"/>
            <a:ext cx="5928717" cy="4334317"/>
          </a:xfrm>
          <a:prstGeom prst="rect">
            <a:avLst/>
          </a:prstGeom>
        </p:spPr>
      </p:pic>
    </p:spTree>
    <p:extLst>
      <p:ext uri="{BB962C8B-B14F-4D97-AF65-F5344CB8AC3E}">
        <p14:creationId xmlns:p14="http://schemas.microsoft.com/office/powerpoint/2010/main" val="23234805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NGAGE" val="{&quot;SavedSwatch&quot;:&quot;-11579311|-10846711|-14797230|-8244963|-11249614|PSPC&quot;,&quot;Id&quot;:&quot;5d3782854232362d9cdb8410&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GCworkplace">
      <a:dk1>
        <a:srgbClr val="000000"/>
      </a:dk1>
      <a:lt1>
        <a:srgbClr val="FFFFFF"/>
      </a:lt1>
      <a:dk2>
        <a:srgbClr val="77797C"/>
      </a:dk2>
      <a:lt2>
        <a:srgbClr val="E7E6E6"/>
      </a:lt2>
      <a:accent1>
        <a:srgbClr val="A8CE75"/>
      </a:accent1>
      <a:accent2>
        <a:srgbClr val="388978"/>
      </a:accent2>
      <a:accent3>
        <a:srgbClr val="18853F"/>
      </a:accent3>
      <a:accent4>
        <a:srgbClr val="B27A0A"/>
      </a:accent4>
      <a:accent5>
        <a:srgbClr val="17455C"/>
      </a:accent5>
      <a:accent6>
        <a:srgbClr val="BBBCBF"/>
      </a:accent6>
      <a:hlink>
        <a:srgbClr val="0563C1"/>
      </a:hlink>
      <a:folHlink>
        <a:srgbClr val="954F72"/>
      </a:folHlink>
    </a:clrScheme>
    <a:fontScheme name="Custom 2">
      <a:majorFont>
        <a:latin typeface="Arial"/>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37424</TotalTime>
  <Words>2171</Words>
  <Application>Microsoft Office PowerPoint</Application>
  <PresentationFormat>Grand écran</PresentationFormat>
  <Paragraphs>233</Paragraphs>
  <Slides>18</Slides>
  <Notes>14</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29" baseType="lpstr">
      <vt:lpstr>Arial</vt:lpstr>
      <vt:lpstr>Arial Rounded MT Bold</vt:lpstr>
      <vt:lpstr>Avenir Next LT Pro</vt:lpstr>
      <vt:lpstr>Avenir Next LT Pro Demi</vt:lpstr>
      <vt:lpstr>Calibri</vt:lpstr>
      <vt:lpstr>Calibri Light</vt:lpstr>
      <vt:lpstr>Georgia</vt:lpstr>
      <vt:lpstr>Segoe UI</vt:lpstr>
      <vt:lpstr>Symbol</vt:lpstr>
      <vt:lpstr>1_Office Theme</vt:lpstr>
      <vt:lpstr>think-cell Slide</vt:lpstr>
      <vt:lpstr>Accessibilité, diversité et inclusion</vt:lpstr>
      <vt:lpstr>Comment utiliser ce document</vt:lpstr>
      <vt:lpstr>Présentation PowerPoint</vt:lpstr>
      <vt:lpstr>Présentation PowerPoint</vt:lpstr>
      <vt:lpstr>Présentation PowerPoint</vt:lpstr>
      <vt:lpstr>L’accessibilité en bref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Tu</dc:creator>
  <cp:lastModifiedBy>Jacob, Karen (SPAC/PSPC) (elle-la / she-her)</cp:lastModifiedBy>
  <cp:revision>703</cp:revision>
  <dcterms:created xsi:type="dcterms:W3CDTF">2018-01-23T15:59:12Z</dcterms:created>
  <dcterms:modified xsi:type="dcterms:W3CDTF">2024-03-27T17:11:00Z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2023-11-23T13:23:14Z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177c5e1c-cd09-43a7-a6d7-016a01d92eb5</vt:lpwstr>
  </property>
  <property fmtid="{D5CDD505-2E9C-101B-9397-08002B2CF9AE}" pid="8" name="MSIP_Label_834ed4f5-eae4-40c7-82be-b1cdf720a1b9_ContentBits">
    <vt:lpwstr>0</vt:lpwstr>
  </property>
</Properties>
</file>