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108" y="24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7646E-C2CB-40E4-BE3D-6A22648F9E71}" type="datetimeFigureOut">
              <a:rPr lang="en-CA" smtClean="0"/>
              <a:t>2019-11-20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63206-6C68-49CA-9A11-FB6730EA59B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5998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D1183-FFC1-4ABF-9E94-D5BE41A7F3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12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David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D1183-FFC1-4ABF-9E94-D5BE41A7F3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41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es_template_NRCAN_A_cover_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224" y="1271986"/>
            <a:ext cx="5890035" cy="1102519"/>
          </a:xfrm>
        </p:spPr>
        <p:txBody>
          <a:bodyPr/>
          <a:lstStyle>
            <a:lvl1pPr algn="l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CA" dirty="0" smtClean="0"/>
              <a:t>Title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6224" y="2475773"/>
            <a:ext cx="77724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91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7C05-AC99-294D-B757-1B4E4231E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2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97C05-AC99-294D-B757-1B4E4231E7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1"/>
          </p:nvPr>
        </p:nvSpPr>
        <p:spPr>
          <a:xfrm>
            <a:off x="264445" y="1300163"/>
            <a:ext cx="4331619" cy="293528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2"/>
          </p:nvPr>
        </p:nvSpPr>
        <p:spPr>
          <a:xfrm>
            <a:off x="4764253" y="1300163"/>
            <a:ext cx="4127500" cy="293528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9115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es_template_NRCAN_A_inside_f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3823" y="69057"/>
            <a:ext cx="4686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C05-AC99-294D-B757-1B4E4231E7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66224" y="4335566"/>
            <a:ext cx="4973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© Sa Majesté la Reine du chef du Canada, représentée par le ministre des Ressources naturelles, 2017</a:t>
            </a:r>
            <a:endParaRPr lang="en-CA" sz="800" kern="1200" dirty="0" smtClean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  <a:p>
            <a:endParaRPr lang="en-US"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52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1">
              <a:lumMod val="50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271986"/>
            <a:ext cx="6051264" cy="11025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Données </a:t>
            </a:r>
            <a:r>
              <a:rPr lang="en-US" sz="3200" dirty="0" err="1" smtClean="0"/>
              <a:t>Géospatiales</a:t>
            </a:r>
            <a:r>
              <a:rPr lang="en-US" sz="3200" dirty="0" smtClean="0"/>
              <a:t> </a:t>
            </a:r>
            <a:r>
              <a:rPr lang="en-US" sz="3200" dirty="0" err="1" smtClean="0"/>
              <a:t>Fondamentales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8" y="2475773"/>
            <a:ext cx="7772401" cy="131445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Journée</a:t>
            </a:r>
            <a:r>
              <a:rPr lang="en-US" sz="2400" dirty="0" smtClean="0"/>
              <a:t> SIG – </a:t>
            </a:r>
            <a:r>
              <a:rPr lang="en-US" sz="2400" dirty="0" err="1" smtClean="0"/>
              <a:t>Statistique</a:t>
            </a:r>
            <a:r>
              <a:rPr lang="en-US" sz="2400" dirty="0" smtClean="0"/>
              <a:t> Canada</a:t>
            </a:r>
          </a:p>
          <a:p>
            <a:r>
              <a:rPr lang="en-US" sz="2400" dirty="0" err="1" smtClean="0"/>
              <a:t>Novembre</a:t>
            </a:r>
            <a:r>
              <a:rPr lang="en-US" sz="2400" dirty="0" smtClean="0"/>
              <a:t> 2019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6932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err="1" smtClean="0"/>
              <a:t>Processus</a:t>
            </a:r>
            <a:r>
              <a:rPr lang="en-US" sz="2800" dirty="0" smtClean="0"/>
              <a:t> </a:t>
            </a:r>
            <a:r>
              <a:rPr lang="en-US" sz="2800" dirty="0" err="1" smtClean="0"/>
              <a:t>d’extraire</a:t>
            </a:r>
            <a:r>
              <a:rPr lang="en-US" sz="2800" dirty="0" smtClean="0"/>
              <a:t> les </a:t>
            </a:r>
            <a:r>
              <a:rPr lang="en-US" sz="2800" dirty="0" err="1" smtClean="0"/>
              <a:t>bâtiments</a:t>
            </a:r>
            <a:r>
              <a:rPr lang="en-US" sz="2800" dirty="0" smtClean="0"/>
              <a:t> à </a:t>
            </a:r>
            <a:r>
              <a:rPr lang="en-US" sz="2800" dirty="0" err="1" smtClean="0"/>
              <a:t>partir</a:t>
            </a:r>
            <a:r>
              <a:rPr lang="en-US" sz="2800" dirty="0" smtClean="0"/>
              <a:t> du LiDAR</a:t>
            </a:r>
            <a:endParaRPr lang="en-CA" sz="2800" dirty="0"/>
          </a:p>
        </p:txBody>
      </p:sp>
      <p:pic>
        <p:nvPicPr>
          <p:cNvPr id="7" name="Espace réservé pour une image 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8" y="992937"/>
            <a:ext cx="1798825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Espace réservé pour une image 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56" y="996485"/>
            <a:ext cx="1786211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Espace réservé pour une image 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623" y="993924"/>
            <a:ext cx="1778948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9018" y="2335476"/>
            <a:ext cx="17988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en-US" sz="1000" dirty="0" smtClean="0">
                <a:cs typeface="Myriad Pro" charset="0"/>
              </a:rPr>
              <a:t>Step 1: </a:t>
            </a:r>
            <a:r>
              <a:rPr lang="en-CA" altLang="en-US" sz="1000" dirty="0"/>
              <a:t>C</a:t>
            </a:r>
            <a:r>
              <a:rPr lang="en-CA" sz="1000" dirty="0" smtClean="0"/>
              <a:t>lassify and </a:t>
            </a:r>
            <a:r>
              <a:rPr lang="en-CA" altLang="en-US" sz="1000" dirty="0" smtClean="0">
                <a:cs typeface="Myriad Pro" charset="0"/>
              </a:rPr>
              <a:t>keep only the LiDAR </a:t>
            </a:r>
            <a:r>
              <a:rPr lang="en-CA" altLang="en-US" sz="1000" dirty="0">
                <a:cs typeface="Myriad Pro" charset="0"/>
              </a:rPr>
              <a:t>points that are </a:t>
            </a:r>
            <a:r>
              <a:rPr lang="en-CA" altLang="en-US" sz="1000" dirty="0" smtClean="0">
                <a:cs typeface="Myriad Pro" charset="0"/>
              </a:rPr>
              <a:t>related to building</a:t>
            </a:r>
            <a:r>
              <a:rPr lang="en-CA" altLang="en-US" sz="1000" dirty="0">
                <a:cs typeface="Myriad Pro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08776" y="2336784"/>
            <a:ext cx="18019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en-US" sz="1000" dirty="0" smtClean="0">
                <a:cs typeface="Myriad Pro" charset="0"/>
              </a:rPr>
              <a:t>Step 2: Extract the boundary </a:t>
            </a:r>
            <a:r>
              <a:rPr lang="en-CA" altLang="en-US" sz="1000" dirty="0">
                <a:cs typeface="Myriad Pro" charset="0"/>
              </a:rPr>
              <a:t>containing the set of </a:t>
            </a:r>
            <a:r>
              <a:rPr lang="en-CA" altLang="en-US" sz="1000" dirty="0" smtClean="0">
                <a:cs typeface="Myriad Pro" charset="0"/>
              </a:rPr>
              <a:t>points for </a:t>
            </a:r>
            <a:r>
              <a:rPr lang="en-CA" altLang="en-US" sz="1000" dirty="0">
                <a:cs typeface="Myriad Pro" charset="0"/>
              </a:rPr>
              <a:t>each building</a:t>
            </a:r>
            <a:r>
              <a:rPr lang="en-CA" altLang="en-US" sz="1000" dirty="0" smtClean="0">
                <a:cs typeface="Myriad Pro" charset="0"/>
              </a:rPr>
              <a:t>.</a:t>
            </a:r>
            <a:endParaRPr lang="en-CA" altLang="en-US" sz="1000" dirty="0">
              <a:cs typeface="Myriad Pro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64972" y="2340523"/>
            <a:ext cx="17789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en-US" sz="1000" dirty="0" smtClean="0">
                <a:cs typeface="Myriad Pro" charset="0"/>
              </a:rPr>
              <a:t>Step 3: Square </a:t>
            </a:r>
            <a:r>
              <a:rPr lang="en-CA" altLang="en-US" sz="1000" dirty="0">
                <a:cs typeface="Myriad Pro" charset="0"/>
              </a:rPr>
              <a:t>the polygons to present right angles.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071946" y="976728"/>
            <a:ext cx="85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" dirty="0" smtClean="0"/>
              <a:t>CLASSIFICATION</a:t>
            </a:r>
            <a:endParaRPr lang="en-CA" sz="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3032224" y="970054"/>
            <a:ext cx="7152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EXTRACTION</a:t>
            </a:r>
            <a:endParaRPr lang="en-CA" sz="8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957132" y="976728"/>
            <a:ext cx="6367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SQUARING</a:t>
            </a:r>
            <a:endParaRPr lang="en-CA" sz="800" dirty="0"/>
          </a:p>
        </p:txBody>
      </p:sp>
      <p:pic>
        <p:nvPicPr>
          <p:cNvPr id="16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621" y="977297"/>
            <a:ext cx="1663316" cy="1188000"/>
          </a:xfrm>
        </p:spPr>
      </p:pic>
      <p:sp>
        <p:nvSpPr>
          <p:cNvPr id="17" name="Rectangle 16"/>
          <p:cNvSpPr/>
          <p:nvPr/>
        </p:nvSpPr>
        <p:spPr>
          <a:xfrm>
            <a:off x="7394621" y="2328808"/>
            <a:ext cx="181244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en-US" sz="900" dirty="0" smtClean="0">
                <a:cs typeface="Myriad Pro" charset="0"/>
              </a:rPr>
              <a:t>Step 5: </a:t>
            </a:r>
            <a:r>
              <a:rPr lang="en-CA" altLang="en-US" sz="900" dirty="0">
                <a:cs typeface="Myriad Pro" charset="0"/>
              </a:rPr>
              <a:t>Add </a:t>
            </a:r>
            <a:r>
              <a:rPr lang="en-CA" altLang="en-US" sz="900" dirty="0" smtClean="0">
                <a:cs typeface="Myriad Pro" charset="0"/>
              </a:rPr>
              <a:t>following attributes</a:t>
            </a:r>
          </a:p>
          <a:p>
            <a:endParaRPr lang="en-CA" altLang="en-US" sz="500" dirty="0">
              <a:cs typeface="Myriad Pro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altLang="en-US" sz="900" dirty="0" smtClean="0">
                <a:cs typeface="Myriad Pro" charset="0"/>
              </a:rPr>
              <a:t>Minimal and maximal height </a:t>
            </a:r>
            <a:r>
              <a:rPr lang="en-CA" altLang="en-US" sz="900" dirty="0">
                <a:cs typeface="Myriad Pro" charset="0"/>
              </a:rPr>
              <a:t>of the building </a:t>
            </a:r>
            <a:r>
              <a:rPr lang="en-CA" sz="900" dirty="0">
                <a:cs typeface="Myriad Pro" charset="0"/>
              </a:rPr>
              <a:t>relative to </a:t>
            </a:r>
            <a:r>
              <a:rPr lang="en-CA" sz="900" dirty="0" smtClean="0">
                <a:cs typeface="Myriad Pro" charset="0"/>
              </a:rPr>
              <a:t>mean sea level.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500" dirty="0">
              <a:cs typeface="Myriad Pro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altLang="en-US" sz="900" dirty="0" smtClean="0">
                <a:cs typeface="Myriad Pro" charset="0"/>
              </a:rPr>
              <a:t>Minimal and maximal elevation </a:t>
            </a:r>
            <a:r>
              <a:rPr lang="en-CA" altLang="en-US" sz="900" dirty="0">
                <a:cs typeface="Myriad Pro" charset="0"/>
              </a:rPr>
              <a:t>at the base of the building r</a:t>
            </a:r>
            <a:r>
              <a:rPr lang="en-CA" sz="900" dirty="0">
                <a:cs typeface="Myriad Pro" charset="0"/>
              </a:rPr>
              <a:t>elative to </a:t>
            </a:r>
            <a:r>
              <a:rPr lang="en-CA" sz="900" dirty="0" smtClean="0">
                <a:cs typeface="Myriad Pro" charset="0"/>
              </a:rPr>
              <a:t>mean </a:t>
            </a:r>
            <a:r>
              <a:rPr lang="en-CA" sz="900" dirty="0">
                <a:cs typeface="Myriad Pro" charset="0"/>
              </a:rPr>
              <a:t>sea </a:t>
            </a:r>
            <a:r>
              <a:rPr lang="en-CA" sz="900" dirty="0" smtClean="0">
                <a:cs typeface="Myriad Pro" charset="0"/>
              </a:rPr>
              <a:t>level.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altLang="en-US" sz="500" dirty="0" smtClean="0">
              <a:cs typeface="Myriad Pro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altLang="en-US" sz="900" dirty="0" smtClean="0">
                <a:cs typeface="Myriad Pro" charset="0"/>
              </a:rPr>
              <a:t>Area </a:t>
            </a:r>
            <a:r>
              <a:rPr lang="en-CA" altLang="en-US" sz="900" dirty="0">
                <a:cs typeface="Myriad Pro" charset="0"/>
              </a:rPr>
              <a:t>of the </a:t>
            </a:r>
            <a:r>
              <a:rPr lang="en-CA" altLang="en-US" sz="900" dirty="0" smtClean="0">
                <a:cs typeface="Myriad Pro" charset="0"/>
              </a:rPr>
              <a:t>building.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altLang="en-US" sz="500" dirty="0">
              <a:cs typeface="Myriad Pro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altLang="en-US" sz="900" dirty="0" smtClean="0">
                <a:cs typeface="Myriad Pro" charset="0"/>
              </a:rPr>
              <a:t>Metadata (Provider, </a:t>
            </a:r>
            <a:r>
              <a:rPr lang="en-CA" altLang="en-US" sz="900" dirty="0" smtClean="0">
                <a:cs typeface="Myriad Pro" charset="0"/>
              </a:rPr>
              <a:t>Year</a:t>
            </a:r>
            <a:r>
              <a:rPr lang="fr-CA" altLang="en-US" sz="900" dirty="0" smtClean="0">
                <a:cs typeface="Myriad Pro" charset="0"/>
              </a:rPr>
              <a:t>)</a:t>
            </a:r>
            <a:endParaRPr lang="en-CA" altLang="en-US" sz="900" dirty="0">
              <a:cs typeface="Myriad Pro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319156" y="972311"/>
            <a:ext cx="7521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ATTRIBUTING</a:t>
            </a:r>
            <a:endParaRPr lang="en-CA" sz="800" dirty="0"/>
          </a:p>
        </p:txBody>
      </p:sp>
      <p:sp>
        <p:nvSpPr>
          <p:cNvPr id="3" name="ZoneTexte 2"/>
          <p:cNvSpPr txBox="1"/>
          <p:nvPr/>
        </p:nvSpPr>
        <p:spPr>
          <a:xfrm>
            <a:off x="5593845" y="2323010"/>
            <a:ext cx="17532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>
                <a:cs typeface="Myriad Pro" charset="0"/>
              </a:rPr>
              <a:t>Step 4: Compare polygons with an image to confirm presence and shape.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71" y="987250"/>
            <a:ext cx="1753260" cy="118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52946" y="962181"/>
            <a:ext cx="7008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800" dirty="0" smtClean="0">
                <a:solidFill>
                  <a:schemeClr val="bg1"/>
                </a:solidFill>
              </a:rPr>
              <a:t>VALIDATION</a:t>
            </a:r>
            <a:endParaRPr lang="en-CA" sz="8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" y="401854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Texte</a:t>
            </a:r>
            <a:r>
              <a:rPr lang="en-CA" dirty="0" smtClean="0"/>
              <a:t> </a:t>
            </a:r>
            <a:r>
              <a:rPr lang="en-CA" b="1" dirty="0" smtClean="0"/>
              <a:t>scotttweedy181</a:t>
            </a:r>
            <a:r>
              <a:rPr lang="en-CA" dirty="0" smtClean="0"/>
              <a:t> à </a:t>
            </a:r>
            <a:r>
              <a:rPr lang="en-CA" b="1" dirty="0" smtClean="0"/>
              <a:t>780-800-5606</a:t>
            </a:r>
            <a:r>
              <a:rPr lang="en-CA" dirty="0" smtClean="0"/>
              <a:t> – </a:t>
            </a:r>
            <a:r>
              <a:rPr lang="en-CA" dirty="0" err="1" smtClean="0"/>
              <a:t>Confiance</a:t>
            </a:r>
            <a:r>
              <a:rPr lang="en-CA" dirty="0" smtClean="0"/>
              <a:t>, Données </a:t>
            </a:r>
            <a:r>
              <a:rPr lang="en-CA" dirty="0" err="1" smtClean="0"/>
              <a:t>Géospatiales</a:t>
            </a:r>
            <a:r>
              <a:rPr lang="en-CA" dirty="0" smtClean="0"/>
              <a:t> </a:t>
            </a:r>
            <a:endParaRPr lang="en-CA" b="1" dirty="0"/>
          </a:p>
          <a:p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4948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800" dirty="0" smtClean="0"/>
              <a:t>Extraction </a:t>
            </a:r>
            <a:r>
              <a:rPr lang="en-CA" sz="2800" dirty="0" err="1" smtClean="0"/>
              <a:t>automatique</a:t>
            </a:r>
            <a:r>
              <a:rPr lang="en-CA" sz="2800" dirty="0" smtClean="0"/>
              <a:t> </a:t>
            </a:r>
            <a:r>
              <a:rPr lang="en-CA" sz="2800" dirty="0" err="1" smtClean="0"/>
              <a:t>d’autres</a:t>
            </a:r>
            <a:r>
              <a:rPr lang="en-CA" sz="2800" dirty="0" smtClean="0"/>
              <a:t> </a:t>
            </a:r>
            <a:r>
              <a:rPr lang="en-CA" sz="2800" dirty="0" err="1" smtClean="0"/>
              <a:t>entités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691625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400"/>
              </a:spcBef>
            </a:pPr>
            <a:r>
              <a:rPr lang="en-CA" dirty="0" smtClean="0"/>
              <a:t>Le potential de sources de </a:t>
            </a:r>
            <a:r>
              <a:rPr lang="en-CA" dirty="0" err="1" smtClean="0"/>
              <a:t>données</a:t>
            </a:r>
            <a:r>
              <a:rPr lang="en-CA" dirty="0" smtClean="0"/>
              <a:t> haute </a:t>
            </a:r>
            <a:r>
              <a:rPr lang="en-CA" dirty="0" err="1" smtClean="0"/>
              <a:t>résolution</a:t>
            </a:r>
            <a:r>
              <a:rPr lang="en-CA" dirty="0" smtClean="0"/>
              <a:t> pour </a:t>
            </a:r>
            <a:r>
              <a:rPr lang="en-CA" dirty="0" err="1" smtClean="0"/>
              <a:t>améliorer</a:t>
            </a:r>
            <a:r>
              <a:rPr lang="en-CA" dirty="0" smtClean="0"/>
              <a:t> </a:t>
            </a:r>
            <a:r>
              <a:rPr lang="en-CA" dirty="0" err="1" smtClean="0"/>
              <a:t>nos</a:t>
            </a:r>
            <a:r>
              <a:rPr lang="en-CA" dirty="0" smtClean="0"/>
              <a:t> </a:t>
            </a:r>
            <a:r>
              <a:rPr lang="en-CA" dirty="0" err="1" smtClean="0"/>
              <a:t>données</a:t>
            </a:r>
            <a:r>
              <a:rPr lang="en-CA" dirty="0" smtClean="0"/>
              <a:t> </a:t>
            </a:r>
            <a:r>
              <a:rPr lang="en-CA" dirty="0" err="1" smtClean="0"/>
              <a:t>fondamentales</a:t>
            </a:r>
            <a:endParaRPr lang="en-CA" dirty="0" smtClean="0"/>
          </a:p>
          <a:p>
            <a:pPr lvl="1">
              <a:spcBef>
                <a:spcPts val="400"/>
              </a:spcBef>
            </a:pPr>
            <a:r>
              <a:rPr lang="en-CA" dirty="0" err="1" smtClean="0"/>
              <a:t>Aéroports</a:t>
            </a:r>
            <a:endParaRPr lang="en-CA" dirty="0" smtClean="0"/>
          </a:p>
          <a:p>
            <a:pPr lvl="1">
              <a:spcBef>
                <a:spcPts val="400"/>
              </a:spcBef>
            </a:pPr>
            <a:r>
              <a:rPr lang="en-CA" dirty="0" smtClean="0"/>
              <a:t>Lacs, </a:t>
            </a:r>
            <a:r>
              <a:rPr lang="en-CA" dirty="0" err="1" smtClean="0"/>
              <a:t>rivères</a:t>
            </a:r>
            <a:endParaRPr lang="en-CA" dirty="0" smtClean="0"/>
          </a:p>
          <a:p>
            <a:pPr lvl="1">
              <a:spcBef>
                <a:spcPts val="400"/>
              </a:spcBef>
            </a:pPr>
            <a:r>
              <a:rPr lang="en-CA" dirty="0" err="1" smtClean="0"/>
              <a:t>Lignes</a:t>
            </a:r>
            <a:r>
              <a:rPr lang="en-CA" dirty="0" smtClean="0"/>
              <a:t> de transmission</a:t>
            </a:r>
          </a:p>
          <a:p>
            <a:pPr lvl="1">
              <a:spcBef>
                <a:spcPts val="400"/>
              </a:spcBef>
            </a:pPr>
            <a:r>
              <a:rPr lang="en-CA" dirty="0" smtClean="0"/>
              <a:t>Pipelines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01854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Texte</a:t>
            </a:r>
            <a:r>
              <a:rPr lang="en-CA" dirty="0" smtClean="0"/>
              <a:t> </a:t>
            </a:r>
            <a:r>
              <a:rPr lang="en-CA" b="1" dirty="0" smtClean="0"/>
              <a:t>scotttweedy181</a:t>
            </a:r>
            <a:r>
              <a:rPr lang="en-CA" dirty="0" smtClean="0"/>
              <a:t> à </a:t>
            </a:r>
            <a:r>
              <a:rPr lang="en-CA" b="1" dirty="0" smtClean="0"/>
              <a:t>780-800-5606</a:t>
            </a:r>
            <a:r>
              <a:rPr lang="en-CA" dirty="0" smtClean="0"/>
              <a:t> – </a:t>
            </a:r>
            <a:r>
              <a:rPr lang="en-CA" dirty="0" err="1" smtClean="0"/>
              <a:t>Confiance</a:t>
            </a:r>
            <a:r>
              <a:rPr lang="en-CA" dirty="0" smtClean="0"/>
              <a:t>, Données </a:t>
            </a:r>
            <a:r>
              <a:rPr lang="en-CA" dirty="0" err="1" smtClean="0"/>
              <a:t>Géospatiales</a:t>
            </a:r>
            <a:r>
              <a:rPr lang="en-CA" dirty="0" smtClean="0"/>
              <a:t> </a:t>
            </a:r>
            <a:endParaRPr lang="en-CA" b="1" dirty="0"/>
          </a:p>
          <a:p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13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3200" dirty="0" smtClean="0"/>
              <a:t>Extraction </a:t>
            </a:r>
            <a:r>
              <a:rPr lang="en-CA" sz="3200" dirty="0" err="1" smtClean="0"/>
              <a:t>automatique</a:t>
            </a:r>
            <a:r>
              <a:rPr lang="en-CA" sz="3200" dirty="0" smtClean="0"/>
              <a:t> avec</a:t>
            </a:r>
            <a:br>
              <a:rPr lang="en-CA" sz="3200" dirty="0" smtClean="0"/>
            </a:br>
            <a:r>
              <a:rPr lang="en-CA" sz="3200" dirty="0" smtClean="0"/>
              <a:t>intelligence </a:t>
            </a:r>
            <a:r>
              <a:rPr lang="en-CA" sz="3200" dirty="0" err="1" smtClean="0"/>
              <a:t>artificielle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130454"/>
          </a:xfrm>
        </p:spPr>
        <p:txBody>
          <a:bodyPr>
            <a:normAutofit fontScale="85000" lnSpcReduction="20000"/>
          </a:bodyPr>
          <a:lstStyle/>
          <a:p>
            <a:r>
              <a:rPr lang="fr-CA" sz="2400" dirty="0" smtClean="0"/>
              <a:t>Le CCCOT a développé une application apprentissage profond – </a:t>
            </a:r>
            <a:r>
              <a:rPr lang="fr-CA" sz="2400" dirty="0" err="1" smtClean="0"/>
              <a:t>geo-deep-learning</a:t>
            </a:r>
            <a:r>
              <a:rPr lang="fr-CA" sz="2400" dirty="0" smtClean="0"/>
              <a:t> (GDL)</a:t>
            </a:r>
          </a:p>
          <a:p>
            <a:r>
              <a:rPr lang="fr-CA" sz="2400" dirty="0" smtClean="0"/>
              <a:t>GDL est utiliser pour entrainer des modèles qui permet de l’extraction automatique d’entités</a:t>
            </a:r>
            <a:endParaRPr lang="en-CA" sz="2400" dirty="0"/>
          </a:p>
          <a:p>
            <a:endParaRPr lang="en-CA" dirty="0"/>
          </a:p>
        </p:txBody>
      </p:sp>
      <p:grpSp>
        <p:nvGrpSpPr>
          <p:cNvPr id="36" name="Group 35"/>
          <p:cNvGrpSpPr/>
          <p:nvPr/>
        </p:nvGrpSpPr>
        <p:grpSpPr>
          <a:xfrm>
            <a:off x="1141672" y="2389369"/>
            <a:ext cx="7280574" cy="1564586"/>
            <a:chOff x="1141672" y="2456275"/>
            <a:chExt cx="7280574" cy="1564586"/>
          </a:xfrm>
        </p:grpSpPr>
        <p:pic>
          <p:nvPicPr>
            <p:cNvPr id="4" name="Imag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567" y="2467527"/>
              <a:ext cx="1810680" cy="15533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672" y="2456275"/>
              <a:ext cx="1823795" cy="15645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2998649" y="2698386"/>
              <a:ext cx="195570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3600" dirty="0"/>
                <a:t>+ GDL =</a:t>
              </a:r>
              <a:r>
                <a:rPr lang="fr-CA" sz="6000" dirty="0"/>
                <a:t> </a:t>
              </a:r>
              <a:endParaRPr lang="en-CA" sz="6000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7335141" y="2698386"/>
              <a:ext cx="1087105" cy="1067589"/>
              <a:chOff x="7718736" y="2456275"/>
              <a:chExt cx="1087105" cy="1067589"/>
            </a:xfrm>
          </p:grpSpPr>
          <p:grpSp>
            <p:nvGrpSpPr>
              <p:cNvPr id="16" name="Group 4"/>
              <p:cNvGrpSpPr>
                <a:grpSpLocks noChangeAspect="1"/>
              </p:cNvGrpSpPr>
              <p:nvPr/>
            </p:nvGrpSpPr>
            <p:grpSpPr bwMode="auto">
              <a:xfrm>
                <a:off x="7727980" y="2480964"/>
                <a:ext cx="1077861" cy="1042900"/>
                <a:chOff x="4893" y="1620"/>
                <a:chExt cx="1079" cy="1044"/>
              </a:xfrm>
            </p:grpSpPr>
            <p:sp>
              <p:nvSpPr>
                <p:cNvPr id="25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4893" y="1620"/>
                  <a:ext cx="780" cy="9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26" name="Rectangle 12"/>
                <p:cNvSpPr>
                  <a:spLocks noChangeArrowheads="1"/>
                </p:cNvSpPr>
                <p:nvPr/>
              </p:nvSpPr>
              <p:spPr bwMode="auto">
                <a:xfrm>
                  <a:off x="4893" y="2153"/>
                  <a:ext cx="242" cy="121"/>
                </a:xfrm>
                <a:prstGeom prst="rect">
                  <a:avLst/>
                </a:prstGeom>
                <a:solidFill>
                  <a:srgbClr val="73B2FF"/>
                </a:solidFill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27" name="Rectangle 13"/>
                <p:cNvSpPr>
                  <a:spLocks noChangeArrowheads="1"/>
                </p:cNvSpPr>
                <p:nvPr/>
              </p:nvSpPr>
              <p:spPr bwMode="auto">
                <a:xfrm>
                  <a:off x="4893" y="2153"/>
                  <a:ext cx="242" cy="121"/>
                </a:xfrm>
                <a:prstGeom prst="rect">
                  <a:avLst/>
                </a:prstGeom>
                <a:noFill/>
                <a:ln w="12700">
                  <a:solidFill>
                    <a:srgbClr val="6E6E6E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28" name="Rectangle 14"/>
                <p:cNvSpPr>
                  <a:spLocks noChangeArrowheads="1"/>
                </p:cNvSpPr>
                <p:nvPr/>
              </p:nvSpPr>
              <p:spPr bwMode="auto">
                <a:xfrm>
                  <a:off x="5179" y="2167"/>
                  <a:ext cx="793" cy="1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378"/>
                  <a:r>
                    <a:rPr lang="fr-FR" altLang="fr-FR" sz="1100" dirty="0">
                      <a:solidFill>
                        <a:srgbClr val="000000"/>
                      </a:solidFill>
                    </a:rPr>
                    <a:t>Waterbodies</a:t>
                  </a:r>
                  <a:endParaRPr lang="fr-FR" altLang="fr-FR" dirty="0"/>
                </a:p>
              </p:txBody>
            </p:sp>
            <p:sp>
              <p:nvSpPr>
                <p:cNvPr id="29" name="Rectangle 15"/>
                <p:cNvSpPr>
                  <a:spLocks noChangeArrowheads="1"/>
                </p:cNvSpPr>
                <p:nvPr/>
              </p:nvSpPr>
              <p:spPr bwMode="auto">
                <a:xfrm>
                  <a:off x="4893" y="2317"/>
                  <a:ext cx="242" cy="120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30" name="Rectangle 16"/>
                <p:cNvSpPr>
                  <a:spLocks noChangeArrowheads="1"/>
                </p:cNvSpPr>
                <p:nvPr/>
              </p:nvSpPr>
              <p:spPr bwMode="auto">
                <a:xfrm>
                  <a:off x="4893" y="2317"/>
                  <a:ext cx="242" cy="120"/>
                </a:xfrm>
                <a:prstGeom prst="rect">
                  <a:avLst/>
                </a:prstGeom>
                <a:noFill/>
                <a:ln w="12700">
                  <a:solidFill>
                    <a:srgbClr val="6E6E6E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31" name="Rectangle 17"/>
                <p:cNvSpPr>
                  <a:spLocks noChangeArrowheads="1"/>
                </p:cNvSpPr>
                <p:nvPr/>
              </p:nvSpPr>
              <p:spPr bwMode="auto">
                <a:xfrm>
                  <a:off x="5179" y="2331"/>
                  <a:ext cx="409" cy="1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378"/>
                  <a:r>
                    <a:rPr lang="fr-FR" altLang="fr-FR" sz="1100" dirty="0" err="1">
                      <a:solidFill>
                        <a:srgbClr val="000000"/>
                      </a:solidFill>
                    </a:rPr>
                    <a:t>Roads</a:t>
                  </a:r>
                  <a:endParaRPr lang="fr-FR" altLang="fr-FR" dirty="0"/>
                </a:p>
              </p:txBody>
            </p:sp>
            <p:sp>
              <p:nvSpPr>
                <p:cNvPr id="32" name="Rectangle 18"/>
                <p:cNvSpPr>
                  <a:spLocks noChangeArrowheads="1"/>
                </p:cNvSpPr>
                <p:nvPr/>
              </p:nvSpPr>
              <p:spPr bwMode="auto">
                <a:xfrm>
                  <a:off x="4893" y="2480"/>
                  <a:ext cx="242" cy="121"/>
                </a:xfrm>
                <a:prstGeom prst="rect">
                  <a:avLst/>
                </a:prstGeom>
                <a:solidFill>
                  <a:srgbClr val="E60000"/>
                </a:solidFill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33" name="Rectangle 19"/>
                <p:cNvSpPr>
                  <a:spLocks noChangeArrowheads="1"/>
                </p:cNvSpPr>
                <p:nvPr/>
              </p:nvSpPr>
              <p:spPr bwMode="auto">
                <a:xfrm>
                  <a:off x="4893" y="2480"/>
                  <a:ext cx="242" cy="121"/>
                </a:xfrm>
                <a:prstGeom prst="rect">
                  <a:avLst/>
                </a:prstGeom>
                <a:noFill/>
                <a:ln w="12700">
                  <a:solidFill>
                    <a:srgbClr val="6E6E6E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34" name="Rectangle 20"/>
                <p:cNvSpPr>
                  <a:spLocks noChangeArrowheads="1"/>
                </p:cNvSpPr>
                <p:nvPr/>
              </p:nvSpPr>
              <p:spPr bwMode="auto">
                <a:xfrm>
                  <a:off x="5179" y="2495"/>
                  <a:ext cx="576" cy="1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378"/>
                  <a:r>
                    <a:rPr lang="fr-FR" altLang="fr-FR" sz="1100" dirty="0">
                      <a:solidFill>
                        <a:srgbClr val="000000"/>
                      </a:solidFill>
                    </a:rPr>
                    <a:t>Buildings</a:t>
                  </a:r>
                  <a:endParaRPr lang="fr-FR" altLang="fr-FR" dirty="0"/>
                </a:p>
              </p:txBody>
            </p:sp>
          </p:grpSp>
          <p:grpSp>
            <p:nvGrpSpPr>
              <p:cNvPr id="17" name="Group 4"/>
              <p:cNvGrpSpPr>
                <a:grpSpLocks noChangeAspect="1"/>
              </p:cNvGrpSpPr>
              <p:nvPr/>
            </p:nvGrpSpPr>
            <p:grpSpPr bwMode="auto">
              <a:xfrm>
                <a:off x="7718736" y="2456275"/>
                <a:ext cx="1059720" cy="1002033"/>
                <a:chOff x="4893" y="1620"/>
                <a:chExt cx="990" cy="981"/>
              </a:xfrm>
            </p:grpSpPr>
            <p:sp>
              <p:nvSpPr>
                <p:cNvPr id="18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4893" y="1620"/>
                  <a:ext cx="780" cy="9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19" name="Rectangle 6"/>
                <p:cNvSpPr>
                  <a:spLocks noChangeArrowheads="1"/>
                </p:cNvSpPr>
                <p:nvPr/>
              </p:nvSpPr>
              <p:spPr bwMode="auto">
                <a:xfrm>
                  <a:off x="4893" y="1825"/>
                  <a:ext cx="242" cy="121"/>
                </a:xfrm>
                <a:prstGeom prst="rect">
                  <a:avLst/>
                </a:prstGeom>
                <a:solidFill>
                  <a:srgbClr val="FFFFE3"/>
                </a:solidFill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20" name="Rectangle 7"/>
                <p:cNvSpPr>
                  <a:spLocks noChangeArrowheads="1"/>
                </p:cNvSpPr>
                <p:nvPr/>
              </p:nvSpPr>
              <p:spPr bwMode="auto">
                <a:xfrm>
                  <a:off x="4893" y="1825"/>
                  <a:ext cx="242" cy="121"/>
                </a:xfrm>
                <a:prstGeom prst="rect">
                  <a:avLst/>
                </a:prstGeom>
                <a:noFill/>
                <a:ln w="12700">
                  <a:solidFill>
                    <a:srgbClr val="6E6E6E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21" name="Rectangle 8"/>
                <p:cNvSpPr>
                  <a:spLocks noChangeArrowheads="1"/>
                </p:cNvSpPr>
                <p:nvPr/>
              </p:nvSpPr>
              <p:spPr bwMode="auto">
                <a:xfrm>
                  <a:off x="5179" y="1840"/>
                  <a:ext cx="704" cy="1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378"/>
                  <a:r>
                    <a:rPr lang="fr-FR" altLang="fr-FR" sz="1100" dirty="0">
                      <a:solidFill>
                        <a:srgbClr val="000000"/>
                      </a:solidFill>
                    </a:rPr>
                    <a:t>Background</a:t>
                  </a:r>
                  <a:endParaRPr lang="fr-FR" altLang="fr-FR" dirty="0"/>
                </a:p>
              </p:txBody>
            </p:sp>
            <p:sp>
              <p:nvSpPr>
                <p:cNvPr id="22" name="Rectangle 9"/>
                <p:cNvSpPr>
                  <a:spLocks noChangeArrowheads="1"/>
                </p:cNvSpPr>
                <p:nvPr/>
              </p:nvSpPr>
              <p:spPr bwMode="auto">
                <a:xfrm>
                  <a:off x="4893" y="1990"/>
                  <a:ext cx="242" cy="120"/>
                </a:xfrm>
                <a:prstGeom prst="rect">
                  <a:avLst/>
                </a:prstGeom>
                <a:solidFill>
                  <a:srgbClr val="38A800"/>
                </a:solidFill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23" name="Rectangle 10"/>
                <p:cNvSpPr>
                  <a:spLocks noChangeArrowheads="1"/>
                </p:cNvSpPr>
                <p:nvPr/>
              </p:nvSpPr>
              <p:spPr bwMode="auto">
                <a:xfrm>
                  <a:off x="4893" y="1990"/>
                  <a:ext cx="242" cy="120"/>
                </a:xfrm>
                <a:prstGeom prst="rect">
                  <a:avLst/>
                </a:prstGeom>
                <a:noFill/>
                <a:ln w="12700">
                  <a:solidFill>
                    <a:srgbClr val="6E6E6E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A"/>
                </a:p>
              </p:txBody>
            </p:sp>
            <p:sp>
              <p:nvSpPr>
                <p:cNvPr id="24" name="Rectangle 11"/>
                <p:cNvSpPr>
                  <a:spLocks noChangeArrowheads="1"/>
                </p:cNvSpPr>
                <p:nvPr/>
              </p:nvSpPr>
              <p:spPr bwMode="auto">
                <a:xfrm>
                  <a:off x="5179" y="2003"/>
                  <a:ext cx="630" cy="1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378"/>
                  <a:r>
                    <a:rPr lang="fr-FR" altLang="fr-FR" sz="1100" dirty="0" err="1">
                      <a:solidFill>
                        <a:srgbClr val="000000"/>
                      </a:solidFill>
                    </a:rPr>
                    <a:t>Vegetation</a:t>
                  </a:r>
                  <a:endParaRPr lang="fr-FR" altLang="fr-FR" dirty="0"/>
                </a:p>
              </p:txBody>
            </p:sp>
          </p:grpSp>
        </p:grpSp>
      </p:grpSp>
      <p:sp>
        <p:nvSpPr>
          <p:cNvPr id="37" name="TextBox 36"/>
          <p:cNvSpPr txBox="1"/>
          <p:nvPr/>
        </p:nvSpPr>
        <p:spPr>
          <a:xfrm>
            <a:off x="457200" y="401854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Texte</a:t>
            </a:r>
            <a:r>
              <a:rPr lang="en-CA" dirty="0" smtClean="0"/>
              <a:t> </a:t>
            </a:r>
            <a:r>
              <a:rPr lang="en-CA" b="1" dirty="0" smtClean="0"/>
              <a:t>scotttweedy181</a:t>
            </a:r>
            <a:r>
              <a:rPr lang="en-CA" dirty="0" smtClean="0"/>
              <a:t> à </a:t>
            </a:r>
            <a:r>
              <a:rPr lang="en-CA" b="1" dirty="0" smtClean="0"/>
              <a:t>780-800-5606</a:t>
            </a:r>
            <a:r>
              <a:rPr lang="en-CA" dirty="0" smtClean="0"/>
              <a:t> – </a:t>
            </a:r>
            <a:r>
              <a:rPr lang="en-CA" dirty="0" err="1" smtClean="0"/>
              <a:t>Confiance</a:t>
            </a:r>
            <a:r>
              <a:rPr lang="en-CA" dirty="0" smtClean="0"/>
              <a:t>, Données </a:t>
            </a:r>
            <a:r>
              <a:rPr lang="en-CA" dirty="0" err="1" smtClean="0"/>
              <a:t>Géospatiales</a:t>
            </a:r>
            <a:r>
              <a:rPr lang="en-CA" dirty="0" smtClean="0"/>
              <a:t> </a:t>
            </a:r>
            <a:endParaRPr lang="en-CA" b="1" dirty="0"/>
          </a:p>
          <a:p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4592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Réseau</a:t>
            </a:r>
            <a:r>
              <a:rPr lang="en-CA" dirty="0" smtClean="0"/>
              <a:t> </a:t>
            </a:r>
            <a:r>
              <a:rPr lang="en-CA" dirty="0" err="1" smtClean="0"/>
              <a:t>ferroviaire</a:t>
            </a:r>
            <a:r>
              <a:rPr lang="en-CA" dirty="0" smtClean="0"/>
              <a:t> national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818397"/>
          </a:xfrm>
        </p:spPr>
        <p:txBody>
          <a:bodyPr>
            <a:normAutofit fontScale="70000" lnSpcReduction="20000"/>
          </a:bodyPr>
          <a:lstStyle/>
          <a:p>
            <a:r>
              <a:rPr lang="en-CA" dirty="0" err="1" smtClean="0"/>
              <a:t>Publié</a:t>
            </a:r>
            <a:r>
              <a:rPr lang="en-CA" dirty="0" smtClean="0"/>
              <a:t> </a:t>
            </a:r>
            <a:r>
              <a:rPr lang="en-CA" dirty="0" err="1" smtClean="0"/>
              <a:t>en</a:t>
            </a:r>
            <a:r>
              <a:rPr lang="en-CA" dirty="0" smtClean="0"/>
              <a:t> 2016</a:t>
            </a:r>
          </a:p>
          <a:p>
            <a:r>
              <a:rPr lang="en-CA" dirty="0" err="1" smtClean="0"/>
              <a:t>Géométries</a:t>
            </a:r>
            <a:r>
              <a:rPr lang="en-CA" dirty="0" smtClean="0"/>
              <a:t> </a:t>
            </a:r>
            <a:r>
              <a:rPr lang="en-CA" dirty="0" err="1" smtClean="0"/>
              <a:t>mises</a:t>
            </a:r>
            <a:r>
              <a:rPr lang="en-CA" dirty="0" smtClean="0"/>
              <a:t> à jour, nouveaux </a:t>
            </a:r>
            <a:r>
              <a:rPr lang="en-CA" dirty="0" err="1" smtClean="0"/>
              <a:t>attributs</a:t>
            </a:r>
            <a:endParaRPr lang="en-CA" dirty="0" smtClean="0"/>
          </a:p>
          <a:p>
            <a:r>
              <a:rPr lang="en-CA" dirty="0" err="1" smtClean="0"/>
              <a:t>Collaborateurs</a:t>
            </a:r>
            <a:r>
              <a:rPr lang="en-CA" dirty="0" smtClean="0"/>
              <a:t>:</a:t>
            </a:r>
          </a:p>
          <a:p>
            <a:pPr lvl="1"/>
            <a:r>
              <a:rPr lang="en-CA" dirty="0" err="1" smtClean="0"/>
              <a:t>Ressources</a:t>
            </a:r>
            <a:r>
              <a:rPr lang="en-CA" dirty="0" smtClean="0"/>
              <a:t> </a:t>
            </a:r>
            <a:r>
              <a:rPr lang="en-CA" dirty="0" err="1" smtClean="0"/>
              <a:t>naturelles</a:t>
            </a:r>
            <a:r>
              <a:rPr lang="en-CA" dirty="0" smtClean="0"/>
              <a:t> Canada</a:t>
            </a:r>
          </a:p>
          <a:p>
            <a:pPr lvl="1"/>
            <a:r>
              <a:rPr lang="en-CA" dirty="0" smtClean="0"/>
              <a:t>Association des Chemins de </a:t>
            </a:r>
            <a:r>
              <a:rPr lang="en-CA" dirty="0" err="1" smtClean="0"/>
              <a:t>fer</a:t>
            </a:r>
            <a:r>
              <a:rPr lang="en-CA" dirty="0" smtClean="0"/>
              <a:t> du Canada</a:t>
            </a:r>
          </a:p>
          <a:p>
            <a:pPr lvl="1"/>
            <a:r>
              <a:rPr lang="en-CA" dirty="0" smtClean="0"/>
              <a:t>Transport Canada</a:t>
            </a:r>
          </a:p>
          <a:p>
            <a:pPr lvl="1"/>
            <a:r>
              <a:rPr lang="en-CA" dirty="0" smtClean="0"/>
              <a:t>VIA Rail, CN</a:t>
            </a:r>
          </a:p>
          <a:p>
            <a:pPr lvl="1"/>
            <a:r>
              <a:rPr lang="en-CA" dirty="0" smtClean="0"/>
              <a:t>Provinces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401854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Texte</a:t>
            </a:r>
            <a:r>
              <a:rPr lang="en-CA" dirty="0" smtClean="0"/>
              <a:t> </a:t>
            </a:r>
            <a:r>
              <a:rPr lang="en-CA" b="1" dirty="0" smtClean="0"/>
              <a:t>scotttweedy181</a:t>
            </a:r>
            <a:r>
              <a:rPr lang="en-CA" dirty="0" smtClean="0"/>
              <a:t> à </a:t>
            </a:r>
            <a:r>
              <a:rPr lang="en-CA" b="1" dirty="0" smtClean="0"/>
              <a:t>780-800-5606</a:t>
            </a:r>
            <a:r>
              <a:rPr lang="en-CA" dirty="0" smtClean="0"/>
              <a:t> – </a:t>
            </a:r>
            <a:r>
              <a:rPr lang="en-CA" dirty="0" err="1" smtClean="0"/>
              <a:t>Confiance</a:t>
            </a:r>
            <a:r>
              <a:rPr lang="en-CA" dirty="0" smtClean="0"/>
              <a:t>, Données </a:t>
            </a:r>
            <a:r>
              <a:rPr lang="en-CA" dirty="0" err="1" smtClean="0"/>
              <a:t>Géospatiales</a:t>
            </a:r>
            <a:r>
              <a:rPr lang="en-CA" dirty="0" smtClean="0"/>
              <a:t> </a:t>
            </a:r>
            <a:endParaRPr lang="en-CA" b="1" dirty="0"/>
          </a:p>
          <a:p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52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800" dirty="0" err="1" smtClean="0"/>
              <a:t>Réseau</a:t>
            </a:r>
            <a:r>
              <a:rPr lang="en-CA" sz="2800" dirty="0" smtClean="0"/>
              <a:t> </a:t>
            </a:r>
            <a:r>
              <a:rPr lang="en-CA" sz="2800" dirty="0" err="1" smtClean="0"/>
              <a:t>hydrographique</a:t>
            </a:r>
            <a:r>
              <a:rPr lang="en-CA" sz="2800" dirty="0" smtClean="0"/>
              <a:t> national </a:t>
            </a:r>
            <a:r>
              <a:rPr lang="en-CA" sz="2800" dirty="0" err="1" smtClean="0"/>
              <a:t>amélioré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264702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CA" dirty="0" err="1" smtClean="0"/>
              <a:t>Fournir</a:t>
            </a:r>
            <a:r>
              <a:rPr lang="en-CA" dirty="0" smtClean="0"/>
              <a:t> </a:t>
            </a:r>
            <a:r>
              <a:rPr lang="en-CA" dirty="0" err="1" smtClean="0"/>
              <a:t>une</a:t>
            </a:r>
            <a:r>
              <a:rPr lang="en-CA" dirty="0" smtClean="0"/>
              <a:t> base </a:t>
            </a:r>
            <a:r>
              <a:rPr lang="en-CA" dirty="0" err="1" smtClean="0"/>
              <a:t>d’informations</a:t>
            </a:r>
            <a:r>
              <a:rPr lang="en-CA" dirty="0" smtClean="0"/>
              <a:t> sur </a:t>
            </a:r>
            <a:r>
              <a:rPr lang="en-CA" dirty="0" err="1" smtClean="0"/>
              <a:t>l’eau</a:t>
            </a:r>
            <a:r>
              <a:rPr lang="en-CA" dirty="0" smtClean="0"/>
              <a:t> </a:t>
            </a:r>
            <a:r>
              <a:rPr lang="en-CA" dirty="0" err="1" smtClean="0"/>
              <a:t>fournissant</a:t>
            </a:r>
            <a:r>
              <a:rPr lang="en-CA" dirty="0" smtClean="0"/>
              <a:t> des services, des </a:t>
            </a:r>
            <a:r>
              <a:rPr lang="en-CA" dirty="0" err="1" smtClean="0"/>
              <a:t>données</a:t>
            </a:r>
            <a:r>
              <a:rPr lang="en-CA" dirty="0" smtClean="0"/>
              <a:t> et des applications facile à </a:t>
            </a:r>
            <a:r>
              <a:rPr lang="en-CA" dirty="0" err="1" smtClean="0"/>
              <a:t>accéder</a:t>
            </a:r>
            <a:r>
              <a:rPr lang="en-CA" dirty="0" smtClean="0"/>
              <a:t>, </a:t>
            </a:r>
            <a:r>
              <a:rPr lang="en-CA" dirty="0" err="1" smtClean="0"/>
              <a:t>prêts</a:t>
            </a:r>
            <a:r>
              <a:rPr lang="en-CA" dirty="0" smtClean="0"/>
              <a:t> à </a:t>
            </a:r>
            <a:r>
              <a:rPr lang="en-CA" dirty="0" err="1" smtClean="0"/>
              <a:t>utilliser</a:t>
            </a:r>
            <a:r>
              <a:rPr lang="en-CA" dirty="0" smtClean="0"/>
              <a:t> pour les </a:t>
            </a:r>
            <a:r>
              <a:rPr lang="en-CA" dirty="0" err="1" smtClean="0"/>
              <a:t>spécialites</a:t>
            </a:r>
            <a:r>
              <a:rPr lang="en-CA" dirty="0" smtClean="0"/>
              <a:t> et non-</a:t>
            </a:r>
            <a:r>
              <a:rPr lang="en-CA" dirty="0" err="1" smtClean="0"/>
              <a:t>spécialistes</a:t>
            </a:r>
            <a:r>
              <a:rPr lang="en-CA" dirty="0" smtClean="0"/>
              <a:t> :</a:t>
            </a:r>
            <a:endParaRPr lang="en-CA" dirty="0"/>
          </a:p>
          <a:p>
            <a:pPr lvl="1">
              <a:lnSpc>
                <a:spcPct val="90000"/>
              </a:lnSpc>
            </a:pPr>
            <a:r>
              <a:rPr lang="en-CA" dirty="0" err="1" smtClean="0"/>
              <a:t>Basé</a:t>
            </a:r>
            <a:r>
              <a:rPr lang="en-CA" dirty="0" smtClean="0"/>
              <a:t> sur les technologies </a:t>
            </a:r>
            <a:r>
              <a:rPr lang="en-CA" dirty="0" err="1" smtClean="0"/>
              <a:t>courantes</a:t>
            </a:r>
            <a:endParaRPr lang="en-CA" dirty="0"/>
          </a:p>
          <a:p>
            <a:pPr lvl="1">
              <a:lnSpc>
                <a:spcPct val="90000"/>
              </a:lnSpc>
            </a:pPr>
            <a:r>
              <a:rPr lang="en-CA" dirty="0" err="1" smtClean="0"/>
              <a:t>Basé</a:t>
            </a:r>
            <a:r>
              <a:rPr lang="en-CA" dirty="0" smtClean="0"/>
              <a:t> sur les norms </a:t>
            </a:r>
            <a:r>
              <a:rPr lang="en-CA" dirty="0" err="1" smtClean="0"/>
              <a:t>internationales</a:t>
            </a:r>
            <a:endParaRPr lang="en-CA" dirty="0"/>
          </a:p>
          <a:p>
            <a:pPr lvl="1">
              <a:lnSpc>
                <a:spcPct val="90000"/>
              </a:lnSpc>
            </a:pPr>
            <a:r>
              <a:rPr lang="en-CA" dirty="0" smtClean="0"/>
              <a:t>Extensible</a:t>
            </a:r>
            <a:endParaRPr lang="en-CA" dirty="0"/>
          </a:p>
          <a:p>
            <a:pPr lvl="1">
              <a:lnSpc>
                <a:spcPct val="90000"/>
              </a:lnSpc>
            </a:pPr>
            <a:r>
              <a:rPr lang="en-CA" dirty="0" err="1" smtClean="0"/>
              <a:t>Partagée</a:t>
            </a:r>
            <a:r>
              <a:rPr lang="en-CA" dirty="0" smtClean="0"/>
              <a:t> </a:t>
            </a:r>
            <a:endParaRPr lang="en-CA" dirty="0"/>
          </a:p>
          <a:p>
            <a:pPr lvl="1">
              <a:lnSpc>
                <a:spcPct val="90000"/>
              </a:lnSpc>
            </a:pPr>
            <a:r>
              <a:rPr lang="en-CA" dirty="0" err="1" smtClean="0"/>
              <a:t>Diriger</a:t>
            </a:r>
            <a:r>
              <a:rPr lang="en-CA" dirty="0" smtClean="0"/>
              <a:t> par les </a:t>
            </a:r>
            <a:r>
              <a:rPr lang="en-CA" dirty="0" err="1" smtClean="0"/>
              <a:t>priorités</a:t>
            </a:r>
            <a:r>
              <a:rPr lang="en-CA" dirty="0" smtClean="0"/>
              <a:t> de RNCan et la </a:t>
            </a:r>
            <a:r>
              <a:rPr lang="en-CA" dirty="0" err="1" smtClean="0"/>
              <a:t>communauté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401854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Texte</a:t>
            </a:r>
            <a:r>
              <a:rPr lang="en-CA" dirty="0" smtClean="0"/>
              <a:t> </a:t>
            </a:r>
            <a:r>
              <a:rPr lang="en-CA" b="1" dirty="0" smtClean="0"/>
              <a:t>scotttweedy181</a:t>
            </a:r>
            <a:r>
              <a:rPr lang="en-CA" dirty="0" smtClean="0"/>
              <a:t> à </a:t>
            </a:r>
            <a:r>
              <a:rPr lang="en-CA" b="1" dirty="0" smtClean="0"/>
              <a:t>780-800-5606</a:t>
            </a:r>
            <a:r>
              <a:rPr lang="en-CA" dirty="0" smtClean="0"/>
              <a:t> – </a:t>
            </a:r>
            <a:r>
              <a:rPr lang="en-CA" dirty="0" err="1" smtClean="0"/>
              <a:t>Confiance</a:t>
            </a:r>
            <a:r>
              <a:rPr lang="en-CA" dirty="0" smtClean="0"/>
              <a:t>, Données </a:t>
            </a:r>
            <a:r>
              <a:rPr lang="en-CA" dirty="0" err="1" smtClean="0"/>
              <a:t>Géospatiales</a:t>
            </a:r>
            <a:r>
              <a:rPr lang="en-CA" dirty="0" smtClean="0"/>
              <a:t> </a:t>
            </a:r>
            <a:endParaRPr lang="en-CA" b="1" dirty="0"/>
          </a:p>
          <a:p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923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C05-AC99-294D-B757-1B4E4231E772}" type="slidenum">
              <a:rPr lang="en-US" smtClean="0"/>
              <a:t>15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803245" y="201453"/>
            <a:ext cx="5753255" cy="590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lvl="0" algn="ctr">
              <a:defRPr/>
            </a:pPr>
            <a:r>
              <a:rPr lang="en-CA" sz="3600" dirty="0" smtClean="0"/>
              <a:t>Modernisation du </a:t>
            </a:r>
            <a:r>
              <a:rPr lang="en-CA" sz="3600" dirty="0" err="1" smtClean="0"/>
              <a:t>Réseau</a:t>
            </a:r>
            <a:endParaRPr lang="en-CA" sz="3600" dirty="0" smtClean="0"/>
          </a:p>
          <a:p>
            <a:pPr lvl="0" algn="ctr">
              <a:defRPr/>
            </a:pPr>
            <a:r>
              <a:rPr lang="en-CA" sz="3600" dirty="0" err="1" smtClean="0"/>
              <a:t>hydrographique</a:t>
            </a:r>
            <a:r>
              <a:rPr lang="en-CA" sz="3600" dirty="0" smtClean="0"/>
              <a:t> national (RHN)</a:t>
            </a:r>
            <a:endParaRPr lang="en-CA" sz="3600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921491"/>
              </p:ext>
            </p:extLst>
          </p:nvPr>
        </p:nvGraphicFramePr>
        <p:xfrm>
          <a:off x="1085694" y="1007426"/>
          <a:ext cx="7188356" cy="320492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594178">
                  <a:extLst>
                    <a:ext uri="{9D8B030D-6E8A-4147-A177-3AD203B41FA5}">
                      <a16:colId xmlns:a16="http://schemas.microsoft.com/office/drawing/2014/main" val="2669183626"/>
                    </a:ext>
                  </a:extLst>
                </a:gridCol>
                <a:gridCol w="3594178">
                  <a:extLst>
                    <a:ext uri="{9D8B030D-6E8A-4147-A177-3AD203B41FA5}">
                      <a16:colId xmlns:a16="http://schemas.microsoft.com/office/drawing/2014/main" val="666977067"/>
                    </a:ext>
                  </a:extLst>
                </a:gridCol>
              </a:tblGrid>
              <a:tr h="55678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err="1" smtClean="0"/>
                        <a:t>Réseau</a:t>
                      </a:r>
                      <a:r>
                        <a:rPr lang="en-CA" noProof="0" dirty="0" smtClean="0"/>
                        <a:t> </a:t>
                      </a:r>
                      <a:r>
                        <a:rPr lang="en-CA" noProof="0" dirty="0" err="1" smtClean="0"/>
                        <a:t>hydrographique</a:t>
                      </a:r>
                      <a:r>
                        <a:rPr lang="en-CA" noProof="0" dirty="0" smtClean="0"/>
                        <a:t> national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smtClean="0"/>
                        <a:t>V1 (courant)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err="1" smtClean="0"/>
                        <a:t>Réseau</a:t>
                      </a:r>
                      <a:r>
                        <a:rPr lang="en-CA" noProof="0" dirty="0" smtClean="0"/>
                        <a:t> </a:t>
                      </a:r>
                      <a:r>
                        <a:rPr lang="en-CA" noProof="0" dirty="0" err="1" smtClean="0"/>
                        <a:t>hydrographique</a:t>
                      </a:r>
                      <a:r>
                        <a:rPr lang="en-CA" noProof="0" dirty="0" smtClean="0"/>
                        <a:t> national (RHN) - V.2 </a:t>
                      </a:r>
                      <a:r>
                        <a:rPr lang="en-CA" baseline="0" noProof="0" dirty="0" smtClean="0"/>
                        <a:t> (</a:t>
                      </a:r>
                      <a:r>
                        <a:rPr lang="en-CA" noProof="0" dirty="0" err="1" smtClean="0"/>
                        <a:t>CHyF</a:t>
                      </a:r>
                      <a:r>
                        <a:rPr lang="en-CA" noProof="0" dirty="0" smtClean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78511408"/>
                  </a:ext>
                </a:extLst>
              </a:tr>
              <a:tr h="55678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err="1" smtClean="0"/>
                        <a:t>Norme</a:t>
                      </a:r>
                      <a:r>
                        <a:rPr lang="en-CA" noProof="0" dirty="0" smtClean="0"/>
                        <a:t> COCG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err="1" smtClean="0"/>
                        <a:t>Mise</a:t>
                      </a:r>
                      <a:r>
                        <a:rPr lang="en-CA" baseline="0" noProof="0" dirty="0" smtClean="0"/>
                        <a:t> </a:t>
                      </a:r>
                      <a:r>
                        <a:rPr lang="en-CA" baseline="0" noProof="0" dirty="0" err="1" smtClean="0"/>
                        <a:t>en</a:t>
                      </a:r>
                      <a:r>
                        <a:rPr lang="en-CA" baseline="0" noProof="0" dirty="0" smtClean="0"/>
                        <a:t> oeuvre du normed </a:t>
                      </a:r>
                      <a:r>
                        <a:rPr lang="en-CA" noProof="0" dirty="0" smtClean="0"/>
                        <a:t> </a:t>
                      </a:r>
                      <a:r>
                        <a:rPr lang="en-CA" noProof="0" dirty="0" err="1" smtClean="0"/>
                        <a:t>Hy_Feature</a:t>
                      </a:r>
                      <a:r>
                        <a:rPr lang="en-CA" noProof="0" dirty="0" smtClean="0"/>
                        <a:t> de </a:t>
                      </a:r>
                      <a:r>
                        <a:rPr lang="en-CA" noProof="0" dirty="0" err="1" smtClean="0"/>
                        <a:t>l’OGC</a:t>
                      </a:r>
                      <a:endParaRPr lang="en-CA" noProof="0" dirty="0" smtClean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24695752"/>
                  </a:ext>
                </a:extLst>
              </a:tr>
              <a:tr h="38975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err="1" smtClean="0"/>
                        <a:t>Jeux</a:t>
                      </a:r>
                      <a:r>
                        <a:rPr lang="en-CA" noProof="0" dirty="0" smtClean="0"/>
                        <a:t> de </a:t>
                      </a:r>
                      <a:r>
                        <a:rPr lang="en-CA" noProof="0" dirty="0" err="1" smtClean="0"/>
                        <a:t>données</a:t>
                      </a:r>
                      <a:r>
                        <a:rPr lang="en-CA" noProof="0" dirty="0" smtClean="0"/>
                        <a:t> </a:t>
                      </a:r>
                      <a:r>
                        <a:rPr lang="en-CA" noProof="0" dirty="0" err="1" smtClean="0"/>
                        <a:t>téléchargeable</a:t>
                      </a:r>
                      <a:endParaRPr lang="en-CA" noProof="0" dirty="0" smtClean="0"/>
                    </a:p>
                  </a:txBody>
                  <a:tcPr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err="1" smtClean="0"/>
                        <a:t>Basé</a:t>
                      </a:r>
                      <a:r>
                        <a:rPr lang="en-CA" noProof="0" dirty="0" smtClean="0"/>
                        <a:t> sur des services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99833223"/>
                  </a:ext>
                </a:extLst>
              </a:tr>
              <a:tr h="38975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smtClean="0"/>
                        <a:t>2D</a:t>
                      </a:r>
                    </a:p>
                  </a:txBody>
                  <a:tcPr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err="1" smtClean="0"/>
                        <a:t>Basé</a:t>
                      </a:r>
                      <a:r>
                        <a:rPr lang="en-CA" baseline="0" noProof="0" dirty="0" smtClean="0"/>
                        <a:t> sur </a:t>
                      </a:r>
                      <a:r>
                        <a:rPr lang="en-CA" baseline="0" noProof="0" dirty="0" err="1" smtClean="0"/>
                        <a:t>l’élévation</a:t>
                      </a:r>
                      <a:endParaRPr lang="en-CA" noProof="0" dirty="0" smtClean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84933760"/>
                  </a:ext>
                </a:extLst>
              </a:tr>
              <a:tr h="38975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err="1" smtClean="0"/>
                        <a:t>Modèle</a:t>
                      </a:r>
                      <a:r>
                        <a:rPr lang="en-CA" noProof="0" dirty="0" smtClean="0"/>
                        <a:t> de </a:t>
                      </a:r>
                      <a:r>
                        <a:rPr lang="en-CA" noProof="0" dirty="0" err="1" smtClean="0"/>
                        <a:t>données</a:t>
                      </a:r>
                      <a:r>
                        <a:rPr lang="en-CA" noProof="0" dirty="0" smtClean="0"/>
                        <a:t> </a:t>
                      </a:r>
                      <a:r>
                        <a:rPr lang="en-CA" noProof="0" dirty="0" err="1" smtClean="0"/>
                        <a:t>complexe</a:t>
                      </a:r>
                      <a:endParaRPr lang="en-CA" noProof="0" dirty="0" smtClean="0"/>
                    </a:p>
                  </a:txBody>
                  <a:tcPr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err="1" smtClean="0"/>
                        <a:t>Modèle</a:t>
                      </a:r>
                      <a:r>
                        <a:rPr lang="en-CA" baseline="0" noProof="0" dirty="0" smtClean="0"/>
                        <a:t> </a:t>
                      </a:r>
                      <a:r>
                        <a:rPr lang="en-CA" baseline="0" noProof="0" dirty="0" err="1" smtClean="0"/>
                        <a:t>légère</a:t>
                      </a:r>
                      <a:r>
                        <a:rPr lang="en-CA" baseline="0" noProof="0" dirty="0" smtClean="0"/>
                        <a:t> avec des extensions</a:t>
                      </a:r>
                      <a:endParaRPr lang="fr-FR" dirty="0" smtClean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57390564"/>
                  </a:ext>
                </a:extLst>
              </a:tr>
              <a:tr h="38975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err="1" smtClean="0"/>
                        <a:t>Logiciel</a:t>
                      </a:r>
                      <a:r>
                        <a:rPr lang="en-CA" baseline="0" noProof="0" dirty="0" smtClean="0"/>
                        <a:t> </a:t>
                      </a:r>
                      <a:r>
                        <a:rPr lang="en-CA" baseline="0" noProof="0" dirty="0" err="1" smtClean="0"/>
                        <a:t>maison</a:t>
                      </a:r>
                      <a:endParaRPr lang="en-CA" noProof="0" dirty="0" smtClean="0"/>
                    </a:p>
                  </a:txBody>
                  <a:tcPr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noProof="0" dirty="0" err="1" smtClean="0"/>
                        <a:t>Logiciel</a:t>
                      </a:r>
                      <a:r>
                        <a:rPr lang="en-CA" baseline="0" noProof="0" dirty="0" smtClean="0"/>
                        <a:t> </a:t>
                      </a:r>
                      <a:r>
                        <a:rPr lang="en-CA" baseline="0" noProof="0" dirty="0" err="1" smtClean="0"/>
                        <a:t>ouvert</a:t>
                      </a:r>
                      <a:r>
                        <a:rPr lang="en-CA" baseline="0" noProof="0" dirty="0" smtClean="0"/>
                        <a:t> et </a:t>
                      </a:r>
                      <a:r>
                        <a:rPr lang="en-CA" baseline="0" noProof="0" dirty="0" err="1" smtClean="0"/>
                        <a:t>partagée</a:t>
                      </a:r>
                      <a:endParaRPr lang="en-CA" noProof="0" dirty="0" smtClean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93130073"/>
                  </a:ext>
                </a:extLst>
              </a:tr>
              <a:tr h="225808">
                <a:tc>
                  <a:txBody>
                    <a:bodyPr/>
                    <a:lstStyle/>
                    <a:p>
                      <a:r>
                        <a:rPr lang="en-CA" noProof="0" dirty="0" smtClean="0"/>
                        <a:t>Centraliser</a:t>
                      </a:r>
                      <a:endParaRPr lang="en-CA" noProof="0" dirty="0"/>
                    </a:p>
                  </a:txBody>
                  <a:tcPr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CA" noProof="0" dirty="0" err="1" smtClean="0"/>
                        <a:t>Diriger</a:t>
                      </a:r>
                      <a:r>
                        <a:rPr lang="en-CA" baseline="0" noProof="0" dirty="0" smtClean="0"/>
                        <a:t> par la </a:t>
                      </a:r>
                      <a:r>
                        <a:rPr lang="en-CA" baseline="0" noProof="0" dirty="0" err="1" smtClean="0"/>
                        <a:t>communauté</a:t>
                      </a:r>
                      <a:endParaRPr lang="en-CA" noProof="0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37043469"/>
                  </a:ext>
                </a:extLst>
              </a:tr>
            </a:tbl>
          </a:graphicData>
        </a:graphic>
      </p:graphicFrame>
      <p:sp>
        <p:nvSpPr>
          <p:cNvPr id="14" name="Flèche droite 13"/>
          <p:cNvSpPr/>
          <p:nvPr/>
        </p:nvSpPr>
        <p:spPr>
          <a:xfrm>
            <a:off x="4463972" y="1104900"/>
            <a:ext cx="508000" cy="4064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570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err="1" smtClean="0"/>
              <a:t>Découvirir</a:t>
            </a:r>
            <a:r>
              <a:rPr lang="en-CA" sz="3200" dirty="0" smtClean="0"/>
              <a:t> </a:t>
            </a:r>
            <a:r>
              <a:rPr lang="en-CA" sz="3200" dirty="0" err="1" smtClean="0"/>
              <a:t>nos</a:t>
            </a:r>
            <a:r>
              <a:rPr lang="en-CA" sz="3200" dirty="0" smtClean="0"/>
              <a:t> </a:t>
            </a:r>
            <a:r>
              <a:rPr lang="en-CA" sz="3200" dirty="0" err="1" smtClean="0"/>
              <a:t>données</a:t>
            </a:r>
            <a:r>
              <a:rPr lang="en-CA" sz="3200" dirty="0" smtClean="0"/>
              <a:t> et </a:t>
            </a:r>
            <a:r>
              <a:rPr lang="en-CA" sz="3200" dirty="0" err="1" smtClean="0"/>
              <a:t>nos</a:t>
            </a:r>
            <a:r>
              <a:rPr lang="en-CA" sz="3200" dirty="0" smtClean="0"/>
              <a:t> </a:t>
            </a:r>
            <a:r>
              <a:rPr lang="en-CA" sz="3200" dirty="0" err="1" smtClean="0"/>
              <a:t>outils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CA" dirty="0" smtClean="0"/>
              <a:t>À </a:t>
            </a:r>
            <a:r>
              <a:rPr lang="en-CA" dirty="0" err="1" smtClean="0"/>
              <a:t>Cartes</a:t>
            </a:r>
            <a:r>
              <a:rPr lang="en-CA" dirty="0" smtClean="0"/>
              <a:t> </a:t>
            </a:r>
            <a:r>
              <a:rPr lang="en-CA" dirty="0" err="1"/>
              <a:t>o</a:t>
            </a:r>
            <a:r>
              <a:rPr lang="en-CA" dirty="0" err="1" smtClean="0"/>
              <a:t>uvertes</a:t>
            </a:r>
            <a:r>
              <a:rPr lang="en-CA" dirty="0" smtClean="0"/>
              <a:t>:</a:t>
            </a:r>
          </a:p>
          <a:p>
            <a:pPr lvl="1"/>
            <a:r>
              <a:rPr lang="en-CA" dirty="0" smtClean="0"/>
              <a:t>Données </a:t>
            </a:r>
            <a:r>
              <a:rPr lang="en-CA" dirty="0" err="1" smtClean="0"/>
              <a:t>d’élévation</a:t>
            </a:r>
            <a:r>
              <a:rPr lang="en-CA" dirty="0" smtClean="0"/>
              <a:t> haute </a:t>
            </a:r>
            <a:r>
              <a:rPr lang="en-CA" dirty="0" err="1" smtClean="0"/>
              <a:t>résolution</a:t>
            </a:r>
            <a:endParaRPr lang="en-CA" dirty="0" smtClean="0"/>
          </a:p>
          <a:p>
            <a:pPr lvl="2"/>
            <a:r>
              <a:rPr lang="en-CA" dirty="0" err="1" smtClean="0"/>
              <a:t>Cherche</a:t>
            </a:r>
            <a:r>
              <a:rPr lang="en-CA" dirty="0" smtClean="0"/>
              <a:t> : MNEHR</a:t>
            </a:r>
          </a:p>
          <a:p>
            <a:pPr lvl="1"/>
            <a:r>
              <a:rPr lang="en-CA" dirty="0" smtClean="0"/>
              <a:t>Automatically extracted buildings</a:t>
            </a:r>
          </a:p>
          <a:p>
            <a:pPr lvl="2"/>
            <a:r>
              <a:rPr lang="en-CA" dirty="0" err="1" smtClean="0"/>
              <a:t>Cherche</a:t>
            </a:r>
            <a:r>
              <a:rPr lang="en-CA" dirty="0" smtClean="0"/>
              <a:t> : </a:t>
            </a:r>
            <a:r>
              <a:rPr lang="en-CA" dirty="0" err="1" smtClean="0"/>
              <a:t>bâtiments</a:t>
            </a:r>
            <a:r>
              <a:rPr lang="en-CA" dirty="0" smtClean="0"/>
              <a:t> </a:t>
            </a:r>
            <a:r>
              <a:rPr lang="en-CA" dirty="0" err="1" smtClean="0"/>
              <a:t>automatiques</a:t>
            </a:r>
            <a:endParaRPr lang="en-CA" dirty="0" smtClean="0"/>
          </a:p>
          <a:p>
            <a:pPr lvl="1"/>
            <a:r>
              <a:rPr lang="en-CA" dirty="0" smtClean="0"/>
              <a:t>National Railway Network</a:t>
            </a:r>
          </a:p>
          <a:p>
            <a:pPr lvl="2"/>
            <a:r>
              <a:rPr lang="en-CA" dirty="0" err="1" smtClean="0"/>
              <a:t>Cherche</a:t>
            </a:r>
            <a:r>
              <a:rPr lang="en-CA" dirty="0" smtClean="0"/>
              <a:t> : RFN </a:t>
            </a:r>
            <a:r>
              <a:rPr lang="en-CA" dirty="0" err="1" smtClean="0"/>
              <a:t>GéoBase</a:t>
            </a:r>
            <a:endParaRPr lang="en-CA" dirty="0" smtClean="0"/>
          </a:p>
          <a:p>
            <a:pPr lvl="1"/>
            <a:r>
              <a:rPr lang="en-CA" dirty="0" smtClean="0"/>
              <a:t>National Hydrographic Network</a:t>
            </a:r>
          </a:p>
          <a:p>
            <a:pPr lvl="2"/>
            <a:r>
              <a:rPr lang="en-CA" dirty="0" err="1" smtClean="0"/>
              <a:t>Cherche</a:t>
            </a:r>
            <a:r>
              <a:rPr lang="en-CA" dirty="0" smtClean="0"/>
              <a:t> : RHN </a:t>
            </a:r>
            <a:r>
              <a:rPr lang="en-CA" dirty="0" err="1" smtClean="0"/>
              <a:t>GéoBase</a:t>
            </a:r>
            <a:endParaRPr lang="en-CA" dirty="0" smtClean="0"/>
          </a:p>
          <a:p>
            <a:r>
              <a:rPr lang="en-CA" dirty="0" smtClean="0"/>
              <a:t>À GitHub:</a:t>
            </a:r>
          </a:p>
          <a:p>
            <a:pPr lvl="1"/>
            <a:r>
              <a:rPr lang="en-CA" dirty="0" smtClean="0"/>
              <a:t>Apprentissage </a:t>
            </a:r>
            <a:r>
              <a:rPr lang="en-CA" dirty="0" err="1" smtClean="0"/>
              <a:t>profond</a:t>
            </a:r>
            <a:endParaRPr lang="en-CA" dirty="0" smtClean="0"/>
          </a:p>
          <a:p>
            <a:pPr lvl="2"/>
            <a:r>
              <a:rPr lang="en-CA" dirty="0" err="1" smtClean="0"/>
              <a:t>Cherche</a:t>
            </a:r>
            <a:r>
              <a:rPr lang="en-CA" dirty="0" smtClean="0"/>
              <a:t> : geo-deep-learning</a:t>
            </a:r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38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2224"/>
            <a:ext cx="8229600" cy="3795600"/>
          </a:xfrm>
        </p:spPr>
        <p:txBody>
          <a:bodyPr/>
          <a:lstStyle/>
          <a:p>
            <a:pPr marL="0" indent="0" algn="ctr">
              <a:buNone/>
            </a:pPr>
            <a:r>
              <a:rPr lang="en-CA" dirty="0" err="1" smtClean="0"/>
              <a:t>Merci</a:t>
            </a:r>
            <a:r>
              <a:rPr lang="en-CA" dirty="0" smtClean="0"/>
              <a:t> beaucoup</a:t>
            </a:r>
          </a:p>
          <a:p>
            <a:pPr marL="0" indent="0" algn="ctr">
              <a:buNone/>
            </a:pPr>
            <a:r>
              <a:rPr lang="en-CA" dirty="0" smtClean="0"/>
              <a:t>Est-</a:t>
            </a:r>
            <a:r>
              <a:rPr lang="en-CA" dirty="0" err="1" smtClean="0"/>
              <a:t>ce</a:t>
            </a:r>
            <a:r>
              <a:rPr lang="en-CA" dirty="0" smtClean="0"/>
              <a:t> </a:t>
            </a:r>
            <a:r>
              <a:rPr lang="en-CA" dirty="0" err="1" smtClean="0"/>
              <a:t>qu’il</a:t>
            </a:r>
            <a:r>
              <a:rPr lang="en-CA" dirty="0" smtClean="0"/>
              <a:t> y a des questions?</a:t>
            </a:r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endParaRPr lang="en-CA" dirty="0" smtClean="0"/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dirty="0" smtClean="0"/>
              <a:t>scott.tweedy@Canada.ca</a:t>
            </a:r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62" y="2002230"/>
            <a:ext cx="3343275" cy="1362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01854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Texte</a:t>
            </a:r>
            <a:r>
              <a:rPr lang="en-CA" dirty="0" smtClean="0"/>
              <a:t> </a:t>
            </a:r>
            <a:r>
              <a:rPr lang="en-CA" b="1" dirty="0" smtClean="0"/>
              <a:t>scotttweedy181</a:t>
            </a:r>
            <a:r>
              <a:rPr lang="en-CA" dirty="0" smtClean="0"/>
              <a:t> à </a:t>
            </a:r>
            <a:r>
              <a:rPr lang="en-CA" b="1" dirty="0" smtClean="0"/>
              <a:t>780-800-5606</a:t>
            </a:r>
            <a:r>
              <a:rPr lang="en-CA" dirty="0" smtClean="0"/>
              <a:t> – </a:t>
            </a:r>
            <a:r>
              <a:rPr lang="en-CA" dirty="0" err="1" smtClean="0"/>
              <a:t>Confiance</a:t>
            </a:r>
            <a:r>
              <a:rPr lang="en-CA" dirty="0" smtClean="0"/>
              <a:t>, Données </a:t>
            </a:r>
            <a:r>
              <a:rPr lang="en-CA" dirty="0" err="1" smtClean="0"/>
              <a:t>Géospatiales</a:t>
            </a:r>
            <a:r>
              <a:rPr lang="en-CA" dirty="0" smtClean="0"/>
              <a:t> </a:t>
            </a:r>
            <a:endParaRPr lang="en-CA" b="1" dirty="0"/>
          </a:p>
          <a:p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0179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08984" y="2294849"/>
            <a:ext cx="6726032" cy="1841101"/>
            <a:chOff x="1525133" y="2294849"/>
            <a:chExt cx="6726032" cy="1841101"/>
          </a:xfrm>
        </p:grpSpPr>
        <p:sp>
          <p:nvSpPr>
            <p:cNvPr id="5" name="TextBox 4"/>
            <p:cNvSpPr txBox="1"/>
            <p:nvPr/>
          </p:nvSpPr>
          <p:spPr>
            <a:xfrm>
              <a:off x="1525133" y="2615235"/>
              <a:ext cx="19998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600" dirty="0" smtClean="0"/>
                <a:t>Allure de la façade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600" dirty="0" err="1" smtClean="0"/>
                <a:t>Aménagement</a:t>
              </a:r>
              <a:r>
                <a:rPr lang="en-CA" sz="1600" dirty="0" smtClean="0"/>
                <a:t> </a:t>
              </a:r>
              <a:r>
                <a:rPr lang="en-CA" sz="1600" dirty="0" err="1" smtClean="0"/>
                <a:t>paysager</a:t>
              </a:r>
              <a:endParaRPr lang="en-CA" sz="16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600" dirty="0" err="1" smtClean="0"/>
                <a:t>Grandes</a:t>
              </a:r>
              <a:r>
                <a:rPr lang="en-CA" sz="1600" dirty="0" smtClean="0"/>
                <a:t> </a:t>
              </a:r>
              <a:r>
                <a:rPr lang="en-CA" sz="1600" dirty="0" err="1" smtClean="0"/>
                <a:t>fenêtres</a:t>
              </a:r>
              <a:endParaRPr lang="en-CA" sz="16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600" dirty="0" err="1" smtClean="0"/>
                <a:t>Fraîchement</a:t>
              </a:r>
              <a:r>
                <a:rPr lang="en-CA" sz="1600" dirty="0" smtClean="0"/>
                <a:t> </a:t>
              </a:r>
              <a:r>
                <a:rPr lang="en-CA" sz="1600" dirty="0" err="1" smtClean="0"/>
                <a:t>peint</a:t>
              </a:r>
              <a:endParaRPr lang="en-CA" sz="1600" dirty="0"/>
            </a:p>
          </p:txBody>
        </p:sp>
        <p:pic>
          <p:nvPicPr>
            <p:cNvPr id="1026" name="Picture 2" descr="https://www.homelight.com/blog/wp-content/uploads/2016/05/curb-appeal-landscaping-phot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0326" y="2294849"/>
              <a:ext cx="4150839" cy="1841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1208984" y="2431771"/>
            <a:ext cx="6558339" cy="1756777"/>
            <a:chOff x="1208984" y="2431771"/>
            <a:chExt cx="6558339" cy="175677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55" y="2444141"/>
              <a:ext cx="1237458" cy="43425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2019" y="2431771"/>
              <a:ext cx="1215304" cy="121530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4679" y="3027686"/>
              <a:ext cx="1293386" cy="84209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1416" y="3027687"/>
              <a:ext cx="1265446" cy="84209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208984" y="2618888"/>
              <a:ext cx="257519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600" dirty="0" smtClean="0"/>
                <a:t>Reconnaissance de marque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600" dirty="0" err="1" smtClean="0"/>
                <a:t>Visites</a:t>
              </a:r>
              <a:r>
                <a:rPr lang="en-CA" sz="1600" dirty="0" smtClean="0"/>
                <a:t> </a:t>
              </a:r>
              <a:r>
                <a:rPr lang="en-CA" sz="1600" dirty="0" err="1" smtClean="0"/>
                <a:t>libres</a:t>
              </a:r>
              <a:endParaRPr lang="en-CA" sz="16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600" dirty="0" smtClean="0"/>
                <a:t>Bon </a:t>
              </a:r>
              <a:r>
                <a:rPr lang="en-CA" sz="1600" dirty="0" err="1" smtClean="0"/>
                <a:t>voisinage</a:t>
              </a:r>
              <a:endParaRPr lang="en-CA" sz="16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600" dirty="0" smtClean="0"/>
                <a:t>Facile à </a:t>
              </a:r>
              <a:r>
                <a:rPr lang="en-CA" sz="1600" dirty="0" err="1" smtClean="0"/>
                <a:t>trouver</a:t>
              </a:r>
              <a:r>
                <a:rPr lang="en-CA" sz="1600" dirty="0" smtClean="0"/>
                <a:t> / </a:t>
              </a:r>
              <a:r>
                <a:rPr lang="en-CA" sz="1600" dirty="0" err="1" smtClean="0"/>
                <a:t>accès</a:t>
              </a:r>
              <a:r>
                <a:rPr lang="en-CA" sz="1600" dirty="0" smtClean="0"/>
                <a:t> facile</a:t>
              </a:r>
              <a:endParaRPr lang="en-CA" sz="16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08984" y="2497392"/>
            <a:ext cx="6732591" cy="1433742"/>
            <a:chOff x="1208984" y="2497392"/>
            <a:chExt cx="6732591" cy="1433742"/>
          </a:xfrm>
        </p:grpSpPr>
        <p:sp>
          <p:nvSpPr>
            <p:cNvPr id="21" name="TextBox 20"/>
            <p:cNvSpPr txBox="1"/>
            <p:nvPr/>
          </p:nvSpPr>
          <p:spPr>
            <a:xfrm>
              <a:off x="1208984" y="2619279"/>
              <a:ext cx="257519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600" dirty="0" err="1" smtClean="0"/>
                <a:t>Intérieur</a:t>
              </a:r>
              <a:r>
                <a:rPr lang="en-CA" sz="1600" dirty="0" smtClean="0"/>
                <a:t> </a:t>
              </a:r>
              <a:r>
                <a:rPr lang="en-CA" sz="1600" dirty="0" err="1" smtClean="0"/>
                <a:t>mis</a:t>
              </a:r>
              <a:r>
                <a:rPr lang="en-CA" sz="1600" dirty="0" smtClean="0"/>
                <a:t> à jour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600" dirty="0" err="1" smtClean="0"/>
                <a:t>Nettoyer</a:t>
              </a:r>
              <a:endParaRPr lang="en-CA" sz="16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600" dirty="0" err="1" smtClean="0"/>
                <a:t>Accès</a:t>
              </a:r>
              <a:r>
                <a:rPr lang="en-CA" sz="1600" dirty="0" smtClean="0"/>
                <a:t> facile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600" dirty="0" smtClean="0"/>
                <a:t>Bon </a:t>
              </a:r>
              <a:r>
                <a:rPr lang="en-CA" sz="1600" dirty="0" err="1" smtClean="0"/>
                <a:t>éclairage</a:t>
              </a:r>
              <a:endParaRPr lang="en-CA" sz="1600" dirty="0" smtClean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177" y="2500409"/>
              <a:ext cx="1917466" cy="143072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740" y="2497392"/>
              <a:ext cx="2127835" cy="141597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Acheter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maison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094698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Lorsque</a:t>
            </a:r>
            <a:r>
              <a:rPr lang="en-US" dirty="0" smtClean="0"/>
              <a:t>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magasinez</a:t>
            </a:r>
            <a:r>
              <a:rPr lang="en-US" dirty="0" smtClean="0"/>
              <a:t> pour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maison</a:t>
            </a:r>
            <a:r>
              <a:rPr lang="en-US" dirty="0" smtClean="0"/>
              <a:t>, </a:t>
            </a:r>
            <a:r>
              <a:rPr lang="en-US" dirty="0" err="1" smtClean="0"/>
              <a:t>qu’est-ce</a:t>
            </a:r>
            <a:r>
              <a:rPr lang="en-US" dirty="0" smtClean="0"/>
              <a:t> qui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donne</a:t>
            </a:r>
            <a:r>
              <a:rPr lang="en-US" dirty="0" smtClean="0"/>
              <a:t> </a:t>
            </a:r>
            <a:r>
              <a:rPr lang="en-US" dirty="0" err="1" smtClean="0"/>
              <a:t>envie</a:t>
            </a:r>
            <a:r>
              <a:rPr lang="en-US" dirty="0" smtClean="0"/>
              <a:t> de </a:t>
            </a:r>
            <a:r>
              <a:rPr lang="en-US" dirty="0" err="1" smtClean="0"/>
              <a:t>visiter</a:t>
            </a:r>
            <a:r>
              <a:rPr lang="en-US" dirty="0" smtClean="0"/>
              <a:t> la </a:t>
            </a:r>
            <a:r>
              <a:rPr lang="en-US" dirty="0" err="1" smtClean="0"/>
              <a:t>maison</a:t>
            </a:r>
            <a:r>
              <a:rPr lang="en-US" dirty="0" smtClean="0"/>
              <a:t>? Faire </a:t>
            </a:r>
            <a:r>
              <a:rPr lang="en-US" dirty="0" err="1" smtClean="0"/>
              <a:t>une</a:t>
            </a:r>
            <a:r>
              <a:rPr lang="en-US" dirty="0" smtClean="0"/>
              <a:t> offer?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83823" y="69057"/>
            <a:ext cx="4686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C05-AC99-294D-B757-1B4E4231E77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98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Mais</a:t>
            </a:r>
            <a:r>
              <a:rPr lang="en-CA" dirty="0" smtClean="0"/>
              <a:t>, </a:t>
            </a:r>
            <a:r>
              <a:rPr lang="en-CA" dirty="0" err="1" smtClean="0"/>
              <a:t>ce</a:t>
            </a:r>
            <a:r>
              <a:rPr lang="en-CA" dirty="0" smtClean="0"/>
              <a:t> qui arrive </a:t>
            </a:r>
            <a:r>
              <a:rPr lang="en-CA" dirty="0" err="1" smtClean="0"/>
              <a:t>si</a:t>
            </a:r>
            <a:r>
              <a:rPr lang="en-CA" dirty="0" smtClean="0"/>
              <a:t>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 smtClean="0"/>
              <a:t>Lors</a:t>
            </a:r>
            <a:r>
              <a:rPr lang="en-CA" dirty="0" smtClean="0"/>
              <a:t> de </a:t>
            </a:r>
            <a:r>
              <a:rPr lang="en-CA" dirty="0" err="1" smtClean="0"/>
              <a:t>l’inspection</a:t>
            </a:r>
            <a:r>
              <a:rPr lang="en-CA" dirty="0" smtClean="0"/>
              <a:t> , </a:t>
            </a:r>
            <a:r>
              <a:rPr lang="en-CA" dirty="0" err="1" smtClean="0"/>
              <a:t>vous</a:t>
            </a:r>
            <a:r>
              <a:rPr lang="en-CA" dirty="0" smtClean="0"/>
              <a:t> </a:t>
            </a:r>
            <a:r>
              <a:rPr lang="en-CA" dirty="0" err="1" smtClean="0"/>
              <a:t>trouvez</a:t>
            </a:r>
            <a:r>
              <a:rPr lang="en-CA" dirty="0" smtClean="0"/>
              <a:t> </a:t>
            </a:r>
            <a:r>
              <a:rPr lang="en-CA" dirty="0" err="1" smtClean="0"/>
              <a:t>une</a:t>
            </a:r>
            <a:r>
              <a:rPr lang="en-CA" dirty="0" smtClean="0"/>
              <a:t> </a:t>
            </a:r>
            <a:r>
              <a:rPr lang="en-CA" dirty="0" err="1" smtClean="0"/>
              <a:t>grande</a:t>
            </a:r>
            <a:r>
              <a:rPr lang="en-CA" dirty="0" smtClean="0"/>
              <a:t> fissure </a:t>
            </a:r>
            <a:r>
              <a:rPr lang="en-CA" dirty="0" err="1" smtClean="0"/>
              <a:t>dans</a:t>
            </a:r>
            <a:r>
              <a:rPr lang="en-CA" dirty="0" smtClean="0"/>
              <a:t> la </a:t>
            </a:r>
            <a:r>
              <a:rPr lang="en-CA" dirty="0" err="1" smtClean="0"/>
              <a:t>fondation</a:t>
            </a:r>
            <a:r>
              <a:rPr lang="en-CA" dirty="0" smtClean="0"/>
              <a:t>?</a:t>
            </a:r>
          </a:p>
          <a:p>
            <a:pPr lvl="1"/>
            <a:r>
              <a:rPr lang="en-CA" dirty="0" err="1" smtClean="0"/>
              <a:t>Diminuation</a:t>
            </a:r>
            <a:r>
              <a:rPr lang="en-CA" dirty="0" smtClean="0"/>
              <a:t> de la </a:t>
            </a:r>
            <a:r>
              <a:rPr lang="en-CA" dirty="0" err="1" smtClean="0"/>
              <a:t>confiance</a:t>
            </a:r>
            <a:endParaRPr lang="en-CA" dirty="0"/>
          </a:p>
          <a:p>
            <a:pPr lvl="1"/>
            <a:r>
              <a:rPr lang="en-CA" dirty="0" err="1" smtClean="0"/>
              <a:t>Décision</a:t>
            </a:r>
            <a:r>
              <a:rPr lang="en-CA" dirty="0" smtClean="0"/>
              <a:t> de ne pas </a:t>
            </a:r>
            <a:r>
              <a:rPr lang="en-CA" dirty="0" err="1" smtClean="0"/>
              <a:t>l’acheter</a:t>
            </a:r>
            <a:endParaRPr lang="en-CA" dirty="0" smtClean="0"/>
          </a:p>
          <a:p>
            <a:pPr lvl="1"/>
            <a:r>
              <a:rPr lang="en-CA" dirty="0" err="1" smtClean="0"/>
              <a:t>Désision</a:t>
            </a:r>
            <a:r>
              <a:rPr lang="en-CA" dirty="0" smtClean="0"/>
              <a:t> de </a:t>
            </a:r>
            <a:r>
              <a:rPr lang="en-CA" dirty="0" err="1" smtClean="0"/>
              <a:t>réparer</a:t>
            </a:r>
            <a:r>
              <a:rPr lang="en-CA" dirty="0" smtClean="0"/>
              <a:t> la </a:t>
            </a:r>
            <a:r>
              <a:rPr lang="en-CA" dirty="0" err="1" smtClean="0"/>
              <a:t>fondation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262101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Sondage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 err="1" smtClean="0"/>
              <a:t>Quel</a:t>
            </a:r>
            <a:r>
              <a:rPr lang="en-CA" dirty="0" smtClean="0"/>
              <a:t> mot(s) </a:t>
            </a:r>
            <a:r>
              <a:rPr lang="en-CA" dirty="0" err="1" smtClean="0"/>
              <a:t>vous</a:t>
            </a:r>
            <a:r>
              <a:rPr lang="en-CA" dirty="0" smtClean="0"/>
              <a:t> </a:t>
            </a:r>
            <a:r>
              <a:rPr lang="en-CA" dirty="0" err="1" smtClean="0"/>
              <a:t>vient</a:t>
            </a:r>
            <a:r>
              <a:rPr lang="en-CA" dirty="0" smtClean="0"/>
              <a:t> à </a:t>
            </a:r>
            <a:r>
              <a:rPr lang="en-CA" dirty="0" err="1" smtClean="0"/>
              <a:t>l’esprit</a:t>
            </a:r>
            <a:r>
              <a:rPr lang="en-CA" dirty="0" smtClean="0"/>
              <a:t> </a:t>
            </a:r>
            <a:r>
              <a:rPr lang="en-CA" dirty="0" err="1" smtClean="0"/>
              <a:t>quand</a:t>
            </a:r>
            <a:r>
              <a:rPr lang="en-CA" dirty="0" smtClean="0"/>
              <a:t> je </a:t>
            </a:r>
            <a:r>
              <a:rPr lang="en-CA" dirty="0" err="1" smtClean="0"/>
              <a:t>mentionne</a:t>
            </a:r>
            <a:r>
              <a:rPr lang="en-CA" dirty="0" smtClean="0"/>
              <a:t> les </a:t>
            </a:r>
            <a:r>
              <a:rPr lang="en-CA" dirty="0" err="1" smtClean="0"/>
              <a:t>deux</a:t>
            </a:r>
            <a:r>
              <a:rPr lang="en-CA" dirty="0" smtClean="0"/>
              <a:t> </a:t>
            </a:r>
            <a:r>
              <a:rPr lang="en-CA" dirty="0" err="1" smtClean="0"/>
              <a:t>termes</a:t>
            </a:r>
            <a:r>
              <a:rPr lang="en-CA" dirty="0" smtClean="0"/>
              <a:t> </a:t>
            </a:r>
            <a:r>
              <a:rPr lang="en-CA" dirty="0" err="1" smtClean="0"/>
              <a:t>suivants</a:t>
            </a:r>
            <a:r>
              <a:rPr lang="en-CA" dirty="0" smtClean="0"/>
              <a:t> :</a:t>
            </a:r>
            <a:endParaRPr lang="en-CA" sz="1200" dirty="0" smtClean="0"/>
          </a:p>
          <a:p>
            <a:pPr marL="0" indent="0" algn="ctr">
              <a:buNone/>
            </a:pPr>
            <a:r>
              <a:rPr lang="en-CA" dirty="0" err="1" smtClean="0"/>
              <a:t>Confiance</a:t>
            </a:r>
            <a:endParaRPr lang="en-CA" dirty="0" smtClean="0"/>
          </a:p>
          <a:p>
            <a:pPr marL="0" indent="0" algn="ctr">
              <a:buNone/>
            </a:pPr>
            <a:r>
              <a:rPr lang="en-CA" dirty="0" smtClean="0"/>
              <a:t>Données </a:t>
            </a:r>
            <a:r>
              <a:rPr lang="en-CA" dirty="0" err="1" smtClean="0"/>
              <a:t>Géospatiales</a:t>
            </a:r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err="1" smtClean="0"/>
              <a:t>Texte</a:t>
            </a:r>
            <a:r>
              <a:rPr lang="en-CA" dirty="0" smtClean="0"/>
              <a:t> </a:t>
            </a:r>
            <a:r>
              <a:rPr lang="en-CA" b="1" dirty="0" smtClean="0"/>
              <a:t>scotttweedy181</a:t>
            </a:r>
            <a:r>
              <a:rPr lang="en-CA" dirty="0" smtClean="0"/>
              <a:t> à </a:t>
            </a:r>
            <a:r>
              <a:rPr lang="en-CA" b="1" dirty="0" smtClean="0"/>
              <a:t>780-800-5606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45088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Données </a:t>
            </a:r>
            <a:r>
              <a:rPr lang="en-CA" sz="3200" dirty="0" err="1" smtClean="0"/>
              <a:t>Géospatiales</a:t>
            </a:r>
            <a:r>
              <a:rPr lang="en-CA" sz="3200" dirty="0" smtClean="0"/>
              <a:t> </a:t>
            </a:r>
            <a:r>
              <a:rPr lang="en-CA" sz="3200" dirty="0" err="1" smtClean="0"/>
              <a:t>Fondamentales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722144"/>
          </a:xfrm>
        </p:spPr>
        <p:txBody>
          <a:bodyPr>
            <a:normAutofit fontScale="70000" lnSpcReduction="20000"/>
          </a:bodyPr>
          <a:lstStyle/>
          <a:p>
            <a:r>
              <a:rPr lang="fr-CA" dirty="0" smtClean="0"/>
              <a:t>Le CCCOT est en train d’identifier des couches </a:t>
            </a:r>
            <a:r>
              <a:rPr lang="fr-CA" dirty="0" err="1" smtClean="0"/>
              <a:t>géospatiales</a:t>
            </a:r>
            <a:r>
              <a:rPr lang="fr-CA" dirty="0" smtClean="0"/>
              <a:t> fondamentales faisant autorité à l’échelle nationale :</a:t>
            </a:r>
            <a:endParaRPr lang="fr-CA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fr-CA" dirty="0" smtClean="0"/>
              <a:t>Responsabilité</a:t>
            </a:r>
            <a:endParaRPr lang="fr-CA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fr-CA" dirty="0" smtClean="0"/>
              <a:t>Norme nationale</a:t>
            </a:r>
            <a:endParaRPr lang="fr-CA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fr-CA" dirty="0" smtClean="0"/>
              <a:t>Facilement découvrables dans la PGF/Cartes ouvertes</a:t>
            </a:r>
            <a:endParaRPr lang="fr-CA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fr-CA" dirty="0"/>
              <a:t>Source, </a:t>
            </a:r>
            <a:r>
              <a:rPr lang="fr-CA" dirty="0" smtClean="0"/>
              <a:t>Fiabilité, Couverture, Exactitude</a:t>
            </a:r>
            <a:endParaRPr lang="fr-CA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fr-CA" dirty="0" smtClean="0"/>
              <a:t>Cycle de révision documenté</a:t>
            </a:r>
            <a:endParaRPr lang="fr-CA" dirty="0"/>
          </a:p>
          <a:p>
            <a:r>
              <a:rPr lang="en-CA" dirty="0" err="1" smtClean="0"/>
              <a:t>Fournira</a:t>
            </a:r>
            <a:r>
              <a:rPr lang="en-CA" dirty="0" smtClean="0"/>
              <a:t> </a:t>
            </a:r>
            <a:r>
              <a:rPr lang="en-CA" dirty="0" err="1" smtClean="0"/>
              <a:t>une</a:t>
            </a:r>
            <a:r>
              <a:rPr lang="en-CA" dirty="0" smtClean="0"/>
              <a:t> ensemble national de </a:t>
            </a:r>
            <a:r>
              <a:rPr lang="en-CA" dirty="0" err="1" smtClean="0"/>
              <a:t>données</a:t>
            </a:r>
            <a:r>
              <a:rPr lang="en-CA" dirty="0" smtClean="0"/>
              <a:t> </a:t>
            </a:r>
            <a:r>
              <a:rPr lang="en-CA" dirty="0" err="1" smtClean="0"/>
              <a:t>géospatiales</a:t>
            </a:r>
            <a:r>
              <a:rPr lang="en-CA" dirty="0" smtClean="0"/>
              <a:t> </a:t>
            </a:r>
            <a:r>
              <a:rPr lang="en-CA" dirty="0" err="1" smtClean="0"/>
              <a:t>bien</a:t>
            </a:r>
            <a:r>
              <a:rPr lang="en-CA" dirty="0" smtClean="0"/>
              <a:t> </a:t>
            </a:r>
            <a:r>
              <a:rPr lang="en-CA" dirty="0" err="1" smtClean="0"/>
              <a:t>organisé</a:t>
            </a:r>
            <a:r>
              <a:rPr lang="en-CA" dirty="0" smtClean="0"/>
              <a:t>, facile à </a:t>
            </a:r>
            <a:r>
              <a:rPr lang="en-CA" dirty="0" err="1" smtClean="0"/>
              <a:t>découvrir</a:t>
            </a:r>
            <a:r>
              <a:rPr lang="en-CA" dirty="0" smtClean="0"/>
              <a:t> et facile à </a:t>
            </a:r>
            <a:r>
              <a:rPr lang="en-CA" dirty="0" err="1" smtClean="0"/>
              <a:t>utiliser</a:t>
            </a:r>
            <a:r>
              <a:rPr lang="en-CA" dirty="0" smtClean="0"/>
              <a:t> </a:t>
            </a:r>
            <a:endParaRPr lang="fr-CA" dirty="0"/>
          </a:p>
          <a:p>
            <a:pPr lvl="2">
              <a:buFont typeface="Arial" panose="020B0604020202020204" pitchFamily="34" charset="0"/>
              <a:buChar char="•"/>
            </a:pPr>
            <a:endParaRPr lang="en-CA" dirty="0"/>
          </a:p>
          <a:p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01854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Texte</a:t>
            </a:r>
            <a:r>
              <a:rPr lang="en-CA" dirty="0" smtClean="0"/>
              <a:t> </a:t>
            </a:r>
            <a:r>
              <a:rPr lang="en-CA" b="1" dirty="0" smtClean="0"/>
              <a:t>scotttweedy181</a:t>
            </a:r>
            <a:r>
              <a:rPr lang="en-CA" dirty="0" smtClean="0"/>
              <a:t> à </a:t>
            </a:r>
            <a:r>
              <a:rPr lang="en-CA" b="1" dirty="0" smtClean="0"/>
              <a:t>780-800-5606</a:t>
            </a:r>
            <a:r>
              <a:rPr lang="en-CA" dirty="0" smtClean="0"/>
              <a:t> – </a:t>
            </a:r>
            <a:r>
              <a:rPr lang="en-CA" dirty="0" err="1" smtClean="0"/>
              <a:t>Confiance</a:t>
            </a:r>
            <a:r>
              <a:rPr lang="en-CA" dirty="0" smtClean="0"/>
              <a:t>, Données </a:t>
            </a:r>
            <a:r>
              <a:rPr lang="en-CA" dirty="0" err="1" smtClean="0"/>
              <a:t>Géospatiales</a:t>
            </a:r>
            <a:r>
              <a:rPr lang="en-CA" dirty="0" smtClean="0"/>
              <a:t> </a:t>
            </a:r>
            <a:endParaRPr lang="en-CA" b="1" dirty="0"/>
          </a:p>
          <a:p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8823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Données </a:t>
            </a:r>
            <a:r>
              <a:rPr lang="en-CA" sz="3200" dirty="0" err="1" smtClean="0"/>
              <a:t>d’élévation</a:t>
            </a:r>
            <a:r>
              <a:rPr lang="en-CA" sz="3200" dirty="0" smtClean="0"/>
              <a:t> haute </a:t>
            </a:r>
            <a:r>
              <a:rPr lang="en-CA" sz="3200" dirty="0" err="1" smtClean="0"/>
              <a:t>résolution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81839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400"/>
              </a:spcBef>
            </a:pPr>
            <a:r>
              <a:rPr lang="en-CA" dirty="0" smtClean="0"/>
              <a:t>Augmenter la couverture de </a:t>
            </a:r>
            <a:r>
              <a:rPr lang="en-CA" dirty="0" err="1" smtClean="0"/>
              <a:t>données</a:t>
            </a:r>
            <a:r>
              <a:rPr lang="en-CA" dirty="0" smtClean="0"/>
              <a:t> </a:t>
            </a:r>
            <a:r>
              <a:rPr lang="en-CA" dirty="0" err="1" smtClean="0"/>
              <a:t>d’élévation</a:t>
            </a:r>
            <a:r>
              <a:rPr lang="en-CA" dirty="0" smtClean="0"/>
              <a:t> haute </a:t>
            </a:r>
            <a:r>
              <a:rPr lang="en-CA" dirty="0" err="1" smtClean="0"/>
              <a:t>résolution</a:t>
            </a:r>
            <a:endParaRPr lang="en-CA" dirty="0" smtClean="0"/>
          </a:p>
          <a:p>
            <a:pPr>
              <a:spcBef>
                <a:spcPts val="400"/>
              </a:spcBef>
            </a:pPr>
            <a:r>
              <a:rPr lang="en-CA" dirty="0" smtClean="0"/>
              <a:t>Optimiser les </a:t>
            </a:r>
            <a:r>
              <a:rPr lang="en-CA" dirty="0" err="1" smtClean="0"/>
              <a:t>investissement</a:t>
            </a:r>
            <a:r>
              <a:rPr lang="en-CA" dirty="0" smtClean="0"/>
              <a:t> </a:t>
            </a:r>
            <a:r>
              <a:rPr lang="en-CA" dirty="0" err="1" smtClean="0"/>
              <a:t>passés</a:t>
            </a:r>
            <a:r>
              <a:rPr lang="en-CA" dirty="0" smtClean="0"/>
              <a:t> et </a:t>
            </a:r>
            <a:r>
              <a:rPr lang="en-CA" dirty="0" err="1" smtClean="0"/>
              <a:t>futurs</a:t>
            </a:r>
            <a:endParaRPr lang="en-CA" dirty="0" smtClean="0"/>
          </a:p>
          <a:p>
            <a:pPr lvl="1">
              <a:spcBef>
                <a:spcPts val="400"/>
              </a:spcBef>
            </a:pPr>
            <a:r>
              <a:rPr lang="en-CA" dirty="0" err="1" smtClean="0"/>
              <a:t>Collecte</a:t>
            </a:r>
            <a:r>
              <a:rPr lang="en-CA" dirty="0" smtClean="0"/>
              <a:t> </a:t>
            </a:r>
            <a:r>
              <a:rPr lang="en-CA" dirty="0" err="1" smtClean="0"/>
              <a:t>commun</a:t>
            </a:r>
            <a:r>
              <a:rPr lang="en-CA" dirty="0" smtClean="0"/>
              <a:t> / </a:t>
            </a:r>
            <a:r>
              <a:rPr lang="en-CA" dirty="0" err="1" smtClean="0"/>
              <a:t>libération</a:t>
            </a:r>
            <a:r>
              <a:rPr lang="en-CA" dirty="0" smtClean="0"/>
              <a:t> de </a:t>
            </a:r>
            <a:r>
              <a:rPr lang="en-CA" dirty="0" err="1" smtClean="0"/>
              <a:t>données</a:t>
            </a:r>
            <a:r>
              <a:rPr lang="en-CA" dirty="0" smtClean="0"/>
              <a:t> source</a:t>
            </a:r>
          </a:p>
          <a:p>
            <a:pPr lvl="1">
              <a:spcBef>
                <a:spcPts val="400"/>
              </a:spcBef>
            </a:pPr>
            <a:r>
              <a:rPr lang="en-CA" dirty="0" smtClean="0"/>
              <a:t>Normalisation de la collect de </a:t>
            </a:r>
            <a:r>
              <a:rPr lang="en-CA" dirty="0" err="1" smtClean="0"/>
              <a:t>données</a:t>
            </a:r>
            <a:r>
              <a:rPr lang="en-CA" dirty="0" smtClean="0"/>
              <a:t> source</a:t>
            </a:r>
          </a:p>
          <a:p>
            <a:pPr>
              <a:spcBef>
                <a:spcPts val="400"/>
              </a:spcBef>
            </a:pPr>
            <a:r>
              <a:rPr lang="en-CA" dirty="0" err="1" smtClean="0"/>
              <a:t>Amélioration</a:t>
            </a:r>
            <a:r>
              <a:rPr lang="en-CA" dirty="0" smtClean="0"/>
              <a:t> de </a:t>
            </a:r>
            <a:r>
              <a:rPr lang="en-CA" dirty="0" err="1" smtClean="0"/>
              <a:t>l’accessibilité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401854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Texte</a:t>
            </a:r>
            <a:r>
              <a:rPr lang="en-CA" dirty="0" smtClean="0"/>
              <a:t> </a:t>
            </a:r>
            <a:r>
              <a:rPr lang="en-CA" b="1" dirty="0" smtClean="0"/>
              <a:t>scotttweedy181</a:t>
            </a:r>
            <a:r>
              <a:rPr lang="en-CA" dirty="0" smtClean="0"/>
              <a:t> </a:t>
            </a:r>
            <a:r>
              <a:rPr lang="en-CA" dirty="0"/>
              <a:t>to </a:t>
            </a:r>
            <a:r>
              <a:rPr lang="en-CA" b="1" dirty="0" smtClean="0"/>
              <a:t>780-800-5606</a:t>
            </a:r>
            <a:r>
              <a:rPr lang="en-CA" dirty="0" smtClean="0"/>
              <a:t> – </a:t>
            </a:r>
            <a:r>
              <a:rPr lang="en-CA" dirty="0" err="1" smtClean="0"/>
              <a:t>Confiance</a:t>
            </a:r>
            <a:r>
              <a:rPr lang="en-CA" dirty="0" smtClean="0"/>
              <a:t>, Données </a:t>
            </a:r>
            <a:r>
              <a:rPr lang="en-CA" dirty="0" err="1" smtClean="0"/>
              <a:t>Géospatiales</a:t>
            </a:r>
            <a:r>
              <a:rPr lang="en-CA" dirty="0" smtClean="0"/>
              <a:t> </a:t>
            </a:r>
            <a:endParaRPr lang="en-CA" b="1" dirty="0"/>
          </a:p>
          <a:p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6750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7" y="238521"/>
            <a:ext cx="5056114" cy="442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995933" y="95442"/>
            <a:ext cx="2471318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400" b="1" dirty="0" smtClean="0"/>
              <a:t>Plan de diffusion</a:t>
            </a:r>
          </a:p>
          <a:p>
            <a:pPr algn="ctr"/>
            <a:r>
              <a:rPr lang="fr-CA" sz="2400" b="1" dirty="0" smtClean="0"/>
              <a:t>(MNEHR)</a:t>
            </a:r>
          </a:p>
          <a:p>
            <a:pPr algn="ctr"/>
            <a:endParaRPr lang="fr-CA" sz="400" b="1" dirty="0" smtClean="0"/>
          </a:p>
          <a:p>
            <a:pPr algn="ctr"/>
            <a:r>
              <a:rPr lang="fr-CA" b="1" i="1" dirty="0" smtClean="0"/>
              <a:t>Diffusion en août : </a:t>
            </a:r>
          </a:p>
          <a:p>
            <a:pPr algn="ctr"/>
            <a:r>
              <a:rPr lang="fr-CA" dirty="0" smtClean="0"/>
              <a:t>l’Arctique du Canada</a:t>
            </a:r>
          </a:p>
          <a:p>
            <a:pPr algn="ctr"/>
            <a:r>
              <a:rPr lang="fr-CA" dirty="0" smtClean="0"/>
              <a:t>au résolution de 2m</a:t>
            </a:r>
          </a:p>
          <a:p>
            <a:pPr algn="ctr"/>
            <a:r>
              <a:rPr lang="fr-CA" dirty="0" smtClean="0"/>
              <a:t>(4.6 million km²)!</a:t>
            </a:r>
          </a:p>
          <a:p>
            <a:pPr algn="ctr"/>
            <a:endParaRPr lang="fr-CA" dirty="0" smtClean="0"/>
          </a:p>
          <a:p>
            <a:pPr algn="ctr"/>
            <a:endParaRPr lang="fr-CA" dirty="0"/>
          </a:p>
          <a:p>
            <a:pPr algn="ctr"/>
            <a:endParaRPr lang="fr-CA" dirty="0" smtClean="0"/>
          </a:p>
          <a:p>
            <a:pPr algn="ctr"/>
            <a:endParaRPr lang="fr-CA" dirty="0"/>
          </a:p>
          <a:p>
            <a:pPr algn="ctr"/>
            <a:endParaRPr lang="fr-CA" dirty="0" smtClean="0"/>
          </a:p>
          <a:p>
            <a:pPr algn="ctr"/>
            <a:endParaRPr lang="fr-CA" dirty="0"/>
          </a:p>
          <a:p>
            <a:pPr algn="ctr"/>
            <a:r>
              <a:rPr lang="fr-CA" b="1" dirty="0" smtClean="0"/>
              <a:t>À venir : </a:t>
            </a:r>
          </a:p>
          <a:p>
            <a:pPr algn="ctr"/>
            <a:r>
              <a:rPr lang="fr-CA" dirty="0" smtClean="0"/>
              <a:t>Plus de 100,000 km² </a:t>
            </a:r>
          </a:p>
          <a:p>
            <a:pPr algn="ctr"/>
            <a:r>
              <a:rPr lang="fr-CA" dirty="0" smtClean="0"/>
              <a:t>de MNE dérivé du </a:t>
            </a:r>
            <a:r>
              <a:rPr lang="fr-CA" dirty="0" err="1" smtClean="0"/>
              <a:t>LiDAR</a:t>
            </a:r>
            <a:endParaRPr lang="fr-CA" dirty="0" smtClean="0"/>
          </a:p>
          <a:p>
            <a:pPr algn="ctr"/>
            <a:r>
              <a:rPr lang="fr-CA" dirty="0" smtClean="0"/>
              <a:t>au sud du Canada.</a:t>
            </a:r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351" y="2089444"/>
            <a:ext cx="2442449" cy="14431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073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196" y="168855"/>
            <a:ext cx="8090154" cy="338638"/>
          </a:xfrm>
        </p:spPr>
        <p:txBody>
          <a:bodyPr>
            <a:noAutofit/>
          </a:bodyPr>
          <a:lstStyle/>
          <a:p>
            <a:r>
              <a:rPr lang="fr-CA" sz="2000" dirty="0" smtClean="0"/>
              <a:t>Le Canada en 3D comme on ne l’a jamais vu auparavant!</a:t>
            </a:r>
            <a:endParaRPr lang="en-CA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63512" y="587150"/>
            <a:ext cx="38678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350" dirty="0" smtClean="0"/>
              <a:t>MNT 1m </a:t>
            </a:r>
            <a:endParaRPr lang="en-CA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5062872" y="592659"/>
            <a:ext cx="38678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350" dirty="0" smtClean="0"/>
              <a:t>MNS 1m </a:t>
            </a:r>
            <a:endParaRPr lang="en-CA" sz="13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8" y="834713"/>
            <a:ext cx="4113488" cy="3784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57" y="832057"/>
            <a:ext cx="4120486" cy="3791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49956" y="582985"/>
            <a:ext cx="38678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350" dirty="0" smtClean="0"/>
              <a:t>DNSC 20m (l’ancien)</a:t>
            </a:r>
            <a:endParaRPr lang="en-CA" sz="13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83" y="828726"/>
            <a:ext cx="4208756" cy="378393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25196" y="4697823"/>
            <a:ext cx="8090154" cy="338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accent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CA" sz="1200" dirty="0" smtClean="0"/>
              <a:t>MNEHR 1m: </a:t>
            </a:r>
            <a:r>
              <a:rPr lang="en-CA" sz="1200" dirty="0" err="1" smtClean="0"/>
              <a:t>Sud</a:t>
            </a:r>
            <a:r>
              <a:rPr lang="en-CA" sz="1200" dirty="0" smtClean="0"/>
              <a:t> de Peterborough, ON /  </a:t>
            </a:r>
            <a:r>
              <a:rPr lang="fr-CA" sz="1200" dirty="0" smtClean="0"/>
              <a:t>Exploitation de surface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42153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Extraction de </a:t>
            </a:r>
            <a:r>
              <a:rPr lang="en-CA" dirty="0" err="1" smtClean="0"/>
              <a:t>bâtiments</a:t>
            </a:r>
            <a:r>
              <a:rPr lang="en-CA" dirty="0" smtClean="0"/>
              <a:t> </a:t>
            </a:r>
            <a:r>
              <a:rPr lang="en-CA" dirty="0" err="1" smtClean="0"/>
              <a:t>automatique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818397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Avec le LiDAR </a:t>
            </a:r>
            <a:r>
              <a:rPr lang="en-CA" dirty="0" err="1" smtClean="0"/>
              <a:t>comme</a:t>
            </a:r>
            <a:r>
              <a:rPr lang="en-CA" dirty="0" smtClean="0"/>
              <a:t> </a:t>
            </a:r>
            <a:r>
              <a:rPr lang="en-CA" dirty="0" err="1" smtClean="0"/>
              <a:t>donnée</a:t>
            </a:r>
            <a:r>
              <a:rPr lang="en-CA" dirty="0" smtClean="0"/>
              <a:t> source</a:t>
            </a:r>
          </a:p>
          <a:p>
            <a:r>
              <a:rPr lang="en-CA" dirty="0" smtClean="0"/>
              <a:t>Extraction de </a:t>
            </a:r>
            <a:r>
              <a:rPr lang="en-CA" dirty="0" err="1" smtClean="0"/>
              <a:t>bâtiments</a:t>
            </a:r>
            <a:r>
              <a:rPr lang="en-CA" dirty="0" smtClean="0"/>
              <a:t> coincident avec </a:t>
            </a:r>
            <a:r>
              <a:rPr lang="en-CA" dirty="0" err="1" smtClean="0"/>
              <a:t>l’aquisition</a:t>
            </a:r>
            <a:r>
              <a:rPr lang="en-CA" dirty="0" smtClean="0"/>
              <a:t> de LiDAR</a:t>
            </a:r>
          </a:p>
          <a:p>
            <a:r>
              <a:rPr lang="en-CA" dirty="0" err="1" smtClean="0"/>
              <a:t>Très</a:t>
            </a:r>
            <a:r>
              <a:rPr lang="en-CA" dirty="0" smtClean="0"/>
              <a:t> haut </a:t>
            </a:r>
            <a:r>
              <a:rPr lang="en-CA" dirty="0" err="1" smtClean="0"/>
              <a:t>taux</a:t>
            </a:r>
            <a:r>
              <a:rPr lang="en-CA" dirty="0" smtClean="0"/>
              <a:t> de </a:t>
            </a:r>
            <a:r>
              <a:rPr lang="en-CA" dirty="0" err="1" smtClean="0"/>
              <a:t>détection</a:t>
            </a:r>
            <a:r>
              <a:rPr lang="en-CA" dirty="0" smtClean="0"/>
              <a:t> de </a:t>
            </a:r>
            <a:r>
              <a:rPr lang="en-CA" dirty="0" err="1" smtClean="0"/>
              <a:t>bâtiments</a:t>
            </a:r>
            <a:r>
              <a:rPr lang="en-CA" dirty="0" smtClean="0"/>
              <a:t>   </a:t>
            </a:r>
            <a:r>
              <a:rPr lang="en-CA" dirty="0" err="1" smtClean="0"/>
              <a:t>discrets</a:t>
            </a:r>
            <a:r>
              <a:rPr lang="en-CA" dirty="0" smtClean="0"/>
              <a:t> :</a:t>
            </a:r>
          </a:p>
          <a:p>
            <a:pPr lvl="1"/>
            <a:r>
              <a:rPr lang="en-CA" dirty="0" err="1" smtClean="0"/>
              <a:t>Détection</a:t>
            </a:r>
            <a:r>
              <a:rPr lang="en-CA" dirty="0" smtClean="0"/>
              <a:t> à 95%, </a:t>
            </a:r>
            <a:r>
              <a:rPr lang="en-CA" dirty="0" err="1" smtClean="0"/>
              <a:t>représentation</a:t>
            </a:r>
            <a:r>
              <a:rPr lang="en-CA" dirty="0" smtClean="0"/>
              <a:t> à 80%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401854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Texte</a:t>
            </a:r>
            <a:r>
              <a:rPr lang="en-CA" dirty="0" smtClean="0"/>
              <a:t> </a:t>
            </a:r>
            <a:r>
              <a:rPr lang="en-CA" b="1" dirty="0" smtClean="0"/>
              <a:t>scotttweedy181</a:t>
            </a:r>
            <a:r>
              <a:rPr lang="en-CA" dirty="0" smtClean="0"/>
              <a:t> à </a:t>
            </a:r>
            <a:r>
              <a:rPr lang="en-CA" b="1" dirty="0" smtClean="0"/>
              <a:t>780-800-5606</a:t>
            </a:r>
            <a:r>
              <a:rPr lang="en-CA" dirty="0" smtClean="0"/>
              <a:t> – </a:t>
            </a:r>
            <a:r>
              <a:rPr lang="en-CA" dirty="0" err="1" smtClean="0"/>
              <a:t>Confiance</a:t>
            </a:r>
            <a:r>
              <a:rPr lang="en-CA" dirty="0" smtClean="0"/>
              <a:t>, Données </a:t>
            </a:r>
            <a:r>
              <a:rPr lang="en-CA" dirty="0" err="1" smtClean="0"/>
              <a:t>Géospatiales</a:t>
            </a:r>
            <a:r>
              <a:rPr lang="en-CA" dirty="0" smtClean="0"/>
              <a:t> </a:t>
            </a:r>
            <a:endParaRPr lang="en-CA" b="1" dirty="0"/>
          </a:p>
          <a:p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2040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802</Words>
  <Application>Microsoft Office PowerPoint</Application>
  <PresentationFormat>On-screen Show (16:9)</PresentationFormat>
  <Paragraphs>178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Myriad Pro</vt:lpstr>
      <vt:lpstr>Office Theme</vt:lpstr>
      <vt:lpstr>Données Géospatiales Fondamentales</vt:lpstr>
      <vt:lpstr>Acheter une maison</vt:lpstr>
      <vt:lpstr>Mais, ce qui arrive si?</vt:lpstr>
      <vt:lpstr>Sondage</vt:lpstr>
      <vt:lpstr>Données Géospatiales Fondamentales</vt:lpstr>
      <vt:lpstr>Données d’élévation haute résolution</vt:lpstr>
      <vt:lpstr>PowerPoint Presentation</vt:lpstr>
      <vt:lpstr>Le Canada en 3D comme on ne l’a jamais vu auparavant!</vt:lpstr>
      <vt:lpstr>Extraction de bâtiments automatique</vt:lpstr>
      <vt:lpstr>Processus d’extraire les bâtiments à partir du LiDAR</vt:lpstr>
      <vt:lpstr>Extraction automatique d’autres entités</vt:lpstr>
      <vt:lpstr>Extraction automatique avec intelligence artificielle</vt:lpstr>
      <vt:lpstr>Réseau ferroviaire national</vt:lpstr>
      <vt:lpstr>Réseau hydrographique national amélioré</vt:lpstr>
      <vt:lpstr>PowerPoint Presentation</vt:lpstr>
      <vt:lpstr>Découvirir nos données et nos outils</vt:lpstr>
      <vt:lpstr>PowerPoint Presentation</vt:lpstr>
    </vt:vector>
  </TitlesOfParts>
  <Company>NRCAN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Allard Julie</dc:creator>
  <cp:lastModifiedBy>Vester, Corinna</cp:lastModifiedBy>
  <cp:revision>48</cp:revision>
  <dcterms:created xsi:type="dcterms:W3CDTF">2017-03-17T19:04:05Z</dcterms:created>
  <dcterms:modified xsi:type="dcterms:W3CDTF">2019-11-20T14:30:01Z</dcterms:modified>
</cp:coreProperties>
</file>