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8" r:id="rId4"/>
    <p:sldId id="279" r:id="rId5"/>
    <p:sldId id="285" r:id="rId6"/>
    <p:sldId id="286" r:id="rId7"/>
    <p:sldId id="289" r:id="rId8"/>
    <p:sldId id="336" r:id="rId9"/>
    <p:sldId id="293" r:id="rId10"/>
    <p:sldId id="294" r:id="rId11"/>
    <p:sldId id="341" r:id="rId12"/>
    <p:sldId id="298" r:id="rId13"/>
    <p:sldId id="301" r:id="rId14"/>
    <p:sldId id="343" r:id="rId15"/>
    <p:sldId id="309" r:id="rId16"/>
    <p:sldId id="310" r:id="rId17"/>
    <p:sldId id="311" r:id="rId18"/>
    <p:sldId id="312" r:id="rId19"/>
    <p:sldId id="338" r:id="rId20"/>
    <p:sldId id="316" r:id="rId21"/>
    <p:sldId id="317" r:id="rId22"/>
    <p:sldId id="318" r:id="rId23"/>
    <p:sldId id="319" r:id="rId24"/>
    <p:sldId id="339" r:id="rId25"/>
    <p:sldId id="328" r:id="rId26"/>
    <p:sldId id="333" r:id="rId27"/>
    <p:sldId id="344" r:id="rId28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912" y="-356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74810" y="7406768"/>
            <a:ext cx="280670" cy="179344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 b="1" i="0">
                <a:solidFill>
                  <a:srgbClr val="8E93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74810" y="7406768"/>
            <a:ext cx="280670" cy="179344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 b="1" i="0">
                <a:solidFill>
                  <a:srgbClr val="8E93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274810" y="7406768"/>
            <a:ext cx="280670" cy="179344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 b="1" i="0">
                <a:solidFill>
                  <a:srgbClr val="8E93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274810" y="7406768"/>
            <a:ext cx="280670" cy="179344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 b="1" i="0">
                <a:solidFill>
                  <a:srgbClr val="8E93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196457" y="7107820"/>
            <a:ext cx="3218688" cy="38862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2343849" y="7197492"/>
            <a:ext cx="2313432" cy="3886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274810" y="7406768"/>
            <a:ext cx="280670" cy="179344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 b="1" i="0">
                <a:solidFill>
                  <a:srgbClr val="8E939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‹#›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43600" y="64842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3DF6CE-9BF0-4903-8550-B6E171E57C6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146185"/>
            <a:ext cx="1372931" cy="3886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jeremebp.deviantart.com/art/Canadian-flag-13500433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jeremebp.deviantart.com/art/Canadian-flag-13500433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jeremebp.deviantart.com/art/Canadian-flag-13500433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jeremebp.deviantart.com/art/Canadian-flag-13500433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jeremebp.deviantart.com/art/Canadian-flag-13500433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jeremebp.deviantart.com/art/Canadian-flag-13500433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jeremebp.deviantart.com/art/Canadian-flag-135004334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jeremebp.deviantart.com/art/Canadian-flag-13500433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2">
            <a:extLst>
              <a:ext uri="{FF2B5EF4-FFF2-40B4-BE49-F238E27FC236}">
                <a16:creationId xmlns:a16="http://schemas.microsoft.com/office/drawing/2014/main" id="{B87A4A7B-60E0-49EE-8977-83682E546EDF}"/>
              </a:ext>
            </a:extLst>
          </p:cNvPr>
          <p:cNvPicPr/>
          <p:nvPr/>
        </p:nvPicPr>
        <p:blipFill rotWithShape="1">
          <a:blip r:embed="rId2" cstate="print"/>
          <a:srcRect l="53933" b="3243"/>
          <a:stretch/>
        </p:blipFill>
        <p:spPr>
          <a:xfrm>
            <a:off x="2592912" y="685813"/>
            <a:ext cx="4800600" cy="64007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800DEB-8EE4-46DB-BF42-9F179B9F01F3}"/>
              </a:ext>
            </a:extLst>
          </p:cNvPr>
          <p:cNvSpPr txBox="1"/>
          <p:nvPr/>
        </p:nvSpPr>
        <p:spPr>
          <a:xfrm>
            <a:off x="2667000" y="1143000"/>
            <a:ext cx="1447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***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Comprendre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 le POURQUOI</a:t>
            </a:r>
          </a:p>
          <a:p>
            <a:pPr algn="ctr"/>
            <a:r>
              <a:rPr lang="en-US" sz="900" i="1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Cela</a:t>
            </a:r>
            <a:r>
              <a:rPr lang="en-US" sz="900" i="1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 commence par </a:t>
            </a:r>
            <a:r>
              <a:rPr lang="en-US" sz="900" i="1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une</a:t>
            </a:r>
            <a:r>
              <a:rPr lang="en-US" sz="900" i="1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900" i="1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histoire</a:t>
            </a:r>
            <a:endParaRPr lang="en-US" sz="900" i="1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FA248-10D4-4BFF-BFEA-4325D7A51EAE}"/>
              </a:ext>
            </a:extLst>
          </p:cNvPr>
          <p:cNvSpPr txBox="1"/>
          <p:nvPr/>
        </p:nvSpPr>
        <p:spPr>
          <a:xfrm>
            <a:off x="4273550" y="1185318"/>
            <a:ext cx="13652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***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Comprendre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 les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défis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 </a:t>
            </a:r>
            <a:endParaRPr lang="en-US" sz="10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4615A-2DCD-4053-9EF1-3F7F30352B41}"/>
              </a:ext>
            </a:extLst>
          </p:cNvPr>
          <p:cNvSpPr txBox="1"/>
          <p:nvPr/>
        </p:nvSpPr>
        <p:spPr>
          <a:xfrm>
            <a:off x="5715000" y="976962"/>
            <a:ext cx="14478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Excellence</a:t>
            </a:r>
          </a:p>
          <a:p>
            <a:pPr algn="ctr"/>
            <a:r>
              <a:rPr lang="en-US" sz="80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en</a:t>
            </a:r>
            <a:r>
              <a:rPr lang="en-US" sz="8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santé</a:t>
            </a:r>
            <a:r>
              <a:rPr lang="en-US" sz="8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 Canada</a:t>
            </a:r>
          </a:p>
          <a:p>
            <a:pPr algn="ctr"/>
            <a:endParaRPr lang="en-US" sz="7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n-US" sz="8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AGE-WELL</a:t>
            </a:r>
            <a:endParaRPr lang="en-US" sz="7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pPr algn="ctr"/>
            <a:endParaRPr lang="en-US" sz="7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n-US" sz="7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Centre for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Aging &amp; Brain Health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Innovation</a:t>
            </a:r>
            <a:endParaRPr lang="en-US" sz="700" i="1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637F56-86DB-4F0F-951F-FC2CD12C6FE8}"/>
              </a:ext>
            </a:extLst>
          </p:cNvPr>
          <p:cNvSpPr txBox="1"/>
          <p:nvPr/>
        </p:nvSpPr>
        <p:spPr>
          <a:xfrm>
            <a:off x="3545412" y="2588162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Altumview</a:t>
            </a:r>
            <a:endParaRPr lang="en-US" sz="10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n-US" sz="100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Sentinare</a:t>
            </a:r>
            <a:r>
              <a:rPr lang="en-US" sz="10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 2</a:t>
            </a:r>
            <a:endParaRPr lang="en-CA" sz="700" i="1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0AC80E-5955-4D01-BB4C-1C7DA359F590}"/>
              </a:ext>
            </a:extLst>
          </p:cNvPr>
          <p:cNvSpPr txBox="1"/>
          <p:nvPr/>
        </p:nvSpPr>
        <p:spPr>
          <a:xfrm>
            <a:off x="5065190" y="257482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wetraQ</a:t>
            </a:r>
            <a:endParaRPr lang="en-US" sz="11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n-US" sz="100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GuardIO</a:t>
            </a:r>
            <a:endParaRPr lang="en-CA" sz="6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6373E6-B251-4ED7-A7AC-E075300898FB}"/>
              </a:ext>
            </a:extLst>
          </p:cNvPr>
          <p:cNvSpPr txBox="1"/>
          <p:nvPr/>
        </p:nvSpPr>
        <p:spPr>
          <a:xfrm>
            <a:off x="4343400" y="3867079"/>
            <a:ext cx="1295400" cy="55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Silverts</a:t>
            </a:r>
            <a:endParaRPr lang="en-US" sz="10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n-US" sz="90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Vêtements</a:t>
            </a:r>
            <a:r>
              <a:rPr lang="en-US" sz="9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adaptés</a:t>
            </a:r>
            <a:endParaRPr lang="en-CA" sz="9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528372-84D4-4BD6-A12C-6EC5A8CB0247}"/>
              </a:ext>
            </a:extLst>
          </p:cNvPr>
          <p:cNvSpPr txBox="1"/>
          <p:nvPr/>
        </p:nvSpPr>
        <p:spPr>
          <a:xfrm>
            <a:off x="5715000" y="3826467"/>
            <a:ext cx="144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ImaginAble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Solutions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Guided Hands™</a:t>
            </a:r>
            <a:endParaRPr lang="en-CA" sz="9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969CF0-5057-4112-AF9C-772BEF7AAA27}"/>
              </a:ext>
            </a:extLst>
          </p:cNvPr>
          <p:cNvSpPr txBox="1"/>
          <p:nvPr/>
        </p:nvSpPr>
        <p:spPr>
          <a:xfrm>
            <a:off x="2798546" y="4898151"/>
            <a:ext cx="4450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Montserrat" panose="00000500000000000000" pitchFamily="2" charset="0"/>
              </a:rPr>
              <a:t>***</a:t>
            </a:r>
            <a:r>
              <a:rPr lang="fr-FR" sz="14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L'innovation dans le vieillissement </a:t>
            </a:r>
            <a:r>
              <a:rPr lang="fr-FR" sz="1400" b="1" i="0" u="none" strike="noStrike" dirty="0">
                <a:solidFill>
                  <a:srgbClr val="FF0000"/>
                </a:solidFill>
                <a:effectLst/>
                <a:latin typeface="Montserrat" panose="00000500000000000000" pitchFamily="2" charset="0"/>
              </a:rPr>
              <a:t>(et la vie)</a:t>
            </a:r>
            <a:r>
              <a:rPr lang="fr-FR" sz="1400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chez soi : l'expérience d'un soignant</a:t>
            </a:r>
            <a:endParaRPr lang="en-CA" sz="1400" b="1" i="1" dirty="0"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2345C6-62AB-43C7-84B3-9443F3DD31D3}"/>
              </a:ext>
            </a:extLst>
          </p:cNvPr>
          <p:cNvSpPr txBox="1"/>
          <p:nvPr/>
        </p:nvSpPr>
        <p:spPr>
          <a:xfrm>
            <a:off x="2798546" y="5800912"/>
            <a:ext cx="22479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0070C0"/>
                </a:solidFill>
              </a:rPr>
              <a:t>Ron Beleno</a:t>
            </a:r>
          </a:p>
          <a:p>
            <a:r>
              <a:rPr lang="en-CA" sz="1200" dirty="0"/>
              <a:t>***Courriel:      ron@rb33.com</a:t>
            </a:r>
          </a:p>
          <a:p>
            <a:r>
              <a:rPr lang="en-CA" sz="1200" dirty="0"/>
              <a:t>*** Web:         www.rb33.com</a:t>
            </a:r>
          </a:p>
          <a:p>
            <a:r>
              <a:rPr lang="en-CA" sz="1200" dirty="0"/>
              <a:t>*** Twitter:    @rb33Canada</a:t>
            </a:r>
          </a:p>
          <a:p>
            <a:r>
              <a:rPr lang="en-CA" sz="1200" dirty="0"/>
              <a:t>*** LinkedIn:  </a:t>
            </a:r>
            <a:r>
              <a:rPr lang="en-CA" sz="1200" dirty="0" err="1"/>
              <a:t>ronbeleno</a:t>
            </a:r>
            <a:endParaRPr lang="en-CA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629AA4-6016-41ED-AE1A-E124B329B2E3}"/>
              </a:ext>
            </a:extLst>
          </p:cNvPr>
          <p:cNvSpPr txBox="1"/>
          <p:nvPr/>
        </p:nvSpPr>
        <p:spPr>
          <a:xfrm>
            <a:off x="4343400" y="6291568"/>
            <a:ext cx="29718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 </a:t>
            </a:r>
            <a:r>
              <a:rPr lang="en-CA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janvier</a:t>
            </a:r>
            <a:r>
              <a:rPr lang="en-CA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2022</a:t>
            </a:r>
          </a:p>
          <a:p>
            <a:pPr algn="r"/>
            <a:r>
              <a:rPr lang="fr-FR" sz="900" b="1" dirty="0">
                <a:solidFill>
                  <a:schemeClr val="bg1">
                    <a:lumMod val="50000"/>
                  </a:schemeClr>
                </a:solidFill>
              </a:rPr>
              <a:t>École de la fonction publique du Canada</a:t>
            </a:r>
          </a:p>
          <a:p>
            <a:pPr algn="r"/>
            <a:r>
              <a:rPr lang="fr-FR" sz="900" dirty="0">
                <a:solidFill>
                  <a:schemeClr val="bg1">
                    <a:lumMod val="50000"/>
                  </a:schemeClr>
                </a:solidFill>
              </a:rPr>
              <a:t>Comprendre le vieillissement chez soi :</a:t>
            </a:r>
          </a:p>
          <a:p>
            <a:pPr algn="r"/>
            <a:r>
              <a:rPr lang="fr-FR" sz="900" dirty="0">
                <a:solidFill>
                  <a:schemeClr val="bg1">
                    <a:lumMod val="50000"/>
                  </a:schemeClr>
                </a:solidFill>
              </a:rPr>
              <a:t>améliorer la qualité de vie grâce à l'innovation</a:t>
            </a:r>
            <a:endParaRPr lang="en-CA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20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06F5E5FB-1738-4F52-89BD-6ED681BA7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32187" y="5943600"/>
            <a:ext cx="158813" cy="934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36301"/>
            <a:ext cx="9042400" cy="50863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7303" r="3371"/>
          <a:stretch/>
        </p:blipFill>
        <p:spPr>
          <a:xfrm>
            <a:off x="375475" y="478411"/>
            <a:ext cx="9296400" cy="585410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11</a:t>
            </a:fld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5727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b="3121"/>
          <a:stretch/>
        </p:blipFill>
        <p:spPr>
          <a:xfrm>
            <a:off x="482600" y="482600"/>
            <a:ext cx="9042400" cy="49275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12</a:t>
            </a:fld>
            <a:r>
              <a:rPr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F4158-1429-4CA7-83EA-5B59682B25EB}"/>
              </a:ext>
            </a:extLst>
          </p:cNvPr>
          <p:cNvSpPr txBox="1"/>
          <p:nvPr/>
        </p:nvSpPr>
        <p:spPr>
          <a:xfrm>
            <a:off x="1339278" y="2362200"/>
            <a:ext cx="3484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>
                <a:solidFill>
                  <a:schemeClr val="bg1"/>
                </a:solidFill>
              </a:rPr>
              <a:t>Réseau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canadien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axé</a:t>
            </a:r>
            <a:r>
              <a:rPr lang="en-US" sz="1800" dirty="0">
                <a:solidFill>
                  <a:schemeClr val="bg1"/>
                </a:solidFill>
              </a:rPr>
              <a:t> sur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les technologies et le </a:t>
            </a:r>
            <a:r>
              <a:rPr lang="en-US" sz="1800" dirty="0" err="1">
                <a:solidFill>
                  <a:schemeClr val="bg1"/>
                </a:solidFill>
              </a:rPr>
              <a:t>vieillissement</a:t>
            </a:r>
            <a:endParaRPr lang="en-CA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88901"/>
            <a:ext cx="10058400" cy="565785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13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51124" b="12110"/>
          <a:stretch/>
        </p:blipFill>
        <p:spPr>
          <a:xfrm>
            <a:off x="2845382" y="-56931"/>
            <a:ext cx="7213018" cy="729592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14</a:t>
            </a:fld>
            <a:r>
              <a:rPr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338AFC-2793-4E93-A49B-768C2F863319}"/>
              </a:ext>
            </a:extLst>
          </p:cNvPr>
          <p:cNvSpPr txBox="1"/>
          <p:nvPr/>
        </p:nvSpPr>
        <p:spPr>
          <a:xfrm>
            <a:off x="3920715" y="2895600"/>
            <a:ext cx="2386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Réseau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canadien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axé</a:t>
            </a:r>
            <a:r>
              <a:rPr lang="en-US" sz="1200" dirty="0">
                <a:solidFill>
                  <a:schemeClr val="bg1"/>
                </a:solidFill>
              </a:rPr>
              <a:t> sur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les technologies et le </a:t>
            </a:r>
            <a:r>
              <a:rPr lang="en-US" sz="1200" dirty="0" err="1">
                <a:solidFill>
                  <a:schemeClr val="bg1"/>
                </a:solidFill>
              </a:rPr>
              <a:t>vieillissement</a:t>
            </a:r>
            <a:endParaRPr lang="en-CA" sz="1200" dirty="0">
              <a:solidFill>
                <a:schemeClr val="bg1"/>
              </a:solidFill>
            </a:endParaRP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88DA6FA7-C0CB-406B-9C70-44DA47FD5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99" y="457200"/>
            <a:ext cx="222662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38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51124" b="12110"/>
          <a:stretch/>
        </p:blipFill>
        <p:spPr>
          <a:xfrm>
            <a:off x="2590800" y="77937"/>
            <a:ext cx="7239000" cy="732220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15</a:t>
            </a:fld>
            <a:r>
              <a:rPr dirty="0"/>
              <a:t>.</a:t>
            </a:r>
          </a:p>
        </p:txBody>
      </p:sp>
      <p:pic>
        <p:nvPicPr>
          <p:cNvPr id="7" name="Picture 6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3EBE6339-11BF-4FC6-98DC-A89F7C102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53400" y="228600"/>
            <a:ext cx="259129" cy="152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3090"/>
          <a:stretch/>
        </p:blipFill>
        <p:spPr>
          <a:xfrm>
            <a:off x="642175" y="457200"/>
            <a:ext cx="8763000" cy="50863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16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17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18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51124" b="12110"/>
          <a:stretch/>
        </p:blipFill>
        <p:spPr>
          <a:xfrm>
            <a:off x="2819400" y="-56931"/>
            <a:ext cx="7239000" cy="732220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19</a:t>
            </a:fld>
            <a:r>
              <a:rPr dirty="0"/>
              <a:t>.</a:t>
            </a:r>
          </a:p>
        </p:txBody>
      </p:sp>
      <p:pic>
        <p:nvPicPr>
          <p:cNvPr id="7" name="Picture 6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F544488C-ED39-4EB8-B77A-093F9C8CE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53400" y="228600"/>
            <a:ext cx="259129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05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2</a:t>
            </a:fld>
            <a:r>
              <a:rPr dirty="0"/>
              <a:t>.</a:t>
            </a:r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E85460DC-D106-4878-915B-76446918D19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066800"/>
            <a:ext cx="9042400" cy="5086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8105DA-1E66-46CA-B2C9-CC30166FA83F}"/>
              </a:ext>
            </a:extLst>
          </p:cNvPr>
          <p:cNvSpPr txBox="1"/>
          <p:nvPr/>
        </p:nvSpPr>
        <p:spPr>
          <a:xfrm>
            <a:off x="965199" y="1342251"/>
            <a:ext cx="8534401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latin typeface="Montserrat" panose="00000500000000000000" pitchFamily="2" charset="0"/>
              </a:rPr>
              <a:t>*** </a:t>
            </a:r>
            <a:r>
              <a:rPr lang="en-US" sz="2800" b="1" dirty="0" err="1">
                <a:latin typeface="Montserrat" panose="00000500000000000000" pitchFamily="2" charset="0"/>
              </a:rPr>
              <a:t>L’innovation</a:t>
            </a:r>
            <a:r>
              <a:rPr lang="en-US" sz="2800" b="1" dirty="0">
                <a:latin typeface="Montserrat" panose="00000500000000000000" pitchFamily="2" charset="0"/>
              </a:rPr>
              <a:t> dans le </a:t>
            </a:r>
            <a:r>
              <a:rPr lang="en-US" sz="2800" b="1" dirty="0" err="1">
                <a:latin typeface="Montserrat" panose="00000500000000000000" pitchFamily="2" charset="0"/>
              </a:rPr>
              <a:t>vieillisement</a:t>
            </a:r>
            <a:r>
              <a:rPr lang="en-US" sz="2800" b="1" dirty="0">
                <a:latin typeface="Montserrat" panose="000005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Montserrat" panose="00000500000000000000" pitchFamily="2" charset="0"/>
              </a:rPr>
              <a:t>(et la vie) </a:t>
            </a:r>
            <a:r>
              <a:rPr lang="en-US" sz="2800" b="1" dirty="0">
                <a:latin typeface="Montserrat" panose="00000500000000000000" pitchFamily="2" charset="0"/>
              </a:rPr>
              <a:t>chez </a:t>
            </a:r>
            <a:r>
              <a:rPr lang="en-US" sz="2800" b="1" dirty="0" err="1">
                <a:latin typeface="Montserrat" panose="00000500000000000000" pitchFamily="2" charset="0"/>
              </a:rPr>
              <a:t>soi</a:t>
            </a:r>
            <a:r>
              <a:rPr lang="en-US" sz="2800" b="1" dirty="0">
                <a:latin typeface="Montserrat" panose="00000500000000000000" pitchFamily="2" charset="0"/>
              </a:rPr>
              <a:t> : </a:t>
            </a:r>
            <a:r>
              <a:rPr lang="en-US" sz="2800" b="1" dirty="0" err="1">
                <a:latin typeface="Montserrat" panose="00000500000000000000" pitchFamily="2" charset="0"/>
              </a:rPr>
              <a:t>l’expérience</a:t>
            </a:r>
            <a:r>
              <a:rPr lang="en-US" sz="2800" b="1" dirty="0">
                <a:latin typeface="Montserrat" panose="00000500000000000000" pitchFamily="2" charset="0"/>
              </a:rPr>
              <a:t> d’un </a:t>
            </a:r>
            <a:r>
              <a:rPr lang="en-US" sz="2800" b="1" dirty="0" err="1">
                <a:latin typeface="Montserrat" panose="00000500000000000000" pitchFamily="2" charset="0"/>
              </a:rPr>
              <a:t>soignant</a:t>
            </a:r>
            <a:endParaRPr lang="en-CA" sz="2800" b="1" i="1" dirty="0"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AB1A27-B6F1-4C58-BF64-97B7DC0C995D}"/>
              </a:ext>
            </a:extLst>
          </p:cNvPr>
          <p:cNvSpPr txBox="1"/>
          <p:nvPr/>
        </p:nvSpPr>
        <p:spPr>
          <a:xfrm>
            <a:off x="939800" y="3124200"/>
            <a:ext cx="4013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600" b="1" dirty="0">
                <a:solidFill>
                  <a:srgbClr val="0070C0"/>
                </a:solidFill>
              </a:rPr>
              <a:t>Ron Beleno</a:t>
            </a:r>
          </a:p>
          <a:p>
            <a:r>
              <a:rPr lang="en-CA" sz="2400" dirty="0"/>
              <a:t>***Courriel:    ron@rb33.com</a:t>
            </a:r>
          </a:p>
          <a:p>
            <a:r>
              <a:rPr lang="en-CA" sz="2400" dirty="0"/>
              <a:t>*** Web:         www.rb33.com</a:t>
            </a:r>
          </a:p>
          <a:p>
            <a:r>
              <a:rPr lang="en-CA" sz="2400" dirty="0"/>
              <a:t>*** Twitter:    @rb33Canada</a:t>
            </a:r>
          </a:p>
          <a:p>
            <a:r>
              <a:rPr lang="en-CA" sz="2400" dirty="0"/>
              <a:t>*** LinkedIn:  </a:t>
            </a:r>
            <a:r>
              <a:rPr lang="en-CA" sz="2400" dirty="0" err="1"/>
              <a:t>ronbeleno</a:t>
            </a:r>
            <a:endParaRPr lang="en-CA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8E1A28-8C20-4D91-A42C-E9492395339B}"/>
              </a:ext>
            </a:extLst>
          </p:cNvPr>
          <p:cNvSpPr txBox="1"/>
          <p:nvPr/>
        </p:nvSpPr>
        <p:spPr>
          <a:xfrm>
            <a:off x="5542362" y="4201418"/>
            <a:ext cx="3765105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 Janvier, 2022</a:t>
            </a:r>
          </a:p>
          <a:p>
            <a:pPr algn="r"/>
            <a:r>
              <a:rPr lang="fr-FR" sz="1400" b="1" dirty="0">
                <a:solidFill>
                  <a:schemeClr val="bg1">
                    <a:lumMod val="50000"/>
                  </a:schemeClr>
                </a:solidFill>
              </a:rPr>
              <a:t>École de la fonction publique du Canada</a:t>
            </a:r>
          </a:p>
          <a:p>
            <a:pPr algn="r"/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Comprendre le vieillissement chez soi :</a:t>
            </a:r>
          </a:p>
          <a:p>
            <a:pPr algn="r"/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améliorer la qualité de vie grâce à l'innovation</a:t>
            </a:r>
            <a:endParaRPr lang="en-CA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1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DC4F606A-B3D6-4324-95DF-8A2B3A95D5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77400" y="7391400"/>
            <a:ext cx="259129" cy="152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51124" b="12110"/>
          <a:stretch/>
        </p:blipFill>
        <p:spPr>
          <a:xfrm>
            <a:off x="2743200" y="-56931"/>
            <a:ext cx="7315200" cy="739928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20</a:t>
            </a:fld>
            <a:r>
              <a:rPr dirty="0"/>
              <a:t>.</a:t>
            </a:r>
          </a:p>
        </p:txBody>
      </p:sp>
      <p:pic>
        <p:nvPicPr>
          <p:cNvPr id="7" name="Picture 6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2F28C6B5-9B32-4B83-8B51-366F2F9541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72400" y="304800"/>
            <a:ext cx="259129" cy="152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00" y="457200"/>
            <a:ext cx="9042400" cy="50863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21</a:t>
            </a:fld>
            <a:r>
              <a:rPr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BF9AA9-7961-4137-935B-216283C660DD}"/>
              </a:ext>
            </a:extLst>
          </p:cNvPr>
          <p:cNvSpPr txBox="1"/>
          <p:nvPr/>
        </p:nvSpPr>
        <p:spPr>
          <a:xfrm>
            <a:off x="4800600" y="685800"/>
            <a:ext cx="9906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CA" sz="800" b="1" dirty="0">
                <a:solidFill>
                  <a:schemeClr val="bg1"/>
                </a:solidFill>
              </a:rPr>
              <a:t>Localiser les </a:t>
            </a:r>
            <a:r>
              <a:rPr lang="en-CA" sz="800" b="1" dirty="0" err="1">
                <a:solidFill>
                  <a:schemeClr val="bg1"/>
                </a:solidFill>
              </a:rPr>
              <a:t>proches</a:t>
            </a:r>
            <a:r>
              <a:rPr lang="en-CA" sz="800" b="1" dirty="0">
                <a:solidFill>
                  <a:schemeClr val="bg1"/>
                </a:solidFill>
              </a:rPr>
              <a:t> sur la carte </a:t>
            </a:r>
            <a:r>
              <a:rPr lang="en-CA" sz="800" b="1" dirty="0" err="1">
                <a:solidFill>
                  <a:schemeClr val="bg1"/>
                </a:solidFill>
              </a:rPr>
              <a:t>en</a:t>
            </a:r>
            <a:r>
              <a:rPr lang="en-CA" sz="800" b="1" dirty="0">
                <a:solidFill>
                  <a:schemeClr val="bg1"/>
                </a:solidFill>
              </a:rPr>
              <a:t> temps </a:t>
            </a:r>
            <a:r>
              <a:rPr lang="en-CA" sz="800" b="1" dirty="0" err="1">
                <a:solidFill>
                  <a:schemeClr val="bg1"/>
                </a:solidFill>
              </a:rPr>
              <a:t>réel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9AA2AF-27B7-49C6-A2AE-BAC10CA2559E}"/>
              </a:ext>
            </a:extLst>
          </p:cNvPr>
          <p:cNvSpPr txBox="1"/>
          <p:nvPr/>
        </p:nvSpPr>
        <p:spPr>
          <a:xfrm>
            <a:off x="5915487" y="698377"/>
            <a:ext cx="9906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800" b="1" i="0" u="none" strike="noStrike" dirty="0">
                <a:solidFill>
                  <a:schemeClr val="bg1"/>
                </a:solidFill>
                <a:effectLst/>
              </a:rPr>
              <a:t>Suivi en temps réel et historique de la localisation de la famille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31584-52D4-424B-B558-D899FC74B7E0}"/>
              </a:ext>
            </a:extLst>
          </p:cNvPr>
          <p:cNvSpPr txBox="1"/>
          <p:nvPr/>
        </p:nvSpPr>
        <p:spPr>
          <a:xfrm>
            <a:off x="7044430" y="707254"/>
            <a:ext cx="1046826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800" b="1" i="0" u="none" strike="noStrike" dirty="0">
                <a:solidFill>
                  <a:schemeClr val="bg1"/>
                </a:solidFill>
                <a:effectLst/>
              </a:rPr>
              <a:t>Restez toujours connecté avec vos proches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F7465E-9646-453A-A321-C9F059546184}"/>
              </a:ext>
            </a:extLst>
          </p:cNvPr>
          <p:cNvSpPr txBox="1"/>
          <p:nvPr/>
        </p:nvSpPr>
        <p:spPr>
          <a:xfrm>
            <a:off x="8163756" y="698377"/>
            <a:ext cx="970626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800" b="1" i="0" u="none" strike="noStrike" dirty="0">
                <a:solidFill>
                  <a:schemeClr val="bg1"/>
                </a:solidFill>
                <a:effectLst/>
              </a:rPr>
              <a:t>Surveillez le comportement de conduite et encourager une conduite sûre</a:t>
            </a:r>
            <a:endParaRPr lang="en-US" sz="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080" y="457200"/>
            <a:ext cx="9042400" cy="50863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22</a:t>
            </a:fld>
            <a:r>
              <a:rPr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2B1E6-6121-4EF5-B60E-5D5B3BBFB099}"/>
              </a:ext>
            </a:extLst>
          </p:cNvPr>
          <p:cNvSpPr txBox="1"/>
          <p:nvPr/>
        </p:nvSpPr>
        <p:spPr>
          <a:xfrm>
            <a:off x="1143000" y="1106750"/>
            <a:ext cx="18288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200" b="1" i="0" u="none" strike="noStrike" dirty="0">
                <a:solidFill>
                  <a:schemeClr val="bg1"/>
                </a:solidFill>
                <a:effectLst/>
              </a:rPr>
              <a:t>Localiser les proches sur la carte en temps réel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D27BBE-7D84-4461-A349-7A06A9ED5D9B}"/>
              </a:ext>
            </a:extLst>
          </p:cNvPr>
          <p:cNvSpPr txBox="1"/>
          <p:nvPr/>
        </p:nvSpPr>
        <p:spPr>
          <a:xfrm>
            <a:off x="3192262" y="1090136"/>
            <a:ext cx="18288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200" b="1" i="0" u="none" strike="noStrike" dirty="0">
                <a:solidFill>
                  <a:schemeClr val="bg1"/>
                </a:solidFill>
                <a:effectLst/>
              </a:rPr>
              <a:t>Suivi en temps réel et historique de la localisation de la famille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C64F13-EAB5-40EC-8D6D-A569DD296EA4}"/>
              </a:ext>
            </a:extLst>
          </p:cNvPr>
          <p:cNvSpPr txBox="1"/>
          <p:nvPr/>
        </p:nvSpPr>
        <p:spPr>
          <a:xfrm>
            <a:off x="5334000" y="1143000"/>
            <a:ext cx="17526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200" b="1" i="0" u="none" strike="noStrike" dirty="0">
                <a:solidFill>
                  <a:schemeClr val="bg1"/>
                </a:solidFill>
                <a:effectLst/>
              </a:rPr>
              <a:t>Restez toujours connecté avec vos proches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BEF741-62D1-441D-A8A1-C299AA4F7D92}"/>
              </a:ext>
            </a:extLst>
          </p:cNvPr>
          <p:cNvSpPr txBox="1"/>
          <p:nvPr/>
        </p:nvSpPr>
        <p:spPr>
          <a:xfrm>
            <a:off x="7315200" y="1158536"/>
            <a:ext cx="17526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200" b="1" i="0" u="none" strike="noStrike" dirty="0">
                <a:solidFill>
                  <a:schemeClr val="bg1"/>
                </a:solidFill>
                <a:effectLst/>
              </a:rPr>
              <a:t>Surveillez le comportement de conduite et encourager une conduite sûre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23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51124" b="12110"/>
          <a:stretch/>
        </p:blipFill>
        <p:spPr>
          <a:xfrm>
            <a:off x="2743200" y="-56931"/>
            <a:ext cx="7315200" cy="739928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24</a:t>
            </a:fld>
            <a:r>
              <a:rPr dirty="0"/>
              <a:t>.</a:t>
            </a:r>
          </a:p>
        </p:txBody>
      </p:sp>
      <p:pic>
        <p:nvPicPr>
          <p:cNvPr id="7" name="Picture 6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BDB0F43C-02FC-4244-BF9E-EA3C0D30B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72400" y="304800"/>
            <a:ext cx="259129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5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51124" b="12110"/>
          <a:stretch/>
        </p:blipFill>
        <p:spPr>
          <a:xfrm>
            <a:off x="2819400" y="-12539"/>
            <a:ext cx="7239000" cy="732220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25</a:t>
            </a:fld>
            <a:r>
              <a:rPr dirty="0"/>
              <a:t>.</a:t>
            </a:r>
          </a:p>
        </p:txBody>
      </p:sp>
      <p:pic>
        <p:nvPicPr>
          <p:cNvPr id="7" name="Picture 6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86817AA5-D6D9-4136-ADA8-12846FC72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72400" y="609600"/>
            <a:ext cx="259129" cy="152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935698-7DE7-435E-B5A4-6169335E12F6}"/>
              </a:ext>
            </a:extLst>
          </p:cNvPr>
          <p:cNvSpPr txBox="1"/>
          <p:nvPr/>
        </p:nvSpPr>
        <p:spPr>
          <a:xfrm>
            <a:off x="7505060" y="407098"/>
            <a:ext cx="7938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2">
                    <a:lumMod val="10000"/>
                  </a:schemeClr>
                </a:solidFill>
              </a:rPr>
              <a:t>Founded 1930 in</a:t>
            </a:r>
            <a:endParaRPr lang="en-CA" sz="7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51124" b="12110"/>
          <a:stretch/>
        </p:blipFill>
        <p:spPr>
          <a:xfrm>
            <a:off x="2819400" y="-56931"/>
            <a:ext cx="7239000" cy="732220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26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2">
            <a:extLst>
              <a:ext uri="{FF2B5EF4-FFF2-40B4-BE49-F238E27FC236}">
                <a16:creationId xmlns:a16="http://schemas.microsoft.com/office/drawing/2014/main" id="{B87A4A7B-60E0-49EE-8977-83682E546EDF}"/>
              </a:ext>
            </a:extLst>
          </p:cNvPr>
          <p:cNvPicPr/>
          <p:nvPr/>
        </p:nvPicPr>
        <p:blipFill rotWithShape="1">
          <a:blip r:embed="rId2" cstate="print"/>
          <a:srcRect l="53933" b="3243"/>
          <a:stretch/>
        </p:blipFill>
        <p:spPr>
          <a:xfrm>
            <a:off x="2590800" y="685813"/>
            <a:ext cx="4800600" cy="64007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800DEB-8EE4-46DB-BF42-9F179B9F01F3}"/>
              </a:ext>
            </a:extLst>
          </p:cNvPr>
          <p:cNvSpPr txBox="1"/>
          <p:nvPr/>
        </p:nvSpPr>
        <p:spPr>
          <a:xfrm>
            <a:off x="2667000" y="1143000"/>
            <a:ext cx="1447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***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Comprendre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 le POURQUOI</a:t>
            </a:r>
          </a:p>
          <a:p>
            <a:pPr algn="ctr"/>
            <a:r>
              <a:rPr lang="en-US" sz="900" i="1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Cela</a:t>
            </a:r>
            <a:r>
              <a:rPr lang="en-US" sz="900" i="1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 commence par </a:t>
            </a:r>
            <a:r>
              <a:rPr lang="en-US" sz="900" i="1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une</a:t>
            </a:r>
            <a:r>
              <a:rPr lang="en-US" sz="900" i="1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900" i="1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histoire</a:t>
            </a:r>
            <a:endParaRPr lang="en-CA" sz="900" i="1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FA248-10D4-4BFF-BFEA-4325D7A51EAE}"/>
              </a:ext>
            </a:extLst>
          </p:cNvPr>
          <p:cNvSpPr txBox="1"/>
          <p:nvPr/>
        </p:nvSpPr>
        <p:spPr>
          <a:xfrm>
            <a:off x="4273550" y="1185318"/>
            <a:ext cx="1365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***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Comprendre</a:t>
            </a:r>
            <a:r>
              <a:rPr lang="en-US" sz="105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 les </a:t>
            </a:r>
            <a:r>
              <a:rPr lang="en-US" sz="105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défis</a:t>
            </a:r>
            <a:endParaRPr lang="en-US" sz="10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4615A-2DCD-4053-9EF1-3F7F30352B41}"/>
              </a:ext>
            </a:extLst>
          </p:cNvPr>
          <p:cNvSpPr txBox="1"/>
          <p:nvPr/>
        </p:nvSpPr>
        <p:spPr>
          <a:xfrm>
            <a:off x="5715000" y="976962"/>
            <a:ext cx="14478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Excellence</a:t>
            </a:r>
          </a:p>
          <a:p>
            <a:pPr algn="ctr"/>
            <a:r>
              <a:rPr lang="en-US" sz="80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en</a:t>
            </a:r>
            <a:r>
              <a:rPr lang="en-US" sz="8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santé</a:t>
            </a:r>
            <a:r>
              <a:rPr lang="en-US" sz="8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 Canada</a:t>
            </a:r>
          </a:p>
          <a:p>
            <a:pPr algn="ctr"/>
            <a:endParaRPr lang="en-US" sz="7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n-US" sz="8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AGE-WELL</a:t>
            </a:r>
            <a:endParaRPr lang="en-US" sz="7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pPr algn="ctr"/>
            <a:endParaRPr lang="en-US" sz="7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n-US" sz="7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Centre for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Aging &amp; Brain Health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Innovation</a:t>
            </a:r>
            <a:endParaRPr lang="en-US" sz="700" i="1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637F56-86DB-4F0F-951F-FC2CD12C6FE8}"/>
              </a:ext>
            </a:extLst>
          </p:cNvPr>
          <p:cNvSpPr txBox="1"/>
          <p:nvPr/>
        </p:nvSpPr>
        <p:spPr>
          <a:xfrm>
            <a:off x="3545412" y="2588162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Altumview</a:t>
            </a:r>
            <a:endParaRPr lang="en-US" sz="10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n-US" sz="100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Sentinare</a:t>
            </a:r>
            <a:r>
              <a:rPr lang="en-US" sz="10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 2</a:t>
            </a:r>
            <a:endParaRPr lang="en-CA" sz="700" i="1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0AC80E-5955-4D01-BB4C-1C7DA359F590}"/>
              </a:ext>
            </a:extLst>
          </p:cNvPr>
          <p:cNvSpPr txBox="1"/>
          <p:nvPr/>
        </p:nvSpPr>
        <p:spPr>
          <a:xfrm>
            <a:off x="5065190" y="257482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wetraQ</a:t>
            </a:r>
            <a:endParaRPr lang="en-US" sz="11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n-US" sz="100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GuardIO</a:t>
            </a:r>
            <a:endParaRPr lang="en-CA" sz="6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6373E6-B251-4ED7-A7AC-E075300898FB}"/>
              </a:ext>
            </a:extLst>
          </p:cNvPr>
          <p:cNvSpPr txBox="1"/>
          <p:nvPr/>
        </p:nvSpPr>
        <p:spPr>
          <a:xfrm>
            <a:off x="4267200" y="3886199"/>
            <a:ext cx="1447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Silverts</a:t>
            </a:r>
            <a:endParaRPr lang="en-US" sz="10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n-US" sz="90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Vêtements</a:t>
            </a:r>
            <a:r>
              <a:rPr lang="en-US" sz="9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adaptés</a:t>
            </a:r>
            <a:endParaRPr lang="en-CA" sz="9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528372-84D4-4BD6-A12C-6EC5A8CB0247}"/>
              </a:ext>
            </a:extLst>
          </p:cNvPr>
          <p:cNvSpPr txBox="1"/>
          <p:nvPr/>
        </p:nvSpPr>
        <p:spPr>
          <a:xfrm>
            <a:off x="5715000" y="3826467"/>
            <a:ext cx="144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ImaginAble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Solutions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Guided Hands™</a:t>
            </a:r>
            <a:endParaRPr lang="en-CA" sz="9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969CF0-5057-4112-AF9C-772BEF7AAA27}"/>
              </a:ext>
            </a:extLst>
          </p:cNvPr>
          <p:cNvSpPr txBox="1"/>
          <p:nvPr/>
        </p:nvSpPr>
        <p:spPr>
          <a:xfrm>
            <a:off x="2798546" y="4898151"/>
            <a:ext cx="4450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Montserrat" panose="00000500000000000000" pitchFamily="2" charset="0"/>
              </a:rPr>
              <a:t>***</a:t>
            </a:r>
            <a:r>
              <a:rPr lang="fr-FR" sz="1400" b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L'innovation dans le vieillissement</a:t>
            </a:r>
            <a:r>
              <a:rPr lang="fr-FR" sz="1400" b="1" u="none" strike="noStrike" dirty="0">
                <a:solidFill>
                  <a:srgbClr val="FF0000"/>
                </a:solidFill>
                <a:effectLst/>
                <a:latin typeface="Montserrat" panose="00000500000000000000" pitchFamily="2" charset="0"/>
              </a:rPr>
              <a:t> (et la vie)</a:t>
            </a:r>
            <a:r>
              <a:rPr lang="fr-FR" sz="1400" b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chez soi : l'expérience d'un soignant</a:t>
            </a:r>
            <a:endParaRPr lang="en-CA" sz="1400" b="1" dirty="0"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2345C6-62AB-43C7-84B3-9443F3DD31D3}"/>
              </a:ext>
            </a:extLst>
          </p:cNvPr>
          <p:cNvSpPr txBox="1"/>
          <p:nvPr/>
        </p:nvSpPr>
        <p:spPr>
          <a:xfrm>
            <a:off x="2798546" y="5800912"/>
            <a:ext cx="22479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0070C0"/>
                </a:solidFill>
              </a:rPr>
              <a:t>Ron Beleno</a:t>
            </a:r>
          </a:p>
          <a:p>
            <a:r>
              <a:rPr lang="en-CA" sz="1200" dirty="0"/>
              <a:t>*** Courriel:      ron@rb33.com</a:t>
            </a:r>
          </a:p>
          <a:p>
            <a:r>
              <a:rPr lang="en-CA" sz="1200" dirty="0"/>
              <a:t>*** Web:         www.rb33.com</a:t>
            </a:r>
          </a:p>
          <a:p>
            <a:r>
              <a:rPr lang="en-CA" sz="1200" dirty="0"/>
              <a:t>*** Twitter:    @rb33Canada</a:t>
            </a:r>
          </a:p>
          <a:p>
            <a:r>
              <a:rPr lang="en-CA" sz="1200" dirty="0"/>
              <a:t>*** LinkedIn:  </a:t>
            </a:r>
            <a:r>
              <a:rPr lang="en-CA" sz="1200" dirty="0" err="1"/>
              <a:t>ronbeleno</a:t>
            </a:r>
            <a:endParaRPr lang="en-CA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629AA4-6016-41ED-AE1A-E124B329B2E3}"/>
              </a:ext>
            </a:extLst>
          </p:cNvPr>
          <p:cNvSpPr txBox="1"/>
          <p:nvPr/>
        </p:nvSpPr>
        <p:spPr>
          <a:xfrm>
            <a:off x="4343400" y="6291568"/>
            <a:ext cx="29718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 </a:t>
            </a:r>
            <a:r>
              <a:rPr lang="en-CA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janvier</a:t>
            </a:r>
            <a:r>
              <a:rPr lang="en-CA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2022</a:t>
            </a:r>
          </a:p>
          <a:p>
            <a:pPr algn="r"/>
            <a:r>
              <a:rPr lang="fr-FR" sz="900" b="1" dirty="0">
                <a:solidFill>
                  <a:schemeClr val="bg1">
                    <a:lumMod val="50000"/>
                  </a:schemeClr>
                </a:solidFill>
              </a:rPr>
              <a:t>École de la fonction publique du Canada</a:t>
            </a:r>
          </a:p>
          <a:p>
            <a:pPr algn="r"/>
            <a:r>
              <a:rPr lang="fr-FR" sz="900" dirty="0">
                <a:solidFill>
                  <a:schemeClr val="bg1">
                    <a:lumMod val="50000"/>
                  </a:schemeClr>
                </a:solidFill>
              </a:rPr>
              <a:t>Comprendre le vieillissement chez soi :</a:t>
            </a:r>
          </a:p>
          <a:p>
            <a:pPr algn="r"/>
            <a:r>
              <a:rPr lang="fr-FR" sz="900" dirty="0">
                <a:solidFill>
                  <a:schemeClr val="bg1">
                    <a:lumMod val="50000"/>
                  </a:schemeClr>
                </a:solidFill>
              </a:rPr>
              <a:t>améliorer la qualité de vie grâce à l'innovation</a:t>
            </a:r>
            <a:endParaRPr lang="en-CA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20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06F5E5FB-1738-4F52-89BD-6ED681BA7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32187" y="5943600"/>
            <a:ext cx="158813" cy="9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38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50220" b="10612"/>
          <a:stretch/>
        </p:blipFill>
        <p:spPr>
          <a:xfrm>
            <a:off x="2362200" y="-1295400"/>
            <a:ext cx="7315200" cy="738877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3</a:t>
            </a:fld>
            <a:r>
              <a:rPr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914E18-74B6-40A2-9932-34CE27B1E2FE}"/>
              </a:ext>
            </a:extLst>
          </p:cNvPr>
          <p:cNvSpPr txBox="1"/>
          <p:nvPr/>
        </p:nvSpPr>
        <p:spPr>
          <a:xfrm>
            <a:off x="5486400" y="23191"/>
            <a:ext cx="2590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/>
              <a:t>***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sz="2200" b="1" i="0" u="none" strike="noStrike" dirty="0">
                <a:solidFill>
                  <a:srgbClr val="000000"/>
                </a:solidFill>
                <a:effectLst/>
                <a:latin typeface="+mj-lt"/>
              </a:rPr>
              <a:t>Cela commence par une histoire</a:t>
            </a:r>
            <a:endParaRPr lang="en-CA" sz="2200" b="1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00" y="482600"/>
            <a:ext cx="9042400" cy="50863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4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38483" t="1" b="125"/>
          <a:stretch/>
        </p:blipFill>
        <p:spPr>
          <a:xfrm>
            <a:off x="1828800" y="-4524"/>
            <a:ext cx="8229600" cy="785312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5</a:t>
            </a:fld>
            <a:r>
              <a:rPr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75F566-E842-4AB6-A6EB-D0C97BE982E3}"/>
              </a:ext>
            </a:extLst>
          </p:cNvPr>
          <p:cNvSpPr txBox="1"/>
          <p:nvPr/>
        </p:nvSpPr>
        <p:spPr>
          <a:xfrm>
            <a:off x="5257800" y="304800"/>
            <a:ext cx="3810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000" b="1" dirty="0"/>
              <a:t>***</a:t>
            </a:r>
            <a:r>
              <a:rPr lang="en-CA" sz="4000" b="1" dirty="0" err="1"/>
              <a:t>Comprendre</a:t>
            </a:r>
            <a:r>
              <a:rPr lang="en-CA" sz="4000" b="1" dirty="0"/>
              <a:t> le POURQUOI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50220" b="10612"/>
          <a:stretch/>
        </p:blipFill>
        <p:spPr>
          <a:xfrm>
            <a:off x="2743200" y="-56296"/>
            <a:ext cx="7315200" cy="738877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6</a:t>
            </a:fld>
            <a:r>
              <a:rPr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22F8A1-9BA1-435C-8EF5-70CA41D8AF7E}"/>
              </a:ext>
            </a:extLst>
          </p:cNvPr>
          <p:cNvSpPr txBox="1"/>
          <p:nvPr/>
        </p:nvSpPr>
        <p:spPr>
          <a:xfrm>
            <a:off x="4038600" y="3411379"/>
            <a:ext cx="22514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000" dirty="0"/>
              <a:t>***</a:t>
            </a:r>
            <a:r>
              <a:rPr lang="en-CA" sz="2000" b="1" dirty="0" err="1"/>
              <a:t>Comprendre</a:t>
            </a:r>
            <a:r>
              <a:rPr lang="en-CA" sz="2000" b="1" dirty="0"/>
              <a:t> le POURQUOI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84AC9B-3344-4855-9B62-C66FA52E2812}"/>
              </a:ext>
            </a:extLst>
          </p:cNvPr>
          <p:cNvSpPr txBox="1"/>
          <p:nvPr/>
        </p:nvSpPr>
        <p:spPr>
          <a:xfrm>
            <a:off x="5410200" y="1276372"/>
            <a:ext cx="3276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dirty="0"/>
              <a:t>***</a:t>
            </a:r>
            <a:r>
              <a:rPr lang="en-CA" sz="2000" b="1" dirty="0" err="1"/>
              <a:t>Cela</a:t>
            </a:r>
            <a:r>
              <a:rPr lang="en-CA" sz="2000" b="1" dirty="0"/>
              <a:t> commence par </a:t>
            </a:r>
            <a:r>
              <a:rPr lang="en-CA" sz="2000" b="1" dirty="0" err="1"/>
              <a:t>une</a:t>
            </a:r>
            <a:r>
              <a:rPr lang="en-CA" sz="2000" b="1" dirty="0"/>
              <a:t> </a:t>
            </a:r>
            <a:r>
              <a:rPr lang="en-CA" sz="2000" b="1" dirty="0" err="1"/>
              <a:t>histoire</a:t>
            </a:r>
            <a:endParaRPr lang="en-CA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51124" b="12110"/>
          <a:stretch/>
        </p:blipFill>
        <p:spPr>
          <a:xfrm>
            <a:off x="2895600" y="-23108"/>
            <a:ext cx="7162800" cy="71882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7</a:t>
            </a:fld>
            <a:r>
              <a:rPr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A5FBA-A4CA-492A-90A1-091D7D3DA20C}"/>
              </a:ext>
            </a:extLst>
          </p:cNvPr>
          <p:cNvSpPr txBox="1"/>
          <p:nvPr/>
        </p:nvSpPr>
        <p:spPr>
          <a:xfrm>
            <a:off x="5029199" y="239836"/>
            <a:ext cx="474300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4400" dirty="0"/>
              <a:t>*** </a:t>
            </a:r>
            <a:r>
              <a:rPr lang="en-CA" sz="4400" b="1" dirty="0" err="1">
                <a:solidFill>
                  <a:schemeClr val="bg1"/>
                </a:solidFill>
              </a:rPr>
              <a:t>Comprendre</a:t>
            </a:r>
            <a:r>
              <a:rPr lang="en-CA" sz="4400" b="1" dirty="0">
                <a:solidFill>
                  <a:schemeClr val="bg1"/>
                </a:solidFill>
              </a:rPr>
              <a:t> les </a:t>
            </a:r>
            <a:r>
              <a:rPr lang="en-CA" sz="4400" b="1" dirty="0" err="1">
                <a:solidFill>
                  <a:schemeClr val="bg1"/>
                </a:solidFill>
              </a:rPr>
              <a:t>défis</a:t>
            </a:r>
            <a:endParaRPr lang="en-CA" sz="44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59AAB3-4590-4C7C-B29D-FB29D9BA6C0F}"/>
              </a:ext>
            </a:extLst>
          </p:cNvPr>
          <p:cNvSpPr txBox="1"/>
          <p:nvPr/>
        </p:nvSpPr>
        <p:spPr>
          <a:xfrm>
            <a:off x="3968717" y="1769765"/>
            <a:ext cx="2012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/>
              <a:t>*** </a:t>
            </a:r>
            <a:r>
              <a:rPr lang="en-CA" sz="1800" b="1" dirty="0"/>
              <a:t>Résumé</a:t>
            </a:r>
            <a:endParaRPr lang="en-CA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87440E-BDE1-47F8-AC13-77A8B85B55C9}"/>
              </a:ext>
            </a:extLst>
          </p:cNvPr>
          <p:cNvSpPr txBox="1"/>
          <p:nvPr/>
        </p:nvSpPr>
        <p:spPr>
          <a:xfrm>
            <a:off x="3478942" y="2139097"/>
            <a:ext cx="2528125" cy="2031325"/>
          </a:xfrm>
          <a:prstGeom prst="rect">
            <a:avLst/>
          </a:prstGeom>
          <a:noFill/>
        </p:spPr>
        <p:txBody>
          <a:bodyPr wrap="square" lIns="10800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CA" sz="1400" dirty="0"/>
              <a:t>*** </a:t>
            </a:r>
            <a:r>
              <a:rPr lang="fr-FR" sz="14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La maladie d'Alzheimer a été diagnostiquée chez papa en 2007</a:t>
            </a:r>
            <a:endParaRPr lang="en-CA" sz="1400" dirty="0">
              <a:cs typeface="Calibri" panose="020F0502020204030204" pitchFamily="34" charset="0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CA" sz="1400" dirty="0">
                <a:cs typeface="Calibri" panose="020F0502020204030204" pitchFamily="34" charset="0"/>
              </a:rPr>
              <a:t>*** </a:t>
            </a:r>
            <a:r>
              <a:rPr lang="fr-FR" sz="14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Les parents vivent dans un appartement à 20 minutes de là (Toronto)</a:t>
            </a:r>
            <a:endParaRPr lang="en-CA" sz="1400" dirty="0">
              <a:cs typeface="Calibri" panose="020F0502020204030204" pitchFamily="34" charset="0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CA" sz="1400" dirty="0">
                <a:cs typeface="Calibri" panose="020F0502020204030204" pitchFamily="34" charset="0"/>
              </a:rPr>
              <a:t>*** </a:t>
            </a:r>
            <a:r>
              <a:rPr lang="fr-FR" sz="14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Papa est décédé paisiblement à la maison en janvier 2018</a:t>
            </a:r>
            <a:endParaRPr lang="en-CA" sz="1400" dirty="0"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198368-ACF7-442A-8A88-A3E7D4A84C7E}"/>
              </a:ext>
            </a:extLst>
          </p:cNvPr>
          <p:cNvSpPr txBox="1"/>
          <p:nvPr/>
        </p:nvSpPr>
        <p:spPr>
          <a:xfrm>
            <a:off x="5524500" y="4093528"/>
            <a:ext cx="452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dirty="0"/>
              <a:t>*** </a:t>
            </a:r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Quelques DÉFIS au fil des ans</a:t>
            </a:r>
            <a:endParaRPr lang="en-CA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913E77-9992-40CE-A562-6E5A679BE4DB}"/>
              </a:ext>
            </a:extLst>
          </p:cNvPr>
          <p:cNvSpPr txBox="1"/>
          <p:nvPr/>
        </p:nvSpPr>
        <p:spPr>
          <a:xfrm>
            <a:off x="5981667" y="4406395"/>
            <a:ext cx="3429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CA" sz="1800" dirty="0"/>
              <a:t>***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Perte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 de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mémoire</a:t>
            </a:r>
            <a:endParaRPr lang="en-CA" dirty="0">
              <a:cs typeface="Calibri" panose="020F0502020204030204" pitchFamily="34" charset="0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CA" sz="1800" dirty="0">
                <a:cs typeface="Calibri" panose="020F0502020204030204" pitchFamily="34" charset="0"/>
              </a:rPr>
              <a:t>***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Communication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verbale</a:t>
            </a:r>
            <a:endParaRPr lang="en-CA" dirty="0">
              <a:cs typeface="Calibri" panose="020F0502020204030204" pitchFamily="34" charset="0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CA" sz="1800" dirty="0">
                <a:cs typeface="Calibri" panose="020F0502020204030204" pitchFamily="34" charset="0"/>
              </a:rPr>
              <a:t>***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Mobilité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/chutes/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fragilité</a:t>
            </a:r>
            <a:endParaRPr lang="en-US" sz="1800" b="1" i="0" u="none" strike="noStrike" dirty="0">
              <a:solidFill>
                <a:srgbClr val="000000"/>
              </a:solidFill>
              <a:effectLst/>
              <a:cs typeface="Calibri" panose="020F0502020204030204" pitchFamily="34" charset="0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CA" sz="1800" dirty="0">
                <a:cs typeface="Calibri" panose="020F0502020204030204" pitchFamily="34" charset="0"/>
              </a:rPr>
              <a:t>*** </a:t>
            </a:r>
            <a:r>
              <a:rPr lang="en-CA" b="1" dirty="0">
                <a:cs typeface="Calibri" panose="020F0502020204030204" pitchFamily="34" charset="0"/>
              </a:rPr>
              <a:t>Incontinence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CA" sz="1800" dirty="0">
                <a:cs typeface="Calibri" panose="020F0502020204030204" pitchFamily="34" charset="0"/>
              </a:rPr>
              <a:t>***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Marche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 et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déambulation</a:t>
            </a:r>
            <a:endParaRPr lang="en-CA" b="1" dirty="0">
              <a:cs typeface="Calibri" panose="020F0502020204030204" pitchFamily="34" charset="0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CA" sz="1800" dirty="0">
                <a:cs typeface="Calibri" panose="020F0502020204030204" pitchFamily="34" charset="0"/>
              </a:rPr>
              <a:t>***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Activités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sociales</a:t>
            </a:r>
            <a:endParaRPr lang="en-US" sz="1800" b="1" i="0" u="none" strike="noStrike" dirty="0">
              <a:solidFill>
                <a:srgbClr val="000000"/>
              </a:solidFill>
              <a:effectLst/>
              <a:cs typeface="Calibri" panose="020F0502020204030204" pitchFamily="34" charset="0"/>
            </a:endParaRPr>
          </a:p>
          <a:p>
            <a:endParaRPr lang="en-CA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51124" b="12110"/>
          <a:stretch/>
        </p:blipFill>
        <p:spPr>
          <a:xfrm>
            <a:off x="2845382" y="-56931"/>
            <a:ext cx="7213018" cy="729592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8</a:t>
            </a:fld>
            <a:r>
              <a:rPr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338AFC-2793-4E93-A49B-768C2F863319}"/>
              </a:ext>
            </a:extLst>
          </p:cNvPr>
          <p:cNvSpPr txBox="1"/>
          <p:nvPr/>
        </p:nvSpPr>
        <p:spPr>
          <a:xfrm>
            <a:off x="3920715" y="2895600"/>
            <a:ext cx="2386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Réseau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canadien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axé</a:t>
            </a:r>
            <a:r>
              <a:rPr lang="en-US" sz="1200" dirty="0">
                <a:solidFill>
                  <a:schemeClr val="bg1"/>
                </a:solidFill>
              </a:rPr>
              <a:t> sur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les technologies et le </a:t>
            </a:r>
            <a:r>
              <a:rPr lang="en-US" sz="1200" dirty="0" err="1">
                <a:solidFill>
                  <a:schemeClr val="bg1"/>
                </a:solidFill>
              </a:rPr>
              <a:t>vieillissement</a:t>
            </a:r>
            <a:endParaRPr lang="en-CA" sz="1200" dirty="0">
              <a:solidFill>
                <a:schemeClr val="bg1"/>
              </a:solidFill>
            </a:endParaRP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88DA6FA7-C0CB-406B-9C70-44DA47FD5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99" y="457200"/>
            <a:ext cx="222662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02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7303" r="3371"/>
          <a:stretch/>
        </p:blipFill>
        <p:spPr>
          <a:xfrm>
            <a:off x="375475" y="432113"/>
            <a:ext cx="9296400" cy="585410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35"/>
              </a:lnSpc>
            </a:pPr>
            <a:fld id="{81D60167-4931-47E6-BA6A-407CBD079E47}" type="slidenum">
              <a:rPr dirty="0"/>
              <a:t>9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</TotalTime>
  <Words>526</Words>
  <Application>Microsoft Office PowerPoint</Application>
  <PresentationFormat>Custom</PresentationFormat>
  <Paragraphs>126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Naomi Ingabire</cp:lastModifiedBy>
  <cp:revision>20</cp:revision>
  <dcterms:created xsi:type="dcterms:W3CDTF">2022-01-11T01:05:27Z</dcterms:created>
  <dcterms:modified xsi:type="dcterms:W3CDTF">2022-01-11T21:35:45Z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2022-01-11T00:00:00Z</vt:filetime>
  </property>
  <property fmtid="{D5CDD505-2E9C-101B-9397-08002B2CF9AE}" pid="3" name="Creator">
    <vt:lpwstr>PDFKit</vt:lpwstr>
  </property>
  <property fmtid="{D5CDD505-2E9C-101B-9397-08002B2CF9AE}" pid="4" name="LastSaved">
    <vt:filetime>2022-01-11T00:00:00Z</vt:filetime>
  </property>
  <property fmtid="{D5CDD505-2E9C-101B-9397-08002B2CF9AE}" pid="5" name="_AdHocReviewCycleID">
    <vt:i4>-84166257</vt:i4>
  </property>
  <property fmtid="{D5CDD505-2E9C-101B-9397-08002B2CF9AE}" pid="6" name="_NewReviewCycle">
    <vt:lpwstr/>
  </property>
  <property fmtid="{D5CDD505-2E9C-101B-9397-08002B2CF9AE}" pid="7" name="_EmailSubject">
    <vt:lpwstr>*Follow up* Slides for Jan 12 event at the Canada School of Public Service-National Research Council</vt:lpwstr>
  </property>
  <property fmtid="{D5CDD505-2E9C-101B-9397-08002B2CF9AE}" pid="8" name="_AuthorEmail">
    <vt:lpwstr>Naomi.Ingabire@csps-efpc.gc.ca</vt:lpwstr>
  </property>
  <property fmtid="{D5CDD505-2E9C-101B-9397-08002B2CF9AE}" pid="9" name="_AuthorEmailDisplayName">
    <vt:lpwstr>Naomi Ingabire</vt:lpwstr>
  </property>
</Properties>
</file>