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383" r:id="rId5"/>
    <p:sldId id="508" r:id="rId6"/>
    <p:sldId id="5017" r:id="rId7"/>
    <p:sldId id="5018" r:id="rId8"/>
    <p:sldId id="5013" r:id="rId9"/>
    <p:sldId id="5002" r:id="rId10"/>
    <p:sldId id="5019" r:id="rId11"/>
    <p:sldId id="5007" r:id="rId12"/>
    <p:sldId id="5020" r:id="rId13"/>
    <p:sldId id="5011" r:id="rId14"/>
    <p:sldId id="5012" r:id="rId15"/>
    <p:sldId id="5008" r:id="rId16"/>
    <p:sldId id="5010" r:id="rId17"/>
    <p:sldId id="5014" r:id="rId18"/>
    <p:sldId id="5016" r:id="rId19"/>
    <p:sldId id="505" r:id="rId20"/>
    <p:sldId id="5021"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nd instructions" id="{7A8ABFE2-574A-4829-8EFC-510F03DE4E14}">
          <p14:sldIdLst>
            <p14:sldId id="383"/>
            <p14:sldId id="508"/>
          </p14:sldIdLst>
        </p14:section>
        <p14:section name="Our project" id="{84D0D7D0-3CEC-404B-9E0B-618CC82ADBC4}">
          <p14:sldIdLst>
            <p14:sldId id="5017"/>
            <p14:sldId id="5018"/>
            <p14:sldId id="5013"/>
            <p14:sldId id="5002"/>
          </p14:sldIdLst>
        </p14:section>
        <p14:section name="How it started" id="{C51C8E6F-1550-44F9-B535-A2E3DBF95E99}">
          <p14:sldIdLst>
            <p14:sldId id="5019"/>
            <p14:sldId id="5007"/>
            <p14:sldId id="5020"/>
          </p14:sldIdLst>
        </p14:section>
        <p14:section name="The journey" id="{78D79FDE-57B9-4C29-9956-7BD9FC9989DF}">
          <p14:sldIdLst>
            <p14:sldId id="5011"/>
            <p14:sldId id="5012"/>
            <p14:sldId id="5008"/>
            <p14:sldId id="5010"/>
          </p14:sldIdLst>
        </p14:section>
        <p14:section name="New normal" id="{FBF55322-D50C-4400-82ED-EBF2C050F4B3}">
          <p14:sldIdLst>
            <p14:sldId id="5014"/>
            <p14:sldId id="5016"/>
            <p14:sldId id="505"/>
          </p14:sldIdLst>
        </p14:section>
        <p14:section name="Annex" id="{42CBA03B-9492-473A-9F9D-B7105ACEFE01}">
          <p14:sldIdLst>
            <p14:sldId id="502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39D8323A-26A7-DB1C-BF9C-AFDE80421CFC}" name="Jacob, Karen (SPAC/PSPC) (elle-la / she-her)" initials="Js" userId="S::karen.jacob@tpsgc-pwgsc.gc.ca::66e9cce0-e37b-4645-a907-f7690bd68dfb"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A((/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DF6"/>
    <a:srgbClr val="44A693"/>
    <a:srgbClr val="205F7E"/>
    <a:srgbClr val="DCF0EC"/>
    <a:srgbClr val="C9E9E3"/>
    <a:srgbClr val="E4F1F8"/>
    <a:srgbClr val="255C50"/>
    <a:srgbClr val="94D3C6"/>
    <a:srgbClr val="DCDDDE"/>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D3094-E86F-4DD0-8B9E-02B22F4C7597}" v="400" dt="2024-04-10T13:21:45.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4/16/2024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113538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77000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5" name="Slide Number Placeholder 4"/>
          <p:cNvSpPr>
            <a:spLocks noGrp="1"/>
          </p:cNvSpPr>
          <p:nvPr>
            <p:ph type="sldNum" sz="quarter" idx="10"/>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97498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882548-49F4-0E1A-E9FD-0E5115AB437A}"/>
              </a:ext>
            </a:extLst>
          </p:cNvPr>
          <p:cNvSpPr txBox="1">
            <a:spLocks noGrp="1"/>
          </p:cNvSpPr>
          <p:nvPr>
            <p:ph type="title" idx="4294967295"/>
          </p:nvPr>
        </p:nvSpPr>
        <p:spPr>
          <a:xfrm>
            <a:off x="195887" y="74473"/>
            <a:ext cx="9469321" cy="560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3200" b="1"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Title</a:t>
            </a:r>
            <a:endParaRPr kumimoji="0" lang="en-CA"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mailto:TPSGC.SIMilieudeTravailGC-RPSGCWorkplace.PWGSC@tpsgc-pwgsc.gc.ca" TargetMode="Externa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0/08/WTP_-_Our_project_story_template_FR.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notesSlide" Target="../notesSlides/notesSlide2.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slideLayout" Target="../slideLayouts/slideLayout14.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themeOverride" Target="../theme/themeOverride1.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a:extLst>
              <a:ext uri="{FF2B5EF4-FFF2-40B4-BE49-F238E27FC236}">
                <a16:creationId xmlns:a16="http://schemas.microsoft.com/office/drawing/2014/main" id="{F823D261-A2B5-2174-4D51-026F909BA29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
        <p:nvSpPr>
          <p:cNvPr id="10" name="Rectangle 9">
            <a:extLst>
              <a:ext uri="{FF2B5EF4-FFF2-40B4-BE49-F238E27FC236}">
                <a16:creationId xmlns:a16="http://schemas.microsoft.com/office/drawing/2014/main" id="{9349F318-7326-1079-DFCB-DE5C92474EE8}"/>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a:solidFill>
                  <a:srgbClr val="003B5C"/>
                </a:solidFill>
                <a:highlight>
                  <a:srgbClr val="FFFF00"/>
                </a:highlight>
                <a:latin typeface="Avenir Next LT Pro Demi" panose="020B0704020202020204" pitchFamily="34" charset="0"/>
              </a:rPr>
              <a:t>[PROJECT LOCATION]</a:t>
            </a:r>
          </a:p>
        </p:txBody>
      </p:sp>
      <p:sp>
        <p:nvSpPr>
          <p:cNvPr id="11" name="Title 15">
            <a:extLst>
              <a:ext uri="{FF2B5EF4-FFF2-40B4-BE49-F238E27FC236}">
                <a16:creationId xmlns:a16="http://schemas.microsoft.com/office/drawing/2014/main" id="{DB3481EE-C9A4-0D47-BCDA-30DE96118D50}"/>
              </a:ext>
            </a:extLst>
          </p:cNvPr>
          <p:cNvSpPr txBox="1">
            <a:spLocks noGrp="1"/>
          </p:cNvSpPr>
          <p:nvPr>
            <p:ph type="title" idx="4294967295"/>
          </p:nvPr>
        </p:nvSpPr>
        <p:spPr>
          <a:xfrm>
            <a:off x="3838887" y="3036756"/>
            <a:ext cx="5519664" cy="70959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a:ln>
                  <a:noFill/>
                </a:ln>
                <a:solidFill>
                  <a:schemeClr val="accent3">
                    <a:lumMod val="75000"/>
                  </a:schemeClr>
                </a:solidFill>
                <a:effectLst/>
                <a:uLnTx/>
                <a:uFillTx/>
                <a:latin typeface="Avenir Next LT Pro Demi" panose="020B0704020202020204" pitchFamily="34" charset="0"/>
                <a:ea typeface="+mn-ea"/>
                <a:cs typeface="+mn-cs"/>
              </a:rPr>
              <a:t>OUR PROJECT STORY</a:t>
            </a:r>
          </a:p>
        </p:txBody>
      </p:sp>
      <p:sp>
        <p:nvSpPr>
          <p:cNvPr id="12" name="Subtitle 2">
            <a:extLst>
              <a:ext uri="{FF2B5EF4-FFF2-40B4-BE49-F238E27FC236}">
                <a16:creationId xmlns:a16="http://schemas.microsoft.com/office/drawing/2014/main" id="{6032D13C-8520-D99A-E551-11B65AD81676}"/>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a:solidFill>
                  <a:srgbClr val="4B4F54"/>
                </a:solidFill>
                <a:highlight>
                  <a:srgbClr val="FFFF00"/>
                </a:highlight>
                <a:latin typeface="Avenir Next LT Pro Demi" panose="020B0704020202020204" pitchFamily="34" charset="0"/>
              </a:rPr>
              <a:t>DATE</a:t>
            </a:r>
          </a:p>
        </p:txBody>
      </p:sp>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F9140-A681-00D3-F21D-A6E0467C8F22}"/>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6" name="Content Placeholder 10">
            <a:extLst>
              <a:ext uri="{FF2B5EF4-FFF2-40B4-BE49-F238E27FC236}">
                <a16:creationId xmlns:a16="http://schemas.microsoft.com/office/drawing/2014/main" id="{EC4BAFA4-8B20-6586-CBB1-171685DB028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42757" y="136911"/>
            <a:ext cx="11006345" cy="497598"/>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a:solidFill>
                  <a:schemeClr val="bg1"/>
                </a:solidFill>
              </a:rPr>
              <a:t>A </a:t>
            </a:r>
            <a:r>
              <a:rPr lang="fr-CA" sz="3200" err="1">
                <a:solidFill>
                  <a:schemeClr val="bg1"/>
                </a:solidFill>
              </a:rPr>
              <a:t>glimpse</a:t>
            </a:r>
            <a:r>
              <a:rPr lang="fr-CA" sz="3200">
                <a:solidFill>
                  <a:schemeClr val="bg1"/>
                </a:solidFill>
              </a:rPr>
              <a:t> </a:t>
            </a:r>
            <a:r>
              <a:rPr lang="fr-CA" sz="3200" err="1">
                <a:solidFill>
                  <a:schemeClr val="bg1"/>
                </a:solidFill>
              </a:rPr>
              <a:t>into</a:t>
            </a:r>
            <a:r>
              <a:rPr lang="fr-CA" sz="3200">
                <a:solidFill>
                  <a:schemeClr val="bg1"/>
                </a:solidFill>
              </a:rPr>
              <a:t> the future</a:t>
            </a:r>
            <a:endParaRPr lang="en-CA" sz="3200">
              <a:solidFill>
                <a:schemeClr val="bg1"/>
              </a:solidFill>
            </a:endParaRPr>
          </a:p>
        </p:txBody>
      </p:sp>
      <p:sp>
        <p:nvSpPr>
          <p:cNvPr id="4" name="TextBox 3">
            <a:extLst>
              <a:ext uri="{FF2B5EF4-FFF2-40B4-BE49-F238E27FC236}">
                <a16:creationId xmlns:a16="http://schemas.microsoft.com/office/drawing/2014/main" id="{B130E41C-CBC3-C733-C814-DA5D51BA0194}"/>
              </a:ext>
            </a:extLst>
          </p:cNvPr>
          <p:cNvSpPr txBox="1"/>
          <p:nvPr/>
        </p:nvSpPr>
        <p:spPr>
          <a:xfrm>
            <a:off x="5214937" y="1282831"/>
            <a:ext cx="6523923" cy="923330"/>
          </a:xfrm>
          <a:prstGeom prst="rect">
            <a:avLst/>
          </a:prstGeom>
          <a:noFill/>
        </p:spPr>
        <p:txBody>
          <a:bodyPr wrap="square">
            <a:spAutoFit/>
          </a:bodyPr>
          <a:lstStyle/>
          <a:p>
            <a:pPr algn="r"/>
            <a:r>
              <a:rPr lang="fr-FR" dirty="0" err="1">
                <a:latin typeface="Avenir Next LT Pro" panose="020B0504020202020204" pitchFamily="34" charset="0"/>
              </a:rPr>
              <a:t>We</a:t>
            </a:r>
            <a:r>
              <a:rPr lang="fr-FR" dirty="0">
                <a:latin typeface="Avenir Next LT Pro" panose="020B0504020202020204" pitchFamily="34" charset="0"/>
              </a:rPr>
              <a:t> </a:t>
            </a:r>
            <a:r>
              <a:rPr lang="fr-FR" dirty="0" err="1">
                <a:latin typeface="Avenir Next LT Pro" panose="020B0504020202020204" pitchFamily="34" charset="0"/>
              </a:rPr>
              <a:t>now</a:t>
            </a:r>
            <a:r>
              <a:rPr lang="fr-FR" dirty="0">
                <a:latin typeface="Avenir Next LT Pro" panose="020B0504020202020204" pitchFamily="34" charset="0"/>
              </a:rPr>
              <a:t> are </a:t>
            </a:r>
            <a:r>
              <a:rPr lang="fr-FR" dirty="0" err="1">
                <a:latin typeface="Avenir Next LT Pro" panose="020B0504020202020204" pitchFamily="34" charset="0"/>
              </a:rPr>
              <a:t>used</a:t>
            </a:r>
            <a:r>
              <a:rPr lang="fr-FR" dirty="0">
                <a:latin typeface="Avenir Next LT Pro" panose="020B0504020202020204" pitchFamily="34" charset="0"/>
              </a:rPr>
              <a:t> to </a:t>
            </a:r>
            <a:r>
              <a:rPr lang="fr-FR" dirty="0" err="1">
                <a:latin typeface="Avenir Next LT Pro" panose="020B0504020202020204" pitchFamily="34" charset="0"/>
              </a:rPr>
              <a:t>our</a:t>
            </a:r>
            <a:r>
              <a:rPr lang="fr-FR" dirty="0">
                <a:latin typeface="Avenir Next LT Pro" panose="020B0504020202020204" pitchFamily="34" charset="0"/>
              </a:rPr>
              <a:t> new </a:t>
            </a:r>
            <a:r>
              <a:rPr lang="fr-FR" dirty="0" err="1">
                <a:latin typeface="Avenir Next LT Pro" panose="020B0504020202020204" pitchFamily="34" charset="0"/>
              </a:rPr>
              <a:t>workplace</a:t>
            </a:r>
            <a:r>
              <a:rPr lang="fr-FR" dirty="0">
                <a:latin typeface="Avenir Next LT Pro" panose="020B0504020202020204" pitchFamily="34" charset="0"/>
              </a:rPr>
              <a:t>, but </a:t>
            </a:r>
            <a:r>
              <a:rPr lang="fr-FR" dirty="0" err="1">
                <a:latin typeface="Avenir Next LT Pro" panose="020B0504020202020204" pitchFamily="34" charset="0"/>
              </a:rPr>
              <a:t>here</a:t>
            </a:r>
            <a:r>
              <a:rPr lang="fr-FR" dirty="0">
                <a:latin typeface="Avenir Next LT Pro" panose="020B0504020202020204" pitchFamily="34" charset="0"/>
              </a:rPr>
              <a:t> </a:t>
            </a:r>
            <a:r>
              <a:rPr lang="fr-FR" dirty="0" err="1">
                <a:latin typeface="Avenir Next LT Pro" panose="020B0504020202020204" pitchFamily="34" charset="0"/>
              </a:rPr>
              <a:t>is</a:t>
            </a:r>
            <a:r>
              <a:rPr lang="fr-FR" dirty="0">
                <a:latin typeface="Avenir Next LT Pro" panose="020B0504020202020204" pitchFamily="34" charset="0"/>
              </a:rPr>
              <a:t> a </a:t>
            </a:r>
            <a:r>
              <a:rPr lang="fr-FR" dirty="0" err="1">
                <a:latin typeface="Avenir Next LT Pro" panose="020B0504020202020204" pitchFamily="34" charset="0"/>
              </a:rPr>
              <a:t>glimpse</a:t>
            </a:r>
            <a:r>
              <a:rPr lang="fr-FR" dirty="0">
                <a:latin typeface="Avenir Next LT Pro" panose="020B0504020202020204" pitchFamily="34" charset="0"/>
              </a:rPr>
              <a:t> of </a:t>
            </a:r>
            <a:r>
              <a:rPr lang="fr-FR" dirty="0" err="1">
                <a:latin typeface="Avenir Next LT Pro" panose="020B0504020202020204" pitchFamily="34" charset="0"/>
              </a:rPr>
              <a:t>what</a:t>
            </a:r>
            <a:r>
              <a:rPr lang="fr-FR" dirty="0">
                <a:latin typeface="Avenir Next LT Pro" panose="020B0504020202020204" pitchFamily="34" charset="0"/>
              </a:rPr>
              <a:t> the </a:t>
            </a:r>
            <a:r>
              <a:rPr lang="fr-FR" dirty="0" err="1">
                <a:latin typeface="Avenir Next LT Pro" panose="020B0504020202020204" pitchFamily="34" charset="0"/>
              </a:rPr>
              <a:t>very</a:t>
            </a:r>
            <a:r>
              <a:rPr lang="fr-FR" dirty="0">
                <a:latin typeface="Avenir Next LT Pro" panose="020B0504020202020204" pitchFamily="34" charset="0"/>
              </a:rPr>
              <a:t> first time </a:t>
            </a:r>
            <a:r>
              <a:rPr lang="fr-FR" dirty="0" err="1">
                <a:latin typeface="Avenir Next LT Pro" panose="020B0504020202020204" pitchFamily="34" charset="0"/>
              </a:rPr>
              <a:t>you</a:t>
            </a:r>
            <a:r>
              <a:rPr lang="fr-FR" dirty="0">
                <a:latin typeface="Avenir Next LT Pro" panose="020B0504020202020204" pitchFamily="34" charset="0"/>
              </a:rPr>
              <a:t> </a:t>
            </a:r>
            <a:r>
              <a:rPr lang="fr-FR" dirty="0" err="1">
                <a:latin typeface="Avenir Next LT Pro" panose="020B0504020202020204" pitchFamily="34" charset="0"/>
              </a:rPr>
              <a:t>saw</a:t>
            </a:r>
            <a:r>
              <a:rPr lang="fr-FR" dirty="0">
                <a:latin typeface="Avenir Next LT Pro" panose="020B0504020202020204" pitchFamily="34" charset="0"/>
              </a:rPr>
              <a:t> the </a:t>
            </a:r>
            <a:r>
              <a:rPr lang="fr-FR" dirty="0" err="1">
                <a:latin typeface="Avenir Next LT Pro" panose="020B0504020202020204" pitchFamily="34" charset="0"/>
              </a:rPr>
              <a:t>floor</a:t>
            </a:r>
            <a:r>
              <a:rPr lang="fr-FR" dirty="0">
                <a:latin typeface="Avenir Next LT Pro" panose="020B0504020202020204" pitchFamily="34" charset="0"/>
              </a:rPr>
              <a:t> plan </a:t>
            </a:r>
            <a:r>
              <a:rPr lang="fr-FR" dirty="0" err="1">
                <a:latin typeface="Avenir Next LT Pro" panose="020B0504020202020204" pitchFamily="34" charset="0"/>
              </a:rPr>
              <a:t>looked</a:t>
            </a:r>
            <a:r>
              <a:rPr lang="fr-FR" dirty="0">
                <a:latin typeface="Avenir Next LT Pro" panose="020B0504020202020204" pitchFamily="34" charset="0"/>
              </a:rPr>
              <a:t> like!</a:t>
            </a:r>
            <a:endParaRPr lang="en-CA" dirty="0">
              <a:latin typeface="Avenir Next LT Pro" panose="020B0504020202020204" pitchFamily="34" charset="0"/>
            </a:endParaRPr>
          </a:p>
        </p:txBody>
      </p:sp>
      <p:pic>
        <p:nvPicPr>
          <p:cNvPr id="73" name="Picture 72">
            <a:extLst>
              <a:ext uri="{FF2B5EF4-FFF2-40B4-BE49-F238E27FC236}">
                <a16:creationId xmlns:a16="http://schemas.microsoft.com/office/drawing/2014/main" id="{446960C4-3549-80AF-8B89-ED14B0D883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757" y="997667"/>
            <a:ext cx="4442673" cy="2710154"/>
          </a:xfrm>
          <a:prstGeom prst="rect">
            <a:avLst/>
          </a:prstGeom>
          <a:effectLst>
            <a:outerShdw blurRad="50800" dist="38100" dir="2700000" algn="tl" rotWithShape="0">
              <a:prstClr val="black">
                <a:alpha val="40000"/>
              </a:prstClr>
            </a:outerShdw>
          </a:effectLst>
        </p:spPr>
      </p:pic>
      <p:sp>
        <p:nvSpPr>
          <p:cNvPr id="75" name="TextBox 74">
            <a:extLst>
              <a:ext uri="{FF2B5EF4-FFF2-40B4-BE49-F238E27FC236}">
                <a16:creationId xmlns:a16="http://schemas.microsoft.com/office/drawing/2014/main" id="{72A216C2-C8C5-B406-60B9-5D93BE107CBA}"/>
              </a:ext>
            </a:extLst>
          </p:cNvPr>
          <p:cNvSpPr txBox="1"/>
          <p:nvPr/>
        </p:nvSpPr>
        <p:spPr>
          <a:xfrm>
            <a:off x="453140" y="1752579"/>
            <a:ext cx="3821906" cy="1200329"/>
          </a:xfrm>
          <a:prstGeom prst="rect">
            <a:avLst/>
          </a:prstGeom>
          <a:noFill/>
        </p:spPr>
        <p:txBody>
          <a:bodyPr wrap="square">
            <a:spAutoFit/>
          </a:bodyPr>
          <a:lstStyle/>
          <a:p>
            <a:pPr algn="ctr"/>
            <a:r>
              <a:rPr lang="fr-CA" sz="1800">
                <a:solidFill>
                  <a:schemeClr val="tx1"/>
                </a:solidFill>
                <a:highlight>
                  <a:srgbClr val="FFFF00"/>
                </a:highlight>
                <a:latin typeface="Avenir Next LT Pro" panose="020B0504020202020204" pitchFamily="34" charset="0"/>
              </a:rPr>
              <a:t>PLACEHOLDER IMAGE</a:t>
            </a:r>
          </a:p>
          <a:p>
            <a:pPr algn="ctr"/>
            <a:endParaRPr lang="fr-CA">
              <a:highlight>
                <a:srgbClr val="FFFF00"/>
              </a:highlight>
              <a:latin typeface="Avenir Next LT Pro" panose="020B0504020202020204" pitchFamily="34" charset="0"/>
            </a:endParaRPr>
          </a:p>
          <a:p>
            <a:pPr algn="ctr"/>
            <a:r>
              <a:rPr lang="fr-CA" sz="1800">
                <a:solidFill>
                  <a:schemeClr val="tx1"/>
                </a:solidFill>
                <a:highlight>
                  <a:srgbClr val="FFFF00"/>
                </a:highlight>
                <a:latin typeface="Avenir Next LT Pro" panose="020B0504020202020204" pitchFamily="34" charset="0"/>
              </a:rPr>
              <a:t>REPLACE WITH A PICTURE OF YOUR FLOOR PLAN</a:t>
            </a:r>
            <a:endParaRPr lang="en-CA" sz="1800">
              <a:solidFill>
                <a:schemeClr val="tx1"/>
              </a:solidFill>
              <a:highlight>
                <a:srgbClr val="FFFF00"/>
              </a:highlight>
              <a:latin typeface="Avenir Next LT Pro" panose="020B0504020202020204" pitchFamily="34" charset="0"/>
            </a:endParaRPr>
          </a:p>
        </p:txBody>
      </p:sp>
      <p:grpSp>
        <p:nvGrpSpPr>
          <p:cNvPr id="76" name="Group 75">
            <a:extLst>
              <a:ext uri="{FF2B5EF4-FFF2-40B4-BE49-F238E27FC236}">
                <a16:creationId xmlns:a16="http://schemas.microsoft.com/office/drawing/2014/main" id="{40D6CD9A-772A-E852-EF67-E66BE383E200}"/>
              </a:ext>
              <a:ext uri="{C183D7F6-B498-43B3-948B-1728B52AA6E4}">
                <adec:decorative xmlns:adec="http://schemas.microsoft.com/office/drawing/2017/decorative" val="1"/>
              </a:ext>
            </a:extLst>
          </p:cNvPr>
          <p:cNvGrpSpPr/>
          <p:nvPr/>
        </p:nvGrpSpPr>
        <p:grpSpPr>
          <a:xfrm>
            <a:off x="5645928" y="2811324"/>
            <a:ext cx="6092931" cy="949592"/>
            <a:chOff x="3407091" y="5121787"/>
            <a:chExt cx="5369668" cy="747047"/>
          </a:xfrm>
          <a:solidFill>
            <a:schemeClr val="accent2">
              <a:lumMod val="20000"/>
              <a:lumOff val="80000"/>
            </a:schemeClr>
          </a:solidFill>
        </p:grpSpPr>
        <p:sp>
          <p:nvSpPr>
            <p:cNvPr id="77" name="Rectangle: Rounded Corners 76">
              <a:extLst>
                <a:ext uri="{FF2B5EF4-FFF2-40B4-BE49-F238E27FC236}">
                  <a16:creationId xmlns:a16="http://schemas.microsoft.com/office/drawing/2014/main" id="{17D6471F-FBF6-1A3E-3EA5-80E1C6BED714}"/>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QUOTE FROM AN EMPLOYEE IN REACTION TO FLOOR PLAN</a:t>
              </a:r>
              <a:endParaRPr lang="en-CA" sz="1600">
                <a:solidFill>
                  <a:schemeClr val="tx1"/>
                </a:solidFill>
                <a:highlight>
                  <a:srgbClr val="FFFF00"/>
                </a:highlight>
                <a:latin typeface="Avenir Next LT Pro" panose="020B0504020202020204" pitchFamily="34" charset="0"/>
              </a:endParaRPr>
            </a:p>
          </p:txBody>
        </p:sp>
        <p:pic>
          <p:nvPicPr>
            <p:cNvPr id="78" name="Graphic 77" descr="Open quotation mark with solid fill">
              <a:extLst>
                <a:ext uri="{FF2B5EF4-FFF2-40B4-BE49-F238E27FC236}">
                  <a16:creationId xmlns:a16="http://schemas.microsoft.com/office/drawing/2014/main" id="{4340518E-6944-1CDD-EE1B-AB18DE2E6A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79" name="Graphic 78" descr="Open quotation mark with solid fill">
              <a:extLst>
                <a:ext uri="{FF2B5EF4-FFF2-40B4-BE49-F238E27FC236}">
                  <a16:creationId xmlns:a16="http://schemas.microsoft.com/office/drawing/2014/main" id="{0139BD33-F21B-7CD8-48F6-F0146B20FC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grpSp>
        <p:nvGrpSpPr>
          <p:cNvPr id="80" name="Group 79">
            <a:extLst>
              <a:ext uri="{FF2B5EF4-FFF2-40B4-BE49-F238E27FC236}">
                <a16:creationId xmlns:a16="http://schemas.microsoft.com/office/drawing/2014/main" id="{F050A398-7AA7-1582-211A-8771E93DBA35}"/>
              </a:ext>
              <a:ext uri="{C183D7F6-B498-43B3-948B-1728B52AA6E4}">
                <adec:decorative xmlns:adec="http://schemas.microsoft.com/office/drawing/2017/decorative" val="1"/>
              </a:ext>
            </a:extLst>
          </p:cNvPr>
          <p:cNvGrpSpPr/>
          <p:nvPr/>
        </p:nvGrpSpPr>
        <p:grpSpPr>
          <a:xfrm>
            <a:off x="5645928" y="3937684"/>
            <a:ext cx="6092931" cy="919591"/>
            <a:chOff x="3407091" y="5121787"/>
            <a:chExt cx="5369668" cy="747047"/>
          </a:xfrm>
          <a:solidFill>
            <a:schemeClr val="accent2">
              <a:lumMod val="20000"/>
              <a:lumOff val="80000"/>
            </a:schemeClr>
          </a:solidFill>
        </p:grpSpPr>
        <p:sp>
          <p:nvSpPr>
            <p:cNvPr id="81" name="Rectangle: Rounded Corners 80">
              <a:extLst>
                <a:ext uri="{FF2B5EF4-FFF2-40B4-BE49-F238E27FC236}">
                  <a16:creationId xmlns:a16="http://schemas.microsoft.com/office/drawing/2014/main" id="{DFAE7AA1-143E-4EE9-9771-C41BDAE7AAF0}"/>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QUOTE FROM AN EMPLOYEE IN REACTION TO FLOOR PLAN</a:t>
              </a:r>
              <a:endParaRPr lang="en-CA" sz="1600">
                <a:solidFill>
                  <a:schemeClr val="tx1"/>
                </a:solidFill>
                <a:highlight>
                  <a:srgbClr val="FFFF00"/>
                </a:highlight>
                <a:latin typeface="Avenir Next LT Pro" panose="020B0504020202020204" pitchFamily="34" charset="0"/>
              </a:endParaRPr>
            </a:p>
          </p:txBody>
        </p:sp>
        <p:pic>
          <p:nvPicPr>
            <p:cNvPr id="82" name="Graphic 81" descr="Open quotation mark with solid fill">
              <a:extLst>
                <a:ext uri="{FF2B5EF4-FFF2-40B4-BE49-F238E27FC236}">
                  <a16:creationId xmlns:a16="http://schemas.microsoft.com/office/drawing/2014/main" id="{335282FF-E6EA-994B-8409-743A4E6EFC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83" name="Graphic 82" descr="Open quotation mark with solid fill">
              <a:extLst>
                <a:ext uri="{FF2B5EF4-FFF2-40B4-BE49-F238E27FC236}">
                  <a16:creationId xmlns:a16="http://schemas.microsoft.com/office/drawing/2014/main" id="{2EB3C842-8054-3985-8525-944125DE8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grpSp>
        <p:nvGrpSpPr>
          <p:cNvPr id="88" name="Group 87">
            <a:extLst>
              <a:ext uri="{FF2B5EF4-FFF2-40B4-BE49-F238E27FC236}">
                <a16:creationId xmlns:a16="http://schemas.microsoft.com/office/drawing/2014/main" id="{4F9AF723-FB1E-9071-D01C-49B45AC4E58F}"/>
              </a:ext>
              <a:ext uri="{C183D7F6-B498-43B3-948B-1728B52AA6E4}">
                <adec:decorative xmlns:adec="http://schemas.microsoft.com/office/drawing/2017/decorative" val="1"/>
              </a:ext>
            </a:extLst>
          </p:cNvPr>
          <p:cNvGrpSpPr/>
          <p:nvPr/>
        </p:nvGrpSpPr>
        <p:grpSpPr>
          <a:xfrm>
            <a:off x="5645928" y="5059476"/>
            <a:ext cx="6092931" cy="890538"/>
            <a:chOff x="3407091" y="5121787"/>
            <a:chExt cx="5369668" cy="747047"/>
          </a:xfrm>
          <a:solidFill>
            <a:srgbClr val="44A693"/>
          </a:solidFill>
        </p:grpSpPr>
        <p:sp>
          <p:nvSpPr>
            <p:cNvPr id="89" name="Rectangle: Rounded Corners 88">
              <a:extLst>
                <a:ext uri="{FF2B5EF4-FFF2-40B4-BE49-F238E27FC236}">
                  <a16:creationId xmlns:a16="http://schemas.microsoft.com/office/drawing/2014/main" id="{1FEFC8AB-E38C-75BA-3979-3EED9BDA6F9E}"/>
                </a:ext>
              </a:extLst>
            </p:cNvPr>
            <p:cNvSpPr/>
            <p:nvPr/>
          </p:nvSpPr>
          <p:spPr>
            <a:xfrm>
              <a:off x="3407091" y="5135703"/>
              <a:ext cx="5369668" cy="723445"/>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QUOTE FROM AN EMPLOYEE IN REACTION TO FLOOR PLAN</a:t>
              </a:r>
              <a:endParaRPr lang="en-CA" sz="1600">
                <a:solidFill>
                  <a:schemeClr val="tx1"/>
                </a:solidFill>
                <a:highlight>
                  <a:srgbClr val="FFFF00"/>
                </a:highlight>
                <a:latin typeface="Avenir Next LT Pro" panose="020B0504020202020204" pitchFamily="34" charset="0"/>
              </a:endParaRPr>
            </a:p>
          </p:txBody>
        </p:sp>
        <p:pic>
          <p:nvPicPr>
            <p:cNvPr id="90" name="Graphic 89" descr="Open quotation mark with solid fill">
              <a:extLst>
                <a:ext uri="{FF2B5EF4-FFF2-40B4-BE49-F238E27FC236}">
                  <a16:creationId xmlns:a16="http://schemas.microsoft.com/office/drawing/2014/main" id="{FD38506E-137B-A823-B711-8BAD22F68D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91" name="Graphic 90" descr="Open quotation mark with solid fill">
              <a:extLst>
                <a:ext uri="{FF2B5EF4-FFF2-40B4-BE49-F238E27FC236}">
                  <a16:creationId xmlns:a16="http://schemas.microsoft.com/office/drawing/2014/main" id="{93CB5758-1B9E-687F-47E6-7719F1AFFC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sp>
        <p:nvSpPr>
          <p:cNvPr id="93" name="Rectangle: Rounded Corners 92">
            <a:extLst>
              <a:ext uri="{FF2B5EF4-FFF2-40B4-BE49-F238E27FC236}">
                <a16:creationId xmlns:a16="http://schemas.microsoft.com/office/drawing/2014/main" id="{4A08007B-53CE-8778-BF39-C40AC8C185A8}"/>
              </a:ext>
              <a:ext uri="{C183D7F6-B498-43B3-948B-1728B52AA6E4}">
                <adec:decorative xmlns:adec="http://schemas.microsoft.com/office/drawing/2017/decorative" val="1"/>
              </a:ext>
            </a:extLst>
          </p:cNvPr>
          <p:cNvSpPr/>
          <p:nvPr/>
        </p:nvSpPr>
        <p:spPr>
          <a:xfrm>
            <a:off x="142757" y="3914650"/>
            <a:ext cx="4442673" cy="201218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PLACEHOLDER FOR A PICTURE OF THE PROJECT SPONSOR ANNOUNCING THE FLOOR PLAN</a:t>
            </a:r>
            <a:endParaRPr lang="en-CA" sz="160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67585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F5981F-8D8B-8BC7-F190-1743D888F017}"/>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14" name="Content Placeholder 10">
            <a:extLst>
              <a:ext uri="{FF2B5EF4-FFF2-40B4-BE49-F238E27FC236}">
                <a16:creationId xmlns:a16="http://schemas.microsoft.com/office/drawing/2014/main" id="{FF87EC87-B764-CDBF-C878-40DE95655D6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2" y="160863"/>
            <a:ext cx="11006345" cy="454736"/>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err="1">
                <a:solidFill>
                  <a:schemeClr val="bg1"/>
                </a:solidFill>
              </a:rPr>
              <a:t>What</a:t>
            </a:r>
            <a:r>
              <a:rPr lang="fr-CA" sz="3200">
                <a:solidFill>
                  <a:schemeClr val="bg1"/>
                </a:solidFill>
              </a:rPr>
              <a:t> </a:t>
            </a:r>
            <a:r>
              <a:rPr lang="fr-CA" sz="3200" err="1">
                <a:solidFill>
                  <a:schemeClr val="bg1"/>
                </a:solidFill>
              </a:rPr>
              <a:t>you</a:t>
            </a:r>
            <a:r>
              <a:rPr lang="fr-CA" sz="3200">
                <a:solidFill>
                  <a:schemeClr val="bg1"/>
                </a:solidFill>
              </a:rPr>
              <a:t> </a:t>
            </a:r>
            <a:r>
              <a:rPr lang="fr-CA" sz="3200" err="1">
                <a:solidFill>
                  <a:schemeClr val="bg1"/>
                </a:solidFill>
              </a:rPr>
              <a:t>voted</a:t>
            </a:r>
            <a:r>
              <a:rPr lang="fr-CA" sz="3200">
                <a:solidFill>
                  <a:schemeClr val="bg1"/>
                </a:solidFill>
              </a:rPr>
              <a:t> for</a:t>
            </a:r>
            <a:endParaRPr lang="en-CA" sz="3200">
              <a:solidFill>
                <a:schemeClr val="bg1"/>
              </a:solidFill>
            </a:endParaRPr>
          </a:p>
        </p:txBody>
      </p:sp>
      <p:sp>
        <p:nvSpPr>
          <p:cNvPr id="18" name="TextBox 17">
            <a:extLst>
              <a:ext uri="{FF2B5EF4-FFF2-40B4-BE49-F238E27FC236}">
                <a16:creationId xmlns:a16="http://schemas.microsoft.com/office/drawing/2014/main" id="{ED360783-9775-29AF-8EB9-290815EEF300}"/>
              </a:ext>
            </a:extLst>
          </p:cNvPr>
          <p:cNvSpPr txBox="1"/>
          <p:nvPr/>
        </p:nvSpPr>
        <p:spPr>
          <a:xfrm>
            <a:off x="296162" y="1676918"/>
            <a:ext cx="5561713" cy="400110"/>
          </a:xfrm>
          <a:prstGeom prst="rect">
            <a:avLst/>
          </a:prstGeom>
          <a:noFill/>
        </p:spPr>
        <p:txBody>
          <a:bodyPr wrap="square" rtlCol="0">
            <a:spAutoFit/>
          </a:bodyPr>
          <a:lstStyle/>
          <a:p>
            <a:pPr algn="ctr"/>
            <a:r>
              <a:rPr lang="fr-CA" sz="2000" b="1" dirty="0" err="1">
                <a:solidFill>
                  <a:schemeClr val="accent2">
                    <a:lumMod val="50000"/>
                  </a:schemeClr>
                </a:solidFill>
                <a:latin typeface="Avenir Next LT Pro" panose="020B0504020202020204" pitchFamily="34" charset="0"/>
              </a:rPr>
              <a:t>Mood</a:t>
            </a:r>
            <a:r>
              <a:rPr lang="fr-CA" sz="2000" b="1">
                <a:solidFill>
                  <a:schemeClr val="accent2">
                    <a:lumMod val="50000"/>
                  </a:schemeClr>
                </a:solidFill>
                <a:latin typeface="Avenir Next LT Pro" panose="020B0504020202020204" pitchFamily="34" charset="0"/>
              </a:rPr>
              <a:t> </a:t>
            </a:r>
            <a:r>
              <a:rPr lang="fr-CA" sz="2000" b="1" err="1">
                <a:solidFill>
                  <a:schemeClr val="accent2">
                    <a:lumMod val="50000"/>
                  </a:schemeClr>
                </a:solidFill>
                <a:latin typeface="Avenir Next LT Pro" panose="020B0504020202020204" pitchFamily="34" charset="0"/>
              </a:rPr>
              <a:t>board</a:t>
            </a:r>
            <a:endParaRPr lang="en-CA" sz="2000" b="1">
              <a:solidFill>
                <a:schemeClr val="accent2">
                  <a:lumMod val="50000"/>
                </a:schemeClr>
              </a:solidFill>
              <a:latin typeface="Avenir Next LT Pro" panose="020B0504020202020204" pitchFamily="34" charset="0"/>
            </a:endParaRPr>
          </a:p>
        </p:txBody>
      </p:sp>
      <p:pic>
        <p:nvPicPr>
          <p:cNvPr id="7" name="Picture 6">
            <a:extLst>
              <a:ext uri="{FF2B5EF4-FFF2-40B4-BE49-F238E27FC236}">
                <a16:creationId xmlns:a16="http://schemas.microsoft.com/office/drawing/2014/main" id="{8055D1DB-3DAF-3593-BC99-3A001CBE1F49}"/>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96162" y="2169362"/>
            <a:ext cx="5561713" cy="2956200"/>
          </a:xfrm>
          <a:prstGeom prst="rect">
            <a:avLst/>
          </a:prstGeom>
          <a:ln>
            <a:solidFill>
              <a:srgbClr val="E0DBD6"/>
            </a:solidFill>
          </a:ln>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D45CCBA6-D39C-940E-4027-703FC3725E34}"/>
              </a:ext>
            </a:extLst>
          </p:cNvPr>
          <p:cNvSpPr txBox="1"/>
          <p:nvPr/>
        </p:nvSpPr>
        <p:spPr>
          <a:xfrm>
            <a:off x="296162" y="5212675"/>
            <a:ext cx="5561713" cy="338554"/>
          </a:xfrm>
          <a:prstGeom prst="rect">
            <a:avLst/>
          </a:prstGeom>
          <a:noFill/>
        </p:spPr>
        <p:txBody>
          <a:bodyPr wrap="square" rtlCol="0">
            <a:spAutoFit/>
          </a:bodyPr>
          <a:lstStyle/>
          <a:p>
            <a:pPr algn="ctr"/>
            <a:r>
              <a:rPr lang="fr-CA" sz="1600" b="1">
                <a:solidFill>
                  <a:schemeClr val="accent2">
                    <a:lumMod val="50000"/>
                  </a:schemeClr>
                </a:solidFill>
                <a:highlight>
                  <a:srgbClr val="FFFF00"/>
                </a:highlight>
                <a:latin typeface="Avenir Next LT Pro" panose="020B0504020202020204" pitchFamily="34" charset="0"/>
              </a:rPr>
              <a:t>%</a:t>
            </a:r>
            <a:r>
              <a:rPr lang="fr-CA" sz="1600">
                <a:solidFill>
                  <a:schemeClr val="accent2">
                    <a:lumMod val="50000"/>
                  </a:schemeClr>
                </a:solidFill>
                <a:latin typeface="Avenir Next LT Pro" panose="020B0504020202020204" pitchFamily="34" charset="0"/>
              </a:rPr>
              <a:t> of </a:t>
            </a:r>
            <a:r>
              <a:rPr lang="fr-CA" sz="1600" err="1">
                <a:solidFill>
                  <a:schemeClr val="accent2">
                    <a:lumMod val="50000"/>
                  </a:schemeClr>
                </a:solidFill>
                <a:latin typeface="Avenir Next LT Pro" panose="020B0504020202020204" pitchFamily="34" charset="0"/>
              </a:rPr>
              <a:t>employees</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who</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voted</a:t>
            </a:r>
            <a:r>
              <a:rPr lang="fr-CA" sz="1600">
                <a:solidFill>
                  <a:schemeClr val="accent2">
                    <a:lumMod val="50000"/>
                  </a:schemeClr>
                </a:solidFill>
                <a:latin typeface="Avenir Next LT Pro" panose="020B0504020202020204" pitchFamily="34" charset="0"/>
              </a:rPr>
              <a:t> chose this </a:t>
            </a:r>
            <a:r>
              <a:rPr lang="fr-CA" sz="1600" err="1">
                <a:solidFill>
                  <a:schemeClr val="accent2">
                    <a:lumMod val="50000"/>
                  </a:schemeClr>
                </a:solidFill>
                <a:latin typeface="Avenir Next LT Pro" panose="020B0504020202020204" pitchFamily="34" charset="0"/>
              </a:rPr>
              <a:t>mood</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board</a:t>
            </a:r>
            <a:endParaRPr lang="en-CA" sz="1600">
              <a:solidFill>
                <a:schemeClr val="accent2">
                  <a:lumMod val="50000"/>
                </a:schemeClr>
              </a:solidFill>
              <a:latin typeface="Avenir Next LT Pro" panose="020B0504020202020204" pitchFamily="34" charset="0"/>
            </a:endParaRPr>
          </a:p>
        </p:txBody>
      </p:sp>
      <p:sp>
        <p:nvSpPr>
          <p:cNvPr id="19" name="TextBox 18">
            <a:extLst>
              <a:ext uri="{FF2B5EF4-FFF2-40B4-BE49-F238E27FC236}">
                <a16:creationId xmlns:a16="http://schemas.microsoft.com/office/drawing/2014/main" id="{7B979BB1-B8E6-8EB2-E68F-D1EBD6254ADB}"/>
              </a:ext>
            </a:extLst>
          </p:cNvPr>
          <p:cNvSpPr txBox="1"/>
          <p:nvPr/>
        </p:nvSpPr>
        <p:spPr>
          <a:xfrm>
            <a:off x="6334125" y="1676918"/>
            <a:ext cx="5561713" cy="400110"/>
          </a:xfrm>
          <a:prstGeom prst="rect">
            <a:avLst/>
          </a:prstGeom>
          <a:noFill/>
        </p:spPr>
        <p:txBody>
          <a:bodyPr wrap="square" rtlCol="0">
            <a:spAutoFit/>
          </a:bodyPr>
          <a:lstStyle/>
          <a:p>
            <a:pPr algn="ctr"/>
            <a:r>
              <a:rPr lang="fr-CA" sz="2000" b="1" dirty="0" err="1">
                <a:solidFill>
                  <a:schemeClr val="accent2">
                    <a:lumMod val="50000"/>
                  </a:schemeClr>
                </a:solidFill>
                <a:latin typeface="Avenir Next LT Pro" panose="020B0504020202020204" pitchFamily="34" charset="0"/>
              </a:rPr>
              <a:t>Feature</a:t>
            </a:r>
            <a:r>
              <a:rPr lang="fr-CA" sz="2000" b="1">
                <a:solidFill>
                  <a:schemeClr val="accent2">
                    <a:lumMod val="50000"/>
                  </a:schemeClr>
                </a:solidFill>
                <a:latin typeface="Avenir Next LT Pro" panose="020B0504020202020204" pitchFamily="34" charset="0"/>
              </a:rPr>
              <a:t> </a:t>
            </a:r>
            <a:r>
              <a:rPr lang="fr-CA" sz="2000" b="1" err="1">
                <a:solidFill>
                  <a:schemeClr val="accent2">
                    <a:lumMod val="50000"/>
                  </a:schemeClr>
                </a:solidFill>
                <a:latin typeface="Avenir Next LT Pro" panose="020B0504020202020204" pitchFamily="34" charset="0"/>
              </a:rPr>
              <a:t>wall</a:t>
            </a:r>
            <a:endParaRPr lang="en-CA" sz="2000" b="1">
              <a:solidFill>
                <a:schemeClr val="accent2">
                  <a:lumMod val="50000"/>
                </a:schemeClr>
              </a:solidFill>
              <a:latin typeface="Avenir Next LT Pro" panose="020B0504020202020204" pitchFamily="34" charset="0"/>
            </a:endParaRPr>
          </a:p>
        </p:txBody>
      </p:sp>
      <p:sp>
        <p:nvSpPr>
          <p:cNvPr id="15" name="Rectangle: Rounded Corners 14">
            <a:extLst>
              <a:ext uri="{FF2B5EF4-FFF2-40B4-BE49-F238E27FC236}">
                <a16:creationId xmlns:a16="http://schemas.microsoft.com/office/drawing/2014/main" id="{5D35BBF8-A942-18EB-6F17-6A7F8158EF72}"/>
              </a:ext>
              <a:ext uri="{C183D7F6-B498-43B3-948B-1728B52AA6E4}">
                <adec:decorative xmlns:adec="http://schemas.microsoft.com/office/drawing/2017/decorative" val="1"/>
              </a:ext>
            </a:extLst>
          </p:cNvPr>
          <p:cNvSpPr/>
          <p:nvPr/>
        </p:nvSpPr>
        <p:spPr>
          <a:xfrm>
            <a:off x="6334125" y="2169362"/>
            <a:ext cx="5561713" cy="2956200"/>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PLACEHOLDER FOR A PICTURE OF CHOSEN FEATURE WALL</a:t>
            </a:r>
            <a:endParaRPr lang="en-CA" sz="1600">
              <a:solidFill>
                <a:schemeClr val="tx1"/>
              </a:solidFill>
              <a:highlight>
                <a:srgbClr val="FFFF00"/>
              </a:highlight>
              <a:latin typeface="Avenir Next LT Pro" panose="020B0504020202020204" pitchFamily="34" charset="0"/>
            </a:endParaRPr>
          </a:p>
        </p:txBody>
      </p:sp>
      <p:sp>
        <p:nvSpPr>
          <p:cNvPr id="22" name="TextBox 21">
            <a:extLst>
              <a:ext uri="{FF2B5EF4-FFF2-40B4-BE49-F238E27FC236}">
                <a16:creationId xmlns:a16="http://schemas.microsoft.com/office/drawing/2014/main" id="{4D8F6865-0C7E-E14B-649F-47AF00E41FA6}"/>
              </a:ext>
            </a:extLst>
          </p:cNvPr>
          <p:cNvSpPr txBox="1"/>
          <p:nvPr/>
        </p:nvSpPr>
        <p:spPr>
          <a:xfrm>
            <a:off x="6334125" y="5212675"/>
            <a:ext cx="5561713" cy="338554"/>
          </a:xfrm>
          <a:prstGeom prst="rect">
            <a:avLst/>
          </a:prstGeom>
          <a:noFill/>
        </p:spPr>
        <p:txBody>
          <a:bodyPr wrap="square">
            <a:spAutoFit/>
          </a:bodyPr>
          <a:lstStyle/>
          <a:p>
            <a:pPr algn="ctr"/>
            <a:r>
              <a:rPr lang="fr-CA" sz="1600" b="1">
                <a:solidFill>
                  <a:schemeClr val="accent2">
                    <a:lumMod val="50000"/>
                  </a:schemeClr>
                </a:solidFill>
                <a:highlight>
                  <a:srgbClr val="FFFF00"/>
                </a:highlight>
                <a:latin typeface="Avenir Next LT Pro" panose="020B0504020202020204" pitchFamily="34" charset="0"/>
              </a:rPr>
              <a:t>%</a:t>
            </a:r>
            <a:r>
              <a:rPr lang="fr-CA" sz="1600" b="1">
                <a:solidFill>
                  <a:schemeClr val="accent2">
                    <a:lumMod val="50000"/>
                  </a:schemeClr>
                </a:solidFill>
                <a:latin typeface="Avenir Next LT Pro" panose="020B0504020202020204" pitchFamily="34" charset="0"/>
              </a:rPr>
              <a:t> </a:t>
            </a:r>
            <a:r>
              <a:rPr lang="fr-CA" sz="1600">
                <a:solidFill>
                  <a:schemeClr val="accent2">
                    <a:lumMod val="50000"/>
                  </a:schemeClr>
                </a:solidFill>
                <a:latin typeface="Avenir Next LT Pro" panose="020B0504020202020204" pitchFamily="34" charset="0"/>
              </a:rPr>
              <a:t>of </a:t>
            </a:r>
            <a:r>
              <a:rPr lang="fr-CA" sz="1600" err="1">
                <a:solidFill>
                  <a:schemeClr val="accent2">
                    <a:lumMod val="50000"/>
                  </a:schemeClr>
                </a:solidFill>
                <a:latin typeface="Avenir Next LT Pro" panose="020B0504020202020204" pitchFamily="34" charset="0"/>
              </a:rPr>
              <a:t>employees</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who</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voted</a:t>
            </a:r>
            <a:r>
              <a:rPr lang="fr-CA" sz="1600">
                <a:solidFill>
                  <a:schemeClr val="accent2">
                    <a:lumMod val="50000"/>
                  </a:schemeClr>
                </a:solidFill>
                <a:latin typeface="Avenir Next LT Pro" panose="020B0504020202020204" pitchFamily="34" charset="0"/>
              </a:rPr>
              <a:t> chose this </a:t>
            </a:r>
            <a:r>
              <a:rPr lang="fr-CA" sz="1600" err="1">
                <a:solidFill>
                  <a:schemeClr val="accent2">
                    <a:lumMod val="50000"/>
                  </a:schemeClr>
                </a:solidFill>
                <a:latin typeface="Avenir Next LT Pro" panose="020B0504020202020204" pitchFamily="34" charset="0"/>
              </a:rPr>
              <a:t>feature</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wall</a:t>
            </a:r>
            <a:endParaRPr lang="en-CA" sz="1600">
              <a:solidFill>
                <a:schemeClr val="accent2">
                  <a:lumMod val="50000"/>
                </a:schemeClr>
              </a:solidFill>
              <a:latin typeface="Avenir Next LT Pro" panose="020B0504020202020204" pitchFamily="34" charset="0"/>
            </a:endParaRPr>
          </a:p>
        </p:txBody>
      </p:sp>
      <p:sp>
        <p:nvSpPr>
          <p:cNvPr id="17" name="TextBox 16">
            <a:extLst>
              <a:ext uri="{FF2B5EF4-FFF2-40B4-BE49-F238E27FC236}">
                <a16:creationId xmlns:a16="http://schemas.microsoft.com/office/drawing/2014/main" id="{CC34A1DE-BAF4-4437-42B2-CA5F461A7778}"/>
              </a:ext>
              <a:ext uri="{C183D7F6-B498-43B3-948B-1728B52AA6E4}">
                <adec:decorative xmlns:adec="http://schemas.microsoft.com/office/drawing/2017/decorative" val="1"/>
              </a:ext>
            </a:extLst>
          </p:cNvPr>
          <p:cNvSpPr txBox="1"/>
          <p:nvPr/>
        </p:nvSpPr>
        <p:spPr>
          <a:xfrm>
            <a:off x="800100" y="3047297"/>
            <a:ext cx="4429125" cy="1077218"/>
          </a:xfrm>
          <a:prstGeom prst="rect">
            <a:avLst/>
          </a:prstGeom>
          <a:noFill/>
        </p:spPr>
        <p:txBody>
          <a:bodyPr wrap="square">
            <a:spAutoFit/>
          </a:bodyPr>
          <a:lstStyle/>
          <a:p>
            <a:pPr algn="ctr"/>
            <a:r>
              <a:rPr lang="fr-CA" sz="1600">
                <a:solidFill>
                  <a:schemeClr val="tx1"/>
                </a:solidFill>
                <a:highlight>
                  <a:srgbClr val="FFFF00"/>
                </a:highlight>
                <a:latin typeface="Avenir Next LT Pro" panose="020B0504020202020204" pitchFamily="34" charset="0"/>
              </a:rPr>
              <a:t>PLACEHOLDER IMAGE</a:t>
            </a:r>
          </a:p>
          <a:p>
            <a:pPr algn="ctr"/>
            <a:endParaRPr lang="fr-CA" sz="1600">
              <a:highlight>
                <a:srgbClr val="FFFF00"/>
              </a:highlight>
              <a:latin typeface="Avenir Next LT Pro" panose="020B0504020202020204" pitchFamily="34" charset="0"/>
            </a:endParaRPr>
          </a:p>
          <a:p>
            <a:pPr algn="ctr"/>
            <a:r>
              <a:rPr lang="fr-CA" sz="1600">
                <a:solidFill>
                  <a:schemeClr val="tx1"/>
                </a:solidFill>
                <a:highlight>
                  <a:srgbClr val="FFFF00"/>
                </a:highlight>
                <a:latin typeface="Avenir Next LT Pro" panose="020B0504020202020204" pitchFamily="34" charset="0"/>
              </a:rPr>
              <a:t>REPLACE WITH A PICTURE OF CHOSEN MOOD BOARD</a:t>
            </a:r>
            <a:endParaRPr lang="en-CA" sz="160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20067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C83BA6-64A9-C13A-AFA0-A100B9B51496}"/>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4" name="Content Placeholder 10">
            <a:extLst>
              <a:ext uri="{FF2B5EF4-FFF2-40B4-BE49-F238E27FC236}">
                <a16:creationId xmlns:a16="http://schemas.microsoft.com/office/drawing/2014/main" id="{7AC46769-1920-518F-00CE-816C6119490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4" y="105457"/>
            <a:ext cx="11006345" cy="563075"/>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Our </a:t>
            </a:r>
            <a:r>
              <a:rPr lang="fr-CA" sz="3200" dirty="0" err="1">
                <a:solidFill>
                  <a:schemeClr val="bg1"/>
                </a:solidFill>
              </a:rPr>
              <a:t>journey</a:t>
            </a:r>
            <a:endParaRPr lang="en-CA" sz="3200" dirty="0">
              <a:solidFill>
                <a:schemeClr val="bg1"/>
              </a:solidFill>
            </a:endParaRPr>
          </a:p>
        </p:txBody>
      </p:sp>
      <p:sp>
        <p:nvSpPr>
          <p:cNvPr id="12" name="Rectangle: Rounded Corners 11">
            <a:extLst>
              <a:ext uri="{FF2B5EF4-FFF2-40B4-BE49-F238E27FC236}">
                <a16:creationId xmlns:a16="http://schemas.microsoft.com/office/drawing/2014/main" id="{97258186-2EC9-F639-E6DF-C2B46A63153C}"/>
              </a:ext>
              <a:ext uri="{C183D7F6-B498-43B3-948B-1728B52AA6E4}">
                <adec:decorative xmlns:adec="http://schemas.microsoft.com/office/drawing/2017/decorative" val="1"/>
              </a:ext>
            </a:extLst>
          </p:cNvPr>
          <p:cNvSpPr/>
          <p:nvPr/>
        </p:nvSpPr>
        <p:spPr>
          <a:xfrm>
            <a:off x="214991"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3" name="Rectangle: Rounded Corners 12">
            <a:extLst>
              <a:ext uri="{FF2B5EF4-FFF2-40B4-BE49-F238E27FC236}">
                <a16:creationId xmlns:a16="http://schemas.microsoft.com/office/drawing/2014/main" id="{C48CC0F8-C2B7-7F49-9ED5-868BE522D87F}"/>
              </a:ext>
              <a:ext uri="{C183D7F6-B498-43B3-948B-1728B52AA6E4}">
                <adec:decorative xmlns:adec="http://schemas.microsoft.com/office/drawing/2017/decorative" val="1"/>
              </a:ext>
            </a:extLst>
          </p:cNvPr>
          <p:cNvSpPr/>
          <p:nvPr/>
        </p:nvSpPr>
        <p:spPr>
          <a:xfrm>
            <a:off x="214991"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4" name="Rectangle: Rounded Corners 13">
            <a:extLst>
              <a:ext uri="{FF2B5EF4-FFF2-40B4-BE49-F238E27FC236}">
                <a16:creationId xmlns:a16="http://schemas.microsoft.com/office/drawing/2014/main" id="{2FFD2A06-ED1C-FFAE-21CB-61AAE71F849A}"/>
              </a:ext>
              <a:ext uri="{C183D7F6-B498-43B3-948B-1728B52AA6E4}">
                <adec:decorative xmlns:adec="http://schemas.microsoft.com/office/drawing/2017/decorative" val="1"/>
              </a:ext>
            </a:extLst>
          </p:cNvPr>
          <p:cNvSpPr/>
          <p:nvPr/>
        </p:nvSpPr>
        <p:spPr>
          <a:xfrm>
            <a:off x="4259861"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5" name="Rectangle: Rounded Corners 14">
            <a:extLst>
              <a:ext uri="{FF2B5EF4-FFF2-40B4-BE49-F238E27FC236}">
                <a16:creationId xmlns:a16="http://schemas.microsoft.com/office/drawing/2014/main" id="{65B5A9D7-F566-AA42-F2E9-1C012E69193A}"/>
              </a:ext>
              <a:ext uri="{C183D7F6-B498-43B3-948B-1728B52AA6E4}">
                <adec:decorative xmlns:adec="http://schemas.microsoft.com/office/drawing/2017/decorative" val="1"/>
              </a:ext>
            </a:extLst>
          </p:cNvPr>
          <p:cNvSpPr/>
          <p:nvPr/>
        </p:nvSpPr>
        <p:spPr>
          <a:xfrm>
            <a:off x="4259861"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7" name="Rectangle: Rounded Corners 16">
            <a:extLst>
              <a:ext uri="{FF2B5EF4-FFF2-40B4-BE49-F238E27FC236}">
                <a16:creationId xmlns:a16="http://schemas.microsoft.com/office/drawing/2014/main" id="{FE07C4AC-2490-7F8D-6584-35EA9A67178C}"/>
              </a:ext>
              <a:ext uri="{C183D7F6-B498-43B3-948B-1728B52AA6E4}">
                <adec:decorative xmlns:adec="http://schemas.microsoft.com/office/drawing/2017/decorative" val="1"/>
              </a:ext>
            </a:extLst>
          </p:cNvPr>
          <p:cNvSpPr/>
          <p:nvPr/>
        </p:nvSpPr>
        <p:spPr>
          <a:xfrm>
            <a:off x="8304730"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8" name="Rectangle: Rounded Corners 17">
            <a:extLst>
              <a:ext uri="{FF2B5EF4-FFF2-40B4-BE49-F238E27FC236}">
                <a16:creationId xmlns:a16="http://schemas.microsoft.com/office/drawing/2014/main" id="{6F3122A7-FCAD-C52A-E232-9F9078AB9DF3}"/>
              </a:ext>
              <a:ext uri="{C183D7F6-B498-43B3-948B-1728B52AA6E4}">
                <adec:decorative xmlns:adec="http://schemas.microsoft.com/office/drawing/2017/decorative" val="1"/>
              </a:ext>
            </a:extLst>
          </p:cNvPr>
          <p:cNvSpPr/>
          <p:nvPr/>
        </p:nvSpPr>
        <p:spPr>
          <a:xfrm>
            <a:off x="8304730"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20" name="TextBox 19">
            <a:extLst>
              <a:ext uri="{FF2B5EF4-FFF2-40B4-BE49-F238E27FC236}">
                <a16:creationId xmlns:a16="http://schemas.microsoft.com/office/drawing/2014/main" id="{F82F1C8B-7220-108E-29E5-83B8B53359E0}"/>
              </a:ext>
            </a:extLst>
          </p:cNvPr>
          <p:cNvSpPr txBox="1"/>
          <p:nvPr/>
        </p:nvSpPr>
        <p:spPr>
          <a:xfrm>
            <a:off x="214991" y="1059366"/>
            <a:ext cx="3672277" cy="400110"/>
          </a:xfrm>
          <a:prstGeom prst="rect">
            <a:avLst/>
          </a:prstGeom>
          <a:noFill/>
        </p:spPr>
        <p:txBody>
          <a:bodyPr wrap="square" rtlCol="0">
            <a:spAutoFit/>
          </a:bodyPr>
          <a:lstStyle/>
          <a:p>
            <a:pPr algn="ctr"/>
            <a:r>
              <a:rPr lang="fr-CA" sz="2000" b="1">
                <a:solidFill>
                  <a:schemeClr val="accent2">
                    <a:lumMod val="50000"/>
                  </a:schemeClr>
                </a:solidFill>
                <a:latin typeface="Avenir Next LT Pro" panose="020B0504020202020204" pitchFamily="34" charset="0"/>
              </a:rPr>
              <a:t>A </a:t>
            </a:r>
            <a:r>
              <a:rPr lang="fr-CA" sz="2000" b="1" err="1">
                <a:solidFill>
                  <a:schemeClr val="accent2">
                    <a:lumMod val="50000"/>
                  </a:schemeClr>
                </a:solidFill>
                <a:latin typeface="Avenir Next LT Pro" panose="020B0504020202020204" pitchFamily="34" charset="0"/>
              </a:rPr>
              <a:t>day</a:t>
            </a:r>
            <a:r>
              <a:rPr lang="fr-CA" sz="2000" b="1">
                <a:solidFill>
                  <a:schemeClr val="accent2">
                    <a:lumMod val="50000"/>
                  </a:schemeClr>
                </a:solidFill>
                <a:latin typeface="Avenir Next LT Pro" panose="020B0504020202020204" pitchFamily="34" charset="0"/>
              </a:rPr>
              <a:t> in-a-life </a:t>
            </a:r>
            <a:r>
              <a:rPr lang="fr-CA" sz="2000" b="1" err="1">
                <a:solidFill>
                  <a:schemeClr val="accent2">
                    <a:lumMod val="50000"/>
                  </a:schemeClr>
                </a:solidFill>
                <a:latin typeface="Avenir Next LT Pro" panose="020B0504020202020204" pitchFamily="34" charset="0"/>
              </a:rPr>
              <a:t>presentation</a:t>
            </a:r>
            <a:endParaRPr lang="en-CA" sz="2000" b="1">
              <a:solidFill>
                <a:schemeClr val="accent2">
                  <a:lumMod val="50000"/>
                </a:schemeClr>
              </a:solidFill>
              <a:latin typeface="Avenir Next LT Pro" panose="020B0504020202020204" pitchFamily="34" charset="0"/>
            </a:endParaRPr>
          </a:p>
        </p:txBody>
      </p:sp>
      <p:sp>
        <p:nvSpPr>
          <p:cNvPr id="11" name="TextBox 10">
            <a:extLst>
              <a:ext uri="{FF2B5EF4-FFF2-40B4-BE49-F238E27FC236}">
                <a16:creationId xmlns:a16="http://schemas.microsoft.com/office/drawing/2014/main" id="{523CAAAF-C430-2D95-39A2-46B29759E92C}"/>
              </a:ext>
              <a:ext uri="{C183D7F6-B498-43B3-948B-1728B52AA6E4}">
                <adec:decorative xmlns:adec="http://schemas.microsoft.com/office/drawing/2017/decorative" val="0"/>
              </a:ext>
            </a:extLst>
          </p:cNvPr>
          <p:cNvSpPr txBox="1"/>
          <p:nvPr/>
        </p:nvSpPr>
        <p:spPr>
          <a:xfrm>
            <a:off x="214992" y="2995137"/>
            <a:ext cx="3672276" cy="1477328"/>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PLACEHOLDER</a:t>
            </a:r>
          </a:p>
          <a:p>
            <a:pPr algn="ctr"/>
            <a:endParaRPr lang="en-US" dirty="0">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REPLACE WITH PICTURES OF YOUR </a:t>
            </a:r>
            <a:r>
              <a:rPr lang="en-US" dirty="0">
                <a:highlight>
                  <a:srgbClr val="FFFF00"/>
                </a:highlight>
                <a:latin typeface="Avenir Next LT Pro" panose="020B0504020202020204" pitchFamily="34" charset="0"/>
              </a:rPr>
              <a:t>DAY IN-A-LIFE PRESENTATION</a:t>
            </a:r>
            <a:endParaRPr lang="en-CA" sz="1800" dirty="0">
              <a:solidFill>
                <a:schemeClr val="tx1"/>
              </a:solidFill>
              <a:highlight>
                <a:srgbClr val="FFFF00"/>
              </a:highlight>
              <a:latin typeface="Avenir Next LT Pro" panose="020B0504020202020204" pitchFamily="34" charset="0"/>
            </a:endParaRPr>
          </a:p>
        </p:txBody>
      </p:sp>
      <p:sp>
        <p:nvSpPr>
          <p:cNvPr id="21" name="TextBox 20">
            <a:extLst>
              <a:ext uri="{FF2B5EF4-FFF2-40B4-BE49-F238E27FC236}">
                <a16:creationId xmlns:a16="http://schemas.microsoft.com/office/drawing/2014/main" id="{9AEEF226-98F5-EC2F-D301-0E7587BEBB6A}"/>
              </a:ext>
            </a:extLst>
          </p:cNvPr>
          <p:cNvSpPr txBox="1"/>
          <p:nvPr/>
        </p:nvSpPr>
        <p:spPr>
          <a:xfrm>
            <a:off x="4259860" y="1063068"/>
            <a:ext cx="3672277" cy="400110"/>
          </a:xfrm>
          <a:prstGeom prst="rect">
            <a:avLst/>
          </a:prstGeom>
          <a:noFill/>
        </p:spPr>
        <p:txBody>
          <a:bodyPr wrap="square" rtlCol="0">
            <a:spAutoFit/>
          </a:bodyPr>
          <a:lstStyle/>
          <a:p>
            <a:pPr algn="ctr"/>
            <a:r>
              <a:rPr lang="fr-CA" sz="2000" b="1">
                <a:solidFill>
                  <a:schemeClr val="accent2">
                    <a:lumMod val="50000"/>
                  </a:schemeClr>
                </a:solidFill>
                <a:latin typeface="Avenir Next LT Pro" panose="020B0504020202020204" pitchFamily="34" charset="0"/>
              </a:rPr>
              <a:t>Pre-</a:t>
            </a:r>
            <a:r>
              <a:rPr lang="fr-CA" sz="2000" b="1" err="1">
                <a:solidFill>
                  <a:schemeClr val="accent2">
                    <a:lumMod val="50000"/>
                  </a:schemeClr>
                </a:solidFill>
                <a:latin typeface="Avenir Next LT Pro" panose="020B0504020202020204" pitchFamily="34" charset="0"/>
              </a:rPr>
              <a:t>opening</a:t>
            </a:r>
            <a:r>
              <a:rPr lang="fr-CA" sz="2000" b="1">
                <a:solidFill>
                  <a:schemeClr val="accent2">
                    <a:lumMod val="50000"/>
                  </a:schemeClr>
                </a:solidFill>
                <a:latin typeface="Avenir Next LT Pro" panose="020B0504020202020204" pitchFamily="34" charset="0"/>
              </a:rPr>
              <a:t> Q&amp;A session</a:t>
            </a:r>
            <a:endParaRPr lang="en-CA" sz="2000" b="1">
              <a:solidFill>
                <a:schemeClr val="accent2">
                  <a:lumMod val="50000"/>
                </a:schemeClr>
              </a:solidFill>
              <a:latin typeface="Avenir Next LT Pro" panose="020B0504020202020204" pitchFamily="34" charset="0"/>
            </a:endParaRPr>
          </a:p>
        </p:txBody>
      </p:sp>
      <p:sp>
        <p:nvSpPr>
          <p:cNvPr id="16" name="TextBox 15">
            <a:extLst>
              <a:ext uri="{FF2B5EF4-FFF2-40B4-BE49-F238E27FC236}">
                <a16:creationId xmlns:a16="http://schemas.microsoft.com/office/drawing/2014/main" id="{01D26656-C81C-8715-032A-4CF37DEC1566}"/>
              </a:ext>
            </a:extLst>
          </p:cNvPr>
          <p:cNvSpPr txBox="1"/>
          <p:nvPr/>
        </p:nvSpPr>
        <p:spPr>
          <a:xfrm>
            <a:off x="4259859" y="2995137"/>
            <a:ext cx="3672276" cy="1477328"/>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a:solidFill>
                  <a:schemeClr val="tx1"/>
                </a:solidFill>
                <a:highlight>
                  <a:srgbClr val="FFFF00"/>
                </a:highlight>
                <a:latin typeface="Avenir Next LT Pro" panose="020B0504020202020204" pitchFamily="34" charset="0"/>
              </a:rPr>
              <a:t>PLACEHOLDER</a:t>
            </a:r>
          </a:p>
          <a:p>
            <a:pPr algn="ctr"/>
            <a:endParaRPr lang="en-US">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REPLACE WITH PICTURES OF YOUR </a:t>
            </a:r>
            <a:r>
              <a:rPr lang="en-US">
                <a:highlight>
                  <a:srgbClr val="FFFF00"/>
                </a:highlight>
                <a:latin typeface="Avenir Next LT Pro" panose="020B0504020202020204" pitchFamily="34" charset="0"/>
              </a:rPr>
              <a:t>PRE-OPENING Q&amp;A SESSION</a:t>
            </a:r>
            <a:endParaRPr lang="en-CA" sz="1800">
              <a:solidFill>
                <a:schemeClr val="tx1"/>
              </a:solidFill>
              <a:highlight>
                <a:srgbClr val="FFFF00"/>
              </a:highlight>
              <a:latin typeface="Avenir Next LT Pro" panose="020B0504020202020204" pitchFamily="34" charset="0"/>
            </a:endParaRPr>
          </a:p>
        </p:txBody>
      </p:sp>
      <p:sp>
        <p:nvSpPr>
          <p:cNvPr id="19" name="TextBox 18">
            <a:extLst>
              <a:ext uri="{FF2B5EF4-FFF2-40B4-BE49-F238E27FC236}">
                <a16:creationId xmlns:a16="http://schemas.microsoft.com/office/drawing/2014/main" id="{F3F6F5F5-AB3A-1FDB-B885-DFC7B82C67D5}"/>
              </a:ext>
            </a:extLst>
          </p:cNvPr>
          <p:cNvSpPr txBox="1"/>
          <p:nvPr/>
        </p:nvSpPr>
        <p:spPr>
          <a:xfrm>
            <a:off x="8304726" y="2995137"/>
            <a:ext cx="3672276" cy="1200329"/>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a:solidFill>
                  <a:schemeClr val="tx1"/>
                </a:solidFill>
                <a:highlight>
                  <a:srgbClr val="FFFF00"/>
                </a:highlight>
                <a:latin typeface="Avenir Next LT Pro" panose="020B0504020202020204" pitchFamily="34" charset="0"/>
              </a:rPr>
              <a:t>PLACEHOLDER</a:t>
            </a:r>
          </a:p>
          <a:p>
            <a:pPr algn="ctr"/>
            <a:endParaRPr lang="en-US">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REPLACE WITH PICTURES OF TOURS OF </a:t>
            </a:r>
            <a:r>
              <a:rPr lang="en-US">
                <a:highlight>
                  <a:srgbClr val="FFFF00"/>
                </a:highlight>
                <a:latin typeface="Avenir Next LT Pro" panose="020B0504020202020204" pitchFamily="34" charset="0"/>
              </a:rPr>
              <a:t>THE </a:t>
            </a:r>
            <a:r>
              <a:rPr lang="en-US" sz="1800">
                <a:solidFill>
                  <a:schemeClr val="tx1"/>
                </a:solidFill>
                <a:highlight>
                  <a:srgbClr val="FFFF00"/>
                </a:highlight>
                <a:latin typeface="Avenir Next LT Pro" panose="020B0504020202020204" pitchFamily="34" charset="0"/>
              </a:rPr>
              <a:t>WORKPLACE</a:t>
            </a:r>
            <a:endParaRPr lang="en-CA" sz="1800">
              <a:solidFill>
                <a:schemeClr val="tx1"/>
              </a:solidFill>
              <a:highlight>
                <a:srgbClr val="FFFF00"/>
              </a:highlight>
              <a:latin typeface="Avenir Next LT Pro" panose="020B0504020202020204" pitchFamily="34" charset="0"/>
            </a:endParaRPr>
          </a:p>
        </p:txBody>
      </p:sp>
      <p:sp>
        <p:nvSpPr>
          <p:cNvPr id="22" name="TextBox 21">
            <a:extLst>
              <a:ext uri="{FF2B5EF4-FFF2-40B4-BE49-F238E27FC236}">
                <a16:creationId xmlns:a16="http://schemas.microsoft.com/office/drawing/2014/main" id="{6BE5B2B2-24DF-A400-7933-C6C39ACFCACF}"/>
              </a:ext>
            </a:extLst>
          </p:cNvPr>
          <p:cNvSpPr txBox="1"/>
          <p:nvPr/>
        </p:nvSpPr>
        <p:spPr>
          <a:xfrm>
            <a:off x="8304730" y="1063068"/>
            <a:ext cx="3672277" cy="400110"/>
          </a:xfrm>
          <a:prstGeom prst="rect">
            <a:avLst/>
          </a:prstGeom>
          <a:noFill/>
        </p:spPr>
        <p:txBody>
          <a:bodyPr wrap="square" rtlCol="0">
            <a:spAutoFit/>
          </a:bodyPr>
          <a:lstStyle/>
          <a:p>
            <a:pPr algn="ctr"/>
            <a:r>
              <a:rPr lang="fr-CA" sz="2000" b="1">
                <a:solidFill>
                  <a:schemeClr val="accent2">
                    <a:lumMod val="50000"/>
                  </a:schemeClr>
                </a:solidFill>
                <a:latin typeface="Avenir Next LT Pro" panose="020B0504020202020204" pitchFamily="34" charset="0"/>
              </a:rPr>
              <a:t>Tours of the </a:t>
            </a:r>
            <a:r>
              <a:rPr lang="fr-CA" sz="2000" b="1" err="1">
                <a:solidFill>
                  <a:schemeClr val="accent2">
                    <a:lumMod val="50000"/>
                  </a:schemeClr>
                </a:solidFill>
                <a:latin typeface="Avenir Next LT Pro" panose="020B0504020202020204" pitchFamily="34" charset="0"/>
              </a:rPr>
              <a:t>workplace</a:t>
            </a:r>
            <a:endParaRPr lang="en-CA" sz="2000" b="1">
              <a:solidFill>
                <a:schemeClr val="accent2">
                  <a:lumMod val="50000"/>
                </a:schemeClr>
              </a:solidFill>
              <a:latin typeface="Avenir Next LT Pro" panose="020B0504020202020204" pitchFamily="34" charset="0"/>
            </a:endParaRPr>
          </a:p>
        </p:txBody>
      </p:sp>
    </p:spTree>
    <p:extLst>
      <p:ext uri="{BB962C8B-B14F-4D97-AF65-F5344CB8AC3E}">
        <p14:creationId xmlns:p14="http://schemas.microsoft.com/office/powerpoint/2010/main" val="14512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F5280-D20B-D914-F4E7-ED31D434A2A5}"/>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6" name="Content Placeholder 10">
            <a:extLst>
              <a:ext uri="{FF2B5EF4-FFF2-40B4-BE49-F238E27FC236}">
                <a16:creationId xmlns:a16="http://schemas.microsoft.com/office/drawing/2014/main" id="{08AC7768-C203-6473-3064-CAAFA603378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71330" y="134212"/>
            <a:ext cx="11006345" cy="484494"/>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err="1">
                <a:solidFill>
                  <a:schemeClr val="bg1"/>
                </a:solidFill>
              </a:rPr>
              <a:t>Opening</a:t>
            </a:r>
            <a:r>
              <a:rPr lang="fr-CA" sz="3200">
                <a:solidFill>
                  <a:schemeClr val="bg1"/>
                </a:solidFill>
              </a:rPr>
              <a:t> </a:t>
            </a:r>
            <a:r>
              <a:rPr lang="fr-CA" sz="3200" err="1">
                <a:solidFill>
                  <a:schemeClr val="bg1"/>
                </a:solidFill>
              </a:rPr>
              <a:t>week</a:t>
            </a:r>
            <a:endParaRPr lang="en-CA" sz="3200">
              <a:solidFill>
                <a:schemeClr val="bg1"/>
              </a:solidFill>
            </a:endParaRPr>
          </a:p>
        </p:txBody>
      </p:sp>
      <p:grpSp>
        <p:nvGrpSpPr>
          <p:cNvPr id="7" name="Group 6">
            <a:extLst>
              <a:ext uri="{FF2B5EF4-FFF2-40B4-BE49-F238E27FC236}">
                <a16:creationId xmlns:a16="http://schemas.microsoft.com/office/drawing/2014/main" id="{7710425D-9A17-BEAC-CB16-7D95C2C2021C}"/>
              </a:ext>
              <a:ext uri="{C183D7F6-B498-43B3-948B-1728B52AA6E4}">
                <adec:decorative xmlns:adec="http://schemas.microsoft.com/office/drawing/2017/decorative" val="1"/>
              </a:ext>
            </a:extLst>
          </p:cNvPr>
          <p:cNvGrpSpPr/>
          <p:nvPr/>
        </p:nvGrpSpPr>
        <p:grpSpPr>
          <a:xfrm>
            <a:off x="6258283" y="4840884"/>
            <a:ext cx="5369668" cy="1027502"/>
            <a:chOff x="3407091" y="5121787"/>
            <a:chExt cx="5369668" cy="747047"/>
          </a:xfrm>
          <a:solidFill>
            <a:schemeClr val="accent2">
              <a:lumMod val="20000"/>
              <a:lumOff val="80000"/>
            </a:schemeClr>
          </a:solidFill>
        </p:grpSpPr>
        <p:sp>
          <p:nvSpPr>
            <p:cNvPr id="8" name="Rectangle: Rounded Corners 7">
              <a:extLst>
                <a:ext uri="{FF2B5EF4-FFF2-40B4-BE49-F238E27FC236}">
                  <a16:creationId xmlns:a16="http://schemas.microsoft.com/office/drawing/2014/main" id="{11A5C3F8-98D8-DE5E-1981-30CB8370DDD5}"/>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latin typeface="Avenir Next LT Pro" panose="020B0504020202020204" pitchFamily="34" charset="0"/>
                </a:rPr>
                <a:t>QUOTE</a:t>
              </a:r>
              <a:endParaRPr lang="en-CA">
                <a:solidFill>
                  <a:schemeClr val="tx1"/>
                </a:solidFill>
                <a:latin typeface="Avenir Next LT Pro" panose="020B0504020202020204" pitchFamily="34" charset="0"/>
              </a:endParaRPr>
            </a:p>
          </p:txBody>
        </p:sp>
        <p:pic>
          <p:nvPicPr>
            <p:cNvPr id="9" name="Graphic 8" descr="Open quotation mark with solid fill">
              <a:extLst>
                <a:ext uri="{FF2B5EF4-FFF2-40B4-BE49-F238E27FC236}">
                  <a16:creationId xmlns:a16="http://schemas.microsoft.com/office/drawing/2014/main" id="{2E79FF6B-F0CB-30F7-7AC0-8968F323B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0" name="Graphic 9" descr="Open quotation mark with solid fill">
              <a:extLst>
                <a:ext uri="{FF2B5EF4-FFF2-40B4-BE49-F238E27FC236}">
                  <a16:creationId xmlns:a16="http://schemas.microsoft.com/office/drawing/2014/main" id="{8BAFFA14-C2C8-331A-2CE1-FA50C2529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1" name="Group 10">
            <a:extLst>
              <a:ext uri="{FF2B5EF4-FFF2-40B4-BE49-F238E27FC236}">
                <a16:creationId xmlns:a16="http://schemas.microsoft.com/office/drawing/2014/main" id="{B37B098F-2F28-4197-9A0F-22404FFF056A}"/>
              </a:ext>
              <a:ext uri="{C183D7F6-B498-43B3-948B-1728B52AA6E4}">
                <adec:decorative xmlns:adec="http://schemas.microsoft.com/office/drawing/2017/decorative" val="1"/>
              </a:ext>
            </a:extLst>
          </p:cNvPr>
          <p:cNvGrpSpPr/>
          <p:nvPr/>
        </p:nvGrpSpPr>
        <p:grpSpPr>
          <a:xfrm>
            <a:off x="547285" y="4816260"/>
            <a:ext cx="5369668" cy="1027502"/>
            <a:chOff x="3407091" y="5121787"/>
            <a:chExt cx="5369668" cy="747047"/>
          </a:xfrm>
          <a:solidFill>
            <a:schemeClr val="accent2">
              <a:lumMod val="20000"/>
              <a:lumOff val="80000"/>
            </a:schemeClr>
          </a:solidFill>
        </p:grpSpPr>
        <p:sp>
          <p:nvSpPr>
            <p:cNvPr id="12" name="Rectangle: Rounded Corners 11">
              <a:extLst>
                <a:ext uri="{FF2B5EF4-FFF2-40B4-BE49-F238E27FC236}">
                  <a16:creationId xmlns:a16="http://schemas.microsoft.com/office/drawing/2014/main" id="{7A5FDD58-9A64-71E1-DB5F-D4F67C835EFE}"/>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latin typeface="Avenir Next LT Pro" panose="020B0504020202020204" pitchFamily="34" charset="0"/>
                </a:rPr>
                <a:t>QUOTE</a:t>
              </a:r>
              <a:endParaRPr lang="en-CA">
                <a:solidFill>
                  <a:schemeClr val="tx1"/>
                </a:solidFill>
                <a:latin typeface="Avenir Next LT Pro" panose="020B0504020202020204" pitchFamily="34" charset="0"/>
              </a:endParaRPr>
            </a:p>
          </p:txBody>
        </p:sp>
        <p:pic>
          <p:nvPicPr>
            <p:cNvPr id="13" name="Graphic 12" descr="Open quotation mark with solid fill">
              <a:extLst>
                <a:ext uri="{FF2B5EF4-FFF2-40B4-BE49-F238E27FC236}">
                  <a16:creationId xmlns:a16="http://schemas.microsoft.com/office/drawing/2014/main" id="{6E7A9846-E1F8-E240-1695-71464175AB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4" name="Graphic 13" descr="Open quotation mark with solid fill">
              <a:extLst>
                <a:ext uri="{FF2B5EF4-FFF2-40B4-BE49-F238E27FC236}">
                  <a16:creationId xmlns:a16="http://schemas.microsoft.com/office/drawing/2014/main" id="{35934602-7A23-09A4-199C-9BD78BF728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pic>
        <p:nvPicPr>
          <p:cNvPr id="15" name="Image 3" descr="Une image contenant canapé, Canapé-lit, intérieur, décoration d’intérieur&#10;&#10;Description générée automatiquement">
            <a:extLst>
              <a:ext uri="{FF2B5EF4-FFF2-40B4-BE49-F238E27FC236}">
                <a16:creationId xmlns:a16="http://schemas.microsoft.com/office/drawing/2014/main" id="{0746A408-5EE2-7DAC-93E0-3E2BC7221155}"/>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229961" y="1302911"/>
            <a:ext cx="3672276" cy="2226959"/>
          </a:xfrm>
          <a:prstGeom prst="rect">
            <a:avLst/>
          </a:prstGeom>
          <a:ln>
            <a:noFill/>
          </a:ln>
          <a:effectLst>
            <a:outerShdw blurRad="50800" dist="38100" dir="2700000" algn="tl" rotWithShape="0">
              <a:prstClr val="black">
                <a:alpha val="40000"/>
              </a:prstClr>
            </a:outerShdw>
          </a:effectLst>
        </p:spPr>
      </p:pic>
      <p:pic>
        <p:nvPicPr>
          <p:cNvPr id="16" name="Image 3" descr="Une image contenant canapé, Canapé-lit, intérieur, décoration d’intérieur&#10;&#10;Description générée automatiquement">
            <a:extLst>
              <a:ext uri="{FF2B5EF4-FFF2-40B4-BE49-F238E27FC236}">
                <a16:creationId xmlns:a16="http://schemas.microsoft.com/office/drawing/2014/main" id="{B0490AF2-BA52-99E7-0626-2FC68A2BB533}"/>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4259862" y="1297498"/>
            <a:ext cx="3672276" cy="2226959"/>
          </a:xfrm>
          <a:prstGeom prst="rect">
            <a:avLst/>
          </a:prstGeom>
          <a:ln>
            <a:noFill/>
          </a:ln>
          <a:effectLst>
            <a:outerShdw blurRad="50800" dist="38100" dir="2700000" algn="tl" rotWithShape="0">
              <a:prstClr val="black">
                <a:alpha val="40000"/>
              </a:prstClr>
            </a:outerShdw>
          </a:effectLst>
        </p:spPr>
      </p:pic>
      <p:pic>
        <p:nvPicPr>
          <p:cNvPr id="17" name="Image 3" descr="Une image contenant canapé, Canapé-lit, intérieur, décoration d’intérieur&#10;&#10;Description générée automatiquement">
            <a:extLst>
              <a:ext uri="{FF2B5EF4-FFF2-40B4-BE49-F238E27FC236}">
                <a16:creationId xmlns:a16="http://schemas.microsoft.com/office/drawing/2014/main" id="{825664BD-1AF8-F311-C451-76294FA5D11B}"/>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8289764" y="1297497"/>
            <a:ext cx="3672276" cy="2226959"/>
          </a:xfrm>
          <a:prstGeom prst="rect">
            <a:avLst/>
          </a:prstGeom>
          <a:ln>
            <a:no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3B60D84D-A8E7-48A2-A558-4182637F0340}"/>
              </a:ext>
            </a:extLst>
          </p:cNvPr>
          <p:cNvSpPr txBox="1"/>
          <p:nvPr/>
        </p:nvSpPr>
        <p:spPr>
          <a:xfrm>
            <a:off x="229959" y="1651868"/>
            <a:ext cx="11732079" cy="1477328"/>
          </a:xfrm>
          <a:prstGeom prst="rect">
            <a:avLst/>
          </a:prstGeom>
          <a:noFill/>
        </p:spPr>
        <p:txBody>
          <a:bodyPr wrap="square">
            <a:spAutoFit/>
          </a:bodyPr>
          <a:lstStyle/>
          <a:p>
            <a:pPr algn="ctr"/>
            <a:r>
              <a:rPr lang="en-US" sz="1800">
                <a:solidFill>
                  <a:schemeClr val="tx1"/>
                </a:solidFill>
                <a:highlight>
                  <a:srgbClr val="FFFF00"/>
                </a:highlight>
                <a:latin typeface="Avenir Next LT Pro" panose="020B0504020202020204" pitchFamily="34" charset="0"/>
              </a:rPr>
              <a:t>PLACEHOLDER IMAGES</a:t>
            </a:r>
          </a:p>
          <a:p>
            <a:pPr algn="ctr"/>
            <a:endParaRPr lang="en-US" sz="1800">
              <a:solidFill>
                <a:schemeClr val="tx1"/>
              </a:solidFill>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REPLACE WITH PICTURES OF YOUR OPENING WEEK</a:t>
            </a:r>
          </a:p>
          <a:p>
            <a:pPr algn="ctr"/>
            <a:endParaRPr lang="en-US">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Pictures may include </a:t>
            </a:r>
            <a:r>
              <a:rPr lang="en-US">
                <a:highlight>
                  <a:srgbClr val="FFFF00"/>
                </a:highlight>
                <a:latin typeface="Avenir Next LT Pro" panose="020B0504020202020204" pitchFamily="34" charset="0"/>
              </a:rPr>
              <a:t>the welcoming team, kiosks, the ribbon cutting ceremony, etc. </a:t>
            </a:r>
            <a:endParaRPr lang="en-CA" sz="1800">
              <a:solidFill>
                <a:schemeClr val="tx1"/>
              </a:solidFill>
              <a:highlight>
                <a:srgbClr val="FFFF00"/>
              </a:highlight>
              <a:latin typeface="Avenir Next LT Pro" panose="020B0504020202020204" pitchFamily="34" charset="0"/>
            </a:endParaRPr>
          </a:p>
        </p:txBody>
      </p:sp>
      <p:sp>
        <p:nvSpPr>
          <p:cNvPr id="20" name="TextBox 19">
            <a:extLst>
              <a:ext uri="{FF2B5EF4-FFF2-40B4-BE49-F238E27FC236}">
                <a16:creationId xmlns:a16="http://schemas.microsoft.com/office/drawing/2014/main" id="{E5B161D6-CF41-A660-4BF7-7D8CCD3D2753}"/>
              </a:ext>
            </a:extLst>
          </p:cNvPr>
          <p:cNvSpPr txBox="1"/>
          <p:nvPr/>
        </p:nvSpPr>
        <p:spPr>
          <a:xfrm>
            <a:off x="229959" y="3788402"/>
            <a:ext cx="11732078" cy="646331"/>
          </a:xfrm>
          <a:prstGeom prst="rect">
            <a:avLst/>
          </a:prstGeom>
          <a:noFill/>
        </p:spPr>
        <p:txBody>
          <a:bodyPr wrap="square">
            <a:spAutoFit/>
          </a:bodyPr>
          <a:lstStyle/>
          <a:p>
            <a:pPr algn="ctr"/>
            <a:r>
              <a:rPr lang="fr-CA" sz="1800" dirty="0">
                <a:solidFill>
                  <a:schemeClr val="accent2">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Week of </a:t>
            </a:r>
            <a:r>
              <a:rPr lang="fr-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DATE</a:t>
            </a:r>
            <a:r>
              <a:rPr lang="fr-CA" sz="1800" dirty="0">
                <a:solidFill>
                  <a:schemeClr val="accent2">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 to </a:t>
            </a:r>
            <a:r>
              <a:rPr lang="fr-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DATE</a:t>
            </a:r>
          </a:p>
          <a:p>
            <a:pPr algn="ctr"/>
            <a:r>
              <a:rPr lang="en-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Insert stats or fun facts from the opening week</a:t>
            </a:r>
            <a:endParaRPr lang="fr-FR"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246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CAFF90-1459-114B-D6B0-B55C754FF44C}"/>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6" name="Content Placeholder 10">
            <a:extLst>
              <a:ext uri="{FF2B5EF4-FFF2-40B4-BE49-F238E27FC236}">
                <a16:creationId xmlns:a16="http://schemas.microsoft.com/office/drawing/2014/main" id="{42C2B007-35D3-CB89-4AA0-542F61EF5C2A}"/>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3" y="102476"/>
            <a:ext cx="11006345" cy="554749"/>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a:t>This </a:t>
            </a:r>
            <a:r>
              <a:rPr lang="fr-CA" sz="3200" err="1"/>
              <a:t>is</a:t>
            </a:r>
            <a:r>
              <a:rPr lang="fr-CA" sz="3200"/>
              <a:t> </a:t>
            </a:r>
            <a:r>
              <a:rPr lang="fr-CA" sz="3200" err="1"/>
              <a:t>our</a:t>
            </a:r>
            <a:r>
              <a:rPr lang="fr-CA" sz="3200"/>
              <a:t> new normal!</a:t>
            </a:r>
            <a:endParaRPr lang="en-CA" sz="3200"/>
          </a:p>
        </p:txBody>
      </p:sp>
      <p:pic>
        <p:nvPicPr>
          <p:cNvPr id="8" name="Image 3" descr="Une image contenant canapé, Canapé-lit, intérieur, décoration d’intérieur&#10;&#10;Description générée automatiquement">
            <a:extLst>
              <a:ext uri="{FF2B5EF4-FFF2-40B4-BE49-F238E27FC236}">
                <a16:creationId xmlns:a16="http://schemas.microsoft.com/office/drawing/2014/main" id="{639287C9-F293-C0AF-F083-07661D2D84E3}"/>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303052" y="1206033"/>
            <a:ext cx="3672276" cy="2226959"/>
          </a:xfrm>
          <a:prstGeom prst="rect">
            <a:avLst/>
          </a:prstGeom>
          <a:ln>
            <a:noFill/>
          </a:ln>
          <a:effectLst>
            <a:outerShdw blurRad="50800" dist="38100" dir="2700000" algn="tl" rotWithShape="0">
              <a:prstClr val="black">
                <a:alpha val="40000"/>
              </a:prstClr>
            </a:outerShdw>
          </a:effectLst>
        </p:spPr>
      </p:pic>
      <p:pic>
        <p:nvPicPr>
          <p:cNvPr id="9" name="Image 3" descr="Une image contenant canapé, Canapé-lit, intérieur, décoration d’intérieur&#10;&#10;Description générée automatiquement">
            <a:extLst>
              <a:ext uri="{FF2B5EF4-FFF2-40B4-BE49-F238E27FC236}">
                <a16:creationId xmlns:a16="http://schemas.microsoft.com/office/drawing/2014/main" id="{5395AFD1-FD5A-BE01-2110-F37C49853FA0}"/>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4239598" y="1206033"/>
            <a:ext cx="3672276" cy="2226959"/>
          </a:xfrm>
          <a:prstGeom prst="rect">
            <a:avLst/>
          </a:prstGeom>
          <a:ln>
            <a:noFill/>
          </a:ln>
          <a:effectLst>
            <a:outerShdw blurRad="50800" dist="38100" dir="2700000" algn="tl" rotWithShape="0">
              <a:prstClr val="black">
                <a:alpha val="40000"/>
              </a:prstClr>
            </a:outerShdw>
          </a:effectLst>
        </p:spPr>
      </p:pic>
      <p:pic>
        <p:nvPicPr>
          <p:cNvPr id="12" name="Image 3" descr="Une image contenant canapé, Canapé-lit, intérieur, décoration d’intérieur&#10;&#10;Description générée automatiquement">
            <a:extLst>
              <a:ext uri="{FF2B5EF4-FFF2-40B4-BE49-F238E27FC236}">
                <a16:creationId xmlns:a16="http://schemas.microsoft.com/office/drawing/2014/main" id="{6FA9FCFF-153E-F767-00E2-AF66D2D679E1}"/>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8064274" y="1202041"/>
            <a:ext cx="3672276" cy="2226959"/>
          </a:xfrm>
          <a:prstGeom prst="rect">
            <a:avLst/>
          </a:prstGeom>
          <a:ln>
            <a:noFill/>
          </a:ln>
          <a:effectLst>
            <a:outerShdw blurRad="50800" dist="38100" dir="2700000" algn="tl" rotWithShape="0">
              <a:prstClr val="black">
                <a:alpha val="40000"/>
              </a:prstClr>
            </a:outerShdw>
          </a:effectLst>
        </p:spPr>
      </p:pic>
      <p:pic>
        <p:nvPicPr>
          <p:cNvPr id="10" name="Image 3" descr="Une image contenant canapé, Canapé-lit, intérieur, décoration d’intérieur&#10;&#10;Description générée automatiquement">
            <a:extLst>
              <a:ext uri="{FF2B5EF4-FFF2-40B4-BE49-F238E27FC236}">
                <a16:creationId xmlns:a16="http://schemas.microsoft.com/office/drawing/2014/main" id="{2441888C-9C3E-30CA-9194-A741F239DDC7}"/>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303052" y="3585392"/>
            <a:ext cx="3672276" cy="2226959"/>
          </a:xfrm>
          <a:prstGeom prst="rect">
            <a:avLst/>
          </a:prstGeom>
          <a:ln>
            <a:noFill/>
          </a:ln>
          <a:effectLst>
            <a:outerShdw blurRad="50800" dist="38100" dir="2700000" algn="tl" rotWithShape="0">
              <a:prstClr val="black">
                <a:alpha val="40000"/>
              </a:prstClr>
            </a:outerShdw>
          </a:effectLst>
        </p:spPr>
      </p:pic>
      <p:pic>
        <p:nvPicPr>
          <p:cNvPr id="11" name="Image 3" descr="Une image contenant canapé, Canapé-lit, intérieur, décoration d’intérieur&#10;&#10;Description générée automatiquement">
            <a:extLst>
              <a:ext uri="{FF2B5EF4-FFF2-40B4-BE49-F238E27FC236}">
                <a16:creationId xmlns:a16="http://schemas.microsoft.com/office/drawing/2014/main" id="{E8663A09-EA2F-8825-D306-FE8D29592EF6}"/>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4239598" y="3585392"/>
            <a:ext cx="3672276" cy="2226959"/>
          </a:xfrm>
          <a:prstGeom prst="rect">
            <a:avLst/>
          </a:prstGeom>
          <a:ln>
            <a:noFill/>
          </a:ln>
          <a:effectLst>
            <a:outerShdw blurRad="50800" dist="38100" dir="2700000" algn="tl" rotWithShape="0">
              <a:prstClr val="black">
                <a:alpha val="40000"/>
              </a:prstClr>
            </a:outerShdw>
          </a:effectLst>
        </p:spPr>
      </p:pic>
      <p:pic>
        <p:nvPicPr>
          <p:cNvPr id="7" name="Image 3" descr="Une image contenant canapé, Canapé-lit, intérieur, décoration d’intérieur&#10;&#10;Description générée automatiquement">
            <a:extLst>
              <a:ext uri="{FF2B5EF4-FFF2-40B4-BE49-F238E27FC236}">
                <a16:creationId xmlns:a16="http://schemas.microsoft.com/office/drawing/2014/main" id="{FDC6765F-9F22-F7D6-6C3E-1D788E6486D6}"/>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8064274" y="3585392"/>
            <a:ext cx="3672276" cy="2226959"/>
          </a:xfrm>
          <a:prstGeom prst="rect">
            <a:avLst/>
          </a:prstGeom>
          <a:ln>
            <a:no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7B891706-ABBB-8D33-3906-A8A43BDFEE74}"/>
              </a:ext>
            </a:extLst>
          </p:cNvPr>
          <p:cNvSpPr txBox="1"/>
          <p:nvPr/>
        </p:nvSpPr>
        <p:spPr>
          <a:xfrm>
            <a:off x="737887" y="2489538"/>
            <a:ext cx="10411214" cy="2031325"/>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PLACEHOLDER IMAGES</a:t>
            </a:r>
          </a:p>
          <a:p>
            <a:pPr algn="ctr"/>
            <a:endParaRPr lang="en-US" sz="1800" dirty="0">
              <a:solidFill>
                <a:schemeClr val="tx1"/>
              </a:solidFill>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REPLACE WITH PICTURES OF YOUR NEW WORKPLACE</a:t>
            </a:r>
          </a:p>
          <a:p>
            <a:pPr algn="ctr"/>
            <a:endParaRPr lang="en-US" dirty="0">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Pictures may include people </a:t>
            </a:r>
            <a:r>
              <a:rPr lang="en-US" dirty="0">
                <a:highlight>
                  <a:srgbClr val="FFFF00"/>
                </a:highlight>
                <a:latin typeface="Avenir Next LT Pro" panose="020B0504020202020204" pitchFamily="34" charset="0"/>
              </a:rPr>
              <a:t>collaborating in the space, having a potluck, attending a meeting in a large meeting room, using different workpoints, using the kitchen, etc. It can also include new spaces such as the equipment room, the IT helpdesk, and more. </a:t>
            </a:r>
            <a:endParaRPr lang="en-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00973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026945-CB2C-FA74-C991-8DF9D23EBDD5}"/>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6" name="Content Placeholder 10">
            <a:extLst>
              <a:ext uri="{FF2B5EF4-FFF2-40B4-BE49-F238E27FC236}">
                <a16:creationId xmlns:a16="http://schemas.microsoft.com/office/drawing/2014/main" id="{3773EE07-865C-9CF7-50E3-4B7FFE29F546}"/>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3" y="102478"/>
            <a:ext cx="11006345" cy="554749"/>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err="1"/>
              <a:t>Gathering</a:t>
            </a:r>
            <a:r>
              <a:rPr lang="fr-CA" sz="3200"/>
              <a:t> </a:t>
            </a:r>
            <a:r>
              <a:rPr lang="fr-CA" sz="3200" err="1"/>
              <a:t>your</a:t>
            </a:r>
            <a:r>
              <a:rPr lang="fr-CA" sz="3200"/>
              <a:t> feedback</a:t>
            </a:r>
            <a:endParaRPr lang="en-CA" sz="3200"/>
          </a:p>
        </p:txBody>
      </p:sp>
      <p:sp>
        <p:nvSpPr>
          <p:cNvPr id="4" name="TextBox 3">
            <a:extLst>
              <a:ext uri="{FF2B5EF4-FFF2-40B4-BE49-F238E27FC236}">
                <a16:creationId xmlns:a16="http://schemas.microsoft.com/office/drawing/2014/main" id="{091148FB-C9BA-23FD-42D6-17DAC555BB89}"/>
              </a:ext>
            </a:extLst>
          </p:cNvPr>
          <p:cNvSpPr txBox="1"/>
          <p:nvPr/>
        </p:nvSpPr>
        <p:spPr>
          <a:xfrm>
            <a:off x="441025" y="5299125"/>
            <a:ext cx="11248515" cy="369332"/>
          </a:xfrm>
          <a:prstGeom prst="rect">
            <a:avLst/>
          </a:prstGeom>
          <a:noFill/>
        </p:spPr>
        <p:txBody>
          <a:bodyPr wrap="square">
            <a:spAutoFit/>
          </a:bodyPr>
          <a:lstStyle/>
          <a:p>
            <a:pPr algn="just"/>
            <a:r>
              <a:rPr lang="fr-FR" sz="1800" dirty="0">
                <a:effectLst/>
                <a:latin typeface="Avenir Next LT Pro" panose="020B0504020202020204" pitchFamily="34" charset="0"/>
              </a:rPr>
              <a:t>To </a:t>
            </a:r>
            <a:r>
              <a:rPr lang="fr-FR" sz="1800" dirty="0" err="1">
                <a:effectLst/>
                <a:latin typeface="Avenir Next LT Pro" panose="020B0504020202020204" pitchFamily="34" charset="0"/>
              </a:rPr>
              <a:t>send</a:t>
            </a:r>
            <a:r>
              <a:rPr lang="fr-FR" dirty="0">
                <a:latin typeface="Avenir Next LT Pro" panose="020B0504020202020204" pitchFamily="34" charset="0"/>
              </a:rPr>
              <a:t> us </a:t>
            </a:r>
            <a:r>
              <a:rPr lang="fr-FR" dirty="0" err="1">
                <a:latin typeface="Avenir Next LT Pro" panose="020B0504020202020204" pitchFamily="34" charset="0"/>
              </a:rPr>
              <a:t>your</a:t>
            </a:r>
            <a:r>
              <a:rPr lang="fr-FR" dirty="0">
                <a:latin typeface="Avenir Next LT Pro" panose="020B0504020202020204" pitchFamily="34" charset="0"/>
              </a:rPr>
              <a:t> feedback or </a:t>
            </a:r>
            <a:r>
              <a:rPr lang="fr-FR" dirty="0" err="1">
                <a:latin typeface="Avenir Next LT Pro" panose="020B0504020202020204" pitchFamily="34" charset="0"/>
              </a:rPr>
              <a:t>any</a:t>
            </a:r>
            <a:r>
              <a:rPr lang="fr-FR" dirty="0">
                <a:latin typeface="Avenir Next LT Pro" panose="020B0504020202020204" pitchFamily="34" charset="0"/>
              </a:rPr>
              <a:t> </a:t>
            </a:r>
            <a:r>
              <a:rPr lang="fr-FR" dirty="0" err="1">
                <a:latin typeface="Avenir Next LT Pro" panose="020B0504020202020204" pitchFamily="34" charset="0"/>
              </a:rPr>
              <a:t>comments</a:t>
            </a:r>
            <a:r>
              <a:rPr lang="fr-FR" dirty="0">
                <a:latin typeface="Avenir Next LT Pro" panose="020B0504020202020204" pitchFamily="34" charset="0"/>
              </a:rPr>
              <a:t> </a:t>
            </a:r>
            <a:r>
              <a:rPr lang="fr-FR" dirty="0" err="1">
                <a:latin typeface="Avenir Next LT Pro" panose="020B0504020202020204" pitchFamily="34" charset="0"/>
              </a:rPr>
              <a:t>regarding</a:t>
            </a:r>
            <a:r>
              <a:rPr lang="fr-FR" dirty="0">
                <a:latin typeface="Avenir Next LT Pro" panose="020B0504020202020204" pitchFamily="34" charset="0"/>
              </a:rPr>
              <a:t> </a:t>
            </a:r>
            <a:r>
              <a:rPr lang="fr-FR" dirty="0" err="1">
                <a:latin typeface="Avenir Next LT Pro" panose="020B0504020202020204" pitchFamily="34" charset="0"/>
              </a:rPr>
              <a:t>our</a:t>
            </a:r>
            <a:r>
              <a:rPr lang="fr-FR" dirty="0">
                <a:latin typeface="Avenir Next LT Pro" panose="020B0504020202020204" pitchFamily="34" charset="0"/>
              </a:rPr>
              <a:t> </a:t>
            </a:r>
            <a:r>
              <a:rPr lang="fr-FR" dirty="0" err="1">
                <a:latin typeface="Avenir Next LT Pro" panose="020B0504020202020204" pitchFamily="34" charset="0"/>
              </a:rPr>
              <a:t>workplace</a:t>
            </a:r>
            <a:r>
              <a:rPr lang="fr-FR" dirty="0">
                <a:latin typeface="Avenir Next LT Pro" panose="020B0504020202020204" pitchFamily="34" charset="0"/>
              </a:rPr>
              <a:t>, contact us at </a:t>
            </a:r>
            <a:r>
              <a:rPr lang="fr-FR" dirty="0">
                <a:highlight>
                  <a:srgbClr val="FFFF00"/>
                </a:highlight>
                <a:latin typeface="Avenir Next LT Pro" panose="020B0504020202020204" pitchFamily="34" charset="0"/>
              </a:rPr>
              <a:t>GENERIC EMAIL. </a:t>
            </a:r>
            <a:endParaRPr lang="en-CA" dirty="0">
              <a:highlight>
                <a:srgbClr val="FFFF00"/>
              </a:highlight>
              <a:latin typeface="Avenir Next LT Pro" panose="020B0504020202020204" pitchFamily="34" charset="0"/>
            </a:endParaRPr>
          </a:p>
        </p:txBody>
      </p:sp>
      <p:grpSp>
        <p:nvGrpSpPr>
          <p:cNvPr id="7" name="Group 6">
            <a:extLst>
              <a:ext uri="{FF2B5EF4-FFF2-40B4-BE49-F238E27FC236}">
                <a16:creationId xmlns:a16="http://schemas.microsoft.com/office/drawing/2014/main" id="{057B90FE-A765-8744-D042-0C096CC57173}"/>
              </a:ext>
              <a:ext uri="{C183D7F6-B498-43B3-948B-1728B52AA6E4}">
                <adec:decorative xmlns:adec="http://schemas.microsoft.com/office/drawing/2017/decorative" val="1"/>
              </a:ext>
            </a:extLst>
          </p:cNvPr>
          <p:cNvGrpSpPr/>
          <p:nvPr/>
        </p:nvGrpSpPr>
        <p:grpSpPr>
          <a:xfrm>
            <a:off x="6319872" y="1327495"/>
            <a:ext cx="5369668" cy="1027502"/>
            <a:chOff x="3407091" y="5121787"/>
            <a:chExt cx="5369668" cy="747047"/>
          </a:xfrm>
          <a:solidFill>
            <a:schemeClr val="accent1">
              <a:lumMod val="20000"/>
              <a:lumOff val="80000"/>
            </a:schemeClr>
          </a:solidFill>
        </p:grpSpPr>
        <p:sp>
          <p:nvSpPr>
            <p:cNvPr id="8" name="Rectangle: Rounded Corners 7">
              <a:extLst>
                <a:ext uri="{FF2B5EF4-FFF2-40B4-BE49-F238E27FC236}">
                  <a16:creationId xmlns:a16="http://schemas.microsoft.com/office/drawing/2014/main" id="{4ECE47AF-BD7C-8EAE-3640-263C78C7455D}"/>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highlight>
                    <a:srgbClr val="FFFF00"/>
                  </a:highlight>
                  <a:latin typeface="Avenir Next LT Pro" panose="020B0504020202020204" pitchFamily="34" charset="0"/>
                </a:rPr>
                <a:t>QUOTE FROM EMPLOYEE FEEDBACK</a:t>
              </a:r>
              <a:endParaRPr lang="en-CA">
                <a:solidFill>
                  <a:schemeClr val="tx1"/>
                </a:solidFill>
                <a:highlight>
                  <a:srgbClr val="FFFF00"/>
                </a:highlight>
                <a:latin typeface="Avenir Next LT Pro" panose="020B0504020202020204" pitchFamily="34" charset="0"/>
              </a:endParaRPr>
            </a:p>
          </p:txBody>
        </p:sp>
        <p:pic>
          <p:nvPicPr>
            <p:cNvPr id="9" name="Graphic 8" descr="Open quotation mark with solid fill">
              <a:extLst>
                <a:ext uri="{FF2B5EF4-FFF2-40B4-BE49-F238E27FC236}">
                  <a16:creationId xmlns:a16="http://schemas.microsoft.com/office/drawing/2014/main" id="{2C69F84F-B792-03EF-515A-D7E1290AC6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0" name="Graphic 9" descr="Open quotation mark with solid fill">
              <a:extLst>
                <a:ext uri="{FF2B5EF4-FFF2-40B4-BE49-F238E27FC236}">
                  <a16:creationId xmlns:a16="http://schemas.microsoft.com/office/drawing/2014/main" id="{DCD5A952-C569-BEF6-385D-023A2FA672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1" name="Group 10">
            <a:extLst>
              <a:ext uri="{FF2B5EF4-FFF2-40B4-BE49-F238E27FC236}">
                <a16:creationId xmlns:a16="http://schemas.microsoft.com/office/drawing/2014/main" id="{F3A1090D-C7A9-EA45-8F2A-5D1AC0E32959}"/>
              </a:ext>
              <a:ext uri="{C183D7F6-B498-43B3-948B-1728B52AA6E4}">
                <adec:decorative xmlns:adec="http://schemas.microsoft.com/office/drawing/2017/decorative" val="1"/>
              </a:ext>
            </a:extLst>
          </p:cNvPr>
          <p:cNvGrpSpPr/>
          <p:nvPr/>
        </p:nvGrpSpPr>
        <p:grpSpPr>
          <a:xfrm>
            <a:off x="6319872" y="2494076"/>
            <a:ext cx="5369668" cy="1027502"/>
            <a:chOff x="3407091" y="5121787"/>
            <a:chExt cx="5369668" cy="747047"/>
          </a:xfrm>
          <a:solidFill>
            <a:schemeClr val="accent1">
              <a:lumMod val="20000"/>
              <a:lumOff val="80000"/>
            </a:schemeClr>
          </a:solidFill>
        </p:grpSpPr>
        <p:sp>
          <p:nvSpPr>
            <p:cNvPr id="12" name="Rectangle: Rounded Corners 11">
              <a:extLst>
                <a:ext uri="{FF2B5EF4-FFF2-40B4-BE49-F238E27FC236}">
                  <a16:creationId xmlns:a16="http://schemas.microsoft.com/office/drawing/2014/main" id="{A0293F13-9AC2-F785-7EA8-B83EAB270E58}"/>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highlight>
                    <a:srgbClr val="FFFF00"/>
                  </a:highlight>
                  <a:latin typeface="Avenir Next LT Pro" panose="020B0504020202020204" pitchFamily="34" charset="0"/>
                </a:rPr>
                <a:t>QUOTE FROM EMPLOYEE FEEDBACK</a:t>
              </a:r>
              <a:endParaRPr lang="en-CA">
                <a:solidFill>
                  <a:schemeClr val="tx1"/>
                </a:solidFill>
                <a:highlight>
                  <a:srgbClr val="FFFF00"/>
                </a:highlight>
                <a:latin typeface="Avenir Next LT Pro" panose="020B0504020202020204" pitchFamily="34" charset="0"/>
              </a:endParaRPr>
            </a:p>
          </p:txBody>
        </p:sp>
        <p:pic>
          <p:nvPicPr>
            <p:cNvPr id="13" name="Graphic 12" descr="Open quotation mark with solid fill">
              <a:extLst>
                <a:ext uri="{FF2B5EF4-FFF2-40B4-BE49-F238E27FC236}">
                  <a16:creationId xmlns:a16="http://schemas.microsoft.com/office/drawing/2014/main" id="{DDF2AE19-45C0-DCFE-9330-18FB390DC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4" name="Graphic 13" descr="Open quotation mark with solid fill">
              <a:extLst>
                <a:ext uri="{FF2B5EF4-FFF2-40B4-BE49-F238E27FC236}">
                  <a16:creationId xmlns:a16="http://schemas.microsoft.com/office/drawing/2014/main" id="{52371A9D-0E9B-CA56-68F3-347C2B351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5" name="Group 14">
            <a:extLst>
              <a:ext uri="{FF2B5EF4-FFF2-40B4-BE49-F238E27FC236}">
                <a16:creationId xmlns:a16="http://schemas.microsoft.com/office/drawing/2014/main" id="{9D9A0C4F-C37A-9354-9B41-FAFFAC6168BB}"/>
              </a:ext>
              <a:ext uri="{C183D7F6-B498-43B3-948B-1728B52AA6E4}">
                <adec:decorative xmlns:adec="http://schemas.microsoft.com/office/drawing/2017/decorative" val="1"/>
              </a:ext>
            </a:extLst>
          </p:cNvPr>
          <p:cNvGrpSpPr/>
          <p:nvPr/>
        </p:nvGrpSpPr>
        <p:grpSpPr>
          <a:xfrm>
            <a:off x="6319872" y="3666474"/>
            <a:ext cx="5369668" cy="1027502"/>
            <a:chOff x="3407091" y="5121787"/>
            <a:chExt cx="5369668" cy="747047"/>
          </a:xfrm>
          <a:solidFill>
            <a:schemeClr val="accent1">
              <a:lumMod val="20000"/>
              <a:lumOff val="80000"/>
            </a:schemeClr>
          </a:solidFill>
        </p:grpSpPr>
        <p:sp>
          <p:nvSpPr>
            <p:cNvPr id="16" name="Rectangle: Rounded Corners 15">
              <a:extLst>
                <a:ext uri="{FF2B5EF4-FFF2-40B4-BE49-F238E27FC236}">
                  <a16:creationId xmlns:a16="http://schemas.microsoft.com/office/drawing/2014/main" id="{AB3528EF-6E9E-7192-16BC-EC2BACD939FB}"/>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highlight>
                    <a:srgbClr val="FFFF00"/>
                  </a:highlight>
                  <a:latin typeface="Avenir Next LT Pro" panose="020B0504020202020204" pitchFamily="34" charset="0"/>
                </a:rPr>
                <a:t>QUOTE FROM EMPLOYEE FEEDBACK</a:t>
              </a:r>
              <a:endParaRPr lang="en-CA">
                <a:solidFill>
                  <a:schemeClr val="tx1"/>
                </a:solidFill>
                <a:highlight>
                  <a:srgbClr val="FFFF00"/>
                </a:highlight>
                <a:latin typeface="Avenir Next LT Pro" panose="020B0504020202020204" pitchFamily="34" charset="0"/>
              </a:endParaRPr>
            </a:p>
          </p:txBody>
        </p:sp>
        <p:pic>
          <p:nvPicPr>
            <p:cNvPr id="17" name="Graphic 16" descr="Open quotation mark with solid fill">
              <a:extLst>
                <a:ext uri="{FF2B5EF4-FFF2-40B4-BE49-F238E27FC236}">
                  <a16:creationId xmlns:a16="http://schemas.microsoft.com/office/drawing/2014/main" id="{85DD6268-7693-C2CF-F3A0-D3C6AA225B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8" name="Graphic 17" descr="Open quotation mark with solid fill">
              <a:extLst>
                <a:ext uri="{FF2B5EF4-FFF2-40B4-BE49-F238E27FC236}">
                  <a16:creationId xmlns:a16="http://schemas.microsoft.com/office/drawing/2014/main" id="{A535A41B-1D51-4636-2F9F-CBF24EF55F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sp>
        <p:nvSpPr>
          <p:cNvPr id="19" name="TextBox 18">
            <a:extLst>
              <a:ext uri="{FF2B5EF4-FFF2-40B4-BE49-F238E27FC236}">
                <a16:creationId xmlns:a16="http://schemas.microsoft.com/office/drawing/2014/main" id="{7A07657A-1A48-B500-9BBA-C0A16CAA2EAA}"/>
              </a:ext>
            </a:extLst>
          </p:cNvPr>
          <p:cNvSpPr txBox="1"/>
          <p:nvPr/>
        </p:nvSpPr>
        <p:spPr>
          <a:xfrm>
            <a:off x="357061" y="1490269"/>
            <a:ext cx="5343491" cy="2308324"/>
          </a:xfrm>
          <a:prstGeom prst="rect">
            <a:avLst/>
          </a:prstGeom>
          <a:noFill/>
        </p:spPr>
        <p:txBody>
          <a:bodyPr wrap="square" rtlCol="0">
            <a:spAutoFit/>
          </a:bodyPr>
          <a:lstStyle/>
          <a:p>
            <a:pPr algn="just"/>
            <a:r>
              <a:rPr lang="en-CA" dirty="0">
                <a:latin typeface="Avenir Next LT Pro" panose="020B0504020202020204" pitchFamily="34" charset="0"/>
              </a:rPr>
              <a:t>We're committed to enhancing your experience in our workplace. To achieve this, we're constantly seeking your feedback on your experiences</a:t>
            </a:r>
            <a:r>
              <a:rPr lang="fr-CA" dirty="0">
                <a:latin typeface="Avenir Next LT Pro" panose="020B0504020202020204" pitchFamily="34" charset="0"/>
              </a:rPr>
              <a:t>on how </a:t>
            </a:r>
            <a:r>
              <a:rPr lang="fr-CA" dirty="0" err="1">
                <a:latin typeface="Avenir Next LT Pro" panose="020B0504020202020204" pitchFamily="34" charset="0"/>
              </a:rPr>
              <a:t>you’ve</a:t>
            </a:r>
            <a:r>
              <a:rPr lang="fr-CA" dirty="0">
                <a:latin typeface="Avenir Next LT Pro" panose="020B0504020202020204" pitchFamily="34" charset="0"/>
              </a:rPr>
              <a:t> been </a:t>
            </a:r>
            <a:r>
              <a:rPr lang="fr-CA" dirty="0" err="1">
                <a:latin typeface="Avenir Next LT Pro" panose="020B0504020202020204" pitchFamily="34" charset="0"/>
              </a:rPr>
              <a:t>experiencing</a:t>
            </a:r>
            <a:r>
              <a:rPr lang="fr-CA" dirty="0">
                <a:latin typeface="Avenir Next LT Pro" panose="020B0504020202020204" pitchFamily="34" charset="0"/>
              </a:rPr>
              <a:t> </a:t>
            </a:r>
            <a:r>
              <a:rPr lang="fr-CA" dirty="0" err="1">
                <a:latin typeface="Avenir Next LT Pro" panose="020B0504020202020204" pitchFamily="34" charset="0"/>
              </a:rPr>
              <a:t>it</a:t>
            </a:r>
            <a:r>
              <a:rPr lang="fr-CA" dirty="0">
                <a:latin typeface="Avenir Next LT Pro" panose="020B0504020202020204" pitchFamily="34" charset="0"/>
              </a:rPr>
              <a:t> all. </a:t>
            </a:r>
          </a:p>
          <a:p>
            <a:pPr algn="just"/>
            <a:endParaRPr lang="fr-CA" dirty="0">
              <a:latin typeface="Avenir Next LT Pro" panose="020B0504020202020204" pitchFamily="34" charset="0"/>
            </a:endParaRPr>
          </a:p>
          <a:p>
            <a:pPr algn="just"/>
            <a:endParaRPr lang="fr-CA" dirty="0">
              <a:latin typeface="Avenir Next LT Pro" panose="020B0504020202020204" pitchFamily="34" charset="0"/>
            </a:endParaRPr>
          </a:p>
          <a:p>
            <a:pPr algn="just"/>
            <a:r>
              <a:rPr lang="fr-CA" dirty="0" err="1">
                <a:latin typeface="Avenir Next LT Pro" panose="020B0504020202020204" pitchFamily="34" charset="0"/>
              </a:rPr>
              <a:t>Here</a:t>
            </a:r>
            <a:r>
              <a:rPr lang="fr-CA" dirty="0">
                <a:latin typeface="Avenir Next LT Pro" panose="020B0504020202020204" pitchFamily="34" charset="0"/>
              </a:rPr>
              <a:t> </a:t>
            </a:r>
            <a:r>
              <a:rPr lang="fr-CA" dirty="0" err="1">
                <a:latin typeface="Avenir Next LT Pro" panose="020B0504020202020204" pitchFamily="34" charset="0"/>
              </a:rPr>
              <a:t>is</a:t>
            </a:r>
            <a:r>
              <a:rPr lang="fr-CA" dirty="0">
                <a:latin typeface="Avenir Next LT Pro" panose="020B0504020202020204" pitchFamily="34" charset="0"/>
              </a:rPr>
              <a:t> </a:t>
            </a:r>
            <a:r>
              <a:rPr lang="fr-CA" dirty="0" err="1">
                <a:latin typeface="Avenir Next LT Pro" panose="020B0504020202020204" pitchFamily="34" charset="0"/>
              </a:rPr>
              <a:t>some</a:t>
            </a:r>
            <a:r>
              <a:rPr lang="fr-CA" dirty="0">
                <a:latin typeface="Avenir Next LT Pro" panose="020B0504020202020204" pitchFamily="34" charset="0"/>
              </a:rPr>
              <a:t> of the feedback </a:t>
            </a:r>
            <a:r>
              <a:rPr lang="fr-CA" dirty="0" err="1">
                <a:latin typeface="Avenir Next LT Pro" panose="020B0504020202020204" pitchFamily="34" charset="0"/>
              </a:rPr>
              <a:t>we’ve</a:t>
            </a:r>
            <a:r>
              <a:rPr lang="fr-CA" dirty="0">
                <a:latin typeface="Avenir Next LT Pro" panose="020B0504020202020204" pitchFamily="34" charset="0"/>
              </a:rPr>
              <a:t> </a:t>
            </a:r>
            <a:r>
              <a:rPr lang="fr-CA" dirty="0" err="1">
                <a:latin typeface="Avenir Next LT Pro" panose="020B0504020202020204" pitchFamily="34" charset="0"/>
              </a:rPr>
              <a:t>received</a:t>
            </a:r>
            <a:r>
              <a:rPr lang="fr-CA" dirty="0">
                <a:latin typeface="Avenir Next LT Pro" panose="020B0504020202020204" pitchFamily="34" charset="0"/>
              </a:rPr>
              <a:t> </a:t>
            </a:r>
            <a:r>
              <a:rPr lang="fr-CA" dirty="0" err="1">
                <a:latin typeface="Avenir Next LT Pro" panose="020B0504020202020204" pitchFamily="34" charset="0"/>
              </a:rPr>
              <a:t>so</a:t>
            </a:r>
            <a:r>
              <a:rPr lang="fr-CA" dirty="0">
                <a:latin typeface="Avenir Next LT Pro" panose="020B0504020202020204" pitchFamily="34" charset="0"/>
              </a:rPr>
              <a:t> far:</a:t>
            </a:r>
            <a:endParaRPr lang="en-CA" dirty="0">
              <a:latin typeface="Avenir Next LT Pro" panose="020B0504020202020204" pitchFamily="34" charset="0"/>
            </a:endParaRPr>
          </a:p>
        </p:txBody>
      </p:sp>
    </p:spTree>
    <p:extLst>
      <p:ext uri="{BB962C8B-B14F-4D97-AF65-F5344CB8AC3E}">
        <p14:creationId xmlns:p14="http://schemas.microsoft.com/office/powerpoint/2010/main" val="380606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of open collaborative workpoints with lounge seating, tables and chairs.">
            <a:extLst>
              <a:ext uri="{FF2B5EF4-FFF2-40B4-BE49-F238E27FC236}">
                <a16:creationId xmlns:a16="http://schemas.microsoft.com/office/drawing/2014/main" id="{433B6505-17C5-4BF4-8BF6-9D553794294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175" y="0"/>
            <a:ext cx="5629621" cy="6858000"/>
          </a:xfrm>
          <a:prstGeom prst="rect">
            <a:avLst/>
          </a:prstGeom>
        </p:spPr>
      </p:pic>
      <p:sp>
        <p:nvSpPr>
          <p:cNvPr id="3" name="TextBox 2">
            <a:extLst>
              <a:ext uri="{FF2B5EF4-FFF2-40B4-BE49-F238E27FC236}">
                <a16:creationId xmlns:a16="http://schemas.microsoft.com/office/drawing/2014/main" id="{0827BE8C-3687-49CF-97CD-84B4C8B69B0B}"/>
              </a:ext>
              <a:ext uri="{C183D7F6-B498-43B3-948B-1728B52AA6E4}">
                <adec:decorative xmlns:adec="http://schemas.microsoft.com/office/drawing/2017/decorative" val="0"/>
              </a:ext>
            </a:extLst>
          </p:cNvPr>
          <p:cNvSpPr txBox="1"/>
          <p:nvPr/>
        </p:nvSpPr>
        <p:spPr>
          <a:xfrm>
            <a:off x="0" y="2998113"/>
            <a:ext cx="5629621" cy="861774"/>
          </a:xfrm>
          <a:prstGeom prst="rect">
            <a:avLst/>
          </a:prstGeom>
          <a:noFill/>
        </p:spPr>
        <p:txBody>
          <a:bodyPr wrap="square">
            <a:spAutoFit/>
          </a:bodyPr>
          <a:lstStyle/>
          <a:p>
            <a:pPr algn="ctr"/>
            <a:r>
              <a:rPr lang="en-US" sz="1600">
                <a:solidFill>
                  <a:schemeClr val="tx1"/>
                </a:solidFill>
                <a:highlight>
                  <a:srgbClr val="FFFF00"/>
                </a:highlight>
                <a:latin typeface="Avenir Next LT Pro" panose="020B0504020202020204" pitchFamily="34" charset="0"/>
              </a:rPr>
              <a:t>PLACEHOLDER IMAGE</a:t>
            </a:r>
          </a:p>
          <a:p>
            <a:pPr algn="ctr"/>
            <a:endParaRPr lang="en-US" sz="1600">
              <a:solidFill>
                <a:schemeClr val="tx1"/>
              </a:solidFill>
              <a:highlight>
                <a:srgbClr val="FFFF00"/>
              </a:highlight>
              <a:latin typeface="Avenir Next LT Pro" panose="020B0504020202020204" pitchFamily="34" charset="0"/>
            </a:endParaRPr>
          </a:p>
          <a:p>
            <a:pPr algn="ctr"/>
            <a:r>
              <a:rPr lang="en-US" sz="1600">
                <a:solidFill>
                  <a:schemeClr val="tx1"/>
                </a:solidFill>
                <a:highlight>
                  <a:srgbClr val="FFFF00"/>
                </a:highlight>
                <a:latin typeface="Avenir Next LT Pro" panose="020B0504020202020204" pitchFamily="34" charset="0"/>
              </a:rPr>
              <a:t>REPLACE WITH A PHOTO OF YOUR WORKPLACE</a:t>
            </a:r>
            <a:endParaRPr lang="en-CA" sz="1600">
              <a:solidFill>
                <a:schemeClr val="tx1"/>
              </a:solidFill>
              <a:highlight>
                <a:srgbClr val="FFFF00"/>
              </a:highlight>
              <a:latin typeface="Avenir Next LT Pro" panose="020B0504020202020204" pitchFamily="34" charset="0"/>
            </a:endParaRPr>
          </a:p>
        </p:txBody>
      </p:sp>
      <p:sp>
        <p:nvSpPr>
          <p:cNvPr id="2" name="Title 1">
            <a:extLst>
              <a:ext uri="{FF2B5EF4-FFF2-40B4-BE49-F238E27FC236}">
                <a16:creationId xmlns:a16="http://schemas.microsoft.com/office/drawing/2014/main" id="{51DFDDCC-BBF3-1046-8EEF-7AB67659EC15}"/>
              </a:ext>
            </a:extLst>
          </p:cNvPr>
          <p:cNvSpPr>
            <a:spLocks noGrp="1"/>
          </p:cNvSpPr>
          <p:nvPr>
            <p:ph type="title"/>
          </p:nvPr>
        </p:nvSpPr>
        <p:spPr>
          <a:xfrm>
            <a:off x="5858221" y="1109472"/>
            <a:ext cx="5443537" cy="2560254"/>
          </a:xfrm>
        </p:spPr>
        <p:txBody>
          <a:bodyPr anchor="t">
            <a:normAutofit fontScale="90000"/>
          </a:bodyPr>
          <a:lstStyle/>
          <a:p>
            <a:r>
              <a:rPr lang="en-US" sz="4300">
                <a:solidFill>
                  <a:srgbClr val="255C50"/>
                </a:solidFill>
                <a:latin typeface="Avenir Next LT Pro" panose="020B0504020202020204" pitchFamily="34" charset="0"/>
              </a:rPr>
              <a:t>Thank you!</a:t>
            </a:r>
            <a:br>
              <a:rPr lang="en-US" sz="4300">
                <a:solidFill>
                  <a:srgbClr val="255C50"/>
                </a:solidFill>
                <a:latin typeface="Avenir Next LT Pro" panose="020B0504020202020204" pitchFamily="34" charset="0"/>
              </a:rPr>
            </a:br>
            <a:r>
              <a:rPr lang="en-US" sz="3600" b="0">
                <a:solidFill>
                  <a:srgbClr val="255C50"/>
                </a:solidFill>
                <a:latin typeface="Avenir Next LT Pro" panose="020B0504020202020204" pitchFamily="34" charset="0"/>
              </a:rPr>
              <a:t>We hope you enjoyed this telling of our story. Let’s keep on writing it together.</a:t>
            </a:r>
            <a:endParaRPr lang="en-US" sz="4300">
              <a:solidFill>
                <a:srgbClr val="255C50"/>
              </a:solidFill>
              <a:latin typeface="Avenir Next LT Pro" panose="020B0504020202020204" pitchFamily="34" charset="0"/>
            </a:endParaRPr>
          </a:p>
        </p:txBody>
      </p:sp>
      <p:sp>
        <p:nvSpPr>
          <p:cNvPr id="10" name="TextBox 9">
            <a:extLst>
              <a:ext uri="{FF2B5EF4-FFF2-40B4-BE49-F238E27FC236}">
                <a16:creationId xmlns:a16="http://schemas.microsoft.com/office/drawing/2014/main" id="{6D4301B8-7314-42C5-A57C-3F783217C995}"/>
              </a:ext>
            </a:extLst>
          </p:cNvPr>
          <p:cNvSpPr txBox="1"/>
          <p:nvPr/>
        </p:nvSpPr>
        <p:spPr>
          <a:xfrm>
            <a:off x="5945681" y="3761333"/>
            <a:ext cx="5629622" cy="2677656"/>
          </a:xfrm>
          <a:prstGeom prst="rect">
            <a:avLst/>
          </a:prstGeom>
          <a:noFill/>
        </p:spPr>
        <p:txBody>
          <a:bodyPr wrap="square" rtlCol="0">
            <a:spAutoFit/>
          </a:bodyPr>
          <a:lstStyle/>
          <a:p>
            <a:r>
              <a:rPr lang="en-CA" sz="2400" b="1">
                <a:solidFill>
                  <a:schemeClr val="tx2"/>
                </a:solidFill>
                <a:latin typeface="Avenir Next LT Pro" panose="020B0504020202020204" pitchFamily="34" charset="0"/>
                <a:cs typeface="Arial" panose="020B0604020202020204" pitchFamily="34" charset="0"/>
              </a:rPr>
              <a:t>You can find additional information here:</a:t>
            </a:r>
          </a:p>
          <a:p>
            <a:r>
              <a:rPr lang="en-CA" sz="1600">
                <a:highlight>
                  <a:srgbClr val="FFFF00"/>
                </a:highlight>
                <a:latin typeface="Avenir Next LT Pro" panose="020B0504020202020204" pitchFamily="34" charset="0"/>
                <a:cs typeface="Arial" panose="020B0604020202020204" pitchFamily="34" charset="0"/>
              </a:rPr>
              <a:t>[INSERT LINK TO INTRANET]</a:t>
            </a:r>
          </a:p>
          <a:p>
            <a:endParaRPr lang="en-CA" sz="2400" b="1">
              <a:solidFill>
                <a:schemeClr val="tx2"/>
              </a:solidFill>
              <a:latin typeface="Avenir Next LT Pro" panose="020B0504020202020204" pitchFamily="34" charset="0"/>
              <a:cs typeface="Arial" panose="020B0604020202020204" pitchFamily="34" charset="0"/>
            </a:endParaRPr>
          </a:p>
          <a:p>
            <a:r>
              <a:rPr lang="en-CA" sz="2400" b="1">
                <a:solidFill>
                  <a:schemeClr val="tx2"/>
                </a:solidFill>
                <a:latin typeface="Avenir Next LT Pro" panose="020B0504020202020204" pitchFamily="34" charset="0"/>
                <a:cs typeface="Arial" panose="020B0604020202020204" pitchFamily="34" charset="0"/>
              </a:rPr>
              <a:t>For questions or comments, </a:t>
            </a:r>
          </a:p>
          <a:p>
            <a:r>
              <a:rPr lang="en-CA" sz="2400" b="1">
                <a:solidFill>
                  <a:schemeClr val="tx2"/>
                </a:solidFill>
                <a:latin typeface="Avenir Next LT Pro" panose="020B0504020202020204" pitchFamily="34" charset="0"/>
                <a:cs typeface="Arial" panose="020B0604020202020204" pitchFamily="34" charset="0"/>
              </a:rPr>
              <a:t>please write to: </a:t>
            </a:r>
          </a:p>
          <a:p>
            <a:r>
              <a:rPr lang="en-CA" sz="1600">
                <a:highlight>
                  <a:srgbClr val="FFFF00"/>
                </a:highlight>
                <a:latin typeface="Avenir Next LT Pro" panose="020B0504020202020204" pitchFamily="34" charset="0"/>
                <a:cs typeface="Arial" panose="020B0604020202020204" pitchFamily="34" charset="0"/>
              </a:rPr>
              <a:t>[CONTACT]</a:t>
            </a:r>
          </a:p>
          <a:p>
            <a:endParaRPr lang="en-CA" sz="1600" b="0" i="0" u="none" strike="noStrike">
              <a:solidFill>
                <a:srgbClr val="0563C1"/>
              </a:solidFill>
              <a:effectLst/>
              <a:latin typeface="Avenir Next LT Pro" panose="020B0504020202020204" pitchFamily="34" charset="0"/>
              <a:hlinkClick r:id="rId5">
                <a:extLst>
                  <a:ext uri="{A12FA001-AC4F-418D-AE19-62706E023703}">
                    <ahyp:hlinkClr xmlns:ahyp="http://schemas.microsoft.com/office/drawing/2018/hyperlinkcolor" val="tx"/>
                  </a:ext>
                </a:extLst>
              </a:hlinkClick>
            </a:endParaRPr>
          </a:p>
        </p:txBody>
      </p:sp>
      <p:sp>
        <p:nvSpPr>
          <p:cNvPr id="8" name="Rectangle 7">
            <a:extLst>
              <a:ext uri="{FF2B5EF4-FFF2-40B4-BE49-F238E27FC236}">
                <a16:creationId xmlns:a16="http://schemas.microsoft.com/office/drawing/2014/main" id="{D4A06DE4-1F8E-403E-8539-DB2594058F5D}"/>
              </a:ext>
              <a:ext uri="{C183D7F6-B498-43B3-948B-1728B52AA6E4}">
                <adec:decorative xmlns:adec="http://schemas.microsoft.com/office/drawing/2017/decorative" val="1"/>
              </a:ext>
            </a:extLst>
          </p:cNvPr>
          <p:cNvSpPr/>
          <p:nvPr/>
        </p:nvSpPr>
        <p:spPr>
          <a:xfrm>
            <a:off x="10174014" y="6160432"/>
            <a:ext cx="2017986" cy="69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316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B6BD1-2DF0-11BF-45E9-EF27F2DC4335}"/>
              </a:ext>
              <a:ext uri="{C183D7F6-B498-43B3-948B-1728B52AA6E4}">
                <adec:decorative xmlns:adec="http://schemas.microsoft.com/office/drawing/2017/decorative" val="1"/>
              </a:ext>
            </a:extLst>
          </p:cNvPr>
          <p:cNvSpPr/>
          <p:nvPr/>
        </p:nvSpPr>
        <p:spPr>
          <a:xfrm>
            <a:off x="214991"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4" name="Rectangle: Rounded Corners 3">
            <a:extLst>
              <a:ext uri="{FF2B5EF4-FFF2-40B4-BE49-F238E27FC236}">
                <a16:creationId xmlns:a16="http://schemas.microsoft.com/office/drawing/2014/main" id="{7B4E0CB8-C16E-EEE6-769B-7F0B4EF3E00A}"/>
              </a:ext>
              <a:ext uri="{C183D7F6-B498-43B3-948B-1728B52AA6E4}">
                <adec:decorative xmlns:adec="http://schemas.microsoft.com/office/drawing/2017/decorative" val="1"/>
              </a:ext>
            </a:extLst>
          </p:cNvPr>
          <p:cNvSpPr/>
          <p:nvPr/>
        </p:nvSpPr>
        <p:spPr>
          <a:xfrm>
            <a:off x="214991"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5" name="Rectangle: Rounded Corners 4">
            <a:extLst>
              <a:ext uri="{FF2B5EF4-FFF2-40B4-BE49-F238E27FC236}">
                <a16:creationId xmlns:a16="http://schemas.microsoft.com/office/drawing/2014/main" id="{ABDA55D2-7A29-99FB-A2C7-CEE996C81EBB}"/>
              </a:ext>
              <a:ext uri="{C183D7F6-B498-43B3-948B-1728B52AA6E4}">
                <adec:decorative xmlns:adec="http://schemas.microsoft.com/office/drawing/2017/decorative" val="1"/>
              </a:ext>
            </a:extLst>
          </p:cNvPr>
          <p:cNvSpPr/>
          <p:nvPr/>
        </p:nvSpPr>
        <p:spPr>
          <a:xfrm>
            <a:off x="4259861"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92D39CA3-98F4-6093-8905-A8BD19FCE12E}"/>
              </a:ext>
              <a:ext uri="{C183D7F6-B498-43B3-948B-1728B52AA6E4}">
                <adec:decorative xmlns:adec="http://schemas.microsoft.com/office/drawing/2017/decorative" val="1"/>
              </a:ext>
            </a:extLst>
          </p:cNvPr>
          <p:cNvSpPr/>
          <p:nvPr/>
        </p:nvSpPr>
        <p:spPr>
          <a:xfrm>
            <a:off x="4259861"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7" name="Rectangle: Rounded Corners 6">
            <a:extLst>
              <a:ext uri="{FF2B5EF4-FFF2-40B4-BE49-F238E27FC236}">
                <a16:creationId xmlns:a16="http://schemas.microsoft.com/office/drawing/2014/main" id="{B8CFC7E7-742B-D396-91AB-9E678B1A2E22}"/>
              </a:ext>
              <a:ext uri="{C183D7F6-B498-43B3-948B-1728B52AA6E4}">
                <adec:decorative xmlns:adec="http://schemas.microsoft.com/office/drawing/2017/decorative" val="1"/>
              </a:ext>
            </a:extLst>
          </p:cNvPr>
          <p:cNvSpPr/>
          <p:nvPr/>
        </p:nvSpPr>
        <p:spPr>
          <a:xfrm>
            <a:off x="8304730"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18D33392-4D4C-15A9-B459-F95DC46C8713}"/>
              </a:ext>
              <a:ext uri="{C183D7F6-B498-43B3-948B-1728B52AA6E4}">
                <adec:decorative xmlns:adec="http://schemas.microsoft.com/office/drawing/2017/decorative" val="1"/>
              </a:ext>
            </a:extLst>
          </p:cNvPr>
          <p:cNvSpPr/>
          <p:nvPr/>
        </p:nvSpPr>
        <p:spPr>
          <a:xfrm>
            <a:off x="8304730"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3" name="Rectangle 12">
            <a:extLst>
              <a:ext uri="{FF2B5EF4-FFF2-40B4-BE49-F238E27FC236}">
                <a16:creationId xmlns:a16="http://schemas.microsoft.com/office/drawing/2014/main" id="{76F505E2-6CAE-4F91-8111-4A93348B1172}"/>
              </a:ext>
              <a:ext uri="{C183D7F6-B498-43B3-948B-1728B52AA6E4}">
                <adec:decorative xmlns:adec="http://schemas.microsoft.com/office/drawing/2017/decorative" val="1"/>
              </a:ext>
            </a:extLst>
          </p:cNvPr>
          <p:cNvSpPr/>
          <p:nvPr/>
        </p:nvSpPr>
        <p:spPr>
          <a:xfrm>
            <a:off x="0" y="0"/>
            <a:ext cx="12202188" cy="722376"/>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Content Placeholder 10">
            <a:extLst>
              <a:ext uri="{FF2B5EF4-FFF2-40B4-BE49-F238E27FC236}">
                <a16:creationId xmlns:a16="http://schemas.microsoft.com/office/drawing/2014/main" id="{F77D746E-B22C-8E74-F024-37B9A4838616}"/>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15" name="Title 2">
            <a:extLst>
              <a:ext uri="{FF2B5EF4-FFF2-40B4-BE49-F238E27FC236}">
                <a16:creationId xmlns:a16="http://schemas.microsoft.com/office/drawing/2014/main" id="{FDB50E09-AA04-BD4C-DCB8-49BBE48F1AB6}"/>
              </a:ext>
            </a:extLst>
          </p:cNvPr>
          <p:cNvSpPr txBox="1">
            <a:spLocks noGrp="1"/>
          </p:cNvSpPr>
          <p:nvPr>
            <p:ph type="title" idx="4294967295"/>
          </p:nvPr>
        </p:nvSpPr>
        <p:spPr>
          <a:xfrm>
            <a:off x="157043" y="102478"/>
            <a:ext cx="11006345" cy="5547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1" i="0" u="none" strike="noStrike" kern="1200" cap="none" spc="0" normalizeH="0" baseline="0" noProof="0" err="1">
                <a:ln>
                  <a:noFill/>
                </a:ln>
                <a:solidFill>
                  <a:schemeClr val="bg1"/>
                </a:solidFill>
                <a:effectLst/>
                <a:uLnTx/>
                <a:uFillTx/>
                <a:latin typeface="Arial" panose="020B0604020202020204" pitchFamily="34" charset="0"/>
                <a:ea typeface="+mj-ea"/>
                <a:cs typeface="Arial" panose="020B0604020202020204" pitchFamily="34" charset="0"/>
              </a:rPr>
              <a:t>Before</a:t>
            </a:r>
            <a:r>
              <a:rPr kumimoji="0" lang="fr-CA" sz="32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 and </a:t>
            </a:r>
            <a:r>
              <a:rPr kumimoji="0" lang="fr-CA" sz="3200" b="1" i="0" u="none" strike="noStrike" kern="1200" cap="none" spc="0" normalizeH="0" baseline="0" noProof="0" err="1">
                <a:ln>
                  <a:noFill/>
                </a:ln>
                <a:solidFill>
                  <a:schemeClr val="bg1"/>
                </a:solidFill>
                <a:effectLst/>
                <a:uLnTx/>
                <a:uFillTx/>
                <a:latin typeface="Arial" panose="020B0604020202020204" pitchFamily="34" charset="0"/>
                <a:ea typeface="+mj-ea"/>
                <a:cs typeface="Arial" panose="020B0604020202020204" pitchFamily="34" charset="0"/>
              </a:rPr>
              <a:t>after</a:t>
            </a:r>
            <a:r>
              <a:rPr kumimoji="0" lang="fr-CA" sz="32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 </a:t>
            </a:r>
            <a:r>
              <a:rPr kumimoji="0" lang="fr-CA" sz="3200" b="1" i="0" u="none" strike="noStrike" kern="1200" cap="none" spc="0" normalizeH="0" baseline="0" noProof="0" err="1">
                <a:ln>
                  <a:noFill/>
                </a:ln>
                <a:solidFill>
                  <a:schemeClr val="bg1"/>
                </a:solidFill>
                <a:effectLst/>
                <a:uLnTx/>
                <a:uFillTx/>
                <a:latin typeface="Arial" panose="020B0604020202020204" pitchFamily="34" charset="0"/>
                <a:ea typeface="+mj-ea"/>
                <a:cs typeface="Arial" panose="020B0604020202020204" pitchFamily="34" charset="0"/>
              </a:rPr>
              <a:t>pictures</a:t>
            </a:r>
            <a:endParaRPr kumimoji="0" lang="en-CA" sz="32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3CCC48B9-5E78-ACAF-C0D1-1655C5FD24BE}"/>
              </a:ext>
            </a:extLst>
          </p:cNvPr>
          <p:cNvSpPr txBox="1"/>
          <p:nvPr/>
        </p:nvSpPr>
        <p:spPr>
          <a:xfrm>
            <a:off x="137167" y="782081"/>
            <a:ext cx="3672277" cy="400110"/>
          </a:xfrm>
          <a:prstGeom prst="rect">
            <a:avLst/>
          </a:prstGeom>
          <a:noFill/>
        </p:spPr>
        <p:txBody>
          <a:bodyPr wrap="square" rtlCol="0">
            <a:spAutoFit/>
          </a:bodyPr>
          <a:lstStyle/>
          <a:p>
            <a:r>
              <a:rPr lang="fr-CA" sz="2000" b="1">
                <a:solidFill>
                  <a:schemeClr val="bg2">
                    <a:lumMod val="25000"/>
                  </a:schemeClr>
                </a:solidFill>
                <a:latin typeface="Avenir Next LT Pro" panose="020B0504020202020204" pitchFamily="34" charset="0"/>
              </a:rPr>
              <a:t>BEFORE</a:t>
            </a:r>
            <a:endParaRPr lang="en-CA" sz="2000" b="1">
              <a:solidFill>
                <a:schemeClr val="bg2">
                  <a:lumMod val="25000"/>
                </a:schemeClr>
              </a:solidFill>
              <a:latin typeface="Avenir Next LT Pro" panose="020B0504020202020204" pitchFamily="34" charset="0"/>
            </a:endParaRPr>
          </a:p>
        </p:txBody>
      </p:sp>
      <p:sp>
        <p:nvSpPr>
          <p:cNvPr id="10" name="TextBox 9">
            <a:extLst>
              <a:ext uri="{FF2B5EF4-FFF2-40B4-BE49-F238E27FC236}">
                <a16:creationId xmlns:a16="http://schemas.microsoft.com/office/drawing/2014/main" id="{8561B6DF-4CCF-5647-7F96-14C4916BEC09}"/>
              </a:ext>
            </a:extLst>
          </p:cNvPr>
          <p:cNvSpPr txBox="1"/>
          <p:nvPr/>
        </p:nvSpPr>
        <p:spPr>
          <a:xfrm>
            <a:off x="146894" y="3496414"/>
            <a:ext cx="3672277" cy="400110"/>
          </a:xfrm>
          <a:prstGeom prst="rect">
            <a:avLst/>
          </a:prstGeom>
          <a:noFill/>
        </p:spPr>
        <p:txBody>
          <a:bodyPr wrap="square" rtlCol="0">
            <a:spAutoFit/>
          </a:bodyPr>
          <a:lstStyle/>
          <a:p>
            <a:r>
              <a:rPr lang="fr-CA" sz="2000" b="1">
                <a:solidFill>
                  <a:schemeClr val="bg2">
                    <a:lumMod val="25000"/>
                  </a:schemeClr>
                </a:solidFill>
                <a:latin typeface="Avenir Next LT Pro" panose="020B0504020202020204" pitchFamily="34" charset="0"/>
              </a:rPr>
              <a:t>AFTER</a:t>
            </a:r>
            <a:endParaRPr lang="en-CA" sz="2000" b="1">
              <a:solidFill>
                <a:schemeClr val="bg2">
                  <a:lumMod val="25000"/>
                </a:schemeClr>
              </a:solidFill>
              <a:latin typeface="Avenir Next LT Pro" panose="020B0504020202020204" pitchFamily="34" charset="0"/>
            </a:endParaRPr>
          </a:p>
        </p:txBody>
      </p:sp>
      <p:sp>
        <p:nvSpPr>
          <p:cNvPr id="2" name="TextBox 1">
            <a:extLst>
              <a:ext uri="{FF2B5EF4-FFF2-40B4-BE49-F238E27FC236}">
                <a16:creationId xmlns:a16="http://schemas.microsoft.com/office/drawing/2014/main" id="{21DED85A-2417-1402-D98E-472AF9E75100}"/>
              </a:ext>
            </a:extLst>
          </p:cNvPr>
          <p:cNvSpPr txBox="1"/>
          <p:nvPr/>
        </p:nvSpPr>
        <p:spPr>
          <a:xfrm>
            <a:off x="2619902" y="2739814"/>
            <a:ext cx="6884097" cy="1477328"/>
          </a:xfrm>
          <a:prstGeom prst="rect">
            <a:avLst/>
          </a:prstGeom>
          <a:noFill/>
        </p:spPr>
        <p:txBody>
          <a:bodyPr wrap="square" rtlCol="0">
            <a:spAutoFit/>
          </a:bodyPr>
          <a:lstStyle/>
          <a:p>
            <a:pPr algn="ctr"/>
            <a:r>
              <a:rPr lang="fr-CA">
                <a:highlight>
                  <a:srgbClr val="FFFF00"/>
                </a:highlight>
                <a:latin typeface="Avenir Next LT Pro" panose="020B0504020202020204" pitchFamily="34" charset="0"/>
              </a:rPr>
              <a:t>PLACE HOLDER </a:t>
            </a:r>
          </a:p>
          <a:p>
            <a:pPr algn="ctr"/>
            <a:endParaRPr lang="fr-CA">
              <a:highlight>
                <a:srgbClr val="FFFF00"/>
              </a:highlight>
              <a:latin typeface="Avenir Next LT Pro" panose="020B0504020202020204" pitchFamily="34" charset="0"/>
            </a:endParaRPr>
          </a:p>
          <a:p>
            <a:pPr algn="ctr"/>
            <a:r>
              <a:rPr lang="fr-CA">
                <a:highlight>
                  <a:srgbClr val="FFFF00"/>
                </a:highlight>
                <a:latin typeface="Avenir Next LT Pro" panose="020B0504020202020204" pitchFamily="34" charset="0"/>
              </a:rPr>
              <a:t>Insert </a:t>
            </a:r>
            <a:r>
              <a:rPr lang="fr-CA" err="1">
                <a:highlight>
                  <a:srgbClr val="FFFF00"/>
                </a:highlight>
                <a:latin typeface="Avenir Next LT Pro" panose="020B0504020202020204" pitchFamily="34" charset="0"/>
              </a:rPr>
              <a:t>before</a:t>
            </a:r>
            <a:r>
              <a:rPr lang="fr-CA">
                <a:highlight>
                  <a:srgbClr val="FFFF00"/>
                </a:highlight>
                <a:latin typeface="Avenir Next LT Pro" panose="020B0504020202020204" pitchFamily="34" charset="0"/>
              </a:rPr>
              <a:t> and </a:t>
            </a:r>
            <a:r>
              <a:rPr lang="fr-CA" err="1">
                <a:highlight>
                  <a:srgbClr val="FFFF00"/>
                </a:highlight>
                <a:latin typeface="Avenir Next LT Pro" panose="020B0504020202020204" pitchFamily="34" charset="0"/>
              </a:rPr>
              <a:t>after</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pictures</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taken</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from</a:t>
            </a:r>
            <a:r>
              <a:rPr lang="fr-CA">
                <a:highlight>
                  <a:srgbClr val="FFFF00"/>
                </a:highlight>
                <a:latin typeface="Avenir Next LT Pro" panose="020B0504020202020204" pitchFamily="34" charset="0"/>
              </a:rPr>
              <a:t> the </a:t>
            </a:r>
            <a:r>
              <a:rPr lang="fr-CA" err="1">
                <a:highlight>
                  <a:srgbClr val="FFFF00"/>
                </a:highlight>
                <a:latin typeface="Avenir Next LT Pro" panose="020B0504020202020204" pitchFamily="34" charset="0"/>
              </a:rPr>
              <a:t>same</a:t>
            </a:r>
            <a:r>
              <a:rPr lang="fr-CA">
                <a:highlight>
                  <a:srgbClr val="FFFF00"/>
                </a:highlight>
                <a:latin typeface="Avenir Next LT Pro" panose="020B0504020202020204" pitchFamily="34" charset="0"/>
              </a:rPr>
              <a:t> point of </a:t>
            </a:r>
            <a:r>
              <a:rPr lang="fr-CA" err="1">
                <a:highlight>
                  <a:srgbClr val="FFFF00"/>
                </a:highlight>
                <a:latin typeface="Avenir Next LT Pro" panose="020B0504020202020204" pitchFamily="34" charset="0"/>
              </a:rPr>
              <a:t>view</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here</a:t>
            </a:r>
            <a:r>
              <a:rPr lang="fr-CA">
                <a:highlight>
                  <a:srgbClr val="FFFF00"/>
                </a:highlight>
                <a:latin typeface="Avenir Next LT Pro" panose="020B0504020202020204" pitchFamily="34" charset="0"/>
              </a:rPr>
              <a:t>. If </a:t>
            </a:r>
            <a:r>
              <a:rPr lang="fr-CA" err="1">
                <a:highlight>
                  <a:srgbClr val="FFFF00"/>
                </a:highlight>
                <a:latin typeface="Avenir Next LT Pro" panose="020B0504020202020204" pitchFamily="34" charset="0"/>
              </a:rPr>
              <a:t>you</a:t>
            </a:r>
            <a:r>
              <a:rPr lang="fr-CA">
                <a:highlight>
                  <a:srgbClr val="FFFF00"/>
                </a:highlight>
                <a:latin typeface="Avenir Next LT Pro" panose="020B0504020202020204" pitchFamily="34" charset="0"/>
              </a:rPr>
              <a:t> don’t have </a:t>
            </a:r>
            <a:r>
              <a:rPr lang="fr-CA" err="1">
                <a:highlight>
                  <a:srgbClr val="FFFF00"/>
                </a:highlight>
                <a:latin typeface="Avenir Next LT Pro" panose="020B0504020202020204" pitchFamily="34" charset="0"/>
              </a:rPr>
              <a:t>pictures</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taken</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from</a:t>
            </a:r>
            <a:r>
              <a:rPr lang="fr-CA">
                <a:highlight>
                  <a:srgbClr val="FFFF00"/>
                </a:highlight>
                <a:latin typeface="Avenir Next LT Pro" panose="020B0504020202020204" pitchFamily="34" charset="0"/>
              </a:rPr>
              <a:t> the </a:t>
            </a:r>
            <a:r>
              <a:rPr lang="fr-CA" err="1">
                <a:highlight>
                  <a:srgbClr val="FFFF00"/>
                </a:highlight>
                <a:latin typeface="Avenir Next LT Pro" panose="020B0504020202020204" pitchFamily="34" charset="0"/>
              </a:rPr>
              <a:t>same</a:t>
            </a:r>
            <a:r>
              <a:rPr lang="fr-CA">
                <a:highlight>
                  <a:srgbClr val="FFFF00"/>
                </a:highlight>
                <a:latin typeface="Avenir Next LT Pro" panose="020B0504020202020204" pitchFamily="34" charset="0"/>
              </a:rPr>
              <a:t> point of </a:t>
            </a:r>
            <a:r>
              <a:rPr lang="fr-CA" err="1">
                <a:highlight>
                  <a:srgbClr val="FFFF00"/>
                </a:highlight>
                <a:latin typeface="Avenir Next LT Pro" panose="020B0504020202020204" pitchFamily="34" charset="0"/>
              </a:rPr>
              <a:t>view</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you</a:t>
            </a:r>
            <a:r>
              <a:rPr lang="fr-CA">
                <a:highlight>
                  <a:srgbClr val="FFFF00"/>
                </a:highlight>
                <a:latin typeface="Avenir Next LT Pro" panose="020B0504020202020204" pitchFamily="34" charset="0"/>
              </a:rPr>
              <a:t> can </a:t>
            </a:r>
            <a:r>
              <a:rPr lang="fr-CA" err="1">
                <a:highlight>
                  <a:srgbClr val="FFFF00"/>
                </a:highlight>
                <a:latin typeface="Avenir Next LT Pro" panose="020B0504020202020204" pitchFamily="34" charset="0"/>
              </a:rPr>
              <a:t>delete</a:t>
            </a:r>
            <a:r>
              <a:rPr lang="fr-CA">
                <a:highlight>
                  <a:srgbClr val="FFFF00"/>
                </a:highlight>
                <a:latin typeface="Avenir Next LT Pro" panose="020B0504020202020204" pitchFamily="34" charset="0"/>
              </a:rPr>
              <a:t> this page.</a:t>
            </a:r>
            <a:endParaRPr lang="en-CA">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327215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96497D0-B0C4-8B23-2683-2B3BA4D822FF}"/>
              </a:ext>
            </a:extLst>
          </p:cNvPr>
          <p:cNvSpPr txBox="1">
            <a:spLocks noGrp="1"/>
          </p:cNvSpPr>
          <p:nvPr>
            <p:ph type="title" idx="4294967295"/>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i="0" u="none" strike="noStrike" kern="1200" cap="none" spc="0" normalizeH="0" baseline="0" dirty="0">
                <a:ln>
                  <a:noFill/>
                </a:ln>
                <a:solidFill>
                  <a:schemeClr val="accent5"/>
                </a:solidFill>
                <a:effectLst/>
                <a:uLnTx/>
                <a:uFillTx/>
                <a:latin typeface="Arial Rounded MT Bold" panose="020F0704030504030204" pitchFamily="34" charset="0"/>
                <a:ea typeface="+mn-ea"/>
                <a:cs typeface="+mn-cs"/>
              </a:rPr>
              <a:t>How to use this document</a:t>
            </a:r>
          </a:p>
        </p:txBody>
      </p:sp>
      <p:sp>
        <p:nvSpPr>
          <p:cNvPr id="4" name="TextBox 3">
            <a:extLst>
              <a:ext uri="{FF2B5EF4-FFF2-40B4-BE49-F238E27FC236}">
                <a16:creationId xmlns:a16="http://schemas.microsoft.com/office/drawing/2014/main" id="{B5C329E0-A55D-B939-E554-509982A960DA}"/>
              </a:ext>
            </a:extLst>
          </p:cNvPr>
          <p:cNvSpPr txBox="1"/>
          <p:nvPr/>
        </p:nvSpPr>
        <p:spPr>
          <a:xfrm>
            <a:off x="296825" y="1400375"/>
            <a:ext cx="11598349" cy="3293209"/>
          </a:xfrm>
          <a:prstGeom prst="rect">
            <a:avLst/>
          </a:prstGeom>
          <a:noFill/>
        </p:spPr>
        <p:txBody>
          <a:bodyPr wrap="square">
            <a:spAutoFit/>
          </a:bodyPr>
          <a:lstStyle/>
          <a:p>
            <a:r>
              <a:rPr lang="en-CA" sz="1600"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OBJECTIVE and FOR WHO: </a:t>
            </a:r>
            <a:r>
              <a:rPr lang="en-CA" sz="160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This template is designed by the change managers and project team to narrate the project's story from the perspective of employee experiences. It is intended to be shared with employees to commemorate our collective journey.</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b="1" dirty="0">
                <a:latin typeface="Calibri Light" panose="020F0302020204030204" pitchFamily="34" charset="0"/>
                <a:ea typeface="Calibri Light" panose="020F0302020204030204" pitchFamily="34" charset="0"/>
                <a:cs typeface="Calibri Light" panose="020F0302020204030204" pitchFamily="34" charset="0"/>
              </a:rPr>
              <a:t>WHEN: </a:t>
            </a:r>
            <a:r>
              <a:rPr lang="en-CA" sz="1600" dirty="0">
                <a:latin typeface="Calibri Light" panose="020F0302020204030204" pitchFamily="34" charset="0"/>
                <a:ea typeface="Calibri Light" panose="020F0302020204030204" pitchFamily="34" charset="0"/>
                <a:cs typeface="Calibri Light" panose="020F0302020204030204" pitchFamily="34" charset="0"/>
              </a:rPr>
              <a:t>After opening week to celebrate the success of your workplace. Some of you may want to use it during the opening ceremony, and that is fine! Just make sure to adjust the slides, as templates for </a:t>
            </a:r>
            <a:r>
              <a:rPr lang="en-CA" sz="1600" b="1" dirty="0">
                <a:latin typeface="Calibri Light" panose="020F0302020204030204" pitchFamily="34" charset="0"/>
                <a:ea typeface="Calibri Light" panose="020F0302020204030204" pitchFamily="34" charset="0"/>
                <a:cs typeface="Calibri Light" panose="020F0302020204030204" pitchFamily="34" charset="0"/>
              </a:rPr>
              <a:t>slides 13 to 15 </a:t>
            </a:r>
            <a:r>
              <a:rPr lang="en-CA" sz="1600" dirty="0">
                <a:latin typeface="Calibri Light" panose="020F0302020204030204" pitchFamily="34" charset="0"/>
                <a:ea typeface="Calibri Light" panose="020F0302020204030204" pitchFamily="34" charset="0"/>
                <a:cs typeface="Calibri Light" panose="020F0302020204030204" pitchFamily="34" charset="0"/>
              </a:rPr>
              <a:t>currently</a:t>
            </a:r>
            <a:r>
              <a:rPr lang="en-CA" sz="1600" b="1" dirty="0">
                <a:latin typeface="Calibri Light" panose="020F0302020204030204" pitchFamily="34" charset="0"/>
                <a:ea typeface="Calibri Light" panose="020F0302020204030204" pitchFamily="34" charset="0"/>
                <a:cs typeface="Calibri Light" panose="020F0302020204030204" pitchFamily="34" charset="0"/>
              </a:rPr>
              <a:t> </a:t>
            </a:r>
            <a:r>
              <a:rPr lang="en-CA" sz="1600" dirty="0">
                <a:latin typeface="Calibri Light" panose="020F0302020204030204" pitchFamily="34" charset="0"/>
                <a:ea typeface="Calibri Light" panose="020F0302020204030204" pitchFamily="34" charset="0"/>
                <a:cs typeface="Calibri Light" panose="020F0302020204030204" pitchFamily="34" charset="0"/>
              </a:rPr>
              <a:t>include pictures of the opening week and possibly pictures of people collaborating in the space after opening week. </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b="1" dirty="0">
                <a:latin typeface="Calibri Light" panose="020F0302020204030204" pitchFamily="34" charset="0"/>
                <a:ea typeface="Calibri Light" panose="020F0302020204030204" pitchFamily="34" charset="0"/>
                <a:cs typeface="Calibri Light" panose="020F0302020204030204" pitchFamily="34" charset="0"/>
              </a:rPr>
              <a:t>HOW: </a:t>
            </a:r>
            <a:r>
              <a:rPr lang="en-CA" sz="1600" dirty="0">
                <a:latin typeface="Calibri Light" panose="020F0302020204030204" pitchFamily="34" charset="0"/>
                <a:ea typeface="Calibri Light" panose="020F0302020204030204" pitchFamily="34" charset="0"/>
                <a:cs typeface="Calibri Light" panose="020F0302020204030204" pitchFamily="34" charset="0"/>
              </a:rPr>
              <a:t>By email and on the intranet</a:t>
            </a:r>
          </a:p>
          <a:p>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b="1" dirty="0">
                <a:latin typeface="Calibri Light" panose="020F0302020204030204" pitchFamily="34" charset="0"/>
                <a:ea typeface="Calibri Light" panose="020F0302020204030204" pitchFamily="34" charset="0"/>
                <a:cs typeface="Calibri Light" panose="020F0302020204030204" pitchFamily="34" charset="0"/>
              </a:rPr>
              <a:t>NOTES: </a:t>
            </a:r>
            <a:r>
              <a:rPr lang="en-CA" sz="1600" dirty="0">
                <a:latin typeface="Calibri Light" panose="020F0302020204030204" pitchFamily="34" charset="0"/>
                <a:ea typeface="Calibri Light" panose="020F0302020204030204" pitchFamily="34" charset="0"/>
                <a:cs typeface="Calibri Light" panose="020F0302020204030204" pitchFamily="34" charset="0"/>
              </a:rPr>
              <a:t>There are many placeholders for quotes from employees throughout the document. Make sure to include quotes from various point of views, such as employees from many equity groups, levels, and more.</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en-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2"/>
              </a:rPr>
              <a:t>FR version</a:t>
            </a:r>
            <a:endParaRPr lang="en-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Google Shape;274;p2">
            <a:extLst>
              <a:ext uri="{FF2B5EF4-FFF2-40B4-BE49-F238E27FC236}">
                <a16:creationId xmlns:a16="http://schemas.microsoft.com/office/drawing/2014/main" id="{9AFE40FD-F28C-DA98-2EA1-ADEF46408EB2}"/>
              </a:ext>
            </a:extLst>
          </p:cNvPr>
          <p:cNvSpPr txBox="1"/>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1" i="1">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9867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64B77FA-97F3-D6E0-1467-BFB35A72D8D0}"/>
              </a:ext>
              <a:ext uri="{C183D7F6-B498-43B3-948B-1728B52AA6E4}">
                <adec:decorative xmlns:adec="http://schemas.microsoft.com/office/drawing/2017/decorative" val="1"/>
              </a:ext>
            </a:extLst>
          </p:cNvPr>
          <p:cNvGrpSpPr/>
          <p:nvPr/>
        </p:nvGrpSpPr>
        <p:grpSpPr>
          <a:xfrm>
            <a:off x="4259190" y="5187178"/>
            <a:ext cx="7340743" cy="949592"/>
            <a:chOff x="3407091" y="5121787"/>
            <a:chExt cx="5369668" cy="747047"/>
          </a:xfrm>
          <a:solidFill>
            <a:srgbClr val="DAEDF6"/>
          </a:solidFill>
        </p:grpSpPr>
        <p:sp>
          <p:nvSpPr>
            <p:cNvPr id="10" name="Rectangle: Rounded Corners 9">
              <a:extLst>
                <a:ext uri="{FF2B5EF4-FFF2-40B4-BE49-F238E27FC236}">
                  <a16:creationId xmlns:a16="http://schemas.microsoft.com/office/drawing/2014/main" id="{5B950D3D-93A7-8A9B-1BC1-629BCAB03B7C}"/>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highlight>
                    <a:srgbClr val="FFFF00"/>
                  </a:highlight>
                  <a:latin typeface="Avenir Next LT Pro" panose="020B0504020202020204" pitchFamily="34" charset="0"/>
                </a:rPr>
                <a:t>QUOTE FROM PROJECT SPONSOR</a:t>
              </a:r>
              <a:endParaRPr lang="en-CA">
                <a:solidFill>
                  <a:schemeClr val="tx1"/>
                </a:solidFill>
                <a:highlight>
                  <a:srgbClr val="FFFF00"/>
                </a:highlight>
                <a:latin typeface="Avenir Next LT Pro" panose="020B0504020202020204" pitchFamily="34" charset="0"/>
              </a:endParaRPr>
            </a:p>
          </p:txBody>
        </p:sp>
        <p:pic>
          <p:nvPicPr>
            <p:cNvPr id="11" name="Graphic 10" descr="Open quotation mark with solid fill">
              <a:extLst>
                <a:ext uri="{FF2B5EF4-FFF2-40B4-BE49-F238E27FC236}">
                  <a16:creationId xmlns:a16="http://schemas.microsoft.com/office/drawing/2014/main" id="{3AE659A1-47B8-1FCF-FD8C-F6609FBA71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7091" y="5121787"/>
              <a:ext cx="369332" cy="369332"/>
            </a:xfrm>
            <a:prstGeom prst="rect">
              <a:avLst/>
            </a:prstGeom>
          </p:spPr>
        </p:pic>
        <p:pic>
          <p:nvPicPr>
            <p:cNvPr id="12" name="Graphic 11" descr="Open quotation mark with solid fill">
              <a:extLst>
                <a:ext uri="{FF2B5EF4-FFF2-40B4-BE49-F238E27FC236}">
                  <a16:creationId xmlns:a16="http://schemas.microsoft.com/office/drawing/2014/main" id="{A4158A17-D706-1177-DCCB-C65338545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399045" y="5499502"/>
              <a:ext cx="369332" cy="369332"/>
            </a:xfrm>
            <a:prstGeom prst="rect">
              <a:avLst/>
            </a:prstGeom>
          </p:spPr>
        </p:pic>
      </p:grpSp>
      <p:sp>
        <p:nvSpPr>
          <p:cNvPr id="6" name="Rectangle 5">
            <a:extLst>
              <a:ext uri="{FF2B5EF4-FFF2-40B4-BE49-F238E27FC236}">
                <a16:creationId xmlns:a16="http://schemas.microsoft.com/office/drawing/2014/main" id="{0C1F70EA-618A-F469-0168-F7C0B1DFCAC2}"/>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7" name="Title 2">
            <a:extLst>
              <a:ext uri="{FF2B5EF4-FFF2-40B4-BE49-F238E27FC236}">
                <a16:creationId xmlns:a16="http://schemas.microsoft.com/office/drawing/2014/main" id="{B08889B8-C344-5DF0-9203-35E10C9A72A7}"/>
              </a:ext>
            </a:extLst>
          </p:cNvPr>
          <p:cNvSpPr>
            <a:spLocks noGrp="1"/>
          </p:cNvSpPr>
          <p:nvPr>
            <p:ph type="title" idx="4294967295"/>
          </p:nvPr>
        </p:nvSpPr>
        <p:spPr>
          <a:xfrm>
            <a:off x="114181" y="0"/>
            <a:ext cx="11006345" cy="705727"/>
          </a:xfrm>
        </p:spPr>
        <p:txBody>
          <a:bodyPr anchor="ctr"/>
          <a:lstStyle/>
          <a:p>
            <a:r>
              <a:rPr lang="fr-CA" sz="3200">
                <a:solidFill>
                  <a:schemeClr val="bg1"/>
                </a:solidFill>
              </a:rPr>
              <a:t>Our vision</a:t>
            </a:r>
          </a:p>
        </p:txBody>
      </p:sp>
      <p:sp>
        <p:nvSpPr>
          <p:cNvPr id="2" name="Rectangle: Rounded Corners 1">
            <a:extLst>
              <a:ext uri="{FF2B5EF4-FFF2-40B4-BE49-F238E27FC236}">
                <a16:creationId xmlns:a16="http://schemas.microsoft.com/office/drawing/2014/main" id="{5A59C88B-EFA0-6FF9-A1D2-E9A3379D0457}"/>
              </a:ext>
              <a:ext uri="{C183D7F6-B498-43B3-948B-1728B52AA6E4}">
                <adec:decorative xmlns:adec="http://schemas.microsoft.com/office/drawing/2017/decorative" val="1"/>
              </a:ext>
            </a:extLst>
          </p:cNvPr>
          <p:cNvSpPr/>
          <p:nvPr/>
        </p:nvSpPr>
        <p:spPr>
          <a:xfrm>
            <a:off x="199913" y="1123241"/>
            <a:ext cx="3439287" cy="4991809"/>
          </a:xfrm>
          <a:prstGeom prst="roundRect">
            <a:avLst>
              <a:gd name="adj" fmla="val 11682"/>
            </a:avLst>
          </a:prstGeom>
          <a:solidFill>
            <a:schemeClr val="bg1"/>
          </a:solidFill>
          <a:ln w="28575">
            <a:solidFill>
              <a:schemeClr val="accent5">
                <a:lumMod val="75000"/>
              </a:schemeClr>
            </a:solidFill>
            <a:prstDash val="solid"/>
            <a:extLst>
              <a:ext uri="{C807C97D-BFC1-408E-A445-0C87EB9F89A2}">
                <ask:lineSketchStyleProps xmlns:ask="http://schemas.microsoft.com/office/drawing/2018/sketchyshapes" sd="127910698">
                  <a:custGeom>
                    <a:avLst/>
                    <a:gdLst>
                      <a:gd name="connsiteX0" fmla="*/ 0 w 1692612"/>
                      <a:gd name="connsiteY0" fmla="*/ 282108 h 3638145"/>
                      <a:gd name="connsiteX1" fmla="*/ 282108 w 1692612"/>
                      <a:gd name="connsiteY1" fmla="*/ 0 h 3638145"/>
                      <a:gd name="connsiteX2" fmla="*/ 1410504 w 1692612"/>
                      <a:gd name="connsiteY2" fmla="*/ 0 h 3638145"/>
                      <a:gd name="connsiteX3" fmla="*/ 1692612 w 1692612"/>
                      <a:gd name="connsiteY3" fmla="*/ 282108 h 3638145"/>
                      <a:gd name="connsiteX4" fmla="*/ 1692612 w 1692612"/>
                      <a:gd name="connsiteY4" fmla="*/ 3356037 h 3638145"/>
                      <a:gd name="connsiteX5" fmla="*/ 1410504 w 1692612"/>
                      <a:gd name="connsiteY5" fmla="*/ 3638145 h 3638145"/>
                      <a:gd name="connsiteX6" fmla="*/ 282108 w 1692612"/>
                      <a:gd name="connsiteY6" fmla="*/ 3638145 h 3638145"/>
                      <a:gd name="connsiteX7" fmla="*/ 0 w 1692612"/>
                      <a:gd name="connsiteY7" fmla="*/ 3356037 h 3638145"/>
                      <a:gd name="connsiteX8" fmla="*/ 0 w 1692612"/>
                      <a:gd name="connsiteY8" fmla="*/ 282108 h 363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612" h="3638145" fill="none" extrusionOk="0">
                        <a:moveTo>
                          <a:pt x="0" y="282108"/>
                        </a:moveTo>
                        <a:cubicBezTo>
                          <a:pt x="-12521" y="133752"/>
                          <a:pt x="99632" y="-12595"/>
                          <a:pt x="282108" y="0"/>
                        </a:cubicBezTo>
                        <a:cubicBezTo>
                          <a:pt x="498994" y="24942"/>
                          <a:pt x="1118222" y="-34585"/>
                          <a:pt x="1410504" y="0"/>
                        </a:cubicBezTo>
                        <a:cubicBezTo>
                          <a:pt x="1586324" y="-20936"/>
                          <a:pt x="1699826" y="141007"/>
                          <a:pt x="1692612" y="282108"/>
                        </a:cubicBezTo>
                        <a:cubicBezTo>
                          <a:pt x="1636719" y="1524637"/>
                          <a:pt x="1709830" y="2782958"/>
                          <a:pt x="1692612" y="3356037"/>
                        </a:cubicBezTo>
                        <a:cubicBezTo>
                          <a:pt x="1685696" y="3510641"/>
                          <a:pt x="1565143" y="3634493"/>
                          <a:pt x="1410504" y="3638145"/>
                        </a:cubicBezTo>
                        <a:cubicBezTo>
                          <a:pt x="1070817" y="3567735"/>
                          <a:pt x="555333" y="3734228"/>
                          <a:pt x="282108" y="3638145"/>
                        </a:cubicBezTo>
                        <a:cubicBezTo>
                          <a:pt x="127037" y="3630898"/>
                          <a:pt x="2077" y="3516264"/>
                          <a:pt x="0" y="3356037"/>
                        </a:cubicBezTo>
                        <a:cubicBezTo>
                          <a:pt x="36174" y="2929211"/>
                          <a:pt x="23286" y="1269868"/>
                          <a:pt x="0" y="282108"/>
                        </a:cubicBezTo>
                        <a:close/>
                      </a:path>
                      <a:path w="1692612" h="3638145" stroke="0" extrusionOk="0">
                        <a:moveTo>
                          <a:pt x="0" y="282108"/>
                        </a:moveTo>
                        <a:cubicBezTo>
                          <a:pt x="6840" y="121478"/>
                          <a:pt x="104369" y="4214"/>
                          <a:pt x="282108" y="0"/>
                        </a:cubicBezTo>
                        <a:cubicBezTo>
                          <a:pt x="701996" y="-53776"/>
                          <a:pt x="1148130" y="-62010"/>
                          <a:pt x="1410504" y="0"/>
                        </a:cubicBezTo>
                        <a:cubicBezTo>
                          <a:pt x="1586931" y="-6357"/>
                          <a:pt x="1681778" y="135914"/>
                          <a:pt x="1692612" y="282108"/>
                        </a:cubicBezTo>
                        <a:cubicBezTo>
                          <a:pt x="1715649" y="647866"/>
                          <a:pt x="1621883" y="1961995"/>
                          <a:pt x="1692612" y="3356037"/>
                        </a:cubicBezTo>
                        <a:cubicBezTo>
                          <a:pt x="1705670" y="3526179"/>
                          <a:pt x="1570960" y="3649355"/>
                          <a:pt x="1410504" y="3638145"/>
                        </a:cubicBezTo>
                        <a:cubicBezTo>
                          <a:pt x="901063" y="3644775"/>
                          <a:pt x="737828" y="3687632"/>
                          <a:pt x="282108" y="3638145"/>
                        </a:cubicBezTo>
                        <a:cubicBezTo>
                          <a:pt x="148466" y="3659914"/>
                          <a:pt x="-3409" y="3483351"/>
                          <a:pt x="0" y="3356037"/>
                        </a:cubicBezTo>
                        <a:cubicBezTo>
                          <a:pt x="-45278" y="2469857"/>
                          <a:pt x="150511" y="1763370"/>
                          <a:pt x="0" y="282108"/>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r>
              <a:rPr lang="fr-CA" dirty="0">
                <a:highlight>
                  <a:srgbClr val="FFFF00"/>
                </a:highlight>
                <a:latin typeface="Avenir Next LT Pro" panose="020B0504020202020204" pitchFamily="34" charset="0"/>
              </a:rPr>
              <a:t>This </a:t>
            </a:r>
            <a:r>
              <a:rPr lang="fr-CA" dirty="0" err="1">
                <a:highlight>
                  <a:srgbClr val="FFFF00"/>
                </a:highlight>
                <a:latin typeface="Avenir Next LT Pro" panose="020B0504020202020204" pitchFamily="34" charset="0"/>
              </a:rPr>
              <a:t>may</a:t>
            </a:r>
            <a:r>
              <a:rPr lang="fr-CA" dirty="0">
                <a:highlight>
                  <a:srgbClr val="FFFF00"/>
                </a:highlight>
                <a:latin typeface="Avenir Next LT Pro" panose="020B0504020202020204" pitchFamily="34" charset="0"/>
              </a:rPr>
              <a:t> </a:t>
            </a:r>
            <a:r>
              <a:rPr lang="fr-CA" dirty="0" err="1">
                <a:highlight>
                  <a:srgbClr val="FFFF00"/>
                </a:highlight>
                <a:latin typeface="Avenir Next LT Pro" panose="020B0504020202020204" pitchFamily="34" charset="0"/>
              </a:rPr>
              <a:t>i</a:t>
            </a:r>
            <a:r>
              <a:rPr lang="fr-CA" sz="1800" dirty="0" err="1">
                <a:highlight>
                  <a:srgbClr val="FFFF00"/>
                </a:highlight>
                <a:latin typeface="Avenir Next LT Pro" panose="020B0504020202020204" pitchFamily="34" charset="0"/>
              </a:rPr>
              <a:t>nclude</a:t>
            </a:r>
            <a:r>
              <a:rPr lang="fr-CA" sz="1800" dirty="0">
                <a:highlight>
                  <a:srgbClr val="FFFF00"/>
                </a:highlight>
                <a:latin typeface="Avenir Next LT Pro" panose="020B0504020202020204" pitchFamily="34" charset="0"/>
              </a:rPr>
              <a:t> </a:t>
            </a:r>
            <a:r>
              <a:rPr lang="fr-CA" sz="1800" dirty="0" err="1">
                <a:highlight>
                  <a:srgbClr val="FFFF00"/>
                </a:highlight>
                <a:latin typeface="Avenir Next LT Pro" panose="020B0504020202020204" pitchFamily="34" charset="0"/>
              </a:rPr>
              <a:t>your</a:t>
            </a:r>
            <a:r>
              <a:rPr lang="fr-CA" sz="1800" dirty="0">
                <a:highlight>
                  <a:srgbClr val="FFFF00"/>
                </a:highlight>
                <a:latin typeface="Avenir Next LT Pro" panose="020B0504020202020204" pitchFamily="34" charset="0"/>
              </a:rPr>
              <a:t> </a:t>
            </a:r>
            <a:r>
              <a:rPr lang="fr-CA" sz="1800" dirty="0" err="1">
                <a:highlight>
                  <a:srgbClr val="FFFF00"/>
                </a:highlight>
                <a:latin typeface="Avenir Next LT Pro" panose="020B0504020202020204" pitchFamily="34" charset="0"/>
              </a:rPr>
              <a:t>project’s</a:t>
            </a:r>
            <a:r>
              <a:rPr lang="fr-CA" sz="1800" dirty="0">
                <a:highlight>
                  <a:srgbClr val="FFFF00"/>
                </a:highlight>
                <a:latin typeface="Avenir Next LT Pro" panose="020B0504020202020204" pitchFamily="34" charset="0"/>
              </a:rPr>
              <a:t> scope (Fit-up, WTP, move, etc</a:t>
            </a:r>
            <a:r>
              <a:rPr lang="fr-CA" dirty="0">
                <a:highlight>
                  <a:srgbClr val="FFFF00"/>
                </a:highlight>
                <a:latin typeface="Avenir Next LT Pro" panose="020B0504020202020204" pitchFamily="34" charset="0"/>
              </a:rPr>
              <a:t>.) and a couple of the </a:t>
            </a:r>
            <a:r>
              <a:rPr lang="fr-CA" dirty="0" err="1">
                <a:highlight>
                  <a:srgbClr val="FFFF00"/>
                </a:highlight>
                <a:latin typeface="Avenir Next LT Pro" panose="020B0504020202020204" pitchFamily="34" charset="0"/>
              </a:rPr>
              <a:t>project’s</a:t>
            </a:r>
            <a:r>
              <a:rPr lang="fr-CA" dirty="0">
                <a:highlight>
                  <a:srgbClr val="FFFF00"/>
                </a:highlight>
                <a:latin typeface="Avenir Next LT Pro" panose="020B0504020202020204" pitchFamily="34" charset="0"/>
              </a:rPr>
              <a:t> key dates in the </a:t>
            </a:r>
            <a:r>
              <a:rPr lang="fr-CA" dirty="0" err="1">
                <a:highlight>
                  <a:srgbClr val="FFFF00"/>
                </a:highlight>
                <a:latin typeface="Avenir Next LT Pro" panose="020B0504020202020204" pitchFamily="34" charset="0"/>
              </a:rPr>
              <a:t>project</a:t>
            </a:r>
            <a:r>
              <a:rPr lang="fr-CA" dirty="0">
                <a:highlight>
                  <a:srgbClr val="FFFF00"/>
                </a:highlight>
                <a:latin typeface="Avenir Next LT Pro" panose="020B0504020202020204" pitchFamily="34" charset="0"/>
              </a:rPr>
              <a:t> (</a:t>
            </a:r>
            <a:r>
              <a:rPr lang="fr-CA" dirty="0" err="1">
                <a:highlight>
                  <a:srgbClr val="FFFF00"/>
                </a:highlight>
                <a:latin typeface="Avenir Next LT Pro" panose="020B0504020202020204" pitchFamily="34" charset="0"/>
              </a:rPr>
              <a:t>When</a:t>
            </a:r>
            <a:r>
              <a:rPr lang="fr-CA" dirty="0">
                <a:highlight>
                  <a:srgbClr val="FFFF00"/>
                </a:highlight>
                <a:latin typeface="Avenir Next LT Pro" panose="020B0504020202020204" pitchFamily="34" charset="0"/>
              </a:rPr>
              <a:t> </a:t>
            </a:r>
            <a:r>
              <a:rPr lang="fr-CA" dirty="0" err="1">
                <a:highlight>
                  <a:srgbClr val="FFFF00"/>
                </a:highlight>
                <a:latin typeface="Avenir Next LT Pro" panose="020B0504020202020204" pitchFamily="34" charset="0"/>
              </a:rPr>
              <a:t>it</a:t>
            </a:r>
            <a:r>
              <a:rPr lang="fr-CA" dirty="0">
                <a:highlight>
                  <a:srgbClr val="FFFF00"/>
                </a:highlight>
                <a:latin typeface="Avenir Next LT Pro" panose="020B0504020202020204" pitchFamily="34" charset="0"/>
              </a:rPr>
              <a:t> </a:t>
            </a:r>
            <a:r>
              <a:rPr lang="fr-CA" dirty="0" err="1">
                <a:highlight>
                  <a:srgbClr val="FFFF00"/>
                </a:highlight>
                <a:latin typeface="Avenir Next LT Pro" panose="020B0504020202020204" pitchFamily="34" charset="0"/>
              </a:rPr>
              <a:t>started</a:t>
            </a:r>
            <a:r>
              <a:rPr lang="fr-CA" dirty="0">
                <a:highlight>
                  <a:srgbClr val="FFFF00"/>
                </a:highlight>
                <a:latin typeface="Avenir Next LT Pro" panose="020B0504020202020204" pitchFamily="34" charset="0"/>
              </a:rPr>
              <a:t>, </a:t>
            </a:r>
            <a:r>
              <a:rPr lang="fr-CA" dirty="0" err="1">
                <a:highlight>
                  <a:srgbClr val="FFFF00"/>
                </a:highlight>
                <a:latin typeface="Avenir Next LT Pro" panose="020B0504020202020204" pitchFamily="34" charset="0"/>
              </a:rPr>
              <a:t>opening</a:t>
            </a:r>
            <a:r>
              <a:rPr lang="fr-CA" dirty="0">
                <a:highlight>
                  <a:srgbClr val="FFFF00"/>
                </a:highlight>
                <a:latin typeface="Avenir Next LT Pro" panose="020B0504020202020204" pitchFamily="34" charset="0"/>
              </a:rPr>
              <a:t> date, etc.)</a:t>
            </a:r>
            <a:endParaRPr lang="en-CA" sz="1800" dirty="0">
              <a:highlight>
                <a:srgbClr val="FFFF00"/>
              </a:highlight>
              <a:latin typeface="Avenir Next LT Pro" panose="020B0504020202020204" pitchFamily="34" charset="0"/>
            </a:endParaRPr>
          </a:p>
        </p:txBody>
      </p:sp>
      <p:sp>
        <p:nvSpPr>
          <p:cNvPr id="4" name="Rectangle: Rounded Corners 3">
            <a:extLst>
              <a:ext uri="{FF2B5EF4-FFF2-40B4-BE49-F238E27FC236}">
                <a16:creationId xmlns:a16="http://schemas.microsoft.com/office/drawing/2014/main" id="{C0FDFCBE-2DEE-1BEF-1591-5213065A0578}"/>
              </a:ext>
              <a:ext uri="{C183D7F6-B498-43B3-948B-1728B52AA6E4}">
                <adec:decorative xmlns:adec="http://schemas.microsoft.com/office/drawing/2017/decorative" val="1"/>
              </a:ext>
            </a:extLst>
          </p:cNvPr>
          <p:cNvSpPr/>
          <p:nvPr/>
        </p:nvSpPr>
        <p:spPr>
          <a:xfrm>
            <a:off x="4157662" y="1123241"/>
            <a:ext cx="7543801" cy="3663072"/>
          </a:xfrm>
          <a:prstGeom prst="roundRect">
            <a:avLst>
              <a:gd name="adj" fmla="val 12767"/>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B973EBCD-13C6-B6CF-0BFC-C92F09B54235}"/>
              </a:ext>
            </a:extLst>
          </p:cNvPr>
          <p:cNvSpPr txBox="1"/>
          <p:nvPr/>
        </p:nvSpPr>
        <p:spPr>
          <a:xfrm>
            <a:off x="476813" y="1357312"/>
            <a:ext cx="2886075" cy="400110"/>
          </a:xfrm>
          <a:prstGeom prst="rect">
            <a:avLst/>
          </a:prstGeom>
          <a:noFill/>
        </p:spPr>
        <p:txBody>
          <a:bodyPr wrap="square" rtlCol="0">
            <a:spAutoFit/>
          </a:bodyPr>
          <a:lstStyle/>
          <a:p>
            <a:pPr algn="ctr"/>
            <a:r>
              <a:rPr lang="fr-CA" sz="2000" b="1" dirty="0">
                <a:latin typeface="Avenir Next LT Pro" panose="020B0504020202020204" pitchFamily="34" charset="0"/>
                <a:ea typeface="Calibri Light" panose="020F0302020204030204" pitchFamily="34" charset="0"/>
                <a:cs typeface="Calibri Light" panose="020F0302020204030204" pitchFamily="34" charset="0"/>
              </a:rPr>
              <a:t>Project</a:t>
            </a:r>
            <a:r>
              <a:rPr lang="fr-CA" sz="2000" b="1">
                <a:latin typeface="Avenir Next LT Pro" panose="020B0504020202020204" pitchFamily="34" charset="0"/>
                <a:ea typeface="Calibri Light" panose="020F0302020204030204" pitchFamily="34" charset="0"/>
                <a:cs typeface="Calibri Light" panose="020F0302020204030204" pitchFamily="34" charset="0"/>
              </a:rPr>
              <a:t> </a:t>
            </a:r>
            <a:r>
              <a:rPr lang="fr-CA" sz="2000" b="1" err="1">
                <a:latin typeface="Avenir Next LT Pro" panose="020B0504020202020204" pitchFamily="34" charset="0"/>
                <a:ea typeface="Calibri Light" panose="020F0302020204030204" pitchFamily="34" charset="0"/>
                <a:cs typeface="Calibri Light" panose="020F0302020204030204" pitchFamily="34" charset="0"/>
              </a:rPr>
              <a:t>context</a:t>
            </a:r>
            <a:endParaRPr lang="en-CA" sz="2000" b="1">
              <a:latin typeface="Avenir Next LT Pro" panose="020B0504020202020204" pitchFamily="34" charset="0"/>
              <a:ea typeface="Calibri Light" panose="020F0302020204030204" pitchFamily="34" charset="0"/>
              <a:cs typeface="Calibri Light" panose="020F0302020204030204" pitchFamily="34" charset="0"/>
            </a:endParaRPr>
          </a:p>
        </p:txBody>
      </p:sp>
      <p:pic>
        <p:nvPicPr>
          <p:cNvPr id="8" name="Content Placeholder 10">
            <a:extLst>
              <a:ext uri="{FF2B5EF4-FFF2-40B4-BE49-F238E27FC236}">
                <a16:creationId xmlns:a16="http://schemas.microsoft.com/office/drawing/2014/main" id="{3A96630A-7305-7612-57FB-A412364A8A9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15" name="TextBox 14">
            <a:extLst>
              <a:ext uri="{FF2B5EF4-FFF2-40B4-BE49-F238E27FC236}">
                <a16:creationId xmlns:a16="http://schemas.microsoft.com/office/drawing/2014/main" id="{5D73EAA0-D601-C115-DE02-22B360724292}"/>
              </a:ext>
            </a:extLst>
          </p:cNvPr>
          <p:cNvSpPr txBox="1"/>
          <p:nvPr/>
        </p:nvSpPr>
        <p:spPr>
          <a:xfrm>
            <a:off x="4662567" y="1295757"/>
            <a:ext cx="6457959" cy="461665"/>
          </a:xfrm>
          <a:prstGeom prst="rect">
            <a:avLst/>
          </a:prstGeom>
          <a:noFill/>
        </p:spPr>
        <p:txBody>
          <a:bodyPr wrap="square" rtlCol="0">
            <a:spAutoFit/>
          </a:bodyPr>
          <a:lstStyle/>
          <a:p>
            <a:pPr algn="ctr"/>
            <a:r>
              <a:rPr lang="fr-CA" sz="2400" b="1" dirty="0">
                <a:latin typeface="Avenir Next LT Pro" panose="020B0504020202020204" pitchFamily="34" charset="0"/>
              </a:rPr>
              <a:t>Project vision</a:t>
            </a:r>
            <a:endParaRPr lang="en-CA" sz="2400" b="1" dirty="0">
              <a:latin typeface="Avenir Next LT Pro" panose="020B0504020202020204" pitchFamily="34" charset="0"/>
            </a:endParaRPr>
          </a:p>
        </p:txBody>
      </p:sp>
      <p:sp>
        <p:nvSpPr>
          <p:cNvPr id="3" name="TextBox 2">
            <a:extLst>
              <a:ext uri="{FF2B5EF4-FFF2-40B4-BE49-F238E27FC236}">
                <a16:creationId xmlns:a16="http://schemas.microsoft.com/office/drawing/2014/main" id="{3CD3D878-06D4-2A54-533B-7AEAF1EB8B24}"/>
              </a:ext>
            </a:extLst>
          </p:cNvPr>
          <p:cNvSpPr txBox="1"/>
          <p:nvPr/>
        </p:nvSpPr>
        <p:spPr>
          <a:xfrm>
            <a:off x="4700581" y="2158287"/>
            <a:ext cx="6457959" cy="461665"/>
          </a:xfrm>
          <a:prstGeom prst="rect">
            <a:avLst/>
          </a:prstGeom>
          <a:noFill/>
        </p:spPr>
        <p:txBody>
          <a:bodyPr wrap="square" rtlCol="0">
            <a:spAutoFit/>
          </a:bodyPr>
          <a:lstStyle/>
          <a:p>
            <a:pPr algn="ctr"/>
            <a:r>
              <a:rPr lang="fr-CA" sz="2400" dirty="0" err="1">
                <a:highlight>
                  <a:srgbClr val="FFFF00"/>
                </a:highlight>
                <a:latin typeface="Avenir Next LT Pro" panose="020B0504020202020204" pitchFamily="34" charset="0"/>
              </a:rPr>
              <a:t>Find</a:t>
            </a:r>
            <a:r>
              <a:rPr lang="fr-CA" sz="2400" dirty="0">
                <a:highlight>
                  <a:srgbClr val="FFFF00"/>
                </a:highlight>
                <a:latin typeface="Avenir Next LT Pro" panose="020B0504020202020204" pitchFamily="34" charset="0"/>
              </a:rPr>
              <a:t> </a:t>
            </a:r>
            <a:r>
              <a:rPr lang="fr-CA" sz="2400" dirty="0" err="1">
                <a:highlight>
                  <a:srgbClr val="FFFF00"/>
                </a:highlight>
                <a:latin typeface="Avenir Next LT Pro" panose="020B0504020202020204" pitchFamily="34" charset="0"/>
              </a:rPr>
              <a:t>your</a:t>
            </a:r>
            <a:r>
              <a:rPr lang="fr-CA" sz="2400" dirty="0">
                <a:highlight>
                  <a:srgbClr val="FFFF00"/>
                </a:highlight>
                <a:latin typeface="Avenir Next LT Pro" panose="020B0504020202020204" pitchFamily="34" charset="0"/>
              </a:rPr>
              <a:t> </a:t>
            </a:r>
            <a:r>
              <a:rPr lang="fr-CA" sz="2400" dirty="0" err="1">
                <a:highlight>
                  <a:srgbClr val="FFFF00"/>
                </a:highlight>
                <a:latin typeface="Avenir Next LT Pro" panose="020B0504020202020204" pitchFamily="34" charset="0"/>
              </a:rPr>
              <a:t>project’s</a:t>
            </a:r>
            <a:r>
              <a:rPr lang="fr-CA" sz="2400" dirty="0">
                <a:highlight>
                  <a:srgbClr val="FFFF00"/>
                </a:highlight>
                <a:latin typeface="Avenir Next LT Pro" panose="020B0504020202020204" pitchFamily="34" charset="0"/>
              </a:rPr>
              <a:t> vision in the PRET</a:t>
            </a:r>
            <a:endParaRPr lang="en-CA" sz="2400" dirty="0">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57215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EA13FF-2BD1-BD9F-8643-D8E1A3F8484A}"/>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9" name="Content Placeholder 10">
            <a:extLst>
              <a:ext uri="{FF2B5EF4-FFF2-40B4-BE49-F238E27FC236}">
                <a16:creationId xmlns:a16="http://schemas.microsoft.com/office/drawing/2014/main" id="{44CF34B3-9267-BE90-B626-A592E9E6049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7" name="Title 2">
            <a:extLst>
              <a:ext uri="{FF2B5EF4-FFF2-40B4-BE49-F238E27FC236}">
                <a16:creationId xmlns:a16="http://schemas.microsoft.com/office/drawing/2014/main" id="{B08889B8-C344-5DF0-9203-35E10C9A72A7}"/>
              </a:ext>
            </a:extLst>
          </p:cNvPr>
          <p:cNvSpPr>
            <a:spLocks noGrp="1"/>
          </p:cNvSpPr>
          <p:nvPr>
            <p:ph type="title" idx="4294967295"/>
          </p:nvPr>
        </p:nvSpPr>
        <p:spPr>
          <a:xfrm>
            <a:off x="171331" y="117085"/>
            <a:ext cx="11006345" cy="52617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a:solidFill>
                  <a:schemeClr val="bg1"/>
                </a:solidFill>
              </a:rPr>
              <a:t>Our </a:t>
            </a:r>
            <a:r>
              <a:rPr lang="fr-CA" sz="3200" err="1">
                <a:solidFill>
                  <a:schemeClr val="bg1"/>
                </a:solidFill>
              </a:rPr>
              <a:t>project</a:t>
            </a:r>
            <a:r>
              <a:rPr lang="fr-CA" sz="3200">
                <a:solidFill>
                  <a:schemeClr val="bg1"/>
                </a:solidFill>
              </a:rPr>
              <a:t> team</a:t>
            </a:r>
          </a:p>
        </p:txBody>
      </p:sp>
      <p:sp>
        <p:nvSpPr>
          <p:cNvPr id="2" name="Rectangle: Rounded Corners 1">
            <a:extLst>
              <a:ext uri="{FF2B5EF4-FFF2-40B4-BE49-F238E27FC236}">
                <a16:creationId xmlns:a16="http://schemas.microsoft.com/office/drawing/2014/main" id="{38D092B7-395F-9BFA-638A-84B68ACED436}"/>
              </a:ext>
              <a:ext uri="{C183D7F6-B498-43B3-948B-1728B52AA6E4}">
                <adec:decorative xmlns:adec="http://schemas.microsoft.com/office/drawing/2017/decorative" val="1"/>
              </a:ext>
            </a:extLst>
          </p:cNvPr>
          <p:cNvSpPr/>
          <p:nvPr/>
        </p:nvSpPr>
        <p:spPr>
          <a:xfrm>
            <a:off x="759853" y="2470169"/>
            <a:ext cx="10672291" cy="3018961"/>
          </a:xfrm>
          <a:prstGeom prst="roundRect">
            <a:avLst>
              <a:gd name="adj" fmla="val 0"/>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PLACEHOLDER FOR A GROUP PICTURE</a:t>
            </a:r>
            <a:endParaRPr lang="en-CA" sz="1600">
              <a:solidFill>
                <a:schemeClr val="tx1"/>
              </a:solidFill>
              <a:highlight>
                <a:srgbClr val="FFFF00"/>
              </a:highlight>
              <a:latin typeface="Avenir Next LT Pro" panose="020B0504020202020204" pitchFamily="34" charset="0"/>
            </a:endParaRPr>
          </a:p>
        </p:txBody>
      </p:sp>
      <p:sp>
        <p:nvSpPr>
          <p:cNvPr id="4" name="TextBox 3">
            <a:extLst>
              <a:ext uri="{FF2B5EF4-FFF2-40B4-BE49-F238E27FC236}">
                <a16:creationId xmlns:a16="http://schemas.microsoft.com/office/drawing/2014/main" id="{823B919A-B77C-5730-ED24-0190348A3A65}"/>
              </a:ext>
            </a:extLst>
          </p:cNvPr>
          <p:cNvSpPr txBox="1"/>
          <p:nvPr/>
        </p:nvSpPr>
        <p:spPr>
          <a:xfrm>
            <a:off x="3047188" y="5588188"/>
            <a:ext cx="6094378" cy="261610"/>
          </a:xfrm>
          <a:prstGeom prst="rect">
            <a:avLst/>
          </a:prstGeom>
          <a:noFill/>
        </p:spPr>
        <p:txBody>
          <a:bodyPr wrap="square">
            <a:spAutoFit/>
          </a:bodyPr>
          <a:lstStyle/>
          <a:p>
            <a:pPr algn="ctr"/>
            <a:r>
              <a:rPr lang="fr-CA" sz="1100" err="1">
                <a:highlight>
                  <a:srgbClr val="FFFF00"/>
                </a:highlight>
                <a:latin typeface="Avenir Next LT Pro" panose="020B0504020202020204" pitchFamily="34" charset="0"/>
              </a:rPr>
              <a:t>Names</a:t>
            </a:r>
            <a:r>
              <a:rPr lang="fr-CA" sz="1100">
                <a:highlight>
                  <a:srgbClr val="FFFF00"/>
                </a:highlight>
                <a:latin typeface="Avenir Next LT Pro" panose="020B0504020202020204" pitchFamily="34" charset="0"/>
              </a:rPr>
              <a:t> and </a:t>
            </a:r>
            <a:r>
              <a:rPr lang="fr-CA" sz="1100" err="1">
                <a:highlight>
                  <a:srgbClr val="FFFF00"/>
                </a:highlight>
                <a:latin typeface="Avenir Next LT Pro" panose="020B0504020202020204" pitchFamily="34" charset="0"/>
              </a:rPr>
              <a:t>titles</a:t>
            </a:r>
            <a:endParaRPr lang="en-CA" sz="1100">
              <a:solidFill>
                <a:schemeClr val="tx1"/>
              </a:solidFill>
              <a:highlight>
                <a:srgbClr val="FFFF00"/>
              </a:highlight>
              <a:latin typeface="Avenir Next LT Pro" panose="020B0504020202020204" pitchFamily="34" charset="0"/>
            </a:endParaRPr>
          </a:p>
        </p:txBody>
      </p:sp>
      <p:sp>
        <p:nvSpPr>
          <p:cNvPr id="6" name="TextBox 5">
            <a:extLst>
              <a:ext uri="{FF2B5EF4-FFF2-40B4-BE49-F238E27FC236}">
                <a16:creationId xmlns:a16="http://schemas.microsoft.com/office/drawing/2014/main" id="{548B60F6-960C-A204-3371-B2D5F1202CD5}"/>
              </a:ext>
            </a:extLst>
          </p:cNvPr>
          <p:cNvSpPr txBox="1"/>
          <p:nvPr/>
        </p:nvSpPr>
        <p:spPr>
          <a:xfrm>
            <a:off x="759854" y="1194868"/>
            <a:ext cx="10672291" cy="923330"/>
          </a:xfrm>
          <a:prstGeom prst="rect">
            <a:avLst/>
          </a:prstGeom>
          <a:noFill/>
        </p:spPr>
        <p:txBody>
          <a:bodyPr wrap="square">
            <a:spAutoFit/>
          </a:bodyPr>
          <a:lstStyle/>
          <a:p>
            <a:pPr algn="just"/>
            <a:r>
              <a:rPr lang="en-CA" sz="1800" dirty="0">
                <a:solidFill>
                  <a:schemeClr val="tx1"/>
                </a:solidFill>
                <a:latin typeface="Avenir Next LT Pro" panose="020B0504020202020204" pitchFamily="34" charset="0"/>
                <a:ea typeface="Calibri Light" panose="020F0302020204030204" pitchFamily="34" charset="0"/>
                <a:cs typeface="Calibri Light" panose="020F0302020204030204" pitchFamily="34" charset="0"/>
              </a:rPr>
              <a:t>The project team coordinated the implementation of the work environment: from IM to IT, security, communication and change management, they made sure that our project reflected our values and needs!</a:t>
            </a:r>
          </a:p>
        </p:txBody>
      </p:sp>
    </p:spTree>
    <p:extLst>
      <p:ext uri="{BB962C8B-B14F-4D97-AF65-F5344CB8AC3E}">
        <p14:creationId xmlns:p14="http://schemas.microsoft.com/office/powerpoint/2010/main" val="314722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E4D1E-9AD3-2C51-BBC8-F06CDA31BE2D}"/>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8" name="Content Placeholder 10">
            <a:extLst>
              <a:ext uri="{FF2B5EF4-FFF2-40B4-BE49-F238E27FC236}">
                <a16:creationId xmlns:a16="http://schemas.microsoft.com/office/drawing/2014/main" id="{CDFF35A3-2E32-AED2-D1A8-74CC4FB3E95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28468" y="116763"/>
            <a:ext cx="11006345" cy="537359"/>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a:solidFill>
                  <a:schemeClr val="bg1"/>
                </a:solidFill>
              </a:rPr>
              <a:t>Our change agent network</a:t>
            </a:r>
            <a:endParaRPr lang="en-CA" sz="3200">
              <a:solidFill>
                <a:schemeClr val="bg1"/>
              </a:solidFill>
            </a:endParaRPr>
          </a:p>
        </p:txBody>
      </p:sp>
      <p:sp>
        <p:nvSpPr>
          <p:cNvPr id="4" name="TextBox 3">
            <a:extLst>
              <a:ext uri="{FF2B5EF4-FFF2-40B4-BE49-F238E27FC236}">
                <a16:creationId xmlns:a16="http://schemas.microsoft.com/office/drawing/2014/main" id="{E1FAAE34-7BD9-C558-ECEB-2AA1DEF9AA27}"/>
              </a:ext>
            </a:extLst>
          </p:cNvPr>
          <p:cNvSpPr txBox="1"/>
          <p:nvPr/>
        </p:nvSpPr>
        <p:spPr>
          <a:xfrm>
            <a:off x="758231" y="1203955"/>
            <a:ext cx="10672291" cy="923330"/>
          </a:xfrm>
          <a:prstGeom prst="rect">
            <a:avLst/>
          </a:prstGeom>
          <a:noFill/>
        </p:spPr>
        <p:txBody>
          <a:bodyPr wrap="square">
            <a:spAutoFit/>
          </a:bodyPr>
          <a:lstStyle/>
          <a:p>
            <a:r>
              <a:rPr lang="en-CA" dirty="0">
                <a:latin typeface="Avenir Next LT Pro" panose="020B0504020202020204" pitchFamily="34" charset="0"/>
              </a:rPr>
              <a:t>This project would not have been possible without our amazing change agents! They championed for you every step of the way, ensuring your needs were met and your voices heard. Thanks to their dedication, we've navigated this transition smoothly together!</a:t>
            </a:r>
          </a:p>
        </p:txBody>
      </p:sp>
      <p:sp>
        <p:nvSpPr>
          <p:cNvPr id="5" name="Rectangle: Rounded Corners 4">
            <a:extLst>
              <a:ext uri="{FF2B5EF4-FFF2-40B4-BE49-F238E27FC236}">
                <a16:creationId xmlns:a16="http://schemas.microsoft.com/office/drawing/2014/main" id="{4BC9F0C5-D038-160E-8D45-17C233C2B54D}"/>
              </a:ext>
              <a:ext uri="{C183D7F6-B498-43B3-948B-1728B52AA6E4}">
                <adec:decorative xmlns:adec="http://schemas.microsoft.com/office/drawing/2017/decorative" val="1"/>
              </a:ext>
            </a:extLst>
          </p:cNvPr>
          <p:cNvSpPr/>
          <p:nvPr/>
        </p:nvSpPr>
        <p:spPr>
          <a:xfrm>
            <a:off x="758231" y="2558754"/>
            <a:ext cx="10672291" cy="3018961"/>
          </a:xfrm>
          <a:prstGeom prst="roundRect">
            <a:avLst>
              <a:gd name="adj" fmla="val 0"/>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PLACEHOLDER FOR A GROUP PICTURE</a:t>
            </a:r>
            <a:endParaRPr lang="en-CA" sz="1600">
              <a:solidFill>
                <a:schemeClr val="tx1"/>
              </a:solidFill>
              <a:highlight>
                <a:srgbClr val="FFFF00"/>
              </a:highlight>
              <a:latin typeface="Avenir Next LT Pro" panose="020B0504020202020204" pitchFamily="34" charset="0"/>
            </a:endParaRPr>
          </a:p>
        </p:txBody>
      </p:sp>
      <p:sp>
        <p:nvSpPr>
          <p:cNvPr id="6" name="TextBox 5">
            <a:extLst>
              <a:ext uri="{FF2B5EF4-FFF2-40B4-BE49-F238E27FC236}">
                <a16:creationId xmlns:a16="http://schemas.microsoft.com/office/drawing/2014/main" id="{3561F005-CB03-B19C-419D-5A0CEEB33587}"/>
              </a:ext>
            </a:extLst>
          </p:cNvPr>
          <p:cNvSpPr txBox="1"/>
          <p:nvPr/>
        </p:nvSpPr>
        <p:spPr>
          <a:xfrm>
            <a:off x="3047187" y="5585991"/>
            <a:ext cx="6094378" cy="261610"/>
          </a:xfrm>
          <a:prstGeom prst="rect">
            <a:avLst/>
          </a:prstGeom>
          <a:noFill/>
        </p:spPr>
        <p:txBody>
          <a:bodyPr wrap="square">
            <a:spAutoFit/>
          </a:bodyPr>
          <a:lstStyle/>
          <a:p>
            <a:pPr algn="ctr"/>
            <a:r>
              <a:rPr lang="fr-CA" sz="1100" err="1">
                <a:highlight>
                  <a:srgbClr val="FFFF00"/>
                </a:highlight>
                <a:latin typeface="Avenir Next LT Pro" panose="020B0504020202020204" pitchFamily="34" charset="0"/>
              </a:rPr>
              <a:t>Names</a:t>
            </a:r>
            <a:endParaRPr lang="en-CA" sz="110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247791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74A3E6C9-28FD-82A3-445D-298C8A8D9C93}"/>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127" name="Content Placeholder 10">
            <a:extLst>
              <a:ext uri="{FF2B5EF4-FFF2-40B4-BE49-F238E27FC236}">
                <a16:creationId xmlns:a16="http://schemas.microsoft.com/office/drawing/2014/main" id="{57DADEEC-6849-9E3A-0C19-D3D8CADAF44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72117" y="97282"/>
            <a:ext cx="11006345" cy="55336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dirty="0">
                <a:solidFill>
                  <a:schemeClr val="bg1"/>
                </a:solidFill>
              </a:rPr>
              <a:t>Our timeline</a:t>
            </a:r>
            <a:endParaRPr lang="en-CA" sz="3200" dirty="0">
              <a:solidFill>
                <a:schemeClr val="bg1"/>
              </a:solidFill>
            </a:endParaRPr>
          </a:p>
        </p:txBody>
      </p:sp>
      <p:sp>
        <p:nvSpPr>
          <p:cNvPr id="125" name="TextBox 124">
            <a:extLst>
              <a:ext uri="{FF2B5EF4-FFF2-40B4-BE49-F238E27FC236}">
                <a16:creationId xmlns:a16="http://schemas.microsoft.com/office/drawing/2014/main" id="{5E47B6C8-09CF-3A47-5A7C-FE89F2019164}"/>
              </a:ext>
            </a:extLst>
          </p:cNvPr>
          <p:cNvSpPr txBox="1"/>
          <p:nvPr/>
        </p:nvSpPr>
        <p:spPr>
          <a:xfrm>
            <a:off x="253222" y="1056793"/>
            <a:ext cx="11680447" cy="923330"/>
          </a:xfrm>
          <a:prstGeom prst="rect">
            <a:avLst/>
          </a:prstGeom>
          <a:noFill/>
        </p:spPr>
        <p:txBody>
          <a:bodyPr wrap="square">
            <a:spAutoFit/>
          </a:bodyPr>
          <a:lstStyle/>
          <a:p>
            <a:pPr algn="just"/>
            <a:r>
              <a:rPr lang="en-CA" sz="1800" dirty="0">
                <a:solidFill>
                  <a:schemeClr val="tx1"/>
                </a:solidFill>
                <a:latin typeface="Avenir Next LT Pro" panose="020B0504020202020204" pitchFamily="34" charset="0"/>
                <a:ea typeface="Calibri Light" panose="020F0302020204030204" pitchFamily="34" charset="0"/>
                <a:cs typeface="Calibri Light" panose="020F0302020204030204" pitchFamily="34" charset="0"/>
              </a:rPr>
              <a:t>This timeline captures our progress from the initial stages of change to now. Each marker represents pivotal moments in our collective efforts towards our new normal. Let's reflect on our achievements and embrace the exciting path ahead as we navigate through this journey together.</a:t>
            </a:r>
          </a:p>
        </p:txBody>
      </p:sp>
      <p:cxnSp>
        <p:nvCxnSpPr>
          <p:cNvPr id="89" name="Straight Connector 88">
            <a:extLst>
              <a:ext uri="{FF2B5EF4-FFF2-40B4-BE49-F238E27FC236}">
                <a16:creationId xmlns:a16="http://schemas.microsoft.com/office/drawing/2014/main" id="{B78C5658-AF24-862A-DC9E-D6D992248DF6}"/>
              </a:ext>
              <a:ext uri="{C183D7F6-B498-43B3-948B-1728B52AA6E4}">
                <adec:decorative xmlns:adec="http://schemas.microsoft.com/office/drawing/2017/decorative" val="1"/>
              </a:ext>
            </a:extLst>
          </p:cNvPr>
          <p:cNvCxnSpPr>
            <a:cxnSpLocks/>
          </p:cNvCxnSpPr>
          <p:nvPr/>
        </p:nvCxnSpPr>
        <p:spPr>
          <a:xfrm flipV="1">
            <a:off x="257250" y="2840872"/>
            <a:ext cx="7"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7" name="Graphic 146" descr="Badge 1 with solid fill">
            <a:extLst>
              <a:ext uri="{FF2B5EF4-FFF2-40B4-BE49-F238E27FC236}">
                <a16:creationId xmlns:a16="http://schemas.microsoft.com/office/drawing/2014/main" id="{C787F605-59C6-75BB-66D8-9F516B8823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68" y="2634159"/>
            <a:ext cx="306163" cy="306163"/>
          </a:xfrm>
          <a:prstGeom prst="rect">
            <a:avLst/>
          </a:prstGeom>
        </p:spPr>
      </p:pic>
      <p:sp>
        <p:nvSpPr>
          <p:cNvPr id="119" name="TextBox 118">
            <a:extLst>
              <a:ext uri="{FF2B5EF4-FFF2-40B4-BE49-F238E27FC236}">
                <a16:creationId xmlns:a16="http://schemas.microsoft.com/office/drawing/2014/main" id="{1989FDBC-F3BF-89E8-12BF-99F70962BCD2}"/>
              </a:ext>
            </a:extLst>
          </p:cNvPr>
          <p:cNvSpPr txBox="1"/>
          <p:nvPr/>
        </p:nvSpPr>
        <p:spPr>
          <a:xfrm>
            <a:off x="371359" y="2620699"/>
            <a:ext cx="1726364" cy="523220"/>
          </a:xfrm>
          <a:prstGeom prst="rect">
            <a:avLst/>
          </a:prstGeom>
          <a:noFill/>
        </p:spPr>
        <p:txBody>
          <a:bodyPr wrap="square" rtlCol="0" anchor="ctr">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Project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announcement</a:t>
            </a:r>
            <a:r>
              <a:rPr lang="fr-CA" sz="1400" b="1">
                <a:latin typeface="Avenir Next LT Pro" panose="020B0504020202020204" pitchFamily="34" charset="0"/>
                <a:ea typeface="Calibri Light" panose="020F0302020204030204" pitchFamily="34" charset="0"/>
                <a:cs typeface="Calibri Light" panose="020F0302020204030204" pitchFamily="34" charset="0"/>
              </a:rPr>
              <a:t> </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91" name="Straight Connector 90">
            <a:extLst>
              <a:ext uri="{FF2B5EF4-FFF2-40B4-BE49-F238E27FC236}">
                <a16:creationId xmlns:a16="http://schemas.microsoft.com/office/drawing/2014/main" id="{AB04400F-8754-DB6A-0932-D2A02038E89B}"/>
              </a:ext>
              <a:ext uri="{C183D7F6-B498-43B3-948B-1728B52AA6E4}">
                <adec:decorative xmlns:adec="http://schemas.microsoft.com/office/drawing/2017/decorative" val="1"/>
              </a:ext>
            </a:extLst>
          </p:cNvPr>
          <p:cNvCxnSpPr>
            <a:cxnSpLocks/>
            <a:stCxn id="10" idx="4"/>
          </p:cNvCxnSpPr>
          <p:nvPr/>
        </p:nvCxnSpPr>
        <p:spPr>
          <a:xfrm>
            <a:off x="1064986" y="4014155"/>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0" name="Graphic 149" descr="Badge with solid fill">
            <a:extLst>
              <a:ext uri="{FF2B5EF4-FFF2-40B4-BE49-F238E27FC236}">
                <a16:creationId xmlns:a16="http://schemas.microsoft.com/office/drawing/2014/main" id="{4EA0B670-957E-E62E-B234-321C6536C7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1851" y="5044991"/>
            <a:ext cx="306163" cy="306163"/>
          </a:xfrm>
          <a:prstGeom prst="rect">
            <a:avLst/>
          </a:prstGeom>
        </p:spPr>
      </p:pic>
      <p:sp>
        <p:nvSpPr>
          <p:cNvPr id="120" name="TextBox 119">
            <a:extLst>
              <a:ext uri="{FF2B5EF4-FFF2-40B4-BE49-F238E27FC236}">
                <a16:creationId xmlns:a16="http://schemas.microsoft.com/office/drawing/2014/main" id="{D3F05649-7221-C663-6E74-63EC28BF5192}"/>
              </a:ext>
            </a:extLst>
          </p:cNvPr>
          <p:cNvSpPr txBox="1"/>
          <p:nvPr/>
        </p:nvSpPr>
        <p:spPr>
          <a:xfrm>
            <a:off x="1180545" y="4811946"/>
            <a:ext cx="1587415" cy="523220"/>
          </a:xfrm>
          <a:prstGeom prst="rect">
            <a:avLst/>
          </a:prstGeom>
          <a:noFill/>
        </p:spPr>
        <p:txBody>
          <a:bodyPr wrap="square" rtlCol="0" anchor="ctr">
            <a:spAutoFit/>
          </a:bodyPr>
          <a:lstStyle/>
          <a:p>
            <a:r>
              <a:rPr lang="fr-CA" sz="1400" b="1" err="1">
                <a:latin typeface="Avenir Next LT Pro" panose="020B0504020202020204" pitchFamily="34" charset="0"/>
                <a:ea typeface="Calibri Light" panose="020F0302020204030204" pitchFamily="34" charset="0"/>
                <a:cs typeface="Calibri Light" panose="020F0302020204030204" pitchFamily="34" charset="0"/>
              </a:rPr>
              <a:t>Townhall</a:t>
            </a:r>
            <a:r>
              <a:rPr lang="fr-CA" sz="1400" b="1">
                <a:latin typeface="Avenir Next LT Pro" panose="020B0504020202020204" pitchFamily="34" charset="0"/>
                <a:ea typeface="Calibri Light" panose="020F0302020204030204" pitchFamily="34" charset="0"/>
                <a:cs typeface="Calibri Light" panose="020F0302020204030204" pitchFamily="34" charset="0"/>
              </a:rPr>
              <a:t>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activity</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93" name="Straight Connector 92">
            <a:extLst>
              <a:ext uri="{FF2B5EF4-FFF2-40B4-BE49-F238E27FC236}">
                <a16:creationId xmlns:a16="http://schemas.microsoft.com/office/drawing/2014/main" id="{8156C1AF-D299-BA09-D89F-231A57894B6E}"/>
              </a:ext>
              <a:ext uri="{C183D7F6-B498-43B3-948B-1728B52AA6E4}">
                <adec:decorative xmlns:adec="http://schemas.microsoft.com/office/drawing/2017/decorative" val="1"/>
              </a:ext>
            </a:extLst>
          </p:cNvPr>
          <p:cNvCxnSpPr>
            <a:cxnSpLocks/>
            <a:stCxn id="82" idx="0"/>
          </p:cNvCxnSpPr>
          <p:nvPr/>
        </p:nvCxnSpPr>
        <p:spPr>
          <a:xfrm flipV="1">
            <a:off x="2123146" y="2836805"/>
            <a:ext cx="5423" cy="105268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6" name="Graphic 165" descr="Badge 3 with solid fill">
            <a:extLst>
              <a:ext uri="{FF2B5EF4-FFF2-40B4-BE49-F238E27FC236}">
                <a16:creationId xmlns:a16="http://schemas.microsoft.com/office/drawing/2014/main" id="{60EDAFE0-A11B-E17B-5176-975E29516C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5488" y="2632225"/>
            <a:ext cx="306162" cy="306162"/>
          </a:xfrm>
          <a:prstGeom prst="rect">
            <a:avLst/>
          </a:prstGeom>
        </p:spPr>
      </p:pic>
      <p:sp>
        <p:nvSpPr>
          <p:cNvPr id="122" name="TextBox 121">
            <a:extLst>
              <a:ext uri="{FF2B5EF4-FFF2-40B4-BE49-F238E27FC236}">
                <a16:creationId xmlns:a16="http://schemas.microsoft.com/office/drawing/2014/main" id="{5A846995-637F-9FA2-6BA8-DB8BD13625CB}"/>
              </a:ext>
            </a:extLst>
          </p:cNvPr>
          <p:cNvSpPr txBox="1"/>
          <p:nvPr/>
        </p:nvSpPr>
        <p:spPr>
          <a:xfrm>
            <a:off x="2263610" y="2622777"/>
            <a:ext cx="1808416" cy="523220"/>
          </a:xfrm>
          <a:prstGeom prst="rect">
            <a:avLst/>
          </a:prstGeom>
          <a:noFill/>
          <a:ln w="28575">
            <a:noFill/>
          </a:ln>
        </p:spPr>
        <p:txBody>
          <a:bodyPr wrap="square" rtlCol="0" anchor="ctr">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Start of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cleaning</a:t>
            </a:r>
            <a:r>
              <a:rPr lang="fr-CA" sz="1400" b="1">
                <a:latin typeface="Avenir Next LT Pro" panose="020B0504020202020204" pitchFamily="34" charset="0"/>
                <a:ea typeface="Calibri Light" panose="020F0302020204030204" pitchFamily="34" charset="0"/>
                <a:cs typeface="Calibri Light" panose="020F0302020204030204" pitchFamily="34" charset="0"/>
              </a:rPr>
              <a:t> up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activities</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95" name="Straight Connector 94">
            <a:extLst>
              <a:ext uri="{FF2B5EF4-FFF2-40B4-BE49-F238E27FC236}">
                <a16:creationId xmlns:a16="http://schemas.microsoft.com/office/drawing/2014/main" id="{78C72124-82BD-D4C9-A5A1-C72F2DE15785}"/>
              </a:ext>
              <a:ext uri="{C183D7F6-B498-43B3-948B-1728B52AA6E4}">
                <adec:decorative xmlns:adec="http://schemas.microsoft.com/office/drawing/2017/decorative" val="1"/>
              </a:ext>
            </a:extLst>
          </p:cNvPr>
          <p:cNvCxnSpPr>
            <a:cxnSpLocks/>
            <a:stCxn id="83" idx="4"/>
          </p:cNvCxnSpPr>
          <p:nvPr/>
        </p:nvCxnSpPr>
        <p:spPr>
          <a:xfrm>
            <a:off x="3089576" y="4013330"/>
            <a:ext cx="0" cy="104796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4" name="Graphic 163" descr="Badge 4 with solid fill">
            <a:extLst>
              <a:ext uri="{FF2B5EF4-FFF2-40B4-BE49-F238E27FC236}">
                <a16:creationId xmlns:a16="http://schemas.microsoft.com/office/drawing/2014/main" id="{CDEFCBE3-93F5-91D8-43E1-312372381C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36494" y="5027837"/>
            <a:ext cx="306163" cy="306163"/>
          </a:xfrm>
          <a:prstGeom prst="rect">
            <a:avLst/>
          </a:prstGeom>
        </p:spPr>
      </p:pic>
      <p:sp>
        <p:nvSpPr>
          <p:cNvPr id="123" name="TextBox 122">
            <a:extLst>
              <a:ext uri="{FF2B5EF4-FFF2-40B4-BE49-F238E27FC236}">
                <a16:creationId xmlns:a16="http://schemas.microsoft.com/office/drawing/2014/main" id="{48C42B57-2971-3C05-34D4-60D216A8C4C0}"/>
              </a:ext>
            </a:extLst>
          </p:cNvPr>
          <p:cNvSpPr txBox="1"/>
          <p:nvPr/>
        </p:nvSpPr>
        <p:spPr>
          <a:xfrm>
            <a:off x="3201407" y="4819814"/>
            <a:ext cx="1985388" cy="523220"/>
          </a:xfrm>
          <a:prstGeom prst="rect">
            <a:avLst/>
          </a:prstGeom>
          <a:noFill/>
        </p:spPr>
        <p:txBody>
          <a:bodyPr wrap="square" rtlCol="0" anchor="ctr">
            <a:spAutoFit/>
          </a:bodyPr>
          <a:lstStyle/>
          <a:p>
            <a:r>
              <a:rPr lang="fr-CA" sz="1400" b="1" err="1">
                <a:latin typeface="Avenir Next LT Pro" panose="020B0504020202020204" pitchFamily="34" charset="0"/>
                <a:ea typeface="Calibri Light" panose="020F0302020204030204" pitchFamily="34" charset="0"/>
                <a:cs typeface="Calibri Light" panose="020F0302020204030204" pitchFamily="34" charset="0"/>
              </a:rPr>
              <a:t>Creation</a:t>
            </a:r>
            <a:r>
              <a:rPr lang="fr-CA" sz="1400" b="1">
                <a:latin typeface="Avenir Next LT Pro" panose="020B0504020202020204" pitchFamily="34" charset="0"/>
                <a:ea typeface="Calibri Light" panose="020F0302020204030204" pitchFamily="34" charset="0"/>
                <a:cs typeface="Calibri Light" panose="020F0302020204030204" pitchFamily="34" charset="0"/>
              </a:rPr>
              <a:t> of a change agent network</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129" name="Straight Connector 128">
            <a:extLst>
              <a:ext uri="{FF2B5EF4-FFF2-40B4-BE49-F238E27FC236}">
                <a16:creationId xmlns:a16="http://schemas.microsoft.com/office/drawing/2014/main" id="{DFF66440-8611-B328-ACA7-2B0493D3A843}"/>
              </a:ext>
              <a:ext uri="{C183D7F6-B498-43B3-948B-1728B52AA6E4}">
                <adec:decorative xmlns:adec="http://schemas.microsoft.com/office/drawing/2017/decorative" val="1"/>
              </a:ext>
            </a:extLst>
          </p:cNvPr>
          <p:cNvCxnSpPr>
            <a:cxnSpLocks/>
          </p:cNvCxnSpPr>
          <p:nvPr/>
        </p:nvCxnSpPr>
        <p:spPr>
          <a:xfrm flipH="1" flipV="1">
            <a:off x="4167954" y="2900477"/>
            <a:ext cx="9828"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2" name="Graphic 161" descr="Badge 5 with solid fill">
            <a:extLst>
              <a:ext uri="{FF2B5EF4-FFF2-40B4-BE49-F238E27FC236}">
                <a16:creationId xmlns:a16="http://schemas.microsoft.com/office/drawing/2014/main" id="{C98FEE89-8D6B-4D62-5ED2-15366F5EAF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14873" y="2639441"/>
            <a:ext cx="306162" cy="306162"/>
          </a:xfrm>
          <a:prstGeom prst="rect">
            <a:avLst/>
          </a:prstGeom>
        </p:spPr>
      </p:pic>
      <p:sp>
        <p:nvSpPr>
          <p:cNvPr id="139" name="TextBox 138">
            <a:extLst>
              <a:ext uri="{FF2B5EF4-FFF2-40B4-BE49-F238E27FC236}">
                <a16:creationId xmlns:a16="http://schemas.microsoft.com/office/drawing/2014/main" id="{4BF51EA3-61E8-D7FF-59E3-DD486353031F}"/>
              </a:ext>
            </a:extLst>
          </p:cNvPr>
          <p:cNvSpPr txBox="1"/>
          <p:nvPr/>
        </p:nvSpPr>
        <p:spPr>
          <a:xfrm>
            <a:off x="4269595" y="2606410"/>
            <a:ext cx="2144125" cy="523220"/>
          </a:xfrm>
          <a:prstGeom prst="rect">
            <a:avLst/>
          </a:prstGeom>
          <a:noFill/>
        </p:spPr>
        <p:txBody>
          <a:bodyPr wrap="square">
            <a:spAutoFit/>
          </a:bodyPr>
          <a:lstStyle/>
          <a:p>
            <a:r>
              <a:rPr lang="fr-CA" sz="1400" b="1" err="1">
                <a:latin typeface="Avenir Next LT Pro" panose="020B0504020202020204" pitchFamily="34" charset="0"/>
                <a:ea typeface="Calibri Light" panose="020F0302020204030204" pitchFamily="34" charset="0"/>
                <a:cs typeface="Calibri Light" panose="020F0302020204030204" pitchFamily="34" charset="0"/>
              </a:rPr>
              <a:t>Floor</a:t>
            </a:r>
            <a:r>
              <a:rPr lang="fr-CA" sz="1400" b="1">
                <a:latin typeface="Avenir Next LT Pro" panose="020B0504020202020204" pitchFamily="34" charset="0"/>
                <a:ea typeface="Calibri Light" panose="020F0302020204030204" pitchFamily="34" charset="0"/>
                <a:cs typeface="Calibri Light" panose="020F0302020204030204" pitchFamily="34" charset="0"/>
              </a:rPr>
              <a:t> plan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announcement</a:t>
            </a:r>
            <a:r>
              <a:rPr lang="fr-CA" sz="1400" b="1">
                <a:latin typeface="Avenir Next LT Pro" panose="020B0504020202020204" pitchFamily="34" charset="0"/>
                <a:ea typeface="Calibri Light" panose="020F0302020204030204" pitchFamily="34" charset="0"/>
                <a:cs typeface="Calibri Light" panose="020F0302020204030204" pitchFamily="34" charset="0"/>
              </a:rPr>
              <a:t> </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86" name="Straight Connector 85">
            <a:extLst>
              <a:ext uri="{FF2B5EF4-FFF2-40B4-BE49-F238E27FC236}">
                <a16:creationId xmlns:a16="http://schemas.microsoft.com/office/drawing/2014/main" id="{A3971A5D-4B7A-BD09-712A-A8BBC44FD580}"/>
              </a:ext>
              <a:ext uri="{C183D7F6-B498-43B3-948B-1728B52AA6E4}">
                <adec:decorative xmlns:adec="http://schemas.microsoft.com/office/drawing/2017/decorative" val="1"/>
              </a:ext>
            </a:extLst>
          </p:cNvPr>
          <p:cNvCxnSpPr>
            <a:cxnSpLocks/>
          </p:cNvCxnSpPr>
          <p:nvPr/>
        </p:nvCxnSpPr>
        <p:spPr>
          <a:xfrm>
            <a:off x="5343616" y="3999090"/>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0" name="Graphic 159" descr="Badge 6 with solid fill">
            <a:extLst>
              <a:ext uri="{FF2B5EF4-FFF2-40B4-BE49-F238E27FC236}">
                <a16:creationId xmlns:a16="http://schemas.microsoft.com/office/drawing/2014/main" id="{7BD982AE-7552-324D-1C66-0DF50EDBFD7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11799" y="5048170"/>
            <a:ext cx="306163" cy="306163"/>
          </a:xfrm>
          <a:prstGeom prst="rect">
            <a:avLst/>
          </a:prstGeom>
        </p:spPr>
      </p:pic>
      <p:sp>
        <p:nvSpPr>
          <p:cNvPr id="140" name="TextBox 139">
            <a:extLst>
              <a:ext uri="{FF2B5EF4-FFF2-40B4-BE49-F238E27FC236}">
                <a16:creationId xmlns:a16="http://schemas.microsoft.com/office/drawing/2014/main" id="{77EF0EEE-E0BB-68A9-8244-D99764A23DD1}"/>
              </a:ext>
            </a:extLst>
          </p:cNvPr>
          <p:cNvSpPr txBox="1"/>
          <p:nvPr/>
        </p:nvSpPr>
        <p:spPr>
          <a:xfrm>
            <a:off x="5481068" y="4826193"/>
            <a:ext cx="1927033" cy="523220"/>
          </a:xfrm>
          <a:prstGeom prst="rect">
            <a:avLst/>
          </a:prstGeom>
          <a:noFill/>
        </p:spPr>
        <p:txBody>
          <a:bodyPr wrap="square">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Meeting room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naming</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134" name="Straight Connector 133">
            <a:extLst>
              <a:ext uri="{FF2B5EF4-FFF2-40B4-BE49-F238E27FC236}">
                <a16:creationId xmlns:a16="http://schemas.microsoft.com/office/drawing/2014/main" id="{783C65F5-570D-DBA1-6E70-BE42AF688064}"/>
              </a:ext>
              <a:ext uri="{C183D7F6-B498-43B3-948B-1728B52AA6E4}">
                <adec:decorative xmlns:adec="http://schemas.microsoft.com/office/drawing/2017/decorative" val="1"/>
              </a:ext>
            </a:extLst>
          </p:cNvPr>
          <p:cNvCxnSpPr>
            <a:cxnSpLocks/>
          </p:cNvCxnSpPr>
          <p:nvPr/>
        </p:nvCxnSpPr>
        <p:spPr>
          <a:xfrm flipV="1">
            <a:off x="6510742" y="2890173"/>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8" name="Graphic 157" descr="Badge 7 with solid fill">
            <a:extLst>
              <a:ext uri="{FF2B5EF4-FFF2-40B4-BE49-F238E27FC236}">
                <a16:creationId xmlns:a16="http://schemas.microsoft.com/office/drawing/2014/main" id="{03BE52B2-3B90-6163-F739-E7FC59354C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66837" y="2617929"/>
            <a:ext cx="306160" cy="306160"/>
          </a:xfrm>
          <a:prstGeom prst="rect">
            <a:avLst/>
          </a:prstGeom>
        </p:spPr>
      </p:pic>
      <p:sp>
        <p:nvSpPr>
          <p:cNvPr id="141" name="TextBox 140">
            <a:extLst>
              <a:ext uri="{FF2B5EF4-FFF2-40B4-BE49-F238E27FC236}">
                <a16:creationId xmlns:a16="http://schemas.microsoft.com/office/drawing/2014/main" id="{469C4932-1BA2-C643-25F5-DFC41C42843D}"/>
              </a:ext>
            </a:extLst>
          </p:cNvPr>
          <p:cNvSpPr txBox="1"/>
          <p:nvPr/>
        </p:nvSpPr>
        <p:spPr>
          <a:xfrm>
            <a:off x="6629973" y="2606410"/>
            <a:ext cx="2144125" cy="523220"/>
          </a:xfrm>
          <a:prstGeom prst="rect">
            <a:avLst/>
          </a:prstGeom>
          <a:noFill/>
        </p:spPr>
        <p:txBody>
          <a:bodyPr wrap="square">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Community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norms</a:t>
            </a:r>
            <a:r>
              <a:rPr lang="fr-CA" sz="1400" b="1">
                <a:latin typeface="Avenir Next LT Pro" panose="020B0504020202020204" pitchFamily="34" charset="0"/>
                <a:ea typeface="Calibri Light" panose="020F0302020204030204" pitchFamily="34" charset="0"/>
                <a:cs typeface="Calibri Light" panose="020F0302020204030204" pitchFamily="34" charset="0"/>
              </a:rPr>
              <a:t>/Team charters</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174" name="Straight Connector 173">
            <a:extLst>
              <a:ext uri="{FF2B5EF4-FFF2-40B4-BE49-F238E27FC236}">
                <a16:creationId xmlns:a16="http://schemas.microsoft.com/office/drawing/2014/main" id="{0A294CE7-A2C2-A0FC-87D9-DB0247213C7D}"/>
              </a:ext>
              <a:ext uri="{C183D7F6-B498-43B3-948B-1728B52AA6E4}">
                <adec:decorative xmlns:adec="http://schemas.microsoft.com/office/drawing/2017/decorative" val="1"/>
              </a:ext>
            </a:extLst>
          </p:cNvPr>
          <p:cNvCxnSpPr>
            <a:cxnSpLocks/>
            <a:stCxn id="172" idx="4"/>
          </p:cNvCxnSpPr>
          <p:nvPr/>
        </p:nvCxnSpPr>
        <p:spPr>
          <a:xfrm>
            <a:off x="7685058" y="4021072"/>
            <a:ext cx="0" cy="104796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6" name="Graphic 155" descr="Badge 8 with solid fill">
            <a:extLst>
              <a:ext uri="{FF2B5EF4-FFF2-40B4-BE49-F238E27FC236}">
                <a16:creationId xmlns:a16="http://schemas.microsoft.com/office/drawing/2014/main" id="{E04D15CD-2565-73EA-1FF4-61500980747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41976" y="5046118"/>
            <a:ext cx="299929" cy="299929"/>
          </a:xfrm>
          <a:prstGeom prst="rect">
            <a:avLst/>
          </a:prstGeom>
        </p:spPr>
      </p:pic>
      <p:sp>
        <p:nvSpPr>
          <p:cNvPr id="175" name="TextBox 174">
            <a:extLst>
              <a:ext uri="{FF2B5EF4-FFF2-40B4-BE49-F238E27FC236}">
                <a16:creationId xmlns:a16="http://schemas.microsoft.com/office/drawing/2014/main" id="{27F0F076-5FAE-ECFD-0361-0B08CDC441ED}"/>
              </a:ext>
            </a:extLst>
          </p:cNvPr>
          <p:cNvSpPr txBox="1"/>
          <p:nvPr/>
        </p:nvSpPr>
        <p:spPr>
          <a:xfrm>
            <a:off x="7828141" y="4845935"/>
            <a:ext cx="1586858" cy="523220"/>
          </a:xfrm>
          <a:prstGeom prst="rect">
            <a:avLst/>
          </a:prstGeom>
          <a:noFill/>
        </p:spPr>
        <p:txBody>
          <a:bodyPr wrap="square" rtlCol="0" anchor="ctr">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Pre-</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opening</a:t>
            </a:r>
            <a:r>
              <a:rPr lang="fr-CA" sz="1400" b="1">
                <a:latin typeface="Avenir Next LT Pro" panose="020B0504020202020204" pitchFamily="34" charset="0"/>
                <a:ea typeface="Calibri Light" panose="020F0302020204030204" pitchFamily="34" charset="0"/>
                <a:cs typeface="Calibri Light" panose="020F0302020204030204" pitchFamily="34" charset="0"/>
              </a:rPr>
              <a:t> Q&amp;A</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177" name="Straight Connector 176">
            <a:extLst>
              <a:ext uri="{FF2B5EF4-FFF2-40B4-BE49-F238E27FC236}">
                <a16:creationId xmlns:a16="http://schemas.microsoft.com/office/drawing/2014/main" id="{116786F9-AA3A-3254-7FC2-85244ED65193}"/>
              </a:ext>
              <a:ext uri="{C183D7F6-B498-43B3-948B-1728B52AA6E4}">
                <adec:decorative xmlns:adec="http://schemas.microsoft.com/office/drawing/2017/decorative" val="1"/>
              </a:ext>
            </a:extLst>
          </p:cNvPr>
          <p:cNvCxnSpPr>
            <a:cxnSpLocks/>
          </p:cNvCxnSpPr>
          <p:nvPr/>
        </p:nvCxnSpPr>
        <p:spPr>
          <a:xfrm flipV="1">
            <a:off x="8787552" y="2825815"/>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4" name="Graphic 153" descr="Badge 9 with solid fill">
            <a:extLst>
              <a:ext uri="{FF2B5EF4-FFF2-40B4-BE49-F238E27FC236}">
                <a16:creationId xmlns:a16="http://schemas.microsoft.com/office/drawing/2014/main" id="{674877A9-62CC-6F29-3596-3FF25E00F59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37431" y="2630965"/>
            <a:ext cx="299929" cy="299929"/>
          </a:xfrm>
          <a:prstGeom prst="rect">
            <a:avLst/>
          </a:prstGeom>
        </p:spPr>
      </p:pic>
      <p:sp>
        <p:nvSpPr>
          <p:cNvPr id="178" name="TextBox 177">
            <a:extLst>
              <a:ext uri="{FF2B5EF4-FFF2-40B4-BE49-F238E27FC236}">
                <a16:creationId xmlns:a16="http://schemas.microsoft.com/office/drawing/2014/main" id="{75C12983-A397-753E-FABB-7F04C5393A93}"/>
              </a:ext>
            </a:extLst>
          </p:cNvPr>
          <p:cNvSpPr txBox="1"/>
          <p:nvPr/>
        </p:nvSpPr>
        <p:spPr>
          <a:xfrm>
            <a:off x="8926506" y="2627391"/>
            <a:ext cx="2144125" cy="523220"/>
          </a:xfrm>
          <a:prstGeom prst="rect">
            <a:avLst/>
          </a:prstGeom>
          <a:noFill/>
        </p:spPr>
        <p:txBody>
          <a:bodyPr wrap="square">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Tours of the new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workspace</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173" name="Straight Connector 172">
            <a:extLst>
              <a:ext uri="{FF2B5EF4-FFF2-40B4-BE49-F238E27FC236}">
                <a16:creationId xmlns:a16="http://schemas.microsoft.com/office/drawing/2014/main" id="{3E7B09E4-BB6C-8520-F53B-3B5B058A5B22}"/>
              </a:ext>
              <a:ext uri="{C183D7F6-B498-43B3-948B-1728B52AA6E4}">
                <adec:decorative xmlns:adec="http://schemas.microsoft.com/office/drawing/2017/decorative" val="1"/>
              </a:ext>
            </a:extLst>
          </p:cNvPr>
          <p:cNvCxnSpPr>
            <a:cxnSpLocks/>
          </p:cNvCxnSpPr>
          <p:nvPr/>
        </p:nvCxnSpPr>
        <p:spPr>
          <a:xfrm>
            <a:off x="9939098" y="4006832"/>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2" name="Graphic 151" descr="Badge 10 with solid fill">
            <a:extLst>
              <a:ext uri="{FF2B5EF4-FFF2-40B4-BE49-F238E27FC236}">
                <a16:creationId xmlns:a16="http://schemas.microsoft.com/office/drawing/2014/main" id="{55EF5521-21B2-76DC-77F4-8547C886103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799766" y="5039613"/>
            <a:ext cx="299929" cy="299929"/>
          </a:xfrm>
          <a:prstGeom prst="rect">
            <a:avLst/>
          </a:prstGeom>
        </p:spPr>
      </p:pic>
      <p:sp>
        <p:nvSpPr>
          <p:cNvPr id="179" name="TextBox 178">
            <a:extLst>
              <a:ext uri="{FF2B5EF4-FFF2-40B4-BE49-F238E27FC236}">
                <a16:creationId xmlns:a16="http://schemas.microsoft.com/office/drawing/2014/main" id="{82FC1306-E762-358F-9EF6-B3C76D976595}"/>
              </a:ext>
            </a:extLst>
          </p:cNvPr>
          <p:cNvSpPr txBox="1"/>
          <p:nvPr/>
        </p:nvSpPr>
        <p:spPr>
          <a:xfrm>
            <a:off x="10110328" y="4816322"/>
            <a:ext cx="1270610" cy="523220"/>
          </a:xfrm>
          <a:prstGeom prst="rect">
            <a:avLst/>
          </a:prstGeom>
          <a:noFill/>
        </p:spPr>
        <p:txBody>
          <a:bodyPr wrap="square">
            <a:spAutoFit/>
          </a:bodyPr>
          <a:lstStyle/>
          <a:p>
            <a:r>
              <a:rPr lang="fr-CA" sz="1400" b="1" err="1">
                <a:latin typeface="Avenir Next LT Pro" panose="020B0504020202020204" pitchFamily="34" charset="0"/>
                <a:ea typeface="Calibri Light" panose="020F0302020204030204" pitchFamily="34" charset="0"/>
                <a:cs typeface="Calibri Light" panose="020F0302020204030204" pitchFamily="34" charset="0"/>
              </a:rPr>
              <a:t>Opening</a:t>
            </a:r>
            <a:r>
              <a:rPr lang="fr-CA" sz="1400" b="1">
                <a:latin typeface="Avenir Next LT Pro" panose="020B0504020202020204" pitchFamily="34" charset="0"/>
                <a:ea typeface="Calibri Light" panose="020F0302020204030204" pitchFamily="34" charset="0"/>
                <a:cs typeface="Calibri Light" panose="020F0302020204030204" pitchFamily="34" charset="0"/>
              </a:rPr>
              <a:t>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week</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7" name="Straight Arrow Connector 6">
            <a:extLst>
              <a:ext uri="{FF2B5EF4-FFF2-40B4-BE49-F238E27FC236}">
                <a16:creationId xmlns:a16="http://schemas.microsoft.com/office/drawing/2014/main" id="{F164717B-3D98-36A7-67C6-94D6890DD4C4}"/>
              </a:ext>
              <a:ext uri="{C183D7F6-B498-43B3-948B-1728B52AA6E4}">
                <adec:decorative xmlns:adec="http://schemas.microsoft.com/office/drawing/2017/decorative" val="1"/>
              </a:ext>
            </a:extLst>
          </p:cNvPr>
          <p:cNvCxnSpPr>
            <a:cxnSpLocks/>
            <a:endCxn id="171" idx="6"/>
          </p:cNvCxnSpPr>
          <p:nvPr/>
        </p:nvCxnSpPr>
        <p:spPr>
          <a:xfrm flipV="1">
            <a:off x="214246" y="3952832"/>
            <a:ext cx="9785830" cy="4038"/>
          </a:xfrm>
          <a:prstGeom prst="straightConnector1">
            <a:avLst/>
          </a:prstGeom>
          <a:ln w="22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A0A3B24-D8F8-E116-3518-FA30EE9CF475}"/>
              </a:ext>
              <a:ext uri="{C183D7F6-B498-43B3-948B-1728B52AA6E4}">
                <adec:decorative xmlns:adec="http://schemas.microsoft.com/office/drawing/2017/decorative" val="1"/>
              </a:ext>
            </a:extLst>
          </p:cNvPr>
          <p:cNvSpPr/>
          <p:nvPr/>
        </p:nvSpPr>
        <p:spPr>
          <a:xfrm>
            <a:off x="5296594" y="389109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9" name="Oval 8">
            <a:extLst>
              <a:ext uri="{FF2B5EF4-FFF2-40B4-BE49-F238E27FC236}">
                <a16:creationId xmlns:a16="http://schemas.microsoft.com/office/drawing/2014/main" id="{44610522-5450-982C-352A-0731157BBE24}"/>
              </a:ext>
              <a:ext uri="{C183D7F6-B498-43B3-948B-1728B52AA6E4}">
                <adec:decorative xmlns:adec="http://schemas.microsoft.com/office/drawing/2017/decorative" val="1"/>
              </a:ext>
            </a:extLst>
          </p:cNvPr>
          <p:cNvSpPr/>
          <p:nvPr/>
        </p:nvSpPr>
        <p:spPr>
          <a:xfrm>
            <a:off x="210228" y="388822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0" name="Oval 9">
            <a:extLst>
              <a:ext uri="{FF2B5EF4-FFF2-40B4-BE49-F238E27FC236}">
                <a16:creationId xmlns:a16="http://schemas.microsoft.com/office/drawing/2014/main" id="{A93C5EA2-B945-3A80-076E-F63D7E83B739}"/>
              </a:ext>
              <a:ext uri="{C183D7F6-B498-43B3-948B-1728B52AA6E4}">
                <adec:decorative xmlns:adec="http://schemas.microsoft.com/office/drawing/2017/decorative" val="1"/>
              </a:ext>
            </a:extLst>
          </p:cNvPr>
          <p:cNvSpPr/>
          <p:nvPr/>
        </p:nvSpPr>
        <p:spPr>
          <a:xfrm>
            <a:off x="1010986" y="3906155"/>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82" name="Oval 81">
            <a:extLst>
              <a:ext uri="{FF2B5EF4-FFF2-40B4-BE49-F238E27FC236}">
                <a16:creationId xmlns:a16="http://schemas.microsoft.com/office/drawing/2014/main" id="{E8686C23-6623-68A9-9AB5-7399E6F7170E}"/>
              </a:ext>
              <a:ext uri="{C183D7F6-B498-43B3-948B-1728B52AA6E4}">
                <adec:decorative xmlns:adec="http://schemas.microsoft.com/office/drawing/2017/decorative" val="1"/>
              </a:ext>
            </a:extLst>
          </p:cNvPr>
          <p:cNvSpPr/>
          <p:nvPr/>
        </p:nvSpPr>
        <p:spPr>
          <a:xfrm>
            <a:off x="2069146" y="3889491"/>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83" name="Oval 82">
            <a:extLst>
              <a:ext uri="{FF2B5EF4-FFF2-40B4-BE49-F238E27FC236}">
                <a16:creationId xmlns:a16="http://schemas.microsoft.com/office/drawing/2014/main" id="{DFF93AF1-6C6C-4C9B-C285-FFBA26D84537}"/>
              </a:ext>
              <a:ext uri="{C183D7F6-B498-43B3-948B-1728B52AA6E4}">
                <adec:decorative xmlns:adec="http://schemas.microsoft.com/office/drawing/2017/decorative" val="1"/>
              </a:ext>
            </a:extLst>
          </p:cNvPr>
          <p:cNvSpPr/>
          <p:nvPr/>
        </p:nvSpPr>
        <p:spPr>
          <a:xfrm>
            <a:off x="3035576" y="390533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28" name="Oval 127">
            <a:extLst>
              <a:ext uri="{FF2B5EF4-FFF2-40B4-BE49-F238E27FC236}">
                <a16:creationId xmlns:a16="http://schemas.microsoft.com/office/drawing/2014/main" id="{BAB07CC8-2B2D-4418-EAC3-B112BC57E076}"/>
              </a:ext>
              <a:ext uri="{C183D7F6-B498-43B3-948B-1728B52AA6E4}">
                <adec:decorative xmlns:adec="http://schemas.microsoft.com/office/drawing/2017/decorative" val="1"/>
              </a:ext>
            </a:extLst>
          </p:cNvPr>
          <p:cNvSpPr/>
          <p:nvPr/>
        </p:nvSpPr>
        <p:spPr>
          <a:xfrm>
            <a:off x="4123782" y="390467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33" name="Oval 132">
            <a:extLst>
              <a:ext uri="{FF2B5EF4-FFF2-40B4-BE49-F238E27FC236}">
                <a16:creationId xmlns:a16="http://schemas.microsoft.com/office/drawing/2014/main" id="{E66D9A73-BE08-99F8-CDF0-1480FF958B3A}"/>
              </a:ext>
              <a:ext uri="{C183D7F6-B498-43B3-948B-1728B52AA6E4}">
                <adec:decorative xmlns:adec="http://schemas.microsoft.com/office/drawing/2017/decorative" val="1"/>
              </a:ext>
            </a:extLst>
          </p:cNvPr>
          <p:cNvSpPr/>
          <p:nvPr/>
        </p:nvSpPr>
        <p:spPr>
          <a:xfrm>
            <a:off x="6453087" y="390533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pic>
        <p:nvPicPr>
          <p:cNvPr id="143" name="Graphic 142" descr="Marker with solid fill">
            <a:extLst>
              <a:ext uri="{FF2B5EF4-FFF2-40B4-BE49-F238E27FC236}">
                <a16:creationId xmlns:a16="http://schemas.microsoft.com/office/drawing/2014/main" id="{CB9C0351-3771-784E-291C-760D07D5A1A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608996" y="3149168"/>
            <a:ext cx="914400" cy="914400"/>
          </a:xfrm>
          <a:prstGeom prst="rect">
            <a:avLst/>
          </a:prstGeom>
        </p:spPr>
      </p:pic>
      <p:sp>
        <p:nvSpPr>
          <p:cNvPr id="145" name="TextBox 144">
            <a:extLst>
              <a:ext uri="{FF2B5EF4-FFF2-40B4-BE49-F238E27FC236}">
                <a16:creationId xmlns:a16="http://schemas.microsoft.com/office/drawing/2014/main" id="{7022DF45-F7FB-D4EF-C63C-13FCD6938CED}"/>
              </a:ext>
            </a:extLst>
          </p:cNvPr>
          <p:cNvSpPr txBox="1"/>
          <p:nvPr/>
        </p:nvSpPr>
        <p:spPr>
          <a:xfrm>
            <a:off x="10444321" y="2998825"/>
            <a:ext cx="1243749" cy="261610"/>
          </a:xfrm>
          <a:prstGeom prst="rect">
            <a:avLst/>
          </a:prstGeom>
          <a:noFill/>
        </p:spPr>
        <p:txBody>
          <a:bodyPr wrap="square" rtlCol="0">
            <a:spAutoFit/>
          </a:bodyPr>
          <a:lstStyle/>
          <a:p>
            <a:pPr algn="ctr"/>
            <a:r>
              <a:rPr lang="fr-CA" sz="1100" b="1" dirty="0">
                <a:latin typeface="Avenir Next LT Pro" panose="020B0504020202020204" pitchFamily="34" charset="0"/>
              </a:rPr>
              <a:t>WE ARE HERE!</a:t>
            </a:r>
            <a:endParaRPr lang="en-CA" sz="1100" b="1" dirty="0">
              <a:latin typeface="Avenir Next LT Pro" panose="020B0504020202020204" pitchFamily="34" charset="0"/>
            </a:endParaRPr>
          </a:p>
        </p:txBody>
      </p:sp>
      <p:sp>
        <p:nvSpPr>
          <p:cNvPr id="171" name="Oval 170">
            <a:extLst>
              <a:ext uri="{FF2B5EF4-FFF2-40B4-BE49-F238E27FC236}">
                <a16:creationId xmlns:a16="http://schemas.microsoft.com/office/drawing/2014/main" id="{E4BA8DBB-E1D3-6AD9-2C84-DA2E077136E6}"/>
              </a:ext>
              <a:ext uri="{C183D7F6-B498-43B3-948B-1728B52AA6E4}">
                <adec:decorative xmlns:adec="http://schemas.microsoft.com/office/drawing/2017/decorative" val="1"/>
              </a:ext>
            </a:extLst>
          </p:cNvPr>
          <p:cNvSpPr/>
          <p:nvPr/>
        </p:nvSpPr>
        <p:spPr>
          <a:xfrm>
            <a:off x="9892076" y="389883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72" name="Oval 171">
            <a:extLst>
              <a:ext uri="{FF2B5EF4-FFF2-40B4-BE49-F238E27FC236}">
                <a16:creationId xmlns:a16="http://schemas.microsoft.com/office/drawing/2014/main" id="{A689EBFD-740D-D701-2708-F52B482D90C1}"/>
              </a:ext>
              <a:ext uri="{C183D7F6-B498-43B3-948B-1728B52AA6E4}">
                <adec:decorative xmlns:adec="http://schemas.microsoft.com/office/drawing/2017/decorative" val="1"/>
              </a:ext>
            </a:extLst>
          </p:cNvPr>
          <p:cNvSpPr/>
          <p:nvPr/>
        </p:nvSpPr>
        <p:spPr>
          <a:xfrm>
            <a:off x="7631058" y="391307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76" name="Oval 175">
            <a:extLst>
              <a:ext uri="{FF2B5EF4-FFF2-40B4-BE49-F238E27FC236}">
                <a16:creationId xmlns:a16="http://schemas.microsoft.com/office/drawing/2014/main" id="{08A337F0-011A-2032-FD81-F05F49B016AE}"/>
              </a:ext>
              <a:ext uri="{C183D7F6-B498-43B3-948B-1728B52AA6E4}">
                <adec:decorative xmlns:adec="http://schemas.microsoft.com/office/drawing/2017/decorative" val="1"/>
              </a:ext>
            </a:extLst>
          </p:cNvPr>
          <p:cNvSpPr/>
          <p:nvPr/>
        </p:nvSpPr>
        <p:spPr>
          <a:xfrm>
            <a:off x="8733552" y="391241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88" name="TextBox 187">
            <a:extLst>
              <a:ext uri="{FF2B5EF4-FFF2-40B4-BE49-F238E27FC236}">
                <a16:creationId xmlns:a16="http://schemas.microsoft.com/office/drawing/2014/main" id="{7F4688AD-F4FA-9112-C723-F17E8D135773}"/>
              </a:ext>
            </a:extLst>
          </p:cNvPr>
          <p:cNvSpPr txBox="1"/>
          <p:nvPr/>
        </p:nvSpPr>
        <p:spPr>
          <a:xfrm>
            <a:off x="10099695" y="3980477"/>
            <a:ext cx="1925783" cy="307777"/>
          </a:xfrm>
          <a:prstGeom prst="rect">
            <a:avLst/>
          </a:prstGeom>
          <a:noFill/>
        </p:spPr>
        <p:txBody>
          <a:bodyPr wrap="square" rtlCol="0">
            <a:spAutoFit/>
          </a:bodyPr>
          <a:lstStyle/>
          <a:p>
            <a:pPr algn="r"/>
            <a:r>
              <a:rPr lang="fr-CA" sz="1400" b="1">
                <a:solidFill>
                  <a:schemeClr val="accent2">
                    <a:lumMod val="50000"/>
                  </a:schemeClr>
                </a:solidFill>
                <a:latin typeface="Avenir Next LT Pro" panose="020B0504020202020204" pitchFamily="34" charset="0"/>
              </a:rPr>
              <a:t>Our new normal</a:t>
            </a:r>
            <a:endParaRPr lang="en-CA" sz="1400" b="1">
              <a:solidFill>
                <a:schemeClr val="accent2">
                  <a:lumMod val="50000"/>
                </a:schemeClr>
              </a:solidFill>
              <a:latin typeface="Avenir Next LT Pro" panose="020B0504020202020204" pitchFamily="34" charset="0"/>
            </a:endParaRPr>
          </a:p>
        </p:txBody>
      </p:sp>
      <p:cxnSp>
        <p:nvCxnSpPr>
          <p:cNvPr id="191" name="Straight Arrow Connector 190">
            <a:extLst>
              <a:ext uri="{FF2B5EF4-FFF2-40B4-BE49-F238E27FC236}">
                <a16:creationId xmlns:a16="http://schemas.microsoft.com/office/drawing/2014/main" id="{F0A51246-E29D-7630-3CAF-575735978A91}"/>
              </a:ext>
              <a:ext uri="{C183D7F6-B498-43B3-948B-1728B52AA6E4}">
                <adec:decorative xmlns:adec="http://schemas.microsoft.com/office/drawing/2017/decorative" val="1"/>
              </a:ext>
            </a:extLst>
          </p:cNvPr>
          <p:cNvCxnSpPr>
            <a:cxnSpLocks/>
          </p:cNvCxnSpPr>
          <p:nvPr/>
        </p:nvCxnSpPr>
        <p:spPr>
          <a:xfrm>
            <a:off x="10010709" y="3952832"/>
            <a:ext cx="1961552"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242D51A6-A45C-D3A5-933C-DA4319DF5B3F}"/>
              </a:ext>
            </a:extLst>
          </p:cNvPr>
          <p:cNvSpPr txBox="1"/>
          <p:nvPr/>
        </p:nvSpPr>
        <p:spPr>
          <a:xfrm>
            <a:off x="517426" y="2051361"/>
            <a:ext cx="11152037" cy="369332"/>
          </a:xfrm>
          <a:prstGeom prst="rect">
            <a:avLst/>
          </a:prstGeom>
          <a:noFill/>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ADJUST THIS TIMELINE TO MATCH THE ACTIVITIES YOU CONDUCTED THROUGHOUT THE PROJECT</a:t>
            </a:r>
            <a:endParaRPr lang="en-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407975174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1A541-467E-C9E2-6FC3-CEBF77A681AE}"/>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Title 2">
            <a:extLst>
              <a:ext uri="{FF2B5EF4-FFF2-40B4-BE49-F238E27FC236}">
                <a16:creationId xmlns:a16="http://schemas.microsoft.com/office/drawing/2014/main" id="{01C884CB-DE36-14D4-555D-C55AA3F4BBE9}"/>
              </a:ext>
            </a:extLst>
          </p:cNvPr>
          <p:cNvSpPr>
            <a:spLocks noGrp="1"/>
          </p:cNvSpPr>
          <p:nvPr>
            <p:ph type="title" idx="4294967295"/>
          </p:nvPr>
        </p:nvSpPr>
        <p:spPr>
          <a:xfrm>
            <a:off x="185618" y="131051"/>
            <a:ext cx="11006345" cy="540461"/>
          </a:xfrm>
        </p:spPr>
        <p:txBody>
          <a:bodyPr/>
          <a:lstStyle/>
          <a:p>
            <a:r>
              <a:rPr lang="fr-CA" sz="3200">
                <a:solidFill>
                  <a:schemeClr val="bg1"/>
                </a:solidFill>
              </a:rPr>
              <a:t>Our </a:t>
            </a:r>
            <a:r>
              <a:rPr lang="fr-CA" sz="3200" err="1">
                <a:solidFill>
                  <a:schemeClr val="bg1"/>
                </a:solidFill>
              </a:rPr>
              <a:t>starting</a:t>
            </a:r>
            <a:r>
              <a:rPr lang="fr-CA" sz="3200">
                <a:solidFill>
                  <a:schemeClr val="bg1"/>
                </a:solidFill>
              </a:rPr>
              <a:t> point</a:t>
            </a:r>
            <a:endParaRPr lang="en-CA" sz="3200">
              <a:solidFill>
                <a:schemeClr val="bg1"/>
              </a:solidFill>
            </a:endParaRPr>
          </a:p>
        </p:txBody>
      </p:sp>
      <p:pic>
        <p:nvPicPr>
          <p:cNvPr id="5" name="Content Placeholder 10">
            <a:extLst>
              <a:ext uri="{FF2B5EF4-FFF2-40B4-BE49-F238E27FC236}">
                <a16:creationId xmlns:a16="http://schemas.microsoft.com/office/drawing/2014/main" id="{0867FCDB-FB2A-FE8E-D0DF-B818B41CBEA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2" name="Rectangle: Rounded Corners 1">
            <a:extLst>
              <a:ext uri="{FF2B5EF4-FFF2-40B4-BE49-F238E27FC236}">
                <a16:creationId xmlns:a16="http://schemas.microsoft.com/office/drawing/2014/main" id="{3FFB9439-424C-8B6E-D8E4-E071FF216C1F}"/>
              </a:ext>
              <a:ext uri="{C183D7F6-B498-43B3-948B-1728B52AA6E4}">
                <adec:decorative xmlns:adec="http://schemas.microsoft.com/office/drawing/2017/decorative" val="1"/>
              </a:ext>
            </a:extLst>
          </p:cNvPr>
          <p:cNvSpPr/>
          <p:nvPr/>
        </p:nvSpPr>
        <p:spPr>
          <a:xfrm>
            <a:off x="337513" y="1202041"/>
            <a:ext cx="363781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772286F6-CF01-5AE4-11F4-25DC7B8914C5}"/>
              </a:ext>
              <a:ext uri="{C183D7F6-B498-43B3-948B-1728B52AA6E4}">
                <adec:decorative xmlns:adec="http://schemas.microsoft.com/office/drawing/2017/decorative" val="1"/>
              </a:ext>
            </a:extLst>
          </p:cNvPr>
          <p:cNvSpPr/>
          <p:nvPr/>
        </p:nvSpPr>
        <p:spPr>
          <a:xfrm>
            <a:off x="337513" y="3581400"/>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006D12B1-6F6A-480E-B718-7123CE4CDFAF}"/>
              </a:ext>
              <a:ext uri="{C183D7F6-B498-43B3-948B-1728B52AA6E4}">
                <adec:decorative xmlns:adec="http://schemas.microsoft.com/office/drawing/2017/decorative" val="1"/>
              </a:ext>
            </a:extLst>
          </p:cNvPr>
          <p:cNvSpPr/>
          <p:nvPr/>
        </p:nvSpPr>
        <p:spPr>
          <a:xfrm>
            <a:off x="418366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1" name="Rectangle: Rounded Corners 10">
            <a:extLst>
              <a:ext uri="{FF2B5EF4-FFF2-40B4-BE49-F238E27FC236}">
                <a16:creationId xmlns:a16="http://schemas.microsoft.com/office/drawing/2014/main" id="{F9B66667-FB75-6A3C-4CEF-0AB71BDE8562}"/>
              </a:ext>
              <a:ext uri="{C183D7F6-B498-43B3-948B-1728B52AA6E4}">
                <adec:decorative xmlns:adec="http://schemas.microsoft.com/office/drawing/2017/decorative" val="1"/>
              </a:ext>
            </a:extLst>
          </p:cNvPr>
          <p:cNvSpPr/>
          <p:nvPr/>
        </p:nvSpPr>
        <p:spPr>
          <a:xfrm>
            <a:off x="4183663" y="3581399"/>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2" name="Rectangle: Rounded Corners 11">
            <a:extLst>
              <a:ext uri="{FF2B5EF4-FFF2-40B4-BE49-F238E27FC236}">
                <a16:creationId xmlns:a16="http://schemas.microsoft.com/office/drawing/2014/main" id="{6749EBDA-7A3C-7EFA-11BA-7D12FA3A8580}"/>
              </a:ext>
              <a:ext uri="{C183D7F6-B498-43B3-948B-1728B52AA6E4}">
                <adec:decorative xmlns:adec="http://schemas.microsoft.com/office/drawing/2017/decorative" val="1"/>
              </a:ext>
            </a:extLst>
          </p:cNvPr>
          <p:cNvSpPr/>
          <p:nvPr/>
        </p:nvSpPr>
        <p:spPr>
          <a:xfrm>
            <a:off x="806427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3" name="Rectangle: Rounded Corners 12">
            <a:extLst>
              <a:ext uri="{FF2B5EF4-FFF2-40B4-BE49-F238E27FC236}">
                <a16:creationId xmlns:a16="http://schemas.microsoft.com/office/drawing/2014/main" id="{67C6DD51-0CA7-0E00-CE99-58151D7A1CC5}"/>
              </a:ext>
              <a:ext uri="{C183D7F6-B498-43B3-948B-1728B52AA6E4}">
                <adec:decorative xmlns:adec="http://schemas.microsoft.com/office/drawing/2017/decorative" val="1"/>
              </a:ext>
            </a:extLst>
          </p:cNvPr>
          <p:cNvSpPr/>
          <p:nvPr/>
        </p:nvSpPr>
        <p:spPr>
          <a:xfrm>
            <a:off x="8064273" y="3585392"/>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7" name="TextBox 6">
            <a:extLst>
              <a:ext uri="{FF2B5EF4-FFF2-40B4-BE49-F238E27FC236}">
                <a16:creationId xmlns:a16="http://schemas.microsoft.com/office/drawing/2014/main" id="{AF5D125B-9884-03FF-D9C3-B1676A36C49B}"/>
              </a:ext>
              <a:ext uri="{C183D7F6-B498-43B3-948B-1728B52AA6E4}">
                <adec:decorative xmlns:adec="http://schemas.microsoft.com/office/drawing/2017/decorative" val="0"/>
              </a:ext>
            </a:extLst>
          </p:cNvPr>
          <p:cNvSpPr txBox="1"/>
          <p:nvPr/>
        </p:nvSpPr>
        <p:spPr>
          <a:xfrm>
            <a:off x="890393" y="2963343"/>
            <a:ext cx="10411214" cy="92333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PLACEHOLDER</a:t>
            </a:r>
          </a:p>
          <a:p>
            <a:pPr algn="ctr"/>
            <a:endParaRPr lang="en-US" sz="1800" dirty="0">
              <a:solidFill>
                <a:schemeClr val="tx1"/>
              </a:solidFill>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REPLACE WITH PICTURES OF YOUR WORKPLACE BEFORE THE PROJECT</a:t>
            </a:r>
            <a:endParaRPr lang="en-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89857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6A728F-24D2-2F0F-4013-88DDC738B8E6}"/>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10" name="Content Placeholder 10">
            <a:extLst>
              <a:ext uri="{FF2B5EF4-FFF2-40B4-BE49-F238E27FC236}">
                <a16:creationId xmlns:a16="http://schemas.microsoft.com/office/drawing/2014/main" id="{BCF073CF-43D1-19D4-4651-7147B2D5E8A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4" y="115297"/>
            <a:ext cx="11006345" cy="526174"/>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err="1">
                <a:solidFill>
                  <a:schemeClr val="bg1"/>
                </a:solidFill>
              </a:rPr>
              <a:t>Let’s</a:t>
            </a:r>
            <a:r>
              <a:rPr lang="fr-CA" sz="3200">
                <a:solidFill>
                  <a:schemeClr val="bg1"/>
                </a:solidFill>
              </a:rPr>
              <a:t> clean up!</a:t>
            </a:r>
            <a:endParaRPr lang="en-CA" sz="3200">
              <a:solidFill>
                <a:schemeClr val="bg1"/>
              </a:solidFill>
            </a:endParaRPr>
          </a:p>
        </p:txBody>
      </p:sp>
      <p:sp>
        <p:nvSpPr>
          <p:cNvPr id="4" name="TextBox 3">
            <a:extLst>
              <a:ext uri="{FF2B5EF4-FFF2-40B4-BE49-F238E27FC236}">
                <a16:creationId xmlns:a16="http://schemas.microsoft.com/office/drawing/2014/main" id="{930F9061-1D1B-0F1D-36FF-7BC75EF6FA78}"/>
              </a:ext>
            </a:extLst>
          </p:cNvPr>
          <p:cNvSpPr txBox="1"/>
          <p:nvPr/>
        </p:nvSpPr>
        <p:spPr>
          <a:xfrm>
            <a:off x="751027" y="4513483"/>
            <a:ext cx="10678303" cy="1354217"/>
          </a:xfrm>
          <a:prstGeom prst="rect">
            <a:avLst/>
          </a:prstGeom>
          <a:noFill/>
        </p:spPr>
        <p:txBody>
          <a:bodyPr wrap="square">
            <a:spAutoFit/>
          </a:bodyPr>
          <a:lstStyle/>
          <a:p>
            <a:pPr algn="ctr">
              <a:lnSpc>
                <a:spcPct val="200000"/>
              </a:lnSpc>
            </a:pPr>
            <a:r>
              <a:rPr lang="en-CA" sz="2000" dirty="0">
                <a:latin typeface="Avenir Next LT Pro" panose="020B0504020202020204" pitchFamily="34" charset="0"/>
                <a:ea typeface="Calibri Light" panose="020F0302020204030204" pitchFamily="34" charset="0"/>
                <a:cs typeface="Calibri Light" panose="020F0302020204030204" pitchFamily="34" charset="0"/>
              </a:rPr>
              <a:t>We all got in on the action!</a:t>
            </a:r>
            <a:endParaRPr lang="en-CA" sz="1200" dirty="0">
              <a:latin typeface="Avenir Next LT Pro" panose="020B0504020202020204" pitchFamily="34" charset="0"/>
              <a:ea typeface="Calibri Light" panose="020F0302020204030204" pitchFamily="34" charset="0"/>
              <a:cs typeface="Calibri Light" panose="020F0302020204030204" pitchFamily="34" charset="0"/>
            </a:endParaRPr>
          </a:p>
          <a:p>
            <a:pPr algn="ctr"/>
            <a:r>
              <a:rPr lang="en-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a:t>
            </a:r>
            <a:r>
              <a:rPr lang="en-CA" sz="1400" dirty="0">
                <a:solidFill>
                  <a:schemeClr val="accent3">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 documents shredded</a:t>
            </a:r>
          </a:p>
          <a:p>
            <a:pPr algn="ctr"/>
            <a:r>
              <a:rPr lang="en-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a:t>
            </a:r>
            <a:r>
              <a:rPr lang="en-CA" sz="1400" dirty="0">
                <a:solidFill>
                  <a:schemeClr val="accent3">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 documents digitalized</a:t>
            </a:r>
          </a:p>
          <a:p>
            <a:pPr algn="ctr"/>
            <a:r>
              <a:rPr lang="en-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Insert other numbers or fun facts from the clean up process   </a:t>
            </a:r>
            <a:endParaRPr lang="fr-FR"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endParaRPr>
          </a:p>
        </p:txBody>
      </p:sp>
      <p:sp>
        <p:nvSpPr>
          <p:cNvPr id="2" name="Rectangle: Rounded Corners 1">
            <a:extLst>
              <a:ext uri="{FF2B5EF4-FFF2-40B4-BE49-F238E27FC236}">
                <a16:creationId xmlns:a16="http://schemas.microsoft.com/office/drawing/2014/main" id="{3F34237B-0CF6-9949-4D9D-743701FE87E1}"/>
              </a:ext>
              <a:ext uri="{C183D7F6-B498-43B3-948B-1728B52AA6E4}">
                <adec:decorative xmlns:adec="http://schemas.microsoft.com/office/drawing/2017/decorative" val="1"/>
              </a:ext>
            </a:extLst>
          </p:cNvPr>
          <p:cNvSpPr/>
          <p:nvPr/>
        </p:nvSpPr>
        <p:spPr>
          <a:xfrm>
            <a:off x="762672" y="1276148"/>
            <a:ext cx="5020218" cy="3044385"/>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8BE7E7E4-B3AB-4FB2-1DB3-DA02E789CD48}"/>
              </a:ext>
              <a:ext uri="{C183D7F6-B498-43B3-948B-1728B52AA6E4}">
                <adec:decorative xmlns:adec="http://schemas.microsoft.com/office/drawing/2017/decorative" val="1"/>
              </a:ext>
            </a:extLst>
          </p:cNvPr>
          <p:cNvSpPr/>
          <p:nvPr/>
        </p:nvSpPr>
        <p:spPr>
          <a:xfrm>
            <a:off x="6409112" y="1279234"/>
            <a:ext cx="5020218" cy="3044385"/>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1" name="TextBox 10">
            <a:extLst>
              <a:ext uri="{FF2B5EF4-FFF2-40B4-BE49-F238E27FC236}">
                <a16:creationId xmlns:a16="http://schemas.microsoft.com/office/drawing/2014/main" id="{70216CCA-F581-DA7A-ECE1-E03311850CA7}"/>
              </a:ext>
            </a:extLst>
          </p:cNvPr>
          <p:cNvSpPr txBox="1"/>
          <p:nvPr/>
        </p:nvSpPr>
        <p:spPr>
          <a:xfrm>
            <a:off x="762672" y="2286492"/>
            <a:ext cx="10411214" cy="92333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a:solidFill>
                  <a:schemeClr val="tx1"/>
                </a:solidFill>
                <a:highlight>
                  <a:srgbClr val="FFFF00"/>
                </a:highlight>
                <a:latin typeface="Avenir Next LT Pro" panose="020B0504020202020204" pitchFamily="34" charset="0"/>
              </a:rPr>
              <a:t>PLACEHOLDER</a:t>
            </a:r>
          </a:p>
          <a:p>
            <a:pPr algn="ctr"/>
            <a:endParaRPr lang="en-US" sz="1800">
              <a:solidFill>
                <a:schemeClr val="tx1"/>
              </a:solidFill>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REPLACE WITH PICTURES OF </a:t>
            </a:r>
            <a:r>
              <a:rPr lang="en-US">
                <a:highlight>
                  <a:srgbClr val="FFFF00"/>
                </a:highlight>
                <a:latin typeface="Avenir Next LT Pro" panose="020B0504020202020204" pitchFamily="34" charset="0"/>
              </a:rPr>
              <a:t>EMPLOYEES DURING THE CLEAN UP PROCESS</a:t>
            </a:r>
            <a:endParaRPr lang="en-CA" sz="180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48468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7215E9E-9689-7375-4244-4F865E7323BD}"/>
              </a:ext>
              <a:ext uri="{C183D7F6-B498-43B3-948B-1728B52AA6E4}">
                <adec:decorative xmlns:adec="http://schemas.microsoft.com/office/drawing/2017/decorative" val="1"/>
              </a:ext>
            </a:extLst>
          </p:cNvPr>
          <p:cNvSpPr/>
          <p:nvPr/>
        </p:nvSpPr>
        <p:spPr>
          <a:xfrm>
            <a:off x="337513" y="1202041"/>
            <a:ext cx="363781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2DA261D2-A0E5-58B6-41A7-0D142200B1CC}"/>
              </a:ext>
              <a:ext uri="{C183D7F6-B498-43B3-948B-1728B52AA6E4}">
                <adec:decorative xmlns:adec="http://schemas.microsoft.com/office/drawing/2017/decorative" val="1"/>
              </a:ext>
            </a:extLst>
          </p:cNvPr>
          <p:cNvSpPr/>
          <p:nvPr/>
        </p:nvSpPr>
        <p:spPr>
          <a:xfrm>
            <a:off x="337513" y="3581400"/>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7" name="Rectangle: Rounded Corners 6">
            <a:extLst>
              <a:ext uri="{FF2B5EF4-FFF2-40B4-BE49-F238E27FC236}">
                <a16:creationId xmlns:a16="http://schemas.microsoft.com/office/drawing/2014/main" id="{06A36688-A4FE-2138-10C8-75B14472108D}"/>
              </a:ext>
              <a:ext uri="{C183D7F6-B498-43B3-948B-1728B52AA6E4}">
                <adec:decorative xmlns:adec="http://schemas.microsoft.com/office/drawing/2017/decorative" val="1"/>
              </a:ext>
            </a:extLst>
          </p:cNvPr>
          <p:cNvSpPr/>
          <p:nvPr/>
        </p:nvSpPr>
        <p:spPr>
          <a:xfrm>
            <a:off x="418366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5D670DE1-EE16-4226-82E8-F71CF03FE00E}"/>
              </a:ext>
              <a:ext uri="{C183D7F6-B498-43B3-948B-1728B52AA6E4}">
                <adec:decorative xmlns:adec="http://schemas.microsoft.com/office/drawing/2017/decorative" val="1"/>
              </a:ext>
            </a:extLst>
          </p:cNvPr>
          <p:cNvSpPr/>
          <p:nvPr/>
        </p:nvSpPr>
        <p:spPr>
          <a:xfrm>
            <a:off x="4183663" y="3581399"/>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F0021A10-95C3-A235-54AE-82B963A8294F}"/>
              </a:ext>
              <a:ext uri="{C183D7F6-B498-43B3-948B-1728B52AA6E4}">
                <adec:decorative xmlns:adec="http://schemas.microsoft.com/office/drawing/2017/decorative" val="1"/>
              </a:ext>
            </a:extLst>
          </p:cNvPr>
          <p:cNvSpPr/>
          <p:nvPr/>
        </p:nvSpPr>
        <p:spPr>
          <a:xfrm>
            <a:off x="806427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7" name="Rectangle: Rounded Corners 16">
            <a:extLst>
              <a:ext uri="{FF2B5EF4-FFF2-40B4-BE49-F238E27FC236}">
                <a16:creationId xmlns:a16="http://schemas.microsoft.com/office/drawing/2014/main" id="{ED0A374B-321A-6AE8-EAFC-FAB0761172A3}"/>
              </a:ext>
              <a:ext uri="{C183D7F6-B498-43B3-948B-1728B52AA6E4}">
                <adec:decorative xmlns:adec="http://schemas.microsoft.com/office/drawing/2017/decorative" val="1"/>
              </a:ext>
            </a:extLst>
          </p:cNvPr>
          <p:cNvSpPr/>
          <p:nvPr/>
        </p:nvSpPr>
        <p:spPr>
          <a:xfrm>
            <a:off x="8064273" y="3585392"/>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2" name="Rectangle 1">
            <a:extLst>
              <a:ext uri="{FF2B5EF4-FFF2-40B4-BE49-F238E27FC236}">
                <a16:creationId xmlns:a16="http://schemas.microsoft.com/office/drawing/2014/main" id="{DA6DF149-94BE-367E-64F1-7FCA71464B67}"/>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4" name="Content Placeholder 10">
            <a:extLst>
              <a:ext uri="{FF2B5EF4-FFF2-40B4-BE49-F238E27FC236}">
                <a16:creationId xmlns:a16="http://schemas.microsoft.com/office/drawing/2014/main" id="{617383E2-AA62-7B35-F48A-2C816B31260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3" name="Title 2">
            <a:extLst>
              <a:ext uri="{FF2B5EF4-FFF2-40B4-BE49-F238E27FC236}">
                <a16:creationId xmlns:a16="http://schemas.microsoft.com/office/drawing/2014/main" id="{01C884CB-DE36-14D4-555D-C55AA3F4BBE9}"/>
              </a:ext>
            </a:extLst>
          </p:cNvPr>
          <p:cNvSpPr>
            <a:spLocks noGrp="1"/>
          </p:cNvSpPr>
          <p:nvPr>
            <p:ph type="title" idx="4294967295"/>
          </p:nvPr>
        </p:nvSpPr>
        <p:spPr>
          <a:xfrm>
            <a:off x="142756" y="116763"/>
            <a:ext cx="11006345" cy="540461"/>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a:solidFill>
                  <a:schemeClr val="bg1"/>
                </a:solidFill>
              </a:rPr>
              <a:t>Our </a:t>
            </a:r>
            <a:r>
              <a:rPr lang="fr-CA" sz="3200" err="1">
                <a:solidFill>
                  <a:schemeClr val="bg1"/>
                </a:solidFill>
              </a:rPr>
              <a:t>temporary</a:t>
            </a:r>
            <a:r>
              <a:rPr lang="fr-CA" sz="3200">
                <a:solidFill>
                  <a:schemeClr val="bg1"/>
                </a:solidFill>
              </a:rPr>
              <a:t> home</a:t>
            </a:r>
            <a:endParaRPr lang="en-CA" sz="3200">
              <a:solidFill>
                <a:schemeClr val="bg1"/>
              </a:solidFill>
            </a:endParaRPr>
          </a:p>
        </p:txBody>
      </p:sp>
      <p:sp>
        <p:nvSpPr>
          <p:cNvPr id="16" name="TextBox 15">
            <a:extLst>
              <a:ext uri="{FF2B5EF4-FFF2-40B4-BE49-F238E27FC236}">
                <a16:creationId xmlns:a16="http://schemas.microsoft.com/office/drawing/2014/main" id="{08F48B6A-4E14-4F57-DC82-9E051465A788}"/>
              </a:ext>
            </a:extLst>
          </p:cNvPr>
          <p:cNvSpPr txBox="1"/>
          <p:nvPr/>
        </p:nvSpPr>
        <p:spPr>
          <a:xfrm>
            <a:off x="737887" y="2712221"/>
            <a:ext cx="10411214" cy="1754326"/>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a:solidFill>
                  <a:schemeClr val="tx1"/>
                </a:solidFill>
                <a:highlight>
                  <a:srgbClr val="FFFF00"/>
                </a:highlight>
                <a:latin typeface="Avenir Next LT Pro" panose="020B0504020202020204" pitchFamily="34" charset="0"/>
              </a:rPr>
              <a:t>PLACEHOLDER</a:t>
            </a:r>
          </a:p>
          <a:p>
            <a:pPr algn="ctr"/>
            <a:endParaRPr lang="en-US" sz="1800">
              <a:solidFill>
                <a:schemeClr val="tx1"/>
              </a:solidFill>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REPLACE WITH PICTURES OF YOUR SWING SPACE</a:t>
            </a:r>
          </a:p>
          <a:p>
            <a:pPr algn="ctr"/>
            <a:endParaRPr lang="en-US">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Pictures may include people </a:t>
            </a:r>
            <a:r>
              <a:rPr lang="en-US">
                <a:highlight>
                  <a:srgbClr val="FFFF00"/>
                </a:highlight>
                <a:latin typeface="Avenir Next LT Pro" panose="020B0504020202020204" pitchFamily="34" charset="0"/>
              </a:rPr>
              <a:t>collaborating in the space, using different workpoints, using the kitchen, etc. </a:t>
            </a:r>
            <a:endParaRPr lang="en-CA" sz="180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4230826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d3217aa36354313047c54f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custGeom>
          <a:avLst/>
          <a:gdLst>
            <a:gd name="connsiteX0" fmla="*/ 738188 w 738188"/>
            <a:gd name="connsiteY0" fmla="*/ 0 h 81063"/>
            <a:gd name="connsiteX1" fmla="*/ 295275 w 738188"/>
            <a:gd name="connsiteY1" fmla="*/ 80963 h 81063"/>
            <a:gd name="connsiteX2" fmla="*/ 0 w 738188"/>
            <a:gd name="connsiteY2" fmla="*/ 14288 h 81063"/>
          </a:gdLst>
          <a:ahLst/>
          <a:cxnLst>
            <a:cxn ang="0">
              <a:pos x="connsiteX0" y="connsiteY0"/>
            </a:cxn>
            <a:cxn ang="0">
              <a:pos x="connsiteX1" y="connsiteY1"/>
            </a:cxn>
            <a:cxn ang="0">
              <a:pos x="connsiteX2" y="connsiteY2"/>
            </a:cxn>
          </a:cxnLst>
          <a:rect l="l" t="t" r="r" b="b"/>
          <a:pathLst>
            <a:path w="738188" h="81063" extrusionOk="0">
              <a:moveTo>
                <a:pt x="738188" y="0"/>
              </a:moveTo>
              <a:cubicBezTo>
                <a:pt x="596684" y="26283"/>
                <a:pt x="410377" y="80105"/>
                <a:pt x="295275" y="80963"/>
              </a:cubicBezTo>
              <a:cubicBezTo>
                <a:pt x="170457" y="87466"/>
                <a:pt x="44228" y="38060"/>
                <a:pt x="0" y="14288"/>
              </a:cubicBezTo>
            </a:path>
          </a:pathLst>
        </a:custGeom>
        <a:ln w="38100">
          <a:prstDash val="sysDash"/>
          <a:extLst>
            <a:ext uri="{C807C97D-BFC1-408E-A445-0C87EB9F89A2}">
              <ask:lineSketchStyleProps xmlns:ask="http://schemas.microsoft.com/office/drawing/2018/sketchyshapes" sd="127910698">
                <ask:type>
                  <ask:lineSketchCurved/>
                </ask:type>
              </ask:lineSketchStyleProps>
            </a:ext>
          </a:extLst>
        </a:ln>
      </a:spPr>
      <a:bodyPr rtlCol="0" anchor="ctr"/>
      <a:lstStyle>
        <a:defPPr algn="ctr">
          <a:defRPr/>
        </a:defPPr>
      </a:lstStyle>
      <a:style>
        <a:lnRef idx="1">
          <a:schemeClr val="dk1"/>
        </a:lnRef>
        <a:fillRef idx="0">
          <a:schemeClr val="dk1"/>
        </a:fillRef>
        <a:effectRef idx="0">
          <a:schemeClr val="dk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54892B55CAAB449B583BD1176524FB" ma:contentTypeVersion="17" ma:contentTypeDescription="Create a new document." ma:contentTypeScope="" ma:versionID="f4b84c55a4b3560009fe7772bfce1120">
  <xsd:schema xmlns:xsd="http://www.w3.org/2001/XMLSchema" xmlns:xs="http://www.w3.org/2001/XMLSchema" xmlns:p="http://schemas.microsoft.com/office/2006/metadata/properties" xmlns:ns3="843949aa-1718-4751-939d-0516039f5b87" xmlns:ns4="caeee0c2-a6fe-41a5-8764-9a82c84a3982" targetNamespace="http://schemas.microsoft.com/office/2006/metadata/properties" ma:root="true" ma:fieldsID="5eb3a3b56fd8ddaa4ee4d3cda9d33252" ns3:_="" ns4:_="">
    <xsd:import namespace="843949aa-1718-4751-939d-0516039f5b87"/>
    <xsd:import namespace="caeee0c2-a6fe-41a5-8764-9a82c84a39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_activity" minOccurs="0"/>
                <xsd:element ref="ns4:MediaLengthInSeconds"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949aa-1718-4751-939d-0516039f5b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eee0c2-a6fe-41a5-8764-9a82c84a39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aeee0c2-a6fe-41a5-8764-9a82c84a3982" xsi:nil="true"/>
  </documentManagement>
</p:properties>
</file>

<file path=customXml/itemProps1.xml><?xml version="1.0" encoding="utf-8"?>
<ds:datastoreItem xmlns:ds="http://schemas.openxmlformats.org/officeDocument/2006/customXml" ds:itemID="{70EED89C-3D75-4B1C-8778-66376BEE6C81}">
  <ds:schemaRefs>
    <ds:schemaRef ds:uri="http://schemas.microsoft.com/sharepoint/v3/contenttype/forms"/>
  </ds:schemaRefs>
</ds:datastoreItem>
</file>

<file path=customXml/itemProps2.xml><?xml version="1.0" encoding="utf-8"?>
<ds:datastoreItem xmlns:ds="http://schemas.openxmlformats.org/officeDocument/2006/customXml" ds:itemID="{BADAB652-E736-415D-8509-CC52DAC5A383}">
  <ds:schemaRefs>
    <ds:schemaRef ds:uri="843949aa-1718-4751-939d-0516039f5b87"/>
    <ds:schemaRef ds:uri="caeee0c2-a6fe-41a5-8764-9a82c84a39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BFE057-4AE3-4373-9B69-5D38630A73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43949aa-1718-4751-939d-0516039f5b87"/>
    <ds:schemaRef ds:uri="caeee0c2-a6fe-41a5-8764-9a82c84a3982"/>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54</TotalTime>
  <Words>982</Words>
  <Application>Microsoft Office PowerPoint</Application>
  <PresentationFormat>Widescreen</PresentationFormat>
  <Paragraphs>137</Paragraphs>
  <Slides>17</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Arial Rounded MT Bold</vt:lpstr>
      <vt:lpstr>Avenir Next LT Pro</vt:lpstr>
      <vt:lpstr>Avenir Next LT Pro Demi</vt:lpstr>
      <vt:lpstr>Calibri</vt:lpstr>
      <vt:lpstr>Calibri Light</vt:lpstr>
      <vt:lpstr>Georgia</vt:lpstr>
      <vt:lpstr>Office Theme</vt:lpstr>
      <vt:lpstr>think-cell Slide</vt:lpstr>
      <vt:lpstr>OUR PROJECT STORY</vt:lpstr>
      <vt:lpstr>How to use this document</vt:lpstr>
      <vt:lpstr>Our vision</vt:lpstr>
      <vt:lpstr>Our project team</vt:lpstr>
      <vt:lpstr>Our change agent network</vt:lpstr>
      <vt:lpstr>Our timeline</vt:lpstr>
      <vt:lpstr>Our starting point</vt:lpstr>
      <vt:lpstr>Let’s clean up!</vt:lpstr>
      <vt:lpstr>Our temporary home</vt:lpstr>
      <vt:lpstr>A glimpse into the future</vt:lpstr>
      <vt:lpstr>What you voted for</vt:lpstr>
      <vt:lpstr>Our journey</vt:lpstr>
      <vt:lpstr>Opening week</vt:lpstr>
      <vt:lpstr>This is our new normal!</vt:lpstr>
      <vt:lpstr>Gathering your feedback</vt:lpstr>
      <vt:lpstr>Thank you! We hope you enjoyed this telling of our story. Let’s keep on writing it together.</vt:lpstr>
      <vt:lpstr>Before and after pictures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4</cp:revision>
  <cp:lastPrinted>2022-07-28T15:35:01Z</cp:lastPrinted>
  <dcterms:created xsi:type="dcterms:W3CDTF">2018-01-23T15:59:12Z</dcterms:created>
  <dcterms:modified xsi:type="dcterms:W3CDTF">2024-04-16T11:26:53Z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2023-07-24T13:41:00Z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57e8ab94-467b-4031-ae9d-36c8bf5ef318</vt:lpwstr>
  </property>
  <property fmtid="{D5CDD505-2E9C-101B-9397-08002B2CF9AE}" pid="8" name="MSIP_Label_834ed4f5-eae4-40c7-82be-b1cdf720a1b9_ContentBits">
    <vt:lpwstr>1</vt:lpwstr>
  </property>
  <property fmtid="{D5CDD505-2E9C-101B-9397-08002B2CF9AE}" pid="9" name="ClassificationContentMarkingHeaderLocations">
    <vt:lpwstr>Office Theme:6</vt:lpwstr>
  </property>
  <property fmtid="{D5CDD505-2E9C-101B-9397-08002B2CF9AE}" pid="10" name="ClassificationContentMarkingHeaderText">
    <vt:lpwstr>UNCLASSIFIED - NON CLASSIFIÉ</vt:lpwstr>
  </property>
  <property fmtid="{D5CDD505-2E9C-101B-9397-08002B2CF9AE}" pid="11" name="ContentTypeId">
    <vt:lpwstr>0x010100BE54892B55CAAB449B583BD1176524FB</vt:lpwstr>
  </property>
</Properties>
</file>